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3" r:id="rId1"/>
    <p:sldMasterId id="2147483922" r:id="rId2"/>
  </p:sldMasterIdLst>
  <p:notesMasterIdLst>
    <p:notesMasterId r:id="rId26"/>
  </p:notesMasterIdLst>
  <p:handoutMasterIdLst>
    <p:handoutMasterId r:id="rId27"/>
  </p:handoutMasterIdLst>
  <p:sldIdLst>
    <p:sldId id="256" r:id="rId3"/>
    <p:sldId id="273" r:id="rId4"/>
    <p:sldId id="257" r:id="rId5"/>
    <p:sldId id="442" r:id="rId6"/>
    <p:sldId id="447" r:id="rId7"/>
    <p:sldId id="448" r:id="rId8"/>
    <p:sldId id="443" r:id="rId9"/>
    <p:sldId id="444" r:id="rId10"/>
    <p:sldId id="453" r:id="rId11"/>
    <p:sldId id="452" r:id="rId12"/>
    <p:sldId id="281" r:id="rId13"/>
    <p:sldId id="439" r:id="rId14"/>
    <p:sldId id="377" r:id="rId15"/>
    <p:sldId id="398" r:id="rId16"/>
    <p:sldId id="440" r:id="rId17"/>
    <p:sldId id="450" r:id="rId18"/>
    <p:sldId id="451" r:id="rId19"/>
    <p:sldId id="390" r:id="rId20"/>
    <p:sldId id="386" r:id="rId21"/>
    <p:sldId id="408" r:id="rId22"/>
    <p:sldId id="449" r:id="rId23"/>
    <p:sldId id="437" r:id="rId24"/>
    <p:sldId id="446" r:id="rId25"/>
  </p:sldIdLst>
  <p:sldSz cx="9144000" cy="6858000" type="letter"/>
  <p:notesSz cx="7315200" cy="9601200"/>
  <p:custDataLst>
    <p:tags r:id="rId2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33CC33"/>
    <a:srgbClr val="006633"/>
    <a:srgbClr val="FF00CC"/>
    <a:srgbClr val="99CCFF"/>
    <a:srgbClr val="FF5050"/>
    <a:srgbClr val="DDDDDD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76366" autoAdjust="0"/>
  </p:normalViewPr>
  <p:slideViewPr>
    <p:cSldViewPr>
      <p:cViewPr varScale="1">
        <p:scale>
          <a:sx n="83" d="100"/>
          <a:sy n="83" d="100"/>
        </p:scale>
        <p:origin x="72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AIS Account Balances Training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9830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Business Services:  Sponsored Programs &amp; University Accounting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0321B058-267A-4F7C-B6D8-793CCA57D2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732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12" tIns="48206" rIns="96412" bIns="482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47" tIns="0" rIns="19947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39A7AC56-110D-4806-AA3B-1C2B5F7BB8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089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A212375-DD86-48F7-8672-A91B33529EB4}" type="slidenum">
              <a:rPr lang="en-US" altLang="en-US">
                <a:latin typeface="Times New Roman" pitchFamily="18" charset="0"/>
              </a:rPr>
              <a:pPr/>
              <a:t>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Explain Trivial Pursuit game</a:t>
            </a:r>
          </a:p>
        </p:txBody>
      </p:sp>
    </p:spTree>
    <p:extLst>
      <p:ext uri="{BB962C8B-B14F-4D97-AF65-F5344CB8AC3E}">
        <p14:creationId xmlns:p14="http://schemas.microsoft.com/office/powerpoint/2010/main" val="1354459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The Display Menu gives information on individual transactions </a:t>
            </a:r>
            <a:r>
              <a:rPr lang="en-US" altLang="en-US" b="1" smtClean="0"/>
              <a:t>for</a:t>
            </a:r>
            <a:r>
              <a:rPr lang="en-US" altLang="en-US" smtClean="0"/>
              <a:t> a given time period (must be within previous 18 months).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65847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Can download to screen or PC</a:t>
            </a:r>
            <a:r>
              <a:rPr lang="en-US" altLang="en-US" baseline="0" dirty="0" smtClean="0"/>
              <a:t> in pf4 Menu Balances.</a:t>
            </a:r>
            <a:endParaRPr lang="en-US" altLang="en-US" dirty="0" smtClean="0"/>
          </a:p>
          <a:p>
            <a:r>
              <a:rPr lang="en-US" altLang="en-US" dirty="0" smtClean="0"/>
              <a:t>Year-to-Date Reports correspond to Main Menu reports.</a:t>
            </a:r>
          </a:p>
          <a:p>
            <a:r>
              <a:rPr lang="en-US" altLang="en-US" dirty="0" smtClean="0"/>
              <a:t>Account Detail Reports correspond to Detail Menu reports.</a:t>
            </a:r>
          </a:p>
          <a:p>
            <a:r>
              <a:rPr lang="en-US" altLang="en-US" dirty="0" smtClean="0"/>
              <a:t>To download to PC enter “%+” into field.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0288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Informational menu</a:t>
            </a:r>
          </a:p>
          <a:p>
            <a:r>
              <a:rPr lang="en-US" altLang="en-US" smtClean="0"/>
              <a:t>Reports 10-20 apply to all accounts</a:t>
            </a:r>
          </a:p>
          <a:p>
            <a:r>
              <a:rPr lang="en-US" altLang="en-US" smtClean="0"/>
              <a:t>Reports 21-30 more applicable to grant accounts</a:t>
            </a:r>
          </a:p>
        </p:txBody>
      </p:sp>
    </p:spTree>
    <p:extLst>
      <p:ext uri="{BB962C8B-B14F-4D97-AF65-F5344CB8AC3E}">
        <p14:creationId xmlns:p14="http://schemas.microsoft.com/office/powerpoint/2010/main" val="637741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Informational menu</a:t>
            </a:r>
          </a:p>
          <a:p>
            <a:r>
              <a:rPr lang="en-US" altLang="en-US" smtClean="0"/>
              <a:t>Reports 10-21 apply to all accounts</a:t>
            </a:r>
          </a:p>
          <a:p>
            <a:r>
              <a:rPr lang="en-US" altLang="en-US" smtClean="0"/>
              <a:t>Reports 30-36 more applicable to grant accounts</a:t>
            </a:r>
          </a:p>
        </p:txBody>
      </p:sp>
    </p:spTree>
    <p:extLst>
      <p:ext uri="{BB962C8B-B14F-4D97-AF65-F5344CB8AC3E}">
        <p14:creationId xmlns:p14="http://schemas.microsoft.com/office/powerpoint/2010/main" val="11208703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661CE6-2C5F-4C29-8A47-1246AB3A721B}" type="slidenum">
              <a:rPr lang="en-US" altLang="en-US">
                <a:latin typeface="Times New Roman" pitchFamily="18" charset="0"/>
              </a:rPr>
              <a:pPr/>
              <a:t>22</a:t>
            </a:fld>
            <a:endParaRPr lang="en-US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328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2519" indent="-297123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88491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63888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39285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14681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90078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65474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40871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D8FAAE-A771-4459-8452-A1E657D75161}" type="datetime1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9/16/2016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2519" indent="-297123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88491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63888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39285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14681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90078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65474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40871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mtClean="0">
                <a:solidFill>
                  <a:srgbClr val="000000"/>
                </a:solidFill>
              </a:rPr>
              <a:t>Template L white fuz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2519" indent="-297123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88491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63888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39285" indent="-237698" defTabSz="9557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14681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90078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65474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40871" indent="-237698" defTabSz="9557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0FEB8F-865C-44B4-94CD-3FF9607D0129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48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B189713-B6F3-4692-B1A4-1CE160CFA99B}" type="slidenum">
              <a:rPr lang="en-US" altLang="en-US">
                <a:latin typeface="Times New Roman" pitchFamily="18" charset="0"/>
              </a:rPr>
              <a:pPr/>
              <a:t>2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4543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7B9255-F29A-4307-9466-A66B5F058F1D}" type="slidenum">
              <a:rPr lang="en-US" altLang="en-US">
                <a:latin typeface="Times New Roman" pitchFamily="18" charset="0"/>
              </a:rPr>
              <a:pPr/>
              <a:t>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4033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Computerized Accounting System</a:t>
            </a:r>
          </a:p>
          <a:p>
            <a:r>
              <a:rPr lang="en-US" altLang="en-US" smtClean="0"/>
              <a:t>Centralized and Decentralized aspects</a:t>
            </a:r>
          </a:p>
        </p:txBody>
      </p:sp>
    </p:spTree>
    <p:extLst>
      <p:ext uri="{BB962C8B-B14F-4D97-AF65-F5344CB8AC3E}">
        <p14:creationId xmlns:p14="http://schemas.microsoft.com/office/powerpoint/2010/main" val="3635271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7AC56-110D-4806-AA3B-1C2B5F7BB81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553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7AC56-110D-4806-AA3B-1C2B5F7BB81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37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7AC56-110D-4806-AA3B-1C2B5F7BB81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968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C039983-917C-4E39-AD85-B21221FCBC89}" type="slidenum">
              <a:rPr lang="en-US" altLang="en-US">
                <a:latin typeface="Times New Roman" pitchFamily="18" charset="0"/>
              </a:rPr>
              <a:pPr/>
              <a:t>11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000" smtClean="0"/>
              <a:t>To switch menus either:</a:t>
            </a:r>
          </a:p>
          <a:p>
            <a:pPr marL="1143000" lvl="2" indent="-228600"/>
            <a:r>
              <a:rPr lang="en-US" altLang="en-US" sz="1000" smtClean="0"/>
              <a:t>.</a:t>
            </a:r>
            <a:r>
              <a:rPr lang="en-US" altLang="en-US" smtClean="0"/>
              <a:t>Press the F1 key(called PF1 is AIS)to toggle thru all the menus, or</a:t>
            </a:r>
          </a:p>
          <a:p>
            <a:pPr marL="1143000" lvl="2" indent="-228600"/>
            <a:r>
              <a:rPr lang="en-US" altLang="en-US" smtClean="0"/>
              <a:t>.Press the specific PF key for each menu.  (The keys are listed at the bottom of the screen).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2148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553BC4C-6420-4B49-A0DC-E87FBB65F8AB}" type="slidenum">
              <a:rPr lang="en-US" altLang="en-US">
                <a:latin typeface="Times New Roman" pitchFamily="18" charset="0"/>
              </a:rPr>
              <a:pPr/>
              <a:t>12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4342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2445 h 2502"/>
                <a:gd name="T2" fmla="*/ 228 w 860"/>
                <a:gd name="T3" fmla="*/ 2502 h 2502"/>
                <a:gd name="T4" fmla="*/ 860 w 860"/>
                <a:gd name="T5" fmla="*/ 0 h 2502"/>
                <a:gd name="T6" fmla="*/ 620 w 860"/>
                <a:gd name="T7" fmla="*/ 0 h 2502"/>
                <a:gd name="T8" fmla="*/ 0 w 860"/>
                <a:gd name="T9" fmla="*/ 2445 h 2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/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28 w 228"/>
              <a:gd name="T1" fmla="*/ 57 h 57"/>
              <a:gd name="T2" fmla="*/ 0 w 228"/>
              <a:gd name="T3" fmla="*/ 0 h 57"/>
              <a:gd name="T4" fmla="*/ 222 w 228"/>
              <a:gd name="T5" fmla="*/ 54 h 57"/>
              <a:gd name="T6" fmla="*/ 228 w 228"/>
              <a:gd name="T7" fmla="*/ 57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39 w 39"/>
              <a:gd name="T3" fmla="*/ 51 h 51"/>
              <a:gd name="T4" fmla="*/ 3 w 39"/>
              <a:gd name="T5" fmla="*/ 0 h 51"/>
              <a:gd name="T6" fmla="*/ 0 w 39"/>
              <a:gd name="T7" fmla="*/ 0 h 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Oval 2"/>
          <p:cNvSpPr>
            <a:spLocks noChangeArrowheads="1"/>
          </p:cNvSpPr>
          <p:nvPr userDrawn="1"/>
        </p:nvSpPr>
        <p:spPr bwMode="hidden">
          <a:xfrm>
            <a:off x="152400" y="304800"/>
            <a:ext cx="6705600" cy="6248400"/>
          </a:xfrm>
          <a:prstGeom prst="ellipse">
            <a:avLst/>
          </a:prstGeom>
          <a:noFill/>
          <a:ln w="28575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fld id="{701A7553-9E8B-44ED-9A20-0530443203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73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DA0C3-B768-4840-BAAE-A45A616EFB3A}" type="datetimeFigureOut">
              <a:rPr lang="en-US"/>
              <a:pPr>
                <a:defRPr/>
              </a:pPr>
              <a:t>9/16/2016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1D692-F949-4B0C-B345-93BEDFCA30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54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64C02-8C46-467A-993C-93F272498499}" type="datetimeFigureOut">
              <a:rPr lang="en-US"/>
              <a:pPr>
                <a:defRPr/>
              </a:pPr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3C344-69BB-44E6-91CD-DD9A4619AA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892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A5BFE-ACD5-43AC-B386-4A5F65EAAE71}" type="datetimeFigureOut">
              <a:rPr lang="en-US"/>
              <a:pPr>
                <a:defRPr/>
              </a:pPr>
              <a:t>9/16/2016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54AD42-F645-40E3-B2BB-D614743A9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058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E41ED-BDF7-4F74-96BB-C09225C4C5AA}" type="datetimeFigureOut">
              <a:rPr lang="en-US"/>
              <a:pPr>
                <a:defRPr/>
              </a:pPr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C43BE-81BD-41EB-AA48-2254D694A8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491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978C9-DB14-4D10-96F1-CC1DC5E6FDB3}" type="datetimeFigureOut">
              <a:rPr lang="en-US"/>
              <a:pPr>
                <a:defRPr/>
              </a:pPr>
              <a:t>9/16/2016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3BECAB6-C747-4538-B7E3-324F0985E1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130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7796-F5AC-4C6F-9E4D-D18506FC4D91}" type="datetimeFigureOut">
              <a:rPr lang="en-US"/>
              <a:pPr>
                <a:defRPr/>
              </a:pPr>
              <a:t>9/16/2016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F482152-37C9-4AC0-88DB-18BF2375CC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583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931B4-BC27-496C-8EEF-52E531284EE3}" type="datetimeFigureOut">
              <a:rPr lang="en-US"/>
              <a:pPr>
                <a:defRPr/>
              </a:pPr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B614A-C8E7-4A1D-80DB-C494C41D1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16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A4B42-5F1D-46EC-80A4-720DD81B1BF2}" type="datetimeFigureOut">
              <a:rPr lang="en-US"/>
              <a:pPr>
                <a:defRPr/>
              </a:pPr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9FF71-9023-4F31-B9ED-1842AB531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8157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wsuTLSigRvs-r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334250" y="6116638"/>
            <a:ext cx="15636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144054" y="1993614"/>
            <a:ext cx="5070298" cy="584775"/>
          </a:xfrm>
        </p:spPr>
        <p:txBody>
          <a:bodyPr anchorCtr="0"/>
          <a:lstStyle>
            <a:lvl1pPr algn="l">
              <a:lnSpc>
                <a:spcPct val="100000"/>
              </a:lnSpc>
              <a:defRPr sz="320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144054" y="2978475"/>
            <a:ext cx="5070298" cy="430887"/>
          </a:xfrm>
        </p:spPr>
        <p:txBody>
          <a:bodyPr rIns="0" anchorCtr="0"/>
          <a:lstStyle>
            <a:lvl1pPr marL="0" indent="0" algn="l">
              <a:buFontTx/>
              <a:buNone/>
              <a:defRPr sz="2200" b="0">
                <a:solidFill>
                  <a:schemeClr val="tx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1055908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fld id="{91E4CE1E-5E1D-40D9-8F70-BCFB89E8D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28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E23C9-2894-4EAF-A5C2-3E2DBE904F88}" type="datetimeFigureOut">
              <a:rPr lang="en-US"/>
              <a:pPr>
                <a:defRPr/>
              </a:pPr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4AD1A-925F-41BE-8538-891F37E1EC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00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A0B12-9E24-4B96-82E2-9CFED5D424B7}" type="datetimeFigureOut">
              <a:rPr lang="en-US"/>
              <a:pPr>
                <a:defRPr/>
              </a:pPr>
              <a:t>9/16/2016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07B0F-D490-4DAC-B186-040190222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19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03A4B-B4EA-4D11-A7AA-17F7B1010D57}" type="datetimeFigureOut">
              <a:rPr lang="en-US"/>
              <a:pPr>
                <a:defRPr/>
              </a:pPr>
              <a:t>9/16/2016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4B7F7-AF77-43AD-B1CB-2C92D5F145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67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53EB-89AD-4760-B24E-C111F7228E45}" type="datetimeFigureOut">
              <a:rPr lang="en-US"/>
              <a:pPr>
                <a:defRPr/>
              </a:pPr>
              <a:t>9/16/2016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D4F72-ED68-4A1D-BF07-742C89E41D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42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85EEE-5566-4CA0-ADB2-D532EED7BC0D}" type="datetimeFigureOut">
              <a:rPr lang="en-US"/>
              <a:pPr>
                <a:defRPr/>
              </a:pPr>
              <a:t>9/16/2016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5A34A-E257-4481-963F-5DC29AC3A9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13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5994E-76BA-4D4D-AD11-E49FB61691D1}" type="datetimeFigureOut">
              <a:rPr lang="en-US"/>
              <a:pPr>
                <a:defRPr/>
              </a:pPr>
              <a:t>9/16/2016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9D672-F3D0-40CA-88C0-749A0AC38D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49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3CC8E-574C-4772-AB2C-02209A9D02EE}" type="datetimeFigureOut">
              <a:rPr lang="en-US"/>
              <a:pPr>
                <a:defRPr/>
              </a:pPr>
              <a:t>9/16/2016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506BF-D077-45E2-B290-BE9189E28D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13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3132 h 3333"/>
                <a:gd name="T2" fmla="*/ 0 w 676"/>
                <a:gd name="T3" fmla="*/ 3312 h 3333"/>
                <a:gd name="T4" fmla="*/ 126 w 676"/>
                <a:gd name="T5" fmla="*/ 3333 h 3333"/>
                <a:gd name="T6" fmla="*/ 676 w 676"/>
                <a:gd name="T7" fmla="*/ 0 h 3333"/>
                <a:gd name="T8" fmla="*/ 514 w 676"/>
                <a:gd name="T9" fmla="*/ 0 h 3333"/>
                <a:gd name="T10" fmla="*/ 0 w 676"/>
                <a:gd name="T11" fmla="*/ 3132 h 3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smtClean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FD3E8479-CF27-4DBE-8705-4BDA4ABFBBE6}" type="datetimeFigureOut">
              <a:rPr lang="en-US"/>
              <a:pPr>
                <a:defRPr/>
              </a:pPr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 dirty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orbel" pitchFamily="34" charset="0"/>
              </a:defRPr>
            </a:lvl1pPr>
          </a:lstStyle>
          <a:p>
            <a:fld id="{42B7F1C3-F0CA-4F69-85F8-0BB72959E9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20" r:id="rId12"/>
    <p:sldLayoutId id="2147483914" r:id="rId13"/>
    <p:sldLayoutId id="2147483921" r:id="rId14"/>
    <p:sldLayoutId id="2147483915" r:id="rId15"/>
    <p:sldLayoutId id="2147483916" r:id="rId16"/>
    <p:sldLayoutId id="2147483917" r:id="rId17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/>
            </a:gs>
            <a:gs pos="60000">
              <a:schemeClr val="accent1"/>
            </a:gs>
            <a:gs pos="100000">
              <a:schemeClr val="accent3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3"/>
          <p:cNvGrpSpPr>
            <a:grpSpLocks/>
          </p:cNvGrpSpPr>
          <p:nvPr userDrawn="1"/>
        </p:nvGrpSpPr>
        <p:grpSpPr bwMode="auto">
          <a:xfrm>
            <a:off x="9007475" y="0"/>
            <a:ext cx="136525" cy="6858000"/>
            <a:chOff x="9007474" y="0"/>
            <a:chExt cx="136525" cy="6858000"/>
          </a:xfrm>
        </p:grpSpPr>
        <p:sp>
          <p:nvSpPr>
            <p:cNvPr id="20" name="Rectangle 19"/>
            <p:cNvSpPr/>
            <p:nvPr userDrawn="1"/>
          </p:nvSpPr>
          <p:spPr bwMode="ltGray">
            <a:xfrm>
              <a:off x="9007474" y="5683250"/>
              <a:ext cx="136525" cy="11747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 userDrawn="1"/>
          </p:nvSpPr>
          <p:spPr bwMode="ltGray">
            <a:xfrm flipH="1">
              <a:off x="9007474" y="0"/>
              <a:ext cx="136525" cy="38338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 bwMode="ltGray">
            <a:xfrm flipH="1">
              <a:off x="9007474" y="3698875"/>
              <a:ext cx="136525" cy="2178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 userDrawn="1">
            <p:ph type="body" idx="1"/>
          </p:nvPr>
        </p:nvSpPr>
        <p:spPr bwMode="black">
          <a:xfrm>
            <a:off x="1874838" y="1592263"/>
            <a:ext cx="56007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2"/>
          <p:cNvSpPr>
            <a:spLocks noGrp="1" noChangeArrowheads="1"/>
          </p:cNvSpPr>
          <p:nvPr userDrawn="1">
            <p:ph type="title"/>
          </p:nvPr>
        </p:nvSpPr>
        <p:spPr bwMode="black">
          <a:xfrm>
            <a:off x="455613" y="906463"/>
            <a:ext cx="8439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123825" y="6469063"/>
            <a:ext cx="15192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544638" y="6469063"/>
            <a:ext cx="61531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766050" y="6469063"/>
            <a:ext cx="13017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eaLnBrk="1" hangingPunct="1">
              <a:defRPr/>
            </a:pPr>
            <a:fld id="{FE62C125-48AA-4451-9420-C4708271BA13}" type="slidenum">
              <a:rPr lang="en-US"/>
              <a:pPr eaLnBrk="1" hangingPunct="1">
                <a:defRPr/>
              </a:pPr>
              <a:t>‹#›</a:t>
            </a:fld>
            <a:endParaRPr lang="en-US"/>
          </a:p>
        </p:txBody>
      </p:sp>
      <p:pic>
        <p:nvPicPr>
          <p:cNvPr id="3080" name="Picture 12" descr="wsuTLSigRvs-rd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334250" y="6116638"/>
            <a:ext cx="15636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23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2400" dirty="0">
          <a:solidFill>
            <a:schemeClr val="tx1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2200" dirty="0">
          <a:solidFill>
            <a:schemeClr val="tx1"/>
          </a:solidFill>
          <a:latin typeface="Lucida Sans" pitchFamily="34" charset="0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2000" dirty="0">
          <a:solidFill>
            <a:schemeClr val="tx1"/>
          </a:solidFill>
          <a:latin typeface="Lucida Sans" pitchFamily="34" charset="0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dirty="0">
          <a:solidFill>
            <a:schemeClr val="tx1"/>
          </a:solidFill>
          <a:latin typeface="Lucida Sans" pitchFamily="34" charset="0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1600" dirty="0">
          <a:solidFill>
            <a:schemeClr val="tx1"/>
          </a:solidFill>
          <a:latin typeface="Lucida Sans" pitchFamily="34" charset="0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sumvs1.wsu.edu/webuplde/wbbb/dfh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hagen@wsu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hyperlink" Target="http://public.wsu.edu/~forms/HTML/BPPM/30_Finance/30.07_Account_Balances-Detail.htm" TargetMode="External"/><Relationship Id="rId4" Type="http://schemas.openxmlformats.org/officeDocument/2006/relationships/hyperlink" Target="http://public.wsu.edu/~forms/PDF/BPPM/85-33-13-14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llygiant.com/" TargetMode="External"/><Relationship Id="rId2" Type="http://schemas.openxmlformats.org/officeDocument/2006/relationships/hyperlink" Target="http://www.sdisw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 rot="10800000" flipV="1">
            <a:off x="609600" y="1447800"/>
            <a:ext cx="7924800" cy="2743200"/>
          </a:xfrm>
        </p:spPr>
        <p:txBody>
          <a:bodyPr lIns="92075" tIns="46038" rIns="92075" bIns="46038"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Washington State University</a:t>
            </a:r>
            <a:br>
              <a:rPr lang="en-US" dirty="0" smtClean="0"/>
            </a:br>
            <a:r>
              <a:rPr lang="en-US" dirty="0" smtClean="0"/>
              <a:t>AIS</a:t>
            </a:r>
            <a:br>
              <a:rPr lang="en-US" dirty="0" smtClean="0"/>
            </a:br>
            <a:r>
              <a:rPr lang="en-US" dirty="0" smtClean="0"/>
              <a:t>Account</a:t>
            </a:r>
            <a:r>
              <a:rPr lang="en-US" sz="4900" dirty="0" smtClean="0"/>
              <a:t> BALANCES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5867400" y="5562600"/>
            <a:ext cx="2514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 smtClean="0"/>
              <a:t>September 20, 2016</a:t>
            </a:r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890" y="228600"/>
            <a:ext cx="8382000" cy="1066800"/>
          </a:xfrm>
        </p:spPr>
        <p:txBody>
          <a:bodyPr/>
          <a:lstStyle/>
          <a:p>
            <a:r>
              <a:rPr lang="en-US" sz="3600" b="1" dirty="0" smtClean="0"/>
              <a:t>What applications do you have access to?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7653" y="2362200"/>
            <a:ext cx="7369039" cy="33321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2173" y="1220217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logging in, use the PF1 key to see –</a:t>
            </a:r>
          </a:p>
          <a:p>
            <a:r>
              <a:rPr lang="en-US" sz="2800" dirty="0" smtClean="0"/>
              <a:t> the applications to which you have access: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733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68338" y="301625"/>
            <a:ext cx="7772400" cy="1139825"/>
          </a:xfrm>
          <a:noFill/>
        </p:spPr>
        <p:txBody>
          <a:bodyPr lIns="92075" tIns="46038" rIns="92075" bIns="46038"/>
          <a:lstStyle/>
          <a:p>
            <a:r>
              <a:rPr lang="en-US" altLang="en-US" sz="3200" smtClean="0">
                <a:ln>
                  <a:noFill/>
                </a:ln>
              </a:rPr>
              <a:t>Menu Screens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295400"/>
            <a:ext cx="7513638" cy="5133975"/>
          </a:xfrm>
        </p:spPr>
        <p:txBody>
          <a:bodyPr lIns="92075" tIns="46038" rIns="92075" bIns="46038" rtlCol="0">
            <a:normAutofit/>
          </a:bodyPr>
          <a:lstStyle/>
          <a:p>
            <a:pPr marL="514350" indent="-514350" fontAlgn="auto">
              <a:buClr>
                <a:schemeClr val="tx2"/>
              </a:buClr>
              <a:buSzPct val="100000"/>
              <a:buFontTx/>
              <a:buNone/>
              <a:defRPr/>
            </a:pPr>
            <a:r>
              <a:rPr lang="en-US" dirty="0" smtClean="0"/>
              <a:t>1  (PF1) Menu – Account Balances Main Menu</a:t>
            </a:r>
          </a:p>
          <a:p>
            <a:pPr fontAlgn="auto">
              <a:buClr>
                <a:schemeClr val="tx2"/>
              </a:buClr>
              <a:buFontTx/>
              <a:buNone/>
              <a:defRPr/>
            </a:pPr>
            <a:r>
              <a:rPr lang="en-US" dirty="0" smtClean="0"/>
              <a:t>2  (PF2) Detail Menu – Account Detail</a:t>
            </a:r>
          </a:p>
          <a:p>
            <a:pPr fontAlgn="auto">
              <a:buClr>
                <a:schemeClr val="tx2"/>
              </a:buClr>
              <a:buFontTx/>
              <a:buNone/>
              <a:defRPr/>
            </a:pPr>
            <a:r>
              <a:rPr lang="en-US" dirty="0" smtClean="0"/>
              <a:t>3  (PF3) File Access Menu – </a:t>
            </a:r>
            <a:r>
              <a:rPr lang="en-US" sz="2000" dirty="0" smtClean="0"/>
              <a:t>Specific Transaction Detail</a:t>
            </a:r>
            <a:endParaRPr lang="en-US" dirty="0" smtClean="0"/>
          </a:p>
          <a:p>
            <a:pPr fontAlgn="auto">
              <a:buClr>
                <a:schemeClr val="tx2"/>
              </a:buClr>
              <a:buFontTx/>
              <a:buNone/>
              <a:defRPr/>
            </a:pPr>
            <a:r>
              <a:rPr lang="en-US" dirty="0" smtClean="0"/>
              <a:t>4  (PF4) Download Menu – Download Data</a:t>
            </a:r>
          </a:p>
          <a:p>
            <a:pPr fontAlgn="auto">
              <a:buClr>
                <a:schemeClr val="tx2"/>
              </a:buClr>
              <a:buFontTx/>
              <a:buNone/>
              <a:defRPr/>
            </a:pPr>
            <a:r>
              <a:rPr lang="en-US" dirty="0" smtClean="0"/>
              <a:t>5  (PF5) Find Accounts – Find/Locate account queries</a:t>
            </a:r>
          </a:p>
          <a:p>
            <a:pPr fontAlgn="auto">
              <a:buClr>
                <a:schemeClr val="tx2"/>
              </a:buClr>
              <a:buFontTx/>
              <a:buNone/>
              <a:defRPr/>
            </a:pPr>
            <a:r>
              <a:rPr lang="en-US" dirty="0" smtClean="0"/>
              <a:t>6  (PF6) Code Titles – Display Code Titles</a:t>
            </a:r>
          </a:p>
          <a:p>
            <a:pPr marL="514350" indent="-514350" fontAlgn="auto">
              <a:buClr>
                <a:schemeClr val="tx2"/>
              </a:buClr>
              <a:buFontTx/>
              <a:buNone/>
              <a:defRPr/>
            </a:pPr>
            <a:r>
              <a:rPr lang="en-US" dirty="0" smtClean="0"/>
              <a:t>7  (PF7) Cost Sharing – Grant-related Cost Share data and ability to download. </a:t>
            </a:r>
          </a:p>
          <a:p>
            <a:pPr marL="514350" indent="-514350" fontAlgn="auto">
              <a:buClr>
                <a:schemeClr val="tx2"/>
              </a:buClr>
              <a:buFontTx/>
              <a:buNone/>
              <a:defRPr/>
            </a:pPr>
            <a:r>
              <a:rPr lang="en-US" sz="2000" dirty="0" smtClean="0"/>
              <a:t>Where PF stands for the Function Key at the top of the keyboard.</a:t>
            </a:r>
          </a:p>
          <a:p>
            <a:pPr fontAlgn="auto"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r>
              <a:rPr lang="en-US" dirty="0" smtClean="0"/>
              <a:t> Overall – </a:t>
            </a:r>
            <a:r>
              <a:rPr lang="en-US" sz="2000" dirty="0" smtClean="0"/>
              <a:t>Using, downloading and querying in Balances.</a:t>
            </a:r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371600"/>
          </a:xfrm>
          <a:noFill/>
        </p:spPr>
        <p:txBody>
          <a:bodyPr lIns="92075" tIns="46038" rIns="92075" bIns="46038"/>
          <a:lstStyle/>
          <a:p>
            <a:r>
              <a:rPr lang="en-US" altLang="en-US" smtClean="0">
                <a:ln>
                  <a:noFill/>
                </a:ln>
              </a:rPr>
              <a:t>Main Menu: pf1 Key</a:t>
            </a:r>
            <a:br>
              <a:rPr lang="en-US" altLang="en-US" smtClean="0">
                <a:ln>
                  <a:noFill/>
                </a:ln>
              </a:rPr>
            </a:br>
            <a:endParaRPr lang="en-US" altLang="en-US" smtClean="0">
              <a:ln>
                <a:noFill/>
              </a:ln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19200"/>
            <a:ext cx="7704137" cy="5029200"/>
          </a:xfrm>
        </p:spPr>
        <p:txBody>
          <a:bodyPr lIns="92075" tIns="46038" rIns="92075" bIns="46038" rtlCol="0">
            <a:normAutofit fontScale="25000" lnSpcReduction="20000"/>
          </a:bodyPr>
          <a:lstStyle/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sz="12800" dirty="0" smtClean="0"/>
              <a:t>The ‘Home’ screen:  Main Balances Menu</a:t>
            </a:r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sz="12800" dirty="0" smtClean="0"/>
              <a:t>Report 01 and Report 15 are used the most.</a:t>
            </a:r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sz="12800" dirty="0" smtClean="0"/>
              <a:t>Report 12 is handy for Departments.</a:t>
            </a:r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endParaRPr lang="en-US" sz="12800" dirty="0" smtClean="0"/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sz="12800" dirty="0" smtClean="0"/>
              <a:t>Explanation on two other Report 15 screens:</a:t>
            </a:r>
          </a:p>
          <a:p>
            <a:pPr lvl="3"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sz="12800" dirty="0" smtClean="0"/>
              <a:t>15S</a:t>
            </a:r>
          </a:p>
          <a:p>
            <a:pPr lvl="3"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sz="12800" dirty="0" smtClean="0"/>
              <a:t>15X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/>
          <a:lstStyle/>
          <a:p>
            <a:r>
              <a:rPr lang="en-US" altLang="en-US" smtClean="0">
                <a:ln>
                  <a:noFill/>
                </a:ln>
              </a:rPr>
              <a:t>Detail Menu:  pf2 Menu</a:t>
            </a:r>
            <a:br>
              <a:rPr lang="en-US" altLang="en-US" smtClean="0">
                <a:ln>
                  <a:noFill/>
                </a:ln>
              </a:rPr>
            </a:br>
            <a:endParaRPr lang="en-US" altLang="en-US" smtClean="0">
              <a:ln>
                <a:noFill/>
              </a:ln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82663" y="1371600"/>
            <a:ext cx="7704137" cy="4191000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sz="3600" dirty="0" smtClean="0"/>
              <a:t>More detailed data compared to Main Menu</a:t>
            </a:r>
          </a:p>
          <a:p>
            <a:r>
              <a:rPr lang="en-US" altLang="en-US" sz="3600" dirty="0" smtClean="0"/>
              <a:t>Adds date range to query</a:t>
            </a:r>
          </a:p>
          <a:p>
            <a:r>
              <a:rPr lang="en-US" altLang="en-US" sz="3600" dirty="0" smtClean="0"/>
              <a:t>Holds only previous 18 months detail and 3 years plus current fiscal year for the “All” parameter.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2286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And –</a:t>
            </a:r>
            <a:br>
              <a:rPr lang="en-US" dirty="0" smtClean="0"/>
            </a:br>
            <a:r>
              <a:rPr lang="en-US" sz="2800" dirty="0" smtClean="0"/>
              <a:t>‘Now for Something Completely Different”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pf3</a:t>
            </a:r>
            <a:br>
              <a:rPr lang="en-US" dirty="0" smtClean="0"/>
            </a:br>
            <a:r>
              <a:rPr lang="en-US" dirty="0" smtClean="0"/>
              <a:t>Full File Access Menu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590800"/>
            <a:ext cx="7391400" cy="3581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Generally used by Central Offices to report to various agencies, i.e. Washington State, granting agencies.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r>
              <a:rPr lang="en-US" altLang="en-US" dirty="0" smtClean="0"/>
              <a:t>Not very useful for departments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676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pf4 Download Menu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Download to Your Personal Computer:  </a:t>
            </a:r>
            <a:br>
              <a:rPr lang="en-US" sz="2800" dirty="0" smtClean="0"/>
            </a:br>
            <a:r>
              <a:rPr lang="en-US" sz="2800" dirty="0" smtClean="0"/>
              <a:t>View on-screen or Download as Data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209800"/>
            <a:ext cx="6934200" cy="3124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3200" dirty="0" smtClean="0"/>
              <a:t>The Financial Data Warehouse:</a:t>
            </a:r>
          </a:p>
          <a:p>
            <a:pPr lvl="1">
              <a:lnSpc>
                <a:spcPct val="85000"/>
              </a:lnSpc>
            </a:pPr>
            <a:r>
              <a:rPr lang="en-US" altLang="en-US" sz="2800" dirty="0" smtClean="0"/>
              <a:t>Access to all Financial Data.</a:t>
            </a:r>
          </a:p>
          <a:p>
            <a:pPr lvl="1">
              <a:lnSpc>
                <a:spcPct val="85000"/>
              </a:lnSpc>
            </a:pPr>
            <a:r>
              <a:rPr lang="en-US" altLang="en-US" sz="2800" dirty="0" smtClean="0"/>
              <a:t>Can export data to manipulate.</a:t>
            </a:r>
          </a:p>
          <a:p>
            <a:pPr lvl="1">
              <a:lnSpc>
                <a:spcPct val="85000"/>
              </a:lnSpc>
            </a:pPr>
            <a:r>
              <a:rPr lang="en-US" altLang="en-US" sz="2800" dirty="0" smtClean="0"/>
              <a:t>There is no charge to use - it’s FREE!</a:t>
            </a:r>
          </a:p>
          <a:p>
            <a:pPr>
              <a:lnSpc>
                <a:spcPct val="85000"/>
              </a:lnSpc>
            </a:pP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/>
          <a:lstStyle/>
          <a:p>
            <a:r>
              <a:rPr lang="en-US" dirty="0" smtClean="0"/>
              <a:t>The new ways to upload &amp; download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599" cy="3332816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hlinkClick r:id="rId2"/>
              </a:rPr>
              <a:t>The first way:</a:t>
            </a:r>
          </a:p>
          <a:p>
            <a:pPr marL="0" indent="0">
              <a:buNone/>
            </a:pPr>
            <a:r>
              <a:rPr lang="en-US" sz="3200" dirty="0" smtClean="0">
                <a:hlinkClick r:id="rId2"/>
              </a:rPr>
              <a:t>  www.WSUMVS1.wsu.edu/webuplde/wbbb/dfh</a:t>
            </a:r>
            <a:endParaRPr lang="en-US" sz="3200" dirty="0" smtClean="0"/>
          </a:p>
          <a:p>
            <a:pPr lvl="1"/>
            <a:r>
              <a:rPr lang="en-US" sz="3200" dirty="0" smtClean="0"/>
              <a:t>Can access through SCBAIMS, FACTS, maybe more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45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/>
          <a:lstStyle/>
          <a:p>
            <a:r>
              <a:rPr lang="en-US" dirty="0" smtClean="0"/>
              <a:t>The new ways to download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2" y="1676400"/>
            <a:ext cx="7704667" cy="3429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second way (for DEPPS/HEPPS)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2087095"/>
            <a:ext cx="4165948" cy="3857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99" y="6081514"/>
            <a:ext cx="8115300" cy="2739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62200" y="6477000"/>
            <a:ext cx="548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FTP software such as FileZilla or WSTE95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38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676400"/>
          </a:xfrm>
        </p:spPr>
        <p:txBody>
          <a:bodyPr/>
          <a:lstStyle/>
          <a:p>
            <a:r>
              <a:rPr lang="en-US" altLang="en-US" smtClean="0">
                <a:ln>
                  <a:noFill/>
                </a:ln>
              </a:rPr>
              <a:t>pf5</a:t>
            </a:r>
            <a:r>
              <a:rPr lang="en-US" altLang="en-US" sz="3200" smtClean="0">
                <a:ln>
                  <a:noFill/>
                </a:ln>
              </a:rPr>
              <a:t> - </a:t>
            </a:r>
            <a:r>
              <a:rPr lang="en-US" altLang="en-US" smtClean="0">
                <a:ln>
                  <a:noFill/>
                </a:ln>
              </a:rPr>
              <a:t>Find Accounts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82663" y="1752600"/>
            <a:ext cx="7704137" cy="3886199"/>
          </a:xfrm>
        </p:spPr>
        <p:txBody>
          <a:bodyPr/>
          <a:lstStyle/>
          <a:p>
            <a:r>
              <a:rPr lang="en-US" altLang="en-US" sz="3200" dirty="0" smtClean="0"/>
              <a:t>Locate budgets by name, or by entering a budget to find all the projects associated with it.</a:t>
            </a:r>
          </a:p>
          <a:p>
            <a:endParaRPr lang="en-US" altLang="en-US" sz="2000" dirty="0" smtClean="0"/>
          </a:p>
          <a:p>
            <a:r>
              <a:rPr lang="en-US" altLang="en-US" sz="3200" dirty="0" smtClean="0"/>
              <a:t>To find accounts that have the word “Revenue” in it, choose report 10 and select the word Revenue as the search criteria.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/>
          <a:lstStyle/>
          <a:p>
            <a:r>
              <a:rPr lang="en-US" altLang="en-US" smtClean="0">
                <a:ln>
                  <a:noFill/>
                </a:ln>
              </a:rPr>
              <a:t>pf6 Code Titles Menu</a:t>
            </a:r>
            <a:br>
              <a:rPr lang="en-US" altLang="en-US" smtClean="0">
                <a:ln>
                  <a:noFill/>
                </a:ln>
              </a:rPr>
            </a:br>
            <a:endParaRPr lang="en-US" altLang="en-US" smtClean="0">
              <a:ln>
                <a:noFill/>
              </a:ln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982663" y="1752601"/>
            <a:ext cx="7704137" cy="3505200"/>
          </a:xfrm>
        </p:spPr>
        <p:txBody>
          <a:bodyPr/>
          <a:lstStyle/>
          <a:p>
            <a:r>
              <a:rPr lang="en-US" altLang="en-US" sz="3600" dirty="0" smtClean="0"/>
              <a:t>To find information about objects, sources, funds, programs, and other data.</a:t>
            </a:r>
          </a:p>
          <a:p>
            <a:endParaRPr lang="en-US" altLang="en-US" sz="3600" dirty="0" smtClean="0"/>
          </a:p>
          <a:p>
            <a:r>
              <a:rPr lang="en-US" altLang="en-US" sz="3600" dirty="0" smtClean="0"/>
              <a:t>This will bring you to a report screen to choose a display of various titles.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68580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Presenters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524000"/>
            <a:ext cx="7010400" cy="495300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dirty="0" smtClean="0"/>
              <a:t>Karen Breese (kbreese@wsu.edu)</a:t>
            </a:r>
            <a:endParaRPr lang="en-US" sz="2200" dirty="0" smtClean="0"/>
          </a:p>
          <a:p>
            <a:pPr lvl="1"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dirty="0" smtClean="0"/>
              <a:t>Controllers Office</a:t>
            </a:r>
          </a:p>
          <a:p>
            <a:pPr lvl="1"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dirty="0" smtClean="0"/>
              <a:t>335-2056</a:t>
            </a:r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endParaRPr lang="en-US" dirty="0" smtClean="0"/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dirty="0" smtClean="0"/>
              <a:t>Kathleen Hagen (</a:t>
            </a:r>
            <a:r>
              <a:rPr lang="en-US" dirty="0" smtClean="0">
                <a:hlinkClick r:id="rId3"/>
              </a:rPr>
              <a:t>khagen@wsu.edu</a:t>
            </a:r>
            <a:r>
              <a:rPr lang="en-US" dirty="0" smtClean="0"/>
              <a:t>)</a:t>
            </a:r>
          </a:p>
          <a:p>
            <a:pPr lvl="1"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dirty="0"/>
              <a:t>Vet Med</a:t>
            </a:r>
          </a:p>
          <a:p>
            <a:pPr lvl="1" fontAlgn="auto">
              <a:buClr>
                <a:schemeClr val="tx2"/>
              </a:buClr>
              <a:buFont typeface="Arial"/>
              <a:buChar char="•"/>
              <a:defRPr/>
            </a:pPr>
            <a:r>
              <a:rPr lang="en-US" dirty="0"/>
              <a:t>335-2232</a:t>
            </a:r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endParaRPr lang="en-US" dirty="0" smtClean="0"/>
          </a:p>
          <a:p>
            <a:pPr fontAlgn="auto">
              <a:buClr>
                <a:schemeClr val="tx2"/>
              </a:buClr>
              <a:buFont typeface="Arial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82663" y="457200"/>
            <a:ext cx="7704137" cy="1981200"/>
          </a:xfrm>
        </p:spPr>
        <p:txBody>
          <a:bodyPr/>
          <a:lstStyle/>
          <a:p>
            <a:r>
              <a:rPr lang="en-US" altLang="en-US" smtClean="0">
                <a:ln>
                  <a:noFill/>
                </a:ln>
              </a:rPr>
              <a:t>Cost Sharing: pf7 key</a:t>
            </a:r>
            <a:br>
              <a:rPr lang="en-US" altLang="en-US" smtClean="0">
                <a:ln>
                  <a:noFill/>
                </a:ln>
              </a:rPr>
            </a:br>
            <a:r>
              <a:rPr lang="en-US" altLang="en-US" smtClean="0">
                <a:ln>
                  <a:noFill/>
                </a:ln>
              </a:rPr>
              <a:t>Cost Share Inquiry Menu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982663" y="2514601"/>
            <a:ext cx="7704137" cy="2057400"/>
          </a:xfrm>
        </p:spPr>
        <p:txBody>
          <a:bodyPr/>
          <a:lstStyle/>
          <a:p>
            <a:r>
              <a:rPr lang="en-US" altLang="en-US" sz="3600" dirty="0" smtClean="0"/>
              <a:t>From any main menu, </a:t>
            </a:r>
          </a:p>
          <a:p>
            <a:r>
              <a:rPr lang="en-US" altLang="en-US" sz="3600" dirty="0" smtClean="0"/>
              <a:t>Click PF7 to get to the cost sharing query menus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838199"/>
          </a:xfrm>
        </p:spPr>
        <p:txBody>
          <a:bodyPr/>
          <a:lstStyle/>
          <a:p>
            <a:r>
              <a:rPr lang="en-US" dirty="0" smtClean="0"/>
              <a:t>Shadow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933267" cy="4800600"/>
          </a:xfrm>
        </p:spPr>
        <p:txBody>
          <a:bodyPr/>
          <a:lstStyle/>
          <a:p>
            <a:r>
              <a:rPr lang="en-US" sz="2800" dirty="0" smtClean="0"/>
              <a:t>They exist from simple (i.e. Excel) to complex (i.e. Access database)</a:t>
            </a:r>
          </a:p>
          <a:p>
            <a:r>
              <a:rPr lang="en-US" sz="2800" dirty="0" smtClean="0"/>
              <a:t>Can be a “check register” to verify, confirm, or correction information in the WSU Accounting System.</a:t>
            </a:r>
          </a:p>
          <a:p>
            <a:r>
              <a:rPr lang="en-US" sz="2800" dirty="0" smtClean="0"/>
              <a:t>If your written/published departmental procedures address maintaining a shadow system, it may be subject to audit.</a:t>
            </a:r>
          </a:p>
          <a:p>
            <a:r>
              <a:rPr lang="en-US" sz="2800" dirty="0" smtClean="0"/>
              <a:t>In the end, AIS BALANCES is the official accounting record of WSU.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40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14400"/>
            <a:ext cx="8001000" cy="4191000"/>
          </a:xfrm>
        </p:spPr>
        <p:txBody>
          <a:bodyPr/>
          <a:lstStyle/>
          <a:p>
            <a:r>
              <a:rPr lang="en-US" altLang="en-US" sz="3600" dirty="0" smtClean="0"/>
              <a:t>This concludes AIS BALANCES training.</a:t>
            </a:r>
          </a:p>
          <a:p>
            <a:r>
              <a:rPr lang="en-US" altLang="en-US" sz="3600" dirty="0" smtClean="0"/>
              <a:t>Any questions or comments?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Feel free to contact us with any questions or concerns:</a:t>
            </a:r>
          </a:p>
          <a:p>
            <a:pPr lvl="2">
              <a:buFontTx/>
              <a:buNone/>
            </a:pPr>
            <a:r>
              <a:rPr lang="en-US" altLang="en-US" sz="2400" dirty="0" smtClean="0"/>
              <a:t>Karen Breese 335-2056</a:t>
            </a:r>
          </a:p>
          <a:p>
            <a:pPr lvl="2">
              <a:buFontTx/>
              <a:buNone/>
            </a:pPr>
            <a:r>
              <a:rPr lang="en-US" altLang="en-US" sz="2400" dirty="0" smtClean="0"/>
              <a:t>Kathleen Hagen 335-2232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bg2"/>
            </a:gs>
            <a:gs pos="60000">
              <a:schemeClr val="accent1"/>
            </a:gs>
            <a:gs pos="100000">
              <a:schemeClr val="bg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896938" y="3625850"/>
            <a:ext cx="7702550" cy="2354263"/>
          </a:xfrm>
        </p:spPr>
        <p:txBody>
          <a:bodyPr/>
          <a:lstStyle/>
          <a:p>
            <a:pPr algn="ctr">
              <a:defRPr/>
            </a:pPr>
            <a: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wish to have your attendance documented </a:t>
            </a:r>
            <a:r>
              <a:rPr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your training history, </a:t>
            </a:r>
            <a:b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notify Human Resource Services</a:t>
            </a:r>
            <a:b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within 24 hours of today's date: </a:t>
            </a:r>
            <a:r>
              <a:rPr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hrstraining@wsu.edu</a:t>
            </a:r>
            <a:r>
              <a:rPr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Subtitle 5"/>
          <p:cNvSpPr txBox="1">
            <a:spLocks/>
          </p:cNvSpPr>
          <p:nvPr/>
        </p:nvSpPr>
        <p:spPr bwMode="black">
          <a:xfrm>
            <a:off x="5764213" y="1389063"/>
            <a:ext cx="2986087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 marL="0" indent="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defRPr lang="en-US" sz="2200" b="0">
                <a:solidFill>
                  <a:schemeClr val="tx1"/>
                </a:solidFill>
                <a:effectLst/>
                <a:latin typeface="Lucida Sans" pitchFamily="34" charset="0"/>
                <a:ea typeface="+mn-ea"/>
                <a:cs typeface="+mn-cs"/>
              </a:defRPr>
            </a:lvl1pPr>
            <a:lvl2pPr marL="344488" indent="-179388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2200" dirty="0">
                <a:solidFill>
                  <a:schemeClr val="tx1"/>
                </a:solidFill>
                <a:latin typeface="Lucida Sans" pitchFamily="34" charset="0"/>
              </a:defRPr>
            </a:lvl2pPr>
            <a:lvl3pPr marL="509588" indent="-165100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2000" dirty="0">
                <a:solidFill>
                  <a:schemeClr val="tx1"/>
                </a:solidFill>
                <a:latin typeface="Lucida Sans" pitchFamily="34" charset="0"/>
              </a:defRPr>
            </a:lvl3pPr>
            <a:lvl4pPr marL="688975" indent="-179388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Lucida Sans" pitchFamily="34" charset="0"/>
              </a:defRPr>
            </a:lvl4pPr>
            <a:lvl5pPr marL="854075" indent="-165100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1600" dirty="0">
                <a:solidFill>
                  <a:schemeClr val="tx1"/>
                </a:solidFill>
                <a:latin typeface="Lucida Sans" pitchFamily="34" charset="0"/>
              </a:defRPr>
            </a:lvl5pPr>
            <a:lvl6pPr marL="11414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5986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0558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25130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FFFFFF"/>
              </a:buClr>
              <a:defRPr/>
            </a:pPr>
            <a:r>
              <a:rPr sz="23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has been a WSU Training Videoconference</a:t>
            </a:r>
            <a:endParaRPr sz="23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3132 h 3333"/>
                <a:gd name="T2" fmla="*/ 0 w 676"/>
                <a:gd name="T3" fmla="*/ 3312 h 3333"/>
                <a:gd name="T4" fmla="*/ 126 w 676"/>
                <a:gd name="T5" fmla="*/ 3333 h 3333"/>
                <a:gd name="T6" fmla="*/ 676 w 676"/>
                <a:gd name="T7" fmla="*/ 0 h 3333"/>
                <a:gd name="T8" fmla="*/ 514 w 676"/>
                <a:gd name="T9" fmla="*/ 0 h 3333"/>
                <a:gd name="T10" fmla="*/ 0 w 676"/>
                <a:gd name="T11" fmla="*/ 3132 h 3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>
              <a:noFill/>
            </a:ln>
          </p:spPr>
        </p:sp>
      </p:grpSp>
      <p:pic>
        <p:nvPicPr>
          <p:cNvPr id="11285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850" y="509588"/>
            <a:ext cx="4943475" cy="2651125"/>
          </a:xfrm>
          <a:prstGeom prst="rect">
            <a:avLst/>
          </a:prstGeom>
          <a:noFill/>
          <a:ln>
            <a:noFill/>
          </a:ln>
          <a:effectLst>
            <a:outerShdw blurRad="266700" dist="254000" dir="2700000" algn="tl" rotWithShape="0">
              <a:prstClr val="black">
                <a:alpha val="56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1" y="228600"/>
            <a:ext cx="7696200" cy="762000"/>
          </a:xfrm>
          <a:noFill/>
        </p:spPr>
        <p:txBody>
          <a:bodyPr lIns="92075" tIns="46038" rIns="92075" bIns="46038"/>
          <a:lstStyle/>
          <a:p>
            <a:r>
              <a:rPr lang="en-US" altLang="en-US" dirty="0" smtClean="0">
                <a:ln>
                  <a:noFill/>
                </a:ln>
              </a:rPr>
              <a:t>What Is Account BALANCES 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 lIns="92075" tIns="46038" rIns="92075" bIns="46038"/>
          <a:lstStyle/>
          <a:p>
            <a:pPr>
              <a:buClr>
                <a:schemeClr val="tx2"/>
              </a:buClr>
            </a:pPr>
            <a:r>
              <a:rPr lang="en-US" altLang="en-US" sz="2800" dirty="0" smtClean="0"/>
              <a:t>Account Balances is a legacy mainframe application which allows the user to query WSU accounting and financial information.  </a:t>
            </a:r>
          </a:p>
          <a:p>
            <a:pPr>
              <a:buClr>
                <a:schemeClr val="tx2"/>
              </a:buClr>
            </a:pPr>
            <a:r>
              <a:rPr lang="en-US" altLang="en-US" sz="2800" dirty="0" smtClean="0"/>
              <a:t>Get access by filling out a </a:t>
            </a:r>
            <a:r>
              <a:rPr lang="en-US" altLang="en-US" sz="2800" dirty="0" smtClean="0">
                <a:hlinkClick r:id="rId4"/>
              </a:rPr>
              <a:t>form</a:t>
            </a:r>
            <a:r>
              <a:rPr lang="en-US" altLang="en-US" sz="2800" dirty="0" smtClean="0"/>
              <a:t> and sending it to the  Controller’s Office, mail code 1025.</a:t>
            </a:r>
          </a:p>
          <a:p>
            <a:pPr>
              <a:buClr>
                <a:schemeClr val="tx2"/>
              </a:buClr>
            </a:pPr>
            <a:r>
              <a:rPr lang="en-US" altLang="en-US" sz="2800" dirty="0" smtClean="0">
                <a:hlinkClick r:id="rId5"/>
              </a:rPr>
              <a:t>BPPM 30.07</a:t>
            </a:r>
            <a:r>
              <a:rPr lang="en-US" altLang="en-US" sz="2800" dirty="0" smtClean="0"/>
              <a:t> covers BALANCES plus some financial rules.</a:t>
            </a:r>
          </a:p>
          <a:p>
            <a:pPr>
              <a:buClr>
                <a:schemeClr val="tx2"/>
              </a:buClr>
            </a:pPr>
            <a:r>
              <a:rPr lang="en-US" altLang="en-US" sz="2800" dirty="0" smtClean="0"/>
              <a:t>Originally developed in the 1980s and continues to be updated and maintained.</a:t>
            </a:r>
          </a:p>
          <a:p>
            <a:pPr>
              <a:buClr>
                <a:schemeClr val="tx2"/>
              </a:buClr>
            </a:pPr>
            <a:r>
              <a:rPr lang="en-US" altLang="en-US" sz="2800" dirty="0" smtClean="0"/>
              <a:t>USE BALANCES TO QUERY.  You can’t break it!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399337" cy="990600"/>
          </a:xfrm>
        </p:spPr>
        <p:txBody>
          <a:bodyPr/>
          <a:lstStyle/>
          <a:p>
            <a:r>
              <a:rPr lang="en-US" altLang="en-US" dirty="0" smtClean="0">
                <a:ln>
                  <a:noFill/>
                </a:ln>
              </a:rPr>
              <a:t>WSU AIS Accounting System</a:t>
            </a:r>
          </a:p>
        </p:txBody>
      </p:sp>
      <p:graphicFrame>
        <p:nvGraphicFramePr>
          <p:cNvPr id="1433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126590"/>
              </p:ext>
            </p:extLst>
          </p:nvPr>
        </p:nvGraphicFramePr>
        <p:xfrm>
          <a:off x="838200" y="685800"/>
          <a:ext cx="7848600" cy="536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Document" r:id="rId5" imgW="6505831" imgH="4450305" progId="Word.Document.8">
                  <p:embed/>
                </p:oleObj>
              </mc:Choice>
              <mc:Fallback>
                <p:oleObj name="Document" r:id="rId5" imgW="6505831" imgH="4450305" progId="Word.Documen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85800"/>
                        <a:ext cx="7848600" cy="536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620000" cy="762000"/>
          </a:xfrm>
        </p:spPr>
        <p:txBody>
          <a:bodyPr/>
          <a:lstStyle/>
          <a:p>
            <a:r>
              <a:rPr lang="en-US" dirty="0" smtClean="0"/>
              <a:t>Terminal Emulator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2000"/>
            <a:ext cx="8001000" cy="5638800"/>
          </a:xfrm>
        </p:spPr>
        <p:txBody>
          <a:bodyPr/>
          <a:lstStyle/>
          <a:p>
            <a:r>
              <a:rPr lang="en-US" sz="3200" dirty="0" smtClean="0"/>
              <a:t>Entire Connection (</a:t>
            </a:r>
            <a:r>
              <a:rPr lang="en-US" dirty="0" smtClean="0"/>
              <a:t>full functions but hefty cost</a:t>
            </a:r>
            <a:r>
              <a:rPr lang="en-US" sz="3200" dirty="0" smtClean="0"/>
              <a:t>).</a:t>
            </a:r>
          </a:p>
          <a:p>
            <a:r>
              <a:rPr lang="en-US" sz="3200" b="1" dirty="0" smtClean="0"/>
              <a:t>WC3270 </a:t>
            </a:r>
            <a:r>
              <a:rPr lang="en-US" sz="3200" dirty="0"/>
              <a:t>– </a:t>
            </a:r>
            <a:r>
              <a:rPr lang="en-US" sz="2800" dirty="0" smtClean="0"/>
              <a:t>old version…cannot copy-and-paste.</a:t>
            </a:r>
            <a:endParaRPr lang="en-US" sz="3200" dirty="0" smtClean="0"/>
          </a:p>
          <a:p>
            <a:r>
              <a:rPr lang="en-US" sz="3200" b="1" dirty="0" smtClean="0"/>
              <a:t>QWS3270</a:t>
            </a:r>
            <a:r>
              <a:rPr lang="en-US" sz="3200" dirty="0" smtClean="0"/>
              <a:t> – </a:t>
            </a:r>
            <a:r>
              <a:rPr lang="en-US" sz="2800" dirty="0" smtClean="0"/>
              <a:t>free version; get what you pay for.</a:t>
            </a:r>
            <a:endParaRPr lang="en-US" sz="3200" dirty="0" smtClean="0"/>
          </a:p>
          <a:p>
            <a:r>
              <a:rPr lang="en-US" sz="3200" b="1" dirty="0" smtClean="0"/>
              <a:t>TN3270 Plus </a:t>
            </a:r>
            <a:r>
              <a:rPr lang="en-US" sz="3200" dirty="0" smtClean="0"/>
              <a:t>– </a:t>
            </a:r>
            <a:r>
              <a:rPr lang="en-US" sz="3200" dirty="0" smtClean="0">
                <a:hlinkClick r:id="rId2"/>
              </a:rPr>
              <a:t>www.sdisw.com</a:t>
            </a:r>
            <a:r>
              <a:rPr lang="en-US" sz="3200" dirty="0" smtClean="0"/>
              <a:t> </a:t>
            </a:r>
            <a:r>
              <a:rPr lang="en-US" sz="2800" dirty="0" smtClean="0"/>
              <a:t>also free, but better than QWS3270</a:t>
            </a:r>
            <a:r>
              <a:rPr lang="en-US" sz="3200" dirty="0" smtClean="0"/>
              <a:t> (</a:t>
            </a:r>
            <a:r>
              <a:rPr lang="en-US" sz="2000" dirty="0" smtClean="0"/>
              <a:t>Controller’s Office uses this one</a:t>
            </a:r>
            <a:r>
              <a:rPr lang="en-US" dirty="0" smtClean="0"/>
              <a:t>.</a:t>
            </a:r>
            <a:r>
              <a:rPr lang="en-US" sz="3200" dirty="0" smtClean="0"/>
              <a:t>)</a:t>
            </a:r>
          </a:p>
          <a:p>
            <a:r>
              <a:rPr lang="en-US" sz="3200" b="1" dirty="0" smtClean="0"/>
              <a:t>QWS3270 Secure </a:t>
            </a:r>
            <a:r>
              <a:rPr lang="en-US" sz="3200" dirty="0" smtClean="0"/>
              <a:t>– purchase from </a:t>
            </a:r>
            <a:r>
              <a:rPr lang="en-US" sz="3200" dirty="0" smtClean="0">
                <a:hlinkClick r:id="rId3"/>
              </a:rPr>
              <a:t>www.jollygiant.com</a:t>
            </a:r>
            <a:r>
              <a:rPr lang="en-US" sz="3200" dirty="0" smtClean="0"/>
              <a:t> </a:t>
            </a:r>
            <a:r>
              <a:rPr lang="en-US" sz="2000" dirty="0" smtClean="0"/>
              <a:t>(currently $69)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</a:t>
            </a:r>
            <a:r>
              <a:rPr lang="en-US" sz="2800" dirty="0" smtClean="0"/>
              <a:t>(Kathleen’s recommendation)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04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1"/>
            <a:ext cx="7552267" cy="914400"/>
          </a:xfrm>
        </p:spPr>
        <p:txBody>
          <a:bodyPr/>
          <a:lstStyle/>
          <a:p>
            <a:r>
              <a:rPr lang="en-US" dirty="0" smtClean="0"/>
              <a:t>Connecting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28799" y="1219200"/>
            <a:ext cx="6607117" cy="482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66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91562" cy="647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Netpass</a:t>
            </a:r>
            <a:endParaRPr lang="en-US" dirty="0" smtClean="0"/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762000"/>
            <a:ext cx="7696200" cy="3811451"/>
          </a:xfrm>
        </p:spPr>
      </p:pic>
      <p:sp>
        <p:nvSpPr>
          <p:cNvPr id="1843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4572000"/>
            <a:ext cx="9067800" cy="1600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i="1" dirty="0" smtClean="0"/>
              <a:t>The “</a:t>
            </a:r>
            <a:r>
              <a:rPr lang="en-US" altLang="en-US" b="1" i="1" dirty="0" err="1" smtClean="0"/>
              <a:t>Netpass</a:t>
            </a:r>
            <a:r>
              <a:rPr lang="en-US" altLang="en-US" b="1" i="1" dirty="0" smtClean="0"/>
              <a:t>” Command allows the user </a:t>
            </a:r>
          </a:p>
          <a:p>
            <a:pPr algn="ctr">
              <a:buFontTx/>
              <a:buNone/>
            </a:pPr>
            <a:r>
              <a:rPr lang="en-US" altLang="en-US" b="1" i="1" dirty="0" smtClean="0"/>
              <a:t>to log into multiple AIS Sessions.</a:t>
            </a:r>
          </a:p>
          <a:p>
            <a:r>
              <a:rPr lang="en-US" altLang="en-US" sz="2800" dirty="0" smtClean="0"/>
              <a:t>Type “</a:t>
            </a:r>
            <a:r>
              <a:rPr lang="en-US" altLang="en-US" sz="2800" dirty="0" err="1" smtClean="0"/>
              <a:t>Netpass</a:t>
            </a:r>
            <a:r>
              <a:rPr lang="en-US" altLang="en-US" sz="2800" dirty="0" smtClean="0"/>
              <a:t>” at the command line, then press &lt;Enter&gt;.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0918" y="1007391"/>
            <a:ext cx="5562600" cy="38020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5800" y="4953000"/>
            <a:ext cx="8001000" cy="1540791"/>
          </a:xfrm>
        </p:spPr>
        <p:txBody>
          <a:bodyPr rtlCol="0">
            <a:noAutofit/>
          </a:bodyPr>
          <a:lstStyle/>
          <a:p>
            <a:pPr fontAlgn="auto">
              <a:buClr>
                <a:schemeClr val="accent1">
                  <a:lumMod val="75000"/>
                </a:schemeClr>
              </a:buClr>
              <a:buFontTx/>
              <a:buNone/>
              <a:defRPr/>
            </a:pPr>
            <a:r>
              <a:rPr lang="en-US" sz="2800" dirty="0" smtClean="0"/>
              <a:t>After logging on to all desired AIS applications, hold down the SHIFT key and the “PF”-</a:t>
            </a:r>
            <a:r>
              <a:rPr lang="en-US" sz="2800" b="1" dirty="0" smtClean="0"/>
              <a:t>Function</a:t>
            </a:r>
            <a:r>
              <a:rPr lang="en-US" sz="2800" dirty="0" smtClean="0"/>
              <a:t> key to toggle or move from one application to another.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6096000" y="1007391"/>
            <a:ext cx="2895600" cy="377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>
            <a:lvl1pPr marL="244475" indent="-2444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50000"/>
              </a:spcBef>
              <a:buSzPct val="125000"/>
            </a:pPr>
            <a:r>
              <a:rPr lang="en-US" altLang="en-US" b="1" dirty="0"/>
              <a:t>Type in a </a:t>
            </a:r>
            <a:r>
              <a:rPr lang="en-US" altLang="en-US" b="1" dirty="0" smtClean="0"/>
              <a:t>PF (stands for Function Key) </a:t>
            </a:r>
            <a:r>
              <a:rPr lang="en-US" altLang="en-US" b="1" dirty="0"/>
              <a:t>line for each AIS session desired. </a:t>
            </a:r>
            <a:r>
              <a:rPr lang="en-US" altLang="en-US" b="1" dirty="0" smtClean="0"/>
              <a:t>Type </a:t>
            </a:r>
            <a:r>
              <a:rPr lang="en-US" altLang="en-US" b="1" dirty="0"/>
              <a:t>PF##, </a:t>
            </a:r>
            <a:r>
              <a:rPr lang="en-US" altLang="en-US" b="1" dirty="0" smtClean="0"/>
              <a:t>then tab </a:t>
            </a:r>
            <a:r>
              <a:rPr lang="en-US" altLang="en-US" b="1" dirty="0"/>
              <a:t>to next field, </a:t>
            </a:r>
            <a:r>
              <a:rPr lang="en-US" altLang="en-US" b="1" dirty="0" smtClean="0"/>
              <a:t>and type </a:t>
            </a:r>
            <a:r>
              <a:rPr lang="en-US" altLang="en-US" b="1" dirty="0"/>
              <a:t>AIS.  When done, tab to a PF line and press &lt;Enter&gt; and log in normally.  To log onto a 2</a:t>
            </a:r>
            <a:r>
              <a:rPr lang="en-US" altLang="en-US" b="1" baseline="30000" dirty="0"/>
              <a:t>nd</a:t>
            </a:r>
            <a:r>
              <a:rPr lang="en-US" altLang="en-US" b="1" dirty="0"/>
              <a:t> or 3</a:t>
            </a:r>
            <a:r>
              <a:rPr lang="en-US" altLang="en-US" b="1" baseline="30000" dirty="0"/>
              <a:t>rd</a:t>
            </a:r>
            <a:r>
              <a:rPr lang="en-US" altLang="en-US" b="1" dirty="0"/>
              <a:t> AIS application, hold down the SHIFT key and press F2 or F3, respectively.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286000" y="2743200"/>
            <a:ext cx="13335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244475" indent="-2444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25000"/>
              </a:spcBef>
              <a:buSzPct val="125000"/>
              <a:buFontTx/>
              <a:buChar char="•"/>
            </a:pPr>
            <a:r>
              <a:rPr lang="en-US" altLang="en-US" sz="1200" dirty="0" smtClean="0">
                <a:latin typeface="Times New Roman" pitchFamily="18" charset="0"/>
              </a:rPr>
              <a:t>Shift +F1 </a:t>
            </a:r>
            <a:r>
              <a:rPr lang="en-US" altLang="en-US" sz="1200" dirty="0">
                <a:latin typeface="Times New Roman" pitchFamily="18" charset="0"/>
              </a:rPr>
              <a:t>key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SzPct val="125000"/>
              <a:buFontTx/>
              <a:buChar char="•"/>
            </a:pPr>
            <a:r>
              <a:rPr lang="en-US" altLang="en-US" sz="1200" dirty="0" smtClean="0">
                <a:latin typeface="Times New Roman" pitchFamily="18" charset="0"/>
              </a:rPr>
              <a:t>Shift +F2 </a:t>
            </a:r>
            <a:r>
              <a:rPr lang="en-US" altLang="en-US" sz="1200" dirty="0">
                <a:latin typeface="Times New Roman" pitchFamily="18" charset="0"/>
              </a:rPr>
              <a:t>key</a:t>
            </a:r>
          </a:p>
          <a:p>
            <a:pPr eaLnBrk="1" hangingPunct="1">
              <a:lnSpc>
                <a:spcPct val="95000"/>
              </a:lnSpc>
              <a:spcBef>
                <a:spcPct val="25000"/>
              </a:spcBef>
              <a:buSzPct val="125000"/>
              <a:buFontTx/>
              <a:buChar char="•"/>
            </a:pPr>
            <a:r>
              <a:rPr lang="en-US" altLang="en-US" sz="1200" dirty="0" smtClean="0">
                <a:latin typeface="Times New Roman" pitchFamily="18" charset="0"/>
              </a:rPr>
              <a:t>Shift +F3 </a:t>
            </a:r>
            <a:r>
              <a:rPr lang="en-US" altLang="en-US" sz="1200" dirty="0">
                <a:latin typeface="Times New Roman" pitchFamily="18" charset="0"/>
              </a:rPr>
              <a:t>key</a:t>
            </a:r>
            <a:endParaRPr lang="en-US" altLang="en-US" sz="2000" b="1" dirty="0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04800" y="2667000"/>
            <a:ext cx="1371600" cy="6858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1447800" y="2819400"/>
            <a:ext cx="914400" cy="762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 flipV="1">
            <a:off x="1447800" y="3048000"/>
            <a:ext cx="838200" cy="381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 flipV="1">
            <a:off x="1371600" y="3200400"/>
            <a:ext cx="914400" cy="11430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219200" y="304800"/>
            <a:ext cx="632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914400" y="381000"/>
            <a:ext cx="662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>
                <a:solidFill>
                  <a:schemeClr val="tx2"/>
                </a:solidFill>
              </a:rPr>
              <a:t>Log onto multiple sessions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95399"/>
          </a:xfrm>
        </p:spPr>
        <p:txBody>
          <a:bodyPr/>
          <a:lstStyle/>
          <a:p>
            <a:r>
              <a:rPr lang="en-US" dirty="0" smtClean="0"/>
              <a:t>The sign on screen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981200"/>
            <a:ext cx="7004547" cy="4038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34200" y="2971800"/>
            <a:ext cx="1066800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Leave blank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4200" y="3279577"/>
            <a:ext cx="1066800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From 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34200" y="3587354"/>
            <a:ext cx="1219200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8 characters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4200" y="3895131"/>
            <a:ext cx="1219200" cy="738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BALANCES, or PAPR, or DEPPS…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715000" y="31242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15000" y="35052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15000" y="38100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91200" y="41910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4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3_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3016</TotalTime>
  <Words>1020</Words>
  <Application>Microsoft Office PowerPoint</Application>
  <PresentationFormat>Letter Paper (8.5x11 in)</PresentationFormat>
  <Paragraphs>139</Paragraphs>
  <Slides>23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Corbel</vt:lpstr>
      <vt:lpstr>Lucida Sans</vt:lpstr>
      <vt:lpstr>Times New Roman</vt:lpstr>
      <vt:lpstr>Parallax</vt:lpstr>
      <vt:lpstr>3_Default Design</vt:lpstr>
      <vt:lpstr>Document</vt:lpstr>
      <vt:lpstr>Washington State University AIS Account BALANCES</vt:lpstr>
      <vt:lpstr>Presenters</vt:lpstr>
      <vt:lpstr>What Is Account BALANCES ?</vt:lpstr>
      <vt:lpstr>WSU AIS Accounting System</vt:lpstr>
      <vt:lpstr>Terminal Emulator Software</vt:lpstr>
      <vt:lpstr>Connecting</vt:lpstr>
      <vt:lpstr>Netpass</vt:lpstr>
      <vt:lpstr>PowerPoint Presentation</vt:lpstr>
      <vt:lpstr>The sign on screen</vt:lpstr>
      <vt:lpstr>What applications do you have access to?</vt:lpstr>
      <vt:lpstr>Menu Screens</vt:lpstr>
      <vt:lpstr>Main Menu: pf1 Key </vt:lpstr>
      <vt:lpstr>Detail Menu:  pf2 Menu </vt:lpstr>
      <vt:lpstr>And – ‘Now for Something Completely Different” pf3 Full File Access Menu</vt:lpstr>
      <vt:lpstr>pf4 Download Menu  Download to Your Personal Computer:   View on-screen or Download as Data</vt:lpstr>
      <vt:lpstr>The new ways to upload &amp; download</vt:lpstr>
      <vt:lpstr>The new ways to download</vt:lpstr>
      <vt:lpstr>pf5 - Find Accounts</vt:lpstr>
      <vt:lpstr>pf6 Code Titles Menu </vt:lpstr>
      <vt:lpstr>Cost Sharing: pf7 key Cost Share Inquiry Menu</vt:lpstr>
      <vt:lpstr>Shadow Systems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</dc:title>
  <dc:creator>Controller's Office</dc:creator>
  <cp:lastModifiedBy>Meier, Sarah </cp:lastModifiedBy>
  <cp:revision>184</cp:revision>
  <cp:lastPrinted>2000-02-24T21:33:10Z</cp:lastPrinted>
  <dcterms:created xsi:type="dcterms:W3CDTF">1995-06-02T22:16:36Z</dcterms:created>
  <dcterms:modified xsi:type="dcterms:W3CDTF">2016-09-16T18:56:20Z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9F678067-F867-41BD-91E5-36F6104622D9</vt:lpwstr>
  </property>
  <property fmtid="{D5CDD505-2E9C-101B-9397-08002B2CF9AE}" pid="3" name="ArticulatePath">
    <vt:lpwstr>Account Balances - Presentation 12-3-14</vt:lpwstr>
  </property>
</Properties>
</file>