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xml" ContentType="application/vnd.openxmlformats-officedocument.presentationml.tags+xml"/>
  <Override PartName="/ppt/notesSlides/notesSlide25.xml" ContentType="application/vnd.openxmlformats-officedocument.presentationml.notesSlide+xml"/>
  <Override PartName="/ppt/tags/tag2.xml" ContentType="application/vnd.openxmlformats-officedocument.presentationml.tags+xml"/>
  <Override PartName="/ppt/notesSlides/notesSlide26.xml" ContentType="application/vnd.openxmlformats-officedocument.presentationml.notesSlide+xml"/>
  <Override PartName="/ppt/tags/tag3.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38"/>
  </p:notesMasterIdLst>
  <p:handoutMasterIdLst>
    <p:handoutMasterId r:id="rId39"/>
  </p:handoutMasterIdLst>
  <p:sldIdLst>
    <p:sldId id="304" r:id="rId4"/>
    <p:sldId id="318" r:id="rId5"/>
    <p:sldId id="319" r:id="rId6"/>
    <p:sldId id="320" r:id="rId7"/>
    <p:sldId id="321" r:id="rId8"/>
    <p:sldId id="322" r:id="rId9"/>
    <p:sldId id="323" r:id="rId10"/>
    <p:sldId id="324" r:id="rId11"/>
    <p:sldId id="326" r:id="rId12"/>
    <p:sldId id="327" r:id="rId13"/>
    <p:sldId id="328"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3" r:id="rId36"/>
    <p:sldId id="316" r:id="rId37"/>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5" autoAdjust="0"/>
    <p:restoredTop sz="97674" autoAdjust="0"/>
  </p:normalViewPr>
  <p:slideViewPr>
    <p:cSldViewPr snapToGrid="0">
      <p:cViewPr varScale="1">
        <p:scale>
          <a:sx n="103" d="100"/>
          <a:sy n="103" d="100"/>
        </p:scale>
        <p:origin x="426" y="114"/>
      </p:cViewPr>
      <p:guideLst>
        <p:guide orient="horz" pos="1534"/>
        <p:guide orient="horz" pos="660"/>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118" d="100"/>
          <a:sy n="118" d="100"/>
        </p:scale>
        <p:origin x="-2004"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60222D-5B68-4E22-AEEE-766DE032910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E886128F-D760-4E2C-B021-E04BB11CF507}">
      <dgm:prSet custT="1"/>
      <dgm:spPr>
        <a:solidFill>
          <a:srgbClr val="7A002C"/>
        </a:solidFill>
        <a:effectLst>
          <a:outerShdw blurRad="50800" dist="152400" dir="2700000" algn="tl" rotWithShape="0">
            <a:prstClr val="black">
              <a:alpha val="40000"/>
            </a:prstClr>
          </a:outerShdw>
        </a:effectLst>
      </dgm:spPr>
      <dgm:t>
        <a:bodyPr/>
        <a:lstStyle/>
        <a:p>
          <a:pPr algn="just" rtl="0"/>
          <a:endParaRPr lang="en-US" sz="2300" dirty="0">
            <a:solidFill>
              <a:schemeClr val="bg2"/>
            </a:solidFill>
          </a:endParaRPr>
        </a:p>
      </dgm:t>
    </dgm:pt>
    <dgm:pt modelId="{C647A46B-9939-42DF-A839-80EDCFA43C0B}" type="parTrans" cxnId="{55AEB992-6989-4734-B3AE-8E0C1D44A5A5}">
      <dgm:prSet/>
      <dgm:spPr/>
      <dgm:t>
        <a:bodyPr/>
        <a:lstStyle/>
        <a:p>
          <a:endParaRPr lang="en-US"/>
        </a:p>
      </dgm:t>
    </dgm:pt>
    <dgm:pt modelId="{62FC2940-4DCF-496D-A3A1-A08B94380AF3}" type="sibTrans" cxnId="{55AEB992-6989-4734-B3AE-8E0C1D44A5A5}">
      <dgm:prSet/>
      <dgm:spPr/>
      <dgm:t>
        <a:bodyPr/>
        <a:lstStyle/>
        <a:p>
          <a:endParaRPr lang="en-US"/>
        </a:p>
      </dgm:t>
    </dgm:pt>
    <dgm:pt modelId="{69B95CA8-CFB3-4755-9D25-9584ADB44D50}" type="pres">
      <dgm:prSet presAssocID="{E360222D-5B68-4E22-AEEE-766DE0329106}" presName="diagram" presStyleCnt="0">
        <dgm:presLayoutVars>
          <dgm:dir/>
          <dgm:resizeHandles val="exact"/>
        </dgm:presLayoutVars>
      </dgm:prSet>
      <dgm:spPr/>
      <dgm:t>
        <a:bodyPr/>
        <a:lstStyle/>
        <a:p>
          <a:endParaRPr lang="en-US"/>
        </a:p>
      </dgm:t>
    </dgm:pt>
    <dgm:pt modelId="{43C3E0E0-7EAA-4896-A71C-577EBC64DEF1}" type="pres">
      <dgm:prSet presAssocID="{E886128F-D760-4E2C-B021-E04BB11CF507}" presName="arrow" presStyleLbl="node1" presStyleIdx="0" presStyleCnt="1" custScaleX="181591" custScaleY="107390" custRadScaleRad="99295" custRadScaleInc="709">
        <dgm:presLayoutVars>
          <dgm:bulletEnabled val="1"/>
        </dgm:presLayoutVars>
      </dgm:prSet>
      <dgm:spPr>
        <a:prstGeom prst="rightArrowCallout">
          <a:avLst/>
        </a:prstGeom>
      </dgm:spPr>
      <dgm:t>
        <a:bodyPr/>
        <a:lstStyle/>
        <a:p>
          <a:endParaRPr lang="en-US"/>
        </a:p>
      </dgm:t>
    </dgm:pt>
  </dgm:ptLst>
  <dgm:cxnLst>
    <dgm:cxn modelId="{0A84F919-5F29-4F06-90F2-C5FB19F5AC65}" type="presOf" srcId="{E886128F-D760-4E2C-B021-E04BB11CF507}" destId="{43C3E0E0-7EAA-4896-A71C-577EBC64DEF1}" srcOrd="0" destOrd="0" presId="urn:microsoft.com/office/officeart/2005/8/layout/arrow5"/>
    <dgm:cxn modelId="{55AEB992-6989-4734-B3AE-8E0C1D44A5A5}" srcId="{E360222D-5B68-4E22-AEEE-766DE0329106}" destId="{E886128F-D760-4E2C-B021-E04BB11CF507}" srcOrd="0" destOrd="0" parTransId="{C647A46B-9939-42DF-A839-80EDCFA43C0B}" sibTransId="{62FC2940-4DCF-496D-A3A1-A08B94380AF3}"/>
    <dgm:cxn modelId="{15135DE8-72F2-4DE0-A8E7-E34D8440F49B}" type="presOf" srcId="{E360222D-5B68-4E22-AEEE-766DE0329106}" destId="{69B95CA8-CFB3-4755-9D25-9584ADB44D50}" srcOrd="0" destOrd="0" presId="urn:microsoft.com/office/officeart/2005/8/layout/arrow5"/>
    <dgm:cxn modelId="{66CBE0E9-46D7-4FF5-8C76-1D6EEE17560F}" type="presParOf" srcId="{69B95CA8-CFB3-4755-9D25-9584ADB44D50}" destId="{43C3E0E0-7EAA-4896-A71C-577EBC64DEF1}"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60222D-5B68-4E22-AEEE-766DE032910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E886128F-D760-4E2C-B021-E04BB11CF507}">
      <dgm:prSet custT="1"/>
      <dgm:spPr/>
      <dgm:t>
        <a:bodyPr/>
        <a:lstStyle/>
        <a:p>
          <a:pPr algn="ctr" rtl="0"/>
          <a:endParaRPr lang="en-US" sz="2800" b="0" dirty="0" smtClean="0"/>
        </a:p>
        <a:p>
          <a:pPr algn="just" rtl="0"/>
          <a:endParaRPr lang="en-US" sz="2300" dirty="0"/>
        </a:p>
      </dgm:t>
    </dgm:pt>
    <dgm:pt modelId="{C647A46B-9939-42DF-A839-80EDCFA43C0B}" type="parTrans" cxnId="{55AEB992-6989-4734-B3AE-8E0C1D44A5A5}">
      <dgm:prSet/>
      <dgm:spPr/>
      <dgm:t>
        <a:bodyPr/>
        <a:lstStyle/>
        <a:p>
          <a:endParaRPr lang="en-US"/>
        </a:p>
      </dgm:t>
    </dgm:pt>
    <dgm:pt modelId="{62FC2940-4DCF-496D-A3A1-A08B94380AF3}" type="sibTrans" cxnId="{55AEB992-6989-4734-B3AE-8E0C1D44A5A5}">
      <dgm:prSet/>
      <dgm:spPr/>
      <dgm:t>
        <a:bodyPr/>
        <a:lstStyle/>
        <a:p>
          <a:endParaRPr lang="en-US"/>
        </a:p>
      </dgm:t>
    </dgm:pt>
    <dgm:pt modelId="{69B95CA8-CFB3-4755-9D25-9584ADB44D50}" type="pres">
      <dgm:prSet presAssocID="{E360222D-5B68-4E22-AEEE-766DE0329106}" presName="diagram" presStyleCnt="0">
        <dgm:presLayoutVars>
          <dgm:dir/>
          <dgm:resizeHandles val="exact"/>
        </dgm:presLayoutVars>
      </dgm:prSet>
      <dgm:spPr/>
      <dgm:t>
        <a:bodyPr/>
        <a:lstStyle/>
        <a:p>
          <a:endParaRPr lang="en-US"/>
        </a:p>
      </dgm:t>
    </dgm:pt>
    <dgm:pt modelId="{43C3E0E0-7EAA-4896-A71C-577EBC64DEF1}" type="pres">
      <dgm:prSet presAssocID="{E886128F-D760-4E2C-B021-E04BB11CF507}" presName="arrow" presStyleLbl="node1" presStyleIdx="0" presStyleCnt="1" custScaleX="181591" custScaleY="107390" custRadScaleRad="99295" custRadScaleInc="709">
        <dgm:presLayoutVars>
          <dgm:bulletEnabled val="1"/>
        </dgm:presLayoutVars>
      </dgm:prSet>
      <dgm:spPr>
        <a:prstGeom prst="rightArrowCallout">
          <a:avLst/>
        </a:prstGeom>
      </dgm:spPr>
      <dgm:t>
        <a:bodyPr/>
        <a:lstStyle/>
        <a:p>
          <a:endParaRPr lang="en-US"/>
        </a:p>
      </dgm:t>
    </dgm:pt>
  </dgm:ptLst>
  <dgm:cxnLst>
    <dgm:cxn modelId="{ABC6C44D-0C64-4E42-A238-08D0BB31C6A7}" type="presOf" srcId="{E886128F-D760-4E2C-B021-E04BB11CF507}" destId="{43C3E0E0-7EAA-4896-A71C-577EBC64DEF1}" srcOrd="0" destOrd="0" presId="urn:microsoft.com/office/officeart/2005/8/layout/arrow5"/>
    <dgm:cxn modelId="{55AEB992-6989-4734-B3AE-8E0C1D44A5A5}" srcId="{E360222D-5B68-4E22-AEEE-766DE0329106}" destId="{E886128F-D760-4E2C-B021-E04BB11CF507}" srcOrd="0" destOrd="0" parTransId="{C647A46B-9939-42DF-A839-80EDCFA43C0B}" sibTransId="{62FC2940-4DCF-496D-A3A1-A08B94380AF3}"/>
    <dgm:cxn modelId="{D771B45B-43C8-467C-8508-F1C354174EF3}" type="presOf" srcId="{E360222D-5B68-4E22-AEEE-766DE0329106}" destId="{69B95CA8-CFB3-4755-9D25-9584ADB44D50}" srcOrd="0" destOrd="0" presId="urn:microsoft.com/office/officeart/2005/8/layout/arrow5"/>
    <dgm:cxn modelId="{AB3ED9C8-ACF5-4199-9E90-1EDEF607BD1E}" type="presParOf" srcId="{69B95CA8-CFB3-4755-9D25-9584ADB44D50}" destId="{43C3E0E0-7EAA-4896-A71C-577EBC64DEF1}"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60222D-5B68-4E22-AEEE-766DE032910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E886128F-D760-4E2C-B021-E04BB11CF507}">
      <dgm:prSet custT="1"/>
      <dgm:spPr/>
      <dgm:t>
        <a:bodyPr/>
        <a:lstStyle/>
        <a:p>
          <a:pPr algn="ctr" rtl="0"/>
          <a:r>
            <a:rPr lang="en-US" sz="2400" b="0" dirty="0" smtClean="0"/>
            <a:t>It’s Friday afternoon and you are informed by an employee (Lily) that she witnessed two employees (Mike and Sandy) arguing in the hallway. Lily mentions she was very upset by the incident, yelling in the hall, students present, body language, and a lot of cussing. She asks not to be identified and asks you to keep this confidential.</a:t>
          </a:r>
        </a:p>
        <a:p>
          <a:pPr algn="just" rtl="0"/>
          <a:endParaRPr lang="en-US" sz="2300" dirty="0"/>
        </a:p>
      </dgm:t>
    </dgm:pt>
    <dgm:pt modelId="{C647A46B-9939-42DF-A839-80EDCFA43C0B}" type="parTrans" cxnId="{55AEB992-6989-4734-B3AE-8E0C1D44A5A5}">
      <dgm:prSet/>
      <dgm:spPr/>
      <dgm:t>
        <a:bodyPr/>
        <a:lstStyle/>
        <a:p>
          <a:endParaRPr lang="en-US"/>
        </a:p>
      </dgm:t>
    </dgm:pt>
    <dgm:pt modelId="{62FC2940-4DCF-496D-A3A1-A08B94380AF3}" type="sibTrans" cxnId="{55AEB992-6989-4734-B3AE-8E0C1D44A5A5}">
      <dgm:prSet/>
      <dgm:spPr/>
      <dgm:t>
        <a:bodyPr/>
        <a:lstStyle/>
        <a:p>
          <a:endParaRPr lang="en-US"/>
        </a:p>
      </dgm:t>
    </dgm:pt>
    <dgm:pt modelId="{69B95CA8-CFB3-4755-9D25-9584ADB44D50}" type="pres">
      <dgm:prSet presAssocID="{E360222D-5B68-4E22-AEEE-766DE0329106}" presName="diagram" presStyleCnt="0">
        <dgm:presLayoutVars>
          <dgm:dir/>
          <dgm:resizeHandles val="exact"/>
        </dgm:presLayoutVars>
      </dgm:prSet>
      <dgm:spPr/>
      <dgm:t>
        <a:bodyPr/>
        <a:lstStyle/>
        <a:p>
          <a:endParaRPr lang="en-US"/>
        </a:p>
      </dgm:t>
    </dgm:pt>
    <dgm:pt modelId="{43C3E0E0-7EAA-4896-A71C-577EBC64DEF1}" type="pres">
      <dgm:prSet presAssocID="{E886128F-D760-4E2C-B021-E04BB11CF507}" presName="arrow" presStyleLbl="node1" presStyleIdx="0" presStyleCnt="1" custScaleX="181591" custScaleY="107390" custRadScaleRad="99295" custRadScaleInc="709">
        <dgm:presLayoutVars>
          <dgm:bulletEnabled val="1"/>
        </dgm:presLayoutVars>
      </dgm:prSet>
      <dgm:spPr>
        <a:prstGeom prst="rightArrowCallout">
          <a:avLst/>
        </a:prstGeom>
      </dgm:spPr>
      <dgm:t>
        <a:bodyPr/>
        <a:lstStyle/>
        <a:p>
          <a:endParaRPr lang="en-US"/>
        </a:p>
      </dgm:t>
    </dgm:pt>
  </dgm:ptLst>
  <dgm:cxnLst>
    <dgm:cxn modelId="{55AEB992-6989-4734-B3AE-8E0C1D44A5A5}" srcId="{E360222D-5B68-4E22-AEEE-766DE0329106}" destId="{E886128F-D760-4E2C-B021-E04BB11CF507}" srcOrd="0" destOrd="0" parTransId="{C647A46B-9939-42DF-A839-80EDCFA43C0B}" sibTransId="{62FC2940-4DCF-496D-A3A1-A08B94380AF3}"/>
    <dgm:cxn modelId="{E7C1A045-B803-4173-89D2-ED8A24FA1A43}" type="presOf" srcId="{E886128F-D760-4E2C-B021-E04BB11CF507}" destId="{43C3E0E0-7EAA-4896-A71C-577EBC64DEF1}" srcOrd="0" destOrd="0" presId="urn:microsoft.com/office/officeart/2005/8/layout/arrow5"/>
    <dgm:cxn modelId="{3EEB6228-9102-46FF-94B0-3E640EFAE0C5}" type="presOf" srcId="{E360222D-5B68-4E22-AEEE-766DE0329106}" destId="{69B95CA8-CFB3-4755-9D25-9584ADB44D50}" srcOrd="0" destOrd="0" presId="urn:microsoft.com/office/officeart/2005/8/layout/arrow5"/>
    <dgm:cxn modelId="{0517B339-6C41-405A-8B9A-874EA45C5266}" type="presParOf" srcId="{69B95CA8-CFB3-4755-9D25-9584ADB44D50}" destId="{43C3E0E0-7EAA-4896-A71C-577EBC64DEF1}"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3E0E0-7EAA-4896-A71C-577EBC64DEF1}">
      <dsp:nvSpPr>
        <dsp:cNvPr id="0" name=""/>
        <dsp:cNvSpPr/>
      </dsp:nvSpPr>
      <dsp:spPr>
        <a:xfrm>
          <a:off x="12468" y="89725"/>
          <a:ext cx="7759931" cy="4589098"/>
        </a:xfrm>
        <a:prstGeom prst="rightArrowCallout">
          <a:avLst/>
        </a:prstGeom>
        <a:solidFill>
          <a:srgbClr val="7A002C"/>
        </a:solidFill>
        <a:ln w="25400" cap="flat" cmpd="sng" algn="ctr">
          <a:solidFill>
            <a:schemeClr val="lt1">
              <a:hueOff val="0"/>
              <a:satOff val="0"/>
              <a:lumOff val="0"/>
              <a:alphaOff val="0"/>
            </a:schemeClr>
          </a:solidFill>
          <a:prstDash val="solid"/>
        </a:ln>
        <a:effectLst>
          <a:outerShdw blurRad="50800" dist="1524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just" defTabSz="1022350" rtl="0">
            <a:lnSpc>
              <a:spcPct val="90000"/>
            </a:lnSpc>
            <a:spcBef>
              <a:spcPct val="0"/>
            </a:spcBef>
            <a:spcAft>
              <a:spcPct val="35000"/>
            </a:spcAft>
          </a:pPr>
          <a:endParaRPr lang="en-US" sz="2300" kern="1200" dirty="0">
            <a:solidFill>
              <a:schemeClr val="bg2"/>
            </a:solidFill>
          </a:endParaRPr>
        </a:p>
      </dsp:txBody>
      <dsp:txXfrm>
        <a:off x="12468" y="89725"/>
        <a:ext cx="5042170" cy="4589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3E0E0-7EAA-4896-A71C-577EBC64DEF1}">
      <dsp:nvSpPr>
        <dsp:cNvPr id="0" name=""/>
        <dsp:cNvSpPr/>
      </dsp:nvSpPr>
      <dsp:spPr>
        <a:xfrm>
          <a:off x="12468" y="89725"/>
          <a:ext cx="7759931" cy="4589098"/>
        </a:xfrm>
        <a:prstGeom prst="right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endParaRPr lang="en-US" sz="2800" b="0" kern="1200" dirty="0" smtClean="0"/>
        </a:p>
        <a:p>
          <a:pPr lvl="0" algn="just" defTabSz="1244600" rtl="0">
            <a:lnSpc>
              <a:spcPct val="90000"/>
            </a:lnSpc>
            <a:spcBef>
              <a:spcPct val="0"/>
            </a:spcBef>
            <a:spcAft>
              <a:spcPct val="35000"/>
            </a:spcAft>
          </a:pPr>
          <a:endParaRPr lang="en-US" sz="2300" kern="1200" dirty="0"/>
        </a:p>
      </dsp:txBody>
      <dsp:txXfrm>
        <a:off x="12468" y="89725"/>
        <a:ext cx="5042170" cy="45890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3E0E0-7EAA-4896-A71C-577EBC64DEF1}">
      <dsp:nvSpPr>
        <dsp:cNvPr id="0" name=""/>
        <dsp:cNvSpPr/>
      </dsp:nvSpPr>
      <dsp:spPr>
        <a:xfrm>
          <a:off x="12468" y="89725"/>
          <a:ext cx="7759931" cy="4589098"/>
        </a:xfrm>
        <a:prstGeom prst="right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b="0" kern="1200" dirty="0" smtClean="0"/>
            <a:t>It’s Friday afternoon and you are informed by an employee (Lily) that she witnessed two employees (Mike and Sandy) arguing in the hallway. Lily mentions she was very upset by the incident, yelling in the hall, students present, body language, and a lot of cussing. She asks not to be identified and asks you to keep this confidential.</a:t>
          </a:r>
        </a:p>
        <a:p>
          <a:pPr lvl="0" algn="just" defTabSz="1066800" rtl="0">
            <a:lnSpc>
              <a:spcPct val="90000"/>
            </a:lnSpc>
            <a:spcBef>
              <a:spcPct val="0"/>
            </a:spcBef>
            <a:spcAft>
              <a:spcPct val="35000"/>
            </a:spcAft>
          </a:pPr>
          <a:endParaRPr lang="en-US" sz="2300" kern="1200" dirty="0"/>
        </a:p>
      </dsp:txBody>
      <dsp:txXfrm>
        <a:off x="12468" y="89725"/>
        <a:ext cx="5042170" cy="4589098"/>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3886200" y="0"/>
            <a:ext cx="4376738" cy="349250"/>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defTabSz="923828">
              <a:defRPr sz="1200">
                <a:latin typeface="Arial" charset="0"/>
              </a:defRPr>
            </a:lvl1pPr>
          </a:lstStyle>
          <a:p>
            <a:pPr>
              <a:defRPr/>
            </a:pPr>
            <a:endParaRPr lang="en-US"/>
          </a:p>
        </p:txBody>
      </p:sp>
      <p:sp>
        <p:nvSpPr>
          <p:cNvPr id="55299" name="Rectangle 3"/>
          <p:cNvSpPr>
            <a:spLocks noGrp="1" noChangeArrowheads="1"/>
          </p:cNvSpPr>
          <p:nvPr>
            <p:ph type="dt" sz="quarter" idx="1"/>
          </p:nvPr>
        </p:nvSpPr>
        <p:spPr bwMode="auto">
          <a:xfrm>
            <a:off x="8277225" y="0"/>
            <a:ext cx="1017588" cy="349250"/>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algn="r" defTabSz="923828">
              <a:defRPr sz="1200">
                <a:latin typeface="Arial" charset="0"/>
              </a:defRPr>
            </a:lvl1pPr>
          </a:lstStyle>
          <a:p>
            <a:pPr>
              <a:defRPr/>
            </a:pPr>
            <a:fld id="{2D0BEC2D-94EB-4C75-89CE-F800DB58FFC0}" type="datetime1">
              <a:rPr lang="en-US"/>
              <a:pPr>
                <a:defRPr/>
              </a:pPr>
              <a:t>11/1/2016</a:t>
            </a:fld>
            <a:endParaRPr lang="en-US" dirty="0"/>
          </a:p>
        </p:txBody>
      </p:sp>
      <p:sp>
        <p:nvSpPr>
          <p:cNvPr id="55300" name="Rectangle 4"/>
          <p:cNvSpPr>
            <a:spLocks noGrp="1" noChangeArrowheads="1"/>
          </p:cNvSpPr>
          <p:nvPr>
            <p:ph type="ftr" sz="quarter" idx="2"/>
          </p:nvPr>
        </p:nvSpPr>
        <p:spPr bwMode="auto">
          <a:xfrm>
            <a:off x="0" y="6657975"/>
            <a:ext cx="4027488" cy="350838"/>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defTabSz="923828">
              <a:defRPr sz="1200" smtClean="0">
                <a:latin typeface="Arial" charset="0"/>
              </a:defRPr>
            </a:lvl1pPr>
          </a:lstStyle>
          <a:p>
            <a:pPr>
              <a:defRPr/>
            </a:pPr>
            <a:r>
              <a:rPr lang="en-US"/>
              <a:t>Template-WSU Hrz 201.ppt</a:t>
            </a:r>
          </a:p>
        </p:txBody>
      </p:sp>
      <p:sp>
        <p:nvSpPr>
          <p:cNvPr id="55301" name="Rectangle 5"/>
          <p:cNvSpPr>
            <a:spLocks noGrp="1" noChangeArrowheads="1"/>
          </p:cNvSpPr>
          <p:nvPr>
            <p:ph type="sldNum" sz="quarter" idx="3"/>
          </p:nvPr>
        </p:nvSpPr>
        <p:spPr bwMode="auto">
          <a:xfrm>
            <a:off x="5265738" y="6657975"/>
            <a:ext cx="4029075" cy="350838"/>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defTabSz="923828">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0" y="7938"/>
            <a:ext cx="3757613" cy="277812"/>
          </a:xfrm>
          <a:prstGeom prst="rect">
            <a:avLst/>
          </a:prstGeom>
          <a:noFill/>
        </p:spPr>
        <p:txBody>
          <a:bodyPr lIns="91650" tIns="45825" rIns="91650" bIns="45825">
            <a:spAutoFit/>
          </a:bodyPr>
          <a:lstStyle/>
          <a:p>
            <a:pPr>
              <a:defRPr/>
            </a:pPr>
            <a:r>
              <a:rPr lang="en-US" sz="1200" spc="301"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4027488" cy="349250"/>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defTabSz="923828">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5265738" y="0"/>
            <a:ext cx="4029075" cy="349250"/>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algn="r" defTabSz="923828">
              <a:defRPr sz="1200">
                <a:latin typeface="Arial" charset="0"/>
              </a:defRPr>
            </a:lvl1pPr>
          </a:lstStyle>
          <a:p>
            <a:pPr>
              <a:defRPr/>
            </a:pPr>
            <a:fld id="{4A74AFC3-7EDC-4454-91FD-92683BE72F90}" type="datetime1">
              <a:rPr lang="en-US"/>
              <a:pPr>
                <a:defRPr/>
              </a:pPr>
              <a:t>11/1/2016</a:t>
            </a:fld>
            <a:endParaRPr lang="en-US"/>
          </a:p>
        </p:txBody>
      </p:sp>
      <p:sp>
        <p:nvSpPr>
          <p:cNvPr id="9220" name="Rectangle 4"/>
          <p:cNvSpPr>
            <a:spLocks noGrp="1" noRot="1" noChangeAspect="1" noChangeArrowheads="1" noTextEdit="1"/>
          </p:cNvSpPr>
          <p:nvPr>
            <p:ph type="sldImg" idx="2"/>
          </p:nvPr>
        </p:nvSpPr>
        <p:spPr bwMode="auto">
          <a:xfrm>
            <a:off x="2898775"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930275" y="3330575"/>
            <a:ext cx="7435850" cy="3152775"/>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6657975"/>
            <a:ext cx="4027488" cy="350838"/>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defTabSz="923828">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5265738" y="6657975"/>
            <a:ext cx="4029075" cy="350838"/>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defTabSz="923828">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11/1/2016</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1</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72458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54" eaLnBrk="0" hangingPunct="0">
              <a:defRPr>
                <a:solidFill>
                  <a:schemeClr val="tx1"/>
                </a:solidFill>
                <a:latin typeface="Arial" charset="0"/>
              </a:defRPr>
            </a:lvl1pPr>
            <a:lvl2pPr marL="731322" indent="-281277" defTabSz="926654" eaLnBrk="0" hangingPunct="0">
              <a:defRPr>
                <a:solidFill>
                  <a:schemeClr val="tx1"/>
                </a:solidFill>
                <a:latin typeface="Arial" charset="0"/>
              </a:defRPr>
            </a:lvl2pPr>
            <a:lvl3pPr marL="1125111" indent="-225022" defTabSz="926654" eaLnBrk="0" hangingPunct="0">
              <a:defRPr>
                <a:solidFill>
                  <a:schemeClr val="tx1"/>
                </a:solidFill>
                <a:latin typeface="Arial" charset="0"/>
              </a:defRPr>
            </a:lvl3pPr>
            <a:lvl4pPr marL="1575154" indent="-225022" defTabSz="926654" eaLnBrk="0" hangingPunct="0">
              <a:defRPr>
                <a:solidFill>
                  <a:schemeClr val="tx1"/>
                </a:solidFill>
                <a:latin typeface="Arial" charset="0"/>
              </a:defRPr>
            </a:lvl4pPr>
            <a:lvl5pPr marL="2025199" indent="-225022" defTabSz="926654" eaLnBrk="0" hangingPunct="0">
              <a:defRPr>
                <a:solidFill>
                  <a:schemeClr val="tx1"/>
                </a:solidFill>
                <a:latin typeface="Arial" charset="0"/>
              </a:defRPr>
            </a:lvl5pPr>
            <a:lvl6pPr marL="2475243" indent="-225022" defTabSz="926654" eaLnBrk="0" fontAlgn="base" hangingPunct="0">
              <a:spcBef>
                <a:spcPct val="0"/>
              </a:spcBef>
              <a:spcAft>
                <a:spcPct val="0"/>
              </a:spcAft>
              <a:defRPr>
                <a:solidFill>
                  <a:schemeClr val="tx1"/>
                </a:solidFill>
                <a:latin typeface="Arial" charset="0"/>
              </a:defRPr>
            </a:lvl6pPr>
            <a:lvl7pPr marL="2925289" indent="-225022" defTabSz="926654" eaLnBrk="0" fontAlgn="base" hangingPunct="0">
              <a:spcBef>
                <a:spcPct val="0"/>
              </a:spcBef>
              <a:spcAft>
                <a:spcPct val="0"/>
              </a:spcAft>
              <a:defRPr>
                <a:solidFill>
                  <a:schemeClr val="tx1"/>
                </a:solidFill>
                <a:latin typeface="Arial" charset="0"/>
              </a:defRPr>
            </a:lvl7pPr>
            <a:lvl8pPr marL="3375333" indent="-225022" defTabSz="926654" eaLnBrk="0" fontAlgn="base" hangingPunct="0">
              <a:spcBef>
                <a:spcPct val="0"/>
              </a:spcBef>
              <a:spcAft>
                <a:spcPct val="0"/>
              </a:spcAft>
              <a:defRPr>
                <a:solidFill>
                  <a:schemeClr val="tx1"/>
                </a:solidFill>
                <a:latin typeface="Arial" charset="0"/>
              </a:defRPr>
            </a:lvl8pPr>
            <a:lvl9pPr marL="3825376" indent="-225022" defTabSz="926654"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11</a:t>
            </a:fld>
            <a:endParaRPr lang="en-US" dirty="0" smtClean="0">
              <a:latin typeface="Stone Sans" pitchFamily="34" charset="0"/>
            </a:endParaRPr>
          </a:p>
        </p:txBody>
      </p:sp>
    </p:spTree>
    <p:extLst>
      <p:ext uri="{BB962C8B-B14F-4D97-AF65-F5344CB8AC3E}">
        <p14:creationId xmlns:p14="http://schemas.microsoft.com/office/powerpoint/2010/main" val="2605554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54" eaLnBrk="0" hangingPunct="0">
              <a:defRPr>
                <a:solidFill>
                  <a:schemeClr val="tx1"/>
                </a:solidFill>
                <a:latin typeface="Arial" charset="0"/>
              </a:defRPr>
            </a:lvl1pPr>
            <a:lvl2pPr marL="731322" indent="-281277" defTabSz="926654" eaLnBrk="0" hangingPunct="0">
              <a:defRPr>
                <a:solidFill>
                  <a:schemeClr val="tx1"/>
                </a:solidFill>
                <a:latin typeface="Arial" charset="0"/>
              </a:defRPr>
            </a:lvl2pPr>
            <a:lvl3pPr marL="1125111" indent="-225022" defTabSz="926654" eaLnBrk="0" hangingPunct="0">
              <a:defRPr>
                <a:solidFill>
                  <a:schemeClr val="tx1"/>
                </a:solidFill>
                <a:latin typeface="Arial" charset="0"/>
              </a:defRPr>
            </a:lvl3pPr>
            <a:lvl4pPr marL="1575154" indent="-225022" defTabSz="926654" eaLnBrk="0" hangingPunct="0">
              <a:defRPr>
                <a:solidFill>
                  <a:schemeClr val="tx1"/>
                </a:solidFill>
                <a:latin typeface="Arial" charset="0"/>
              </a:defRPr>
            </a:lvl4pPr>
            <a:lvl5pPr marL="2025199" indent="-225022" defTabSz="926654" eaLnBrk="0" hangingPunct="0">
              <a:defRPr>
                <a:solidFill>
                  <a:schemeClr val="tx1"/>
                </a:solidFill>
                <a:latin typeface="Arial" charset="0"/>
              </a:defRPr>
            </a:lvl5pPr>
            <a:lvl6pPr marL="2475243" indent="-225022" defTabSz="926654" eaLnBrk="0" fontAlgn="base" hangingPunct="0">
              <a:spcBef>
                <a:spcPct val="0"/>
              </a:spcBef>
              <a:spcAft>
                <a:spcPct val="0"/>
              </a:spcAft>
              <a:defRPr>
                <a:solidFill>
                  <a:schemeClr val="tx1"/>
                </a:solidFill>
                <a:latin typeface="Arial" charset="0"/>
              </a:defRPr>
            </a:lvl6pPr>
            <a:lvl7pPr marL="2925289" indent="-225022" defTabSz="926654" eaLnBrk="0" fontAlgn="base" hangingPunct="0">
              <a:spcBef>
                <a:spcPct val="0"/>
              </a:spcBef>
              <a:spcAft>
                <a:spcPct val="0"/>
              </a:spcAft>
              <a:defRPr>
                <a:solidFill>
                  <a:schemeClr val="tx1"/>
                </a:solidFill>
                <a:latin typeface="Arial" charset="0"/>
              </a:defRPr>
            </a:lvl7pPr>
            <a:lvl8pPr marL="3375333" indent="-225022" defTabSz="926654" eaLnBrk="0" fontAlgn="base" hangingPunct="0">
              <a:spcBef>
                <a:spcPct val="0"/>
              </a:spcBef>
              <a:spcAft>
                <a:spcPct val="0"/>
              </a:spcAft>
              <a:defRPr>
                <a:solidFill>
                  <a:schemeClr val="tx1"/>
                </a:solidFill>
                <a:latin typeface="Arial" charset="0"/>
              </a:defRPr>
            </a:lvl8pPr>
            <a:lvl9pPr marL="3825376" indent="-225022" defTabSz="926654"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12</a:t>
            </a:fld>
            <a:endParaRPr lang="en-US" dirty="0" smtClean="0">
              <a:latin typeface="Stone Sans" pitchFamily="34" charset="0"/>
            </a:endParaRPr>
          </a:p>
        </p:txBody>
      </p:sp>
    </p:spTree>
    <p:extLst>
      <p:ext uri="{BB962C8B-B14F-4D97-AF65-F5344CB8AC3E}">
        <p14:creationId xmlns:p14="http://schemas.microsoft.com/office/powerpoint/2010/main" val="403387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54" eaLnBrk="0" hangingPunct="0">
              <a:defRPr>
                <a:solidFill>
                  <a:schemeClr val="tx1"/>
                </a:solidFill>
                <a:latin typeface="Arial" charset="0"/>
              </a:defRPr>
            </a:lvl1pPr>
            <a:lvl2pPr marL="731322" indent="-281277" defTabSz="926654" eaLnBrk="0" hangingPunct="0">
              <a:defRPr>
                <a:solidFill>
                  <a:schemeClr val="tx1"/>
                </a:solidFill>
                <a:latin typeface="Arial" charset="0"/>
              </a:defRPr>
            </a:lvl2pPr>
            <a:lvl3pPr marL="1125111" indent="-225022" defTabSz="926654" eaLnBrk="0" hangingPunct="0">
              <a:defRPr>
                <a:solidFill>
                  <a:schemeClr val="tx1"/>
                </a:solidFill>
                <a:latin typeface="Arial" charset="0"/>
              </a:defRPr>
            </a:lvl3pPr>
            <a:lvl4pPr marL="1575154" indent="-225022" defTabSz="926654" eaLnBrk="0" hangingPunct="0">
              <a:defRPr>
                <a:solidFill>
                  <a:schemeClr val="tx1"/>
                </a:solidFill>
                <a:latin typeface="Arial" charset="0"/>
              </a:defRPr>
            </a:lvl4pPr>
            <a:lvl5pPr marL="2025199" indent="-225022" defTabSz="926654" eaLnBrk="0" hangingPunct="0">
              <a:defRPr>
                <a:solidFill>
                  <a:schemeClr val="tx1"/>
                </a:solidFill>
                <a:latin typeface="Arial" charset="0"/>
              </a:defRPr>
            </a:lvl5pPr>
            <a:lvl6pPr marL="2475243" indent="-225022" defTabSz="926654" eaLnBrk="0" fontAlgn="base" hangingPunct="0">
              <a:spcBef>
                <a:spcPct val="0"/>
              </a:spcBef>
              <a:spcAft>
                <a:spcPct val="0"/>
              </a:spcAft>
              <a:defRPr>
                <a:solidFill>
                  <a:schemeClr val="tx1"/>
                </a:solidFill>
                <a:latin typeface="Arial" charset="0"/>
              </a:defRPr>
            </a:lvl6pPr>
            <a:lvl7pPr marL="2925289" indent="-225022" defTabSz="926654" eaLnBrk="0" fontAlgn="base" hangingPunct="0">
              <a:spcBef>
                <a:spcPct val="0"/>
              </a:spcBef>
              <a:spcAft>
                <a:spcPct val="0"/>
              </a:spcAft>
              <a:defRPr>
                <a:solidFill>
                  <a:schemeClr val="tx1"/>
                </a:solidFill>
                <a:latin typeface="Arial" charset="0"/>
              </a:defRPr>
            </a:lvl7pPr>
            <a:lvl8pPr marL="3375333" indent="-225022" defTabSz="926654" eaLnBrk="0" fontAlgn="base" hangingPunct="0">
              <a:spcBef>
                <a:spcPct val="0"/>
              </a:spcBef>
              <a:spcAft>
                <a:spcPct val="0"/>
              </a:spcAft>
              <a:defRPr>
                <a:solidFill>
                  <a:schemeClr val="tx1"/>
                </a:solidFill>
                <a:latin typeface="Arial" charset="0"/>
              </a:defRPr>
            </a:lvl8pPr>
            <a:lvl9pPr marL="3825376" indent="-225022" defTabSz="926654"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13</a:t>
            </a:fld>
            <a:endParaRPr lang="en-US" dirty="0" smtClean="0">
              <a:latin typeface="Stone Sans" pitchFamily="34" charset="0"/>
            </a:endParaRPr>
          </a:p>
        </p:txBody>
      </p:sp>
    </p:spTree>
    <p:extLst>
      <p:ext uri="{BB962C8B-B14F-4D97-AF65-F5344CB8AC3E}">
        <p14:creationId xmlns:p14="http://schemas.microsoft.com/office/powerpoint/2010/main" val="455299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D3AEBC82-FC17-4A2A-B614-92B6151C1C03}" type="slidenum">
              <a:rPr lang="en-US" smtClean="0">
                <a:latin typeface="Stone Sans" pitchFamily="34" charset="0"/>
              </a:rPr>
              <a:pPr eaLnBrk="1" hangingPunct="1"/>
              <a:t>15</a:t>
            </a:fld>
            <a:endParaRPr lang="en-US" dirty="0" smtClean="0">
              <a:latin typeface="Stone Sans" pitchFamily="34" charset="0"/>
            </a:endParaRPr>
          </a:p>
        </p:txBody>
      </p:sp>
    </p:spTree>
    <p:extLst>
      <p:ext uri="{BB962C8B-B14F-4D97-AF65-F5344CB8AC3E}">
        <p14:creationId xmlns:p14="http://schemas.microsoft.com/office/powerpoint/2010/main" val="2063183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C92A3EA3-1034-49A1-8F08-57119C5935AE}" type="slidenum">
              <a:rPr lang="en-US" smtClean="0">
                <a:latin typeface="Stone Sans" pitchFamily="34" charset="0"/>
              </a:rPr>
              <a:pPr eaLnBrk="1" hangingPunct="1"/>
              <a:t>16</a:t>
            </a:fld>
            <a:endParaRPr lang="en-US" dirty="0" smtClean="0">
              <a:latin typeface="Stone Sans" pitchFamily="34" charset="0"/>
            </a:endParaRPr>
          </a:p>
        </p:txBody>
      </p:sp>
    </p:spTree>
    <p:extLst>
      <p:ext uri="{BB962C8B-B14F-4D97-AF65-F5344CB8AC3E}">
        <p14:creationId xmlns:p14="http://schemas.microsoft.com/office/powerpoint/2010/main" val="3322041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0600" indent="-170600">
              <a:buFontTx/>
              <a:buChar char="•"/>
            </a:pPr>
            <a:r>
              <a:rPr lang="en-US" smtClean="0"/>
              <a:t>Give name, department name, location &amp; phone number</a:t>
            </a:r>
          </a:p>
          <a:p>
            <a:pPr marL="170600" indent="-170600">
              <a:buFontTx/>
              <a:buChar char="•"/>
            </a:pPr>
            <a:r>
              <a:rPr lang="en-US" smtClean="0"/>
              <a:t>Provide examples or descriptions of behaviors, statements, or actions which caused a concern</a:t>
            </a:r>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FC7B2148-BBA1-4869-AEC8-13BC2B8A0716}" type="slidenum">
              <a:rPr lang="en-US" smtClean="0">
                <a:latin typeface="Stone Sans" pitchFamily="34" charset="0"/>
              </a:rPr>
              <a:pPr eaLnBrk="1" hangingPunct="1"/>
              <a:t>17</a:t>
            </a:fld>
            <a:endParaRPr lang="en-US" dirty="0" smtClean="0">
              <a:latin typeface="Stone Sans" pitchFamily="34" charset="0"/>
            </a:endParaRPr>
          </a:p>
        </p:txBody>
      </p:sp>
    </p:spTree>
    <p:extLst>
      <p:ext uri="{BB962C8B-B14F-4D97-AF65-F5344CB8AC3E}">
        <p14:creationId xmlns:p14="http://schemas.microsoft.com/office/powerpoint/2010/main" val="349105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0825" indent="-170825" eaLnBrk="1" hangingPunct="1">
              <a:buFont typeface="Arial" pitchFamily="34" charset="0"/>
              <a:buChar char="•"/>
              <a:defRPr/>
            </a:pPr>
            <a:r>
              <a:rPr lang="en-US" dirty="0" smtClean="0">
                <a:latin typeface="Stone Sans" pitchFamily="34" charset="0"/>
              </a:rPr>
              <a:t>Do Not sound the fire alarm</a:t>
            </a:r>
          </a:p>
          <a:p>
            <a:pPr marL="170825" indent="-170825" eaLnBrk="1" hangingPunct="1">
              <a:buFont typeface="Arial" pitchFamily="34" charset="0"/>
              <a:buChar char="•"/>
              <a:defRPr/>
            </a:pPr>
            <a:r>
              <a:rPr lang="en-US" dirty="0" smtClean="0">
                <a:latin typeface="Stone Sans" pitchFamily="34" charset="0"/>
              </a:rPr>
              <a:t>Lock doors/windows – draw blinds</a:t>
            </a:r>
          </a:p>
          <a:p>
            <a:pPr marL="170825" indent="-170825" eaLnBrk="1" hangingPunct="1">
              <a:buFont typeface="Arial" pitchFamily="34" charset="0"/>
              <a:buChar char="•"/>
              <a:defRPr/>
            </a:pPr>
            <a:r>
              <a:rPr lang="en-US" dirty="0" smtClean="0">
                <a:latin typeface="Stone Sans" pitchFamily="34" charset="0"/>
              </a:rPr>
              <a:t>Turn off lights &amp; equipment</a:t>
            </a:r>
          </a:p>
          <a:p>
            <a:pPr marL="170825" indent="-170825" eaLnBrk="1" hangingPunct="1">
              <a:buFont typeface="Arial" pitchFamily="34" charset="0"/>
              <a:buChar char="•"/>
              <a:defRPr/>
            </a:pPr>
            <a:r>
              <a:rPr lang="en-US" dirty="0" smtClean="0">
                <a:latin typeface="Stone Sans" pitchFamily="34" charset="0"/>
              </a:rPr>
              <a:t>Try to remain calm</a:t>
            </a:r>
          </a:p>
          <a:p>
            <a:pPr>
              <a:defRPr/>
            </a:pPr>
            <a:endParaRPr lang="en-US" dirty="0" smtClean="0"/>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8970CF8B-346C-4433-9A1A-54012A1ACCD0}" type="slidenum">
              <a:rPr lang="en-US" smtClean="0">
                <a:latin typeface="Stone Sans" pitchFamily="34" charset="0"/>
              </a:rPr>
              <a:pPr eaLnBrk="1" hangingPunct="1"/>
              <a:t>18</a:t>
            </a:fld>
            <a:endParaRPr lang="en-US" dirty="0" smtClean="0">
              <a:latin typeface="Stone Sans" pitchFamily="34" charset="0"/>
            </a:endParaRPr>
          </a:p>
        </p:txBody>
      </p:sp>
    </p:spTree>
    <p:extLst>
      <p:ext uri="{BB962C8B-B14F-4D97-AF65-F5344CB8AC3E}">
        <p14:creationId xmlns:p14="http://schemas.microsoft.com/office/powerpoint/2010/main" val="3287815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20</a:t>
            </a:fld>
            <a:endParaRPr lang="en-US" dirty="0" smtClean="0">
              <a:latin typeface="Stone Sans" pitchFamily="34" charset="0"/>
            </a:endParaRPr>
          </a:p>
        </p:txBody>
      </p:sp>
    </p:spTree>
    <p:extLst>
      <p:ext uri="{BB962C8B-B14F-4D97-AF65-F5344CB8AC3E}">
        <p14:creationId xmlns:p14="http://schemas.microsoft.com/office/powerpoint/2010/main" val="2000739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22</a:t>
            </a:fld>
            <a:endParaRPr lang="en-US" dirty="0" smtClean="0">
              <a:latin typeface="Stone Sans" pitchFamily="34" charset="0"/>
            </a:endParaRPr>
          </a:p>
        </p:txBody>
      </p:sp>
    </p:spTree>
    <p:extLst>
      <p:ext uri="{BB962C8B-B14F-4D97-AF65-F5344CB8AC3E}">
        <p14:creationId xmlns:p14="http://schemas.microsoft.com/office/powerpoint/2010/main" val="1073758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3CAF3B86-542E-431E-B5A0-65C3522B38BE}" type="slidenum">
              <a:rPr lang="en-US" smtClean="0">
                <a:latin typeface="Stone Sans" pitchFamily="34" charset="0"/>
              </a:rPr>
              <a:pPr eaLnBrk="1" hangingPunct="1"/>
              <a:t>24</a:t>
            </a:fld>
            <a:endParaRPr lang="en-US" dirty="0" smtClean="0">
              <a:latin typeface="Stone Sans" pitchFamily="34" charset="0"/>
            </a:endParaRPr>
          </a:p>
        </p:txBody>
      </p:sp>
      <p:sp>
        <p:nvSpPr>
          <p:cNvPr id="31747" name="Rectangle 2"/>
          <p:cNvSpPr>
            <a:spLocks noGrp="1" noRot="1" noChangeAspect="1" noChangeArrowheads="1" noTextEdit="1"/>
          </p:cNvSpPr>
          <p:nvPr>
            <p:ph type="sldImg"/>
          </p:nvPr>
        </p:nvSpPr>
        <p:spPr>
          <a:xfrm>
            <a:off x="1201738" y="682625"/>
            <a:ext cx="4567237" cy="3425825"/>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22675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39" eaLnBrk="0" hangingPunct="0">
              <a:defRPr>
                <a:solidFill>
                  <a:schemeClr val="tx1"/>
                </a:solidFill>
                <a:latin typeface="Arial" charset="0"/>
              </a:defRPr>
            </a:lvl1pPr>
            <a:lvl2pPr marL="732494" indent="-281728" defTabSz="928139" eaLnBrk="0" hangingPunct="0">
              <a:defRPr>
                <a:solidFill>
                  <a:schemeClr val="tx1"/>
                </a:solidFill>
                <a:latin typeface="Arial" charset="0"/>
              </a:defRPr>
            </a:lvl2pPr>
            <a:lvl3pPr marL="1126914" indent="-225383" defTabSz="928139" eaLnBrk="0" hangingPunct="0">
              <a:defRPr>
                <a:solidFill>
                  <a:schemeClr val="tx1"/>
                </a:solidFill>
                <a:latin typeface="Arial" charset="0"/>
              </a:defRPr>
            </a:lvl3pPr>
            <a:lvl4pPr marL="1577679" indent="-225383" defTabSz="928139" eaLnBrk="0" hangingPunct="0">
              <a:defRPr>
                <a:solidFill>
                  <a:schemeClr val="tx1"/>
                </a:solidFill>
                <a:latin typeface="Arial" charset="0"/>
              </a:defRPr>
            </a:lvl4pPr>
            <a:lvl5pPr marL="2028444" indent="-225383" defTabSz="928139" eaLnBrk="0" hangingPunct="0">
              <a:defRPr>
                <a:solidFill>
                  <a:schemeClr val="tx1"/>
                </a:solidFill>
                <a:latin typeface="Arial" charset="0"/>
              </a:defRPr>
            </a:lvl5pPr>
            <a:lvl6pPr marL="2479210" indent="-225383" defTabSz="928139" eaLnBrk="0" fontAlgn="base" hangingPunct="0">
              <a:spcBef>
                <a:spcPct val="0"/>
              </a:spcBef>
              <a:spcAft>
                <a:spcPct val="0"/>
              </a:spcAft>
              <a:defRPr>
                <a:solidFill>
                  <a:schemeClr val="tx1"/>
                </a:solidFill>
                <a:latin typeface="Arial" charset="0"/>
              </a:defRPr>
            </a:lvl6pPr>
            <a:lvl7pPr marL="2929977" indent="-225383" defTabSz="928139" eaLnBrk="0" fontAlgn="base" hangingPunct="0">
              <a:spcBef>
                <a:spcPct val="0"/>
              </a:spcBef>
              <a:spcAft>
                <a:spcPct val="0"/>
              </a:spcAft>
              <a:defRPr>
                <a:solidFill>
                  <a:schemeClr val="tx1"/>
                </a:solidFill>
                <a:latin typeface="Arial" charset="0"/>
              </a:defRPr>
            </a:lvl7pPr>
            <a:lvl8pPr marL="3380742" indent="-225383" defTabSz="928139" eaLnBrk="0" fontAlgn="base" hangingPunct="0">
              <a:spcBef>
                <a:spcPct val="0"/>
              </a:spcBef>
              <a:spcAft>
                <a:spcPct val="0"/>
              </a:spcAft>
              <a:defRPr>
                <a:solidFill>
                  <a:schemeClr val="tx1"/>
                </a:solidFill>
                <a:latin typeface="Arial" charset="0"/>
              </a:defRPr>
            </a:lvl8pPr>
            <a:lvl9pPr marL="3831507" indent="-225383" defTabSz="928139" eaLnBrk="0" fontAlgn="base" hangingPunct="0">
              <a:spcBef>
                <a:spcPct val="0"/>
              </a:spcBef>
              <a:spcAft>
                <a:spcPct val="0"/>
              </a:spcAft>
              <a:defRPr>
                <a:solidFill>
                  <a:schemeClr val="tx1"/>
                </a:solidFill>
                <a:latin typeface="Arial" charset="0"/>
              </a:defRPr>
            </a:lvl9pPr>
          </a:lstStyle>
          <a:p>
            <a:pPr eaLnBrk="1" hangingPunct="1"/>
            <a:fld id="{604DDD89-C10F-43EC-A355-650176F8E32F}" type="slidenum">
              <a:rPr lang="en-US" smtClean="0">
                <a:solidFill>
                  <a:srgbClr val="000000"/>
                </a:solidFill>
                <a:latin typeface="Stone Sans" pitchFamily="34" charset="0"/>
              </a:rPr>
              <a:pPr eaLnBrk="1" hangingPunct="1"/>
              <a:t>2</a:t>
            </a:fld>
            <a:endParaRPr lang="en-US" dirty="0" smtClean="0">
              <a:solidFill>
                <a:srgbClr val="000000"/>
              </a:solidFill>
              <a:latin typeface="Stone Sans" pitchFamily="34" charset="0"/>
            </a:endParaRPr>
          </a:p>
        </p:txBody>
      </p:sp>
    </p:spTree>
    <p:extLst>
      <p:ext uri="{BB962C8B-B14F-4D97-AF65-F5344CB8AC3E}">
        <p14:creationId xmlns:p14="http://schemas.microsoft.com/office/powerpoint/2010/main" val="2914507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7392FA26-DF1E-4D4C-B5CD-2D56A5D5AE6D}" type="slidenum">
              <a:rPr lang="en-US" smtClean="0">
                <a:latin typeface="Stone Sans" pitchFamily="34" charset="0"/>
              </a:rPr>
              <a:pPr eaLnBrk="1" hangingPunct="1"/>
              <a:t>25</a:t>
            </a:fld>
            <a:endParaRPr lang="en-US" dirty="0" smtClean="0">
              <a:latin typeface="Stone Sans" pitchFamily="34" charset="0"/>
            </a:endParaRPr>
          </a:p>
        </p:txBody>
      </p:sp>
    </p:spTree>
    <p:extLst>
      <p:ext uri="{BB962C8B-B14F-4D97-AF65-F5344CB8AC3E}">
        <p14:creationId xmlns:p14="http://schemas.microsoft.com/office/powerpoint/2010/main" val="2806840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7392FA26-DF1E-4D4C-B5CD-2D56A5D5AE6D}" type="slidenum">
              <a:rPr lang="en-US" smtClean="0">
                <a:latin typeface="Stone Sans" pitchFamily="34" charset="0"/>
              </a:rPr>
              <a:pPr eaLnBrk="1" hangingPunct="1"/>
              <a:t>26</a:t>
            </a:fld>
            <a:endParaRPr lang="en-US" dirty="0" smtClean="0">
              <a:latin typeface="Stone Sans" pitchFamily="34" charset="0"/>
            </a:endParaRPr>
          </a:p>
        </p:txBody>
      </p:sp>
    </p:spTree>
    <p:extLst>
      <p:ext uri="{BB962C8B-B14F-4D97-AF65-F5344CB8AC3E}">
        <p14:creationId xmlns:p14="http://schemas.microsoft.com/office/powerpoint/2010/main" val="3426923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7392FA26-DF1E-4D4C-B5CD-2D56A5D5AE6D}" type="slidenum">
              <a:rPr lang="en-US" smtClean="0">
                <a:latin typeface="Stone Sans" pitchFamily="34" charset="0"/>
              </a:rPr>
              <a:pPr eaLnBrk="1" hangingPunct="1"/>
              <a:t>27</a:t>
            </a:fld>
            <a:endParaRPr lang="en-US" dirty="0" smtClean="0">
              <a:latin typeface="Stone Sans" pitchFamily="34" charset="0"/>
            </a:endParaRPr>
          </a:p>
        </p:txBody>
      </p:sp>
    </p:spTree>
    <p:extLst>
      <p:ext uri="{BB962C8B-B14F-4D97-AF65-F5344CB8AC3E}">
        <p14:creationId xmlns:p14="http://schemas.microsoft.com/office/powerpoint/2010/main" val="1472249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7392FA26-DF1E-4D4C-B5CD-2D56A5D5AE6D}" type="slidenum">
              <a:rPr lang="en-US" smtClean="0">
                <a:latin typeface="Stone Sans" pitchFamily="34" charset="0"/>
              </a:rPr>
              <a:pPr eaLnBrk="1" hangingPunct="1"/>
              <a:t>28</a:t>
            </a:fld>
            <a:endParaRPr lang="en-US" dirty="0" smtClean="0">
              <a:latin typeface="Stone Sans" pitchFamily="34" charset="0"/>
            </a:endParaRPr>
          </a:p>
        </p:txBody>
      </p:sp>
    </p:spTree>
    <p:extLst>
      <p:ext uri="{BB962C8B-B14F-4D97-AF65-F5344CB8AC3E}">
        <p14:creationId xmlns:p14="http://schemas.microsoft.com/office/powerpoint/2010/main" val="13866895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UW had a policy and didn’t follow</a:t>
            </a:r>
          </a:p>
          <a:p>
            <a:r>
              <a:rPr lang="en-US" dirty="0" smtClean="0"/>
              <a:t>Training on Policy</a:t>
            </a:r>
          </a:p>
          <a:p>
            <a:r>
              <a:rPr lang="en-US" dirty="0" smtClean="0"/>
              <a:t>Victim</a:t>
            </a:r>
            <a:r>
              <a:rPr lang="en-US" baseline="0" dirty="0" smtClean="0"/>
              <a:t> </a:t>
            </a:r>
            <a:endParaRPr lang="en-US" dirty="0" smtClean="0"/>
          </a:p>
          <a:p>
            <a:r>
              <a:rPr lang="en-US" dirty="0" smtClean="0"/>
              <a:t>Get</a:t>
            </a:r>
            <a:r>
              <a:rPr lang="en-US" baseline="0" dirty="0" smtClean="0"/>
              <a:t> the “team” together</a:t>
            </a:r>
            <a:endParaRPr lang="en-US" dirty="0" smtClean="0"/>
          </a:p>
          <a:p>
            <a:r>
              <a:rPr lang="en-US" dirty="0" smtClean="0"/>
              <a:t>Regular Meetings with “team”</a:t>
            </a:r>
          </a:p>
          <a:p>
            <a:r>
              <a:rPr lang="en-US" dirty="0" smtClean="0"/>
              <a:t>Talk with and Listen to employees</a:t>
            </a:r>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29</a:t>
            </a:fld>
            <a:endParaRPr lang="en-US" dirty="0" smtClean="0">
              <a:latin typeface="Stone Sans" pitchFamily="34" charset="0"/>
            </a:endParaRPr>
          </a:p>
        </p:txBody>
      </p:sp>
    </p:spTree>
    <p:extLst>
      <p:ext uri="{BB962C8B-B14F-4D97-AF65-F5344CB8AC3E}">
        <p14:creationId xmlns:p14="http://schemas.microsoft.com/office/powerpoint/2010/main" val="2072167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1D4303DA-FBAD-451D-90DE-6E2B104D1605}" type="datetime1">
              <a:rPr lang="en-US" smtClean="0"/>
              <a:pPr>
                <a:defRPr/>
              </a:pPr>
              <a:t>11/1/2016</a:t>
            </a:fld>
            <a:endParaRPr lang="en-US"/>
          </a:p>
        </p:txBody>
      </p:sp>
      <p:sp>
        <p:nvSpPr>
          <p:cNvPr id="5" name="Footer Placeholder 4"/>
          <p:cNvSpPr>
            <a:spLocks noGrp="1"/>
          </p:cNvSpPr>
          <p:nvPr>
            <p:ph type="ftr" sz="quarter" idx="11"/>
          </p:nvPr>
        </p:nvSpPr>
        <p:spPr/>
        <p:txBody>
          <a:bodyPr/>
          <a:lstStyle/>
          <a:p>
            <a:pPr>
              <a:defRPr/>
            </a:pPr>
            <a:r>
              <a:rPr lang="en-US" smtClean="0"/>
              <a:t>Template F-circle lt grey</a:t>
            </a:r>
            <a:endParaRPr lang="en-US"/>
          </a:p>
        </p:txBody>
      </p:sp>
      <p:sp>
        <p:nvSpPr>
          <p:cNvPr id="6" name="Slide Number Placeholder 5"/>
          <p:cNvSpPr>
            <a:spLocks noGrp="1"/>
          </p:cNvSpPr>
          <p:nvPr>
            <p:ph type="sldNum" sz="quarter" idx="12"/>
          </p:nvPr>
        </p:nvSpPr>
        <p:spPr/>
        <p:txBody>
          <a:bodyPr/>
          <a:lstStyle/>
          <a:p>
            <a:pPr>
              <a:defRPr/>
            </a:pPr>
            <a:fld id="{9D066A02-0202-4BAA-9CD9-F440738B270F}" type="slidenum">
              <a:rPr lang="en-US" smtClean="0"/>
              <a:pPr>
                <a:defRPr/>
              </a:pPr>
              <a:t>31</a:t>
            </a:fld>
            <a:endParaRPr lang="en-US"/>
          </a:p>
        </p:txBody>
      </p:sp>
    </p:spTree>
    <p:extLst>
      <p:ext uri="{BB962C8B-B14F-4D97-AF65-F5344CB8AC3E}">
        <p14:creationId xmlns:p14="http://schemas.microsoft.com/office/powerpoint/2010/main" val="3511698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1D4303DA-FBAD-451D-90DE-6E2B104D1605}" type="datetime1">
              <a:rPr lang="en-US" smtClean="0"/>
              <a:pPr>
                <a:defRPr/>
              </a:pPr>
              <a:t>11/1/2016</a:t>
            </a:fld>
            <a:endParaRPr lang="en-US"/>
          </a:p>
        </p:txBody>
      </p:sp>
      <p:sp>
        <p:nvSpPr>
          <p:cNvPr id="5" name="Footer Placeholder 4"/>
          <p:cNvSpPr>
            <a:spLocks noGrp="1"/>
          </p:cNvSpPr>
          <p:nvPr>
            <p:ph type="ftr" sz="quarter" idx="11"/>
          </p:nvPr>
        </p:nvSpPr>
        <p:spPr/>
        <p:txBody>
          <a:bodyPr/>
          <a:lstStyle/>
          <a:p>
            <a:pPr>
              <a:defRPr/>
            </a:pPr>
            <a:r>
              <a:rPr lang="en-US" smtClean="0"/>
              <a:t>Template F-circle lt grey</a:t>
            </a:r>
            <a:endParaRPr lang="en-US"/>
          </a:p>
        </p:txBody>
      </p:sp>
      <p:sp>
        <p:nvSpPr>
          <p:cNvPr id="6" name="Slide Number Placeholder 5"/>
          <p:cNvSpPr>
            <a:spLocks noGrp="1"/>
          </p:cNvSpPr>
          <p:nvPr>
            <p:ph type="sldNum" sz="quarter" idx="12"/>
          </p:nvPr>
        </p:nvSpPr>
        <p:spPr/>
        <p:txBody>
          <a:bodyPr/>
          <a:lstStyle/>
          <a:p>
            <a:pPr>
              <a:defRPr/>
            </a:pPr>
            <a:fld id="{9D066A02-0202-4BAA-9CD9-F440738B270F}" type="slidenum">
              <a:rPr lang="en-US" smtClean="0"/>
              <a:pPr>
                <a:defRPr/>
              </a:pPr>
              <a:t>32</a:t>
            </a:fld>
            <a:endParaRPr lang="en-US"/>
          </a:p>
        </p:txBody>
      </p:sp>
    </p:spTree>
    <p:extLst>
      <p:ext uri="{BB962C8B-B14F-4D97-AF65-F5344CB8AC3E}">
        <p14:creationId xmlns:p14="http://schemas.microsoft.com/office/powerpoint/2010/main" val="14628684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37" eaLnBrk="0" hangingPunct="0">
              <a:spcBef>
                <a:spcPct val="30000"/>
              </a:spcBef>
              <a:defRPr sz="1200">
                <a:solidFill>
                  <a:schemeClr val="tx1"/>
                </a:solidFill>
                <a:latin typeface="Arial" charset="0"/>
              </a:defRPr>
            </a:lvl1pPr>
            <a:lvl2pPr marL="736301" indent="-283192" defTabSz="910937" eaLnBrk="0" hangingPunct="0">
              <a:spcBef>
                <a:spcPct val="30000"/>
              </a:spcBef>
              <a:defRPr sz="1200">
                <a:solidFill>
                  <a:schemeClr val="tx1"/>
                </a:solidFill>
                <a:latin typeface="Arial" charset="0"/>
              </a:defRPr>
            </a:lvl2pPr>
            <a:lvl3pPr marL="1132771" indent="-226555" defTabSz="910937" eaLnBrk="0" hangingPunct="0">
              <a:spcBef>
                <a:spcPct val="30000"/>
              </a:spcBef>
              <a:defRPr sz="1200">
                <a:solidFill>
                  <a:schemeClr val="tx1"/>
                </a:solidFill>
                <a:latin typeface="Arial" charset="0"/>
              </a:defRPr>
            </a:lvl3pPr>
            <a:lvl4pPr marL="1585879" indent="-226555" defTabSz="910937" eaLnBrk="0" hangingPunct="0">
              <a:spcBef>
                <a:spcPct val="30000"/>
              </a:spcBef>
              <a:defRPr sz="1200">
                <a:solidFill>
                  <a:schemeClr val="tx1"/>
                </a:solidFill>
                <a:latin typeface="Arial" charset="0"/>
              </a:defRPr>
            </a:lvl4pPr>
            <a:lvl5pPr marL="2038987" indent="-226555" defTabSz="910937" eaLnBrk="0" hangingPunct="0">
              <a:spcBef>
                <a:spcPct val="30000"/>
              </a:spcBef>
              <a:defRPr sz="1200">
                <a:solidFill>
                  <a:schemeClr val="tx1"/>
                </a:solidFill>
                <a:latin typeface="Arial" charset="0"/>
              </a:defRPr>
            </a:lvl5pPr>
            <a:lvl6pPr marL="2492095" indent="-226555" defTabSz="910937" eaLnBrk="0" fontAlgn="base" hangingPunct="0">
              <a:spcBef>
                <a:spcPct val="30000"/>
              </a:spcBef>
              <a:spcAft>
                <a:spcPct val="0"/>
              </a:spcAft>
              <a:defRPr sz="1200">
                <a:solidFill>
                  <a:schemeClr val="tx1"/>
                </a:solidFill>
                <a:latin typeface="Arial" charset="0"/>
              </a:defRPr>
            </a:lvl6pPr>
            <a:lvl7pPr marL="2945203" indent="-226555" defTabSz="910937" eaLnBrk="0" fontAlgn="base" hangingPunct="0">
              <a:spcBef>
                <a:spcPct val="30000"/>
              </a:spcBef>
              <a:spcAft>
                <a:spcPct val="0"/>
              </a:spcAft>
              <a:defRPr sz="1200">
                <a:solidFill>
                  <a:schemeClr val="tx1"/>
                </a:solidFill>
                <a:latin typeface="Arial" charset="0"/>
              </a:defRPr>
            </a:lvl7pPr>
            <a:lvl8pPr marL="3398311" indent="-226555" defTabSz="910937" eaLnBrk="0" fontAlgn="base" hangingPunct="0">
              <a:spcBef>
                <a:spcPct val="30000"/>
              </a:spcBef>
              <a:spcAft>
                <a:spcPct val="0"/>
              </a:spcAft>
              <a:defRPr sz="1200">
                <a:solidFill>
                  <a:schemeClr val="tx1"/>
                </a:solidFill>
                <a:latin typeface="Arial" charset="0"/>
              </a:defRPr>
            </a:lvl8pPr>
            <a:lvl9pPr marL="3851419" indent="-226555" defTabSz="9109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76ED112-D0EE-42E0-978D-A4F4034124CE}" type="datetime1">
              <a:rPr lang="en-US" altLang="en-US" smtClean="0">
                <a:solidFill>
                  <a:srgbClr val="000000"/>
                </a:solidFill>
              </a:rPr>
              <a:pPr eaLnBrk="1" hangingPunct="1">
                <a:spcBef>
                  <a:spcPct val="0"/>
                </a:spcBef>
              </a:pPr>
              <a:t>11/1/2016</a:t>
            </a:fld>
            <a:endParaRPr lang="en-US" altLang="en-US" smtClean="0">
              <a:solidFill>
                <a:srgbClr val="000000"/>
              </a:solidFill>
            </a:endParaRPr>
          </a:p>
        </p:txBody>
      </p:sp>
      <p:sp>
        <p:nvSpPr>
          <p:cNvPr id="163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37" eaLnBrk="0" hangingPunct="0">
              <a:spcBef>
                <a:spcPct val="30000"/>
              </a:spcBef>
              <a:defRPr sz="1200">
                <a:solidFill>
                  <a:schemeClr val="tx1"/>
                </a:solidFill>
                <a:latin typeface="Arial" charset="0"/>
              </a:defRPr>
            </a:lvl1pPr>
            <a:lvl2pPr marL="736301" indent="-283192" defTabSz="910937" eaLnBrk="0" hangingPunct="0">
              <a:spcBef>
                <a:spcPct val="30000"/>
              </a:spcBef>
              <a:defRPr sz="1200">
                <a:solidFill>
                  <a:schemeClr val="tx1"/>
                </a:solidFill>
                <a:latin typeface="Arial" charset="0"/>
              </a:defRPr>
            </a:lvl2pPr>
            <a:lvl3pPr marL="1132771" indent="-226555" defTabSz="910937" eaLnBrk="0" hangingPunct="0">
              <a:spcBef>
                <a:spcPct val="30000"/>
              </a:spcBef>
              <a:defRPr sz="1200">
                <a:solidFill>
                  <a:schemeClr val="tx1"/>
                </a:solidFill>
                <a:latin typeface="Arial" charset="0"/>
              </a:defRPr>
            </a:lvl3pPr>
            <a:lvl4pPr marL="1585879" indent="-226555" defTabSz="910937" eaLnBrk="0" hangingPunct="0">
              <a:spcBef>
                <a:spcPct val="30000"/>
              </a:spcBef>
              <a:defRPr sz="1200">
                <a:solidFill>
                  <a:schemeClr val="tx1"/>
                </a:solidFill>
                <a:latin typeface="Arial" charset="0"/>
              </a:defRPr>
            </a:lvl4pPr>
            <a:lvl5pPr marL="2038987" indent="-226555" defTabSz="910937" eaLnBrk="0" hangingPunct="0">
              <a:spcBef>
                <a:spcPct val="30000"/>
              </a:spcBef>
              <a:defRPr sz="1200">
                <a:solidFill>
                  <a:schemeClr val="tx1"/>
                </a:solidFill>
                <a:latin typeface="Arial" charset="0"/>
              </a:defRPr>
            </a:lvl5pPr>
            <a:lvl6pPr marL="2492095" indent="-226555" defTabSz="910937" eaLnBrk="0" fontAlgn="base" hangingPunct="0">
              <a:spcBef>
                <a:spcPct val="30000"/>
              </a:spcBef>
              <a:spcAft>
                <a:spcPct val="0"/>
              </a:spcAft>
              <a:defRPr sz="1200">
                <a:solidFill>
                  <a:schemeClr val="tx1"/>
                </a:solidFill>
                <a:latin typeface="Arial" charset="0"/>
              </a:defRPr>
            </a:lvl6pPr>
            <a:lvl7pPr marL="2945203" indent="-226555" defTabSz="910937" eaLnBrk="0" fontAlgn="base" hangingPunct="0">
              <a:spcBef>
                <a:spcPct val="30000"/>
              </a:spcBef>
              <a:spcAft>
                <a:spcPct val="0"/>
              </a:spcAft>
              <a:defRPr sz="1200">
                <a:solidFill>
                  <a:schemeClr val="tx1"/>
                </a:solidFill>
                <a:latin typeface="Arial" charset="0"/>
              </a:defRPr>
            </a:lvl7pPr>
            <a:lvl8pPr marL="3398311" indent="-226555" defTabSz="910937" eaLnBrk="0" fontAlgn="base" hangingPunct="0">
              <a:spcBef>
                <a:spcPct val="30000"/>
              </a:spcBef>
              <a:spcAft>
                <a:spcPct val="0"/>
              </a:spcAft>
              <a:defRPr sz="1200">
                <a:solidFill>
                  <a:schemeClr val="tx1"/>
                </a:solidFill>
                <a:latin typeface="Arial" charset="0"/>
              </a:defRPr>
            </a:lvl8pPr>
            <a:lvl9pPr marL="3851419" indent="-226555" defTabSz="91093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solidFill>
                  <a:srgbClr val="000000"/>
                </a:solidFill>
              </a:rPr>
              <a:t>Template L white fuz</a:t>
            </a:r>
          </a:p>
        </p:txBody>
      </p:sp>
      <p:sp>
        <p:nvSpPr>
          <p:cNvPr id="1639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37" eaLnBrk="0" hangingPunct="0">
              <a:spcBef>
                <a:spcPct val="30000"/>
              </a:spcBef>
              <a:defRPr sz="1200">
                <a:solidFill>
                  <a:schemeClr val="tx1"/>
                </a:solidFill>
                <a:latin typeface="Arial" charset="0"/>
              </a:defRPr>
            </a:lvl1pPr>
            <a:lvl2pPr marL="736301" indent="-283192" defTabSz="910937" eaLnBrk="0" hangingPunct="0">
              <a:spcBef>
                <a:spcPct val="30000"/>
              </a:spcBef>
              <a:defRPr sz="1200">
                <a:solidFill>
                  <a:schemeClr val="tx1"/>
                </a:solidFill>
                <a:latin typeface="Arial" charset="0"/>
              </a:defRPr>
            </a:lvl2pPr>
            <a:lvl3pPr marL="1132771" indent="-226555" defTabSz="910937" eaLnBrk="0" hangingPunct="0">
              <a:spcBef>
                <a:spcPct val="30000"/>
              </a:spcBef>
              <a:defRPr sz="1200">
                <a:solidFill>
                  <a:schemeClr val="tx1"/>
                </a:solidFill>
                <a:latin typeface="Arial" charset="0"/>
              </a:defRPr>
            </a:lvl3pPr>
            <a:lvl4pPr marL="1585879" indent="-226555" defTabSz="910937" eaLnBrk="0" hangingPunct="0">
              <a:spcBef>
                <a:spcPct val="30000"/>
              </a:spcBef>
              <a:defRPr sz="1200">
                <a:solidFill>
                  <a:schemeClr val="tx1"/>
                </a:solidFill>
                <a:latin typeface="Arial" charset="0"/>
              </a:defRPr>
            </a:lvl4pPr>
            <a:lvl5pPr marL="2038987" indent="-226555" defTabSz="910937" eaLnBrk="0" hangingPunct="0">
              <a:spcBef>
                <a:spcPct val="30000"/>
              </a:spcBef>
              <a:defRPr sz="1200">
                <a:solidFill>
                  <a:schemeClr val="tx1"/>
                </a:solidFill>
                <a:latin typeface="Arial" charset="0"/>
              </a:defRPr>
            </a:lvl5pPr>
            <a:lvl6pPr marL="2492095" indent="-226555" defTabSz="910937" eaLnBrk="0" fontAlgn="base" hangingPunct="0">
              <a:spcBef>
                <a:spcPct val="30000"/>
              </a:spcBef>
              <a:spcAft>
                <a:spcPct val="0"/>
              </a:spcAft>
              <a:defRPr sz="1200">
                <a:solidFill>
                  <a:schemeClr val="tx1"/>
                </a:solidFill>
                <a:latin typeface="Arial" charset="0"/>
              </a:defRPr>
            </a:lvl6pPr>
            <a:lvl7pPr marL="2945203" indent="-226555" defTabSz="910937" eaLnBrk="0" fontAlgn="base" hangingPunct="0">
              <a:spcBef>
                <a:spcPct val="30000"/>
              </a:spcBef>
              <a:spcAft>
                <a:spcPct val="0"/>
              </a:spcAft>
              <a:defRPr sz="1200">
                <a:solidFill>
                  <a:schemeClr val="tx1"/>
                </a:solidFill>
                <a:latin typeface="Arial" charset="0"/>
              </a:defRPr>
            </a:lvl7pPr>
            <a:lvl8pPr marL="3398311" indent="-226555" defTabSz="910937" eaLnBrk="0" fontAlgn="base" hangingPunct="0">
              <a:spcBef>
                <a:spcPct val="30000"/>
              </a:spcBef>
              <a:spcAft>
                <a:spcPct val="0"/>
              </a:spcAft>
              <a:defRPr sz="1200">
                <a:solidFill>
                  <a:schemeClr val="tx1"/>
                </a:solidFill>
                <a:latin typeface="Arial" charset="0"/>
              </a:defRPr>
            </a:lvl8pPr>
            <a:lvl9pPr marL="3851419" indent="-226555" defTabSz="9109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14BC2C4-7150-4A6D-8482-0079176798DB}" type="slidenum">
              <a:rPr lang="en-US" altLang="en-US" smtClean="0">
                <a:solidFill>
                  <a:srgbClr val="000000"/>
                </a:solidFill>
              </a:rPr>
              <a:pPr eaLnBrk="1" hangingPunct="1">
                <a:spcBef>
                  <a:spcPct val="0"/>
                </a:spcBef>
              </a:pPr>
              <a:t>33</a:t>
            </a:fld>
            <a:endParaRPr lang="en-US" altLang="en-US" smtClean="0">
              <a:solidFill>
                <a:srgbClr val="000000"/>
              </a:solidFill>
            </a:endParaRPr>
          </a:p>
        </p:txBody>
      </p:sp>
    </p:spTree>
    <p:extLst>
      <p:ext uri="{BB962C8B-B14F-4D97-AF65-F5344CB8AC3E}">
        <p14:creationId xmlns:p14="http://schemas.microsoft.com/office/powerpoint/2010/main" val="3668835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11/1/2016</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34</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68623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39" eaLnBrk="0" hangingPunct="0">
              <a:defRPr>
                <a:solidFill>
                  <a:schemeClr val="tx1"/>
                </a:solidFill>
                <a:latin typeface="Arial" charset="0"/>
              </a:defRPr>
            </a:lvl1pPr>
            <a:lvl2pPr marL="732494" indent="-281728" defTabSz="928139" eaLnBrk="0" hangingPunct="0">
              <a:defRPr>
                <a:solidFill>
                  <a:schemeClr val="tx1"/>
                </a:solidFill>
                <a:latin typeface="Arial" charset="0"/>
              </a:defRPr>
            </a:lvl2pPr>
            <a:lvl3pPr marL="1126914" indent="-225383" defTabSz="928139" eaLnBrk="0" hangingPunct="0">
              <a:defRPr>
                <a:solidFill>
                  <a:schemeClr val="tx1"/>
                </a:solidFill>
                <a:latin typeface="Arial" charset="0"/>
              </a:defRPr>
            </a:lvl3pPr>
            <a:lvl4pPr marL="1577679" indent="-225383" defTabSz="928139" eaLnBrk="0" hangingPunct="0">
              <a:defRPr>
                <a:solidFill>
                  <a:schemeClr val="tx1"/>
                </a:solidFill>
                <a:latin typeface="Arial" charset="0"/>
              </a:defRPr>
            </a:lvl4pPr>
            <a:lvl5pPr marL="2028444" indent="-225383" defTabSz="928139" eaLnBrk="0" hangingPunct="0">
              <a:defRPr>
                <a:solidFill>
                  <a:schemeClr val="tx1"/>
                </a:solidFill>
                <a:latin typeface="Arial" charset="0"/>
              </a:defRPr>
            </a:lvl5pPr>
            <a:lvl6pPr marL="2479210" indent="-225383" defTabSz="928139" eaLnBrk="0" fontAlgn="base" hangingPunct="0">
              <a:spcBef>
                <a:spcPct val="0"/>
              </a:spcBef>
              <a:spcAft>
                <a:spcPct val="0"/>
              </a:spcAft>
              <a:defRPr>
                <a:solidFill>
                  <a:schemeClr val="tx1"/>
                </a:solidFill>
                <a:latin typeface="Arial" charset="0"/>
              </a:defRPr>
            </a:lvl6pPr>
            <a:lvl7pPr marL="2929977" indent="-225383" defTabSz="928139" eaLnBrk="0" fontAlgn="base" hangingPunct="0">
              <a:spcBef>
                <a:spcPct val="0"/>
              </a:spcBef>
              <a:spcAft>
                <a:spcPct val="0"/>
              </a:spcAft>
              <a:defRPr>
                <a:solidFill>
                  <a:schemeClr val="tx1"/>
                </a:solidFill>
                <a:latin typeface="Arial" charset="0"/>
              </a:defRPr>
            </a:lvl7pPr>
            <a:lvl8pPr marL="3380742" indent="-225383" defTabSz="928139" eaLnBrk="0" fontAlgn="base" hangingPunct="0">
              <a:spcBef>
                <a:spcPct val="0"/>
              </a:spcBef>
              <a:spcAft>
                <a:spcPct val="0"/>
              </a:spcAft>
              <a:defRPr>
                <a:solidFill>
                  <a:schemeClr val="tx1"/>
                </a:solidFill>
                <a:latin typeface="Arial" charset="0"/>
              </a:defRPr>
            </a:lvl8pPr>
            <a:lvl9pPr marL="3831507" indent="-225383" defTabSz="928139" eaLnBrk="0" fontAlgn="base" hangingPunct="0">
              <a:spcBef>
                <a:spcPct val="0"/>
              </a:spcBef>
              <a:spcAft>
                <a:spcPct val="0"/>
              </a:spcAft>
              <a:defRPr>
                <a:solidFill>
                  <a:schemeClr val="tx1"/>
                </a:solidFill>
                <a:latin typeface="Arial" charset="0"/>
              </a:defRPr>
            </a:lvl9pPr>
          </a:lstStyle>
          <a:p>
            <a:pPr eaLnBrk="1" hangingPunct="1"/>
            <a:fld id="{604DDD89-C10F-43EC-A355-650176F8E32F}" type="slidenum">
              <a:rPr lang="en-US" smtClean="0">
                <a:latin typeface="Stone Sans" pitchFamily="34" charset="0"/>
              </a:rPr>
              <a:pPr eaLnBrk="1" hangingPunct="1"/>
              <a:t>3</a:t>
            </a:fld>
            <a:endParaRPr lang="en-US" dirty="0" smtClean="0">
              <a:latin typeface="Stone Sans" pitchFamily="34" charset="0"/>
            </a:endParaRPr>
          </a:p>
        </p:txBody>
      </p:sp>
    </p:spTree>
    <p:extLst>
      <p:ext uri="{BB962C8B-B14F-4D97-AF65-F5344CB8AC3E}">
        <p14:creationId xmlns:p14="http://schemas.microsoft.com/office/powerpoint/2010/main" val="4071437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39" eaLnBrk="0" hangingPunct="0">
              <a:defRPr>
                <a:solidFill>
                  <a:schemeClr val="tx1"/>
                </a:solidFill>
                <a:latin typeface="Arial" charset="0"/>
              </a:defRPr>
            </a:lvl1pPr>
            <a:lvl2pPr marL="732494" indent="-281728" defTabSz="928139" eaLnBrk="0" hangingPunct="0">
              <a:defRPr>
                <a:solidFill>
                  <a:schemeClr val="tx1"/>
                </a:solidFill>
                <a:latin typeface="Arial" charset="0"/>
              </a:defRPr>
            </a:lvl2pPr>
            <a:lvl3pPr marL="1126914" indent="-225383" defTabSz="928139" eaLnBrk="0" hangingPunct="0">
              <a:defRPr>
                <a:solidFill>
                  <a:schemeClr val="tx1"/>
                </a:solidFill>
                <a:latin typeface="Arial" charset="0"/>
              </a:defRPr>
            </a:lvl3pPr>
            <a:lvl4pPr marL="1577679" indent="-225383" defTabSz="928139" eaLnBrk="0" hangingPunct="0">
              <a:defRPr>
                <a:solidFill>
                  <a:schemeClr val="tx1"/>
                </a:solidFill>
                <a:latin typeface="Arial" charset="0"/>
              </a:defRPr>
            </a:lvl4pPr>
            <a:lvl5pPr marL="2028444" indent="-225383" defTabSz="928139" eaLnBrk="0" hangingPunct="0">
              <a:defRPr>
                <a:solidFill>
                  <a:schemeClr val="tx1"/>
                </a:solidFill>
                <a:latin typeface="Arial" charset="0"/>
              </a:defRPr>
            </a:lvl5pPr>
            <a:lvl6pPr marL="2479210" indent="-225383" defTabSz="928139" eaLnBrk="0" fontAlgn="base" hangingPunct="0">
              <a:spcBef>
                <a:spcPct val="0"/>
              </a:spcBef>
              <a:spcAft>
                <a:spcPct val="0"/>
              </a:spcAft>
              <a:defRPr>
                <a:solidFill>
                  <a:schemeClr val="tx1"/>
                </a:solidFill>
                <a:latin typeface="Arial" charset="0"/>
              </a:defRPr>
            </a:lvl6pPr>
            <a:lvl7pPr marL="2929977" indent="-225383" defTabSz="928139" eaLnBrk="0" fontAlgn="base" hangingPunct="0">
              <a:spcBef>
                <a:spcPct val="0"/>
              </a:spcBef>
              <a:spcAft>
                <a:spcPct val="0"/>
              </a:spcAft>
              <a:defRPr>
                <a:solidFill>
                  <a:schemeClr val="tx1"/>
                </a:solidFill>
                <a:latin typeface="Arial" charset="0"/>
              </a:defRPr>
            </a:lvl7pPr>
            <a:lvl8pPr marL="3380742" indent="-225383" defTabSz="928139" eaLnBrk="0" fontAlgn="base" hangingPunct="0">
              <a:spcBef>
                <a:spcPct val="0"/>
              </a:spcBef>
              <a:spcAft>
                <a:spcPct val="0"/>
              </a:spcAft>
              <a:defRPr>
                <a:solidFill>
                  <a:schemeClr val="tx1"/>
                </a:solidFill>
                <a:latin typeface="Arial" charset="0"/>
              </a:defRPr>
            </a:lvl8pPr>
            <a:lvl9pPr marL="3831507" indent="-225383" defTabSz="928139" eaLnBrk="0" fontAlgn="base" hangingPunct="0">
              <a:spcBef>
                <a:spcPct val="0"/>
              </a:spcBef>
              <a:spcAft>
                <a:spcPct val="0"/>
              </a:spcAft>
              <a:defRPr>
                <a:solidFill>
                  <a:schemeClr val="tx1"/>
                </a:solidFill>
                <a:latin typeface="Arial" charset="0"/>
              </a:defRPr>
            </a:lvl9pPr>
          </a:lstStyle>
          <a:p>
            <a:pPr eaLnBrk="1" hangingPunct="1"/>
            <a:fld id="{462037F2-A51F-45E7-8117-99004AE47EDF}" type="slidenum">
              <a:rPr lang="en-US" smtClean="0">
                <a:latin typeface="Stone Sans" pitchFamily="34" charset="0"/>
              </a:rPr>
              <a:pPr eaLnBrk="1" hangingPunct="1"/>
              <a:t>4</a:t>
            </a:fld>
            <a:endParaRPr lang="en-US" dirty="0" smtClean="0">
              <a:latin typeface="Stone Sans" pitchFamily="34" charset="0"/>
            </a:endParaRPr>
          </a:p>
        </p:txBody>
      </p:sp>
    </p:spTree>
    <p:extLst>
      <p:ext uri="{BB962C8B-B14F-4D97-AF65-F5344CB8AC3E}">
        <p14:creationId xmlns:p14="http://schemas.microsoft.com/office/powerpoint/2010/main" val="1610048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22" eaLnBrk="0" hangingPunct="0">
              <a:defRPr>
                <a:solidFill>
                  <a:schemeClr val="tx1"/>
                </a:solidFill>
                <a:latin typeface="Arial" charset="0"/>
              </a:defRPr>
            </a:lvl1pPr>
            <a:lvl2pPr marL="732481" indent="-281723" defTabSz="928122" eaLnBrk="0" hangingPunct="0">
              <a:defRPr>
                <a:solidFill>
                  <a:schemeClr val="tx1"/>
                </a:solidFill>
                <a:latin typeface="Arial" charset="0"/>
              </a:defRPr>
            </a:lvl2pPr>
            <a:lvl3pPr marL="1126893" indent="-225379" defTabSz="928122" eaLnBrk="0" hangingPunct="0">
              <a:defRPr>
                <a:solidFill>
                  <a:schemeClr val="tx1"/>
                </a:solidFill>
                <a:latin typeface="Arial" charset="0"/>
              </a:defRPr>
            </a:lvl3pPr>
            <a:lvl4pPr marL="1577650" indent="-225379" defTabSz="928122" eaLnBrk="0" hangingPunct="0">
              <a:defRPr>
                <a:solidFill>
                  <a:schemeClr val="tx1"/>
                </a:solidFill>
                <a:latin typeface="Arial" charset="0"/>
              </a:defRPr>
            </a:lvl4pPr>
            <a:lvl5pPr marL="2028408" indent="-225379" defTabSz="928122" eaLnBrk="0" hangingPunct="0">
              <a:defRPr>
                <a:solidFill>
                  <a:schemeClr val="tx1"/>
                </a:solidFill>
                <a:latin typeface="Arial" charset="0"/>
              </a:defRPr>
            </a:lvl5pPr>
            <a:lvl6pPr marL="2479165" indent="-225379" defTabSz="928122" eaLnBrk="0" fontAlgn="base" hangingPunct="0">
              <a:spcBef>
                <a:spcPct val="0"/>
              </a:spcBef>
              <a:spcAft>
                <a:spcPct val="0"/>
              </a:spcAft>
              <a:defRPr>
                <a:solidFill>
                  <a:schemeClr val="tx1"/>
                </a:solidFill>
                <a:latin typeface="Arial" charset="0"/>
              </a:defRPr>
            </a:lvl6pPr>
            <a:lvl7pPr marL="2929924" indent="-225379" defTabSz="928122" eaLnBrk="0" fontAlgn="base" hangingPunct="0">
              <a:spcBef>
                <a:spcPct val="0"/>
              </a:spcBef>
              <a:spcAft>
                <a:spcPct val="0"/>
              </a:spcAft>
              <a:defRPr>
                <a:solidFill>
                  <a:schemeClr val="tx1"/>
                </a:solidFill>
                <a:latin typeface="Arial" charset="0"/>
              </a:defRPr>
            </a:lvl7pPr>
            <a:lvl8pPr marL="3380680" indent="-225379" defTabSz="928122" eaLnBrk="0" fontAlgn="base" hangingPunct="0">
              <a:spcBef>
                <a:spcPct val="0"/>
              </a:spcBef>
              <a:spcAft>
                <a:spcPct val="0"/>
              </a:spcAft>
              <a:defRPr>
                <a:solidFill>
                  <a:schemeClr val="tx1"/>
                </a:solidFill>
                <a:latin typeface="Arial" charset="0"/>
              </a:defRPr>
            </a:lvl8pPr>
            <a:lvl9pPr marL="3831438" indent="-225379" defTabSz="928122"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6</a:t>
            </a:fld>
            <a:endParaRPr lang="en-US" dirty="0" smtClean="0">
              <a:latin typeface="Stone Sans" pitchFamily="34" charset="0"/>
            </a:endParaRPr>
          </a:p>
        </p:txBody>
      </p:sp>
    </p:spTree>
    <p:extLst>
      <p:ext uri="{BB962C8B-B14F-4D97-AF65-F5344CB8AC3E}">
        <p14:creationId xmlns:p14="http://schemas.microsoft.com/office/powerpoint/2010/main" val="3364895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39" eaLnBrk="0" hangingPunct="0">
              <a:defRPr>
                <a:solidFill>
                  <a:schemeClr val="tx1"/>
                </a:solidFill>
                <a:latin typeface="Arial" charset="0"/>
              </a:defRPr>
            </a:lvl1pPr>
            <a:lvl2pPr marL="732494" indent="-281728" defTabSz="928139" eaLnBrk="0" hangingPunct="0">
              <a:defRPr>
                <a:solidFill>
                  <a:schemeClr val="tx1"/>
                </a:solidFill>
                <a:latin typeface="Arial" charset="0"/>
              </a:defRPr>
            </a:lvl2pPr>
            <a:lvl3pPr marL="1126914" indent="-225383" defTabSz="928139" eaLnBrk="0" hangingPunct="0">
              <a:defRPr>
                <a:solidFill>
                  <a:schemeClr val="tx1"/>
                </a:solidFill>
                <a:latin typeface="Arial" charset="0"/>
              </a:defRPr>
            </a:lvl3pPr>
            <a:lvl4pPr marL="1577679" indent="-225383" defTabSz="928139" eaLnBrk="0" hangingPunct="0">
              <a:defRPr>
                <a:solidFill>
                  <a:schemeClr val="tx1"/>
                </a:solidFill>
                <a:latin typeface="Arial" charset="0"/>
              </a:defRPr>
            </a:lvl4pPr>
            <a:lvl5pPr marL="2028444" indent="-225383" defTabSz="928139" eaLnBrk="0" hangingPunct="0">
              <a:defRPr>
                <a:solidFill>
                  <a:schemeClr val="tx1"/>
                </a:solidFill>
                <a:latin typeface="Arial" charset="0"/>
              </a:defRPr>
            </a:lvl5pPr>
            <a:lvl6pPr marL="2479210" indent="-225383" defTabSz="928139" eaLnBrk="0" fontAlgn="base" hangingPunct="0">
              <a:spcBef>
                <a:spcPct val="0"/>
              </a:spcBef>
              <a:spcAft>
                <a:spcPct val="0"/>
              </a:spcAft>
              <a:defRPr>
                <a:solidFill>
                  <a:schemeClr val="tx1"/>
                </a:solidFill>
                <a:latin typeface="Arial" charset="0"/>
              </a:defRPr>
            </a:lvl6pPr>
            <a:lvl7pPr marL="2929977" indent="-225383" defTabSz="928139" eaLnBrk="0" fontAlgn="base" hangingPunct="0">
              <a:spcBef>
                <a:spcPct val="0"/>
              </a:spcBef>
              <a:spcAft>
                <a:spcPct val="0"/>
              </a:spcAft>
              <a:defRPr>
                <a:solidFill>
                  <a:schemeClr val="tx1"/>
                </a:solidFill>
                <a:latin typeface="Arial" charset="0"/>
              </a:defRPr>
            </a:lvl7pPr>
            <a:lvl8pPr marL="3380742" indent="-225383" defTabSz="928139" eaLnBrk="0" fontAlgn="base" hangingPunct="0">
              <a:spcBef>
                <a:spcPct val="0"/>
              </a:spcBef>
              <a:spcAft>
                <a:spcPct val="0"/>
              </a:spcAft>
              <a:defRPr>
                <a:solidFill>
                  <a:schemeClr val="tx1"/>
                </a:solidFill>
                <a:latin typeface="Arial" charset="0"/>
              </a:defRPr>
            </a:lvl8pPr>
            <a:lvl9pPr marL="3831507" indent="-225383" defTabSz="928139"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7</a:t>
            </a:fld>
            <a:endParaRPr lang="en-US" dirty="0" smtClean="0">
              <a:latin typeface="Stone Sans" pitchFamily="34" charset="0"/>
            </a:endParaRPr>
          </a:p>
        </p:txBody>
      </p:sp>
    </p:spTree>
    <p:extLst>
      <p:ext uri="{BB962C8B-B14F-4D97-AF65-F5344CB8AC3E}">
        <p14:creationId xmlns:p14="http://schemas.microsoft.com/office/powerpoint/2010/main" val="97646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39" eaLnBrk="0" hangingPunct="0">
              <a:defRPr>
                <a:solidFill>
                  <a:schemeClr val="tx1"/>
                </a:solidFill>
                <a:latin typeface="Arial" charset="0"/>
              </a:defRPr>
            </a:lvl1pPr>
            <a:lvl2pPr marL="732494" indent="-281728" defTabSz="928139" eaLnBrk="0" hangingPunct="0">
              <a:defRPr>
                <a:solidFill>
                  <a:schemeClr val="tx1"/>
                </a:solidFill>
                <a:latin typeface="Arial" charset="0"/>
              </a:defRPr>
            </a:lvl2pPr>
            <a:lvl3pPr marL="1126914" indent="-225383" defTabSz="928139" eaLnBrk="0" hangingPunct="0">
              <a:defRPr>
                <a:solidFill>
                  <a:schemeClr val="tx1"/>
                </a:solidFill>
                <a:latin typeface="Arial" charset="0"/>
              </a:defRPr>
            </a:lvl3pPr>
            <a:lvl4pPr marL="1577679" indent="-225383" defTabSz="928139" eaLnBrk="0" hangingPunct="0">
              <a:defRPr>
                <a:solidFill>
                  <a:schemeClr val="tx1"/>
                </a:solidFill>
                <a:latin typeface="Arial" charset="0"/>
              </a:defRPr>
            </a:lvl4pPr>
            <a:lvl5pPr marL="2028444" indent="-225383" defTabSz="928139" eaLnBrk="0" hangingPunct="0">
              <a:defRPr>
                <a:solidFill>
                  <a:schemeClr val="tx1"/>
                </a:solidFill>
                <a:latin typeface="Arial" charset="0"/>
              </a:defRPr>
            </a:lvl5pPr>
            <a:lvl6pPr marL="2479210" indent="-225383" defTabSz="928139" eaLnBrk="0" fontAlgn="base" hangingPunct="0">
              <a:spcBef>
                <a:spcPct val="0"/>
              </a:spcBef>
              <a:spcAft>
                <a:spcPct val="0"/>
              </a:spcAft>
              <a:defRPr>
                <a:solidFill>
                  <a:schemeClr val="tx1"/>
                </a:solidFill>
                <a:latin typeface="Arial" charset="0"/>
              </a:defRPr>
            </a:lvl6pPr>
            <a:lvl7pPr marL="2929977" indent="-225383" defTabSz="928139" eaLnBrk="0" fontAlgn="base" hangingPunct="0">
              <a:spcBef>
                <a:spcPct val="0"/>
              </a:spcBef>
              <a:spcAft>
                <a:spcPct val="0"/>
              </a:spcAft>
              <a:defRPr>
                <a:solidFill>
                  <a:schemeClr val="tx1"/>
                </a:solidFill>
                <a:latin typeface="Arial" charset="0"/>
              </a:defRPr>
            </a:lvl7pPr>
            <a:lvl8pPr marL="3380742" indent="-225383" defTabSz="928139" eaLnBrk="0" fontAlgn="base" hangingPunct="0">
              <a:spcBef>
                <a:spcPct val="0"/>
              </a:spcBef>
              <a:spcAft>
                <a:spcPct val="0"/>
              </a:spcAft>
              <a:defRPr>
                <a:solidFill>
                  <a:schemeClr val="tx1"/>
                </a:solidFill>
                <a:latin typeface="Arial" charset="0"/>
              </a:defRPr>
            </a:lvl8pPr>
            <a:lvl9pPr marL="3831507" indent="-225383" defTabSz="928139"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8</a:t>
            </a:fld>
            <a:endParaRPr lang="en-US" dirty="0" smtClean="0">
              <a:latin typeface="Stone Sans" pitchFamily="34" charset="0"/>
            </a:endParaRPr>
          </a:p>
        </p:txBody>
      </p:sp>
    </p:spTree>
    <p:extLst>
      <p:ext uri="{BB962C8B-B14F-4D97-AF65-F5344CB8AC3E}">
        <p14:creationId xmlns:p14="http://schemas.microsoft.com/office/powerpoint/2010/main" val="3711171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39" eaLnBrk="0" hangingPunct="0">
              <a:defRPr>
                <a:solidFill>
                  <a:schemeClr val="tx1"/>
                </a:solidFill>
                <a:latin typeface="Arial" charset="0"/>
              </a:defRPr>
            </a:lvl1pPr>
            <a:lvl2pPr marL="732494" indent="-281728" defTabSz="928139" eaLnBrk="0" hangingPunct="0">
              <a:defRPr>
                <a:solidFill>
                  <a:schemeClr val="tx1"/>
                </a:solidFill>
                <a:latin typeface="Arial" charset="0"/>
              </a:defRPr>
            </a:lvl2pPr>
            <a:lvl3pPr marL="1126914" indent="-225383" defTabSz="928139" eaLnBrk="0" hangingPunct="0">
              <a:defRPr>
                <a:solidFill>
                  <a:schemeClr val="tx1"/>
                </a:solidFill>
                <a:latin typeface="Arial" charset="0"/>
              </a:defRPr>
            </a:lvl3pPr>
            <a:lvl4pPr marL="1577679" indent="-225383" defTabSz="928139" eaLnBrk="0" hangingPunct="0">
              <a:defRPr>
                <a:solidFill>
                  <a:schemeClr val="tx1"/>
                </a:solidFill>
                <a:latin typeface="Arial" charset="0"/>
              </a:defRPr>
            </a:lvl4pPr>
            <a:lvl5pPr marL="2028444" indent="-225383" defTabSz="928139" eaLnBrk="0" hangingPunct="0">
              <a:defRPr>
                <a:solidFill>
                  <a:schemeClr val="tx1"/>
                </a:solidFill>
                <a:latin typeface="Arial" charset="0"/>
              </a:defRPr>
            </a:lvl5pPr>
            <a:lvl6pPr marL="2479210" indent="-225383" defTabSz="928139" eaLnBrk="0" fontAlgn="base" hangingPunct="0">
              <a:spcBef>
                <a:spcPct val="0"/>
              </a:spcBef>
              <a:spcAft>
                <a:spcPct val="0"/>
              </a:spcAft>
              <a:defRPr>
                <a:solidFill>
                  <a:schemeClr val="tx1"/>
                </a:solidFill>
                <a:latin typeface="Arial" charset="0"/>
              </a:defRPr>
            </a:lvl6pPr>
            <a:lvl7pPr marL="2929977" indent="-225383" defTabSz="928139" eaLnBrk="0" fontAlgn="base" hangingPunct="0">
              <a:spcBef>
                <a:spcPct val="0"/>
              </a:spcBef>
              <a:spcAft>
                <a:spcPct val="0"/>
              </a:spcAft>
              <a:defRPr>
                <a:solidFill>
                  <a:schemeClr val="tx1"/>
                </a:solidFill>
                <a:latin typeface="Arial" charset="0"/>
              </a:defRPr>
            </a:lvl7pPr>
            <a:lvl8pPr marL="3380742" indent="-225383" defTabSz="928139" eaLnBrk="0" fontAlgn="base" hangingPunct="0">
              <a:spcBef>
                <a:spcPct val="0"/>
              </a:spcBef>
              <a:spcAft>
                <a:spcPct val="0"/>
              </a:spcAft>
              <a:defRPr>
                <a:solidFill>
                  <a:schemeClr val="tx1"/>
                </a:solidFill>
                <a:latin typeface="Arial" charset="0"/>
              </a:defRPr>
            </a:lvl8pPr>
            <a:lvl9pPr marL="3831507" indent="-225383" defTabSz="928139"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9</a:t>
            </a:fld>
            <a:endParaRPr lang="en-US" dirty="0" smtClean="0">
              <a:latin typeface="Stone Sans" pitchFamily="34" charset="0"/>
            </a:endParaRPr>
          </a:p>
        </p:txBody>
      </p:sp>
    </p:spTree>
    <p:extLst>
      <p:ext uri="{BB962C8B-B14F-4D97-AF65-F5344CB8AC3E}">
        <p14:creationId xmlns:p14="http://schemas.microsoft.com/office/powerpoint/2010/main" val="1041293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139" eaLnBrk="0" hangingPunct="0">
              <a:defRPr>
                <a:solidFill>
                  <a:schemeClr val="tx1"/>
                </a:solidFill>
                <a:latin typeface="Arial" charset="0"/>
              </a:defRPr>
            </a:lvl1pPr>
            <a:lvl2pPr marL="732494" indent="-281728" defTabSz="928139" eaLnBrk="0" hangingPunct="0">
              <a:defRPr>
                <a:solidFill>
                  <a:schemeClr val="tx1"/>
                </a:solidFill>
                <a:latin typeface="Arial" charset="0"/>
              </a:defRPr>
            </a:lvl2pPr>
            <a:lvl3pPr marL="1126914" indent="-225383" defTabSz="928139" eaLnBrk="0" hangingPunct="0">
              <a:defRPr>
                <a:solidFill>
                  <a:schemeClr val="tx1"/>
                </a:solidFill>
                <a:latin typeface="Arial" charset="0"/>
              </a:defRPr>
            </a:lvl3pPr>
            <a:lvl4pPr marL="1577679" indent="-225383" defTabSz="928139" eaLnBrk="0" hangingPunct="0">
              <a:defRPr>
                <a:solidFill>
                  <a:schemeClr val="tx1"/>
                </a:solidFill>
                <a:latin typeface="Arial" charset="0"/>
              </a:defRPr>
            </a:lvl4pPr>
            <a:lvl5pPr marL="2028444" indent="-225383" defTabSz="928139" eaLnBrk="0" hangingPunct="0">
              <a:defRPr>
                <a:solidFill>
                  <a:schemeClr val="tx1"/>
                </a:solidFill>
                <a:latin typeface="Arial" charset="0"/>
              </a:defRPr>
            </a:lvl5pPr>
            <a:lvl6pPr marL="2479210" indent="-225383" defTabSz="928139" eaLnBrk="0" fontAlgn="base" hangingPunct="0">
              <a:spcBef>
                <a:spcPct val="0"/>
              </a:spcBef>
              <a:spcAft>
                <a:spcPct val="0"/>
              </a:spcAft>
              <a:defRPr>
                <a:solidFill>
                  <a:schemeClr val="tx1"/>
                </a:solidFill>
                <a:latin typeface="Arial" charset="0"/>
              </a:defRPr>
            </a:lvl6pPr>
            <a:lvl7pPr marL="2929977" indent="-225383" defTabSz="928139" eaLnBrk="0" fontAlgn="base" hangingPunct="0">
              <a:spcBef>
                <a:spcPct val="0"/>
              </a:spcBef>
              <a:spcAft>
                <a:spcPct val="0"/>
              </a:spcAft>
              <a:defRPr>
                <a:solidFill>
                  <a:schemeClr val="tx1"/>
                </a:solidFill>
                <a:latin typeface="Arial" charset="0"/>
              </a:defRPr>
            </a:lvl7pPr>
            <a:lvl8pPr marL="3380742" indent="-225383" defTabSz="928139" eaLnBrk="0" fontAlgn="base" hangingPunct="0">
              <a:spcBef>
                <a:spcPct val="0"/>
              </a:spcBef>
              <a:spcAft>
                <a:spcPct val="0"/>
              </a:spcAft>
              <a:defRPr>
                <a:solidFill>
                  <a:schemeClr val="tx1"/>
                </a:solidFill>
                <a:latin typeface="Arial" charset="0"/>
              </a:defRPr>
            </a:lvl8pPr>
            <a:lvl9pPr marL="3831507" indent="-225383" defTabSz="928139" eaLnBrk="0" fontAlgn="base" hangingPunct="0">
              <a:spcBef>
                <a:spcPct val="0"/>
              </a:spcBef>
              <a:spcAft>
                <a:spcPct val="0"/>
              </a:spcAft>
              <a:defRPr>
                <a:solidFill>
                  <a:schemeClr val="tx1"/>
                </a:solidFill>
                <a:latin typeface="Arial" charset="0"/>
              </a:defRPr>
            </a:lvl9pPr>
          </a:lstStyle>
          <a:p>
            <a:pPr eaLnBrk="1" hangingPunct="1"/>
            <a:fld id="{934E3952-07D1-4FA6-A1BF-9C75C10BF98C}" type="slidenum">
              <a:rPr lang="en-US" smtClean="0">
                <a:latin typeface="Stone Sans" pitchFamily="34" charset="0"/>
              </a:rPr>
              <a:pPr eaLnBrk="1" hangingPunct="1"/>
              <a:t>10</a:t>
            </a:fld>
            <a:endParaRPr lang="en-US" dirty="0" smtClean="0">
              <a:latin typeface="Stone Sans" pitchFamily="34" charset="0"/>
            </a:endParaRPr>
          </a:p>
        </p:txBody>
      </p:sp>
    </p:spTree>
    <p:extLst>
      <p:ext uri="{BB962C8B-B14F-4D97-AF65-F5344CB8AC3E}">
        <p14:creationId xmlns:p14="http://schemas.microsoft.com/office/powerpoint/2010/main" val="3773604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5" name="Picture 11" descr="HRS sign copy.jp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7639050" y="5849938"/>
            <a:ext cx="1143000" cy="644525"/>
          </a:xfrm>
          <a:prstGeom prst="rect">
            <a:avLst/>
          </a:prstGeom>
          <a:noFill/>
          <a:ln w="9525">
            <a:noFill/>
            <a:miter lim="800000"/>
            <a:headEnd/>
            <a:tailEnd/>
          </a:ln>
        </p:spPr>
      </p:pic>
      <p:sp>
        <p:nvSpPr>
          <p:cNvPr id="2" name="Title 1"/>
          <p:cNvSpPr>
            <a:spLocks noGrp="1"/>
          </p:cNvSpPr>
          <p:nvPr>
            <p:ph type="title"/>
          </p:nvPr>
        </p:nvSpPr>
        <p:spPr>
          <a:xfrm>
            <a:off x="801914" y="903116"/>
            <a:ext cx="7772400" cy="480131"/>
          </a:xfrm>
        </p:spPr>
        <p:txBody>
          <a:bodyPr/>
          <a:lstStyle>
            <a:lvl1pPr>
              <a:defRPr sz="2800">
                <a:latin typeface="Lucida Sans"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01914" y="1543943"/>
            <a:ext cx="7772400" cy="1954894"/>
          </a:xfrm>
        </p:spPr>
        <p:txBody>
          <a:bodyPr/>
          <a:lstStyle>
            <a:lvl1pPr marL="344488" indent="-179388">
              <a:spcBef>
                <a:spcPts val="1200"/>
              </a:spcBef>
              <a:buSzPct val="100000"/>
              <a:buFont typeface="Arial" pitchFamily="34" charset="0"/>
              <a:buChar char="•"/>
              <a:defRPr sz="2600" b="0"/>
            </a:lvl1pPr>
            <a:lvl2pPr marL="509588" indent="-165100">
              <a:spcBef>
                <a:spcPts val="400"/>
              </a:spcBef>
              <a:buSzPct val="75000"/>
              <a:buFont typeface="Wingdings" pitchFamily="2" charset="2"/>
              <a:buChar char="§"/>
              <a:defRPr sz="2400"/>
            </a:lvl2pPr>
            <a:lvl3pPr marL="688975" indent="-179388">
              <a:spcBef>
                <a:spcPts val="400"/>
              </a:spcBef>
              <a:buSzPct val="100000"/>
              <a:buFont typeface="Lucida Sans" pitchFamily="34" charset="0"/>
              <a:buChar char="–"/>
              <a:defRPr/>
            </a:lvl3pPr>
            <a:lvl4pPr marL="914400" indent="-165100">
              <a:spcBef>
                <a:spcPts val="400"/>
              </a:spcBef>
              <a:buSzPct val="100000"/>
              <a:buFont typeface="Arial" pitchFamily="34" charset="0"/>
              <a:buChar char="•"/>
              <a:defRPr lang="en-US" sz="2000" dirty="0" smtClean="0">
                <a:solidFill>
                  <a:schemeClr val="bg2"/>
                </a:solidFill>
                <a:latin typeface="Lucida Sans" pitchFamily="34" charset="0"/>
              </a:defRPr>
            </a:lvl4pPr>
            <a:lvl5pPr marL="1079500" indent="-165100">
              <a:spcBef>
                <a:spcPts val="400"/>
              </a:spcBef>
              <a:buSzPct val="100000"/>
              <a:buFont typeface="Arial" pitchFamily="34" charset="0"/>
              <a:buChar char="•"/>
              <a:defRPr lang="en-US" sz="2000" dirty="0">
                <a:solidFill>
                  <a:schemeClr val="bg2"/>
                </a:solidFill>
                <a:latin typeface="Lucida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56042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5" r:id="rId10"/>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0.xml"/><Relationship Id="rId1" Type="http://schemas.openxmlformats.org/officeDocument/2006/relationships/tags" Target="../tags/tag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724400" y="2800906"/>
            <a:ext cx="3757177" cy="555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9"/>
          <p:cNvSpPr txBox="1">
            <a:spLocks noChangeArrowheads="1"/>
          </p:cNvSpPr>
          <p:nvPr/>
        </p:nvSpPr>
        <p:spPr>
          <a:xfrm>
            <a:off x="4295556" y="1567418"/>
            <a:ext cx="4614863" cy="1233488"/>
          </a:xfrm>
          <a:prstGeom prst="rect">
            <a:avLst/>
          </a:prstGeom>
        </p:spPr>
        <p:txBody>
          <a:bodyPr/>
          <a:lstStyle/>
          <a:p>
            <a:pPr algn="ctr" eaLnBrk="0" hangingPunct="0">
              <a:lnSpc>
                <a:spcPct val="90000"/>
              </a:lnSpc>
              <a:defRPr/>
            </a:pPr>
            <a:r>
              <a:rPr lang="en-US" sz="3600" b="1" kern="0" dirty="0">
                <a:solidFill>
                  <a:srgbClr val="981E32"/>
                </a:solidFill>
                <a:latin typeface="Stone Serif" pitchFamily="18" charset="0"/>
              </a:rPr>
              <a:t>HRS Overview Workplace Issues</a:t>
            </a:r>
          </a:p>
        </p:txBody>
      </p:sp>
      <p:sp>
        <p:nvSpPr>
          <p:cNvPr id="13" name="Rectangle 20"/>
          <p:cNvSpPr txBox="1">
            <a:spLocks noChangeArrowheads="1"/>
          </p:cNvSpPr>
          <p:nvPr/>
        </p:nvSpPr>
        <p:spPr>
          <a:xfrm>
            <a:off x="1533450" y="6248415"/>
            <a:ext cx="1493819" cy="431987"/>
          </a:xfrm>
          <a:prstGeom prst="rect">
            <a:avLst/>
          </a:prstGeom>
        </p:spPr>
        <p:txBody>
          <a:bodyPr/>
          <a:lstStyle/>
          <a:p>
            <a:pPr marL="165100" indent="-165100" algn="ctr">
              <a:spcBef>
                <a:spcPct val="25000"/>
              </a:spcBef>
              <a:buClr>
                <a:srgbClr val="C60C30"/>
              </a:buClr>
              <a:buSzPct val="100000"/>
              <a:buFont typeface="Arial" charset="0"/>
              <a:buNone/>
              <a:defRPr/>
            </a:pPr>
            <a:r>
              <a:rPr lang="en-US" sz="1200" kern="0" dirty="0" smtClean="0">
                <a:solidFill>
                  <a:srgbClr val="5F5F5F"/>
                </a:solidFill>
                <a:latin typeface="StoneSans" pitchFamily="34" charset="0"/>
              </a:rPr>
              <a:t>Revised 01-2016</a:t>
            </a:r>
            <a:endParaRPr lang="en-US" sz="1400" kern="0" dirty="0">
              <a:solidFill>
                <a:srgbClr val="5F5F5F"/>
              </a:solidFill>
              <a:latin typeface="StoneSans" pitchFamily="34" charset="0"/>
            </a:endParaRPr>
          </a:p>
        </p:txBody>
      </p:sp>
      <p:cxnSp>
        <p:nvCxnSpPr>
          <p:cNvPr id="16" name="Straight Connector 15"/>
          <p:cNvCxnSpPr/>
          <p:nvPr/>
        </p:nvCxnSpPr>
        <p:spPr>
          <a:xfrm>
            <a:off x="4724400" y="4648756"/>
            <a:ext cx="3757177" cy="555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8"/>
          <p:cNvSpPr>
            <a:spLocks noChangeArrowheads="1"/>
          </p:cNvSpPr>
          <p:nvPr/>
        </p:nvSpPr>
        <p:spPr bwMode="auto">
          <a:xfrm>
            <a:off x="4847151" y="3260387"/>
            <a:ext cx="39338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165100" indent="-165100">
              <a:spcBef>
                <a:spcPct val="25000"/>
              </a:spcBef>
              <a:buClr>
                <a:srgbClr val="C60C30"/>
              </a:buClr>
              <a:buSzPct val="100000"/>
              <a:defRPr/>
            </a:pPr>
            <a:r>
              <a:rPr lang="en-US" sz="2400" kern="0" dirty="0">
                <a:solidFill>
                  <a:srgbClr val="5F5F5F"/>
                </a:solidFill>
                <a:latin typeface="Stone Serif" pitchFamily="18" charset="0"/>
              </a:rPr>
              <a:t>Presented by:</a:t>
            </a:r>
          </a:p>
          <a:p>
            <a:pPr marL="165100" indent="-165100">
              <a:spcBef>
                <a:spcPct val="25000"/>
              </a:spcBef>
              <a:buClr>
                <a:srgbClr val="C60C30"/>
              </a:buClr>
              <a:buSzPct val="100000"/>
              <a:defRPr/>
            </a:pPr>
            <a:r>
              <a:rPr lang="en-US" sz="2400" kern="0" dirty="0">
                <a:solidFill>
                  <a:srgbClr val="5F5F5F"/>
                </a:solidFill>
                <a:latin typeface="Stone Serif" pitchFamily="18" charset="0"/>
              </a:rPr>
              <a:t>Human Resource Services</a:t>
            </a:r>
          </a:p>
        </p:txBody>
      </p:sp>
      <p:pic>
        <p:nvPicPr>
          <p:cNvPr id="11" name="Picture 15"/>
          <p:cNvPicPr>
            <a:picLocks noChangeAspect="1" noChangeArrowheads="1"/>
          </p:cNvPicPr>
          <p:nvPr/>
        </p:nvPicPr>
        <p:blipFill>
          <a:blip r:embed="rId3" cstate="print"/>
          <a:srcRect l="9231"/>
          <a:stretch>
            <a:fillRect/>
          </a:stretch>
        </p:blipFill>
        <p:spPr bwMode="auto">
          <a:xfrm>
            <a:off x="632389" y="1671803"/>
            <a:ext cx="3890596" cy="3038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487110" y="1116231"/>
            <a:ext cx="7910455" cy="46166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65100" indent="0" eaLnBrk="1" hangingPunct="1">
              <a:spcBef>
                <a:spcPts val="600"/>
              </a:spcBef>
              <a:buNone/>
            </a:pPr>
            <a:r>
              <a:rPr lang="en-US" sz="2400" b="1" dirty="0" smtClean="0">
                <a:latin typeface="Stone Sans" pitchFamily="34" charset="0"/>
              </a:rPr>
              <a:t>Bullying and Harassing Behavior – Is Not:</a:t>
            </a:r>
          </a:p>
          <a:p>
            <a:pPr eaLnBrk="1" hangingPunct="1">
              <a:spcBef>
                <a:spcPts val="600"/>
              </a:spcBef>
            </a:pPr>
            <a:r>
              <a:rPr lang="en-US" sz="2400" b="1" dirty="0" smtClean="0">
                <a:latin typeface="Stone Sans" pitchFamily="34" charset="0"/>
              </a:rPr>
              <a:t>Expressing differences of opinion;</a:t>
            </a:r>
          </a:p>
          <a:p>
            <a:pPr eaLnBrk="1" hangingPunct="1">
              <a:spcBef>
                <a:spcPts val="600"/>
              </a:spcBef>
            </a:pPr>
            <a:r>
              <a:rPr lang="en-US" sz="2400" b="1" dirty="0" smtClean="0">
                <a:latin typeface="Stone Sans" pitchFamily="34" charset="0"/>
              </a:rPr>
              <a:t>Offering constructive feedback, guidance, or advice about work-related behavior;</a:t>
            </a:r>
          </a:p>
          <a:p>
            <a:pPr eaLnBrk="1" hangingPunct="1">
              <a:spcBef>
                <a:spcPts val="600"/>
              </a:spcBef>
            </a:pPr>
            <a:r>
              <a:rPr lang="en-US" sz="2400" b="1" dirty="0" smtClean="0">
                <a:latin typeface="Stone Sans" pitchFamily="34" charset="0"/>
              </a:rPr>
              <a:t>Reasonable action taken by a supervisor relating to the management of an office;</a:t>
            </a:r>
          </a:p>
          <a:p>
            <a:pPr eaLnBrk="1" hangingPunct="1">
              <a:spcBef>
                <a:spcPts val="600"/>
              </a:spcBef>
            </a:pPr>
            <a:r>
              <a:rPr lang="en-US" sz="2400" b="1" dirty="0" smtClean="0">
                <a:latin typeface="Stone Sans" pitchFamily="34" charset="0"/>
              </a:rPr>
              <a:t>Reasonable action taken to manage an employee’s performance, initiating corrective and/or disciplinary action.</a:t>
            </a:r>
          </a:p>
          <a:p>
            <a:pPr marL="165100" indent="0" eaLnBrk="1" hangingPunct="1">
              <a:spcBef>
                <a:spcPts val="600"/>
              </a:spcBef>
              <a:buNone/>
            </a:pPr>
            <a:endParaRPr lang="en-US" sz="2400" b="1" dirty="0" smtClean="0"/>
          </a:p>
          <a:p>
            <a:pPr marL="165100" indent="0" eaLnBrk="1" hangingPunct="1">
              <a:spcBef>
                <a:spcPts val="600"/>
              </a:spcBef>
              <a:buNone/>
            </a:pPr>
            <a:endParaRPr lang="en-US" sz="2400" b="1" dirty="0" smtClean="0"/>
          </a:p>
        </p:txBody>
      </p:sp>
      <p:sp>
        <p:nvSpPr>
          <p:cNvPr id="15" name="Rectangle 2"/>
          <p:cNvSpPr txBox="1">
            <a:spLocks noChangeArrowheads="1"/>
          </p:cNvSpPr>
          <p:nvPr/>
        </p:nvSpPr>
        <p:spPr bwMode="auto">
          <a:xfrm>
            <a:off x="487110" y="147162"/>
            <a:ext cx="865689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Bullying and Harassing Behavior</a:t>
            </a:r>
            <a:endParaRPr lang="en-US" sz="3200" b="1" dirty="0">
              <a:latin typeface="Stone Sans" pitchFamily="34" charset="0"/>
            </a:endParaRPr>
          </a:p>
        </p:txBody>
      </p:sp>
    </p:spTree>
    <p:extLst>
      <p:ext uri="{BB962C8B-B14F-4D97-AF65-F5344CB8AC3E}">
        <p14:creationId xmlns:p14="http://schemas.microsoft.com/office/powerpoint/2010/main" val="357389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495656" y="1156854"/>
            <a:ext cx="7525353" cy="5601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ts val="600"/>
              </a:spcBef>
            </a:pPr>
            <a:r>
              <a:rPr lang="en-US" sz="2300" b="1" dirty="0" smtClean="0">
                <a:latin typeface="Stone Sans" pitchFamily="34" charset="0"/>
              </a:rPr>
              <a:t>Employees suffer low morale and productivity</a:t>
            </a:r>
          </a:p>
          <a:p>
            <a:pPr eaLnBrk="1" hangingPunct="1">
              <a:spcBef>
                <a:spcPts val="600"/>
              </a:spcBef>
            </a:pPr>
            <a:r>
              <a:rPr lang="en-US" sz="2300" b="1" dirty="0" smtClean="0">
                <a:latin typeface="Stone Sans" pitchFamily="34" charset="0"/>
              </a:rPr>
              <a:t>Shock, anger, feels frustrated or helpless</a:t>
            </a:r>
          </a:p>
          <a:p>
            <a:pPr eaLnBrk="1" hangingPunct="1">
              <a:spcBef>
                <a:spcPts val="600"/>
              </a:spcBef>
            </a:pPr>
            <a:r>
              <a:rPr lang="en-US" sz="2300" b="1" dirty="0" smtClean="0">
                <a:latin typeface="Stone Sans" pitchFamily="34" charset="0"/>
              </a:rPr>
              <a:t>Higher absenteeism</a:t>
            </a:r>
          </a:p>
          <a:p>
            <a:pPr eaLnBrk="1" hangingPunct="1">
              <a:spcBef>
                <a:spcPts val="600"/>
              </a:spcBef>
            </a:pPr>
            <a:r>
              <a:rPr lang="en-US" sz="2300" b="1" dirty="0" smtClean="0">
                <a:latin typeface="Stone Sans" pitchFamily="34" charset="0"/>
              </a:rPr>
              <a:t>Panic or anxiety, especially about going to work</a:t>
            </a:r>
          </a:p>
          <a:p>
            <a:pPr eaLnBrk="1" hangingPunct="1">
              <a:spcBef>
                <a:spcPts val="600"/>
              </a:spcBef>
            </a:pPr>
            <a:r>
              <a:rPr lang="en-US" sz="2300" b="1" dirty="0" smtClean="0">
                <a:latin typeface="Stone Sans" pitchFamily="34" charset="0"/>
              </a:rPr>
              <a:t>Higher turnover</a:t>
            </a:r>
          </a:p>
          <a:p>
            <a:pPr eaLnBrk="1" hangingPunct="1">
              <a:spcBef>
                <a:spcPts val="600"/>
              </a:spcBef>
            </a:pPr>
            <a:r>
              <a:rPr lang="en-US" sz="2300" b="1" dirty="0" smtClean="0">
                <a:latin typeface="Stone Sans" pitchFamily="34" charset="0"/>
              </a:rPr>
              <a:t>Higher employee benefit costs</a:t>
            </a:r>
          </a:p>
          <a:p>
            <a:pPr eaLnBrk="1" hangingPunct="1">
              <a:spcBef>
                <a:spcPts val="600"/>
              </a:spcBef>
            </a:pPr>
            <a:r>
              <a:rPr lang="en-US" sz="2300" b="1" dirty="0" smtClean="0">
                <a:latin typeface="Stone Sans" pitchFamily="34" charset="0"/>
              </a:rPr>
              <a:t>Clinical depression</a:t>
            </a:r>
          </a:p>
          <a:p>
            <a:pPr eaLnBrk="1" hangingPunct="1">
              <a:spcBef>
                <a:spcPts val="600"/>
              </a:spcBef>
            </a:pPr>
            <a:r>
              <a:rPr lang="en-US" sz="2300" b="1" dirty="0" smtClean="0">
                <a:latin typeface="Stone Sans" pitchFamily="34" charset="0"/>
              </a:rPr>
              <a:t>Stress disorders</a:t>
            </a:r>
          </a:p>
          <a:p>
            <a:pPr eaLnBrk="1" hangingPunct="1">
              <a:spcBef>
                <a:spcPts val="600"/>
              </a:spcBef>
            </a:pPr>
            <a:r>
              <a:rPr lang="en-US" sz="2300" b="1" dirty="0" smtClean="0">
                <a:latin typeface="Stone Sans" pitchFamily="34" charset="0"/>
              </a:rPr>
              <a:t>Increased employees out on FMLA</a:t>
            </a:r>
          </a:p>
          <a:p>
            <a:pPr eaLnBrk="1" hangingPunct="1">
              <a:spcBef>
                <a:spcPts val="600"/>
              </a:spcBef>
            </a:pPr>
            <a:r>
              <a:rPr lang="en-US" sz="2300" b="1" dirty="0" smtClean="0">
                <a:latin typeface="Stone Sans" pitchFamily="34" charset="0"/>
              </a:rPr>
              <a:t>Problems at home – increased stress</a:t>
            </a:r>
          </a:p>
          <a:p>
            <a:pPr eaLnBrk="1" hangingPunct="1">
              <a:spcBef>
                <a:spcPts val="600"/>
              </a:spcBef>
            </a:pPr>
            <a:endParaRPr lang="en-US" sz="2100" b="1" dirty="0" smtClean="0">
              <a:latin typeface="Stone Sans" pitchFamily="34" charset="0"/>
            </a:endParaRPr>
          </a:p>
          <a:p>
            <a:pPr marL="165100" indent="0" eaLnBrk="1" hangingPunct="1">
              <a:spcBef>
                <a:spcPts val="600"/>
              </a:spcBef>
              <a:buNone/>
            </a:pPr>
            <a:r>
              <a:rPr lang="en-US" sz="2300" b="1" dirty="0">
                <a:latin typeface="Stone Sans" pitchFamily="34" charset="0"/>
              </a:rPr>
              <a:t>	</a:t>
            </a:r>
            <a:endParaRPr lang="en-US" sz="2400" b="1" dirty="0" smtClean="0">
              <a:latin typeface="Stone Sans" pitchFamily="34" charset="0"/>
            </a:endParaRPr>
          </a:p>
          <a:p>
            <a:pPr marL="165100" indent="0" eaLnBrk="1" hangingPunct="1">
              <a:spcBef>
                <a:spcPts val="600"/>
              </a:spcBef>
              <a:buNone/>
            </a:pPr>
            <a:endParaRPr lang="en-US" sz="2400" b="1" dirty="0" smtClean="0">
              <a:latin typeface="Stone Sans" pitchFamily="34" charset="0"/>
            </a:endParaRPr>
          </a:p>
        </p:txBody>
      </p:sp>
      <p:sp>
        <p:nvSpPr>
          <p:cNvPr id="15" name="Rectangle 2"/>
          <p:cNvSpPr txBox="1">
            <a:spLocks noChangeArrowheads="1"/>
          </p:cNvSpPr>
          <p:nvPr/>
        </p:nvSpPr>
        <p:spPr bwMode="auto">
          <a:xfrm>
            <a:off x="495656" y="155708"/>
            <a:ext cx="864834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Harm Caused by Bullying</a:t>
            </a:r>
            <a:endParaRPr lang="en-US" sz="3200" b="1" dirty="0">
              <a:latin typeface="Stone Sans" pitchFamily="34" charset="0"/>
            </a:endParaRPr>
          </a:p>
        </p:txBody>
      </p:sp>
    </p:spTree>
    <p:extLst>
      <p:ext uri="{BB962C8B-B14F-4D97-AF65-F5344CB8AC3E}">
        <p14:creationId xmlns:p14="http://schemas.microsoft.com/office/powerpoint/2010/main" val="386990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482884" y="1397880"/>
            <a:ext cx="8286646" cy="47089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65100" indent="0" eaLnBrk="1" hangingPunct="1">
              <a:spcBef>
                <a:spcPts val="600"/>
              </a:spcBef>
              <a:buNone/>
            </a:pPr>
            <a:r>
              <a:rPr lang="en-US" sz="2000" b="1" dirty="0" smtClean="0">
                <a:latin typeface="Stone Sans" pitchFamily="34" charset="0"/>
              </a:rPr>
              <a:t>The goal of reporting bullying complaints to a supervisor is to resolve the issue at the lowest level and as quickly as possible. </a:t>
            </a:r>
          </a:p>
          <a:p>
            <a:pPr marL="165100" indent="0" eaLnBrk="1" hangingPunct="1">
              <a:spcBef>
                <a:spcPts val="600"/>
              </a:spcBef>
              <a:buNone/>
            </a:pPr>
            <a:endParaRPr lang="en-US" sz="2000" b="1" dirty="0">
              <a:latin typeface="Stone Sans" pitchFamily="34" charset="0"/>
            </a:endParaRPr>
          </a:p>
          <a:p>
            <a:pPr marL="165100" indent="0" eaLnBrk="1" hangingPunct="1">
              <a:spcBef>
                <a:spcPts val="600"/>
              </a:spcBef>
              <a:buNone/>
            </a:pPr>
            <a:r>
              <a:rPr lang="en-US" sz="2000" b="1" dirty="0" smtClean="0">
                <a:latin typeface="Stone Sans" pitchFamily="34" charset="0"/>
              </a:rPr>
              <a:t>Informal Complaint Option(s):</a:t>
            </a:r>
          </a:p>
          <a:p>
            <a:pPr marL="622300" indent="-457200" eaLnBrk="1" hangingPunct="1">
              <a:spcBef>
                <a:spcPts val="600"/>
              </a:spcBef>
              <a:buFont typeface="+mj-lt"/>
              <a:buAutoNum type="arabicPeriod"/>
            </a:pPr>
            <a:r>
              <a:rPr lang="en-US" sz="2000" b="1" dirty="0" smtClean="0">
                <a:latin typeface="Stone Sans" pitchFamily="34" charset="0"/>
              </a:rPr>
              <a:t>Meet with a supervisor and seek advice on addressing concern.</a:t>
            </a:r>
          </a:p>
          <a:p>
            <a:pPr marL="622300" indent="-457200" eaLnBrk="1" hangingPunct="1">
              <a:spcBef>
                <a:spcPts val="600"/>
              </a:spcBef>
              <a:buFont typeface="+mj-lt"/>
              <a:buAutoNum type="arabicPeriod"/>
            </a:pPr>
            <a:r>
              <a:rPr lang="en-US" sz="2000" b="1" dirty="0" smtClean="0">
                <a:latin typeface="Stone Sans" pitchFamily="34" charset="0"/>
              </a:rPr>
              <a:t>Request a supervisor intervene on your behalf.</a:t>
            </a:r>
          </a:p>
          <a:p>
            <a:pPr marL="622300" indent="-457200" eaLnBrk="1" hangingPunct="1">
              <a:spcBef>
                <a:spcPts val="600"/>
              </a:spcBef>
              <a:buFont typeface="+mj-lt"/>
              <a:buAutoNum type="arabicPeriod"/>
            </a:pPr>
            <a:r>
              <a:rPr lang="en-US" sz="2000" b="1" dirty="0" smtClean="0">
                <a:latin typeface="Stone Sans" pitchFamily="34" charset="0"/>
              </a:rPr>
              <a:t>Request an informal meeting with the alleged offender and your supervisor or the alleged offender’s supervisor to discuss the concerns.</a:t>
            </a:r>
          </a:p>
          <a:p>
            <a:pPr eaLnBrk="1" hangingPunct="1">
              <a:spcBef>
                <a:spcPts val="600"/>
              </a:spcBef>
            </a:pPr>
            <a:endParaRPr lang="en-US" sz="2000" b="1" dirty="0" smtClean="0">
              <a:latin typeface="Stone Sans" pitchFamily="34" charset="0"/>
            </a:endParaRPr>
          </a:p>
          <a:p>
            <a:pPr marL="165100" indent="0" eaLnBrk="1" hangingPunct="1">
              <a:spcBef>
                <a:spcPts val="600"/>
              </a:spcBef>
              <a:buNone/>
            </a:pPr>
            <a:r>
              <a:rPr lang="en-US" sz="2000" b="1" dirty="0">
                <a:latin typeface="Stone Sans" pitchFamily="34" charset="0"/>
              </a:rPr>
              <a:t>	</a:t>
            </a:r>
            <a:endParaRPr lang="en-US" sz="2000" b="1" dirty="0" smtClean="0">
              <a:latin typeface="Stone Sans" pitchFamily="34" charset="0"/>
            </a:endParaRPr>
          </a:p>
          <a:p>
            <a:pPr marL="165100" indent="0" eaLnBrk="1" hangingPunct="1">
              <a:spcBef>
                <a:spcPts val="600"/>
              </a:spcBef>
              <a:buNone/>
            </a:pPr>
            <a:endParaRPr lang="en-US" sz="2000" b="1" dirty="0" smtClean="0">
              <a:latin typeface="Stone Sans" pitchFamily="34" charset="0"/>
            </a:endParaRPr>
          </a:p>
        </p:txBody>
      </p:sp>
      <p:sp>
        <p:nvSpPr>
          <p:cNvPr id="15" name="Rectangle 2"/>
          <p:cNvSpPr txBox="1">
            <a:spLocks noChangeArrowheads="1"/>
          </p:cNvSpPr>
          <p:nvPr/>
        </p:nvSpPr>
        <p:spPr bwMode="auto">
          <a:xfrm>
            <a:off x="482884" y="155708"/>
            <a:ext cx="866111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Informal Complaint Process</a:t>
            </a:r>
            <a:endParaRPr lang="en-US" sz="3200" b="1" dirty="0">
              <a:latin typeface="Stone Sans" pitchFamily="34" charset="0"/>
            </a:endParaRPr>
          </a:p>
        </p:txBody>
      </p:sp>
    </p:spTree>
    <p:extLst>
      <p:ext uri="{BB962C8B-B14F-4D97-AF65-F5344CB8AC3E}">
        <p14:creationId xmlns:p14="http://schemas.microsoft.com/office/powerpoint/2010/main" val="257514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482884" y="1361049"/>
            <a:ext cx="8162351" cy="5801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ts val="600"/>
              </a:spcBef>
            </a:pPr>
            <a:r>
              <a:rPr lang="en-US" sz="2300" b="1" dirty="0" smtClean="0">
                <a:latin typeface="Stone Sans" pitchFamily="34" charset="0"/>
              </a:rPr>
              <a:t>Provide training</a:t>
            </a:r>
          </a:p>
          <a:p>
            <a:pPr eaLnBrk="1" hangingPunct="1">
              <a:spcBef>
                <a:spcPts val="600"/>
              </a:spcBef>
            </a:pPr>
            <a:r>
              <a:rPr lang="en-US" sz="2300" b="1" dirty="0" smtClean="0">
                <a:latin typeface="Stone Sans" pitchFamily="34" charset="0"/>
              </a:rPr>
              <a:t>Departmental discussions on appropriate behavior</a:t>
            </a:r>
          </a:p>
          <a:p>
            <a:pPr eaLnBrk="1" hangingPunct="1">
              <a:spcBef>
                <a:spcPts val="600"/>
              </a:spcBef>
            </a:pPr>
            <a:r>
              <a:rPr lang="en-US" sz="2300" b="1" dirty="0" smtClean="0">
                <a:latin typeface="Stone Sans" pitchFamily="34" charset="0"/>
              </a:rPr>
              <a:t>Treat all complaints seriously and take appropriate action promptly</a:t>
            </a:r>
          </a:p>
          <a:p>
            <a:pPr eaLnBrk="1" hangingPunct="1">
              <a:spcBef>
                <a:spcPts val="600"/>
              </a:spcBef>
            </a:pPr>
            <a:r>
              <a:rPr lang="en-US" sz="2300" b="1" dirty="0" smtClean="0">
                <a:latin typeface="Stone Sans" pitchFamily="34" charset="0"/>
              </a:rPr>
              <a:t>If necessary provide “re-training” to supervisor and managers on how to handle complaints or emerging conflicts</a:t>
            </a:r>
          </a:p>
          <a:p>
            <a:pPr eaLnBrk="1" hangingPunct="1">
              <a:spcBef>
                <a:spcPts val="600"/>
              </a:spcBef>
            </a:pPr>
            <a:r>
              <a:rPr lang="en-US" sz="2300" b="1" dirty="0" smtClean="0">
                <a:latin typeface="Stone Sans" pitchFamily="34" charset="0"/>
              </a:rPr>
              <a:t>Perform departmental assessments</a:t>
            </a:r>
          </a:p>
          <a:p>
            <a:pPr eaLnBrk="1" hangingPunct="1">
              <a:spcBef>
                <a:spcPts val="600"/>
              </a:spcBef>
            </a:pPr>
            <a:r>
              <a:rPr lang="en-US" sz="2300" b="1" dirty="0" smtClean="0">
                <a:latin typeface="Stone Sans" pitchFamily="34" charset="0"/>
              </a:rPr>
              <a:t>Recommend Conflict Resolution</a:t>
            </a:r>
          </a:p>
          <a:p>
            <a:pPr eaLnBrk="1" hangingPunct="1">
              <a:spcBef>
                <a:spcPts val="600"/>
              </a:spcBef>
            </a:pPr>
            <a:endParaRPr lang="en-US" sz="2300" b="1" dirty="0">
              <a:latin typeface="Stone Sans" pitchFamily="34" charset="0"/>
            </a:endParaRPr>
          </a:p>
          <a:p>
            <a:pPr marL="165100" indent="0" eaLnBrk="1" hangingPunct="1">
              <a:spcBef>
                <a:spcPts val="600"/>
              </a:spcBef>
              <a:buNone/>
            </a:pPr>
            <a:endParaRPr lang="en-US" sz="2300" b="1" dirty="0" smtClean="0">
              <a:latin typeface="Stone Sans" pitchFamily="34" charset="0"/>
            </a:endParaRPr>
          </a:p>
          <a:p>
            <a:pPr eaLnBrk="1" hangingPunct="1">
              <a:spcBef>
                <a:spcPts val="600"/>
              </a:spcBef>
            </a:pPr>
            <a:endParaRPr lang="en-US" sz="2100" b="1" dirty="0" smtClean="0">
              <a:latin typeface="Stone Sans" pitchFamily="34" charset="0"/>
            </a:endParaRPr>
          </a:p>
          <a:p>
            <a:pPr marL="165100" indent="0" eaLnBrk="1" hangingPunct="1">
              <a:spcBef>
                <a:spcPts val="600"/>
              </a:spcBef>
              <a:buNone/>
            </a:pPr>
            <a:r>
              <a:rPr lang="en-US" sz="2300" b="1" dirty="0">
                <a:latin typeface="Stone Sans" pitchFamily="34" charset="0"/>
              </a:rPr>
              <a:t>	</a:t>
            </a:r>
            <a:endParaRPr lang="en-US" sz="2400" b="1" dirty="0" smtClean="0">
              <a:latin typeface="Stone Sans" pitchFamily="34" charset="0"/>
            </a:endParaRPr>
          </a:p>
          <a:p>
            <a:pPr marL="165100" indent="0" eaLnBrk="1" hangingPunct="1">
              <a:spcBef>
                <a:spcPts val="600"/>
              </a:spcBef>
              <a:buNone/>
            </a:pPr>
            <a:endParaRPr lang="en-US" sz="2400" b="1" dirty="0" smtClean="0">
              <a:latin typeface="Stone Sans" pitchFamily="34" charset="0"/>
            </a:endParaRPr>
          </a:p>
        </p:txBody>
      </p:sp>
      <p:sp>
        <p:nvSpPr>
          <p:cNvPr id="15" name="Rectangle 2"/>
          <p:cNvSpPr txBox="1">
            <a:spLocks noChangeArrowheads="1"/>
          </p:cNvSpPr>
          <p:nvPr/>
        </p:nvSpPr>
        <p:spPr bwMode="auto">
          <a:xfrm>
            <a:off x="482884" y="155708"/>
            <a:ext cx="866111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How Can HRS Assist?</a:t>
            </a:r>
            <a:endParaRPr lang="en-US" sz="3200" b="1" dirty="0">
              <a:latin typeface="Stone Sans" pitchFamily="34" charset="0"/>
            </a:endParaRPr>
          </a:p>
        </p:txBody>
      </p:sp>
    </p:spTree>
    <p:extLst>
      <p:ext uri="{BB962C8B-B14F-4D97-AF65-F5344CB8AC3E}">
        <p14:creationId xmlns:p14="http://schemas.microsoft.com/office/powerpoint/2010/main" val="176291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272" y="2902725"/>
            <a:ext cx="7772400" cy="492443"/>
          </a:xfrm>
        </p:spPr>
        <p:txBody>
          <a:bodyPr/>
          <a:lstStyle/>
          <a:p>
            <a:pPr marL="165100" indent="0">
              <a:buNone/>
            </a:pPr>
            <a:r>
              <a:rPr lang="en-US" b="1" dirty="0" smtClean="0">
                <a:latin typeface="Stone Sans" pitchFamily="34" charset="0"/>
              </a:rPr>
              <a:t>Questions about workplace bullying?</a:t>
            </a:r>
            <a:endParaRPr lang="en-US" b="1" dirty="0">
              <a:latin typeface="Stone Sans" pitchFamily="34" charset="0"/>
            </a:endParaRPr>
          </a:p>
        </p:txBody>
      </p:sp>
      <p:sp>
        <p:nvSpPr>
          <p:cNvPr id="9" name="Rectangle 2"/>
          <p:cNvSpPr txBox="1">
            <a:spLocks noChangeArrowheads="1"/>
          </p:cNvSpPr>
          <p:nvPr/>
        </p:nvSpPr>
        <p:spPr bwMode="auto">
          <a:xfrm>
            <a:off x="487110" y="155708"/>
            <a:ext cx="865689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Bullying</a:t>
            </a:r>
            <a:endParaRPr lang="en-US" sz="3200" b="1" dirty="0">
              <a:latin typeface="Stone Sans" pitchFamily="34" charset="0"/>
            </a:endParaRPr>
          </a:p>
        </p:txBody>
      </p:sp>
    </p:spTree>
    <p:extLst>
      <p:ext uri="{BB962C8B-B14F-4D97-AF65-F5344CB8AC3E}">
        <p14:creationId xmlns:p14="http://schemas.microsoft.com/office/powerpoint/2010/main" val="412290449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bwMode="auto">
          <a:xfrm>
            <a:off x="914400" y="1828800"/>
            <a:ext cx="7772400" cy="41611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indent="0" eaLnBrk="1" hangingPunct="1">
              <a:spcBef>
                <a:spcPct val="0"/>
              </a:spcBef>
              <a:buNone/>
            </a:pPr>
            <a:r>
              <a:rPr lang="en-US" sz="2800" b="1" kern="1200" dirty="0">
                <a:latin typeface="Stone Sans" pitchFamily="34" charset="0"/>
              </a:rPr>
              <a:t>While on University property or while conducting University business all employees are prohibited from subjecting any individual to any violence or threat of </a:t>
            </a:r>
            <a:r>
              <a:rPr lang="en-US" sz="2800" b="1" kern="1200" dirty="0" smtClean="0">
                <a:latin typeface="Stone Sans" pitchFamily="34" charset="0"/>
              </a:rPr>
              <a:t>violence, including workplace bullying.</a:t>
            </a:r>
            <a:endParaRPr lang="en-US" sz="2800" b="1" kern="1200" dirty="0">
              <a:latin typeface="Stone Sans" pitchFamily="34" charset="0"/>
            </a:endParaRPr>
          </a:p>
          <a:p>
            <a:pPr marL="342900" indent="-342900" eaLnBrk="1" hangingPunct="1">
              <a:spcBef>
                <a:spcPct val="0"/>
              </a:spcBef>
            </a:pPr>
            <a:endParaRPr lang="en-US" sz="2800" b="1" kern="1200" dirty="0">
              <a:latin typeface="Stone Sans" pitchFamily="34" charset="0"/>
            </a:endParaRPr>
          </a:p>
          <a:p>
            <a:pPr marL="0" indent="0" eaLnBrk="1" hangingPunct="1">
              <a:spcBef>
                <a:spcPct val="0"/>
              </a:spcBef>
              <a:buNone/>
            </a:pPr>
            <a:r>
              <a:rPr lang="en-US" sz="2800" b="1" kern="1200" dirty="0">
                <a:latin typeface="Stone Sans" pitchFamily="34" charset="0"/>
              </a:rPr>
              <a:t>Workplace Violence Definition:</a:t>
            </a:r>
          </a:p>
          <a:p>
            <a:pPr marL="457200" lvl="1" indent="0">
              <a:spcBef>
                <a:spcPct val="0"/>
              </a:spcBef>
              <a:buNone/>
            </a:pPr>
            <a:r>
              <a:rPr lang="en-US" b="1" i="1" kern="1200" dirty="0">
                <a:latin typeface="Stone Sans" pitchFamily="34" charset="0"/>
              </a:rPr>
              <a:t>Any physical assault, threatening, or intimidating behavior, or </a:t>
            </a:r>
            <a:r>
              <a:rPr lang="en-US" b="1" i="1" kern="1200" dirty="0" smtClean="0">
                <a:latin typeface="Stone Sans" pitchFamily="34" charset="0"/>
              </a:rPr>
              <a:t>abusive conduct </a:t>
            </a:r>
            <a:r>
              <a:rPr lang="en-US" b="1" i="1" kern="1200" dirty="0">
                <a:latin typeface="Stone Sans" pitchFamily="34" charset="0"/>
              </a:rPr>
              <a:t>occurring in the </a:t>
            </a:r>
            <a:r>
              <a:rPr lang="en-US" b="1" i="1" kern="1200" dirty="0" smtClean="0">
                <a:latin typeface="Stone Sans" pitchFamily="34" charset="0"/>
              </a:rPr>
              <a:t/>
            </a:r>
            <a:br>
              <a:rPr lang="en-US" b="1" i="1" kern="1200" dirty="0" smtClean="0">
                <a:latin typeface="Stone Sans" pitchFamily="34" charset="0"/>
              </a:rPr>
            </a:br>
            <a:r>
              <a:rPr lang="en-US" b="1" i="1" kern="1200" dirty="0" smtClean="0">
                <a:latin typeface="Stone Sans" pitchFamily="34" charset="0"/>
              </a:rPr>
              <a:t>work </a:t>
            </a:r>
            <a:r>
              <a:rPr lang="en-US" b="1" i="1" kern="1200" dirty="0">
                <a:latin typeface="Stone Sans" pitchFamily="34" charset="0"/>
              </a:rPr>
              <a:t>setting</a:t>
            </a:r>
            <a:r>
              <a:rPr lang="en-US" b="1" i="1" kern="1200" dirty="0" smtClean="0">
                <a:latin typeface="Stone Sans" pitchFamily="34" charset="0"/>
              </a:rPr>
              <a:t>.</a:t>
            </a:r>
            <a:endParaRPr lang="en-US" b="1" i="1" kern="1200" dirty="0">
              <a:latin typeface="Stone Sans" pitchFamily="34" charset="0"/>
            </a:endParaRPr>
          </a:p>
        </p:txBody>
      </p:sp>
      <p:sp>
        <p:nvSpPr>
          <p:cNvPr id="16" name="Rectangle 2"/>
          <p:cNvSpPr txBox="1">
            <a:spLocks noChangeArrowheads="1"/>
          </p:cNvSpPr>
          <p:nvPr/>
        </p:nvSpPr>
        <p:spPr bwMode="auto">
          <a:xfrm>
            <a:off x="487110" y="154456"/>
            <a:ext cx="865689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Violence Policy</a:t>
            </a:r>
            <a:endParaRPr lang="en-US" sz="3200" b="1" dirty="0">
              <a:latin typeface="Stone Sans" pitchFamily="34" charset="0"/>
            </a:endParaRPr>
          </a:p>
        </p:txBody>
      </p:sp>
      <p:sp>
        <p:nvSpPr>
          <p:cNvPr id="5" name="Rectangle 4"/>
          <p:cNvSpPr/>
          <p:nvPr/>
        </p:nvSpPr>
        <p:spPr>
          <a:xfrm>
            <a:off x="852249" y="870560"/>
            <a:ext cx="5763117" cy="341632"/>
          </a:xfrm>
          <a:prstGeom prst="rect">
            <a:avLst/>
          </a:prstGeom>
        </p:spPr>
        <p:txBody>
          <a:bodyPr wrap="none">
            <a:spAutoFit/>
          </a:bodyPr>
          <a:lstStyle/>
          <a:p>
            <a:pPr algn="ctr">
              <a:lnSpc>
                <a:spcPct val="90000"/>
              </a:lnSpc>
            </a:pPr>
            <a:r>
              <a:rPr lang="en-US" b="1" dirty="0" smtClean="0">
                <a:solidFill>
                  <a:srgbClr val="800000"/>
                </a:solidFill>
                <a:effectLst>
                  <a:outerShdw blurRad="38100" dist="38100" dir="2700000" algn="tl">
                    <a:srgbClr val="000000">
                      <a:alpha val="43137"/>
                    </a:srgbClr>
                  </a:outerShdw>
                </a:effectLst>
                <a:latin typeface="Stone Sans" pitchFamily="34" charset="0"/>
              </a:rPr>
              <a:t>WSU Business Policy and Procedure (BPPM 50.30)</a:t>
            </a:r>
            <a:endParaRPr lang="en-US" b="1" dirty="0">
              <a:solidFill>
                <a:srgbClr val="800000"/>
              </a:solidFill>
              <a:latin typeface="Stone Sans" pitchFamily="34" charset="0"/>
            </a:endParaRPr>
          </a:p>
        </p:txBody>
      </p:sp>
    </p:spTree>
    <p:extLst>
      <p:ext uri="{BB962C8B-B14F-4D97-AF65-F5344CB8AC3E}">
        <p14:creationId xmlns:p14="http://schemas.microsoft.com/office/powerpoint/2010/main" val="2428282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bwMode="auto">
          <a:xfrm>
            <a:off x="487110" y="1371600"/>
            <a:ext cx="7924800" cy="373948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indent="0" eaLnBrk="1" hangingPunct="1">
              <a:spcBef>
                <a:spcPct val="0"/>
              </a:spcBef>
              <a:buNone/>
            </a:pPr>
            <a:r>
              <a:rPr lang="en-US" sz="2800" b="1" kern="1200" dirty="0">
                <a:latin typeface="Stone Sans" pitchFamily="34" charset="0"/>
              </a:rPr>
              <a:t>Reporting Incidents</a:t>
            </a:r>
            <a:r>
              <a:rPr lang="en-US" sz="2800" b="1" kern="1200" dirty="0" smtClean="0">
                <a:latin typeface="Stone Sans" pitchFamily="34" charset="0"/>
              </a:rPr>
              <a:t>:</a:t>
            </a:r>
            <a:endParaRPr lang="en-US" sz="2800" b="1" kern="1200" dirty="0">
              <a:latin typeface="Stone Sans" pitchFamily="34" charset="0"/>
            </a:endParaRPr>
          </a:p>
          <a:p>
            <a:pPr marL="742950" lvl="1" indent="-285750">
              <a:spcBef>
                <a:spcPct val="0"/>
              </a:spcBef>
            </a:pPr>
            <a:r>
              <a:rPr lang="en-US" b="1" kern="1200" dirty="0" smtClean="0">
                <a:latin typeface="Stone Sans" pitchFamily="34" charset="0"/>
              </a:rPr>
              <a:t>Review WPV Checklist located on: </a:t>
            </a:r>
          </a:p>
          <a:p>
            <a:pPr marL="1087438" lvl="2" indent="-285750">
              <a:spcBef>
                <a:spcPct val="0"/>
              </a:spcBef>
            </a:pPr>
            <a:r>
              <a:rPr lang="en-US" b="1" kern="1200" dirty="0" smtClean="0">
                <a:latin typeface="Stone Sans" pitchFamily="34" charset="0"/>
              </a:rPr>
              <a:t>HRS website – Safe Environment</a:t>
            </a:r>
          </a:p>
          <a:p>
            <a:pPr marL="922337" lvl="2" indent="-285750">
              <a:spcBef>
                <a:spcPct val="0"/>
              </a:spcBef>
            </a:pPr>
            <a:endParaRPr lang="en-US" b="1" kern="1200" dirty="0" smtClean="0">
              <a:latin typeface="Stone Sans" pitchFamily="34" charset="0"/>
            </a:endParaRPr>
          </a:p>
          <a:p>
            <a:pPr marL="742950" lvl="1" indent="-285750">
              <a:spcBef>
                <a:spcPct val="0"/>
              </a:spcBef>
            </a:pPr>
            <a:r>
              <a:rPr lang="en-US" b="1" kern="1200" dirty="0" smtClean="0">
                <a:latin typeface="Stone Sans" pitchFamily="34" charset="0"/>
              </a:rPr>
              <a:t>All </a:t>
            </a:r>
            <a:r>
              <a:rPr lang="en-US" b="1" kern="1200" dirty="0">
                <a:latin typeface="Stone Sans" pitchFamily="34" charset="0"/>
              </a:rPr>
              <a:t>employees are </a:t>
            </a:r>
            <a:r>
              <a:rPr lang="en-US" b="1" u="sng" kern="1200" dirty="0">
                <a:latin typeface="Stone Sans" pitchFamily="34" charset="0"/>
              </a:rPr>
              <a:t>expected</a:t>
            </a:r>
            <a:r>
              <a:rPr lang="en-US" b="1" kern="1200" dirty="0">
                <a:latin typeface="Stone Sans" pitchFamily="34" charset="0"/>
              </a:rPr>
              <a:t> to report incidents of violence or potential violence.</a:t>
            </a:r>
          </a:p>
          <a:p>
            <a:pPr marL="742950" lvl="1" indent="-285750">
              <a:spcBef>
                <a:spcPct val="0"/>
              </a:spcBef>
            </a:pPr>
            <a:endParaRPr lang="en-US" b="1" kern="1200" dirty="0">
              <a:latin typeface="Stone Sans" pitchFamily="34" charset="0"/>
            </a:endParaRPr>
          </a:p>
          <a:p>
            <a:pPr marL="0" indent="0" eaLnBrk="1" hangingPunct="1">
              <a:spcBef>
                <a:spcPct val="0"/>
              </a:spcBef>
              <a:buNone/>
            </a:pPr>
            <a:r>
              <a:rPr lang="en-US" sz="2400" b="1" kern="1200" dirty="0">
                <a:latin typeface="Stone Sans" pitchFamily="34" charset="0"/>
              </a:rPr>
              <a:t>HRS is responsible for investigating the incident and recommending appropriate action. HRS reports information to the Appointing Authority</a:t>
            </a:r>
            <a:r>
              <a:rPr lang="en-US" sz="2400" b="1" kern="1200" dirty="0" smtClean="0">
                <a:latin typeface="Stone Sans" pitchFamily="34" charset="0"/>
              </a:rPr>
              <a:t>.</a:t>
            </a:r>
            <a:endParaRPr lang="en-US" sz="2400" b="1" kern="1200" dirty="0">
              <a:latin typeface="Stone Sans" pitchFamily="34" charset="0"/>
            </a:endParaRPr>
          </a:p>
        </p:txBody>
      </p:sp>
      <p:sp>
        <p:nvSpPr>
          <p:cNvPr id="16" name="Rectangle 2"/>
          <p:cNvSpPr txBox="1">
            <a:spLocks noChangeArrowheads="1"/>
          </p:cNvSpPr>
          <p:nvPr/>
        </p:nvSpPr>
        <p:spPr bwMode="auto">
          <a:xfrm>
            <a:off x="487110" y="155708"/>
            <a:ext cx="865689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Violence Policy</a:t>
            </a:r>
            <a:endParaRPr lang="en-US" sz="3200" b="1" dirty="0">
              <a:latin typeface="Stone Sans" pitchFamily="34" charset="0"/>
            </a:endParaRPr>
          </a:p>
        </p:txBody>
      </p:sp>
    </p:spTree>
    <p:extLst>
      <p:ext uri="{BB962C8B-B14F-4D97-AF65-F5344CB8AC3E}">
        <p14:creationId xmlns:p14="http://schemas.microsoft.com/office/powerpoint/2010/main" val="3182597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bwMode="auto">
          <a:xfrm>
            <a:off x="461472" y="1696916"/>
            <a:ext cx="8082699" cy="286847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indent="0" eaLnBrk="1" hangingPunct="1">
              <a:spcBef>
                <a:spcPct val="0"/>
              </a:spcBef>
              <a:buNone/>
            </a:pPr>
            <a:r>
              <a:rPr lang="en-US" sz="2800" b="1" kern="1200" dirty="0">
                <a:latin typeface="Stone Sans" pitchFamily="34" charset="0"/>
              </a:rPr>
              <a:t>Emerging or Potential </a:t>
            </a:r>
            <a:r>
              <a:rPr lang="en-US" sz="2800" b="1" kern="1200" dirty="0" smtClean="0">
                <a:latin typeface="Stone Sans" pitchFamily="34" charset="0"/>
              </a:rPr>
              <a:t>Threat:</a:t>
            </a:r>
          </a:p>
          <a:p>
            <a:pPr marL="461963" indent="0" eaLnBrk="1" hangingPunct="1">
              <a:spcBef>
                <a:spcPct val="0"/>
              </a:spcBef>
              <a:buNone/>
            </a:pPr>
            <a:r>
              <a:rPr lang="en-US" sz="2800" b="1" i="1" kern="1200" dirty="0" smtClean="0">
                <a:latin typeface="Stone Sans" pitchFamily="34" charset="0"/>
              </a:rPr>
              <a:t>a </a:t>
            </a:r>
            <a:r>
              <a:rPr lang="en-US" sz="2800" b="1" i="1" kern="1200" dirty="0">
                <a:latin typeface="Stone Sans" pitchFamily="34" charset="0"/>
              </a:rPr>
              <a:t>situation has the potential for becoming violent over time.</a:t>
            </a:r>
          </a:p>
          <a:p>
            <a:pPr marL="342900" indent="-342900" eaLnBrk="1" hangingPunct="1">
              <a:spcBef>
                <a:spcPct val="0"/>
              </a:spcBef>
            </a:pPr>
            <a:endParaRPr lang="en-US" sz="2800" b="1" kern="1200" dirty="0">
              <a:latin typeface="Stone Sans" pitchFamily="34" charset="0"/>
            </a:endParaRPr>
          </a:p>
          <a:p>
            <a:pPr marL="742950" lvl="1" indent="-285750">
              <a:spcBef>
                <a:spcPct val="0"/>
              </a:spcBef>
            </a:pPr>
            <a:r>
              <a:rPr lang="en-US" b="1" kern="1200" dirty="0">
                <a:latin typeface="Stone Sans" pitchFamily="34" charset="0"/>
              </a:rPr>
              <a:t>Call WSU Police 509-335-8548 OR 911</a:t>
            </a:r>
          </a:p>
          <a:p>
            <a:pPr marL="742950" lvl="1" indent="-285750">
              <a:spcBef>
                <a:spcPct val="0"/>
              </a:spcBef>
            </a:pPr>
            <a:r>
              <a:rPr lang="en-US" b="1" kern="1200" dirty="0">
                <a:latin typeface="Stone Sans" pitchFamily="34" charset="0"/>
              </a:rPr>
              <a:t>Alert HRS</a:t>
            </a:r>
          </a:p>
          <a:p>
            <a:pPr marL="742950" lvl="1" indent="-285750">
              <a:spcBef>
                <a:spcPct val="0"/>
              </a:spcBef>
            </a:pPr>
            <a:r>
              <a:rPr lang="en-US" b="1" kern="1200" dirty="0">
                <a:latin typeface="Stone Sans" pitchFamily="34" charset="0"/>
              </a:rPr>
              <a:t>Alert </a:t>
            </a:r>
            <a:r>
              <a:rPr lang="en-US" b="1" kern="1200" dirty="0" smtClean="0">
                <a:latin typeface="Stone Sans" pitchFamily="34" charset="0"/>
              </a:rPr>
              <a:t>Chair/Director and Dean</a:t>
            </a:r>
            <a:endParaRPr lang="en-US" b="1" kern="1200" dirty="0">
              <a:latin typeface="Stone Sans" pitchFamily="34" charset="0"/>
            </a:endParaRPr>
          </a:p>
        </p:txBody>
      </p:sp>
      <p:sp>
        <p:nvSpPr>
          <p:cNvPr id="16" name="Rectangle 2"/>
          <p:cNvSpPr txBox="1">
            <a:spLocks noChangeArrowheads="1"/>
          </p:cNvSpPr>
          <p:nvPr/>
        </p:nvSpPr>
        <p:spPr bwMode="auto">
          <a:xfrm>
            <a:off x="461472" y="147162"/>
            <a:ext cx="868252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Violence Definitions</a:t>
            </a:r>
            <a:endParaRPr lang="en-US" sz="3200" b="1" dirty="0">
              <a:latin typeface="Stone Sans" pitchFamily="34" charset="0"/>
            </a:endParaRPr>
          </a:p>
        </p:txBody>
      </p:sp>
    </p:spTree>
    <p:extLst>
      <p:ext uri="{BB962C8B-B14F-4D97-AF65-F5344CB8AC3E}">
        <p14:creationId xmlns:p14="http://schemas.microsoft.com/office/powerpoint/2010/main" val="1990353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bwMode="auto">
          <a:xfrm>
            <a:off x="478564" y="1336431"/>
            <a:ext cx="7772400" cy="451200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indent="0" eaLnBrk="1" hangingPunct="1">
              <a:spcBef>
                <a:spcPct val="0"/>
              </a:spcBef>
              <a:buNone/>
            </a:pPr>
            <a:r>
              <a:rPr lang="en-US" sz="2800" b="1" kern="1200" dirty="0">
                <a:latin typeface="Stone Sans" pitchFamily="34" charset="0"/>
              </a:rPr>
              <a:t>Urgent / Direct </a:t>
            </a:r>
            <a:r>
              <a:rPr lang="en-US" sz="2800" b="1" kern="1200" dirty="0" smtClean="0">
                <a:latin typeface="Stone Sans" pitchFamily="34" charset="0"/>
              </a:rPr>
              <a:t>Threat:</a:t>
            </a:r>
          </a:p>
          <a:p>
            <a:pPr marL="461963" indent="0" eaLnBrk="1" hangingPunct="1">
              <a:spcBef>
                <a:spcPct val="0"/>
              </a:spcBef>
              <a:buNone/>
            </a:pPr>
            <a:r>
              <a:rPr lang="en-US" sz="2800" b="1" i="1" kern="1200" dirty="0" smtClean="0">
                <a:latin typeface="Stone Sans" pitchFamily="34" charset="0"/>
              </a:rPr>
              <a:t>there </a:t>
            </a:r>
            <a:r>
              <a:rPr lang="en-US" sz="2800" b="1" i="1" kern="1200" dirty="0">
                <a:latin typeface="Stone Sans" pitchFamily="34" charset="0"/>
              </a:rPr>
              <a:t>is actual violent behavior towards a person or property, where a person is being threatened, or where it appears violent behavior is likely to take place, such as a verbal altercation.</a:t>
            </a:r>
          </a:p>
          <a:p>
            <a:pPr marL="342900" indent="-342900" eaLnBrk="1" hangingPunct="1">
              <a:spcBef>
                <a:spcPct val="0"/>
              </a:spcBef>
            </a:pPr>
            <a:endParaRPr lang="en-US" sz="2800" b="1" kern="1200" dirty="0">
              <a:latin typeface="Stone Sans" pitchFamily="34" charset="0"/>
            </a:endParaRPr>
          </a:p>
          <a:p>
            <a:pPr marL="742950" lvl="1" indent="-285750">
              <a:spcBef>
                <a:spcPct val="0"/>
              </a:spcBef>
            </a:pPr>
            <a:r>
              <a:rPr lang="en-US" b="1" kern="1200" dirty="0">
                <a:latin typeface="Stone Sans" pitchFamily="34" charset="0"/>
              </a:rPr>
              <a:t>Isolate or evacuate yourself &amp; others</a:t>
            </a:r>
          </a:p>
          <a:p>
            <a:pPr marL="742950" lvl="1" indent="-285750">
              <a:spcBef>
                <a:spcPct val="0"/>
              </a:spcBef>
            </a:pPr>
            <a:r>
              <a:rPr lang="en-US" b="1" kern="1200" dirty="0">
                <a:latin typeface="Stone Sans" pitchFamily="34" charset="0"/>
              </a:rPr>
              <a:t>Call 911</a:t>
            </a:r>
          </a:p>
          <a:p>
            <a:pPr marL="742950" lvl="1" indent="-285750">
              <a:spcBef>
                <a:spcPct val="0"/>
              </a:spcBef>
            </a:pPr>
            <a:r>
              <a:rPr lang="en-US" b="1" kern="1200" dirty="0">
                <a:latin typeface="Stone Sans" pitchFamily="34" charset="0"/>
              </a:rPr>
              <a:t>Alert HRS</a:t>
            </a:r>
          </a:p>
          <a:p>
            <a:pPr marL="742950" lvl="1" indent="-285750">
              <a:spcBef>
                <a:spcPct val="0"/>
              </a:spcBef>
            </a:pPr>
            <a:r>
              <a:rPr lang="en-US" b="1" kern="1200" dirty="0">
                <a:latin typeface="Stone Sans" pitchFamily="34" charset="0"/>
              </a:rPr>
              <a:t>Alert </a:t>
            </a:r>
            <a:r>
              <a:rPr lang="en-US" b="1" kern="1200" dirty="0" smtClean="0">
                <a:latin typeface="Stone Sans" pitchFamily="34" charset="0"/>
              </a:rPr>
              <a:t>Chair/Director and Dean/VP</a:t>
            </a:r>
            <a:endParaRPr lang="en-US" sz="2800" b="1" kern="1200" dirty="0">
              <a:latin typeface="Stone Sans" pitchFamily="34" charset="0"/>
            </a:endParaRPr>
          </a:p>
        </p:txBody>
      </p:sp>
      <p:sp>
        <p:nvSpPr>
          <p:cNvPr id="16" name="Rectangle 2"/>
          <p:cNvSpPr txBox="1">
            <a:spLocks noChangeArrowheads="1"/>
          </p:cNvSpPr>
          <p:nvPr/>
        </p:nvSpPr>
        <p:spPr bwMode="auto">
          <a:xfrm>
            <a:off x="478564" y="159404"/>
            <a:ext cx="8665436"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a:effectLst>
                  <a:outerShdw blurRad="38100" dist="38100" dir="2700000" algn="tl">
                    <a:srgbClr val="000000">
                      <a:alpha val="43137"/>
                    </a:srgbClr>
                  </a:outerShdw>
                </a:effectLst>
                <a:latin typeface="Stone Sans" pitchFamily="34" charset="0"/>
              </a:rPr>
              <a:t>Workplace Violence Definitions</a:t>
            </a:r>
            <a:endParaRPr lang="en-US" sz="3200" b="1" dirty="0">
              <a:latin typeface="Stone Sans" pitchFamily="34" charset="0"/>
            </a:endParaRPr>
          </a:p>
        </p:txBody>
      </p:sp>
    </p:spTree>
    <p:extLst>
      <p:ext uri="{BB962C8B-B14F-4D97-AF65-F5344CB8AC3E}">
        <p14:creationId xmlns:p14="http://schemas.microsoft.com/office/powerpoint/2010/main" val="377042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01914" y="1444239"/>
          <a:ext cx="7772400" cy="470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2"/>
          <p:cNvSpPr txBox="1">
            <a:spLocks noChangeArrowheads="1"/>
          </p:cNvSpPr>
          <p:nvPr/>
        </p:nvSpPr>
        <p:spPr bwMode="auto">
          <a:xfrm>
            <a:off x="504202" y="159404"/>
            <a:ext cx="8639798"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Issues – Scenario 2</a:t>
            </a:r>
            <a:endParaRPr lang="en-US" sz="3200" b="1" dirty="0">
              <a:latin typeface="Stone Sans" pitchFamily="34" charset="0"/>
            </a:endParaRPr>
          </a:p>
        </p:txBody>
      </p:sp>
      <p:sp>
        <p:nvSpPr>
          <p:cNvPr id="2" name="TextBox 1"/>
          <p:cNvSpPr txBox="1"/>
          <p:nvPr/>
        </p:nvSpPr>
        <p:spPr>
          <a:xfrm>
            <a:off x="870438" y="1573823"/>
            <a:ext cx="4958862" cy="4801314"/>
          </a:xfrm>
          <a:prstGeom prst="rect">
            <a:avLst/>
          </a:prstGeom>
          <a:noFill/>
        </p:spPr>
        <p:txBody>
          <a:bodyPr wrap="square" rtlCol="0">
            <a:spAutoFit/>
          </a:bodyPr>
          <a:lstStyle/>
          <a:p>
            <a:pPr lvl="0"/>
            <a:r>
              <a:rPr lang="en-US" sz="2400" dirty="0"/>
              <a:t>It’s Friday afternoon and you witnessed two co-workers </a:t>
            </a:r>
            <a:r>
              <a:rPr lang="en-US" sz="2400" dirty="0" smtClean="0"/>
              <a:t>(Mike </a:t>
            </a:r>
            <a:r>
              <a:rPr lang="en-US" sz="2400" dirty="0"/>
              <a:t>and Sandy) arguing in the hallway. The interaction is very upsetting, especially with the tone used, body language, how close in proximity they were standing, and the use of foul language. You also are concerned how quickly the interaction changed from what appeared to be a normal discussion to more of an argument.</a:t>
            </a:r>
          </a:p>
          <a:p>
            <a:endParaRPr lang="en-US" dirty="0"/>
          </a:p>
        </p:txBody>
      </p:sp>
    </p:spTree>
    <p:extLst>
      <p:ext uri="{BB962C8B-B14F-4D97-AF65-F5344CB8AC3E}">
        <p14:creationId xmlns:p14="http://schemas.microsoft.com/office/powerpoint/2010/main" val="386907155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bwMode="auto">
          <a:xfrm>
            <a:off x="762000" y="1593409"/>
            <a:ext cx="7848600" cy="452431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spcBef>
                <a:spcPct val="0"/>
              </a:spcBef>
            </a:pPr>
            <a:r>
              <a:rPr lang="en-US" sz="2400" b="1" kern="1200" dirty="0" smtClean="0"/>
              <a:t>WSU is committed to maintaining an environment free from acts or threats of violence, including workplace bullying.</a:t>
            </a:r>
            <a:endParaRPr lang="en-US" sz="2400" b="1" kern="1200" dirty="0"/>
          </a:p>
          <a:p>
            <a:pPr marL="342900" indent="-342900" eaLnBrk="1" hangingPunct="1">
              <a:spcBef>
                <a:spcPct val="0"/>
              </a:spcBef>
            </a:pPr>
            <a:endParaRPr lang="en-US" sz="2400" b="1" kern="1200" dirty="0"/>
          </a:p>
          <a:p>
            <a:pPr marL="342900" indent="-342900" eaLnBrk="1" hangingPunct="1">
              <a:spcBef>
                <a:spcPct val="0"/>
              </a:spcBef>
            </a:pPr>
            <a:r>
              <a:rPr lang="en-US" sz="2400" b="1" kern="1200" dirty="0" smtClean="0"/>
              <a:t>Applicable to students, faculty, staff, visitors, volunteers and all other personnel while on University property or conducting University business.</a:t>
            </a:r>
          </a:p>
          <a:p>
            <a:pPr marL="342900" indent="-342900" eaLnBrk="1" hangingPunct="1">
              <a:spcBef>
                <a:spcPct val="0"/>
              </a:spcBef>
            </a:pPr>
            <a:endParaRPr lang="en-US" sz="2400" b="1" kern="1200" dirty="0" smtClean="0"/>
          </a:p>
          <a:p>
            <a:pPr marL="342900" indent="-342900" eaLnBrk="1" hangingPunct="1">
              <a:spcBef>
                <a:spcPct val="0"/>
              </a:spcBef>
            </a:pPr>
            <a:r>
              <a:rPr lang="en-US" sz="2400" b="1" kern="1200" dirty="0" smtClean="0"/>
              <a:t>Retaliation is prohibited and may form independent grounds for taking appropriate corrective or disciplinary action.</a:t>
            </a:r>
            <a:endParaRPr lang="en-US" sz="2400" b="1" kern="1200" dirty="0"/>
          </a:p>
        </p:txBody>
      </p:sp>
      <p:sp>
        <p:nvSpPr>
          <p:cNvPr id="16" name="Rectangle 2"/>
          <p:cNvSpPr txBox="1">
            <a:spLocks noChangeArrowheads="1"/>
          </p:cNvSpPr>
          <p:nvPr/>
        </p:nvSpPr>
        <p:spPr bwMode="auto">
          <a:xfrm>
            <a:off x="521293" y="144420"/>
            <a:ext cx="7467599"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Bullying Prevention and Reporting</a:t>
            </a:r>
            <a:endParaRPr lang="en-US" sz="3200" b="1" dirty="0">
              <a:latin typeface="Stone Sans" pitchFamily="34" charset="0"/>
            </a:endParaRPr>
          </a:p>
        </p:txBody>
      </p:sp>
      <p:sp>
        <p:nvSpPr>
          <p:cNvPr id="4" name="Rectangle 3"/>
          <p:cNvSpPr/>
          <p:nvPr/>
        </p:nvSpPr>
        <p:spPr>
          <a:xfrm>
            <a:off x="852249" y="870560"/>
            <a:ext cx="5763117" cy="341632"/>
          </a:xfrm>
          <a:prstGeom prst="rect">
            <a:avLst/>
          </a:prstGeom>
        </p:spPr>
        <p:txBody>
          <a:bodyPr wrap="none">
            <a:spAutoFit/>
          </a:bodyPr>
          <a:lstStyle/>
          <a:p>
            <a:pPr algn="ctr">
              <a:lnSpc>
                <a:spcPct val="90000"/>
              </a:lnSpc>
            </a:pPr>
            <a:r>
              <a:rPr lang="en-US" b="1" dirty="0" smtClean="0">
                <a:solidFill>
                  <a:srgbClr val="800000"/>
                </a:solidFill>
                <a:effectLst>
                  <a:outerShdw blurRad="38100" dist="38100" dir="2700000" algn="tl">
                    <a:srgbClr val="000000">
                      <a:alpha val="43137"/>
                    </a:srgbClr>
                  </a:outerShdw>
                </a:effectLst>
                <a:latin typeface="Stone Sans" pitchFamily="34" charset="0"/>
              </a:rPr>
              <a:t>WSU Business Policy and Procedure (BPPM 50.31)</a:t>
            </a:r>
            <a:endParaRPr lang="en-US" b="1" dirty="0">
              <a:solidFill>
                <a:srgbClr val="800000"/>
              </a:solidFill>
              <a:latin typeface="Stone Sans" pitchFamily="34" charset="0"/>
            </a:endParaRPr>
          </a:p>
        </p:txBody>
      </p:sp>
    </p:spTree>
    <p:extLst>
      <p:ext uri="{BB962C8B-B14F-4D97-AF65-F5344CB8AC3E}">
        <p14:creationId xmlns:p14="http://schemas.microsoft.com/office/powerpoint/2010/main" val="1963665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609600" y="1321806"/>
            <a:ext cx="7968342" cy="9541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79450" indent="-514350">
              <a:buFont typeface="+mj-lt"/>
              <a:buAutoNum type="alphaLcParenR"/>
            </a:pPr>
            <a:endParaRPr lang="en-US" sz="2400" dirty="0" smtClean="0"/>
          </a:p>
          <a:p>
            <a:pPr marL="165100" indent="0" eaLnBrk="1" hangingPunct="1">
              <a:buNone/>
            </a:pPr>
            <a:endParaRPr lang="en-US" sz="2200" b="0" dirty="0" smtClean="0">
              <a:latin typeface="Stone Sans" pitchFamily="34" charset="0"/>
            </a:endParaRPr>
          </a:p>
        </p:txBody>
      </p:sp>
      <p:sp>
        <p:nvSpPr>
          <p:cNvPr id="15" name="Rectangle 2"/>
          <p:cNvSpPr txBox="1">
            <a:spLocks noChangeArrowheads="1"/>
          </p:cNvSpPr>
          <p:nvPr/>
        </p:nvSpPr>
        <p:spPr bwMode="auto">
          <a:xfrm>
            <a:off x="504202" y="155708"/>
            <a:ext cx="8639798"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As a Co-worker, What Do you Do?</a:t>
            </a:r>
            <a:endParaRPr lang="en-US" sz="3200" b="1" dirty="0">
              <a:latin typeface="Stone Sans" pitchFamily="34" charset="0"/>
            </a:endParaRPr>
          </a:p>
        </p:txBody>
      </p:sp>
      <p:sp>
        <p:nvSpPr>
          <p:cNvPr id="16" name="TextBox 15"/>
          <p:cNvSpPr txBox="1"/>
          <p:nvPr/>
        </p:nvSpPr>
        <p:spPr>
          <a:xfrm>
            <a:off x="487110" y="733969"/>
            <a:ext cx="8656890" cy="369332"/>
          </a:xfrm>
          <a:prstGeom prst="rect">
            <a:avLst/>
          </a:prstGeom>
          <a:noFill/>
        </p:spPr>
        <p:txBody>
          <a:bodyPr wrap="square" rtlCol="0">
            <a:spAutoFit/>
          </a:bodyPr>
          <a:lstStyle/>
          <a:p>
            <a:pPr algn="ctr"/>
            <a:endParaRPr lang="en-US" dirty="0">
              <a:solidFill>
                <a:schemeClr val="bg2"/>
              </a:solidFill>
              <a:latin typeface="Stone Sans" pitchFamily="34" charset="0"/>
            </a:endParaRPr>
          </a:p>
        </p:txBody>
      </p:sp>
      <p:sp>
        <p:nvSpPr>
          <p:cNvPr id="6" name="Rectangle 3"/>
          <p:cNvSpPr txBox="1">
            <a:spLocks noChangeArrowheads="1"/>
          </p:cNvSpPr>
          <p:nvPr/>
        </p:nvSpPr>
        <p:spPr bwMode="auto">
          <a:xfrm>
            <a:off x="609600" y="1321806"/>
            <a:ext cx="7968342"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6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Wingdings" pitchFamily="2" charset="2"/>
              <a:buChar char="§"/>
              <a:defRPr lang="en-US" sz="2400">
                <a:solidFill>
                  <a:schemeClr val="bg2"/>
                </a:solidFill>
                <a:latin typeface="Lucida Sans" pitchFamily="34" charset="0"/>
                <a:ea typeface="+mn-ea"/>
                <a:cs typeface="+mn-cs"/>
              </a:defRPr>
            </a:lvl2pPr>
            <a:lvl3pPr marL="688975" indent="-179388" algn="l" rtl="0" eaLnBrk="0" fontAlgn="base" hangingPunct="0">
              <a:lnSpc>
                <a:spcPct val="95000"/>
              </a:lnSpc>
              <a:spcBef>
                <a:spcPts val="400"/>
              </a:spcBef>
              <a:spcAft>
                <a:spcPct val="0"/>
              </a:spcAft>
              <a:buClr>
                <a:srgbClr val="C60C30"/>
              </a:buClr>
              <a:buSzPct val="100000"/>
              <a:buFont typeface="Lucida Sans" pitchFamily="34" charset="0"/>
              <a:buChar char="–"/>
              <a:defRPr lang="en-US" sz="20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2000" dirty="0" smtClean="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20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679450" indent="-514350">
              <a:buFont typeface="+mj-lt"/>
              <a:buAutoNum type="alphaLcParenR"/>
            </a:pPr>
            <a:endParaRPr lang="en-US" sz="2400" kern="0" dirty="0" smtClean="0"/>
          </a:p>
          <a:p>
            <a:pPr marL="679450" indent="-514350">
              <a:buFont typeface="+mj-lt"/>
              <a:buAutoNum type="alphaLcParenR"/>
            </a:pPr>
            <a:r>
              <a:rPr lang="en-US" sz="2400" kern="0" dirty="0" smtClean="0"/>
              <a:t>Jump in the middle of Mike and Sandy to break up the argument.</a:t>
            </a:r>
          </a:p>
          <a:p>
            <a:pPr marL="679450" indent="-514350">
              <a:buFont typeface="+mj-lt"/>
              <a:buAutoNum type="alphaLcParenR"/>
            </a:pPr>
            <a:r>
              <a:rPr lang="en-US" sz="2400" kern="0" dirty="0" smtClean="0"/>
              <a:t>Walk away in disbelief that employees would behave this way at work.</a:t>
            </a:r>
          </a:p>
          <a:p>
            <a:pPr marL="679450" indent="-514350">
              <a:buFont typeface="+mj-lt"/>
              <a:buAutoNum type="alphaLcParenR"/>
            </a:pPr>
            <a:r>
              <a:rPr lang="en-US" sz="2400" kern="0" dirty="0" smtClean="0"/>
              <a:t>Find your supervisor or the closest supervisor to address the situation.</a:t>
            </a:r>
          </a:p>
          <a:p>
            <a:pPr marL="679450" indent="-514350">
              <a:buFont typeface="+mj-lt"/>
              <a:buAutoNum type="alphaLcParenR"/>
            </a:pPr>
            <a:r>
              <a:rPr lang="en-US" sz="2400" kern="0" dirty="0" smtClean="0"/>
              <a:t>Call the police to handle the situation.</a:t>
            </a:r>
          </a:p>
          <a:p>
            <a:pPr marL="679450" indent="-514350">
              <a:buFont typeface="+mj-lt"/>
              <a:buAutoNum type="alphaLcParenR"/>
            </a:pPr>
            <a:r>
              <a:rPr lang="en-US" sz="2400" kern="0" dirty="0" smtClean="0"/>
              <a:t>Some or all of the above.</a:t>
            </a:r>
          </a:p>
          <a:p>
            <a:pPr marL="679450" indent="-514350">
              <a:buFont typeface="+mj-lt"/>
              <a:buAutoNum type="alphaLcParenR"/>
            </a:pPr>
            <a:r>
              <a:rPr lang="en-US" sz="2400" kern="0" dirty="0" smtClean="0"/>
              <a:t>None of the above.</a:t>
            </a:r>
          </a:p>
          <a:p>
            <a:pPr marL="165100" indent="0" eaLnBrk="1" hangingPunct="1">
              <a:buFont typeface="Arial" pitchFamily="34" charset="0"/>
              <a:buNone/>
            </a:pPr>
            <a:endParaRPr lang="en-US" sz="2200" kern="0" dirty="0" smtClean="0">
              <a:latin typeface="Stone Sans" pitchFamily="34" charset="0"/>
            </a:endParaRPr>
          </a:p>
        </p:txBody>
      </p:sp>
    </p:spTree>
    <p:extLst>
      <p:ext uri="{BB962C8B-B14F-4D97-AF65-F5344CB8AC3E}">
        <p14:creationId xmlns:p14="http://schemas.microsoft.com/office/powerpoint/2010/main" val="366433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8907497"/>
              </p:ext>
            </p:extLst>
          </p:nvPr>
        </p:nvGraphicFramePr>
        <p:xfrm>
          <a:off x="801914" y="1444239"/>
          <a:ext cx="7772400" cy="470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2"/>
          <p:cNvSpPr txBox="1">
            <a:spLocks noChangeArrowheads="1"/>
          </p:cNvSpPr>
          <p:nvPr/>
        </p:nvSpPr>
        <p:spPr bwMode="auto">
          <a:xfrm>
            <a:off x="487110" y="159404"/>
            <a:ext cx="865689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Issues – Scenario 3 </a:t>
            </a:r>
            <a:endParaRPr lang="en-US" sz="3200" b="1" dirty="0">
              <a:latin typeface="Stone Sans" pitchFamily="34" charset="0"/>
            </a:endParaRPr>
          </a:p>
        </p:txBody>
      </p:sp>
    </p:spTree>
    <p:extLst>
      <p:ext uri="{BB962C8B-B14F-4D97-AF65-F5344CB8AC3E}">
        <p14:creationId xmlns:p14="http://schemas.microsoft.com/office/powerpoint/2010/main" val="41836085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609600" y="1321806"/>
            <a:ext cx="7968342" cy="892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79450" indent="-514350">
              <a:buFont typeface="+mj-lt"/>
              <a:buAutoNum type="alphaLcParenR"/>
            </a:pPr>
            <a:endParaRPr lang="en-US" sz="2000" dirty="0" smtClean="0"/>
          </a:p>
          <a:p>
            <a:pPr marL="165100" indent="0" eaLnBrk="1" hangingPunct="1">
              <a:buNone/>
            </a:pPr>
            <a:endParaRPr lang="en-US" sz="2200" b="0" dirty="0" smtClean="0">
              <a:latin typeface="Stone Sans" pitchFamily="34" charset="0"/>
            </a:endParaRPr>
          </a:p>
        </p:txBody>
      </p:sp>
      <p:sp>
        <p:nvSpPr>
          <p:cNvPr id="15" name="Rectangle 2"/>
          <p:cNvSpPr txBox="1">
            <a:spLocks noChangeArrowheads="1"/>
          </p:cNvSpPr>
          <p:nvPr/>
        </p:nvSpPr>
        <p:spPr bwMode="auto">
          <a:xfrm>
            <a:off x="470018" y="155708"/>
            <a:ext cx="8673981"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What do you do?</a:t>
            </a:r>
            <a:endParaRPr lang="en-US" sz="3200" b="1" dirty="0">
              <a:latin typeface="Stone Sans" pitchFamily="34" charset="0"/>
            </a:endParaRPr>
          </a:p>
        </p:txBody>
      </p:sp>
      <p:sp>
        <p:nvSpPr>
          <p:cNvPr id="16" name="TextBox 15"/>
          <p:cNvSpPr txBox="1"/>
          <p:nvPr/>
        </p:nvSpPr>
        <p:spPr>
          <a:xfrm>
            <a:off x="470018" y="952474"/>
            <a:ext cx="8656890" cy="461665"/>
          </a:xfrm>
          <a:prstGeom prst="rect">
            <a:avLst/>
          </a:prstGeom>
          <a:noFill/>
        </p:spPr>
        <p:txBody>
          <a:bodyPr wrap="square" rtlCol="0">
            <a:spAutoFit/>
          </a:bodyPr>
          <a:lstStyle/>
          <a:p>
            <a:pPr algn="ctr"/>
            <a:r>
              <a:rPr lang="en-US" sz="2400" dirty="0" smtClean="0">
                <a:solidFill>
                  <a:schemeClr val="bg2"/>
                </a:solidFill>
                <a:latin typeface="Stone Sans" pitchFamily="34" charset="0"/>
              </a:rPr>
              <a:t>As a supervisor, what do you say to Lily?</a:t>
            </a:r>
            <a:endParaRPr lang="en-US" sz="2400" dirty="0">
              <a:solidFill>
                <a:schemeClr val="bg2"/>
              </a:solidFill>
              <a:latin typeface="Stone Sans" pitchFamily="34" charset="0"/>
            </a:endParaRPr>
          </a:p>
        </p:txBody>
      </p:sp>
      <p:sp>
        <p:nvSpPr>
          <p:cNvPr id="5" name="Rectangle 3"/>
          <p:cNvSpPr txBox="1">
            <a:spLocks noChangeArrowheads="1"/>
          </p:cNvSpPr>
          <p:nvPr/>
        </p:nvSpPr>
        <p:spPr bwMode="auto">
          <a:xfrm>
            <a:off x="539262" y="1675374"/>
            <a:ext cx="7968342"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6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Wingdings" pitchFamily="2" charset="2"/>
              <a:buChar char="§"/>
              <a:defRPr lang="en-US" sz="2400">
                <a:solidFill>
                  <a:schemeClr val="bg2"/>
                </a:solidFill>
                <a:latin typeface="Lucida Sans" pitchFamily="34" charset="0"/>
                <a:ea typeface="+mn-ea"/>
                <a:cs typeface="+mn-cs"/>
              </a:defRPr>
            </a:lvl2pPr>
            <a:lvl3pPr marL="688975" indent="-179388" algn="l" rtl="0" eaLnBrk="0" fontAlgn="base" hangingPunct="0">
              <a:lnSpc>
                <a:spcPct val="95000"/>
              </a:lnSpc>
              <a:spcBef>
                <a:spcPts val="400"/>
              </a:spcBef>
              <a:spcAft>
                <a:spcPct val="0"/>
              </a:spcAft>
              <a:buClr>
                <a:srgbClr val="C60C30"/>
              </a:buClr>
              <a:buSzPct val="100000"/>
              <a:buFont typeface="Lucida Sans" pitchFamily="34" charset="0"/>
              <a:buChar char="–"/>
              <a:defRPr lang="en-US" sz="20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2000" dirty="0" smtClean="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20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679450" indent="-514350">
              <a:buFont typeface="+mj-lt"/>
              <a:buAutoNum type="alphaLcParenR"/>
            </a:pPr>
            <a:r>
              <a:rPr lang="en-US" sz="2000" kern="0" dirty="0" smtClean="0"/>
              <a:t>You ask if the argument occurring right now? Or when did it occur?</a:t>
            </a:r>
          </a:p>
          <a:p>
            <a:pPr marL="679450" indent="-514350">
              <a:buFont typeface="+mj-lt"/>
              <a:buAutoNum type="alphaLcParenR"/>
            </a:pPr>
            <a:r>
              <a:rPr lang="en-US" sz="2000" kern="0" dirty="0" smtClean="0"/>
              <a:t>Thank her for notifying you, you will look into the situation, and it will be handled appropriately, but you cannot guarantee confidentiality.</a:t>
            </a:r>
          </a:p>
          <a:p>
            <a:pPr marL="679450" indent="-514350">
              <a:buFont typeface="+mj-lt"/>
              <a:buAutoNum type="alphaLcParenR"/>
            </a:pPr>
            <a:r>
              <a:rPr lang="en-US" sz="2000" kern="0" dirty="0" smtClean="0"/>
              <a:t>Tell her you will schedule a meeting with her, Mike, and Sandy to discuss the situation.</a:t>
            </a:r>
          </a:p>
          <a:p>
            <a:pPr marL="679450" indent="-514350">
              <a:buFont typeface="+mj-lt"/>
              <a:buAutoNum type="alphaLcParenR"/>
            </a:pPr>
            <a:r>
              <a:rPr lang="en-US" sz="2000" kern="0" dirty="0" smtClean="0"/>
              <a:t>Agree to not disclose her name and keep the conversation confidential.</a:t>
            </a:r>
          </a:p>
          <a:p>
            <a:pPr marL="679450" indent="-514350">
              <a:buFont typeface="+mj-lt"/>
              <a:buAutoNum type="alphaLcParenR"/>
            </a:pPr>
            <a:r>
              <a:rPr lang="en-US" sz="2000" kern="0" dirty="0" smtClean="0"/>
              <a:t>None of the above.</a:t>
            </a:r>
          </a:p>
          <a:p>
            <a:pPr marL="679450" indent="-514350">
              <a:buFont typeface="+mj-lt"/>
              <a:buAutoNum type="alphaLcParenR"/>
            </a:pPr>
            <a:r>
              <a:rPr lang="en-US" sz="2000" kern="0" dirty="0" smtClean="0"/>
              <a:t>Some or all of the above.</a:t>
            </a:r>
          </a:p>
          <a:p>
            <a:pPr marL="165100" indent="0" eaLnBrk="1" hangingPunct="1">
              <a:buFont typeface="Arial" pitchFamily="34" charset="0"/>
              <a:buNone/>
            </a:pPr>
            <a:endParaRPr lang="en-US" sz="2200" kern="0" dirty="0" smtClean="0">
              <a:latin typeface="Stone Sans" pitchFamily="34" charset="0"/>
            </a:endParaRPr>
          </a:p>
        </p:txBody>
      </p:sp>
    </p:spTree>
    <p:extLst>
      <p:ext uri="{BB962C8B-B14F-4D97-AF65-F5344CB8AC3E}">
        <p14:creationId xmlns:p14="http://schemas.microsoft.com/office/powerpoint/2010/main" val="243455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478564" y="155708"/>
            <a:ext cx="8665436"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Violence</a:t>
            </a:r>
            <a:endParaRPr lang="en-US" sz="3200" b="1" dirty="0">
              <a:latin typeface="Stone Sans" pitchFamily="34" charset="0"/>
            </a:endParaRPr>
          </a:p>
        </p:txBody>
      </p:sp>
      <p:sp>
        <p:nvSpPr>
          <p:cNvPr id="11" name="Content Placeholder 2"/>
          <p:cNvSpPr>
            <a:spLocks noGrp="1"/>
          </p:cNvSpPr>
          <p:nvPr>
            <p:ph idx="1"/>
          </p:nvPr>
        </p:nvSpPr>
        <p:spPr>
          <a:xfrm>
            <a:off x="733322" y="3159793"/>
            <a:ext cx="7772400" cy="492125"/>
          </a:xfrm>
        </p:spPr>
        <p:txBody>
          <a:bodyPr/>
          <a:lstStyle/>
          <a:p>
            <a:pPr marL="165100" indent="0">
              <a:buNone/>
            </a:pPr>
            <a:r>
              <a:rPr lang="en-US" b="1" dirty="0" smtClean="0">
                <a:latin typeface="Stone Sans" pitchFamily="34" charset="0"/>
              </a:rPr>
              <a:t>Questions about workplace violence?</a:t>
            </a:r>
            <a:endParaRPr lang="en-US" b="1" dirty="0">
              <a:latin typeface="Stone Sans" pitchFamily="34" charset="0"/>
            </a:endParaRPr>
          </a:p>
        </p:txBody>
      </p:sp>
    </p:spTree>
    <p:extLst>
      <p:ext uri="{BB962C8B-B14F-4D97-AF65-F5344CB8AC3E}">
        <p14:creationId xmlns:p14="http://schemas.microsoft.com/office/powerpoint/2010/main" val="143544721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bwMode="auto">
          <a:xfrm>
            <a:off x="777893" y="1424354"/>
            <a:ext cx="7568938" cy="365023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indent="0" eaLnBrk="1" hangingPunct="1">
              <a:spcBef>
                <a:spcPct val="0"/>
              </a:spcBef>
              <a:buNone/>
            </a:pPr>
            <a:r>
              <a:rPr lang="en-US" sz="2800" b="1" kern="1200" dirty="0">
                <a:latin typeface="Stone Sans" pitchFamily="34" charset="0"/>
              </a:rPr>
              <a:t>WSU seeks to enhance workplace safety by educating employees about domestic violence and its possible risks. </a:t>
            </a:r>
          </a:p>
          <a:p>
            <a:pPr marL="342900" indent="-342900" eaLnBrk="1" hangingPunct="1">
              <a:spcBef>
                <a:spcPct val="0"/>
              </a:spcBef>
            </a:pPr>
            <a:endParaRPr lang="en-US" sz="2800" b="1" kern="1200" dirty="0">
              <a:latin typeface="Stone Sans" pitchFamily="34" charset="0"/>
            </a:endParaRPr>
          </a:p>
          <a:p>
            <a:pPr marL="342900" indent="-342900" eaLnBrk="1" hangingPunct="1">
              <a:spcBef>
                <a:spcPct val="0"/>
              </a:spcBef>
            </a:pPr>
            <a:r>
              <a:rPr lang="en-US" sz="2800" b="1" kern="1200" dirty="0">
                <a:latin typeface="Stone Sans" pitchFamily="34" charset="0"/>
              </a:rPr>
              <a:t>Domestic Violence </a:t>
            </a:r>
            <a:r>
              <a:rPr lang="en-US" sz="2800" b="1" kern="1200" dirty="0" smtClean="0">
                <a:latin typeface="Stone Sans" pitchFamily="34" charset="0"/>
              </a:rPr>
              <a:t>Definition:</a:t>
            </a:r>
          </a:p>
          <a:p>
            <a:pPr marL="569912" lvl="3" indent="0" eaLnBrk="1" hangingPunct="1">
              <a:spcBef>
                <a:spcPct val="0"/>
              </a:spcBef>
              <a:buNone/>
            </a:pPr>
            <a:r>
              <a:rPr lang="en-US" sz="2400" b="1" i="1" kern="1200" dirty="0" smtClean="0">
                <a:latin typeface="Stone Sans" pitchFamily="34" charset="0"/>
              </a:rPr>
              <a:t>Abusive </a:t>
            </a:r>
            <a:r>
              <a:rPr lang="en-US" sz="2400" b="1" i="1" kern="1200" dirty="0">
                <a:latin typeface="Stone Sans" pitchFamily="34" charset="0"/>
              </a:rPr>
              <a:t>behavior that is either physical, sexual, and/or psychological, intended to establish and maintain control over a partner or family or household member. (RCW 26.50</a:t>
            </a:r>
            <a:r>
              <a:rPr lang="en-US" sz="2400" b="1" i="1" kern="1200" dirty="0" smtClean="0">
                <a:latin typeface="Stone Sans" pitchFamily="34" charset="0"/>
              </a:rPr>
              <a:t>)</a:t>
            </a:r>
            <a:endParaRPr lang="en-US" sz="2400" b="1" i="1" kern="1200" dirty="0">
              <a:latin typeface="Stone Sans" pitchFamily="34" charset="0"/>
            </a:endParaRPr>
          </a:p>
        </p:txBody>
      </p:sp>
      <p:sp>
        <p:nvSpPr>
          <p:cNvPr id="15" name="Rectangle 2"/>
          <p:cNvSpPr txBox="1">
            <a:spLocks noChangeArrowheads="1"/>
          </p:cNvSpPr>
          <p:nvPr/>
        </p:nvSpPr>
        <p:spPr bwMode="auto">
          <a:xfrm>
            <a:off x="495656" y="155708"/>
            <a:ext cx="864834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Domestic Violence Guidelines</a:t>
            </a:r>
            <a:endParaRPr lang="en-US" sz="3200" b="1" dirty="0">
              <a:latin typeface="Stone Sans" pitchFamily="34" charset="0"/>
            </a:endParaRPr>
          </a:p>
        </p:txBody>
      </p:sp>
    </p:spTree>
    <p:extLst>
      <p:ext uri="{BB962C8B-B14F-4D97-AF65-F5344CB8AC3E}">
        <p14:creationId xmlns:p14="http://schemas.microsoft.com/office/powerpoint/2010/main" val="247284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640080" y="1617785"/>
            <a:ext cx="7970520" cy="391030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spcBef>
                <a:spcPct val="0"/>
              </a:spcBef>
              <a:buNone/>
            </a:pPr>
            <a:r>
              <a:rPr lang="en-US" sz="2800" b="1" kern="1200" dirty="0">
                <a:latin typeface="Stone Sans" pitchFamily="34" charset="0"/>
              </a:rPr>
              <a:t>Reporting Incidents:</a:t>
            </a:r>
          </a:p>
          <a:p>
            <a:pPr marL="635000" indent="-342900">
              <a:spcBef>
                <a:spcPct val="0"/>
              </a:spcBef>
              <a:buFont typeface="Wingdings" panose="05000000000000000000" pitchFamily="2" charset="2"/>
              <a:buChar char="§"/>
            </a:pPr>
            <a:r>
              <a:rPr lang="en-US" sz="2400" b="1" kern="1200" dirty="0">
                <a:latin typeface="Stone Sans" pitchFamily="34" charset="0"/>
              </a:rPr>
              <a:t>Review WPV Checklist located on: </a:t>
            </a:r>
          </a:p>
          <a:p>
            <a:pPr marL="979487" lvl="2" indent="-342900">
              <a:spcBef>
                <a:spcPct val="0"/>
              </a:spcBef>
              <a:buFontTx/>
              <a:buChar char="-"/>
            </a:pPr>
            <a:r>
              <a:rPr lang="en-US" b="1" kern="1200" dirty="0">
                <a:latin typeface="Stone Sans" pitchFamily="34" charset="0"/>
              </a:rPr>
              <a:t>HRS website – Safe Environment</a:t>
            </a:r>
          </a:p>
          <a:p>
            <a:pPr marL="630238" lvl="1" indent="-342900">
              <a:spcBef>
                <a:spcPct val="0"/>
              </a:spcBef>
            </a:pPr>
            <a:r>
              <a:rPr lang="en-US" b="1" kern="1200" dirty="0">
                <a:latin typeface="Stone Sans" pitchFamily="34" charset="0"/>
              </a:rPr>
              <a:t>Alert your supervisor</a:t>
            </a:r>
          </a:p>
          <a:p>
            <a:pPr marL="573088" lvl="1" indent="-285750">
              <a:spcBef>
                <a:spcPct val="0"/>
              </a:spcBef>
            </a:pPr>
            <a:r>
              <a:rPr lang="en-US" b="1" kern="1200" dirty="0">
                <a:latin typeface="Stone Sans" pitchFamily="34" charset="0"/>
              </a:rPr>
              <a:t>Alert HRS</a:t>
            </a:r>
          </a:p>
          <a:p>
            <a:pPr marL="573088" lvl="1" indent="-285750">
              <a:spcBef>
                <a:spcPct val="0"/>
              </a:spcBef>
            </a:pPr>
            <a:r>
              <a:rPr lang="en-US" b="1" kern="1200" dirty="0">
                <a:latin typeface="Stone Sans" pitchFamily="34" charset="0"/>
              </a:rPr>
              <a:t>Call 911 if Urgent / Direct Threat</a:t>
            </a:r>
          </a:p>
          <a:p>
            <a:pPr marL="742950" lvl="1" indent="-285750">
              <a:spcBef>
                <a:spcPct val="0"/>
              </a:spcBef>
            </a:pPr>
            <a:endParaRPr lang="en-US" kern="1200" dirty="0">
              <a:solidFill>
                <a:schemeClr val="tx1"/>
              </a:solidFill>
              <a:latin typeface="Stone Sans" pitchFamily="34" charset="0"/>
            </a:endParaRPr>
          </a:p>
          <a:p>
            <a:pPr marL="0" indent="0" eaLnBrk="1" hangingPunct="1">
              <a:spcBef>
                <a:spcPct val="0"/>
              </a:spcBef>
              <a:buNone/>
            </a:pPr>
            <a:r>
              <a:rPr lang="en-US" b="1" kern="1200" dirty="0">
                <a:latin typeface="Stone Sans" pitchFamily="34" charset="0"/>
              </a:rPr>
              <a:t>HRS is responsible for investigating the incident and recommending appropriate action to area Appointing Authority.</a:t>
            </a:r>
          </a:p>
        </p:txBody>
      </p:sp>
      <p:sp>
        <p:nvSpPr>
          <p:cNvPr id="15" name="Rectangle 2"/>
          <p:cNvSpPr txBox="1">
            <a:spLocks noChangeArrowheads="1"/>
          </p:cNvSpPr>
          <p:nvPr/>
        </p:nvSpPr>
        <p:spPr bwMode="auto">
          <a:xfrm>
            <a:off x="478564" y="155708"/>
            <a:ext cx="8665436"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Domestic Violence Guidelines</a:t>
            </a:r>
            <a:endParaRPr lang="en-US" sz="3200" b="1" dirty="0">
              <a:latin typeface="Stone Sans" pitchFamily="34" charset="0"/>
            </a:endParaRPr>
          </a:p>
        </p:txBody>
      </p:sp>
    </p:spTree>
    <p:extLst>
      <p:ext uri="{BB962C8B-B14F-4D97-AF65-F5344CB8AC3E}">
        <p14:creationId xmlns:p14="http://schemas.microsoft.com/office/powerpoint/2010/main" val="1666855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587327" y="1494693"/>
            <a:ext cx="7970520" cy="265098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803275" lvl="1" indent="-458788" eaLnBrk="1" hangingPunct="1">
              <a:buFont typeface="Arial" charset="0"/>
              <a:buChar char="•"/>
            </a:pPr>
            <a:r>
              <a:rPr lang="en-US" b="1" dirty="0">
                <a:latin typeface="Stone Sans" pitchFamily="34" charset="0"/>
              </a:rPr>
              <a:t>A victim’s </a:t>
            </a:r>
            <a:r>
              <a:rPr lang="en-US" b="1" i="1" dirty="0">
                <a:latin typeface="Stone Sans" pitchFamily="34" charset="0"/>
              </a:rPr>
              <a:t>workplace</a:t>
            </a:r>
            <a:r>
              <a:rPr lang="en-US" b="1" dirty="0">
                <a:latin typeface="Stone Sans" pitchFamily="34" charset="0"/>
              </a:rPr>
              <a:t> is a particular target because the abuser know she/he can find her/his victim.</a:t>
            </a:r>
          </a:p>
          <a:p>
            <a:pPr marL="803275" lvl="1" indent="-458788" eaLnBrk="1" hangingPunct="1">
              <a:buFont typeface="Arial" charset="0"/>
              <a:buChar char="•"/>
            </a:pPr>
            <a:endParaRPr lang="en-US" b="1" dirty="0">
              <a:latin typeface="Stone Sans" pitchFamily="34" charset="0"/>
            </a:endParaRPr>
          </a:p>
          <a:p>
            <a:pPr marL="803275" lvl="1" indent="-458788" eaLnBrk="1" hangingPunct="1">
              <a:buFont typeface="Arial" charset="0"/>
              <a:buChar char="•"/>
            </a:pPr>
            <a:r>
              <a:rPr lang="en-US" b="1" dirty="0">
                <a:latin typeface="Stone Sans" pitchFamily="34" charset="0"/>
              </a:rPr>
              <a:t>A victim’s </a:t>
            </a:r>
            <a:r>
              <a:rPr lang="en-US" b="1" i="1" dirty="0">
                <a:latin typeface="Stone Sans" pitchFamily="34" charset="0"/>
              </a:rPr>
              <a:t>job</a:t>
            </a:r>
            <a:r>
              <a:rPr lang="en-US" b="1" dirty="0">
                <a:latin typeface="Stone Sans" pitchFamily="34" charset="0"/>
              </a:rPr>
              <a:t> is a particular target for the abuser because it is both a perceived and real loss of control.</a:t>
            </a:r>
          </a:p>
        </p:txBody>
      </p:sp>
      <p:sp>
        <p:nvSpPr>
          <p:cNvPr id="15" name="Rectangle 2"/>
          <p:cNvSpPr txBox="1">
            <a:spLocks noChangeArrowheads="1"/>
          </p:cNvSpPr>
          <p:nvPr/>
        </p:nvSpPr>
        <p:spPr bwMode="auto">
          <a:xfrm>
            <a:off x="478564" y="155708"/>
            <a:ext cx="8665436"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Domestic Violence Guidelines</a:t>
            </a:r>
            <a:endParaRPr lang="en-US" sz="3200" b="1" dirty="0">
              <a:latin typeface="Stone Sans" pitchFamily="34" charset="0"/>
            </a:endParaRPr>
          </a:p>
        </p:txBody>
      </p:sp>
    </p:spTree>
    <p:extLst>
      <p:ext uri="{BB962C8B-B14F-4D97-AF65-F5344CB8AC3E}">
        <p14:creationId xmlns:p14="http://schemas.microsoft.com/office/powerpoint/2010/main" val="263675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487110" y="1441938"/>
            <a:ext cx="8229600" cy="314445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Tx/>
              <a:buNone/>
              <a:defRPr/>
            </a:pPr>
            <a:r>
              <a:rPr lang="en-US" b="1" dirty="0" smtClean="0">
                <a:latin typeface="Stone Sans" pitchFamily="34" charset="0"/>
              </a:rPr>
              <a:t>When a Co-Worker / Employee may be a Victim:</a:t>
            </a:r>
          </a:p>
          <a:p>
            <a:pPr marL="0" indent="0" eaLnBrk="1" hangingPunct="1">
              <a:buFontTx/>
              <a:buNone/>
              <a:defRPr/>
            </a:pPr>
            <a:endParaRPr lang="en-US" sz="1600" b="1" dirty="0" smtClean="0">
              <a:latin typeface="Stone Sans" pitchFamily="34" charset="0"/>
            </a:endParaRPr>
          </a:p>
          <a:p>
            <a:pPr marL="687388" lvl="1" indent="-342900" eaLnBrk="1" hangingPunct="1">
              <a:defRPr/>
            </a:pPr>
            <a:r>
              <a:rPr lang="en-US" b="1" dirty="0" smtClean="0">
                <a:latin typeface="Stone Sans" pitchFamily="34" charset="0"/>
              </a:rPr>
              <a:t>Encourage to contact a community or state agency for information, guidance &amp; support</a:t>
            </a:r>
          </a:p>
          <a:p>
            <a:pPr marL="687388" lvl="1" indent="-342900" eaLnBrk="1" hangingPunct="1">
              <a:defRPr/>
            </a:pPr>
            <a:endParaRPr lang="en-US" sz="1000" b="1" dirty="0" smtClean="0">
              <a:latin typeface="Stone Sans" pitchFamily="34" charset="0"/>
            </a:endParaRPr>
          </a:p>
          <a:p>
            <a:pPr marL="687388" lvl="1" indent="-342900" eaLnBrk="1" hangingPunct="1">
              <a:defRPr/>
            </a:pPr>
            <a:r>
              <a:rPr lang="en-US" b="1" dirty="0" smtClean="0">
                <a:latin typeface="Stone Sans" pitchFamily="34" charset="0"/>
              </a:rPr>
              <a:t>Encourage to talk with Employee Assistant Program (EAP) or HRS regarding workplace related concerns</a:t>
            </a:r>
          </a:p>
          <a:p>
            <a:pPr marL="687388" lvl="1" indent="-342900" eaLnBrk="1" hangingPunct="1">
              <a:defRPr/>
            </a:pPr>
            <a:endParaRPr lang="en-US" sz="1000" b="1" dirty="0" smtClean="0">
              <a:latin typeface="Stone Sans" pitchFamily="34" charset="0"/>
            </a:endParaRPr>
          </a:p>
        </p:txBody>
      </p:sp>
      <p:sp>
        <p:nvSpPr>
          <p:cNvPr id="15" name="Rectangle 2"/>
          <p:cNvSpPr txBox="1">
            <a:spLocks noChangeArrowheads="1"/>
          </p:cNvSpPr>
          <p:nvPr/>
        </p:nvSpPr>
        <p:spPr bwMode="auto">
          <a:xfrm>
            <a:off x="487110" y="155708"/>
            <a:ext cx="865689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Domestic Violence Guidelines</a:t>
            </a:r>
            <a:endParaRPr lang="en-US" sz="3200" b="1" dirty="0">
              <a:latin typeface="Stone Sans" pitchFamily="34" charset="0"/>
            </a:endParaRPr>
          </a:p>
        </p:txBody>
      </p:sp>
    </p:spTree>
    <p:extLst>
      <p:ext uri="{BB962C8B-B14F-4D97-AF65-F5344CB8AC3E}">
        <p14:creationId xmlns:p14="http://schemas.microsoft.com/office/powerpoint/2010/main" val="187583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495656" y="1485900"/>
            <a:ext cx="7960605" cy="38661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35000" indent="-342900">
              <a:spcBef>
                <a:spcPct val="0"/>
              </a:spcBef>
            </a:pPr>
            <a:r>
              <a:rPr lang="en-US" b="1" kern="1200" dirty="0">
                <a:latin typeface="Stone Sans" pitchFamily="34" charset="0"/>
              </a:rPr>
              <a:t>DO NOT:</a:t>
            </a:r>
          </a:p>
          <a:p>
            <a:pPr marL="912813" lvl="1" indent="-285750">
              <a:spcBef>
                <a:spcPct val="0"/>
              </a:spcBef>
            </a:pPr>
            <a:r>
              <a:rPr lang="en-US" b="1" i="1" kern="1200" dirty="0">
                <a:latin typeface="Stone Sans" pitchFamily="34" charset="0"/>
              </a:rPr>
              <a:t>Get overly involved</a:t>
            </a:r>
          </a:p>
          <a:p>
            <a:pPr marL="912813" lvl="1" indent="-285750">
              <a:spcBef>
                <a:spcPct val="0"/>
              </a:spcBef>
            </a:pPr>
            <a:r>
              <a:rPr lang="en-US" b="1" i="1" kern="1200" dirty="0">
                <a:latin typeface="Stone Sans" pitchFamily="34" charset="0"/>
              </a:rPr>
              <a:t>Pressure employee to disclose what is happening</a:t>
            </a:r>
          </a:p>
          <a:p>
            <a:pPr marL="912813" lvl="1" indent="-285750">
              <a:spcBef>
                <a:spcPct val="0"/>
              </a:spcBef>
            </a:pPr>
            <a:r>
              <a:rPr lang="en-US" b="1" i="1" kern="1200" dirty="0">
                <a:latin typeface="Stone Sans" pitchFamily="34" charset="0"/>
              </a:rPr>
              <a:t>Give specific advice</a:t>
            </a:r>
          </a:p>
          <a:p>
            <a:pPr marL="742950" lvl="1" indent="-285750">
              <a:spcBef>
                <a:spcPct val="0"/>
              </a:spcBef>
            </a:pPr>
            <a:endParaRPr lang="en-US" b="1" kern="1200" dirty="0" smtClean="0">
              <a:latin typeface="Stone Sans" pitchFamily="34" charset="0"/>
            </a:endParaRPr>
          </a:p>
          <a:p>
            <a:pPr marL="742950" lvl="1" indent="-285750">
              <a:spcBef>
                <a:spcPct val="0"/>
              </a:spcBef>
            </a:pPr>
            <a:endParaRPr lang="en-US" b="1" kern="1200" dirty="0">
              <a:latin typeface="Stone Sans" pitchFamily="34" charset="0"/>
            </a:endParaRPr>
          </a:p>
          <a:p>
            <a:pPr marL="577850" indent="-285750">
              <a:spcBef>
                <a:spcPct val="0"/>
              </a:spcBef>
            </a:pPr>
            <a:r>
              <a:rPr lang="en-US" sz="2400" b="1" kern="1200" dirty="0">
                <a:latin typeface="Stone Sans" pitchFamily="34" charset="0"/>
              </a:rPr>
              <a:t>DO:</a:t>
            </a:r>
          </a:p>
          <a:p>
            <a:pPr marL="917575" lvl="2" indent="-342900">
              <a:spcBef>
                <a:spcPct val="0"/>
              </a:spcBef>
              <a:buFont typeface="Wingdings" pitchFamily="2" charset="2"/>
              <a:buChar char="§"/>
            </a:pPr>
            <a:r>
              <a:rPr lang="en-US" sz="2400" b="1" i="1" kern="1200" dirty="0">
                <a:latin typeface="Stone Sans" pitchFamily="34" charset="0"/>
              </a:rPr>
              <a:t>Listen, support, and refer </a:t>
            </a:r>
          </a:p>
          <a:p>
            <a:pPr marL="917575" lvl="2" indent="-342900">
              <a:spcBef>
                <a:spcPct val="0"/>
              </a:spcBef>
              <a:buFont typeface="Wingdings" pitchFamily="2" charset="2"/>
              <a:buChar char="§"/>
            </a:pPr>
            <a:r>
              <a:rPr lang="en-US" sz="2400" b="1" i="1" kern="1200" dirty="0">
                <a:latin typeface="Stone Sans" pitchFamily="34" charset="0"/>
              </a:rPr>
              <a:t>Listen without judging</a:t>
            </a:r>
          </a:p>
          <a:p>
            <a:pPr marL="687388" lvl="1" indent="-342900" eaLnBrk="1" hangingPunct="1">
              <a:defRPr/>
            </a:pPr>
            <a:endParaRPr lang="en-US" sz="1000" b="1" dirty="0" smtClean="0">
              <a:latin typeface="Stone Sans" pitchFamily="34" charset="0"/>
            </a:endParaRPr>
          </a:p>
        </p:txBody>
      </p:sp>
      <p:sp>
        <p:nvSpPr>
          <p:cNvPr id="15" name="Rectangle 2"/>
          <p:cNvSpPr txBox="1">
            <a:spLocks noChangeArrowheads="1"/>
          </p:cNvSpPr>
          <p:nvPr/>
        </p:nvSpPr>
        <p:spPr bwMode="auto">
          <a:xfrm>
            <a:off x="495656" y="155708"/>
            <a:ext cx="864834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When You Become Aware</a:t>
            </a:r>
            <a:endParaRPr lang="en-US" sz="3200" b="1" dirty="0">
              <a:latin typeface="Stone Sans" pitchFamily="34" charset="0"/>
            </a:endParaRPr>
          </a:p>
        </p:txBody>
      </p:sp>
    </p:spTree>
    <p:extLst>
      <p:ext uri="{BB962C8B-B14F-4D97-AF65-F5344CB8AC3E}">
        <p14:creationId xmlns:p14="http://schemas.microsoft.com/office/powerpoint/2010/main" val="73590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609600" y="1189921"/>
            <a:ext cx="7968342" cy="50685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7525" indent="-352425" eaLnBrk="1" hangingPunct="1">
              <a:buNone/>
            </a:pPr>
            <a:r>
              <a:rPr lang="en-US" sz="2000" b="1" dirty="0" smtClean="0">
                <a:latin typeface="Stone Sans" pitchFamily="34" charset="0"/>
              </a:rPr>
              <a:t>Victim: 26 year old female UW employee</a:t>
            </a:r>
          </a:p>
          <a:p>
            <a:pPr marL="803275" lvl="1" indent="-352425" eaLnBrk="1" hangingPunct="1"/>
            <a:r>
              <a:rPr lang="en-US" sz="2000" b="1" dirty="0">
                <a:latin typeface="Stone Sans" pitchFamily="34" charset="0"/>
              </a:rPr>
              <a:t>She was killed at work on April 2, 2007</a:t>
            </a:r>
          </a:p>
          <a:p>
            <a:pPr marL="517525" indent="-352425" eaLnBrk="1" hangingPunct="1">
              <a:buNone/>
            </a:pPr>
            <a:r>
              <a:rPr lang="en-US" sz="2000" b="1" dirty="0" smtClean="0">
                <a:latin typeface="Stone Sans" pitchFamily="34" charset="0"/>
              </a:rPr>
              <a:t>Post Break-up / Pre-incident:</a:t>
            </a:r>
          </a:p>
          <a:p>
            <a:pPr marL="803275" lvl="1" indent="-352425" eaLnBrk="1" hangingPunct="1"/>
            <a:r>
              <a:rPr lang="en-US" sz="2000" b="1" dirty="0" smtClean="0">
                <a:latin typeface="Stone Sans" pitchFamily="34" charset="0"/>
              </a:rPr>
              <a:t>March 2007 broke up with Offender 41 years old</a:t>
            </a:r>
          </a:p>
          <a:p>
            <a:pPr marL="803275" lvl="1" indent="-352425" eaLnBrk="1" hangingPunct="1"/>
            <a:r>
              <a:rPr lang="en-US" sz="2000" b="1" dirty="0" smtClean="0">
                <a:latin typeface="Stone Sans" pitchFamily="34" charset="0"/>
              </a:rPr>
              <a:t>Offender called her from pay phones was on the run</a:t>
            </a:r>
          </a:p>
          <a:p>
            <a:pPr marL="803275" lvl="1" indent="-352425" eaLnBrk="1" hangingPunct="1"/>
            <a:r>
              <a:rPr lang="en-US" sz="2000" b="1" dirty="0" smtClean="0">
                <a:latin typeface="Stone Sans" pitchFamily="34" charset="0"/>
              </a:rPr>
              <a:t>Left threatening messages to victim and her sister</a:t>
            </a:r>
          </a:p>
          <a:p>
            <a:pPr marL="803275" lvl="1" indent="-352425" eaLnBrk="1" hangingPunct="1"/>
            <a:r>
              <a:rPr lang="en-US" sz="2000" b="1" dirty="0" smtClean="0">
                <a:latin typeface="Stone Sans" pitchFamily="34" charset="0"/>
              </a:rPr>
              <a:t>Stole a revolver from a friend</a:t>
            </a:r>
          </a:p>
          <a:p>
            <a:pPr marL="803275" lvl="1" indent="-352425" eaLnBrk="1" hangingPunct="1"/>
            <a:r>
              <a:rPr lang="en-US" sz="2000" b="1" dirty="0" smtClean="0">
                <a:latin typeface="Stone Sans" pitchFamily="34" charset="0"/>
              </a:rPr>
              <a:t>Evaded service on Order of Protection</a:t>
            </a:r>
          </a:p>
          <a:p>
            <a:pPr marL="517525" indent="-352425" eaLnBrk="1" hangingPunct="1">
              <a:buNone/>
            </a:pPr>
            <a:r>
              <a:rPr lang="en-US" sz="2000" b="1" dirty="0" smtClean="0">
                <a:latin typeface="Stone Sans" pitchFamily="34" charset="0"/>
              </a:rPr>
              <a:t>HR unaware:</a:t>
            </a:r>
            <a:endParaRPr lang="en-US" sz="2000" b="1" dirty="0">
              <a:latin typeface="Stone Sans" pitchFamily="34" charset="0"/>
            </a:endParaRPr>
          </a:p>
          <a:p>
            <a:pPr marL="803275" lvl="1" indent="-352425" eaLnBrk="1" hangingPunct="1">
              <a:tabLst>
                <a:tab pos="738188" algn="l"/>
              </a:tabLst>
            </a:pPr>
            <a:r>
              <a:rPr lang="en-US" sz="2000" b="1" dirty="0" smtClean="0">
                <a:latin typeface="Stone Sans" pitchFamily="34" charset="0"/>
              </a:rPr>
              <a:t>Victim received death threats</a:t>
            </a:r>
          </a:p>
          <a:p>
            <a:pPr marL="803275" lvl="1" indent="-352425" eaLnBrk="1" hangingPunct="1">
              <a:tabLst>
                <a:tab pos="738188" algn="l"/>
              </a:tabLst>
            </a:pPr>
            <a:r>
              <a:rPr lang="en-US" sz="2000" b="1" dirty="0" smtClean="0">
                <a:latin typeface="Stone Sans" pitchFamily="34" charset="0"/>
              </a:rPr>
              <a:t>Victim filed a report &amp; a copy of the Order was given to University Police</a:t>
            </a:r>
          </a:p>
          <a:p>
            <a:pPr marL="517525" indent="-352425" eaLnBrk="1" hangingPunct="1">
              <a:buNone/>
            </a:pPr>
            <a:r>
              <a:rPr lang="en-US" sz="2400" b="1" dirty="0" smtClean="0">
                <a:latin typeface="Stone Sans" pitchFamily="34" charset="0"/>
              </a:rPr>
              <a:t>Lesson(s) learned</a:t>
            </a:r>
          </a:p>
        </p:txBody>
      </p:sp>
      <p:sp>
        <p:nvSpPr>
          <p:cNvPr id="15" name="Rectangle 2"/>
          <p:cNvSpPr txBox="1">
            <a:spLocks noChangeArrowheads="1"/>
          </p:cNvSpPr>
          <p:nvPr/>
        </p:nvSpPr>
        <p:spPr bwMode="auto">
          <a:xfrm>
            <a:off x="470018" y="147162"/>
            <a:ext cx="8673981"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Domestic Violence Case Study</a:t>
            </a:r>
            <a:endParaRPr lang="en-US" sz="3200" b="1" dirty="0">
              <a:latin typeface="Stone Sans" pitchFamily="34" charset="0"/>
            </a:endParaRPr>
          </a:p>
        </p:txBody>
      </p:sp>
    </p:spTree>
    <p:extLst>
      <p:ext uri="{BB962C8B-B14F-4D97-AF65-F5344CB8AC3E}">
        <p14:creationId xmlns:p14="http://schemas.microsoft.com/office/powerpoint/2010/main" val="3771631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bwMode="auto">
          <a:xfrm>
            <a:off x="762000" y="1593409"/>
            <a:ext cx="7848600" cy="452431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spcBef>
                <a:spcPct val="0"/>
              </a:spcBef>
            </a:pPr>
            <a:r>
              <a:rPr lang="en-US" sz="2400" b="1" kern="1200" dirty="0">
                <a:latin typeface="Stone Sans" pitchFamily="34" charset="0"/>
              </a:rPr>
              <a:t>Workplace bullying refers to </a:t>
            </a:r>
            <a:r>
              <a:rPr lang="en-US" sz="2400" b="1" i="1" kern="1200" dirty="0">
                <a:latin typeface="Stone Sans" pitchFamily="34" charset="0"/>
              </a:rPr>
              <a:t>repeated</a:t>
            </a:r>
            <a:r>
              <a:rPr lang="en-US" sz="2400" b="1" kern="1200" dirty="0">
                <a:latin typeface="Stone Sans" pitchFamily="34" charset="0"/>
              </a:rPr>
              <a:t>, unreasonable actions of individuals (or a group) directed towards an employee (or a group of employees), which </a:t>
            </a:r>
            <a:r>
              <a:rPr lang="en-US" sz="2400" b="1" kern="1200" dirty="0" smtClean="0">
                <a:latin typeface="Stone Sans" pitchFamily="34" charset="0"/>
              </a:rPr>
              <a:t>intimidate</a:t>
            </a:r>
            <a:r>
              <a:rPr lang="en-US" sz="2400" b="1" kern="1200" dirty="0">
                <a:latin typeface="Stone Sans" pitchFamily="34" charset="0"/>
              </a:rPr>
              <a:t>, degrade, humiliate, or undermine; or which create a risk to the health or safety of the employee(s). </a:t>
            </a:r>
          </a:p>
          <a:p>
            <a:pPr marL="342900" indent="-342900" eaLnBrk="1" hangingPunct="1">
              <a:spcBef>
                <a:spcPct val="0"/>
              </a:spcBef>
            </a:pPr>
            <a:endParaRPr lang="en-US" sz="2400" b="1" kern="1200" dirty="0">
              <a:latin typeface="Stone Sans" pitchFamily="34" charset="0"/>
            </a:endParaRPr>
          </a:p>
          <a:p>
            <a:pPr marL="342900" indent="-342900" eaLnBrk="1" hangingPunct="1">
              <a:spcBef>
                <a:spcPct val="0"/>
              </a:spcBef>
            </a:pPr>
            <a:r>
              <a:rPr lang="en-US" sz="2400" b="1" kern="1200" dirty="0">
                <a:latin typeface="Stone Sans" pitchFamily="34" charset="0"/>
              </a:rPr>
              <a:t>Workplace bullying often involves an abuse or misuse of power. Bullying behavior creates feelings of defenselessness and injustice in the target and undermines an individual’s right to dignity </a:t>
            </a:r>
            <a:r>
              <a:rPr lang="en-US" sz="2400" b="1" kern="1200" dirty="0" smtClean="0">
                <a:latin typeface="Stone Sans" pitchFamily="34" charset="0"/>
              </a:rPr>
              <a:t>at </a:t>
            </a:r>
            <a:r>
              <a:rPr lang="en-US" sz="2400" b="1" kern="1200" dirty="0">
                <a:latin typeface="Stone Sans" pitchFamily="34" charset="0"/>
              </a:rPr>
              <a:t>work. </a:t>
            </a:r>
          </a:p>
        </p:txBody>
      </p:sp>
      <p:sp>
        <p:nvSpPr>
          <p:cNvPr id="16" name="Rectangle 2"/>
          <p:cNvSpPr txBox="1">
            <a:spLocks noChangeArrowheads="1"/>
          </p:cNvSpPr>
          <p:nvPr/>
        </p:nvSpPr>
        <p:spPr bwMode="auto">
          <a:xfrm>
            <a:off x="487110" y="112981"/>
            <a:ext cx="865689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Bullying</a:t>
            </a:r>
            <a:endParaRPr lang="en-US" sz="3200" b="1" dirty="0">
              <a:latin typeface="Stone Sans" pitchFamily="34" charset="0"/>
            </a:endParaRPr>
          </a:p>
        </p:txBody>
      </p:sp>
    </p:spTree>
    <p:extLst>
      <p:ext uri="{BB962C8B-B14F-4D97-AF65-F5344CB8AC3E}">
        <p14:creationId xmlns:p14="http://schemas.microsoft.com/office/powerpoint/2010/main" val="29359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470018" y="155708"/>
            <a:ext cx="8673981"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Domestic Violence</a:t>
            </a:r>
            <a:endParaRPr lang="en-US" sz="3200" b="1" dirty="0">
              <a:latin typeface="Stone Sans" pitchFamily="34" charset="0"/>
            </a:endParaRPr>
          </a:p>
        </p:txBody>
      </p:sp>
      <p:sp>
        <p:nvSpPr>
          <p:cNvPr id="11" name="Content Placeholder 2"/>
          <p:cNvSpPr>
            <a:spLocks noGrp="1"/>
          </p:cNvSpPr>
          <p:nvPr>
            <p:ph idx="1"/>
          </p:nvPr>
        </p:nvSpPr>
        <p:spPr>
          <a:xfrm>
            <a:off x="733322" y="2764139"/>
            <a:ext cx="7772400" cy="1046440"/>
          </a:xfrm>
        </p:spPr>
        <p:txBody>
          <a:bodyPr/>
          <a:lstStyle/>
          <a:p>
            <a:pPr marL="165100" indent="0" algn="ctr">
              <a:buNone/>
            </a:pPr>
            <a:r>
              <a:rPr lang="en-US" b="1" dirty="0" smtClean="0">
                <a:latin typeface="Stone Sans" pitchFamily="34" charset="0"/>
              </a:rPr>
              <a:t>Questions about domestic violence </a:t>
            </a:r>
          </a:p>
          <a:p>
            <a:pPr marL="165100" indent="0" algn="ctr">
              <a:buNone/>
            </a:pPr>
            <a:r>
              <a:rPr lang="en-US" b="1" dirty="0" smtClean="0">
                <a:latin typeface="Stone Sans" pitchFamily="34" charset="0"/>
              </a:rPr>
              <a:t>in the workplace?</a:t>
            </a:r>
            <a:endParaRPr lang="en-US" b="1" dirty="0">
              <a:latin typeface="Stone Sans" pitchFamily="34" charset="0"/>
            </a:endParaRPr>
          </a:p>
        </p:txBody>
      </p:sp>
    </p:spTree>
    <p:extLst>
      <p:ext uri="{BB962C8B-B14F-4D97-AF65-F5344CB8AC3E}">
        <p14:creationId xmlns:p14="http://schemas.microsoft.com/office/powerpoint/2010/main" val="277727810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952" y="1126008"/>
            <a:ext cx="7772400" cy="5201424"/>
          </a:xfrm>
        </p:spPr>
        <p:txBody>
          <a:bodyPr/>
          <a:lstStyle/>
          <a:p>
            <a:pPr marL="401638" indent="-401638" eaLnBrk="1" hangingPunct="1">
              <a:buFontTx/>
              <a:buNone/>
            </a:pPr>
            <a:endParaRPr lang="en-US" sz="2400" b="1" dirty="0" smtClean="0">
              <a:latin typeface="Stone Sans" pitchFamily="34" charset="0"/>
            </a:endParaRPr>
          </a:p>
          <a:p>
            <a:pPr marL="401638" indent="-401638" eaLnBrk="1" hangingPunct="1">
              <a:buFontTx/>
              <a:buNone/>
            </a:pPr>
            <a:r>
              <a:rPr lang="en-US" sz="2400" b="1" dirty="0" smtClean="0">
                <a:latin typeface="Stone Sans" pitchFamily="34" charset="0"/>
              </a:rPr>
              <a:t>Call out the bully</a:t>
            </a:r>
          </a:p>
          <a:p>
            <a:pPr marL="401638" indent="-401638" eaLnBrk="1" hangingPunct="1">
              <a:buFontTx/>
              <a:buNone/>
            </a:pPr>
            <a:r>
              <a:rPr lang="en-US" sz="2400" b="1" dirty="0" smtClean="0">
                <a:latin typeface="Stone Sans" pitchFamily="34" charset="0"/>
              </a:rPr>
              <a:t>Assess work environments</a:t>
            </a:r>
          </a:p>
          <a:p>
            <a:pPr marL="401638" indent="-401638" eaLnBrk="1" hangingPunct="1">
              <a:buFontTx/>
              <a:buNone/>
            </a:pPr>
            <a:r>
              <a:rPr lang="en-US" sz="2400" b="1" dirty="0" smtClean="0">
                <a:latin typeface="Stone Sans" pitchFamily="34" charset="0"/>
              </a:rPr>
              <a:t>Pay attention to warning signs</a:t>
            </a:r>
          </a:p>
          <a:p>
            <a:pPr marL="401638" indent="-401638" eaLnBrk="1" hangingPunct="1">
              <a:buFontTx/>
              <a:buNone/>
            </a:pPr>
            <a:r>
              <a:rPr lang="en-US" sz="2400" b="1" dirty="0" smtClean="0">
                <a:latin typeface="Stone Sans" pitchFamily="34" charset="0"/>
              </a:rPr>
              <a:t>Promote respect</a:t>
            </a:r>
          </a:p>
          <a:p>
            <a:pPr marL="401638" indent="-401638" eaLnBrk="1" hangingPunct="1">
              <a:buFontTx/>
              <a:buNone/>
            </a:pPr>
            <a:r>
              <a:rPr lang="en-US" sz="2400" b="1" dirty="0" smtClean="0">
                <a:latin typeface="Stone Sans" pitchFamily="34" charset="0"/>
              </a:rPr>
              <a:t>Know WSU policies and procedures</a:t>
            </a:r>
          </a:p>
          <a:p>
            <a:pPr marL="401638" indent="-401638" eaLnBrk="1" hangingPunct="1">
              <a:buFontTx/>
              <a:buNone/>
            </a:pPr>
            <a:r>
              <a:rPr lang="en-US" sz="2400" b="1" dirty="0" smtClean="0">
                <a:latin typeface="Stone Sans" pitchFamily="34" charset="0"/>
              </a:rPr>
              <a:t>Trust your instincts</a:t>
            </a:r>
          </a:p>
          <a:p>
            <a:pPr marL="401638" indent="-401638" eaLnBrk="1" hangingPunct="1">
              <a:buFontTx/>
              <a:buNone/>
            </a:pPr>
            <a:r>
              <a:rPr lang="en-US" sz="2400" b="1" dirty="0" smtClean="0">
                <a:latin typeface="Stone Sans" pitchFamily="34" charset="0"/>
              </a:rPr>
              <a:t>Be mindful of your surroundings</a:t>
            </a:r>
          </a:p>
          <a:p>
            <a:pPr marL="401638" indent="-401638" eaLnBrk="1" hangingPunct="1">
              <a:buFontTx/>
              <a:buNone/>
            </a:pPr>
            <a:endParaRPr lang="en-US" sz="2400" b="1" dirty="0" smtClean="0">
              <a:latin typeface="Stone Sans" pitchFamily="34" charset="0"/>
            </a:endParaRPr>
          </a:p>
          <a:p>
            <a:endParaRPr lang="en-US" b="1" dirty="0">
              <a:latin typeface="Stone Sans" pitchFamily="34" charset="0"/>
            </a:endParaRPr>
          </a:p>
        </p:txBody>
      </p:sp>
      <p:sp>
        <p:nvSpPr>
          <p:cNvPr id="16" name="Rectangle 2"/>
          <p:cNvSpPr txBox="1">
            <a:spLocks noChangeArrowheads="1"/>
          </p:cNvSpPr>
          <p:nvPr/>
        </p:nvSpPr>
        <p:spPr bwMode="auto">
          <a:xfrm>
            <a:off x="478564" y="155708"/>
            <a:ext cx="8665436"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Training Review</a:t>
            </a:r>
            <a:endParaRPr lang="en-US" sz="3200" b="1" dirty="0">
              <a:latin typeface="Stone Sans" pitchFamily="34" charset="0"/>
            </a:endParaRPr>
          </a:p>
        </p:txBody>
      </p:sp>
    </p:spTree>
    <p:custDataLst>
      <p:tags r:id="rId1"/>
    </p:custDataLst>
    <p:extLst>
      <p:ext uri="{BB962C8B-B14F-4D97-AF65-F5344CB8AC3E}">
        <p14:creationId xmlns:p14="http://schemas.microsoft.com/office/powerpoint/2010/main" val="3697962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914" y="1867999"/>
            <a:ext cx="7772400" cy="2585323"/>
          </a:xfrm>
        </p:spPr>
        <p:txBody>
          <a:bodyPr/>
          <a:lstStyle/>
          <a:p>
            <a:pPr marL="401638" indent="-401638" eaLnBrk="1" hangingPunct="1">
              <a:buFontTx/>
              <a:buNone/>
            </a:pPr>
            <a:r>
              <a:rPr lang="en-US" sz="2400" b="1" dirty="0" smtClean="0">
                <a:latin typeface="Stone Sans" pitchFamily="34" charset="0"/>
              </a:rPr>
              <a:t>Human Resource Services</a:t>
            </a:r>
          </a:p>
          <a:p>
            <a:pPr marL="401638" indent="-401638" eaLnBrk="1" hangingPunct="1">
              <a:buFontTx/>
              <a:buNone/>
            </a:pPr>
            <a:r>
              <a:rPr lang="en-US" sz="2400" b="1" dirty="0" smtClean="0">
                <a:latin typeface="Stone Sans" pitchFamily="34" charset="0"/>
              </a:rPr>
              <a:t>University Ombudsman</a:t>
            </a:r>
          </a:p>
          <a:p>
            <a:pPr marL="401638" indent="-401638" eaLnBrk="1" hangingPunct="1">
              <a:buFontTx/>
              <a:buNone/>
            </a:pPr>
            <a:r>
              <a:rPr lang="en-US" sz="2400" b="1" dirty="0" smtClean="0">
                <a:latin typeface="Stone Sans" pitchFamily="34" charset="0"/>
              </a:rPr>
              <a:t>Office for Equal Opportunity</a:t>
            </a:r>
          </a:p>
          <a:p>
            <a:pPr marL="401638" indent="-401638" eaLnBrk="1" hangingPunct="1">
              <a:buFontTx/>
              <a:buNone/>
            </a:pPr>
            <a:r>
              <a:rPr lang="en-US" sz="2400" b="1" dirty="0" smtClean="0">
                <a:latin typeface="Stone Sans" pitchFamily="34" charset="0"/>
              </a:rPr>
              <a:t>Employee Assistance Program</a:t>
            </a:r>
          </a:p>
          <a:p>
            <a:endParaRPr lang="en-US" b="1" dirty="0">
              <a:latin typeface="Stone Sans" pitchFamily="34" charset="0"/>
            </a:endParaRPr>
          </a:p>
        </p:txBody>
      </p:sp>
      <p:sp>
        <p:nvSpPr>
          <p:cNvPr id="10" name="Rectangle 2"/>
          <p:cNvSpPr txBox="1">
            <a:spLocks noChangeArrowheads="1"/>
          </p:cNvSpPr>
          <p:nvPr/>
        </p:nvSpPr>
        <p:spPr bwMode="auto">
          <a:xfrm>
            <a:off x="495656" y="155708"/>
            <a:ext cx="864834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University Resources</a:t>
            </a:r>
            <a:endParaRPr lang="en-US" sz="3200" b="1" dirty="0">
              <a:latin typeface="Stone Sans" pitchFamily="34" charset="0"/>
            </a:endParaRPr>
          </a:p>
        </p:txBody>
      </p:sp>
    </p:spTree>
    <p:custDataLst>
      <p:tags r:id="rId1"/>
    </p:custDataLst>
    <p:extLst>
      <p:ext uri="{BB962C8B-B14F-4D97-AF65-F5344CB8AC3E}">
        <p14:creationId xmlns:p14="http://schemas.microsoft.com/office/powerpoint/2010/main" val="241545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bwMode="black">
          <a:xfrm>
            <a:off x="-553339" y="927019"/>
            <a:ext cx="7772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rtl="0" eaLnBrk="0" fontAlgn="base" hangingPunct="0">
              <a:lnSpc>
                <a:spcPct val="100000"/>
              </a:lnSpc>
              <a:spcBef>
                <a:spcPct val="0"/>
              </a:spcBef>
              <a:spcAft>
                <a:spcPct val="0"/>
              </a:spcAft>
              <a:defRPr sz="3200">
                <a:solidFill>
                  <a:schemeClr val="tx2">
                    <a:lumMod val="60000"/>
                    <a:lumOff val="40000"/>
                  </a:schemeClr>
                </a:solidFill>
                <a:effectLst/>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a:lstStyle>
          <a:p>
            <a:pPr algn="ctr"/>
            <a:r>
              <a:rPr lang="en-US" b="1" kern="0" dirty="0" smtClean="0">
                <a:solidFill>
                  <a:schemeClr val="tx1"/>
                </a:solidFill>
                <a:latin typeface="Stone Sans" pitchFamily="34" charset="0"/>
              </a:rPr>
              <a:t>HRS Contact Information</a:t>
            </a:r>
            <a:endParaRPr lang="en-US" b="1" kern="0" dirty="0">
              <a:solidFill>
                <a:schemeClr val="tx1"/>
              </a:solidFill>
              <a:latin typeface="Stone Sans" pitchFamily="34" charset="0"/>
            </a:endParaRPr>
          </a:p>
        </p:txBody>
      </p:sp>
      <p:sp>
        <p:nvSpPr>
          <p:cNvPr id="8" name="Content Placeholder 4"/>
          <p:cNvSpPr txBox="1">
            <a:spLocks/>
          </p:cNvSpPr>
          <p:nvPr/>
        </p:nvSpPr>
        <p:spPr bwMode="black">
          <a:xfrm>
            <a:off x="685799" y="1904147"/>
            <a:ext cx="8159097" cy="3482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spcBef>
                <a:spcPct val="50000"/>
              </a:spcBef>
            </a:pPr>
            <a:r>
              <a:rPr lang="en-US" b="1" kern="0" dirty="0" smtClean="0">
                <a:solidFill>
                  <a:schemeClr val="bg2"/>
                </a:solidFill>
                <a:latin typeface="Stone Sans" pitchFamily="34" charset="0"/>
              </a:rPr>
              <a:t>Human Resource Services</a:t>
            </a:r>
          </a:p>
          <a:p>
            <a:pPr lvl="4">
              <a:buFontTx/>
              <a:buChar char="•"/>
            </a:pPr>
            <a:r>
              <a:rPr lang="en-US" sz="2400" b="1" kern="0" dirty="0" smtClean="0">
                <a:solidFill>
                  <a:schemeClr val="bg2"/>
                </a:solidFill>
                <a:latin typeface="Stone Sans" pitchFamily="34" charset="0"/>
              </a:rPr>
              <a:t> Pullman:     509-335-4521</a:t>
            </a:r>
          </a:p>
          <a:p>
            <a:pPr lvl="4">
              <a:buFontTx/>
              <a:buChar char="•"/>
            </a:pPr>
            <a:r>
              <a:rPr lang="en-US" sz="2400" b="1" kern="0" dirty="0" smtClean="0">
                <a:solidFill>
                  <a:schemeClr val="bg2"/>
                </a:solidFill>
                <a:latin typeface="Stone Sans" pitchFamily="34" charset="0"/>
              </a:rPr>
              <a:t> Spokane:    509-358-7554</a:t>
            </a:r>
          </a:p>
          <a:p>
            <a:pPr lvl="4">
              <a:buFontTx/>
              <a:buChar char="•"/>
            </a:pPr>
            <a:r>
              <a:rPr lang="en-US" sz="2400" b="1" kern="0" dirty="0" smtClean="0">
                <a:solidFill>
                  <a:schemeClr val="bg2"/>
                </a:solidFill>
                <a:latin typeface="Stone Sans" pitchFamily="34" charset="0"/>
              </a:rPr>
              <a:t> Vancouver: 360-546-9587	</a:t>
            </a:r>
          </a:p>
          <a:p>
            <a:pPr lvl="4">
              <a:buFontTx/>
              <a:buChar char="•"/>
            </a:pPr>
            <a:r>
              <a:rPr lang="en-US" sz="2400" b="1" kern="0" dirty="0" smtClean="0">
                <a:solidFill>
                  <a:schemeClr val="bg2"/>
                </a:solidFill>
                <a:latin typeface="Stone Sans" pitchFamily="34" charset="0"/>
              </a:rPr>
              <a:t> Tri-Cities:    509-372-7470</a:t>
            </a:r>
          </a:p>
          <a:p>
            <a:endParaRPr lang="en-US" sz="2800" b="1" kern="0" dirty="0" smtClean="0">
              <a:solidFill>
                <a:schemeClr val="bg2"/>
              </a:solidFill>
              <a:latin typeface="Stone Sans" pitchFamily="34" charset="0"/>
            </a:endParaRPr>
          </a:p>
          <a:p>
            <a:r>
              <a:rPr lang="en-US" sz="2800" b="1" kern="0" dirty="0" smtClean="0">
                <a:solidFill>
                  <a:schemeClr val="bg2"/>
                </a:solidFill>
                <a:latin typeface="Stone Sans" pitchFamily="34" charset="0"/>
              </a:rPr>
              <a:t>	HRS website: www.hrs.wsu.edu</a:t>
            </a:r>
          </a:p>
          <a:p>
            <a:endParaRPr lang="en-US" kern="0" dirty="0">
              <a:solidFill>
                <a:schemeClr val="bg2"/>
              </a:solidFill>
            </a:endParaRPr>
          </a:p>
        </p:txBody>
      </p:sp>
    </p:spTree>
    <p:custDataLst>
      <p:tags r:id="rId1"/>
    </p:custDataLst>
    <p:extLst>
      <p:ext uri="{BB962C8B-B14F-4D97-AF65-F5344CB8AC3E}">
        <p14:creationId xmlns:p14="http://schemas.microsoft.com/office/powerpoint/2010/main" val="158010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5775" y="695325"/>
            <a:ext cx="8677275" cy="6162675"/>
          </a:xfrm>
          <a:prstGeom prst="rect">
            <a:avLst/>
          </a:prstGeom>
          <a:gradFill flip="none" rotWithShape="1">
            <a:gsLst>
              <a:gs pos="0">
                <a:schemeClr val="bg2"/>
              </a:gs>
              <a:gs pos="33000">
                <a:srgbClr val="970035"/>
              </a:gs>
              <a:gs pos="87000">
                <a:schemeClr val="bg2"/>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5"/>
          <p:cNvSpPr txBox="1">
            <a:spLocks/>
          </p:cNvSpPr>
          <p:nvPr/>
        </p:nvSpPr>
        <p:spPr bwMode="black">
          <a:xfrm>
            <a:off x="1030288" y="3978275"/>
            <a:ext cx="770255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100" indent="0" algn="ctr">
              <a:buNone/>
              <a:defRPr/>
            </a:pPr>
            <a:r>
              <a:rPr lang="en-US" sz="2400" b="1" kern="0" dirty="0" smtClean="0">
                <a:solidFill>
                  <a:schemeClr val="tx1"/>
                </a:solidFill>
                <a:effectLst>
                  <a:outerShdw blurRad="38100" dist="38100" dir="2700000" algn="tl">
                    <a:srgbClr val="000000">
                      <a:alpha val="43137"/>
                    </a:srgbClr>
                  </a:outerShdw>
                </a:effectLst>
              </a:rPr>
              <a:t>If you attended this live training session and wish to have your attendance documented in your training history, </a:t>
            </a:r>
            <a:br>
              <a:rPr lang="en-US" sz="2400" b="1" kern="0" dirty="0" smtClean="0">
                <a:solidFill>
                  <a:schemeClr val="tx1"/>
                </a:solidFill>
                <a:effectLst>
                  <a:outerShdw blurRad="38100" dist="38100" dir="2700000" algn="tl">
                    <a:srgbClr val="000000">
                      <a:alpha val="43137"/>
                    </a:srgbClr>
                  </a:outerShdw>
                </a:effectLst>
              </a:rPr>
            </a:br>
            <a:r>
              <a:rPr lang="en-US" sz="2400" b="1" kern="0" dirty="0" smtClean="0">
                <a:solidFill>
                  <a:schemeClr val="tx1"/>
                </a:solidFill>
                <a:effectLst>
                  <a:outerShdw blurRad="38100" dist="38100" dir="2700000" algn="tl">
                    <a:srgbClr val="000000">
                      <a:alpha val="43137"/>
                    </a:srgbClr>
                  </a:outerShdw>
                </a:effectLst>
              </a:rPr>
              <a:t>please notify Human Resource Services</a:t>
            </a:r>
            <a:br>
              <a:rPr lang="en-US" sz="2400" b="1" kern="0" dirty="0" smtClean="0">
                <a:solidFill>
                  <a:schemeClr val="tx1"/>
                </a:solidFill>
                <a:effectLst>
                  <a:outerShdw blurRad="38100" dist="38100" dir="2700000" algn="tl">
                    <a:srgbClr val="000000">
                      <a:alpha val="43137"/>
                    </a:srgbClr>
                  </a:outerShdw>
                </a:effectLst>
              </a:rPr>
            </a:br>
            <a:r>
              <a:rPr lang="en-US" sz="2400" b="1" kern="0" dirty="0" smtClean="0">
                <a:solidFill>
                  <a:schemeClr val="tx1"/>
                </a:solidFill>
                <a:effectLst>
                  <a:outerShdw blurRad="38100" dist="38100" dir="2700000" algn="tl">
                    <a:srgbClr val="000000">
                      <a:alpha val="43137"/>
                    </a:srgbClr>
                  </a:outerShdw>
                </a:effectLst>
              </a:rPr>
              <a:t> within 24 hours of today's date: </a:t>
            </a:r>
            <a:r>
              <a:rPr lang="en-US" sz="1100" b="1" kern="0" dirty="0" smtClean="0">
                <a:solidFill>
                  <a:schemeClr val="tx1"/>
                </a:solidFill>
                <a:effectLst>
                  <a:outerShdw blurRad="38100" dist="38100" dir="2700000" algn="tl">
                    <a:srgbClr val="000000">
                      <a:alpha val="43137"/>
                    </a:srgbClr>
                  </a:outerShdw>
                </a:effectLst>
              </a:rPr>
              <a:t/>
            </a:r>
            <a:br>
              <a:rPr lang="en-US" sz="1100" b="1" kern="0" dirty="0" smtClean="0">
                <a:solidFill>
                  <a:schemeClr val="tx1"/>
                </a:solidFill>
                <a:effectLst>
                  <a:outerShdw blurRad="38100" dist="38100" dir="2700000" algn="tl">
                    <a:srgbClr val="000000">
                      <a:alpha val="43137"/>
                    </a:srgbClr>
                  </a:outerShdw>
                </a:effectLst>
              </a:rPr>
            </a:br>
            <a:r>
              <a:rPr lang="en-US" sz="1100" b="1" kern="0" dirty="0" smtClean="0">
                <a:solidFill>
                  <a:schemeClr val="tx1"/>
                </a:solidFill>
                <a:effectLst>
                  <a:outerShdw blurRad="38100" dist="38100" dir="2700000" algn="tl">
                    <a:srgbClr val="000000">
                      <a:alpha val="43137"/>
                    </a:srgbClr>
                  </a:outerShdw>
                </a:effectLst>
              </a:rPr>
              <a:t/>
            </a:r>
            <a:br>
              <a:rPr lang="en-US" sz="1100" b="1" kern="0" dirty="0" smtClean="0">
                <a:solidFill>
                  <a:schemeClr val="tx1"/>
                </a:solidFill>
                <a:effectLst>
                  <a:outerShdw blurRad="38100" dist="38100" dir="2700000" algn="tl">
                    <a:srgbClr val="000000">
                      <a:alpha val="43137"/>
                    </a:srgbClr>
                  </a:outerShdw>
                </a:effectLst>
              </a:rPr>
            </a:br>
            <a:r>
              <a:rPr lang="en-US" sz="4000" b="1" kern="0" dirty="0" smtClean="0">
                <a:solidFill>
                  <a:schemeClr val="tx1"/>
                </a:solidFill>
                <a:effectLst>
                  <a:outerShdw blurRad="38100" dist="38100" dir="2700000" algn="tl">
                    <a:srgbClr val="000000">
                      <a:alpha val="43137"/>
                    </a:srgbClr>
                  </a:outerShdw>
                </a:effectLst>
              </a:rPr>
              <a:t>hrstraining@wsu.edu</a:t>
            </a:r>
            <a:r>
              <a:rPr lang="en-US" sz="3200" b="1" kern="0" dirty="0" smtClean="0">
                <a:solidFill>
                  <a:schemeClr val="tx1"/>
                </a:solidFill>
                <a:effectLst>
                  <a:outerShdw blurRad="38100" dist="38100" dir="2700000" algn="tl">
                    <a:srgbClr val="000000">
                      <a:alpha val="43137"/>
                    </a:srgbClr>
                  </a:outerShdw>
                </a:effectLst>
              </a:rPr>
              <a:t> </a:t>
            </a:r>
            <a:endParaRPr lang="en-US" sz="2400" b="1" kern="0" dirty="0" smtClean="0">
              <a:solidFill>
                <a:schemeClr val="tx1"/>
              </a:solidFill>
              <a:effectLst>
                <a:outerShdw blurRad="38100" dist="38100" dir="2700000" algn="tl">
                  <a:srgbClr val="000000">
                    <a:alpha val="43137"/>
                  </a:srgbClr>
                </a:outerShdw>
              </a:effectLst>
            </a:endParaRPr>
          </a:p>
        </p:txBody>
      </p:sp>
      <p:pic>
        <p:nvPicPr>
          <p:cNvPr id="8" name="Picture 21"/>
          <p:cNvPicPr>
            <a:picLocks noChangeAspect="1" noChangeArrowheads="1"/>
          </p:cNvPicPr>
          <p:nvPr/>
        </p:nvPicPr>
        <p:blipFill>
          <a:blip r:embed="rId3"/>
          <a:srcRect/>
          <a:stretch>
            <a:fillRect/>
          </a:stretch>
        </p:blipFill>
        <p:spPr bwMode="auto">
          <a:xfrm>
            <a:off x="784225" y="86201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897563" y="1741488"/>
            <a:ext cx="29860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lgn="ctr">
              <a:buClr>
                <a:srgbClr val="FFFFFF"/>
              </a:buClr>
              <a:defRPr/>
            </a:pPr>
            <a:r>
              <a:rPr sz="2300" b="1" dirty="0" smtClean="0">
                <a:solidFill>
                  <a:srgbClr val="FFFFFF"/>
                </a:solidFill>
                <a:effectLst>
                  <a:outerShdw blurRad="38100" dist="38100" dir="2700000" algn="tl">
                    <a:srgbClr val="000000">
                      <a:alpha val="43137"/>
                    </a:srgbClr>
                  </a:outerShdw>
                </a:effectLst>
              </a:rPr>
              <a:t>This has been a WSU Training Videoconference</a:t>
            </a:r>
            <a:endParaRPr sz="23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697516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bwMode="auto">
          <a:xfrm>
            <a:off x="747740" y="1643146"/>
            <a:ext cx="7665563" cy="35886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indent="0" eaLnBrk="1" hangingPunct="1">
              <a:spcBef>
                <a:spcPct val="0"/>
              </a:spcBef>
              <a:buNone/>
            </a:pPr>
            <a:r>
              <a:rPr lang="en-US" sz="2800" b="1" kern="1200" dirty="0">
                <a:latin typeface="Stone Sans" pitchFamily="34" charset="0"/>
              </a:rPr>
              <a:t>HRS </a:t>
            </a:r>
            <a:r>
              <a:rPr lang="en-US" sz="2800" b="1" kern="1200" dirty="0" smtClean="0">
                <a:latin typeface="Stone Sans" pitchFamily="34" charset="0"/>
              </a:rPr>
              <a:t>assists </a:t>
            </a:r>
            <a:r>
              <a:rPr lang="en-US" sz="2800" b="1" kern="1200" dirty="0">
                <a:latin typeface="Stone Sans" pitchFamily="34" charset="0"/>
              </a:rPr>
              <a:t>and </a:t>
            </a:r>
            <a:r>
              <a:rPr lang="en-US" sz="2800" b="1" kern="1200" dirty="0" smtClean="0">
                <a:latin typeface="Stone Sans" pitchFamily="34" charset="0"/>
              </a:rPr>
              <a:t>provides </a:t>
            </a:r>
            <a:r>
              <a:rPr lang="en-US" sz="2800" b="1" kern="1200" dirty="0">
                <a:latin typeface="Stone Sans" pitchFamily="34" charset="0"/>
              </a:rPr>
              <a:t>guidance to </a:t>
            </a:r>
            <a:r>
              <a:rPr lang="en-US" sz="2800" b="1" kern="1200" dirty="0" smtClean="0">
                <a:latin typeface="Stone Sans" pitchFamily="34" charset="0"/>
              </a:rPr>
              <a:t>Employees, Managers </a:t>
            </a:r>
            <a:r>
              <a:rPr lang="en-US" sz="2800" b="1" kern="1200" dirty="0">
                <a:latin typeface="Stone Sans" pitchFamily="34" charset="0"/>
              </a:rPr>
              <a:t>and Appointing </a:t>
            </a:r>
            <a:r>
              <a:rPr lang="en-US" sz="2800" b="1" kern="1200" dirty="0" smtClean="0">
                <a:latin typeface="Stone Sans" pitchFamily="34" charset="0"/>
              </a:rPr>
              <a:t>Authorities.</a:t>
            </a:r>
            <a:endParaRPr lang="en-US" sz="2800" b="1" kern="1200" dirty="0">
              <a:latin typeface="Stone Sans" pitchFamily="34" charset="0"/>
            </a:endParaRPr>
          </a:p>
          <a:p>
            <a:pPr marL="0" indent="0" eaLnBrk="1" hangingPunct="1">
              <a:spcBef>
                <a:spcPct val="0"/>
              </a:spcBef>
              <a:buNone/>
            </a:pPr>
            <a:endParaRPr lang="en-US" b="1" kern="1200" dirty="0" smtClean="0">
              <a:latin typeface="Stone Sans" pitchFamily="34" charset="0"/>
            </a:endParaRPr>
          </a:p>
          <a:p>
            <a:pPr marL="0" indent="0" eaLnBrk="1" hangingPunct="1">
              <a:spcBef>
                <a:spcPct val="0"/>
              </a:spcBef>
              <a:buNone/>
            </a:pPr>
            <a:r>
              <a:rPr lang="en-US" b="1" kern="1200" dirty="0" smtClean="0">
                <a:latin typeface="Stone Sans" pitchFamily="34" charset="0"/>
              </a:rPr>
              <a:t>Reporting </a:t>
            </a:r>
            <a:r>
              <a:rPr lang="en-US" b="1" kern="1200" dirty="0">
                <a:latin typeface="Stone Sans" pitchFamily="34" charset="0"/>
              </a:rPr>
              <a:t>Incidents</a:t>
            </a:r>
            <a:r>
              <a:rPr lang="en-US" sz="2400" b="1" kern="1200" dirty="0">
                <a:latin typeface="Stone Sans" pitchFamily="34" charset="0"/>
              </a:rPr>
              <a:t>:</a:t>
            </a:r>
          </a:p>
          <a:p>
            <a:pPr marL="630238" lvl="1" indent="-342900">
              <a:spcBef>
                <a:spcPct val="0"/>
              </a:spcBef>
            </a:pPr>
            <a:r>
              <a:rPr lang="en-US" b="1" kern="1200" dirty="0" smtClean="0">
                <a:latin typeface="Stone Sans" pitchFamily="34" charset="0"/>
              </a:rPr>
              <a:t>Employees are encourage to contact their supervisor, manager, Dean/VP</a:t>
            </a:r>
            <a:endParaRPr lang="en-US" b="1" kern="1200" dirty="0">
              <a:latin typeface="Stone Sans" pitchFamily="34" charset="0"/>
            </a:endParaRPr>
          </a:p>
          <a:p>
            <a:pPr marL="573088" lvl="1" indent="-285750">
              <a:spcBef>
                <a:spcPct val="0"/>
              </a:spcBef>
            </a:pPr>
            <a:r>
              <a:rPr lang="en-US" b="1" kern="1200" dirty="0" smtClean="0">
                <a:latin typeface="Stone Sans" pitchFamily="34" charset="0"/>
              </a:rPr>
              <a:t>Contact HRS</a:t>
            </a:r>
          </a:p>
          <a:p>
            <a:pPr marL="457200" lvl="1" indent="0">
              <a:spcBef>
                <a:spcPct val="0"/>
              </a:spcBef>
              <a:buNone/>
            </a:pPr>
            <a:endParaRPr lang="en-US" kern="1200" dirty="0">
              <a:solidFill>
                <a:schemeClr val="tx1"/>
              </a:solidFill>
              <a:ea typeface="+mn-ea"/>
              <a:cs typeface="+mn-cs"/>
            </a:endParaRPr>
          </a:p>
        </p:txBody>
      </p:sp>
      <p:sp>
        <p:nvSpPr>
          <p:cNvPr id="9" name="Rectangle 2"/>
          <p:cNvSpPr txBox="1">
            <a:spLocks noChangeArrowheads="1"/>
          </p:cNvSpPr>
          <p:nvPr/>
        </p:nvSpPr>
        <p:spPr bwMode="auto">
          <a:xfrm>
            <a:off x="0" y="155708"/>
            <a:ext cx="91440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Bullying</a:t>
            </a:r>
            <a:endParaRPr lang="en-US" sz="3200" b="1" dirty="0">
              <a:latin typeface="Stone Sans" pitchFamily="34" charset="0"/>
            </a:endParaRPr>
          </a:p>
        </p:txBody>
      </p:sp>
    </p:spTree>
    <p:extLst>
      <p:ext uri="{BB962C8B-B14F-4D97-AF65-F5344CB8AC3E}">
        <p14:creationId xmlns:p14="http://schemas.microsoft.com/office/powerpoint/2010/main" val="360616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92964821"/>
              </p:ext>
            </p:extLst>
          </p:nvPr>
        </p:nvGraphicFramePr>
        <p:xfrm>
          <a:off x="801914" y="1444239"/>
          <a:ext cx="7772400" cy="470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ectangle 2"/>
          <p:cNvSpPr txBox="1">
            <a:spLocks noChangeArrowheads="1"/>
          </p:cNvSpPr>
          <p:nvPr/>
        </p:nvSpPr>
        <p:spPr bwMode="auto">
          <a:xfrm>
            <a:off x="487110" y="155708"/>
            <a:ext cx="865689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Workplace Bullying – Scenario 1</a:t>
            </a:r>
            <a:endParaRPr lang="en-US" sz="3200" b="1" dirty="0">
              <a:latin typeface="Stone Sans" pitchFamily="34" charset="0"/>
            </a:endParaRPr>
          </a:p>
        </p:txBody>
      </p:sp>
      <p:sp>
        <p:nvSpPr>
          <p:cNvPr id="2" name="TextBox 1"/>
          <p:cNvSpPr txBox="1"/>
          <p:nvPr/>
        </p:nvSpPr>
        <p:spPr>
          <a:xfrm>
            <a:off x="861134" y="1553592"/>
            <a:ext cx="4998128" cy="4093428"/>
          </a:xfrm>
          <a:prstGeom prst="rect">
            <a:avLst/>
          </a:prstGeom>
          <a:noFill/>
        </p:spPr>
        <p:txBody>
          <a:bodyPr wrap="square" rtlCol="0">
            <a:spAutoFit/>
          </a:bodyPr>
          <a:lstStyle/>
          <a:p>
            <a:pPr lvl="0" algn="just"/>
            <a:r>
              <a:rPr lang="en-US" sz="2000" dirty="0">
                <a:effectLst>
                  <a:outerShdw blurRad="38100" dist="38100" dir="2700000" algn="tl">
                    <a:srgbClr val="000000">
                      <a:alpha val="43137"/>
                    </a:srgbClr>
                  </a:outerShdw>
                </a:effectLst>
              </a:rPr>
              <a:t>You </a:t>
            </a:r>
            <a:r>
              <a:rPr lang="en-US" sz="2000" dirty="0" smtClean="0">
                <a:effectLst>
                  <a:outerShdw blurRad="38100" dist="38100" dir="2700000" algn="tl">
                    <a:srgbClr val="000000">
                      <a:alpha val="43137"/>
                    </a:srgbClr>
                  </a:outerShdw>
                </a:effectLst>
              </a:rPr>
              <a:t>work </a:t>
            </a:r>
            <a:r>
              <a:rPr lang="en-US" sz="2000" dirty="0">
                <a:effectLst>
                  <a:outerShdw blurRad="38100" dist="38100" dir="2700000" algn="tl">
                    <a:srgbClr val="000000">
                      <a:alpha val="43137"/>
                    </a:srgbClr>
                  </a:outerShdw>
                </a:effectLst>
              </a:rPr>
              <a:t>a large </a:t>
            </a:r>
            <a:r>
              <a:rPr lang="en-US" sz="2000" dirty="0" smtClean="0">
                <a:effectLst>
                  <a:outerShdw blurRad="38100" dist="38100" dir="2700000" algn="tl">
                    <a:srgbClr val="000000">
                      <a:alpha val="43137"/>
                    </a:srgbClr>
                  </a:outerShdw>
                </a:effectLst>
              </a:rPr>
              <a:t>office and over the last year you have observed a supervisor’s behavior (John) has become less collegial to other supervisors and staff member. </a:t>
            </a:r>
          </a:p>
          <a:p>
            <a:pPr lvl="0" algn="just"/>
            <a:endParaRPr lang="en-US" sz="2000" dirty="0">
              <a:effectLst>
                <a:outerShdw blurRad="38100" dist="38100" dir="2700000" algn="tl">
                  <a:srgbClr val="000000">
                    <a:alpha val="43137"/>
                  </a:srgbClr>
                </a:outerShdw>
              </a:effectLst>
            </a:endParaRPr>
          </a:p>
          <a:p>
            <a:pPr lvl="0" algn="just"/>
            <a:r>
              <a:rPr lang="en-US" sz="2000" dirty="0" smtClean="0">
                <a:effectLst>
                  <a:outerShdw blurRad="38100" dist="38100" dir="2700000" algn="tl">
                    <a:srgbClr val="000000">
                      <a:alpha val="43137"/>
                    </a:srgbClr>
                  </a:outerShdw>
                </a:effectLst>
              </a:rPr>
              <a:t>Specifically for </a:t>
            </a:r>
            <a:r>
              <a:rPr lang="en-US" sz="2000" dirty="0">
                <a:effectLst>
                  <a:outerShdw blurRad="38100" dist="38100" dir="2700000" algn="tl">
                    <a:srgbClr val="000000">
                      <a:alpha val="43137"/>
                    </a:srgbClr>
                  </a:outerShdw>
                </a:effectLst>
              </a:rPr>
              <a:t>the past 6+ months </a:t>
            </a:r>
            <a:r>
              <a:rPr lang="en-US" sz="2000" dirty="0" smtClean="0">
                <a:effectLst>
                  <a:outerShdw blurRad="38100" dist="38100" dir="2700000" algn="tl">
                    <a:srgbClr val="000000">
                      <a:alpha val="43137"/>
                    </a:srgbClr>
                  </a:outerShdw>
                </a:effectLst>
              </a:rPr>
              <a:t>you have witnessed John constantly interrupting </a:t>
            </a:r>
            <a:r>
              <a:rPr lang="en-US" sz="2000" dirty="0">
                <a:effectLst>
                  <a:outerShdw blurRad="38100" dist="38100" dir="2700000" algn="tl">
                    <a:srgbClr val="000000">
                      <a:alpha val="43137"/>
                    </a:srgbClr>
                  </a:outerShdw>
                </a:effectLst>
              </a:rPr>
              <a:t>and actively prevents others from speaking. </a:t>
            </a:r>
          </a:p>
          <a:p>
            <a:pPr lvl="0" algn="just"/>
            <a:endParaRPr lang="en-US" sz="2000" dirty="0">
              <a:effectLst>
                <a:outerShdw blurRad="38100" dist="38100" dir="2700000" algn="tl">
                  <a:srgbClr val="000000">
                    <a:alpha val="43137"/>
                  </a:srgbClr>
                </a:outerShdw>
              </a:effectLst>
            </a:endParaRPr>
          </a:p>
          <a:p>
            <a:pPr lvl="0" algn="just"/>
            <a:r>
              <a:rPr lang="en-US" sz="2000" dirty="0" smtClean="0">
                <a:effectLst>
                  <a:outerShdw blurRad="38100" dist="38100" dir="2700000" algn="tl">
                    <a:srgbClr val="000000">
                      <a:alpha val="43137"/>
                    </a:srgbClr>
                  </a:outerShdw>
                </a:effectLst>
              </a:rPr>
              <a:t>You have also heard him make snide remarks </a:t>
            </a:r>
            <a:r>
              <a:rPr lang="en-US" sz="2000" dirty="0">
                <a:effectLst>
                  <a:outerShdw blurRad="38100" dist="38100" dir="2700000" algn="tl">
                    <a:srgbClr val="000000">
                      <a:alpha val="43137"/>
                    </a:srgbClr>
                  </a:outerShdw>
                </a:effectLst>
              </a:rPr>
              <a:t>regarding another </a:t>
            </a:r>
            <a:r>
              <a:rPr lang="en-US" sz="2000" dirty="0" smtClean="0">
                <a:effectLst>
                  <a:outerShdw blurRad="38100" dist="38100" dir="2700000" algn="tl">
                    <a:srgbClr val="000000">
                      <a:alpha val="43137"/>
                    </a:srgbClr>
                  </a:outerShdw>
                </a:effectLst>
              </a:rPr>
              <a:t>unit’s employees </a:t>
            </a:r>
            <a:r>
              <a:rPr lang="en-US" sz="2000" dirty="0">
                <a:effectLst>
                  <a:outerShdw blurRad="38100" dist="38100" dir="2700000" algn="tl">
                    <a:srgbClr val="000000">
                      <a:alpha val="43137"/>
                    </a:srgbClr>
                  </a:outerShdw>
                </a:effectLst>
              </a:rPr>
              <a:t>productivity.</a:t>
            </a:r>
          </a:p>
        </p:txBody>
      </p:sp>
    </p:spTree>
    <p:extLst>
      <p:ext uri="{BB962C8B-B14F-4D97-AF65-F5344CB8AC3E}">
        <p14:creationId xmlns:p14="http://schemas.microsoft.com/office/powerpoint/2010/main" val="2810136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609600" y="1321806"/>
            <a:ext cx="7968342" cy="83099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65100" indent="0">
              <a:buNone/>
            </a:pPr>
            <a:endParaRPr lang="en-US" sz="1600" b="1" dirty="0" smtClean="0">
              <a:solidFill>
                <a:srgbClr val="990000"/>
              </a:solidFill>
            </a:endParaRPr>
          </a:p>
          <a:p>
            <a:pPr marL="165100" indent="0" eaLnBrk="1" hangingPunct="1">
              <a:buNone/>
            </a:pPr>
            <a:endParaRPr lang="en-US" sz="2200" b="0" dirty="0" smtClean="0">
              <a:latin typeface="Stone Sans" pitchFamily="34" charset="0"/>
            </a:endParaRPr>
          </a:p>
        </p:txBody>
      </p:sp>
      <p:sp>
        <p:nvSpPr>
          <p:cNvPr id="15" name="Rectangle 2"/>
          <p:cNvSpPr txBox="1">
            <a:spLocks noChangeArrowheads="1"/>
          </p:cNvSpPr>
          <p:nvPr/>
        </p:nvSpPr>
        <p:spPr bwMode="auto">
          <a:xfrm>
            <a:off x="487110" y="155708"/>
            <a:ext cx="8587099"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Scenario 1 – What do you do?</a:t>
            </a:r>
            <a:endParaRPr lang="en-US" sz="3200" b="1" dirty="0">
              <a:latin typeface="Stone Sans" pitchFamily="34" charset="0"/>
            </a:endParaRPr>
          </a:p>
        </p:txBody>
      </p:sp>
      <p:sp>
        <p:nvSpPr>
          <p:cNvPr id="2" name="Rectangle 1"/>
          <p:cNvSpPr/>
          <p:nvPr/>
        </p:nvSpPr>
        <p:spPr>
          <a:xfrm>
            <a:off x="1006136" y="1577697"/>
            <a:ext cx="7232341" cy="4154984"/>
          </a:xfrm>
          <a:prstGeom prst="rect">
            <a:avLst/>
          </a:prstGeom>
        </p:spPr>
        <p:txBody>
          <a:bodyPr wrap="square">
            <a:spAutoFit/>
          </a:bodyPr>
          <a:lstStyle/>
          <a:p>
            <a:pPr marL="514350" indent="-514350">
              <a:spcBef>
                <a:spcPct val="20000"/>
              </a:spcBef>
              <a:spcAft>
                <a:spcPts val="0"/>
              </a:spcAft>
              <a:buClr>
                <a:srgbClr val="970027"/>
              </a:buClr>
              <a:buFont typeface="+mj-lt"/>
              <a:buAutoNum type="alphaLcParenR"/>
            </a:pPr>
            <a:r>
              <a:rPr lang="en-US" sz="2400" dirty="0" smtClean="0">
                <a:solidFill>
                  <a:schemeClr val="bg2"/>
                </a:solidFill>
              </a:rPr>
              <a:t>Talk to your immediate supervisor and inform her/him of the behaviors you have observed.</a:t>
            </a:r>
          </a:p>
          <a:p>
            <a:pPr marL="514350" indent="-514350">
              <a:spcBef>
                <a:spcPct val="20000"/>
              </a:spcBef>
              <a:spcAft>
                <a:spcPts val="0"/>
              </a:spcAft>
              <a:buClr>
                <a:srgbClr val="970027"/>
              </a:buClr>
              <a:buFont typeface="+mj-lt"/>
              <a:buAutoNum type="alphaLcParenR"/>
            </a:pPr>
            <a:r>
              <a:rPr lang="en-US" sz="2400" dirty="0" smtClean="0">
                <a:solidFill>
                  <a:schemeClr val="bg2"/>
                </a:solidFill>
              </a:rPr>
              <a:t>Set up a meeting with John to discuss his behavior in the workplace.</a:t>
            </a:r>
          </a:p>
          <a:p>
            <a:pPr marL="514350" indent="-514350">
              <a:spcBef>
                <a:spcPct val="20000"/>
              </a:spcBef>
              <a:spcAft>
                <a:spcPts val="0"/>
              </a:spcAft>
              <a:buClr>
                <a:srgbClr val="970027"/>
              </a:buClr>
              <a:buFont typeface="+mj-lt"/>
              <a:buAutoNum type="alphaLcParenR"/>
            </a:pPr>
            <a:r>
              <a:rPr lang="en-US" sz="2400" dirty="0" smtClean="0">
                <a:solidFill>
                  <a:schemeClr val="bg2"/>
                </a:solidFill>
              </a:rPr>
              <a:t>Meet with John’s supervisor and inform her/him of the behaviors you have observed.</a:t>
            </a:r>
          </a:p>
          <a:p>
            <a:pPr marL="514350" indent="-514350">
              <a:spcBef>
                <a:spcPct val="20000"/>
              </a:spcBef>
              <a:spcAft>
                <a:spcPts val="0"/>
              </a:spcAft>
              <a:buClr>
                <a:srgbClr val="970027"/>
              </a:buClr>
              <a:buFont typeface="+mj-lt"/>
              <a:buAutoNum type="alphaLcParenR"/>
            </a:pPr>
            <a:r>
              <a:rPr lang="en-US" sz="2400" dirty="0" smtClean="0">
                <a:solidFill>
                  <a:schemeClr val="bg2"/>
                </a:solidFill>
              </a:rPr>
              <a:t>Ignore the problem.</a:t>
            </a:r>
          </a:p>
          <a:p>
            <a:pPr marL="514350" indent="-514350">
              <a:spcBef>
                <a:spcPct val="20000"/>
              </a:spcBef>
              <a:spcAft>
                <a:spcPts val="0"/>
              </a:spcAft>
              <a:buClr>
                <a:srgbClr val="970027"/>
              </a:buClr>
              <a:buFont typeface="+mj-lt"/>
              <a:buAutoNum type="alphaLcParenR"/>
            </a:pPr>
            <a:r>
              <a:rPr lang="en-US" sz="2400" dirty="0" smtClean="0">
                <a:solidFill>
                  <a:schemeClr val="bg2"/>
                </a:solidFill>
              </a:rPr>
              <a:t>Participate in “water cooler” conversations about John and hope someone else addresses it.</a:t>
            </a:r>
          </a:p>
          <a:p>
            <a:pPr marL="514350" indent="-514350">
              <a:spcBef>
                <a:spcPct val="20000"/>
              </a:spcBef>
              <a:spcAft>
                <a:spcPts val="0"/>
              </a:spcAft>
              <a:buClr>
                <a:srgbClr val="970027"/>
              </a:buClr>
              <a:buFont typeface="+mj-lt"/>
              <a:buAutoNum type="alphaLcParenR"/>
            </a:pPr>
            <a:r>
              <a:rPr lang="en-US" sz="2400" dirty="0" smtClean="0">
                <a:solidFill>
                  <a:schemeClr val="bg2"/>
                </a:solidFill>
              </a:rPr>
              <a:t>None of the above</a:t>
            </a:r>
            <a:r>
              <a:rPr lang="en-US" b="1" dirty="0" smtClean="0">
                <a:solidFill>
                  <a:schemeClr val="bg2"/>
                </a:solidFill>
              </a:rPr>
              <a:t>.</a:t>
            </a:r>
            <a:endParaRPr lang="en-US" b="1" dirty="0">
              <a:solidFill>
                <a:schemeClr val="bg2"/>
              </a:solidFill>
            </a:endParaRPr>
          </a:p>
        </p:txBody>
      </p:sp>
    </p:spTree>
    <p:extLst>
      <p:ext uri="{BB962C8B-B14F-4D97-AF65-F5344CB8AC3E}">
        <p14:creationId xmlns:p14="http://schemas.microsoft.com/office/powerpoint/2010/main" val="1248549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620617" y="1652312"/>
            <a:ext cx="7968342" cy="42473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65100" indent="0" eaLnBrk="1" hangingPunct="1">
              <a:spcBef>
                <a:spcPts val="600"/>
              </a:spcBef>
              <a:buNone/>
            </a:pPr>
            <a:r>
              <a:rPr lang="en-US" sz="2400" b="1" dirty="0" smtClean="0">
                <a:latin typeface="Stone Sans" pitchFamily="34" charset="0"/>
              </a:rPr>
              <a:t>Let’s change Hats:</a:t>
            </a:r>
          </a:p>
          <a:p>
            <a:pPr marL="165100" indent="0" eaLnBrk="1" hangingPunct="1">
              <a:spcBef>
                <a:spcPts val="600"/>
              </a:spcBef>
              <a:buNone/>
            </a:pPr>
            <a:endParaRPr lang="en-US" sz="2400" b="1" dirty="0"/>
          </a:p>
          <a:p>
            <a:pPr marL="165100" indent="0" eaLnBrk="1" hangingPunct="1">
              <a:spcBef>
                <a:spcPts val="600"/>
              </a:spcBef>
              <a:buNone/>
            </a:pPr>
            <a:r>
              <a:rPr lang="en-US" sz="2400" b="1" dirty="0"/>
              <a:t>In this situation </a:t>
            </a:r>
            <a:r>
              <a:rPr lang="en-US" sz="2400" b="1" dirty="0" smtClean="0"/>
              <a:t>John </a:t>
            </a:r>
            <a:r>
              <a:rPr lang="en-US" sz="2400" b="1" dirty="0"/>
              <a:t>is your supervisor. You are not constantly interrupted by </a:t>
            </a:r>
            <a:r>
              <a:rPr lang="en-US" sz="2400" b="1" dirty="0" smtClean="0"/>
              <a:t>John, </a:t>
            </a:r>
            <a:r>
              <a:rPr lang="en-US" sz="2400" b="1" dirty="0"/>
              <a:t>but you see how he treats your co-workers and others in the office.</a:t>
            </a:r>
          </a:p>
          <a:p>
            <a:pPr marL="165100" indent="0" eaLnBrk="1" hangingPunct="1">
              <a:spcBef>
                <a:spcPts val="600"/>
              </a:spcBef>
              <a:buNone/>
            </a:pPr>
            <a:endParaRPr lang="en-US" sz="2400" b="1" dirty="0"/>
          </a:p>
          <a:p>
            <a:pPr marL="165100" indent="0" eaLnBrk="1" hangingPunct="1">
              <a:spcBef>
                <a:spcPts val="600"/>
              </a:spcBef>
              <a:buNone/>
            </a:pPr>
            <a:r>
              <a:rPr lang="en-US" sz="2400" b="1" dirty="0"/>
              <a:t>What do you do?</a:t>
            </a:r>
          </a:p>
          <a:p>
            <a:pPr marL="165100" indent="0" eaLnBrk="1" hangingPunct="1">
              <a:spcBef>
                <a:spcPts val="600"/>
              </a:spcBef>
              <a:buNone/>
            </a:pPr>
            <a:endParaRPr lang="en-US" sz="2400" b="1" dirty="0"/>
          </a:p>
          <a:p>
            <a:pPr marL="165100" indent="0" eaLnBrk="1" hangingPunct="1">
              <a:spcBef>
                <a:spcPts val="600"/>
              </a:spcBef>
              <a:buNone/>
            </a:pPr>
            <a:endParaRPr lang="en-US" sz="2400" b="1" dirty="0" smtClean="0"/>
          </a:p>
        </p:txBody>
      </p:sp>
      <p:sp>
        <p:nvSpPr>
          <p:cNvPr id="15" name="Rectangle 2"/>
          <p:cNvSpPr txBox="1">
            <a:spLocks noChangeArrowheads="1"/>
          </p:cNvSpPr>
          <p:nvPr/>
        </p:nvSpPr>
        <p:spPr bwMode="auto">
          <a:xfrm>
            <a:off x="529840" y="164255"/>
            <a:ext cx="8614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Bullying Behavior</a:t>
            </a:r>
            <a:endParaRPr lang="en-US" sz="3200" b="1" dirty="0">
              <a:latin typeface="Stone Sans" pitchFamily="34" charset="0"/>
            </a:endParaRPr>
          </a:p>
        </p:txBody>
      </p:sp>
    </p:spTree>
    <p:extLst>
      <p:ext uri="{BB962C8B-B14F-4D97-AF65-F5344CB8AC3E}">
        <p14:creationId xmlns:p14="http://schemas.microsoft.com/office/powerpoint/2010/main" val="401213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699391" y="1624867"/>
            <a:ext cx="7965509" cy="32624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65100" indent="0" eaLnBrk="1" hangingPunct="1">
              <a:buNone/>
            </a:pPr>
            <a:r>
              <a:rPr lang="en-US" sz="2200" b="1" dirty="0">
                <a:latin typeface="Stone Sans" pitchFamily="34" charset="0"/>
              </a:rPr>
              <a:t>What is often seen in workplace </a:t>
            </a:r>
            <a:r>
              <a:rPr lang="en-US" sz="2200" b="1" dirty="0" smtClean="0">
                <a:latin typeface="Stone Sans" pitchFamily="34" charset="0"/>
              </a:rPr>
              <a:t>cases where the co-worker is a bully or who has bully-like behavior; they want to be like other co-workers; they want </a:t>
            </a:r>
            <a:r>
              <a:rPr lang="en-US" sz="2200" b="1" i="1" dirty="0" smtClean="0">
                <a:latin typeface="Stone Sans" pitchFamily="34" charset="0"/>
              </a:rPr>
              <a:t>to belong, be part of a team, perform meaningful work, etc</a:t>
            </a:r>
            <a:r>
              <a:rPr lang="en-US" sz="2200" b="1" dirty="0" smtClean="0">
                <a:latin typeface="Stone Sans" pitchFamily="34" charset="0"/>
              </a:rPr>
              <a:t>. </a:t>
            </a:r>
          </a:p>
          <a:p>
            <a:pPr marL="165100" indent="0" eaLnBrk="1" hangingPunct="1">
              <a:buNone/>
            </a:pPr>
            <a:endParaRPr lang="en-US" sz="2200" b="1" dirty="0">
              <a:latin typeface="Stone Sans" pitchFamily="34" charset="0"/>
            </a:endParaRPr>
          </a:p>
          <a:p>
            <a:pPr marL="165100" indent="0" eaLnBrk="1" hangingPunct="1">
              <a:buNone/>
            </a:pPr>
            <a:r>
              <a:rPr lang="en-US" sz="2200" b="1" dirty="0" smtClean="0">
                <a:latin typeface="Stone Sans" pitchFamily="34" charset="0"/>
              </a:rPr>
              <a:t>They just are going about it in an inappropriate and unprofessional way.</a:t>
            </a:r>
          </a:p>
          <a:p>
            <a:pPr marL="165100" indent="0" eaLnBrk="1" hangingPunct="1">
              <a:buNone/>
            </a:pPr>
            <a:endParaRPr lang="en-US" sz="2200" b="1" i="1" dirty="0"/>
          </a:p>
        </p:txBody>
      </p:sp>
      <p:sp>
        <p:nvSpPr>
          <p:cNvPr id="15" name="Rectangle 2"/>
          <p:cNvSpPr txBox="1">
            <a:spLocks noChangeArrowheads="1"/>
          </p:cNvSpPr>
          <p:nvPr/>
        </p:nvSpPr>
        <p:spPr bwMode="auto">
          <a:xfrm>
            <a:off x="487110" y="138618"/>
            <a:ext cx="8656889"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Bullying Behavior</a:t>
            </a:r>
            <a:endParaRPr lang="en-US" sz="3200" b="1" dirty="0">
              <a:latin typeface="Stone Sans" pitchFamily="34" charset="0"/>
            </a:endParaRPr>
          </a:p>
        </p:txBody>
      </p:sp>
    </p:spTree>
    <p:extLst>
      <p:ext uri="{BB962C8B-B14F-4D97-AF65-F5344CB8AC3E}">
        <p14:creationId xmlns:p14="http://schemas.microsoft.com/office/powerpoint/2010/main" val="334407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504198" y="1034134"/>
            <a:ext cx="7910455" cy="55261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65100" indent="0" eaLnBrk="1" hangingPunct="1">
              <a:spcBef>
                <a:spcPts val="600"/>
              </a:spcBef>
              <a:buNone/>
            </a:pPr>
            <a:r>
              <a:rPr lang="en-US" sz="2000" b="1" dirty="0" smtClean="0">
                <a:latin typeface="Stone Sans" pitchFamily="34" charset="0"/>
              </a:rPr>
              <a:t>Sign(s) to watch for and take action:</a:t>
            </a:r>
          </a:p>
          <a:p>
            <a:pPr eaLnBrk="1" hangingPunct="1">
              <a:spcBef>
                <a:spcPts val="600"/>
              </a:spcBef>
            </a:pPr>
            <a:r>
              <a:rPr lang="en-US" sz="1800" b="1" dirty="0" smtClean="0">
                <a:latin typeface="Stone Sans" pitchFamily="34" charset="0"/>
              </a:rPr>
              <a:t>Excessive criticism (appears different standards)</a:t>
            </a:r>
          </a:p>
          <a:p>
            <a:pPr eaLnBrk="1" hangingPunct="1">
              <a:spcBef>
                <a:spcPts val="600"/>
              </a:spcBef>
            </a:pPr>
            <a:r>
              <a:rPr lang="en-US" sz="1800" b="1" dirty="0" smtClean="0">
                <a:latin typeface="Stone Sans" pitchFamily="34" charset="0"/>
              </a:rPr>
              <a:t>Belittling a person’s opinion</a:t>
            </a:r>
          </a:p>
          <a:p>
            <a:pPr eaLnBrk="1" hangingPunct="1">
              <a:spcBef>
                <a:spcPts val="600"/>
              </a:spcBef>
            </a:pPr>
            <a:r>
              <a:rPr lang="en-US" sz="1800" b="1" dirty="0" smtClean="0">
                <a:latin typeface="Stone Sans" pitchFamily="34" charset="0"/>
              </a:rPr>
              <a:t>Keeping a file of mistakes or falsely accusing </a:t>
            </a:r>
          </a:p>
          <a:p>
            <a:pPr eaLnBrk="1" hangingPunct="1">
              <a:spcBef>
                <a:spcPts val="600"/>
              </a:spcBef>
            </a:pPr>
            <a:r>
              <a:rPr lang="en-US" sz="1800" b="1" dirty="0" smtClean="0">
                <a:latin typeface="Stone Sans" pitchFamily="34" charset="0"/>
              </a:rPr>
              <a:t>Yelling, insulting, humiliating, or using profanity</a:t>
            </a:r>
          </a:p>
          <a:p>
            <a:pPr eaLnBrk="1" hangingPunct="1">
              <a:spcBef>
                <a:spcPts val="600"/>
              </a:spcBef>
            </a:pPr>
            <a:r>
              <a:rPr lang="en-US" sz="1800" b="1" dirty="0" smtClean="0">
                <a:latin typeface="Stone Sans" pitchFamily="34" charset="0"/>
              </a:rPr>
              <a:t>Socially singling out</a:t>
            </a:r>
          </a:p>
          <a:p>
            <a:pPr eaLnBrk="1" hangingPunct="1">
              <a:spcBef>
                <a:spcPts val="600"/>
              </a:spcBef>
            </a:pPr>
            <a:r>
              <a:rPr lang="en-US" sz="1800" b="1" dirty="0" smtClean="0">
                <a:latin typeface="Stone Sans" pitchFamily="34" charset="0"/>
              </a:rPr>
              <a:t>Spreading destructive gossip and lies </a:t>
            </a:r>
          </a:p>
          <a:p>
            <a:pPr lvl="1" eaLnBrk="1" hangingPunct="1">
              <a:spcBef>
                <a:spcPts val="600"/>
              </a:spcBef>
            </a:pPr>
            <a:r>
              <a:rPr lang="en-US" sz="1800" b="1" dirty="0" smtClean="0">
                <a:latin typeface="Stone Sans" pitchFamily="34" charset="0"/>
              </a:rPr>
              <a:t>Failing to stop the spread of rumors</a:t>
            </a:r>
          </a:p>
          <a:p>
            <a:pPr eaLnBrk="1" hangingPunct="1">
              <a:spcBef>
                <a:spcPts val="600"/>
              </a:spcBef>
            </a:pPr>
            <a:r>
              <a:rPr lang="en-US" sz="1800" b="1" dirty="0" smtClean="0">
                <a:latin typeface="Stone Sans" pitchFamily="34" charset="0"/>
              </a:rPr>
              <a:t>Work sabotage (not performing tasks crucial to another's success)</a:t>
            </a:r>
          </a:p>
          <a:p>
            <a:pPr eaLnBrk="1" hangingPunct="1">
              <a:spcBef>
                <a:spcPts val="600"/>
              </a:spcBef>
            </a:pPr>
            <a:r>
              <a:rPr lang="en-US" sz="1800" b="1" dirty="0" smtClean="0">
                <a:latin typeface="Stone Sans" pitchFamily="34" charset="0"/>
              </a:rPr>
              <a:t>Habit of taking the credit for work of others</a:t>
            </a:r>
          </a:p>
          <a:p>
            <a:pPr eaLnBrk="1" hangingPunct="1">
              <a:spcBef>
                <a:spcPts val="600"/>
              </a:spcBef>
            </a:pPr>
            <a:r>
              <a:rPr lang="en-US" sz="1800" b="1" dirty="0" smtClean="0">
                <a:latin typeface="Stone Sans" pitchFamily="34" charset="0"/>
              </a:rPr>
              <a:t>Blocking ability for training, vacation, or promotion</a:t>
            </a:r>
          </a:p>
          <a:p>
            <a:pPr eaLnBrk="1" hangingPunct="1">
              <a:spcBef>
                <a:spcPts val="600"/>
              </a:spcBef>
            </a:pPr>
            <a:endParaRPr lang="en-US" sz="1800" b="1" dirty="0">
              <a:latin typeface="Stone Sans" pitchFamily="34" charset="0"/>
            </a:endParaRPr>
          </a:p>
          <a:p>
            <a:pPr marL="165100" indent="0" eaLnBrk="1" hangingPunct="1">
              <a:spcBef>
                <a:spcPts val="600"/>
              </a:spcBef>
              <a:buNone/>
            </a:pPr>
            <a:r>
              <a:rPr lang="en-US" sz="1800" b="1" dirty="0" smtClean="0">
                <a:latin typeface="Stone Sans" pitchFamily="34" charset="0"/>
              </a:rPr>
              <a:t>?? Would most people consider the action unacceptable??</a:t>
            </a:r>
          </a:p>
          <a:p>
            <a:pPr marL="165100" indent="0" eaLnBrk="1" hangingPunct="1">
              <a:spcBef>
                <a:spcPts val="600"/>
              </a:spcBef>
              <a:buNone/>
            </a:pPr>
            <a:endParaRPr lang="en-US" sz="2000" b="1" dirty="0" smtClean="0">
              <a:latin typeface="Stone Sans" pitchFamily="34" charset="0"/>
            </a:endParaRPr>
          </a:p>
          <a:p>
            <a:pPr marL="165100" indent="0" eaLnBrk="1" hangingPunct="1">
              <a:spcBef>
                <a:spcPts val="600"/>
              </a:spcBef>
              <a:buNone/>
            </a:pPr>
            <a:endParaRPr lang="en-US" sz="2000" b="1" dirty="0" smtClean="0">
              <a:latin typeface="Stone Sans" pitchFamily="34" charset="0"/>
            </a:endParaRPr>
          </a:p>
        </p:txBody>
      </p:sp>
      <p:sp>
        <p:nvSpPr>
          <p:cNvPr id="15" name="Rectangle 2"/>
          <p:cNvSpPr txBox="1">
            <a:spLocks noChangeArrowheads="1"/>
          </p:cNvSpPr>
          <p:nvPr/>
        </p:nvSpPr>
        <p:spPr bwMode="auto">
          <a:xfrm>
            <a:off x="504198" y="166043"/>
            <a:ext cx="8648346"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3200" b="1" dirty="0" smtClean="0">
                <a:effectLst>
                  <a:outerShdw blurRad="38100" dist="38100" dir="2700000" algn="tl">
                    <a:srgbClr val="000000">
                      <a:alpha val="43137"/>
                    </a:srgbClr>
                  </a:outerShdw>
                </a:effectLst>
                <a:latin typeface="Stone Sans" pitchFamily="34" charset="0"/>
              </a:rPr>
              <a:t>Inappropriate and Bully-like Behavior</a:t>
            </a:r>
            <a:endParaRPr lang="en-US" sz="3200" b="1" dirty="0">
              <a:latin typeface="Stone Sans" pitchFamily="34" charset="0"/>
            </a:endParaRPr>
          </a:p>
        </p:txBody>
      </p:sp>
    </p:spTree>
    <p:extLst>
      <p:ext uri="{BB962C8B-B14F-4D97-AF65-F5344CB8AC3E}">
        <p14:creationId xmlns:p14="http://schemas.microsoft.com/office/powerpoint/2010/main" val="18516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3454</TotalTime>
  <Words>1823</Words>
  <Application>Microsoft Office PowerPoint</Application>
  <PresentationFormat>On-screen Show (4:3)</PresentationFormat>
  <Paragraphs>274</Paragraphs>
  <Slides>34</Slides>
  <Notes>28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Lucida Sans</vt:lpstr>
      <vt:lpstr>Stone Sans</vt:lpstr>
      <vt:lpstr>Stone Serif</vt:lpstr>
      <vt:lpstr>StoneSans</vt:lpstr>
      <vt:lpstr>Times New Roman</vt:lpstr>
      <vt:lpstr>Wingdings</vt:lpstr>
      <vt:lpstr>Default Design</vt:lpstr>
      <vt:lpstr>3_Default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Meier, Sarah </cp:lastModifiedBy>
  <cp:revision>363</cp:revision>
  <cp:lastPrinted>2014-04-21T18:27:44Z</cp:lastPrinted>
  <dcterms:created xsi:type="dcterms:W3CDTF">2001-10-04T20:08:10Z</dcterms:created>
  <dcterms:modified xsi:type="dcterms:W3CDTF">2016-11-01T22:46:03Z</dcterms:modified>
</cp:coreProperties>
</file>