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68" r:id="rId3"/>
    <p:sldId id="263" r:id="rId4"/>
    <p:sldId id="278" r:id="rId5"/>
    <p:sldId id="257" r:id="rId6"/>
    <p:sldId id="258" r:id="rId7"/>
    <p:sldId id="261" r:id="rId8"/>
    <p:sldId id="270" r:id="rId9"/>
    <p:sldId id="262" r:id="rId10"/>
    <p:sldId id="259" r:id="rId11"/>
    <p:sldId id="274" r:id="rId12"/>
    <p:sldId id="260" r:id="rId13"/>
    <p:sldId id="265" r:id="rId14"/>
    <p:sldId id="275" r:id="rId15"/>
    <p:sldId id="276" r:id="rId16"/>
    <p:sldId id="264" r:id="rId17"/>
    <p:sldId id="277" r:id="rId18"/>
    <p:sldId id="266" r:id="rId19"/>
    <p:sldId id="267" r:id="rId20"/>
    <p:sldId id="279" r:id="rId21"/>
    <p:sldId id="280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>
      <p:cViewPr varScale="1">
        <p:scale>
          <a:sx n="102" d="100"/>
          <a:sy n="102" d="100"/>
        </p:scale>
        <p:origin x="26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25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62D38-B25C-4383-9419-52439BB2D1D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B53FE-C0AA-41E8-B811-5174F0FF2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B53FE-C0AA-41E8-B811-5174F0FF29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2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7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82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90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12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5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4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1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4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7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6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9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1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2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8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F17BF-2E68-44B9-BE38-6BF8D9ECF78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64194A-B177-4311-AD27-D21017E98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5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3810000"/>
            <a:ext cx="6629400" cy="1646302"/>
          </a:xfrm>
        </p:spPr>
        <p:txBody>
          <a:bodyPr/>
          <a:lstStyle/>
          <a:p>
            <a:pPr algn="ctr"/>
            <a:r>
              <a:rPr lang="en-US" dirty="0" smtClean="0"/>
              <a:t>Expense Transfers</a:t>
            </a:r>
            <a:endParaRPr lang="en-US" dirty="0"/>
          </a:p>
        </p:txBody>
      </p:sp>
      <p:pic>
        <p:nvPicPr>
          <p:cNvPr id="1030" name="Picture 6" descr="cougarhead-mixed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7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0406" cy="838200"/>
          </a:xfrm>
        </p:spPr>
        <p:txBody>
          <a:bodyPr>
            <a:norm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Filling out the Form Step by Step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733800"/>
            <a:ext cx="7270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Filling out the top section of the form: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Employees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WSU ID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Reason for the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name of person who completed the form and the date.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8229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0406" cy="838200"/>
          </a:xfrm>
        </p:spPr>
        <p:txBody>
          <a:bodyPr>
            <a:norm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Filling out the Form Step by Step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04226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Next, fill out: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pay cycle end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CPY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Benefits default to “Y” unless we are transferring an account in the Benefits Override Table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Funding account information you are transferring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% of transfer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***</a:t>
            </a:r>
            <a:r>
              <a:rPr lang="en-US" dirty="0"/>
              <a:t>The % of the transfer must equal </a:t>
            </a:r>
            <a:r>
              <a:rPr lang="en-US" dirty="0" smtClean="0"/>
              <a:t>1.0000***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8382000" cy="16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ugarhead-mixed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Percent Column:</a:t>
            </a:r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09599" y="3847920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States the percentage of funds that are being transferred into the new </a:t>
            </a:r>
            <a:r>
              <a:rPr lang="en-US" dirty="0" smtClean="0"/>
              <a:t>account(s). 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percent should always be </a:t>
            </a:r>
            <a:r>
              <a:rPr lang="en-US" dirty="0"/>
              <a:t>in decimal </a:t>
            </a:r>
            <a:r>
              <a:rPr lang="en-US" dirty="0" smtClean="0"/>
              <a:t>format</a:t>
            </a:r>
            <a:r>
              <a:rPr lang="en-US" dirty="0"/>
              <a:t> </a:t>
            </a:r>
            <a:r>
              <a:rPr lang="en-US" dirty="0" smtClean="0"/>
              <a:t>(4 spaces after the decimal).</a:t>
            </a:r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Column </a:t>
            </a:r>
            <a:r>
              <a:rPr lang="en-US" dirty="0"/>
              <a:t>should always equal </a:t>
            </a:r>
            <a:r>
              <a:rPr lang="en-US" dirty="0" smtClean="0"/>
              <a:t>1.0000 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% column will atomically add up for you. This will help to make certain the total is always 1.0000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54" y="1458297"/>
            <a:ext cx="5080848" cy="235393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953000" y="1820353"/>
            <a:ext cx="1295400" cy="202756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4" cy="965200"/>
          </a:xfrm>
        </p:spPr>
        <p:txBody>
          <a:bodyPr/>
          <a:lstStyle/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Finished Product!...</a:t>
            </a:r>
            <a:r>
              <a:rPr lang="en-US" u="sng" dirty="0" smtClean="0"/>
              <a:t> 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7620000" cy="4965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061557"/>
            <a:ext cx="8458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***Per the EAA, we still need to complete transfers until the 02/28/17 pay cycle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347714" cy="13208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Spilt Funding Transfers!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4343400" cy="565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1295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Example 2</a:t>
            </a:r>
            <a:endParaRPr lang="en-US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1828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 a split funding transfer.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00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Spilt Funding Transfers!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653927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6800" y="1524000"/>
            <a:ext cx="6858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599" y="32766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EAA states effective 01/01/16, </a:t>
            </a:r>
          </a:p>
          <a:p>
            <a:r>
              <a:rPr lang="en-US" dirty="0" smtClean="0"/>
              <a:t>accounts 3916-0004 &amp; 2428-6062 </a:t>
            </a:r>
          </a:p>
          <a:p>
            <a:r>
              <a:rPr lang="en-US" dirty="0" smtClean="0"/>
              <a:t>are going from a 90/10 spilt to a 80/20 spilt.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6347714" cy="762000"/>
          </a:xfrm>
        </p:spPr>
        <p:txBody>
          <a:bodyPr/>
          <a:lstStyle/>
          <a:p>
            <a:pPr algn="ctr"/>
            <a:r>
              <a:rPr lang="en-US" u="sng" dirty="0"/>
              <a:t>The Percent Column: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034" y="4606145"/>
            <a:ext cx="2743438" cy="2518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143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The </a:t>
            </a:r>
            <a:r>
              <a:rPr lang="en-US" i="1" u="sng" dirty="0" smtClean="0"/>
              <a:t>Equation:</a:t>
            </a:r>
            <a:r>
              <a:rPr lang="en-US" i="1" dirty="0" smtClean="0"/>
              <a:t>      </a:t>
            </a:r>
            <a:r>
              <a:rPr lang="en-US" dirty="0" smtClean="0"/>
              <a:t>new </a:t>
            </a:r>
            <a:r>
              <a:rPr lang="en-US" dirty="0"/>
              <a:t>% ÷ the % we are transferring from = decimal %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1143000"/>
            <a:ext cx="7848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4" y="1600199"/>
            <a:ext cx="7680036" cy="152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3429000"/>
            <a:ext cx="723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the allocation % of 3916-0004 is increasing and the allocation % of 2428-6062 is decreasing, we are going to transfer from 2428-6062 </a:t>
            </a:r>
            <a:r>
              <a:rPr lang="en-US" i="1" dirty="0" smtClean="0"/>
              <a:t>only.</a:t>
            </a:r>
          </a:p>
          <a:p>
            <a:endParaRPr lang="en-US" i="1" dirty="0"/>
          </a:p>
          <a:p>
            <a:r>
              <a:rPr lang="en-US" dirty="0" smtClean="0"/>
              <a:t>Taking the equation above the math will look like this:</a:t>
            </a:r>
          </a:p>
          <a:p>
            <a:endParaRPr lang="en-US" dirty="0"/>
          </a:p>
          <a:p>
            <a:r>
              <a:rPr lang="en-US" dirty="0" smtClean="0"/>
              <a:t>80÷90 =        .8889    (this is the % that will stay in 6062)</a:t>
            </a:r>
          </a:p>
          <a:p>
            <a:r>
              <a:rPr lang="en-US" dirty="0" smtClean="0"/>
              <a:t>(90-80)÷90 = .1111    (this is the % that will move to 0004)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13208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product!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57559"/>
            <a:ext cx="8229600" cy="537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436798"/>
            <a:ext cx="2743438" cy="2743438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68865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Notes to Consider: 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Doing a transfer for an employee less than 100% FTE</a:t>
            </a:r>
          </a:p>
          <a:p>
            <a:r>
              <a:rPr lang="en-US" dirty="0" smtClean="0"/>
              <a:t>EX: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Currently funded 75% on project 0001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Effective 01/01/16 employee will be funded: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35% on project 0001   and    40% on project 0234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105439" y="3505200"/>
            <a:ext cx="1270885" cy="217631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57" y="3901016"/>
            <a:ext cx="981851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3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1"/>
            <a:ext cx="5438147" cy="163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600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              </a:t>
            </a:r>
            <a:r>
              <a:rPr lang="en-US" sz="1800" u="sng" dirty="0" smtClean="0"/>
              <a:t>Doing </a:t>
            </a:r>
            <a:r>
              <a:rPr lang="en-US" sz="1800" u="sng" dirty="0"/>
              <a:t>a transfer for an employee less than 100% FTE</a:t>
            </a:r>
            <a:br>
              <a:rPr lang="en-US" sz="1800" u="sng" dirty="0"/>
            </a:br>
            <a:r>
              <a:rPr lang="en-US" sz="1800" dirty="0" smtClean="0"/>
              <a:t>	</a:t>
            </a:r>
            <a:br>
              <a:rPr lang="en-US" sz="1800" dirty="0" smtClean="0"/>
            </a:br>
            <a:r>
              <a:rPr lang="en-US" sz="1800" dirty="0" smtClean="0"/>
              <a:t>    EX</a:t>
            </a:r>
            <a:r>
              <a:rPr lang="en-US" sz="1800" dirty="0"/>
              <a:t>:  </a:t>
            </a:r>
            <a:br>
              <a:rPr lang="en-US" sz="1800" dirty="0"/>
            </a:br>
            <a:r>
              <a:rPr lang="en-US" sz="1800" dirty="0" smtClean="0"/>
              <a:t>	       *Currently </a:t>
            </a:r>
            <a:r>
              <a:rPr lang="en-US" sz="1800" dirty="0"/>
              <a:t>funded 75% on project 0001</a:t>
            </a:r>
            <a:br>
              <a:rPr lang="en-US" sz="1800" dirty="0"/>
            </a:br>
            <a:r>
              <a:rPr lang="en-US" sz="1800" dirty="0" smtClean="0"/>
              <a:t>	       *Effective </a:t>
            </a:r>
            <a:r>
              <a:rPr lang="en-US" sz="1800" dirty="0"/>
              <a:t>01/01/16 employee will be funded: </a:t>
            </a:r>
            <a:br>
              <a:rPr lang="en-US" sz="1800" dirty="0"/>
            </a:br>
            <a:r>
              <a:rPr lang="en-US" sz="1800" dirty="0" smtClean="0"/>
              <a:t>			*35</a:t>
            </a:r>
            <a:r>
              <a:rPr lang="en-US" sz="1800" dirty="0"/>
              <a:t>% on project 0001   and    40% on project </a:t>
            </a:r>
            <a:r>
              <a:rPr lang="en-US" sz="1800" dirty="0" smtClean="0"/>
              <a:t>0234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393602"/>
            <a:ext cx="7315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It’s the same equation</a:t>
            </a:r>
            <a:r>
              <a:rPr lang="en-US" sz="2000" i="1" dirty="0"/>
              <a:t>!</a:t>
            </a:r>
            <a:r>
              <a:rPr lang="en-US" sz="2000" i="1" dirty="0" smtClean="0"/>
              <a:t>  new % ÷ the % being transferred from 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-349836"/>
            <a:ext cx="2743438" cy="27434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91519" y="3018050"/>
            <a:ext cx="10668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3343564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0001: 35 ÷ 75 = 0.4667</a:t>
            </a:r>
          </a:p>
          <a:p>
            <a:endParaRPr lang="en-US" dirty="0"/>
          </a:p>
          <a:p>
            <a:r>
              <a:rPr lang="en-US" dirty="0" smtClean="0"/>
              <a:t>0234: 40 ÷ 75 = 0.5333</a:t>
            </a:r>
            <a:endParaRPr lang="en-US" dirty="0"/>
          </a:p>
        </p:txBody>
      </p:sp>
      <p:sp>
        <p:nvSpPr>
          <p:cNvPr id="8" name="Curved Right Arrow 7"/>
          <p:cNvSpPr/>
          <p:nvPr/>
        </p:nvSpPr>
        <p:spPr>
          <a:xfrm rot="15993875">
            <a:off x="4602501" y="2360641"/>
            <a:ext cx="1014410" cy="5436793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6347713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2037719"/>
            <a:ext cx="6347714" cy="2106610"/>
          </a:xfrm>
        </p:spPr>
        <p:txBody>
          <a:bodyPr/>
          <a:lstStyle/>
          <a:p>
            <a:r>
              <a:rPr lang="en-US" sz="2400" dirty="0" smtClean="0"/>
              <a:t>Review the payroll Expense Transfer form</a:t>
            </a:r>
          </a:p>
          <a:p>
            <a:pPr lvl="1"/>
            <a:r>
              <a:rPr lang="en-US" sz="2400" dirty="0" smtClean="0"/>
              <a:t>Learn how to fill out the </a:t>
            </a:r>
            <a:r>
              <a:rPr lang="en-US" sz="2400" dirty="0"/>
              <a:t>p</a:t>
            </a:r>
            <a:r>
              <a:rPr lang="en-US" sz="2400" dirty="0" smtClean="0"/>
              <a:t>ayroll form</a:t>
            </a:r>
          </a:p>
          <a:p>
            <a:pPr lvl="1"/>
            <a:r>
              <a:rPr lang="en-US" sz="2400" dirty="0" smtClean="0"/>
              <a:t>Gather any thoughts, ideas or suggestions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2672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7772400" cy="46896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ETR transfers: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464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09800"/>
            <a:ext cx="7543800" cy="4430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"/>
            <a:ext cx="8786813" cy="17865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52600" y="44958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838200"/>
            <a:ext cx="868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65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Need Help?!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Please Call us! 335-9575</a:t>
            </a:r>
          </a:p>
        </p:txBody>
      </p:sp>
    </p:spTree>
    <p:extLst>
      <p:ext uri="{BB962C8B-B14F-4D97-AF65-F5344CB8AC3E}">
        <p14:creationId xmlns:p14="http://schemas.microsoft.com/office/powerpoint/2010/main" val="2572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457200"/>
            <a:ext cx="639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payroll Expenditure Transfer form 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2800" y="5388080"/>
            <a:ext cx="486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only for RETROACTIVE adjustments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5081163"/>
            <a:ext cx="2013751" cy="2013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75" y="1222054"/>
            <a:ext cx="6337595" cy="410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406079" cy="600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7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ougarhead-mixed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28600"/>
            <a:ext cx="6347714" cy="566738"/>
          </a:xfrm>
        </p:spPr>
        <p:txBody>
          <a:bodyPr/>
          <a:lstStyle/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Get Started!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029200" y="1143000"/>
            <a:ext cx="6347714" cy="674024"/>
          </a:xfrm>
        </p:spPr>
        <p:txBody>
          <a:bodyPr>
            <a:normAutofit/>
          </a:bodyPr>
          <a:lstStyle/>
          <a:p>
            <a:r>
              <a:rPr lang="en-US" sz="2400" i="1" u="sng" dirty="0" smtClean="0"/>
              <a:t>Example 1</a:t>
            </a:r>
            <a:endParaRPr lang="en-US" sz="2400" i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800600" y="19812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EAA is requesting a </a:t>
            </a:r>
            <a:r>
              <a:rPr lang="en-US" dirty="0"/>
              <a:t>transfer of 100% of the funds from </a:t>
            </a:r>
            <a:r>
              <a:rPr lang="en-US" dirty="0" smtClean="0"/>
              <a:t>account </a:t>
            </a:r>
          </a:p>
          <a:p>
            <a:r>
              <a:rPr lang="en-US" u="sng" dirty="0" smtClean="0"/>
              <a:t>5510-1061</a:t>
            </a:r>
            <a:r>
              <a:rPr lang="en-US" dirty="0" smtClean="0"/>
              <a:t> to </a:t>
            </a:r>
            <a:r>
              <a:rPr lang="en-US" u="sng" dirty="0" smtClean="0"/>
              <a:t>5703-0017</a:t>
            </a:r>
            <a:r>
              <a:rPr lang="en-US" dirty="0" smtClean="0"/>
              <a:t> effective 07/01/2016.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29000" y="4191000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96" y="914400"/>
            <a:ext cx="443217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387587"/>
            <a:ext cx="8382000" cy="1593613"/>
          </a:xfrm>
        </p:spPr>
        <p:txBody>
          <a:bodyPr anchor="t">
            <a:normAutofit fontScale="90000"/>
          </a:bodyPr>
          <a:lstStyle/>
          <a:p>
            <a:r>
              <a:rPr lang="en-US" sz="2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Needed to Complete the Expenditure Transfer From: </a:t>
            </a:r>
            <a:r>
              <a:rPr lang="en-US" sz="2700" u="sng" dirty="0" smtClean="0"/>
              <a:t/>
            </a:r>
            <a:br>
              <a:rPr lang="en-US" sz="2700" u="sng" dirty="0" smtClean="0"/>
            </a:br>
            <a:r>
              <a:rPr lang="en-US" sz="2700" dirty="0" smtClean="0"/>
              <a:t>		</a:t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* </a:t>
            </a:r>
            <a:r>
              <a:rPr lang="en-US" sz="2800" dirty="0"/>
              <a:t>T</a:t>
            </a:r>
            <a:r>
              <a:rPr lang="en-US" sz="2800" dirty="0" smtClean="0"/>
              <a:t>ype in employee information into</a:t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		QPREXP</a:t>
            </a:r>
            <a:endParaRPr lang="en-US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6" y="2307537"/>
            <a:ext cx="5867400" cy="31167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400" y="2307537"/>
            <a:ext cx="190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in employees ID#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Type in begin date of transfer request; leave “thru” as is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20385798">
            <a:off x="3560123" y="3250660"/>
            <a:ext cx="3120130" cy="231163"/>
          </a:xfrm>
          <a:prstGeom prst="leftArrow">
            <a:avLst>
              <a:gd name="adj1" fmla="val 42267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602916">
            <a:off x="5136957" y="4765369"/>
            <a:ext cx="1475954" cy="17228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29938" cy="762000"/>
          </a:xfrm>
        </p:spPr>
        <p:txBody>
          <a:bodyPr>
            <a:normAutofit/>
          </a:bodyPr>
          <a:lstStyle/>
          <a:p>
            <a:r>
              <a:rPr lang="en-US" sz="2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Needed to Complete Expenditure Transfer From:</a:t>
            </a:r>
            <a:endParaRPr lang="en-US" sz="27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7620000" cy="40303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48269" y="3399194"/>
            <a:ext cx="990600" cy="2510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38800" y="3886200"/>
            <a:ext cx="901700" cy="28517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2999" cy="914400"/>
          </a:xfrm>
        </p:spPr>
        <p:txBody>
          <a:bodyPr>
            <a:normAutofit/>
          </a:bodyPr>
          <a:lstStyle/>
          <a:p>
            <a:r>
              <a:rPr lang="en-US" sz="2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Needed to Complete Expenditure Transfer From: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800" y="5333847"/>
            <a:ext cx="4036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Hit F3 to bring list in </a:t>
            </a:r>
            <a:r>
              <a:rPr lang="en-US" u="sng" dirty="0" smtClean="0"/>
              <a:t>order!</a:t>
            </a:r>
            <a:r>
              <a:rPr lang="en-US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AU</a:t>
            </a:r>
            <a:r>
              <a:rPr lang="en-US" dirty="0" smtClean="0"/>
              <a:t>: automatic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E1</a:t>
            </a:r>
            <a:r>
              <a:rPr lang="en-US" dirty="0"/>
              <a:t>: transferred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E2</a:t>
            </a:r>
            <a:r>
              <a:rPr lang="en-US" dirty="0"/>
              <a:t>: transferred 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7092" y="5591127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RA/TX:  payroll manually paid employee for whatever reason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R2/D2: ignore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4" y="1107043"/>
            <a:ext cx="7036196" cy="42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334" y="304799"/>
            <a:ext cx="8618065" cy="762001"/>
          </a:xfrm>
        </p:spPr>
        <p:txBody>
          <a:bodyPr>
            <a:normAutofit/>
          </a:bodyPr>
          <a:lstStyle/>
          <a:p>
            <a:r>
              <a:rPr lang="en-US" sz="2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Needed to Complete Expenditure Transfer From: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" y="5486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CPY code we will need for the form!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7467600" cy="43018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10200" y="2386013"/>
            <a:ext cx="99060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95600" y="2590800"/>
            <a:ext cx="2514600" cy="2895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524000" y="48006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A3A3A"/>
      </a:accent1>
      <a:accent2>
        <a:srgbClr val="B0B0B0"/>
      </a:accent2>
      <a:accent3>
        <a:srgbClr val="932313"/>
      </a:accent3>
      <a:accent4>
        <a:srgbClr val="62170C"/>
      </a:accent4>
      <a:accent5>
        <a:srgbClr val="912213"/>
      </a:accent5>
      <a:accent6>
        <a:srgbClr val="757575"/>
      </a:accent6>
      <a:hlink>
        <a:srgbClr val="B0B0B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1155</TotalTime>
  <Words>544</Words>
  <Application>Microsoft Office PowerPoint</Application>
  <PresentationFormat>On-screen Show (4:3)</PresentationFormat>
  <Paragraphs>86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Facet</vt:lpstr>
      <vt:lpstr>Expense Transfers</vt:lpstr>
      <vt:lpstr>Purpose:</vt:lpstr>
      <vt:lpstr>PowerPoint Presentation</vt:lpstr>
      <vt:lpstr>PowerPoint Presentation</vt:lpstr>
      <vt:lpstr>Lets Get Started!</vt:lpstr>
      <vt:lpstr>Steps Needed to Complete the Expenditure Transfer From:      * Type in employee information into    QPREXP</vt:lpstr>
      <vt:lpstr>Steps Needed to Complete Expenditure Transfer From:</vt:lpstr>
      <vt:lpstr>Steps Needed to Complete Expenditure Transfer From:</vt:lpstr>
      <vt:lpstr>Steps Needed to Complete Expenditure Transfer From:</vt:lpstr>
      <vt:lpstr>Filling out the Form Step by Step</vt:lpstr>
      <vt:lpstr>Filling out the Form Step by Step</vt:lpstr>
      <vt:lpstr>The Percent Column: </vt:lpstr>
      <vt:lpstr>The Finished Product!... </vt:lpstr>
      <vt:lpstr>Spilt Funding Transfers!</vt:lpstr>
      <vt:lpstr>Spilt Funding Transfers!</vt:lpstr>
      <vt:lpstr>The Percent Column: </vt:lpstr>
      <vt:lpstr>Final product!</vt:lpstr>
      <vt:lpstr>Notes to Consider: </vt:lpstr>
      <vt:lpstr>              Doing a transfer for an employee less than 100% FTE       EX:           *Currently funded 75% on project 0001         *Effective 01/01/16 employee will be funded:     *35% on project 0001   and    40% on project 0234</vt:lpstr>
      <vt:lpstr>ETR transfers: </vt:lpstr>
      <vt:lpstr>PowerPoint Presentation</vt:lpstr>
      <vt:lpstr>Need Help?!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Mayra Jazmin</dc:creator>
  <cp:lastModifiedBy>Meier, Sarah </cp:lastModifiedBy>
  <cp:revision>68</cp:revision>
  <dcterms:created xsi:type="dcterms:W3CDTF">2016-02-24T16:47:51Z</dcterms:created>
  <dcterms:modified xsi:type="dcterms:W3CDTF">2017-03-16T17:51:28Z</dcterms:modified>
</cp:coreProperties>
</file>