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6" r:id="rId2"/>
    <p:sldMasterId id="2147484195" r:id="rId3"/>
    <p:sldMasterId id="2147484197" r:id="rId4"/>
  </p:sldMasterIdLst>
  <p:notesMasterIdLst>
    <p:notesMasterId r:id="rId41"/>
  </p:notesMasterIdLst>
  <p:handoutMasterIdLst>
    <p:handoutMasterId r:id="rId42"/>
  </p:handoutMasterIdLst>
  <p:sldIdLst>
    <p:sldId id="359" r:id="rId5"/>
    <p:sldId id="399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93" r:id="rId18"/>
    <p:sldId id="392" r:id="rId19"/>
    <p:sldId id="387" r:id="rId20"/>
    <p:sldId id="394" r:id="rId21"/>
    <p:sldId id="389" r:id="rId22"/>
    <p:sldId id="395" r:id="rId23"/>
    <p:sldId id="383" r:id="rId24"/>
    <p:sldId id="397" r:id="rId25"/>
    <p:sldId id="402" r:id="rId26"/>
    <p:sldId id="403" r:id="rId27"/>
    <p:sldId id="400" r:id="rId28"/>
    <p:sldId id="396" r:id="rId29"/>
    <p:sldId id="398" r:id="rId30"/>
    <p:sldId id="382" r:id="rId31"/>
    <p:sldId id="381" r:id="rId32"/>
    <p:sldId id="384" r:id="rId33"/>
    <p:sldId id="401" r:id="rId34"/>
    <p:sldId id="385" r:id="rId35"/>
    <p:sldId id="386" r:id="rId36"/>
    <p:sldId id="404" r:id="rId37"/>
    <p:sldId id="390" r:id="rId38"/>
    <p:sldId id="391" r:id="rId39"/>
    <p:sldId id="388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60C30"/>
    <a:srgbClr val="DBCEAC"/>
    <a:srgbClr val="3CB6CE"/>
    <a:srgbClr val="B6BF00"/>
    <a:srgbClr val="EC7A00"/>
    <a:srgbClr val="003C69"/>
    <a:srgbClr val="452325"/>
    <a:srgbClr val="5E6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4" autoAdjust="0"/>
    <p:restoredTop sz="97719" autoAdjust="0"/>
  </p:normalViewPr>
  <p:slideViewPr>
    <p:cSldViewPr snapToGrid="0">
      <p:cViewPr varScale="1">
        <p:scale>
          <a:sx n="104" d="100"/>
          <a:sy n="104" d="100"/>
        </p:scale>
        <p:origin x="1212" y="114"/>
      </p:cViewPr>
      <p:guideLst>
        <p:guide orient="horz" pos="1534"/>
        <p:guide orient="horz" pos="660"/>
        <p:guide pos="2015"/>
        <p:guide pos="3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37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90524" y="1"/>
            <a:ext cx="1623019" cy="47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>
            <a:lvl1pPr algn="r" defTabSz="958252">
              <a:defRPr sz="1200">
                <a:latin typeface="Arial" charset="0"/>
              </a:defRPr>
            </a:lvl1pPr>
          </a:lstStyle>
          <a:p>
            <a:pPr>
              <a:defRPr/>
            </a:pPr>
            <a:fld id="{E2DA0759-D510-41C1-89A9-2B708CDBF27D}" type="datetime1">
              <a:rPr lang="en-US"/>
              <a:pPr>
                <a:defRPr/>
              </a:pPr>
              <a:t>3/17/2016</a:t>
            </a:fld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3" y="9119496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b" anchorCtr="0" compatLnSpc="1">
            <a:prstTxWarp prst="textNoShape">
              <a:avLst/>
            </a:prstTxWarp>
          </a:bodyPr>
          <a:lstStyle>
            <a:lvl1pPr algn="r" defTabSz="958252">
              <a:defRPr sz="1200">
                <a:latin typeface="Arial" charset="0"/>
              </a:defRPr>
            </a:lvl1pPr>
          </a:lstStyle>
          <a:p>
            <a:pPr>
              <a:defRPr/>
            </a:pPr>
            <a:fld id="{B7F03CBC-539D-4701-AD84-B281DF36D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414" name="Picture 5" descr="wsuTLSig4c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" y="149608"/>
            <a:ext cx="130273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98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699" cy="47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>
            <a:lvl1pPr defTabSz="95825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3" y="1"/>
            <a:ext cx="3169699" cy="47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>
            <a:lvl1pPr algn="r" defTabSz="958252">
              <a:defRPr sz="1200">
                <a:latin typeface="Arial" charset="0"/>
              </a:defRPr>
            </a:lvl1pPr>
          </a:lstStyle>
          <a:p>
            <a:pPr>
              <a:defRPr/>
            </a:pPr>
            <a:fld id="{A6DE98C7-C90E-46AA-96CD-E8CE84F4F727}" type="datetime1">
              <a:rPr lang="en-US"/>
              <a:pPr>
                <a:defRPr/>
              </a:pPr>
              <a:t>3/17/2016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8021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3" y="4560571"/>
            <a:ext cx="5851496" cy="43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496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b" anchorCtr="0" compatLnSpc="1">
            <a:prstTxWarp prst="textNoShape">
              <a:avLst/>
            </a:prstTxWarp>
          </a:bodyPr>
          <a:lstStyle>
            <a:lvl1pPr defTabSz="95825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Template F-circle lt grey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3" y="9119496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b" anchorCtr="0" compatLnSpc="1">
            <a:prstTxWarp prst="textNoShape">
              <a:avLst/>
            </a:prstTxWarp>
          </a:bodyPr>
          <a:lstStyle>
            <a:lvl1pPr algn="r" defTabSz="958252">
              <a:defRPr sz="1200">
                <a:latin typeface="Arial" charset="0"/>
              </a:defRPr>
            </a:lvl1pPr>
          </a:lstStyle>
          <a:p>
            <a:pPr>
              <a:defRPr/>
            </a:pPr>
            <a:fld id="{32EDA8F4-BF0A-490C-8F3D-1F8EC513B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29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D4E6079-14C5-42C9-BA23-98B041241F13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2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96913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Introductions</a:t>
            </a:r>
          </a:p>
          <a:p>
            <a:pPr eaLnBrk="1" hangingPunct="1"/>
            <a:r>
              <a:rPr lang="en-US" altLang="en-US" dirty="0" smtClean="0"/>
              <a:t>Show Data Warehouse web page and talk about access procedures.</a:t>
            </a:r>
          </a:p>
        </p:txBody>
      </p:sp>
    </p:spTree>
    <p:extLst>
      <p:ext uri="{BB962C8B-B14F-4D97-AF65-F5344CB8AC3E}">
        <p14:creationId xmlns:p14="http://schemas.microsoft.com/office/powerpoint/2010/main" val="3316325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75292D7-2578-4151-8546-7A5FC3A6B8D7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11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234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AA81B46-509A-4659-80DF-5E3D06966D2C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12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51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6EB5BE2-DD63-4DD0-AA53-1D772317ED51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13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642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C07D12-0DD4-42F7-B68B-2708B70ECAB1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16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33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C07D12-0DD4-42F7-B68B-2708B70ECAB1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17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93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91F9315-9D1A-4182-A460-3671ADC4F739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18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0115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6DE98C7-C90E-46AA-96CD-E8CE84F4F727}" type="datetime1">
              <a:rPr lang="en-US" smtClean="0"/>
              <a:pPr>
                <a:defRPr/>
              </a:pPr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Template F-circle lt grey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DA8F4-BF0A-490C-8F3D-1F8EC513BD5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8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3C8A188-DE0C-4E7A-9F6B-535F7753257B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27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Account balances for area.</a:t>
            </a:r>
          </a:p>
        </p:txBody>
      </p:sp>
    </p:spTree>
    <p:extLst>
      <p:ext uri="{BB962C8B-B14F-4D97-AF65-F5344CB8AC3E}">
        <p14:creationId xmlns:p14="http://schemas.microsoft.com/office/powerpoint/2010/main" val="2871388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1A64105-8A11-42A8-A13D-F53234556D4C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28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Build example – employee roster with email address.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might be a good time for a BREAK!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Show video during data overview.</a:t>
            </a:r>
          </a:p>
        </p:txBody>
      </p:sp>
    </p:spTree>
    <p:extLst>
      <p:ext uri="{BB962C8B-B14F-4D97-AF65-F5344CB8AC3E}">
        <p14:creationId xmlns:p14="http://schemas.microsoft.com/office/powerpoint/2010/main" val="2136074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412051B-6CC6-4E57-9A55-913A30B315BB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29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11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D4E6079-14C5-42C9-BA23-98B041241F13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3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96913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Introductions</a:t>
            </a:r>
          </a:p>
          <a:p>
            <a:pPr eaLnBrk="1" hangingPunct="1"/>
            <a:r>
              <a:rPr lang="en-US" altLang="en-US" dirty="0" smtClean="0"/>
              <a:t>Show Data Warehouse web page and talk about access procedures.</a:t>
            </a:r>
          </a:p>
        </p:txBody>
      </p:sp>
    </p:spTree>
    <p:extLst>
      <p:ext uri="{BB962C8B-B14F-4D97-AF65-F5344CB8AC3E}">
        <p14:creationId xmlns:p14="http://schemas.microsoft.com/office/powerpoint/2010/main" val="2792647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8999335-0E1A-4CE2-AF6C-884E7062A223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31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097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58D65C5-ACE4-456A-A089-4AE64F14816E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32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309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4119B50-B668-4637-8B44-4E66EDDE1051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36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10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99FBEC9-C8F7-4954-AF9E-0D6786F0E613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4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Went live in 2002 with Balances data.</a:t>
            </a:r>
          </a:p>
        </p:txBody>
      </p:sp>
    </p:spTree>
    <p:extLst>
      <p:ext uri="{BB962C8B-B14F-4D97-AF65-F5344CB8AC3E}">
        <p14:creationId xmlns:p14="http://schemas.microsoft.com/office/powerpoint/2010/main" val="211506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79EE0FF-9289-49D3-99D1-827312AEBAA8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5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Can access all data, not just your dept/area.</a:t>
            </a:r>
          </a:p>
        </p:txBody>
      </p:sp>
    </p:spTree>
    <p:extLst>
      <p:ext uri="{BB962C8B-B14F-4D97-AF65-F5344CB8AC3E}">
        <p14:creationId xmlns:p14="http://schemas.microsoft.com/office/powerpoint/2010/main" val="78537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C92100F-DCA8-4D72-B280-713B84B99A56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6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Data refreshed every night</a:t>
            </a:r>
          </a:p>
          <a:p>
            <a:pPr eaLnBrk="1" hangingPunct="1"/>
            <a:r>
              <a:rPr lang="en-US" altLang="en-US" dirty="0" smtClean="0"/>
              <a:t>Exceptions – Endowment data –quarterly, PBL data - monthly</a:t>
            </a:r>
          </a:p>
        </p:txBody>
      </p:sp>
    </p:spTree>
    <p:extLst>
      <p:ext uri="{BB962C8B-B14F-4D97-AF65-F5344CB8AC3E}">
        <p14:creationId xmlns:p14="http://schemas.microsoft.com/office/powerpoint/2010/main" val="247519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00EB0E1-F9D0-4CCD-950C-E160660273BC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7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48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C452D8E-4A32-4762-A48B-588D5ECDD4AB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8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84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155E4C0-AADF-4AC9-A086-F0736F915D8E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9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63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79281" indent="-299723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98894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78451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158008" indent="-239779" algn="ctr" defTabSz="969105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63756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3117122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596680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4076236" indent="-239779" algn="ctr" defTabSz="969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72F8022-DCD8-4C55-A98B-9C57EBE8CED8}" type="slidenum">
              <a:rPr lang="en-US" altLang="en-US" smtClean="0">
                <a:solidFill>
                  <a:schemeClr val="tx1"/>
                </a:solidFill>
              </a:rPr>
              <a:pPr algn="r" eaLnBrk="1" hangingPunct="1">
                <a:defRPr/>
              </a:pPr>
              <a:t>10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68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26000">
              <a:schemeClr val="accent1"/>
            </a:gs>
            <a:gs pos="75000">
              <a:schemeClr val="accent3"/>
            </a:gs>
            <a:gs pos="89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white">
          <a:xfrm>
            <a:off x="-6350" y="358775"/>
            <a:ext cx="8566150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3"/>
              </a:gs>
            </a:gsLst>
            <a:lin ang="180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2" descr="wsuTLSigRvs-r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940550" y="5910263"/>
            <a:ext cx="1868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3215811" y="2422989"/>
            <a:ext cx="5661061" cy="480131"/>
          </a:xfrm>
          <a:noFill/>
          <a:ln w="9525">
            <a:noFill/>
            <a:miter lim="800000"/>
            <a:headEnd/>
            <a:tailEnd/>
          </a:ln>
        </p:spPr>
        <p:txBody>
          <a:bodyPr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212299" y="3024651"/>
            <a:ext cx="5675721" cy="430887"/>
          </a:xfrm>
        </p:spPr>
        <p:txBody>
          <a:bodyPr rIns="0" anchorCtr="0"/>
          <a:lstStyle>
            <a:lvl1pPr marL="0" indent="0" algn="l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9588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Clr>
                <a:srgbClr val="990033"/>
              </a:buClr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Clr>
                <a:srgbClr val="970035"/>
              </a:buClr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Clr>
                <a:srgbClr val="970035"/>
              </a:buClr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0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invGray">
          <a:xfrm>
            <a:off x="-12700" y="379413"/>
            <a:ext cx="8616950" cy="6557962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26"/>
          <p:cNvSpPr>
            <a:spLocks/>
          </p:cNvSpPr>
          <p:nvPr userDrawn="1"/>
        </p:nvSpPr>
        <p:spPr bwMode="white">
          <a:xfrm>
            <a:off x="-6350" y="358775"/>
            <a:ext cx="8566150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36538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15811" y="2396726"/>
            <a:ext cx="5239819" cy="492443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15811" y="2978475"/>
            <a:ext cx="5239819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7440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D39E0DFC-EC0D-46DF-A176-46E490ED2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60000">
              <a:schemeClr val="accent1"/>
            </a:gs>
            <a:gs pos="100000">
              <a:schemeClr val="accent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"/>
          <p:cNvGrpSpPr>
            <a:grpSpLocks/>
          </p:cNvGrpSpPr>
          <p:nvPr userDrawn="1"/>
        </p:nvGrpSpPr>
        <p:grpSpPr bwMode="auto">
          <a:xfrm>
            <a:off x="9007475" y="0"/>
            <a:ext cx="136525" cy="6858000"/>
            <a:chOff x="9007474" y="0"/>
            <a:chExt cx="136525" cy="6858000"/>
          </a:xfrm>
        </p:grpSpPr>
        <p:sp>
          <p:nvSpPr>
            <p:cNvPr id="20" name="Rectangle 19"/>
            <p:cNvSpPr/>
            <p:nvPr userDrawn="1"/>
          </p:nvSpPr>
          <p:spPr bwMode="ltGray">
            <a:xfrm>
              <a:off x="9007474" y="5683250"/>
              <a:ext cx="136525" cy="1174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ltGray">
            <a:xfrm flipH="1">
              <a:off x="9007474" y="0"/>
              <a:ext cx="136525" cy="3833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ltGray">
            <a:xfrm flipH="1">
              <a:off x="9007474" y="3698875"/>
              <a:ext cx="136525" cy="21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EDB201-92DA-4288-801E-D7E5FDCB4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12" descr="wsuTLSigRvs-r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400" dirty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200" dirty="0">
          <a:solidFill>
            <a:schemeClr val="tx1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dirty="0">
          <a:solidFill>
            <a:schemeClr val="tx1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1600" dirty="0">
          <a:solidFill>
            <a:schemeClr val="tx1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60000">
              <a:schemeClr val="accent1"/>
            </a:gs>
            <a:gs pos="100000">
              <a:schemeClr val="accent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3"/>
          <p:cNvGrpSpPr>
            <a:grpSpLocks/>
          </p:cNvGrpSpPr>
          <p:nvPr userDrawn="1"/>
        </p:nvGrpSpPr>
        <p:grpSpPr bwMode="auto">
          <a:xfrm>
            <a:off x="9007475" y="0"/>
            <a:ext cx="136525" cy="6858000"/>
            <a:chOff x="9007474" y="0"/>
            <a:chExt cx="136525" cy="6858000"/>
          </a:xfrm>
        </p:grpSpPr>
        <p:sp>
          <p:nvSpPr>
            <p:cNvPr id="20" name="Rectangle 19"/>
            <p:cNvSpPr/>
            <p:nvPr userDrawn="1"/>
          </p:nvSpPr>
          <p:spPr bwMode="ltGray">
            <a:xfrm>
              <a:off x="9007474" y="5683250"/>
              <a:ext cx="136525" cy="1174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ltGray">
            <a:xfrm flipH="1">
              <a:off x="9007474" y="0"/>
              <a:ext cx="136525" cy="3833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ltGray">
            <a:xfrm flipH="1">
              <a:off x="9007474" y="3698875"/>
              <a:ext cx="136525" cy="21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7BD6C96-E6EE-44C8-94DA-AA805453D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0" name="Picture 12" descr="wsuTLSigRvs-r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400" dirty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200" dirty="0">
          <a:solidFill>
            <a:schemeClr val="tx1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dirty="0">
          <a:solidFill>
            <a:schemeClr val="tx1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1600" dirty="0">
          <a:solidFill>
            <a:schemeClr val="tx1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099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07C0448-5E99-4094-A068-591D8B779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burst.wsu.edu/InfoBurst/logon2.aspx?ReturnUrl=/InfoBurst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sinessobjects.wsu.edu/InfoViewApp/logon.js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burst.wsu.ed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ech.wsu.edu/datawarehous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nancial_dw@listproc.ws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xplorus.org/wp-content/uploads/2012/02/datastre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" y="0"/>
            <a:ext cx="913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7" y="234462"/>
            <a:ext cx="1702236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2952" y="4056188"/>
            <a:ext cx="35989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“Some day, on the corporate balance sheet, there will be an entry which reads "Information"; for in most cases, the information is more valuable than the hardware which processes it.”</a:t>
            </a:r>
          </a:p>
          <a:p>
            <a:r>
              <a:rPr lang="en-US" altLang="en-US" sz="1800" b="0" i="1" dirty="0" smtClean="0">
                <a:solidFill>
                  <a:schemeClr val="bg1">
                    <a:lumMod val="75000"/>
                  </a:schemeClr>
                </a:solidFill>
              </a:rPr>
              <a:t>- Grace Murray Hopper</a:t>
            </a:r>
            <a:endParaRPr lang="en-US" altLang="en-US" sz="1800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0" y="1292165"/>
            <a:ext cx="4541837" cy="137953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lumOff val="50000"/>
                  <a:alpha val="0"/>
                </a:schemeClr>
              </a:gs>
              <a:gs pos="45400">
                <a:schemeClr val="tx1"/>
              </a:gs>
              <a:gs pos="83000">
                <a:srgbClr val="F5F5F5">
                  <a:alpha val="60000"/>
                </a:srgbClr>
              </a:gs>
              <a:gs pos="11000">
                <a:schemeClr val="tx1">
                  <a:lumMod val="0"/>
                  <a:lumOff val="100000"/>
                  <a:alpha val="48000"/>
                </a:schemeClr>
              </a:gs>
              <a:gs pos="100000">
                <a:schemeClr val="bg2">
                  <a:lumMod val="50000"/>
                  <a:lumOff val="5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4925">
            <a:noFill/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400" b="1" kern="0" dirty="0" smtClean="0">
                <a:solidFill>
                  <a:srgbClr val="981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Financial Data Warehouse</a:t>
            </a:r>
            <a:endParaRPr lang="en-US" sz="4400" b="1" kern="0" dirty="0">
              <a:solidFill>
                <a:srgbClr val="981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 pitchFamily="34" charset="0"/>
            </a:endParaRPr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>
          <a:xfrm>
            <a:off x="0" y="5723638"/>
            <a:ext cx="2435041" cy="3638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lumOff val="50000"/>
                  <a:alpha val="0"/>
                </a:schemeClr>
              </a:gs>
              <a:gs pos="45400">
                <a:schemeClr val="tx1"/>
              </a:gs>
              <a:gs pos="83000">
                <a:srgbClr val="F5F5F5">
                  <a:alpha val="60000"/>
                </a:srgbClr>
              </a:gs>
              <a:gs pos="11000">
                <a:schemeClr val="tx1">
                  <a:lumMod val="0"/>
                  <a:lumOff val="100000"/>
                  <a:alpha val="48000"/>
                </a:schemeClr>
              </a:gs>
              <a:gs pos="100000">
                <a:schemeClr val="bg2">
                  <a:lumMod val="50000"/>
                  <a:lumOff val="5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4925">
            <a:noFill/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rgbClr val="981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Updated 7-2015</a:t>
            </a:r>
            <a:endParaRPr lang="en-US" sz="2000" b="1" kern="0" dirty="0">
              <a:solidFill>
                <a:srgbClr val="981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03120"/>
            <a:ext cx="8534400" cy="434990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BusinessObjects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Complete query and reporting tool</a:t>
            </a:r>
          </a:p>
          <a:p>
            <a:pPr eaLnBrk="1" hangingPunct="1">
              <a:defRPr/>
            </a:pPr>
            <a:r>
              <a:rPr lang="en-US" altLang="en-US" b="1" dirty="0" smtClean="0"/>
              <a:t>InfoBurst (Iburst)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Scheduler for pre-defined reports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May only be used with Business Objects</a:t>
            </a:r>
          </a:p>
          <a:p>
            <a:pPr lvl="2" eaLnBrk="1" hangingPunct="1">
              <a:defRPr/>
            </a:pPr>
            <a:r>
              <a:rPr lang="en-US" altLang="en-US" sz="1400" b="1" dirty="0" smtClean="0">
                <a:hlinkClick r:id="rId3"/>
              </a:rPr>
              <a:t>https://iburst.wsu.edu/InfoBurst/logon2.aspx?ReturnUrl=%2fInfoBurst%2fDefault.aspx</a:t>
            </a:r>
            <a:endParaRPr lang="en-US" altLang="en-US" sz="1400" b="1" dirty="0" smtClean="0"/>
          </a:p>
          <a:p>
            <a:pPr eaLnBrk="1" hangingPunct="1">
              <a:defRPr/>
            </a:pPr>
            <a:r>
              <a:rPr lang="en-US" altLang="en-US" b="1" dirty="0" smtClean="0"/>
              <a:t>InfoView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Use for managing documents on repository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Use for scheduling (apart from iBurst)</a:t>
            </a:r>
          </a:p>
          <a:p>
            <a:pPr lvl="2" eaLnBrk="1" hangingPunct="1">
              <a:defRPr/>
            </a:pPr>
            <a:r>
              <a:rPr lang="en-US" altLang="en-US" sz="1400" b="1" dirty="0" smtClean="0">
                <a:hlinkClick r:id="rId4"/>
              </a:rPr>
              <a:t>https://businessobjects.wsu.edu/InfoViewApp/logon.jsp</a:t>
            </a:r>
            <a:endParaRPr lang="en-US" altLang="en-US" sz="1400" b="1" dirty="0" smtClean="0"/>
          </a:p>
          <a:p>
            <a:pPr marL="519112" lvl="2" indent="0" eaLnBrk="1" hangingPunct="1">
              <a:buFontTx/>
              <a:buNone/>
              <a:defRPr/>
            </a:pPr>
            <a:endParaRPr lang="en-US" altLang="en-US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Query Tool Options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03120"/>
            <a:ext cx="8305800" cy="307879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Universe </a:t>
            </a:r>
          </a:p>
          <a:p>
            <a:pPr lvl="2" eaLnBrk="1" hangingPunct="1"/>
            <a:r>
              <a:rPr lang="en-US" altLang="en-US" b="1" dirty="0" smtClean="0"/>
              <a:t>a collection of information (e.g. a warehouse); A semantic layer between you and the database that adds descriptive information, security and enables “smart” queries.</a:t>
            </a:r>
          </a:p>
          <a:p>
            <a:pPr eaLnBrk="1" hangingPunct="1"/>
            <a:r>
              <a:rPr lang="en-US" altLang="en-US" b="1" dirty="0" smtClean="0"/>
              <a:t>Class</a:t>
            </a:r>
          </a:p>
          <a:p>
            <a:pPr lvl="2" eaLnBrk="1" hangingPunct="1"/>
            <a:r>
              <a:rPr lang="en-US" altLang="en-US" b="1" dirty="0" smtClean="0"/>
              <a:t>a set of related objects.  Classes can have sub-classes to further group objects together.  (icon is a folder)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Terms and Definitions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03120"/>
            <a:ext cx="8610600" cy="332911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Object - a  data item or formula</a:t>
            </a:r>
          </a:p>
          <a:p>
            <a:pPr lvl="3" eaLnBrk="1" hangingPunct="1"/>
            <a:r>
              <a:rPr lang="en-US" altLang="en-US" b="1" u="sng" dirty="0" smtClean="0"/>
              <a:t>dimension</a:t>
            </a:r>
            <a:r>
              <a:rPr lang="en-US" altLang="en-US" b="1" dirty="0" smtClean="0"/>
              <a:t> - a data object (icon is a blue cube)</a:t>
            </a:r>
          </a:p>
          <a:p>
            <a:pPr lvl="3" eaLnBrk="1" hangingPunct="1"/>
            <a:r>
              <a:rPr lang="en-US" altLang="en-US" b="1" u="sng" dirty="0" smtClean="0"/>
              <a:t>measure</a:t>
            </a:r>
            <a:r>
              <a:rPr lang="en-US" altLang="en-US" b="1" dirty="0" smtClean="0"/>
              <a:t> - an object that is numeric and can be used in a calculation or is the result of a calculation (icon is a yellow battleship/histogram)</a:t>
            </a:r>
          </a:p>
          <a:p>
            <a:pPr lvl="3" eaLnBrk="1" hangingPunct="1"/>
            <a:r>
              <a:rPr lang="en-US" altLang="en-US" b="1" u="sng" dirty="0" smtClean="0"/>
              <a:t>detail</a:t>
            </a:r>
            <a:r>
              <a:rPr lang="en-US" altLang="en-US" b="1" dirty="0" smtClean="0"/>
              <a:t> - a qualification of another object, provides more detail on another object (icon is a green diamond)</a:t>
            </a:r>
          </a:p>
          <a:p>
            <a:pPr lvl="3" eaLnBrk="1" hangingPunct="1"/>
            <a:r>
              <a:rPr lang="en-US" altLang="en-US" b="1" u="sng" dirty="0" smtClean="0"/>
              <a:t>Pre-defined Condition</a:t>
            </a:r>
            <a:r>
              <a:rPr lang="en-US" altLang="en-US" b="1" dirty="0" smtClean="0"/>
              <a:t> - a special kind of object that helps to limit or filter the amount of data returned (icon is a yellow funnel)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6227" y="2613672"/>
            <a:ext cx="979170" cy="4260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Terms and Definitions</a:t>
            </a:r>
            <a:endParaRPr lang="en-US" sz="4000" b="1" dirty="0">
              <a:solidFill>
                <a:srgbClr val="990033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47793" y="3941560"/>
            <a:ext cx="450850" cy="302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09963" y="3076273"/>
            <a:ext cx="351790" cy="3263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0" y="4551760"/>
            <a:ext cx="600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03120"/>
            <a:ext cx="8458200" cy="427604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Document </a:t>
            </a:r>
          </a:p>
          <a:p>
            <a:pPr lvl="2" eaLnBrk="1" hangingPunct="1"/>
            <a:r>
              <a:rPr lang="en-US" altLang="en-US" b="1" dirty="0" smtClean="0"/>
              <a:t>a BusinessObjects file that acts as a container for reports (.rep extension)</a:t>
            </a:r>
          </a:p>
          <a:p>
            <a:pPr lvl="2" eaLnBrk="1" hangingPunct="1"/>
            <a:r>
              <a:rPr lang="en-US" altLang="en-US" b="1" dirty="0" smtClean="0"/>
              <a:t>Can either be housed on the BO repository or on your hard drive.</a:t>
            </a:r>
          </a:p>
          <a:p>
            <a:pPr eaLnBrk="1" hangingPunct="1"/>
            <a:r>
              <a:rPr lang="en-US" altLang="en-US" b="1" dirty="0" smtClean="0"/>
              <a:t>BusinessObjects documents are composed of 3 items:</a:t>
            </a:r>
          </a:p>
          <a:p>
            <a:pPr lvl="2" eaLnBrk="1" hangingPunct="1"/>
            <a:r>
              <a:rPr lang="en-US" altLang="en-US" b="1" u="sng" dirty="0" smtClean="0"/>
              <a:t>Data Provider</a:t>
            </a:r>
            <a:r>
              <a:rPr lang="en-US" altLang="en-US" b="1" dirty="0" smtClean="0"/>
              <a:t> - the query that retrieves data for reports.</a:t>
            </a:r>
          </a:p>
          <a:p>
            <a:pPr lvl="2" eaLnBrk="1" hangingPunct="1"/>
            <a:r>
              <a:rPr lang="en-US" altLang="en-US" b="1" u="sng" dirty="0" smtClean="0"/>
              <a:t>Data</a:t>
            </a:r>
            <a:r>
              <a:rPr lang="en-US" altLang="en-US" b="1" dirty="0" smtClean="0"/>
              <a:t> - the raw data that was returned from the data provider (database) and displayed on the report</a:t>
            </a:r>
          </a:p>
          <a:p>
            <a:pPr lvl="2" eaLnBrk="1" hangingPunct="1"/>
            <a:r>
              <a:rPr lang="en-US" altLang="en-US" b="1" u="sng" dirty="0" smtClean="0"/>
              <a:t>Report</a:t>
            </a:r>
            <a:r>
              <a:rPr lang="en-US" altLang="en-US" b="1" dirty="0" smtClean="0"/>
              <a:t> - the formatted results of the query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Terms and Definitions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0" y="2103120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Stone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b="1" kern="0" dirty="0" smtClean="0"/>
              <a:t>Accountability in creating reports</a:t>
            </a:r>
          </a:p>
          <a:p>
            <a:pPr eaLnBrk="1" hangingPunct="1"/>
            <a:r>
              <a:rPr lang="en-US" altLang="en-US" b="1" kern="0" dirty="0" smtClean="0"/>
              <a:t>Validate data in AIS – BALANCES, HEPPS, DEPPS etc.</a:t>
            </a:r>
          </a:p>
          <a:p>
            <a:pPr eaLnBrk="1" hangingPunct="1"/>
            <a:endParaRPr lang="en-US" altLang="en-US" b="1" kern="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837" y="847525"/>
            <a:ext cx="7093781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Data Verification/Accuracy</a:t>
            </a:r>
          </a:p>
        </p:txBody>
      </p:sp>
    </p:spTree>
    <p:extLst>
      <p:ext uri="{BB962C8B-B14F-4D97-AF65-F5344CB8AC3E}">
        <p14:creationId xmlns:p14="http://schemas.microsoft.com/office/powerpoint/2010/main" val="246729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black">
          <a:xfrm>
            <a:off x="0" y="2103120"/>
            <a:ext cx="9144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Stone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b="1" kern="0" dirty="0"/>
              <a:t>Safeguard </a:t>
            </a:r>
            <a:r>
              <a:rPr lang="en-US" altLang="en-US" b="1" kern="0" dirty="0" smtClean="0"/>
              <a:t>ID and password</a:t>
            </a:r>
          </a:p>
          <a:p>
            <a:pPr eaLnBrk="1" hangingPunct="1"/>
            <a:r>
              <a:rPr lang="en-US" altLang="en-US" b="1" kern="0" dirty="0" smtClean="0"/>
              <a:t>Safeguard data and distribution of reports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Data Security/Privacy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3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103120"/>
            <a:ext cx="9144000" cy="4603824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b="1" dirty="0" smtClean="0"/>
              <a:t>Save *.rep file on local or shared drive.</a:t>
            </a:r>
          </a:p>
          <a:p>
            <a:pPr lvl="2" eaLnBrk="1" hangingPunct="1">
              <a:defRPr/>
            </a:pPr>
            <a:r>
              <a:rPr lang="en-US" altLang="en-US" b="1" i="1" dirty="0" smtClean="0"/>
              <a:t>Be sure to check the box “Save for All Users” </a:t>
            </a:r>
          </a:p>
          <a:p>
            <a:pPr marL="519112" lvl="2" indent="0" eaLnBrk="1" hangingPunct="1">
              <a:buFontTx/>
              <a:buNone/>
              <a:defRPr/>
            </a:pPr>
            <a:endParaRPr lang="en-US" altLang="en-US" b="1" dirty="0" smtClean="0"/>
          </a:p>
          <a:p>
            <a:pPr lvl="1" eaLnBrk="1" hangingPunct="1">
              <a:defRPr/>
            </a:pPr>
            <a:r>
              <a:rPr lang="en-US" altLang="en-US" b="1" dirty="0" smtClean="0"/>
              <a:t>Upload document to repository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Using InfoView 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Using Deski</a:t>
            </a:r>
          </a:p>
          <a:p>
            <a:pPr marL="519112" lvl="2" indent="0" eaLnBrk="1" hangingPunct="1">
              <a:buFontTx/>
              <a:buNone/>
              <a:defRPr/>
            </a:pPr>
            <a:endParaRPr lang="en-US" altLang="en-US" b="1" dirty="0" smtClean="0"/>
          </a:p>
          <a:p>
            <a:pPr lvl="1" eaLnBrk="1" hangingPunct="1">
              <a:defRPr/>
            </a:pPr>
            <a:r>
              <a:rPr lang="en-US" altLang="en-US" b="1" dirty="0" smtClean="0"/>
              <a:t>Share docs with others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Send to Users (puts in repository inbox)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Send to Email (leaves an email trail)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Save in public folders (requires setup)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Save on a shared file drive.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Managing Documents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103120"/>
            <a:ext cx="9144000" cy="1934889"/>
          </a:xfrm>
        </p:spPr>
        <p:txBody>
          <a:bodyPr/>
          <a:lstStyle/>
          <a:p>
            <a:pPr marL="519112" lvl="2" indent="0" eaLnBrk="1" hangingPunct="1">
              <a:buFontTx/>
              <a:buNone/>
              <a:defRPr/>
            </a:pPr>
            <a:endParaRPr lang="en-US" altLang="en-US" b="1" dirty="0" smtClean="0"/>
          </a:p>
          <a:p>
            <a:pPr lvl="1" eaLnBrk="1" hangingPunct="1">
              <a:defRPr/>
            </a:pPr>
            <a:r>
              <a:rPr lang="en-US" altLang="en-US" b="1" dirty="0" smtClean="0"/>
              <a:t>Advantages of storing documents in the repository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Safe and easily retrieved if your computer crashes</a:t>
            </a:r>
          </a:p>
          <a:p>
            <a:pPr lvl="2" eaLnBrk="1" hangingPunct="1">
              <a:defRPr/>
            </a:pPr>
            <a:r>
              <a:rPr lang="en-US" altLang="en-US" b="1" dirty="0" smtClean="0"/>
              <a:t>Repository can be passed on to successors in a position</a:t>
            </a:r>
          </a:p>
          <a:p>
            <a:pPr marL="519112" lvl="2" indent="0" eaLnBrk="1" hangingPunct="1">
              <a:buFontTx/>
              <a:buNone/>
              <a:defRPr/>
            </a:pPr>
            <a:endParaRPr lang="en-US" altLang="en-US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Repository storage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17" y="840957"/>
            <a:ext cx="9030984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90033"/>
                </a:solidFill>
              </a:rPr>
              <a:t>Corporate Documents</a:t>
            </a:r>
            <a:endParaRPr lang="en-US" sz="4000" b="1" dirty="0">
              <a:solidFill>
                <a:srgbClr val="990033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black">
          <a:xfrm>
            <a:off x="113017" y="1815443"/>
            <a:ext cx="892824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Stone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/>
              <a:t>To begin – start the program, open view toolbars to select toolbars in heading.  Select all but “Large Buttons” then drag around to arrange. 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461810" y="3142019"/>
            <a:ext cx="4230654" cy="37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7141" y="847525"/>
            <a:ext cx="7276990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Import Corporate Documents</a:t>
            </a:r>
            <a:endParaRPr lang="en-US" sz="4000" b="1" dirty="0">
              <a:solidFill>
                <a:srgbClr val="99003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030" y="1597197"/>
            <a:ext cx="85686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 to File, Import </a:t>
            </a:r>
            <a:r>
              <a:rPr lang="en-US" altLang="en-US" sz="1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rom Repository, select “Categories</a:t>
            </a: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 radio button then open “Corporate Categories” folder , “Financial” and then select the “budget statement.rep” and import.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34659" y="2250055"/>
            <a:ext cx="6247669" cy="454771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3657570">
            <a:off x="1071006" y="6030949"/>
            <a:ext cx="349321" cy="657546"/>
          </a:xfrm>
          <a:prstGeom prst="downArrow">
            <a:avLst>
              <a:gd name="adj1" fmla="val 50000"/>
              <a:gd name="adj2" fmla="val 606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3657570">
            <a:off x="2898094" y="4631951"/>
            <a:ext cx="349321" cy="657546"/>
          </a:xfrm>
          <a:prstGeom prst="downArrow">
            <a:avLst>
              <a:gd name="adj1" fmla="val 50000"/>
              <a:gd name="adj2" fmla="val 606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3657570">
            <a:off x="1401565" y="3049730"/>
            <a:ext cx="349321" cy="657546"/>
          </a:xfrm>
          <a:prstGeom prst="downArrow">
            <a:avLst>
              <a:gd name="adj1" fmla="val 50000"/>
              <a:gd name="adj2" fmla="val 606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7001313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Log in to BusinessObjects</a:t>
            </a:r>
            <a:endParaRPr lang="en-US" sz="4000" b="1" dirty="0">
              <a:solidFill>
                <a:srgbClr val="99003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93782" y="1765452"/>
            <a:ext cx="6756436" cy="5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63675" y="1792661"/>
            <a:ext cx="3326434" cy="3416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marL="1651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 b="1" dirty="0" smtClean="0">
                <a:latin typeface="Lucida Sans" pitchFamily="34" charset="0"/>
                <a:ea typeface="+mj-ea"/>
                <a:cs typeface="+mj-cs"/>
              </a:rPr>
              <a:t>Enter criteria and hit OK</a:t>
            </a:r>
            <a:endParaRPr lang="en-US" altLang="en-US" sz="1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99" y="821561"/>
            <a:ext cx="673800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Run Corporate </a:t>
            </a:r>
            <a:r>
              <a:rPr lang="en-US" sz="4000" b="1" dirty="0">
                <a:solidFill>
                  <a:srgbClr val="990033"/>
                </a:solidFill>
              </a:rPr>
              <a:t>Documents</a:t>
            </a:r>
          </a:p>
        </p:txBody>
      </p:sp>
      <p:pic>
        <p:nvPicPr>
          <p:cNvPr id="12" name="Picture 3" descr="C:\Users\redmanl\Desktop\refresh icon 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34" y="1755413"/>
            <a:ext cx="416128" cy="4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0" y="2268305"/>
            <a:ext cx="7050961" cy="450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black">
          <a:xfrm>
            <a:off x="488498" y="1792661"/>
            <a:ext cx="220954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Stone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1800" b="1" kern="0" dirty="0" smtClean="0">
                <a:latin typeface="Lucida Sans" pitchFamily="34" charset="0"/>
                <a:ea typeface="+mj-ea"/>
                <a:cs typeface="+mj-cs"/>
              </a:rPr>
              <a:t>hit refresh icon</a:t>
            </a:r>
            <a:endParaRPr lang="en-US" altLang="en-US" sz="1800" b="1" kern="0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16" name="Down Arrow 15"/>
          <p:cNvSpPr/>
          <p:nvPr/>
        </p:nvSpPr>
        <p:spPr>
          <a:xfrm rot="13657570">
            <a:off x="1401563" y="5433337"/>
            <a:ext cx="349321" cy="657546"/>
          </a:xfrm>
          <a:prstGeom prst="downArrow">
            <a:avLst>
              <a:gd name="adj1" fmla="val 50000"/>
              <a:gd name="adj2" fmla="val 606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black">
          <a:xfrm>
            <a:off x="17048" y="4789333"/>
            <a:ext cx="157622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Stone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970035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1800" b="1" kern="0" dirty="0" smtClean="0">
                <a:latin typeface="Lucida Sans" pitchFamily="34" charset="0"/>
                <a:ea typeface="+mj-ea"/>
                <a:cs typeface="+mj-cs"/>
              </a:rPr>
              <a:t>Balance Snapshot Date – can be last night or last month end</a:t>
            </a:r>
            <a:endParaRPr lang="en-US" altLang="en-US" sz="1800" b="1" kern="0" dirty="0">
              <a:latin typeface="Lucida San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2612" y="1859172"/>
            <a:ext cx="8198776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marL="1651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 b="1" dirty="0" smtClean="0">
                <a:latin typeface="Lucida Sans" pitchFamily="34" charset="0"/>
                <a:ea typeface="+mj-ea"/>
                <a:cs typeface="+mj-cs"/>
              </a:rPr>
              <a:t>The message will appear on accounts that do not have revenue detail to report – just hit OK.</a:t>
            </a:r>
            <a:endParaRPr lang="en-US" altLang="en-US" sz="1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7611" y="847525"/>
            <a:ext cx="6698080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Run Corporate Documents</a:t>
            </a:r>
            <a:endParaRPr lang="en-US" sz="4000" b="1" dirty="0">
              <a:solidFill>
                <a:srgbClr val="990033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289930" y="2939720"/>
            <a:ext cx="5799238" cy="217533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3657570">
            <a:off x="5593420" y="4707246"/>
            <a:ext cx="349321" cy="657546"/>
          </a:xfrm>
          <a:prstGeom prst="downArrow">
            <a:avLst>
              <a:gd name="adj1" fmla="val 50000"/>
              <a:gd name="adj2" fmla="val 606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53" y="933702"/>
            <a:ext cx="7772400" cy="535531"/>
          </a:xfrm>
        </p:spPr>
        <p:txBody>
          <a:bodyPr/>
          <a:lstStyle/>
          <a:p>
            <a:r>
              <a:rPr lang="en-US" sz="3200" dirty="0" smtClean="0"/>
              <a:t>Begin Building Your Own Report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4" y="2110695"/>
            <a:ext cx="4121227" cy="303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03" y="2086111"/>
            <a:ext cx="4116296" cy="30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665" y="1677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1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3466" y="1677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2</a:t>
            </a:r>
            <a:endParaRPr lang="en-US" dirty="0">
              <a:solidFill>
                <a:srgbClr val="990033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88571" y="1905310"/>
            <a:ext cx="1018903" cy="1126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06372" y="1905310"/>
            <a:ext cx="607342" cy="130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38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50" y="906002"/>
            <a:ext cx="7610556" cy="590931"/>
          </a:xfrm>
        </p:spPr>
        <p:txBody>
          <a:bodyPr/>
          <a:lstStyle/>
          <a:p>
            <a:r>
              <a:rPr lang="en-US" sz="3600" dirty="0" smtClean="0"/>
              <a:t>Select </a:t>
            </a:r>
            <a:r>
              <a:rPr lang="en-US" sz="3200" dirty="0" smtClean="0"/>
              <a:t>from</a:t>
            </a:r>
            <a:r>
              <a:rPr lang="en-US" sz="3600" dirty="0" smtClean="0"/>
              <a:t> Available Universes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19" y="1947057"/>
            <a:ext cx="6213362" cy="45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711" y="21748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3</a:t>
            </a:r>
            <a:endParaRPr lang="en-US" dirty="0">
              <a:solidFill>
                <a:srgbClr val="990033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977617" y="2359502"/>
            <a:ext cx="3054452" cy="1019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508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1" y="4590700"/>
            <a:ext cx="4851511" cy="22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28" y="1208459"/>
            <a:ext cx="5941916" cy="33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5161" y="13955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0C30"/>
                </a:solidFill>
              </a:rPr>
              <a:t>a</a:t>
            </a:r>
            <a:endParaRPr lang="en-US" dirty="0">
              <a:solidFill>
                <a:srgbClr val="C60C3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3864" y="1600787"/>
            <a:ext cx="3184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67356" y="21881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b</a:t>
            </a:r>
            <a:endParaRPr lang="en-US" dirty="0">
              <a:solidFill>
                <a:srgbClr val="99003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20961" y="2403347"/>
            <a:ext cx="3184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16453" y="3813196"/>
            <a:ext cx="313323" cy="146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2574" y="3533426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33"/>
                </a:solidFill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7245" y="4053020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d</a:t>
            </a:r>
            <a:endParaRPr lang="en-US" dirty="0">
              <a:solidFill>
                <a:srgbClr val="990033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20961" y="4321952"/>
            <a:ext cx="303542" cy="79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70882" y="4011838"/>
            <a:ext cx="603109" cy="24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86901" y="4128264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11209" y="4136612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f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868381" y="3986427"/>
            <a:ext cx="603109" cy="24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62029" y="4671475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33"/>
                </a:solidFill>
              </a:rPr>
              <a:t>i</a:t>
            </a:r>
            <a:endParaRPr lang="en-US" dirty="0" smtClean="0">
              <a:solidFill>
                <a:srgbClr val="990033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074599" y="2732926"/>
            <a:ext cx="1" cy="1502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56106" y="4133667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28277" y="4137286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08945" y="4695047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j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0020" y="4666388"/>
            <a:ext cx="29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k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502123" y="3938687"/>
            <a:ext cx="304" cy="30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802273" y="4520101"/>
            <a:ext cx="6078" cy="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311721" y="4515014"/>
            <a:ext cx="6078" cy="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780263" y="4520101"/>
            <a:ext cx="6078" cy="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0" y="713393"/>
            <a:ext cx="9022080" cy="424523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313" y="664044"/>
            <a:ext cx="3897928" cy="523220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33"/>
                </a:solidFill>
              </a:rPr>
              <a:t>Query Panel Display</a:t>
            </a:r>
            <a:endParaRPr lang="en-US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26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447" y="824516"/>
            <a:ext cx="3353988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Query Panel</a:t>
            </a:r>
            <a:endParaRPr lang="en-US" sz="4000" b="1" dirty="0">
              <a:solidFill>
                <a:srgbClr val="99003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3015" y="1734187"/>
            <a:ext cx="85686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Top corner of Query Panel select all three boxes in the upper left corner.  If you hover these will be “Show/Hide All Classes”, “Show/Hide Help on selected items”, “Wrap result objects.”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88" y="2318962"/>
            <a:ext cx="6945331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3657570">
            <a:off x="584621" y="2548014"/>
            <a:ext cx="349321" cy="657546"/>
          </a:xfrm>
          <a:prstGeom prst="downArrow">
            <a:avLst>
              <a:gd name="adj1" fmla="val 50000"/>
              <a:gd name="adj2" fmla="val 606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7686" y="2485064"/>
            <a:ext cx="575354" cy="258136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2447" y="847525"/>
            <a:ext cx="7104186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Building Your Own Report</a:t>
            </a:r>
            <a:endParaRPr lang="en-US" sz="4000" b="1" dirty="0">
              <a:solidFill>
                <a:srgbClr val="990033"/>
              </a:solidFill>
            </a:endParaRPr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967"/>
            <a:ext cx="9144000" cy="54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03120"/>
            <a:ext cx="8305800" cy="408727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Select result objects - these are what columns of data will be returned from the database and displayed in your report.</a:t>
            </a:r>
          </a:p>
          <a:p>
            <a:pPr eaLnBrk="1" hangingPunct="1"/>
            <a:r>
              <a:rPr lang="en-US" altLang="en-US" b="1" dirty="0" smtClean="0"/>
              <a:t>Build conditions - these put limitations on the number of records that are returned from the database.</a:t>
            </a:r>
          </a:p>
          <a:p>
            <a:pPr lvl="2" eaLnBrk="1" hangingPunct="1"/>
            <a:r>
              <a:rPr lang="en-US" altLang="en-US" b="1" dirty="0" smtClean="0"/>
              <a:t>Use pre-defined or your own conditions as much as possible.</a:t>
            </a:r>
          </a:p>
          <a:p>
            <a:pPr lvl="2" eaLnBrk="1" hangingPunct="1"/>
            <a:r>
              <a:rPr lang="en-US" altLang="en-US" b="1" dirty="0" smtClean="0"/>
              <a:t>If you don’t specify otherwise, you will get ALL records.</a:t>
            </a:r>
          </a:p>
          <a:p>
            <a:pPr lvl="2" eaLnBrk="1" hangingPunct="1"/>
            <a:r>
              <a:rPr lang="en-US" altLang="en-US" b="1" dirty="0" smtClean="0"/>
              <a:t>Be careful when combining data from multiple classes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7104186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Building Your Own Report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700" y="2103120"/>
            <a:ext cx="8623300" cy="2449901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 brief walk- through of each class of data (folder) in BusinessObjects</a:t>
            </a:r>
          </a:p>
          <a:p>
            <a:pPr lvl="1" eaLnBrk="1" hangingPunct="1"/>
            <a:r>
              <a:rPr lang="en-US" altLang="en-US" b="1" dirty="0" smtClean="0"/>
              <a:t>Describe each class</a:t>
            </a:r>
          </a:p>
          <a:p>
            <a:pPr lvl="1" eaLnBrk="1" hangingPunct="1"/>
            <a:r>
              <a:rPr lang="en-US" altLang="en-US" b="1" dirty="0" smtClean="0"/>
              <a:t>Highlight key objects and pre-defined conditions (filters)</a:t>
            </a:r>
          </a:p>
          <a:p>
            <a:pPr lvl="1" eaLnBrk="1" hangingPunct="1"/>
            <a:r>
              <a:rPr lang="en-US" altLang="en-US" b="1" dirty="0" smtClean="0"/>
              <a:t>Things to watch for in each class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7104186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Financial Data Overview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03120"/>
            <a:ext cx="9144000" cy="215443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Set as Master creates a master/detail report</a:t>
            </a:r>
          </a:p>
          <a:p>
            <a:pPr eaLnBrk="1" hangingPunct="1"/>
            <a:r>
              <a:rPr lang="en-US" altLang="en-US" b="1" dirty="0" smtClean="0"/>
              <a:t>Can also add breaks, totals, sorts, etc.</a:t>
            </a:r>
          </a:p>
          <a:p>
            <a:pPr eaLnBrk="1" hangingPunct="1"/>
            <a:r>
              <a:rPr lang="en-US" altLang="en-US" b="1" dirty="0" smtClean="0"/>
              <a:t>How to “Slice and Dice” the data</a:t>
            </a:r>
          </a:p>
          <a:p>
            <a:pPr eaLnBrk="1" hangingPunct="1"/>
            <a:endParaRPr lang="en-US" altLang="en-US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Formatting the Report</a:t>
            </a:r>
            <a:endParaRPr lang="en-US" sz="4000" b="1" dirty="0">
              <a:solidFill>
                <a:srgbClr val="990033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961" y="3962219"/>
            <a:ext cx="1889554" cy="1175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638" y="2103120"/>
            <a:ext cx="9144001" cy="3102901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Lecture &amp; Lab</a:t>
            </a:r>
          </a:p>
          <a:p>
            <a:pPr lvl="2" eaLnBrk="1" hangingPunct="1"/>
            <a:r>
              <a:rPr lang="en-US" altLang="en-US" b="1" dirty="0" smtClean="0"/>
              <a:t>Data Warehouse Background &amp; Overview</a:t>
            </a:r>
          </a:p>
          <a:p>
            <a:pPr lvl="2" eaLnBrk="1" hangingPunct="1"/>
            <a:r>
              <a:rPr lang="en-US" altLang="en-US" b="1" dirty="0" smtClean="0"/>
              <a:t>Query Tool</a:t>
            </a:r>
          </a:p>
          <a:p>
            <a:pPr lvl="2" eaLnBrk="1" hangingPunct="1"/>
            <a:r>
              <a:rPr lang="en-US" altLang="en-US" b="1" dirty="0" smtClean="0"/>
              <a:t>Terms and Definitions</a:t>
            </a:r>
          </a:p>
          <a:p>
            <a:pPr lvl="2" eaLnBrk="1" hangingPunct="1"/>
            <a:r>
              <a:rPr lang="en-US" altLang="en-US" b="1" dirty="0" smtClean="0"/>
              <a:t>Financial Data Overview</a:t>
            </a:r>
          </a:p>
          <a:p>
            <a:pPr lvl="2" eaLnBrk="1" hangingPunct="1"/>
            <a:r>
              <a:rPr lang="en-US" altLang="en-US" b="1" dirty="0" smtClean="0"/>
              <a:t>Using Corporate Documents</a:t>
            </a:r>
          </a:p>
          <a:p>
            <a:pPr lvl="2" eaLnBrk="1" hangingPunct="1"/>
            <a:r>
              <a:rPr lang="en-US" altLang="en-US" b="1" dirty="0" smtClean="0"/>
              <a:t>Building a Query and Report in Business Objects</a:t>
            </a:r>
          </a:p>
          <a:p>
            <a:pPr lvl="2" eaLnBrk="1" hangingPunct="1"/>
            <a:r>
              <a:rPr lang="en-US" altLang="en-US" b="1" dirty="0" smtClean="0"/>
              <a:t>work through exercises in the lab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Training Schedule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785971"/>
            <a:ext cx="9144000" cy="540046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94" y="760528"/>
            <a:ext cx="5372463" cy="590931"/>
          </a:xfrm>
        </p:spPr>
        <p:txBody>
          <a:bodyPr/>
          <a:lstStyle/>
          <a:p>
            <a:r>
              <a:rPr lang="en-US" sz="3600" dirty="0" smtClean="0"/>
              <a:t>Slice and Dice Panel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99717" y="5085805"/>
            <a:ext cx="72716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1400" dirty="0" smtClean="0">
                <a:solidFill>
                  <a:schemeClr val="bg1"/>
                </a:solidFill>
              </a:rPr>
              <a:t>Show/hide the Available Variables box</a:t>
            </a:r>
          </a:p>
          <a:p>
            <a:pPr marL="342900" indent="-342900">
              <a:buAutoNum type="alphaLcPeriod"/>
            </a:pPr>
            <a:r>
              <a:rPr lang="en-US" sz="1400" dirty="0" smtClean="0">
                <a:solidFill>
                  <a:schemeClr val="bg1"/>
                </a:solidFill>
              </a:rPr>
              <a:t>Apply breaks, filters, sorts, rankings and calculations</a:t>
            </a:r>
          </a:p>
          <a:p>
            <a:pPr marL="342900" indent="-342900">
              <a:buAutoNum type="alphaLcPeriod"/>
            </a:pPr>
            <a:r>
              <a:rPr lang="en-US" sz="1400" dirty="0" smtClean="0">
                <a:solidFill>
                  <a:schemeClr val="bg1"/>
                </a:solidFill>
              </a:rPr>
              <a:t>Report Variables</a:t>
            </a:r>
          </a:p>
          <a:p>
            <a:pPr marL="342900" indent="-342900">
              <a:buAutoNum type="alphaLcPeriod"/>
            </a:pPr>
            <a:r>
              <a:rPr lang="en-US" sz="1400" dirty="0" smtClean="0">
                <a:solidFill>
                  <a:schemeClr val="bg1"/>
                </a:solidFill>
              </a:rPr>
              <a:t>View all variables, dimensions only, measures only, or all variables by data provider.</a:t>
            </a:r>
          </a:p>
          <a:p>
            <a:pPr marL="342900" indent="-342900">
              <a:buAutoNum type="alphaLcPeriod"/>
            </a:pPr>
            <a:r>
              <a:rPr lang="en-US" sz="1400" dirty="0" smtClean="0">
                <a:solidFill>
                  <a:schemeClr val="bg1"/>
                </a:solidFill>
              </a:rPr>
              <a:t>Show masters in master/detail reports</a:t>
            </a:r>
          </a:p>
          <a:p>
            <a:pPr marL="342900" indent="-342900">
              <a:buAutoNum type="alphaLcPeriod"/>
            </a:pPr>
            <a:r>
              <a:rPr lang="en-US" sz="1400" dirty="0" smtClean="0">
                <a:solidFill>
                  <a:schemeClr val="bg1"/>
                </a:solidFill>
              </a:rPr>
              <a:t>Show the variables in the active table, chart or crosstab</a:t>
            </a:r>
          </a:p>
          <a:p>
            <a:pPr marL="342900" indent="-342900">
              <a:buAutoNum type="alphaLcPeriod"/>
            </a:pPr>
            <a:r>
              <a:rPr lang="en-US" sz="1400" dirty="0" smtClean="0">
                <a:solidFill>
                  <a:schemeClr val="bg1"/>
                </a:solidFill>
              </a:rPr>
              <a:t>Show the name and type (table, chart or crosstab) of each block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46" y="1326016"/>
            <a:ext cx="6228397" cy="375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77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103120"/>
            <a:ext cx="8475785" cy="3842590"/>
          </a:xfrm>
        </p:spPr>
        <p:txBody>
          <a:bodyPr/>
          <a:lstStyle/>
          <a:p>
            <a:pPr lvl="1" eaLnBrk="1" hangingPunct="1"/>
            <a:r>
              <a:rPr lang="en-US" altLang="en-US" b="1" dirty="0" smtClean="0"/>
              <a:t>If using more than one “snapshot” class, be sure to specify the snapshot generation on EVERY class</a:t>
            </a:r>
            <a:r>
              <a:rPr lang="en-US" altLang="en-US" sz="1000" b="1" dirty="0" smtClean="0"/>
              <a:t/>
            </a:r>
            <a:br>
              <a:rPr lang="en-US" altLang="en-US" sz="1000" b="1" dirty="0" smtClean="0"/>
            </a:br>
            <a:endParaRPr lang="en-US" altLang="en-US" sz="1000" b="1" dirty="0" smtClean="0"/>
          </a:p>
          <a:p>
            <a:pPr lvl="1" eaLnBrk="1" hangingPunct="1"/>
            <a:r>
              <a:rPr lang="en-US" altLang="en-US" b="1" dirty="0" smtClean="0"/>
              <a:t>Use Account Snapshot and Account Balance Snapshot most of the time.  </a:t>
            </a:r>
            <a:r>
              <a:rPr lang="en-US" altLang="en-US" sz="1000" b="1" dirty="0"/>
              <a:t/>
            </a:r>
            <a:br>
              <a:rPr lang="en-US" altLang="en-US" sz="1000" b="1" dirty="0"/>
            </a:br>
            <a:endParaRPr lang="en-US" altLang="en-US" sz="1000" b="1" dirty="0"/>
          </a:p>
          <a:p>
            <a:pPr lvl="1" eaLnBrk="1" hangingPunct="1"/>
            <a:r>
              <a:rPr lang="en-US" altLang="en-US" b="1" dirty="0" smtClean="0"/>
              <a:t>Only use Accounting Activity when detail is needed or when date range is not compatible with snapshot dates.</a:t>
            </a:r>
            <a:r>
              <a:rPr lang="en-US" altLang="en-US" sz="1000" b="1" dirty="0" smtClean="0"/>
              <a:t>  </a:t>
            </a:r>
            <a:r>
              <a:rPr lang="en-US" altLang="en-US" sz="1000" b="1" dirty="0"/>
              <a:t/>
            </a:r>
            <a:br>
              <a:rPr lang="en-US" altLang="en-US" sz="1000" b="1" dirty="0"/>
            </a:br>
            <a:endParaRPr lang="en-US" altLang="en-US" sz="1000" b="1" dirty="0"/>
          </a:p>
          <a:p>
            <a:pPr lvl="1" eaLnBrk="1" hangingPunct="1"/>
            <a:r>
              <a:rPr lang="en-US" altLang="en-US" b="1" dirty="0" smtClean="0"/>
              <a:t>ONLY use Supporting Data when a list of codes is required.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Tips and Techniques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03120"/>
            <a:ext cx="8458200" cy="473257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Build the query to get the data you want first, then format the report.</a:t>
            </a:r>
          </a:p>
          <a:p>
            <a:pPr eaLnBrk="1" hangingPunct="1"/>
            <a:r>
              <a:rPr lang="en-US" altLang="en-US" sz="2400" b="1" dirty="0" smtClean="0"/>
              <a:t>Start with a small set of data, then add to it.</a:t>
            </a:r>
          </a:p>
          <a:p>
            <a:pPr eaLnBrk="1" hangingPunct="1"/>
            <a:r>
              <a:rPr lang="en-US" altLang="en-US" sz="2400" b="1" dirty="0" smtClean="0"/>
              <a:t>Look at each object to make sure you have put appropriate conditions on each class used. </a:t>
            </a:r>
          </a:p>
          <a:p>
            <a:pPr lvl="3" eaLnBrk="1" hangingPunct="1"/>
            <a:r>
              <a:rPr lang="en-US" altLang="en-US" sz="1800" b="1" dirty="0" smtClean="0"/>
              <a:t>Conditions are what limit the amount of data returned; use them as much as possible.</a:t>
            </a:r>
          </a:p>
          <a:p>
            <a:pPr eaLnBrk="1" hangingPunct="1"/>
            <a:r>
              <a:rPr lang="en-US" altLang="en-US" sz="2400" b="1" dirty="0" smtClean="0"/>
              <a:t>Notice the UPPER CASE objects; they are the unique identifiers for each class.</a:t>
            </a:r>
          </a:p>
          <a:p>
            <a:pPr eaLnBrk="1" hangingPunct="1"/>
            <a:r>
              <a:rPr lang="en-US" altLang="en-US" sz="2400" b="1" dirty="0" smtClean="0"/>
              <a:t>Watch out for duplicate rows aggregation in BusinessObjects.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Tips and Techniques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54166" y="4489807"/>
            <a:ext cx="1315092" cy="48288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ave A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1" y="2137024"/>
            <a:ext cx="6202153" cy="35102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8302"/>
            <a:ext cx="7060915" cy="646331"/>
          </a:xfrm>
        </p:spPr>
        <p:txBody>
          <a:bodyPr/>
          <a:lstStyle/>
          <a:p>
            <a:r>
              <a:rPr lang="en-US" sz="4000" dirty="0" smtClean="0"/>
              <a:t>Save for all users</a:t>
            </a:r>
            <a:endParaRPr lang="en-US" sz="4000" dirty="0"/>
          </a:p>
        </p:txBody>
      </p:sp>
      <p:sp>
        <p:nvSpPr>
          <p:cNvPr id="7" name="5-Point Star 6"/>
          <p:cNvSpPr/>
          <p:nvPr/>
        </p:nvSpPr>
        <p:spPr>
          <a:xfrm>
            <a:off x="3013154" y="4972692"/>
            <a:ext cx="282024" cy="23630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878" y="757419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110" y="3320248"/>
            <a:ext cx="5121536" cy="3460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1" y="2119919"/>
            <a:ext cx="771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toneSans" pitchFamily="34" charset="0"/>
              </a:rPr>
              <a:t>Contact IT to request an InfoBurst account</a:t>
            </a:r>
            <a:r>
              <a:rPr lang="en-US" sz="2400" dirty="0">
                <a:solidFill>
                  <a:schemeClr val="bg1"/>
                </a:solidFill>
                <a:latin typeface="StoneSans" pitchFamily="34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StoneSans" pitchFamily="34" charset="0"/>
              </a:rPr>
              <a:t> 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StoneSans" pitchFamily="34" charset="0"/>
              </a:rPr>
              <a:t>Log in to InfoBurst </a:t>
            </a:r>
            <a:r>
              <a:rPr lang="en-US" sz="2400" dirty="0">
                <a:solidFill>
                  <a:schemeClr val="bg1"/>
                </a:solidFill>
                <a:latin typeface="StoneSans" pitchFamily="34" charset="0"/>
              </a:rPr>
              <a:t>at </a:t>
            </a:r>
            <a:r>
              <a:rPr lang="en-US" sz="2400" u="sng" dirty="0">
                <a:latin typeface="StoneSans" pitchFamily="34" charset="0"/>
                <a:hlinkClick r:id="rId3"/>
              </a:rPr>
              <a:t>https://iburst.wsu.edu</a:t>
            </a:r>
            <a:endParaRPr lang="en-US" sz="2400" dirty="0">
              <a:latin typeface="Stone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219" y="861645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InfoBurst Access</a:t>
            </a:r>
          </a:p>
        </p:txBody>
      </p:sp>
    </p:spTree>
    <p:extLst>
      <p:ext uri="{BB962C8B-B14F-4D97-AF65-F5344CB8AC3E}">
        <p14:creationId xmlns:p14="http://schemas.microsoft.com/office/powerpoint/2010/main" val="177701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782" y="771163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79476" y="1797978"/>
            <a:ext cx="5989834" cy="4839128"/>
          </a:xfrm>
          <a:prstGeom prst="rect">
            <a:avLst/>
          </a:prstGeom>
        </p:spPr>
      </p:pic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1344794" y="863495"/>
            <a:ext cx="7772400" cy="646331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InfoBurst User profile set-up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blackWhite">
          <a:xfrm>
            <a:off x="3260725" y="22098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blackWhite">
          <a:xfrm>
            <a:off x="838200" y="2103120"/>
            <a:ext cx="7620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0988" indent="-280988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WSU Data Warehouse web page: 			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://infotech.wsu.edu/datawarehouse/</a:t>
            </a: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0988" indent="-28098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0988" indent="-280988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Financial Data Warehouse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listproc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financial_dw@listproc.wsu.edu</a:t>
            </a: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How to learn more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103120"/>
            <a:ext cx="9144000" cy="234525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200" b="1" dirty="0" smtClean="0"/>
              <a:t>What is it?</a:t>
            </a:r>
          </a:p>
          <a:p>
            <a:pPr eaLnBrk="1" hangingPunct="1">
              <a:buFontTx/>
              <a:buNone/>
              <a:defRPr/>
            </a:pPr>
            <a:endParaRPr lang="en-US" altLang="en-US" b="1" dirty="0" smtClean="0"/>
          </a:p>
          <a:p>
            <a:pPr lvl="1" eaLnBrk="1" hangingPunct="1">
              <a:defRPr/>
            </a:pPr>
            <a:r>
              <a:rPr lang="en-US" altLang="en-US" b="1" dirty="0" smtClean="0"/>
              <a:t>Central warehouse for financial, personnel, etc.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Unlimited report building capabilities</a:t>
            </a:r>
          </a:p>
          <a:p>
            <a:pPr marL="246062" lvl="1" indent="0" eaLnBrk="1" hangingPunct="1">
              <a:buFont typeface="Wingdings" pitchFamily="2" charset="2"/>
              <a:buNone/>
              <a:defRPr/>
            </a:pPr>
            <a:endParaRPr lang="en-US" altLang="en-US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Background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03120"/>
            <a:ext cx="8458200" cy="3300391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Data is organized for ad-hoc, reporting access not transaction processing</a:t>
            </a:r>
          </a:p>
          <a:p>
            <a:pPr eaLnBrk="1" hangingPunct="1"/>
            <a:r>
              <a:rPr lang="en-US" altLang="en-US" b="1" dirty="0" smtClean="0"/>
              <a:t>Snapshots at various points in time</a:t>
            </a:r>
          </a:p>
          <a:p>
            <a:pPr eaLnBrk="1" hangingPunct="1"/>
            <a:r>
              <a:rPr lang="en-US" altLang="en-US" b="1" dirty="0" smtClean="0"/>
              <a:t>Easy access with query tools</a:t>
            </a:r>
          </a:p>
          <a:p>
            <a:pPr eaLnBrk="1" hangingPunct="1"/>
            <a:r>
              <a:rPr lang="en-US" altLang="en-US" b="1" dirty="0" smtClean="0"/>
              <a:t>Retention of additional historical data</a:t>
            </a:r>
          </a:p>
          <a:p>
            <a:pPr lvl="2" eaLnBrk="1" hangingPunct="1"/>
            <a:r>
              <a:rPr lang="en-US" altLang="en-US" b="1" dirty="0" smtClean="0"/>
              <a:t>Accounting Activity from 1/2000 onward</a:t>
            </a:r>
          </a:p>
          <a:p>
            <a:pPr lvl="2" eaLnBrk="1" hangingPunct="1"/>
            <a:r>
              <a:rPr lang="en-US" altLang="en-US" b="1" dirty="0" smtClean="0"/>
              <a:t>Balances from 6/30/1998 onward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752" y="840957"/>
            <a:ext cx="6998679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Data Warehouse Overview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171" name="Line 8"/>
          <p:cNvSpPr>
            <a:spLocks noChangeShapeType="1"/>
          </p:cNvSpPr>
          <p:nvPr/>
        </p:nvSpPr>
        <p:spPr bwMode="auto">
          <a:xfrm>
            <a:off x="2542903" y="3016570"/>
            <a:ext cx="809897" cy="86962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 flipH="1">
            <a:off x="2781300" y="4876799"/>
            <a:ext cx="571500" cy="8096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 flipH="1">
            <a:off x="5181599" y="3241431"/>
            <a:ext cx="1887415" cy="41616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triangle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cxnSp>
        <p:nvCxnSpPr>
          <p:cNvPr id="7174" name="AutoShape 11"/>
          <p:cNvCxnSpPr>
            <a:cxnSpLocks noChangeShapeType="1"/>
          </p:cNvCxnSpPr>
          <p:nvPr/>
        </p:nvCxnSpPr>
        <p:spPr bwMode="auto">
          <a:xfrm flipV="1">
            <a:off x="4173415" y="2708031"/>
            <a:ext cx="293077" cy="533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AutoShape 12"/>
          <p:cNvCxnSpPr>
            <a:cxnSpLocks noChangeShapeType="1"/>
          </p:cNvCxnSpPr>
          <p:nvPr/>
        </p:nvCxnSpPr>
        <p:spPr bwMode="auto">
          <a:xfrm flipV="1">
            <a:off x="4876800" y="2403231"/>
            <a:ext cx="2057399" cy="949569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Line 13"/>
          <p:cNvSpPr>
            <a:spLocks noChangeShapeType="1"/>
          </p:cNvSpPr>
          <p:nvPr/>
        </p:nvSpPr>
        <p:spPr bwMode="auto">
          <a:xfrm flipH="1">
            <a:off x="1485900" y="4419600"/>
            <a:ext cx="952500" cy="3238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H="1" flipV="1">
            <a:off x="5334000" y="4267200"/>
            <a:ext cx="1453662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triangle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 flipH="1" flipV="1">
            <a:off x="4970583" y="4536830"/>
            <a:ext cx="2098430" cy="102576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triangle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7179" name="Line 16"/>
          <p:cNvSpPr>
            <a:spLocks noChangeShapeType="1"/>
          </p:cNvSpPr>
          <p:nvPr/>
        </p:nvSpPr>
        <p:spPr bwMode="auto">
          <a:xfrm flipH="1" flipV="1">
            <a:off x="4419600" y="4800600"/>
            <a:ext cx="876300" cy="106093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triangle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7180" name="Oval 17"/>
          <p:cNvSpPr>
            <a:spLocks noChangeArrowheads="1"/>
          </p:cNvSpPr>
          <p:nvPr/>
        </p:nvSpPr>
        <p:spPr bwMode="blackWhite">
          <a:xfrm>
            <a:off x="4267200" y="5562600"/>
            <a:ext cx="2057400" cy="10668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accent6">
                  <a:lumMod val="5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ACCOUNT</a:t>
            </a:r>
          </a:p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 BALANCES</a:t>
            </a:r>
          </a:p>
        </p:txBody>
      </p:sp>
      <p:sp>
        <p:nvSpPr>
          <p:cNvPr id="7181" name="Oval 18"/>
          <p:cNvSpPr>
            <a:spLocks noChangeArrowheads="1"/>
          </p:cNvSpPr>
          <p:nvPr/>
        </p:nvSpPr>
        <p:spPr bwMode="blackWhite">
          <a:xfrm>
            <a:off x="1752600" y="5410200"/>
            <a:ext cx="2057400" cy="10668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accent6">
                  <a:lumMod val="5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FACTS</a:t>
            </a:r>
          </a:p>
        </p:txBody>
      </p:sp>
      <p:sp>
        <p:nvSpPr>
          <p:cNvPr id="7182" name="Oval 19"/>
          <p:cNvSpPr>
            <a:spLocks noChangeArrowheads="1"/>
          </p:cNvSpPr>
          <p:nvPr/>
        </p:nvSpPr>
        <p:spPr bwMode="blackWhite">
          <a:xfrm>
            <a:off x="6934200" y="2590800"/>
            <a:ext cx="2133600" cy="11430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accent4">
                  <a:lumMod val="75000"/>
                </a:schemeClr>
              </a:gs>
              <a:gs pos="69000">
                <a:schemeClr val="tx1"/>
              </a:gs>
              <a:gs pos="99583">
                <a:schemeClr val="bg2"/>
              </a:gs>
              <a:gs pos="85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DEPPS</a:t>
            </a:r>
          </a:p>
        </p:txBody>
      </p:sp>
      <p:sp>
        <p:nvSpPr>
          <p:cNvPr id="7183" name="Oval 20"/>
          <p:cNvSpPr>
            <a:spLocks noChangeArrowheads="1"/>
          </p:cNvSpPr>
          <p:nvPr/>
        </p:nvSpPr>
        <p:spPr bwMode="blackWhite">
          <a:xfrm>
            <a:off x="6324600" y="5049714"/>
            <a:ext cx="2209800" cy="116205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accent6">
                  <a:lumMod val="5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Endowment</a:t>
            </a:r>
          </a:p>
        </p:txBody>
      </p:sp>
      <p:sp>
        <p:nvSpPr>
          <p:cNvPr id="7184" name="Oval 21"/>
          <p:cNvSpPr>
            <a:spLocks noChangeArrowheads="1"/>
          </p:cNvSpPr>
          <p:nvPr/>
        </p:nvSpPr>
        <p:spPr bwMode="blackWhite">
          <a:xfrm>
            <a:off x="6553200" y="3886200"/>
            <a:ext cx="2286000" cy="10668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accent6">
                  <a:lumMod val="5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BPS (PBL data)</a:t>
            </a:r>
          </a:p>
        </p:txBody>
      </p:sp>
      <p:sp>
        <p:nvSpPr>
          <p:cNvPr id="7185" name="Oval 22"/>
          <p:cNvSpPr>
            <a:spLocks noChangeArrowheads="1"/>
          </p:cNvSpPr>
          <p:nvPr/>
        </p:nvSpPr>
        <p:spPr bwMode="blackWhite">
          <a:xfrm>
            <a:off x="3581400" y="1600200"/>
            <a:ext cx="2286000" cy="10668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bg1">
                  <a:lumMod val="60000"/>
                  <a:lumOff val="4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bg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PAPR, SCBAIMS</a:t>
            </a:r>
          </a:p>
        </p:txBody>
      </p:sp>
      <p:sp>
        <p:nvSpPr>
          <p:cNvPr id="7186" name="Oval 23"/>
          <p:cNvSpPr>
            <a:spLocks noChangeArrowheads="1"/>
          </p:cNvSpPr>
          <p:nvPr/>
        </p:nvSpPr>
        <p:spPr bwMode="blackWhite">
          <a:xfrm>
            <a:off x="6248400" y="1447800"/>
            <a:ext cx="2133600" cy="10668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bg1">
                  <a:lumMod val="60000"/>
                  <a:lumOff val="4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bg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P-Card/CTA</a:t>
            </a:r>
          </a:p>
        </p:txBody>
      </p:sp>
      <p:sp>
        <p:nvSpPr>
          <p:cNvPr id="7187" name="Oval 24"/>
          <p:cNvSpPr>
            <a:spLocks noChangeArrowheads="1"/>
          </p:cNvSpPr>
          <p:nvPr/>
        </p:nvSpPr>
        <p:spPr bwMode="blackWhite">
          <a:xfrm>
            <a:off x="304800" y="4419600"/>
            <a:ext cx="2133600" cy="9906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accent6">
                  <a:lumMod val="5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</a:rPr>
              <a:t>WSU ORG</a:t>
            </a:r>
          </a:p>
        </p:txBody>
      </p:sp>
      <p:sp>
        <p:nvSpPr>
          <p:cNvPr id="7188" name="Oval 25"/>
          <p:cNvSpPr>
            <a:spLocks noChangeArrowheads="1"/>
          </p:cNvSpPr>
          <p:nvPr/>
        </p:nvSpPr>
        <p:spPr bwMode="blackWhite">
          <a:xfrm>
            <a:off x="2438400" y="3276600"/>
            <a:ext cx="2771438" cy="1524000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chemeClr val="tx1">
                  <a:lumMod val="50000"/>
                </a:schemeClr>
              </a:gs>
              <a:gs pos="69000">
                <a:schemeClr val="tx1"/>
              </a:gs>
              <a:gs pos="99583">
                <a:schemeClr val="bg2"/>
              </a:gs>
              <a:gs pos="87000">
                <a:schemeClr val="tx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 altLang="en-US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9" name="Oval 26"/>
          <p:cNvSpPr>
            <a:spLocks noChangeArrowheads="1"/>
          </p:cNvSpPr>
          <p:nvPr/>
        </p:nvSpPr>
        <p:spPr bwMode="blackWhite">
          <a:xfrm>
            <a:off x="304800" y="1750423"/>
            <a:ext cx="2643051" cy="1443448"/>
          </a:xfrm>
          <a:prstGeom prst="ellipse">
            <a:avLst/>
          </a:prstGeom>
          <a:gradFill flip="none" rotWithShape="1">
            <a:gsLst>
              <a:gs pos="2083">
                <a:schemeClr val="bg2"/>
              </a:gs>
              <a:gs pos="24000">
                <a:srgbClr val="990033"/>
              </a:gs>
              <a:gs pos="69000">
                <a:schemeClr val="tx1"/>
              </a:gs>
              <a:gs pos="99583">
                <a:schemeClr val="bg2"/>
              </a:gs>
              <a:gs pos="87000">
                <a:srgbClr val="990033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2"/>
                </a:solidFill>
              </a:rPr>
              <a:t>END USER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2"/>
                </a:solidFill>
              </a:rPr>
              <a:t>(YOU)</a:t>
            </a:r>
          </a:p>
        </p:txBody>
      </p:sp>
      <p:sp>
        <p:nvSpPr>
          <p:cNvPr id="7190" name="Text Box 27"/>
          <p:cNvSpPr txBox="1">
            <a:spLocks noChangeArrowheads="1"/>
          </p:cNvSpPr>
          <p:nvPr/>
        </p:nvSpPr>
        <p:spPr bwMode="blackWhite">
          <a:xfrm rot="20890870">
            <a:off x="5223360" y="3187189"/>
            <a:ext cx="1697901" cy="307777"/>
          </a:xfrm>
          <a:prstGeom prst="rect">
            <a:avLst/>
          </a:prstGeom>
          <a:noFill/>
          <a:ln w="19050">
            <a:noFill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Employment Data</a:t>
            </a: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blackWhite">
          <a:xfrm>
            <a:off x="2410161" y="3264876"/>
            <a:ext cx="2771438" cy="152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12700" dir="2700000" algn="tl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</a:p>
          <a:p>
            <a:pPr algn="ctr"/>
            <a:r>
              <a:rPr lang="en-US" alt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algn="ctr"/>
            <a:r>
              <a:rPr lang="en-US" alt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7752" y="840957"/>
            <a:ext cx="5627077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Flow of Data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autoRev="1" fill="remove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autoRev="1" fill="remove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autoRev="1" fill="remove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autoRev="1" fill="remove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blackWhite">
          <a:xfrm>
            <a:off x="3870325" y="3048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blackWhite">
          <a:xfrm>
            <a:off x="533400" y="2103120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>
                <a:solidFill>
                  <a:schemeClr val="bg2"/>
                </a:solidFill>
              </a:rPr>
              <a:t>FACTS</a:t>
            </a:r>
            <a:r>
              <a:rPr lang="en-US" altLang="en-US" sz="2400" dirty="0">
                <a:solidFill>
                  <a:schemeClr val="bg2"/>
                </a:solidFill>
              </a:rPr>
              <a:t> - Financial Accounting System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Complete Account Information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Codes, picklists, descriptions, etc.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 smtClean="0">
                <a:solidFill>
                  <a:schemeClr val="bg2"/>
                </a:solidFill>
              </a:rPr>
              <a:t>BALANCES</a:t>
            </a:r>
            <a:r>
              <a:rPr lang="en-US" altLang="en-US" sz="2400" dirty="0" smtClean="0">
                <a:solidFill>
                  <a:schemeClr val="bg2"/>
                </a:solidFill>
              </a:rPr>
              <a:t> </a:t>
            </a:r>
            <a:r>
              <a:rPr lang="en-US" altLang="en-US" sz="2400" dirty="0">
                <a:solidFill>
                  <a:schemeClr val="bg2"/>
                </a:solidFill>
              </a:rPr>
              <a:t>System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Accounting Transaction Detail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 smtClean="0">
                <a:solidFill>
                  <a:schemeClr val="bg2"/>
                </a:solidFill>
              </a:rPr>
              <a:t>WSUORG</a:t>
            </a:r>
            <a:endParaRPr lang="en-US" altLang="en-US" sz="2400" u="sng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>
                <a:solidFill>
                  <a:schemeClr val="bg2"/>
                </a:solidFill>
              </a:rPr>
              <a:t>Endowment System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>
                <a:solidFill>
                  <a:schemeClr val="bg2"/>
                </a:solidFill>
              </a:rPr>
              <a:t>BPS</a:t>
            </a:r>
            <a:r>
              <a:rPr lang="en-US" altLang="en-US" sz="2400" dirty="0">
                <a:solidFill>
                  <a:schemeClr val="bg2"/>
                </a:solidFill>
              </a:rPr>
              <a:t> - PBL - Permanent Budget Level data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7752" y="840957"/>
            <a:ext cx="7010402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Sources of Financial Data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blackWhite">
          <a:xfrm>
            <a:off x="3870325" y="3048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blackWhite">
          <a:xfrm>
            <a:off x="1066800" y="2103120"/>
            <a:ext cx="7010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>
                <a:solidFill>
                  <a:schemeClr val="bg2"/>
                </a:solidFill>
              </a:rPr>
              <a:t>DEPPS</a:t>
            </a:r>
            <a:r>
              <a:rPr lang="en-US" altLang="en-US" sz="2400" dirty="0">
                <a:solidFill>
                  <a:schemeClr val="bg2"/>
                </a:solidFill>
              </a:rPr>
              <a:t> - Personnel &amp; Employee System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Employee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Position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Appointment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Funding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en-US" sz="2400" dirty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6816" y="840957"/>
            <a:ext cx="7420708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Sources of Employment Data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38"/>
          <p:cNvSpPr txBox="1">
            <a:spLocks noChangeArrowheads="1"/>
          </p:cNvSpPr>
          <p:nvPr/>
        </p:nvSpPr>
        <p:spPr bwMode="blackWhite">
          <a:xfrm>
            <a:off x="105508" y="2103120"/>
            <a:ext cx="89329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>
                <a:solidFill>
                  <a:schemeClr val="bg2"/>
                </a:solidFill>
              </a:rPr>
              <a:t>PAPR</a:t>
            </a:r>
            <a:r>
              <a:rPr lang="en-US" altLang="en-US" sz="2400" dirty="0">
                <a:solidFill>
                  <a:schemeClr val="bg2"/>
                </a:solidFill>
              </a:rPr>
              <a:t> - Purchasing, Accounts Payable, Receiving System</a:t>
            </a:r>
            <a:endParaRPr lang="en-US" altLang="en-US" sz="2400" u="sng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Vendor Information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Purchase Order Line Item Detail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Cost Distribution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>
                <a:solidFill>
                  <a:schemeClr val="bg2"/>
                </a:solidFill>
              </a:rPr>
              <a:t>SCBAIMS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Service Center Billing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Requisitions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400" u="sng" dirty="0">
                <a:solidFill>
                  <a:schemeClr val="bg2"/>
                </a:solidFill>
              </a:rPr>
              <a:t>Purchasing Card/CTA Card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Purchase Description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solidFill>
                  <a:schemeClr val="bg2"/>
                </a:solidFill>
              </a:rPr>
              <a:t>Cost Distribution</a:t>
            </a:r>
          </a:p>
        </p:txBody>
      </p:sp>
      <p:sp>
        <p:nvSpPr>
          <p:cNvPr id="10243" name="Text Box 35"/>
          <p:cNvSpPr txBox="1">
            <a:spLocks noChangeArrowheads="1"/>
          </p:cNvSpPr>
          <p:nvPr/>
        </p:nvSpPr>
        <p:spPr bwMode="blackWhite">
          <a:xfrm>
            <a:off x="3870325" y="3048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244" name="Text Box 36"/>
          <p:cNvSpPr txBox="1">
            <a:spLocks noChangeArrowheads="1"/>
          </p:cNvSpPr>
          <p:nvPr/>
        </p:nvSpPr>
        <p:spPr bwMode="blackWhite">
          <a:xfrm>
            <a:off x="3260725" y="22098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785970"/>
            <a:ext cx="9144000" cy="830997"/>
          </a:xfrm>
          <a:prstGeom prst="round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000">
                <a:schemeClr val="accent3"/>
              </a:gs>
              <a:gs pos="7000">
                <a:srgbClr val="990033"/>
              </a:gs>
              <a:gs pos="0">
                <a:schemeClr val="bg2">
                  <a:lumMod val="98000"/>
                </a:schemeClr>
              </a:gs>
              <a:gs pos="73000">
                <a:schemeClr val="bg2">
                  <a:lumMod val="50000"/>
                  <a:lumOff val="50000"/>
                </a:schemeClr>
              </a:gs>
              <a:gs pos="10000">
                <a:schemeClr val="bg2"/>
              </a:gs>
              <a:gs pos="21000">
                <a:schemeClr val="tx1">
                  <a:alpha val="6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77800" dist="1905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990033"/>
              </a:buClr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752" y="840957"/>
            <a:ext cx="7186248" cy="707886"/>
          </a:xfrm>
          <a:prstGeom prst="rect">
            <a:avLst/>
          </a:prstGeom>
          <a:noFill/>
          <a:effectLst>
            <a:outerShdw blurRad="88900"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Sources of Purchasing Data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1319</Words>
  <Application>Microsoft Office PowerPoint</Application>
  <PresentationFormat>On-screen Show (4:3)</PresentationFormat>
  <Paragraphs>247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Lucida Sans</vt:lpstr>
      <vt:lpstr>Stone Sans</vt:lpstr>
      <vt:lpstr>StoneSans</vt:lpstr>
      <vt:lpstr>Times New Roman</vt:lpstr>
      <vt:lpstr>Wingdings</vt:lpstr>
      <vt:lpstr>Default Design</vt:lpstr>
      <vt:lpstr>2_Default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Begin Building Your Own Report</vt:lpstr>
      <vt:lpstr>Select from Available Universes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Slice and Dice Panel</vt:lpstr>
      <vt:lpstr>PowerPoint Presentation</vt:lpstr>
      <vt:lpstr>PowerPoint Presentation</vt:lpstr>
      <vt:lpstr>Save for all users</vt:lpstr>
      <vt:lpstr>PowerPoint Presentation</vt:lpstr>
      <vt:lpstr>InfoBurst User profile set-up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Schmidt, David A</cp:lastModifiedBy>
  <cp:revision>451</cp:revision>
  <cp:lastPrinted>2016-03-17T15:27:48Z</cp:lastPrinted>
  <dcterms:created xsi:type="dcterms:W3CDTF">2001-10-04T20:08:10Z</dcterms:created>
  <dcterms:modified xsi:type="dcterms:W3CDTF">2016-03-17T15:29:29Z</dcterms:modified>
</cp:coreProperties>
</file>