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28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10" r:id="rId2"/>
    <p:sldId id="328" r:id="rId3"/>
    <p:sldId id="315" r:id="rId4"/>
    <p:sldId id="344" r:id="rId5"/>
    <p:sldId id="345" r:id="rId6"/>
    <p:sldId id="346" r:id="rId7"/>
    <p:sldId id="347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48" r:id="rId17"/>
    <p:sldId id="351" r:id="rId18"/>
    <p:sldId id="349" r:id="rId19"/>
    <p:sldId id="325" r:id="rId20"/>
    <p:sldId id="350" r:id="rId21"/>
    <p:sldId id="358" r:id="rId22"/>
    <p:sldId id="356" r:id="rId23"/>
    <p:sldId id="316" r:id="rId24"/>
    <p:sldId id="318" r:id="rId25"/>
    <p:sldId id="317" r:id="rId26"/>
    <p:sldId id="357" r:id="rId27"/>
    <p:sldId id="337" r:id="rId28"/>
    <p:sldId id="359" r:id="rId29"/>
    <p:sldId id="327" r:id="rId3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C30"/>
    <a:srgbClr val="EAEAEA"/>
    <a:srgbClr val="DBCEAC"/>
    <a:srgbClr val="3CB6CE"/>
    <a:srgbClr val="B6BF00"/>
    <a:srgbClr val="EC7A00"/>
    <a:srgbClr val="003C69"/>
    <a:srgbClr val="452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7674" autoAdjust="0"/>
  </p:normalViewPr>
  <p:slideViewPr>
    <p:cSldViewPr snapToGrid="0">
      <p:cViewPr varScale="1">
        <p:scale>
          <a:sx n="109" d="100"/>
          <a:sy n="109" d="100"/>
        </p:scale>
        <p:origin x="126" y="96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1920" y="90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3912-4162-A5DD-8EAC099BFE53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912-4162-A5DD-8EAC099BFE5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3912-4162-A5DD-8EAC099BFE53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3912-4162-A5DD-8EAC099BFE5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3912-4162-A5DD-8EAC099BFE53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3912-4162-A5DD-8EAC099BFE53}"/>
              </c:ext>
            </c:extLst>
          </c:dPt>
          <c:dPt>
            <c:idx val="6"/>
            <c:bubble3D val="0"/>
            <c:spPr>
              <a:solidFill>
                <a:schemeClr val="tx1">
                  <a:lumMod val="8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3912-4162-A5DD-8EAC099BFE53}"/>
              </c:ext>
            </c:extLst>
          </c:dPt>
          <c:cat>
            <c:strRef>
              <c:f>Sheet1!$A$1:$A$7</c:f>
              <c:strCache>
                <c:ptCount val="7"/>
                <c:pt idx="0">
                  <c:v>WSU Bldg/Land Grant Endowment</c:v>
                </c:pt>
                <c:pt idx="1">
                  <c:v>State Bonds</c:v>
                </c:pt>
                <c:pt idx="2">
                  <c:v>Athletics</c:v>
                </c:pt>
                <c:pt idx="3">
                  <c:v>Housing &amp; Dining</c:v>
                </c:pt>
                <c:pt idx="4">
                  <c:v>S&amp;A Fees</c:v>
                </c:pt>
                <c:pt idx="5">
                  <c:v>Local/Private</c:v>
                </c:pt>
                <c:pt idx="6">
                  <c:v>Parking</c:v>
                </c:pt>
              </c:strCache>
            </c:strRef>
          </c:cat>
          <c:val>
            <c:numRef>
              <c:f>Sheet1!$B$1:$B$7</c:f>
              <c:numCache>
                <c:formatCode>#,##0</c:formatCode>
                <c:ptCount val="7"/>
                <c:pt idx="0">
                  <c:v>16</c:v>
                </c:pt>
                <c:pt idx="1">
                  <c:v>26</c:v>
                </c:pt>
                <c:pt idx="2" formatCode="General">
                  <c:v>0</c:v>
                </c:pt>
                <c:pt idx="3" formatCode="General">
                  <c:v>4</c:v>
                </c:pt>
                <c:pt idx="4">
                  <c:v>0</c:v>
                </c:pt>
                <c:pt idx="5">
                  <c:v>53</c:v>
                </c:pt>
                <c:pt idx="6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912-4162-A5DD-8EAC099BF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34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735011064793377E-2"/>
          <c:y val="1.7583413214714932E-2"/>
          <c:w val="0.84471534021296235"/>
          <c:h val="0.78772127001966841"/>
        </c:manualLayout>
      </c:layout>
      <c:lineChart>
        <c:grouping val="standard"/>
        <c:varyColors val="0"/>
        <c:ser>
          <c:idx val="0"/>
          <c:order val="0"/>
          <c:tx>
            <c:strRef>
              <c:f>'[deflated cost table - enacted 13-15 supp ''14 FY 13 dollars.xlsx]nominal-constant $ table'!$A$46</c:f>
              <c:strCache>
                <c:ptCount val="1"/>
                <c:pt idx="0">
                  <c:v>Total Funding Per Student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'[deflated cost table - enacted 13-15 supp ''14 FY 13 dollars.xlsx]nominal-constant $ table'!$B$45:$AA$45</c:f>
              <c:strCache>
                <c:ptCount val="26"/>
                <c:pt idx="0">
                  <c:v>FY 1990</c:v>
                </c:pt>
                <c:pt idx="1">
                  <c:v>FY 1991</c:v>
                </c:pt>
                <c:pt idx="2">
                  <c:v>FY 1992</c:v>
                </c:pt>
                <c:pt idx="3">
                  <c:v>FY 1993</c:v>
                </c:pt>
                <c:pt idx="4">
                  <c:v>FY 1994</c:v>
                </c:pt>
                <c:pt idx="5">
                  <c:v>FY 1995</c:v>
                </c:pt>
                <c:pt idx="6">
                  <c:v>FY 1996</c:v>
                </c:pt>
                <c:pt idx="7">
                  <c:v>FY 1997</c:v>
                </c:pt>
                <c:pt idx="8">
                  <c:v>FY 1998</c:v>
                </c:pt>
                <c:pt idx="9">
                  <c:v>FY 1999</c:v>
                </c:pt>
                <c:pt idx="10">
                  <c:v>FY 2000</c:v>
                </c:pt>
                <c:pt idx="11">
                  <c:v>FY 2001</c:v>
                </c:pt>
                <c:pt idx="12">
                  <c:v>FY 2002</c:v>
                </c:pt>
                <c:pt idx="13">
                  <c:v>FY 2003</c:v>
                </c:pt>
                <c:pt idx="14">
                  <c:v>FY 2004</c:v>
                </c:pt>
                <c:pt idx="15">
                  <c:v>FY 2005</c:v>
                </c:pt>
                <c:pt idx="16">
                  <c:v>FY 2006</c:v>
                </c:pt>
                <c:pt idx="17">
                  <c:v>FY 2007</c:v>
                </c:pt>
                <c:pt idx="18">
                  <c:v>FY 2008</c:v>
                </c:pt>
                <c:pt idx="19">
                  <c:v>FY 2009</c:v>
                </c:pt>
                <c:pt idx="20">
                  <c:v>FY 2010</c:v>
                </c:pt>
                <c:pt idx="21">
                  <c:v>FY 2011</c:v>
                </c:pt>
                <c:pt idx="22">
                  <c:v>FY 2012</c:v>
                </c:pt>
                <c:pt idx="23">
                  <c:v>FY2013</c:v>
                </c:pt>
                <c:pt idx="24">
                  <c:v>FY2014</c:v>
                </c:pt>
                <c:pt idx="25">
                  <c:v>FY2015</c:v>
                </c:pt>
              </c:strCache>
            </c:strRef>
          </c:cat>
          <c:val>
            <c:numRef>
              <c:f>'[deflated cost table - enacted 13-15 supp ''14 FY 13 dollars.xlsx]nominal-constant $ table'!$B$46:$AA$46</c:f>
              <c:numCache>
                <c:formatCode>_(* #,##0_);_(* \(#,##0\);_(* "-"??_);_(@_)</c:formatCode>
                <c:ptCount val="26"/>
                <c:pt idx="0">
                  <c:v>15948</c:v>
                </c:pt>
                <c:pt idx="1">
                  <c:v>16343</c:v>
                </c:pt>
                <c:pt idx="2">
                  <c:v>16783</c:v>
                </c:pt>
                <c:pt idx="3">
                  <c:v>16924</c:v>
                </c:pt>
                <c:pt idx="4">
                  <c:v>15721</c:v>
                </c:pt>
                <c:pt idx="5">
                  <c:v>15259</c:v>
                </c:pt>
                <c:pt idx="6">
                  <c:v>15141</c:v>
                </c:pt>
                <c:pt idx="7">
                  <c:v>15701</c:v>
                </c:pt>
                <c:pt idx="8">
                  <c:v>16393</c:v>
                </c:pt>
                <c:pt idx="9">
                  <c:v>15737</c:v>
                </c:pt>
                <c:pt idx="10">
                  <c:v>16560</c:v>
                </c:pt>
                <c:pt idx="11">
                  <c:v>16841</c:v>
                </c:pt>
                <c:pt idx="12">
                  <c:v>16815</c:v>
                </c:pt>
                <c:pt idx="13">
                  <c:v>16573</c:v>
                </c:pt>
                <c:pt idx="14">
                  <c:v>16172</c:v>
                </c:pt>
                <c:pt idx="15">
                  <c:v>16305</c:v>
                </c:pt>
                <c:pt idx="16">
                  <c:v>16876</c:v>
                </c:pt>
                <c:pt idx="17">
                  <c:v>17427</c:v>
                </c:pt>
                <c:pt idx="18">
                  <c:v>17719</c:v>
                </c:pt>
                <c:pt idx="19">
                  <c:v>17563</c:v>
                </c:pt>
                <c:pt idx="20">
                  <c:v>15678</c:v>
                </c:pt>
                <c:pt idx="21">
                  <c:v>15579</c:v>
                </c:pt>
                <c:pt idx="22">
                  <c:v>14449</c:v>
                </c:pt>
                <c:pt idx="23">
                  <c:v>15663</c:v>
                </c:pt>
                <c:pt idx="24">
                  <c:v>16747</c:v>
                </c:pt>
                <c:pt idx="25">
                  <c:v>16637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55-45D1-B7A5-4FAA226AD027}"/>
            </c:ext>
          </c:extLst>
        </c:ser>
        <c:ser>
          <c:idx val="1"/>
          <c:order val="1"/>
          <c:tx>
            <c:strRef>
              <c:f>'[deflated cost table - enacted 13-15 supp ''14 FY 13 dollars.xlsx]nominal-constant $ table'!$A$47</c:f>
              <c:strCache>
                <c:ptCount val="1"/>
                <c:pt idx="0">
                  <c:v>State Support Per Student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'[deflated cost table - enacted 13-15 supp ''14 FY 13 dollars.xlsx]nominal-constant $ table'!$B$45:$AA$45</c:f>
              <c:strCache>
                <c:ptCount val="26"/>
                <c:pt idx="0">
                  <c:v>FY 1990</c:v>
                </c:pt>
                <c:pt idx="1">
                  <c:v>FY 1991</c:v>
                </c:pt>
                <c:pt idx="2">
                  <c:v>FY 1992</c:v>
                </c:pt>
                <c:pt idx="3">
                  <c:v>FY 1993</c:v>
                </c:pt>
                <c:pt idx="4">
                  <c:v>FY 1994</c:v>
                </c:pt>
                <c:pt idx="5">
                  <c:v>FY 1995</c:v>
                </c:pt>
                <c:pt idx="6">
                  <c:v>FY 1996</c:v>
                </c:pt>
                <c:pt idx="7">
                  <c:v>FY 1997</c:v>
                </c:pt>
                <c:pt idx="8">
                  <c:v>FY 1998</c:v>
                </c:pt>
                <c:pt idx="9">
                  <c:v>FY 1999</c:v>
                </c:pt>
                <c:pt idx="10">
                  <c:v>FY 2000</c:v>
                </c:pt>
                <c:pt idx="11">
                  <c:v>FY 2001</c:v>
                </c:pt>
                <c:pt idx="12">
                  <c:v>FY 2002</c:v>
                </c:pt>
                <c:pt idx="13">
                  <c:v>FY 2003</c:v>
                </c:pt>
                <c:pt idx="14">
                  <c:v>FY 2004</c:v>
                </c:pt>
                <c:pt idx="15">
                  <c:v>FY 2005</c:v>
                </c:pt>
                <c:pt idx="16">
                  <c:v>FY 2006</c:v>
                </c:pt>
                <c:pt idx="17">
                  <c:v>FY 2007</c:v>
                </c:pt>
                <c:pt idx="18">
                  <c:v>FY 2008</c:v>
                </c:pt>
                <c:pt idx="19">
                  <c:v>FY 2009</c:v>
                </c:pt>
                <c:pt idx="20">
                  <c:v>FY 2010</c:v>
                </c:pt>
                <c:pt idx="21">
                  <c:v>FY 2011</c:v>
                </c:pt>
                <c:pt idx="22">
                  <c:v>FY 2012</c:v>
                </c:pt>
                <c:pt idx="23">
                  <c:v>FY2013</c:v>
                </c:pt>
                <c:pt idx="24">
                  <c:v>FY2014</c:v>
                </c:pt>
                <c:pt idx="25">
                  <c:v>FY2015</c:v>
                </c:pt>
              </c:strCache>
            </c:strRef>
          </c:cat>
          <c:val>
            <c:numRef>
              <c:f>'[deflated cost table - enacted 13-15 supp ''14 FY 13 dollars.xlsx]nominal-constant $ table'!$B$47:$AA$47</c:f>
              <c:numCache>
                <c:formatCode>_(* #,##0_);_(* \(#,##0\);_(* "-"??_);_(@_)</c:formatCode>
                <c:ptCount val="26"/>
                <c:pt idx="0">
                  <c:v>13343</c:v>
                </c:pt>
                <c:pt idx="1">
                  <c:v>13748</c:v>
                </c:pt>
                <c:pt idx="2">
                  <c:v>13797</c:v>
                </c:pt>
                <c:pt idx="3">
                  <c:v>13824</c:v>
                </c:pt>
                <c:pt idx="4">
                  <c:v>12284</c:v>
                </c:pt>
                <c:pt idx="5">
                  <c:v>11294</c:v>
                </c:pt>
                <c:pt idx="6">
                  <c:v>11327</c:v>
                </c:pt>
                <c:pt idx="7">
                  <c:v>11713</c:v>
                </c:pt>
                <c:pt idx="8">
                  <c:v>12376</c:v>
                </c:pt>
                <c:pt idx="9">
                  <c:v>11796</c:v>
                </c:pt>
                <c:pt idx="10">
                  <c:v>12520</c:v>
                </c:pt>
                <c:pt idx="11">
                  <c:v>12918</c:v>
                </c:pt>
                <c:pt idx="12">
                  <c:v>12672</c:v>
                </c:pt>
                <c:pt idx="13">
                  <c:v>11776</c:v>
                </c:pt>
                <c:pt idx="14">
                  <c:v>11161</c:v>
                </c:pt>
                <c:pt idx="15">
                  <c:v>10998</c:v>
                </c:pt>
                <c:pt idx="16">
                  <c:v>11428</c:v>
                </c:pt>
                <c:pt idx="17">
                  <c:v>11759</c:v>
                </c:pt>
                <c:pt idx="18">
                  <c:v>11956</c:v>
                </c:pt>
                <c:pt idx="19">
                  <c:v>11228</c:v>
                </c:pt>
                <c:pt idx="20">
                  <c:v>8871</c:v>
                </c:pt>
                <c:pt idx="21">
                  <c:v>7988</c:v>
                </c:pt>
                <c:pt idx="22">
                  <c:v>6074</c:v>
                </c:pt>
                <c:pt idx="23">
                  <c:v>5964</c:v>
                </c:pt>
                <c:pt idx="24">
                  <c:v>6929</c:v>
                </c:pt>
                <c:pt idx="25">
                  <c:v>6819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55-45D1-B7A5-4FAA226AD027}"/>
            </c:ext>
          </c:extLst>
        </c:ser>
        <c:ser>
          <c:idx val="2"/>
          <c:order val="2"/>
          <c:tx>
            <c:strRef>
              <c:f>'[deflated cost table - enacted 13-15 supp ''14 FY 13 dollars.xlsx]nominal-constant $ table'!$A$48</c:f>
              <c:strCache>
                <c:ptCount val="1"/>
                <c:pt idx="0">
                  <c:v>Tuition Revenue per Student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'[deflated cost table - enacted 13-15 supp ''14 FY 13 dollars.xlsx]nominal-constant $ table'!$B$45:$AA$45</c:f>
              <c:strCache>
                <c:ptCount val="26"/>
                <c:pt idx="0">
                  <c:v>FY 1990</c:v>
                </c:pt>
                <c:pt idx="1">
                  <c:v>FY 1991</c:v>
                </c:pt>
                <c:pt idx="2">
                  <c:v>FY 1992</c:v>
                </c:pt>
                <c:pt idx="3">
                  <c:v>FY 1993</c:v>
                </c:pt>
                <c:pt idx="4">
                  <c:v>FY 1994</c:v>
                </c:pt>
                <c:pt idx="5">
                  <c:v>FY 1995</c:v>
                </c:pt>
                <c:pt idx="6">
                  <c:v>FY 1996</c:v>
                </c:pt>
                <c:pt idx="7">
                  <c:v>FY 1997</c:v>
                </c:pt>
                <c:pt idx="8">
                  <c:v>FY 1998</c:v>
                </c:pt>
                <c:pt idx="9">
                  <c:v>FY 1999</c:v>
                </c:pt>
                <c:pt idx="10">
                  <c:v>FY 2000</c:v>
                </c:pt>
                <c:pt idx="11">
                  <c:v>FY 2001</c:v>
                </c:pt>
                <c:pt idx="12">
                  <c:v>FY 2002</c:v>
                </c:pt>
                <c:pt idx="13">
                  <c:v>FY 2003</c:v>
                </c:pt>
                <c:pt idx="14">
                  <c:v>FY 2004</c:v>
                </c:pt>
                <c:pt idx="15">
                  <c:v>FY 2005</c:v>
                </c:pt>
                <c:pt idx="16">
                  <c:v>FY 2006</c:v>
                </c:pt>
                <c:pt idx="17">
                  <c:v>FY 2007</c:v>
                </c:pt>
                <c:pt idx="18">
                  <c:v>FY 2008</c:v>
                </c:pt>
                <c:pt idx="19">
                  <c:v>FY 2009</c:v>
                </c:pt>
                <c:pt idx="20">
                  <c:v>FY 2010</c:v>
                </c:pt>
                <c:pt idx="21">
                  <c:v>FY 2011</c:v>
                </c:pt>
                <c:pt idx="22">
                  <c:v>FY 2012</c:v>
                </c:pt>
                <c:pt idx="23">
                  <c:v>FY2013</c:v>
                </c:pt>
                <c:pt idx="24">
                  <c:v>FY2014</c:v>
                </c:pt>
                <c:pt idx="25">
                  <c:v>FY2015</c:v>
                </c:pt>
              </c:strCache>
            </c:strRef>
          </c:cat>
          <c:val>
            <c:numRef>
              <c:f>'[deflated cost table - enacted 13-15 supp ''14 FY 13 dollars.xlsx]nominal-constant $ table'!$B$48:$AA$48</c:f>
              <c:numCache>
                <c:formatCode>_(* #,##0_);_(* \(#,##0\);_(* "-"??_);_(@_)</c:formatCode>
                <c:ptCount val="26"/>
                <c:pt idx="0">
                  <c:v>2605</c:v>
                </c:pt>
                <c:pt idx="1">
                  <c:v>2596</c:v>
                </c:pt>
                <c:pt idx="2">
                  <c:v>2986</c:v>
                </c:pt>
                <c:pt idx="3">
                  <c:v>3100</c:v>
                </c:pt>
                <c:pt idx="4">
                  <c:v>3437</c:v>
                </c:pt>
                <c:pt idx="5">
                  <c:v>3963</c:v>
                </c:pt>
                <c:pt idx="6">
                  <c:v>3814</c:v>
                </c:pt>
                <c:pt idx="7">
                  <c:v>3987</c:v>
                </c:pt>
                <c:pt idx="8">
                  <c:v>4018</c:v>
                </c:pt>
                <c:pt idx="9">
                  <c:v>3941</c:v>
                </c:pt>
                <c:pt idx="10">
                  <c:v>4040</c:v>
                </c:pt>
                <c:pt idx="11">
                  <c:v>3923</c:v>
                </c:pt>
                <c:pt idx="12">
                  <c:v>4144</c:v>
                </c:pt>
                <c:pt idx="13">
                  <c:v>4798</c:v>
                </c:pt>
                <c:pt idx="14">
                  <c:v>5011</c:v>
                </c:pt>
                <c:pt idx="15">
                  <c:v>5307</c:v>
                </c:pt>
                <c:pt idx="16">
                  <c:v>5449</c:v>
                </c:pt>
                <c:pt idx="17">
                  <c:v>5669</c:v>
                </c:pt>
                <c:pt idx="18">
                  <c:v>5702</c:v>
                </c:pt>
                <c:pt idx="19">
                  <c:v>6255</c:v>
                </c:pt>
                <c:pt idx="20">
                  <c:v>6808</c:v>
                </c:pt>
                <c:pt idx="21">
                  <c:v>7592</c:v>
                </c:pt>
                <c:pt idx="22">
                  <c:v>8374</c:v>
                </c:pt>
                <c:pt idx="23">
                  <c:v>9699</c:v>
                </c:pt>
                <c:pt idx="24">
                  <c:v>9818</c:v>
                </c:pt>
                <c:pt idx="25">
                  <c:v>9818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55-45D1-B7A5-4FAA226AD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010912"/>
        <c:axId val="202692432"/>
      </c:lineChart>
      <c:catAx>
        <c:axId val="20301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 rot="5400000" vert="horz"/>
          <a:lstStyle/>
          <a:p>
            <a:pPr>
              <a:defRPr/>
            </a:pPr>
            <a:endParaRPr lang="en-US"/>
          </a:p>
        </c:txPr>
        <c:crossAx val="202692432"/>
        <c:crosses val="autoZero"/>
        <c:auto val="1"/>
        <c:lblAlgn val="ctr"/>
        <c:lblOffset val="100"/>
        <c:noMultiLvlLbl val="0"/>
      </c:catAx>
      <c:valAx>
        <c:axId val="202692432"/>
        <c:scaling>
          <c:orientation val="minMax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crossAx val="203010912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ln>
      <a:solidFill>
        <a:schemeClr val="bg2"/>
      </a:solidFill>
    </a:ln>
  </c:spPr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8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2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0.07069</cdr:x>
      <cdr:y>0.35763</cdr:y>
    </cdr:from>
    <cdr:to>
      <cdr:x>0.09203</cdr:x>
      <cdr:y>0.40518</cdr:y>
    </cdr:to>
    <cdr:sp macro="" textlink="">
      <cdr:nvSpPr>
        <cdr:cNvPr id="2" name="Text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1845" y="2247500"/>
          <a:ext cx="184731" cy="298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pPr eaLnBrk="1" hangingPunct="1"/>
          <a:endParaRPr lang="en-US" sz="1400" b="1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0.07445</cdr:x>
      <cdr:y>0.78409</cdr:y>
    </cdr:from>
    <cdr:to>
      <cdr:x>0.09579</cdr:x>
      <cdr:y>0.83164</cdr:y>
    </cdr:to>
    <cdr:sp macro="" textlink="">
      <cdr:nvSpPr>
        <cdr:cNvPr id="3" name="Text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4389" y="4927558"/>
          <a:ext cx="184731" cy="298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pPr eaLnBrk="1" hangingPunct="1"/>
          <a:endParaRPr lang="en-US" sz="1400" b="1" dirty="0">
            <a:solidFill>
              <a:srgbClr val="3CB6CE"/>
            </a:solidFill>
          </a:endParaRPr>
        </a:p>
      </cdr:txBody>
    </cdr:sp>
  </cdr:relSizeAnchor>
  <cdr:relSizeAnchor xmlns:cdr="http://schemas.openxmlformats.org/drawingml/2006/chartDrawing">
    <cdr:from>
      <cdr:x>0.87767</cdr:x>
      <cdr:y>0.50888</cdr:y>
    </cdr:from>
    <cdr:to>
      <cdr:x>0.89901</cdr:x>
      <cdr:y>0.55643</cdr:y>
    </cdr:to>
    <cdr:sp macro="" textlink="">
      <cdr:nvSpPr>
        <cdr:cNvPr id="4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96520" y="3198020"/>
          <a:ext cx="184731" cy="298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pPr eaLnBrk="1" hangingPunct="1"/>
          <a:endParaRPr lang="en-US" sz="1400" b="1" dirty="0">
            <a:solidFill>
              <a:srgbClr val="3CB6CE"/>
            </a:solidFill>
          </a:endParaRPr>
        </a:p>
      </cdr:txBody>
    </cdr:sp>
  </cdr:relSizeAnchor>
  <cdr:relSizeAnchor xmlns:cdr="http://schemas.openxmlformats.org/drawingml/2006/chartDrawing">
    <cdr:from>
      <cdr:x>0.87015</cdr:x>
      <cdr:y>0.68436</cdr:y>
    </cdr:from>
    <cdr:to>
      <cdr:x>0.89149</cdr:x>
      <cdr:y>0.73191</cdr:y>
    </cdr:to>
    <cdr:sp macro="" textlink="">
      <cdr:nvSpPr>
        <cdr:cNvPr id="5" name="Text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31432" y="4300812"/>
          <a:ext cx="184731" cy="298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pPr eaLnBrk="1" hangingPunct="1"/>
          <a:endParaRPr lang="en-US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0.10758</cdr:x>
      <cdr:y>0.27693</cdr:y>
    </cdr:from>
    <cdr:to>
      <cdr:x>0.18871</cdr:x>
      <cdr:y>0.32471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36124" y="1291090"/>
          <a:ext cx="630575" cy="222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latin typeface="Lucida Sans" panose="020B0602030504020204" pitchFamily="34" charset="0"/>
            </a:rPr>
            <a:t>84%</a:t>
          </a:r>
        </a:p>
      </cdr:txBody>
    </cdr:sp>
  </cdr:relSizeAnchor>
  <cdr:relSizeAnchor xmlns:cdr="http://schemas.openxmlformats.org/drawingml/2006/chartDrawing">
    <cdr:from>
      <cdr:x>0.08527</cdr:x>
      <cdr:y>0.64586</cdr:y>
    </cdr:from>
    <cdr:to>
      <cdr:x>0.15465</cdr:x>
      <cdr:y>0.6887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2716" y="3011082"/>
          <a:ext cx="539249" cy="199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latin typeface="Lucida Sans" panose="020B0602030504020204" pitchFamily="34" charset="0"/>
            </a:rPr>
            <a:t>16%</a:t>
          </a:r>
        </a:p>
      </cdr:txBody>
    </cdr:sp>
  </cdr:relSizeAnchor>
  <cdr:relSizeAnchor xmlns:cdr="http://schemas.openxmlformats.org/drawingml/2006/chartDrawing">
    <cdr:from>
      <cdr:x>0.8544</cdr:x>
      <cdr:y>0.42255</cdr:y>
    </cdr:from>
    <cdr:to>
      <cdr:x>0.92736</cdr:x>
      <cdr:y>0.47527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640701" y="1969997"/>
          <a:ext cx="567074" cy="245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latin typeface="Lucida Sans" panose="020B0602030504020204" pitchFamily="34" charset="0"/>
            </a:rPr>
            <a:t>59%</a:t>
          </a:r>
        </a:p>
      </cdr:txBody>
    </cdr:sp>
  </cdr:relSizeAnchor>
  <cdr:relSizeAnchor xmlns:cdr="http://schemas.openxmlformats.org/drawingml/2006/chartDrawing">
    <cdr:from>
      <cdr:x>0.8635</cdr:x>
      <cdr:y>0.52829</cdr:y>
    </cdr:from>
    <cdr:to>
      <cdr:x>0.9281</cdr:x>
      <cdr:y>0.58101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11496" y="2462935"/>
          <a:ext cx="502097" cy="245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latin typeface="Lucida Sans" panose="020B0602030504020204" pitchFamily="34" charset="0"/>
            </a:rPr>
            <a:t>41%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16063" y="1"/>
            <a:ext cx="1897888" cy="38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37" tIns="48019" rIns="96037" bIns="48019" numCol="1" anchor="t" anchorCtr="0" compatLnSpc="1">
            <a:prstTxWarp prst="textNoShape">
              <a:avLst/>
            </a:prstTxWarp>
          </a:bodyPr>
          <a:lstStyle>
            <a:lvl1pPr algn="r" defTabSz="961324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5ECCAB5B-3E45-40FA-8A33-ADB6E0696B13}" type="datetime1">
              <a:rPr lang="en-US" smtClean="0"/>
              <a:t>10/13/2016</a:t>
            </a:fld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46" y="9118959"/>
            <a:ext cx="317100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37" tIns="48019" rIns="96037" bIns="48019" numCol="1" anchor="b" anchorCtr="0" compatLnSpc="1">
            <a:prstTxWarp prst="textNoShape">
              <a:avLst/>
            </a:prstTxWarp>
          </a:bodyPr>
          <a:lstStyle>
            <a:lvl1pPr algn="r" defTabSz="959773" eaLnBrk="1" hangingPunct="1">
              <a:defRPr sz="1300"/>
            </a:lvl1pPr>
          </a:lstStyle>
          <a:p>
            <a:pPr>
              <a:defRPr/>
            </a:pPr>
            <a:fld id="{49B39230-86C4-4A73-9A89-700E09C3A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" y="10916"/>
            <a:ext cx="2957102" cy="496411"/>
          </a:xfrm>
          <a:prstGeom prst="rect">
            <a:avLst/>
          </a:prstGeom>
          <a:noFill/>
        </p:spPr>
        <p:txBody>
          <a:bodyPr lIns="95370" tIns="47685" rIns="95370" bIns="47685">
            <a:spAutoFit/>
          </a:bodyPr>
          <a:lstStyle/>
          <a:p>
            <a:pPr eaLnBrk="1" hangingPunct="1">
              <a:defRPr/>
            </a:pPr>
            <a:r>
              <a:rPr lang="en-US" sz="1300" spc="3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601486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3169753" cy="47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37" tIns="48019" rIns="96037" bIns="48019" numCol="1" anchor="t" anchorCtr="0" compatLnSpc="1">
            <a:prstTxWarp prst="textNoShape">
              <a:avLst/>
            </a:prstTxWarp>
          </a:bodyPr>
          <a:lstStyle>
            <a:lvl1pPr defTabSz="961324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46" y="5"/>
            <a:ext cx="3171004" cy="47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37" tIns="48019" rIns="96037" bIns="48019" numCol="1" anchor="t" anchorCtr="0" compatLnSpc="1">
            <a:prstTxWarp prst="textNoShape">
              <a:avLst/>
            </a:prstTxWarp>
          </a:bodyPr>
          <a:lstStyle>
            <a:lvl1pPr algn="r" defTabSz="961324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4B8A8D42-A8A3-46F3-9C71-7538F83CA5A7}" type="datetime1">
              <a:rPr lang="en-US" smtClean="0"/>
              <a:t>10/13/2016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772" y="4560575"/>
            <a:ext cx="5851659" cy="431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37" tIns="48019" rIns="96037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8959"/>
            <a:ext cx="316975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37" tIns="48019" rIns="96037" bIns="48019" numCol="1" anchor="b" anchorCtr="0" compatLnSpc="1">
            <a:prstTxWarp prst="textNoShape">
              <a:avLst/>
            </a:prstTxWarp>
          </a:bodyPr>
          <a:lstStyle>
            <a:lvl1pPr defTabSz="961324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Understanding the University Budget - January 26, 2016</a:t>
            </a: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46" y="9118959"/>
            <a:ext cx="317100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37" tIns="48019" rIns="96037" bIns="48019" numCol="1" anchor="b" anchorCtr="0" compatLnSpc="1">
            <a:prstTxWarp prst="textNoShape">
              <a:avLst/>
            </a:prstTxWarp>
          </a:bodyPr>
          <a:lstStyle>
            <a:lvl1pPr algn="r" defTabSz="959773" eaLnBrk="1" hangingPunct="1">
              <a:defRPr sz="1300"/>
            </a:lvl1pPr>
          </a:lstStyle>
          <a:p>
            <a:pPr>
              <a:defRPr/>
            </a:pPr>
            <a:fld id="{F2588504-5063-4AFD-AD20-61267920A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9220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FBAC98-6DE0-4664-8B80-1DEADCAED5EB}" type="datetime1">
              <a:rPr lang="en-US" altLang="en-US" smtClean="0"/>
              <a:t>10/13/2016</a:t>
            </a:fld>
            <a:endParaRPr lang="en-US" altLang="en-US" smtClean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9144FB-D5E2-46C1-A59A-297768F0A44C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3902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05ABB0-9250-4014-926C-AF0FC50C4B4B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72D44A-129D-4B8E-98A6-DBDCCDEB6754}" type="slidenum">
              <a:rPr lang="en-US" altLang="en-US" sz="1400"/>
              <a:pPr>
                <a:spcBef>
                  <a:spcPct val="0"/>
                </a:spcBef>
              </a:pPr>
              <a:t>10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61908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2C8774-16E7-4EB2-9F91-9A18E5B00FE7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243011-5486-4960-949E-A10AEFF04B3E}" type="slidenum">
              <a:rPr lang="en-US" altLang="en-US" sz="1400"/>
              <a:pPr>
                <a:spcBef>
                  <a:spcPct val="0"/>
                </a:spcBef>
              </a:pPr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28409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A6C2F0-5D8A-4565-B870-9C0C75FCFAFF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775088-E530-48B3-95F4-76370E45F777}" type="slidenum">
              <a:rPr lang="en-US" altLang="en-US" sz="1400"/>
              <a:pPr>
                <a:spcBef>
                  <a:spcPct val="0"/>
                </a:spcBef>
              </a:pPr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3268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1BB476-E1AF-4756-B1BA-A4547195A6A4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EC2ED7-04FC-4677-A7B3-417DF0580762}" type="slidenum">
              <a:rPr lang="en-US" altLang="en-US" sz="1400"/>
              <a:pPr>
                <a:spcBef>
                  <a:spcPct val="0"/>
                </a:spcBef>
              </a:pPr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21019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659EF9-2BF6-49BF-B45C-6B97BFE69499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E0FB21-E890-48C7-BC22-CA1D2448E76B}" type="slidenum">
              <a:rPr lang="en-US" altLang="en-US" sz="1400"/>
              <a:pPr>
                <a:spcBef>
                  <a:spcPct val="0"/>
                </a:spcBef>
              </a:pPr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083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B3C75E-4D2A-4CD6-ACA5-3C0EBB2CD347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4CE02D-1E9E-426B-B59B-DB6AB32980D2}" type="slidenum">
              <a:rPr lang="en-US" altLang="en-US" sz="1400"/>
              <a:pPr>
                <a:spcBef>
                  <a:spcPct val="0"/>
                </a:spcBef>
              </a:pPr>
              <a:t>15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4788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816864-94E5-41D9-9107-FCF912052E19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246C5C-386F-4D57-A19E-0C603773E1D4}" type="slidenum">
              <a:rPr lang="en-US" altLang="en-US" sz="1400"/>
              <a:pPr>
                <a:spcBef>
                  <a:spcPct val="0"/>
                </a:spcBef>
              </a:pPr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23341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EE562F-8613-4C59-ADF6-56B5F88F8FBF}" type="datetime1">
              <a:rPr lang="en-US" altLang="en-US" smtClean="0"/>
              <a:t>10/13/2016</a:t>
            </a:fld>
            <a:endParaRPr lang="en-US" altLang="en-US" smtClean="0"/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0F0A02-3E14-4679-9967-D049F82B50CF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7358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12B22B-DDCB-4CAE-8D6A-2D193FF4D557}" type="datetime1">
              <a:rPr lang="en-US" altLang="en-US" smtClean="0"/>
              <a:t>10/13/2016</a:t>
            </a:fld>
            <a:endParaRPr lang="en-US" altLang="en-US" smtClean="0"/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884448-36DB-48A0-AEF3-9EAEFB9CE7C9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0469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5FEAEA-AFE9-4D6C-A81B-0C910F8198B1}" type="datetime1">
              <a:rPr lang="en-US" altLang="en-US" smtClean="0"/>
              <a:t>10/13/2016</a:t>
            </a:fld>
            <a:endParaRPr lang="en-US" altLang="en-US" smtClean="0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9981ED-68AD-4BC6-8223-19C007F2F153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454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292296-9616-4973-92BF-FCF034A4389C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5A7AC1-7373-4D23-9A1B-91FED8E02EBA}" type="slidenum">
              <a:rPr lang="en-US" altLang="en-US" sz="1400"/>
              <a:pPr>
                <a:spcBef>
                  <a:spcPct val="0"/>
                </a:spcBef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643768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7F1457-87CF-4159-AAFF-8CD025BD2070}" type="datetime1">
              <a:rPr lang="en-US" altLang="en-US" smtClean="0"/>
              <a:t>10/13/2016</a:t>
            </a:fld>
            <a:endParaRPr lang="en-US" altLang="en-US" smtClean="0"/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EA177A-0A18-4839-A033-A67D3FB8EABE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8373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F7A902-34B1-4F3F-8BDA-5FE22C9287E1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549EF8-F769-4321-B84E-73F221D0C14B}" type="slidenum">
              <a:rPr lang="en-US" altLang="en-US" sz="1400"/>
              <a:pPr>
                <a:spcBef>
                  <a:spcPct val="0"/>
                </a:spcBef>
              </a:pPr>
              <a:t>21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052213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F5E365-332A-4741-83AD-2DB65877374D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EBE219-2480-49EF-B264-8A504969883C}" type="slidenum">
              <a:rPr lang="en-US" altLang="en-US" sz="1400"/>
              <a:pPr>
                <a:spcBef>
                  <a:spcPct val="0"/>
                </a:spcBef>
              </a:pPr>
              <a:t>22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0705861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D84F4B-AC59-41DF-8540-B3B0353F4B80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FA81EE-A7F0-4D9D-8159-93EAA9AC14CB}" type="slidenum">
              <a:rPr lang="en-US" altLang="en-US" sz="1400"/>
              <a:pPr>
                <a:spcBef>
                  <a:spcPct val="0"/>
                </a:spcBef>
              </a:pPr>
              <a:t>23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39629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126146-6EE5-4416-9B57-045E72545F50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7A6877-5D3F-4151-B02A-F294A007DF83}" type="slidenum">
              <a:rPr lang="en-US" altLang="en-US" sz="1400"/>
              <a:pPr>
                <a:spcBef>
                  <a:spcPct val="0"/>
                </a:spcBef>
              </a:pPr>
              <a:t>24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102747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88A349-7919-426B-917A-8BC86D291FC0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4FDB68-EFDE-4F1D-BDEA-626FF1DAE8ED}" type="slidenum">
              <a:rPr lang="en-US" altLang="en-US" sz="1400"/>
              <a:pPr>
                <a:spcBef>
                  <a:spcPct val="0"/>
                </a:spcBef>
              </a:pPr>
              <a:t>25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051610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64AFF9-5B9E-4E0A-B68A-38E1BEA8CA72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BBAB09-9045-4D3D-AF0E-0431965D7D71}" type="slidenum">
              <a:rPr lang="en-US" altLang="en-US" sz="1400"/>
              <a:pPr>
                <a:spcBef>
                  <a:spcPct val="0"/>
                </a:spcBef>
              </a:pPr>
              <a:t>26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676348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EEEF88-9BBE-4DFE-B23C-59225CB7AB2C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FECAED-1949-472E-A8C7-9EFD759030B6}" type="slidenum">
              <a:rPr lang="en-US" altLang="en-US" sz="1400"/>
              <a:pPr>
                <a:spcBef>
                  <a:spcPct val="0"/>
                </a:spcBef>
              </a:pPr>
              <a:t>27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773274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EEEF88-9BBE-4DFE-B23C-59225CB7AB2C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FECAED-1949-472E-A8C7-9EFD759030B6}" type="slidenum">
              <a:rPr lang="en-US" altLang="en-US" sz="1400"/>
              <a:pPr>
                <a:spcBef>
                  <a:spcPct val="0"/>
                </a:spcBef>
              </a:pPr>
              <a:t>28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467749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75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8E0BA2-0195-481F-BC7F-52A4BAE0D83E}" type="datetime1">
              <a:rPr lang="en-US" altLang="en-US" smtClean="0"/>
              <a:t>10/13/2016</a:t>
            </a:fld>
            <a:endParaRPr lang="en-US" altLang="en-US" smtClean="0"/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CC52D0-7421-4258-8845-216337F32BFC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7940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4FF273-2383-4889-9F80-A9E0AB523CD1}" type="datetime1">
              <a:rPr lang="en-US" altLang="en-US" smtClean="0"/>
              <a:t>10/13/2016</a:t>
            </a:fld>
            <a:endParaRPr lang="en-US" altLang="en-US" smtClean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5D421B-280F-4159-AB90-2B1A4E1DB1D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4736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Tx/>
              <a:buChar char="•"/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976275-B201-4299-9F85-360345380329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D2D259-829B-4FD4-9058-6A1B33E1372F}" type="slidenum">
              <a:rPr lang="en-US" altLang="en-US" sz="1400"/>
              <a:pPr>
                <a:spcBef>
                  <a:spcPct val="0"/>
                </a:spcBef>
              </a:pPr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23745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5526" indent="-175526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State General Bonds:  Vancouver Applied Tech and Riverpoint Bio Medial Facility (breaks ground today), Minor Capital Renovations.</a:t>
            </a:r>
          </a:p>
          <a:p>
            <a:pPr marL="175526" indent="-175526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Building/Land Grant:  MCR, pre-design for an Ag Animal Health Facility and design for a Clean Tech laboratory. </a:t>
            </a:r>
          </a:p>
          <a:p>
            <a:pPr marL="175526" indent="-175526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Housing/Dining:  Major renovations (North Side, Duncan Dunn)</a:t>
            </a:r>
          </a:p>
          <a:p>
            <a:pPr marL="175526" indent="-175526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Athletics:  Martins Stadium Remodel</a:t>
            </a:r>
          </a:p>
          <a:p>
            <a:pPr marL="175526" indent="-175526">
              <a:buFontTx/>
              <a:buChar char="•"/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E80AC9-AFBB-47D9-9180-804FBFA7A382}" type="slidenum">
              <a:rPr lang="en-US" altLang="en-US" sz="1400"/>
              <a:pPr>
                <a:spcBef>
                  <a:spcPct val="0"/>
                </a:spcBef>
              </a:pPr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89181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Provide examples of different activities associated with each part of the chart.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A6F03E-7C99-4E7A-8074-A1A12E957BBC}" type="slidenum">
              <a:rPr lang="en-US" altLang="en-US" sz="1400"/>
              <a:pPr>
                <a:spcBef>
                  <a:spcPct val="0"/>
                </a:spcBef>
              </a:pPr>
              <a:t>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69189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80BE18-7A7C-45C5-AC37-1830CDF2C1F7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AFB4BA-1C20-45A0-8B9E-C8C50A0F25E6}" type="slidenum">
              <a:rPr lang="en-US" altLang="en-US" sz="1400"/>
              <a:pPr>
                <a:spcBef>
                  <a:spcPct val="0"/>
                </a:spcBef>
              </a:pPr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31229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68D52E-A7E3-44F1-9105-42518CFBCC76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58ED44-DCD3-4C21-9A18-FA9C6085D352}" type="slidenum">
              <a:rPr lang="en-US" altLang="en-US" sz="1400"/>
              <a:pPr>
                <a:spcBef>
                  <a:spcPct val="0"/>
                </a:spcBef>
              </a:pPr>
              <a:t>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12139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2D1FAB-FAA5-486E-B7F3-188737B425EC}" type="datetime1">
              <a:rPr lang="en-US" altLang="en-US" sz="1400"/>
              <a:t>10/13/2016</a:t>
            </a:fld>
            <a:endParaRPr lang="en-US" altLang="en-US" sz="140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653" indent="-296408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894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4186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9430" indent="-236795" defTabSz="95877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6332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3233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134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7035" indent="-236795" defTabSz="95877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DDADEB-BDC1-4E9E-BDF7-1C4CD57D01AB}" type="slidenum">
              <a:rPr lang="en-US" altLang="en-US" sz="1400"/>
              <a:pPr>
                <a:spcBef>
                  <a:spcPct val="0"/>
                </a:spcBef>
              </a:pPr>
              <a:t>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2695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-17463" y="0"/>
            <a:ext cx="501651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79375"/>
            <a:ext cx="91614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gray">
          <a:xfrm flipH="1">
            <a:off x="-17463" y="79375"/>
            <a:ext cx="501651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 flipH="1">
            <a:off x="-17463" y="0"/>
            <a:ext cx="9161463" cy="79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484093" y="2392432"/>
            <a:ext cx="8659903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84093" y="3025243"/>
            <a:ext cx="8659904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20E0-128E-43E0-A28F-1EC66CCE9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0942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34C12-5CE9-4FC7-B799-2F53275CC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4754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778" y="1513543"/>
            <a:ext cx="8652222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89" y="2287148"/>
            <a:ext cx="7772400" cy="1688667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2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64027-1437-46B2-9C99-A3219E5A3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282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1778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1778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FBEC8-5CE2-40CA-8840-CA3C95D66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6820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1528389"/>
            <a:ext cx="8659907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5575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295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2BE36-60F5-4611-A915-78F8E63C2E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2264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081"/>
            <a:ext cx="86868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22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721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5547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5546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7FDC5-29CC-4D6C-8D47-F7A0C1C0B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3667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6" y="2081092"/>
            <a:ext cx="8675274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A10E4-9ABC-4ECF-B4C9-A902FF37D9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5845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7F7D7-444B-4574-BC92-24B02C90D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3146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AC5C-EA91-449B-A3E6-552E8E009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6735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D9FBA-C147-4DEA-91DC-838EE12F01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320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 bwMode="gray">
          <a:xfrm flipH="1">
            <a:off x="0" y="0"/>
            <a:ext cx="48418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0" y="79375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/>
          <p:cNvSpPr/>
          <p:nvPr userDrawn="1"/>
        </p:nvSpPr>
        <p:spPr bwMode="gray">
          <a:xfrm flipH="1">
            <a:off x="-17463" y="79375"/>
            <a:ext cx="501651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 userDrawn="1"/>
        </p:nvSpPr>
        <p:spPr bwMode="gray">
          <a:xfrm flipH="1">
            <a:off x="-17463" y="0"/>
            <a:ext cx="9161463" cy="79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157288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84188" y="1512888"/>
            <a:ext cx="86598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26077F2-0CB4-428F-B247-E40091A66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3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6.bin"/><Relationship Id="rId4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0"/>
          <p:cNvSpPr>
            <a:spLocks noGrp="1"/>
          </p:cNvSpPr>
          <p:nvPr>
            <p:ph type="ctrTitle"/>
          </p:nvPr>
        </p:nvSpPr>
        <p:spPr>
          <a:xfrm>
            <a:off x="523875" y="5001617"/>
            <a:ext cx="8458200" cy="153888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Understanding the University Budget</a:t>
            </a:r>
            <a:br>
              <a:rPr lang="en-US" altLang="en-US" dirty="0" smtClean="0"/>
            </a:b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2000" dirty="0" smtClean="0"/>
              <a:t>Joan King</a:t>
            </a:r>
            <a:br>
              <a:rPr lang="en-US" altLang="en-US" sz="2000" dirty="0" smtClean="0"/>
            </a:br>
            <a:r>
              <a:rPr lang="en-US" altLang="en-US" sz="1600" dirty="0" smtClean="0"/>
              <a:t>Associate Vice President/Chief University Budget Officer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5123" name="Subtitle 11"/>
          <p:cNvSpPr>
            <a:spLocks noGrp="1"/>
          </p:cNvSpPr>
          <p:nvPr>
            <p:ph type="subTitle" idx="1"/>
          </p:nvPr>
        </p:nvSpPr>
        <p:spPr>
          <a:xfrm>
            <a:off x="790575" y="6235507"/>
            <a:ext cx="7924800" cy="723900"/>
          </a:xfrm>
        </p:spPr>
        <p:txBody>
          <a:bodyPr/>
          <a:lstStyle/>
          <a:p>
            <a:r>
              <a:rPr altLang="en-US" sz="1600" dirty="0" smtClean="0"/>
              <a:t>October 20</a:t>
            </a:r>
            <a:r>
              <a:rPr altLang="en-US" sz="1600" dirty="0" smtClean="0"/>
              <a:t>, </a:t>
            </a:r>
            <a:r>
              <a:rPr altLang="en-US" sz="1600" dirty="0" smtClean="0"/>
              <a:t>2016</a:t>
            </a:r>
          </a:p>
          <a:p>
            <a:endParaRPr alt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946" y="1077226"/>
            <a:ext cx="5125915" cy="34039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66788"/>
            <a:ext cx="7315200" cy="868362"/>
          </a:xfrm>
        </p:spPr>
        <p:txBody>
          <a:bodyPr lIns="92064" tIns="46033" rIns="92064" bIns="46033"/>
          <a:lstStyle/>
          <a:p>
            <a:pPr algn="ctr"/>
            <a:r>
              <a:rPr lang="en-US" altLang="en-US" smtClean="0"/>
              <a:t>WSU Budget Principles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mtClean="0">
                <a:solidFill>
                  <a:schemeClr val="accent1"/>
                </a:solidFill>
              </a:rPr>
              <a:t>Donated Funds</a:t>
            </a:r>
          </a:p>
        </p:txBody>
      </p:sp>
      <p:sp>
        <p:nvSpPr>
          <p:cNvPr id="3" name="Oval 2"/>
          <p:cNvSpPr/>
          <p:nvPr/>
        </p:nvSpPr>
        <p:spPr>
          <a:xfrm>
            <a:off x="1196975" y="2449513"/>
            <a:ext cx="6750050" cy="3625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2465388" y="2989263"/>
            <a:ext cx="61055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Lucida Sans" panose="020B0602030504020204" pitchFamily="34" charset="0"/>
              </a:rPr>
              <a:t>100% of donated funds go </a:t>
            </a:r>
          </a:p>
          <a:p>
            <a:r>
              <a:rPr lang="en-US" altLang="en-US" sz="2400" b="1">
                <a:latin typeface="Lucida Sans" panose="020B0602030504020204" pitchFamily="34" charset="0"/>
              </a:rPr>
              <a:t>to area specified by donors</a:t>
            </a:r>
          </a:p>
          <a:p>
            <a:endParaRPr lang="en-US" altLang="en-US" b="1"/>
          </a:p>
          <a:p>
            <a:r>
              <a:rPr lang="en-US" altLang="en-US" b="1" i="1">
                <a:latin typeface="Lucida Sans" panose="020B0602030504020204" pitchFamily="34" charset="0"/>
              </a:rPr>
              <a:t>WSU is one of only a few institutions that </a:t>
            </a:r>
            <a:br>
              <a:rPr lang="en-US" altLang="en-US" b="1" i="1">
                <a:latin typeface="Lucida Sans" panose="020B0602030504020204" pitchFamily="34" charset="0"/>
              </a:rPr>
            </a:br>
            <a:r>
              <a:rPr lang="en-US" altLang="en-US" b="1" i="1">
                <a:latin typeface="Lucida Sans" panose="020B0602030504020204" pitchFamily="34" charset="0"/>
              </a:rPr>
              <a:t>do not “tax” donated funds</a:t>
            </a:r>
          </a:p>
          <a:p>
            <a:endParaRPr lang="en-US" altLang="en-US" b="1" i="1">
              <a:latin typeface="Lucida Sans" panose="020B0602030504020204" pitchFamily="34" charset="0"/>
            </a:endParaRPr>
          </a:p>
          <a:p>
            <a:endParaRPr lang="en-US" altLang="en-US" b="1" i="1">
              <a:latin typeface="Lucida Sans" panose="020B0602030504020204" pitchFamily="34" charset="0"/>
            </a:endParaRPr>
          </a:p>
          <a:p>
            <a:endParaRPr lang="en-US" altLang="en-US" b="1" i="1">
              <a:latin typeface="Lucida Sans" panose="020B0602030504020204" pitchFamily="34" charset="0"/>
            </a:endParaRPr>
          </a:p>
          <a:p>
            <a:r>
              <a:rPr lang="en-US" altLang="en-US" sz="1400" i="1">
                <a:latin typeface="Lucida Sans" panose="020B0602030504020204" pitchFamily="34" charset="0"/>
              </a:rPr>
              <a:t>* 3% fee on bequests and liquidations of trusts</a:t>
            </a:r>
          </a:p>
          <a:p>
            <a:endParaRPr lang="en-US" altLang="en-US" b="1" i="1"/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66788"/>
            <a:ext cx="7315200" cy="868362"/>
          </a:xfrm>
        </p:spPr>
        <p:txBody>
          <a:bodyPr lIns="92064" tIns="46033" rIns="92064" bIns="46033"/>
          <a:lstStyle/>
          <a:p>
            <a:pPr algn="ctr">
              <a:spcBef>
                <a:spcPct val="50000"/>
              </a:spcBef>
            </a:pPr>
            <a:r>
              <a:rPr lang="en-US" altLang="en-US" smtClean="0"/>
              <a:t>WSU Budget Principles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mtClean="0">
                <a:solidFill>
                  <a:schemeClr val="accent1"/>
                </a:solidFill>
                <a:latin typeface="StoneSans" pitchFamily="34" charset="0"/>
              </a:rPr>
              <a:t>Distribution of F&amp;A Revenue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5" y="2393950"/>
            <a:ext cx="5978525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6497638" y="6051550"/>
            <a:ext cx="2276475" cy="522288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bg2"/>
                </a:solidFill>
                <a:latin typeface="Lucida Sans" panose="020B0602030504020204" pitchFamily="34" charset="0"/>
              </a:rPr>
              <a:t>For more information: BPPM 40.25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66788"/>
            <a:ext cx="7315200" cy="868362"/>
          </a:xfrm>
        </p:spPr>
        <p:txBody>
          <a:bodyPr lIns="92064" tIns="46033" rIns="92064" bIns="46033"/>
          <a:lstStyle/>
          <a:p>
            <a:pPr algn="ctr">
              <a:spcBef>
                <a:spcPct val="50000"/>
              </a:spcBef>
            </a:pPr>
            <a:r>
              <a:rPr lang="en-US" altLang="en-US" smtClean="0"/>
              <a:t>WSU Budget Principles</a:t>
            </a:r>
            <a:br>
              <a:rPr lang="en-US" altLang="en-US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mtClean="0">
                <a:solidFill>
                  <a:schemeClr val="accent1"/>
                </a:solidFill>
              </a:rPr>
              <a:t>Distribution of Generating Units F&amp;A</a:t>
            </a: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492125" y="2247900"/>
            <a:ext cx="865187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/>
              <a:t>23% of F&amp;A revenue is distributed to revenue-generating units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 u="sng"/>
              <a:t>Distributions are made in one of three ways:</a:t>
            </a:r>
          </a:p>
        </p:txBody>
      </p:sp>
      <p:grpSp>
        <p:nvGrpSpPr>
          <p:cNvPr id="27652" name="Group 5"/>
          <p:cNvGrpSpPr>
            <a:grpSpLocks/>
          </p:cNvGrpSpPr>
          <p:nvPr/>
        </p:nvGrpSpPr>
        <p:grpSpPr bwMode="auto">
          <a:xfrm>
            <a:off x="709613" y="3851275"/>
            <a:ext cx="8412162" cy="1916113"/>
            <a:chOff x="668215" y="2919045"/>
            <a:chExt cx="8412775" cy="3675186"/>
          </a:xfrm>
        </p:grpSpPr>
        <p:sp>
          <p:nvSpPr>
            <p:cNvPr id="27656" name="TextBox 2"/>
            <p:cNvSpPr txBox="1">
              <a:spLocks noChangeArrowheads="1"/>
            </p:cNvSpPr>
            <p:nvPr/>
          </p:nvSpPr>
          <p:spPr bwMode="auto">
            <a:xfrm>
              <a:off x="668215" y="2919046"/>
              <a:ext cx="2558562" cy="36751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57" name="TextBox 8"/>
            <p:cNvSpPr txBox="1">
              <a:spLocks noChangeArrowheads="1"/>
            </p:cNvSpPr>
            <p:nvPr/>
          </p:nvSpPr>
          <p:spPr bwMode="auto">
            <a:xfrm>
              <a:off x="3555023" y="2919045"/>
              <a:ext cx="2558562" cy="36751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58" name="TextBox 9"/>
            <p:cNvSpPr txBox="1">
              <a:spLocks noChangeArrowheads="1"/>
            </p:cNvSpPr>
            <p:nvPr/>
          </p:nvSpPr>
          <p:spPr bwMode="auto">
            <a:xfrm>
              <a:off x="6441831" y="2919045"/>
              <a:ext cx="2558562" cy="36751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59" name="TextBox 3"/>
            <p:cNvSpPr txBox="1">
              <a:spLocks noChangeArrowheads="1"/>
            </p:cNvSpPr>
            <p:nvPr/>
          </p:nvSpPr>
          <p:spPr bwMode="auto">
            <a:xfrm>
              <a:off x="813288" y="3077307"/>
              <a:ext cx="24618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latin typeface="Lucida Sans" panose="020B0602030504020204" pitchFamily="34" charset="0"/>
                </a:rPr>
                <a:t>PULLMAN CONTRACTS</a:t>
              </a:r>
            </a:p>
          </p:txBody>
        </p:sp>
        <p:sp>
          <p:nvSpPr>
            <p:cNvPr id="27660" name="TextBox 11"/>
            <p:cNvSpPr txBox="1">
              <a:spLocks noChangeArrowheads="1"/>
            </p:cNvSpPr>
            <p:nvPr/>
          </p:nvSpPr>
          <p:spPr bwMode="auto">
            <a:xfrm>
              <a:off x="3490546" y="3068514"/>
              <a:ext cx="2687516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latin typeface="Lucida Sans" panose="020B0602030504020204" pitchFamily="34" charset="0"/>
                </a:rPr>
                <a:t>URBAN CAMPUS CONTRACTS</a:t>
              </a:r>
            </a:p>
            <a:p>
              <a:pPr algn="ctr"/>
              <a:r>
                <a:rPr lang="en-US" altLang="en-US" sz="1200">
                  <a:latin typeface="Lucida Sans" panose="020B0602030504020204" pitchFamily="34" charset="0"/>
                </a:rPr>
                <a:t>WITH Academic Unit Affiliation</a:t>
              </a:r>
            </a:p>
          </p:txBody>
        </p:sp>
        <p:sp>
          <p:nvSpPr>
            <p:cNvPr id="27661" name="TextBox 13"/>
            <p:cNvSpPr txBox="1">
              <a:spLocks noChangeArrowheads="1"/>
            </p:cNvSpPr>
            <p:nvPr/>
          </p:nvSpPr>
          <p:spPr bwMode="auto">
            <a:xfrm>
              <a:off x="6393474" y="3068514"/>
              <a:ext cx="2687516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latin typeface="Lucida Sans" panose="020B0602030504020204" pitchFamily="34" charset="0"/>
                </a:rPr>
                <a:t>URBAN CAMPUS CONTRACTS</a:t>
              </a:r>
            </a:p>
            <a:p>
              <a:pPr algn="ctr"/>
              <a:r>
                <a:rPr lang="en-US" altLang="en-US" sz="1200">
                  <a:latin typeface="Lucida Sans" panose="020B0602030504020204" pitchFamily="34" charset="0"/>
                </a:rPr>
                <a:t>WITHOUT Academic Unit Affiliation</a:t>
              </a:r>
            </a:p>
          </p:txBody>
        </p:sp>
        <p:sp>
          <p:nvSpPr>
            <p:cNvPr id="27662" name="TextBox 4"/>
            <p:cNvSpPr txBox="1">
              <a:spLocks noChangeArrowheads="1"/>
            </p:cNvSpPr>
            <p:nvPr/>
          </p:nvSpPr>
          <p:spPr bwMode="auto">
            <a:xfrm>
              <a:off x="914400" y="4501662"/>
              <a:ext cx="1995854" cy="1534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latin typeface="Lucida Sans" panose="020B0602030504020204" pitchFamily="34" charset="0"/>
                </a:rPr>
                <a:t>Department:      15%</a:t>
              </a:r>
            </a:p>
            <a:p>
              <a:r>
                <a:rPr lang="en-US" altLang="en-US" sz="1400">
                  <a:latin typeface="Lucida Sans" panose="020B0602030504020204" pitchFamily="34" charset="0"/>
                </a:rPr>
                <a:t>Dean:	           8%</a:t>
              </a:r>
              <a:r>
                <a:rPr lang="en-US" altLang="en-US"/>
                <a:t>	</a:t>
              </a:r>
            </a:p>
          </p:txBody>
        </p:sp>
        <p:sp>
          <p:nvSpPr>
            <p:cNvPr id="27663" name="TextBox 15"/>
            <p:cNvSpPr txBox="1">
              <a:spLocks noChangeArrowheads="1"/>
            </p:cNvSpPr>
            <p:nvPr/>
          </p:nvSpPr>
          <p:spPr bwMode="auto">
            <a:xfrm>
              <a:off x="3748454" y="4501662"/>
              <a:ext cx="2300654" cy="1416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latin typeface="Lucida Sans" panose="020B0602030504020204" pitchFamily="34" charset="0"/>
                </a:rPr>
                <a:t>Academic Dean:  11.5%</a:t>
              </a:r>
            </a:p>
            <a:p>
              <a:r>
                <a:rPr lang="en-US" altLang="en-US" sz="1400">
                  <a:latin typeface="Lucida Sans" panose="020B0602030504020204" pitchFamily="34" charset="0"/>
                </a:rPr>
                <a:t>Chancellor:          11.5%	</a:t>
              </a:r>
            </a:p>
          </p:txBody>
        </p:sp>
        <p:sp>
          <p:nvSpPr>
            <p:cNvPr id="27664" name="TextBox 16"/>
            <p:cNvSpPr txBox="1">
              <a:spLocks noChangeArrowheads="1"/>
            </p:cNvSpPr>
            <p:nvPr/>
          </p:nvSpPr>
          <p:spPr bwMode="auto">
            <a:xfrm>
              <a:off x="6723184" y="4917443"/>
              <a:ext cx="2115713" cy="1121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latin typeface="Lucida Sans" panose="020B0602030504020204" pitchFamily="34" charset="0"/>
                </a:rPr>
                <a:t>Chancellor:          23%</a:t>
              </a:r>
              <a:r>
                <a:rPr lang="en-US" altLang="en-US"/>
                <a:t>	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>
            <a:off x="2584450" y="3482975"/>
            <a:ext cx="0" cy="368300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95838" y="3482975"/>
            <a:ext cx="0" cy="368300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05638" y="3482975"/>
            <a:ext cx="0" cy="368300"/>
          </a:xfrm>
          <a:prstGeom prst="straightConnector1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14400" y="965200"/>
            <a:ext cx="7315200" cy="868363"/>
          </a:xfrm>
        </p:spPr>
        <p:txBody>
          <a:bodyPr/>
          <a:lstStyle/>
          <a:p>
            <a:pPr algn="ctr"/>
            <a:r>
              <a:rPr lang="en-US" altLang="en-US" smtClean="0"/>
              <a:t>WSU Budget Principles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mtClean="0">
                <a:solidFill>
                  <a:schemeClr val="accent1"/>
                </a:solidFill>
              </a:rPr>
              <a:t>Allocation Transfers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31519" y="2347890"/>
            <a:ext cx="8087801" cy="4070139"/>
            <a:chOff x="731520" y="2212717"/>
            <a:chExt cx="8087801" cy="4070139"/>
          </a:xfrm>
          <a:solidFill>
            <a:schemeClr val="tx1">
              <a:lumMod val="65000"/>
            </a:schemeClr>
          </a:solidFill>
        </p:grpSpPr>
        <p:sp>
          <p:nvSpPr>
            <p:cNvPr id="2" name="Rectangle 1"/>
            <p:cNvSpPr/>
            <p:nvPr/>
          </p:nvSpPr>
          <p:spPr>
            <a:xfrm>
              <a:off x="731520" y="2212718"/>
              <a:ext cx="3927944" cy="191626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accent1"/>
                </a:buClr>
                <a:buSzPct val="110000"/>
                <a:defRPr/>
              </a:pPr>
              <a:r>
                <a:rPr lang="en-US" altLang="en-US" sz="2000" b="1" dirty="0">
                  <a:solidFill>
                    <a:schemeClr val="accent3">
                      <a:lumMod val="75000"/>
                    </a:schemeClr>
                  </a:solidFill>
                  <a:latin typeface="Lucida Sans" panose="020B0602030504020204" pitchFamily="34" charset="0"/>
                </a:rPr>
                <a:t>Transfers between non-salary objects</a:t>
              </a:r>
            </a:p>
            <a:p>
              <a:pPr algn="ctr">
                <a:defRPr/>
              </a:pPr>
              <a:endParaRPr lang="en-US" altLang="en-US" b="1" i="1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>
                <a:defRPr/>
              </a:pPr>
              <a:r>
                <a:rPr lang="en-US" altLang="en-US" sz="1600" b="1" i="1" dirty="0">
                  <a:solidFill>
                    <a:schemeClr val="accent3">
                      <a:lumMod val="75000"/>
                    </a:schemeClr>
                  </a:solidFill>
                  <a:latin typeface="Lucida Sans" panose="020B0602030504020204" pitchFamily="34" charset="0"/>
                </a:rPr>
                <a:t>OK with Dean’s approval unless restrictions/provisos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891377" y="2212717"/>
              <a:ext cx="3927944" cy="191626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accent1"/>
                </a:buClr>
                <a:buSzPct val="110000"/>
                <a:defRPr/>
              </a:pPr>
              <a:r>
                <a:rPr lang="en-US" altLang="en-US" sz="2000" b="1" dirty="0">
                  <a:solidFill>
                    <a:schemeClr val="accent3">
                      <a:lumMod val="75000"/>
                    </a:schemeClr>
                  </a:solidFill>
                  <a:latin typeface="Lucida Sans" panose="020B0602030504020204" pitchFamily="34" charset="0"/>
                </a:rPr>
                <a:t>Transfers between projects or budgets</a:t>
              </a:r>
            </a:p>
            <a:p>
              <a:pPr algn="ctr">
                <a:defRPr/>
              </a:pPr>
              <a:endParaRPr lang="en-US" altLang="en-US" b="1" i="1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>
                <a:defRPr/>
              </a:pPr>
              <a:r>
                <a:rPr lang="en-US" altLang="en-US" sz="1600" b="1" i="1" dirty="0">
                  <a:solidFill>
                    <a:schemeClr val="accent3">
                      <a:lumMod val="75000"/>
                    </a:schemeClr>
                  </a:solidFill>
                  <a:latin typeface="Lucida Sans" panose="020B0602030504020204" pitchFamily="34" charset="0"/>
                </a:rPr>
                <a:t>OK with Dean’s approval unless restrictions/provisos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31520" y="4366591"/>
              <a:ext cx="3927944" cy="191626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accent1"/>
                </a:buClr>
                <a:buSzPct val="110000"/>
                <a:defRPr/>
              </a:pPr>
              <a:r>
                <a:rPr lang="en-US" altLang="en-US" sz="2000" b="1" dirty="0">
                  <a:solidFill>
                    <a:schemeClr val="accent1"/>
                  </a:solidFill>
                  <a:latin typeface="Lucida Sans" panose="020B0602030504020204" pitchFamily="34" charset="0"/>
                </a:rPr>
                <a:t>Transfers between fund types</a:t>
              </a:r>
            </a:p>
            <a:p>
              <a:pPr algn="ctr">
                <a:buClr>
                  <a:schemeClr val="accent1"/>
                </a:buClr>
                <a:buSzPct val="110000"/>
                <a:defRPr/>
              </a:pPr>
              <a:endParaRPr lang="en-US" altLang="en-US" sz="2200" b="1" dirty="0">
                <a:solidFill>
                  <a:schemeClr val="accent1"/>
                </a:solidFill>
              </a:endParaRPr>
            </a:p>
            <a:p>
              <a:pPr algn="ctr">
                <a:defRPr/>
              </a:pPr>
              <a:r>
                <a:rPr lang="en-US" altLang="en-US" sz="1600" b="1" i="1" dirty="0">
                  <a:solidFill>
                    <a:schemeClr val="accent1"/>
                  </a:solidFill>
                  <a:latin typeface="Lucida Sans" panose="020B0602030504020204" pitchFamily="34" charset="0"/>
                </a:rPr>
                <a:t>Not allowed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891377" y="4366591"/>
              <a:ext cx="3927944" cy="191626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Clr>
                  <a:schemeClr val="accent1"/>
                </a:buClr>
                <a:buSzPct val="110000"/>
                <a:defRPr/>
              </a:pPr>
              <a:r>
                <a:rPr lang="en-US" altLang="en-US" sz="2000" b="1" dirty="0">
                  <a:solidFill>
                    <a:schemeClr val="accent3">
                      <a:lumMod val="75000"/>
                    </a:schemeClr>
                  </a:solidFill>
                  <a:latin typeface="Lucida Sans" panose="020B0602030504020204" pitchFamily="34" charset="0"/>
                </a:rPr>
                <a:t>Transfers between programs</a:t>
              </a:r>
            </a:p>
            <a:p>
              <a:pPr algn="ctr">
                <a:buClr>
                  <a:schemeClr val="accent1"/>
                </a:buClr>
                <a:buSzPct val="110000"/>
                <a:defRPr/>
              </a:pPr>
              <a:endParaRPr lang="en-US" altLang="en-US" sz="2200" b="1" dirty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>
                <a:defRPr/>
              </a:pPr>
              <a:r>
                <a:rPr lang="en-US" altLang="en-US" sz="1600" b="1" i="1" dirty="0">
                  <a:solidFill>
                    <a:schemeClr val="accent3">
                      <a:lumMod val="75000"/>
                    </a:schemeClr>
                  </a:solidFill>
                  <a:latin typeface="Lucida Sans" panose="020B0602030504020204" pitchFamily="34" charset="0"/>
                </a:rPr>
                <a:t>Reviewed on case-by-case basis</a:t>
              </a:r>
            </a:p>
          </p:txBody>
        </p:sp>
      </p:grpSp>
      <p:cxnSp>
        <p:nvCxnSpPr>
          <p:cNvPr id="9" name="Straight Connector 8"/>
          <p:cNvCxnSpPr>
            <a:stCxn id="2" idx="3"/>
            <a:endCxn id="5" idx="1"/>
          </p:cNvCxnSpPr>
          <p:nvPr/>
        </p:nvCxnSpPr>
        <p:spPr>
          <a:xfrm flipV="1">
            <a:off x="4659313" y="3306763"/>
            <a:ext cx="231775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59313" y="5459413"/>
            <a:ext cx="231775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" idx="2"/>
            <a:endCxn id="6" idx="0"/>
          </p:cNvCxnSpPr>
          <p:nvPr/>
        </p:nvCxnSpPr>
        <p:spPr>
          <a:xfrm>
            <a:off x="2695575" y="4264025"/>
            <a:ext cx="0" cy="23812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72288" y="4264025"/>
            <a:ext cx="0" cy="238125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14400" y="965200"/>
            <a:ext cx="7315200" cy="868363"/>
          </a:xfrm>
        </p:spPr>
        <p:txBody>
          <a:bodyPr/>
          <a:lstStyle/>
          <a:p>
            <a:pPr algn="ctr"/>
            <a:r>
              <a:rPr lang="en-US" altLang="en-US" smtClean="0"/>
              <a:t>WSU Budget Principles</a:t>
            </a: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mtClean="0">
                <a:solidFill>
                  <a:schemeClr val="accent1"/>
                </a:solidFill>
              </a:rPr>
              <a:t>Accruals (Salary Savings) Policy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1582738" y="6016625"/>
            <a:ext cx="6408737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i="1">
                <a:solidFill>
                  <a:schemeClr val="bg2"/>
                </a:solidFill>
                <a:latin typeface="Lucida Sans" panose="020B0602030504020204" pitchFamily="34" charset="0"/>
              </a:rPr>
              <a:t>* WSU Vancouver, WSU Tri-Cities, Extension, and Ag Research manage their own accruals.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914400" y="2103438"/>
            <a:ext cx="8062913" cy="46624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bg2"/>
                </a:solidFill>
                <a:latin typeface="Lucida Sans" panose="020B0602030504020204" pitchFamily="34" charset="0"/>
              </a:rPr>
              <a:t>Central pool provides for turnover costs (sick and annual leave payouts), and PIDs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>
              <a:solidFill>
                <a:schemeClr val="bg2"/>
              </a:solidFill>
              <a:latin typeface="Lucida Sans" panose="020B06020305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bg2"/>
                </a:solidFill>
                <a:latin typeface="Lucida Sans" panose="020B0602030504020204" pitchFamily="34" charset="0"/>
              </a:rPr>
              <a:t>Areas retain savings from vacant faculty and graduate student positions on WSU program 05 </a:t>
            </a:r>
            <a:r>
              <a:rPr lang="en-US" altLang="en-US" i="1">
                <a:solidFill>
                  <a:schemeClr val="bg2"/>
                </a:solidFill>
                <a:latin typeface="Lucida Sans" panose="020B0602030504020204" pitchFamily="34" charset="0"/>
              </a:rPr>
              <a:t>(libraries) </a:t>
            </a:r>
            <a:r>
              <a:rPr lang="en-US" altLang="en-US">
                <a:solidFill>
                  <a:schemeClr val="bg2"/>
                </a:solidFill>
                <a:latin typeface="Lucida Sans" panose="020B0602030504020204" pitchFamily="34" charset="0"/>
              </a:rPr>
              <a:t>and 06 </a:t>
            </a:r>
            <a:r>
              <a:rPr lang="en-US" altLang="en-US" i="1">
                <a:solidFill>
                  <a:schemeClr val="bg2"/>
                </a:solidFill>
                <a:latin typeface="Lucida Sans" panose="020B0602030504020204" pitchFamily="34" charset="0"/>
              </a:rPr>
              <a:t>(instruction)</a:t>
            </a: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i="1">
              <a:solidFill>
                <a:schemeClr val="bg2"/>
              </a:solidFill>
              <a:latin typeface="Lucida Sans" panose="020B06020305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bg2"/>
                </a:solidFill>
                <a:latin typeface="Lucida Sans" panose="020B0602030504020204" pitchFamily="34" charset="0"/>
              </a:rPr>
              <a:t>Areas retain savings from the transfer of expenditures to grants (programs 11A-14Y) regardless of employee type</a:t>
            </a:r>
            <a:br>
              <a:rPr lang="en-US" altLang="en-US">
                <a:solidFill>
                  <a:schemeClr val="bg2"/>
                </a:solidFill>
                <a:latin typeface="Lucida Sans" panose="020B0602030504020204" pitchFamily="34" charset="0"/>
              </a:rPr>
            </a:br>
            <a:endParaRPr lang="en-US" altLang="en-US">
              <a:solidFill>
                <a:schemeClr val="bg2"/>
              </a:solidFill>
              <a:latin typeface="Lucida Sans" panose="020B06020305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bg2"/>
                </a:solidFill>
                <a:latin typeface="Lucida Sans" panose="020B0602030504020204" pitchFamily="34" charset="0"/>
              </a:rPr>
              <a:t>Central captures savings from vacant classified, administrative professional, and non-instructional faculty positions for the first four months. Subsequent accruals are returned to areas upon request</a:t>
            </a:r>
            <a:endParaRPr lang="en-US" altLang="en-US" sz="900" i="1">
              <a:solidFill>
                <a:schemeClr val="bg2"/>
              </a:solidFill>
              <a:latin typeface="Lucida Sans" panose="020B0602030504020204" pitchFamily="34" charset="0"/>
            </a:endParaRPr>
          </a:p>
          <a:p>
            <a:pPr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900" i="1">
              <a:solidFill>
                <a:schemeClr val="bg2"/>
              </a:solidFill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>
              <a:solidFill>
                <a:schemeClr val="bg2"/>
              </a:solidFill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>
              <a:solidFill>
                <a:schemeClr val="bg2"/>
              </a:solidFill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914400" y="965200"/>
            <a:ext cx="7315200" cy="868363"/>
          </a:xfrm>
        </p:spPr>
        <p:txBody>
          <a:bodyPr/>
          <a:lstStyle/>
          <a:p>
            <a:pPr algn="ctr"/>
            <a:r>
              <a:rPr lang="en-US" altLang="en-US" smtClean="0"/>
              <a:t>WSU Budget Principles</a:t>
            </a: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mtClean="0">
                <a:solidFill>
                  <a:schemeClr val="accent1"/>
                </a:solidFill>
              </a:rPr>
              <a:t>Carry Forward Policy</a:t>
            </a:r>
          </a:p>
        </p:txBody>
      </p:sp>
      <p:sp>
        <p:nvSpPr>
          <p:cNvPr id="33795" name="Rectangle 24"/>
          <p:cNvSpPr>
            <a:spLocks noChangeArrowheads="1"/>
          </p:cNvSpPr>
          <p:nvPr/>
        </p:nvSpPr>
        <p:spPr bwMode="auto">
          <a:xfrm>
            <a:off x="1709738" y="2228850"/>
            <a:ext cx="6062662" cy="4302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chemeClr val="tx1"/>
                </a:solidFill>
              </a:rPr>
              <a:t>What happens to funds at fiscal year end?</a:t>
            </a:r>
          </a:p>
        </p:txBody>
      </p:sp>
      <p:grpSp>
        <p:nvGrpSpPr>
          <p:cNvPr id="33796" name="Group 6"/>
          <p:cNvGrpSpPr>
            <a:grpSpLocks noChangeAspect="1"/>
          </p:cNvGrpSpPr>
          <p:nvPr/>
        </p:nvGrpSpPr>
        <p:grpSpPr bwMode="auto">
          <a:xfrm>
            <a:off x="1108075" y="2982913"/>
            <a:ext cx="7948613" cy="3629025"/>
            <a:chOff x="288" y="1680"/>
            <a:chExt cx="5340" cy="2286"/>
          </a:xfrm>
        </p:grpSpPr>
        <p:sp>
          <p:nvSpPr>
            <p:cNvPr id="33797" name="AutoShape 5"/>
            <p:cNvSpPr>
              <a:spLocks noChangeAspect="1" noChangeArrowheads="1" noTextEdit="1"/>
            </p:cNvSpPr>
            <p:nvPr/>
          </p:nvSpPr>
          <p:spPr bwMode="auto">
            <a:xfrm>
              <a:off x="288" y="1680"/>
              <a:ext cx="5340" cy="2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Rectangle 7"/>
            <p:cNvSpPr>
              <a:spLocks noChangeArrowheads="1"/>
            </p:cNvSpPr>
            <p:nvPr/>
          </p:nvSpPr>
          <p:spPr bwMode="auto">
            <a:xfrm>
              <a:off x="408" y="1693"/>
              <a:ext cx="5208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/>
                <a:t>Most funds carry forward at the area level.  Dean, vice president or chancellor decides if they carry forward at the department level.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/>
                <a:t>	</a:t>
              </a:r>
              <a:endParaRPr lang="en-US" altLang="en-US" sz="2200"/>
            </a:p>
          </p:txBody>
        </p:sp>
        <p:sp>
          <p:nvSpPr>
            <p:cNvPr id="33799" name="Rectangle 14"/>
            <p:cNvSpPr>
              <a:spLocks noChangeArrowheads="1"/>
            </p:cNvSpPr>
            <p:nvPr/>
          </p:nvSpPr>
          <p:spPr bwMode="auto">
            <a:xfrm>
              <a:off x="937" y="230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00" name="Rectangle 15"/>
            <p:cNvSpPr>
              <a:spLocks noChangeArrowheads="1"/>
            </p:cNvSpPr>
            <p:nvPr/>
          </p:nvSpPr>
          <p:spPr bwMode="auto">
            <a:xfrm>
              <a:off x="982" y="2382"/>
              <a:ext cx="158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285750" indent="-285750"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</a:pPr>
              <a:r>
                <a:rPr lang="en-US" altLang="en-US" sz="1800" b="1">
                  <a:solidFill>
                    <a:schemeClr val="accent1"/>
                  </a:solidFill>
                </a:rPr>
                <a:t>Operating budgets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</a:pPr>
              <a:r>
                <a:rPr lang="en-US" altLang="en-US" sz="1800" b="1">
                  <a:solidFill>
                    <a:schemeClr val="accent1"/>
                  </a:solidFill>
                </a:rPr>
                <a:t>F&amp;A accounts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</a:pPr>
              <a:r>
                <a:rPr lang="en-US" altLang="en-US" sz="1800" b="1">
                  <a:solidFill>
                    <a:schemeClr val="accent1"/>
                  </a:solidFill>
                </a:rPr>
                <a:t>Donated funds</a:t>
              </a:r>
              <a:endParaRPr lang="en-US" alt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33801" name="Rectangle 16"/>
            <p:cNvSpPr>
              <a:spLocks noChangeArrowheads="1"/>
            </p:cNvSpPr>
            <p:nvPr/>
          </p:nvSpPr>
          <p:spPr bwMode="auto">
            <a:xfrm>
              <a:off x="936" y="250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02" name="Rectangle 18"/>
            <p:cNvSpPr>
              <a:spLocks noChangeArrowheads="1"/>
            </p:cNvSpPr>
            <p:nvPr/>
          </p:nvSpPr>
          <p:spPr bwMode="auto">
            <a:xfrm>
              <a:off x="936" y="269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803" name="Rectangle 20"/>
            <p:cNvSpPr>
              <a:spLocks noChangeArrowheads="1"/>
            </p:cNvSpPr>
            <p:nvPr/>
          </p:nvSpPr>
          <p:spPr bwMode="auto">
            <a:xfrm>
              <a:off x="408" y="3168"/>
              <a:ext cx="391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200" b="1"/>
                <a:t>Some funds do not carry forward  </a:t>
              </a:r>
              <a:endParaRPr lang="en-US" altLang="en-US" sz="2200"/>
            </a:p>
          </p:txBody>
        </p:sp>
        <p:sp>
          <p:nvSpPr>
            <p:cNvPr id="33804" name="Rectangle 22"/>
            <p:cNvSpPr>
              <a:spLocks noChangeArrowheads="1"/>
            </p:cNvSpPr>
            <p:nvPr/>
          </p:nvSpPr>
          <p:spPr bwMode="auto">
            <a:xfrm>
              <a:off x="936" y="340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5071" name="Rectangle 23"/>
            <p:cNvSpPr>
              <a:spLocks noChangeArrowheads="1"/>
            </p:cNvSpPr>
            <p:nvPr/>
          </p:nvSpPr>
          <p:spPr bwMode="auto">
            <a:xfrm>
              <a:off x="982" y="3429"/>
              <a:ext cx="3429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5000"/>
                </a:lnSpc>
                <a:spcBef>
                  <a:spcPct val="25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200">
                  <a:solidFill>
                    <a:schemeClr val="tx1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chemeClr val="accent1"/>
                </a:buClr>
                <a:buSzPct val="125000"/>
                <a:buChar char="•"/>
                <a:defRPr sz="2000">
                  <a:solidFill>
                    <a:schemeClr val="tx1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chemeClr val="accent1"/>
                </a:buClr>
                <a:buSzPct val="125000"/>
                <a:buChar char="•"/>
                <a:defRPr sz="1600">
                  <a:solidFill>
                    <a:schemeClr val="tx1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chemeClr val="accent1"/>
                </a:buClr>
                <a:buSzPct val="125000"/>
                <a:buChar char="•"/>
                <a:defRPr sz="1600">
                  <a:solidFill>
                    <a:schemeClr val="tx1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chemeClr val="accent1"/>
                </a:buClr>
                <a:buSzPct val="125000"/>
                <a:buChar char="•"/>
                <a:defRPr sz="1600">
                  <a:solidFill>
                    <a:schemeClr val="tx1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chemeClr val="accent1"/>
                </a:buClr>
                <a:buSzPct val="125000"/>
                <a:buChar char="•"/>
                <a:defRPr sz="1600">
                  <a:solidFill>
                    <a:schemeClr val="tx1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chemeClr val="accent1"/>
                </a:buClr>
                <a:buSzPct val="125000"/>
                <a:buChar char="•"/>
                <a:defRPr sz="1600">
                  <a:solidFill>
                    <a:schemeClr val="tx1"/>
                  </a:solidFill>
                  <a:latin typeface="Lucida Sans" panose="020B0602030504020204" pitchFamily="34" charset="0"/>
                </a:defRPr>
              </a:lvl9pPr>
            </a:lstStyle>
            <a:p>
              <a:pPr marL="290513" indent="-290513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defRPr/>
              </a:pPr>
              <a:r>
                <a:rPr lang="en-US" altLang="en-US" sz="1800" b="1" dirty="0" smtClean="0">
                  <a:solidFill>
                    <a:schemeClr val="accent1"/>
                  </a:solidFill>
                </a:rPr>
                <a:t>Equipment replacement allocations</a:t>
              </a:r>
            </a:p>
            <a:p>
              <a:pPr marL="290513" indent="-290513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defRPr/>
              </a:pPr>
              <a:r>
                <a:rPr lang="en-US" altLang="en-US" sz="1800" b="1" dirty="0" smtClean="0">
                  <a:solidFill>
                    <a:schemeClr val="accent1"/>
                  </a:solidFill>
                </a:rPr>
                <a:t>Special allocations for specific purposes</a:t>
              </a:r>
              <a:endParaRPr lang="en-US" altLang="en-US" sz="1800" dirty="0" smtClean="0">
                <a:solidFill>
                  <a:schemeClr val="accent1"/>
                </a:solidFill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1800" dirty="0" smtClean="0">
                <a:solidFill>
                  <a:schemeClr val="bg2"/>
                </a:solidFill>
              </a:endParaRPr>
            </a:p>
          </p:txBody>
        </p:sp>
        <p:sp>
          <p:nvSpPr>
            <p:cNvPr id="33806" name="Rectangle 25"/>
            <p:cNvSpPr>
              <a:spLocks noChangeArrowheads="1"/>
            </p:cNvSpPr>
            <p:nvPr/>
          </p:nvSpPr>
          <p:spPr bwMode="auto">
            <a:xfrm>
              <a:off x="1104" y="360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31863" y="1074738"/>
            <a:ext cx="7974012" cy="97790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altLang="en-US" sz="2800" smtClean="0"/>
              <a:t>Understanding the University Budget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2800" smtClean="0"/>
              <a:t> </a:t>
            </a:r>
            <a:endParaRPr lang="en-US" altLang="en-US" sz="2800" smtClean="0">
              <a:solidFill>
                <a:schemeClr val="accent1"/>
              </a:solidFill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135188" y="2390775"/>
            <a:ext cx="6361112" cy="3360738"/>
            <a:chOff x="1105231" y="2971034"/>
            <a:chExt cx="6361044" cy="3360825"/>
          </a:xfrm>
        </p:grpSpPr>
        <p:sp>
          <p:nvSpPr>
            <p:cNvPr id="3" name="TextBox 2"/>
            <p:cNvSpPr txBox="1"/>
            <p:nvPr/>
          </p:nvSpPr>
          <p:spPr>
            <a:xfrm>
              <a:off x="1105231" y="2971034"/>
              <a:ext cx="6361044" cy="4302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Funding Sources Within the University Budget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05231" y="3672727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WSU Budgeting Principles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05231" y="4391884"/>
              <a:ext cx="6361044" cy="43022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How the University Receives State Funding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05231" y="5145965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Uses of the </a:t>
              </a:r>
              <a:r>
                <a:rPr lang="en-US" sz="2200" dirty="0" smtClean="0">
                  <a:latin typeface="Lucida Sans" panose="020B0602030504020204" pitchFamily="34" charset="0"/>
                </a:rPr>
                <a:t>2015-17 </a:t>
              </a:r>
              <a:r>
                <a:rPr lang="en-US" sz="2200" dirty="0">
                  <a:latin typeface="Lucida Sans" panose="020B0602030504020204" pitchFamily="34" charset="0"/>
                </a:rPr>
                <a:t>Biennial Budget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05231" y="5901635"/>
              <a:ext cx="6361044" cy="4302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Looking Ahead</a:t>
              </a:r>
            </a:p>
          </p:txBody>
        </p:sp>
      </p:grpSp>
      <p:sp>
        <p:nvSpPr>
          <p:cNvPr id="2" name="Right Arrow 1"/>
          <p:cNvSpPr/>
          <p:nvPr/>
        </p:nvSpPr>
        <p:spPr>
          <a:xfrm>
            <a:off x="1041400" y="3906838"/>
            <a:ext cx="795338" cy="239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473450" y="2774950"/>
            <a:ext cx="2317750" cy="862013"/>
          </a:xfrm>
          <a:prstGeom prst="rect">
            <a:avLst/>
          </a:prstGeom>
          <a:solidFill>
            <a:srgbClr val="00387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Governor’s Budget Recommendation</a:t>
            </a:r>
          </a:p>
          <a:p>
            <a:pPr algn="ctr">
              <a:defRPr/>
            </a:pPr>
            <a:r>
              <a:rPr lang="en-US" sz="1400" dirty="0">
                <a:latin typeface="+mj-lt"/>
              </a:rPr>
              <a:t>(December, Even Years)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371600" y="3917950"/>
            <a:ext cx="2254250" cy="585788"/>
          </a:xfrm>
          <a:prstGeom prst="rect">
            <a:avLst/>
          </a:prstGeom>
          <a:solidFill>
            <a:srgbClr val="00387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House Budget</a:t>
            </a:r>
          </a:p>
          <a:p>
            <a:pPr algn="ctr">
              <a:defRPr/>
            </a:pPr>
            <a:r>
              <a:rPr lang="en-US" sz="1400" dirty="0">
                <a:latin typeface="+mj-lt"/>
              </a:rPr>
              <a:t>(Spring, Odd Years)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5424488" y="3898900"/>
            <a:ext cx="2332037" cy="585788"/>
          </a:xfrm>
          <a:prstGeom prst="rect">
            <a:avLst/>
          </a:prstGeom>
          <a:solidFill>
            <a:srgbClr val="00387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Senate Budget</a:t>
            </a:r>
          </a:p>
          <a:p>
            <a:pPr algn="ctr">
              <a:defRPr/>
            </a:pPr>
            <a:r>
              <a:rPr lang="en-US" sz="1400" dirty="0">
                <a:latin typeface="+mj-lt"/>
              </a:rPr>
              <a:t>(Spring, Odd Years)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473450" y="1660525"/>
            <a:ext cx="2317750" cy="892175"/>
          </a:xfrm>
          <a:prstGeom prst="rect">
            <a:avLst/>
          </a:prstGeom>
          <a:solidFill>
            <a:srgbClr val="00387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Institutional Budget Requests</a:t>
            </a:r>
            <a:endParaRPr lang="en-US" dirty="0">
              <a:latin typeface="+mj-lt"/>
            </a:endParaRPr>
          </a:p>
          <a:p>
            <a:pPr algn="ctr">
              <a:defRPr/>
            </a:pPr>
            <a:r>
              <a:rPr lang="en-US" sz="1400" dirty="0">
                <a:latin typeface="+mj-lt"/>
              </a:rPr>
              <a:t>(Summer, Even Years)</a:t>
            </a:r>
            <a:endParaRPr lang="en-US" sz="700" dirty="0">
              <a:latin typeface="+mj-lt"/>
            </a:endParaRPr>
          </a:p>
        </p:txBody>
      </p:sp>
      <p:sp>
        <p:nvSpPr>
          <p:cNvPr id="37894" name="Line 8"/>
          <p:cNvSpPr>
            <a:spLocks noChangeShapeType="1"/>
          </p:cNvSpPr>
          <p:nvPr/>
        </p:nvSpPr>
        <p:spPr bwMode="auto">
          <a:xfrm flipH="1">
            <a:off x="3294063" y="3657600"/>
            <a:ext cx="452437" cy="228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9"/>
          <p:cNvSpPr>
            <a:spLocks noChangeShapeType="1"/>
          </p:cNvSpPr>
          <p:nvPr/>
        </p:nvSpPr>
        <p:spPr bwMode="auto">
          <a:xfrm>
            <a:off x="5113338" y="3640138"/>
            <a:ext cx="450850" cy="228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3473450" y="4560888"/>
            <a:ext cx="2324100" cy="523875"/>
          </a:xfrm>
          <a:prstGeom prst="rect">
            <a:avLst/>
          </a:prstGeom>
          <a:solidFill>
            <a:srgbClr val="00387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+mj-lt"/>
              </a:rPr>
              <a:t>Conference Committee Budget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1843088" y="5327650"/>
            <a:ext cx="1992312" cy="307975"/>
          </a:xfrm>
          <a:prstGeom prst="rect">
            <a:avLst/>
          </a:prstGeom>
          <a:solidFill>
            <a:srgbClr val="00387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+mj-lt"/>
              </a:rPr>
              <a:t>Passage by House</a:t>
            </a: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3436938" y="5911850"/>
            <a:ext cx="2324100" cy="307975"/>
          </a:xfrm>
          <a:prstGeom prst="rect">
            <a:avLst/>
          </a:prstGeom>
          <a:solidFill>
            <a:srgbClr val="00387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+mj-lt"/>
              </a:rPr>
              <a:t>Signed by Governor</a:t>
            </a: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3467100" y="6400800"/>
            <a:ext cx="2324100" cy="307975"/>
          </a:xfrm>
          <a:prstGeom prst="rect">
            <a:avLst/>
          </a:prstGeom>
          <a:solidFill>
            <a:srgbClr val="00387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+mj-lt"/>
              </a:rPr>
              <a:t>Allotments to Agencies</a:t>
            </a:r>
          </a:p>
        </p:txBody>
      </p:sp>
      <p:sp>
        <p:nvSpPr>
          <p:cNvPr id="37900" name="Line 14"/>
          <p:cNvSpPr>
            <a:spLocks noChangeShapeType="1"/>
          </p:cNvSpPr>
          <p:nvPr/>
        </p:nvSpPr>
        <p:spPr bwMode="auto">
          <a:xfrm flipH="1">
            <a:off x="4552950" y="2513013"/>
            <a:ext cx="11113" cy="2540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5"/>
          <p:cNvSpPr>
            <a:spLocks noChangeShapeType="1"/>
          </p:cNvSpPr>
          <p:nvPr/>
        </p:nvSpPr>
        <p:spPr bwMode="auto">
          <a:xfrm>
            <a:off x="3151188" y="4535488"/>
            <a:ext cx="285750" cy="1524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 flipH="1">
            <a:off x="5834063" y="4522788"/>
            <a:ext cx="247650" cy="1524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7"/>
          <p:cNvSpPr>
            <a:spLocks noChangeArrowheads="1"/>
          </p:cNvSpPr>
          <p:nvPr/>
        </p:nvSpPr>
        <p:spPr bwMode="auto">
          <a:xfrm>
            <a:off x="5184775" y="5307013"/>
            <a:ext cx="1992313" cy="307975"/>
          </a:xfrm>
          <a:prstGeom prst="rect">
            <a:avLst/>
          </a:prstGeom>
          <a:solidFill>
            <a:srgbClr val="00387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+mj-lt"/>
              </a:rPr>
              <a:t>Passage by Senate</a:t>
            </a:r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>
            <a:off x="5810250" y="5097463"/>
            <a:ext cx="323850" cy="20955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9"/>
          <p:cNvSpPr>
            <a:spLocks noChangeShapeType="1"/>
          </p:cNvSpPr>
          <p:nvPr/>
        </p:nvSpPr>
        <p:spPr bwMode="auto">
          <a:xfrm flipH="1">
            <a:off x="3303588" y="5100638"/>
            <a:ext cx="266700" cy="20955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20"/>
          <p:cNvSpPr>
            <a:spLocks noChangeShapeType="1"/>
          </p:cNvSpPr>
          <p:nvPr/>
        </p:nvSpPr>
        <p:spPr bwMode="auto">
          <a:xfrm>
            <a:off x="3625850" y="5662613"/>
            <a:ext cx="419100" cy="24765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Line 21"/>
          <p:cNvSpPr>
            <a:spLocks noChangeShapeType="1"/>
          </p:cNvSpPr>
          <p:nvPr/>
        </p:nvSpPr>
        <p:spPr bwMode="auto">
          <a:xfrm flipH="1">
            <a:off x="5183188" y="5645150"/>
            <a:ext cx="381000" cy="24765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Line 23"/>
          <p:cNvSpPr>
            <a:spLocks noChangeShapeType="1"/>
          </p:cNvSpPr>
          <p:nvPr/>
        </p:nvSpPr>
        <p:spPr bwMode="auto">
          <a:xfrm>
            <a:off x="4564063" y="6248400"/>
            <a:ext cx="0" cy="1524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7175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Lucida Sans" pitchFamily="34" charset="0"/>
                <a:ea typeface="+mj-ea"/>
                <a:cs typeface="Arial" pitchFamily="34" charset="0"/>
              </a:rPr>
              <a:t>State of Washington</a:t>
            </a:r>
          </a:p>
        </p:txBody>
      </p:sp>
      <p:sp>
        <p:nvSpPr>
          <p:cNvPr id="37910" name="Rectangle 37"/>
          <p:cNvSpPr>
            <a:spLocks noChangeArrowheads="1"/>
          </p:cNvSpPr>
          <p:nvPr/>
        </p:nvSpPr>
        <p:spPr bwMode="auto">
          <a:xfrm>
            <a:off x="-7938" y="1166813"/>
            <a:ext cx="9144001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chemeClr val="accent1"/>
                </a:solidFill>
              </a:rPr>
              <a:t>Biennial Budget Process - Capital</a:t>
            </a: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5834063" y="2111375"/>
            <a:ext cx="795337" cy="249238"/>
          </a:xfrm>
          <a:prstGeom prst="line">
            <a:avLst/>
          </a:prstGeom>
          <a:solidFill>
            <a:srgbClr val="003870"/>
          </a:solidFill>
          <a:ln w="19050">
            <a:solidFill>
              <a:srgbClr val="990033"/>
            </a:solidFill>
            <a:prstDash val="sysDash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6286500" y="2376488"/>
            <a:ext cx="1562100" cy="461962"/>
          </a:xfrm>
          <a:prstGeom prst="rect">
            <a:avLst/>
          </a:prstGeom>
          <a:solidFill>
            <a:srgbClr val="00387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1200" b="1" dirty="0">
                <a:latin typeface="+mj-lt"/>
              </a:rPr>
              <a:t>OFM Scoring Process</a:t>
            </a:r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V="1">
            <a:off x="5834063" y="2852738"/>
            <a:ext cx="990600" cy="533400"/>
          </a:xfrm>
          <a:prstGeom prst="line">
            <a:avLst/>
          </a:prstGeom>
          <a:solidFill>
            <a:srgbClr val="003870"/>
          </a:solidFill>
          <a:ln w="19050">
            <a:solidFill>
              <a:srgbClr val="990033"/>
            </a:solidFill>
            <a:prstDash val="sysDash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984250"/>
            <a:ext cx="8458200" cy="106203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dirty="0" smtClean="0">
                <a:latin typeface="Lucida Sans" pitchFamily="34" charset="0"/>
              </a:rPr>
              <a:t>Overall Capital Costs Continue to Shift</a:t>
            </a:r>
            <a:br>
              <a:rPr lang="en-US" dirty="0" smtClean="0">
                <a:latin typeface="Lucida Sans" pitchFamily="34" charset="0"/>
              </a:rPr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800" dirty="0" smtClean="0">
                <a:solidFill>
                  <a:schemeClr val="accent1"/>
                </a:solidFill>
                <a:latin typeface="Lucida Sans" pitchFamily="34" charset="0"/>
              </a:rPr>
              <a:t>Mix </a:t>
            </a:r>
            <a:r>
              <a:rPr lang="en-US" sz="1800" dirty="0">
                <a:solidFill>
                  <a:schemeClr val="accent1"/>
                </a:solidFill>
                <a:latin typeface="Lucida Sans" pitchFamily="34" charset="0"/>
              </a:rPr>
              <a:t>of Funding between State Funds and WSU Local Funds I</a:t>
            </a:r>
            <a:r>
              <a:rPr lang="en-US" sz="1800" dirty="0" smtClean="0">
                <a:solidFill>
                  <a:schemeClr val="accent1"/>
                </a:solidFill>
                <a:latin typeface="Lucida Sans" pitchFamily="34" charset="0"/>
              </a:rPr>
              <a:t>ncluding </a:t>
            </a:r>
            <a:r>
              <a:rPr lang="en-US" sz="1800" dirty="0">
                <a:solidFill>
                  <a:schemeClr val="accent1"/>
                </a:solidFill>
                <a:latin typeface="Lucida Sans" pitchFamily="34" charset="0"/>
              </a:rPr>
              <a:t>New WSU Debt </a:t>
            </a:r>
            <a:r>
              <a:rPr lang="en-US" sz="1800" dirty="0" smtClean="0">
                <a:solidFill>
                  <a:schemeClr val="accent1"/>
                </a:solidFill>
                <a:latin typeface="Lucida Sans" pitchFamily="34" charset="0"/>
              </a:rPr>
              <a:t>Authorization</a:t>
            </a:r>
            <a:endParaRPr lang="en-US" sz="1800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38" name="Rectangle 1035"/>
          <p:cNvSpPr>
            <a:spLocks noChangeArrowheads="1"/>
          </p:cNvSpPr>
          <p:nvPr/>
        </p:nvSpPr>
        <p:spPr bwMode="auto">
          <a:xfrm>
            <a:off x="781050" y="3232150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39" name="Rectangle 1036"/>
          <p:cNvSpPr>
            <a:spLocks noChangeArrowheads="1"/>
          </p:cNvSpPr>
          <p:nvPr/>
        </p:nvSpPr>
        <p:spPr bwMode="auto">
          <a:xfrm>
            <a:off x="927100" y="3382963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graphicFrame>
        <p:nvGraphicFramePr>
          <p:cNvPr id="39941" name="Chart 7"/>
          <p:cNvGraphicFramePr>
            <a:graphicFrameLocks/>
          </p:cNvGraphicFramePr>
          <p:nvPr/>
        </p:nvGraphicFramePr>
        <p:xfrm>
          <a:off x="730250" y="2168525"/>
          <a:ext cx="7683500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Chart" r:id="rId4" imgW="7693819" imgH="3785944" progId="Excel.Chart.8">
                  <p:embed/>
                </p:oleObj>
              </mc:Choice>
              <mc:Fallback>
                <p:oleObj name="Chart" r:id="rId4" imgW="7693819" imgH="3785944" progId="Excel.Chart.8">
                  <p:embed/>
                  <p:pic>
                    <p:nvPicPr>
                      <p:cNvPr id="0" name="Char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168525"/>
                        <a:ext cx="7683500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5250" y="812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Lucida Sans" pitchFamily="34" charset="0"/>
                <a:ea typeface="+mj-ea"/>
                <a:cs typeface="Arial" pitchFamily="34" charset="0"/>
              </a:rPr>
              <a:t>State of Washington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5257800" y="3695700"/>
            <a:ext cx="152400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3657600" y="3657600"/>
            <a:ext cx="2476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60998" y="1931502"/>
            <a:ext cx="8512176" cy="4802957"/>
            <a:chOff x="229" y="1052"/>
            <a:chExt cx="5362" cy="2805"/>
          </a:xfrm>
          <a:solidFill>
            <a:srgbClr val="003870"/>
          </a:solidFill>
        </p:grpSpPr>
        <p:sp>
          <p:nvSpPr>
            <p:cNvPr id="16395" name="Rectangle 10"/>
            <p:cNvSpPr>
              <a:spLocks noChangeArrowheads="1"/>
            </p:cNvSpPr>
            <p:nvPr/>
          </p:nvSpPr>
          <p:spPr bwMode="auto">
            <a:xfrm>
              <a:off x="229" y="1052"/>
              <a:ext cx="1539" cy="369"/>
            </a:xfrm>
            <a:prstGeom prst="rect">
              <a:avLst/>
            </a:prstGeom>
            <a:solidFill>
              <a:srgbClr val="00387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Calculation of Agency Budgets</a:t>
              </a:r>
            </a:p>
            <a:p>
              <a:pPr algn="ctr">
                <a:defRPr/>
              </a:pPr>
              <a:r>
                <a:rPr lang="en-US" sz="1000" b="1" dirty="0">
                  <a:latin typeface="+mj-lt"/>
                </a:rPr>
                <a:t>at Carryforward  Levels</a:t>
              </a:r>
              <a:endParaRPr lang="en-US" sz="1000" dirty="0">
                <a:latin typeface="+mj-lt"/>
              </a:endParaRPr>
            </a:p>
            <a:p>
              <a:pPr algn="ctr">
                <a:defRPr/>
              </a:pPr>
              <a:r>
                <a:rPr lang="en-US" sz="1000" dirty="0">
                  <a:latin typeface="+mj-lt"/>
                </a:rPr>
                <a:t>(Summer, Even Years)</a:t>
              </a:r>
            </a:p>
          </p:txBody>
        </p:sp>
        <p:sp>
          <p:nvSpPr>
            <p:cNvPr id="16396" name="Rectangle 11"/>
            <p:cNvSpPr>
              <a:spLocks noChangeArrowheads="1"/>
            </p:cNvSpPr>
            <p:nvPr/>
          </p:nvSpPr>
          <p:spPr bwMode="auto">
            <a:xfrm>
              <a:off x="1845" y="1052"/>
              <a:ext cx="1290" cy="369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Revenue Estimates</a:t>
              </a:r>
              <a:endParaRPr lang="en-US" sz="1200" dirty="0">
                <a:latin typeface="+mj-lt"/>
              </a:endParaRPr>
            </a:p>
            <a:p>
              <a:pPr algn="ctr">
                <a:defRPr/>
              </a:pPr>
              <a:r>
                <a:rPr lang="en-US" sz="1000" dirty="0">
                  <a:latin typeface="+mj-lt"/>
                </a:rPr>
                <a:t>(Summer, Even Years, then updated throughout the process)</a:t>
              </a:r>
            </a:p>
          </p:txBody>
        </p:sp>
        <p:sp>
          <p:nvSpPr>
            <p:cNvPr id="16397" name="Rectangle 12"/>
            <p:cNvSpPr>
              <a:spLocks noChangeArrowheads="1"/>
            </p:cNvSpPr>
            <p:nvPr/>
          </p:nvSpPr>
          <p:spPr bwMode="auto">
            <a:xfrm>
              <a:off x="3201" y="1061"/>
              <a:ext cx="1159" cy="388"/>
            </a:xfrm>
            <a:prstGeom prst="rect">
              <a:avLst/>
            </a:prstGeom>
            <a:solidFill>
              <a:srgbClr val="00387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Calculation of 601</a:t>
              </a:r>
            </a:p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Expenditure Limits</a:t>
              </a:r>
            </a:p>
            <a:p>
              <a:pPr algn="ctr">
                <a:defRPr/>
              </a:pPr>
              <a:r>
                <a:rPr lang="en-US" sz="1000" dirty="0">
                  <a:latin typeface="+mj-lt"/>
                </a:rPr>
                <a:t>(Summer, Even Years)</a:t>
              </a:r>
            </a:p>
          </p:txBody>
        </p:sp>
        <p:sp>
          <p:nvSpPr>
            <p:cNvPr id="16400" name="Rectangle 15"/>
            <p:cNvSpPr>
              <a:spLocks noChangeArrowheads="1"/>
            </p:cNvSpPr>
            <p:nvPr/>
          </p:nvSpPr>
          <p:spPr bwMode="auto">
            <a:xfrm>
              <a:off x="1962" y="1824"/>
              <a:ext cx="1708" cy="408"/>
            </a:xfrm>
            <a:prstGeom prst="rect">
              <a:avLst/>
            </a:prstGeom>
            <a:grp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Governor’s Budget Recommendation</a:t>
              </a:r>
              <a:endParaRPr lang="en-US" sz="1200" dirty="0">
                <a:latin typeface="+mj-lt"/>
              </a:endParaRPr>
            </a:p>
            <a:p>
              <a:pPr algn="ctr">
                <a:defRPr/>
              </a:pPr>
              <a:r>
                <a:rPr lang="en-US" sz="1200" dirty="0">
                  <a:latin typeface="+mj-lt"/>
                </a:rPr>
                <a:t>(December, Even Years)</a:t>
              </a:r>
            </a:p>
          </p:txBody>
        </p:sp>
        <p:sp>
          <p:nvSpPr>
            <p:cNvPr id="16401" name="Rectangle 16"/>
            <p:cNvSpPr>
              <a:spLocks noChangeArrowheads="1"/>
            </p:cNvSpPr>
            <p:nvPr/>
          </p:nvSpPr>
          <p:spPr bwMode="auto">
            <a:xfrm>
              <a:off x="1662" y="2323"/>
              <a:ext cx="828" cy="272"/>
            </a:xfrm>
            <a:prstGeom prst="rect">
              <a:avLst/>
            </a:prstGeom>
            <a:grp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House Budget</a:t>
              </a:r>
              <a:endParaRPr lang="en-US" sz="1200" dirty="0">
                <a:latin typeface="+mj-lt"/>
              </a:endParaRPr>
            </a:p>
            <a:p>
              <a:pPr algn="ctr">
                <a:defRPr/>
              </a:pPr>
              <a:r>
                <a:rPr lang="en-US" sz="1000" dirty="0">
                  <a:latin typeface="+mj-lt"/>
                </a:rPr>
                <a:t>(Spring, Odd Years)</a:t>
              </a:r>
            </a:p>
          </p:txBody>
        </p:sp>
        <p:sp>
          <p:nvSpPr>
            <p:cNvPr id="16402" name="Rectangle 17"/>
            <p:cNvSpPr>
              <a:spLocks noChangeArrowheads="1"/>
            </p:cNvSpPr>
            <p:nvPr/>
          </p:nvSpPr>
          <p:spPr bwMode="auto">
            <a:xfrm>
              <a:off x="3278" y="2323"/>
              <a:ext cx="868" cy="252"/>
            </a:xfrm>
            <a:prstGeom prst="rect">
              <a:avLst/>
            </a:prstGeom>
            <a:grp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Senate Budget</a:t>
              </a:r>
              <a:endParaRPr lang="en-US" sz="1200" dirty="0">
                <a:latin typeface="+mj-lt"/>
              </a:endParaRPr>
            </a:p>
            <a:p>
              <a:pPr algn="ctr">
                <a:defRPr/>
              </a:pPr>
              <a:r>
                <a:rPr lang="en-US" sz="1000" dirty="0">
                  <a:latin typeface="+mj-lt"/>
                </a:rPr>
                <a:t>(Spring, Odd Years)</a:t>
              </a:r>
            </a:p>
          </p:txBody>
        </p:sp>
        <p:sp>
          <p:nvSpPr>
            <p:cNvPr id="16403" name="Rectangle 18"/>
            <p:cNvSpPr>
              <a:spLocks noChangeArrowheads="1"/>
            </p:cNvSpPr>
            <p:nvPr/>
          </p:nvSpPr>
          <p:spPr bwMode="auto">
            <a:xfrm>
              <a:off x="2146" y="2691"/>
              <a:ext cx="1464" cy="291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Conference Committee Budget</a:t>
              </a:r>
            </a:p>
          </p:txBody>
        </p:sp>
        <p:sp>
          <p:nvSpPr>
            <p:cNvPr id="16404" name="Rectangle 19"/>
            <p:cNvSpPr>
              <a:spLocks noChangeArrowheads="1"/>
            </p:cNvSpPr>
            <p:nvPr/>
          </p:nvSpPr>
          <p:spPr bwMode="auto">
            <a:xfrm>
              <a:off x="3059" y="3117"/>
              <a:ext cx="1255" cy="17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Passage by Senate</a:t>
              </a:r>
            </a:p>
          </p:txBody>
        </p:sp>
        <p:sp>
          <p:nvSpPr>
            <p:cNvPr id="16405" name="Rectangle 20"/>
            <p:cNvSpPr>
              <a:spLocks noChangeArrowheads="1"/>
            </p:cNvSpPr>
            <p:nvPr/>
          </p:nvSpPr>
          <p:spPr bwMode="auto">
            <a:xfrm>
              <a:off x="2141" y="3400"/>
              <a:ext cx="1464" cy="17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Signed by Governor</a:t>
              </a:r>
            </a:p>
          </p:txBody>
        </p:sp>
        <p:sp>
          <p:nvSpPr>
            <p:cNvPr id="16406" name="Rectangle 21"/>
            <p:cNvSpPr>
              <a:spLocks noChangeArrowheads="1"/>
            </p:cNvSpPr>
            <p:nvPr/>
          </p:nvSpPr>
          <p:spPr bwMode="auto">
            <a:xfrm>
              <a:off x="2154" y="3682"/>
              <a:ext cx="1440" cy="17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Allotments to Agencies</a:t>
              </a:r>
            </a:p>
          </p:txBody>
        </p:sp>
        <p:sp>
          <p:nvSpPr>
            <p:cNvPr id="16408" name="Line 23"/>
            <p:cNvSpPr>
              <a:spLocks noChangeShapeType="1"/>
            </p:cNvSpPr>
            <p:nvPr/>
          </p:nvSpPr>
          <p:spPr bwMode="auto">
            <a:xfrm>
              <a:off x="806" y="1471"/>
              <a:ext cx="1117" cy="423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09" name="Line 24"/>
            <p:cNvSpPr>
              <a:spLocks noChangeShapeType="1"/>
            </p:cNvSpPr>
            <p:nvPr/>
          </p:nvSpPr>
          <p:spPr bwMode="auto">
            <a:xfrm flipH="1">
              <a:off x="3273" y="1439"/>
              <a:ext cx="476" cy="384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10" name="Line 25"/>
            <p:cNvSpPr>
              <a:spLocks noChangeShapeType="1"/>
            </p:cNvSpPr>
            <p:nvPr/>
          </p:nvSpPr>
          <p:spPr bwMode="auto">
            <a:xfrm>
              <a:off x="2271" y="1435"/>
              <a:ext cx="569" cy="384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11" name="Line 26"/>
            <p:cNvSpPr>
              <a:spLocks noChangeShapeType="1"/>
            </p:cNvSpPr>
            <p:nvPr/>
          </p:nvSpPr>
          <p:spPr bwMode="auto">
            <a:xfrm>
              <a:off x="2862" y="3604"/>
              <a:ext cx="0" cy="95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14" name="Line 29"/>
            <p:cNvSpPr>
              <a:spLocks noChangeShapeType="1"/>
            </p:cNvSpPr>
            <p:nvPr/>
          </p:nvSpPr>
          <p:spPr bwMode="auto">
            <a:xfrm flipH="1">
              <a:off x="3749" y="1438"/>
              <a:ext cx="1232" cy="471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15" name="Line 30"/>
            <p:cNvSpPr>
              <a:spLocks noChangeShapeType="1"/>
            </p:cNvSpPr>
            <p:nvPr/>
          </p:nvSpPr>
          <p:spPr bwMode="auto">
            <a:xfrm flipH="1">
              <a:off x="3379" y="2580"/>
              <a:ext cx="132" cy="96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16" name="Line 31"/>
            <p:cNvSpPr>
              <a:spLocks noChangeShapeType="1"/>
            </p:cNvSpPr>
            <p:nvPr/>
          </p:nvSpPr>
          <p:spPr bwMode="auto">
            <a:xfrm>
              <a:off x="2271" y="2597"/>
              <a:ext cx="168" cy="84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17" name="Rectangle 32"/>
            <p:cNvSpPr>
              <a:spLocks noChangeArrowheads="1"/>
            </p:cNvSpPr>
            <p:nvPr/>
          </p:nvSpPr>
          <p:spPr bwMode="auto">
            <a:xfrm>
              <a:off x="1427" y="3117"/>
              <a:ext cx="1255" cy="17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Passage by House</a:t>
              </a:r>
            </a:p>
          </p:txBody>
        </p:sp>
        <p:sp>
          <p:nvSpPr>
            <p:cNvPr id="16418" name="Line 33"/>
            <p:cNvSpPr>
              <a:spLocks noChangeShapeType="1"/>
            </p:cNvSpPr>
            <p:nvPr/>
          </p:nvSpPr>
          <p:spPr bwMode="auto">
            <a:xfrm flipH="1">
              <a:off x="2346" y="3022"/>
              <a:ext cx="120" cy="84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19" name="Line 34"/>
            <p:cNvSpPr>
              <a:spLocks noChangeShapeType="1"/>
            </p:cNvSpPr>
            <p:nvPr/>
          </p:nvSpPr>
          <p:spPr bwMode="auto">
            <a:xfrm>
              <a:off x="2394" y="3322"/>
              <a:ext cx="108" cy="72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20" name="Line 35"/>
            <p:cNvSpPr>
              <a:spLocks noChangeShapeType="1"/>
            </p:cNvSpPr>
            <p:nvPr/>
          </p:nvSpPr>
          <p:spPr bwMode="auto">
            <a:xfrm flipH="1">
              <a:off x="3270" y="3310"/>
              <a:ext cx="84" cy="72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16421" name="Line 36"/>
            <p:cNvSpPr>
              <a:spLocks noChangeShapeType="1"/>
            </p:cNvSpPr>
            <p:nvPr/>
          </p:nvSpPr>
          <p:spPr bwMode="auto">
            <a:xfrm>
              <a:off x="3270" y="3034"/>
              <a:ext cx="96" cy="72"/>
            </a:xfrm>
            <a:prstGeom prst="line">
              <a:avLst/>
            </a:prstGeom>
            <a:grpFill/>
            <a:ln w="19050">
              <a:solidFill>
                <a:srgbClr val="990033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4432" y="1062"/>
              <a:ext cx="1159" cy="360"/>
            </a:xfrm>
            <a:prstGeom prst="rect">
              <a:avLst/>
            </a:prstGeom>
            <a:solidFill>
              <a:srgbClr val="00387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Agency Budget</a:t>
              </a:r>
            </a:p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Request</a:t>
              </a:r>
            </a:p>
            <a:p>
              <a:pPr algn="ctr">
                <a:defRPr/>
              </a:pPr>
              <a:r>
                <a:rPr lang="en-US" sz="1000" dirty="0">
                  <a:latin typeface="+mj-lt"/>
                </a:rPr>
                <a:t>(Summer, Even Years)</a:t>
              </a:r>
            </a:p>
          </p:txBody>
        </p:sp>
      </p:grpSp>
      <p:sp>
        <p:nvSpPr>
          <p:cNvPr id="41990" name="Rectangle 37"/>
          <p:cNvSpPr>
            <a:spLocks noChangeArrowheads="1"/>
          </p:cNvSpPr>
          <p:nvPr/>
        </p:nvSpPr>
        <p:spPr bwMode="auto">
          <a:xfrm>
            <a:off x="95250" y="1252538"/>
            <a:ext cx="9144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chemeClr val="accent1"/>
                </a:solidFill>
              </a:rPr>
              <a:t>Biennial Budget Process - Operating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31863" y="1074738"/>
            <a:ext cx="7974012" cy="97790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altLang="en-US" sz="2800" smtClean="0"/>
              <a:t>Understanding the University Budget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chemeClr val="accent1"/>
                </a:solidFill>
              </a:rPr>
              <a:t>Overview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738313" y="2716213"/>
            <a:ext cx="6361112" cy="3360737"/>
            <a:chOff x="1105231" y="2971034"/>
            <a:chExt cx="6361044" cy="3360825"/>
          </a:xfrm>
        </p:grpSpPr>
        <p:sp>
          <p:nvSpPr>
            <p:cNvPr id="3" name="TextBox 2"/>
            <p:cNvSpPr txBox="1"/>
            <p:nvPr/>
          </p:nvSpPr>
          <p:spPr>
            <a:xfrm>
              <a:off x="1105231" y="2971034"/>
              <a:ext cx="6361044" cy="43022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Funding Sources Within the University Budget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05231" y="3672727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WSU Budgeting Principles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05231" y="4391883"/>
              <a:ext cx="6361044" cy="4302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How the University Receives State Funding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05231" y="5145966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Uses of the </a:t>
              </a:r>
              <a:r>
                <a:rPr lang="en-US" sz="2200" dirty="0" smtClean="0">
                  <a:latin typeface="Lucida Sans" panose="020B0602030504020204" pitchFamily="34" charset="0"/>
                </a:rPr>
                <a:t>2015-17 </a:t>
              </a:r>
              <a:r>
                <a:rPr lang="en-US" sz="2200" dirty="0">
                  <a:latin typeface="Lucida Sans" panose="020B0602030504020204" pitchFamily="34" charset="0"/>
                </a:rPr>
                <a:t>Biennial Budget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05231" y="5901636"/>
              <a:ext cx="6361044" cy="43022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Looking Ahead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801688" y="838200"/>
            <a:ext cx="7772400" cy="550863"/>
          </a:xfrm>
        </p:spPr>
        <p:txBody>
          <a:bodyPr/>
          <a:lstStyle/>
          <a:p>
            <a:pPr algn="ctr"/>
            <a:r>
              <a:rPr lang="en-US" altLang="en-US" smtClean="0"/>
              <a:t>State and Tuition Funding per FTE</a:t>
            </a:r>
            <a:br>
              <a:rPr lang="en-US" altLang="en-US" smtClean="0"/>
            </a:br>
            <a:r>
              <a:rPr lang="en-US" altLang="en-US" sz="900" smtClean="0"/>
              <a:t>(in 2013 Dollars)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1688" y="6281738"/>
            <a:ext cx="8148637" cy="47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-164592" eaLnBrk="1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sz="1000" i="1" dirty="0">
                <a:solidFill>
                  <a:schemeClr val="bg2"/>
                </a:solidFill>
              </a:rPr>
              <a:t>Adjusted for inflation, the total cost of educating a student at WSU has remained steady during 20 years of declining state investments.</a:t>
            </a:r>
          </a:p>
          <a:p>
            <a:pPr indent="-164592" eaLnBrk="1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sz="1000" i="1" dirty="0">
                <a:solidFill>
                  <a:schemeClr val="bg2"/>
                </a:solidFill>
              </a:rPr>
              <a:t>Student tuition now covers 59% of the cost of education.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801688" y="1619616"/>
          <a:ext cx="7772400" cy="4662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74663" y="779463"/>
            <a:ext cx="8524875" cy="425450"/>
          </a:xfrm>
        </p:spPr>
        <p:txBody>
          <a:bodyPr/>
          <a:lstStyle/>
          <a:p>
            <a:r>
              <a:rPr lang="en-US" altLang="en-US" smtClean="0"/>
              <a:t>Tuition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265238"/>
            <a:ext cx="8458200" cy="5999162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  <a:defRPr/>
            </a:pPr>
            <a:r>
              <a:rPr sz="1600" b="1" dirty="0" smtClean="0">
                <a:solidFill>
                  <a:schemeClr val="accent3">
                    <a:lumMod val="75000"/>
                  </a:schemeClr>
                </a:solidFill>
              </a:rPr>
              <a:t>2015-17 Biennium</a:t>
            </a:r>
          </a:p>
          <a:p>
            <a:pPr marL="285750" indent="-285750">
              <a:spcBef>
                <a:spcPts val="900"/>
              </a:spcBef>
              <a:defRPr/>
            </a:pPr>
            <a:r>
              <a:rPr sz="1500" dirty="0" smtClean="0"/>
              <a:t>Resident undergraduate tuition (operating fee portion) reduced by 5% for academic year 2015-16 and will be reduced by an additional 10% in academic year 2016-17, per </a:t>
            </a:r>
            <a:r>
              <a:rPr sz="1500" smtClean="0"/>
              <a:t>legislative mandate </a:t>
            </a:r>
            <a:r>
              <a:rPr sz="1500" dirty="0" smtClean="0"/>
              <a:t>and funding.  </a:t>
            </a:r>
          </a:p>
          <a:p>
            <a:pPr marL="285750" indent="-285750">
              <a:defRPr/>
            </a:pPr>
            <a:r>
              <a:rPr sz="1500" dirty="0" smtClean="0"/>
              <a:t>Although authorized to increase tuition by any amount for all other student categories, WSU opted for no tuition increase in academic year 2015-16, per President Floyd.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  <a:defRPr/>
            </a:pPr>
            <a:r>
              <a:rPr sz="1200" dirty="0" smtClean="0"/>
              <a:t>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  <a:defRPr/>
            </a:pPr>
            <a:r>
              <a:rPr sz="1600" b="1" dirty="0" smtClean="0">
                <a:solidFill>
                  <a:schemeClr val="accent3">
                    <a:lumMod val="75000"/>
                  </a:schemeClr>
                </a:solidFill>
              </a:rPr>
              <a:t>2013-15 Biennium</a:t>
            </a:r>
          </a:p>
          <a:p>
            <a:pPr marL="285750" indent="-285750">
              <a:spcBef>
                <a:spcPts val="900"/>
              </a:spcBef>
              <a:defRPr/>
            </a:pPr>
            <a:r>
              <a:rPr sz="1500" dirty="0" smtClean="0"/>
              <a:t>No tuition increases, per legislative mandate.</a:t>
            </a:r>
            <a:endParaRPr sz="1500" dirty="0"/>
          </a:p>
          <a:p>
            <a:pPr marL="0" indent="0">
              <a:spcBef>
                <a:spcPts val="600"/>
              </a:spcBef>
              <a:buFont typeface="Arial" pitchFamily="34" charset="0"/>
              <a:buNone/>
              <a:defRPr/>
            </a:pPr>
            <a:endParaRPr sz="1200" dirty="0"/>
          </a:p>
          <a:p>
            <a:pPr marL="0" indent="0" algn="ctr">
              <a:spcBef>
                <a:spcPts val="600"/>
              </a:spcBef>
              <a:buFont typeface="Arial" pitchFamily="34" charset="0"/>
              <a:buNone/>
              <a:defRPr/>
            </a:pPr>
            <a:r>
              <a:rPr sz="1600" b="1" dirty="0" smtClean="0">
                <a:solidFill>
                  <a:schemeClr val="accent3">
                    <a:lumMod val="75000"/>
                  </a:schemeClr>
                </a:solidFill>
              </a:rPr>
              <a:t>2011-13 </a:t>
            </a:r>
            <a:r>
              <a:rPr sz="1600" b="1" dirty="0">
                <a:solidFill>
                  <a:schemeClr val="accent3">
                    <a:lumMod val="75000"/>
                  </a:schemeClr>
                </a:solidFill>
              </a:rPr>
              <a:t>Biennium</a:t>
            </a:r>
          </a:p>
          <a:p>
            <a:pPr marL="0" indent="0">
              <a:spcBef>
                <a:spcPts val="900"/>
              </a:spcBef>
              <a:buFont typeface="Arial" pitchFamily="34" charset="0"/>
              <a:buNone/>
              <a:defRPr/>
            </a:pPr>
            <a:r>
              <a:rPr sz="1500" dirty="0" smtClean="0"/>
              <a:t>Governing boards were authorized to increase tuition (including operating and building fees)</a:t>
            </a:r>
          </a:p>
          <a:p>
            <a:pPr marL="171450" indent="-171450">
              <a:spcBef>
                <a:spcPts val="900"/>
              </a:spcBef>
              <a:buSzPct val="125000"/>
              <a:defRPr/>
            </a:pPr>
            <a:r>
              <a:rPr sz="1200" dirty="0" smtClean="0"/>
              <a:t>For resident undergraduates: up to 16% per year</a:t>
            </a:r>
            <a:r>
              <a:rPr sz="1200" b="1" dirty="0" smtClean="0"/>
              <a:t>*</a:t>
            </a:r>
          </a:p>
          <a:p>
            <a:pPr marL="171430" lvl="1" indent="0">
              <a:buFont typeface="Lucida Sans" panose="020B0602030504020204" pitchFamily="34" charset="0"/>
              <a:buNone/>
              <a:defRPr/>
            </a:pPr>
            <a:r>
              <a:rPr sz="1200" i="1" dirty="0" smtClean="0"/>
              <a:t>     (authority established by Legislature in appropriations act each biennium)</a:t>
            </a:r>
          </a:p>
          <a:p>
            <a:pPr marL="174625" lvl="1" indent="-171450">
              <a:spcBef>
                <a:spcPts val="1200"/>
              </a:spcBef>
              <a:buClr>
                <a:schemeClr val="accent1"/>
              </a:buClr>
              <a:buSzPct val="125000"/>
              <a:buFont typeface="Arial" panose="020B0604020202020204" pitchFamily="34" charset="0"/>
              <a:buChar char="•"/>
              <a:tabLst>
                <a:tab pos="174625" algn="l"/>
              </a:tabLst>
              <a:defRPr/>
            </a:pPr>
            <a:r>
              <a:rPr sz="1200" dirty="0" smtClean="0"/>
              <a:t>For all other categories of students: by any amount</a:t>
            </a:r>
          </a:p>
          <a:p>
            <a:pPr marL="171430" lvl="1" indent="0">
              <a:buFont typeface="Lucida Sans" panose="020B0602030504020204" pitchFamily="34" charset="0"/>
              <a:buNone/>
              <a:defRPr/>
            </a:pPr>
            <a:r>
              <a:rPr sz="1200" i="1" dirty="0" smtClean="0"/>
              <a:t>   (authority in RCW)</a:t>
            </a:r>
          </a:p>
          <a:p>
            <a:pPr marL="0" indent="0">
              <a:spcBef>
                <a:spcPts val="1800"/>
              </a:spcBef>
              <a:buFont typeface="Arial" pitchFamily="34" charset="0"/>
              <a:buNone/>
              <a:defRPr/>
            </a:pPr>
            <a:r>
              <a:rPr sz="1100" dirty="0" smtClean="0"/>
              <a:t>  </a:t>
            </a:r>
            <a:r>
              <a:rPr sz="1100" b="1" dirty="0" smtClean="0"/>
              <a:t>*</a:t>
            </a:r>
            <a:r>
              <a:rPr sz="1100" dirty="0" smtClean="0"/>
              <a:t>Institutions had authority for higher increases but would trigger financial aid mitigation requirements.</a:t>
            </a:r>
          </a:p>
          <a:p>
            <a:pPr marL="171430" indent="-171430" algn="ctr">
              <a:defRPr/>
            </a:pPr>
            <a:endParaRPr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14500" y="1235075"/>
            <a:ext cx="533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14500" y="3314700"/>
            <a:ext cx="533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14500" y="4198938"/>
            <a:ext cx="533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09750" y="6770688"/>
            <a:ext cx="533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931863" y="1074738"/>
            <a:ext cx="7974012" cy="97790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altLang="en-US" sz="2800" smtClean="0"/>
              <a:t>Understanding the University Budget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2800" smtClean="0"/>
              <a:t> </a:t>
            </a:r>
            <a:endParaRPr lang="en-US" altLang="en-US" sz="2800" smtClean="0">
              <a:solidFill>
                <a:schemeClr val="accent1"/>
              </a:solidFill>
            </a:endParaRP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2135188" y="2390775"/>
            <a:ext cx="6361112" cy="3360738"/>
            <a:chOff x="1105231" y="2971034"/>
            <a:chExt cx="6361044" cy="3360825"/>
          </a:xfrm>
        </p:grpSpPr>
        <p:sp>
          <p:nvSpPr>
            <p:cNvPr id="3" name="TextBox 2"/>
            <p:cNvSpPr txBox="1"/>
            <p:nvPr/>
          </p:nvSpPr>
          <p:spPr>
            <a:xfrm>
              <a:off x="1105231" y="2971034"/>
              <a:ext cx="6361044" cy="4302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Funding Sources Within the University Budget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05231" y="3672727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WSU Budgeting Principles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05231" y="4391884"/>
              <a:ext cx="6361044" cy="43022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How the University Receives State Funding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05231" y="5145965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Uses of the </a:t>
              </a:r>
              <a:r>
                <a:rPr lang="en-US" sz="2200" dirty="0" smtClean="0">
                  <a:latin typeface="Lucida Sans" panose="020B0602030504020204" pitchFamily="34" charset="0"/>
                </a:rPr>
                <a:t>2015-17 </a:t>
              </a:r>
              <a:r>
                <a:rPr lang="en-US" sz="2200" dirty="0">
                  <a:latin typeface="Lucida Sans" panose="020B0602030504020204" pitchFamily="34" charset="0"/>
                </a:rPr>
                <a:t>Biennial Budget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05231" y="5901635"/>
              <a:ext cx="6361044" cy="4302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Looking Ahead</a:t>
              </a:r>
            </a:p>
          </p:txBody>
        </p:sp>
      </p:grpSp>
      <p:sp>
        <p:nvSpPr>
          <p:cNvPr id="2" name="Right Arrow 1"/>
          <p:cNvSpPr/>
          <p:nvPr/>
        </p:nvSpPr>
        <p:spPr>
          <a:xfrm>
            <a:off x="1009650" y="4662488"/>
            <a:ext cx="795338" cy="238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2925" y="906020"/>
            <a:ext cx="8153400" cy="84023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latin typeface="Lucida Sans" pitchFamily="34" charset="0"/>
              </a:rPr>
              <a:t>Use of 2015-17 Biennial Budget – By Function</a:t>
            </a:r>
            <a:br>
              <a:rPr lang="en-US" dirty="0" smtClean="0">
                <a:latin typeface="Lucida Sans" pitchFamily="34" charset="0"/>
              </a:rPr>
            </a:br>
            <a:r>
              <a:rPr lang="en-US" sz="1000" dirty="0" smtClean="0">
                <a:solidFill>
                  <a:srgbClr val="A80030"/>
                </a:solidFill>
              </a:rPr>
              <a:t> </a:t>
            </a:r>
            <a:r>
              <a:rPr lang="en-US" dirty="0" smtClean="0">
                <a:solidFill>
                  <a:srgbClr val="A80030"/>
                </a:solidFill>
              </a:rPr>
              <a:t/>
            </a:r>
            <a:br>
              <a:rPr lang="en-US" dirty="0" smtClean="0">
                <a:solidFill>
                  <a:srgbClr val="A80030"/>
                </a:solidFill>
              </a:rPr>
            </a:br>
            <a:r>
              <a:rPr lang="en-US" sz="2000" dirty="0" smtClean="0">
                <a:solidFill>
                  <a:srgbClr val="A80030"/>
                </a:solidFill>
                <a:latin typeface="Lucida Sans" pitchFamily="34" charset="0"/>
              </a:rPr>
              <a:t>State  Appropriation and Operating Tuition</a:t>
            </a:r>
            <a:endParaRPr lang="en-US" dirty="0">
              <a:latin typeface="Lucida Sans" pitchFamily="34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3743325" y="6214819"/>
            <a:ext cx="876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100" dirty="0">
                <a:solidFill>
                  <a:schemeClr val="bg2"/>
                </a:solidFill>
                <a:latin typeface="+mj-lt"/>
              </a:rPr>
              <a:t>Research</a:t>
            </a:r>
          </a:p>
          <a:p>
            <a:pPr>
              <a:spcBef>
                <a:spcPts val="0"/>
              </a:spcBef>
              <a:defRPr/>
            </a:pPr>
            <a:r>
              <a:rPr lang="en-US" sz="1100" dirty="0" smtClean="0">
                <a:solidFill>
                  <a:schemeClr val="bg2"/>
                </a:solidFill>
                <a:latin typeface="+mj-lt"/>
              </a:rPr>
              <a:t>   9%</a:t>
            </a:r>
            <a:endParaRPr lang="en-US" sz="11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0180" name="Rectangle 18"/>
          <p:cNvSpPr>
            <a:spLocks noChangeArrowheads="1"/>
          </p:cNvSpPr>
          <p:nvPr/>
        </p:nvSpPr>
        <p:spPr bwMode="auto">
          <a:xfrm>
            <a:off x="2890838" y="1938771"/>
            <a:ext cx="2667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100" dirty="0"/>
              <a:t>Plant Operations &amp; Maintenance    </a:t>
            </a:r>
            <a:br>
              <a:rPr lang="en-US" altLang="en-US" sz="1100" dirty="0"/>
            </a:br>
            <a:r>
              <a:rPr lang="en-US" altLang="en-US" sz="1100" dirty="0"/>
              <a:t>   </a:t>
            </a:r>
            <a:r>
              <a:rPr lang="en-US" altLang="en-US" sz="1100" dirty="0" smtClean="0"/>
              <a:t>9%</a:t>
            </a:r>
            <a:endParaRPr lang="en-US" altLang="en-US" sz="1100" dirty="0"/>
          </a:p>
        </p:txBody>
      </p:sp>
      <p:sp>
        <p:nvSpPr>
          <p:cNvPr id="50181" name="Rectangle 19"/>
          <p:cNvSpPr>
            <a:spLocks noChangeArrowheads="1"/>
          </p:cNvSpPr>
          <p:nvPr/>
        </p:nvSpPr>
        <p:spPr bwMode="auto">
          <a:xfrm>
            <a:off x="1631950" y="3582743"/>
            <a:ext cx="13081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Student Services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5% </a:t>
            </a:r>
          </a:p>
        </p:txBody>
      </p:sp>
      <p:sp>
        <p:nvSpPr>
          <p:cNvPr id="50182" name="Rectangle 20"/>
          <p:cNvSpPr>
            <a:spLocks noChangeArrowheads="1"/>
          </p:cNvSpPr>
          <p:nvPr/>
        </p:nvSpPr>
        <p:spPr bwMode="auto">
          <a:xfrm>
            <a:off x="2089150" y="4087006"/>
            <a:ext cx="685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100" dirty="0"/>
              <a:t>Library    </a:t>
            </a:r>
            <a:br>
              <a:rPr lang="en-US" altLang="en-US" sz="1100" dirty="0"/>
            </a:br>
            <a:r>
              <a:rPr lang="en-US" altLang="en-US" sz="1100" dirty="0"/>
              <a:t>  </a:t>
            </a:r>
            <a:r>
              <a:rPr lang="en-US" altLang="en-US" sz="1100" dirty="0" smtClean="0"/>
              <a:t>2%</a:t>
            </a:r>
            <a:endParaRPr lang="en-US" altLang="en-US" sz="1100" dirty="0"/>
          </a:p>
        </p:txBody>
      </p:sp>
      <p:sp>
        <p:nvSpPr>
          <p:cNvPr id="50183" name="Rectangle 21"/>
          <p:cNvSpPr>
            <a:spLocks noChangeArrowheads="1"/>
          </p:cNvSpPr>
          <p:nvPr/>
        </p:nvSpPr>
        <p:spPr bwMode="auto">
          <a:xfrm>
            <a:off x="1648803" y="4831434"/>
            <a:ext cx="1300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Primary Support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</a:t>
            </a:r>
            <a:r>
              <a:rPr lang="en-US" altLang="en-US" sz="1100" dirty="0" smtClean="0"/>
              <a:t>9%</a:t>
            </a:r>
            <a:endParaRPr lang="en-US" altLang="en-US" sz="1100" dirty="0"/>
          </a:p>
        </p:txBody>
      </p:sp>
      <p:sp>
        <p:nvSpPr>
          <p:cNvPr id="50184" name="Rectangle 22"/>
          <p:cNvSpPr>
            <a:spLocks noChangeArrowheads="1"/>
          </p:cNvSpPr>
          <p:nvPr/>
        </p:nvSpPr>
        <p:spPr bwMode="auto">
          <a:xfrm>
            <a:off x="2367146" y="5648325"/>
            <a:ext cx="11636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Public Service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</a:t>
            </a:r>
            <a:r>
              <a:rPr lang="en-US" altLang="en-US" sz="1100" dirty="0" smtClean="0"/>
              <a:t>6%</a:t>
            </a:r>
            <a:endParaRPr lang="en-US" altLang="en-US" sz="1100" dirty="0"/>
          </a:p>
        </p:txBody>
      </p:sp>
      <p:sp>
        <p:nvSpPr>
          <p:cNvPr id="50185" name="Text Box 23"/>
          <p:cNvSpPr txBox="1">
            <a:spLocks noChangeArrowheads="1"/>
          </p:cNvSpPr>
          <p:nvPr/>
        </p:nvSpPr>
        <p:spPr bwMode="auto">
          <a:xfrm>
            <a:off x="1631950" y="2924983"/>
            <a:ext cx="1600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Institutional Support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</a:t>
            </a:r>
            <a:r>
              <a:rPr lang="en-US" altLang="en-US" sz="1100" dirty="0" smtClean="0"/>
              <a:t>10%</a:t>
            </a:r>
            <a:endParaRPr lang="en-US" altLang="en-US" sz="1100" dirty="0"/>
          </a:p>
        </p:txBody>
      </p:sp>
      <p:sp>
        <p:nvSpPr>
          <p:cNvPr id="50186" name="Rectangle 6"/>
          <p:cNvSpPr>
            <a:spLocks noChangeArrowheads="1"/>
          </p:cNvSpPr>
          <p:nvPr/>
        </p:nvSpPr>
        <p:spPr bwMode="auto">
          <a:xfrm>
            <a:off x="6553200" y="3009900"/>
            <a:ext cx="952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Instruction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 </a:t>
            </a:r>
            <a:r>
              <a:rPr lang="en-US" altLang="en-US" sz="1100" dirty="0" smtClean="0"/>
              <a:t>50%</a:t>
            </a:r>
            <a:endParaRPr lang="en-US" altLang="en-US" sz="1100" dirty="0"/>
          </a:p>
        </p:txBody>
      </p:sp>
      <p:graphicFrame>
        <p:nvGraphicFramePr>
          <p:cNvPr id="50187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640659"/>
              </p:ext>
            </p:extLst>
          </p:nvPr>
        </p:nvGraphicFramePr>
        <p:xfrm>
          <a:off x="2112963" y="2124076"/>
          <a:ext cx="5543550" cy="424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Worksheet" r:id="rId4" imgW="5343500" imgH="4238730" progId="Excel.Sheet.8">
                  <p:embed/>
                </p:oleObj>
              </mc:Choice>
              <mc:Fallback>
                <p:oleObj name="Worksheet" r:id="rId4" imgW="5343500" imgH="4238730" progId="Excel.Sheet.8">
                  <p:embed/>
                  <p:pic>
                    <p:nvPicPr>
                      <p:cNvPr id="0" name="Chart 30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2124076"/>
                        <a:ext cx="5543550" cy="424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55663"/>
            <a:ext cx="9144000" cy="1117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latin typeface="Lucida Sans" pitchFamily="34" charset="0"/>
              </a:rPr>
              <a:t>Use of 2015-17 Capital Budget – By Expense Type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         </a:t>
            </a:r>
            <a:r>
              <a:rPr lang="en-US" sz="2000" dirty="0" smtClean="0">
                <a:solidFill>
                  <a:schemeClr val="accent1"/>
                </a:solidFill>
                <a:latin typeface="Lucida Sans" pitchFamily="34" charset="0"/>
              </a:rPr>
              <a:t>State Appropriation, Land Grant Income, and Student Building Fees</a:t>
            </a:r>
            <a:endParaRPr lang="en-US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38" name="Rectangle 1035"/>
          <p:cNvSpPr>
            <a:spLocks noChangeArrowheads="1"/>
          </p:cNvSpPr>
          <p:nvPr/>
        </p:nvSpPr>
        <p:spPr bwMode="auto">
          <a:xfrm>
            <a:off x="781050" y="3232150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39" name="Rectangle 1036"/>
          <p:cNvSpPr>
            <a:spLocks noChangeArrowheads="1"/>
          </p:cNvSpPr>
          <p:nvPr/>
        </p:nvSpPr>
        <p:spPr bwMode="auto">
          <a:xfrm>
            <a:off x="927100" y="3382963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2029047" y="2743200"/>
          <a:ext cx="4876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2230" name="TextBox 13"/>
          <p:cNvSpPr txBox="1">
            <a:spLocks noChangeArrowheads="1"/>
          </p:cNvSpPr>
          <p:nvPr/>
        </p:nvSpPr>
        <p:spPr bwMode="auto">
          <a:xfrm>
            <a:off x="6796088" y="384175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Minor Capital </a:t>
            </a:r>
            <a:br>
              <a:rPr lang="en-US" altLang="en-US" sz="1200" dirty="0"/>
            </a:br>
            <a:r>
              <a:rPr lang="en-US" altLang="en-US" sz="1200" dirty="0"/>
              <a:t>Projects – </a:t>
            </a:r>
            <a:r>
              <a:rPr lang="en-US" altLang="en-US" sz="1200" dirty="0" smtClean="0"/>
              <a:t>20%</a:t>
            </a:r>
            <a:endParaRPr lang="en-US" altLang="en-US" sz="1200" dirty="0"/>
          </a:p>
        </p:txBody>
      </p:sp>
      <p:sp>
        <p:nvSpPr>
          <p:cNvPr id="52231" name="TextBox 14"/>
          <p:cNvSpPr txBox="1">
            <a:spLocks noChangeArrowheads="1"/>
          </p:cNvSpPr>
          <p:nvPr/>
        </p:nvSpPr>
        <p:spPr bwMode="auto">
          <a:xfrm>
            <a:off x="5187950" y="221615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Preventative Maintenance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(Operating) – 7%</a:t>
            </a:r>
          </a:p>
        </p:txBody>
      </p:sp>
      <p:sp>
        <p:nvSpPr>
          <p:cNvPr id="52232" name="TextBox 15"/>
          <p:cNvSpPr txBox="1">
            <a:spLocks noChangeArrowheads="1"/>
          </p:cNvSpPr>
          <p:nvPr/>
        </p:nvSpPr>
        <p:spPr bwMode="auto">
          <a:xfrm>
            <a:off x="1504217" y="487667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Major Capital Projects – </a:t>
            </a:r>
            <a:r>
              <a:rPr lang="en-US" altLang="en-US" sz="1200" dirty="0" smtClean="0"/>
              <a:t>73%</a:t>
            </a:r>
            <a:endParaRPr lang="en-US" altLang="en-US" sz="1200" dirty="0"/>
          </a:p>
        </p:txBody>
      </p:sp>
      <p:graphicFrame>
        <p:nvGraphicFramePr>
          <p:cNvPr id="52233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805782"/>
              </p:ext>
            </p:extLst>
          </p:nvPr>
        </p:nvGraphicFramePr>
        <p:xfrm>
          <a:off x="1504217" y="2489200"/>
          <a:ext cx="68072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9" name="Worksheet" r:id="rId5" imgW="6803726" imgH="4371211" progId="Excel.Sheet.8">
                  <p:embed/>
                </p:oleObj>
              </mc:Choice>
              <mc:Fallback>
                <p:oleObj name="Worksheet" r:id="rId5" imgW="6803726" imgH="4371211" progId="Excel.Sheet.8">
                  <p:embed/>
                  <p:pic>
                    <p:nvPicPr>
                      <p:cNvPr id="0" name="Chart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217" y="2489200"/>
                        <a:ext cx="6807200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4350" y="965200"/>
            <a:ext cx="8458200" cy="1171575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en-US" dirty="0" smtClean="0">
                <a:latin typeface="Lucida Sans" pitchFamily="34" charset="0"/>
              </a:rPr>
              <a:t>Use of 2015-17 Operating Budget – By Expense Type</a:t>
            </a:r>
            <a:r>
              <a:rPr lang="en-US" sz="1000" dirty="0" smtClean="0">
                <a:latin typeface="Lucida Sans" pitchFamily="34" charset="0"/>
              </a:rPr>
              <a:t/>
            </a:r>
            <a:br>
              <a:rPr lang="en-US" sz="1000" dirty="0" smtClean="0">
                <a:latin typeface="Lucida Sans" pitchFamily="34" charset="0"/>
              </a:rPr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2000" dirty="0">
                <a:solidFill>
                  <a:schemeClr val="accent1"/>
                </a:solidFill>
                <a:latin typeface="Lucida Sans" pitchFamily="34" charset="0"/>
              </a:rPr>
              <a:t>State </a:t>
            </a:r>
            <a:r>
              <a:rPr lang="en-US" sz="2000" dirty="0" smtClean="0">
                <a:solidFill>
                  <a:schemeClr val="accent1"/>
                </a:solidFill>
                <a:latin typeface="Lucida Sans" pitchFamily="34" charset="0"/>
              </a:rPr>
              <a:t>Appropriation </a:t>
            </a:r>
            <a:r>
              <a:rPr lang="en-US" sz="2000" dirty="0">
                <a:solidFill>
                  <a:schemeClr val="accent1"/>
                </a:solidFill>
                <a:latin typeface="Lucida Sans" pitchFamily="34" charset="0"/>
              </a:rPr>
              <a:t>and Operating Tuition</a:t>
            </a:r>
            <a:endParaRPr lang="en-US" dirty="0">
              <a:solidFill>
                <a:schemeClr val="accent1"/>
              </a:solidFill>
              <a:latin typeface="Lucida Sans" pitchFamily="34" charset="0"/>
            </a:endParaRPr>
          </a:p>
        </p:txBody>
      </p:sp>
      <p:sp>
        <p:nvSpPr>
          <p:cNvPr id="54275" name="Rectangle 1033"/>
          <p:cNvSpPr>
            <a:spLocks noChangeArrowheads="1"/>
          </p:cNvSpPr>
          <p:nvPr/>
        </p:nvSpPr>
        <p:spPr bwMode="auto">
          <a:xfrm>
            <a:off x="6687771" y="5330825"/>
            <a:ext cx="14890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Salaries and Wages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</a:t>
            </a:r>
            <a:r>
              <a:rPr lang="en-US" altLang="en-US" sz="1100" dirty="0" smtClean="0"/>
              <a:t>67% </a:t>
            </a:r>
            <a:endParaRPr lang="en-US" altLang="en-US" sz="1100" dirty="0"/>
          </a:p>
        </p:txBody>
      </p:sp>
      <p:sp>
        <p:nvSpPr>
          <p:cNvPr id="38" name="Rectangle 1035"/>
          <p:cNvSpPr>
            <a:spLocks noChangeArrowheads="1"/>
          </p:cNvSpPr>
          <p:nvPr/>
        </p:nvSpPr>
        <p:spPr bwMode="auto">
          <a:xfrm>
            <a:off x="781050" y="3232150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39" name="Rectangle 1036"/>
          <p:cNvSpPr>
            <a:spLocks noChangeArrowheads="1"/>
          </p:cNvSpPr>
          <p:nvPr/>
        </p:nvSpPr>
        <p:spPr bwMode="auto">
          <a:xfrm>
            <a:off x="927100" y="3382963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54278" name="Rectangle 1037"/>
          <p:cNvSpPr>
            <a:spLocks noChangeArrowheads="1"/>
          </p:cNvSpPr>
          <p:nvPr/>
        </p:nvSpPr>
        <p:spPr bwMode="auto">
          <a:xfrm>
            <a:off x="2084510" y="3971925"/>
            <a:ext cx="728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Benefits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</a:t>
            </a:r>
            <a:r>
              <a:rPr lang="en-US" altLang="en-US" sz="1100" dirty="0" smtClean="0"/>
              <a:t>18%</a:t>
            </a:r>
            <a:endParaRPr lang="en-US" altLang="en-US" sz="1100" dirty="0"/>
          </a:p>
        </p:txBody>
      </p:sp>
      <p:sp>
        <p:nvSpPr>
          <p:cNvPr id="54279" name="Rectangle 1038"/>
          <p:cNvSpPr>
            <a:spLocks noChangeArrowheads="1"/>
          </p:cNvSpPr>
          <p:nvPr/>
        </p:nvSpPr>
        <p:spPr bwMode="auto">
          <a:xfrm>
            <a:off x="3227388" y="2630488"/>
            <a:ext cx="990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Operations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</a:t>
            </a:r>
            <a:r>
              <a:rPr lang="en-US" altLang="en-US" sz="1100" dirty="0" smtClean="0"/>
              <a:t>15%</a:t>
            </a:r>
            <a:endParaRPr lang="en-US" altLang="en-US" sz="1100" dirty="0"/>
          </a:p>
        </p:txBody>
      </p:sp>
      <p:graphicFrame>
        <p:nvGraphicFramePr>
          <p:cNvPr id="54280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502837"/>
              </p:ext>
            </p:extLst>
          </p:nvPr>
        </p:nvGraphicFramePr>
        <p:xfrm>
          <a:off x="2681288" y="2630488"/>
          <a:ext cx="4324350" cy="403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6" name="Worksheet" r:id="rId4" imgW="4133844" imgH="4162320" progId="Excel.Sheet.8">
                  <p:embed/>
                </p:oleObj>
              </mc:Choice>
              <mc:Fallback>
                <p:oleObj name="Worksheet" r:id="rId4" imgW="4133844" imgH="4162320" progId="Excel.Sheet.8">
                  <p:embed/>
                  <p:pic>
                    <p:nvPicPr>
                      <p:cNvPr id="0" name="Char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630488"/>
                        <a:ext cx="4324350" cy="403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931863" y="1074738"/>
            <a:ext cx="7974012" cy="97790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altLang="en-US" sz="2800" smtClean="0"/>
              <a:t>Understanding the University Budget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2800" smtClean="0"/>
              <a:t> </a:t>
            </a:r>
            <a:endParaRPr lang="en-US" altLang="en-US" sz="2800" smtClean="0">
              <a:solidFill>
                <a:schemeClr val="accent1"/>
              </a:solidFill>
            </a:endParaRPr>
          </a:p>
        </p:txBody>
      </p:sp>
      <p:grpSp>
        <p:nvGrpSpPr>
          <p:cNvPr id="56323" name="Group 3"/>
          <p:cNvGrpSpPr>
            <a:grpSpLocks/>
          </p:cNvGrpSpPr>
          <p:nvPr/>
        </p:nvGrpSpPr>
        <p:grpSpPr bwMode="auto">
          <a:xfrm>
            <a:off x="2135188" y="2390775"/>
            <a:ext cx="6361112" cy="3360738"/>
            <a:chOff x="1105231" y="2971034"/>
            <a:chExt cx="6361044" cy="3360825"/>
          </a:xfrm>
        </p:grpSpPr>
        <p:sp>
          <p:nvSpPr>
            <p:cNvPr id="3" name="TextBox 2"/>
            <p:cNvSpPr txBox="1"/>
            <p:nvPr/>
          </p:nvSpPr>
          <p:spPr>
            <a:xfrm>
              <a:off x="1105231" y="2971034"/>
              <a:ext cx="6361044" cy="4302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Funding Sources Within the University Budget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05231" y="3672727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WSU Budgeting Principles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05231" y="4391884"/>
              <a:ext cx="6361044" cy="43022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How the University Receives State Funding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05231" y="5145965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Uses of the 2013-15 Biennial Budget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05231" y="5901635"/>
              <a:ext cx="6361044" cy="4302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Looking Ahead</a:t>
              </a:r>
            </a:p>
          </p:txBody>
        </p:sp>
      </p:grpSp>
      <p:sp>
        <p:nvSpPr>
          <p:cNvPr id="2" name="Right Arrow 1"/>
          <p:cNvSpPr/>
          <p:nvPr/>
        </p:nvSpPr>
        <p:spPr>
          <a:xfrm>
            <a:off x="931863" y="5416550"/>
            <a:ext cx="795337" cy="239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3658" y="808645"/>
            <a:ext cx="8458200" cy="1034129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en-US" dirty="0" smtClean="0">
                <a:latin typeface="Lucida Sans" pitchFamily="34" charset="0"/>
              </a:rPr>
              <a:t>2017-19 Operating Budget</a:t>
            </a:r>
            <a:br>
              <a:rPr lang="en-US" dirty="0" smtClean="0">
                <a:latin typeface="Lucida Sans" pitchFamily="34" charset="0"/>
              </a:rPr>
            </a:br>
            <a:r>
              <a:rPr lang="en-US" sz="2000" dirty="0">
                <a:solidFill>
                  <a:schemeClr val="accent1"/>
                </a:solidFill>
                <a:latin typeface="Lucida Sans" pitchFamily="34" charset="0"/>
              </a:rPr>
              <a:t>WSU Request</a:t>
            </a:r>
            <a:r>
              <a:rPr lang="en-US" altLang="en-US" dirty="0">
                <a:latin typeface="Lucida Sans" panose="020B0602030504020204" pitchFamily="34" charset="0"/>
              </a:rPr>
              <a:t/>
            </a:r>
            <a:br>
              <a:rPr lang="en-US" altLang="en-US" dirty="0">
                <a:latin typeface="Lucida Sans" panose="020B0602030504020204" pitchFamily="34" charset="0"/>
              </a:rPr>
            </a:br>
            <a:endParaRPr lang="en-US" i="1" dirty="0">
              <a:latin typeface="Lucida Sans" pitchFamily="34" charset="0"/>
            </a:endParaRPr>
          </a:p>
        </p:txBody>
      </p:sp>
      <p:sp>
        <p:nvSpPr>
          <p:cNvPr id="38" name="Rectangle 1035"/>
          <p:cNvSpPr>
            <a:spLocks noChangeArrowheads="1"/>
          </p:cNvSpPr>
          <p:nvPr/>
        </p:nvSpPr>
        <p:spPr bwMode="auto">
          <a:xfrm>
            <a:off x="781050" y="3232150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39" name="Rectangle 1036"/>
          <p:cNvSpPr>
            <a:spLocks noChangeArrowheads="1"/>
          </p:cNvSpPr>
          <p:nvPr/>
        </p:nvSpPr>
        <p:spPr bwMode="auto">
          <a:xfrm>
            <a:off x="927100" y="3382963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654603355"/>
              </p:ext>
            </p:extLst>
          </p:nvPr>
        </p:nvGraphicFramePr>
        <p:xfrm>
          <a:off x="2029047" y="2743200"/>
          <a:ext cx="4876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2470" name="TextBox 1"/>
          <p:cNvSpPr txBox="1">
            <a:spLocks noChangeArrowheads="1"/>
          </p:cNvSpPr>
          <p:nvPr/>
        </p:nvSpPr>
        <p:spPr bwMode="auto">
          <a:xfrm>
            <a:off x="927100" y="2066047"/>
            <a:ext cx="7821246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OPERATING</a:t>
            </a:r>
            <a:r>
              <a:rPr lang="en-US" altLang="en-US" sz="1400" dirty="0">
                <a:solidFill>
                  <a:schemeClr val="bg2"/>
                </a:solidFill>
                <a:latin typeface="Lucida Sans" panose="020B0602030504020204" pitchFamily="34" charset="0"/>
              </a:rPr>
              <a:t>		</a:t>
            </a:r>
            <a:br>
              <a:rPr lang="en-US" altLang="en-US" sz="1400" dirty="0">
                <a:solidFill>
                  <a:schemeClr val="bg2"/>
                </a:solidFill>
                <a:latin typeface="Lucida Sans" panose="020B0602030504020204" pitchFamily="34" charset="0"/>
              </a:rPr>
            </a:br>
            <a:r>
              <a:rPr lang="en-US" sz="1400" dirty="0">
                <a:solidFill>
                  <a:schemeClr val="bg2"/>
                </a:solidFill>
              </a:rPr>
              <a:t>Medical Education, Elson S. Floyd College of Medicine		$10.8M	</a:t>
            </a:r>
          </a:p>
          <a:p>
            <a:pPr lvl="0"/>
            <a:r>
              <a:rPr lang="en-US" sz="1400" dirty="0">
                <a:solidFill>
                  <a:schemeClr val="bg2"/>
                </a:solidFill>
              </a:rPr>
              <a:t>Salaries for Faculty, Staff, and Graduate Students			$37.0M</a:t>
            </a:r>
          </a:p>
          <a:p>
            <a:r>
              <a:rPr lang="en-US" sz="1400" dirty="0">
                <a:solidFill>
                  <a:schemeClr val="bg2"/>
                </a:solidFill>
              </a:rPr>
              <a:t>(4% for each of the two years)</a:t>
            </a:r>
          </a:p>
          <a:p>
            <a:pPr lvl="0"/>
            <a:r>
              <a:rPr lang="en-US" sz="1400" dirty="0">
                <a:solidFill>
                  <a:schemeClr val="bg2"/>
                </a:solidFill>
              </a:rPr>
              <a:t>Center for Advanced Manufacturing and Aerospace 		</a:t>
            </a:r>
            <a:r>
              <a:rPr lang="en-US" sz="1400" dirty="0" smtClean="0">
                <a:solidFill>
                  <a:schemeClr val="bg2"/>
                </a:solidFill>
              </a:rPr>
              <a:t>$  </a:t>
            </a:r>
            <a:r>
              <a:rPr lang="en-US" sz="1400" dirty="0">
                <a:solidFill>
                  <a:schemeClr val="bg2"/>
                </a:solidFill>
              </a:rPr>
              <a:t>5.0M</a:t>
            </a:r>
          </a:p>
          <a:p>
            <a:r>
              <a:rPr lang="en-US" sz="1400" dirty="0">
                <a:solidFill>
                  <a:schemeClr val="bg2"/>
                </a:solidFill>
              </a:rPr>
              <a:t>		(Vancouver and Everett)</a:t>
            </a:r>
          </a:p>
          <a:p>
            <a:pPr lvl="0"/>
            <a:r>
              <a:rPr lang="en-US" sz="1400" dirty="0">
                <a:solidFill>
                  <a:schemeClr val="bg2"/>
                </a:solidFill>
              </a:rPr>
              <a:t>Maintenance and Operations for New Buildings			$  1.6M</a:t>
            </a:r>
          </a:p>
          <a:p>
            <a:pPr lvl="0"/>
            <a:r>
              <a:rPr lang="en-US" sz="1400" dirty="0">
                <a:solidFill>
                  <a:schemeClr val="bg2"/>
                </a:solidFill>
              </a:rPr>
              <a:t>Research for Spokane – One Health Initiative			$  1.2M</a:t>
            </a:r>
          </a:p>
          <a:p>
            <a:pPr lvl="0"/>
            <a:r>
              <a:rPr lang="en-US" sz="1400" dirty="0">
                <a:solidFill>
                  <a:schemeClr val="bg2"/>
                </a:solidFill>
              </a:rPr>
              <a:t>Collective Bargaining Agreements			</a:t>
            </a:r>
            <a:r>
              <a:rPr lang="en-US" sz="1400" dirty="0" smtClean="0">
                <a:solidFill>
                  <a:schemeClr val="bg2"/>
                </a:solidFill>
              </a:rPr>
              <a:t>	Various</a:t>
            </a:r>
          </a:p>
          <a:p>
            <a:r>
              <a:rPr lang="en-US" sz="1200" dirty="0">
                <a:solidFill>
                  <a:schemeClr val="bg2"/>
                </a:solidFill>
              </a:rPr>
              <a:t>			</a:t>
            </a:r>
            <a:endParaRPr lang="en-US" altLang="en-US" sz="1400" dirty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3658" y="808645"/>
            <a:ext cx="8458200" cy="1034129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en-US" dirty="0" smtClean="0">
                <a:latin typeface="Lucida Sans" pitchFamily="34" charset="0"/>
              </a:rPr>
              <a:t>2017-19 Operating Budget</a:t>
            </a:r>
            <a:br>
              <a:rPr lang="en-US" dirty="0" smtClean="0">
                <a:latin typeface="Lucida Sans" pitchFamily="34" charset="0"/>
              </a:rPr>
            </a:br>
            <a:r>
              <a:rPr lang="en-US" sz="2000" dirty="0">
                <a:solidFill>
                  <a:schemeClr val="accent1"/>
                </a:solidFill>
                <a:latin typeface="Lucida Sans" pitchFamily="34" charset="0"/>
              </a:rPr>
              <a:t>WSU Request</a:t>
            </a:r>
            <a:r>
              <a:rPr lang="en-US" altLang="en-US" dirty="0">
                <a:latin typeface="Lucida Sans" panose="020B0602030504020204" pitchFamily="34" charset="0"/>
              </a:rPr>
              <a:t/>
            </a:r>
            <a:br>
              <a:rPr lang="en-US" altLang="en-US" dirty="0">
                <a:latin typeface="Lucida Sans" panose="020B0602030504020204" pitchFamily="34" charset="0"/>
              </a:rPr>
            </a:br>
            <a:endParaRPr lang="en-US" i="1" dirty="0">
              <a:latin typeface="Lucida Sans" pitchFamily="34" charset="0"/>
            </a:endParaRPr>
          </a:p>
        </p:txBody>
      </p:sp>
      <p:sp>
        <p:nvSpPr>
          <p:cNvPr id="38" name="Rectangle 1035"/>
          <p:cNvSpPr>
            <a:spLocks noChangeArrowheads="1"/>
          </p:cNvSpPr>
          <p:nvPr/>
        </p:nvSpPr>
        <p:spPr bwMode="auto">
          <a:xfrm>
            <a:off x="781050" y="3232150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39" name="Rectangle 1036"/>
          <p:cNvSpPr>
            <a:spLocks noChangeArrowheads="1"/>
          </p:cNvSpPr>
          <p:nvPr/>
        </p:nvSpPr>
        <p:spPr bwMode="auto">
          <a:xfrm>
            <a:off x="927100" y="3382963"/>
            <a:ext cx="2460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eaLnBrk="1" hangingPunct="1">
              <a:defRPr/>
            </a:pPr>
            <a:endParaRPr lang="en-US" dirty="0">
              <a:latin typeface="+mj-lt"/>
            </a:endParaRPr>
          </a:p>
        </p:txBody>
      </p:sp>
      <p:graphicFrame>
        <p:nvGraphicFramePr>
          <p:cNvPr id="13" name="Chart 12"/>
          <p:cNvGraphicFramePr/>
          <p:nvPr>
            <p:extLst/>
          </p:nvPr>
        </p:nvGraphicFramePr>
        <p:xfrm>
          <a:off x="2029047" y="2743200"/>
          <a:ext cx="4876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2470" name="TextBox 1"/>
          <p:cNvSpPr txBox="1">
            <a:spLocks noChangeArrowheads="1"/>
          </p:cNvSpPr>
          <p:nvPr/>
        </p:nvSpPr>
        <p:spPr bwMode="auto">
          <a:xfrm>
            <a:off x="927100" y="2066047"/>
            <a:ext cx="7821246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6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14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CAPITAL</a:t>
            </a:r>
            <a:endParaRPr lang="en-US" altLang="en-US" sz="1200" dirty="0" smtClean="0">
              <a:solidFill>
                <a:schemeClr val="bg2"/>
              </a:solidFill>
              <a:latin typeface="Lucida Sans" panose="020B0602030504020204" pitchFamily="34" charset="0"/>
            </a:endParaRP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Pullman Plant Sciences (REC5)	</a:t>
            </a:r>
            <a:r>
              <a:rPr lang="en-US" sz="1200" dirty="0" smtClean="0">
                <a:solidFill>
                  <a:schemeClr val="bg2"/>
                </a:solidFill>
              </a:rPr>
              <a:t>	Construction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	$</a:t>
            </a:r>
            <a:r>
              <a:rPr lang="en-US" sz="1200" dirty="0">
                <a:solidFill>
                  <a:schemeClr val="bg2"/>
                </a:solidFill>
              </a:rPr>
              <a:t>58.90M</a:t>
            </a: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Pullman Global Animal Phase 2	</a:t>
            </a:r>
            <a:r>
              <a:rPr lang="en-US" sz="1200" dirty="0" smtClean="0">
                <a:solidFill>
                  <a:schemeClr val="bg2"/>
                </a:solidFill>
              </a:rPr>
              <a:t>	Construction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	$</a:t>
            </a:r>
            <a:r>
              <a:rPr lang="en-US" sz="1200" dirty="0">
                <a:solidFill>
                  <a:schemeClr val="bg2"/>
                </a:solidFill>
              </a:rPr>
              <a:t>38.10M</a:t>
            </a: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Tri-Cities Academic Building	</a:t>
            </a:r>
            <a:r>
              <a:rPr lang="en-US" sz="1200" dirty="0" smtClean="0">
                <a:solidFill>
                  <a:schemeClr val="bg2"/>
                </a:solidFill>
              </a:rPr>
              <a:t>		Design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	$  </a:t>
            </a:r>
            <a:r>
              <a:rPr lang="en-US" sz="1200" dirty="0">
                <a:solidFill>
                  <a:schemeClr val="bg2"/>
                </a:solidFill>
              </a:rPr>
              <a:t>3.00M</a:t>
            </a: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Minor Capital Improvement (MCI/Equipment)	Pool	</a:t>
            </a:r>
            <a:r>
              <a:rPr lang="en-US" sz="1200" dirty="0" smtClean="0">
                <a:solidFill>
                  <a:schemeClr val="bg2"/>
                </a:solidFill>
              </a:rPr>
              <a:t>	$</a:t>
            </a:r>
            <a:r>
              <a:rPr lang="en-US" sz="1200" dirty="0">
                <a:solidFill>
                  <a:schemeClr val="bg2"/>
                </a:solidFill>
              </a:rPr>
              <a:t>21.75M</a:t>
            </a: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Minor Capital Preservation (MCR)	</a:t>
            </a:r>
            <a:r>
              <a:rPr lang="en-US" sz="1200" dirty="0" smtClean="0">
                <a:solidFill>
                  <a:schemeClr val="bg2"/>
                </a:solidFill>
              </a:rPr>
              <a:t>	Pool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	$</a:t>
            </a:r>
            <a:r>
              <a:rPr lang="en-US" sz="1200" dirty="0">
                <a:solidFill>
                  <a:schemeClr val="bg2"/>
                </a:solidFill>
              </a:rPr>
              <a:t>42.50M</a:t>
            </a: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STEM Teaching </a:t>
            </a:r>
            <a:r>
              <a:rPr lang="en-US" sz="1200" dirty="0" smtClean="0">
                <a:solidFill>
                  <a:schemeClr val="bg2"/>
                </a:solidFill>
              </a:rPr>
              <a:t>Labs/Bld. Infrastructure Upgrades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Renovation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	$  </a:t>
            </a:r>
            <a:r>
              <a:rPr lang="en-US" sz="1200" dirty="0">
                <a:solidFill>
                  <a:schemeClr val="bg2"/>
                </a:solidFill>
              </a:rPr>
              <a:t>4.90M</a:t>
            </a:r>
          </a:p>
          <a:p>
            <a:r>
              <a:rPr lang="en-US" sz="1200" dirty="0" smtClean="0">
                <a:solidFill>
                  <a:schemeClr val="bg2"/>
                </a:solidFill>
              </a:rPr>
              <a:t>Upgrades</a:t>
            </a:r>
            <a:endParaRPr lang="en-US" sz="1200" dirty="0">
              <a:solidFill>
                <a:schemeClr val="bg2"/>
              </a:solidFill>
            </a:endParaRP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Pullman Life/Physical Sciences Building	</a:t>
            </a:r>
            <a:r>
              <a:rPr lang="en-US" sz="1200" dirty="0" smtClean="0">
                <a:solidFill>
                  <a:schemeClr val="bg2"/>
                </a:solidFill>
              </a:rPr>
              <a:t>	Predesign/Design</a:t>
            </a:r>
            <a:r>
              <a:rPr lang="en-US" sz="1200" dirty="0">
                <a:solidFill>
                  <a:schemeClr val="bg2"/>
                </a:solidFill>
              </a:rPr>
              <a:t>	$  3.50M</a:t>
            </a: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Vancouver Life Sciences Building	</a:t>
            </a:r>
            <a:r>
              <a:rPr lang="en-US" sz="1200" dirty="0" smtClean="0">
                <a:solidFill>
                  <a:schemeClr val="bg2"/>
                </a:solidFill>
              </a:rPr>
              <a:t>	Predesign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	$  </a:t>
            </a:r>
            <a:r>
              <a:rPr lang="en-US" sz="1200" dirty="0">
                <a:solidFill>
                  <a:schemeClr val="bg2"/>
                </a:solidFill>
              </a:rPr>
              <a:t>0.50M</a:t>
            </a: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Pullman Security-Building Card Key Access	</a:t>
            </a:r>
            <a:r>
              <a:rPr lang="en-US" sz="1200" dirty="0" smtClean="0">
                <a:solidFill>
                  <a:schemeClr val="bg2"/>
                </a:solidFill>
              </a:rPr>
              <a:t>	Infrastructure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	$  </a:t>
            </a:r>
            <a:r>
              <a:rPr lang="en-US" sz="1200" dirty="0">
                <a:solidFill>
                  <a:schemeClr val="bg2"/>
                </a:solidFill>
              </a:rPr>
              <a:t>4.75M</a:t>
            </a: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Renovation for Consolidated </a:t>
            </a:r>
            <a:r>
              <a:rPr lang="en-US" sz="1200" dirty="0" smtClean="0">
                <a:solidFill>
                  <a:schemeClr val="bg2"/>
                </a:solidFill>
              </a:rPr>
              <a:t>University Data	 Center</a:t>
            </a:r>
            <a:r>
              <a:rPr lang="en-US" sz="1200" dirty="0">
                <a:solidFill>
                  <a:schemeClr val="bg2"/>
                </a:solidFill>
              </a:rPr>
              <a:t>	Renovation	</a:t>
            </a:r>
            <a:r>
              <a:rPr lang="en-US" sz="1200" dirty="0" smtClean="0">
                <a:solidFill>
                  <a:schemeClr val="bg2"/>
                </a:solidFill>
              </a:rPr>
              <a:t>	$  4.95M</a:t>
            </a:r>
            <a:endParaRPr lang="en-US" sz="1200" dirty="0">
              <a:solidFill>
                <a:schemeClr val="bg2"/>
              </a:solidFill>
            </a:endParaRP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Pullman Life/Safety/BAS Building Systems	</a:t>
            </a:r>
            <a:r>
              <a:rPr lang="en-US" sz="1200" dirty="0" smtClean="0">
                <a:solidFill>
                  <a:schemeClr val="bg2"/>
                </a:solidFill>
              </a:rPr>
              <a:t>	Infrastructure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	$  </a:t>
            </a:r>
            <a:r>
              <a:rPr lang="en-US" sz="1200" dirty="0">
                <a:solidFill>
                  <a:schemeClr val="bg2"/>
                </a:solidFill>
              </a:rPr>
              <a:t>4.90M</a:t>
            </a:r>
          </a:p>
          <a:p>
            <a:pPr lvl="0"/>
            <a:r>
              <a:rPr lang="en-US" sz="1200" dirty="0">
                <a:solidFill>
                  <a:schemeClr val="bg2"/>
                </a:solidFill>
              </a:rPr>
              <a:t>Spokane Teaching Lab/Clinical </a:t>
            </a:r>
            <a:r>
              <a:rPr lang="en-US" sz="1200" dirty="0" smtClean="0">
                <a:solidFill>
                  <a:schemeClr val="bg2"/>
                </a:solidFill>
              </a:rPr>
              <a:t>Research 	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Renovation</a:t>
            </a:r>
            <a:r>
              <a:rPr lang="en-US" sz="1200" dirty="0">
                <a:solidFill>
                  <a:schemeClr val="bg2"/>
                </a:solidFill>
              </a:rPr>
              <a:t>	</a:t>
            </a:r>
            <a:r>
              <a:rPr lang="en-US" sz="1200" dirty="0" smtClean="0">
                <a:solidFill>
                  <a:schemeClr val="bg2"/>
                </a:solidFill>
              </a:rPr>
              <a:t>	</a:t>
            </a:r>
            <a:r>
              <a:rPr lang="en-US" sz="1200" u="sng" dirty="0" smtClean="0">
                <a:solidFill>
                  <a:schemeClr val="bg2"/>
                </a:solidFill>
              </a:rPr>
              <a:t>$  </a:t>
            </a:r>
            <a:r>
              <a:rPr lang="en-US" sz="1200" u="sng" dirty="0">
                <a:solidFill>
                  <a:schemeClr val="bg2"/>
                </a:solidFill>
              </a:rPr>
              <a:t>4.99M</a:t>
            </a:r>
            <a:endParaRPr lang="en-US" sz="1200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			</a:t>
            </a:r>
            <a:r>
              <a:rPr lang="en-US" sz="1200" dirty="0" smtClean="0">
                <a:solidFill>
                  <a:schemeClr val="bg2"/>
                </a:solidFill>
              </a:rPr>
              <a:t>	</a:t>
            </a:r>
            <a:r>
              <a:rPr lang="en-US" sz="1200" b="1" dirty="0" smtClean="0">
                <a:solidFill>
                  <a:schemeClr val="bg2"/>
                </a:solidFill>
              </a:rPr>
              <a:t>TOTAL</a:t>
            </a:r>
            <a:r>
              <a:rPr lang="en-US" sz="1200" b="1" dirty="0">
                <a:solidFill>
                  <a:schemeClr val="bg2"/>
                </a:solidFill>
              </a:rPr>
              <a:t>	</a:t>
            </a:r>
            <a:r>
              <a:rPr lang="en-US" sz="1200" b="1" dirty="0" smtClean="0">
                <a:solidFill>
                  <a:schemeClr val="bg2"/>
                </a:solidFill>
              </a:rPr>
              <a:t>	$</a:t>
            </a:r>
            <a:r>
              <a:rPr lang="en-US" sz="1200" b="1" dirty="0">
                <a:solidFill>
                  <a:schemeClr val="bg2"/>
                </a:solidFill>
              </a:rPr>
              <a:t>192.7M</a:t>
            </a:r>
            <a:endParaRPr lang="en-US" sz="1200" dirty="0">
              <a:solidFill>
                <a:schemeClr val="bg2"/>
              </a:solidFill>
            </a:endParaRPr>
          </a:p>
          <a:p>
            <a:pPr lvl="0"/>
            <a:endParaRPr lang="en-US" altLang="en-US" sz="1400" dirty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7113" y="5900468"/>
            <a:ext cx="77212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1"/>
                </a:solidFill>
                <a:latin typeface="Lucida Sans" panose="020B0602030504020204" pitchFamily="34" charset="0"/>
              </a:rPr>
              <a:t>S</a:t>
            </a:r>
            <a:r>
              <a:rPr lang="en-US" sz="1400" i="1" dirty="0" smtClean="0">
                <a:solidFill>
                  <a:schemeClr val="accent1"/>
                </a:solidFill>
                <a:latin typeface="Lucida Sans" panose="020B0602030504020204" pitchFamily="34" charset="0"/>
              </a:rPr>
              <a:t>ide-by-side charts of the 2015-17 budget operating and capital proposals from the Governor and the Legislature can be found at</a:t>
            </a:r>
            <a:r>
              <a:rPr lang="en-US" sz="1400" i="1" dirty="0">
                <a:solidFill>
                  <a:schemeClr val="accent1"/>
                </a:solidFill>
                <a:latin typeface="Lucida Sans" panose="020B0602030504020204" pitchFamily="34" charset="0"/>
              </a:rPr>
              <a:t>: https://budget.wsu.edu/state-budget/index.html</a:t>
            </a:r>
          </a:p>
        </p:txBody>
      </p:sp>
    </p:spTree>
    <p:extLst>
      <p:ext uri="{BB962C8B-B14F-4D97-AF65-F5344CB8AC3E}">
        <p14:creationId xmlns:p14="http://schemas.microsoft.com/office/powerpoint/2010/main" val="3475038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688" y="1108075"/>
            <a:ext cx="7478712" cy="5230813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6563" name="Title 3"/>
          <p:cNvSpPr>
            <a:spLocks noGrp="1"/>
          </p:cNvSpPr>
          <p:nvPr>
            <p:ph type="ctrTitle"/>
          </p:nvPr>
        </p:nvSpPr>
        <p:spPr>
          <a:xfrm>
            <a:off x="609600" y="2522538"/>
            <a:ext cx="7924800" cy="452437"/>
          </a:xfrm>
        </p:spPr>
        <p:txBody>
          <a:bodyPr/>
          <a:lstStyle/>
          <a:p>
            <a:r>
              <a:rPr lang="en-US" altLang="en-US" smtClean="0"/>
              <a:t> </a:t>
            </a:r>
          </a:p>
        </p:txBody>
      </p:sp>
      <p:sp>
        <p:nvSpPr>
          <p:cNvPr id="66564" name="Subtitle 4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924800" cy="430213"/>
          </a:xfrm>
        </p:spPr>
        <p:txBody>
          <a:bodyPr/>
          <a:lstStyle/>
          <a:p>
            <a:r>
              <a:rPr altLang="en-US" smtClean="0"/>
              <a:t> </a:t>
            </a:r>
          </a:p>
        </p:txBody>
      </p:sp>
      <p:pic>
        <p:nvPicPr>
          <p:cNvPr id="66565" name="Picture 60" descr="wsuTLSig4cRvs-b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466975" y="2778125"/>
            <a:ext cx="44577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048000" y="6705600"/>
            <a:ext cx="3048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606425" y="1066800"/>
            <a:ext cx="853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Sources of Funds for Core University Functions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500188" y="5930900"/>
            <a:ext cx="640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All are used to fund the permanent budget of the University</a:t>
            </a:r>
          </a:p>
        </p:txBody>
      </p:sp>
      <p:sp>
        <p:nvSpPr>
          <p:cNvPr id="2" name="Oval 1"/>
          <p:cNvSpPr/>
          <p:nvPr/>
        </p:nvSpPr>
        <p:spPr>
          <a:xfrm>
            <a:off x="3879850" y="1755775"/>
            <a:ext cx="2544763" cy="2354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79638" y="2940050"/>
            <a:ext cx="2544762" cy="2354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70463" y="3379788"/>
            <a:ext cx="2543175" cy="2354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3" name="TextBox 2"/>
          <p:cNvSpPr txBox="1">
            <a:spLocks noChangeArrowheads="1"/>
          </p:cNvSpPr>
          <p:nvPr/>
        </p:nvSpPr>
        <p:spPr bwMode="auto">
          <a:xfrm>
            <a:off x="4151313" y="2241550"/>
            <a:ext cx="2235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200">
                <a:latin typeface="Lucida Sans" panose="020B0602030504020204" pitchFamily="34" charset="0"/>
              </a:rPr>
              <a:t>State Appropriations</a:t>
            </a:r>
          </a:p>
        </p:txBody>
      </p:sp>
      <p:sp>
        <p:nvSpPr>
          <p:cNvPr id="9224" name="TextBox 3"/>
          <p:cNvSpPr txBox="1">
            <a:spLocks noChangeArrowheads="1"/>
          </p:cNvSpPr>
          <p:nvPr/>
        </p:nvSpPr>
        <p:spPr bwMode="auto">
          <a:xfrm>
            <a:off x="2584450" y="3594100"/>
            <a:ext cx="15668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200">
                <a:latin typeface="Lucida Sans" panose="020B0602030504020204" pitchFamily="34" charset="0"/>
              </a:rPr>
              <a:t>Net Operating Tuition</a:t>
            </a:r>
          </a:p>
        </p:txBody>
      </p:sp>
      <p:sp>
        <p:nvSpPr>
          <p:cNvPr id="9225" name="TextBox 4"/>
          <p:cNvSpPr txBox="1">
            <a:spLocks noChangeArrowheads="1"/>
          </p:cNvSpPr>
          <p:nvPr/>
        </p:nvSpPr>
        <p:spPr bwMode="auto">
          <a:xfrm>
            <a:off x="5202238" y="3889375"/>
            <a:ext cx="215423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200">
                <a:latin typeface="Lucida Sans" panose="020B0602030504020204" pitchFamily="34" charset="0"/>
              </a:rPr>
              <a:t>Facilities &amp; Administrative (F&amp;A) Fees on Grants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199" y="755370"/>
            <a:ext cx="8431823" cy="89563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altLang="en-US" dirty="0" smtClean="0"/>
              <a:t>   University Budget Funding Sources  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dirty="0" smtClean="0"/>
              <a:t>     </a:t>
            </a:r>
            <a:r>
              <a:rPr lang="en-US" altLang="en-US" dirty="0" smtClean="0">
                <a:solidFill>
                  <a:schemeClr val="accent1"/>
                </a:solidFill>
              </a:rPr>
              <a:t>2015-17 Biennium - $2.297 Billion Total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457200" y="5148263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Operating</a:t>
            </a:r>
            <a:r>
              <a:rPr lang="en-US" altLang="en-US" sz="1800">
                <a:solidFill>
                  <a:schemeClr val="tx1"/>
                </a:solidFill>
              </a:rPr>
              <a:t/>
            </a:r>
            <a:br>
              <a:rPr lang="en-US" altLang="en-US" sz="1800">
                <a:solidFill>
                  <a:schemeClr val="tx1"/>
                </a:solidFill>
              </a:rPr>
            </a:br>
            <a:r>
              <a:rPr lang="en-US" altLang="en-US" sz="1800"/>
              <a:t> 87%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848225" y="2286000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Capital</a:t>
            </a:r>
            <a:br>
              <a:rPr lang="en-US" altLang="en-US" sz="1800"/>
            </a:br>
            <a:r>
              <a:rPr lang="en-US" altLang="en-US" sz="1800"/>
              <a:t> 13%</a:t>
            </a:r>
          </a:p>
        </p:txBody>
      </p:sp>
      <p:graphicFrame>
        <p:nvGraphicFramePr>
          <p:cNvPr id="11269" name="Chart 7"/>
          <p:cNvGraphicFramePr>
            <a:graphicFrameLocks/>
          </p:cNvGraphicFramePr>
          <p:nvPr/>
        </p:nvGraphicFramePr>
        <p:xfrm>
          <a:off x="1966913" y="2051050"/>
          <a:ext cx="5006975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r:id="rId4" imgW="5011346" imgH="4273666" progId="Excel.Chart.8">
                  <p:embed/>
                </p:oleObj>
              </mc:Choice>
              <mc:Fallback>
                <p:oleObj r:id="rId4" imgW="5011346" imgH="4273666" progId="Excel.Chart.8">
                  <p:embed/>
                  <p:pic>
                    <p:nvPicPr>
                      <p:cNvPr id="0" name="Char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2051050"/>
                        <a:ext cx="5006975" cy="427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Box 3"/>
          <p:cNvSpPr txBox="1">
            <a:spLocks noChangeArrowheads="1"/>
          </p:cNvSpPr>
          <p:nvPr/>
        </p:nvSpPr>
        <p:spPr bwMode="auto">
          <a:xfrm>
            <a:off x="4571999" y="2984500"/>
            <a:ext cx="11078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$</a:t>
            </a:r>
            <a:r>
              <a:rPr lang="en-US" altLang="en-US" sz="1600" dirty="0" smtClean="0">
                <a:solidFill>
                  <a:schemeClr val="tx1"/>
                </a:solidFill>
              </a:rPr>
              <a:t>296.7M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11271" name="TextBox 4"/>
          <p:cNvSpPr txBox="1">
            <a:spLocks noChangeArrowheads="1"/>
          </p:cNvSpPr>
          <p:nvPr/>
        </p:nvSpPr>
        <p:spPr bwMode="auto">
          <a:xfrm>
            <a:off x="3962400" y="49784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1"/>
                </a:solidFill>
              </a:rPr>
              <a:t>$2.0B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610600" cy="1062038"/>
          </a:xfrm>
        </p:spPr>
        <p:txBody>
          <a:bodyPr/>
          <a:lstStyle/>
          <a:p>
            <a:pPr algn="ctr"/>
            <a:r>
              <a:rPr lang="en-US" altLang="en-US" dirty="0" smtClean="0"/>
              <a:t>2015-17 Capital Budget Fund Expenditures</a:t>
            </a:r>
            <a:br>
              <a:rPr lang="en-US" altLang="en-US" dirty="0" smtClean="0"/>
            </a:br>
            <a:r>
              <a:rPr lang="en-US" altLang="en-US" sz="1200" dirty="0" smtClean="0"/>
              <a:t> </a:t>
            </a:r>
            <a:r>
              <a:rPr lang="en-US" altLang="en-US" sz="2200" dirty="0" smtClean="0"/>
              <a:t/>
            </a:r>
            <a:br>
              <a:rPr lang="en-US" altLang="en-US" sz="2200" dirty="0" smtClean="0"/>
            </a:br>
            <a:r>
              <a:rPr lang="en-US" altLang="en-US" sz="1800" dirty="0" smtClean="0">
                <a:solidFill>
                  <a:schemeClr val="accent1"/>
                </a:solidFill>
              </a:rPr>
              <a:t>Total Authority: $311.7 M    Projected Expenditures: $296.7 M</a:t>
            </a:r>
            <a:r>
              <a:rPr lang="en-US" altLang="en-US" sz="2200" dirty="0" smtClean="0">
                <a:solidFill>
                  <a:schemeClr val="accent1"/>
                </a:solidFill>
              </a:rPr>
              <a:t/>
            </a:r>
            <a:br>
              <a:rPr lang="en-US" altLang="en-US" sz="2200" dirty="0" smtClean="0">
                <a:solidFill>
                  <a:schemeClr val="accent1"/>
                </a:solidFill>
              </a:rPr>
            </a:br>
            <a:r>
              <a:rPr lang="en-US" altLang="en-US" sz="1400" dirty="0" smtClean="0"/>
              <a:t>(includes </a:t>
            </a:r>
            <a:r>
              <a:rPr lang="en-US" altLang="en-US" sz="1400" dirty="0" err="1" smtClean="0"/>
              <a:t>Reappropriation</a:t>
            </a:r>
            <a:r>
              <a:rPr lang="en-US" altLang="en-US" sz="1400" dirty="0" smtClean="0"/>
              <a:t> Balances)</a:t>
            </a: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92388"/>
              </p:ext>
            </p:extLst>
          </p:nvPr>
        </p:nvGraphicFramePr>
        <p:xfrm>
          <a:off x="1748998" y="2365037"/>
          <a:ext cx="4629150" cy="406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234167" y="6328067"/>
            <a:ext cx="161625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S&amp;A Fees &amp; </a:t>
            </a:r>
            <a:r>
              <a:rPr lang="en-US" altLang="en-US" sz="1100" dirty="0" smtClean="0"/>
              <a:t>Athletics      </a:t>
            </a:r>
            <a:br>
              <a:rPr lang="en-US" altLang="en-US" sz="1100" dirty="0" smtClean="0"/>
            </a:br>
            <a:r>
              <a:rPr lang="en-US" altLang="en-US" sz="1100" dirty="0" smtClean="0"/>
              <a:t>   less than1</a:t>
            </a:r>
            <a:r>
              <a:rPr lang="en-US" altLang="en-US" sz="1100" dirty="0"/>
              <a:t>% each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5040056" y="2464419"/>
            <a:ext cx="2971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WSU Building/Land Grant Endowment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</a:t>
            </a:r>
            <a:r>
              <a:rPr lang="en-US" altLang="en-US" sz="1100" dirty="0" smtClean="0"/>
              <a:t>16% </a:t>
            </a:r>
            <a:endParaRPr lang="en-US" altLang="en-US" sz="1100" dirty="0"/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4788877" y="6201221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Housing &amp; Dining</a:t>
            </a:r>
            <a:br>
              <a:rPr lang="en-US" altLang="en-US" sz="1100" dirty="0"/>
            </a:br>
            <a:r>
              <a:rPr lang="en-US" altLang="en-US" sz="1100" dirty="0"/>
              <a:t>    </a:t>
            </a:r>
            <a:r>
              <a:rPr lang="en-US" altLang="en-US" sz="1100" dirty="0" smtClean="0"/>
              <a:t>4%</a:t>
            </a:r>
            <a:endParaRPr lang="en-US" altLang="en-US" sz="1100" dirty="0"/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1081454" y="4540145"/>
            <a:ext cx="10635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 smtClean="0"/>
              <a:t>Local/Private </a:t>
            </a:r>
            <a:r>
              <a:rPr lang="en-US" altLang="en-US" sz="1100" dirty="0"/>
              <a:t/>
            </a:r>
            <a:br>
              <a:rPr lang="en-US" altLang="en-US" sz="1100" dirty="0"/>
            </a:br>
            <a:r>
              <a:rPr lang="en-US" altLang="en-US" sz="1100" dirty="0"/>
              <a:t>   </a:t>
            </a:r>
            <a:r>
              <a:rPr lang="en-US" altLang="en-US" sz="1100" dirty="0" smtClean="0"/>
              <a:t>53%</a:t>
            </a:r>
            <a:endParaRPr lang="en-US" altLang="en-US" sz="1100" dirty="0"/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5982189" y="4625121"/>
            <a:ext cx="2362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State General Obligation Bonds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</a:t>
            </a:r>
            <a:r>
              <a:rPr lang="en-US" altLang="en-US" sz="1100" dirty="0" smtClean="0"/>
              <a:t>26</a:t>
            </a:r>
            <a:r>
              <a:rPr lang="en-US" altLang="en-US" sz="1100" dirty="0"/>
              <a:t>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64601" y="2023145"/>
            <a:ext cx="7865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Parking</a:t>
            </a:r>
            <a:br>
              <a:rPr lang="en-US" sz="1100" dirty="0" smtClean="0">
                <a:solidFill>
                  <a:schemeClr val="bg2"/>
                </a:solidFill>
                <a:latin typeface="Lucida Sans" panose="020B0602030504020204" pitchFamily="34" charset="0"/>
              </a:rPr>
            </a:br>
            <a:r>
              <a:rPr lang="en-US" sz="1100" dirty="0" smtClean="0">
                <a:solidFill>
                  <a:schemeClr val="bg2"/>
                </a:solidFill>
                <a:latin typeface="Lucida Sans" panose="020B0602030504020204" pitchFamily="34" charset="0"/>
              </a:rPr>
              <a:t> 1%</a:t>
            </a:r>
            <a:endParaRPr lang="en-US" sz="1100" dirty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80748" y="1369219"/>
            <a:ext cx="0" cy="3013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120775" y="825500"/>
            <a:ext cx="7315200" cy="866775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altLang="en-US" dirty="0" smtClean="0"/>
              <a:t>2015-2017 Operating Budget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2200" dirty="0" smtClean="0">
                <a:solidFill>
                  <a:schemeClr val="accent1"/>
                </a:solidFill>
              </a:rPr>
              <a:t>Fund Sources – Estimated Total: $2.0 Billion</a:t>
            </a:r>
          </a:p>
        </p:txBody>
      </p:sp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6371492" y="6355007"/>
            <a:ext cx="2609850" cy="338138"/>
          </a:xfrm>
          <a:prstGeom prst="rect">
            <a:avLst/>
          </a:prstGeom>
          <a:solidFill>
            <a:srgbClr val="A800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* Available for allocation</a:t>
            </a:r>
          </a:p>
        </p:txBody>
      </p:sp>
      <p:graphicFrame>
        <p:nvGraphicFramePr>
          <p:cNvPr id="1536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007724"/>
              </p:ext>
            </p:extLst>
          </p:nvPr>
        </p:nvGraphicFramePr>
        <p:xfrm>
          <a:off x="914400" y="2037068"/>
          <a:ext cx="6918325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Worksheet" r:id="rId4" imgW="7210388" imgH="4200660" progId="Excel.Sheet.8">
                  <p:embed/>
                </p:oleObj>
              </mc:Choice>
              <mc:Fallback>
                <p:oleObj name="Worksheet" r:id="rId4" imgW="7210388" imgH="4200660" progId="Excel.Shee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37068"/>
                        <a:ext cx="6918325" cy="395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5849695" y="2380799"/>
            <a:ext cx="2076450" cy="400050"/>
          </a:xfrm>
          <a:prstGeom prst="rect">
            <a:avLst/>
          </a:prstGeom>
          <a:solidFill>
            <a:srgbClr val="A800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</a:rPr>
              <a:t>*Net Operating Tuition &amp; Fees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</a:rPr>
              <a:t>      24%</a:t>
            </a:r>
          </a:p>
        </p:txBody>
      </p:sp>
      <p:sp>
        <p:nvSpPr>
          <p:cNvPr id="15366" name="TextBox 4"/>
          <p:cNvSpPr txBox="1">
            <a:spLocks noChangeArrowheads="1"/>
          </p:cNvSpPr>
          <p:nvPr/>
        </p:nvSpPr>
        <p:spPr bwMode="auto">
          <a:xfrm>
            <a:off x="6302375" y="3983296"/>
            <a:ext cx="2133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Net Restricted Student Fees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 4%</a:t>
            </a:r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5800726" y="5141424"/>
            <a:ext cx="22494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Federal Grants &amp; Contracts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</a:t>
            </a:r>
            <a:r>
              <a:rPr lang="en-US" altLang="en-US" sz="1100" dirty="0" smtClean="0"/>
              <a:t>16%</a:t>
            </a:r>
            <a:endParaRPr lang="en-US" altLang="en-US" sz="1100" dirty="0"/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4486031" y="5856559"/>
            <a:ext cx="20135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State Grants &amp; Contracts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9%</a:t>
            </a: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3577310" y="5856559"/>
            <a:ext cx="914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Local Grants &amp; Contracts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3%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1868365" y="5669668"/>
            <a:ext cx="190194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Ed </a:t>
            </a:r>
            <a:r>
              <a:rPr lang="en-US" altLang="en-US" sz="1100" dirty="0" err="1"/>
              <a:t>Dept</a:t>
            </a:r>
            <a:r>
              <a:rPr lang="en-US" altLang="en-US" sz="1100" dirty="0"/>
              <a:t> </a:t>
            </a:r>
            <a:r>
              <a:rPr lang="en-US" altLang="en-US" sz="1100" dirty="0" smtClean="0"/>
              <a:t>Sales &amp; </a:t>
            </a:r>
            <a:r>
              <a:rPr lang="en-US" altLang="en-US" sz="1100" dirty="0"/>
              <a:t>Services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2%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100" dirty="0">
              <a:solidFill>
                <a:schemeClr val="tx1"/>
              </a:solidFill>
            </a:endParaRPr>
          </a:p>
        </p:txBody>
      </p:sp>
      <p:sp>
        <p:nvSpPr>
          <p:cNvPr id="15371" name="TextBox 11"/>
          <p:cNvSpPr txBox="1">
            <a:spLocks noChangeArrowheads="1"/>
          </p:cNvSpPr>
          <p:nvPr/>
        </p:nvSpPr>
        <p:spPr bwMode="auto">
          <a:xfrm>
            <a:off x="1193434" y="4927111"/>
            <a:ext cx="1676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Auxiliary Enterprises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14%</a:t>
            </a:r>
          </a:p>
        </p:txBody>
      </p:sp>
      <p:sp>
        <p:nvSpPr>
          <p:cNvPr id="15372" name="TextBox 12"/>
          <p:cNvSpPr txBox="1">
            <a:spLocks noChangeArrowheads="1"/>
          </p:cNvSpPr>
          <p:nvPr/>
        </p:nvSpPr>
        <p:spPr bwMode="auto">
          <a:xfrm>
            <a:off x="762244" y="3325813"/>
            <a:ext cx="1676400" cy="431800"/>
          </a:xfrm>
          <a:prstGeom prst="rect">
            <a:avLst/>
          </a:prstGeom>
          <a:solidFill>
            <a:srgbClr val="A800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*State Appropriations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    16%</a:t>
            </a:r>
          </a:p>
        </p:txBody>
      </p:sp>
      <p:sp>
        <p:nvSpPr>
          <p:cNvPr id="15373" name="TextBox 13"/>
          <p:cNvSpPr txBox="1">
            <a:spLocks noChangeArrowheads="1"/>
          </p:cNvSpPr>
          <p:nvPr/>
        </p:nvSpPr>
        <p:spPr bwMode="auto">
          <a:xfrm>
            <a:off x="4119442" y="1757179"/>
            <a:ext cx="989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Other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1%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2973388" y="1831502"/>
            <a:ext cx="159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Net Investment Income - </a:t>
            </a:r>
            <a:r>
              <a:rPr lang="en-US" altLang="en-US" sz="1100" dirty="0" smtClean="0"/>
              <a:t>6% </a:t>
            </a:r>
            <a:endParaRPr lang="en-US" altLang="en-US" sz="1100" dirty="0"/>
          </a:p>
        </p:txBody>
      </p:sp>
      <p:sp>
        <p:nvSpPr>
          <p:cNvPr id="15375" name="TextBox 15"/>
          <p:cNvSpPr txBox="1">
            <a:spLocks noChangeArrowheads="1"/>
          </p:cNvSpPr>
          <p:nvPr/>
        </p:nvSpPr>
        <p:spPr bwMode="auto">
          <a:xfrm>
            <a:off x="1379415" y="2433958"/>
            <a:ext cx="1752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Federal Appropriations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   1%</a:t>
            </a:r>
          </a:p>
        </p:txBody>
      </p:sp>
      <p:sp>
        <p:nvSpPr>
          <p:cNvPr id="15376" name="TextBox 16"/>
          <p:cNvSpPr txBox="1">
            <a:spLocks noChangeArrowheads="1"/>
          </p:cNvSpPr>
          <p:nvPr/>
        </p:nvSpPr>
        <p:spPr bwMode="auto">
          <a:xfrm>
            <a:off x="1681040" y="2252755"/>
            <a:ext cx="1752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/>
              <a:t>Gifts/Endowment – </a:t>
            </a:r>
            <a:r>
              <a:rPr lang="en-US" altLang="en-US" sz="1100" dirty="0" smtClean="0"/>
              <a:t>4%</a:t>
            </a:r>
            <a:endParaRPr lang="en-US" alt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31863" y="1074738"/>
            <a:ext cx="7974012" cy="977900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altLang="en-US" sz="2800" smtClean="0"/>
              <a:t>Understanding the University Budget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chemeClr val="accent1"/>
                </a:solidFill>
              </a:rPr>
              <a:t>Overview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2151063" y="2708275"/>
            <a:ext cx="6361112" cy="3360738"/>
            <a:chOff x="1105231" y="2971034"/>
            <a:chExt cx="6361044" cy="3360825"/>
          </a:xfrm>
        </p:grpSpPr>
        <p:sp>
          <p:nvSpPr>
            <p:cNvPr id="3" name="TextBox 2"/>
            <p:cNvSpPr txBox="1"/>
            <p:nvPr/>
          </p:nvSpPr>
          <p:spPr>
            <a:xfrm>
              <a:off x="1105231" y="2971034"/>
              <a:ext cx="6361044" cy="4302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Funding Sources Within the University Budget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05231" y="3672727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WSU Budgeting Principles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05231" y="4391884"/>
              <a:ext cx="6361044" cy="43022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How the University Receives State Funding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05231" y="5145965"/>
              <a:ext cx="6361044" cy="43181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Uses of the </a:t>
              </a:r>
              <a:r>
                <a:rPr lang="en-US" sz="2200" dirty="0" smtClean="0">
                  <a:latin typeface="Lucida Sans" panose="020B0602030504020204" pitchFamily="34" charset="0"/>
                </a:rPr>
                <a:t>2015-17 </a:t>
              </a:r>
              <a:r>
                <a:rPr lang="en-US" sz="2200" dirty="0">
                  <a:latin typeface="Lucida Sans" panose="020B0602030504020204" pitchFamily="34" charset="0"/>
                </a:rPr>
                <a:t>Biennial Budget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05231" y="5901635"/>
              <a:ext cx="6361044" cy="4302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Lucida Sans" panose="020B0602030504020204" pitchFamily="34" charset="0"/>
                </a:rPr>
                <a:t>Looking Ahead</a:t>
              </a:r>
            </a:p>
          </p:txBody>
        </p:sp>
      </p:grpSp>
      <p:sp>
        <p:nvSpPr>
          <p:cNvPr id="2" name="Right Arrow 1"/>
          <p:cNvSpPr/>
          <p:nvPr/>
        </p:nvSpPr>
        <p:spPr>
          <a:xfrm>
            <a:off x="1065213" y="3527425"/>
            <a:ext cx="795337" cy="238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1093788"/>
            <a:ext cx="7315200" cy="425450"/>
          </a:xfrm>
        </p:spPr>
        <p:txBody>
          <a:bodyPr/>
          <a:lstStyle/>
          <a:p>
            <a:r>
              <a:rPr lang="en-US" altLang="en-US" smtClean="0"/>
              <a:t>WSU Budget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2963"/>
            <a:ext cx="7620000" cy="4057650"/>
          </a:xfrm>
          <a:ln w="38100">
            <a:solidFill>
              <a:srgbClr val="C00000"/>
            </a:solidFill>
          </a:ln>
        </p:spPr>
        <p:txBody>
          <a:bodyPr/>
          <a:lstStyle/>
          <a:p>
            <a:pPr marL="0" indent="0">
              <a:spcBef>
                <a:spcPts val="4200"/>
              </a:spcBef>
              <a:buFont typeface="Arial" pitchFamily="34" charset="0"/>
              <a:buNone/>
              <a:defRPr/>
            </a:pPr>
            <a:endParaRPr sz="800" dirty="0" smtClean="0"/>
          </a:p>
          <a:p>
            <a:pPr marL="171430" indent="-171430">
              <a:spcBef>
                <a:spcPts val="1800"/>
              </a:spcBef>
              <a:defRPr/>
            </a:pPr>
            <a:r>
              <a:rPr dirty="0" smtClean="0"/>
              <a:t>General funding is tracked by campus</a:t>
            </a:r>
          </a:p>
          <a:p>
            <a:pPr marL="914293" indent="0">
              <a:spcBef>
                <a:spcPts val="600"/>
              </a:spcBef>
              <a:buFont typeface="Arial" pitchFamily="34" charset="0"/>
              <a:buNone/>
              <a:defRPr/>
            </a:pPr>
            <a:r>
              <a:rPr i="1" dirty="0" smtClean="0">
                <a:solidFill>
                  <a:schemeClr val="accent1"/>
                </a:solidFill>
              </a:rPr>
              <a:t>Funding is credited to the campus that generates it through enrollment or research</a:t>
            </a:r>
          </a:p>
          <a:p>
            <a:pPr marL="171430" indent="-171430">
              <a:spcBef>
                <a:spcPts val="2400"/>
              </a:spcBef>
              <a:defRPr/>
            </a:pPr>
            <a:r>
              <a:rPr dirty="0" smtClean="0"/>
              <a:t>Budget allocations are provided by the Budget Office to areas/campuses</a:t>
            </a:r>
          </a:p>
          <a:p>
            <a:pPr marL="171430" indent="-171430">
              <a:spcBef>
                <a:spcPts val="2400"/>
              </a:spcBef>
              <a:defRPr/>
            </a:pPr>
            <a:r>
              <a:rPr dirty="0" smtClean="0"/>
              <a:t>Areas/campuses determine distribution of funding to their departments</a:t>
            </a:r>
          </a:p>
          <a:p>
            <a:pPr marL="171430" indent="-171430">
              <a:defRPr/>
            </a:pP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914400" y="892175"/>
            <a:ext cx="7315200" cy="868363"/>
          </a:xfrm>
        </p:spPr>
        <p:txBody>
          <a:bodyPr/>
          <a:lstStyle/>
          <a:p>
            <a:pPr algn="ctr"/>
            <a:r>
              <a:rPr lang="en-US" altLang="en-US" smtClean="0"/>
              <a:t>WSU Budget Principles</a:t>
            </a: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z="800" smtClean="0"/>
              <a:t/>
            </a:r>
            <a:br>
              <a:rPr lang="en-US" altLang="en-US" sz="800" smtClean="0"/>
            </a:br>
            <a:r>
              <a:rPr lang="en-US" altLang="en-US" smtClean="0">
                <a:solidFill>
                  <a:schemeClr val="accent1"/>
                </a:solidFill>
              </a:rPr>
              <a:t>Special Funding Categories</a:t>
            </a:r>
          </a:p>
        </p:txBody>
      </p:sp>
      <p:grpSp>
        <p:nvGrpSpPr>
          <p:cNvPr id="21507" name="Group 6"/>
          <p:cNvGrpSpPr>
            <a:grpSpLocks noChangeAspect="1"/>
          </p:cNvGrpSpPr>
          <p:nvPr/>
        </p:nvGrpSpPr>
        <p:grpSpPr bwMode="auto">
          <a:xfrm>
            <a:off x="1349375" y="2684463"/>
            <a:ext cx="7213600" cy="2905125"/>
            <a:chOff x="815" y="1344"/>
            <a:chExt cx="4945" cy="1830"/>
          </a:xfrm>
        </p:grpSpPr>
        <p:sp>
          <p:nvSpPr>
            <p:cNvPr id="21509" name="AutoShape 5"/>
            <p:cNvSpPr>
              <a:spLocks noChangeAspect="1" noChangeArrowheads="1" noTextEdit="1"/>
            </p:cNvSpPr>
            <p:nvPr/>
          </p:nvSpPr>
          <p:spPr bwMode="auto">
            <a:xfrm>
              <a:off x="815" y="1344"/>
              <a:ext cx="4945" cy="1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Rectangle 7"/>
            <p:cNvSpPr>
              <a:spLocks noChangeArrowheads="1"/>
            </p:cNvSpPr>
            <p:nvPr/>
          </p:nvSpPr>
          <p:spPr bwMode="auto">
            <a:xfrm>
              <a:off x="928" y="1408"/>
              <a:ext cx="318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 b="1">
                  <a:latin typeface="Stone Sans" pitchFamily="34" charset="0"/>
                </a:rPr>
                <a:t>Funding routed to responsible areas</a:t>
              </a:r>
              <a:endParaRPr lang="en-US" altLang="en-US" sz="1800">
                <a:latin typeface="Stone Sans" pitchFamily="34" charset="0"/>
              </a:endParaRPr>
            </a:p>
          </p:txBody>
        </p:sp>
        <p:sp>
          <p:nvSpPr>
            <p:cNvPr id="21511" name="Rectangle 8"/>
            <p:cNvSpPr>
              <a:spLocks noChangeArrowheads="1"/>
            </p:cNvSpPr>
            <p:nvPr/>
          </p:nvSpPr>
          <p:spPr bwMode="auto">
            <a:xfrm>
              <a:off x="1235" y="1722"/>
              <a:ext cx="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latin typeface="Arial" panose="020B0604020202020204" pitchFamily="34" charset="0"/>
                </a:rPr>
                <a:t>•</a:t>
              </a:r>
              <a:endParaRPr lang="en-US" altLang="en-US" sz="180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2" name="Rectangle 9"/>
            <p:cNvSpPr>
              <a:spLocks noChangeArrowheads="1"/>
            </p:cNvSpPr>
            <p:nvPr/>
          </p:nvSpPr>
          <p:spPr bwMode="auto">
            <a:xfrm>
              <a:off x="1375" y="1717"/>
              <a:ext cx="117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accent1"/>
                  </a:solidFill>
                  <a:latin typeface="Stone Sans" pitchFamily="34" charset="0"/>
                </a:rPr>
                <a:t>Donated</a:t>
              </a:r>
              <a:r>
                <a:rPr lang="en-US" altLang="en-US" sz="2000" b="1">
                  <a:latin typeface="Stone Sans" pitchFamily="34" charset="0"/>
                </a:rPr>
                <a:t> </a:t>
              </a:r>
              <a:r>
                <a:rPr lang="en-US" altLang="en-US" sz="2000" b="1">
                  <a:solidFill>
                    <a:schemeClr val="accent1"/>
                  </a:solidFill>
                  <a:latin typeface="Stone Sans" pitchFamily="34" charset="0"/>
                </a:rPr>
                <a:t>Funds</a:t>
              </a:r>
              <a:endParaRPr lang="en-US" altLang="en-US" sz="1800">
                <a:solidFill>
                  <a:schemeClr val="accent1"/>
                </a:solidFill>
                <a:latin typeface="Stone Sans" pitchFamily="34" charset="0"/>
              </a:endParaRPr>
            </a:p>
          </p:txBody>
        </p:sp>
        <p:sp>
          <p:nvSpPr>
            <p:cNvPr id="21513" name="Rectangle 10"/>
            <p:cNvSpPr>
              <a:spLocks noChangeArrowheads="1"/>
            </p:cNvSpPr>
            <p:nvPr/>
          </p:nvSpPr>
          <p:spPr bwMode="auto">
            <a:xfrm>
              <a:off x="1235" y="1917"/>
              <a:ext cx="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latin typeface="Arial" panose="020B0604020202020204" pitchFamily="34" charset="0"/>
                </a:rPr>
                <a:t>•</a:t>
              </a:r>
              <a:endParaRPr lang="en-US" altLang="en-US" sz="180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4" name="Rectangle 11"/>
            <p:cNvSpPr>
              <a:spLocks noChangeArrowheads="1"/>
            </p:cNvSpPr>
            <p:nvPr/>
          </p:nvSpPr>
          <p:spPr bwMode="auto">
            <a:xfrm>
              <a:off x="1370" y="1912"/>
              <a:ext cx="415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accent1"/>
                  </a:solidFill>
                  <a:latin typeface="Stone Sans" pitchFamily="34" charset="0"/>
                </a:rPr>
                <a:t>Facilities &amp; Administration recoveries (aka F&amp;A) </a:t>
              </a:r>
              <a:endParaRPr lang="en-US" altLang="en-US" sz="1800">
                <a:solidFill>
                  <a:schemeClr val="accent1"/>
                </a:solidFill>
                <a:latin typeface="Stone Sans" pitchFamily="34" charset="0"/>
              </a:endParaRPr>
            </a:p>
          </p:txBody>
        </p:sp>
        <p:sp>
          <p:nvSpPr>
            <p:cNvPr id="21515" name="Rectangle 12"/>
            <p:cNvSpPr>
              <a:spLocks noChangeArrowheads="1"/>
            </p:cNvSpPr>
            <p:nvPr/>
          </p:nvSpPr>
          <p:spPr bwMode="auto">
            <a:xfrm>
              <a:off x="4693" y="134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16" name="Rectangle 13"/>
            <p:cNvSpPr>
              <a:spLocks noChangeArrowheads="1"/>
            </p:cNvSpPr>
            <p:nvPr/>
          </p:nvSpPr>
          <p:spPr bwMode="auto">
            <a:xfrm>
              <a:off x="1204" y="2581"/>
              <a:ext cx="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latin typeface="Arial" panose="020B0604020202020204" pitchFamily="34" charset="0"/>
                </a:rPr>
                <a:t>•</a:t>
              </a:r>
              <a:endParaRPr lang="en-US" altLang="en-US" sz="180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7" name="Rectangle 14"/>
            <p:cNvSpPr>
              <a:spLocks noChangeArrowheads="1"/>
            </p:cNvSpPr>
            <p:nvPr/>
          </p:nvSpPr>
          <p:spPr bwMode="auto">
            <a:xfrm>
              <a:off x="1344" y="2549"/>
              <a:ext cx="155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accent1"/>
                  </a:solidFill>
                  <a:latin typeface="Stone Sans" pitchFamily="34" charset="0"/>
                </a:rPr>
                <a:t>Allocation Transfers</a:t>
              </a:r>
              <a:endParaRPr lang="en-US" altLang="en-US" sz="1800">
                <a:solidFill>
                  <a:schemeClr val="accent1"/>
                </a:solidFill>
                <a:latin typeface="Stone Sans" pitchFamily="34" charset="0"/>
              </a:endParaRPr>
            </a:p>
          </p:txBody>
        </p:sp>
        <p:sp>
          <p:nvSpPr>
            <p:cNvPr id="21518" name="Rectangle 15"/>
            <p:cNvSpPr>
              <a:spLocks noChangeArrowheads="1"/>
            </p:cNvSpPr>
            <p:nvPr/>
          </p:nvSpPr>
          <p:spPr bwMode="auto">
            <a:xfrm>
              <a:off x="1204" y="2776"/>
              <a:ext cx="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latin typeface="Arial" panose="020B0604020202020204" pitchFamily="34" charset="0"/>
                </a:rPr>
                <a:t>•</a:t>
              </a:r>
              <a:endParaRPr lang="en-US" altLang="en-US" sz="180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9" name="Rectangle 16"/>
            <p:cNvSpPr>
              <a:spLocks noChangeArrowheads="1"/>
            </p:cNvSpPr>
            <p:nvPr/>
          </p:nvSpPr>
          <p:spPr bwMode="auto">
            <a:xfrm>
              <a:off x="1344" y="2771"/>
              <a:ext cx="11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accent1"/>
                  </a:solidFill>
                  <a:latin typeface="Stone Sans" pitchFamily="34" charset="0"/>
                </a:rPr>
                <a:t>Salary Accruals</a:t>
              </a:r>
              <a:endParaRPr lang="en-US" altLang="en-US" sz="1800">
                <a:solidFill>
                  <a:schemeClr val="accent1"/>
                </a:solidFill>
                <a:latin typeface="Stone Sans" pitchFamily="34" charset="0"/>
              </a:endParaRPr>
            </a:p>
          </p:txBody>
        </p:sp>
        <p:sp>
          <p:nvSpPr>
            <p:cNvPr id="21520" name="Rectangle 17"/>
            <p:cNvSpPr>
              <a:spLocks noChangeArrowheads="1"/>
            </p:cNvSpPr>
            <p:nvPr/>
          </p:nvSpPr>
          <p:spPr bwMode="auto">
            <a:xfrm>
              <a:off x="1204" y="2967"/>
              <a:ext cx="5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latin typeface="Arial" panose="020B0604020202020204" pitchFamily="34" charset="0"/>
                </a:rPr>
                <a:t>•</a:t>
              </a:r>
              <a:endParaRPr lang="en-US" altLang="en-US" sz="180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1" name="Rectangle 18"/>
            <p:cNvSpPr>
              <a:spLocks noChangeArrowheads="1"/>
            </p:cNvSpPr>
            <p:nvPr/>
          </p:nvSpPr>
          <p:spPr bwMode="auto">
            <a:xfrm>
              <a:off x="1344" y="2962"/>
              <a:ext cx="176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accent1"/>
                  </a:solidFill>
                  <a:latin typeface="Stone Sans" pitchFamily="34" charset="0"/>
                </a:rPr>
                <a:t>Carryforward Balances</a:t>
              </a:r>
              <a:endParaRPr lang="en-US" altLang="en-US" sz="1800">
                <a:solidFill>
                  <a:schemeClr val="accent1"/>
                </a:solidFill>
                <a:latin typeface="Stone Sans" pitchFamily="34" charset="0"/>
              </a:endParaRPr>
            </a:p>
          </p:txBody>
        </p:sp>
        <p:sp>
          <p:nvSpPr>
            <p:cNvPr id="21522" name="Rectangle 19"/>
            <p:cNvSpPr>
              <a:spLocks noChangeArrowheads="1"/>
            </p:cNvSpPr>
            <p:nvPr/>
          </p:nvSpPr>
          <p:spPr bwMode="auto">
            <a:xfrm>
              <a:off x="963" y="2283"/>
              <a:ext cx="4001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5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400">
                  <a:solidFill>
                    <a:schemeClr val="bg2"/>
                  </a:solidFill>
                  <a:latin typeface="Lucida Sans" panose="020B0602030504020204" pitchFamily="34" charset="0"/>
                </a:defRPr>
              </a:lvl1pPr>
              <a:lvl2pPr marL="742950" indent="-28575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 sz="2200">
                  <a:solidFill>
                    <a:schemeClr val="bg2"/>
                  </a:solidFill>
                  <a:latin typeface="Lucida Sans" panose="020B0602030504020204" pitchFamily="34" charset="0"/>
                </a:defRPr>
              </a:lvl2pPr>
              <a:lvl3pPr marL="11430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2000">
                  <a:solidFill>
                    <a:schemeClr val="bg2"/>
                  </a:solidFill>
                  <a:latin typeface="Lucida Sans" panose="020B0602030504020204" pitchFamily="34" charset="0"/>
                </a:defRPr>
              </a:lvl3pPr>
              <a:lvl4pPr marL="16002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Lucida Sans" panose="020B0602030504020204" pitchFamily="34" charset="0"/>
                <a:buChar char="–"/>
                <a:defRPr>
                  <a:solidFill>
                    <a:schemeClr val="bg2"/>
                  </a:solidFill>
                  <a:latin typeface="Lucida Sans" panose="020B0602030504020204" pitchFamily="34" charset="0"/>
                </a:defRPr>
              </a:lvl4pPr>
              <a:lvl5pPr marL="2057400" indent="-228600">
                <a:lnSpc>
                  <a:spcPct val="95000"/>
                </a:lnSpc>
                <a:spcBef>
                  <a:spcPct val="10000"/>
                </a:spcBef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5pPr>
              <a:lvl6pPr marL="25146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6pPr>
              <a:lvl7pPr marL="29718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7pPr>
              <a:lvl8pPr marL="34290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8pPr>
              <a:lvl9pPr marL="3886200" indent="-228600" eaLnBrk="0" fontAlgn="base" hangingPunct="0">
                <a:lnSpc>
                  <a:spcPct val="95000"/>
                </a:lnSpc>
                <a:spcBef>
                  <a:spcPct val="10000"/>
                </a:spcBef>
                <a:spcAft>
                  <a:spcPct val="0"/>
                </a:spcAft>
                <a:buClr>
                  <a:srgbClr val="C60C30"/>
                </a:buClr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bg2"/>
                  </a:solidFill>
                  <a:latin typeface="Lucida Sans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 b="1">
                  <a:latin typeface="Stone Sans" pitchFamily="34" charset="0"/>
                </a:rPr>
                <a:t>Policies dealing with budget savings/shortfalls</a:t>
              </a:r>
              <a:endParaRPr lang="en-US" altLang="en-US" sz="1800">
                <a:latin typeface="Stone Sans" pitchFamily="34" charset="0"/>
              </a:endParaRPr>
            </a:p>
          </p:txBody>
        </p:sp>
      </p:grpSp>
      <p:sp>
        <p:nvSpPr>
          <p:cNvPr id="21508" name="TextBox 2"/>
          <p:cNvSpPr txBox="1">
            <a:spLocks noChangeArrowheads="1"/>
          </p:cNvSpPr>
          <p:nvPr/>
        </p:nvSpPr>
        <p:spPr bwMode="auto">
          <a:xfrm>
            <a:off x="1262063" y="2555875"/>
            <a:ext cx="7062787" cy="3275013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SU Brand HEX">
    <a:dk1>
      <a:srgbClr val="000000"/>
    </a:dk1>
    <a:lt1>
      <a:srgbClr val="FFFFFF"/>
    </a:lt1>
    <a:dk2>
      <a:srgbClr val="003C69"/>
    </a:dk2>
    <a:lt2>
      <a:srgbClr val="DBCEAC"/>
    </a:lt2>
    <a:accent1>
      <a:srgbClr val="981E32"/>
    </a:accent1>
    <a:accent2>
      <a:srgbClr val="5E6A71"/>
    </a:accent2>
    <a:accent3>
      <a:srgbClr val="C60C30"/>
    </a:accent3>
    <a:accent4>
      <a:srgbClr val="EC7A08"/>
    </a:accent4>
    <a:accent5>
      <a:srgbClr val="3CB6CE"/>
    </a:accent5>
    <a:accent6>
      <a:srgbClr val="B6BF00"/>
    </a:accent6>
    <a:hlink>
      <a:srgbClr val="452325"/>
    </a:hlink>
    <a:folHlink>
      <a:srgbClr val="FF00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3">
    <a:dk1>
      <a:srgbClr val="000000"/>
    </a:dk1>
    <a:lt1>
      <a:srgbClr val="FFFFFF"/>
    </a:lt1>
    <a:dk2>
      <a:srgbClr val="003870"/>
    </a:dk2>
    <a:lt2>
      <a:srgbClr val="EBE3C7"/>
    </a:lt2>
    <a:accent1>
      <a:srgbClr val="A50130"/>
    </a:accent1>
    <a:accent2>
      <a:srgbClr val="7F7F7F"/>
    </a:accent2>
    <a:accent3>
      <a:srgbClr val="657279"/>
    </a:accent3>
    <a:accent4>
      <a:srgbClr val="FB8C11"/>
    </a:accent4>
    <a:accent5>
      <a:srgbClr val="00BCE2"/>
    </a:accent5>
    <a:accent6>
      <a:srgbClr val="BDCB33"/>
    </a:accent6>
    <a:hlink>
      <a:srgbClr val="003870"/>
    </a:hlink>
    <a:folHlink>
      <a:srgbClr val="EBE3C7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3">
    <a:dk1>
      <a:srgbClr val="000000"/>
    </a:dk1>
    <a:lt1>
      <a:srgbClr val="FFFFFF"/>
    </a:lt1>
    <a:dk2>
      <a:srgbClr val="003870"/>
    </a:dk2>
    <a:lt2>
      <a:srgbClr val="EBE3C7"/>
    </a:lt2>
    <a:accent1>
      <a:srgbClr val="A50130"/>
    </a:accent1>
    <a:accent2>
      <a:srgbClr val="7F7F7F"/>
    </a:accent2>
    <a:accent3>
      <a:srgbClr val="657279"/>
    </a:accent3>
    <a:accent4>
      <a:srgbClr val="FB8C11"/>
    </a:accent4>
    <a:accent5>
      <a:srgbClr val="00BCE2"/>
    </a:accent5>
    <a:accent6>
      <a:srgbClr val="BDCB33"/>
    </a:accent6>
    <a:hlink>
      <a:srgbClr val="003870"/>
    </a:hlink>
    <a:folHlink>
      <a:srgbClr val="EBE3C7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3">
    <a:dk1>
      <a:srgbClr val="000000"/>
    </a:dk1>
    <a:lt1>
      <a:srgbClr val="FFFFFF"/>
    </a:lt1>
    <a:dk2>
      <a:srgbClr val="003870"/>
    </a:dk2>
    <a:lt2>
      <a:srgbClr val="EBE3C7"/>
    </a:lt2>
    <a:accent1>
      <a:srgbClr val="A50130"/>
    </a:accent1>
    <a:accent2>
      <a:srgbClr val="7F7F7F"/>
    </a:accent2>
    <a:accent3>
      <a:srgbClr val="657279"/>
    </a:accent3>
    <a:accent4>
      <a:srgbClr val="FB8C11"/>
    </a:accent4>
    <a:accent5>
      <a:srgbClr val="00BCE2"/>
    </a:accent5>
    <a:accent6>
      <a:srgbClr val="BDCB33"/>
    </a:accent6>
    <a:hlink>
      <a:srgbClr val="003870"/>
    </a:hlink>
    <a:folHlink>
      <a:srgbClr val="EBE3C7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4507</TotalTime>
  <Words>1245</Words>
  <Application>Microsoft Office PowerPoint</Application>
  <PresentationFormat>On-screen Show (4:3)</PresentationFormat>
  <Paragraphs>332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ＭＳ Ｐゴシック</vt:lpstr>
      <vt:lpstr>Arial</vt:lpstr>
      <vt:lpstr>Lucida Sans</vt:lpstr>
      <vt:lpstr>Stone Sans</vt:lpstr>
      <vt:lpstr>StoneSans</vt:lpstr>
      <vt:lpstr>Times New Roman</vt:lpstr>
      <vt:lpstr>Wingdings</vt:lpstr>
      <vt:lpstr>Default Design</vt:lpstr>
      <vt:lpstr>Worksheet</vt:lpstr>
      <vt:lpstr>Microsoft Excel Chart</vt:lpstr>
      <vt:lpstr>Chart</vt:lpstr>
      <vt:lpstr>Understanding the University Budget  Joan King Associate Vice President/Chief University Budget Officer </vt:lpstr>
      <vt:lpstr>Understanding the University Budget   Overview</vt:lpstr>
      <vt:lpstr>PowerPoint Presentation</vt:lpstr>
      <vt:lpstr>   University Budget Funding Sources         2015-17 Biennium - $2.297 Billion Total</vt:lpstr>
      <vt:lpstr>2015-17 Capital Budget Fund Expenditures   Total Authority: $311.7 M    Projected Expenditures: $296.7 M (includes Reappropriation Balances)</vt:lpstr>
      <vt:lpstr>2015-2017 Operating Budget  Fund Sources – Estimated Total: $2.0 Billion</vt:lpstr>
      <vt:lpstr>Understanding the University Budget   Overview</vt:lpstr>
      <vt:lpstr>WSU Budget Principles</vt:lpstr>
      <vt:lpstr>WSU Budget Principles  Special Funding Categories</vt:lpstr>
      <vt:lpstr>WSU Budget Principles  Donated Funds</vt:lpstr>
      <vt:lpstr>WSU Budget Principles  Distribution of F&amp;A Revenue</vt:lpstr>
      <vt:lpstr>WSU Budget Principles  Distribution of Generating Units F&amp;A</vt:lpstr>
      <vt:lpstr>WSU Budget Principles  Allocation Transfers</vt:lpstr>
      <vt:lpstr>WSU Budget Principles  Accruals (Salary Savings) Policy</vt:lpstr>
      <vt:lpstr>WSU Budget Principles  Carry Forward Policy</vt:lpstr>
      <vt:lpstr>Understanding the University Budget   </vt:lpstr>
      <vt:lpstr>PowerPoint Presentation</vt:lpstr>
      <vt:lpstr>Overall Capital Costs Continue to Shift  Mix of Funding between State Funds and WSU Local Funds Including New WSU Debt Authorization</vt:lpstr>
      <vt:lpstr>PowerPoint Presentation</vt:lpstr>
      <vt:lpstr>State and Tuition Funding per FTE (in 2013 Dollars)</vt:lpstr>
      <vt:lpstr>Tuition History</vt:lpstr>
      <vt:lpstr>Understanding the University Budget   </vt:lpstr>
      <vt:lpstr>Use of 2015-17 Biennial Budget – By Function   State  Appropriation and Operating Tuition</vt:lpstr>
      <vt:lpstr>Use of 2015-17 Capital Budget – By Expense Type           State Appropriation, Land Grant Income, and Student Building Fees</vt:lpstr>
      <vt:lpstr>Use of 2015-17 Operating Budget – By Expense Type  State Appropriation and Operating Tuition</vt:lpstr>
      <vt:lpstr>Understanding the University Budget   </vt:lpstr>
      <vt:lpstr>2017-19 Operating Budget WSU Request </vt:lpstr>
      <vt:lpstr>2017-19 Operating Budget WSU Request </vt:lpstr>
      <vt:lpstr> 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</dc:creator>
  <cp:lastModifiedBy>Meier, Sarah </cp:lastModifiedBy>
  <cp:revision>475</cp:revision>
  <cp:lastPrinted>2016-10-13T21:14:22Z</cp:lastPrinted>
  <dcterms:created xsi:type="dcterms:W3CDTF">2001-10-04T20:08:10Z</dcterms:created>
  <dcterms:modified xsi:type="dcterms:W3CDTF">2016-10-13T21:14:45Z</dcterms:modified>
</cp:coreProperties>
</file>