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82" r:id="rId2"/>
    <p:sldMasterId id="2147484184" r:id="rId3"/>
    <p:sldMasterId id="2147484186" r:id="rId4"/>
    <p:sldMasterId id="2147484218" r:id="rId5"/>
  </p:sldMasterIdLst>
  <p:notesMasterIdLst>
    <p:notesMasterId r:id="rId34"/>
  </p:notesMasterIdLst>
  <p:handoutMasterIdLst>
    <p:handoutMasterId r:id="rId35"/>
  </p:handoutMasterIdLst>
  <p:sldIdLst>
    <p:sldId id="442" r:id="rId6"/>
    <p:sldId id="331" r:id="rId7"/>
    <p:sldId id="435" r:id="rId8"/>
    <p:sldId id="308" r:id="rId9"/>
    <p:sldId id="418" r:id="rId10"/>
    <p:sldId id="402" r:id="rId11"/>
    <p:sldId id="422" r:id="rId12"/>
    <p:sldId id="424" r:id="rId13"/>
    <p:sldId id="443" r:id="rId14"/>
    <p:sldId id="404" r:id="rId15"/>
    <p:sldId id="406" r:id="rId16"/>
    <p:sldId id="427" r:id="rId17"/>
    <p:sldId id="432" r:id="rId18"/>
    <p:sldId id="444" r:id="rId19"/>
    <p:sldId id="408" r:id="rId20"/>
    <p:sldId id="409" r:id="rId21"/>
    <p:sldId id="433" r:id="rId22"/>
    <p:sldId id="434" r:id="rId23"/>
    <p:sldId id="412" r:id="rId24"/>
    <p:sldId id="446" r:id="rId25"/>
    <p:sldId id="413" r:id="rId26"/>
    <p:sldId id="414" r:id="rId27"/>
    <p:sldId id="436" r:id="rId28"/>
    <p:sldId id="437" r:id="rId29"/>
    <p:sldId id="438" r:id="rId30"/>
    <p:sldId id="445" r:id="rId31"/>
    <p:sldId id="417" r:id="rId32"/>
    <p:sldId id="441"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a:srgbClr val="EAEAEA"/>
    <a:srgbClr val="DBCEAC"/>
    <a:srgbClr val="3CB6CE"/>
    <a:srgbClr val="B6BF00"/>
    <a:srgbClr val="EC7A00"/>
    <a:srgbClr val="003C69"/>
    <a:srgbClr val="452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4" autoAdjust="0"/>
    <p:restoredTop sz="87873" autoAdjust="0"/>
  </p:normalViewPr>
  <p:slideViewPr>
    <p:cSldViewPr snapToGrid="0">
      <p:cViewPr varScale="1">
        <p:scale>
          <a:sx n="90" d="100"/>
          <a:sy n="90" d="100"/>
        </p:scale>
        <p:origin x="1704" y="96"/>
      </p:cViewPr>
      <p:guideLst>
        <p:guide orient="horz" pos="1534"/>
        <p:guide orient="horz" pos="660"/>
        <p:guide pos="2015"/>
        <p:guide pos="3907"/>
        <p:guide pos="306"/>
      </p:guideLst>
    </p:cSldViewPr>
  </p:slideViewPr>
  <p:outlineViewPr>
    <p:cViewPr>
      <p:scale>
        <a:sx n="33" d="100"/>
        <a:sy n="33" d="100"/>
      </p:scale>
      <p:origin x="0" y="21738"/>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118" d="100"/>
          <a:sy n="118" d="100"/>
        </p:scale>
        <p:origin x="-20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EDC70-9F41-40A8-8497-7772EB7F7556}" type="doc">
      <dgm:prSet loTypeId="urn:microsoft.com/office/officeart/2005/8/layout/hierarchy4" loCatId="hierarchy" qsTypeId="urn:microsoft.com/office/officeart/2005/8/quickstyle/simple1" qsCatId="simple" csTypeId="urn:microsoft.com/office/officeart/2005/8/colors/accent1_4" csCatId="accent1" phldr="1"/>
      <dgm:spPr/>
      <dgm:t>
        <a:bodyPr/>
        <a:lstStyle/>
        <a:p>
          <a:endParaRPr lang="en-US"/>
        </a:p>
      </dgm:t>
    </dgm:pt>
    <dgm:pt modelId="{CC3F84BF-ED03-4C77-9471-ECD86C9D0956}">
      <dgm:prSet/>
      <dgm:spPr/>
      <dgm:t>
        <a:bodyPr/>
        <a:lstStyle/>
        <a:p>
          <a:pPr rtl="0"/>
          <a:r>
            <a:rPr lang="en-US" b="0" dirty="0" smtClean="0"/>
            <a:t>Discrimination:  Improper, different treatment on the basis of a protected class.</a:t>
          </a:r>
          <a:endParaRPr lang="en-US" dirty="0"/>
        </a:p>
      </dgm:t>
    </dgm:pt>
    <dgm:pt modelId="{CB147DBD-C1B4-462D-8D8A-AB9775D27235}" type="parTrans" cxnId="{E8D0EA9D-971D-486D-9CD2-F865BCCFC5B6}">
      <dgm:prSet/>
      <dgm:spPr/>
      <dgm:t>
        <a:bodyPr/>
        <a:lstStyle/>
        <a:p>
          <a:endParaRPr lang="en-US"/>
        </a:p>
      </dgm:t>
    </dgm:pt>
    <dgm:pt modelId="{6F2A8A58-557A-4154-9534-E7E9C092AE98}" type="sibTrans" cxnId="{E8D0EA9D-971D-486D-9CD2-F865BCCFC5B6}">
      <dgm:prSet/>
      <dgm:spPr/>
      <dgm:t>
        <a:bodyPr/>
        <a:lstStyle/>
        <a:p>
          <a:endParaRPr lang="en-US"/>
        </a:p>
      </dgm:t>
    </dgm:pt>
    <dgm:pt modelId="{F3148F2A-4A27-4B08-A093-BB619D7787A9}">
      <dgm:prSet/>
      <dgm:spPr/>
      <dgm:t>
        <a:bodyPr/>
        <a:lstStyle/>
        <a:p>
          <a:pPr rtl="0"/>
          <a:r>
            <a:rPr lang="en-US" b="0" dirty="0" smtClean="0"/>
            <a:t>Discriminatory Harassment:  </a:t>
          </a:r>
          <a:r>
            <a:rPr lang="en-US" b="0" i="1" dirty="0" smtClean="0"/>
            <a:t>A form of Discrimination encompassing unwelcomed conduct on the basis of a protected class.</a:t>
          </a:r>
          <a:endParaRPr lang="en-US" dirty="0"/>
        </a:p>
      </dgm:t>
    </dgm:pt>
    <dgm:pt modelId="{B4A3D3C0-7D0F-4E4A-9A74-5C0F25C49D0B}" type="parTrans" cxnId="{2FCE9447-58C5-492D-B00A-FF797C490CA4}">
      <dgm:prSet/>
      <dgm:spPr/>
      <dgm:t>
        <a:bodyPr/>
        <a:lstStyle/>
        <a:p>
          <a:endParaRPr lang="en-US"/>
        </a:p>
      </dgm:t>
    </dgm:pt>
    <dgm:pt modelId="{D3444A9B-3AB7-4F4D-B328-79576FD6299F}" type="sibTrans" cxnId="{2FCE9447-58C5-492D-B00A-FF797C490CA4}">
      <dgm:prSet/>
      <dgm:spPr/>
      <dgm:t>
        <a:bodyPr/>
        <a:lstStyle/>
        <a:p>
          <a:endParaRPr lang="en-US"/>
        </a:p>
      </dgm:t>
    </dgm:pt>
    <dgm:pt modelId="{4F371E4E-B7F0-409D-8FD8-A2402805CEDC}">
      <dgm:prSet/>
      <dgm:spPr/>
      <dgm:t>
        <a:bodyPr/>
        <a:lstStyle/>
        <a:p>
          <a:pPr rtl="0"/>
          <a:r>
            <a:rPr lang="en-US" dirty="0" smtClean="0"/>
            <a:t>Sexual Harassment: </a:t>
          </a:r>
          <a:r>
            <a:rPr lang="en-US" i="1" dirty="0" smtClean="0"/>
            <a:t>A form of Discrimination encompassing unwelcomed conduct on the basis of sex and/or gender, or of a sexual nature. </a:t>
          </a:r>
          <a:endParaRPr lang="en-US" dirty="0"/>
        </a:p>
      </dgm:t>
    </dgm:pt>
    <dgm:pt modelId="{975FC26A-E43B-4642-BC0C-9FBD47F89180}" type="parTrans" cxnId="{C0BC7D04-4137-485D-B1E7-954C39BFBD03}">
      <dgm:prSet/>
      <dgm:spPr/>
      <dgm:t>
        <a:bodyPr/>
        <a:lstStyle/>
        <a:p>
          <a:endParaRPr lang="en-US"/>
        </a:p>
      </dgm:t>
    </dgm:pt>
    <dgm:pt modelId="{873A556A-C2E2-4674-AD4B-5C2C4CAC26BF}" type="sibTrans" cxnId="{C0BC7D04-4137-485D-B1E7-954C39BFBD03}">
      <dgm:prSet/>
      <dgm:spPr/>
      <dgm:t>
        <a:bodyPr/>
        <a:lstStyle/>
        <a:p>
          <a:endParaRPr lang="en-US"/>
        </a:p>
      </dgm:t>
    </dgm:pt>
    <dgm:pt modelId="{FA429719-4E33-41C7-BE41-14B4F3A53DF1}">
      <dgm:prSet/>
      <dgm:spPr/>
      <dgm:t>
        <a:bodyPr/>
        <a:lstStyle/>
        <a:p>
          <a:pPr rtl="0"/>
          <a:r>
            <a:rPr lang="en-US" dirty="0" smtClean="0"/>
            <a:t>Sexual Misconduct: </a:t>
          </a:r>
          <a:r>
            <a:rPr lang="en-US" i="1" dirty="0" smtClean="0"/>
            <a:t>A form of Sexual Harassment, which includes: Sexual Assault, Voyeurism, Sexual Exploitation, etc.</a:t>
          </a:r>
          <a:endParaRPr lang="en-US" dirty="0"/>
        </a:p>
      </dgm:t>
    </dgm:pt>
    <dgm:pt modelId="{68A02FF8-199E-4928-90E0-D6A3B7DD3A2B}" type="parTrans" cxnId="{020F6C2F-7566-4965-BE9A-705515D28E9A}">
      <dgm:prSet/>
      <dgm:spPr/>
      <dgm:t>
        <a:bodyPr/>
        <a:lstStyle/>
        <a:p>
          <a:endParaRPr lang="en-US"/>
        </a:p>
      </dgm:t>
    </dgm:pt>
    <dgm:pt modelId="{2EFD1DA6-5536-456C-91E1-B0D5ABB4F571}" type="sibTrans" cxnId="{020F6C2F-7566-4965-BE9A-705515D28E9A}">
      <dgm:prSet/>
      <dgm:spPr/>
      <dgm:t>
        <a:bodyPr/>
        <a:lstStyle/>
        <a:p>
          <a:endParaRPr lang="en-US"/>
        </a:p>
      </dgm:t>
    </dgm:pt>
    <dgm:pt modelId="{456FFE1B-872B-49A5-B5BE-1CE4C3A31016}">
      <dgm:prSet/>
      <dgm:spPr/>
      <dgm:t>
        <a:bodyPr/>
        <a:lstStyle/>
        <a:p>
          <a:pPr rtl="0"/>
          <a:r>
            <a:rPr lang="en-US" dirty="0" smtClean="0">
              <a:solidFill>
                <a:schemeClr val="bg2"/>
              </a:solidFill>
            </a:rPr>
            <a:t>Standard: Severe, persistent, or pervasive.</a:t>
          </a:r>
          <a:endParaRPr lang="en-US" dirty="0">
            <a:solidFill>
              <a:schemeClr val="bg2"/>
            </a:solidFill>
          </a:endParaRPr>
        </a:p>
      </dgm:t>
    </dgm:pt>
    <dgm:pt modelId="{D60770E9-021B-4E05-899D-45138E3E9D63}" type="sibTrans" cxnId="{3114F8BF-28E0-4584-8DC8-E09870017BE4}">
      <dgm:prSet/>
      <dgm:spPr/>
      <dgm:t>
        <a:bodyPr/>
        <a:lstStyle/>
        <a:p>
          <a:endParaRPr lang="en-US"/>
        </a:p>
      </dgm:t>
    </dgm:pt>
    <dgm:pt modelId="{B60688EC-0D3B-4615-9061-B2A5061AA2F3}" type="parTrans" cxnId="{3114F8BF-28E0-4584-8DC8-E09870017BE4}">
      <dgm:prSet/>
      <dgm:spPr/>
      <dgm:t>
        <a:bodyPr/>
        <a:lstStyle/>
        <a:p>
          <a:endParaRPr lang="en-US"/>
        </a:p>
      </dgm:t>
    </dgm:pt>
    <dgm:pt modelId="{A5CD705C-69B5-4AAB-A897-45FC620AB41F}" type="pres">
      <dgm:prSet presAssocID="{1F3EDC70-9F41-40A8-8497-7772EB7F7556}" presName="Name0" presStyleCnt="0">
        <dgm:presLayoutVars>
          <dgm:chPref val="1"/>
          <dgm:dir/>
          <dgm:animOne val="branch"/>
          <dgm:animLvl val="lvl"/>
          <dgm:resizeHandles/>
        </dgm:presLayoutVars>
      </dgm:prSet>
      <dgm:spPr/>
      <dgm:t>
        <a:bodyPr/>
        <a:lstStyle/>
        <a:p>
          <a:endParaRPr lang="en-US"/>
        </a:p>
      </dgm:t>
    </dgm:pt>
    <dgm:pt modelId="{8EB254BD-71CF-46BD-933D-A1E3FB190664}" type="pres">
      <dgm:prSet presAssocID="{CC3F84BF-ED03-4C77-9471-ECD86C9D0956}" presName="vertOne" presStyleCnt="0"/>
      <dgm:spPr/>
    </dgm:pt>
    <dgm:pt modelId="{CE04A60F-C434-4461-8C50-AA6DCF0ADCDB}" type="pres">
      <dgm:prSet presAssocID="{CC3F84BF-ED03-4C77-9471-ECD86C9D0956}" presName="txOne" presStyleLbl="node0" presStyleIdx="0" presStyleCnt="1">
        <dgm:presLayoutVars>
          <dgm:chPref val="3"/>
        </dgm:presLayoutVars>
      </dgm:prSet>
      <dgm:spPr/>
      <dgm:t>
        <a:bodyPr/>
        <a:lstStyle/>
        <a:p>
          <a:endParaRPr lang="en-US"/>
        </a:p>
      </dgm:t>
    </dgm:pt>
    <dgm:pt modelId="{393B13F3-D042-43BF-8D1F-E32776BD82A5}" type="pres">
      <dgm:prSet presAssocID="{CC3F84BF-ED03-4C77-9471-ECD86C9D0956}" presName="parTransOne" presStyleCnt="0"/>
      <dgm:spPr/>
    </dgm:pt>
    <dgm:pt modelId="{B721A74B-B8FF-4EF2-8602-10A352AB6669}" type="pres">
      <dgm:prSet presAssocID="{CC3F84BF-ED03-4C77-9471-ECD86C9D0956}" presName="horzOne" presStyleCnt="0"/>
      <dgm:spPr/>
    </dgm:pt>
    <dgm:pt modelId="{B0A6264A-3EC1-43AA-A31C-0B2FFC67F205}" type="pres">
      <dgm:prSet presAssocID="{F3148F2A-4A27-4B08-A093-BB619D7787A9}" presName="vertTwo" presStyleCnt="0"/>
      <dgm:spPr/>
    </dgm:pt>
    <dgm:pt modelId="{0670A2AD-FE77-454B-A424-07DCBEC6EB3E}" type="pres">
      <dgm:prSet presAssocID="{F3148F2A-4A27-4B08-A093-BB619D7787A9}" presName="txTwo" presStyleLbl="node2" presStyleIdx="0" presStyleCnt="1">
        <dgm:presLayoutVars>
          <dgm:chPref val="3"/>
        </dgm:presLayoutVars>
      </dgm:prSet>
      <dgm:spPr/>
      <dgm:t>
        <a:bodyPr/>
        <a:lstStyle/>
        <a:p>
          <a:endParaRPr lang="en-US"/>
        </a:p>
      </dgm:t>
    </dgm:pt>
    <dgm:pt modelId="{9541438D-F834-4FD9-A803-4F404F3934EE}" type="pres">
      <dgm:prSet presAssocID="{F3148F2A-4A27-4B08-A093-BB619D7787A9}" presName="parTransTwo" presStyleCnt="0"/>
      <dgm:spPr/>
    </dgm:pt>
    <dgm:pt modelId="{D861A68D-5122-4532-8505-2AF33C017824}" type="pres">
      <dgm:prSet presAssocID="{F3148F2A-4A27-4B08-A093-BB619D7787A9}" presName="horzTwo" presStyleCnt="0"/>
      <dgm:spPr/>
    </dgm:pt>
    <dgm:pt modelId="{545ED96B-F278-45BB-9914-FA4A0E93D164}" type="pres">
      <dgm:prSet presAssocID="{4F371E4E-B7F0-409D-8FD8-A2402805CEDC}" presName="vertThree" presStyleCnt="0"/>
      <dgm:spPr/>
    </dgm:pt>
    <dgm:pt modelId="{528A38B5-F149-4EC5-856E-1D371BE174CB}" type="pres">
      <dgm:prSet presAssocID="{4F371E4E-B7F0-409D-8FD8-A2402805CEDC}" presName="txThree" presStyleLbl="node3" presStyleIdx="0" presStyleCnt="1">
        <dgm:presLayoutVars>
          <dgm:chPref val="3"/>
        </dgm:presLayoutVars>
      </dgm:prSet>
      <dgm:spPr/>
      <dgm:t>
        <a:bodyPr/>
        <a:lstStyle/>
        <a:p>
          <a:endParaRPr lang="en-US"/>
        </a:p>
      </dgm:t>
    </dgm:pt>
    <dgm:pt modelId="{13A6AE94-5ECF-4A88-AEEC-7CFFFFCA121D}" type="pres">
      <dgm:prSet presAssocID="{4F371E4E-B7F0-409D-8FD8-A2402805CEDC}" presName="parTransThree" presStyleCnt="0"/>
      <dgm:spPr/>
    </dgm:pt>
    <dgm:pt modelId="{31B2211B-8538-40D5-810E-45ECC70036DA}" type="pres">
      <dgm:prSet presAssocID="{4F371E4E-B7F0-409D-8FD8-A2402805CEDC}" presName="horzThree" presStyleCnt="0"/>
      <dgm:spPr/>
    </dgm:pt>
    <dgm:pt modelId="{3D3EDDFF-E914-466F-ADCB-A36AE2C28B95}" type="pres">
      <dgm:prSet presAssocID="{FA429719-4E33-41C7-BE41-14B4F3A53DF1}" presName="vertFour" presStyleCnt="0">
        <dgm:presLayoutVars>
          <dgm:chPref val="3"/>
        </dgm:presLayoutVars>
      </dgm:prSet>
      <dgm:spPr/>
    </dgm:pt>
    <dgm:pt modelId="{006BE2F9-2A0A-4A45-967B-FA8F169CF781}" type="pres">
      <dgm:prSet presAssocID="{FA429719-4E33-41C7-BE41-14B4F3A53DF1}" presName="txFour" presStyleLbl="node4" presStyleIdx="0" presStyleCnt="2">
        <dgm:presLayoutVars>
          <dgm:chPref val="3"/>
        </dgm:presLayoutVars>
      </dgm:prSet>
      <dgm:spPr/>
      <dgm:t>
        <a:bodyPr/>
        <a:lstStyle/>
        <a:p>
          <a:endParaRPr lang="en-US"/>
        </a:p>
      </dgm:t>
    </dgm:pt>
    <dgm:pt modelId="{B79C6301-5266-4D75-85B7-47F12411C1FA}" type="pres">
      <dgm:prSet presAssocID="{FA429719-4E33-41C7-BE41-14B4F3A53DF1}" presName="parTransFour" presStyleCnt="0"/>
      <dgm:spPr/>
    </dgm:pt>
    <dgm:pt modelId="{B4B7E6D0-4AC5-4BE1-8340-C1B63BF65CF7}" type="pres">
      <dgm:prSet presAssocID="{FA429719-4E33-41C7-BE41-14B4F3A53DF1}" presName="horzFour" presStyleCnt="0"/>
      <dgm:spPr/>
    </dgm:pt>
    <dgm:pt modelId="{3261347C-FB4E-40BD-98A8-ED11099D8ADF}" type="pres">
      <dgm:prSet presAssocID="{456FFE1B-872B-49A5-B5BE-1CE4C3A31016}" presName="vertFour" presStyleCnt="0">
        <dgm:presLayoutVars>
          <dgm:chPref val="3"/>
        </dgm:presLayoutVars>
      </dgm:prSet>
      <dgm:spPr/>
    </dgm:pt>
    <dgm:pt modelId="{A68A8223-FD00-408B-9ADE-12C8DC177BE3}" type="pres">
      <dgm:prSet presAssocID="{456FFE1B-872B-49A5-B5BE-1CE4C3A31016}" presName="txFour" presStyleLbl="node4" presStyleIdx="1" presStyleCnt="2">
        <dgm:presLayoutVars>
          <dgm:chPref val="3"/>
        </dgm:presLayoutVars>
      </dgm:prSet>
      <dgm:spPr/>
      <dgm:t>
        <a:bodyPr/>
        <a:lstStyle/>
        <a:p>
          <a:endParaRPr lang="en-US"/>
        </a:p>
      </dgm:t>
    </dgm:pt>
    <dgm:pt modelId="{4138064D-FDCB-4D4A-9745-C177C300B870}" type="pres">
      <dgm:prSet presAssocID="{456FFE1B-872B-49A5-B5BE-1CE4C3A31016}" presName="horzFour" presStyleCnt="0"/>
      <dgm:spPr/>
    </dgm:pt>
  </dgm:ptLst>
  <dgm:cxnLst>
    <dgm:cxn modelId="{C0BC7D04-4137-485D-B1E7-954C39BFBD03}" srcId="{F3148F2A-4A27-4B08-A093-BB619D7787A9}" destId="{4F371E4E-B7F0-409D-8FD8-A2402805CEDC}" srcOrd="0" destOrd="0" parTransId="{975FC26A-E43B-4642-BC0C-9FBD47F89180}" sibTransId="{873A556A-C2E2-4674-AD4B-5C2C4CAC26BF}"/>
    <dgm:cxn modelId="{020F6C2F-7566-4965-BE9A-705515D28E9A}" srcId="{4F371E4E-B7F0-409D-8FD8-A2402805CEDC}" destId="{FA429719-4E33-41C7-BE41-14B4F3A53DF1}" srcOrd="0" destOrd="0" parTransId="{68A02FF8-199E-4928-90E0-D6A3B7DD3A2B}" sibTransId="{2EFD1DA6-5536-456C-91E1-B0D5ABB4F571}"/>
    <dgm:cxn modelId="{DD4176F3-0122-47F6-9D7C-9EC7DA14E45D}" type="presOf" srcId="{F3148F2A-4A27-4B08-A093-BB619D7787A9}" destId="{0670A2AD-FE77-454B-A424-07DCBEC6EB3E}" srcOrd="0" destOrd="0" presId="urn:microsoft.com/office/officeart/2005/8/layout/hierarchy4"/>
    <dgm:cxn modelId="{60F4FF87-18DF-44A0-A626-A97E43B77CB7}" type="presOf" srcId="{CC3F84BF-ED03-4C77-9471-ECD86C9D0956}" destId="{CE04A60F-C434-4461-8C50-AA6DCF0ADCDB}" srcOrd="0" destOrd="0" presId="urn:microsoft.com/office/officeart/2005/8/layout/hierarchy4"/>
    <dgm:cxn modelId="{2FCE9447-58C5-492D-B00A-FF797C490CA4}" srcId="{CC3F84BF-ED03-4C77-9471-ECD86C9D0956}" destId="{F3148F2A-4A27-4B08-A093-BB619D7787A9}" srcOrd="0" destOrd="0" parTransId="{B4A3D3C0-7D0F-4E4A-9A74-5C0F25C49D0B}" sibTransId="{D3444A9B-3AB7-4F4D-B328-79576FD6299F}"/>
    <dgm:cxn modelId="{31CB926C-FF8F-4A1B-B05B-11CC3E8E6AAD}" type="presOf" srcId="{4F371E4E-B7F0-409D-8FD8-A2402805CEDC}" destId="{528A38B5-F149-4EC5-856E-1D371BE174CB}" srcOrd="0" destOrd="0" presId="urn:microsoft.com/office/officeart/2005/8/layout/hierarchy4"/>
    <dgm:cxn modelId="{3668093A-B7E3-45CC-A87F-A701CAAE3E5E}" type="presOf" srcId="{456FFE1B-872B-49A5-B5BE-1CE4C3A31016}" destId="{A68A8223-FD00-408B-9ADE-12C8DC177BE3}" srcOrd="0" destOrd="0" presId="urn:microsoft.com/office/officeart/2005/8/layout/hierarchy4"/>
    <dgm:cxn modelId="{51B3F262-BC20-4780-A275-E1016B8A3138}" type="presOf" srcId="{FA429719-4E33-41C7-BE41-14B4F3A53DF1}" destId="{006BE2F9-2A0A-4A45-967B-FA8F169CF781}" srcOrd="0" destOrd="0" presId="urn:microsoft.com/office/officeart/2005/8/layout/hierarchy4"/>
    <dgm:cxn modelId="{3114F8BF-28E0-4584-8DC8-E09870017BE4}" srcId="{FA429719-4E33-41C7-BE41-14B4F3A53DF1}" destId="{456FFE1B-872B-49A5-B5BE-1CE4C3A31016}" srcOrd="0" destOrd="0" parTransId="{B60688EC-0D3B-4615-9061-B2A5061AA2F3}" sibTransId="{D60770E9-021B-4E05-899D-45138E3E9D63}"/>
    <dgm:cxn modelId="{1826737F-624B-4D15-B8AB-A6870C79FAC7}" type="presOf" srcId="{1F3EDC70-9F41-40A8-8497-7772EB7F7556}" destId="{A5CD705C-69B5-4AAB-A897-45FC620AB41F}" srcOrd="0" destOrd="0" presId="urn:microsoft.com/office/officeart/2005/8/layout/hierarchy4"/>
    <dgm:cxn modelId="{E8D0EA9D-971D-486D-9CD2-F865BCCFC5B6}" srcId="{1F3EDC70-9F41-40A8-8497-7772EB7F7556}" destId="{CC3F84BF-ED03-4C77-9471-ECD86C9D0956}" srcOrd="0" destOrd="0" parTransId="{CB147DBD-C1B4-462D-8D8A-AB9775D27235}" sibTransId="{6F2A8A58-557A-4154-9534-E7E9C092AE98}"/>
    <dgm:cxn modelId="{C1F95C66-0522-4F23-A364-EEF5186E31BB}" type="presParOf" srcId="{A5CD705C-69B5-4AAB-A897-45FC620AB41F}" destId="{8EB254BD-71CF-46BD-933D-A1E3FB190664}" srcOrd="0" destOrd="0" presId="urn:microsoft.com/office/officeart/2005/8/layout/hierarchy4"/>
    <dgm:cxn modelId="{C6C50DA7-34F1-4F6E-BD14-2032DA54633F}" type="presParOf" srcId="{8EB254BD-71CF-46BD-933D-A1E3FB190664}" destId="{CE04A60F-C434-4461-8C50-AA6DCF0ADCDB}" srcOrd="0" destOrd="0" presId="urn:microsoft.com/office/officeart/2005/8/layout/hierarchy4"/>
    <dgm:cxn modelId="{E505325D-6993-4C8B-93FE-D25F93C8676D}" type="presParOf" srcId="{8EB254BD-71CF-46BD-933D-A1E3FB190664}" destId="{393B13F3-D042-43BF-8D1F-E32776BD82A5}" srcOrd="1" destOrd="0" presId="urn:microsoft.com/office/officeart/2005/8/layout/hierarchy4"/>
    <dgm:cxn modelId="{DE96E15D-F753-4C88-89A0-6BA5B51AF127}" type="presParOf" srcId="{8EB254BD-71CF-46BD-933D-A1E3FB190664}" destId="{B721A74B-B8FF-4EF2-8602-10A352AB6669}" srcOrd="2" destOrd="0" presId="urn:microsoft.com/office/officeart/2005/8/layout/hierarchy4"/>
    <dgm:cxn modelId="{40324946-4317-4337-920B-0AF5904C465C}" type="presParOf" srcId="{B721A74B-B8FF-4EF2-8602-10A352AB6669}" destId="{B0A6264A-3EC1-43AA-A31C-0B2FFC67F205}" srcOrd="0" destOrd="0" presId="urn:microsoft.com/office/officeart/2005/8/layout/hierarchy4"/>
    <dgm:cxn modelId="{A7ACDF3A-10FE-405D-A745-9F50FCB6F533}" type="presParOf" srcId="{B0A6264A-3EC1-43AA-A31C-0B2FFC67F205}" destId="{0670A2AD-FE77-454B-A424-07DCBEC6EB3E}" srcOrd="0" destOrd="0" presId="urn:microsoft.com/office/officeart/2005/8/layout/hierarchy4"/>
    <dgm:cxn modelId="{6636F702-A129-4ABC-A1CB-381427A50AAA}" type="presParOf" srcId="{B0A6264A-3EC1-43AA-A31C-0B2FFC67F205}" destId="{9541438D-F834-4FD9-A803-4F404F3934EE}" srcOrd="1" destOrd="0" presId="urn:microsoft.com/office/officeart/2005/8/layout/hierarchy4"/>
    <dgm:cxn modelId="{12A18BCF-D21F-4963-AAAB-041E24BF71AC}" type="presParOf" srcId="{B0A6264A-3EC1-43AA-A31C-0B2FFC67F205}" destId="{D861A68D-5122-4532-8505-2AF33C017824}" srcOrd="2" destOrd="0" presId="urn:microsoft.com/office/officeart/2005/8/layout/hierarchy4"/>
    <dgm:cxn modelId="{635FC84E-2017-40EF-84E5-859448BDEA55}" type="presParOf" srcId="{D861A68D-5122-4532-8505-2AF33C017824}" destId="{545ED96B-F278-45BB-9914-FA4A0E93D164}" srcOrd="0" destOrd="0" presId="urn:microsoft.com/office/officeart/2005/8/layout/hierarchy4"/>
    <dgm:cxn modelId="{403E21A3-4B63-49B6-BCD4-BD79884CB412}" type="presParOf" srcId="{545ED96B-F278-45BB-9914-FA4A0E93D164}" destId="{528A38B5-F149-4EC5-856E-1D371BE174CB}" srcOrd="0" destOrd="0" presId="urn:microsoft.com/office/officeart/2005/8/layout/hierarchy4"/>
    <dgm:cxn modelId="{4D1EDD6E-1DB6-4218-A75E-F3EE9AAC6FB2}" type="presParOf" srcId="{545ED96B-F278-45BB-9914-FA4A0E93D164}" destId="{13A6AE94-5ECF-4A88-AEEC-7CFFFFCA121D}" srcOrd="1" destOrd="0" presId="urn:microsoft.com/office/officeart/2005/8/layout/hierarchy4"/>
    <dgm:cxn modelId="{8F53850B-F5BC-4FCE-9643-FF31EB23AD70}" type="presParOf" srcId="{545ED96B-F278-45BB-9914-FA4A0E93D164}" destId="{31B2211B-8538-40D5-810E-45ECC70036DA}" srcOrd="2" destOrd="0" presId="urn:microsoft.com/office/officeart/2005/8/layout/hierarchy4"/>
    <dgm:cxn modelId="{FBFE1F9B-9A68-443E-82A2-BF7D87170F26}" type="presParOf" srcId="{31B2211B-8538-40D5-810E-45ECC70036DA}" destId="{3D3EDDFF-E914-466F-ADCB-A36AE2C28B95}" srcOrd="0" destOrd="0" presId="urn:microsoft.com/office/officeart/2005/8/layout/hierarchy4"/>
    <dgm:cxn modelId="{CCBF7794-89B3-499D-B9BC-5B067760CD54}" type="presParOf" srcId="{3D3EDDFF-E914-466F-ADCB-A36AE2C28B95}" destId="{006BE2F9-2A0A-4A45-967B-FA8F169CF781}" srcOrd="0" destOrd="0" presId="urn:microsoft.com/office/officeart/2005/8/layout/hierarchy4"/>
    <dgm:cxn modelId="{93AF512F-7D99-48CF-82AD-6046BA61C1D9}" type="presParOf" srcId="{3D3EDDFF-E914-466F-ADCB-A36AE2C28B95}" destId="{B79C6301-5266-4D75-85B7-47F12411C1FA}" srcOrd="1" destOrd="0" presId="urn:microsoft.com/office/officeart/2005/8/layout/hierarchy4"/>
    <dgm:cxn modelId="{D7EC7A77-72D0-498E-B679-48FB802FFD9E}" type="presParOf" srcId="{3D3EDDFF-E914-466F-ADCB-A36AE2C28B95}" destId="{B4B7E6D0-4AC5-4BE1-8340-C1B63BF65CF7}" srcOrd="2" destOrd="0" presId="urn:microsoft.com/office/officeart/2005/8/layout/hierarchy4"/>
    <dgm:cxn modelId="{CC978EEF-0FCD-4174-A116-8F977CB88EFD}" type="presParOf" srcId="{B4B7E6D0-4AC5-4BE1-8340-C1B63BF65CF7}" destId="{3261347C-FB4E-40BD-98A8-ED11099D8ADF}" srcOrd="0" destOrd="0" presId="urn:microsoft.com/office/officeart/2005/8/layout/hierarchy4"/>
    <dgm:cxn modelId="{618D3A2A-378D-4D42-8F7E-ED639778F816}" type="presParOf" srcId="{3261347C-FB4E-40BD-98A8-ED11099D8ADF}" destId="{A68A8223-FD00-408B-9ADE-12C8DC177BE3}" srcOrd="0" destOrd="0" presId="urn:microsoft.com/office/officeart/2005/8/layout/hierarchy4"/>
    <dgm:cxn modelId="{4512A0E9-4374-40FF-A984-FC2A94569582}" type="presParOf" srcId="{3261347C-FB4E-40BD-98A8-ED11099D8ADF}" destId="{4138064D-FDCB-4D4A-9745-C177C300B87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37C4F-1A10-4AEC-9895-D55523F1878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4C8B9FB4-A127-49E5-8FA3-F122DF8DAFA7}">
      <dgm:prSet/>
      <dgm:spPr/>
      <dgm:t>
        <a:bodyPr/>
        <a:lstStyle/>
        <a:p>
          <a:pPr rtl="0"/>
          <a:r>
            <a:rPr lang="en-US" b="0" dirty="0" smtClean="0"/>
            <a:t>1 in 5 women and ~6.1% of college men report experiencing attempted or completed sexual assault since entering college</a:t>
          </a:r>
          <a:endParaRPr lang="en-US" dirty="0"/>
        </a:p>
      </dgm:t>
    </dgm:pt>
    <dgm:pt modelId="{40053FAE-4824-4DD5-A541-F3AC5BAAC6ED}" type="parTrans" cxnId="{EC5C8773-B24D-4927-A14C-7A99E54C1A05}">
      <dgm:prSet/>
      <dgm:spPr/>
      <dgm:t>
        <a:bodyPr/>
        <a:lstStyle/>
        <a:p>
          <a:endParaRPr lang="en-US"/>
        </a:p>
      </dgm:t>
    </dgm:pt>
    <dgm:pt modelId="{E9233497-F8B1-4443-98ED-B0259D7CB0FF}" type="sibTrans" cxnId="{EC5C8773-B24D-4927-A14C-7A99E54C1A05}">
      <dgm:prSet/>
      <dgm:spPr/>
      <dgm:t>
        <a:bodyPr/>
        <a:lstStyle/>
        <a:p>
          <a:endParaRPr lang="en-US"/>
        </a:p>
      </dgm:t>
    </dgm:pt>
    <dgm:pt modelId="{3C7AFFB6-9584-44CC-BCAB-894E92C6E66E}">
      <dgm:prSet/>
      <dgm:spPr/>
      <dgm:t>
        <a:bodyPr/>
        <a:lstStyle/>
        <a:p>
          <a:pPr rtl="0"/>
          <a:r>
            <a:rPr lang="en-US" smtClean="0"/>
            <a:t>Dramatically underreported:</a:t>
          </a:r>
          <a:endParaRPr lang="en-US"/>
        </a:p>
      </dgm:t>
    </dgm:pt>
    <dgm:pt modelId="{D40363C8-91ED-47E9-84E0-17324FA1230A}" type="parTrans" cxnId="{08225027-5896-42B4-84B5-3376664CC734}">
      <dgm:prSet/>
      <dgm:spPr/>
      <dgm:t>
        <a:bodyPr/>
        <a:lstStyle/>
        <a:p>
          <a:endParaRPr lang="en-US"/>
        </a:p>
      </dgm:t>
    </dgm:pt>
    <dgm:pt modelId="{BEEFD11A-E288-46C7-8557-C3218B2C8ABA}" type="sibTrans" cxnId="{08225027-5896-42B4-84B5-3376664CC734}">
      <dgm:prSet/>
      <dgm:spPr/>
      <dgm:t>
        <a:bodyPr/>
        <a:lstStyle/>
        <a:p>
          <a:endParaRPr lang="en-US"/>
        </a:p>
      </dgm:t>
    </dgm:pt>
    <dgm:pt modelId="{5A9385BF-7F46-447E-8308-F8241A5B73AD}">
      <dgm:prSet/>
      <dgm:spPr/>
      <dgm:t>
        <a:bodyPr/>
        <a:lstStyle/>
        <a:p>
          <a:pPr rtl="0"/>
          <a:r>
            <a:rPr lang="en-US" smtClean="0"/>
            <a:t>2% of incapacitated sexual assault survivors report</a:t>
          </a:r>
          <a:endParaRPr lang="en-US"/>
        </a:p>
      </dgm:t>
    </dgm:pt>
    <dgm:pt modelId="{71FC6D38-C5A6-4F67-B608-84E12BF0D68C}" type="parTrans" cxnId="{1E568C36-F79F-4C55-9EC2-D258390006A7}">
      <dgm:prSet/>
      <dgm:spPr/>
      <dgm:t>
        <a:bodyPr/>
        <a:lstStyle/>
        <a:p>
          <a:endParaRPr lang="en-US"/>
        </a:p>
      </dgm:t>
    </dgm:pt>
    <dgm:pt modelId="{658D15DC-8496-4326-93BB-9F2D9A80546E}" type="sibTrans" cxnId="{1E568C36-F79F-4C55-9EC2-D258390006A7}">
      <dgm:prSet/>
      <dgm:spPr/>
      <dgm:t>
        <a:bodyPr/>
        <a:lstStyle/>
        <a:p>
          <a:endParaRPr lang="en-US"/>
        </a:p>
      </dgm:t>
    </dgm:pt>
    <dgm:pt modelId="{F5B487AB-15F3-47AC-8C67-C113BD1F437E}">
      <dgm:prSet/>
      <dgm:spPr/>
      <dgm:t>
        <a:bodyPr/>
        <a:lstStyle/>
        <a:p>
          <a:pPr rtl="0"/>
          <a:r>
            <a:rPr lang="en-US" smtClean="0"/>
            <a:t>13% of forcible rape survivors report</a:t>
          </a:r>
          <a:endParaRPr lang="en-US"/>
        </a:p>
      </dgm:t>
    </dgm:pt>
    <dgm:pt modelId="{903CB3ED-9673-447C-B7AD-E6108A103D42}" type="parTrans" cxnId="{9140808F-6D65-4E27-A95E-F70684B7DF75}">
      <dgm:prSet/>
      <dgm:spPr/>
      <dgm:t>
        <a:bodyPr/>
        <a:lstStyle/>
        <a:p>
          <a:endParaRPr lang="en-US"/>
        </a:p>
      </dgm:t>
    </dgm:pt>
    <dgm:pt modelId="{CFDC82DE-C2D2-43DF-9B19-1F3F7793DCE9}" type="sibTrans" cxnId="{9140808F-6D65-4E27-A95E-F70684B7DF75}">
      <dgm:prSet/>
      <dgm:spPr/>
      <dgm:t>
        <a:bodyPr/>
        <a:lstStyle/>
        <a:p>
          <a:endParaRPr lang="en-US"/>
        </a:p>
      </dgm:t>
    </dgm:pt>
    <dgm:pt modelId="{BA60D03C-BEFE-4345-BB52-409AAAA7FCE3}">
      <dgm:prSet/>
      <dgm:spPr/>
      <dgm:t>
        <a:bodyPr/>
        <a:lstStyle/>
        <a:p>
          <a:pPr rtl="0"/>
          <a:r>
            <a:rPr lang="en-US" b="0" dirty="0" smtClean="0"/>
            <a:t>More than 1 in 3 women and 1 in 4 men have experienced rape, physical violence, and/or stalking by an intimate partner; </a:t>
          </a:r>
          <a:endParaRPr lang="en-US" dirty="0"/>
        </a:p>
      </dgm:t>
    </dgm:pt>
    <dgm:pt modelId="{A66641C7-3699-4541-AF43-89E6108370DE}" type="parTrans" cxnId="{89A7F334-46C5-44AA-B948-0E20370F68BD}">
      <dgm:prSet/>
      <dgm:spPr/>
      <dgm:t>
        <a:bodyPr/>
        <a:lstStyle/>
        <a:p>
          <a:endParaRPr lang="en-US"/>
        </a:p>
      </dgm:t>
    </dgm:pt>
    <dgm:pt modelId="{47096EB6-4C3B-4AEB-A204-362CE45C0600}" type="sibTrans" cxnId="{89A7F334-46C5-44AA-B948-0E20370F68BD}">
      <dgm:prSet/>
      <dgm:spPr/>
      <dgm:t>
        <a:bodyPr/>
        <a:lstStyle/>
        <a:p>
          <a:endParaRPr lang="en-US"/>
        </a:p>
      </dgm:t>
    </dgm:pt>
    <dgm:pt modelId="{7665D580-5B27-4F21-9D49-9EEF0FFDBE6B}">
      <dgm:prSet/>
      <dgm:spPr/>
      <dgm:t>
        <a:bodyPr/>
        <a:lstStyle/>
        <a:p>
          <a:pPr rtl="0"/>
          <a:r>
            <a:rPr lang="en-US" dirty="0" smtClean="0"/>
            <a:t>69% of female and 53% of male victims report having experienced this before the age of 25.</a:t>
          </a:r>
          <a:endParaRPr lang="en-US" dirty="0"/>
        </a:p>
      </dgm:t>
    </dgm:pt>
    <dgm:pt modelId="{914D12E6-3223-4CB9-8940-4865C542BC7D}" type="parTrans" cxnId="{DE78F39D-5AE7-43B9-96EC-BB7E85D9CBE0}">
      <dgm:prSet/>
      <dgm:spPr/>
      <dgm:t>
        <a:bodyPr/>
        <a:lstStyle/>
        <a:p>
          <a:endParaRPr lang="en-US"/>
        </a:p>
      </dgm:t>
    </dgm:pt>
    <dgm:pt modelId="{37E8E047-83B3-41A8-8F97-EFEF034D871B}" type="sibTrans" cxnId="{DE78F39D-5AE7-43B9-96EC-BB7E85D9CBE0}">
      <dgm:prSet/>
      <dgm:spPr/>
      <dgm:t>
        <a:bodyPr/>
        <a:lstStyle/>
        <a:p>
          <a:endParaRPr lang="en-US"/>
        </a:p>
      </dgm:t>
    </dgm:pt>
    <dgm:pt modelId="{A9D289B9-15B2-4A68-B948-28F3252B1FE8}">
      <dgm:prSet/>
      <dgm:spPr/>
      <dgm:t>
        <a:bodyPr/>
        <a:lstStyle/>
        <a:p>
          <a:pPr rtl="0"/>
          <a:r>
            <a:rPr lang="en-US" b="0" smtClean="0"/>
            <a:t>There are ~6 million stalking victims in the United States each year; </a:t>
          </a:r>
          <a:endParaRPr lang="en-US"/>
        </a:p>
      </dgm:t>
    </dgm:pt>
    <dgm:pt modelId="{07684BEA-EF65-4BA6-94B5-CB9FA40027A2}" type="parTrans" cxnId="{88BE1F05-7D76-4152-880F-E8955B636220}">
      <dgm:prSet/>
      <dgm:spPr/>
      <dgm:t>
        <a:bodyPr/>
        <a:lstStyle/>
        <a:p>
          <a:endParaRPr lang="en-US"/>
        </a:p>
      </dgm:t>
    </dgm:pt>
    <dgm:pt modelId="{D3C99F92-416B-4ED6-AB83-173FFD668C70}" type="sibTrans" cxnId="{88BE1F05-7D76-4152-880F-E8955B636220}">
      <dgm:prSet/>
      <dgm:spPr/>
      <dgm:t>
        <a:bodyPr/>
        <a:lstStyle/>
        <a:p>
          <a:endParaRPr lang="en-US"/>
        </a:p>
      </dgm:t>
    </dgm:pt>
    <dgm:pt modelId="{FA785D1D-EC38-43FF-A8E2-68566055F017}">
      <dgm:prSet/>
      <dgm:spPr/>
      <dgm:t>
        <a:bodyPr/>
        <a:lstStyle/>
        <a:p>
          <a:pPr rtl="0"/>
          <a:r>
            <a:rPr lang="en-US" smtClean="0"/>
            <a:t>more than 1/2 of the female survivors and more than 1/3 of the male survivors say the were stalked before the age of 25.</a:t>
          </a:r>
          <a:endParaRPr lang="en-US"/>
        </a:p>
      </dgm:t>
    </dgm:pt>
    <dgm:pt modelId="{13C3B5E6-369B-4308-85D2-3AB828C5D4A5}" type="parTrans" cxnId="{B55F5C53-6425-496D-872F-FAE1FDC17699}">
      <dgm:prSet/>
      <dgm:spPr/>
      <dgm:t>
        <a:bodyPr/>
        <a:lstStyle/>
        <a:p>
          <a:endParaRPr lang="en-US"/>
        </a:p>
      </dgm:t>
    </dgm:pt>
    <dgm:pt modelId="{7EDFBB41-641A-4215-8954-58F4FE59A0D9}" type="sibTrans" cxnId="{B55F5C53-6425-496D-872F-FAE1FDC17699}">
      <dgm:prSet/>
      <dgm:spPr/>
      <dgm:t>
        <a:bodyPr/>
        <a:lstStyle/>
        <a:p>
          <a:endParaRPr lang="en-US"/>
        </a:p>
      </dgm:t>
    </dgm:pt>
    <dgm:pt modelId="{BE78D46E-0141-4649-8D26-22AB3A015B1A}" type="pres">
      <dgm:prSet presAssocID="{AA537C4F-1A10-4AEC-9895-D55523F1878D}" presName="Name0" presStyleCnt="0">
        <dgm:presLayoutVars>
          <dgm:chMax val="7"/>
          <dgm:dir/>
          <dgm:animLvl val="lvl"/>
          <dgm:resizeHandles val="exact"/>
        </dgm:presLayoutVars>
      </dgm:prSet>
      <dgm:spPr/>
      <dgm:t>
        <a:bodyPr/>
        <a:lstStyle/>
        <a:p>
          <a:endParaRPr lang="en-US"/>
        </a:p>
      </dgm:t>
    </dgm:pt>
    <dgm:pt modelId="{11BA99D0-9C30-4BEE-B4C5-4FF940FA5082}" type="pres">
      <dgm:prSet presAssocID="{4C8B9FB4-A127-49E5-8FA3-F122DF8DAFA7}" presName="circle1" presStyleLbl="node1" presStyleIdx="0" presStyleCnt="3"/>
      <dgm:spPr/>
    </dgm:pt>
    <dgm:pt modelId="{03487F79-EAF2-42E4-A42C-497723FC8DAF}" type="pres">
      <dgm:prSet presAssocID="{4C8B9FB4-A127-49E5-8FA3-F122DF8DAFA7}" presName="space" presStyleCnt="0"/>
      <dgm:spPr/>
    </dgm:pt>
    <dgm:pt modelId="{E9DA555C-EF8C-4A91-BA28-12FF7FC9C74C}" type="pres">
      <dgm:prSet presAssocID="{4C8B9FB4-A127-49E5-8FA3-F122DF8DAFA7}" presName="rect1" presStyleLbl="alignAcc1" presStyleIdx="0" presStyleCnt="3"/>
      <dgm:spPr/>
      <dgm:t>
        <a:bodyPr/>
        <a:lstStyle/>
        <a:p>
          <a:endParaRPr lang="en-US"/>
        </a:p>
      </dgm:t>
    </dgm:pt>
    <dgm:pt modelId="{6E8D527E-831A-4EB7-8A81-039273DE066F}" type="pres">
      <dgm:prSet presAssocID="{BA60D03C-BEFE-4345-BB52-409AAAA7FCE3}" presName="vertSpace2" presStyleLbl="node1" presStyleIdx="0" presStyleCnt="3"/>
      <dgm:spPr/>
    </dgm:pt>
    <dgm:pt modelId="{F2D518C0-2E3E-4D97-9C82-6BF39350F34F}" type="pres">
      <dgm:prSet presAssocID="{BA60D03C-BEFE-4345-BB52-409AAAA7FCE3}" presName="circle2" presStyleLbl="node1" presStyleIdx="1" presStyleCnt="3"/>
      <dgm:spPr/>
    </dgm:pt>
    <dgm:pt modelId="{4FCBA1B5-FAAD-4BEE-852D-F42376CDB1AA}" type="pres">
      <dgm:prSet presAssocID="{BA60D03C-BEFE-4345-BB52-409AAAA7FCE3}" presName="rect2" presStyleLbl="alignAcc1" presStyleIdx="1" presStyleCnt="3"/>
      <dgm:spPr/>
      <dgm:t>
        <a:bodyPr/>
        <a:lstStyle/>
        <a:p>
          <a:endParaRPr lang="en-US"/>
        </a:p>
      </dgm:t>
    </dgm:pt>
    <dgm:pt modelId="{D9239B41-9A81-4465-95F7-3757A747669B}" type="pres">
      <dgm:prSet presAssocID="{A9D289B9-15B2-4A68-B948-28F3252B1FE8}" presName="vertSpace3" presStyleLbl="node1" presStyleIdx="1" presStyleCnt="3"/>
      <dgm:spPr/>
    </dgm:pt>
    <dgm:pt modelId="{4116EA54-036F-47C7-A549-67BED0B94C7C}" type="pres">
      <dgm:prSet presAssocID="{A9D289B9-15B2-4A68-B948-28F3252B1FE8}" presName="circle3" presStyleLbl="node1" presStyleIdx="2" presStyleCnt="3"/>
      <dgm:spPr/>
    </dgm:pt>
    <dgm:pt modelId="{736F9770-EF58-4810-BEB3-24D8967A2D75}" type="pres">
      <dgm:prSet presAssocID="{A9D289B9-15B2-4A68-B948-28F3252B1FE8}" presName="rect3" presStyleLbl="alignAcc1" presStyleIdx="2" presStyleCnt="3"/>
      <dgm:spPr/>
      <dgm:t>
        <a:bodyPr/>
        <a:lstStyle/>
        <a:p>
          <a:endParaRPr lang="en-US"/>
        </a:p>
      </dgm:t>
    </dgm:pt>
    <dgm:pt modelId="{932A3631-BD4F-4CEE-8645-E694E206EE40}" type="pres">
      <dgm:prSet presAssocID="{4C8B9FB4-A127-49E5-8FA3-F122DF8DAFA7}" presName="rect1ParTx" presStyleLbl="alignAcc1" presStyleIdx="2" presStyleCnt="3">
        <dgm:presLayoutVars>
          <dgm:chMax val="1"/>
          <dgm:bulletEnabled val="1"/>
        </dgm:presLayoutVars>
      </dgm:prSet>
      <dgm:spPr/>
      <dgm:t>
        <a:bodyPr/>
        <a:lstStyle/>
        <a:p>
          <a:endParaRPr lang="en-US"/>
        </a:p>
      </dgm:t>
    </dgm:pt>
    <dgm:pt modelId="{7EA921CC-462A-446D-BC0A-6923E80993C2}" type="pres">
      <dgm:prSet presAssocID="{4C8B9FB4-A127-49E5-8FA3-F122DF8DAFA7}" presName="rect1ChTx" presStyleLbl="alignAcc1" presStyleIdx="2" presStyleCnt="3">
        <dgm:presLayoutVars>
          <dgm:bulletEnabled val="1"/>
        </dgm:presLayoutVars>
      </dgm:prSet>
      <dgm:spPr/>
      <dgm:t>
        <a:bodyPr/>
        <a:lstStyle/>
        <a:p>
          <a:endParaRPr lang="en-US"/>
        </a:p>
      </dgm:t>
    </dgm:pt>
    <dgm:pt modelId="{55F432C7-DA81-4461-990C-1AB95B30F907}" type="pres">
      <dgm:prSet presAssocID="{BA60D03C-BEFE-4345-BB52-409AAAA7FCE3}" presName="rect2ParTx" presStyleLbl="alignAcc1" presStyleIdx="2" presStyleCnt="3">
        <dgm:presLayoutVars>
          <dgm:chMax val="1"/>
          <dgm:bulletEnabled val="1"/>
        </dgm:presLayoutVars>
      </dgm:prSet>
      <dgm:spPr/>
      <dgm:t>
        <a:bodyPr/>
        <a:lstStyle/>
        <a:p>
          <a:endParaRPr lang="en-US"/>
        </a:p>
      </dgm:t>
    </dgm:pt>
    <dgm:pt modelId="{2E3FEF0A-9D39-4A34-9993-0A36D23F0346}" type="pres">
      <dgm:prSet presAssocID="{BA60D03C-BEFE-4345-BB52-409AAAA7FCE3}" presName="rect2ChTx" presStyleLbl="alignAcc1" presStyleIdx="2" presStyleCnt="3">
        <dgm:presLayoutVars>
          <dgm:bulletEnabled val="1"/>
        </dgm:presLayoutVars>
      </dgm:prSet>
      <dgm:spPr/>
      <dgm:t>
        <a:bodyPr/>
        <a:lstStyle/>
        <a:p>
          <a:endParaRPr lang="en-US"/>
        </a:p>
      </dgm:t>
    </dgm:pt>
    <dgm:pt modelId="{E75DCF41-C702-45FF-B7F4-23B376280CFC}" type="pres">
      <dgm:prSet presAssocID="{A9D289B9-15B2-4A68-B948-28F3252B1FE8}" presName="rect3ParTx" presStyleLbl="alignAcc1" presStyleIdx="2" presStyleCnt="3">
        <dgm:presLayoutVars>
          <dgm:chMax val="1"/>
          <dgm:bulletEnabled val="1"/>
        </dgm:presLayoutVars>
      </dgm:prSet>
      <dgm:spPr/>
      <dgm:t>
        <a:bodyPr/>
        <a:lstStyle/>
        <a:p>
          <a:endParaRPr lang="en-US"/>
        </a:p>
      </dgm:t>
    </dgm:pt>
    <dgm:pt modelId="{47377E03-916C-4CB4-B82A-60885E067D56}" type="pres">
      <dgm:prSet presAssocID="{A9D289B9-15B2-4A68-B948-28F3252B1FE8}" presName="rect3ChTx" presStyleLbl="alignAcc1" presStyleIdx="2" presStyleCnt="3">
        <dgm:presLayoutVars>
          <dgm:bulletEnabled val="1"/>
        </dgm:presLayoutVars>
      </dgm:prSet>
      <dgm:spPr/>
      <dgm:t>
        <a:bodyPr/>
        <a:lstStyle/>
        <a:p>
          <a:endParaRPr lang="en-US"/>
        </a:p>
      </dgm:t>
    </dgm:pt>
  </dgm:ptLst>
  <dgm:cxnLst>
    <dgm:cxn modelId="{AD91B70B-6A1D-4ABD-9DD9-6C47D0AF69D1}" type="presOf" srcId="{4C8B9FB4-A127-49E5-8FA3-F122DF8DAFA7}" destId="{E9DA555C-EF8C-4A91-BA28-12FF7FC9C74C}" srcOrd="0" destOrd="0" presId="urn:microsoft.com/office/officeart/2005/8/layout/target3"/>
    <dgm:cxn modelId="{EC5C8773-B24D-4927-A14C-7A99E54C1A05}" srcId="{AA537C4F-1A10-4AEC-9895-D55523F1878D}" destId="{4C8B9FB4-A127-49E5-8FA3-F122DF8DAFA7}" srcOrd="0" destOrd="0" parTransId="{40053FAE-4824-4DD5-A541-F3AC5BAAC6ED}" sibTransId="{E9233497-F8B1-4443-98ED-B0259D7CB0FF}"/>
    <dgm:cxn modelId="{88BE1F05-7D76-4152-880F-E8955B636220}" srcId="{AA537C4F-1A10-4AEC-9895-D55523F1878D}" destId="{A9D289B9-15B2-4A68-B948-28F3252B1FE8}" srcOrd="2" destOrd="0" parTransId="{07684BEA-EF65-4BA6-94B5-CB9FA40027A2}" sibTransId="{D3C99F92-416B-4ED6-AB83-173FFD668C70}"/>
    <dgm:cxn modelId="{CB5DAC88-4930-4C04-A4E8-395573A19EB4}" type="presOf" srcId="{BA60D03C-BEFE-4345-BB52-409AAAA7FCE3}" destId="{55F432C7-DA81-4461-990C-1AB95B30F907}" srcOrd="1" destOrd="0" presId="urn:microsoft.com/office/officeart/2005/8/layout/target3"/>
    <dgm:cxn modelId="{680F4A6B-38A0-4C2F-A355-E4CDF6C655B2}" type="presOf" srcId="{3C7AFFB6-9584-44CC-BCAB-894E92C6E66E}" destId="{7EA921CC-462A-446D-BC0A-6923E80993C2}" srcOrd="0" destOrd="0" presId="urn:microsoft.com/office/officeart/2005/8/layout/target3"/>
    <dgm:cxn modelId="{1E568C36-F79F-4C55-9EC2-D258390006A7}" srcId="{3C7AFFB6-9584-44CC-BCAB-894E92C6E66E}" destId="{5A9385BF-7F46-447E-8308-F8241A5B73AD}" srcOrd="0" destOrd="0" parTransId="{71FC6D38-C5A6-4F67-B608-84E12BF0D68C}" sibTransId="{658D15DC-8496-4326-93BB-9F2D9A80546E}"/>
    <dgm:cxn modelId="{DE78F39D-5AE7-43B9-96EC-BB7E85D9CBE0}" srcId="{BA60D03C-BEFE-4345-BB52-409AAAA7FCE3}" destId="{7665D580-5B27-4F21-9D49-9EEF0FFDBE6B}" srcOrd="0" destOrd="0" parTransId="{914D12E6-3223-4CB9-8940-4865C542BC7D}" sibTransId="{37E8E047-83B3-41A8-8F97-EFEF034D871B}"/>
    <dgm:cxn modelId="{10C5DD5D-4D9B-4879-920E-0821EDE9B3E7}" type="presOf" srcId="{FA785D1D-EC38-43FF-A8E2-68566055F017}" destId="{47377E03-916C-4CB4-B82A-60885E067D56}" srcOrd="0" destOrd="0" presId="urn:microsoft.com/office/officeart/2005/8/layout/target3"/>
    <dgm:cxn modelId="{9140808F-6D65-4E27-A95E-F70684B7DF75}" srcId="{3C7AFFB6-9584-44CC-BCAB-894E92C6E66E}" destId="{F5B487AB-15F3-47AC-8C67-C113BD1F437E}" srcOrd="1" destOrd="0" parTransId="{903CB3ED-9673-447C-B7AD-E6108A103D42}" sibTransId="{CFDC82DE-C2D2-43DF-9B19-1F3F7793DCE9}"/>
    <dgm:cxn modelId="{14BBBEEE-5429-48A5-8534-23C21F571E4E}" type="presOf" srcId="{5A9385BF-7F46-447E-8308-F8241A5B73AD}" destId="{7EA921CC-462A-446D-BC0A-6923E80993C2}" srcOrd="0" destOrd="1" presId="urn:microsoft.com/office/officeart/2005/8/layout/target3"/>
    <dgm:cxn modelId="{4822BE6B-BA3D-4858-8B15-FEC0933618F0}" type="presOf" srcId="{AA537C4F-1A10-4AEC-9895-D55523F1878D}" destId="{BE78D46E-0141-4649-8D26-22AB3A015B1A}" srcOrd="0" destOrd="0" presId="urn:microsoft.com/office/officeart/2005/8/layout/target3"/>
    <dgm:cxn modelId="{A74A7F42-FEF3-446D-BE49-A044334DBEE5}" type="presOf" srcId="{A9D289B9-15B2-4A68-B948-28F3252B1FE8}" destId="{736F9770-EF58-4810-BEB3-24D8967A2D75}" srcOrd="0" destOrd="0" presId="urn:microsoft.com/office/officeart/2005/8/layout/target3"/>
    <dgm:cxn modelId="{86BEDB57-3E60-4164-82D8-B35B6A143314}" type="presOf" srcId="{BA60D03C-BEFE-4345-BB52-409AAAA7FCE3}" destId="{4FCBA1B5-FAAD-4BEE-852D-F42376CDB1AA}" srcOrd="0" destOrd="0" presId="urn:microsoft.com/office/officeart/2005/8/layout/target3"/>
    <dgm:cxn modelId="{0CF95E04-9032-448F-A829-7D345141955E}" type="presOf" srcId="{7665D580-5B27-4F21-9D49-9EEF0FFDBE6B}" destId="{2E3FEF0A-9D39-4A34-9993-0A36D23F0346}" srcOrd="0" destOrd="0" presId="urn:microsoft.com/office/officeart/2005/8/layout/target3"/>
    <dgm:cxn modelId="{73F172D6-4961-4768-9FC1-B07F02AEB715}" type="presOf" srcId="{A9D289B9-15B2-4A68-B948-28F3252B1FE8}" destId="{E75DCF41-C702-45FF-B7F4-23B376280CFC}" srcOrd="1" destOrd="0" presId="urn:microsoft.com/office/officeart/2005/8/layout/target3"/>
    <dgm:cxn modelId="{DEA9E42A-607D-45F9-84B5-3BBCE2536F35}" type="presOf" srcId="{4C8B9FB4-A127-49E5-8FA3-F122DF8DAFA7}" destId="{932A3631-BD4F-4CEE-8645-E694E206EE40}" srcOrd="1" destOrd="0" presId="urn:microsoft.com/office/officeart/2005/8/layout/target3"/>
    <dgm:cxn modelId="{B55F5C53-6425-496D-872F-FAE1FDC17699}" srcId="{A9D289B9-15B2-4A68-B948-28F3252B1FE8}" destId="{FA785D1D-EC38-43FF-A8E2-68566055F017}" srcOrd="0" destOrd="0" parTransId="{13C3B5E6-369B-4308-85D2-3AB828C5D4A5}" sibTransId="{7EDFBB41-641A-4215-8954-58F4FE59A0D9}"/>
    <dgm:cxn modelId="{73FC65EC-6AE9-40A0-BC1C-B8CF12408D35}" type="presOf" srcId="{F5B487AB-15F3-47AC-8C67-C113BD1F437E}" destId="{7EA921CC-462A-446D-BC0A-6923E80993C2}" srcOrd="0" destOrd="2" presId="urn:microsoft.com/office/officeart/2005/8/layout/target3"/>
    <dgm:cxn modelId="{08225027-5896-42B4-84B5-3376664CC734}" srcId="{4C8B9FB4-A127-49E5-8FA3-F122DF8DAFA7}" destId="{3C7AFFB6-9584-44CC-BCAB-894E92C6E66E}" srcOrd="0" destOrd="0" parTransId="{D40363C8-91ED-47E9-84E0-17324FA1230A}" sibTransId="{BEEFD11A-E288-46C7-8557-C3218B2C8ABA}"/>
    <dgm:cxn modelId="{89A7F334-46C5-44AA-B948-0E20370F68BD}" srcId="{AA537C4F-1A10-4AEC-9895-D55523F1878D}" destId="{BA60D03C-BEFE-4345-BB52-409AAAA7FCE3}" srcOrd="1" destOrd="0" parTransId="{A66641C7-3699-4541-AF43-89E6108370DE}" sibTransId="{47096EB6-4C3B-4AEB-A204-362CE45C0600}"/>
    <dgm:cxn modelId="{7B996F3D-86DA-4367-B1B5-4EAD09AC269D}" type="presParOf" srcId="{BE78D46E-0141-4649-8D26-22AB3A015B1A}" destId="{11BA99D0-9C30-4BEE-B4C5-4FF940FA5082}" srcOrd="0" destOrd="0" presId="urn:microsoft.com/office/officeart/2005/8/layout/target3"/>
    <dgm:cxn modelId="{9587B3FC-BB68-4852-B861-EDA444435747}" type="presParOf" srcId="{BE78D46E-0141-4649-8D26-22AB3A015B1A}" destId="{03487F79-EAF2-42E4-A42C-497723FC8DAF}" srcOrd="1" destOrd="0" presId="urn:microsoft.com/office/officeart/2005/8/layout/target3"/>
    <dgm:cxn modelId="{AB20E5E4-213B-4BD2-B8B8-15764D7308CF}" type="presParOf" srcId="{BE78D46E-0141-4649-8D26-22AB3A015B1A}" destId="{E9DA555C-EF8C-4A91-BA28-12FF7FC9C74C}" srcOrd="2" destOrd="0" presId="urn:microsoft.com/office/officeart/2005/8/layout/target3"/>
    <dgm:cxn modelId="{0641F130-C8E5-40D4-B20E-B295EC2901EE}" type="presParOf" srcId="{BE78D46E-0141-4649-8D26-22AB3A015B1A}" destId="{6E8D527E-831A-4EB7-8A81-039273DE066F}" srcOrd="3" destOrd="0" presId="urn:microsoft.com/office/officeart/2005/8/layout/target3"/>
    <dgm:cxn modelId="{1622CF1E-1B21-441C-8B1E-23E1103C18B4}" type="presParOf" srcId="{BE78D46E-0141-4649-8D26-22AB3A015B1A}" destId="{F2D518C0-2E3E-4D97-9C82-6BF39350F34F}" srcOrd="4" destOrd="0" presId="urn:microsoft.com/office/officeart/2005/8/layout/target3"/>
    <dgm:cxn modelId="{771B2569-73A1-4423-9E40-793C2FE7102B}" type="presParOf" srcId="{BE78D46E-0141-4649-8D26-22AB3A015B1A}" destId="{4FCBA1B5-FAAD-4BEE-852D-F42376CDB1AA}" srcOrd="5" destOrd="0" presId="urn:microsoft.com/office/officeart/2005/8/layout/target3"/>
    <dgm:cxn modelId="{8AB046B1-1B99-4610-A92F-ACE1D120FEDE}" type="presParOf" srcId="{BE78D46E-0141-4649-8D26-22AB3A015B1A}" destId="{D9239B41-9A81-4465-95F7-3757A747669B}" srcOrd="6" destOrd="0" presId="urn:microsoft.com/office/officeart/2005/8/layout/target3"/>
    <dgm:cxn modelId="{7BD21ED5-6EF6-43FC-ABDF-B41B9184CBBB}" type="presParOf" srcId="{BE78D46E-0141-4649-8D26-22AB3A015B1A}" destId="{4116EA54-036F-47C7-A549-67BED0B94C7C}" srcOrd="7" destOrd="0" presId="urn:microsoft.com/office/officeart/2005/8/layout/target3"/>
    <dgm:cxn modelId="{5FD5ED97-5119-4E0C-ADAA-91549E67220C}" type="presParOf" srcId="{BE78D46E-0141-4649-8D26-22AB3A015B1A}" destId="{736F9770-EF58-4810-BEB3-24D8967A2D75}" srcOrd="8" destOrd="0" presId="urn:microsoft.com/office/officeart/2005/8/layout/target3"/>
    <dgm:cxn modelId="{596B167F-2D19-4CEF-BECE-93A6D8ED58AC}" type="presParOf" srcId="{BE78D46E-0141-4649-8D26-22AB3A015B1A}" destId="{932A3631-BD4F-4CEE-8645-E694E206EE40}" srcOrd="9" destOrd="0" presId="urn:microsoft.com/office/officeart/2005/8/layout/target3"/>
    <dgm:cxn modelId="{EC9D9301-71A9-45C9-BB61-96D4B846A53F}" type="presParOf" srcId="{BE78D46E-0141-4649-8D26-22AB3A015B1A}" destId="{7EA921CC-462A-446D-BC0A-6923E80993C2}" srcOrd="10" destOrd="0" presId="urn:microsoft.com/office/officeart/2005/8/layout/target3"/>
    <dgm:cxn modelId="{4FE4C553-1267-4AD6-9305-2411EE904BA5}" type="presParOf" srcId="{BE78D46E-0141-4649-8D26-22AB3A015B1A}" destId="{55F432C7-DA81-4461-990C-1AB95B30F907}" srcOrd="11" destOrd="0" presId="urn:microsoft.com/office/officeart/2005/8/layout/target3"/>
    <dgm:cxn modelId="{998BD967-F431-4FE4-97EE-9B903270D7B8}" type="presParOf" srcId="{BE78D46E-0141-4649-8D26-22AB3A015B1A}" destId="{2E3FEF0A-9D39-4A34-9993-0A36D23F0346}" srcOrd="12" destOrd="0" presId="urn:microsoft.com/office/officeart/2005/8/layout/target3"/>
    <dgm:cxn modelId="{2F83A8B8-2A3C-41CA-9720-FA7EC8E5CAAA}" type="presParOf" srcId="{BE78D46E-0141-4649-8D26-22AB3A015B1A}" destId="{E75DCF41-C702-45FF-B7F4-23B376280CFC}" srcOrd="13" destOrd="0" presId="urn:microsoft.com/office/officeart/2005/8/layout/target3"/>
    <dgm:cxn modelId="{4BF5F723-BF43-4541-AC38-459B48D76623}" type="presParOf" srcId="{BE78D46E-0141-4649-8D26-22AB3A015B1A}" destId="{47377E03-916C-4CB4-B82A-60885E067D56}"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595E7-A420-49A1-9677-1C6A410DBD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520F02-7D91-4A35-943B-A9FFD7FE4334}">
      <dgm:prSet/>
      <dgm:spPr/>
      <dgm:t>
        <a:bodyPr/>
        <a:lstStyle/>
        <a:p>
          <a:pPr rtl="0"/>
          <a:r>
            <a:rPr lang="en-US" b="0" dirty="0" smtClean="0"/>
            <a:t>Once WSU learns of a concern:</a:t>
          </a:r>
          <a:endParaRPr lang="en-US" dirty="0"/>
        </a:p>
      </dgm:t>
    </dgm:pt>
    <dgm:pt modelId="{C0984662-FE56-4732-8918-64CEC7F1A42B}" type="parTrans" cxnId="{472C07F8-1F8F-4A73-879E-B203D736B1DE}">
      <dgm:prSet/>
      <dgm:spPr/>
      <dgm:t>
        <a:bodyPr/>
        <a:lstStyle/>
        <a:p>
          <a:endParaRPr lang="en-US"/>
        </a:p>
      </dgm:t>
    </dgm:pt>
    <dgm:pt modelId="{59DFA686-4C25-4E64-9C71-74170ABA8C65}" type="sibTrans" cxnId="{472C07F8-1F8F-4A73-879E-B203D736B1DE}">
      <dgm:prSet/>
      <dgm:spPr/>
      <dgm:t>
        <a:bodyPr/>
        <a:lstStyle/>
        <a:p>
          <a:endParaRPr lang="en-US"/>
        </a:p>
      </dgm:t>
    </dgm:pt>
    <dgm:pt modelId="{04E13A07-197E-428C-8D6B-24568BF99FD5}">
      <dgm:prSet/>
      <dgm:spPr/>
      <dgm:t>
        <a:bodyPr/>
        <a:lstStyle/>
        <a:p>
          <a:pPr rtl="0"/>
          <a:r>
            <a:rPr lang="en-US" b="0" smtClean="0"/>
            <a:t>Resources </a:t>
          </a:r>
          <a:endParaRPr lang="en-US"/>
        </a:p>
      </dgm:t>
    </dgm:pt>
    <dgm:pt modelId="{2F70A3B4-29CA-469C-AD43-CF83E18FFB4D}" type="parTrans" cxnId="{25C63D53-2903-4D22-BFE3-5549CE09FFD6}">
      <dgm:prSet/>
      <dgm:spPr/>
      <dgm:t>
        <a:bodyPr/>
        <a:lstStyle/>
        <a:p>
          <a:endParaRPr lang="en-US"/>
        </a:p>
      </dgm:t>
    </dgm:pt>
    <dgm:pt modelId="{F537231C-305F-444C-96B2-188BB8A247AC}" type="sibTrans" cxnId="{25C63D53-2903-4D22-BFE3-5549CE09FFD6}">
      <dgm:prSet/>
      <dgm:spPr/>
      <dgm:t>
        <a:bodyPr/>
        <a:lstStyle/>
        <a:p>
          <a:endParaRPr lang="en-US"/>
        </a:p>
      </dgm:t>
    </dgm:pt>
    <dgm:pt modelId="{82BECA24-D8DB-4A20-8905-5090FBBE1D5A}">
      <dgm:prSet/>
      <dgm:spPr/>
      <dgm:t>
        <a:bodyPr/>
        <a:lstStyle/>
        <a:p>
          <a:pPr rtl="0"/>
          <a:r>
            <a:rPr lang="en-US" b="0" dirty="0" smtClean="0"/>
            <a:t>Complainant Interview/Intake</a:t>
          </a:r>
          <a:endParaRPr lang="en-US" dirty="0"/>
        </a:p>
      </dgm:t>
    </dgm:pt>
    <dgm:pt modelId="{C8006D0F-D8D6-4A67-90BE-0038FC3E61B3}" type="parTrans" cxnId="{5E7B347D-4D86-4D24-8E7F-B2AE2C2737F9}">
      <dgm:prSet/>
      <dgm:spPr/>
      <dgm:t>
        <a:bodyPr/>
        <a:lstStyle/>
        <a:p>
          <a:endParaRPr lang="en-US"/>
        </a:p>
      </dgm:t>
    </dgm:pt>
    <dgm:pt modelId="{6CD577E7-ED63-4E54-B1F8-1804456101E3}" type="sibTrans" cxnId="{5E7B347D-4D86-4D24-8E7F-B2AE2C2737F9}">
      <dgm:prSet/>
      <dgm:spPr/>
      <dgm:t>
        <a:bodyPr/>
        <a:lstStyle/>
        <a:p>
          <a:endParaRPr lang="en-US"/>
        </a:p>
      </dgm:t>
    </dgm:pt>
    <dgm:pt modelId="{E749D106-F0A9-4469-A5CC-F772FC48751D}">
      <dgm:prSet/>
      <dgm:spPr/>
      <dgm:t>
        <a:bodyPr/>
        <a:lstStyle/>
        <a:p>
          <a:pPr rtl="0"/>
          <a:r>
            <a:rPr lang="en-US" b="0" smtClean="0"/>
            <a:t>Determine appropriate next steps </a:t>
          </a:r>
          <a:endParaRPr lang="en-US"/>
        </a:p>
      </dgm:t>
    </dgm:pt>
    <dgm:pt modelId="{02118BE8-21CB-40E9-A0CE-D68BA296C26C}" type="parTrans" cxnId="{0EC5F36E-7BF1-47A6-9A80-D8EAA7A27B76}">
      <dgm:prSet/>
      <dgm:spPr/>
      <dgm:t>
        <a:bodyPr/>
        <a:lstStyle/>
        <a:p>
          <a:endParaRPr lang="en-US"/>
        </a:p>
      </dgm:t>
    </dgm:pt>
    <dgm:pt modelId="{B3D844BA-97AF-469F-BD6D-442B97183854}" type="sibTrans" cxnId="{0EC5F36E-7BF1-47A6-9A80-D8EAA7A27B76}">
      <dgm:prSet/>
      <dgm:spPr/>
      <dgm:t>
        <a:bodyPr/>
        <a:lstStyle/>
        <a:p>
          <a:endParaRPr lang="en-US"/>
        </a:p>
      </dgm:t>
    </dgm:pt>
    <dgm:pt modelId="{CC79D671-E737-4729-A1EA-CC4894E28E98}">
      <dgm:prSet/>
      <dgm:spPr/>
      <dgm:t>
        <a:bodyPr/>
        <a:lstStyle/>
        <a:p>
          <a:pPr rtl="0"/>
          <a:r>
            <a:rPr lang="en-US" b="0" smtClean="0"/>
            <a:t>Notice of Investigation</a:t>
          </a:r>
          <a:endParaRPr lang="en-US"/>
        </a:p>
      </dgm:t>
    </dgm:pt>
    <dgm:pt modelId="{036A7952-0DD0-4816-8243-748F6254A654}" type="parTrans" cxnId="{9838AA74-534B-4AE3-9FBA-91B4A56D9018}">
      <dgm:prSet/>
      <dgm:spPr/>
      <dgm:t>
        <a:bodyPr/>
        <a:lstStyle/>
        <a:p>
          <a:endParaRPr lang="en-US"/>
        </a:p>
      </dgm:t>
    </dgm:pt>
    <dgm:pt modelId="{B8CD6091-E6FC-46D2-B757-69E0CFC808A5}" type="sibTrans" cxnId="{9838AA74-534B-4AE3-9FBA-91B4A56D9018}">
      <dgm:prSet/>
      <dgm:spPr/>
      <dgm:t>
        <a:bodyPr/>
        <a:lstStyle/>
        <a:p>
          <a:endParaRPr lang="en-US"/>
        </a:p>
      </dgm:t>
    </dgm:pt>
    <dgm:pt modelId="{45AF2EDE-F919-4FFE-B05C-36A16CAD2228}">
      <dgm:prSet/>
      <dgm:spPr/>
      <dgm:t>
        <a:bodyPr/>
        <a:lstStyle/>
        <a:p>
          <a:pPr rtl="0"/>
          <a:r>
            <a:rPr lang="en-US" b="0" smtClean="0"/>
            <a:t>Impartial Investigation: (Review Documents, Interview Witnesses and Respondent)</a:t>
          </a:r>
          <a:endParaRPr lang="en-US"/>
        </a:p>
      </dgm:t>
    </dgm:pt>
    <dgm:pt modelId="{1A33BE1C-2FEB-4EE3-9188-B5CB1933168A}" type="parTrans" cxnId="{F3BD51D5-0276-4F51-9FD0-7B3D276D040B}">
      <dgm:prSet/>
      <dgm:spPr/>
      <dgm:t>
        <a:bodyPr/>
        <a:lstStyle/>
        <a:p>
          <a:endParaRPr lang="en-US"/>
        </a:p>
      </dgm:t>
    </dgm:pt>
    <dgm:pt modelId="{7D172B97-97BC-4032-AC05-1F011328BA98}" type="sibTrans" cxnId="{F3BD51D5-0276-4F51-9FD0-7B3D276D040B}">
      <dgm:prSet/>
      <dgm:spPr/>
      <dgm:t>
        <a:bodyPr/>
        <a:lstStyle/>
        <a:p>
          <a:endParaRPr lang="en-US"/>
        </a:p>
      </dgm:t>
    </dgm:pt>
    <dgm:pt modelId="{69B1CEFC-7353-4B26-8A4E-EA71B84DCAAD}">
      <dgm:prSet/>
      <dgm:spPr/>
      <dgm:t>
        <a:bodyPr/>
        <a:lstStyle/>
        <a:p>
          <a:pPr rtl="0"/>
          <a:r>
            <a:rPr lang="en-US" smtClean="0"/>
            <a:t>Preponderance of the Evidence</a:t>
          </a:r>
          <a:endParaRPr lang="en-US"/>
        </a:p>
      </dgm:t>
    </dgm:pt>
    <dgm:pt modelId="{BC96397C-5D0E-452F-8C2B-463A280B7ADA}" type="parTrans" cxnId="{2EC7D36D-77E0-464D-8494-96747DD314F3}">
      <dgm:prSet/>
      <dgm:spPr/>
      <dgm:t>
        <a:bodyPr/>
        <a:lstStyle/>
        <a:p>
          <a:endParaRPr lang="en-US"/>
        </a:p>
      </dgm:t>
    </dgm:pt>
    <dgm:pt modelId="{04E0C2CB-B619-4EA0-B62D-26F6E23A0A54}" type="sibTrans" cxnId="{2EC7D36D-77E0-464D-8494-96747DD314F3}">
      <dgm:prSet/>
      <dgm:spPr/>
      <dgm:t>
        <a:bodyPr/>
        <a:lstStyle/>
        <a:p>
          <a:endParaRPr lang="en-US"/>
        </a:p>
      </dgm:t>
    </dgm:pt>
    <dgm:pt modelId="{5BEF87A7-9BC4-41DB-886D-75AFB98CA010}">
      <dgm:prSet/>
      <dgm:spPr/>
      <dgm:t>
        <a:bodyPr/>
        <a:lstStyle/>
        <a:p>
          <a:pPr rtl="0"/>
          <a:r>
            <a:rPr lang="en-US" b="0" dirty="0" smtClean="0"/>
            <a:t>OEO will summarize the investigation (Findings of fact; Conclusion; and a recommendation to HRS)</a:t>
          </a:r>
          <a:endParaRPr lang="en-US" dirty="0"/>
        </a:p>
      </dgm:t>
    </dgm:pt>
    <dgm:pt modelId="{CA4A7695-3858-48B1-8039-9BCB5712011C}" type="parTrans" cxnId="{9B602292-168D-41FF-9881-236D6CC73371}">
      <dgm:prSet/>
      <dgm:spPr/>
      <dgm:t>
        <a:bodyPr/>
        <a:lstStyle/>
        <a:p>
          <a:endParaRPr lang="en-US"/>
        </a:p>
      </dgm:t>
    </dgm:pt>
    <dgm:pt modelId="{F6E2962F-D5CF-45E3-8D38-04A3496E4D18}" type="sibTrans" cxnId="{9B602292-168D-41FF-9881-236D6CC73371}">
      <dgm:prSet/>
      <dgm:spPr/>
      <dgm:t>
        <a:bodyPr/>
        <a:lstStyle/>
        <a:p>
          <a:endParaRPr lang="en-US"/>
        </a:p>
      </dgm:t>
    </dgm:pt>
    <dgm:pt modelId="{2516EEC6-8066-482E-A819-4222326A9913}">
      <dgm:prSet/>
      <dgm:spPr/>
      <dgm:t>
        <a:bodyPr/>
        <a:lstStyle/>
        <a:p>
          <a:pPr rtl="0"/>
          <a:r>
            <a:rPr lang="en-US" b="0" dirty="0" smtClean="0"/>
            <a:t>HRS and/or Supervisor [or OSC] will address any disciplinary action. </a:t>
          </a:r>
          <a:endParaRPr lang="en-US" dirty="0"/>
        </a:p>
      </dgm:t>
    </dgm:pt>
    <dgm:pt modelId="{0BFB6DDC-9BC8-47C4-B663-4E6BE570FF1C}" type="parTrans" cxnId="{EF8BBE38-7B29-41D4-872B-DC5F643996F6}">
      <dgm:prSet/>
      <dgm:spPr/>
      <dgm:t>
        <a:bodyPr/>
        <a:lstStyle/>
        <a:p>
          <a:endParaRPr lang="en-US"/>
        </a:p>
      </dgm:t>
    </dgm:pt>
    <dgm:pt modelId="{82599E42-7ABC-406E-B5E5-41AEB1F16925}" type="sibTrans" cxnId="{EF8BBE38-7B29-41D4-872B-DC5F643996F6}">
      <dgm:prSet/>
      <dgm:spPr/>
      <dgm:t>
        <a:bodyPr/>
        <a:lstStyle/>
        <a:p>
          <a:endParaRPr lang="en-US"/>
        </a:p>
      </dgm:t>
    </dgm:pt>
    <dgm:pt modelId="{A1D03D3B-0BE5-4004-9C8F-B42BAD51C89F}" type="pres">
      <dgm:prSet presAssocID="{424595E7-A420-49A1-9677-1C6A410DBDC3}" presName="Name0" presStyleCnt="0">
        <dgm:presLayoutVars>
          <dgm:dir/>
          <dgm:animLvl val="lvl"/>
          <dgm:resizeHandles val="exact"/>
        </dgm:presLayoutVars>
      </dgm:prSet>
      <dgm:spPr/>
      <dgm:t>
        <a:bodyPr/>
        <a:lstStyle/>
        <a:p>
          <a:endParaRPr lang="en-US"/>
        </a:p>
      </dgm:t>
    </dgm:pt>
    <dgm:pt modelId="{343F990E-2E14-4C38-837C-69F806320BF7}" type="pres">
      <dgm:prSet presAssocID="{31520F02-7D91-4A35-943B-A9FFD7FE4334}" presName="linNode" presStyleCnt="0"/>
      <dgm:spPr/>
    </dgm:pt>
    <dgm:pt modelId="{E47F8A48-8A10-4C6E-94FE-80E2CACE4D0E}" type="pres">
      <dgm:prSet presAssocID="{31520F02-7D91-4A35-943B-A9FFD7FE4334}" presName="parentText" presStyleLbl="node1" presStyleIdx="0" presStyleCnt="1" custScaleX="92951" custScaleY="95006">
        <dgm:presLayoutVars>
          <dgm:chMax val="1"/>
          <dgm:bulletEnabled val="1"/>
        </dgm:presLayoutVars>
      </dgm:prSet>
      <dgm:spPr/>
      <dgm:t>
        <a:bodyPr/>
        <a:lstStyle/>
        <a:p>
          <a:endParaRPr lang="en-US"/>
        </a:p>
      </dgm:t>
    </dgm:pt>
    <dgm:pt modelId="{403A8DB9-E8D6-459B-8200-B241BDDD51CF}" type="pres">
      <dgm:prSet presAssocID="{31520F02-7D91-4A35-943B-A9FFD7FE4334}" presName="descendantText" presStyleLbl="alignAccFollowNode1" presStyleIdx="0" presStyleCnt="1" custScaleX="117379" custScaleY="114427">
        <dgm:presLayoutVars>
          <dgm:bulletEnabled val="1"/>
        </dgm:presLayoutVars>
      </dgm:prSet>
      <dgm:spPr/>
      <dgm:t>
        <a:bodyPr/>
        <a:lstStyle/>
        <a:p>
          <a:endParaRPr lang="en-US"/>
        </a:p>
      </dgm:t>
    </dgm:pt>
  </dgm:ptLst>
  <dgm:cxnLst>
    <dgm:cxn modelId="{79DDAD2B-B8B5-4263-995C-0FB39AD797B8}" type="presOf" srcId="{2516EEC6-8066-482E-A819-4222326A9913}" destId="{403A8DB9-E8D6-459B-8200-B241BDDD51CF}" srcOrd="0" destOrd="7" presId="urn:microsoft.com/office/officeart/2005/8/layout/vList5"/>
    <dgm:cxn modelId="{0D9D98FF-9F4F-4AEB-A390-B59EA8DB59B8}" type="presOf" srcId="{424595E7-A420-49A1-9677-1C6A410DBDC3}" destId="{A1D03D3B-0BE5-4004-9C8F-B42BAD51C89F}" srcOrd="0" destOrd="0" presId="urn:microsoft.com/office/officeart/2005/8/layout/vList5"/>
    <dgm:cxn modelId="{160C9D66-B243-4020-8639-B3A33FACAA05}" type="presOf" srcId="{04E13A07-197E-428C-8D6B-24568BF99FD5}" destId="{403A8DB9-E8D6-459B-8200-B241BDDD51CF}" srcOrd="0" destOrd="0" presId="urn:microsoft.com/office/officeart/2005/8/layout/vList5"/>
    <dgm:cxn modelId="{E2A088F6-5035-44ED-94ED-84B1F4793BB3}" type="presOf" srcId="{82BECA24-D8DB-4A20-8905-5090FBBE1D5A}" destId="{403A8DB9-E8D6-459B-8200-B241BDDD51CF}" srcOrd="0" destOrd="1" presId="urn:microsoft.com/office/officeart/2005/8/layout/vList5"/>
    <dgm:cxn modelId="{472C07F8-1F8F-4A73-879E-B203D736B1DE}" srcId="{424595E7-A420-49A1-9677-1C6A410DBDC3}" destId="{31520F02-7D91-4A35-943B-A9FFD7FE4334}" srcOrd="0" destOrd="0" parTransId="{C0984662-FE56-4732-8918-64CEC7F1A42B}" sibTransId="{59DFA686-4C25-4E64-9C71-74170ABA8C65}"/>
    <dgm:cxn modelId="{BE6CF586-F528-4742-B2A0-1D334F614C5F}" type="presOf" srcId="{CC79D671-E737-4729-A1EA-CC4894E28E98}" destId="{403A8DB9-E8D6-459B-8200-B241BDDD51CF}" srcOrd="0" destOrd="3" presId="urn:microsoft.com/office/officeart/2005/8/layout/vList5"/>
    <dgm:cxn modelId="{5E7B347D-4D86-4D24-8E7F-B2AE2C2737F9}" srcId="{31520F02-7D91-4A35-943B-A9FFD7FE4334}" destId="{82BECA24-D8DB-4A20-8905-5090FBBE1D5A}" srcOrd="1" destOrd="0" parTransId="{C8006D0F-D8D6-4A67-90BE-0038FC3E61B3}" sibTransId="{6CD577E7-ED63-4E54-B1F8-1804456101E3}"/>
    <dgm:cxn modelId="{A0682EF6-C47B-4DC2-BAE2-AEF46017C040}" type="presOf" srcId="{31520F02-7D91-4A35-943B-A9FFD7FE4334}" destId="{E47F8A48-8A10-4C6E-94FE-80E2CACE4D0E}" srcOrd="0" destOrd="0" presId="urn:microsoft.com/office/officeart/2005/8/layout/vList5"/>
    <dgm:cxn modelId="{CEE02098-2E11-42D1-8E85-AECEB3902A2C}" type="presOf" srcId="{69B1CEFC-7353-4B26-8A4E-EA71B84DCAAD}" destId="{403A8DB9-E8D6-459B-8200-B241BDDD51CF}" srcOrd="0" destOrd="5" presId="urn:microsoft.com/office/officeart/2005/8/layout/vList5"/>
    <dgm:cxn modelId="{F3BD51D5-0276-4F51-9FD0-7B3D276D040B}" srcId="{31520F02-7D91-4A35-943B-A9FFD7FE4334}" destId="{45AF2EDE-F919-4FFE-B05C-36A16CAD2228}" srcOrd="4" destOrd="0" parTransId="{1A33BE1C-2FEB-4EE3-9188-B5CB1933168A}" sibTransId="{7D172B97-97BC-4032-AC05-1F011328BA98}"/>
    <dgm:cxn modelId="{D720A5E4-07E3-4E58-B20D-BE24952637AC}" type="presOf" srcId="{5BEF87A7-9BC4-41DB-886D-75AFB98CA010}" destId="{403A8DB9-E8D6-459B-8200-B241BDDD51CF}" srcOrd="0" destOrd="6" presId="urn:microsoft.com/office/officeart/2005/8/layout/vList5"/>
    <dgm:cxn modelId="{25C63D53-2903-4D22-BFE3-5549CE09FFD6}" srcId="{31520F02-7D91-4A35-943B-A9FFD7FE4334}" destId="{04E13A07-197E-428C-8D6B-24568BF99FD5}" srcOrd="0" destOrd="0" parTransId="{2F70A3B4-29CA-469C-AD43-CF83E18FFB4D}" sibTransId="{F537231C-305F-444C-96B2-188BB8A247AC}"/>
    <dgm:cxn modelId="{2EC7D36D-77E0-464D-8494-96747DD314F3}" srcId="{45AF2EDE-F919-4FFE-B05C-36A16CAD2228}" destId="{69B1CEFC-7353-4B26-8A4E-EA71B84DCAAD}" srcOrd="0" destOrd="0" parTransId="{BC96397C-5D0E-452F-8C2B-463A280B7ADA}" sibTransId="{04E0C2CB-B619-4EA0-B62D-26F6E23A0A54}"/>
    <dgm:cxn modelId="{9838AA74-534B-4AE3-9FBA-91B4A56D9018}" srcId="{31520F02-7D91-4A35-943B-A9FFD7FE4334}" destId="{CC79D671-E737-4729-A1EA-CC4894E28E98}" srcOrd="3" destOrd="0" parTransId="{036A7952-0DD0-4816-8243-748F6254A654}" sibTransId="{B8CD6091-E6FC-46D2-B757-69E0CFC808A5}"/>
    <dgm:cxn modelId="{9B602292-168D-41FF-9881-236D6CC73371}" srcId="{31520F02-7D91-4A35-943B-A9FFD7FE4334}" destId="{5BEF87A7-9BC4-41DB-886D-75AFB98CA010}" srcOrd="5" destOrd="0" parTransId="{CA4A7695-3858-48B1-8039-9BCB5712011C}" sibTransId="{F6E2962F-D5CF-45E3-8D38-04A3496E4D18}"/>
    <dgm:cxn modelId="{9359FDF7-229B-4DF4-B2EB-AEFAB9D9E789}" type="presOf" srcId="{E749D106-F0A9-4469-A5CC-F772FC48751D}" destId="{403A8DB9-E8D6-459B-8200-B241BDDD51CF}" srcOrd="0" destOrd="2" presId="urn:microsoft.com/office/officeart/2005/8/layout/vList5"/>
    <dgm:cxn modelId="{EF8BBE38-7B29-41D4-872B-DC5F643996F6}" srcId="{31520F02-7D91-4A35-943B-A9FFD7FE4334}" destId="{2516EEC6-8066-482E-A819-4222326A9913}" srcOrd="6" destOrd="0" parTransId="{0BFB6DDC-9BC8-47C4-B663-4E6BE570FF1C}" sibTransId="{82599E42-7ABC-406E-B5E5-41AEB1F16925}"/>
    <dgm:cxn modelId="{E4CD8138-F360-4265-91CD-14BAA9DD7813}" type="presOf" srcId="{45AF2EDE-F919-4FFE-B05C-36A16CAD2228}" destId="{403A8DB9-E8D6-459B-8200-B241BDDD51CF}" srcOrd="0" destOrd="4" presId="urn:microsoft.com/office/officeart/2005/8/layout/vList5"/>
    <dgm:cxn modelId="{0EC5F36E-7BF1-47A6-9A80-D8EAA7A27B76}" srcId="{31520F02-7D91-4A35-943B-A9FFD7FE4334}" destId="{E749D106-F0A9-4469-A5CC-F772FC48751D}" srcOrd="2" destOrd="0" parTransId="{02118BE8-21CB-40E9-A0CE-D68BA296C26C}" sibTransId="{B3D844BA-97AF-469F-BD6D-442B97183854}"/>
    <dgm:cxn modelId="{011C52CB-D541-40CD-89A9-E83D25D8EAA7}" type="presParOf" srcId="{A1D03D3B-0BE5-4004-9C8F-B42BAD51C89F}" destId="{343F990E-2E14-4C38-837C-69F806320BF7}" srcOrd="0" destOrd="0" presId="urn:microsoft.com/office/officeart/2005/8/layout/vList5"/>
    <dgm:cxn modelId="{8C0D2766-5214-4A6A-9DF0-A6E63593AB9A}" type="presParOf" srcId="{343F990E-2E14-4C38-837C-69F806320BF7}" destId="{E47F8A48-8A10-4C6E-94FE-80E2CACE4D0E}" srcOrd="0" destOrd="0" presId="urn:microsoft.com/office/officeart/2005/8/layout/vList5"/>
    <dgm:cxn modelId="{9F975D01-A5F7-4E31-9224-20F227CD5FC6}" type="presParOf" srcId="{343F990E-2E14-4C38-837C-69F806320BF7}" destId="{403A8DB9-E8D6-459B-8200-B241BDDD51C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930525" y="0"/>
            <a:ext cx="3300413" cy="4635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a:defRPr sz="120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6242050" y="0"/>
            <a:ext cx="766763" cy="4635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a:defRPr sz="1200">
                <a:latin typeface="Arial" charset="0"/>
              </a:defRPr>
            </a:lvl1pPr>
          </a:lstStyle>
          <a:p>
            <a:pPr>
              <a:defRPr/>
            </a:pPr>
            <a:fld id="{EACC9200-DFCA-4295-93EA-4D675DC9995B}" type="datetime1">
              <a:rPr lang="en-US"/>
              <a:pPr>
                <a:defRPr/>
              </a:pPr>
              <a:t>2/24/2016</a:t>
            </a:fld>
            <a:endParaRPr lang="en-US" dirty="0"/>
          </a:p>
        </p:txBody>
      </p:sp>
      <p:sp>
        <p:nvSpPr>
          <p:cNvPr id="55300"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a:defRPr sz="1200">
                <a:latin typeface="Arial" charset="0"/>
              </a:defRPr>
            </a:lvl1pPr>
          </a:lstStyle>
          <a:p>
            <a:pPr>
              <a:defRPr/>
            </a:pPr>
            <a:endParaRPr lang="en-US"/>
          </a:p>
        </p:txBody>
      </p:sp>
      <p:sp>
        <p:nvSpPr>
          <p:cNvPr id="5530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3828">
              <a:defRPr sz="1200">
                <a:latin typeface="Arial" charset="0"/>
              </a:defRPr>
            </a:lvl1pPr>
          </a:lstStyle>
          <a:p>
            <a:pPr>
              <a:defRPr/>
            </a:pPr>
            <a:fld id="{C3D8BD76-5E58-45D5-8200-EF42B009EA06}" type="slidenum">
              <a:rPr lang="en-US"/>
              <a:pPr>
                <a:defRPr/>
              </a:pPr>
              <a:t>‹#›</a:t>
            </a:fld>
            <a:endParaRPr lang="en-US"/>
          </a:p>
        </p:txBody>
      </p:sp>
      <p:sp>
        <p:nvSpPr>
          <p:cNvPr id="2" name="TextBox 1"/>
          <p:cNvSpPr txBox="1"/>
          <p:nvPr/>
        </p:nvSpPr>
        <p:spPr>
          <a:xfrm>
            <a:off x="0" y="11113"/>
            <a:ext cx="2833688" cy="461962"/>
          </a:xfrm>
          <a:prstGeom prst="rect">
            <a:avLst/>
          </a:prstGeom>
          <a:noFill/>
        </p:spPr>
        <p:txBody>
          <a:bodyPr lIns="91650" tIns="45825" rIns="91650" bIns="45825">
            <a:spAutoFit/>
          </a:bodyPr>
          <a:lstStyle/>
          <a:p>
            <a:pPr>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851011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a:defRPr sz="1200">
                <a:latin typeface="Arial" charset="0"/>
              </a:defRPr>
            </a:lvl1pPr>
          </a:lstStyle>
          <a:p>
            <a:pPr>
              <a:defRPr/>
            </a:pPr>
            <a:fld id="{C285AFE8-2994-4745-85CB-9CB38BF6EC4F}" type="datetime1">
              <a:rPr lang="en-US"/>
              <a:pPr>
                <a:defRPr/>
              </a:pPr>
              <a:t>2/24/2016</a:t>
            </a:fld>
            <a:endParaRPr lang="en-US"/>
          </a:p>
        </p:txBody>
      </p:sp>
      <p:sp>
        <p:nvSpPr>
          <p:cNvPr id="25604" name="Rectangle 4"/>
          <p:cNvSpPr>
            <a:spLocks noGrp="1" noRot="1" noChangeAspect="1" noChangeArrowheads="1" noTextEdit="1"/>
          </p:cNvSpPr>
          <p:nvPr>
            <p:ph type="sldImg" idx="2"/>
          </p:nvPr>
        </p:nvSpPr>
        <p:spPr bwMode="auto">
          <a:xfrm>
            <a:off x="1184275" y="698500"/>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3828">
              <a:defRPr sz="1200">
                <a:latin typeface="Arial" charset="0"/>
              </a:defRPr>
            </a:lvl1pPr>
          </a:lstStyle>
          <a:p>
            <a:pPr>
              <a:defRPr/>
            </a:pPr>
            <a:fld id="{27431E91-C5A3-4BE1-9E32-38CAD21E7234}" type="slidenum">
              <a:rPr lang="en-US"/>
              <a:pPr>
                <a:defRPr/>
              </a:pPr>
              <a:t>‹#›</a:t>
            </a:fld>
            <a:endParaRPr lang="en-US"/>
          </a:p>
        </p:txBody>
      </p:sp>
    </p:spTree>
    <p:extLst>
      <p:ext uri="{BB962C8B-B14F-4D97-AF65-F5344CB8AC3E}">
        <p14:creationId xmlns:p14="http://schemas.microsoft.com/office/powerpoint/2010/main" val="57952801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solidFill>
                  <a:srgbClr val="000000"/>
                </a:solidFill>
              </a:rPr>
              <a:pPr eaLnBrk="1" hangingPunct="1">
                <a:spcBef>
                  <a:spcPct val="0"/>
                </a:spcBef>
              </a:pPr>
              <a:t>2/24/2016</a:t>
            </a:fld>
            <a:endParaRPr lang="en-US" altLang="en-US" smtClean="0">
              <a:solidFill>
                <a:srgbClr val="000000"/>
              </a:solidFill>
            </a:endParaRPr>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solidFill>
                  <a:srgbClr val="000000"/>
                </a:solidFill>
              </a:rPr>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solidFill>
                  <a:srgbClr val="000000"/>
                </a:solidFill>
              </a:rPr>
              <a:pPr eaLnBrk="1" hangingPunct="1">
                <a:spcBef>
                  <a:spcPct val="0"/>
                </a:spcBef>
              </a:pPr>
              <a:t>1</a:t>
            </a:fld>
            <a:endParaRPr lang="en-US" altLang="en-US" smtClean="0">
              <a:solidFill>
                <a:srgbClr val="000000"/>
              </a:solidFill>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0449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72707" name="Rectangle 3"/>
          <p:cNvSpPr>
            <a:spLocks noGrp="1" noChangeArrowheads="1"/>
          </p:cNvSpPr>
          <p:nvPr>
            <p:ph type="body" idx="1"/>
          </p:nvPr>
        </p:nvSpPr>
        <p:spPr bwMode="auto">
          <a:xfrm>
            <a:off x="934720" y="4415791"/>
            <a:ext cx="5140960" cy="4183380"/>
          </a:xfrm>
          <a:prstGeom prst="rect">
            <a:avLst/>
          </a:prstGeom>
          <a:noFill/>
          <a:ln w="12700">
            <a:miter lim="800000"/>
            <a:headEnd type="none" w="sm" len="sm"/>
            <a:tailEnd type="none" w="sm" len="sm"/>
          </a:ln>
        </p:spPr>
        <p:txBody>
          <a:bodyPr/>
          <a:lstStyle/>
          <a:p>
            <a:pPr eaLnBrk="1" hangingPunct="1">
              <a:spcAft>
                <a:spcPct val="30000"/>
              </a:spcAft>
            </a:pPr>
            <a:r>
              <a:rPr lang="en-US" dirty="0" smtClean="0">
                <a:latin typeface="Arial" pitchFamily="34" charset="0"/>
              </a:rPr>
              <a:t>Prejudice</a:t>
            </a:r>
            <a:r>
              <a:rPr lang="en-US" baseline="0" dirty="0" smtClean="0">
                <a:latin typeface="Arial" pitchFamily="34" charset="0"/>
              </a:rPr>
              <a:t>: </a:t>
            </a:r>
            <a:r>
              <a:rPr lang="en-US" dirty="0" smtClean="0">
                <a:solidFill>
                  <a:schemeClr val="accent2"/>
                </a:solidFill>
              </a:rPr>
              <a:t>Feelings of negativity or superiority toward a group or individual because</a:t>
            </a:r>
            <a:r>
              <a:rPr lang="en-US" baseline="0" dirty="0" smtClean="0">
                <a:solidFill>
                  <a:schemeClr val="accent2"/>
                </a:solidFill>
              </a:rPr>
              <a:t> </a:t>
            </a:r>
            <a:r>
              <a:rPr lang="en-US" dirty="0" smtClean="0">
                <a:solidFill>
                  <a:schemeClr val="accent2"/>
                </a:solidFill>
              </a:rPr>
              <a:t>of their group membership.</a:t>
            </a:r>
          </a:p>
          <a:p>
            <a:pPr marL="171450" indent="-171450" eaLnBrk="1" hangingPunct="1">
              <a:spcAft>
                <a:spcPct val="30000"/>
              </a:spcAft>
              <a:buFontTx/>
              <a:buChar char="-"/>
            </a:pPr>
            <a:r>
              <a:rPr lang="en-US" dirty="0" smtClean="0">
                <a:solidFill>
                  <a:schemeClr val="accent2"/>
                </a:solidFill>
              </a:rPr>
              <a:t>Need not lead to discrimination, although acts of discrimination are often based on prejudice. </a:t>
            </a:r>
          </a:p>
          <a:p>
            <a:pPr marL="533400" indent="-533400" eaLnBrk="1" hangingPunct="1"/>
            <a:endParaRPr lang="en-US" dirty="0" smtClean="0">
              <a:solidFill>
                <a:schemeClr val="accent2"/>
              </a:solidFill>
            </a:endParaRPr>
          </a:p>
          <a:p>
            <a:pPr marL="533400" indent="-533400" eaLnBrk="1" hangingPunct="1"/>
            <a:r>
              <a:rPr lang="en-US" dirty="0" smtClean="0">
                <a:solidFill>
                  <a:schemeClr val="accent2"/>
                </a:solidFill>
              </a:rPr>
              <a:t>Discrimination: Selective, unjustified negative behavior toward a group or member of a group.  </a:t>
            </a:r>
          </a:p>
          <a:p>
            <a:pPr marL="533400" indent="-533400" eaLnBrk="1" hangingPunct="1"/>
            <a:endParaRPr lang="en-US" dirty="0" smtClean="0">
              <a:solidFill>
                <a:schemeClr val="accent2"/>
              </a:solidFill>
            </a:endParaRPr>
          </a:p>
          <a:p>
            <a:pPr marL="533400" indent="-533400" eaLnBrk="1" hangingPunct="1"/>
            <a:r>
              <a:rPr lang="en-US" dirty="0" smtClean="0">
                <a:solidFill>
                  <a:schemeClr val="accent2"/>
                </a:solidFill>
              </a:rPr>
              <a:t>Demonstrated by...</a:t>
            </a:r>
          </a:p>
          <a:p>
            <a:pPr marL="976313" lvl="2" indent="-457200" eaLnBrk="1" hangingPunct="1"/>
            <a:r>
              <a:rPr lang="en-US" dirty="0" smtClean="0">
                <a:solidFill>
                  <a:schemeClr val="accent2"/>
                </a:solidFill>
              </a:rPr>
              <a:t>Disparate Treatment</a:t>
            </a:r>
          </a:p>
          <a:p>
            <a:pPr marL="976313" lvl="2" indent="-457200" eaLnBrk="1" hangingPunct="1"/>
            <a:r>
              <a:rPr lang="en-US" dirty="0" smtClean="0">
                <a:solidFill>
                  <a:schemeClr val="accent2"/>
                </a:solidFill>
              </a:rPr>
              <a:t>Adverse Impact</a:t>
            </a:r>
          </a:p>
          <a:p>
            <a:pPr marL="976313" lvl="2" indent="-457200" eaLnBrk="1" hangingPunct="1"/>
            <a:r>
              <a:rPr lang="en-US" dirty="0" smtClean="0">
                <a:solidFill>
                  <a:schemeClr val="accent2"/>
                </a:solidFill>
              </a:rPr>
              <a:t>Harassment</a:t>
            </a:r>
            <a:endParaRPr lang="en-US" b="0" dirty="0" smtClean="0">
              <a:solidFill>
                <a:schemeClr val="accent2"/>
              </a:solidFill>
            </a:endParaRPr>
          </a:p>
          <a:p>
            <a:pPr marL="0" indent="0" eaLnBrk="1" hangingPunct="1">
              <a:spcAft>
                <a:spcPct val="30000"/>
              </a:spcAft>
              <a:buFontTx/>
              <a:buNone/>
            </a:pPr>
            <a:endParaRPr lang="en-US" dirty="0" smtClean="0">
              <a:solidFill>
                <a:schemeClr val="accent2"/>
              </a:solidFill>
            </a:endParaRPr>
          </a:p>
          <a:p>
            <a:endParaRPr lang="en-US" dirty="0" smtClean="0">
              <a:latin typeface="Arial" pitchFamily="34" charset="0"/>
            </a:endParaRPr>
          </a:p>
        </p:txBody>
      </p:sp>
    </p:spTree>
    <p:extLst>
      <p:ext uri="{BB962C8B-B14F-4D97-AF65-F5344CB8AC3E}">
        <p14:creationId xmlns:p14="http://schemas.microsoft.com/office/powerpoint/2010/main" val="386425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96975" y="692150"/>
            <a:ext cx="4616450" cy="3462338"/>
          </a:xfrm>
          <a:prstGeom prst="rect">
            <a:avLst/>
          </a:prstGeom>
          <a:noFill/>
          <a:ln>
            <a:solidFill>
              <a:srgbClr val="000000"/>
            </a:solidFill>
            <a:miter lim="800000"/>
            <a:headEnd/>
            <a:tailEnd/>
          </a:ln>
        </p:spPr>
      </p:sp>
      <p:sp>
        <p:nvSpPr>
          <p:cNvPr id="86019" name="Rectangle 3"/>
          <p:cNvSpPr>
            <a:spLocks noGrp="1" noChangeArrowheads="1"/>
          </p:cNvSpPr>
          <p:nvPr>
            <p:ph type="body" idx="1"/>
          </p:nvPr>
        </p:nvSpPr>
        <p:spPr bwMode="auto">
          <a:xfrm>
            <a:off x="934720" y="4385336"/>
            <a:ext cx="5140960" cy="4231465"/>
          </a:xfrm>
          <a:prstGeom prst="rect">
            <a:avLst/>
          </a:prstGeom>
          <a:noFill/>
          <a:ln>
            <a:miter lim="800000"/>
            <a:headEnd/>
            <a:tailEnd/>
          </a:ln>
        </p:spPr>
        <p:txBody>
          <a:bodyPr/>
          <a:lstStyle/>
          <a:p>
            <a:endParaRPr lang="en-US" smtClean="0">
              <a:latin typeface="Arial" pitchFamily="34" charset="0"/>
            </a:endParaRPr>
          </a:p>
        </p:txBody>
      </p:sp>
    </p:spTree>
    <p:extLst>
      <p:ext uri="{BB962C8B-B14F-4D97-AF65-F5344CB8AC3E}">
        <p14:creationId xmlns:p14="http://schemas.microsoft.com/office/powerpoint/2010/main" val="369991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285AFE8-2994-4745-85CB-9CB38BF6EC4F}" type="datetime1">
              <a:rPr lang="en-US" smtClean="0"/>
              <a:pPr>
                <a:defRPr/>
              </a:pPr>
              <a:t>2/24/2016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431E91-C5A3-4BE1-9E32-38CAD21E7234}" type="slidenum">
              <a:rPr lang="en-US" smtClean="0"/>
              <a:pPr>
                <a:defRPr/>
              </a:pPr>
              <a:t>11</a:t>
            </a:fld>
            <a:endParaRPr lang="en-US"/>
          </a:p>
        </p:txBody>
      </p:sp>
    </p:spTree>
    <p:extLst>
      <p:ext uri="{BB962C8B-B14F-4D97-AF65-F5344CB8AC3E}">
        <p14:creationId xmlns:p14="http://schemas.microsoft.com/office/powerpoint/2010/main" val="343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solidFill>
                  <a:srgbClr val="000000"/>
                </a:solidFill>
              </a:rPr>
              <a:pPr eaLnBrk="1" hangingPunct="1">
                <a:spcBef>
                  <a:spcPct val="0"/>
                </a:spcBef>
              </a:pPr>
              <a:t>2/24/2016</a:t>
            </a:fld>
            <a:endParaRPr lang="en-US" altLang="en-US" smtClean="0">
              <a:solidFill>
                <a:srgbClr val="000000"/>
              </a:solidFill>
            </a:endParaRPr>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solidFill>
                  <a:srgbClr val="000000"/>
                </a:solidFill>
              </a:rPr>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defRPr>
            </a:lvl1pPr>
            <a:lvl2pPr marL="744538" indent="-285750" defTabSz="922338" eaLnBrk="0" hangingPunct="0">
              <a:spcBef>
                <a:spcPct val="30000"/>
              </a:spcBef>
              <a:defRPr sz="1200">
                <a:solidFill>
                  <a:schemeClr val="tx1"/>
                </a:solidFill>
                <a:latin typeface="Arial" charset="0"/>
              </a:defRPr>
            </a:lvl2pPr>
            <a:lvl3pPr marL="1144588" indent="-228600" defTabSz="922338" eaLnBrk="0" hangingPunct="0">
              <a:spcBef>
                <a:spcPct val="30000"/>
              </a:spcBef>
              <a:defRPr sz="1200">
                <a:solidFill>
                  <a:schemeClr val="tx1"/>
                </a:solidFill>
                <a:latin typeface="Arial" charset="0"/>
              </a:defRPr>
            </a:lvl3pPr>
            <a:lvl4pPr marL="1603375" indent="-228600" defTabSz="922338" eaLnBrk="0" hangingPunct="0">
              <a:spcBef>
                <a:spcPct val="30000"/>
              </a:spcBef>
              <a:defRPr sz="1200">
                <a:solidFill>
                  <a:schemeClr val="tx1"/>
                </a:solidFill>
                <a:latin typeface="Arial" charset="0"/>
              </a:defRPr>
            </a:lvl4pPr>
            <a:lvl5pPr marL="2060575" indent="-228600" defTabSz="922338" eaLnBrk="0" hangingPunct="0">
              <a:spcBef>
                <a:spcPct val="30000"/>
              </a:spcBef>
              <a:defRPr sz="1200">
                <a:solidFill>
                  <a:schemeClr val="tx1"/>
                </a:solidFill>
                <a:latin typeface="Arial" charset="0"/>
              </a:defRPr>
            </a:lvl5pPr>
            <a:lvl6pPr marL="2517775" indent="-228600" defTabSz="922338" eaLnBrk="0" fontAlgn="base" hangingPunct="0">
              <a:spcBef>
                <a:spcPct val="30000"/>
              </a:spcBef>
              <a:spcAft>
                <a:spcPct val="0"/>
              </a:spcAft>
              <a:defRPr sz="1200">
                <a:solidFill>
                  <a:schemeClr val="tx1"/>
                </a:solidFill>
                <a:latin typeface="Arial" charset="0"/>
              </a:defRPr>
            </a:lvl6pPr>
            <a:lvl7pPr marL="2974975" indent="-228600" defTabSz="922338" eaLnBrk="0" fontAlgn="base" hangingPunct="0">
              <a:spcBef>
                <a:spcPct val="30000"/>
              </a:spcBef>
              <a:spcAft>
                <a:spcPct val="0"/>
              </a:spcAft>
              <a:defRPr sz="1200">
                <a:solidFill>
                  <a:schemeClr val="tx1"/>
                </a:solidFill>
                <a:latin typeface="Arial" charset="0"/>
              </a:defRPr>
            </a:lvl7pPr>
            <a:lvl8pPr marL="3432175" indent="-228600" defTabSz="922338" eaLnBrk="0" fontAlgn="base" hangingPunct="0">
              <a:spcBef>
                <a:spcPct val="30000"/>
              </a:spcBef>
              <a:spcAft>
                <a:spcPct val="0"/>
              </a:spcAft>
              <a:defRPr sz="1200">
                <a:solidFill>
                  <a:schemeClr val="tx1"/>
                </a:solidFill>
                <a:latin typeface="Arial" charset="0"/>
              </a:defRPr>
            </a:lvl8pPr>
            <a:lvl9pPr marL="3889375" indent="-228600" defTabSz="9223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solidFill>
                  <a:srgbClr val="000000"/>
                </a:solidFill>
              </a:rPr>
              <a:pPr eaLnBrk="1" hangingPunct="1">
                <a:spcBef>
                  <a:spcPct val="0"/>
                </a:spcBef>
              </a:pPr>
              <a:t>28</a:t>
            </a:fld>
            <a:endParaRPr lang="en-US" altLang="en-US" smtClean="0">
              <a:solidFill>
                <a:srgbClr val="000000"/>
              </a:solidFill>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22612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l="19514" t="25705" r="20018" b="25449"/>
          <a:stretch>
            <a:fillRect/>
          </a:stretch>
        </p:blipFill>
        <p:spPr bwMode="auto">
          <a:xfrm>
            <a:off x="0" y="0"/>
            <a:ext cx="4857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047750"/>
            <a:ext cx="485775" cy="5810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122098"/>
            <a:ext cx="8659903" cy="424732"/>
          </a:xfrm>
        </p:spPr>
        <p:txBody>
          <a:bodyPr/>
          <a:lstStyle>
            <a:lvl1pPr algn="ctr">
              <a:defRPr>
                <a:solidFill>
                  <a:schemeClr val="accent1"/>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2754909"/>
            <a:ext cx="8659904" cy="430887"/>
          </a:xfrm>
        </p:spPr>
        <p:txBody>
          <a:bodyPr rIns="0"/>
          <a:lstStyle>
            <a:lvl1pPr marL="0" indent="0" algn="ctr">
              <a:buFont typeface="Arial" pitchFamily="34" charset="0"/>
              <a:buNone/>
              <a:defRPr sz="2200" b="0">
                <a:solidFill>
                  <a:schemeClr val="bg2">
                    <a:lumMod val="50000"/>
                    <a:lumOff val="50000"/>
                  </a:schemeClr>
                </a:solidFill>
                <a:effectLst/>
                <a:latin typeface="Lucida Sans" pitchFamily="34" charset="0"/>
              </a:defRPr>
            </a:lvl1pPr>
          </a:lstStyle>
          <a:p>
            <a:r>
              <a:rPr lang="en-US" dirty="0"/>
              <a:t>Click to edit Master subtitle style</a:t>
            </a:r>
          </a:p>
        </p:txBody>
      </p:sp>
      <p:sp>
        <p:nvSpPr>
          <p:cNvPr id="6"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7"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8"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C88564F0-A0E6-4313-8D32-1172957EB488}" type="slidenum">
              <a:rPr lang="en-US"/>
              <a:pPr>
                <a:defRPr/>
              </a:pPr>
              <a:t>‹#›</a:t>
            </a:fld>
            <a:endParaRPr lang="en-US" dirty="0"/>
          </a:p>
        </p:txBody>
      </p:sp>
    </p:spTree>
    <p:extLst>
      <p:ext uri="{BB962C8B-B14F-4D97-AF65-F5344CB8AC3E}">
        <p14:creationId xmlns:p14="http://schemas.microsoft.com/office/powerpoint/2010/main" val="28793814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52585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bwMode="gray">
          <a:xfrm flipH="1">
            <a:off x="-17464" y="0"/>
            <a:ext cx="9161463" cy="86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66734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9108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1822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03007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2087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52316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47040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96788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7327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14529318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38175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91140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5458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6770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0970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56436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22101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87027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47357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9279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344837"/>
            <a:ext cx="8652222" cy="369332"/>
          </a:xfrm>
        </p:spPr>
        <p:txBody>
          <a:bodyPr/>
          <a:lstStyle>
            <a:lvl1pPr algn="ctr">
              <a:lnSpc>
                <a:spcPct val="100000"/>
              </a:lnSpc>
              <a:defRPr sz="18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709196"/>
            <a:ext cx="8652222" cy="338554"/>
          </a:xfrm>
        </p:spPr>
        <p:txBody>
          <a:bodyPr rIns="0"/>
          <a:lstStyle>
            <a:lvl1pPr marL="0" indent="0" algn="ctr">
              <a:buFontTx/>
              <a:buNone/>
              <a:defRPr sz="1600" b="0">
                <a:solidFill>
                  <a:schemeClr val="bg2">
                    <a:lumMod val="50000"/>
                    <a:lumOff val="50000"/>
                  </a:schemeClr>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7747549D-C5E9-4DCC-96FD-79FAE663817F}" type="slidenum">
              <a:rPr lang="en-US"/>
              <a:pPr>
                <a:defRPr/>
              </a:pPr>
              <a:t>‹#›</a:t>
            </a:fld>
            <a:endParaRPr lang="en-US"/>
          </a:p>
        </p:txBody>
      </p:sp>
    </p:spTree>
    <p:extLst>
      <p:ext uri="{BB962C8B-B14F-4D97-AF65-F5344CB8AC3E}">
        <p14:creationId xmlns:p14="http://schemas.microsoft.com/office/powerpoint/2010/main" val="197780386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017247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382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48954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60421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2524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815911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4578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34528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01803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44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677600"/>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1790759"/>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1790759"/>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1EA05705-365A-4501-A3B1-5847E554F819}" type="slidenum">
              <a:rPr lang="en-US"/>
              <a:pPr>
                <a:defRPr/>
              </a:pPr>
              <a:t>‹#›</a:t>
            </a:fld>
            <a:endParaRPr lang="en-US"/>
          </a:p>
        </p:txBody>
      </p:sp>
    </p:spTree>
    <p:extLst>
      <p:ext uri="{BB962C8B-B14F-4D97-AF65-F5344CB8AC3E}">
        <p14:creationId xmlns:p14="http://schemas.microsoft.com/office/powerpoint/2010/main" val="11483585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61702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93720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bwMode="gray">
          <a:xfrm flipH="1">
            <a:off x="-17464" y="0"/>
            <a:ext cx="9161463" cy="86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201076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9224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24711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353615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097153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0023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447592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266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2879"/>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1681734"/>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136455"/>
            <a:ext cx="4040188" cy="1806648"/>
          </a:xfrm>
        </p:spPr>
        <p:txBody>
          <a:bodyPr/>
          <a:lstStyle>
            <a:lvl1pPr>
              <a:defRPr lang="en-US" sz="200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ea typeface="+mn-ea"/>
                <a:cs typeface="+mn-cs"/>
              </a:defRPr>
            </a:lvl2pPr>
            <a:lvl3pPr>
              <a:defRPr lang="en-US" sz="1800" dirty="0" smtClean="0">
                <a:solidFill>
                  <a:schemeClr val="bg2"/>
                </a:solidFill>
                <a:latin typeface="Lucida Sans" pitchFamily="34" charset="0"/>
                <a:ea typeface="+mn-ea"/>
                <a:cs typeface="+mn-cs"/>
              </a:defRPr>
            </a:lvl3pPr>
            <a:lvl4pPr>
              <a:defRPr lang="en-US" sz="1600" dirty="0" smtClean="0">
                <a:solidFill>
                  <a:schemeClr val="bg2"/>
                </a:solidFill>
                <a:latin typeface="Lucida Sans" pitchFamily="34" charset="0"/>
                <a:ea typeface="+mn-ea"/>
                <a:cs typeface="+mn-cs"/>
              </a:defRPr>
            </a:lvl4pPr>
            <a:lvl5pPr>
              <a:defRPr lang="en-US" sz="16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1681734"/>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5546" y="2136455"/>
            <a:ext cx="4041775" cy="1806648"/>
          </a:xfrm>
        </p:spPr>
        <p:txBody>
          <a:bodyPr/>
          <a:lstStyle>
            <a:lvl1pPr>
              <a:defRPr lang="en-US" sz="200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ea typeface="+mn-ea"/>
                <a:cs typeface="+mn-cs"/>
              </a:defRPr>
            </a:lvl2pPr>
            <a:lvl3pPr>
              <a:defRPr lang="en-US" sz="1800" dirty="0" smtClean="0">
                <a:solidFill>
                  <a:schemeClr val="bg2"/>
                </a:solidFill>
                <a:latin typeface="Lucida Sans" pitchFamily="34" charset="0"/>
                <a:ea typeface="+mn-ea"/>
                <a:cs typeface="+mn-cs"/>
              </a:defRPr>
            </a:lvl3pPr>
            <a:lvl4pPr>
              <a:defRPr lang="en-US" sz="1600" dirty="0" smtClean="0">
                <a:solidFill>
                  <a:schemeClr val="bg2"/>
                </a:solidFill>
                <a:latin typeface="Lucida Sans" pitchFamily="34" charset="0"/>
                <a:ea typeface="+mn-ea"/>
                <a:cs typeface="+mn-cs"/>
              </a:defRPr>
            </a:lvl4pPr>
            <a:lvl5pPr>
              <a:defRPr lang="en-US" sz="16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6E4298A2-7972-4861-ADCB-B2DC471F5ADC}" type="slidenum">
              <a:rPr lang="en-US"/>
              <a:pPr>
                <a:defRPr/>
              </a:pPr>
              <a:t>‹#›</a:t>
            </a:fld>
            <a:endParaRPr lang="en-US"/>
          </a:p>
        </p:txBody>
      </p:sp>
    </p:spTree>
    <p:extLst>
      <p:ext uri="{BB962C8B-B14F-4D97-AF65-F5344CB8AC3E}">
        <p14:creationId xmlns:p14="http://schemas.microsoft.com/office/powerpoint/2010/main" val="211017126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70504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0355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288768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104676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675475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505260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576086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15F6-7A92-4688-A3E1-B7890F35811B}" type="datetime1">
              <a:rPr lang="en-US" smtClean="0">
                <a:solidFill>
                  <a:srgbClr val="000000"/>
                </a:solidFill>
              </a:rPr>
              <a:pPr/>
              <a:t>2/24/2016</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(C) 2015 KDA/NAF</a:t>
            </a:r>
            <a:endParaRPr lang="en-US">
              <a:solidFill>
                <a:srgbClr val="000000"/>
              </a:solidFill>
            </a:endParaRPr>
          </a:p>
        </p:txBody>
      </p:sp>
      <p:sp>
        <p:nvSpPr>
          <p:cNvPr id="6" name="Slide Number Placeholder 5"/>
          <p:cNvSpPr>
            <a:spLocks noGrp="1"/>
          </p:cNvSpPr>
          <p:nvPr>
            <p:ph type="sldNum" sz="quarter" idx="12"/>
          </p:nvPr>
        </p:nvSpPr>
        <p:spPr/>
        <p:txBody>
          <a:bodyPr/>
          <a:lstStyle/>
          <a:p>
            <a:fld id="{8D63F622-95AF-4F0E-B24D-84BBC6309C95}" type="slidenum">
              <a:rPr lang="en-US" smtClean="0">
                <a:solidFill>
                  <a:srgbClr val="000000"/>
                </a:solidFill>
              </a:rPr>
              <a:pPr/>
              <a:t>‹#›</a:t>
            </a:fld>
            <a:endParaRPr lang="en-US">
              <a:solidFill>
                <a:srgbClr val="000000"/>
              </a:solidFill>
            </a:endParaRPr>
          </a:p>
        </p:txBody>
      </p:sp>
      <p:sp>
        <p:nvSpPr>
          <p:cNvPr id="7" name="Rectangle 4"/>
          <p:cNvSpPr>
            <a:spLocks noGrp="1" noChangeArrowheads="1"/>
          </p:cNvSpPr>
          <p:nvPr>
            <p:ph type="dt" sz="half" idx="10"/>
          </p:nvPr>
        </p:nvSpPr>
        <p:spPr>
          <a:xfrm>
            <a:off x="484188" y="6438900"/>
            <a:ext cx="1252537" cy="476250"/>
          </a:xfr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1736725" y="6438900"/>
            <a:ext cx="6153150" cy="476250"/>
          </a:xfr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7899400" y="6438900"/>
            <a:ext cx="1244600" cy="476250"/>
          </a:xfrm>
          <a:ln/>
        </p:spPr>
        <p:txBody>
          <a:bodyPr/>
          <a:lstStyle>
            <a:lvl1pPr>
              <a:defRPr/>
            </a:lvl1pPr>
          </a:lstStyle>
          <a:p>
            <a:pPr>
              <a:defRPr/>
            </a:pPr>
            <a:fld id="{C4BDF972-DC97-4D84-BC62-E146D0FE0DF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1629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D8F89CB1-7C62-40E2-86F3-83A355D0D1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06817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E2E1D285-37B9-43B1-AEAF-B01C2F592805}" type="slidenum">
              <a:rPr lang="en-US"/>
              <a:pPr>
                <a:defRPr/>
              </a:pPr>
              <a:t>‹#›</a:t>
            </a:fld>
            <a:endParaRPr lang="en-US"/>
          </a:p>
        </p:txBody>
      </p:sp>
    </p:spTree>
    <p:extLst>
      <p:ext uri="{BB962C8B-B14F-4D97-AF65-F5344CB8AC3E}">
        <p14:creationId xmlns:p14="http://schemas.microsoft.com/office/powerpoint/2010/main" val="1345357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E4640DDE-F70D-4630-BA8F-740E9317A063}" type="slidenum">
              <a:rPr lang="en-US"/>
              <a:pPr>
                <a:defRPr/>
              </a:pPr>
              <a:t>‹#›</a:t>
            </a:fld>
            <a:endParaRPr lang="en-US"/>
          </a:p>
        </p:txBody>
      </p:sp>
    </p:spTree>
    <p:extLst>
      <p:ext uri="{BB962C8B-B14F-4D97-AF65-F5344CB8AC3E}">
        <p14:creationId xmlns:p14="http://schemas.microsoft.com/office/powerpoint/2010/main" val="13874968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12124046-EACD-424B-9752-D2BAB0BA452D}" type="slidenum">
              <a:rPr lang="en-US"/>
              <a:pPr>
                <a:defRPr/>
              </a:pPr>
              <a:t>‹#›</a:t>
            </a:fld>
            <a:endParaRPr lang="en-US"/>
          </a:p>
        </p:txBody>
      </p:sp>
    </p:spTree>
    <p:extLst>
      <p:ext uri="{BB962C8B-B14F-4D97-AF65-F5344CB8AC3E}">
        <p14:creationId xmlns:p14="http://schemas.microsoft.com/office/powerpoint/2010/main" val="12319404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175E5386-5059-4D3A-A3F7-A151BDE727E8}" type="slidenum">
              <a:rPr lang="en-US"/>
              <a:pPr>
                <a:defRPr/>
              </a:pPr>
              <a:t>‹#›</a:t>
            </a:fld>
            <a:endParaRPr lang="en-US"/>
          </a:p>
        </p:txBody>
      </p:sp>
    </p:spTree>
    <p:extLst>
      <p:ext uri="{BB962C8B-B14F-4D97-AF65-F5344CB8AC3E}">
        <p14:creationId xmlns:p14="http://schemas.microsoft.com/office/powerpoint/2010/main" val="36249067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image" Target="../media/image2.jpe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theme" Target="../theme/theme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2.jpe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black">
          <a:xfrm>
            <a:off x="1454150" y="1490663"/>
            <a:ext cx="67198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black">
          <a:xfrm>
            <a:off x="484188" y="73183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0F8B3A61-D9BC-4AF9-8672-072035F5EBC0}" type="slidenum">
              <a:rPr lang="en-US"/>
              <a:pPr>
                <a:defRPr/>
              </a:pPr>
              <a:t>‹#›</a:t>
            </a:fld>
            <a:endParaRPr lang="en-US"/>
          </a:p>
        </p:txBody>
      </p:sp>
      <p:sp>
        <p:nvSpPr>
          <p:cNvPr id="12" name="Rectangle 11"/>
          <p:cNvSpPr/>
          <p:nvPr userDrawn="1"/>
        </p:nvSpPr>
        <p:spPr>
          <a:xfrm>
            <a:off x="0" y="1047750"/>
            <a:ext cx="485775" cy="5810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userDrawn="1"/>
        </p:nvSpPr>
        <p:spPr>
          <a:xfrm>
            <a:off x="0" y="0"/>
            <a:ext cx="485775" cy="1047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dk2" tx1="lt1" bg2="dk1" tx2="lt2" accent1="accent1" accent2="accent2" accent3="accent3" accent4="accent4" accent5="accent5" accent6="accent6" hlink="hlink" folHlink="folHlink"/>
  <p:sldLayoutIdLst>
    <p:sldLayoutId id="2147484181"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2400" b="1">
          <a:solidFill>
            <a:schemeClr val="accent1"/>
          </a:solidFill>
          <a:latin typeface="Lucida Sans" pitchFamily="34" charset="0"/>
          <a:ea typeface="+mj-ea"/>
          <a:cs typeface="+mj-cs"/>
        </a:defRPr>
      </a:lvl1pPr>
      <a:lvl2pPr algn="ctr" rtl="0" eaLnBrk="0" fontAlgn="base" hangingPunct="0">
        <a:lnSpc>
          <a:spcPct val="90000"/>
        </a:lnSpc>
        <a:spcBef>
          <a:spcPct val="0"/>
        </a:spcBef>
        <a:spcAft>
          <a:spcPct val="0"/>
        </a:spcAft>
        <a:defRPr sz="2400" b="1">
          <a:solidFill>
            <a:schemeClr val="accent1"/>
          </a:solidFill>
          <a:latin typeface="Lucida Sans" pitchFamily="34" charset="0"/>
        </a:defRPr>
      </a:lvl2pPr>
      <a:lvl3pPr algn="ctr" rtl="0" eaLnBrk="0" fontAlgn="base" hangingPunct="0">
        <a:lnSpc>
          <a:spcPct val="90000"/>
        </a:lnSpc>
        <a:spcBef>
          <a:spcPct val="0"/>
        </a:spcBef>
        <a:spcAft>
          <a:spcPct val="0"/>
        </a:spcAft>
        <a:defRPr sz="2400" b="1">
          <a:solidFill>
            <a:schemeClr val="accent1"/>
          </a:solidFill>
          <a:latin typeface="Lucida Sans" pitchFamily="34" charset="0"/>
        </a:defRPr>
      </a:lvl3pPr>
      <a:lvl4pPr algn="ctr" rtl="0" eaLnBrk="0" fontAlgn="base" hangingPunct="0">
        <a:lnSpc>
          <a:spcPct val="90000"/>
        </a:lnSpc>
        <a:spcBef>
          <a:spcPct val="0"/>
        </a:spcBef>
        <a:spcAft>
          <a:spcPct val="0"/>
        </a:spcAft>
        <a:defRPr sz="2400" b="1">
          <a:solidFill>
            <a:schemeClr val="accent1"/>
          </a:solidFill>
          <a:latin typeface="Lucida Sans" pitchFamily="34" charset="0"/>
        </a:defRPr>
      </a:lvl4pPr>
      <a:lvl5pPr algn="ctr" rtl="0" eaLnBrk="0" fontAlgn="base" hangingPunct="0">
        <a:lnSpc>
          <a:spcPct val="90000"/>
        </a:lnSpc>
        <a:spcBef>
          <a:spcPct val="0"/>
        </a:spcBef>
        <a:spcAft>
          <a:spcPct val="0"/>
        </a:spcAft>
        <a:defRPr sz="24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itchFamily="34" charset="0"/>
        <a:buChar char="•"/>
        <a:defRPr lang="en-US" sz="20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pitchFamily="34" charset="0"/>
        <a:buChar char="•"/>
        <a:defRPr lang="en-US"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spTree>
  </p:cSld>
  <p:clrMap bg1="dk2" tx1="lt1" bg2="dk1" tx2="lt2" accent1="accent1" accent2="accent2" accent3="accent3" accent4="accent4" accent5="accent5" accent6="accent6" hlink="hlink" folHlink="folHlink"/>
  <p:sldLayoutIdLst>
    <p:sldLayoutId id="2147484185"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pic>
        <p:nvPicPr>
          <p:cNvPr id="11" name="Picture 11"/>
          <p:cNvPicPr>
            <a:picLocks noChangeAspect="1"/>
          </p:cNvPicPr>
          <p:nvPr/>
        </p:nvPicPr>
        <p:blipFill rotWithShape="1">
          <a:blip r:embed="rId33">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621246"/>
      </p:ext>
    </p:extLst>
  </p:cSld>
  <p:clrMap bg1="dk2" tx1="lt1" bg2="dk1" tx2="lt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10" r:id="rId24"/>
    <p:sldLayoutId id="2147484211" r:id="rId25"/>
    <p:sldLayoutId id="2147484212" r:id="rId26"/>
    <p:sldLayoutId id="2147484213" r:id="rId27"/>
    <p:sldLayoutId id="2147484214" r:id="rId28"/>
    <p:sldLayoutId id="2147484215" r:id="rId29"/>
    <p:sldLayoutId id="2147484216" r:id="rId30"/>
    <p:sldLayoutId id="2147484217" r:id="rId3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pic>
        <p:nvPicPr>
          <p:cNvPr id="11" name="Picture 11"/>
          <p:cNvPicPr>
            <a:picLocks noChangeAspect="1"/>
          </p:cNvPicPr>
          <p:nvPr/>
        </p:nvPicPr>
        <p:blipFill rotWithShape="1">
          <a:blip r:embed="rId19">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949453"/>
      </p:ext>
    </p:extLst>
  </p:cSld>
  <p:clrMap bg1="dk2" tx1="lt1" bg2="dk1"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oeo.wsu.edu/resour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eo.wsu.edu/resourc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hrs.wsu.edu/HRS%20Training%20Home%20Page" TargetMode="External"/><Relationship Id="rId2" Type="http://schemas.openxmlformats.org/officeDocument/2006/relationships/hyperlink" Target="http://conduct.wsu.edu/conduct-boards/apply-for-boards/" TargetMode="External"/><Relationship Id="rId1" Type="http://schemas.openxmlformats.org/officeDocument/2006/relationships/slideLayout" Target="../slideLayouts/slideLayout2.xml"/><Relationship Id="rId5" Type="http://schemas.openxmlformats.org/officeDocument/2006/relationships/hyperlink" Target="http://training.oeo.wsu.edu/graduate-ta-training/" TargetMode="External"/><Relationship Id="rId4" Type="http://schemas.openxmlformats.org/officeDocument/2006/relationships/hyperlink" Target="http://training.oeo.wsu.edu/employee-reporting-requiremen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public.wsu.edu/~forms/HTML/EPM/EP7_University_Web_Accessibility_Policy.htm" TargetMode="External"/><Relationship Id="rId2" Type="http://schemas.openxmlformats.org/officeDocument/2006/relationships/hyperlink" Target="http://oeo.wsu.edu/wp-content/uploads/sites/180/2014/08/Executive-Policy-28.pdf" TargetMode="External"/><Relationship Id="rId1" Type="http://schemas.openxmlformats.org/officeDocument/2006/relationships/slideLayout" Target="../slideLayouts/slideLayout2.xml"/><Relationship Id="rId6" Type="http://schemas.openxmlformats.org/officeDocument/2006/relationships/hyperlink" Target="http://apps.leg.wa.gov/WAC/default.aspx?cite=504-26" TargetMode="External"/><Relationship Id="rId5" Type="http://schemas.openxmlformats.org/officeDocument/2006/relationships/hyperlink" Target="http://public.wsu.edu/~forms/HTML/EPM/EP26_Internal_Investigations_Training_and_Policy.htm" TargetMode="External"/><Relationship Id="rId4" Type="http://schemas.openxmlformats.org/officeDocument/2006/relationships/hyperlink" Target="http://public.wsu.edu/~forms/HTML/EPM/EP12_Equal_Employment_Opportunity_and_Affirmative_Action_Policy.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524950" y="2482773"/>
            <a:ext cx="3757177" cy="55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9"/>
          <p:cNvSpPr txBox="1">
            <a:spLocks noChangeArrowheads="1"/>
          </p:cNvSpPr>
          <p:nvPr/>
        </p:nvSpPr>
        <p:spPr>
          <a:xfrm>
            <a:off x="3808429" y="1574981"/>
            <a:ext cx="5127832" cy="1096084"/>
          </a:xfrm>
          <a:prstGeom prst="rect">
            <a:avLst/>
          </a:prstGeom>
        </p:spPr>
        <p:txBody>
          <a:bodyPr/>
          <a:lstStyle/>
          <a:p>
            <a:pPr algn="ctr">
              <a:lnSpc>
                <a:spcPct val="90000"/>
              </a:lnSpc>
              <a:defRPr/>
            </a:pPr>
            <a:r>
              <a:rPr lang="en-US" altLang="en-US" sz="2800" b="1" dirty="0">
                <a:solidFill>
                  <a:schemeClr val="accent1">
                    <a:lumMod val="75000"/>
                  </a:schemeClr>
                </a:solidFill>
                <a:latin typeface="Stone Sans" pitchFamily="34" charset="0"/>
              </a:rPr>
              <a:t>Washington State University</a:t>
            </a:r>
            <a:r>
              <a:rPr lang="en-US" altLang="en-US" sz="2800" dirty="0">
                <a:solidFill>
                  <a:schemeClr val="accent1"/>
                </a:solidFill>
                <a:latin typeface="Stone Sans" pitchFamily="34" charset="0"/>
              </a:rPr>
              <a:t/>
            </a:r>
            <a:br>
              <a:rPr lang="en-US" altLang="en-US" sz="2800" dirty="0">
                <a:solidFill>
                  <a:schemeClr val="accent1"/>
                </a:solidFill>
                <a:latin typeface="Stone Sans" pitchFamily="34" charset="0"/>
              </a:rPr>
            </a:br>
            <a:r>
              <a:rPr lang="en-US" altLang="en-US" sz="2800" dirty="0">
                <a:solidFill>
                  <a:schemeClr val="bg2">
                    <a:lumMod val="50000"/>
                    <a:lumOff val="50000"/>
                  </a:schemeClr>
                </a:solidFill>
                <a:latin typeface="Stone Sans" pitchFamily="34" charset="0"/>
              </a:rPr>
              <a:t>Office for Equal Opportunity</a:t>
            </a:r>
            <a:endParaRPr lang="en-US" sz="2800" b="1" kern="0" dirty="0">
              <a:solidFill>
                <a:schemeClr val="bg2">
                  <a:lumMod val="50000"/>
                  <a:lumOff val="50000"/>
                </a:schemeClr>
              </a:solidFill>
              <a:latin typeface="ITC Stone Sans Std Medium" pitchFamily="34" charset="0"/>
            </a:endParaRPr>
          </a:p>
        </p:txBody>
      </p:sp>
      <p:sp>
        <p:nvSpPr>
          <p:cNvPr id="13" name="Rectangle 20"/>
          <p:cNvSpPr txBox="1">
            <a:spLocks noChangeArrowheads="1"/>
          </p:cNvSpPr>
          <p:nvPr/>
        </p:nvSpPr>
        <p:spPr>
          <a:xfrm>
            <a:off x="1533450" y="6248415"/>
            <a:ext cx="1493819" cy="431987"/>
          </a:xfrm>
          <a:prstGeom prst="rect">
            <a:avLst/>
          </a:prstGeom>
        </p:spPr>
        <p:txBody>
          <a:bodyPr/>
          <a:lstStyle/>
          <a:p>
            <a:pPr marL="165100" indent="-165100" algn="ctr">
              <a:spcBef>
                <a:spcPct val="25000"/>
              </a:spcBef>
              <a:buClr>
                <a:srgbClr val="C60C30"/>
              </a:buClr>
              <a:buSzPct val="100000"/>
              <a:buFont typeface="Arial" charset="0"/>
              <a:buNone/>
              <a:defRPr/>
            </a:pPr>
            <a:r>
              <a:rPr lang="en-US" sz="1600" kern="0" dirty="0" smtClean="0">
                <a:solidFill>
                  <a:srgbClr val="5F5F5F"/>
                </a:solidFill>
                <a:latin typeface="StoneSans" pitchFamily="34" charset="0"/>
              </a:rPr>
              <a:t>Month Year</a:t>
            </a:r>
            <a:endParaRPr lang="en-US" kern="0" dirty="0">
              <a:solidFill>
                <a:srgbClr val="5F5F5F"/>
              </a:solidFill>
              <a:latin typeface="StoneSans" pitchFamily="34" charset="0"/>
            </a:endParaRPr>
          </a:p>
        </p:txBody>
      </p:sp>
      <p:cxnSp>
        <p:nvCxnSpPr>
          <p:cNvPr id="16" name="Straight Connector 15"/>
          <p:cNvCxnSpPr/>
          <p:nvPr/>
        </p:nvCxnSpPr>
        <p:spPr>
          <a:xfrm>
            <a:off x="4492404" y="5214179"/>
            <a:ext cx="3757177" cy="55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6" descr="http://kaga.wsulibs.wsu.edu/cgi-bin/showfile.exe?CISOROOT=/photo_serv&amp;CISOPTR=566"/>
          <p:cNvPicPr>
            <a:picLocks noChangeAspect="1" noChangeArrowheads="1"/>
          </p:cNvPicPr>
          <p:nvPr/>
        </p:nvPicPr>
        <p:blipFill>
          <a:blip r:embed="rId3">
            <a:extLst>
              <a:ext uri="{28A0092B-C50C-407E-A947-70E740481C1C}">
                <a14:useLocalDpi xmlns:a14="http://schemas.microsoft.com/office/drawing/2010/main" val="0"/>
              </a:ext>
            </a:extLst>
          </a:blip>
          <a:srcRect l="32401"/>
          <a:stretch>
            <a:fillRect/>
          </a:stretch>
        </p:blipFill>
        <p:spPr bwMode="auto">
          <a:xfrm>
            <a:off x="489480" y="693421"/>
            <a:ext cx="2770345" cy="617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p:cNvSpPr>
            <a:spLocks noGrp="1" noChangeArrowheads="1"/>
          </p:cNvSpPr>
          <p:nvPr>
            <p:ph type="subTitle" idx="1"/>
          </p:nvPr>
        </p:nvSpPr>
        <p:spPr>
          <a:xfrm>
            <a:off x="4301811" y="2727870"/>
            <a:ext cx="4138367" cy="2246769"/>
          </a:xfrm>
        </p:spPr>
        <p:txBody>
          <a:bodyPr/>
          <a:lstStyle/>
          <a:p>
            <a:r>
              <a:rPr altLang="en-US" sz="2800" dirty="0" smtClean="0">
                <a:solidFill>
                  <a:schemeClr val="bg2"/>
                </a:solidFill>
                <a:latin typeface="Stone Sans" pitchFamily="34" charset="0"/>
              </a:rPr>
              <a:t>Issues Related to: Discrimination, Sexual Harassment, Sexual Misconduct, and Affirmative Action.</a:t>
            </a:r>
          </a:p>
        </p:txBody>
      </p:sp>
      <p:sp>
        <p:nvSpPr>
          <p:cNvPr id="14" name="Rectangle 20"/>
          <p:cNvSpPr txBox="1">
            <a:spLocks noChangeArrowheads="1"/>
          </p:cNvSpPr>
          <p:nvPr/>
        </p:nvSpPr>
        <p:spPr bwMode="invGray">
          <a:xfrm>
            <a:off x="7292910" y="6372625"/>
            <a:ext cx="16433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1" compatLnSpc="1">
            <a:prstTxWarp prst="textNoShape">
              <a:avLst/>
            </a:prstTxWarp>
            <a:spAutoFit/>
          </a:bodyPr>
          <a:lstStyle>
            <a:lvl1pPr marL="0" indent="0" algn="ctr" rtl="0" eaLnBrk="0" fontAlgn="base" hangingPunct="0">
              <a:spcBef>
                <a:spcPct val="25000"/>
              </a:spcBef>
              <a:spcAft>
                <a:spcPct val="0"/>
              </a:spcAft>
              <a:buClr>
                <a:srgbClr val="C60C30"/>
              </a:buClr>
              <a:buSzPct val="100000"/>
              <a:buFont typeface="Arial" pitchFamily="34" charset="0"/>
              <a:buNone/>
              <a:defRPr lang="en-US" sz="2200" b="0">
                <a:solidFill>
                  <a:schemeClr val="bg2">
                    <a:lumMod val="50000"/>
                    <a:lumOff val="50000"/>
                  </a:schemeClr>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pitchFamily="34" charset="0"/>
              <a:buChar char="•"/>
              <a:defRPr lang="en-US"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r>
              <a:rPr altLang="en-US" sz="1400" kern="0" dirty="0" smtClean="0">
                <a:solidFill>
                  <a:srgbClr val="000000">
                    <a:lumMod val="50000"/>
                    <a:lumOff val="50000"/>
                  </a:srgbClr>
                </a:solidFill>
                <a:latin typeface="Stone Sans" pitchFamily="34" charset="0"/>
              </a:rPr>
              <a:t>February 2016</a:t>
            </a:r>
          </a:p>
        </p:txBody>
      </p:sp>
    </p:spTree>
    <p:extLst>
      <p:ext uri="{BB962C8B-B14F-4D97-AF65-F5344CB8AC3E}">
        <p14:creationId xmlns:p14="http://schemas.microsoft.com/office/powerpoint/2010/main" val="40491701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788" y="632662"/>
            <a:ext cx="8659903" cy="424732"/>
          </a:xfrm>
        </p:spPr>
        <p:txBody>
          <a:bodyPr/>
          <a:lstStyle/>
          <a:p>
            <a:pPr lvl="3" algn="ctr">
              <a:defRPr/>
            </a:pPr>
            <a:r>
              <a:rPr lang="en-US" sz="4000" dirty="0" smtClean="0">
                <a:latin typeface="ITC Stone Sans Std Medium" pitchFamily="34" charset="0"/>
              </a:rPr>
              <a:t>Sexual Harassment Prohibited</a:t>
            </a:r>
            <a:endParaRPr lang="en-US" sz="2200" dirty="0">
              <a:solidFill>
                <a:schemeClr val="bg1">
                  <a:lumMod val="50000"/>
                </a:schemeClr>
              </a:solidFill>
              <a:latin typeface="ITC Stone Sans Std Medium" pitchFamily="34" charset="0"/>
            </a:endParaRPr>
          </a:p>
        </p:txBody>
      </p:sp>
      <p:sp>
        <p:nvSpPr>
          <p:cNvPr id="10243" name="Content Placeholder 2"/>
          <p:cNvSpPr>
            <a:spLocks noGrp="1"/>
          </p:cNvSpPr>
          <p:nvPr>
            <p:ph type="subTitle" idx="1"/>
          </p:nvPr>
        </p:nvSpPr>
        <p:spPr>
          <a:xfrm>
            <a:off x="1096835" y="1529424"/>
            <a:ext cx="7406142" cy="4033412"/>
          </a:xfrm>
        </p:spPr>
        <p:txBody>
          <a:bodyPr/>
          <a:lstStyle/>
          <a:p>
            <a:pPr marL="165100" indent="0" algn="l">
              <a:spcBef>
                <a:spcPts val="600"/>
              </a:spcBef>
              <a:spcAft>
                <a:spcPts val="900"/>
              </a:spcAft>
              <a:buFont typeface="Arial" pitchFamily="34" charset="0"/>
              <a:buNone/>
            </a:pPr>
            <a:r>
              <a:rPr altLang="en-US" sz="2400" dirty="0" smtClean="0">
                <a:latin typeface="ITC Stone Sans Std Medium" pitchFamily="34" charset="0"/>
              </a:rPr>
              <a:t>WSU policy prohibits sexual harassment, which is a form of discrimination on the basis of sex or gender.</a:t>
            </a:r>
          </a:p>
          <a:p>
            <a:pPr marL="165100" indent="0" algn="l">
              <a:spcBef>
                <a:spcPts val="600"/>
              </a:spcBef>
              <a:spcAft>
                <a:spcPts val="1200"/>
              </a:spcAft>
              <a:buFont typeface="Arial" pitchFamily="34" charset="0"/>
              <a:buNone/>
            </a:pPr>
            <a:r>
              <a:rPr altLang="en-US" sz="2400" dirty="0" smtClean="0">
                <a:latin typeface="ITC Stone Sans Std Medium" pitchFamily="34" charset="0"/>
              </a:rPr>
              <a:t>Sexual harassment encompasses: </a:t>
            </a:r>
          </a:p>
          <a:p>
            <a:pPr lvl="3">
              <a:spcBef>
                <a:spcPct val="0"/>
              </a:spcBef>
            </a:pPr>
            <a:r>
              <a:rPr altLang="en-US" sz="2200" dirty="0" smtClean="0">
                <a:latin typeface="ITC Stone Sans Std Medium" pitchFamily="34" charset="0"/>
              </a:rPr>
              <a:t>unwelcome sexual advances, </a:t>
            </a:r>
          </a:p>
          <a:p>
            <a:pPr lvl="3">
              <a:spcBef>
                <a:spcPct val="0"/>
              </a:spcBef>
            </a:pPr>
            <a:r>
              <a:rPr altLang="en-US" sz="2200" dirty="0" smtClean="0">
                <a:latin typeface="ITC Stone Sans Std Medium" pitchFamily="34" charset="0"/>
              </a:rPr>
              <a:t>Quid pro quo harassment,   and/or </a:t>
            </a:r>
          </a:p>
          <a:p>
            <a:pPr lvl="3">
              <a:spcBef>
                <a:spcPct val="0"/>
              </a:spcBef>
            </a:pPr>
            <a:r>
              <a:rPr altLang="en-US" sz="2200" dirty="0" smtClean="0">
                <a:latin typeface="ITC Stone Sans Std Medium" pitchFamily="34" charset="0"/>
              </a:rPr>
              <a:t>unwelcome </a:t>
            </a:r>
            <a:r>
              <a:rPr altLang="en-US" sz="2200" b="1" dirty="0" smtClean="0">
                <a:latin typeface="ITC Stone Sans Std Medium" pitchFamily="34" charset="0"/>
              </a:rPr>
              <a:t>verbal or physical conduct </a:t>
            </a:r>
            <a:r>
              <a:rPr altLang="en-US" sz="2200" dirty="0" smtClean="0">
                <a:latin typeface="ITC Stone Sans Std Medium" pitchFamily="34" charset="0"/>
              </a:rPr>
              <a:t>of a sexual nature, including sexual assault.</a:t>
            </a:r>
          </a:p>
          <a:p>
            <a:pPr marL="165100" indent="0" eaLnBrk="1" hangingPunct="1">
              <a:spcAft>
                <a:spcPts val="1200"/>
              </a:spcAft>
              <a:buFont typeface="Arial" pitchFamily="34" charset="0"/>
              <a:buNone/>
            </a:pPr>
            <a:r>
              <a:rPr altLang="en-US" sz="2400" dirty="0" smtClean="0"/>
              <a:t>Behavior that is sufficiently </a:t>
            </a:r>
            <a:r>
              <a:rPr altLang="en-US" sz="2400" b="1" dirty="0" smtClean="0"/>
              <a:t>severe, </a:t>
            </a:r>
            <a:r>
              <a:rPr altLang="en-US" sz="2400" b="1" i="1" dirty="0" smtClean="0"/>
              <a:t>persistent</a:t>
            </a:r>
            <a:r>
              <a:rPr altLang="en-US" sz="2400" b="1" dirty="0" smtClean="0"/>
              <a:t>, or pervasive </a:t>
            </a:r>
            <a:r>
              <a:rPr altLang="en-US" sz="2400" dirty="0" smtClean="0"/>
              <a:t>to interfere with an individual's educational performance or environment. </a:t>
            </a:r>
          </a:p>
        </p:txBody>
      </p:sp>
    </p:spTree>
    <p:extLst>
      <p:ext uri="{BB962C8B-B14F-4D97-AF65-F5344CB8AC3E}">
        <p14:creationId xmlns:p14="http://schemas.microsoft.com/office/powerpoint/2010/main" val="25249787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84093" y="1185801"/>
            <a:ext cx="8659903" cy="424732"/>
          </a:xfrm>
        </p:spPr>
        <p:txBody>
          <a:bodyPr/>
          <a:lstStyle/>
          <a:p>
            <a:r>
              <a:rPr lang="en-US" altLang="en-US" sz="4000" dirty="0" smtClean="0">
                <a:latin typeface="ITC Stone Sans Std Medium" pitchFamily="34" charset="0"/>
              </a:rPr>
              <a:t>Sex and Gender Based Violence </a:t>
            </a:r>
          </a:p>
        </p:txBody>
      </p:sp>
      <p:sp>
        <p:nvSpPr>
          <p:cNvPr id="11267" name="Subtitle 2"/>
          <p:cNvSpPr>
            <a:spLocks noGrp="1"/>
          </p:cNvSpPr>
          <p:nvPr>
            <p:ph type="subTitle" idx="1"/>
          </p:nvPr>
        </p:nvSpPr>
        <p:spPr>
          <a:xfrm>
            <a:off x="484092" y="1756603"/>
            <a:ext cx="8659904" cy="5101397"/>
          </a:xfrm>
        </p:spPr>
        <p:txBody>
          <a:bodyPr/>
          <a:lstStyle/>
          <a:p>
            <a:pPr>
              <a:defRPr/>
            </a:pPr>
            <a:r>
              <a:rPr altLang="en-US" dirty="0">
                <a:latin typeface="ITC Stone Sans Std Medium" pitchFamily="34" charset="0"/>
              </a:rPr>
              <a:t>WSU policy prohibits sexual misconduct and other forms of sex and gender based violence as forms of sexual </a:t>
            </a:r>
            <a:r>
              <a:rPr altLang="en-US" dirty="0" smtClean="0">
                <a:latin typeface="ITC Stone Sans Std Medium" pitchFamily="34" charset="0"/>
              </a:rPr>
              <a:t>harassment, including</a:t>
            </a:r>
            <a:r>
              <a:rPr lang="en-CA" altLang="en-US" dirty="0" smtClean="0">
                <a:latin typeface="ITC Stone Sans Std Medium" pitchFamily="34" charset="0"/>
              </a:rPr>
              <a:t>: </a:t>
            </a:r>
          </a:p>
          <a:p>
            <a:pPr marL="1017588" lvl="2" indent="-342900">
              <a:spcBef>
                <a:spcPts val="600"/>
              </a:spcBef>
              <a:spcAft>
                <a:spcPts val="300"/>
              </a:spcAft>
              <a:defRPr/>
            </a:pPr>
            <a:r>
              <a:rPr lang="en-CA" altLang="en-US" dirty="0" smtClean="0">
                <a:latin typeface="ITC Stone Sans Std Medium" pitchFamily="34" charset="0"/>
              </a:rPr>
              <a:t>Non-consensual sexual contact;</a:t>
            </a:r>
          </a:p>
          <a:p>
            <a:pPr marL="1017588" lvl="2" indent="-342900">
              <a:spcBef>
                <a:spcPts val="600"/>
              </a:spcBef>
              <a:spcAft>
                <a:spcPts val="300"/>
              </a:spcAft>
              <a:defRPr/>
            </a:pPr>
            <a:r>
              <a:rPr lang="en-CA" altLang="en-US" dirty="0" smtClean="0">
                <a:latin typeface="ITC Stone Sans Std Medium" pitchFamily="34" charset="0"/>
              </a:rPr>
              <a:t>Sexual exploitation; </a:t>
            </a:r>
          </a:p>
          <a:p>
            <a:pPr marL="1017588" lvl="2" indent="-342900">
              <a:spcBef>
                <a:spcPts val="600"/>
              </a:spcBef>
              <a:spcAft>
                <a:spcPts val="300"/>
              </a:spcAft>
              <a:defRPr/>
            </a:pPr>
            <a:r>
              <a:rPr lang="en-CA" altLang="en-US" dirty="0" smtClean="0">
                <a:latin typeface="ITC Stone Sans Std Medium" pitchFamily="34" charset="0"/>
              </a:rPr>
              <a:t>Intimate partner violence (dating violence); and</a:t>
            </a:r>
          </a:p>
          <a:p>
            <a:pPr marL="1017588" lvl="2" indent="-342900">
              <a:spcBef>
                <a:spcPts val="600"/>
              </a:spcBef>
              <a:spcAft>
                <a:spcPts val="300"/>
              </a:spcAft>
              <a:defRPr/>
            </a:pPr>
            <a:r>
              <a:rPr lang="en-CA" altLang="en-US" dirty="0" smtClean="0">
                <a:latin typeface="ITC Stone Sans Std Medium" pitchFamily="34" charset="0"/>
              </a:rPr>
              <a:t>Stalking</a:t>
            </a:r>
          </a:p>
          <a:p>
            <a:pPr marL="165100">
              <a:spcBef>
                <a:spcPts val="600"/>
              </a:spcBef>
              <a:spcAft>
                <a:spcPts val="300"/>
              </a:spcAft>
              <a:defRPr/>
            </a:pPr>
            <a:r>
              <a:rPr altLang="en-US" sz="2000" dirty="0" smtClean="0">
                <a:latin typeface="ITC Stone Sans Std Medium" pitchFamily="34" charset="0"/>
              </a:rPr>
              <a:t>One </a:t>
            </a:r>
            <a:r>
              <a:rPr altLang="en-US" sz="2000" dirty="0">
                <a:latin typeface="ITC Stone Sans Std Medium" pitchFamily="34" charset="0"/>
              </a:rPr>
              <a:t>instance of sexual misconduct will be considered </a:t>
            </a:r>
            <a:r>
              <a:rPr altLang="en-US" sz="2000" b="1" dirty="0">
                <a:latin typeface="ITC Stone Sans Std Medium" pitchFamily="34" charset="0"/>
              </a:rPr>
              <a:t>sufficiently severe,</a:t>
            </a:r>
            <a:r>
              <a:rPr altLang="en-US" sz="2000" b="1" i="1" dirty="0">
                <a:latin typeface="ITC Stone Sans Std Medium" pitchFamily="34" charset="0"/>
              </a:rPr>
              <a:t> persistent</a:t>
            </a:r>
            <a:r>
              <a:rPr altLang="en-US" sz="2000" b="1" dirty="0">
                <a:latin typeface="ITC Stone Sans Std Medium" pitchFamily="34" charset="0"/>
              </a:rPr>
              <a:t>, or pervasive </a:t>
            </a:r>
            <a:r>
              <a:rPr altLang="en-US" sz="2000" dirty="0">
                <a:latin typeface="ITC Stone Sans Std Medium" pitchFamily="34" charset="0"/>
              </a:rPr>
              <a:t>to rise to the level of sexual harassment. </a:t>
            </a:r>
            <a:endParaRPr altLang="en-US" sz="2000" dirty="0" smtClean="0">
              <a:latin typeface="ITC Stone Sans Std Medium" pitchFamily="34" charset="0"/>
            </a:endParaRPr>
          </a:p>
          <a:p>
            <a:pPr algn="l">
              <a:spcBef>
                <a:spcPct val="0"/>
              </a:spcBef>
              <a:spcAft>
                <a:spcPts val="0"/>
              </a:spcAft>
            </a:pPr>
            <a:endParaRPr lang="en-US" altLang="en-US" sz="800" dirty="0" smtClean="0">
              <a:solidFill>
                <a:schemeClr val="bg2"/>
              </a:solidFill>
              <a:latin typeface="ITC Stone Sans Std Medium" pitchFamily="34" charset="0"/>
            </a:endParaRPr>
          </a:p>
          <a:p>
            <a:pPr algn="l">
              <a:spcBef>
                <a:spcPct val="0"/>
              </a:spcBef>
              <a:spcAft>
                <a:spcPts val="1200"/>
              </a:spcAft>
            </a:pPr>
            <a:r>
              <a:rPr lang="en-US" altLang="en-US" sz="2000" dirty="0" smtClean="0">
                <a:solidFill>
                  <a:schemeClr val="bg2"/>
                </a:solidFill>
                <a:latin typeface="ITC Stone Sans Std Medium" pitchFamily="34" charset="0"/>
              </a:rPr>
              <a:t>WSU </a:t>
            </a:r>
            <a:r>
              <a:rPr lang="en-US" altLang="en-US" sz="2000" dirty="0">
                <a:solidFill>
                  <a:schemeClr val="bg2"/>
                </a:solidFill>
                <a:latin typeface="ITC Stone Sans Std Medium" pitchFamily="34" charset="0"/>
              </a:rPr>
              <a:t>will address student allegations of sexual harassment </a:t>
            </a:r>
            <a:r>
              <a:rPr lang="en-US" altLang="en-US" sz="2000" b="1" dirty="0">
                <a:solidFill>
                  <a:schemeClr val="bg2"/>
                </a:solidFill>
                <a:latin typeface="ITC Stone Sans Std Medium" pitchFamily="34" charset="0"/>
              </a:rPr>
              <a:t>regardless of where the conduct occurred (on or off campus) </a:t>
            </a:r>
            <a:r>
              <a:rPr lang="en-US" altLang="en-US" sz="2000" dirty="0">
                <a:solidFill>
                  <a:schemeClr val="bg2"/>
                </a:solidFill>
                <a:latin typeface="ITC Stone Sans Std Medium" pitchFamily="34" charset="0"/>
              </a:rPr>
              <a:t>if it may interfere with the educational pursuits of the parties involved. </a:t>
            </a:r>
          </a:p>
          <a:p>
            <a:pPr algn="l">
              <a:spcBef>
                <a:spcPct val="0"/>
              </a:spcBef>
              <a:spcAft>
                <a:spcPts val="1200"/>
              </a:spcAft>
            </a:pPr>
            <a:r>
              <a:rPr lang="en-US" altLang="en-US" sz="2000" dirty="0">
                <a:solidFill>
                  <a:schemeClr val="bg2"/>
                </a:solidFill>
                <a:latin typeface="ITC Stone Sans Std Medium" pitchFamily="34" charset="0"/>
              </a:rPr>
              <a:t>WSU’s processes are separate from the criminal process and </a:t>
            </a:r>
            <a:r>
              <a:rPr lang="en-US" altLang="en-US" sz="2000" b="1" dirty="0">
                <a:solidFill>
                  <a:schemeClr val="bg2"/>
                </a:solidFill>
                <a:latin typeface="ITC Stone Sans Std Medium" pitchFamily="34" charset="0"/>
              </a:rPr>
              <a:t>can be pursued simultaneously</a:t>
            </a:r>
            <a:r>
              <a:rPr lang="en-US" altLang="en-US" sz="2000" dirty="0">
                <a:solidFill>
                  <a:schemeClr val="bg2"/>
                </a:solidFill>
                <a:latin typeface="ITC Stone Sans Std Medium" pitchFamily="34" charset="0"/>
              </a:rPr>
              <a:t>.</a:t>
            </a:r>
            <a:endParaRPr lang="en-CA" altLang="en-US" sz="2000" dirty="0" smtClean="0">
              <a:solidFill>
                <a:schemeClr val="bg2"/>
              </a:solidFill>
              <a:latin typeface="ITC Stone Sans Std Medium" pitchFamily="34" charset="0"/>
            </a:endParaRPr>
          </a:p>
        </p:txBody>
      </p:sp>
    </p:spTree>
    <p:extLst>
      <p:ext uri="{BB962C8B-B14F-4D97-AF65-F5344CB8AC3E}">
        <p14:creationId xmlns:p14="http://schemas.microsoft.com/office/powerpoint/2010/main" val="6840523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78" y="440895"/>
            <a:ext cx="8652222" cy="590931"/>
          </a:xfrm>
        </p:spPr>
        <p:txBody>
          <a:bodyPr/>
          <a:lstStyle/>
          <a:p>
            <a:r>
              <a:rPr lang="en-US" altLang="en-US" sz="3600" u="sng" dirty="0" smtClean="0">
                <a:latin typeface="ITC Stone Sans Std Medium"/>
              </a:rPr>
              <a:t>Why These Issues?</a:t>
            </a:r>
            <a:endParaRPr lang="en-US" sz="3600" u="sng" dirty="0">
              <a:latin typeface="ITC Stone Sans Std Medium"/>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3610095"/>
              </p:ext>
            </p:extLst>
          </p:nvPr>
        </p:nvGraphicFramePr>
        <p:xfrm>
          <a:off x="580446" y="728694"/>
          <a:ext cx="8277308" cy="6425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7414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05517" y="485029"/>
            <a:ext cx="8738483" cy="663189"/>
          </a:xfrm>
        </p:spPr>
        <p:txBody>
          <a:bodyPr/>
          <a:lstStyle/>
          <a:p>
            <a:r>
              <a:rPr lang="en-US" altLang="en-US" sz="3600" dirty="0" smtClean="0">
                <a:solidFill>
                  <a:srgbClr val="C00000"/>
                </a:solidFill>
              </a:rPr>
              <a:t>Employee Reporting Obligations</a:t>
            </a:r>
          </a:p>
        </p:txBody>
      </p:sp>
      <p:sp>
        <p:nvSpPr>
          <p:cNvPr id="16387" name="Content Placeholder 2"/>
          <p:cNvSpPr>
            <a:spLocks noGrp="1"/>
          </p:cNvSpPr>
          <p:nvPr>
            <p:ph idx="1"/>
          </p:nvPr>
        </p:nvSpPr>
        <p:spPr>
          <a:xfrm>
            <a:off x="206734" y="1336784"/>
            <a:ext cx="8937266" cy="4739759"/>
          </a:xfrm>
        </p:spPr>
        <p:txBody>
          <a:bodyPr/>
          <a:lstStyle/>
          <a:p>
            <a:pPr>
              <a:spcBef>
                <a:spcPct val="0"/>
              </a:spcBef>
              <a:spcAft>
                <a:spcPts val="1200"/>
              </a:spcAft>
            </a:pPr>
            <a:r>
              <a:rPr altLang="en-US" sz="2400" b="1" dirty="0" smtClean="0">
                <a:latin typeface="ITC Stone Sans Std Medium" pitchFamily="34" charset="0"/>
              </a:rPr>
              <a:t>Currently, all WSU employees**, </a:t>
            </a:r>
            <a:r>
              <a:rPr altLang="en-US" sz="2400" dirty="0" smtClean="0">
                <a:latin typeface="ITC Stone Sans Std Medium" pitchFamily="34" charset="0"/>
              </a:rPr>
              <a:t>including student employees, who have information regarding incidents of </a:t>
            </a:r>
            <a:r>
              <a:rPr altLang="en-US" sz="2400" b="1" dirty="0" smtClean="0">
                <a:latin typeface="ITC Stone Sans Std Medium" pitchFamily="34" charset="0"/>
              </a:rPr>
              <a:t>sexual harassment </a:t>
            </a:r>
            <a:r>
              <a:rPr altLang="en-US" sz="2400" dirty="0" smtClean="0">
                <a:latin typeface="ITC Stone Sans Std Medium" pitchFamily="34" charset="0"/>
              </a:rPr>
              <a:t>or sexual misconduct must report that to OEO or the WSU Title IX Coordinator. </a:t>
            </a:r>
          </a:p>
          <a:p>
            <a:pPr marL="575881" lvl="2" indent="0">
              <a:spcBef>
                <a:spcPct val="0"/>
              </a:spcBef>
              <a:spcAft>
                <a:spcPts val="1200"/>
              </a:spcAft>
              <a:buNone/>
            </a:pPr>
            <a:r>
              <a:rPr lang="en-US" altLang="en-US" sz="2000" i="1" dirty="0" smtClean="0">
                <a:latin typeface="ITC Stone Sans Std Medium" pitchFamily="34" charset="0"/>
              </a:rPr>
              <a:t>**(With the exception of employees who are statutorily barred from reporting (</a:t>
            </a:r>
            <a:r>
              <a:rPr lang="en-US" sz="2000" dirty="0" smtClean="0">
                <a:latin typeface="ITC Stone Sans Std Medium" pitchFamily="34" charset="0"/>
              </a:rPr>
              <a:t>for </a:t>
            </a:r>
            <a:r>
              <a:rPr lang="en-US" sz="2000" dirty="0">
                <a:latin typeface="ITC Stone Sans Std Medium" pitchFamily="34" charset="0"/>
              </a:rPr>
              <a:t>example, health </a:t>
            </a:r>
            <a:r>
              <a:rPr lang="en-US" sz="2000" dirty="0" smtClean="0">
                <a:latin typeface="ITC Stone Sans Std Medium" pitchFamily="34" charset="0"/>
              </a:rPr>
              <a:t>and </a:t>
            </a:r>
            <a:r>
              <a:rPr lang="en-US" sz="2000" dirty="0">
                <a:latin typeface="ITC Stone Sans Std Medium" pitchFamily="34" charset="0"/>
              </a:rPr>
              <a:t>mental health care </a:t>
            </a:r>
            <a:r>
              <a:rPr lang="en-US" sz="2000" dirty="0" smtClean="0">
                <a:latin typeface="ITC Stone Sans Std Medium" pitchFamily="34" charset="0"/>
              </a:rPr>
              <a:t>providers) </a:t>
            </a:r>
            <a:r>
              <a:rPr lang="en-US" sz="2000" i="1" dirty="0" smtClean="0">
                <a:latin typeface="ITC Stone Sans Std Medium" pitchFamily="34" charset="0"/>
              </a:rPr>
              <a:t>as well as employees providing preventative education training (see EP 15)</a:t>
            </a:r>
            <a:endParaRPr lang="en-US" sz="2000" i="1" dirty="0">
              <a:latin typeface="ITC Stone Sans Std Medium" pitchFamily="34" charset="0"/>
            </a:endParaRPr>
          </a:p>
          <a:p>
            <a:pPr>
              <a:spcBef>
                <a:spcPct val="0"/>
              </a:spcBef>
              <a:spcAft>
                <a:spcPts val="1200"/>
              </a:spcAft>
            </a:pPr>
            <a:r>
              <a:rPr altLang="en-US" i="1" dirty="0" smtClean="0">
                <a:latin typeface="ITC Stone Sans Std Medium" pitchFamily="34" charset="0"/>
              </a:rPr>
              <a:t>Unless designated as a confidential resource, WSU employees </a:t>
            </a:r>
            <a:r>
              <a:rPr altLang="en-US" b="1" i="1" dirty="0" smtClean="0">
                <a:latin typeface="ITC Stone Sans Std Medium" pitchFamily="34" charset="0"/>
              </a:rPr>
              <a:t>cannot guarantee confidentiality </a:t>
            </a:r>
            <a:r>
              <a:rPr altLang="en-US" i="1" dirty="0" smtClean="0">
                <a:latin typeface="ITC Stone Sans Std Medium" pitchFamily="34" charset="0"/>
              </a:rPr>
              <a:t>to students or other employees.</a:t>
            </a:r>
          </a:p>
          <a:p>
            <a:pPr>
              <a:spcBef>
                <a:spcPct val="0"/>
              </a:spcBef>
              <a:spcAft>
                <a:spcPts val="1200"/>
              </a:spcAft>
            </a:pPr>
            <a:r>
              <a:rPr lang="en-US" altLang="en-US" dirty="0">
                <a:latin typeface="ITC Stone Sans Std Medium" pitchFamily="34" charset="0"/>
              </a:rPr>
              <a:t>Employees should </a:t>
            </a:r>
            <a:r>
              <a:rPr lang="en-US" altLang="en-US" u="sng" dirty="0">
                <a:latin typeface="ITC Stone Sans Std Medium" pitchFamily="34" charset="0"/>
              </a:rPr>
              <a:t>not</a:t>
            </a:r>
            <a:r>
              <a:rPr lang="en-US" altLang="en-US" dirty="0">
                <a:latin typeface="ITC Stone Sans Std Medium" pitchFamily="34" charset="0"/>
              </a:rPr>
              <a:t> attempt to investigate or assess allegations of discrimination, sexual harassment, or sexual misconduct prior to consulting with the Office for Equal Opportunity</a:t>
            </a:r>
            <a:r>
              <a:rPr lang="en-US" altLang="en-US" dirty="0" smtClean="0">
                <a:latin typeface="ITC Stone Sans Std Medium" pitchFamily="34" charset="0"/>
              </a:rPr>
              <a:t>.</a:t>
            </a:r>
            <a:endParaRPr altLang="en-US" i="1" dirty="0" smtClean="0">
              <a:latin typeface="ITC Stone Sans Std Medium" pitchFamily="34" charset="0"/>
            </a:endParaRPr>
          </a:p>
        </p:txBody>
      </p:sp>
    </p:spTree>
    <p:extLst>
      <p:ext uri="{BB962C8B-B14F-4D97-AF65-F5344CB8AC3E}">
        <p14:creationId xmlns:p14="http://schemas.microsoft.com/office/powerpoint/2010/main" val="17160460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391" y="865368"/>
            <a:ext cx="7034212" cy="1263650"/>
          </a:xfrm>
        </p:spPr>
        <p:txBody>
          <a:bodyPr/>
          <a:lstStyle/>
          <a:p>
            <a:pPr algn="ctr"/>
            <a:r>
              <a:rPr lang="en-US" sz="3600" dirty="0" smtClean="0">
                <a:latin typeface="Stone Sans" pitchFamily="34" charset="0"/>
              </a:rPr>
              <a:t>Assessing Allegations of Discrimination</a:t>
            </a:r>
            <a:endParaRPr lang="en-US" sz="3600" dirty="0">
              <a:latin typeface="Stone Sans" pitchFamily="34" charset="0"/>
            </a:endParaRPr>
          </a:p>
        </p:txBody>
      </p:sp>
      <p:sp>
        <p:nvSpPr>
          <p:cNvPr id="3" name="Content Placeholder 2"/>
          <p:cNvSpPr>
            <a:spLocks noGrp="1"/>
          </p:cNvSpPr>
          <p:nvPr>
            <p:ph idx="4294967295"/>
          </p:nvPr>
        </p:nvSpPr>
        <p:spPr>
          <a:xfrm>
            <a:off x="1071391" y="2129018"/>
            <a:ext cx="7772400" cy="4370387"/>
          </a:xfrm>
        </p:spPr>
        <p:txBody>
          <a:bodyPr/>
          <a:lstStyle/>
          <a:p>
            <a:pPr marL="0" indent="0">
              <a:buNone/>
            </a:pPr>
            <a:r>
              <a:rPr lang="en-US" sz="2400" dirty="0" smtClean="0">
                <a:latin typeface="ITC Stone Sans Std Medium" panose="020B0602030503020204" pitchFamily="34" charset="0"/>
              </a:rPr>
              <a:t>An employee approaches a supervisor with a complaint about another employee. </a:t>
            </a:r>
          </a:p>
          <a:p>
            <a:pPr marL="165100" indent="0">
              <a:buNone/>
            </a:pPr>
            <a:r>
              <a:rPr lang="en-US" dirty="0" smtClean="0">
                <a:latin typeface="ITC Stone Sans Std Medium" pitchFamily="34" charset="0"/>
              </a:rPr>
              <a:t>What should the supervisor do next?</a:t>
            </a:r>
          </a:p>
          <a:p>
            <a:pPr lvl="1"/>
            <a:r>
              <a:rPr lang="en-US" sz="2000" dirty="0" smtClean="0">
                <a:latin typeface="ITC Stone Sans Std Medium" pitchFamily="34" charset="0"/>
              </a:rPr>
              <a:t>The supervisor might want to ask preliminary questions to determine the basis of the Complaint. </a:t>
            </a:r>
          </a:p>
          <a:p>
            <a:pPr lvl="1"/>
            <a:r>
              <a:rPr lang="en-US" sz="2000" dirty="0" smtClean="0">
                <a:latin typeface="ITC Stone Sans Std Medium" pitchFamily="34" charset="0"/>
              </a:rPr>
              <a:t>If it appears the basis may be related to Discrimination/Sexual Harassment, the Supervisor should contact OEO before addressing the issue. </a:t>
            </a:r>
          </a:p>
          <a:p>
            <a:pPr lvl="1"/>
            <a:r>
              <a:rPr lang="en-US" sz="2000" dirty="0" smtClean="0">
                <a:latin typeface="ITC Stone Sans Std Medium" pitchFamily="34" charset="0"/>
              </a:rPr>
              <a:t>Supervisor can encourage the Employee to contact OEO, should refer the complaint directly to OEO, and, in some instances, may address the problem without OEO’s direct involvement, </a:t>
            </a:r>
            <a:r>
              <a:rPr lang="en-US" sz="2000" b="1" dirty="0" smtClean="0">
                <a:latin typeface="ITC Stone Sans Std Medium" pitchFamily="34" charset="0"/>
              </a:rPr>
              <a:t>but in all instances, needs to contact OEO before addressing the issue.</a:t>
            </a:r>
          </a:p>
        </p:txBody>
      </p:sp>
    </p:spTree>
    <p:extLst>
      <p:ext uri="{BB962C8B-B14F-4D97-AF65-F5344CB8AC3E}">
        <p14:creationId xmlns:p14="http://schemas.microsoft.com/office/powerpoint/2010/main" val="42128379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23507" y="247253"/>
            <a:ext cx="7772400" cy="590931"/>
          </a:xfrm>
        </p:spPr>
        <p:txBody>
          <a:bodyPr/>
          <a:lstStyle/>
          <a:p>
            <a:r>
              <a:rPr lang="en-US" altLang="en-US" sz="3600" dirty="0" smtClean="0">
                <a:latin typeface="ITC Stone Sans Std Medium" panose="020B0602030503020204" pitchFamily="34" charset="0"/>
              </a:rPr>
              <a:t>Student Resources</a:t>
            </a:r>
          </a:p>
        </p:txBody>
      </p:sp>
      <p:sp>
        <p:nvSpPr>
          <p:cNvPr id="3" name="Content Placeholder 2"/>
          <p:cNvSpPr>
            <a:spLocks noGrp="1"/>
          </p:cNvSpPr>
          <p:nvPr>
            <p:ph idx="1"/>
          </p:nvPr>
        </p:nvSpPr>
        <p:spPr>
          <a:xfrm>
            <a:off x="197962" y="849176"/>
            <a:ext cx="8823489" cy="6008824"/>
          </a:xfrm>
        </p:spPr>
        <p:txBody>
          <a:bodyPr/>
          <a:lstStyle/>
          <a:p>
            <a:pPr marL="165100" indent="0">
              <a:spcBef>
                <a:spcPts val="0"/>
              </a:spcBef>
              <a:spcAft>
                <a:spcPts val="600"/>
              </a:spcAft>
              <a:buFont typeface="Arial" pitchFamily="34" charset="0"/>
              <a:buNone/>
              <a:defRPr/>
            </a:pPr>
            <a:r>
              <a:rPr sz="2400" b="1" dirty="0">
                <a:latin typeface="ITC Stone Sans Std Medium" panose="020B0602030503020204" pitchFamily="34" charset="0"/>
              </a:rPr>
              <a:t>Confidential Resources</a:t>
            </a:r>
            <a:r>
              <a:rPr sz="2400" b="1" dirty="0" smtClean="0">
                <a:latin typeface="ITC Stone Sans Std Medium" panose="020B0602030503020204" pitchFamily="34" charset="0"/>
              </a:rPr>
              <a:t>:</a:t>
            </a:r>
            <a:endParaRPr sz="2400" dirty="0" smtClean="0">
              <a:latin typeface="ITC Stone Sans Std Medium" panose="020B0602030503020204" pitchFamily="34" charset="0"/>
            </a:endParaRPr>
          </a:p>
          <a:p>
            <a:pPr marL="509588" indent="350838">
              <a:spcBef>
                <a:spcPts val="0"/>
              </a:spcBef>
              <a:spcAft>
                <a:spcPts val="600"/>
              </a:spcAft>
              <a:defRPr/>
            </a:pPr>
            <a:r>
              <a:rPr sz="2400" b="1" dirty="0" smtClean="0">
                <a:latin typeface="ITC Stone Sans Std Medium" panose="020B0602030503020204" pitchFamily="34" charset="0"/>
              </a:rPr>
              <a:t>WSU Counseling and Testing Center</a:t>
            </a:r>
          </a:p>
          <a:p>
            <a:pPr marL="509588" indent="350838">
              <a:spcBef>
                <a:spcPts val="0"/>
              </a:spcBef>
              <a:spcAft>
                <a:spcPts val="600"/>
              </a:spcAft>
              <a:defRPr/>
            </a:pPr>
            <a:r>
              <a:rPr sz="2400" b="1" dirty="0" smtClean="0">
                <a:latin typeface="ITC Stone Sans Std Medium" panose="020B0602030503020204" pitchFamily="34" charset="0"/>
              </a:rPr>
              <a:t>WSU </a:t>
            </a:r>
            <a:r>
              <a:rPr sz="2400" b="1" dirty="0">
                <a:latin typeface="ITC Stone Sans Std Medium" panose="020B0602030503020204" pitchFamily="34" charset="0"/>
              </a:rPr>
              <a:t>Health and </a:t>
            </a:r>
            <a:r>
              <a:rPr sz="2400" b="1" dirty="0" smtClean="0">
                <a:latin typeface="ITC Stone Sans Std Medium" panose="020B0602030503020204" pitchFamily="34" charset="0"/>
              </a:rPr>
              <a:t>Wellness (Pullman)</a:t>
            </a:r>
          </a:p>
          <a:p>
            <a:pPr marL="509588" indent="350838">
              <a:spcBef>
                <a:spcPts val="0"/>
              </a:spcBef>
              <a:spcAft>
                <a:spcPts val="600"/>
              </a:spcAft>
              <a:defRPr/>
            </a:pPr>
            <a:r>
              <a:rPr sz="2400" b="1" dirty="0" smtClean="0">
                <a:latin typeface="ITC Stone Sans Std Medium" panose="020B0602030503020204" pitchFamily="34" charset="0"/>
              </a:rPr>
              <a:t>Pullman Regional Hospital</a:t>
            </a:r>
          </a:p>
          <a:p>
            <a:pPr marL="509588" indent="350838">
              <a:spcBef>
                <a:spcPts val="0"/>
              </a:spcBef>
              <a:spcAft>
                <a:spcPts val="600"/>
              </a:spcAft>
              <a:defRPr/>
            </a:pPr>
            <a:r>
              <a:rPr sz="2400" b="1" dirty="0" smtClean="0">
                <a:latin typeface="ITC Stone Sans Std Medium" panose="020B0602030503020204" pitchFamily="34" charset="0"/>
              </a:rPr>
              <a:t>Alternatives </a:t>
            </a:r>
            <a:r>
              <a:rPr sz="2400" b="1" dirty="0">
                <a:latin typeface="ITC Stone Sans Std Medium" panose="020B0602030503020204" pitchFamily="34" charset="0"/>
              </a:rPr>
              <a:t>to Violence </a:t>
            </a:r>
            <a:r>
              <a:rPr sz="2400" b="1" dirty="0" smtClean="0">
                <a:latin typeface="ITC Stone Sans Std Medium" panose="020B0602030503020204" pitchFamily="34" charset="0"/>
              </a:rPr>
              <a:t>of </a:t>
            </a:r>
            <a:r>
              <a:rPr sz="2400" b="1" dirty="0">
                <a:latin typeface="ITC Stone Sans Std Medium" panose="020B0602030503020204" pitchFamily="34" charset="0"/>
              </a:rPr>
              <a:t>the </a:t>
            </a:r>
            <a:r>
              <a:rPr sz="2400" b="1" dirty="0" smtClean="0">
                <a:latin typeface="ITC Stone Sans Std Medium" panose="020B0602030503020204" pitchFamily="34" charset="0"/>
              </a:rPr>
              <a:t>Palouse</a:t>
            </a:r>
            <a:r>
              <a:rPr sz="2400" dirty="0" smtClean="0">
                <a:latin typeface="ITC Stone Sans Std Medium" panose="020B0602030503020204" pitchFamily="34" charset="0"/>
              </a:rPr>
              <a:t> (YWCA in Spokane, Vancouver, SARC in Tri-Cities)</a:t>
            </a:r>
          </a:p>
          <a:p>
            <a:pPr marL="165100" indent="0">
              <a:buNone/>
              <a:defRPr/>
            </a:pPr>
            <a:r>
              <a:rPr lang="en-US" sz="2400" b="1" dirty="0" smtClean="0">
                <a:latin typeface="ITC Stone Sans Std Medium" panose="020B0602030503020204" pitchFamily="34" charset="0"/>
              </a:rPr>
              <a:t>Non Confidential Resource:</a:t>
            </a:r>
          </a:p>
          <a:p>
            <a:pPr marL="673100" lvl="1" indent="-342900">
              <a:spcBef>
                <a:spcPts val="0"/>
              </a:spcBef>
              <a:defRPr/>
            </a:pPr>
            <a:r>
              <a:rPr lang="en-US" sz="2400" b="1" dirty="0" smtClean="0">
                <a:latin typeface="ITC Stone Sans Std Medium" panose="020B0602030503020204" pitchFamily="34" charset="0"/>
              </a:rPr>
              <a:t>Dean </a:t>
            </a:r>
            <a:r>
              <a:rPr lang="en-US" sz="2400" b="1" dirty="0">
                <a:latin typeface="ITC Stone Sans Std Medium" panose="020B0602030503020204" pitchFamily="34" charset="0"/>
              </a:rPr>
              <a:t>of Students:  </a:t>
            </a:r>
            <a:r>
              <a:rPr lang="en-US" sz="2400" dirty="0" smtClean="0">
                <a:latin typeface="ITC Stone Sans Std Medium" panose="020B0602030503020204" pitchFamily="34" charset="0"/>
              </a:rPr>
              <a:t>Can assist with academic </a:t>
            </a:r>
            <a:r>
              <a:rPr lang="en-US" sz="2400" dirty="0">
                <a:latin typeface="ITC Stone Sans Std Medium" panose="020B0602030503020204" pitchFamily="34" charset="0"/>
              </a:rPr>
              <a:t>and/or residential arrangements </a:t>
            </a:r>
          </a:p>
          <a:p>
            <a:pPr marL="673100" lvl="1" indent="-342900">
              <a:defRPr/>
            </a:pPr>
            <a:r>
              <a:rPr lang="en-US" sz="2400" b="1" dirty="0">
                <a:latin typeface="ITC Stone Sans Std Medium" panose="020B0602030503020204" pitchFamily="34" charset="0"/>
              </a:rPr>
              <a:t>Office of Student Standards and </a:t>
            </a:r>
            <a:r>
              <a:rPr lang="en-US" sz="2400" b="1" dirty="0" smtClean="0">
                <a:latin typeface="ITC Stone Sans Std Medium" panose="020B0602030503020204" pitchFamily="34" charset="0"/>
              </a:rPr>
              <a:t>Accountability:</a:t>
            </a:r>
            <a:r>
              <a:rPr lang="en-US" sz="2400" dirty="0" smtClean="0">
                <a:latin typeface="ITC Stone Sans Std Medium" panose="020B0602030503020204" pitchFamily="34" charset="0"/>
              </a:rPr>
              <a:t>  Works with </a:t>
            </a:r>
            <a:r>
              <a:rPr lang="en-US" sz="2400" dirty="0">
                <a:latin typeface="ITC Stone Sans Std Medium" panose="020B0602030503020204" pitchFamily="34" charset="0"/>
              </a:rPr>
              <a:t>OEO on student conduct cases </a:t>
            </a:r>
            <a:r>
              <a:rPr lang="en-US" sz="2400" dirty="0" smtClean="0">
                <a:latin typeface="ITC Stone Sans Std Medium" panose="020B0602030503020204" pitchFamily="34" charset="0"/>
              </a:rPr>
              <a:t>involving discrimination, sexual harassment and sexual misconduct. </a:t>
            </a:r>
            <a:endParaRPr lang="en-US" sz="2000" dirty="0">
              <a:latin typeface="ITC Stone Sans Std Medium" panose="020B0602030503020204" pitchFamily="34" charset="0"/>
            </a:endParaRPr>
          </a:p>
          <a:p>
            <a:pPr marL="330200" lvl="1" indent="0" algn="ctr">
              <a:buNone/>
              <a:defRPr/>
            </a:pPr>
            <a:r>
              <a:rPr lang="en-US" sz="2000" dirty="0" smtClean="0">
                <a:latin typeface="ITC Stone Sans Std Medium" panose="020B0602030503020204" pitchFamily="34" charset="0"/>
              </a:rPr>
              <a:t>Visit </a:t>
            </a:r>
            <a:r>
              <a:rPr lang="en-US" sz="2000" dirty="0" smtClean="0">
                <a:latin typeface="ITC Stone Sans Std Medium" panose="020B0602030503020204" pitchFamily="34" charset="0"/>
                <a:hlinkClick r:id="rId2"/>
              </a:rPr>
              <a:t>oeo.wsu.edu/resources/</a:t>
            </a:r>
            <a:r>
              <a:rPr lang="en-US" sz="2000" dirty="0" smtClean="0">
                <a:latin typeface="ITC Stone Sans Std Medium" panose="020B0602030503020204" pitchFamily="34" charset="0"/>
              </a:rPr>
              <a:t> for information specific to your campus.</a:t>
            </a:r>
            <a:endParaRPr lang="en-US" sz="2000" dirty="0">
              <a:latin typeface="ITC Stone Sans Std Medium" panose="020B0602030503020204" pitchFamily="34" charset="0"/>
            </a:endParaRPr>
          </a:p>
        </p:txBody>
      </p:sp>
    </p:spTree>
    <p:extLst>
      <p:ext uri="{BB962C8B-B14F-4D97-AF65-F5344CB8AC3E}">
        <p14:creationId xmlns:p14="http://schemas.microsoft.com/office/powerpoint/2010/main" val="26784870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30250" y="307975"/>
            <a:ext cx="7772400" cy="590550"/>
          </a:xfrm>
        </p:spPr>
        <p:txBody>
          <a:bodyPr/>
          <a:lstStyle/>
          <a:p>
            <a:r>
              <a:rPr lang="en-US" altLang="en-US" sz="3600" dirty="0" smtClean="0">
                <a:latin typeface="Stone Sans"/>
              </a:rPr>
              <a:t>Employee Resources</a:t>
            </a:r>
            <a:endParaRPr lang="en-US" altLang="en-US" sz="3600" dirty="0" smtClean="0"/>
          </a:p>
        </p:txBody>
      </p:sp>
      <p:sp>
        <p:nvSpPr>
          <p:cNvPr id="3" name="Content Placeholder 2"/>
          <p:cNvSpPr>
            <a:spLocks noGrp="1"/>
          </p:cNvSpPr>
          <p:nvPr>
            <p:ph idx="1"/>
          </p:nvPr>
        </p:nvSpPr>
        <p:spPr>
          <a:xfrm>
            <a:off x="91923" y="979488"/>
            <a:ext cx="8731250" cy="5267596"/>
          </a:xfrm>
        </p:spPr>
        <p:txBody>
          <a:bodyPr/>
          <a:lstStyle/>
          <a:p>
            <a:pPr marL="330200" lvl="1" indent="0">
              <a:buFont typeface="Wingdings" pitchFamily="2" charset="2"/>
              <a:buNone/>
              <a:defRPr/>
            </a:pPr>
            <a:r>
              <a:rPr sz="2800" dirty="0" smtClean="0">
                <a:latin typeface="Stone Sans" pitchFamily="34" charset="0"/>
              </a:rPr>
              <a:t>These </a:t>
            </a:r>
            <a:r>
              <a:rPr sz="2800" dirty="0">
                <a:latin typeface="Stone Sans" pitchFamily="34" charset="0"/>
              </a:rPr>
              <a:t>offices will protect </a:t>
            </a:r>
            <a:r>
              <a:rPr sz="2800" dirty="0" smtClean="0">
                <a:latin typeface="Stone Sans" pitchFamily="34" charset="0"/>
              </a:rPr>
              <a:t>employee privacy </a:t>
            </a:r>
            <a:r>
              <a:rPr sz="2800" dirty="0">
                <a:latin typeface="Stone Sans" pitchFamily="34" charset="0"/>
              </a:rPr>
              <a:t>as far as possible, </a:t>
            </a:r>
            <a:r>
              <a:rPr sz="2800" dirty="0" smtClean="0">
                <a:latin typeface="Stone Sans" pitchFamily="34" charset="0"/>
              </a:rPr>
              <a:t>and will share information only on a need to know basis.</a:t>
            </a:r>
          </a:p>
          <a:p>
            <a:pPr marL="330200" lvl="1" indent="0">
              <a:spcBef>
                <a:spcPts val="0"/>
              </a:spcBef>
              <a:buFont typeface="Wingdings" pitchFamily="2" charset="2"/>
              <a:buNone/>
              <a:defRPr/>
            </a:pPr>
            <a:endParaRPr lang="en-US" sz="2800" dirty="0" smtClean="0">
              <a:latin typeface="Stone Sans" pitchFamily="34" charset="0"/>
            </a:endParaRPr>
          </a:p>
          <a:p>
            <a:pPr marL="673100" lvl="1" indent="-342900">
              <a:spcBef>
                <a:spcPts val="0"/>
              </a:spcBef>
              <a:defRPr/>
            </a:pPr>
            <a:r>
              <a:rPr lang="en-US" sz="2800" dirty="0" smtClean="0">
                <a:latin typeface="Stone Sans" pitchFamily="34" charset="0"/>
              </a:rPr>
              <a:t>WSU </a:t>
            </a:r>
            <a:r>
              <a:rPr lang="en-US" sz="2800" dirty="0">
                <a:latin typeface="Stone Sans" pitchFamily="34" charset="0"/>
              </a:rPr>
              <a:t>Employee Assistance </a:t>
            </a:r>
            <a:r>
              <a:rPr lang="en-US" sz="2800" dirty="0" smtClean="0">
                <a:latin typeface="Stone Sans" pitchFamily="34" charset="0"/>
              </a:rPr>
              <a:t>Program (Confidential)</a:t>
            </a:r>
          </a:p>
          <a:p>
            <a:pPr marL="330200" lvl="1" indent="0">
              <a:spcBef>
                <a:spcPts val="0"/>
              </a:spcBef>
              <a:buNone/>
              <a:defRPr/>
            </a:pPr>
            <a:endParaRPr lang="en-US" sz="2800" dirty="0">
              <a:latin typeface="Stone Sans" pitchFamily="34" charset="0"/>
            </a:endParaRPr>
          </a:p>
          <a:p>
            <a:pPr marL="673100" lvl="1" indent="-342900">
              <a:spcBef>
                <a:spcPts val="0"/>
              </a:spcBef>
              <a:defRPr/>
            </a:pPr>
            <a:r>
              <a:rPr lang="en-US" sz="2800" dirty="0" smtClean="0">
                <a:latin typeface="Stone Sans" pitchFamily="34" charset="0"/>
              </a:rPr>
              <a:t>Human </a:t>
            </a:r>
            <a:r>
              <a:rPr lang="en-US" sz="2800" dirty="0">
                <a:latin typeface="Stone Sans" pitchFamily="34" charset="0"/>
              </a:rPr>
              <a:t>Resource Services</a:t>
            </a:r>
          </a:p>
          <a:p>
            <a:pPr marL="673100" lvl="1" indent="-342900">
              <a:spcBef>
                <a:spcPts val="0"/>
              </a:spcBef>
              <a:defRPr/>
            </a:pPr>
            <a:r>
              <a:rPr lang="en-US" sz="2800" dirty="0">
                <a:latin typeface="Stone Sans" pitchFamily="34" charset="0"/>
              </a:rPr>
              <a:t>Office of the University </a:t>
            </a:r>
            <a:r>
              <a:rPr lang="en-US" sz="2800" dirty="0" smtClean="0">
                <a:latin typeface="Stone Sans" pitchFamily="34" charset="0"/>
              </a:rPr>
              <a:t>Ombudsman</a:t>
            </a:r>
          </a:p>
          <a:p>
            <a:pPr marL="330200" lvl="1" indent="0">
              <a:spcBef>
                <a:spcPts val="0"/>
              </a:spcBef>
              <a:buNone/>
              <a:defRPr/>
            </a:pPr>
            <a:r>
              <a:rPr lang="en-US" sz="2800" dirty="0">
                <a:latin typeface="Stone Sans" pitchFamily="34" charset="0"/>
              </a:rPr>
              <a:t> </a:t>
            </a:r>
            <a:endParaRPr lang="en-US" sz="2800" dirty="0" smtClean="0">
              <a:latin typeface="Stone Sans" pitchFamily="34" charset="0"/>
            </a:endParaRPr>
          </a:p>
          <a:p>
            <a:pPr marL="330200" lvl="1" indent="0" algn="ctr">
              <a:spcBef>
                <a:spcPts val="0"/>
              </a:spcBef>
              <a:buNone/>
              <a:defRPr/>
            </a:pPr>
            <a:r>
              <a:rPr lang="en-US" sz="2800" dirty="0" smtClean="0">
                <a:latin typeface="Stone Sans" pitchFamily="34" charset="0"/>
              </a:rPr>
              <a:t>Visit </a:t>
            </a:r>
            <a:r>
              <a:rPr lang="en-US" sz="2800" dirty="0" smtClean="0">
                <a:latin typeface="Stone Sans" pitchFamily="34" charset="0"/>
                <a:hlinkClick r:id="rId2"/>
              </a:rPr>
              <a:t>oeo.wsu.edu/resources</a:t>
            </a:r>
            <a:endParaRPr lang="en-US" sz="2800" dirty="0" smtClean="0">
              <a:latin typeface="Stone Sans" pitchFamily="34" charset="0"/>
            </a:endParaRPr>
          </a:p>
          <a:p>
            <a:pPr marL="330200" lvl="1" indent="0" algn="ctr">
              <a:spcBef>
                <a:spcPts val="0"/>
              </a:spcBef>
              <a:buNone/>
              <a:defRPr/>
            </a:pPr>
            <a:endParaRPr lang="en-US" sz="2800" dirty="0">
              <a:latin typeface="Stone Sans" pitchFamily="34" charset="0"/>
            </a:endParaRPr>
          </a:p>
          <a:p>
            <a:pPr marL="673100" lvl="1" indent="-342900">
              <a:spcBef>
                <a:spcPts val="0"/>
              </a:spcBef>
              <a:defRPr/>
            </a:pPr>
            <a:endParaRPr dirty="0">
              <a:latin typeface="Stone Sans" pitchFamily="34" charset="0"/>
            </a:endParaRPr>
          </a:p>
        </p:txBody>
      </p:sp>
    </p:spTree>
    <p:extLst>
      <p:ext uri="{BB962C8B-B14F-4D97-AF65-F5344CB8AC3E}">
        <p14:creationId xmlns:p14="http://schemas.microsoft.com/office/powerpoint/2010/main" val="96337915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737"/>
            <a:ext cx="9144000" cy="646112"/>
          </a:xfrm>
        </p:spPr>
        <p:txBody>
          <a:bodyPr/>
          <a:lstStyle/>
          <a:p>
            <a:pPr lvl="3">
              <a:defRPr/>
            </a:pPr>
            <a:r>
              <a:rPr lang="en-US" sz="4000" dirty="0" smtClean="0">
                <a:latin typeface="Stone Sans" pitchFamily="34" charset="0"/>
              </a:rPr>
              <a:t>Investigation</a:t>
            </a:r>
            <a:endParaRPr lang="en-US" sz="2200" dirty="0">
              <a:solidFill>
                <a:schemeClr val="bg1">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2769922"/>
              </p:ext>
            </p:extLst>
          </p:nvPr>
        </p:nvGraphicFramePr>
        <p:xfrm>
          <a:off x="853550" y="739195"/>
          <a:ext cx="7988300" cy="606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0774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73784"/>
            <a:ext cx="7772400" cy="978729"/>
          </a:xfrm>
        </p:spPr>
        <p:txBody>
          <a:bodyPr/>
          <a:lstStyle/>
          <a:p>
            <a:r>
              <a:rPr lang="en-US" altLang="en-US" sz="3200" dirty="0" smtClean="0">
                <a:solidFill>
                  <a:srgbClr val="C00000"/>
                </a:solidFill>
              </a:rPr>
              <a:t>Retaliation and Interference Prohibited</a:t>
            </a:r>
            <a:endParaRPr lang="en-US" altLang="en-US" sz="3200" dirty="0" smtClean="0"/>
          </a:p>
        </p:txBody>
      </p:sp>
      <p:sp>
        <p:nvSpPr>
          <p:cNvPr id="23555" name="Content Placeholder 2"/>
          <p:cNvSpPr>
            <a:spLocks noGrp="1"/>
          </p:cNvSpPr>
          <p:nvPr>
            <p:ph idx="1"/>
          </p:nvPr>
        </p:nvSpPr>
        <p:spPr>
          <a:xfrm>
            <a:off x="142875" y="1544638"/>
            <a:ext cx="4962525" cy="4247317"/>
          </a:xfrm>
        </p:spPr>
        <p:txBody>
          <a:bodyPr/>
          <a:lstStyle/>
          <a:p>
            <a:pPr marL="165100" indent="0">
              <a:buFont typeface="Arial" pitchFamily="34" charset="0"/>
              <a:buNone/>
            </a:pPr>
            <a:r>
              <a:rPr altLang="en-US" b="1" dirty="0" smtClean="0">
                <a:latin typeface="ITC Stone Sans Std Medium" pitchFamily="34" charset="0"/>
                <a:cs typeface="Arial" pitchFamily="34" charset="0"/>
              </a:rPr>
              <a:t>Retaliation </a:t>
            </a:r>
            <a:r>
              <a:rPr altLang="en-US" dirty="0" smtClean="0">
                <a:latin typeface="ITC Stone Sans Std Medium" pitchFamily="34" charset="0"/>
                <a:cs typeface="Arial" pitchFamily="34" charset="0"/>
              </a:rPr>
              <a:t>includes any act that would dissuade a reasonable person from making or supporting a complaint, or participating in an investigation, under this policy.</a:t>
            </a:r>
          </a:p>
          <a:p>
            <a:pPr marL="165100" indent="0">
              <a:buFont typeface="Arial" pitchFamily="34" charset="0"/>
              <a:buNone/>
            </a:pPr>
            <a:r>
              <a:rPr lang="en-US" altLang="en-US" b="1" dirty="0" smtClean="0">
                <a:latin typeface="ITC Stone Sans Std Medium" pitchFamily="34" charset="0"/>
                <a:cs typeface="Arial" pitchFamily="34" charset="0"/>
              </a:rPr>
              <a:t>Interference:</a:t>
            </a:r>
            <a:r>
              <a:rPr lang="en-US" altLang="en-US" dirty="0" smtClean="0">
                <a:latin typeface="ITC Stone Sans Std Medium" pitchFamily="34" charset="0"/>
                <a:cs typeface="Arial" pitchFamily="34" charset="0"/>
              </a:rPr>
              <a:t> Actions that dissuade or attempt to dissuade complainants or witnesses from reporting or participating in an investigation, or actions that delay or disrupt, or attempt to delay or disrupt, an investigation  </a:t>
            </a:r>
            <a:endParaRPr altLang="en-US" sz="1600" dirty="0" smtClean="0">
              <a:latin typeface="ITC Stone Sans Std Medium" pitchFamily="34" charset="0"/>
            </a:endParaRPr>
          </a:p>
        </p:txBody>
      </p:sp>
      <p:grpSp>
        <p:nvGrpSpPr>
          <p:cNvPr id="23556" name="Group 3"/>
          <p:cNvGrpSpPr>
            <a:grpSpLocks/>
          </p:cNvGrpSpPr>
          <p:nvPr>
            <p:custDataLst>
              <p:tags r:id="rId1"/>
            </p:custDataLst>
          </p:nvPr>
        </p:nvGrpSpPr>
        <p:grpSpPr bwMode="auto">
          <a:xfrm>
            <a:off x="5257800" y="1158875"/>
            <a:ext cx="4029075" cy="5791200"/>
            <a:chOff x="5867400" y="1676400"/>
            <a:chExt cx="3276600" cy="5191125"/>
          </a:xfrm>
        </p:grpSpPr>
        <p:pic>
          <p:nvPicPr>
            <p:cNvPr id="5" name="Picture 3"/>
            <p:cNvPicPr>
              <a:picLocks noChangeAspect="1" noChangeArrowheads="1"/>
            </p:cNvPicPr>
            <p:nvPr/>
          </p:nvPicPr>
          <p:blipFill>
            <a:blip r:embed="rId3" cstate="print">
              <a:duotone>
                <a:schemeClr val="accent2">
                  <a:shade val="45000"/>
                  <a:satMod val="135000"/>
                </a:schemeClr>
                <a:prstClr val="white"/>
              </a:duotone>
              <a:lum bright="23000" contrast="-20000"/>
            </a:blip>
            <a:srcRect r="13256"/>
            <a:stretch>
              <a:fillRect/>
            </a:stretch>
          </p:blipFill>
          <p:spPr bwMode="auto">
            <a:xfrm>
              <a:off x="6152197" y="1685925"/>
              <a:ext cx="2991803" cy="5181600"/>
            </a:xfrm>
            <a:prstGeom prst="rect">
              <a:avLst/>
            </a:prstGeom>
            <a:noFill/>
            <a:ln w="9525">
              <a:noFill/>
              <a:miter lim="800000"/>
              <a:headEnd/>
              <a:tailEnd/>
            </a:ln>
          </p:spPr>
        </p:pic>
        <p:sp>
          <p:nvSpPr>
            <p:cNvPr id="6" name="Rectangle 5"/>
            <p:cNvSpPr/>
            <p:nvPr/>
          </p:nvSpPr>
          <p:spPr>
            <a:xfrm>
              <a:off x="7925280" y="1676400"/>
              <a:ext cx="1218720" cy="5181164"/>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7" name="Rectangle 6"/>
            <p:cNvSpPr/>
            <p:nvPr/>
          </p:nvSpPr>
          <p:spPr>
            <a:xfrm>
              <a:off x="5867400" y="1696322"/>
              <a:ext cx="1324583" cy="5161242"/>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8" name="Rectangle 7"/>
            <p:cNvSpPr/>
            <p:nvPr/>
          </p:nvSpPr>
          <p:spPr>
            <a:xfrm>
              <a:off x="5867400" y="1686361"/>
              <a:ext cx="3276600" cy="91357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Rectangle 8"/>
            <p:cNvSpPr/>
            <p:nvPr/>
          </p:nvSpPr>
          <p:spPr>
            <a:xfrm>
              <a:off x="5867400" y="3123597"/>
              <a:ext cx="1324583" cy="3733967"/>
            </a:xfrm>
            <a:prstGeom prst="rect">
              <a:avLst/>
            </a:prstGeom>
            <a:gradFill flip="none" rotWithShape="1">
              <a:gsLst>
                <a:gs pos="0">
                  <a:srgbClr val="E2E2E2"/>
                </a:gs>
                <a:gs pos="100000">
                  <a:schemeClr val="tx1">
                    <a:lumMod val="9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grpSp>
      <p:cxnSp>
        <p:nvCxnSpPr>
          <p:cNvPr id="10" name="Straight Connector 9"/>
          <p:cNvCxnSpPr/>
          <p:nvPr/>
        </p:nvCxnSpPr>
        <p:spPr>
          <a:xfrm>
            <a:off x="407988" y="1158875"/>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741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17" y="213686"/>
            <a:ext cx="7772400" cy="978729"/>
          </a:xfrm>
        </p:spPr>
        <p:txBody>
          <a:bodyPr/>
          <a:lstStyle/>
          <a:p>
            <a:r>
              <a:rPr lang="en-US" sz="3200" dirty="0" smtClean="0">
                <a:latin typeface="Stone Sans" pitchFamily="34" charset="0"/>
              </a:rPr>
              <a:t>Process for Addressing Requests for Disability Accommodations</a:t>
            </a:r>
            <a:endParaRPr lang="en-US" sz="3200" dirty="0">
              <a:latin typeface="Stone Sans" pitchFamily="34" charset="0"/>
            </a:endParaRPr>
          </a:p>
        </p:txBody>
      </p:sp>
      <p:sp>
        <p:nvSpPr>
          <p:cNvPr id="3" name="Content Placeholder 2"/>
          <p:cNvSpPr>
            <a:spLocks noGrp="1"/>
          </p:cNvSpPr>
          <p:nvPr>
            <p:ph idx="1"/>
          </p:nvPr>
        </p:nvSpPr>
        <p:spPr>
          <a:xfrm>
            <a:off x="565608" y="1423330"/>
            <a:ext cx="8493984" cy="4978799"/>
          </a:xfrm>
        </p:spPr>
        <p:txBody>
          <a:bodyPr/>
          <a:lstStyle/>
          <a:p>
            <a:pPr marL="165100" indent="0">
              <a:buNone/>
            </a:pPr>
            <a:r>
              <a:rPr lang="en-US" sz="2000" dirty="0" smtClean="0">
                <a:latin typeface="ITC Stone Sans Std Medium" panose="020B0602030503020204" pitchFamily="34" charset="0"/>
              </a:rPr>
              <a:t>After an employee requests disability accommodation from supervisor, the supervisor should:</a:t>
            </a:r>
          </a:p>
          <a:p>
            <a:r>
              <a:rPr lang="en-US" sz="2000" dirty="0" smtClean="0">
                <a:latin typeface="ITC Stone Sans Std Medium" panose="020B0602030503020204" pitchFamily="34" charset="0"/>
              </a:rPr>
              <a:t>Refer the employee to HRS.</a:t>
            </a:r>
          </a:p>
          <a:p>
            <a:r>
              <a:rPr lang="en-US" sz="2000" dirty="0" smtClean="0">
                <a:latin typeface="ITC Stone Sans Std Medium" panose="020B0602030503020204" pitchFamily="34" charset="0"/>
              </a:rPr>
              <a:t>HRS will discuss with the employee, the process for documenting the disability.</a:t>
            </a:r>
          </a:p>
          <a:p>
            <a:r>
              <a:rPr lang="en-US" sz="2000" dirty="0" smtClean="0">
                <a:latin typeface="ITC Stone Sans Std Medium" panose="020B0602030503020204" pitchFamily="34" charset="0"/>
              </a:rPr>
              <a:t>HRS will provide a recommendation to the supervisor regarding a reasonable accommodation.</a:t>
            </a:r>
          </a:p>
          <a:p>
            <a:r>
              <a:rPr lang="en-US" sz="2000" dirty="0" smtClean="0">
                <a:latin typeface="ITC Stone Sans Std Medium" panose="020B0602030503020204" pitchFamily="34" charset="0"/>
              </a:rPr>
              <a:t>The supervisor’s role is to ensure that the employee can perform the responsibilities of the job with the accommodation. </a:t>
            </a:r>
            <a:endParaRPr lang="en-US" sz="2000" dirty="0">
              <a:latin typeface="ITC Stone Sans Std Medium" panose="020B0602030503020204" pitchFamily="34" charset="0"/>
            </a:endParaRPr>
          </a:p>
          <a:p>
            <a:pPr lvl="1"/>
            <a:r>
              <a:rPr lang="en-US" sz="1800" dirty="0" smtClean="0">
                <a:latin typeface="ITC Stone Sans Std Medium" panose="020B0602030503020204" pitchFamily="34" charset="0"/>
              </a:rPr>
              <a:t>Supervisors should consult HRS regarding any concerns about the accommodations prior to making any changes to Employee’s duties.</a:t>
            </a:r>
          </a:p>
          <a:p>
            <a:r>
              <a:rPr lang="en-US" sz="2000" dirty="0" smtClean="0">
                <a:latin typeface="ITC Stone Sans Std Medium" panose="020B0602030503020204" pitchFamily="34" charset="0"/>
              </a:rPr>
              <a:t>Supervisor’s focus is on the job not the disability. </a:t>
            </a:r>
          </a:p>
          <a:p>
            <a:r>
              <a:rPr lang="en-US" sz="2000" dirty="0" smtClean="0">
                <a:latin typeface="ITC Stone Sans Std Medium" panose="020B0602030503020204" pitchFamily="34" charset="0"/>
              </a:rPr>
              <a:t>Supervisors </a:t>
            </a:r>
            <a:r>
              <a:rPr lang="en-US" sz="2000" u="sng" dirty="0" smtClean="0">
                <a:latin typeface="ITC Stone Sans Std Medium" panose="020B0602030503020204" pitchFamily="34" charset="0"/>
              </a:rPr>
              <a:t>do not</a:t>
            </a:r>
            <a:r>
              <a:rPr lang="en-US" sz="2000" dirty="0" smtClean="0">
                <a:latin typeface="ITC Stone Sans Std Medium" panose="020B0602030503020204" pitchFamily="34" charset="0"/>
              </a:rPr>
              <a:t> need to know what the disability is.</a:t>
            </a:r>
            <a:endParaRPr lang="en-US" sz="2000" dirty="0">
              <a:latin typeface="ITC Stone Sans Std Medium" panose="020B0602030503020204" pitchFamily="34" charset="0"/>
            </a:endParaRPr>
          </a:p>
        </p:txBody>
      </p:sp>
    </p:spTree>
    <p:extLst>
      <p:ext uri="{BB962C8B-B14F-4D97-AF65-F5344CB8AC3E}">
        <p14:creationId xmlns:p14="http://schemas.microsoft.com/office/powerpoint/2010/main" val="17313427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46113"/>
          </a:xfrm>
        </p:spPr>
        <p:txBody>
          <a:bodyPr/>
          <a:lstStyle/>
          <a:p>
            <a:pPr lvl="3">
              <a:defRPr/>
            </a:pPr>
            <a:r>
              <a:rPr lang="en-US" sz="4000" dirty="0" smtClean="0">
                <a:latin typeface="ITC Stone Sans Std Medium" pitchFamily="34" charset="0"/>
              </a:rPr>
              <a:t>Applicable WSU Policies</a:t>
            </a:r>
            <a:endParaRPr lang="en-US" sz="2200" dirty="0">
              <a:solidFill>
                <a:schemeClr val="bg1">
                  <a:lumMod val="50000"/>
                </a:schemeClr>
              </a:solidFill>
              <a:latin typeface="ITC Stone Sans Std Medium" pitchFamily="34" charset="0"/>
            </a:endParaRPr>
          </a:p>
        </p:txBody>
      </p:sp>
      <p:sp>
        <p:nvSpPr>
          <p:cNvPr id="8195" name="Content Placeholder 2"/>
          <p:cNvSpPr>
            <a:spLocks noGrp="1"/>
          </p:cNvSpPr>
          <p:nvPr>
            <p:ph idx="1"/>
          </p:nvPr>
        </p:nvSpPr>
        <p:spPr>
          <a:xfrm>
            <a:off x="492981" y="1653871"/>
            <a:ext cx="8348869" cy="5085495"/>
          </a:xfrm>
          <a:extLst/>
        </p:spPr>
        <p:txBody>
          <a:bodyPr numCol="1"/>
          <a:lstStyle/>
          <a:p>
            <a:pPr marL="330200" lvl="1" indent="0" algn="ctr">
              <a:buNone/>
              <a:defRPr/>
            </a:pPr>
            <a:r>
              <a:rPr sz="2600" b="1" dirty="0" smtClean="0">
                <a:latin typeface="ITC Stone Sans Std Medium" pitchFamily="34" charset="0"/>
              </a:rPr>
              <a:t>WSU’s </a:t>
            </a:r>
            <a:r>
              <a:rPr sz="2600" b="1" dirty="0">
                <a:latin typeface="ITC Stone Sans Std Medium" pitchFamily="34" charset="0"/>
              </a:rPr>
              <a:t>Policy Prohibiting </a:t>
            </a:r>
            <a:r>
              <a:rPr sz="2600" b="1" dirty="0" smtClean="0">
                <a:latin typeface="ITC Stone Sans Std Medium" pitchFamily="34" charset="0"/>
              </a:rPr>
              <a:t>Discrimination, Sexual Harassment, and Sexual Misconduct (Executive Policy 15</a:t>
            </a:r>
            <a:r>
              <a:rPr sz="2600" b="1" dirty="0">
                <a:latin typeface="ITC Stone Sans Std Medium" pitchFamily="34" charset="0"/>
              </a:rPr>
              <a:t>) </a:t>
            </a:r>
            <a:endParaRPr sz="2600" b="1" dirty="0" smtClean="0">
              <a:latin typeface="ITC Stone Sans Std Medium" pitchFamily="34" charset="0"/>
            </a:endParaRPr>
          </a:p>
          <a:p>
            <a:pPr marL="330200" lvl="1" indent="0" algn="ctr">
              <a:buNone/>
              <a:defRPr/>
            </a:pPr>
            <a:endParaRPr lang="en-US" sz="2600" b="1" dirty="0">
              <a:latin typeface="ITC Stone Sans Std Medium" pitchFamily="34" charset="0"/>
            </a:endParaRPr>
          </a:p>
          <a:p>
            <a:pPr marL="330200" lvl="1" indent="0" algn="ctr">
              <a:buNone/>
              <a:defRPr/>
            </a:pPr>
            <a:r>
              <a:rPr lang="en-US" sz="2800" dirty="0">
                <a:latin typeface="ITC Stone Sans Std Medium" pitchFamily="34" charset="0"/>
              </a:rPr>
              <a:t>Applies to all WSU Employees, Students, and others having an association with WSU.</a:t>
            </a:r>
          </a:p>
          <a:p>
            <a:pPr marL="330200" lvl="1" indent="0" algn="ctr">
              <a:buNone/>
              <a:defRPr/>
            </a:pPr>
            <a:endParaRPr sz="2600" b="1" dirty="0" smtClean="0">
              <a:latin typeface="ITC Stone Sans Std Medium" pitchFamily="34" charset="0"/>
            </a:endParaRPr>
          </a:p>
          <a:p>
            <a:pPr marL="330200" lvl="1" indent="0" algn="ctr">
              <a:buNone/>
              <a:defRPr/>
            </a:pPr>
            <a:r>
              <a:rPr lang="en-US" sz="2800" i="1" dirty="0" smtClean="0">
                <a:latin typeface="ITC Stone Sans Std Medium" pitchFamily="34" charset="0"/>
              </a:rPr>
              <a:t>Discrimination </a:t>
            </a:r>
            <a:r>
              <a:rPr lang="en-US" sz="2800" i="1" dirty="0">
                <a:latin typeface="ITC Stone Sans Std Medium" pitchFamily="34" charset="0"/>
              </a:rPr>
              <a:t>in all its forms destroys mutual respect and a trusting environment, can bring substantial personal harm to individuals, and violates individual rights.</a:t>
            </a:r>
          </a:p>
          <a:p>
            <a:pPr marL="330200" lvl="1" indent="0">
              <a:buNone/>
              <a:defRPr/>
            </a:pPr>
            <a:endParaRPr sz="2600" b="1" dirty="0" smtClean="0">
              <a:latin typeface="ITC Stone Sans Std Medium"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2125" y="1058357"/>
            <a:ext cx="8651875" cy="590550"/>
          </a:xfrm>
        </p:spPr>
        <p:txBody>
          <a:bodyPr/>
          <a:lstStyle/>
          <a:p>
            <a:r>
              <a:rPr lang="en-US" sz="3600" dirty="0" smtClean="0">
                <a:latin typeface="ITC Stone Sans Std Medium" panose="020B0602030503020204" pitchFamily="34" charset="0"/>
              </a:rPr>
              <a:t>Accessibility</a:t>
            </a:r>
            <a:endParaRPr lang="en-US" sz="3600" dirty="0">
              <a:latin typeface="ITC Stone Sans Std Medium" panose="020B0602030503020204" pitchFamily="34" charset="0"/>
            </a:endParaRPr>
          </a:p>
        </p:txBody>
      </p:sp>
      <p:sp>
        <p:nvSpPr>
          <p:cNvPr id="3" name="Content Placeholder 2"/>
          <p:cNvSpPr>
            <a:spLocks noGrp="1"/>
          </p:cNvSpPr>
          <p:nvPr>
            <p:ph idx="4294967295"/>
          </p:nvPr>
        </p:nvSpPr>
        <p:spPr>
          <a:xfrm>
            <a:off x="1509037" y="2064307"/>
            <a:ext cx="6618049" cy="3877985"/>
          </a:xfrm>
        </p:spPr>
        <p:txBody>
          <a:bodyPr/>
          <a:lstStyle/>
          <a:p>
            <a:r>
              <a:rPr lang="en-US" dirty="0" smtClean="0">
                <a:latin typeface="ITC Stone Sans Std Medium" panose="020B0602030503020204" pitchFamily="34" charset="0"/>
              </a:rPr>
              <a:t>Review your programs and practices</a:t>
            </a:r>
          </a:p>
          <a:p>
            <a:r>
              <a:rPr lang="en-US" dirty="0" smtClean="0">
                <a:latin typeface="ITC Stone Sans Std Medium" panose="020B0602030503020204" pitchFamily="34" charset="0"/>
              </a:rPr>
              <a:t>Think critically – anticipate challenges</a:t>
            </a:r>
          </a:p>
          <a:p>
            <a:r>
              <a:rPr lang="en-US" dirty="0" smtClean="0">
                <a:latin typeface="ITC Stone Sans Std Medium" panose="020B0602030503020204" pitchFamily="34" charset="0"/>
              </a:rPr>
              <a:t>Plan for visitors</a:t>
            </a:r>
          </a:p>
          <a:p>
            <a:r>
              <a:rPr lang="en-US" dirty="0" smtClean="0">
                <a:latin typeface="ITC Stone Sans Std Medium" panose="020B0602030503020204" pitchFamily="34" charset="0"/>
              </a:rPr>
              <a:t>Encourage faculty, staff to provide supportive and flexible response to requests for accommodations</a:t>
            </a:r>
          </a:p>
          <a:p>
            <a:r>
              <a:rPr lang="en-US" dirty="0" smtClean="0">
                <a:latin typeface="ITC Stone Sans Std Medium" panose="020B0602030503020204" pitchFamily="34" charset="0"/>
              </a:rPr>
              <a:t>Know your resources (HRS, Access Center, ADA Coordinator)</a:t>
            </a:r>
          </a:p>
          <a:p>
            <a:r>
              <a:rPr lang="en-US" dirty="0" smtClean="0">
                <a:latin typeface="ITC Stone Sans Std Medium" panose="020B0602030503020204" pitchFamily="34" charset="0"/>
              </a:rPr>
              <a:t>What else?</a:t>
            </a:r>
            <a:endParaRPr lang="en-US" dirty="0">
              <a:latin typeface="ITC Stone Sans Std Medium" panose="020B0602030503020204" pitchFamily="34" charset="0"/>
            </a:endParaRPr>
          </a:p>
        </p:txBody>
      </p:sp>
    </p:spTree>
    <p:extLst>
      <p:ext uri="{BB962C8B-B14F-4D97-AF65-F5344CB8AC3E}">
        <p14:creationId xmlns:p14="http://schemas.microsoft.com/office/powerpoint/2010/main" val="12427574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65" y="314842"/>
            <a:ext cx="7772400" cy="646331"/>
          </a:xfrm>
        </p:spPr>
        <p:txBody>
          <a:bodyPr/>
          <a:lstStyle/>
          <a:p>
            <a:r>
              <a:rPr lang="en-US" sz="4000" dirty="0" smtClean="0">
                <a:latin typeface="ITC Stone Sans Std Medium" panose="020B0602030503020204" pitchFamily="34" charset="0"/>
              </a:rPr>
              <a:t>Family Medical Leave Act</a:t>
            </a:r>
            <a:endParaRPr lang="en-US" sz="4000" dirty="0">
              <a:latin typeface="ITC Stone Sans Std Medium" panose="020B0602030503020204" pitchFamily="34" charset="0"/>
            </a:endParaRPr>
          </a:p>
        </p:txBody>
      </p:sp>
      <p:sp>
        <p:nvSpPr>
          <p:cNvPr id="3" name="Content Placeholder 2"/>
          <p:cNvSpPr>
            <a:spLocks noGrp="1"/>
          </p:cNvSpPr>
          <p:nvPr>
            <p:ph idx="1"/>
          </p:nvPr>
        </p:nvSpPr>
        <p:spPr>
          <a:xfrm>
            <a:off x="131555" y="1229086"/>
            <a:ext cx="9129019" cy="5293757"/>
          </a:xfrm>
        </p:spPr>
        <p:txBody>
          <a:bodyPr/>
          <a:lstStyle/>
          <a:p>
            <a:pPr marL="165100" indent="0">
              <a:buNone/>
            </a:pPr>
            <a:r>
              <a:rPr lang="en-US" sz="2400" dirty="0" smtClean="0">
                <a:latin typeface="ITC Stone Sans Std Medium" panose="020B0602030503020204" pitchFamily="34" charset="0"/>
              </a:rPr>
              <a:t>When an employee is injured or ill and requests extended time off from work to </a:t>
            </a:r>
            <a:r>
              <a:rPr lang="en-US" sz="2400" dirty="0">
                <a:latin typeface="ITC Stone Sans Std Medium" panose="020B0602030503020204" pitchFamily="34" charset="0"/>
              </a:rPr>
              <a:t>recover, </a:t>
            </a:r>
            <a:r>
              <a:rPr lang="en-US" sz="2400" dirty="0" smtClean="0">
                <a:latin typeface="ITC Stone Sans Std Medium" panose="020B0602030503020204" pitchFamily="34" charset="0"/>
              </a:rPr>
              <a:t>supervisors should:</a:t>
            </a:r>
          </a:p>
          <a:p>
            <a:r>
              <a:rPr lang="en-US" sz="2400" dirty="0" smtClean="0">
                <a:latin typeface="ITC Stone Sans Std Medium" panose="020B0602030503020204" pitchFamily="34" charset="0"/>
              </a:rPr>
              <a:t>Refer Employee to HRS to discuss different leave options, including unpaid FMLA Leave.  </a:t>
            </a:r>
          </a:p>
          <a:p>
            <a:r>
              <a:rPr lang="en-US" sz="2400" dirty="0" smtClean="0">
                <a:latin typeface="ITC Stone Sans Std Medium" panose="020B0602030503020204" pitchFamily="34" charset="0"/>
              </a:rPr>
              <a:t>Arrange for temporary management of the employee’s duties during absence.</a:t>
            </a:r>
          </a:p>
          <a:p>
            <a:r>
              <a:rPr lang="en-US" sz="2400" dirty="0" smtClean="0">
                <a:latin typeface="ITC Stone Sans Std Medium" panose="020B0602030503020204" pitchFamily="34" charset="0"/>
              </a:rPr>
              <a:t>When the employee returns to work, he/she will resume duties.</a:t>
            </a:r>
          </a:p>
          <a:p>
            <a:r>
              <a:rPr lang="en-US" sz="2400" dirty="0" smtClean="0">
                <a:latin typeface="ITC Stone Sans Std Medium" panose="020B0602030503020204" pitchFamily="34" charset="0"/>
              </a:rPr>
              <a:t>Any changes to Employee duties after return should be carefully considered in consultation with HRS.</a:t>
            </a:r>
          </a:p>
          <a:p>
            <a:r>
              <a:rPr lang="en-US" sz="2400" dirty="0" smtClean="0">
                <a:latin typeface="ITC Stone Sans Std Medium" panose="020B0602030503020204" pitchFamily="34" charset="0"/>
              </a:rPr>
              <a:t>FMLA leave is a federal right with a prohibition on retaliation.  </a:t>
            </a:r>
          </a:p>
        </p:txBody>
      </p:sp>
    </p:spTree>
    <p:extLst>
      <p:ext uri="{BB962C8B-B14F-4D97-AF65-F5344CB8AC3E}">
        <p14:creationId xmlns:p14="http://schemas.microsoft.com/office/powerpoint/2010/main" val="6939730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712" y="951388"/>
            <a:ext cx="7772400" cy="1311128"/>
          </a:xfrm>
        </p:spPr>
        <p:txBody>
          <a:bodyPr/>
          <a:lstStyle/>
          <a:p>
            <a:pPr marL="165100" indent="0" algn="ctr">
              <a:spcBef>
                <a:spcPts val="0"/>
              </a:spcBef>
            </a:pPr>
            <a:r>
              <a:rPr lang="en-US" sz="3200" dirty="0" smtClean="0"/>
              <a:t>Executive Policy #</a:t>
            </a:r>
            <a:r>
              <a:rPr lang="en-US" sz="3200" dirty="0"/>
              <a:t>28</a:t>
            </a:r>
            <a:r>
              <a:rPr lang="en-US" sz="2800" dirty="0"/>
              <a:t/>
            </a:r>
            <a:br>
              <a:rPr lang="en-US" sz="2800" dirty="0"/>
            </a:br>
            <a:r>
              <a:rPr lang="en-US" sz="2800" b="0" dirty="0">
                <a:solidFill>
                  <a:schemeClr val="tx1">
                    <a:lumMod val="50000"/>
                  </a:schemeClr>
                </a:solidFill>
              </a:rPr>
              <a:t>Policy on Faculty-Student and </a:t>
            </a:r>
            <a:br>
              <a:rPr lang="en-US" sz="2800" b="0" dirty="0">
                <a:solidFill>
                  <a:schemeClr val="tx1">
                    <a:lumMod val="50000"/>
                  </a:schemeClr>
                </a:solidFill>
              </a:rPr>
            </a:br>
            <a:r>
              <a:rPr lang="en-US" sz="2800" b="0" dirty="0">
                <a:solidFill>
                  <a:schemeClr val="tx1">
                    <a:lumMod val="50000"/>
                  </a:schemeClr>
                </a:solidFill>
              </a:rPr>
              <a:t>Supervisor-Subordinate </a:t>
            </a:r>
            <a:r>
              <a:rPr lang="en-US" sz="2800" b="0" dirty="0" smtClean="0">
                <a:solidFill>
                  <a:schemeClr val="tx1">
                    <a:lumMod val="50000"/>
                  </a:schemeClr>
                </a:solidFill>
              </a:rPr>
              <a:t>Relationships</a:t>
            </a:r>
            <a:endParaRPr lang="en-US" sz="2800" b="0" dirty="0"/>
          </a:p>
        </p:txBody>
      </p:sp>
      <p:sp>
        <p:nvSpPr>
          <p:cNvPr id="3" name="Content Placeholder 2"/>
          <p:cNvSpPr>
            <a:spLocks noGrp="1"/>
          </p:cNvSpPr>
          <p:nvPr>
            <p:ph idx="4294967295"/>
          </p:nvPr>
        </p:nvSpPr>
        <p:spPr>
          <a:xfrm>
            <a:off x="1192490" y="2564173"/>
            <a:ext cx="7772400" cy="3370153"/>
          </a:xfrm>
        </p:spPr>
        <p:txBody>
          <a:bodyPr/>
          <a:lstStyle/>
          <a:p>
            <a:r>
              <a:rPr lang="en-US" sz="2800" dirty="0" smtClean="0">
                <a:latin typeface="ITC Stone Sans Std Medium" panose="020B0602030503020204" pitchFamily="34" charset="0"/>
              </a:rPr>
              <a:t>The Relationship itself is not prohibited</a:t>
            </a:r>
          </a:p>
          <a:p>
            <a:r>
              <a:rPr lang="en-US" sz="2800" dirty="0" smtClean="0">
                <a:latin typeface="ITC Stone Sans Std Medium" panose="020B0602030503020204" pitchFamily="34" charset="0"/>
              </a:rPr>
              <a:t>Having supervisory authority over someone with whom you are in a relationship is prohibited.</a:t>
            </a:r>
          </a:p>
          <a:p>
            <a:r>
              <a:rPr lang="en-US" sz="2800" dirty="0" smtClean="0">
                <a:latin typeface="ITC Stone Sans Std Medium" panose="020B0602030503020204" pitchFamily="34" charset="0"/>
              </a:rPr>
              <a:t>Report to HRS or to supervisors</a:t>
            </a:r>
          </a:p>
          <a:p>
            <a:r>
              <a:rPr lang="en-US" sz="2800" dirty="0" smtClean="0">
                <a:latin typeface="ITC Stone Sans Std Medium" panose="020B0602030503020204" pitchFamily="34" charset="0"/>
              </a:rPr>
              <a:t>Reporting lines may be altered</a:t>
            </a:r>
          </a:p>
          <a:p>
            <a:pPr marL="165100" indent="0">
              <a:spcBef>
                <a:spcPts val="0"/>
              </a:spcBef>
              <a:buNone/>
            </a:pPr>
            <a:endParaRPr lang="en-US" dirty="0" smtClean="0"/>
          </a:p>
        </p:txBody>
      </p:sp>
    </p:spTree>
    <p:extLst>
      <p:ext uri="{BB962C8B-B14F-4D97-AF65-F5344CB8AC3E}">
        <p14:creationId xmlns:p14="http://schemas.microsoft.com/office/powerpoint/2010/main" val="37050880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83" y="670677"/>
            <a:ext cx="7772400" cy="590931"/>
          </a:xfrm>
        </p:spPr>
        <p:txBody>
          <a:bodyPr/>
          <a:lstStyle/>
          <a:p>
            <a:r>
              <a:rPr lang="en-US" sz="3600" dirty="0" smtClean="0">
                <a:latin typeface="ITC Stone Sans Std Medium" panose="020B0602030503020204" pitchFamily="34" charset="0"/>
              </a:rPr>
              <a:t>Affirmative Action</a:t>
            </a:r>
            <a:endParaRPr lang="en-US" sz="3600" dirty="0">
              <a:latin typeface="ITC Stone Sans Std Medium" panose="020B0602030503020204" pitchFamily="34" charset="0"/>
            </a:endParaRPr>
          </a:p>
        </p:txBody>
      </p:sp>
      <p:sp>
        <p:nvSpPr>
          <p:cNvPr id="3" name="Content Placeholder 2"/>
          <p:cNvSpPr>
            <a:spLocks noGrp="1"/>
          </p:cNvSpPr>
          <p:nvPr>
            <p:ph idx="1"/>
          </p:nvPr>
        </p:nvSpPr>
        <p:spPr>
          <a:xfrm>
            <a:off x="713683" y="1552461"/>
            <a:ext cx="7772400" cy="4339650"/>
          </a:xfrm>
        </p:spPr>
        <p:txBody>
          <a:bodyPr/>
          <a:lstStyle/>
          <a:p>
            <a:r>
              <a:rPr lang="en-US" altLang="en-US" sz="2400" dirty="0" smtClean="0">
                <a:latin typeface="ITC Stone Sans Std Medium" panose="020B0602030503020204" pitchFamily="34" charset="0"/>
              </a:rPr>
              <a:t>The </a:t>
            </a:r>
            <a:r>
              <a:rPr lang="en-US" altLang="en-US" sz="2400" dirty="0">
                <a:latin typeface="ITC Stone Sans Std Medium" panose="020B0602030503020204" pitchFamily="34" charset="0"/>
              </a:rPr>
              <a:t>processes most likely to contribute to the goal of diversifying the workforce are those conducted in the context of an ongoing, institution-wide commitment to diversity.</a:t>
            </a:r>
          </a:p>
          <a:p>
            <a:r>
              <a:rPr lang="en-US" altLang="en-US" sz="2400" dirty="0">
                <a:latin typeface="ITC Stone Sans Std Medium" panose="020B0602030503020204" pitchFamily="34" charset="0"/>
              </a:rPr>
              <a:t>Focus building a reputation for being diversity-friendly workplace</a:t>
            </a:r>
            <a:r>
              <a:rPr lang="en-US" altLang="en-US" sz="2400" dirty="0" smtClean="0">
                <a:latin typeface="ITC Stone Sans Std Medium" panose="020B0602030503020204" pitchFamily="34" charset="0"/>
              </a:rPr>
              <a:t>.</a:t>
            </a:r>
          </a:p>
          <a:p>
            <a:r>
              <a:rPr lang="en-US" altLang="en-US" sz="1800" dirty="0" smtClean="0">
                <a:latin typeface="ITC Stone Sans Std Medium" panose="020B0602030503020204" pitchFamily="34" charset="0"/>
              </a:rPr>
              <a:t>I-200: The state shall not discriminate against, or grant preferential treatment to any individual or group on the basis of race, sex, color, ethnicity, or national origin…</a:t>
            </a:r>
          </a:p>
          <a:p>
            <a:pPr marL="165100" indent="0" algn="ctr">
              <a:buNone/>
            </a:pPr>
            <a:r>
              <a:rPr lang="en-US" altLang="en-US" sz="2400" b="1" dirty="0" smtClean="0">
                <a:latin typeface="ITC Stone Sans Std Medium" panose="020B0602030503020204" pitchFamily="34" charset="0"/>
              </a:rPr>
              <a:t>Not about </a:t>
            </a:r>
            <a:r>
              <a:rPr lang="en-US" altLang="en-US" sz="2400" b="1" dirty="0">
                <a:latin typeface="ITC Stone Sans Std Medium" panose="020B0602030503020204" pitchFamily="34" charset="0"/>
              </a:rPr>
              <a:t>quotas but about hiring the most qualified person for the job</a:t>
            </a:r>
            <a:r>
              <a:rPr lang="en-US" altLang="en-US" sz="2400" b="1" dirty="0" smtClean="0">
                <a:latin typeface="ITC Stone Sans Std Medium" panose="020B0602030503020204" pitchFamily="34" charset="0"/>
              </a:rPr>
              <a:t>.</a:t>
            </a:r>
            <a:endParaRPr lang="en-US" sz="2400" b="1" dirty="0">
              <a:latin typeface="ITC Stone Sans Std Medium" panose="020B0602030503020204" pitchFamily="34" charset="0"/>
            </a:endParaRPr>
          </a:p>
        </p:txBody>
      </p:sp>
    </p:spTree>
    <p:extLst>
      <p:ext uri="{BB962C8B-B14F-4D97-AF65-F5344CB8AC3E}">
        <p14:creationId xmlns:p14="http://schemas.microsoft.com/office/powerpoint/2010/main" val="13944283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1" y="422182"/>
            <a:ext cx="9144000" cy="535531"/>
          </a:xfrm>
        </p:spPr>
        <p:txBody>
          <a:bodyPr/>
          <a:lstStyle/>
          <a:p>
            <a:r>
              <a:rPr lang="en-US" sz="3200" dirty="0" smtClean="0">
                <a:latin typeface="ITC Stone Sans Std Medium" pitchFamily="34" charset="0"/>
              </a:rPr>
              <a:t>Achieving Diversity Through Recruitment</a:t>
            </a:r>
            <a:endParaRPr lang="en-US" sz="3200" dirty="0">
              <a:latin typeface="ITC Stone Sans Std Medium" pitchFamily="34" charset="0"/>
            </a:endParaRPr>
          </a:p>
        </p:txBody>
      </p:sp>
      <p:sp>
        <p:nvSpPr>
          <p:cNvPr id="3" name="Content Placeholder 2"/>
          <p:cNvSpPr>
            <a:spLocks noGrp="1"/>
          </p:cNvSpPr>
          <p:nvPr>
            <p:ph idx="1"/>
          </p:nvPr>
        </p:nvSpPr>
        <p:spPr>
          <a:xfrm>
            <a:off x="759394" y="1018024"/>
            <a:ext cx="7772400" cy="5603585"/>
          </a:xfrm>
        </p:spPr>
        <p:txBody>
          <a:bodyPr/>
          <a:lstStyle/>
          <a:p>
            <a:pPr>
              <a:lnSpc>
                <a:spcPct val="90000"/>
              </a:lnSpc>
            </a:pPr>
            <a:r>
              <a:rPr lang="en-US" altLang="en-US" sz="2800" dirty="0">
                <a:latin typeface="ITC Stone Sans Std Medium" pitchFamily="34" charset="0"/>
              </a:rPr>
              <a:t>Forming the </a:t>
            </a:r>
            <a:r>
              <a:rPr lang="en-US" altLang="en-US" sz="2800" dirty="0" smtClean="0">
                <a:latin typeface="ITC Stone Sans Std Medium" pitchFamily="34" charset="0"/>
              </a:rPr>
              <a:t>Committee; </a:t>
            </a:r>
            <a:r>
              <a:rPr lang="en-US" altLang="en-US" sz="2400" dirty="0" smtClean="0">
                <a:latin typeface="ITC Stone Sans Std Medium" pitchFamily="34" charset="0"/>
              </a:rPr>
              <a:t>Diverse perspectives; knowledgeable about needs of the position</a:t>
            </a:r>
            <a:endParaRPr lang="en-US" altLang="en-US" sz="2400" dirty="0">
              <a:latin typeface="ITC Stone Sans Std Medium" pitchFamily="34" charset="0"/>
            </a:endParaRPr>
          </a:p>
          <a:p>
            <a:pPr>
              <a:lnSpc>
                <a:spcPct val="90000"/>
              </a:lnSpc>
            </a:pPr>
            <a:r>
              <a:rPr lang="en-US" altLang="en-US" sz="2800" dirty="0">
                <a:latin typeface="ITC Stone Sans Std Medium" pitchFamily="34" charset="0"/>
              </a:rPr>
              <a:t>Educating the </a:t>
            </a:r>
            <a:r>
              <a:rPr lang="en-US" altLang="en-US" sz="2800" dirty="0" smtClean="0">
                <a:latin typeface="ITC Stone Sans Std Medium" pitchFamily="34" charset="0"/>
              </a:rPr>
              <a:t>Committee; </a:t>
            </a:r>
            <a:r>
              <a:rPr lang="en-US" altLang="en-US" sz="2400" dirty="0" smtClean="0">
                <a:latin typeface="ITC Stone Sans Std Medium" pitchFamily="34" charset="0"/>
              </a:rPr>
              <a:t>Laws etc.; Best practices – consult with HRS – new trainings available, and in progress</a:t>
            </a:r>
            <a:endParaRPr lang="en-US" altLang="en-US" sz="2400" dirty="0">
              <a:latin typeface="ITC Stone Sans Std Medium" pitchFamily="34" charset="0"/>
            </a:endParaRPr>
          </a:p>
          <a:p>
            <a:pPr>
              <a:lnSpc>
                <a:spcPct val="90000"/>
              </a:lnSpc>
            </a:pPr>
            <a:r>
              <a:rPr lang="en-US" altLang="en-US" sz="2800" dirty="0">
                <a:latin typeface="ITC Stone Sans Std Medium" pitchFamily="34" charset="0"/>
              </a:rPr>
              <a:t>Position </a:t>
            </a:r>
            <a:r>
              <a:rPr lang="en-US" altLang="en-US" sz="2800" dirty="0" smtClean="0">
                <a:latin typeface="ITC Stone Sans Std Medium" pitchFamily="34" charset="0"/>
              </a:rPr>
              <a:t>Description; </a:t>
            </a:r>
            <a:r>
              <a:rPr lang="en-US" altLang="en-US" sz="2400" dirty="0" smtClean="0">
                <a:latin typeface="ITC Stone Sans Std Medium" pitchFamily="34" charset="0"/>
              </a:rPr>
              <a:t>Thoughtful; Make sure job trying to fill is the job advertised; Include everything you want to consider as a qualification in the position description; minimum vs. preferred (too narrow vs. too broad)</a:t>
            </a:r>
          </a:p>
          <a:p>
            <a:pPr lvl="2">
              <a:lnSpc>
                <a:spcPct val="90000"/>
              </a:lnSpc>
            </a:pPr>
            <a:r>
              <a:rPr lang="en-US" altLang="en-US" sz="2400" dirty="0" smtClean="0">
                <a:latin typeface="ITC Stone Sans Std Medium" pitchFamily="34" charset="0"/>
              </a:rPr>
              <a:t>Not about looking for underrepresented candidates, but about looking for people with experience that is diversity related</a:t>
            </a:r>
            <a:endParaRPr lang="en-US" sz="2400" dirty="0">
              <a:latin typeface="ITC Stone Sans Std Medium" pitchFamily="34" charset="0"/>
            </a:endParaRPr>
          </a:p>
        </p:txBody>
      </p:sp>
    </p:spTree>
    <p:extLst>
      <p:ext uri="{BB962C8B-B14F-4D97-AF65-F5344CB8AC3E}">
        <p14:creationId xmlns:p14="http://schemas.microsoft.com/office/powerpoint/2010/main" val="20311994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10" y="1267992"/>
            <a:ext cx="8786190" cy="3760004"/>
          </a:xfrm>
        </p:spPr>
        <p:txBody>
          <a:bodyPr/>
          <a:lstStyle/>
          <a:p>
            <a:pPr>
              <a:lnSpc>
                <a:spcPct val="90000"/>
              </a:lnSpc>
            </a:pPr>
            <a:r>
              <a:rPr lang="en-US" altLang="en-US" sz="3200" dirty="0" smtClean="0">
                <a:latin typeface="ITC Stone Sans Std Medium" pitchFamily="34" charset="0"/>
              </a:rPr>
              <a:t>Attracting </a:t>
            </a:r>
            <a:r>
              <a:rPr lang="en-US" altLang="en-US" sz="3200" dirty="0">
                <a:latin typeface="ITC Stone Sans Std Medium" pitchFamily="34" charset="0"/>
              </a:rPr>
              <a:t>a diverse candidate </a:t>
            </a:r>
            <a:r>
              <a:rPr lang="en-US" altLang="en-US" sz="3200" dirty="0" smtClean="0">
                <a:latin typeface="ITC Stone Sans Std Medium" pitchFamily="34" charset="0"/>
              </a:rPr>
              <a:t>pool; </a:t>
            </a:r>
            <a:r>
              <a:rPr lang="en-US" altLang="en-US" sz="2800" dirty="0">
                <a:latin typeface="ITC Stone Sans Std Medium" pitchFamily="34" charset="0"/>
              </a:rPr>
              <a:t>Advertise widely and search </a:t>
            </a:r>
            <a:r>
              <a:rPr lang="en-US" altLang="en-US" sz="2800" dirty="0" smtClean="0">
                <a:latin typeface="ITC Stone Sans Std Medium" pitchFamily="34" charset="0"/>
              </a:rPr>
              <a:t>aggressively, advertise </a:t>
            </a:r>
            <a:r>
              <a:rPr lang="en-US" altLang="en-US" sz="2800" dirty="0">
                <a:latin typeface="ITC Stone Sans Std Medium" pitchFamily="34" charset="0"/>
              </a:rPr>
              <a:t>in diverse </a:t>
            </a:r>
            <a:r>
              <a:rPr lang="en-US" altLang="en-US" sz="2800" dirty="0" smtClean="0">
                <a:latin typeface="ITC Stone Sans Std Medium" pitchFamily="34" charset="0"/>
              </a:rPr>
              <a:t>publications</a:t>
            </a:r>
          </a:p>
          <a:p>
            <a:pPr lvl="1">
              <a:lnSpc>
                <a:spcPct val="90000"/>
              </a:lnSpc>
            </a:pPr>
            <a:r>
              <a:rPr lang="en-US" altLang="en-US" dirty="0" smtClean="0">
                <a:latin typeface="ITC Stone Sans Std Medium" pitchFamily="34" charset="0"/>
              </a:rPr>
              <a:t>Informal contacts</a:t>
            </a:r>
          </a:p>
          <a:p>
            <a:pPr>
              <a:lnSpc>
                <a:spcPct val="90000"/>
              </a:lnSpc>
            </a:pPr>
            <a:r>
              <a:rPr lang="en-US" altLang="en-US" sz="3200" dirty="0" smtClean="0">
                <a:latin typeface="ITC Stone Sans Std Medium" pitchFamily="34" charset="0"/>
              </a:rPr>
              <a:t>Examining </a:t>
            </a:r>
            <a:r>
              <a:rPr lang="en-US" altLang="en-US" sz="3200" dirty="0">
                <a:latin typeface="ITC Stone Sans Std Medium" pitchFamily="34" charset="0"/>
              </a:rPr>
              <a:t>Hiring </a:t>
            </a:r>
            <a:r>
              <a:rPr lang="en-US" altLang="en-US" sz="3200" dirty="0" smtClean="0">
                <a:latin typeface="ITC Stone Sans Std Medium" pitchFamily="34" charset="0"/>
              </a:rPr>
              <a:t>Biases </a:t>
            </a:r>
            <a:r>
              <a:rPr lang="en-US" altLang="en-US" sz="2800" dirty="0" smtClean="0">
                <a:latin typeface="ITC Stone Sans Std Medium" pitchFamily="34" charset="0"/>
              </a:rPr>
              <a:t>(i.e. predisposition </a:t>
            </a:r>
            <a:r>
              <a:rPr lang="en-US" altLang="en-US" sz="2800" dirty="0">
                <a:latin typeface="ITC Stone Sans Std Medium" pitchFamily="34" charset="0"/>
              </a:rPr>
              <a:t>of committees to look for and favor candidates who are like them in terms of educational background, social skills, values and </a:t>
            </a:r>
            <a:r>
              <a:rPr lang="en-US" altLang="en-US" sz="2800" dirty="0" smtClean="0">
                <a:latin typeface="ITC Stone Sans Std Medium" pitchFamily="34" charset="0"/>
              </a:rPr>
              <a:t>behaviors </a:t>
            </a:r>
            <a:r>
              <a:rPr lang="en-US" altLang="en-US" sz="2800" dirty="0">
                <a:latin typeface="ITC Stone Sans Std Medium" pitchFamily="34" charset="0"/>
              </a:rPr>
              <a:t>and fit the “standard mold” for the </a:t>
            </a:r>
            <a:r>
              <a:rPr lang="en-US" altLang="en-US" sz="2800" dirty="0" smtClean="0">
                <a:latin typeface="ITC Stone Sans Std Medium" pitchFamily="34" charset="0"/>
              </a:rPr>
              <a:t>field). </a:t>
            </a:r>
            <a:endParaRPr lang="en-US" sz="2800" dirty="0">
              <a:latin typeface="ITC Stone Sans Std Medium" pitchFamily="34" charset="0"/>
            </a:endParaRPr>
          </a:p>
        </p:txBody>
      </p:sp>
      <p:sp>
        <p:nvSpPr>
          <p:cNvPr id="5" name="Title 1"/>
          <p:cNvSpPr>
            <a:spLocks noGrp="1"/>
          </p:cNvSpPr>
          <p:nvPr>
            <p:ph type="title"/>
          </p:nvPr>
        </p:nvSpPr>
        <p:spPr>
          <a:xfrm>
            <a:off x="262393" y="369075"/>
            <a:ext cx="9303026" cy="535531"/>
          </a:xfrm>
        </p:spPr>
        <p:txBody>
          <a:bodyPr/>
          <a:lstStyle/>
          <a:p>
            <a:r>
              <a:rPr lang="en-US" sz="3200" dirty="0" smtClean="0">
                <a:latin typeface="ITC Stone Sans Std Medium" pitchFamily="34" charset="0"/>
              </a:rPr>
              <a:t>Achieving Diversity </a:t>
            </a:r>
            <a:r>
              <a:rPr lang="en-US" sz="3200" dirty="0">
                <a:latin typeface="ITC Stone Sans Std Medium" pitchFamily="34" charset="0"/>
              </a:rPr>
              <a:t>T</a:t>
            </a:r>
            <a:r>
              <a:rPr lang="en-US" sz="3200" dirty="0" smtClean="0">
                <a:latin typeface="ITC Stone Sans Std Medium" pitchFamily="34" charset="0"/>
              </a:rPr>
              <a:t>hrough Recruitment</a:t>
            </a:r>
            <a:endParaRPr lang="en-US" sz="3200" dirty="0">
              <a:latin typeface="ITC Stone Sans Std Medium" pitchFamily="34" charset="0"/>
            </a:endParaRPr>
          </a:p>
        </p:txBody>
      </p:sp>
    </p:spTree>
    <p:extLst>
      <p:ext uri="{BB962C8B-B14F-4D97-AF65-F5344CB8AC3E}">
        <p14:creationId xmlns:p14="http://schemas.microsoft.com/office/powerpoint/2010/main" val="73256552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78" y="321859"/>
            <a:ext cx="8652222" cy="535531"/>
          </a:xfrm>
        </p:spPr>
        <p:txBody>
          <a:bodyPr/>
          <a:lstStyle/>
          <a:p>
            <a:r>
              <a:rPr lang="en-US" sz="3200" dirty="0" smtClean="0">
                <a:latin typeface="ITC Stone Sans Std Medium" panose="020B0602030503020204" pitchFamily="34" charset="0"/>
              </a:rPr>
              <a:t>Opportunities to Contribute</a:t>
            </a:r>
            <a:endParaRPr lang="en-US" sz="3200" dirty="0">
              <a:latin typeface="ITC Stone Sans Std Medium" panose="020B0602030503020204" pitchFamily="34" charset="0"/>
            </a:endParaRPr>
          </a:p>
        </p:txBody>
      </p:sp>
      <p:sp>
        <p:nvSpPr>
          <p:cNvPr id="3" name="Content Placeholder 2"/>
          <p:cNvSpPr>
            <a:spLocks noGrp="1"/>
          </p:cNvSpPr>
          <p:nvPr>
            <p:ph idx="1"/>
          </p:nvPr>
        </p:nvSpPr>
        <p:spPr>
          <a:xfrm>
            <a:off x="491778" y="961165"/>
            <a:ext cx="8785781" cy="5548698"/>
          </a:xfrm>
        </p:spPr>
        <p:txBody>
          <a:bodyPr/>
          <a:lstStyle/>
          <a:p>
            <a:r>
              <a:rPr lang="en-US" sz="2400" dirty="0" smtClean="0">
                <a:latin typeface="ITC Stone Sans Std Medium" panose="020B0602030503020204" pitchFamily="34" charset="0"/>
              </a:rPr>
              <a:t>Compliance Related Committees – Call/Email OEO if interested in serving (ADA, CCRT, AA/EEO)</a:t>
            </a:r>
          </a:p>
          <a:p>
            <a:r>
              <a:rPr lang="en-US" sz="2400" dirty="0" smtClean="0">
                <a:latin typeface="ITC Stone Sans Std Medium" panose="020B0602030503020204" pitchFamily="34" charset="0"/>
              </a:rPr>
              <a:t>Student Conduct </a:t>
            </a:r>
            <a:r>
              <a:rPr lang="en-US" sz="2400" dirty="0">
                <a:latin typeface="ITC Stone Sans Std Medium" panose="020B0602030503020204" pitchFamily="34" charset="0"/>
              </a:rPr>
              <a:t>Board – Encourage Participation - </a:t>
            </a:r>
            <a:r>
              <a:rPr lang="en-US" sz="2400" dirty="0" smtClean="0">
                <a:latin typeface="ITC Stone Sans Std Medium" panose="020B0602030503020204" pitchFamily="34" charset="0"/>
                <a:hlinkClick r:id="rId2"/>
              </a:rPr>
              <a:t>conduct.wsu.edu/conduct-boards/apply-for-boards/</a:t>
            </a:r>
            <a:endParaRPr lang="en-US" sz="2400" dirty="0" smtClean="0">
              <a:latin typeface="ITC Stone Sans Std Medium" panose="020B0602030503020204" pitchFamily="34" charset="0"/>
            </a:endParaRPr>
          </a:p>
          <a:p>
            <a:r>
              <a:rPr lang="en-US" sz="2400" dirty="0" smtClean="0">
                <a:latin typeface="ITC Stone Sans Std Medium" panose="020B0602030503020204" pitchFamily="34" charset="0"/>
              </a:rPr>
              <a:t>Require Regular Training</a:t>
            </a:r>
          </a:p>
          <a:p>
            <a:pPr lvl="1"/>
            <a:r>
              <a:rPr lang="en-US" sz="2200" dirty="0">
                <a:latin typeface="ITC Stone Sans Std Medium" panose="020B0602030503020204" pitchFamily="34" charset="0"/>
              </a:rPr>
              <a:t>HRS: </a:t>
            </a:r>
            <a:r>
              <a:rPr lang="en-US" dirty="0">
                <a:latin typeface="ITC Stone Sans Std Medium" panose="020B0602030503020204" pitchFamily="34" charset="0"/>
                <a:hlinkClick r:id="rId3"/>
              </a:rPr>
              <a:t>http://</a:t>
            </a:r>
            <a:r>
              <a:rPr lang="en-US" dirty="0" smtClean="0">
                <a:latin typeface="ITC Stone Sans Std Medium" panose="020B0602030503020204" pitchFamily="34" charset="0"/>
                <a:hlinkClick r:id="rId3"/>
              </a:rPr>
              <a:t>hrs.wsu.edu/HRS%20Training%20Home%20Page</a:t>
            </a:r>
            <a:endParaRPr lang="en-US" dirty="0" smtClean="0">
              <a:latin typeface="ITC Stone Sans Std Medium" panose="020B0602030503020204" pitchFamily="34" charset="0"/>
            </a:endParaRPr>
          </a:p>
          <a:p>
            <a:pPr lvl="1"/>
            <a:r>
              <a:rPr lang="en-US" sz="2200" dirty="0" smtClean="0">
                <a:latin typeface="ITC Stone Sans Std Medium" panose="020B0602030503020204" pitchFamily="34" charset="0"/>
              </a:rPr>
              <a:t>OEO </a:t>
            </a:r>
            <a:r>
              <a:rPr lang="en-US" sz="2400" dirty="0">
                <a:latin typeface="ITC Stone Sans Std Medium" panose="020B0602030503020204" pitchFamily="34" charset="0"/>
              </a:rPr>
              <a:t>will provide trainings customized to your needs</a:t>
            </a:r>
            <a:r>
              <a:rPr lang="en-US" sz="2400" dirty="0" smtClean="0">
                <a:latin typeface="ITC Stone Sans Std Medium" panose="020B0602030503020204" pitchFamily="34" charset="0"/>
              </a:rPr>
              <a:t>.</a:t>
            </a:r>
            <a:endParaRPr lang="en-US" sz="2200" dirty="0" smtClean="0">
              <a:latin typeface="ITC Stone Sans Std Medium" panose="020B0602030503020204" pitchFamily="34" charset="0"/>
            </a:endParaRPr>
          </a:p>
          <a:p>
            <a:pPr lvl="2"/>
            <a:r>
              <a:rPr lang="en-US" b="1" dirty="0" smtClean="0">
                <a:latin typeface="ITC Stone Sans Std Medium" panose="020B0602030503020204" pitchFamily="34" charset="0"/>
                <a:hlinkClick r:id="rId4"/>
              </a:rPr>
              <a:t>Employee </a:t>
            </a:r>
            <a:r>
              <a:rPr lang="en-US" b="1" dirty="0">
                <a:latin typeface="ITC Stone Sans Std Medium" panose="020B0602030503020204" pitchFamily="34" charset="0"/>
                <a:hlinkClick r:id="rId4"/>
              </a:rPr>
              <a:t>Reporting Requirements</a:t>
            </a:r>
            <a:endParaRPr lang="en-US" b="1" dirty="0">
              <a:latin typeface="ITC Stone Sans Std Medium" panose="020B0602030503020204" pitchFamily="34" charset="0"/>
            </a:endParaRPr>
          </a:p>
          <a:p>
            <a:pPr lvl="2"/>
            <a:r>
              <a:rPr lang="en-US" b="1" dirty="0">
                <a:latin typeface="ITC Stone Sans Std Medium" panose="020B0602030503020204" pitchFamily="34" charset="0"/>
                <a:hlinkClick r:id="rId5"/>
              </a:rPr>
              <a:t>Graduate Teaching Assistant </a:t>
            </a:r>
            <a:r>
              <a:rPr lang="en-US" b="1" dirty="0" smtClean="0">
                <a:latin typeface="ITC Stone Sans Std Medium" panose="020B0602030503020204" pitchFamily="34" charset="0"/>
                <a:hlinkClick r:id="rId5"/>
              </a:rPr>
              <a:t>Training</a:t>
            </a:r>
            <a:endParaRPr lang="en-US" dirty="0" smtClean="0">
              <a:latin typeface="ITC Stone Sans Std Medium" panose="020B0602030503020204" pitchFamily="34" charset="0"/>
            </a:endParaRPr>
          </a:p>
          <a:p>
            <a:r>
              <a:rPr lang="en-US" sz="2400" dirty="0" smtClean="0">
                <a:latin typeface="ITC Stone Sans Std Medium" panose="020B0602030503020204" pitchFamily="34" charset="0"/>
              </a:rPr>
              <a:t>Schedule </a:t>
            </a:r>
            <a:r>
              <a:rPr lang="en-US" sz="2400" dirty="0">
                <a:latin typeface="ITC Stone Sans Std Medium" panose="020B0602030503020204" pitchFamily="34" charset="0"/>
              </a:rPr>
              <a:t>t</a:t>
            </a:r>
            <a:r>
              <a:rPr lang="en-US" sz="2400" dirty="0" smtClean="0">
                <a:latin typeface="ITC Stone Sans Std Medium" panose="020B0602030503020204" pitchFamily="34" charset="0"/>
              </a:rPr>
              <a:t>rainings for your area</a:t>
            </a:r>
          </a:p>
          <a:p>
            <a:pPr lvl="1"/>
            <a:r>
              <a:rPr lang="en-US" sz="2000" dirty="0" smtClean="0">
                <a:latin typeface="ITC Stone Sans Std Medium" panose="020B0602030503020204" pitchFamily="34" charset="0"/>
              </a:rPr>
              <a:t>Diversity Education (Cultural Competency) </a:t>
            </a:r>
          </a:p>
          <a:p>
            <a:pPr lvl="1"/>
            <a:r>
              <a:rPr lang="en-US" sz="2000" dirty="0" smtClean="0">
                <a:latin typeface="ITC Stone Sans Std Medium" panose="020B0602030503020204" pitchFamily="34" charset="0"/>
              </a:rPr>
              <a:t>Green Dot (Bystander Education – Sexual Violence Prevention)</a:t>
            </a:r>
          </a:p>
          <a:p>
            <a:pPr lvl="1"/>
            <a:r>
              <a:rPr lang="en-US" sz="2000" dirty="0" smtClean="0">
                <a:latin typeface="ITC Stone Sans Std Medium" panose="020B0602030503020204" pitchFamily="34" charset="0"/>
              </a:rPr>
              <a:t>GEISORC (Ally Training)</a:t>
            </a:r>
          </a:p>
          <a:p>
            <a:pPr lvl="1"/>
            <a:r>
              <a:rPr lang="en-US" sz="2000" dirty="0" smtClean="0">
                <a:latin typeface="ITC Stone Sans Std Medium" panose="020B0602030503020204" pitchFamily="34" charset="0"/>
              </a:rPr>
              <a:t>Access Center (Student Accommodations)</a:t>
            </a:r>
          </a:p>
        </p:txBody>
      </p:sp>
    </p:spTree>
    <p:extLst>
      <p:ext uri="{BB962C8B-B14F-4D97-AF65-F5344CB8AC3E}">
        <p14:creationId xmlns:p14="http://schemas.microsoft.com/office/powerpoint/2010/main" val="42304478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778" y="2450234"/>
            <a:ext cx="8652222" cy="461665"/>
          </a:xfrm>
        </p:spPr>
        <p:txBody>
          <a:bodyPr/>
          <a:lstStyle/>
          <a:p>
            <a:r>
              <a:rPr lang="en-US" sz="6600" dirty="0" smtClean="0"/>
              <a:t>Questions?</a:t>
            </a:r>
            <a:endParaRPr lang="en-US" sz="6600" dirty="0"/>
          </a:p>
        </p:txBody>
      </p:sp>
    </p:spTree>
    <p:extLst>
      <p:ext uri="{BB962C8B-B14F-4D97-AF65-F5344CB8AC3E}">
        <p14:creationId xmlns:p14="http://schemas.microsoft.com/office/powerpoint/2010/main" val="42434493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5" y="695325"/>
            <a:ext cx="8677275" cy="6162675"/>
          </a:xfrm>
          <a:prstGeom prst="rect">
            <a:avLst/>
          </a:prstGeom>
          <a:gradFill flip="none" rotWithShape="1">
            <a:gsLst>
              <a:gs pos="0">
                <a:schemeClr val="bg2"/>
              </a:gs>
              <a:gs pos="33000">
                <a:srgbClr val="970035"/>
              </a:gs>
              <a:gs pos="87000">
                <a:schemeClr val="bg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5"/>
          <p:cNvSpPr txBox="1">
            <a:spLocks/>
          </p:cNvSpPr>
          <p:nvPr/>
        </p:nvSpPr>
        <p:spPr bwMode="black">
          <a:xfrm>
            <a:off x="1030288" y="3978275"/>
            <a:ext cx="770255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2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Lucida Sans" panose="020B0602030504020204" pitchFamily="34" charset="0"/>
              <a:buChar char="–"/>
              <a:defRPr lang="en-US" sz="20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Lucida Sans" panose="020B0602030504020204"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lgn="ctr">
              <a:buFont typeface="Arial" pitchFamily="34" charset="0"/>
              <a:buNone/>
              <a:defRPr/>
            </a:pPr>
            <a:r>
              <a:rPr sz="2400" b="1" kern="0" dirty="0" smtClean="0">
                <a:solidFill>
                  <a:srgbClr val="FFFFFF"/>
                </a:solidFill>
                <a:effectLst>
                  <a:outerShdw blurRad="38100" dist="38100" dir="2700000" algn="tl">
                    <a:srgbClr val="000000">
                      <a:alpha val="43137"/>
                    </a:srgbClr>
                  </a:outerShdw>
                </a:effectLst>
              </a:rPr>
              <a:t>If you attended this live training session and wish to have your attendance documented in your training history, </a:t>
            </a:r>
            <a:br>
              <a:rPr sz="2400" b="1" kern="0" dirty="0" smtClean="0">
                <a:solidFill>
                  <a:srgbClr val="FFFFFF"/>
                </a:solidFill>
                <a:effectLst>
                  <a:outerShdw blurRad="38100" dist="38100" dir="2700000" algn="tl">
                    <a:srgbClr val="000000">
                      <a:alpha val="43137"/>
                    </a:srgbClr>
                  </a:outerShdw>
                </a:effectLst>
              </a:rPr>
            </a:br>
            <a:r>
              <a:rPr sz="2400" b="1" kern="0" dirty="0" smtClean="0">
                <a:solidFill>
                  <a:srgbClr val="FFFFFF"/>
                </a:solidFill>
                <a:effectLst>
                  <a:outerShdw blurRad="38100" dist="38100" dir="2700000" algn="tl">
                    <a:srgbClr val="000000">
                      <a:alpha val="43137"/>
                    </a:srgbClr>
                  </a:outerShdw>
                </a:effectLst>
              </a:rPr>
              <a:t>please notify Human Resource Services</a:t>
            </a:r>
            <a:br>
              <a:rPr sz="2400" b="1" kern="0" dirty="0" smtClean="0">
                <a:solidFill>
                  <a:srgbClr val="FFFFFF"/>
                </a:solidFill>
                <a:effectLst>
                  <a:outerShdw blurRad="38100" dist="38100" dir="2700000" algn="tl">
                    <a:srgbClr val="000000">
                      <a:alpha val="43137"/>
                    </a:srgbClr>
                  </a:outerShdw>
                </a:effectLst>
              </a:rPr>
            </a:br>
            <a:r>
              <a:rPr sz="2400" b="1" kern="0" dirty="0" smtClean="0">
                <a:solidFill>
                  <a:srgbClr val="FFFFFF"/>
                </a:solidFill>
                <a:effectLst>
                  <a:outerShdw blurRad="38100" dist="38100" dir="2700000" algn="tl">
                    <a:srgbClr val="000000">
                      <a:alpha val="43137"/>
                    </a:srgbClr>
                  </a:outerShdw>
                </a:effectLst>
              </a:rPr>
              <a:t> within 24 hours of today's date: </a:t>
            </a:r>
            <a:r>
              <a:rPr sz="1100" b="1" kern="0" dirty="0" smtClean="0">
                <a:solidFill>
                  <a:srgbClr val="FFFFFF"/>
                </a:solidFill>
                <a:effectLst>
                  <a:outerShdw blurRad="38100" dist="38100" dir="2700000" algn="tl">
                    <a:srgbClr val="000000">
                      <a:alpha val="43137"/>
                    </a:srgbClr>
                  </a:outerShdw>
                </a:effectLst>
              </a:rPr>
              <a:t/>
            </a:r>
            <a:br>
              <a:rPr sz="1100" b="1" kern="0" dirty="0" smtClean="0">
                <a:solidFill>
                  <a:srgbClr val="FFFFFF"/>
                </a:solidFill>
                <a:effectLst>
                  <a:outerShdw blurRad="38100" dist="38100" dir="2700000" algn="tl">
                    <a:srgbClr val="000000">
                      <a:alpha val="43137"/>
                    </a:srgbClr>
                  </a:outerShdw>
                </a:effectLst>
              </a:rPr>
            </a:br>
            <a:r>
              <a:rPr sz="1100" b="1" kern="0" dirty="0" smtClean="0">
                <a:solidFill>
                  <a:srgbClr val="FFFFFF"/>
                </a:solidFill>
                <a:effectLst>
                  <a:outerShdw blurRad="38100" dist="38100" dir="2700000" algn="tl">
                    <a:srgbClr val="000000">
                      <a:alpha val="43137"/>
                    </a:srgbClr>
                  </a:outerShdw>
                </a:effectLst>
              </a:rPr>
              <a:t/>
            </a:r>
            <a:br>
              <a:rPr sz="1100" b="1" kern="0" dirty="0" smtClean="0">
                <a:solidFill>
                  <a:srgbClr val="FFFFFF"/>
                </a:solidFill>
                <a:effectLst>
                  <a:outerShdw blurRad="38100" dist="38100" dir="2700000" algn="tl">
                    <a:srgbClr val="000000">
                      <a:alpha val="43137"/>
                    </a:srgbClr>
                  </a:outerShdw>
                </a:effectLst>
              </a:rPr>
            </a:br>
            <a:r>
              <a:rPr sz="4000" b="1" kern="0" dirty="0" smtClean="0">
                <a:solidFill>
                  <a:srgbClr val="FFFFFF"/>
                </a:solidFill>
                <a:effectLst>
                  <a:outerShdw blurRad="38100" dist="38100" dir="2700000" algn="tl">
                    <a:srgbClr val="000000">
                      <a:alpha val="43137"/>
                    </a:srgbClr>
                  </a:outerShdw>
                </a:effectLst>
              </a:rPr>
              <a:t>hrstraining@wsu.edu</a:t>
            </a:r>
            <a:r>
              <a:rPr sz="3200" b="1" kern="0" dirty="0" smtClean="0">
                <a:solidFill>
                  <a:srgbClr val="FFFFFF"/>
                </a:solidFill>
                <a:effectLst>
                  <a:outerShdw blurRad="38100" dist="38100" dir="2700000" algn="tl">
                    <a:srgbClr val="000000">
                      <a:alpha val="43137"/>
                    </a:srgbClr>
                  </a:outerShdw>
                </a:effectLst>
              </a:rPr>
              <a:t> </a:t>
            </a:r>
            <a:endParaRPr sz="2400" b="1" kern="0" dirty="0" smtClean="0">
              <a:solidFill>
                <a:srgbClr val="FFFFFF"/>
              </a:solidFill>
              <a:effectLst>
                <a:outerShdw blurRad="38100" dist="38100" dir="2700000" algn="tl">
                  <a:srgbClr val="000000">
                    <a:alpha val="43137"/>
                  </a:srgbClr>
                </a:outerShdw>
              </a:effectLst>
            </a:endParaRPr>
          </a:p>
        </p:txBody>
      </p:sp>
      <p:pic>
        <p:nvPicPr>
          <p:cNvPr id="8" name="Picture 21"/>
          <p:cNvPicPr>
            <a:picLocks noChangeAspect="1" noChangeArrowheads="1"/>
          </p:cNvPicPr>
          <p:nvPr/>
        </p:nvPicPr>
        <p:blipFill>
          <a:blip r:embed="rId3"/>
          <a:srcRect/>
          <a:stretch>
            <a:fillRect/>
          </a:stretch>
        </p:blipFill>
        <p:spPr bwMode="auto">
          <a:xfrm>
            <a:off x="784225" y="862013"/>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5"/>
          <p:cNvSpPr txBox="1">
            <a:spLocks/>
          </p:cNvSpPr>
          <p:nvPr/>
        </p:nvSpPr>
        <p:spPr bwMode="black">
          <a:xfrm>
            <a:off x="5897563" y="1741488"/>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rPr>
              <a:t>This has been a WSU Training Videoconference</a:t>
            </a:r>
            <a:endParaRPr sz="23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69751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0"/>
            <a:ext cx="9144000" cy="646113"/>
          </a:xfrm>
        </p:spPr>
        <p:txBody>
          <a:bodyPr/>
          <a:lstStyle/>
          <a:p>
            <a:pPr lvl="3">
              <a:defRPr/>
            </a:pPr>
            <a:r>
              <a:rPr lang="en-US" sz="4000" dirty="0" smtClean="0">
                <a:latin typeface="ITC Stone Sans Std Medium" pitchFamily="34" charset="0"/>
              </a:rPr>
              <a:t>Other Applicable WSU Policies</a:t>
            </a:r>
            <a:endParaRPr lang="en-US" sz="2200" dirty="0">
              <a:solidFill>
                <a:schemeClr val="bg1">
                  <a:lumMod val="50000"/>
                </a:schemeClr>
              </a:solidFill>
              <a:latin typeface="ITC Stone Sans Std Medium" pitchFamily="34" charset="0"/>
            </a:endParaRPr>
          </a:p>
        </p:txBody>
      </p:sp>
      <p:sp>
        <p:nvSpPr>
          <p:cNvPr id="8195" name="Content Placeholder 2"/>
          <p:cNvSpPr>
            <a:spLocks noGrp="1"/>
          </p:cNvSpPr>
          <p:nvPr>
            <p:ph idx="1"/>
          </p:nvPr>
        </p:nvSpPr>
        <p:spPr>
          <a:xfrm>
            <a:off x="285749" y="1047832"/>
            <a:ext cx="8448675" cy="5623591"/>
          </a:xfrm>
          <a:extLst/>
        </p:spPr>
        <p:txBody>
          <a:bodyPr numCol="1"/>
          <a:lstStyle/>
          <a:p>
            <a:pPr marL="787400" lvl="1" indent="-457200">
              <a:defRPr/>
            </a:pPr>
            <a:r>
              <a:rPr lang="en-US" sz="2600" dirty="0">
                <a:latin typeface="ITC Stone Sans Std Medium"/>
                <a:hlinkClick r:id="rId2"/>
              </a:rPr>
              <a:t>EP 28 </a:t>
            </a:r>
            <a:r>
              <a:rPr lang="en-US" sz="2600" dirty="0" smtClean="0">
                <a:latin typeface="ITC Stone Sans Std Medium"/>
              </a:rPr>
              <a:t>Policy </a:t>
            </a:r>
            <a:r>
              <a:rPr lang="en-US" sz="2600" dirty="0">
                <a:latin typeface="ITC Stone Sans Std Medium"/>
              </a:rPr>
              <a:t>on Faculty-Student and Supervisor-Subordinate Relationships </a:t>
            </a:r>
            <a:endParaRPr lang="en-US" sz="2600" dirty="0" smtClean="0">
              <a:latin typeface="ITC Stone Sans Std Medium"/>
            </a:endParaRPr>
          </a:p>
          <a:p>
            <a:pPr marL="787400" lvl="1" indent="-457200">
              <a:spcAft>
                <a:spcPts val="600"/>
              </a:spcAft>
              <a:defRPr/>
            </a:pPr>
            <a:r>
              <a:rPr lang="en-US" sz="2600" dirty="0">
                <a:latin typeface="ITC Stone Sans Std Medium"/>
                <a:hlinkClick r:id="rId3"/>
              </a:rPr>
              <a:t>EP 7</a:t>
            </a:r>
            <a:r>
              <a:rPr lang="en-US" sz="2600" dirty="0">
                <a:latin typeface="ITC Stone Sans Std Medium"/>
              </a:rPr>
              <a:t> </a:t>
            </a:r>
            <a:r>
              <a:rPr lang="en-US" sz="2600" dirty="0" smtClean="0">
                <a:latin typeface="ITC Stone Sans Std Medium"/>
              </a:rPr>
              <a:t>- </a:t>
            </a:r>
            <a:r>
              <a:rPr lang="en-US" sz="2600" dirty="0">
                <a:latin typeface="ITC Stone Sans Std Medium"/>
              </a:rPr>
              <a:t>University Web Accessibility Policy</a:t>
            </a:r>
            <a:endParaRPr lang="en-US" sz="2600" dirty="0">
              <a:latin typeface="ITC Stone Sans Std Medium"/>
              <a:hlinkClick r:id="rId4"/>
            </a:endParaRPr>
          </a:p>
          <a:p>
            <a:pPr marL="787400" lvl="1" indent="-457200">
              <a:spcAft>
                <a:spcPts val="600"/>
              </a:spcAft>
              <a:defRPr/>
            </a:pPr>
            <a:r>
              <a:rPr lang="en-US" sz="2600" dirty="0">
                <a:latin typeface="ITC Stone Sans Std Medium"/>
                <a:hlinkClick r:id="rId4"/>
              </a:rPr>
              <a:t>EP 12 </a:t>
            </a:r>
            <a:r>
              <a:rPr lang="en-US" sz="2600" dirty="0" smtClean="0">
                <a:latin typeface="ITC Stone Sans Std Medium"/>
              </a:rPr>
              <a:t>- </a:t>
            </a:r>
            <a:r>
              <a:rPr lang="en-US" sz="2600" dirty="0">
                <a:latin typeface="ITC Stone Sans Std Medium"/>
              </a:rPr>
              <a:t>EEO/AA </a:t>
            </a:r>
            <a:r>
              <a:rPr lang="en-US" sz="2600" dirty="0" smtClean="0">
                <a:latin typeface="ITC Stone Sans Std Medium"/>
              </a:rPr>
              <a:t>Policy</a:t>
            </a:r>
          </a:p>
          <a:p>
            <a:pPr marL="787400" lvl="1" indent="-457200">
              <a:spcAft>
                <a:spcPts val="600"/>
              </a:spcAft>
              <a:defRPr/>
            </a:pPr>
            <a:r>
              <a:rPr lang="en-US" sz="2600" dirty="0">
                <a:latin typeface="ITC Stone Sans Std Medium"/>
                <a:hlinkClick r:id="rId5"/>
              </a:rPr>
              <a:t>EP 26 </a:t>
            </a:r>
            <a:r>
              <a:rPr lang="en-US" sz="2600" dirty="0">
                <a:latin typeface="ITC Stone Sans Std Medium"/>
              </a:rPr>
              <a:t>- Internal Investigations, Training, and Policy</a:t>
            </a:r>
          </a:p>
          <a:p>
            <a:pPr marL="787400" lvl="1" indent="-457200">
              <a:defRPr/>
            </a:pPr>
            <a:r>
              <a:rPr lang="en-US" sz="2600" dirty="0" smtClean="0">
                <a:latin typeface="ITC Stone Sans Std Medium"/>
              </a:rPr>
              <a:t>Reasonable Accommodation (BPPM 60.21.1)</a:t>
            </a:r>
          </a:p>
          <a:p>
            <a:pPr marL="787400" lvl="1" indent="-457200">
              <a:defRPr/>
            </a:pPr>
            <a:r>
              <a:rPr lang="en-US" sz="2600" dirty="0" smtClean="0">
                <a:latin typeface="ITC Stone Sans Std Medium"/>
              </a:rPr>
              <a:t>Bullying Prevention and Reporting (BPPM 50.31.1)</a:t>
            </a:r>
          </a:p>
          <a:p>
            <a:pPr marL="787400" lvl="1" indent="-457200">
              <a:defRPr/>
            </a:pPr>
            <a:r>
              <a:rPr lang="en-US" sz="2600" dirty="0" smtClean="0">
                <a:latin typeface="ITC Stone Sans Std Medium"/>
              </a:rPr>
              <a:t>Workplace Violence (BPPM 50.30.1)</a:t>
            </a:r>
            <a:endParaRPr sz="2600" dirty="0" smtClean="0">
              <a:latin typeface="ITC Stone Sans Std Medium"/>
            </a:endParaRPr>
          </a:p>
          <a:p>
            <a:pPr marL="787400" lvl="1" indent="-457200">
              <a:defRPr/>
            </a:pPr>
            <a:r>
              <a:rPr sz="2600" dirty="0" smtClean="0">
                <a:latin typeface="ITC Stone Sans Std Medium"/>
              </a:rPr>
              <a:t>WSU’s Standards </a:t>
            </a:r>
            <a:r>
              <a:rPr sz="2600" dirty="0">
                <a:latin typeface="ITC Stone Sans Std Medium"/>
              </a:rPr>
              <a:t>of Conduct for </a:t>
            </a:r>
            <a:r>
              <a:rPr sz="2600" dirty="0" smtClean="0">
                <a:latin typeface="ITC Stone Sans Std Medium"/>
              </a:rPr>
              <a:t>Students (</a:t>
            </a:r>
            <a:r>
              <a:rPr sz="2600" dirty="0">
                <a:latin typeface="ITC Stone Sans Std Medium"/>
                <a:hlinkClick r:id="rId6" tooltip="WAC 504-26"/>
              </a:rPr>
              <a:t>Washington Administrative Code (WAC) Chapter </a:t>
            </a:r>
            <a:r>
              <a:rPr sz="2600" dirty="0" smtClean="0">
                <a:latin typeface="ITC Stone Sans Std Medium"/>
                <a:hlinkClick r:id="rId6" tooltip="WAC 504-26"/>
              </a:rPr>
              <a:t>504-526</a:t>
            </a:r>
            <a:r>
              <a:rPr sz="2600" dirty="0" smtClean="0">
                <a:latin typeface="ITC Stone Sans Std Medium"/>
              </a:rPr>
              <a:t>) </a:t>
            </a:r>
            <a:endParaRPr sz="2600" dirty="0">
              <a:solidFill>
                <a:schemeClr val="accent1"/>
              </a:solidFill>
              <a:latin typeface="ITC Stone Sans Std Medium"/>
            </a:endParaRPr>
          </a:p>
        </p:txBody>
      </p:sp>
    </p:spTree>
    <p:extLst>
      <p:ext uri="{BB962C8B-B14F-4D97-AF65-F5344CB8AC3E}">
        <p14:creationId xmlns:p14="http://schemas.microsoft.com/office/powerpoint/2010/main" val="12788578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0" y="393644"/>
            <a:ext cx="7772400" cy="701731"/>
          </a:xfrm>
        </p:spPr>
        <p:txBody>
          <a:bodyPr/>
          <a:lstStyle/>
          <a:p>
            <a:r>
              <a:rPr lang="en-US" altLang="en-US" sz="4400" dirty="0" smtClean="0">
                <a:solidFill>
                  <a:srgbClr val="C00000"/>
                </a:solidFill>
                <a:latin typeface="ITC Stone Sans Std Medium" pitchFamily="34" charset="0"/>
              </a:rPr>
              <a:t>Discrimination Prohibited</a:t>
            </a:r>
          </a:p>
        </p:txBody>
      </p:sp>
      <p:sp>
        <p:nvSpPr>
          <p:cNvPr id="3" name="Content Placeholder 2"/>
          <p:cNvSpPr>
            <a:spLocks noGrp="1"/>
          </p:cNvSpPr>
          <p:nvPr>
            <p:ph idx="1"/>
          </p:nvPr>
        </p:nvSpPr>
        <p:spPr>
          <a:xfrm>
            <a:off x="762000" y="1947737"/>
            <a:ext cx="8050905" cy="4154984"/>
          </a:xfrm>
          <a:extLst/>
        </p:spPr>
        <p:txBody>
          <a:bodyPr numCol="2"/>
          <a:lstStyle/>
          <a:p>
            <a:pPr marL="508000" lvl="1" indent="-342900">
              <a:lnSpc>
                <a:spcPct val="100000"/>
              </a:lnSpc>
              <a:spcBef>
                <a:spcPts val="0"/>
              </a:spcBef>
              <a:buSzPct val="100000"/>
              <a:defRPr/>
            </a:pPr>
            <a:r>
              <a:rPr sz="2400" dirty="0" smtClean="0">
                <a:latin typeface="ITC Stone Sans Std Medium" pitchFamily="34" charset="0"/>
              </a:rPr>
              <a:t>Race </a:t>
            </a:r>
          </a:p>
          <a:p>
            <a:pPr marL="508000" lvl="1" indent="-342900">
              <a:lnSpc>
                <a:spcPct val="100000"/>
              </a:lnSpc>
              <a:spcBef>
                <a:spcPts val="0"/>
              </a:spcBef>
              <a:buSzPct val="100000"/>
              <a:defRPr/>
            </a:pPr>
            <a:r>
              <a:rPr sz="2400" dirty="0" smtClean="0">
                <a:latin typeface="ITC Stone Sans Std Medium" pitchFamily="34" charset="0"/>
              </a:rPr>
              <a:t>Sex/Gender </a:t>
            </a:r>
          </a:p>
          <a:p>
            <a:pPr marL="508000" lvl="1" indent="-342900">
              <a:lnSpc>
                <a:spcPct val="100000"/>
              </a:lnSpc>
              <a:spcBef>
                <a:spcPts val="0"/>
              </a:spcBef>
              <a:buSzPct val="100000"/>
              <a:defRPr/>
            </a:pPr>
            <a:r>
              <a:rPr sz="2400" dirty="0" smtClean="0">
                <a:latin typeface="ITC Stone Sans Std Medium" pitchFamily="34" charset="0"/>
              </a:rPr>
              <a:t>Sexual orientation </a:t>
            </a:r>
          </a:p>
          <a:p>
            <a:pPr marL="508000" lvl="1" indent="-342900">
              <a:lnSpc>
                <a:spcPct val="100000"/>
              </a:lnSpc>
              <a:spcBef>
                <a:spcPts val="0"/>
              </a:spcBef>
              <a:buSzPct val="100000"/>
              <a:defRPr/>
            </a:pPr>
            <a:r>
              <a:rPr sz="2400" dirty="0" smtClean="0">
                <a:latin typeface="ITC Stone Sans Std Medium" pitchFamily="34" charset="0"/>
              </a:rPr>
              <a:t>Gender   </a:t>
            </a:r>
          </a:p>
          <a:p>
            <a:pPr marL="165100" lvl="1" indent="0">
              <a:lnSpc>
                <a:spcPct val="100000"/>
              </a:lnSpc>
              <a:spcBef>
                <a:spcPts val="0"/>
              </a:spcBef>
              <a:buSzPct val="100000"/>
              <a:buFont typeface="Wingdings" pitchFamily="2" charset="2"/>
              <a:buNone/>
              <a:defRPr/>
            </a:pPr>
            <a:r>
              <a:rPr sz="2400" dirty="0">
                <a:latin typeface="ITC Stone Sans Std Medium" pitchFamily="34" charset="0"/>
              </a:rPr>
              <a:t> </a:t>
            </a:r>
            <a:r>
              <a:rPr sz="2400" dirty="0" smtClean="0">
                <a:latin typeface="ITC Stone Sans Std Medium" pitchFamily="34" charset="0"/>
              </a:rPr>
              <a:t>     identity/expression</a:t>
            </a:r>
          </a:p>
          <a:p>
            <a:pPr marL="508000" lvl="1" indent="-342900">
              <a:lnSpc>
                <a:spcPct val="100000"/>
              </a:lnSpc>
              <a:spcBef>
                <a:spcPts val="0"/>
              </a:spcBef>
              <a:buSzPct val="100000"/>
              <a:defRPr/>
            </a:pPr>
            <a:r>
              <a:rPr sz="2400" dirty="0" smtClean="0">
                <a:latin typeface="ITC Stone Sans Std Medium" pitchFamily="34" charset="0"/>
              </a:rPr>
              <a:t>Religion </a:t>
            </a:r>
          </a:p>
          <a:p>
            <a:pPr marL="508000" lvl="1" indent="-342900">
              <a:lnSpc>
                <a:spcPct val="100000"/>
              </a:lnSpc>
              <a:spcBef>
                <a:spcPts val="0"/>
              </a:spcBef>
              <a:buSzPct val="100000"/>
              <a:defRPr/>
            </a:pPr>
            <a:r>
              <a:rPr sz="2400" dirty="0" smtClean="0">
                <a:latin typeface="ITC Stone Sans Std Medium" pitchFamily="34" charset="0"/>
              </a:rPr>
              <a:t>Age </a:t>
            </a:r>
          </a:p>
          <a:p>
            <a:pPr marL="508000" lvl="1" indent="-342900">
              <a:lnSpc>
                <a:spcPct val="100000"/>
              </a:lnSpc>
              <a:spcBef>
                <a:spcPts val="0"/>
              </a:spcBef>
              <a:buSzPct val="100000"/>
              <a:defRPr/>
            </a:pPr>
            <a:r>
              <a:rPr sz="2400" dirty="0" smtClean="0">
                <a:latin typeface="ITC Stone Sans Std Medium" pitchFamily="34" charset="0"/>
              </a:rPr>
              <a:t>Color </a:t>
            </a:r>
          </a:p>
          <a:p>
            <a:pPr marL="508000" lvl="1" indent="-342900">
              <a:lnSpc>
                <a:spcPct val="100000"/>
              </a:lnSpc>
              <a:spcBef>
                <a:spcPts val="0"/>
              </a:spcBef>
              <a:buSzPct val="100000"/>
              <a:defRPr/>
            </a:pPr>
            <a:r>
              <a:rPr sz="2400" dirty="0" smtClean="0">
                <a:latin typeface="ITC Stone Sans Std Medium" pitchFamily="34" charset="0"/>
              </a:rPr>
              <a:t>Creed </a:t>
            </a:r>
          </a:p>
          <a:p>
            <a:pPr marL="165100" lvl="1" indent="0">
              <a:lnSpc>
                <a:spcPct val="100000"/>
              </a:lnSpc>
              <a:spcBef>
                <a:spcPts val="0"/>
              </a:spcBef>
              <a:buSzPct val="100000"/>
              <a:buFont typeface="Wingdings" pitchFamily="2" charset="2"/>
              <a:buNone/>
              <a:defRPr/>
            </a:pPr>
            <a:endParaRPr sz="2400" dirty="0">
              <a:latin typeface="ITC Stone Sans Std Medium" pitchFamily="34" charset="0"/>
            </a:endParaRPr>
          </a:p>
          <a:p>
            <a:pPr marL="165100" lvl="1" indent="0">
              <a:lnSpc>
                <a:spcPct val="100000"/>
              </a:lnSpc>
              <a:spcBef>
                <a:spcPts val="0"/>
              </a:spcBef>
              <a:buSzPct val="100000"/>
              <a:buFont typeface="Wingdings" pitchFamily="2" charset="2"/>
              <a:buNone/>
              <a:defRPr/>
            </a:pPr>
            <a:endParaRPr sz="2400" dirty="0" smtClean="0">
              <a:latin typeface="ITC Stone Sans Std Medium" pitchFamily="34" charset="0"/>
            </a:endParaRPr>
          </a:p>
          <a:p>
            <a:pPr marL="508000" lvl="1" indent="-342900">
              <a:lnSpc>
                <a:spcPct val="100000"/>
              </a:lnSpc>
              <a:spcBef>
                <a:spcPts val="0"/>
              </a:spcBef>
              <a:buSzPct val="100000"/>
              <a:defRPr/>
            </a:pPr>
            <a:r>
              <a:rPr sz="2400" dirty="0" smtClean="0">
                <a:latin typeface="ITC Stone Sans Std Medium" pitchFamily="34" charset="0"/>
              </a:rPr>
              <a:t>National or ethnic origin </a:t>
            </a:r>
          </a:p>
          <a:p>
            <a:pPr marL="508000" lvl="1" indent="-342900">
              <a:lnSpc>
                <a:spcPct val="100000"/>
              </a:lnSpc>
              <a:spcBef>
                <a:spcPts val="0"/>
              </a:spcBef>
              <a:buSzPct val="100000"/>
              <a:defRPr/>
            </a:pPr>
            <a:r>
              <a:rPr sz="2400" dirty="0" smtClean="0">
                <a:latin typeface="ITC Stone Sans Std Medium" pitchFamily="34" charset="0"/>
              </a:rPr>
              <a:t>Physical, mental or </a:t>
            </a:r>
          </a:p>
          <a:p>
            <a:pPr marL="165100" lvl="1" indent="0">
              <a:lnSpc>
                <a:spcPct val="100000"/>
              </a:lnSpc>
              <a:spcBef>
                <a:spcPts val="0"/>
              </a:spcBef>
              <a:buSzPct val="100000"/>
              <a:buFont typeface="Wingdings" pitchFamily="2" charset="2"/>
              <a:buNone/>
              <a:defRPr/>
            </a:pPr>
            <a:r>
              <a:rPr sz="2400" dirty="0">
                <a:latin typeface="ITC Stone Sans Std Medium" pitchFamily="34" charset="0"/>
              </a:rPr>
              <a:t> </a:t>
            </a:r>
            <a:r>
              <a:rPr sz="2400" dirty="0" smtClean="0">
                <a:latin typeface="ITC Stone Sans Std Medium" pitchFamily="34" charset="0"/>
              </a:rPr>
              <a:t>      sensory disability </a:t>
            </a:r>
          </a:p>
          <a:p>
            <a:pPr marL="508000" lvl="1" indent="-342900">
              <a:lnSpc>
                <a:spcPct val="100000"/>
              </a:lnSpc>
              <a:spcBef>
                <a:spcPts val="0"/>
              </a:spcBef>
              <a:buSzPct val="100000"/>
              <a:defRPr/>
            </a:pPr>
            <a:r>
              <a:rPr sz="2400" dirty="0" smtClean="0">
                <a:latin typeface="ITC Stone Sans Std Medium" pitchFamily="34" charset="0"/>
              </a:rPr>
              <a:t>Marital status </a:t>
            </a:r>
          </a:p>
          <a:p>
            <a:pPr marL="508000" lvl="1" indent="-342900">
              <a:lnSpc>
                <a:spcPct val="100000"/>
              </a:lnSpc>
              <a:spcBef>
                <a:spcPts val="0"/>
              </a:spcBef>
              <a:buSzPct val="100000"/>
              <a:defRPr/>
            </a:pPr>
            <a:r>
              <a:rPr sz="2400" dirty="0" smtClean="0">
                <a:latin typeface="ITC Stone Sans Std Medium" pitchFamily="34" charset="0"/>
              </a:rPr>
              <a:t>Genetic information</a:t>
            </a:r>
          </a:p>
          <a:p>
            <a:pPr marL="508000" lvl="1" indent="-342900">
              <a:lnSpc>
                <a:spcPct val="100000"/>
              </a:lnSpc>
              <a:spcBef>
                <a:spcPts val="0"/>
              </a:spcBef>
              <a:buSzPct val="100000"/>
              <a:defRPr/>
            </a:pPr>
            <a:r>
              <a:rPr sz="2400" dirty="0" smtClean="0">
                <a:latin typeface="ITC Stone Sans Std Medium" pitchFamily="34" charset="0"/>
              </a:rPr>
              <a:t>Status as an honorably discharged veteran or member of the military</a:t>
            </a:r>
            <a:endParaRPr sz="2400" dirty="0">
              <a:latin typeface="ITC Stone Sans Std Medium" pitchFamily="34" charset="0"/>
            </a:endParaRPr>
          </a:p>
        </p:txBody>
      </p:sp>
      <p:sp>
        <p:nvSpPr>
          <p:cNvPr id="5" name="TextBox 4"/>
          <p:cNvSpPr txBox="1"/>
          <p:nvPr/>
        </p:nvSpPr>
        <p:spPr>
          <a:xfrm>
            <a:off x="762000" y="1287463"/>
            <a:ext cx="7620000" cy="738664"/>
          </a:xfrm>
          <a:prstGeom prst="rect">
            <a:avLst/>
          </a:prstGeom>
          <a:noFill/>
        </p:spPr>
        <p:txBody>
          <a:bodyPr>
            <a:spAutoFit/>
          </a:bodyPr>
          <a:lstStyle/>
          <a:p>
            <a:pPr marL="165100" lvl="1">
              <a:spcBef>
                <a:spcPts val="1200"/>
              </a:spcBef>
              <a:buClr>
                <a:srgbClr val="C60C30"/>
              </a:buClr>
              <a:buSzPct val="100000"/>
              <a:defRPr/>
            </a:pPr>
            <a:r>
              <a:rPr lang="en-US" sz="2400" kern="0" dirty="0">
                <a:solidFill>
                  <a:srgbClr val="000000"/>
                </a:solidFill>
                <a:latin typeface="ITC Stone Sans Std Medium" pitchFamily="34" charset="0"/>
                <a:ea typeface="ＭＳ Ｐゴシック" charset="-128"/>
              </a:rPr>
              <a:t>WSU policy prohibits discrimination on the basis </a:t>
            </a:r>
            <a:r>
              <a:rPr lang="en-US" sz="2400" kern="0" dirty="0" smtClean="0">
                <a:solidFill>
                  <a:srgbClr val="000000"/>
                </a:solidFill>
                <a:latin typeface="ITC Stone Sans Std Medium" pitchFamily="34" charset="0"/>
                <a:ea typeface="ＭＳ Ｐゴシック" charset="-128"/>
              </a:rPr>
              <a:t>of:</a:t>
            </a:r>
            <a:endParaRPr lang="en-US" sz="2400" kern="0" dirty="0">
              <a:solidFill>
                <a:srgbClr val="000000"/>
              </a:solidFill>
              <a:latin typeface="ITC Stone Sans Std Medium" pitchFamily="34" charset="0"/>
              <a:ea typeface="ＭＳ Ｐゴシック" charset="-128"/>
            </a:endParaRPr>
          </a:p>
          <a:p>
            <a:pPr>
              <a:defRPr/>
            </a:pPr>
            <a:endParaRPr lang="en-US" dirty="0">
              <a:solidFill>
                <a:schemeClr val="bg1">
                  <a:lumMod val="50000"/>
                </a:schemeClr>
              </a:solidFill>
              <a:latin typeface="ITC Stone Sans Std Medium" pitchFamily="34" charset="0"/>
            </a:endParaRPr>
          </a:p>
        </p:txBody>
      </p:sp>
      <p:sp>
        <p:nvSpPr>
          <p:cNvPr id="6" name="Rectangle 5"/>
          <p:cNvSpPr/>
          <p:nvPr/>
        </p:nvSpPr>
        <p:spPr>
          <a:xfrm>
            <a:off x="681038" y="5783609"/>
            <a:ext cx="8229600" cy="1077218"/>
          </a:xfrm>
          <a:prstGeom prst="rect">
            <a:avLst/>
          </a:prstGeom>
        </p:spPr>
        <p:txBody>
          <a:bodyPr wrap="square">
            <a:spAutoFit/>
          </a:bodyPr>
          <a:lstStyle/>
          <a:p>
            <a:r>
              <a:rPr lang="en-US" altLang="en-US" sz="1600" dirty="0" smtClean="0">
                <a:solidFill>
                  <a:schemeClr val="bg2"/>
                </a:solidFill>
                <a:latin typeface="ITC Stone Sans Std Medium" pitchFamily="34" charset="0"/>
              </a:rPr>
              <a:t>WSU policy prohibits </a:t>
            </a:r>
            <a:r>
              <a:rPr lang="en-US" altLang="en-US" sz="1600" dirty="0">
                <a:solidFill>
                  <a:schemeClr val="bg2"/>
                </a:solidFill>
                <a:latin typeface="ITC Stone Sans Std Medium" pitchFamily="34" charset="0"/>
              </a:rPr>
              <a:t>behavior on the basis of a protected class that is sufficiently </a:t>
            </a:r>
            <a:r>
              <a:rPr lang="en-US" altLang="en-US" sz="1600" b="1" dirty="0">
                <a:solidFill>
                  <a:schemeClr val="bg2"/>
                </a:solidFill>
                <a:latin typeface="ITC Stone Sans Std Medium" pitchFamily="34" charset="0"/>
              </a:rPr>
              <a:t>severe, </a:t>
            </a:r>
            <a:r>
              <a:rPr lang="en-US" altLang="en-US" sz="1600" b="1" i="1" dirty="0" smtClean="0">
                <a:solidFill>
                  <a:schemeClr val="bg2"/>
                </a:solidFill>
                <a:latin typeface="ITC Stone Sans Std Medium" pitchFamily="34" charset="0"/>
              </a:rPr>
              <a:t>persistent</a:t>
            </a:r>
            <a:r>
              <a:rPr lang="en-US" altLang="en-US" sz="1600" b="1" dirty="0">
                <a:solidFill>
                  <a:schemeClr val="bg2"/>
                </a:solidFill>
                <a:latin typeface="ITC Stone Sans Std Medium" pitchFamily="34" charset="0"/>
              </a:rPr>
              <a:t>, or pervasive </a:t>
            </a:r>
            <a:r>
              <a:rPr lang="en-US" sz="1600" dirty="0" smtClean="0">
                <a:solidFill>
                  <a:schemeClr val="bg2"/>
                </a:solidFill>
              </a:rPr>
              <a:t>that it </a:t>
            </a:r>
            <a:r>
              <a:rPr lang="en-US" sz="1600" dirty="0">
                <a:solidFill>
                  <a:schemeClr val="bg2"/>
                </a:solidFill>
              </a:rPr>
              <a:t>has the purpose or effect of creating an intimidating, hostile, or offensive environment; or unreasonably interfering with work, </a:t>
            </a:r>
            <a:r>
              <a:rPr lang="en-US" sz="1600" dirty="0" smtClean="0">
                <a:solidFill>
                  <a:schemeClr val="bg2"/>
                </a:solidFill>
              </a:rPr>
              <a:t>or academic performance</a:t>
            </a:r>
            <a:r>
              <a:rPr lang="en-US" altLang="en-US" sz="1600" dirty="0" smtClean="0">
                <a:solidFill>
                  <a:schemeClr val="bg2"/>
                </a:solidFill>
                <a:latin typeface="ITC Stone Sans Std Medium" pitchFamily="34" charset="0"/>
              </a:rPr>
              <a:t>. </a:t>
            </a:r>
            <a:endParaRPr lang="en-US" altLang="en-US" sz="1600" dirty="0">
              <a:solidFill>
                <a:schemeClr val="bg2"/>
              </a:solidFill>
              <a:latin typeface="ITC Stone Sans Std Medium"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9378" y="199926"/>
            <a:ext cx="8652222" cy="867930"/>
          </a:xfrm>
        </p:spPr>
        <p:txBody>
          <a:bodyPr/>
          <a:lstStyle/>
          <a:p>
            <a:pPr eaLnBrk="1" hangingPunct="1"/>
            <a:r>
              <a:rPr lang="en-US" sz="3200" dirty="0" smtClean="0"/>
              <a:t>Discrimination = Behavior</a:t>
            </a:r>
            <a:br>
              <a:rPr lang="en-US" sz="3200" dirty="0" smtClean="0"/>
            </a:br>
            <a:r>
              <a:rPr lang="en-US" b="0" dirty="0" smtClean="0">
                <a:solidFill>
                  <a:schemeClr val="bg2"/>
                </a:solidFill>
              </a:rPr>
              <a:t>(Prejudice = Attitude)</a:t>
            </a:r>
          </a:p>
        </p:txBody>
      </p:sp>
      <p:sp>
        <p:nvSpPr>
          <p:cNvPr id="583683" name="Rectangle 3"/>
          <p:cNvSpPr>
            <a:spLocks noGrp="1" noChangeArrowheads="1"/>
          </p:cNvSpPr>
          <p:nvPr>
            <p:ph idx="1"/>
          </p:nvPr>
        </p:nvSpPr>
        <p:spPr>
          <a:xfrm>
            <a:off x="614487" y="1146754"/>
            <a:ext cx="8229600" cy="5367110"/>
          </a:xfrm>
        </p:spPr>
        <p:txBody>
          <a:bodyPr/>
          <a:lstStyle/>
          <a:p>
            <a:pPr marL="0" indent="0" eaLnBrk="1" hangingPunct="1">
              <a:spcBef>
                <a:spcPts val="600"/>
              </a:spcBef>
              <a:spcAft>
                <a:spcPts val="600"/>
              </a:spcAft>
              <a:buNone/>
            </a:pPr>
            <a:r>
              <a:rPr lang="en-US" sz="2400" dirty="0" smtClean="0">
                <a:latin typeface="ITC Stone Sans Std Medium"/>
              </a:rPr>
              <a:t>Selective, unjustified negative behavior toward a group or member of a group. Demonstrated by...</a:t>
            </a:r>
          </a:p>
          <a:p>
            <a:pPr marL="165100" lvl="1" indent="0" eaLnBrk="1" hangingPunct="1">
              <a:buNone/>
            </a:pPr>
            <a:r>
              <a:rPr lang="en-US" dirty="0" smtClean="0">
                <a:latin typeface="ITC Stone Sans Std Medium"/>
              </a:rPr>
              <a:t>Disparate Treatment: </a:t>
            </a:r>
          </a:p>
          <a:p>
            <a:pPr marL="450850" lvl="1" indent="-285750" eaLnBrk="1" hangingPunct="1"/>
            <a:r>
              <a:rPr lang="en-US" sz="1600" dirty="0" smtClean="0">
                <a:solidFill>
                  <a:schemeClr val="accent2"/>
                </a:solidFill>
                <a:latin typeface="ITC Stone Sans Std Medium"/>
              </a:rPr>
              <a:t>Employer treats individual/group differently because of its protected category.  </a:t>
            </a:r>
            <a:endParaRPr lang="en-US" sz="1600" dirty="0">
              <a:solidFill>
                <a:schemeClr val="accent2"/>
              </a:solidFill>
              <a:latin typeface="ITC Stone Sans Std Medium"/>
            </a:endParaRPr>
          </a:p>
          <a:p>
            <a:pPr marL="736599" lvl="2" indent="-285750" eaLnBrk="1" hangingPunct="1"/>
            <a:r>
              <a:rPr lang="en-US" sz="1600" dirty="0" smtClean="0">
                <a:solidFill>
                  <a:schemeClr val="accent2"/>
                </a:solidFill>
                <a:latin typeface="ITC Stone Sans Std Medium"/>
              </a:rPr>
              <a:t>Can </a:t>
            </a:r>
            <a:r>
              <a:rPr lang="en-US" sz="1600" dirty="0">
                <a:solidFill>
                  <a:schemeClr val="accent2"/>
                </a:solidFill>
                <a:latin typeface="ITC Stone Sans Std Medium"/>
              </a:rPr>
              <a:t>be shown by direct evidence or inferred through statistics, anecdotes or comparative evidence</a:t>
            </a:r>
            <a:r>
              <a:rPr lang="en-US" sz="1600" dirty="0" smtClean="0">
                <a:solidFill>
                  <a:schemeClr val="accent2"/>
                </a:solidFill>
                <a:latin typeface="ITC Stone Sans Std Medium"/>
              </a:rPr>
              <a:t>.</a:t>
            </a:r>
            <a:r>
              <a:rPr lang="en-US" sz="1600" b="1" dirty="0">
                <a:solidFill>
                  <a:schemeClr val="accent2"/>
                </a:solidFill>
                <a:latin typeface="ITC Stone Sans Std Medium"/>
              </a:rPr>
              <a:t> </a:t>
            </a:r>
            <a:endParaRPr lang="en-US" sz="1600" b="1" dirty="0" smtClean="0">
              <a:solidFill>
                <a:schemeClr val="accent2"/>
              </a:solidFill>
              <a:latin typeface="ITC Stone Sans Std Medium"/>
            </a:endParaRPr>
          </a:p>
          <a:p>
            <a:pPr marL="736599" lvl="2" indent="-285750" eaLnBrk="1" hangingPunct="1"/>
            <a:r>
              <a:rPr lang="en-US" sz="1600" b="1" dirty="0" smtClean="0">
                <a:solidFill>
                  <a:schemeClr val="accent2"/>
                </a:solidFill>
                <a:latin typeface="ITC Stone Sans Std Medium"/>
              </a:rPr>
              <a:t>Intent </a:t>
            </a:r>
            <a:r>
              <a:rPr lang="en-US" sz="1600" b="1" dirty="0">
                <a:solidFill>
                  <a:schemeClr val="accent2"/>
                </a:solidFill>
                <a:latin typeface="ITC Stone Sans Std Medium"/>
              </a:rPr>
              <a:t>is a necessary </a:t>
            </a:r>
            <a:r>
              <a:rPr lang="en-US" sz="1600" b="1" dirty="0" smtClean="0">
                <a:solidFill>
                  <a:schemeClr val="accent2"/>
                </a:solidFill>
                <a:latin typeface="ITC Stone Sans Std Medium"/>
              </a:rPr>
              <a:t>element</a:t>
            </a:r>
            <a:endParaRPr lang="en-US" sz="1600" dirty="0">
              <a:solidFill>
                <a:schemeClr val="accent2"/>
              </a:solidFill>
              <a:latin typeface="ITC Stone Sans Std Medium"/>
            </a:endParaRPr>
          </a:p>
          <a:p>
            <a:pPr marL="165100" lvl="1" indent="0" eaLnBrk="1" hangingPunct="1">
              <a:buNone/>
            </a:pPr>
            <a:r>
              <a:rPr lang="en-US" dirty="0" smtClean="0">
                <a:latin typeface="ITC Stone Sans Std Medium"/>
              </a:rPr>
              <a:t>Disparate/Adverse Impact</a:t>
            </a:r>
          </a:p>
          <a:p>
            <a:pPr marL="450850" lvl="1" indent="-285750" eaLnBrk="1" hangingPunct="1"/>
            <a:r>
              <a:rPr lang="en-US" sz="1600" dirty="0" smtClean="0">
                <a:solidFill>
                  <a:schemeClr val="accent2"/>
                </a:solidFill>
                <a:latin typeface="ITC Stone Sans Std Medium"/>
              </a:rPr>
              <a:t>Practice/policy </a:t>
            </a:r>
            <a:r>
              <a:rPr lang="en-US" sz="1600" dirty="0">
                <a:solidFill>
                  <a:schemeClr val="accent2"/>
                </a:solidFill>
                <a:latin typeface="ITC Stone Sans Std Medium"/>
              </a:rPr>
              <a:t>which results in selection of members of a protected group at a rate lower than that of other groups. </a:t>
            </a:r>
            <a:endParaRPr lang="en-US" sz="1600" dirty="0" smtClean="0">
              <a:solidFill>
                <a:schemeClr val="accent2"/>
              </a:solidFill>
              <a:latin typeface="ITC Stone Sans Std Medium"/>
            </a:endParaRPr>
          </a:p>
          <a:p>
            <a:pPr marL="736599" lvl="2" indent="-285750" eaLnBrk="1" hangingPunct="1"/>
            <a:r>
              <a:rPr lang="en-US" sz="1600" dirty="0" smtClean="0">
                <a:solidFill>
                  <a:schemeClr val="accent2"/>
                </a:solidFill>
                <a:latin typeface="ITC Stone Sans Std Medium"/>
              </a:rPr>
              <a:t>Can be facially neutral practice – but still discriminatory in its application</a:t>
            </a:r>
            <a:endParaRPr lang="en-US" sz="1600" dirty="0">
              <a:solidFill>
                <a:schemeClr val="accent2"/>
              </a:solidFill>
              <a:latin typeface="ITC Stone Sans Std Medium"/>
            </a:endParaRPr>
          </a:p>
          <a:p>
            <a:pPr marL="736599" lvl="2" indent="-285750" eaLnBrk="1" hangingPunct="1"/>
            <a:r>
              <a:rPr lang="en-US" sz="1600" dirty="0">
                <a:solidFill>
                  <a:schemeClr val="accent2"/>
                </a:solidFill>
                <a:latin typeface="ITC Stone Sans Std Medium"/>
              </a:rPr>
              <a:t>I</a:t>
            </a:r>
            <a:r>
              <a:rPr lang="en-US" sz="1600" dirty="0" smtClean="0">
                <a:solidFill>
                  <a:schemeClr val="accent2"/>
                </a:solidFill>
                <a:latin typeface="ITC Stone Sans Std Medium"/>
              </a:rPr>
              <a:t>ntent is not a necessary element</a:t>
            </a:r>
          </a:p>
          <a:p>
            <a:pPr marL="165100" lvl="1" indent="0" eaLnBrk="1" hangingPunct="1">
              <a:buNone/>
            </a:pPr>
            <a:r>
              <a:rPr lang="en-US" dirty="0" smtClean="0">
                <a:latin typeface="ITC Stone Sans Std Medium"/>
              </a:rPr>
              <a:t>Harassment</a:t>
            </a:r>
          </a:p>
          <a:p>
            <a:pPr marL="450850" lvl="1" indent="-285750" eaLnBrk="1" hangingPunct="1"/>
            <a:r>
              <a:rPr lang="en-US" sz="1600" dirty="0" smtClean="0">
                <a:solidFill>
                  <a:schemeClr val="accent2"/>
                </a:solidFill>
                <a:latin typeface="ITC Stone Sans Std Medium"/>
              </a:rPr>
              <a:t>A </a:t>
            </a:r>
            <a:r>
              <a:rPr lang="en-US" sz="1600" dirty="0">
                <a:solidFill>
                  <a:schemeClr val="accent2"/>
                </a:solidFill>
                <a:latin typeface="ITC Stone Sans Std Medium"/>
              </a:rPr>
              <a:t>form of discrimination that unreasonably interferes with an individual’s performance or adversely affects an individual’s employment opportunity</a:t>
            </a:r>
            <a:r>
              <a:rPr lang="en-US" sz="1600" dirty="0" smtClean="0">
                <a:solidFill>
                  <a:schemeClr val="accent2"/>
                </a:solidFill>
                <a:latin typeface="ITC Stone Sans Std Medium"/>
              </a:rPr>
              <a:t>.</a:t>
            </a:r>
          </a:p>
          <a:p>
            <a:pPr marL="450850" lvl="1" indent="-285750" eaLnBrk="1" hangingPunct="1"/>
            <a:r>
              <a:rPr lang="en-US" sz="1600" dirty="0" smtClean="0">
                <a:solidFill>
                  <a:schemeClr val="accent2"/>
                </a:solidFill>
                <a:latin typeface="ITC Stone Sans Std Medium"/>
              </a:rPr>
              <a:t>(</a:t>
            </a:r>
            <a:r>
              <a:rPr lang="en-US" sz="1600" dirty="0">
                <a:solidFill>
                  <a:schemeClr val="accent2"/>
                </a:solidFill>
                <a:latin typeface="ITC Stone Sans Std Medium"/>
              </a:rPr>
              <a:t>Verbal – Written – </a:t>
            </a:r>
            <a:r>
              <a:rPr lang="en-US" sz="1600" dirty="0" smtClean="0">
                <a:solidFill>
                  <a:schemeClr val="accent2"/>
                </a:solidFill>
                <a:latin typeface="ITC Stone Sans Std Medium"/>
              </a:rPr>
              <a:t>Physical)</a:t>
            </a:r>
          </a:p>
          <a:p>
            <a:pPr marL="339725" lvl="1" indent="0" eaLnBrk="1" hangingPunct="1">
              <a:lnSpc>
                <a:spcPct val="90000"/>
              </a:lnSpc>
              <a:spcBef>
                <a:spcPts val="600"/>
              </a:spcBef>
              <a:buFontTx/>
              <a:buNone/>
              <a:tabLst>
                <a:tab pos="174625" algn="l"/>
              </a:tabLst>
            </a:pPr>
            <a:r>
              <a:rPr lang="en-US" altLang="en-US" sz="1600" dirty="0" smtClean="0">
                <a:latin typeface="ITC Stone Sans Std Medium"/>
              </a:rPr>
              <a:t>Behavior </a:t>
            </a:r>
            <a:r>
              <a:rPr lang="en-US" altLang="en-US" sz="1600" dirty="0">
                <a:latin typeface="ITC Stone Sans Std Medium"/>
              </a:rPr>
              <a:t>that is sufficiently </a:t>
            </a:r>
            <a:r>
              <a:rPr lang="en-US" altLang="en-US" sz="1600" b="1" dirty="0">
                <a:latin typeface="ITC Stone Sans Std Medium"/>
              </a:rPr>
              <a:t>severe, </a:t>
            </a:r>
            <a:r>
              <a:rPr lang="en-US" altLang="en-US" sz="1600" b="1" i="1" dirty="0">
                <a:latin typeface="ITC Stone Sans Std Medium"/>
              </a:rPr>
              <a:t>persistent</a:t>
            </a:r>
            <a:r>
              <a:rPr lang="en-US" altLang="en-US" sz="1600" b="1" dirty="0">
                <a:latin typeface="ITC Stone Sans Std Medium"/>
              </a:rPr>
              <a:t>, or </a:t>
            </a:r>
            <a:r>
              <a:rPr lang="en-US" altLang="en-US" sz="1600" b="1" dirty="0" smtClean="0">
                <a:latin typeface="ITC Stone Sans Std Medium"/>
              </a:rPr>
              <a:t>pervasive</a:t>
            </a:r>
            <a:endParaRPr lang="en-US" dirty="0">
              <a:solidFill>
                <a:schemeClr val="accent2"/>
              </a:solidFill>
              <a:latin typeface="ITC Stone Sans Std Medium"/>
            </a:endParaRPr>
          </a:p>
        </p:txBody>
      </p:sp>
    </p:spTree>
    <p:extLst>
      <p:ext uri="{BB962C8B-B14F-4D97-AF65-F5344CB8AC3E}">
        <p14:creationId xmlns:p14="http://schemas.microsoft.com/office/powerpoint/2010/main" val="24932813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766" y="504305"/>
            <a:ext cx="7772400" cy="646331"/>
          </a:xfrm>
        </p:spPr>
        <p:txBody>
          <a:bodyPr/>
          <a:lstStyle/>
          <a:p>
            <a:r>
              <a:rPr lang="en-US" sz="4000" dirty="0" smtClean="0">
                <a:latin typeface="ITC Stone Sans Std Medium" pitchFamily="34" charset="0"/>
              </a:rPr>
              <a:t>Examples of Discrimination</a:t>
            </a:r>
            <a:endParaRPr lang="en-US" sz="4000" dirty="0">
              <a:latin typeface="ITC Stone Sans Std Medium" pitchFamily="34" charset="0"/>
            </a:endParaRPr>
          </a:p>
        </p:txBody>
      </p:sp>
      <p:sp>
        <p:nvSpPr>
          <p:cNvPr id="3" name="Content Placeholder 2"/>
          <p:cNvSpPr>
            <a:spLocks noGrp="1"/>
          </p:cNvSpPr>
          <p:nvPr>
            <p:ph idx="1"/>
          </p:nvPr>
        </p:nvSpPr>
        <p:spPr>
          <a:xfrm>
            <a:off x="745766" y="1335396"/>
            <a:ext cx="7772400" cy="4756174"/>
          </a:xfrm>
        </p:spPr>
        <p:txBody>
          <a:bodyPr/>
          <a:lstStyle/>
          <a:p>
            <a:pPr lvl="1"/>
            <a:r>
              <a:rPr lang="en-US" sz="2400" dirty="0" smtClean="0">
                <a:latin typeface="ITC Stone Sans Std Medium" pitchFamily="34" charset="0"/>
              </a:rPr>
              <a:t>Supervisor invites all employees to a staff retreat at a location without ADA approved access. The supervisor knows that one of the employees, who she finds particularly difficult to work with, will be unable to attend because of the lack of access.</a:t>
            </a:r>
          </a:p>
          <a:p>
            <a:pPr lvl="1"/>
            <a:r>
              <a:rPr lang="en-US" sz="2400" dirty="0" smtClean="0">
                <a:latin typeface="ITC Stone Sans Std Medium" pitchFamily="34" charset="0"/>
              </a:rPr>
              <a:t>Search committee chair recommends hiring a female for a position </a:t>
            </a:r>
            <a:r>
              <a:rPr lang="en-US" sz="2400" u="sng" dirty="0" smtClean="0">
                <a:latin typeface="ITC Stone Sans Std Medium" pitchFamily="34" charset="0"/>
              </a:rPr>
              <a:t>because</a:t>
            </a:r>
            <a:r>
              <a:rPr lang="en-US" sz="2400" dirty="0" smtClean="0">
                <a:latin typeface="ITC Stone Sans Std Medium" pitchFamily="34" charset="0"/>
              </a:rPr>
              <a:t> the office is currently made up of predominately male employees.</a:t>
            </a:r>
            <a:endParaRPr lang="en-US" sz="2400" dirty="0">
              <a:latin typeface="ITC Stone Sans Std Medium" pitchFamily="34" charset="0"/>
            </a:endParaRPr>
          </a:p>
          <a:p>
            <a:pPr lvl="1"/>
            <a:r>
              <a:rPr lang="en-US" sz="2400" dirty="0" smtClean="0">
                <a:latin typeface="ITC Stone Sans Std Medium" pitchFamily="34" charset="0"/>
              </a:rPr>
              <a:t>Joke of the day that frequently references a protected classes in the punch line</a:t>
            </a:r>
            <a:r>
              <a:rPr lang="en-US" sz="2400" dirty="0">
                <a:latin typeface="ITC Stone Sans Std Medium" pitchFamily="34" charset="0"/>
              </a:rPr>
              <a:t> </a:t>
            </a:r>
            <a:r>
              <a:rPr lang="en-US" sz="2400" dirty="0" smtClean="0">
                <a:latin typeface="ITC Stone Sans Std Medium" pitchFamily="34" charset="0"/>
              </a:rPr>
              <a:t>– may create a hostile environment.</a:t>
            </a:r>
            <a:endParaRPr lang="en-US" sz="2400" dirty="0">
              <a:latin typeface="ITC Stone Sans Std Medium" pitchFamily="34" charset="0"/>
            </a:endParaRPr>
          </a:p>
        </p:txBody>
      </p:sp>
    </p:spTree>
    <p:extLst>
      <p:ext uri="{BB962C8B-B14F-4D97-AF65-F5344CB8AC3E}">
        <p14:creationId xmlns:p14="http://schemas.microsoft.com/office/powerpoint/2010/main" val="16755113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92370" y="1445149"/>
            <a:ext cx="8444285" cy="3785652"/>
          </a:xfrm>
        </p:spPr>
        <p:txBody>
          <a:bodyPr/>
          <a:lstStyle/>
          <a:p>
            <a:pPr algn="ctr" eaLnBrk="1" hangingPunct="1">
              <a:spcBef>
                <a:spcPts val="1600"/>
              </a:spcBef>
              <a:buFontTx/>
              <a:buNone/>
            </a:pPr>
            <a:r>
              <a:rPr lang="en-US" sz="4000" dirty="0" smtClean="0">
                <a:latin typeface="ITC Stone Sans Std Medium" panose="020B0602030503020204" pitchFamily="34" charset="0"/>
              </a:rPr>
              <a:t>Brown vs. Scott Paper Worldwide Co.</a:t>
            </a:r>
          </a:p>
          <a:p>
            <a:pPr algn="ctr" eaLnBrk="1" hangingPunct="1">
              <a:spcBef>
                <a:spcPts val="1600"/>
              </a:spcBef>
              <a:buFontTx/>
              <a:buNone/>
            </a:pPr>
            <a:r>
              <a:rPr lang="en-US" sz="2400" dirty="0" smtClean="0">
                <a:solidFill>
                  <a:schemeClr val="accent2"/>
                </a:solidFill>
                <a:latin typeface="ITC Stone Sans Std Medium" panose="020B0602030503020204" pitchFamily="34" charset="0"/>
              </a:rPr>
              <a:t>April 5, 2001 WA State Supreme Court</a:t>
            </a:r>
          </a:p>
          <a:p>
            <a:pPr algn="ctr" eaLnBrk="1" hangingPunct="1">
              <a:spcBef>
                <a:spcPts val="1600"/>
              </a:spcBef>
              <a:buFontTx/>
              <a:buNone/>
            </a:pPr>
            <a:r>
              <a:rPr lang="en-US" sz="2400" dirty="0" smtClean="0">
                <a:solidFill>
                  <a:schemeClr val="accent2"/>
                </a:solidFill>
                <a:latin typeface="ITC Stone Sans Std Medium" panose="020B0602030503020204" pitchFamily="34" charset="0"/>
              </a:rPr>
              <a:t>Individual </a:t>
            </a:r>
            <a:r>
              <a:rPr lang="en-US" sz="2400" dirty="0" smtClean="0">
                <a:solidFill>
                  <a:schemeClr val="accent1"/>
                </a:solidFill>
                <a:latin typeface="ITC Stone Sans Std Medium" panose="020B0602030503020204" pitchFamily="34" charset="0"/>
              </a:rPr>
              <a:t>supervisors can be held individually liable </a:t>
            </a:r>
            <a:r>
              <a:rPr lang="en-US" sz="2400" dirty="0" smtClean="0">
                <a:solidFill>
                  <a:schemeClr val="accent2"/>
                </a:solidFill>
                <a:latin typeface="ITC Stone Sans Std Medium" panose="020B0602030503020204" pitchFamily="34" charset="0"/>
              </a:rPr>
              <a:t>for their discriminatory acts under the Washington Law Against Discrimination, RCW 49.60</a:t>
            </a:r>
          </a:p>
          <a:p>
            <a:pPr algn="ctr" eaLnBrk="1" hangingPunct="1">
              <a:spcBef>
                <a:spcPts val="1600"/>
              </a:spcBef>
              <a:buFontTx/>
              <a:buNone/>
            </a:pPr>
            <a:r>
              <a:rPr lang="en-US" sz="2400" dirty="0" smtClean="0">
                <a:solidFill>
                  <a:schemeClr val="accent2"/>
                </a:solidFill>
                <a:latin typeface="ITC Stone Sans Std Medium" panose="020B0602030503020204" pitchFamily="34" charset="0"/>
              </a:rPr>
              <a:t>Supervisor – s/he is the actual wrongdoer</a:t>
            </a:r>
          </a:p>
        </p:txBody>
      </p:sp>
      <p:sp>
        <p:nvSpPr>
          <p:cNvPr id="51204" name="Slide Number Placeholder 5"/>
          <p:cNvSpPr>
            <a:spLocks noGrp="1"/>
          </p:cNvSpPr>
          <p:nvPr>
            <p:ph type="sldNum" sz="quarter" idx="12"/>
          </p:nvPr>
        </p:nvSpPr>
        <p:spPr>
          <a:noFill/>
        </p:spPr>
        <p:txBody>
          <a:bodyPr/>
          <a:lstStyle/>
          <a:p>
            <a:fld id="{BA2CE51A-74AB-4DFD-A419-3789B6BF9912}" type="slidenum">
              <a:rPr lang="en-US" smtClean="0">
                <a:latin typeface="Arial" pitchFamily="34" charset="0"/>
              </a:rPr>
              <a:pPr/>
              <a:t>7</a:t>
            </a:fld>
            <a:endParaRPr lang="en-US" smtClean="0">
              <a:latin typeface="Arial" pitchFamily="34" charset="0"/>
            </a:endParaRPr>
          </a:p>
        </p:txBody>
      </p:sp>
      <p:sp>
        <p:nvSpPr>
          <p:cNvPr id="2" name="TextBox 1"/>
          <p:cNvSpPr txBox="1"/>
          <p:nvPr/>
        </p:nvSpPr>
        <p:spPr>
          <a:xfrm>
            <a:off x="1343769" y="389614"/>
            <a:ext cx="6941489" cy="646331"/>
          </a:xfrm>
          <a:prstGeom prst="rect">
            <a:avLst/>
          </a:prstGeom>
          <a:noFill/>
        </p:spPr>
        <p:txBody>
          <a:bodyPr wrap="square" rtlCol="0">
            <a:spAutoFit/>
          </a:bodyPr>
          <a:lstStyle/>
          <a:p>
            <a:pPr algn="ctr"/>
            <a:r>
              <a:rPr lang="en-US" sz="3600" b="1" dirty="0" smtClean="0">
                <a:solidFill>
                  <a:schemeClr val="accent1"/>
                </a:solidFill>
                <a:latin typeface="ITC Stone Sans Std Medium" pitchFamily="34" charset="0"/>
              </a:rPr>
              <a:t>Supervisor Liability</a:t>
            </a:r>
            <a:endParaRPr lang="en-US" sz="3600" b="1" dirty="0">
              <a:solidFill>
                <a:schemeClr val="accent1"/>
              </a:solidFill>
              <a:latin typeface="ITC Stone Sans Std Medium" pitchFamily="34" charset="0"/>
            </a:endParaRPr>
          </a:p>
        </p:txBody>
      </p:sp>
    </p:spTree>
    <p:extLst>
      <p:ext uri="{BB962C8B-B14F-4D97-AF65-F5344CB8AC3E}">
        <p14:creationId xmlns:p14="http://schemas.microsoft.com/office/powerpoint/2010/main" val="31629373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91778" y="369075"/>
            <a:ext cx="8652222" cy="535531"/>
          </a:xfrm>
        </p:spPr>
        <p:txBody>
          <a:bodyPr/>
          <a:lstStyle/>
          <a:p>
            <a:pPr eaLnBrk="1" hangingPunct="1"/>
            <a:r>
              <a:rPr lang="en-US" sz="3200" dirty="0" smtClean="0">
                <a:solidFill>
                  <a:schemeClr val="accent2"/>
                </a:solidFill>
                <a:latin typeface="ITC Stone Sans Std Medium" pitchFamily="34" charset="0"/>
              </a:rPr>
              <a:t>Departmental Assessment</a:t>
            </a:r>
          </a:p>
        </p:txBody>
      </p:sp>
      <p:sp>
        <p:nvSpPr>
          <p:cNvPr id="58371" name="Rectangle 3"/>
          <p:cNvSpPr>
            <a:spLocks noGrp="1" noChangeArrowheads="1"/>
          </p:cNvSpPr>
          <p:nvPr>
            <p:ph idx="1"/>
          </p:nvPr>
        </p:nvSpPr>
        <p:spPr>
          <a:xfrm>
            <a:off x="304800" y="949352"/>
            <a:ext cx="8582522" cy="5029069"/>
          </a:xfrm>
        </p:spPr>
        <p:txBody>
          <a:bodyPr/>
          <a:lstStyle/>
          <a:p>
            <a:pPr eaLnBrk="1" hangingPunct="1">
              <a:lnSpc>
                <a:spcPct val="90000"/>
              </a:lnSpc>
              <a:spcBef>
                <a:spcPts val="600"/>
              </a:spcBef>
            </a:pPr>
            <a:r>
              <a:rPr lang="en-US" sz="2400" dirty="0" smtClean="0">
                <a:latin typeface="ITC Stone Sans Std Medium" pitchFamily="34" charset="0"/>
              </a:rPr>
              <a:t>Are policies enforced consistently in your department?</a:t>
            </a:r>
          </a:p>
          <a:p>
            <a:pPr eaLnBrk="1" hangingPunct="1">
              <a:lnSpc>
                <a:spcPct val="90000"/>
              </a:lnSpc>
              <a:spcBef>
                <a:spcPts val="600"/>
              </a:spcBef>
            </a:pPr>
            <a:r>
              <a:rPr lang="en-US" sz="2400" dirty="0" smtClean="0">
                <a:latin typeface="ITC Stone Sans Std Medium" pitchFamily="34" charset="0"/>
              </a:rPr>
              <a:t>Do you evaluate people on a regular and fair basis?</a:t>
            </a:r>
          </a:p>
          <a:p>
            <a:pPr eaLnBrk="1" hangingPunct="1">
              <a:lnSpc>
                <a:spcPct val="90000"/>
              </a:lnSpc>
              <a:spcBef>
                <a:spcPts val="600"/>
              </a:spcBef>
            </a:pPr>
            <a:r>
              <a:rPr lang="en-US" sz="2400" dirty="0" smtClean="0">
                <a:latin typeface="ITC Stone Sans Std Medium" pitchFamily="34" charset="0"/>
              </a:rPr>
              <a:t>Have you ever criticized an employee on matters that are not strictly work related?</a:t>
            </a:r>
          </a:p>
          <a:p>
            <a:pPr eaLnBrk="1" hangingPunct="1">
              <a:lnSpc>
                <a:spcPct val="90000"/>
              </a:lnSpc>
              <a:spcBef>
                <a:spcPts val="600"/>
              </a:spcBef>
            </a:pPr>
            <a:r>
              <a:rPr lang="en-US" sz="2400" dirty="0" smtClean="0">
                <a:latin typeface="ITC Stone Sans Std Medium" pitchFamily="34" charset="0"/>
              </a:rPr>
              <a:t>Are your comments and questions strictly work-related when you evaluate job candidates?</a:t>
            </a:r>
          </a:p>
          <a:p>
            <a:pPr eaLnBrk="1" hangingPunct="1">
              <a:lnSpc>
                <a:spcPct val="90000"/>
              </a:lnSpc>
              <a:spcBef>
                <a:spcPts val="600"/>
              </a:spcBef>
            </a:pPr>
            <a:r>
              <a:rPr lang="en-US" sz="2400" dirty="0">
                <a:latin typeface="ITC Stone Sans Std Medium" pitchFamily="34" charset="0"/>
              </a:rPr>
              <a:t>Do you take accurate, objective notes? </a:t>
            </a:r>
          </a:p>
          <a:p>
            <a:pPr eaLnBrk="1" hangingPunct="1">
              <a:lnSpc>
                <a:spcPct val="90000"/>
              </a:lnSpc>
              <a:spcBef>
                <a:spcPts val="600"/>
              </a:spcBef>
            </a:pPr>
            <a:r>
              <a:rPr lang="en-US" sz="2400" dirty="0">
                <a:latin typeface="ITC Stone Sans Std Medium" pitchFamily="34" charset="0"/>
              </a:rPr>
              <a:t>Are those notes </a:t>
            </a:r>
            <a:r>
              <a:rPr lang="en-US" sz="2400" dirty="0" smtClean="0">
                <a:latin typeface="ITC Stone Sans Std Medium" pitchFamily="34" charset="0"/>
              </a:rPr>
              <a:t>about strictly </a:t>
            </a:r>
            <a:r>
              <a:rPr lang="en-US" sz="2400" dirty="0">
                <a:latin typeface="ITC Stone Sans Std Medium" pitchFamily="34" charset="0"/>
              </a:rPr>
              <a:t>factual information?</a:t>
            </a:r>
          </a:p>
          <a:p>
            <a:pPr eaLnBrk="1" hangingPunct="1">
              <a:lnSpc>
                <a:spcPct val="90000"/>
              </a:lnSpc>
              <a:spcBef>
                <a:spcPts val="600"/>
              </a:spcBef>
            </a:pPr>
            <a:r>
              <a:rPr lang="en-US" sz="2400" dirty="0">
                <a:latin typeface="ITC Stone Sans Std Medium" pitchFamily="34" charset="0"/>
              </a:rPr>
              <a:t>Do you do your best to leave any stereotypes you may have outside the office door?  </a:t>
            </a:r>
          </a:p>
          <a:p>
            <a:pPr eaLnBrk="1" hangingPunct="1">
              <a:lnSpc>
                <a:spcPct val="90000"/>
              </a:lnSpc>
              <a:spcBef>
                <a:spcPts val="600"/>
              </a:spcBef>
            </a:pPr>
            <a:r>
              <a:rPr lang="en-US" sz="2400" dirty="0">
                <a:latin typeface="ITC Stone Sans Std Medium" pitchFamily="34" charset="0"/>
              </a:rPr>
              <a:t>Do you strive to make your department a supportive, bias-free environment?  </a:t>
            </a:r>
          </a:p>
          <a:p>
            <a:pPr eaLnBrk="1" hangingPunct="1">
              <a:lnSpc>
                <a:spcPct val="90000"/>
              </a:lnSpc>
              <a:spcBef>
                <a:spcPts val="600"/>
              </a:spcBef>
            </a:pPr>
            <a:r>
              <a:rPr lang="en-US" sz="2400" dirty="0">
                <a:latin typeface="ITC Stone Sans Std Medium" pitchFamily="34" charset="0"/>
              </a:rPr>
              <a:t>Do you set an example your employees can follow</a:t>
            </a:r>
            <a:r>
              <a:rPr lang="en-US" sz="2400" dirty="0" smtClean="0">
                <a:latin typeface="ITC Stone Sans Std Medium" pitchFamily="34" charset="0"/>
              </a:rPr>
              <a:t>?</a:t>
            </a:r>
            <a:endParaRPr lang="en-US" sz="1800" dirty="0" smtClean="0">
              <a:solidFill>
                <a:schemeClr val="accent2"/>
              </a:solidFill>
            </a:endParaRPr>
          </a:p>
        </p:txBody>
      </p:sp>
    </p:spTree>
    <p:extLst>
      <p:ext uri="{BB962C8B-B14F-4D97-AF65-F5344CB8AC3E}">
        <p14:creationId xmlns:p14="http://schemas.microsoft.com/office/powerpoint/2010/main" val="4883580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52071" y="987879"/>
            <a:ext cx="7233557" cy="322943"/>
          </a:xfrm>
        </p:spPr>
        <p:txBody>
          <a:bodyPr>
            <a:normAutofit fontScale="90000"/>
          </a:bodyPr>
          <a:lstStyle/>
          <a:p>
            <a:r>
              <a:rPr lang="en-US" altLang="en-US" sz="4000" dirty="0" smtClean="0">
                <a:latin typeface="ITC Stone Sans Std Medium" panose="020B0602030503020204" pitchFamily="34" charset="0"/>
              </a:rPr>
              <a:t>Discrimination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57026505"/>
              </p:ext>
            </p:extLst>
          </p:nvPr>
        </p:nvGraphicFramePr>
        <p:xfrm>
          <a:off x="638969" y="1237343"/>
          <a:ext cx="8259762" cy="5334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5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brand 2014">
      <a:dk1>
        <a:srgbClr val="000000"/>
      </a:dk1>
      <a:lt1>
        <a:srgbClr val="FFFFFF"/>
      </a:lt1>
      <a:dk2>
        <a:srgbClr val="B67233"/>
      </a:dk2>
      <a:lt2>
        <a:srgbClr val="EDDCCC"/>
      </a:lt2>
      <a:accent1>
        <a:srgbClr val="981E32"/>
      </a:accent1>
      <a:accent2>
        <a:srgbClr val="5E6A71"/>
      </a:accent2>
      <a:accent3>
        <a:srgbClr val="C60C30"/>
      </a:accent3>
      <a:accent4>
        <a:srgbClr val="C69214"/>
      </a:accent4>
      <a:accent5>
        <a:srgbClr val="4F868E"/>
      </a:accent5>
      <a:accent6>
        <a:srgbClr val="8F7E35"/>
      </a:accent6>
      <a:hlink>
        <a:srgbClr val="C60C30"/>
      </a:hlink>
      <a:folHlink>
        <a:srgbClr val="5E6A7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10028</TotalTime>
  <Words>2224</Words>
  <Application>Microsoft Office PowerPoint</Application>
  <PresentationFormat>On-screen Show (4:3)</PresentationFormat>
  <Paragraphs>223</Paragraphs>
  <Slides>28</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28</vt:i4>
      </vt:variant>
    </vt:vector>
  </HeadingPairs>
  <TitlesOfParts>
    <vt:vector size="41" baseType="lpstr">
      <vt:lpstr>ＭＳ Ｐゴシック</vt:lpstr>
      <vt:lpstr>Arial</vt:lpstr>
      <vt:lpstr>ITC Stone Sans Std Medium</vt:lpstr>
      <vt:lpstr>Lucida Sans</vt:lpstr>
      <vt:lpstr>Stone Sans</vt:lpstr>
      <vt:lpstr>StoneSans</vt:lpstr>
      <vt:lpstr>Times New Roman</vt:lpstr>
      <vt:lpstr>Wingdings</vt:lpstr>
      <vt:lpstr>Default Design</vt:lpstr>
      <vt:lpstr>1_Default Design</vt:lpstr>
      <vt:lpstr>2_Default Design</vt:lpstr>
      <vt:lpstr>3_Default Design</vt:lpstr>
      <vt:lpstr>4_Default Design</vt:lpstr>
      <vt:lpstr>PowerPoint Presentation</vt:lpstr>
      <vt:lpstr>Applicable WSU Policies</vt:lpstr>
      <vt:lpstr>Other Applicable WSU Policies</vt:lpstr>
      <vt:lpstr>Discrimination Prohibited</vt:lpstr>
      <vt:lpstr>Discrimination = Behavior (Prejudice = Attitude)</vt:lpstr>
      <vt:lpstr>Examples of Discrimination</vt:lpstr>
      <vt:lpstr>PowerPoint Presentation</vt:lpstr>
      <vt:lpstr>Departmental Assessment</vt:lpstr>
      <vt:lpstr>Discrimination</vt:lpstr>
      <vt:lpstr>Sexual Harassment Prohibited</vt:lpstr>
      <vt:lpstr>Sex and Gender Based Violence </vt:lpstr>
      <vt:lpstr>Why These Issues?</vt:lpstr>
      <vt:lpstr>Employee Reporting Obligations</vt:lpstr>
      <vt:lpstr>Assessing Allegations of Discrimination</vt:lpstr>
      <vt:lpstr>Student Resources</vt:lpstr>
      <vt:lpstr>Employee Resources</vt:lpstr>
      <vt:lpstr>Investigation</vt:lpstr>
      <vt:lpstr>Retaliation and Interference Prohibited</vt:lpstr>
      <vt:lpstr>Process for Addressing Requests for Disability Accommodations</vt:lpstr>
      <vt:lpstr>Accessibility</vt:lpstr>
      <vt:lpstr>Family Medical Leave Act</vt:lpstr>
      <vt:lpstr>Executive Policy #28 Policy on Faculty-Student and  Supervisor-Subordinate Relationships</vt:lpstr>
      <vt:lpstr>Affirmative Action</vt:lpstr>
      <vt:lpstr>Achieving Diversity Through Recruitment</vt:lpstr>
      <vt:lpstr>Achieving Diversity Through Recruitment</vt:lpstr>
      <vt:lpstr>Opportunities to Contribute</vt:lpstr>
      <vt:lpstr>Questions?</vt:lpstr>
      <vt:lpstr>PowerPoint Presentation</vt:lpstr>
    </vt:vector>
  </TitlesOfParts>
  <Company>Washington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Payne, Andrea S</cp:lastModifiedBy>
  <cp:revision>459</cp:revision>
  <cp:lastPrinted>2014-07-08T19:18:22Z</cp:lastPrinted>
  <dcterms:created xsi:type="dcterms:W3CDTF">2001-10-04T20:08:10Z</dcterms:created>
  <dcterms:modified xsi:type="dcterms:W3CDTF">2016-02-24T23:07:53Z</dcterms:modified>
</cp:coreProperties>
</file>