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2" r:id="rId2"/>
    <p:sldMasterId id="2147484123" r:id="rId3"/>
  </p:sldMasterIdLst>
  <p:notesMasterIdLst>
    <p:notesMasterId r:id="rId33"/>
  </p:notesMasterIdLst>
  <p:handoutMasterIdLst>
    <p:handoutMasterId r:id="rId34"/>
  </p:handoutMasterIdLst>
  <p:sldIdLst>
    <p:sldId id="304" r:id="rId4"/>
    <p:sldId id="34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5" r:id="rId31"/>
    <p:sldId id="316" r:id="rId3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35"/>
    <a:srgbClr val="C60C30"/>
    <a:srgbClr val="EAEAEA"/>
    <a:srgbClr val="DBCEAC"/>
    <a:srgbClr val="3CB6CE"/>
    <a:srgbClr val="B6BF00"/>
    <a:srgbClr val="EC7A00"/>
    <a:srgbClr val="003C69"/>
    <a:srgbClr val="45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5" autoAdjust="0"/>
    <p:restoredTop sz="97674" autoAdjust="0"/>
  </p:normalViewPr>
  <p:slideViewPr>
    <p:cSldViewPr snapToGrid="0">
      <p:cViewPr varScale="1">
        <p:scale>
          <a:sx n="112" d="100"/>
          <a:sy n="112" d="100"/>
        </p:scale>
        <p:origin x="1674" y="78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fld id="{2D0BEC2D-94EB-4C75-89CE-F800DB58FFC0}" type="datetime1">
              <a:rPr lang="en-US"/>
              <a:pPr>
                <a:defRPr/>
              </a:pPr>
              <a:t>1/5/2016</a:t>
            </a:fld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fld id="{8C91435D-2E5A-4658-9B73-48AE9113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756967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fld id="{4A74AFC3-7EDC-4454-91FD-92683BE72F90}" type="datetime1">
              <a:rPr lang="en-US"/>
              <a:pPr>
                <a:defRPr/>
              </a:pPr>
              <a:t>1/5/2016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3828">
              <a:defRPr sz="1200">
                <a:latin typeface="Arial" charset="0"/>
              </a:defRPr>
            </a:lvl1pPr>
          </a:lstStyle>
          <a:p>
            <a:pPr>
              <a:defRPr/>
            </a:pPr>
            <a:fld id="{C23A3D8B-5633-4ECC-9DDA-387F39953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09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2CE228-308B-4154-86BB-B7613A6C19A4}" type="datetime1">
              <a:rPr lang="en-US" altLang="en-US" smtClean="0"/>
              <a:pPr eaLnBrk="1" hangingPunct="1">
                <a:spcBef>
                  <a:spcPct val="0"/>
                </a:spcBef>
              </a:pPr>
              <a:t>1/5/2016</a:t>
            </a:fld>
            <a:endParaRPr lang="en-US" altLang="en-US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61341B-831D-4F2E-AF09-3795CFD88F84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245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7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16130" indent="-275434" defTabSz="9257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01738" indent="-220348" defTabSz="9257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42433" indent="-220348" defTabSz="9257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1983128" indent="-220348" defTabSz="9257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23823" indent="-220348" defTabSz="9257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864518" indent="-220348" defTabSz="9257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05213" indent="-220348" defTabSz="9257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745908" indent="-220348" defTabSz="9257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C2448-BA72-47CC-9F98-EFA4B402F198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Possible break here….</a:t>
            </a:r>
          </a:p>
        </p:txBody>
      </p:sp>
    </p:spTree>
    <p:extLst>
      <p:ext uri="{BB962C8B-B14F-4D97-AF65-F5344CB8AC3E}">
        <p14:creationId xmlns:p14="http://schemas.microsoft.com/office/powerpoint/2010/main" val="176064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2CE228-308B-4154-86BB-B7613A6C19A4}" type="datetime1">
              <a:rPr lang="en-US" altLang="en-US" smtClean="0"/>
              <a:pPr eaLnBrk="1" hangingPunct="1">
                <a:spcBef>
                  <a:spcPct val="0"/>
                </a:spcBef>
              </a:pPr>
              <a:t>1/5/2016</a:t>
            </a:fld>
            <a:endParaRPr lang="en-US" altLang="en-US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538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33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61341B-831D-4F2E-AF09-3795CFD88F84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862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-17463" y="0"/>
            <a:ext cx="501651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79375"/>
            <a:ext cx="91614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 flipH="1">
            <a:off x="-17465" y="0"/>
            <a:ext cx="9161463" cy="92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484093" y="2392432"/>
            <a:ext cx="8659903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84093" y="3025243"/>
            <a:ext cx="8659904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6476B66-3F28-4D88-8A13-E30115B88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585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116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55563" y="165894"/>
            <a:ext cx="361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849938"/>
            <a:ext cx="1143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6842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1778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1778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C387-C1E7-4B4C-8639-1344D7C0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8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528389"/>
            <a:ext cx="8659907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575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295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9E3E-3474-436C-BF5A-B2D68E79B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638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081"/>
            <a:ext cx="86868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22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21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547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546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FD58-B09A-4F10-9414-A38CF0E4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17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2081092"/>
            <a:ext cx="8675274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2B38-FAE7-4AF0-BFE3-D550A3A61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96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24A4-0700-47DA-8A70-667FDCE5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23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9EB5-F645-42D7-A134-163E2B95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815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BB25-E5B9-4F24-8C38-081A37FB5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39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">
          <a:xfrm flipH="1">
            <a:off x="0" y="0"/>
            <a:ext cx="48418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0" y="79375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 userDrawn="1"/>
        </p:nvSpPr>
        <p:spPr bwMode="gray">
          <a:xfrm flipH="1">
            <a:off x="-17463" y="0"/>
            <a:ext cx="9161463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57288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84188" y="1512888"/>
            <a:ext cx="8659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B3315FF4-AE30-4837-BC80-5CFA69D1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1"/>
          <p:cNvPicPr>
            <a:picLocks noChangeAspect="1"/>
          </p:cNvPicPr>
          <p:nvPr userDrawn="1"/>
        </p:nvPicPr>
        <p:blipFill rotWithShape="1">
          <a:blip r:embed="rId1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55563" y="165894"/>
            <a:ext cx="361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5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60000">
              <a:schemeClr val="accent1"/>
            </a:gs>
            <a:gs pos="100000">
              <a:schemeClr val="accent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3"/>
          <p:cNvGrpSpPr>
            <a:grpSpLocks/>
          </p:cNvGrpSpPr>
          <p:nvPr userDrawn="1"/>
        </p:nvGrpSpPr>
        <p:grpSpPr bwMode="auto">
          <a:xfrm>
            <a:off x="9007475" y="0"/>
            <a:ext cx="136525" cy="6858000"/>
            <a:chOff x="9007474" y="0"/>
            <a:chExt cx="136525" cy="6858000"/>
          </a:xfrm>
        </p:grpSpPr>
        <p:sp>
          <p:nvSpPr>
            <p:cNvPr id="20" name="Rectangle 19"/>
            <p:cNvSpPr/>
            <p:nvPr userDrawn="1"/>
          </p:nvSpPr>
          <p:spPr bwMode="ltGray">
            <a:xfrm>
              <a:off x="9007474" y="5683250"/>
              <a:ext cx="136525" cy="1174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ltGray">
            <a:xfrm flipH="1">
              <a:off x="9007474" y="0"/>
              <a:ext cx="136525" cy="3833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ltGray">
            <a:xfrm flipH="1">
              <a:off x="9007474" y="3698875"/>
              <a:ext cx="136525" cy="217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482BA1C-1BAB-40E8-945A-C79AFEB66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0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61175"/>
            <a:chOff x="0" y="0"/>
            <a:chExt cx="9144000" cy="6861175"/>
          </a:xfrm>
        </p:grpSpPr>
        <p:sp>
          <p:nvSpPr>
            <p:cNvPr id="16" name="Rectangle 15"/>
            <p:cNvSpPr/>
            <p:nvPr userDrawn="1"/>
          </p:nvSpPr>
          <p:spPr bwMode="white">
            <a:xfrm>
              <a:off x="0" y="0"/>
              <a:ext cx="3089275" cy="6858000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white">
            <a:xfrm>
              <a:off x="3068638" y="0"/>
              <a:ext cx="6075362" cy="68580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26"/>
            <p:cNvSpPr>
              <a:spLocks/>
            </p:cNvSpPr>
            <p:nvPr userDrawn="1"/>
          </p:nvSpPr>
          <p:spPr bwMode="white">
            <a:xfrm>
              <a:off x="11113" y="342900"/>
              <a:ext cx="8566150" cy="6518275"/>
            </a:xfrm>
            <a:custGeom>
              <a:avLst/>
              <a:gdLst/>
              <a:ahLst/>
              <a:cxnLst>
                <a:cxn ang="0">
                  <a:pos x="1598" y="0"/>
                </a:cxn>
                <a:cxn ang="0">
                  <a:pos x="1755" y="4"/>
                </a:cxn>
                <a:cxn ang="0">
                  <a:pos x="1910" y="17"/>
                </a:cxn>
                <a:cxn ang="0">
                  <a:pos x="2063" y="38"/>
                </a:cxn>
                <a:cxn ang="0">
                  <a:pos x="2214" y="68"/>
                </a:cxn>
                <a:cxn ang="0">
                  <a:pos x="2360" y="105"/>
                </a:cxn>
                <a:cxn ang="0">
                  <a:pos x="2504" y="150"/>
                </a:cxn>
                <a:cxn ang="0">
                  <a:pos x="2644" y="204"/>
                </a:cxn>
                <a:cxn ang="0">
                  <a:pos x="2781" y="264"/>
                </a:cxn>
                <a:cxn ang="0">
                  <a:pos x="2913" y="331"/>
                </a:cxn>
                <a:cxn ang="0">
                  <a:pos x="3041" y="404"/>
                </a:cxn>
                <a:cxn ang="0">
                  <a:pos x="3165" y="485"/>
                </a:cxn>
                <a:cxn ang="0">
                  <a:pos x="3285" y="571"/>
                </a:cxn>
                <a:cxn ang="0">
                  <a:pos x="3400" y="664"/>
                </a:cxn>
                <a:cxn ang="0">
                  <a:pos x="3509" y="761"/>
                </a:cxn>
                <a:cxn ang="0">
                  <a:pos x="3612" y="865"/>
                </a:cxn>
                <a:cxn ang="0">
                  <a:pos x="3710" y="975"/>
                </a:cxn>
                <a:cxn ang="0">
                  <a:pos x="3803" y="1090"/>
                </a:cxn>
                <a:cxn ang="0">
                  <a:pos x="3890" y="1209"/>
                </a:cxn>
                <a:cxn ang="0">
                  <a:pos x="3970" y="1332"/>
                </a:cxn>
                <a:cxn ang="0">
                  <a:pos x="4043" y="1461"/>
                </a:cxn>
                <a:cxn ang="0">
                  <a:pos x="4110" y="1594"/>
                </a:cxn>
                <a:cxn ang="0">
                  <a:pos x="4170" y="1729"/>
                </a:cxn>
                <a:cxn ang="0">
                  <a:pos x="4224" y="1870"/>
                </a:cxn>
                <a:cxn ang="0">
                  <a:pos x="4269" y="2014"/>
                </a:cxn>
                <a:cxn ang="0">
                  <a:pos x="4306" y="2161"/>
                </a:cxn>
                <a:cxn ang="0">
                  <a:pos x="4336" y="2310"/>
                </a:cxn>
                <a:cxn ang="0">
                  <a:pos x="4357" y="2463"/>
                </a:cxn>
                <a:cxn ang="0">
                  <a:pos x="4370" y="2618"/>
                </a:cxn>
                <a:cxn ang="0">
                  <a:pos x="4374" y="2776"/>
                </a:cxn>
                <a:cxn ang="0">
                  <a:pos x="4370" y="2917"/>
                </a:cxn>
                <a:cxn ang="0">
                  <a:pos x="4361" y="3056"/>
                </a:cxn>
                <a:cxn ang="0">
                  <a:pos x="4343" y="3193"/>
                </a:cxn>
                <a:cxn ang="0">
                  <a:pos x="4320" y="3328"/>
                </a:cxn>
                <a:cxn ang="0">
                  <a:pos x="0" y="3328"/>
                </a:cxn>
                <a:cxn ang="0">
                  <a:pos x="0" y="505"/>
                </a:cxn>
                <a:cxn ang="0">
                  <a:pos x="115" y="428"/>
                </a:cxn>
                <a:cxn ang="0">
                  <a:pos x="234" y="357"/>
                </a:cxn>
                <a:cxn ang="0">
                  <a:pos x="356" y="291"/>
                </a:cxn>
                <a:cxn ang="0">
                  <a:pos x="483" y="233"/>
                </a:cxn>
                <a:cxn ang="0">
                  <a:pos x="612" y="179"/>
                </a:cxn>
                <a:cxn ang="0">
                  <a:pos x="745" y="133"/>
                </a:cxn>
                <a:cxn ang="0">
                  <a:pos x="880" y="93"/>
                </a:cxn>
                <a:cxn ang="0">
                  <a:pos x="1019" y="60"/>
                </a:cxn>
                <a:cxn ang="0">
                  <a:pos x="1161" y="34"/>
                </a:cxn>
                <a:cxn ang="0">
                  <a:pos x="1303" y="15"/>
                </a:cxn>
                <a:cxn ang="0">
                  <a:pos x="1450" y="4"/>
                </a:cxn>
                <a:cxn ang="0">
                  <a:pos x="1598" y="0"/>
                </a:cxn>
              </a:cxnLst>
              <a:rect l="0" t="0" r="r" b="b"/>
              <a:pathLst>
                <a:path w="4374" h="3328">
                  <a:moveTo>
                    <a:pt x="1598" y="0"/>
                  </a:moveTo>
                  <a:lnTo>
                    <a:pt x="1755" y="4"/>
                  </a:lnTo>
                  <a:lnTo>
                    <a:pt x="1910" y="17"/>
                  </a:lnTo>
                  <a:lnTo>
                    <a:pt x="2063" y="38"/>
                  </a:lnTo>
                  <a:lnTo>
                    <a:pt x="2214" y="68"/>
                  </a:lnTo>
                  <a:lnTo>
                    <a:pt x="2360" y="105"/>
                  </a:lnTo>
                  <a:lnTo>
                    <a:pt x="2504" y="150"/>
                  </a:lnTo>
                  <a:lnTo>
                    <a:pt x="2644" y="204"/>
                  </a:lnTo>
                  <a:lnTo>
                    <a:pt x="2781" y="264"/>
                  </a:lnTo>
                  <a:lnTo>
                    <a:pt x="2913" y="331"/>
                  </a:lnTo>
                  <a:lnTo>
                    <a:pt x="3041" y="404"/>
                  </a:lnTo>
                  <a:lnTo>
                    <a:pt x="3165" y="485"/>
                  </a:lnTo>
                  <a:lnTo>
                    <a:pt x="3285" y="571"/>
                  </a:lnTo>
                  <a:lnTo>
                    <a:pt x="3400" y="664"/>
                  </a:lnTo>
                  <a:lnTo>
                    <a:pt x="3509" y="761"/>
                  </a:lnTo>
                  <a:lnTo>
                    <a:pt x="3612" y="865"/>
                  </a:lnTo>
                  <a:lnTo>
                    <a:pt x="3710" y="975"/>
                  </a:lnTo>
                  <a:lnTo>
                    <a:pt x="3803" y="1090"/>
                  </a:lnTo>
                  <a:lnTo>
                    <a:pt x="3890" y="1209"/>
                  </a:lnTo>
                  <a:lnTo>
                    <a:pt x="3970" y="1332"/>
                  </a:lnTo>
                  <a:lnTo>
                    <a:pt x="4043" y="1461"/>
                  </a:lnTo>
                  <a:lnTo>
                    <a:pt x="4110" y="1594"/>
                  </a:lnTo>
                  <a:lnTo>
                    <a:pt x="4170" y="1729"/>
                  </a:lnTo>
                  <a:lnTo>
                    <a:pt x="4224" y="1870"/>
                  </a:lnTo>
                  <a:lnTo>
                    <a:pt x="4269" y="2014"/>
                  </a:lnTo>
                  <a:lnTo>
                    <a:pt x="4306" y="2161"/>
                  </a:lnTo>
                  <a:lnTo>
                    <a:pt x="4336" y="2310"/>
                  </a:lnTo>
                  <a:lnTo>
                    <a:pt x="4357" y="2463"/>
                  </a:lnTo>
                  <a:lnTo>
                    <a:pt x="4370" y="2618"/>
                  </a:lnTo>
                  <a:lnTo>
                    <a:pt x="4374" y="2776"/>
                  </a:lnTo>
                  <a:lnTo>
                    <a:pt x="4370" y="2917"/>
                  </a:lnTo>
                  <a:lnTo>
                    <a:pt x="4361" y="3056"/>
                  </a:lnTo>
                  <a:lnTo>
                    <a:pt x="4343" y="3193"/>
                  </a:lnTo>
                  <a:lnTo>
                    <a:pt x="4320" y="3328"/>
                  </a:lnTo>
                  <a:lnTo>
                    <a:pt x="0" y="3328"/>
                  </a:lnTo>
                  <a:lnTo>
                    <a:pt x="0" y="505"/>
                  </a:lnTo>
                  <a:lnTo>
                    <a:pt x="115" y="428"/>
                  </a:lnTo>
                  <a:lnTo>
                    <a:pt x="234" y="357"/>
                  </a:lnTo>
                  <a:lnTo>
                    <a:pt x="356" y="291"/>
                  </a:lnTo>
                  <a:lnTo>
                    <a:pt x="483" y="233"/>
                  </a:lnTo>
                  <a:lnTo>
                    <a:pt x="612" y="179"/>
                  </a:lnTo>
                  <a:lnTo>
                    <a:pt x="745" y="133"/>
                  </a:lnTo>
                  <a:lnTo>
                    <a:pt x="880" y="93"/>
                  </a:lnTo>
                  <a:lnTo>
                    <a:pt x="1019" y="60"/>
                  </a:lnTo>
                  <a:lnTo>
                    <a:pt x="1161" y="34"/>
                  </a:lnTo>
                  <a:lnTo>
                    <a:pt x="1303" y="15"/>
                  </a:lnTo>
                  <a:lnTo>
                    <a:pt x="1450" y="4"/>
                  </a:lnTo>
                  <a:lnTo>
                    <a:pt x="159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8F2CD6CB-CF3B-41E7-846A-5A3164647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28600"/>
            <a:ext cx="127635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849938"/>
            <a:ext cx="1143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Stone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Stone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Stone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Stone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Stone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pomerenk@wsu.edu" TargetMode="External"/><Relationship Id="rId2" Type="http://schemas.openxmlformats.org/officeDocument/2006/relationships/hyperlink" Target="mailto:marypat.dutton@wsu.edu" TargetMode="Externa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948583" y="2806463"/>
            <a:ext cx="7532994" cy="13649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70021" y="3023950"/>
            <a:ext cx="79004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0066"/>
                </a:solidFill>
                <a:latin typeface="Stone Serif" pitchFamily="18" charset="0"/>
              </a:rPr>
              <a:t>Effectively Communicating </a:t>
            </a:r>
            <a:br>
              <a:rPr lang="en-US" altLang="en-US" sz="2800" b="1" dirty="0">
                <a:solidFill>
                  <a:srgbClr val="000066"/>
                </a:solidFill>
                <a:latin typeface="Stone Serif" pitchFamily="18" charset="0"/>
              </a:rPr>
            </a:br>
            <a:r>
              <a:rPr lang="en-US" altLang="en-US" sz="2800" b="1" dirty="0">
                <a:solidFill>
                  <a:srgbClr val="000066"/>
                </a:solidFill>
                <a:latin typeface="Stone Serif" pitchFamily="18" charset="0"/>
              </a:rPr>
              <a:t>Difficult News</a:t>
            </a:r>
            <a:endParaRPr lang="en-US" altLang="en-US" sz="2800" b="1" dirty="0">
              <a:latin typeface="Stone Serif" pitchFamily="18" charset="0"/>
            </a:endParaRPr>
          </a:p>
        </p:txBody>
      </p:sp>
      <p:sp>
        <p:nvSpPr>
          <p:cNvPr id="12" name="Rectangle 19"/>
          <p:cNvSpPr txBox="1">
            <a:spLocks noChangeArrowheads="1"/>
          </p:cNvSpPr>
          <p:nvPr/>
        </p:nvSpPr>
        <p:spPr>
          <a:xfrm>
            <a:off x="470020" y="1525350"/>
            <a:ext cx="8208407" cy="123348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600" b="1" kern="0" dirty="0">
                <a:solidFill>
                  <a:srgbClr val="981E32"/>
                </a:solidFill>
                <a:latin typeface="Stone Serif" pitchFamily="18" charset="0"/>
              </a:rPr>
              <a:t>Dreaded Conversations</a:t>
            </a:r>
            <a:endParaRPr lang="en-US" sz="3600" b="1" kern="0" dirty="0">
              <a:solidFill>
                <a:srgbClr val="981E32"/>
              </a:solidFill>
              <a:latin typeface="Stone Serif" pitchFamily="18" charset="0"/>
            </a:endParaRPr>
          </a:p>
        </p:txBody>
      </p:sp>
      <p:sp>
        <p:nvSpPr>
          <p:cNvPr id="13" name="Rectangle 20"/>
          <p:cNvSpPr txBox="1">
            <a:spLocks noChangeArrowheads="1"/>
          </p:cNvSpPr>
          <p:nvPr/>
        </p:nvSpPr>
        <p:spPr>
          <a:xfrm>
            <a:off x="1576179" y="6426013"/>
            <a:ext cx="1493819" cy="431987"/>
          </a:xfrm>
          <a:prstGeom prst="rect">
            <a:avLst/>
          </a:prstGeom>
        </p:spPr>
        <p:txBody>
          <a:bodyPr/>
          <a:lstStyle/>
          <a:p>
            <a:pPr marL="165100" indent="-165100" algn="ctr">
              <a:spcBef>
                <a:spcPct val="25000"/>
              </a:spcBef>
              <a:buClr>
                <a:srgbClr val="C60C30"/>
              </a:buClr>
              <a:buSzPct val="100000"/>
              <a:buFont typeface="Arial" charset="0"/>
              <a:buNone/>
              <a:defRPr/>
            </a:pPr>
            <a:r>
              <a:rPr lang="en-US" sz="1200" kern="0" dirty="0" smtClean="0">
                <a:solidFill>
                  <a:srgbClr val="5F5F5F"/>
                </a:solidFill>
                <a:latin typeface="StoneSans" pitchFamily="34" charset="0"/>
              </a:rPr>
              <a:t>Revised Jan. 2015</a:t>
            </a:r>
            <a:endParaRPr lang="en-US" sz="1400" kern="0" dirty="0">
              <a:solidFill>
                <a:srgbClr val="5F5F5F"/>
              </a:solidFill>
              <a:latin typeface="StoneSans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948583" y="4654313"/>
            <a:ext cx="7532994" cy="3145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70020" y="4863420"/>
            <a:ext cx="80528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65100" indent="-165100" algn="ctr">
              <a:spcBef>
                <a:spcPct val="25000"/>
              </a:spcBef>
              <a:buClr>
                <a:srgbClr val="C60C30"/>
              </a:buClr>
              <a:buSzPct val="100000"/>
              <a:defRPr/>
            </a:pPr>
            <a:r>
              <a:rPr lang="en-US" sz="2000" b="1" kern="0" dirty="0">
                <a:solidFill>
                  <a:srgbClr val="5F5F5F"/>
                </a:solidFill>
                <a:latin typeface="Stone Serif" pitchFamily="18" charset="0"/>
              </a:rPr>
              <a:t>Mary Pat Dutton</a:t>
            </a:r>
          </a:p>
          <a:p>
            <a:pPr marL="165100" indent="-165100" algn="ctr">
              <a:spcBef>
                <a:spcPct val="25000"/>
              </a:spcBef>
              <a:buClr>
                <a:srgbClr val="C60C30"/>
              </a:buClr>
              <a:buSzPct val="100000"/>
              <a:defRPr/>
            </a:pPr>
            <a:r>
              <a:rPr lang="en-US" kern="0" dirty="0">
                <a:solidFill>
                  <a:srgbClr val="5F5F5F"/>
                </a:solidFill>
                <a:latin typeface="Stone Serif" pitchFamily="18" charset="0"/>
              </a:rPr>
              <a:t>Campus Registrar, WSU Vancouver</a:t>
            </a:r>
          </a:p>
          <a:p>
            <a:pPr marL="165100" indent="-165100" algn="ctr">
              <a:spcBef>
                <a:spcPct val="25000"/>
              </a:spcBef>
              <a:buClr>
                <a:srgbClr val="C60C30"/>
              </a:buClr>
              <a:buSzPct val="100000"/>
              <a:defRPr/>
            </a:pPr>
            <a:r>
              <a:rPr lang="en-US" sz="2000" b="1" kern="0" dirty="0">
                <a:solidFill>
                  <a:srgbClr val="5F5F5F"/>
                </a:solidFill>
                <a:latin typeface="Stone Serif" pitchFamily="18" charset="0"/>
              </a:rPr>
              <a:t>Julia Pomerenk</a:t>
            </a:r>
          </a:p>
          <a:p>
            <a:pPr marL="457200" indent="-457200" algn="ctr">
              <a:spcBef>
                <a:spcPct val="25000"/>
              </a:spcBef>
              <a:buClr>
                <a:srgbClr val="C60C30"/>
              </a:buClr>
              <a:buSzPct val="100000"/>
              <a:defRPr/>
            </a:pPr>
            <a:r>
              <a:rPr lang="en-US" kern="0" dirty="0">
                <a:solidFill>
                  <a:srgbClr val="5F5F5F"/>
                </a:solidFill>
                <a:latin typeface="Stone Serif" pitchFamily="18" charset="0"/>
              </a:rPr>
              <a:t>University Registrar, WSU Pullman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0375" y="2204043"/>
            <a:ext cx="4980210" cy="2963581"/>
          </a:xfrm>
        </p:spPr>
        <p:txBody>
          <a:bodyPr/>
          <a:lstStyle/>
          <a:p>
            <a:pPr marL="9525" indent="-9525" eaLnBrk="1" hangingPunct="1">
              <a:buFontTx/>
              <a:buNone/>
            </a:pPr>
            <a:r>
              <a:rPr altLang="en-US" sz="2400" b="1" i="1" dirty="0" smtClean="0">
                <a:latin typeface="Stone Serif" pitchFamily="18" charset="0"/>
              </a:rPr>
              <a:t>What have you learned from good communicators?</a:t>
            </a:r>
          </a:p>
          <a:p>
            <a:pPr marL="9525" indent="-9525" eaLnBrk="1" hangingPunct="1">
              <a:buFontTx/>
              <a:buNone/>
            </a:pPr>
            <a:endParaRPr altLang="en-US" sz="2400" b="1" i="1" dirty="0" smtClean="0">
              <a:latin typeface="Stone Serif" pitchFamily="18" charset="0"/>
            </a:endParaRPr>
          </a:p>
          <a:p>
            <a:pPr marL="9525" indent="-9525" eaLnBrk="1" hangingPunct="1">
              <a:buFontTx/>
              <a:buNone/>
            </a:pPr>
            <a:r>
              <a:rPr altLang="en-US" sz="2400" b="1" i="1" dirty="0" smtClean="0">
                <a:latin typeface="Stone Serif" pitchFamily="18" charset="0"/>
              </a:rPr>
              <a:t>What have you learned from your own good communication?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8350"/>
            <a:ext cx="91440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Communication Tips</a:t>
            </a:r>
          </a:p>
        </p:txBody>
      </p:sp>
      <p:pic>
        <p:nvPicPr>
          <p:cNvPr id="20484" name="Picture 4" descr="MCj02304000000[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2212975"/>
            <a:ext cx="271145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484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723900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Be an Active Communicator.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44550" y="1739900"/>
            <a:ext cx="7772400" cy="3986732"/>
          </a:xfrm>
        </p:spPr>
        <p:txBody>
          <a:bodyPr/>
          <a:lstStyle/>
          <a:p>
            <a:r>
              <a:rPr altLang="en-US" sz="3000" b="1" dirty="0" smtClean="0">
                <a:latin typeface="Stone Serif" pitchFamily="18" charset="0"/>
              </a:rPr>
              <a:t>Hear the Words.</a:t>
            </a:r>
          </a:p>
          <a:p>
            <a:r>
              <a:rPr altLang="en-US" sz="3000" b="1" dirty="0" smtClean="0">
                <a:latin typeface="Stone Serif" pitchFamily="18" charset="0"/>
              </a:rPr>
              <a:t>Notice the Non-verbal Communication. </a:t>
            </a:r>
          </a:p>
          <a:p>
            <a:r>
              <a:rPr lang="en-US" altLang="en-US" sz="3000" b="1" dirty="0" smtClean="0">
                <a:latin typeface="Stone Serif" pitchFamily="18" charset="0"/>
              </a:rPr>
              <a:t>Re-frame and Re-peat:</a:t>
            </a:r>
          </a:p>
          <a:p>
            <a:pPr lvl="1"/>
            <a:endParaRPr lang="en-US" altLang="en-US" sz="2800" b="1" dirty="0" smtClean="0">
              <a:latin typeface="Stone Serif" pitchFamily="18" charset="0"/>
            </a:endParaRPr>
          </a:p>
          <a:p>
            <a:pPr lvl="1"/>
            <a:r>
              <a:rPr lang="en-US" altLang="en-US" sz="2800" b="1" dirty="0" smtClean="0">
                <a:latin typeface="Stone Serif" pitchFamily="18" charset="0"/>
              </a:rPr>
              <a:t>In your own words, make sure that the message you received is the message that the sender intended</a:t>
            </a:r>
            <a:endParaRPr altLang="en-US" sz="2800" b="1" dirty="0" smtClean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56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MCj04107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4086225"/>
            <a:ext cx="27432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0"/>
            <a:ext cx="91440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Speak from the Heart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41500"/>
            <a:ext cx="8001000" cy="3724275"/>
          </a:xfrm>
        </p:spPr>
        <p:txBody>
          <a:bodyPr/>
          <a:lstStyle/>
          <a:p>
            <a:pPr eaLnBrk="1" hangingPunct="1"/>
            <a:r>
              <a:rPr altLang="en-US" b="1" u="sng" dirty="0" smtClean="0">
                <a:latin typeface="Stone Serif" pitchFamily="18" charset="0"/>
              </a:rPr>
              <a:t>H</a:t>
            </a:r>
            <a:r>
              <a:rPr altLang="en-US" b="1" dirty="0" smtClean="0">
                <a:latin typeface="Stone Serif" pitchFamily="18" charset="0"/>
              </a:rPr>
              <a:t>ear and understand me.</a:t>
            </a:r>
          </a:p>
          <a:p>
            <a:pPr eaLnBrk="1" hangingPunct="1"/>
            <a:r>
              <a:rPr altLang="en-US" b="1" u="sng" dirty="0" smtClean="0">
                <a:latin typeface="Stone Serif" pitchFamily="18" charset="0"/>
              </a:rPr>
              <a:t>E</a:t>
            </a:r>
            <a:r>
              <a:rPr altLang="en-US" b="1" dirty="0" smtClean="0">
                <a:latin typeface="Stone Serif" pitchFamily="18" charset="0"/>
              </a:rPr>
              <a:t>ven if you disagree, don’t make me wrong.</a:t>
            </a:r>
          </a:p>
          <a:p>
            <a:pPr eaLnBrk="1" hangingPunct="1"/>
            <a:r>
              <a:rPr altLang="en-US" b="1" u="sng" dirty="0" smtClean="0">
                <a:latin typeface="Stone Serif" pitchFamily="18" charset="0"/>
              </a:rPr>
              <a:t>A</a:t>
            </a:r>
            <a:r>
              <a:rPr altLang="en-US" b="1" dirty="0" smtClean="0">
                <a:latin typeface="Stone Serif" pitchFamily="18" charset="0"/>
              </a:rPr>
              <a:t>cknowledge the greatness within me.</a:t>
            </a:r>
          </a:p>
          <a:p>
            <a:pPr eaLnBrk="1" hangingPunct="1"/>
            <a:r>
              <a:rPr altLang="en-US" b="1" u="sng" dirty="0" smtClean="0">
                <a:latin typeface="Stone Serif" pitchFamily="18" charset="0"/>
              </a:rPr>
              <a:t>R</a:t>
            </a:r>
            <a:r>
              <a:rPr altLang="en-US" b="1" dirty="0" smtClean="0">
                <a:latin typeface="Stone Serif" pitchFamily="18" charset="0"/>
              </a:rPr>
              <a:t>emember to look for my loving </a:t>
            </a:r>
            <a:r>
              <a:rPr altLang="en-US" b="1" i="1" dirty="0" smtClean="0">
                <a:latin typeface="Stone Serif" pitchFamily="18" charset="0"/>
              </a:rPr>
              <a:t>intention.</a:t>
            </a:r>
          </a:p>
          <a:p>
            <a:pPr eaLnBrk="1" hangingPunct="1"/>
            <a:r>
              <a:rPr altLang="en-US" b="1" u="sng" dirty="0" smtClean="0">
                <a:latin typeface="Stone Serif" pitchFamily="18" charset="0"/>
              </a:rPr>
              <a:t>T</a:t>
            </a:r>
            <a:r>
              <a:rPr altLang="en-US" b="1" dirty="0" smtClean="0">
                <a:latin typeface="Stone Serif" pitchFamily="18" charset="0"/>
              </a:rPr>
              <a:t>ell me the truth with compassion.</a:t>
            </a:r>
          </a:p>
          <a:p>
            <a:pPr eaLnBrk="1" hangingPunct="1"/>
            <a:endParaRPr altLang="en-US" b="1" dirty="0" smtClean="0">
              <a:latin typeface="Stone Serif" pitchFamily="18" charset="0"/>
            </a:endParaRPr>
          </a:p>
          <a:p>
            <a:pPr eaLnBrk="1" hangingPunct="1">
              <a:buFontTx/>
              <a:buNone/>
            </a:pPr>
            <a:r>
              <a:rPr altLang="en-US" sz="2000" b="1" dirty="0" err="1" smtClean="0">
                <a:latin typeface="Stone Serif" pitchFamily="18" charset="0"/>
              </a:rPr>
              <a:t>Hyler</a:t>
            </a:r>
            <a:r>
              <a:rPr altLang="en-US" sz="2000" b="1" dirty="0" smtClean="0">
                <a:latin typeface="Stone Serif" pitchFamily="18" charset="0"/>
              </a:rPr>
              <a:t> Bracey, </a:t>
            </a:r>
            <a:r>
              <a:rPr altLang="en-US" sz="2000" b="1" i="1" dirty="0" smtClean="0">
                <a:latin typeface="Stone Serif" pitchFamily="18" charset="0"/>
              </a:rPr>
              <a:t>Managing from the Heart</a:t>
            </a:r>
          </a:p>
        </p:txBody>
      </p:sp>
    </p:spTree>
    <p:extLst>
      <p:ext uri="{BB962C8B-B14F-4D97-AF65-F5344CB8AC3E}">
        <p14:creationId xmlns:p14="http://schemas.microsoft.com/office/powerpoint/2010/main" val="1425917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754063"/>
            <a:ext cx="9144000" cy="646112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Consider Different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63" y="1841500"/>
            <a:ext cx="7772400" cy="5516895"/>
          </a:xfrm>
        </p:spPr>
        <p:txBody>
          <a:bodyPr/>
          <a:lstStyle/>
          <a:p>
            <a:pPr marL="244475" indent="-244475">
              <a:lnSpc>
                <a:spcPct val="95000"/>
              </a:lnSpc>
              <a:spcBef>
                <a:spcPct val="25000"/>
              </a:spcBef>
              <a:buSzPct val="125000"/>
              <a:buFont typeface="Arial" pitchFamily="34" charset="0"/>
              <a:buNone/>
              <a:defRPr/>
            </a:pPr>
            <a:r>
              <a:rPr sz="3600" b="1" dirty="0" smtClean="0">
                <a:latin typeface="Stone Serif" pitchFamily="18" charset="0"/>
              </a:rPr>
              <a:t>“How Fascinating!”</a:t>
            </a:r>
          </a:p>
          <a:p>
            <a:pPr marL="463550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r>
              <a:rPr sz="2400" b="1" dirty="0" smtClean="0">
                <a:latin typeface="Stone Serif" pitchFamily="18" charset="0"/>
              </a:rPr>
              <a:t>“Tell me more about that . . . “</a:t>
            </a:r>
          </a:p>
          <a:p>
            <a:pPr marL="463550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r>
              <a:rPr sz="2400" b="1" dirty="0" smtClean="0">
                <a:latin typeface="Stone Serif" pitchFamily="18" charset="0"/>
              </a:rPr>
              <a:t>Fix the problem.  Don’t fix the blame.</a:t>
            </a:r>
          </a:p>
          <a:p>
            <a:pPr marL="244475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endParaRPr sz="2400" b="1" dirty="0" smtClean="0">
              <a:latin typeface="Stone Serif" pitchFamily="18" charset="0"/>
            </a:endParaRPr>
          </a:p>
          <a:p>
            <a:pPr marL="244475" indent="-244475">
              <a:lnSpc>
                <a:spcPct val="95000"/>
              </a:lnSpc>
              <a:spcBef>
                <a:spcPct val="25000"/>
              </a:spcBef>
              <a:buSzPct val="125000"/>
              <a:buFont typeface="Arial" pitchFamily="34" charset="0"/>
              <a:buNone/>
              <a:defRPr/>
            </a:pPr>
            <a:r>
              <a:rPr sz="4000" b="1" dirty="0" smtClean="0">
                <a:latin typeface="Stone Serif" pitchFamily="18" charset="0"/>
              </a:rPr>
              <a:t>	</a:t>
            </a:r>
            <a:r>
              <a:rPr sz="3600" b="1" dirty="0" smtClean="0">
                <a:latin typeface="Stone Serif" pitchFamily="18" charset="0"/>
              </a:rPr>
              <a:t>Remember Rule #6.</a:t>
            </a:r>
          </a:p>
          <a:p>
            <a:pPr marL="506413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r>
              <a:rPr sz="2400" b="1" dirty="0" smtClean="0">
                <a:latin typeface="Stone Serif" pitchFamily="18" charset="0"/>
              </a:rPr>
              <a:t>Set yourself and the situation in a larger setting.</a:t>
            </a:r>
          </a:p>
          <a:p>
            <a:pPr marL="506413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r>
              <a:rPr lang="en-US" sz="2400" b="1" dirty="0" smtClean="0">
                <a:latin typeface="Stone Serif" pitchFamily="18" charset="0"/>
              </a:rPr>
              <a:t>Where is the other person coming from?</a:t>
            </a:r>
            <a:endParaRPr sz="2400" b="1" dirty="0" smtClean="0">
              <a:latin typeface="Stone Serif" pitchFamily="18" charset="0"/>
            </a:endParaRPr>
          </a:p>
          <a:p>
            <a:pPr marL="244475" indent="-244475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  <a:defRPr/>
            </a:pPr>
            <a:endParaRPr sz="2400" b="1" dirty="0" smtClean="0">
              <a:latin typeface="Stone Serif" pitchFamily="18" charset="0"/>
            </a:endParaRPr>
          </a:p>
          <a:p>
            <a:pPr marL="244475" indent="-244475" algn="r">
              <a:lnSpc>
                <a:spcPct val="95000"/>
              </a:lnSpc>
              <a:spcBef>
                <a:spcPct val="25000"/>
              </a:spcBef>
              <a:buSzPct val="125000"/>
              <a:defRPr/>
            </a:pPr>
            <a:r>
              <a:rPr sz="1800" i="1" dirty="0" smtClean="0">
                <a:latin typeface="Stone Serif" pitchFamily="18" charset="0"/>
              </a:rPr>
              <a:t>From The Art of Possibility:  Transforming Professional and Personal Life</a:t>
            </a:r>
            <a:r>
              <a:rPr sz="1800" dirty="0" smtClean="0">
                <a:latin typeface="Stone Serif" pitchFamily="18" charset="0"/>
              </a:rPr>
              <a:t>, </a:t>
            </a:r>
            <a:r>
              <a:rPr sz="1800" dirty="0" err="1" smtClean="0">
                <a:latin typeface="Stone Serif" pitchFamily="18" charset="0"/>
              </a:rPr>
              <a:t>Rosamund</a:t>
            </a:r>
            <a:r>
              <a:rPr sz="1800" dirty="0" smtClean="0">
                <a:latin typeface="Stone Serif" pitchFamily="18" charset="0"/>
              </a:rPr>
              <a:t> Stone </a:t>
            </a:r>
            <a:r>
              <a:rPr sz="1800" dirty="0" err="1" smtClean="0">
                <a:latin typeface="Stone Serif" pitchFamily="18" charset="0"/>
              </a:rPr>
              <a:t>Zander</a:t>
            </a:r>
            <a:r>
              <a:rPr sz="1800" dirty="0" smtClean="0">
                <a:latin typeface="Stone Serif" pitchFamily="18" charset="0"/>
              </a:rPr>
              <a:t> and Benjamin </a:t>
            </a:r>
            <a:r>
              <a:rPr sz="1800" dirty="0" err="1" smtClean="0">
                <a:latin typeface="Stone Serif" pitchFamily="18" charset="0"/>
              </a:rPr>
              <a:t>Zander</a:t>
            </a:r>
            <a:endParaRPr sz="1800" dirty="0" smtClean="0">
              <a:latin typeface="Stone Serif" pitchFamily="18" charset="0"/>
            </a:endParaRPr>
          </a:p>
          <a:p>
            <a:pPr>
              <a:defRPr/>
            </a:pPr>
            <a:endParaRPr dirty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96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01688" y="2052638"/>
            <a:ext cx="7772400" cy="2738437"/>
          </a:xfrm>
        </p:spPr>
        <p:txBody>
          <a:bodyPr/>
          <a:lstStyle/>
          <a:p>
            <a:pPr marL="165100" indent="0" algn="ctr">
              <a:buFont typeface="Arial" pitchFamily="34" charset="0"/>
              <a:buNone/>
            </a:pPr>
            <a:r>
              <a:rPr altLang="en-US" sz="5400" b="1" dirty="0" smtClean="0">
                <a:latin typeface="StoneSerif" pitchFamily="34" charset="0"/>
              </a:rPr>
              <a:t>Part Two:</a:t>
            </a:r>
          </a:p>
          <a:p>
            <a:pPr marL="165100" indent="0" algn="ctr">
              <a:buFont typeface="Arial" pitchFamily="34" charset="0"/>
              <a:buNone/>
            </a:pPr>
            <a:r>
              <a:rPr altLang="en-US" sz="5400" b="1" dirty="0" smtClean="0">
                <a:latin typeface="StoneSerif" pitchFamily="34" charset="0"/>
              </a:rPr>
              <a:t>The Difficult Conversations</a:t>
            </a:r>
          </a:p>
        </p:txBody>
      </p:sp>
    </p:spTree>
    <p:extLst>
      <p:ext uri="{BB962C8B-B14F-4D97-AF65-F5344CB8AC3E}">
        <p14:creationId xmlns:p14="http://schemas.microsoft.com/office/powerpoint/2010/main" val="4098977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4094162"/>
          </a:xfrm>
        </p:spPr>
        <p:txBody>
          <a:bodyPr/>
          <a:lstStyle/>
          <a:p>
            <a:pPr marL="165100" indent="0">
              <a:buFont typeface="Arial" pitchFamily="34" charset="0"/>
              <a:buNone/>
            </a:pPr>
            <a:r>
              <a:rPr altLang="en-US" sz="4000" dirty="0" smtClean="0">
                <a:latin typeface="Stone Serif" pitchFamily="18" charset="0"/>
              </a:rPr>
              <a:t>Even when we are communicating well, there are certain conversations we just don't want to have.</a:t>
            </a:r>
          </a:p>
          <a:p>
            <a:pPr marL="165100" indent="0">
              <a:buFont typeface="Arial" pitchFamily="34" charset="0"/>
              <a:buNone/>
            </a:pPr>
            <a:r>
              <a:rPr altLang="en-US" sz="4000" dirty="0" smtClean="0">
                <a:latin typeface="Stone Serif" pitchFamily="18" charset="0"/>
              </a:rPr>
              <a:t>Please share examples. </a:t>
            </a:r>
          </a:p>
          <a:p>
            <a:pPr marL="165100" indent="0" algn="ctr">
              <a:buFont typeface="Arial" pitchFamily="34" charset="0"/>
              <a:buNone/>
            </a:pPr>
            <a:endParaRPr altLang="en-US" sz="4000" dirty="0" smtClean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11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01688" y="903288"/>
            <a:ext cx="7772400" cy="479425"/>
          </a:xfrm>
        </p:spPr>
        <p:txBody>
          <a:bodyPr/>
          <a:lstStyle/>
          <a:p>
            <a:r>
              <a:rPr lang="en-US" altLang="en-US" dirty="0" smtClean="0">
                <a:latin typeface="StoneSerif" pitchFamily="34" charset="0"/>
              </a:rPr>
              <a:t>Elements of a Difficult Conversation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58825" y="2327275"/>
            <a:ext cx="7772400" cy="2769989"/>
          </a:xfrm>
        </p:spPr>
        <p:txBody>
          <a:bodyPr/>
          <a:lstStyle/>
          <a:p>
            <a:pPr marL="508000" indent="-342900"/>
            <a:r>
              <a:rPr altLang="en-US" sz="3600" dirty="0" smtClean="0">
                <a:latin typeface="Stone Serif" pitchFamily="18" charset="0"/>
              </a:rPr>
              <a:t>Content</a:t>
            </a:r>
          </a:p>
          <a:p>
            <a:pPr marL="508000" indent="-342900"/>
            <a:r>
              <a:rPr lang="en-US" altLang="en-US" sz="3600" dirty="0" smtClean="0">
                <a:latin typeface="Stone Serif" pitchFamily="18" charset="0"/>
              </a:rPr>
              <a:t>Relationship</a:t>
            </a:r>
            <a:endParaRPr lang="en-US" altLang="en-US" sz="3600" dirty="0">
              <a:latin typeface="Stone Serif" pitchFamily="18" charset="0"/>
            </a:endParaRPr>
          </a:p>
          <a:p>
            <a:pPr marL="508000" indent="-342900"/>
            <a:r>
              <a:rPr altLang="en-US" sz="3600" dirty="0" smtClean="0">
                <a:latin typeface="Stone Serif" pitchFamily="18" charset="0"/>
              </a:rPr>
              <a:t>Process</a:t>
            </a:r>
          </a:p>
          <a:p>
            <a:pPr marL="508000" indent="-342900"/>
            <a:endParaRPr altLang="en-US" sz="3600" dirty="0" smtClean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01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01688" y="792163"/>
            <a:ext cx="7772400" cy="590550"/>
          </a:xfrm>
        </p:spPr>
        <p:txBody>
          <a:bodyPr/>
          <a:lstStyle/>
          <a:p>
            <a:r>
              <a:rPr lang="en-US" altLang="en-US" sz="3600" dirty="0" smtClean="0">
                <a:latin typeface="StoneSerif" pitchFamily="34" charset="0"/>
              </a:rPr>
              <a:t>Content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17488" y="1965325"/>
            <a:ext cx="8664575" cy="2370138"/>
          </a:xfrm>
        </p:spPr>
        <p:txBody>
          <a:bodyPr/>
          <a:lstStyle/>
          <a:p>
            <a:pPr marL="165100" indent="0">
              <a:buFont typeface="Arial" pitchFamily="34" charset="0"/>
              <a:buNone/>
            </a:pPr>
            <a:r>
              <a:rPr altLang="en-US" sz="4000" dirty="0" smtClean="0">
                <a:latin typeface="Stone Serif" pitchFamily="18" charset="0"/>
              </a:rPr>
              <a:t>What do you </a:t>
            </a:r>
            <a:r>
              <a:rPr altLang="en-US" sz="4000" u="sng" dirty="0" smtClean="0">
                <a:latin typeface="Stone Serif" pitchFamily="18" charset="0"/>
              </a:rPr>
              <a:t>need</a:t>
            </a:r>
            <a:r>
              <a:rPr altLang="en-US" sz="4000" dirty="0" smtClean="0">
                <a:latin typeface="Stone Serif" pitchFamily="18" charset="0"/>
              </a:rPr>
              <a:t> to say?</a:t>
            </a:r>
          </a:p>
          <a:p>
            <a:pPr marL="165100" indent="0">
              <a:buFont typeface="Arial" pitchFamily="34" charset="0"/>
              <a:buNone/>
            </a:pPr>
            <a:r>
              <a:rPr altLang="en-US" dirty="0" smtClean="0">
                <a:latin typeface="Stone Serif" pitchFamily="18" charset="0"/>
              </a:rPr>
              <a:t>	Make a list.</a:t>
            </a:r>
          </a:p>
          <a:p>
            <a:pPr marL="165100" indent="0">
              <a:buFont typeface="Arial" pitchFamily="34" charset="0"/>
              <a:buNone/>
            </a:pPr>
            <a:r>
              <a:rPr altLang="en-US" dirty="0" smtClean="0">
                <a:latin typeface="Stone Serif" pitchFamily="18" charset="0"/>
              </a:rPr>
              <a:t>	Less is more—as long as it’s enough. </a:t>
            </a:r>
          </a:p>
          <a:p>
            <a:pPr marL="165100" indent="0">
              <a:buFont typeface="Arial" pitchFamily="34" charset="0"/>
              <a:buNone/>
            </a:pPr>
            <a:r>
              <a:rPr altLang="en-US" dirty="0" smtClean="0">
                <a:latin typeface="Stone Serif" pitchFamily="18" charset="0"/>
              </a:rPr>
              <a:t>	Keep asking yourself, “What’s most important?”</a:t>
            </a:r>
          </a:p>
        </p:txBody>
      </p:sp>
    </p:spTree>
    <p:extLst>
      <p:ext uri="{BB962C8B-B14F-4D97-AF65-F5344CB8AC3E}">
        <p14:creationId xmlns:p14="http://schemas.microsoft.com/office/powerpoint/2010/main" val="2572910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850519"/>
            <a:ext cx="9144000" cy="590931"/>
          </a:xfrm>
        </p:spPr>
        <p:txBody>
          <a:bodyPr/>
          <a:lstStyle/>
          <a:p>
            <a:pPr>
              <a:defRPr/>
            </a:pPr>
            <a:r>
              <a:rPr lang="en-US" sz="36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Relationship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9938" y="1741488"/>
            <a:ext cx="7789862" cy="366459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sz="3600" dirty="0" smtClean="0">
                <a:latin typeface="Stone Serif" pitchFamily="18" charset="0"/>
              </a:rPr>
              <a:t>Who are you at work?</a:t>
            </a:r>
          </a:p>
          <a:p>
            <a:pPr>
              <a:buFontTx/>
              <a:buNone/>
              <a:defRPr/>
            </a:pPr>
            <a:endParaRPr sz="3600" dirty="0" smtClean="0">
              <a:latin typeface="Stone Serif" pitchFamily="18" charset="0"/>
            </a:endParaRPr>
          </a:p>
          <a:p>
            <a:pPr lvl="1">
              <a:defRPr/>
            </a:pPr>
            <a:r>
              <a:rPr sz="3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Stone Serif" pitchFamily="18" charset="0"/>
              </a:rPr>
              <a:t>You, the very fine person</a:t>
            </a:r>
          </a:p>
          <a:p>
            <a:pPr lvl="1">
              <a:defRPr/>
            </a:pPr>
            <a:endParaRPr sz="3600" dirty="0" smtClean="0">
              <a:solidFill>
                <a:schemeClr val="bg1">
                  <a:lumMod val="60000"/>
                  <a:lumOff val="40000"/>
                </a:schemeClr>
              </a:solidFill>
              <a:latin typeface="Stone Serif" pitchFamily="18" charset="0"/>
            </a:endParaRPr>
          </a:p>
          <a:p>
            <a:pPr lvl="1">
              <a:defRPr/>
            </a:pPr>
            <a:r>
              <a:rPr sz="3600" dirty="0" smtClean="0">
                <a:solidFill>
                  <a:schemeClr val="accent1">
                    <a:lumMod val="75000"/>
                  </a:schemeClr>
                </a:solidFill>
                <a:latin typeface="Stone Serif" pitchFamily="18" charset="0"/>
              </a:rPr>
              <a:t>You, the job title</a:t>
            </a:r>
          </a:p>
          <a:p>
            <a:pPr lvl="1">
              <a:defRPr/>
            </a:pPr>
            <a:endParaRPr sz="3600" dirty="0" smtClean="0">
              <a:solidFill>
                <a:schemeClr val="accent1">
                  <a:lumMod val="75000"/>
                </a:schemeClr>
              </a:solidFill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37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01688" y="682452"/>
            <a:ext cx="7772400" cy="590931"/>
          </a:xfrm>
        </p:spPr>
        <p:txBody>
          <a:bodyPr/>
          <a:lstStyle/>
          <a:p>
            <a:r>
              <a:rPr lang="en-US" altLang="en-US" sz="3600" dirty="0" smtClean="0">
                <a:latin typeface="StoneSerif" pitchFamily="34" charset="0"/>
              </a:rPr>
              <a:t>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4246562"/>
          </a:xfrm>
        </p:spPr>
        <p:txBody>
          <a:bodyPr/>
          <a:lstStyle/>
          <a:p>
            <a:pPr marL="179388" indent="0">
              <a:buFont typeface="Arial" pitchFamily="34" charset="0"/>
              <a:buNone/>
              <a:defRPr/>
            </a:pPr>
            <a:r>
              <a:rPr dirty="0">
                <a:solidFill>
                  <a:srgbClr val="000000"/>
                </a:solidFill>
                <a:latin typeface="Stone Serif" pitchFamily="18" charset="0"/>
              </a:rPr>
              <a:t>How do you balance </a:t>
            </a:r>
            <a:r>
              <a:rPr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Stone Serif" pitchFamily="18" charset="0"/>
              </a:rPr>
              <a:t>YOU </a:t>
            </a:r>
            <a:r>
              <a:rPr dirty="0" smtClean="0">
                <a:solidFill>
                  <a:schemeClr val="bg1"/>
                </a:solidFill>
                <a:latin typeface="Stone Serif" pitchFamily="18" charset="0"/>
              </a:rPr>
              <a:t>and </a:t>
            </a:r>
            <a:r>
              <a:rPr dirty="0" smtClean="0">
                <a:solidFill>
                  <a:schemeClr val="accent1">
                    <a:lumMod val="75000"/>
                  </a:schemeClr>
                </a:solidFill>
                <a:latin typeface="Stone Serif" pitchFamily="18" charset="0"/>
              </a:rPr>
              <a:t>YOU</a:t>
            </a:r>
            <a:r>
              <a:rPr dirty="0" smtClean="0">
                <a:solidFill>
                  <a:srgbClr val="000000"/>
                </a:solidFill>
                <a:latin typeface="Stone Serif" pitchFamily="18" charset="0"/>
              </a:rPr>
              <a:t> </a:t>
            </a:r>
            <a:r>
              <a:rPr dirty="0">
                <a:solidFill>
                  <a:srgbClr val="000000"/>
                </a:solidFill>
                <a:latin typeface="Stone Serif" pitchFamily="18" charset="0"/>
              </a:rPr>
              <a:t>when they are in conflict</a:t>
            </a:r>
            <a:r>
              <a:rPr dirty="0" smtClean="0">
                <a:solidFill>
                  <a:srgbClr val="000000"/>
                </a:solidFill>
                <a:latin typeface="Stone Serif" pitchFamily="18" charset="0"/>
              </a:rPr>
              <a:t>?</a:t>
            </a:r>
          </a:p>
          <a:p>
            <a:pPr>
              <a:defRPr/>
            </a:pPr>
            <a:r>
              <a:rPr sz="2400" dirty="0" smtClean="0">
                <a:solidFill>
                  <a:srgbClr val="000000"/>
                </a:solidFill>
                <a:latin typeface="Stone Serif" pitchFamily="18" charset="0"/>
              </a:rPr>
              <a:t>What </a:t>
            </a:r>
            <a:r>
              <a:rPr sz="2400" dirty="0">
                <a:solidFill>
                  <a:srgbClr val="000000"/>
                </a:solidFill>
                <a:latin typeface="Stone Serif" pitchFamily="18" charset="0"/>
              </a:rPr>
              <a:t>message do </a:t>
            </a:r>
            <a:r>
              <a:rPr sz="2400" dirty="0">
                <a:solidFill>
                  <a:srgbClr val="003C69">
                    <a:lumMod val="60000"/>
                    <a:lumOff val="40000"/>
                  </a:srgbClr>
                </a:solidFill>
                <a:latin typeface="Stone Serif" pitchFamily="18" charset="0"/>
              </a:rPr>
              <a:t>you</a:t>
            </a:r>
            <a:r>
              <a:rPr sz="2400" dirty="0">
                <a:solidFill>
                  <a:srgbClr val="000000"/>
                </a:solidFill>
                <a:latin typeface="Stone Serif" pitchFamily="18" charset="0"/>
              </a:rPr>
              <a:t> want to deliver?</a:t>
            </a:r>
          </a:p>
          <a:p>
            <a:pPr>
              <a:defRPr/>
            </a:pPr>
            <a:r>
              <a:rPr sz="2400" dirty="0">
                <a:solidFill>
                  <a:srgbClr val="000000"/>
                </a:solidFill>
                <a:latin typeface="Stone Serif" pitchFamily="18" charset="0"/>
              </a:rPr>
              <a:t>What message does </a:t>
            </a:r>
            <a:r>
              <a:rPr sz="2400" dirty="0">
                <a:solidFill>
                  <a:srgbClr val="981E32">
                    <a:lumMod val="75000"/>
                  </a:srgbClr>
                </a:solidFill>
                <a:latin typeface="Stone Serif" pitchFamily="18" charset="0"/>
              </a:rPr>
              <a:t>the institution </a:t>
            </a:r>
            <a:r>
              <a:rPr sz="2400" dirty="0">
                <a:solidFill>
                  <a:srgbClr val="000000"/>
                </a:solidFill>
                <a:latin typeface="Stone Serif" pitchFamily="18" charset="0"/>
              </a:rPr>
              <a:t>need to deliver, through you</a:t>
            </a:r>
            <a:r>
              <a:rPr sz="2400" dirty="0" smtClean="0">
                <a:solidFill>
                  <a:srgbClr val="000000"/>
                </a:solidFill>
                <a:latin typeface="Stone Serif" pitchFamily="18" charset="0"/>
              </a:rPr>
              <a:t>?</a:t>
            </a:r>
          </a:p>
          <a:p>
            <a:pPr>
              <a:defRPr/>
            </a:pPr>
            <a:r>
              <a:rPr sz="2400" dirty="0" smtClean="0">
                <a:solidFill>
                  <a:srgbClr val="000000"/>
                </a:solidFill>
                <a:latin typeface="Stone Serif" pitchFamily="18" charset="0"/>
              </a:rPr>
              <a:t>Where do they overlap?</a:t>
            </a:r>
            <a:endParaRPr sz="2400" dirty="0">
              <a:solidFill>
                <a:srgbClr val="000000"/>
              </a:solidFill>
              <a:latin typeface="Stone Serif" pitchFamily="18" charset="0"/>
            </a:endParaRPr>
          </a:p>
          <a:p>
            <a:pPr algn="r">
              <a:buFont typeface="Arial" pitchFamily="34" charset="0"/>
              <a:buNone/>
              <a:defRPr/>
            </a:pPr>
            <a:r>
              <a:rPr sz="1800" dirty="0">
                <a:solidFill>
                  <a:srgbClr val="000000"/>
                </a:solidFill>
                <a:latin typeface="Stone Serif" pitchFamily="18" charset="0"/>
              </a:rPr>
              <a:t>		</a:t>
            </a:r>
            <a:endParaRPr sz="1800" dirty="0" smtClean="0">
              <a:solidFill>
                <a:srgbClr val="000000"/>
              </a:solidFill>
              <a:latin typeface="Stone Serif" pitchFamily="18" charset="0"/>
            </a:endParaRPr>
          </a:p>
          <a:p>
            <a:pPr algn="r">
              <a:buFont typeface="Arial" pitchFamily="34" charset="0"/>
              <a:buNone/>
              <a:defRPr/>
            </a:pPr>
            <a:r>
              <a:rPr sz="1800" dirty="0">
                <a:solidFill>
                  <a:srgbClr val="000000"/>
                </a:solidFill>
                <a:latin typeface="Stone Serif" pitchFamily="18" charset="0"/>
              </a:rPr>
              <a:t>(</a:t>
            </a:r>
            <a:r>
              <a:rPr sz="1800" dirty="0" smtClean="0">
                <a:solidFill>
                  <a:srgbClr val="000000"/>
                </a:solidFill>
                <a:latin typeface="Stone Serif" pitchFamily="18" charset="0"/>
              </a:rPr>
              <a:t>C.K</a:t>
            </a:r>
            <a:r>
              <a:rPr sz="1800" dirty="0">
                <a:solidFill>
                  <a:srgbClr val="000000"/>
                </a:solidFill>
                <a:latin typeface="Stone Serif" pitchFamily="18" charset="0"/>
              </a:rPr>
              <a:t>. </a:t>
            </a:r>
            <a:r>
              <a:rPr sz="1800" dirty="0" err="1">
                <a:solidFill>
                  <a:srgbClr val="000000"/>
                </a:solidFill>
                <a:latin typeface="Stone Serif" pitchFamily="18" charset="0"/>
              </a:rPr>
              <a:t>Gunsalus</a:t>
            </a:r>
            <a:r>
              <a:rPr sz="1800" dirty="0">
                <a:solidFill>
                  <a:srgbClr val="000000"/>
                </a:solidFill>
                <a:latin typeface="Stone Serif" pitchFamily="18" charset="0"/>
              </a:rPr>
              <a:t>, </a:t>
            </a:r>
            <a:r>
              <a:rPr sz="1800" i="1" dirty="0">
                <a:solidFill>
                  <a:srgbClr val="000000"/>
                </a:solidFill>
                <a:latin typeface="Stone Serif" pitchFamily="18" charset="0"/>
              </a:rPr>
              <a:t>The College Administrator’s Survival </a:t>
            </a:r>
            <a:r>
              <a:rPr sz="1800" i="1" dirty="0" smtClean="0">
                <a:solidFill>
                  <a:srgbClr val="000000"/>
                </a:solidFill>
                <a:latin typeface="Stone Serif" pitchFamily="18" charset="0"/>
              </a:rPr>
              <a:t>Guide)</a:t>
            </a:r>
            <a:endParaRPr sz="1800" i="1" dirty="0">
              <a:solidFill>
                <a:srgbClr val="000000"/>
              </a:solidFill>
              <a:latin typeface="Stone Serif" pitchFamily="18" charset="0"/>
            </a:endParaRPr>
          </a:p>
          <a:p>
            <a:pPr>
              <a:defRPr/>
            </a:pPr>
            <a:endParaRPr dirty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23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504202" y="2332038"/>
            <a:ext cx="831505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5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600">
                <a:solidFill>
                  <a:schemeClr val="bg2"/>
                </a:solidFill>
                <a:latin typeface="Stone Sans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400">
                <a:solidFill>
                  <a:schemeClr val="bg2"/>
                </a:solidFill>
                <a:latin typeface="Stone Sans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200">
                <a:solidFill>
                  <a:schemeClr val="bg2"/>
                </a:solidFill>
                <a:latin typeface="Stone Sans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66"/>
                </a:solidFill>
                <a:latin typeface="Stone Serif" pitchFamily="18" charset="0"/>
              </a:rPr>
              <a:t>Communicating </a:t>
            </a:r>
            <a:br>
              <a:rPr lang="en-US" altLang="en-US" sz="3600" b="1" dirty="0">
                <a:solidFill>
                  <a:srgbClr val="000066"/>
                </a:solidFill>
                <a:latin typeface="Stone Serif" pitchFamily="18" charset="0"/>
              </a:rPr>
            </a:br>
            <a:r>
              <a:rPr lang="en-US" altLang="en-US" sz="3600" b="1" dirty="0">
                <a:solidFill>
                  <a:srgbClr val="000066"/>
                </a:solidFill>
                <a:latin typeface="Stone Serif" pitchFamily="18" charset="0"/>
              </a:rPr>
              <a:t>Well to Reduce the </a:t>
            </a:r>
            <a:r>
              <a:rPr lang="en-US" altLang="en-US" sz="3600" b="1" i="1" dirty="0">
                <a:solidFill>
                  <a:srgbClr val="000066"/>
                </a:solidFill>
                <a:latin typeface="Stone Serif" pitchFamily="18" charset="0"/>
              </a:rPr>
              <a:t>NEED</a:t>
            </a:r>
            <a:r>
              <a:rPr lang="en-US" altLang="en-US" sz="3600" b="1" dirty="0">
                <a:solidFill>
                  <a:srgbClr val="000066"/>
                </a:solidFill>
                <a:latin typeface="Stone Serif" pitchFamily="18" charset="0"/>
              </a:rPr>
              <a:t> for Dreaded Conversations</a:t>
            </a:r>
            <a:endParaRPr lang="en-US" altLang="en-US" sz="3600" b="1" dirty="0">
              <a:solidFill>
                <a:schemeClr val="tx1"/>
              </a:solidFill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46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33094"/>
            <a:ext cx="9144000" cy="590931"/>
          </a:xfrm>
        </p:spPr>
        <p:txBody>
          <a:bodyPr/>
          <a:lstStyle/>
          <a:p>
            <a:pPr>
              <a:defRPr/>
            </a:pPr>
            <a:r>
              <a:rPr lang="en-US" sz="36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Process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01688" y="2103438"/>
            <a:ext cx="7772400" cy="2770187"/>
          </a:xfrm>
        </p:spPr>
        <p:txBody>
          <a:bodyPr/>
          <a:lstStyle/>
          <a:p>
            <a:pPr>
              <a:buFontTx/>
              <a:buNone/>
            </a:pPr>
            <a:endParaRPr altLang="en-US" b="1" dirty="0" smtClean="0">
              <a:latin typeface="Stone Serif" pitchFamily="18" charset="0"/>
            </a:endParaRPr>
          </a:p>
          <a:p>
            <a:pPr>
              <a:buFontTx/>
              <a:buNone/>
            </a:pPr>
            <a:r>
              <a:rPr altLang="en-US" dirty="0" smtClean="0">
                <a:latin typeface="Stone Serif" pitchFamily="18" charset="0"/>
              </a:rPr>
              <a:t>“We are not negotiating with our enemy—we are trying to improve our organization.”</a:t>
            </a:r>
          </a:p>
          <a:p>
            <a:pPr algn="r">
              <a:buFontTx/>
              <a:buNone/>
            </a:pPr>
            <a:r>
              <a:rPr altLang="en-US" sz="2000" dirty="0" smtClean="0">
                <a:latin typeface="Stone Serif" pitchFamily="18" charset="0"/>
              </a:rPr>
              <a:t>		Robert J. Spitzer, </a:t>
            </a:r>
            <a:r>
              <a:rPr altLang="en-US" sz="2000" i="1" dirty="0" smtClean="0">
                <a:latin typeface="Stone Serif" pitchFamily="18" charset="0"/>
              </a:rPr>
              <a:t>The Spirit of Leadership: 	Optimizing Creativity and Change in Organizations</a:t>
            </a:r>
          </a:p>
          <a:p>
            <a:pPr>
              <a:buFontTx/>
              <a:buNone/>
            </a:pPr>
            <a:endParaRPr altLang="en-US" b="1" dirty="0" smtClean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8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99602" y="116318"/>
            <a:ext cx="8644397" cy="592138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StoneSerif" pitchFamily="34" charset="0"/>
              </a:rPr>
              <a:t>Process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99602" y="1079500"/>
            <a:ext cx="8218161" cy="469051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altLang="en-US" sz="2400" b="1" dirty="0" smtClean="0">
                <a:latin typeface="Stone Serif" pitchFamily="18" charset="0"/>
                <a:cs typeface="Times New Roman" pitchFamily="18" charset="0"/>
              </a:rPr>
              <a:t>Focus on: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</a:pPr>
            <a:endParaRPr altLang="en-US" sz="2400" b="1" dirty="0" smtClean="0">
              <a:latin typeface="Stone Serif" pitchFamily="18" charset="0"/>
              <a:cs typeface="Times New Roman" pitchFamily="18" charset="0"/>
            </a:endParaRPr>
          </a:p>
          <a:p>
            <a:pPr marL="165100" lvl="1">
              <a:spcBef>
                <a:spcPct val="0"/>
              </a:spcBef>
            </a:pPr>
            <a:r>
              <a:rPr altLang="en-US" b="1" dirty="0" smtClean="0">
                <a:latin typeface="Stone Serif" pitchFamily="18" charset="0"/>
                <a:cs typeface="Times New Roman" pitchFamily="18" charset="0"/>
              </a:rPr>
              <a:t>the behavior, not the person</a:t>
            </a:r>
          </a:p>
          <a:p>
            <a:pPr marL="165100" lvl="1">
              <a:spcBef>
                <a:spcPct val="0"/>
              </a:spcBef>
            </a:pPr>
            <a:endParaRPr altLang="en-US" dirty="0" smtClean="0">
              <a:latin typeface="Stone Serif" pitchFamily="18" charset="0"/>
              <a:cs typeface="Times New Roman" pitchFamily="18" charset="0"/>
            </a:endParaRPr>
          </a:p>
          <a:p>
            <a:pPr marL="165100" lvl="1">
              <a:spcBef>
                <a:spcPct val="0"/>
              </a:spcBef>
            </a:pPr>
            <a:r>
              <a:rPr altLang="en-US" b="1" dirty="0" smtClean="0">
                <a:latin typeface="Stone Serif" pitchFamily="18" charset="0"/>
                <a:cs typeface="Times New Roman" pitchFamily="18" charset="0"/>
              </a:rPr>
              <a:t>a description, not an evaluation</a:t>
            </a:r>
          </a:p>
          <a:p>
            <a:pPr marL="165100" lvl="1">
              <a:spcBef>
                <a:spcPct val="0"/>
              </a:spcBef>
            </a:pPr>
            <a:endParaRPr altLang="en-US" b="1" dirty="0" smtClean="0">
              <a:latin typeface="Stone Serif" pitchFamily="18" charset="0"/>
              <a:cs typeface="Times New Roman" pitchFamily="18" charset="0"/>
            </a:endParaRPr>
          </a:p>
          <a:p>
            <a:pPr marL="165100" lvl="1">
              <a:spcBef>
                <a:spcPct val="0"/>
              </a:spcBef>
            </a:pPr>
            <a:r>
              <a:rPr altLang="en-US" b="1" dirty="0" smtClean="0">
                <a:latin typeface="Stone Serif" pitchFamily="18" charset="0"/>
                <a:ea typeface="Times New Roman" pitchFamily="18" charset="0"/>
                <a:cs typeface="TimesNewRoman,Bold"/>
              </a:rPr>
              <a:t>sharing information, not giving advice</a:t>
            </a:r>
          </a:p>
          <a:p>
            <a:pPr marL="165100" lvl="1">
              <a:spcBef>
                <a:spcPct val="0"/>
              </a:spcBef>
            </a:pPr>
            <a:endParaRPr altLang="en-US" dirty="0" smtClean="0">
              <a:latin typeface="Stone Serif" pitchFamily="18" charset="0"/>
              <a:cs typeface="Times New Roman" pitchFamily="18" charset="0"/>
            </a:endParaRPr>
          </a:p>
          <a:p>
            <a:pPr marL="165100" lvl="1">
              <a:spcBef>
                <a:spcPct val="0"/>
              </a:spcBef>
            </a:pPr>
            <a:r>
              <a:rPr altLang="en-US" b="1" dirty="0" smtClean="0">
                <a:latin typeface="Stone Serif" pitchFamily="18" charset="0"/>
                <a:cs typeface="Times New Roman" pitchFamily="18" charset="0"/>
              </a:rPr>
              <a:t>usefulness to the recipient, not satisfaction for you</a:t>
            </a:r>
          </a:p>
          <a:p>
            <a:pPr marL="165100" lvl="1">
              <a:spcBef>
                <a:spcPct val="0"/>
              </a:spcBef>
            </a:pPr>
            <a:endParaRPr altLang="en-US" b="1" dirty="0" smtClean="0">
              <a:latin typeface="Stone Serif" pitchFamily="18" charset="0"/>
              <a:cs typeface="Times New Roman" pitchFamily="18" charset="0"/>
            </a:endParaRPr>
          </a:p>
          <a:p>
            <a:pPr marL="165100" lvl="1">
              <a:spcBef>
                <a:spcPct val="0"/>
              </a:spcBef>
            </a:pPr>
            <a:r>
              <a:rPr altLang="en-US" b="1" dirty="0" smtClean="0">
                <a:latin typeface="Stone Serif" pitchFamily="18" charset="0"/>
                <a:cs typeface="Times New Roman" pitchFamily="18" charset="0"/>
              </a:rPr>
              <a:t>the most important information, not everything you’d like to share</a:t>
            </a:r>
          </a:p>
          <a:p>
            <a:pPr marL="165100" lvl="1">
              <a:spcBef>
                <a:spcPct val="0"/>
              </a:spcBef>
            </a:pPr>
            <a:endParaRPr altLang="en-US" dirty="0" smtClean="0">
              <a:latin typeface="Stone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88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742950"/>
            <a:ext cx="9144000" cy="534988"/>
          </a:xfrm>
        </p:spPr>
        <p:txBody>
          <a:bodyPr/>
          <a:lstStyle/>
          <a:p>
            <a:pPr algn="ctr">
              <a:defRPr/>
            </a:pPr>
            <a:r>
              <a:rPr lang="en-US" sz="32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A structure for difficult conversations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30263" y="1377950"/>
            <a:ext cx="7772400" cy="5139869"/>
          </a:xfrm>
        </p:spPr>
        <p:txBody>
          <a:bodyPr/>
          <a:lstStyle/>
          <a:p>
            <a:pPr marL="514350" indent="-514350" eaLnBrk="1" hangingPunct="1">
              <a:buClr>
                <a:srgbClr val="990033"/>
              </a:buClr>
              <a:buFont typeface="+mj-lt"/>
              <a:buAutoNum type="arabicParenR"/>
              <a:defRPr/>
            </a:pPr>
            <a:r>
              <a:rPr sz="2400" dirty="0" smtClean="0">
                <a:latin typeface="Stone Serif" pitchFamily="18" charset="0"/>
              </a:rPr>
              <a:t>Observe without evaluation. 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sz="2400" dirty="0" smtClean="0">
                <a:latin typeface="Stone Serif" pitchFamily="18" charset="0"/>
              </a:rPr>
              <a:t>State your feeling, being careful not to substitute thinking for feeling. 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sz="2400" dirty="0" smtClean="0">
                <a:latin typeface="Stone Serif" pitchFamily="18" charset="0"/>
              </a:rPr>
              <a:t>Express your need concretely.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sz="2400" dirty="0" smtClean="0">
                <a:latin typeface="Stone Serif" pitchFamily="18" charset="0"/>
              </a:rPr>
              <a:t>Use clear, positive action language to make request.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sz="1400" b="1" dirty="0" smtClean="0">
              <a:latin typeface="Stone Serif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sz="2400" b="1" i="1" dirty="0" smtClean="0">
                <a:latin typeface="Stone Serif" pitchFamily="18" charset="0"/>
              </a:rPr>
              <a:t>“</a:t>
            </a:r>
            <a:r>
              <a:rPr sz="2400" b="1" dirty="0" smtClean="0">
                <a:latin typeface="Stone Serif" pitchFamily="18" charset="0"/>
              </a:rPr>
              <a:t>When your project report was late, I felt embarrassed and angry, because other people were waiting for that information.  I need you to meet deadlines when I assign them—and tell me right away if there are problems.”   </a:t>
            </a:r>
          </a:p>
        </p:txBody>
      </p:sp>
    </p:spTree>
    <p:extLst>
      <p:ext uri="{BB962C8B-B14F-4D97-AF65-F5344CB8AC3E}">
        <p14:creationId xmlns:p14="http://schemas.microsoft.com/office/powerpoint/2010/main" val="1816662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917" y="818483"/>
            <a:ext cx="432435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5185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825500"/>
            <a:ext cx="9144000" cy="592138"/>
          </a:xfrm>
        </p:spPr>
        <p:txBody>
          <a:bodyPr/>
          <a:lstStyle/>
          <a:p>
            <a:pPr>
              <a:defRPr/>
            </a:pPr>
            <a:r>
              <a:rPr lang="en-US" sz="36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Practice a Difficult Conversation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30263" y="1522413"/>
            <a:ext cx="7772400" cy="893762"/>
          </a:xfrm>
        </p:spPr>
        <p:txBody>
          <a:bodyPr/>
          <a:lstStyle/>
          <a:p>
            <a:pPr marL="9525" indent="-9525" algn="ctr">
              <a:buFontTx/>
              <a:buNone/>
            </a:pPr>
            <a:r>
              <a:rPr altLang="en-US" b="1" dirty="0" smtClean="0">
                <a:latin typeface="Stone Serif" pitchFamily="18" charset="0"/>
              </a:rPr>
              <a:t>Pick a partner and practice, using the examples we're handing out.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431"/>
              </p:ext>
            </p:extLst>
          </p:nvPr>
        </p:nvGraphicFramePr>
        <p:xfrm>
          <a:off x="754063" y="2700338"/>
          <a:ext cx="7896225" cy="356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070"/>
                <a:gridCol w="5452155"/>
              </a:tblGrid>
              <a:tr h="60958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“I saw . . .”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(Observe without evaluation.) 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38366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“I feel . . .”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(State your feeling, being careful not to substitute thinking for feeling.) 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0958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“I need . . .” 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(Express your need concretely.)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5792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“I request . . .” 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StoneSans" pitchFamily="34" charset="0"/>
                        </a:rPr>
                        <a:t>(Use clear, positive action language to make request.)</a:t>
                      </a:r>
                      <a:endParaRPr lang="en-US" sz="2400" dirty="0">
                        <a:solidFill>
                          <a:schemeClr val="bg2"/>
                        </a:solidFill>
                        <a:latin typeface="StoneSans" pitchFamily="34" charset="0"/>
                      </a:endParaRPr>
                    </a:p>
                  </a:txBody>
                  <a:tcPr marL="91445" marR="91445" marT="45719" marB="45719" anchor="ctr"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718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93" y="125448"/>
            <a:ext cx="8622707" cy="48013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Stone Serif" pitchFamily="18" charset="0"/>
              </a:rPr>
              <a:t>Dreaded Conversation Practice Scenarios</a:t>
            </a:r>
            <a:endParaRPr lang="en-US" dirty="0">
              <a:solidFill>
                <a:schemeClr val="tx1"/>
              </a:solidFill>
              <a:latin typeface="Stone Serif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5447645"/>
          </a:xfrm>
        </p:spPr>
        <p:txBody>
          <a:bodyPr/>
          <a:lstStyle/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#1	At </a:t>
            </a:r>
            <a:r>
              <a:rPr lang="en-US" sz="1800" dirty="0" smtClean="0">
                <a:latin typeface="Stone Serif" pitchFamily="18" charset="0"/>
              </a:rPr>
              <a:t>yesterday’s staff </a:t>
            </a:r>
            <a:r>
              <a:rPr lang="en-US" sz="1800" dirty="0">
                <a:latin typeface="Stone Serif" pitchFamily="18" charset="0"/>
              </a:rPr>
              <a:t>meeting, an employee rolled his eyes at you when you </a:t>
            </a:r>
            <a:r>
              <a:rPr lang="en-US" sz="1800" dirty="0" smtClean="0">
                <a:latin typeface="Stone Serif" pitchFamily="18" charset="0"/>
              </a:rPr>
              <a:t>announced a </a:t>
            </a:r>
            <a:r>
              <a:rPr lang="en-US" sz="1800" dirty="0">
                <a:latin typeface="Stone Serif" pitchFamily="18" charset="0"/>
              </a:rPr>
              <a:t>new office </a:t>
            </a:r>
            <a:r>
              <a:rPr lang="en-US" sz="1800" dirty="0" smtClean="0">
                <a:latin typeface="Stone Serif" pitchFamily="18" charset="0"/>
              </a:rPr>
              <a:t>policy that employees had to notify supervisors </a:t>
            </a:r>
            <a:r>
              <a:rPr lang="en-US" sz="1800" dirty="0">
                <a:latin typeface="Stone Serif" pitchFamily="18" charset="0"/>
              </a:rPr>
              <a:t>when they were making use of sick leave.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 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#2	</a:t>
            </a:r>
            <a:r>
              <a:rPr lang="en-US" sz="1800" dirty="0" smtClean="0">
                <a:latin typeface="Stone Serif" pitchFamily="18" charset="0"/>
              </a:rPr>
              <a:t>Earlier today, an </a:t>
            </a:r>
            <a:r>
              <a:rPr lang="en-US" sz="1800" dirty="0">
                <a:latin typeface="Stone Serif" pitchFamily="18" charset="0"/>
              </a:rPr>
              <a:t>employee slammed her office door and could be overheard using profane language while talking loudly on her phone.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 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#3	</a:t>
            </a:r>
            <a:r>
              <a:rPr lang="en-US" sz="1800" dirty="0" smtClean="0">
                <a:latin typeface="Stone Serif" pitchFamily="18" charset="0"/>
              </a:rPr>
              <a:t>An employee was late to work today.  This employee </a:t>
            </a:r>
            <a:r>
              <a:rPr lang="en-US" sz="1800" dirty="0">
                <a:latin typeface="Stone Serif" pitchFamily="18" charset="0"/>
              </a:rPr>
              <a:t>has been </a:t>
            </a:r>
            <a:r>
              <a:rPr lang="en-US" sz="1800" dirty="0" smtClean="0">
                <a:latin typeface="Stone Serif" pitchFamily="18" charset="0"/>
              </a:rPr>
              <a:t>late two or three times a week for the past month.  Each week, you have met </a:t>
            </a:r>
            <a:r>
              <a:rPr lang="en-US" sz="1800" dirty="0">
                <a:latin typeface="Stone Serif" pitchFamily="18" charset="0"/>
              </a:rPr>
              <a:t>with the employee </a:t>
            </a:r>
            <a:r>
              <a:rPr lang="en-US" sz="1800" dirty="0" smtClean="0">
                <a:latin typeface="Stone Serif" pitchFamily="18" charset="0"/>
              </a:rPr>
              <a:t>to </a:t>
            </a:r>
            <a:r>
              <a:rPr lang="en-US" sz="1800" dirty="0">
                <a:latin typeface="Stone Serif" pitchFamily="18" charset="0"/>
              </a:rPr>
              <a:t>clarify expectations.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 </a:t>
            </a:r>
          </a:p>
          <a:p>
            <a:pPr marL="165100" indent="0">
              <a:buNone/>
            </a:pPr>
            <a:r>
              <a:rPr lang="en-US" sz="1800" dirty="0">
                <a:latin typeface="Stone Serif" pitchFamily="18" charset="0"/>
              </a:rPr>
              <a:t>#4	</a:t>
            </a:r>
            <a:r>
              <a:rPr lang="en-US" sz="1800" dirty="0" smtClean="0">
                <a:latin typeface="Stone Serif" pitchFamily="18" charset="0"/>
              </a:rPr>
              <a:t>Yesterday, an </a:t>
            </a:r>
            <a:r>
              <a:rPr lang="en-US" sz="1800" dirty="0">
                <a:latin typeface="Stone Serif" pitchFamily="18" charset="0"/>
              </a:rPr>
              <a:t>employee sent out an email notice to the university community with incorrect deadline dates.</a:t>
            </a:r>
          </a:p>
          <a:p>
            <a:endParaRPr lang="en-US" dirty="0">
              <a:latin typeface="Stone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1540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293688"/>
            <a:ext cx="9144000" cy="1089025"/>
          </a:xfrm>
        </p:spPr>
        <p:txBody>
          <a:bodyPr/>
          <a:lstStyle/>
          <a:p>
            <a:r>
              <a:rPr lang="en-US" altLang="en-US" sz="3600" dirty="0" smtClean="0">
                <a:latin typeface="StoneSerif" pitchFamily="34" charset="0"/>
              </a:rPr>
              <a:t>The Most Difficult Conversations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4308475"/>
          </a:xfrm>
        </p:spPr>
        <p:txBody>
          <a:bodyPr/>
          <a:lstStyle/>
          <a:p>
            <a:r>
              <a:rPr altLang="en-US" dirty="0" smtClean="0">
                <a:latin typeface="Stone Serif" pitchFamily="18" charset="0"/>
              </a:rPr>
              <a:t>Consult with experts first:  Human Resources, the Attorneys-General, your supervisor.</a:t>
            </a:r>
          </a:p>
          <a:p>
            <a:r>
              <a:rPr altLang="en-US" dirty="0" smtClean="0">
                <a:latin typeface="Stone Serif" pitchFamily="18" charset="0"/>
              </a:rPr>
              <a:t>Prepare an outline, so you don’t miss anything important.</a:t>
            </a:r>
          </a:p>
          <a:p>
            <a:r>
              <a:rPr altLang="en-US" dirty="0" smtClean="0">
                <a:latin typeface="Stone Serif" pitchFamily="18" charset="0"/>
              </a:rPr>
              <a:t>Be calm, clear, and straightforward.</a:t>
            </a:r>
          </a:p>
          <a:p>
            <a:r>
              <a:rPr altLang="en-US" dirty="0" smtClean="0">
                <a:latin typeface="Stone Serif" pitchFamily="18" charset="0"/>
              </a:rPr>
              <a:t>Allow the other person to express his or her emotions without being controlled by them. </a:t>
            </a:r>
          </a:p>
          <a:p>
            <a:r>
              <a:rPr altLang="en-US" dirty="0" smtClean="0">
                <a:latin typeface="Stone Serif" pitchFamily="18" charset="0"/>
              </a:rPr>
              <a:t>Create a firm conclusion to the conversation with next steps. </a:t>
            </a:r>
          </a:p>
        </p:txBody>
      </p:sp>
    </p:spTree>
    <p:extLst>
      <p:ext uri="{BB962C8B-B14F-4D97-AF65-F5344CB8AC3E}">
        <p14:creationId xmlns:p14="http://schemas.microsoft.com/office/powerpoint/2010/main" val="1557227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39775"/>
            <a:ext cx="9144000" cy="5842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sz="3200" b="1" kern="1200" dirty="0" smtClean="0">
                <a:solidFill>
                  <a:srgbClr val="990033"/>
                </a:solidFill>
                <a:latin typeface="StoneSerif" pitchFamily="34" charset="0"/>
              </a:rPr>
              <a:t>Good Communication is Everyone’s Job</a:t>
            </a:r>
          </a:p>
        </p:txBody>
      </p:sp>
      <p:pic>
        <p:nvPicPr>
          <p:cNvPr id="35843" name="Picture 2" descr="http://www.cartoonresource.com/BCU132-T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" r="3111"/>
          <a:stretch>
            <a:fillRect/>
          </a:stretch>
        </p:blipFill>
        <p:spPr>
          <a:xfrm>
            <a:off x="1792288" y="1714500"/>
            <a:ext cx="5486400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1765627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5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5293757"/>
          </a:xfrm>
        </p:spPr>
        <p:txBody>
          <a:bodyPr/>
          <a:lstStyle/>
          <a:p>
            <a:pPr marL="165100" indent="0">
              <a:buFont typeface="Arial" pitchFamily="34" charset="0"/>
              <a:buNone/>
            </a:pPr>
            <a:r>
              <a:rPr altLang="en-US" sz="7200" dirty="0" smtClean="0">
                <a:latin typeface="StoneSerif" pitchFamily="34" charset="0"/>
              </a:rPr>
              <a:t>Thank you!</a:t>
            </a:r>
          </a:p>
          <a:p>
            <a:pPr marL="165100" indent="0">
              <a:buFont typeface="Arial" pitchFamily="34" charset="0"/>
              <a:buNone/>
            </a:pPr>
            <a:endParaRPr lang="en-US" altLang="en-US" sz="2800" dirty="0" smtClean="0">
              <a:latin typeface="StoneSerif" pitchFamily="34" charset="0"/>
            </a:endParaRPr>
          </a:p>
          <a:p>
            <a:pPr marL="165100" indent="0">
              <a:buFont typeface="Arial" pitchFamily="34" charset="0"/>
              <a:buNone/>
            </a:pPr>
            <a:r>
              <a:rPr lang="en-US" altLang="en-US" sz="2800" dirty="0" smtClean="0">
                <a:latin typeface="StoneSerif" pitchFamily="34" charset="0"/>
              </a:rPr>
              <a:t>Mary Pat Dutton</a:t>
            </a:r>
          </a:p>
          <a:p>
            <a:pPr marL="165100" indent="0">
              <a:buFont typeface="Arial" pitchFamily="34" charset="0"/>
              <a:buNone/>
            </a:pPr>
            <a:r>
              <a:rPr lang="en-US" altLang="en-US" sz="2800" dirty="0" smtClean="0">
                <a:latin typeface="StoneSerif" pitchFamily="34" charset="0"/>
                <a:hlinkClick r:id="rId2"/>
              </a:rPr>
              <a:t>marypat.dutton@wsu.edu</a:t>
            </a:r>
            <a:r>
              <a:rPr lang="en-US" altLang="en-US" sz="2800" dirty="0" smtClean="0">
                <a:latin typeface="StoneSerif" pitchFamily="34" charset="0"/>
              </a:rPr>
              <a:t>.</a:t>
            </a:r>
          </a:p>
          <a:p>
            <a:pPr marL="165100" indent="0">
              <a:buFont typeface="Arial" pitchFamily="34" charset="0"/>
              <a:buNone/>
            </a:pPr>
            <a:endParaRPr lang="en-US" altLang="en-US" sz="2800" dirty="0">
              <a:latin typeface="StoneSerif" pitchFamily="34" charset="0"/>
            </a:endParaRPr>
          </a:p>
          <a:p>
            <a:pPr marL="165100" indent="0">
              <a:buFont typeface="Arial" pitchFamily="34" charset="0"/>
              <a:buNone/>
            </a:pPr>
            <a:r>
              <a:rPr lang="en-US" altLang="en-US" sz="2800" dirty="0" smtClean="0">
                <a:latin typeface="StoneSerif" pitchFamily="34" charset="0"/>
              </a:rPr>
              <a:t>Julia Pomerenk</a:t>
            </a:r>
          </a:p>
          <a:p>
            <a:pPr marL="165100" indent="0">
              <a:buFont typeface="Arial" pitchFamily="34" charset="0"/>
              <a:buNone/>
            </a:pPr>
            <a:r>
              <a:rPr lang="en-US" altLang="en-US" sz="2800" dirty="0" smtClean="0">
                <a:latin typeface="StoneSerif" pitchFamily="34" charset="0"/>
                <a:hlinkClick r:id="rId3"/>
              </a:rPr>
              <a:t>pomerenk@wsu.edu</a:t>
            </a:r>
            <a:endParaRPr lang="en-US" altLang="en-US" sz="2800" dirty="0" smtClean="0">
              <a:latin typeface="StoneSerif" pitchFamily="34" charset="0"/>
            </a:endParaRPr>
          </a:p>
          <a:p>
            <a:pPr marL="165100" indent="0">
              <a:buFont typeface="Arial" pitchFamily="34" charset="0"/>
              <a:buNone/>
            </a:pPr>
            <a:endParaRPr altLang="en-US" sz="2800" dirty="0" smtClean="0">
              <a:latin typeface="Stone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8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5775" y="695325"/>
            <a:ext cx="8677275" cy="616267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33000">
                <a:srgbClr val="970035"/>
              </a:gs>
              <a:gs pos="87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5"/>
          <p:cNvSpPr txBox="1">
            <a:spLocks/>
          </p:cNvSpPr>
          <p:nvPr/>
        </p:nvSpPr>
        <p:spPr bwMode="black">
          <a:xfrm>
            <a:off x="1030288" y="3978275"/>
            <a:ext cx="770255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65100" indent="0" algn="ctr">
              <a:buNone/>
              <a:defRPr/>
            </a:pPr>
            <a:r>
              <a:rPr lang="en-US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attended this live training session and wish to have your attendance documented in your training history, </a:t>
            </a:r>
            <a:br>
              <a:rPr lang="en-US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lang="en-US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lang="en-US" sz="11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1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1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lang="en-US" sz="32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225" y="862013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5"/>
          <p:cNvSpPr txBox="1">
            <a:spLocks/>
          </p:cNvSpPr>
          <p:nvPr/>
        </p:nvSpPr>
        <p:spPr bwMode="black">
          <a:xfrm>
            <a:off x="5897563" y="1741488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975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133475"/>
            <a:ext cx="9144000" cy="534988"/>
          </a:xfrm>
        </p:spPr>
        <p:txBody>
          <a:bodyPr/>
          <a:lstStyle/>
          <a:p>
            <a:r>
              <a:rPr lang="en-US" altLang="en-US" sz="3200" smtClean="0">
                <a:latin typeface="Stone Serif" pitchFamily="18" charset="0"/>
              </a:rPr>
              <a:t>Special Thanks to These Colleagues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01688" y="1973263"/>
            <a:ext cx="7772400" cy="4555093"/>
          </a:xfrm>
        </p:spPr>
        <p:txBody>
          <a:bodyPr/>
          <a:lstStyle/>
          <a:p>
            <a:r>
              <a:rPr altLang="en-US" sz="2400" b="1" dirty="0" smtClean="0">
                <a:latin typeface="Stone Serif" pitchFamily="18" charset="0"/>
              </a:rPr>
              <a:t>Angela Bigby</a:t>
            </a:r>
            <a:r>
              <a:rPr altLang="en-US" sz="2400" dirty="0" smtClean="0">
                <a:latin typeface="Stone Serif" pitchFamily="18" charset="0"/>
              </a:rPr>
              <a:t>, Registrar and Director of Student Services, University of Southern Nevada</a:t>
            </a:r>
          </a:p>
          <a:p>
            <a:r>
              <a:rPr altLang="en-US" sz="2400" b="1" dirty="0" smtClean="0">
                <a:latin typeface="Stone Serif" pitchFamily="18" charset="0"/>
              </a:rPr>
              <a:t>Becky Bitter</a:t>
            </a:r>
            <a:r>
              <a:rPr altLang="en-US" sz="2400" dirty="0" smtClean="0">
                <a:latin typeface="Stone Serif" pitchFamily="18" charset="0"/>
              </a:rPr>
              <a:t>, Assistant Registrar, WSU</a:t>
            </a:r>
          </a:p>
          <a:p>
            <a:r>
              <a:rPr altLang="en-US" sz="2400" b="1" dirty="0" smtClean="0">
                <a:latin typeface="Stone Serif" pitchFamily="18" charset="0"/>
              </a:rPr>
              <a:t>Lori Blake</a:t>
            </a:r>
            <a:r>
              <a:rPr altLang="en-US" sz="2400" dirty="0" smtClean="0">
                <a:latin typeface="Stone Serif" pitchFamily="18" charset="0"/>
              </a:rPr>
              <a:t>, Assistant Registrar, University of Puget Sound</a:t>
            </a:r>
          </a:p>
          <a:p>
            <a:r>
              <a:rPr altLang="en-US" sz="2400" b="1" dirty="0" smtClean="0">
                <a:latin typeface="Stone Serif" pitchFamily="18" charset="0"/>
              </a:rPr>
              <a:t>Danielle Eastman </a:t>
            </a:r>
            <a:r>
              <a:rPr altLang="en-US" sz="2400" dirty="0" smtClean="0">
                <a:latin typeface="Stone Serif" pitchFamily="18" charset="0"/>
              </a:rPr>
              <a:t>and </a:t>
            </a:r>
            <a:r>
              <a:rPr altLang="en-US" sz="2400" b="1" dirty="0" smtClean="0">
                <a:latin typeface="Stone Serif" pitchFamily="18" charset="0"/>
              </a:rPr>
              <a:t>Francis Morgan-Gallo</a:t>
            </a:r>
            <a:r>
              <a:rPr altLang="en-US" sz="2400" dirty="0" smtClean="0">
                <a:latin typeface="Stone Serif" pitchFamily="18" charset="0"/>
              </a:rPr>
              <a:t>, from University Recreation, WSU</a:t>
            </a:r>
          </a:p>
          <a:p>
            <a:r>
              <a:rPr lang="en-US" altLang="en-US" sz="2400" b="1" dirty="0" smtClean="0">
                <a:latin typeface="Stone Serif" pitchFamily="18" charset="0"/>
              </a:rPr>
              <a:t>Melynda Huskey</a:t>
            </a:r>
            <a:r>
              <a:rPr lang="en-US" altLang="en-US" sz="2400" dirty="0" smtClean="0">
                <a:latin typeface="Stone Serif" pitchFamily="18" charset="0"/>
              </a:rPr>
              <a:t>, Interim Vice President for Student Affairs, WSU</a:t>
            </a:r>
            <a:endParaRPr altLang="en-US" sz="2400" dirty="0" smtClean="0">
              <a:latin typeface="Stone Serif" pitchFamily="18" charset="0"/>
            </a:endParaRPr>
          </a:p>
          <a:p>
            <a:r>
              <a:rPr altLang="en-US" sz="2400" b="1" dirty="0" smtClean="0">
                <a:latin typeface="Stone Serif" pitchFamily="18" charset="0"/>
              </a:rPr>
              <a:t>Karen </a:t>
            </a:r>
            <a:r>
              <a:rPr altLang="en-US" sz="2400" b="1" dirty="0" err="1" smtClean="0">
                <a:latin typeface="Stone Serif" pitchFamily="18" charset="0"/>
              </a:rPr>
              <a:t>Wynkoop</a:t>
            </a:r>
            <a:r>
              <a:rPr altLang="en-US" sz="2400" dirty="0" smtClean="0">
                <a:latin typeface="Stone Serif" pitchFamily="18" charset="0"/>
              </a:rPr>
              <a:t>, Controller, Clark College</a:t>
            </a:r>
          </a:p>
        </p:txBody>
      </p:sp>
    </p:spTree>
    <p:extLst>
      <p:ext uri="{BB962C8B-B14F-4D97-AF65-F5344CB8AC3E}">
        <p14:creationId xmlns:p14="http://schemas.microsoft.com/office/powerpoint/2010/main" val="2802753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1908175"/>
          </a:xfrm>
        </p:spPr>
        <p:txBody>
          <a:bodyPr/>
          <a:lstStyle/>
          <a:p>
            <a:pPr marL="165100" indent="0" algn="ctr">
              <a:buFont typeface="Arial" pitchFamily="34" charset="0"/>
              <a:buNone/>
            </a:pPr>
            <a:r>
              <a:rPr altLang="en-US" sz="5400" dirty="0" smtClean="0">
                <a:latin typeface="StoneSerif" pitchFamily="34" charset="0"/>
              </a:rPr>
              <a:t>Part One:</a:t>
            </a:r>
          </a:p>
          <a:p>
            <a:pPr marL="165100" indent="0" algn="ctr">
              <a:buFont typeface="Arial" pitchFamily="34" charset="0"/>
              <a:buNone/>
            </a:pPr>
            <a:r>
              <a:rPr altLang="en-US" sz="5400" dirty="0" smtClean="0">
                <a:latin typeface="StoneSerif" pitchFamily="34" charset="0"/>
              </a:rPr>
              <a:t>Communicating Well</a:t>
            </a:r>
          </a:p>
        </p:txBody>
      </p:sp>
    </p:spTree>
    <p:extLst>
      <p:ext uri="{BB962C8B-B14F-4D97-AF65-F5344CB8AC3E}">
        <p14:creationId xmlns:p14="http://schemas.microsoft.com/office/powerpoint/2010/main" val="4116130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30413" y="871538"/>
            <a:ext cx="6800850" cy="5735637"/>
            <a:chOff x="1920" y="768"/>
            <a:chExt cx="3643" cy="3072"/>
          </a:xfrm>
        </p:grpSpPr>
        <p:sp>
          <p:nvSpPr>
            <p:cNvPr id="20501" name="Freeform 7"/>
            <p:cNvSpPr>
              <a:spLocks/>
            </p:cNvSpPr>
            <p:nvPr/>
          </p:nvSpPr>
          <p:spPr bwMode="auto">
            <a:xfrm>
              <a:off x="4921" y="2898"/>
              <a:ext cx="642" cy="939"/>
            </a:xfrm>
            <a:custGeom>
              <a:avLst/>
              <a:gdLst>
                <a:gd name="T0" fmla="*/ 355 w 753"/>
                <a:gd name="T1" fmla="*/ 1041 h 1041"/>
                <a:gd name="T2" fmla="*/ 0 w 753"/>
                <a:gd name="T3" fmla="*/ 443 h 1041"/>
                <a:gd name="T4" fmla="*/ 333 w 753"/>
                <a:gd name="T5" fmla="*/ 0 h 1041"/>
                <a:gd name="T6" fmla="*/ 753 w 753"/>
                <a:gd name="T7" fmla="*/ 518 h 1041"/>
                <a:gd name="T8" fmla="*/ 355 w 753"/>
                <a:gd name="T9" fmla="*/ 1041 h 10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3"/>
                <a:gd name="T16" fmla="*/ 0 h 1041"/>
                <a:gd name="T17" fmla="*/ 753 w 753"/>
                <a:gd name="T18" fmla="*/ 1041 h 10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3" h="1041">
                  <a:moveTo>
                    <a:pt x="355" y="1041"/>
                  </a:moveTo>
                  <a:lnTo>
                    <a:pt x="0" y="443"/>
                  </a:lnTo>
                  <a:lnTo>
                    <a:pt x="333" y="0"/>
                  </a:lnTo>
                  <a:lnTo>
                    <a:pt x="753" y="518"/>
                  </a:lnTo>
                  <a:lnTo>
                    <a:pt x="355" y="1041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02" name="Freeform 8"/>
            <p:cNvSpPr>
              <a:spLocks/>
            </p:cNvSpPr>
            <p:nvPr/>
          </p:nvSpPr>
          <p:spPr bwMode="auto">
            <a:xfrm>
              <a:off x="2214" y="2898"/>
              <a:ext cx="2991" cy="401"/>
            </a:xfrm>
            <a:custGeom>
              <a:avLst/>
              <a:gdLst>
                <a:gd name="T0" fmla="*/ 0 w 3511"/>
                <a:gd name="T1" fmla="*/ 445 h 445"/>
                <a:gd name="T2" fmla="*/ 3178 w 3511"/>
                <a:gd name="T3" fmla="*/ 445 h 445"/>
                <a:gd name="T4" fmla="*/ 3511 w 3511"/>
                <a:gd name="T5" fmla="*/ 0 h 445"/>
                <a:gd name="T6" fmla="*/ 448 w 3511"/>
                <a:gd name="T7" fmla="*/ 0 h 445"/>
                <a:gd name="T8" fmla="*/ 0 w 3511"/>
                <a:gd name="T9" fmla="*/ 445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1"/>
                <a:gd name="T16" fmla="*/ 0 h 445"/>
                <a:gd name="T17" fmla="*/ 3511 w 3511"/>
                <a:gd name="T18" fmla="*/ 445 h 4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1" h="445">
                  <a:moveTo>
                    <a:pt x="0" y="445"/>
                  </a:moveTo>
                  <a:lnTo>
                    <a:pt x="3178" y="445"/>
                  </a:lnTo>
                  <a:lnTo>
                    <a:pt x="3511" y="0"/>
                  </a:lnTo>
                  <a:lnTo>
                    <a:pt x="448" y="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chemeClr val="bg2">
                <a:lumMod val="95000"/>
                <a:lumOff val="5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87" name="Freeform 9"/>
            <p:cNvSpPr>
              <a:spLocks/>
            </p:cNvSpPr>
            <p:nvPr/>
          </p:nvSpPr>
          <p:spPr bwMode="auto">
            <a:xfrm>
              <a:off x="1920" y="3299"/>
              <a:ext cx="3306" cy="541"/>
            </a:xfrm>
            <a:custGeom>
              <a:avLst/>
              <a:gdLst>
                <a:gd name="T0" fmla="*/ 59 w 3878"/>
                <a:gd name="T1" fmla="*/ 0 h 600"/>
                <a:gd name="T2" fmla="*/ 609 w 3878"/>
                <a:gd name="T3" fmla="*/ 0 h 600"/>
                <a:gd name="T4" fmla="*/ 670 w 3878"/>
                <a:gd name="T5" fmla="*/ 192 h 600"/>
                <a:gd name="T6" fmla="*/ 0 w 3878"/>
                <a:gd name="T7" fmla="*/ 192 h 600"/>
                <a:gd name="T8" fmla="*/ 59 w 3878"/>
                <a:gd name="T9" fmla="*/ 0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78"/>
                <a:gd name="T16" fmla="*/ 0 h 600"/>
                <a:gd name="T17" fmla="*/ 3878 w 3878"/>
                <a:gd name="T18" fmla="*/ 600 h 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78" h="600">
                  <a:moveTo>
                    <a:pt x="341" y="0"/>
                  </a:moveTo>
                  <a:lnTo>
                    <a:pt x="3519" y="0"/>
                  </a:lnTo>
                  <a:lnTo>
                    <a:pt x="3878" y="600"/>
                  </a:lnTo>
                  <a:lnTo>
                    <a:pt x="0" y="600"/>
                  </a:lnTo>
                  <a:lnTo>
                    <a:pt x="34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EBD8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10"/>
            <p:cNvSpPr>
              <a:spLocks/>
            </p:cNvSpPr>
            <p:nvPr/>
          </p:nvSpPr>
          <p:spPr bwMode="auto">
            <a:xfrm>
              <a:off x="4586" y="2365"/>
              <a:ext cx="568" cy="850"/>
            </a:xfrm>
            <a:custGeom>
              <a:avLst/>
              <a:gdLst>
                <a:gd name="T0" fmla="*/ 339 w 665"/>
                <a:gd name="T1" fmla="*/ 943 h 943"/>
                <a:gd name="T2" fmla="*/ 0 w 665"/>
                <a:gd name="T3" fmla="*/ 330 h 943"/>
                <a:gd name="T4" fmla="*/ 248 w 665"/>
                <a:gd name="T5" fmla="*/ 0 h 943"/>
                <a:gd name="T6" fmla="*/ 665 w 665"/>
                <a:gd name="T7" fmla="*/ 520 h 943"/>
                <a:gd name="T8" fmla="*/ 339 w 665"/>
                <a:gd name="T9" fmla="*/ 943 h 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5"/>
                <a:gd name="T16" fmla="*/ 0 h 943"/>
                <a:gd name="T17" fmla="*/ 665 w 665"/>
                <a:gd name="T18" fmla="*/ 943 h 9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5" h="943">
                  <a:moveTo>
                    <a:pt x="339" y="943"/>
                  </a:moveTo>
                  <a:lnTo>
                    <a:pt x="0" y="330"/>
                  </a:lnTo>
                  <a:lnTo>
                    <a:pt x="248" y="0"/>
                  </a:lnTo>
                  <a:lnTo>
                    <a:pt x="665" y="520"/>
                  </a:lnTo>
                  <a:lnTo>
                    <a:pt x="339" y="943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lumMod val="6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05" name="Freeform 11"/>
            <p:cNvSpPr>
              <a:spLocks/>
            </p:cNvSpPr>
            <p:nvPr/>
          </p:nvSpPr>
          <p:spPr bwMode="auto">
            <a:xfrm>
              <a:off x="2551" y="2365"/>
              <a:ext cx="2250" cy="298"/>
            </a:xfrm>
            <a:custGeom>
              <a:avLst/>
              <a:gdLst>
                <a:gd name="T0" fmla="*/ 0 w 2639"/>
                <a:gd name="T1" fmla="*/ 332 h 332"/>
                <a:gd name="T2" fmla="*/ 2391 w 2639"/>
                <a:gd name="T3" fmla="*/ 332 h 332"/>
                <a:gd name="T4" fmla="*/ 2639 w 2639"/>
                <a:gd name="T5" fmla="*/ 0 h 332"/>
                <a:gd name="T6" fmla="*/ 473 w 2639"/>
                <a:gd name="T7" fmla="*/ 2 h 332"/>
                <a:gd name="T8" fmla="*/ 0 w 2639"/>
                <a:gd name="T9" fmla="*/ 332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39"/>
                <a:gd name="T16" fmla="*/ 0 h 332"/>
                <a:gd name="T17" fmla="*/ 2639 w 2639"/>
                <a:gd name="T18" fmla="*/ 332 h 3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39" h="332">
                  <a:moveTo>
                    <a:pt x="0" y="332"/>
                  </a:moveTo>
                  <a:lnTo>
                    <a:pt x="2391" y="332"/>
                  </a:lnTo>
                  <a:lnTo>
                    <a:pt x="2639" y="0"/>
                  </a:lnTo>
                  <a:lnTo>
                    <a:pt x="473" y="2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chemeClr val="bg2">
                <a:lumMod val="85000"/>
                <a:lumOff val="15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90" name="Freeform 12"/>
            <p:cNvSpPr>
              <a:spLocks/>
            </p:cNvSpPr>
            <p:nvPr/>
          </p:nvSpPr>
          <p:spPr bwMode="auto">
            <a:xfrm>
              <a:off x="2268" y="2663"/>
              <a:ext cx="2607" cy="552"/>
            </a:xfrm>
            <a:custGeom>
              <a:avLst/>
              <a:gdLst>
                <a:gd name="T0" fmla="*/ 0 w 3062"/>
                <a:gd name="T1" fmla="*/ 194 h 613"/>
                <a:gd name="T2" fmla="*/ 521 w 3062"/>
                <a:gd name="T3" fmla="*/ 194 h 613"/>
                <a:gd name="T4" fmla="*/ 464 w 3062"/>
                <a:gd name="T5" fmla="*/ 0 h 613"/>
                <a:gd name="T6" fmla="*/ 58 w 3062"/>
                <a:gd name="T7" fmla="*/ 0 h 613"/>
                <a:gd name="T8" fmla="*/ 0 w 3062"/>
                <a:gd name="T9" fmla="*/ 194 h 6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2"/>
                <a:gd name="T16" fmla="*/ 0 h 613"/>
                <a:gd name="T17" fmla="*/ 3062 w 3062"/>
                <a:gd name="T18" fmla="*/ 613 h 6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2" h="613">
                  <a:moveTo>
                    <a:pt x="0" y="613"/>
                  </a:moveTo>
                  <a:lnTo>
                    <a:pt x="3062" y="613"/>
                  </a:lnTo>
                  <a:lnTo>
                    <a:pt x="2723" y="0"/>
                  </a:lnTo>
                  <a:lnTo>
                    <a:pt x="336" y="0"/>
                  </a:lnTo>
                  <a:lnTo>
                    <a:pt x="0" y="61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DACDA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13"/>
            <p:cNvSpPr>
              <a:spLocks/>
            </p:cNvSpPr>
            <p:nvPr/>
          </p:nvSpPr>
          <p:spPr bwMode="auto">
            <a:xfrm>
              <a:off x="4249" y="1837"/>
              <a:ext cx="496" cy="736"/>
            </a:xfrm>
            <a:custGeom>
              <a:avLst/>
              <a:gdLst>
                <a:gd name="T0" fmla="*/ 0 w 581"/>
                <a:gd name="T1" fmla="*/ 222 h 817"/>
                <a:gd name="T2" fmla="*/ 345 w 581"/>
                <a:gd name="T3" fmla="*/ 817 h 817"/>
                <a:gd name="T4" fmla="*/ 581 w 581"/>
                <a:gd name="T5" fmla="*/ 512 h 817"/>
                <a:gd name="T6" fmla="*/ 167 w 581"/>
                <a:gd name="T7" fmla="*/ 0 h 817"/>
                <a:gd name="T8" fmla="*/ 0 w 581"/>
                <a:gd name="T9" fmla="*/ 222 h 8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1"/>
                <a:gd name="T16" fmla="*/ 0 h 817"/>
                <a:gd name="T17" fmla="*/ 581 w 581"/>
                <a:gd name="T18" fmla="*/ 817 h 8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1" h="817">
                  <a:moveTo>
                    <a:pt x="0" y="222"/>
                  </a:moveTo>
                  <a:lnTo>
                    <a:pt x="345" y="817"/>
                  </a:lnTo>
                  <a:lnTo>
                    <a:pt x="581" y="512"/>
                  </a:lnTo>
                  <a:lnTo>
                    <a:pt x="167" y="0"/>
                  </a:lnTo>
                  <a:lnTo>
                    <a:pt x="0" y="222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08" name="Freeform 14"/>
            <p:cNvSpPr>
              <a:spLocks/>
            </p:cNvSpPr>
            <p:nvPr/>
          </p:nvSpPr>
          <p:spPr bwMode="auto">
            <a:xfrm>
              <a:off x="2889" y="1837"/>
              <a:ext cx="1503" cy="200"/>
            </a:xfrm>
            <a:custGeom>
              <a:avLst/>
              <a:gdLst>
                <a:gd name="T0" fmla="*/ 0 w 1763"/>
                <a:gd name="T1" fmla="*/ 221 h 221"/>
                <a:gd name="T2" fmla="*/ 1595 w 1763"/>
                <a:gd name="T3" fmla="*/ 221 h 221"/>
                <a:gd name="T4" fmla="*/ 1763 w 1763"/>
                <a:gd name="T5" fmla="*/ 0 h 221"/>
                <a:gd name="T6" fmla="*/ 446 w 1763"/>
                <a:gd name="T7" fmla="*/ 0 h 221"/>
                <a:gd name="T8" fmla="*/ 0 w 1763"/>
                <a:gd name="T9" fmla="*/ 221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3"/>
                <a:gd name="T16" fmla="*/ 0 h 221"/>
                <a:gd name="T17" fmla="*/ 1763 w 1763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3" h="221">
                  <a:moveTo>
                    <a:pt x="0" y="221"/>
                  </a:moveTo>
                  <a:lnTo>
                    <a:pt x="1595" y="221"/>
                  </a:lnTo>
                  <a:lnTo>
                    <a:pt x="1763" y="0"/>
                  </a:lnTo>
                  <a:lnTo>
                    <a:pt x="446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09" name="Freeform 15"/>
            <p:cNvSpPr>
              <a:spLocks/>
            </p:cNvSpPr>
            <p:nvPr/>
          </p:nvSpPr>
          <p:spPr bwMode="auto">
            <a:xfrm>
              <a:off x="2600" y="2037"/>
              <a:ext cx="1943" cy="539"/>
            </a:xfrm>
            <a:custGeom>
              <a:avLst/>
              <a:gdLst>
                <a:gd name="T0" fmla="*/ 0 w 2280"/>
                <a:gd name="T1" fmla="*/ 598 h 598"/>
                <a:gd name="T2" fmla="*/ 2280 w 2280"/>
                <a:gd name="T3" fmla="*/ 598 h 598"/>
                <a:gd name="T4" fmla="*/ 1934 w 2280"/>
                <a:gd name="T5" fmla="*/ 0 h 598"/>
                <a:gd name="T6" fmla="*/ 339 w 2280"/>
                <a:gd name="T7" fmla="*/ 0 h 598"/>
                <a:gd name="T8" fmla="*/ 0 w 2280"/>
                <a:gd name="T9" fmla="*/ 598 h 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0"/>
                <a:gd name="T16" fmla="*/ 0 h 598"/>
                <a:gd name="T17" fmla="*/ 2280 w 2280"/>
                <a:gd name="T18" fmla="*/ 598 h 5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0" h="598">
                  <a:moveTo>
                    <a:pt x="0" y="598"/>
                  </a:moveTo>
                  <a:lnTo>
                    <a:pt x="2280" y="598"/>
                  </a:lnTo>
                  <a:lnTo>
                    <a:pt x="1934" y="0"/>
                  </a:lnTo>
                  <a:lnTo>
                    <a:pt x="339" y="0"/>
                  </a:lnTo>
                  <a:lnTo>
                    <a:pt x="0" y="59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10" name="Freeform 16"/>
            <p:cNvSpPr>
              <a:spLocks/>
            </p:cNvSpPr>
            <p:nvPr/>
          </p:nvSpPr>
          <p:spPr bwMode="auto">
            <a:xfrm>
              <a:off x="3912" y="1301"/>
              <a:ext cx="423" cy="644"/>
            </a:xfrm>
            <a:custGeom>
              <a:avLst/>
              <a:gdLst>
                <a:gd name="T0" fmla="*/ 343 w 501"/>
                <a:gd name="T1" fmla="*/ 714 h 714"/>
                <a:gd name="T2" fmla="*/ 501 w 501"/>
                <a:gd name="T3" fmla="*/ 509 h 714"/>
                <a:gd name="T4" fmla="*/ 87 w 501"/>
                <a:gd name="T5" fmla="*/ 0 h 714"/>
                <a:gd name="T6" fmla="*/ 0 w 501"/>
                <a:gd name="T7" fmla="*/ 107 h 714"/>
                <a:gd name="T8" fmla="*/ 343 w 501"/>
                <a:gd name="T9" fmla="*/ 714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714"/>
                <a:gd name="T17" fmla="*/ 501 w 501"/>
                <a:gd name="T18" fmla="*/ 714 h 7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714">
                  <a:moveTo>
                    <a:pt x="343" y="714"/>
                  </a:moveTo>
                  <a:lnTo>
                    <a:pt x="501" y="509"/>
                  </a:lnTo>
                  <a:lnTo>
                    <a:pt x="87" y="0"/>
                  </a:lnTo>
                  <a:lnTo>
                    <a:pt x="0" y="107"/>
                  </a:lnTo>
                  <a:lnTo>
                    <a:pt x="343" y="714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lumMod val="8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11" name="Freeform 17"/>
            <p:cNvSpPr>
              <a:spLocks/>
            </p:cNvSpPr>
            <p:nvPr/>
          </p:nvSpPr>
          <p:spPr bwMode="auto">
            <a:xfrm>
              <a:off x="3234" y="1301"/>
              <a:ext cx="749" cy="98"/>
            </a:xfrm>
            <a:custGeom>
              <a:avLst/>
              <a:gdLst>
                <a:gd name="T0" fmla="*/ 0 w 879"/>
                <a:gd name="T1" fmla="*/ 108 h 108"/>
                <a:gd name="T2" fmla="*/ 792 w 879"/>
                <a:gd name="T3" fmla="*/ 108 h 108"/>
                <a:gd name="T4" fmla="*/ 879 w 879"/>
                <a:gd name="T5" fmla="*/ 0 h 108"/>
                <a:gd name="T6" fmla="*/ 273 w 879"/>
                <a:gd name="T7" fmla="*/ 0 h 108"/>
                <a:gd name="T8" fmla="*/ 0 w 879"/>
                <a:gd name="T9" fmla="*/ 108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9"/>
                <a:gd name="T16" fmla="*/ 0 h 108"/>
                <a:gd name="T17" fmla="*/ 879 w 879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9" h="108">
                  <a:moveTo>
                    <a:pt x="0" y="108"/>
                  </a:moveTo>
                  <a:lnTo>
                    <a:pt x="792" y="108"/>
                  </a:lnTo>
                  <a:lnTo>
                    <a:pt x="879" y="0"/>
                  </a:lnTo>
                  <a:lnTo>
                    <a:pt x="273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bg2">
                <a:lumMod val="75000"/>
                <a:lumOff val="25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12" name="Freeform 18"/>
            <p:cNvSpPr>
              <a:spLocks/>
            </p:cNvSpPr>
            <p:nvPr/>
          </p:nvSpPr>
          <p:spPr bwMode="auto">
            <a:xfrm>
              <a:off x="2940" y="1399"/>
              <a:ext cx="1265" cy="546"/>
            </a:xfrm>
            <a:custGeom>
              <a:avLst/>
              <a:gdLst>
                <a:gd name="T0" fmla="*/ 0 w 1483"/>
                <a:gd name="T1" fmla="*/ 608 h 608"/>
                <a:gd name="T2" fmla="*/ 1483 w 1483"/>
                <a:gd name="T3" fmla="*/ 608 h 608"/>
                <a:gd name="T4" fmla="*/ 1139 w 1483"/>
                <a:gd name="T5" fmla="*/ 0 h 608"/>
                <a:gd name="T6" fmla="*/ 345 w 1483"/>
                <a:gd name="T7" fmla="*/ 0 h 608"/>
                <a:gd name="T8" fmla="*/ 0 w 1483"/>
                <a:gd name="T9" fmla="*/ 608 h 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3"/>
                <a:gd name="T16" fmla="*/ 0 h 608"/>
                <a:gd name="T17" fmla="*/ 1483 w 1483"/>
                <a:gd name="T18" fmla="*/ 608 h 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3" h="608">
                  <a:moveTo>
                    <a:pt x="0" y="608"/>
                  </a:moveTo>
                  <a:lnTo>
                    <a:pt x="1483" y="608"/>
                  </a:lnTo>
                  <a:lnTo>
                    <a:pt x="1139" y="0"/>
                  </a:lnTo>
                  <a:lnTo>
                    <a:pt x="345" y="0"/>
                  </a:lnTo>
                  <a:lnTo>
                    <a:pt x="0" y="60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5397" name="Group 19"/>
            <p:cNvGrpSpPr>
              <a:grpSpLocks/>
            </p:cNvGrpSpPr>
            <p:nvPr/>
          </p:nvGrpSpPr>
          <p:grpSpPr bwMode="auto">
            <a:xfrm>
              <a:off x="3277" y="768"/>
              <a:ext cx="652" cy="547"/>
              <a:chOff x="2696" y="1590"/>
              <a:chExt cx="255" cy="202"/>
            </a:xfrm>
          </p:grpSpPr>
          <p:sp>
            <p:nvSpPr>
              <p:cNvPr id="20514" name="Freeform 20"/>
              <p:cNvSpPr>
                <a:spLocks/>
              </p:cNvSpPr>
              <p:nvPr/>
            </p:nvSpPr>
            <p:spPr bwMode="auto">
              <a:xfrm>
                <a:off x="2810" y="1590"/>
                <a:ext cx="141" cy="202"/>
              </a:xfrm>
              <a:custGeom>
                <a:avLst/>
                <a:gdLst>
                  <a:gd name="T0" fmla="*/ 344 w 423"/>
                  <a:gd name="T1" fmla="*/ 605 h 605"/>
                  <a:gd name="T2" fmla="*/ 423 w 423"/>
                  <a:gd name="T3" fmla="*/ 511 h 605"/>
                  <a:gd name="T4" fmla="*/ 0 w 423"/>
                  <a:gd name="T5" fmla="*/ 0 h 605"/>
                  <a:gd name="T6" fmla="*/ 344 w 423"/>
                  <a:gd name="T7" fmla="*/ 605 h 6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3"/>
                  <a:gd name="T13" fmla="*/ 0 h 605"/>
                  <a:gd name="T14" fmla="*/ 423 w 423"/>
                  <a:gd name="T15" fmla="*/ 605 h 6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3" h="605">
                    <a:moveTo>
                      <a:pt x="344" y="605"/>
                    </a:moveTo>
                    <a:lnTo>
                      <a:pt x="423" y="511"/>
                    </a:lnTo>
                    <a:lnTo>
                      <a:pt x="0" y="0"/>
                    </a:lnTo>
                    <a:lnTo>
                      <a:pt x="344" y="60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lumMod val="95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515" name="Freeform 21"/>
              <p:cNvSpPr>
                <a:spLocks/>
              </p:cNvSpPr>
              <p:nvPr/>
            </p:nvSpPr>
            <p:spPr bwMode="auto">
              <a:xfrm>
                <a:off x="2696" y="1590"/>
                <a:ext cx="229" cy="202"/>
              </a:xfrm>
              <a:custGeom>
                <a:avLst/>
                <a:gdLst>
                  <a:gd name="T0" fmla="*/ 0 w 688"/>
                  <a:gd name="T1" fmla="*/ 605 h 605"/>
                  <a:gd name="T2" fmla="*/ 688 w 688"/>
                  <a:gd name="T3" fmla="*/ 605 h 605"/>
                  <a:gd name="T4" fmla="*/ 344 w 688"/>
                  <a:gd name="T5" fmla="*/ 0 h 605"/>
                  <a:gd name="T6" fmla="*/ 0 w 688"/>
                  <a:gd name="T7" fmla="*/ 605 h 6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8"/>
                  <a:gd name="T13" fmla="*/ 0 h 605"/>
                  <a:gd name="T14" fmla="*/ 688 w 688"/>
                  <a:gd name="T15" fmla="*/ 605 h 6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8" h="605">
                    <a:moveTo>
                      <a:pt x="0" y="605"/>
                    </a:moveTo>
                    <a:lnTo>
                      <a:pt x="688" y="605"/>
                    </a:lnTo>
                    <a:lnTo>
                      <a:pt x="344" y="0"/>
                    </a:lnTo>
                    <a:lnTo>
                      <a:pt x="0" y="60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47663" y="5865813"/>
            <a:ext cx="2733675" cy="461962"/>
            <a:chOff x="288" y="3475"/>
            <a:chExt cx="2048" cy="291"/>
          </a:xfrm>
        </p:grpSpPr>
        <p:sp>
          <p:nvSpPr>
            <p:cNvPr id="15383" name="Rectangle 25"/>
            <p:cNvSpPr>
              <a:spLocks noChangeArrowheads="1"/>
            </p:cNvSpPr>
            <p:nvPr/>
          </p:nvSpPr>
          <p:spPr bwMode="auto">
            <a:xfrm>
              <a:off x="288" y="3504"/>
              <a:ext cx="20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  <p:sp>
          <p:nvSpPr>
            <p:cNvPr id="15384" name="Text Box 26"/>
            <p:cNvSpPr txBox="1">
              <a:spLocks noChangeArrowheads="1"/>
            </p:cNvSpPr>
            <p:nvPr/>
          </p:nvSpPr>
          <p:spPr bwMode="auto">
            <a:xfrm>
              <a:off x="304" y="3475"/>
              <a:ext cx="16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Stone Serif" pitchFamily="18" charset="0"/>
                </a:rPr>
                <a:t>Physiological</a:t>
              </a:r>
              <a:endParaRPr lang="en-US" altLang="en-US" sz="24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52463" y="4718050"/>
            <a:ext cx="2889250" cy="461963"/>
            <a:chOff x="578" y="2851"/>
            <a:chExt cx="2048" cy="291"/>
          </a:xfrm>
        </p:grpSpPr>
        <p:sp>
          <p:nvSpPr>
            <p:cNvPr id="15381" name="Rectangle 28"/>
            <p:cNvSpPr>
              <a:spLocks noChangeArrowheads="1"/>
            </p:cNvSpPr>
            <p:nvPr/>
          </p:nvSpPr>
          <p:spPr bwMode="auto">
            <a:xfrm>
              <a:off x="578" y="2879"/>
              <a:ext cx="20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  <p:sp>
          <p:nvSpPr>
            <p:cNvPr id="15382" name="Text Box 29"/>
            <p:cNvSpPr txBox="1">
              <a:spLocks noChangeArrowheads="1"/>
            </p:cNvSpPr>
            <p:nvPr/>
          </p:nvSpPr>
          <p:spPr bwMode="auto">
            <a:xfrm>
              <a:off x="611" y="2851"/>
              <a:ext cx="7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Stone Serif" pitchFamily="18" charset="0"/>
                </a:rPr>
                <a:t>Safety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344613" y="3570288"/>
            <a:ext cx="2733675" cy="461962"/>
            <a:chOff x="868" y="2235"/>
            <a:chExt cx="2048" cy="291"/>
          </a:xfrm>
        </p:grpSpPr>
        <p:sp>
          <p:nvSpPr>
            <p:cNvPr id="15379" name="Rectangle 31"/>
            <p:cNvSpPr>
              <a:spLocks noChangeArrowheads="1"/>
            </p:cNvSpPr>
            <p:nvPr/>
          </p:nvSpPr>
          <p:spPr bwMode="auto">
            <a:xfrm>
              <a:off x="868" y="2254"/>
              <a:ext cx="20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  <p:sp>
          <p:nvSpPr>
            <p:cNvPr id="15380" name="Text Box 32"/>
            <p:cNvSpPr txBox="1">
              <a:spLocks noChangeArrowheads="1"/>
            </p:cNvSpPr>
            <p:nvPr/>
          </p:nvSpPr>
          <p:spPr bwMode="auto">
            <a:xfrm>
              <a:off x="918" y="2235"/>
              <a:ext cx="197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Stone Serif" pitchFamily="18" charset="0"/>
                </a:rPr>
                <a:t>Love, Belonging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811338" y="2422525"/>
            <a:ext cx="2733675" cy="461963"/>
            <a:chOff x="1158" y="1603"/>
            <a:chExt cx="2048" cy="291"/>
          </a:xfrm>
        </p:grpSpPr>
        <p:sp>
          <p:nvSpPr>
            <p:cNvPr id="15377" name="Rectangle 34"/>
            <p:cNvSpPr>
              <a:spLocks noChangeArrowheads="1"/>
            </p:cNvSpPr>
            <p:nvPr/>
          </p:nvSpPr>
          <p:spPr bwMode="auto">
            <a:xfrm>
              <a:off x="1158" y="1629"/>
              <a:ext cx="20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  <p:sp>
          <p:nvSpPr>
            <p:cNvPr id="15378" name="Text Box 35"/>
            <p:cNvSpPr txBox="1">
              <a:spLocks noChangeArrowheads="1"/>
            </p:cNvSpPr>
            <p:nvPr/>
          </p:nvSpPr>
          <p:spPr bwMode="auto">
            <a:xfrm>
              <a:off x="1203" y="1603"/>
              <a:ext cx="9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  <a:latin typeface="Stone Serif" pitchFamily="18" charset="0"/>
                </a:rPr>
                <a:t>Esteem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79638" y="1279527"/>
            <a:ext cx="2931226" cy="461963"/>
            <a:chOff x="1448" y="979"/>
            <a:chExt cx="2196" cy="291"/>
          </a:xfrm>
        </p:grpSpPr>
        <p:sp>
          <p:nvSpPr>
            <p:cNvPr id="15375" name="Rectangle 37"/>
            <p:cNvSpPr>
              <a:spLocks noChangeArrowheads="1"/>
            </p:cNvSpPr>
            <p:nvPr/>
          </p:nvSpPr>
          <p:spPr bwMode="auto">
            <a:xfrm>
              <a:off x="1448" y="1004"/>
              <a:ext cx="20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Stone Serif" pitchFamily="18" charset="0"/>
              </a:endParaRPr>
            </a:p>
          </p:txBody>
        </p:sp>
        <p:sp>
          <p:nvSpPr>
            <p:cNvPr id="15376" name="Text Box 38"/>
            <p:cNvSpPr txBox="1">
              <a:spLocks noChangeArrowheads="1"/>
            </p:cNvSpPr>
            <p:nvPr/>
          </p:nvSpPr>
          <p:spPr bwMode="auto">
            <a:xfrm>
              <a:off x="1488" y="979"/>
              <a:ext cx="21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600">
                  <a:solidFill>
                    <a:schemeClr val="bg2"/>
                  </a:solidFill>
                  <a:latin typeface="Stone Sans" pitchFamily="34" charset="0"/>
                </a:defRPr>
              </a:lvl1pPr>
              <a:lvl2pPr marL="742950" indent="-28575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400">
                  <a:solidFill>
                    <a:schemeClr val="bg2"/>
                  </a:solidFill>
                  <a:latin typeface="Stone Sans" pitchFamily="34" charset="0"/>
                </a:defRPr>
              </a:lvl2pPr>
              <a:lvl3pPr marL="11430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200">
                  <a:solidFill>
                    <a:schemeClr val="bg2"/>
                  </a:solidFill>
                  <a:latin typeface="Stone Sans" pitchFamily="34" charset="0"/>
                </a:defRPr>
              </a:lvl3pPr>
              <a:lvl4pPr marL="16002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4pPr>
              <a:lvl5pPr marL="2057400" indent="-228600" eaLnBrk="0" hangingPunct="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itchFamily="34" charset="0"/>
                <a:buChar char="•"/>
                <a:defRPr sz="2000">
                  <a:solidFill>
                    <a:schemeClr val="bg2"/>
                  </a:solidFill>
                  <a:latin typeface="Stone San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chemeClr val="tx1"/>
                  </a:solidFill>
                  <a:latin typeface="Stone Serif" pitchFamily="18" charset="0"/>
                </a:rPr>
                <a:t>Self-Actualization</a:t>
              </a:r>
            </a:p>
          </p:txBody>
        </p:sp>
      </p:grpSp>
      <p:sp>
        <p:nvSpPr>
          <p:cNvPr id="15368" name="Rectangle 38"/>
          <p:cNvSpPr>
            <a:spLocks noChangeArrowheads="1"/>
          </p:cNvSpPr>
          <p:nvPr/>
        </p:nvSpPr>
        <p:spPr bwMode="auto">
          <a:xfrm>
            <a:off x="521293" y="56164"/>
            <a:ext cx="862270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6263" indent="-576263" eaLnBrk="0" hangingPunct="0">
              <a:spcBef>
                <a:spcPct val="25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600">
                <a:solidFill>
                  <a:schemeClr val="bg2"/>
                </a:solidFill>
                <a:latin typeface="Stone Sans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400">
                <a:solidFill>
                  <a:schemeClr val="bg2"/>
                </a:solidFill>
                <a:latin typeface="Stone Sans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200">
                <a:solidFill>
                  <a:schemeClr val="bg2"/>
                </a:solidFill>
                <a:latin typeface="Stone Sans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latin typeface="Stone San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Arial" pitchFamily="34" charset="0"/>
              </a:rPr>
              <a:t>Maslow’s Pyramid of Needs</a:t>
            </a:r>
            <a:endParaRPr lang="en-US" altLang="en-US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141788" y="1011238"/>
            <a:ext cx="4689475" cy="5380037"/>
            <a:chOff x="4142232" y="1011936"/>
            <a:chExt cx="4096512" cy="5379854"/>
          </a:xfrm>
        </p:grpSpPr>
        <p:sp>
          <p:nvSpPr>
            <p:cNvPr id="35" name="TextBox 34"/>
            <p:cNvSpPr txBox="1"/>
            <p:nvPr/>
          </p:nvSpPr>
          <p:spPr>
            <a:xfrm>
              <a:off x="4142232" y="5807610"/>
              <a:ext cx="3392034" cy="584180"/>
            </a:xfrm>
            <a:prstGeom prst="rect">
              <a:avLst/>
            </a:prstGeom>
            <a:noFill/>
            <a:effectLst>
              <a:outerShdw dist="12700" dir="3000000" algn="ctr" rotWithShape="0">
                <a:schemeClr val="tx2">
                  <a:lumMod val="20000"/>
                  <a:lumOff val="8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2"/>
                  </a:solidFill>
                  <a:latin typeface="Stone Serif" pitchFamily="18" charset="0"/>
                </a:rPr>
                <a:t>Breathing, food, water, sex, sleep, homeostasis, excretion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14191" y="4548766"/>
              <a:ext cx="3092492" cy="830234"/>
            </a:xfrm>
            <a:prstGeom prst="rect">
              <a:avLst/>
            </a:prstGeom>
            <a:noFill/>
            <a:effectLst>
              <a:outerShdw dist="12700" dir="3000000" algn="ctr" rotWithShape="0">
                <a:schemeClr val="tx2">
                  <a:lumMod val="20000"/>
                  <a:lumOff val="8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2"/>
                  </a:solidFill>
                  <a:latin typeface="Stone Serif" pitchFamily="18" charset="0"/>
                </a:rPr>
                <a:t>Security of body, employment, resources, morality, family, health, property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72130" y="3455015"/>
              <a:ext cx="2275685" cy="585768"/>
            </a:xfrm>
            <a:prstGeom prst="rect">
              <a:avLst/>
            </a:prstGeom>
            <a:noFill/>
            <a:effectLst>
              <a:outerShdw dist="12700" dir="3000000" algn="ctr" rotWithShape="0">
                <a:schemeClr val="tx2">
                  <a:lumMod val="20000"/>
                  <a:lumOff val="8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2"/>
                  </a:solidFill>
                  <a:latin typeface="Stone Serif" pitchFamily="18" charset="0"/>
                </a:rPr>
                <a:t>Friendship, family, sexual intimacy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82919" y="2148547"/>
              <a:ext cx="2565520" cy="830234"/>
            </a:xfrm>
            <a:prstGeom prst="rect">
              <a:avLst/>
            </a:prstGeom>
            <a:noFill/>
            <a:effectLst>
              <a:outerShdw dist="12700" dir="3000000" algn="ctr" rotWithShape="0">
                <a:schemeClr val="tx2">
                  <a:lumMod val="20000"/>
                  <a:lumOff val="8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2"/>
                  </a:solidFill>
                  <a:latin typeface="Stone Serif" pitchFamily="18" charset="0"/>
                </a:rPr>
                <a:t>Self-esteem, confidence, achievement, respect of others, respect by others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763" y="1011936"/>
              <a:ext cx="3208981" cy="830234"/>
            </a:xfrm>
            <a:prstGeom prst="rect">
              <a:avLst/>
            </a:prstGeom>
            <a:noFill/>
            <a:effectLst>
              <a:outerShdw dist="12700" dir="3000000" algn="ctr" rotWithShape="0">
                <a:schemeClr val="tx2">
                  <a:lumMod val="20000"/>
                  <a:lumOff val="8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2"/>
                  </a:solidFill>
                  <a:latin typeface="Stone Serif" pitchFamily="18" charset="0"/>
                </a:rPr>
                <a:t>Morality, creativity, spontaneity, problem solving, lack of prejudice, acceptance of facts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17691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89100" y="5228649"/>
            <a:ext cx="5486400" cy="1200329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chemeClr val="bg2"/>
                </a:solidFill>
                <a:latin typeface="Stone Serif" pitchFamily="18" charset="0"/>
              </a:rPr>
              <a:t>“As far as I can see, this meeting to air out our communication problems has been a complete success.”</a:t>
            </a:r>
          </a:p>
        </p:txBody>
      </p:sp>
      <p:sp>
        <p:nvSpPr>
          <p:cNvPr id="8195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75878"/>
            <a:ext cx="9144000" cy="954087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sz="2800" b="1" kern="1200" dirty="0" smtClean="0">
                <a:solidFill>
                  <a:srgbClr val="990033"/>
                </a:solidFill>
                <a:latin typeface="Stone Serif" pitchFamily="18" charset="0"/>
              </a:rPr>
              <a:t>Aim to Stay Above the</a:t>
            </a:r>
            <a:br>
              <a:rPr sz="2800" b="1" kern="1200" dirty="0" smtClean="0">
                <a:solidFill>
                  <a:srgbClr val="990033"/>
                </a:solidFill>
                <a:latin typeface="Stone Serif" pitchFamily="18" charset="0"/>
              </a:rPr>
            </a:br>
            <a:r>
              <a:rPr sz="2800" b="1" kern="1200" dirty="0" smtClean="0">
                <a:solidFill>
                  <a:srgbClr val="990033"/>
                </a:solidFill>
                <a:latin typeface="Stone Serif" pitchFamily="18" charset="0"/>
              </a:rPr>
              <a:t>Food Fight Level</a:t>
            </a:r>
          </a:p>
        </p:txBody>
      </p:sp>
      <p:pic>
        <p:nvPicPr>
          <p:cNvPr id="16388" name="Picture 2" descr="http://www.cartoonresource.com/BCU136-T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" b="8368"/>
          <a:stretch>
            <a:fillRect/>
          </a:stretch>
        </p:blipFill>
        <p:spPr>
          <a:xfrm>
            <a:off x="1739900" y="1698228"/>
            <a:ext cx="5384800" cy="3797300"/>
          </a:xfrm>
          <a:noFill/>
        </p:spPr>
      </p:pic>
    </p:spTree>
    <p:extLst>
      <p:ext uri="{BB962C8B-B14F-4D97-AF65-F5344CB8AC3E}">
        <p14:creationId xmlns:p14="http://schemas.microsoft.com/office/powerpoint/2010/main" val="1615221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189038"/>
            <a:ext cx="9144000" cy="646112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Listen Well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95313" y="2103438"/>
            <a:ext cx="7978775" cy="4441825"/>
          </a:xfrm>
        </p:spPr>
        <p:txBody>
          <a:bodyPr/>
          <a:lstStyle/>
          <a:p>
            <a:pPr>
              <a:buFontTx/>
              <a:buNone/>
            </a:pPr>
            <a:r>
              <a:rPr altLang="en-US" sz="3600" b="1" dirty="0" smtClean="0">
                <a:latin typeface="Stone Serif" pitchFamily="18" charset="0"/>
              </a:rPr>
              <a:t>“The most basic and powerful way to connect to another person is to listen.  Just listen.  Perhaps the most important thing we ever give each other is our attention.”</a:t>
            </a:r>
          </a:p>
          <a:p>
            <a:endParaRPr altLang="en-US" sz="1200" b="1" dirty="0" smtClean="0">
              <a:latin typeface="Stone Serif" pitchFamily="18" charset="0"/>
            </a:endParaRPr>
          </a:p>
          <a:p>
            <a:pPr lvl="2" algn="r">
              <a:buFontTx/>
              <a:buNone/>
            </a:pPr>
            <a:r>
              <a:rPr altLang="en-US" sz="2000" b="1" i="1" dirty="0" smtClean="0">
                <a:latin typeface="Stone Serif" pitchFamily="18" charset="0"/>
              </a:rPr>
              <a:t>					</a:t>
            </a:r>
            <a:r>
              <a:rPr altLang="en-US" sz="2000" b="1" dirty="0" smtClean="0">
                <a:latin typeface="Stone Serif" pitchFamily="18" charset="0"/>
              </a:rPr>
              <a:t>Rachel Naomi </a:t>
            </a:r>
            <a:r>
              <a:rPr altLang="en-US" sz="2000" b="1" dirty="0" err="1" smtClean="0">
                <a:latin typeface="Stone Serif" pitchFamily="18" charset="0"/>
              </a:rPr>
              <a:t>Remen</a:t>
            </a:r>
            <a:r>
              <a:rPr altLang="en-US" sz="2000" b="1" dirty="0" smtClean="0">
                <a:latin typeface="Stone Serif" pitchFamily="18" charset="0"/>
              </a:rPr>
              <a:t>, MD</a:t>
            </a:r>
          </a:p>
          <a:p>
            <a:pPr lvl="2" algn="r">
              <a:buFontTx/>
              <a:buNone/>
            </a:pPr>
            <a:r>
              <a:rPr altLang="en-US" sz="2000" b="1" dirty="0" smtClean="0">
                <a:latin typeface="Stone Serif" pitchFamily="18" charset="0"/>
              </a:rPr>
              <a:t>						(author and storyteller)</a:t>
            </a:r>
          </a:p>
        </p:txBody>
      </p:sp>
    </p:spTree>
    <p:extLst>
      <p:ext uri="{BB962C8B-B14F-4D97-AF65-F5344CB8AC3E}">
        <p14:creationId xmlns:p14="http://schemas.microsoft.com/office/powerpoint/2010/main" val="1024030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189038"/>
            <a:ext cx="9144000" cy="646112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Communication’s 2 to 1 Ratio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6575" y="2103438"/>
            <a:ext cx="8037513" cy="3940175"/>
          </a:xfrm>
        </p:spPr>
        <p:txBody>
          <a:bodyPr/>
          <a:lstStyle/>
          <a:p>
            <a:pPr algn="ctr">
              <a:buFontTx/>
              <a:buNone/>
            </a:pPr>
            <a:r>
              <a:rPr altLang="en-US" sz="3600" b="1" dirty="0" smtClean="0">
                <a:latin typeface="Stone Serif" pitchFamily="18" charset="0"/>
              </a:rPr>
              <a:t>“We have two ears and </a:t>
            </a:r>
            <a:br>
              <a:rPr altLang="en-US" sz="3600" b="1" dirty="0" smtClean="0">
                <a:latin typeface="Stone Serif" pitchFamily="18" charset="0"/>
              </a:rPr>
            </a:br>
            <a:r>
              <a:rPr altLang="en-US" sz="3600" b="1" dirty="0" smtClean="0">
                <a:latin typeface="Stone Serif" pitchFamily="18" charset="0"/>
              </a:rPr>
              <a:t>one mouth</a:t>
            </a:r>
          </a:p>
          <a:p>
            <a:pPr algn="ctr">
              <a:buFontTx/>
              <a:buNone/>
            </a:pPr>
            <a:r>
              <a:rPr altLang="en-US" sz="3600" b="1" dirty="0" smtClean="0">
                <a:latin typeface="Stone Serif" pitchFamily="18" charset="0"/>
              </a:rPr>
              <a:t> so that we can listen </a:t>
            </a:r>
          </a:p>
          <a:p>
            <a:pPr algn="ctr">
              <a:buFontTx/>
              <a:buNone/>
            </a:pPr>
            <a:r>
              <a:rPr altLang="en-US" sz="3600" b="1" dirty="0" smtClean="0">
                <a:latin typeface="Stone Serif" pitchFamily="18" charset="0"/>
              </a:rPr>
              <a:t>twice as much as we speak.”</a:t>
            </a:r>
          </a:p>
          <a:p>
            <a:endParaRPr altLang="en-US" sz="1600" b="1" dirty="0" smtClean="0">
              <a:latin typeface="Stone Serif" pitchFamily="18" charset="0"/>
            </a:endParaRPr>
          </a:p>
          <a:p>
            <a:pPr algn="r">
              <a:buFontTx/>
              <a:buNone/>
            </a:pPr>
            <a:r>
              <a:rPr altLang="en-US" sz="2000" b="1" dirty="0" smtClean="0">
                <a:latin typeface="Stone Serif" pitchFamily="18" charset="0"/>
              </a:rPr>
              <a:t>				Epictetus</a:t>
            </a:r>
          </a:p>
          <a:p>
            <a:pPr algn="r">
              <a:buFontTx/>
              <a:buNone/>
            </a:pPr>
            <a:r>
              <a:rPr altLang="en-US" sz="2000" b="1" dirty="0" smtClean="0">
                <a:latin typeface="Stone Serif" pitchFamily="18" charset="0"/>
              </a:rPr>
              <a:t>					(Greek philosopher)</a:t>
            </a:r>
          </a:p>
        </p:txBody>
      </p:sp>
    </p:spTree>
    <p:extLst>
      <p:ext uri="{BB962C8B-B14F-4D97-AF65-F5344CB8AC3E}">
        <p14:creationId xmlns:p14="http://schemas.microsoft.com/office/powerpoint/2010/main" val="1969265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841375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990033"/>
                </a:solidFill>
                <a:latin typeface="StoneSerif" pitchFamily="34" charset="0"/>
                <a:ea typeface="+mn-ea"/>
                <a:cs typeface="+mn-cs"/>
              </a:rPr>
              <a:t>The Numbers of Meaning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60425" y="1827213"/>
            <a:ext cx="7772400" cy="4124325"/>
          </a:xfrm>
        </p:spPr>
        <p:txBody>
          <a:bodyPr/>
          <a:lstStyle/>
          <a:p>
            <a:pPr>
              <a:buFontTx/>
              <a:buNone/>
            </a:pPr>
            <a:r>
              <a:rPr altLang="en-US" b="1" dirty="0" smtClean="0">
                <a:latin typeface="Stone Serif" pitchFamily="18" charset="0"/>
              </a:rPr>
              <a:t>In communication </a:t>
            </a:r>
            <a:r>
              <a:rPr altLang="en-US" b="1" u="sng" dirty="0" smtClean="0">
                <a:latin typeface="Stone Serif" pitchFamily="18" charset="0"/>
              </a:rPr>
              <a:t>about feelings and attitudes</a:t>
            </a:r>
            <a:r>
              <a:rPr altLang="en-US" b="1" dirty="0" smtClean="0">
                <a:latin typeface="Stone Serif" pitchFamily="18" charset="0"/>
              </a:rPr>
              <a:t>, we receive our meaning:</a:t>
            </a:r>
          </a:p>
          <a:p>
            <a:pPr>
              <a:buFontTx/>
              <a:buNone/>
            </a:pPr>
            <a:endParaRPr altLang="en-US" sz="1000" b="1" dirty="0" smtClean="0">
              <a:latin typeface="Stone Serif" pitchFamily="18" charset="0"/>
            </a:endParaRPr>
          </a:p>
          <a:p>
            <a:r>
              <a:rPr altLang="en-US" b="1" dirty="0" smtClean="0">
                <a:latin typeface="Stone Serif" pitchFamily="18" charset="0"/>
              </a:rPr>
              <a:t>55% based on what we see</a:t>
            </a:r>
          </a:p>
          <a:p>
            <a:r>
              <a:rPr altLang="en-US" b="1" dirty="0" smtClean="0">
                <a:latin typeface="Stone Serif" pitchFamily="18" charset="0"/>
              </a:rPr>
              <a:t>38% based on how it sounds (tone, volume, and speed)</a:t>
            </a:r>
          </a:p>
          <a:p>
            <a:r>
              <a:rPr altLang="en-US" b="1" dirty="0" smtClean="0">
                <a:latin typeface="Stone Serif" pitchFamily="18" charset="0"/>
              </a:rPr>
              <a:t>7% based on the actual words that are spoken</a:t>
            </a:r>
          </a:p>
          <a:p>
            <a:pPr algn="r">
              <a:buFontTx/>
              <a:buNone/>
            </a:pPr>
            <a:r>
              <a:rPr altLang="en-US" sz="2000" b="1" dirty="0" smtClean="0">
                <a:latin typeface="Stone Serif" pitchFamily="18" charset="0"/>
              </a:rPr>
              <a:t>				Albert </a:t>
            </a:r>
            <a:r>
              <a:rPr altLang="en-US" sz="2000" b="1" dirty="0" err="1" smtClean="0">
                <a:latin typeface="Stone Serif" pitchFamily="18" charset="0"/>
              </a:rPr>
              <a:t>Mehrabian</a:t>
            </a:r>
            <a:r>
              <a:rPr altLang="en-US" sz="2000" b="1" dirty="0" smtClean="0">
                <a:latin typeface="Stone Serif" pitchFamily="18" charset="0"/>
              </a:rPr>
              <a:t>, UCLA professor</a:t>
            </a:r>
          </a:p>
        </p:txBody>
      </p:sp>
    </p:spTree>
    <p:extLst>
      <p:ext uri="{BB962C8B-B14F-4D97-AF65-F5344CB8AC3E}">
        <p14:creationId xmlns:p14="http://schemas.microsoft.com/office/powerpoint/2010/main" val="221551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Custom 5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0038A8"/>
      </a:hlink>
      <a:folHlink>
        <a:srgbClr val="A4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861</Words>
  <Application>Microsoft Office PowerPoint</Application>
  <PresentationFormat>On-screen Show (4:3)</PresentationFormat>
  <Paragraphs>168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Lucida Sans</vt:lpstr>
      <vt:lpstr>Stone Sans</vt:lpstr>
      <vt:lpstr>Stone Serif</vt:lpstr>
      <vt:lpstr>StoneSans</vt:lpstr>
      <vt:lpstr>StoneSerif</vt:lpstr>
      <vt:lpstr>Times New Roman</vt:lpstr>
      <vt:lpstr>TimesNewRoman,Bold</vt:lpstr>
      <vt:lpstr>Wingdings</vt:lpstr>
      <vt:lpstr>Default Design</vt:lpstr>
      <vt:lpstr>3_Default Design</vt:lpstr>
      <vt:lpstr>1_Default Design</vt:lpstr>
      <vt:lpstr>PowerPoint Presentation</vt:lpstr>
      <vt:lpstr>PowerPoint Presentation</vt:lpstr>
      <vt:lpstr>Special Thanks to These Colleagues</vt:lpstr>
      <vt:lpstr>PowerPoint Presentation</vt:lpstr>
      <vt:lpstr>PowerPoint Presentation</vt:lpstr>
      <vt:lpstr>“As far as I can see, this meeting to air out our communication problems has been a complete success.”</vt:lpstr>
      <vt:lpstr>Listen Well</vt:lpstr>
      <vt:lpstr>Communication’s 2 to 1 Ratio</vt:lpstr>
      <vt:lpstr>The Numbers of Meaning</vt:lpstr>
      <vt:lpstr>Communication Tips</vt:lpstr>
      <vt:lpstr>Be an Active Communicator.</vt:lpstr>
      <vt:lpstr>Speak from the Heart</vt:lpstr>
      <vt:lpstr>Consider Different Possibilities</vt:lpstr>
      <vt:lpstr>PowerPoint Presentation</vt:lpstr>
      <vt:lpstr>PowerPoint Presentation</vt:lpstr>
      <vt:lpstr>Elements of a Difficult Conversation</vt:lpstr>
      <vt:lpstr>Content</vt:lpstr>
      <vt:lpstr>Relationship</vt:lpstr>
      <vt:lpstr>Relationship</vt:lpstr>
      <vt:lpstr>Process</vt:lpstr>
      <vt:lpstr>Process</vt:lpstr>
      <vt:lpstr>A structure for difficult conversations</vt:lpstr>
      <vt:lpstr>PowerPoint Presentation</vt:lpstr>
      <vt:lpstr>Practice a Difficult Conversation</vt:lpstr>
      <vt:lpstr>Dreaded Conversation Practice Scenarios</vt:lpstr>
      <vt:lpstr>The Most Difficult Conversations</vt:lpstr>
      <vt:lpstr>PowerPoint Presentation</vt:lpstr>
      <vt:lpstr>PowerPoint Presentation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Payne, Andrea S</cp:lastModifiedBy>
  <cp:revision>353</cp:revision>
  <cp:lastPrinted>2014-04-21T18:27:44Z</cp:lastPrinted>
  <dcterms:created xsi:type="dcterms:W3CDTF">2001-10-04T20:08:10Z</dcterms:created>
  <dcterms:modified xsi:type="dcterms:W3CDTF">2016-01-06T00:49:05Z</dcterms:modified>
</cp:coreProperties>
</file>