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18" r:id="rId6"/>
    <p:sldMasterId id="2147483720" r:id="rId7"/>
  </p:sldMasterIdLst>
  <p:notesMasterIdLst>
    <p:notesMasterId r:id="rId42"/>
  </p:notesMasterIdLst>
  <p:handoutMasterIdLst>
    <p:handoutMasterId r:id="rId43"/>
  </p:handoutMasterIdLst>
  <p:sldIdLst>
    <p:sldId id="256" r:id="rId8"/>
    <p:sldId id="319" r:id="rId9"/>
    <p:sldId id="257" r:id="rId10"/>
    <p:sldId id="318" r:id="rId11"/>
    <p:sldId id="314" r:id="rId12"/>
    <p:sldId id="310" r:id="rId13"/>
    <p:sldId id="274" r:id="rId14"/>
    <p:sldId id="307" r:id="rId15"/>
    <p:sldId id="270" r:id="rId16"/>
    <p:sldId id="272" r:id="rId17"/>
    <p:sldId id="279" r:id="rId18"/>
    <p:sldId id="280" r:id="rId19"/>
    <p:sldId id="285" r:id="rId20"/>
    <p:sldId id="306" r:id="rId21"/>
    <p:sldId id="312" r:id="rId22"/>
    <p:sldId id="283" r:id="rId23"/>
    <p:sldId id="282" r:id="rId24"/>
    <p:sldId id="281" r:id="rId25"/>
    <p:sldId id="288" r:id="rId26"/>
    <p:sldId id="313" r:id="rId27"/>
    <p:sldId id="304" r:id="rId28"/>
    <p:sldId id="268" r:id="rId29"/>
    <p:sldId id="297" r:id="rId30"/>
    <p:sldId id="300" r:id="rId31"/>
    <p:sldId id="308" r:id="rId32"/>
    <p:sldId id="315" r:id="rId33"/>
    <p:sldId id="303" r:id="rId34"/>
    <p:sldId id="316" r:id="rId35"/>
    <p:sldId id="311" r:id="rId36"/>
    <p:sldId id="301" r:id="rId37"/>
    <p:sldId id="317" r:id="rId38"/>
    <p:sldId id="267" r:id="rId39"/>
    <p:sldId id="298" r:id="rId40"/>
    <p:sldId id="320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>
              <a:defRPr sz="1200"/>
            </a:lvl1pPr>
          </a:lstStyle>
          <a:p>
            <a:fld id="{414BEFF7-4B01-40AB-8CEA-1975432D70D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>
              <a:defRPr sz="1200"/>
            </a:lvl1pPr>
          </a:lstStyle>
          <a:p>
            <a:fld id="{DEE1450E-2AF8-4F4C-9245-29367BB9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50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589" cy="479897"/>
          </a:xfrm>
          <a:prstGeom prst="rect">
            <a:avLst/>
          </a:prstGeom>
        </p:spPr>
        <p:txBody>
          <a:bodyPr vert="horz" lIns="94737" tIns="47368" rIns="94737" bIns="473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58" y="0"/>
            <a:ext cx="3169589" cy="479897"/>
          </a:xfrm>
          <a:prstGeom prst="rect">
            <a:avLst/>
          </a:prstGeom>
        </p:spPr>
        <p:txBody>
          <a:bodyPr vert="horz" lIns="94737" tIns="47368" rIns="94737" bIns="47368" rtlCol="0"/>
          <a:lstStyle>
            <a:lvl1pPr algn="r">
              <a:defRPr sz="1200"/>
            </a:lvl1pPr>
          </a:lstStyle>
          <a:p>
            <a:fld id="{451FBB12-FBBE-45C8-A5EE-7685A231013B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7" tIns="47368" rIns="94737" bIns="473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89" y="4559834"/>
            <a:ext cx="5852822" cy="4320704"/>
          </a:xfrm>
          <a:prstGeom prst="rect">
            <a:avLst/>
          </a:prstGeom>
        </p:spPr>
        <p:txBody>
          <a:bodyPr vert="horz" lIns="94737" tIns="47368" rIns="94737" bIns="473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666"/>
            <a:ext cx="3169589" cy="479897"/>
          </a:xfrm>
          <a:prstGeom prst="rect">
            <a:avLst/>
          </a:prstGeom>
        </p:spPr>
        <p:txBody>
          <a:bodyPr vert="horz" lIns="94737" tIns="47368" rIns="94737" bIns="473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58" y="9119666"/>
            <a:ext cx="3169589" cy="479897"/>
          </a:xfrm>
          <a:prstGeom prst="rect">
            <a:avLst/>
          </a:prstGeom>
        </p:spPr>
        <p:txBody>
          <a:bodyPr vert="horz" lIns="94737" tIns="47368" rIns="94737" bIns="47368" rtlCol="0" anchor="b"/>
          <a:lstStyle>
            <a:lvl1pPr algn="r">
              <a:defRPr sz="1200"/>
            </a:lvl1pPr>
          </a:lstStyle>
          <a:p>
            <a:fld id="{AC14CAC0-045B-46E8-8F21-A4DA62584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2CE228-308B-4154-86BB-B7613A6C19A4}" type="datetime1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1/6/2016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Template-WSU Hrz 201.ppt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61341B-831D-4F2E-AF09-3795CFD88F8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771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30B7B1-3A9B-4F65-95DF-AA630E77D121}" type="slidenum">
              <a:rPr lang="en-US" smtClean="0"/>
              <a:pPr eaLnBrk="1" hangingPunct="1">
                <a:defRPr/>
              </a:pPr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71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6645">
              <a:defRPr/>
            </a:pPr>
            <a:fld id="{DDACF082-6EF7-495D-AD56-302EF9BD268D}" type="datetime1">
              <a:rPr lang="en-US" smtClean="0"/>
              <a:pPr defTabSz="956645">
                <a:defRPr/>
              </a:pPr>
              <a:t>1/6/2016</a:t>
            </a:fld>
            <a:endParaRPr lang="en-US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6645">
              <a:defRPr/>
            </a:pPr>
            <a:r>
              <a:rPr lang="en-US" smtClean="0"/>
              <a:t>Template C Plain-crimson-bright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6645">
              <a:defRPr/>
            </a:pPr>
            <a:fld id="{536962C9-3DDE-4A08-A8AD-F143B421C121}" type="slidenum">
              <a:rPr lang="en-US" smtClean="0"/>
              <a:pPr defTabSz="956645"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2329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30B7B1-3A9B-4F65-95DF-AA630E77D121}" type="slidenum">
              <a:rPr lang="en-US" smtClean="0"/>
              <a:pPr eaLnBrk="1" hangingPunct="1">
                <a:defRPr/>
              </a:pPr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739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30B7B1-3A9B-4F65-95DF-AA630E77D121}" type="slidenum">
              <a:rPr lang="en-US" smtClean="0"/>
              <a:pPr eaLnBrk="1" hangingPunct="1">
                <a:defRPr/>
              </a:pPr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2732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30B7B1-3A9B-4F65-95DF-AA630E77D121}" type="slidenum">
              <a:rPr lang="en-US" smtClean="0"/>
              <a:pPr eaLnBrk="1" hangingPunct="1">
                <a:defRPr/>
              </a:pPr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979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30B7B1-3A9B-4F65-95DF-AA630E77D121}" type="slidenum">
              <a:rPr lang="en-US" smtClean="0"/>
              <a:pPr eaLnBrk="1" hangingPunct="1">
                <a:defRPr/>
              </a:pPr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89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30B7B1-3A9B-4F65-95DF-AA630E77D121}" type="slidenum">
              <a:rPr lang="en-US" smtClean="0"/>
              <a:pPr eaLnBrk="1" hangingPunct="1">
                <a:defRPr/>
              </a:pPr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5595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30B7B1-3A9B-4F65-95DF-AA630E77D121}" type="slidenum">
              <a:rPr lang="en-US" smtClean="0"/>
              <a:pPr eaLnBrk="1" hangingPunct="1">
                <a:defRPr/>
              </a:pPr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842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30B7B1-3A9B-4F65-95DF-AA630E77D121}" type="slidenum">
              <a:rPr lang="en-US" smtClean="0"/>
              <a:pPr eaLnBrk="1" hangingPunct="1">
                <a:defRPr/>
              </a:pPr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0646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30B7B1-3A9B-4F65-95DF-AA630E77D121}" type="slidenum">
              <a:rPr lang="en-US" smtClean="0"/>
              <a:pPr eaLnBrk="1" hangingPunct="1">
                <a:defRPr/>
              </a:pPr>
              <a:t>27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511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6645">
              <a:defRPr/>
            </a:pPr>
            <a:fld id="{DDACF082-6EF7-495D-AD56-302EF9BD268D}" type="datetime1">
              <a:rPr lang="en-US" smtClean="0"/>
              <a:pPr defTabSz="956645">
                <a:defRPr/>
              </a:pPr>
              <a:t>1/6/2016</a:t>
            </a:fld>
            <a:endParaRPr lang="en-US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6645">
              <a:defRPr/>
            </a:pPr>
            <a:r>
              <a:rPr lang="en-US" smtClean="0"/>
              <a:t>Template C Plain-crimson-bright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6645">
              <a:defRPr/>
            </a:pPr>
            <a:fld id="{0AE3A2BD-2E93-4E0B-AC53-A25B18E073B8}" type="slidenum">
              <a:rPr lang="en-US" smtClean="0"/>
              <a:pPr defTabSz="956645"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6314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30B7B1-3A9B-4F65-95DF-AA630E77D121}" type="slidenum">
              <a:rPr lang="en-US" smtClean="0"/>
              <a:pPr eaLnBrk="1" hangingPunct="1">
                <a:defRPr/>
              </a:pPr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9209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30B7B1-3A9B-4F65-95DF-AA630E77D121}" type="slidenum">
              <a:rPr lang="en-US" smtClean="0"/>
              <a:pPr eaLnBrk="1" hangingPunct="1">
                <a:defRPr/>
              </a:pPr>
              <a:t>29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0532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30B7B1-3A9B-4F65-95DF-AA630E77D121}" type="slidenum">
              <a:rPr lang="en-US" smtClean="0"/>
              <a:pPr eaLnBrk="1" hangingPunct="1">
                <a:defRPr/>
              </a:pPr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8581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30B7B1-3A9B-4F65-95DF-AA630E77D121}" type="slidenum">
              <a:rPr lang="en-US" smtClean="0"/>
              <a:pPr eaLnBrk="1" hangingPunct="1">
                <a:defRPr/>
              </a:pPr>
              <a:t>31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4938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2CE228-308B-4154-86BB-B7613A6C19A4}" type="datetime1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1/6/2016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Template-WSU Hrz 201.ppt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2309" indent="-296408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72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63181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7434" indent="-237127" defTabSz="9567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11688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5942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60195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4449" indent="-237127" defTabSz="9567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61341B-831D-4F2E-AF09-3795CFD88F8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280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defTabSz="956645">
              <a:defRPr/>
            </a:pPr>
            <a:fld id="{DDACF082-6EF7-495D-AD56-302EF9BD268D}" type="datetime1">
              <a:rPr lang="en-US" smtClean="0"/>
              <a:pPr defTabSz="956645">
                <a:defRPr/>
              </a:pPr>
              <a:t>1/6/2016</a:t>
            </a:fld>
            <a:endParaRPr lang="en-US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56645">
              <a:defRPr/>
            </a:pPr>
            <a:r>
              <a:rPr lang="en-US" smtClean="0"/>
              <a:t>Template C Plain-crimson-bright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6645">
              <a:defRPr/>
            </a:pPr>
            <a:fld id="{0AE3A2BD-2E93-4E0B-AC53-A25B18E073B8}" type="slidenum">
              <a:rPr lang="en-US" smtClean="0"/>
              <a:pPr defTabSz="956645"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281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023698E-37E3-44BF-BAFC-C56D9B232C20}" type="slidenum">
              <a:rPr lang="en-US" smtClean="0"/>
              <a:pPr eaLnBrk="1" hangingPunct="1">
                <a:defRPr/>
              </a:pPr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209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6872891-4C7B-4B3D-9A94-A95CFB154EC6}" type="slidenum">
              <a:rPr lang="en-US" smtClean="0"/>
              <a:pPr eaLnBrk="1" hangingPunct="1">
                <a:defRPr/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91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6872891-4C7B-4B3D-9A94-A95CFB154EC6}" type="slidenum">
              <a:rPr lang="en-US" smtClean="0"/>
              <a:pPr eaLnBrk="1" hangingPunct="1">
                <a:defRPr/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888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6872891-4C7B-4B3D-9A94-A95CFB154EC6}" type="slidenum">
              <a:rPr lang="en-US" smtClean="0"/>
              <a:pPr eaLnBrk="1" hangingPunct="1">
                <a:defRPr/>
              </a:pPr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1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6872891-4C7B-4B3D-9A94-A95CFB154EC6}" type="slidenum">
              <a:rPr lang="en-US" smtClean="0"/>
              <a:pPr eaLnBrk="1" hangingPunct="1">
                <a:defRPr/>
              </a:pPr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1422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359509-1301-417C-9FDA-B9882DB9C6D4}" type="datetime1">
              <a:rPr lang="en-US" smtClean="0"/>
              <a:pPr eaLnBrk="1" hangingPunct="1">
                <a:defRPr/>
              </a:pPr>
              <a:t>1/6/2016</a:t>
            </a:fld>
            <a:endParaRPr lang="en-US" dirty="0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C Plain-crimson-bright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5653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497" indent="-296344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379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9530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3681" indent="-237075" defTabSz="9565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7832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98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134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0285" indent="-237075" defTabSz="956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339A7AB-3E6A-43BD-9F45-10035BA63A5A}" type="slidenum">
              <a:rPr lang="en-US" smtClean="0"/>
              <a:pPr eaLnBrk="1" hangingPunct="1">
                <a:defRPr/>
              </a:pPr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071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 userDrawn="1"/>
          </p:nvSpPr>
          <p:spPr bwMode="ltGray">
            <a:xfrm>
              <a:off x="0" y="0"/>
              <a:ext cx="9144000" cy="2159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 bwMode="ltGray">
            <a:xfrm>
              <a:off x="5899150" y="0"/>
              <a:ext cx="2522538" cy="6858000"/>
            </a:xfrm>
            <a:custGeom>
              <a:avLst/>
              <a:gdLst>
                <a:gd name="connsiteX0" fmla="*/ 1366684 w 1545304"/>
                <a:gd name="connsiteY0" fmla="*/ 0 h 3657600"/>
                <a:gd name="connsiteX1" fmla="*/ 1317523 w 1545304"/>
                <a:gd name="connsiteY1" fmla="*/ 1828800 h 3657600"/>
                <a:gd name="connsiteX2" fmla="*/ 0 w 1545304"/>
                <a:gd name="connsiteY2" fmla="*/ 3657600 h 3657600"/>
                <a:gd name="connsiteX0" fmla="*/ 1366684 w 1455994"/>
                <a:gd name="connsiteY0" fmla="*/ 0 h 3657600"/>
                <a:gd name="connsiteX1" fmla="*/ 1119528 w 1455994"/>
                <a:gd name="connsiteY1" fmla="*/ 1828800 h 3657600"/>
                <a:gd name="connsiteX2" fmla="*/ 0 w 1455994"/>
                <a:gd name="connsiteY2" fmla="*/ 3657600 h 3657600"/>
                <a:gd name="connsiteX0" fmla="*/ 1366684 w 1455994"/>
                <a:gd name="connsiteY0" fmla="*/ 0 h 3657600"/>
                <a:gd name="connsiteX1" fmla="*/ 1119528 w 1455994"/>
                <a:gd name="connsiteY1" fmla="*/ 1828800 h 3657600"/>
                <a:gd name="connsiteX2" fmla="*/ 0 w 1455994"/>
                <a:gd name="connsiteY2" fmla="*/ 3657600 h 3657600"/>
                <a:gd name="connsiteX0" fmla="*/ 1366684 w 1455994"/>
                <a:gd name="connsiteY0" fmla="*/ 0 h 3657600"/>
                <a:gd name="connsiteX1" fmla="*/ 1119528 w 1455994"/>
                <a:gd name="connsiteY1" fmla="*/ 1828800 h 3657600"/>
                <a:gd name="connsiteX2" fmla="*/ 0 w 1455994"/>
                <a:gd name="connsiteY2" fmla="*/ 3657600 h 3657600"/>
                <a:gd name="connsiteX0" fmla="*/ 1366684 w 1455994"/>
                <a:gd name="connsiteY0" fmla="*/ 0 h 3657600"/>
                <a:gd name="connsiteX1" fmla="*/ 1119528 w 1455994"/>
                <a:gd name="connsiteY1" fmla="*/ 1828800 h 3657600"/>
                <a:gd name="connsiteX2" fmla="*/ 0 w 1455994"/>
                <a:gd name="connsiteY2" fmla="*/ 3657600 h 3657600"/>
                <a:gd name="connsiteX0" fmla="*/ 1451539 w 1540849"/>
                <a:gd name="connsiteY0" fmla="*/ 0 h 3657600"/>
                <a:gd name="connsiteX1" fmla="*/ 1119528 w 1540849"/>
                <a:gd name="connsiteY1" fmla="*/ 1828800 h 3657600"/>
                <a:gd name="connsiteX2" fmla="*/ 0 w 1540849"/>
                <a:gd name="connsiteY2" fmla="*/ 3657600 h 3657600"/>
                <a:gd name="connsiteX0" fmla="*/ 1451539 w 1451539"/>
                <a:gd name="connsiteY0" fmla="*/ 0 h 3657600"/>
                <a:gd name="connsiteX1" fmla="*/ 1119528 w 1451539"/>
                <a:gd name="connsiteY1" fmla="*/ 1828800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119528 w 1451539"/>
                <a:gd name="connsiteY1" fmla="*/ 1828800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119528 w 1451539"/>
                <a:gd name="connsiteY1" fmla="*/ 1828800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119528 w 1451539"/>
                <a:gd name="connsiteY1" fmla="*/ 1828800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119528 w 1451539"/>
                <a:gd name="connsiteY1" fmla="*/ 1828800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119528 w 1451539"/>
                <a:gd name="connsiteY1" fmla="*/ 1828800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119528 w 1451539"/>
                <a:gd name="connsiteY1" fmla="*/ 1828800 h 3657600"/>
                <a:gd name="connsiteX2" fmla="*/ 910777 w 1451539"/>
                <a:gd name="connsiteY2" fmla="*/ 2559009 h 3657600"/>
                <a:gd name="connsiteX3" fmla="*/ 0 w 1451539"/>
                <a:gd name="connsiteY3" fmla="*/ 3657600 h 3657600"/>
                <a:gd name="connsiteX0" fmla="*/ 1451539 w 1451539"/>
                <a:gd name="connsiteY0" fmla="*/ 0 h 3657600"/>
                <a:gd name="connsiteX1" fmla="*/ 1006388 w 1451539"/>
                <a:gd name="connsiteY1" fmla="*/ 2106725 h 3657600"/>
                <a:gd name="connsiteX2" fmla="*/ 910777 w 1451539"/>
                <a:gd name="connsiteY2" fmla="*/ 2559009 h 3657600"/>
                <a:gd name="connsiteX3" fmla="*/ 0 w 1451539"/>
                <a:gd name="connsiteY3" fmla="*/ 3657600 h 3657600"/>
                <a:gd name="connsiteX0" fmla="*/ 1451539 w 1451539"/>
                <a:gd name="connsiteY0" fmla="*/ 0 h 3657600"/>
                <a:gd name="connsiteX1" fmla="*/ 1006388 w 1451539"/>
                <a:gd name="connsiteY1" fmla="*/ 2106725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006388 w 1451539"/>
                <a:gd name="connsiteY1" fmla="*/ 2106725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006388 w 1451539"/>
                <a:gd name="connsiteY1" fmla="*/ 2106725 h 3657600"/>
                <a:gd name="connsiteX2" fmla="*/ 1137058 w 1451539"/>
                <a:gd name="connsiteY2" fmla="*/ 2454132 h 3657600"/>
                <a:gd name="connsiteX3" fmla="*/ 0 w 1451539"/>
                <a:gd name="connsiteY3" fmla="*/ 3657600 h 3657600"/>
                <a:gd name="connsiteX0" fmla="*/ 1451539 w 1451539"/>
                <a:gd name="connsiteY0" fmla="*/ 0 h 3657600"/>
                <a:gd name="connsiteX1" fmla="*/ 1006388 w 1451539"/>
                <a:gd name="connsiteY1" fmla="*/ 2106725 h 3657600"/>
                <a:gd name="connsiteX2" fmla="*/ 1289796 w 1451539"/>
                <a:gd name="connsiteY2" fmla="*/ 1945476 h 3657600"/>
                <a:gd name="connsiteX3" fmla="*/ 1137058 w 1451539"/>
                <a:gd name="connsiteY3" fmla="*/ 2454132 h 3657600"/>
                <a:gd name="connsiteX4" fmla="*/ 0 w 1451539"/>
                <a:gd name="connsiteY4" fmla="*/ 3657600 h 3657600"/>
                <a:gd name="connsiteX0" fmla="*/ 1451539 w 1451539"/>
                <a:gd name="connsiteY0" fmla="*/ 0 h 3657600"/>
                <a:gd name="connsiteX1" fmla="*/ 1091243 w 1451539"/>
                <a:gd name="connsiteY1" fmla="*/ 1839288 h 3657600"/>
                <a:gd name="connsiteX2" fmla="*/ 1289796 w 1451539"/>
                <a:gd name="connsiteY2" fmla="*/ 1945476 h 3657600"/>
                <a:gd name="connsiteX3" fmla="*/ 1137058 w 1451539"/>
                <a:gd name="connsiteY3" fmla="*/ 2454132 h 3657600"/>
                <a:gd name="connsiteX4" fmla="*/ 0 w 1451539"/>
                <a:gd name="connsiteY4" fmla="*/ 3657600 h 3657600"/>
                <a:gd name="connsiteX0" fmla="*/ 1451539 w 1451539"/>
                <a:gd name="connsiteY0" fmla="*/ 0 h 3657600"/>
                <a:gd name="connsiteX1" fmla="*/ 1091243 w 1451539"/>
                <a:gd name="connsiteY1" fmla="*/ 1839288 h 3657600"/>
                <a:gd name="connsiteX2" fmla="*/ 1289796 w 1451539"/>
                <a:gd name="connsiteY2" fmla="*/ 1945476 h 3657600"/>
                <a:gd name="connsiteX3" fmla="*/ 1137058 w 1451539"/>
                <a:gd name="connsiteY3" fmla="*/ 2454132 h 3657600"/>
                <a:gd name="connsiteX4" fmla="*/ 0 w 1451539"/>
                <a:gd name="connsiteY4" fmla="*/ 3657600 h 3657600"/>
                <a:gd name="connsiteX0" fmla="*/ 1451539 w 1451539"/>
                <a:gd name="connsiteY0" fmla="*/ 0 h 3657600"/>
                <a:gd name="connsiteX1" fmla="*/ 1091243 w 1451539"/>
                <a:gd name="connsiteY1" fmla="*/ 1839288 h 3657600"/>
                <a:gd name="connsiteX2" fmla="*/ 1289796 w 1451539"/>
                <a:gd name="connsiteY2" fmla="*/ 1945476 h 3657600"/>
                <a:gd name="connsiteX3" fmla="*/ 1137058 w 1451539"/>
                <a:gd name="connsiteY3" fmla="*/ 2454132 h 3657600"/>
                <a:gd name="connsiteX4" fmla="*/ 0 w 1451539"/>
                <a:gd name="connsiteY4" fmla="*/ 3657600 h 3657600"/>
                <a:gd name="connsiteX0" fmla="*/ 1451539 w 1451539"/>
                <a:gd name="connsiteY0" fmla="*/ 0 h 3657600"/>
                <a:gd name="connsiteX1" fmla="*/ 1091243 w 1451539"/>
                <a:gd name="connsiteY1" fmla="*/ 1839288 h 3657600"/>
                <a:gd name="connsiteX2" fmla="*/ 944720 w 1451539"/>
                <a:gd name="connsiteY2" fmla="*/ 2024134 h 3657600"/>
                <a:gd name="connsiteX3" fmla="*/ 1289796 w 1451539"/>
                <a:gd name="connsiteY3" fmla="*/ 1945476 h 3657600"/>
                <a:gd name="connsiteX4" fmla="*/ 1137058 w 1451539"/>
                <a:gd name="connsiteY4" fmla="*/ 2454132 h 3657600"/>
                <a:gd name="connsiteX5" fmla="*/ 0 w 1451539"/>
                <a:gd name="connsiteY5" fmla="*/ 3657600 h 3657600"/>
                <a:gd name="connsiteX0" fmla="*/ 1451539 w 1451539"/>
                <a:gd name="connsiteY0" fmla="*/ 0 h 3657600"/>
                <a:gd name="connsiteX1" fmla="*/ 1135085 w 1451539"/>
                <a:gd name="connsiteY1" fmla="*/ 1839288 h 3657600"/>
                <a:gd name="connsiteX2" fmla="*/ 944720 w 1451539"/>
                <a:gd name="connsiteY2" fmla="*/ 2024134 h 3657600"/>
                <a:gd name="connsiteX3" fmla="*/ 1289796 w 1451539"/>
                <a:gd name="connsiteY3" fmla="*/ 1945476 h 3657600"/>
                <a:gd name="connsiteX4" fmla="*/ 1137058 w 1451539"/>
                <a:gd name="connsiteY4" fmla="*/ 2454132 h 3657600"/>
                <a:gd name="connsiteX5" fmla="*/ 0 w 1451539"/>
                <a:gd name="connsiteY5" fmla="*/ 3657600 h 3657600"/>
                <a:gd name="connsiteX0" fmla="*/ 1451539 w 1670885"/>
                <a:gd name="connsiteY0" fmla="*/ 0 h 3657600"/>
                <a:gd name="connsiteX1" fmla="*/ 1440563 w 1670885"/>
                <a:gd name="connsiteY1" fmla="*/ 1839288 h 3657600"/>
                <a:gd name="connsiteX2" fmla="*/ 944720 w 1670885"/>
                <a:gd name="connsiteY2" fmla="*/ 2024134 h 3657600"/>
                <a:gd name="connsiteX3" fmla="*/ 1289796 w 1670885"/>
                <a:gd name="connsiteY3" fmla="*/ 1945476 h 3657600"/>
                <a:gd name="connsiteX4" fmla="*/ 1137058 w 1670885"/>
                <a:gd name="connsiteY4" fmla="*/ 2454132 h 3657600"/>
                <a:gd name="connsiteX5" fmla="*/ 0 w 1670885"/>
                <a:gd name="connsiteY5" fmla="*/ 3657600 h 3657600"/>
                <a:gd name="connsiteX0" fmla="*/ 1451539 w 1451539"/>
                <a:gd name="connsiteY0" fmla="*/ 0 h 3657600"/>
                <a:gd name="connsiteX1" fmla="*/ 1112457 w 1451539"/>
                <a:gd name="connsiteY1" fmla="*/ 1839288 h 3657600"/>
                <a:gd name="connsiteX2" fmla="*/ 944720 w 1451539"/>
                <a:gd name="connsiteY2" fmla="*/ 2024134 h 3657600"/>
                <a:gd name="connsiteX3" fmla="*/ 1289796 w 1451539"/>
                <a:gd name="connsiteY3" fmla="*/ 1945476 h 3657600"/>
                <a:gd name="connsiteX4" fmla="*/ 1137058 w 1451539"/>
                <a:gd name="connsiteY4" fmla="*/ 2454132 h 3657600"/>
                <a:gd name="connsiteX5" fmla="*/ 0 w 1451539"/>
                <a:gd name="connsiteY5" fmla="*/ 3657600 h 3657600"/>
                <a:gd name="connsiteX0" fmla="*/ 1451539 w 1451539"/>
                <a:gd name="connsiteY0" fmla="*/ 0 h 3657600"/>
                <a:gd name="connsiteX1" fmla="*/ 1112457 w 1451539"/>
                <a:gd name="connsiteY1" fmla="*/ 1839288 h 3657600"/>
                <a:gd name="connsiteX2" fmla="*/ 1289796 w 1451539"/>
                <a:gd name="connsiteY2" fmla="*/ 1945476 h 3657600"/>
                <a:gd name="connsiteX3" fmla="*/ 1137058 w 1451539"/>
                <a:gd name="connsiteY3" fmla="*/ 2454132 h 3657600"/>
                <a:gd name="connsiteX4" fmla="*/ 0 w 1451539"/>
                <a:gd name="connsiteY4" fmla="*/ 3657600 h 3657600"/>
                <a:gd name="connsiteX0" fmla="*/ 1451539 w 1451539"/>
                <a:gd name="connsiteY0" fmla="*/ 0 h 3657600"/>
                <a:gd name="connsiteX1" fmla="*/ 1112457 w 1451539"/>
                <a:gd name="connsiteY1" fmla="*/ 1839288 h 3657600"/>
                <a:gd name="connsiteX2" fmla="*/ 1289796 w 1451539"/>
                <a:gd name="connsiteY2" fmla="*/ 1945476 h 3657600"/>
                <a:gd name="connsiteX3" fmla="*/ 1284139 w 1451539"/>
                <a:gd name="connsiteY3" fmla="*/ 1950720 h 3657600"/>
                <a:gd name="connsiteX4" fmla="*/ 1137058 w 1451539"/>
                <a:gd name="connsiteY4" fmla="*/ 2454132 h 3657600"/>
                <a:gd name="connsiteX5" fmla="*/ 0 w 1451539"/>
                <a:gd name="connsiteY5" fmla="*/ 3657600 h 3657600"/>
                <a:gd name="connsiteX0" fmla="*/ 1451539 w 1451539"/>
                <a:gd name="connsiteY0" fmla="*/ 0 h 3657600"/>
                <a:gd name="connsiteX1" fmla="*/ 1112457 w 1451539"/>
                <a:gd name="connsiteY1" fmla="*/ 1839288 h 3657600"/>
                <a:gd name="connsiteX2" fmla="*/ 1289796 w 1451539"/>
                <a:gd name="connsiteY2" fmla="*/ 1945476 h 3657600"/>
                <a:gd name="connsiteX3" fmla="*/ 1137058 w 1451539"/>
                <a:gd name="connsiteY3" fmla="*/ 2454132 h 3657600"/>
                <a:gd name="connsiteX4" fmla="*/ 0 w 1451539"/>
                <a:gd name="connsiteY4" fmla="*/ 3657600 h 3657600"/>
                <a:gd name="connsiteX0" fmla="*/ 1451539 w 1451539"/>
                <a:gd name="connsiteY0" fmla="*/ 0 h 3657600"/>
                <a:gd name="connsiteX1" fmla="*/ 1112457 w 1451539"/>
                <a:gd name="connsiteY1" fmla="*/ 1839288 h 3657600"/>
                <a:gd name="connsiteX2" fmla="*/ 1137058 w 1451539"/>
                <a:gd name="connsiteY2" fmla="*/ 2454132 h 3657600"/>
                <a:gd name="connsiteX3" fmla="*/ 0 w 1451539"/>
                <a:gd name="connsiteY3" fmla="*/ 3657600 h 3657600"/>
                <a:gd name="connsiteX0" fmla="*/ 1451539 w 1451539"/>
                <a:gd name="connsiteY0" fmla="*/ 0 h 3657600"/>
                <a:gd name="connsiteX1" fmla="*/ 1112457 w 1451539"/>
                <a:gd name="connsiteY1" fmla="*/ 1839288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112457 w 1451539"/>
                <a:gd name="connsiteY1" fmla="*/ 1839288 h 3657600"/>
                <a:gd name="connsiteX2" fmla="*/ 0 w 1451539"/>
                <a:gd name="connsiteY2" fmla="*/ 365760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1539" h="3657600">
                  <a:moveTo>
                    <a:pt x="1451539" y="0"/>
                  </a:moveTo>
                  <a:cubicBezTo>
                    <a:pt x="1450337" y="625331"/>
                    <a:pt x="1342779" y="1215851"/>
                    <a:pt x="1112457" y="1839288"/>
                  </a:cubicBezTo>
                  <a:cubicBezTo>
                    <a:pt x="870534" y="2448888"/>
                    <a:pt x="633410" y="2916958"/>
                    <a:pt x="0" y="3657600"/>
                  </a:cubicBezTo>
                </a:path>
              </a:pathLst>
            </a:cu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7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18081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501261" y="2816267"/>
            <a:ext cx="8141479" cy="480131"/>
          </a:xfrm>
          <a:noFill/>
          <a:ln w="9525">
            <a:noFill/>
            <a:miter lim="800000"/>
            <a:headEnd/>
            <a:tailEnd/>
          </a:ln>
        </p:spPr>
        <p:txBody>
          <a:bodyPr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90719" y="3683387"/>
            <a:ext cx="8162563" cy="430887"/>
          </a:xfrm>
        </p:spPr>
        <p:txBody>
          <a:bodyPr rIns="0" anchorCtr="0"/>
          <a:lstStyle>
            <a:lvl1pPr marL="0" indent="0" algn="l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64300"/>
            <a:ext cx="1550988" cy="393700"/>
          </a:xfrm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573213" y="6464300"/>
            <a:ext cx="6451600" cy="3937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464300"/>
            <a:ext cx="974725" cy="393700"/>
          </a:xfrm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81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60" y="2667001"/>
            <a:ext cx="4832092" cy="1851025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163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1" y="1981200"/>
            <a:ext cx="1348061" cy="251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5320" y="1981200"/>
            <a:ext cx="2774606" cy="2514600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774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981E32"/>
            </a:gs>
            <a:gs pos="39999">
              <a:srgbClr val="981E32"/>
            </a:gs>
            <a:gs pos="100000">
              <a:srgbClr val="4B05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0" y="6705600"/>
            <a:chExt cx="9144000" cy="15240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6705600"/>
              <a:ext cx="30480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 bwMode="auto">
            <a:xfrm>
              <a:off x="3048000" y="6705600"/>
              <a:ext cx="3048000" cy="15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6096000" y="6705600"/>
              <a:ext cx="3048000" cy="15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8" name="Picture 18" descr="wsuTLSigRvs-20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873500" y="5943600"/>
            <a:ext cx="1397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01261" y="3337388"/>
            <a:ext cx="8141479" cy="48013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effectLst/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90719" y="3939050"/>
            <a:ext cx="8162563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tx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64300"/>
            <a:ext cx="1550988" cy="393700"/>
          </a:xfrm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573213" y="6464300"/>
            <a:ext cx="6451600" cy="3937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464300"/>
            <a:ext cx="974725" cy="393700"/>
          </a:xfrm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43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03116"/>
            <a:ext cx="77724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645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030913"/>
            <a:ext cx="13763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8842" y="1993614"/>
            <a:ext cx="5070298" cy="892552"/>
          </a:xfrm>
        </p:spPr>
        <p:txBody>
          <a:bodyPr anchorCtr="0"/>
          <a:lstStyle>
            <a:lvl1pPr algn="l">
              <a:lnSpc>
                <a:spcPct val="100000"/>
              </a:lnSpc>
              <a:defRPr sz="2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8842" y="2978475"/>
            <a:ext cx="5070298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876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969592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686" y="1813811"/>
            <a:ext cx="4002321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406" y="1813811"/>
            <a:ext cx="3969948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61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735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2256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55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2355004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64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03116"/>
            <a:ext cx="77724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892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893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60" y="2667001"/>
            <a:ext cx="4832092" cy="1851025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953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1" y="1981200"/>
            <a:ext cx="1348061" cy="251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5320" y="1981200"/>
            <a:ext cx="2774606" cy="2514600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43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981E32"/>
            </a:gs>
            <a:gs pos="39999">
              <a:srgbClr val="981E32"/>
            </a:gs>
            <a:gs pos="100000">
              <a:srgbClr val="4B05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0" y="6705600"/>
            <a:chExt cx="9144000" cy="15240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6705600"/>
              <a:ext cx="30480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 bwMode="auto">
            <a:xfrm>
              <a:off x="3048000" y="6705600"/>
              <a:ext cx="3048000" cy="15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6096000" y="6705600"/>
              <a:ext cx="3048000" cy="15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8" name="Picture 18" descr="wsuTLSigRvs-20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873500" y="5943600"/>
            <a:ext cx="1397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01261" y="3337388"/>
            <a:ext cx="8141479" cy="48013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effectLst/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90719" y="3939050"/>
            <a:ext cx="8162563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tx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64300"/>
            <a:ext cx="1550988" cy="393700"/>
          </a:xfrm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573213" y="6464300"/>
            <a:ext cx="6451600" cy="3937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464300"/>
            <a:ext cx="974725" cy="393700"/>
          </a:xfrm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491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03116"/>
            <a:ext cx="77724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0356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030913"/>
            <a:ext cx="13763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8842" y="1993614"/>
            <a:ext cx="5070298" cy="892552"/>
          </a:xfrm>
        </p:spPr>
        <p:txBody>
          <a:bodyPr anchorCtr="0"/>
          <a:lstStyle>
            <a:lvl1pPr algn="l">
              <a:lnSpc>
                <a:spcPct val="100000"/>
              </a:lnSpc>
              <a:defRPr sz="2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8842" y="2978475"/>
            <a:ext cx="5070298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247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969592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686" y="1813811"/>
            <a:ext cx="4002321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406" y="1813811"/>
            <a:ext cx="3969948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0487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573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262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686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wsuTLSigRvs-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334250" y="6116638"/>
            <a:ext cx="15636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44054" y="1993614"/>
            <a:ext cx="5070298" cy="584775"/>
          </a:xfrm>
        </p:spPr>
        <p:txBody>
          <a:bodyPr anchorCtr="0"/>
          <a:lstStyle>
            <a:lvl1pPr algn="l">
              <a:lnSpc>
                <a:spcPct val="100000"/>
              </a:lnSpc>
              <a:defRPr sz="3200">
                <a:solidFill>
                  <a:schemeClr val="tx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44054" y="2978475"/>
            <a:ext cx="5070298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tx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3308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2355004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0034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99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60" y="2667001"/>
            <a:ext cx="4832092" cy="1851025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991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1" y="1981200"/>
            <a:ext cx="1348061" cy="251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5320" y="1981200"/>
            <a:ext cx="2774606" cy="2514600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047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60338" y="171450"/>
            <a:ext cx="8626475" cy="6219825"/>
            <a:chOff x="228600" y="152400"/>
            <a:chExt cx="8626475" cy="6219825"/>
          </a:xfrm>
        </p:grpSpPr>
        <p:sp>
          <p:nvSpPr>
            <p:cNvPr id="5" name="Rounded Rectangle 4"/>
            <p:cNvSpPr/>
            <p:nvPr userDrawn="1"/>
          </p:nvSpPr>
          <p:spPr bwMode="ltGray">
            <a:xfrm>
              <a:off x="228600" y="152400"/>
              <a:ext cx="8626475" cy="6219825"/>
            </a:xfrm>
            <a:prstGeom prst="roundRect">
              <a:avLst/>
            </a:prstGeom>
            <a:gradFill flip="none" rotWithShape="1">
              <a:gsLst>
                <a:gs pos="17000">
                  <a:schemeClr val="accent2">
                    <a:lumMod val="20000"/>
                    <a:lumOff val="80000"/>
                  </a:schemeClr>
                </a:gs>
                <a:gs pos="37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 userDrawn="1"/>
          </p:nvSpPr>
          <p:spPr bwMode="white">
            <a:xfrm>
              <a:off x="268287" y="180975"/>
              <a:ext cx="8547100" cy="616267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-1" y="6705600"/>
            <a:chExt cx="9144001" cy="152400"/>
          </a:xfrm>
        </p:grpSpPr>
        <p:sp>
          <p:nvSpPr>
            <p:cNvPr id="8" name="Rectangle 7"/>
            <p:cNvSpPr/>
            <p:nvPr userDrawn="1"/>
          </p:nvSpPr>
          <p:spPr bwMode="ltGray">
            <a:xfrm>
              <a:off x="-1" y="6705600"/>
              <a:ext cx="4611689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ltGray">
            <a:xfrm>
              <a:off x="4572000" y="6705600"/>
              <a:ext cx="3116263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ltGray">
            <a:xfrm>
              <a:off x="7620000" y="6705600"/>
              <a:ext cx="15240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1" name="Picture 15" descr="wsuTLSig4cW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943600"/>
            <a:ext cx="14874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91722" y="950495"/>
            <a:ext cx="8141479" cy="48013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accent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85627" y="1638705"/>
            <a:ext cx="8162563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9213" y="6464300"/>
            <a:ext cx="1550987" cy="393700"/>
          </a:xfrm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631950" y="6464300"/>
            <a:ext cx="6451600" cy="393700"/>
          </a:xfrm>
        </p:spPr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464300"/>
            <a:ext cx="974725" cy="393700"/>
          </a:xfrm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7596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03116"/>
            <a:ext cx="77724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20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0180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030913"/>
            <a:ext cx="13763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8842" y="1993614"/>
            <a:ext cx="5070298" cy="892552"/>
          </a:xfrm>
        </p:spPr>
        <p:txBody>
          <a:bodyPr anchorCtr="0"/>
          <a:lstStyle>
            <a:lvl1pPr algn="l">
              <a:lnSpc>
                <a:spcPct val="100000"/>
              </a:lnSpc>
              <a:defRPr sz="2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8842" y="2978475"/>
            <a:ext cx="5070298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9989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969592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686" y="1813811"/>
            <a:ext cx="4002321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406" y="1813811"/>
            <a:ext cx="3969948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273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18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098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969592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686" y="1813811"/>
            <a:ext cx="4002321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406" y="1813811"/>
            <a:ext cx="3969948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7830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463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2355004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748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6685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60" y="2667001"/>
            <a:ext cx="4832092" cy="1851025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765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1" y="1981200"/>
            <a:ext cx="1348061" cy="251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5320" y="1981200"/>
            <a:ext cx="2774606" cy="2514600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9439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5705" r="20018" b="25449"/>
          <a:stretch>
            <a:fillRect/>
          </a:stretch>
        </p:blipFill>
        <p:spPr bwMode="auto">
          <a:xfrm>
            <a:off x="0" y="0"/>
            <a:ext cx="485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47750"/>
            <a:ext cx="485775" cy="581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122098"/>
            <a:ext cx="8659903" cy="424732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2754909"/>
            <a:ext cx="8659904" cy="430887"/>
          </a:xfrm>
        </p:spPr>
        <p:txBody>
          <a:bodyPr rIns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 sz="1000"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319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734315"/>
            <a:ext cx="8652222" cy="424732"/>
          </a:xfrm>
        </p:spPr>
        <p:txBody>
          <a:bodyPr/>
          <a:lstStyle>
            <a:lvl1pPr algn="ctr">
              <a:defRPr sz="2400">
                <a:latin typeface="Lucida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1599412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0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18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8541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344837"/>
            <a:ext cx="8652222" cy="369332"/>
          </a:xfrm>
        </p:spPr>
        <p:txBody>
          <a:bodyPr/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709196"/>
            <a:ext cx="8652222" cy="338554"/>
          </a:xfrm>
        </p:spPr>
        <p:txBody>
          <a:bodyPr rIns="0"/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6163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677600"/>
            <a:ext cx="8659907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575" y="1790759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95" y="1790759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0080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879"/>
            <a:ext cx="8686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22" y="1681734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21" y="2136455"/>
            <a:ext cx="4040188" cy="1806648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547" y="1681734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546" y="2136455"/>
            <a:ext cx="4041775" cy="1806648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208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4415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2081092"/>
            <a:ext cx="8675274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322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1762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148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127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 flipH="1">
            <a:off x="-17463" y="0"/>
            <a:ext cx="501651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79375"/>
            <a:ext cx="91614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392432"/>
            <a:ext cx="8659903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3025243"/>
            <a:ext cx="8659904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6476B66-3F28-4D88-8A13-E30115B884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5851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 flipH="1">
            <a:off x="-17463" y="0"/>
            <a:ext cx="501651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79375"/>
            <a:ext cx="91614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392432"/>
            <a:ext cx="8659903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3025243"/>
            <a:ext cx="8659904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6476B66-3F28-4D88-8A13-E30115B884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585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423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527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2355004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042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454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81E32"/>
            </a:gs>
            <a:gs pos="60001">
              <a:srgbClr val="981E32"/>
            </a:gs>
            <a:gs pos="100000">
              <a:srgbClr val="C60C3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 bwMode="ltGray">
            <a:xfrm>
              <a:off x="0" y="0"/>
              <a:ext cx="9144000" cy="2159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 bwMode="ltGray">
            <a:xfrm>
              <a:off x="6450013" y="0"/>
              <a:ext cx="2522537" cy="6858000"/>
            </a:xfrm>
            <a:custGeom>
              <a:avLst/>
              <a:gdLst>
                <a:gd name="connsiteX0" fmla="*/ 1366684 w 1545304"/>
                <a:gd name="connsiteY0" fmla="*/ 0 h 3657600"/>
                <a:gd name="connsiteX1" fmla="*/ 1317523 w 1545304"/>
                <a:gd name="connsiteY1" fmla="*/ 1828800 h 3657600"/>
                <a:gd name="connsiteX2" fmla="*/ 0 w 1545304"/>
                <a:gd name="connsiteY2" fmla="*/ 3657600 h 3657600"/>
                <a:gd name="connsiteX0" fmla="*/ 1366684 w 1455994"/>
                <a:gd name="connsiteY0" fmla="*/ 0 h 3657600"/>
                <a:gd name="connsiteX1" fmla="*/ 1119528 w 1455994"/>
                <a:gd name="connsiteY1" fmla="*/ 1828800 h 3657600"/>
                <a:gd name="connsiteX2" fmla="*/ 0 w 1455994"/>
                <a:gd name="connsiteY2" fmla="*/ 3657600 h 3657600"/>
                <a:gd name="connsiteX0" fmla="*/ 1366684 w 1455994"/>
                <a:gd name="connsiteY0" fmla="*/ 0 h 3657600"/>
                <a:gd name="connsiteX1" fmla="*/ 1119528 w 1455994"/>
                <a:gd name="connsiteY1" fmla="*/ 1828800 h 3657600"/>
                <a:gd name="connsiteX2" fmla="*/ 0 w 1455994"/>
                <a:gd name="connsiteY2" fmla="*/ 3657600 h 3657600"/>
                <a:gd name="connsiteX0" fmla="*/ 1366684 w 1455994"/>
                <a:gd name="connsiteY0" fmla="*/ 0 h 3657600"/>
                <a:gd name="connsiteX1" fmla="*/ 1119528 w 1455994"/>
                <a:gd name="connsiteY1" fmla="*/ 1828800 h 3657600"/>
                <a:gd name="connsiteX2" fmla="*/ 0 w 1455994"/>
                <a:gd name="connsiteY2" fmla="*/ 3657600 h 3657600"/>
                <a:gd name="connsiteX0" fmla="*/ 1366684 w 1455994"/>
                <a:gd name="connsiteY0" fmla="*/ 0 h 3657600"/>
                <a:gd name="connsiteX1" fmla="*/ 1119528 w 1455994"/>
                <a:gd name="connsiteY1" fmla="*/ 1828800 h 3657600"/>
                <a:gd name="connsiteX2" fmla="*/ 0 w 1455994"/>
                <a:gd name="connsiteY2" fmla="*/ 3657600 h 3657600"/>
                <a:gd name="connsiteX0" fmla="*/ 1451539 w 1540849"/>
                <a:gd name="connsiteY0" fmla="*/ 0 h 3657600"/>
                <a:gd name="connsiteX1" fmla="*/ 1119528 w 1540849"/>
                <a:gd name="connsiteY1" fmla="*/ 1828800 h 3657600"/>
                <a:gd name="connsiteX2" fmla="*/ 0 w 1540849"/>
                <a:gd name="connsiteY2" fmla="*/ 3657600 h 3657600"/>
                <a:gd name="connsiteX0" fmla="*/ 1451539 w 1451539"/>
                <a:gd name="connsiteY0" fmla="*/ 0 h 3657600"/>
                <a:gd name="connsiteX1" fmla="*/ 1119528 w 1451539"/>
                <a:gd name="connsiteY1" fmla="*/ 1828800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119528 w 1451539"/>
                <a:gd name="connsiteY1" fmla="*/ 1828800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119528 w 1451539"/>
                <a:gd name="connsiteY1" fmla="*/ 1828800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119528 w 1451539"/>
                <a:gd name="connsiteY1" fmla="*/ 1828800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119528 w 1451539"/>
                <a:gd name="connsiteY1" fmla="*/ 1828800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119528 w 1451539"/>
                <a:gd name="connsiteY1" fmla="*/ 1828800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119528 w 1451539"/>
                <a:gd name="connsiteY1" fmla="*/ 1828800 h 3657600"/>
                <a:gd name="connsiteX2" fmla="*/ 910777 w 1451539"/>
                <a:gd name="connsiteY2" fmla="*/ 2559009 h 3657600"/>
                <a:gd name="connsiteX3" fmla="*/ 0 w 1451539"/>
                <a:gd name="connsiteY3" fmla="*/ 3657600 h 3657600"/>
                <a:gd name="connsiteX0" fmla="*/ 1451539 w 1451539"/>
                <a:gd name="connsiteY0" fmla="*/ 0 h 3657600"/>
                <a:gd name="connsiteX1" fmla="*/ 1006388 w 1451539"/>
                <a:gd name="connsiteY1" fmla="*/ 2106725 h 3657600"/>
                <a:gd name="connsiteX2" fmla="*/ 910777 w 1451539"/>
                <a:gd name="connsiteY2" fmla="*/ 2559009 h 3657600"/>
                <a:gd name="connsiteX3" fmla="*/ 0 w 1451539"/>
                <a:gd name="connsiteY3" fmla="*/ 3657600 h 3657600"/>
                <a:gd name="connsiteX0" fmla="*/ 1451539 w 1451539"/>
                <a:gd name="connsiteY0" fmla="*/ 0 h 3657600"/>
                <a:gd name="connsiteX1" fmla="*/ 1006388 w 1451539"/>
                <a:gd name="connsiteY1" fmla="*/ 2106725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006388 w 1451539"/>
                <a:gd name="connsiteY1" fmla="*/ 2106725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006388 w 1451539"/>
                <a:gd name="connsiteY1" fmla="*/ 2106725 h 3657600"/>
                <a:gd name="connsiteX2" fmla="*/ 1137058 w 1451539"/>
                <a:gd name="connsiteY2" fmla="*/ 2454132 h 3657600"/>
                <a:gd name="connsiteX3" fmla="*/ 0 w 1451539"/>
                <a:gd name="connsiteY3" fmla="*/ 3657600 h 3657600"/>
                <a:gd name="connsiteX0" fmla="*/ 1451539 w 1451539"/>
                <a:gd name="connsiteY0" fmla="*/ 0 h 3657600"/>
                <a:gd name="connsiteX1" fmla="*/ 1006388 w 1451539"/>
                <a:gd name="connsiteY1" fmla="*/ 2106725 h 3657600"/>
                <a:gd name="connsiteX2" fmla="*/ 1289796 w 1451539"/>
                <a:gd name="connsiteY2" fmla="*/ 1945476 h 3657600"/>
                <a:gd name="connsiteX3" fmla="*/ 1137058 w 1451539"/>
                <a:gd name="connsiteY3" fmla="*/ 2454132 h 3657600"/>
                <a:gd name="connsiteX4" fmla="*/ 0 w 1451539"/>
                <a:gd name="connsiteY4" fmla="*/ 3657600 h 3657600"/>
                <a:gd name="connsiteX0" fmla="*/ 1451539 w 1451539"/>
                <a:gd name="connsiteY0" fmla="*/ 0 h 3657600"/>
                <a:gd name="connsiteX1" fmla="*/ 1091243 w 1451539"/>
                <a:gd name="connsiteY1" fmla="*/ 1839288 h 3657600"/>
                <a:gd name="connsiteX2" fmla="*/ 1289796 w 1451539"/>
                <a:gd name="connsiteY2" fmla="*/ 1945476 h 3657600"/>
                <a:gd name="connsiteX3" fmla="*/ 1137058 w 1451539"/>
                <a:gd name="connsiteY3" fmla="*/ 2454132 h 3657600"/>
                <a:gd name="connsiteX4" fmla="*/ 0 w 1451539"/>
                <a:gd name="connsiteY4" fmla="*/ 3657600 h 3657600"/>
                <a:gd name="connsiteX0" fmla="*/ 1451539 w 1451539"/>
                <a:gd name="connsiteY0" fmla="*/ 0 h 3657600"/>
                <a:gd name="connsiteX1" fmla="*/ 1091243 w 1451539"/>
                <a:gd name="connsiteY1" fmla="*/ 1839288 h 3657600"/>
                <a:gd name="connsiteX2" fmla="*/ 1289796 w 1451539"/>
                <a:gd name="connsiteY2" fmla="*/ 1945476 h 3657600"/>
                <a:gd name="connsiteX3" fmla="*/ 1137058 w 1451539"/>
                <a:gd name="connsiteY3" fmla="*/ 2454132 h 3657600"/>
                <a:gd name="connsiteX4" fmla="*/ 0 w 1451539"/>
                <a:gd name="connsiteY4" fmla="*/ 3657600 h 3657600"/>
                <a:gd name="connsiteX0" fmla="*/ 1451539 w 1451539"/>
                <a:gd name="connsiteY0" fmla="*/ 0 h 3657600"/>
                <a:gd name="connsiteX1" fmla="*/ 1091243 w 1451539"/>
                <a:gd name="connsiteY1" fmla="*/ 1839288 h 3657600"/>
                <a:gd name="connsiteX2" fmla="*/ 1289796 w 1451539"/>
                <a:gd name="connsiteY2" fmla="*/ 1945476 h 3657600"/>
                <a:gd name="connsiteX3" fmla="*/ 1137058 w 1451539"/>
                <a:gd name="connsiteY3" fmla="*/ 2454132 h 3657600"/>
                <a:gd name="connsiteX4" fmla="*/ 0 w 1451539"/>
                <a:gd name="connsiteY4" fmla="*/ 3657600 h 3657600"/>
                <a:gd name="connsiteX0" fmla="*/ 1451539 w 1451539"/>
                <a:gd name="connsiteY0" fmla="*/ 0 h 3657600"/>
                <a:gd name="connsiteX1" fmla="*/ 1091243 w 1451539"/>
                <a:gd name="connsiteY1" fmla="*/ 1839288 h 3657600"/>
                <a:gd name="connsiteX2" fmla="*/ 944720 w 1451539"/>
                <a:gd name="connsiteY2" fmla="*/ 2024134 h 3657600"/>
                <a:gd name="connsiteX3" fmla="*/ 1289796 w 1451539"/>
                <a:gd name="connsiteY3" fmla="*/ 1945476 h 3657600"/>
                <a:gd name="connsiteX4" fmla="*/ 1137058 w 1451539"/>
                <a:gd name="connsiteY4" fmla="*/ 2454132 h 3657600"/>
                <a:gd name="connsiteX5" fmla="*/ 0 w 1451539"/>
                <a:gd name="connsiteY5" fmla="*/ 3657600 h 3657600"/>
                <a:gd name="connsiteX0" fmla="*/ 1451539 w 1451539"/>
                <a:gd name="connsiteY0" fmla="*/ 0 h 3657600"/>
                <a:gd name="connsiteX1" fmla="*/ 1135085 w 1451539"/>
                <a:gd name="connsiteY1" fmla="*/ 1839288 h 3657600"/>
                <a:gd name="connsiteX2" fmla="*/ 944720 w 1451539"/>
                <a:gd name="connsiteY2" fmla="*/ 2024134 h 3657600"/>
                <a:gd name="connsiteX3" fmla="*/ 1289796 w 1451539"/>
                <a:gd name="connsiteY3" fmla="*/ 1945476 h 3657600"/>
                <a:gd name="connsiteX4" fmla="*/ 1137058 w 1451539"/>
                <a:gd name="connsiteY4" fmla="*/ 2454132 h 3657600"/>
                <a:gd name="connsiteX5" fmla="*/ 0 w 1451539"/>
                <a:gd name="connsiteY5" fmla="*/ 3657600 h 3657600"/>
                <a:gd name="connsiteX0" fmla="*/ 1451539 w 1670885"/>
                <a:gd name="connsiteY0" fmla="*/ 0 h 3657600"/>
                <a:gd name="connsiteX1" fmla="*/ 1440563 w 1670885"/>
                <a:gd name="connsiteY1" fmla="*/ 1839288 h 3657600"/>
                <a:gd name="connsiteX2" fmla="*/ 944720 w 1670885"/>
                <a:gd name="connsiteY2" fmla="*/ 2024134 h 3657600"/>
                <a:gd name="connsiteX3" fmla="*/ 1289796 w 1670885"/>
                <a:gd name="connsiteY3" fmla="*/ 1945476 h 3657600"/>
                <a:gd name="connsiteX4" fmla="*/ 1137058 w 1670885"/>
                <a:gd name="connsiteY4" fmla="*/ 2454132 h 3657600"/>
                <a:gd name="connsiteX5" fmla="*/ 0 w 1670885"/>
                <a:gd name="connsiteY5" fmla="*/ 3657600 h 3657600"/>
                <a:gd name="connsiteX0" fmla="*/ 1451539 w 1451539"/>
                <a:gd name="connsiteY0" fmla="*/ 0 h 3657600"/>
                <a:gd name="connsiteX1" fmla="*/ 1112457 w 1451539"/>
                <a:gd name="connsiteY1" fmla="*/ 1839288 h 3657600"/>
                <a:gd name="connsiteX2" fmla="*/ 944720 w 1451539"/>
                <a:gd name="connsiteY2" fmla="*/ 2024134 h 3657600"/>
                <a:gd name="connsiteX3" fmla="*/ 1289796 w 1451539"/>
                <a:gd name="connsiteY3" fmla="*/ 1945476 h 3657600"/>
                <a:gd name="connsiteX4" fmla="*/ 1137058 w 1451539"/>
                <a:gd name="connsiteY4" fmla="*/ 2454132 h 3657600"/>
                <a:gd name="connsiteX5" fmla="*/ 0 w 1451539"/>
                <a:gd name="connsiteY5" fmla="*/ 3657600 h 3657600"/>
                <a:gd name="connsiteX0" fmla="*/ 1451539 w 1451539"/>
                <a:gd name="connsiteY0" fmla="*/ 0 h 3657600"/>
                <a:gd name="connsiteX1" fmla="*/ 1112457 w 1451539"/>
                <a:gd name="connsiteY1" fmla="*/ 1839288 h 3657600"/>
                <a:gd name="connsiteX2" fmla="*/ 1289796 w 1451539"/>
                <a:gd name="connsiteY2" fmla="*/ 1945476 h 3657600"/>
                <a:gd name="connsiteX3" fmla="*/ 1137058 w 1451539"/>
                <a:gd name="connsiteY3" fmla="*/ 2454132 h 3657600"/>
                <a:gd name="connsiteX4" fmla="*/ 0 w 1451539"/>
                <a:gd name="connsiteY4" fmla="*/ 3657600 h 3657600"/>
                <a:gd name="connsiteX0" fmla="*/ 1451539 w 1451539"/>
                <a:gd name="connsiteY0" fmla="*/ 0 h 3657600"/>
                <a:gd name="connsiteX1" fmla="*/ 1112457 w 1451539"/>
                <a:gd name="connsiteY1" fmla="*/ 1839288 h 3657600"/>
                <a:gd name="connsiteX2" fmla="*/ 1289796 w 1451539"/>
                <a:gd name="connsiteY2" fmla="*/ 1945476 h 3657600"/>
                <a:gd name="connsiteX3" fmla="*/ 1284139 w 1451539"/>
                <a:gd name="connsiteY3" fmla="*/ 1950720 h 3657600"/>
                <a:gd name="connsiteX4" fmla="*/ 1137058 w 1451539"/>
                <a:gd name="connsiteY4" fmla="*/ 2454132 h 3657600"/>
                <a:gd name="connsiteX5" fmla="*/ 0 w 1451539"/>
                <a:gd name="connsiteY5" fmla="*/ 3657600 h 3657600"/>
                <a:gd name="connsiteX0" fmla="*/ 1451539 w 1451539"/>
                <a:gd name="connsiteY0" fmla="*/ 0 h 3657600"/>
                <a:gd name="connsiteX1" fmla="*/ 1112457 w 1451539"/>
                <a:gd name="connsiteY1" fmla="*/ 1839288 h 3657600"/>
                <a:gd name="connsiteX2" fmla="*/ 1289796 w 1451539"/>
                <a:gd name="connsiteY2" fmla="*/ 1945476 h 3657600"/>
                <a:gd name="connsiteX3" fmla="*/ 1137058 w 1451539"/>
                <a:gd name="connsiteY3" fmla="*/ 2454132 h 3657600"/>
                <a:gd name="connsiteX4" fmla="*/ 0 w 1451539"/>
                <a:gd name="connsiteY4" fmla="*/ 3657600 h 3657600"/>
                <a:gd name="connsiteX0" fmla="*/ 1451539 w 1451539"/>
                <a:gd name="connsiteY0" fmla="*/ 0 h 3657600"/>
                <a:gd name="connsiteX1" fmla="*/ 1112457 w 1451539"/>
                <a:gd name="connsiteY1" fmla="*/ 1839288 h 3657600"/>
                <a:gd name="connsiteX2" fmla="*/ 1137058 w 1451539"/>
                <a:gd name="connsiteY2" fmla="*/ 2454132 h 3657600"/>
                <a:gd name="connsiteX3" fmla="*/ 0 w 1451539"/>
                <a:gd name="connsiteY3" fmla="*/ 3657600 h 3657600"/>
                <a:gd name="connsiteX0" fmla="*/ 1451539 w 1451539"/>
                <a:gd name="connsiteY0" fmla="*/ 0 h 3657600"/>
                <a:gd name="connsiteX1" fmla="*/ 1112457 w 1451539"/>
                <a:gd name="connsiteY1" fmla="*/ 1839288 h 3657600"/>
                <a:gd name="connsiteX2" fmla="*/ 0 w 1451539"/>
                <a:gd name="connsiteY2" fmla="*/ 3657600 h 3657600"/>
                <a:gd name="connsiteX0" fmla="*/ 1451539 w 1451539"/>
                <a:gd name="connsiteY0" fmla="*/ 0 h 3657600"/>
                <a:gd name="connsiteX1" fmla="*/ 1112457 w 1451539"/>
                <a:gd name="connsiteY1" fmla="*/ 1839288 h 3657600"/>
                <a:gd name="connsiteX2" fmla="*/ 0 w 1451539"/>
                <a:gd name="connsiteY2" fmla="*/ 365760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1539" h="3657600">
                  <a:moveTo>
                    <a:pt x="1451539" y="0"/>
                  </a:moveTo>
                  <a:cubicBezTo>
                    <a:pt x="1450337" y="625331"/>
                    <a:pt x="1342779" y="1215851"/>
                    <a:pt x="1112457" y="1839288"/>
                  </a:cubicBezTo>
                  <a:cubicBezTo>
                    <a:pt x="870534" y="2448888"/>
                    <a:pt x="633410" y="2916958"/>
                    <a:pt x="0" y="3657600"/>
                  </a:cubicBezTo>
                </a:path>
              </a:pathLst>
            </a:cu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874838" y="1592263"/>
            <a:ext cx="5600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5613" y="906463"/>
            <a:ext cx="8439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E9E2CD"/>
          </a:solidFill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400" dirty="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200" dirty="0">
          <a:solidFill>
            <a:schemeClr val="tx1"/>
          </a:solidFill>
          <a:latin typeface="Lucida Sans" pitchFamily="34" charset="0"/>
        </a:defRPr>
      </a:lvl2pPr>
      <a:lvl3pPr marL="509588" indent="-1651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2000" dirty="0">
          <a:solidFill>
            <a:schemeClr val="tx1"/>
          </a:solidFill>
          <a:latin typeface="Lucida Sans" pitchFamily="34" charset="0"/>
        </a:defRPr>
      </a:lvl3pPr>
      <a:lvl4pPr marL="688975" indent="-17938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dirty="0">
          <a:solidFill>
            <a:schemeClr val="tx1"/>
          </a:solidFill>
          <a:latin typeface="Lucida Sans" pitchFamily="34" charset="0"/>
        </a:defRPr>
      </a:lvl4pPr>
      <a:lvl5pPr marL="854075" indent="-1651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lang="en-US" sz="1600" dirty="0">
          <a:solidFill>
            <a:schemeClr val="tx1"/>
          </a:solidFill>
          <a:latin typeface="Lucida Sans" pitchFamily="34" charset="0"/>
        </a:defRPr>
      </a:lvl5pPr>
      <a:lvl6pPr marL="11414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0" y="6705600"/>
            <a:chExt cx="9144000" cy="1524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6000" y="6705600"/>
              <a:ext cx="3048000" cy="15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1" fontAlgn="base" hangingPunct="1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Lucida Sans" pitchFamily="34" charset="0"/>
        </a:defRPr>
      </a:lvl2pPr>
      <a:lvl3pPr marL="509588" indent="-1651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Lucida Sans" pitchFamily="34" charset="0"/>
        </a:defRPr>
      </a:lvl3pPr>
      <a:lvl4pPr marL="688975" indent="-17938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4pPr>
      <a:lvl5pPr marL="854075" indent="-1651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5pPr>
      <a:lvl6pPr marL="11414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0" y="6705600"/>
            <a:chExt cx="9144000" cy="1524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6000" y="6705600"/>
              <a:ext cx="3048000" cy="15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1" fontAlgn="base" hangingPunct="1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Lucida Sans" pitchFamily="34" charset="0"/>
        </a:defRPr>
      </a:lvl2pPr>
      <a:lvl3pPr marL="509588" indent="-1651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Lucida Sans" pitchFamily="34" charset="0"/>
        </a:defRPr>
      </a:lvl3pPr>
      <a:lvl4pPr marL="688975" indent="-17938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4pPr>
      <a:lvl5pPr marL="854075" indent="-1651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5pPr>
      <a:lvl6pPr marL="11414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-1" y="6705600"/>
            <a:chExt cx="9144001" cy="152400"/>
          </a:xfrm>
        </p:grpSpPr>
        <p:sp>
          <p:nvSpPr>
            <p:cNvPr id="24" name="Rectangle 23"/>
            <p:cNvSpPr/>
            <p:nvPr userDrawn="1"/>
          </p:nvSpPr>
          <p:spPr bwMode="ltGray">
            <a:xfrm>
              <a:off x="-1" y="6705600"/>
              <a:ext cx="4611689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 bwMode="ltGray">
            <a:xfrm>
              <a:off x="4572000" y="6705600"/>
              <a:ext cx="3116263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 bwMode="ltGray">
            <a:xfrm>
              <a:off x="7620000" y="6705600"/>
              <a:ext cx="15240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51" name="Group 13"/>
          <p:cNvGrpSpPr>
            <a:grpSpLocks/>
          </p:cNvGrpSpPr>
          <p:nvPr/>
        </p:nvGrpSpPr>
        <p:grpSpPr bwMode="auto">
          <a:xfrm>
            <a:off x="160338" y="171450"/>
            <a:ext cx="8626475" cy="6219825"/>
            <a:chOff x="228600" y="152400"/>
            <a:chExt cx="8626475" cy="6219825"/>
          </a:xfrm>
        </p:grpSpPr>
        <p:sp>
          <p:nvSpPr>
            <p:cNvPr id="15" name="Rounded Rectangle 14"/>
            <p:cNvSpPr/>
            <p:nvPr userDrawn="1"/>
          </p:nvSpPr>
          <p:spPr bwMode="ltGray">
            <a:xfrm>
              <a:off x="228600" y="152400"/>
              <a:ext cx="8626475" cy="6219825"/>
            </a:xfrm>
            <a:prstGeom prst="roundRect">
              <a:avLst/>
            </a:prstGeom>
            <a:gradFill flip="none" rotWithShape="1">
              <a:gsLst>
                <a:gs pos="17000">
                  <a:schemeClr val="accent2">
                    <a:lumMod val="20000"/>
                    <a:lumOff val="80000"/>
                  </a:schemeClr>
                </a:gs>
                <a:gs pos="37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ounded Rectangle 15"/>
            <p:cNvSpPr/>
            <p:nvPr userDrawn="1"/>
          </p:nvSpPr>
          <p:spPr bwMode="white">
            <a:xfrm>
              <a:off x="268287" y="180975"/>
              <a:ext cx="8547100" cy="616267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1" fontAlgn="base" hangingPunct="1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Lucida Sans" pitchFamily="34" charset="0"/>
        </a:defRPr>
      </a:lvl2pPr>
      <a:lvl3pPr marL="509588" indent="-1651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Lucida Sans" pitchFamily="34" charset="0"/>
        </a:defRPr>
      </a:lvl3pPr>
      <a:lvl4pPr marL="688975" indent="-17938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4pPr>
      <a:lvl5pPr marL="854075" indent="-1651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5pPr>
      <a:lvl6pPr marL="11414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454150" y="1490663"/>
            <a:ext cx="67198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73183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32089773-2080-451C-9BDF-DCFF62961F51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784239BD-1D87-4200-835C-3664E71899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047750"/>
            <a:ext cx="485775" cy="581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485775" cy="1047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1" fontAlgn="base" hangingPunct="1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">
          <a:xfrm flipH="1">
            <a:off x="0" y="0"/>
            <a:ext cx="48418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 bwMode="gray">
          <a:xfrm flipH="1">
            <a:off x="0" y="79375"/>
            <a:ext cx="914400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57288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151288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15FF4-AE30-4837-BC80-5CFA69D13B7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">
          <a:xfrm flipH="1">
            <a:off x="0" y="0"/>
            <a:ext cx="48418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 bwMode="gray">
          <a:xfrm flipH="1">
            <a:off x="0" y="79375"/>
            <a:ext cx="914400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57288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151288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15FF4-AE30-4837-BC80-5CFA69D13B7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trategicplan.wsu.edu/" TargetMode="Externa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.wsu.edu/state-budget/final-biennial-budge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officeofresearch.wsu.edu/120Day/" TargetMode="Externa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ccreditation.wsu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nwccu.org/Standards%20and%20Policies/Guide%20for%20Self-Study/Standards%20and%20Guide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trategicplan.wsu.edu/" TargetMode="Externa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trategicplan.wsu.edu/" TargetMode="Externa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tegicplan.wsu.edu/" TargetMode="External"/><Relationship Id="rId2" Type="http://schemas.openxmlformats.org/officeDocument/2006/relationships/hyperlink" Target="mailto:eaustin@wsu.edu" TargetMode="Externa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trategicplan.wsu.edu/" TargetMode="Externa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rategicplan.wsu.edu/archives/2008-2013/repor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097" y="415802"/>
            <a:ext cx="8659903" cy="1588127"/>
          </a:xfrm>
        </p:spPr>
        <p:txBody>
          <a:bodyPr/>
          <a:lstStyle/>
          <a:p>
            <a:r>
              <a:rPr lang="en-US" sz="3600" dirty="0" smtClean="0"/>
              <a:t>Washington State University Strategic Plan</a:t>
            </a:r>
            <a:br>
              <a:rPr lang="en-US" sz="3600" dirty="0" smtClean="0"/>
            </a:br>
            <a:r>
              <a:rPr lang="en-US" sz="3600" dirty="0" smtClean="0"/>
              <a:t>2014-19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096" y="2209800"/>
            <a:ext cx="8659904" cy="584775"/>
          </a:xfrm>
        </p:spPr>
        <p:txBody>
          <a:bodyPr/>
          <a:lstStyle/>
          <a:p>
            <a:r>
              <a:rPr lang="en-US" sz="3200" dirty="0" smtClean="0"/>
              <a:t>Overview and Implementation Process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82349" y="5715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On web site at 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  <a:hlinkClick r:id="rId2"/>
              </a:rPr>
              <a:t>www.strategicplan.wsu.edu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8195" name="Picture 3" descr="C:\Users\eaustin\Documents\Admin\Strategic Plan\fight s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12417"/>
            <a:ext cx="3794760" cy="247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72497"/>
            <a:ext cx="1449387" cy="45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6407497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Updated Jan. 2016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85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164473"/>
            <a:ext cx="8652222" cy="1588127"/>
          </a:xfrm>
        </p:spPr>
        <p:txBody>
          <a:bodyPr/>
          <a:lstStyle/>
          <a:p>
            <a:r>
              <a:rPr lang="en-US" sz="3600" dirty="0" smtClean="0"/>
              <a:t>An example of edits based on feedback from groups and individuals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676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3" y="1885949"/>
            <a:ext cx="8470087" cy="443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664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4260" y="117598"/>
            <a:ext cx="8832850" cy="1588127"/>
          </a:xfrm>
        </p:spPr>
        <p:txBody>
          <a:bodyPr/>
          <a:lstStyle/>
          <a:p>
            <a:pPr algn="ctr"/>
            <a:r>
              <a:rPr lang="en-US" altLang="en-US" sz="3600" i="1" dirty="0" smtClean="0"/>
              <a:t>What is new: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Our operating environment has changed significantly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138" y="2014240"/>
            <a:ext cx="8470900" cy="4462760"/>
          </a:xfrm>
        </p:spPr>
        <p:txBody>
          <a:bodyPr/>
          <a:lstStyle/>
          <a:p>
            <a:pPr marL="679450" indent="-514350">
              <a:buFont typeface="+mj-lt"/>
              <a:buAutoNum type="arabicPeriod"/>
              <a:defRPr/>
            </a:pPr>
            <a:r>
              <a:rPr sz="2800" dirty="0" smtClean="0"/>
              <a:t>Dramatic changes in public funding (</a:t>
            </a:r>
            <a:r>
              <a:rPr lang="en-US" sz="2800" dirty="0" smtClean="0"/>
              <a:t>52</a:t>
            </a:r>
            <a:r>
              <a:rPr lang="en-US" sz="2800" dirty="0"/>
              <a:t>% reduction in state </a:t>
            </a:r>
            <a:r>
              <a:rPr lang="en-US" sz="2800" dirty="0" smtClean="0"/>
              <a:t>allocations*)</a:t>
            </a:r>
            <a:endParaRPr sz="2800" dirty="0" smtClean="0"/>
          </a:p>
          <a:p>
            <a:pPr marL="679450" indent="-514350">
              <a:buFont typeface="+mj-lt"/>
              <a:buAutoNum type="arabicPeriod"/>
              <a:defRPr/>
            </a:pPr>
            <a:r>
              <a:rPr sz="2800" dirty="0" smtClean="0"/>
              <a:t>Increased accountability to the state and its citizens</a:t>
            </a:r>
          </a:p>
          <a:p>
            <a:pPr marL="679450" indent="-514350">
              <a:buFont typeface="+mj-lt"/>
              <a:buAutoNum type="arabicPeriod"/>
              <a:defRPr/>
            </a:pPr>
            <a:r>
              <a:rPr sz="2800" dirty="0" smtClean="0"/>
              <a:t>Dramatic and fundamental changes within higher education nationwide</a:t>
            </a:r>
          </a:p>
          <a:p>
            <a:pPr marL="679450" indent="-514350">
              <a:buFont typeface="+mj-lt"/>
              <a:buAutoNum type="arabicPeriod"/>
              <a:defRPr/>
            </a:pPr>
            <a:r>
              <a:rPr sz="2800" dirty="0" smtClean="0"/>
              <a:t>Changing demographics of Washington state </a:t>
            </a:r>
          </a:p>
          <a:p>
            <a:pPr marL="165100" indent="0">
              <a:buFont typeface="Arial" pitchFamily="34" charset="0"/>
              <a:buNone/>
              <a:defRPr/>
            </a:pP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905000" y="6248400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* </a:t>
            </a:r>
            <a:r>
              <a:rPr lang="en-US" sz="1200" dirty="0" smtClean="0">
                <a:solidFill>
                  <a:schemeClr val="bg2"/>
                </a:solidFill>
                <a:hlinkClick r:id="rId3"/>
              </a:rPr>
              <a:t>http</a:t>
            </a:r>
            <a:r>
              <a:rPr lang="en-US" sz="1200" dirty="0">
                <a:solidFill>
                  <a:schemeClr val="bg2"/>
                </a:solidFill>
                <a:hlinkClick r:id="rId3"/>
              </a:rPr>
              <a:t>://</a:t>
            </a:r>
            <a:r>
              <a:rPr lang="en-US" sz="1200" dirty="0" smtClean="0">
                <a:solidFill>
                  <a:schemeClr val="bg2"/>
                </a:solidFill>
                <a:hlinkClick r:id="rId3"/>
              </a:rPr>
              <a:t>budget.wsu.edu/state-budget/final-biennial-budget.html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513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314325"/>
            <a:ext cx="6819900" cy="590550"/>
          </a:xfrm>
        </p:spPr>
        <p:txBody>
          <a:bodyPr/>
          <a:lstStyle/>
          <a:p>
            <a:pPr algn="ctr"/>
            <a:r>
              <a:rPr lang="en-US" altLang="en-US" sz="3600" dirty="0" smtClean="0"/>
              <a:t>Overarching features</a:t>
            </a:r>
          </a:p>
        </p:txBody>
      </p:sp>
      <p:sp>
        <p:nvSpPr>
          <p:cNvPr id="11267" name="Content Placeholder 1"/>
          <p:cNvSpPr>
            <a:spLocks noGrp="1"/>
          </p:cNvSpPr>
          <p:nvPr>
            <p:ph idx="1"/>
          </p:nvPr>
        </p:nvSpPr>
        <p:spPr>
          <a:xfrm>
            <a:off x="76200" y="1028700"/>
            <a:ext cx="7315200" cy="5447645"/>
          </a:xfrm>
        </p:spPr>
        <p:txBody>
          <a:bodyPr/>
          <a:lstStyle/>
          <a:p>
            <a:pPr marL="679450" indent="-514350">
              <a:buFont typeface="Arial" charset="0"/>
              <a:buAutoNum type="arabicPeriod"/>
            </a:pPr>
            <a:r>
              <a:rPr altLang="en-US" sz="2800" dirty="0" smtClean="0"/>
              <a:t>“Refresh” – mission, vision, values largely unchanged.</a:t>
            </a:r>
          </a:p>
          <a:p>
            <a:pPr marL="679450" indent="-514350">
              <a:buFont typeface="Arial" charset="0"/>
              <a:buAutoNum type="arabicPeriod"/>
            </a:pPr>
            <a:r>
              <a:rPr altLang="en-US" sz="2800" dirty="0" smtClean="0"/>
              <a:t>Emphasizes unique mission as a land-grant research university.</a:t>
            </a:r>
          </a:p>
          <a:p>
            <a:pPr marL="679450" indent="-514350">
              <a:buFont typeface="Arial" charset="0"/>
              <a:buAutoNum type="arabicPeriod"/>
            </a:pPr>
            <a:r>
              <a:rPr altLang="en-US" sz="2800" dirty="0" smtClean="0"/>
              <a:t>More attention to infrastructure needs and resource alignment.</a:t>
            </a:r>
          </a:p>
          <a:p>
            <a:pPr marL="679450" indent="-514350">
              <a:buFont typeface="Arial" charset="0"/>
              <a:buAutoNum type="arabicPeriod"/>
            </a:pPr>
            <a:r>
              <a:rPr altLang="en-US" sz="2800" dirty="0" smtClean="0"/>
              <a:t>Infuses commitment to diversity and inclusiveness throughout plan.</a:t>
            </a:r>
          </a:p>
          <a:p>
            <a:pPr marL="679450" indent="-514350">
              <a:buFont typeface="Arial" charset="0"/>
              <a:buAutoNum type="arabicPeriod"/>
            </a:pPr>
            <a:r>
              <a:rPr altLang="en-US" sz="2800" dirty="0" smtClean="0"/>
              <a:t>Emphasizes implementation and measurement of progress.</a:t>
            </a:r>
          </a:p>
        </p:txBody>
      </p:sp>
      <p:pic>
        <p:nvPicPr>
          <p:cNvPr id="4100" name="Picture 4" descr="F:\Strategic Planning\remigho_compass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113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71500" y="450469"/>
            <a:ext cx="8267700" cy="590931"/>
          </a:xfrm>
        </p:spPr>
        <p:txBody>
          <a:bodyPr/>
          <a:lstStyle/>
          <a:p>
            <a:pPr algn="ctr"/>
            <a:r>
              <a:rPr lang="en-US" altLang="en-US" sz="3600" dirty="0" smtClean="0"/>
              <a:t>Vision = How we contribute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2116485"/>
            <a:ext cx="437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Washington State University will </a:t>
            </a:r>
            <a:r>
              <a:rPr lang="en-US" sz="2800" dirty="0">
                <a:solidFill>
                  <a:schemeClr val="bg2"/>
                </a:solidFill>
              </a:rPr>
              <a:t>be one of the nation’s leading land-grant universities, preeminent in research and discovery, teaching, and engagement.</a:t>
            </a:r>
          </a:p>
          <a:p>
            <a:r>
              <a:rPr lang="en-US" sz="2800" dirty="0">
                <a:solidFill>
                  <a:schemeClr val="bg2"/>
                </a:solidFill>
              </a:rPr>
              <a:t> </a:t>
            </a:r>
          </a:p>
        </p:txBody>
      </p:sp>
      <p:sp>
        <p:nvSpPr>
          <p:cNvPr id="3" name="AutoShape 4" descr="http://ntserver1.wsulibs.wsu.edu:2301/cgi-bin/showfile.exe?CISOROOT=/photo_serv&amp;CISOPTR=3435"/>
          <p:cNvSpPr>
            <a:spLocks noChangeAspect="1" noChangeArrowheads="1"/>
          </p:cNvSpPr>
          <p:nvPr/>
        </p:nvSpPr>
        <p:spPr bwMode="auto">
          <a:xfrm>
            <a:off x="155575" y="-3475038"/>
            <a:ext cx="4819650" cy="72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 descr="C:\Users\eaustin\Documents\Admin\Strategic Plan\logo abstr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2" y="1295400"/>
            <a:ext cx="344985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05350" y="5486400"/>
            <a:ext cx="4318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 smtClean="0">
                <a:solidFill>
                  <a:srgbClr val="C00000"/>
                </a:solidFill>
              </a:rPr>
              <a:t>Our ultimate destination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71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21976" y="233672"/>
            <a:ext cx="7131424" cy="1366528"/>
          </a:xfrm>
        </p:spPr>
        <p:txBody>
          <a:bodyPr/>
          <a:lstStyle/>
          <a:p>
            <a:pPr algn="ctr"/>
            <a:r>
              <a:rPr lang="en-US" altLang="en-US" sz="3600" dirty="0" smtClean="0"/>
              <a:t>Mission = Why we exist</a:t>
            </a:r>
            <a:br>
              <a:rPr lang="en-US" altLang="en-US" sz="3600" dirty="0" smtClean="0"/>
            </a:br>
            <a:r>
              <a:rPr lang="en-US" altLang="en-US" sz="2800" i="1" dirty="0" smtClean="0"/>
              <a:t>(Directs how we intend to achieve our vision)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1976" y="1524000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Lucida Sans" pitchFamily="34" charset="0"/>
              </a:rPr>
              <a:t>Washington</a:t>
            </a:r>
            <a:r>
              <a:rPr lang="en-US" sz="2400" dirty="0" smtClean="0">
                <a:solidFill>
                  <a:schemeClr val="bg2"/>
                </a:solidFill>
                <a:latin typeface="Lucida Sans" pitchFamily="34" charset="0"/>
              </a:rPr>
              <a:t> State University is </a:t>
            </a:r>
            <a:r>
              <a:rPr lang="en-US" sz="2400" dirty="0">
                <a:solidFill>
                  <a:schemeClr val="bg2"/>
                </a:solidFill>
                <a:latin typeface="Lucida Sans" pitchFamily="34" charset="0"/>
              </a:rPr>
              <a:t>a </a:t>
            </a:r>
            <a:r>
              <a:rPr lang="en-US" sz="2400" b="1" dirty="0">
                <a:solidFill>
                  <a:schemeClr val="bg2"/>
                </a:solidFill>
                <a:latin typeface="Lucida Sans" pitchFamily="34" charset="0"/>
              </a:rPr>
              <a:t>public research</a:t>
            </a:r>
            <a:r>
              <a:rPr lang="en-US" sz="2400" dirty="0">
                <a:solidFill>
                  <a:schemeClr val="bg2"/>
                </a:solidFill>
                <a:latin typeface="Lucida Sans" pitchFamily="34" charset="0"/>
              </a:rPr>
              <a:t> university committed to its </a:t>
            </a:r>
            <a:r>
              <a:rPr lang="en-US" sz="2400" b="1" dirty="0">
                <a:solidFill>
                  <a:schemeClr val="bg2"/>
                </a:solidFill>
                <a:latin typeface="Lucida Sans" pitchFamily="34" charset="0"/>
              </a:rPr>
              <a:t>land-grant</a:t>
            </a:r>
            <a:r>
              <a:rPr lang="en-US" sz="2400" dirty="0">
                <a:solidFill>
                  <a:schemeClr val="bg2"/>
                </a:solidFill>
                <a:latin typeface="Lucida Sans" pitchFamily="34" charset="0"/>
              </a:rPr>
              <a:t> heritage and tradition of service to society. Our mission is threefold: </a:t>
            </a:r>
          </a:p>
          <a:p>
            <a:pPr marL="342900" lvl="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Lucida Sans" pitchFamily="34" charset="0"/>
              </a:rPr>
              <a:t>To </a:t>
            </a:r>
            <a:r>
              <a:rPr lang="en-US" sz="2400" b="1" dirty="0">
                <a:solidFill>
                  <a:schemeClr val="bg2"/>
                </a:solidFill>
                <a:latin typeface="Lucida Sans" pitchFamily="34" charset="0"/>
              </a:rPr>
              <a:t>advance</a:t>
            </a:r>
            <a:r>
              <a:rPr lang="en-US" sz="2400" dirty="0">
                <a:solidFill>
                  <a:schemeClr val="bg2"/>
                </a:solidFill>
                <a:latin typeface="Lucida Sans" pitchFamily="34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Lucida Sans" pitchFamily="34" charset="0"/>
              </a:rPr>
              <a:t>knowledge…</a:t>
            </a:r>
            <a:endParaRPr lang="en-US" sz="2400" dirty="0">
              <a:solidFill>
                <a:schemeClr val="bg2"/>
              </a:solidFill>
              <a:latin typeface="Lucida Sans" pitchFamily="34" charset="0"/>
            </a:endParaRPr>
          </a:p>
          <a:p>
            <a:pPr marL="342900" lvl="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Lucida Sans" pitchFamily="34" charset="0"/>
              </a:rPr>
              <a:t>To </a:t>
            </a:r>
            <a:r>
              <a:rPr lang="en-US" sz="2400" b="1" dirty="0">
                <a:solidFill>
                  <a:schemeClr val="bg2"/>
                </a:solidFill>
                <a:latin typeface="Lucida Sans" pitchFamily="34" charset="0"/>
              </a:rPr>
              <a:t>extend</a:t>
            </a:r>
            <a:r>
              <a:rPr lang="en-US" sz="2400" dirty="0">
                <a:solidFill>
                  <a:schemeClr val="bg2"/>
                </a:solidFill>
                <a:latin typeface="Lucida Sans" pitchFamily="34" charset="0"/>
              </a:rPr>
              <a:t> knowledge through innovative educational programs in which students and emerging scholars are mentored to realize their highest potential and assume roles of leadership, responsibility, and service to society. </a:t>
            </a:r>
          </a:p>
          <a:p>
            <a:pPr marL="342900" lvl="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Lucida Sans" pitchFamily="34" charset="0"/>
              </a:rPr>
              <a:t>To </a:t>
            </a:r>
            <a:r>
              <a:rPr lang="en-US" sz="2400" b="1" dirty="0">
                <a:solidFill>
                  <a:schemeClr val="bg2"/>
                </a:solidFill>
                <a:latin typeface="Lucida Sans" pitchFamily="34" charset="0"/>
              </a:rPr>
              <a:t>apply</a:t>
            </a:r>
            <a:r>
              <a:rPr lang="en-US" sz="2400" dirty="0">
                <a:solidFill>
                  <a:schemeClr val="bg2"/>
                </a:solidFill>
                <a:latin typeface="Lucida Sans" pitchFamily="34" charset="0"/>
              </a:rPr>
              <a:t> knowledge through local and global engagement that will improve quality of life and enhance the economy of the state, nation, and world. </a:t>
            </a:r>
          </a:p>
        </p:txBody>
      </p:sp>
    </p:spTree>
    <p:extLst>
      <p:ext uri="{BB962C8B-B14F-4D97-AF65-F5344CB8AC3E}">
        <p14:creationId xmlns:p14="http://schemas.microsoft.com/office/powerpoint/2010/main" val="1575126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04850" y="381000"/>
            <a:ext cx="8210550" cy="1089529"/>
          </a:xfrm>
        </p:spPr>
        <p:txBody>
          <a:bodyPr/>
          <a:lstStyle/>
          <a:p>
            <a:pPr algn="ctr"/>
            <a:r>
              <a:rPr lang="en-US" altLang="en-US" sz="3600" dirty="0" smtClean="0"/>
              <a:t>Values = Operating principles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8859" y="1828800"/>
            <a:ext cx="72793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Lucida Sans" pitchFamily="34" charset="0"/>
              </a:rPr>
              <a:t>Quality </a:t>
            </a:r>
            <a:r>
              <a:rPr lang="en-US" sz="2800" dirty="0">
                <a:solidFill>
                  <a:schemeClr val="bg2"/>
                </a:solidFill>
                <a:latin typeface="Lucida Sans" pitchFamily="34" charset="0"/>
              </a:rPr>
              <a:t>and </a:t>
            </a:r>
            <a:r>
              <a:rPr lang="en-US" sz="2800" dirty="0" smtClean="0">
                <a:solidFill>
                  <a:schemeClr val="bg2"/>
                </a:solidFill>
                <a:latin typeface="Lucida Sans" pitchFamily="34" charset="0"/>
              </a:rPr>
              <a:t>Excellence</a:t>
            </a:r>
            <a:endParaRPr lang="en-US" sz="2800" dirty="0">
              <a:solidFill>
                <a:schemeClr val="bg2"/>
              </a:solidFill>
              <a:latin typeface="Lucida Sans" pitchFamily="34" charset="0"/>
            </a:endParaRPr>
          </a:p>
          <a:p>
            <a:pPr marL="457200" lvl="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Lucida Sans" pitchFamily="34" charset="0"/>
              </a:rPr>
              <a:t>Integrity, Trust, and </a:t>
            </a:r>
            <a:r>
              <a:rPr lang="en-US" sz="2800" dirty="0" smtClean="0">
                <a:solidFill>
                  <a:schemeClr val="bg2"/>
                </a:solidFill>
                <a:latin typeface="Lucida Sans" pitchFamily="34" charset="0"/>
              </a:rPr>
              <a:t>Respect</a:t>
            </a:r>
            <a:endParaRPr lang="en-US" sz="2800" dirty="0">
              <a:solidFill>
                <a:schemeClr val="bg2"/>
              </a:solidFill>
              <a:latin typeface="Lucida Sans" pitchFamily="34" charset="0"/>
            </a:endParaRPr>
          </a:p>
          <a:p>
            <a:pPr marL="457200" lvl="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Lucida Sans" pitchFamily="34" charset="0"/>
              </a:rPr>
              <a:t>Research, Innovation, and </a:t>
            </a:r>
            <a:r>
              <a:rPr lang="en-US" sz="2800" dirty="0" smtClean="0">
                <a:solidFill>
                  <a:schemeClr val="bg2"/>
                </a:solidFill>
                <a:latin typeface="Lucida Sans" pitchFamily="34" charset="0"/>
              </a:rPr>
              <a:t>Creativity</a:t>
            </a:r>
            <a:endParaRPr lang="en-US" sz="2800" dirty="0">
              <a:solidFill>
                <a:schemeClr val="bg2"/>
              </a:solidFill>
              <a:latin typeface="Lucida Sans" pitchFamily="34" charset="0"/>
            </a:endParaRPr>
          </a:p>
          <a:p>
            <a:pPr marL="457200" lvl="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Lucida Sans" pitchFamily="34" charset="0"/>
              </a:rPr>
              <a:t>Diversity and Global </a:t>
            </a:r>
            <a:r>
              <a:rPr lang="en-US" sz="2800" dirty="0" smtClean="0">
                <a:solidFill>
                  <a:schemeClr val="bg2"/>
                </a:solidFill>
                <a:latin typeface="Lucida Sans" pitchFamily="34" charset="0"/>
              </a:rPr>
              <a:t>Citizenship</a:t>
            </a:r>
            <a:endParaRPr lang="en-US" sz="2800" dirty="0">
              <a:solidFill>
                <a:schemeClr val="bg2"/>
              </a:solidFill>
              <a:latin typeface="Lucida Sans" pitchFamily="34" charset="0"/>
            </a:endParaRPr>
          </a:p>
          <a:p>
            <a:pPr marL="457200" lvl="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Lucida Sans" pitchFamily="34" charset="0"/>
              </a:rPr>
              <a:t>Freedom of </a:t>
            </a:r>
            <a:r>
              <a:rPr lang="en-US" sz="2800" dirty="0" smtClean="0">
                <a:solidFill>
                  <a:schemeClr val="bg2"/>
                </a:solidFill>
                <a:latin typeface="Lucida Sans" pitchFamily="34" charset="0"/>
              </a:rPr>
              <a:t>Expression</a:t>
            </a:r>
            <a:endParaRPr lang="en-US" sz="2800" dirty="0">
              <a:solidFill>
                <a:schemeClr val="bg2"/>
              </a:solidFill>
              <a:latin typeface="Lucida Sans" pitchFamily="34" charset="0"/>
            </a:endParaRPr>
          </a:p>
          <a:p>
            <a:pPr marL="457200" lvl="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Lucida Sans" pitchFamily="34" charset="0"/>
              </a:rPr>
              <a:t>Stewardship and </a:t>
            </a:r>
            <a:r>
              <a:rPr lang="en-US" sz="2800" dirty="0" smtClean="0">
                <a:solidFill>
                  <a:schemeClr val="bg2"/>
                </a:solidFill>
                <a:latin typeface="Lucida Sans" pitchFamily="34" charset="0"/>
              </a:rPr>
              <a:t>Accountability</a:t>
            </a:r>
            <a:endParaRPr lang="en-US" sz="2800" dirty="0">
              <a:solidFill>
                <a:schemeClr val="bg2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60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20713" y="791782"/>
            <a:ext cx="7772400" cy="590931"/>
          </a:xfrm>
        </p:spPr>
        <p:txBody>
          <a:bodyPr/>
          <a:lstStyle/>
          <a:p>
            <a:pPr algn="ctr"/>
            <a:r>
              <a:rPr lang="en-US" altLang="en-US" sz="3600" dirty="0" smtClean="0"/>
              <a:t>Two central foci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900" y="1946275"/>
            <a:ext cx="7772400" cy="4154984"/>
          </a:xfrm>
        </p:spPr>
        <p:txBody>
          <a:bodyPr/>
          <a:lstStyle/>
          <a:p>
            <a:pPr marL="679450" indent="-514350">
              <a:buFont typeface="+mj-lt"/>
              <a:buAutoNum type="arabicPeriod"/>
              <a:defRPr/>
            </a:pPr>
            <a:r>
              <a:rPr sz="3200" dirty="0" smtClean="0"/>
              <a:t>Offering a truly transformative educational experience to undergraduate and graduate students</a:t>
            </a:r>
          </a:p>
          <a:p>
            <a:pPr marL="679450" indent="-514350">
              <a:buFont typeface="+mj-lt"/>
              <a:buAutoNum type="arabicPeriod"/>
              <a:defRPr/>
            </a:pPr>
            <a:r>
              <a:rPr sz="3200" dirty="0" smtClean="0"/>
              <a:t>Accelerating the development of a preeminent research portfolio</a:t>
            </a:r>
          </a:p>
          <a:p>
            <a:pPr marL="165100" indent="0">
              <a:buFont typeface="Arial" pitchFamily="34" charset="0"/>
              <a:buNone/>
              <a:defRPr/>
            </a:pPr>
            <a:endParaRPr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24538"/>
            <a:ext cx="239553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2044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0813" y="152400"/>
            <a:ext cx="8840787" cy="695325"/>
          </a:xfrm>
        </p:spPr>
        <p:txBody>
          <a:bodyPr/>
          <a:lstStyle/>
          <a:p>
            <a:pPr algn="ctr"/>
            <a:r>
              <a:rPr lang="en-US" altLang="en-US" sz="3600" dirty="0" smtClean="0"/>
              <a:t>Themes = Summarize intentions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399" y="1474866"/>
            <a:ext cx="4800601" cy="2462213"/>
          </a:xfrm>
        </p:spPr>
        <p:txBody>
          <a:bodyPr/>
          <a:lstStyle/>
          <a:p>
            <a:pPr marL="280988" indent="-280988">
              <a:defRPr/>
            </a:pPr>
            <a:r>
              <a:rPr lang="en-US" sz="2400" b="1" dirty="0"/>
              <a:t>Theme 1: Exceptional Research, Innovation, and </a:t>
            </a:r>
            <a:r>
              <a:rPr lang="en-US" sz="2400" b="1" dirty="0" smtClean="0"/>
              <a:t>Creativity</a:t>
            </a:r>
          </a:p>
          <a:p>
            <a:pPr marL="280988" indent="-280988">
              <a:defRPr/>
            </a:pPr>
            <a:r>
              <a:rPr lang="en-US" sz="2400" b="1" dirty="0"/>
              <a:t>Theme 2: Transformative Student </a:t>
            </a:r>
            <a:r>
              <a:rPr lang="en-US" sz="2400" b="1" dirty="0" smtClean="0"/>
              <a:t>Experience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30624" y="4407045"/>
            <a:ext cx="81085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2"/>
                </a:solidFill>
                <a:latin typeface="Lucida Sans" pitchFamily="34" charset="0"/>
              </a:rPr>
              <a:t>Theme 3: Outreach and </a:t>
            </a:r>
            <a:r>
              <a:rPr lang="en-US" sz="2400" b="1" dirty="0" smtClean="0">
                <a:solidFill>
                  <a:schemeClr val="bg2"/>
                </a:solidFill>
                <a:latin typeface="Lucida Sans" pitchFamily="34" charset="0"/>
              </a:rPr>
              <a:t>Engagement</a:t>
            </a:r>
          </a:p>
          <a:p>
            <a:pPr>
              <a:buClr>
                <a:schemeClr val="accent1"/>
              </a:buClr>
              <a:defRPr/>
            </a:pPr>
            <a:endParaRPr lang="en-US" sz="2400" dirty="0">
              <a:solidFill>
                <a:schemeClr val="bg2"/>
              </a:solidFill>
              <a:latin typeface="Lucida Sans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2"/>
                </a:solidFill>
                <a:latin typeface="Lucida Sans" pitchFamily="34" charset="0"/>
              </a:rPr>
              <a:t>Theme 4: Institutional Effectiveness: Diversity, Integrity, and Openness</a:t>
            </a:r>
            <a:endParaRPr lang="en-US" sz="2400" dirty="0">
              <a:solidFill>
                <a:schemeClr val="bg2"/>
              </a:solidFill>
              <a:latin typeface="Lucida Sans" pitchFamily="34" charset="0"/>
            </a:endParaRPr>
          </a:p>
          <a:p>
            <a:pPr marL="16510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62537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https://www.flickr.com/photos/auvet/3750918356/</a:t>
            </a:r>
          </a:p>
        </p:txBody>
      </p:sp>
      <p:pic>
        <p:nvPicPr>
          <p:cNvPr id="10242" name="Picture 2" descr="https://c2.staticflickr.com/4/3522/3750918356_2cf0f3da07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59" y="1022968"/>
            <a:ext cx="4103594" cy="307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90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80975" y="142875"/>
            <a:ext cx="8832850" cy="1077913"/>
          </a:xfrm>
        </p:spPr>
        <p:txBody>
          <a:bodyPr/>
          <a:lstStyle/>
          <a:p>
            <a:pPr algn="ctr"/>
            <a:r>
              <a:rPr lang="en-US" altLang="en-US" sz="3200" dirty="0" smtClean="0"/>
              <a:t>Mapping of Themes, Goals Sub-goals, Initiatives &amp; Metrics</a:t>
            </a:r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492125" y="1220788"/>
            <a:ext cx="18700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bg2"/>
                </a:solidFill>
                <a:latin typeface="Lucida Sans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Lucida Sans" pitchFamily="34" charset="0"/>
              </a:defRPr>
            </a:lvl2pPr>
            <a:lvl3pPr marL="1143000" indent="-228600">
              <a:defRPr sz="2200">
                <a:solidFill>
                  <a:schemeClr val="bg2"/>
                </a:solidFill>
                <a:latin typeface="Lucida Sans" pitchFamily="34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Lucida Sans" pitchFamily="34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Lucida Sans" pitchFamily="34" charset="0"/>
              </a:defRPr>
            </a:lvl5pPr>
            <a:lvl6pPr marL="25146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6pPr>
            <a:lvl7pPr marL="29718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7pPr>
            <a:lvl8pPr marL="34290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8pPr>
            <a:lvl9pPr marL="38862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9pPr>
          </a:lstStyle>
          <a:p>
            <a:r>
              <a:rPr lang="en-US" altLang="en-US" sz="3200" b="1" dirty="0">
                <a:latin typeface="Arial" charset="0"/>
              </a:rPr>
              <a:t>Themes:</a:t>
            </a:r>
          </a:p>
          <a:p>
            <a:r>
              <a:rPr lang="en-US" altLang="en-US" sz="3200" b="1" dirty="0">
                <a:latin typeface="Arial" charset="0"/>
              </a:rPr>
              <a:t>1.____ </a:t>
            </a:r>
          </a:p>
          <a:p>
            <a:r>
              <a:rPr lang="en-US" altLang="en-US" sz="3200" b="1" dirty="0">
                <a:latin typeface="Arial" charset="0"/>
              </a:rPr>
              <a:t>2.____</a:t>
            </a:r>
          </a:p>
          <a:p>
            <a:r>
              <a:rPr lang="en-US" altLang="en-US" sz="3200" b="1" dirty="0">
                <a:latin typeface="Arial" charset="0"/>
              </a:rPr>
              <a:t>3.____</a:t>
            </a:r>
          </a:p>
          <a:p>
            <a:r>
              <a:rPr lang="en-US" altLang="en-US" sz="3200" b="1" dirty="0">
                <a:latin typeface="Arial" charset="0"/>
              </a:rPr>
              <a:t>4.____</a:t>
            </a:r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3654425" y="3457575"/>
            <a:ext cx="19081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bg2"/>
                </a:solidFill>
                <a:latin typeface="Lucida Sans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Lucida Sans" pitchFamily="34" charset="0"/>
              </a:defRPr>
            </a:lvl2pPr>
            <a:lvl3pPr marL="1143000" indent="-228600">
              <a:defRPr sz="2200">
                <a:solidFill>
                  <a:schemeClr val="bg2"/>
                </a:solidFill>
                <a:latin typeface="Lucida Sans" pitchFamily="34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Lucida Sans" pitchFamily="34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Lucida Sans" pitchFamily="34" charset="0"/>
              </a:defRPr>
            </a:lvl5pPr>
            <a:lvl6pPr marL="25146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6pPr>
            <a:lvl7pPr marL="29718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7pPr>
            <a:lvl8pPr marL="34290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8pPr>
            <a:lvl9pPr marL="38862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9pPr>
          </a:lstStyle>
          <a:p>
            <a:r>
              <a:rPr lang="en-US" altLang="en-US" b="1" dirty="0">
                <a:latin typeface="Arial" charset="0"/>
              </a:rPr>
              <a:t>Sub-goals:</a:t>
            </a:r>
          </a:p>
          <a:p>
            <a:r>
              <a:rPr lang="en-US" altLang="en-US" b="1" dirty="0">
                <a:latin typeface="Arial" charset="0"/>
              </a:rPr>
              <a:t>1.____</a:t>
            </a:r>
          </a:p>
          <a:p>
            <a:r>
              <a:rPr lang="en-US" altLang="en-US" b="1" dirty="0">
                <a:latin typeface="Arial" charset="0"/>
              </a:rPr>
              <a:t>2.____</a:t>
            </a:r>
          </a:p>
          <a:p>
            <a:r>
              <a:rPr lang="en-US" altLang="en-US" b="1" dirty="0">
                <a:latin typeface="Arial" charset="0"/>
              </a:rPr>
              <a:t>3.____</a:t>
            </a:r>
          </a:p>
          <a:p>
            <a:r>
              <a:rPr lang="en-US" altLang="en-US" b="1" dirty="0">
                <a:latin typeface="Arial" charset="0"/>
              </a:rPr>
              <a:t>4.____</a:t>
            </a:r>
          </a:p>
        </p:txBody>
      </p:sp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2278063" y="2381250"/>
            <a:ext cx="13033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bg2"/>
                </a:solidFill>
                <a:latin typeface="Lucida Sans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Lucida Sans" pitchFamily="34" charset="0"/>
              </a:defRPr>
            </a:lvl2pPr>
            <a:lvl3pPr marL="1143000" indent="-228600">
              <a:defRPr sz="2200">
                <a:solidFill>
                  <a:schemeClr val="bg2"/>
                </a:solidFill>
                <a:latin typeface="Lucida Sans" pitchFamily="34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Lucida Sans" pitchFamily="34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Lucida Sans" pitchFamily="34" charset="0"/>
              </a:defRPr>
            </a:lvl5pPr>
            <a:lvl6pPr marL="25146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6pPr>
            <a:lvl7pPr marL="29718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7pPr>
            <a:lvl8pPr marL="34290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8pPr>
            <a:lvl9pPr marL="38862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9pPr>
          </a:lstStyle>
          <a:p>
            <a:r>
              <a:rPr lang="en-US" altLang="en-US" sz="2800" b="1" dirty="0">
                <a:latin typeface="Arial" charset="0"/>
              </a:rPr>
              <a:t>Goals:</a:t>
            </a:r>
          </a:p>
          <a:p>
            <a:r>
              <a:rPr lang="en-US" altLang="en-US" sz="2800" b="1" dirty="0">
                <a:latin typeface="Arial" charset="0"/>
              </a:rPr>
              <a:t>1.____</a:t>
            </a:r>
          </a:p>
          <a:p>
            <a:r>
              <a:rPr lang="en-US" altLang="en-US" sz="2800" b="1" dirty="0">
                <a:latin typeface="Arial" charset="0"/>
              </a:rPr>
              <a:t>2.____</a:t>
            </a:r>
          </a:p>
          <a:p>
            <a:r>
              <a:rPr lang="en-US" altLang="en-US" sz="2800" b="1" dirty="0">
                <a:latin typeface="Arial" charset="0"/>
              </a:rPr>
              <a:t>3.____</a:t>
            </a:r>
          </a:p>
          <a:p>
            <a:endParaRPr lang="en-US" altLang="en-US" sz="28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2294" name="TextBox 12"/>
          <p:cNvSpPr txBox="1">
            <a:spLocks noChangeArrowheads="1"/>
          </p:cNvSpPr>
          <p:nvPr/>
        </p:nvSpPr>
        <p:spPr bwMode="auto">
          <a:xfrm>
            <a:off x="5684837" y="4375150"/>
            <a:ext cx="1706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bg2"/>
                </a:solidFill>
                <a:latin typeface="Lucida Sans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Lucida Sans" pitchFamily="34" charset="0"/>
              </a:defRPr>
            </a:lvl2pPr>
            <a:lvl3pPr marL="1143000" indent="-228600">
              <a:defRPr sz="2200">
                <a:solidFill>
                  <a:schemeClr val="bg2"/>
                </a:solidFill>
                <a:latin typeface="Lucida Sans" pitchFamily="34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Lucida Sans" pitchFamily="34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Lucida Sans" pitchFamily="34" charset="0"/>
              </a:defRPr>
            </a:lvl5pPr>
            <a:lvl6pPr marL="25146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6pPr>
            <a:lvl7pPr marL="29718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7pPr>
            <a:lvl8pPr marL="34290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8pPr>
            <a:lvl9pPr marL="38862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9pPr>
          </a:lstStyle>
          <a:p>
            <a:r>
              <a:rPr lang="en-US" altLang="en-US" sz="2400" b="1" dirty="0">
                <a:latin typeface="Arial" charset="0"/>
              </a:rPr>
              <a:t>Initiatives:</a:t>
            </a:r>
          </a:p>
          <a:p>
            <a:r>
              <a:rPr lang="en-US" altLang="en-US" sz="2400" b="1" dirty="0">
                <a:latin typeface="Arial" charset="0"/>
              </a:rPr>
              <a:t>1.____</a:t>
            </a:r>
          </a:p>
          <a:p>
            <a:r>
              <a:rPr lang="en-US" altLang="en-US" sz="2400" b="1" dirty="0">
                <a:latin typeface="Arial" charset="0"/>
              </a:rPr>
              <a:t>2.____</a:t>
            </a:r>
          </a:p>
          <a:p>
            <a:r>
              <a:rPr lang="en-US" altLang="en-US" sz="2400" b="1" dirty="0">
                <a:latin typeface="Arial" charset="0"/>
              </a:rPr>
              <a:t>3.____</a:t>
            </a:r>
          </a:p>
          <a:p>
            <a:r>
              <a:rPr lang="en-US" altLang="en-US" sz="2400" b="1" dirty="0">
                <a:latin typeface="Arial" charset="0"/>
              </a:rPr>
              <a:t>4.____</a:t>
            </a:r>
          </a:p>
        </p:txBody>
      </p:sp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7626350" y="4375150"/>
            <a:ext cx="1365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bg2"/>
                </a:solidFill>
                <a:latin typeface="Lucida Sans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Lucida Sans" pitchFamily="34" charset="0"/>
              </a:defRPr>
            </a:lvl2pPr>
            <a:lvl3pPr marL="1143000" indent="-228600">
              <a:defRPr sz="2200">
                <a:solidFill>
                  <a:schemeClr val="bg2"/>
                </a:solidFill>
                <a:latin typeface="Lucida Sans" pitchFamily="34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Lucida Sans" pitchFamily="34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Lucida Sans" pitchFamily="34" charset="0"/>
              </a:defRPr>
            </a:lvl5pPr>
            <a:lvl6pPr marL="25146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6pPr>
            <a:lvl7pPr marL="29718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7pPr>
            <a:lvl8pPr marL="34290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8pPr>
            <a:lvl9pPr marL="3886200" indent="-228600" eaLnBrk="0" hangingPunct="0">
              <a:buClr>
                <a:srgbClr val="C60C30"/>
              </a:buClr>
              <a:buSzPct val="100000"/>
              <a:buFont typeface="Arial" charset="0"/>
              <a:defRPr sz="2000">
                <a:solidFill>
                  <a:schemeClr val="bg2"/>
                </a:solidFill>
                <a:latin typeface="Lucida Sans" pitchFamily="34" charset="0"/>
              </a:defRPr>
            </a:lvl9pPr>
          </a:lstStyle>
          <a:p>
            <a:r>
              <a:rPr lang="en-US" altLang="en-US" sz="2400" b="1" dirty="0">
                <a:latin typeface="Arial" charset="0"/>
              </a:rPr>
              <a:t>Metrics:</a:t>
            </a:r>
          </a:p>
          <a:p>
            <a:r>
              <a:rPr lang="en-US" altLang="en-US" sz="2400" b="1" dirty="0">
                <a:latin typeface="Arial" charset="0"/>
              </a:rPr>
              <a:t>1.____</a:t>
            </a:r>
          </a:p>
          <a:p>
            <a:r>
              <a:rPr lang="en-US" altLang="en-US" sz="2400" b="1" dirty="0">
                <a:latin typeface="Arial" charset="0"/>
              </a:rPr>
              <a:t>2.____</a:t>
            </a:r>
          </a:p>
          <a:p>
            <a:r>
              <a:rPr lang="en-US" altLang="en-US" sz="2400" b="1" dirty="0">
                <a:latin typeface="Arial" charset="0"/>
              </a:rPr>
              <a:t>3.____</a:t>
            </a:r>
          </a:p>
          <a:p>
            <a:r>
              <a:rPr lang="en-US" altLang="en-US" sz="2400" b="1" dirty="0">
                <a:latin typeface="Arial" charset="0"/>
              </a:rPr>
              <a:t>4.____</a:t>
            </a:r>
          </a:p>
        </p:txBody>
      </p:sp>
      <p:sp>
        <p:nvSpPr>
          <p:cNvPr id="10" name="Bent Arrow 9"/>
          <p:cNvSpPr/>
          <p:nvPr/>
        </p:nvSpPr>
        <p:spPr>
          <a:xfrm rot="5400000">
            <a:off x="2155031" y="1721644"/>
            <a:ext cx="612775" cy="8683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5400000">
            <a:off x="3780631" y="2728119"/>
            <a:ext cx="661988" cy="10731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5645943" y="3563143"/>
            <a:ext cx="457200" cy="135731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5400000">
            <a:off x="7208837" y="3144837"/>
            <a:ext cx="457200" cy="21939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909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4150"/>
            <a:ext cx="4191000" cy="1323439"/>
          </a:xfrm>
        </p:spPr>
        <p:txBody>
          <a:bodyPr/>
          <a:lstStyle/>
          <a:p>
            <a:r>
              <a:rPr lang="en-US" dirty="0" err="1" smtClean="0"/>
              <a:t>Subgoal</a:t>
            </a:r>
            <a:r>
              <a:rPr lang="en-US" dirty="0" smtClean="0"/>
              <a:t> </a:t>
            </a:r>
            <a:r>
              <a:rPr lang="en-US" dirty="0"/>
              <a:t>2.d.: Align student recruitment, admissions, and retention system-wide to enhance access, inclusiveness, and student success.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92598"/>
            <a:ext cx="8153400" cy="1366528"/>
          </a:xfrm>
        </p:spPr>
        <p:txBody>
          <a:bodyPr/>
          <a:lstStyle/>
          <a:p>
            <a:r>
              <a:rPr lang="en-US" sz="3600" dirty="0" smtClean="0"/>
              <a:t>Mapping example</a:t>
            </a:r>
            <a:br>
              <a:rPr lang="en-US" sz="3600" dirty="0" smtClean="0"/>
            </a:br>
            <a:r>
              <a:rPr lang="en-US" sz="2800" dirty="0" smtClean="0"/>
              <a:t>Theme 2: Transformative Student Experience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56" y="3962400"/>
            <a:ext cx="3655944" cy="243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black">
          <a:xfrm>
            <a:off x="838200" y="2256630"/>
            <a:ext cx="777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Goal 2: Provide a university experience centered on student engagement, development, and success, which prepares graduates to lead and excel in a diverse United States and global society.</a:t>
            </a:r>
          </a:p>
        </p:txBody>
      </p:sp>
    </p:spTree>
    <p:extLst>
      <p:ext uri="{BB962C8B-B14F-4D97-AF65-F5344CB8AC3E}">
        <p14:creationId xmlns:p14="http://schemas.microsoft.com/office/powerpoint/2010/main" val="9736446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5775" y="695325"/>
            <a:ext cx="8677275" cy="616267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3000">
                <a:srgbClr val="970035"/>
              </a:gs>
              <a:gs pos="87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1122363" y="1239838"/>
            <a:ext cx="7704137" cy="4772025"/>
          </a:xfrm>
        </p:spPr>
        <p:txBody>
          <a:bodyPr/>
          <a:lstStyle/>
          <a:p>
            <a:pPr algn="ctr">
              <a:defRPr/>
            </a:pP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Recording date of this workshop is 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</a:t>
            </a:r>
            <a:r>
              <a:rPr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11, 2016</a:t>
            </a:r>
            <a:endParaRPr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rules and procedures discussed in this workshop are subject to change.</a:t>
            </a:r>
          </a:p>
          <a:p>
            <a:pPr algn="ctr">
              <a:defRPr/>
            </a:pPr>
            <a:endParaRPr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check university resources </a:t>
            </a:r>
          </a:p>
          <a:p>
            <a:pPr algn="ctr">
              <a:defRPr/>
            </a:pP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relying exclusively </a:t>
            </a:r>
          </a:p>
          <a:p>
            <a:pPr algn="ctr">
              <a:defRPr/>
            </a:pP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this recorded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721851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5309"/>
            <a:ext cx="7772400" cy="590931"/>
          </a:xfrm>
        </p:spPr>
        <p:txBody>
          <a:bodyPr/>
          <a:lstStyle/>
          <a:p>
            <a:r>
              <a:rPr lang="en-US" sz="3600" dirty="0" smtClean="0"/>
              <a:t>Implementation map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1" y="1066800"/>
            <a:ext cx="8590215" cy="549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9818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81050" y="561975"/>
            <a:ext cx="7772400" cy="590550"/>
          </a:xfrm>
        </p:spPr>
        <p:txBody>
          <a:bodyPr/>
          <a:lstStyle/>
          <a:p>
            <a:pPr algn="ctr"/>
            <a:r>
              <a:rPr lang="en-US" altLang="en-US" sz="3600" dirty="0" smtClean="0"/>
              <a:t>Implementation plan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463675"/>
            <a:ext cx="8086725" cy="4431983"/>
          </a:xfrm>
        </p:spPr>
        <p:txBody>
          <a:bodyPr/>
          <a:lstStyle/>
          <a:p>
            <a:pPr marL="280988" indent="-280988">
              <a:defRPr/>
            </a:pPr>
            <a:r>
              <a:rPr sz="2800" dirty="0" smtClean="0"/>
              <a:t>Strategic planning implementation committee: </a:t>
            </a:r>
            <a:r>
              <a:rPr sz="2800" i="1" dirty="0" smtClean="0"/>
              <a:t>Institutional Effectiveness Council</a:t>
            </a:r>
            <a:endParaRPr sz="2800" dirty="0" smtClean="0"/>
          </a:p>
          <a:p>
            <a:pPr marL="280988" indent="-280988">
              <a:defRPr/>
            </a:pPr>
            <a:r>
              <a:rPr sz="2800" dirty="0" smtClean="0"/>
              <a:t>Council will define quantitative benchmarks for each of the 55 metrics</a:t>
            </a:r>
          </a:p>
          <a:p>
            <a:pPr marL="280988" indent="-280988">
              <a:defRPr/>
            </a:pPr>
            <a:r>
              <a:rPr sz="2800" dirty="0" smtClean="0"/>
              <a:t>Grand Challenges identify current and emerging areas of research excellence </a:t>
            </a:r>
          </a:p>
          <a:p>
            <a:pPr marL="280988" indent="-280988">
              <a:defRPr/>
            </a:pPr>
            <a:r>
              <a:rPr sz="2800" dirty="0" smtClean="0"/>
              <a:t>Annual report of progress to be issued by Provost’s Office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591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552069"/>
            <a:ext cx="8652222" cy="590931"/>
          </a:xfrm>
        </p:spPr>
        <p:txBody>
          <a:bodyPr/>
          <a:lstStyle/>
          <a:p>
            <a:r>
              <a:rPr lang="en-US" sz="3600" dirty="0" smtClean="0"/>
              <a:t>The Grand Challenges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09800" y="6103189"/>
            <a:ext cx="6526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2"/>
              </a:rPr>
              <a:t>https://research.wsu.edu/research-initiatives/grand-challenges/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80102"/>
            <a:ext cx="4519052" cy="46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4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2917722"/>
          </a:xfrm>
        </p:spPr>
        <p:txBody>
          <a:bodyPr/>
          <a:lstStyle/>
          <a:p>
            <a:r>
              <a:rPr lang="en-US" altLang="en-US" sz="3600" dirty="0" smtClean="0"/>
              <a:t>The Institutional Effectiveness Council: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sz="3200" i="1" dirty="0" smtClean="0"/>
              <a:t>“</a:t>
            </a:r>
            <a:r>
              <a:rPr lang="en-US" sz="3200" i="1" dirty="0"/>
              <a:t>A coordinated, sustainable system to pursue university institutional effectiveness</a:t>
            </a:r>
            <a:r>
              <a:rPr lang="en-US" sz="3200" i="1" dirty="0" smtClean="0"/>
              <a:t>”</a:t>
            </a:r>
            <a:endParaRPr lang="en-US" altLang="en-US" sz="3200" i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352800"/>
            <a:ext cx="8310562" cy="3170099"/>
          </a:xfrm>
        </p:spPr>
        <p:txBody>
          <a:bodyPr/>
          <a:lstStyle/>
          <a:p>
            <a:pPr lvl="0"/>
            <a:r>
              <a:rPr lang="en-US" dirty="0" smtClean="0"/>
              <a:t>To </a:t>
            </a:r>
            <a:r>
              <a:rPr lang="en-US" b="1" dirty="0"/>
              <a:t>coordinate</a:t>
            </a:r>
            <a:r>
              <a:rPr lang="en-US" dirty="0"/>
              <a:t> strategic planning implementation, required accountability reporting, and decision support;</a:t>
            </a:r>
          </a:p>
          <a:p>
            <a:pPr lvl="0"/>
            <a:r>
              <a:rPr lang="en-US" dirty="0" smtClean="0"/>
              <a:t>To </a:t>
            </a:r>
            <a:r>
              <a:rPr lang="en-US" b="1" dirty="0"/>
              <a:t>reduce redundancy and increase efficiency, transparency, and accountability</a:t>
            </a:r>
            <a:r>
              <a:rPr lang="en-US" dirty="0"/>
              <a:t> among strategic planning, institutional management, university accreditation, and other state and federal reporting requirements; and </a:t>
            </a:r>
          </a:p>
          <a:p>
            <a:pPr lvl="0"/>
            <a:r>
              <a:rPr lang="en-US" dirty="0" smtClean="0"/>
              <a:t>To </a:t>
            </a:r>
            <a:r>
              <a:rPr lang="en-US" b="1" dirty="0"/>
              <a:t>optimize usefulness</a:t>
            </a:r>
            <a:r>
              <a:rPr lang="en-US" dirty="0"/>
              <a:t> of data and reports </a:t>
            </a:r>
            <a:r>
              <a:rPr lang="en-US" dirty="0" smtClean="0"/>
              <a:t>system-wide </a:t>
            </a:r>
            <a:r>
              <a:rPr lang="en-US" dirty="0"/>
              <a:t>at all levels.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25428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590931"/>
          </a:xfrm>
        </p:spPr>
        <p:txBody>
          <a:bodyPr/>
          <a:lstStyle/>
          <a:p>
            <a:pPr algn="ctr"/>
            <a:r>
              <a:rPr lang="en-US" altLang="en-US" sz="3600" dirty="0" smtClean="0"/>
              <a:t>The IEC Steering Committee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814" y="1066800"/>
            <a:ext cx="8840786" cy="5940088"/>
          </a:xfrm>
        </p:spPr>
        <p:txBody>
          <a:bodyPr/>
          <a:lstStyle/>
          <a:p>
            <a:pPr lvl="0"/>
            <a:r>
              <a:rPr lang="en-US" dirty="0"/>
              <a:t>Provost and Executive Vice President </a:t>
            </a:r>
            <a:r>
              <a:rPr lang="en-US" dirty="0" smtClean="0"/>
              <a:t>(Erica Austin for Dan Bernardo) </a:t>
            </a:r>
            <a:r>
              <a:rPr lang="en-US" dirty="0"/>
              <a:t>— Chair</a:t>
            </a:r>
          </a:p>
          <a:p>
            <a:pPr lvl="0"/>
            <a:r>
              <a:rPr lang="en-US" dirty="0"/>
              <a:t>Vice President for Research (Chris Keane)—Theme 1 </a:t>
            </a:r>
            <a:r>
              <a:rPr lang="en-US" dirty="0" smtClean="0"/>
              <a:t>Chair</a:t>
            </a:r>
            <a:endParaRPr lang="en-US" dirty="0"/>
          </a:p>
          <a:p>
            <a:pPr lvl="0"/>
            <a:r>
              <a:rPr lang="en-US" dirty="0"/>
              <a:t>Vice Provost for Academic Affairs </a:t>
            </a:r>
            <a:r>
              <a:rPr lang="en-US" dirty="0" smtClean="0"/>
              <a:t>(Craig Parks for Erica Austin)—</a:t>
            </a:r>
            <a:r>
              <a:rPr lang="en-US" dirty="0"/>
              <a:t>Theme 2 </a:t>
            </a:r>
            <a:r>
              <a:rPr lang="en-US" dirty="0" smtClean="0"/>
              <a:t>Chair</a:t>
            </a:r>
            <a:endParaRPr lang="en-US" dirty="0"/>
          </a:p>
          <a:p>
            <a:pPr lvl="0"/>
            <a:r>
              <a:rPr lang="en-US" dirty="0"/>
              <a:t>Vice President for External Affairs and Government Relations (Colleen Kerr)—Theme 3 </a:t>
            </a:r>
            <a:r>
              <a:rPr lang="en-US" dirty="0" smtClean="0"/>
              <a:t>Chair</a:t>
            </a:r>
            <a:endParaRPr lang="en-US" dirty="0"/>
          </a:p>
          <a:p>
            <a:pPr lvl="0"/>
            <a:r>
              <a:rPr lang="en-US" dirty="0"/>
              <a:t>Academic Dean (Michael Trevisan) —Theme 4 </a:t>
            </a:r>
            <a:r>
              <a:rPr lang="en-US" dirty="0" smtClean="0"/>
              <a:t>Co-Chair</a:t>
            </a:r>
            <a:endParaRPr lang="en-US" dirty="0"/>
          </a:p>
          <a:p>
            <a:pPr lvl="0"/>
            <a:r>
              <a:rPr lang="en-US" dirty="0"/>
              <a:t>Vice President for Finance and Administration </a:t>
            </a:r>
            <a:r>
              <a:rPr lang="en-US" dirty="0" smtClean="0"/>
              <a:t>(Vicky Murray)—</a:t>
            </a:r>
            <a:r>
              <a:rPr lang="en-US" dirty="0"/>
              <a:t>Theme 4 </a:t>
            </a:r>
            <a:r>
              <a:rPr lang="en-US" dirty="0" smtClean="0"/>
              <a:t>Co-Chair</a:t>
            </a:r>
            <a:endParaRPr lang="en-US" dirty="0"/>
          </a:p>
          <a:p>
            <a:pPr lvl="0"/>
            <a:r>
              <a:rPr lang="en-US" dirty="0"/>
              <a:t>Executive Director of Institutional Research (Fran Hermanson)—Supervisor of Institution-Level Metrics Collection</a:t>
            </a:r>
          </a:p>
          <a:p>
            <a:pPr lvl="0"/>
            <a:r>
              <a:rPr lang="en-US" dirty="0"/>
              <a:t>Urban Campus Chancellor (Keith Moo Young)</a:t>
            </a:r>
          </a:p>
          <a:p>
            <a:pPr marL="165100" indent="0">
              <a:buFont typeface="Arial" pitchFamily="34" charset="0"/>
              <a:buNone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82789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552069"/>
            <a:ext cx="8686800" cy="590931"/>
          </a:xfrm>
        </p:spPr>
        <p:txBody>
          <a:bodyPr/>
          <a:lstStyle/>
          <a:p>
            <a:pPr algn="ctr"/>
            <a:r>
              <a:rPr lang="en-US" altLang="en-US" sz="3600" dirty="0" smtClean="0"/>
              <a:t>IEC Steering Committee purpose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686799" cy="5355312"/>
          </a:xfrm>
        </p:spPr>
        <p:txBody>
          <a:bodyPr/>
          <a:lstStyle/>
          <a:p>
            <a:r>
              <a:rPr lang="en-US" sz="2400" b="1" dirty="0" smtClean="0"/>
              <a:t>Oversees implementation </a:t>
            </a:r>
            <a:r>
              <a:rPr lang="en-US" sz="2400" b="1" dirty="0"/>
              <a:t>and </a:t>
            </a:r>
            <a:r>
              <a:rPr lang="en-US" sz="2400" b="1" dirty="0" smtClean="0"/>
              <a:t>fulfillment</a:t>
            </a:r>
            <a:r>
              <a:rPr lang="en-US" sz="2400" dirty="0" smtClean="0"/>
              <a:t> of strategic plan. </a:t>
            </a:r>
          </a:p>
          <a:p>
            <a:r>
              <a:rPr lang="en-US" sz="2400" b="1" dirty="0" smtClean="0"/>
              <a:t>Directs </a:t>
            </a:r>
            <a:r>
              <a:rPr lang="en-US" sz="2400" b="1" dirty="0"/>
              <a:t>and resources</a:t>
            </a:r>
            <a:r>
              <a:rPr lang="en-US" sz="2400" dirty="0"/>
              <a:t> the Council and the Accreditation, Assessment and Academic Program Review Committee. </a:t>
            </a:r>
            <a:endParaRPr lang="en-US" sz="2400" dirty="0" smtClean="0"/>
          </a:p>
          <a:p>
            <a:r>
              <a:rPr lang="en-US" sz="2400" b="1" dirty="0" smtClean="0"/>
              <a:t>Reviews </a:t>
            </a:r>
            <a:r>
              <a:rPr lang="en-US" sz="2400" b="1" dirty="0"/>
              <a:t>and approves recommendations</a:t>
            </a:r>
            <a:r>
              <a:rPr lang="en-US" sz="2400" dirty="0"/>
              <a:t> from the Council for strategic planning implementation and institution-level accountability </a:t>
            </a:r>
            <a:r>
              <a:rPr lang="en-US" sz="2400" dirty="0" smtClean="0"/>
              <a:t>metrics</a:t>
            </a:r>
          </a:p>
          <a:p>
            <a:r>
              <a:rPr lang="en-US" sz="2400" b="1" dirty="0" smtClean="0"/>
              <a:t>Ensures alignment</a:t>
            </a:r>
            <a:r>
              <a:rPr lang="en-US" sz="2400" dirty="0" smtClean="0"/>
              <a:t> of </a:t>
            </a:r>
            <a:r>
              <a:rPr lang="en-US" sz="2400" dirty="0"/>
              <a:t>data collection and reporting for institutional effectiveness, NWCCU accreditation standards, other external report mandates, and other internal needs for data and evaluation</a:t>
            </a:r>
            <a:r>
              <a:rPr lang="en-US" sz="2400" dirty="0" smtClean="0"/>
              <a:t>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6712842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991600" cy="685800"/>
          </a:xfrm>
        </p:spPr>
        <p:txBody>
          <a:bodyPr/>
          <a:lstStyle/>
          <a:p>
            <a:pPr algn="ctr"/>
            <a:r>
              <a:rPr lang="en-US" altLang="en-US" sz="3600" dirty="0" smtClean="0"/>
              <a:t>IEC Subcommittees (1 per theme)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14097" y="1600200"/>
            <a:ext cx="3883959" cy="4124206"/>
          </a:xfrm>
        </p:spPr>
        <p:txBody>
          <a:bodyPr/>
          <a:lstStyle/>
          <a:p>
            <a:r>
              <a:rPr lang="en-US" sz="2400" dirty="0" smtClean="0"/>
              <a:t>Academic affairs</a:t>
            </a:r>
          </a:p>
          <a:p>
            <a:r>
              <a:rPr lang="en-US" sz="2400" dirty="0" smtClean="0"/>
              <a:t>Student affairs</a:t>
            </a:r>
          </a:p>
          <a:p>
            <a:r>
              <a:rPr lang="en-US" sz="2400" dirty="0" smtClean="0"/>
              <a:t>Business </a:t>
            </a:r>
            <a:r>
              <a:rPr lang="en-US" sz="2400" dirty="0"/>
              <a:t>services and </a:t>
            </a:r>
            <a:r>
              <a:rPr lang="en-US" sz="2400" dirty="0" smtClean="0"/>
              <a:t>operations</a:t>
            </a:r>
          </a:p>
          <a:p>
            <a:r>
              <a:rPr lang="en-US" sz="2400" dirty="0" smtClean="0"/>
              <a:t>Faculty</a:t>
            </a:r>
          </a:p>
          <a:p>
            <a:r>
              <a:rPr lang="en-US" sz="2400" dirty="0" smtClean="0"/>
              <a:t>Staff</a:t>
            </a:r>
          </a:p>
          <a:p>
            <a:r>
              <a:rPr lang="en-US" sz="2400" dirty="0" smtClean="0"/>
              <a:t>Students</a:t>
            </a:r>
          </a:p>
          <a:p>
            <a:r>
              <a:rPr lang="en-US" sz="2400" dirty="0" smtClean="0"/>
              <a:t>All </a:t>
            </a:r>
            <a:r>
              <a:rPr lang="en-US" sz="2400" dirty="0"/>
              <a:t>campuses and </a:t>
            </a:r>
            <a:r>
              <a:rPr lang="en-US" sz="2400" dirty="0" smtClean="0"/>
              <a:t>areas</a:t>
            </a:r>
            <a:endParaRPr sz="2400" dirty="0"/>
          </a:p>
        </p:txBody>
      </p:sp>
      <p:sp>
        <p:nvSpPr>
          <p:cNvPr id="3" name="Rectangle 2"/>
          <p:cNvSpPr/>
          <p:nvPr/>
        </p:nvSpPr>
        <p:spPr>
          <a:xfrm>
            <a:off x="824882" y="50292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bg2"/>
                </a:solidFill>
              </a:rPr>
              <a:t>Membership and contributions based </a:t>
            </a:r>
            <a:r>
              <a:rPr lang="en-US" sz="2400" i="1" dirty="0">
                <a:solidFill>
                  <a:schemeClr val="bg2"/>
                </a:solidFill>
              </a:rPr>
              <a:t>on </a:t>
            </a:r>
            <a:r>
              <a:rPr lang="en-US" sz="2400" i="1" dirty="0" smtClean="0">
                <a:solidFill>
                  <a:schemeClr val="bg2"/>
                </a:solidFill>
              </a:rPr>
              <a:t>how programs </a:t>
            </a:r>
            <a:r>
              <a:rPr lang="en-US" sz="2400" i="1" dirty="0">
                <a:solidFill>
                  <a:schemeClr val="bg2"/>
                </a:solidFill>
              </a:rPr>
              <a:t>and services </a:t>
            </a:r>
            <a:r>
              <a:rPr lang="en-US" sz="2400" i="1" dirty="0" smtClean="0">
                <a:solidFill>
                  <a:schemeClr val="bg2"/>
                </a:solidFill>
              </a:rPr>
              <a:t>connect </a:t>
            </a:r>
            <a:r>
              <a:rPr lang="en-US" sz="2400" i="1" dirty="0">
                <a:solidFill>
                  <a:schemeClr val="bg2"/>
                </a:solidFill>
              </a:rPr>
              <a:t>to each theme</a:t>
            </a:r>
            <a:r>
              <a:rPr lang="en-US" sz="2400" i="1" dirty="0" smtClean="0">
                <a:solidFill>
                  <a:schemeClr val="bg2"/>
                </a:solidFill>
              </a:rPr>
              <a:t>. </a:t>
            </a:r>
            <a:endParaRPr lang="en-US" sz="2400" i="1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887521"/>
            <a:ext cx="5827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0" indent="0">
              <a:buNone/>
            </a:pPr>
            <a:r>
              <a:rPr lang="en-US" sz="2400" i="1" dirty="0">
                <a:solidFill>
                  <a:schemeClr val="bg2"/>
                </a:solidFill>
                <a:latin typeface="Lucida Sans" pitchFamily="34" charset="0"/>
              </a:rPr>
              <a:t>Broad range of representatives from</a:t>
            </a:r>
          </a:p>
        </p:txBody>
      </p:sp>
      <p:pic>
        <p:nvPicPr>
          <p:cNvPr id="1026" name="Picture 2" descr="http://kaga.wsulibs.wsu.edu/cgi-bin/showfile.exe?CISOROOT=/photo_serv&amp;CISOPTR=3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32" y="1981200"/>
            <a:ext cx="4719290" cy="279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309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81050" y="561594"/>
            <a:ext cx="7772400" cy="590931"/>
          </a:xfrm>
        </p:spPr>
        <p:txBody>
          <a:bodyPr/>
          <a:lstStyle/>
          <a:p>
            <a:pPr algn="ctr"/>
            <a:r>
              <a:rPr lang="en-US" altLang="en-US" sz="3600" dirty="0" smtClean="0"/>
              <a:t>What IEC subcommittees do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1963" y="1463675"/>
            <a:ext cx="8310562" cy="4862870"/>
          </a:xfrm>
        </p:spPr>
        <p:txBody>
          <a:bodyPr/>
          <a:lstStyle/>
          <a:p>
            <a:pPr lvl="0"/>
            <a:r>
              <a:rPr lang="en-US" b="1" dirty="0" smtClean="0"/>
              <a:t>Facilitate </a:t>
            </a:r>
            <a:r>
              <a:rPr lang="en-US" b="1" dirty="0"/>
              <a:t>unit- and program-level fulfillment</a:t>
            </a:r>
            <a:r>
              <a:rPr lang="en-US" dirty="0"/>
              <a:t> of strategic plan goals, including collection and analysis of data to track progress toward the theme’s objectives. </a:t>
            </a:r>
          </a:p>
          <a:p>
            <a:pPr lvl="0"/>
            <a:r>
              <a:rPr lang="en-US" b="1" dirty="0" smtClean="0"/>
              <a:t>Monitor </a:t>
            </a:r>
            <a:r>
              <a:rPr lang="en-US" b="1" dirty="0"/>
              <a:t>and report</a:t>
            </a:r>
            <a:r>
              <a:rPr lang="en-US" dirty="0"/>
              <a:t> to steering committee on infrastructure and training needs from units and programs.</a:t>
            </a:r>
          </a:p>
          <a:p>
            <a:pPr lvl="0"/>
            <a:r>
              <a:rPr lang="en-US" dirty="0" smtClean="0"/>
              <a:t>Contribute </a:t>
            </a:r>
            <a:r>
              <a:rPr lang="en-US" dirty="0"/>
              <a:t>to a university-wide </a:t>
            </a:r>
            <a:r>
              <a:rPr lang="en-US" b="1" dirty="0"/>
              <a:t>annual inventory</a:t>
            </a:r>
            <a:r>
              <a:rPr lang="en-US" dirty="0"/>
              <a:t> of assessment activities for each theme.   </a:t>
            </a:r>
          </a:p>
          <a:p>
            <a:pPr lvl="0"/>
            <a:r>
              <a:rPr lang="en-US" b="1" dirty="0" smtClean="0"/>
              <a:t>Promote </a:t>
            </a:r>
            <a:r>
              <a:rPr lang="en-US" b="1" dirty="0"/>
              <a:t>awareness and communication</a:t>
            </a:r>
            <a:r>
              <a:rPr lang="en-US" dirty="0"/>
              <a:t> about these topics among WSU units and employees. </a:t>
            </a:r>
          </a:p>
          <a:p>
            <a:pPr lvl="0"/>
            <a:r>
              <a:rPr lang="en-US" b="1" dirty="0"/>
              <a:t>P</a:t>
            </a:r>
            <a:r>
              <a:rPr lang="en-US" b="1" dirty="0" smtClean="0"/>
              <a:t>rovide </a:t>
            </a:r>
            <a:r>
              <a:rPr lang="en-US" b="1" dirty="0"/>
              <a:t>summary reports</a:t>
            </a:r>
            <a:r>
              <a:rPr lang="en-US" dirty="0"/>
              <a:t> on strategic plan fulfillment annually to the IEC Steering Committee. </a:t>
            </a:r>
          </a:p>
          <a:p>
            <a:pPr marL="165100" indent="0">
              <a:buFont typeface="Arial" pitchFamily="34" charset="0"/>
              <a:buNone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84220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9600" y="266256"/>
            <a:ext cx="7772400" cy="1089529"/>
          </a:xfrm>
        </p:spPr>
        <p:txBody>
          <a:bodyPr/>
          <a:lstStyle/>
          <a:p>
            <a:pPr algn="ctr"/>
            <a:r>
              <a:rPr lang="en-US" altLang="en-US" sz="3600" dirty="0" smtClean="0"/>
              <a:t>How the strategic plan relates to accreditation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9825" y="59436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bg2"/>
                </a:solidFill>
                <a:hlinkClick r:id="rId3"/>
              </a:rPr>
              <a:t>http://accreditation.wsu.edu</a:t>
            </a:r>
            <a:r>
              <a:rPr lang="en-US" sz="2400" i="1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sz="2400" i="1" dirty="0">
                <a:solidFill>
                  <a:schemeClr val="bg2"/>
                </a:solidFill>
                <a:hlinkClick r:id="rId4"/>
              </a:rPr>
              <a:t>http://</a:t>
            </a:r>
            <a:r>
              <a:rPr lang="en-US" sz="2400" i="1" dirty="0" smtClean="0">
                <a:solidFill>
                  <a:schemeClr val="bg2"/>
                </a:solidFill>
                <a:hlinkClick r:id="rId4"/>
              </a:rPr>
              <a:t>nwccu.org</a:t>
            </a:r>
            <a:endParaRPr lang="en-US" sz="2400" i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387535"/>
            <a:ext cx="74866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NWCCU’s Five Standards: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The </a:t>
            </a:r>
            <a:r>
              <a:rPr lang="en-US" sz="2400" dirty="0">
                <a:solidFill>
                  <a:schemeClr val="bg2"/>
                </a:solidFill>
              </a:rPr>
              <a:t>institution's Mission and Core Themes;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How the Core </a:t>
            </a:r>
            <a:r>
              <a:rPr lang="en-US" sz="2400" dirty="0">
                <a:solidFill>
                  <a:schemeClr val="bg2"/>
                </a:solidFill>
              </a:rPr>
              <a:t>Themes </a:t>
            </a:r>
            <a:r>
              <a:rPr lang="en-US" sz="2400" dirty="0" smtClean="0">
                <a:solidFill>
                  <a:schemeClr val="bg2"/>
                </a:solidFill>
              </a:rPr>
              <a:t>translate into </a:t>
            </a:r>
            <a:r>
              <a:rPr lang="en-US" sz="2400" dirty="0">
                <a:solidFill>
                  <a:schemeClr val="bg2"/>
                </a:solidFill>
              </a:rPr>
              <a:t>assessable objectives supported by programs and services;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Appraisal </a:t>
            </a:r>
            <a:r>
              <a:rPr lang="en-US" sz="2400" dirty="0">
                <a:solidFill>
                  <a:schemeClr val="bg2"/>
                </a:solidFill>
              </a:rPr>
              <a:t>of the institution's potential to fulfill the Mission;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Planning </a:t>
            </a:r>
            <a:r>
              <a:rPr lang="en-US" sz="2400" dirty="0">
                <a:solidFill>
                  <a:schemeClr val="bg2"/>
                </a:solidFill>
              </a:rPr>
              <a:t>and implementation involved </a:t>
            </a:r>
            <a:r>
              <a:rPr lang="en-US" sz="2400" dirty="0" smtClean="0">
                <a:solidFill>
                  <a:schemeClr val="bg2"/>
                </a:solidFill>
              </a:rPr>
              <a:t>to achieve and assess desired </a:t>
            </a:r>
            <a:r>
              <a:rPr lang="en-US" sz="2400" dirty="0">
                <a:solidFill>
                  <a:schemeClr val="bg2"/>
                </a:solidFill>
              </a:rPr>
              <a:t>outcomes of programs and services; 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endParaRPr lang="en-US" sz="2400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An evaluation of </a:t>
            </a:r>
            <a:r>
              <a:rPr lang="en-US" sz="2400" dirty="0" smtClean="0">
                <a:solidFill>
                  <a:schemeClr val="bg2"/>
                </a:solidFill>
              </a:rPr>
              <a:t>mission-fulfillment efforts and sustainability. 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484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38199" y="475195"/>
            <a:ext cx="7772400" cy="590931"/>
          </a:xfrm>
        </p:spPr>
        <p:txBody>
          <a:bodyPr/>
          <a:lstStyle/>
          <a:p>
            <a:pPr algn="ctr"/>
            <a:r>
              <a:rPr lang="en-US" altLang="en-US" sz="3600" dirty="0" smtClean="0"/>
              <a:t>Mapping on to 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010399" cy="560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579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1089529"/>
          </a:xfrm>
        </p:spPr>
        <p:txBody>
          <a:bodyPr/>
          <a:lstStyle/>
          <a:p>
            <a:r>
              <a:rPr lang="en-US" sz="3600" dirty="0">
                <a:solidFill>
                  <a:schemeClr val="bg2"/>
                </a:solidFill>
              </a:rPr>
              <a:t>On web site at 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3600" dirty="0" smtClean="0">
                <a:solidFill>
                  <a:schemeClr val="bg2"/>
                </a:solidFill>
                <a:hlinkClick r:id="rId2"/>
              </a:rPr>
              <a:t>www.strategicplan.wsu.edu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371600"/>
            <a:ext cx="4419600" cy="53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45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38200" y="432432"/>
            <a:ext cx="7772400" cy="590931"/>
          </a:xfrm>
        </p:spPr>
        <p:txBody>
          <a:bodyPr/>
          <a:lstStyle/>
          <a:p>
            <a:pPr algn="ctr"/>
            <a:r>
              <a:rPr lang="en-US" altLang="en-US" sz="3600" dirty="0" smtClean="0"/>
              <a:t>IEC timeline (sample)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969" y="1219200"/>
            <a:ext cx="8310562" cy="5509200"/>
          </a:xfrm>
        </p:spPr>
        <p:txBody>
          <a:bodyPr/>
          <a:lstStyle/>
          <a:p>
            <a:r>
              <a:rPr lang="en-US" sz="2400" dirty="0"/>
              <a:t>October 2014	</a:t>
            </a:r>
            <a:r>
              <a:rPr lang="en-US" sz="2400" dirty="0" smtClean="0"/>
              <a:t>	IEC </a:t>
            </a:r>
            <a:r>
              <a:rPr lang="en-US" sz="2400" dirty="0"/>
              <a:t>plan released</a:t>
            </a:r>
          </a:p>
          <a:p>
            <a:r>
              <a:rPr lang="en-US" sz="2400" dirty="0" smtClean="0"/>
              <a:t>November-February</a:t>
            </a:r>
            <a:r>
              <a:rPr lang="en-US" sz="2400" dirty="0"/>
              <a:t>	</a:t>
            </a:r>
            <a:r>
              <a:rPr lang="en-US" sz="2400" dirty="0" smtClean="0"/>
              <a:t>Steering committee 					launched, 							subcommittees forming</a:t>
            </a:r>
            <a:endParaRPr lang="en-US" sz="2400" dirty="0"/>
          </a:p>
          <a:p>
            <a:r>
              <a:rPr lang="en-US" sz="2400" dirty="0" smtClean="0"/>
              <a:t>May </a:t>
            </a:r>
            <a:r>
              <a:rPr lang="en-US" sz="2400" dirty="0"/>
              <a:t>2015		</a:t>
            </a:r>
            <a:r>
              <a:rPr lang="en-US" sz="2400" dirty="0" smtClean="0"/>
              <a:t>	IEC subcommittees 					present initial </a:t>
            </a:r>
            <a:r>
              <a:rPr lang="en-US" sz="2400" dirty="0"/>
              <a:t>inventory </a:t>
            </a:r>
            <a:r>
              <a:rPr lang="en-US" sz="2400" dirty="0" smtClean="0"/>
              <a:t>					of their strategies </a:t>
            </a:r>
            <a:r>
              <a:rPr lang="en-US" sz="2400" dirty="0"/>
              <a:t>and </a:t>
            </a:r>
            <a:r>
              <a:rPr lang="en-US" sz="2400" dirty="0" smtClean="0"/>
              <a:t>					metrics for benchmarks</a:t>
            </a:r>
            <a:endParaRPr lang="en-US" sz="2400" dirty="0"/>
          </a:p>
          <a:p>
            <a:r>
              <a:rPr lang="en-US" sz="2400" dirty="0"/>
              <a:t>Aug 2015	</a:t>
            </a:r>
            <a:r>
              <a:rPr lang="en-US" sz="2400" dirty="0" smtClean="0"/>
              <a:t>	</a:t>
            </a:r>
            <a:r>
              <a:rPr lang="en-US" sz="2400" dirty="0"/>
              <a:t>	IEC Themes present first </a:t>
            </a:r>
            <a:r>
              <a:rPr lang="en-US" sz="2400" dirty="0" smtClean="0"/>
              <a:t>				summary reports</a:t>
            </a:r>
            <a:endParaRPr lang="en-US" sz="2400" dirty="0"/>
          </a:p>
          <a:p>
            <a:r>
              <a:rPr lang="en-US" sz="2400" dirty="0" smtClean="0"/>
              <a:t>Sept 2015		Writing of 2017 						accreditation report 					commences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25875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38200" y="432432"/>
            <a:ext cx="7772400" cy="590931"/>
          </a:xfrm>
        </p:spPr>
        <p:txBody>
          <a:bodyPr/>
          <a:lstStyle/>
          <a:p>
            <a:pPr algn="ctr"/>
            <a:r>
              <a:rPr lang="en-US" altLang="en-US" sz="3600" dirty="0" smtClean="0"/>
              <a:t>IEC timeline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9119" y="1447800"/>
            <a:ext cx="8310562" cy="5324535"/>
          </a:xfrm>
        </p:spPr>
        <p:txBody>
          <a:bodyPr/>
          <a:lstStyle/>
          <a:p>
            <a:r>
              <a:rPr lang="en-US" sz="2400" dirty="0"/>
              <a:t>August 2016	</a:t>
            </a:r>
            <a:r>
              <a:rPr lang="en-US" sz="2400" dirty="0" smtClean="0"/>
              <a:t>IEC </a:t>
            </a:r>
            <a:r>
              <a:rPr lang="en-US" sz="2400" dirty="0"/>
              <a:t>Subcommittees present </a:t>
            </a:r>
            <a:r>
              <a:rPr lang="en-US" sz="2400" dirty="0" smtClean="0"/>
              <a:t>				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-year reports</a:t>
            </a:r>
            <a:endParaRPr lang="en-US" sz="2400" dirty="0"/>
          </a:p>
          <a:p>
            <a:r>
              <a:rPr lang="en-US" sz="2400" dirty="0" smtClean="0"/>
              <a:t>Nov. </a:t>
            </a:r>
            <a:r>
              <a:rPr lang="en-US" sz="2400" dirty="0"/>
              <a:t>2016	Accreditation report </a:t>
            </a:r>
            <a:r>
              <a:rPr lang="en-US" sz="2400" dirty="0" smtClean="0"/>
              <a:t>					introduced to Regents</a:t>
            </a:r>
            <a:endParaRPr lang="en-US" sz="2400" dirty="0"/>
          </a:p>
          <a:p>
            <a:r>
              <a:rPr lang="en-US" sz="2400" dirty="0"/>
              <a:t>2017		</a:t>
            </a:r>
            <a:r>
              <a:rPr lang="en-US" sz="2400" dirty="0" smtClean="0"/>
              <a:t>Public </a:t>
            </a:r>
            <a:r>
              <a:rPr lang="en-US" sz="2400" dirty="0"/>
              <a:t>release of accreditation </a:t>
            </a:r>
            <a:r>
              <a:rPr lang="en-US" sz="2400" dirty="0" smtClean="0"/>
              <a:t>				report</a:t>
            </a:r>
            <a:r>
              <a:rPr lang="en-US" sz="2400" dirty="0"/>
              <a:t>; </a:t>
            </a:r>
            <a:r>
              <a:rPr lang="en-US" sz="2400" dirty="0" smtClean="0"/>
              <a:t>NWCCU on-site review</a:t>
            </a:r>
            <a:endParaRPr lang="en-US" sz="2400" dirty="0"/>
          </a:p>
          <a:p>
            <a:r>
              <a:rPr lang="en-US" sz="2400" dirty="0"/>
              <a:t>2017+		</a:t>
            </a:r>
            <a:r>
              <a:rPr lang="en-US" sz="2400" dirty="0" smtClean="0"/>
              <a:t>IEC </a:t>
            </a:r>
            <a:r>
              <a:rPr lang="en-US" sz="2400" dirty="0"/>
              <a:t>Subcommittees continue </a:t>
            </a:r>
            <a:r>
              <a:rPr lang="en-US" sz="2400" dirty="0" smtClean="0"/>
              <a:t>				annual reports</a:t>
            </a:r>
            <a:endParaRPr lang="en-US" sz="2400" dirty="0"/>
          </a:p>
          <a:p>
            <a:r>
              <a:rPr lang="en-US" sz="2400" dirty="0"/>
              <a:t>2018		</a:t>
            </a:r>
            <a:r>
              <a:rPr lang="en-US" sz="2400" dirty="0" smtClean="0"/>
              <a:t>Planning </a:t>
            </a:r>
            <a:r>
              <a:rPr lang="en-US" sz="2400" dirty="0"/>
              <a:t>for updated strategic </a:t>
            </a:r>
            <a:r>
              <a:rPr lang="en-US" sz="2400" dirty="0" smtClean="0"/>
              <a:t>			plan (</a:t>
            </a:r>
            <a:r>
              <a:rPr lang="en-US" sz="2400" dirty="0"/>
              <a:t>2020-24) begins</a:t>
            </a:r>
          </a:p>
          <a:p>
            <a:pPr marL="165100" indent="0">
              <a:buNone/>
            </a:pP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0299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632013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schemeClr val="bg2"/>
                </a:solidFill>
                <a:hlinkClick r:id="rId2"/>
              </a:rPr>
              <a:t>www.strategicplan.wsu.edu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761999"/>
            <a:ext cx="7772400" cy="55581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778" y="62401"/>
            <a:ext cx="8652222" cy="590931"/>
          </a:xfrm>
        </p:spPr>
        <p:txBody>
          <a:bodyPr/>
          <a:lstStyle/>
          <a:p>
            <a:r>
              <a:rPr lang="en-US" sz="3600" dirty="0" smtClean="0"/>
              <a:t>Strategic Plan web site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825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609600"/>
            <a:ext cx="3200400" cy="480131"/>
          </a:xfrm>
        </p:spPr>
        <p:txBody>
          <a:bodyPr/>
          <a:lstStyle/>
          <a:p>
            <a:r>
              <a:rPr lang="en-US" sz="2800" dirty="0" smtClean="0"/>
              <a:t>More information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5240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Erica Austin (</a:t>
            </a:r>
            <a:r>
              <a:rPr lang="en-US" sz="2400" dirty="0" smtClean="0">
                <a:solidFill>
                  <a:schemeClr val="bg2"/>
                </a:solidFill>
                <a:hlinkClick r:id="rId2"/>
              </a:rPr>
              <a:t>eaustin@wsu.edu</a:t>
            </a:r>
            <a:r>
              <a:rPr lang="en-US" sz="2400" dirty="0" smtClean="0">
                <a:solidFill>
                  <a:schemeClr val="bg2"/>
                </a:solidFill>
              </a:rPr>
              <a:t>), 335-5581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hlinkClick r:id="rId3"/>
              </a:rPr>
              <a:t>www.strategicplan.wsu.edu</a:t>
            </a:r>
            <a:endParaRPr lang="en-US" sz="24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28600"/>
            <a:ext cx="414655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2441388" cy="171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504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5775" y="695325"/>
            <a:ext cx="8677275" cy="616267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3000">
                <a:srgbClr val="970035"/>
              </a:gs>
              <a:gs pos="87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black">
          <a:xfrm>
            <a:off x="1030288" y="3978275"/>
            <a:ext cx="770255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2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Lucida Sans" panose="020B0602030504020204" pitchFamily="34" charset="0"/>
              <a:buChar char="–"/>
              <a:defRPr lang="en-US" sz="20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 marL="795337" indent="-219456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anose="020B0604020202020204" pitchFamily="34" charset="0"/>
              <a:buChar char="•"/>
              <a:defRPr lang="en-US" sz="18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16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algn="ctr">
              <a:buFont typeface="Arial" pitchFamily="34" charset="0"/>
              <a:buNone/>
              <a:defRPr/>
            </a:pPr>
            <a:r>
              <a:rPr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attended this live training session and wish to have your attendance documented in your training history, </a:t>
            </a:r>
            <a:br>
              <a:rPr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notify Human Resource Services</a:t>
            </a:r>
            <a:br>
              <a:rPr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within 24 hours of today's date: </a:t>
            </a:r>
            <a:r>
              <a:rPr sz="11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11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11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11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4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hrstraining@wsu.edu</a:t>
            </a:r>
            <a:r>
              <a:rPr sz="3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2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5" y="862013"/>
            <a:ext cx="4943475" cy="2651125"/>
          </a:xfrm>
          <a:prstGeom prst="rect">
            <a:avLst/>
          </a:prstGeom>
          <a:noFill/>
          <a:ln>
            <a:noFill/>
          </a:ln>
          <a:effectLst>
            <a:outerShdw blurRad="266700" dist="254000" dir="2700000" algn="t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5"/>
          <p:cNvSpPr txBox="1">
            <a:spLocks/>
          </p:cNvSpPr>
          <p:nvPr/>
        </p:nvSpPr>
        <p:spPr bwMode="black">
          <a:xfrm>
            <a:off x="5897563" y="1741488"/>
            <a:ext cx="298608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defRPr lang="en-US" sz="2200" b="0">
                <a:solidFill>
                  <a:schemeClr val="tx1"/>
                </a:solidFill>
                <a:effectLst/>
                <a:latin typeface="Lucida Sans" pitchFamily="34" charset="0"/>
                <a:ea typeface="+mn-ea"/>
                <a:cs typeface="+mn-cs"/>
              </a:defRPr>
            </a:lvl1pPr>
            <a:lvl2pPr marL="344488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200" dirty="0">
                <a:solidFill>
                  <a:schemeClr val="tx1"/>
                </a:solidFill>
                <a:latin typeface="Lucida Sans" pitchFamily="34" charset="0"/>
              </a:defRPr>
            </a:lvl2pPr>
            <a:lvl3pPr marL="509588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2000" dirty="0">
                <a:solidFill>
                  <a:schemeClr val="tx1"/>
                </a:solidFill>
                <a:latin typeface="Lucida Sans" pitchFamily="34" charset="0"/>
              </a:defRPr>
            </a:lvl3pPr>
            <a:lvl4pPr marL="688975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Lucida Sans" pitchFamily="34" charset="0"/>
              </a:defRPr>
            </a:lvl4pPr>
            <a:lvl5pPr marL="854075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FFFFFF"/>
              </a:buClr>
              <a:defRPr/>
            </a:pPr>
            <a:r>
              <a:rPr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has been a WSU Training Videoconference</a:t>
            </a:r>
            <a:endParaRPr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97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632013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schemeClr val="bg2"/>
                </a:solidFill>
                <a:hlinkClick r:id="rId2"/>
              </a:rPr>
              <a:t>www.strategicplan.wsu.edu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761999"/>
            <a:ext cx="7772400" cy="55581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778" y="62401"/>
            <a:ext cx="8652222" cy="590931"/>
          </a:xfrm>
        </p:spPr>
        <p:txBody>
          <a:bodyPr/>
          <a:lstStyle/>
          <a:p>
            <a:r>
              <a:rPr lang="en-US" sz="3600" dirty="0" smtClean="0"/>
              <a:t>Strategic Plan web site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0859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1089529"/>
          </a:xfrm>
        </p:spPr>
        <p:txBody>
          <a:bodyPr/>
          <a:lstStyle/>
          <a:p>
            <a:pPr algn="ctr"/>
            <a:r>
              <a:rPr lang="en-US" sz="3600" dirty="0" smtClean="0"/>
              <a:t>It’s important to have a strategic plan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74" y="2133600"/>
            <a:ext cx="5577651" cy="3733800"/>
          </a:xfrm>
        </p:spPr>
      </p:pic>
      <p:sp>
        <p:nvSpPr>
          <p:cNvPr id="4" name="Rectangle 3"/>
          <p:cNvSpPr/>
          <p:nvPr/>
        </p:nvSpPr>
        <p:spPr>
          <a:xfrm>
            <a:off x="25146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http://upload.wikimedia.org/wikipedia/commons/a/a7/Longleat-maze.jpg</a:t>
            </a:r>
          </a:p>
        </p:txBody>
      </p:sp>
    </p:spTree>
    <p:extLst>
      <p:ext uri="{BB962C8B-B14F-4D97-AF65-F5344CB8AC3E}">
        <p14:creationId xmlns:p14="http://schemas.microsoft.com/office/powerpoint/2010/main" val="1886344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13" y="304800"/>
            <a:ext cx="8229600" cy="1588127"/>
          </a:xfrm>
        </p:spPr>
        <p:txBody>
          <a:bodyPr/>
          <a:lstStyle/>
          <a:p>
            <a:pPr algn="ctr"/>
            <a:r>
              <a:rPr lang="en-US" sz="3600" dirty="0" smtClean="0"/>
              <a:t>Developing and using a strategic plan creates and fulfills opportunities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131594"/>
            <a:ext cx="4419600" cy="3733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cs typeface="Arial" pitchFamily="34" charset="0"/>
              </a:rPr>
              <a:t>Provides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b="1" dirty="0" smtClean="0">
                <a:cs typeface="Arial" pitchFamily="34" charset="0"/>
              </a:rPr>
              <a:t>direction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and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b="1" dirty="0" smtClean="0">
                <a:cs typeface="Arial" pitchFamily="34" charset="0"/>
              </a:rPr>
              <a:t>focus</a:t>
            </a:r>
            <a:endParaRPr lang="en-US" sz="2800" b="1" dirty="0">
              <a:cs typeface="Arial" pitchFamily="34" charset="0"/>
            </a:endParaRPr>
          </a:p>
          <a:p>
            <a:r>
              <a:rPr lang="en-US" sz="2800" dirty="0" smtClean="0">
                <a:cs typeface="Arial" pitchFamily="34" charset="0"/>
              </a:rPr>
              <a:t>Enables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b="1" dirty="0" smtClean="0">
                <a:cs typeface="Arial" pitchFamily="34" charset="0"/>
              </a:rPr>
              <a:t>accountability</a:t>
            </a:r>
          </a:p>
          <a:p>
            <a:r>
              <a:rPr lang="en-US" sz="2800" dirty="0" smtClean="0">
                <a:cs typeface="Arial" pitchFamily="34" charset="0"/>
              </a:rPr>
              <a:t>Facilitates </a:t>
            </a:r>
            <a:r>
              <a:rPr lang="en-US" sz="2800" b="1" dirty="0" smtClean="0">
                <a:cs typeface="Arial" pitchFamily="34" charset="0"/>
              </a:rPr>
              <a:t>celebration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of accomplishments </a:t>
            </a:r>
          </a:p>
        </p:txBody>
      </p:sp>
      <p:pic>
        <p:nvPicPr>
          <p:cNvPr id="7170" name="Picture 2" descr="C:\Users\eaustin\Documents\Admin\Strategic Plan\gradu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4915351" cy="32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48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293184"/>
            <a:ext cx="8305800" cy="1089529"/>
          </a:xfrm>
        </p:spPr>
        <p:txBody>
          <a:bodyPr/>
          <a:lstStyle/>
          <a:p>
            <a:r>
              <a:rPr lang="en-US" sz="3600" dirty="0" smtClean="0"/>
              <a:t>It also is </a:t>
            </a:r>
            <a:r>
              <a:rPr lang="en-US" sz="3600" i="1" dirty="0" smtClean="0"/>
              <a:t>required </a:t>
            </a:r>
            <a:r>
              <a:rPr lang="en-US" sz="3600" dirty="0" smtClean="0"/>
              <a:t>for accreditation, which:</a:t>
            </a:r>
            <a:endParaRPr lang="en-US" altLang="en-US" sz="3600" dirty="0" smtClean="0"/>
          </a:p>
        </p:txBody>
      </p:sp>
      <p:sp>
        <p:nvSpPr>
          <p:cNvPr id="5123" name="Content Placeholder 1"/>
          <p:cNvSpPr>
            <a:spLocks noGrp="1"/>
          </p:cNvSpPr>
          <p:nvPr>
            <p:ph idx="1"/>
          </p:nvPr>
        </p:nvSpPr>
        <p:spPr>
          <a:xfrm>
            <a:off x="876300" y="1600200"/>
            <a:ext cx="7772400" cy="5016758"/>
          </a:xfrm>
        </p:spPr>
        <p:txBody>
          <a:bodyPr/>
          <a:lstStyle/>
          <a:p>
            <a:r>
              <a:rPr lang="en-US" sz="2800" dirty="0" smtClean="0"/>
              <a:t>Enables students to receive federal aid</a:t>
            </a:r>
          </a:p>
          <a:p>
            <a:r>
              <a:rPr lang="en-US" sz="2800" dirty="0" smtClean="0"/>
              <a:t>Enables institution to receive federal funds</a:t>
            </a:r>
          </a:p>
          <a:p>
            <a:r>
              <a:rPr lang="en-US" sz="2800" dirty="0" smtClean="0"/>
              <a:t>Helps students move across institutions</a:t>
            </a:r>
          </a:p>
          <a:p>
            <a:r>
              <a:rPr lang="en-US" sz="2800" dirty="0" smtClean="0"/>
              <a:t>Certifies graduates’ credentials to employers</a:t>
            </a:r>
          </a:p>
          <a:p>
            <a:r>
              <a:rPr lang="en-US" altLang="en-US" sz="2800" dirty="0" smtClean="0"/>
              <a:t>Communicates verification of quality to the public</a:t>
            </a:r>
            <a:endParaRPr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75820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01688" y="293184"/>
            <a:ext cx="8342312" cy="1089529"/>
          </a:xfrm>
        </p:spPr>
        <p:txBody>
          <a:bodyPr/>
          <a:lstStyle/>
          <a:p>
            <a:r>
              <a:rPr lang="en-US" sz="3600" i="1" dirty="0" smtClean="0"/>
              <a:t>Some </a:t>
            </a:r>
            <a:r>
              <a:rPr lang="en-US" sz="3600" dirty="0" smtClean="0"/>
              <a:t>of what </a:t>
            </a:r>
            <a:r>
              <a:rPr lang="en-US" sz="3600" dirty="0"/>
              <a:t>we accomplished under </a:t>
            </a:r>
            <a:r>
              <a:rPr lang="en-US" sz="3600" dirty="0" smtClean="0"/>
              <a:t>previous strategic plan</a:t>
            </a:r>
            <a:endParaRPr lang="en-US" altLang="en-US" sz="3600" dirty="0" smtClean="0"/>
          </a:p>
        </p:txBody>
      </p:sp>
      <p:sp>
        <p:nvSpPr>
          <p:cNvPr id="5123" name="Content Placeholder 1"/>
          <p:cNvSpPr>
            <a:spLocks noGrp="1"/>
          </p:cNvSpPr>
          <p:nvPr>
            <p:ph idx="1"/>
          </p:nvPr>
        </p:nvSpPr>
        <p:spPr>
          <a:xfrm>
            <a:off x="609600" y="1344995"/>
            <a:ext cx="8305800" cy="5539978"/>
          </a:xfrm>
        </p:spPr>
        <p:txBody>
          <a:bodyPr/>
          <a:lstStyle/>
          <a:p>
            <a:r>
              <a:rPr lang="en-US" sz="2400" dirty="0" smtClean="0"/>
              <a:t>Undergrad </a:t>
            </a:r>
            <a:r>
              <a:rPr lang="en-US" sz="2400" dirty="0"/>
              <a:t>enrollment up 20%</a:t>
            </a:r>
          </a:p>
          <a:p>
            <a:r>
              <a:rPr lang="en-US" sz="2400" dirty="0"/>
              <a:t>Increase from 15%-27% ethnically diverse</a:t>
            </a:r>
          </a:p>
          <a:p>
            <a:r>
              <a:rPr lang="en-US" sz="2400" dirty="0"/>
              <a:t>Largest </a:t>
            </a:r>
            <a:r>
              <a:rPr lang="en-US" sz="2400" dirty="0" smtClean="0"/>
              <a:t>grant </a:t>
            </a:r>
            <a:r>
              <a:rPr lang="en-US" sz="2400" dirty="0"/>
              <a:t>ever: $40M </a:t>
            </a:r>
            <a:r>
              <a:rPr lang="en-US" sz="2400" dirty="0" smtClean="0"/>
              <a:t>USDA biofuels </a:t>
            </a:r>
            <a:r>
              <a:rPr lang="en-US" sz="2400" dirty="0"/>
              <a:t>project</a:t>
            </a:r>
          </a:p>
          <a:p>
            <a:r>
              <a:rPr lang="en-US" sz="2400" dirty="0"/>
              <a:t>Faculty size grew 8% (mostly clinical)</a:t>
            </a:r>
          </a:p>
          <a:p>
            <a:r>
              <a:rPr lang="en-US" sz="2400" dirty="0"/>
              <a:t>Sponsored research expenditures up 20</a:t>
            </a:r>
            <a:r>
              <a:rPr lang="en-US" sz="2400" dirty="0" smtClean="0"/>
              <a:t>%</a:t>
            </a:r>
            <a:endParaRPr lang="en-US" sz="2400" dirty="0"/>
          </a:p>
          <a:p>
            <a:r>
              <a:rPr lang="en-US" sz="2400" dirty="0"/>
              <a:t>Publications per faculty FTE up 48%</a:t>
            </a:r>
          </a:p>
          <a:p>
            <a:r>
              <a:rPr lang="en-US" sz="2400" dirty="0"/>
              <a:t>Enrollment in </a:t>
            </a:r>
            <a:r>
              <a:rPr lang="en-US" sz="2400" dirty="0" smtClean="0"/>
              <a:t>grad prof. </a:t>
            </a:r>
            <a:r>
              <a:rPr lang="en-US" sz="2400" dirty="0"/>
              <a:t>programs </a:t>
            </a:r>
            <a:r>
              <a:rPr lang="en-US" sz="2400" dirty="0" smtClean="0"/>
              <a:t>&gt; </a:t>
            </a:r>
            <a:r>
              <a:rPr lang="en-US" sz="2400" dirty="0"/>
              <a:t>doubled</a:t>
            </a:r>
          </a:p>
          <a:p>
            <a:r>
              <a:rPr lang="en-US" sz="2400" dirty="0"/>
              <a:t>New </a:t>
            </a:r>
            <a:r>
              <a:rPr lang="en-US" sz="2400" dirty="0" err="1" smtClean="0"/>
              <a:t>UCore</a:t>
            </a:r>
            <a:r>
              <a:rPr lang="en-US" sz="2400" dirty="0" smtClean="0"/>
              <a:t> curriculum, Common </a:t>
            </a:r>
            <a:r>
              <a:rPr lang="en-US" sz="2400" dirty="0"/>
              <a:t>Reading </a:t>
            </a:r>
          </a:p>
          <a:p>
            <a:r>
              <a:rPr lang="en-US" sz="2400" dirty="0"/>
              <a:t>Vast majority of programs doing assessment</a:t>
            </a:r>
          </a:p>
          <a:p>
            <a:r>
              <a:rPr lang="en-US" sz="2400" dirty="0"/>
              <a:t>Service learning hours more than </a:t>
            </a:r>
            <a:r>
              <a:rPr lang="en-US" sz="2400" dirty="0" smtClean="0"/>
              <a:t>doubled</a:t>
            </a:r>
          </a:p>
          <a:p>
            <a:pPr marL="165100" indent="0">
              <a:buNone/>
            </a:pPr>
            <a:r>
              <a:rPr lang="en-US" sz="1200" u="sng" dirty="0" smtClean="0">
                <a:hlinkClick r:id="rId3"/>
              </a:rPr>
              <a:t>http</a:t>
            </a:r>
            <a:r>
              <a:rPr lang="en-US" sz="1200" u="sng" dirty="0">
                <a:hlinkClick r:id="rId3"/>
              </a:rPr>
              <a:t>://strategicplan.wsu.edu/archives/2008-2013/report/</a:t>
            </a:r>
            <a:endParaRPr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6440930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53471"/>
            <a:ext cx="9064625" cy="1089529"/>
          </a:xfrm>
        </p:spPr>
        <p:txBody>
          <a:bodyPr/>
          <a:lstStyle/>
          <a:p>
            <a:r>
              <a:rPr lang="en-US" sz="3600" dirty="0" smtClean="0"/>
              <a:t>How we created the 2014-19 plan</a:t>
            </a:r>
            <a:endParaRPr lang="en-US" sz="36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733800" y="1524000"/>
            <a:ext cx="4953000" cy="3447098"/>
          </a:xfrm>
        </p:spPr>
        <p:txBody>
          <a:bodyPr/>
          <a:lstStyle/>
          <a:p>
            <a:pPr lvl="0"/>
            <a:r>
              <a:rPr lang="en-US" sz="2800" dirty="0"/>
              <a:t>Iterative committees</a:t>
            </a:r>
          </a:p>
          <a:p>
            <a:pPr lvl="0"/>
            <a:r>
              <a:rPr lang="en-US" sz="2800" dirty="0"/>
              <a:t>Feedback loops</a:t>
            </a:r>
          </a:p>
          <a:p>
            <a:pPr lvl="0"/>
            <a:r>
              <a:rPr lang="en-US" sz="2800" dirty="0"/>
              <a:t>Web site updates for transparency</a:t>
            </a:r>
          </a:p>
          <a:p>
            <a:pPr lvl="0"/>
            <a:r>
              <a:rPr lang="en-US" sz="2800" dirty="0"/>
              <a:t>Approval by Board of Regents</a:t>
            </a:r>
          </a:p>
          <a:p>
            <a:r>
              <a:rPr lang="en-US" sz="2800" dirty="0"/>
              <a:t>Development of </a:t>
            </a:r>
            <a:r>
              <a:rPr lang="en-US" sz="2800" dirty="0" smtClean="0"/>
              <a:t>implementation plan</a:t>
            </a:r>
            <a:endParaRPr lang="en-US" sz="2800" dirty="0"/>
          </a:p>
          <a:p>
            <a:pPr marL="165100" indent="0">
              <a:buNone/>
            </a:pPr>
            <a:endParaRPr altLang="en-US" sz="2800" dirty="0" smtClean="0"/>
          </a:p>
        </p:txBody>
      </p:sp>
      <p:sp>
        <p:nvSpPr>
          <p:cNvPr id="3" name="AutoShape 2" descr="http://ntserver1.wsulibs.wsu.edu:2301/cgi-bin/showfile.exe?CISOROOT=/photo_serv&amp;CISOPTR=3346"/>
          <p:cNvSpPr>
            <a:spLocks noChangeAspect="1" noChangeArrowheads="1"/>
          </p:cNvSpPr>
          <p:nvPr/>
        </p:nvSpPr>
        <p:spPr bwMode="auto">
          <a:xfrm>
            <a:off x="155575" y="-3475038"/>
            <a:ext cx="4819650" cy="72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eaustin\Documents\Admin\Strategic Plan\snow footpri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14" y="1405731"/>
            <a:ext cx="3140171" cy="47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4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K-curved line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-C-Plain-Crimson-Bright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-C-Plain-Crimson-Bright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plate-I-Grey curve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-431-201 bar">
  <a:themeElements>
    <a:clrScheme name="brand 2014">
      <a:dk1>
        <a:srgbClr val="000000"/>
      </a:dk1>
      <a:lt1>
        <a:srgbClr val="FFFFFF"/>
      </a:lt1>
      <a:dk2>
        <a:srgbClr val="B67233"/>
      </a:dk2>
      <a:lt2>
        <a:srgbClr val="EDDCCC"/>
      </a:lt2>
      <a:accent1>
        <a:srgbClr val="981E32"/>
      </a:accent1>
      <a:accent2>
        <a:srgbClr val="5E6A71"/>
      </a:accent2>
      <a:accent3>
        <a:srgbClr val="C60C30"/>
      </a:accent3>
      <a:accent4>
        <a:srgbClr val="C69214"/>
      </a:accent4>
      <a:accent5>
        <a:srgbClr val="4F868E"/>
      </a:accent5>
      <a:accent6>
        <a:srgbClr val="8F7E35"/>
      </a:accent6>
      <a:hlink>
        <a:srgbClr val="C60C30"/>
      </a:hlink>
      <a:folHlink>
        <a:srgbClr val="5E6A7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Template-K-curved line</Template>
  <TotalTime>1401</TotalTime>
  <Words>1337</Words>
  <Application>Microsoft Office PowerPoint</Application>
  <PresentationFormat>On-screen Show (4:3)</PresentationFormat>
  <Paragraphs>257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Lucida Sans</vt:lpstr>
      <vt:lpstr>Times New Roman</vt:lpstr>
      <vt:lpstr>Wingdings</vt:lpstr>
      <vt:lpstr>Template-K-curved line</vt:lpstr>
      <vt:lpstr>Template-C-Plain-Crimson-Bright</vt:lpstr>
      <vt:lpstr>1_Template-C-Plain-Crimson-Bright</vt:lpstr>
      <vt:lpstr>Template-I-Grey curve</vt:lpstr>
      <vt:lpstr>Template-431-201 bar</vt:lpstr>
      <vt:lpstr>Default Design</vt:lpstr>
      <vt:lpstr>1_Default Design</vt:lpstr>
      <vt:lpstr>Washington State University Strategic Plan 2014-19</vt:lpstr>
      <vt:lpstr>PowerPoint Presentation</vt:lpstr>
      <vt:lpstr>On web site at  www.strategicplan.wsu.edu</vt:lpstr>
      <vt:lpstr>Strategic Plan web site</vt:lpstr>
      <vt:lpstr>It’s important to have a strategic plan</vt:lpstr>
      <vt:lpstr>Developing and using a strategic plan creates and fulfills opportunities</vt:lpstr>
      <vt:lpstr>It also is required for accreditation, which:</vt:lpstr>
      <vt:lpstr>Some of what we accomplished under previous strategic plan</vt:lpstr>
      <vt:lpstr>How we created the 2014-19 plan</vt:lpstr>
      <vt:lpstr>An example of edits based on feedback from groups and individuals</vt:lpstr>
      <vt:lpstr>What is new: Our operating environment has changed significantly</vt:lpstr>
      <vt:lpstr>Overarching features</vt:lpstr>
      <vt:lpstr>Vision = How we contribute</vt:lpstr>
      <vt:lpstr>Mission = Why we exist (Directs how we intend to achieve our vision)</vt:lpstr>
      <vt:lpstr>Values = Operating principles </vt:lpstr>
      <vt:lpstr>Two central foci</vt:lpstr>
      <vt:lpstr>Themes = Summarize intentions</vt:lpstr>
      <vt:lpstr>Mapping of Themes, Goals Sub-goals, Initiatives &amp; Metrics</vt:lpstr>
      <vt:lpstr>Mapping example Theme 2: Transformative Student Experience</vt:lpstr>
      <vt:lpstr>Implementation map</vt:lpstr>
      <vt:lpstr>Implementation plan</vt:lpstr>
      <vt:lpstr>The Grand Challenges</vt:lpstr>
      <vt:lpstr>The Institutional Effectiveness Council:  “A coordinated, sustainable system to pursue university institutional effectiveness”</vt:lpstr>
      <vt:lpstr>The IEC Steering Committee</vt:lpstr>
      <vt:lpstr>IEC Steering Committee purpose</vt:lpstr>
      <vt:lpstr>IEC Subcommittees (1 per theme)</vt:lpstr>
      <vt:lpstr>What IEC subcommittees do</vt:lpstr>
      <vt:lpstr>How the strategic plan relates to accreditation</vt:lpstr>
      <vt:lpstr>Mapping on to the plan</vt:lpstr>
      <vt:lpstr>IEC timeline (sample)</vt:lpstr>
      <vt:lpstr>IEC timeline (continued)</vt:lpstr>
      <vt:lpstr>Strategic Plan web site</vt:lpstr>
      <vt:lpstr>More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mccsupport</dc:creator>
  <cp:lastModifiedBy>Schmidt, David A</cp:lastModifiedBy>
  <cp:revision>90</cp:revision>
  <cp:lastPrinted>2016-01-07T00:15:27Z</cp:lastPrinted>
  <dcterms:created xsi:type="dcterms:W3CDTF">2014-09-22T01:08:01Z</dcterms:created>
  <dcterms:modified xsi:type="dcterms:W3CDTF">2016-01-07T00:16:03Z</dcterms:modified>
</cp:coreProperties>
</file>