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2" r:id="rId2"/>
    <p:sldMasterId id="2147484123" r:id="rId3"/>
  </p:sldMasterIdLst>
  <p:notesMasterIdLst>
    <p:notesMasterId r:id="rId65"/>
  </p:notesMasterIdLst>
  <p:handoutMasterIdLst>
    <p:handoutMasterId r:id="rId66"/>
  </p:handoutMasterIdLst>
  <p:sldIdLst>
    <p:sldId id="304"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77" r:id="rId24"/>
    <p:sldId id="338" r:id="rId25"/>
    <p:sldId id="339" r:id="rId26"/>
    <p:sldId id="340" r:id="rId27"/>
    <p:sldId id="378" r:id="rId28"/>
    <p:sldId id="341" r:id="rId29"/>
    <p:sldId id="342" r:id="rId30"/>
    <p:sldId id="344" r:id="rId31"/>
    <p:sldId id="379" r:id="rId32"/>
    <p:sldId id="380" r:id="rId33"/>
    <p:sldId id="381"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2" r:id="rId61"/>
    <p:sldId id="373" r:id="rId62"/>
    <p:sldId id="376" r:id="rId63"/>
    <p:sldId id="316" r:id="rId6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35"/>
    <a:srgbClr val="C60C30"/>
    <a:srgbClr val="EAEAEA"/>
    <a:srgbClr val="DBCEAC"/>
    <a:srgbClr val="3CB6CE"/>
    <a:srgbClr val="B6BF00"/>
    <a:srgbClr val="EC7A00"/>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7674" autoAdjust="0"/>
  </p:normalViewPr>
  <p:slideViewPr>
    <p:cSldViewPr snapToGrid="0">
      <p:cViewPr varScale="1">
        <p:scale>
          <a:sx n="112" d="100"/>
          <a:sy n="112" d="100"/>
        </p:scale>
        <p:origin x="1674" y="108"/>
      </p:cViewPr>
      <p:guideLst>
        <p:guide orient="horz" pos="1534"/>
        <p:guide orient="horz" pos="660"/>
        <p:guide pos="2015"/>
        <p:guide pos="3907"/>
        <p:guide pos="30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8" d="100"/>
          <a:sy n="88" d="100"/>
        </p:scale>
        <p:origin x="3822"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0222D-5B68-4E22-AEEE-766DE032910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886128F-D760-4E2C-B021-E04BB11CF507}">
      <dgm:prSet custT="1"/>
      <dgm:spPr>
        <a:solidFill>
          <a:srgbClr val="7A002C"/>
        </a:solidFill>
        <a:effectLst>
          <a:outerShdw blurRad="50800" dist="152400" dir="2700000" algn="tl" rotWithShape="0">
            <a:prstClr val="black">
              <a:alpha val="40000"/>
            </a:prstClr>
          </a:outerShdw>
        </a:effectLst>
      </dgm:spPr>
      <dgm:t>
        <a:bodyPr/>
        <a:lstStyle/>
        <a:p>
          <a:pPr algn="ctr" rtl="0"/>
          <a:endParaRPr lang="en-US" sz="2800" b="0" dirty="0" smtClean="0"/>
        </a:p>
        <a:p>
          <a:pPr algn="just" rtl="0"/>
          <a:r>
            <a:rPr lang="en-US" sz="2300" b="0" dirty="0" smtClean="0">
              <a:effectLst>
                <a:outerShdw blurRad="38100" dist="38100" dir="2700000" algn="tl">
                  <a:srgbClr val="000000">
                    <a:alpha val="43137"/>
                  </a:srgbClr>
                </a:outerShdw>
              </a:effectLst>
            </a:rPr>
            <a:t>It’s Friday afternoon and you are informed by an employee (Jill) that she witnessed two employees (John and Sandy) arguing in the hallway. </a:t>
          </a:r>
          <a:endParaRPr lang="en-US" sz="1000" b="0" dirty="0" smtClean="0">
            <a:effectLst>
              <a:outerShdw blurRad="38100" dist="38100" dir="2700000" algn="tl">
                <a:srgbClr val="000000">
                  <a:alpha val="43137"/>
                </a:srgbClr>
              </a:outerShdw>
            </a:effectLst>
          </a:endParaRPr>
        </a:p>
        <a:p>
          <a:pPr algn="just" rtl="0"/>
          <a:endParaRPr lang="en-US" sz="1000" b="0" dirty="0" smtClean="0">
            <a:effectLst>
              <a:outerShdw blurRad="38100" dist="38100" dir="2700000" algn="tl">
                <a:srgbClr val="000000">
                  <a:alpha val="43137"/>
                </a:srgbClr>
              </a:outerShdw>
            </a:effectLst>
          </a:endParaRPr>
        </a:p>
        <a:p>
          <a:pPr algn="just" rtl="0"/>
          <a:r>
            <a:rPr lang="en-US" sz="2300" b="0" dirty="0" smtClean="0">
              <a:effectLst>
                <a:outerShdw blurRad="38100" dist="38100" dir="2700000" algn="tl">
                  <a:srgbClr val="000000">
                    <a:alpha val="43137"/>
                  </a:srgbClr>
                </a:outerShdw>
              </a:effectLst>
            </a:rPr>
            <a:t>Jill mentions the argument didn’t last long, but she is very upset by the incident, especially because of the tone used, body language, and the amount of foul language. </a:t>
          </a:r>
          <a:endParaRPr lang="en-US" sz="1000" b="0" dirty="0" smtClean="0">
            <a:effectLst>
              <a:outerShdw blurRad="38100" dist="38100" dir="2700000" algn="tl">
                <a:srgbClr val="000000">
                  <a:alpha val="43137"/>
                </a:srgbClr>
              </a:outerShdw>
            </a:effectLst>
          </a:endParaRPr>
        </a:p>
        <a:p>
          <a:pPr algn="just" rtl="0"/>
          <a:endParaRPr lang="en-US" sz="1000" b="0" dirty="0" smtClean="0">
            <a:effectLst>
              <a:outerShdw blurRad="38100" dist="38100" dir="2700000" algn="tl">
                <a:srgbClr val="000000">
                  <a:alpha val="43137"/>
                </a:srgbClr>
              </a:outerShdw>
            </a:effectLst>
          </a:endParaRPr>
        </a:p>
        <a:p>
          <a:pPr algn="just" rtl="0"/>
          <a:r>
            <a:rPr lang="en-US" sz="2300" b="0" dirty="0" smtClean="0">
              <a:effectLst>
                <a:outerShdw blurRad="38100" dist="38100" dir="2700000" algn="tl">
                  <a:srgbClr val="000000">
                    <a:alpha val="43137"/>
                  </a:srgbClr>
                </a:outerShdw>
              </a:effectLst>
            </a:rPr>
            <a:t>She asks not to be identified and asks you to keep this confidential.</a:t>
          </a:r>
        </a:p>
        <a:p>
          <a:pPr algn="just" rtl="0"/>
          <a:endParaRPr lang="en-US" sz="2300" dirty="0"/>
        </a:p>
      </dgm:t>
    </dgm:pt>
    <dgm:pt modelId="{C647A46B-9939-42DF-A839-80EDCFA43C0B}" type="parTrans" cxnId="{55AEB992-6989-4734-B3AE-8E0C1D44A5A5}">
      <dgm:prSet/>
      <dgm:spPr/>
      <dgm:t>
        <a:bodyPr/>
        <a:lstStyle/>
        <a:p>
          <a:endParaRPr lang="en-US"/>
        </a:p>
      </dgm:t>
    </dgm:pt>
    <dgm:pt modelId="{62FC2940-4DCF-496D-A3A1-A08B94380AF3}" type="sibTrans" cxnId="{55AEB992-6989-4734-B3AE-8E0C1D44A5A5}">
      <dgm:prSet/>
      <dgm:spPr/>
      <dgm:t>
        <a:bodyPr/>
        <a:lstStyle/>
        <a:p>
          <a:endParaRPr lang="en-US"/>
        </a:p>
      </dgm:t>
    </dgm:pt>
    <dgm:pt modelId="{69B95CA8-CFB3-4755-9D25-9584ADB44D50}" type="pres">
      <dgm:prSet presAssocID="{E360222D-5B68-4E22-AEEE-766DE0329106}" presName="diagram" presStyleCnt="0">
        <dgm:presLayoutVars>
          <dgm:dir/>
          <dgm:resizeHandles val="exact"/>
        </dgm:presLayoutVars>
      </dgm:prSet>
      <dgm:spPr/>
      <dgm:t>
        <a:bodyPr/>
        <a:lstStyle/>
        <a:p>
          <a:endParaRPr lang="en-US"/>
        </a:p>
      </dgm:t>
    </dgm:pt>
    <dgm:pt modelId="{43C3E0E0-7EAA-4896-A71C-577EBC64DEF1}" type="pres">
      <dgm:prSet presAssocID="{E886128F-D760-4E2C-B021-E04BB11CF507}" presName="arrow" presStyleLbl="node1" presStyleIdx="0" presStyleCnt="1" custScaleX="181591" custScaleY="107390" custRadScaleRad="99295" custRadScaleInc="709">
        <dgm:presLayoutVars>
          <dgm:bulletEnabled val="1"/>
        </dgm:presLayoutVars>
      </dgm:prSet>
      <dgm:spPr>
        <a:prstGeom prst="rightArrowCallout">
          <a:avLst/>
        </a:prstGeom>
      </dgm:spPr>
      <dgm:t>
        <a:bodyPr/>
        <a:lstStyle/>
        <a:p>
          <a:endParaRPr lang="en-US"/>
        </a:p>
      </dgm:t>
    </dgm:pt>
  </dgm:ptLst>
  <dgm:cxnLst>
    <dgm:cxn modelId="{55AEB992-6989-4734-B3AE-8E0C1D44A5A5}" srcId="{E360222D-5B68-4E22-AEEE-766DE0329106}" destId="{E886128F-D760-4E2C-B021-E04BB11CF507}" srcOrd="0" destOrd="0" parTransId="{C647A46B-9939-42DF-A839-80EDCFA43C0B}" sibTransId="{62FC2940-4DCF-496D-A3A1-A08B94380AF3}"/>
    <dgm:cxn modelId="{8D4F7028-3273-4C42-95AA-0572ECB9AC2A}" type="presOf" srcId="{E360222D-5B68-4E22-AEEE-766DE0329106}" destId="{69B95CA8-CFB3-4755-9D25-9584ADB44D50}" srcOrd="0" destOrd="0" presId="urn:microsoft.com/office/officeart/2005/8/layout/arrow5"/>
    <dgm:cxn modelId="{CB4C2420-F386-453F-B244-CE2D162BDFFE}" type="presOf" srcId="{E886128F-D760-4E2C-B021-E04BB11CF507}" destId="{43C3E0E0-7EAA-4896-A71C-577EBC64DEF1}" srcOrd="0" destOrd="0" presId="urn:microsoft.com/office/officeart/2005/8/layout/arrow5"/>
    <dgm:cxn modelId="{CAC86C84-9FB6-4ECA-8D4B-A31885D7D19F}" type="presParOf" srcId="{69B95CA8-CFB3-4755-9D25-9584ADB44D50}" destId="{43C3E0E0-7EAA-4896-A71C-577EBC64DEF1}"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0222D-5B68-4E22-AEEE-766DE032910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886128F-D760-4E2C-B021-E04BB11CF507}">
      <dgm:prSet custT="1"/>
      <dgm:spPr>
        <a:solidFill>
          <a:srgbClr val="7A002C"/>
        </a:solidFill>
        <a:effectLst>
          <a:outerShdw blurRad="50800" dist="152400" dir="2700000" algn="tl" rotWithShape="0">
            <a:prstClr val="black">
              <a:alpha val="40000"/>
            </a:prstClr>
          </a:outerShdw>
        </a:effectLst>
      </dgm:spPr>
      <dgm:t>
        <a:bodyPr/>
        <a:lstStyle/>
        <a:p>
          <a:pPr algn="ctr" rtl="0"/>
          <a:endParaRPr lang="en-US" sz="2800" b="0" dirty="0" smtClean="0"/>
        </a:p>
        <a:p>
          <a:pPr algn="l" rtl="0"/>
          <a:r>
            <a:rPr lang="en-US" sz="1800" b="0" dirty="0" smtClean="0">
              <a:effectLst>
                <a:outerShdw blurRad="38100" dist="38100" dir="2700000" algn="tl">
                  <a:srgbClr val="000000">
                    <a:alpha val="43137"/>
                  </a:srgbClr>
                </a:outerShdw>
              </a:effectLst>
            </a:rPr>
            <a:t>You Manage a large office. One of your supervisor’s (Andrew) has always been a good team member, very supportive of other units, and a good supervisor. </a:t>
          </a:r>
        </a:p>
        <a:p>
          <a:pPr algn="l" rtl="0"/>
          <a:endParaRPr lang="en-US" sz="1800" b="0" dirty="0" smtClean="0">
            <a:effectLst>
              <a:outerShdw blurRad="38100" dist="38100" dir="2700000" algn="tl">
                <a:srgbClr val="000000">
                  <a:alpha val="43137"/>
                </a:srgbClr>
              </a:outerShdw>
            </a:effectLst>
          </a:endParaRPr>
        </a:p>
        <a:p>
          <a:pPr algn="l" rtl="0"/>
          <a:r>
            <a:rPr lang="en-US" sz="1800" b="0" dirty="0" smtClean="0">
              <a:effectLst>
                <a:outerShdw blurRad="38100" dist="38100" dir="2700000" algn="tl">
                  <a:srgbClr val="000000">
                    <a:alpha val="43137"/>
                  </a:srgbClr>
                </a:outerShdw>
              </a:effectLst>
            </a:rPr>
            <a:t>You notice for the past 6+ months that his behavior has become less collegial to other supervisors and staff members. </a:t>
          </a:r>
        </a:p>
        <a:p>
          <a:pPr algn="l" rtl="0"/>
          <a:endParaRPr lang="en-US" sz="1800" b="0" dirty="0" smtClean="0">
            <a:effectLst>
              <a:outerShdw blurRad="38100" dist="38100" dir="2700000" algn="tl">
                <a:srgbClr val="000000">
                  <a:alpha val="43137"/>
                </a:srgbClr>
              </a:outerShdw>
            </a:effectLst>
          </a:endParaRPr>
        </a:p>
        <a:p>
          <a:pPr algn="l" rtl="0"/>
          <a:r>
            <a:rPr lang="en-US" sz="1800" b="0" dirty="0" smtClean="0">
              <a:effectLst>
                <a:outerShdw blurRad="38100" dist="38100" dir="2700000" algn="tl">
                  <a:srgbClr val="000000">
                    <a:alpha val="43137"/>
                  </a:srgbClr>
                </a:outerShdw>
              </a:effectLst>
            </a:rPr>
            <a:t>During staff meetings he interrupts and actively prevents others from speaking. </a:t>
          </a:r>
        </a:p>
        <a:p>
          <a:pPr algn="l" rtl="0"/>
          <a:endParaRPr lang="en-US" sz="1800" b="0" dirty="0" smtClean="0">
            <a:effectLst>
              <a:outerShdw blurRad="38100" dist="38100" dir="2700000" algn="tl">
                <a:srgbClr val="000000">
                  <a:alpha val="43137"/>
                </a:srgbClr>
              </a:outerShdw>
            </a:effectLst>
          </a:endParaRPr>
        </a:p>
        <a:p>
          <a:pPr algn="l" rtl="0"/>
          <a:r>
            <a:rPr lang="en-US" sz="1800" b="0" dirty="0" smtClean="0">
              <a:effectLst>
                <a:outerShdw blurRad="38100" dist="38100" dir="2700000" algn="tl">
                  <a:srgbClr val="000000">
                    <a:alpha val="43137"/>
                  </a:srgbClr>
                </a:outerShdw>
              </a:effectLst>
            </a:rPr>
            <a:t>Several of his staff reported he is openly criticizing a staff member’s work, using profanity, and making snide remarks regarding another unit’s productivity.</a:t>
          </a:r>
          <a:endParaRPr lang="en-US" sz="1800" b="0" dirty="0" smtClean="0"/>
        </a:p>
        <a:p>
          <a:pPr algn="just" rtl="0"/>
          <a:endParaRPr lang="en-US" sz="2300" dirty="0"/>
        </a:p>
      </dgm:t>
    </dgm:pt>
    <dgm:pt modelId="{C647A46B-9939-42DF-A839-80EDCFA43C0B}" type="parTrans" cxnId="{55AEB992-6989-4734-B3AE-8E0C1D44A5A5}">
      <dgm:prSet/>
      <dgm:spPr/>
      <dgm:t>
        <a:bodyPr/>
        <a:lstStyle/>
        <a:p>
          <a:endParaRPr lang="en-US"/>
        </a:p>
      </dgm:t>
    </dgm:pt>
    <dgm:pt modelId="{62FC2940-4DCF-496D-A3A1-A08B94380AF3}" type="sibTrans" cxnId="{55AEB992-6989-4734-B3AE-8E0C1D44A5A5}">
      <dgm:prSet/>
      <dgm:spPr/>
      <dgm:t>
        <a:bodyPr/>
        <a:lstStyle/>
        <a:p>
          <a:endParaRPr lang="en-US"/>
        </a:p>
      </dgm:t>
    </dgm:pt>
    <dgm:pt modelId="{69B95CA8-CFB3-4755-9D25-9584ADB44D50}" type="pres">
      <dgm:prSet presAssocID="{E360222D-5B68-4E22-AEEE-766DE0329106}" presName="diagram" presStyleCnt="0">
        <dgm:presLayoutVars>
          <dgm:dir/>
          <dgm:resizeHandles val="exact"/>
        </dgm:presLayoutVars>
      </dgm:prSet>
      <dgm:spPr/>
      <dgm:t>
        <a:bodyPr/>
        <a:lstStyle/>
        <a:p>
          <a:endParaRPr lang="en-US"/>
        </a:p>
      </dgm:t>
    </dgm:pt>
    <dgm:pt modelId="{43C3E0E0-7EAA-4896-A71C-577EBC64DEF1}" type="pres">
      <dgm:prSet presAssocID="{E886128F-D760-4E2C-B021-E04BB11CF507}" presName="arrow" presStyleLbl="node1" presStyleIdx="0" presStyleCnt="1" custScaleX="181591" custScaleY="107390" custRadScaleRad="99295" custRadScaleInc="709">
        <dgm:presLayoutVars>
          <dgm:bulletEnabled val="1"/>
        </dgm:presLayoutVars>
      </dgm:prSet>
      <dgm:spPr>
        <a:prstGeom prst="rightArrowCallout">
          <a:avLst/>
        </a:prstGeom>
      </dgm:spPr>
      <dgm:t>
        <a:bodyPr/>
        <a:lstStyle/>
        <a:p>
          <a:endParaRPr lang="en-US"/>
        </a:p>
      </dgm:t>
    </dgm:pt>
  </dgm:ptLst>
  <dgm:cxnLst>
    <dgm:cxn modelId="{55AEB992-6989-4734-B3AE-8E0C1D44A5A5}" srcId="{E360222D-5B68-4E22-AEEE-766DE0329106}" destId="{E886128F-D760-4E2C-B021-E04BB11CF507}" srcOrd="0" destOrd="0" parTransId="{C647A46B-9939-42DF-A839-80EDCFA43C0B}" sibTransId="{62FC2940-4DCF-496D-A3A1-A08B94380AF3}"/>
    <dgm:cxn modelId="{FF5E0F0B-D2A3-494D-865C-E54DD1B827F8}" type="presOf" srcId="{E360222D-5B68-4E22-AEEE-766DE0329106}" destId="{69B95CA8-CFB3-4755-9D25-9584ADB44D50}" srcOrd="0" destOrd="0" presId="urn:microsoft.com/office/officeart/2005/8/layout/arrow5"/>
    <dgm:cxn modelId="{5815FFDD-1A9F-4079-95D8-9FC9B5B97EE7}" type="presOf" srcId="{E886128F-D760-4E2C-B021-E04BB11CF507}" destId="{43C3E0E0-7EAA-4896-A71C-577EBC64DEF1}" srcOrd="0" destOrd="0" presId="urn:microsoft.com/office/officeart/2005/8/layout/arrow5"/>
    <dgm:cxn modelId="{842234A4-EE95-493B-ABCE-5C9FD610C7CF}" type="presParOf" srcId="{69B95CA8-CFB3-4755-9D25-9584ADB44D50}" destId="{43C3E0E0-7EAA-4896-A71C-577EBC64DEF1}"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60222D-5B68-4E22-AEEE-766DE032910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886128F-D760-4E2C-B021-E04BB11CF507}">
      <dgm:prSet custT="1"/>
      <dgm:spPr>
        <a:solidFill>
          <a:srgbClr val="7A002C"/>
        </a:solidFill>
        <a:effectLst>
          <a:outerShdw blurRad="50800" dist="152400" dir="2700000" algn="tl" rotWithShape="0">
            <a:prstClr val="black">
              <a:alpha val="40000"/>
            </a:prstClr>
          </a:outerShdw>
        </a:effectLst>
      </dgm:spPr>
      <dgm:t>
        <a:bodyPr/>
        <a:lstStyle/>
        <a:p>
          <a:pPr algn="ctr" rtl="0"/>
          <a:endParaRPr lang="en-US" sz="2800" b="0" dirty="0" smtClean="0">
            <a:effectLst>
              <a:outerShdw blurRad="38100" dist="38100" dir="2700000" algn="tl">
                <a:srgbClr val="000000">
                  <a:alpha val="43137"/>
                </a:srgbClr>
              </a:outerShdw>
            </a:effectLst>
          </a:endParaRPr>
        </a:p>
        <a:p>
          <a:pPr algn="just" rtl="0"/>
          <a:r>
            <a:rPr lang="en-US" sz="2300" b="0" dirty="0" smtClean="0">
              <a:effectLst>
                <a:outerShdw blurRad="38100" dist="38100" dir="2700000" algn="tl">
                  <a:srgbClr val="000000">
                    <a:alpha val="43137"/>
                  </a:srgbClr>
                </a:outerShdw>
              </a:effectLst>
            </a:rPr>
            <a:t>You manage a small office with high performing staff. For years it has been a great place to work. During stressful projects all staff jump in and work as a great team to complete the tasks. Everyone knows each others families, attended weddings, summer BBQ, etc. </a:t>
          </a:r>
          <a:endParaRPr lang="en-US" sz="1100" b="0" dirty="0" smtClean="0">
            <a:effectLst>
              <a:outerShdw blurRad="38100" dist="38100" dir="2700000" algn="tl">
                <a:srgbClr val="000000">
                  <a:alpha val="43137"/>
                </a:srgbClr>
              </a:outerShdw>
            </a:effectLst>
          </a:endParaRPr>
        </a:p>
        <a:p>
          <a:pPr algn="just" rtl="0"/>
          <a:endParaRPr lang="en-US" sz="1100" b="0" dirty="0" smtClean="0">
            <a:effectLst>
              <a:outerShdw blurRad="38100" dist="38100" dir="2700000" algn="tl">
                <a:srgbClr val="000000">
                  <a:alpha val="43137"/>
                </a:srgbClr>
              </a:outerShdw>
            </a:effectLst>
          </a:endParaRPr>
        </a:p>
        <a:p>
          <a:pPr algn="just" rtl="0"/>
          <a:r>
            <a:rPr lang="en-US" sz="2300" b="0" dirty="0" smtClean="0">
              <a:effectLst>
                <a:outerShdw blurRad="38100" dist="38100" dir="2700000" algn="tl">
                  <a:srgbClr val="000000">
                    <a:alpha val="43137"/>
                  </a:srgbClr>
                </a:outerShdw>
              </a:effectLst>
            </a:rPr>
            <a:t>One day Pam stops in to see you and discusses a series of personal difficulties she is  experiencing.</a:t>
          </a:r>
        </a:p>
        <a:p>
          <a:pPr algn="just" rtl="0"/>
          <a:endParaRPr lang="en-US" sz="2300" dirty="0"/>
        </a:p>
      </dgm:t>
    </dgm:pt>
    <dgm:pt modelId="{C647A46B-9939-42DF-A839-80EDCFA43C0B}" type="parTrans" cxnId="{55AEB992-6989-4734-B3AE-8E0C1D44A5A5}">
      <dgm:prSet/>
      <dgm:spPr/>
      <dgm:t>
        <a:bodyPr/>
        <a:lstStyle/>
        <a:p>
          <a:endParaRPr lang="en-US"/>
        </a:p>
      </dgm:t>
    </dgm:pt>
    <dgm:pt modelId="{62FC2940-4DCF-496D-A3A1-A08B94380AF3}" type="sibTrans" cxnId="{55AEB992-6989-4734-B3AE-8E0C1D44A5A5}">
      <dgm:prSet/>
      <dgm:spPr/>
      <dgm:t>
        <a:bodyPr/>
        <a:lstStyle/>
        <a:p>
          <a:endParaRPr lang="en-US"/>
        </a:p>
      </dgm:t>
    </dgm:pt>
    <dgm:pt modelId="{69B95CA8-CFB3-4755-9D25-9584ADB44D50}" type="pres">
      <dgm:prSet presAssocID="{E360222D-5B68-4E22-AEEE-766DE0329106}" presName="diagram" presStyleCnt="0">
        <dgm:presLayoutVars>
          <dgm:dir/>
          <dgm:resizeHandles val="exact"/>
        </dgm:presLayoutVars>
      </dgm:prSet>
      <dgm:spPr/>
      <dgm:t>
        <a:bodyPr/>
        <a:lstStyle/>
        <a:p>
          <a:endParaRPr lang="en-US"/>
        </a:p>
      </dgm:t>
    </dgm:pt>
    <dgm:pt modelId="{43C3E0E0-7EAA-4896-A71C-577EBC64DEF1}" type="pres">
      <dgm:prSet presAssocID="{E886128F-D760-4E2C-B021-E04BB11CF507}" presName="arrow" presStyleLbl="node1" presStyleIdx="0" presStyleCnt="1" custScaleX="181591" custScaleY="109582" custRadScaleRad="99295" custRadScaleInc="709">
        <dgm:presLayoutVars>
          <dgm:bulletEnabled val="1"/>
        </dgm:presLayoutVars>
      </dgm:prSet>
      <dgm:spPr>
        <a:prstGeom prst="rightArrowCallout">
          <a:avLst/>
        </a:prstGeom>
      </dgm:spPr>
      <dgm:t>
        <a:bodyPr/>
        <a:lstStyle/>
        <a:p>
          <a:endParaRPr lang="en-US"/>
        </a:p>
      </dgm:t>
    </dgm:pt>
  </dgm:ptLst>
  <dgm:cxnLst>
    <dgm:cxn modelId="{55AEB992-6989-4734-B3AE-8E0C1D44A5A5}" srcId="{E360222D-5B68-4E22-AEEE-766DE0329106}" destId="{E886128F-D760-4E2C-B021-E04BB11CF507}" srcOrd="0" destOrd="0" parTransId="{C647A46B-9939-42DF-A839-80EDCFA43C0B}" sibTransId="{62FC2940-4DCF-496D-A3A1-A08B94380AF3}"/>
    <dgm:cxn modelId="{6E9F291D-65B9-4D38-9ED5-DCBA9C5B5F50}" type="presOf" srcId="{E360222D-5B68-4E22-AEEE-766DE0329106}" destId="{69B95CA8-CFB3-4755-9D25-9584ADB44D50}" srcOrd="0" destOrd="0" presId="urn:microsoft.com/office/officeart/2005/8/layout/arrow5"/>
    <dgm:cxn modelId="{D361DA3B-8F17-45BD-8B0B-12D2D5DE77B3}" type="presOf" srcId="{E886128F-D760-4E2C-B021-E04BB11CF507}" destId="{43C3E0E0-7EAA-4896-A71C-577EBC64DEF1}" srcOrd="0" destOrd="0" presId="urn:microsoft.com/office/officeart/2005/8/layout/arrow5"/>
    <dgm:cxn modelId="{320FAB3C-76E3-4E0D-8548-E6DE1B026A6D}" type="presParOf" srcId="{69B95CA8-CFB3-4755-9D25-9584ADB44D50}" destId="{43C3E0E0-7EAA-4896-A71C-577EBC64DEF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sldNum" sz="quarter" idx="3"/>
          </p:nvPr>
        </p:nvSpPr>
        <p:spPr bwMode="auto">
          <a:xfrm>
            <a:off x="4143533" y="9118532"/>
            <a:ext cx="3170420" cy="480496"/>
          </a:xfrm>
          <a:prstGeom prst="rect">
            <a:avLst/>
          </a:prstGeom>
          <a:noFill/>
          <a:ln w="9525">
            <a:noFill/>
            <a:miter lim="800000"/>
            <a:headEnd/>
            <a:tailEnd/>
          </a:ln>
          <a:effectLst/>
        </p:spPr>
        <p:txBody>
          <a:bodyPr vert="horz" wrap="square" lIns="95714" tIns="47857" rIns="95714" bIns="47857" numCol="1" anchor="b" anchorCtr="0" compatLnSpc="1">
            <a:prstTxWarp prst="textNoShape">
              <a:avLst/>
            </a:prstTxWarp>
          </a:bodyPr>
          <a:lstStyle>
            <a:lvl1pPr algn="r" defTabSz="958084">
              <a:defRPr sz="1300">
                <a:latin typeface="Arial" charset="0"/>
              </a:defRPr>
            </a:lvl1pPr>
          </a:lstStyle>
          <a:p>
            <a:pPr>
              <a:defRPr/>
            </a:pPr>
            <a:fld id="{8C91435D-2E5A-4658-9B73-48AE9113FC44}" type="slidenum">
              <a:rPr lang="en-US"/>
              <a:pPr>
                <a:defRPr/>
              </a:pPr>
              <a:t>‹#›</a:t>
            </a:fld>
            <a:endParaRPr lang="en-US"/>
          </a:p>
        </p:txBody>
      </p:sp>
      <p:sp>
        <p:nvSpPr>
          <p:cNvPr id="2" name="TextBox 1"/>
          <p:cNvSpPr txBox="1"/>
          <p:nvPr/>
        </p:nvSpPr>
        <p:spPr>
          <a:xfrm>
            <a:off x="1" y="10872"/>
            <a:ext cx="4900021" cy="296031"/>
          </a:xfrm>
          <a:prstGeom prst="rect">
            <a:avLst/>
          </a:prstGeom>
          <a:noFill/>
        </p:spPr>
        <p:txBody>
          <a:bodyPr wrap="square" lIns="95049" tIns="47524" rIns="95049" bIns="47524">
            <a:spAutoFit/>
          </a:bodyPr>
          <a:lstStyle/>
          <a:p>
            <a:pPr>
              <a:defRPr/>
            </a:pPr>
            <a:r>
              <a:rPr lang="en-US" sz="1300" spc="312"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756967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3169171" cy="478321"/>
          </a:xfrm>
          <a:prstGeom prst="rect">
            <a:avLst/>
          </a:prstGeom>
          <a:noFill/>
          <a:ln w="9525">
            <a:noFill/>
            <a:miter lim="800000"/>
            <a:headEnd/>
            <a:tailEnd/>
          </a:ln>
          <a:effectLst/>
        </p:spPr>
        <p:txBody>
          <a:bodyPr vert="horz" wrap="square" lIns="95714" tIns="47857" rIns="95714" bIns="47857" numCol="1" anchor="t" anchorCtr="0" compatLnSpc="1">
            <a:prstTxWarp prst="textNoShape">
              <a:avLst/>
            </a:prstTxWarp>
          </a:bodyPr>
          <a:lstStyle>
            <a:lvl1pPr defTabSz="958084">
              <a:defRPr sz="13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143533" y="2"/>
            <a:ext cx="3170420" cy="478321"/>
          </a:xfrm>
          <a:prstGeom prst="rect">
            <a:avLst/>
          </a:prstGeom>
          <a:noFill/>
          <a:ln w="9525">
            <a:noFill/>
            <a:miter lim="800000"/>
            <a:headEnd/>
            <a:tailEnd/>
          </a:ln>
          <a:effectLst/>
        </p:spPr>
        <p:txBody>
          <a:bodyPr vert="horz" wrap="square" lIns="95714" tIns="47857" rIns="95714" bIns="47857" numCol="1" anchor="t" anchorCtr="0" compatLnSpc="1">
            <a:prstTxWarp prst="textNoShape">
              <a:avLst/>
            </a:prstTxWarp>
          </a:bodyPr>
          <a:lstStyle>
            <a:lvl1pPr algn="r" defTabSz="958084">
              <a:defRPr sz="1300">
                <a:latin typeface="Arial" charset="0"/>
              </a:defRPr>
            </a:lvl1pPr>
          </a:lstStyle>
          <a:p>
            <a:pPr>
              <a:defRPr/>
            </a:pPr>
            <a:fld id="{4A74AFC3-7EDC-4454-91FD-92683BE72F90}" type="datetime1">
              <a:rPr lang="en-US"/>
              <a:pPr>
                <a:defRPr/>
              </a:pPr>
              <a:t>3/22/2016</a:t>
            </a:fld>
            <a:endParaRPr lang="en-US"/>
          </a:p>
        </p:txBody>
      </p:sp>
      <p:sp>
        <p:nvSpPr>
          <p:cNvPr id="9220" name="Rectangle 4"/>
          <p:cNvSpPr>
            <a:spLocks noGrp="1" noRot="1" noChangeAspect="1" noChangeArrowheads="1" noTextEdit="1"/>
          </p:cNvSpPr>
          <p:nvPr>
            <p:ph type="sldImg" idx="2"/>
          </p:nvPr>
        </p:nvSpPr>
        <p:spPr bwMode="auto">
          <a:xfrm>
            <a:off x="1258888" y="720725"/>
            <a:ext cx="4802187" cy="3602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021" y="4561440"/>
            <a:ext cx="5851161" cy="4317931"/>
          </a:xfrm>
          <a:prstGeom prst="rect">
            <a:avLst/>
          </a:prstGeom>
          <a:noFill/>
          <a:ln w="9525">
            <a:noFill/>
            <a:miter lim="800000"/>
            <a:headEnd/>
            <a:tailEnd/>
          </a:ln>
          <a:effectLst/>
        </p:spPr>
        <p:txBody>
          <a:bodyPr vert="horz" wrap="square" lIns="95714" tIns="47857" rIns="95714" bIns="478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18532"/>
            <a:ext cx="3169171" cy="480496"/>
          </a:xfrm>
          <a:prstGeom prst="rect">
            <a:avLst/>
          </a:prstGeom>
          <a:noFill/>
          <a:ln w="9525">
            <a:noFill/>
            <a:miter lim="800000"/>
            <a:headEnd/>
            <a:tailEnd/>
          </a:ln>
          <a:effectLst/>
        </p:spPr>
        <p:txBody>
          <a:bodyPr vert="horz" wrap="square" lIns="95714" tIns="47857" rIns="95714" bIns="47857" numCol="1" anchor="b" anchorCtr="0" compatLnSpc="1">
            <a:prstTxWarp prst="textNoShape">
              <a:avLst/>
            </a:prstTxWarp>
          </a:bodyPr>
          <a:lstStyle>
            <a:lvl1pPr defTabSz="958084">
              <a:defRPr sz="1300" smtClean="0">
                <a:latin typeface="Arial" charset="0"/>
              </a:defRPr>
            </a:lvl1pPr>
          </a:lstStyle>
          <a:p>
            <a:pPr>
              <a:defRPr/>
            </a:pPr>
            <a:r>
              <a:rPr lang="en-US"/>
              <a:t>Template-WSU Hrz 201.ppt</a:t>
            </a:r>
          </a:p>
        </p:txBody>
      </p:sp>
      <p:sp>
        <p:nvSpPr>
          <p:cNvPr id="12295" name="Rectangle 7"/>
          <p:cNvSpPr>
            <a:spLocks noGrp="1" noChangeArrowheads="1"/>
          </p:cNvSpPr>
          <p:nvPr>
            <p:ph type="sldNum" sz="quarter" idx="5"/>
          </p:nvPr>
        </p:nvSpPr>
        <p:spPr bwMode="auto">
          <a:xfrm>
            <a:off x="4143533" y="9118532"/>
            <a:ext cx="3170420" cy="480496"/>
          </a:xfrm>
          <a:prstGeom prst="rect">
            <a:avLst/>
          </a:prstGeom>
          <a:noFill/>
          <a:ln w="9525">
            <a:noFill/>
            <a:miter lim="800000"/>
            <a:headEnd/>
            <a:tailEnd/>
          </a:ln>
          <a:effectLst/>
        </p:spPr>
        <p:txBody>
          <a:bodyPr vert="horz" wrap="square" lIns="95714" tIns="47857" rIns="95714" bIns="47857" numCol="1" anchor="b" anchorCtr="0" compatLnSpc="1">
            <a:prstTxWarp prst="textNoShape">
              <a:avLst/>
            </a:prstTxWarp>
          </a:bodyPr>
          <a:lstStyle>
            <a:lvl1pPr algn="r" defTabSz="958084">
              <a:defRPr sz="1300">
                <a:latin typeface="Arial" charset="0"/>
              </a:defRPr>
            </a:lvl1pPr>
          </a:lstStyle>
          <a:p>
            <a:pPr>
              <a:defRPr/>
            </a:pPr>
            <a:fld id="{C23A3D8B-5633-4ECC-9DDA-387F39953303}" type="slidenum">
              <a:rPr lang="en-US"/>
              <a:pPr>
                <a:defRPr/>
              </a:pPr>
              <a:t>‹#›</a:t>
            </a:fld>
            <a:endParaRPr lang="en-US"/>
          </a:p>
        </p:txBody>
      </p:sp>
    </p:spTree>
    <p:extLst>
      <p:ext uri="{BB962C8B-B14F-4D97-AF65-F5344CB8AC3E}">
        <p14:creationId xmlns:p14="http://schemas.microsoft.com/office/powerpoint/2010/main" val="29846093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4.xml"/><Relationship Id="rId4" Type="http://schemas.openxmlformats.org/officeDocument/2006/relationships/hyperlink" Target="oeo.wsu.edu/resource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3/22/2016</a:t>
            </a:fld>
            <a:endParaRPr lang="en-US" altLang="en-US" dirty="0" smtClean="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dirty="0"/>
              <a:t>Template-WSU </a:t>
            </a:r>
            <a:r>
              <a:rPr lang="en-US" altLang="en-US" dirty="0" err="1"/>
              <a:t>Hrz</a:t>
            </a:r>
            <a:r>
              <a:rPr lang="en-US" altLang="en-US"/>
              <a:t>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1</a:t>
            </a:fld>
            <a:endParaRPr lang="en-US" altLang="en-US"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28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1519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12</a:t>
            </a:fld>
            <a:endParaRPr lang="en-US" dirty="0" smtClean="0">
              <a:latin typeface="Stone Sans" pitchFamily="34" charset="0"/>
            </a:endParaRPr>
          </a:p>
        </p:txBody>
      </p:sp>
    </p:spTree>
    <p:extLst>
      <p:ext uri="{BB962C8B-B14F-4D97-AF65-F5344CB8AC3E}">
        <p14:creationId xmlns:p14="http://schemas.microsoft.com/office/powerpoint/2010/main" val="90910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13</a:t>
            </a:fld>
            <a:endParaRPr lang="en-US" dirty="0" smtClean="0">
              <a:latin typeface="Stone Sans" pitchFamily="34" charset="0"/>
            </a:endParaRPr>
          </a:p>
        </p:txBody>
      </p:sp>
    </p:spTree>
    <p:extLst>
      <p:ext uri="{BB962C8B-B14F-4D97-AF65-F5344CB8AC3E}">
        <p14:creationId xmlns:p14="http://schemas.microsoft.com/office/powerpoint/2010/main" val="273300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14</a:t>
            </a:fld>
            <a:endParaRPr lang="en-US" dirty="0" smtClean="0">
              <a:latin typeface="Stone Sans" pitchFamily="34" charset="0"/>
            </a:endParaRPr>
          </a:p>
        </p:txBody>
      </p:sp>
    </p:spTree>
    <p:extLst>
      <p:ext uri="{BB962C8B-B14F-4D97-AF65-F5344CB8AC3E}">
        <p14:creationId xmlns:p14="http://schemas.microsoft.com/office/powerpoint/2010/main" val="68358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15</a:t>
            </a:fld>
            <a:endParaRPr lang="en-US" dirty="0" smtClean="0">
              <a:latin typeface="Stone Sans" pitchFamily="34" charset="0"/>
            </a:endParaRPr>
          </a:p>
        </p:txBody>
      </p:sp>
    </p:spTree>
    <p:extLst>
      <p:ext uri="{BB962C8B-B14F-4D97-AF65-F5344CB8AC3E}">
        <p14:creationId xmlns:p14="http://schemas.microsoft.com/office/powerpoint/2010/main" val="58542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16</a:t>
            </a:fld>
            <a:endParaRPr lang="en-US" dirty="0" smtClean="0">
              <a:latin typeface="Stone Sans" pitchFamily="34" charset="0"/>
            </a:endParaRPr>
          </a:p>
        </p:txBody>
      </p:sp>
    </p:spTree>
    <p:extLst>
      <p:ext uri="{BB962C8B-B14F-4D97-AF65-F5344CB8AC3E}">
        <p14:creationId xmlns:p14="http://schemas.microsoft.com/office/powerpoint/2010/main" val="317683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5403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604DDD89-C10F-43EC-A355-650176F8E32F}" type="slidenum">
              <a:rPr lang="en-US" smtClean="0">
                <a:latin typeface="Stone Sans" pitchFamily="34" charset="0"/>
              </a:rPr>
              <a:pPr eaLnBrk="1" hangingPunct="1"/>
              <a:t>18</a:t>
            </a:fld>
            <a:endParaRPr lang="en-US" dirty="0" smtClean="0">
              <a:latin typeface="Stone Sans" pitchFamily="34" charset="0"/>
            </a:endParaRPr>
          </a:p>
        </p:txBody>
      </p:sp>
    </p:spTree>
    <p:extLst>
      <p:ext uri="{BB962C8B-B14F-4D97-AF65-F5344CB8AC3E}">
        <p14:creationId xmlns:p14="http://schemas.microsoft.com/office/powerpoint/2010/main" val="198060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462037F2-A51F-45E7-8117-99004AE47EDF}" type="slidenum">
              <a:rPr lang="en-US" smtClean="0">
                <a:latin typeface="Stone Sans" pitchFamily="34" charset="0"/>
              </a:rPr>
              <a:pPr eaLnBrk="1" hangingPunct="1"/>
              <a:t>19</a:t>
            </a:fld>
            <a:endParaRPr lang="en-US" dirty="0" smtClean="0">
              <a:latin typeface="Stone Sans" pitchFamily="34" charset="0"/>
            </a:endParaRPr>
          </a:p>
        </p:txBody>
      </p:sp>
    </p:spTree>
    <p:extLst>
      <p:ext uri="{BB962C8B-B14F-4D97-AF65-F5344CB8AC3E}">
        <p14:creationId xmlns:p14="http://schemas.microsoft.com/office/powerpoint/2010/main" val="403277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1645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76ED112-D0EE-42E0-978D-A4F4034124CE}" type="datetime1">
              <a:rPr lang="en-US" altLang="en-US" smtClean="0">
                <a:solidFill>
                  <a:srgbClr val="000000"/>
                </a:solidFill>
              </a:rPr>
              <a:pPr eaLnBrk="1" hangingPunct="1">
                <a:spcBef>
                  <a:spcPct val="0"/>
                </a:spcBef>
              </a:pPr>
              <a:t>3/22/2016</a:t>
            </a:fld>
            <a:endParaRPr lang="en-US" alt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14BC2C4-7150-4A6D-8482-0079176798DB}"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Tree>
    <p:extLst>
      <p:ext uri="{BB962C8B-B14F-4D97-AF65-F5344CB8AC3E}">
        <p14:creationId xmlns:p14="http://schemas.microsoft.com/office/powerpoint/2010/main" val="1151290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22</a:t>
            </a:fld>
            <a:endParaRPr lang="en-US" dirty="0" smtClean="0">
              <a:latin typeface="Stone Sans" pitchFamily="34" charset="0"/>
            </a:endParaRPr>
          </a:p>
        </p:txBody>
      </p:sp>
    </p:spTree>
    <p:extLst>
      <p:ext uri="{BB962C8B-B14F-4D97-AF65-F5344CB8AC3E}">
        <p14:creationId xmlns:p14="http://schemas.microsoft.com/office/powerpoint/2010/main" val="2687845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23</a:t>
            </a:fld>
            <a:endParaRPr lang="en-US" dirty="0" smtClean="0">
              <a:latin typeface="Stone Sans" pitchFamily="34" charset="0"/>
            </a:endParaRPr>
          </a:p>
        </p:txBody>
      </p:sp>
    </p:spTree>
    <p:extLst>
      <p:ext uri="{BB962C8B-B14F-4D97-AF65-F5344CB8AC3E}">
        <p14:creationId xmlns:p14="http://schemas.microsoft.com/office/powerpoint/2010/main" val="318248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24</a:t>
            </a:fld>
            <a:endParaRPr lang="en-US" dirty="0" smtClean="0">
              <a:latin typeface="Stone Sans" pitchFamily="34" charset="0"/>
            </a:endParaRPr>
          </a:p>
        </p:txBody>
      </p:sp>
    </p:spTree>
    <p:extLst>
      <p:ext uri="{BB962C8B-B14F-4D97-AF65-F5344CB8AC3E}">
        <p14:creationId xmlns:p14="http://schemas.microsoft.com/office/powerpoint/2010/main" val="108600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25</a:t>
            </a:fld>
            <a:endParaRPr lang="en-US" dirty="0" smtClean="0">
              <a:latin typeface="Stone Sans" pitchFamily="34" charset="0"/>
            </a:endParaRPr>
          </a:p>
        </p:txBody>
      </p:sp>
    </p:spTree>
    <p:extLst>
      <p:ext uri="{BB962C8B-B14F-4D97-AF65-F5344CB8AC3E}">
        <p14:creationId xmlns:p14="http://schemas.microsoft.com/office/powerpoint/2010/main" val="31267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26</a:t>
            </a:fld>
            <a:endParaRPr lang="en-US" dirty="0" smtClean="0">
              <a:latin typeface="Stone Sans" pitchFamily="34" charset="0"/>
            </a:endParaRPr>
          </a:p>
        </p:txBody>
      </p:sp>
    </p:spTree>
    <p:extLst>
      <p:ext uri="{BB962C8B-B14F-4D97-AF65-F5344CB8AC3E}">
        <p14:creationId xmlns:p14="http://schemas.microsoft.com/office/powerpoint/2010/main" val="4057984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27</a:t>
            </a:fld>
            <a:endParaRPr lang="en-US" dirty="0" smtClean="0">
              <a:latin typeface="Stone Sans" pitchFamily="34" charset="0"/>
            </a:endParaRPr>
          </a:p>
        </p:txBody>
      </p:sp>
    </p:spTree>
    <p:extLst>
      <p:ext uri="{BB962C8B-B14F-4D97-AF65-F5344CB8AC3E}">
        <p14:creationId xmlns:p14="http://schemas.microsoft.com/office/powerpoint/2010/main" val="809526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28</a:t>
            </a:fld>
            <a:endParaRPr lang="en-US" dirty="0" smtClean="0">
              <a:latin typeface="Stone Sans" pitchFamily="34" charset="0"/>
            </a:endParaRPr>
          </a:p>
        </p:txBody>
      </p:sp>
    </p:spTree>
    <p:extLst>
      <p:ext uri="{BB962C8B-B14F-4D97-AF65-F5344CB8AC3E}">
        <p14:creationId xmlns:p14="http://schemas.microsoft.com/office/powerpoint/2010/main" val="101063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942" eaLnBrk="0" hangingPunct="0">
              <a:defRPr>
                <a:solidFill>
                  <a:schemeClr val="tx1"/>
                </a:solidFill>
                <a:latin typeface="Arial" charset="0"/>
              </a:defRPr>
            </a:lvl1pPr>
            <a:lvl2pPr marL="732339" indent="-281669" defTabSz="927942" eaLnBrk="0" hangingPunct="0">
              <a:defRPr>
                <a:solidFill>
                  <a:schemeClr val="tx1"/>
                </a:solidFill>
                <a:latin typeface="Arial" charset="0"/>
              </a:defRPr>
            </a:lvl2pPr>
            <a:lvl3pPr marL="1126674" indent="-225335" defTabSz="927942" eaLnBrk="0" hangingPunct="0">
              <a:defRPr>
                <a:solidFill>
                  <a:schemeClr val="tx1"/>
                </a:solidFill>
                <a:latin typeface="Arial" charset="0"/>
              </a:defRPr>
            </a:lvl3pPr>
            <a:lvl4pPr marL="1577345" indent="-225335" defTabSz="927942" eaLnBrk="0" hangingPunct="0">
              <a:defRPr>
                <a:solidFill>
                  <a:schemeClr val="tx1"/>
                </a:solidFill>
                <a:latin typeface="Arial" charset="0"/>
              </a:defRPr>
            </a:lvl4pPr>
            <a:lvl5pPr marL="2028014" indent="-225335" defTabSz="927942" eaLnBrk="0" hangingPunct="0">
              <a:defRPr>
                <a:solidFill>
                  <a:schemeClr val="tx1"/>
                </a:solidFill>
                <a:latin typeface="Arial" charset="0"/>
              </a:defRPr>
            </a:lvl5pPr>
            <a:lvl6pPr marL="2478685" indent="-225335" defTabSz="927942" eaLnBrk="0" fontAlgn="base" hangingPunct="0">
              <a:spcBef>
                <a:spcPct val="0"/>
              </a:spcBef>
              <a:spcAft>
                <a:spcPct val="0"/>
              </a:spcAft>
              <a:defRPr>
                <a:solidFill>
                  <a:schemeClr val="tx1"/>
                </a:solidFill>
                <a:latin typeface="Arial" charset="0"/>
              </a:defRPr>
            </a:lvl6pPr>
            <a:lvl7pPr marL="2929356" indent="-225335" defTabSz="927942" eaLnBrk="0" fontAlgn="base" hangingPunct="0">
              <a:spcBef>
                <a:spcPct val="0"/>
              </a:spcBef>
              <a:spcAft>
                <a:spcPct val="0"/>
              </a:spcAft>
              <a:defRPr>
                <a:solidFill>
                  <a:schemeClr val="tx1"/>
                </a:solidFill>
                <a:latin typeface="Arial" charset="0"/>
              </a:defRPr>
            </a:lvl7pPr>
            <a:lvl8pPr marL="3380024" indent="-225335" defTabSz="927942" eaLnBrk="0" fontAlgn="base" hangingPunct="0">
              <a:spcBef>
                <a:spcPct val="0"/>
              </a:spcBef>
              <a:spcAft>
                <a:spcPct val="0"/>
              </a:spcAft>
              <a:defRPr>
                <a:solidFill>
                  <a:schemeClr val="tx1"/>
                </a:solidFill>
                <a:latin typeface="Arial" charset="0"/>
              </a:defRPr>
            </a:lvl8pPr>
            <a:lvl9pPr marL="3830694" indent="-225335" defTabSz="927942"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29</a:t>
            </a:fld>
            <a:endParaRPr lang="en-US" dirty="0" smtClean="0">
              <a:latin typeface="Stone Sans" pitchFamily="34" charset="0"/>
            </a:endParaRPr>
          </a:p>
        </p:txBody>
      </p:sp>
    </p:spTree>
    <p:extLst>
      <p:ext uri="{BB962C8B-B14F-4D97-AF65-F5344CB8AC3E}">
        <p14:creationId xmlns:p14="http://schemas.microsoft.com/office/powerpoint/2010/main" val="117986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58" eaLnBrk="0" hangingPunct="0">
              <a:defRPr>
                <a:solidFill>
                  <a:schemeClr val="tx1"/>
                </a:solidFill>
                <a:latin typeface="Arial" charset="0"/>
              </a:defRPr>
            </a:lvl1pPr>
            <a:lvl2pPr marL="731167" indent="-281217" defTabSz="926458" eaLnBrk="0" hangingPunct="0">
              <a:defRPr>
                <a:solidFill>
                  <a:schemeClr val="tx1"/>
                </a:solidFill>
                <a:latin typeface="Arial" charset="0"/>
              </a:defRPr>
            </a:lvl2pPr>
            <a:lvl3pPr marL="1124872" indent="-224975" defTabSz="926458" eaLnBrk="0" hangingPunct="0">
              <a:defRPr>
                <a:solidFill>
                  <a:schemeClr val="tx1"/>
                </a:solidFill>
                <a:latin typeface="Arial" charset="0"/>
              </a:defRPr>
            </a:lvl3pPr>
            <a:lvl4pPr marL="1574819" indent="-224975" defTabSz="926458" eaLnBrk="0" hangingPunct="0">
              <a:defRPr>
                <a:solidFill>
                  <a:schemeClr val="tx1"/>
                </a:solidFill>
                <a:latin typeface="Arial" charset="0"/>
              </a:defRPr>
            </a:lvl4pPr>
            <a:lvl5pPr marL="2024769" indent="-224975" defTabSz="926458" eaLnBrk="0" hangingPunct="0">
              <a:defRPr>
                <a:solidFill>
                  <a:schemeClr val="tx1"/>
                </a:solidFill>
                <a:latin typeface="Arial" charset="0"/>
              </a:defRPr>
            </a:lvl5pPr>
            <a:lvl6pPr marL="2474718" indent="-224975" defTabSz="926458" eaLnBrk="0" fontAlgn="base" hangingPunct="0">
              <a:spcBef>
                <a:spcPct val="0"/>
              </a:spcBef>
              <a:spcAft>
                <a:spcPct val="0"/>
              </a:spcAft>
              <a:defRPr>
                <a:solidFill>
                  <a:schemeClr val="tx1"/>
                </a:solidFill>
                <a:latin typeface="Arial" charset="0"/>
              </a:defRPr>
            </a:lvl6pPr>
            <a:lvl7pPr marL="2924668" indent="-224975" defTabSz="926458" eaLnBrk="0" fontAlgn="base" hangingPunct="0">
              <a:spcBef>
                <a:spcPct val="0"/>
              </a:spcBef>
              <a:spcAft>
                <a:spcPct val="0"/>
              </a:spcAft>
              <a:defRPr>
                <a:solidFill>
                  <a:schemeClr val="tx1"/>
                </a:solidFill>
                <a:latin typeface="Arial" charset="0"/>
              </a:defRPr>
            </a:lvl7pPr>
            <a:lvl8pPr marL="3374616" indent="-224975" defTabSz="926458" eaLnBrk="0" fontAlgn="base" hangingPunct="0">
              <a:spcBef>
                <a:spcPct val="0"/>
              </a:spcBef>
              <a:spcAft>
                <a:spcPct val="0"/>
              </a:spcAft>
              <a:defRPr>
                <a:solidFill>
                  <a:schemeClr val="tx1"/>
                </a:solidFill>
                <a:latin typeface="Arial" charset="0"/>
              </a:defRPr>
            </a:lvl8pPr>
            <a:lvl9pPr marL="3824565" indent="-224975" defTabSz="926458"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30</a:t>
            </a:fld>
            <a:endParaRPr lang="en-US" dirty="0" smtClean="0">
              <a:latin typeface="Stone Sans" pitchFamily="34" charset="0"/>
            </a:endParaRPr>
          </a:p>
        </p:txBody>
      </p:sp>
    </p:spTree>
    <p:extLst>
      <p:ext uri="{BB962C8B-B14F-4D97-AF65-F5344CB8AC3E}">
        <p14:creationId xmlns:p14="http://schemas.microsoft.com/office/powerpoint/2010/main" val="3820842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371" eaLnBrk="0" hangingPunct="0">
              <a:defRPr>
                <a:solidFill>
                  <a:schemeClr val="tx1"/>
                </a:solidFill>
                <a:latin typeface="Arial" charset="0"/>
              </a:defRPr>
            </a:lvl1pPr>
            <a:lvl2pPr marL="740568" indent="-284834" defTabSz="938371" eaLnBrk="0" hangingPunct="0">
              <a:defRPr>
                <a:solidFill>
                  <a:schemeClr val="tx1"/>
                </a:solidFill>
                <a:latin typeface="Arial" charset="0"/>
              </a:defRPr>
            </a:lvl2pPr>
            <a:lvl3pPr marL="1139334" indent="-227866" defTabSz="938371" eaLnBrk="0" hangingPunct="0">
              <a:defRPr>
                <a:solidFill>
                  <a:schemeClr val="tx1"/>
                </a:solidFill>
                <a:latin typeface="Arial" charset="0"/>
              </a:defRPr>
            </a:lvl3pPr>
            <a:lvl4pPr marL="1595069" indent="-227866" defTabSz="938371" eaLnBrk="0" hangingPunct="0">
              <a:defRPr>
                <a:solidFill>
                  <a:schemeClr val="tx1"/>
                </a:solidFill>
                <a:latin typeface="Arial" charset="0"/>
              </a:defRPr>
            </a:lvl4pPr>
            <a:lvl5pPr marL="2050803" indent="-227866" defTabSz="938371" eaLnBrk="0" hangingPunct="0">
              <a:defRPr>
                <a:solidFill>
                  <a:schemeClr val="tx1"/>
                </a:solidFill>
                <a:latin typeface="Arial" charset="0"/>
              </a:defRPr>
            </a:lvl5pPr>
            <a:lvl6pPr marL="2506537" indent="-227866" defTabSz="938371" eaLnBrk="0" fontAlgn="base" hangingPunct="0">
              <a:spcBef>
                <a:spcPct val="0"/>
              </a:spcBef>
              <a:spcAft>
                <a:spcPct val="0"/>
              </a:spcAft>
              <a:defRPr>
                <a:solidFill>
                  <a:schemeClr val="tx1"/>
                </a:solidFill>
                <a:latin typeface="Arial" charset="0"/>
              </a:defRPr>
            </a:lvl6pPr>
            <a:lvl7pPr marL="2962271" indent="-227866" defTabSz="938371" eaLnBrk="0" fontAlgn="base" hangingPunct="0">
              <a:spcBef>
                <a:spcPct val="0"/>
              </a:spcBef>
              <a:spcAft>
                <a:spcPct val="0"/>
              </a:spcAft>
              <a:defRPr>
                <a:solidFill>
                  <a:schemeClr val="tx1"/>
                </a:solidFill>
                <a:latin typeface="Arial" charset="0"/>
              </a:defRPr>
            </a:lvl7pPr>
            <a:lvl8pPr marL="3418005" indent="-227866" defTabSz="938371" eaLnBrk="0" fontAlgn="base" hangingPunct="0">
              <a:spcBef>
                <a:spcPct val="0"/>
              </a:spcBef>
              <a:spcAft>
                <a:spcPct val="0"/>
              </a:spcAft>
              <a:defRPr>
                <a:solidFill>
                  <a:schemeClr val="tx1"/>
                </a:solidFill>
                <a:latin typeface="Arial" charset="0"/>
              </a:defRPr>
            </a:lvl8pPr>
            <a:lvl9pPr marL="3873740" indent="-227866" defTabSz="938371"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31</a:t>
            </a:fld>
            <a:endParaRPr lang="en-US" dirty="0" smtClean="0">
              <a:latin typeface="Stone Sans" pitchFamily="34" charset="0"/>
            </a:endParaRPr>
          </a:p>
        </p:txBody>
      </p:sp>
    </p:spTree>
    <p:extLst>
      <p:ext uri="{BB962C8B-B14F-4D97-AF65-F5344CB8AC3E}">
        <p14:creationId xmlns:p14="http://schemas.microsoft.com/office/powerpoint/2010/main" val="371175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3</a:t>
            </a:fld>
            <a:endParaRPr lang="en-US"/>
          </a:p>
        </p:txBody>
      </p:sp>
    </p:spTree>
    <p:extLst>
      <p:ext uri="{BB962C8B-B14F-4D97-AF65-F5344CB8AC3E}">
        <p14:creationId xmlns:p14="http://schemas.microsoft.com/office/powerpoint/2010/main" val="62795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3CAF3B86-542E-431E-B5A0-65C3522B38BE}" type="slidenum">
              <a:rPr lang="en-US" smtClean="0">
                <a:latin typeface="Stone Sans" pitchFamily="34" charset="0"/>
              </a:rPr>
              <a:pPr eaLnBrk="1" hangingPunct="1"/>
              <a:t>32</a:t>
            </a:fld>
            <a:endParaRPr lang="en-US" dirty="0" smtClean="0">
              <a:latin typeface="Stone Sans" pitchFamily="34" charset="0"/>
            </a:endParaRPr>
          </a:p>
        </p:txBody>
      </p:sp>
      <p:sp>
        <p:nvSpPr>
          <p:cNvPr id="31747" name="Rectangle 2"/>
          <p:cNvSpPr>
            <a:spLocks noGrp="1" noRot="1" noChangeAspect="1" noChangeArrowheads="1" noTextEdit="1"/>
          </p:cNvSpPr>
          <p:nvPr>
            <p:ph type="sldImg"/>
          </p:nvPr>
        </p:nvSpPr>
        <p:spPr>
          <a:xfrm>
            <a:off x="-409575" y="982663"/>
            <a:ext cx="6570663" cy="49276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9587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33</a:t>
            </a:fld>
            <a:endParaRPr lang="en-US" dirty="0" smtClean="0">
              <a:latin typeface="Stone Sans" pitchFamily="34" charset="0"/>
            </a:endParaRPr>
          </a:p>
        </p:txBody>
      </p:sp>
    </p:spTree>
    <p:extLst>
      <p:ext uri="{BB962C8B-B14F-4D97-AF65-F5344CB8AC3E}">
        <p14:creationId xmlns:p14="http://schemas.microsoft.com/office/powerpoint/2010/main" val="2669667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34</a:t>
            </a:fld>
            <a:endParaRPr lang="en-US" dirty="0" smtClean="0">
              <a:latin typeface="Stone Sans" pitchFamily="34" charset="0"/>
            </a:endParaRPr>
          </a:p>
        </p:txBody>
      </p:sp>
    </p:spTree>
    <p:extLst>
      <p:ext uri="{BB962C8B-B14F-4D97-AF65-F5344CB8AC3E}">
        <p14:creationId xmlns:p14="http://schemas.microsoft.com/office/powerpoint/2010/main" val="2352490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35</a:t>
            </a:fld>
            <a:endParaRPr lang="en-US" dirty="0" smtClean="0">
              <a:latin typeface="Stone Sans" pitchFamily="34" charset="0"/>
            </a:endParaRPr>
          </a:p>
        </p:txBody>
      </p:sp>
    </p:spTree>
    <p:extLst>
      <p:ext uri="{BB962C8B-B14F-4D97-AF65-F5344CB8AC3E}">
        <p14:creationId xmlns:p14="http://schemas.microsoft.com/office/powerpoint/2010/main" val="1870201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36</a:t>
            </a:fld>
            <a:endParaRPr lang="en-US" dirty="0" smtClean="0">
              <a:latin typeface="Stone Sans" pitchFamily="34" charset="0"/>
            </a:endParaRPr>
          </a:p>
        </p:txBody>
      </p:sp>
    </p:spTree>
    <p:extLst>
      <p:ext uri="{BB962C8B-B14F-4D97-AF65-F5344CB8AC3E}">
        <p14:creationId xmlns:p14="http://schemas.microsoft.com/office/powerpoint/2010/main" val="1060319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37</a:t>
            </a:fld>
            <a:endParaRPr lang="en-US" dirty="0" smtClean="0">
              <a:latin typeface="Stone Sans" pitchFamily="34" charset="0"/>
            </a:endParaRPr>
          </a:p>
        </p:txBody>
      </p:sp>
    </p:spTree>
    <p:extLst>
      <p:ext uri="{BB962C8B-B14F-4D97-AF65-F5344CB8AC3E}">
        <p14:creationId xmlns:p14="http://schemas.microsoft.com/office/powerpoint/2010/main" val="925515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38</a:t>
            </a:fld>
            <a:endParaRPr lang="en-US" dirty="0" smtClean="0">
              <a:latin typeface="Stone Sans" pitchFamily="34" charset="0"/>
            </a:endParaRPr>
          </a:p>
        </p:txBody>
      </p:sp>
    </p:spTree>
    <p:extLst>
      <p:ext uri="{BB962C8B-B14F-4D97-AF65-F5344CB8AC3E}">
        <p14:creationId xmlns:p14="http://schemas.microsoft.com/office/powerpoint/2010/main" val="2408277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7392FA26-DF1E-4D4C-B5CD-2D56A5D5AE6D}" type="slidenum">
              <a:rPr lang="en-US" smtClean="0">
                <a:latin typeface="Stone Sans" pitchFamily="34" charset="0"/>
              </a:rPr>
              <a:pPr eaLnBrk="1" hangingPunct="1"/>
              <a:t>39</a:t>
            </a:fld>
            <a:endParaRPr lang="en-US" dirty="0" smtClean="0">
              <a:latin typeface="Stone Sans" pitchFamily="34" charset="0"/>
            </a:endParaRPr>
          </a:p>
        </p:txBody>
      </p:sp>
    </p:spTree>
    <p:extLst>
      <p:ext uri="{BB962C8B-B14F-4D97-AF65-F5344CB8AC3E}">
        <p14:creationId xmlns:p14="http://schemas.microsoft.com/office/powerpoint/2010/main" val="1459241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UW had a policy and didn’t follow</a:t>
            </a:r>
          </a:p>
          <a:p>
            <a:r>
              <a:rPr lang="en-US" dirty="0" smtClean="0"/>
              <a:t>Training on Policy</a:t>
            </a:r>
          </a:p>
          <a:p>
            <a:r>
              <a:rPr lang="en-US" dirty="0" smtClean="0"/>
              <a:t>Victim</a:t>
            </a:r>
            <a:r>
              <a:rPr lang="en-US" baseline="0" dirty="0" smtClean="0"/>
              <a:t> </a:t>
            </a:r>
            <a:endParaRPr lang="en-US" dirty="0" smtClean="0"/>
          </a:p>
          <a:p>
            <a:r>
              <a:rPr lang="en-US" dirty="0" smtClean="0"/>
              <a:t>Get</a:t>
            </a:r>
            <a:r>
              <a:rPr lang="en-US" baseline="0" dirty="0" smtClean="0"/>
              <a:t> the “team” together</a:t>
            </a:r>
            <a:endParaRPr lang="en-US" dirty="0" smtClean="0"/>
          </a:p>
          <a:p>
            <a:r>
              <a:rPr lang="en-US" dirty="0" smtClean="0"/>
              <a:t>Regular Meetings with “team”</a:t>
            </a:r>
          </a:p>
          <a:p>
            <a:r>
              <a:rPr lang="en-US" dirty="0" smtClean="0"/>
              <a:t>Talk with and Listen to employees</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40</a:t>
            </a:fld>
            <a:endParaRPr lang="en-US" dirty="0" smtClean="0">
              <a:latin typeface="Stone Sans" pitchFamily="34" charset="0"/>
            </a:endParaRPr>
          </a:p>
        </p:txBody>
      </p:sp>
    </p:spTree>
    <p:extLst>
      <p:ext uri="{BB962C8B-B14F-4D97-AF65-F5344CB8AC3E}">
        <p14:creationId xmlns:p14="http://schemas.microsoft.com/office/powerpoint/2010/main" val="381067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i="0" dirty="0">
                <a:solidFill>
                  <a:srgbClr val="000000"/>
                </a:solidFill>
                <a:latin typeface="Arial"/>
                <a:ea typeface="Times New Roman"/>
                <a:cs typeface="Times New Roman"/>
              </a:rPr>
              <a:t>As mentioned, sexual harassment is considered to be a specific form of discrimination.  </a:t>
            </a:r>
            <a:endParaRPr lang="en-US" i="0" dirty="0">
              <a:latin typeface="Calibri"/>
              <a:ea typeface="Times New Roman"/>
              <a:cs typeface="Times New Roman"/>
            </a:endParaRPr>
          </a:p>
          <a:p>
            <a:pPr>
              <a:lnSpc>
                <a:spcPct val="115000"/>
              </a:lnSpc>
            </a:pPr>
            <a:r>
              <a:rPr lang="en-US" i="0" dirty="0">
                <a:latin typeface="Times New Roman"/>
                <a:ea typeface="Times New Roman"/>
                <a:cs typeface="Times New Roman"/>
              </a:rPr>
              <a:t> </a:t>
            </a:r>
            <a:endParaRPr lang="en-US" i="0" dirty="0">
              <a:latin typeface="Calibri"/>
              <a:ea typeface="Times New Roman"/>
              <a:cs typeface="Times New Roman"/>
            </a:endParaRPr>
          </a:p>
          <a:p>
            <a:pPr>
              <a:lnSpc>
                <a:spcPct val="115000"/>
              </a:lnSpc>
            </a:pPr>
            <a:r>
              <a:rPr lang="en-US" i="0" dirty="0" smtClean="0">
                <a:solidFill>
                  <a:srgbClr val="000000"/>
                </a:solidFill>
                <a:latin typeface="Arial"/>
                <a:ea typeface="Times New Roman"/>
                <a:cs typeface="Times New Roman"/>
              </a:rPr>
              <a:t>The </a:t>
            </a:r>
            <a:r>
              <a:rPr lang="en-US" i="0" dirty="0">
                <a:solidFill>
                  <a:srgbClr val="000000"/>
                </a:solidFill>
                <a:latin typeface="Arial"/>
                <a:ea typeface="Times New Roman"/>
                <a:cs typeface="Times New Roman"/>
              </a:rPr>
              <a:t>WSU Policy Prohibiting </a:t>
            </a:r>
            <a:r>
              <a:rPr lang="en-US" i="0" dirty="0" smtClean="0">
                <a:solidFill>
                  <a:srgbClr val="000000"/>
                </a:solidFill>
                <a:latin typeface="Arial"/>
                <a:ea typeface="Times New Roman"/>
                <a:cs typeface="Times New Roman"/>
              </a:rPr>
              <a:t>Discrimination, Sexual Harassment, and Sexual</a:t>
            </a:r>
            <a:r>
              <a:rPr lang="en-US" i="0" baseline="0" dirty="0" smtClean="0">
                <a:solidFill>
                  <a:srgbClr val="000000"/>
                </a:solidFill>
                <a:latin typeface="Arial"/>
                <a:ea typeface="Times New Roman"/>
                <a:cs typeface="Times New Roman"/>
              </a:rPr>
              <a:t> Misconduct</a:t>
            </a:r>
            <a:r>
              <a:rPr lang="en-US" i="0" dirty="0" smtClean="0">
                <a:solidFill>
                  <a:srgbClr val="000000"/>
                </a:solidFill>
                <a:latin typeface="Arial"/>
                <a:ea typeface="Times New Roman"/>
                <a:cs typeface="Times New Roman"/>
              </a:rPr>
              <a:t> </a:t>
            </a:r>
            <a:r>
              <a:rPr lang="en-US" i="0" strike="sngStrike" dirty="0" smtClean="0">
                <a:solidFill>
                  <a:srgbClr val="000000"/>
                </a:solidFill>
                <a:latin typeface="Arial"/>
                <a:ea typeface="Times New Roman"/>
                <a:cs typeface="Times New Roman"/>
              </a:rPr>
              <a:t>specifically</a:t>
            </a:r>
            <a:r>
              <a:rPr lang="en-US" i="0" dirty="0" smtClean="0">
                <a:solidFill>
                  <a:srgbClr val="000000"/>
                </a:solidFill>
                <a:latin typeface="Arial"/>
                <a:ea typeface="Times New Roman"/>
                <a:cs typeface="Times New Roman"/>
              </a:rPr>
              <a:t> defines sexual </a:t>
            </a:r>
            <a:r>
              <a:rPr lang="en-US" i="0" dirty="0">
                <a:solidFill>
                  <a:srgbClr val="000000"/>
                </a:solidFill>
                <a:latin typeface="Arial"/>
                <a:ea typeface="Times New Roman"/>
                <a:cs typeface="Times New Roman"/>
              </a:rPr>
              <a:t>harassment as </a:t>
            </a:r>
            <a:r>
              <a:rPr lang="en-US" i="0" dirty="0" smtClean="0">
                <a:solidFill>
                  <a:srgbClr val="000000"/>
                </a:solidFill>
                <a:latin typeface="Arial"/>
                <a:ea typeface="Times New Roman"/>
                <a:cs typeface="Times New Roman"/>
              </a:rPr>
              <a:t>encompassing unwelcome verbal </a:t>
            </a:r>
            <a:r>
              <a:rPr lang="en-US" i="0" dirty="0">
                <a:solidFill>
                  <a:srgbClr val="000000"/>
                </a:solidFill>
                <a:latin typeface="Arial"/>
                <a:ea typeface="Times New Roman"/>
                <a:cs typeface="Times New Roman"/>
              </a:rPr>
              <a:t>or physical conduct of a sexual </a:t>
            </a:r>
            <a:r>
              <a:rPr lang="en-US" i="0" dirty="0" smtClean="0">
                <a:solidFill>
                  <a:srgbClr val="000000"/>
                </a:solidFill>
                <a:latin typeface="Arial"/>
                <a:ea typeface="Times New Roman"/>
                <a:cs typeface="Times New Roman"/>
              </a:rPr>
              <a:t>nature. </a:t>
            </a:r>
            <a:endParaRPr lang="en-US" i="0" strike="sngStrike" dirty="0" smtClean="0">
              <a:solidFill>
                <a:srgbClr val="000000"/>
              </a:solidFill>
              <a:latin typeface="Arial"/>
              <a:ea typeface="Times New Roman"/>
              <a:cs typeface="Times New Roman"/>
            </a:endParaRPr>
          </a:p>
          <a:p>
            <a:pPr>
              <a:lnSpc>
                <a:spcPct val="115000"/>
              </a:lnSpc>
            </a:pPr>
            <a:r>
              <a:rPr lang="en-US" i="0" strike="noStrike" dirty="0" smtClean="0">
                <a:solidFill>
                  <a:srgbClr val="000000"/>
                </a:solidFill>
                <a:latin typeface="Arial"/>
                <a:ea typeface="Times New Roman"/>
                <a:cs typeface="Times New Roman"/>
              </a:rPr>
              <a:t>Sexual</a:t>
            </a:r>
            <a:r>
              <a:rPr lang="en-US" i="0" strike="noStrike" baseline="0" dirty="0" smtClean="0">
                <a:solidFill>
                  <a:srgbClr val="000000"/>
                </a:solidFill>
                <a:latin typeface="Arial"/>
                <a:ea typeface="Times New Roman"/>
                <a:cs typeface="Times New Roman"/>
              </a:rPr>
              <a:t> Misconduct, including sexual assault and other sexual violence, is a form of sexual harassment.</a:t>
            </a:r>
          </a:p>
          <a:p>
            <a:pPr>
              <a:lnSpc>
                <a:spcPct val="115000"/>
              </a:lnSpc>
            </a:pPr>
            <a:endParaRPr lang="en-US" i="0" strike="noStrike" baseline="0" dirty="0" smtClean="0">
              <a:solidFill>
                <a:srgbClr val="000000"/>
              </a:solidFill>
              <a:latin typeface="Arial"/>
              <a:ea typeface="Times New Roman"/>
              <a:cs typeface="Times New Roman"/>
            </a:endParaRPr>
          </a:p>
          <a:p>
            <a:pPr>
              <a:lnSpc>
                <a:spcPct val="115000"/>
              </a:lnSpc>
            </a:pPr>
            <a:r>
              <a:rPr lang="en-US" i="0" strike="noStrike" baseline="0" dirty="0" smtClean="0">
                <a:solidFill>
                  <a:srgbClr val="000000"/>
                </a:solidFill>
                <a:latin typeface="Arial"/>
                <a:ea typeface="Times New Roman"/>
                <a:cs typeface="Times New Roman"/>
              </a:rPr>
              <a:t>Sexual Harassment also encompasses harassment of a non-sexual nature that is based upon a person’s sex and/or gender, including nonconformity with sex and/or gender stereotypes.</a:t>
            </a:r>
            <a:endParaRPr lang="en-US" i="0" strike="noStrike" dirty="0" smtClean="0">
              <a:solidFill>
                <a:srgbClr val="000000"/>
              </a:solidFill>
              <a:latin typeface="Arial"/>
              <a:ea typeface="Times New Roman"/>
              <a:cs typeface="Times New Roman"/>
            </a:endParaRPr>
          </a:p>
          <a:p>
            <a:pPr>
              <a:lnSpc>
                <a:spcPct val="115000"/>
              </a:lnSpc>
            </a:pPr>
            <a:endParaRPr lang="en-US" dirty="0" smtClean="0">
              <a:solidFill>
                <a:srgbClr val="000000"/>
              </a:solidFill>
              <a:latin typeface="Arial"/>
              <a:ea typeface="Times New Roman"/>
              <a:cs typeface="Times New Roman"/>
            </a:endParaRPr>
          </a:p>
          <a:p>
            <a:pPr indent="-196408">
              <a:lnSpc>
                <a:spcPct val="115000"/>
              </a:lnSpc>
              <a:spcBef>
                <a:spcPts val="1289"/>
              </a:spcBef>
            </a:pPr>
            <a:r>
              <a:rPr lang="en-US" dirty="0">
                <a:latin typeface="Times New Roman"/>
                <a:ea typeface="Times New Roman"/>
                <a:cs typeface="Times New Roman"/>
              </a:rPr>
              <a:t> </a:t>
            </a:r>
            <a:endParaRPr lang="en-US" dirty="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46020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4</a:t>
            </a:fld>
            <a:endParaRPr lang="en-US"/>
          </a:p>
        </p:txBody>
      </p:sp>
    </p:spTree>
    <p:extLst>
      <p:ext uri="{BB962C8B-B14F-4D97-AF65-F5344CB8AC3E}">
        <p14:creationId xmlns:p14="http://schemas.microsoft.com/office/powerpoint/2010/main" val="3856102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WSU</a:t>
            </a:r>
            <a:r>
              <a:rPr lang="en-US" baseline="0" dirty="0" smtClean="0"/>
              <a:t> policy prohibits sexual misconduct and other forms of sex and gender based violence as forms of sexual harassment.  This includes, but is not limited to:</a:t>
            </a:r>
          </a:p>
          <a:p>
            <a:r>
              <a:rPr lang="en-US" baseline="0" dirty="0" smtClean="0"/>
              <a:t>	</a:t>
            </a:r>
          </a:p>
          <a:p>
            <a:pPr marL="662608" lvl="1" indent="-180712">
              <a:buFont typeface="Arial" panose="020B0604020202020204" pitchFamily="34" charset="0"/>
              <a:buChar char="•"/>
            </a:pPr>
            <a:r>
              <a:rPr lang="en-US" baseline="0" dirty="0" smtClean="0"/>
              <a:t>Sexual Assault;</a:t>
            </a:r>
          </a:p>
          <a:p>
            <a:pPr marL="662608" lvl="1" indent="-180712">
              <a:buFont typeface="Arial" panose="020B0604020202020204" pitchFamily="34" charset="0"/>
              <a:buChar char="•"/>
            </a:pPr>
            <a:r>
              <a:rPr lang="en-US" baseline="0" dirty="0" smtClean="0"/>
              <a:t>Sexual Exploitation (for example: posting a nude picture of someone on the internet without their permission);</a:t>
            </a:r>
          </a:p>
          <a:p>
            <a:pPr marL="662608" lvl="1" indent="-180712">
              <a:buFont typeface="Arial" panose="020B0604020202020204" pitchFamily="34" charset="0"/>
              <a:buChar char="•"/>
            </a:pPr>
            <a:r>
              <a:rPr lang="en-US" baseline="0" dirty="0" smtClean="0"/>
              <a:t>Intimate Partner Violence (i.e. domestic or dating violence); and </a:t>
            </a:r>
          </a:p>
          <a:p>
            <a:pPr marL="662608" lvl="1" indent="-180712">
              <a:buFont typeface="Arial" panose="020B0604020202020204" pitchFamily="34" charset="0"/>
              <a:buChar char="•"/>
            </a:pPr>
            <a:r>
              <a:rPr lang="en-US" baseline="0" dirty="0" smtClean="0"/>
              <a:t>Stalking</a:t>
            </a:r>
          </a:p>
          <a:p>
            <a:endParaRPr lang="en-US" baseline="0" dirty="0" smtClean="0"/>
          </a:p>
          <a:p>
            <a:r>
              <a:rPr lang="en-US" baseline="0" dirty="0" smtClean="0"/>
              <a:t>One instance of sexual misconduct will be considered sufficiently severe to rise to the level of a violation of EP 15.</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521517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368267" indent="-368267">
              <a:lnSpc>
                <a:spcPct val="90000"/>
              </a:lnSpc>
              <a:spcBef>
                <a:spcPts val="1289"/>
              </a:spcBef>
              <a:buClr>
                <a:srgbClr val="003C69">
                  <a:lumMod val="75000"/>
                </a:srgbClr>
              </a:buClr>
              <a:buSzPct val="100000"/>
              <a:buFont typeface="Arial" panose="020B0604020202020204" pitchFamily="34" charset="0"/>
              <a:buChar char="•"/>
            </a:pPr>
            <a:r>
              <a:rPr lang="en-US" sz="1400" dirty="0">
                <a:solidFill>
                  <a:srgbClr val="FF0000"/>
                </a:solidFill>
              </a:rPr>
              <a:t>WSU employees </a:t>
            </a:r>
            <a:r>
              <a:rPr lang="en-US" sz="1400" b="1" dirty="0">
                <a:solidFill>
                  <a:srgbClr val="FF0000"/>
                </a:solidFill>
              </a:rPr>
              <a:t>cannot guarantee confidentiality</a:t>
            </a:r>
            <a:r>
              <a:rPr lang="en-US" sz="1400" dirty="0">
                <a:solidFill>
                  <a:srgbClr val="FF0000"/>
                </a:solidFill>
              </a:rPr>
              <a:t> to students or other employees, unless they have a legally privileged relationship.</a:t>
            </a:r>
          </a:p>
          <a:p>
            <a:pPr>
              <a:lnSpc>
                <a:spcPct val="90000"/>
              </a:lnSpc>
              <a:spcBef>
                <a:spcPts val="1289"/>
              </a:spcBef>
              <a:buClr>
                <a:srgbClr val="003C69">
                  <a:lumMod val="75000"/>
                </a:srgbClr>
              </a:buClr>
              <a:buSzPct val="100000"/>
            </a:pPr>
            <a:endParaRPr lang="en-US" sz="1400" dirty="0">
              <a:solidFill>
                <a:srgbClr val="FF0000"/>
              </a:solidFill>
            </a:endParaRPr>
          </a:p>
          <a:p>
            <a:pPr marL="368267" indent="-368267">
              <a:lnSpc>
                <a:spcPct val="90000"/>
              </a:lnSpc>
              <a:spcBef>
                <a:spcPts val="1289"/>
              </a:spcBef>
              <a:spcAft>
                <a:spcPts val="1289"/>
              </a:spcAft>
              <a:buClr>
                <a:srgbClr val="003C69">
                  <a:lumMod val="75000"/>
                </a:srgbClr>
              </a:buClr>
              <a:buSzPct val="100000"/>
              <a:buFont typeface="Arial" panose="020B0604020202020204" pitchFamily="34" charset="0"/>
              <a:buChar char="•"/>
            </a:pPr>
            <a:r>
              <a:rPr lang="en-US" sz="1400" b="1" dirty="0">
                <a:solidFill>
                  <a:srgbClr val="FF0000"/>
                </a:solidFill>
              </a:rPr>
              <a:t>All WSU employees, including student employees, </a:t>
            </a:r>
            <a:r>
              <a:rPr lang="en-US" sz="1400" dirty="0">
                <a:solidFill>
                  <a:srgbClr val="FF0000"/>
                </a:solidFill>
              </a:rPr>
              <a:t>who have information regarding incidents of sexual harassment or sexual misconduct </a:t>
            </a:r>
            <a:r>
              <a:rPr lang="en-US" sz="1400" b="1" u="sng" dirty="0">
                <a:solidFill>
                  <a:srgbClr val="FF0000"/>
                </a:solidFill>
              </a:rPr>
              <a:t>must </a:t>
            </a:r>
            <a:r>
              <a:rPr lang="en-US" sz="1400" dirty="0">
                <a:solidFill>
                  <a:srgbClr val="FF0000"/>
                </a:solidFill>
              </a:rPr>
              <a:t>report to OEO, the WSU Title IX Coordinator, or a Title IX Co-Coordinator. </a:t>
            </a:r>
          </a:p>
          <a:p>
            <a:pPr>
              <a:lnSpc>
                <a:spcPct val="90000"/>
              </a:lnSpc>
              <a:spcBef>
                <a:spcPts val="1289"/>
              </a:spcBef>
              <a:spcAft>
                <a:spcPts val="1289"/>
              </a:spcAft>
              <a:buClr>
                <a:srgbClr val="003C69">
                  <a:lumMod val="75000"/>
                </a:srgbClr>
              </a:buClr>
              <a:buSzPct val="100000"/>
            </a:pPr>
            <a:endParaRPr lang="en-US" sz="1400" dirty="0">
              <a:solidFill>
                <a:srgbClr val="FF0000"/>
              </a:solidFill>
            </a:endParaRPr>
          </a:p>
          <a:p>
            <a:pPr marL="368267" indent="-368267">
              <a:lnSpc>
                <a:spcPct val="90000"/>
              </a:lnSpc>
              <a:spcBef>
                <a:spcPts val="1289"/>
              </a:spcBef>
              <a:spcAft>
                <a:spcPts val="1289"/>
              </a:spcAft>
              <a:buClr>
                <a:srgbClr val="003C69">
                  <a:lumMod val="75000"/>
                </a:srgbClr>
              </a:buClr>
              <a:buSzPct val="100000"/>
              <a:buFont typeface="Arial" panose="020B0604020202020204" pitchFamily="34" charset="0"/>
              <a:buChar char="•"/>
            </a:pPr>
            <a:r>
              <a:rPr lang="en-US" sz="1400" dirty="0">
                <a:solidFill>
                  <a:srgbClr val="FF0000"/>
                </a:solidFill>
              </a:rPr>
              <a:t>In addition, WSU employees</a:t>
            </a:r>
            <a:r>
              <a:rPr lang="en-US" sz="1400" b="1" dirty="0">
                <a:solidFill>
                  <a:srgbClr val="FF0000"/>
                </a:solidFill>
              </a:rPr>
              <a:t> </a:t>
            </a:r>
            <a:r>
              <a:rPr lang="en-US" sz="1400" dirty="0">
                <a:solidFill>
                  <a:srgbClr val="FF0000"/>
                </a:solidFill>
              </a:rPr>
              <a:t>with</a:t>
            </a:r>
            <a:r>
              <a:rPr lang="en-US" sz="1400" b="1" dirty="0">
                <a:solidFill>
                  <a:srgbClr val="FF0000"/>
                </a:solidFill>
              </a:rPr>
              <a:t> supervisory authority </a:t>
            </a:r>
            <a:r>
              <a:rPr lang="en-US" sz="1400" dirty="0">
                <a:solidFill>
                  <a:srgbClr val="FF0000"/>
                </a:solidFill>
              </a:rPr>
              <a:t>who have information regarding incidents of other forms of discrimination, </a:t>
            </a:r>
            <a:r>
              <a:rPr lang="en-US" sz="1400" b="1" u="sng" dirty="0">
                <a:solidFill>
                  <a:srgbClr val="FF0000"/>
                </a:solidFill>
              </a:rPr>
              <a:t>must</a:t>
            </a:r>
            <a:r>
              <a:rPr lang="en-US" sz="1400" dirty="0">
                <a:solidFill>
                  <a:srgbClr val="FF0000"/>
                </a:solidFill>
              </a:rPr>
              <a:t> report to OEO. </a:t>
            </a:r>
          </a:p>
          <a:p>
            <a:pPr>
              <a:lnSpc>
                <a:spcPct val="90000"/>
              </a:lnSpc>
              <a:spcBef>
                <a:spcPts val="1289"/>
              </a:spcBef>
              <a:spcAft>
                <a:spcPts val="1289"/>
              </a:spcAft>
              <a:buClr>
                <a:srgbClr val="003C69">
                  <a:lumMod val="75000"/>
                </a:srgbClr>
              </a:buClr>
              <a:buSzPct val="100000"/>
            </a:pPr>
            <a:endParaRPr lang="en-US" sz="1400" dirty="0">
              <a:solidFill>
                <a:srgbClr val="FF0000"/>
              </a:solidFill>
            </a:endParaRPr>
          </a:p>
          <a:p>
            <a:pPr marL="368267" indent="-368267">
              <a:lnSpc>
                <a:spcPct val="90000"/>
              </a:lnSpc>
              <a:spcBef>
                <a:spcPts val="1289"/>
              </a:spcBef>
              <a:spcAft>
                <a:spcPts val="1289"/>
              </a:spcAft>
              <a:buClr>
                <a:srgbClr val="003C69">
                  <a:lumMod val="75000"/>
                </a:srgbClr>
              </a:buClr>
              <a:buSzPct val="100000"/>
              <a:buFont typeface="Arial" panose="020B0604020202020204" pitchFamily="34" charset="0"/>
              <a:buChar char="•"/>
            </a:pPr>
            <a:r>
              <a:rPr lang="en-US" sz="1400" dirty="0">
                <a:solidFill>
                  <a:srgbClr val="FF0000"/>
                </a:solidFill>
              </a:rPr>
              <a:t>Employees should </a:t>
            </a:r>
            <a:r>
              <a:rPr lang="en-US" sz="1400" b="1" u="sng" dirty="0">
                <a:solidFill>
                  <a:srgbClr val="FF0000"/>
                </a:solidFill>
              </a:rPr>
              <a:t>not</a:t>
            </a:r>
            <a:r>
              <a:rPr lang="en-US" sz="1400" dirty="0">
                <a:solidFill>
                  <a:srgbClr val="FF0000"/>
                </a:solidFill>
              </a:rPr>
              <a:t> attempt to investigate or assess allegations of discrimination, sexual harassment, or sexual misconduct prior to consulting with the Office for Equal Opportunity</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746141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633"/>
              </a:spcAft>
              <a:buClr>
                <a:srgbClr val="003C69">
                  <a:lumMod val="75000"/>
                </a:srgbClr>
              </a:buClr>
              <a:buSzPct val="100000"/>
            </a:pPr>
            <a:r>
              <a:rPr lang="en-US" sz="2200" dirty="0">
                <a:solidFill>
                  <a:srgbClr val="FF0000"/>
                </a:solidFill>
              </a:rPr>
              <a:t>For Students: </a:t>
            </a:r>
          </a:p>
          <a:p>
            <a:pPr marL="843319" lvl="1" indent="-361423">
              <a:buClr>
                <a:srgbClr val="003C69">
                  <a:lumMod val="75000"/>
                </a:srgbClr>
              </a:buClr>
              <a:buSzPct val="100000"/>
              <a:buFont typeface="Arial" panose="020B0604020202020204" pitchFamily="34" charset="0"/>
              <a:buChar char="•"/>
            </a:pPr>
            <a:r>
              <a:rPr lang="en-US" sz="2200" dirty="0">
                <a:solidFill>
                  <a:srgbClr val="FF0000"/>
                </a:solidFill>
              </a:rPr>
              <a:t>WSU Counseling and Testing Services   	335-4511</a:t>
            </a:r>
          </a:p>
          <a:p>
            <a:pPr marL="843319" lvl="1" indent="-361423">
              <a:buClr>
                <a:srgbClr val="003C69">
                  <a:lumMod val="75000"/>
                </a:srgbClr>
              </a:buClr>
              <a:buSzPct val="100000"/>
              <a:buFont typeface="Arial" panose="020B0604020202020204" pitchFamily="34" charset="0"/>
              <a:buChar char="•"/>
            </a:pPr>
            <a:r>
              <a:rPr lang="en-US" sz="2200" dirty="0">
                <a:solidFill>
                  <a:srgbClr val="FF0000"/>
                </a:solidFill>
              </a:rPr>
              <a:t>WSU Health and Wellness Services        	335-3575</a:t>
            </a:r>
          </a:p>
          <a:p>
            <a:pPr>
              <a:spcBef>
                <a:spcPts val="1265"/>
              </a:spcBef>
              <a:buClr>
                <a:srgbClr val="003C69">
                  <a:lumMod val="75000"/>
                </a:srgbClr>
              </a:buClr>
              <a:buSzPct val="100000"/>
            </a:pPr>
            <a:r>
              <a:rPr lang="en-US" sz="2200" dirty="0">
                <a:solidFill>
                  <a:srgbClr val="FF0000"/>
                </a:solidFill>
              </a:rPr>
              <a:t>For Employees:</a:t>
            </a:r>
          </a:p>
          <a:p>
            <a:pPr marL="843319" lvl="1" indent="-361423">
              <a:spcBef>
                <a:spcPts val="1265"/>
              </a:spcBef>
              <a:buClr>
                <a:srgbClr val="003C69">
                  <a:lumMod val="75000"/>
                </a:srgbClr>
              </a:buClr>
              <a:buSzPct val="100000"/>
              <a:buFont typeface="Arial" panose="020B0604020202020204" pitchFamily="34" charset="0"/>
              <a:buChar char="•"/>
            </a:pPr>
            <a:r>
              <a:rPr lang="en-US" sz="2200" dirty="0">
                <a:solidFill>
                  <a:srgbClr val="FF0000"/>
                </a:solidFill>
              </a:rPr>
              <a:t>Employee Assistance Program (EAP)	335-5759</a:t>
            </a:r>
          </a:p>
          <a:p>
            <a:pPr>
              <a:spcBef>
                <a:spcPts val="1265"/>
              </a:spcBef>
              <a:buClr>
                <a:srgbClr val="003C69">
                  <a:lumMod val="75000"/>
                </a:srgbClr>
              </a:buClr>
              <a:buSzPct val="100000"/>
            </a:pPr>
            <a:r>
              <a:rPr lang="en-US" sz="2200" dirty="0">
                <a:solidFill>
                  <a:srgbClr val="FF0000"/>
                </a:solidFill>
              </a:rPr>
              <a:t>For Both:</a:t>
            </a:r>
          </a:p>
          <a:p>
            <a:pPr marL="843319" lvl="1" indent="-361423">
              <a:spcBef>
                <a:spcPts val="633"/>
              </a:spcBef>
              <a:buClr>
                <a:srgbClr val="003C69">
                  <a:lumMod val="75000"/>
                </a:srgbClr>
              </a:buClr>
              <a:buSzPct val="100000"/>
              <a:buFont typeface="Arial" panose="020B0604020202020204" pitchFamily="34" charset="0"/>
              <a:buChar char="•"/>
            </a:pPr>
            <a:r>
              <a:rPr lang="en-US" sz="2200" dirty="0">
                <a:solidFill>
                  <a:srgbClr val="FF0000"/>
                </a:solidFill>
              </a:rPr>
              <a:t>Alternatives to Violence of the Palouse (ATVP)             </a:t>
            </a:r>
          </a:p>
          <a:p>
            <a:pPr marL="963794" lvl="2">
              <a:spcBef>
                <a:spcPts val="633"/>
              </a:spcBef>
              <a:buClr>
                <a:srgbClr val="003C69">
                  <a:lumMod val="75000"/>
                </a:srgbClr>
              </a:buClr>
              <a:buSzPct val="100000"/>
            </a:pPr>
            <a:r>
              <a:rPr lang="en-US" sz="2200" dirty="0">
                <a:solidFill>
                  <a:srgbClr val="FF0000"/>
                </a:solidFill>
              </a:rPr>
              <a:t>509-332-4357   or    1-877-334-2887</a:t>
            </a:r>
          </a:p>
          <a:p>
            <a:pPr>
              <a:spcBef>
                <a:spcPts val="633"/>
              </a:spcBef>
              <a:buClr>
                <a:srgbClr val="003C69">
                  <a:lumMod val="75000"/>
                </a:srgbClr>
              </a:buClr>
              <a:buSzPct val="100000"/>
            </a:pPr>
            <a:endParaRPr lang="en-US" sz="2200" dirty="0">
              <a:solidFill>
                <a:srgbClr val="FF0000"/>
              </a:solidFill>
            </a:endParaRPr>
          </a:p>
          <a:p>
            <a:pPr>
              <a:spcBef>
                <a:spcPts val="633"/>
              </a:spcBef>
              <a:buClr>
                <a:srgbClr val="003C69">
                  <a:lumMod val="75000"/>
                </a:srgbClr>
              </a:buClr>
              <a:buSzPct val="100000"/>
            </a:pPr>
            <a:r>
              <a:rPr lang="en-US" sz="2200" dirty="0">
                <a:solidFill>
                  <a:srgbClr val="FF0000"/>
                </a:solidFill>
              </a:rPr>
              <a:t>For other WSU Campuses see </a:t>
            </a:r>
            <a:r>
              <a:rPr lang="en-US" sz="2200" dirty="0">
                <a:solidFill>
                  <a:srgbClr val="FF0000"/>
                </a:solidFill>
                <a:hlinkClick r:id="rId4" action="ppaction://hlinkfile"/>
              </a:rPr>
              <a:t>oeo.wsu.edu/resources</a:t>
            </a:r>
            <a:r>
              <a:rPr lang="en-US" sz="2200" dirty="0">
                <a:solidFill>
                  <a:srgbClr val="FF0000"/>
                </a:solidFill>
              </a:rPr>
              <a:t> 	</a:t>
            </a:r>
          </a:p>
          <a:p>
            <a:pPr marL="368267" indent="-368267">
              <a:lnSpc>
                <a:spcPct val="90000"/>
              </a:lnSpc>
              <a:spcBef>
                <a:spcPts val="1289"/>
              </a:spcBef>
              <a:buClr>
                <a:srgbClr val="003C69">
                  <a:lumMod val="75000"/>
                </a:srgbClr>
              </a:buClr>
              <a:buSzPct val="100000"/>
              <a:buFont typeface="Arial" panose="020B0604020202020204" pitchFamily="34" charset="0"/>
              <a:buChar char="•"/>
            </a:pPr>
            <a:endParaRPr lang="en-US" sz="1400" i="1" dirty="0">
              <a:solidFill>
                <a:srgbClr val="FF0000"/>
              </a:solidFill>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11376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4A74AFC3-7EDC-4454-91FD-92683BE72F90}"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Template-WSU Hrz 201.ppt</a:t>
            </a:r>
            <a:endParaRPr lang="en-US"/>
          </a:p>
        </p:txBody>
      </p:sp>
      <p:sp>
        <p:nvSpPr>
          <p:cNvPr id="6" name="Slide Number Placeholder 5"/>
          <p:cNvSpPr>
            <a:spLocks noGrp="1"/>
          </p:cNvSpPr>
          <p:nvPr>
            <p:ph type="sldNum" sz="quarter" idx="12"/>
          </p:nvPr>
        </p:nvSpPr>
        <p:spPr/>
        <p:txBody>
          <a:bodyPr/>
          <a:lstStyle/>
          <a:p>
            <a:pPr>
              <a:defRPr/>
            </a:pPr>
            <a:fld id="{C23A3D8B-5633-4ECC-9DDA-387F39953303}" type="slidenum">
              <a:rPr lang="en-US" smtClean="0"/>
              <a:pPr>
                <a:defRPr/>
              </a:pPr>
              <a:t>45</a:t>
            </a:fld>
            <a:endParaRPr lang="en-US"/>
          </a:p>
        </p:txBody>
      </p:sp>
    </p:spTree>
    <p:extLst>
      <p:ext uri="{BB962C8B-B14F-4D97-AF65-F5344CB8AC3E}">
        <p14:creationId xmlns:p14="http://schemas.microsoft.com/office/powerpoint/2010/main" val="1636772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01C9C-3AE3-4FBA-A8AD-DEFB8ACA052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764687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dirty="0"/>
          </a:p>
        </p:txBody>
      </p:sp>
      <p:sp>
        <p:nvSpPr>
          <p:cNvPr id="5" name="Footer Placeholder 4"/>
          <p:cNvSpPr>
            <a:spLocks noGrp="1"/>
          </p:cNvSpPr>
          <p:nvPr>
            <p:ph type="ftr" sz="quarter" idx="11"/>
          </p:nvPr>
        </p:nvSpPr>
        <p:spPr/>
        <p:txBody>
          <a:bodyPr/>
          <a:lstStyle/>
          <a:p>
            <a:pPr>
              <a:defRPr/>
            </a:pPr>
            <a:r>
              <a:rPr lang="en-US" dirty="0" smtClean="0"/>
              <a:t>Template F-circle </a:t>
            </a:r>
            <a:r>
              <a:rPr lang="en-US" dirty="0" err="1" smtClean="0"/>
              <a:t>lt</a:t>
            </a:r>
            <a:r>
              <a:rPr lang="en-US" dirty="0" smtClean="0"/>
              <a:t> grey</a:t>
            </a:r>
            <a:endParaRPr lang="en-US" dirty="0"/>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47</a:t>
            </a:fld>
            <a:endParaRPr lang="en-US"/>
          </a:p>
        </p:txBody>
      </p:sp>
    </p:spTree>
    <p:extLst>
      <p:ext uri="{BB962C8B-B14F-4D97-AF65-F5344CB8AC3E}">
        <p14:creationId xmlns:p14="http://schemas.microsoft.com/office/powerpoint/2010/main" val="2851282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48</a:t>
            </a:fld>
            <a:endParaRPr lang="en-US"/>
          </a:p>
        </p:txBody>
      </p:sp>
    </p:spTree>
    <p:extLst>
      <p:ext uri="{BB962C8B-B14F-4D97-AF65-F5344CB8AC3E}">
        <p14:creationId xmlns:p14="http://schemas.microsoft.com/office/powerpoint/2010/main" val="3445108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49</a:t>
            </a:fld>
            <a:endParaRPr lang="en-US"/>
          </a:p>
        </p:txBody>
      </p:sp>
    </p:spTree>
    <p:extLst>
      <p:ext uri="{BB962C8B-B14F-4D97-AF65-F5344CB8AC3E}">
        <p14:creationId xmlns:p14="http://schemas.microsoft.com/office/powerpoint/2010/main" val="1046692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50</a:t>
            </a:fld>
            <a:endParaRPr lang="en-US"/>
          </a:p>
        </p:txBody>
      </p:sp>
    </p:spTree>
    <p:extLst>
      <p:ext uri="{BB962C8B-B14F-4D97-AF65-F5344CB8AC3E}">
        <p14:creationId xmlns:p14="http://schemas.microsoft.com/office/powerpoint/2010/main" val="1521572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51</a:t>
            </a:fld>
            <a:endParaRPr lang="en-US"/>
          </a:p>
        </p:txBody>
      </p:sp>
    </p:spTree>
    <p:extLst>
      <p:ext uri="{BB962C8B-B14F-4D97-AF65-F5344CB8AC3E}">
        <p14:creationId xmlns:p14="http://schemas.microsoft.com/office/powerpoint/2010/main" val="42507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a:t>
            </a:fld>
            <a:endParaRPr lang="en-US"/>
          </a:p>
        </p:txBody>
      </p:sp>
    </p:spTree>
    <p:extLst>
      <p:ext uri="{BB962C8B-B14F-4D97-AF65-F5344CB8AC3E}">
        <p14:creationId xmlns:p14="http://schemas.microsoft.com/office/powerpoint/2010/main" val="3501358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52</a:t>
            </a:fld>
            <a:endParaRPr lang="en-US"/>
          </a:p>
        </p:txBody>
      </p:sp>
    </p:spTree>
    <p:extLst>
      <p:ext uri="{BB962C8B-B14F-4D97-AF65-F5344CB8AC3E}">
        <p14:creationId xmlns:p14="http://schemas.microsoft.com/office/powerpoint/2010/main" val="4015490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934E3952-07D1-4FA6-A1BF-9C75C10BF98C}" type="slidenum">
              <a:rPr lang="en-US" smtClean="0">
                <a:latin typeface="Stone Sans" pitchFamily="34" charset="0"/>
              </a:rPr>
              <a:pPr eaLnBrk="1" hangingPunct="1"/>
              <a:t>53</a:t>
            </a:fld>
            <a:endParaRPr lang="en-US" dirty="0" smtClean="0">
              <a:latin typeface="Stone Sans" pitchFamily="34" charset="0"/>
            </a:endParaRPr>
          </a:p>
        </p:txBody>
      </p:sp>
    </p:spTree>
    <p:extLst>
      <p:ext uri="{BB962C8B-B14F-4D97-AF65-F5344CB8AC3E}">
        <p14:creationId xmlns:p14="http://schemas.microsoft.com/office/powerpoint/2010/main" val="2677101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54</a:t>
            </a:fld>
            <a:endParaRPr lang="en-US"/>
          </a:p>
        </p:txBody>
      </p:sp>
    </p:spTree>
    <p:extLst>
      <p:ext uri="{BB962C8B-B14F-4D97-AF65-F5344CB8AC3E}">
        <p14:creationId xmlns:p14="http://schemas.microsoft.com/office/powerpoint/2010/main" val="924797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55</a:t>
            </a:fld>
            <a:endParaRPr lang="en-US"/>
          </a:p>
        </p:txBody>
      </p:sp>
    </p:spTree>
    <p:extLst>
      <p:ext uri="{BB962C8B-B14F-4D97-AF65-F5344CB8AC3E}">
        <p14:creationId xmlns:p14="http://schemas.microsoft.com/office/powerpoint/2010/main" val="825280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56</a:t>
            </a:fld>
            <a:endParaRPr lang="en-US"/>
          </a:p>
        </p:txBody>
      </p:sp>
    </p:spTree>
    <p:extLst>
      <p:ext uri="{BB962C8B-B14F-4D97-AF65-F5344CB8AC3E}">
        <p14:creationId xmlns:p14="http://schemas.microsoft.com/office/powerpoint/2010/main" val="2447840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57</a:t>
            </a:fld>
            <a:endParaRPr lang="en-US"/>
          </a:p>
        </p:txBody>
      </p:sp>
    </p:spTree>
    <p:extLst>
      <p:ext uri="{BB962C8B-B14F-4D97-AF65-F5344CB8AC3E}">
        <p14:creationId xmlns:p14="http://schemas.microsoft.com/office/powerpoint/2010/main" val="3148274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4303DA-FBAD-451D-90DE-6E2B104D1605}" type="datetime1">
              <a:rPr lang="en-US" smtClean="0"/>
              <a:pPr>
                <a:defRPr/>
              </a:pPr>
              <a:t>3/22/2016</a:t>
            </a:fld>
            <a:endParaRPr lang="en-US"/>
          </a:p>
        </p:txBody>
      </p:sp>
      <p:sp>
        <p:nvSpPr>
          <p:cNvPr id="5" name="Footer Placeholder 4"/>
          <p:cNvSpPr>
            <a:spLocks noGrp="1"/>
          </p:cNvSpPr>
          <p:nvPr>
            <p:ph type="ftr" sz="quarter" idx="11"/>
          </p:nvPr>
        </p:nvSpPr>
        <p:spPr/>
        <p:txBody>
          <a:bodyPr/>
          <a:lstStyle/>
          <a:p>
            <a:pPr>
              <a:defRPr/>
            </a:pPr>
            <a:r>
              <a:rPr lang="en-US" smtClean="0"/>
              <a:t>Template F-circle lt grey</a:t>
            </a:r>
            <a:endParaRPr lang="en-US"/>
          </a:p>
        </p:txBody>
      </p:sp>
      <p:sp>
        <p:nvSpPr>
          <p:cNvPr id="6" name="Slide Number Placeholder 5"/>
          <p:cNvSpPr>
            <a:spLocks noGrp="1"/>
          </p:cNvSpPr>
          <p:nvPr>
            <p:ph type="sldNum" sz="quarter" idx="12"/>
          </p:nvPr>
        </p:nvSpPr>
        <p:spPr/>
        <p:txBody>
          <a:bodyPr/>
          <a:lstStyle/>
          <a:p>
            <a:pPr>
              <a:defRPr/>
            </a:pPr>
            <a:fld id="{9D066A02-0202-4BAA-9CD9-F440738B270F}" type="slidenum">
              <a:rPr lang="en-US" smtClean="0"/>
              <a:pPr>
                <a:defRPr/>
              </a:pPr>
              <a:t>58</a:t>
            </a:fld>
            <a:endParaRPr lang="en-US"/>
          </a:p>
        </p:txBody>
      </p:sp>
    </p:spTree>
    <p:extLst>
      <p:ext uri="{BB962C8B-B14F-4D97-AF65-F5344CB8AC3E}">
        <p14:creationId xmlns:p14="http://schemas.microsoft.com/office/powerpoint/2010/main" val="1441793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76ED112-D0EE-42E0-978D-A4F4034124CE}" type="datetime1">
              <a:rPr lang="en-US" altLang="en-US" smtClean="0">
                <a:solidFill>
                  <a:srgbClr val="000000"/>
                </a:solidFill>
              </a:rPr>
              <a:pPr eaLnBrk="1" hangingPunct="1">
                <a:spcBef>
                  <a:spcPct val="0"/>
                </a:spcBef>
              </a:pPr>
              <a:t>3/22/2016</a:t>
            </a:fld>
            <a:endParaRPr lang="en-US" alt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14BC2C4-7150-4A6D-8482-0079176798DB}" type="slidenum">
              <a:rPr lang="en-US" altLang="en-US" smtClean="0">
                <a:solidFill>
                  <a:srgbClr val="000000"/>
                </a:solidFill>
              </a:rPr>
              <a:pPr eaLnBrk="1" hangingPunct="1">
                <a:spcBef>
                  <a:spcPct val="0"/>
                </a:spcBef>
              </a:pPr>
              <a:t>59</a:t>
            </a:fld>
            <a:endParaRPr lang="en-US" altLang="en-US" smtClean="0">
              <a:solidFill>
                <a:srgbClr val="000000"/>
              </a:solidFill>
            </a:endParaRPr>
          </a:p>
        </p:txBody>
      </p:sp>
    </p:spTree>
    <p:extLst>
      <p:ext uri="{BB962C8B-B14F-4D97-AF65-F5344CB8AC3E}">
        <p14:creationId xmlns:p14="http://schemas.microsoft.com/office/powerpoint/2010/main" val="4240436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76ED112-D0EE-42E0-978D-A4F4034124CE}" type="datetime1">
              <a:rPr lang="en-US" altLang="en-US" smtClean="0">
                <a:solidFill>
                  <a:srgbClr val="000000"/>
                </a:solidFill>
              </a:rPr>
              <a:pPr eaLnBrk="1" hangingPunct="1">
                <a:spcBef>
                  <a:spcPct val="0"/>
                </a:spcBef>
              </a:pPr>
              <a:t>3/22/2016</a:t>
            </a:fld>
            <a:endParaRPr lang="en-US" alt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127" eaLnBrk="0" hangingPunct="0">
              <a:spcBef>
                <a:spcPct val="30000"/>
              </a:spcBef>
              <a:defRPr sz="1300">
                <a:solidFill>
                  <a:schemeClr val="tx1"/>
                </a:solidFill>
                <a:latin typeface="Arial" charset="0"/>
              </a:defRPr>
            </a:lvl1pPr>
            <a:lvl2pPr marL="801118" indent="-308122" defTabSz="991127" eaLnBrk="0" hangingPunct="0">
              <a:spcBef>
                <a:spcPct val="30000"/>
              </a:spcBef>
              <a:defRPr sz="1300">
                <a:solidFill>
                  <a:schemeClr val="tx1"/>
                </a:solidFill>
                <a:latin typeface="Arial" charset="0"/>
              </a:defRPr>
            </a:lvl2pPr>
            <a:lvl3pPr marL="1232489" indent="-246499" defTabSz="991127" eaLnBrk="0" hangingPunct="0">
              <a:spcBef>
                <a:spcPct val="30000"/>
              </a:spcBef>
              <a:defRPr sz="1300">
                <a:solidFill>
                  <a:schemeClr val="tx1"/>
                </a:solidFill>
                <a:latin typeface="Arial" charset="0"/>
              </a:defRPr>
            </a:lvl3pPr>
            <a:lvl4pPr marL="1725485" indent="-246499" defTabSz="991127" eaLnBrk="0" hangingPunct="0">
              <a:spcBef>
                <a:spcPct val="30000"/>
              </a:spcBef>
              <a:defRPr sz="1300">
                <a:solidFill>
                  <a:schemeClr val="tx1"/>
                </a:solidFill>
                <a:latin typeface="Arial" charset="0"/>
              </a:defRPr>
            </a:lvl4pPr>
            <a:lvl5pPr marL="2218480" indent="-246499" defTabSz="991127" eaLnBrk="0" hangingPunct="0">
              <a:spcBef>
                <a:spcPct val="30000"/>
              </a:spcBef>
              <a:defRPr sz="1300">
                <a:solidFill>
                  <a:schemeClr val="tx1"/>
                </a:solidFill>
                <a:latin typeface="Arial" charset="0"/>
              </a:defRPr>
            </a:lvl5pPr>
            <a:lvl6pPr marL="2711475" indent="-246499" defTabSz="991127" eaLnBrk="0" fontAlgn="base" hangingPunct="0">
              <a:spcBef>
                <a:spcPct val="30000"/>
              </a:spcBef>
              <a:spcAft>
                <a:spcPct val="0"/>
              </a:spcAft>
              <a:defRPr sz="1300">
                <a:solidFill>
                  <a:schemeClr val="tx1"/>
                </a:solidFill>
                <a:latin typeface="Arial" charset="0"/>
              </a:defRPr>
            </a:lvl6pPr>
            <a:lvl7pPr marL="3204470" indent="-246499" defTabSz="991127" eaLnBrk="0" fontAlgn="base" hangingPunct="0">
              <a:spcBef>
                <a:spcPct val="30000"/>
              </a:spcBef>
              <a:spcAft>
                <a:spcPct val="0"/>
              </a:spcAft>
              <a:defRPr sz="1300">
                <a:solidFill>
                  <a:schemeClr val="tx1"/>
                </a:solidFill>
                <a:latin typeface="Arial" charset="0"/>
              </a:defRPr>
            </a:lvl7pPr>
            <a:lvl8pPr marL="3697465" indent="-246499" defTabSz="991127" eaLnBrk="0" fontAlgn="base" hangingPunct="0">
              <a:spcBef>
                <a:spcPct val="30000"/>
              </a:spcBef>
              <a:spcAft>
                <a:spcPct val="0"/>
              </a:spcAft>
              <a:defRPr sz="1300">
                <a:solidFill>
                  <a:schemeClr val="tx1"/>
                </a:solidFill>
                <a:latin typeface="Arial" charset="0"/>
              </a:defRPr>
            </a:lvl8pPr>
            <a:lvl9pPr marL="4190460" indent="-246499" defTabSz="991127"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14BC2C4-7150-4A6D-8482-0079176798DB}" type="slidenum">
              <a:rPr lang="en-US" altLang="en-US" smtClean="0">
                <a:solidFill>
                  <a:srgbClr val="000000"/>
                </a:solidFill>
              </a:rPr>
              <a:pPr eaLnBrk="1" hangingPunct="1">
                <a:spcBef>
                  <a:spcPct val="0"/>
                </a:spcBef>
              </a:pPr>
              <a:t>60</a:t>
            </a:fld>
            <a:endParaRPr lang="en-US" altLang="en-US" smtClean="0">
              <a:solidFill>
                <a:srgbClr val="000000"/>
              </a:solidFill>
            </a:endParaRPr>
          </a:p>
        </p:txBody>
      </p:sp>
    </p:spTree>
    <p:extLst>
      <p:ext uri="{BB962C8B-B14F-4D97-AF65-F5344CB8AC3E}">
        <p14:creationId xmlns:p14="http://schemas.microsoft.com/office/powerpoint/2010/main" val="4205683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3/22/2016</a:t>
            </a:fld>
            <a:endParaRPr lang="en-US" altLang="en-US" smtClean="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38" eaLnBrk="0" hangingPunct="0">
              <a:spcBef>
                <a:spcPct val="30000"/>
              </a:spcBef>
              <a:defRPr sz="1300">
                <a:solidFill>
                  <a:schemeClr val="tx1"/>
                </a:solidFill>
                <a:latin typeface="Arial" charset="0"/>
              </a:defRPr>
            </a:lvl1pPr>
            <a:lvl2pPr marL="772146" indent="-296345" defTabSz="956538" eaLnBrk="0" hangingPunct="0">
              <a:spcBef>
                <a:spcPct val="30000"/>
              </a:spcBef>
              <a:defRPr sz="1300">
                <a:solidFill>
                  <a:schemeClr val="tx1"/>
                </a:solidFill>
                <a:latin typeface="Arial" charset="0"/>
              </a:defRPr>
            </a:lvl2pPr>
            <a:lvl3pPr marL="1187029" indent="-237077" defTabSz="956538" eaLnBrk="0" hangingPunct="0">
              <a:spcBef>
                <a:spcPct val="30000"/>
              </a:spcBef>
              <a:defRPr sz="1300">
                <a:solidFill>
                  <a:schemeClr val="tx1"/>
                </a:solidFill>
                <a:latin typeface="Arial" charset="0"/>
              </a:defRPr>
            </a:lvl3pPr>
            <a:lvl4pPr marL="1662828" indent="-237077" defTabSz="956538" eaLnBrk="0" hangingPunct="0">
              <a:spcBef>
                <a:spcPct val="30000"/>
              </a:spcBef>
              <a:defRPr sz="1300">
                <a:solidFill>
                  <a:schemeClr val="tx1"/>
                </a:solidFill>
                <a:latin typeface="Arial" charset="0"/>
              </a:defRPr>
            </a:lvl4pPr>
            <a:lvl5pPr marL="2136980" indent="-237077" defTabSz="956538" eaLnBrk="0" hangingPunct="0">
              <a:spcBef>
                <a:spcPct val="30000"/>
              </a:spcBef>
              <a:defRPr sz="1300">
                <a:solidFill>
                  <a:schemeClr val="tx1"/>
                </a:solidFill>
                <a:latin typeface="Arial" charset="0"/>
              </a:defRPr>
            </a:lvl5pPr>
            <a:lvl6pPr marL="2611134" indent="-237077" defTabSz="956538" eaLnBrk="0" fontAlgn="base" hangingPunct="0">
              <a:spcBef>
                <a:spcPct val="30000"/>
              </a:spcBef>
              <a:spcAft>
                <a:spcPct val="0"/>
              </a:spcAft>
              <a:defRPr sz="1300">
                <a:solidFill>
                  <a:schemeClr val="tx1"/>
                </a:solidFill>
                <a:latin typeface="Arial" charset="0"/>
              </a:defRPr>
            </a:lvl6pPr>
            <a:lvl7pPr marL="3085287" indent="-237077" defTabSz="956538" eaLnBrk="0" fontAlgn="base" hangingPunct="0">
              <a:spcBef>
                <a:spcPct val="30000"/>
              </a:spcBef>
              <a:spcAft>
                <a:spcPct val="0"/>
              </a:spcAft>
              <a:defRPr sz="1300">
                <a:solidFill>
                  <a:schemeClr val="tx1"/>
                </a:solidFill>
                <a:latin typeface="Arial" charset="0"/>
              </a:defRPr>
            </a:lvl7pPr>
            <a:lvl8pPr marL="3559440" indent="-237077" defTabSz="956538" eaLnBrk="0" fontAlgn="base" hangingPunct="0">
              <a:spcBef>
                <a:spcPct val="30000"/>
              </a:spcBef>
              <a:spcAft>
                <a:spcPct val="0"/>
              </a:spcAft>
              <a:defRPr sz="1300">
                <a:solidFill>
                  <a:schemeClr val="tx1"/>
                </a:solidFill>
                <a:latin typeface="Arial" charset="0"/>
              </a:defRPr>
            </a:lvl8pPr>
            <a:lvl9pPr marL="4033593" indent="-237077" defTabSz="95653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61</a:t>
            </a:fld>
            <a:endParaRPr lang="en-US" altLang="en-US"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334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D3AEBC82-FC17-4A2A-B614-92B6151C1C03}" type="slidenum">
              <a:rPr lang="en-US" smtClean="0">
                <a:latin typeface="Stone Sans" pitchFamily="34" charset="0"/>
              </a:rPr>
              <a:pPr eaLnBrk="1" hangingPunct="1"/>
              <a:t>6</a:t>
            </a:fld>
            <a:endParaRPr lang="en-US" dirty="0" smtClean="0">
              <a:latin typeface="Stone Sans" pitchFamily="34" charset="0"/>
            </a:endParaRPr>
          </a:p>
        </p:txBody>
      </p:sp>
    </p:spTree>
    <p:extLst>
      <p:ext uri="{BB962C8B-B14F-4D97-AF65-F5344CB8AC3E}">
        <p14:creationId xmlns:p14="http://schemas.microsoft.com/office/powerpoint/2010/main" val="93644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C92A3EA3-1034-49A1-8F08-57119C5935AE}" type="slidenum">
              <a:rPr lang="en-US" smtClean="0">
                <a:latin typeface="Stone Sans" pitchFamily="34" charset="0"/>
              </a:rPr>
              <a:pPr eaLnBrk="1" hangingPunct="1"/>
              <a:t>7</a:t>
            </a:fld>
            <a:endParaRPr lang="en-US" dirty="0" smtClean="0">
              <a:latin typeface="Stone Sans" pitchFamily="34" charset="0"/>
            </a:endParaRPr>
          </a:p>
        </p:txBody>
      </p:sp>
    </p:spTree>
    <p:extLst>
      <p:ext uri="{BB962C8B-B14F-4D97-AF65-F5344CB8AC3E}">
        <p14:creationId xmlns:p14="http://schemas.microsoft.com/office/powerpoint/2010/main" val="73174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864" indent="-185864" eaLnBrk="1" hangingPunct="1">
              <a:buFont typeface="Arial" pitchFamily="34" charset="0"/>
              <a:buChar char="•"/>
              <a:defRPr/>
            </a:pPr>
            <a:r>
              <a:rPr lang="en-US" dirty="0" smtClean="0">
                <a:latin typeface="Stone Sans" pitchFamily="34" charset="0"/>
              </a:rPr>
              <a:t>Do Not sound the fire alarm</a:t>
            </a:r>
          </a:p>
          <a:p>
            <a:pPr marL="185864" indent="-185864" eaLnBrk="1" hangingPunct="1">
              <a:buFont typeface="Arial" pitchFamily="34" charset="0"/>
              <a:buChar char="•"/>
              <a:defRPr/>
            </a:pPr>
            <a:r>
              <a:rPr lang="en-US" dirty="0" smtClean="0">
                <a:latin typeface="Stone Sans" pitchFamily="34" charset="0"/>
              </a:rPr>
              <a:t>Lock doors/windows – draw blinds</a:t>
            </a:r>
          </a:p>
          <a:p>
            <a:pPr marL="185864" indent="-185864" eaLnBrk="1" hangingPunct="1">
              <a:buFont typeface="Arial" pitchFamily="34" charset="0"/>
              <a:buChar char="•"/>
              <a:defRPr/>
            </a:pPr>
            <a:r>
              <a:rPr lang="en-US" dirty="0" smtClean="0">
                <a:latin typeface="Stone Sans" pitchFamily="34" charset="0"/>
              </a:rPr>
              <a:t>Turn off lights &amp; equipment</a:t>
            </a:r>
          </a:p>
          <a:p>
            <a:pPr marL="185864" indent="-185864" eaLnBrk="1" hangingPunct="1">
              <a:buFont typeface="Arial" pitchFamily="34" charset="0"/>
              <a:buChar char="•"/>
              <a:defRPr/>
            </a:pPr>
            <a:r>
              <a:rPr lang="en-US" dirty="0" smtClean="0">
                <a:latin typeface="Stone Sans" pitchFamily="34" charset="0"/>
              </a:rPr>
              <a:t>Try to remain calm</a:t>
            </a:r>
          </a:p>
          <a:p>
            <a:pPr>
              <a:defRPr/>
            </a:pPr>
            <a:endParaRPr lang="en-US" dirty="0"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8970CF8B-346C-4433-9A1A-54012A1ACCD0}" type="slidenum">
              <a:rPr lang="en-US" smtClean="0">
                <a:latin typeface="Stone Sans" pitchFamily="34" charset="0"/>
              </a:rPr>
              <a:pPr eaLnBrk="1" hangingPunct="1"/>
              <a:t>8</a:t>
            </a:fld>
            <a:endParaRPr lang="en-US" dirty="0" smtClean="0">
              <a:latin typeface="Stone Sans" pitchFamily="34" charset="0"/>
            </a:endParaRPr>
          </a:p>
        </p:txBody>
      </p:sp>
    </p:spTree>
    <p:extLst>
      <p:ext uri="{BB962C8B-B14F-4D97-AF65-F5344CB8AC3E}">
        <p14:creationId xmlns:p14="http://schemas.microsoft.com/office/powerpoint/2010/main" val="85597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618" indent="-185618">
              <a:buFontTx/>
              <a:buChar char="•"/>
            </a:pPr>
            <a:r>
              <a:rPr lang="en-US" smtClean="0"/>
              <a:t>Give name, department name, location &amp; phone number</a:t>
            </a:r>
          </a:p>
          <a:p>
            <a:pPr marL="185618" indent="-185618">
              <a:buFontTx/>
              <a:buChar char="•"/>
            </a:pPr>
            <a:r>
              <a:rPr lang="en-US" smtClean="0"/>
              <a:t>Provide examples or descriptions of behaviors, statements, or actions which caused a concern</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826" eaLnBrk="0" hangingPunct="0">
              <a:defRPr>
                <a:solidFill>
                  <a:schemeClr val="tx1"/>
                </a:solidFill>
                <a:latin typeface="Arial" charset="0"/>
              </a:defRPr>
            </a:lvl1pPr>
            <a:lvl2pPr marL="796963" indent="-306524" defTabSz="1009826" eaLnBrk="0" hangingPunct="0">
              <a:defRPr>
                <a:solidFill>
                  <a:schemeClr val="tx1"/>
                </a:solidFill>
                <a:latin typeface="Arial" charset="0"/>
              </a:defRPr>
            </a:lvl2pPr>
            <a:lvl3pPr marL="1226094" indent="-245219" defTabSz="1009826" eaLnBrk="0" hangingPunct="0">
              <a:defRPr>
                <a:solidFill>
                  <a:schemeClr val="tx1"/>
                </a:solidFill>
                <a:latin typeface="Arial" charset="0"/>
              </a:defRPr>
            </a:lvl3pPr>
            <a:lvl4pPr marL="1716531" indent="-245219" defTabSz="1009826" eaLnBrk="0" hangingPunct="0">
              <a:defRPr>
                <a:solidFill>
                  <a:schemeClr val="tx1"/>
                </a:solidFill>
                <a:latin typeface="Arial" charset="0"/>
              </a:defRPr>
            </a:lvl4pPr>
            <a:lvl5pPr marL="2206969" indent="-245219" defTabSz="1009826" eaLnBrk="0" hangingPunct="0">
              <a:defRPr>
                <a:solidFill>
                  <a:schemeClr val="tx1"/>
                </a:solidFill>
                <a:latin typeface="Arial" charset="0"/>
              </a:defRPr>
            </a:lvl5pPr>
            <a:lvl6pPr marL="2697407" indent="-245219" defTabSz="1009826" eaLnBrk="0" fontAlgn="base" hangingPunct="0">
              <a:spcBef>
                <a:spcPct val="0"/>
              </a:spcBef>
              <a:spcAft>
                <a:spcPct val="0"/>
              </a:spcAft>
              <a:defRPr>
                <a:solidFill>
                  <a:schemeClr val="tx1"/>
                </a:solidFill>
                <a:latin typeface="Arial" charset="0"/>
              </a:defRPr>
            </a:lvl6pPr>
            <a:lvl7pPr marL="3187845" indent="-245219" defTabSz="1009826" eaLnBrk="0" fontAlgn="base" hangingPunct="0">
              <a:spcBef>
                <a:spcPct val="0"/>
              </a:spcBef>
              <a:spcAft>
                <a:spcPct val="0"/>
              </a:spcAft>
              <a:defRPr>
                <a:solidFill>
                  <a:schemeClr val="tx1"/>
                </a:solidFill>
                <a:latin typeface="Arial" charset="0"/>
              </a:defRPr>
            </a:lvl7pPr>
            <a:lvl8pPr marL="3678282" indent="-245219" defTabSz="1009826" eaLnBrk="0" fontAlgn="base" hangingPunct="0">
              <a:spcBef>
                <a:spcPct val="0"/>
              </a:spcBef>
              <a:spcAft>
                <a:spcPct val="0"/>
              </a:spcAft>
              <a:defRPr>
                <a:solidFill>
                  <a:schemeClr val="tx1"/>
                </a:solidFill>
                <a:latin typeface="Arial" charset="0"/>
              </a:defRPr>
            </a:lvl8pPr>
            <a:lvl9pPr marL="4168721" indent="-245219" defTabSz="1009826" eaLnBrk="0" fontAlgn="base" hangingPunct="0">
              <a:spcBef>
                <a:spcPct val="0"/>
              </a:spcBef>
              <a:spcAft>
                <a:spcPct val="0"/>
              </a:spcAft>
              <a:defRPr>
                <a:solidFill>
                  <a:schemeClr val="tx1"/>
                </a:solidFill>
                <a:latin typeface="Arial" charset="0"/>
              </a:defRPr>
            </a:lvl9pPr>
          </a:lstStyle>
          <a:p>
            <a:pPr eaLnBrk="1" hangingPunct="1"/>
            <a:fld id="{FC7B2148-BBA1-4869-AEC8-13BC2B8A0716}" type="slidenum">
              <a:rPr lang="en-US" smtClean="0">
                <a:latin typeface="Stone Sans" pitchFamily="34" charset="0"/>
              </a:rPr>
              <a:pPr eaLnBrk="1" hangingPunct="1"/>
              <a:t>9</a:t>
            </a:fld>
            <a:endParaRPr lang="en-US" dirty="0" smtClean="0">
              <a:latin typeface="Stone Sans" pitchFamily="34" charset="0"/>
            </a:endParaRPr>
          </a:p>
        </p:txBody>
      </p:sp>
    </p:spTree>
    <p:extLst>
      <p:ext uri="{BB962C8B-B14F-4D97-AF65-F5344CB8AC3E}">
        <p14:creationId xmlns:p14="http://schemas.microsoft.com/office/powerpoint/2010/main" val="1693022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4" y="0"/>
            <a:ext cx="9161463" cy="99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375258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5" name="Picture 11" descr="HRS sign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7639050" y="5849938"/>
            <a:ext cx="1143000" cy="644525"/>
          </a:xfrm>
          <a:prstGeom prst="rect">
            <a:avLst/>
          </a:prstGeom>
          <a:noFill/>
          <a:ln w="9525">
            <a:noFill/>
            <a:miter lim="800000"/>
            <a:headEnd/>
            <a:tailEnd/>
          </a:ln>
        </p:spPr>
      </p:pic>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7329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8E74D66-8805-413C-8E3C-527EDA375B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6961717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842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2207383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2173463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1367981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17348596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26036223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90381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4316397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13">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21"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5" r:id="rId10"/>
    <p:sldLayoutId id="2147484126"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075"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482BA1C-1BAB-40E8-945A-C79AFEB665B4}" type="slidenum">
              <a:rPr lang="en-US"/>
              <a:pPr>
                <a:defRPr/>
              </a:pPr>
              <a:t>‹#›</a:t>
            </a:fld>
            <a:endParaRPr lang="en-US"/>
          </a:p>
        </p:txBody>
      </p:sp>
      <p:pic>
        <p:nvPicPr>
          <p:cNvPr id="3080"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a:off x="0" y="0"/>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8F2CD6CB-CF3B-41E7-846A-5A3164647FB5}" type="slidenum">
              <a:rPr lang="en-US">
                <a:solidFill>
                  <a:srgbClr val="000000"/>
                </a:solidFill>
              </a:rPr>
              <a:pPr>
                <a:defRPr/>
              </a:pPr>
              <a:t>‹#›</a:t>
            </a:fld>
            <a:endParaRPr lang="en-US">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0313" y="228600"/>
            <a:ext cx="1276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hyperlink" Target="oeo.wsu.edu/resources"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hyperlink" Target="mailto:eap@wsu.edu" TargetMode="Externa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hyperlink" Target="mailto:ombudsman@wsu.edu" TargetMode="External"/><Relationship Id="rId5" Type="http://schemas.openxmlformats.org/officeDocument/2006/relationships/hyperlink" Target="http://www.oeo.wsu.edu/" TargetMode="External"/><Relationship Id="rId4" Type="http://schemas.openxmlformats.org/officeDocument/2006/relationships/hyperlink" Target="http://www.hrs.wsu.edu/"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724400" y="2800906"/>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9"/>
          <p:cNvSpPr txBox="1">
            <a:spLocks noChangeArrowheads="1"/>
          </p:cNvSpPr>
          <p:nvPr/>
        </p:nvSpPr>
        <p:spPr>
          <a:xfrm>
            <a:off x="4295556" y="1428629"/>
            <a:ext cx="4614863" cy="1233488"/>
          </a:xfrm>
          <a:prstGeom prst="rect">
            <a:avLst/>
          </a:prstGeom>
        </p:spPr>
        <p:txBody>
          <a:bodyPr/>
          <a:lstStyle/>
          <a:p>
            <a:pPr algn="ctr" eaLnBrk="0" hangingPunct="0">
              <a:lnSpc>
                <a:spcPct val="90000"/>
              </a:lnSpc>
              <a:defRPr/>
            </a:pPr>
            <a:r>
              <a:rPr lang="en-US" sz="3600" b="1" kern="0" dirty="0">
                <a:solidFill>
                  <a:srgbClr val="981E32"/>
                </a:solidFill>
                <a:latin typeface="Stone Serif" pitchFamily="18" charset="0"/>
              </a:rPr>
              <a:t>Workplace Issues Case Studies</a:t>
            </a:r>
          </a:p>
        </p:txBody>
      </p:sp>
      <p:sp>
        <p:nvSpPr>
          <p:cNvPr id="13" name="Rectangle 20"/>
          <p:cNvSpPr txBox="1">
            <a:spLocks noChangeArrowheads="1"/>
          </p:cNvSpPr>
          <p:nvPr/>
        </p:nvSpPr>
        <p:spPr>
          <a:xfrm>
            <a:off x="1533450" y="6248415"/>
            <a:ext cx="1493819" cy="431987"/>
          </a:xfrm>
          <a:prstGeom prst="rect">
            <a:avLst/>
          </a:prstGeom>
        </p:spPr>
        <p:txBody>
          <a:bodyPr/>
          <a:lstStyle/>
          <a:p>
            <a:pPr marL="165100" indent="-165100" algn="ctr">
              <a:spcBef>
                <a:spcPct val="25000"/>
              </a:spcBef>
              <a:buClr>
                <a:srgbClr val="C60C30"/>
              </a:buClr>
              <a:buSzPct val="100000"/>
              <a:buFont typeface="Arial" charset="0"/>
              <a:buNone/>
              <a:defRPr/>
            </a:pPr>
            <a:r>
              <a:rPr lang="en-US" sz="1200" kern="0" dirty="0" smtClean="0">
                <a:solidFill>
                  <a:srgbClr val="5F5F5F"/>
                </a:solidFill>
                <a:latin typeface="StoneSans" pitchFamily="34" charset="0"/>
              </a:rPr>
              <a:t>Updated April 2015</a:t>
            </a:r>
            <a:endParaRPr lang="en-US" sz="1400" kern="0" dirty="0">
              <a:solidFill>
                <a:srgbClr val="5F5F5F"/>
              </a:solidFill>
              <a:latin typeface="StoneSans" pitchFamily="34" charset="0"/>
            </a:endParaRPr>
          </a:p>
        </p:txBody>
      </p:sp>
      <p:cxnSp>
        <p:nvCxnSpPr>
          <p:cNvPr id="16" name="Straight Connector 15"/>
          <p:cNvCxnSpPr/>
          <p:nvPr/>
        </p:nvCxnSpPr>
        <p:spPr>
          <a:xfrm>
            <a:off x="4724400" y="4648756"/>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8"/>
          <p:cNvSpPr>
            <a:spLocks noChangeArrowheads="1"/>
          </p:cNvSpPr>
          <p:nvPr/>
        </p:nvSpPr>
        <p:spPr bwMode="auto">
          <a:xfrm>
            <a:off x="4714368" y="3304416"/>
            <a:ext cx="4196051"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5100" indent="-165100" algn="ctr">
              <a:spcBef>
                <a:spcPct val="25000"/>
              </a:spcBef>
              <a:buClr>
                <a:srgbClr val="C60C30"/>
              </a:buClr>
              <a:buSzPct val="100000"/>
              <a:defRPr/>
            </a:pPr>
            <a:r>
              <a:rPr lang="en-US" sz="2400" kern="0" dirty="0">
                <a:solidFill>
                  <a:srgbClr val="5F5F5F"/>
                </a:solidFill>
                <a:latin typeface="Lucida Sans" pitchFamily="34" charset="0"/>
              </a:rPr>
              <a:t>Presented by Zami Wilson</a:t>
            </a:r>
          </a:p>
          <a:p>
            <a:pPr algn="ctr">
              <a:spcBef>
                <a:spcPct val="25000"/>
              </a:spcBef>
              <a:buClr>
                <a:srgbClr val="C60C30"/>
              </a:buClr>
              <a:buSzPct val="100000"/>
              <a:defRPr/>
            </a:pPr>
            <a:r>
              <a:rPr lang="en-US" sz="2000" kern="0" dirty="0">
                <a:solidFill>
                  <a:srgbClr val="5F5F5F"/>
                </a:solidFill>
                <a:latin typeface="Lucida Sans" pitchFamily="34" charset="0"/>
              </a:rPr>
              <a:t>Human Resource Services</a:t>
            </a:r>
          </a:p>
        </p:txBody>
      </p:sp>
      <p:pic>
        <p:nvPicPr>
          <p:cNvPr id="11" name="Picture 15"/>
          <p:cNvPicPr>
            <a:picLocks noChangeAspect="1" noChangeArrowheads="1"/>
          </p:cNvPicPr>
          <p:nvPr/>
        </p:nvPicPr>
        <p:blipFill>
          <a:blip r:embed="rId3" cstate="print"/>
          <a:srcRect l="9231"/>
          <a:stretch>
            <a:fillRect/>
          </a:stretch>
        </p:blipFill>
        <p:spPr bwMode="auto">
          <a:xfrm>
            <a:off x="546031" y="1766322"/>
            <a:ext cx="3890596" cy="303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4649783"/>
              </p:ext>
            </p:extLst>
          </p:nvPr>
        </p:nvGraphicFramePr>
        <p:xfrm>
          <a:off x="801914" y="1444239"/>
          <a:ext cx="7772400" cy="470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Simulation #1</a:t>
            </a:r>
            <a:endParaRPr lang="en-US" sz="3200" b="1" dirty="0">
              <a:latin typeface="Stone Sans" pitchFamily="34" charset="0"/>
            </a:endParaRPr>
          </a:p>
        </p:txBody>
      </p:sp>
    </p:spTree>
    <p:extLst>
      <p:ext uri="{BB962C8B-B14F-4D97-AF65-F5344CB8AC3E}">
        <p14:creationId xmlns:p14="http://schemas.microsoft.com/office/powerpoint/2010/main" val="40866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96990" y="84412"/>
            <a:ext cx="8647009" cy="590931"/>
          </a:xfrm>
        </p:spPr>
        <p:txBody>
          <a:bodyPr anchor="ctr" anchorCtr="0"/>
          <a:lstStyle/>
          <a:p>
            <a:pPr marL="457200" indent="-457200">
              <a:tabLst>
                <a:tab pos="574675" algn="l"/>
              </a:tabLst>
            </a:pPr>
            <a:r>
              <a:rPr lang="en-US" sz="3600" kern="1200" dirty="0">
                <a:solidFill>
                  <a:srgbClr val="FFFFFF"/>
                </a:solidFill>
                <a:effectLst>
                  <a:outerShdw blurRad="38100" dist="38100" dir="2700000" algn="tl">
                    <a:srgbClr val="000000">
                      <a:alpha val="43137"/>
                    </a:srgbClr>
                  </a:outerShdw>
                </a:effectLst>
                <a:latin typeface="StoneSans" pitchFamily="34" charset="0"/>
              </a:rPr>
              <a:t>What do you say to Jill?</a:t>
            </a:r>
          </a:p>
        </p:txBody>
      </p:sp>
      <p:sp>
        <p:nvSpPr>
          <p:cNvPr id="27" name="TPAnswers"/>
          <p:cNvSpPr>
            <a:spLocks noGrp="1"/>
          </p:cNvSpPr>
          <p:nvPr>
            <p:ph type="body" idx="1"/>
          </p:nvPr>
        </p:nvSpPr>
        <p:spPr bwMode="black">
          <a:xfrm>
            <a:off x="1157288" y="1448554"/>
            <a:ext cx="6800708" cy="430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679450" indent="-514350">
              <a:spcBef>
                <a:spcPct val="20000"/>
              </a:spcBef>
              <a:spcAft>
                <a:spcPts val="0"/>
              </a:spcAft>
              <a:buFont typeface="+mj-lt"/>
              <a:buAutoNum type="alphaLcParenR"/>
            </a:pPr>
            <a:r>
              <a:rPr lang="en-US" sz="2000" b="1" dirty="0"/>
              <a:t>Tell her you will look into the situation, will get back with her on what you found out and what you plan to do to John and Sandy.</a:t>
            </a:r>
          </a:p>
          <a:p>
            <a:pPr marL="679450" indent="-514350">
              <a:spcBef>
                <a:spcPct val="20000"/>
              </a:spcBef>
              <a:spcAft>
                <a:spcPts val="0"/>
              </a:spcAft>
              <a:buFont typeface="+mj-lt"/>
              <a:buAutoNum type="alphaLcParenR"/>
            </a:pPr>
            <a:r>
              <a:rPr lang="en-US" sz="2000" b="1" dirty="0"/>
              <a:t>Thank her for notifying you, you will look into the situation, and it will be handled appropriately, but you cannot guarantee confidentiality.</a:t>
            </a:r>
          </a:p>
          <a:p>
            <a:pPr marL="679450" indent="-514350">
              <a:spcBef>
                <a:spcPct val="20000"/>
              </a:spcBef>
              <a:spcAft>
                <a:spcPts val="0"/>
              </a:spcAft>
              <a:buFont typeface="+mj-lt"/>
              <a:buAutoNum type="alphaLcParenR"/>
            </a:pPr>
            <a:r>
              <a:rPr lang="en-US" sz="2000" b="1" dirty="0"/>
              <a:t>Tell her you will schedule a meeting with her, John, and Sandy to discuss the situation.</a:t>
            </a:r>
          </a:p>
          <a:p>
            <a:pPr marL="679450" indent="-514350">
              <a:spcBef>
                <a:spcPct val="20000"/>
              </a:spcBef>
              <a:spcAft>
                <a:spcPts val="0"/>
              </a:spcAft>
              <a:buFont typeface="+mj-lt"/>
              <a:buAutoNum type="alphaLcParenR"/>
            </a:pPr>
            <a:r>
              <a:rPr lang="en-US" sz="2000" b="1" dirty="0"/>
              <a:t>Agree to not disclose her name and keep the conversation confidential</a:t>
            </a:r>
            <a:r>
              <a:rPr lang="en-US" sz="2000" b="1" dirty="0" smtClean="0"/>
              <a:t>.</a:t>
            </a:r>
          </a:p>
          <a:p>
            <a:pPr marL="679450" indent="-514350">
              <a:spcBef>
                <a:spcPct val="20000"/>
              </a:spcBef>
              <a:spcAft>
                <a:spcPts val="0"/>
              </a:spcAft>
              <a:buFont typeface="+mj-lt"/>
              <a:buAutoNum type="alphaLcParenR"/>
            </a:pPr>
            <a:r>
              <a:rPr lang="en-US" sz="2000" b="1" dirty="0" smtClean="0"/>
              <a:t>Call a unit meeting to discuss what happened with all staff.</a:t>
            </a:r>
            <a:endParaRPr lang="en-US" sz="2000" b="1" dirty="0"/>
          </a:p>
        </p:txBody>
      </p:sp>
    </p:spTree>
    <p:custDataLst>
      <p:tags r:id="rId1"/>
    </p:custDataLst>
    <p:extLst>
      <p:ext uri="{BB962C8B-B14F-4D97-AF65-F5344CB8AC3E}">
        <p14:creationId xmlns:p14="http://schemas.microsoft.com/office/powerpoint/2010/main" val="2815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09600" y="1608462"/>
            <a:ext cx="7968342" cy="46853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buNone/>
            </a:pPr>
            <a:r>
              <a:rPr lang="en-US" sz="2400" b="1" dirty="0" smtClean="0"/>
              <a:t>What are your next steps?</a:t>
            </a:r>
          </a:p>
          <a:p>
            <a:pPr marL="684213" indent="-339725"/>
            <a:r>
              <a:rPr lang="en-US" sz="2400" b="1" dirty="0" smtClean="0"/>
              <a:t>Step One: Did Jill give you all the pertinent facts to address the concern?</a:t>
            </a:r>
          </a:p>
          <a:p>
            <a:pPr marL="1025525" lvl="1" indent="-339725"/>
            <a:r>
              <a:rPr lang="en-US" sz="2200" b="1" dirty="0" smtClean="0"/>
              <a:t>Ask Jill the who, what, when, where, how?</a:t>
            </a:r>
          </a:p>
          <a:p>
            <a:pPr marL="684213" indent="-287338"/>
            <a:r>
              <a:rPr lang="en-US" sz="2400" b="1" dirty="0" smtClean="0"/>
              <a:t>Step Two: Contact your </a:t>
            </a:r>
            <a:r>
              <a:rPr lang="en-US" sz="2400" b="1" dirty="0"/>
              <a:t>HRC </a:t>
            </a:r>
            <a:r>
              <a:rPr lang="en-US" sz="2400" b="1" dirty="0" smtClean="0"/>
              <a:t>to discuss.</a:t>
            </a:r>
          </a:p>
          <a:p>
            <a:pPr marL="914400" lvl="1" indent="-227013"/>
            <a:r>
              <a:rPr lang="en-US" sz="2200" dirty="0" smtClean="0"/>
              <a:t>Has the Director and/or Dean/VP been notified? </a:t>
            </a:r>
          </a:p>
          <a:p>
            <a:pPr marL="165100" indent="0" algn="ctr">
              <a:buNone/>
            </a:pPr>
            <a:r>
              <a:rPr lang="en-US" sz="2400" b="1" dirty="0" smtClean="0"/>
              <a:t>? – Determine if you will initiate </a:t>
            </a:r>
          </a:p>
          <a:p>
            <a:pPr marL="165100" indent="0" algn="ctr">
              <a:buNone/>
            </a:pPr>
            <a:r>
              <a:rPr lang="en-US" sz="2400" b="1" dirty="0" smtClean="0"/>
              <a:t>the fact finding process </a:t>
            </a:r>
          </a:p>
          <a:p>
            <a:pPr marL="165100" indent="0" algn="ctr">
              <a:buNone/>
            </a:pPr>
            <a:r>
              <a:rPr lang="en-US" sz="2400" b="1" dirty="0" smtClean="0"/>
              <a:t>OR will HRS initiate an investigation - ?</a:t>
            </a:r>
          </a:p>
          <a:p>
            <a:pPr marL="165100" indent="0" eaLnBrk="1" hangingPunct="1">
              <a:buNone/>
            </a:pPr>
            <a:endParaRPr lang="en-US" sz="2200" b="1" dirty="0" smtClean="0"/>
          </a:p>
        </p:txBody>
      </p:sp>
      <p:sp>
        <p:nvSpPr>
          <p:cNvPr id="22"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do you do?</a:t>
            </a:r>
            <a:endParaRPr lang="en-US" sz="3200" b="1" dirty="0">
              <a:latin typeface="Stone Sans" pitchFamily="34" charset="0"/>
            </a:endParaRPr>
          </a:p>
        </p:txBody>
      </p:sp>
      <p:sp>
        <p:nvSpPr>
          <p:cNvPr id="24" name="Rectangle 2"/>
          <p:cNvSpPr txBox="1">
            <a:spLocks noChangeArrowheads="1"/>
          </p:cNvSpPr>
          <p:nvPr/>
        </p:nvSpPr>
        <p:spPr bwMode="auto">
          <a:xfrm>
            <a:off x="470018" y="725974"/>
            <a:ext cx="867398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John and Sandy Disagreement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11351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09600" y="1740447"/>
            <a:ext cx="7968342" cy="4304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a:buNone/>
            </a:pPr>
            <a:r>
              <a:rPr lang="en-US" b="1" dirty="0" smtClean="0"/>
              <a:t>Fact Finding Questions:</a:t>
            </a:r>
          </a:p>
          <a:p>
            <a:pPr marL="684213" indent="-339725"/>
            <a:r>
              <a:rPr lang="en-US" b="1" dirty="0" smtClean="0"/>
              <a:t>What day/time did this occur?</a:t>
            </a:r>
            <a:endParaRPr lang="en-US" b="1" dirty="0"/>
          </a:p>
          <a:p>
            <a:pPr marL="684213" indent="-339725"/>
            <a:r>
              <a:rPr lang="en-US" b="1" dirty="0" smtClean="0"/>
              <a:t>Where did this occur?</a:t>
            </a:r>
            <a:endParaRPr lang="en-US" b="1" dirty="0"/>
          </a:p>
          <a:p>
            <a:pPr marL="684213" indent="-339725"/>
            <a:r>
              <a:rPr lang="en-US" b="1" dirty="0" smtClean="0"/>
              <a:t>Names </a:t>
            </a:r>
            <a:r>
              <a:rPr lang="en-US" b="1" dirty="0"/>
              <a:t>of other witnesses?</a:t>
            </a:r>
          </a:p>
          <a:p>
            <a:pPr marL="684213" indent="-339725"/>
            <a:r>
              <a:rPr lang="en-US" b="1" dirty="0" smtClean="0"/>
              <a:t>What </a:t>
            </a:r>
            <a:r>
              <a:rPr lang="en-US" b="1" dirty="0"/>
              <a:t>initiated the argument?</a:t>
            </a:r>
          </a:p>
          <a:p>
            <a:pPr marL="1025525" lvl="1" indent="-339725"/>
            <a:r>
              <a:rPr lang="en-US" b="1" dirty="0"/>
              <a:t>Was it an argument, what was said, how loud were the voices, how close where they standing, etc.?</a:t>
            </a:r>
          </a:p>
          <a:p>
            <a:pPr marL="165100" indent="0" eaLnBrk="1" hangingPunct="1">
              <a:buNone/>
            </a:pPr>
            <a:endParaRPr lang="en-US" sz="2200" b="1" dirty="0" smtClean="0"/>
          </a:p>
        </p:txBody>
      </p:sp>
      <p:sp>
        <p:nvSpPr>
          <p:cNvPr id="22"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do you do?</a:t>
            </a:r>
            <a:endParaRPr lang="en-US" sz="3200" b="1" dirty="0">
              <a:latin typeface="Stone Sans" pitchFamily="34" charset="0"/>
            </a:endParaRPr>
          </a:p>
        </p:txBody>
      </p:sp>
      <p:sp>
        <p:nvSpPr>
          <p:cNvPr id="24" name="Rectangle 2"/>
          <p:cNvSpPr txBox="1">
            <a:spLocks noChangeArrowheads="1"/>
          </p:cNvSpPr>
          <p:nvPr/>
        </p:nvSpPr>
        <p:spPr bwMode="auto">
          <a:xfrm>
            <a:off x="470017" y="725974"/>
            <a:ext cx="86739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John and Sandy Disagreement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16165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42219" y="1528551"/>
            <a:ext cx="7953482" cy="477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a:buNone/>
            </a:pPr>
            <a:r>
              <a:rPr lang="en-US" sz="2400" b="1" dirty="0" smtClean="0"/>
              <a:t>You Learn:</a:t>
            </a:r>
          </a:p>
          <a:p>
            <a:pPr marL="684213" indent="-339725">
              <a:spcBef>
                <a:spcPts val="600"/>
              </a:spcBef>
            </a:pPr>
            <a:r>
              <a:rPr lang="en-US" sz="2000" b="1" dirty="0" smtClean="0"/>
              <a:t>The </a:t>
            </a:r>
            <a:r>
              <a:rPr lang="en-US" sz="2000" b="1" dirty="0"/>
              <a:t>incident occurred on Thursday </a:t>
            </a:r>
            <a:r>
              <a:rPr lang="en-US" sz="2000" b="1" dirty="0" smtClean="0"/>
              <a:t>around 2:00pm</a:t>
            </a:r>
            <a:r>
              <a:rPr lang="en-US" sz="2000" b="1" dirty="0"/>
              <a:t>. </a:t>
            </a:r>
          </a:p>
          <a:p>
            <a:pPr marL="1025525" lvl="1" indent="-339725">
              <a:spcBef>
                <a:spcPts val="0"/>
              </a:spcBef>
              <a:tabLst>
                <a:tab pos="858838" algn="l"/>
              </a:tabLst>
            </a:pPr>
            <a:r>
              <a:rPr lang="en-US" sz="2000" b="1" dirty="0"/>
              <a:t>Students were in the hallway changing classes.</a:t>
            </a:r>
          </a:p>
          <a:p>
            <a:pPr marL="684213" indent="-339725">
              <a:spcBef>
                <a:spcPts val="600"/>
              </a:spcBef>
            </a:pPr>
            <a:r>
              <a:rPr lang="en-US" sz="2000" b="1" dirty="0"/>
              <a:t>Two other staff members witnessed the incident (Frank and Tony</a:t>
            </a:r>
            <a:r>
              <a:rPr lang="en-US" sz="2000" b="1" dirty="0" smtClean="0"/>
              <a:t>). You interview them and discover:</a:t>
            </a:r>
          </a:p>
          <a:p>
            <a:pPr marL="1025525" lvl="1" indent="-339725"/>
            <a:r>
              <a:rPr lang="en-US" sz="2000" b="1" dirty="0" smtClean="0"/>
              <a:t>John and Sandy were in the middle of the hallway;</a:t>
            </a:r>
          </a:p>
          <a:p>
            <a:pPr marL="1025525" lvl="1" indent="-339725"/>
            <a:r>
              <a:rPr lang="en-US" sz="2000" b="1" dirty="0" smtClean="0"/>
              <a:t>Initially they were several feet apart, but got closer as the students came into the hallway;</a:t>
            </a:r>
          </a:p>
          <a:p>
            <a:pPr marL="1025525" lvl="1" indent="-339725"/>
            <a:r>
              <a:rPr lang="en-US" sz="2000" b="1" dirty="0" smtClean="0"/>
              <a:t>Students had to walk around them to get to class;</a:t>
            </a:r>
          </a:p>
          <a:p>
            <a:pPr marL="1025525" lvl="1" indent="-339725"/>
            <a:r>
              <a:rPr lang="en-US" sz="2000" b="1" dirty="0" smtClean="0"/>
              <a:t>Sandy was very animated with arm gestures;</a:t>
            </a:r>
          </a:p>
          <a:p>
            <a:pPr marL="1025525" lvl="1" indent="-339725"/>
            <a:r>
              <a:rPr lang="en-US" sz="2000" b="1" dirty="0" smtClean="0"/>
              <a:t>John and Sandy’s voices started off a normal tone and then Frank stated they began “yelling” at each other and Tony stated they raised their voices to be heard;</a:t>
            </a:r>
          </a:p>
          <a:p>
            <a:pPr marL="1025525" lvl="1" indent="-339725"/>
            <a:r>
              <a:rPr lang="en-US" sz="2000" b="1" dirty="0" smtClean="0"/>
              <a:t>Foul language was used by both parties.</a:t>
            </a:r>
            <a:endParaRPr lang="en-US" sz="1800" b="1" dirty="0" smtClean="0"/>
          </a:p>
        </p:txBody>
      </p:sp>
      <p:sp>
        <p:nvSpPr>
          <p:cNvPr id="22"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do you do?</a:t>
            </a:r>
            <a:endParaRPr lang="en-US" sz="3200" b="1" dirty="0">
              <a:latin typeface="Stone Sans" pitchFamily="34" charset="0"/>
            </a:endParaRPr>
          </a:p>
        </p:txBody>
      </p:sp>
      <p:sp>
        <p:nvSpPr>
          <p:cNvPr id="24" name="Rectangle 2"/>
          <p:cNvSpPr txBox="1">
            <a:spLocks noChangeArrowheads="1"/>
          </p:cNvSpPr>
          <p:nvPr/>
        </p:nvSpPr>
        <p:spPr bwMode="auto">
          <a:xfrm>
            <a:off x="487110" y="725974"/>
            <a:ext cx="86568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John and Sandy Disagreement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179345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543208" y="1643258"/>
            <a:ext cx="8175662" cy="4395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03275" indent="-458788"/>
            <a:r>
              <a:rPr lang="en-US" b="1" dirty="0"/>
              <a:t>You pull your supervisory notes on John and Sandy to review any previous concerns. </a:t>
            </a:r>
          </a:p>
          <a:p>
            <a:pPr marL="1255713" lvl="1" indent="-458788"/>
            <a:r>
              <a:rPr lang="en-US" b="1" dirty="0" smtClean="0"/>
              <a:t>John </a:t>
            </a:r>
            <a:r>
              <a:rPr lang="en-US" b="1" dirty="0"/>
              <a:t>had received a counseling letter for inappropriate behavior </a:t>
            </a:r>
            <a:r>
              <a:rPr lang="en-US" b="1" dirty="0" smtClean="0"/>
              <a:t>2 </a:t>
            </a:r>
            <a:r>
              <a:rPr lang="en-US" b="1" dirty="0"/>
              <a:t>years ago. </a:t>
            </a:r>
            <a:endParaRPr lang="en-US" b="1" dirty="0" smtClean="0"/>
          </a:p>
          <a:p>
            <a:pPr marL="1255713" lvl="1" indent="-458788"/>
            <a:r>
              <a:rPr lang="en-US" b="1" dirty="0" smtClean="0"/>
              <a:t>Sandy was verbally counselled for arriving late to work twice in the last month.</a:t>
            </a:r>
          </a:p>
          <a:p>
            <a:pPr marL="1255713" lvl="1" indent="-458788"/>
            <a:r>
              <a:rPr lang="en-US" b="1" dirty="0" smtClean="0"/>
              <a:t>Both </a:t>
            </a:r>
            <a:r>
              <a:rPr lang="en-US" b="1" dirty="0"/>
              <a:t>have received meets expectations on </a:t>
            </a:r>
            <a:r>
              <a:rPr lang="en-US" b="1" dirty="0" smtClean="0"/>
              <a:t>their last </a:t>
            </a:r>
            <a:r>
              <a:rPr lang="en-US" b="1" dirty="0"/>
              <a:t>performance reviews</a:t>
            </a:r>
            <a:r>
              <a:rPr lang="en-US" b="1" dirty="0" smtClean="0"/>
              <a:t>.</a:t>
            </a:r>
          </a:p>
          <a:p>
            <a:pPr marL="165100" indent="0" eaLnBrk="1" hangingPunct="1">
              <a:buNone/>
            </a:pPr>
            <a:endParaRPr lang="en-US" sz="2200" b="1" dirty="0" smtClean="0"/>
          </a:p>
        </p:txBody>
      </p:sp>
      <p:sp>
        <p:nvSpPr>
          <p:cNvPr id="22"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do you do?</a:t>
            </a:r>
            <a:endParaRPr lang="en-US" sz="3200" b="1" dirty="0">
              <a:latin typeface="Stone Sans" pitchFamily="34" charset="0"/>
            </a:endParaRPr>
          </a:p>
        </p:txBody>
      </p:sp>
      <p:sp>
        <p:nvSpPr>
          <p:cNvPr id="24" name="Rectangle 2"/>
          <p:cNvSpPr txBox="1">
            <a:spLocks noChangeArrowheads="1"/>
          </p:cNvSpPr>
          <p:nvPr/>
        </p:nvSpPr>
        <p:spPr bwMode="auto">
          <a:xfrm>
            <a:off x="470017" y="725974"/>
            <a:ext cx="86739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John and Sandy Disagreement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93306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43200" y="5604084"/>
            <a:ext cx="3241964" cy="455124"/>
          </a:xfrm>
          <a:prstGeom prst="rect">
            <a:avLst/>
          </a:prstGeom>
          <a:gradFill>
            <a:gsLst>
              <a:gs pos="97000">
                <a:schemeClr val="tx1">
                  <a:alpha val="48000"/>
                </a:schemeClr>
              </a:gs>
              <a:gs pos="14000">
                <a:schemeClr val="tx1">
                  <a:alpha val="89000"/>
                </a:schemeClr>
              </a:gs>
              <a:gs pos="30000">
                <a:schemeClr val="tx1">
                  <a:alpha val="56000"/>
                </a:schemeClr>
              </a:gs>
              <a:gs pos="77000">
                <a:srgbClr val="FFFFFF">
                  <a:alpha val="74000"/>
                </a:srgbClr>
              </a:gs>
              <a:gs pos="100000">
                <a:schemeClr val="bg2">
                  <a:alpha val="0"/>
                </a:schemeClr>
              </a:gs>
              <a:gs pos="94000">
                <a:schemeClr val="bg2">
                  <a:alpha val="31000"/>
                </a:schemeClr>
              </a:gs>
              <a:gs pos="0">
                <a:schemeClr val="bg2"/>
              </a:gs>
              <a:gs pos="7000">
                <a:srgbClr val="8E1B2E"/>
              </a:gs>
            </a:gsLst>
            <a:lin ang="0" scaled="0"/>
          </a:gradFill>
          <a:ln>
            <a:noFill/>
          </a:ln>
          <a:effectLst>
            <a:outerShdw blurRad="215900" dist="254000" dir="2700000" algn="tl" rotWithShape="0">
              <a:schemeClr val="bg2">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bg2"/>
                </a:solidFill>
              </a:rPr>
              <a:t>I want to - </a:t>
            </a:r>
          </a:p>
        </p:txBody>
      </p:sp>
      <p:sp>
        <p:nvSpPr>
          <p:cNvPr id="15362" name="Rectangle 3"/>
          <p:cNvSpPr>
            <a:spLocks noGrp="1" noChangeArrowheads="1"/>
          </p:cNvSpPr>
          <p:nvPr>
            <p:ph type="body" idx="1"/>
          </p:nvPr>
        </p:nvSpPr>
        <p:spPr bwMode="auto">
          <a:xfrm>
            <a:off x="543498" y="1575195"/>
            <a:ext cx="7968342" cy="42883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a:buNone/>
            </a:pPr>
            <a:r>
              <a:rPr lang="en-US" b="1" dirty="0" smtClean="0"/>
              <a:t>You contact your HRC:</a:t>
            </a:r>
          </a:p>
          <a:p>
            <a:pPr marL="684213" indent="-519113"/>
            <a:r>
              <a:rPr lang="en-US" b="1" dirty="0" smtClean="0"/>
              <a:t>Discuss </a:t>
            </a:r>
            <a:r>
              <a:rPr lang="en-US" b="1" dirty="0"/>
              <a:t>what was reported to </a:t>
            </a:r>
            <a:r>
              <a:rPr lang="en-US" b="1" dirty="0" smtClean="0"/>
              <a:t>you;</a:t>
            </a:r>
            <a:endParaRPr lang="en-US" b="1" dirty="0"/>
          </a:p>
          <a:p>
            <a:pPr marL="684213" indent="-519113"/>
            <a:r>
              <a:rPr lang="en-US" b="1" dirty="0"/>
              <a:t>Discuss other witness statements</a:t>
            </a:r>
          </a:p>
          <a:p>
            <a:pPr marL="1200150" lvl="2" indent="-519113">
              <a:buFont typeface="Wingdings" panose="05000000000000000000" pitchFamily="2" charset="2"/>
              <a:buChar char="§"/>
            </a:pPr>
            <a:r>
              <a:rPr lang="en-US" b="1" dirty="0"/>
              <a:t>What was their reaction to incident</a:t>
            </a:r>
          </a:p>
          <a:p>
            <a:pPr marL="1200150" lvl="2" indent="-519113">
              <a:buFont typeface="Wingdings" panose="05000000000000000000" pitchFamily="2" charset="2"/>
              <a:buChar char="§"/>
            </a:pPr>
            <a:r>
              <a:rPr lang="en-US" b="1" dirty="0"/>
              <a:t>Why did they not </a:t>
            </a:r>
            <a:r>
              <a:rPr lang="en-US" b="1" dirty="0" smtClean="0"/>
              <a:t>report the incident?</a:t>
            </a:r>
            <a:endParaRPr lang="en-US" b="1" dirty="0"/>
          </a:p>
          <a:p>
            <a:pPr marL="684213" indent="-519113"/>
            <a:r>
              <a:rPr lang="en-US" b="1" dirty="0"/>
              <a:t>Discuss previous corrective </a:t>
            </a:r>
            <a:r>
              <a:rPr lang="en-US" b="1" dirty="0" smtClean="0"/>
              <a:t>actions and performance reviews;</a:t>
            </a:r>
            <a:endParaRPr lang="en-US" b="1" dirty="0"/>
          </a:p>
          <a:p>
            <a:pPr marL="684213" indent="-519113"/>
            <a:r>
              <a:rPr lang="en-US" b="1" dirty="0"/>
              <a:t>When asked what do you want to do?</a:t>
            </a:r>
          </a:p>
          <a:p>
            <a:pPr marL="165100" indent="0" eaLnBrk="1" hangingPunct="1">
              <a:buNone/>
            </a:pPr>
            <a:endParaRPr lang="en-US" sz="2200" b="1" dirty="0" smtClean="0"/>
          </a:p>
        </p:txBody>
      </p:sp>
      <p:sp>
        <p:nvSpPr>
          <p:cNvPr id="23"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do you do?</a:t>
            </a:r>
            <a:endParaRPr lang="en-US" sz="3200" b="1" dirty="0">
              <a:latin typeface="Stone Sans" pitchFamily="34" charset="0"/>
            </a:endParaRPr>
          </a:p>
        </p:txBody>
      </p:sp>
      <p:sp>
        <p:nvSpPr>
          <p:cNvPr id="25" name="Rectangle 2"/>
          <p:cNvSpPr txBox="1">
            <a:spLocks noChangeArrowheads="1"/>
          </p:cNvSpPr>
          <p:nvPr/>
        </p:nvSpPr>
        <p:spPr bwMode="auto">
          <a:xfrm>
            <a:off x="470018" y="725974"/>
            <a:ext cx="867398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John and Sandy Disagreement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37731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1126300"/>
            <a:ext cx="5569527" cy="1487055"/>
          </a:xfrm>
          <a:prstGeom prst="rect">
            <a:avLst/>
          </a:prstGeom>
          <a:gradFill flip="none" rotWithShape="1">
            <a:gsLst>
              <a:gs pos="0">
                <a:schemeClr val="bg2">
                  <a:alpha val="28000"/>
                </a:schemeClr>
              </a:gs>
              <a:gs pos="99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2905848"/>
            <a:ext cx="5569527" cy="1540744"/>
          </a:xfrm>
          <a:prstGeom prst="rect">
            <a:avLst/>
          </a:prstGeom>
          <a:gradFill flip="none" rotWithShape="1">
            <a:gsLst>
              <a:gs pos="0">
                <a:schemeClr val="bg2">
                  <a:alpha val="28000"/>
                </a:schemeClr>
              </a:gs>
              <a:gs pos="99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4800" y="4648529"/>
            <a:ext cx="5569527" cy="772468"/>
          </a:xfrm>
          <a:prstGeom prst="rect">
            <a:avLst/>
          </a:prstGeom>
          <a:gradFill flip="none" rotWithShape="1">
            <a:gsLst>
              <a:gs pos="0">
                <a:schemeClr val="bg2">
                  <a:alpha val="28000"/>
                </a:schemeClr>
              </a:gs>
              <a:gs pos="99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 y="5447449"/>
            <a:ext cx="5569527" cy="672642"/>
          </a:xfrm>
          <a:prstGeom prst="rect">
            <a:avLst/>
          </a:prstGeom>
          <a:gradFill flip="none" rotWithShape="1">
            <a:gsLst>
              <a:gs pos="0">
                <a:schemeClr val="bg2">
                  <a:alpha val="28000"/>
                </a:schemeClr>
              </a:gs>
              <a:gs pos="99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p:cNvSpPr>
            <a:spLocks noGrp="1"/>
          </p:cNvSpPr>
          <p:nvPr>
            <p:ph type="title"/>
          </p:nvPr>
        </p:nvSpPr>
        <p:spPr>
          <a:xfrm>
            <a:off x="470019" y="99348"/>
            <a:ext cx="8648580" cy="590931"/>
          </a:xfrm>
        </p:spPr>
        <p:txBody>
          <a:bodyPr anchor="ctr" anchorCtr="0"/>
          <a:lstStyle/>
          <a:p>
            <a:pPr marL="457200" indent="-457200">
              <a:tabLst>
                <a:tab pos="574675" algn="l"/>
              </a:tabLst>
            </a:pPr>
            <a:r>
              <a:rPr lang="en-US" sz="3600" kern="1200" dirty="0" smtClean="0">
                <a:solidFill>
                  <a:srgbClr val="FFFFFF"/>
                </a:solidFill>
                <a:effectLst>
                  <a:outerShdw blurRad="38100" dist="38100" dir="2700000" algn="tl">
                    <a:srgbClr val="000000">
                      <a:alpha val="43137"/>
                    </a:srgbClr>
                  </a:outerShdw>
                </a:effectLst>
                <a:latin typeface="StoneSans" pitchFamily="34" charset="0"/>
              </a:rPr>
              <a:t>What do you do?</a:t>
            </a:r>
            <a:endParaRPr lang="en-US" sz="3600" kern="1200" dirty="0">
              <a:solidFill>
                <a:srgbClr val="FFFFFF"/>
              </a:solidFill>
              <a:effectLst>
                <a:outerShdw blurRad="38100" dist="38100" dir="2700000" algn="tl">
                  <a:srgbClr val="000000">
                    <a:alpha val="43137"/>
                  </a:srgbClr>
                </a:outerShdw>
              </a:effectLst>
              <a:latin typeface="StoneSans" pitchFamily="34" charset="0"/>
            </a:endParaRPr>
          </a:p>
        </p:txBody>
      </p:sp>
      <p:cxnSp>
        <p:nvCxnSpPr>
          <p:cNvPr id="15" name="Straight Connector 14"/>
          <p:cNvCxnSpPr/>
          <p:nvPr/>
        </p:nvCxnSpPr>
        <p:spPr>
          <a:xfrm>
            <a:off x="304800" y="2589893"/>
            <a:ext cx="55695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04800" y="4446592"/>
            <a:ext cx="55695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04800" y="5420996"/>
            <a:ext cx="5569527"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04800" y="6120091"/>
            <a:ext cx="5569527" cy="383300"/>
          </a:xfrm>
          <a:prstGeom prst="rect">
            <a:avLst/>
          </a:prstGeom>
          <a:gradFill flip="none" rotWithShape="1">
            <a:gsLst>
              <a:gs pos="0">
                <a:schemeClr val="bg2">
                  <a:alpha val="28000"/>
                </a:schemeClr>
              </a:gs>
              <a:gs pos="99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304800" y="6090612"/>
            <a:ext cx="556952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PAnswers"/>
          <p:cNvSpPr>
            <a:spLocks noGrp="1"/>
          </p:cNvSpPr>
          <p:nvPr>
            <p:ph type="body" idx="1"/>
            <p:custDataLst>
              <p:tags r:id="rId2"/>
            </p:custDataLst>
          </p:nvPr>
        </p:nvSpPr>
        <p:spPr>
          <a:xfrm>
            <a:off x="384560" y="993223"/>
            <a:ext cx="5520939" cy="5419361"/>
          </a:xfrm>
        </p:spPr>
        <p:txBody>
          <a:bodyPr anchor="t" anchorCtr="0">
            <a:noAutofit/>
          </a:bodyPr>
          <a:lstStyle/>
          <a:p>
            <a:pPr marL="514350" indent="-514350">
              <a:spcBef>
                <a:spcPct val="20000"/>
              </a:spcBef>
              <a:spcAft>
                <a:spcPts val="0"/>
              </a:spcAft>
              <a:buClr>
                <a:srgbClr val="970027"/>
              </a:buClr>
              <a:buFont typeface="+mj-lt"/>
              <a:buAutoNum type="alphaLcParenR"/>
            </a:pPr>
            <a:r>
              <a:rPr lang="en-US" sz="2000" b="1" dirty="0"/>
              <a:t>Issue Letter of Reprimand(s) for John </a:t>
            </a:r>
            <a:r>
              <a:rPr lang="en-US" sz="2000" b="1" dirty="0" smtClean="0"/>
              <a:t>and </a:t>
            </a:r>
            <a:r>
              <a:rPr lang="en-US" sz="2000" b="1" dirty="0"/>
              <a:t>Sandy addressing unprofessionalism, inappropriate behavior and language in the workplace.</a:t>
            </a:r>
          </a:p>
          <a:p>
            <a:pPr marL="514350" indent="-514350">
              <a:spcBef>
                <a:spcPct val="20000"/>
              </a:spcBef>
              <a:spcAft>
                <a:spcPts val="0"/>
              </a:spcAft>
              <a:buClr>
                <a:srgbClr val="970027"/>
              </a:buClr>
              <a:buFont typeface="+mj-lt"/>
              <a:buAutoNum type="alphaLcParenR"/>
            </a:pPr>
            <a:r>
              <a:rPr lang="en-US" sz="2000" b="1" dirty="0"/>
              <a:t>Call a meeting with John and Sandy. In the meeting discuss their behavior, language, unprofessional interaction and demand they promise to not engage in this activity in the future.</a:t>
            </a:r>
          </a:p>
          <a:p>
            <a:pPr marL="514350" indent="-514350">
              <a:spcBef>
                <a:spcPct val="20000"/>
              </a:spcBef>
              <a:spcAft>
                <a:spcPts val="0"/>
              </a:spcAft>
              <a:buClr>
                <a:srgbClr val="970027"/>
              </a:buClr>
              <a:buFont typeface="+mj-lt"/>
              <a:buAutoNum type="alphaLcParenR"/>
            </a:pPr>
            <a:r>
              <a:rPr lang="en-US" sz="2000" b="1" dirty="0"/>
              <a:t>Have individual meetings with John and Sandy, discuss behavior and follow-up with a written summary.</a:t>
            </a:r>
          </a:p>
          <a:p>
            <a:pPr marL="514350" indent="-514350">
              <a:spcBef>
                <a:spcPct val="20000"/>
              </a:spcBef>
              <a:spcAft>
                <a:spcPts val="0"/>
              </a:spcAft>
              <a:buClr>
                <a:srgbClr val="970027"/>
              </a:buClr>
              <a:buFont typeface="+mj-lt"/>
              <a:buAutoNum type="alphaLcParenR"/>
            </a:pPr>
            <a:r>
              <a:rPr lang="en-US" sz="2000" b="1" dirty="0"/>
              <a:t>A varying combination of the three options.</a:t>
            </a:r>
          </a:p>
          <a:p>
            <a:pPr marL="514350" indent="-514350">
              <a:spcBef>
                <a:spcPct val="20000"/>
              </a:spcBef>
              <a:spcAft>
                <a:spcPts val="0"/>
              </a:spcAft>
              <a:buClr>
                <a:srgbClr val="970027"/>
              </a:buClr>
              <a:buFont typeface="+mj-lt"/>
              <a:buAutoNum type="alphaLcParenR"/>
            </a:pPr>
            <a:r>
              <a:rPr lang="en-US" sz="2000" b="1" dirty="0"/>
              <a:t>I would rather do </a:t>
            </a:r>
            <a:r>
              <a:rPr lang="en-US" sz="2000" b="1" dirty="0" smtClean="0"/>
              <a:t>nothing</a:t>
            </a:r>
            <a:endParaRPr lang="en-US" sz="2000" b="1" dirty="0"/>
          </a:p>
        </p:txBody>
      </p:sp>
    </p:spTree>
    <p:custDataLst>
      <p:tags r:id="rId1"/>
    </p:custDataLst>
    <p:extLst>
      <p:ext uri="{BB962C8B-B14F-4D97-AF65-F5344CB8AC3E}">
        <p14:creationId xmlns:p14="http://schemas.microsoft.com/office/powerpoint/2010/main" val="37956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762000" y="1405399"/>
            <a:ext cx="7848600" cy="452431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spcBef>
                <a:spcPct val="0"/>
              </a:spcBef>
            </a:pPr>
            <a:r>
              <a:rPr lang="en-US" sz="2400" b="1" kern="1200" dirty="0"/>
              <a:t>Workplace bullying refers to </a:t>
            </a:r>
            <a:r>
              <a:rPr lang="en-US" sz="2400" b="1" i="1" kern="1200" dirty="0"/>
              <a:t>repeated</a:t>
            </a:r>
            <a:r>
              <a:rPr lang="en-US" sz="2400" b="1" kern="1200" dirty="0"/>
              <a:t>, unreasonable actions of individuals (or a group) directed towards an employee (or a group of employees), which </a:t>
            </a:r>
            <a:r>
              <a:rPr lang="en-US" sz="2400" b="1" kern="1200" dirty="0" smtClean="0"/>
              <a:t>intimidate</a:t>
            </a:r>
            <a:r>
              <a:rPr lang="en-US" sz="2400" b="1" kern="1200" dirty="0"/>
              <a:t>, degrade, humiliate, or undermine; or which create a risk to the health or safety of the employee(s). </a:t>
            </a:r>
          </a:p>
          <a:p>
            <a:pPr marL="342900" indent="-342900" eaLnBrk="1" hangingPunct="1">
              <a:spcBef>
                <a:spcPct val="0"/>
              </a:spcBef>
            </a:pPr>
            <a:endParaRPr lang="en-US" sz="2400" b="1" kern="1200" dirty="0"/>
          </a:p>
          <a:p>
            <a:pPr marL="342900" indent="-342900" eaLnBrk="1" hangingPunct="1">
              <a:spcBef>
                <a:spcPct val="0"/>
              </a:spcBef>
            </a:pPr>
            <a:r>
              <a:rPr lang="en-US" sz="2400" b="1" kern="1200" dirty="0"/>
              <a:t>Workplace bullying often involves an abuse or misuse of power. Bullying behavior creates feelings of defenselessness and injustice in the target and undermines an individual’s right to dignity </a:t>
            </a:r>
            <a:r>
              <a:rPr lang="en-US" sz="2400" b="1" kern="1200" dirty="0" smtClean="0"/>
              <a:t>at </a:t>
            </a:r>
            <a:r>
              <a:rPr lang="en-US" sz="2400" b="1" kern="1200" dirty="0"/>
              <a:t>work. </a:t>
            </a:r>
          </a:p>
        </p:txBody>
      </p:sp>
      <p:sp>
        <p:nvSpPr>
          <p:cNvPr id="16"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Bullying</a:t>
            </a:r>
            <a:endParaRPr lang="en-US" sz="3200" b="1" dirty="0">
              <a:latin typeface="Stone Sans" pitchFamily="34" charset="0"/>
            </a:endParaRPr>
          </a:p>
        </p:txBody>
      </p:sp>
    </p:spTree>
    <p:extLst>
      <p:ext uri="{BB962C8B-B14F-4D97-AF65-F5344CB8AC3E}">
        <p14:creationId xmlns:p14="http://schemas.microsoft.com/office/powerpoint/2010/main" val="568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779092" y="1572426"/>
            <a:ext cx="7665563" cy="469667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None/>
            </a:pPr>
            <a:r>
              <a:rPr lang="en-US" sz="2800" b="1" kern="1200" dirty="0"/>
              <a:t>HRS will assist and provide guidance to </a:t>
            </a:r>
            <a:r>
              <a:rPr lang="en-US" sz="2800" b="1" kern="1200" dirty="0" smtClean="0"/>
              <a:t>Employees, Managers </a:t>
            </a:r>
            <a:r>
              <a:rPr lang="en-US" sz="2800" b="1" kern="1200" dirty="0"/>
              <a:t>and Appointing Authority.</a:t>
            </a:r>
          </a:p>
          <a:p>
            <a:pPr marL="0" indent="0" eaLnBrk="1" hangingPunct="1">
              <a:spcBef>
                <a:spcPct val="0"/>
              </a:spcBef>
              <a:buNone/>
            </a:pPr>
            <a:endParaRPr lang="en-US" b="1" kern="1200" dirty="0" smtClean="0"/>
          </a:p>
          <a:p>
            <a:pPr marL="0" indent="0" eaLnBrk="1" hangingPunct="1">
              <a:spcBef>
                <a:spcPct val="0"/>
              </a:spcBef>
              <a:buNone/>
            </a:pPr>
            <a:r>
              <a:rPr lang="en-US" b="1" kern="1200" dirty="0" smtClean="0"/>
              <a:t>Reporting </a:t>
            </a:r>
            <a:r>
              <a:rPr lang="en-US" b="1" kern="1200" dirty="0"/>
              <a:t>Incidents</a:t>
            </a:r>
            <a:r>
              <a:rPr lang="en-US" sz="2400" b="1" kern="1200" dirty="0"/>
              <a:t>:</a:t>
            </a:r>
          </a:p>
          <a:p>
            <a:pPr marL="630238" lvl="1" indent="-342900">
              <a:spcBef>
                <a:spcPct val="0"/>
              </a:spcBef>
            </a:pPr>
            <a:r>
              <a:rPr lang="en-US" b="1" kern="1200" dirty="0" smtClean="0">
                <a:ea typeface="+mn-ea"/>
                <a:cs typeface="+mn-cs"/>
              </a:rPr>
              <a:t>Employees are encourage to contact their supervisor</a:t>
            </a:r>
            <a:endParaRPr lang="en-US" b="1" kern="1200" dirty="0">
              <a:ea typeface="+mn-ea"/>
              <a:cs typeface="+mn-cs"/>
            </a:endParaRPr>
          </a:p>
          <a:p>
            <a:pPr marL="573088" lvl="1" indent="-285750">
              <a:spcBef>
                <a:spcPct val="0"/>
              </a:spcBef>
            </a:pPr>
            <a:r>
              <a:rPr lang="en-US" b="1" kern="1200" dirty="0" smtClean="0">
                <a:ea typeface="+mn-ea"/>
                <a:cs typeface="+mn-cs"/>
              </a:rPr>
              <a:t>Contact HRS</a:t>
            </a:r>
          </a:p>
          <a:p>
            <a:pPr marL="457200" lvl="1" indent="0">
              <a:spcBef>
                <a:spcPct val="0"/>
              </a:spcBef>
              <a:buNone/>
            </a:pPr>
            <a:endParaRPr lang="en-US" kern="1200" dirty="0">
              <a:solidFill>
                <a:schemeClr val="tx1"/>
              </a:solidFill>
              <a:ea typeface="+mn-ea"/>
              <a:cs typeface="+mn-cs"/>
            </a:endParaRPr>
          </a:p>
          <a:p>
            <a:pPr marL="0" indent="0" eaLnBrk="1" hangingPunct="1">
              <a:spcBef>
                <a:spcPct val="0"/>
              </a:spcBef>
              <a:buNone/>
            </a:pPr>
            <a:r>
              <a:rPr lang="en-US" sz="2400" b="1" kern="1200" dirty="0" smtClean="0"/>
              <a:t>HRS </a:t>
            </a:r>
            <a:r>
              <a:rPr lang="en-US" sz="2400" b="1" kern="1200" dirty="0"/>
              <a:t>is responsible for </a:t>
            </a:r>
            <a:r>
              <a:rPr lang="en-US" sz="2400" b="1" kern="1200" dirty="0" smtClean="0"/>
              <a:t>leading an investigation of </a:t>
            </a:r>
            <a:r>
              <a:rPr lang="en-US" sz="2400" b="1" kern="1200" dirty="0"/>
              <a:t>the incident and recommending appropriate action to area Appointing Authority</a:t>
            </a:r>
            <a:r>
              <a:rPr lang="en-US" sz="2400" b="1" kern="1200" dirty="0" smtClean="0"/>
              <a:t>.</a:t>
            </a:r>
            <a:endParaRPr lang="en-US" sz="2400" b="1" kern="1200" dirty="0"/>
          </a:p>
        </p:txBody>
      </p:sp>
      <p:sp>
        <p:nvSpPr>
          <p:cNvPr id="9"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Bullying</a:t>
            </a:r>
            <a:endParaRPr lang="en-US" sz="3200" b="1" dirty="0">
              <a:latin typeface="Stone Sans" pitchFamily="34" charset="0"/>
            </a:endParaRPr>
          </a:p>
        </p:txBody>
      </p:sp>
    </p:spTree>
    <p:extLst>
      <p:ext uri="{BB962C8B-B14F-4D97-AF65-F5344CB8AC3E}">
        <p14:creationId xmlns:p14="http://schemas.microsoft.com/office/powerpoint/2010/main" val="393563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DSC5676.jpg"/>
          <p:cNvPicPr>
            <a:picLocks noChangeAspect="1"/>
          </p:cNvPicPr>
          <p:nvPr/>
        </p:nvPicPr>
        <p:blipFill rotWithShape="1">
          <a:blip r:embed="rId3" cstate="print"/>
          <a:srcRect l="28239" r="31826"/>
          <a:stretch/>
        </p:blipFill>
        <p:spPr>
          <a:xfrm>
            <a:off x="482995" y="690826"/>
            <a:ext cx="3690898" cy="6167174"/>
          </a:xfrm>
          <a:prstGeom prst="rect">
            <a:avLst/>
          </a:prstGeom>
          <a:noFill/>
        </p:spPr>
      </p:pic>
      <p:sp>
        <p:nvSpPr>
          <p:cNvPr id="6" name="Content Placeholder 3"/>
          <p:cNvSpPr>
            <a:spLocks noGrp="1"/>
          </p:cNvSpPr>
          <p:nvPr>
            <p:ph type="subTitle" idx="1"/>
          </p:nvPr>
        </p:nvSpPr>
        <p:spPr>
          <a:xfrm>
            <a:off x="4451926" y="1954445"/>
            <a:ext cx="4342697" cy="3108543"/>
          </a:xfrm>
        </p:spPr>
        <p:txBody>
          <a:bodyPr/>
          <a:lstStyle/>
          <a:p>
            <a:pPr algn="ctr">
              <a:buNone/>
              <a:defRPr/>
            </a:pPr>
            <a:r>
              <a:rPr lang="en-US" sz="2800" dirty="0" smtClean="0">
                <a:effectLst>
                  <a:outerShdw blurRad="38100" dist="38100" dir="2700000" algn="tl">
                    <a:srgbClr val="000000">
                      <a:alpha val="43137"/>
                    </a:srgbClr>
                  </a:outerShdw>
                </a:effectLst>
                <a:latin typeface="Stone Sans" pitchFamily="34" charset="0"/>
              </a:rPr>
              <a:t>Provide Resources and a General Overview of Laws, Policies and Procedures to assist you with workplace issues and concerns at Washington State University.</a:t>
            </a:r>
            <a:endParaRPr sz="2800" dirty="0">
              <a:effectLst>
                <a:outerShdw blurRad="38100" dist="38100" dir="2700000" algn="tl">
                  <a:srgbClr val="000000">
                    <a:alpha val="43137"/>
                  </a:srgbClr>
                </a:outerShdw>
              </a:effectLst>
            </a:endParaRPr>
          </a:p>
        </p:txBody>
      </p:sp>
      <p:sp>
        <p:nvSpPr>
          <p:cNvPr id="10" name="Title 4"/>
          <p:cNvSpPr>
            <a:spLocks noGrp="1"/>
          </p:cNvSpPr>
          <p:nvPr>
            <p:ph type="ctrTitle"/>
          </p:nvPr>
        </p:nvSpPr>
        <p:spPr>
          <a:xfrm>
            <a:off x="4504678" y="826835"/>
            <a:ext cx="4342697" cy="707886"/>
          </a:xfrm>
        </p:spPr>
        <p:txBody>
          <a:bodyPr/>
          <a:lstStyle/>
          <a:p>
            <a:pPr algn="ctr"/>
            <a:r>
              <a:rPr lang="en-US" sz="4000" b="1" dirty="0" smtClean="0">
                <a:effectLst>
                  <a:outerShdw blurRad="38100" dist="38100" dir="2700000" algn="tl">
                    <a:srgbClr val="000000">
                      <a:alpha val="43137"/>
                    </a:srgbClr>
                  </a:outerShdw>
                </a:effectLst>
              </a:rPr>
              <a:t>Objective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6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7888416"/>
              </p:ext>
            </p:extLst>
          </p:nvPr>
        </p:nvGraphicFramePr>
        <p:xfrm>
          <a:off x="801914" y="1444239"/>
          <a:ext cx="7772400" cy="470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Simulation #2</a:t>
            </a:r>
            <a:endParaRPr lang="en-US" sz="3200" b="1" dirty="0">
              <a:latin typeface="Stone Sans" pitchFamily="34" charset="0"/>
            </a:endParaRPr>
          </a:p>
        </p:txBody>
      </p:sp>
    </p:spTree>
    <p:extLst>
      <p:ext uri="{BB962C8B-B14F-4D97-AF65-F5344CB8AC3E}">
        <p14:creationId xmlns:p14="http://schemas.microsoft.com/office/powerpoint/2010/main" val="132735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0019" y="99348"/>
            <a:ext cx="8648580" cy="590931"/>
          </a:xfrm>
        </p:spPr>
        <p:txBody>
          <a:bodyPr anchor="ctr" anchorCtr="0"/>
          <a:lstStyle/>
          <a:p>
            <a:pPr marL="457200" indent="-457200">
              <a:tabLst>
                <a:tab pos="574675" algn="l"/>
              </a:tabLst>
            </a:pPr>
            <a:r>
              <a:rPr lang="en-US" sz="3600" kern="1200" dirty="0" smtClean="0">
                <a:solidFill>
                  <a:srgbClr val="FFFFFF"/>
                </a:solidFill>
                <a:effectLst>
                  <a:outerShdw blurRad="38100" dist="38100" dir="2700000" algn="tl">
                    <a:srgbClr val="000000">
                      <a:alpha val="43137"/>
                    </a:srgbClr>
                  </a:outerShdw>
                </a:effectLst>
                <a:latin typeface="StoneSans" pitchFamily="34" charset="0"/>
              </a:rPr>
              <a:t>What do you do?</a:t>
            </a:r>
            <a:endParaRPr lang="en-US" sz="3600" kern="1200" dirty="0">
              <a:solidFill>
                <a:srgbClr val="FFFFFF"/>
              </a:solidFill>
              <a:effectLst>
                <a:outerShdw blurRad="38100" dist="38100" dir="2700000" algn="tl">
                  <a:srgbClr val="000000">
                    <a:alpha val="43137"/>
                  </a:srgbClr>
                </a:outerShdw>
              </a:effectLst>
              <a:latin typeface="StoneSans" pitchFamily="34" charset="0"/>
            </a:endParaRPr>
          </a:p>
        </p:txBody>
      </p:sp>
      <p:sp>
        <p:nvSpPr>
          <p:cNvPr id="3" name="TPAnswers"/>
          <p:cNvSpPr>
            <a:spLocks noGrp="1"/>
          </p:cNvSpPr>
          <p:nvPr>
            <p:ph type="body" idx="1"/>
            <p:custDataLst>
              <p:tags r:id="rId2"/>
            </p:custDataLst>
          </p:nvPr>
        </p:nvSpPr>
        <p:spPr>
          <a:xfrm>
            <a:off x="1048611" y="1119324"/>
            <a:ext cx="6861676" cy="5419361"/>
          </a:xfrm>
        </p:spPr>
        <p:txBody>
          <a:bodyPr anchor="t" anchorCtr="0">
            <a:noAutofit/>
          </a:bodyPr>
          <a:lstStyle/>
          <a:p>
            <a:pPr marL="514350" indent="-514350">
              <a:spcBef>
                <a:spcPct val="20000"/>
              </a:spcBef>
              <a:spcAft>
                <a:spcPts val="0"/>
              </a:spcAft>
              <a:buClr>
                <a:srgbClr val="970027"/>
              </a:buClr>
              <a:buFont typeface="+mj-lt"/>
              <a:buAutoNum type="alphaLcParenR"/>
            </a:pPr>
            <a:r>
              <a:rPr lang="en-US" b="1" dirty="0"/>
              <a:t>Issue </a:t>
            </a:r>
            <a:r>
              <a:rPr lang="en-US" b="1" dirty="0" smtClean="0"/>
              <a:t>Andrew a corrective action letter without first discussing your concerns with him</a:t>
            </a:r>
          </a:p>
          <a:p>
            <a:pPr marL="514350" indent="-514350">
              <a:spcBef>
                <a:spcPct val="20000"/>
              </a:spcBef>
              <a:spcAft>
                <a:spcPts val="0"/>
              </a:spcAft>
              <a:buClr>
                <a:srgbClr val="970027"/>
              </a:buClr>
              <a:buFont typeface="+mj-lt"/>
              <a:buAutoNum type="alphaLcParenR"/>
            </a:pPr>
            <a:r>
              <a:rPr lang="en-US" b="1" dirty="0" smtClean="0"/>
              <a:t>Meet with Andrew, discuss what you have observed, and clarify your expectations on appropriate workplace behavior. Refer him to the Employee Assistance Program (EAP). </a:t>
            </a:r>
          </a:p>
          <a:p>
            <a:pPr marL="514350" indent="-514350">
              <a:spcBef>
                <a:spcPct val="20000"/>
              </a:spcBef>
              <a:spcAft>
                <a:spcPts val="0"/>
              </a:spcAft>
              <a:buClr>
                <a:srgbClr val="970027"/>
              </a:buClr>
              <a:buFont typeface="+mj-lt"/>
              <a:buAutoNum type="alphaLcParenR"/>
            </a:pPr>
            <a:r>
              <a:rPr lang="en-US" b="1" dirty="0" smtClean="0"/>
              <a:t>Cancel all staff meetings for the next few months.</a:t>
            </a:r>
          </a:p>
          <a:p>
            <a:pPr marL="514350" indent="-514350">
              <a:spcBef>
                <a:spcPct val="20000"/>
              </a:spcBef>
              <a:spcAft>
                <a:spcPts val="0"/>
              </a:spcAft>
              <a:buClr>
                <a:srgbClr val="970027"/>
              </a:buClr>
              <a:buFont typeface="+mj-lt"/>
              <a:buAutoNum type="alphaLcParenR"/>
            </a:pPr>
            <a:r>
              <a:rPr lang="en-US" b="1" dirty="0" smtClean="0"/>
              <a:t>Ignore the problem.</a:t>
            </a:r>
          </a:p>
          <a:p>
            <a:pPr marL="514350" indent="-514350">
              <a:spcBef>
                <a:spcPct val="20000"/>
              </a:spcBef>
              <a:spcAft>
                <a:spcPts val="0"/>
              </a:spcAft>
              <a:buClr>
                <a:srgbClr val="970027"/>
              </a:buClr>
              <a:buFont typeface="+mj-lt"/>
              <a:buAutoNum type="alphaLcParenR"/>
            </a:pPr>
            <a:r>
              <a:rPr lang="en-US" b="1" dirty="0" smtClean="0"/>
              <a:t>Some of the above.</a:t>
            </a:r>
          </a:p>
        </p:txBody>
      </p:sp>
    </p:spTree>
    <p:custDataLst>
      <p:tags r:id="rId1"/>
    </p:custDataLst>
    <p:extLst>
      <p:ext uri="{BB962C8B-B14F-4D97-AF65-F5344CB8AC3E}">
        <p14:creationId xmlns:p14="http://schemas.microsoft.com/office/powerpoint/2010/main" val="34273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554516" y="1652312"/>
            <a:ext cx="7968342" cy="42165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buNone/>
            </a:pPr>
            <a:r>
              <a:rPr lang="en-US" sz="2200" b="1" dirty="0" smtClean="0"/>
              <a:t>Step 1: </a:t>
            </a:r>
          </a:p>
          <a:p>
            <a:pPr marL="165100" indent="0" eaLnBrk="1" hangingPunct="1">
              <a:buNone/>
            </a:pPr>
            <a:r>
              <a:rPr lang="en-US" sz="2200" b="1" dirty="0" smtClean="0"/>
              <a:t>Meet with Andrew</a:t>
            </a:r>
          </a:p>
          <a:p>
            <a:pPr marL="165100" indent="0" eaLnBrk="1" hangingPunct="1">
              <a:buNone/>
            </a:pPr>
            <a:endParaRPr lang="en-US" sz="2200" b="1" dirty="0" smtClean="0"/>
          </a:p>
          <a:p>
            <a:pPr marL="165100" indent="0" eaLnBrk="1" hangingPunct="1">
              <a:buNone/>
            </a:pPr>
            <a:r>
              <a:rPr lang="en-US" sz="2200" b="1" dirty="0" smtClean="0"/>
              <a:t>Step 2:</a:t>
            </a:r>
          </a:p>
          <a:p>
            <a:pPr marL="165100" indent="0" eaLnBrk="1" hangingPunct="1">
              <a:buNone/>
            </a:pPr>
            <a:r>
              <a:rPr lang="en-US" sz="2200" b="1" dirty="0" smtClean="0"/>
              <a:t>Explain why you called the meeting and the expected outcome you want to achieve. </a:t>
            </a:r>
          </a:p>
          <a:p>
            <a:pPr marL="165100" indent="0" eaLnBrk="1" hangingPunct="1">
              <a:buNone/>
            </a:pPr>
            <a:endParaRPr lang="en-US" sz="1000" b="1" dirty="0" smtClean="0"/>
          </a:p>
          <a:p>
            <a:pPr marL="165100" indent="0" eaLnBrk="1" hangingPunct="1">
              <a:buNone/>
            </a:pPr>
            <a:r>
              <a:rPr lang="en-US" sz="2200" b="1" i="1" dirty="0" smtClean="0"/>
              <a:t>“</a:t>
            </a:r>
            <a:r>
              <a:rPr lang="en-US" sz="2200" b="1" i="1" dirty="0"/>
              <a:t>I want to talk with you about </a:t>
            </a:r>
            <a:r>
              <a:rPr lang="en-US" sz="2200" b="1" i="1" dirty="0" smtClean="0"/>
              <a:t>the recent changes in your behavior, communication </a:t>
            </a:r>
            <a:r>
              <a:rPr lang="en-US" sz="2200" b="1" i="1" dirty="0"/>
              <a:t>style and behavior in our department </a:t>
            </a:r>
            <a:r>
              <a:rPr lang="en-US" sz="2200" b="1" i="1" dirty="0" smtClean="0"/>
              <a:t>meetings.” </a:t>
            </a:r>
            <a:endParaRPr lang="en-US" sz="2200" b="1" i="1" dirty="0"/>
          </a:p>
        </p:txBody>
      </p:sp>
      <p:sp>
        <p:nvSpPr>
          <p:cNvPr id="15"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2" name="TextBox 1"/>
          <p:cNvSpPr txBox="1"/>
          <p:nvPr/>
        </p:nvSpPr>
        <p:spPr>
          <a:xfrm>
            <a:off x="554516" y="691239"/>
            <a:ext cx="8589484" cy="646331"/>
          </a:xfrm>
          <a:prstGeom prst="rect">
            <a:avLst/>
          </a:prstGeom>
          <a:noFill/>
        </p:spPr>
        <p:txBody>
          <a:bodyPr wrap="square" rtlCol="0">
            <a:spAutoFit/>
          </a:bodyPr>
          <a:lstStyle/>
          <a:p>
            <a:pPr algn="ctr"/>
            <a:r>
              <a:rPr lang="en-US" b="1" dirty="0">
                <a:solidFill>
                  <a:srgbClr val="800000"/>
                </a:solidFill>
                <a:effectLst>
                  <a:outerShdw blurRad="38100" dist="38100" dir="2700000" algn="tl">
                    <a:srgbClr val="000000">
                      <a:alpha val="43137"/>
                    </a:srgbClr>
                  </a:outerShdw>
                </a:effectLst>
                <a:latin typeface="Stone Sans" pitchFamily="34" charset="0"/>
              </a:rPr>
              <a:t>Bullying Behavior – Meeting with </a:t>
            </a:r>
            <a:r>
              <a:rPr lang="en-US" b="1" dirty="0" smtClean="0">
                <a:solidFill>
                  <a:srgbClr val="800000"/>
                </a:solidFill>
                <a:effectLst>
                  <a:outerShdw blurRad="38100" dist="38100" dir="2700000" algn="tl">
                    <a:srgbClr val="000000">
                      <a:alpha val="43137"/>
                    </a:srgbClr>
                  </a:outerShdw>
                </a:effectLst>
                <a:latin typeface="Stone Sans" pitchFamily="34" charset="0"/>
              </a:rPr>
              <a:t>Andrew</a:t>
            </a:r>
            <a:endParaRPr lang="en-US" b="1" dirty="0">
              <a:solidFill>
                <a:srgbClr val="800000"/>
              </a:solidFill>
              <a:effectLst>
                <a:outerShdw blurRad="38100" dist="38100" dir="2700000" algn="tl">
                  <a:srgbClr val="000000">
                    <a:alpha val="43137"/>
                  </a:srgbClr>
                </a:outerShdw>
              </a:effectLst>
              <a:latin typeface="Stone Sans" pitchFamily="34" charset="0"/>
            </a:endParaRPr>
          </a:p>
          <a:p>
            <a:endParaRPr lang="en-US" dirty="0"/>
          </a:p>
        </p:txBody>
      </p:sp>
    </p:spTree>
    <p:extLst>
      <p:ext uri="{BB962C8B-B14F-4D97-AF65-F5344CB8AC3E}">
        <p14:creationId xmlns:p14="http://schemas.microsoft.com/office/powerpoint/2010/main" val="168146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587566" y="1326962"/>
            <a:ext cx="7968342" cy="477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buNone/>
            </a:pPr>
            <a:r>
              <a:rPr lang="en-US" sz="2400" b="1" dirty="0" smtClean="0"/>
              <a:t>Step 3:</a:t>
            </a:r>
          </a:p>
          <a:p>
            <a:pPr marL="165100" indent="0" eaLnBrk="1" hangingPunct="1">
              <a:buNone/>
            </a:pPr>
            <a:r>
              <a:rPr lang="en-US" sz="2400" b="1" dirty="0" smtClean="0"/>
              <a:t>Discussion </a:t>
            </a:r>
            <a:r>
              <a:rPr lang="en-US" sz="2400" b="1" dirty="0"/>
              <a:t>Topics – Describe behavior you have </a:t>
            </a:r>
            <a:r>
              <a:rPr lang="en-US" sz="2400" b="1" dirty="0" smtClean="0"/>
              <a:t>observed</a:t>
            </a:r>
            <a:r>
              <a:rPr lang="en-US" sz="2400" b="1" dirty="0"/>
              <a:t> </a:t>
            </a:r>
            <a:r>
              <a:rPr lang="en-US" sz="2400" b="1" dirty="0" smtClean="0"/>
              <a:t>and what was reported to you:</a:t>
            </a:r>
          </a:p>
          <a:p>
            <a:pPr marL="914400" indent="-9525" eaLnBrk="1" hangingPunct="1">
              <a:buNone/>
            </a:pPr>
            <a:r>
              <a:rPr lang="en-US" sz="2400" b="1" dirty="0"/>
              <a:t>	</a:t>
            </a:r>
            <a:r>
              <a:rPr lang="en-US" sz="2400" b="1" i="1" dirty="0" smtClean="0"/>
              <a:t>“When </a:t>
            </a:r>
            <a:r>
              <a:rPr lang="en-US" sz="2400" b="1" i="1" dirty="0"/>
              <a:t>a staff member bring up topics to discuss that you may not want to discuss, you have a tendency to interrupt them, talk over them, and move the discussion to another topic of your choice</a:t>
            </a:r>
            <a:r>
              <a:rPr lang="en-US" sz="2400" b="1" i="1" dirty="0" smtClean="0"/>
              <a:t>.” </a:t>
            </a:r>
          </a:p>
          <a:p>
            <a:pPr marL="914400" indent="-9525" eaLnBrk="1" hangingPunct="1">
              <a:buNone/>
            </a:pPr>
            <a:endParaRPr lang="en-US" sz="2400" b="1" i="1" dirty="0" smtClean="0"/>
          </a:p>
          <a:p>
            <a:pPr marL="165100" indent="0" eaLnBrk="1" hangingPunct="1">
              <a:buNone/>
            </a:pPr>
            <a:r>
              <a:rPr lang="en-US" sz="2400" b="1" dirty="0" smtClean="0"/>
              <a:t>?</a:t>
            </a:r>
            <a:r>
              <a:rPr lang="en-US" sz="2400" b="1" i="1" dirty="0" smtClean="0"/>
              <a:t>How would you address what was reported to you?</a:t>
            </a:r>
            <a:endParaRPr lang="en-US" sz="2400" b="1" dirty="0" smtClean="0"/>
          </a:p>
        </p:txBody>
      </p:sp>
      <p:sp>
        <p:nvSpPr>
          <p:cNvPr id="15" name="Rectangle 2"/>
          <p:cNvSpPr txBox="1">
            <a:spLocks noChangeArrowheads="1"/>
          </p:cNvSpPr>
          <p:nvPr/>
        </p:nvSpPr>
        <p:spPr bwMode="auto">
          <a:xfrm>
            <a:off x="494690" y="155708"/>
            <a:ext cx="864930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7" name="TextBox 16"/>
          <p:cNvSpPr txBox="1"/>
          <p:nvPr/>
        </p:nvSpPr>
        <p:spPr>
          <a:xfrm>
            <a:off x="494691" y="708331"/>
            <a:ext cx="8589484" cy="618631"/>
          </a:xfrm>
          <a:prstGeom prst="rect">
            <a:avLst/>
          </a:prstGeom>
          <a:noFill/>
        </p:spPr>
        <p:txBody>
          <a:bodyPr wrap="square" rtlCol="0">
            <a:spAutoFit/>
          </a:bodyPr>
          <a:lstStyle/>
          <a:p>
            <a:pPr algn="ctr" eaLnBrk="1" hangingPunct="1">
              <a:lnSpc>
                <a:spcPct val="90000"/>
              </a:lnSpc>
            </a:pPr>
            <a:r>
              <a:rPr lang="en-US" b="1" dirty="0">
                <a:solidFill>
                  <a:srgbClr val="800000"/>
                </a:solidFill>
                <a:effectLst>
                  <a:outerShdw blurRad="38100" dist="38100" dir="2700000" algn="tl">
                    <a:srgbClr val="000000">
                      <a:alpha val="43137"/>
                    </a:srgbClr>
                  </a:outerShdw>
                </a:effectLst>
                <a:latin typeface="Stone Sans" pitchFamily="34" charset="0"/>
              </a:rPr>
              <a:t>Bullying Behavior</a:t>
            </a:r>
          </a:p>
          <a:p>
            <a:endParaRPr lang="en-US" dirty="0"/>
          </a:p>
        </p:txBody>
      </p:sp>
    </p:spTree>
    <p:extLst>
      <p:ext uri="{BB962C8B-B14F-4D97-AF65-F5344CB8AC3E}">
        <p14:creationId xmlns:p14="http://schemas.microsoft.com/office/powerpoint/2010/main" val="20525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20617" y="1652312"/>
            <a:ext cx="7968342" cy="35855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400" b="1" dirty="0"/>
              <a:t>Step 4</a:t>
            </a:r>
            <a:r>
              <a:rPr lang="en-US" sz="2400" b="1" dirty="0" smtClean="0"/>
              <a:t>: </a:t>
            </a:r>
          </a:p>
          <a:p>
            <a:pPr marL="165100" indent="0" eaLnBrk="1" hangingPunct="1">
              <a:spcBef>
                <a:spcPts val="600"/>
              </a:spcBef>
              <a:buNone/>
            </a:pPr>
            <a:r>
              <a:rPr lang="en-US" sz="2400" b="1" dirty="0" smtClean="0"/>
              <a:t>Does Andrew acknowledge there is a problem?</a:t>
            </a:r>
          </a:p>
          <a:p>
            <a:pPr marL="165100" indent="0" eaLnBrk="1" hangingPunct="1">
              <a:spcBef>
                <a:spcPts val="600"/>
              </a:spcBef>
              <a:buNone/>
            </a:pPr>
            <a:r>
              <a:rPr lang="en-US" sz="2400" b="1" dirty="0" smtClean="0"/>
              <a:t>Does Andrew agree the problems must end?</a:t>
            </a:r>
            <a:endParaRPr lang="en-US" sz="2400" b="1" dirty="0"/>
          </a:p>
          <a:p>
            <a:pPr marL="165100" indent="0" eaLnBrk="1" hangingPunct="1">
              <a:spcBef>
                <a:spcPts val="600"/>
              </a:spcBef>
              <a:buNone/>
            </a:pPr>
            <a:endParaRPr lang="en-US" sz="2400" b="1" dirty="0"/>
          </a:p>
          <a:p>
            <a:pPr marL="165100" indent="0" eaLnBrk="1" hangingPunct="1">
              <a:spcBef>
                <a:spcPts val="600"/>
              </a:spcBef>
              <a:buNone/>
            </a:pPr>
            <a:r>
              <a:rPr lang="en-US" sz="2400" b="1" dirty="0" smtClean="0"/>
              <a:t>Step 5:</a:t>
            </a:r>
          </a:p>
          <a:p>
            <a:pPr marL="165100" indent="0" eaLnBrk="1" hangingPunct="1">
              <a:spcBef>
                <a:spcPts val="600"/>
              </a:spcBef>
              <a:buNone/>
            </a:pPr>
            <a:r>
              <a:rPr lang="en-US" sz="2400" b="1" dirty="0" smtClean="0"/>
              <a:t>Set up weekly meeting for a month or two.</a:t>
            </a:r>
          </a:p>
          <a:p>
            <a:pPr marL="165100" indent="0" eaLnBrk="1" hangingPunct="1">
              <a:spcBef>
                <a:spcPts val="600"/>
              </a:spcBef>
              <a:buNone/>
            </a:pPr>
            <a:r>
              <a:rPr lang="en-US" sz="2400" b="1" dirty="0" smtClean="0"/>
              <a:t>Outline expectations and outcomes.</a:t>
            </a:r>
          </a:p>
          <a:p>
            <a:pPr marL="165100" indent="0" eaLnBrk="1" hangingPunct="1">
              <a:spcBef>
                <a:spcPts val="600"/>
              </a:spcBef>
              <a:buNone/>
            </a:pPr>
            <a:endParaRPr lang="en-US" sz="2400" b="1" dirty="0"/>
          </a:p>
        </p:txBody>
      </p:sp>
      <p:sp>
        <p:nvSpPr>
          <p:cNvPr id="15" name="Rectangle 2"/>
          <p:cNvSpPr txBox="1">
            <a:spLocks noChangeArrowheads="1"/>
          </p:cNvSpPr>
          <p:nvPr/>
        </p:nvSpPr>
        <p:spPr bwMode="auto">
          <a:xfrm>
            <a:off x="487110" y="15570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2" name="Rectangle 1"/>
          <p:cNvSpPr/>
          <p:nvPr/>
        </p:nvSpPr>
        <p:spPr>
          <a:xfrm>
            <a:off x="487110" y="733969"/>
            <a:ext cx="8656889" cy="341632"/>
          </a:xfrm>
          <a:prstGeom prst="rect">
            <a:avLst/>
          </a:prstGeom>
        </p:spPr>
        <p:txBody>
          <a:bodyPr wrap="square">
            <a:spAutoFit/>
          </a:bodyPr>
          <a:lstStyle/>
          <a:p>
            <a:pPr algn="ctr" eaLnBrk="1" hangingPunct="1">
              <a:lnSpc>
                <a:spcPct val="90000"/>
              </a:lnSpc>
            </a:pPr>
            <a:r>
              <a:rPr lang="en-US" b="1" dirty="0">
                <a:solidFill>
                  <a:srgbClr val="800000"/>
                </a:solidFill>
                <a:effectLst>
                  <a:outerShdw blurRad="38100" dist="38100" dir="2700000" algn="tl">
                    <a:srgbClr val="000000">
                      <a:alpha val="43137"/>
                    </a:srgbClr>
                  </a:outerShdw>
                </a:effectLst>
                <a:latin typeface="Stone Sans" pitchFamily="34" charset="0"/>
              </a:rPr>
              <a:t>Bullying Behavior</a:t>
            </a:r>
          </a:p>
        </p:txBody>
      </p:sp>
    </p:spTree>
    <p:extLst>
      <p:ext uri="{BB962C8B-B14F-4D97-AF65-F5344CB8AC3E}">
        <p14:creationId xmlns:p14="http://schemas.microsoft.com/office/powerpoint/2010/main" val="4811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20617" y="1652312"/>
            <a:ext cx="7968342" cy="31393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400" b="1" dirty="0"/>
              <a:t>Step 6:</a:t>
            </a:r>
          </a:p>
          <a:p>
            <a:pPr marL="165100" indent="0" eaLnBrk="1" hangingPunct="1">
              <a:spcBef>
                <a:spcPts val="600"/>
              </a:spcBef>
              <a:buNone/>
            </a:pPr>
            <a:r>
              <a:rPr lang="en-US" sz="2400" b="1" dirty="0"/>
              <a:t>Verify understanding.</a:t>
            </a:r>
          </a:p>
          <a:p>
            <a:pPr marL="165100" indent="0" eaLnBrk="1" hangingPunct="1">
              <a:spcBef>
                <a:spcPts val="600"/>
              </a:spcBef>
              <a:buNone/>
            </a:pPr>
            <a:endParaRPr lang="en-US" sz="2400" b="1" dirty="0"/>
          </a:p>
          <a:p>
            <a:pPr marL="165100" indent="0" eaLnBrk="1" hangingPunct="1">
              <a:spcBef>
                <a:spcPts val="600"/>
              </a:spcBef>
              <a:buNone/>
            </a:pPr>
            <a:r>
              <a:rPr lang="en-US" sz="2400" b="1" dirty="0" smtClean="0"/>
              <a:t>Step 7:</a:t>
            </a:r>
          </a:p>
          <a:p>
            <a:pPr marL="165100" indent="0" eaLnBrk="1" hangingPunct="1">
              <a:spcBef>
                <a:spcPts val="600"/>
              </a:spcBef>
              <a:buNone/>
            </a:pPr>
            <a:r>
              <a:rPr lang="en-US" sz="2400" b="1" dirty="0" smtClean="0"/>
              <a:t>Provide university resources.</a:t>
            </a:r>
          </a:p>
          <a:p>
            <a:pPr marL="165100" indent="0" eaLnBrk="1" hangingPunct="1">
              <a:spcBef>
                <a:spcPts val="600"/>
              </a:spcBef>
              <a:buNone/>
            </a:pPr>
            <a:endParaRPr lang="en-US" sz="2400" b="1" dirty="0"/>
          </a:p>
          <a:p>
            <a:pPr marL="165100" indent="0" eaLnBrk="1" hangingPunct="1">
              <a:spcBef>
                <a:spcPts val="600"/>
              </a:spcBef>
              <a:buNone/>
            </a:pPr>
            <a:r>
              <a:rPr lang="en-US" sz="2400" b="1" dirty="0" smtClean="0"/>
              <a:t>Is there anything else you would address?</a:t>
            </a:r>
          </a:p>
        </p:txBody>
      </p:sp>
      <p:sp>
        <p:nvSpPr>
          <p:cNvPr id="15" name="Rectangle 2"/>
          <p:cNvSpPr txBox="1">
            <a:spLocks noChangeArrowheads="1"/>
          </p:cNvSpPr>
          <p:nvPr/>
        </p:nvSpPr>
        <p:spPr bwMode="auto">
          <a:xfrm>
            <a:off x="487110" y="15570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2" name="Rectangle 1"/>
          <p:cNvSpPr/>
          <p:nvPr/>
        </p:nvSpPr>
        <p:spPr>
          <a:xfrm>
            <a:off x="487110" y="733969"/>
            <a:ext cx="8656889" cy="341632"/>
          </a:xfrm>
          <a:prstGeom prst="rect">
            <a:avLst/>
          </a:prstGeom>
        </p:spPr>
        <p:txBody>
          <a:bodyPr wrap="square">
            <a:spAutoFit/>
          </a:bodyPr>
          <a:lstStyle/>
          <a:p>
            <a:pPr algn="ctr" eaLnBrk="1" hangingPunct="1">
              <a:lnSpc>
                <a:spcPct val="90000"/>
              </a:lnSpc>
            </a:pPr>
            <a:r>
              <a:rPr lang="en-US" b="1" dirty="0">
                <a:solidFill>
                  <a:srgbClr val="800000"/>
                </a:solidFill>
                <a:effectLst>
                  <a:outerShdw blurRad="38100" dist="38100" dir="2700000" algn="tl">
                    <a:srgbClr val="000000">
                      <a:alpha val="43137"/>
                    </a:srgbClr>
                  </a:outerShdw>
                </a:effectLst>
                <a:latin typeface="Stone Sans" pitchFamily="34" charset="0"/>
              </a:rPr>
              <a:t>Bullying Behavior</a:t>
            </a:r>
          </a:p>
        </p:txBody>
      </p:sp>
    </p:spTree>
    <p:extLst>
      <p:ext uri="{BB962C8B-B14F-4D97-AF65-F5344CB8AC3E}">
        <p14:creationId xmlns:p14="http://schemas.microsoft.com/office/powerpoint/2010/main" val="7054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20617" y="1652312"/>
            <a:ext cx="7968342" cy="4616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400" b="1" dirty="0" smtClean="0"/>
              <a:t>Let’s change Hats:</a:t>
            </a:r>
          </a:p>
          <a:p>
            <a:pPr marL="165100" indent="0" eaLnBrk="1" hangingPunct="1">
              <a:spcBef>
                <a:spcPts val="600"/>
              </a:spcBef>
              <a:buNone/>
            </a:pPr>
            <a:endParaRPr lang="en-US" sz="2400" b="1" dirty="0"/>
          </a:p>
          <a:p>
            <a:pPr marL="165100" indent="0" eaLnBrk="1" hangingPunct="1">
              <a:spcBef>
                <a:spcPts val="600"/>
              </a:spcBef>
              <a:buNone/>
            </a:pPr>
            <a:r>
              <a:rPr lang="en-US" sz="2400" b="1" dirty="0" smtClean="0"/>
              <a:t>Instead of being the Manager in the previous situation you are a co-worker of Andrew’s. You do not consider yourself a target to Andrew’s behavior, but you see how he treats others in the office.</a:t>
            </a:r>
          </a:p>
          <a:p>
            <a:pPr marL="165100" indent="0" eaLnBrk="1" hangingPunct="1">
              <a:spcBef>
                <a:spcPts val="600"/>
              </a:spcBef>
              <a:buNone/>
            </a:pPr>
            <a:endParaRPr lang="en-US" sz="2400" b="1" dirty="0"/>
          </a:p>
          <a:p>
            <a:pPr marL="165100" indent="0" eaLnBrk="1" hangingPunct="1">
              <a:spcBef>
                <a:spcPts val="600"/>
              </a:spcBef>
              <a:buNone/>
            </a:pPr>
            <a:r>
              <a:rPr lang="en-US" sz="2400" b="1" dirty="0" smtClean="0"/>
              <a:t>What do you do?</a:t>
            </a:r>
          </a:p>
          <a:p>
            <a:pPr marL="165100" indent="0" eaLnBrk="1" hangingPunct="1">
              <a:spcBef>
                <a:spcPts val="600"/>
              </a:spcBef>
              <a:buNone/>
            </a:pPr>
            <a:endParaRPr lang="en-US" sz="2400" b="1" dirty="0"/>
          </a:p>
          <a:p>
            <a:pPr marL="165100" indent="0" eaLnBrk="1" hangingPunct="1">
              <a:spcBef>
                <a:spcPts val="600"/>
              </a:spcBef>
              <a:buNone/>
            </a:pPr>
            <a:endParaRPr lang="en-US" sz="2400" b="1" dirty="0" smtClean="0"/>
          </a:p>
        </p:txBody>
      </p:sp>
      <p:sp>
        <p:nvSpPr>
          <p:cNvPr id="15" name="Rectangle 2"/>
          <p:cNvSpPr txBox="1">
            <a:spLocks noChangeArrowheads="1"/>
          </p:cNvSpPr>
          <p:nvPr/>
        </p:nvSpPr>
        <p:spPr bwMode="auto">
          <a:xfrm>
            <a:off x="487110" y="15570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7" name="Rectangle 16"/>
          <p:cNvSpPr/>
          <p:nvPr/>
        </p:nvSpPr>
        <p:spPr>
          <a:xfrm>
            <a:off x="487110" y="733969"/>
            <a:ext cx="8656889" cy="341632"/>
          </a:xfrm>
          <a:prstGeom prst="rect">
            <a:avLst/>
          </a:prstGeom>
        </p:spPr>
        <p:txBody>
          <a:bodyPr wrap="square">
            <a:spAutoFit/>
          </a:bodyPr>
          <a:lstStyle/>
          <a:p>
            <a:pPr algn="ctr" eaLnBrk="1" hangingPunct="1">
              <a:lnSpc>
                <a:spcPct val="90000"/>
              </a:lnSpc>
            </a:pPr>
            <a:r>
              <a:rPr lang="en-US" b="1" dirty="0">
                <a:solidFill>
                  <a:srgbClr val="800000"/>
                </a:solidFill>
                <a:effectLst>
                  <a:outerShdw blurRad="38100" dist="38100" dir="2700000" algn="tl">
                    <a:srgbClr val="000000">
                      <a:alpha val="43137"/>
                    </a:srgbClr>
                  </a:outerShdw>
                </a:effectLst>
                <a:latin typeface="Stone Sans" pitchFamily="34" charset="0"/>
              </a:rPr>
              <a:t>Bullying Behavior</a:t>
            </a:r>
          </a:p>
        </p:txBody>
      </p:sp>
    </p:spTree>
    <p:extLst>
      <p:ext uri="{BB962C8B-B14F-4D97-AF65-F5344CB8AC3E}">
        <p14:creationId xmlns:p14="http://schemas.microsoft.com/office/powerpoint/2010/main" val="4849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717005" y="1489164"/>
            <a:ext cx="7965509" cy="477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buNone/>
            </a:pPr>
            <a:r>
              <a:rPr lang="en-US" sz="2200" b="1" dirty="0" smtClean="0"/>
              <a:t>What is often seen in workplace cases where the co-workers is considered a bully or who has bully-like behavior is that they want to be like any other co-worker(s), they also want </a:t>
            </a:r>
            <a:r>
              <a:rPr lang="en-US" sz="2200" b="1" i="1" dirty="0" smtClean="0"/>
              <a:t>workplace safety, want to belong, be part of a team, perform meaningful work, etc</a:t>
            </a:r>
            <a:r>
              <a:rPr lang="en-US" sz="2200" b="1" dirty="0" smtClean="0"/>
              <a:t>. </a:t>
            </a:r>
          </a:p>
          <a:p>
            <a:pPr marL="165100" indent="0" eaLnBrk="1" hangingPunct="1">
              <a:buNone/>
            </a:pPr>
            <a:endParaRPr lang="en-US" sz="2200" b="1" dirty="0" smtClean="0"/>
          </a:p>
          <a:p>
            <a:pPr marL="165100" indent="0" eaLnBrk="1" hangingPunct="1">
              <a:buNone/>
            </a:pPr>
            <a:r>
              <a:rPr lang="en-US" sz="2200" b="1" dirty="0" smtClean="0"/>
              <a:t>They just are going about it in an inappropriate way.</a:t>
            </a:r>
          </a:p>
          <a:p>
            <a:pPr marL="165100" indent="0" eaLnBrk="1" hangingPunct="1">
              <a:buNone/>
            </a:pPr>
            <a:endParaRPr lang="en-US" sz="2200" b="1" i="1" dirty="0"/>
          </a:p>
          <a:p>
            <a:pPr marL="165100" indent="0" eaLnBrk="1" hangingPunct="1">
              <a:buNone/>
            </a:pPr>
            <a:r>
              <a:rPr lang="en-US" sz="2200" b="1" i="1" dirty="0" smtClean="0"/>
              <a:t>Whether the behavior is a violation of policy, it is inappropriate and unprofessional, and must be addressed. </a:t>
            </a:r>
            <a:endParaRPr lang="en-US" sz="2200" b="1" i="1" dirty="0"/>
          </a:p>
        </p:txBody>
      </p:sp>
      <p:sp>
        <p:nvSpPr>
          <p:cNvPr id="15" name="Rectangle 2"/>
          <p:cNvSpPr txBox="1">
            <a:spLocks noChangeArrowheads="1"/>
          </p:cNvSpPr>
          <p:nvPr/>
        </p:nvSpPr>
        <p:spPr bwMode="auto">
          <a:xfrm>
            <a:off x="487110" y="15570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8" name="Rectangle 17"/>
          <p:cNvSpPr/>
          <p:nvPr/>
        </p:nvSpPr>
        <p:spPr>
          <a:xfrm>
            <a:off x="487110" y="733969"/>
            <a:ext cx="8656889" cy="341632"/>
          </a:xfrm>
          <a:prstGeom prst="rect">
            <a:avLst/>
          </a:prstGeom>
        </p:spPr>
        <p:txBody>
          <a:bodyPr wrap="square">
            <a:spAutoFit/>
          </a:bodyPr>
          <a:lstStyle/>
          <a:p>
            <a:pPr algn="ctr" eaLnBrk="1" hangingPunct="1">
              <a:lnSpc>
                <a:spcPct val="90000"/>
              </a:lnSpc>
            </a:pPr>
            <a:r>
              <a:rPr lang="en-US" b="1" dirty="0">
                <a:solidFill>
                  <a:srgbClr val="800000"/>
                </a:solidFill>
                <a:effectLst>
                  <a:outerShdw blurRad="38100" dist="38100" dir="2700000" algn="tl">
                    <a:srgbClr val="000000">
                      <a:alpha val="43137"/>
                    </a:srgbClr>
                  </a:outerShdw>
                </a:effectLst>
                <a:latin typeface="Stone Sans" pitchFamily="34" charset="0"/>
              </a:rPr>
              <a:t>Bullying Behavior</a:t>
            </a:r>
          </a:p>
        </p:txBody>
      </p:sp>
    </p:spTree>
    <p:extLst>
      <p:ext uri="{BB962C8B-B14F-4D97-AF65-F5344CB8AC3E}">
        <p14:creationId xmlns:p14="http://schemas.microsoft.com/office/powerpoint/2010/main" val="234734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11612" y="1075601"/>
            <a:ext cx="8209874" cy="631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400" b="1" dirty="0" smtClean="0"/>
              <a:t>Signs to watch for and take action: </a:t>
            </a:r>
          </a:p>
          <a:p>
            <a:pPr eaLnBrk="1" hangingPunct="1">
              <a:spcBef>
                <a:spcPts val="600"/>
              </a:spcBef>
            </a:pPr>
            <a:r>
              <a:rPr lang="en-US" sz="2200" b="1" dirty="0" smtClean="0"/>
              <a:t>Excessive criticism (appears different standards)</a:t>
            </a:r>
          </a:p>
          <a:p>
            <a:pPr eaLnBrk="1" hangingPunct="1">
              <a:spcBef>
                <a:spcPts val="600"/>
              </a:spcBef>
            </a:pPr>
            <a:r>
              <a:rPr lang="en-US" sz="2200" b="1" dirty="0" smtClean="0"/>
              <a:t>Belittling a person’s opinion</a:t>
            </a:r>
          </a:p>
          <a:p>
            <a:pPr eaLnBrk="1" hangingPunct="1">
              <a:spcBef>
                <a:spcPts val="600"/>
              </a:spcBef>
            </a:pPr>
            <a:r>
              <a:rPr lang="en-US" sz="2200" b="1" dirty="0" smtClean="0"/>
              <a:t>Keeping a file of mistakes or falsely accusing </a:t>
            </a:r>
          </a:p>
          <a:p>
            <a:pPr eaLnBrk="1" hangingPunct="1">
              <a:spcBef>
                <a:spcPts val="600"/>
              </a:spcBef>
            </a:pPr>
            <a:r>
              <a:rPr lang="en-US" sz="2200" b="1" dirty="0" smtClean="0"/>
              <a:t>Yelling, insulting, humiliating or using profanity</a:t>
            </a:r>
          </a:p>
          <a:p>
            <a:pPr eaLnBrk="1" hangingPunct="1">
              <a:spcBef>
                <a:spcPts val="600"/>
              </a:spcBef>
            </a:pPr>
            <a:r>
              <a:rPr lang="en-US" sz="2200" b="1" dirty="0" smtClean="0"/>
              <a:t>Socially singling out</a:t>
            </a:r>
          </a:p>
          <a:p>
            <a:pPr eaLnBrk="1" hangingPunct="1">
              <a:spcBef>
                <a:spcPts val="600"/>
              </a:spcBef>
            </a:pPr>
            <a:r>
              <a:rPr lang="en-US" sz="2200" b="1" dirty="0" smtClean="0"/>
              <a:t>Spreading destructive gossip and lies </a:t>
            </a:r>
          </a:p>
          <a:p>
            <a:pPr lvl="1" eaLnBrk="1" hangingPunct="1">
              <a:spcBef>
                <a:spcPts val="600"/>
              </a:spcBef>
            </a:pPr>
            <a:r>
              <a:rPr lang="en-US" sz="2200" b="1" dirty="0" smtClean="0"/>
              <a:t>Failing to stop the spread of rumors</a:t>
            </a:r>
          </a:p>
          <a:p>
            <a:pPr eaLnBrk="1" hangingPunct="1">
              <a:spcBef>
                <a:spcPts val="600"/>
              </a:spcBef>
            </a:pPr>
            <a:r>
              <a:rPr lang="en-US" sz="2200" b="1" dirty="0" smtClean="0"/>
              <a:t>Work sabotage (not performing tasks crucial to another's success)</a:t>
            </a:r>
          </a:p>
          <a:p>
            <a:pPr eaLnBrk="1" hangingPunct="1">
              <a:spcBef>
                <a:spcPts val="600"/>
              </a:spcBef>
            </a:pPr>
            <a:r>
              <a:rPr lang="en-US" sz="2200" b="1" dirty="0" smtClean="0"/>
              <a:t>Habit of taking the credit for work of others</a:t>
            </a:r>
          </a:p>
          <a:p>
            <a:pPr eaLnBrk="1" hangingPunct="1">
              <a:spcBef>
                <a:spcPts val="600"/>
              </a:spcBef>
            </a:pPr>
            <a:r>
              <a:rPr lang="en-US" sz="2200" b="1" dirty="0" smtClean="0"/>
              <a:t>Blocking ability for training, vacation, or promotion</a:t>
            </a:r>
          </a:p>
          <a:p>
            <a:pPr marL="165100" indent="0" eaLnBrk="1" hangingPunct="1">
              <a:spcBef>
                <a:spcPts val="600"/>
              </a:spcBef>
              <a:buNone/>
            </a:pPr>
            <a:endParaRPr lang="en-US" sz="2000" b="1" dirty="0"/>
          </a:p>
          <a:p>
            <a:pPr marL="165100" indent="0" eaLnBrk="1" hangingPunct="1">
              <a:spcBef>
                <a:spcPts val="600"/>
              </a:spcBef>
              <a:buNone/>
            </a:pPr>
            <a:r>
              <a:rPr lang="en-US" sz="2000" b="1" dirty="0" smtClean="0"/>
              <a:t>Ask yourself, would people consider the action acceptable?</a:t>
            </a:r>
          </a:p>
          <a:p>
            <a:pPr marL="165100" indent="0" eaLnBrk="1" hangingPunct="1">
              <a:spcBef>
                <a:spcPts val="600"/>
              </a:spcBef>
              <a:buNone/>
            </a:pPr>
            <a:endParaRPr lang="en-US" sz="2400" b="1" dirty="0" smtClean="0"/>
          </a:p>
        </p:txBody>
      </p:sp>
      <p:sp>
        <p:nvSpPr>
          <p:cNvPr id="15" name="Rectangle 2"/>
          <p:cNvSpPr txBox="1">
            <a:spLocks noChangeArrowheads="1"/>
          </p:cNvSpPr>
          <p:nvPr/>
        </p:nvSpPr>
        <p:spPr bwMode="auto">
          <a:xfrm>
            <a:off x="487110" y="19843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7" name="Rectangle 16"/>
          <p:cNvSpPr/>
          <p:nvPr/>
        </p:nvSpPr>
        <p:spPr>
          <a:xfrm>
            <a:off x="487110" y="733969"/>
            <a:ext cx="8656889" cy="341632"/>
          </a:xfrm>
          <a:prstGeom prst="rect">
            <a:avLst/>
          </a:prstGeom>
        </p:spPr>
        <p:txBody>
          <a:bodyPr wrap="square">
            <a:spAutoFit/>
          </a:bodyPr>
          <a:lstStyle/>
          <a:p>
            <a:pPr algn="ctr" eaLnBrk="1" hangingPunct="1">
              <a:lnSpc>
                <a:spcPct val="90000"/>
              </a:lnSpc>
            </a:pPr>
            <a:r>
              <a:rPr lang="en-US" b="1" dirty="0" smtClean="0">
                <a:solidFill>
                  <a:srgbClr val="800000"/>
                </a:solidFill>
                <a:effectLst>
                  <a:outerShdw blurRad="38100" dist="38100" dir="2700000" algn="tl">
                    <a:srgbClr val="000000">
                      <a:alpha val="43137"/>
                    </a:srgbClr>
                  </a:outerShdw>
                </a:effectLst>
                <a:latin typeface="Stone Sans" pitchFamily="34" charset="0"/>
              </a:rPr>
              <a:t>Inappropriate Behavior</a:t>
            </a:r>
            <a:endParaRPr lang="en-US" b="1" dirty="0">
              <a:solidFill>
                <a:srgbClr val="800000"/>
              </a:solidFill>
              <a:effectLst>
                <a:outerShdw blurRad="38100" dist="38100" dir="2700000" algn="tl">
                  <a:srgbClr val="000000">
                    <a:alpha val="43137"/>
                  </a:srgbClr>
                </a:outerShdw>
              </a:effectLst>
              <a:latin typeface="Stone Sans" pitchFamily="34" charset="0"/>
            </a:endParaRPr>
          </a:p>
        </p:txBody>
      </p:sp>
    </p:spTree>
    <p:extLst>
      <p:ext uri="{BB962C8B-B14F-4D97-AF65-F5344CB8AC3E}">
        <p14:creationId xmlns:p14="http://schemas.microsoft.com/office/powerpoint/2010/main" val="39540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bwMode="auto">
          <a:xfrm>
            <a:off x="411612" y="1626186"/>
            <a:ext cx="7910455" cy="550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400" b="1" dirty="0" smtClean="0"/>
              <a:t>Bullying and Harassing Behavior – Is Not:</a:t>
            </a:r>
          </a:p>
          <a:p>
            <a:pPr eaLnBrk="1" hangingPunct="1">
              <a:spcBef>
                <a:spcPts val="600"/>
              </a:spcBef>
            </a:pPr>
            <a:r>
              <a:rPr lang="en-US" sz="2400" b="1" dirty="0" smtClean="0"/>
              <a:t>Expressing differences of opinion;</a:t>
            </a:r>
          </a:p>
          <a:p>
            <a:pPr eaLnBrk="1" hangingPunct="1">
              <a:spcBef>
                <a:spcPts val="600"/>
              </a:spcBef>
            </a:pPr>
            <a:r>
              <a:rPr lang="en-US" sz="2400" b="1" dirty="0" smtClean="0"/>
              <a:t>Offering constructive feedback, guidance, or advice about work-related behavior;</a:t>
            </a:r>
          </a:p>
          <a:p>
            <a:pPr eaLnBrk="1" hangingPunct="1">
              <a:spcBef>
                <a:spcPts val="600"/>
              </a:spcBef>
            </a:pPr>
            <a:r>
              <a:rPr lang="en-US" sz="2400" b="1" dirty="0" smtClean="0"/>
              <a:t>Reasonable action taken by a supervisor relating to the management of an office;</a:t>
            </a:r>
          </a:p>
          <a:p>
            <a:pPr eaLnBrk="1" hangingPunct="1">
              <a:spcBef>
                <a:spcPts val="600"/>
              </a:spcBef>
            </a:pPr>
            <a:r>
              <a:rPr lang="en-US" sz="2400" b="1" dirty="0" smtClean="0"/>
              <a:t>Directing an employee to perform job duties;</a:t>
            </a:r>
          </a:p>
          <a:p>
            <a:pPr eaLnBrk="1" hangingPunct="1">
              <a:spcBef>
                <a:spcPts val="600"/>
              </a:spcBef>
            </a:pPr>
            <a:r>
              <a:rPr lang="en-US" sz="2400" b="1" dirty="0" smtClean="0"/>
              <a:t>Reminding an employee of their work shift;</a:t>
            </a:r>
          </a:p>
          <a:p>
            <a:pPr eaLnBrk="1" hangingPunct="1">
              <a:spcBef>
                <a:spcPts val="600"/>
              </a:spcBef>
            </a:pPr>
            <a:r>
              <a:rPr lang="en-US" sz="2400" b="1" dirty="0" smtClean="0"/>
              <a:t>Reasonable action taken to manage an employee’s performance, initiating corrective and/or disciplinary action.</a:t>
            </a:r>
          </a:p>
          <a:p>
            <a:pPr marL="165100" indent="0" eaLnBrk="1" hangingPunct="1">
              <a:spcBef>
                <a:spcPts val="600"/>
              </a:spcBef>
              <a:buNone/>
            </a:pPr>
            <a:endParaRPr lang="en-US" sz="2400" b="1" dirty="0" smtClean="0"/>
          </a:p>
          <a:p>
            <a:pPr marL="165100" indent="0" eaLnBrk="1" hangingPunct="1">
              <a:spcBef>
                <a:spcPts val="600"/>
              </a:spcBef>
              <a:buNone/>
            </a:pPr>
            <a:endParaRPr lang="en-US" sz="2400" b="1" dirty="0" smtClean="0"/>
          </a:p>
        </p:txBody>
      </p:sp>
      <p:sp>
        <p:nvSpPr>
          <p:cNvPr id="15" name="Rectangle 2"/>
          <p:cNvSpPr txBox="1">
            <a:spLocks noChangeArrowheads="1"/>
          </p:cNvSpPr>
          <p:nvPr/>
        </p:nvSpPr>
        <p:spPr bwMode="auto">
          <a:xfrm>
            <a:off x="769121" y="117425"/>
            <a:ext cx="746759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Issue</a:t>
            </a:r>
            <a:endParaRPr lang="en-US" sz="3200" b="1" dirty="0">
              <a:latin typeface="Stone Sans" pitchFamily="34" charset="0"/>
            </a:endParaRPr>
          </a:p>
        </p:txBody>
      </p:sp>
      <p:sp>
        <p:nvSpPr>
          <p:cNvPr id="2" name="TextBox 1"/>
          <p:cNvSpPr txBox="1"/>
          <p:nvPr/>
        </p:nvSpPr>
        <p:spPr>
          <a:xfrm>
            <a:off x="487110" y="652956"/>
            <a:ext cx="8656890" cy="369332"/>
          </a:xfrm>
          <a:prstGeom prst="rect">
            <a:avLst/>
          </a:prstGeom>
          <a:noFill/>
        </p:spPr>
        <p:txBody>
          <a:bodyPr wrap="square" rtlCol="0">
            <a:spAutoFit/>
          </a:bodyPr>
          <a:lstStyle/>
          <a:p>
            <a:pPr algn="ctr"/>
            <a:r>
              <a:rPr lang="en-US" b="1" dirty="0" smtClean="0">
                <a:solidFill>
                  <a:schemeClr val="bg2"/>
                </a:solidFill>
                <a:latin typeface="Stone Sans" pitchFamily="34" charset="0"/>
              </a:rPr>
              <a:t>Bullying and Harassing Behavior</a:t>
            </a:r>
            <a:endParaRPr lang="en-US" b="1" dirty="0">
              <a:solidFill>
                <a:schemeClr val="bg2"/>
              </a:solidFill>
              <a:latin typeface="Stone Sans" pitchFamily="34" charset="0"/>
            </a:endParaRPr>
          </a:p>
        </p:txBody>
      </p:sp>
    </p:spTree>
    <p:extLst>
      <p:ext uri="{BB962C8B-B14F-4D97-AF65-F5344CB8AC3E}">
        <p14:creationId xmlns:p14="http://schemas.microsoft.com/office/powerpoint/2010/main" val="25958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4816703"/>
          </a:xfrm>
        </p:spPr>
        <p:txBody>
          <a:bodyPr/>
          <a:lstStyle/>
          <a:p>
            <a:pPr marL="684213" indent="-342900">
              <a:lnSpc>
                <a:spcPct val="105000"/>
              </a:lnSpc>
              <a:spcBef>
                <a:spcPct val="25000"/>
              </a:spcBef>
              <a:buSzPct val="125000"/>
              <a:buFontTx/>
              <a:buChar char="•"/>
            </a:pPr>
            <a:r>
              <a:rPr lang="en-US" sz="2400" b="1" dirty="0" smtClean="0"/>
              <a:t>Faculty</a:t>
            </a:r>
          </a:p>
          <a:p>
            <a:pPr marL="1025525" lvl="1" indent="-342900">
              <a:lnSpc>
                <a:spcPct val="105000"/>
              </a:lnSpc>
              <a:spcBef>
                <a:spcPct val="10000"/>
              </a:spcBef>
            </a:pPr>
            <a:r>
              <a:rPr lang="en-US" sz="2000" b="1" dirty="0" smtClean="0"/>
              <a:t>Faculty Manual</a:t>
            </a:r>
            <a:r>
              <a:rPr lang="en-US" sz="1000" b="1" dirty="0" smtClean="0"/>
              <a:t/>
            </a:r>
            <a:br>
              <a:rPr lang="en-US" sz="1000" b="1" dirty="0" smtClean="0"/>
            </a:br>
            <a:endParaRPr lang="en-US" sz="1000" b="1" dirty="0" smtClean="0"/>
          </a:p>
          <a:p>
            <a:pPr marL="684213" indent="-342900">
              <a:lnSpc>
                <a:spcPct val="105000"/>
              </a:lnSpc>
              <a:spcBef>
                <a:spcPct val="25000"/>
              </a:spcBef>
              <a:buSzPct val="125000"/>
              <a:buFontTx/>
              <a:buChar char="•"/>
            </a:pPr>
            <a:r>
              <a:rPr lang="en-US" sz="2400" b="1" dirty="0" smtClean="0"/>
              <a:t>Administrative Professional</a:t>
            </a:r>
          </a:p>
          <a:p>
            <a:pPr marL="1025525" lvl="1" indent="-342900">
              <a:lnSpc>
                <a:spcPct val="105000"/>
              </a:lnSpc>
              <a:spcBef>
                <a:spcPct val="10000"/>
              </a:spcBef>
            </a:pPr>
            <a:r>
              <a:rPr lang="en-US" sz="2000" b="1" dirty="0" smtClean="0"/>
              <a:t>Administrative Professional Handbook</a:t>
            </a:r>
            <a:r>
              <a:rPr lang="en-US" sz="1000" b="1" dirty="0"/>
              <a:t/>
            </a:r>
            <a:br>
              <a:rPr lang="en-US" sz="1000" b="1" dirty="0"/>
            </a:br>
            <a:endParaRPr lang="en-US" sz="1000" b="1" dirty="0"/>
          </a:p>
          <a:p>
            <a:pPr marL="684213" indent="-342900">
              <a:lnSpc>
                <a:spcPct val="105000"/>
              </a:lnSpc>
              <a:spcBef>
                <a:spcPct val="25000"/>
              </a:spcBef>
              <a:buSzPct val="125000"/>
              <a:buFontTx/>
              <a:buChar char="•"/>
            </a:pPr>
            <a:r>
              <a:rPr lang="en-US" sz="2400" b="1" dirty="0" smtClean="0"/>
              <a:t>Civil Service</a:t>
            </a:r>
          </a:p>
          <a:p>
            <a:pPr marL="1025525" lvl="1" indent="-342900">
              <a:lnSpc>
                <a:spcPct val="105000"/>
              </a:lnSpc>
              <a:spcBef>
                <a:spcPct val="10000"/>
              </a:spcBef>
            </a:pPr>
            <a:r>
              <a:rPr lang="en-US" sz="2000" b="1" dirty="0" smtClean="0"/>
              <a:t>Washington Administrative Code (WAC 357)</a:t>
            </a:r>
            <a:r>
              <a:rPr lang="en-US" sz="1000" b="1" dirty="0"/>
              <a:t/>
            </a:r>
            <a:br>
              <a:rPr lang="en-US" sz="1000" b="1" dirty="0"/>
            </a:br>
            <a:endParaRPr lang="en-US" sz="1000" b="1" dirty="0"/>
          </a:p>
          <a:p>
            <a:pPr marL="684213" indent="-342900">
              <a:lnSpc>
                <a:spcPct val="105000"/>
              </a:lnSpc>
              <a:spcBef>
                <a:spcPct val="25000"/>
              </a:spcBef>
              <a:buSzPct val="125000"/>
              <a:buFontTx/>
              <a:buChar char="•"/>
            </a:pPr>
            <a:r>
              <a:rPr lang="en-US" sz="2400" b="1" dirty="0" smtClean="0"/>
              <a:t>Bargaining Unit Covered</a:t>
            </a:r>
          </a:p>
          <a:p>
            <a:pPr marL="1025525" lvl="1" indent="-342900">
              <a:lnSpc>
                <a:spcPct val="105000"/>
              </a:lnSpc>
              <a:spcBef>
                <a:spcPct val="10000"/>
              </a:spcBef>
            </a:pPr>
            <a:r>
              <a:rPr lang="en-US" sz="2000" b="1" dirty="0" smtClean="0"/>
              <a:t>Bargaining Agreement</a:t>
            </a:r>
            <a:r>
              <a:rPr lang="en-US" sz="1000" b="1" dirty="0"/>
              <a:t/>
            </a:r>
            <a:br>
              <a:rPr lang="en-US" sz="1000" b="1" dirty="0"/>
            </a:br>
            <a:endParaRPr lang="en-US" sz="1000" b="1" dirty="0"/>
          </a:p>
          <a:p>
            <a:pPr marL="684213" indent="-342900">
              <a:lnSpc>
                <a:spcPct val="105000"/>
              </a:lnSpc>
              <a:spcBef>
                <a:spcPct val="25000"/>
              </a:spcBef>
              <a:buSzPct val="125000"/>
              <a:buFontTx/>
              <a:buChar char="•"/>
            </a:pPr>
            <a:r>
              <a:rPr lang="en-US" sz="2400" b="1" dirty="0" smtClean="0"/>
              <a:t>Temporary Employment</a:t>
            </a:r>
          </a:p>
          <a:p>
            <a:pPr marL="1025525" lvl="1" indent="-342900">
              <a:lnSpc>
                <a:spcPct val="105000"/>
              </a:lnSpc>
              <a:spcBef>
                <a:spcPct val="10000"/>
              </a:spcBef>
            </a:pPr>
            <a:r>
              <a:rPr lang="en-US" sz="2000" b="1" dirty="0" smtClean="0"/>
              <a:t>Business Policy 60.26</a:t>
            </a:r>
          </a:p>
        </p:txBody>
      </p:sp>
      <p:sp>
        <p:nvSpPr>
          <p:cNvPr id="15" name="Rectangle 2"/>
          <p:cNvSpPr txBox="1">
            <a:spLocks noChangeArrowheads="1"/>
          </p:cNvSpPr>
          <p:nvPr/>
        </p:nvSpPr>
        <p:spPr bwMode="auto">
          <a:xfrm>
            <a:off x="529840" y="170925"/>
            <a:ext cx="861416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Know Your Employees</a:t>
            </a:r>
            <a:endParaRPr lang="en-US" sz="3200" b="1" dirty="0">
              <a:latin typeface="Stone Sans" pitchFamily="34" charset="0"/>
            </a:endParaRPr>
          </a:p>
        </p:txBody>
      </p:sp>
    </p:spTree>
    <p:extLst>
      <p:ext uri="{BB962C8B-B14F-4D97-AF65-F5344CB8AC3E}">
        <p14:creationId xmlns:p14="http://schemas.microsoft.com/office/powerpoint/2010/main" val="13150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bwMode="auto">
          <a:xfrm>
            <a:off x="482885" y="1767156"/>
            <a:ext cx="8286646" cy="4708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spcBef>
                <a:spcPts val="600"/>
              </a:spcBef>
              <a:buNone/>
            </a:pPr>
            <a:r>
              <a:rPr lang="en-US" sz="2000" b="1" dirty="0" smtClean="0"/>
              <a:t>The goal of reporting bullying complaints to a supervisor is to resolve the issue at the lowest level and as quickly as possible. </a:t>
            </a:r>
          </a:p>
          <a:p>
            <a:pPr marL="165100" indent="0" eaLnBrk="1" hangingPunct="1">
              <a:spcBef>
                <a:spcPts val="600"/>
              </a:spcBef>
              <a:buNone/>
            </a:pPr>
            <a:endParaRPr lang="en-US" sz="2000" b="1" dirty="0"/>
          </a:p>
          <a:p>
            <a:pPr marL="165100" indent="0" eaLnBrk="1" hangingPunct="1">
              <a:spcBef>
                <a:spcPts val="600"/>
              </a:spcBef>
              <a:buNone/>
            </a:pPr>
            <a:r>
              <a:rPr lang="en-US" sz="2000" b="1" dirty="0" smtClean="0"/>
              <a:t>Informal Complaint Option(s):</a:t>
            </a:r>
          </a:p>
          <a:p>
            <a:pPr marL="622300" indent="-457200" eaLnBrk="1" hangingPunct="1">
              <a:spcBef>
                <a:spcPts val="600"/>
              </a:spcBef>
              <a:buFont typeface="+mj-lt"/>
              <a:buAutoNum type="arabicPeriod"/>
            </a:pPr>
            <a:r>
              <a:rPr lang="en-US" sz="2000" b="1" dirty="0" smtClean="0"/>
              <a:t>Meet with a supervisor and seek advice on addressing concern.</a:t>
            </a:r>
          </a:p>
          <a:p>
            <a:pPr marL="622300" indent="-457200" eaLnBrk="1" hangingPunct="1">
              <a:spcBef>
                <a:spcPts val="600"/>
              </a:spcBef>
              <a:buFont typeface="+mj-lt"/>
              <a:buAutoNum type="arabicPeriod"/>
            </a:pPr>
            <a:r>
              <a:rPr lang="en-US" sz="2000" b="1" dirty="0" smtClean="0"/>
              <a:t>Request a supervisor intervene on your behalf.</a:t>
            </a:r>
          </a:p>
          <a:p>
            <a:pPr marL="622300" indent="-457200" eaLnBrk="1" hangingPunct="1">
              <a:spcBef>
                <a:spcPts val="600"/>
              </a:spcBef>
              <a:buFont typeface="+mj-lt"/>
              <a:buAutoNum type="arabicPeriod"/>
            </a:pPr>
            <a:r>
              <a:rPr lang="en-US" sz="2000" b="1" dirty="0" smtClean="0"/>
              <a:t>Request an informal meeting with the alleged offender and your supervisor or the alleged offender’s supervisor to discuss the concerns.</a:t>
            </a:r>
          </a:p>
          <a:p>
            <a:pPr eaLnBrk="1" hangingPunct="1">
              <a:spcBef>
                <a:spcPts val="600"/>
              </a:spcBef>
            </a:pPr>
            <a:endParaRPr lang="en-US" sz="2000" b="1" dirty="0" smtClean="0"/>
          </a:p>
          <a:p>
            <a:pPr marL="165100" indent="0" eaLnBrk="1" hangingPunct="1">
              <a:spcBef>
                <a:spcPts val="600"/>
              </a:spcBef>
              <a:buNone/>
            </a:pPr>
            <a:r>
              <a:rPr lang="en-US" sz="2000" b="1" dirty="0"/>
              <a:t>	</a:t>
            </a:r>
            <a:endParaRPr lang="en-US" sz="2000" b="1" dirty="0" smtClean="0"/>
          </a:p>
          <a:p>
            <a:pPr marL="165100" indent="0" eaLnBrk="1" hangingPunct="1">
              <a:spcBef>
                <a:spcPts val="600"/>
              </a:spcBef>
              <a:buNone/>
            </a:pPr>
            <a:endParaRPr lang="en-US" sz="2000" b="1" dirty="0" smtClean="0"/>
          </a:p>
        </p:txBody>
      </p:sp>
      <p:sp>
        <p:nvSpPr>
          <p:cNvPr id="15" name="Rectangle 2"/>
          <p:cNvSpPr txBox="1">
            <a:spLocks noChangeArrowheads="1"/>
          </p:cNvSpPr>
          <p:nvPr/>
        </p:nvSpPr>
        <p:spPr bwMode="auto">
          <a:xfrm>
            <a:off x="892408" y="155707"/>
            <a:ext cx="746759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Bullying</a:t>
            </a:r>
            <a:endParaRPr lang="en-US" sz="3200" b="1" dirty="0">
              <a:latin typeface="Stone Sans" pitchFamily="34" charset="0"/>
            </a:endParaRPr>
          </a:p>
        </p:txBody>
      </p:sp>
      <p:sp>
        <p:nvSpPr>
          <p:cNvPr id="17" name="TextBox 16"/>
          <p:cNvSpPr txBox="1"/>
          <p:nvPr/>
        </p:nvSpPr>
        <p:spPr>
          <a:xfrm>
            <a:off x="487110" y="652956"/>
            <a:ext cx="8656890" cy="369332"/>
          </a:xfrm>
          <a:prstGeom prst="rect">
            <a:avLst/>
          </a:prstGeom>
          <a:noFill/>
        </p:spPr>
        <p:txBody>
          <a:bodyPr wrap="square" rtlCol="0">
            <a:spAutoFit/>
          </a:bodyPr>
          <a:lstStyle/>
          <a:p>
            <a:pPr algn="ctr"/>
            <a:r>
              <a:rPr lang="en-US" b="1" dirty="0" smtClean="0">
                <a:solidFill>
                  <a:schemeClr val="bg2"/>
                </a:solidFill>
                <a:latin typeface="Stone Sans" pitchFamily="34" charset="0"/>
              </a:rPr>
              <a:t>Informal Complaint Process</a:t>
            </a:r>
            <a:endParaRPr lang="en-US" b="1" dirty="0">
              <a:solidFill>
                <a:schemeClr val="bg2"/>
              </a:solidFill>
              <a:latin typeface="Stone Sans" pitchFamily="34" charset="0"/>
            </a:endParaRPr>
          </a:p>
        </p:txBody>
      </p:sp>
    </p:spTree>
    <p:extLst>
      <p:ext uri="{BB962C8B-B14F-4D97-AF65-F5344CB8AC3E}">
        <p14:creationId xmlns:p14="http://schemas.microsoft.com/office/powerpoint/2010/main" val="32821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1130157" y="1621587"/>
            <a:ext cx="6213850" cy="4647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algn="ctr" eaLnBrk="1" hangingPunct="1">
              <a:spcBef>
                <a:spcPts val="600"/>
              </a:spcBef>
              <a:buNone/>
            </a:pPr>
            <a:r>
              <a:rPr lang="en-US" sz="2400" b="1" dirty="0" smtClean="0"/>
              <a:t>What can you do?</a:t>
            </a:r>
          </a:p>
          <a:p>
            <a:pPr marL="165100" indent="0" algn="ctr" eaLnBrk="1" hangingPunct="1">
              <a:spcBef>
                <a:spcPts val="600"/>
              </a:spcBef>
              <a:buNone/>
            </a:pPr>
            <a:r>
              <a:rPr lang="en-US" sz="2400" b="1" dirty="0" smtClean="0"/>
              <a:t>What can your staff do? </a:t>
            </a:r>
          </a:p>
          <a:p>
            <a:pPr marL="165100" indent="0" eaLnBrk="1" hangingPunct="1">
              <a:spcBef>
                <a:spcPts val="600"/>
              </a:spcBef>
              <a:buNone/>
            </a:pPr>
            <a:endParaRPr lang="en-US" sz="2400" b="1" dirty="0" smtClean="0"/>
          </a:p>
          <a:p>
            <a:pPr eaLnBrk="1" hangingPunct="1">
              <a:spcBef>
                <a:spcPts val="600"/>
              </a:spcBef>
              <a:buFontTx/>
              <a:buChar char="-"/>
            </a:pPr>
            <a:r>
              <a:rPr lang="en-US" sz="2000" b="1" dirty="0"/>
              <a:t>C</a:t>
            </a:r>
            <a:r>
              <a:rPr lang="en-US" sz="2000" b="1" dirty="0" smtClean="0"/>
              <a:t>all the person out.</a:t>
            </a:r>
          </a:p>
          <a:p>
            <a:pPr eaLnBrk="1" hangingPunct="1">
              <a:spcBef>
                <a:spcPts val="600"/>
              </a:spcBef>
              <a:buFontTx/>
              <a:buChar char="-"/>
            </a:pPr>
            <a:r>
              <a:rPr lang="en-US" sz="2000" b="1" dirty="0" smtClean="0"/>
              <a:t>Encourage staff to report incidents to you.</a:t>
            </a:r>
          </a:p>
          <a:p>
            <a:pPr eaLnBrk="1" hangingPunct="1">
              <a:spcBef>
                <a:spcPts val="600"/>
              </a:spcBef>
              <a:buFontTx/>
              <a:buChar char="-"/>
            </a:pPr>
            <a:r>
              <a:rPr lang="en-US" sz="2000" b="1" dirty="0" smtClean="0"/>
              <a:t>Be a resource to your employees. </a:t>
            </a:r>
          </a:p>
          <a:p>
            <a:pPr eaLnBrk="1" hangingPunct="1">
              <a:spcBef>
                <a:spcPts val="600"/>
              </a:spcBef>
              <a:buFontTx/>
              <a:buChar char="-"/>
            </a:pPr>
            <a:r>
              <a:rPr lang="en-US" sz="2000" b="1" dirty="0" smtClean="0"/>
              <a:t>Actively participate in an informal resolution process.  Resolve the issues at the lowest level and with the least amount of disruption to work place.</a:t>
            </a:r>
          </a:p>
          <a:p>
            <a:pPr eaLnBrk="1" hangingPunct="1">
              <a:spcBef>
                <a:spcPts val="600"/>
              </a:spcBef>
              <a:buFontTx/>
              <a:buChar char="-"/>
            </a:pPr>
            <a:r>
              <a:rPr lang="en-US" sz="2000" b="1" dirty="0" smtClean="0"/>
              <a:t>Contact HRS for guidance. </a:t>
            </a:r>
            <a:endParaRPr lang="en-US" sz="2000" b="1" dirty="0"/>
          </a:p>
          <a:p>
            <a:pPr marL="165100" indent="0" eaLnBrk="1" hangingPunct="1">
              <a:spcBef>
                <a:spcPts val="600"/>
              </a:spcBef>
              <a:buNone/>
            </a:pPr>
            <a:endParaRPr lang="en-US" sz="2400" b="1" dirty="0" smtClean="0"/>
          </a:p>
        </p:txBody>
      </p:sp>
      <p:sp>
        <p:nvSpPr>
          <p:cNvPr id="15" name="Rectangle 2"/>
          <p:cNvSpPr txBox="1">
            <a:spLocks noChangeArrowheads="1"/>
          </p:cNvSpPr>
          <p:nvPr/>
        </p:nvSpPr>
        <p:spPr bwMode="auto">
          <a:xfrm>
            <a:off x="1016949" y="117425"/>
            <a:ext cx="746759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7" name="TextBox 16"/>
          <p:cNvSpPr txBox="1"/>
          <p:nvPr/>
        </p:nvSpPr>
        <p:spPr>
          <a:xfrm>
            <a:off x="487110" y="691025"/>
            <a:ext cx="8656890" cy="369332"/>
          </a:xfrm>
          <a:prstGeom prst="rect">
            <a:avLst/>
          </a:prstGeom>
          <a:noFill/>
        </p:spPr>
        <p:txBody>
          <a:bodyPr wrap="square" rtlCol="0">
            <a:spAutoFit/>
          </a:bodyPr>
          <a:lstStyle/>
          <a:p>
            <a:pPr algn="ctr"/>
            <a:r>
              <a:rPr lang="en-US" b="1" dirty="0" smtClean="0">
                <a:solidFill>
                  <a:schemeClr val="bg2"/>
                </a:solidFill>
                <a:latin typeface="Stone Sans" pitchFamily="34" charset="0"/>
              </a:rPr>
              <a:t>Inappropriate Behavior</a:t>
            </a:r>
            <a:endParaRPr lang="en-US" b="1" dirty="0">
              <a:solidFill>
                <a:schemeClr val="bg2"/>
              </a:solidFill>
              <a:latin typeface="Stone Sans" pitchFamily="34" charset="0"/>
            </a:endParaRPr>
          </a:p>
        </p:txBody>
      </p:sp>
    </p:spTree>
    <p:extLst>
      <p:ext uri="{BB962C8B-B14F-4D97-AF65-F5344CB8AC3E}">
        <p14:creationId xmlns:p14="http://schemas.microsoft.com/office/powerpoint/2010/main" val="302093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584462" y="1828800"/>
            <a:ext cx="7568938" cy="36502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None/>
            </a:pPr>
            <a:r>
              <a:rPr lang="en-US" sz="2800" b="1" kern="1200" dirty="0"/>
              <a:t>WSU seeks to enhance workplace safety by educating employees about domestic violence and its possible risks. </a:t>
            </a:r>
          </a:p>
          <a:p>
            <a:pPr marL="342900" indent="-342900" eaLnBrk="1" hangingPunct="1">
              <a:spcBef>
                <a:spcPct val="0"/>
              </a:spcBef>
            </a:pPr>
            <a:endParaRPr lang="en-US" sz="2800" b="1" kern="1200" dirty="0"/>
          </a:p>
          <a:p>
            <a:pPr marL="342900" indent="-342900" eaLnBrk="1" hangingPunct="1">
              <a:spcBef>
                <a:spcPct val="0"/>
              </a:spcBef>
            </a:pPr>
            <a:r>
              <a:rPr lang="en-US" sz="2800" b="1" kern="1200" dirty="0"/>
              <a:t>Domestic Violence </a:t>
            </a:r>
            <a:r>
              <a:rPr lang="en-US" sz="2800" b="1" kern="1200" dirty="0" smtClean="0"/>
              <a:t>Definition:</a:t>
            </a:r>
          </a:p>
          <a:p>
            <a:pPr marL="569912" lvl="3" indent="0" eaLnBrk="1" hangingPunct="1">
              <a:spcBef>
                <a:spcPct val="0"/>
              </a:spcBef>
              <a:buNone/>
            </a:pPr>
            <a:r>
              <a:rPr lang="en-US" sz="2400" b="1" i="1" kern="1200" dirty="0" smtClean="0">
                <a:latin typeface="Stone Sans" pitchFamily="34" charset="0"/>
                <a:ea typeface="+mn-ea"/>
                <a:cs typeface="+mn-cs"/>
              </a:rPr>
              <a:t>Abusive </a:t>
            </a:r>
            <a:r>
              <a:rPr lang="en-US" sz="2400" b="1" i="1" kern="1200" dirty="0">
                <a:latin typeface="Stone Sans" pitchFamily="34" charset="0"/>
                <a:ea typeface="+mn-ea"/>
                <a:cs typeface="+mn-cs"/>
              </a:rPr>
              <a:t>behavior that is either physical, sexual, and/or psychological, intended to establish and maintain control over a partner or family or household member. (RCW 26.50</a:t>
            </a:r>
            <a:r>
              <a:rPr lang="en-US" sz="2400" b="1" i="1" kern="1200" dirty="0" smtClean="0">
                <a:latin typeface="Stone Sans" pitchFamily="34" charset="0"/>
                <a:ea typeface="+mn-ea"/>
                <a:cs typeface="+mn-cs"/>
              </a:rPr>
              <a:t>)</a:t>
            </a:r>
            <a:endParaRPr lang="en-US" sz="2400" b="1" i="1" kern="1200" dirty="0">
              <a:latin typeface="Stone Sans" pitchFamily="34" charset="0"/>
              <a:ea typeface="+mn-ea"/>
              <a:cs typeface="+mn-cs"/>
            </a:endParaRPr>
          </a:p>
        </p:txBody>
      </p:sp>
      <p:sp>
        <p:nvSpPr>
          <p:cNvPr id="15"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78564" y="691239"/>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6858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0080" y="1828800"/>
            <a:ext cx="7970520" cy="39103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None/>
            </a:pPr>
            <a:r>
              <a:rPr lang="en-US" sz="2800" b="1" kern="1200" dirty="0"/>
              <a:t>Reporting Incidents:</a:t>
            </a:r>
          </a:p>
          <a:p>
            <a:pPr marL="635000" indent="-342900">
              <a:spcBef>
                <a:spcPct val="0"/>
              </a:spcBef>
              <a:buFont typeface="Wingdings" panose="05000000000000000000" pitchFamily="2" charset="2"/>
              <a:buChar char="§"/>
            </a:pPr>
            <a:r>
              <a:rPr lang="en-US" sz="2400" b="1" kern="1200" dirty="0"/>
              <a:t>Review WPV Checklist located on: </a:t>
            </a:r>
          </a:p>
          <a:p>
            <a:pPr marL="979487" lvl="2" indent="-342900">
              <a:spcBef>
                <a:spcPct val="0"/>
              </a:spcBef>
              <a:buFontTx/>
              <a:buChar char="-"/>
            </a:pPr>
            <a:r>
              <a:rPr lang="en-US" b="1" kern="1200" dirty="0"/>
              <a:t>HRS website – Safe Environment</a:t>
            </a:r>
          </a:p>
          <a:p>
            <a:pPr marL="630238" lvl="1" indent="-342900">
              <a:spcBef>
                <a:spcPct val="0"/>
              </a:spcBef>
            </a:pPr>
            <a:r>
              <a:rPr lang="en-US" b="1" kern="1200" dirty="0"/>
              <a:t>Alert your supervisor</a:t>
            </a:r>
          </a:p>
          <a:p>
            <a:pPr marL="573088" lvl="1" indent="-285750">
              <a:spcBef>
                <a:spcPct val="0"/>
              </a:spcBef>
            </a:pPr>
            <a:r>
              <a:rPr lang="en-US" b="1" kern="1200" dirty="0"/>
              <a:t>Alert HRS</a:t>
            </a:r>
          </a:p>
          <a:p>
            <a:pPr marL="573088" lvl="1" indent="-285750">
              <a:spcBef>
                <a:spcPct val="0"/>
              </a:spcBef>
            </a:pPr>
            <a:r>
              <a:rPr lang="en-US" b="1" kern="1200" dirty="0"/>
              <a:t>Call 911 if Urgent / Direct Threat</a:t>
            </a:r>
          </a:p>
          <a:p>
            <a:pPr marL="742950" lvl="1" indent="-285750">
              <a:spcBef>
                <a:spcPct val="0"/>
              </a:spcBef>
            </a:pPr>
            <a:endParaRPr lang="en-US" kern="1200" dirty="0">
              <a:solidFill>
                <a:schemeClr val="tx1"/>
              </a:solidFill>
            </a:endParaRPr>
          </a:p>
          <a:p>
            <a:pPr marL="0" indent="0" eaLnBrk="1" hangingPunct="1">
              <a:spcBef>
                <a:spcPct val="0"/>
              </a:spcBef>
              <a:buNone/>
            </a:pPr>
            <a:r>
              <a:rPr lang="en-US" b="1" kern="1200" dirty="0"/>
              <a:t>HRS is responsible for investigating the incident and recommending appropriate action to area Appointing Authority.</a:t>
            </a:r>
          </a:p>
        </p:txBody>
      </p:sp>
      <p:sp>
        <p:nvSpPr>
          <p:cNvPr id="15"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78564" y="700336"/>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5024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0080" y="1828800"/>
            <a:ext cx="7970520" cy="265098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03275" lvl="1" indent="-458788" eaLnBrk="1" hangingPunct="1">
              <a:buFont typeface="Arial" charset="0"/>
              <a:buChar char="•"/>
            </a:pPr>
            <a:r>
              <a:rPr lang="en-US" b="1" dirty="0"/>
              <a:t>A victim’s </a:t>
            </a:r>
            <a:r>
              <a:rPr lang="en-US" b="1" i="1" dirty="0"/>
              <a:t>workplace</a:t>
            </a:r>
            <a:r>
              <a:rPr lang="en-US" b="1" dirty="0"/>
              <a:t> is a particular target because the abuser know she/he can find her/his victim.</a:t>
            </a:r>
          </a:p>
          <a:p>
            <a:pPr marL="803275" lvl="1" indent="-458788" eaLnBrk="1" hangingPunct="1">
              <a:buFont typeface="Arial" charset="0"/>
              <a:buChar char="•"/>
            </a:pPr>
            <a:endParaRPr lang="en-US" b="1" dirty="0"/>
          </a:p>
          <a:p>
            <a:pPr marL="803275" lvl="1" indent="-458788" eaLnBrk="1" hangingPunct="1">
              <a:buFont typeface="Arial" charset="0"/>
              <a:buChar char="•"/>
            </a:pPr>
            <a:r>
              <a:rPr lang="en-US" b="1" dirty="0"/>
              <a:t>A victim’s </a:t>
            </a:r>
            <a:r>
              <a:rPr lang="en-US" b="1" i="1" dirty="0"/>
              <a:t>job</a:t>
            </a:r>
            <a:r>
              <a:rPr lang="en-US" b="1" dirty="0"/>
              <a:t> is a particular target for the abuser because it is both a perceived and real loss of control.</a:t>
            </a:r>
          </a:p>
        </p:txBody>
      </p:sp>
      <p:sp>
        <p:nvSpPr>
          <p:cNvPr id="15"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78564" y="725974"/>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372486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81000" y="1828800"/>
            <a:ext cx="8229600" cy="3699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b="1" dirty="0" smtClean="0">
                <a:latin typeface="Stone Sans" pitchFamily="34" charset="0"/>
              </a:rPr>
              <a:t>When a Co-Worker / Employee may be a Victim:</a:t>
            </a:r>
          </a:p>
          <a:p>
            <a:pPr marL="0" indent="0" eaLnBrk="1" hangingPunct="1">
              <a:buFontTx/>
              <a:buNone/>
              <a:defRPr/>
            </a:pPr>
            <a:endParaRPr lang="en-US" sz="1600" b="1" dirty="0" smtClean="0">
              <a:latin typeface="Stone Sans" pitchFamily="34" charset="0"/>
            </a:endParaRPr>
          </a:p>
          <a:p>
            <a:pPr marL="687388" lvl="1" indent="-342900" eaLnBrk="1" hangingPunct="1">
              <a:defRPr/>
            </a:pPr>
            <a:r>
              <a:rPr lang="en-US" b="1" dirty="0">
                <a:latin typeface="Stone Sans" pitchFamily="34" charset="0"/>
              </a:rPr>
              <a:t>Encourage to contact a community or anti-violence agency for information, guidance </a:t>
            </a:r>
            <a:r>
              <a:rPr lang="en-US" b="1" dirty="0"/>
              <a:t>and </a:t>
            </a:r>
            <a:r>
              <a:rPr lang="en-US" b="1" dirty="0">
                <a:latin typeface="Stone Sans" pitchFamily="34" charset="0"/>
              </a:rPr>
              <a:t>support</a:t>
            </a:r>
          </a:p>
          <a:p>
            <a:pPr marL="687388" lvl="1" indent="-342900" eaLnBrk="1" hangingPunct="1">
              <a:defRPr/>
            </a:pPr>
            <a:r>
              <a:rPr lang="en-US" b="1" dirty="0">
                <a:latin typeface="Stone Sans" pitchFamily="34" charset="0"/>
              </a:rPr>
              <a:t>Encourage to talk with Employee Assistant Program (EAP) </a:t>
            </a:r>
          </a:p>
          <a:p>
            <a:pPr marL="687388" lvl="1" indent="-342900" eaLnBrk="1" hangingPunct="1">
              <a:defRPr/>
            </a:pPr>
            <a:r>
              <a:rPr lang="en-US" b="1" dirty="0"/>
              <a:t>Refer employees to </a:t>
            </a:r>
            <a:r>
              <a:rPr lang="en-US" b="1" dirty="0">
                <a:latin typeface="Stone Sans" pitchFamily="34" charset="0"/>
              </a:rPr>
              <a:t>HRS regarding workplace related concerns</a:t>
            </a:r>
          </a:p>
          <a:p>
            <a:pPr marL="687388" lvl="1" indent="-342900" eaLnBrk="1" hangingPunct="1">
              <a:defRPr/>
            </a:pPr>
            <a:endParaRPr lang="en-US" sz="1000" b="1" dirty="0" smtClean="0">
              <a:latin typeface="Stone Sans" pitchFamily="34" charset="0"/>
            </a:endParaRPr>
          </a:p>
        </p:txBody>
      </p:sp>
      <p:sp>
        <p:nvSpPr>
          <p:cNvPr id="15"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546931" y="725974"/>
            <a:ext cx="859706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37795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9994" y="1828800"/>
            <a:ext cx="7960605" cy="40570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spcBef>
                <a:spcPts val="0"/>
              </a:spcBef>
              <a:buFontTx/>
              <a:buNone/>
              <a:defRPr/>
            </a:pPr>
            <a:r>
              <a:rPr lang="en-US" b="1" dirty="0" smtClean="0"/>
              <a:t>Workplace Responsibility</a:t>
            </a:r>
          </a:p>
          <a:p>
            <a:pPr marL="0" indent="0" algn="ctr" eaLnBrk="1" hangingPunct="1">
              <a:spcBef>
                <a:spcPts val="0"/>
              </a:spcBef>
              <a:buFontTx/>
              <a:buNone/>
              <a:defRPr/>
            </a:pPr>
            <a:r>
              <a:rPr lang="en-US" b="1" dirty="0" smtClean="0"/>
              <a:t>Performance-Attendance</a:t>
            </a:r>
          </a:p>
          <a:p>
            <a:pPr marL="0" indent="0" eaLnBrk="1" hangingPunct="1">
              <a:buFontTx/>
              <a:buNone/>
              <a:defRPr/>
            </a:pPr>
            <a:endParaRPr lang="en-US" sz="1600" b="1" dirty="0" smtClean="0"/>
          </a:p>
          <a:p>
            <a:pPr marL="738188" lvl="1" indent="-393700" eaLnBrk="1" hangingPunct="1">
              <a:buFont typeface="Arial" charset="0"/>
              <a:buChar char="•"/>
            </a:pPr>
            <a:r>
              <a:rPr lang="en-US" b="1" dirty="0"/>
              <a:t>Fluctuation in the quality of work</a:t>
            </a:r>
          </a:p>
          <a:p>
            <a:pPr marL="738188" lvl="1" indent="-393700" eaLnBrk="1" hangingPunct="1">
              <a:buFont typeface="Arial" charset="0"/>
              <a:buChar char="•"/>
            </a:pPr>
            <a:r>
              <a:rPr lang="en-US" b="1" dirty="0"/>
              <a:t>Absenteeism or tardiness</a:t>
            </a:r>
          </a:p>
          <a:p>
            <a:pPr marL="738188" lvl="1" indent="-393700" eaLnBrk="1" hangingPunct="1">
              <a:buFont typeface="Arial" charset="0"/>
              <a:buChar char="•"/>
            </a:pPr>
            <a:r>
              <a:rPr lang="en-US" b="1" dirty="0"/>
              <a:t>Needs to leave right on time</a:t>
            </a:r>
          </a:p>
          <a:p>
            <a:pPr marL="738188" lvl="1" indent="-393700" eaLnBrk="1" hangingPunct="1">
              <a:buFont typeface="Arial" charset="0"/>
              <a:buChar char="•"/>
            </a:pPr>
            <a:r>
              <a:rPr lang="en-US" b="1" dirty="0"/>
              <a:t>Partner visits work a lot</a:t>
            </a:r>
          </a:p>
          <a:p>
            <a:pPr marL="738188" lvl="1" indent="-393700" eaLnBrk="1" hangingPunct="1">
              <a:buFont typeface="Arial" charset="0"/>
              <a:buChar char="•"/>
            </a:pPr>
            <a:r>
              <a:rPr lang="en-US" b="1" dirty="0"/>
              <a:t>Repeated, upsetting phone calls</a:t>
            </a:r>
          </a:p>
          <a:p>
            <a:pPr marL="738188" lvl="1" indent="-393700" eaLnBrk="1" hangingPunct="1">
              <a:buFont typeface="Arial" charset="0"/>
              <a:buChar char="•"/>
            </a:pPr>
            <a:r>
              <a:rPr lang="en-US" b="1" dirty="0"/>
              <a:t>Chronic fatigue – can’t focus on duties</a:t>
            </a:r>
          </a:p>
          <a:p>
            <a:pPr marL="687388" lvl="1" indent="-342900" eaLnBrk="1" hangingPunct="1">
              <a:defRPr/>
            </a:pPr>
            <a:endParaRPr lang="en-US" sz="1000" b="1" dirty="0" smtClean="0"/>
          </a:p>
        </p:txBody>
      </p:sp>
      <p:sp>
        <p:nvSpPr>
          <p:cNvPr id="15" name="Rectangle 2"/>
          <p:cNvSpPr txBox="1">
            <a:spLocks noChangeArrowheads="1"/>
          </p:cNvSpPr>
          <p:nvPr/>
        </p:nvSpPr>
        <p:spPr bwMode="auto">
          <a:xfrm>
            <a:off x="487110" y="155708"/>
            <a:ext cx="8656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87111" y="699785"/>
            <a:ext cx="865688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137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9994" y="1828800"/>
            <a:ext cx="7960605" cy="43052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spcBef>
                <a:spcPts val="0"/>
              </a:spcBef>
              <a:buFontTx/>
              <a:buNone/>
              <a:defRPr/>
            </a:pPr>
            <a:r>
              <a:rPr lang="en-US" b="1" dirty="0" smtClean="0"/>
              <a:t>Workplace Responsibility</a:t>
            </a:r>
          </a:p>
          <a:p>
            <a:pPr marL="0" indent="0" algn="ctr" eaLnBrk="1" hangingPunct="1">
              <a:spcBef>
                <a:spcPts val="0"/>
              </a:spcBef>
              <a:buFontTx/>
              <a:buNone/>
              <a:defRPr/>
            </a:pPr>
            <a:r>
              <a:rPr lang="en-US" b="1" dirty="0" smtClean="0"/>
              <a:t>Corrective Action</a:t>
            </a:r>
          </a:p>
          <a:p>
            <a:pPr marL="0" indent="0" eaLnBrk="1" hangingPunct="1">
              <a:buFontTx/>
              <a:buNone/>
              <a:defRPr/>
            </a:pPr>
            <a:endParaRPr lang="en-US" sz="1600" b="1" dirty="0" smtClean="0"/>
          </a:p>
          <a:p>
            <a:pPr marL="803275" lvl="1" indent="-458788" eaLnBrk="1" hangingPunct="1">
              <a:buFont typeface="Arial" charset="0"/>
              <a:buChar char="•"/>
            </a:pPr>
            <a:r>
              <a:rPr lang="en-US" b="1" dirty="0"/>
              <a:t>Treat them as any other employee</a:t>
            </a:r>
          </a:p>
          <a:p>
            <a:pPr marL="803275" lvl="1" indent="-458788" eaLnBrk="1" hangingPunct="1">
              <a:buFont typeface="Arial" charset="0"/>
              <a:buChar char="•"/>
            </a:pPr>
            <a:r>
              <a:rPr lang="en-US" b="1" dirty="0"/>
              <a:t>Work duties / responsibilities </a:t>
            </a:r>
          </a:p>
          <a:p>
            <a:pPr marL="803275" lvl="1" indent="-458788" eaLnBrk="1" hangingPunct="1">
              <a:buFont typeface="Arial" charset="0"/>
              <a:buChar char="•"/>
            </a:pPr>
            <a:r>
              <a:rPr lang="en-US" b="1" dirty="0"/>
              <a:t>Position expectations</a:t>
            </a:r>
          </a:p>
          <a:p>
            <a:pPr marL="803275" lvl="1" indent="-458788" eaLnBrk="1" hangingPunct="1">
              <a:buFont typeface="Arial" charset="0"/>
              <a:buChar char="•"/>
            </a:pPr>
            <a:r>
              <a:rPr lang="en-US" b="1" dirty="0"/>
              <a:t>Address the business </a:t>
            </a:r>
            <a:r>
              <a:rPr lang="en-US" b="1" dirty="0" smtClean="0"/>
              <a:t>needs</a:t>
            </a:r>
          </a:p>
          <a:p>
            <a:pPr marL="803275" lvl="1" indent="-458788" eaLnBrk="1" hangingPunct="1">
              <a:buFont typeface="Arial" charset="0"/>
              <a:buChar char="•"/>
            </a:pPr>
            <a:r>
              <a:rPr lang="en-US" b="1" dirty="0" smtClean="0"/>
              <a:t>Workplace </a:t>
            </a:r>
            <a:r>
              <a:rPr lang="en-US" b="1" dirty="0"/>
              <a:t>safety concerns</a:t>
            </a:r>
          </a:p>
          <a:p>
            <a:pPr marL="803275" lvl="1" indent="-458788" eaLnBrk="1" hangingPunct="1">
              <a:buFont typeface="Arial" charset="0"/>
              <a:buChar char="•"/>
            </a:pPr>
            <a:r>
              <a:rPr lang="en-US" b="1" dirty="0"/>
              <a:t>Refer to Employee Assistance Program</a:t>
            </a:r>
          </a:p>
          <a:p>
            <a:pPr marL="803275" lvl="1" indent="-458788" eaLnBrk="1" hangingPunct="1">
              <a:buFont typeface="Arial" charset="0"/>
              <a:buChar char="•"/>
            </a:pPr>
            <a:r>
              <a:rPr lang="en-US" b="1" dirty="0"/>
              <a:t>Refer to Human Resource Services.</a:t>
            </a:r>
          </a:p>
          <a:p>
            <a:pPr marL="687388" lvl="1" indent="-342900" eaLnBrk="1" hangingPunct="1">
              <a:defRPr/>
            </a:pPr>
            <a:endParaRPr lang="en-US" sz="1000" b="1" dirty="0" smtClean="0"/>
          </a:p>
        </p:txBody>
      </p:sp>
      <p:sp>
        <p:nvSpPr>
          <p:cNvPr id="15"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70019" y="708331"/>
            <a:ext cx="86739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Guidelines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25112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9994" y="1828800"/>
            <a:ext cx="7960605" cy="43796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5000" indent="-342900">
              <a:spcBef>
                <a:spcPct val="0"/>
              </a:spcBef>
            </a:pPr>
            <a:r>
              <a:rPr lang="en-US" b="1" kern="1200" dirty="0"/>
              <a:t>DO NOT:</a:t>
            </a:r>
          </a:p>
          <a:p>
            <a:pPr marL="912813" lvl="1" indent="-285750">
              <a:spcBef>
                <a:spcPct val="0"/>
              </a:spcBef>
            </a:pPr>
            <a:r>
              <a:rPr lang="en-US" b="1" i="1" kern="1200" dirty="0"/>
              <a:t>Get overly involved</a:t>
            </a:r>
          </a:p>
          <a:p>
            <a:pPr marL="912813" lvl="1" indent="-285750">
              <a:spcBef>
                <a:spcPct val="0"/>
              </a:spcBef>
            </a:pPr>
            <a:r>
              <a:rPr lang="en-US" b="1" i="1" kern="1200" dirty="0"/>
              <a:t>Pressure employee to disclose what is happening</a:t>
            </a:r>
          </a:p>
          <a:p>
            <a:pPr marL="912813" lvl="1" indent="-285750">
              <a:spcBef>
                <a:spcPct val="0"/>
              </a:spcBef>
            </a:pPr>
            <a:r>
              <a:rPr lang="en-US" b="1" i="1" kern="1200" dirty="0"/>
              <a:t>Give specific advice</a:t>
            </a:r>
          </a:p>
          <a:p>
            <a:pPr marL="742950" lvl="1" indent="-285750">
              <a:spcBef>
                <a:spcPct val="0"/>
              </a:spcBef>
            </a:pPr>
            <a:endParaRPr lang="en-US" b="1" kern="1200" dirty="0"/>
          </a:p>
          <a:p>
            <a:pPr marL="577850" indent="-285750">
              <a:spcBef>
                <a:spcPct val="0"/>
              </a:spcBef>
            </a:pPr>
            <a:r>
              <a:rPr lang="en-US" b="1" kern="1200" dirty="0"/>
              <a:t>DO:</a:t>
            </a:r>
          </a:p>
          <a:p>
            <a:pPr marL="917575" lvl="2" indent="-342900">
              <a:spcBef>
                <a:spcPct val="0"/>
              </a:spcBef>
              <a:buFont typeface="Wingdings" pitchFamily="2" charset="2"/>
              <a:buChar char="§"/>
            </a:pPr>
            <a:r>
              <a:rPr lang="en-US" b="1" i="1" kern="1200" dirty="0"/>
              <a:t>Listen, support, and refer </a:t>
            </a:r>
          </a:p>
          <a:p>
            <a:pPr marL="917575" lvl="2" indent="-342900">
              <a:spcBef>
                <a:spcPct val="0"/>
              </a:spcBef>
              <a:buFont typeface="Wingdings" pitchFamily="2" charset="2"/>
              <a:buChar char="§"/>
            </a:pPr>
            <a:r>
              <a:rPr lang="en-US" b="1" i="1" kern="1200" dirty="0"/>
              <a:t>Listen without judging</a:t>
            </a:r>
          </a:p>
          <a:p>
            <a:pPr marL="687388" lvl="1" indent="-342900" eaLnBrk="1" hangingPunct="1">
              <a:defRPr/>
            </a:pPr>
            <a:endParaRPr lang="en-US" sz="1000" b="1" dirty="0" smtClean="0">
              <a:latin typeface="Stone Sans" pitchFamily="34" charset="0"/>
            </a:endParaRPr>
          </a:p>
          <a:p>
            <a:pPr marL="344488" lvl="1" indent="0" eaLnBrk="1" hangingPunct="1">
              <a:buNone/>
              <a:defRPr/>
            </a:pPr>
            <a:r>
              <a:rPr lang="en-US" b="1" i="1" kern="1200" dirty="0"/>
              <a:t>Statistics show that a domestic abuse victim leaves 7 times before they do not go back</a:t>
            </a:r>
          </a:p>
          <a:p>
            <a:pPr marL="687388" lvl="1" indent="-342900" eaLnBrk="1" hangingPunct="1">
              <a:defRPr/>
            </a:pPr>
            <a:endParaRPr lang="en-US" sz="1000" b="1" dirty="0" smtClean="0">
              <a:latin typeface="Stone Sans" pitchFamily="34" charset="0"/>
            </a:endParaRPr>
          </a:p>
        </p:txBody>
      </p:sp>
      <p:sp>
        <p:nvSpPr>
          <p:cNvPr id="15" name="Rectangle 2"/>
          <p:cNvSpPr txBox="1">
            <a:spLocks noChangeArrowheads="1"/>
          </p:cNvSpPr>
          <p:nvPr/>
        </p:nvSpPr>
        <p:spPr bwMode="auto">
          <a:xfrm>
            <a:off x="504202" y="155708"/>
            <a:ext cx="863979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504202" y="700336"/>
            <a:ext cx="863979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Overview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4443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49994" y="1828800"/>
            <a:ext cx="8331044" cy="35142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4488" lvl="1" indent="0" algn="ctr" eaLnBrk="1" hangingPunct="1">
              <a:buNone/>
            </a:pPr>
            <a:r>
              <a:rPr lang="en-US" sz="2600" b="1" dirty="0" smtClean="0"/>
              <a:t>Supervisors Responsibility</a:t>
            </a:r>
          </a:p>
          <a:p>
            <a:pPr marL="344488" lvl="1" indent="0" eaLnBrk="1" hangingPunct="1">
              <a:buNone/>
            </a:pPr>
            <a:endParaRPr lang="en-US" dirty="0" smtClean="0"/>
          </a:p>
          <a:p>
            <a:pPr marL="461963" lvl="1" indent="-234950" eaLnBrk="1" hangingPunct="1">
              <a:buFont typeface="Arial" charset="0"/>
              <a:buChar char="•"/>
            </a:pPr>
            <a:r>
              <a:rPr lang="en-US" b="1" dirty="0"/>
              <a:t>Observation – signs of abuse</a:t>
            </a:r>
          </a:p>
          <a:p>
            <a:pPr marL="461963" lvl="1" indent="-234950" eaLnBrk="1" hangingPunct="1">
              <a:buFont typeface="Arial" charset="0"/>
              <a:buChar char="•"/>
            </a:pPr>
            <a:r>
              <a:rPr lang="en-US" b="1" dirty="0"/>
              <a:t>Employee self-disclosure to you or others</a:t>
            </a:r>
          </a:p>
          <a:p>
            <a:pPr marL="461963" lvl="1" indent="-234950" eaLnBrk="1" hangingPunct="1">
              <a:buFont typeface="Arial" charset="0"/>
              <a:buChar char="•"/>
            </a:pPr>
            <a:r>
              <a:rPr lang="en-US" b="1" dirty="0"/>
              <a:t>Disclosure during job performance discussion.</a:t>
            </a:r>
          </a:p>
          <a:p>
            <a:pPr marL="461963" lvl="1" indent="-234950" eaLnBrk="1" hangingPunct="1">
              <a:buFont typeface="Arial" charset="0"/>
              <a:buChar char="•"/>
            </a:pPr>
            <a:r>
              <a:rPr lang="en-US" b="1" dirty="0"/>
              <a:t>Remain neutral</a:t>
            </a:r>
          </a:p>
          <a:p>
            <a:pPr marL="461963" lvl="1" indent="-234950" eaLnBrk="1" hangingPunct="1">
              <a:buFont typeface="Arial" charset="0"/>
              <a:buChar char="•"/>
            </a:pPr>
            <a:r>
              <a:rPr lang="en-US" b="1" dirty="0"/>
              <a:t>Remain supportive </a:t>
            </a:r>
          </a:p>
          <a:p>
            <a:pPr marL="687388" lvl="1" indent="-342900" eaLnBrk="1" hangingPunct="1">
              <a:defRPr/>
            </a:pPr>
            <a:endParaRPr lang="en-US" sz="1000" b="1" dirty="0" smtClean="0">
              <a:latin typeface="Stone Sans" pitchFamily="34" charset="0"/>
            </a:endParaRPr>
          </a:p>
        </p:txBody>
      </p:sp>
      <p:sp>
        <p:nvSpPr>
          <p:cNvPr id="15" name="Rectangle 2"/>
          <p:cNvSpPr txBox="1">
            <a:spLocks noChangeArrowheads="1"/>
          </p:cNvSpPr>
          <p:nvPr/>
        </p:nvSpPr>
        <p:spPr bwMode="auto">
          <a:xfrm>
            <a:off x="478564" y="164254"/>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78564" y="708882"/>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Overview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4448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853513"/>
            <a:ext cx="7772400" cy="3905172"/>
          </a:xfrm>
        </p:spPr>
        <p:txBody>
          <a:bodyPr/>
          <a:lstStyle/>
          <a:p>
            <a:pPr marL="401638" indent="-401638" eaLnBrk="1" hangingPunct="1">
              <a:lnSpc>
                <a:spcPct val="85000"/>
              </a:lnSpc>
            </a:pPr>
            <a:r>
              <a:rPr lang="en-US" sz="2400" b="1" dirty="0" smtClean="0"/>
              <a:t>Revised Code of Washington (RCW)</a:t>
            </a:r>
          </a:p>
          <a:p>
            <a:pPr marL="401638" indent="-401638" eaLnBrk="1" hangingPunct="1">
              <a:lnSpc>
                <a:spcPct val="85000"/>
              </a:lnSpc>
            </a:pPr>
            <a:r>
              <a:rPr lang="en-US" sz="2400" b="1" dirty="0" smtClean="0"/>
              <a:t>Washington Administrative Code (WAC)</a:t>
            </a:r>
          </a:p>
          <a:p>
            <a:pPr marL="1136650" lvl="4" indent="-401638" eaLnBrk="1" hangingPunct="1">
              <a:lnSpc>
                <a:spcPct val="85000"/>
              </a:lnSpc>
              <a:buFont typeface="Wingdings" panose="05000000000000000000" pitchFamily="2" charset="2"/>
              <a:buChar char="§"/>
            </a:pPr>
            <a:r>
              <a:rPr lang="en-US" sz="1800" b="1" dirty="0" smtClean="0"/>
              <a:t>Civil Service Rules</a:t>
            </a:r>
          </a:p>
          <a:p>
            <a:pPr marL="401638" indent="-401638" eaLnBrk="1" hangingPunct="1">
              <a:lnSpc>
                <a:spcPct val="85000"/>
              </a:lnSpc>
            </a:pPr>
            <a:r>
              <a:rPr lang="en-US" sz="2400" b="1" dirty="0" smtClean="0"/>
              <a:t>State Ethics Rules</a:t>
            </a:r>
          </a:p>
          <a:p>
            <a:pPr marL="1136650" lvl="4" indent="-401638" eaLnBrk="1" hangingPunct="1">
              <a:lnSpc>
                <a:spcPct val="85000"/>
              </a:lnSpc>
              <a:buFont typeface="Wingdings" panose="05000000000000000000" pitchFamily="2" charset="2"/>
              <a:buChar char="§"/>
            </a:pPr>
            <a:r>
              <a:rPr lang="en-US" sz="1800" b="1" dirty="0" smtClean="0"/>
              <a:t>Personal Use of State Resources</a:t>
            </a:r>
          </a:p>
          <a:p>
            <a:pPr marL="401638" indent="-401638" eaLnBrk="1" hangingPunct="1"/>
            <a:r>
              <a:rPr lang="en-US" sz="2400" b="1" dirty="0" smtClean="0"/>
              <a:t>WSU </a:t>
            </a:r>
            <a:r>
              <a:rPr lang="en-US" sz="2400" b="1" dirty="0"/>
              <a:t>Strategic Plan</a:t>
            </a:r>
          </a:p>
          <a:p>
            <a:pPr marL="401638" indent="-401638" eaLnBrk="1" hangingPunct="1"/>
            <a:r>
              <a:rPr lang="en-US" sz="2400" b="1" dirty="0" smtClean="0"/>
              <a:t>Procedures, Records and Forms </a:t>
            </a:r>
          </a:p>
          <a:p>
            <a:pPr marL="1136650" lvl="4" indent="-401638" eaLnBrk="1" hangingPunct="1">
              <a:buFont typeface="Wingdings" panose="05000000000000000000" pitchFamily="2" charset="2"/>
              <a:buChar char="§"/>
            </a:pPr>
            <a:r>
              <a:rPr lang="en-US" sz="1800" b="1" dirty="0" smtClean="0"/>
              <a:t>Business Policies and Procedures Manual (BPPM)</a:t>
            </a:r>
          </a:p>
          <a:p>
            <a:pPr marL="1136650" lvl="4" indent="-401638" eaLnBrk="1" hangingPunct="1">
              <a:buFont typeface="Wingdings" panose="05000000000000000000" pitchFamily="2" charset="2"/>
              <a:buChar char="§"/>
            </a:pPr>
            <a:r>
              <a:rPr lang="en-US" sz="1800" b="1" dirty="0" smtClean="0"/>
              <a:t>Safety Policies and Procedures Manual (SPPM)</a:t>
            </a:r>
          </a:p>
          <a:p>
            <a:pPr marL="1136650" lvl="4" indent="-401638" eaLnBrk="1" hangingPunct="1">
              <a:buFont typeface="Wingdings" panose="05000000000000000000" pitchFamily="2" charset="2"/>
              <a:buChar char="§"/>
            </a:pPr>
            <a:r>
              <a:rPr lang="en-US" sz="1800" b="1" dirty="0" smtClean="0"/>
              <a:t>Executive Policy Manual (EPM)</a:t>
            </a:r>
          </a:p>
        </p:txBody>
      </p:sp>
      <p:sp>
        <p:nvSpPr>
          <p:cNvPr id="15"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Laws, Policies and Procedures</a:t>
            </a:r>
            <a:endParaRPr lang="en-US" sz="3200" b="1" dirty="0">
              <a:latin typeface="Stone Sans" pitchFamily="34" charset="0"/>
            </a:endParaRPr>
          </a:p>
        </p:txBody>
      </p:sp>
      <p:sp>
        <p:nvSpPr>
          <p:cNvPr id="17" name="Rectangle 2"/>
          <p:cNvSpPr txBox="1">
            <a:spLocks noChangeArrowheads="1"/>
          </p:cNvSpPr>
          <p:nvPr/>
        </p:nvSpPr>
        <p:spPr bwMode="auto">
          <a:xfrm>
            <a:off x="478564" y="725974"/>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Overview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529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62139" y="1415805"/>
            <a:ext cx="8181619" cy="53270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7525" indent="-352425" eaLnBrk="1" hangingPunct="1">
              <a:buNone/>
            </a:pPr>
            <a:r>
              <a:rPr lang="en-US" sz="2100" b="1" dirty="0" smtClean="0"/>
              <a:t>Victim: 26 year old female UW employee</a:t>
            </a:r>
          </a:p>
          <a:p>
            <a:pPr marL="803275" lvl="1" indent="-352425" eaLnBrk="1" hangingPunct="1"/>
            <a:r>
              <a:rPr lang="en-US" sz="2100" b="1" dirty="0"/>
              <a:t>She was killed at work on April 2, 2007</a:t>
            </a:r>
          </a:p>
          <a:p>
            <a:pPr marL="517525" indent="-352425" eaLnBrk="1" hangingPunct="1">
              <a:buNone/>
            </a:pPr>
            <a:r>
              <a:rPr lang="en-US" sz="2100" b="1" dirty="0" smtClean="0"/>
              <a:t>Post Break-up / Pre-incident:</a:t>
            </a:r>
          </a:p>
          <a:p>
            <a:pPr marL="803275" lvl="1" indent="-352425" eaLnBrk="1" hangingPunct="1"/>
            <a:r>
              <a:rPr lang="en-US" sz="2100" b="1" dirty="0" smtClean="0"/>
              <a:t>March 2007 broke up with Offender 41 years old</a:t>
            </a:r>
          </a:p>
          <a:p>
            <a:pPr marL="803275" lvl="1" indent="-352425" eaLnBrk="1" hangingPunct="1"/>
            <a:r>
              <a:rPr lang="en-US" sz="2100" b="1" dirty="0" smtClean="0"/>
              <a:t>Offender called her from pay phones was on the run</a:t>
            </a:r>
          </a:p>
          <a:p>
            <a:pPr marL="803275" lvl="1" indent="-352425" eaLnBrk="1" hangingPunct="1"/>
            <a:r>
              <a:rPr lang="en-US" sz="2100" b="1" dirty="0" smtClean="0"/>
              <a:t>Left threatening messages to victim and her sister</a:t>
            </a:r>
          </a:p>
          <a:p>
            <a:pPr marL="803275" lvl="1" indent="-352425" eaLnBrk="1" hangingPunct="1"/>
            <a:r>
              <a:rPr lang="en-US" sz="2100" b="1" dirty="0" smtClean="0"/>
              <a:t>Stole a revolver from a friend</a:t>
            </a:r>
          </a:p>
          <a:p>
            <a:pPr marL="803275" lvl="1" indent="-352425" eaLnBrk="1" hangingPunct="1"/>
            <a:r>
              <a:rPr lang="en-US" sz="2100" b="1" dirty="0" smtClean="0"/>
              <a:t>Evaded service on Order of Protection</a:t>
            </a:r>
          </a:p>
          <a:p>
            <a:pPr marL="517525" indent="-352425" eaLnBrk="1" hangingPunct="1">
              <a:buNone/>
            </a:pPr>
            <a:r>
              <a:rPr lang="en-US" sz="2100" b="1" dirty="0" smtClean="0"/>
              <a:t>HR unaware:</a:t>
            </a:r>
            <a:endParaRPr lang="en-US" sz="2100" b="1" dirty="0"/>
          </a:p>
          <a:p>
            <a:pPr marL="803275" lvl="1" indent="-352425" eaLnBrk="1" hangingPunct="1">
              <a:tabLst>
                <a:tab pos="738188" algn="l"/>
              </a:tabLst>
            </a:pPr>
            <a:r>
              <a:rPr lang="en-US" sz="2100" b="1" dirty="0" smtClean="0"/>
              <a:t>Victim received death threats</a:t>
            </a:r>
          </a:p>
          <a:p>
            <a:pPr marL="803275" lvl="1" indent="-352425" eaLnBrk="1" hangingPunct="1">
              <a:tabLst>
                <a:tab pos="738188" algn="l"/>
              </a:tabLst>
            </a:pPr>
            <a:r>
              <a:rPr lang="en-US" sz="2100" b="1" dirty="0" smtClean="0"/>
              <a:t>Victim filed a report &amp; a copy of the Order was given to University Police</a:t>
            </a:r>
          </a:p>
          <a:p>
            <a:pPr marL="517525" indent="-352425" eaLnBrk="1" hangingPunct="1">
              <a:buNone/>
            </a:pPr>
            <a:r>
              <a:rPr lang="en-US" sz="2100" b="1" dirty="0" smtClean="0"/>
              <a:t>Lesson(s) learned</a:t>
            </a:r>
          </a:p>
        </p:txBody>
      </p:sp>
      <p:sp>
        <p:nvSpPr>
          <p:cNvPr id="15" name="Rectangle 2"/>
          <p:cNvSpPr txBox="1">
            <a:spLocks noChangeArrowheads="1"/>
          </p:cNvSpPr>
          <p:nvPr/>
        </p:nvSpPr>
        <p:spPr bwMode="auto">
          <a:xfrm>
            <a:off x="487110" y="164254"/>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Domestic Violence</a:t>
            </a:r>
            <a:endParaRPr lang="en-US" sz="3200" b="1" dirty="0">
              <a:latin typeface="Stone Sans" pitchFamily="34" charset="0"/>
            </a:endParaRPr>
          </a:p>
        </p:txBody>
      </p:sp>
      <p:sp>
        <p:nvSpPr>
          <p:cNvPr id="17" name="Rectangle 2"/>
          <p:cNvSpPr txBox="1">
            <a:spLocks noChangeArrowheads="1"/>
          </p:cNvSpPr>
          <p:nvPr/>
        </p:nvSpPr>
        <p:spPr bwMode="auto">
          <a:xfrm>
            <a:off x="487110" y="700336"/>
            <a:ext cx="86568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Case Study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36219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black">
          <a:xfrm>
            <a:off x="417080" y="1905000"/>
            <a:ext cx="5026152" cy="4031873"/>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indent="-179388" fontAlgn="base">
              <a:spcBef>
                <a:spcPts val="1200"/>
              </a:spcBef>
              <a:spcAft>
                <a:spcPts val="1200"/>
              </a:spcAft>
              <a:buClr>
                <a:srgbClr val="C60C30"/>
              </a:buClr>
              <a:buSzPct val="100000"/>
              <a:defRPr/>
            </a:pPr>
            <a:r>
              <a:rPr lang="en-US" i="1" dirty="0">
                <a:solidFill>
                  <a:srgbClr val="002D4F"/>
                </a:solidFill>
              </a:rPr>
              <a:t>Sexual harassment is a form of discrimination which encompasses unwelcome verbal or physical conduct based on sex and/or gender or of a sexual nature.  </a:t>
            </a:r>
          </a:p>
          <a:p>
            <a:pPr indent="-179388" fontAlgn="base">
              <a:spcBef>
                <a:spcPts val="1200"/>
              </a:spcBef>
              <a:spcAft>
                <a:spcPts val="1200"/>
              </a:spcAft>
              <a:buClr>
                <a:srgbClr val="C60C30"/>
              </a:buClr>
              <a:buSzPct val="100000"/>
              <a:defRPr/>
            </a:pPr>
            <a:r>
              <a:rPr lang="en-US" i="1" dirty="0">
                <a:solidFill>
                  <a:srgbClr val="002D4F"/>
                </a:solidFill>
              </a:rPr>
              <a:t>Sexual misconduct, which includes sexual assault and other sexual violence, is a form of sexual harassment .</a:t>
            </a:r>
          </a:p>
          <a:p>
            <a:pPr indent="-179388">
              <a:spcBef>
                <a:spcPts val="1200"/>
              </a:spcBef>
              <a:spcAft>
                <a:spcPts val="1200"/>
              </a:spcAft>
              <a:buClr>
                <a:srgbClr val="C60C30"/>
              </a:buClr>
              <a:buSzPct val="100000"/>
              <a:defRPr/>
            </a:pPr>
            <a:r>
              <a:rPr lang="en-US" b="1" i="1" dirty="0">
                <a:solidFill>
                  <a:srgbClr val="002D4F"/>
                </a:solidFill>
              </a:rPr>
              <a:t>“Gender-based harassment,” </a:t>
            </a:r>
            <a:r>
              <a:rPr lang="en-US" i="1" dirty="0">
                <a:solidFill>
                  <a:srgbClr val="002D4F"/>
                </a:solidFill>
              </a:rPr>
              <a:t>is harassment of a non-sexual nature that is based upon a person’s sex and/or gender, including nonconformity with sex and/or gender stereotypes.</a:t>
            </a:r>
          </a:p>
        </p:txBody>
      </p:sp>
      <p:pic>
        <p:nvPicPr>
          <p:cNvPr id="12" name="Picture 4" descr="C:\Users\dschmidt\AppData\Local\Microsoft\Windows\Temporary Internet Files\Content.IE5\XI0T34HV\MP900443823[1].jpg"/>
          <p:cNvPicPr>
            <a:picLocks noChangeAspect="1" noChangeArrowheads="1"/>
          </p:cNvPicPr>
          <p:nvPr>
            <p:custDataLst>
              <p:tags r:id="rId2"/>
            </p:custDataLst>
          </p:nvPr>
        </p:nvPicPr>
        <p:blipFill>
          <a:blip r:embed="rId5" cstate="print">
            <a:lum bright="49000" contrast="-32000"/>
          </a:blip>
          <a:srcRect l="37399" r="13524" b="39519"/>
          <a:stretch>
            <a:fillRect/>
          </a:stretch>
        </p:blipFill>
        <p:spPr bwMode="auto">
          <a:xfrm>
            <a:off x="6096000" y="2057400"/>
            <a:ext cx="2362200" cy="2362201"/>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457200" y="3752"/>
            <a:ext cx="86868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solidFill>
                  <a:srgbClr val="FFFFFF"/>
                </a:solidFill>
              </a:rPr>
              <a:t>Sexual Harassment</a:t>
            </a:r>
          </a:p>
        </p:txBody>
      </p:sp>
      <p:sp>
        <p:nvSpPr>
          <p:cNvPr id="7" name="TextBox 6"/>
          <p:cNvSpPr txBox="1"/>
          <p:nvPr/>
        </p:nvSpPr>
        <p:spPr>
          <a:xfrm>
            <a:off x="399584" y="1040419"/>
            <a:ext cx="8122736" cy="646331"/>
          </a:xfrm>
          <a:prstGeom prst="rect">
            <a:avLst/>
          </a:prstGeom>
          <a:noFill/>
        </p:spPr>
        <p:txBody>
          <a:bodyPr wrap="none" rtlCol="0">
            <a:spAutoFit/>
          </a:bodyPr>
          <a:lstStyle/>
          <a:p>
            <a:r>
              <a:rPr lang="en-US" dirty="0" smtClean="0">
                <a:solidFill>
                  <a:schemeClr val="bg1"/>
                </a:solidFill>
              </a:rPr>
              <a:t>Policy Prohibiting Discrimination, Sexual Harassment, and Sexual Misconduct</a:t>
            </a:r>
          </a:p>
          <a:p>
            <a:r>
              <a:rPr lang="en-US" dirty="0" smtClean="0">
                <a:solidFill>
                  <a:schemeClr val="bg1"/>
                </a:solidFill>
              </a:rPr>
              <a:t>Executive Policy #15 (EP #15)</a:t>
            </a:r>
            <a:endParaRPr lang="en-US" dirty="0">
              <a:solidFill>
                <a:schemeClr val="bg1"/>
              </a:solidFill>
            </a:endParaRPr>
          </a:p>
        </p:txBody>
      </p:sp>
    </p:spTree>
    <p:custDataLst>
      <p:tags r:id="rId1"/>
    </p:custDataLst>
    <p:extLst>
      <p:ext uri="{BB962C8B-B14F-4D97-AF65-F5344CB8AC3E}">
        <p14:creationId xmlns:p14="http://schemas.microsoft.com/office/powerpoint/2010/main" val="400161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470018" y="1247870"/>
            <a:ext cx="8092440" cy="4247317"/>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eaLnBrk="0" hangingPunct="0">
              <a:lnSpc>
                <a:spcPct val="90000"/>
              </a:lnSpc>
              <a:spcBef>
                <a:spcPts val="0"/>
              </a:spcBef>
              <a:spcAft>
                <a:spcPts val="0"/>
              </a:spcAft>
              <a:buClr>
                <a:srgbClr val="003C69">
                  <a:lumMod val="75000"/>
                </a:srgbClr>
              </a:buClr>
              <a:buSzPct val="100000"/>
            </a:pPr>
            <a:r>
              <a:rPr lang="en-US" sz="2000" dirty="0">
                <a:solidFill>
                  <a:srgbClr val="002D4F"/>
                </a:solidFill>
              </a:rPr>
              <a:t>WSU policy prohibits sexual misconduct and other forms of sex and gender based violence as forms of sexual harassment. This includes, but is not limited to:</a:t>
            </a:r>
          </a:p>
          <a:p>
            <a:pPr marL="800100" lvl="1" indent="-342900" eaLnBrk="0" hangingPunct="0">
              <a:lnSpc>
                <a:spcPct val="90000"/>
              </a:lnSpc>
              <a:spcBef>
                <a:spcPts val="0"/>
              </a:spcBef>
              <a:spcAft>
                <a:spcPts val="0"/>
              </a:spcAft>
              <a:buClr>
                <a:srgbClr val="003C69">
                  <a:lumMod val="75000"/>
                </a:srgbClr>
              </a:buClr>
              <a:buSzPct val="100000"/>
              <a:buFont typeface="Arial" panose="020B0604020202020204" pitchFamily="34" charset="0"/>
              <a:buChar char="•"/>
            </a:pPr>
            <a:r>
              <a:rPr lang="en-US" sz="2000" dirty="0">
                <a:solidFill>
                  <a:srgbClr val="002D4F"/>
                </a:solidFill>
              </a:rPr>
              <a:t>Sexual Assault;</a:t>
            </a:r>
          </a:p>
          <a:p>
            <a:pPr marL="800100" lvl="1" indent="-342900" eaLnBrk="0" hangingPunct="0">
              <a:lnSpc>
                <a:spcPct val="90000"/>
              </a:lnSpc>
              <a:spcBef>
                <a:spcPts val="0"/>
              </a:spcBef>
              <a:spcAft>
                <a:spcPts val="0"/>
              </a:spcAft>
              <a:buClr>
                <a:srgbClr val="003C69">
                  <a:lumMod val="75000"/>
                </a:srgbClr>
              </a:buClr>
              <a:buSzPct val="100000"/>
              <a:buFont typeface="Arial" panose="020B0604020202020204" pitchFamily="34" charset="0"/>
              <a:buChar char="•"/>
            </a:pPr>
            <a:r>
              <a:rPr lang="en-US" sz="2000" dirty="0">
                <a:solidFill>
                  <a:srgbClr val="002D4F"/>
                </a:solidFill>
              </a:rPr>
              <a:t>Sexual Exploitation;</a:t>
            </a:r>
          </a:p>
          <a:p>
            <a:pPr marL="800100" lvl="1" indent="-342900" eaLnBrk="0" hangingPunct="0">
              <a:lnSpc>
                <a:spcPct val="90000"/>
              </a:lnSpc>
              <a:spcBef>
                <a:spcPts val="0"/>
              </a:spcBef>
              <a:spcAft>
                <a:spcPts val="0"/>
              </a:spcAft>
              <a:buClr>
                <a:srgbClr val="003C69">
                  <a:lumMod val="75000"/>
                </a:srgbClr>
              </a:buClr>
              <a:buSzPct val="100000"/>
              <a:buFont typeface="Arial" panose="020B0604020202020204" pitchFamily="34" charset="0"/>
              <a:buChar char="•"/>
            </a:pPr>
            <a:r>
              <a:rPr lang="en-US" sz="2000" dirty="0">
                <a:solidFill>
                  <a:srgbClr val="002D4F"/>
                </a:solidFill>
              </a:rPr>
              <a:t>Intimate Partner Violence (i.e. domestic or dating violence);</a:t>
            </a:r>
          </a:p>
          <a:p>
            <a:pPr marL="800100" lvl="1" indent="-342900" eaLnBrk="0" hangingPunct="0">
              <a:lnSpc>
                <a:spcPct val="90000"/>
              </a:lnSpc>
              <a:spcBef>
                <a:spcPts val="0"/>
              </a:spcBef>
              <a:spcAft>
                <a:spcPts val="0"/>
              </a:spcAft>
              <a:buClr>
                <a:srgbClr val="003C69">
                  <a:lumMod val="75000"/>
                </a:srgbClr>
              </a:buClr>
              <a:buSzPct val="100000"/>
              <a:buFont typeface="Arial" panose="020B0604020202020204" pitchFamily="34" charset="0"/>
              <a:buChar char="•"/>
            </a:pPr>
            <a:r>
              <a:rPr lang="en-US" sz="2000" dirty="0">
                <a:solidFill>
                  <a:srgbClr val="002D4F"/>
                </a:solidFill>
              </a:rPr>
              <a:t>Stalking</a:t>
            </a:r>
          </a:p>
          <a:p>
            <a:pPr marL="800100" lvl="1" indent="-342900" eaLnBrk="0" hangingPunct="0">
              <a:lnSpc>
                <a:spcPct val="90000"/>
              </a:lnSpc>
              <a:spcBef>
                <a:spcPts val="0"/>
              </a:spcBef>
              <a:spcAft>
                <a:spcPts val="0"/>
              </a:spcAft>
              <a:buClr>
                <a:srgbClr val="003C69">
                  <a:lumMod val="75000"/>
                </a:srgbClr>
              </a:buClr>
              <a:buSzPct val="100000"/>
              <a:buFont typeface="Arial" panose="020B0604020202020204" pitchFamily="34" charset="0"/>
              <a:buChar char="•"/>
            </a:pPr>
            <a:endParaRPr lang="en-US" sz="2000" dirty="0">
              <a:solidFill>
                <a:srgbClr val="002D4F"/>
              </a:solidFill>
            </a:endParaRPr>
          </a:p>
          <a:p>
            <a:pPr eaLnBrk="0" hangingPunct="0">
              <a:lnSpc>
                <a:spcPct val="90000"/>
              </a:lnSpc>
              <a:spcBef>
                <a:spcPts val="0"/>
              </a:spcBef>
              <a:spcAft>
                <a:spcPts val="0"/>
              </a:spcAft>
              <a:buClr>
                <a:srgbClr val="003C69">
                  <a:lumMod val="75000"/>
                </a:srgbClr>
              </a:buClr>
              <a:buSzPct val="100000"/>
            </a:pPr>
            <a:r>
              <a:rPr lang="en-US" sz="2000" dirty="0">
                <a:solidFill>
                  <a:srgbClr val="002D4F"/>
                </a:solidFill>
              </a:rPr>
              <a:t>One instance of sexual misconduct will be considered sufficiently </a:t>
            </a:r>
            <a:r>
              <a:rPr lang="en-US" sz="2000" b="1" dirty="0">
                <a:solidFill>
                  <a:srgbClr val="002D4F"/>
                </a:solidFill>
              </a:rPr>
              <a:t>severe </a:t>
            </a:r>
            <a:r>
              <a:rPr lang="en-US" sz="2000" dirty="0">
                <a:solidFill>
                  <a:srgbClr val="002D4F"/>
                </a:solidFill>
              </a:rPr>
              <a:t>to rise to the level of a violation of EP 15.</a:t>
            </a:r>
          </a:p>
          <a:p>
            <a:pPr eaLnBrk="0" hangingPunct="0">
              <a:lnSpc>
                <a:spcPct val="90000"/>
              </a:lnSpc>
              <a:spcBef>
                <a:spcPts val="0"/>
              </a:spcBef>
              <a:spcAft>
                <a:spcPts val="0"/>
              </a:spcAft>
              <a:buClr>
                <a:srgbClr val="003C69">
                  <a:lumMod val="75000"/>
                </a:srgbClr>
              </a:buClr>
              <a:buSzPct val="100000"/>
            </a:pPr>
            <a:endParaRPr lang="en-US" sz="2000" dirty="0">
              <a:solidFill>
                <a:srgbClr val="002D4F"/>
              </a:solidFill>
            </a:endParaRPr>
          </a:p>
          <a:p>
            <a:pPr eaLnBrk="0" hangingPunct="0">
              <a:lnSpc>
                <a:spcPct val="90000"/>
              </a:lnSpc>
              <a:spcBef>
                <a:spcPts val="0"/>
              </a:spcBef>
              <a:spcAft>
                <a:spcPts val="0"/>
              </a:spcAft>
              <a:buClr>
                <a:srgbClr val="003C69">
                  <a:lumMod val="75000"/>
                </a:srgbClr>
              </a:buClr>
              <a:buSzPct val="100000"/>
            </a:pPr>
            <a:endParaRPr lang="en-US" sz="2000" dirty="0">
              <a:solidFill>
                <a:srgbClr val="002D4F"/>
              </a:solidFill>
            </a:endParaRPr>
          </a:p>
          <a:p>
            <a:pPr eaLnBrk="0" hangingPunct="0">
              <a:lnSpc>
                <a:spcPct val="90000"/>
              </a:lnSpc>
              <a:spcBef>
                <a:spcPts val="0"/>
              </a:spcBef>
              <a:spcAft>
                <a:spcPts val="0"/>
              </a:spcAft>
              <a:buClr>
                <a:srgbClr val="003C69">
                  <a:lumMod val="75000"/>
                </a:srgbClr>
              </a:buClr>
              <a:buSzPct val="100000"/>
            </a:pPr>
            <a:r>
              <a:rPr lang="en-US" sz="2000" dirty="0">
                <a:solidFill>
                  <a:srgbClr val="002D4F"/>
                </a:solidFill>
              </a:rPr>
              <a:t>Employees and supervisors should </a:t>
            </a:r>
            <a:r>
              <a:rPr lang="en-US" sz="2000" b="1" u="sng" dirty="0">
                <a:solidFill>
                  <a:srgbClr val="002D4F"/>
                </a:solidFill>
              </a:rPr>
              <a:t>not</a:t>
            </a:r>
            <a:r>
              <a:rPr lang="en-US" sz="2000" dirty="0">
                <a:solidFill>
                  <a:srgbClr val="002D4F"/>
                </a:solidFill>
              </a:rPr>
              <a:t> attempt to investigate or assess allegations of discrimination, sexual harassment, or sexual misconduct prior to consulting with the Office for Equal Opportunity</a:t>
            </a:r>
          </a:p>
        </p:txBody>
      </p:sp>
      <p:sp>
        <p:nvSpPr>
          <p:cNvPr id="14" name="TextBox 13"/>
          <p:cNvSpPr txBox="1"/>
          <p:nvPr/>
        </p:nvSpPr>
        <p:spPr>
          <a:xfrm>
            <a:off x="470018" y="0"/>
            <a:ext cx="8673981"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solidFill>
                  <a:srgbClr val="FFFFFF"/>
                </a:solidFill>
              </a:rPr>
              <a:t>Sex and Gender Based Violence</a:t>
            </a:r>
            <a:endParaRPr lang="en-US" dirty="0">
              <a:solidFill>
                <a:srgbClr val="FFFFFF"/>
              </a:solidFill>
            </a:endParaRPr>
          </a:p>
        </p:txBody>
      </p:sp>
    </p:spTree>
    <p:custDataLst>
      <p:tags r:id="rId1"/>
    </p:custDataLst>
    <p:extLst>
      <p:ext uri="{BB962C8B-B14F-4D97-AF65-F5344CB8AC3E}">
        <p14:creationId xmlns:p14="http://schemas.microsoft.com/office/powerpoint/2010/main" val="415247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anim calcmode="lin" valueType="num">
                                      <p:cBhvr>
                                        <p:cTn id="1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anim calcmode="lin" valueType="num">
                                      <p:cBhvr>
                                        <p:cTn id="22"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2000"/>
                                        <p:tgtEl>
                                          <p:spTgt spid="9">
                                            <p:txEl>
                                              <p:pRg st="3" end="3"/>
                                            </p:txEl>
                                          </p:spTgt>
                                        </p:tgtEl>
                                      </p:cBhvr>
                                    </p:animEffect>
                                    <p:anim calcmode="lin" valueType="num">
                                      <p:cBhvr>
                                        <p:cTn id="2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2000"/>
                                        <p:tgtEl>
                                          <p:spTgt spid="9">
                                            <p:txEl>
                                              <p:pRg st="4" end="4"/>
                                            </p:txEl>
                                          </p:spTgt>
                                        </p:tgtEl>
                                      </p:cBhvr>
                                    </p:animEffect>
                                    <p:anim calcmode="lin" valueType="num">
                                      <p:cBhvr>
                                        <p:cTn id="36"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2000"/>
                                        <p:tgtEl>
                                          <p:spTgt spid="9">
                                            <p:txEl>
                                              <p:pRg st="6" end="6"/>
                                            </p:txEl>
                                          </p:spTgt>
                                        </p:tgtEl>
                                      </p:cBhvr>
                                    </p:animEffect>
                                    <p:anim calcmode="lin" valueType="num">
                                      <p:cBhvr>
                                        <p:cTn id="43"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2000"/>
                                        <p:tgtEl>
                                          <p:spTgt spid="9">
                                            <p:txEl>
                                              <p:pRg st="9" end="9"/>
                                            </p:txEl>
                                          </p:spTgt>
                                        </p:tgtEl>
                                      </p:cBhvr>
                                    </p:animEffect>
                                    <p:anim calcmode="lin" valueType="num">
                                      <p:cBhvr>
                                        <p:cTn id="50" dur="2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2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495656" y="1003425"/>
            <a:ext cx="8092440" cy="5724644"/>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42900" indent="-342900" eaLnBrk="0" hangingPunct="0">
              <a:lnSpc>
                <a:spcPct val="90000"/>
              </a:lnSpc>
              <a:spcBef>
                <a:spcPts val="1200"/>
              </a:spcBef>
              <a:buClr>
                <a:srgbClr val="003C69">
                  <a:lumMod val="75000"/>
                </a:srgbClr>
              </a:buClr>
              <a:buSzPct val="100000"/>
              <a:buFont typeface="Arial" panose="020B0604020202020204" pitchFamily="34" charset="0"/>
              <a:buChar char="•"/>
            </a:pPr>
            <a:r>
              <a:rPr lang="en-US" sz="2000" dirty="0">
                <a:solidFill>
                  <a:srgbClr val="002D4F"/>
                </a:solidFill>
              </a:rPr>
              <a:t>WSU employees </a:t>
            </a:r>
            <a:r>
              <a:rPr lang="en-US" sz="2000" b="1" dirty="0">
                <a:solidFill>
                  <a:srgbClr val="002D4F"/>
                </a:solidFill>
              </a:rPr>
              <a:t>cannot guarantee confidentiality</a:t>
            </a:r>
            <a:r>
              <a:rPr lang="en-US" sz="2000" dirty="0">
                <a:solidFill>
                  <a:srgbClr val="002D4F"/>
                </a:solidFill>
              </a:rPr>
              <a:t> to students or other employees, unless they have a legally privileged relationship.</a:t>
            </a:r>
          </a:p>
          <a:p>
            <a:pPr marL="342900" indent="-342900" eaLnBrk="0" hangingPunct="0">
              <a:lnSpc>
                <a:spcPct val="90000"/>
              </a:lnSpc>
              <a:spcBef>
                <a:spcPts val="1200"/>
              </a:spcBef>
              <a:spcAft>
                <a:spcPts val="1200"/>
              </a:spcAft>
              <a:buClr>
                <a:srgbClr val="003C69">
                  <a:lumMod val="75000"/>
                </a:srgbClr>
              </a:buClr>
              <a:buSzPct val="100000"/>
              <a:buFont typeface="Arial" panose="020B0604020202020204" pitchFamily="34" charset="0"/>
              <a:buChar char="•"/>
            </a:pPr>
            <a:r>
              <a:rPr lang="en-US" sz="2000" b="1" dirty="0">
                <a:solidFill>
                  <a:srgbClr val="002D4F"/>
                </a:solidFill>
              </a:rPr>
              <a:t>All WSU employees, including student employees, </a:t>
            </a:r>
            <a:r>
              <a:rPr lang="en-US" sz="2000" dirty="0">
                <a:solidFill>
                  <a:srgbClr val="002D4F"/>
                </a:solidFill>
              </a:rPr>
              <a:t>who have information regarding incidents of sexual harassment or sexual misconduct </a:t>
            </a:r>
            <a:r>
              <a:rPr lang="en-US" sz="2000" b="1" u="sng" dirty="0">
                <a:solidFill>
                  <a:srgbClr val="002D4F"/>
                </a:solidFill>
              </a:rPr>
              <a:t>must </a:t>
            </a:r>
            <a:r>
              <a:rPr lang="en-US" sz="2000" dirty="0">
                <a:solidFill>
                  <a:srgbClr val="002D4F"/>
                </a:solidFill>
              </a:rPr>
              <a:t>report to OEO, the WSU Title IX Coordinator, or a Title IX Co-Coordinator. </a:t>
            </a:r>
          </a:p>
          <a:p>
            <a:pPr marL="342900" indent="-342900" eaLnBrk="0" hangingPunct="0">
              <a:lnSpc>
                <a:spcPct val="90000"/>
              </a:lnSpc>
              <a:spcBef>
                <a:spcPts val="600"/>
              </a:spcBef>
              <a:spcAft>
                <a:spcPts val="1200"/>
              </a:spcAft>
              <a:buClr>
                <a:srgbClr val="003C69">
                  <a:lumMod val="75000"/>
                </a:srgbClr>
              </a:buClr>
              <a:buSzPct val="100000"/>
              <a:buFont typeface="Arial" panose="020B0604020202020204" pitchFamily="34" charset="0"/>
              <a:buChar char="•"/>
            </a:pPr>
            <a:r>
              <a:rPr lang="en-US" sz="2000" dirty="0">
                <a:solidFill>
                  <a:srgbClr val="002D4F"/>
                </a:solidFill>
              </a:rPr>
              <a:t>WSU employees</a:t>
            </a:r>
            <a:r>
              <a:rPr lang="en-US" sz="2000" b="1" dirty="0">
                <a:solidFill>
                  <a:srgbClr val="002D4F"/>
                </a:solidFill>
              </a:rPr>
              <a:t> </a:t>
            </a:r>
            <a:r>
              <a:rPr lang="en-US" sz="2000" dirty="0">
                <a:solidFill>
                  <a:srgbClr val="002D4F"/>
                </a:solidFill>
              </a:rPr>
              <a:t>with</a:t>
            </a:r>
            <a:r>
              <a:rPr lang="en-US" sz="2000" b="1" dirty="0">
                <a:solidFill>
                  <a:srgbClr val="002D4F"/>
                </a:solidFill>
              </a:rPr>
              <a:t> supervisory authority </a:t>
            </a:r>
            <a:r>
              <a:rPr lang="en-US" sz="2000" dirty="0">
                <a:solidFill>
                  <a:srgbClr val="002D4F"/>
                </a:solidFill>
              </a:rPr>
              <a:t>who have information regarding incidents of other forms of discrimination, must report those to OEO. </a:t>
            </a:r>
          </a:p>
          <a:p>
            <a:pPr marL="342900" indent="-342900" eaLnBrk="0" hangingPunct="0">
              <a:lnSpc>
                <a:spcPct val="90000"/>
              </a:lnSpc>
              <a:spcBef>
                <a:spcPts val="600"/>
              </a:spcBef>
              <a:spcAft>
                <a:spcPts val="1200"/>
              </a:spcAft>
              <a:buClr>
                <a:srgbClr val="003C69">
                  <a:lumMod val="75000"/>
                </a:srgbClr>
              </a:buClr>
              <a:buSzPct val="100000"/>
              <a:buFont typeface="Arial" panose="020B0604020202020204" pitchFamily="34" charset="0"/>
              <a:buChar char="•"/>
            </a:pPr>
            <a:r>
              <a:rPr lang="en-US" sz="2000" dirty="0">
                <a:solidFill>
                  <a:srgbClr val="002D4F"/>
                </a:solidFill>
              </a:rPr>
              <a:t>Under state law (</a:t>
            </a:r>
            <a:r>
              <a:rPr lang="en-US" sz="2000" i="1" dirty="0">
                <a:solidFill>
                  <a:srgbClr val="002D4F"/>
                </a:solidFill>
              </a:rPr>
              <a:t>RCW </a:t>
            </a:r>
            <a:r>
              <a:rPr lang="en-US" sz="2000" dirty="0">
                <a:solidFill>
                  <a:srgbClr val="002D4F"/>
                </a:solidFill>
              </a:rPr>
              <a:t>26.44.030(1)(f)) all administrative, academic, and athletic </a:t>
            </a:r>
            <a:r>
              <a:rPr lang="en-US" sz="2000" dirty="0" err="1">
                <a:solidFill>
                  <a:srgbClr val="002D4F"/>
                </a:solidFill>
              </a:rPr>
              <a:t>dept</a:t>
            </a:r>
            <a:r>
              <a:rPr lang="en-US" sz="2000" dirty="0">
                <a:solidFill>
                  <a:srgbClr val="002D4F"/>
                </a:solidFill>
              </a:rPr>
              <a:t> employees, including student employees, are required to report suspected child abuse or neglect to law enforcement or WA State Department of Social and Health Services. All higher education employees are required to report suspected child abuse or neglect to their supervisor within 48 hours and should report to law enforcement. (RCW 28B.10.846).</a:t>
            </a:r>
          </a:p>
          <a:p>
            <a:pPr marL="342900" indent="-342900" eaLnBrk="0" fontAlgn="base" hangingPunct="0">
              <a:lnSpc>
                <a:spcPct val="90000"/>
              </a:lnSpc>
              <a:spcBef>
                <a:spcPts val="1200"/>
              </a:spcBef>
              <a:spcAft>
                <a:spcPct val="0"/>
              </a:spcAft>
              <a:buClr>
                <a:srgbClr val="003C69">
                  <a:lumMod val="75000"/>
                </a:srgbClr>
              </a:buClr>
              <a:buSzPct val="100000"/>
              <a:buFont typeface="Arial" panose="020B0604020202020204" pitchFamily="34" charset="0"/>
              <a:buChar char="•"/>
            </a:pPr>
            <a:endParaRPr lang="en-US" sz="2000" dirty="0">
              <a:solidFill>
                <a:srgbClr val="FF0000"/>
              </a:solidFill>
            </a:endParaRPr>
          </a:p>
        </p:txBody>
      </p:sp>
      <p:sp>
        <p:nvSpPr>
          <p:cNvPr id="14" name="TextBox 13"/>
          <p:cNvSpPr txBox="1"/>
          <p:nvPr/>
        </p:nvSpPr>
        <p:spPr>
          <a:xfrm>
            <a:off x="495656" y="839"/>
            <a:ext cx="8648344"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solidFill>
                  <a:srgbClr val="FFFFFF"/>
                </a:solidFill>
              </a:rPr>
              <a:t>Reporting Requirements</a:t>
            </a:r>
            <a:endParaRPr lang="en-US" dirty="0">
              <a:solidFill>
                <a:srgbClr val="FFFFFF"/>
              </a:solidFill>
            </a:endParaRPr>
          </a:p>
        </p:txBody>
      </p:sp>
    </p:spTree>
    <p:custDataLst>
      <p:tags r:id="rId1"/>
    </p:custDataLst>
    <p:extLst>
      <p:ext uri="{BB962C8B-B14F-4D97-AF65-F5344CB8AC3E}">
        <p14:creationId xmlns:p14="http://schemas.microsoft.com/office/powerpoint/2010/main" val="26649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anim calcmode="lin" valueType="num">
                                      <p:cBhvr>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anim calcmode="lin" valueType="num">
                                      <p:cBhvr>
                                        <p:cTn id="18"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anim calcmode="lin" valueType="num">
                                      <p:cBhvr>
                                        <p:cTn id="23"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377328" y="1991299"/>
            <a:ext cx="8092440" cy="4370427"/>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eaLnBrk="0" fontAlgn="base" hangingPunct="0">
              <a:spcAft>
                <a:spcPts val="600"/>
              </a:spcAft>
              <a:buClr>
                <a:srgbClr val="003C69">
                  <a:lumMod val="75000"/>
                </a:srgbClr>
              </a:buClr>
              <a:buSzPct val="100000"/>
            </a:pPr>
            <a:r>
              <a:rPr lang="en-US" sz="2000" dirty="0">
                <a:solidFill>
                  <a:srgbClr val="002D4F"/>
                </a:solidFill>
              </a:rPr>
              <a:t>For Students: </a:t>
            </a:r>
          </a:p>
          <a:p>
            <a:pPr marL="800100" lvl="1" indent="-342900" eaLnBrk="0" fontAlgn="base" hangingPunct="0">
              <a:spcAft>
                <a:spcPct val="0"/>
              </a:spcAft>
              <a:buClr>
                <a:srgbClr val="003C69">
                  <a:lumMod val="75000"/>
                </a:srgbClr>
              </a:buClr>
              <a:buSzPct val="100000"/>
              <a:buFont typeface="Arial" panose="020B0604020202020204" pitchFamily="34" charset="0"/>
              <a:buChar char="•"/>
            </a:pPr>
            <a:r>
              <a:rPr lang="en-US" sz="2000" dirty="0">
                <a:solidFill>
                  <a:srgbClr val="002D4F"/>
                </a:solidFill>
              </a:rPr>
              <a:t>WSU Counseling and Testing Services   	335-4511</a:t>
            </a:r>
          </a:p>
          <a:p>
            <a:pPr marL="800100" lvl="1" indent="-342900" eaLnBrk="0" fontAlgn="base" hangingPunct="0">
              <a:spcAft>
                <a:spcPct val="0"/>
              </a:spcAft>
              <a:buClr>
                <a:srgbClr val="003C69">
                  <a:lumMod val="75000"/>
                </a:srgbClr>
              </a:buClr>
              <a:buSzPct val="100000"/>
              <a:buFont typeface="Arial" panose="020B0604020202020204" pitchFamily="34" charset="0"/>
              <a:buChar char="•"/>
            </a:pPr>
            <a:r>
              <a:rPr lang="en-US" sz="2000" dirty="0">
                <a:solidFill>
                  <a:srgbClr val="002D4F"/>
                </a:solidFill>
              </a:rPr>
              <a:t>WSU Health and Wellness Services        	335-3575</a:t>
            </a:r>
          </a:p>
          <a:p>
            <a:pPr eaLnBrk="0" fontAlgn="base" hangingPunct="0">
              <a:spcBef>
                <a:spcPts val="1200"/>
              </a:spcBef>
              <a:spcAft>
                <a:spcPct val="0"/>
              </a:spcAft>
              <a:buClr>
                <a:srgbClr val="003C69">
                  <a:lumMod val="75000"/>
                </a:srgbClr>
              </a:buClr>
              <a:buSzPct val="100000"/>
            </a:pPr>
            <a:r>
              <a:rPr lang="en-US" sz="2000" dirty="0">
                <a:solidFill>
                  <a:srgbClr val="002D4F"/>
                </a:solidFill>
              </a:rPr>
              <a:t>For Employees:</a:t>
            </a:r>
          </a:p>
          <a:p>
            <a:pPr marL="800100" lvl="1" indent="-342900" eaLnBrk="0" fontAlgn="base" hangingPunct="0">
              <a:spcBef>
                <a:spcPts val="1200"/>
              </a:spcBef>
              <a:spcAft>
                <a:spcPct val="0"/>
              </a:spcAft>
              <a:buClr>
                <a:srgbClr val="003C69">
                  <a:lumMod val="75000"/>
                </a:srgbClr>
              </a:buClr>
              <a:buSzPct val="100000"/>
              <a:buFont typeface="Arial" panose="020B0604020202020204" pitchFamily="34" charset="0"/>
              <a:buChar char="•"/>
            </a:pPr>
            <a:r>
              <a:rPr lang="en-US" sz="2000" dirty="0">
                <a:solidFill>
                  <a:srgbClr val="002D4F"/>
                </a:solidFill>
              </a:rPr>
              <a:t>Employee Assistance Program (EAP)	335-5759</a:t>
            </a:r>
          </a:p>
          <a:p>
            <a:pPr eaLnBrk="0" fontAlgn="base" hangingPunct="0">
              <a:spcBef>
                <a:spcPts val="1200"/>
              </a:spcBef>
              <a:spcAft>
                <a:spcPct val="0"/>
              </a:spcAft>
              <a:buClr>
                <a:srgbClr val="003C69">
                  <a:lumMod val="75000"/>
                </a:srgbClr>
              </a:buClr>
              <a:buSzPct val="100000"/>
            </a:pPr>
            <a:r>
              <a:rPr lang="en-US" sz="2000" dirty="0">
                <a:solidFill>
                  <a:srgbClr val="002D4F"/>
                </a:solidFill>
              </a:rPr>
              <a:t>For Both:</a:t>
            </a:r>
          </a:p>
          <a:p>
            <a:pPr marL="800100" lvl="1" indent="-342900" eaLnBrk="0" fontAlgn="base" hangingPunct="0">
              <a:spcBef>
                <a:spcPts val="600"/>
              </a:spcBef>
              <a:spcAft>
                <a:spcPct val="0"/>
              </a:spcAft>
              <a:buClr>
                <a:srgbClr val="003C69">
                  <a:lumMod val="75000"/>
                </a:srgbClr>
              </a:buClr>
              <a:buSzPct val="100000"/>
              <a:buFont typeface="Arial" panose="020B0604020202020204" pitchFamily="34" charset="0"/>
              <a:buChar char="•"/>
            </a:pPr>
            <a:r>
              <a:rPr lang="en-US" sz="2000" dirty="0">
                <a:solidFill>
                  <a:srgbClr val="002D4F"/>
                </a:solidFill>
              </a:rPr>
              <a:t>Alternatives to Violence of the Palouse (ATVP)               			509-332-4357   or    1-877-334-2887</a:t>
            </a:r>
          </a:p>
          <a:p>
            <a:pPr eaLnBrk="0" fontAlgn="base" hangingPunct="0">
              <a:spcBef>
                <a:spcPts val="600"/>
              </a:spcBef>
              <a:spcAft>
                <a:spcPct val="0"/>
              </a:spcAft>
              <a:buClr>
                <a:srgbClr val="003C69">
                  <a:lumMod val="75000"/>
                </a:srgbClr>
              </a:buClr>
              <a:buSzPct val="100000"/>
            </a:pPr>
            <a:endParaRPr lang="en-US" sz="2000" dirty="0">
              <a:solidFill>
                <a:srgbClr val="002D4F"/>
              </a:solidFill>
            </a:endParaRPr>
          </a:p>
          <a:p>
            <a:pPr eaLnBrk="0" fontAlgn="base" hangingPunct="0">
              <a:spcBef>
                <a:spcPts val="600"/>
              </a:spcBef>
              <a:spcAft>
                <a:spcPct val="0"/>
              </a:spcAft>
              <a:buClr>
                <a:srgbClr val="003C69">
                  <a:lumMod val="75000"/>
                </a:srgbClr>
              </a:buClr>
              <a:buSzPct val="100000"/>
            </a:pPr>
            <a:r>
              <a:rPr lang="en-US" sz="2000" dirty="0">
                <a:solidFill>
                  <a:srgbClr val="002D4F"/>
                </a:solidFill>
              </a:rPr>
              <a:t>For other WSU Campuses see </a:t>
            </a:r>
            <a:r>
              <a:rPr lang="en-US" sz="2000" dirty="0">
                <a:solidFill>
                  <a:srgbClr val="FF0000"/>
                </a:solidFill>
                <a:hlinkClick r:id="rId4" action="ppaction://hlinkfile"/>
              </a:rPr>
              <a:t>oeo.wsu.edu/resources</a:t>
            </a:r>
            <a:r>
              <a:rPr lang="en-US" sz="2000" dirty="0">
                <a:solidFill>
                  <a:srgbClr val="FF0000"/>
                </a:solidFill>
              </a:rPr>
              <a:t> 	</a:t>
            </a:r>
          </a:p>
          <a:p>
            <a:pPr marL="342900" indent="-342900" eaLnBrk="0" fontAlgn="base" hangingPunct="0">
              <a:lnSpc>
                <a:spcPct val="90000"/>
              </a:lnSpc>
              <a:spcBef>
                <a:spcPts val="1200"/>
              </a:spcBef>
              <a:spcAft>
                <a:spcPct val="0"/>
              </a:spcAft>
              <a:buClr>
                <a:srgbClr val="003C69">
                  <a:lumMod val="75000"/>
                </a:srgbClr>
              </a:buClr>
              <a:buSzPct val="100000"/>
              <a:buFont typeface="Arial" panose="020B0604020202020204" pitchFamily="34" charset="0"/>
              <a:buChar char="•"/>
            </a:pPr>
            <a:endParaRPr lang="en-US" sz="2000" dirty="0">
              <a:solidFill>
                <a:srgbClr val="FF0000"/>
              </a:solidFill>
            </a:endParaRPr>
          </a:p>
        </p:txBody>
      </p:sp>
      <p:sp>
        <p:nvSpPr>
          <p:cNvPr id="14" name="TextBox 13"/>
          <p:cNvSpPr txBox="1"/>
          <p:nvPr/>
        </p:nvSpPr>
        <p:spPr>
          <a:xfrm>
            <a:off x="478564" y="0"/>
            <a:ext cx="8665436"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solidFill>
                  <a:srgbClr val="FFFFFF"/>
                </a:solidFill>
              </a:rPr>
              <a:t>Confidential Resources </a:t>
            </a:r>
            <a:endParaRPr lang="en-US" dirty="0">
              <a:solidFill>
                <a:srgbClr val="FFFFFF"/>
              </a:solidFill>
            </a:endParaRPr>
          </a:p>
        </p:txBody>
      </p:sp>
    </p:spTree>
    <p:custDataLst>
      <p:tags r:id="rId1"/>
    </p:custDataLst>
    <p:extLst>
      <p:ext uri="{BB962C8B-B14F-4D97-AF65-F5344CB8AC3E}">
        <p14:creationId xmlns:p14="http://schemas.microsoft.com/office/powerpoint/2010/main" val="6761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anim calcmode="lin" valueType="num">
                                      <p:cBhvr>
                                        <p:cTn id="1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anim calcmode="lin" valueType="num">
                                      <p:cBhvr>
                                        <p:cTn id="22"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2000"/>
                                        <p:tgtEl>
                                          <p:spTgt spid="9">
                                            <p:txEl>
                                              <p:pRg st="3" end="3"/>
                                            </p:txEl>
                                          </p:spTgt>
                                        </p:tgtEl>
                                      </p:cBhvr>
                                    </p:animEffect>
                                    <p:anim calcmode="lin" valueType="num">
                                      <p:cBhvr>
                                        <p:cTn id="2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2000"/>
                                        <p:tgtEl>
                                          <p:spTgt spid="9">
                                            <p:txEl>
                                              <p:pRg st="4" end="4"/>
                                            </p:txEl>
                                          </p:spTgt>
                                        </p:tgtEl>
                                      </p:cBhvr>
                                    </p:animEffect>
                                    <p:anim calcmode="lin" valueType="num">
                                      <p:cBhvr>
                                        <p:cTn id="36"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2000"/>
                                        <p:tgtEl>
                                          <p:spTgt spid="9">
                                            <p:txEl>
                                              <p:pRg st="5" end="5"/>
                                            </p:txEl>
                                          </p:spTgt>
                                        </p:tgtEl>
                                      </p:cBhvr>
                                    </p:animEffect>
                                    <p:anim calcmode="lin" valueType="num">
                                      <p:cBhvr>
                                        <p:cTn id="43"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2000"/>
                                        <p:tgtEl>
                                          <p:spTgt spid="9">
                                            <p:txEl>
                                              <p:pRg st="6" end="6"/>
                                            </p:txEl>
                                          </p:spTgt>
                                        </p:tgtEl>
                                      </p:cBhvr>
                                    </p:animEffect>
                                    <p:anim calcmode="lin" valueType="num">
                                      <p:cBhvr>
                                        <p:cTn id="50"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2000"/>
                                        <p:tgtEl>
                                          <p:spTgt spid="9">
                                            <p:txEl>
                                              <p:pRg st="8" end="8"/>
                                            </p:txEl>
                                          </p:spTgt>
                                        </p:tgtEl>
                                      </p:cBhvr>
                                    </p:animEffect>
                                    <p:anim calcmode="lin" valueType="num">
                                      <p:cBhvr>
                                        <p:cTn id="57" dur="2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2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01914" y="1444239"/>
          <a:ext cx="7772400" cy="470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Simulation #3</a:t>
            </a:r>
            <a:endParaRPr lang="en-US" sz="3200" b="1" dirty="0">
              <a:latin typeface="Stone Sans" pitchFamily="34" charset="0"/>
            </a:endParaRPr>
          </a:p>
        </p:txBody>
      </p:sp>
    </p:spTree>
    <p:extLst>
      <p:ext uri="{BB962C8B-B14F-4D97-AF65-F5344CB8AC3E}">
        <p14:creationId xmlns:p14="http://schemas.microsoft.com/office/powerpoint/2010/main" val="23859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28625" y="177575"/>
            <a:ext cx="8689975" cy="507831"/>
          </a:xfrm>
        </p:spPr>
        <p:txBody>
          <a:bodyPr anchor="ctr" anchorCtr="0"/>
          <a:lstStyle/>
          <a:p>
            <a:pPr marL="914400" indent="-914400"/>
            <a:r>
              <a:rPr lang="en-US" sz="3000" kern="1200" dirty="0" smtClean="0">
                <a:solidFill>
                  <a:srgbClr val="FFFFFF"/>
                </a:solidFill>
                <a:effectLst>
                  <a:outerShdw blurRad="38100" dist="38100" dir="2700000" algn="tl">
                    <a:srgbClr val="000000">
                      <a:alpha val="43137"/>
                    </a:srgbClr>
                  </a:outerShdw>
                </a:effectLst>
                <a:latin typeface="StoneSans" pitchFamily="34" charset="0"/>
              </a:rPr>
              <a:t>What type of conversation do you have?</a:t>
            </a:r>
            <a:endParaRPr lang="en-US" sz="3000" kern="1200" dirty="0">
              <a:solidFill>
                <a:srgbClr val="FFFFFF"/>
              </a:solidFill>
              <a:effectLst>
                <a:outerShdw blurRad="38100" dist="38100" dir="2700000" algn="tl">
                  <a:srgbClr val="000000">
                    <a:alpha val="43137"/>
                  </a:srgbClr>
                </a:outerShdw>
              </a:effectLst>
              <a:latin typeface="StoneSans" pitchFamily="34" charset="0"/>
            </a:endParaRPr>
          </a:p>
        </p:txBody>
      </p:sp>
      <p:sp>
        <p:nvSpPr>
          <p:cNvPr id="23" name="TPAnswers"/>
          <p:cNvSpPr>
            <a:spLocks noGrp="1"/>
          </p:cNvSpPr>
          <p:nvPr>
            <p:ph type="body" idx="1"/>
            <p:custDataLst>
              <p:tags r:id="rId2"/>
            </p:custDataLst>
          </p:nvPr>
        </p:nvSpPr>
        <p:spPr>
          <a:xfrm>
            <a:off x="751438" y="1059255"/>
            <a:ext cx="7721050" cy="5395866"/>
          </a:xfrm>
        </p:spPr>
        <p:txBody>
          <a:bodyPr anchor="t" anchorCtr="0">
            <a:noAutofit/>
          </a:bodyPr>
          <a:lstStyle/>
          <a:p>
            <a:pPr marL="514350" indent="-514350">
              <a:spcBef>
                <a:spcPct val="20000"/>
              </a:spcBef>
              <a:spcAft>
                <a:spcPts val="0"/>
              </a:spcAft>
              <a:buClr>
                <a:srgbClr val="970027"/>
              </a:buClr>
              <a:buFont typeface="+mj-lt"/>
              <a:buAutoNum type="alphaLcParenR"/>
            </a:pPr>
            <a:r>
              <a:rPr lang="en-US" sz="2200" b="1" dirty="0"/>
              <a:t>Allow Pam to sit in your office and discuss in great detail all the personal difficulties she is experiencing. This meeting lasts several </a:t>
            </a:r>
            <a:r>
              <a:rPr lang="en-US" sz="2200" b="1" dirty="0" smtClean="0"/>
              <a:t>hours, you sympathize with you and agree to meet with her again to continue the discussion.</a:t>
            </a:r>
            <a:r>
              <a:rPr lang="en-US" sz="800" b="1" dirty="0" smtClean="0"/>
              <a:t/>
            </a:r>
            <a:br>
              <a:rPr lang="en-US" sz="800" b="1" dirty="0" smtClean="0"/>
            </a:br>
            <a:endParaRPr lang="en-US" sz="800" b="1" dirty="0" smtClean="0"/>
          </a:p>
          <a:p>
            <a:pPr marL="514350" indent="-514350">
              <a:spcBef>
                <a:spcPct val="20000"/>
              </a:spcBef>
              <a:spcAft>
                <a:spcPts val="0"/>
              </a:spcAft>
              <a:buClr>
                <a:srgbClr val="970027"/>
              </a:buClr>
              <a:buFont typeface="+mj-lt"/>
              <a:buAutoNum type="alphaLcParenR"/>
            </a:pPr>
            <a:r>
              <a:rPr lang="en-US" sz="2200" b="1" dirty="0" smtClean="0"/>
              <a:t>You </a:t>
            </a:r>
            <a:r>
              <a:rPr lang="en-US" sz="2200" b="1" dirty="0"/>
              <a:t>let her talk, you sympathize with her, and </a:t>
            </a:r>
            <a:r>
              <a:rPr lang="en-US" sz="2200" b="1" dirty="0" smtClean="0"/>
              <a:t>direct her to see a counselor.</a:t>
            </a:r>
            <a:r>
              <a:rPr lang="en-US" sz="800" b="1" dirty="0"/>
              <a:t/>
            </a:r>
            <a:br>
              <a:rPr lang="en-US" sz="800" b="1" dirty="0"/>
            </a:br>
            <a:endParaRPr lang="en-US" sz="800" b="1" dirty="0"/>
          </a:p>
          <a:p>
            <a:pPr marL="514350" indent="-514350">
              <a:spcBef>
                <a:spcPct val="20000"/>
              </a:spcBef>
              <a:spcAft>
                <a:spcPts val="0"/>
              </a:spcAft>
              <a:buClr>
                <a:srgbClr val="970027"/>
              </a:buClr>
              <a:buFont typeface="+mj-lt"/>
              <a:buAutoNum type="alphaLcParenR"/>
            </a:pPr>
            <a:r>
              <a:rPr lang="en-US" sz="2200" b="1" dirty="0" smtClean="0"/>
              <a:t>You </a:t>
            </a:r>
            <a:r>
              <a:rPr lang="en-US" sz="2200" b="1" dirty="0"/>
              <a:t>let her know you care, </a:t>
            </a:r>
            <a:r>
              <a:rPr lang="en-US" sz="2200" b="1" dirty="0" smtClean="0"/>
              <a:t>ask </a:t>
            </a:r>
            <a:r>
              <a:rPr lang="en-US" sz="2200" b="1" dirty="0"/>
              <a:t>if she is aware of resources, and ask how you can help her manage her workload</a:t>
            </a:r>
            <a:r>
              <a:rPr lang="en-US" sz="2200" b="1" dirty="0" smtClean="0"/>
              <a:t>.</a:t>
            </a:r>
            <a:r>
              <a:rPr lang="en-US" sz="800" b="1" dirty="0"/>
              <a:t/>
            </a:r>
            <a:br>
              <a:rPr lang="en-US" sz="800" b="1" dirty="0"/>
            </a:br>
            <a:endParaRPr lang="en-US" sz="800" b="1" dirty="0"/>
          </a:p>
          <a:p>
            <a:pPr marL="514350" indent="-514350">
              <a:spcBef>
                <a:spcPct val="20000"/>
              </a:spcBef>
              <a:spcAft>
                <a:spcPts val="0"/>
              </a:spcAft>
              <a:buClr>
                <a:srgbClr val="970027"/>
              </a:buClr>
              <a:buFont typeface="+mj-lt"/>
              <a:buAutoNum type="alphaLcParenR"/>
            </a:pPr>
            <a:r>
              <a:rPr lang="en-US" sz="2200" b="1" dirty="0" smtClean="0"/>
              <a:t>None of the above.</a:t>
            </a:r>
            <a:r>
              <a:rPr lang="en-US" sz="800" b="1" dirty="0"/>
              <a:t/>
            </a:r>
            <a:br>
              <a:rPr lang="en-US" sz="800" b="1" dirty="0"/>
            </a:br>
            <a:endParaRPr lang="en-US" sz="800" b="1" dirty="0"/>
          </a:p>
          <a:p>
            <a:pPr marL="514350" indent="-514350">
              <a:spcBef>
                <a:spcPct val="20000"/>
              </a:spcBef>
              <a:spcAft>
                <a:spcPts val="0"/>
              </a:spcAft>
              <a:buClr>
                <a:srgbClr val="970027"/>
              </a:buClr>
              <a:buFont typeface="+mj-lt"/>
              <a:buAutoNum type="alphaLcParenR"/>
            </a:pPr>
            <a:r>
              <a:rPr lang="en-US" sz="2200" b="1" dirty="0" smtClean="0"/>
              <a:t>All or some of the above.</a:t>
            </a:r>
            <a:endParaRPr lang="en-US" sz="2200" b="1" dirty="0"/>
          </a:p>
        </p:txBody>
      </p:sp>
    </p:spTree>
    <p:custDataLst>
      <p:tags r:id="rId1"/>
    </p:custDataLst>
    <p:extLst>
      <p:ext uri="{BB962C8B-B14F-4D97-AF65-F5344CB8AC3E}">
        <p14:creationId xmlns:p14="http://schemas.microsoft.com/office/powerpoint/2010/main" val="2567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4103688"/>
          </a:xfrm>
        </p:spPr>
        <p:txBody>
          <a:bodyPr/>
          <a:lstStyle/>
          <a:p>
            <a:pPr marL="176213" indent="-11113" eaLnBrk="1" hangingPunct="1">
              <a:buFontTx/>
              <a:buNone/>
            </a:pPr>
            <a:r>
              <a:rPr lang="en-US" b="1" dirty="0" smtClean="0"/>
              <a:t>In compliance with the Drug-Free School and Communities Act Amendments of 1989 and the Drug-Free Workplace Act of 1988: </a:t>
            </a:r>
            <a:br>
              <a:rPr lang="en-US" b="1" dirty="0" smtClean="0"/>
            </a:br>
            <a:endParaRPr lang="en-US" b="1" dirty="0" smtClean="0"/>
          </a:p>
          <a:p>
            <a:pPr marL="738188" lvl="1" indent="-393700" eaLnBrk="1" hangingPunct="1"/>
            <a:r>
              <a:rPr lang="en-US" b="1" dirty="0" smtClean="0"/>
              <a:t>WSU prohibits the unlawful possession, use, or distribution of illicit drugs or alcohol on University-controlled property. </a:t>
            </a:r>
            <a:br>
              <a:rPr lang="en-US" b="1" dirty="0" smtClean="0"/>
            </a:br>
            <a:endParaRPr lang="en-US" b="1" dirty="0" smtClean="0"/>
          </a:p>
          <a:p>
            <a:pPr marL="738188" lvl="1" indent="-393700" eaLnBrk="1" hangingPunct="1"/>
            <a:r>
              <a:rPr lang="en-US" b="1" dirty="0" smtClean="0"/>
              <a:t>WSU strictly enforces State of Washington laws.</a:t>
            </a:r>
          </a:p>
          <a:p>
            <a:endParaRPr lang="en-US" b="1" dirty="0"/>
          </a:p>
        </p:txBody>
      </p:sp>
      <p:sp>
        <p:nvSpPr>
          <p:cNvPr id="16" name="Rectangle 2"/>
          <p:cNvSpPr txBox="1">
            <a:spLocks noChangeArrowheads="1"/>
          </p:cNvSpPr>
          <p:nvPr/>
        </p:nvSpPr>
        <p:spPr bwMode="auto">
          <a:xfrm>
            <a:off x="478564" y="164254"/>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Alcohol and Drug Policy</a:t>
            </a:r>
            <a:endParaRPr lang="en-US" sz="3200" b="1" dirty="0">
              <a:latin typeface="Stone Sans" pitchFamily="34" charset="0"/>
            </a:endParaRPr>
          </a:p>
        </p:txBody>
      </p:sp>
    </p:spTree>
    <p:extLst>
      <p:ext uri="{BB962C8B-B14F-4D97-AF65-F5344CB8AC3E}">
        <p14:creationId xmlns:p14="http://schemas.microsoft.com/office/powerpoint/2010/main" val="2646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779373"/>
            <a:ext cx="7772400" cy="2152384"/>
          </a:xfrm>
        </p:spPr>
        <p:txBody>
          <a:bodyPr/>
          <a:lstStyle/>
          <a:p>
            <a:pPr marL="344488" lvl="1" indent="0" eaLnBrk="1" hangingPunct="1">
              <a:buNone/>
            </a:pPr>
            <a:r>
              <a:rPr lang="en-US" b="1" dirty="0" smtClean="0"/>
              <a:t>Your employee comes to work smelling of alcohol and slurring their words. </a:t>
            </a:r>
          </a:p>
          <a:p>
            <a:pPr lvl="1" eaLnBrk="1" hangingPunct="1"/>
            <a:endParaRPr lang="en-US" b="1" dirty="0" smtClean="0"/>
          </a:p>
          <a:p>
            <a:pPr lvl="1" eaLnBrk="1" hangingPunct="1">
              <a:buNone/>
            </a:pPr>
            <a:r>
              <a:rPr lang="en-US" b="1" dirty="0" smtClean="0"/>
              <a:t>What do you do?</a:t>
            </a:r>
          </a:p>
          <a:p>
            <a:endParaRPr lang="en-US" b="1" dirty="0"/>
          </a:p>
        </p:txBody>
      </p:sp>
      <p:sp>
        <p:nvSpPr>
          <p:cNvPr id="16"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Alcohol and Drug Policy</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7591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779373"/>
            <a:ext cx="7772400" cy="3658437"/>
          </a:xfrm>
        </p:spPr>
        <p:txBody>
          <a:bodyPr/>
          <a:lstStyle/>
          <a:p>
            <a:pPr marL="344488" lvl="1" indent="0" eaLnBrk="1" hangingPunct="1">
              <a:buNone/>
            </a:pPr>
            <a:r>
              <a:rPr lang="en-US" b="1" dirty="0" smtClean="0"/>
              <a:t>You meet with your employee and discuss observations and changes in behavior with them. </a:t>
            </a:r>
          </a:p>
          <a:p>
            <a:pPr marL="344488" lvl="1" indent="0" eaLnBrk="1" hangingPunct="1">
              <a:buNone/>
            </a:pPr>
            <a:endParaRPr lang="en-US" b="1" dirty="0" smtClean="0"/>
          </a:p>
          <a:p>
            <a:pPr lvl="1" eaLnBrk="1" hangingPunct="1"/>
            <a:r>
              <a:rPr lang="en-US" b="1" dirty="0" smtClean="0"/>
              <a:t>They admit they went out at lunch and drank a few beers, but promise they are not drunk.</a:t>
            </a:r>
          </a:p>
          <a:p>
            <a:pPr marL="344488" lvl="1" indent="0" eaLnBrk="1" hangingPunct="1">
              <a:buNone/>
            </a:pPr>
            <a:endParaRPr lang="en-US" b="1" dirty="0" smtClean="0"/>
          </a:p>
          <a:p>
            <a:pPr marL="344488" lvl="1" indent="0" eaLnBrk="1" hangingPunct="1">
              <a:buNone/>
            </a:pPr>
            <a:r>
              <a:rPr lang="en-US" b="1" dirty="0" smtClean="0"/>
              <a:t>What do you do?</a:t>
            </a:r>
          </a:p>
          <a:p>
            <a:pPr marL="165100" indent="0">
              <a:buNone/>
            </a:pPr>
            <a:endParaRPr lang="en-US" b="1" dirty="0"/>
          </a:p>
        </p:txBody>
      </p:sp>
      <p:sp>
        <p:nvSpPr>
          <p:cNvPr id="16"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Alcohol and Drug Policy</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12485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150835"/>
            <a:ext cx="7772400" cy="4331442"/>
          </a:xfrm>
        </p:spPr>
        <p:txBody>
          <a:bodyPr/>
          <a:lstStyle/>
          <a:p>
            <a:pPr marL="401638" indent="-401638" eaLnBrk="1" hangingPunct="1">
              <a:buSzTx/>
            </a:pPr>
            <a:endParaRPr lang="en-US" sz="2400" b="1" dirty="0" smtClean="0"/>
          </a:p>
          <a:p>
            <a:pPr marL="401638" indent="-401638" eaLnBrk="1" hangingPunct="1">
              <a:buSzTx/>
            </a:pPr>
            <a:r>
              <a:rPr lang="en-US" sz="2400" b="1" dirty="0" smtClean="0"/>
              <a:t>Safe Environment</a:t>
            </a:r>
          </a:p>
          <a:p>
            <a:pPr marL="746125" lvl="2" indent="-401638" eaLnBrk="1" hangingPunct="1">
              <a:buSzTx/>
            </a:pPr>
            <a:r>
              <a:rPr lang="en-US" sz="2000" b="1" dirty="0" smtClean="0"/>
              <a:t>Workplace Violence Policy (BPPM 50.30)</a:t>
            </a:r>
            <a:endParaRPr lang="en-US" sz="2000" b="1" dirty="0"/>
          </a:p>
          <a:p>
            <a:pPr marL="746125" lvl="2" indent="-401638" eaLnBrk="1" hangingPunct="1">
              <a:buSzTx/>
            </a:pPr>
            <a:r>
              <a:rPr lang="en-US" sz="2000" b="1" dirty="0" smtClean="0"/>
              <a:t>Bullying </a:t>
            </a:r>
            <a:r>
              <a:rPr lang="en-US" sz="2000" b="1" dirty="0"/>
              <a:t>in the </a:t>
            </a:r>
            <a:r>
              <a:rPr lang="en-US" sz="2000" b="1" dirty="0" smtClean="0"/>
              <a:t>Workplace (BPPM 50.31)</a:t>
            </a:r>
          </a:p>
          <a:p>
            <a:pPr marL="746125" lvl="2" indent="-401638" eaLnBrk="1" hangingPunct="1">
              <a:buSzTx/>
            </a:pPr>
            <a:r>
              <a:rPr lang="en-US" sz="2000" b="1" dirty="0" smtClean="0"/>
              <a:t>Domestic Violence Guidelines</a:t>
            </a:r>
          </a:p>
          <a:p>
            <a:pPr marL="401638" indent="-401638" eaLnBrk="1" hangingPunct="1">
              <a:buSzTx/>
            </a:pPr>
            <a:r>
              <a:rPr lang="en-US" sz="2400" b="1" dirty="0" smtClean="0"/>
              <a:t>Sexual Assault – EP#15</a:t>
            </a:r>
          </a:p>
          <a:p>
            <a:pPr marL="746125" lvl="2" indent="-401638" eaLnBrk="1" hangingPunct="1">
              <a:buSzTx/>
            </a:pPr>
            <a:r>
              <a:rPr lang="en-US" sz="1800" b="1" dirty="0" smtClean="0"/>
              <a:t>Intimate partner violence</a:t>
            </a:r>
          </a:p>
          <a:p>
            <a:pPr marL="746125" lvl="2" indent="-401638" eaLnBrk="1" hangingPunct="1">
              <a:buSzTx/>
            </a:pPr>
            <a:r>
              <a:rPr lang="en-US" sz="1800" b="1" dirty="0" smtClean="0"/>
              <a:t>Child abuse or neglect (RCW 26.44.030(1)(f)</a:t>
            </a:r>
          </a:p>
          <a:p>
            <a:pPr marL="401638" indent="-401638" eaLnBrk="1" hangingPunct="1">
              <a:buSzTx/>
            </a:pPr>
            <a:r>
              <a:rPr lang="en-US" sz="2400" b="1" dirty="0" smtClean="0"/>
              <a:t>Alcohol and Drug Policy</a:t>
            </a:r>
          </a:p>
          <a:p>
            <a:pPr marL="401638" indent="-401638" eaLnBrk="1" hangingPunct="1">
              <a:buSzTx/>
            </a:pPr>
            <a:r>
              <a:rPr lang="en-US" sz="2400" b="1" dirty="0" smtClean="0"/>
              <a:t>Computer Investigation</a:t>
            </a:r>
          </a:p>
        </p:txBody>
      </p:sp>
      <p:sp>
        <p:nvSpPr>
          <p:cNvPr id="15"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Policies and Procedures</a:t>
            </a:r>
            <a:endParaRPr lang="en-US" sz="3200" b="1" dirty="0">
              <a:latin typeface="Stone Sans" pitchFamily="34" charset="0"/>
            </a:endParaRPr>
          </a:p>
        </p:txBody>
      </p:sp>
    </p:spTree>
    <p:extLst>
      <p:ext uri="{BB962C8B-B14F-4D97-AF65-F5344CB8AC3E}">
        <p14:creationId xmlns:p14="http://schemas.microsoft.com/office/powerpoint/2010/main" val="294888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3827715"/>
          </a:xfrm>
        </p:spPr>
        <p:txBody>
          <a:bodyPr/>
          <a:lstStyle/>
          <a:p>
            <a:pPr marL="165100" indent="0" eaLnBrk="1" hangingPunct="1">
              <a:buNone/>
            </a:pPr>
            <a:r>
              <a:rPr lang="en-US" sz="2400" b="1" dirty="0" smtClean="0"/>
              <a:t>In accordance with Executive Policy #4, suspected abuse should be reported to the appropriate dean, director, or designee. </a:t>
            </a:r>
          </a:p>
          <a:p>
            <a:pPr marL="165100" indent="0" eaLnBrk="1" hangingPunct="1">
              <a:buNone/>
            </a:pPr>
            <a:endParaRPr lang="en-US" sz="2400" b="1" dirty="0" smtClean="0"/>
          </a:p>
          <a:p>
            <a:pPr marL="914400" lvl="1" indent="-404813" eaLnBrk="1" hangingPunct="1"/>
            <a:r>
              <a:rPr lang="en-US" b="1" dirty="0" smtClean="0"/>
              <a:t>HRS assists in assessing suspected abuse; </a:t>
            </a:r>
          </a:p>
          <a:p>
            <a:pPr marL="914400" lvl="1" indent="-404813" eaLnBrk="1" hangingPunct="1"/>
            <a:r>
              <a:rPr lang="en-US" b="1" dirty="0" smtClean="0"/>
              <a:t>HRS contacts Internal Audit</a:t>
            </a:r>
          </a:p>
          <a:p>
            <a:pPr marL="1311275" lvl="2" indent="-404813" eaLnBrk="1" hangingPunct="1">
              <a:tabLst>
                <a:tab pos="969963" algn="l"/>
              </a:tabLst>
            </a:pPr>
            <a:r>
              <a:rPr lang="en-US" b="1" dirty="0" smtClean="0"/>
              <a:t>Should police be contacted?</a:t>
            </a:r>
          </a:p>
          <a:p>
            <a:pPr lvl="1" eaLnBrk="1" hangingPunct="1"/>
            <a:endParaRPr lang="en-US" b="1" dirty="0" smtClean="0"/>
          </a:p>
          <a:p>
            <a:pPr>
              <a:buNone/>
            </a:pPr>
            <a:endParaRPr lang="en-US" b="1" dirty="0"/>
          </a:p>
        </p:txBody>
      </p:sp>
      <p:sp>
        <p:nvSpPr>
          <p:cNvPr id="16"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Computer Abuse Investigation</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18444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915297"/>
            <a:ext cx="7772400" cy="2554545"/>
          </a:xfrm>
        </p:spPr>
        <p:txBody>
          <a:bodyPr/>
          <a:lstStyle/>
          <a:p>
            <a:pPr marL="165100" indent="0" eaLnBrk="1" hangingPunct="1">
              <a:buNone/>
            </a:pPr>
            <a:r>
              <a:rPr lang="en-US" b="1" dirty="0" smtClean="0"/>
              <a:t>Recently when you walk into your employee’s office; they quickly close down their screen.</a:t>
            </a:r>
          </a:p>
          <a:p>
            <a:pPr eaLnBrk="1" hangingPunct="1"/>
            <a:endParaRPr lang="en-US" b="1" dirty="0" smtClean="0"/>
          </a:p>
          <a:p>
            <a:pPr eaLnBrk="1" hangingPunct="1">
              <a:buNone/>
            </a:pPr>
            <a:r>
              <a:rPr lang="en-US" b="1" dirty="0" smtClean="0"/>
              <a:t>What do you do?</a:t>
            </a:r>
          </a:p>
          <a:p>
            <a:endParaRPr lang="en-US" b="1" dirty="0"/>
          </a:p>
        </p:txBody>
      </p:sp>
      <p:sp>
        <p:nvSpPr>
          <p:cNvPr id="16" name="Rectangle 2"/>
          <p:cNvSpPr txBox="1">
            <a:spLocks noChangeArrowheads="1"/>
          </p:cNvSpPr>
          <p:nvPr/>
        </p:nvSpPr>
        <p:spPr bwMode="auto">
          <a:xfrm>
            <a:off x="487110" y="155708"/>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Computer Abuse</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39225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915297"/>
            <a:ext cx="7772400" cy="2954655"/>
          </a:xfrm>
        </p:spPr>
        <p:txBody>
          <a:bodyPr/>
          <a:lstStyle/>
          <a:p>
            <a:pPr marL="165100" indent="0" eaLnBrk="1" hangingPunct="1">
              <a:buNone/>
            </a:pPr>
            <a:r>
              <a:rPr lang="en-US" b="1" dirty="0" smtClean="0"/>
              <a:t>You found several pages of real estate listings and cheap vacation packages on the printer used by the office:</a:t>
            </a:r>
          </a:p>
          <a:p>
            <a:pPr eaLnBrk="1" hangingPunct="1"/>
            <a:endParaRPr lang="en-US" b="1" dirty="0" smtClean="0"/>
          </a:p>
          <a:p>
            <a:pPr eaLnBrk="1" hangingPunct="1">
              <a:buNone/>
            </a:pPr>
            <a:r>
              <a:rPr lang="en-US" b="1" dirty="0" smtClean="0"/>
              <a:t>What do you do?</a:t>
            </a:r>
          </a:p>
          <a:p>
            <a:endParaRPr lang="en-US" b="1" dirty="0"/>
          </a:p>
        </p:txBody>
      </p:sp>
      <p:sp>
        <p:nvSpPr>
          <p:cNvPr id="16"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Computer Abuse</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182890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04811" y="1249379"/>
            <a:ext cx="8543925" cy="5490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5100" indent="0" eaLnBrk="1" hangingPunct="1">
              <a:buNone/>
            </a:pPr>
            <a:r>
              <a:rPr lang="en-US" sz="2000" b="1" dirty="0" smtClean="0"/>
              <a:t>Female Director and Office/Professional </a:t>
            </a:r>
            <a:r>
              <a:rPr lang="en-US" sz="2000" b="1" dirty="0"/>
              <a:t>S</a:t>
            </a:r>
            <a:r>
              <a:rPr lang="en-US" sz="2000" b="1" dirty="0" smtClean="0"/>
              <a:t>taff:</a:t>
            </a:r>
          </a:p>
          <a:p>
            <a:pPr lvl="1" eaLnBrk="1" hangingPunct="1"/>
            <a:r>
              <a:rPr lang="en-US" sz="2000" b="1" dirty="0" smtClean="0"/>
              <a:t>Director – new to role</a:t>
            </a:r>
          </a:p>
          <a:p>
            <a:pPr lvl="1" eaLnBrk="1" hangingPunct="1">
              <a:spcBef>
                <a:spcPts val="600"/>
              </a:spcBef>
            </a:pPr>
            <a:r>
              <a:rPr lang="en-US" sz="2000" b="1" dirty="0" smtClean="0"/>
              <a:t>One male employee and several female employees</a:t>
            </a:r>
          </a:p>
          <a:p>
            <a:pPr marL="165100" indent="0" eaLnBrk="1" hangingPunct="1">
              <a:spcBef>
                <a:spcPts val="600"/>
              </a:spcBef>
              <a:buNone/>
            </a:pPr>
            <a:r>
              <a:rPr lang="en-US" sz="2000" b="1" dirty="0" smtClean="0"/>
              <a:t>Complaint filed with Office for Equal Opportunity (OEO):</a:t>
            </a:r>
          </a:p>
          <a:p>
            <a:pPr lvl="1" eaLnBrk="1" hangingPunct="1"/>
            <a:r>
              <a:rPr lang="en-US" sz="2000" b="1" dirty="0"/>
              <a:t>Male employee complains of harassment, hostile work environment and bullying</a:t>
            </a:r>
          </a:p>
          <a:p>
            <a:pPr lvl="1" eaLnBrk="1" hangingPunct="1">
              <a:spcBef>
                <a:spcPts val="600"/>
              </a:spcBef>
            </a:pPr>
            <a:r>
              <a:rPr lang="en-US" sz="2000" b="1" dirty="0"/>
              <a:t>OEO initiates an investigation, contacts HRS for collaboration</a:t>
            </a:r>
          </a:p>
          <a:p>
            <a:pPr marL="179388" indent="0" eaLnBrk="1" hangingPunct="1">
              <a:spcBef>
                <a:spcPts val="600"/>
              </a:spcBef>
              <a:buNone/>
            </a:pPr>
            <a:r>
              <a:rPr lang="en-US" sz="2000" b="1" dirty="0" smtClean="0"/>
              <a:t>Investigation Findings:</a:t>
            </a:r>
          </a:p>
          <a:p>
            <a:pPr lvl="1" eaLnBrk="1" hangingPunct="1">
              <a:spcBef>
                <a:spcPts val="600"/>
              </a:spcBef>
            </a:pPr>
            <a:r>
              <a:rPr lang="en-US" sz="2000" b="1" dirty="0"/>
              <a:t>OEO did not find violation of EP15</a:t>
            </a:r>
          </a:p>
          <a:p>
            <a:pPr lvl="1" eaLnBrk="1" hangingPunct="1">
              <a:spcBef>
                <a:spcPts val="600"/>
              </a:spcBef>
            </a:pPr>
            <a:r>
              <a:rPr lang="en-US" sz="2000" b="1" dirty="0"/>
              <a:t>HRS found Director had poor communication and on occasion would raise voice in frustration </a:t>
            </a:r>
          </a:p>
          <a:p>
            <a:pPr lvl="1" eaLnBrk="1" hangingPunct="1">
              <a:spcBef>
                <a:spcPts val="600"/>
              </a:spcBef>
            </a:pPr>
            <a:r>
              <a:rPr lang="en-US" sz="2000" b="1" dirty="0"/>
              <a:t>Previous Director did not address performance </a:t>
            </a:r>
            <a:r>
              <a:rPr lang="en-US" sz="2000" b="1" dirty="0" smtClean="0"/>
              <a:t/>
            </a:r>
            <a:br>
              <a:rPr lang="en-US" sz="2000" b="1" dirty="0" smtClean="0"/>
            </a:br>
            <a:r>
              <a:rPr lang="en-US" sz="2000" b="1" dirty="0" smtClean="0"/>
              <a:t>issues </a:t>
            </a:r>
            <a:r>
              <a:rPr lang="en-US" sz="2000" b="1" dirty="0"/>
              <a:t>with </a:t>
            </a:r>
            <a:r>
              <a:rPr lang="en-US" sz="2000" b="1" dirty="0" smtClean="0"/>
              <a:t>staff</a:t>
            </a:r>
          </a:p>
          <a:p>
            <a:pPr marL="344488" lvl="1" indent="0" eaLnBrk="1" hangingPunct="1">
              <a:spcBef>
                <a:spcPts val="600"/>
              </a:spcBef>
              <a:buNone/>
            </a:pPr>
            <a:r>
              <a:rPr lang="en-US" sz="2000" b="1" dirty="0" smtClean="0"/>
              <a:t>As the Appointing Authority – what do you do?</a:t>
            </a:r>
            <a:endParaRPr lang="en-US" sz="2000" b="1" dirty="0"/>
          </a:p>
        </p:txBody>
      </p:sp>
      <p:sp>
        <p:nvSpPr>
          <p:cNvPr id="15"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WSU Workplace Issue</a:t>
            </a:r>
            <a:endParaRPr lang="en-US" sz="3200" b="1" dirty="0">
              <a:latin typeface="Stone Sans" pitchFamily="34" charset="0"/>
            </a:endParaRPr>
          </a:p>
        </p:txBody>
      </p:sp>
      <p:sp>
        <p:nvSpPr>
          <p:cNvPr id="17" name="Rectangle 2"/>
          <p:cNvSpPr txBox="1">
            <a:spLocks noChangeArrowheads="1"/>
          </p:cNvSpPr>
          <p:nvPr/>
        </p:nvSpPr>
        <p:spPr bwMode="auto">
          <a:xfrm>
            <a:off x="495656" y="700336"/>
            <a:ext cx="86483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Case Study -</a:t>
            </a:r>
            <a:endParaRPr lang="en-US" sz="2400" b="1" dirty="0">
              <a:solidFill>
                <a:srgbClr val="800000"/>
              </a:solidFill>
              <a:latin typeface="Stone Sans" pitchFamily="34" charset="0"/>
            </a:endParaRPr>
          </a:p>
        </p:txBody>
      </p:sp>
    </p:spTree>
    <p:custDataLst>
      <p:tags r:id="rId1"/>
    </p:custDataLst>
    <p:extLst>
      <p:ext uri="{BB962C8B-B14F-4D97-AF65-F5344CB8AC3E}">
        <p14:creationId xmlns:p14="http://schemas.microsoft.com/office/powerpoint/2010/main" val="14438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4555093"/>
          </a:xfrm>
        </p:spPr>
        <p:txBody>
          <a:bodyPr/>
          <a:lstStyle/>
          <a:p>
            <a:pPr marL="573088" indent="-407988" eaLnBrk="1" hangingPunct="1"/>
            <a:r>
              <a:rPr lang="en-US" b="1" dirty="0" smtClean="0"/>
              <a:t>This process is designed to provide eligible employees with a responsive process for obtaining a review and resolution of their workplace concerns.</a:t>
            </a:r>
          </a:p>
          <a:p>
            <a:pPr marL="573088" indent="-407988" eaLnBrk="1" hangingPunct="1"/>
            <a:endParaRPr lang="en-US" b="1" dirty="0" smtClean="0"/>
          </a:p>
          <a:p>
            <a:pPr marL="573088" indent="-407988" eaLnBrk="1" hangingPunct="1"/>
            <a:r>
              <a:rPr lang="en-US" b="1" dirty="0" smtClean="0"/>
              <a:t>Definition: </a:t>
            </a:r>
            <a:br>
              <a:rPr lang="en-US" b="1" dirty="0" smtClean="0"/>
            </a:br>
            <a:r>
              <a:rPr lang="en-US" b="1" i="1" dirty="0" smtClean="0"/>
              <a:t>A situation that an eligible employee believe negatively affects his or her workplace environment.</a:t>
            </a:r>
          </a:p>
          <a:p>
            <a:endParaRPr lang="en-US" dirty="0"/>
          </a:p>
        </p:txBody>
      </p:sp>
      <p:sp>
        <p:nvSpPr>
          <p:cNvPr id="21"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Concern</a:t>
            </a:r>
            <a:endParaRPr lang="en-US" sz="3200" b="1" dirty="0">
              <a:latin typeface="Stone Sans" pitchFamily="34" charset="0"/>
            </a:endParaRPr>
          </a:p>
        </p:txBody>
      </p:sp>
      <p:sp>
        <p:nvSpPr>
          <p:cNvPr id="23" name="Rectangle 2"/>
          <p:cNvSpPr txBox="1">
            <a:spLocks noChangeArrowheads="1"/>
          </p:cNvSpPr>
          <p:nvPr/>
        </p:nvSpPr>
        <p:spPr bwMode="auto">
          <a:xfrm>
            <a:off x="529839" y="700336"/>
            <a:ext cx="86141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Resolution Process -</a:t>
            </a:r>
            <a:endParaRPr lang="en-US" sz="2400" b="1" dirty="0">
              <a:solidFill>
                <a:srgbClr val="800000"/>
              </a:solidFill>
              <a:latin typeface="Stone Sans" pitchFamily="34" charset="0"/>
            </a:endParaRPr>
          </a:p>
        </p:txBody>
      </p:sp>
    </p:spTree>
    <p:custDataLst>
      <p:tags r:id="rId1"/>
    </p:custDataLst>
    <p:extLst>
      <p:ext uri="{BB962C8B-B14F-4D97-AF65-F5344CB8AC3E}">
        <p14:creationId xmlns:p14="http://schemas.microsoft.com/office/powerpoint/2010/main" val="1790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750424"/>
            <a:ext cx="7772400" cy="4084319"/>
          </a:xfrm>
        </p:spPr>
        <p:txBody>
          <a:bodyPr/>
          <a:lstStyle/>
          <a:p>
            <a:pPr marL="0" indent="0" eaLnBrk="1" hangingPunct="1">
              <a:buNone/>
              <a:tabLst>
                <a:tab pos="688975" algn="l"/>
              </a:tabLst>
            </a:pPr>
            <a:r>
              <a:rPr lang="en-US" sz="2400" b="1" dirty="0" smtClean="0"/>
              <a:t>An employee in a lab comes to you and states that a co-worker has a strong offensive odor. They have tried to bring up the topic, but didn’t want to hurt their feelings, so may have not really said anything. They explain to you that it has gotten worse over the last few months.</a:t>
            </a:r>
          </a:p>
          <a:p>
            <a:pPr marL="0" indent="0" eaLnBrk="1" hangingPunct="1">
              <a:buNone/>
              <a:tabLst>
                <a:tab pos="688975" algn="l"/>
              </a:tabLst>
            </a:pPr>
            <a:endParaRPr lang="en-US" sz="2400" b="1" dirty="0"/>
          </a:p>
          <a:p>
            <a:pPr marL="0" indent="0" eaLnBrk="1" hangingPunct="1">
              <a:buNone/>
              <a:tabLst>
                <a:tab pos="688975" algn="l"/>
              </a:tabLst>
            </a:pPr>
            <a:r>
              <a:rPr lang="en-US" sz="2400" b="1" dirty="0" smtClean="0"/>
              <a:t>How would you address the situation?</a:t>
            </a:r>
          </a:p>
          <a:p>
            <a:pPr marL="0" indent="0" eaLnBrk="1" hangingPunct="1">
              <a:buNone/>
              <a:tabLst>
                <a:tab pos="688975" algn="l"/>
              </a:tabLst>
            </a:pPr>
            <a:endParaRPr lang="en-US" sz="2400" b="1" dirty="0"/>
          </a:p>
          <a:p>
            <a:endParaRPr lang="en-US" b="1" dirty="0"/>
          </a:p>
        </p:txBody>
      </p:sp>
      <p:sp>
        <p:nvSpPr>
          <p:cNvPr id="24" name="Rectangle 2"/>
          <p:cNvSpPr txBox="1">
            <a:spLocks noChangeArrowheads="1"/>
          </p:cNvSpPr>
          <p:nvPr/>
        </p:nvSpPr>
        <p:spPr bwMode="auto">
          <a:xfrm>
            <a:off x="487110" y="163002"/>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What would you do?</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48029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4716676"/>
          </a:xfrm>
        </p:spPr>
        <p:txBody>
          <a:bodyPr/>
          <a:lstStyle/>
          <a:p>
            <a:pPr marL="457200" indent="-457200" eaLnBrk="1" hangingPunct="1">
              <a:tabLst>
                <a:tab pos="688975" algn="l"/>
              </a:tabLst>
            </a:pPr>
            <a:r>
              <a:rPr lang="en-US" sz="2400" b="1" dirty="0" smtClean="0"/>
              <a:t>Guidelines are designed to assist employees and supervisors with departmental level expectations / processes;</a:t>
            </a:r>
          </a:p>
          <a:p>
            <a:pPr marL="922338" lvl="1" indent="-457200" eaLnBrk="1" hangingPunct="1">
              <a:tabLst>
                <a:tab pos="688975" algn="l"/>
              </a:tabLst>
            </a:pPr>
            <a:r>
              <a:rPr lang="en-US" b="1" dirty="0" smtClean="0"/>
              <a:t>Should be constantly reviewed</a:t>
            </a:r>
          </a:p>
          <a:p>
            <a:pPr marL="922338" lvl="1" indent="-457200" eaLnBrk="1" hangingPunct="1">
              <a:tabLst>
                <a:tab pos="688975" algn="l"/>
              </a:tabLst>
            </a:pPr>
            <a:r>
              <a:rPr lang="en-US" b="1" dirty="0" smtClean="0"/>
              <a:t>Is it still relevant and reasonable?</a:t>
            </a:r>
          </a:p>
          <a:p>
            <a:pPr marL="457200" indent="-457200" eaLnBrk="1" hangingPunct="1">
              <a:tabLst>
                <a:tab pos="688975" algn="l"/>
              </a:tabLst>
            </a:pPr>
            <a:r>
              <a:rPr lang="en-US" sz="2400" b="1" dirty="0" smtClean="0"/>
              <a:t>“Policy” must go through the formal process and are included in the Universities BPPM.</a:t>
            </a:r>
          </a:p>
          <a:p>
            <a:pPr marL="457200" indent="-457200" eaLnBrk="1" hangingPunct="1">
              <a:tabLst>
                <a:tab pos="688975" algn="l"/>
              </a:tabLst>
            </a:pPr>
            <a:r>
              <a:rPr lang="en-US" sz="2400" b="1" dirty="0" smtClean="0"/>
              <a:t>All guidelines, policies, procedures and expectations must be in written form.</a:t>
            </a:r>
          </a:p>
          <a:p>
            <a:pPr marL="1028700" lvl="1" indent="-457200" eaLnBrk="1" hangingPunct="1">
              <a:tabLst>
                <a:tab pos="688975" algn="l"/>
              </a:tabLst>
            </a:pPr>
            <a:r>
              <a:rPr lang="en-US" b="1" dirty="0" smtClean="0"/>
              <a:t>Best to document when issued</a:t>
            </a:r>
          </a:p>
          <a:p>
            <a:endParaRPr lang="en-US" b="1" dirty="0"/>
          </a:p>
        </p:txBody>
      </p:sp>
      <p:sp>
        <p:nvSpPr>
          <p:cNvPr id="24" name="Rectangle 2"/>
          <p:cNvSpPr txBox="1">
            <a:spLocks noChangeArrowheads="1"/>
          </p:cNvSpPr>
          <p:nvPr/>
        </p:nvSpPr>
        <p:spPr bwMode="auto">
          <a:xfrm>
            <a:off x="487110" y="164254"/>
            <a:ext cx="865689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Departmental Guidelines</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253554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1705231"/>
            <a:ext cx="8292974" cy="3077766"/>
          </a:xfrm>
        </p:spPr>
        <p:txBody>
          <a:bodyPr/>
          <a:lstStyle/>
          <a:p>
            <a:pPr marL="457200" indent="-457200" eaLnBrk="1" hangingPunct="1">
              <a:tabLst>
                <a:tab pos="688975" algn="l"/>
              </a:tabLst>
            </a:pPr>
            <a:r>
              <a:rPr lang="en-US" sz="2400" b="1" dirty="0" smtClean="0"/>
              <a:t>Clearly explain expectations and position duties</a:t>
            </a:r>
          </a:p>
          <a:p>
            <a:pPr marL="457200" indent="-457200" eaLnBrk="1" hangingPunct="1">
              <a:tabLst>
                <a:tab pos="688975" algn="l"/>
              </a:tabLst>
            </a:pPr>
            <a:r>
              <a:rPr lang="en-US" sz="2400" b="1" dirty="0" smtClean="0"/>
              <a:t>Openly communicate</a:t>
            </a:r>
          </a:p>
          <a:p>
            <a:pPr marL="457200" indent="-457200" eaLnBrk="1" hangingPunct="1">
              <a:tabLst>
                <a:tab pos="688975" algn="l"/>
              </a:tabLst>
            </a:pPr>
            <a:r>
              <a:rPr lang="en-US" sz="2400" b="1" dirty="0" smtClean="0"/>
              <a:t>Discuss rules, guidelines, and policies</a:t>
            </a:r>
          </a:p>
          <a:p>
            <a:pPr marL="457200" indent="-457200" eaLnBrk="1" hangingPunct="1">
              <a:tabLst>
                <a:tab pos="688975" algn="l"/>
              </a:tabLst>
            </a:pPr>
            <a:r>
              <a:rPr lang="en-US" sz="2400" b="1" dirty="0" smtClean="0"/>
              <a:t>Properly document</a:t>
            </a:r>
          </a:p>
          <a:p>
            <a:pPr marL="457200" indent="-457200" eaLnBrk="1" hangingPunct="1">
              <a:tabLst>
                <a:tab pos="688975" algn="l"/>
              </a:tabLst>
            </a:pPr>
            <a:r>
              <a:rPr lang="en-US" sz="2400" b="1" dirty="0" smtClean="0"/>
              <a:t>True and accurate annual/performance reviews</a:t>
            </a:r>
          </a:p>
          <a:p>
            <a:endParaRPr lang="en-US" sz="2400" b="1" dirty="0"/>
          </a:p>
        </p:txBody>
      </p:sp>
      <p:sp>
        <p:nvSpPr>
          <p:cNvPr id="16"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As a Supervisor Reminder</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191790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14" y="1543943"/>
            <a:ext cx="7772400" cy="5170646"/>
          </a:xfrm>
        </p:spPr>
        <p:txBody>
          <a:bodyPr/>
          <a:lstStyle/>
          <a:p>
            <a:pPr marL="401638" indent="-401638" eaLnBrk="1" hangingPunct="1">
              <a:spcBef>
                <a:spcPts val="0"/>
              </a:spcBef>
              <a:buFontTx/>
              <a:buNone/>
            </a:pPr>
            <a:r>
              <a:rPr lang="en-US" sz="2000" b="1" dirty="0"/>
              <a:t>Human Resource Services</a:t>
            </a:r>
          </a:p>
          <a:p>
            <a:pPr marL="401638" indent="-401638" eaLnBrk="1" hangingPunct="1">
              <a:spcBef>
                <a:spcPts val="0"/>
              </a:spcBef>
              <a:buFontTx/>
              <a:buNone/>
            </a:pPr>
            <a:r>
              <a:rPr lang="en-US" sz="2000" dirty="0"/>
              <a:t>French Ad 139: 509-335-4521</a:t>
            </a:r>
          </a:p>
          <a:p>
            <a:pPr marL="401638" indent="-401638" eaLnBrk="1" hangingPunct="1">
              <a:spcBef>
                <a:spcPts val="0"/>
              </a:spcBef>
              <a:buFontTx/>
              <a:buNone/>
            </a:pPr>
            <a:r>
              <a:rPr lang="en-US" sz="2000" dirty="0">
                <a:hlinkClick r:id="rId4"/>
              </a:rPr>
              <a:t>hrs.wsu.edu</a:t>
            </a:r>
            <a:endParaRPr lang="en-US" sz="2000" dirty="0"/>
          </a:p>
          <a:p>
            <a:pPr marL="401638" indent="-401638" eaLnBrk="1" hangingPunct="1">
              <a:spcBef>
                <a:spcPts val="0"/>
              </a:spcBef>
              <a:buFontTx/>
              <a:buNone/>
            </a:pPr>
            <a:endParaRPr lang="en-US" sz="2000" dirty="0"/>
          </a:p>
          <a:p>
            <a:pPr marL="401638" indent="-401638" eaLnBrk="1" hangingPunct="1">
              <a:spcBef>
                <a:spcPts val="0"/>
              </a:spcBef>
              <a:buFontTx/>
              <a:buNone/>
            </a:pPr>
            <a:r>
              <a:rPr lang="en-US" sz="2000" b="1" dirty="0"/>
              <a:t>Office for Equal Opportunity</a:t>
            </a:r>
          </a:p>
          <a:p>
            <a:pPr marL="401638" indent="-401638" eaLnBrk="1" hangingPunct="1">
              <a:spcBef>
                <a:spcPts val="0"/>
              </a:spcBef>
              <a:buNone/>
            </a:pPr>
            <a:r>
              <a:rPr lang="en-US" sz="2000" dirty="0"/>
              <a:t>French Ad 225: 509-335-8288</a:t>
            </a:r>
          </a:p>
          <a:p>
            <a:pPr marL="401638" indent="-401638" eaLnBrk="1" hangingPunct="1">
              <a:spcBef>
                <a:spcPts val="0"/>
              </a:spcBef>
              <a:buNone/>
            </a:pPr>
            <a:r>
              <a:rPr lang="en-US" sz="2000" dirty="0">
                <a:hlinkClick r:id="rId5"/>
              </a:rPr>
              <a:t>oeo.wsu.edu</a:t>
            </a:r>
            <a:endParaRPr lang="en-US" sz="2000" dirty="0"/>
          </a:p>
          <a:p>
            <a:pPr marL="401638" indent="-401638" eaLnBrk="1" hangingPunct="1">
              <a:spcBef>
                <a:spcPts val="0"/>
              </a:spcBef>
              <a:buNone/>
            </a:pPr>
            <a:endParaRPr lang="en-US" sz="2000" dirty="0"/>
          </a:p>
          <a:p>
            <a:pPr marL="401638" indent="-401638" eaLnBrk="1" hangingPunct="1">
              <a:spcBef>
                <a:spcPts val="0"/>
              </a:spcBef>
              <a:buNone/>
            </a:pPr>
            <a:r>
              <a:rPr lang="en-US" sz="2000" b="1" dirty="0"/>
              <a:t>University Ombudsman</a:t>
            </a:r>
          </a:p>
          <a:p>
            <a:pPr marL="401638" indent="-401638" eaLnBrk="1" hangingPunct="1">
              <a:spcBef>
                <a:spcPts val="0"/>
              </a:spcBef>
              <a:buFontTx/>
              <a:buNone/>
            </a:pPr>
            <a:r>
              <a:rPr lang="en-US" sz="2000" dirty="0"/>
              <a:t>Wilson-Short Hall, room 2: 509-335-1195</a:t>
            </a:r>
          </a:p>
          <a:p>
            <a:pPr marL="401638" indent="-401638" eaLnBrk="1" hangingPunct="1">
              <a:spcBef>
                <a:spcPts val="0"/>
              </a:spcBef>
              <a:buFontTx/>
              <a:buNone/>
            </a:pPr>
            <a:r>
              <a:rPr lang="en-US" sz="2000" dirty="0">
                <a:hlinkClick r:id="rId6"/>
              </a:rPr>
              <a:t>ombudsman@wsu.edu</a:t>
            </a:r>
            <a:endParaRPr lang="en-US" sz="2000" dirty="0"/>
          </a:p>
          <a:p>
            <a:pPr marL="401638" indent="-401638" eaLnBrk="1" hangingPunct="1">
              <a:spcBef>
                <a:spcPts val="0"/>
              </a:spcBef>
              <a:buFontTx/>
              <a:buNone/>
            </a:pPr>
            <a:endParaRPr lang="en-US" sz="2000" dirty="0"/>
          </a:p>
          <a:p>
            <a:pPr marL="401638" indent="-401638" eaLnBrk="1" hangingPunct="1">
              <a:spcBef>
                <a:spcPts val="0"/>
              </a:spcBef>
              <a:buFontTx/>
              <a:buNone/>
            </a:pPr>
            <a:r>
              <a:rPr lang="en-US" sz="2000" b="1" dirty="0"/>
              <a:t>Employee Assistance Program</a:t>
            </a:r>
          </a:p>
          <a:p>
            <a:pPr marL="401638" indent="-401638" eaLnBrk="1" hangingPunct="1">
              <a:spcBef>
                <a:spcPts val="0"/>
              </a:spcBef>
              <a:buFontTx/>
              <a:buNone/>
            </a:pPr>
            <a:r>
              <a:rPr lang="en-US" sz="2000" dirty="0"/>
              <a:t>Washington Building, G60: 509-335-5759</a:t>
            </a:r>
          </a:p>
          <a:p>
            <a:pPr marL="401638" indent="-401638" eaLnBrk="1" hangingPunct="1">
              <a:spcBef>
                <a:spcPts val="0"/>
              </a:spcBef>
              <a:buFontTx/>
              <a:buNone/>
            </a:pPr>
            <a:r>
              <a:rPr lang="en-US" sz="2000" dirty="0">
                <a:hlinkClick r:id="rId7"/>
              </a:rPr>
              <a:t>eap@wsu.edu</a:t>
            </a:r>
            <a:endParaRPr lang="en-US" sz="2000" dirty="0"/>
          </a:p>
          <a:p>
            <a:endParaRPr lang="en-US" sz="2000" b="1" dirty="0"/>
          </a:p>
        </p:txBody>
      </p:sp>
      <p:sp>
        <p:nvSpPr>
          <p:cNvPr id="16"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Resources</a:t>
            </a:r>
            <a:endParaRPr lang="en-US" sz="3200" b="1" dirty="0">
              <a:latin typeface="Stone Sans" pitchFamily="34" charset="0"/>
            </a:endParaRPr>
          </a:p>
        </p:txBody>
      </p:sp>
    </p:spTree>
    <p:custDataLst>
      <p:tags r:id="rId1"/>
    </p:custDataLst>
    <p:extLst>
      <p:ext uri="{BB962C8B-B14F-4D97-AF65-F5344CB8AC3E}">
        <p14:creationId xmlns:p14="http://schemas.microsoft.com/office/powerpoint/2010/main" val="27154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black">
          <a:xfrm>
            <a:off x="685800" y="853872"/>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100000"/>
              </a:lnSpc>
              <a:spcBef>
                <a:spcPct val="0"/>
              </a:spcBef>
              <a:spcAft>
                <a:spcPct val="0"/>
              </a:spcAft>
              <a:defRPr sz="3200">
                <a:solidFill>
                  <a:schemeClr val="tx2">
                    <a:lumMod val="60000"/>
                    <a:lumOff val="40000"/>
                  </a:schemeClr>
                </a:solidFill>
                <a:effectLst/>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a:r>
              <a:rPr lang="en-US" kern="0" dirty="0" smtClean="0">
                <a:solidFill>
                  <a:schemeClr val="bg2"/>
                </a:solidFill>
              </a:rPr>
              <a:t>HRS Contact Information - Links</a:t>
            </a:r>
            <a:endParaRPr lang="en-US" kern="0" dirty="0">
              <a:solidFill>
                <a:schemeClr val="bg2"/>
              </a:solidFill>
            </a:endParaRPr>
          </a:p>
        </p:txBody>
      </p:sp>
      <p:sp>
        <p:nvSpPr>
          <p:cNvPr id="8" name="Content Placeholder 4"/>
          <p:cNvSpPr txBox="1">
            <a:spLocks/>
          </p:cNvSpPr>
          <p:nvPr/>
        </p:nvSpPr>
        <p:spPr bwMode="black">
          <a:xfrm>
            <a:off x="1294646" y="1904147"/>
            <a:ext cx="7163554" cy="35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spcBef>
                <a:spcPct val="50000"/>
              </a:spcBef>
            </a:pPr>
            <a:r>
              <a:rPr lang="en-US" sz="2800" b="1" kern="0" dirty="0" smtClean="0">
                <a:solidFill>
                  <a:schemeClr val="bg2"/>
                </a:solidFill>
                <a:latin typeface="Stone Sans" pitchFamily="34" charset="0"/>
              </a:rPr>
              <a:t>Human Resource Services</a:t>
            </a:r>
          </a:p>
          <a:p>
            <a:pPr lvl="4">
              <a:buFontTx/>
              <a:buChar char="•"/>
            </a:pPr>
            <a:r>
              <a:rPr lang="en-US" sz="2400" b="1" kern="0" dirty="0" smtClean="0">
                <a:solidFill>
                  <a:schemeClr val="bg2"/>
                </a:solidFill>
                <a:latin typeface="Stone Sans" pitchFamily="34" charset="0"/>
              </a:rPr>
              <a:t> Pullman:     509-335-4521</a:t>
            </a:r>
          </a:p>
          <a:p>
            <a:pPr lvl="4">
              <a:buFontTx/>
              <a:buChar char="•"/>
            </a:pPr>
            <a:r>
              <a:rPr lang="en-US" sz="2400" b="1" kern="0" dirty="0" smtClean="0">
                <a:solidFill>
                  <a:schemeClr val="bg2"/>
                </a:solidFill>
                <a:latin typeface="Stone Sans" pitchFamily="34" charset="0"/>
              </a:rPr>
              <a:t> Spokane:    509-358-7554</a:t>
            </a:r>
          </a:p>
          <a:p>
            <a:pPr lvl="4">
              <a:buFontTx/>
              <a:buChar char="•"/>
            </a:pPr>
            <a:r>
              <a:rPr lang="en-US" sz="2400" b="1" kern="0" dirty="0" smtClean="0">
                <a:solidFill>
                  <a:schemeClr val="bg2"/>
                </a:solidFill>
                <a:latin typeface="Stone Sans" pitchFamily="34" charset="0"/>
              </a:rPr>
              <a:t> Vancouver: 360-546-9587	</a:t>
            </a:r>
          </a:p>
          <a:p>
            <a:pPr lvl="4">
              <a:buFontTx/>
              <a:buChar char="•"/>
            </a:pPr>
            <a:r>
              <a:rPr lang="en-US" sz="2400" b="1" kern="0" dirty="0" smtClean="0">
                <a:solidFill>
                  <a:schemeClr val="bg2"/>
                </a:solidFill>
                <a:latin typeface="Stone Sans" pitchFamily="34" charset="0"/>
              </a:rPr>
              <a:t> Tri-Cities:    509-372-7470</a:t>
            </a:r>
          </a:p>
          <a:p>
            <a:endParaRPr lang="en-US" sz="2800" b="1" kern="0" dirty="0" smtClean="0">
              <a:solidFill>
                <a:schemeClr val="bg2"/>
              </a:solidFill>
              <a:latin typeface="Stone Sans" pitchFamily="34" charset="0"/>
            </a:endParaRPr>
          </a:p>
          <a:p>
            <a:r>
              <a:rPr lang="en-US" sz="2800" b="1" kern="0" dirty="0" smtClean="0">
                <a:solidFill>
                  <a:schemeClr val="bg2"/>
                </a:solidFill>
                <a:latin typeface="Stone Sans" pitchFamily="34" charset="0"/>
              </a:rPr>
              <a:t>HRS website: www.hrs.wsu.edu</a:t>
            </a:r>
          </a:p>
          <a:p>
            <a:endParaRPr lang="en-US" kern="0" dirty="0">
              <a:solidFill>
                <a:schemeClr val="bg2"/>
              </a:solidFill>
            </a:endParaRPr>
          </a:p>
        </p:txBody>
      </p:sp>
    </p:spTree>
    <p:custDataLst>
      <p:tags r:id="rId1"/>
    </p:custDataLst>
    <p:extLst>
      <p:ext uri="{BB962C8B-B14F-4D97-AF65-F5344CB8AC3E}">
        <p14:creationId xmlns:p14="http://schemas.microsoft.com/office/powerpoint/2010/main" val="2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914400" y="1760432"/>
            <a:ext cx="7772400" cy="45920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sz="2800" b="1" kern="1200" dirty="0"/>
              <a:t>While on University property or while conducting University business all employees are prohibited from subjecting any individual to any violence or threat of </a:t>
            </a:r>
            <a:r>
              <a:rPr lang="en-US" sz="2800" b="1" kern="1200" dirty="0" smtClean="0"/>
              <a:t>violence, including workplace bullying.</a:t>
            </a:r>
            <a:endParaRPr lang="en-US" sz="2800" b="1" kern="1200" dirty="0"/>
          </a:p>
          <a:p>
            <a:pPr marL="342900" indent="-342900" eaLnBrk="1" hangingPunct="1">
              <a:spcBef>
                <a:spcPct val="0"/>
              </a:spcBef>
            </a:pPr>
            <a:endParaRPr lang="en-US" sz="2800" b="1" kern="1200" dirty="0"/>
          </a:p>
          <a:p>
            <a:pPr marL="0" indent="0" eaLnBrk="1" hangingPunct="1">
              <a:spcBef>
                <a:spcPct val="0"/>
              </a:spcBef>
              <a:buNone/>
            </a:pPr>
            <a:r>
              <a:rPr lang="en-US" sz="2800" b="1" kern="1200" dirty="0"/>
              <a:t>Workplace Violence Definition:</a:t>
            </a:r>
          </a:p>
          <a:p>
            <a:pPr marL="457200" lvl="1" indent="0">
              <a:spcBef>
                <a:spcPct val="0"/>
              </a:spcBef>
              <a:buNone/>
            </a:pPr>
            <a:r>
              <a:rPr lang="en-US" b="1" i="1" kern="1200" dirty="0">
                <a:ea typeface="+mn-ea"/>
                <a:cs typeface="+mn-cs"/>
              </a:rPr>
              <a:t>Any physical assault, threatening, or intimidating behavior, or </a:t>
            </a:r>
            <a:r>
              <a:rPr lang="en-US" b="1" i="1" kern="1200" dirty="0" smtClean="0">
                <a:ea typeface="+mn-ea"/>
                <a:cs typeface="+mn-cs"/>
              </a:rPr>
              <a:t>abusive conduct </a:t>
            </a:r>
            <a:r>
              <a:rPr lang="en-US" b="1" i="1" kern="1200" dirty="0">
                <a:ea typeface="+mn-ea"/>
                <a:cs typeface="+mn-cs"/>
              </a:rPr>
              <a:t>occurring in the </a:t>
            </a:r>
            <a:r>
              <a:rPr lang="en-US" b="1" i="1" kern="1200" dirty="0" smtClean="0">
                <a:ea typeface="+mn-ea"/>
                <a:cs typeface="+mn-cs"/>
              </a:rPr>
              <a:t>work </a:t>
            </a:r>
            <a:r>
              <a:rPr lang="en-US" b="1" i="1" kern="1200" dirty="0">
                <a:ea typeface="+mn-ea"/>
                <a:cs typeface="+mn-cs"/>
              </a:rPr>
              <a:t>setting</a:t>
            </a:r>
            <a:r>
              <a:rPr lang="en-US" b="1" i="1" kern="1200" dirty="0" smtClean="0">
                <a:ea typeface="+mn-ea"/>
                <a:cs typeface="+mn-cs"/>
              </a:rPr>
              <a:t>.</a:t>
            </a:r>
            <a:endParaRPr lang="en-US" b="1" i="1" kern="1200" dirty="0">
              <a:ea typeface="+mn-ea"/>
              <a:cs typeface="+mn-cs"/>
            </a:endParaRPr>
          </a:p>
        </p:txBody>
      </p:sp>
      <p:sp>
        <p:nvSpPr>
          <p:cNvPr id="16" name="Rectangle 2"/>
          <p:cNvSpPr txBox="1">
            <a:spLocks noChangeArrowheads="1"/>
          </p:cNvSpPr>
          <p:nvPr/>
        </p:nvSpPr>
        <p:spPr bwMode="auto">
          <a:xfrm>
            <a:off x="470018" y="155708"/>
            <a:ext cx="86739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Violence</a:t>
            </a:r>
            <a:endParaRPr lang="en-US" sz="3200" b="1" dirty="0">
              <a:latin typeface="Stone Sans" pitchFamily="34" charset="0"/>
            </a:endParaRPr>
          </a:p>
        </p:txBody>
      </p:sp>
      <p:sp>
        <p:nvSpPr>
          <p:cNvPr id="18" name="Rectangle 2"/>
          <p:cNvSpPr txBox="1">
            <a:spLocks noChangeArrowheads="1"/>
          </p:cNvSpPr>
          <p:nvPr/>
        </p:nvSpPr>
        <p:spPr bwMode="auto">
          <a:xfrm>
            <a:off x="470017" y="725974"/>
            <a:ext cx="86739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Policy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4046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a:xfrm>
            <a:off x="4548065" y="1438152"/>
            <a:ext cx="3817938" cy="2009775"/>
          </a:xfrm>
          <a:prstGeom prst="rect">
            <a:avLst/>
          </a:prstGeom>
        </p:spPr>
        <p:txBody>
          <a:bodyPr/>
          <a:lstStyle/>
          <a:p>
            <a:pPr algn="ctr" eaLnBrk="0" hangingPunct="0">
              <a:lnSpc>
                <a:spcPct val="90000"/>
              </a:lnSpc>
              <a:defRPr/>
            </a:pPr>
            <a:r>
              <a:rPr lang="en-US" sz="4400" b="1" kern="0" dirty="0" smtClean="0">
                <a:solidFill>
                  <a:srgbClr val="981E32"/>
                </a:solidFill>
                <a:latin typeface="Stone Serif" pitchFamily="18" charset="0"/>
              </a:rPr>
              <a:t>In closing</a:t>
            </a:r>
            <a:endParaRPr lang="en-US" sz="4400" b="1" kern="0" dirty="0">
              <a:solidFill>
                <a:srgbClr val="981E32"/>
              </a:solidFill>
              <a:latin typeface="Stone Serif" pitchFamily="18" charset="0"/>
            </a:endParaRPr>
          </a:p>
        </p:txBody>
      </p:sp>
      <p:sp>
        <p:nvSpPr>
          <p:cNvPr id="5" name="Rectangle 20"/>
          <p:cNvSpPr txBox="1">
            <a:spLocks noChangeArrowheads="1"/>
          </p:cNvSpPr>
          <p:nvPr/>
        </p:nvSpPr>
        <p:spPr>
          <a:xfrm>
            <a:off x="4605338" y="2971555"/>
            <a:ext cx="3922712" cy="1700213"/>
          </a:xfrm>
          <a:prstGeom prst="rect">
            <a:avLst/>
          </a:prstGeom>
        </p:spPr>
        <p:txBody>
          <a:bodyPr/>
          <a:lstStyle/>
          <a:p>
            <a:pPr marL="165100" indent="-165100" algn="ctr" eaLnBrk="0" hangingPunct="0">
              <a:spcBef>
                <a:spcPct val="25000"/>
              </a:spcBef>
              <a:buClr>
                <a:srgbClr val="C60C30"/>
              </a:buClr>
              <a:buSzPct val="100000"/>
              <a:buFont typeface="Arial" charset="0"/>
              <a:buNone/>
              <a:defRPr/>
            </a:pPr>
            <a:r>
              <a:rPr lang="en-US" sz="2400" b="1" kern="0" dirty="0" smtClean="0">
                <a:solidFill>
                  <a:srgbClr val="5F5F5F"/>
                </a:solidFill>
                <a:latin typeface="Stone Sans" pitchFamily="34" charset="0"/>
              </a:rPr>
              <a:t>? Questions ?</a:t>
            </a:r>
          </a:p>
          <a:p>
            <a:pPr marL="165100" indent="-165100" eaLnBrk="0" hangingPunct="0">
              <a:spcBef>
                <a:spcPct val="25000"/>
              </a:spcBef>
              <a:buClr>
                <a:srgbClr val="C60C30"/>
              </a:buClr>
              <a:buSzPct val="100000"/>
              <a:buFont typeface="Arial" charset="0"/>
              <a:buNone/>
              <a:defRPr/>
            </a:pPr>
            <a:endParaRPr lang="en-US" sz="2400" b="1" kern="0" dirty="0">
              <a:solidFill>
                <a:srgbClr val="5F5F5F"/>
              </a:solidFill>
              <a:latin typeface="Stone Sans" pitchFamily="34" charset="0"/>
            </a:endParaRPr>
          </a:p>
          <a:p>
            <a:pPr marL="165100" indent="-165100" eaLnBrk="0" hangingPunct="0">
              <a:spcBef>
                <a:spcPct val="25000"/>
              </a:spcBef>
              <a:buClr>
                <a:srgbClr val="C60C30"/>
              </a:buClr>
              <a:buSzPct val="100000"/>
              <a:buFont typeface="Arial" charset="0"/>
              <a:buNone/>
              <a:defRPr/>
            </a:pPr>
            <a:r>
              <a:rPr lang="en-US" sz="2400" b="1" kern="0" dirty="0" smtClean="0">
                <a:solidFill>
                  <a:srgbClr val="5F5F5F"/>
                </a:solidFill>
                <a:latin typeface="Stone Sans" pitchFamily="34" charset="0"/>
              </a:rPr>
              <a:t>Thank you for attending!</a:t>
            </a:r>
            <a:endParaRPr lang="en-US" sz="2400" b="1" kern="0" dirty="0">
              <a:solidFill>
                <a:srgbClr val="5F5F5F"/>
              </a:solidFill>
              <a:latin typeface="Stone Sans"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798484" y="1797598"/>
            <a:ext cx="3238500" cy="40481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4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5"/>
          <p:cNvSpPr txBox="1">
            <a:spLocks/>
          </p:cNvSpPr>
          <p:nvPr/>
        </p:nvSpPr>
        <p:spPr bwMode="black">
          <a:xfrm>
            <a:off x="1030288" y="3978275"/>
            <a:ext cx="77025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None/>
              <a:defRPr/>
            </a:pPr>
            <a:r>
              <a:rPr lang="en-US" sz="2400" b="1" kern="0" dirty="0" smtClean="0">
                <a:solidFill>
                  <a:schemeClr val="tx1"/>
                </a:solidFill>
                <a:effectLst>
                  <a:outerShdw blurRad="38100" dist="38100" dir="2700000" algn="tl">
                    <a:srgbClr val="000000">
                      <a:alpha val="43137"/>
                    </a:srgbClr>
                  </a:outerShdw>
                </a:effectLst>
              </a:rPr>
              <a:t>If you attended this live training session and wish to have your attendance documented in your training history, </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please notify Human Resource Services</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 within 24 hours of today's date: </a:t>
            </a: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4000" b="1" kern="0" dirty="0" smtClean="0">
                <a:solidFill>
                  <a:schemeClr val="tx1"/>
                </a:solidFill>
                <a:effectLst>
                  <a:outerShdw blurRad="38100" dist="38100" dir="2700000" algn="tl">
                    <a:srgbClr val="000000">
                      <a:alpha val="43137"/>
                    </a:srgbClr>
                  </a:outerShdw>
                </a:effectLst>
              </a:rPr>
              <a:t>hrstraining@wsu.edu</a:t>
            </a:r>
            <a:r>
              <a:rPr lang="en-US" sz="3200" b="1" kern="0" dirty="0" smtClean="0">
                <a:solidFill>
                  <a:schemeClr val="tx1"/>
                </a:solidFill>
                <a:effectLst>
                  <a:outerShdw blurRad="38100" dist="38100" dir="2700000" algn="tl">
                    <a:srgbClr val="000000">
                      <a:alpha val="43137"/>
                    </a:srgbClr>
                  </a:outerShdw>
                </a:effectLst>
              </a:rPr>
              <a:t> </a:t>
            </a:r>
            <a:endParaRPr lang="en-US" sz="2400" b="1" kern="0" dirty="0" smtClean="0">
              <a:solidFill>
                <a:schemeClr val="tx1"/>
              </a:solidFill>
              <a:effectLst>
                <a:outerShdw blurRad="38100" dist="38100" dir="2700000" algn="tl">
                  <a:srgbClr val="000000">
                    <a:alpha val="43137"/>
                  </a:srgbClr>
                </a:outerShdw>
              </a:effectLst>
            </a:endParaRPr>
          </a:p>
        </p:txBody>
      </p:sp>
      <p:pic>
        <p:nvPicPr>
          <p:cNvPr id="8" name="Picture 21"/>
          <p:cNvPicPr>
            <a:picLocks noChangeAspect="1" noChangeArrowheads="1"/>
          </p:cNvPicPr>
          <p:nvPr/>
        </p:nvPicPr>
        <p:blipFill>
          <a:blip r:embed="rId3"/>
          <a:srcRect/>
          <a:stretch>
            <a:fillRect/>
          </a:stretch>
        </p:blipFill>
        <p:spPr bwMode="auto">
          <a:xfrm>
            <a:off x="784225" y="862013"/>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3" y="1741488"/>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9751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762000" y="1828800"/>
            <a:ext cx="7924800" cy="39887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sz="2800" b="1" kern="1200" dirty="0"/>
              <a:t>Reporting Incidents</a:t>
            </a:r>
            <a:r>
              <a:rPr lang="en-US" sz="2800" b="1" kern="1200" dirty="0" smtClean="0"/>
              <a:t>:</a:t>
            </a:r>
            <a:endParaRPr lang="en-US" sz="2800" b="1" kern="1200" dirty="0"/>
          </a:p>
          <a:p>
            <a:pPr marL="742950" lvl="1" indent="-285750">
              <a:spcBef>
                <a:spcPct val="0"/>
              </a:spcBef>
            </a:pPr>
            <a:r>
              <a:rPr lang="en-US" b="1" kern="1200" dirty="0" smtClean="0">
                <a:ea typeface="+mn-ea"/>
                <a:cs typeface="+mn-cs"/>
              </a:rPr>
              <a:t>Review WPV Checklist located on: </a:t>
            </a:r>
          </a:p>
          <a:p>
            <a:pPr marL="1087438" lvl="2" indent="-285750">
              <a:spcBef>
                <a:spcPct val="0"/>
              </a:spcBef>
            </a:pPr>
            <a:r>
              <a:rPr lang="en-US" b="1" kern="1200" dirty="0" smtClean="0">
                <a:ea typeface="+mn-ea"/>
                <a:cs typeface="+mn-cs"/>
              </a:rPr>
              <a:t>HRS website – Safe Environment</a:t>
            </a:r>
          </a:p>
          <a:p>
            <a:pPr marL="922337" lvl="2" indent="-285750">
              <a:spcBef>
                <a:spcPct val="0"/>
              </a:spcBef>
            </a:pPr>
            <a:endParaRPr lang="en-US" b="1" kern="1200" dirty="0" smtClean="0">
              <a:ea typeface="+mn-ea"/>
              <a:cs typeface="+mn-cs"/>
            </a:endParaRPr>
          </a:p>
          <a:p>
            <a:pPr marL="742950" lvl="1" indent="-285750">
              <a:spcBef>
                <a:spcPct val="0"/>
              </a:spcBef>
            </a:pPr>
            <a:r>
              <a:rPr lang="en-US" b="1" kern="1200" dirty="0" smtClean="0">
                <a:ea typeface="+mn-ea"/>
                <a:cs typeface="+mn-cs"/>
              </a:rPr>
              <a:t>All </a:t>
            </a:r>
            <a:r>
              <a:rPr lang="en-US" b="1" kern="1200" dirty="0">
                <a:ea typeface="+mn-ea"/>
                <a:cs typeface="+mn-cs"/>
              </a:rPr>
              <a:t>employees are </a:t>
            </a:r>
            <a:r>
              <a:rPr lang="en-US" b="1" u="sng" kern="1200" dirty="0">
                <a:ea typeface="+mn-ea"/>
                <a:cs typeface="+mn-cs"/>
              </a:rPr>
              <a:t>expected</a:t>
            </a:r>
            <a:r>
              <a:rPr lang="en-US" b="1" kern="1200" dirty="0">
                <a:ea typeface="+mn-ea"/>
                <a:cs typeface="+mn-cs"/>
              </a:rPr>
              <a:t> to report incidents of violence or potential violence.</a:t>
            </a:r>
          </a:p>
          <a:p>
            <a:pPr marL="742950" lvl="1" indent="-285750">
              <a:spcBef>
                <a:spcPct val="0"/>
              </a:spcBef>
            </a:pPr>
            <a:endParaRPr lang="en-US" b="1" kern="1200" dirty="0">
              <a:ea typeface="+mn-ea"/>
              <a:cs typeface="+mn-cs"/>
            </a:endParaRPr>
          </a:p>
          <a:p>
            <a:pPr marL="0" indent="0" eaLnBrk="1" hangingPunct="1">
              <a:spcBef>
                <a:spcPct val="0"/>
              </a:spcBef>
              <a:buNone/>
            </a:pPr>
            <a:r>
              <a:rPr lang="en-US" sz="2400" b="1" kern="1200" dirty="0"/>
              <a:t>HRS is responsible for investigating the incident and recommending appropriate </a:t>
            </a:r>
            <a:r>
              <a:rPr lang="en-US" sz="2400" b="1" kern="1200" dirty="0" smtClean="0"/>
              <a:t>action; and if applicable coordinate with WSU-Police. </a:t>
            </a:r>
            <a:r>
              <a:rPr lang="en-US" sz="2400" b="1" kern="1200" dirty="0"/>
              <a:t>HRS reports information to the Appointing Authority</a:t>
            </a:r>
            <a:r>
              <a:rPr lang="en-US" sz="2400" b="1" kern="1200" dirty="0" smtClean="0"/>
              <a:t>.</a:t>
            </a:r>
            <a:endParaRPr lang="en-US" sz="2400" b="1" kern="1200" dirty="0"/>
          </a:p>
        </p:txBody>
      </p:sp>
      <p:sp>
        <p:nvSpPr>
          <p:cNvPr id="16" name="Rectangle 2"/>
          <p:cNvSpPr txBox="1">
            <a:spLocks noChangeArrowheads="1"/>
          </p:cNvSpPr>
          <p:nvPr/>
        </p:nvSpPr>
        <p:spPr bwMode="auto">
          <a:xfrm>
            <a:off x="495656" y="155708"/>
            <a:ext cx="86483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Violence</a:t>
            </a:r>
            <a:endParaRPr lang="en-US" sz="3200" b="1" dirty="0">
              <a:latin typeface="Stone Sans" pitchFamily="34" charset="0"/>
            </a:endParaRPr>
          </a:p>
        </p:txBody>
      </p:sp>
      <p:sp>
        <p:nvSpPr>
          <p:cNvPr id="18" name="Rectangle 2"/>
          <p:cNvSpPr txBox="1">
            <a:spLocks noChangeArrowheads="1"/>
          </p:cNvSpPr>
          <p:nvPr/>
        </p:nvSpPr>
        <p:spPr bwMode="auto">
          <a:xfrm>
            <a:off x="495656" y="725974"/>
            <a:ext cx="86483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Policy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40497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838200" y="1828800"/>
            <a:ext cx="7772400" cy="42042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sz="2800" b="1" kern="1200" dirty="0"/>
              <a:t>Urgent / Direct </a:t>
            </a:r>
            <a:r>
              <a:rPr lang="en-US" sz="2800" b="1" kern="1200" dirty="0" smtClean="0"/>
              <a:t>Threat:</a:t>
            </a:r>
          </a:p>
          <a:p>
            <a:pPr marL="461963" indent="0" eaLnBrk="1" hangingPunct="1">
              <a:spcBef>
                <a:spcPct val="0"/>
              </a:spcBef>
              <a:buNone/>
            </a:pPr>
            <a:r>
              <a:rPr lang="en-US" sz="2400" b="1" i="1" kern="1200" dirty="0" smtClean="0"/>
              <a:t>there </a:t>
            </a:r>
            <a:r>
              <a:rPr lang="en-US" sz="2400" b="1" i="1" kern="1200" dirty="0"/>
              <a:t>is actual violent behavior towards a person or property, where a person is being threatened, or where it appears violent behavior is likely to take place, such as a verbal altercation.</a:t>
            </a:r>
          </a:p>
          <a:p>
            <a:pPr marL="342900" indent="-342900" eaLnBrk="1" hangingPunct="1">
              <a:spcBef>
                <a:spcPct val="0"/>
              </a:spcBef>
            </a:pPr>
            <a:endParaRPr lang="en-US" sz="2800" b="1" kern="1200" dirty="0"/>
          </a:p>
          <a:p>
            <a:pPr marL="742950" lvl="1" indent="-285750">
              <a:spcBef>
                <a:spcPct val="0"/>
              </a:spcBef>
            </a:pPr>
            <a:r>
              <a:rPr lang="en-US" b="1" kern="1200" dirty="0">
                <a:ea typeface="+mn-ea"/>
                <a:cs typeface="+mn-cs"/>
              </a:rPr>
              <a:t>Isolate or evacuate yourself &amp; others</a:t>
            </a:r>
          </a:p>
          <a:p>
            <a:pPr marL="742950" lvl="1" indent="-285750">
              <a:spcBef>
                <a:spcPct val="0"/>
              </a:spcBef>
            </a:pPr>
            <a:r>
              <a:rPr lang="en-US" b="1" kern="1200" dirty="0">
                <a:ea typeface="+mn-ea"/>
                <a:cs typeface="+mn-cs"/>
              </a:rPr>
              <a:t>Call 911</a:t>
            </a:r>
          </a:p>
          <a:p>
            <a:pPr marL="742950" lvl="1" indent="-285750">
              <a:spcBef>
                <a:spcPct val="0"/>
              </a:spcBef>
            </a:pPr>
            <a:r>
              <a:rPr lang="en-US" b="1" kern="1200" dirty="0">
                <a:ea typeface="+mn-ea"/>
                <a:cs typeface="+mn-cs"/>
              </a:rPr>
              <a:t>Alert HRS</a:t>
            </a:r>
          </a:p>
          <a:p>
            <a:pPr marL="742950" lvl="1" indent="-285750">
              <a:spcBef>
                <a:spcPct val="0"/>
              </a:spcBef>
            </a:pPr>
            <a:r>
              <a:rPr lang="en-US" b="1" kern="1200" dirty="0">
                <a:ea typeface="+mn-ea"/>
                <a:cs typeface="+mn-cs"/>
              </a:rPr>
              <a:t>Alert </a:t>
            </a:r>
            <a:r>
              <a:rPr lang="en-US" b="1" kern="1200" dirty="0" smtClean="0">
                <a:ea typeface="+mn-ea"/>
                <a:cs typeface="+mn-cs"/>
              </a:rPr>
              <a:t>Chair/Director and Dean</a:t>
            </a:r>
            <a:endParaRPr lang="en-US" sz="2800" b="1" kern="1200" dirty="0"/>
          </a:p>
        </p:txBody>
      </p:sp>
      <p:sp>
        <p:nvSpPr>
          <p:cNvPr id="16" name="Rectangle 2"/>
          <p:cNvSpPr txBox="1">
            <a:spLocks noChangeArrowheads="1"/>
          </p:cNvSpPr>
          <p:nvPr/>
        </p:nvSpPr>
        <p:spPr bwMode="auto">
          <a:xfrm>
            <a:off x="478564" y="155708"/>
            <a:ext cx="866543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Violence</a:t>
            </a:r>
            <a:endParaRPr lang="en-US" sz="3200" b="1" dirty="0">
              <a:latin typeface="Stone Sans" pitchFamily="34" charset="0"/>
            </a:endParaRPr>
          </a:p>
        </p:txBody>
      </p:sp>
      <p:sp>
        <p:nvSpPr>
          <p:cNvPr id="18" name="Rectangle 2"/>
          <p:cNvSpPr txBox="1">
            <a:spLocks noChangeArrowheads="1"/>
          </p:cNvSpPr>
          <p:nvPr/>
        </p:nvSpPr>
        <p:spPr bwMode="auto">
          <a:xfrm>
            <a:off x="478564" y="700336"/>
            <a:ext cx="86654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Definitions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21909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527901" y="1828800"/>
            <a:ext cx="8082699" cy="286847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None/>
            </a:pPr>
            <a:r>
              <a:rPr lang="en-US" sz="2800" b="1" kern="1200" dirty="0"/>
              <a:t>Emerging or Potential </a:t>
            </a:r>
            <a:r>
              <a:rPr lang="en-US" sz="2800" b="1" kern="1200" dirty="0" smtClean="0"/>
              <a:t>Threat:</a:t>
            </a:r>
          </a:p>
          <a:p>
            <a:pPr marL="461963" indent="0" eaLnBrk="1" hangingPunct="1">
              <a:spcBef>
                <a:spcPct val="0"/>
              </a:spcBef>
              <a:buNone/>
            </a:pPr>
            <a:r>
              <a:rPr lang="en-US" sz="2800" b="1" i="1" kern="1200" dirty="0" smtClean="0"/>
              <a:t>a </a:t>
            </a:r>
            <a:r>
              <a:rPr lang="en-US" sz="2800" b="1" i="1" kern="1200" dirty="0"/>
              <a:t>situation has the potential for becoming violent over time.</a:t>
            </a:r>
          </a:p>
          <a:p>
            <a:pPr marL="342900" indent="-342900" eaLnBrk="1" hangingPunct="1">
              <a:spcBef>
                <a:spcPct val="0"/>
              </a:spcBef>
            </a:pPr>
            <a:endParaRPr lang="en-US" sz="2800" b="1" kern="1200" dirty="0"/>
          </a:p>
          <a:p>
            <a:pPr marL="742950" lvl="1" indent="-285750">
              <a:spcBef>
                <a:spcPct val="0"/>
              </a:spcBef>
            </a:pPr>
            <a:r>
              <a:rPr lang="en-US" b="1" kern="1200" dirty="0">
                <a:ea typeface="+mn-ea"/>
                <a:cs typeface="+mn-cs"/>
              </a:rPr>
              <a:t>Call WSU Police 509-335-8548 OR 911</a:t>
            </a:r>
          </a:p>
          <a:p>
            <a:pPr marL="742950" lvl="1" indent="-285750">
              <a:spcBef>
                <a:spcPct val="0"/>
              </a:spcBef>
            </a:pPr>
            <a:r>
              <a:rPr lang="en-US" b="1" kern="1200" dirty="0">
                <a:ea typeface="+mn-ea"/>
                <a:cs typeface="+mn-cs"/>
              </a:rPr>
              <a:t>Alert HRS</a:t>
            </a:r>
          </a:p>
          <a:p>
            <a:pPr marL="742950" lvl="1" indent="-285750">
              <a:spcBef>
                <a:spcPct val="0"/>
              </a:spcBef>
            </a:pPr>
            <a:r>
              <a:rPr lang="en-US" b="1" kern="1200" dirty="0">
                <a:ea typeface="+mn-ea"/>
                <a:cs typeface="+mn-cs"/>
              </a:rPr>
              <a:t>Alert </a:t>
            </a:r>
            <a:r>
              <a:rPr lang="en-US" b="1" kern="1200" dirty="0" smtClean="0">
                <a:ea typeface="+mn-ea"/>
                <a:cs typeface="+mn-cs"/>
              </a:rPr>
              <a:t>Chair/Director and Dean</a:t>
            </a:r>
            <a:endParaRPr lang="en-US" b="1" kern="1200" dirty="0">
              <a:ea typeface="+mn-ea"/>
              <a:cs typeface="+mn-cs"/>
            </a:endParaRPr>
          </a:p>
        </p:txBody>
      </p:sp>
      <p:sp>
        <p:nvSpPr>
          <p:cNvPr id="16" name="Rectangle 2"/>
          <p:cNvSpPr txBox="1">
            <a:spLocks noChangeArrowheads="1"/>
          </p:cNvSpPr>
          <p:nvPr/>
        </p:nvSpPr>
        <p:spPr bwMode="auto">
          <a:xfrm>
            <a:off x="527900" y="164254"/>
            <a:ext cx="861609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3200" b="1" dirty="0" smtClean="0">
                <a:effectLst>
                  <a:outerShdw blurRad="38100" dist="38100" dir="2700000" algn="tl">
                    <a:srgbClr val="000000">
                      <a:alpha val="43137"/>
                    </a:srgbClr>
                  </a:outerShdw>
                </a:effectLst>
                <a:latin typeface="Stone Sans" pitchFamily="34" charset="0"/>
              </a:rPr>
              <a:t>Workplace Violence</a:t>
            </a:r>
            <a:endParaRPr lang="en-US" sz="3200" b="1" dirty="0">
              <a:latin typeface="Stone Sans" pitchFamily="34" charset="0"/>
            </a:endParaRPr>
          </a:p>
        </p:txBody>
      </p:sp>
      <p:sp>
        <p:nvSpPr>
          <p:cNvPr id="18" name="Rectangle 2"/>
          <p:cNvSpPr txBox="1">
            <a:spLocks noChangeArrowheads="1"/>
          </p:cNvSpPr>
          <p:nvPr/>
        </p:nvSpPr>
        <p:spPr bwMode="auto">
          <a:xfrm>
            <a:off x="527899" y="725974"/>
            <a:ext cx="861609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400" b="1" dirty="0" smtClean="0">
                <a:solidFill>
                  <a:srgbClr val="800000"/>
                </a:solidFill>
                <a:effectLst>
                  <a:outerShdw blurRad="38100" dist="38100" dir="2700000" algn="tl">
                    <a:srgbClr val="000000">
                      <a:alpha val="43137"/>
                    </a:srgbClr>
                  </a:outerShdw>
                </a:effectLst>
                <a:latin typeface="Stone Sans" pitchFamily="34" charset="0"/>
              </a:rPr>
              <a:t>- Definitions -</a:t>
            </a:r>
            <a:endParaRPr lang="en-US" sz="2400" b="1" dirty="0">
              <a:solidFill>
                <a:srgbClr val="800000"/>
              </a:solidFill>
              <a:latin typeface="Stone Sans" pitchFamily="34" charset="0"/>
            </a:endParaRPr>
          </a:p>
        </p:txBody>
      </p:sp>
    </p:spTree>
    <p:extLst>
      <p:ext uri="{BB962C8B-B14F-4D97-AF65-F5344CB8AC3E}">
        <p14:creationId xmlns:p14="http://schemas.microsoft.com/office/powerpoint/2010/main" val="15533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SLIDEGUID" val="61CAFBF5574942638E2DE605890351F7"/>
  <p:tag name="SLIDEID" val="61CAFBF5574942638E2DE605890351F7"/>
  <p:tag name="SLIDEORDER" val="1"/>
  <p:tag name="SLIDETYPE" val="Q"/>
  <p:tag name="DEMOGRAPHIC" val="False"/>
  <p:tag name="SPEEDSCORING" val="False"/>
  <p:tag name="CORRECTPOINTVALUE" val="1"/>
  <p:tag name="INCORRECTPOINTVALUE" val="0"/>
  <p:tag name="ZEROBASED" val="False"/>
  <p:tag name="COUNTDOWNSECONDS" val="20"/>
  <p:tag name="VALUEFORMAT" val="0"/>
  <p:tag name="ARTICULATE_SLIDE_THUMBNAIL_REFRESH" val="1"/>
  <p:tag name="QUESTIONALIAS" val="What do you say to Jill?"/>
  <p:tag name="ANSWERSALIAS" val="Tell her you will look into the situation, will get back with her on what you found out and what you plan to do to John and Sandy.|smicln|Thank her for notifying you, you will look into the situation, and it will be handled appropriately, but you cannot guarantee confidentiality.|smicln|Tell her you will schedule a meeting with her, John, and Sandy to discuss the situation.|smicln|Agree to not disclose her name and keep the conversation confidential."/>
  <p:tag name="COUNTDOWNHEIGHT" val="80"/>
  <p:tag name="COUNTDOWNWIDTH" val="100"/>
  <p:tag name="TOTALRESPONSES" val="4"/>
  <p:tag name="RESPONSECOUNT" val="4"/>
  <p:tag name="SLICED" val="False"/>
  <p:tag name="RESPONSES" val="2;2;1;3;"/>
  <p:tag name="CHARTSTRINGSTD" val="1 2 1 0"/>
  <p:tag name="CHARTSTRINGREV" val="0 1 2 1"/>
  <p:tag name="CHARTSTRINGSTDPER" val="0.25 0.5 0.25 0"/>
  <p:tag name="CHARTSTRINGREVPER" val="0 0.25 0.5 0.25"/>
  <p:tag name="RESTORECOUNTDOWNTIMER" val="False"/>
  <p:tag name="VALUES" val="No Value|smicln|No Value|smicln|No Value|smicln|No Value"/>
  <p:tag name="RESPONSESGATHERED" val="False"/>
  <p:tag name="ANONYMOUSTEMP" val="False"/>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exual Misconduct (3)"/>
  <p:tag name="ARTICULATE_SLIDE_GUID" val="8e43bcbc-4aa8-4b41-8100-08f88fbedaca"/>
  <p:tag name="ARTICULATE_SLIDE_PAUSE" val="1"/>
  <p:tag name="ARTICULATE_NAV_LEVEL" val="2"/>
  <p:tag name="ARTICULATE_PLAYLIST_ID" val="-1"/>
  <p:tag name="ARTICULATE_LOCK_SLIDE" val="0"/>
  <p:tag name="AUDIO_ID" val="546"/>
  <p:tag name="ELAPSEDTIME" val="43.0"/>
  <p:tag name="ANNOTATION_COUNT" val="0"/>
  <p:tag name="TIMELINE" val="2.00/7.30/23.30/30.60"/>
  <p:tag name="ARTICULATE_SLIDE_NAV" val="43"/>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exual Misconduct (3)"/>
  <p:tag name="ARTICULATE_SLIDE_GUID" val="8e43bcbc-4aa8-4b41-8100-08f88fbedaca"/>
  <p:tag name="ARTICULATE_SLIDE_PAUSE" val="1"/>
  <p:tag name="ARTICULATE_NAV_LEVEL" val="2"/>
  <p:tag name="ARTICULATE_PLAYLIST_ID" val="-1"/>
  <p:tag name="ARTICULATE_LOCK_SLIDE" val="0"/>
  <p:tag name="AUDIO_ID" val="546"/>
  <p:tag name="ELAPSEDTIME" val="43.0"/>
  <p:tag name="ANNOTATION_COUNT" val="0"/>
  <p:tag name="TIMELINE" val="2.00/7.30/23.30/30.60"/>
  <p:tag name="ARTICULATE_SLIDE_NAV" val="43"/>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SLIDEID" val="61CAFBF5574942638E2DE605890351F7"/>
  <p:tag name="SLIDETYPE" val="Q"/>
  <p:tag name="DEMOGRAPHIC" val="False"/>
  <p:tag name="SPEEDSCORING" val="False"/>
  <p:tag name="CORRECTPOINTVALUE" val="1"/>
  <p:tag name="INCORRECTPOINTVALUE" val="0"/>
  <p:tag name="ZEROBASED" val="False"/>
  <p:tag name="COUNTDOWNSECONDS" val="20"/>
  <p:tag name="SLIDEORDER" val="4"/>
  <p:tag name="SLIDEGUID" val="9A3DA37CBB984680BBC496AD02CB18C3"/>
  <p:tag name="VALUEFORMAT" val="0"/>
  <p:tag name="ARTICULATE_SLIDE_THUMBNAIL_REFRESH" val="1"/>
  <p:tag name="QUESTIONALIAS" val="What type of conversation do you have?"/>
  <p:tag name="COUNTDOWNHEIGHT" val="80"/>
  <p:tag name="COUNTDOWNWIDTH" val="100"/>
  <p:tag name="TOTALRESPONSES" val="4"/>
  <p:tag name="RESPONSECOUNT" val="4"/>
  <p:tag name="SLICED" val="False"/>
  <p:tag name="RESPONSES" val="2;1;3;3;"/>
  <p:tag name="CHARTSTRINGSTD" val="1 1 2"/>
  <p:tag name="CHARTSTRINGREV" val="2 1 1"/>
  <p:tag name="CHARTSTRINGSTDPER" val="0.25 0.25 0.5"/>
  <p:tag name="CHARTSTRINGREVPER" val="0.5 0.25 0.25"/>
  <p:tag name="RESTORECOUNTDOWNTIMER" val="False"/>
  <p:tag name="ANSWERSALIAS" val="Allow Pam to sit in your office and discuss in great detail all the personal difficulties she is experiencing. This meeting lasts several hours. |smicln|You let her talk, you sympathize with her, and direct her to see a counselor. |smicln|You let her know you care, ask if she is aware of resources, and ask how you can help her manage her workload. |smicln|None of the above. |smicln|Some of the above."/>
  <p:tag name="VALUES" val="No Value|smicln|No Value|smicln|No Value|smicln|No Value|smicln|No Value"/>
  <p:tag name="RESPONSESGATHERED" val="False"/>
  <p:tag name="ANONYMOUSTEMP" val="False"/>
</p:tagLst>
</file>

<file path=ppt/tags/tag16.xml><?xml version="1.0" encoding="utf-8"?>
<p:tagLst xmlns:a="http://schemas.openxmlformats.org/drawingml/2006/main" xmlns:r="http://schemas.openxmlformats.org/officeDocument/2006/relationships" xmlns:p="http://schemas.openxmlformats.org/presentationml/2006/main">
  <p:tag name="ANSWERBULLETS" val="9"/>
  <p:tag name="OLDNUMANSWERS" val="5"/>
  <p:tag name="TEXTLENGTH" val="375"/>
  <p:tag name="FONTSIZE" val="22"/>
  <p:tag name="BULLETTYPE" val="ppBulletAlphaLCParenRight"/>
  <p:tag name="ANSWERTEXT" val="Allow Pam to sit in your office and discuss in great detail all the personal difficulties she is experiencing. This meeting lasts several hours.&#10;You let her talk, you sympathize with her, and direct her to see a counselor.&#10;You let her know you care, ask if she is aware of resources, and ask how you can help her manage her workload.&#10;None of the above.&#10;Some of the abov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SLIDEID" val="61CAFBF5574942638E2DE605890351F7"/>
  <p:tag name="SLIDETYPE" val="Q"/>
  <p:tag name="DEMOGRAPHIC" val="False"/>
  <p:tag name="SPEEDSCORING" val="False"/>
  <p:tag name="CORRECTPOINTVALUE" val="1"/>
  <p:tag name="INCORRECTPOINTVALUE" val="0"/>
  <p:tag name="ZEROBASED" val="False"/>
  <p:tag name="COUNTDOWNSECONDS" val="20"/>
  <p:tag name="SLIDEORDER" val="2"/>
  <p:tag name="SLIDEGUID" val="F642A22CE8AC4C8F827E5640638279DC"/>
  <p:tag name="VALUEFORMAT" val="0"/>
  <p:tag name="ARTICULATE_SLIDE_THUMBNAIL_REFRESH" val="1"/>
  <p:tag name="ANSWERSALIAS" val="Issue Letter of Reprimand(s) for John and Sandy addressing unprofessionalism, inappropriate behavior and language in the workplace.|smicln|Call a meeting with John and Sandy. In the meeting discuss their behavior, language, unprofessional interaction and demand they promise to not engage in this activity in the future.|smicln|Have individual meetings with John and Sandy, discuss behavior and follow-up with a written summary.|smicln|A varying combination of the three options.|smicln|I would rather do nothing"/>
  <p:tag name="COUNTDOWNHEIGHT" val="80"/>
  <p:tag name="COUNTDOWNWIDTH" val="100"/>
  <p:tag name="TOTALRESPONSES" val="4"/>
  <p:tag name="RESPONSECOUNT" val="4"/>
  <p:tag name="SLICED" val="False"/>
  <p:tag name="RESPONSES" val="2;1;2;5;"/>
  <p:tag name="CHARTSTRINGSTD" val="1 2 0 0 1"/>
  <p:tag name="CHARTSTRINGREV" val="1 0 0 2 1"/>
  <p:tag name="CHARTSTRINGSTDPER" val="0.25 0.5 0 0 0.25"/>
  <p:tag name="CHARTSTRINGREVPER" val="0.25 0 0 0.5 0.25"/>
  <p:tag name="QUESTIONALIAS" val="What do you do?"/>
  <p:tag name="VALUES" val="No Value|smicln|No Value|smicln|No Value|smicln|No Value|smicln|No Value"/>
  <p:tag name="RESTORECOUNTDOWNTIMER" val="False"/>
  <p:tag name="RESPONSESGATHERED" val="False"/>
  <p:tag name="ANONYMOUSTEMP"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NSWERBULLETS" val="9"/>
  <p:tag name="TEXTLENGTH" val="484"/>
  <p:tag name="FONTSIZE" val="20"/>
  <p:tag name="BULLETTYPE" val="ppBulletAlphaLCParenRight"/>
  <p:tag name="ANSWERTEXT" val="Issue Letter of Reprimand(s) for John and Sandy addressing unprofessionalism, inappropriate behavior and language in the workplace.&#10;Call a meeting with John and Sandy. In the meeting discuss their behavior, language, unprofessional interaction and demand they promise to not engage in this activity in the future.&#10;Have individual meetings with John and Sandy, discuss behavior and follow-up with a written summary.&#10;A varying combination of the three options.&#10;I would rather do nothing"/>
  <p:tag name="OLDNUMANSWERS" val="5"/>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SLIDEID" val="61CAFBF5574942638E2DE605890351F7"/>
  <p:tag name="SLIDETYPE" val="Q"/>
  <p:tag name="DEMOGRAPHIC" val="False"/>
  <p:tag name="SPEEDSCORING" val="False"/>
  <p:tag name="CORRECTPOINTVALUE" val="1"/>
  <p:tag name="INCORRECTPOINTVALUE" val="0"/>
  <p:tag name="ZEROBASED" val="False"/>
  <p:tag name="COUNTDOWNSECONDS" val="20"/>
  <p:tag name="SLIDEORDER" val="2"/>
  <p:tag name="SLIDEGUID" val="F642A22CE8AC4C8F827E5640638279DC"/>
  <p:tag name="VALUEFORMAT" val="0"/>
  <p:tag name="ARTICULATE_SLIDE_THUMBNAIL_REFRESH" val="1"/>
  <p:tag name="ANSWERSALIAS" val="Issue Letter of Reprimand(s) for John and Sandy addressing unprofessionalism, inappropriate behavior and language in the workplace.|smicln|Call a meeting with John and Sandy. In the meeting discuss their behavior, language, unprofessional interaction and demand they promise to not engage in this activity in the future.|smicln|Have individual meetings with John and Sandy, discuss behavior and follow-up with a written summary.|smicln|A varying combination of the three options.|smicln|I would rather do nothing"/>
  <p:tag name="COUNTDOWNHEIGHT" val="80"/>
  <p:tag name="COUNTDOWNWIDTH" val="100"/>
  <p:tag name="TOTALRESPONSES" val="4"/>
  <p:tag name="RESPONSECOUNT" val="4"/>
  <p:tag name="SLICED" val="False"/>
  <p:tag name="RESPONSES" val="2;1;2;5;"/>
  <p:tag name="CHARTSTRINGSTD" val="1 2 0 0 1"/>
  <p:tag name="CHARTSTRINGREV" val="1 0 0 2 1"/>
  <p:tag name="CHARTSTRINGSTDPER" val="0.25 0.5 0 0 0.25"/>
  <p:tag name="CHARTSTRINGREVPER" val="0.25 0 0 0.5 0.25"/>
  <p:tag name="QUESTIONALIAS" val="What do you do?"/>
  <p:tag name="VALUES" val="No Value|smicln|No Value|smicln|No Value|smicln|No Value|smicln|No Value"/>
  <p:tag name="RESTORECOUNTDOWNTIMER" val="False"/>
  <p:tag name="RESPONSESGATHERED" val="False"/>
  <p:tag name="ANONYMOUSTEMP" val="False"/>
</p:tagLst>
</file>

<file path=ppt/tags/tag5.xml><?xml version="1.0" encoding="utf-8"?>
<p:tagLst xmlns:a="http://schemas.openxmlformats.org/drawingml/2006/main" xmlns:r="http://schemas.openxmlformats.org/officeDocument/2006/relationships" xmlns:p="http://schemas.openxmlformats.org/presentationml/2006/main">
  <p:tag name="ANSWERBULLETS" val="9"/>
  <p:tag name="TEXTLENGTH" val="484"/>
  <p:tag name="FONTSIZE" val="20"/>
  <p:tag name="BULLETTYPE" val="ppBulletAlphaLCParenRight"/>
  <p:tag name="ANSWERTEXT" val="Issue Letter of Reprimand(s) for John and Sandy addressing unprofessionalism, inappropriate behavior and language in the workplace.&#10;Call a meeting with John and Sandy. In the meeting discuss their behavior, language, unprofessional interaction and demand they promise to not engage in this activity in the future.&#10;Have individual meetings with John and Sandy, discuss behavior and follow-up with a written summary.&#10;A varying combination of the three options.&#10;I would rather do nothing"/>
  <p:tag name="OLDNUMANSWERS" val="5"/>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exual Harassment Defined"/>
  <p:tag name="ARTICULATE_SLIDE_GUID" val="65c61af5-8d9b-4d77-8c5f-53b3ca99c89c"/>
  <p:tag name="ARTICULATE_SLIDE_PAUSE" val="1"/>
  <p:tag name="ARTICULATE_NAV_LEVEL" val="1"/>
  <p:tag name="ARTICULATE_PLAYLIST_ID" val="-1"/>
  <p:tag name="ARTICULATE_LOCK_SLIDE" val="0"/>
  <p:tag name="AUDIO_ID" val="330"/>
  <p:tag name="ELAPSEDTIME" val="59.2"/>
  <p:tag name="ANNOTATION_COUNT" val="0"/>
  <p:tag name="TIMELINE" val="25.90/35.40/47.50"/>
  <p:tag name="ARTICULATE_SLIDE_NAV" val="2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exual Misconduct (3)"/>
  <p:tag name="ARTICULATE_SLIDE_GUID" val="8e43bcbc-4aa8-4b41-8100-08f88fbedaca"/>
  <p:tag name="ARTICULATE_SLIDE_PAUSE" val="1"/>
  <p:tag name="ARTICULATE_NAV_LEVEL" val="2"/>
  <p:tag name="ARTICULATE_PLAYLIST_ID" val="-1"/>
  <p:tag name="ARTICULATE_LOCK_SLIDE" val="0"/>
  <p:tag name="AUDIO_ID" val="546"/>
  <p:tag name="ELAPSEDTIME" val="43.0"/>
  <p:tag name="ANNOTATION_COUNT" val="0"/>
  <p:tag name="TIMELINE" val="2.00/7.30/23.30/30.60"/>
  <p:tag name="ARTICULATE_SLIDE_NAV" val="43"/>
</p:tagLst>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3488</TotalTime>
  <Words>3802</Words>
  <Application>Microsoft Office PowerPoint</Application>
  <PresentationFormat>On-screen Show (4:3)</PresentationFormat>
  <Paragraphs>622</Paragraphs>
  <Slides>61</Slides>
  <Notes>59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61</vt:i4>
      </vt:variant>
    </vt:vector>
  </HeadingPairs>
  <TitlesOfParts>
    <vt:vector size="72" baseType="lpstr">
      <vt:lpstr>Arial</vt:lpstr>
      <vt:lpstr>Calibri</vt:lpstr>
      <vt:lpstr>Lucida Sans</vt:lpstr>
      <vt:lpstr>Stone Sans</vt:lpstr>
      <vt:lpstr>Stone Serif</vt:lpstr>
      <vt:lpstr>StoneSans</vt:lpstr>
      <vt:lpstr>Times New Roman</vt:lpstr>
      <vt:lpstr>Wingdings</vt:lpstr>
      <vt:lpstr>Default Design</vt:lpstr>
      <vt:lpstr>3_Default Design</vt:lpstr>
      <vt:lpstr>1_Default Design</vt:lpstr>
      <vt:lpstr>PowerPoint Presentation</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say to Jill?</vt:lpstr>
      <vt:lpstr>PowerPoint Presentation</vt:lpstr>
      <vt:lpstr>PowerPoint Presentation</vt:lpstr>
      <vt:lpstr>PowerPoint Presentation</vt:lpstr>
      <vt:lpstr>PowerPoint Presentation</vt:lpstr>
      <vt:lpstr>PowerPoint Presentation</vt:lpstr>
      <vt:lpstr>What do you do?</vt:lpstr>
      <vt:lpstr>PowerPoint Presentation</vt:lpstr>
      <vt:lpstr>PowerPoint Presentation</vt:lpstr>
      <vt:lpstr>PowerPoint Presentation</vt:lpstr>
      <vt:lpstr>What do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conversation do you have?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Payne, Andrea S</cp:lastModifiedBy>
  <cp:revision>385</cp:revision>
  <cp:lastPrinted>2016-03-22T19:30:05Z</cp:lastPrinted>
  <dcterms:created xsi:type="dcterms:W3CDTF">2001-10-04T20:08:10Z</dcterms:created>
  <dcterms:modified xsi:type="dcterms:W3CDTF">2016-03-22T19:30:20Z</dcterms:modified>
</cp:coreProperties>
</file>