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9"/>
  </p:notesMasterIdLst>
  <p:handoutMasterIdLst>
    <p:handoutMasterId r:id="rId80"/>
  </p:handoutMasterIdLst>
  <p:sldIdLst>
    <p:sldId id="323" r:id="rId2"/>
    <p:sldId id="308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20" r:id="rId14"/>
    <p:sldId id="321" r:id="rId15"/>
    <p:sldId id="319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335" r:id="rId26"/>
    <p:sldId id="336" r:id="rId27"/>
    <p:sldId id="337" r:id="rId28"/>
    <p:sldId id="338" r:id="rId29"/>
    <p:sldId id="339" r:id="rId30"/>
    <p:sldId id="340" r:id="rId31"/>
    <p:sldId id="341" r:id="rId32"/>
    <p:sldId id="342" r:id="rId33"/>
    <p:sldId id="343" r:id="rId34"/>
    <p:sldId id="344" r:id="rId35"/>
    <p:sldId id="345" r:id="rId36"/>
    <p:sldId id="346" r:id="rId37"/>
    <p:sldId id="347" r:id="rId38"/>
    <p:sldId id="348" r:id="rId39"/>
    <p:sldId id="349" r:id="rId40"/>
    <p:sldId id="350" r:id="rId41"/>
    <p:sldId id="352" r:id="rId42"/>
    <p:sldId id="353" r:id="rId43"/>
    <p:sldId id="354" r:id="rId44"/>
    <p:sldId id="355" r:id="rId45"/>
    <p:sldId id="356" r:id="rId46"/>
    <p:sldId id="357" r:id="rId47"/>
    <p:sldId id="358" r:id="rId48"/>
    <p:sldId id="360" r:id="rId49"/>
    <p:sldId id="361" r:id="rId50"/>
    <p:sldId id="362" r:id="rId51"/>
    <p:sldId id="363" r:id="rId52"/>
    <p:sldId id="364" r:id="rId53"/>
    <p:sldId id="384" r:id="rId54"/>
    <p:sldId id="368" r:id="rId55"/>
    <p:sldId id="374" r:id="rId56"/>
    <p:sldId id="365" r:id="rId57"/>
    <p:sldId id="382" r:id="rId58"/>
    <p:sldId id="367" r:id="rId59"/>
    <p:sldId id="366" r:id="rId60"/>
    <p:sldId id="371" r:id="rId61"/>
    <p:sldId id="369" r:id="rId62"/>
    <p:sldId id="377" r:id="rId63"/>
    <p:sldId id="383" r:id="rId64"/>
    <p:sldId id="370" r:id="rId65"/>
    <p:sldId id="372" r:id="rId66"/>
    <p:sldId id="373" r:id="rId67"/>
    <p:sldId id="375" r:id="rId68"/>
    <p:sldId id="376" r:id="rId69"/>
    <p:sldId id="378" r:id="rId70"/>
    <p:sldId id="379" r:id="rId71"/>
    <p:sldId id="380" r:id="rId72"/>
    <p:sldId id="381" r:id="rId73"/>
    <p:sldId id="386" r:id="rId74"/>
    <p:sldId id="385" r:id="rId75"/>
    <p:sldId id="387" r:id="rId76"/>
    <p:sldId id="388" r:id="rId77"/>
    <p:sldId id="389" r:id="rId7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4">
          <p15:clr>
            <a:srgbClr val="A4A3A4"/>
          </p15:clr>
        </p15:guide>
        <p15:guide id="2" orient="horz" pos="660">
          <p15:clr>
            <a:srgbClr val="A4A3A4"/>
          </p15:clr>
        </p15:guide>
        <p15:guide id="3" pos="2015">
          <p15:clr>
            <a:srgbClr val="A4A3A4"/>
          </p15:clr>
        </p15:guide>
        <p15:guide id="4" pos="3907">
          <p15:clr>
            <a:srgbClr val="A4A3A4"/>
          </p15:clr>
        </p15:guide>
        <p15:guide id="5" pos="30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0C30"/>
    <a:srgbClr val="EAEAEA"/>
    <a:srgbClr val="DBCEAC"/>
    <a:srgbClr val="3CB6CE"/>
    <a:srgbClr val="B6BF00"/>
    <a:srgbClr val="EC7A00"/>
    <a:srgbClr val="003C69"/>
    <a:srgbClr val="4523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1494" y="108"/>
      </p:cViewPr>
      <p:guideLst>
        <p:guide orient="horz" pos="1534"/>
        <p:guide orient="horz" pos="660"/>
        <p:guide pos="2015"/>
        <p:guide pos="3907"/>
        <p:guide pos="30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-3108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913120" y="0"/>
            <a:ext cx="1400833" cy="478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4" tIns="47867" rIns="95734" bIns="47867" numCol="1" anchor="t" anchorCtr="0" compatLnSpc="1">
            <a:prstTxWarp prst="textNoShape">
              <a:avLst/>
            </a:prstTxWarp>
          </a:bodyPr>
          <a:lstStyle>
            <a:lvl1pPr algn="r" defTabSz="956741">
              <a:defRPr sz="1200"/>
            </a:lvl1pPr>
          </a:lstStyle>
          <a:p>
            <a:fld id="{EE68B4BA-E1D5-4293-BE28-427DCD6797B9}" type="datetime1">
              <a:rPr lang="en-US" altLang="en-US"/>
              <a:pPr/>
              <a:t>7/7/2016</a:t>
            </a:fld>
            <a:endParaRPr lang="en-US" altLang="en-U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33" y="9118531"/>
            <a:ext cx="3170420" cy="48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4" tIns="47867" rIns="95734" bIns="47867" numCol="1" anchor="b" anchorCtr="0" compatLnSpc="1">
            <a:prstTxWarp prst="textNoShape">
              <a:avLst/>
            </a:prstTxWarp>
          </a:bodyPr>
          <a:lstStyle>
            <a:lvl1pPr algn="r" defTabSz="956741">
              <a:defRPr sz="1200"/>
            </a:lvl1pPr>
          </a:lstStyle>
          <a:p>
            <a:fld id="{A4A0F149-8B61-45DA-B656-BEA0C32ACB2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10871"/>
            <a:ext cx="4267200" cy="280662"/>
          </a:xfrm>
          <a:prstGeom prst="rect">
            <a:avLst/>
          </a:prstGeom>
          <a:noFill/>
        </p:spPr>
        <p:txBody>
          <a:bodyPr wrap="square" lIns="95069" tIns="47534" rIns="95069" bIns="47534">
            <a:spAutoFit/>
          </a:bodyPr>
          <a:lstStyle/>
          <a:p>
            <a:pPr>
              <a:defRPr/>
            </a:pPr>
            <a:r>
              <a:rPr lang="en-US" sz="1200" spc="312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WASHINGTON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15753712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171" cy="478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4" tIns="47867" rIns="95734" bIns="47867" numCol="1" anchor="t" anchorCtr="0" compatLnSpc="1">
            <a:prstTxWarp prst="textNoShape">
              <a:avLst/>
            </a:prstTxWarp>
          </a:bodyPr>
          <a:lstStyle>
            <a:lvl1pPr defTabSz="958287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33" y="0"/>
            <a:ext cx="3170420" cy="478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4" tIns="47867" rIns="95734" bIns="47867" numCol="1" anchor="t" anchorCtr="0" compatLnSpc="1">
            <a:prstTxWarp prst="textNoShape">
              <a:avLst/>
            </a:prstTxWarp>
          </a:bodyPr>
          <a:lstStyle>
            <a:lvl1pPr algn="r" defTabSz="956741">
              <a:defRPr sz="1200"/>
            </a:lvl1pPr>
          </a:lstStyle>
          <a:p>
            <a:fld id="{497F6403-2102-48BE-9AA5-6B5347033067}" type="datetime1">
              <a:rPr lang="en-US" altLang="en-US"/>
              <a:pPr/>
              <a:t>7/7/2016</a:t>
            </a:fld>
            <a:endParaRPr lang="en-US" alt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802187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2020" y="4561441"/>
            <a:ext cx="5851160" cy="4317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4" tIns="47867" rIns="95734" bIns="478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531"/>
            <a:ext cx="3169171" cy="48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4" tIns="47867" rIns="95734" bIns="47867" numCol="1" anchor="b" anchorCtr="0" compatLnSpc="1">
            <a:prstTxWarp prst="textNoShape">
              <a:avLst/>
            </a:prstTxWarp>
          </a:bodyPr>
          <a:lstStyle>
            <a:lvl1pPr defTabSz="958287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Template-Primary on 431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33" y="9118531"/>
            <a:ext cx="3170420" cy="48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4" tIns="47867" rIns="95734" bIns="47867" numCol="1" anchor="b" anchorCtr="0" compatLnSpc="1">
            <a:prstTxWarp prst="textNoShape">
              <a:avLst/>
            </a:prstTxWarp>
          </a:bodyPr>
          <a:lstStyle>
            <a:lvl1pPr algn="r" defTabSz="956741">
              <a:defRPr sz="1200"/>
            </a:lvl1pPr>
          </a:lstStyle>
          <a:p>
            <a:fld id="{8CE41E6B-B03C-455A-8058-7DAA84473C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7397252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8435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3448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70662" indent="-296408" defTabSz="953448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85634" indent="-237127" defTabSz="953448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59887" indent="-237127" defTabSz="953448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134141" indent="-237127" defTabSz="953448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608395" indent="-237127" defTabSz="95344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82648" indent="-237127" defTabSz="95344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556902" indent="-237127" defTabSz="95344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031155" indent="-237127" defTabSz="95344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E8449D3-E21D-4EDD-932C-3EA26010F5D9}" type="datetime1">
              <a:rPr lang="en-US" altLang="en-US" sz="1200">
                <a:solidFill>
                  <a:srgbClr val="000000"/>
                </a:solidFill>
              </a:rPr>
              <a:pPr eaLnBrk="1" hangingPunct="1"/>
              <a:t>7/7/2016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83973" name="Footer Placeholder 4"/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344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70662" indent="-294762" defTabSz="95344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87281" indent="-235481" defTabSz="95344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63181" indent="-235481" defTabSz="95344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37434" indent="-235481" defTabSz="95344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11688" indent="-235481" defTabSz="9534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85942" indent="-235481" defTabSz="9534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60195" indent="-235481" defTabSz="9534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34449" indent="-235481" defTabSz="9534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en-US" smtClean="0">
                <a:solidFill>
                  <a:srgbClr val="000000"/>
                </a:solidFill>
                <a:latin typeface="Arial" charset="0"/>
              </a:rPr>
              <a:t>Template L white fuz</a:t>
            </a:r>
          </a:p>
        </p:txBody>
      </p:sp>
      <p:sp>
        <p:nvSpPr>
          <p:cNvPr id="18437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3448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70662" indent="-296408" defTabSz="953448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85634" indent="-237127" defTabSz="953448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59887" indent="-237127" defTabSz="953448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134141" indent="-237127" defTabSz="953448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608395" indent="-237127" defTabSz="95344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82648" indent="-237127" defTabSz="95344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556902" indent="-237127" defTabSz="95344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031155" indent="-237127" defTabSz="95344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01F2B07-7FB3-4460-A253-457357E7E7E4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500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2531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741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70662" indent="-296408" defTabSz="956741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85634" indent="-237127" defTabSz="956741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59887" indent="-237127" defTabSz="956741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134141" indent="-237127" defTabSz="956741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608395" indent="-237127" defTabSz="9567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82648" indent="-237127" defTabSz="9567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556902" indent="-237127" defTabSz="9567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031155" indent="-237127" defTabSz="9567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56B409E-02E6-4E16-8410-2C99540AB4C7}" type="datetime1">
              <a:rPr lang="en-US" altLang="en-US" sz="1200"/>
              <a:pPr eaLnBrk="1" hangingPunct="1"/>
              <a:t>7/7/2016</a:t>
            </a:fld>
            <a:endParaRPr lang="en-US" altLang="en-US" sz="1200"/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741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70662" indent="-296408" defTabSz="956741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85634" indent="-237127" defTabSz="956741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59887" indent="-237127" defTabSz="956741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134141" indent="-237127" defTabSz="956741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608395" indent="-237127" defTabSz="9567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82648" indent="-237127" defTabSz="9567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556902" indent="-237127" defTabSz="9567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031155" indent="-237127" defTabSz="9567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F141ADF-B493-4953-8B26-CBAF6602973B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919946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741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70662" indent="-296408" defTabSz="956741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85634" indent="-237127" defTabSz="956741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59887" indent="-237127" defTabSz="956741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134141" indent="-237127" defTabSz="956741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608395" indent="-237127" defTabSz="9567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82648" indent="-237127" defTabSz="9567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556902" indent="-237127" defTabSz="9567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031155" indent="-237127" defTabSz="9567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30FEF04-B047-41BB-89CF-B9242A54B8DC}" type="datetime1">
              <a:rPr lang="en-US" altLang="en-US" sz="1200"/>
              <a:pPr eaLnBrk="1" hangingPunct="1"/>
              <a:t>7/7/2016</a:t>
            </a:fld>
            <a:endParaRPr lang="en-US" altLang="en-US" sz="1200"/>
          </a:p>
        </p:txBody>
      </p:sp>
      <p:sp>
        <p:nvSpPr>
          <p:cNvPr id="24580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741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70662" indent="-296408" defTabSz="956741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85634" indent="-237127" defTabSz="956741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59887" indent="-237127" defTabSz="956741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134141" indent="-237127" defTabSz="956741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608395" indent="-237127" defTabSz="9567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82648" indent="-237127" defTabSz="9567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556902" indent="-237127" defTabSz="9567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031155" indent="-237127" defTabSz="9567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A986BD1-1E20-4522-B79D-DAE7B0FE0A22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50491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7651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741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70662" indent="-296408" defTabSz="956741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85634" indent="-237127" defTabSz="956741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59887" indent="-237127" defTabSz="956741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134141" indent="-237127" defTabSz="956741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608395" indent="-237127" defTabSz="9567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82648" indent="-237127" defTabSz="9567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556902" indent="-237127" defTabSz="9567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031155" indent="-237127" defTabSz="9567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602A7D7-7D19-42B3-82FB-D79B4250B3AA}" type="datetime1">
              <a:rPr lang="en-US" altLang="en-US" sz="1200"/>
              <a:pPr eaLnBrk="1" hangingPunct="1"/>
              <a:t>7/7/2016</a:t>
            </a:fld>
            <a:endParaRPr lang="en-US" altLang="en-US" sz="1200"/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741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70662" indent="-296408" defTabSz="956741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85634" indent="-237127" defTabSz="956741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59887" indent="-237127" defTabSz="956741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134141" indent="-237127" defTabSz="956741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608395" indent="-237127" defTabSz="9567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82648" indent="-237127" defTabSz="9567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556902" indent="-237127" defTabSz="9567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031155" indent="-237127" defTabSz="9567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C8FE557-A0E1-486A-8431-F2A6BACBA33F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539066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2771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741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70662" indent="-296408" defTabSz="956741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85634" indent="-237127" defTabSz="956741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59887" indent="-237127" defTabSz="956741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134141" indent="-237127" defTabSz="956741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608395" indent="-237127" defTabSz="9567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82648" indent="-237127" defTabSz="9567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556902" indent="-237127" defTabSz="9567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031155" indent="-237127" defTabSz="9567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0545829-9F78-4D40-A487-449B4E445D0E}" type="datetime1">
              <a:rPr lang="en-US" altLang="en-US" sz="1200"/>
              <a:pPr eaLnBrk="1" hangingPunct="1"/>
              <a:t>7/7/2016</a:t>
            </a:fld>
            <a:endParaRPr lang="en-US" altLang="en-US" sz="1200"/>
          </a:p>
        </p:txBody>
      </p:sp>
      <p:sp>
        <p:nvSpPr>
          <p:cNvPr id="32772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741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70662" indent="-296408" defTabSz="956741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85634" indent="-237127" defTabSz="956741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59887" indent="-237127" defTabSz="956741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134141" indent="-237127" defTabSz="956741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608395" indent="-237127" defTabSz="9567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82648" indent="-237127" defTabSz="9567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556902" indent="-237127" defTabSz="9567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031155" indent="-237127" defTabSz="9567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29A80A4-6D22-4581-87E3-F46D70ADE309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891494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741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70662" indent="-296408" defTabSz="956741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85634" indent="-237127" defTabSz="956741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59887" indent="-237127" defTabSz="956741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134141" indent="-237127" defTabSz="956741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608395" indent="-237127" defTabSz="9567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82648" indent="-237127" defTabSz="9567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556902" indent="-237127" defTabSz="9567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031155" indent="-237127" defTabSz="9567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9B214F2-32AC-4819-92F8-C6C962E2777B}" type="datetime1">
              <a:rPr lang="en-US" altLang="en-US" sz="1200"/>
              <a:pPr eaLnBrk="1" hangingPunct="1"/>
              <a:t>7/7/2016</a:t>
            </a:fld>
            <a:endParaRPr lang="en-US" altLang="en-US" sz="1200"/>
          </a:p>
        </p:txBody>
      </p:sp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741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70662" indent="-296408" defTabSz="956741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85634" indent="-237127" defTabSz="956741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59887" indent="-237127" defTabSz="956741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134141" indent="-237127" defTabSz="956741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608395" indent="-237127" defTabSz="9567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82648" indent="-237127" defTabSz="9567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556902" indent="-237127" defTabSz="9567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031155" indent="-237127" defTabSz="9567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14A4FBF-F1FF-4959-ADAC-DF3E68A280EC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6368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02403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3448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70662" indent="-296408" defTabSz="953448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85634" indent="-237127" defTabSz="953448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59887" indent="-237127" defTabSz="953448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134141" indent="-237127" defTabSz="953448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608395" indent="-237127" defTabSz="95344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82648" indent="-237127" defTabSz="95344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556902" indent="-237127" defTabSz="95344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031155" indent="-237127" defTabSz="95344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7DE6D07-56DE-4454-A02A-6A8969DD0F99}" type="datetime1">
              <a:rPr lang="en-US" altLang="en-US" sz="1200">
                <a:solidFill>
                  <a:srgbClr val="000000"/>
                </a:solidFill>
              </a:rPr>
              <a:pPr eaLnBrk="1" hangingPunct="1"/>
              <a:t>7/7/2016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86021" name="Footer Placeholder 4"/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344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70662" indent="-294762" defTabSz="95344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87281" indent="-235481" defTabSz="95344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63181" indent="-235481" defTabSz="95344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37434" indent="-235481" defTabSz="95344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11688" indent="-235481" defTabSz="9534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85942" indent="-235481" defTabSz="9534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60195" indent="-235481" defTabSz="9534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34449" indent="-235481" defTabSz="9534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en-US" smtClean="0">
                <a:solidFill>
                  <a:srgbClr val="000000"/>
                </a:solidFill>
                <a:latin typeface="Arial" charset="0"/>
              </a:rPr>
              <a:t>Template L white fuz</a:t>
            </a:r>
          </a:p>
        </p:txBody>
      </p:sp>
      <p:sp>
        <p:nvSpPr>
          <p:cNvPr id="102405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3448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70662" indent="-296408" defTabSz="953448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85634" indent="-237127" defTabSz="953448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59887" indent="-237127" defTabSz="953448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134141" indent="-237127" defTabSz="953448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608395" indent="-237127" defTabSz="95344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82648" indent="-237127" defTabSz="95344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556902" indent="-237127" defTabSz="95344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031155" indent="-237127" defTabSz="95344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D4A570B-EAA6-42CB-96A9-AE7AA719D70F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77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338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0" y="833438"/>
            <a:ext cx="9144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 bwMode="invGray">
          <a:xfrm>
            <a:off x="1" y="2392432"/>
            <a:ext cx="9143996" cy="424732"/>
          </a:xfrm>
        </p:spPr>
        <p:txBody>
          <a:bodyPr anchorCtr="0"/>
          <a:lstStyle>
            <a:lvl1pPr algn="ctr">
              <a:defRPr sz="240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 bwMode="invGray">
          <a:xfrm>
            <a:off x="0" y="3025243"/>
            <a:ext cx="9143997" cy="430887"/>
          </a:xfrm>
        </p:spPr>
        <p:txBody>
          <a:bodyPr rIns="0" anchorCtr="0"/>
          <a:lstStyle>
            <a:lvl1pPr marL="0" indent="0" algn="ctr">
              <a:buFont typeface="Arial" pitchFamily="34" charset="0"/>
              <a:buNone/>
              <a:defRPr sz="2200" b="0">
                <a:solidFill>
                  <a:schemeClr val="accent1"/>
                </a:solidFill>
                <a:effectLst/>
                <a:latin typeface="Lucida Sans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 userDrawn="1">
            <p:ph type="dt" sz="half" idx="10"/>
          </p:nvPr>
        </p:nvSpPr>
        <p:spPr>
          <a:xfrm>
            <a:off x="484188" y="6381750"/>
            <a:ext cx="1550987" cy="47625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 userDrawn="1">
            <p:ph type="ftr" sz="quarter" idx="11"/>
          </p:nvPr>
        </p:nvSpPr>
        <p:spPr>
          <a:xfrm>
            <a:off x="2066925" y="6381750"/>
            <a:ext cx="6100763" cy="476250"/>
          </a:xfrm>
        </p:spPr>
        <p:txBody>
          <a:bodyPr anchorCtr="1"/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 userDrawn="1">
            <p:ph type="sldNum" sz="quarter" idx="12"/>
          </p:nvPr>
        </p:nvSpPr>
        <p:spPr>
          <a:xfrm>
            <a:off x="8169275" y="6381750"/>
            <a:ext cx="974725" cy="476250"/>
          </a:xfrm>
        </p:spPr>
        <p:txBody>
          <a:bodyPr/>
          <a:lstStyle>
            <a:lvl1pPr>
              <a:defRPr/>
            </a:lvl1pPr>
          </a:lstStyle>
          <a:p>
            <a:fld id="{D51F8463-019A-4A05-B105-328DE1380C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85383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02F76E-E7D1-4587-924D-2936621608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0493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9BB07D-8F5E-409C-880D-D88304D47D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1836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7E975A-CEEB-47DA-B44A-CC4D30B8BF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6586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2A84D2-F83A-4448-BD7C-94C4DFA131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2549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13543"/>
            <a:ext cx="9144000" cy="424732"/>
          </a:xfrm>
        </p:spPr>
        <p:txBody>
          <a:bodyPr/>
          <a:lstStyle>
            <a:lvl1pPr>
              <a:defRPr sz="2400">
                <a:latin typeface="Lucida San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082" y="2287148"/>
            <a:ext cx="7651836" cy="1688667"/>
          </a:xfrm>
        </p:spPr>
        <p:txBody>
          <a:bodyPr lIns="457200" rIns="457200"/>
          <a:lstStyle>
            <a:lvl1pPr marL="344488" indent="-179388">
              <a:spcBef>
                <a:spcPts val="1200"/>
              </a:spcBef>
              <a:buSzPct val="100000"/>
              <a:buFont typeface="Arial" pitchFamily="34" charset="0"/>
              <a:buChar char="•"/>
              <a:defRPr sz="2200" b="0"/>
            </a:lvl1pPr>
            <a:lvl2pPr marL="509588" indent="-165100">
              <a:spcBef>
                <a:spcPts val="400"/>
              </a:spcBef>
              <a:buSzPct val="75000"/>
              <a:buFont typeface="Lucida Sans" panose="020B0602030504020204" pitchFamily="34" charset="0"/>
              <a:buChar char="–"/>
              <a:defRPr sz="2000"/>
            </a:lvl2pPr>
            <a:lvl3pPr marL="795337" indent="-219456"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800"/>
            </a:lvl3pPr>
            <a:lvl4pPr marL="914400" indent="-165100">
              <a:spcBef>
                <a:spcPts val="400"/>
              </a:spcBef>
              <a:buSzPct val="100000"/>
              <a:buFont typeface="Lucida Sans" panose="020B0602030504020204" pitchFamily="34" charset="0"/>
              <a:buChar char="–"/>
              <a:defRPr sz="1600"/>
            </a:lvl4pPr>
            <a:lvl5pPr marL="1079500" indent="-165100">
              <a:spcBef>
                <a:spcPts val="400"/>
              </a:spcBef>
              <a:buSzPct val="100000"/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95E86F-5FC2-4168-BEE4-2B878BB1D4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344840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5889" y="998506"/>
            <a:ext cx="8652222" cy="461665"/>
          </a:xfrm>
        </p:spPr>
        <p:txBody>
          <a:bodyPr/>
          <a:lstStyle>
            <a:lvl1pPr algn="ctr">
              <a:lnSpc>
                <a:spcPct val="100000"/>
              </a:lnSpc>
              <a:defRPr sz="240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45889" y="1496679"/>
            <a:ext cx="8652222" cy="430887"/>
          </a:xfrm>
        </p:spPr>
        <p:txBody>
          <a:bodyPr rIns="0"/>
          <a:lstStyle>
            <a:lvl1pPr marL="0" indent="0" algn="ctr">
              <a:buFontTx/>
              <a:buNone/>
              <a:defRPr sz="2200" b="0">
                <a:solidFill>
                  <a:schemeClr val="accent1"/>
                </a:solidFill>
                <a:effectLst/>
                <a:latin typeface="Lucida Sans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BA3E8F-3534-48A1-B5F9-9D40B1674A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953178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8389"/>
            <a:ext cx="9144001" cy="4801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47" y="2275788"/>
            <a:ext cx="4002321" cy="2062103"/>
          </a:xfrm>
        </p:spPr>
        <p:txBody>
          <a:bodyPr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20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667" y="2275788"/>
            <a:ext cx="3969948" cy="2062103"/>
          </a:xfrm>
        </p:spPr>
        <p:txBody>
          <a:bodyPr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20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27E21A-05CB-444D-A777-E48356DA46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318511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03081"/>
            <a:ext cx="9144000" cy="48013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3045" y="2166763"/>
            <a:ext cx="4040188" cy="36933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044" y="2621484"/>
            <a:ext cx="4040188" cy="1338828"/>
          </a:xfrm>
        </p:spPr>
        <p:txBody>
          <a:bodyPr/>
          <a:lstStyle>
            <a:lvl1pPr>
              <a:defRPr lang="en-US" sz="18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defRPr lang="en-US" sz="1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defRPr lang="en-US" sz="14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0870" y="2166763"/>
            <a:ext cx="4041775" cy="36933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0869" y="2621484"/>
            <a:ext cx="4041775" cy="1338828"/>
          </a:xfrm>
        </p:spPr>
        <p:txBody>
          <a:bodyPr/>
          <a:lstStyle>
            <a:lvl1pPr>
              <a:defRPr lang="en-US" sz="18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defRPr lang="en-US" sz="1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defRPr lang="en-US" sz="14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E37132-7A31-40B4-9D70-26D0885B01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284544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81092"/>
            <a:ext cx="9144000" cy="4801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DEF8C1-8383-4150-B721-96D1E6C04B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43967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08BB36-6F2B-41CB-B453-BBA8178786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144790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370318"/>
            <a:ext cx="3008313" cy="64633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0319"/>
            <a:ext cx="5111751" cy="1851276"/>
          </a:xfrm>
        </p:spPr>
        <p:txBody>
          <a:bodyPr/>
          <a:lstStyle>
            <a:lvl1pPr marL="165100" indent="-165100">
              <a:buSzPct val="125000"/>
              <a:buFont typeface="Arial" pitchFamily="34" charset="0"/>
              <a:buChar char="•"/>
              <a:defRPr lang="en-US" sz="24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 marL="457200" indent="-165100" defTabSz="914400">
              <a:buSzPct val="125000"/>
              <a:buFont typeface="Arial" pitchFamily="34" charset="0"/>
              <a:buChar char="•"/>
              <a:defRPr lang="en-US" sz="22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buSzPct val="125000"/>
              <a:buFont typeface="Arial" pitchFamily="34" charset="0"/>
              <a:buChar char="•"/>
              <a:defRPr lang="en-US" sz="22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 marL="974725" indent="-180975">
              <a:buSzPct val="125000"/>
              <a:buFont typeface="Arial" pitchFamily="34" charset="0"/>
              <a:buChar char="•"/>
              <a:defRPr lang="en-US" sz="20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buSzPct val="125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532368"/>
            <a:ext cx="3008313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1DA51A-A06E-4DD6-B9A5-209F1EDA46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939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423007"/>
            <a:ext cx="5486400" cy="36933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93220"/>
            <a:ext cx="5486400" cy="584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866801"/>
            <a:ext cx="5486400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D8BEB9-A1C0-4FEF-A69B-79BE9E0C8A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434321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chemeClr val="tx1"/>
            </a:gs>
            <a:gs pos="100000">
              <a:srgbClr val="EAEAE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 userDrawn="1"/>
        </p:nvSpPr>
        <p:spPr bwMode="gray">
          <a:xfrm flipH="1">
            <a:off x="0" y="0"/>
            <a:ext cx="9144000" cy="6111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7" name="Picture 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454025" cy="61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914400" y="2298700"/>
            <a:ext cx="73152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0" y="1512888"/>
            <a:ext cx="91440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484188" y="6438900"/>
            <a:ext cx="12525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736725" y="6438900"/>
            <a:ext cx="61531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899400" y="6438900"/>
            <a:ext cx="1244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E6EC73A-E24C-4A37-855D-4928456F5808}" type="slidenum">
              <a:rPr lang="en-US" altLang="en-US"/>
              <a:pPr/>
              <a:t>‹#›</a:t>
            </a:fld>
            <a:endParaRPr lang="en-US" alt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17463" y="611188"/>
            <a:ext cx="916146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31" r:id="rId1"/>
    <p:sldLayoutId id="2147484219" r:id="rId2"/>
    <p:sldLayoutId id="2147484220" r:id="rId3"/>
    <p:sldLayoutId id="2147484221" r:id="rId4"/>
    <p:sldLayoutId id="2147484222" r:id="rId5"/>
    <p:sldLayoutId id="2147484223" r:id="rId6"/>
    <p:sldLayoutId id="2147484224" r:id="rId7"/>
    <p:sldLayoutId id="2147484225" r:id="rId8"/>
    <p:sldLayoutId id="2147484226" r:id="rId9"/>
    <p:sldLayoutId id="2147484227" r:id="rId10"/>
    <p:sldLayoutId id="2147484228" r:id="rId11"/>
    <p:sldLayoutId id="2147484229" r:id="rId12"/>
    <p:sldLayoutId id="2147484230" r:id="rId13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pitchFamily="34" charset="0"/>
        <a:buChar char="•"/>
        <a:defRPr lang="en-US" sz="2400" dirty="0">
          <a:solidFill>
            <a:schemeClr val="bg2"/>
          </a:solidFill>
          <a:latin typeface="Lucida Sans" pitchFamily="34" charset="0"/>
          <a:ea typeface="ＭＳ Ｐゴシック" charset="0"/>
          <a:cs typeface="ＭＳ Ｐゴシック" charset="0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Lucida Sans" pitchFamily="34" charset="0"/>
        <a:buChar char="–"/>
        <a:defRPr lang="en-US" sz="2200" dirty="0">
          <a:solidFill>
            <a:schemeClr val="bg2"/>
          </a:solidFill>
          <a:latin typeface="Lucida Sans" pitchFamily="34" charset="0"/>
          <a:ea typeface="ＭＳ Ｐゴシック" charset="0"/>
          <a:cs typeface="+mn-c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pitchFamily="34" charset="0"/>
        <a:buChar char="•"/>
        <a:defRPr lang="en-US" sz="2000" dirty="0">
          <a:solidFill>
            <a:schemeClr val="bg2"/>
          </a:solidFill>
          <a:latin typeface="Lucida Sans" pitchFamily="34" charset="0"/>
          <a:ea typeface="ＭＳ Ｐゴシック" charset="0"/>
          <a:cs typeface="+mn-c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Lucida Sans" pitchFamily="34" charset="0"/>
        <a:buChar char="–"/>
        <a:defRPr lang="en-US" dirty="0">
          <a:solidFill>
            <a:schemeClr val="bg2"/>
          </a:solidFill>
          <a:latin typeface="Lucida Sans" pitchFamily="34" charset="0"/>
          <a:ea typeface="ＭＳ Ｐゴシック" charset="0"/>
          <a:cs typeface="+mn-c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pitchFamily="34" charset="0"/>
        <a:buChar char="•"/>
        <a:defRPr lang="en-US" sz="1600" dirty="0">
          <a:solidFill>
            <a:schemeClr val="bg2"/>
          </a:solidFill>
          <a:latin typeface="Lucida Sans" pitchFamily="34" charset="0"/>
          <a:ea typeface="ＭＳ Ｐゴシック" charset="0"/>
          <a:cs typeface="+mn-c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facsen.wsu.edu/faculty_manual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public.wsu.edu/~forms/HTML/BPPM/60_Personnel/60.15_Partner_and_Spouse_Accommodation.htm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s://faculty.wsu.edu/mentoring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hrs.wsu.edu/utils/File.aspx?fileid=4233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31838" y="706438"/>
            <a:ext cx="7704137" cy="4772025"/>
          </a:xfrm>
        </p:spPr>
        <p:txBody>
          <a:bodyPr/>
          <a:lstStyle/>
          <a:p>
            <a:pPr>
              <a:defRPr/>
            </a:pPr>
            <a:r>
              <a:rPr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Recording date of this workshop is </a:t>
            </a:r>
          </a:p>
          <a:p>
            <a:pPr>
              <a:defRPr/>
            </a:pPr>
            <a:r>
              <a:rPr sz="4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September 2, 2015</a:t>
            </a:r>
          </a:p>
          <a:p>
            <a:pPr>
              <a:defRPr/>
            </a:pPr>
            <a:endParaRPr sz="12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>
              <a:defRPr/>
            </a:pPr>
            <a:r>
              <a:rPr sz="2800" b="1" dirty="0" smtClean="0">
                <a:solidFill>
                  <a:schemeClr val="bg2"/>
                </a:solidFill>
                <a:cs typeface="+mn-cs"/>
              </a:rPr>
              <a:t>Some of the rules and procedures discussed in this workshop are subject to change.</a:t>
            </a:r>
          </a:p>
          <a:p>
            <a:pPr>
              <a:defRPr/>
            </a:pPr>
            <a:endParaRPr sz="1200" b="1" dirty="0">
              <a:solidFill>
                <a:schemeClr val="bg2"/>
              </a:solidFill>
              <a:cs typeface="+mn-cs"/>
            </a:endParaRPr>
          </a:p>
          <a:p>
            <a:pPr>
              <a:defRPr/>
            </a:pPr>
            <a:r>
              <a:rPr sz="2800" b="1" dirty="0">
                <a:solidFill>
                  <a:schemeClr val="bg2"/>
                </a:solidFill>
                <a:cs typeface="+mn-cs"/>
              </a:rPr>
              <a:t>Please check university resources </a:t>
            </a:r>
          </a:p>
          <a:p>
            <a:pPr>
              <a:defRPr/>
            </a:pPr>
            <a:r>
              <a:rPr sz="2800" b="1" dirty="0">
                <a:solidFill>
                  <a:schemeClr val="bg2"/>
                </a:solidFill>
                <a:cs typeface="+mn-cs"/>
              </a:rPr>
              <a:t>before relying exclusively </a:t>
            </a:r>
          </a:p>
          <a:p>
            <a:pPr>
              <a:defRPr/>
            </a:pPr>
            <a:r>
              <a:rPr sz="2800" b="1" dirty="0">
                <a:solidFill>
                  <a:schemeClr val="bg2"/>
                </a:solidFill>
                <a:cs typeface="+mn-cs"/>
              </a:rPr>
              <a:t>on this recorded presentation.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3"/>
          <p:cNvSpPr>
            <a:spLocks noGrp="1"/>
          </p:cNvSpPr>
          <p:nvPr>
            <p:ph type="title"/>
          </p:nvPr>
        </p:nvSpPr>
        <p:spPr>
          <a:xfrm>
            <a:off x="0" y="827088"/>
            <a:ext cx="9144000" cy="712787"/>
          </a:xfrm>
        </p:spPr>
        <p:txBody>
          <a:bodyPr/>
          <a:lstStyle/>
          <a:p>
            <a:r>
              <a:rPr lang="en-US" altLang="en-US" sz="4400" smtClean="0">
                <a:ea typeface="ＭＳ Ｐゴシック" pitchFamily="34" charset="-128"/>
              </a:rPr>
              <a:t>Interim Co-Provosts</a:t>
            </a:r>
          </a:p>
        </p:txBody>
      </p:sp>
      <p:pic>
        <p:nvPicPr>
          <p:cNvPr id="30722" name="Content Placeholder 6" descr="austin_erica_9349.jpe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747" r="-20747"/>
          <a:stretch>
            <a:fillRect/>
          </a:stretch>
        </p:blipFill>
        <p:spPr>
          <a:xfrm>
            <a:off x="528638" y="1968500"/>
            <a:ext cx="4002087" cy="4133850"/>
          </a:xfrm>
        </p:spPr>
      </p:pic>
      <p:pic>
        <p:nvPicPr>
          <p:cNvPr id="30723" name="Content Placeholder 7" descr="mittelhammer_ron_7474.jpe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461" r="-13461"/>
          <a:stretch>
            <a:fillRect/>
          </a:stretch>
        </p:blipFill>
        <p:spPr>
          <a:xfrm>
            <a:off x="4632325" y="1968500"/>
            <a:ext cx="3970338" cy="4110038"/>
          </a:xfrm>
        </p:spPr>
      </p:pic>
      <p:sp>
        <p:nvSpPr>
          <p:cNvPr id="30724" name="TextBox 8"/>
          <p:cNvSpPr txBox="1">
            <a:spLocks noChangeArrowheads="1"/>
          </p:cNvSpPr>
          <p:nvPr/>
        </p:nvSpPr>
        <p:spPr bwMode="auto">
          <a:xfrm>
            <a:off x="1208088" y="5449888"/>
            <a:ext cx="28273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600">
                <a:latin typeface="Lucida Sans" pitchFamily="34" charset="0"/>
              </a:rPr>
              <a:t>Erica Austin</a:t>
            </a:r>
          </a:p>
        </p:txBody>
      </p:sp>
      <p:sp>
        <p:nvSpPr>
          <p:cNvPr id="30725" name="TextBox 9"/>
          <p:cNvSpPr txBox="1">
            <a:spLocks noChangeArrowheads="1"/>
          </p:cNvSpPr>
          <p:nvPr/>
        </p:nvSpPr>
        <p:spPr bwMode="auto">
          <a:xfrm>
            <a:off x="5141913" y="4870450"/>
            <a:ext cx="29797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FFFFFF"/>
                </a:solidFill>
              </a:rPr>
              <a:t>Ron </a:t>
            </a:r>
          </a:p>
          <a:p>
            <a:pPr eaLnBrk="1" hangingPunct="1"/>
            <a:r>
              <a:rPr lang="en-US" altLang="en-US" sz="3600">
                <a:solidFill>
                  <a:srgbClr val="FFFFFF"/>
                </a:solidFill>
              </a:rPr>
              <a:t>Mittelhammer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0"/>
          <p:cNvSpPr txBox="1">
            <a:spLocks/>
          </p:cNvSpPr>
          <p:nvPr/>
        </p:nvSpPr>
        <p:spPr>
          <a:xfrm>
            <a:off x="1784350" y="1519238"/>
            <a:ext cx="5492750" cy="48768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5000"/>
              </a:spcBef>
              <a:buClr>
                <a:schemeClr val="accent6"/>
              </a:buClr>
              <a:buSzPct val="100000"/>
              <a:defRPr/>
            </a:pPr>
            <a:r>
              <a:rPr lang="en-US" sz="2200" kern="0" dirty="0">
                <a:solidFill>
                  <a:schemeClr val="bg2"/>
                </a:solidFill>
                <a:latin typeface="Lucida Sans" pitchFamily="34" charset="0"/>
                <a:ea typeface="ＭＳ Ｐゴシック" charset="0"/>
              </a:rPr>
              <a:t>Agricultural, Human, &amp; Natural</a:t>
            </a:r>
            <a:br>
              <a:rPr lang="en-US" sz="2200" kern="0" dirty="0">
                <a:solidFill>
                  <a:schemeClr val="bg2"/>
                </a:solidFill>
                <a:latin typeface="Lucida Sans" pitchFamily="34" charset="0"/>
                <a:ea typeface="ＭＳ Ｐゴシック" charset="0"/>
              </a:rPr>
            </a:br>
            <a:r>
              <a:rPr lang="en-US" sz="2200" kern="0" dirty="0">
                <a:solidFill>
                  <a:schemeClr val="bg2"/>
                </a:solidFill>
                <a:latin typeface="Lucida Sans" pitchFamily="34" charset="0"/>
                <a:ea typeface="ＭＳ Ｐゴシック" charset="0"/>
              </a:rPr>
              <a:t>Resource Sciences (CAHNRS)</a:t>
            </a:r>
          </a:p>
          <a:p>
            <a:pPr>
              <a:spcBef>
                <a:spcPct val="25000"/>
              </a:spcBef>
              <a:buClr>
                <a:schemeClr val="accent6"/>
              </a:buClr>
              <a:buSzPct val="100000"/>
              <a:defRPr/>
            </a:pPr>
            <a:r>
              <a:rPr lang="en-US" sz="2200" kern="0" dirty="0">
                <a:solidFill>
                  <a:schemeClr val="bg2"/>
                </a:solidFill>
                <a:latin typeface="Lucida Sans" pitchFamily="34" charset="0"/>
                <a:ea typeface="ＭＳ Ｐゴシック" charset="0"/>
              </a:rPr>
              <a:t>Arts &amp; Sciences (CAS)</a:t>
            </a:r>
          </a:p>
          <a:p>
            <a:pPr>
              <a:spcBef>
                <a:spcPct val="25000"/>
              </a:spcBef>
              <a:buClr>
                <a:schemeClr val="accent6"/>
              </a:buClr>
              <a:buSzPct val="100000"/>
              <a:defRPr/>
            </a:pPr>
            <a:r>
              <a:rPr lang="en-US" sz="2200" kern="0" dirty="0">
                <a:solidFill>
                  <a:schemeClr val="bg2"/>
                </a:solidFill>
                <a:latin typeface="Lucida Sans" pitchFamily="34" charset="0"/>
                <a:ea typeface="ＭＳ Ｐゴシック" charset="0"/>
              </a:rPr>
              <a:t>Carson College of Business (CCOB) </a:t>
            </a:r>
          </a:p>
          <a:p>
            <a:pPr>
              <a:spcBef>
                <a:spcPct val="25000"/>
              </a:spcBef>
              <a:buClr>
                <a:schemeClr val="accent6"/>
              </a:buClr>
              <a:buSzPct val="100000"/>
              <a:defRPr/>
            </a:pPr>
            <a:r>
              <a:rPr lang="en-US" sz="2200" kern="0" dirty="0">
                <a:solidFill>
                  <a:schemeClr val="bg2"/>
                </a:solidFill>
                <a:latin typeface="Lucida Sans" pitchFamily="34" charset="0"/>
                <a:ea typeface="ＭＳ Ｐゴシック" charset="0"/>
              </a:rPr>
              <a:t>Communication (Murrow)</a:t>
            </a:r>
          </a:p>
          <a:p>
            <a:pPr>
              <a:spcBef>
                <a:spcPct val="25000"/>
              </a:spcBef>
              <a:buClr>
                <a:schemeClr val="accent6"/>
              </a:buClr>
              <a:buSzPct val="100000"/>
              <a:defRPr/>
            </a:pPr>
            <a:r>
              <a:rPr lang="en-US" sz="2200" kern="0" dirty="0">
                <a:solidFill>
                  <a:schemeClr val="bg2"/>
                </a:solidFill>
                <a:latin typeface="Lucida Sans" pitchFamily="34" charset="0"/>
                <a:ea typeface="ＭＳ Ｐゴシック" charset="0"/>
              </a:rPr>
              <a:t>Education (COE)</a:t>
            </a:r>
          </a:p>
          <a:p>
            <a:pPr>
              <a:spcBef>
                <a:spcPct val="25000"/>
              </a:spcBef>
              <a:buClr>
                <a:schemeClr val="accent6"/>
              </a:buClr>
              <a:buSzPct val="100000"/>
              <a:defRPr/>
            </a:pPr>
            <a:r>
              <a:rPr lang="en-US" sz="2200" kern="0" dirty="0">
                <a:solidFill>
                  <a:schemeClr val="bg2"/>
                </a:solidFill>
                <a:latin typeface="Lucida Sans" pitchFamily="34" charset="0"/>
                <a:ea typeface="ＭＳ Ｐゴシック" charset="0"/>
              </a:rPr>
              <a:t>Honors (HC)* </a:t>
            </a:r>
          </a:p>
          <a:p>
            <a:pPr>
              <a:spcBef>
                <a:spcPct val="25000"/>
              </a:spcBef>
              <a:buClr>
                <a:schemeClr val="accent6"/>
              </a:buClr>
              <a:buSzPct val="100000"/>
              <a:defRPr/>
            </a:pPr>
            <a:r>
              <a:rPr lang="en-US" sz="2200" kern="0" dirty="0">
                <a:solidFill>
                  <a:schemeClr val="bg2"/>
                </a:solidFill>
                <a:latin typeface="Lucida Sans" pitchFamily="34" charset="0"/>
                <a:ea typeface="ＭＳ Ｐゴシック" charset="0"/>
              </a:rPr>
              <a:t>Medical Sciences </a:t>
            </a:r>
          </a:p>
          <a:p>
            <a:pPr>
              <a:spcBef>
                <a:spcPct val="25000"/>
              </a:spcBef>
              <a:buClr>
                <a:schemeClr val="accent6"/>
              </a:buClr>
              <a:buSzPct val="100000"/>
              <a:defRPr/>
            </a:pPr>
            <a:r>
              <a:rPr lang="en-US" sz="2200" kern="0" dirty="0">
                <a:solidFill>
                  <a:schemeClr val="bg2"/>
                </a:solidFill>
                <a:latin typeface="Lucida Sans" pitchFamily="34" charset="0"/>
                <a:ea typeface="ＭＳ Ｐゴシック" charset="0"/>
              </a:rPr>
              <a:t>Nursing (CON)</a:t>
            </a:r>
          </a:p>
          <a:p>
            <a:pPr>
              <a:spcBef>
                <a:spcPct val="25000"/>
              </a:spcBef>
              <a:buClr>
                <a:schemeClr val="accent6"/>
              </a:buClr>
              <a:buSzPct val="100000"/>
              <a:defRPr/>
            </a:pPr>
            <a:r>
              <a:rPr lang="en-US" sz="2200" kern="0" dirty="0">
                <a:solidFill>
                  <a:schemeClr val="bg2"/>
                </a:solidFill>
                <a:latin typeface="Lucida Sans" pitchFamily="34" charset="0"/>
                <a:ea typeface="ＭＳ Ｐゴシック" charset="0"/>
              </a:rPr>
              <a:t>Pharmacy (COP) </a:t>
            </a:r>
          </a:p>
          <a:p>
            <a:pPr>
              <a:spcBef>
                <a:spcPct val="25000"/>
              </a:spcBef>
              <a:buClr>
                <a:schemeClr val="accent6"/>
              </a:buClr>
              <a:buSzPct val="100000"/>
              <a:defRPr/>
            </a:pPr>
            <a:r>
              <a:rPr lang="en-US" sz="2200" kern="0" dirty="0">
                <a:solidFill>
                  <a:schemeClr val="bg2"/>
                </a:solidFill>
                <a:latin typeface="Lucida Sans" pitchFamily="34" charset="0"/>
                <a:ea typeface="ＭＳ Ｐゴシック" charset="0"/>
              </a:rPr>
              <a:t>Veterinary Medicine (CVM)</a:t>
            </a:r>
          </a:p>
          <a:p>
            <a:pPr>
              <a:spcBef>
                <a:spcPct val="25000"/>
              </a:spcBef>
              <a:buClr>
                <a:schemeClr val="accent6"/>
              </a:buClr>
              <a:buSzPct val="100000"/>
              <a:defRPr/>
            </a:pPr>
            <a:r>
              <a:rPr lang="en-US" sz="2200" kern="0" dirty="0" err="1">
                <a:solidFill>
                  <a:schemeClr val="bg2"/>
                </a:solidFill>
                <a:latin typeface="Lucida Sans" pitchFamily="34" charset="0"/>
                <a:ea typeface="ＭＳ Ｐゴシック" charset="0"/>
              </a:rPr>
              <a:t>Voiland</a:t>
            </a:r>
            <a:r>
              <a:rPr lang="en-US" sz="2200" kern="0" dirty="0">
                <a:solidFill>
                  <a:schemeClr val="bg2"/>
                </a:solidFill>
                <a:latin typeface="Lucida Sans" pitchFamily="34" charset="0"/>
                <a:ea typeface="ＭＳ Ｐゴシック" charset="0"/>
              </a:rPr>
              <a:t> College of Engineering &amp; Architecture (VCEA) </a:t>
            </a:r>
          </a:p>
          <a:p>
            <a:pPr>
              <a:spcBef>
                <a:spcPct val="25000"/>
              </a:spcBef>
              <a:buClr>
                <a:schemeClr val="accent6"/>
              </a:buClr>
              <a:buSzPct val="100000"/>
              <a:defRPr/>
            </a:pPr>
            <a:endParaRPr lang="en-US" sz="2200" kern="0" dirty="0">
              <a:solidFill>
                <a:schemeClr val="bg2"/>
              </a:solidFill>
              <a:latin typeface="Lucida Sans" pitchFamily="34" charset="0"/>
              <a:ea typeface="ＭＳ Ｐゴシック" charset="0"/>
            </a:endParaRPr>
          </a:p>
          <a:p>
            <a:pPr marL="165100" indent="-165100">
              <a:spcBef>
                <a:spcPct val="25000"/>
              </a:spcBef>
              <a:buClr>
                <a:srgbClr val="C60C30"/>
              </a:buClr>
              <a:buSzPct val="100000"/>
              <a:buFont typeface="Arial" charset="0"/>
              <a:buChar char="•"/>
              <a:defRPr/>
            </a:pPr>
            <a:endParaRPr lang="en-US" kern="0" dirty="0">
              <a:solidFill>
                <a:schemeClr val="bg2"/>
              </a:solidFill>
              <a:latin typeface="Lucida Sans" pitchFamily="34" charset="0"/>
              <a:ea typeface="+mn-ea"/>
            </a:endParaRPr>
          </a:p>
        </p:txBody>
      </p:sp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2589213" y="739775"/>
            <a:ext cx="39385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00"/>
                </a:solidFill>
                <a:latin typeface="Lucida Sans" pitchFamily="34" charset="0"/>
              </a:rPr>
              <a:t>Our Colleges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0" y="1120775"/>
            <a:ext cx="9144000" cy="4810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400">
                <a:latin typeface="Lucida Sans" charset="0"/>
                <a:cs typeface="+mj-cs"/>
              </a:rPr>
              <a:t>Our Programs</a:t>
            </a:r>
          </a:p>
        </p:txBody>
      </p:sp>
      <p:pic>
        <p:nvPicPr>
          <p:cNvPr id="33794" name="Picture 9" descr="WSUVUmesh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25"/>
            <a:ext cx="9151938" cy="4714875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14375" y="2005013"/>
            <a:ext cx="7940675" cy="2430462"/>
          </a:xfrm>
        </p:spPr>
        <p:txBody>
          <a:bodyPr/>
          <a:lstStyle/>
          <a:p>
            <a:pPr>
              <a:defRPr/>
            </a:pPr>
            <a:r>
              <a:rPr sz="2800"/>
              <a:t>95 Undergraduate Majors</a:t>
            </a:r>
          </a:p>
          <a:p>
            <a:pPr>
              <a:defRPr/>
            </a:pPr>
            <a:r>
              <a:rPr sz="2800"/>
              <a:t>100 Certificate Programs</a:t>
            </a:r>
          </a:p>
          <a:p>
            <a:pPr>
              <a:defRPr/>
            </a:pPr>
            <a:r>
              <a:rPr sz="2800"/>
              <a:t>120 Graduate and Professional</a:t>
            </a:r>
            <a:endParaRPr sz="2800">
              <a:solidFill>
                <a:srgbClr val="FFFFFF"/>
              </a:solidFill>
            </a:endParaRPr>
          </a:p>
          <a:p>
            <a:pPr>
              <a:defRPr/>
            </a:pPr>
            <a:r>
              <a:rPr sz="2800"/>
              <a:t>47 Doctoral degrees</a:t>
            </a:r>
          </a:p>
          <a:p>
            <a:pPr>
              <a:defRPr/>
            </a:pPr>
            <a:endParaRPr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0" y="1225550"/>
            <a:ext cx="9144000" cy="712788"/>
          </a:xfrm>
        </p:spPr>
        <p:txBody>
          <a:bodyPr/>
          <a:lstStyle/>
          <a:p>
            <a:r>
              <a:rPr lang="en-US" altLang="en-US" sz="4400" smtClean="0">
                <a:ea typeface="ＭＳ Ｐゴシック" pitchFamily="34" charset="-128"/>
              </a:rPr>
              <a:t>2014 Enrollment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366963" y="2225675"/>
          <a:ext cx="4549775" cy="3473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1924"/>
                <a:gridCol w="1787851"/>
              </a:tblGrid>
              <a:tr h="43418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Location</a:t>
                      </a:r>
                      <a:endParaRPr lang="en-US" sz="1800" dirty="0"/>
                    </a:p>
                  </a:txBody>
                  <a:tcPr marL="91442" marR="91442" marT="45731" marB="4573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Number</a:t>
                      </a:r>
                      <a:endParaRPr lang="en-US" sz="1800" dirty="0"/>
                    </a:p>
                  </a:txBody>
                  <a:tcPr marL="91442" marR="91442" marT="45731" marB="45731"/>
                </a:tc>
              </a:tr>
              <a:tr h="43418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Spokane</a:t>
                      </a:r>
                      <a:endParaRPr lang="en-US" sz="1800" dirty="0"/>
                    </a:p>
                  </a:txBody>
                  <a:tcPr marL="91442" marR="91442" marT="45731" marB="4573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  1,458</a:t>
                      </a:r>
                    </a:p>
                  </a:txBody>
                  <a:tcPr marL="91442" marR="91442" marT="45731" marB="45731"/>
                </a:tc>
              </a:tr>
              <a:tr h="43418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Tri-Cities</a:t>
                      </a:r>
                      <a:endParaRPr lang="en-US" sz="1800" dirty="0"/>
                    </a:p>
                  </a:txBody>
                  <a:tcPr marL="91442" marR="91442" marT="45731" marB="4573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  1,426</a:t>
                      </a:r>
                    </a:p>
                  </a:txBody>
                  <a:tcPr marL="91442" marR="91442" marT="45731" marB="45731"/>
                </a:tc>
              </a:tr>
              <a:tr h="43418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Vancouver</a:t>
                      </a:r>
                      <a:endParaRPr lang="en-US" sz="1800" dirty="0"/>
                    </a:p>
                  </a:txBody>
                  <a:tcPr marL="91442" marR="91442" marT="45731" marB="4573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  3,264</a:t>
                      </a:r>
                    </a:p>
                  </a:txBody>
                  <a:tcPr marL="91442" marR="91442" marT="45731" marB="45731"/>
                </a:tc>
              </a:tr>
              <a:tr h="43418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Everett</a:t>
                      </a:r>
                      <a:endParaRPr lang="en-US" sz="1800" dirty="0"/>
                    </a:p>
                  </a:txBody>
                  <a:tcPr marL="91442" marR="91442" marT="45731" marB="4573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       78</a:t>
                      </a:r>
                    </a:p>
                  </a:txBody>
                  <a:tcPr marL="91442" marR="91442" marT="45731" marB="45731"/>
                </a:tc>
              </a:tr>
              <a:tr h="43418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Global Campus Online</a:t>
                      </a:r>
                      <a:endParaRPr lang="en-US" sz="1800" dirty="0"/>
                    </a:p>
                  </a:txBody>
                  <a:tcPr marL="91442" marR="91442" marT="45731" marB="4573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  2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en-US" sz="1800" dirty="0" smtClean="0"/>
                        <a:t>794</a:t>
                      </a:r>
                    </a:p>
                  </a:txBody>
                  <a:tcPr marL="91442" marR="91442" marT="45731" marB="45731"/>
                </a:tc>
              </a:tr>
              <a:tr h="43418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Pullman</a:t>
                      </a:r>
                      <a:endParaRPr lang="en-US" sz="1800" dirty="0"/>
                    </a:p>
                  </a:txBody>
                  <a:tcPr marL="91442" marR="91442" marT="45731" marB="4573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19,756</a:t>
                      </a:r>
                    </a:p>
                  </a:txBody>
                  <a:tcPr marL="91442" marR="91442" marT="45731" marB="45731"/>
                </a:tc>
              </a:tr>
              <a:tr h="43418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Total</a:t>
                      </a:r>
                      <a:endParaRPr lang="en-US" sz="1800" dirty="0"/>
                    </a:p>
                  </a:txBody>
                  <a:tcPr marL="91442" marR="91442" marT="45731" marB="4573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28 686</a:t>
                      </a:r>
                    </a:p>
                  </a:txBody>
                  <a:tcPr marL="91442" marR="91442" marT="45731" marB="45731"/>
                </a:tc>
              </a:tr>
            </a:tbl>
          </a:graphicData>
        </a:graphic>
      </p:graphicFrame>
      <p:sp>
        <p:nvSpPr>
          <p:cNvPr id="34847" name="TextBox 4"/>
          <p:cNvSpPr txBox="1">
            <a:spLocks noChangeArrowheads="1"/>
          </p:cNvSpPr>
          <p:nvPr/>
        </p:nvSpPr>
        <p:spPr bwMode="auto">
          <a:xfrm>
            <a:off x="2946400" y="6053138"/>
            <a:ext cx="3700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27% Minority and 7% International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4" descr="http://kaga.wsulibs.wsu.edu/cgi-bin/showfile.exe?CISOROOT=/photo_serv&amp;CISOPTR=25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9"/>
          <a:stretch>
            <a:fillRect/>
          </a:stretch>
        </p:blipFill>
        <p:spPr bwMode="auto">
          <a:xfrm>
            <a:off x="0" y="2070100"/>
            <a:ext cx="9174163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0" y="1225550"/>
            <a:ext cx="9144000" cy="712788"/>
          </a:xfrm>
        </p:spPr>
        <p:txBody>
          <a:bodyPr/>
          <a:lstStyle/>
          <a:p>
            <a:r>
              <a:rPr lang="en-US" altLang="en-US" sz="4400" smtClean="0">
                <a:ea typeface="ＭＳ Ｐゴシック" pitchFamily="34" charset="-128"/>
              </a:rPr>
              <a:t>New Students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-1189038" y="2225675"/>
            <a:ext cx="7651751" cy="2892425"/>
          </a:xfrm>
        </p:spPr>
        <p:txBody>
          <a:bodyPr/>
          <a:lstStyle/>
          <a:p>
            <a:r>
              <a:rPr altLang="en-US" smtClean="0">
                <a:ea typeface="ＭＳ Ｐゴシック" pitchFamily="34" charset="-128"/>
              </a:rPr>
              <a:t>Ex</a:t>
            </a:r>
            <a:r>
              <a:rPr altLang="en-US" smtClean="0">
                <a:solidFill>
                  <a:schemeClr val="tx1"/>
                </a:solidFill>
                <a:ea typeface="ＭＳ Ｐゴシック" pitchFamily="34" charset="-128"/>
              </a:rPr>
              <a:t>pect 4600 new freshmen*</a:t>
            </a:r>
          </a:p>
          <a:p>
            <a:r>
              <a:rPr altLang="en-US" smtClean="0">
                <a:solidFill>
                  <a:schemeClr val="tx1"/>
                </a:solidFill>
                <a:ea typeface="ＭＳ Ｐゴシック" pitchFamily="34" charset="-128"/>
              </a:rPr>
              <a:t>Expect 2600 new transfers*</a:t>
            </a:r>
          </a:p>
          <a:p>
            <a:r>
              <a:rPr altLang="en-US" smtClean="0">
                <a:solidFill>
                  <a:schemeClr val="tx1"/>
                </a:solidFill>
                <a:ea typeface="ＭＳ Ｐゴシック" pitchFamily="34" charset="-128"/>
              </a:rPr>
              <a:t>30% More from out of state</a:t>
            </a:r>
          </a:p>
          <a:p>
            <a:r>
              <a:rPr altLang="en-US" smtClean="0">
                <a:solidFill>
                  <a:schemeClr val="tx1"/>
                </a:solidFill>
                <a:ea typeface="ＭＳ Ｐゴシック" pitchFamily="34" charset="-128"/>
              </a:rPr>
              <a:t>38% Underserved population</a:t>
            </a:r>
          </a:p>
          <a:p>
            <a:r>
              <a:rPr altLang="en-US" smtClean="0">
                <a:solidFill>
                  <a:schemeClr val="tx1"/>
                </a:solidFill>
                <a:ea typeface="ＭＳ Ｐゴシック" pitchFamily="34" charset="-128"/>
              </a:rPr>
              <a:t>3.30 Average high school GPA</a:t>
            </a:r>
          </a:p>
          <a:p>
            <a:endParaRPr altLang="en-US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35844" name="TextBox 3"/>
          <p:cNvSpPr txBox="1">
            <a:spLocks noChangeArrowheads="1"/>
          </p:cNvSpPr>
          <p:nvPr/>
        </p:nvSpPr>
        <p:spPr bwMode="auto">
          <a:xfrm>
            <a:off x="406400" y="5214938"/>
            <a:ext cx="2533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FFFF"/>
                </a:solidFill>
              </a:rPr>
              <a:t>*includes all campuses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ChangeArrowheads="1"/>
          </p:cNvSpPr>
          <p:nvPr/>
        </p:nvSpPr>
        <p:spPr bwMode="auto">
          <a:xfrm>
            <a:off x="3508375" y="2971800"/>
            <a:ext cx="17494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2000" b="1">
                <a:solidFill>
                  <a:schemeClr val="bg2"/>
                </a:solidFill>
                <a:latin typeface="Lucida Sans" pitchFamily="34" charset="0"/>
              </a:rPr>
              <a:t>Richard Zack</a:t>
            </a:r>
            <a:r>
              <a:rPr lang="en-US" altLang="en-US" sz="2000">
                <a:solidFill>
                  <a:schemeClr val="bg2"/>
                </a:solidFill>
                <a:latin typeface="Lucida Sans" pitchFamily="34" charset="0"/>
              </a:rPr>
              <a:t>,</a:t>
            </a:r>
          </a:p>
          <a:p>
            <a:r>
              <a:rPr lang="en-US" altLang="en-US" sz="1400" i="1">
                <a:solidFill>
                  <a:srgbClr val="C00000"/>
                </a:solidFill>
                <a:latin typeface="Lucida Sans" pitchFamily="34" charset="0"/>
              </a:rPr>
              <a:t>Chair</a:t>
            </a:r>
          </a:p>
          <a:p>
            <a:r>
              <a:rPr lang="en-US" altLang="en-US" sz="1100">
                <a:solidFill>
                  <a:schemeClr val="bg2"/>
                </a:solidFill>
                <a:latin typeface="Lucida Sans" pitchFamily="34" charset="0"/>
              </a:rPr>
              <a:t>(Entomology)</a:t>
            </a:r>
          </a:p>
        </p:txBody>
      </p:sp>
      <p:sp>
        <p:nvSpPr>
          <p:cNvPr id="36866" name="Rectangle 15"/>
          <p:cNvSpPr>
            <a:spLocks noChangeArrowheads="1"/>
          </p:cNvSpPr>
          <p:nvPr/>
        </p:nvSpPr>
        <p:spPr bwMode="auto">
          <a:xfrm>
            <a:off x="3657600" y="4805363"/>
            <a:ext cx="19812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2000" b="1">
                <a:solidFill>
                  <a:schemeClr val="bg2"/>
                </a:solidFill>
                <a:latin typeface="Lucida Sans" pitchFamily="34" charset="0"/>
              </a:rPr>
              <a:t>Sheila Converse</a:t>
            </a:r>
          </a:p>
          <a:p>
            <a:pPr algn="r"/>
            <a:r>
              <a:rPr lang="en-US" altLang="en-US" sz="1400" i="1">
                <a:solidFill>
                  <a:srgbClr val="C00000"/>
                </a:solidFill>
                <a:latin typeface="Lucida Sans" pitchFamily="34" charset="0"/>
              </a:rPr>
              <a:t>Executive Secretary</a:t>
            </a:r>
          </a:p>
          <a:p>
            <a:pPr algn="r"/>
            <a:r>
              <a:rPr lang="en-US" altLang="en-US" sz="1100">
                <a:solidFill>
                  <a:schemeClr val="bg2"/>
                </a:solidFill>
                <a:latin typeface="Lucida Sans" pitchFamily="34" charset="0"/>
              </a:rPr>
              <a:t>(Music)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47675" y="611188"/>
            <a:ext cx="7934325" cy="0"/>
          </a:xfrm>
          <a:prstGeom prst="line">
            <a:avLst/>
          </a:prstGeom>
          <a:ln w="158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868" name="Picture 2" descr="Sheila Converse B&amp;W small-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2270125"/>
            <a:ext cx="3324225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2379663"/>
            <a:ext cx="3343275" cy="403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TextBox 5"/>
          <p:cNvSpPr txBox="1">
            <a:spLocks noChangeArrowheads="1"/>
          </p:cNvSpPr>
          <p:nvPr/>
        </p:nvSpPr>
        <p:spPr bwMode="auto">
          <a:xfrm>
            <a:off x="1328738" y="814388"/>
            <a:ext cx="6497637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bg2"/>
                </a:solidFill>
              </a:rPr>
              <a:t>Faculty Senate</a:t>
            </a:r>
          </a:p>
          <a:p>
            <a:pPr algn="ctr" eaLnBrk="1" hangingPunct="1"/>
            <a:r>
              <a:rPr lang="en-US" altLang="en-US" sz="3600">
                <a:solidFill>
                  <a:schemeClr val="bg2"/>
                </a:solidFill>
              </a:rPr>
              <a:t>Representing our 2300 Faculty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Content Placeholder 1"/>
          <p:cNvSpPr>
            <a:spLocks noGrp="1"/>
          </p:cNvSpPr>
          <p:nvPr>
            <p:ph idx="1"/>
          </p:nvPr>
        </p:nvSpPr>
        <p:spPr>
          <a:xfrm>
            <a:off x="0" y="1592263"/>
            <a:ext cx="5605463" cy="3876675"/>
          </a:xfrm>
        </p:spPr>
        <p:txBody>
          <a:bodyPr/>
          <a:lstStyle/>
          <a:p>
            <a:pPr eaLnBrk="1" hangingPunct="1"/>
            <a:r>
              <a:rPr altLang="en-US" smtClean="0">
                <a:ea typeface="ＭＳ Ｐゴシック" pitchFamily="34" charset="-128"/>
              </a:rPr>
              <a:t>Academic Affairs</a:t>
            </a:r>
          </a:p>
          <a:p>
            <a:pPr eaLnBrk="1" hangingPunct="1"/>
            <a:r>
              <a:rPr altLang="en-US" smtClean="0">
                <a:ea typeface="ＭＳ Ｐゴシック" pitchFamily="34" charset="-128"/>
              </a:rPr>
              <a:t>Budget</a:t>
            </a:r>
          </a:p>
          <a:p>
            <a:pPr eaLnBrk="1" hangingPunct="1"/>
            <a:r>
              <a:rPr altLang="en-US" smtClean="0">
                <a:ea typeface="ＭＳ Ｐゴシック" pitchFamily="34" charset="-128"/>
              </a:rPr>
              <a:t>Catalogue</a:t>
            </a:r>
          </a:p>
          <a:p>
            <a:pPr eaLnBrk="1" hangingPunct="1"/>
            <a:r>
              <a:rPr altLang="en-US" smtClean="0">
                <a:ea typeface="ＭＳ Ｐゴシック" pitchFamily="34" charset="-128"/>
              </a:rPr>
              <a:t>Committee on Committees</a:t>
            </a:r>
          </a:p>
          <a:p>
            <a:pPr eaLnBrk="1" hangingPunct="1"/>
            <a:r>
              <a:rPr altLang="en-US" smtClean="0">
                <a:ea typeface="ＭＳ Ｐゴシック" pitchFamily="34" charset="-128"/>
              </a:rPr>
              <a:t>Faculty Affairs</a:t>
            </a:r>
          </a:p>
          <a:p>
            <a:pPr eaLnBrk="1" hangingPunct="1"/>
            <a:r>
              <a:rPr altLang="en-US" smtClean="0">
                <a:ea typeface="ＭＳ Ｐゴシック" pitchFamily="34" charset="-128"/>
              </a:rPr>
              <a:t>Graduate Studies</a:t>
            </a:r>
          </a:p>
          <a:p>
            <a:pPr eaLnBrk="1" hangingPunct="1"/>
            <a:r>
              <a:rPr altLang="en-US" smtClean="0">
                <a:ea typeface="ＭＳ Ｐゴシック" pitchFamily="34" charset="-128"/>
              </a:rPr>
              <a:t>Libraries</a:t>
            </a:r>
          </a:p>
          <a:p>
            <a:pPr eaLnBrk="1" hangingPunct="1"/>
            <a:r>
              <a:rPr altLang="en-US" smtClean="0">
                <a:ea typeface="ＭＳ Ｐゴシック" pitchFamily="34" charset="-128"/>
              </a:rPr>
              <a:t>Research and Arts</a:t>
            </a:r>
          </a:p>
        </p:txBody>
      </p:sp>
      <p:sp>
        <p:nvSpPr>
          <p:cNvPr id="38914" name="Title 2"/>
          <p:cNvSpPr>
            <a:spLocks noGrp="1"/>
          </p:cNvSpPr>
          <p:nvPr>
            <p:ph type="title"/>
          </p:nvPr>
        </p:nvSpPr>
        <p:spPr>
          <a:xfrm>
            <a:off x="0" y="725488"/>
            <a:ext cx="9144000" cy="712787"/>
          </a:xfrm>
        </p:spPr>
        <p:txBody>
          <a:bodyPr/>
          <a:lstStyle/>
          <a:p>
            <a:pPr eaLnBrk="1" hangingPunct="1"/>
            <a:r>
              <a:rPr lang="en-US" altLang="en-US" sz="4400" smtClean="0">
                <a:ea typeface="ＭＳ Ｐゴシック" pitchFamily="34" charset="-128"/>
              </a:rPr>
              <a:t>Senate Committees</a:t>
            </a:r>
          </a:p>
        </p:txBody>
      </p:sp>
      <p:pic>
        <p:nvPicPr>
          <p:cNvPr id="38915" name="Picture 4" descr="Frenchvert2s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13" y="1600200"/>
            <a:ext cx="3398837" cy="453072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8229600" cy="4333875"/>
          </a:xfrm>
        </p:spPr>
        <p:txBody>
          <a:bodyPr/>
          <a:lstStyle/>
          <a:p>
            <a:pPr eaLnBrk="1" hangingPunct="1"/>
            <a:r>
              <a:rPr altLang="en-US" sz="2800" smtClean="0">
                <a:ea typeface="ＭＳ Ｐゴシック" pitchFamily="34" charset="-128"/>
              </a:rPr>
              <a:t>The letter of offer and the </a:t>
            </a:r>
            <a:r>
              <a:rPr altLang="en-US" sz="2800" i="1" smtClean="0">
                <a:ea typeface="ＭＳ Ｐゴシック" pitchFamily="34" charset="-128"/>
              </a:rPr>
              <a:t>Faculty Manual</a:t>
            </a:r>
            <a:r>
              <a:rPr altLang="en-US" sz="2800" smtClean="0">
                <a:ea typeface="ＭＳ Ｐゴシック" pitchFamily="34" charset="-128"/>
              </a:rPr>
              <a:t> are the faculty member’s contract with the university.</a:t>
            </a:r>
          </a:p>
          <a:p>
            <a:pPr eaLnBrk="1" hangingPunct="1"/>
            <a:endParaRPr altLang="en-US" sz="2800" smtClean="0">
              <a:ea typeface="ＭＳ Ｐゴシック" pitchFamily="34" charset="-128"/>
            </a:endParaRPr>
          </a:p>
          <a:p>
            <a:pPr lvl="1" eaLnBrk="1" hangingPunct="1"/>
            <a:r>
              <a:rPr altLang="en-US" sz="2400" smtClean="0">
                <a:ea typeface="ＭＳ Ｐゴシック" pitchFamily="34" charset="-128"/>
              </a:rPr>
              <a:t>Consult the </a:t>
            </a:r>
            <a:r>
              <a:rPr altLang="en-US" sz="2400" i="1" smtClean="0">
                <a:ea typeface="ＭＳ Ｐゴシック" pitchFamily="34" charset="-128"/>
              </a:rPr>
              <a:t>Manual</a:t>
            </a:r>
            <a:r>
              <a:rPr altLang="en-US" sz="2400" smtClean="0">
                <a:ea typeface="ＭＳ Ｐゴシック" pitchFamily="34" charset="-128"/>
              </a:rPr>
              <a:t> when you have a question.</a:t>
            </a:r>
          </a:p>
          <a:p>
            <a:pPr lvl="1" eaLnBrk="1" hangingPunct="1"/>
            <a:endParaRPr altLang="en-US" sz="2400" smtClean="0">
              <a:ea typeface="ＭＳ Ｐゴシック" pitchFamily="34" charset="-128"/>
            </a:endParaRPr>
          </a:p>
          <a:p>
            <a:pPr lvl="1" eaLnBrk="1" hangingPunct="1"/>
            <a:r>
              <a:rPr altLang="en-US" sz="2400" smtClean="0">
                <a:ea typeface="ＭＳ Ｐゴシック" pitchFamily="34" charset="-128"/>
              </a:rPr>
              <a:t>In the A – Z index on the webpage</a:t>
            </a:r>
          </a:p>
          <a:p>
            <a:pPr lvl="1" eaLnBrk="1" hangingPunct="1"/>
            <a:endParaRPr altLang="en-US" sz="2400" smtClean="0">
              <a:ea typeface="ＭＳ Ｐゴシック" pitchFamily="34" charset="-128"/>
            </a:endParaRPr>
          </a:p>
          <a:p>
            <a:pPr lvl="1" eaLnBrk="1" hangingPunct="1">
              <a:buFontTx/>
              <a:buNone/>
            </a:pPr>
            <a:r>
              <a:rPr altLang="en-US" sz="2400" smtClean="0">
                <a:ea typeface="ＭＳ Ｐゴシック" pitchFamily="34" charset="-128"/>
                <a:hlinkClick r:id="rId2"/>
              </a:rPr>
              <a:t>Faculty Manual 2014-2015</a:t>
            </a:r>
            <a:endParaRPr altLang="en-US" sz="2400" smtClean="0">
              <a:ea typeface="ＭＳ Ｐゴシック" pitchFamily="34" charset="-128"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95350"/>
            <a:ext cx="9144000" cy="712788"/>
          </a:xfrm>
        </p:spPr>
        <p:txBody>
          <a:bodyPr/>
          <a:lstStyle/>
          <a:p>
            <a:pPr eaLnBrk="1" hangingPunct="1"/>
            <a:r>
              <a:rPr lang="en-US" altLang="en-US" sz="4400" smtClean="0">
                <a:ea typeface="ＭＳ Ｐゴシック" pitchFamily="34" charset="-128"/>
              </a:rPr>
              <a:t>Faculty Manual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3"/>
          <p:cNvSpPr>
            <a:spLocks noGrp="1" noChangeArrowheads="1"/>
          </p:cNvSpPr>
          <p:nvPr>
            <p:ph idx="1"/>
          </p:nvPr>
        </p:nvSpPr>
        <p:spPr>
          <a:xfrm>
            <a:off x="746125" y="2287588"/>
            <a:ext cx="7651750" cy="1687512"/>
          </a:xfrm>
        </p:spPr>
        <p:txBody>
          <a:bodyPr/>
          <a:lstStyle/>
          <a:p>
            <a:pPr eaLnBrk="1" hangingPunct="1"/>
            <a:r>
              <a:rPr altLang="en-US" sz="2800" smtClean="0">
                <a:ea typeface="ＭＳ Ｐゴシック" pitchFamily="34" charset="-128"/>
              </a:rPr>
              <a:t>Policies for tenure-track faculty appear early in the manual (sections II – IV)</a:t>
            </a:r>
          </a:p>
          <a:p>
            <a:pPr eaLnBrk="1" hangingPunct="1"/>
            <a:endParaRPr altLang="en-US" sz="2800" smtClean="0">
              <a:ea typeface="ＭＳ Ｐゴシック" pitchFamily="34" charset="-128"/>
            </a:endParaRPr>
          </a:p>
          <a:p>
            <a:pPr eaLnBrk="1" hangingPunct="1"/>
            <a:r>
              <a:rPr altLang="en-US" sz="2800" smtClean="0">
                <a:ea typeface="ＭＳ Ｐゴシック" pitchFamily="34" charset="-128"/>
              </a:rPr>
              <a:t>Policies for fixed-term faculty appear in section V</a:t>
            </a:r>
          </a:p>
          <a:p>
            <a:pPr eaLnBrk="1" hangingPunct="1"/>
            <a:endParaRPr altLang="en-US" sz="2800" smtClean="0">
              <a:ea typeface="ＭＳ Ｐゴシック" pitchFamily="34" charset="-128"/>
            </a:endParaRPr>
          </a:p>
          <a:p>
            <a:pPr lvl="1" eaLnBrk="1" hangingPunct="1"/>
            <a:r>
              <a:rPr altLang="en-US" smtClean="0">
                <a:ea typeface="ＭＳ Ｐゴシック" pitchFamily="34" charset="-128"/>
              </a:rPr>
              <a:t>It’s unclear which of the earlier policies apply to fixed-term faculty. </a:t>
            </a:r>
          </a:p>
          <a:p>
            <a:pPr lvl="1" eaLnBrk="1" hangingPunct="1">
              <a:buFontTx/>
              <a:buNone/>
            </a:pPr>
            <a:endParaRPr altLang="en-US" smtClean="0">
              <a:ea typeface="ＭＳ Ｐゴシック" pitchFamily="34" charset="-128"/>
            </a:endParaRP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5550"/>
            <a:ext cx="9144000" cy="712788"/>
          </a:xfrm>
        </p:spPr>
        <p:txBody>
          <a:bodyPr/>
          <a:lstStyle/>
          <a:p>
            <a:pPr eaLnBrk="1" hangingPunct="1"/>
            <a:r>
              <a:rPr lang="en-US" altLang="en-US" sz="4400" smtClean="0">
                <a:ea typeface="ＭＳ Ｐゴシック" pitchFamily="34" charset="-128"/>
              </a:rPr>
              <a:t>Faculty Manual (continued)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eaLnBrk="1" hangingPunct="1"/>
            <a:r>
              <a:rPr altLang="en-US" sz="2800" smtClean="0">
                <a:ea typeface="ＭＳ Ｐゴシック" pitchFamily="34" charset="-128"/>
              </a:rPr>
              <a:t>Policy prohibiting discrimination and sexual harassment</a:t>
            </a:r>
          </a:p>
          <a:p>
            <a:pPr eaLnBrk="1" hangingPunct="1"/>
            <a:endParaRPr altLang="en-US" sz="2800" smtClean="0">
              <a:ea typeface="ＭＳ Ｐゴシック" pitchFamily="34" charset="-128"/>
            </a:endParaRPr>
          </a:p>
          <a:p>
            <a:pPr eaLnBrk="1" hangingPunct="1"/>
            <a:r>
              <a:rPr altLang="en-US" sz="2800" smtClean="0">
                <a:ea typeface="ＭＳ Ｐゴシック" pitchFamily="34" charset="-128"/>
              </a:rPr>
              <a:t>Policy on faculty-student and supervisor-subordinate relationships</a:t>
            </a:r>
          </a:p>
          <a:p>
            <a:pPr eaLnBrk="1" hangingPunct="1"/>
            <a:endParaRPr altLang="en-US" sz="2800" smtClean="0">
              <a:ea typeface="ＭＳ Ｐゴシック" pitchFamily="34" charset="-128"/>
            </a:endParaRPr>
          </a:p>
          <a:p>
            <a:pPr eaLnBrk="1" hangingPunct="1"/>
            <a:r>
              <a:rPr altLang="en-US" sz="2800" smtClean="0">
                <a:ea typeface="ＭＳ Ｐゴシック" pitchFamily="34" charset="-128"/>
              </a:rPr>
              <a:t>Disciplinary process/procedures</a:t>
            </a:r>
          </a:p>
          <a:p>
            <a:pPr lvl="1" eaLnBrk="1" hangingPunct="1"/>
            <a:r>
              <a:rPr altLang="en-US" sz="2400" smtClean="0">
                <a:ea typeface="ＭＳ Ｐゴシック" pitchFamily="34" charset="-128"/>
              </a:rPr>
              <a:t>Serious and repeated neglect of duties</a:t>
            </a:r>
          </a:p>
          <a:p>
            <a:pPr lvl="1" eaLnBrk="1" hangingPunct="1"/>
            <a:r>
              <a:rPr altLang="en-US" sz="2400" smtClean="0">
                <a:ea typeface="ＭＳ Ｐゴシック" pitchFamily="34" charset="-128"/>
              </a:rPr>
              <a:t>Discrimination and Sexual Harassment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11213"/>
            <a:ext cx="8229600" cy="712787"/>
          </a:xfrm>
        </p:spPr>
        <p:txBody>
          <a:bodyPr/>
          <a:lstStyle/>
          <a:p>
            <a:pPr eaLnBrk="1" hangingPunct="1"/>
            <a:r>
              <a:rPr lang="en-US" altLang="en-US" sz="4400" smtClean="0">
                <a:ea typeface="ＭＳ Ｐゴシック" pitchFamily="34" charset="-128"/>
              </a:rPr>
              <a:t>Important Policies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PRETTY~1"/>
          <p:cNvPicPr>
            <a:picLocks noChangeAspect="1" noChangeArrowheads="1"/>
          </p:cNvPicPr>
          <p:nvPr/>
        </p:nvPicPr>
        <p:blipFill>
          <a:blip r:embed="rId2" cstate="print">
            <a:lum bright="6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317500" y="1282700"/>
            <a:ext cx="59499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00"/>
                </a:solidFill>
              </a:rPr>
              <a:t>University Overview, </a:t>
            </a:r>
          </a:p>
          <a:p>
            <a:pPr eaLnBrk="1" hangingPunct="1"/>
            <a:r>
              <a:rPr lang="en-US" altLang="en-US" sz="2800">
                <a:solidFill>
                  <a:srgbClr val="000000"/>
                </a:solidFill>
              </a:rPr>
              <a:t>Recruitment and Retention, </a:t>
            </a:r>
          </a:p>
          <a:p>
            <a:pPr eaLnBrk="1" hangingPunct="1"/>
            <a:r>
              <a:rPr lang="en-US" altLang="en-US" sz="2800">
                <a:solidFill>
                  <a:srgbClr val="000000"/>
                </a:solidFill>
              </a:rPr>
              <a:t>Tips on Your Job</a:t>
            </a:r>
            <a:endParaRPr lang="en-US" altLang="en-US" sz="2800" b="1">
              <a:solidFill>
                <a:srgbClr val="000000"/>
              </a:solidFill>
              <a:latin typeface="Lucida Sans" pitchFamily="34" charset="0"/>
            </a:endParaRPr>
          </a:p>
        </p:txBody>
      </p:sp>
      <p:pic>
        <p:nvPicPr>
          <p:cNvPr id="19459" name="Picture 1" descr="wsu125-rvrsd-WhtCrimson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5715000"/>
            <a:ext cx="345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1"/>
          <p:cNvSpPr txBox="1">
            <a:spLocks noChangeArrowheads="1"/>
          </p:cNvSpPr>
          <p:nvPr/>
        </p:nvSpPr>
        <p:spPr bwMode="auto">
          <a:xfrm>
            <a:off x="0" y="180975"/>
            <a:ext cx="80899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chemeClr val="bg2"/>
                </a:solidFill>
                <a:latin typeface="Lucida Sans" pitchFamily="34" charset="0"/>
              </a:rPr>
              <a:t>Chairs and Directors Series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3"/>
          <p:cNvSpPr>
            <a:spLocks noGrp="1" noChangeArrowheads="1"/>
          </p:cNvSpPr>
          <p:nvPr>
            <p:ph idx="1"/>
          </p:nvPr>
        </p:nvSpPr>
        <p:spPr>
          <a:xfrm>
            <a:off x="746125" y="2287588"/>
            <a:ext cx="7651750" cy="1687512"/>
          </a:xfrm>
        </p:spPr>
        <p:txBody>
          <a:bodyPr/>
          <a:lstStyle/>
          <a:p>
            <a:pPr eaLnBrk="1" hangingPunct="1">
              <a:buFontTx/>
              <a:buNone/>
            </a:pPr>
            <a:endParaRPr altLang="en-US" smtClean="0">
              <a:ea typeface="ＭＳ Ｐゴシック" pitchFamily="34" charset="-128"/>
            </a:endParaRPr>
          </a:p>
          <a:p>
            <a:pPr eaLnBrk="1" hangingPunct="1"/>
            <a:endParaRPr altLang="en-US" smtClean="0">
              <a:ea typeface="ＭＳ Ｐゴシック" pitchFamily="34" charset="-128"/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8" y="987425"/>
            <a:ext cx="9144000" cy="4254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4900" dirty="0" smtClean="0">
                <a:cs typeface="+mj-cs"/>
              </a:rPr>
              <a:t>Recruitment and Retention</a:t>
            </a:r>
            <a:endParaRPr lang="en-US" altLang="en-US" dirty="0" smtClean="0">
              <a:cs typeface="+mj-cs"/>
            </a:endParaRPr>
          </a:p>
        </p:txBody>
      </p:sp>
      <p:pic>
        <p:nvPicPr>
          <p:cNvPr id="43011" name="Picture 5" descr="guystudentswalking"/>
          <p:cNvPicPr>
            <a:picLocks noChangeAspect="1" noChangeArrowheads="1"/>
          </p:cNvPicPr>
          <p:nvPr/>
        </p:nvPicPr>
        <p:blipFill>
          <a:blip r:embed="rId2" cstate="email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6324600" cy="4343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3"/>
          <p:cNvSpPr>
            <a:spLocks noGrp="1" noChangeArrowheads="1"/>
          </p:cNvSpPr>
          <p:nvPr>
            <p:ph idx="1"/>
          </p:nvPr>
        </p:nvSpPr>
        <p:spPr>
          <a:xfrm>
            <a:off x="306388" y="2228850"/>
            <a:ext cx="7651750" cy="1687513"/>
          </a:xfrm>
        </p:spPr>
        <p:txBody>
          <a:bodyPr/>
          <a:lstStyle/>
          <a:p>
            <a:pPr eaLnBrk="1" hangingPunct="1"/>
            <a:r>
              <a:rPr altLang="en-US" smtClean="0">
                <a:ea typeface="ＭＳ Ｐゴシック" pitchFamily="34" charset="-128"/>
              </a:rPr>
              <a:t>Approximately 45% of our faculty leave WSU before they stand for tenure.</a:t>
            </a:r>
          </a:p>
          <a:p>
            <a:pPr eaLnBrk="1" hangingPunct="1"/>
            <a:endParaRPr altLang="en-US" smtClean="0">
              <a:ea typeface="ＭＳ Ｐゴシック" pitchFamily="34" charset="-128"/>
            </a:endParaRPr>
          </a:p>
          <a:p>
            <a:pPr eaLnBrk="1" hangingPunct="1"/>
            <a:r>
              <a:rPr altLang="en-US" smtClean="0">
                <a:ea typeface="ＭＳ Ｐゴシック" pitchFamily="34" charset="-128"/>
              </a:rPr>
              <a:t>That’s wasteful of:</a:t>
            </a:r>
          </a:p>
          <a:p>
            <a:pPr lvl="1" eaLnBrk="1" hangingPunct="1"/>
            <a:r>
              <a:rPr altLang="en-US" smtClean="0">
                <a:ea typeface="ＭＳ Ｐゴシック" pitchFamily="34" charset="-128"/>
              </a:rPr>
              <a:t>Recruiting time</a:t>
            </a:r>
          </a:p>
          <a:p>
            <a:pPr lvl="1" eaLnBrk="1" hangingPunct="1"/>
            <a:r>
              <a:rPr altLang="en-US" smtClean="0">
                <a:ea typeface="ＭＳ Ｐゴシック" pitchFamily="34" charset="-128"/>
              </a:rPr>
              <a:t>Recruiting expenses</a:t>
            </a:r>
          </a:p>
          <a:p>
            <a:pPr lvl="1" eaLnBrk="1" hangingPunct="1"/>
            <a:r>
              <a:rPr altLang="en-US" smtClean="0">
                <a:ea typeface="ＭＳ Ｐゴシック" pitchFamily="34" charset="-128"/>
              </a:rPr>
              <a:t>Mentoring time</a:t>
            </a:r>
          </a:p>
          <a:p>
            <a:pPr lvl="1" eaLnBrk="1" hangingPunct="1"/>
            <a:r>
              <a:rPr altLang="en-US" smtClean="0">
                <a:ea typeface="ＭＳ Ｐゴシック" pitchFamily="34" charset="-128"/>
              </a:rPr>
              <a:t>Start up costs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5550"/>
            <a:ext cx="9144000" cy="712788"/>
          </a:xfrm>
        </p:spPr>
        <p:txBody>
          <a:bodyPr/>
          <a:lstStyle/>
          <a:p>
            <a:pPr eaLnBrk="1" hangingPunct="1"/>
            <a:r>
              <a:rPr lang="en-US" altLang="en-US" sz="4400" smtClean="0">
                <a:ea typeface="ＭＳ Ｐゴシック" pitchFamily="34" charset="-128"/>
              </a:rPr>
              <a:t>Faculty Friendly Policies</a:t>
            </a:r>
          </a:p>
        </p:txBody>
      </p:sp>
      <p:pic>
        <p:nvPicPr>
          <p:cNvPr id="44035" name="Picture 5" descr="MScougargold"/>
          <p:cNvPicPr>
            <a:picLocks noChangeAspect="1" noChangeArrowheads="1"/>
          </p:cNvPicPr>
          <p:nvPr/>
        </p:nvPicPr>
        <p:blipFill>
          <a:blip r:embed="rId2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48000"/>
            <a:ext cx="4038600" cy="31178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altLang="en-US" smtClean="0">
                <a:ea typeface="ＭＳ Ｐゴシック" pitchFamily="34" charset="-128"/>
              </a:rPr>
              <a:t>Spousal and Partner Accommodation</a:t>
            </a:r>
          </a:p>
          <a:p>
            <a:pPr eaLnBrk="1" hangingPunct="1">
              <a:lnSpc>
                <a:spcPct val="90000"/>
              </a:lnSpc>
            </a:pPr>
            <a:r>
              <a:rPr altLang="en-US" smtClean="0">
                <a:ea typeface="ＭＳ Ｐゴシック" pitchFamily="34" charset="-128"/>
              </a:rPr>
              <a:t>Mentoring</a:t>
            </a:r>
          </a:p>
          <a:p>
            <a:pPr eaLnBrk="1" hangingPunct="1">
              <a:lnSpc>
                <a:spcPct val="90000"/>
              </a:lnSpc>
            </a:pPr>
            <a:r>
              <a:rPr altLang="en-US" smtClean="0">
                <a:ea typeface="ＭＳ Ｐゴシック" pitchFamily="34" charset="-128"/>
              </a:rPr>
              <a:t>Modifying the tenure clock</a:t>
            </a:r>
          </a:p>
          <a:p>
            <a:pPr eaLnBrk="1" hangingPunct="1">
              <a:lnSpc>
                <a:spcPct val="90000"/>
              </a:lnSpc>
            </a:pPr>
            <a:r>
              <a:rPr altLang="en-US" smtClean="0">
                <a:ea typeface="ＭＳ Ｐゴシック" pitchFamily="34" charset="-128"/>
              </a:rPr>
              <a:t>Modified Duties</a:t>
            </a:r>
          </a:p>
          <a:p>
            <a:pPr eaLnBrk="1" hangingPunct="1">
              <a:lnSpc>
                <a:spcPct val="90000"/>
              </a:lnSpc>
            </a:pPr>
            <a:r>
              <a:rPr altLang="en-US" smtClean="0">
                <a:ea typeface="ＭＳ Ｐゴシック" pitchFamily="34" charset="-128"/>
              </a:rPr>
              <a:t>Professional Leave</a:t>
            </a:r>
          </a:p>
          <a:p>
            <a:pPr eaLnBrk="1" hangingPunct="1">
              <a:lnSpc>
                <a:spcPct val="90000"/>
              </a:lnSpc>
            </a:pPr>
            <a:r>
              <a:rPr altLang="en-US" smtClean="0">
                <a:ea typeface="ＭＳ Ｐゴシック" pitchFamily="34" charset="-128"/>
              </a:rPr>
              <a:t>Phased Retirement</a:t>
            </a:r>
          </a:p>
          <a:p>
            <a:pPr eaLnBrk="1" hangingPunct="1">
              <a:lnSpc>
                <a:spcPct val="90000"/>
              </a:lnSpc>
            </a:pPr>
            <a:r>
              <a:rPr altLang="en-US" smtClean="0">
                <a:ea typeface="ＭＳ Ｐゴシック" pitchFamily="34" charset="-128"/>
              </a:rPr>
              <a:t>Select Plus (formerly Sitter City)</a:t>
            </a:r>
          </a:p>
          <a:p>
            <a:pPr lvl="4" eaLnBrk="1" hangingPunct="1">
              <a:lnSpc>
                <a:spcPct val="90000"/>
              </a:lnSpc>
              <a:buFontTx/>
              <a:buNone/>
            </a:pPr>
            <a:endParaRPr altLang="en-US" smtClean="0">
              <a:ea typeface="ＭＳ Ｐゴシック" pitchFamily="34" charset="-128"/>
            </a:endParaRP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63538" y="862013"/>
            <a:ext cx="8229600" cy="712787"/>
          </a:xfrm>
        </p:spPr>
        <p:txBody>
          <a:bodyPr/>
          <a:lstStyle/>
          <a:p>
            <a:pPr eaLnBrk="1" hangingPunct="1"/>
            <a:r>
              <a:rPr lang="en-US" altLang="en-US" sz="4400" smtClean="0">
                <a:ea typeface="ＭＳ Ｐゴシック" pitchFamily="34" charset="-128"/>
              </a:rPr>
              <a:t>Key Policies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3"/>
          <p:cNvSpPr>
            <a:spLocks noGrp="1" noChangeArrowheads="1"/>
          </p:cNvSpPr>
          <p:nvPr>
            <p:ph idx="1"/>
          </p:nvPr>
        </p:nvSpPr>
        <p:spPr>
          <a:xfrm>
            <a:off x="0" y="1744663"/>
            <a:ext cx="8864600" cy="1076325"/>
          </a:xfrm>
        </p:spPr>
        <p:txBody>
          <a:bodyPr/>
          <a:lstStyle/>
          <a:p>
            <a:pPr eaLnBrk="1" hangingPunct="1"/>
            <a:r>
              <a:rPr altLang="en-US" sz="3200" b="1" i="1" smtClean="0">
                <a:ea typeface="ＭＳ Ｐゴシック" pitchFamily="34" charset="-128"/>
                <a:hlinkClick r:id="rId2"/>
              </a:rPr>
              <a:t>BPPM 60.15 Partner and Spouse Accommodation</a:t>
            </a:r>
            <a:endParaRPr altLang="en-US" sz="3200" b="1" i="1" smtClean="0">
              <a:ea typeface="ＭＳ Ｐゴシック" pitchFamily="34" charset="-128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 smtClean="0">
                <a:cs typeface="+mj-cs"/>
              </a:rPr>
              <a:t>Partner &amp; Spousal Accommodation Policy</a:t>
            </a:r>
          </a:p>
        </p:txBody>
      </p:sp>
      <p:pic>
        <p:nvPicPr>
          <p:cNvPr id="46083" name="Picture 7" descr="HonorsHall2"/>
          <p:cNvPicPr>
            <a:picLocks noChangeAspect="1" noChangeArrowheads="1"/>
          </p:cNvPicPr>
          <p:nvPr/>
        </p:nvPicPr>
        <p:blipFill>
          <a:blip r:embed="rId3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352800"/>
            <a:ext cx="4648200" cy="3124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712788"/>
          </a:xfrm>
        </p:spPr>
        <p:txBody>
          <a:bodyPr/>
          <a:lstStyle/>
          <a:p>
            <a:pPr eaLnBrk="1" hangingPunct="1"/>
            <a:r>
              <a:rPr lang="en-US" altLang="en-US" sz="4400" smtClean="0">
                <a:ea typeface="ＭＳ Ｐゴシック" pitchFamily="34" charset="-128"/>
              </a:rPr>
              <a:t>How Does It Work?</a:t>
            </a:r>
          </a:p>
        </p:txBody>
      </p:sp>
      <p:pic>
        <p:nvPicPr>
          <p:cNvPr id="47106" name="Picture 9" descr="Whitelibrary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300288"/>
            <a:ext cx="4038600" cy="3125787"/>
          </a:xfrm>
          <a:ln w="28575">
            <a:solidFill>
              <a:schemeClr val="tx1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107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altLang="en-US" smtClean="0">
                <a:ea typeface="ＭＳ Ｐゴシック" pitchFamily="34" charset="-128"/>
              </a:rPr>
              <a:t>The partner must look for existing jobs.</a:t>
            </a:r>
          </a:p>
          <a:p>
            <a:pPr eaLnBrk="1" hangingPunct="1"/>
            <a:endParaRPr altLang="en-US" smtClean="0">
              <a:ea typeface="ＭＳ Ｐゴシック" pitchFamily="34" charset="-128"/>
            </a:endParaRPr>
          </a:p>
          <a:p>
            <a:pPr eaLnBrk="1" hangingPunct="1"/>
            <a:r>
              <a:rPr altLang="en-US" smtClean="0">
                <a:ea typeface="ＭＳ Ｐゴシック" pitchFamily="34" charset="-128"/>
              </a:rPr>
              <a:t>If no job is found, the Provost will provide (pending available funding) either:</a:t>
            </a:r>
          </a:p>
          <a:p>
            <a:pPr eaLnBrk="1" hangingPunct="1"/>
            <a:endParaRPr altLang="en-US" smtClean="0">
              <a:ea typeface="ＭＳ Ｐゴシック" pitchFamily="34" charset="-128"/>
            </a:endParaRPr>
          </a:p>
          <a:p>
            <a:pPr lvl="1" eaLnBrk="1" hangingPunct="1"/>
            <a:r>
              <a:rPr altLang="en-US" sz="2000" smtClean="0">
                <a:ea typeface="ＭＳ Ｐゴシック" pitchFamily="34" charset="-128"/>
              </a:rPr>
              <a:t> 0.5 funding for 2 years, or</a:t>
            </a:r>
          </a:p>
          <a:p>
            <a:pPr lvl="1" eaLnBrk="1" hangingPunct="1"/>
            <a:endParaRPr altLang="en-US" sz="2000" smtClean="0">
              <a:ea typeface="ＭＳ Ｐゴシック" pitchFamily="34" charset="-128"/>
            </a:endParaRPr>
          </a:p>
          <a:p>
            <a:pPr lvl="1" eaLnBrk="1" hangingPunct="1"/>
            <a:r>
              <a:rPr altLang="en-US" sz="2000" smtClean="0">
                <a:ea typeface="ＭＳ Ｐゴシック" pitchFamily="34" charset="-128"/>
              </a:rPr>
              <a:t>0.33 funding for 3 years.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373063" y="992188"/>
            <a:ext cx="8229600" cy="712787"/>
          </a:xfrm>
        </p:spPr>
        <p:txBody>
          <a:bodyPr/>
          <a:lstStyle/>
          <a:p>
            <a:pPr eaLnBrk="1" hangingPunct="1"/>
            <a:r>
              <a:rPr lang="en-US" altLang="en-US" sz="4400" smtClean="0">
                <a:ea typeface="ＭＳ Ｐゴシック" pitchFamily="34" charset="-128"/>
              </a:rPr>
              <a:t>Requesting Funds</a:t>
            </a:r>
          </a:p>
        </p:txBody>
      </p:sp>
      <p:pic>
        <p:nvPicPr>
          <p:cNvPr id="48130" name="Picture 8" descr="Pullman-CTL west2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516188"/>
            <a:ext cx="4038600" cy="2692400"/>
          </a:xfrm>
          <a:ln w="28575">
            <a:solidFill>
              <a:schemeClr val="tx1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2514600"/>
            <a:ext cx="4038600" cy="3916363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smtClean="0">
                <a:cs typeface="+mn-cs"/>
              </a:rPr>
              <a:t>Locate a position.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smtClean="0"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smtClean="0">
                <a:cs typeface="+mn-cs"/>
              </a:rPr>
              <a:t>Send a memo to the Provost through your dean.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sz="2000" smtClean="0"/>
              <a:t>The policy indicates what you need to address.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smtClean="0"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smtClean="0">
                <a:cs typeface="+mn-cs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712788"/>
          </a:xfrm>
        </p:spPr>
        <p:txBody>
          <a:bodyPr/>
          <a:lstStyle/>
          <a:p>
            <a:pPr eaLnBrk="1" hangingPunct="1"/>
            <a:r>
              <a:rPr lang="en-US" altLang="en-US" sz="4400" smtClean="0">
                <a:ea typeface="ＭＳ Ｐゴシック" pitchFamily="34" charset="-128"/>
              </a:rPr>
              <a:t>Your Commitment</a:t>
            </a:r>
          </a:p>
        </p:txBody>
      </p:sp>
      <p:pic>
        <p:nvPicPr>
          <p:cNvPr id="49154" name="Picture 9" descr="CUEstuds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email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1350" y="1600200"/>
            <a:ext cx="3670300" cy="4525963"/>
          </a:xfrm>
          <a:ln w="28575">
            <a:solidFill>
              <a:schemeClr val="tx2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59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altLang="en-US" smtClean="0">
                <a:cs typeface="+mn-cs"/>
              </a:rPr>
              <a:t>All funds are matching funds.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altLang="en-US" smtClean="0">
              <a:cs typeface="+mn-cs"/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altLang="en-US" smtClean="0">
                <a:cs typeface="+mn-cs"/>
              </a:rPr>
              <a:t>The department helps to find someone with matching funds.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altLang="en-US" smtClean="0">
              <a:cs typeface="+mn-cs"/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altLang="en-US" smtClean="0">
                <a:cs typeface="+mn-cs"/>
              </a:rPr>
              <a:t>The department that receives the funds must make a good faith effort for a permanent accommodation.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30213"/>
          </a:xfrm>
        </p:spPr>
        <p:txBody>
          <a:bodyPr/>
          <a:lstStyle/>
          <a:p>
            <a:pPr eaLnBrk="1" hangingPunct="1"/>
            <a:r>
              <a:rPr altLang="en-US" b="1" i="1" smtClean="0">
                <a:ea typeface="ＭＳ Ｐゴシック" pitchFamily="34" charset="-128"/>
                <a:hlinkClick r:id="rId2"/>
              </a:rPr>
              <a:t>https://faculty.wsu.edu/mentoring/</a:t>
            </a:r>
            <a:endParaRPr altLang="en-US" b="1" i="1" smtClean="0">
              <a:ea typeface="ＭＳ Ｐゴシック" pitchFamily="34" charset="-128"/>
            </a:endParaRP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500063"/>
            <a:ext cx="8229600" cy="712787"/>
          </a:xfrm>
        </p:spPr>
        <p:txBody>
          <a:bodyPr/>
          <a:lstStyle/>
          <a:p>
            <a:pPr eaLnBrk="1" hangingPunct="1"/>
            <a:r>
              <a:rPr lang="en-US" altLang="en-US" sz="4400" smtClean="0">
                <a:ea typeface="ＭＳ Ｐゴシック" pitchFamily="34" charset="-128"/>
              </a:rPr>
              <a:t>Mentoring</a:t>
            </a:r>
          </a:p>
        </p:txBody>
      </p:sp>
      <p:pic>
        <p:nvPicPr>
          <p:cNvPr id="50179" name="Picture 5" descr="collesi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1693863"/>
            <a:ext cx="7050087" cy="48799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712788"/>
          </a:xfrm>
        </p:spPr>
        <p:txBody>
          <a:bodyPr/>
          <a:lstStyle/>
          <a:p>
            <a:pPr eaLnBrk="1" hangingPunct="1"/>
            <a:r>
              <a:rPr lang="en-US" altLang="en-US" sz="4400" smtClean="0">
                <a:ea typeface="ＭＳ Ｐゴシック" pitchFamily="34" charset="-128"/>
              </a:rPr>
              <a:t>Who is it for</a:t>
            </a:r>
            <a:r>
              <a:rPr lang="en-US" altLang="en-US" smtClean="0">
                <a:ea typeface="ＭＳ Ｐゴシック" pitchFamily="34" charset="-128"/>
              </a:rPr>
              <a:t>?</a:t>
            </a:r>
          </a:p>
        </p:txBody>
      </p:sp>
      <p:sp>
        <p:nvSpPr>
          <p:cNvPr id="51202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05000"/>
            <a:ext cx="4038600" cy="4525963"/>
          </a:xfrm>
        </p:spPr>
        <p:txBody>
          <a:bodyPr/>
          <a:lstStyle/>
          <a:p>
            <a:pPr eaLnBrk="1" hangingPunct="1"/>
            <a:r>
              <a:rPr altLang="en-US" sz="2800" smtClean="0">
                <a:ea typeface="ＭＳ Ｐゴシック" pitchFamily="34" charset="-128"/>
              </a:rPr>
              <a:t>All non-tenured tenure track faculty</a:t>
            </a:r>
          </a:p>
          <a:p>
            <a:pPr eaLnBrk="1" hangingPunct="1"/>
            <a:endParaRPr altLang="en-US" sz="2800" smtClean="0">
              <a:ea typeface="ＭＳ Ｐゴシック" pitchFamily="34" charset="-128"/>
            </a:endParaRPr>
          </a:p>
          <a:p>
            <a:pPr eaLnBrk="1" hangingPunct="1"/>
            <a:r>
              <a:rPr altLang="en-US" sz="2800" smtClean="0">
                <a:ea typeface="ＭＳ Ｐゴシック" pitchFamily="34" charset="-128"/>
              </a:rPr>
              <a:t>Associate Professors</a:t>
            </a:r>
          </a:p>
          <a:p>
            <a:pPr eaLnBrk="1" hangingPunct="1"/>
            <a:endParaRPr altLang="en-US" sz="2800" smtClean="0">
              <a:ea typeface="ＭＳ Ｐゴシック" pitchFamily="34" charset="-128"/>
            </a:endParaRPr>
          </a:p>
          <a:p>
            <a:pPr eaLnBrk="1" hangingPunct="1"/>
            <a:r>
              <a:rPr altLang="en-US" sz="2800" smtClean="0">
                <a:ea typeface="ＭＳ Ｐゴシック" pitchFamily="34" charset="-128"/>
              </a:rPr>
              <a:t>Others</a:t>
            </a:r>
          </a:p>
        </p:txBody>
      </p:sp>
      <p:pic>
        <p:nvPicPr>
          <p:cNvPr id="51203" name="Picture 11" descr="arialview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email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525713"/>
            <a:ext cx="4038600" cy="2674937"/>
          </a:xfrm>
          <a:ln w="28575">
            <a:solidFill>
              <a:schemeClr val="tx1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258763" y="760413"/>
            <a:ext cx="8428037" cy="657225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ea typeface="ＭＳ Ｐゴシック" pitchFamily="34" charset="-128"/>
              </a:rPr>
              <a:t>Department Decisions</a:t>
            </a:r>
          </a:p>
        </p:txBody>
      </p:sp>
      <p:sp>
        <p:nvSpPr>
          <p:cNvPr id="52226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altLang="en-US" smtClean="0">
                <a:ea typeface="ＭＳ Ｐゴシック" pitchFamily="34" charset="-128"/>
              </a:rPr>
              <a:t>One mentor or more?</a:t>
            </a:r>
          </a:p>
          <a:p>
            <a:pPr eaLnBrk="1" hangingPunct="1">
              <a:lnSpc>
                <a:spcPct val="80000"/>
              </a:lnSpc>
            </a:pPr>
            <a:endParaRPr altLang="en-US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altLang="en-US" smtClean="0">
                <a:ea typeface="ＭＳ Ｐゴシック" pitchFamily="34" charset="-128"/>
              </a:rPr>
              <a:t>Mentors from other departments?</a:t>
            </a:r>
          </a:p>
          <a:p>
            <a:pPr eaLnBrk="1" hangingPunct="1">
              <a:lnSpc>
                <a:spcPct val="80000"/>
              </a:lnSpc>
            </a:pPr>
            <a:endParaRPr altLang="en-US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altLang="en-US" smtClean="0">
                <a:ea typeface="ＭＳ Ｐゴシック" pitchFamily="34" charset="-128"/>
              </a:rPr>
              <a:t>Mentors from other campuses?</a:t>
            </a:r>
          </a:p>
          <a:p>
            <a:pPr eaLnBrk="1" hangingPunct="1">
              <a:lnSpc>
                <a:spcPct val="80000"/>
              </a:lnSpc>
            </a:pPr>
            <a:endParaRPr altLang="en-US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altLang="en-US" smtClean="0">
                <a:ea typeface="ＭＳ Ｐゴシック" pitchFamily="34" charset="-128"/>
              </a:rPr>
              <a:t>Who selects the mentors?</a:t>
            </a:r>
          </a:p>
          <a:p>
            <a:pPr eaLnBrk="1" hangingPunct="1">
              <a:lnSpc>
                <a:spcPct val="80000"/>
              </a:lnSpc>
            </a:pPr>
            <a:endParaRPr altLang="en-US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altLang="en-US" smtClean="0">
                <a:ea typeface="ＭＳ Ｐゴシック" pitchFamily="34" charset="-128"/>
              </a:rPr>
              <a:t>What do the mentors do?</a:t>
            </a:r>
          </a:p>
          <a:p>
            <a:pPr eaLnBrk="1" hangingPunct="1">
              <a:lnSpc>
                <a:spcPct val="80000"/>
              </a:lnSpc>
            </a:pPr>
            <a:endParaRPr altLang="en-US" smtClean="0">
              <a:ea typeface="ＭＳ Ｐゴシック" pitchFamily="34" charset="-128"/>
            </a:endParaRPr>
          </a:p>
        </p:txBody>
      </p:sp>
      <p:pic>
        <p:nvPicPr>
          <p:cNvPr id="52227" name="Picture 11" descr="fallalumnictr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email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509838"/>
            <a:ext cx="4038600" cy="2706687"/>
          </a:xfrm>
          <a:ln w="28575">
            <a:solidFill>
              <a:schemeClr val="tx1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0" y="1225550"/>
            <a:ext cx="9144000" cy="712788"/>
          </a:xfrm>
        </p:spPr>
        <p:txBody>
          <a:bodyPr/>
          <a:lstStyle/>
          <a:p>
            <a:r>
              <a:rPr lang="en-US" altLang="en-US" sz="4400" smtClean="0">
                <a:ea typeface="ＭＳ Ｐゴシック" pitchFamily="34" charset="-128"/>
              </a:rPr>
              <a:t>Today’s Objectives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746125" y="2287588"/>
            <a:ext cx="7651750" cy="2278062"/>
          </a:xfrm>
        </p:spPr>
        <p:txBody>
          <a:bodyPr/>
          <a:lstStyle/>
          <a:p>
            <a:pPr eaLnBrk="1" hangingPunct="1"/>
            <a:r>
              <a:rPr altLang="en-US" sz="2800" smtClean="0">
                <a:ea typeface="ＭＳ Ｐゴシック" pitchFamily="34" charset="-128"/>
              </a:rPr>
              <a:t>Brief University Overview</a:t>
            </a:r>
          </a:p>
          <a:p>
            <a:pPr eaLnBrk="1" hangingPunct="1"/>
            <a:r>
              <a:rPr altLang="en-US" sz="2800" smtClean="0">
                <a:ea typeface="ＭＳ Ｐゴシック" pitchFamily="34" charset="-128"/>
              </a:rPr>
              <a:t>Faculty Recruitment and Retention</a:t>
            </a:r>
          </a:p>
          <a:p>
            <a:pPr eaLnBrk="1" hangingPunct="1"/>
            <a:r>
              <a:rPr altLang="en-US" sz="2800" smtClean="0">
                <a:ea typeface="ＭＳ Ｐゴシック" pitchFamily="34" charset="-128"/>
              </a:rPr>
              <a:t>Tips on your job</a:t>
            </a:r>
          </a:p>
          <a:p>
            <a:r>
              <a:rPr altLang="en-US" sz="2800" smtClean="0">
                <a:ea typeface="ＭＳ Ｐゴシック" pitchFamily="34" charset="-128"/>
              </a:rPr>
              <a:t>Networking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2" descr="RotundaPizzeria"/>
          <p:cNvPicPr>
            <a:picLocks noChangeAspect="1" noChangeArrowheads="1"/>
          </p:cNvPicPr>
          <p:nvPr/>
        </p:nvPicPr>
        <p:blipFill>
          <a:blip r:embed="rId2" cstate="email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81400"/>
            <a:ext cx="4038600" cy="30305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250" name="Rectangle 5"/>
          <p:cNvSpPr>
            <a:spLocks noGrp="1" noChangeArrowheads="1"/>
          </p:cNvSpPr>
          <p:nvPr>
            <p:ph idx="1"/>
          </p:nvPr>
        </p:nvSpPr>
        <p:spPr>
          <a:xfrm>
            <a:off x="0" y="1466850"/>
            <a:ext cx="7161213" cy="26812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altLang="en-US" sz="280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altLang="en-US" sz="2800" smtClean="0">
                <a:ea typeface="ＭＳ Ｐゴシック" pitchFamily="34" charset="-128"/>
              </a:rPr>
              <a:t>Someone who:</a:t>
            </a:r>
          </a:p>
          <a:p>
            <a:pPr marL="344488" lvl="1" indent="0" eaLnBrk="1" hangingPunct="1">
              <a:lnSpc>
                <a:spcPct val="80000"/>
              </a:lnSpc>
              <a:buFont typeface="Lucida Sans" panose="020B0602030504020204" pitchFamily="34" charset="0"/>
              <a:buNone/>
            </a:pPr>
            <a:r>
              <a:rPr altLang="en-US" sz="2400" smtClean="0">
                <a:ea typeface="ＭＳ Ｐゴシック" pitchFamily="34" charset="-128"/>
              </a:rPr>
              <a:t>Is more senior than the mentored.</a:t>
            </a:r>
          </a:p>
          <a:p>
            <a:pPr marL="344488" lvl="1" indent="0" eaLnBrk="1" hangingPunct="1">
              <a:lnSpc>
                <a:spcPct val="80000"/>
              </a:lnSpc>
              <a:buFont typeface="Lucida Sans" panose="020B0602030504020204" pitchFamily="34" charset="0"/>
              <a:buNone/>
            </a:pPr>
            <a:r>
              <a:rPr altLang="en-US" sz="2400" smtClean="0">
                <a:ea typeface="ＭＳ Ｐゴシック" pitchFamily="34" charset="-128"/>
              </a:rPr>
              <a:t>Knows the rules.</a:t>
            </a:r>
          </a:p>
          <a:p>
            <a:pPr marL="344488" lvl="1" indent="0" eaLnBrk="1" hangingPunct="1">
              <a:lnSpc>
                <a:spcPct val="80000"/>
              </a:lnSpc>
              <a:buFont typeface="Lucida Sans" panose="020B0602030504020204" pitchFamily="34" charset="0"/>
              <a:buNone/>
            </a:pPr>
            <a:r>
              <a:rPr altLang="en-US" sz="2400" smtClean="0">
                <a:ea typeface="ＭＳ Ｐゴシック" pitchFamily="34" charset="-128"/>
              </a:rPr>
              <a:t>Is willing to commit the time.</a:t>
            </a:r>
          </a:p>
          <a:p>
            <a:pPr marL="344488" lvl="1" indent="0" eaLnBrk="1" hangingPunct="1">
              <a:lnSpc>
                <a:spcPct val="80000"/>
              </a:lnSpc>
              <a:buFont typeface="Lucida Sans" panose="020B0602030504020204" pitchFamily="34" charset="0"/>
              <a:buNone/>
            </a:pPr>
            <a:r>
              <a:rPr altLang="en-US" sz="2400" smtClean="0">
                <a:ea typeface="ＭＳ Ｐゴシック" pitchFamily="34" charset="-128"/>
              </a:rPr>
              <a:t>Is willing to give honest feedback.</a:t>
            </a:r>
          </a:p>
          <a:p>
            <a:pPr marL="344488" lvl="1" indent="0" eaLnBrk="1" hangingPunct="1">
              <a:lnSpc>
                <a:spcPct val="80000"/>
              </a:lnSpc>
              <a:buFont typeface="Lucida Sans" panose="020B0602030504020204" pitchFamily="34" charset="0"/>
              <a:buNone/>
            </a:pPr>
            <a:r>
              <a:rPr altLang="en-US" sz="2400" smtClean="0">
                <a:ea typeface="ＭＳ Ｐゴシック" pitchFamily="34" charset="-128"/>
              </a:rPr>
              <a:t>Is not thedepartment ch</a:t>
            </a:r>
            <a:r>
              <a:rPr altLang="en-US" sz="2400" smtClean="0">
                <a:solidFill>
                  <a:schemeClr val="tx1"/>
                </a:solidFill>
                <a:ea typeface="ＭＳ Ｐゴシック" pitchFamily="34" charset="-128"/>
              </a:rPr>
              <a:t>air</a:t>
            </a:r>
            <a:r>
              <a:rPr altLang="en-US" sz="2400" smtClean="0">
                <a:ea typeface="ＭＳ Ｐゴシック" pitchFamily="34" charset="-128"/>
              </a:rPr>
              <a:t>.</a:t>
            </a:r>
          </a:p>
        </p:txBody>
      </p:sp>
      <p:sp>
        <p:nvSpPr>
          <p:cNvPr id="53251" name="Rectangle 4"/>
          <p:cNvSpPr>
            <a:spLocks noGrp="1" noChangeArrowheads="1"/>
          </p:cNvSpPr>
          <p:nvPr>
            <p:ph type="title"/>
          </p:nvPr>
        </p:nvSpPr>
        <p:spPr>
          <a:xfrm>
            <a:off x="315913" y="711200"/>
            <a:ext cx="8229600" cy="712788"/>
          </a:xfrm>
        </p:spPr>
        <p:txBody>
          <a:bodyPr/>
          <a:lstStyle/>
          <a:p>
            <a:pPr eaLnBrk="1" hangingPunct="1"/>
            <a:r>
              <a:rPr lang="en-US" altLang="en-US" sz="4400" smtClean="0">
                <a:ea typeface="ＭＳ Ｐゴシック" pitchFamily="34" charset="-128"/>
              </a:rPr>
              <a:t>A Good Mentor 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712788"/>
          </a:xfrm>
        </p:spPr>
        <p:txBody>
          <a:bodyPr/>
          <a:lstStyle/>
          <a:p>
            <a:pPr eaLnBrk="1" hangingPunct="1"/>
            <a:r>
              <a:rPr lang="en-US" altLang="en-US" sz="4400" smtClean="0">
                <a:ea typeface="ＭＳ Ｐゴシック" pitchFamily="34" charset="-128"/>
              </a:rPr>
              <a:t>Mentors Provide:</a:t>
            </a:r>
          </a:p>
        </p:txBody>
      </p:sp>
      <p:pic>
        <p:nvPicPr>
          <p:cNvPr id="54274" name="Picture 10" descr="RotundaOutside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email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347913"/>
            <a:ext cx="4038600" cy="3030537"/>
          </a:xfrm>
          <a:ln w="28575">
            <a:solidFill>
              <a:schemeClr val="tx1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27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162425" y="1676400"/>
            <a:ext cx="4752975" cy="4525963"/>
          </a:xfrm>
        </p:spPr>
        <p:txBody>
          <a:bodyPr/>
          <a:lstStyle/>
          <a:p>
            <a:pPr marL="620713" lvl="1" eaLnBrk="1" hangingPunct="1">
              <a:lnSpc>
                <a:spcPct val="90000"/>
              </a:lnSpc>
              <a:spcBef>
                <a:spcPts val="325"/>
              </a:spcBef>
              <a:buFontTx/>
              <a:buChar char="•"/>
            </a:pPr>
            <a:r>
              <a:rPr altLang="en-US" sz="2400" smtClean="0">
                <a:ea typeface="ＭＳ Ｐゴシック" pitchFamily="34" charset="-128"/>
              </a:rPr>
              <a:t>Understanding of “the system, especially the informal rules.</a:t>
            </a:r>
          </a:p>
          <a:p>
            <a:pPr marL="620713" lvl="1" eaLnBrk="1" hangingPunct="1">
              <a:lnSpc>
                <a:spcPct val="90000"/>
              </a:lnSpc>
              <a:spcBef>
                <a:spcPts val="325"/>
              </a:spcBef>
              <a:buFontTx/>
              <a:buChar char="•"/>
            </a:pPr>
            <a:endParaRPr altLang="en-US" sz="2400" smtClean="0">
              <a:ea typeface="ＭＳ Ｐゴシック" pitchFamily="34" charset="-128"/>
            </a:endParaRPr>
          </a:p>
          <a:p>
            <a:pPr marL="620713" lvl="1" eaLnBrk="1" hangingPunct="1">
              <a:lnSpc>
                <a:spcPct val="90000"/>
              </a:lnSpc>
              <a:spcBef>
                <a:spcPts val="325"/>
              </a:spcBef>
              <a:buFontTx/>
              <a:buChar char="•"/>
            </a:pPr>
            <a:r>
              <a:rPr altLang="en-US" sz="2400" smtClean="0">
                <a:ea typeface="ＭＳ Ｐゴシック" pitchFamily="34" charset="-128"/>
              </a:rPr>
              <a:t>Help with socialization.</a:t>
            </a:r>
          </a:p>
          <a:p>
            <a:pPr marL="620713" lvl="1" eaLnBrk="1" hangingPunct="1">
              <a:lnSpc>
                <a:spcPct val="90000"/>
              </a:lnSpc>
              <a:spcBef>
                <a:spcPts val="325"/>
              </a:spcBef>
              <a:buFontTx/>
              <a:buChar char="•"/>
            </a:pPr>
            <a:endParaRPr altLang="en-US" sz="2400" smtClean="0">
              <a:ea typeface="ＭＳ Ｐゴシック" pitchFamily="34" charset="-128"/>
            </a:endParaRPr>
          </a:p>
          <a:p>
            <a:pPr marL="620713" lvl="1" eaLnBrk="1" hangingPunct="1">
              <a:lnSpc>
                <a:spcPct val="90000"/>
              </a:lnSpc>
              <a:spcBef>
                <a:spcPts val="325"/>
              </a:spcBef>
              <a:buFontTx/>
              <a:buChar char="•"/>
            </a:pPr>
            <a:r>
              <a:rPr altLang="en-US" sz="2400" smtClean="0">
                <a:ea typeface="ＭＳ Ｐゴシック" pitchFamily="34" charset="-128"/>
              </a:rPr>
              <a:t>Encouragement.</a:t>
            </a:r>
          </a:p>
          <a:p>
            <a:pPr marL="620713" lvl="1" eaLnBrk="1" hangingPunct="1">
              <a:lnSpc>
                <a:spcPct val="90000"/>
              </a:lnSpc>
              <a:spcBef>
                <a:spcPts val="325"/>
              </a:spcBef>
              <a:buFontTx/>
              <a:buChar char="•"/>
            </a:pPr>
            <a:endParaRPr altLang="en-US" sz="2400" smtClean="0">
              <a:ea typeface="ＭＳ Ｐゴシック" pitchFamily="34" charset="-128"/>
            </a:endParaRPr>
          </a:p>
          <a:p>
            <a:pPr marL="620713" lvl="1" eaLnBrk="1" hangingPunct="1">
              <a:lnSpc>
                <a:spcPct val="90000"/>
              </a:lnSpc>
              <a:spcBef>
                <a:spcPts val="325"/>
              </a:spcBef>
              <a:buFontTx/>
              <a:buChar char="•"/>
            </a:pPr>
            <a:r>
              <a:rPr altLang="en-US" sz="2400" smtClean="0">
                <a:ea typeface="ＭＳ Ｐゴシック" pitchFamily="34" charset="-128"/>
              </a:rPr>
              <a:t>Honest feedback.</a:t>
            </a:r>
          </a:p>
          <a:p>
            <a:pPr marL="620713" lvl="1" eaLnBrk="1" hangingPunct="1">
              <a:lnSpc>
                <a:spcPct val="90000"/>
              </a:lnSpc>
              <a:spcBef>
                <a:spcPts val="325"/>
              </a:spcBef>
              <a:buFontTx/>
              <a:buChar char="•"/>
            </a:pPr>
            <a:endParaRPr altLang="en-US" sz="2400" smtClean="0">
              <a:ea typeface="ＭＳ Ｐゴシック" pitchFamily="34" charset="-128"/>
            </a:endParaRPr>
          </a:p>
          <a:p>
            <a:pPr marL="620713" lvl="1" eaLnBrk="1" hangingPunct="1">
              <a:lnSpc>
                <a:spcPct val="90000"/>
              </a:lnSpc>
              <a:spcBef>
                <a:spcPts val="325"/>
              </a:spcBef>
              <a:buFontTx/>
              <a:buChar char="•"/>
            </a:pPr>
            <a:r>
              <a:rPr altLang="en-US" sz="2400" smtClean="0">
                <a:ea typeface="ＭＳ Ｐゴシック" pitchFamily="34" charset="-128"/>
              </a:rPr>
              <a:t>Advice.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3"/>
          <p:cNvSpPr>
            <a:spLocks noGrp="1" noChangeArrowheads="1"/>
          </p:cNvSpPr>
          <p:nvPr>
            <p:ph idx="1"/>
          </p:nvPr>
        </p:nvSpPr>
        <p:spPr>
          <a:xfrm>
            <a:off x="0" y="2287588"/>
            <a:ext cx="9007475" cy="35274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altLang="en-US" sz="2400" smtClean="0">
                <a:ea typeface="ＭＳ Ｐゴシック" pitchFamily="34" charset="-128"/>
              </a:rPr>
              <a:t>Help with specific problems (e.g., teaching, publishing, or grant tips; introductions at conferences).</a:t>
            </a:r>
          </a:p>
          <a:p>
            <a:pPr eaLnBrk="1" hangingPunct="1">
              <a:lnSpc>
                <a:spcPct val="90000"/>
              </a:lnSpc>
            </a:pPr>
            <a:r>
              <a:rPr altLang="en-US" sz="2400" smtClean="0">
                <a:ea typeface="ＭＳ Ｐゴシック" pitchFamily="34" charset="-128"/>
              </a:rPr>
              <a:t>Help with setting priorities and professional goals.</a:t>
            </a:r>
          </a:p>
          <a:p>
            <a:pPr eaLnBrk="1" hangingPunct="1">
              <a:lnSpc>
                <a:spcPct val="90000"/>
              </a:lnSpc>
            </a:pPr>
            <a:r>
              <a:rPr altLang="en-US" sz="2400" smtClean="0">
                <a:ea typeface="ＭＳ Ｐゴシック" pitchFamily="34" charset="-128"/>
              </a:rPr>
              <a:t>Long-range career planning.</a:t>
            </a:r>
          </a:p>
          <a:p>
            <a:pPr eaLnBrk="1" hangingPunct="1">
              <a:lnSpc>
                <a:spcPct val="90000"/>
              </a:lnSpc>
            </a:pPr>
            <a:r>
              <a:rPr altLang="en-US" sz="2400" smtClean="0">
                <a:ea typeface="ＭＳ Ｐゴシック" pitchFamily="34" charset="-128"/>
              </a:rPr>
              <a:t>Support and advocacy.</a:t>
            </a:r>
          </a:p>
          <a:p>
            <a:pPr eaLnBrk="1" hangingPunct="1">
              <a:lnSpc>
                <a:spcPct val="90000"/>
              </a:lnSpc>
            </a:pPr>
            <a:r>
              <a:rPr altLang="en-US" sz="2400" smtClean="0">
                <a:ea typeface="ＭＳ Ｐゴシック" pitchFamily="34" charset="-128"/>
              </a:rPr>
              <a:t>Collaboration.</a:t>
            </a:r>
          </a:p>
          <a:p>
            <a:pPr eaLnBrk="1" hangingPunct="1">
              <a:lnSpc>
                <a:spcPct val="90000"/>
              </a:lnSpc>
            </a:pPr>
            <a:endParaRPr altLang="en-US" sz="2400" smtClean="0">
              <a:ea typeface="ＭＳ Ｐゴシック" pitchFamily="34" charset="-128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-941388" y="1512888"/>
            <a:ext cx="10085388" cy="4254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4400" dirty="0" smtClean="0">
                <a:cs typeface="+mj-cs"/>
              </a:rPr>
              <a:t>Mentors Provide </a:t>
            </a:r>
            <a:br>
              <a:rPr lang="en-US" altLang="en-US" sz="4400" dirty="0" smtClean="0">
                <a:cs typeface="+mj-cs"/>
              </a:rPr>
            </a:br>
            <a:r>
              <a:rPr lang="en-US" altLang="en-US" sz="4400" dirty="0" smtClean="0">
                <a:cs typeface="+mj-cs"/>
              </a:rPr>
              <a:t>(continued):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4" descr="BTnite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71763" y="1495425"/>
            <a:ext cx="3810000" cy="495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0550"/>
            <a:ext cx="9144000" cy="712788"/>
          </a:xfrm>
        </p:spPr>
        <p:txBody>
          <a:bodyPr/>
          <a:lstStyle/>
          <a:p>
            <a:pPr eaLnBrk="1" hangingPunct="1"/>
            <a:r>
              <a:rPr lang="en-US" altLang="en-US" sz="4400" smtClean="0">
                <a:ea typeface="ＭＳ Ｐゴシック" pitchFamily="34" charset="-128"/>
              </a:rPr>
              <a:t>The Tenure Clock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3"/>
          <p:cNvSpPr>
            <a:spLocks noGrp="1" noChangeArrowheads="1"/>
          </p:cNvSpPr>
          <p:nvPr>
            <p:ph idx="1"/>
          </p:nvPr>
        </p:nvSpPr>
        <p:spPr>
          <a:xfrm>
            <a:off x="384175" y="1577975"/>
            <a:ext cx="8229600" cy="1708150"/>
          </a:xfrm>
        </p:spPr>
        <p:txBody>
          <a:bodyPr/>
          <a:lstStyle/>
          <a:p>
            <a:pPr lvl="1" eaLnBrk="1" hangingPunct="1">
              <a:buFontTx/>
              <a:buNone/>
            </a:pPr>
            <a:endParaRPr altLang="en-US" smtClean="0">
              <a:ea typeface="ＭＳ Ｐゴシック" pitchFamily="34" charset="-128"/>
            </a:endParaRPr>
          </a:p>
          <a:p>
            <a:pPr eaLnBrk="1" hangingPunct="1"/>
            <a:r>
              <a:rPr altLang="en-US" smtClean="0">
                <a:ea typeface="ＭＳ Ｐゴシック" pitchFamily="34" charset="-128"/>
              </a:rPr>
              <a:t>Date in initial offer letter</a:t>
            </a:r>
          </a:p>
          <a:p>
            <a:pPr eaLnBrk="1" hangingPunct="1"/>
            <a:r>
              <a:rPr altLang="en-US" smtClean="0">
                <a:ea typeface="ＭＳ Ｐゴシック" pitchFamily="34" charset="-128"/>
              </a:rPr>
              <a:t>Can be altered only through the agreement of the candidate, chair, dean and provost</a:t>
            </a: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55675"/>
            <a:ext cx="9144000" cy="712788"/>
          </a:xfrm>
        </p:spPr>
        <p:txBody>
          <a:bodyPr/>
          <a:lstStyle/>
          <a:p>
            <a:pPr eaLnBrk="1" hangingPunct="1"/>
            <a:r>
              <a:rPr lang="en-US" altLang="en-US" sz="4400" smtClean="0">
                <a:ea typeface="ＭＳ Ｐゴシック" pitchFamily="34" charset="-128"/>
              </a:rPr>
              <a:t>Tenure Consideration</a:t>
            </a:r>
          </a:p>
        </p:txBody>
      </p:sp>
      <p:pic>
        <p:nvPicPr>
          <p:cNvPr id="57347" name="Picture 10" descr="Pullman-Student Rec Center2"/>
          <p:cNvPicPr>
            <a:picLocks noChangeAspect="1" noChangeArrowheads="1"/>
          </p:cNvPicPr>
          <p:nvPr/>
        </p:nvPicPr>
        <p:blipFill>
          <a:blip r:embed="rId2" cstate="print">
            <a:lum bright="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581400"/>
            <a:ext cx="4038600" cy="2692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12788"/>
          </a:xfrm>
        </p:spPr>
        <p:txBody>
          <a:bodyPr/>
          <a:lstStyle/>
          <a:p>
            <a:pPr eaLnBrk="1" hangingPunct="1"/>
            <a:r>
              <a:rPr lang="en-US" altLang="en-US" sz="4400" smtClean="0">
                <a:ea typeface="ＭＳ Ｐゴシック" pitchFamily="34" charset="-128"/>
              </a:rPr>
              <a:t>Early Consideration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4388" y="2128838"/>
            <a:ext cx="4038600" cy="4525962"/>
          </a:xfrm>
        </p:spPr>
        <p:txBody>
          <a:bodyPr/>
          <a:lstStyle/>
          <a:p>
            <a:pPr marL="452628" indent="-3429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altLang="en-US">
                <a:cs typeface="+mn-cs"/>
              </a:rPr>
              <a:t>Early consideration permissible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altLang="en-US"/>
              <a:t>Usually only one year 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altLang="en-US"/>
              <a:t>Extraordinary merit (?) </a:t>
            </a:r>
          </a:p>
          <a:p>
            <a:pPr marL="457200" lvl="1" indent="0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None/>
              <a:defRPr/>
            </a:pPr>
            <a:endParaRPr altLang="en-US"/>
          </a:p>
          <a:p>
            <a:pPr marL="452628" indent="-34290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altLang="en-US">
                <a:cs typeface="+mn-cs"/>
              </a:rPr>
              <a:t>AAUP guidelines state that a candidate can be considered for tenure only once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altLang="en-US">
              <a:cs typeface="+mn-cs"/>
            </a:endParaRPr>
          </a:p>
          <a:p>
            <a:pPr eaLnBrk="1" hangingPunct="1">
              <a:buFont typeface="Arial" charset="0"/>
              <a:buChar char="•"/>
              <a:defRPr/>
            </a:pPr>
            <a:endParaRPr>
              <a:cs typeface="+mn-cs"/>
            </a:endParaRPr>
          </a:p>
        </p:txBody>
      </p:sp>
      <p:pic>
        <p:nvPicPr>
          <p:cNvPr id="58371" name="ClipArt Placeholder 4" descr="PRETTY~1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>
            <a:lum bright="6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338388"/>
            <a:ext cx="4038600" cy="304958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70075"/>
            <a:ext cx="6456363" cy="4525963"/>
          </a:xfrm>
        </p:spPr>
        <p:txBody>
          <a:bodyPr>
            <a:normAutofit/>
          </a:bodyPr>
          <a:lstStyle/>
          <a:p>
            <a:pPr marL="452628" indent="-342900" eaLnBrk="1" fontAlgn="auto" hangingPunct="1">
              <a:spcAft>
                <a:spcPts val="0"/>
              </a:spcAft>
              <a:defRPr/>
            </a:pPr>
            <a:r>
              <a:rPr dirty="0" smtClean="0">
                <a:cs typeface="+mn-cs"/>
              </a:rPr>
              <a:t>Primary caretaker for a new child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dirty="0" smtClean="0"/>
              <a:t>Maximum of two times</a:t>
            </a:r>
          </a:p>
          <a:p>
            <a:pPr marL="457200" lvl="1" indent="0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None/>
              <a:defRPr/>
            </a:pPr>
            <a:endParaRPr dirty="0" smtClean="0"/>
          </a:p>
          <a:p>
            <a:pPr marL="452628" indent="-342900" eaLnBrk="1" fontAlgn="auto" hangingPunct="1">
              <a:spcAft>
                <a:spcPts val="0"/>
              </a:spcAft>
              <a:defRPr/>
            </a:pPr>
            <a:r>
              <a:rPr altLang="en-US" dirty="0" smtClean="0">
                <a:cs typeface="+mn-cs"/>
              </a:rPr>
              <a:t>Extraordinary circumstances </a:t>
            </a:r>
            <a:endParaRPr altLang="en-US" dirty="0">
              <a:cs typeface="+mn-cs"/>
            </a:endParaRP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altLang="en-US" dirty="0"/>
              <a:t>C</a:t>
            </a:r>
            <a:r>
              <a:rPr altLang="en-US" dirty="0" smtClean="0"/>
              <a:t>atastrophic illness 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altLang="en-US" dirty="0"/>
              <a:t>F</a:t>
            </a:r>
            <a:r>
              <a:rPr altLang="en-US" dirty="0" smtClean="0"/>
              <a:t>amily emergency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dirty="0" smtClean="0"/>
              <a:t>Unexpected professional problems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dirty="0" smtClean="0"/>
              <a:t>Usually only one year</a:t>
            </a:r>
          </a:p>
        </p:txBody>
      </p:sp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106363" y="638175"/>
            <a:ext cx="9144000" cy="712788"/>
          </a:xfrm>
        </p:spPr>
        <p:txBody>
          <a:bodyPr/>
          <a:lstStyle/>
          <a:p>
            <a:pPr eaLnBrk="1" hangingPunct="1"/>
            <a:r>
              <a:rPr lang="en-US" altLang="en-US" sz="4400" smtClean="0">
                <a:ea typeface="ＭＳ Ｐゴシック" pitchFamily="34" charset="-128"/>
              </a:rPr>
              <a:t>Stopping the Clock</a:t>
            </a:r>
          </a:p>
        </p:txBody>
      </p:sp>
      <p:pic>
        <p:nvPicPr>
          <p:cNvPr id="59395" name="Picture 8" descr="Hospitalityprofonmall"/>
          <p:cNvPicPr>
            <a:picLocks noChangeAspect="1" noChangeArrowheads="1"/>
          </p:cNvPicPr>
          <p:nvPr/>
        </p:nvPicPr>
        <p:blipFill>
          <a:blip r:embed="rId2" cstate="email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225" y="2590800"/>
            <a:ext cx="2743200" cy="38766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1719263"/>
            <a:ext cx="8229600" cy="430212"/>
          </a:xfrm>
        </p:spPr>
        <p:txBody>
          <a:bodyPr/>
          <a:lstStyle/>
          <a:p>
            <a:pPr eaLnBrk="1" hangingPunct="1"/>
            <a:r>
              <a:rPr altLang="en-US" smtClean="0">
                <a:ea typeface="ＭＳ Ｐゴシック" pitchFamily="34" charset="-128"/>
                <a:hlinkClick r:id="rId2"/>
              </a:rPr>
              <a:t>Check HRS website for Faculty Friendly Policies</a:t>
            </a:r>
            <a:endParaRPr altLang="en-US" smtClean="0">
              <a:ea typeface="ＭＳ Ｐゴシック" pitchFamily="34" charset="-128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77913"/>
            <a:ext cx="9144000" cy="4254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 smtClean="0">
                <a:cs typeface="+mj-cs"/>
              </a:rPr>
              <a:t>Modified Duties Policy</a:t>
            </a:r>
          </a:p>
        </p:txBody>
      </p:sp>
      <p:pic>
        <p:nvPicPr>
          <p:cNvPr id="60419" name="Picture 4" descr="angledThompsonhal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362200"/>
            <a:ext cx="5486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ubtitle 2"/>
          <p:cNvSpPr>
            <a:spLocks noGrp="1"/>
          </p:cNvSpPr>
          <p:nvPr>
            <p:ph idx="1"/>
          </p:nvPr>
        </p:nvSpPr>
        <p:spPr>
          <a:xfrm>
            <a:off x="433388" y="1795463"/>
            <a:ext cx="8229600" cy="47545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altLang="en-US" smtClean="0">
                <a:ea typeface="ＭＳ Ｐゴシック" pitchFamily="34" charset="-128"/>
              </a:rPr>
              <a:t>A faculty member may request modification of their duties when:</a:t>
            </a:r>
          </a:p>
          <a:p>
            <a:pPr lvl="1" eaLnBrk="1" hangingPunct="1">
              <a:lnSpc>
                <a:spcPct val="90000"/>
              </a:lnSpc>
            </a:pPr>
            <a:r>
              <a:rPr altLang="en-US" smtClean="0">
                <a:ea typeface="ＭＳ Ｐゴシック" pitchFamily="34" charset="-128"/>
              </a:rPr>
              <a:t>They have a new born or adopted child</a:t>
            </a:r>
          </a:p>
          <a:p>
            <a:pPr lvl="1" eaLnBrk="1" hangingPunct="1">
              <a:lnSpc>
                <a:spcPct val="90000"/>
              </a:lnSpc>
            </a:pPr>
            <a:r>
              <a:rPr altLang="en-US" smtClean="0">
                <a:ea typeface="ＭＳ Ｐゴシック" pitchFamily="34" charset="-128"/>
              </a:rPr>
              <a:t>A family member has a serious health condition Serious health condition in a family member</a:t>
            </a:r>
          </a:p>
          <a:p>
            <a:pPr eaLnBrk="1" hangingPunct="1"/>
            <a:r>
              <a:rPr altLang="en-US" smtClean="0">
                <a:ea typeface="ＭＳ Ｐゴシック" pitchFamily="34" charset="-128"/>
              </a:rPr>
              <a:t>Duties may be modified  for up to a semester or equivalent.</a:t>
            </a:r>
          </a:p>
          <a:p>
            <a:pPr eaLnBrk="1" hangingPunct="1"/>
            <a:r>
              <a:rPr altLang="en-US" smtClean="0">
                <a:ea typeface="ＭＳ Ｐゴシック" pitchFamily="34" charset="-128"/>
              </a:rPr>
              <a:t>Negotiated on an individual basis. </a:t>
            </a:r>
          </a:p>
          <a:p>
            <a:pPr eaLnBrk="1" hangingPunct="1"/>
            <a:r>
              <a:rPr altLang="en-US" smtClean="0">
                <a:ea typeface="ＭＳ Ｐゴシック" pitchFamily="34" charset="-128"/>
              </a:rPr>
              <a:t>No additional duties in subsequent semesters.</a:t>
            </a:r>
          </a:p>
          <a:p>
            <a:pPr lvl="1" eaLnBrk="1" hangingPunct="1">
              <a:lnSpc>
                <a:spcPct val="90000"/>
              </a:lnSpc>
            </a:pPr>
            <a:endParaRPr altLang="en-US" smtClean="0">
              <a:ea typeface="ＭＳ Ｐゴシック" pitchFamily="34" charset="-128"/>
            </a:endParaRPr>
          </a:p>
        </p:txBody>
      </p:sp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128588" y="977900"/>
            <a:ext cx="9144000" cy="712788"/>
          </a:xfrm>
        </p:spPr>
        <p:txBody>
          <a:bodyPr/>
          <a:lstStyle/>
          <a:p>
            <a:pPr eaLnBrk="1" hangingPunct="1"/>
            <a:r>
              <a:rPr lang="en-US" altLang="en-US" sz="4400" smtClean="0">
                <a:ea typeface="ＭＳ Ｐゴシック" pitchFamily="34" charset="-128"/>
              </a:rPr>
              <a:t>Modified Duties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5" descr="palouseview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352800"/>
            <a:ext cx="37338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466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143000"/>
            <a:ext cx="8229600" cy="47545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altLang="en-US" sz="2800" smtClean="0">
                <a:ea typeface="ＭＳ Ｐゴシック" pitchFamily="34" charset="-128"/>
              </a:rPr>
              <a:t>Requests granted no more than twice in 10 years.</a:t>
            </a:r>
          </a:p>
          <a:p>
            <a:pPr eaLnBrk="1" hangingPunct="1">
              <a:lnSpc>
                <a:spcPct val="90000"/>
              </a:lnSpc>
            </a:pPr>
            <a:r>
              <a:rPr altLang="en-US" sz="2800" smtClean="0">
                <a:ea typeface="ＭＳ Ｐゴシック" pitchFamily="34" charset="-128"/>
              </a:rPr>
              <a:t>Requests must be approved by the chair, the dean and the provost.</a:t>
            </a:r>
          </a:p>
          <a:p>
            <a:pPr lvl="1" eaLnBrk="1" hangingPunct="1">
              <a:lnSpc>
                <a:spcPct val="90000"/>
              </a:lnSpc>
            </a:pPr>
            <a:r>
              <a:rPr altLang="en-US" sz="2400" smtClean="0">
                <a:ea typeface="ＭＳ Ｐゴシック" pitchFamily="34" charset="-128"/>
              </a:rPr>
              <a:t>Written reasons must be provided If the request is not supported.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22"/>
          <p:cNvSpPr>
            <a:spLocks noGrp="1"/>
          </p:cNvSpPr>
          <p:nvPr>
            <p:ph type="title"/>
          </p:nvPr>
        </p:nvSpPr>
        <p:spPr>
          <a:xfrm>
            <a:off x="652463" y="1592263"/>
            <a:ext cx="8112125" cy="53498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4000" smtClean="0">
                <a:ea typeface="ＭＳ Ｐゴシック" pitchFamily="34" charset="-128"/>
              </a:rPr>
              <a:t>Washington’s Land Grant University</a:t>
            </a:r>
          </a:p>
        </p:txBody>
      </p:sp>
      <p:grpSp>
        <p:nvGrpSpPr>
          <p:cNvPr id="21506" name="Group 1"/>
          <p:cNvGrpSpPr>
            <a:grpSpLocks/>
          </p:cNvGrpSpPr>
          <p:nvPr/>
        </p:nvGrpSpPr>
        <p:grpSpPr bwMode="auto">
          <a:xfrm>
            <a:off x="304800" y="2657475"/>
            <a:ext cx="8534400" cy="3541713"/>
            <a:chOff x="305065" y="2657846"/>
            <a:chExt cx="8534612" cy="3541713"/>
          </a:xfrm>
        </p:grpSpPr>
        <p:grpSp>
          <p:nvGrpSpPr>
            <p:cNvPr id="21508" name="Group 9"/>
            <p:cNvGrpSpPr>
              <a:grpSpLocks/>
            </p:cNvGrpSpPr>
            <p:nvPr/>
          </p:nvGrpSpPr>
          <p:grpSpPr bwMode="auto">
            <a:xfrm>
              <a:off x="305065" y="2657847"/>
              <a:ext cx="8001201" cy="3541712"/>
              <a:chOff x="381000" y="1295399"/>
              <a:chExt cx="8001000" cy="3541932"/>
            </a:xfrm>
          </p:grpSpPr>
          <p:sp>
            <p:nvSpPr>
              <p:cNvPr id="21510" name="Text Box 21"/>
              <p:cNvSpPr txBox="1">
                <a:spLocks noChangeArrowheads="1"/>
              </p:cNvSpPr>
              <p:nvPr/>
            </p:nvSpPr>
            <p:spPr bwMode="auto">
              <a:xfrm>
                <a:off x="6400798" y="4191178"/>
                <a:ext cx="1981200" cy="646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3600">
                    <a:solidFill>
                      <a:srgbClr val="000000"/>
                    </a:solidFill>
                    <a:latin typeface="Lucida Sans" pitchFamily="34" charset="0"/>
                  </a:rPr>
                  <a:t>Service</a:t>
                </a:r>
              </a:p>
            </p:txBody>
          </p:sp>
          <p:sp>
            <p:nvSpPr>
              <p:cNvPr id="21511" name="Text Box 26"/>
              <p:cNvSpPr txBox="1">
                <a:spLocks noChangeArrowheads="1"/>
              </p:cNvSpPr>
              <p:nvPr/>
            </p:nvSpPr>
            <p:spPr bwMode="auto">
              <a:xfrm>
                <a:off x="3157537" y="4191178"/>
                <a:ext cx="2997199" cy="646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3600">
                    <a:solidFill>
                      <a:srgbClr val="000000"/>
                    </a:solidFill>
                    <a:latin typeface="Lucida Sans" pitchFamily="34" charset="0"/>
                  </a:rPr>
                  <a:t>Scholarship</a:t>
                </a:r>
              </a:p>
            </p:txBody>
          </p:sp>
          <p:grpSp>
            <p:nvGrpSpPr>
              <p:cNvPr id="21512" name="Group 8"/>
              <p:cNvGrpSpPr>
                <a:grpSpLocks/>
              </p:cNvGrpSpPr>
              <p:nvPr/>
            </p:nvGrpSpPr>
            <p:grpSpPr bwMode="auto">
              <a:xfrm>
                <a:off x="381000" y="1295399"/>
                <a:ext cx="5562600" cy="2743201"/>
                <a:chOff x="609600" y="1295399"/>
                <a:chExt cx="5562600" cy="2743201"/>
              </a:xfrm>
            </p:grpSpPr>
            <p:pic>
              <p:nvPicPr>
                <p:cNvPr id="21514" name="Picture 25" descr="biotechstudentboy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29000" y="1295399"/>
                  <a:ext cx="2743200" cy="274320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1515" name="Picture 15" descr="RonMittlehammer4"/>
                <p:cNvSpPr>
                  <a:spLocks noChangeArrowheads="1"/>
                </p:cNvSpPr>
                <p:nvPr/>
              </p:nvSpPr>
              <p:spPr bwMode="auto">
                <a:xfrm>
                  <a:off x="609600" y="1295400"/>
                  <a:ext cx="2743200" cy="2743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endParaRPr lang="en-US" altLang="en-US" sz="1800"/>
                </a:p>
              </p:txBody>
            </p:sp>
          </p:grpSp>
          <p:sp>
            <p:nvSpPr>
              <p:cNvPr id="21513" name="Text Box 16"/>
              <p:cNvSpPr txBox="1">
                <a:spLocks noChangeArrowheads="1"/>
              </p:cNvSpPr>
              <p:nvPr/>
            </p:nvSpPr>
            <p:spPr bwMode="auto">
              <a:xfrm>
                <a:off x="381000" y="4191178"/>
                <a:ext cx="2743199" cy="646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3600">
                    <a:solidFill>
                      <a:srgbClr val="000000"/>
                    </a:solidFill>
                    <a:latin typeface="Lucida Sans" pitchFamily="34" charset="0"/>
                  </a:rPr>
                  <a:t>Education</a:t>
                </a:r>
              </a:p>
            </p:txBody>
          </p:sp>
        </p:grpSp>
        <p:pic>
          <p:nvPicPr>
            <p:cNvPr id="21509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4004" y="2657846"/>
              <a:ext cx="2895673" cy="2743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07" name="Picture 15" descr="RonMittlehammer4"/>
          <p:cNvPicPr>
            <a:picLocks noChangeArrowheads="1"/>
          </p:cNvPicPr>
          <p:nvPr/>
        </p:nvPicPr>
        <p:blipFill>
          <a:blip r:embed="rId5" cstate="print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57475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3"/>
          <p:cNvSpPr>
            <a:spLocks noGrp="1" noChangeArrowheads="1"/>
          </p:cNvSpPr>
          <p:nvPr>
            <p:ph idx="1"/>
          </p:nvPr>
        </p:nvSpPr>
        <p:spPr>
          <a:xfrm>
            <a:off x="422275" y="2422525"/>
            <a:ext cx="8229600" cy="2092325"/>
          </a:xfrm>
        </p:spPr>
        <p:txBody>
          <a:bodyPr/>
          <a:lstStyle/>
          <a:p>
            <a:pPr eaLnBrk="1" hangingPunct="1"/>
            <a:r>
              <a:rPr altLang="en-US" smtClean="0">
                <a:ea typeface="ＭＳ Ｐゴシック" pitchFamily="34" charset="-128"/>
              </a:rPr>
              <a:t>No employment with outside agencies</a:t>
            </a:r>
          </a:p>
          <a:p>
            <a:pPr eaLnBrk="1" hangingPunct="1"/>
            <a:r>
              <a:rPr altLang="en-US" smtClean="0">
                <a:ea typeface="ＭＳ Ｐゴシック" pitchFamily="34" charset="-128"/>
              </a:rPr>
              <a:t>Must remain in community to be available to students and colleagues.</a:t>
            </a:r>
          </a:p>
          <a:p>
            <a:pPr eaLnBrk="1" hangingPunct="1"/>
            <a:r>
              <a:rPr altLang="en-US" smtClean="0">
                <a:ea typeface="ＭＳ Ｐゴシック" pitchFamily="34" charset="-128"/>
              </a:rPr>
              <a:t>Should request stopping of the tenure clock if needed. 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4000" dirty="0" smtClean="0">
                <a:cs typeface="+mj-cs"/>
              </a:rPr>
              <a:t>Faculty Member </a:t>
            </a:r>
            <a:r>
              <a:rPr lang="en-US" altLang="en-US" sz="4000" dirty="0" smtClean="0"/>
              <a:t>with Modified </a:t>
            </a:r>
            <a:r>
              <a:rPr lang="en-US" altLang="en-US" sz="4000" dirty="0"/>
              <a:t>Duties </a:t>
            </a:r>
            <a:endParaRPr lang="en-US" altLang="en-US" sz="4000" dirty="0" smtClean="0"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712788"/>
          </a:xfrm>
        </p:spPr>
        <p:txBody>
          <a:bodyPr/>
          <a:lstStyle/>
          <a:p>
            <a:pPr eaLnBrk="1" hangingPunct="1"/>
            <a:r>
              <a:rPr lang="en-US" altLang="en-US" sz="4400" smtClean="0">
                <a:ea typeface="ＭＳ Ｐゴシック" pitchFamily="34" charset="-128"/>
              </a:rPr>
              <a:t>Professional Leave</a:t>
            </a:r>
          </a:p>
        </p:txBody>
      </p:sp>
      <p:sp>
        <p:nvSpPr>
          <p:cNvPr id="65538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33375" y="1776413"/>
            <a:ext cx="4038600" cy="37465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altLang="en-US" smtClean="0">
                <a:ea typeface="ＭＳ Ｐゴシック" pitchFamily="34" charset="-128"/>
              </a:rPr>
              <a:t>Faculty, administrative professional employees who are:</a:t>
            </a:r>
          </a:p>
          <a:p>
            <a:pPr eaLnBrk="1" hangingPunct="1">
              <a:lnSpc>
                <a:spcPct val="80000"/>
              </a:lnSpc>
            </a:pPr>
            <a:endParaRPr altLang="en-US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altLang="en-US" sz="2000" smtClean="0">
                <a:ea typeface="ＭＳ Ｐゴシック" pitchFamily="34" charset="-128"/>
              </a:rPr>
              <a:t>On permanent appointment, and </a:t>
            </a:r>
          </a:p>
          <a:p>
            <a:pPr lvl="1" eaLnBrk="1" hangingPunct="1">
              <a:lnSpc>
                <a:spcPct val="80000"/>
              </a:lnSpc>
            </a:pPr>
            <a:endParaRPr altLang="en-US" sz="2000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altLang="en-US" sz="2000" smtClean="0">
                <a:ea typeface="ＭＳ Ｐゴシック" pitchFamily="34" charset="-128"/>
              </a:rPr>
              <a:t>Have completed 5 years of active service at the time of the leave (unless they’re pre-tenure).</a:t>
            </a:r>
          </a:p>
          <a:p>
            <a:pPr lvl="1" eaLnBrk="1" hangingPunct="1">
              <a:lnSpc>
                <a:spcPct val="80000"/>
              </a:lnSpc>
            </a:pPr>
            <a:endParaRPr altLang="en-US" sz="2000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  <a:buFont typeface="Lucida Sans" pitchFamily="34" charset="0"/>
              <a:buNone/>
            </a:pPr>
            <a:endParaRPr altLang="en-US" sz="2000" smtClean="0">
              <a:ea typeface="ＭＳ Ｐゴシック" pitchFamily="34" charset="-128"/>
            </a:endParaRPr>
          </a:p>
        </p:txBody>
      </p:sp>
      <p:pic>
        <p:nvPicPr>
          <p:cNvPr id="64515" name="Picture 9" descr="CUB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698750"/>
            <a:ext cx="4038600" cy="2328863"/>
          </a:xfrm>
          <a:ln w="28575">
            <a:solidFill>
              <a:schemeClr val="tx1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712788"/>
          </a:xfrm>
        </p:spPr>
        <p:txBody>
          <a:bodyPr/>
          <a:lstStyle/>
          <a:p>
            <a:pPr eaLnBrk="1" hangingPunct="1"/>
            <a:r>
              <a:rPr lang="en-US" altLang="en-US" sz="4400" smtClean="0">
                <a:ea typeface="ＭＳ Ｐゴシック" pitchFamily="34" charset="-128"/>
              </a:rPr>
              <a:t>Who is Not Eligible?</a:t>
            </a:r>
          </a:p>
        </p:txBody>
      </p:sp>
      <p:pic>
        <p:nvPicPr>
          <p:cNvPr id="65538" name="Picture 9" descr="CUB market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828800"/>
            <a:ext cx="3733800" cy="4267200"/>
          </a:xfrm>
          <a:ln w="28575">
            <a:solidFill>
              <a:schemeClr val="tx1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5539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038600" cy="55133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altLang="en-US" sz="2800" smtClean="0">
                <a:ea typeface="ＭＳ Ｐゴシック" pitchFamily="34" charset="-128"/>
              </a:rPr>
              <a:t>Those working on degrees</a:t>
            </a:r>
          </a:p>
          <a:p>
            <a:pPr eaLnBrk="1" hangingPunct="1">
              <a:lnSpc>
                <a:spcPct val="90000"/>
              </a:lnSpc>
            </a:pPr>
            <a:endParaRPr altLang="en-US" sz="280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altLang="en-US" sz="2800" smtClean="0">
                <a:ea typeface="ＭＳ Ｐゴシック" pitchFamily="34" charset="-128"/>
              </a:rPr>
              <a:t>Those who will not remain at WSU</a:t>
            </a:r>
          </a:p>
          <a:p>
            <a:pPr lvl="1" eaLnBrk="1" hangingPunct="1">
              <a:lnSpc>
                <a:spcPct val="90000"/>
              </a:lnSpc>
            </a:pPr>
            <a:endParaRPr altLang="en-US" sz="2400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altLang="en-US" sz="2400" smtClean="0">
                <a:ea typeface="ＭＳ Ｐゴシック" pitchFamily="34" charset="-128"/>
              </a:rPr>
              <a:t>Employee must agree to return for a period equal to the leave.</a:t>
            </a:r>
          </a:p>
          <a:p>
            <a:pPr lvl="1" eaLnBrk="1" hangingPunct="1">
              <a:lnSpc>
                <a:spcPct val="90000"/>
              </a:lnSpc>
            </a:pPr>
            <a:endParaRPr altLang="en-US" sz="240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altLang="en-US" sz="2800" smtClean="0">
                <a:ea typeface="ＭＳ Ｐゴシック" pitchFamily="34" charset="-128"/>
              </a:rPr>
              <a:t>Deadline: January</a:t>
            </a:r>
          </a:p>
          <a:p>
            <a:pPr eaLnBrk="1" hangingPunct="1">
              <a:lnSpc>
                <a:spcPct val="90000"/>
              </a:lnSpc>
            </a:pPr>
            <a:endParaRPr altLang="en-US" sz="280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altLang="en-US" sz="280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712788"/>
          </a:xfrm>
        </p:spPr>
        <p:txBody>
          <a:bodyPr/>
          <a:lstStyle/>
          <a:p>
            <a:pPr eaLnBrk="1" hangingPunct="1"/>
            <a:r>
              <a:rPr lang="en-US" altLang="en-US" sz="4400" smtClean="0">
                <a:ea typeface="ＭＳ Ｐゴシック" pitchFamily="34" charset="-128"/>
              </a:rPr>
              <a:t>Leave Basics</a:t>
            </a:r>
          </a:p>
        </p:txBody>
      </p:sp>
      <p:sp>
        <p:nvSpPr>
          <p:cNvPr id="66562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4038600" cy="47545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altLang="en-US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altLang="en-US" smtClean="0">
                <a:ea typeface="ＭＳ Ｐゴシック" pitchFamily="34" charset="-128"/>
              </a:rPr>
              <a:t>Leave may be taken for:</a:t>
            </a:r>
          </a:p>
          <a:p>
            <a:pPr eaLnBrk="1" hangingPunct="1">
              <a:lnSpc>
                <a:spcPct val="80000"/>
              </a:lnSpc>
            </a:pPr>
            <a:endParaRPr altLang="en-US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altLang="en-US" sz="2000" smtClean="0">
                <a:ea typeface="ＭＳ Ｐゴシック" pitchFamily="34" charset="-128"/>
              </a:rPr>
              <a:t>2 semesters or 12 months at 75% pay, or</a:t>
            </a:r>
          </a:p>
          <a:p>
            <a:pPr lvl="1" eaLnBrk="1" hangingPunct="1">
              <a:lnSpc>
                <a:spcPct val="80000"/>
              </a:lnSpc>
            </a:pPr>
            <a:endParaRPr altLang="en-US" sz="2000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altLang="en-US" sz="2000" smtClean="0">
                <a:ea typeface="ＭＳ Ｐゴシック" pitchFamily="34" charset="-128"/>
              </a:rPr>
              <a:t>1 semester or 6 months at 100% pay.</a:t>
            </a:r>
          </a:p>
          <a:p>
            <a:pPr lvl="1" eaLnBrk="1" hangingPunct="1">
              <a:lnSpc>
                <a:spcPct val="80000"/>
              </a:lnSpc>
            </a:pPr>
            <a:endParaRPr altLang="en-US" sz="2000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altLang="en-US" sz="2000" smtClean="0">
                <a:ea typeface="ＭＳ Ｐゴシック" pitchFamily="34" charset="-128"/>
              </a:rPr>
              <a:t>Pay is capped at the average salary of the highest paid quartile of teaching faculty (currently $13,973/month).</a:t>
            </a:r>
          </a:p>
          <a:p>
            <a:pPr lvl="1" eaLnBrk="1" hangingPunct="1">
              <a:lnSpc>
                <a:spcPct val="80000"/>
              </a:lnSpc>
            </a:pPr>
            <a:endParaRPr altLang="en-US" sz="2000" smtClean="0">
              <a:ea typeface="ＭＳ Ｐゴシック" pitchFamily="34" charset="-128"/>
            </a:endParaRPr>
          </a:p>
        </p:txBody>
      </p:sp>
      <p:pic>
        <p:nvPicPr>
          <p:cNvPr id="66563" name="Picture 9" descr="fayjones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657475"/>
            <a:ext cx="4038600" cy="2411413"/>
          </a:xfrm>
          <a:ln w="28575">
            <a:solidFill>
              <a:schemeClr val="tx1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712788"/>
          </a:xfrm>
        </p:spPr>
        <p:txBody>
          <a:bodyPr/>
          <a:lstStyle/>
          <a:p>
            <a:pPr eaLnBrk="1" hangingPunct="1"/>
            <a:r>
              <a:rPr lang="en-US" altLang="en-US" sz="4400" smtClean="0">
                <a:ea typeface="ＭＳ Ｐゴシック" pitchFamily="34" charset="-128"/>
              </a:rPr>
              <a:t>What Happens on Leave?</a:t>
            </a:r>
          </a:p>
        </p:txBody>
      </p:sp>
      <p:sp>
        <p:nvSpPr>
          <p:cNvPr id="6758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3757613"/>
          </a:xfrm>
        </p:spPr>
        <p:txBody>
          <a:bodyPr/>
          <a:lstStyle/>
          <a:p>
            <a:pPr eaLnBrk="1" hangingPunct="1"/>
            <a:r>
              <a:rPr altLang="en-US" smtClean="0">
                <a:ea typeface="ＭＳ Ｐゴシック" pitchFamily="34" charset="-128"/>
              </a:rPr>
              <a:t>The recipient is relieved of all WSU activities except for  the sabbatical project.</a:t>
            </a:r>
          </a:p>
          <a:p>
            <a:pPr eaLnBrk="1" hangingPunct="1"/>
            <a:endParaRPr altLang="en-US" smtClean="0">
              <a:ea typeface="ＭＳ Ｐゴシック" pitchFamily="34" charset="-128"/>
            </a:endParaRPr>
          </a:p>
          <a:p>
            <a:pPr eaLnBrk="1" hangingPunct="1"/>
            <a:r>
              <a:rPr altLang="en-US" smtClean="0">
                <a:ea typeface="ＭＳ Ｐゴシック" pitchFamily="34" charset="-128"/>
              </a:rPr>
              <a:t>Employee is bound by:</a:t>
            </a:r>
          </a:p>
          <a:p>
            <a:pPr lvl="1" eaLnBrk="1" hangingPunct="1"/>
            <a:r>
              <a:rPr altLang="en-US" sz="2000" i="1" smtClean="0">
                <a:ea typeface="ＭＳ Ｐゴシック" pitchFamily="34" charset="-128"/>
              </a:rPr>
              <a:t>Faculty Manual  </a:t>
            </a:r>
          </a:p>
          <a:p>
            <a:pPr lvl="1" eaLnBrk="1" hangingPunct="1"/>
            <a:endParaRPr altLang="en-US" sz="2000" smtClean="0">
              <a:ea typeface="ＭＳ Ｐゴシック" pitchFamily="34" charset="-128"/>
            </a:endParaRPr>
          </a:p>
          <a:p>
            <a:pPr lvl="1" eaLnBrk="1" hangingPunct="1"/>
            <a:r>
              <a:rPr altLang="en-US" sz="2000" smtClean="0">
                <a:ea typeface="ＭＳ Ｐゴシック" pitchFamily="34" charset="-128"/>
              </a:rPr>
              <a:t>Intellectual Property Guidelines.</a:t>
            </a:r>
          </a:p>
        </p:txBody>
      </p:sp>
      <p:pic>
        <p:nvPicPr>
          <p:cNvPr id="67587" name="Picture 8" descr="HSB Whole Curves Best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244725"/>
            <a:ext cx="4038600" cy="3236913"/>
          </a:xfrm>
          <a:ln w="28575">
            <a:solidFill>
              <a:schemeClr val="tx1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712788"/>
          </a:xfrm>
        </p:spPr>
        <p:txBody>
          <a:bodyPr/>
          <a:lstStyle/>
          <a:p>
            <a:pPr eaLnBrk="1" hangingPunct="1"/>
            <a:r>
              <a:rPr lang="en-US" altLang="en-US" sz="4400" smtClean="0">
                <a:ea typeface="ＭＳ Ｐゴシック" pitchFamily="34" charset="-128"/>
              </a:rPr>
              <a:t>Don’ts</a:t>
            </a:r>
          </a:p>
        </p:txBody>
      </p:sp>
      <p:pic>
        <p:nvPicPr>
          <p:cNvPr id="68610" name="Picture 9" descr="SPOK3VC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447800"/>
            <a:ext cx="3270250" cy="4525963"/>
          </a:xfrm>
          <a:ln w="28575">
            <a:solidFill>
              <a:schemeClr val="tx1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0179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24013"/>
            <a:ext cx="4038600" cy="4525962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altLang="en-US" sz="2800" smtClean="0">
                <a:cs typeface="+mn-cs"/>
              </a:rPr>
              <a:t>Use state funds to travel to site.</a:t>
            </a:r>
          </a:p>
          <a:p>
            <a:pPr lvl="1" eaLnBrk="1" hangingPunct="1">
              <a:buFont typeface="Lucida Sans" charset="0"/>
              <a:buChar char="–"/>
              <a:defRPr/>
            </a:pPr>
            <a:endParaRPr altLang="en-US" sz="2400" smtClean="0"/>
          </a:p>
          <a:p>
            <a:pPr lvl="1" eaLnBrk="1" hangingPunct="1">
              <a:buFont typeface="Lucida Sans" charset="0"/>
              <a:buChar char="–"/>
              <a:defRPr/>
            </a:pPr>
            <a:r>
              <a:rPr altLang="en-US" sz="2400" smtClean="0"/>
              <a:t>Can be reimbursed for travel at site.</a:t>
            </a:r>
          </a:p>
          <a:p>
            <a:pPr lvl="1" eaLnBrk="1" hangingPunct="1">
              <a:buFont typeface="Lucida Sans" charset="0"/>
              <a:buChar char="–"/>
              <a:defRPr/>
            </a:pPr>
            <a:endParaRPr altLang="en-US" sz="2400" smtClean="0"/>
          </a:p>
          <a:p>
            <a:pPr marL="566928" indent="-457200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altLang="en-US" sz="2800" smtClean="0">
                <a:cs typeface="+mn-cs"/>
              </a:rPr>
              <a:t>Engage in external employment.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altLang="en-US" sz="2800" smtClean="0">
              <a:cs typeface="+mn-cs"/>
            </a:endParaRPr>
          </a:p>
          <a:p>
            <a:pPr marL="566928" indent="-457200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altLang="en-US" sz="2800" smtClean="0">
                <a:cs typeface="+mn-cs"/>
              </a:rPr>
              <a:t>Grant funding is OK if:</a:t>
            </a:r>
          </a:p>
          <a:p>
            <a:pPr marL="621792" lvl="1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altLang="en-US" sz="2400" smtClean="0"/>
              <a:t>compatible with sabbatical project</a:t>
            </a:r>
          </a:p>
          <a:p>
            <a:pPr marL="621792" lvl="1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altLang="en-US" sz="2400" smtClean="0"/>
          </a:p>
          <a:p>
            <a:pPr marL="621792" lvl="1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altLang="en-US" sz="2400" smtClean="0"/>
              <a:t>Pay plus grant funding do not exceed 100% salary. </a:t>
            </a:r>
          </a:p>
          <a:p>
            <a:pPr marL="621792" lvl="1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Tx/>
              <a:buNone/>
              <a:defRPr/>
            </a:pPr>
            <a:endParaRPr altLang="en-U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712788"/>
          </a:xfrm>
        </p:spPr>
        <p:txBody>
          <a:bodyPr/>
          <a:lstStyle/>
          <a:p>
            <a:pPr eaLnBrk="1" hangingPunct="1"/>
            <a:r>
              <a:rPr lang="en-US" altLang="en-US" sz="4400" smtClean="0">
                <a:ea typeface="ＭＳ Ｐゴシック" pitchFamily="34" charset="-128"/>
              </a:rPr>
              <a:t>Leave Recipient</a:t>
            </a:r>
          </a:p>
        </p:txBody>
      </p:sp>
      <p:pic>
        <p:nvPicPr>
          <p:cNvPr id="69634" name="Picture 9" descr="vancouver4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513013"/>
            <a:ext cx="4038600" cy="2700337"/>
          </a:xfrm>
          <a:ln w="28575">
            <a:solidFill>
              <a:schemeClr val="tx1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635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altLang="en-US" smtClean="0">
                <a:ea typeface="ＭＳ Ｐゴシック" pitchFamily="34" charset="-128"/>
              </a:rPr>
              <a:t>Must submit a proposal.</a:t>
            </a:r>
          </a:p>
          <a:p>
            <a:pPr lvl="1" eaLnBrk="1" hangingPunct="1"/>
            <a:r>
              <a:rPr altLang="en-US" sz="2000" smtClean="0">
                <a:ea typeface="ＭＳ Ｐゴシック" pitchFamily="34" charset="-128"/>
              </a:rPr>
              <a:t>2 recommendation letters</a:t>
            </a:r>
          </a:p>
          <a:p>
            <a:pPr lvl="1" eaLnBrk="1" hangingPunct="1"/>
            <a:r>
              <a:rPr altLang="en-US" sz="2000" smtClean="0">
                <a:ea typeface="ＭＳ Ｐゴシック" pitchFamily="34" charset="-128"/>
              </a:rPr>
              <a:t>Letters of support from people to be visited</a:t>
            </a:r>
          </a:p>
          <a:p>
            <a:pPr lvl="1" eaLnBrk="1" hangingPunct="1"/>
            <a:endParaRPr altLang="en-US" sz="2000" smtClean="0">
              <a:ea typeface="ＭＳ Ｐゴシック" pitchFamily="34" charset="-128"/>
            </a:endParaRPr>
          </a:p>
          <a:p>
            <a:pPr eaLnBrk="1" hangingPunct="1"/>
            <a:r>
              <a:rPr altLang="en-US" smtClean="0">
                <a:ea typeface="ＭＳ Ｐゴシック" pitchFamily="34" charset="-128"/>
              </a:rPr>
              <a:t>Must certify in writing that (s)he will return to the University.</a:t>
            </a:r>
          </a:p>
          <a:p>
            <a:pPr eaLnBrk="1" hangingPunct="1"/>
            <a:endParaRPr altLang="en-US" smtClean="0">
              <a:ea typeface="ＭＳ Ｐゴシック" pitchFamily="34" charset="-128"/>
            </a:endParaRPr>
          </a:p>
          <a:p>
            <a:pPr eaLnBrk="1" hangingPunct="1"/>
            <a:r>
              <a:rPr altLang="en-US" smtClean="0">
                <a:ea typeface="ＭＳ Ｐゴシック" pitchFamily="34" charset="-128"/>
              </a:rPr>
              <a:t>Must submit a report after the leave. </a:t>
            </a:r>
          </a:p>
          <a:p>
            <a:pPr eaLnBrk="1" hangingPunct="1"/>
            <a:endParaRPr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712788"/>
          </a:xfrm>
        </p:spPr>
        <p:txBody>
          <a:bodyPr/>
          <a:lstStyle/>
          <a:p>
            <a:pPr eaLnBrk="1" hangingPunct="1"/>
            <a:r>
              <a:rPr lang="en-US" altLang="en-US" sz="4400" smtClean="0">
                <a:ea typeface="ＭＳ Ｐゴシック" pitchFamily="34" charset="-128"/>
              </a:rPr>
              <a:t>More</a:t>
            </a:r>
          </a:p>
        </p:txBody>
      </p:sp>
      <p:sp>
        <p:nvSpPr>
          <p:cNvPr id="5427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marL="452628" indent="-34290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altLang="en-US" smtClean="0">
                <a:cs typeface="+mn-cs"/>
              </a:rPr>
              <a:t>Leaves should line up with University calendar.</a:t>
            </a:r>
          </a:p>
          <a:p>
            <a:pPr marL="452628" indent="-34290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altLang="en-US" smtClean="0">
              <a:cs typeface="+mn-cs"/>
            </a:endParaRPr>
          </a:p>
          <a:p>
            <a:pPr marL="452628" indent="-34290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altLang="en-US" smtClean="0">
                <a:cs typeface="+mn-cs"/>
              </a:rPr>
              <a:t>Leaves cannot be postponed without a new application. </a:t>
            </a:r>
          </a:p>
          <a:p>
            <a:pPr marL="452628" indent="-34290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altLang="en-US" smtClean="0">
              <a:cs typeface="+mn-cs"/>
            </a:endParaRPr>
          </a:p>
          <a:p>
            <a:pPr marL="452628" indent="-34290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altLang="en-US" smtClean="0">
                <a:cs typeface="+mn-cs"/>
              </a:rPr>
              <a:t>The chair, dean, and provost must approve later changes in a leave plan. </a:t>
            </a:r>
          </a:p>
        </p:txBody>
      </p:sp>
      <p:pic>
        <p:nvPicPr>
          <p:cNvPr id="70659" name="Picture 9" descr="nightskyline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email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905000"/>
            <a:ext cx="4267200" cy="3497263"/>
          </a:xfrm>
          <a:ln w="28575">
            <a:solidFill>
              <a:schemeClr val="tx1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712788"/>
          </a:xfrm>
        </p:spPr>
        <p:txBody>
          <a:bodyPr/>
          <a:lstStyle/>
          <a:p>
            <a:pPr eaLnBrk="1" hangingPunct="1"/>
            <a:r>
              <a:rPr lang="en-US" altLang="en-US" sz="4400" smtClean="0">
                <a:ea typeface="ＭＳ Ｐゴシック" pitchFamily="34" charset="-128"/>
              </a:rPr>
              <a:t>Phased Retirement</a:t>
            </a:r>
          </a:p>
        </p:txBody>
      </p:sp>
      <p:sp>
        <p:nvSpPr>
          <p:cNvPr id="71682" name="Rectangle 9"/>
          <p:cNvSpPr>
            <a:spLocks noGrp="1" noChangeArrowheads="1" noTextEdit="1"/>
          </p:cNvSpPr>
          <p:nvPr>
            <p:ph type="clipArt" sz="half" idx="1"/>
          </p:nvPr>
        </p:nvSpPr>
        <p:spPr/>
      </p:sp>
      <p:sp>
        <p:nvSpPr>
          <p:cNvPr id="7168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828800"/>
            <a:ext cx="4038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altLang="en-US" sz="2800" smtClean="0">
                <a:ea typeface="ＭＳ Ｐゴシック" pitchFamily="34" charset="-128"/>
              </a:rPr>
              <a:t>A process for reducing workload prior to retirement.</a:t>
            </a:r>
          </a:p>
          <a:p>
            <a:pPr eaLnBrk="1" hangingPunct="1">
              <a:lnSpc>
                <a:spcPct val="90000"/>
              </a:lnSpc>
            </a:pPr>
            <a:endParaRPr altLang="en-US" sz="2800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altLang="en-US" sz="2400" smtClean="0">
                <a:ea typeface="ＭＳ Ｐゴシック" pitchFamily="34" charset="-128"/>
              </a:rPr>
              <a:t>Can reduce in any steps down to 50%.</a:t>
            </a:r>
          </a:p>
          <a:p>
            <a:pPr lvl="1" eaLnBrk="1" hangingPunct="1">
              <a:lnSpc>
                <a:spcPct val="90000"/>
              </a:lnSpc>
            </a:pPr>
            <a:endParaRPr altLang="en-US" sz="2400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altLang="en-US" sz="2400" smtClean="0">
                <a:ea typeface="ＭＳ Ｐゴシック" pitchFamily="34" charset="-128"/>
              </a:rPr>
              <a:t>Reductions occur over a maximum of 7 years (but can be renewed on a yearly basis). </a:t>
            </a:r>
          </a:p>
        </p:txBody>
      </p:sp>
      <p:grpSp>
        <p:nvGrpSpPr>
          <p:cNvPr id="71684" name="Group 10"/>
          <p:cNvGrpSpPr>
            <a:grpSpLocks/>
          </p:cNvGrpSpPr>
          <p:nvPr/>
        </p:nvGrpSpPr>
        <p:grpSpPr bwMode="auto">
          <a:xfrm>
            <a:off x="228600" y="1828800"/>
            <a:ext cx="4419600" cy="3581400"/>
            <a:chOff x="2400" y="864"/>
            <a:chExt cx="3312" cy="2112"/>
          </a:xfrm>
        </p:grpSpPr>
        <p:sp>
          <p:nvSpPr>
            <p:cNvPr id="55307" name="Rectangle 11"/>
            <p:cNvSpPr>
              <a:spLocks noChangeArrowheads="1"/>
            </p:cNvSpPr>
            <p:nvPr/>
          </p:nvSpPr>
          <p:spPr bwMode="auto">
            <a:xfrm>
              <a:off x="2400" y="864"/>
              <a:ext cx="3312" cy="21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prstShdw prst="shdw17" dist="35921" dir="2700000">
                <a:srgbClr val="808080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pic>
          <p:nvPicPr>
            <p:cNvPr id="71686" name="Picture 12" descr="trackfield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912"/>
              <a:ext cx="3216" cy="202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712788"/>
          </a:xfrm>
        </p:spPr>
        <p:txBody>
          <a:bodyPr/>
          <a:lstStyle/>
          <a:p>
            <a:pPr eaLnBrk="1" hangingPunct="1"/>
            <a:r>
              <a:rPr lang="en-US" altLang="en-US" sz="4400" smtClean="0">
                <a:ea typeface="ＭＳ Ｐゴシック" pitchFamily="34" charset="-128"/>
              </a:rPr>
              <a:t>Who’s Eligible?</a:t>
            </a:r>
          </a:p>
        </p:txBody>
      </p:sp>
      <p:sp>
        <p:nvSpPr>
          <p:cNvPr id="7270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4038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altLang="en-US" smtClean="0">
                <a:ea typeface="ＭＳ Ｐゴシック" pitchFamily="34" charset="-128"/>
              </a:rPr>
              <a:t>Faculty and administrative professionals who:</a:t>
            </a:r>
          </a:p>
          <a:p>
            <a:pPr eaLnBrk="1" hangingPunct="1">
              <a:lnSpc>
                <a:spcPct val="90000"/>
              </a:lnSpc>
            </a:pPr>
            <a:endParaRPr altLang="en-US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altLang="en-US" sz="2000" smtClean="0">
                <a:ea typeface="ＭＳ Ｐゴシック" pitchFamily="34" charset="-128"/>
              </a:rPr>
              <a:t>participate in the WSU Retirement Plan</a:t>
            </a:r>
          </a:p>
          <a:p>
            <a:pPr lvl="1" eaLnBrk="1" hangingPunct="1">
              <a:lnSpc>
                <a:spcPct val="90000"/>
              </a:lnSpc>
            </a:pPr>
            <a:endParaRPr altLang="en-US" sz="2000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altLang="en-US" sz="2000" smtClean="0">
                <a:ea typeface="ＭＳ Ｐゴシック" pitchFamily="34" charset="-128"/>
              </a:rPr>
              <a:t>are 55 years old with at least 10 years service to WSU</a:t>
            </a:r>
          </a:p>
          <a:p>
            <a:pPr lvl="1" eaLnBrk="1" hangingPunct="1">
              <a:lnSpc>
                <a:spcPct val="90000"/>
              </a:lnSpc>
            </a:pPr>
            <a:endParaRPr altLang="en-US" sz="2000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altLang="en-US" sz="2000" smtClean="0">
                <a:ea typeface="ＭＳ Ｐゴシック" pitchFamily="34" charset="-128"/>
              </a:rPr>
              <a:t>would not create a detrimental impact to WSU.</a:t>
            </a:r>
          </a:p>
          <a:p>
            <a:pPr lvl="1" eaLnBrk="1" hangingPunct="1">
              <a:lnSpc>
                <a:spcPct val="90000"/>
              </a:lnSpc>
            </a:pPr>
            <a:endParaRPr altLang="en-US" sz="2000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endParaRPr altLang="en-US" sz="200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altLang="en-US" smtClean="0">
              <a:ea typeface="ＭＳ Ｐゴシック" pitchFamily="34" charset="-128"/>
            </a:endParaRPr>
          </a:p>
        </p:txBody>
      </p:sp>
      <p:pic>
        <p:nvPicPr>
          <p:cNvPr id="72707" name="Picture 8" descr="Butchfootbal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525713"/>
            <a:ext cx="4038600" cy="2674937"/>
          </a:xfrm>
          <a:ln w="28575">
            <a:solidFill>
              <a:schemeClr val="tx2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7"/>
          <p:cNvSpPr>
            <a:spLocks noGrp="1"/>
          </p:cNvSpPr>
          <p:nvPr>
            <p:ph type="title"/>
          </p:nvPr>
        </p:nvSpPr>
        <p:spPr>
          <a:xfrm>
            <a:off x="0" y="952500"/>
            <a:ext cx="9305925" cy="1322388"/>
          </a:xfrm>
        </p:spPr>
        <p:txBody>
          <a:bodyPr/>
          <a:lstStyle/>
          <a:p>
            <a:pPr algn="ctr"/>
            <a:r>
              <a:rPr lang="en-US" altLang="en-US" sz="4400" smtClean="0">
                <a:ea typeface="ＭＳ Ｐゴシック" pitchFamily="34" charset="-128"/>
              </a:rPr>
              <a:t>The Morrill Acts (1862 and 1890)</a:t>
            </a:r>
          </a:p>
        </p:txBody>
      </p:sp>
      <p:sp>
        <p:nvSpPr>
          <p:cNvPr id="23554" name="Content Placeholder 8"/>
          <p:cNvSpPr>
            <a:spLocks noGrp="1"/>
          </p:cNvSpPr>
          <p:nvPr>
            <p:ph idx="1"/>
          </p:nvPr>
        </p:nvSpPr>
        <p:spPr>
          <a:xfrm>
            <a:off x="258763" y="2841625"/>
            <a:ext cx="8618537" cy="2678113"/>
          </a:xfrm>
        </p:spPr>
        <p:txBody>
          <a:bodyPr/>
          <a:lstStyle/>
          <a:p>
            <a:pPr marL="165100" indent="0">
              <a:buClrTx/>
              <a:buFont typeface="Arial" pitchFamily="34" charset="0"/>
              <a:buNone/>
            </a:pPr>
            <a:r>
              <a:rPr altLang="en-US" sz="2800" smtClean="0">
                <a:ea typeface="ＭＳ Ｐゴシック" pitchFamily="34" charset="-128"/>
              </a:rPr>
              <a:t>Universities that teach “agriculture, military tactics, and the mechanic arts” as well as classical studies so “members of the working classes could obtain a liberal, practical education…that has direct relevance to their daily lives.”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47675" y="611188"/>
            <a:ext cx="7934325" cy="0"/>
          </a:xfrm>
          <a:prstGeom prst="line">
            <a:avLst/>
          </a:prstGeom>
          <a:ln w="158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9"/>
          <p:cNvSpPr>
            <a:spLocks noGrp="1" noChangeArrowheads="1"/>
          </p:cNvSpPr>
          <p:nvPr>
            <p:ph idx="1"/>
          </p:nvPr>
        </p:nvSpPr>
        <p:spPr>
          <a:xfrm>
            <a:off x="746125" y="2287588"/>
            <a:ext cx="7651750" cy="23764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altLang="en-US" sz="2400" smtClean="0">
                <a:ea typeface="ＭＳ Ｐゴシック" pitchFamily="34" charset="-128"/>
              </a:rPr>
              <a:t>Can draw retirement benefits if eligible</a:t>
            </a:r>
          </a:p>
          <a:p>
            <a:pPr eaLnBrk="1" hangingPunct="1">
              <a:lnSpc>
                <a:spcPct val="90000"/>
              </a:lnSpc>
            </a:pPr>
            <a:r>
              <a:rPr altLang="en-US" sz="2400" smtClean="0">
                <a:ea typeface="ＭＳ Ｐゴシック" pitchFamily="34" charset="-128"/>
              </a:rPr>
              <a:t>Still accumulate benefits </a:t>
            </a:r>
          </a:p>
          <a:p>
            <a:pPr eaLnBrk="1" hangingPunct="1">
              <a:lnSpc>
                <a:spcPct val="90000"/>
              </a:lnSpc>
            </a:pPr>
            <a:r>
              <a:rPr altLang="en-US" sz="2400" smtClean="0">
                <a:ea typeface="ＭＳ Ｐゴシック" pitchFamily="34" charset="-128"/>
              </a:rPr>
              <a:t>Retain tenure and its privileges</a:t>
            </a:r>
          </a:p>
          <a:p>
            <a:pPr eaLnBrk="1" hangingPunct="1">
              <a:lnSpc>
                <a:spcPct val="90000"/>
              </a:lnSpc>
            </a:pPr>
            <a:r>
              <a:rPr altLang="en-US" sz="2400" smtClean="0">
                <a:ea typeface="ＭＳ Ｐゴシック" pitchFamily="34" charset="-128"/>
              </a:rPr>
              <a:t>Remain eligible for promotion</a:t>
            </a:r>
          </a:p>
          <a:p>
            <a:pPr eaLnBrk="1" hangingPunct="1">
              <a:lnSpc>
                <a:spcPct val="90000"/>
              </a:lnSpc>
            </a:pPr>
            <a:endParaRPr altLang="en-US" sz="2400" smtClean="0">
              <a:ea typeface="ＭＳ Ｐゴシック" pitchFamily="34" charset="-128"/>
            </a:endParaRPr>
          </a:p>
        </p:txBody>
      </p:sp>
      <p:sp>
        <p:nvSpPr>
          <p:cNvPr id="73730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1225550"/>
            <a:ext cx="9144000" cy="712788"/>
          </a:xfrm>
        </p:spPr>
        <p:txBody>
          <a:bodyPr/>
          <a:lstStyle/>
          <a:p>
            <a:pPr eaLnBrk="1" hangingPunct="1"/>
            <a:r>
              <a:rPr lang="en-US" altLang="en-US" sz="4400" smtClean="0">
                <a:ea typeface="ＭＳ Ｐゴシック" pitchFamily="34" charset="-128"/>
              </a:rPr>
              <a:t>Why Do It?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712788"/>
          </a:xfrm>
        </p:spPr>
        <p:txBody>
          <a:bodyPr/>
          <a:lstStyle/>
          <a:p>
            <a:pPr eaLnBrk="1" hangingPunct="1"/>
            <a:r>
              <a:rPr lang="en-US" altLang="en-US" sz="4400" smtClean="0">
                <a:ea typeface="ＭＳ Ｐゴシック" pitchFamily="34" charset="-128"/>
              </a:rPr>
              <a:t>How To Apply?</a:t>
            </a:r>
          </a:p>
        </p:txBody>
      </p:sp>
      <p:sp>
        <p:nvSpPr>
          <p:cNvPr id="6144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4038600" cy="4525963"/>
          </a:xfrm>
        </p:spPr>
        <p:txBody>
          <a:bodyPr/>
          <a:lstStyle/>
          <a:p>
            <a:pPr marL="107950" indent="0" eaLnBrk="1" hangingPunct="1">
              <a:lnSpc>
                <a:spcPct val="80000"/>
              </a:lnSpc>
              <a:buFont typeface="Wingdings 3" pitchFamily="18" charset="2"/>
              <a:buNone/>
            </a:pPr>
            <a:endParaRPr altLang="en-US" smtClean="0">
              <a:ea typeface="ＭＳ Ｐゴシック" pitchFamily="34" charset="-128"/>
            </a:endParaRPr>
          </a:p>
          <a:p>
            <a:pPr marL="107950" indent="0" eaLnBrk="1" hangingPunct="1">
              <a:lnSpc>
                <a:spcPct val="80000"/>
              </a:lnSpc>
            </a:pPr>
            <a:endParaRPr altLang="en-US" smtClean="0">
              <a:ea typeface="ＭＳ Ｐゴシック" pitchFamily="34" charset="-128"/>
            </a:endParaRPr>
          </a:p>
          <a:p>
            <a:pPr marL="107950" indent="0" eaLnBrk="1" hangingPunct="1">
              <a:lnSpc>
                <a:spcPct val="80000"/>
              </a:lnSpc>
            </a:pPr>
            <a:r>
              <a:rPr altLang="en-US" smtClean="0">
                <a:ea typeface="ＭＳ Ｐゴシック" pitchFamily="34" charset="-128"/>
              </a:rPr>
              <a:t>Details are worked out among the applicant, chair and dean.</a:t>
            </a:r>
          </a:p>
          <a:p>
            <a:pPr marL="107950" indent="0" eaLnBrk="1" hangingPunct="1">
              <a:lnSpc>
                <a:spcPct val="80000"/>
              </a:lnSpc>
            </a:pPr>
            <a:endParaRPr altLang="en-US" smtClean="0">
              <a:ea typeface="ＭＳ Ｐゴシック" pitchFamily="34" charset="-128"/>
            </a:endParaRPr>
          </a:p>
          <a:p>
            <a:pPr marL="107950" indent="0" eaLnBrk="1" hangingPunct="1">
              <a:lnSpc>
                <a:spcPct val="80000"/>
              </a:lnSpc>
            </a:pPr>
            <a:r>
              <a:rPr altLang="en-US" smtClean="0">
                <a:ea typeface="ＭＳ Ｐゴシック" pitchFamily="34" charset="-128"/>
              </a:rPr>
              <a:t>A memo with the appropriate signatures comes to Provost.</a:t>
            </a:r>
          </a:p>
          <a:p>
            <a:pPr marL="107950" indent="0" eaLnBrk="1" hangingPunct="1">
              <a:lnSpc>
                <a:spcPct val="80000"/>
              </a:lnSpc>
            </a:pPr>
            <a:endParaRPr altLang="en-US" smtClean="0">
              <a:ea typeface="ＭＳ Ｐゴシック" pitchFamily="34" charset="-128"/>
            </a:endParaRPr>
          </a:p>
          <a:p>
            <a:pPr marL="107950" indent="0" eaLnBrk="1" hangingPunct="1">
              <a:lnSpc>
                <a:spcPct val="80000"/>
              </a:lnSpc>
            </a:pPr>
            <a:r>
              <a:rPr altLang="en-US" smtClean="0">
                <a:ea typeface="ＭＳ Ｐゴシック" pitchFamily="34" charset="-128"/>
              </a:rPr>
              <a:t>The Attorney General’s Office generates the paperwork.</a:t>
            </a:r>
          </a:p>
        </p:txBody>
      </p:sp>
      <p:pic>
        <p:nvPicPr>
          <p:cNvPr id="74755" name="Picture 9" descr="glass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562225"/>
            <a:ext cx="4038600" cy="2601913"/>
          </a:xfrm>
          <a:ln w="28575">
            <a:solidFill>
              <a:schemeClr val="tx1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33525"/>
            <a:ext cx="9144000" cy="1322388"/>
          </a:xfrm>
        </p:spPr>
        <p:txBody>
          <a:bodyPr/>
          <a:lstStyle/>
          <a:p>
            <a:pPr algn="ctr" eaLnBrk="1" hangingPunct="1"/>
            <a:r>
              <a:rPr lang="en-US" altLang="en-US" sz="4400" smtClean="0">
                <a:ea typeface="ＭＳ Ｐゴシック" pitchFamily="34" charset="-128"/>
              </a:rPr>
              <a:t>What makes a good Department Chair?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746125" y="2287588"/>
            <a:ext cx="7651750" cy="1687512"/>
          </a:xfrm>
        </p:spPr>
        <p:txBody>
          <a:bodyPr>
            <a:noAutofit/>
          </a:bodyPr>
          <a:lstStyle/>
          <a:p>
            <a:pPr marL="452438" indent="-342900" eaLnBrk="1" hangingPunct="1"/>
            <a:r>
              <a:rPr altLang="en-US" sz="2400" smtClean="0">
                <a:ea typeface="ＭＳ Ｐゴシック" pitchFamily="34" charset="-128"/>
              </a:rPr>
              <a:t>Don’t just manage, lead towards a vision</a:t>
            </a:r>
          </a:p>
          <a:p>
            <a:pPr marL="455613" lvl="1" indent="0" eaLnBrk="1" hangingPunct="1">
              <a:spcBef>
                <a:spcPts val="325"/>
              </a:spcBef>
              <a:buFont typeface="Lucida Sans" panose="020B0602030504020204" pitchFamily="34" charset="0"/>
              <a:buNone/>
            </a:pPr>
            <a:endParaRPr altLang="en-US" sz="2400" smtClean="0">
              <a:ea typeface="ＭＳ Ｐゴシック" pitchFamily="34" charset="-128"/>
            </a:endParaRPr>
          </a:p>
          <a:p>
            <a:pPr marL="982663" lvl="2" indent="-342900" eaLnBrk="1" hangingPunct="1"/>
            <a:r>
              <a:rPr altLang="en-US" sz="2400" smtClean="0">
                <a:ea typeface="ＭＳ Ｐゴシック" pitchFamily="34" charset="-128"/>
              </a:rPr>
              <a:t>Build on your departmental strengths.</a:t>
            </a:r>
          </a:p>
          <a:p>
            <a:pPr marL="982663" lvl="2" indent="-342900" eaLnBrk="1" hangingPunct="1"/>
            <a:endParaRPr altLang="en-US" sz="2400" smtClean="0">
              <a:ea typeface="ＭＳ Ｐゴシック" pitchFamily="34" charset="-128"/>
            </a:endParaRPr>
          </a:p>
          <a:p>
            <a:pPr marL="982663" lvl="2" indent="-342900" eaLnBrk="1" hangingPunct="1"/>
            <a:r>
              <a:rPr altLang="en-US" sz="2400" smtClean="0">
                <a:ea typeface="ＭＳ Ｐゴシック" pitchFamily="34" charset="-128"/>
              </a:rPr>
              <a:t>Be consistent with the vision of the College and the University.</a:t>
            </a:r>
            <a:br>
              <a:rPr altLang="en-US" sz="2400" smtClean="0">
                <a:ea typeface="ＭＳ Ｐゴシック" pitchFamily="34" charset="-128"/>
              </a:rPr>
            </a:br>
            <a:endParaRPr altLang="en-US" sz="2400" smtClean="0">
              <a:ea typeface="ＭＳ Ｐゴシック" pitchFamily="34" charset="-128"/>
            </a:endParaRPr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5550"/>
            <a:ext cx="9144000" cy="712788"/>
          </a:xfrm>
        </p:spPr>
        <p:txBody>
          <a:bodyPr/>
          <a:lstStyle/>
          <a:p>
            <a:pPr eaLnBrk="1" hangingPunct="1"/>
            <a:r>
              <a:rPr lang="en-US" altLang="en-US" sz="4400" smtClean="0">
                <a:ea typeface="ＭＳ Ｐゴシック" pitchFamily="34" charset="-128"/>
              </a:rPr>
              <a:t>Have a Vision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712788"/>
          </a:xfrm>
        </p:spPr>
        <p:txBody>
          <a:bodyPr/>
          <a:lstStyle/>
          <a:p>
            <a:pPr eaLnBrk="1" hangingPunct="1"/>
            <a:r>
              <a:rPr lang="en-US" altLang="en-US" sz="4400" smtClean="0">
                <a:ea typeface="ＭＳ Ｐゴシック" pitchFamily="34" charset="-128"/>
              </a:rPr>
              <a:t>Prepare</a:t>
            </a:r>
          </a:p>
        </p:txBody>
      </p:sp>
      <p:pic>
        <p:nvPicPr>
          <p:cNvPr id="77826" name="Picture 8" descr="angledThompsonhal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752600"/>
            <a:ext cx="4419600" cy="434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8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038600" cy="3446463"/>
          </a:xfrm>
        </p:spPr>
        <p:txBody>
          <a:bodyPr/>
          <a:lstStyle/>
          <a:p>
            <a:pPr eaLnBrk="1" hangingPunct="1"/>
            <a:r>
              <a:rPr altLang="en-US" sz="2800" smtClean="0">
                <a:ea typeface="ＭＳ Ｐゴシック" pitchFamily="34" charset="-128"/>
              </a:rPr>
              <a:t>Know the likely outcome before bringing up an issue in public.</a:t>
            </a:r>
          </a:p>
          <a:p>
            <a:pPr eaLnBrk="1" hangingPunct="1"/>
            <a:endParaRPr altLang="en-US" sz="2800" smtClean="0">
              <a:ea typeface="ＭＳ Ｐゴシック" pitchFamily="34" charset="-128"/>
            </a:endParaRPr>
          </a:p>
          <a:p>
            <a:pPr lvl="1" eaLnBrk="1" hangingPunct="1"/>
            <a:r>
              <a:rPr altLang="en-US" sz="2400" smtClean="0">
                <a:ea typeface="ＭＳ Ｐゴシック" pitchFamily="34" charset="-128"/>
              </a:rPr>
              <a:t>Solicit opinions in their offices.</a:t>
            </a:r>
            <a:br>
              <a:rPr altLang="en-US" sz="2400" smtClean="0">
                <a:ea typeface="ＭＳ Ｐゴシック" pitchFamily="34" charset="-128"/>
              </a:rPr>
            </a:br>
            <a:endParaRPr altLang="en-US" sz="240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Content Placeholder 1"/>
          <p:cNvSpPr>
            <a:spLocks noGrp="1"/>
          </p:cNvSpPr>
          <p:nvPr>
            <p:ph idx="1"/>
          </p:nvPr>
        </p:nvSpPr>
        <p:spPr>
          <a:xfrm>
            <a:off x="0" y="2332038"/>
            <a:ext cx="8901113" cy="3363912"/>
          </a:xfrm>
        </p:spPr>
        <p:txBody>
          <a:bodyPr/>
          <a:lstStyle/>
          <a:p>
            <a:pPr eaLnBrk="1" hangingPunct="1"/>
            <a:r>
              <a:rPr altLang="en-US" sz="2800" smtClean="0">
                <a:ea typeface="ＭＳ Ｐゴシック" pitchFamily="34" charset="-128"/>
              </a:rPr>
              <a:t>Consult the:</a:t>
            </a:r>
          </a:p>
          <a:p>
            <a:pPr lvl="1" eaLnBrk="1" hangingPunct="1"/>
            <a:r>
              <a:rPr altLang="en-US" sz="2800" i="1" smtClean="0">
                <a:ea typeface="ＭＳ Ｐゴシック" pitchFamily="34" charset="-128"/>
              </a:rPr>
              <a:t>Faculty Manual,</a:t>
            </a:r>
          </a:p>
          <a:p>
            <a:pPr lvl="1" eaLnBrk="1" hangingPunct="1"/>
            <a:r>
              <a:rPr altLang="en-US" sz="2800" i="1" smtClean="0">
                <a:ea typeface="ＭＳ Ｐゴシック" pitchFamily="34" charset="-128"/>
              </a:rPr>
              <a:t>Business Policies and Procedures Manual, </a:t>
            </a:r>
            <a:r>
              <a:rPr altLang="en-US" sz="2800" smtClean="0">
                <a:ea typeface="ＭＳ Ｐゴシック" pitchFamily="34" charset="-128"/>
              </a:rPr>
              <a:t>and</a:t>
            </a:r>
          </a:p>
          <a:p>
            <a:pPr lvl="1" eaLnBrk="1" hangingPunct="1"/>
            <a:r>
              <a:rPr altLang="en-US" sz="2800" i="1" smtClean="0">
                <a:ea typeface="ＭＳ Ｐゴシック" pitchFamily="34" charset="-128"/>
              </a:rPr>
              <a:t>Executive Policy Manual.</a:t>
            </a:r>
          </a:p>
          <a:p>
            <a:pPr eaLnBrk="1" hangingPunct="1"/>
            <a:r>
              <a:rPr altLang="en-US" sz="2800" smtClean="0">
                <a:ea typeface="ＭＳ Ｐゴシック" pitchFamily="34" charset="-128"/>
              </a:rPr>
              <a:t>Call someone.</a:t>
            </a:r>
          </a:p>
          <a:p>
            <a:pPr lvl="1" eaLnBrk="1" hangingPunct="1"/>
            <a:r>
              <a:rPr altLang="en-US" sz="2800" smtClean="0">
                <a:ea typeface="ＭＳ Ｐゴシック" pitchFamily="34" charset="-128"/>
              </a:rPr>
              <a:t>You’ll meet them later in the Workshops.</a:t>
            </a:r>
          </a:p>
        </p:txBody>
      </p:sp>
      <p:sp>
        <p:nvSpPr>
          <p:cNvPr id="78850" name="Title 2"/>
          <p:cNvSpPr>
            <a:spLocks noGrp="1"/>
          </p:cNvSpPr>
          <p:nvPr>
            <p:ph type="title"/>
          </p:nvPr>
        </p:nvSpPr>
        <p:spPr>
          <a:xfrm>
            <a:off x="433388" y="660400"/>
            <a:ext cx="8229600" cy="1322388"/>
          </a:xfrm>
        </p:spPr>
        <p:txBody>
          <a:bodyPr/>
          <a:lstStyle/>
          <a:p>
            <a:pPr eaLnBrk="1" hangingPunct="1"/>
            <a:r>
              <a:rPr lang="en-US" altLang="en-US" sz="4400" smtClean="0">
                <a:ea typeface="ＭＳ Ｐゴシック" pitchFamily="34" charset="-128"/>
              </a:rPr>
              <a:t>Know the Rules</a:t>
            </a:r>
            <a:br>
              <a:rPr lang="en-US" altLang="en-US" sz="4400" smtClean="0">
                <a:ea typeface="ＭＳ Ｐゴシック" pitchFamily="34" charset="-128"/>
              </a:rPr>
            </a:br>
            <a:r>
              <a:rPr lang="en-US" altLang="en-US" sz="4400" smtClean="0">
                <a:ea typeface="ＭＳ Ｐゴシック" pitchFamily="34" charset="-128"/>
              </a:rPr>
              <a:t> Ask for Help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3"/>
          <p:cNvSpPr>
            <a:spLocks noGrp="1" noChangeArrowheads="1"/>
          </p:cNvSpPr>
          <p:nvPr>
            <p:ph idx="1"/>
          </p:nvPr>
        </p:nvSpPr>
        <p:spPr>
          <a:xfrm>
            <a:off x="0" y="1906588"/>
            <a:ext cx="6362700" cy="4525962"/>
          </a:xfrm>
        </p:spPr>
        <p:txBody>
          <a:bodyPr/>
          <a:lstStyle/>
          <a:p>
            <a:pPr eaLnBrk="1" hangingPunct="1"/>
            <a:r>
              <a:rPr altLang="en-US" sz="2800" smtClean="0">
                <a:ea typeface="ＭＳ Ｐゴシック" pitchFamily="34" charset="-128"/>
              </a:rPr>
              <a:t>Communicate relentlessly in both directions</a:t>
            </a:r>
            <a:r>
              <a:rPr altLang="en-US" sz="2800" b="1" i="1" smtClean="0">
                <a:ea typeface="ＭＳ Ｐゴシック" pitchFamily="34" charset="-128"/>
              </a:rPr>
              <a:t> </a:t>
            </a:r>
            <a:r>
              <a:rPr altLang="en-US" sz="2800" i="1" smtClean="0">
                <a:ea typeface="ＭＳ Ｐゴシック" pitchFamily="34" charset="-128"/>
              </a:rPr>
              <a:t> </a:t>
            </a:r>
          </a:p>
          <a:p>
            <a:pPr eaLnBrk="1" hangingPunct="1"/>
            <a:endParaRPr altLang="en-US" sz="2800" i="1" smtClean="0">
              <a:ea typeface="ＭＳ Ｐゴシック" pitchFamily="34" charset="-128"/>
            </a:endParaRPr>
          </a:p>
          <a:p>
            <a:pPr lvl="1" eaLnBrk="1" hangingPunct="1"/>
            <a:r>
              <a:rPr altLang="en-US" sz="2400" smtClean="0">
                <a:ea typeface="ＭＳ Ｐゴシック" pitchFamily="34" charset="-128"/>
              </a:rPr>
              <a:t>Communicate clearly. </a:t>
            </a:r>
          </a:p>
          <a:p>
            <a:pPr lvl="1" eaLnBrk="1" hangingPunct="1"/>
            <a:endParaRPr altLang="en-US" sz="2400" smtClean="0">
              <a:ea typeface="ＭＳ Ｐゴシック" pitchFamily="34" charset="-128"/>
            </a:endParaRPr>
          </a:p>
          <a:p>
            <a:pPr lvl="1" eaLnBrk="1" hangingPunct="1"/>
            <a:r>
              <a:rPr altLang="en-US" sz="2400" smtClean="0">
                <a:ea typeface="ＭＳ Ｐゴシック" pitchFamily="34" charset="-128"/>
              </a:rPr>
              <a:t>Never surprise your dean. </a:t>
            </a:r>
          </a:p>
          <a:p>
            <a:pPr lvl="1" eaLnBrk="1" hangingPunct="1"/>
            <a:endParaRPr altLang="en-US" sz="2400" smtClean="0">
              <a:ea typeface="ＭＳ Ｐゴシック" pitchFamily="34" charset="-128"/>
            </a:endParaRPr>
          </a:p>
          <a:p>
            <a:pPr lvl="1" eaLnBrk="1" hangingPunct="1"/>
            <a:r>
              <a:rPr altLang="en-US" sz="2400" smtClean="0">
                <a:ea typeface="ＭＳ Ｐゴシック" pitchFamily="34" charset="-128"/>
              </a:rPr>
              <a:t>Never surprise your faculty. </a:t>
            </a:r>
          </a:p>
          <a:p>
            <a:pPr lvl="1" eaLnBrk="1" hangingPunct="1"/>
            <a:endParaRPr altLang="en-US" sz="2400" smtClean="0">
              <a:ea typeface="ＭＳ Ｐゴシック" pitchFamily="34" charset="-128"/>
            </a:endParaRPr>
          </a:p>
          <a:p>
            <a:pPr lvl="1" eaLnBrk="1" hangingPunct="1"/>
            <a:r>
              <a:rPr altLang="en-US" sz="2400" smtClean="0">
                <a:ea typeface="ＭＳ Ｐゴシック" pitchFamily="34" charset="-128"/>
              </a:rPr>
              <a:t>Repeat important messages. </a:t>
            </a:r>
          </a:p>
          <a:p>
            <a:pPr marL="793750" lvl="2" indent="-219075" eaLnBrk="1" hangingPunct="1"/>
            <a:r>
              <a:rPr altLang="en-US" sz="2000" smtClean="0">
                <a:ea typeface="ＭＳ Ｐゴシック" pitchFamily="34" charset="-128"/>
              </a:rPr>
              <a:t>No one heard it the first time.</a:t>
            </a:r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4213"/>
            <a:ext cx="9144000" cy="712787"/>
          </a:xfrm>
        </p:spPr>
        <p:txBody>
          <a:bodyPr/>
          <a:lstStyle/>
          <a:p>
            <a:pPr eaLnBrk="1" hangingPunct="1"/>
            <a:r>
              <a:rPr lang="en-US" altLang="en-US" sz="4400" smtClean="0">
                <a:ea typeface="ＭＳ Ｐゴシック" pitchFamily="34" charset="-128"/>
              </a:rPr>
              <a:t>Communication</a:t>
            </a:r>
          </a:p>
        </p:txBody>
      </p:sp>
      <p:pic>
        <p:nvPicPr>
          <p:cNvPr id="79875" name="Picture 4" descr="overheadgra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14600"/>
            <a:ext cx="3505200" cy="2971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7" descr="fallalumnictr"/>
          <p:cNvPicPr>
            <a:picLocks noChangeAspect="1" noChangeArrowheads="1"/>
          </p:cNvPicPr>
          <p:nvPr/>
        </p:nvPicPr>
        <p:blipFill>
          <a:blip r:embed="rId2" cstate="email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429000"/>
            <a:ext cx="4572000" cy="304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898" name="Rectangle 3"/>
          <p:cNvSpPr>
            <a:spLocks noGrp="1" noChangeArrowheads="1"/>
          </p:cNvSpPr>
          <p:nvPr>
            <p:ph idx="1"/>
          </p:nvPr>
        </p:nvSpPr>
        <p:spPr>
          <a:xfrm>
            <a:off x="409575" y="1924050"/>
            <a:ext cx="8229600" cy="4525963"/>
          </a:xfrm>
        </p:spPr>
        <p:txBody>
          <a:bodyPr/>
          <a:lstStyle/>
          <a:p>
            <a:pPr eaLnBrk="1" hangingPunct="1"/>
            <a:r>
              <a:rPr altLang="en-US" sz="2800" smtClean="0">
                <a:ea typeface="ＭＳ Ｐゴシック" pitchFamily="34" charset="-128"/>
              </a:rPr>
              <a:t>Make sure everyone knows the rules and what’s expected. </a:t>
            </a:r>
          </a:p>
          <a:p>
            <a:pPr eaLnBrk="1" hangingPunct="1"/>
            <a:r>
              <a:rPr altLang="en-US" sz="2800" smtClean="0">
                <a:ea typeface="ＭＳ Ｐゴシック" pitchFamily="34" charset="-128"/>
              </a:rPr>
              <a:t>Transparency increases trust and reduces an us-vs.-them climate.</a:t>
            </a:r>
            <a:br>
              <a:rPr altLang="en-US" sz="2800" smtClean="0">
                <a:ea typeface="ＭＳ Ｐゴシック" pitchFamily="34" charset="-128"/>
              </a:rPr>
            </a:br>
            <a:endParaRPr altLang="en-US" sz="2800" smtClean="0">
              <a:ea typeface="ＭＳ Ｐゴシック" pitchFamily="34" charset="-128"/>
            </a:endParaRPr>
          </a:p>
        </p:txBody>
      </p:sp>
      <p:sp>
        <p:nvSpPr>
          <p:cNvPr id="808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5550"/>
            <a:ext cx="9144000" cy="712788"/>
          </a:xfrm>
        </p:spPr>
        <p:txBody>
          <a:bodyPr/>
          <a:lstStyle/>
          <a:p>
            <a:pPr eaLnBrk="1" hangingPunct="1"/>
            <a:r>
              <a:rPr lang="en-US" altLang="en-US" sz="4400" smtClean="0">
                <a:ea typeface="ＭＳ Ｐゴシック" pitchFamily="34" charset="-128"/>
              </a:rPr>
              <a:t>Be Transparent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3"/>
          <p:cNvSpPr>
            <a:spLocks noGrp="1" noChangeArrowheads="1"/>
          </p:cNvSpPr>
          <p:nvPr>
            <p:ph idx="1"/>
          </p:nvPr>
        </p:nvSpPr>
        <p:spPr>
          <a:xfrm>
            <a:off x="746125" y="2287588"/>
            <a:ext cx="7651750" cy="51022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altLang="en-US" sz="2800" smtClean="0">
                <a:ea typeface="ＭＳ Ｐゴシック" pitchFamily="34" charset="-128"/>
              </a:rPr>
              <a:t>Get both sides before making a decision.</a:t>
            </a:r>
          </a:p>
          <a:p>
            <a:pPr eaLnBrk="1" hangingPunct="1">
              <a:lnSpc>
                <a:spcPct val="80000"/>
              </a:lnSpc>
            </a:pPr>
            <a:r>
              <a:rPr altLang="en-US" sz="2800" smtClean="0">
                <a:ea typeface="ＭＳ Ｐゴシック" pitchFamily="34" charset="-128"/>
              </a:rPr>
              <a:t>Don’t assume malicious intent. </a:t>
            </a:r>
          </a:p>
          <a:p>
            <a:pPr lvl="1" eaLnBrk="1" hangingPunct="1">
              <a:lnSpc>
                <a:spcPct val="80000"/>
              </a:lnSpc>
            </a:pPr>
            <a:endParaRPr altLang="en-US" sz="2400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altLang="en-US" sz="2400" smtClean="0">
                <a:ea typeface="ＭＳ Ｐゴシック" pitchFamily="34" charset="-128"/>
              </a:rPr>
              <a:t>Problems are usually created by stupidity and disinterest, rather than by evil intentions. </a:t>
            </a:r>
          </a:p>
          <a:p>
            <a:pPr eaLnBrk="1" hangingPunct="1">
              <a:lnSpc>
                <a:spcPct val="80000"/>
              </a:lnSpc>
            </a:pPr>
            <a:r>
              <a:rPr altLang="en-US" sz="2800" smtClean="0">
                <a:ea typeface="ＭＳ Ｐゴシック" pitchFamily="34" charset="-128"/>
              </a:rPr>
              <a:t>Don’t assume that a complainant expects you to fix the problem. </a:t>
            </a:r>
          </a:p>
          <a:p>
            <a:pPr lvl="1" eaLnBrk="1" hangingPunct="1">
              <a:lnSpc>
                <a:spcPct val="80000"/>
              </a:lnSpc>
            </a:pPr>
            <a:endParaRPr altLang="en-US" sz="2400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altLang="en-US" sz="2400" smtClean="0">
                <a:ea typeface="ＭＳ Ｐゴシック" pitchFamily="34" charset="-128"/>
              </a:rPr>
              <a:t>People often just want you to listen. </a:t>
            </a:r>
            <a:br>
              <a:rPr altLang="en-US" sz="2400" smtClean="0">
                <a:ea typeface="ＭＳ Ｐゴシック" pitchFamily="34" charset="-128"/>
              </a:rPr>
            </a:br>
            <a:endParaRPr altLang="en-US" sz="2400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endParaRPr altLang="en-US" sz="2400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endParaRPr altLang="en-US" sz="2400" smtClean="0">
              <a:ea typeface="ＭＳ Ｐゴシック" pitchFamily="34" charset="-128"/>
            </a:endParaRPr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5550"/>
            <a:ext cx="9144000" cy="712788"/>
          </a:xfrm>
        </p:spPr>
        <p:txBody>
          <a:bodyPr/>
          <a:lstStyle/>
          <a:p>
            <a:pPr eaLnBrk="1" hangingPunct="1"/>
            <a:r>
              <a:rPr lang="en-US" altLang="en-US" sz="4400" smtClean="0">
                <a:ea typeface="ＭＳ Ｐゴシック" pitchFamily="34" charset="-128"/>
              </a:rPr>
              <a:t>Always Listen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712788"/>
          </a:xfrm>
        </p:spPr>
        <p:txBody>
          <a:bodyPr/>
          <a:lstStyle/>
          <a:p>
            <a:pPr eaLnBrk="1" hangingPunct="1"/>
            <a:r>
              <a:rPr lang="en-US" altLang="en-US" sz="4400" smtClean="0">
                <a:ea typeface="ＭＳ Ｐゴシック" pitchFamily="34" charset="-128"/>
              </a:rPr>
              <a:t>Consultation</a:t>
            </a:r>
          </a:p>
        </p:txBody>
      </p:sp>
      <p:pic>
        <p:nvPicPr>
          <p:cNvPr id="82946" name="Picture 7" descr="smallcroppedAsiangraduateswithbab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524000"/>
            <a:ext cx="3200400" cy="4419600"/>
          </a:xfrm>
          <a:ln w="28575">
            <a:solidFill>
              <a:schemeClr val="tx1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947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altLang="en-US" sz="2800" smtClean="0">
                <a:ea typeface="ＭＳ Ｐゴシック" pitchFamily="34" charset="-128"/>
              </a:rPr>
              <a:t>Consult department members on proposed changes.</a:t>
            </a:r>
          </a:p>
          <a:p>
            <a:pPr eaLnBrk="1" hangingPunct="1">
              <a:lnSpc>
                <a:spcPct val="90000"/>
              </a:lnSpc>
            </a:pPr>
            <a:endParaRPr altLang="en-US" sz="2800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altLang="en-US" sz="2400" smtClean="0">
                <a:ea typeface="ＭＳ Ｐゴシック" pitchFamily="34" charset="-128"/>
              </a:rPr>
              <a:t>They usually won’t comment.</a:t>
            </a:r>
          </a:p>
          <a:p>
            <a:pPr lvl="1" eaLnBrk="1" hangingPunct="1">
              <a:lnSpc>
                <a:spcPct val="90000"/>
              </a:lnSpc>
            </a:pPr>
            <a:endParaRPr altLang="en-US" sz="2400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altLang="en-US" sz="2400" smtClean="0">
                <a:ea typeface="ＭＳ Ｐゴシック" pitchFamily="34" charset="-128"/>
              </a:rPr>
              <a:t>They will be angry if they don’t have the opportunity to do so.</a:t>
            </a:r>
            <a:br>
              <a:rPr altLang="en-US" sz="2400" smtClean="0">
                <a:ea typeface="ＭＳ Ｐゴシック" pitchFamily="34" charset="-128"/>
              </a:rPr>
            </a:br>
            <a:endParaRPr altLang="en-US" sz="240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6" descr="wa_189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1440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3"/>
          <p:cNvSpPr>
            <a:spLocks noGrp="1" noChangeArrowheads="1"/>
          </p:cNvSpPr>
          <p:nvPr>
            <p:ph idx="1"/>
          </p:nvPr>
        </p:nvSpPr>
        <p:spPr>
          <a:xfrm>
            <a:off x="746125" y="2287588"/>
            <a:ext cx="7651750" cy="42799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altLang="en-US" sz="2800" smtClean="0">
                <a:ea typeface="ＭＳ Ｐゴシック" pitchFamily="34" charset="-128"/>
              </a:rPr>
              <a:t>Try to reach agreement on important decisions.</a:t>
            </a:r>
          </a:p>
          <a:p>
            <a:pPr lvl="1" eaLnBrk="1" hangingPunct="1">
              <a:lnSpc>
                <a:spcPct val="90000"/>
              </a:lnSpc>
            </a:pPr>
            <a:endParaRPr altLang="en-US" sz="2400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altLang="en-US" sz="2400" smtClean="0">
                <a:ea typeface="ＭＳ Ｐゴシック" pitchFamily="34" charset="-128"/>
              </a:rPr>
              <a:t>Those who go away angry will create problems in the future.</a:t>
            </a:r>
            <a:br>
              <a:rPr altLang="en-US" sz="2400" smtClean="0">
                <a:ea typeface="ＭＳ Ｐゴシック" pitchFamily="34" charset="-128"/>
              </a:rPr>
            </a:br>
            <a:endParaRPr altLang="en-US" sz="240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altLang="en-US" sz="2800" smtClean="0">
                <a:ea typeface="ＭＳ Ｐゴシック" pitchFamily="34" charset="-128"/>
              </a:rPr>
              <a:t>Diffuse tension with humor.</a:t>
            </a:r>
          </a:p>
          <a:p>
            <a:pPr lvl="1" eaLnBrk="1" hangingPunct="1">
              <a:lnSpc>
                <a:spcPct val="90000"/>
              </a:lnSpc>
            </a:pPr>
            <a:endParaRPr altLang="en-US" sz="2400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altLang="en-US" sz="2400" smtClean="0">
                <a:ea typeface="ＭＳ Ｐゴシック" pitchFamily="34" charset="-128"/>
              </a:rPr>
              <a:t>Do not make a joke at someone else’s expense.</a:t>
            </a:r>
            <a:br>
              <a:rPr altLang="en-US" sz="2400" smtClean="0">
                <a:ea typeface="ＭＳ Ｐゴシック" pitchFamily="34" charset="-128"/>
              </a:rPr>
            </a:br>
            <a:endParaRPr altLang="en-US" sz="2400" smtClean="0">
              <a:ea typeface="ＭＳ Ｐゴシック" pitchFamily="34" charset="-128"/>
            </a:endParaRP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5550"/>
            <a:ext cx="9144000" cy="712788"/>
          </a:xfrm>
        </p:spPr>
        <p:txBody>
          <a:bodyPr/>
          <a:lstStyle/>
          <a:p>
            <a:pPr eaLnBrk="1" hangingPunct="1"/>
            <a:r>
              <a:rPr lang="en-US" altLang="en-US" sz="4400" smtClean="0">
                <a:ea typeface="ＭＳ Ｐゴシック" pitchFamily="34" charset="-128"/>
              </a:rPr>
              <a:t>Build Consensus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346075" y="2028825"/>
            <a:ext cx="8672513" cy="4525963"/>
          </a:xfrm>
        </p:spPr>
        <p:txBody>
          <a:bodyPr>
            <a:noAutofit/>
          </a:bodyPr>
          <a:lstStyle/>
          <a:p>
            <a:pPr marL="452628" indent="-34290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altLang="en-US" sz="2800" dirty="0" smtClean="0">
                <a:cs typeface="+mn-cs"/>
              </a:rPr>
              <a:t>Go beyond the annual review</a:t>
            </a:r>
          </a:p>
          <a:p>
            <a:pPr marL="452628" indent="-34290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altLang="en-US" sz="2800" dirty="0" smtClean="0">
                <a:cs typeface="+mn-cs"/>
              </a:rPr>
              <a:t>Build a relationship.</a:t>
            </a:r>
          </a:p>
          <a:p>
            <a:pPr marL="452628" indent="-34290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altLang="en-US" sz="2800" dirty="0" smtClean="0">
                <a:cs typeface="+mn-cs"/>
              </a:rPr>
              <a:t>Smile and say hello. </a:t>
            </a:r>
            <a:endParaRPr altLang="en-US" sz="2800" dirty="0" smtClean="0"/>
          </a:p>
          <a:p>
            <a:pPr marL="742442" lvl="1" indent="-285750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defRPr/>
            </a:pPr>
            <a:r>
              <a:rPr altLang="en-US" dirty="0" smtClean="0"/>
              <a:t>If </a:t>
            </a:r>
            <a:r>
              <a:rPr altLang="en-US" dirty="0"/>
              <a:t>you fail to say hello, a faculty member may </a:t>
            </a:r>
            <a:r>
              <a:rPr altLang="en-US" dirty="0" smtClean="0"/>
              <a:t>believe that </a:t>
            </a:r>
            <a:r>
              <a:rPr altLang="en-US" dirty="0"/>
              <a:t>(s)he is out of favor. </a:t>
            </a:r>
            <a:endParaRPr altLang="en-US" sz="2800" dirty="0"/>
          </a:p>
          <a:p>
            <a:pPr marL="452628" indent="-34290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altLang="en-US" sz="2800" dirty="0" smtClean="0">
                <a:cs typeface="+mn-cs"/>
              </a:rPr>
              <a:t>Praise in public. Criticize in private.</a:t>
            </a:r>
          </a:p>
          <a:p>
            <a:pPr marL="452628" indent="-34290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altLang="en-US" sz="2800" dirty="0" smtClean="0">
                <a:cs typeface="+mn-cs"/>
              </a:rPr>
              <a:t>Think of good will as a bank. </a:t>
            </a:r>
            <a:endParaRPr altLang="en-US" sz="2800" dirty="0" smtClean="0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30313"/>
            <a:ext cx="9144000" cy="425450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ea typeface="ＭＳ Ｐゴシック" pitchFamily="34" charset="-128"/>
              </a:rPr>
              <a:t>Build Good Will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3"/>
          <p:cNvSpPr>
            <a:spLocks noGrp="1" noChangeArrowheads="1"/>
          </p:cNvSpPr>
          <p:nvPr>
            <p:ph idx="1"/>
          </p:nvPr>
        </p:nvSpPr>
        <p:spPr>
          <a:xfrm>
            <a:off x="746125" y="2287588"/>
            <a:ext cx="7651750" cy="4165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sz="2800" dirty="0">
                <a:latin typeface="Lucida Sans" charset="0"/>
              </a:rPr>
              <a:t>You will anger people if you violate your departmental culture. 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sz="2800" dirty="0">
                <a:latin typeface="Lucida Sans" charset="0"/>
              </a:rPr>
              <a:t>Be careful when adopting policies and procedures that work in other departments. </a:t>
            </a:r>
          </a:p>
          <a:p>
            <a:pPr marL="344488" lvl="1" indent="0" eaLnBrk="1" hangingPunct="1">
              <a:lnSpc>
                <a:spcPct val="90000"/>
              </a:lnSpc>
              <a:buFont typeface="Lucida Sans" panose="020B0602030504020204" pitchFamily="34" charset="0"/>
              <a:buNone/>
              <a:defRPr/>
            </a:pPr>
            <a:endParaRPr sz="2400" dirty="0">
              <a:latin typeface="Lucida Sans" charset="0"/>
            </a:endParaRPr>
          </a:p>
          <a:p>
            <a:pPr lvl="1" eaLnBrk="1" hangingPunct="1">
              <a:lnSpc>
                <a:spcPct val="90000"/>
              </a:lnSpc>
              <a:buFont typeface="Lucida Sans" charset="0"/>
              <a:buChar char="–"/>
              <a:defRPr/>
            </a:pPr>
            <a:r>
              <a:rPr sz="2400" dirty="0">
                <a:latin typeface="Lucida Sans" charset="0"/>
              </a:rPr>
              <a:t>What works in one department may cause problems in another.</a:t>
            </a:r>
            <a:br>
              <a:rPr sz="2400" dirty="0">
                <a:latin typeface="Lucida Sans" charset="0"/>
              </a:rPr>
            </a:br>
            <a:endParaRPr sz="2400" dirty="0">
              <a:latin typeface="Lucida Sans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sz="2800" dirty="0">
              <a:latin typeface="Lucida Sans" charset="0"/>
            </a:endParaRPr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5550"/>
            <a:ext cx="9144000" cy="712788"/>
          </a:xfrm>
        </p:spPr>
        <p:txBody>
          <a:bodyPr/>
          <a:lstStyle/>
          <a:p>
            <a:pPr eaLnBrk="1" hangingPunct="1"/>
            <a:r>
              <a:rPr lang="en-US" altLang="en-US" sz="4400" smtClean="0">
                <a:ea typeface="ＭＳ Ｐゴシック" pitchFamily="34" charset="-128"/>
              </a:rPr>
              <a:t>Departmental Culture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3"/>
          <p:cNvSpPr>
            <a:spLocks noGrp="1" noChangeArrowheads="1"/>
          </p:cNvSpPr>
          <p:nvPr>
            <p:ph idx="1"/>
          </p:nvPr>
        </p:nvSpPr>
        <p:spPr>
          <a:xfrm>
            <a:off x="746125" y="2287588"/>
            <a:ext cx="7651750" cy="18970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altLang="en-US" sz="2800" smtClean="0">
                <a:ea typeface="ＭＳ Ｐゴシック" pitchFamily="34" charset="-128"/>
              </a:rPr>
              <a:t>You set the tone </a:t>
            </a:r>
            <a:endParaRPr altLang="en-US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altLang="en-US" sz="2800" smtClean="0">
                <a:ea typeface="ＭＳ Ｐゴシック" pitchFamily="34" charset="-128"/>
              </a:rPr>
              <a:t>Treat problems as challenges</a:t>
            </a:r>
            <a:endParaRPr altLang="en-US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altLang="en-US" sz="2800" smtClean="0">
                <a:ea typeface="ＭＳ Ｐゴシック" pitchFamily="34" charset="-128"/>
              </a:rPr>
              <a:t>Don’t sweat the small stuff</a:t>
            </a:r>
            <a:endParaRPr altLang="en-US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altLang="en-US" smtClean="0">
                <a:ea typeface="ＭＳ Ｐゴシック" pitchFamily="34" charset="-128"/>
              </a:rPr>
              <a:t>You’ll have plenty of large stuff to sweat.</a:t>
            </a:r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5550"/>
            <a:ext cx="9144000" cy="712788"/>
          </a:xfrm>
        </p:spPr>
        <p:txBody>
          <a:bodyPr/>
          <a:lstStyle/>
          <a:p>
            <a:pPr eaLnBrk="1" hangingPunct="1"/>
            <a:r>
              <a:rPr lang="en-US" altLang="en-US" sz="4400" smtClean="0">
                <a:ea typeface="ＭＳ Ｐゴシック" pitchFamily="34" charset="-128"/>
              </a:rPr>
              <a:t>Be Positive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558800"/>
            <a:ext cx="8229600" cy="712788"/>
          </a:xfrm>
        </p:spPr>
        <p:txBody>
          <a:bodyPr/>
          <a:lstStyle/>
          <a:p>
            <a:pPr eaLnBrk="1" hangingPunct="1"/>
            <a:r>
              <a:rPr lang="en-US" altLang="en-US" sz="4400" smtClean="0">
                <a:ea typeface="ＭＳ Ｐゴシック" pitchFamily="34" charset="-128"/>
              </a:rPr>
              <a:t>Delegate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5938" y="1530350"/>
            <a:ext cx="4038600" cy="4525963"/>
          </a:xfrm>
        </p:spPr>
        <p:txBody>
          <a:bodyPr>
            <a:normAutofit/>
          </a:bodyPr>
          <a:lstStyle/>
          <a:p>
            <a:pPr marL="566738" indent="-457200" eaLnBrk="1" hangingPunct="1">
              <a:lnSpc>
                <a:spcPct val="90000"/>
              </a:lnSpc>
            </a:pPr>
            <a:r>
              <a:rPr altLang="en-US" sz="2800" smtClean="0">
                <a:ea typeface="ＭＳ Ｐゴシック" pitchFamily="34" charset="-128"/>
              </a:rPr>
              <a:t>Use an advisory group</a:t>
            </a:r>
          </a:p>
          <a:p>
            <a:pPr marL="898525" lvl="1" indent="-457200" eaLnBrk="1" hangingPunct="1">
              <a:lnSpc>
                <a:spcPct val="90000"/>
              </a:lnSpc>
              <a:spcBef>
                <a:spcPts val="325"/>
              </a:spcBef>
            </a:pPr>
            <a:r>
              <a:rPr altLang="en-US" sz="2800" smtClean="0">
                <a:ea typeface="ＭＳ Ｐゴシック" pitchFamily="34" charset="-128"/>
              </a:rPr>
              <a:t>Advisors will think of things that you will not </a:t>
            </a:r>
          </a:p>
          <a:p>
            <a:pPr marL="898525" lvl="1" indent="-457200" eaLnBrk="1" hangingPunct="1">
              <a:lnSpc>
                <a:spcPct val="90000"/>
              </a:lnSpc>
              <a:spcBef>
                <a:spcPts val="325"/>
              </a:spcBef>
            </a:pPr>
            <a:endParaRPr altLang="en-US" sz="2800" smtClean="0">
              <a:ea typeface="ＭＳ Ｐゴシック" pitchFamily="34" charset="-128"/>
            </a:endParaRPr>
          </a:p>
          <a:p>
            <a:pPr marL="898525" lvl="1" indent="-457200" eaLnBrk="1" hangingPunct="1">
              <a:lnSpc>
                <a:spcPct val="90000"/>
              </a:lnSpc>
              <a:spcBef>
                <a:spcPts val="325"/>
              </a:spcBef>
            </a:pPr>
            <a:r>
              <a:rPr altLang="en-US" sz="2800" smtClean="0">
                <a:ea typeface="ＭＳ Ｐゴシック" pitchFamily="34" charset="-128"/>
              </a:rPr>
              <a:t>You will have allies.</a:t>
            </a:r>
          </a:p>
          <a:p>
            <a:pPr marL="898525" lvl="1" indent="-457200" eaLnBrk="1" hangingPunct="1">
              <a:lnSpc>
                <a:spcPct val="90000"/>
              </a:lnSpc>
              <a:spcBef>
                <a:spcPts val="325"/>
              </a:spcBef>
            </a:pPr>
            <a:endParaRPr altLang="en-US" sz="2800" smtClean="0">
              <a:ea typeface="ＭＳ Ｐゴシック" pitchFamily="34" charset="-128"/>
            </a:endParaRPr>
          </a:p>
          <a:p>
            <a:pPr marL="898525" lvl="1" indent="-457200" eaLnBrk="1" hangingPunct="1">
              <a:lnSpc>
                <a:spcPct val="90000"/>
              </a:lnSpc>
              <a:spcBef>
                <a:spcPts val="325"/>
              </a:spcBef>
            </a:pPr>
            <a:r>
              <a:rPr altLang="en-US" sz="2800" smtClean="0">
                <a:ea typeface="ＭＳ Ｐゴシック" pitchFamily="34" charset="-128"/>
              </a:rPr>
              <a:t>Don’t create an in group</a:t>
            </a:r>
            <a:r>
              <a:rPr altLang="en-US" sz="2000" smtClean="0">
                <a:ea typeface="ＭＳ Ｐゴシック" pitchFamily="34" charset="-128"/>
              </a:rPr>
              <a:t>.</a:t>
            </a:r>
          </a:p>
        </p:txBody>
      </p:sp>
      <p:pic>
        <p:nvPicPr>
          <p:cNvPr id="88067" name="Picture 30" descr="3studentsabovelibrar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27625" y="1600200"/>
            <a:ext cx="3079750" cy="4525963"/>
          </a:xfrm>
          <a:ln w="28575">
            <a:solidFill>
              <a:schemeClr val="tx1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712788"/>
          </a:xfrm>
        </p:spPr>
        <p:txBody>
          <a:bodyPr/>
          <a:lstStyle/>
          <a:p>
            <a:pPr eaLnBrk="1" hangingPunct="1"/>
            <a:r>
              <a:rPr lang="en-US" altLang="en-US" sz="4400" smtClean="0">
                <a:ea typeface="ＭＳ Ｐゴシック" pitchFamily="34" charset="-128"/>
              </a:rPr>
              <a:t>Lose Gracefully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marL="566738" indent="-457200" eaLnBrk="1" hangingPunct="1">
              <a:lnSpc>
                <a:spcPct val="80000"/>
              </a:lnSpc>
            </a:pPr>
            <a:r>
              <a:rPr altLang="en-US" sz="2600" smtClean="0">
                <a:ea typeface="ＭＳ Ｐゴシック" pitchFamily="34" charset="-128"/>
              </a:rPr>
              <a:t>Apologize if needed. </a:t>
            </a:r>
          </a:p>
          <a:p>
            <a:pPr marL="566738" indent="-457200" eaLnBrk="1" hangingPunct="1">
              <a:lnSpc>
                <a:spcPct val="80000"/>
              </a:lnSpc>
            </a:pPr>
            <a:endParaRPr altLang="en-US" sz="2600" smtClean="0">
              <a:ea typeface="ＭＳ Ｐゴシック" pitchFamily="34" charset="-128"/>
            </a:endParaRPr>
          </a:p>
          <a:p>
            <a:pPr marL="566738" indent="-457200" eaLnBrk="1" hangingPunct="1">
              <a:lnSpc>
                <a:spcPct val="80000"/>
              </a:lnSpc>
            </a:pPr>
            <a:r>
              <a:rPr altLang="en-US" sz="2600" smtClean="0">
                <a:ea typeface="ＭＳ Ｐゴシック" pitchFamily="34" charset="-128"/>
              </a:rPr>
              <a:t>Let things go when the battle’s over.</a:t>
            </a:r>
          </a:p>
          <a:p>
            <a:pPr marL="566738" indent="-457200" eaLnBrk="1" hangingPunct="1">
              <a:lnSpc>
                <a:spcPct val="80000"/>
              </a:lnSpc>
            </a:pPr>
            <a:endParaRPr altLang="en-US" sz="2600" smtClean="0">
              <a:ea typeface="ＭＳ Ｐゴシック" pitchFamily="34" charset="-128"/>
            </a:endParaRPr>
          </a:p>
          <a:p>
            <a:pPr marL="566738" indent="-457200" eaLnBrk="1" hangingPunct="1">
              <a:lnSpc>
                <a:spcPct val="80000"/>
              </a:lnSpc>
            </a:pPr>
            <a:r>
              <a:rPr altLang="en-US" sz="2600" smtClean="0">
                <a:ea typeface="ＭＳ Ｐゴシック" pitchFamily="34" charset="-128"/>
              </a:rPr>
              <a:t>Don’t hold a grudge.</a:t>
            </a:r>
          </a:p>
          <a:p>
            <a:pPr marL="566738" indent="-457200" eaLnBrk="1" hangingPunct="1">
              <a:lnSpc>
                <a:spcPct val="80000"/>
              </a:lnSpc>
            </a:pPr>
            <a:endParaRPr altLang="en-US" sz="2600" smtClean="0">
              <a:ea typeface="ＭＳ Ｐゴシック" pitchFamily="34" charset="-128"/>
            </a:endParaRPr>
          </a:p>
          <a:p>
            <a:pPr marL="566738" indent="-457200" eaLnBrk="1" hangingPunct="1">
              <a:lnSpc>
                <a:spcPct val="80000"/>
              </a:lnSpc>
            </a:pPr>
            <a:r>
              <a:rPr altLang="en-US" sz="2600" smtClean="0">
                <a:ea typeface="ＭＳ Ｐゴシック" pitchFamily="34" charset="-128"/>
              </a:rPr>
              <a:t>Learn from your mistakes.</a:t>
            </a:r>
            <a:br>
              <a:rPr altLang="en-US" sz="2600" smtClean="0">
                <a:ea typeface="ＭＳ Ｐゴシック" pitchFamily="34" charset="-128"/>
              </a:rPr>
            </a:br>
            <a:endParaRPr altLang="en-US" sz="2600" smtClean="0">
              <a:ea typeface="ＭＳ Ｐゴシック" pitchFamily="34" charset="-128"/>
            </a:endParaRPr>
          </a:p>
        </p:txBody>
      </p:sp>
      <p:sp>
        <p:nvSpPr>
          <p:cNvPr id="89091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altLang="en-US" sz="2800" smtClean="0">
              <a:ea typeface="ＭＳ Ｐゴシック" pitchFamily="34" charset="-128"/>
            </a:endParaRPr>
          </a:p>
        </p:txBody>
      </p:sp>
      <p:pic>
        <p:nvPicPr>
          <p:cNvPr id="89092" name="Picture 2" descr="fieldforest"/>
          <p:cNvPicPr>
            <a:picLocks noChangeAspect="1" noChangeArrowheads="1"/>
          </p:cNvPicPr>
          <p:nvPr/>
        </p:nvPicPr>
        <p:blipFill>
          <a:blip r:embed="rId2" cstate="print">
            <a:lum bright="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" r="220"/>
          <a:stretch>
            <a:fillRect/>
          </a:stretch>
        </p:blipFill>
        <p:spPr bwMode="auto">
          <a:xfrm>
            <a:off x="4876800" y="1524000"/>
            <a:ext cx="3657600" cy="4800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3"/>
          <p:cNvSpPr>
            <a:spLocks noGrp="1" noChangeArrowheads="1"/>
          </p:cNvSpPr>
          <p:nvPr>
            <p:ph idx="1"/>
          </p:nvPr>
        </p:nvSpPr>
        <p:spPr>
          <a:xfrm>
            <a:off x="204788" y="1958975"/>
            <a:ext cx="8520112" cy="1857375"/>
          </a:xfrm>
        </p:spPr>
        <p:txBody>
          <a:bodyPr/>
          <a:lstStyle/>
          <a:p>
            <a:pPr eaLnBrk="1" hangingPunct="1"/>
            <a:r>
              <a:rPr altLang="en-US" sz="2800" smtClean="0">
                <a:ea typeface="ＭＳ Ｐゴシック" pitchFamily="34" charset="-128"/>
              </a:rPr>
              <a:t>Reward good behavior. </a:t>
            </a:r>
          </a:p>
          <a:p>
            <a:pPr lvl="1" eaLnBrk="1" hangingPunct="1"/>
            <a:endParaRPr altLang="en-US" sz="2800" smtClean="0">
              <a:ea typeface="ＭＳ Ｐゴシック" pitchFamily="34" charset="-128"/>
            </a:endParaRPr>
          </a:p>
          <a:p>
            <a:pPr lvl="1" eaLnBrk="1" hangingPunct="1"/>
            <a:r>
              <a:rPr altLang="en-US" sz="2800" smtClean="0">
                <a:ea typeface="ＭＳ Ｐゴシック" pitchFamily="34" charset="-128"/>
              </a:rPr>
              <a:t>Small amounts of money can make a big difference</a:t>
            </a: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5550"/>
            <a:ext cx="9144000" cy="712788"/>
          </a:xfrm>
        </p:spPr>
        <p:txBody>
          <a:bodyPr/>
          <a:lstStyle/>
          <a:p>
            <a:pPr eaLnBrk="1" hangingPunct="1"/>
            <a:r>
              <a:rPr lang="en-US" altLang="en-US" sz="4400" smtClean="0">
                <a:ea typeface="ＭＳ Ｐゴシック" pitchFamily="34" charset="-128"/>
              </a:rPr>
              <a:t>Use resources wisely</a:t>
            </a:r>
          </a:p>
        </p:txBody>
      </p:sp>
      <p:pic>
        <p:nvPicPr>
          <p:cNvPr id="90115" name="Picture 35" descr="BearCoug1smA"/>
          <p:cNvPicPr>
            <a:picLocks noChangeAspect="1" noChangeArrowheads="1"/>
          </p:cNvPicPr>
          <p:nvPr/>
        </p:nvPicPr>
        <p:blipFill>
          <a:blip r:embed="rId2" cstate="email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963" y="3657600"/>
            <a:ext cx="4267200" cy="3200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3"/>
          <p:cNvSpPr>
            <a:spLocks noGrp="1" noChangeArrowheads="1"/>
          </p:cNvSpPr>
          <p:nvPr>
            <p:ph idx="1"/>
          </p:nvPr>
        </p:nvSpPr>
        <p:spPr>
          <a:xfrm>
            <a:off x="746125" y="2287588"/>
            <a:ext cx="7651750" cy="3846512"/>
          </a:xfrm>
        </p:spPr>
        <p:txBody>
          <a:bodyPr/>
          <a:lstStyle/>
          <a:p>
            <a:pPr eaLnBrk="1" hangingPunct="1"/>
            <a:r>
              <a:rPr altLang="en-US" sz="2800" smtClean="0">
                <a:ea typeface="ＭＳ Ｐゴシック" pitchFamily="34" charset="-128"/>
              </a:rPr>
              <a:t>Discuss all issues with your Dean before going to the Provost. </a:t>
            </a:r>
          </a:p>
          <a:p>
            <a:pPr eaLnBrk="1" hangingPunct="1"/>
            <a:r>
              <a:rPr altLang="en-US" sz="2800" smtClean="0">
                <a:ea typeface="ＭＳ Ｐゴシック" pitchFamily="34" charset="-128"/>
              </a:rPr>
              <a:t>Always tell your Dean if you are going to go over his (her) head. </a:t>
            </a:r>
          </a:p>
          <a:p>
            <a:pPr eaLnBrk="1" hangingPunct="1"/>
            <a:r>
              <a:rPr altLang="en-US" sz="2800" smtClean="0">
                <a:ea typeface="ＭＳ Ｐゴシック" pitchFamily="34" charset="-128"/>
              </a:rPr>
              <a:t>Consider resigning if you don’t share your Dean’s or the University’s vision.</a:t>
            </a:r>
            <a:br>
              <a:rPr altLang="en-US" sz="2800" smtClean="0">
                <a:ea typeface="ＭＳ Ｐゴシック" pitchFamily="34" charset="-128"/>
              </a:rPr>
            </a:br>
            <a:endParaRPr altLang="en-US" sz="2800" smtClean="0">
              <a:ea typeface="ＭＳ Ｐゴシック" pitchFamily="34" charset="-128"/>
            </a:endParaRPr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5550"/>
            <a:ext cx="9144000" cy="712788"/>
          </a:xfrm>
        </p:spPr>
        <p:txBody>
          <a:bodyPr/>
          <a:lstStyle/>
          <a:p>
            <a:pPr eaLnBrk="1" hangingPunct="1"/>
            <a:r>
              <a:rPr lang="en-US" altLang="en-US" sz="4400" smtClean="0">
                <a:ea typeface="ＭＳ Ｐゴシック" pitchFamily="34" charset="-128"/>
              </a:rPr>
              <a:t>Chain of Command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712788"/>
          </a:xfrm>
        </p:spPr>
        <p:txBody>
          <a:bodyPr/>
          <a:lstStyle/>
          <a:p>
            <a:pPr eaLnBrk="1" hangingPunct="1"/>
            <a:r>
              <a:rPr lang="en-US" altLang="en-US" sz="4400" smtClean="0">
                <a:ea typeface="ＭＳ Ｐゴシック" pitchFamily="34" charset="-128"/>
              </a:rPr>
              <a:t>When involving the Dean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Autofit/>
          </a:bodyPr>
          <a:lstStyle/>
          <a:p>
            <a:pPr marL="452628" indent="-342900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altLang="en-US" sz="2800" smtClean="0">
                <a:cs typeface="+mn-cs"/>
              </a:rPr>
              <a:t>Offer solutions.</a:t>
            </a:r>
          </a:p>
          <a:p>
            <a:pPr marL="452628" indent="-342900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Char char="•"/>
              <a:defRPr/>
            </a:pPr>
            <a:endParaRPr altLang="en-US" sz="2800" smtClean="0">
              <a:cs typeface="+mn-cs"/>
            </a:endParaRPr>
          </a:p>
          <a:p>
            <a:pPr marL="452628" indent="-342900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altLang="en-US" sz="2800" smtClean="0">
                <a:cs typeface="+mn-cs"/>
              </a:rPr>
              <a:t>If you ask for something</a:t>
            </a:r>
            <a:br>
              <a:rPr altLang="en-US" sz="2800" smtClean="0">
                <a:cs typeface="+mn-cs"/>
              </a:rPr>
            </a:br>
            <a:endParaRPr altLang="en-US" sz="2800" smtClean="0">
              <a:cs typeface="+mn-cs"/>
            </a:endParaRPr>
          </a:p>
          <a:p>
            <a:pPr marL="785304" lvl="1" indent="-342900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Lucida Sans" charset="0"/>
              <a:buChar char="–"/>
              <a:defRPr/>
            </a:pPr>
            <a:r>
              <a:rPr altLang="en-US" sz="2800" smtClean="0"/>
              <a:t>Show connection to strategic plan. </a:t>
            </a:r>
          </a:p>
          <a:p>
            <a:pPr marL="785304" lvl="1" indent="-342900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Lucida Sans" charset="0"/>
              <a:buChar char="–"/>
              <a:defRPr/>
            </a:pPr>
            <a:endParaRPr altLang="en-US" sz="2800" smtClean="0"/>
          </a:p>
          <a:p>
            <a:pPr marL="785304" lvl="1" indent="-342900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Lucida Sans" charset="0"/>
              <a:buChar char="–"/>
              <a:defRPr/>
            </a:pPr>
            <a:r>
              <a:rPr altLang="en-US" sz="2800" smtClean="0"/>
              <a:t>Split costs if possible.</a:t>
            </a:r>
            <a:br>
              <a:rPr altLang="en-US" sz="2800" smtClean="0"/>
            </a:br>
            <a:endParaRPr altLang="en-US" sz="2800" smtClean="0"/>
          </a:p>
        </p:txBody>
      </p:sp>
      <p:pic>
        <p:nvPicPr>
          <p:cNvPr id="92163" name="Picture 7" descr="Pullman-CTL west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209800"/>
            <a:ext cx="4267200" cy="3276600"/>
          </a:xfrm>
          <a:ln w="28575">
            <a:solidFill>
              <a:schemeClr val="tx1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5" name="Picture 11" descr="412231914112006_06100245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895600"/>
            <a:ext cx="41910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86" name="Rectangle 3"/>
          <p:cNvSpPr>
            <a:spLocks noGrp="1" noChangeArrowheads="1"/>
          </p:cNvSpPr>
          <p:nvPr>
            <p:ph idx="1"/>
          </p:nvPr>
        </p:nvSpPr>
        <p:spPr>
          <a:xfrm>
            <a:off x="0" y="2287588"/>
            <a:ext cx="5597525" cy="2554287"/>
          </a:xfrm>
        </p:spPr>
        <p:txBody>
          <a:bodyPr/>
          <a:lstStyle/>
          <a:p>
            <a:pPr eaLnBrk="1" hangingPunct="1"/>
            <a:r>
              <a:rPr altLang="en-US" sz="2800" smtClean="0">
                <a:ea typeface="ＭＳ Ｐゴシック" pitchFamily="34" charset="-128"/>
              </a:rPr>
              <a:t>You depend on them. </a:t>
            </a:r>
          </a:p>
          <a:p>
            <a:pPr eaLnBrk="1" hangingPunct="1"/>
            <a:r>
              <a:rPr altLang="en-US" sz="2800" smtClean="0">
                <a:ea typeface="ＭＳ Ｐゴシック" pitchFamily="34" charset="-128"/>
              </a:rPr>
              <a:t>Select them carefully</a:t>
            </a:r>
          </a:p>
          <a:p>
            <a:pPr eaLnBrk="1" hangingPunct="1"/>
            <a:r>
              <a:rPr altLang="en-US" sz="2800" smtClean="0">
                <a:ea typeface="ＭＳ Ｐゴシック" pitchFamily="34" charset="-128"/>
              </a:rPr>
              <a:t>Improve their lives whenever possible.</a:t>
            </a:r>
            <a:br>
              <a:rPr altLang="en-US" sz="2800" smtClean="0">
                <a:ea typeface="ＭＳ Ｐゴシック" pitchFamily="34" charset="-128"/>
              </a:rPr>
            </a:br>
            <a:endParaRPr altLang="en-US" sz="2800" smtClean="0">
              <a:ea typeface="ＭＳ Ｐゴシック" pitchFamily="34" charset="-128"/>
            </a:endParaRPr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5550"/>
            <a:ext cx="9144000" cy="712788"/>
          </a:xfrm>
        </p:spPr>
        <p:txBody>
          <a:bodyPr/>
          <a:lstStyle/>
          <a:p>
            <a:pPr eaLnBrk="1" hangingPunct="1"/>
            <a:r>
              <a:rPr lang="en-US" altLang="en-US" sz="4400" smtClean="0">
                <a:ea typeface="ＭＳ Ｐゴシック" pitchFamily="34" charset="-128"/>
              </a:rPr>
              <a:t>Nurture Your Staff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wa_amp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1589088"/>
            <a:ext cx="8005763" cy="526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26" name="Group 7"/>
          <p:cNvGrpSpPr>
            <a:grpSpLocks/>
          </p:cNvGrpSpPr>
          <p:nvPr/>
        </p:nvGrpSpPr>
        <p:grpSpPr bwMode="auto">
          <a:xfrm>
            <a:off x="5029200" y="1143000"/>
            <a:ext cx="3200400" cy="1978025"/>
            <a:chOff x="5029200" y="1143000"/>
            <a:chExt cx="3200400" cy="1978025"/>
          </a:xfrm>
        </p:grpSpPr>
        <p:pic>
          <p:nvPicPr>
            <p:cNvPr id="26658" name="Picture 6" descr="C:\Documents and Settings\dhclarke\Desktop\spirit-marks_chead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600" y="2743200"/>
              <a:ext cx="381000" cy="37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6659" name="Group 52"/>
            <p:cNvGrpSpPr>
              <a:grpSpLocks/>
            </p:cNvGrpSpPr>
            <p:nvPr/>
          </p:nvGrpSpPr>
          <p:grpSpPr bwMode="auto">
            <a:xfrm>
              <a:off x="5029200" y="1143000"/>
              <a:ext cx="2057400" cy="1371600"/>
              <a:chOff x="5029200" y="1143000"/>
              <a:chExt cx="2057400" cy="1371600"/>
            </a:xfrm>
          </p:grpSpPr>
          <p:grpSp>
            <p:nvGrpSpPr>
              <p:cNvPr id="26660" name="Group 27"/>
              <p:cNvGrpSpPr>
                <a:grpSpLocks/>
              </p:cNvGrpSpPr>
              <p:nvPr/>
            </p:nvGrpSpPr>
            <p:grpSpPr bwMode="auto">
              <a:xfrm>
                <a:off x="5029200" y="1143000"/>
                <a:ext cx="2057400" cy="1371600"/>
                <a:chOff x="5029200" y="2133600"/>
                <a:chExt cx="2057400" cy="1371600"/>
              </a:xfrm>
            </p:grpSpPr>
            <p:sp>
              <p:nvSpPr>
                <p:cNvPr id="27" name="Rectangular Callout 26"/>
                <p:cNvSpPr/>
                <p:nvPr/>
              </p:nvSpPr>
              <p:spPr>
                <a:xfrm>
                  <a:off x="5029200" y="2133600"/>
                  <a:ext cx="2057400" cy="1371600"/>
                </a:xfrm>
                <a:prstGeom prst="wedgeRectCallout">
                  <a:avLst>
                    <a:gd name="adj1" fmla="val 91778"/>
                    <a:gd name="adj2" fmla="val 71389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pic>
              <p:nvPicPr>
                <p:cNvPr id="26663" name="Picture 2" descr="C:\Documents and Settings\dhclarke\Desktop\Spokane Campus.jp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05400" y="2198687"/>
                  <a:ext cx="1905000" cy="1241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48" name="TextBox 47"/>
              <p:cNvSpPr txBox="1"/>
              <p:nvPr/>
            </p:nvSpPr>
            <p:spPr>
              <a:xfrm>
                <a:off x="5486400" y="1981200"/>
                <a:ext cx="1600200" cy="36988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ITC Stone Sans Std Medium" charset="0"/>
                  </a:rPr>
                  <a:t>Spokane</a:t>
                </a:r>
              </a:p>
            </p:txBody>
          </p:sp>
        </p:grpSp>
      </p:grpSp>
      <p:grpSp>
        <p:nvGrpSpPr>
          <p:cNvPr id="26627" name="Group 8"/>
          <p:cNvGrpSpPr>
            <a:grpSpLocks/>
          </p:cNvGrpSpPr>
          <p:nvPr/>
        </p:nvGrpSpPr>
        <p:grpSpPr bwMode="auto">
          <a:xfrm>
            <a:off x="5141913" y="2752725"/>
            <a:ext cx="3038475" cy="1435100"/>
            <a:chOff x="5191708" y="2753303"/>
            <a:chExt cx="3037892" cy="1434522"/>
          </a:xfrm>
        </p:grpSpPr>
        <p:pic>
          <p:nvPicPr>
            <p:cNvPr id="26652" name="Picture 6" descr="C:\Documents and Settings\dhclarke\Desktop\spirit-marks_chead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600" y="3810000"/>
              <a:ext cx="381000" cy="37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6653" name="Group 53"/>
            <p:cNvGrpSpPr>
              <a:grpSpLocks/>
            </p:cNvGrpSpPr>
            <p:nvPr/>
          </p:nvGrpSpPr>
          <p:grpSpPr bwMode="auto">
            <a:xfrm>
              <a:off x="5191708" y="2753303"/>
              <a:ext cx="1981200" cy="1371600"/>
              <a:chOff x="5105400" y="2667000"/>
              <a:chExt cx="1981200" cy="1371600"/>
            </a:xfrm>
          </p:grpSpPr>
          <p:grpSp>
            <p:nvGrpSpPr>
              <p:cNvPr id="26654" name="Group 42"/>
              <p:cNvGrpSpPr>
                <a:grpSpLocks/>
              </p:cNvGrpSpPr>
              <p:nvPr/>
            </p:nvGrpSpPr>
            <p:grpSpPr bwMode="auto">
              <a:xfrm>
                <a:off x="5105400" y="2667000"/>
                <a:ext cx="1981200" cy="1371600"/>
                <a:chOff x="5029200" y="2743200"/>
                <a:chExt cx="1981200" cy="1371600"/>
              </a:xfrm>
            </p:grpSpPr>
            <p:sp>
              <p:nvSpPr>
                <p:cNvPr id="30" name="Rectangular Callout 29"/>
                <p:cNvSpPr/>
                <p:nvPr/>
              </p:nvSpPr>
              <p:spPr>
                <a:xfrm>
                  <a:off x="5029200" y="2743200"/>
                  <a:ext cx="1980820" cy="1371047"/>
                </a:xfrm>
                <a:prstGeom prst="wedgeRectCallout">
                  <a:avLst>
                    <a:gd name="adj1" fmla="val 93754"/>
                    <a:gd name="adj2" fmla="val 46204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pic>
              <p:nvPicPr>
                <p:cNvPr id="26657" name="Picture 5" descr="C:\Documents and Settings\dhclarke\Desktop\Pullman Campus.jp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05400" y="2819400"/>
                  <a:ext cx="1828800" cy="1217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49" name="TextBox 48"/>
              <p:cNvSpPr txBox="1"/>
              <p:nvPr/>
            </p:nvSpPr>
            <p:spPr>
              <a:xfrm>
                <a:off x="5305387" y="3550882"/>
                <a:ext cx="1447522" cy="36973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8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ITC Stone Sans Std Medium" charset="0"/>
                  </a:rPr>
                  <a:t>Pullman</a:t>
                </a:r>
              </a:p>
            </p:txBody>
          </p:sp>
        </p:grpSp>
      </p:grpSp>
      <p:grpSp>
        <p:nvGrpSpPr>
          <p:cNvPr id="26628" name="Group 10"/>
          <p:cNvGrpSpPr>
            <a:grpSpLocks/>
          </p:cNvGrpSpPr>
          <p:nvPr/>
        </p:nvGrpSpPr>
        <p:grpSpPr bwMode="auto">
          <a:xfrm>
            <a:off x="3521075" y="4435475"/>
            <a:ext cx="2895600" cy="1371600"/>
            <a:chOff x="3779677" y="4188774"/>
            <a:chExt cx="2895599" cy="1371600"/>
          </a:xfrm>
        </p:grpSpPr>
        <p:pic>
          <p:nvPicPr>
            <p:cNvPr id="26646" name="Picture 6" descr="C:\Documents and Settings\dhclarke\Desktop\spirit-marks_chead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4276" y="4849916"/>
              <a:ext cx="381000" cy="37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6647" name="Group 54"/>
            <p:cNvGrpSpPr>
              <a:grpSpLocks/>
            </p:cNvGrpSpPr>
            <p:nvPr/>
          </p:nvGrpSpPr>
          <p:grpSpPr bwMode="auto">
            <a:xfrm>
              <a:off x="3779677" y="4188774"/>
              <a:ext cx="1981200" cy="1371600"/>
              <a:chOff x="4038600" y="4114800"/>
              <a:chExt cx="1981200" cy="1371600"/>
            </a:xfrm>
          </p:grpSpPr>
          <p:grpSp>
            <p:nvGrpSpPr>
              <p:cNvPr id="26648" name="Group 40"/>
              <p:cNvGrpSpPr>
                <a:grpSpLocks/>
              </p:cNvGrpSpPr>
              <p:nvPr/>
            </p:nvGrpSpPr>
            <p:grpSpPr bwMode="auto">
              <a:xfrm>
                <a:off x="4038600" y="4114800"/>
                <a:ext cx="1981200" cy="1371600"/>
                <a:chOff x="3962400" y="4191000"/>
                <a:chExt cx="1981200" cy="1371600"/>
              </a:xfrm>
            </p:grpSpPr>
            <p:sp>
              <p:nvSpPr>
                <p:cNvPr id="33" name="Rectangular Callout 32"/>
                <p:cNvSpPr/>
                <p:nvPr/>
              </p:nvSpPr>
              <p:spPr>
                <a:xfrm>
                  <a:off x="3962400" y="4191000"/>
                  <a:ext cx="1981199" cy="1371600"/>
                </a:xfrm>
                <a:prstGeom prst="wedgeRectCallout">
                  <a:avLst>
                    <a:gd name="adj1" fmla="val 75976"/>
                    <a:gd name="adj2" fmla="val 18056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pic>
              <p:nvPicPr>
                <p:cNvPr id="26651" name="Picture 4" descr="C:\Documents and Settings\dhclarke\Desktop\Tri-Cities Campus.jp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38600" y="4268804"/>
                  <a:ext cx="1828800" cy="1217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50" name="TextBox 49"/>
              <p:cNvSpPr txBox="1"/>
              <p:nvPr/>
            </p:nvSpPr>
            <p:spPr>
              <a:xfrm>
                <a:off x="4211638" y="5029200"/>
                <a:ext cx="1523999" cy="36988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8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ITC Stone Sans Std Medium" charset="0"/>
                  </a:rPr>
                  <a:t>Tri-Cities</a:t>
                </a:r>
              </a:p>
            </p:txBody>
          </p:sp>
        </p:grpSp>
      </p:grpSp>
      <p:grpSp>
        <p:nvGrpSpPr>
          <p:cNvPr id="26629" name="Group 11"/>
          <p:cNvGrpSpPr>
            <a:grpSpLocks/>
          </p:cNvGrpSpPr>
          <p:nvPr/>
        </p:nvGrpSpPr>
        <p:grpSpPr bwMode="auto">
          <a:xfrm>
            <a:off x="1196975" y="3579813"/>
            <a:ext cx="2057400" cy="2535237"/>
            <a:chOff x="1197765" y="3579174"/>
            <a:chExt cx="2057400" cy="2536082"/>
          </a:xfrm>
        </p:grpSpPr>
        <p:pic>
          <p:nvPicPr>
            <p:cNvPr id="26640" name="Picture 6" descr="C:\Documents and Settings\dhclarke\Desktop\spirit-marks_chead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1694" y="5737431"/>
              <a:ext cx="381000" cy="37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6641" name="Group 55"/>
            <p:cNvGrpSpPr>
              <a:grpSpLocks/>
            </p:cNvGrpSpPr>
            <p:nvPr/>
          </p:nvGrpSpPr>
          <p:grpSpPr bwMode="auto">
            <a:xfrm>
              <a:off x="1197765" y="3579174"/>
              <a:ext cx="2057400" cy="1371897"/>
              <a:chOff x="1752600" y="3505200"/>
              <a:chExt cx="2057400" cy="1371600"/>
            </a:xfrm>
          </p:grpSpPr>
          <p:grpSp>
            <p:nvGrpSpPr>
              <p:cNvPr id="26642" name="Group 41"/>
              <p:cNvGrpSpPr>
                <a:grpSpLocks/>
              </p:cNvGrpSpPr>
              <p:nvPr/>
            </p:nvGrpSpPr>
            <p:grpSpPr bwMode="auto">
              <a:xfrm>
                <a:off x="1752600" y="3505200"/>
                <a:ext cx="2057400" cy="1371600"/>
                <a:chOff x="1676400" y="3581400"/>
                <a:chExt cx="2057400" cy="1371600"/>
              </a:xfrm>
            </p:grpSpPr>
            <p:sp>
              <p:nvSpPr>
                <p:cNvPr id="36" name="Rectangular Callout 35"/>
                <p:cNvSpPr/>
                <p:nvPr/>
              </p:nvSpPr>
              <p:spPr>
                <a:xfrm>
                  <a:off x="1676400" y="3581400"/>
                  <a:ext cx="2057400" cy="1371760"/>
                </a:xfrm>
                <a:prstGeom prst="wedgeRectCallout">
                  <a:avLst>
                    <a:gd name="adj1" fmla="val 26100"/>
                    <a:gd name="adj2" fmla="val 102870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pic>
              <p:nvPicPr>
                <p:cNvPr id="26645" name="Picture 3" descr="C:\Documents and Settings\dhclarke\Desktop\Vancouver Campus.jp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52600" y="3657600"/>
                  <a:ext cx="1904042" cy="12614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51" name="TextBox 50"/>
              <p:cNvSpPr txBox="1"/>
              <p:nvPr/>
            </p:nvSpPr>
            <p:spPr>
              <a:xfrm>
                <a:off x="1789113" y="4383189"/>
                <a:ext cx="1828800" cy="36834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8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ITC Stone Sans Std Medium" charset="0"/>
                  </a:rPr>
                  <a:t>Vancouver</a:t>
                </a:r>
              </a:p>
            </p:txBody>
          </p:sp>
        </p:grpSp>
      </p:grpSp>
      <p:grpSp>
        <p:nvGrpSpPr>
          <p:cNvPr id="26630" name="Group 9"/>
          <p:cNvGrpSpPr>
            <a:grpSpLocks/>
          </p:cNvGrpSpPr>
          <p:nvPr/>
        </p:nvGrpSpPr>
        <p:grpSpPr bwMode="auto">
          <a:xfrm>
            <a:off x="6972300" y="4514850"/>
            <a:ext cx="2057400" cy="1489075"/>
            <a:chOff x="6972937" y="4515504"/>
            <a:chExt cx="2057400" cy="1488713"/>
          </a:xfrm>
        </p:grpSpPr>
        <p:grpSp>
          <p:nvGrpSpPr>
            <p:cNvPr id="26636" name="Group 3"/>
            <p:cNvGrpSpPr>
              <a:grpSpLocks/>
            </p:cNvGrpSpPr>
            <p:nvPr/>
          </p:nvGrpSpPr>
          <p:grpSpPr bwMode="auto">
            <a:xfrm>
              <a:off x="6972937" y="4515504"/>
              <a:ext cx="2057400" cy="1488713"/>
              <a:chOff x="6467420" y="4762084"/>
              <a:chExt cx="2057400" cy="1488713"/>
            </a:xfrm>
          </p:grpSpPr>
          <p:pic>
            <p:nvPicPr>
              <p:cNvPr id="3" name="Picture 2" descr="vandoren.jpg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10071" y="4762084"/>
                <a:ext cx="1988397" cy="1488713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57" name="TextBox 56"/>
              <p:cNvSpPr txBox="1"/>
              <p:nvPr/>
            </p:nvSpPr>
            <p:spPr>
              <a:xfrm>
                <a:off x="6467420" y="5825450"/>
                <a:ext cx="2057400" cy="36979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Lucida Sans" pitchFamily="34" charset="0"/>
                  </a:rPr>
                  <a:t>Global Campus</a:t>
                </a:r>
              </a:p>
            </p:txBody>
          </p:sp>
        </p:grpSp>
        <p:pic>
          <p:nvPicPr>
            <p:cNvPr id="26637" name="Picture 6" descr="C:\Documents and Settings\dhclarke\Desktop\spirit-marks_chead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6055" y="4621659"/>
              <a:ext cx="381000" cy="37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631" name="Group 6"/>
          <p:cNvGrpSpPr>
            <a:grpSpLocks/>
          </p:cNvGrpSpPr>
          <p:nvPr/>
        </p:nvGrpSpPr>
        <p:grpSpPr bwMode="auto">
          <a:xfrm>
            <a:off x="874713" y="1344613"/>
            <a:ext cx="2476500" cy="1670050"/>
            <a:chOff x="875407" y="1344729"/>
            <a:chExt cx="2476083" cy="1669787"/>
          </a:xfrm>
        </p:grpSpPr>
        <p:pic>
          <p:nvPicPr>
            <p:cNvPr id="5" name="Picture 4" descr="images.jpe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413" y="1344729"/>
              <a:ext cx="2040112" cy="135531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6634" name="Picture 6" descr="C:\Documents and Settings\dhclarke\Desktop\spirit-marks_chead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0490" y="2636691"/>
              <a:ext cx="381000" cy="37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5" name="TextBox 5"/>
            <p:cNvSpPr txBox="1">
              <a:spLocks noChangeArrowheads="1"/>
            </p:cNvSpPr>
            <p:nvPr/>
          </p:nvSpPr>
          <p:spPr bwMode="auto">
            <a:xfrm>
              <a:off x="875407" y="1578111"/>
              <a:ext cx="21480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1800"/>
                <a:t>North Puget Sound</a:t>
              </a:r>
            </a:p>
          </p:txBody>
        </p:sp>
      </p:grpSp>
      <p:sp>
        <p:nvSpPr>
          <p:cNvPr id="26632" name="TextBox 12"/>
          <p:cNvSpPr txBox="1">
            <a:spLocks noChangeArrowheads="1"/>
          </p:cNvSpPr>
          <p:nvPr/>
        </p:nvSpPr>
        <p:spPr bwMode="auto">
          <a:xfrm>
            <a:off x="234950" y="587375"/>
            <a:ext cx="8691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bg1"/>
                </a:solidFill>
              </a:rPr>
              <a:t> </a:t>
            </a:r>
            <a:r>
              <a:rPr lang="en-US" altLang="en-US" sz="3600">
                <a:solidFill>
                  <a:srgbClr val="000000"/>
                </a:solidFill>
              </a:rPr>
              <a:t>One University Geographically Dispersed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3"/>
          <p:cNvSpPr>
            <a:spLocks noGrp="1" noChangeArrowheads="1"/>
          </p:cNvSpPr>
          <p:nvPr>
            <p:ph idx="1"/>
          </p:nvPr>
        </p:nvSpPr>
        <p:spPr>
          <a:xfrm>
            <a:off x="746125" y="2287588"/>
            <a:ext cx="7651750" cy="3416300"/>
          </a:xfrm>
        </p:spPr>
        <p:txBody>
          <a:bodyPr/>
          <a:lstStyle/>
          <a:p>
            <a:pPr eaLnBrk="1" hangingPunct="1"/>
            <a:r>
              <a:rPr altLang="en-US" sz="2800" smtClean="0">
                <a:ea typeface="ＭＳ Ｐゴシック" pitchFamily="34" charset="-128"/>
              </a:rPr>
              <a:t>Block out time for important, but not immediately demanding, work (e.g., research).</a:t>
            </a:r>
          </a:p>
          <a:p>
            <a:pPr eaLnBrk="1" hangingPunct="1"/>
            <a:r>
              <a:rPr altLang="en-US" sz="2800" smtClean="0">
                <a:ea typeface="ＭＳ Ｐゴシック" pitchFamily="34" charset="-128"/>
              </a:rPr>
              <a:t>Do your most difficult work at the time when you are at your best.</a:t>
            </a:r>
          </a:p>
          <a:p>
            <a:pPr eaLnBrk="1" hangingPunct="1"/>
            <a:r>
              <a:rPr altLang="en-US" sz="2800" smtClean="0">
                <a:ea typeface="ＭＳ Ｐゴシック" pitchFamily="34" charset="-128"/>
              </a:rPr>
              <a:t>Come to the office when others are not around. </a:t>
            </a:r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5550"/>
            <a:ext cx="9144000" cy="712788"/>
          </a:xfrm>
        </p:spPr>
        <p:txBody>
          <a:bodyPr/>
          <a:lstStyle/>
          <a:p>
            <a:pPr eaLnBrk="1" hangingPunct="1"/>
            <a:r>
              <a:rPr lang="en-US" altLang="en-US" sz="4400" smtClean="0">
                <a:ea typeface="ＭＳ Ｐゴシック" pitchFamily="34" charset="-128"/>
              </a:rPr>
              <a:t>Manage Your Time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3"/>
          <p:cNvSpPr>
            <a:spLocks noGrp="1" noChangeArrowheads="1"/>
          </p:cNvSpPr>
          <p:nvPr>
            <p:ph idx="1"/>
          </p:nvPr>
        </p:nvSpPr>
        <p:spPr>
          <a:xfrm>
            <a:off x="746125" y="2287588"/>
            <a:ext cx="7651750" cy="35242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sz="2800" dirty="0">
                <a:latin typeface="Lucida Sans" charset="0"/>
              </a:rPr>
              <a:t>Be careful what you write in emails. 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sz="2600" dirty="0" smtClean="0">
                <a:latin typeface="Lucida Sans" charset="0"/>
              </a:rPr>
              <a:t>All email is public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sz="2800" dirty="0" smtClean="0">
                <a:latin typeface="Lucida Sans" charset="0"/>
              </a:rPr>
              <a:t>Avoid </a:t>
            </a:r>
            <a:r>
              <a:rPr sz="2800" dirty="0">
                <a:latin typeface="Lucida Sans" charset="0"/>
              </a:rPr>
              <a:t>having critical conversations over email.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sz="2400" dirty="0" smtClean="0">
                <a:latin typeface="Lucida Sans" charset="0"/>
              </a:rPr>
              <a:t>Talk </a:t>
            </a:r>
            <a:r>
              <a:rPr sz="2400" dirty="0">
                <a:latin typeface="Lucida Sans" charset="0"/>
              </a:rPr>
              <a:t>to the </a:t>
            </a:r>
            <a:r>
              <a:rPr sz="2400" dirty="0" smtClean="0">
                <a:latin typeface="Lucida Sans" charset="0"/>
              </a:rPr>
              <a:t>person. </a:t>
            </a:r>
            <a:endParaRPr sz="2800" dirty="0">
              <a:latin typeface="Lucida Sans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sz="2800" dirty="0" smtClean="0">
                <a:latin typeface="Lucida Sans" charset="0"/>
              </a:rPr>
              <a:t>Remember everything sounds harsher in email. </a:t>
            </a:r>
            <a:endParaRPr sz="2800" dirty="0">
              <a:latin typeface="Lucida Sans" charset="0"/>
            </a:endParaRPr>
          </a:p>
          <a:p>
            <a:pPr marL="344488" lvl="1" indent="0" eaLnBrk="1" hangingPunct="1">
              <a:lnSpc>
                <a:spcPct val="90000"/>
              </a:lnSpc>
              <a:buFont typeface="Lucida Sans" panose="020B0602030504020204" pitchFamily="34" charset="0"/>
              <a:buNone/>
              <a:defRPr/>
            </a:pPr>
            <a:r>
              <a:rPr sz="2400" dirty="0" smtClean="0">
                <a:latin typeface="Lucida Sans" charset="0"/>
              </a:rPr>
              <a:t> </a:t>
            </a:r>
            <a:endParaRPr sz="2400" dirty="0">
              <a:latin typeface="Lucida Sans" charset="0"/>
            </a:endParaRPr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5550"/>
            <a:ext cx="9144000" cy="712788"/>
          </a:xfrm>
        </p:spPr>
        <p:txBody>
          <a:bodyPr/>
          <a:lstStyle/>
          <a:p>
            <a:pPr eaLnBrk="1" hangingPunct="1"/>
            <a:r>
              <a:rPr lang="en-US" altLang="en-US" sz="4400" smtClean="0">
                <a:ea typeface="ＭＳ Ｐゴシック" pitchFamily="34" charset="-128"/>
              </a:rPr>
              <a:t>Manage Emails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Picture 1035" descr="265581823112005_0510017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352800"/>
            <a:ext cx="4267200" cy="3040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58" name="Rectangle 3"/>
          <p:cNvSpPr>
            <a:spLocks noGrp="1" noChangeArrowheads="1"/>
          </p:cNvSpPr>
          <p:nvPr>
            <p:ph idx="1"/>
          </p:nvPr>
        </p:nvSpPr>
        <p:spPr>
          <a:xfrm>
            <a:off x="439738" y="2252663"/>
            <a:ext cx="8397875" cy="1147762"/>
          </a:xfrm>
        </p:spPr>
        <p:txBody>
          <a:bodyPr/>
          <a:lstStyle/>
          <a:p>
            <a:pPr marL="344488" lvl="1" indent="0" eaLnBrk="1" hangingPunct="1">
              <a:buFont typeface="Lucida Sans" panose="020B0602030504020204" pitchFamily="34" charset="0"/>
              <a:buNone/>
            </a:pPr>
            <a:r>
              <a:rPr altLang="en-US" sz="2400" smtClean="0">
                <a:ea typeface="ＭＳ Ｐゴシック" pitchFamily="34" charset="-128"/>
              </a:rPr>
              <a:t>Take charge of the fun, not just the problems.</a:t>
            </a:r>
            <a:br>
              <a:rPr altLang="en-US" sz="2400" smtClean="0">
                <a:ea typeface="ＭＳ Ｐゴシック" pitchFamily="34" charset="-128"/>
              </a:rPr>
            </a:br>
            <a:endParaRPr altLang="en-US" sz="2400" smtClean="0">
              <a:ea typeface="ＭＳ Ｐゴシック" pitchFamily="34" charset="-128"/>
            </a:endParaRPr>
          </a:p>
        </p:txBody>
      </p:sp>
      <p:sp>
        <p:nvSpPr>
          <p:cNvPr id="9625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5550"/>
            <a:ext cx="9144000" cy="712788"/>
          </a:xfrm>
        </p:spPr>
        <p:txBody>
          <a:bodyPr/>
          <a:lstStyle/>
          <a:p>
            <a:pPr eaLnBrk="1" hangingPunct="1"/>
            <a:r>
              <a:rPr lang="en-US" altLang="en-US" sz="4400" smtClean="0">
                <a:ea typeface="ＭＳ Ｐゴシック" pitchFamily="34" charset="-128"/>
              </a:rPr>
              <a:t>Be a Cheerleader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7" descr="morrow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787775"/>
            <a:ext cx="4216400" cy="2895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2" name="Rectangle 3"/>
          <p:cNvSpPr>
            <a:spLocks noGrp="1" noChangeArrowheads="1"/>
          </p:cNvSpPr>
          <p:nvPr>
            <p:ph idx="1"/>
          </p:nvPr>
        </p:nvSpPr>
        <p:spPr>
          <a:xfrm>
            <a:off x="746125" y="2287588"/>
            <a:ext cx="7651750" cy="1687512"/>
          </a:xfrm>
        </p:spPr>
        <p:txBody>
          <a:bodyPr/>
          <a:lstStyle/>
          <a:p>
            <a:pPr eaLnBrk="1" hangingPunct="1"/>
            <a:r>
              <a:rPr altLang="en-US" sz="2800" smtClean="0">
                <a:ea typeface="ＭＳ Ｐゴシック" pitchFamily="34" charset="-128"/>
              </a:rPr>
              <a:t>Don’t ask people to do things that you wouldn’t do.</a:t>
            </a:r>
          </a:p>
          <a:p>
            <a:pPr eaLnBrk="1" hangingPunct="1"/>
            <a:r>
              <a:rPr altLang="en-US" sz="2800" smtClean="0">
                <a:ea typeface="ＭＳ Ｐゴシック" pitchFamily="34" charset="-128"/>
              </a:rPr>
              <a:t>Treat others as you would like to be treated</a:t>
            </a:r>
            <a:r>
              <a:rPr altLang="en-US" smtClean="0">
                <a:ea typeface="ＭＳ Ｐゴシック" pitchFamily="34" charset="-128"/>
              </a:rPr>
              <a:t>.</a:t>
            </a:r>
            <a:br>
              <a:rPr altLang="en-US" smtClean="0">
                <a:ea typeface="ＭＳ Ｐゴシック" pitchFamily="34" charset="-128"/>
              </a:rPr>
            </a:br>
            <a:endParaRPr altLang="en-US" smtClean="0">
              <a:ea typeface="ＭＳ Ｐゴシック" pitchFamily="34" charset="-128"/>
            </a:endParaRPr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12888"/>
            <a:ext cx="9144000" cy="4254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4400" dirty="0" smtClean="0">
                <a:cs typeface="+mj-cs"/>
              </a:rPr>
              <a:t>Lead by Example and the Golden Rule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3"/>
          <p:cNvSpPr>
            <a:spLocks noGrp="1" noChangeArrowheads="1"/>
          </p:cNvSpPr>
          <p:nvPr>
            <p:ph idx="1"/>
          </p:nvPr>
        </p:nvSpPr>
        <p:spPr>
          <a:xfrm>
            <a:off x="746125" y="2287588"/>
            <a:ext cx="7651750" cy="16875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altLang="en-US" sz="2800" smtClean="0">
                <a:ea typeface="ＭＳ Ｐゴシック" pitchFamily="34" charset="-128"/>
              </a:rPr>
              <a:t>Establish a reputation for integrity.</a:t>
            </a:r>
          </a:p>
          <a:p>
            <a:pPr lvl="1" eaLnBrk="1" hangingPunct="1">
              <a:lnSpc>
                <a:spcPct val="90000"/>
              </a:lnSpc>
            </a:pPr>
            <a:r>
              <a:rPr altLang="en-US" sz="2400" smtClean="0">
                <a:ea typeface="ＭＳ Ｐゴシック" pitchFamily="34" charset="-128"/>
              </a:rPr>
              <a:t>Be fair, honest, and consistent.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altLang="en-US" sz="240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altLang="en-US" sz="2800" smtClean="0">
                <a:ea typeface="ＭＳ Ｐゴシック" pitchFamily="34" charset="-128"/>
              </a:rPr>
              <a:t>Build and maintain trust by dealing honestly with your faculty and dean. </a:t>
            </a:r>
          </a:p>
          <a:p>
            <a:pPr eaLnBrk="1" hangingPunct="1">
              <a:lnSpc>
                <a:spcPct val="90000"/>
              </a:lnSpc>
            </a:pPr>
            <a:endParaRPr altLang="en-US" sz="280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altLang="en-US" sz="2800" smtClean="0">
                <a:ea typeface="ＭＳ Ｐゴシック" pitchFamily="34" charset="-128"/>
              </a:rPr>
              <a:t>Treat faculty members similarly.</a:t>
            </a:r>
          </a:p>
          <a:p>
            <a:pPr lvl="1" eaLnBrk="1" hangingPunct="1">
              <a:lnSpc>
                <a:spcPct val="90000"/>
              </a:lnSpc>
            </a:pPr>
            <a:r>
              <a:rPr altLang="en-US" sz="2400" smtClean="0">
                <a:ea typeface="ＭＳ Ｐゴシック" pitchFamily="34" charset="-128"/>
              </a:rPr>
              <a:t>They talk to each other. They will soon uncover inconsistencies in your words or actions.</a:t>
            </a:r>
            <a:br>
              <a:rPr altLang="en-US" sz="2400" smtClean="0">
                <a:ea typeface="ＭＳ Ｐゴシック" pitchFamily="34" charset="-128"/>
              </a:rPr>
            </a:br>
            <a:endParaRPr altLang="en-US" sz="2400" smtClean="0">
              <a:ea typeface="ＭＳ Ｐゴシック" pitchFamily="34" charset="-128"/>
            </a:endParaRPr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5550"/>
            <a:ext cx="9144000" cy="712788"/>
          </a:xfrm>
        </p:spPr>
        <p:txBody>
          <a:bodyPr/>
          <a:lstStyle/>
          <a:p>
            <a:pPr eaLnBrk="1" hangingPunct="1"/>
            <a:r>
              <a:rPr lang="en-US" altLang="en-US" sz="4400" smtClean="0">
                <a:ea typeface="ＭＳ Ｐゴシック" pitchFamily="34" charset="-128"/>
              </a:rPr>
              <a:t>Guard Your Reputation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3"/>
          <p:cNvSpPr>
            <a:spLocks noGrp="1" noChangeArrowheads="1"/>
          </p:cNvSpPr>
          <p:nvPr>
            <p:ph idx="1"/>
          </p:nvPr>
        </p:nvSpPr>
        <p:spPr>
          <a:xfrm>
            <a:off x="746125" y="2287588"/>
            <a:ext cx="7651750" cy="2124075"/>
          </a:xfrm>
        </p:spPr>
        <p:txBody>
          <a:bodyPr/>
          <a:lstStyle/>
          <a:p>
            <a:pPr eaLnBrk="1" hangingPunct="1"/>
            <a:r>
              <a:rPr altLang="en-US" sz="2800" smtClean="0">
                <a:ea typeface="ＭＳ Ｐゴシック" pitchFamily="34" charset="-128"/>
              </a:rPr>
              <a:t>Try not to stress over things that you cannot control. </a:t>
            </a:r>
          </a:p>
          <a:p>
            <a:pPr eaLnBrk="1" hangingPunct="1"/>
            <a:r>
              <a:rPr altLang="en-US" sz="2800" smtClean="0">
                <a:ea typeface="ＭＳ Ｐゴシック" pitchFamily="34" charset="-128"/>
              </a:rPr>
              <a:t>Get plenty of sleep and exercise. </a:t>
            </a:r>
          </a:p>
          <a:p>
            <a:pPr eaLnBrk="1" hangingPunct="1"/>
            <a:r>
              <a:rPr altLang="en-US" sz="2800" smtClean="0">
                <a:ea typeface="ＭＳ Ｐゴシック" pitchFamily="34" charset="-128"/>
              </a:rPr>
              <a:t>Have a life outside the office</a:t>
            </a:r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5550"/>
            <a:ext cx="9144000" cy="712788"/>
          </a:xfrm>
        </p:spPr>
        <p:txBody>
          <a:bodyPr/>
          <a:lstStyle/>
          <a:p>
            <a:pPr eaLnBrk="1" hangingPunct="1"/>
            <a:r>
              <a:rPr lang="en-US" altLang="en-US" sz="4400" smtClean="0">
                <a:ea typeface="ＭＳ Ｐゴシック" pitchFamily="34" charset="-128"/>
              </a:rPr>
              <a:t>Take Care of Yourself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Picture 7" descr="french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344025" cy="7007225"/>
          </a:xfrm>
          <a:ln w="28575">
            <a:solidFill>
              <a:schemeClr val="tx1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12888"/>
            <a:ext cx="9144000" cy="42545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The End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896938" y="3625850"/>
            <a:ext cx="7702550" cy="2354263"/>
          </a:xfrm>
        </p:spPr>
        <p:txBody>
          <a:bodyPr/>
          <a:lstStyle/>
          <a:p>
            <a:r>
              <a:rPr alt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If you wish to have your attendance documented in your training history, </a:t>
            </a:r>
            <a:br>
              <a:rPr alt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</a:br>
            <a:r>
              <a:rPr alt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please notify Human Resource Services</a:t>
            </a:r>
            <a:br>
              <a:rPr alt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</a:br>
            <a:r>
              <a:rPr alt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within three days of today's date: </a:t>
            </a:r>
            <a:r>
              <a:rPr altLang="en-US" sz="11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/>
            </a:r>
            <a:br>
              <a:rPr altLang="en-US" sz="11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</a:br>
            <a:r>
              <a:rPr altLang="en-US" sz="11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/>
            </a:r>
            <a:br>
              <a:rPr altLang="en-US" sz="11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</a:br>
            <a:r>
              <a:rPr alt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hrstraining@wsu.edu</a:t>
            </a:r>
            <a:r>
              <a:rPr alt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endParaRPr altLang="en-US" sz="2400" b="1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pic>
        <p:nvPicPr>
          <p:cNvPr id="11285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509588"/>
            <a:ext cx="4943475" cy="2651125"/>
          </a:xfrm>
          <a:prstGeom prst="rect">
            <a:avLst/>
          </a:prstGeom>
          <a:noFill/>
          <a:ln>
            <a:noFill/>
          </a:ln>
          <a:effectLst>
            <a:outerShdw blurRad="266700" dist="254000" dir="2700000" algn="tl" rotWithShape="0">
              <a:srgbClr val="808080">
                <a:alpha val="56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ubtitle 5"/>
          <p:cNvSpPr txBox="1">
            <a:spLocks/>
          </p:cNvSpPr>
          <p:nvPr/>
        </p:nvSpPr>
        <p:spPr bwMode="black">
          <a:xfrm>
            <a:off x="5764213" y="1389063"/>
            <a:ext cx="2986087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 marL="0" indent="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SzPct val="100000"/>
              <a:buFontTx/>
              <a:buNone/>
              <a:defRPr lang="en-US" sz="2200" b="0">
                <a:solidFill>
                  <a:schemeClr val="tx1"/>
                </a:solidFill>
                <a:effectLst/>
                <a:latin typeface="Lucida Sans" pitchFamily="34" charset="0"/>
                <a:ea typeface="+mn-ea"/>
                <a:cs typeface="+mn-cs"/>
              </a:defRPr>
            </a:lvl1pPr>
            <a:lvl2pPr marL="344488" indent="-179388" algn="l" rtl="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•"/>
              <a:defRPr lang="en-US" sz="2200" dirty="0">
                <a:solidFill>
                  <a:schemeClr val="tx1"/>
                </a:solidFill>
                <a:latin typeface="Lucida Sans" pitchFamily="34" charset="0"/>
              </a:defRPr>
            </a:lvl2pPr>
            <a:lvl3pPr marL="509588" indent="-165100" algn="l" rtl="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•"/>
              <a:defRPr lang="en-US" sz="2000" dirty="0">
                <a:solidFill>
                  <a:schemeClr val="tx1"/>
                </a:solidFill>
                <a:latin typeface="Lucida Sans" pitchFamily="34" charset="0"/>
              </a:defRPr>
            </a:lvl3pPr>
            <a:lvl4pPr marL="688975" indent="-179388" algn="l" rtl="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•"/>
              <a:defRPr lang="en-US" dirty="0">
                <a:solidFill>
                  <a:schemeClr val="tx1"/>
                </a:solidFill>
                <a:latin typeface="Lucida Sans" pitchFamily="34" charset="0"/>
              </a:defRPr>
            </a:lvl4pPr>
            <a:lvl5pPr marL="854075" indent="-165100" algn="l" rtl="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•"/>
              <a:defRPr lang="en-US" sz="1600" dirty="0">
                <a:solidFill>
                  <a:schemeClr val="tx1"/>
                </a:solidFill>
                <a:latin typeface="Lucida Sans" pitchFamily="34" charset="0"/>
              </a:defRPr>
            </a:lvl5pPr>
            <a:lvl6pPr marL="11414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5986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0558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5130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Clr>
                <a:srgbClr val="FFFFFF"/>
              </a:buClr>
              <a:defRPr/>
            </a:pPr>
            <a:r>
              <a:rPr sz="23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has been a WSU Training Videoconference</a:t>
            </a:r>
            <a:endParaRPr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419209" y="678095"/>
            <a:ext cx="8593787" cy="5942572"/>
            <a:chOff x="1495889" y="115884"/>
            <a:chExt cx="7151525" cy="3351048"/>
          </a:xfrm>
          <a:solidFill>
            <a:schemeClr val="accent2">
              <a:lumMod val="60000"/>
              <a:lumOff val="40000"/>
            </a:schemeClr>
          </a:solidFill>
        </p:grpSpPr>
        <p:cxnSp>
          <p:nvCxnSpPr>
            <p:cNvPr id="52" name="Straight Connector 51"/>
            <p:cNvCxnSpPr/>
            <p:nvPr/>
          </p:nvCxnSpPr>
          <p:spPr>
            <a:xfrm>
              <a:off x="7298415" y="2781251"/>
              <a:ext cx="748334" cy="0"/>
            </a:xfrm>
            <a:prstGeom prst="line">
              <a:avLst/>
            </a:prstGeom>
            <a:grpFill/>
            <a:ln w="1270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7298415" y="3012629"/>
              <a:ext cx="748334" cy="0"/>
            </a:xfrm>
            <a:prstGeom prst="line">
              <a:avLst/>
            </a:prstGeom>
            <a:grpFill/>
            <a:ln w="1270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7302683" y="3301554"/>
              <a:ext cx="748334" cy="0"/>
            </a:xfrm>
            <a:prstGeom prst="line">
              <a:avLst/>
            </a:prstGeom>
            <a:grpFill/>
            <a:ln w="1270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550080" y="2852379"/>
              <a:ext cx="748334" cy="0"/>
            </a:xfrm>
            <a:prstGeom prst="line">
              <a:avLst/>
            </a:prstGeom>
            <a:grpFill/>
            <a:ln w="1270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6550080" y="3277829"/>
              <a:ext cx="748334" cy="0"/>
            </a:xfrm>
            <a:prstGeom prst="line">
              <a:avLst/>
            </a:prstGeom>
            <a:grpFill/>
            <a:ln w="1270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6550080" y="1396377"/>
              <a:ext cx="1496669" cy="0"/>
            </a:xfrm>
            <a:prstGeom prst="line">
              <a:avLst/>
            </a:prstGeom>
            <a:grpFill/>
            <a:ln w="1270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6550080" y="1031826"/>
              <a:ext cx="1496669" cy="0"/>
            </a:xfrm>
            <a:prstGeom prst="line">
              <a:avLst/>
            </a:prstGeom>
            <a:grpFill/>
            <a:ln w="1270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6550080" y="1755726"/>
              <a:ext cx="1496669" cy="0"/>
            </a:xfrm>
            <a:prstGeom prst="line">
              <a:avLst/>
            </a:prstGeom>
            <a:grpFill/>
            <a:ln w="1270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6550080" y="2124026"/>
              <a:ext cx="1496669" cy="0"/>
            </a:xfrm>
            <a:prstGeom prst="line">
              <a:avLst/>
            </a:prstGeom>
            <a:grpFill/>
            <a:ln w="1270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550080" y="2485976"/>
              <a:ext cx="1496669" cy="0"/>
            </a:xfrm>
            <a:prstGeom prst="line">
              <a:avLst/>
            </a:prstGeom>
            <a:grpFill/>
            <a:ln w="1270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1495889" y="667363"/>
              <a:ext cx="2236372" cy="0"/>
            </a:xfrm>
            <a:prstGeom prst="line">
              <a:avLst/>
            </a:prstGeom>
            <a:grpFill/>
            <a:ln w="1270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5217669" y="667363"/>
              <a:ext cx="2085014" cy="0"/>
            </a:xfrm>
            <a:prstGeom prst="line">
              <a:avLst/>
            </a:prstGeom>
            <a:grpFill/>
            <a:ln w="1270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1495889" y="667363"/>
              <a:ext cx="0" cy="1457759"/>
            </a:xfrm>
            <a:prstGeom prst="line">
              <a:avLst/>
            </a:prstGeom>
            <a:grpFill/>
            <a:ln w="1270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79" idx="2"/>
            </p:cNvCxnSpPr>
            <p:nvPr/>
          </p:nvCxnSpPr>
          <p:spPr>
            <a:xfrm>
              <a:off x="4469335" y="816781"/>
              <a:ext cx="0" cy="1669195"/>
            </a:xfrm>
            <a:prstGeom prst="line">
              <a:avLst/>
            </a:prstGeom>
            <a:grpFill/>
            <a:ln w="1270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7298415" y="667363"/>
              <a:ext cx="4268" cy="2799569"/>
            </a:xfrm>
            <a:prstGeom prst="line">
              <a:avLst/>
            </a:prstGeom>
            <a:grpFill/>
            <a:ln w="1270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1495889" y="1755726"/>
              <a:ext cx="215584" cy="0"/>
            </a:xfrm>
            <a:prstGeom prst="line">
              <a:avLst/>
            </a:prstGeom>
            <a:grpFill/>
            <a:ln w="1270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1495889" y="1396951"/>
              <a:ext cx="215584" cy="0"/>
            </a:xfrm>
            <a:prstGeom prst="line">
              <a:avLst/>
            </a:prstGeom>
            <a:grpFill/>
            <a:ln w="1270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1495889" y="1031826"/>
              <a:ext cx="215584" cy="0"/>
            </a:xfrm>
            <a:prstGeom prst="line">
              <a:avLst/>
            </a:prstGeom>
            <a:grpFill/>
            <a:ln w="1270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3721000" y="1755726"/>
              <a:ext cx="1496669" cy="0"/>
            </a:xfrm>
            <a:prstGeom prst="line">
              <a:avLst/>
            </a:prstGeom>
            <a:grpFill/>
            <a:ln w="1270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70"/>
            <p:cNvSpPr/>
            <p:nvPr/>
          </p:nvSpPr>
          <p:spPr>
            <a:xfrm>
              <a:off x="1711473" y="870447"/>
              <a:ext cx="1203854" cy="326674"/>
            </a:xfrm>
            <a:prstGeom prst="rect">
              <a:avLst/>
            </a:prstGeom>
            <a:grpFill/>
            <a:ln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anchor="ctr"/>
            <a:lstStyle/>
            <a:p>
              <a:pPr algn="ctr">
                <a:defRPr/>
              </a:pPr>
              <a:r>
                <a:rPr lang="en-US" sz="1600" b="1" baseline="30000" dirty="0">
                  <a:solidFill>
                    <a:srgbClr val="000000"/>
                  </a:solidFill>
                </a:rPr>
                <a:t>Chancellor</a:t>
              </a:r>
            </a:p>
            <a:p>
              <a:pPr algn="ctr">
                <a:defRPr/>
              </a:pPr>
              <a:r>
                <a:rPr lang="en-US" sz="1600" b="1" baseline="30000" dirty="0">
                  <a:solidFill>
                    <a:srgbClr val="000000"/>
                  </a:solidFill>
                </a:rPr>
                <a:t>WSU Spokane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711473" y="1598075"/>
              <a:ext cx="1203854" cy="326674"/>
            </a:xfrm>
            <a:prstGeom prst="rect">
              <a:avLst/>
            </a:prstGeom>
            <a:grpFill/>
            <a:ln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anchor="ctr"/>
            <a:lstStyle/>
            <a:p>
              <a:pPr algn="ctr">
                <a:defRPr/>
              </a:pPr>
              <a:r>
                <a:rPr lang="en-US" sz="1600" b="1" baseline="30000" dirty="0">
                  <a:solidFill>
                    <a:srgbClr val="000000"/>
                  </a:solidFill>
                </a:rPr>
                <a:t>Chancellor</a:t>
              </a:r>
            </a:p>
            <a:p>
              <a:pPr algn="ctr">
                <a:defRPr/>
              </a:pPr>
              <a:r>
                <a:rPr lang="en-US" sz="1600" b="1" baseline="30000" dirty="0">
                  <a:solidFill>
                    <a:srgbClr val="000000"/>
                  </a:solidFill>
                </a:rPr>
                <a:t>WSU Vancouver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711473" y="1234261"/>
              <a:ext cx="1203854" cy="326674"/>
            </a:xfrm>
            <a:prstGeom prst="rect">
              <a:avLst/>
            </a:prstGeom>
            <a:grpFill/>
            <a:ln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anchor="ctr"/>
            <a:lstStyle/>
            <a:p>
              <a:pPr algn="ctr">
                <a:defRPr/>
              </a:pPr>
              <a:r>
                <a:rPr lang="en-US" sz="1600" b="1" baseline="30000" dirty="0">
                  <a:solidFill>
                    <a:srgbClr val="000000"/>
                  </a:solidFill>
                </a:rPr>
                <a:t>Chancellor</a:t>
              </a:r>
            </a:p>
            <a:p>
              <a:pPr algn="ctr">
                <a:defRPr/>
              </a:pPr>
              <a:r>
                <a:rPr lang="en-US" sz="1600" b="1" baseline="30000" dirty="0">
                  <a:solidFill>
                    <a:srgbClr val="000000"/>
                  </a:solidFill>
                </a:rPr>
                <a:t>WSU Tri-Cities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946891" y="1234261"/>
              <a:ext cx="1203854" cy="326674"/>
            </a:xfrm>
            <a:prstGeom prst="rect">
              <a:avLst/>
            </a:prstGeom>
            <a:grpFill/>
            <a:ln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anchor="ctr"/>
            <a:lstStyle/>
            <a:p>
              <a:pPr algn="ctr">
                <a:defRPr/>
              </a:pPr>
              <a:r>
                <a:rPr lang="en-US" sz="1600" b="1" baseline="30000" dirty="0">
                  <a:solidFill>
                    <a:srgbClr val="000000"/>
                  </a:solidFill>
                </a:rPr>
                <a:t>Vice President for Student Affairs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946891" y="870447"/>
              <a:ext cx="1203854" cy="326674"/>
            </a:xfrm>
            <a:prstGeom prst="rect">
              <a:avLst/>
            </a:prstGeom>
            <a:grpFill/>
            <a:ln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anchor="ctr"/>
            <a:lstStyle/>
            <a:p>
              <a:pPr algn="ctr">
                <a:defRPr/>
              </a:pPr>
              <a:r>
                <a:rPr lang="en-US" sz="1600" b="1" baseline="30000" dirty="0">
                  <a:solidFill>
                    <a:srgbClr val="000000"/>
                  </a:solidFill>
                </a:rPr>
                <a:t>Vice President for Finance and Administration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7443560" y="3140258"/>
              <a:ext cx="1203854" cy="326674"/>
            </a:xfrm>
            <a:prstGeom prst="rect">
              <a:avLst/>
            </a:prstGeom>
            <a:grpFill/>
            <a:ln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anchor="ctr"/>
            <a:lstStyle/>
            <a:p>
              <a:pPr algn="ctr">
                <a:defRPr/>
              </a:pPr>
              <a:r>
                <a:rPr lang="en-US" sz="1600" b="1" baseline="30000" dirty="0">
                  <a:solidFill>
                    <a:srgbClr val="000000"/>
                  </a:solidFill>
                </a:rPr>
                <a:t>Associate Vice President for Public Affairs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7443560" y="2689517"/>
              <a:ext cx="1203854" cy="188836"/>
            </a:xfrm>
            <a:prstGeom prst="rect">
              <a:avLst/>
            </a:prstGeom>
            <a:grpFill/>
            <a:ln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anchor="ctr"/>
            <a:lstStyle/>
            <a:p>
              <a:pPr algn="ctr">
                <a:defRPr/>
              </a:pPr>
              <a:r>
                <a:rPr lang="en-US" sz="1600" b="1" baseline="30000" dirty="0">
                  <a:solidFill>
                    <a:srgbClr val="000000"/>
                  </a:solidFill>
                </a:rPr>
                <a:t>Director for Internal Audit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7443560" y="2915493"/>
              <a:ext cx="1203854" cy="188836"/>
            </a:xfrm>
            <a:prstGeom prst="rect">
              <a:avLst/>
            </a:prstGeom>
            <a:grpFill/>
            <a:ln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anchor="ctr"/>
            <a:lstStyle/>
            <a:p>
              <a:pPr algn="ctr">
                <a:defRPr/>
              </a:pPr>
              <a:r>
                <a:rPr lang="en-US" sz="1600" b="1" baseline="30000" dirty="0">
                  <a:solidFill>
                    <a:srgbClr val="000000"/>
                  </a:solidFill>
                </a:rPr>
                <a:t>CEO for WSU Foundation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721000" y="509807"/>
              <a:ext cx="1496669" cy="306974"/>
            </a:xfrm>
            <a:prstGeom prst="rect">
              <a:avLst/>
            </a:prstGeom>
            <a:grpFill/>
            <a:ln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37160" anchor="ctr"/>
            <a:lstStyle/>
            <a:p>
              <a:pPr algn="ctr">
                <a:defRPr/>
              </a:pPr>
              <a:r>
                <a:rPr lang="en-US" sz="1600" b="1" baseline="30000" dirty="0">
                  <a:solidFill>
                    <a:srgbClr val="000000"/>
                  </a:solidFill>
                </a:rPr>
                <a:t>Interim President</a:t>
              </a: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3574110" y="115884"/>
              <a:ext cx="1779391" cy="306974"/>
            </a:xfrm>
            <a:prstGeom prst="rect">
              <a:avLst/>
            </a:prstGeom>
            <a:grpFill/>
            <a:ln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37160" anchor="ctr"/>
            <a:lstStyle/>
            <a:p>
              <a:pPr algn="ctr">
                <a:defRPr/>
              </a:pPr>
              <a:r>
                <a:rPr lang="en-US" sz="1600" b="1" baseline="30000" dirty="0">
                  <a:solidFill>
                    <a:srgbClr val="000000"/>
                  </a:solidFill>
                </a:rPr>
                <a:t>Board of Regents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3721000" y="896938"/>
              <a:ext cx="1496669" cy="442809"/>
            </a:xfrm>
            <a:prstGeom prst="rect">
              <a:avLst/>
            </a:prstGeom>
            <a:grpFill/>
            <a:ln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37160" anchor="ctr"/>
            <a:lstStyle/>
            <a:p>
              <a:pPr algn="ctr">
                <a:defRPr/>
              </a:pPr>
              <a:r>
                <a:rPr lang="en-US" sz="1600" b="1" baseline="30000" dirty="0">
                  <a:solidFill>
                    <a:srgbClr val="000000"/>
                  </a:solidFill>
                </a:rPr>
                <a:t>Interim Co-Provosts</a:t>
              </a: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3119073" y="1598075"/>
              <a:ext cx="1203854" cy="326674"/>
            </a:xfrm>
            <a:prstGeom prst="rect">
              <a:avLst/>
            </a:prstGeom>
            <a:grpFill/>
            <a:ln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anchor="ctr"/>
            <a:lstStyle/>
            <a:p>
              <a:pPr algn="ctr">
                <a:defRPr/>
              </a:pPr>
              <a:r>
                <a:rPr lang="en-US" sz="1600" b="1" baseline="30000" dirty="0">
                  <a:solidFill>
                    <a:srgbClr val="000000"/>
                  </a:solidFill>
                </a:rPr>
                <a:t>Vice Provost for Academic Affairs</a:t>
              </a: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119073" y="1999029"/>
              <a:ext cx="1203854" cy="326674"/>
            </a:xfrm>
            <a:prstGeom prst="rect">
              <a:avLst/>
            </a:prstGeom>
            <a:grpFill/>
            <a:ln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anchor="ctr"/>
            <a:lstStyle/>
            <a:p>
              <a:pPr algn="ctr">
                <a:defRPr/>
              </a:pPr>
              <a:r>
                <a:rPr lang="en-US" sz="1600" b="1" baseline="30000" dirty="0">
                  <a:solidFill>
                    <a:srgbClr val="000000"/>
                  </a:solidFill>
                </a:rPr>
                <a:t>Vice Provost for Faculty Affairs</a:t>
              </a: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615742" y="1598075"/>
              <a:ext cx="1203854" cy="326674"/>
            </a:xfrm>
            <a:prstGeom prst="rect">
              <a:avLst/>
            </a:prstGeom>
            <a:grpFill/>
            <a:ln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anchor="ctr"/>
            <a:lstStyle/>
            <a:p>
              <a:pPr algn="ctr">
                <a:defRPr/>
              </a:pPr>
              <a:r>
                <a:rPr lang="en-US" sz="1600" b="1" baseline="30000" dirty="0">
                  <a:solidFill>
                    <a:srgbClr val="000000"/>
                  </a:solidFill>
                </a:rPr>
                <a:t>Vice Provost for Undergraduate Education</a:t>
              </a: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5948153" y="3104329"/>
              <a:ext cx="1203854" cy="326674"/>
            </a:xfrm>
            <a:prstGeom prst="rect">
              <a:avLst/>
            </a:prstGeom>
            <a:grpFill/>
            <a:ln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anchor="ctr"/>
            <a:lstStyle/>
            <a:p>
              <a:pPr algn="ctr">
                <a:defRPr/>
              </a:pPr>
              <a:r>
                <a:rPr lang="en-US" sz="1600" b="1" baseline="30000" dirty="0">
                  <a:solidFill>
                    <a:srgbClr val="000000"/>
                  </a:solidFill>
                </a:rPr>
                <a:t>Vice President for International Programs</a:t>
              </a: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615742" y="1999029"/>
              <a:ext cx="1203854" cy="326674"/>
            </a:xfrm>
            <a:prstGeom prst="rect">
              <a:avLst/>
            </a:prstGeom>
            <a:grpFill/>
            <a:ln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anchor="ctr"/>
            <a:lstStyle/>
            <a:p>
              <a:pPr algn="ctr">
                <a:defRPr/>
              </a:pPr>
              <a:r>
                <a:rPr lang="en-US" sz="1600" b="1" baseline="30000" dirty="0">
                  <a:solidFill>
                    <a:srgbClr val="000000"/>
                  </a:solidFill>
                </a:rPr>
                <a:t>Vice Provost for Enrollment Management</a:t>
              </a: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5946891" y="2325703"/>
              <a:ext cx="1203854" cy="326674"/>
            </a:xfrm>
            <a:prstGeom prst="rect">
              <a:avLst/>
            </a:prstGeom>
            <a:grpFill/>
            <a:ln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anchor="ctr"/>
            <a:lstStyle/>
            <a:p>
              <a:pPr algn="ctr">
                <a:defRPr/>
              </a:pPr>
              <a:r>
                <a:rPr lang="en-US" sz="1600" b="1" baseline="30000" dirty="0">
                  <a:solidFill>
                    <a:srgbClr val="000000"/>
                  </a:solidFill>
                </a:rPr>
                <a:t>Vice President for Legislative Affairs</a:t>
              </a: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946891" y="1961889"/>
              <a:ext cx="1203854" cy="326674"/>
            </a:xfrm>
            <a:prstGeom prst="rect">
              <a:avLst/>
            </a:prstGeom>
            <a:grpFill/>
            <a:ln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anchor="ctr"/>
            <a:lstStyle/>
            <a:p>
              <a:pPr algn="ctr">
                <a:defRPr/>
              </a:pPr>
              <a:r>
                <a:rPr lang="en-US" sz="1600" b="1" baseline="30000" dirty="0">
                  <a:solidFill>
                    <a:srgbClr val="000000"/>
                  </a:solidFill>
                </a:rPr>
                <a:t>AVP and</a:t>
              </a:r>
            </a:p>
            <a:p>
              <a:pPr algn="ctr">
                <a:defRPr/>
              </a:pPr>
              <a:r>
                <a:rPr lang="en-US" sz="1600" b="1" baseline="30000" dirty="0">
                  <a:solidFill>
                    <a:srgbClr val="000000"/>
                  </a:solidFill>
                </a:rPr>
                <a:t>Chief Budget Officer</a:t>
              </a: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946891" y="2689704"/>
              <a:ext cx="1203854" cy="326674"/>
            </a:xfrm>
            <a:prstGeom prst="rect">
              <a:avLst/>
            </a:prstGeom>
            <a:grpFill/>
            <a:ln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anchor="ctr"/>
            <a:lstStyle/>
            <a:p>
              <a:pPr algn="ctr">
                <a:defRPr/>
              </a:pPr>
              <a:r>
                <a:rPr lang="en-US" sz="1600" b="1" baseline="30000" dirty="0">
                  <a:solidFill>
                    <a:srgbClr val="000000"/>
                  </a:solidFill>
                </a:rPr>
                <a:t>AVP for Economic Development</a:t>
              </a: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7443560" y="1234261"/>
              <a:ext cx="1203854" cy="326674"/>
            </a:xfrm>
            <a:prstGeom prst="rect">
              <a:avLst/>
            </a:prstGeom>
            <a:grpFill/>
            <a:ln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anchor="ctr"/>
            <a:lstStyle/>
            <a:p>
              <a:pPr algn="ctr">
                <a:defRPr/>
              </a:pPr>
              <a:r>
                <a:rPr lang="en-US" sz="1600" b="1" baseline="30000" dirty="0">
                  <a:solidFill>
                    <a:srgbClr val="000000"/>
                  </a:solidFill>
                </a:rPr>
                <a:t>Vice President for </a:t>
              </a:r>
            </a:p>
            <a:p>
              <a:pPr algn="ctr">
                <a:defRPr/>
              </a:pPr>
              <a:r>
                <a:rPr lang="en-US" sz="1600" b="1" baseline="30000" dirty="0">
                  <a:solidFill>
                    <a:srgbClr val="000000"/>
                  </a:solidFill>
                </a:rPr>
                <a:t>Research</a:t>
              </a: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7443560" y="870447"/>
              <a:ext cx="1203854" cy="326674"/>
            </a:xfrm>
            <a:prstGeom prst="rect">
              <a:avLst/>
            </a:prstGeom>
            <a:grpFill/>
            <a:ln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anchor="ctr"/>
            <a:lstStyle/>
            <a:p>
              <a:pPr algn="ctr">
                <a:defRPr/>
              </a:pPr>
              <a:r>
                <a:rPr lang="en-US" sz="1600" b="1" baseline="30000" dirty="0">
                  <a:solidFill>
                    <a:srgbClr val="000000"/>
                  </a:solidFill>
                </a:rPr>
                <a:t>Vice President for </a:t>
              </a:r>
            </a:p>
            <a:p>
              <a:pPr algn="ctr">
                <a:defRPr/>
              </a:pPr>
              <a:r>
                <a:rPr lang="en-US" sz="1600" b="1" baseline="30000" dirty="0">
                  <a:solidFill>
                    <a:srgbClr val="000000"/>
                  </a:solidFill>
                </a:rPr>
                <a:t>Information Services and CIO</a:t>
              </a: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7443560" y="2325703"/>
              <a:ext cx="1203854" cy="326674"/>
            </a:xfrm>
            <a:prstGeom prst="rect">
              <a:avLst/>
            </a:prstGeom>
            <a:grpFill/>
            <a:ln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anchor="ctr"/>
            <a:lstStyle/>
            <a:p>
              <a:pPr algn="ctr">
                <a:defRPr/>
              </a:pPr>
              <a:r>
                <a:rPr lang="en-US" sz="1600" b="1" baseline="30000" dirty="0">
                  <a:solidFill>
                    <a:srgbClr val="000000"/>
                  </a:solidFill>
                </a:rPr>
                <a:t>Director for Intercollegiate Athletics</a:t>
              </a: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7443560" y="1961889"/>
              <a:ext cx="1203854" cy="326674"/>
            </a:xfrm>
            <a:prstGeom prst="rect">
              <a:avLst/>
            </a:prstGeom>
            <a:grpFill/>
            <a:ln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anchor="ctr"/>
            <a:lstStyle/>
            <a:p>
              <a:pPr algn="ctr">
                <a:defRPr/>
              </a:pPr>
              <a:r>
                <a:rPr lang="en-US" sz="1600" b="1" baseline="30000" dirty="0">
                  <a:solidFill>
                    <a:srgbClr val="000000"/>
                  </a:solidFill>
                </a:rPr>
                <a:t>Director for Legal Affairs and</a:t>
              </a:r>
            </a:p>
            <a:p>
              <a:pPr algn="ctr">
                <a:defRPr/>
              </a:pPr>
              <a:r>
                <a:rPr lang="en-US" sz="1600" b="1" baseline="30000" dirty="0">
                  <a:solidFill>
                    <a:srgbClr val="000000"/>
                  </a:solidFill>
                </a:rPr>
                <a:t>Special Counsel</a:t>
              </a: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5946891" y="1598075"/>
              <a:ext cx="1203854" cy="326674"/>
            </a:xfrm>
            <a:prstGeom prst="rect">
              <a:avLst/>
            </a:prstGeom>
            <a:grpFill/>
            <a:ln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anchor="ctr"/>
            <a:lstStyle/>
            <a:p>
              <a:pPr algn="ctr">
                <a:defRPr/>
              </a:pPr>
              <a:r>
                <a:rPr lang="en-US" sz="1600" b="1" baseline="30000" dirty="0">
                  <a:solidFill>
                    <a:srgbClr val="000000"/>
                  </a:solidFill>
                </a:rPr>
                <a:t>Vice President for Agriculture and Extension</a:t>
              </a: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443560" y="1598075"/>
              <a:ext cx="1203854" cy="326674"/>
            </a:xfrm>
            <a:prstGeom prst="rect">
              <a:avLst/>
            </a:prstGeom>
            <a:grpFill/>
            <a:ln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anchor="ctr"/>
            <a:lstStyle/>
            <a:p>
              <a:pPr algn="ctr">
                <a:defRPr/>
              </a:pPr>
              <a:r>
                <a:rPr lang="en-US" sz="1600" b="1" baseline="30000" dirty="0">
                  <a:solidFill>
                    <a:srgbClr val="000000"/>
                  </a:solidFill>
                </a:rPr>
                <a:t>Vice President for Global Campus</a:t>
              </a: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3811920" y="2482595"/>
              <a:ext cx="1314829" cy="527338"/>
            </a:xfrm>
            <a:prstGeom prst="rect">
              <a:avLst/>
            </a:prstGeom>
            <a:grpFill/>
            <a:ln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anchor="ctr"/>
            <a:lstStyle/>
            <a:p>
              <a:pPr algn="ctr">
                <a:defRPr/>
              </a:pPr>
              <a:r>
                <a:rPr lang="en-US" sz="1600" b="1" baseline="30000" dirty="0">
                  <a:solidFill>
                    <a:srgbClr val="000000"/>
                  </a:solidFill>
                </a:rPr>
                <a:t>Deans of 11 Colleges</a:t>
              </a:r>
            </a:p>
          </p:txBody>
        </p:sp>
      </p:grpSp>
      <p:sp>
        <p:nvSpPr>
          <p:cNvPr id="97" name="Rectangle 96"/>
          <p:cNvSpPr/>
          <p:nvPr/>
        </p:nvSpPr>
        <p:spPr>
          <a:xfrm>
            <a:off x="682625" y="3989388"/>
            <a:ext cx="1446213" cy="5794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anchor="ctr"/>
          <a:lstStyle/>
          <a:p>
            <a:pPr algn="ctr">
              <a:defRPr/>
            </a:pPr>
            <a:r>
              <a:rPr lang="en-US" sz="1600" b="1" baseline="30000" dirty="0">
                <a:solidFill>
                  <a:srgbClr val="000000"/>
                </a:solidFill>
              </a:rPr>
              <a:t>Chancellor</a:t>
            </a:r>
          </a:p>
          <a:p>
            <a:pPr algn="ctr">
              <a:defRPr/>
            </a:pPr>
            <a:r>
              <a:rPr lang="en-US" sz="1600" b="1" baseline="30000" dirty="0">
                <a:solidFill>
                  <a:srgbClr val="000000"/>
                </a:solidFill>
              </a:rPr>
              <a:t>WSU North Puget Sound</a:t>
            </a:r>
          </a:p>
        </p:txBody>
      </p:sp>
      <p:cxnSp>
        <p:nvCxnSpPr>
          <p:cNvPr id="98" name="Straight Connector 97"/>
          <p:cNvCxnSpPr/>
          <p:nvPr/>
        </p:nvCxnSpPr>
        <p:spPr>
          <a:xfrm>
            <a:off x="423863" y="4243388"/>
            <a:ext cx="258762" cy="0"/>
          </a:xfrm>
          <a:prstGeom prst="lin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Content Placeholder 5" descr="bernardo.jpe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932" r="-43932"/>
          <a:stretch>
            <a:fillRect/>
          </a:stretch>
        </p:blipFill>
        <p:spPr>
          <a:xfrm>
            <a:off x="1368425" y="1998663"/>
            <a:ext cx="6437313" cy="4586287"/>
          </a:xfrm>
        </p:spPr>
      </p:pic>
      <p:sp>
        <p:nvSpPr>
          <p:cNvPr id="29698" name="TextBox 6"/>
          <p:cNvSpPr txBox="1">
            <a:spLocks noChangeArrowheads="1"/>
          </p:cNvSpPr>
          <p:nvPr/>
        </p:nvSpPr>
        <p:spPr bwMode="auto">
          <a:xfrm>
            <a:off x="1898650" y="530225"/>
            <a:ext cx="541337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4400" b="1">
                <a:solidFill>
                  <a:srgbClr val="000000"/>
                </a:solidFill>
                <a:latin typeface="Lucida Sans" pitchFamily="34" charset="0"/>
              </a:rPr>
              <a:t>Interim President </a:t>
            </a:r>
          </a:p>
          <a:p>
            <a:pPr algn="r" eaLnBrk="1" hangingPunct="1"/>
            <a:r>
              <a:rPr lang="en-US" altLang="en-US" sz="4400" b="1">
                <a:solidFill>
                  <a:srgbClr val="000000"/>
                </a:solidFill>
                <a:latin typeface="Lucida Sans" pitchFamily="34" charset="0"/>
              </a:rPr>
              <a:t>Daniel J. Bernardo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WSU Brand HEX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452325"/>
      </a:hlink>
      <a:folHlink>
        <a:srgbClr val="FF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4429</TotalTime>
  <Words>2167</Words>
  <Application>Microsoft Office PowerPoint</Application>
  <PresentationFormat>On-screen Show (4:3)</PresentationFormat>
  <Paragraphs>504</Paragraphs>
  <Slides>77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5" baseType="lpstr">
      <vt:lpstr>ＭＳ Ｐゴシック</vt:lpstr>
      <vt:lpstr>Arial</vt:lpstr>
      <vt:lpstr>ITC Stone Sans Std Medium</vt:lpstr>
      <vt:lpstr>Lucida Sans</vt:lpstr>
      <vt:lpstr>Times New Roman</vt:lpstr>
      <vt:lpstr>Verdana</vt:lpstr>
      <vt:lpstr>Wingdings 3</vt:lpstr>
      <vt:lpstr>Default Design</vt:lpstr>
      <vt:lpstr>PowerPoint Presentation</vt:lpstr>
      <vt:lpstr>PowerPoint Presentation</vt:lpstr>
      <vt:lpstr>Today’s Objectives</vt:lpstr>
      <vt:lpstr>Washington’s Land Grant University</vt:lpstr>
      <vt:lpstr>The Morrill Acts (1862 and 1890)</vt:lpstr>
      <vt:lpstr>PowerPoint Presentation</vt:lpstr>
      <vt:lpstr>PowerPoint Presentation</vt:lpstr>
      <vt:lpstr>PowerPoint Presentation</vt:lpstr>
      <vt:lpstr>PowerPoint Presentation</vt:lpstr>
      <vt:lpstr>Interim Co-Provosts</vt:lpstr>
      <vt:lpstr>PowerPoint Presentation</vt:lpstr>
      <vt:lpstr>Our Programs</vt:lpstr>
      <vt:lpstr>2014 Enrollment</vt:lpstr>
      <vt:lpstr>New Students</vt:lpstr>
      <vt:lpstr>PowerPoint Presentation</vt:lpstr>
      <vt:lpstr>Senate Committees</vt:lpstr>
      <vt:lpstr>Faculty Manual</vt:lpstr>
      <vt:lpstr>Faculty Manual (continued)</vt:lpstr>
      <vt:lpstr>Important Policies</vt:lpstr>
      <vt:lpstr>Recruitment and Retention</vt:lpstr>
      <vt:lpstr>Faculty Friendly Policies</vt:lpstr>
      <vt:lpstr>Key Policies</vt:lpstr>
      <vt:lpstr>Partner &amp; Spousal Accommodation Policy</vt:lpstr>
      <vt:lpstr>How Does It Work?</vt:lpstr>
      <vt:lpstr>Requesting Funds</vt:lpstr>
      <vt:lpstr>Your Commitment</vt:lpstr>
      <vt:lpstr>Mentoring</vt:lpstr>
      <vt:lpstr>Who is it for?</vt:lpstr>
      <vt:lpstr>Department Decisions</vt:lpstr>
      <vt:lpstr>A Good Mentor is</vt:lpstr>
      <vt:lpstr>Mentors Provide:</vt:lpstr>
      <vt:lpstr>Mentors Provide  (continued):</vt:lpstr>
      <vt:lpstr>The Tenure Clock</vt:lpstr>
      <vt:lpstr>Tenure Consideration</vt:lpstr>
      <vt:lpstr>Early Consideration</vt:lpstr>
      <vt:lpstr>Stopping the Clock</vt:lpstr>
      <vt:lpstr>Modified Duties Policy</vt:lpstr>
      <vt:lpstr>Modified Duties</vt:lpstr>
      <vt:lpstr>PowerPoint Presentation</vt:lpstr>
      <vt:lpstr>Faculty Member with Modified Duties </vt:lpstr>
      <vt:lpstr>Professional Leave</vt:lpstr>
      <vt:lpstr>Who is Not Eligible?</vt:lpstr>
      <vt:lpstr>Leave Basics</vt:lpstr>
      <vt:lpstr>What Happens on Leave?</vt:lpstr>
      <vt:lpstr>Don’ts</vt:lpstr>
      <vt:lpstr>Leave Recipient</vt:lpstr>
      <vt:lpstr>More</vt:lpstr>
      <vt:lpstr>Phased Retirement</vt:lpstr>
      <vt:lpstr>Who’s Eligible?</vt:lpstr>
      <vt:lpstr>Why Do It?</vt:lpstr>
      <vt:lpstr>How To Apply?</vt:lpstr>
      <vt:lpstr>What makes a good Department Chair?</vt:lpstr>
      <vt:lpstr>Have a Vision</vt:lpstr>
      <vt:lpstr>Prepare</vt:lpstr>
      <vt:lpstr>Know the Rules  Ask for Help</vt:lpstr>
      <vt:lpstr>Communication</vt:lpstr>
      <vt:lpstr>Be Transparent</vt:lpstr>
      <vt:lpstr>Always Listen</vt:lpstr>
      <vt:lpstr>Consultation</vt:lpstr>
      <vt:lpstr>Build Consensus</vt:lpstr>
      <vt:lpstr>Build Good Will </vt:lpstr>
      <vt:lpstr>Departmental Culture</vt:lpstr>
      <vt:lpstr>Be Positive</vt:lpstr>
      <vt:lpstr>Delegate</vt:lpstr>
      <vt:lpstr>Lose Gracefully</vt:lpstr>
      <vt:lpstr>Use resources wisely</vt:lpstr>
      <vt:lpstr>Chain of Command</vt:lpstr>
      <vt:lpstr>When involving the Dean</vt:lpstr>
      <vt:lpstr>Nurture Your Staff</vt:lpstr>
      <vt:lpstr>Manage Your Time</vt:lpstr>
      <vt:lpstr>Manage Emails</vt:lpstr>
      <vt:lpstr>Be a Cheerleader</vt:lpstr>
      <vt:lpstr>Lead by Example and the Golden Rule</vt:lpstr>
      <vt:lpstr>Guard Your Reputation</vt:lpstr>
      <vt:lpstr>Take Care of Yourself</vt:lpstr>
      <vt:lpstr>The End</vt:lpstr>
      <vt:lpstr>PowerPoint Presentation</vt:lpstr>
    </vt:vector>
  </TitlesOfParts>
  <Company>Washington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Marketing</dc:creator>
  <cp:lastModifiedBy>Reynolds, Steven M</cp:lastModifiedBy>
  <cp:revision>377</cp:revision>
  <cp:lastPrinted>2015-08-25T18:40:48Z</cp:lastPrinted>
  <dcterms:created xsi:type="dcterms:W3CDTF">2001-10-04T20:08:10Z</dcterms:created>
  <dcterms:modified xsi:type="dcterms:W3CDTF">2016-07-07T19:43:23Z</dcterms:modified>
</cp:coreProperties>
</file>