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tags/tag10.xml" ContentType="application/vnd.openxmlformats-officedocument.presentationml.tags+xml"/>
  <Override PartName="/ppt/comments/comment1.xml" ContentType="application/vnd.openxmlformats-officedocument.presentationml.comment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22" r:id="rId2"/>
    <p:sldMasterId id="2147484123" r:id="rId3"/>
  </p:sldMasterIdLst>
  <p:notesMasterIdLst>
    <p:notesMasterId r:id="rId21"/>
  </p:notesMasterIdLst>
  <p:handoutMasterIdLst>
    <p:handoutMasterId r:id="rId22"/>
  </p:handoutMasterIdLst>
  <p:sldIdLst>
    <p:sldId id="363" r:id="rId4"/>
    <p:sldId id="364" r:id="rId5"/>
    <p:sldId id="365" r:id="rId6"/>
    <p:sldId id="366" r:id="rId7"/>
    <p:sldId id="367" r:id="rId8"/>
    <p:sldId id="368" r:id="rId9"/>
    <p:sldId id="369" r:id="rId10"/>
    <p:sldId id="370" r:id="rId11"/>
    <p:sldId id="371" r:id="rId12"/>
    <p:sldId id="372" r:id="rId13"/>
    <p:sldId id="373" r:id="rId14"/>
    <p:sldId id="375" r:id="rId15"/>
    <p:sldId id="376" r:id="rId16"/>
    <p:sldId id="377" r:id="rId17"/>
    <p:sldId id="378" r:id="rId18"/>
    <p:sldId id="379" r:id="rId19"/>
    <p:sldId id="380" r:id="rId20"/>
  </p:sldIdLst>
  <p:sldSz cx="9144000" cy="6858000" type="screen4x3"/>
  <p:notesSz cx="7315200" cy="9601200"/>
  <p:custDataLst>
    <p:tags r:id="rId2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4">
          <p15:clr>
            <a:srgbClr val="A4A3A4"/>
          </p15:clr>
        </p15:guide>
        <p15:guide id="2" orient="horz" pos="660">
          <p15:clr>
            <a:srgbClr val="A4A3A4"/>
          </p15:clr>
        </p15:guide>
        <p15:guide id="3" pos="2015">
          <p15:clr>
            <a:srgbClr val="A4A3A4"/>
          </p15:clr>
        </p15:guide>
        <p15:guide id="4" pos="3907">
          <p15:clr>
            <a:srgbClr val="A4A3A4"/>
          </p15:clr>
        </p15:guide>
        <p15:guide id="5" pos="30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hitcomb, Rita I" initials="WRI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0035"/>
    <a:srgbClr val="C60C30"/>
    <a:srgbClr val="EAEAEA"/>
    <a:srgbClr val="DBCEAC"/>
    <a:srgbClr val="3CB6CE"/>
    <a:srgbClr val="B6BF00"/>
    <a:srgbClr val="EC7A00"/>
    <a:srgbClr val="003C69"/>
    <a:srgbClr val="452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85" autoAdjust="0"/>
    <p:restoredTop sz="94928" autoAdjust="0"/>
  </p:normalViewPr>
  <p:slideViewPr>
    <p:cSldViewPr snapToGrid="0">
      <p:cViewPr varScale="1">
        <p:scale>
          <a:sx n="103" d="100"/>
          <a:sy n="103" d="100"/>
        </p:scale>
        <p:origin x="1242" y="102"/>
      </p:cViewPr>
      <p:guideLst>
        <p:guide orient="horz" pos="1534"/>
        <p:guide orient="horz" pos="660"/>
        <p:guide pos="2015"/>
        <p:guide pos="3907"/>
        <p:guide pos="30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108" y="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6-08T09:23:23.663" idx="1">
    <p:pos x="10" y="1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tags" Target="../tags/tag2.xml"/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05856" y="1"/>
            <a:ext cx="1608095" cy="47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t" anchorCtr="0" compatLnSpc="1">
            <a:prstTxWarp prst="textNoShape">
              <a:avLst/>
            </a:prstTxWarp>
          </a:bodyPr>
          <a:lstStyle>
            <a:lvl1pPr algn="r" defTabSz="958287">
              <a:defRPr sz="1200">
                <a:latin typeface="Arial" charset="0"/>
              </a:defRPr>
            </a:lvl1pPr>
          </a:lstStyle>
          <a:p>
            <a:pPr>
              <a:defRPr/>
            </a:pPr>
            <a:fld id="{40DE7174-211B-4D25-96B9-3B11A8FEE2EA}" type="datetime4">
              <a:rPr lang="en-US" smtClean="0"/>
              <a:t>July 14, 2017</a:t>
            </a:fld>
            <a:endParaRPr lang="en-US" dirty="0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32" y="9118531"/>
            <a:ext cx="3170420" cy="48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b" anchorCtr="0" compatLnSpc="1">
            <a:prstTxWarp prst="textNoShape">
              <a:avLst/>
            </a:prstTxWarp>
          </a:bodyPr>
          <a:lstStyle>
            <a:lvl1pPr algn="r" defTabSz="958287">
              <a:defRPr sz="1200">
                <a:latin typeface="Arial" charset="0"/>
              </a:defRPr>
            </a:lvl1pPr>
          </a:lstStyle>
          <a:p>
            <a:pPr>
              <a:defRPr/>
            </a:pPr>
            <a:fld id="{8C91435D-2E5A-4658-9B73-48AE9113F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10872"/>
            <a:ext cx="4315967" cy="280662"/>
          </a:xfrm>
          <a:prstGeom prst="rect">
            <a:avLst/>
          </a:prstGeom>
          <a:noFill/>
        </p:spPr>
        <p:txBody>
          <a:bodyPr wrap="square" lIns="95069" tIns="47534" rIns="95069" bIns="47534">
            <a:spAutoFit/>
          </a:bodyPr>
          <a:lstStyle/>
          <a:p>
            <a:pPr>
              <a:defRPr/>
            </a:pPr>
            <a:r>
              <a:rPr lang="en-US" sz="1200" spc="312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STATE UNIVERSITY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75696729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171" cy="47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t" anchorCtr="0" compatLnSpc="1">
            <a:prstTxWarp prst="textNoShape">
              <a:avLst/>
            </a:prstTxWarp>
          </a:bodyPr>
          <a:lstStyle>
            <a:lvl1pPr defTabSz="95828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32" y="1"/>
            <a:ext cx="3170420" cy="478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t" anchorCtr="0" compatLnSpc="1">
            <a:prstTxWarp prst="textNoShape">
              <a:avLst/>
            </a:prstTxWarp>
          </a:bodyPr>
          <a:lstStyle>
            <a:lvl1pPr algn="r" defTabSz="958287">
              <a:defRPr sz="1200">
                <a:latin typeface="Arial" charset="0"/>
              </a:defRPr>
            </a:lvl1pPr>
          </a:lstStyle>
          <a:p>
            <a:pPr>
              <a:defRPr/>
            </a:pPr>
            <a:fld id="{DD6A9FCF-C32B-4EA6-91BA-6FE77187C9B9}" type="datetime4">
              <a:rPr lang="en-US" smtClean="0"/>
              <a:t>July 14, 2017</a:t>
            </a:fld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0475" y="720725"/>
            <a:ext cx="4799013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020" y="4561440"/>
            <a:ext cx="5851160" cy="4317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531"/>
            <a:ext cx="3169171" cy="48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b" anchorCtr="0" compatLnSpc="1">
            <a:prstTxWarp prst="textNoShape">
              <a:avLst/>
            </a:prstTxWarp>
          </a:bodyPr>
          <a:lstStyle>
            <a:lvl1pPr defTabSz="958287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Template-WSU Hrz 201.ppt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32" y="9118531"/>
            <a:ext cx="3170420" cy="480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4" tIns="47867" rIns="95734" bIns="47867" numCol="1" anchor="b" anchorCtr="0" compatLnSpc="1">
            <a:prstTxWarp prst="textNoShape">
              <a:avLst/>
            </a:prstTxWarp>
          </a:bodyPr>
          <a:lstStyle>
            <a:lvl1pPr algn="r" defTabSz="958287">
              <a:defRPr sz="1200">
                <a:latin typeface="Arial" charset="0"/>
              </a:defRPr>
            </a:lvl1pPr>
          </a:lstStyle>
          <a:p>
            <a:pPr>
              <a:defRPr/>
            </a:pPr>
            <a:fld id="{C23A3D8B-5633-4ECC-9DDA-387F39953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093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2309" indent="-296408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281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3181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7434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1688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5942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0195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4449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2309" indent="-296408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281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3181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7434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1688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5942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0195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4449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DA2BC8-4B9A-4456-A2C2-B89BB8261E69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61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4B7DD44-02D5-4DC0-B930-66BF8317F58F}" type="datetime4">
              <a:rPr lang="en-US" smtClean="0"/>
              <a:t>July 14, 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25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2309" indent="-296408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281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3181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7434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1688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5942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0195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4449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2309" indent="-296408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281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3181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7434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1688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5942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0195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4449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D824B50-6824-4813-9D49-5443CD54C306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4603D1AA-0FB5-4628-8351-13548A13ADD3}" type="datetime4">
              <a:rPr lang="en-US" smtClean="0"/>
              <a:t>July 14, 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2309" indent="-296408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281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3181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7434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1688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5942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0195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4449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72309" indent="-296408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7281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63181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7434" indent="-237127" defTabSz="956741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11688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5942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60195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34449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96BBBFF-9AF6-4D34-8980-A5477B78F4CC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BBF5AB2C-2E56-41B3-BC77-BF1FE383D80B}" type="datetime4">
              <a:rPr lang="en-US" smtClean="0"/>
              <a:t>July 14, 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811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D6A9FCF-C32B-4EA6-91BA-6FE77187C9B9}" type="datetime4">
              <a:rPr lang="en-US" smtClean="0"/>
              <a:t>July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Template-WSU Hrz 201.ppt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A3D8B-5633-4ECC-9DDA-387F3995330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97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DD6A9FCF-C32B-4EA6-91BA-6FE77187C9B9}" type="datetime4">
              <a:rPr lang="en-US" smtClean="0"/>
              <a:t>July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Template-WSU Hrz 201.ppt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A3D8B-5633-4ECC-9DDA-387F3995330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497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67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2309" indent="-296408" defTabSz="9567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87281" indent="-237127" defTabSz="9567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63181" indent="-237127" defTabSz="9567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37434" indent="-237127" defTabSz="9567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11688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5942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60195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34449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Template-WSU Hrz 201.ppt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67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72309" indent="-296408" defTabSz="9567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87281" indent="-237127" defTabSz="9567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63181" indent="-237127" defTabSz="9567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37434" indent="-237127" defTabSz="95674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11688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85942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60195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034449" indent="-237127" defTabSz="95674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361341B-831D-4F2E-AF09-3795CFD88F84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0482EDA-1F5D-46F1-A21A-99E420417953}" type="datetime4">
              <a:rPr lang="en-US" smtClean="0"/>
              <a:t>July 14, 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7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gray">
          <a:xfrm flipH="1">
            <a:off x="-17463" y="0"/>
            <a:ext cx="501651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5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63" y="79375"/>
            <a:ext cx="9161463" cy="61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 userDrawn="1"/>
        </p:nvSpPr>
        <p:spPr bwMode="gray">
          <a:xfrm flipH="1">
            <a:off x="-17463" y="79375"/>
            <a:ext cx="501651" cy="61118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 bwMode="gray">
          <a:xfrm flipH="1">
            <a:off x="-17465" y="0"/>
            <a:ext cx="9161463" cy="923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invGray">
          <a:xfrm>
            <a:off x="484093" y="2392432"/>
            <a:ext cx="8659903" cy="424732"/>
          </a:xfrm>
        </p:spPr>
        <p:txBody>
          <a:bodyPr anchorCtr="0"/>
          <a:lstStyle>
            <a:lvl1pPr algn="ctr"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invGray">
          <a:xfrm>
            <a:off x="484093" y="3025243"/>
            <a:ext cx="8659904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84188" y="6381750"/>
            <a:ext cx="1550987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2066925" y="6381750"/>
            <a:ext cx="6100763" cy="476250"/>
          </a:xfrm>
        </p:spPr>
        <p:txBody>
          <a:bodyPr anchorCtr="1"/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8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8169275" y="6381750"/>
            <a:ext cx="974725" cy="476250"/>
          </a:xfrm>
        </p:spPr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96476B66-3F28-4D88-8A13-E30115B884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25851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44239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35288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134402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237055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79614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104407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156228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9916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88195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416480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981F32"/>
              </a:clrFrom>
              <a:clrTo>
                <a:srgbClr val="981F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98" t="11948" r="14451" b="16364"/>
          <a:stretch/>
        </p:blipFill>
        <p:spPr bwMode="auto">
          <a:xfrm>
            <a:off x="55563" y="165894"/>
            <a:ext cx="361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 descr="HRS sign copy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5849938"/>
            <a:ext cx="11430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068427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48613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59590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793733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650" y="734315"/>
            <a:ext cx="8134350" cy="424732"/>
          </a:xfrm>
        </p:spPr>
        <p:txBody>
          <a:bodyPr/>
          <a:lstStyle>
            <a:lvl1pPr algn="ctr">
              <a:defRPr sz="24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5450" y="1507920"/>
            <a:ext cx="6762750" cy="1599412"/>
          </a:xfrm>
        </p:spPr>
        <p:txBody>
          <a:bodyPr lIns="457200" rIns="457200"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0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1800"/>
            </a:lvl2pPr>
            <a:lvl3pPr marL="795337" indent="-219456">
              <a:spcBef>
                <a:spcPts val="400"/>
              </a:spcBef>
              <a:buSzPct val="100000"/>
              <a:buFont typeface="Arial" panose="020B0604020202020204" pitchFamily="34" charset="0"/>
              <a:buChar char="•"/>
              <a:defRPr sz="1800"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E6808-D00B-4162-979F-469F4D00EE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32253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91778" y="998506"/>
            <a:ext cx="8652222" cy="461665"/>
          </a:xfrm>
        </p:spPr>
        <p:txBody>
          <a:bodyPr/>
          <a:lstStyle>
            <a:lvl1pPr algn="ctr">
              <a:lnSpc>
                <a:spcPct val="100000"/>
              </a:lnSpc>
              <a:defRPr sz="24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91778" y="1496679"/>
            <a:ext cx="8652222" cy="430887"/>
          </a:xfrm>
        </p:spPr>
        <p:txBody>
          <a:bodyPr rIns="0"/>
          <a:lstStyle>
            <a:lvl1pPr marL="0" indent="0" algn="ctr">
              <a:buFontTx/>
              <a:buNone/>
              <a:defRPr sz="2200" b="0">
                <a:solidFill>
                  <a:schemeClr val="accent1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20C387-C1E7-4B4C-8639-1344D7C04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3835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094" y="1528389"/>
            <a:ext cx="8659907" cy="4801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5575" y="2275788"/>
            <a:ext cx="4002321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295" y="2275788"/>
            <a:ext cx="3969948" cy="2062103"/>
          </a:xfrm>
        </p:spPr>
        <p:txBody>
          <a:bodyPr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20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8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25000"/>
              <a:buFont typeface="Arial" pitchFamily="34" charset="0"/>
              <a:buChar char="•"/>
              <a:defRPr lang="en-US" sz="16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39E3E-3474-436C-BF5A-B2D68E79B2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46382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3081"/>
            <a:ext cx="86868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22" y="2166763"/>
            <a:ext cx="4040188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7721" y="2621484"/>
            <a:ext cx="4040188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5547" y="2166763"/>
            <a:ext cx="4041775" cy="369332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5546" y="2621484"/>
            <a:ext cx="4041775" cy="1338828"/>
          </a:xfrm>
        </p:spPr>
        <p:txBody>
          <a:bodyPr/>
          <a:lstStyle>
            <a:lvl1pPr>
              <a:defRPr lang="en-US" sz="18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defRPr lang="en-US" sz="16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>
              <a:defRPr lang="en-US" sz="14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defRPr lang="en-US" sz="14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7AFD58-B09A-4F10-9414-A38CF0E44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8176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26" y="2081092"/>
            <a:ext cx="8675274" cy="4801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02B38-FAE7-4AF0-BFE3-D550A3A61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8596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A24A4-0700-47DA-8A70-667FDCE5B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2231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370318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0319"/>
            <a:ext cx="5111751" cy="1851276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4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457200" indent="-165100" defTabSz="914400"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532368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09EB5-F645-42D7-A134-163E2B9532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38155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23007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193220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6801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BB25-E5B9-4F24-8C38-081A37FB55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3975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EAEAEA"/>
            </a:gs>
            <a:gs pos="100000">
              <a:schemeClr val="tx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 bwMode="gray">
          <a:xfrm flipH="1">
            <a:off x="0" y="0"/>
            <a:ext cx="484188" cy="6858000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 userDrawn="1"/>
        </p:nvSpPr>
        <p:spPr bwMode="gray">
          <a:xfrm flipH="1">
            <a:off x="0" y="79375"/>
            <a:ext cx="9144000" cy="6111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 userDrawn="1"/>
        </p:nvSpPr>
        <p:spPr bwMode="gray">
          <a:xfrm flipH="1">
            <a:off x="-17463" y="79375"/>
            <a:ext cx="501651" cy="611188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50000"/>
                </a:schemeClr>
              </a:gs>
              <a:gs pos="100000">
                <a:schemeClr val="bg2">
                  <a:alpha val="2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 userDrawn="1"/>
        </p:nvSpPr>
        <p:spPr bwMode="gray">
          <a:xfrm flipH="1">
            <a:off x="-17463" y="0"/>
            <a:ext cx="9161463" cy="793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157288" y="2298700"/>
            <a:ext cx="7315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84188" y="1512888"/>
            <a:ext cx="865981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484188" y="6438900"/>
            <a:ext cx="12525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736725" y="6438900"/>
            <a:ext cx="6153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899400" y="6438900"/>
            <a:ext cx="1244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B3315FF4-AE30-4837-BC80-5CFA69D13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1"/>
          <p:cNvPicPr>
            <a:picLocks noChangeAspect="1"/>
          </p:cNvPicPr>
          <p:nvPr userDrawn="1"/>
        </p:nvPicPr>
        <p:blipFill rotWithShape="1">
          <a:blip r:embed="rId25">
            <a:clrChange>
              <a:clrFrom>
                <a:srgbClr val="981F32"/>
              </a:clrFrom>
              <a:clrTo>
                <a:srgbClr val="981F32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598" t="11948" r="14451" b="16364"/>
          <a:stretch/>
        </p:blipFill>
        <p:spPr bwMode="auto">
          <a:xfrm>
            <a:off x="55563" y="165894"/>
            <a:ext cx="3619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121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4" r:id="rId10"/>
    <p:sldLayoutId id="2147484125" r:id="rId11"/>
    <p:sldLayoutId id="2147484126" r:id="rId12"/>
    <p:sldLayoutId id="2147484127" r:id="rId13"/>
    <p:sldLayoutId id="2147484128" r:id="rId14"/>
    <p:sldLayoutId id="2147484129" r:id="rId15"/>
    <p:sldLayoutId id="2147484130" r:id="rId16"/>
    <p:sldLayoutId id="2147484131" r:id="rId17"/>
    <p:sldLayoutId id="2147484132" r:id="rId18"/>
    <p:sldLayoutId id="2147484133" r:id="rId19"/>
    <p:sldLayoutId id="2147484135" r:id="rId20"/>
    <p:sldLayoutId id="2147484136" r:id="rId21"/>
    <p:sldLayoutId id="2147484137" r:id="rId22"/>
    <p:sldLayoutId id="2147484138" r:id="rId23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sz="2200" dirty="0">
          <a:solidFill>
            <a:schemeClr val="bg2"/>
          </a:solidFill>
          <a:latin typeface="Lucida Sans" pitchFamily="34" charset="0"/>
          <a:ea typeface="+mn-ea"/>
          <a:cs typeface="+mn-cs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+mn-ea"/>
          <a:cs typeface="+mn-cs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Lucida Sans" panose="020B0602030504020204" pitchFamily="34" charset="0"/>
        <a:buChar char="–"/>
        <a:defRPr lang="en-US" dirty="0">
          <a:solidFill>
            <a:schemeClr val="bg2"/>
          </a:solidFill>
          <a:latin typeface="Lucida Sans" pitchFamily="34" charset="0"/>
          <a:ea typeface="+mn-ea"/>
          <a:cs typeface="+mn-cs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1600" dirty="0">
          <a:solidFill>
            <a:schemeClr val="bg2"/>
          </a:solidFill>
          <a:latin typeface="Lucida Sans" pitchFamily="34" charset="0"/>
          <a:ea typeface="+mn-ea"/>
          <a:cs typeface="+mn-cs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/>
            </a:gs>
            <a:gs pos="60000">
              <a:schemeClr val="accent1"/>
            </a:gs>
            <a:gs pos="100000">
              <a:schemeClr val="accent3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3"/>
          <p:cNvGrpSpPr>
            <a:grpSpLocks/>
          </p:cNvGrpSpPr>
          <p:nvPr userDrawn="1"/>
        </p:nvGrpSpPr>
        <p:grpSpPr bwMode="auto">
          <a:xfrm>
            <a:off x="9007475" y="0"/>
            <a:ext cx="136525" cy="6858000"/>
            <a:chOff x="9007474" y="0"/>
            <a:chExt cx="136525" cy="6858000"/>
          </a:xfrm>
        </p:grpSpPr>
        <p:sp>
          <p:nvSpPr>
            <p:cNvPr id="20" name="Rectangle 19"/>
            <p:cNvSpPr/>
            <p:nvPr userDrawn="1"/>
          </p:nvSpPr>
          <p:spPr bwMode="ltGray">
            <a:xfrm>
              <a:off x="9007474" y="5683250"/>
              <a:ext cx="136525" cy="117475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1" name="Rectangle 20"/>
            <p:cNvSpPr/>
            <p:nvPr userDrawn="1"/>
          </p:nvSpPr>
          <p:spPr bwMode="ltGray">
            <a:xfrm flipH="1">
              <a:off x="9007474" y="0"/>
              <a:ext cx="136525" cy="383381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22" name="Rectangle 21"/>
            <p:cNvSpPr/>
            <p:nvPr userDrawn="1"/>
          </p:nvSpPr>
          <p:spPr bwMode="ltGray">
            <a:xfrm flipH="1">
              <a:off x="9007474" y="3698875"/>
              <a:ext cx="136525" cy="217805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3075" name="Rectangle 3"/>
          <p:cNvSpPr>
            <a:spLocks noGrp="1" noChangeArrowheads="1"/>
          </p:cNvSpPr>
          <p:nvPr userDrawn="1">
            <p:ph type="body" idx="1"/>
          </p:nvPr>
        </p:nvSpPr>
        <p:spPr bwMode="black">
          <a:xfrm>
            <a:off x="1874838" y="1592263"/>
            <a:ext cx="56007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6" name="Rectangle 2"/>
          <p:cNvSpPr>
            <a:spLocks noGrp="1" noChangeArrowheads="1"/>
          </p:cNvSpPr>
          <p:nvPr userDrawn="1">
            <p:ph type="title"/>
          </p:nvPr>
        </p:nvSpPr>
        <p:spPr bwMode="black">
          <a:xfrm>
            <a:off x="455613" y="906463"/>
            <a:ext cx="84391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7482BA1C-1BAB-40E8-945A-C79AFEB665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80" name="Picture 12" descr="wsuTLSigRvs-rd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7334250" y="6116638"/>
            <a:ext cx="15636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ea typeface="+mj-ea"/>
          <a:cs typeface="Times New Roman" pitchFamily="18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E9E2CD"/>
          </a:solidFill>
          <a:latin typeface="Times New Roman" pitchFamily="18" charset="0"/>
          <a:cs typeface="Times New Roman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400" dirty="0">
          <a:solidFill>
            <a:schemeClr val="tx1"/>
          </a:solidFill>
          <a:latin typeface="Lucida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200" dirty="0">
          <a:solidFill>
            <a:schemeClr val="tx1"/>
          </a:solidFill>
          <a:latin typeface="Lucida Sans" pitchFamily="34" charset="0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2000" dirty="0">
          <a:solidFill>
            <a:schemeClr val="tx1"/>
          </a:solidFill>
          <a:latin typeface="Lucida Sans" pitchFamily="34" charset="0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dirty="0">
          <a:solidFill>
            <a:schemeClr val="tx1"/>
          </a:solidFill>
          <a:latin typeface="Lucida Sans" pitchFamily="34" charset="0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chemeClr val="tx1"/>
        </a:buClr>
        <a:buSzPct val="100000"/>
        <a:buFont typeface="Arial" charset="0"/>
        <a:buChar char="•"/>
        <a:defRPr lang="en-US" sz="1600" dirty="0">
          <a:solidFill>
            <a:schemeClr val="tx1"/>
          </a:solidFill>
          <a:latin typeface="Lucida Sans" pitchFamily="34" charset="0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8"/>
          <p:cNvGrpSpPr>
            <a:grpSpLocks/>
          </p:cNvGrpSpPr>
          <p:nvPr userDrawn="1"/>
        </p:nvGrpSpPr>
        <p:grpSpPr bwMode="auto">
          <a:xfrm>
            <a:off x="0" y="0"/>
            <a:ext cx="9144000" cy="6861175"/>
            <a:chOff x="0" y="0"/>
            <a:chExt cx="9144000" cy="6861175"/>
          </a:xfrm>
        </p:grpSpPr>
        <p:sp>
          <p:nvSpPr>
            <p:cNvPr id="16" name="Rectangle 15"/>
            <p:cNvSpPr/>
            <p:nvPr userDrawn="1"/>
          </p:nvSpPr>
          <p:spPr bwMode="white">
            <a:xfrm>
              <a:off x="0" y="0"/>
              <a:ext cx="3089275" cy="6858000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</a:schemeClr>
                </a:gs>
                <a:gs pos="100000">
                  <a:schemeClr val="tx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Rectangle 16"/>
            <p:cNvSpPr/>
            <p:nvPr userDrawn="1"/>
          </p:nvSpPr>
          <p:spPr bwMode="white">
            <a:xfrm>
              <a:off x="3068638" y="0"/>
              <a:ext cx="6075362" cy="685800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85000"/>
                  </a:schemeClr>
                </a:gs>
                <a:gs pos="100000">
                  <a:schemeClr val="tx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8" name="Freeform 26"/>
            <p:cNvSpPr>
              <a:spLocks/>
            </p:cNvSpPr>
            <p:nvPr userDrawn="1"/>
          </p:nvSpPr>
          <p:spPr bwMode="white">
            <a:xfrm>
              <a:off x="11113" y="342900"/>
              <a:ext cx="8566150" cy="6518275"/>
            </a:xfrm>
            <a:custGeom>
              <a:avLst/>
              <a:gdLst/>
              <a:ahLst/>
              <a:cxnLst>
                <a:cxn ang="0">
                  <a:pos x="1598" y="0"/>
                </a:cxn>
                <a:cxn ang="0">
                  <a:pos x="1755" y="4"/>
                </a:cxn>
                <a:cxn ang="0">
                  <a:pos x="1910" y="17"/>
                </a:cxn>
                <a:cxn ang="0">
                  <a:pos x="2063" y="38"/>
                </a:cxn>
                <a:cxn ang="0">
                  <a:pos x="2214" y="68"/>
                </a:cxn>
                <a:cxn ang="0">
                  <a:pos x="2360" y="105"/>
                </a:cxn>
                <a:cxn ang="0">
                  <a:pos x="2504" y="150"/>
                </a:cxn>
                <a:cxn ang="0">
                  <a:pos x="2644" y="204"/>
                </a:cxn>
                <a:cxn ang="0">
                  <a:pos x="2781" y="264"/>
                </a:cxn>
                <a:cxn ang="0">
                  <a:pos x="2913" y="331"/>
                </a:cxn>
                <a:cxn ang="0">
                  <a:pos x="3041" y="404"/>
                </a:cxn>
                <a:cxn ang="0">
                  <a:pos x="3165" y="485"/>
                </a:cxn>
                <a:cxn ang="0">
                  <a:pos x="3285" y="571"/>
                </a:cxn>
                <a:cxn ang="0">
                  <a:pos x="3400" y="664"/>
                </a:cxn>
                <a:cxn ang="0">
                  <a:pos x="3509" y="761"/>
                </a:cxn>
                <a:cxn ang="0">
                  <a:pos x="3612" y="865"/>
                </a:cxn>
                <a:cxn ang="0">
                  <a:pos x="3710" y="975"/>
                </a:cxn>
                <a:cxn ang="0">
                  <a:pos x="3803" y="1090"/>
                </a:cxn>
                <a:cxn ang="0">
                  <a:pos x="3890" y="1209"/>
                </a:cxn>
                <a:cxn ang="0">
                  <a:pos x="3970" y="1332"/>
                </a:cxn>
                <a:cxn ang="0">
                  <a:pos x="4043" y="1461"/>
                </a:cxn>
                <a:cxn ang="0">
                  <a:pos x="4110" y="1594"/>
                </a:cxn>
                <a:cxn ang="0">
                  <a:pos x="4170" y="1729"/>
                </a:cxn>
                <a:cxn ang="0">
                  <a:pos x="4224" y="1870"/>
                </a:cxn>
                <a:cxn ang="0">
                  <a:pos x="4269" y="2014"/>
                </a:cxn>
                <a:cxn ang="0">
                  <a:pos x="4306" y="2161"/>
                </a:cxn>
                <a:cxn ang="0">
                  <a:pos x="4336" y="2310"/>
                </a:cxn>
                <a:cxn ang="0">
                  <a:pos x="4357" y="2463"/>
                </a:cxn>
                <a:cxn ang="0">
                  <a:pos x="4370" y="2618"/>
                </a:cxn>
                <a:cxn ang="0">
                  <a:pos x="4374" y="2776"/>
                </a:cxn>
                <a:cxn ang="0">
                  <a:pos x="4370" y="2917"/>
                </a:cxn>
                <a:cxn ang="0">
                  <a:pos x="4361" y="3056"/>
                </a:cxn>
                <a:cxn ang="0">
                  <a:pos x="4343" y="3193"/>
                </a:cxn>
                <a:cxn ang="0">
                  <a:pos x="4320" y="3328"/>
                </a:cxn>
                <a:cxn ang="0">
                  <a:pos x="0" y="3328"/>
                </a:cxn>
                <a:cxn ang="0">
                  <a:pos x="0" y="505"/>
                </a:cxn>
                <a:cxn ang="0">
                  <a:pos x="115" y="428"/>
                </a:cxn>
                <a:cxn ang="0">
                  <a:pos x="234" y="357"/>
                </a:cxn>
                <a:cxn ang="0">
                  <a:pos x="356" y="291"/>
                </a:cxn>
                <a:cxn ang="0">
                  <a:pos x="483" y="233"/>
                </a:cxn>
                <a:cxn ang="0">
                  <a:pos x="612" y="179"/>
                </a:cxn>
                <a:cxn ang="0">
                  <a:pos x="745" y="133"/>
                </a:cxn>
                <a:cxn ang="0">
                  <a:pos x="880" y="93"/>
                </a:cxn>
                <a:cxn ang="0">
                  <a:pos x="1019" y="60"/>
                </a:cxn>
                <a:cxn ang="0">
                  <a:pos x="1161" y="34"/>
                </a:cxn>
                <a:cxn ang="0">
                  <a:pos x="1303" y="15"/>
                </a:cxn>
                <a:cxn ang="0">
                  <a:pos x="1450" y="4"/>
                </a:cxn>
                <a:cxn ang="0">
                  <a:pos x="1598" y="0"/>
                </a:cxn>
              </a:cxnLst>
              <a:rect l="0" t="0" r="r" b="b"/>
              <a:pathLst>
                <a:path w="4374" h="3328">
                  <a:moveTo>
                    <a:pt x="1598" y="0"/>
                  </a:moveTo>
                  <a:lnTo>
                    <a:pt x="1755" y="4"/>
                  </a:lnTo>
                  <a:lnTo>
                    <a:pt x="1910" y="17"/>
                  </a:lnTo>
                  <a:lnTo>
                    <a:pt x="2063" y="38"/>
                  </a:lnTo>
                  <a:lnTo>
                    <a:pt x="2214" y="68"/>
                  </a:lnTo>
                  <a:lnTo>
                    <a:pt x="2360" y="105"/>
                  </a:lnTo>
                  <a:lnTo>
                    <a:pt x="2504" y="150"/>
                  </a:lnTo>
                  <a:lnTo>
                    <a:pt x="2644" y="204"/>
                  </a:lnTo>
                  <a:lnTo>
                    <a:pt x="2781" y="264"/>
                  </a:lnTo>
                  <a:lnTo>
                    <a:pt x="2913" y="331"/>
                  </a:lnTo>
                  <a:lnTo>
                    <a:pt x="3041" y="404"/>
                  </a:lnTo>
                  <a:lnTo>
                    <a:pt x="3165" y="485"/>
                  </a:lnTo>
                  <a:lnTo>
                    <a:pt x="3285" y="571"/>
                  </a:lnTo>
                  <a:lnTo>
                    <a:pt x="3400" y="664"/>
                  </a:lnTo>
                  <a:lnTo>
                    <a:pt x="3509" y="761"/>
                  </a:lnTo>
                  <a:lnTo>
                    <a:pt x="3612" y="865"/>
                  </a:lnTo>
                  <a:lnTo>
                    <a:pt x="3710" y="975"/>
                  </a:lnTo>
                  <a:lnTo>
                    <a:pt x="3803" y="1090"/>
                  </a:lnTo>
                  <a:lnTo>
                    <a:pt x="3890" y="1209"/>
                  </a:lnTo>
                  <a:lnTo>
                    <a:pt x="3970" y="1332"/>
                  </a:lnTo>
                  <a:lnTo>
                    <a:pt x="4043" y="1461"/>
                  </a:lnTo>
                  <a:lnTo>
                    <a:pt x="4110" y="1594"/>
                  </a:lnTo>
                  <a:lnTo>
                    <a:pt x="4170" y="1729"/>
                  </a:lnTo>
                  <a:lnTo>
                    <a:pt x="4224" y="1870"/>
                  </a:lnTo>
                  <a:lnTo>
                    <a:pt x="4269" y="2014"/>
                  </a:lnTo>
                  <a:lnTo>
                    <a:pt x="4306" y="2161"/>
                  </a:lnTo>
                  <a:lnTo>
                    <a:pt x="4336" y="2310"/>
                  </a:lnTo>
                  <a:lnTo>
                    <a:pt x="4357" y="2463"/>
                  </a:lnTo>
                  <a:lnTo>
                    <a:pt x="4370" y="2618"/>
                  </a:lnTo>
                  <a:lnTo>
                    <a:pt x="4374" y="2776"/>
                  </a:lnTo>
                  <a:lnTo>
                    <a:pt x="4370" y="2917"/>
                  </a:lnTo>
                  <a:lnTo>
                    <a:pt x="4361" y="3056"/>
                  </a:lnTo>
                  <a:lnTo>
                    <a:pt x="4343" y="3193"/>
                  </a:lnTo>
                  <a:lnTo>
                    <a:pt x="4320" y="3328"/>
                  </a:lnTo>
                  <a:lnTo>
                    <a:pt x="0" y="3328"/>
                  </a:lnTo>
                  <a:lnTo>
                    <a:pt x="0" y="505"/>
                  </a:lnTo>
                  <a:lnTo>
                    <a:pt x="115" y="428"/>
                  </a:lnTo>
                  <a:lnTo>
                    <a:pt x="234" y="357"/>
                  </a:lnTo>
                  <a:lnTo>
                    <a:pt x="356" y="291"/>
                  </a:lnTo>
                  <a:lnTo>
                    <a:pt x="483" y="233"/>
                  </a:lnTo>
                  <a:lnTo>
                    <a:pt x="612" y="179"/>
                  </a:lnTo>
                  <a:lnTo>
                    <a:pt x="745" y="133"/>
                  </a:lnTo>
                  <a:lnTo>
                    <a:pt x="880" y="93"/>
                  </a:lnTo>
                  <a:lnTo>
                    <a:pt x="1019" y="60"/>
                  </a:lnTo>
                  <a:lnTo>
                    <a:pt x="1161" y="34"/>
                  </a:lnTo>
                  <a:lnTo>
                    <a:pt x="1303" y="15"/>
                  </a:lnTo>
                  <a:lnTo>
                    <a:pt x="1450" y="4"/>
                  </a:lnTo>
                  <a:lnTo>
                    <a:pt x="1598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1">
                    <a:lumMod val="85000"/>
                  </a:schemeClr>
                </a:gs>
                <a:gs pos="100000">
                  <a:schemeClr val="tx1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1027" name="Rectangle 3"/>
          <p:cNvSpPr>
            <a:spLocks noGrp="1" noChangeArrowheads="1"/>
          </p:cNvSpPr>
          <p:nvPr userDrawn="1">
            <p:ph type="body" idx="1"/>
          </p:nvPr>
        </p:nvSpPr>
        <p:spPr bwMode="black">
          <a:xfrm>
            <a:off x="1874838" y="1592263"/>
            <a:ext cx="5600700" cy="195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2"/>
          <p:cNvSpPr>
            <a:spLocks noGrp="1" noChangeArrowheads="1"/>
          </p:cNvSpPr>
          <p:nvPr userDrawn="1">
            <p:ph type="title"/>
          </p:nvPr>
        </p:nvSpPr>
        <p:spPr bwMode="black">
          <a:xfrm>
            <a:off x="455613" y="906463"/>
            <a:ext cx="84391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8F2CD6CB-CF3B-41E7-846A-5A3164647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1032" name="Picture 2" descr="C:\Documents and Settings\vboydo\My Documents\0 val work\1 WSU signature identities\PullmanTLSigsWindows\face to face - matted gifs to use\wsuTLSig4cW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0313" y="228600"/>
            <a:ext cx="1276350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1" descr="HRS sign copy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9050" y="5849938"/>
            <a:ext cx="114300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600" dirty="0">
          <a:solidFill>
            <a:schemeClr val="bg2"/>
          </a:solidFill>
          <a:latin typeface="Stone Sans" pitchFamily="34" charset="0"/>
          <a:ea typeface="+mn-ea"/>
          <a:cs typeface="+mn-cs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400" dirty="0">
          <a:solidFill>
            <a:schemeClr val="bg2"/>
          </a:solidFill>
          <a:latin typeface="Stone Sans" pitchFamily="34" charset="0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200" dirty="0">
          <a:solidFill>
            <a:schemeClr val="bg2"/>
          </a:solidFill>
          <a:latin typeface="Stone Sans" pitchFamily="34" charset="0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Stone Sans" pitchFamily="34" charset="0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Stone Sans" pitchFamily="34" charset="0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hyperlink" Target="mailto:Kristina.Elkins@wsu.edu" TargetMode="External"/><Relationship Id="rId4" Type="http://schemas.openxmlformats.org/officeDocument/2006/relationships/hyperlink" Target="mailto:rwhitcomb@wsu.edu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9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0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1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2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6.xml"/><Relationship Id="rId1" Type="http://schemas.openxmlformats.org/officeDocument/2006/relationships/tags" Target="../tags/tag10.xml"/><Relationship Id="rId4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90889" y="1172231"/>
            <a:ext cx="8653111" cy="1588127"/>
          </a:xfrm>
        </p:spPr>
        <p:txBody>
          <a:bodyPr/>
          <a:lstStyle/>
          <a:p>
            <a:pPr>
              <a:defRPr/>
            </a:pPr>
            <a:r>
              <a:rPr lang="en-US" altLang="en-US" sz="3600" dirty="0" smtClean="0">
                <a:latin typeface="Stone Serif" pitchFamily="18" charset="0"/>
              </a:rPr>
              <a:t/>
            </a:r>
            <a:br>
              <a:rPr lang="en-US" altLang="en-US" sz="3600" dirty="0" smtClean="0">
                <a:latin typeface="Stone Serif" pitchFamily="18" charset="0"/>
              </a:rPr>
            </a:br>
            <a:r>
              <a:rPr lang="en-US" altLang="en-US" sz="3600" dirty="0" smtClean="0">
                <a:latin typeface="Stone Serif" pitchFamily="18" charset="0"/>
              </a:rPr>
              <a:t>WSU Assistantship &amp; Fellowship Training</a:t>
            </a:r>
          </a:p>
        </p:txBody>
      </p:sp>
      <p:sp>
        <p:nvSpPr>
          <p:cNvPr id="3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90889" y="3474159"/>
            <a:ext cx="8653112" cy="854075"/>
          </a:xfrm>
        </p:spPr>
        <p:txBody>
          <a:bodyPr/>
          <a:lstStyle/>
          <a:p>
            <a:pPr>
              <a:buClr>
                <a:schemeClr val="accent5"/>
              </a:buClr>
              <a:defRPr/>
            </a:pPr>
            <a:r>
              <a:rPr altLang="en-US" dirty="0" smtClean="0">
                <a:latin typeface="Stone Serif" pitchFamily="18" charset="0"/>
              </a:rPr>
              <a:t>Rita Whitcomb: </a:t>
            </a:r>
            <a:r>
              <a:rPr altLang="en-US" sz="1800" dirty="0" smtClean="0">
                <a:latin typeface="Stone Serif" pitchFamily="18" charset="0"/>
              </a:rPr>
              <a:t>Area Finance Officer, </a:t>
            </a:r>
            <a:r>
              <a:rPr altLang="en-US" sz="1800" dirty="0" smtClean="0">
                <a:latin typeface="Stone Serif" pitchFamily="18" charset="0"/>
                <a:hlinkClick r:id="rId4"/>
              </a:rPr>
              <a:t>rwhitcomb@wsu.edu</a:t>
            </a:r>
            <a:r>
              <a:rPr altLang="en-US" sz="1800" dirty="0" smtClean="0">
                <a:latin typeface="Stone Serif" pitchFamily="18" charset="0"/>
              </a:rPr>
              <a:t>, 5-5165</a:t>
            </a:r>
          </a:p>
          <a:p>
            <a:pPr>
              <a:buClr>
                <a:schemeClr val="accent5"/>
              </a:buClr>
              <a:defRPr/>
            </a:pPr>
            <a:r>
              <a:rPr altLang="en-US" dirty="0" smtClean="0">
                <a:latin typeface="Stone Serif" pitchFamily="18" charset="0"/>
              </a:rPr>
              <a:t>Kristina Elkins: </a:t>
            </a:r>
            <a:r>
              <a:rPr altLang="en-US" sz="1800" dirty="0" smtClean="0">
                <a:latin typeface="Stone Serif" pitchFamily="18" charset="0"/>
              </a:rPr>
              <a:t>Fiscal Specialist, </a:t>
            </a:r>
            <a:r>
              <a:rPr altLang="en-US" sz="1800" dirty="0" smtClean="0">
                <a:latin typeface="Stone Serif" pitchFamily="18" charset="0"/>
                <a:hlinkClick r:id="rId5"/>
              </a:rPr>
              <a:t>Kristina.Elkins@wsu.edu</a:t>
            </a:r>
            <a:r>
              <a:rPr altLang="en-US" sz="1800" dirty="0" smtClean="0">
                <a:latin typeface="Stone Serif" pitchFamily="18" charset="0"/>
              </a:rPr>
              <a:t>, 5-4799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75657" y="6302829"/>
            <a:ext cx="1943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2"/>
                </a:solidFill>
              </a:rPr>
              <a:t>Updated July </a:t>
            </a:r>
            <a:r>
              <a:rPr lang="en-US" sz="1200" dirty="0" smtClean="0">
                <a:solidFill>
                  <a:schemeClr val="bg2"/>
                </a:solidFill>
              </a:rPr>
              <a:t>2017</a:t>
            </a:r>
            <a:endParaRPr lang="en-US" sz="1200" dirty="0">
              <a:solidFill>
                <a:schemeClr val="bg2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84133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19764" y="772054"/>
            <a:ext cx="8624236" cy="480131"/>
          </a:xfrm>
        </p:spPr>
        <p:txBody>
          <a:bodyPr/>
          <a:lstStyle/>
          <a:p>
            <a:r>
              <a:rPr lang="en-US" altLang="en-US" sz="2800" dirty="0" smtClean="0">
                <a:latin typeface="Stone Serif" pitchFamily="18" charset="0"/>
              </a:rPr>
              <a:t>Sponsored/Fellowship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19764" y="1601435"/>
            <a:ext cx="7938436" cy="4332288"/>
          </a:xfrm>
        </p:spPr>
        <p:txBody>
          <a:bodyPr/>
          <a:lstStyle/>
          <a:p>
            <a:pPr>
              <a:defRPr/>
            </a:pPr>
            <a:r>
              <a:rPr altLang="en-US" dirty="0" smtClean="0">
                <a:latin typeface="Stone Serif" pitchFamily="18" charset="0"/>
              </a:rPr>
              <a:t>Students who receive support from department, grants/fellowships, home country – typically not on assistantship</a:t>
            </a:r>
          </a:p>
          <a:p>
            <a:pPr lvl="1">
              <a:defRPr/>
            </a:pPr>
            <a:r>
              <a:rPr altLang="en-US" dirty="0" smtClean="0">
                <a:latin typeface="Stone Serif" pitchFamily="18" charset="0"/>
              </a:rPr>
              <a:t>If the student does hold an assistantship – mandatory fees and partial tuition can be guaranteed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</a:rPr>
              <a:t>May have some GS commitment associated with their funding – please reference the commitment number in the comments of the sponsored student support memo</a:t>
            </a:r>
          </a:p>
          <a:p>
            <a:pPr>
              <a:defRPr/>
            </a:pPr>
            <a:r>
              <a:rPr altLang="en-US" dirty="0" err="1" smtClean="0">
                <a:latin typeface="Stone Serif" pitchFamily="18" charset="0"/>
              </a:rPr>
              <a:t>Ph.D</a:t>
            </a:r>
            <a:r>
              <a:rPr altLang="en-US" dirty="0" smtClean="0">
                <a:latin typeface="Stone Serif" pitchFamily="18" charset="0"/>
              </a:rPr>
              <a:t> Fellowship Tuition Support Program</a:t>
            </a:r>
          </a:p>
          <a:p>
            <a:pPr lvl="1">
              <a:defRPr/>
            </a:pPr>
            <a:r>
              <a:rPr altLang="en-US" dirty="0" smtClean="0">
                <a:latin typeface="Stone Serif" pitchFamily="18" charset="0"/>
              </a:rPr>
              <a:t>Supplement the fellowship COE allowance </a:t>
            </a:r>
          </a:p>
          <a:p>
            <a:pPr marL="344488" lvl="1" indent="0">
              <a:buFont typeface="Wingdings" pitchFamily="2" charset="2"/>
              <a:buNone/>
              <a:defRPr/>
            </a:pPr>
            <a:endParaRPr altLang="en-US" dirty="0" smtClean="0">
              <a:latin typeface="Stone Serif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28699" y="5078549"/>
            <a:ext cx="733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Submit Graduate Support Memos via </a:t>
            </a:r>
            <a:r>
              <a:rPr lang="en-US" b="1" u="sng" dirty="0" err="1" smtClean="0">
                <a:solidFill>
                  <a:srgbClr val="FF0000"/>
                </a:solidFill>
              </a:rPr>
              <a:t>myWSU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22792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92518" y="759856"/>
            <a:ext cx="8134350" cy="480131"/>
          </a:xfrm>
        </p:spPr>
        <p:txBody>
          <a:bodyPr/>
          <a:lstStyle/>
          <a:p>
            <a:r>
              <a:rPr lang="en-US" altLang="en-US" sz="2800" dirty="0" smtClean="0">
                <a:latin typeface="Stone Serif" pitchFamily="18" charset="0"/>
              </a:rPr>
              <a:t>Sponsored Students 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500514" y="1239987"/>
            <a:ext cx="8518358" cy="5641031"/>
          </a:xfrm>
        </p:spPr>
        <p:txBody>
          <a:bodyPr/>
          <a:lstStyle/>
          <a:p>
            <a:r>
              <a:rPr altLang="en-US" dirty="0" smtClean="0">
                <a:latin typeface="Stone Serif" pitchFamily="18" charset="0"/>
              </a:rPr>
              <a:t>Know your students AND your GS agreements</a:t>
            </a:r>
          </a:p>
          <a:p>
            <a:pPr lvl="1"/>
            <a:r>
              <a:rPr altLang="en-US" dirty="0" smtClean="0">
                <a:latin typeface="Stone Serif" pitchFamily="18" charset="0"/>
              </a:rPr>
              <a:t>Waivers </a:t>
            </a:r>
            <a:r>
              <a:rPr lang="en-US" altLang="en-US" dirty="0" smtClean="0">
                <a:latin typeface="Stone Serif" pitchFamily="18" charset="0"/>
              </a:rPr>
              <a:t>–</a:t>
            </a:r>
            <a:r>
              <a:rPr altLang="en-US" dirty="0" smtClean="0">
                <a:latin typeface="Stone Serif" pitchFamily="18" charset="0"/>
              </a:rPr>
              <a:t> </a:t>
            </a:r>
            <a:r>
              <a:rPr altLang="en-US" u="sng" dirty="0" smtClean="0">
                <a:solidFill>
                  <a:srgbClr val="FF0000"/>
                </a:solidFill>
                <a:latin typeface="Stone Serif" pitchFamily="18" charset="0"/>
              </a:rPr>
              <a:t>Departments MUST submit support memo</a:t>
            </a:r>
          </a:p>
          <a:p>
            <a:pPr lvl="1"/>
            <a:r>
              <a:rPr altLang="en-US" dirty="0" smtClean="0">
                <a:latin typeface="Stone Serif" pitchFamily="18" charset="0"/>
              </a:rPr>
              <a:t>Fully funded positions</a:t>
            </a:r>
          </a:p>
          <a:p>
            <a:r>
              <a:rPr altLang="en-US" dirty="0" smtClean="0">
                <a:latin typeface="Stone Serif" pitchFamily="18" charset="0"/>
              </a:rPr>
              <a:t>China Sponsored Students – CSC	</a:t>
            </a:r>
          </a:p>
          <a:p>
            <a:pPr lvl="1"/>
            <a:r>
              <a:rPr altLang="en-US" dirty="0" smtClean="0">
                <a:latin typeface="Stone Serif" pitchFamily="18" charset="0"/>
              </a:rPr>
              <a:t>Receive in and out of state waivers- </a:t>
            </a:r>
            <a:r>
              <a:rPr altLang="en-US" u="sng" dirty="0" smtClean="0">
                <a:solidFill>
                  <a:srgbClr val="FF0000"/>
                </a:solidFill>
                <a:latin typeface="Stone Serif" pitchFamily="18" charset="0"/>
              </a:rPr>
              <a:t>Departments MUST submit support memo</a:t>
            </a:r>
          </a:p>
          <a:p>
            <a:pPr lvl="1"/>
            <a:r>
              <a:rPr altLang="en-US" dirty="0" smtClean="0">
                <a:latin typeface="Stone Serif" pitchFamily="18" charset="0"/>
              </a:rPr>
              <a:t>Department must provide $5000/</a:t>
            </a:r>
            <a:r>
              <a:rPr altLang="en-US" dirty="0" err="1" smtClean="0">
                <a:latin typeface="Stone Serif" pitchFamily="18" charset="0"/>
              </a:rPr>
              <a:t>yr</a:t>
            </a:r>
            <a:r>
              <a:rPr altLang="en-US" dirty="0" smtClean="0">
                <a:latin typeface="Stone Serif" pitchFamily="18" charset="0"/>
              </a:rPr>
              <a:t> of support</a:t>
            </a:r>
          </a:p>
          <a:p>
            <a:pPr marL="793750" lvl="2" indent="-219075"/>
            <a:r>
              <a:rPr altLang="en-US" dirty="0" smtClean="0">
                <a:latin typeface="Stone Serif" pitchFamily="18" charset="0"/>
              </a:rPr>
              <a:t>Assistantship  </a:t>
            </a:r>
          </a:p>
          <a:p>
            <a:pPr marL="793750" lvl="2" indent="-219075"/>
            <a:r>
              <a:rPr altLang="en-US" dirty="0" smtClean="0">
                <a:latin typeface="Stone Serif" pitchFamily="18" charset="0"/>
              </a:rPr>
              <a:t>Time-Slip appointment</a:t>
            </a:r>
          </a:p>
          <a:p>
            <a:pPr marL="793750" lvl="2" indent="-219075"/>
            <a:r>
              <a:rPr altLang="en-US" dirty="0" smtClean="0">
                <a:latin typeface="Stone Serif" pitchFamily="18" charset="0"/>
              </a:rPr>
              <a:t>Scholarship (requires no work from student)</a:t>
            </a:r>
          </a:p>
          <a:p>
            <a:pPr marL="793750" lvl="2" indent="-219075"/>
            <a:r>
              <a:rPr altLang="en-US" dirty="0" smtClean="0">
                <a:latin typeface="Stone Serif" pitchFamily="18" charset="0"/>
              </a:rPr>
              <a:t>Pay mandatory tuition and insurance (requires no work from student)</a:t>
            </a:r>
          </a:p>
          <a:p>
            <a:r>
              <a:rPr altLang="en-US" dirty="0" smtClean="0">
                <a:latin typeface="Stone Serif" pitchFamily="18" charset="0"/>
              </a:rPr>
              <a:t>Fulbright – In/out of state waivers: waivers requested by IP</a:t>
            </a:r>
          </a:p>
          <a:p>
            <a:r>
              <a:rPr altLang="en-US" dirty="0" smtClean="0">
                <a:latin typeface="Stone Serif" pitchFamily="18" charset="0"/>
              </a:rPr>
              <a:t>CONACYT- sponsored by home country, COE may differ from student to student </a:t>
            </a:r>
          </a:p>
          <a:p>
            <a:r>
              <a:rPr altLang="en-US" dirty="0" smtClean="0">
                <a:latin typeface="Stone Serif" pitchFamily="18" charset="0"/>
              </a:rPr>
              <a:t>JCATI agreement – in state waivers </a:t>
            </a:r>
            <a:r>
              <a:rPr lang="en-US" altLang="en-US" u="sng" dirty="0">
                <a:solidFill>
                  <a:srgbClr val="FF0000"/>
                </a:solidFill>
                <a:latin typeface="Stone Serif" pitchFamily="18" charset="0"/>
              </a:rPr>
              <a:t>Departments MUST submit support memo</a:t>
            </a:r>
            <a:endParaRPr altLang="en-US" dirty="0" smtClean="0">
              <a:latin typeface="Stone Serif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409528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96111" y="828323"/>
            <a:ext cx="8647889" cy="423862"/>
          </a:xfrm>
        </p:spPr>
        <p:txBody>
          <a:bodyPr/>
          <a:lstStyle/>
          <a:p>
            <a:r>
              <a:rPr lang="en-US" altLang="en-US" dirty="0" smtClean="0">
                <a:latin typeface="Stone Serif" pitchFamily="18" charset="0"/>
              </a:rPr>
              <a:t>Departmental Requirements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96111" y="1601435"/>
            <a:ext cx="7962089" cy="4447884"/>
          </a:xfrm>
        </p:spPr>
        <p:txBody>
          <a:bodyPr/>
          <a:lstStyle/>
          <a:p>
            <a:r>
              <a:rPr altLang="en-US" dirty="0" smtClean="0">
                <a:latin typeface="Stone Serif" pitchFamily="18" charset="0"/>
              </a:rPr>
              <a:t>Offer Letters </a:t>
            </a:r>
            <a:r>
              <a:rPr lang="en-US" altLang="en-US" dirty="0" smtClean="0">
                <a:latin typeface="Stone Serif" pitchFamily="18" charset="0"/>
              </a:rPr>
              <a:t>–</a:t>
            </a:r>
            <a:r>
              <a:rPr altLang="en-US" dirty="0" smtClean="0">
                <a:latin typeface="Stone Serif" pitchFamily="18" charset="0"/>
              </a:rPr>
              <a:t> Please use our templates</a:t>
            </a:r>
          </a:p>
          <a:p>
            <a:r>
              <a:rPr altLang="en-US" dirty="0" smtClean="0">
                <a:solidFill>
                  <a:srgbClr val="FF0000"/>
                </a:solidFill>
                <a:latin typeface="Stone Serif" pitchFamily="18" charset="0"/>
              </a:rPr>
              <a:t>ABD applications – due prior to 8/16 and </a:t>
            </a:r>
            <a:r>
              <a:rPr altLang="en-US" u="sng" dirty="0" smtClean="0">
                <a:solidFill>
                  <a:srgbClr val="FF0000"/>
                </a:solidFill>
                <a:latin typeface="Stone Serif" pitchFamily="18" charset="0"/>
              </a:rPr>
              <a:t>1/1</a:t>
            </a:r>
          </a:p>
          <a:p>
            <a:r>
              <a:rPr altLang="en-US" dirty="0" smtClean="0">
                <a:latin typeface="Stone Serif" pitchFamily="18" charset="0"/>
              </a:rPr>
              <a:t>Verify waivers &amp; position funding are correct</a:t>
            </a:r>
          </a:p>
          <a:p>
            <a:pPr lvl="1"/>
            <a:r>
              <a:rPr altLang="en-US" dirty="0" smtClean="0">
                <a:latin typeface="Stone Serif" pitchFamily="18" charset="0"/>
              </a:rPr>
              <a:t>PERMS – look at the official PERMS form emailed to the originator</a:t>
            </a:r>
          </a:p>
          <a:p>
            <a:pPr lvl="1"/>
            <a:r>
              <a:rPr altLang="en-US" dirty="0" smtClean="0">
                <a:latin typeface="Stone Serif" pitchFamily="18" charset="0"/>
              </a:rPr>
              <a:t>Payroll reconciling</a:t>
            </a:r>
          </a:p>
          <a:p>
            <a:pPr lvl="1"/>
            <a:r>
              <a:rPr lang="en-US" altLang="en-US" dirty="0" smtClean="0">
                <a:latin typeface="Stone Serif" pitchFamily="18" charset="0"/>
              </a:rPr>
              <a:t>Budget Reconciling- look at obj07QT</a:t>
            </a:r>
            <a:endParaRPr altLang="en-US" dirty="0" smtClean="0">
              <a:latin typeface="Stone Serif" pitchFamily="18" charset="0"/>
            </a:endParaRPr>
          </a:p>
          <a:p>
            <a:r>
              <a:rPr altLang="en-US" dirty="0" smtClean="0">
                <a:latin typeface="Stone Serif" pitchFamily="18" charset="0"/>
              </a:rPr>
              <a:t>Student Evaluation &amp; Certification of Effort</a:t>
            </a:r>
          </a:p>
          <a:p>
            <a:r>
              <a:rPr altLang="en-US" dirty="0" smtClean="0">
                <a:latin typeface="Stone Serif" pitchFamily="18" charset="0"/>
              </a:rPr>
              <a:t>Exception to Policy:</a:t>
            </a:r>
          </a:p>
          <a:p>
            <a:pPr lvl="1"/>
            <a:r>
              <a:rPr altLang="en-US" dirty="0" smtClean="0">
                <a:latin typeface="Stone Serif" pitchFamily="18" charset="0"/>
              </a:rPr>
              <a:t>Begin date not 8/16 or 1/1</a:t>
            </a:r>
          </a:p>
          <a:p>
            <a:pPr lvl="1"/>
            <a:r>
              <a:rPr altLang="en-US" dirty="0" smtClean="0">
                <a:latin typeface="Stone Serif" pitchFamily="18" charset="0"/>
              </a:rPr>
              <a:t>Additional work beyond the assistantship</a:t>
            </a:r>
          </a:p>
          <a:p>
            <a:pPr lvl="1"/>
            <a:r>
              <a:rPr altLang="en-US" dirty="0" smtClean="0">
                <a:latin typeface="Stone Serif" pitchFamily="18" charset="0"/>
              </a:rPr>
              <a:t>GPA less than 3.0</a:t>
            </a:r>
          </a:p>
          <a:p>
            <a:pPr lvl="1"/>
            <a:r>
              <a:rPr altLang="en-US" dirty="0" smtClean="0">
                <a:latin typeface="Stone Serif" pitchFamily="18" charset="0"/>
              </a:rPr>
              <a:t>Waiver changes after 1/31/17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363908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535021" y="772054"/>
            <a:ext cx="8608979" cy="480131"/>
          </a:xfrm>
        </p:spPr>
        <p:txBody>
          <a:bodyPr/>
          <a:lstStyle/>
          <a:p>
            <a:r>
              <a:rPr lang="en-US" altLang="en-US" sz="2800" dirty="0" smtClean="0">
                <a:latin typeface="Stone Serif" pitchFamily="18" charset="0"/>
              </a:rPr>
              <a:t>myWSU.edu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5021" y="1601435"/>
            <a:ext cx="7923179" cy="3390672"/>
          </a:xfrm>
        </p:spPr>
        <p:txBody>
          <a:bodyPr/>
          <a:lstStyle/>
          <a:p>
            <a:pPr>
              <a:defRPr/>
            </a:pPr>
            <a:r>
              <a:rPr altLang="en-US" dirty="0" smtClean="0">
                <a:latin typeface="Stone Serif" pitchFamily="18" charset="0"/>
              </a:rPr>
              <a:t>Request access:</a:t>
            </a:r>
          </a:p>
          <a:p>
            <a:pPr lvl="1">
              <a:defRPr/>
            </a:pPr>
            <a:r>
              <a:rPr altLang="en-US" dirty="0" smtClean="0">
                <a:latin typeface="Stone Serif" pitchFamily="18" charset="0"/>
              </a:rPr>
              <a:t>View Customer Accounts</a:t>
            </a:r>
            <a:r>
              <a:rPr altLang="en-US" dirty="0">
                <a:latin typeface="Stone Serif" pitchFamily="18" charset="0"/>
              </a:rPr>
              <a:t> </a:t>
            </a:r>
            <a:r>
              <a:rPr altLang="en-US" dirty="0" smtClean="0">
                <a:latin typeface="Stone Serif" pitchFamily="18" charset="0"/>
              </a:rPr>
              <a:t>or</a:t>
            </a:r>
          </a:p>
          <a:p>
            <a:pPr lvl="1">
              <a:defRPr/>
            </a:pPr>
            <a:r>
              <a:rPr altLang="en-US" dirty="0" smtClean="0">
                <a:latin typeface="Stone Serif" pitchFamily="18" charset="0"/>
              </a:rPr>
              <a:t>Campus Community or</a:t>
            </a:r>
          </a:p>
          <a:p>
            <a:pPr lvl="1">
              <a:defRPr/>
            </a:pPr>
            <a:r>
              <a:rPr altLang="en-US" dirty="0" smtClean="0">
                <a:latin typeface="Stone Serif" pitchFamily="18" charset="0"/>
              </a:rPr>
              <a:t>CS Reporting </a:t>
            </a:r>
            <a:r>
              <a:rPr altLang="en-US" dirty="0" smtClean="0">
                <a:latin typeface="Stone Serif" pitchFamily="18" charset="0"/>
                <a:sym typeface="Wingdings" panose="05000000000000000000" pitchFamily="2" charset="2"/>
              </a:rPr>
              <a:t> Query Viewer (</a:t>
            </a:r>
            <a:r>
              <a:rPr altLang="en-US" dirty="0" smtClean="0">
                <a:solidFill>
                  <a:srgbClr val="FF0000"/>
                </a:solidFill>
                <a:latin typeface="Stone Serif" pitchFamily="18" charset="0"/>
                <a:sym typeface="Wingdings" panose="05000000000000000000" pitchFamily="2" charset="2"/>
              </a:rPr>
              <a:t>ASSISTANTSHIP reports</a:t>
            </a:r>
            <a:r>
              <a:rPr altLang="en-US" dirty="0" smtClean="0">
                <a:latin typeface="Stone Serif" pitchFamily="18" charset="0"/>
                <a:sym typeface="Wingdings" panose="05000000000000000000" pitchFamily="2" charset="2"/>
              </a:rPr>
              <a:t>)</a:t>
            </a:r>
          </a:p>
          <a:p>
            <a:pPr marL="852488" lvl="2" indent="-342900">
              <a:buFont typeface="Wingdings" panose="05000000000000000000" pitchFamily="2" charset="2"/>
              <a:buChar char="q"/>
              <a:defRPr/>
            </a:pPr>
            <a:r>
              <a:rPr dirty="0">
                <a:latin typeface="Stone Serif" pitchFamily="18" charset="0"/>
                <a:sym typeface="Wingdings" panose="05000000000000000000" pitchFamily="2" charset="2"/>
              </a:rPr>
              <a:t>GS_PERMS_WVRS_W_RESEDENCY: All graduate students that are enrolled for a specific term</a:t>
            </a:r>
          </a:p>
          <a:p>
            <a:pPr marL="852488" lvl="2" indent="-342900">
              <a:buFont typeface="Wingdings" panose="05000000000000000000" pitchFamily="2" charset="2"/>
              <a:buChar char="q"/>
              <a:defRPr/>
            </a:pPr>
            <a:r>
              <a:rPr dirty="0">
                <a:latin typeface="Stone Serif" pitchFamily="18" charset="0"/>
                <a:sym typeface="Wingdings" panose="05000000000000000000" pitchFamily="2" charset="2"/>
              </a:rPr>
              <a:t>GS_PERMS_WVRS_W_RESIDENCY_ID: Brings back a single graduate student </a:t>
            </a:r>
          </a:p>
          <a:p>
            <a:pPr marL="852488" lvl="2" indent="-342900">
              <a:buFont typeface="Wingdings" panose="05000000000000000000" pitchFamily="2" charset="2"/>
              <a:buChar char="q"/>
              <a:defRPr/>
            </a:pPr>
            <a:r>
              <a:rPr dirty="0">
                <a:latin typeface="Stone Serif" pitchFamily="18" charset="0"/>
                <a:sym typeface="Wingdings" panose="05000000000000000000" pitchFamily="2" charset="2"/>
              </a:rPr>
              <a:t>GS_PERMS_WVRS_W_RESIDENCY_ID_M: Brings back multiple graduate </a:t>
            </a:r>
            <a:r>
              <a:rPr dirty="0" smtClean="0">
                <a:latin typeface="Stone Serif" pitchFamily="18" charset="0"/>
                <a:sym typeface="Wingdings" panose="05000000000000000000" pitchFamily="2" charset="2"/>
              </a:rPr>
              <a:t>students</a:t>
            </a:r>
          </a:p>
          <a:p>
            <a:pPr marL="575881" lvl="2" indent="0">
              <a:buNone/>
              <a:defRPr/>
            </a:pPr>
            <a:endParaRPr altLang="en-US" dirty="0" smtClean="0">
              <a:latin typeface="Stone Serif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663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525294" y="772054"/>
            <a:ext cx="8618706" cy="480131"/>
          </a:xfrm>
        </p:spPr>
        <p:txBody>
          <a:bodyPr/>
          <a:lstStyle/>
          <a:p>
            <a:r>
              <a:rPr lang="en-US" altLang="en-US" sz="2800" dirty="0" smtClean="0">
                <a:latin typeface="Stone Serif" pitchFamily="18" charset="0"/>
              </a:rPr>
              <a:t>Deadlines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25294" y="1601435"/>
            <a:ext cx="7932906" cy="4998804"/>
          </a:xfrm>
        </p:spPr>
        <p:txBody>
          <a:bodyPr/>
          <a:lstStyle/>
          <a:p>
            <a:r>
              <a:rPr altLang="en-US" b="1" u="sng" dirty="0" smtClean="0">
                <a:latin typeface="Stone Serif" pitchFamily="18" charset="0"/>
              </a:rPr>
              <a:t>7/24/17</a:t>
            </a:r>
            <a:r>
              <a:rPr altLang="en-US" dirty="0" smtClean="0">
                <a:latin typeface="Stone Serif" pitchFamily="18" charset="0"/>
              </a:rPr>
              <a:t>: GS will begin review and approval of PERMS and Sponsored Graduate Student Support memos</a:t>
            </a:r>
          </a:p>
          <a:p>
            <a:pPr lvl="1" algn="ctr"/>
            <a:r>
              <a:rPr altLang="en-US" b="1" u="sng" dirty="0" smtClean="0">
                <a:solidFill>
                  <a:srgbClr val="FF0000"/>
                </a:solidFill>
                <a:latin typeface="Stone Serif" pitchFamily="18" charset="0"/>
              </a:rPr>
              <a:t>STUDENTS MUST BE ENROLLED 10-18 CREDITS- do not look at PERMS ac</a:t>
            </a:r>
            <a:r>
              <a:rPr lang="en-US" altLang="en-US" b="1" u="sng" dirty="0" smtClean="0">
                <a:solidFill>
                  <a:srgbClr val="FF0000"/>
                </a:solidFill>
                <a:latin typeface="Stone Serif" pitchFamily="18" charset="0"/>
              </a:rPr>
              <a:t>ti</a:t>
            </a:r>
            <a:r>
              <a:rPr altLang="en-US" b="1" u="sng" dirty="0" smtClean="0">
                <a:solidFill>
                  <a:srgbClr val="FF0000"/>
                </a:solidFill>
                <a:latin typeface="Stone Serif" pitchFamily="18" charset="0"/>
              </a:rPr>
              <a:t>on if not enrolled in </a:t>
            </a:r>
            <a:r>
              <a:rPr altLang="en-US" b="1" u="sng" dirty="0" err="1" smtClean="0">
                <a:solidFill>
                  <a:srgbClr val="FF0000"/>
                </a:solidFill>
                <a:latin typeface="Stone Serif" pitchFamily="18" charset="0"/>
              </a:rPr>
              <a:t>atleast</a:t>
            </a:r>
            <a:r>
              <a:rPr altLang="en-US" b="1" u="sng" dirty="0" smtClean="0">
                <a:solidFill>
                  <a:srgbClr val="FF0000"/>
                </a:solidFill>
                <a:latin typeface="Stone Serif" pitchFamily="18" charset="0"/>
              </a:rPr>
              <a:t> 10</a:t>
            </a:r>
          </a:p>
          <a:p>
            <a:r>
              <a:rPr altLang="en-US" b="1" u="sng" dirty="0" smtClean="0">
                <a:latin typeface="Stone Serif" pitchFamily="18" charset="0"/>
              </a:rPr>
              <a:t>7/31/2017</a:t>
            </a:r>
            <a:r>
              <a:rPr altLang="en-US" dirty="0" smtClean="0">
                <a:latin typeface="Stone Serif" pitchFamily="18" charset="0"/>
              </a:rPr>
              <a:t>: </a:t>
            </a:r>
            <a:r>
              <a:rPr altLang="en-US" dirty="0" err="1" smtClean="0">
                <a:latin typeface="Stone Serif" pitchFamily="18" charset="0"/>
              </a:rPr>
              <a:t>myWSU</a:t>
            </a:r>
            <a:r>
              <a:rPr altLang="en-US" dirty="0" smtClean="0">
                <a:latin typeface="Stone Serif" pitchFamily="18" charset="0"/>
              </a:rPr>
              <a:t> will calculate tuition (estimate)</a:t>
            </a:r>
          </a:p>
          <a:p>
            <a:r>
              <a:rPr lang="en-US" altLang="en-US" b="1" u="sng" dirty="0">
                <a:latin typeface="Stone Serif" pitchFamily="18" charset="0"/>
              </a:rPr>
              <a:t>8/14/2017</a:t>
            </a:r>
            <a:r>
              <a:rPr lang="en-US" altLang="en-US" dirty="0">
                <a:latin typeface="Stone Serif" pitchFamily="18" charset="0"/>
              </a:rPr>
              <a:t>: </a:t>
            </a:r>
            <a:r>
              <a:rPr lang="en-US" altLang="en-US" dirty="0" err="1">
                <a:latin typeface="Stone Serif" pitchFamily="18" charset="0"/>
              </a:rPr>
              <a:t>FinAid</a:t>
            </a:r>
            <a:r>
              <a:rPr lang="en-US" altLang="en-US" dirty="0">
                <a:latin typeface="Stone Serif" pitchFamily="18" charset="0"/>
              </a:rPr>
              <a:t> will begin disbursement </a:t>
            </a:r>
            <a:r>
              <a:rPr lang="en-US" altLang="en-US" dirty="0" smtClean="0">
                <a:latin typeface="Stone Serif" pitchFamily="18" charset="0"/>
              </a:rPr>
              <a:t>(estimate)</a:t>
            </a:r>
            <a:endParaRPr altLang="en-US" dirty="0" smtClean="0">
              <a:latin typeface="Stone Serif" pitchFamily="18" charset="0"/>
            </a:endParaRPr>
          </a:p>
          <a:p>
            <a:r>
              <a:rPr altLang="en-US" b="1" u="sng" dirty="0" smtClean="0">
                <a:solidFill>
                  <a:srgbClr val="FF0000"/>
                </a:solidFill>
                <a:latin typeface="Stone Serif" pitchFamily="18" charset="0"/>
              </a:rPr>
              <a:t>8/16/2017</a:t>
            </a:r>
            <a:r>
              <a:rPr altLang="en-US" dirty="0" smtClean="0">
                <a:latin typeface="Stone Serif" pitchFamily="18" charset="0"/>
              </a:rPr>
              <a:t>: GS will work with SA to begin waiver posting</a:t>
            </a:r>
          </a:p>
          <a:p>
            <a:pPr lvl="1"/>
            <a:r>
              <a:rPr lang="en-US" altLang="en-US" dirty="0" smtClean="0">
                <a:latin typeface="Stone Serif" pitchFamily="18" charset="0"/>
              </a:rPr>
              <a:t>GS will not review PERMS between 8/16 and 8/20</a:t>
            </a:r>
          </a:p>
          <a:p>
            <a:pPr lvl="1"/>
            <a:r>
              <a:rPr lang="en-US" altLang="en-US" dirty="0" smtClean="0">
                <a:latin typeface="Stone Serif" pitchFamily="18" charset="0"/>
              </a:rPr>
              <a:t>Have your PERMS ready for approval and student enrolled by 8/15/17</a:t>
            </a:r>
            <a:endParaRPr altLang="en-US" dirty="0" smtClean="0">
              <a:latin typeface="Stone Serif" pitchFamily="18" charset="0"/>
            </a:endParaRPr>
          </a:p>
          <a:p>
            <a:r>
              <a:rPr lang="en-US" altLang="en-US" b="1" u="sng" dirty="0" smtClean="0">
                <a:latin typeface="Stone Serif" pitchFamily="18" charset="0"/>
              </a:rPr>
              <a:t>8/18/2017</a:t>
            </a:r>
            <a:r>
              <a:rPr lang="en-US" altLang="en-US" dirty="0">
                <a:latin typeface="Stone Serif" pitchFamily="18" charset="0"/>
              </a:rPr>
              <a:t>: PERMS rolls into DEPPS (night</a:t>
            </a:r>
            <a:r>
              <a:rPr lang="en-US" altLang="en-US" dirty="0" smtClean="0">
                <a:latin typeface="Stone Serif" pitchFamily="18" charset="0"/>
              </a:rPr>
              <a:t>)</a:t>
            </a:r>
            <a:endParaRPr altLang="en-US" dirty="0" smtClean="0">
              <a:latin typeface="Stone Serif" pitchFamily="18" charset="0"/>
            </a:endParaRPr>
          </a:p>
          <a:p>
            <a:r>
              <a:rPr altLang="en-US" b="1" u="sng" dirty="0" smtClean="0">
                <a:latin typeface="Stone Serif" pitchFamily="18" charset="0"/>
              </a:rPr>
              <a:t>8/21/2017</a:t>
            </a:r>
            <a:r>
              <a:rPr altLang="en-US" dirty="0" smtClean="0">
                <a:latin typeface="Stone Serif" pitchFamily="18" charset="0"/>
              </a:rPr>
              <a:t>: 1</a:t>
            </a:r>
            <a:r>
              <a:rPr altLang="en-US" baseline="30000" dirty="0" smtClean="0">
                <a:latin typeface="Stone Serif" pitchFamily="18" charset="0"/>
              </a:rPr>
              <a:t>st</a:t>
            </a:r>
            <a:r>
              <a:rPr altLang="en-US" dirty="0" smtClean="0">
                <a:latin typeface="Stone Serif" pitchFamily="18" charset="0"/>
              </a:rPr>
              <a:t> day of classes</a:t>
            </a:r>
          </a:p>
          <a:p>
            <a:r>
              <a:rPr altLang="en-US" b="1" u="sng" dirty="0" smtClean="0">
                <a:latin typeface="Stone Serif" pitchFamily="18" charset="0"/>
              </a:rPr>
              <a:t>9/5/2017</a:t>
            </a:r>
            <a:r>
              <a:rPr altLang="en-US" dirty="0" smtClean="0">
                <a:latin typeface="Stone Serif" pitchFamily="18" charset="0"/>
              </a:rPr>
              <a:t>: 1</a:t>
            </a:r>
            <a:r>
              <a:rPr altLang="en-US" baseline="30000" dirty="0" smtClean="0">
                <a:latin typeface="Stone Serif" pitchFamily="18" charset="0"/>
              </a:rPr>
              <a:t>st</a:t>
            </a:r>
            <a:r>
              <a:rPr altLang="en-US" dirty="0" smtClean="0">
                <a:latin typeface="Stone Serif" pitchFamily="18" charset="0"/>
              </a:rPr>
              <a:t> Late Fee</a:t>
            </a:r>
          </a:p>
          <a:p>
            <a:pPr marL="344488" lvl="1" indent="0">
              <a:buNone/>
            </a:pPr>
            <a:endParaRPr lang="en-US" altLang="en-US" dirty="0" smtClean="0">
              <a:latin typeface="Stone Serif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314548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96111" y="772054"/>
            <a:ext cx="8647889" cy="480131"/>
          </a:xfrm>
        </p:spPr>
        <p:txBody>
          <a:bodyPr/>
          <a:lstStyle/>
          <a:p>
            <a:r>
              <a:rPr lang="en-US" altLang="en-US" sz="2800" dirty="0" smtClean="0">
                <a:latin typeface="Stone Serif" pitchFamily="18" charset="0"/>
              </a:rPr>
              <a:t>Departments Should contact?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111" y="1601435"/>
            <a:ext cx="7962089" cy="4840299"/>
          </a:xfrm>
        </p:spPr>
        <p:txBody>
          <a:bodyPr/>
          <a:lstStyle/>
          <a:p>
            <a:pPr>
              <a:defRPr/>
            </a:pPr>
            <a:r>
              <a:rPr dirty="0" smtClean="0">
                <a:latin typeface="Stone Serif" pitchFamily="18" charset="0"/>
              </a:rPr>
              <a:t>The Graduate School</a:t>
            </a:r>
          </a:p>
          <a:p>
            <a:pPr lvl="1">
              <a:defRPr/>
            </a:pPr>
            <a:r>
              <a:rPr dirty="0" smtClean="0">
                <a:latin typeface="Stone Serif" pitchFamily="18" charset="0"/>
              </a:rPr>
              <a:t>If waivers have not posted after the 3</a:t>
            </a:r>
            <a:r>
              <a:rPr baseline="30000" dirty="0" smtClean="0">
                <a:latin typeface="Stone Serif" pitchFamily="18" charset="0"/>
              </a:rPr>
              <a:t>rd</a:t>
            </a:r>
            <a:r>
              <a:rPr dirty="0" smtClean="0">
                <a:latin typeface="Stone Serif" pitchFamily="18" charset="0"/>
              </a:rPr>
              <a:t> week of class and </a:t>
            </a:r>
            <a:r>
              <a:rPr b="1" u="sng" dirty="0" smtClean="0">
                <a:solidFill>
                  <a:srgbClr val="FF0000"/>
                </a:solidFill>
                <a:latin typeface="Stone Serif" pitchFamily="18" charset="0"/>
              </a:rPr>
              <a:t>ONLY</a:t>
            </a:r>
            <a:r>
              <a:rPr dirty="0" smtClean="0">
                <a:latin typeface="Stone Serif" pitchFamily="18" charset="0"/>
              </a:rPr>
              <a:t> after you have checked</a:t>
            </a:r>
          </a:p>
          <a:p>
            <a:pPr marL="918781" lvl="2" indent="-342900">
              <a:buFont typeface="Arial" panose="020B0604020202020204" pitchFamily="34" charset="0"/>
              <a:buAutoNum type="arabicPeriod"/>
              <a:defRPr/>
            </a:pPr>
            <a:r>
              <a:rPr dirty="0" smtClean="0">
                <a:latin typeface="Stone Serif" pitchFamily="18" charset="0"/>
              </a:rPr>
              <a:t>PERMS</a:t>
            </a:r>
          </a:p>
          <a:p>
            <a:pPr marL="918781" lvl="2" indent="-342900">
              <a:buFont typeface="Arial" panose="020B0604020202020204" pitchFamily="34" charset="0"/>
              <a:buAutoNum type="arabicPeriod"/>
              <a:defRPr/>
            </a:pPr>
            <a:r>
              <a:rPr dirty="0" smtClean="0">
                <a:latin typeface="Stone Serif" pitchFamily="18" charset="0"/>
              </a:rPr>
              <a:t>Students’ enrollment</a:t>
            </a:r>
          </a:p>
          <a:p>
            <a:pPr marL="918781" lvl="2" indent="-342900">
              <a:buFont typeface="Arial" panose="020B0604020202020204" pitchFamily="34" charset="0"/>
              <a:buAutoNum type="arabicPeriod"/>
              <a:defRPr/>
            </a:pPr>
            <a:r>
              <a:rPr dirty="0" smtClean="0">
                <a:latin typeface="Stone Serif" pitchFamily="18" charset="0"/>
              </a:rPr>
              <a:t>Students’ account in </a:t>
            </a:r>
            <a:r>
              <a:rPr dirty="0" err="1" smtClean="0">
                <a:latin typeface="Stone Serif" pitchFamily="18" charset="0"/>
              </a:rPr>
              <a:t>myWSU</a:t>
            </a:r>
            <a:endParaRPr dirty="0" smtClean="0">
              <a:latin typeface="Stone Serif" pitchFamily="18" charset="0"/>
            </a:endParaRPr>
          </a:p>
          <a:p>
            <a:pPr marL="633032" lvl="1" indent="-342900">
              <a:defRPr/>
            </a:pPr>
            <a:r>
              <a:rPr dirty="0" smtClean="0">
                <a:latin typeface="Stone Serif" pitchFamily="18" charset="0"/>
              </a:rPr>
              <a:t>If the incorrect waiver has posted</a:t>
            </a:r>
            <a:r>
              <a:rPr dirty="0">
                <a:latin typeface="Stone Serif" pitchFamily="18" charset="0"/>
              </a:rPr>
              <a:t> </a:t>
            </a:r>
            <a:r>
              <a:rPr dirty="0" smtClean="0">
                <a:latin typeface="Stone Serif" pitchFamily="18" charset="0"/>
              </a:rPr>
              <a:t>– contact Rita Whitcomb, ASAP</a:t>
            </a:r>
          </a:p>
          <a:p>
            <a:pPr marL="633032" lvl="1" indent="-342900">
              <a:defRPr/>
            </a:pPr>
            <a:r>
              <a:rPr dirty="0" smtClean="0">
                <a:latin typeface="Stone Serif" pitchFamily="18" charset="0"/>
              </a:rPr>
              <a:t>If the position funding has changed after the PERMS action has been approved, contact</a:t>
            </a:r>
          </a:p>
          <a:p>
            <a:pPr marL="918781" lvl="2" indent="-342900">
              <a:defRPr/>
            </a:pPr>
            <a:r>
              <a:rPr dirty="0" smtClean="0">
                <a:latin typeface="Stone Serif" pitchFamily="18" charset="0"/>
              </a:rPr>
              <a:t>Rita Whitcomb – GS</a:t>
            </a:r>
          </a:p>
          <a:p>
            <a:pPr marL="918781" lvl="2" indent="-342900">
              <a:defRPr/>
            </a:pPr>
            <a:r>
              <a:rPr dirty="0" smtClean="0">
                <a:latin typeface="Stone Serif" pitchFamily="18" charset="0"/>
              </a:rPr>
              <a:t>Rick Grunewald – Payroll Services</a:t>
            </a:r>
          </a:p>
          <a:p>
            <a:pPr marL="467932" indent="-342900">
              <a:defRPr/>
            </a:pPr>
            <a:r>
              <a:rPr dirty="0" smtClean="0">
                <a:latin typeface="Stone Serif" pitchFamily="18" charset="0"/>
              </a:rPr>
              <a:t>Questions regarding the status of your Sponsored </a:t>
            </a:r>
            <a:r>
              <a:rPr dirty="0">
                <a:latin typeface="Stone Serif" pitchFamily="18" charset="0"/>
              </a:rPr>
              <a:t>Graduate </a:t>
            </a:r>
            <a:r>
              <a:rPr dirty="0" smtClean="0">
                <a:latin typeface="Stone Serif" pitchFamily="18" charset="0"/>
              </a:rPr>
              <a:t>Student Support Memo</a:t>
            </a:r>
          </a:p>
          <a:p>
            <a:pPr marL="633032" lvl="1" indent="-342900">
              <a:defRPr/>
            </a:pPr>
            <a:r>
              <a:rPr dirty="0" smtClean="0">
                <a:latin typeface="Stone Serif" pitchFamily="18" charset="0"/>
              </a:rPr>
              <a:t>You can view the location of our memo on mywsu.edu</a:t>
            </a:r>
          </a:p>
          <a:p>
            <a:pPr marL="633032" lvl="1" indent="-342900">
              <a:defRPr/>
            </a:pPr>
            <a:endParaRPr dirty="0">
              <a:latin typeface="Stone Serif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853433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4477" y="1624013"/>
            <a:ext cx="8589523" cy="922337"/>
          </a:xfrm>
        </p:spPr>
        <p:txBody>
          <a:bodyPr/>
          <a:lstStyle/>
          <a:p>
            <a:pPr>
              <a:defRPr/>
            </a:pPr>
            <a:r>
              <a:rPr lang="en-US" sz="6000" dirty="0" smtClean="0">
                <a:latin typeface="Stone Serif" pitchFamily="18" charset="0"/>
              </a:rPr>
              <a:t>QUESTIONS</a:t>
            </a:r>
            <a:endParaRPr lang="en-US" sz="6000" dirty="0">
              <a:latin typeface="Stone Serif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4477" y="2754313"/>
            <a:ext cx="8589523" cy="1993900"/>
          </a:xfrm>
        </p:spPr>
        <p:txBody>
          <a:bodyPr/>
          <a:lstStyle/>
          <a:p>
            <a:pPr>
              <a:defRPr/>
            </a:pPr>
            <a:r>
              <a:rPr sz="9600" dirty="0" smtClean="0">
                <a:latin typeface="Stone Serif" pitchFamily="18" charset="0"/>
              </a:rPr>
              <a:t>?</a:t>
            </a:r>
          </a:p>
          <a:p>
            <a:pPr>
              <a:defRPr/>
            </a:pPr>
            <a:endParaRPr dirty="0">
              <a:latin typeface="Stone Serif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65603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5"/>
          <p:cNvSpPr txBox="1">
            <a:spLocks/>
          </p:cNvSpPr>
          <p:nvPr/>
        </p:nvSpPr>
        <p:spPr bwMode="black">
          <a:xfrm>
            <a:off x="1030288" y="3978275"/>
            <a:ext cx="7702550" cy="2723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0" tIns="45720" rIns="457200" bIns="45720" numCol="1" anchor="t" anchorCtr="1" compatLnSpc="1">
            <a:prstTxWarp prst="textNoShape">
              <a:avLst/>
            </a:prstTxWarp>
            <a:spAutoFit/>
          </a:bodyPr>
          <a:lstStyle>
            <a:lvl1pPr marL="344488" indent="-1793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2200" b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75000"/>
              <a:buFont typeface="Lucida Sans" panose="020B0602030504020204" pitchFamily="34" charset="0"/>
              <a:buChar char="–"/>
              <a:defRPr lang="en-US" sz="20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 marL="795337" indent="-219456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anose="020B0604020202020204" pitchFamily="34" charset="0"/>
              <a:buChar char="•"/>
              <a:defRPr lang="en-US" sz="18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144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Lucida Sans" panose="020B0602030504020204" pitchFamily="34" charset="0"/>
              <a:buChar char="–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 marL="10795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C60C30"/>
              </a:buClr>
              <a:buSzPct val="100000"/>
              <a:buFont typeface="Arial" pitchFamily="34" charset="0"/>
              <a:buChar char="•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165100" indent="0" algn="ctr">
              <a:buFont typeface="Arial" pitchFamily="34" charset="0"/>
              <a:buNone/>
              <a:defRPr/>
            </a:pPr>
            <a:r>
              <a:rPr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attended this live training session and wish to have your attendance documented in your training history, </a:t>
            </a:r>
            <a:br>
              <a:rPr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notify Human Resource Services</a:t>
            </a:r>
            <a:br>
              <a:rPr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24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within 24 hours of today's date: </a:t>
            </a:r>
            <a:r>
              <a:rPr sz="11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11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11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sz="11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sz="4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hrstraining@wsu.edu</a:t>
            </a:r>
            <a:r>
              <a:rPr sz="32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sz="2400" b="1" kern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4225" y="862013"/>
            <a:ext cx="4943475" cy="2651125"/>
          </a:xfrm>
          <a:prstGeom prst="rect">
            <a:avLst/>
          </a:prstGeom>
          <a:noFill/>
          <a:ln>
            <a:noFill/>
          </a:ln>
          <a:effectLst>
            <a:outerShdw blurRad="266700" dist="254000" dir="2700000" algn="tl" rotWithShape="0">
              <a:prstClr val="black">
                <a:alpha val="56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itle 5"/>
          <p:cNvSpPr txBox="1">
            <a:spLocks/>
          </p:cNvSpPr>
          <p:nvPr/>
        </p:nvSpPr>
        <p:spPr bwMode="black">
          <a:xfrm>
            <a:off x="5897563" y="1741488"/>
            <a:ext cx="2986087" cy="115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Ins="0">
            <a:spAutoFit/>
          </a:bodyPr>
          <a:lstStyle>
            <a:lvl1pPr marL="0" indent="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1"/>
              </a:buClr>
              <a:buSzPct val="100000"/>
              <a:buFontTx/>
              <a:buNone/>
              <a:defRPr lang="en-US" sz="2200" b="0">
                <a:solidFill>
                  <a:schemeClr val="tx1"/>
                </a:solidFill>
                <a:effectLst/>
                <a:latin typeface="Lucida Sans" pitchFamily="34" charset="0"/>
                <a:ea typeface="+mn-ea"/>
                <a:cs typeface="+mn-cs"/>
              </a:defRPr>
            </a:lvl1pPr>
            <a:lvl2pPr marL="344488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200" dirty="0">
                <a:solidFill>
                  <a:schemeClr val="tx1"/>
                </a:solidFill>
                <a:latin typeface="Lucida Sans" pitchFamily="34" charset="0"/>
              </a:defRPr>
            </a:lvl2pPr>
            <a:lvl3pPr marL="509588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2000" dirty="0">
                <a:solidFill>
                  <a:schemeClr val="tx1"/>
                </a:solidFill>
                <a:latin typeface="Lucida Sans" pitchFamily="34" charset="0"/>
              </a:defRPr>
            </a:lvl3pPr>
            <a:lvl4pPr marL="688975" indent="-179388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dirty="0">
                <a:solidFill>
                  <a:schemeClr val="tx1"/>
                </a:solidFill>
                <a:latin typeface="Lucida Sans" pitchFamily="34" charset="0"/>
              </a:defRPr>
            </a:lvl4pPr>
            <a:lvl5pPr marL="854075" indent="-165100" algn="l" rtl="0" eaLnBrk="0" fontAlgn="base" hangingPunct="0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Arial" charset="0"/>
              <a:buChar char="•"/>
              <a:defRPr lang="en-US" sz="1600" dirty="0">
                <a:solidFill>
                  <a:schemeClr val="tx1"/>
                </a:solidFill>
                <a:latin typeface="Lucida Sans" pitchFamily="34" charset="0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Clr>
                <a:srgbClr val="FFFFFF"/>
              </a:buClr>
              <a:defRPr/>
            </a:pPr>
            <a:r>
              <a:rPr sz="23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has been a WSU Training Videoconference</a:t>
            </a:r>
            <a:endParaRPr sz="23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0106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title"/>
          </p:nvPr>
        </p:nvSpPr>
        <p:spPr>
          <a:xfrm>
            <a:off x="500514" y="439655"/>
            <a:ext cx="8643486" cy="812530"/>
          </a:xfrm>
        </p:spPr>
        <p:txBody>
          <a:bodyPr/>
          <a:lstStyle/>
          <a:p>
            <a:r>
              <a:rPr lang="en-US" altLang="en-US" dirty="0" smtClean="0">
                <a:latin typeface="Stone Serif" pitchFamily="18" charset="0"/>
              </a:rPr>
              <a:t/>
            </a:r>
            <a:br>
              <a:rPr lang="en-US" altLang="en-US" dirty="0" smtClean="0">
                <a:latin typeface="Stone Serif" pitchFamily="18" charset="0"/>
              </a:rPr>
            </a:br>
            <a:r>
              <a:rPr lang="en-US" altLang="en-US" sz="2800" dirty="0" smtClean="0">
                <a:latin typeface="Stone Serif" pitchFamily="18" charset="0"/>
              </a:rPr>
              <a:t>Objectives</a:t>
            </a:r>
          </a:p>
        </p:txBody>
      </p:sp>
      <p:sp>
        <p:nvSpPr>
          <p:cNvPr id="5123" name="Content Placeholder 6"/>
          <p:cNvSpPr>
            <a:spLocks noGrp="1"/>
          </p:cNvSpPr>
          <p:nvPr>
            <p:ph idx="1"/>
          </p:nvPr>
        </p:nvSpPr>
        <p:spPr>
          <a:xfrm>
            <a:off x="500514" y="1191860"/>
            <a:ext cx="7957686" cy="5460867"/>
          </a:xfrm>
        </p:spPr>
        <p:txBody>
          <a:bodyPr/>
          <a:lstStyle/>
          <a:p>
            <a:pPr marL="165100" indent="0">
              <a:buFont typeface="Arial" pitchFamily="34" charset="0"/>
              <a:buNone/>
              <a:defRPr/>
            </a:pPr>
            <a:r>
              <a:rPr altLang="en-US" b="1" u="sng" dirty="0" smtClean="0">
                <a:latin typeface="Stone Serif" pitchFamily="18" charset="0"/>
              </a:rPr>
              <a:t>Assistantships: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</a:rPr>
              <a:t>Eligibility Requirements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</a:rPr>
              <a:t>Waivers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</a:rPr>
              <a:t>Tuition and Fees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</a:rPr>
              <a:t>PERMS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</a:rPr>
              <a:t>Payroll Deduction</a:t>
            </a:r>
          </a:p>
          <a:p>
            <a:pPr marL="165100" indent="0">
              <a:buFont typeface="Arial" pitchFamily="34" charset="0"/>
              <a:buNone/>
              <a:defRPr/>
            </a:pPr>
            <a:r>
              <a:rPr altLang="en-US" b="1" u="sng" dirty="0" smtClean="0">
                <a:latin typeface="Stone Serif" pitchFamily="18" charset="0"/>
              </a:rPr>
              <a:t>Sponsored Students/Fellowships</a:t>
            </a:r>
            <a:r>
              <a:rPr altLang="en-US" dirty="0" smtClean="0">
                <a:latin typeface="Stone Serif" pitchFamily="18" charset="0"/>
              </a:rPr>
              <a:t>: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</a:rPr>
              <a:t>Eligibility Requirements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</a:rPr>
              <a:t>Graduate Sponsored Student Support Memo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</a:rPr>
              <a:t>China Scholars</a:t>
            </a:r>
          </a:p>
          <a:p>
            <a:pPr>
              <a:defRPr/>
            </a:pPr>
            <a:r>
              <a:rPr lang="en-US" altLang="en-US" dirty="0" err="1" smtClean="0">
                <a:latin typeface="Stone Serif" pitchFamily="18" charset="0"/>
              </a:rPr>
              <a:t>myWSU</a:t>
            </a:r>
            <a:endParaRPr altLang="en-US" dirty="0" smtClean="0">
              <a:latin typeface="Stone Serif" pitchFamily="18" charset="0"/>
            </a:endParaRPr>
          </a:p>
          <a:p>
            <a:pPr>
              <a:defRPr/>
            </a:pPr>
            <a:r>
              <a:rPr altLang="en-US" dirty="0" smtClean="0">
                <a:solidFill>
                  <a:srgbClr val="FF0000"/>
                </a:solidFill>
                <a:latin typeface="Stone Serif" pitchFamily="18" charset="0"/>
              </a:rPr>
              <a:t>Deadlines</a:t>
            </a:r>
            <a:endParaRPr altLang="en-US" dirty="0" smtClean="0">
              <a:latin typeface="Stone Serif" pitchFamily="18" charset="0"/>
            </a:endParaRPr>
          </a:p>
          <a:p>
            <a:pPr>
              <a:defRPr/>
            </a:pPr>
            <a:endParaRPr altLang="en-US" dirty="0" smtClean="0">
              <a:latin typeface="Stone Serif" pitchFamily="18" charset="0"/>
            </a:endParaRPr>
          </a:p>
          <a:p>
            <a:pPr>
              <a:defRPr/>
            </a:pPr>
            <a:endParaRPr altLang="en-US" dirty="0" smtClean="0">
              <a:latin typeface="Stone Serif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04711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5"/>
          <p:cNvSpPr>
            <a:spLocks noGrp="1"/>
          </p:cNvSpPr>
          <p:nvPr>
            <p:ph type="title"/>
          </p:nvPr>
        </p:nvSpPr>
        <p:spPr>
          <a:xfrm>
            <a:off x="500514" y="921342"/>
            <a:ext cx="8643486" cy="480131"/>
          </a:xfrm>
        </p:spPr>
        <p:txBody>
          <a:bodyPr/>
          <a:lstStyle/>
          <a:p>
            <a:r>
              <a:rPr lang="en-US" altLang="en-US" sz="2800" dirty="0" smtClean="0">
                <a:latin typeface="Stone Serif" pitchFamily="18" charset="0"/>
              </a:rPr>
              <a:t>Assistantship Eligibility Requirements</a:t>
            </a:r>
          </a:p>
        </p:txBody>
      </p:sp>
      <p:sp>
        <p:nvSpPr>
          <p:cNvPr id="6147" name="Content Placeholder 6"/>
          <p:cNvSpPr>
            <a:spLocks noGrp="1"/>
          </p:cNvSpPr>
          <p:nvPr>
            <p:ph idx="1"/>
          </p:nvPr>
        </p:nvSpPr>
        <p:spPr>
          <a:xfrm>
            <a:off x="500514" y="1536411"/>
            <a:ext cx="8173586" cy="4561762"/>
          </a:xfrm>
        </p:spPr>
        <p:txBody>
          <a:bodyPr/>
          <a:lstStyle/>
          <a:p>
            <a:pPr>
              <a:defRPr/>
            </a:pPr>
            <a:r>
              <a:rPr altLang="en-US" dirty="0" smtClean="0">
                <a:solidFill>
                  <a:srgbClr val="FF0000"/>
                </a:solidFill>
                <a:latin typeface="Stone Serif" pitchFamily="18" charset="0"/>
              </a:rPr>
              <a:t>Academic Year Processing Memo</a:t>
            </a:r>
          </a:p>
          <a:p>
            <a:pPr marL="344488" lvl="1" indent="0">
              <a:buFont typeface="Wingdings" pitchFamily="2" charset="2"/>
              <a:buNone/>
              <a:defRPr/>
            </a:pPr>
            <a:r>
              <a:rPr altLang="en-US" i="1" dirty="0" smtClean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GS website</a:t>
            </a:r>
            <a:r>
              <a:rPr altLang="en-US" i="1" dirty="0" smtClean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  <a:sym typeface="Wingdings" panose="05000000000000000000" pitchFamily="2" charset="2"/>
              </a:rPr>
              <a:t> Faculty &amp; Staff Finances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  <a:sym typeface="Wingdings" panose="05000000000000000000" pitchFamily="2" charset="2"/>
              </a:rPr>
              <a:t>Graduate Student Status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  <a:sym typeface="Wingdings" panose="05000000000000000000" pitchFamily="2" charset="2"/>
              </a:rPr>
              <a:t>Admitted to Pullman or branch campus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  <a:sym typeface="Wingdings" panose="05000000000000000000" pitchFamily="2" charset="2"/>
              </a:rPr>
              <a:t>RCR training / ITA exam</a:t>
            </a:r>
          </a:p>
          <a:p>
            <a:pPr>
              <a:defRPr/>
            </a:pPr>
            <a:r>
              <a:rPr altLang="en-US" b="1" dirty="0" smtClean="0">
                <a:solidFill>
                  <a:srgbClr val="FF0000"/>
                </a:solidFill>
                <a:latin typeface="Stone Serif" pitchFamily="18" charset="0"/>
                <a:sym typeface="Wingdings" panose="05000000000000000000" pitchFamily="2" charset="2"/>
              </a:rPr>
              <a:t>Full Time Enrollment (10-18cr)</a:t>
            </a:r>
            <a:r>
              <a:rPr altLang="en-US" dirty="0" smtClean="0">
                <a:latin typeface="Stone Serif" pitchFamily="18" charset="0"/>
                <a:sym typeface="Wingdings" panose="05000000000000000000" pitchFamily="2" charset="2"/>
              </a:rPr>
              <a:t> for the entire semester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  <a:sym typeface="Wingdings" panose="05000000000000000000" pitchFamily="2" charset="2"/>
              </a:rPr>
              <a:t>3.0 Cumulative GPA</a:t>
            </a:r>
          </a:p>
          <a:p>
            <a:pPr>
              <a:defRPr/>
            </a:pPr>
            <a:r>
              <a:rPr altLang="en-US" dirty="0" smtClean="0">
                <a:latin typeface="Stone Serif" pitchFamily="18" charset="0"/>
                <a:sym typeface="Wingdings" panose="05000000000000000000" pitchFamily="2" charset="2"/>
              </a:rPr>
              <a:t>Must Reside in the state of WA- verified by looking at the mailing address in </a:t>
            </a:r>
            <a:r>
              <a:rPr altLang="en-US" dirty="0" err="1" smtClean="0">
                <a:latin typeface="Stone Serif" pitchFamily="18" charset="0"/>
                <a:sym typeface="Wingdings" panose="05000000000000000000" pitchFamily="2" charset="2"/>
              </a:rPr>
              <a:t>myWSU</a:t>
            </a:r>
            <a:endParaRPr altLang="en-US" dirty="0" smtClean="0">
              <a:latin typeface="Stone Serif" pitchFamily="18" charset="0"/>
              <a:sym typeface="Wingdings" panose="05000000000000000000" pitchFamily="2" charset="2"/>
            </a:endParaRPr>
          </a:p>
          <a:p>
            <a:pPr marL="165100" indent="0">
              <a:buFont typeface="Arial" pitchFamily="34" charset="0"/>
              <a:buNone/>
              <a:defRPr/>
            </a:pPr>
            <a:r>
              <a:rPr altLang="en-US" dirty="0" smtClean="0">
                <a:latin typeface="Stone Serif" pitchFamily="18" charset="0"/>
                <a:sym typeface="Wingdings" panose="05000000000000000000" pitchFamily="2" charset="2"/>
              </a:rPr>
              <a:t/>
            </a:r>
            <a:br>
              <a:rPr altLang="en-US" dirty="0" smtClean="0">
                <a:latin typeface="Stone Serif" pitchFamily="18" charset="0"/>
                <a:sym typeface="Wingdings" panose="05000000000000000000" pitchFamily="2" charset="2"/>
              </a:rPr>
            </a:br>
            <a:r>
              <a:rPr altLang="en-US" b="1" u="sng" dirty="0" smtClean="0">
                <a:solidFill>
                  <a:srgbClr val="FF0000"/>
                </a:solidFill>
                <a:latin typeface="Stone Serif" pitchFamily="18" charset="0"/>
                <a:sym typeface="Wingdings" panose="05000000000000000000" pitchFamily="2" charset="2"/>
              </a:rPr>
              <a:t>Assistantship dates</a:t>
            </a:r>
            <a:r>
              <a:rPr altLang="en-US" dirty="0" smtClean="0">
                <a:solidFill>
                  <a:srgbClr val="FF0000"/>
                </a:solidFill>
                <a:latin typeface="Stone Serif" pitchFamily="18" charset="0"/>
                <a:sym typeface="Wingdings" panose="05000000000000000000" pitchFamily="2" charset="2"/>
              </a:rPr>
              <a:t>:     8/16-12/31 or 8/16-5/15 or 1/1-5/15</a:t>
            </a:r>
            <a:endParaRPr altLang="en-US" dirty="0" smtClean="0">
              <a:solidFill>
                <a:srgbClr val="FF0000"/>
              </a:solidFill>
              <a:latin typeface="Stone Serif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12920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2780" y="772054"/>
            <a:ext cx="8761220" cy="480131"/>
          </a:xfrm>
        </p:spPr>
        <p:txBody>
          <a:bodyPr/>
          <a:lstStyle/>
          <a:p>
            <a:r>
              <a:rPr lang="en-US" altLang="en-US" sz="2800" dirty="0" smtClean="0">
                <a:latin typeface="Stone Serif" pitchFamily="18" charset="0"/>
              </a:rPr>
              <a:t>Waivers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2013" y="1601435"/>
            <a:ext cx="7996187" cy="3979551"/>
          </a:xfrm>
        </p:spPr>
        <p:txBody>
          <a:bodyPr/>
          <a:lstStyle/>
          <a:p>
            <a:r>
              <a:rPr altLang="en-US" dirty="0" smtClean="0">
                <a:latin typeface="Stone Serif" pitchFamily="18" charset="0"/>
              </a:rPr>
              <a:t>Waivers are based on </a:t>
            </a:r>
            <a:r>
              <a:rPr altLang="en-US" b="1" u="sng" dirty="0" smtClean="0">
                <a:solidFill>
                  <a:srgbClr val="FF0000"/>
                </a:solidFill>
                <a:latin typeface="Stone Serif" pitchFamily="18" charset="0"/>
              </a:rPr>
              <a:t>position funding</a:t>
            </a:r>
          </a:p>
          <a:p>
            <a:pPr lvl="1"/>
            <a:r>
              <a:rPr altLang="en-US" dirty="0" smtClean="0">
                <a:latin typeface="Stone Serif" pitchFamily="18" charset="0"/>
              </a:rPr>
              <a:t>EAA</a:t>
            </a:r>
            <a:r>
              <a:rPr altLang="en-US" dirty="0" smtClean="0">
                <a:solidFill>
                  <a:srgbClr val="FF0000"/>
                </a:solidFill>
                <a:latin typeface="Stone Serif" pitchFamily="18" charset="0"/>
              </a:rPr>
              <a:t> </a:t>
            </a:r>
            <a:r>
              <a:rPr altLang="en-US" dirty="0" smtClean="0">
                <a:latin typeface="Stone Serif" pitchFamily="18" charset="0"/>
              </a:rPr>
              <a:t>or PA submitted after PERMS is approved may affect waiver. Please contact the GS before submitted your forms</a:t>
            </a:r>
          </a:p>
          <a:p>
            <a:pPr lvl="1"/>
            <a:r>
              <a:rPr altLang="en-US" dirty="0" smtClean="0">
                <a:latin typeface="Stone Serif" pitchFamily="18" charset="0"/>
              </a:rPr>
              <a:t>If DEPPS does not contain updated funding information please include the account information in PERMS conditions </a:t>
            </a:r>
          </a:p>
          <a:p>
            <a:r>
              <a:rPr altLang="en-US" dirty="0" smtClean="0">
                <a:latin typeface="Stone Serif" pitchFamily="18" charset="0"/>
              </a:rPr>
              <a:t>Appointment must be for the entire semester</a:t>
            </a:r>
          </a:p>
          <a:p>
            <a:r>
              <a:rPr altLang="en-US" dirty="0" smtClean="0">
                <a:latin typeface="Stone Serif" pitchFamily="18" charset="0"/>
              </a:rPr>
              <a:t>FTE at least 25%  to 50%</a:t>
            </a:r>
          </a:p>
          <a:p>
            <a:r>
              <a:rPr altLang="en-US" dirty="0" smtClean="0">
                <a:latin typeface="Stone Serif" pitchFamily="18" charset="0"/>
              </a:rPr>
              <a:t>Student must be enrolled fulltime for the entire semester</a:t>
            </a:r>
          </a:p>
          <a:p>
            <a:pPr lvl="1"/>
            <a:r>
              <a:rPr altLang="en-US" dirty="0" smtClean="0">
                <a:solidFill>
                  <a:srgbClr val="FF0000"/>
                </a:solidFill>
                <a:latin typeface="Stone Serif" pitchFamily="18" charset="0"/>
              </a:rPr>
              <a:t>Check student enrollment before submitting PERMS action or support memo</a:t>
            </a:r>
          </a:p>
          <a:p>
            <a:endParaRPr altLang="en-US" dirty="0" smtClean="0">
              <a:latin typeface="Stone Serif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3188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009650" y="772054"/>
            <a:ext cx="8134350" cy="480131"/>
          </a:xfrm>
        </p:spPr>
        <p:txBody>
          <a:bodyPr/>
          <a:lstStyle/>
          <a:p>
            <a:r>
              <a:rPr lang="en-US" altLang="en-US" sz="2800" dirty="0" smtClean="0">
                <a:latin typeface="Stone Serif" pitchFamily="18" charset="0"/>
              </a:rPr>
              <a:t>Waiver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888" y="1601435"/>
            <a:ext cx="7967312" cy="2909001"/>
          </a:xfrm>
        </p:spPr>
        <p:txBody>
          <a:bodyPr/>
          <a:lstStyle/>
          <a:p>
            <a:pPr>
              <a:defRPr/>
            </a:pPr>
            <a:r>
              <a:rPr b="1" dirty="0" smtClean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Operating Fee Waiver (OFW) </a:t>
            </a:r>
            <a:r>
              <a:rPr b="1" dirty="0" smtClean="0">
                <a:solidFill>
                  <a:srgbClr val="FF0000"/>
                </a:solidFill>
                <a:latin typeface="Stone Serif" pitchFamily="18" charset="0"/>
              </a:rPr>
              <a:t>$5,445.00</a:t>
            </a:r>
          </a:p>
          <a:p>
            <a:pPr lvl="1">
              <a:defRPr/>
            </a:pPr>
            <a:r>
              <a:rPr dirty="0" smtClean="0">
                <a:latin typeface="Stone Serif" pitchFamily="18" charset="0"/>
              </a:rPr>
              <a:t>Position must be funded on: State or F&amp;A funded (001-01, 148-02,148-05)</a:t>
            </a:r>
          </a:p>
          <a:p>
            <a:pPr>
              <a:defRPr/>
            </a:pPr>
            <a:r>
              <a:rPr b="1" dirty="0" smtClean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All But Dissertation Waiver (ABD) </a:t>
            </a:r>
            <a:r>
              <a:rPr b="1" dirty="0" smtClean="0">
                <a:solidFill>
                  <a:srgbClr val="FF0000"/>
                </a:solidFill>
                <a:latin typeface="Stone Serif" pitchFamily="18" charset="0"/>
              </a:rPr>
              <a:t>$5,445.00</a:t>
            </a:r>
            <a:endParaRPr b="1" dirty="0" smtClean="0">
              <a:solidFill>
                <a:schemeClr val="accent5">
                  <a:lumMod val="75000"/>
                </a:schemeClr>
              </a:solidFill>
              <a:latin typeface="Stone Serif" pitchFamily="18" charset="0"/>
            </a:endParaRPr>
          </a:p>
          <a:p>
            <a:pPr lvl="1">
              <a:defRPr/>
            </a:pPr>
            <a:r>
              <a:rPr dirty="0" smtClean="0">
                <a:latin typeface="Stone Serif" pitchFamily="18" charset="0"/>
              </a:rPr>
              <a:t>Student must meet all assistantship eligibility requirements –must enroll full time for the entire semester</a:t>
            </a:r>
          </a:p>
          <a:p>
            <a:pPr lvl="1">
              <a:defRPr/>
            </a:pPr>
            <a:r>
              <a:rPr dirty="0" smtClean="0">
                <a:latin typeface="Stone Serif" pitchFamily="18" charset="0"/>
              </a:rPr>
              <a:t>Must be funded on competitive extramural grants</a:t>
            </a:r>
          </a:p>
          <a:p>
            <a:pPr lvl="1">
              <a:defRPr/>
            </a:pPr>
            <a:r>
              <a:rPr b="1" u="sng" dirty="0" smtClean="0">
                <a:solidFill>
                  <a:srgbClr val="FF0000"/>
                </a:solidFill>
                <a:latin typeface="Stone Serif" pitchFamily="18" charset="0"/>
              </a:rPr>
              <a:t>ABD application needs </a:t>
            </a:r>
            <a:r>
              <a:rPr dirty="0" smtClean="0">
                <a:solidFill>
                  <a:srgbClr val="FF0000"/>
                </a:solidFill>
                <a:latin typeface="Stone Serif" pitchFamily="18" charset="0"/>
              </a:rPr>
              <a:t>to be submitted prior to 8/16 or 1/1 – GS review begins 8/1 for fall semester and 12/1 for spring semester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7244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81263" y="772054"/>
            <a:ext cx="8662737" cy="480131"/>
          </a:xfrm>
        </p:spPr>
        <p:txBody>
          <a:bodyPr/>
          <a:lstStyle/>
          <a:p>
            <a:r>
              <a:rPr lang="en-US" altLang="en-US" sz="2800" dirty="0" smtClean="0">
                <a:latin typeface="Stone Serif" pitchFamily="18" charset="0"/>
              </a:rPr>
              <a:t>Waiver Types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1601435"/>
            <a:ext cx="7976937" cy="4365298"/>
          </a:xfrm>
        </p:spPr>
        <p:txBody>
          <a:bodyPr/>
          <a:lstStyle/>
          <a:p>
            <a:pPr>
              <a:defRPr/>
            </a:pPr>
            <a:r>
              <a:rPr b="1" dirty="0" smtClean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Non-Resident Waiver (NR)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Stone Serif" pitchFamily="18" charset="0"/>
              </a:rPr>
              <a:t>$6,716.00</a:t>
            </a:r>
            <a:endParaRPr b="1" dirty="0" smtClean="0">
              <a:solidFill>
                <a:srgbClr val="FF0000"/>
              </a:solidFill>
              <a:latin typeface="Stone Serif" pitchFamily="18" charset="0"/>
            </a:endParaRPr>
          </a:p>
          <a:p>
            <a:pPr>
              <a:defRPr/>
            </a:pPr>
            <a:r>
              <a:rPr b="1" dirty="0" smtClean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 </a:t>
            </a:r>
            <a:r>
              <a:rPr dirty="0" smtClean="0">
                <a:latin typeface="Stone Serif" pitchFamily="18" charset="0"/>
              </a:rPr>
              <a:t>Guarantee for 1 year for domestic students</a:t>
            </a:r>
          </a:p>
          <a:p>
            <a:pPr lvl="1">
              <a:defRPr/>
            </a:pPr>
            <a:r>
              <a:rPr dirty="0" smtClean="0">
                <a:latin typeface="Stone Serif" pitchFamily="18" charset="0"/>
              </a:rPr>
              <a:t>International students get the NR waiver as long as they have an assistantship</a:t>
            </a:r>
          </a:p>
          <a:p>
            <a:pPr lvl="1">
              <a:defRPr/>
            </a:pPr>
            <a:r>
              <a:rPr dirty="0" smtClean="0">
                <a:latin typeface="Stone Serif" pitchFamily="18" charset="0"/>
              </a:rPr>
              <a:t>Domestic student must submit a </a:t>
            </a:r>
            <a:r>
              <a:rPr u="sng" dirty="0" smtClean="0">
                <a:solidFill>
                  <a:srgbClr val="FF0000"/>
                </a:solidFill>
                <a:latin typeface="Stone Serif" pitchFamily="18" charset="0"/>
              </a:rPr>
              <a:t>WA residency application </a:t>
            </a:r>
          </a:p>
          <a:p>
            <a:pPr lvl="2">
              <a:defRPr/>
            </a:pPr>
            <a:r>
              <a:rPr dirty="0" smtClean="0">
                <a:latin typeface="Stone Serif" pitchFamily="18" charset="0"/>
              </a:rPr>
              <a:t>Takes 1 year </a:t>
            </a:r>
          </a:p>
          <a:p>
            <a:pPr lvl="2">
              <a:defRPr/>
            </a:pPr>
            <a:r>
              <a:rPr dirty="0" smtClean="0">
                <a:latin typeface="Stone Serif" pitchFamily="18" charset="0"/>
              </a:rPr>
              <a:t>Please inform your students of residency requirements</a:t>
            </a:r>
          </a:p>
          <a:p>
            <a:pPr>
              <a:defRPr/>
            </a:pPr>
            <a:r>
              <a:rPr b="1" dirty="0" smtClean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Qualified Tuition Reduction (QTR)</a:t>
            </a:r>
            <a:r>
              <a:rPr lang="en-US" b="1" dirty="0">
                <a:solidFill>
                  <a:srgbClr val="FF0000"/>
                </a:solidFill>
                <a:latin typeface="Stone Serif" pitchFamily="18" charset="0"/>
              </a:rPr>
              <a:t> $</a:t>
            </a:r>
            <a:r>
              <a:rPr lang="en-US" b="1" dirty="0" smtClean="0">
                <a:solidFill>
                  <a:srgbClr val="FF0000"/>
                </a:solidFill>
                <a:latin typeface="Stone Serif" pitchFamily="18" charset="0"/>
              </a:rPr>
              <a:t>5,445.00</a:t>
            </a:r>
            <a:endParaRPr b="1" dirty="0" smtClean="0">
              <a:solidFill>
                <a:schemeClr val="accent5">
                  <a:lumMod val="75000"/>
                </a:schemeClr>
              </a:solidFill>
              <a:latin typeface="Stone Serif" pitchFamily="18" charset="0"/>
            </a:endParaRPr>
          </a:p>
          <a:p>
            <a:pPr lvl="1">
              <a:defRPr/>
            </a:pPr>
            <a:r>
              <a:rPr dirty="0" smtClean="0">
                <a:latin typeface="Stone Serif" pitchFamily="18" charset="0"/>
              </a:rPr>
              <a:t>Position funded by anything other than state or F&amp;A funds</a:t>
            </a:r>
          </a:p>
          <a:p>
            <a:pPr lvl="1">
              <a:defRPr/>
            </a:pPr>
            <a:r>
              <a:rPr dirty="0" smtClean="0">
                <a:latin typeface="Stone Serif" pitchFamily="18" charset="0"/>
              </a:rPr>
              <a:t>QTR is a fringe benefit of employment</a:t>
            </a:r>
          </a:p>
          <a:p>
            <a:pPr lvl="1">
              <a:defRPr/>
            </a:pPr>
            <a:r>
              <a:rPr dirty="0" smtClean="0">
                <a:latin typeface="Stone Serif" pitchFamily="18" charset="0"/>
              </a:rPr>
              <a:t>TNA &amp; BNA grants: use job class 9904 or enter QTR </a:t>
            </a:r>
            <a:r>
              <a:rPr dirty="0" err="1" smtClean="0">
                <a:latin typeface="Stone Serif" pitchFamily="18" charset="0"/>
              </a:rPr>
              <a:t>Ovr</a:t>
            </a:r>
            <a:r>
              <a:rPr dirty="0" smtClean="0">
                <a:latin typeface="Stone Serif" pitchFamily="18" charset="0"/>
              </a:rPr>
              <a:t> Acct in waiver section of PERMS</a:t>
            </a:r>
          </a:p>
          <a:p>
            <a:pPr lvl="1">
              <a:defRPr/>
            </a:pPr>
            <a:endParaRPr dirty="0" smtClean="0">
              <a:latin typeface="Stone Serif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95555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81263" y="772054"/>
            <a:ext cx="8662737" cy="480131"/>
          </a:xfrm>
        </p:spPr>
        <p:txBody>
          <a:bodyPr/>
          <a:lstStyle/>
          <a:p>
            <a:r>
              <a:rPr lang="en-US" altLang="en-US" sz="2800" dirty="0" smtClean="0">
                <a:latin typeface="Stone Serif" pitchFamily="18" charset="0"/>
              </a:rPr>
              <a:t>Tuition </a:t>
            </a:r>
          </a:p>
        </p:txBody>
      </p:sp>
      <p:graphicFrame>
        <p:nvGraphicFramePr>
          <p:cNvPr id="1433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356430"/>
              </p:ext>
            </p:extLst>
          </p:nvPr>
        </p:nvGraphicFramePr>
        <p:xfrm>
          <a:off x="646113" y="1801460"/>
          <a:ext cx="7999412" cy="463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5" imgW="6414199" imgH="3721179" progId="Word.Document.12">
                  <p:embed/>
                </p:oleObj>
              </mc:Choice>
              <mc:Fallback>
                <p:oleObj name="Document" r:id="rId5" imgW="6414199" imgH="3721179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113" y="1801460"/>
                        <a:ext cx="7999412" cy="4637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57350" y="1172121"/>
            <a:ext cx="6213475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Tuition due first day of </a:t>
            </a: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classes (8/21)</a:t>
            </a:r>
            <a:endParaRPr lang="en-US" b="1" dirty="0">
              <a:solidFill>
                <a:schemeClr val="accent5">
                  <a:lumMod val="75000"/>
                </a:schemeClr>
              </a:solidFill>
              <a:latin typeface="Stone Serif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9/5/2014 -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1</a:t>
            </a:r>
            <a:r>
              <a:rPr lang="en-US" b="1" baseline="30000" dirty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st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Stone Serif" pitchFamily="18" charset="0"/>
              </a:rPr>
              <a:t> late fee</a:t>
            </a:r>
          </a:p>
          <a:p>
            <a:pPr>
              <a:defRPr/>
            </a:pPr>
            <a:endParaRPr lang="en-US" dirty="0">
              <a:solidFill>
                <a:schemeClr val="bg2"/>
              </a:solidFill>
              <a:latin typeface="Stone Serif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72862" y="6128723"/>
            <a:ext cx="475663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Insurance Rates FY18 PENDING</a:t>
            </a:r>
            <a:endParaRPr lang="en-US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4220138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89885" y="87313"/>
            <a:ext cx="8134350" cy="423863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latin typeface="Stone Serif" pitchFamily="18" charset="0"/>
              </a:rPr>
              <a:t>PERMS</a:t>
            </a:r>
          </a:p>
        </p:txBody>
      </p:sp>
      <p:pic>
        <p:nvPicPr>
          <p:cNvPr id="15363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39838" y="509588"/>
            <a:ext cx="5876925" cy="6103937"/>
          </a:xfrm>
        </p:spPr>
      </p:pic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7116763" y="930275"/>
            <a:ext cx="202723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286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bg2"/>
                </a:solidFill>
                <a:latin typeface="Stone Serif" pitchFamily="18" charset="0"/>
              </a:rPr>
              <a:t>Citizenship/Immigration status &amp; I9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bg2"/>
                </a:solidFill>
                <a:latin typeface="Stone Serif" pitchFamily="18" charset="0"/>
              </a:rPr>
              <a:t>Current HEPPS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bg2"/>
                </a:solidFill>
                <a:latin typeface="Stone Serif" pitchFamily="18" charset="0"/>
              </a:rPr>
              <a:t>PENDING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bg2"/>
                </a:solidFill>
                <a:latin typeface="Stone Serif" pitchFamily="18" charset="0"/>
              </a:rPr>
              <a:t>Job class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bg2"/>
                </a:solidFill>
                <a:latin typeface="Stone Serif" pitchFamily="18" charset="0"/>
              </a:rPr>
              <a:t>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200" dirty="0" err="1">
                <a:solidFill>
                  <a:schemeClr val="bg2"/>
                </a:solidFill>
                <a:latin typeface="Stone Serif" pitchFamily="18" charset="0"/>
              </a:rPr>
              <a:t>Appt</a:t>
            </a:r>
            <a:r>
              <a:rPr lang="en-US" altLang="en-US" sz="1200" dirty="0">
                <a:solidFill>
                  <a:schemeClr val="bg2"/>
                </a:solidFill>
                <a:latin typeface="Stone Serif" pitchFamily="18" charset="0"/>
              </a:rPr>
              <a:t> type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200" dirty="0" err="1">
                <a:solidFill>
                  <a:schemeClr val="bg2"/>
                </a:solidFill>
                <a:latin typeface="Stone Serif" pitchFamily="18" charset="0"/>
              </a:rPr>
              <a:t>Appt</a:t>
            </a:r>
            <a:r>
              <a:rPr lang="en-US" altLang="en-US" sz="1200" dirty="0">
                <a:solidFill>
                  <a:schemeClr val="bg2"/>
                </a:solidFill>
                <a:latin typeface="Stone Serif" pitchFamily="18" charset="0"/>
              </a:rPr>
              <a:t> term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200" dirty="0">
                <a:solidFill>
                  <a:schemeClr val="bg2"/>
                </a:solidFill>
                <a:latin typeface="Stone Serif" pitchFamily="18" charset="0"/>
              </a:rPr>
              <a:t>Waiver info.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8291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500514" y="772054"/>
            <a:ext cx="8643486" cy="480131"/>
          </a:xfrm>
        </p:spPr>
        <p:txBody>
          <a:bodyPr/>
          <a:lstStyle/>
          <a:p>
            <a:r>
              <a:rPr lang="en-US" altLang="en-US" sz="2800" dirty="0" smtClean="0">
                <a:latin typeface="Stone Serif" pitchFamily="18" charset="0"/>
              </a:rPr>
              <a:t>Payroll Deduction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00514" y="1249010"/>
            <a:ext cx="8524424" cy="2862322"/>
          </a:xfrm>
        </p:spPr>
        <p:txBody>
          <a:bodyPr/>
          <a:lstStyle/>
          <a:p>
            <a:r>
              <a:rPr altLang="en-US" dirty="0" smtClean="0">
                <a:latin typeface="Stone Serif" pitchFamily="18" charset="0"/>
              </a:rPr>
              <a:t>50% graduate assistantship – academic semester only</a:t>
            </a:r>
          </a:p>
          <a:p>
            <a:r>
              <a:rPr altLang="en-US" dirty="0" smtClean="0">
                <a:latin typeface="Stone Serif" pitchFamily="18" charset="0"/>
              </a:rPr>
              <a:t>Enrolled in at least 10 credits</a:t>
            </a:r>
          </a:p>
          <a:p>
            <a:r>
              <a:rPr altLang="en-US" dirty="0" smtClean="0">
                <a:latin typeface="Stone Serif" pitchFamily="18" charset="0"/>
              </a:rPr>
              <a:t>Deduct tuition and fees only – 8 pay periods, fee of $8/semester –</a:t>
            </a:r>
            <a:r>
              <a:rPr altLang="en-US" dirty="0" smtClean="0">
                <a:solidFill>
                  <a:srgbClr val="FF0000"/>
                </a:solidFill>
                <a:latin typeface="Stone Serif" pitchFamily="18" charset="0"/>
              </a:rPr>
              <a:t>9/4/2017</a:t>
            </a:r>
          </a:p>
          <a:p>
            <a:r>
              <a:rPr altLang="en-US" dirty="0" smtClean="0">
                <a:latin typeface="Stone Serif" pitchFamily="18" charset="0"/>
              </a:rPr>
              <a:t>Payroll Deduction request in </a:t>
            </a:r>
            <a:r>
              <a:rPr altLang="en-US" dirty="0" err="1" smtClean="0">
                <a:latin typeface="Stone Serif" pitchFamily="18" charset="0"/>
              </a:rPr>
              <a:t>myWSU</a:t>
            </a:r>
            <a:endParaRPr altLang="en-US" dirty="0" smtClean="0">
              <a:latin typeface="Stone Serif" pitchFamily="18" charset="0"/>
            </a:endParaRPr>
          </a:p>
          <a:p>
            <a:r>
              <a:rPr altLang="en-US" dirty="0" smtClean="0">
                <a:latin typeface="Stone Serif" pitchFamily="18" charset="0"/>
              </a:rPr>
              <a:t>Students with academic year appointment may authorize deduction for fall/spring with one request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black">
          <a:xfrm>
            <a:off x="500514" y="4629679"/>
            <a:ext cx="8643486" cy="48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 rIns="457200" anchor="b" anchorCtr="1">
            <a:spAutoFit/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4F868E"/>
                </a:solidFill>
                <a:latin typeface="Lucida Sans" pitchFamily="34" charset="0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4F868E"/>
                </a:solidFill>
                <a:latin typeface="Lucida Sans" pitchFamily="34" charset="0"/>
              </a:defRPr>
            </a:lvl2pPr>
            <a:lvl3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4F868E"/>
                </a:solidFill>
                <a:latin typeface="Lucida Sans" pitchFamily="34" charset="0"/>
              </a:defRPr>
            </a:lvl3pPr>
            <a:lvl4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4F868E"/>
                </a:solidFill>
                <a:latin typeface="Lucida Sans" pitchFamily="34" charset="0"/>
              </a:defRPr>
            </a:lvl4pPr>
            <a:lvl5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4F868E"/>
                </a:solidFill>
                <a:latin typeface="Lucida Sans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2800" kern="0" dirty="0" smtClean="0">
                <a:solidFill>
                  <a:schemeClr val="bg2"/>
                </a:solidFill>
                <a:latin typeface="Stone Serif" pitchFamily="18" charset="0"/>
              </a:rPr>
              <a:t>Direct Deposit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black">
          <a:xfrm>
            <a:off x="500514" y="5012973"/>
            <a:ext cx="8421236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7200" rIns="457200" anchorCtr="1">
            <a:spAutoFit/>
          </a:bodyPr>
          <a:lstStyle>
            <a:lvl1pPr marL="344488" indent="-179388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F868E"/>
              </a:buClr>
              <a:buSzPct val="100000"/>
              <a:buFont typeface="Arial" pitchFamily="34" charset="0"/>
              <a:buChar char="•"/>
              <a:defRPr lang="en-US" sz="2000" b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4F868E"/>
              </a:buClr>
              <a:buSzPct val="75000"/>
              <a:buFont typeface="Wingdings" pitchFamily="2" charset="2"/>
              <a:buChar char="§"/>
              <a:defRPr lang="en-US" sz="18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2pPr>
            <a:lvl3pPr marL="795337" indent="-219456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4F868E"/>
              </a:buClr>
              <a:buSzPct val="100000"/>
              <a:buFont typeface="Arial" panose="020B0604020202020204" pitchFamily="34" charset="0"/>
              <a:buChar char="•"/>
              <a:defRPr lang="en-US" sz="18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3pPr>
            <a:lvl4pPr marL="9144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4F868E"/>
              </a:buClr>
              <a:buSzPct val="100000"/>
              <a:buFont typeface="Arial" pitchFamily="34" charset="0"/>
              <a:buChar char="•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4pPr>
            <a:lvl5pPr marL="1079500" indent="-165100" algn="l" rtl="0" eaLnBrk="0" fontAlgn="base" hangingPunct="0">
              <a:lnSpc>
                <a:spcPct val="95000"/>
              </a:lnSpc>
              <a:spcBef>
                <a:spcPts val="400"/>
              </a:spcBef>
              <a:spcAft>
                <a:spcPct val="0"/>
              </a:spcAft>
              <a:buClr>
                <a:srgbClr val="4F868E"/>
              </a:buClr>
              <a:buSzPct val="100000"/>
              <a:buFont typeface="Arial" pitchFamily="34" charset="0"/>
              <a:buChar char="•"/>
              <a:defRPr lang="en-US" sz="160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5pPr>
            <a:lvl6pPr marL="11414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6pPr>
            <a:lvl7pPr marL="15986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7pPr>
            <a:lvl8pPr marL="20558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8pPr>
            <a:lvl9pPr marL="2513013" indent="222250" algn="l" rtl="0" fontAlgn="base">
              <a:lnSpc>
                <a:spcPct val="95000"/>
              </a:lnSpc>
              <a:spcBef>
                <a:spcPct val="1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altLang="en-US" kern="0" dirty="0" smtClean="0">
                <a:latin typeface="Stone Serif" pitchFamily="18" charset="0"/>
              </a:rPr>
              <a:t>Encourage your students to sign up</a:t>
            </a:r>
          </a:p>
          <a:p>
            <a:pPr>
              <a:defRPr/>
            </a:pPr>
            <a:r>
              <a:rPr altLang="en-US" kern="0" dirty="0" smtClean="0">
                <a:latin typeface="Stone Serif" pitchFamily="18" charset="0"/>
              </a:rPr>
              <a:t>Fast, easy, secure </a:t>
            </a:r>
          </a:p>
          <a:p>
            <a:pPr>
              <a:defRPr/>
            </a:pPr>
            <a:r>
              <a:rPr altLang="en-US" kern="0" dirty="0" smtClean="0">
                <a:latin typeface="Stone Serif" pitchFamily="18" charset="0"/>
              </a:rPr>
              <a:t>Process: Complete Authorization card and submit to Payroll Services with a VOIDED check – French Admin 236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243352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WSU Brand HEX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452325"/>
      </a:hlink>
      <a:folHlink>
        <a:srgbClr val="FF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efault Design">
  <a:themeElements>
    <a:clrScheme name="Custom 5">
      <a:dk1>
        <a:srgbClr val="000000"/>
      </a:dk1>
      <a:lt1>
        <a:srgbClr val="FFFFFF"/>
      </a:lt1>
      <a:dk2>
        <a:srgbClr val="003C69"/>
      </a:dk2>
      <a:lt2>
        <a:srgbClr val="DBCEAC"/>
      </a:lt2>
      <a:accent1>
        <a:srgbClr val="981E32"/>
      </a:accent1>
      <a:accent2>
        <a:srgbClr val="5E6A71"/>
      </a:accent2>
      <a:accent3>
        <a:srgbClr val="C60C30"/>
      </a:accent3>
      <a:accent4>
        <a:srgbClr val="EC7A08"/>
      </a:accent4>
      <a:accent5>
        <a:srgbClr val="3CB6CE"/>
      </a:accent5>
      <a:accent6>
        <a:srgbClr val="B6BF00"/>
      </a:accent6>
      <a:hlink>
        <a:srgbClr val="0038A8"/>
      </a:hlink>
      <a:folHlink>
        <a:srgbClr val="A4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7595</TotalTime>
  <Words>936</Words>
  <Application>Microsoft Office PowerPoint</Application>
  <PresentationFormat>On-screen Show (4:3)</PresentationFormat>
  <Paragraphs>160</Paragraphs>
  <Slides>17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Lucida Sans</vt:lpstr>
      <vt:lpstr>Stone Sans</vt:lpstr>
      <vt:lpstr>Stone Serif</vt:lpstr>
      <vt:lpstr>Times New Roman</vt:lpstr>
      <vt:lpstr>Wingdings</vt:lpstr>
      <vt:lpstr>Default Design</vt:lpstr>
      <vt:lpstr>3_Default Design</vt:lpstr>
      <vt:lpstr>1_Default Design</vt:lpstr>
      <vt:lpstr>Document</vt:lpstr>
      <vt:lpstr> WSU Assistantship &amp; Fellowship Training</vt:lpstr>
      <vt:lpstr> Objectives</vt:lpstr>
      <vt:lpstr>Assistantship Eligibility Requirements</vt:lpstr>
      <vt:lpstr>Waivers</vt:lpstr>
      <vt:lpstr>Waiver Types</vt:lpstr>
      <vt:lpstr>Waiver Types continued</vt:lpstr>
      <vt:lpstr>Tuition </vt:lpstr>
      <vt:lpstr>PERMS</vt:lpstr>
      <vt:lpstr>Payroll Deduction</vt:lpstr>
      <vt:lpstr>Sponsored/Fellowship </vt:lpstr>
      <vt:lpstr>Sponsored Students </vt:lpstr>
      <vt:lpstr>Departmental Requirements</vt:lpstr>
      <vt:lpstr>myWSU.edu</vt:lpstr>
      <vt:lpstr>Deadlines</vt:lpstr>
      <vt:lpstr>Departments Should contact?</vt:lpstr>
      <vt:lpstr>QUESTIONS</vt:lpstr>
      <vt:lpstr>PowerPoint Presentation</vt:lpstr>
    </vt:vector>
  </TitlesOfParts>
  <Company>Washington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Marketing</dc:creator>
  <cp:lastModifiedBy>Schmidt, David A</cp:lastModifiedBy>
  <cp:revision>376</cp:revision>
  <cp:lastPrinted>2016-07-11T16:37:52Z</cp:lastPrinted>
  <dcterms:created xsi:type="dcterms:W3CDTF">2001-10-04T20:08:10Z</dcterms:created>
  <dcterms:modified xsi:type="dcterms:W3CDTF">2017-07-14T22:12:43Z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27DAE307-9B57-4BB1-A3B3-0473CCF2C81A</vt:lpwstr>
  </property>
  <property fmtid="{D5CDD505-2E9C-101B-9397-08002B2CF9AE}" pid="3" name="ArticulatePath">
    <vt:lpwstr>Fall 2017 Grad Assit Training</vt:lpwstr>
  </property>
</Properties>
</file>