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2" r:id="rId2"/>
    <p:sldMasterId id="2147484123" r:id="rId3"/>
  </p:sldMasterIdLst>
  <p:notesMasterIdLst>
    <p:notesMasterId r:id="rId30"/>
  </p:notesMasterIdLst>
  <p:handoutMasterIdLst>
    <p:handoutMasterId r:id="rId31"/>
  </p:handoutMasterIdLst>
  <p:sldIdLst>
    <p:sldId id="304" r:id="rId4"/>
    <p:sldId id="318" r:id="rId5"/>
    <p:sldId id="320" r:id="rId6"/>
    <p:sldId id="321" r:id="rId7"/>
    <p:sldId id="323" r:id="rId8"/>
    <p:sldId id="347" r:id="rId9"/>
    <p:sldId id="324" r:id="rId10"/>
    <p:sldId id="325" r:id="rId11"/>
    <p:sldId id="348" r:id="rId12"/>
    <p:sldId id="328" r:id="rId13"/>
    <p:sldId id="354" r:id="rId14"/>
    <p:sldId id="355" r:id="rId15"/>
    <p:sldId id="356" r:id="rId16"/>
    <p:sldId id="357" r:id="rId17"/>
    <p:sldId id="358" r:id="rId18"/>
    <p:sldId id="335" r:id="rId19"/>
    <p:sldId id="336" r:id="rId20"/>
    <p:sldId id="351" r:id="rId21"/>
    <p:sldId id="338" r:id="rId22"/>
    <p:sldId id="341" r:id="rId23"/>
    <p:sldId id="342" r:id="rId24"/>
    <p:sldId id="343" r:id="rId25"/>
    <p:sldId id="345" r:id="rId26"/>
    <p:sldId id="339" r:id="rId27"/>
    <p:sldId id="346" r:id="rId28"/>
    <p:sldId id="316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35"/>
    <a:srgbClr val="C60C30"/>
    <a:srgbClr val="EAEAEA"/>
    <a:srgbClr val="DBCEAC"/>
    <a:srgbClr val="3CB6CE"/>
    <a:srgbClr val="B6BF00"/>
    <a:srgbClr val="EC7A00"/>
    <a:srgbClr val="003C69"/>
    <a:srgbClr val="45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7674" autoAdjust="0"/>
  </p:normalViewPr>
  <p:slideViewPr>
    <p:cSldViewPr snapToGrid="0">
      <p:cViewPr varScale="1">
        <p:scale>
          <a:sx n="67" d="100"/>
          <a:sy n="67" d="100"/>
        </p:scale>
        <p:origin x="576" y="60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10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37176" y="133181"/>
            <a:ext cx="1014071" cy="29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algn="r" defTabSz="958287">
              <a:defRPr sz="1200">
                <a:latin typeface="Arial" charset="0"/>
              </a:defRPr>
            </a:lvl1pPr>
          </a:lstStyle>
          <a:p>
            <a:pPr>
              <a:defRPr/>
            </a:pPr>
            <a:fld id="{2D0BEC2D-94EB-4C75-89CE-F800DB58FFC0}" type="datetime1">
              <a:rPr lang="en-US"/>
              <a:pPr>
                <a:defRPr/>
              </a:pPr>
              <a:t>11/27/2017</a:t>
            </a:fld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80829" y="9118531"/>
            <a:ext cx="3170420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b" anchorCtr="0" compatLnSpc="1">
            <a:prstTxWarp prst="textNoShape">
              <a:avLst/>
            </a:prstTxWarp>
          </a:bodyPr>
          <a:lstStyle>
            <a:lvl1pPr algn="r" defTabSz="958287">
              <a:defRPr sz="1200">
                <a:latin typeface="Arial" charset="0"/>
              </a:defRPr>
            </a:lvl1pPr>
          </a:lstStyle>
          <a:p>
            <a:pPr>
              <a:defRPr/>
            </a:pPr>
            <a:fld id="{8C91435D-2E5A-4658-9B73-48AE9113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6448" y="144053"/>
            <a:ext cx="4134678" cy="286300"/>
          </a:xfrm>
          <a:prstGeom prst="rect">
            <a:avLst/>
          </a:prstGeom>
          <a:noFill/>
        </p:spPr>
        <p:txBody>
          <a:bodyPr wrap="square" lIns="95069" tIns="47534" rIns="95069" bIns="47534">
            <a:spAutoFit/>
          </a:bodyPr>
          <a:lstStyle/>
          <a:p>
            <a:pPr>
              <a:defRPr/>
            </a:pPr>
            <a:r>
              <a:rPr lang="en-US" sz="1200" spc="312" dirty="0">
                <a:latin typeface="Stone Sans" pitchFamily="34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756967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171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defTabSz="95828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33" y="0"/>
            <a:ext cx="3170420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>
            <a:lvl1pPr algn="r" defTabSz="958287">
              <a:defRPr sz="1200">
                <a:latin typeface="Arial" charset="0"/>
              </a:defRPr>
            </a:lvl1pPr>
          </a:lstStyle>
          <a:p>
            <a:pPr>
              <a:defRPr/>
            </a:pPr>
            <a:fld id="{4A74AFC3-7EDC-4454-91FD-92683BE72F90}" type="datetime1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21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020" y="4561441"/>
            <a:ext cx="5851160" cy="43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531"/>
            <a:ext cx="3169171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b" anchorCtr="0" compatLnSpc="1">
            <a:prstTxWarp prst="textNoShape">
              <a:avLst/>
            </a:prstTxWarp>
          </a:bodyPr>
          <a:lstStyle>
            <a:lvl1pPr defTabSz="95828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33" y="9118531"/>
            <a:ext cx="3170420" cy="4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4" tIns="47867" rIns="95734" bIns="47867" numCol="1" anchor="b" anchorCtr="0" compatLnSpc="1">
            <a:prstTxWarp prst="textNoShape">
              <a:avLst/>
            </a:prstTxWarp>
          </a:bodyPr>
          <a:lstStyle>
            <a:lvl1pPr algn="r" defTabSz="958287">
              <a:defRPr sz="1200">
                <a:latin typeface="Arial" charset="0"/>
              </a:defRPr>
            </a:lvl1pPr>
          </a:lstStyle>
          <a:p>
            <a:pPr>
              <a:defRPr/>
            </a:pPr>
            <a:fld id="{C23A3D8B-5633-4ECC-9DDA-387F39953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093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228-308B-4154-86BB-B7613A6C19A4}" type="datetime1">
              <a:rPr lang="en-US" altLang="en-US" smtClean="0"/>
              <a:pPr eaLnBrk="1" hangingPunct="1">
                <a:spcBef>
                  <a:spcPct val="0"/>
                </a:spcBef>
              </a:pPr>
              <a:t>11/27/2017</a:t>
            </a:fld>
            <a:endParaRPr lang="en-US" altLang="en-US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Template-WSU Hrz 201.ppt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1341B-831D-4F2E-AF09-3795CFD88F84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2187" cy="3600450"/>
          </a:xfrm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0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74568B-D58D-4A55-8FB9-B93715DE7607}" type="datetime1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11/27/2017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Template-WSU Hrz 201.ppt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76C432-D6BD-4B22-B83B-107BFF1689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2187" cy="3600450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74AFC3-7EDC-4454-91FD-92683BE72F90}" type="datetime1">
              <a:rPr lang="en-US" smtClean="0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A3D8B-5633-4ECC-9DDA-387F399533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8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228-308B-4154-86BB-B7613A6C19A4}" type="datetime1">
              <a:rPr lang="en-US" altLang="en-US" smtClean="0"/>
              <a:pPr eaLnBrk="1" hangingPunct="1">
                <a:spcBef>
                  <a:spcPct val="0"/>
                </a:spcBef>
              </a:pPr>
              <a:t>11/27/2017</a:t>
            </a:fld>
            <a:endParaRPr lang="en-US" altLang="en-US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Template-WSU Hrz 201.ppt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1341B-831D-4F2E-AF09-3795CFD88F84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2187" cy="3600450"/>
          </a:xfrm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82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 flipH="1">
            <a:off x="-17462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6"/>
            <a:ext cx="9161464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 flipH="1">
            <a:off x="-17462" y="79376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 flipH="1">
            <a:off x="-17463" y="1"/>
            <a:ext cx="9161464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4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4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Stone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4189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66925" y="6381750"/>
            <a:ext cx="6100764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6476B66-3F28-4D88-8A13-E30115B88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585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BF1FA-8206-42D7-AA35-79FF2D18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8" t="11948" r="14451" b="16364"/>
          <a:stretch/>
        </p:blipFill>
        <p:spPr bwMode="auto">
          <a:xfrm>
            <a:off x="55562" y="165894"/>
            <a:ext cx="36195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1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0256"/>
            <a:ext cx="8686800" cy="424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57388"/>
            <a:ext cx="4349751" cy="205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6951" y="1957388"/>
            <a:ext cx="4351338" cy="46166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DA132-5EBA-487B-9536-551A35ADD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1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981F32"/>
              </a:clrFrom>
              <a:clrTo>
                <a:srgbClr val="981F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8" t="11948" r="14451" b="16364"/>
          <a:stretch/>
        </p:blipFill>
        <p:spPr bwMode="auto">
          <a:xfrm>
            <a:off x="55562" y="165894"/>
            <a:ext cx="36195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RS sign copy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1" y="5849939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6842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998507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1496680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Stone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C387-C1E7-4B4C-8639-1344D7C04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83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1583788"/>
            <a:ext cx="8659907" cy="424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6" y="2275789"/>
            <a:ext cx="4002321" cy="1754326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2275789"/>
            <a:ext cx="3969948" cy="1754326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39E3E-3474-436C-BF5A-B2D68E79B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38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8480"/>
            <a:ext cx="8686800" cy="4247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8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7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FD58-B09A-4F10-9414-A38CF0E4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17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7" y="2136491"/>
            <a:ext cx="8675274" cy="424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2B38-FAE7-4AF0-BFE3-D550A3A61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96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A24A4-0700-47DA-8A70-667FDCE5B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23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9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18959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Stone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9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9EB5-F645-42D7-A134-163E2B953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15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1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2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BB25-E5B9-4F24-8C38-081A37FB5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97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 bwMode="gray">
          <a:xfrm flipH="1">
            <a:off x="0" y="79376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 bwMode="gray">
          <a:xfrm flipH="1">
            <a:off x="-17462" y="79376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gray">
          <a:xfrm flipH="1">
            <a:off x="-17463" y="1"/>
            <a:ext cx="9161464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1"/>
            <a:ext cx="7315200" cy="168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3606"/>
            <a:ext cx="865981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84188" y="6438900"/>
            <a:ext cx="125253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736725" y="6438900"/>
            <a:ext cx="61531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B3315FF4-AE30-4837-BC80-5CFA69D1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4" r:id="rId10"/>
    <p:sldLayoutId id="2147484125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Stone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Stone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Stone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1600" dirty="0">
          <a:solidFill>
            <a:schemeClr val="bg2"/>
          </a:solidFill>
          <a:latin typeface="Stone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60000">
              <a:schemeClr val="accent1"/>
            </a:gs>
            <a:gs pos="100000">
              <a:schemeClr val="accent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3"/>
          <p:cNvGrpSpPr>
            <a:grpSpLocks/>
          </p:cNvGrpSpPr>
          <p:nvPr/>
        </p:nvGrpSpPr>
        <p:grpSpPr bwMode="auto">
          <a:xfrm>
            <a:off x="9007475" y="0"/>
            <a:ext cx="136525" cy="6858000"/>
            <a:chOff x="9007474" y="0"/>
            <a:chExt cx="136525" cy="6858000"/>
          </a:xfrm>
        </p:grpSpPr>
        <p:sp>
          <p:nvSpPr>
            <p:cNvPr id="20" name="Rectangle 19"/>
            <p:cNvSpPr/>
            <p:nvPr userDrawn="1"/>
          </p:nvSpPr>
          <p:spPr bwMode="ltGray">
            <a:xfrm>
              <a:off x="9007474" y="5683250"/>
              <a:ext cx="136525" cy="11747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ltGray">
            <a:xfrm flipH="1">
              <a:off x="9007474" y="0"/>
              <a:ext cx="136525" cy="3833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ltGray">
            <a:xfrm flipH="1">
              <a:off x="9007474" y="3698875"/>
              <a:ext cx="136525" cy="217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4838" y="1592264"/>
            <a:ext cx="5600700" cy="168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5613" y="905920"/>
            <a:ext cx="843915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23825" y="6469064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44637" y="6469064"/>
            <a:ext cx="615315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766049" y="6469064"/>
            <a:ext cx="130175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482BA1C-1BAB-40E8-945A-C79AFEB66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2" descr="wsuTLSigRvs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334250" y="6116639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400" dirty="0">
          <a:solidFill>
            <a:schemeClr val="tx1"/>
          </a:solidFill>
          <a:latin typeface="Stone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200" dirty="0">
          <a:solidFill>
            <a:schemeClr val="tx1"/>
          </a:solidFill>
          <a:latin typeface="Stone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000" dirty="0">
          <a:solidFill>
            <a:schemeClr val="tx1"/>
          </a:solidFill>
          <a:latin typeface="Stone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dirty="0">
          <a:solidFill>
            <a:schemeClr val="tx1"/>
          </a:solidFill>
          <a:latin typeface="Stone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1600" dirty="0">
          <a:solidFill>
            <a:schemeClr val="tx1"/>
          </a:solidFill>
          <a:latin typeface="Stone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/>
        </p:nvGrpSpPr>
        <p:grpSpPr bwMode="auto">
          <a:xfrm>
            <a:off x="0" y="1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4838" y="1592263"/>
            <a:ext cx="5600700" cy="1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5613" y="905758"/>
            <a:ext cx="843915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23825" y="6469064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44637" y="6469064"/>
            <a:ext cx="615315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766049" y="6469064"/>
            <a:ext cx="130175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8F2CD6CB-CF3B-41E7-846A-5A3164647F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28601"/>
            <a:ext cx="1276351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HRS sign cop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1" y="5849939"/>
            <a:ext cx="1143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Stone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Stone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Stone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Stone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Stone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ps@ws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27"/>
          <p:cNvSpPr txBox="1">
            <a:spLocks noChangeArrowheads="1"/>
          </p:cNvSpPr>
          <p:nvPr/>
        </p:nvSpPr>
        <p:spPr>
          <a:xfrm>
            <a:off x="1990726" y="1597025"/>
            <a:ext cx="5470525" cy="1079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kern="0" dirty="0">
                <a:latin typeface="StoneSans" pitchFamily="34" charset="0"/>
              </a:rPr>
              <a:t>Effort Certification </a:t>
            </a:r>
            <a:br>
              <a:rPr lang="en-US" altLang="en-US" sz="4000" kern="0" dirty="0">
                <a:latin typeface="StoneSans" pitchFamily="34" charset="0"/>
              </a:rPr>
            </a:br>
            <a:r>
              <a:rPr lang="en-US" altLang="en-US" sz="4000" kern="0" dirty="0">
                <a:latin typeface="StoneSans" pitchFamily="34" charset="0"/>
              </a:rPr>
              <a:t>and Cost Sharing</a:t>
            </a:r>
          </a:p>
        </p:txBody>
      </p:sp>
      <p:sp>
        <p:nvSpPr>
          <p:cNvPr id="14" name="Rectangle 1028"/>
          <p:cNvSpPr txBox="1">
            <a:spLocks noChangeArrowheads="1"/>
          </p:cNvSpPr>
          <p:nvPr/>
        </p:nvSpPr>
        <p:spPr>
          <a:xfrm>
            <a:off x="1924049" y="3352799"/>
            <a:ext cx="6153151" cy="2894013"/>
          </a:xfrm>
          <a:prstGeom prst="rect">
            <a:avLst/>
          </a:prstGeom>
        </p:spPr>
        <p:txBody>
          <a:bodyPr/>
          <a:lstStyle>
            <a:lvl1pPr marL="165100" indent="-1651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22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kern="0" dirty="0">
                <a:latin typeface="StoneSans" pitchFamily="34" charset="0"/>
              </a:rPr>
              <a:t>Presented by:</a:t>
            </a:r>
          </a:p>
          <a:p>
            <a:pPr marL="0" indent="0" eaLnBrk="1" hangingPunct="1">
              <a:buNone/>
            </a:pPr>
            <a:r>
              <a:rPr lang="en-US" altLang="en-US" sz="2800" kern="0" dirty="0">
                <a:latin typeface="StoneSans" pitchFamily="34" charset="0"/>
              </a:rPr>
              <a:t>	</a:t>
            </a:r>
            <a:r>
              <a:rPr lang="en-US" altLang="en-US" sz="2800" kern="0" dirty="0" smtClean="0">
                <a:latin typeface="StoneSans" pitchFamily="34" charset="0"/>
              </a:rPr>
              <a:t>Josh Graisy </a:t>
            </a:r>
            <a:endParaRPr lang="en-US" altLang="en-US" sz="2800" kern="0" dirty="0">
              <a:latin typeface="StoneSans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kern="0" dirty="0">
                <a:latin typeface="StoneSans" pitchFamily="34" charset="0"/>
              </a:rPr>
              <a:t>	</a:t>
            </a:r>
            <a:r>
              <a:rPr lang="en-US" altLang="en-US" sz="2800" kern="0" dirty="0" smtClean="0">
                <a:latin typeface="StoneSans" pitchFamily="34" charset="0"/>
              </a:rPr>
              <a:t>Gerik Kimble</a:t>
            </a:r>
            <a:endParaRPr lang="en-US" altLang="en-US" sz="2800" kern="0" dirty="0">
              <a:latin typeface="StoneSans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kern="0" dirty="0" smtClean="0">
                <a:latin typeface="StoneSans" pitchFamily="34" charset="0"/>
              </a:rPr>
              <a:t>	Sponsored </a:t>
            </a:r>
            <a:r>
              <a:rPr lang="en-US" altLang="en-US" sz="2800" kern="0" dirty="0">
                <a:latin typeface="StoneSans" pitchFamily="34" charset="0"/>
              </a:rPr>
              <a:t>Programs Services</a:t>
            </a:r>
          </a:p>
          <a:p>
            <a:pPr eaLnBrk="1" hangingPunct="1"/>
            <a:endParaRPr lang="en-US" altLang="en-US" sz="2800" kern="0" dirty="0">
              <a:latin typeface="StoneSans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1600" kern="0" dirty="0">
                <a:latin typeface="StoneSans" pitchFamily="34" charset="0"/>
              </a:rPr>
              <a:t>Revised </a:t>
            </a:r>
            <a:r>
              <a:rPr lang="en-US" altLang="en-US" sz="1600" kern="0" dirty="0" smtClean="0">
                <a:latin typeface="StoneSans" pitchFamily="34" charset="0"/>
              </a:rPr>
              <a:t>November 2017</a:t>
            </a:r>
            <a:endParaRPr lang="en-US" altLang="en-US" sz="1600" kern="0" dirty="0">
              <a:latin typeface="StoneSans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95400" y="3105150"/>
            <a:ext cx="70866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6142" y="718278"/>
            <a:ext cx="8494939" cy="1200329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Completing an </a:t>
            </a:r>
            <a:br>
              <a:rPr lang="en-US" altLang="en-US" sz="4000" dirty="0"/>
            </a:br>
            <a:r>
              <a:rPr lang="en-US" altLang="en-US" sz="4000" dirty="0"/>
              <a:t>Effort Certification Report </a:t>
            </a:r>
            <a:endParaRPr lang="en-US" alt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115" y="1918607"/>
            <a:ext cx="3854286" cy="48453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090057" y="2261507"/>
            <a:ext cx="987879" cy="49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7057" y="2077811"/>
            <a:ext cx="1208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If department is incorrect, please cross off and write in correct department so we can change in EFFORT system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42457" y="4484176"/>
            <a:ext cx="2213882" cy="248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42457" y="3692980"/>
            <a:ext cx="2250622" cy="791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8700" y="4163786"/>
            <a:ext cx="121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Subtotal of A plus subtotal of B must equal 100%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717136" y="2510518"/>
            <a:ext cx="1093862" cy="44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0998" y="2615013"/>
            <a:ext cx="166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Be sure to mark whether cost sharing was ON or OFF campus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18" y="742950"/>
            <a:ext cx="4666445" cy="60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27" y="718672"/>
            <a:ext cx="4705873" cy="60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40" y="716736"/>
            <a:ext cx="4712140" cy="60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3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687" y="769122"/>
            <a:ext cx="4980864" cy="59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8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29" y="726392"/>
            <a:ext cx="4529270" cy="600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392"/>
            <a:ext cx="4614729" cy="60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0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1347408"/>
            <a:ext cx="8659812" cy="59093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What Is Cost Sharing?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2514600"/>
            <a:ext cx="8853488" cy="2954655"/>
          </a:xfrm>
        </p:spPr>
        <p:txBody>
          <a:bodyPr/>
          <a:lstStyle/>
          <a:p>
            <a:pPr marL="342900" indent="-342900" eaLnBrk="1" hangingPunct="1"/>
            <a:endParaRPr lang="en-US" dirty="0" smtClean="0"/>
          </a:p>
          <a:p>
            <a:pPr marL="342900" indent="-342900" eaLnBrk="1" hangingPunct="1"/>
            <a:endParaRPr lang="en-US" dirty="0"/>
          </a:p>
          <a:p>
            <a:pPr marL="342900" indent="-342900" eaLnBrk="1" hangingPunct="1"/>
            <a:r>
              <a:rPr lang="en-US" dirty="0" smtClean="0"/>
              <a:t>Cost </a:t>
            </a:r>
            <a:r>
              <a:rPr lang="en-US" dirty="0"/>
              <a:t>Sharing represents the sponsored project or program costs (direct and indirect) that would normally be borne by a sponsor but instead are covered by </a:t>
            </a:r>
            <a:r>
              <a:rPr lang="en-US"/>
              <a:t>the </a:t>
            </a:r>
            <a:r>
              <a:rPr lang="en-US" smtClean="0"/>
              <a:t>university </a:t>
            </a:r>
            <a:r>
              <a:rPr lang="en-US" dirty="0"/>
              <a:t>or a third party, such as a subcontractor or an unfunded collaborator.</a:t>
            </a:r>
            <a:endParaRPr lang="en-US" altLang="en-US" b="1" dirty="0"/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88470"/>
            <a:ext cx="8686800" cy="535531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Why Cost Share?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743" y="2209800"/>
            <a:ext cx="8739545" cy="4485843"/>
          </a:xfrm>
        </p:spPr>
        <p:txBody>
          <a:bodyPr/>
          <a:lstStyle/>
          <a:p>
            <a:pPr marL="285750" indent="-285750" eaLnBrk="1" hangingPunct="1">
              <a:lnSpc>
                <a:spcPct val="85000"/>
              </a:lnSpc>
            </a:pPr>
            <a:r>
              <a:rPr lang="en-US" altLang="en-US" b="1" dirty="0"/>
              <a:t>Mandatory Cost </a:t>
            </a:r>
            <a:r>
              <a:rPr lang="en-US" altLang="en-US" b="1" dirty="0" smtClean="0"/>
              <a:t>Sharing</a:t>
            </a:r>
            <a:r>
              <a:rPr lang="en-US" altLang="en-US" b="1" dirty="0"/>
              <a:t>:</a:t>
            </a:r>
            <a:r>
              <a:rPr lang="en-US" altLang="en-US" b="1" dirty="0" smtClean="0"/>
              <a:t> </a:t>
            </a:r>
          </a:p>
          <a:p>
            <a:pPr marL="465138" lvl="1" indent="-285750" eaLnBrk="1" hangingPunct="1">
              <a:lnSpc>
                <a:spcPct val="85000"/>
              </a:lnSpc>
            </a:pPr>
            <a:r>
              <a:rPr lang="en-US" altLang="en-US" dirty="0" smtClean="0"/>
              <a:t>Cost sharing required by the sponsor as a condition of eligibility for an award. Must be properly documented and tracked for compliance purposes. 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/>
          </a:p>
          <a:p>
            <a:pPr marL="285750" indent="-285750" eaLnBrk="1" hangingPunct="1">
              <a:lnSpc>
                <a:spcPct val="85000"/>
              </a:lnSpc>
            </a:pPr>
            <a:r>
              <a:rPr lang="en-US" altLang="en-US" b="1" dirty="0"/>
              <a:t>Voluntary Committed Cost </a:t>
            </a:r>
            <a:r>
              <a:rPr lang="en-US" altLang="en-US" b="1" dirty="0" smtClean="0"/>
              <a:t>Sharing:</a:t>
            </a:r>
            <a:endParaRPr lang="en-US" altLang="en-US" b="1" dirty="0"/>
          </a:p>
          <a:p>
            <a:pPr marL="465138" lvl="1" indent="-285750" eaLnBrk="1" hangingPunct="1">
              <a:lnSpc>
                <a:spcPct val="85000"/>
              </a:lnSpc>
            </a:pPr>
            <a:r>
              <a:rPr lang="en-US" altLang="en-US" dirty="0" smtClean="0"/>
              <a:t>Cost sharing not </a:t>
            </a:r>
            <a:r>
              <a:rPr lang="en-US" altLang="en-US" dirty="0"/>
              <a:t>required by </a:t>
            </a:r>
            <a:r>
              <a:rPr lang="en-US" altLang="en-US" dirty="0" smtClean="0"/>
              <a:t>sponsor </a:t>
            </a:r>
            <a:r>
              <a:rPr lang="en-US" altLang="en-US" dirty="0"/>
              <a:t>but </a:t>
            </a:r>
            <a:r>
              <a:rPr lang="en-US" altLang="en-US" dirty="0" smtClean="0"/>
              <a:t>provided at the discretion of the institution. Must be properly documented and tracked for compliance purposes. 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/>
          </a:p>
          <a:p>
            <a:pPr marL="285750" indent="-285750" eaLnBrk="1" hangingPunct="1">
              <a:lnSpc>
                <a:spcPct val="85000"/>
              </a:lnSpc>
            </a:pPr>
            <a:r>
              <a:rPr lang="en-US" altLang="en-US" b="1" dirty="0"/>
              <a:t>Voluntary </a:t>
            </a:r>
            <a:r>
              <a:rPr lang="en-US" altLang="en-US" b="1" dirty="0" smtClean="0"/>
              <a:t>Uncommitted Cost Sharing: </a:t>
            </a:r>
          </a:p>
          <a:p>
            <a:pPr marL="465138" lvl="1" indent="-285750" eaLnBrk="1" hangingPunct="1">
              <a:lnSpc>
                <a:spcPct val="85000"/>
              </a:lnSpc>
            </a:pPr>
            <a:r>
              <a:rPr lang="en-US" altLang="en-US" dirty="0" smtClean="0"/>
              <a:t>Cost sharing not required by the relevant program solicitation, not referenced in proposal or award, and not formally tracked or auditable. 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1094916"/>
            <a:ext cx="8659907" cy="535531"/>
          </a:xfrm>
        </p:spPr>
        <p:txBody>
          <a:bodyPr/>
          <a:lstStyle/>
          <a:p>
            <a:r>
              <a:rPr lang="en-US" sz="3200" dirty="0"/>
              <a:t>Pitfalls of Cost </a:t>
            </a:r>
            <a:r>
              <a:rPr lang="en-US" sz="3200" dirty="0" smtClean="0"/>
              <a:t>Sharing/Matching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722266" y="2615014"/>
            <a:ext cx="8183563" cy="2616101"/>
          </a:xfrm>
        </p:spPr>
        <p:txBody>
          <a:bodyPr/>
          <a:lstStyle/>
          <a:p>
            <a:pPr lvl="1"/>
            <a:r>
              <a:rPr lang="en-US" sz="2400" dirty="0" smtClean="0"/>
              <a:t>Cost sharing is a cost to the university</a:t>
            </a:r>
          </a:p>
          <a:p>
            <a:pPr marL="1651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Cost sharing has negative effects on the F&amp;A rate</a:t>
            </a:r>
          </a:p>
          <a:p>
            <a:pPr marL="1651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Administrative burden of tracking and recording the match</a:t>
            </a:r>
          </a:p>
        </p:txBody>
      </p:sp>
    </p:spTree>
    <p:extLst>
      <p:ext uri="{BB962C8B-B14F-4D97-AF65-F5344CB8AC3E}">
        <p14:creationId xmlns:p14="http://schemas.microsoft.com/office/powerpoint/2010/main" val="2346518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772"/>
            <a:ext cx="8686800" cy="978729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What Funds Can Be Used To Cost Share?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2446947"/>
            <a:ext cx="8686800" cy="3771802"/>
          </a:xfrm>
        </p:spPr>
        <p:txBody>
          <a:bodyPr/>
          <a:lstStyle/>
          <a:p>
            <a:pPr marL="403225" indent="-403225" eaLnBrk="1" hangingPunct="1"/>
            <a:r>
              <a:rPr lang="en-US" altLang="en-US" b="1" dirty="0"/>
              <a:t>Toward Federal A</a:t>
            </a:r>
            <a:r>
              <a:rPr lang="en-US" altLang="en-US" b="1" dirty="0" smtClean="0"/>
              <a:t>wards: </a:t>
            </a:r>
          </a:p>
          <a:p>
            <a:pPr marL="582613" lvl="1" indent="-403225" eaLnBrk="1" hangingPunct="1"/>
            <a:r>
              <a:rPr lang="en-US" altLang="en-US" dirty="0"/>
              <a:t>C</a:t>
            </a:r>
            <a:r>
              <a:rPr lang="en-US" altLang="en-US" dirty="0" smtClean="0"/>
              <a:t>ost </a:t>
            </a:r>
            <a:r>
              <a:rPr lang="en-US" altLang="en-US" dirty="0"/>
              <a:t>sharing may come from state sources or private sources. </a:t>
            </a:r>
            <a:endParaRPr lang="en-US" altLang="en-US" dirty="0" smtClean="0"/>
          </a:p>
          <a:p>
            <a:pPr marL="582613" lvl="1" indent="-403225" eaLnBrk="1" hangingPunct="1"/>
            <a:r>
              <a:rPr lang="en-US" altLang="en-US" dirty="0" smtClean="0"/>
              <a:t>May NOT </a:t>
            </a:r>
            <a:r>
              <a:rPr lang="en-US" altLang="en-US" dirty="0"/>
              <a:t>use another </a:t>
            </a:r>
            <a:r>
              <a:rPr lang="en-US" altLang="en-US" dirty="0" smtClean="0"/>
              <a:t>federal </a:t>
            </a:r>
            <a:r>
              <a:rPr lang="en-US" altLang="en-US" dirty="0"/>
              <a:t>award unless approved by </a:t>
            </a:r>
            <a:r>
              <a:rPr lang="en-US" altLang="en-US" dirty="0" smtClean="0"/>
              <a:t>federal </a:t>
            </a:r>
            <a:r>
              <a:rPr lang="en-US" altLang="en-US" dirty="0"/>
              <a:t>statute.  </a:t>
            </a:r>
            <a:endParaRPr lang="en-US" altLang="en-US" dirty="0" smtClean="0"/>
          </a:p>
          <a:p>
            <a:pPr marL="582613" lvl="1" indent="-403225" eaLnBrk="1" hangingPunct="1"/>
            <a:r>
              <a:rPr lang="en-US" altLang="en-US" dirty="0"/>
              <a:t>C</a:t>
            </a:r>
            <a:r>
              <a:rPr lang="en-US" altLang="en-US" dirty="0" smtClean="0"/>
              <a:t>an NOT use </a:t>
            </a:r>
            <a:r>
              <a:rPr lang="en-US" altLang="en-US" dirty="0"/>
              <a:t>f</a:t>
            </a:r>
            <a:r>
              <a:rPr lang="en-US" altLang="en-US" dirty="0" smtClean="0"/>
              <a:t>ederal </a:t>
            </a:r>
            <a:r>
              <a:rPr lang="en-US" altLang="en-US" dirty="0"/>
              <a:t>appropriations </a:t>
            </a:r>
            <a:r>
              <a:rPr lang="en-US" altLang="en-US" dirty="0" smtClean="0"/>
              <a:t>(fund </a:t>
            </a:r>
            <a:r>
              <a:rPr lang="en-US" altLang="en-US" dirty="0"/>
              <a:t>143</a:t>
            </a:r>
            <a:r>
              <a:rPr lang="en-US" altLang="en-US" dirty="0" smtClean="0"/>
              <a:t>).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/>
          </a:p>
          <a:p>
            <a:pPr marL="403225" indent="-403225" eaLnBrk="1" hangingPunct="1"/>
            <a:r>
              <a:rPr lang="en-US" altLang="en-US" b="1" dirty="0"/>
              <a:t>Toward O</a:t>
            </a:r>
            <a:r>
              <a:rPr lang="en-US" altLang="en-US" b="1" dirty="0" smtClean="0"/>
              <a:t>ther </a:t>
            </a:r>
            <a:r>
              <a:rPr lang="en-US" altLang="en-US" b="1" dirty="0"/>
              <a:t>A</a:t>
            </a:r>
            <a:r>
              <a:rPr lang="en-US" altLang="en-US" b="1" dirty="0" smtClean="0"/>
              <a:t>wards: </a:t>
            </a:r>
          </a:p>
          <a:p>
            <a:pPr marL="582613" lvl="1" indent="-403225" eaLnBrk="1" hangingPunct="1"/>
            <a:r>
              <a:rPr lang="en-US" altLang="en-US" dirty="0"/>
              <a:t>S</a:t>
            </a:r>
            <a:r>
              <a:rPr lang="en-US" altLang="en-US" dirty="0" smtClean="0"/>
              <a:t>ee </a:t>
            </a:r>
            <a:r>
              <a:rPr lang="en-US" altLang="en-US" dirty="0"/>
              <a:t>specific agency regulations.  </a:t>
            </a:r>
            <a:endParaRPr lang="en-US" altLang="en-US" dirty="0" smtClean="0"/>
          </a:p>
          <a:p>
            <a:pPr marL="582613" lvl="1" indent="-403225" eaLnBrk="1" hangingPunct="1"/>
            <a:r>
              <a:rPr lang="en-US" altLang="en-US" dirty="0" smtClean="0"/>
              <a:t>May NOT </a:t>
            </a:r>
            <a:r>
              <a:rPr lang="en-US" altLang="en-US" dirty="0"/>
              <a:t>use a federal award or appropriation.</a:t>
            </a: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775" y="695326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122364" y="1239839"/>
            <a:ext cx="7704136" cy="4339650"/>
          </a:xfrm>
        </p:spPr>
        <p:txBody>
          <a:bodyPr/>
          <a:lstStyle/>
          <a:p>
            <a:pPr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Recording date of this workshop is </a:t>
            </a:r>
          </a:p>
          <a:p>
            <a:pPr>
              <a:defRPr/>
            </a:pPr>
            <a:r>
              <a:rPr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27th, 2017</a:t>
            </a:r>
            <a:endParaRPr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rules and procedures discussed in this workshop are subject to change.</a:t>
            </a:r>
          </a:p>
          <a:p>
            <a:pPr>
              <a:defRPr/>
            </a:pPr>
            <a:endParaRPr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check university resources (BPPM) </a:t>
            </a:r>
          </a:p>
          <a:p>
            <a:pPr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relying exclusively </a:t>
            </a:r>
          </a:p>
          <a:p>
            <a:pPr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this recorded presentation.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26259"/>
            <a:ext cx="8153400" cy="978729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Cost Sharing Effort Inquiry</a:t>
            </a:r>
            <a:br>
              <a:rPr lang="en-US" altLang="en-US" sz="3200" dirty="0"/>
            </a:br>
            <a:r>
              <a:rPr lang="en-US" altLang="en-US" sz="3200" dirty="0"/>
              <a:t>    Request Form (CSEIR)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6" y="2286001"/>
            <a:ext cx="8248651" cy="3724096"/>
          </a:xfrm>
        </p:spPr>
        <p:txBody>
          <a:bodyPr/>
          <a:lstStyle/>
          <a:p>
            <a:pPr marL="342900" indent="-342900" eaLnBrk="1" hangingPunct="1"/>
            <a:r>
              <a:rPr lang="en-US" altLang="en-US" sz="2400" dirty="0"/>
              <a:t>This form is sent to the department contact after the account is set up by </a:t>
            </a:r>
            <a:r>
              <a:rPr lang="en-US" altLang="en-US" sz="2400" dirty="0" smtClean="0"/>
              <a:t>SPS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342900" indent="-342900" eaLnBrk="1" hangingPunct="1"/>
            <a:r>
              <a:rPr lang="en-US" altLang="en-US" sz="2400" dirty="0" smtClean="0"/>
              <a:t>It </a:t>
            </a:r>
            <a:r>
              <a:rPr lang="en-US" altLang="en-US" sz="2400" dirty="0"/>
              <a:t>is necessary to submit a CSEIR for an employee to be added to the Cost Sharing Participation </a:t>
            </a:r>
            <a:r>
              <a:rPr lang="en-US" altLang="en-US" sz="2400" dirty="0" smtClean="0"/>
              <a:t>System</a:t>
            </a:r>
          </a:p>
          <a:p>
            <a:pPr marL="522288" lvl="1" indent="-342900" eaLnBrk="1" hangingPunct="1"/>
            <a:r>
              <a:rPr lang="en-US" altLang="en-US" sz="2200" dirty="0" smtClean="0"/>
              <a:t>Also allows cost share account to be pre-printed on effort certification reports 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 </a:t>
            </a:r>
            <a:endParaRPr lang="en-US" altLang="en-US" sz="2400" b="1" dirty="0"/>
          </a:p>
          <a:p>
            <a:pPr eaLnBrk="1" hangingPunct="1">
              <a:buFontTx/>
              <a:buNone/>
            </a:pPr>
            <a:r>
              <a:rPr lang="en-US" altLang="en-US" sz="2400" b="1" dirty="0"/>
              <a:t>               </a:t>
            </a:r>
            <a:endParaRPr lang="en-US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1402808"/>
            <a:ext cx="8659812" cy="535531"/>
          </a:xfrm>
        </p:spPr>
        <p:txBody>
          <a:bodyPr/>
          <a:lstStyle/>
          <a:p>
            <a:pPr eaLnBrk="1" hangingPunct="1"/>
            <a:r>
              <a:rPr lang="en-US" altLang="en-US" dirty="0"/>
              <a:t>     </a:t>
            </a:r>
            <a:r>
              <a:rPr lang="en-US" altLang="en-US" sz="3200" dirty="0"/>
              <a:t>How Do I Report Cost Sharing?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1" y="1828801"/>
            <a:ext cx="8191500" cy="373333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endParaRPr lang="en-US" altLang="en-US" sz="2400" b="1" dirty="0" smtClean="0"/>
          </a:p>
          <a:p>
            <a:pPr marL="0" indent="0" eaLnBrk="1" hangingPunct="1">
              <a:lnSpc>
                <a:spcPct val="75000"/>
              </a:lnSpc>
              <a:buNone/>
            </a:pPr>
            <a:endParaRPr lang="en-US" altLang="en-US" sz="2400" b="1" dirty="0"/>
          </a:p>
          <a:p>
            <a:pPr marL="400050" indent="-400050" eaLnBrk="1" hangingPunct="1">
              <a:lnSpc>
                <a:spcPct val="75000"/>
              </a:lnSpc>
            </a:pPr>
            <a:r>
              <a:rPr lang="en-US" altLang="en-US" sz="2400" b="1" dirty="0"/>
              <a:t>WSU Employee </a:t>
            </a:r>
            <a:r>
              <a:rPr lang="en-US" altLang="en-US" sz="2400" b="1" dirty="0" smtClean="0"/>
              <a:t>Salaries and Benefits:  </a:t>
            </a:r>
          </a:p>
          <a:p>
            <a:pPr marL="579438" lvl="1" indent="-400050" eaLnBrk="1" hangingPunct="1">
              <a:lnSpc>
                <a:spcPct val="75000"/>
              </a:lnSpc>
            </a:pPr>
            <a:r>
              <a:rPr lang="en-US" altLang="en-US" sz="2200" dirty="0" smtClean="0"/>
              <a:t>Included on </a:t>
            </a:r>
            <a:r>
              <a:rPr lang="en-US" altLang="en-US" dirty="0"/>
              <a:t>e</a:t>
            </a:r>
            <a:r>
              <a:rPr lang="en-US" altLang="en-US" sz="2200" dirty="0" smtClean="0"/>
              <a:t>ffort </a:t>
            </a:r>
            <a:r>
              <a:rPr lang="en-US" altLang="en-US" dirty="0"/>
              <a:t>c</a:t>
            </a:r>
            <a:r>
              <a:rPr lang="en-US" altLang="en-US" sz="2200" dirty="0" smtClean="0"/>
              <a:t>ertification </a:t>
            </a:r>
            <a:r>
              <a:rPr lang="en-US" altLang="en-US" dirty="0"/>
              <a:t>r</a:t>
            </a:r>
            <a:r>
              <a:rPr lang="en-US" altLang="en-US" sz="2200" dirty="0" smtClean="0"/>
              <a:t>eports </a:t>
            </a:r>
            <a:r>
              <a:rPr lang="en-US" altLang="en-US" sz="2200" dirty="0"/>
              <a:t>in </a:t>
            </a:r>
            <a:r>
              <a:rPr lang="en-US" altLang="en-US" sz="2200" dirty="0" smtClean="0"/>
              <a:t>sections </a:t>
            </a:r>
            <a:r>
              <a:rPr lang="en-US" altLang="en-US" sz="2200" dirty="0"/>
              <a:t>E and </a:t>
            </a:r>
            <a:r>
              <a:rPr lang="en-US" altLang="en-US" sz="2200" dirty="0" smtClean="0"/>
              <a:t>A</a:t>
            </a:r>
            <a:endParaRPr lang="en-US" altLang="en-US" sz="2200" dirty="0"/>
          </a:p>
          <a:p>
            <a:pPr marL="579438" lvl="1" indent="-400050" eaLnBrk="1" hangingPunct="1">
              <a:lnSpc>
                <a:spcPct val="75000"/>
              </a:lnSpc>
            </a:pPr>
            <a:r>
              <a:rPr lang="en-US" altLang="en-US" sz="2200" dirty="0"/>
              <a:t>Section </a:t>
            </a:r>
            <a:r>
              <a:rPr lang="en-US" altLang="en-US" sz="2200" dirty="0" smtClean="0"/>
              <a:t>G: </a:t>
            </a:r>
            <a:r>
              <a:rPr lang="en-US" altLang="en-US" dirty="0" smtClean="0"/>
              <a:t>Enter </a:t>
            </a:r>
            <a:r>
              <a:rPr lang="en-US" altLang="en-US" dirty="0"/>
              <a:t>e</a:t>
            </a:r>
            <a:r>
              <a:rPr lang="en-US" altLang="en-US" dirty="0" smtClean="0"/>
              <a:t>arned </a:t>
            </a:r>
            <a:r>
              <a:rPr lang="en-US" altLang="en-US" dirty="0"/>
              <a:t>d</a:t>
            </a:r>
            <a:r>
              <a:rPr lang="en-US" altLang="en-US" dirty="0" smtClean="0"/>
              <a:t>istribution </a:t>
            </a:r>
            <a:r>
              <a:rPr lang="en-US" altLang="en-US" dirty="0"/>
              <a:t>a</a:t>
            </a:r>
            <a:r>
              <a:rPr lang="en-US" altLang="en-US" dirty="0" smtClean="0"/>
              <a:t>ccount </a:t>
            </a:r>
            <a:r>
              <a:rPr lang="en-US" altLang="en-US" dirty="0"/>
              <a:t>from Section </a:t>
            </a:r>
            <a:r>
              <a:rPr lang="en-US" altLang="en-US" dirty="0" smtClean="0"/>
              <a:t>C </a:t>
            </a:r>
            <a:r>
              <a:rPr lang="en-US" altLang="en-US" dirty="0"/>
              <a:t>being used toward </a:t>
            </a:r>
            <a:r>
              <a:rPr lang="en-US" altLang="en-US" dirty="0" smtClean="0"/>
              <a:t>cost sharing. Section </a:t>
            </a:r>
            <a:r>
              <a:rPr lang="en-US" altLang="en-US" dirty="0"/>
              <a:t>G total percentage must equal the total of Section E</a:t>
            </a:r>
            <a:r>
              <a:rPr lang="en-US" altLang="en-US" sz="2000" dirty="0"/>
              <a:t>.</a:t>
            </a:r>
            <a:r>
              <a:rPr lang="en-US" altLang="en-US" sz="1600" dirty="0"/>
              <a:t> </a:t>
            </a:r>
            <a:endParaRPr lang="en-US" altLang="en-US" sz="1600" dirty="0" smtClean="0"/>
          </a:p>
          <a:p>
            <a:pPr marL="400050" indent="-400050" eaLnBrk="1" hangingPunct="1">
              <a:lnSpc>
                <a:spcPct val="75000"/>
              </a:lnSpc>
              <a:buFontTx/>
              <a:buNone/>
            </a:pPr>
            <a:endParaRPr lang="en-US" altLang="en-US" sz="2400" b="1" dirty="0"/>
          </a:p>
          <a:p>
            <a:pPr marL="400050" indent="-400050" eaLnBrk="1" hangingPunct="1">
              <a:lnSpc>
                <a:spcPct val="75000"/>
              </a:lnSpc>
            </a:pPr>
            <a:r>
              <a:rPr lang="en-US" altLang="en-US" sz="2400" b="1" dirty="0"/>
              <a:t>Other:  </a:t>
            </a:r>
            <a:endParaRPr lang="en-US" altLang="en-US" sz="2400" b="1" dirty="0" smtClean="0"/>
          </a:p>
          <a:p>
            <a:pPr marL="579438" lvl="1" indent="-400050" eaLnBrk="1" hangingPunct="1">
              <a:lnSpc>
                <a:spcPct val="75000"/>
              </a:lnSpc>
            </a:pPr>
            <a:r>
              <a:rPr lang="en-US" altLang="en-US" sz="2200" dirty="0" smtClean="0"/>
              <a:t>Reported </a:t>
            </a:r>
            <a:r>
              <a:rPr lang="en-US" altLang="en-US" sz="2200" dirty="0"/>
              <a:t>via </a:t>
            </a:r>
            <a:r>
              <a:rPr lang="en-US" altLang="en-US" sz="2200" dirty="0" smtClean="0"/>
              <a:t>memo </a:t>
            </a:r>
            <a:r>
              <a:rPr lang="en-US" altLang="en-US" sz="2200" dirty="0"/>
              <a:t>including </a:t>
            </a:r>
            <a:r>
              <a:rPr lang="en-US" altLang="en-US" sz="2200" dirty="0" smtClean="0"/>
              <a:t>pertinent documentation and detail to Sponsored Programs Services. </a:t>
            </a:r>
          </a:p>
          <a:p>
            <a:pPr marL="344488" lvl="2" indent="0" eaLnBrk="1" hangingPunct="1">
              <a:lnSpc>
                <a:spcPct val="75000"/>
              </a:lnSpc>
              <a:buNone/>
            </a:pPr>
            <a:endParaRPr lang="en-US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1329496"/>
            <a:ext cx="8686800" cy="978729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Manual Cost Share Entries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85776" y="2298699"/>
            <a:ext cx="8005764" cy="175432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342900" indent="-342900" eaLnBrk="1" hangingPunct="1"/>
            <a:r>
              <a:rPr lang="en-US" altLang="en-US" dirty="0" smtClean="0"/>
              <a:t>Refer to “Manual Cost Share Requirements” attachment from presentation notes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4658"/>
            <a:ext cx="8686800" cy="535531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Tracking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2298701"/>
            <a:ext cx="7996238" cy="3162404"/>
          </a:xfrm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</a:pPr>
            <a:r>
              <a:rPr lang="en-US" altLang="en-US" dirty="0"/>
              <a:t>Cost </a:t>
            </a:r>
            <a:r>
              <a:rPr lang="en-US" altLang="en-US" dirty="0" smtClean="0"/>
              <a:t>sharing </a:t>
            </a:r>
            <a:r>
              <a:rPr lang="en-US" altLang="en-US" dirty="0"/>
              <a:t>obligations and amounts reported to date can be found in the BALANCES </a:t>
            </a:r>
            <a:r>
              <a:rPr lang="en-US" altLang="en-US" dirty="0" smtClean="0"/>
              <a:t>system</a:t>
            </a:r>
          </a:p>
          <a:p>
            <a:pPr marL="866775" lvl="3" indent="-342900" eaLnBrk="1" hangingPunct="1">
              <a:lnSpc>
                <a:spcPct val="85000"/>
              </a:lnSpc>
            </a:pPr>
            <a:r>
              <a:rPr lang="en-US" altLang="en-US" dirty="0"/>
              <a:t>Go to </a:t>
            </a:r>
            <a:r>
              <a:rPr lang="en-US" altLang="en-US" dirty="0" smtClean="0"/>
              <a:t>main menu</a:t>
            </a:r>
            <a:endParaRPr lang="en-US" altLang="en-US" dirty="0"/>
          </a:p>
          <a:p>
            <a:pPr marL="866775" lvl="3" indent="-342900" eaLnBrk="1" hangingPunct="1">
              <a:lnSpc>
                <a:spcPct val="85000"/>
              </a:lnSpc>
            </a:pPr>
            <a:r>
              <a:rPr lang="en-US" altLang="en-US" dirty="0" smtClean="0"/>
              <a:t>Press F7 key for cost </a:t>
            </a:r>
            <a:r>
              <a:rPr lang="en-US" altLang="en-US" dirty="0"/>
              <a:t>s</a:t>
            </a:r>
            <a:r>
              <a:rPr lang="en-US" altLang="en-US" dirty="0" smtClean="0"/>
              <a:t>hare screen</a:t>
            </a:r>
          </a:p>
          <a:p>
            <a:pPr marL="866775" lvl="3" indent="-342900" eaLnBrk="1" hangingPunct="1">
              <a:lnSpc>
                <a:spcPct val="85000"/>
              </a:lnSpc>
            </a:pPr>
            <a:r>
              <a:rPr lang="en-US" altLang="en-US" dirty="0" smtClean="0"/>
              <a:t>You can then search by account or by ID#</a:t>
            </a:r>
            <a:endParaRPr lang="en-US" altLang="en-US" dirty="0"/>
          </a:p>
          <a:p>
            <a:pPr marL="866775" lvl="3" indent="-342900" eaLnBrk="1" hangingPunct="1">
              <a:lnSpc>
                <a:spcPct val="85000"/>
              </a:lnSpc>
            </a:pPr>
            <a:r>
              <a:rPr lang="en-US" altLang="en-US" dirty="0"/>
              <a:t>The </a:t>
            </a:r>
            <a:r>
              <a:rPr lang="en-US" altLang="en-US" dirty="0" smtClean="0"/>
              <a:t>effort </a:t>
            </a:r>
            <a:r>
              <a:rPr lang="en-US" altLang="en-US" dirty="0"/>
              <a:t>and </a:t>
            </a:r>
            <a:r>
              <a:rPr lang="en-US" altLang="en-US" dirty="0" smtClean="0"/>
              <a:t>cost share systems </a:t>
            </a:r>
            <a:r>
              <a:rPr lang="en-US" altLang="en-US" dirty="0"/>
              <a:t>are updated </a:t>
            </a:r>
            <a:r>
              <a:rPr lang="en-US" altLang="en-US" dirty="0" smtClean="0"/>
              <a:t>each night</a:t>
            </a:r>
          </a:p>
          <a:p>
            <a:pPr marL="866775" lvl="3" indent="-342900" eaLnBrk="1" hangingPunct="1">
              <a:lnSpc>
                <a:spcPct val="85000"/>
              </a:lnSpc>
            </a:pPr>
            <a:endParaRPr lang="en-US" altLang="en-US" dirty="0"/>
          </a:p>
          <a:p>
            <a:pPr marL="342900" indent="-342900" eaLnBrk="1" hangingPunct="1">
              <a:lnSpc>
                <a:spcPct val="85000"/>
              </a:lnSpc>
            </a:pPr>
            <a:r>
              <a:rPr lang="en-US" altLang="en-US" dirty="0" smtClean="0"/>
              <a:t>Use the ORSO database to view cost share budget in the </a:t>
            </a:r>
            <a:r>
              <a:rPr lang="en-US" altLang="en-US" dirty="0" err="1" smtClean="0"/>
              <a:t>eREX</a:t>
            </a:r>
            <a:r>
              <a:rPr lang="en-US" altLang="en-US" dirty="0" smtClean="0"/>
              <a:t> form </a:t>
            </a:r>
            <a:endParaRPr lang="en-US" altLang="en-US" dirty="0"/>
          </a:p>
          <a:p>
            <a:pPr marL="0" indent="0" eaLnBrk="1" hangingPunct="1">
              <a:lnSpc>
                <a:spcPct val="85000"/>
              </a:lnSpc>
              <a:buNone/>
            </a:pPr>
            <a:endParaRPr lang="en-US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1402807"/>
            <a:ext cx="8659812" cy="535531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Additional Cost Sharing Information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438400"/>
            <a:ext cx="8305800" cy="3108543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Employee </a:t>
            </a:r>
            <a:r>
              <a:rPr lang="en-US" altLang="en-US" b="1" dirty="0"/>
              <a:t>salaries and benefits MUST be entered on effort certification </a:t>
            </a:r>
            <a:r>
              <a:rPr lang="en-US" altLang="en-US" b="1" dirty="0" smtClean="0"/>
              <a:t>report unless older than (2) years</a:t>
            </a:r>
          </a:p>
          <a:p>
            <a:pPr lvl="1" eaLnBrk="1" hangingPunct="1"/>
            <a:r>
              <a:rPr lang="en-US" altLang="en-US" dirty="0" smtClean="0"/>
              <a:t>If ECR already certified, you can request a re-print so that we can re-certify with cost share. </a:t>
            </a:r>
          </a:p>
          <a:p>
            <a:pPr lvl="1" eaLnBrk="1" hangingPunct="1"/>
            <a:r>
              <a:rPr lang="en-US" altLang="en-US" dirty="0" smtClean="0"/>
              <a:t>If more than two years out, a manual cost share entry will need to be processed. 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b="1" dirty="0" smtClean="0"/>
              <a:t>  </a:t>
            </a:r>
            <a:endParaRPr lang="en-US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09311"/>
            <a:ext cx="8686800" cy="86793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          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dirty="0" smtClean="0"/>
              <a:t>Questions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775" y="695326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5"/>
          <p:cNvSpPr txBox="1">
            <a:spLocks/>
          </p:cNvSpPr>
          <p:nvPr/>
        </p:nvSpPr>
        <p:spPr bwMode="black">
          <a:xfrm>
            <a:off x="1030288" y="3978275"/>
            <a:ext cx="7702551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buNone/>
              <a:defRPr/>
            </a:pPr>
            <a:r>
              <a:rPr lang="en-US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  <a:t>If you attended this live training session and wish to have your attendance documented in your training history, </a:t>
            </a:r>
            <a:br>
              <a:rPr lang="en-US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</a:br>
            <a:r>
              <a:rPr lang="en-US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  <a:t>please notify Human Resource Services</a:t>
            </a:r>
            <a:br>
              <a:rPr lang="en-US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</a:br>
            <a:r>
              <a:rPr lang="en-US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  <a:t> within 24 hours of today's date: </a:t>
            </a:r>
            <a:r>
              <a:rPr lang="en-US" sz="11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  <a:t/>
            </a:r>
            <a:br>
              <a:rPr lang="en-US" sz="11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</a:br>
            <a:r>
              <a:rPr lang="en-US" sz="11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  <a:t/>
            </a:r>
            <a:br>
              <a:rPr lang="en-US" sz="11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</a:br>
            <a:r>
              <a:rPr lang="en-US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  <a:t>hrstraining@wsu.edu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  <a:t> </a:t>
            </a:r>
            <a:endParaRPr lang="en-US"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Sans" pitchFamily="34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6" y="862014"/>
            <a:ext cx="4943475" cy="2651125"/>
          </a:xfrm>
          <a:prstGeom prst="rect">
            <a:avLst/>
          </a:prstGeom>
          <a:noFill/>
          <a:ln>
            <a:noFill/>
          </a:ln>
          <a:effectLst>
            <a:outerShdw blurRad="266700" dist="254000" dir="2700000" algn="t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5"/>
          <p:cNvSpPr txBox="1">
            <a:spLocks/>
          </p:cNvSpPr>
          <p:nvPr/>
        </p:nvSpPr>
        <p:spPr bwMode="black">
          <a:xfrm>
            <a:off x="5897564" y="1741488"/>
            <a:ext cx="298608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Sans" pitchFamily="34" charset="0"/>
              </a:rPr>
              <a:t>This has been a WSU Training Videoconference</a:t>
            </a:r>
            <a:endParaRPr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on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1402808"/>
            <a:ext cx="8659812" cy="535531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Course Objectives and Goals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6" y="2298700"/>
            <a:ext cx="8172451" cy="3970318"/>
          </a:xfrm>
        </p:spPr>
        <p:txBody>
          <a:bodyPr/>
          <a:lstStyle/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dirty="0"/>
              <a:t>Establish what Effort Certification is and why it is </a:t>
            </a:r>
            <a:r>
              <a:rPr lang="en-US" altLang="en-US" sz="2800" dirty="0" smtClean="0"/>
              <a:t>necessary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Instructions for filling out an Effort Certification Report (ECR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Helpful and Useful Information about Effort </a:t>
            </a:r>
            <a:r>
              <a:rPr lang="en-US" altLang="en-US" sz="2800" dirty="0" smtClean="0"/>
              <a:t>Certification</a:t>
            </a:r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Examples/Details/Q&amp;A – Effort Certification  </a:t>
            </a: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438401"/>
            <a:ext cx="8640762" cy="32162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What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cost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haring </a:t>
            </a:r>
            <a:r>
              <a:rPr lang="en-US" altLang="en-US" sz="2800" dirty="0"/>
              <a:t>and how is it reported</a:t>
            </a:r>
            <a:r>
              <a:rPr lang="en-US" altLang="en-US" sz="2800" dirty="0" smtClean="0"/>
              <a:t>?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Helpful and </a:t>
            </a:r>
            <a:r>
              <a:rPr lang="en-US" altLang="en-US" sz="2800" dirty="0" smtClean="0"/>
              <a:t>useful </a:t>
            </a:r>
            <a:r>
              <a:rPr lang="en-US" altLang="en-US" sz="2800" dirty="0"/>
              <a:t>i</a:t>
            </a:r>
            <a:r>
              <a:rPr lang="en-US" altLang="en-US" sz="2800" dirty="0" smtClean="0"/>
              <a:t>nformation </a:t>
            </a:r>
            <a:r>
              <a:rPr lang="en-US" altLang="en-US" sz="2800" dirty="0"/>
              <a:t>about </a:t>
            </a:r>
            <a:r>
              <a:rPr lang="en-US" altLang="en-US" sz="2800" dirty="0" smtClean="0"/>
              <a:t>cost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haring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Examples/Details/Q&amp;A – Cost Sharing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484188" y="1402808"/>
            <a:ext cx="86598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kern="0" dirty="0"/>
              <a:t>Course Objectives and Goals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503238" y="1913656"/>
            <a:ext cx="865981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Stone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kern="0" dirty="0"/>
              <a:t>(Continued)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1402808"/>
            <a:ext cx="8659812" cy="535531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What Is Effort Certification?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52601"/>
            <a:ext cx="8453438" cy="30008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None/>
            </a:pPr>
            <a:endParaRPr lang="en-US" altLang="en-US" sz="2800" b="1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Effort Certification </a:t>
            </a:r>
            <a:r>
              <a:rPr lang="en-US" altLang="en-US" sz="2800" dirty="0"/>
              <a:t>is “after the fact” reporting of how </a:t>
            </a:r>
            <a:r>
              <a:rPr lang="en-US" altLang="en-US" sz="2800" dirty="0" smtClean="0"/>
              <a:t>certain employees </a:t>
            </a:r>
            <a:r>
              <a:rPr lang="en-US" altLang="en-US" sz="2800" dirty="0"/>
              <a:t>time was spent and paid during a certain </a:t>
            </a:r>
            <a:r>
              <a:rPr lang="en-US" altLang="en-US" sz="2800" dirty="0" smtClean="0"/>
              <a:t>period</a:t>
            </a:r>
            <a:endParaRPr lang="en-US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1004369"/>
            <a:ext cx="8659907" cy="424732"/>
          </a:xfrm>
        </p:spPr>
        <p:txBody>
          <a:bodyPr/>
          <a:lstStyle/>
          <a:p>
            <a:r>
              <a:rPr lang="en-US" dirty="0"/>
              <a:t>The Effort Process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25576" y="1632999"/>
            <a:ext cx="4002321" cy="6063198"/>
          </a:xfrm>
        </p:spPr>
        <p:txBody>
          <a:bodyPr/>
          <a:lstStyle/>
          <a:p>
            <a:r>
              <a:rPr lang="en-US" sz="1800" dirty="0" smtClean="0"/>
              <a:t>Effort Certs are </a:t>
            </a:r>
            <a:r>
              <a:rPr lang="en-US" sz="1800" dirty="0"/>
              <a:t>printed </a:t>
            </a:r>
            <a:r>
              <a:rPr lang="en-US" sz="1800" dirty="0" smtClean="0"/>
              <a:t>(4) </a:t>
            </a:r>
            <a:r>
              <a:rPr lang="en-US" sz="1800" dirty="0"/>
              <a:t>times a </a:t>
            </a:r>
            <a:r>
              <a:rPr lang="en-US" sz="1800" dirty="0" smtClean="0"/>
              <a:t>year. Once </a:t>
            </a:r>
            <a:r>
              <a:rPr lang="en-US" sz="1800" dirty="0"/>
              <a:t>for each </a:t>
            </a:r>
            <a:r>
              <a:rPr lang="en-US" sz="1800" dirty="0" smtClean="0"/>
              <a:t>semester as well as (2) </a:t>
            </a:r>
            <a:r>
              <a:rPr lang="en-US" sz="1800" dirty="0"/>
              <a:t>summer </a:t>
            </a:r>
            <a:r>
              <a:rPr lang="en-US" sz="1800" dirty="0" smtClean="0"/>
              <a:t>sessions.</a:t>
            </a:r>
            <a:endParaRPr lang="en-US" sz="1800" dirty="0"/>
          </a:p>
          <a:p>
            <a:pPr lvl="3"/>
            <a:r>
              <a:rPr lang="en-US" dirty="0" smtClean="0"/>
              <a:t>Spring: 01/01/17 - 05/15/17</a:t>
            </a:r>
          </a:p>
          <a:p>
            <a:pPr lvl="3"/>
            <a:r>
              <a:rPr lang="en-US" dirty="0" smtClean="0"/>
              <a:t>Summer: 05/16/17 - 06/30/17</a:t>
            </a:r>
          </a:p>
          <a:p>
            <a:pPr lvl="3"/>
            <a:r>
              <a:rPr lang="en-US" dirty="0" smtClean="0"/>
              <a:t>Summer: 07/01/17 - 08/15/17 </a:t>
            </a:r>
          </a:p>
          <a:p>
            <a:pPr lvl="3"/>
            <a:r>
              <a:rPr lang="en-US" dirty="0" smtClean="0"/>
              <a:t>Fall: 08/16/17 - 12/31/17</a:t>
            </a:r>
          </a:p>
          <a:p>
            <a:endParaRPr lang="en-US" sz="1800" dirty="0" smtClean="0"/>
          </a:p>
          <a:p>
            <a:r>
              <a:rPr lang="en-US" sz="1800" dirty="0" smtClean="0"/>
              <a:t>Each of the above batches are printed after the first payroll has ran after the period has ended. </a:t>
            </a:r>
          </a:p>
          <a:p>
            <a:pPr lvl="2"/>
            <a:r>
              <a:rPr lang="en-US" sz="1600" dirty="0" smtClean="0"/>
              <a:t>Example: The fall period batch will print after payroll has processed on January 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2018.  </a:t>
            </a:r>
            <a:endParaRPr lang="en-US" sz="1600" dirty="0"/>
          </a:p>
          <a:p>
            <a:pPr marL="509587" lvl="3" indent="0">
              <a:buNone/>
            </a:pPr>
            <a:r>
              <a:rPr lang="en-US" dirty="0" smtClean="0"/>
              <a:t>													</a:t>
            </a:r>
            <a:endParaRPr lang="en-US" dirty="0"/>
          </a:p>
          <a:p>
            <a:pPr lvl="3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80295" y="1623946"/>
            <a:ext cx="3969948" cy="4401205"/>
          </a:xfrm>
        </p:spPr>
        <p:txBody>
          <a:bodyPr/>
          <a:lstStyle/>
          <a:p>
            <a:r>
              <a:rPr lang="en-US" sz="1800" dirty="0"/>
              <a:t>If </a:t>
            </a:r>
            <a:r>
              <a:rPr lang="en-US" sz="1800" dirty="0" smtClean="0"/>
              <a:t>a department needs a re-print </a:t>
            </a:r>
            <a:r>
              <a:rPr lang="en-US" sz="1800" dirty="0"/>
              <a:t>for any </a:t>
            </a:r>
            <a:r>
              <a:rPr lang="en-US" sz="1800" dirty="0" smtClean="0"/>
              <a:t>reason, </a:t>
            </a:r>
            <a:r>
              <a:rPr lang="en-US" sz="1800" dirty="0"/>
              <a:t>we print </a:t>
            </a:r>
            <a:r>
              <a:rPr lang="en-US" sz="1800" dirty="0" smtClean="0"/>
              <a:t>them each month around the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. </a:t>
            </a:r>
          </a:p>
          <a:p>
            <a:pPr lvl="1"/>
            <a:r>
              <a:rPr lang="en-US" sz="1600" dirty="0" smtClean="0"/>
              <a:t>Remember your re-print order needs </a:t>
            </a:r>
            <a:r>
              <a:rPr lang="en-US" sz="1600" dirty="0"/>
              <a:t>to be </a:t>
            </a:r>
            <a:r>
              <a:rPr lang="en-US" sz="1600" dirty="0" smtClean="0"/>
              <a:t>received by </a:t>
            </a:r>
            <a:r>
              <a:rPr lang="en-US" sz="1600" dirty="0"/>
              <a:t>SPS by the 7</a:t>
            </a:r>
            <a:r>
              <a:rPr lang="en-US" sz="1600" baseline="30000" dirty="0"/>
              <a:t>th</a:t>
            </a:r>
            <a:r>
              <a:rPr lang="en-US" sz="1600" dirty="0"/>
              <a:t> of each month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To request a re-print, please e-mail </a:t>
            </a:r>
            <a:r>
              <a:rPr lang="en-US" sz="1600" dirty="0" smtClean="0">
                <a:hlinkClick r:id="rId3"/>
              </a:rPr>
              <a:t>sps@wsu.edu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Effort </a:t>
            </a:r>
            <a:r>
              <a:rPr lang="en-US" sz="1800" dirty="0"/>
              <a:t>Certs </a:t>
            </a:r>
            <a:r>
              <a:rPr lang="en-US" sz="1800" dirty="0" smtClean="0"/>
              <a:t>are sent </a:t>
            </a:r>
            <a:r>
              <a:rPr lang="en-US" sz="1800" dirty="0"/>
              <a:t>to the </a:t>
            </a:r>
            <a:r>
              <a:rPr lang="en-US" sz="1800" dirty="0" smtClean="0"/>
              <a:t>department listed on the report unless the department instructs us otherwise.  </a:t>
            </a:r>
            <a:endParaRPr lang="en-US" sz="1800" dirty="0"/>
          </a:p>
          <a:p>
            <a:r>
              <a:rPr lang="en-US" sz="1800" dirty="0" smtClean="0"/>
              <a:t>For re-prints, we prefer to send them to a specific person to reduce the chance of it being lost.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640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69458"/>
            <a:ext cx="8686800" cy="535531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Who Receives An ECR?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6" y="2286000"/>
            <a:ext cx="8096251" cy="3708708"/>
          </a:xfrm>
        </p:spPr>
        <p:txBody>
          <a:bodyPr/>
          <a:lstStyle/>
          <a:p>
            <a:pPr eaLnBrk="1" hangingPunct="1"/>
            <a:r>
              <a:rPr lang="en-US" altLang="en-US" dirty="0"/>
              <a:t>Those whose salaries are charged directly to sponsored agreements.  (Programs 11-14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eaLnBrk="1" hangingPunct="1"/>
            <a:r>
              <a:rPr lang="en-US" altLang="en-US" dirty="0"/>
              <a:t>Those who contribute effort for cost sharing purposes (See BPPM </a:t>
            </a:r>
            <a:r>
              <a:rPr lang="en-US" altLang="en-US" dirty="0" smtClean="0"/>
              <a:t>40.36)</a:t>
            </a:r>
            <a:endParaRPr lang="en-US" altLang="en-US" dirty="0"/>
          </a:p>
          <a:p>
            <a:pPr eaLnBrk="1" hangingPunct="1"/>
            <a:r>
              <a:rPr lang="en-US" dirty="0" smtClean="0"/>
              <a:t>Those </a:t>
            </a:r>
            <a:r>
              <a:rPr lang="en-US" dirty="0"/>
              <a:t>whose earnings include federal appropriation monies (fund 143</a:t>
            </a:r>
            <a:r>
              <a:rPr lang="en-US" dirty="0" smtClean="0"/>
              <a:t>).</a:t>
            </a:r>
          </a:p>
          <a:p>
            <a:pPr eaLnBrk="1" hangingPunct="1"/>
            <a:r>
              <a:rPr lang="en-US" altLang="en-US" dirty="0" smtClean="0"/>
              <a:t>28 year system purge…hopefully this will stop the unnecessary reports 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1402808"/>
            <a:ext cx="8659812" cy="535531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Why Do We Certify Effort?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037" y="2298699"/>
            <a:ext cx="7648486" cy="39241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Required by the Uniform Guidance, 2 CFR Part 200</a:t>
            </a:r>
          </a:p>
          <a:p>
            <a:pPr eaLnBrk="1" hangingPunct="1"/>
            <a:r>
              <a:rPr lang="en-US" sz="2000" dirty="0"/>
              <a:t>As a condition to receive federal funding, institutions must maintain records that are supported by a system of internal control which provides reasonable assurance that the charges are accurate, allowable, and properly allocated</a:t>
            </a:r>
            <a:r>
              <a:rPr lang="en-US" sz="2000" dirty="0" smtClean="0"/>
              <a:t>.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/>
            <a:r>
              <a:rPr lang="en-US" sz="2000" dirty="0"/>
              <a:t>In compliance with this requirement, the </a:t>
            </a:r>
            <a:r>
              <a:rPr lang="en-US" sz="2000" dirty="0" smtClean="0"/>
              <a:t>university </a:t>
            </a:r>
            <a:r>
              <a:rPr lang="en-US" sz="2000" dirty="0"/>
              <a:t>has established a system for reporting the percentage of time (i.e., effort) that employees devote to federally sponsored projects</a:t>
            </a:r>
            <a:r>
              <a:rPr lang="en-US" sz="2000" dirty="0" smtClean="0"/>
              <a:t>.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/>
              <a:t>The </a:t>
            </a:r>
            <a:r>
              <a:rPr lang="en-US" sz="2000" dirty="0" smtClean="0"/>
              <a:t>university </a:t>
            </a:r>
            <a:r>
              <a:rPr lang="en-US" sz="2000" dirty="0"/>
              <a:t>has chosen to apply this standard to all sponsors.</a:t>
            </a:r>
            <a:endParaRPr lang="en-US" alt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1125808"/>
            <a:ext cx="8659812" cy="812530"/>
          </a:xfrm>
        </p:spPr>
        <p:txBody>
          <a:bodyPr/>
          <a:lstStyle/>
          <a:p>
            <a:pPr algn="ctr"/>
            <a:r>
              <a:rPr lang="en-US" altLang="en-US" sz="2800" dirty="0"/>
              <a:t>Why Do We Certify Effort</a:t>
            </a:r>
            <a:r>
              <a:rPr lang="en-US" altLang="en-US" sz="2800" dirty="0" smtClean="0"/>
              <a:t>? </a:t>
            </a:r>
            <a:br>
              <a:rPr lang="en-US" altLang="en-US" sz="2800" dirty="0" smtClean="0"/>
            </a:br>
            <a:r>
              <a:rPr lang="en-US" alt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84" y="2640533"/>
            <a:ext cx="7956644" cy="3016210"/>
          </a:xfrm>
        </p:spPr>
        <p:txBody>
          <a:bodyPr/>
          <a:lstStyle/>
          <a:p>
            <a:pPr lvl="0"/>
            <a:r>
              <a:rPr lang="en-US" sz="2000" dirty="0"/>
              <a:t>The </a:t>
            </a:r>
            <a:r>
              <a:rPr lang="en-US" sz="2000" dirty="0" smtClean="0"/>
              <a:t>university's </a:t>
            </a:r>
            <a:r>
              <a:rPr lang="en-US" sz="2000" dirty="0"/>
              <a:t>effort reporting system assures external sponsors that funds are properly expended for the </a:t>
            </a:r>
            <a:r>
              <a:rPr lang="en-US" sz="2000" dirty="0" smtClean="0"/>
              <a:t>salaries of </a:t>
            </a:r>
            <a:r>
              <a:rPr lang="en-US" sz="2000" dirty="0"/>
              <a:t>those individuals working on the projects they sponsor. </a:t>
            </a:r>
            <a:endParaRPr lang="en-US" sz="2000" dirty="0" smtClean="0"/>
          </a:p>
          <a:p>
            <a:pPr lvl="0"/>
            <a:r>
              <a:rPr lang="en-US" sz="2000" dirty="0" smtClean="0"/>
              <a:t>It </a:t>
            </a:r>
            <a:r>
              <a:rPr lang="en-US" sz="2000" dirty="0"/>
              <a:t>provides the principal means for certifying that the </a:t>
            </a:r>
            <a:r>
              <a:rPr lang="en-US" sz="2000" dirty="0" smtClean="0"/>
              <a:t>salaries charged </a:t>
            </a:r>
            <a:r>
              <a:rPr lang="en-US" sz="2000" dirty="0"/>
              <a:t>to sponsored projects are consistent with the effort contributed. </a:t>
            </a:r>
            <a:endParaRPr lang="en-US" sz="2000" dirty="0" smtClean="0"/>
          </a:p>
          <a:p>
            <a:pPr lvl="0"/>
            <a:r>
              <a:rPr lang="en-US" sz="2000" dirty="0" smtClean="0"/>
              <a:t>All </a:t>
            </a:r>
            <a:r>
              <a:rPr lang="en-US" sz="2000" dirty="0"/>
              <a:t>employees involved in certifying effort must understand that severe penalties and funding disallowances could result from inaccurate, </a:t>
            </a:r>
            <a:r>
              <a:rPr lang="en-US" sz="2000" dirty="0" smtClean="0"/>
              <a:t>incomplete, or </a:t>
            </a:r>
            <a:r>
              <a:rPr lang="en-US" sz="2000" dirty="0"/>
              <a:t>untimely effort reporting.</a:t>
            </a:r>
          </a:p>
        </p:txBody>
      </p:sp>
    </p:spTree>
    <p:extLst>
      <p:ext uri="{BB962C8B-B14F-4D97-AF65-F5344CB8AC3E}">
        <p14:creationId xmlns:p14="http://schemas.microsoft.com/office/powerpoint/2010/main" val="16327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Custom 5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0038A8"/>
      </a:hlink>
      <a:folHlink>
        <a:srgbClr val="A4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8432</TotalTime>
  <Words>1034</Words>
  <Application>Microsoft Office PowerPoint</Application>
  <PresentationFormat>On-screen Show (4:3)</PresentationFormat>
  <Paragraphs>145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Lucida Sans</vt:lpstr>
      <vt:lpstr>Stone Sans</vt:lpstr>
      <vt:lpstr>StoneSans</vt:lpstr>
      <vt:lpstr>Times New Roman</vt:lpstr>
      <vt:lpstr>Default Design</vt:lpstr>
      <vt:lpstr>3_Default Design</vt:lpstr>
      <vt:lpstr>1_Default Design</vt:lpstr>
      <vt:lpstr>PowerPoint Presentation</vt:lpstr>
      <vt:lpstr>PowerPoint Presentation</vt:lpstr>
      <vt:lpstr>Course Objectives and Goals</vt:lpstr>
      <vt:lpstr>PowerPoint Presentation</vt:lpstr>
      <vt:lpstr>What Is Effort Certification?</vt:lpstr>
      <vt:lpstr>The Effort Process </vt:lpstr>
      <vt:lpstr>Who Receives An ECR?</vt:lpstr>
      <vt:lpstr>Why Do We Certify Effort?</vt:lpstr>
      <vt:lpstr>Why Do We Certify Effort?  (Continued)</vt:lpstr>
      <vt:lpstr>Completing an  Effort Certification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Cost Sharing?</vt:lpstr>
      <vt:lpstr>Why Cost Share?</vt:lpstr>
      <vt:lpstr>Pitfalls of Cost Sharing/Matching</vt:lpstr>
      <vt:lpstr>What Funds Can Be Used To Cost Share?</vt:lpstr>
      <vt:lpstr>Cost Sharing Effort Inquiry     Request Form (CSEIR)</vt:lpstr>
      <vt:lpstr>     How Do I Report Cost Sharing?</vt:lpstr>
      <vt:lpstr>Manual Cost Share Entries </vt:lpstr>
      <vt:lpstr>Tracking</vt:lpstr>
      <vt:lpstr>Additional Cost Sharing Information</vt:lpstr>
      <vt:lpstr>             Questions?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Training</cp:lastModifiedBy>
  <cp:revision>435</cp:revision>
  <cp:lastPrinted>2014-11-24T23:33:15Z</cp:lastPrinted>
  <dcterms:created xsi:type="dcterms:W3CDTF">2001-10-04T20:08:10Z</dcterms:created>
  <dcterms:modified xsi:type="dcterms:W3CDTF">2017-11-27T22:34:24Z</dcterms:modified>
</cp:coreProperties>
</file>