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6"/>
  </p:notesMasterIdLst>
  <p:handoutMasterIdLst>
    <p:handoutMasterId r:id="rId27"/>
  </p:handoutMasterIdLst>
  <p:sldIdLst>
    <p:sldId id="258" r:id="rId3"/>
    <p:sldId id="259" r:id="rId4"/>
    <p:sldId id="270" r:id="rId5"/>
    <p:sldId id="269" r:id="rId6"/>
    <p:sldId id="263" r:id="rId7"/>
    <p:sldId id="267" r:id="rId8"/>
    <p:sldId id="261" r:id="rId9"/>
    <p:sldId id="271" r:id="rId10"/>
    <p:sldId id="285" r:id="rId11"/>
    <p:sldId id="275" r:id="rId12"/>
    <p:sldId id="274" r:id="rId13"/>
    <p:sldId id="276" r:id="rId14"/>
    <p:sldId id="286" r:id="rId15"/>
    <p:sldId id="277" r:id="rId16"/>
    <p:sldId id="278" r:id="rId17"/>
    <p:sldId id="288" r:id="rId18"/>
    <p:sldId id="289" r:id="rId19"/>
    <p:sldId id="281" r:id="rId20"/>
    <p:sldId id="283" r:id="rId21"/>
    <p:sldId id="284" r:id="rId22"/>
    <p:sldId id="287" r:id="rId23"/>
    <p:sldId id="266" r:id="rId24"/>
    <p:sldId id="265" r:id="rId2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5CA3A-7BFE-456C-8920-186A1A77039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042F9-46CB-42FA-9ADC-1FA78820D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85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7CDB4EF0-CD91-4B28-BF86-28B40B9B3799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A68C6F06-FDC4-4084-A0A1-FB17A4CA3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1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816337" indent="-313306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496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75799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25928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76057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26186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76315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26444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B02CE228-308B-4154-86BB-B7613A6C19A4}" type="datetime1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3/21/2018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816337" indent="-313306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496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75799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25928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76057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26186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76315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26444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000000"/>
                </a:solidFill>
              </a:rPr>
              <a:t>Template-WSU Hrz 201.ppt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816337" indent="-313306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496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75799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25928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76057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26186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76315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26444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361341B-831D-4F2E-AF09-3795CFD88F84}" type="slidenum">
              <a:rPr lang="en-US" altLang="en-US">
                <a:solidFill>
                  <a:srgbClr val="000000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70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2468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1047836">
              <a:defRPr/>
            </a:pPr>
            <a:fld id="{022C2978-E064-4D47-AC09-71D8336E6EB8}" type="datetime1">
              <a:rPr lang="en-US" dirty="0" smtClean="0">
                <a:solidFill>
                  <a:srgbClr val="000000"/>
                </a:solidFill>
              </a:rPr>
              <a:pPr defTabSz="1047836">
                <a:defRPr/>
              </a:pPr>
              <a:t>3/21/2018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1047836">
              <a:defRPr/>
            </a:pPr>
            <a:r>
              <a:rPr lang="en-US">
                <a:solidFill>
                  <a:srgbClr val="000000"/>
                </a:solidFill>
              </a:rPr>
              <a:t>Template L white fuz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814597" indent="-313306"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3225" indent="-250645"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754515" indent="-250645"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255806" indent="-250645"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757097" indent="-250645" defTabSz="10478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258385" indent="-250645" defTabSz="10478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759676" indent="-250645" defTabSz="10478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260966" indent="-250645" defTabSz="10478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D1FBDDE-1315-42B1-855A-6244DA40B7DB}" type="slidenum">
              <a:rPr lang="en-US" altLang="en-US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8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2468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1047836">
              <a:defRPr/>
            </a:pPr>
            <a:fld id="{022C2978-E064-4D47-AC09-71D8336E6EB8}" type="datetime1">
              <a:rPr lang="en-US" dirty="0" smtClean="0">
                <a:solidFill>
                  <a:srgbClr val="000000"/>
                </a:solidFill>
              </a:rPr>
              <a:pPr defTabSz="1047836">
                <a:defRPr/>
              </a:pPr>
              <a:t>3/21/2018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1047836">
              <a:defRPr/>
            </a:pPr>
            <a:r>
              <a:rPr lang="en-US">
                <a:solidFill>
                  <a:srgbClr val="000000"/>
                </a:solidFill>
              </a:rPr>
              <a:t>Template L white fuz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814597" indent="-313306"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3225" indent="-250645"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754515" indent="-250645"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255806" indent="-250645" defTabSz="104783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757097" indent="-250645" defTabSz="10478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258385" indent="-250645" defTabSz="10478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759676" indent="-250645" defTabSz="10478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260966" indent="-250645" defTabSz="104783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D1FBDDE-1315-42B1-855A-6244DA40B7DB}" type="slidenum">
              <a:rPr lang="en-US" altLang="en-US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0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814597" indent="-313306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3225" indent="-25064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754515" indent="-25064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255806" indent="-25064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757097" indent="-2506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258385" indent="-2506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759676" indent="-2506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260966" indent="-25064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2536057-7F54-4AC5-83C5-45A259465F8A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61088" indent="-261088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594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5A04B-E24A-4A73-B5EC-949F34C391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50645" indent="-25064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6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bullet points 2 and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E4A1BD-6537-478A-A4D4-8CEF1694042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53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978DD5-4974-4863-851D-842E8934547C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107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33A5C2-1085-4CE9-9ECB-F61C149A1F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59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816337" indent="-313306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496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75799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25928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76057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26186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76315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26444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2CE228-308B-4154-86BB-B7613A6C19A4}" type="datetime1">
              <a:rPr lang="en-US" altLang="en-US" smtClean="0"/>
              <a:pPr eaLnBrk="1" hangingPunct="1">
                <a:spcBef>
                  <a:spcPct val="0"/>
                </a:spcBef>
              </a:pPr>
              <a:t>3/21/2018</a:t>
            </a:fld>
            <a:endParaRPr lang="en-US" altLang="en-US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816337" indent="-313306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496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75799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25928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76057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26186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76315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26444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/>
              <a:t>Template-WSU Hrz 201.ppt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816337" indent="-313306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496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75799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259286" indent="-250645" defTabSz="101128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76057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26186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763157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264448" indent="-250645" defTabSz="10112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61341B-831D-4F2E-AF09-3795CFD88F84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2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-23283" y="0"/>
            <a:ext cx="66886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83" y="79375"/>
            <a:ext cx="12215284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gray">
          <a:xfrm flipH="1">
            <a:off x="-23283" y="79375"/>
            <a:ext cx="668868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6"/>
          <p:cNvSpPr/>
          <p:nvPr userDrawn="1"/>
        </p:nvSpPr>
        <p:spPr bwMode="gray">
          <a:xfrm flipH="1">
            <a:off x="-23286" y="1"/>
            <a:ext cx="12215284" cy="923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645458" y="2392432"/>
            <a:ext cx="11546537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645457" y="3025244"/>
            <a:ext cx="11546539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645585" y="6381750"/>
            <a:ext cx="2067983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2755901" y="6381750"/>
            <a:ext cx="8134351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10892368" y="6381750"/>
            <a:ext cx="1299633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96476B66-3F28-4D88-8A13-E30115B88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564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03117"/>
            <a:ext cx="10363200" cy="535531"/>
          </a:xfrm>
        </p:spPr>
        <p:txBody>
          <a:bodyPr/>
          <a:lstStyle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43944"/>
            <a:ext cx="10363200" cy="1777923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400" b="0">
                <a:solidFill>
                  <a:schemeClr val="tx1"/>
                </a:solidFill>
              </a:defRPr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200">
                <a:solidFill>
                  <a:schemeClr val="tx1"/>
                </a:solidFill>
              </a:defRPr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>
                <a:solidFill>
                  <a:schemeClr val="tx1"/>
                </a:solidFill>
              </a:defRPr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1800" dirty="0" smtClean="0">
                <a:solidFill>
                  <a:schemeClr val="tx1"/>
                </a:solidFill>
                <a:latin typeface="Lucida Sans" pitchFamily="34" charset="0"/>
              </a:defRPr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12995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-23283" y="0"/>
            <a:ext cx="66886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83" y="79375"/>
            <a:ext cx="12215284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gray">
          <a:xfrm flipH="1">
            <a:off x="-23283" y="79375"/>
            <a:ext cx="668868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 bwMode="gray">
          <a:xfrm flipH="1">
            <a:off x="-23286" y="1"/>
            <a:ext cx="12215284" cy="923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645458" y="2392432"/>
            <a:ext cx="11546537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645457" y="3025244"/>
            <a:ext cx="11546539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645585" y="6381750"/>
            <a:ext cx="2067983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2755901" y="6381750"/>
            <a:ext cx="8134351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10892368" y="6381750"/>
            <a:ext cx="1299633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96476B66-3F28-4D88-8A13-E30115B884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4043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74084" y="165894"/>
            <a:ext cx="4826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HRS sign copy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400" y="5849939"/>
            <a:ext cx="1524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27826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5704" y="998507"/>
            <a:ext cx="11536296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5704" y="1496680"/>
            <a:ext cx="11536296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0C387-C1E7-4B4C-8639-1344D7C04D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7321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59" y="1583789"/>
            <a:ext cx="11546543" cy="4247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434" y="2275789"/>
            <a:ext cx="5336428" cy="1754326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060" y="2275789"/>
            <a:ext cx="5293264" cy="1754326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2292931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58481"/>
            <a:ext cx="11582400" cy="4247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63" y="2166763"/>
            <a:ext cx="5386917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6962" y="2621484"/>
            <a:ext cx="5386917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0730" y="2166763"/>
            <a:ext cx="5389033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29" y="2621484"/>
            <a:ext cx="5389033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AFD58-B09A-4F10-9414-A38CF0E441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015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968" y="2136492"/>
            <a:ext cx="11567032" cy="42473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2B38-FAE7-4AF0-BFE3-D550A3A611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3322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A24A4-0700-47DA-8A70-667FDCE5BC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5142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370319"/>
            <a:ext cx="4011084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1370319"/>
            <a:ext cx="6815668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2532369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9EB5-F645-42D7-A134-163E2B9532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57805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423007"/>
            <a:ext cx="73152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1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BB25-E5B9-4F24-8C38-081A37FB55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321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74084" y="165894"/>
            <a:ext cx="4826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HRS sign copy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400" y="5849939"/>
            <a:ext cx="1524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11175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03117"/>
            <a:ext cx="10363200" cy="535531"/>
          </a:xfrm>
        </p:spPr>
        <p:txBody>
          <a:bodyPr/>
          <a:lstStyle>
            <a:lvl1pPr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43944"/>
            <a:ext cx="10363200" cy="1777923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400" b="0">
                <a:solidFill>
                  <a:schemeClr val="tx1"/>
                </a:solidFill>
              </a:defRPr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200">
                <a:solidFill>
                  <a:schemeClr val="tx1"/>
                </a:solidFill>
              </a:defRPr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>
                <a:solidFill>
                  <a:schemeClr val="tx1"/>
                </a:solidFill>
              </a:defRPr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1800" dirty="0" smtClean="0">
                <a:solidFill>
                  <a:schemeClr val="tx1"/>
                </a:solidFill>
                <a:latin typeface="Lucida Sans" pitchFamily="34" charset="0"/>
              </a:defRPr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121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5704" y="998507"/>
            <a:ext cx="11536296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5704" y="1496680"/>
            <a:ext cx="11536296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0C387-C1E7-4B4C-8639-1344D7C04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6386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59" y="1583789"/>
            <a:ext cx="11546543" cy="4247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7434" y="2275789"/>
            <a:ext cx="5336428" cy="1754326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060" y="2275789"/>
            <a:ext cx="5293264" cy="1754326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905795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58481"/>
            <a:ext cx="11582400" cy="42473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63" y="2166763"/>
            <a:ext cx="5386917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6962" y="2621484"/>
            <a:ext cx="5386917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0730" y="2166763"/>
            <a:ext cx="5389033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29" y="2621484"/>
            <a:ext cx="5389033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AFD58-B09A-4F10-9414-A38CF0E4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796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968" y="2136492"/>
            <a:ext cx="11567032" cy="4247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2B38-FAE7-4AF0-BFE3-D550A3A61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965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A24A4-0700-47DA-8A70-667FDCE5B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603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370319"/>
            <a:ext cx="4011084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1370319"/>
            <a:ext cx="6815668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2532369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9EB5-F645-42D7-A134-163E2B953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977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423007"/>
            <a:ext cx="73152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3221"/>
            <a:ext cx="73152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866802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BB25-E5B9-4F24-8C38-081A37FB5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464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 bwMode="gray">
          <a:xfrm flipH="1">
            <a:off x="0" y="0"/>
            <a:ext cx="645584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0" y="79375"/>
            <a:ext cx="12192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8" name="Rectangle 27"/>
          <p:cNvSpPr/>
          <p:nvPr userDrawn="1"/>
        </p:nvSpPr>
        <p:spPr bwMode="gray">
          <a:xfrm flipH="1">
            <a:off x="-23283" y="79375"/>
            <a:ext cx="668868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9" name="Rectangle 28"/>
          <p:cNvSpPr/>
          <p:nvPr userDrawn="1"/>
        </p:nvSpPr>
        <p:spPr bwMode="gray">
          <a:xfrm flipH="1">
            <a:off x="-23283" y="1"/>
            <a:ext cx="12215284" cy="79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543051" y="2298700"/>
            <a:ext cx="9753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45584" y="1512888"/>
            <a:ext cx="1154641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645585" y="6438900"/>
            <a:ext cx="167004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2315633" y="6438900"/>
            <a:ext cx="820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10532533" y="6438900"/>
            <a:ext cx="16594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1" name="Picture 11"/>
          <p:cNvPicPr>
            <a:picLocks noChangeAspect="1"/>
          </p:cNvPicPr>
          <p:nvPr userDrawn="1"/>
        </p:nvPicPr>
        <p:blipFill rotWithShape="1">
          <a:blip r:embed="rId12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74084" y="165894"/>
            <a:ext cx="4826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9199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 bwMode="gray">
          <a:xfrm flipH="1">
            <a:off x="0" y="0"/>
            <a:ext cx="645584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0" y="79375"/>
            <a:ext cx="12192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 bwMode="gray">
          <a:xfrm flipH="1">
            <a:off x="-23283" y="79375"/>
            <a:ext cx="668868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 bwMode="gray">
          <a:xfrm flipH="1">
            <a:off x="-23283" y="1"/>
            <a:ext cx="12215284" cy="79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543051" y="2298700"/>
            <a:ext cx="9753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45584" y="1512888"/>
            <a:ext cx="1154641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645585" y="6438900"/>
            <a:ext cx="167004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2315633" y="6438900"/>
            <a:ext cx="820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10532533" y="6438900"/>
            <a:ext cx="16594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 userDrawn="1"/>
        </p:nvPicPr>
        <p:blipFill rotWithShape="1">
          <a:blip r:embed="rId12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74084" y="165894"/>
            <a:ext cx="4826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3662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575133" y="3040457"/>
            <a:ext cx="7430444" cy="22195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9"/>
          <p:cNvSpPr txBox="1">
            <a:spLocks noChangeArrowheads="1"/>
          </p:cNvSpPr>
          <p:nvPr/>
        </p:nvSpPr>
        <p:spPr>
          <a:xfrm>
            <a:off x="1915383" y="1124166"/>
            <a:ext cx="8749943" cy="1388217"/>
          </a:xfrm>
          <a:prstGeom prst="rect">
            <a:avLst/>
          </a:prstGeom>
        </p:spPr>
        <p:txBody>
          <a:bodyPr anchor="t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400" b="1" dirty="0">
                <a:solidFill>
                  <a:srgbClr val="000000"/>
                </a:solidFill>
                <a:latin typeface="Stone Sans Bold" pitchFamily="34" charset="0"/>
              </a:rPr>
              <a:t>Award Administration 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Stone Sans Bold" pitchFamily="34" charset="0"/>
              </a:rPr>
              <a:t>Part </a:t>
            </a:r>
            <a:r>
              <a:rPr lang="en-US" altLang="en-US" sz="4400" b="1" dirty="0">
                <a:solidFill>
                  <a:srgbClr val="000000"/>
                </a:solidFill>
                <a:latin typeface="Stone Sans Bold" pitchFamily="34" charset="0"/>
              </a:rPr>
              <a:t>Two: </a:t>
            </a:r>
            <a:r>
              <a:rPr lang="en-US" altLang="en-US" sz="4400" b="1" dirty="0" smtClean="0">
                <a:solidFill>
                  <a:srgbClr val="000000"/>
                </a:solidFill>
                <a:latin typeface="Stone Sans Bold" pitchFamily="34" charset="0"/>
              </a:rPr>
              <a:t>Management </a:t>
            </a:r>
            <a:r>
              <a:rPr lang="en-US" altLang="en-US" sz="4400" b="1" dirty="0" smtClean="0">
                <a:solidFill>
                  <a:srgbClr val="000000"/>
                </a:solidFill>
                <a:latin typeface="Stone Sans Bold" pitchFamily="34" charset="0"/>
              </a:rPr>
              <a:t>of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400" b="1" dirty="0" smtClean="0">
                <a:solidFill>
                  <a:srgbClr val="000000"/>
                </a:solidFill>
                <a:latin typeface="Stone Sans Bold" pitchFamily="34" charset="0"/>
              </a:rPr>
              <a:t>Grants</a:t>
            </a:r>
            <a:endParaRPr lang="en-US" sz="4400" b="1" kern="0" dirty="0">
              <a:solidFill>
                <a:srgbClr val="000000"/>
              </a:solidFill>
              <a:latin typeface="Stone Sans Bold" pitchFamily="34" charset="0"/>
            </a:endParaRPr>
          </a:p>
        </p:txBody>
      </p:sp>
      <p:sp>
        <p:nvSpPr>
          <p:cNvPr id="13" name="Rectangle 20"/>
          <p:cNvSpPr txBox="1">
            <a:spLocks noChangeArrowheads="1"/>
          </p:cNvSpPr>
          <p:nvPr/>
        </p:nvSpPr>
        <p:spPr>
          <a:xfrm>
            <a:off x="2160143" y="6350966"/>
            <a:ext cx="1677339" cy="431987"/>
          </a:xfrm>
          <a:prstGeom prst="rect">
            <a:avLst/>
          </a:prstGeom>
        </p:spPr>
        <p:txBody>
          <a:bodyPr/>
          <a:lstStyle/>
          <a:p>
            <a:pPr marL="165100" indent="-165100" algn="ctr" fontAlgn="base">
              <a:spcBef>
                <a:spcPct val="25000"/>
              </a:spcBef>
              <a:spcAft>
                <a:spcPct val="0"/>
              </a:spcAft>
              <a:buClr>
                <a:srgbClr val="C60C30"/>
              </a:buClr>
              <a:buSzPct val="100000"/>
              <a:defRPr/>
            </a:pPr>
            <a:r>
              <a:rPr lang="en-US" sz="1200" kern="0" dirty="0">
                <a:solidFill>
                  <a:srgbClr val="000000"/>
                </a:solidFill>
                <a:latin typeface="StoneSans" pitchFamily="34" charset="0"/>
              </a:rPr>
              <a:t>Updated </a:t>
            </a:r>
            <a:r>
              <a:rPr lang="en-US" sz="1200" kern="0" dirty="0" smtClean="0">
                <a:solidFill>
                  <a:srgbClr val="000000"/>
                </a:solidFill>
                <a:latin typeface="StoneSans" pitchFamily="34" charset="0"/>
              </a:rPr>
              <a:t>March 2018</a:t>
            </a:r>
            <a:endParaRPr lang="en-US" sz="1200" kern="0" dirty="0">
              <a:solidFill>
                <a:srgbClr val="000000"/>
              </a:solidFill>
              <a:latin typeface="StoneSans" pitchFamily="34" charset="0"/>
            </a:endParaRPr>
          </a:p>
          <a:p>
            <a:pPr marL="165100" indent="-165100" algn="ctr" fontAlgn="base">
              <a:spcBef>
                <a:spcPct val="25000"/>
              </a:spcBef>
              <a:spcAft>
                <a:spcPct val="0"/>
              </a:spcAft>
              <a:buClr>
                <a:srgbClr val="C60C30"/>
              </a:buClr>
              <a:buSzPct val="100000"/>
              <a:defRPr/>
            </a:pPr>
            <a:endParaRPr lang="en-US" sz="1400" kern="0" dirty="0">
              <a:solidFill>
                <a:srgbClr val="000000"/>
              </a:solidFill>
              <a:latin typeface="StoneSans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575133" y="4695757"/>
            <a:ext cx="7430444" cy="20236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60143" y="3060784"/>
            <a:ext cx="80742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>
              <a:solidFill>
                <a:srgbClr val="000000"/>
              </a:solidFill>
              <a:latin typeface="Stone Sans Bold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Stone Sans Bold" pitchFamily="34" charset="0"/>
              </a:rPr>
              <a:t>Presented </a:t>
            </a:r>
            <a:r>
              <a:rPr lang="en-US" altLang="en-US" sz="2400" dirty="0">
                <a:solidFill>
                  <a:srgbClr val="000000"/>
                </a:solidFill>
                <a:latin typeface="Stone Sans Bold" pitchFamily="34" charset="0"/>
              </a:rPr>
              <a:t>by: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Stone Sans Bold" pitchFamily="34" charset="0"/>
              </a:rPr>
              <a:t>Emilie Cousins and </a:t>
            </a:r>
            <a:r>
              <a:rPr lang="en-US" altLang="en-US" sz="2400" dirty="0" smtClean="0">
                <a:solidFill>
                  <a:srgbClr val="000000"/>
                </a:solidFill>
                <a:latin typeface="Stone Sans Bold" pitchFamily="34" charset="0"/>
              </a:rPr>
              <a:t>Kim Small</a:t>
            </a:r>
            <a:endParaRPr lang="en-US" altLang="en-US" sz="2400" dirty="0">
              <a:solidFill>
                <a:srgbClr val="000000"/>
              </a:solidFill>
              <a:latin typeface="Stone Sans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  <a:latin typeface="Ston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5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991170" y="1859424"/>
            <a:ext cx="91440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Research or Conference Account Request (RCAR)</a:t>
            </a:r>
          </a:p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BPPM 40.07</a:t>
            </a:r>
          </a:p>
          <a:p>
            <a:pPr eaLnBrk="1" hangingPunct="1"/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New Subaccount</a:t>
            </a:r>
          </a:p>
          <a:p>
            <a:pPr eaLnBrk="1" hangingPunct="1"/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991171" y="4602623"/>
            <a:ext cx="30019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See Example #2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3947704"/>
            <a:ext cx="6265710" cy="24179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2447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013246" y="705092"/>
            <a:ext cx="8654754" cy="784830"/>
          </a:xfrm>
        </p:spPr>
        <p:txBody>
          <a:bodyPr/>
          <a:lstStyle/>
          <a:p>
            <a:pPr eaLnBrk="1" hangingPunct="1"/>
            <a:r>
              <a:rPr lang="en-US" sz="5000" dirty="0">
                <a:latin typeface="Stone Sans" pitchFamily="34" charset="0"/>
              </a:rPr>
              <a:t>RCAR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013246" y="1786473"/>
            <a:ext cx="7162800" cy="307212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Used to set up a new: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Self Sponsored Research Account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Conference Account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Program Income Account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Subaccount under an Existing Award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Blanket Research Account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Graduate Education Account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Fixed Price Consolidation Account</a:t>
            </a:r>
          </a:p>
        </p:txBody>
      </p:sp>
    </p:spTree>
    <p:extLst>
      <p:ext uri="{BB962C8B-B14F-4D97-AF65-F5344CB8AC3E}">
        <p14:creationId xmlns:p14="http://schemas.microsoft.com/office/powerpoint/2010/main" val="468254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038382" y="991546"/>
            <a:ext cx="67532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Subcontract 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Forms </a:t>
            </a:r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(ORSO Website)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504950" y="2423441"/>
            <a:ext cx="30668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See example #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3 </a:t>
            </a:r>
          </a:p>
          <a:p>
            <a:pPr eaLnBrk="1" hangingPunct="1"/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Initiation</a:t>
            </a:r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450" y="2013805"/>
            <a:ext cx="6004317" cy="20050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5512" y="4401343"/>
            <a:ext cx="5815013" cy="2089605"/>
          </a:xfrm>
          <a:prstGeom prst="rect">
            <a:avLst/>
          </a:prstGeom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628775" y="5090441"/>
            <a:ext cx="29594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See example 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#4</a:t>
            </a:r>
          </a:p>
          <a:p>
            <a:pPr eaLnBrk="1" hangingPunct="1"/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Change</a:t>
            </a:r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18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008262" y="719825"/>
            <a:ext cx="8659738" cy="701731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Stone Sans" pitchFamily="34" charset="0"/>
              </a:rPr>
              <a:t>Subcontract Initiation Form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008262" y="1547192"/>
            <a:ext cx="6858000" cy="3112647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Important factors: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Include budget breakdown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Include any cost share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Where is the subcontract allocation set aside?</a:t>
            </a:r>
          </a:p>
          <a:p>
            <a:pPr lvl="2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If the allocation isn’t in object 14, SPS will need a SPAR completed to </a:t>
            </a:r>
            <a:r>
              <a:rPr lang="en-US" dirty="0" err="1" smtClean="0">
                <a:solidFill>
                  <a:schemeClr val="bg2"/>
                </a:solidFill>
                <a:latin typeface="Stone Sans" pitchFamily="34" charset="0"/>
              </a:rPr>
              <a:t>rebudget</a:t>
            </a:r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.</a:t>
            </a:r>
          </a:p>
          <a:p>
            <a:pPr lvl="1" eaLnBrk="1" hangingPunct="1"/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96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857376" y="1029769"/>
            <a:ext cx="869322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Expenditure Transfer Request (ETR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) BPPM </a:t>
            </a:r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30.25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993830" y="1725392"/>
            <a:ext cx="855676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See example 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#5 </a:t>
            </a:r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(Materials, Supplies, Travel, </a:t>
            </a:r>
            <a:r>
              <a:rPr lang="en-US" sz="3000" dirty="0" err="1">
                <a:solidFill>
                  <a:schemeClr val="bg2"/>
                </a:solidFill>
                <a:latin typeface="Stone Sans" pitchFamily="34" charset="0"/>
              </a:rPr>
              <a:t>etc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)</a:t>
            </a:r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863" y="2624137"/>
            <a:ext cx="636270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76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008262" y="952324"/>
            <a:ext cx="3830564" cy="86793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Stone Sans" pitchFamily="34" charset="0"/>
              </a:rPr>
              <a:t>Common Errors on ETRs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008261" y="1820254"/>
            <a:ext cx="4021064" cy="2769989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Missing signatures (i.e. effort certification)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Including wage transfers on same form with non-payroll transfers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Including wage transfers for more than one employee on the same form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Failing to include 90 day exception justification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6696074" y="952324"/>
            <a:ext cx="4905375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Lucida Sans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Lucida Sans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Lucida Sans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Lucida Sans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Stone Sans" pitchFamily="34" charset="0"/>
              </a:rPr>
              <a:t>90 Day Deadline &amp; Exception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black">
          <a:xfrm>
            <a:off x="6829424" y="2001229"/>
            <a:ext cx="4638676" cy="456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>
            <a:lvl1pPr marL="344488" indent="-1793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2400" b="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75000"/>
              <a:buFont typeface="Wingdings" pitchFamily="2" charset="2"/>
              <a:buChar char="§"/>
              <a:defRPr lang="en-US" sz="220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2pPr>
            <a:lvl3pPr marL="688975" indent="-179388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Lucida Sans" pitchFamily="34" charset="0"/>
              <a:buChar char="–"/>
              <a:defRPr lang="en-US" sz="200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3pPr>
            <a:lvl4pPr marL="9144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800" dirty="0" smtClean="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4pPr>
            <a:lvl5pPr marL="10795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chemeClr val="bg2"/>
                </a:solidFill>
                <a:latin typeface="Stone Sans" pitchFamily="34" charset="0"/>
              </a:rPr>
              <a:t>SPS must receive the ETR within 90 days of the transaction date of the original charge, or the department will need to request a 90 day exception (BPPM 30.25)</a:t>
            </a:r>
          </a:p>
          <a:p>
            <a:pPr lvl="1" eaLnBrk="1" hangingPunct="1"/>
            <a:r>
              <a:rPr lang="en-US" kern="0" dirty="0" smtClean="0">
                <a:solidFill>
                  <a:schemeClr val="bg2"/>
                </a:solidFill>
                <a:latin typeface="Stone Sans" pitchFamily="34" charset="0"/>
              </a:rPr>
              <a:t>90 day exceptions must explain the following:</a:t>
            </a:r>
          </a:p>
          <a:p>
            <a:pPr lvl="2" eaLnBrk="1" hangingPunct="1"/>
            <a:r>
              <a:rPr lang="en-US" kern="0" dirty="0" smtClean="0">
                <a:solidFill>
                  <a:schemeClr val="bg2"/>
                </a:solidFill>
                <a:latin typeface="Stone Sans" pitchFamily="34" charset="0"/>
              </a:rPr>
              <a:t>Why the transfer was not initiated within 90 days.</a:t>
            </a:r>
          </a:p>
          <a:p>
            <a:pPr lvl="2" eaLnBrk="1" hangingPunct="1"/>
            <a:r>
              <a:rPr lang="en-US" kern="0" dirty="0" smtClean="0">
                <a:solidFill>
                  <a:schemeClr val="bg2"/>
                </a:solidFill>
                <a:latin typeface="Stone Sans" pitchFamily="34" charset="0"/>
              </a:rPr>
              <a:t>What internal control procedures have been implemented to reduce the risk of reoccurrence.</a:t>
            </a:r>
          </a:p>
        </p:txBody>
      </p:sp>
    </p:spTree>
    <p:extLst>
      <p:ext uri="{BB962C8B-B14F-4D97-AF65-F5344CB8AC3E}">
        <p14:creationId xmlns:p14="http://schemas.microsoft.com/office/powerpoint/2010/main" val="244400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469958"/>
              </p:ext>
            </p:extLst>
          </p:nvPr>
        </p:nvGraphicFramePr>
        <p:xfrm>
          <a:off x="689548" y="885070"/>
          <a:ext cx="10363200" cy="659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Award Management</a:t>
                      </a:r>
                      <a:r>
                        <a:rPr lang="en-US" baseline="0" dirty="0" smtClean="0"/>
                        <a:t> &amp; 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RCO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Fiscal Admin for grants &amp;/or contracts, coop agreements,</a:t>
                      </a:r>
                      <a:r>
                        <a:rPr lang="en-US" baseline="0" dirty="0" smtClean="0"/>
                        <a:t> sub-contracts, and financial assist. Agreements negotiated with federal, state, &amp; private sponsors at the central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Approves all expenditure</a:t>
                      </a:r>
                      <a:r>
                        <a:rPr lang="en-US" baseline="0" dirty="0" smtClean="0"/>
                        <a:t> requests to be charged against the grant/contract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Review &amp; approve expenditures for allowability &amp; allocablility (See NOTE 13)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Oversee expenditures for allowability &amp; allocablility (See NOTE 13)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Retain documentation to support allocation of expenditure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Audit the allowability &amp; allocablility of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Reviews, on a regular basis the grant/contract acct expenditures with appropriate dept.</a:t>
                      </a:r>
                      <a:r>
                        <a:rPr lang="en-US" baseline="0" dirty="0" smtClean="0"/>
                        <a:t> college, or newer campus administrator(s)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Reconcile accounts on a monthly basis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93713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008262" y="719825"/>
            <a:ext cx="8659738" cy="701731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Stone Sans" pitchFamily="34" charset="0"/>
              </a:rPr>
              <a:t>Note 13</a:t>
            </a:r>
            <a:endParaRPr lang="en-US" sz="4400" dirty="0">
              <a:latin typeface="Stone Sans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154243" y="1547192"/>
            <a:ext cx="10103370" cy="4084708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This responsibility includes the following: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a. That funds are used only for purposes directly related to the activity supported and that these funds are reasonable, allowable, and allocable as defined in 2 CFR 200.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b. That expenditures are consistent with all special terms, conditions, or limitations applicable under the particular grant/contract.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c.  That expenditures do not exceed the total funds authorized for a given period under the grant or contract.  In many cases, the grant or contract may also specify expenditure limits by budget category or line item.</a:t>
            </a:r>
          </a:p>
          <a:p>
            <a:pPr marL="344488" lvl="1" indent="0" eaLnBrk="1" hangingPunct="1">
              <a:buNone/>
            </a:pPr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881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2139007" y="1366982"/>
            <a:ext cx="830657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Expense Assignment Action (EAA) BPPM 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58.03</a:t>
            </a:r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263294" y="2165129"/>
            <a:ext cx="470994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See example #6 (Salaries)</a:t>
            </a:r>
          </a:p>
          <a:p>
            <a:pPr eaLnBrk="1" hangingPunct="1"/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043237"/>
            <a:ext cx="53530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247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771650" y="957370"/>
            <a:ext cx="3686175" cy="75713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Stone Sans" pitchFamily="34" charset="0"/>
              </a:rPr>
              <a:t>Retroactive EAAs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981202" y="1639369"/>
            <a:ext cx="3590924" cy="4532831"/>
          </a:xfrm>
        </p:spPr>
        <p:txBody>
          <a:bodyPr/>
          <a:lstStyle/>
          <a:p>
            <a:pPr lvl="1" eaLnBrk="1" hangingPunct="1"/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Retroactive EAAs involving sponsored accounts require SPS approval and a retroactive justification in the comments section.</a:t>
            </a:r>
          </a:p>
          <a:p>
            <a:pPr lvl="1" eaLnBrk="1" hangingPunct="1"/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90 day exception is also required if transferring salaries that meet the criteria.</a:t>
            </a:r>
          </a:p>
          <a:p>
            <a:pPr lvl="1" eaLnBrk="1" hangingPunct="1"/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black">
          <a:xfrm>
            <a:off x="7227426" y="1214637"/>
            <a:ext cx="441417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Lucida Sans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Lucida Sans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Lucida Sans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2"/>
                </a:solidFill>
                <a:latin typeface="Lucida Sans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Stone Sans" pitchFamily="34" charset="0"/>
              </a:rPr>
              <a:t>EAAs –Common Errors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black">
          <a:xfrm>
            <a:off x="7315199" y="1714500"/>
            <a:ext cx="423862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>
            <a:lvl1pPr marL="344488" indent="-1793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2400" b="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75000"/>
              <a:buFont typeface="Wingdings" pitchFamily="2" charset="2"/>
              <a:buChar char="§"/>
              <a:defRPr lang="en-US" sz="220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2pPr>
            <a:lvl3pPr marL="688975" indent="-179388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Lucida Sans" pitchFamily="34" charset="0"/>
              <a:buChar char="–"/>
              <a:defRPr lang="en-US" sz="200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3pPr>
            <a:lvl4pPr marL="9144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800" dirty="0" smtClean="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4pPr>
            <a:lvl5pPr marL="10795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  <a:ea typeface="+mn-ea"/>
                <a:cs typeface="+mn-cs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endParaRPr lang="en-US" kern="0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r>
              <a:rPr lang="en-US" kern="0" dirty="0" smtClean="0">
                <a:solidFill>
                  <a:schemeClr val="bg2"/>
                </a:solidFill>
                <a:latin typeface="Stone Sans" pitchFamily="34" charset="0"/>
              </a:rPr>
              <a:t>The end date of the assignment exceeds the end date of the sponsored project. </a:t>
            </a:r>
          </a:p>
          <a:p>
            <a:pPr eaLnBrk="1" hangingPunct="1"/>
            <a:endParaRPr lang="en-US" kern="0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r>
              <a:rPr lang="en-US" kern="0" dirty="0" smtClean="0">
                <a:solidFill>
                  <a:schemeClr val="bg2"/>
                </a:solidFill>
                <a:latin typeface="Stone Sans" pitchFamily="34" charset="0"/>
              </a:rPr>
              <a:t>Lack of reason for action or comments.</a:t>
            </a:r>
          </a:p>
          <a:p>
            <a:pPr eaLnBrk="1" hangingPunct="1"/>
            <a:endParaRPr lang="en-US" kern="0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marL="165100" indent="0" eaLnBrk="1" hangingPunct="1">
              <a:buFont typeface="Arial" pitchFamily="34" charset="0"/>
              <a:buNone/>
            </a:pPr>
            <a:endParaRPr lang="en-US" kern="0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endParaRPr lang="en-US" kern="0" dirty="0" smtClean="0">
              <a:solidFill>
                <a:schemeClr val="bg2"/>
              </a:solidFill>
              <a:latin typeface="Stone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477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09800" y="876301"/>
            <a:ext cx="7772400" cy="4739759"/>
          </a:xfrm>
        </p:spPr>
        <p:txBody>
          <a:bodyPr/>
          <a:lstStyle/>
          <a:p>
            <a:pPr marL="344170" indent="-179070" algn="ctr">
              <a:buNone/>
              <a:defRPr/>
            </a:pPr>
            <a:r>
              <a:rPr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Recording date of this workshop is </a:t>
            </a:r>
            <a:endParaRPr dirty="0"/>
          </a:p>
          <a:p>
            <a:pPr marL="344170" indent="-179070" algn="ctr">
              <a:buNone/>
              <a:defRPr/>
            </a:pP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March 23, 2018</a:t>
            </a:r>
            <a:endParaRPr sz="4000" b="1" dirty="0">
              <a:solidFill>
                <a:schemeClr val="bg2"/>
              </a:solidFill>
              <a:latin typeface="StoneSans" pitchFamily="34" charset="0"/>
            </a:endParaRPr>
          </a:p>
          <a:p>
            <a:pPr marL="344170" indent="-179070" algn="ctr">
              <a:buNone/>
              <a:defRPr/>
            </a:pPr>
            <a:endParaRPr sz="1200" b="1" dirty="0">
              <a:solidFill>
                <a:schemeClr val="bg2"/>
              </a:solidFill>
              <a:latin typeface="StoneSans" pitchFamily="34" charset="0"/>
            </a:endParaRPr>
          </a:p>
          <a:p>
            <a:pPr marL="344170" indent="-179070" algn="ctr">
              <a:buNone/>
              <a:defRPr/>
            </a:pPr>
            <a:r>
              <a:rPr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Some of the rules and procedures discussed in this workshop are subject to change.</a:t>
            </a:r>
            <a:endParaRPr sz="2800" b="1" dirty="0">
              <a:solidFill>
                <a:schemeClr val="bg2"/>
              </a:solidFill>
              <a:latin typeface="StoneSans" pitchFamily="34" charset="0"/>
            </a:endParaRPr>
          </a:p>
          <a:p>
            <a:pPr marL="344170" indent="-179070" algn="ctr">
              <a:buNone/>
              <a:defRPr/>
            </a:pPr>
            <a:endParaRPr sz="1200" b="1" dirty="0">
              <a:solidFill>
                <a:schemeClr val="bg2"/>
              </a:solidFill>
              <a:latin typeface="StoneSans" pitchFamily="34" charset="0"/>
            </a:endParaRPr>
          </a:p>
          <a:p>
            <a:pPr marL="344170" indent="-179070" algn="ctr">
              <a:buNone/>
              <a:defRPr/>
            </a:pPr>
            <a:r>
              <a:rPr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Please check university resources </a:t>
            </a:r>
            <a:endParaRPr sz="2800" b="1" dirty="0">
              <a:solidFill>
                <a:schemeClr val="bg2"/>
              </a:solidFill>
              <a:latin typeface="StoneSans" pitchFamily="34" charset="0"/>
            </a:endParaRPr>
          </a:p>
          <a:p>
            <a:pPr marL="344170" indent="-179070" algn="ctr">
              <a:buNone/>
              <a:defRPr/>
            </a:pPr>
            <a:r>
              <a:rPr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before relying exclusively </a:t>
            </a:r>
            <a:endParaRPr sz="2800" b="1" dirty="0">
              <a:solidFill>
                <a:schemeClr val="bg2"/>
              </a:solidFill>
              <a:latin typeface="StoneSans" pitchFamily="34" charset="0"/>
            </a:endParaRPr>
          </a:p>
          <a:p>
            <a:pPr marL="344170" indent="-179070" algn="ctr">
              <a:buNone/>
              <a:defRPr/>
            </a:pPr>
            <a:r>
              <a:rPr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oneSans" pitchFamily="34" charset="0"/>
              </a:rPr>
              <a:t>on this recorded presentation.</a:t>
            </a:r>
            <a:endParaRPr sz="2800" b="1" dirty="0">
              <a:solidFill>
                <a:schemeClr val="bg2"/>
              </a:solidFill>
              <a:latin typeface="Ston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0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1647825" y="1133475"/>
            <a:ext cx="7239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Cash Advance Request</a:t>
            </a:r>
          </a:p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BPPM 40.21</a:t>
            </a:r>
          </a:p>
          <a:p>
            <a:pPr eaLnBrk="1" hangingPunct="1"/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2307860" y="3362325"/>
            <a:ext cx="29594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See example 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#7</a:t>
            </a:r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950" y="3362325"/>
            <a:ext cx="516255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95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2004701" y="696546"/>
            <a:ext cx="8663299" cy="784830"/>
          </a:xfrm>
        </p:spPr>
        <p:txBody>
          <a:bodyPr/>
          <a:lstStyle/>
          <a:p>
            <a:pPr eaLnBrk="1" hangingPunct="1"/>
            <a:r>
              <a:rPr lang="en-US" sz="5000" dirty="0">
                <a:latin typeface="Stone Sans" pitchFamily="34" charset="0"/>
              </a:rPr>
              <a:t>Cash Advances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81307" y="1569581"/>
            <a:ext cx="10493298" cy="4708981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Cash Advances are only used on Sponsored Programs.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These are different from Petty Cash Funds and Travel Advances.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Kim Small handles Cash Advances. 335-2047 kksmall@wsu.edu 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Used mostly for field work in remote areas and for subject payments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Funds are to be used only for the purpose requested and detailed records/receipts are required to clear the advance. 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By signing for the advance, the applicant agrees to properly account for expenditures and also that funds may be withheld from applicant’s pay to cover any unaccounted balance. </a:t>
            </a:r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219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1460739"/>
            <a:ext cx="7772400" cy="861774"/>
          </a:xfrm>
        </p:spPr>
        <p:txBody>
          <a:bodyPr/>
          <a:lstStyle/>
          <a:p>
            <a:pPr eaLnBrk="1" hangingPunct="1">
              <a:defRPr/>
            </a:pPr>
            <a:r>
              <a:rPr lang="en-US" sz="5000" dirty="0">
                <a:latin typeface="Stone Sans" pitchFamily="34" charset="0"/>
              </a:rPr>
              <a:t>Questions? </a:t>
            </a:r>
          </a:p>
        </p:txBody>
      </p:sp>
      <p:sp>
        <p:nvSpPr>
          <p:cNvPr id="37891" name="Text Placeholder 4"/>
          <p:cNvSpPr>
            <a:spLocks noGrp="1"/>
          </p:cNvSpPr>
          <p:nvPr>
            <p:ph type="body" idx="1"/>
          </p:nvPr>
        </p:nvSpPr>
        <p:spPr>
          <a:xfrm>
            <a:off x="2133600" y="3701495"/>
            <a:ext cx="8652222" cy="430887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Contact information can be found at www.sps.wsu.edu</a:t>
            </a:r>
          </a:p>
        </p:txBody>
      </p:sp>
    </p:spTree>
    <p:extLst>
      <p:ext uri="{BB962C8B-B14F-4D97-AF65-F5344CB8AC3E}">
        <p14:creationId xmlns:p14="http://schemas.microsoft.com/office/powerpoint/2010/main" val="317285486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09776" y="695326"/>
            <a:ext cx="8677275" cy="6162675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33000">
                <a:srgbClr val="970035"/>
              </a:gs>
              <a:gs pos="87000">
                <a:schemeClr val="bg2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5"/>
          <p:cNvSpPr txBox="1">
            <a:spLocks/>
          </p:cNvSpPr>
          <p:nvPr/>
        </p:nvSpPr>
        <p:spPr bwMode="black">
          <a:xfrm>
            <a:off x="2554288" y="3978276"/>
            <a:ext cx="770255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t" anchorCtr="1" compatLnSpc="1">
            <a:prstTxWarp prst="textNoShape">
              <a:avLst/>
            </a:prstTxWarp>
            <a:spAutoFit/>
          </a:bodyPr>
          <a:lstStyle>
            <a:lvl1pPr marL="344488" indent="-1793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2200" b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75000"/>
              <a:buFont typeface="Lucida Sans" panose="020B0602030504020204" pitchFamily="34" charset="0"/>
              <a:buChar char="–"/>
              <a:defRPr lang="en-US" sz="20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 marL="795337" indent="-219456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lang="en-US" sz="18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144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 marL="10795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65100" indent="0" algn="ctr">
              <a:buNone/>
              <a:defRPr/>
            </a:pPr>
            <a:r>
              <a:rPr lang="en-US" sz="24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attended this live training session and wish to have your attendance documented in your training history, </a:t>
            </a:r>
            <a:br>
              <a:rPr lang="en-US" sz="24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notify Human Resource Services</a:t>
            </a:r>
            <a:br>
              <a:rPr lang="en-US" sz="24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within 24 hours of today's date: </a:t>
            </a:r>
            <a:r>
              <a:rPr lang="en-US" sz="11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1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1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hrstraining@wsu.edu</a:t>
            </a:r>
            <a:r>
              <a:rPr lang="en-US" sz="3200" b="1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b="1" ker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8226" y="862014"/>
            <a:ext cx="4943475" cy="2651125"/>
          </a:xfrm>
          <a:prstGeom prst="rect">
            <a:avLst/>
          </a:prstGeom>
          <a:noFill/>
          <a:ln>
            <a:noFill/>
          </a:ln>
          <a:effectLst>
            <a:outerShdw blurRad="266700" dist="254000" dir="2700000" algn="tl" rotWithShape="0">
              <a:prstClr val="black">
                <a:alpha val="5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5"/>
          <p:cNvSpPr txBox="1">
            <a:spLocks/>
          </p:cNvSpPr>
          <p:nvPr/>
        </p:nvSpPr>
        <p:spPr bwMode="black">
          <a:xfrm>
            <a:off x="7421564" y="1741488"/>
            <a:ext cx="2986087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0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defRPr lang="en-US" sz="2200" b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defRPr>
            </a:lvl1pPr>
            <a:lvl2pPr marL="344488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200" dirty="0">
                <a:solidFill>
                  <a:schemeClr val="tx1"/>
                </a:solidFill>
                <a:latin typeface="Lucida Sans" pitchFamily="34" charset="0"/>
              </a:defRPr>
            </a:lvl2pPr>
            <a:lvl3pPr marL="509588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000" dirty="0">
                <a:solidFill>
                  <a:schemeClr val="tx1"/>
                </a:solidFill>
                <a:latin typeface="Lucida Sans" pitchFamily="34" charset="0"/>
              </a:defRPr>
            </a:lvl3pPr>
            <a:lvl4pPr marL="688975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Lucida Sans" pitchFamily="34" charset="0"/>
              </a:defRPr>
            </a:lvl4pPr>
            <a:lvl5pPr marL="854075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FFFFFF"/>
              </a:buClr>
              <a:defRPr/>
            </a:pPr>
            <a:r>
              <a:rPr sz="23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has been a WSU Training Videoconference</a:t>
            </a:r>
            <a:endParaRPr sz="230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697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8350" y="1314450"/>
            <a:ext cx="3538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WHERE ARE WE?</a:t>
            </a:r>
            <a:endParaRPr lang="en-US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233" y="2011304"/>
            <a:ext cx="7426417" cy="3719513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926427">
            <a:off x="7310437" y="1837670"/>
            <a:ext cx="695325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2342600">
            <a:off x="8922543" y="2599670"/>
            <a:ext cx="695325" cy="762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4186616">
            <a:off x="9910248" y="4232197"/>
            <a:ext cx="695325" cy="76200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605859" y="5796729"/>
            <a:ext cx="2348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Graphic source: University of Michigan Website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414" y="692676"/>
            <a:ext cx="8662587" cy="861774"/>
          </a:xfrm>
        </p:spPr>
        <p:txBody>
          <a:bodyPr/>
          <a:lstStyle/>
          <a:p>
            <a:pPr algn="l">
              <a:defRPr/>
            </a:pPr>
            <a:r>
              <a:rPr lang="en-US" sz="5000" dirty="0">
                <a:latin typeface="StoneSans" pitchFamily="34" charset="0"/>
              </a:rPr>
              <a:t>Post-Award Review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2005414" y="2075274"/>
            <a:ext cx="8510187" cy="1892826"/>
          </a:xfrm>
        </p:spPr>
        <p:txBody>
          <a:bodyPr/>
          <a:lstStyle/>
          <a:p>
            <a:pPr marL="342900" indent="-342900" algn="l">
              <a:buFontTx/>
              <a:buChar char="•"/>
            </a:pPr>
            <a:r>
              <a:rPr lang="en-US" altLang="en-US" sz="3600" dirty="0">
                <a:solidFill>
                  <a:schemeClr val="bg2"/>
                </a:solidFill>
                <a:latin typeface="StoneSans" pitchFamily="34" charset="0"/>
              </a:rPr>
              <a:t>Department Review</a:t>
            </a:r>
          </a:p>
          <a:p>
            <a:pPr marL="342900" indent="-342900" algn="l">
              <a:buFontTx/>
              <a:buChar char="•"/>
            </a:pPr>
            <a:r>
              <a:rPr lang="en-US" altLang="en-US" sz="3600" dirty="0">
                <a:solidFill>
                  <a:schemeClr val="bg2"/>
                </a:solidFill>
                <a:latin typeface="StoneSans" pitchFamily="34" charset="0"/>
              </a:rPr>
              <a:t>Sponsored Programs Services (SPS) Review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035754" y="6381750"/>
            <a:ext cx="163224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25000"/>
              </a:spcBef>
              <a:buSzPct val="125000"/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7178D099-E734-42A5-9CCB-0CA02773EC1A}" type="slidenum">
              <a:rPr lang="en-US" altLang="en-US" sz="1400" b="0">
                <a:solidFill>
                  <a:srgbClr val="000000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9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14513" y="1488206"/>
            <a:ext cx="8708164" cy="535531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StoneSans" pitchFamily="34" charset="0"/>
              </a:rPr>
              <a:t>Award Management Responsibilities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4513" y="2280493"/>
            <a:ext cx="8853487" cy="4173450"/>
          </a:xfrm>
        </p:spPr>
        <p:txBody>
          <a:bodyPr/>
          <a:lstStyle/>
          <a:p>
            <a:pPr eaLnBrk="1" hangingPunct="1"/>
            <a:r>
              <a:rPr lang="en-US" altLang="en-US" sz="3000" u="sng" dirty="0">
                <a:solidFill>
                  <a:schemeClr val="bg2"/>
                </a:solidFill>
                <a:latin typeface="StoneSans" pitchFamily="34" charset="0"/>
              </a:rPr>
              <a:t>Department and SPS</a:t>
            </a:r>
            <a:r>
              <a:rPr lang="en-US" altLang="en-US" sz="3000" dirty="0">
                <a:solidFill>
                  <a:schemeClr val="bg2"/>
                </a:solidFill>
                <a:latin typeface="StoneSans" pitchFamily="34" charset="0"/>
              </a:rPr>
              <a:t>:</a:t>
            </a:r>
          </a:p>
          <a:p>
            <a:pPr lvl="1" eaLnBrk="1" hangingPunct="1"/>
            <a:r>
              <a:rPr lang="en-US" altLang="en-US" sz="2400" dirty="0">
                <a:solidFill>
                  <a:schemeClr val="bg2"/>
                </a:solidFill>
                <a:latin typeface="StoneSans" pitchFamily="34" charset="0"/>
              </a:rPr>
              <a:t>Expenses are Allowable</a:t>
            </a:r>
          </a:p>
          <a:p>
            <a:pPr lvl="1" eaLnBrk="1" hangingPunct="1"/>
            <a:r>
              <a:rPr lang="en-US" altLang="en-US" sz="2400" dirty="0">
                <a:solidFill>
                  <a:schemeClr val="bg2"/>
                </a:solidFill>
                <a:latin typeface="StoneSans" pitchFamily="34" charset="0"/>
              </a:rPr>
              <a:t>F&amp;A Expense Review</a:t>
            </a:r>
          </a:p>
          <a:p>
            <a:pPr lvl="1" eaLnBrk="1" hangingPunct="1"/>
            <a:r>
              <a:rPr lang="en-US" altLang="en-US" sz="2400" dirty="0">
                <a:solidFill>
                  <a:schemeClr val="bg2"/>
                </a:solidFill>
                <a:latin typeface="StoneSans" pitchFamily="34" charset="0"/>
              </a:rPr>
              <a:t>Coordinate </a:t>
            </a:r>
            <a:r>
              <a:rPr lang="en-US" altLang="en-US" sz="2400" dirty="0" smtClean="0">
                <a:solidFill>
                  <a:schemeClr val="bg2"/>
                </a:solidFill>
                <a:latin typeface="StoneSans" pitchFamily="34" charset="0"/>
              </a:rPr>
              <a:t>Invoicing 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bg2"/>
                </a:solidFill>
                <a:latin typeface="StoneSans" pitchFamily="34" charset="0"/>
              </a:rPr>
              <a:t>Reporting Cost </a:t>
            </a:r>
            <a:r>
              <a:rPr lang="en-US" altLang="en-US" sz="2400" dirty="0">
                <a:solidFill>
                  <a:schemeClr val="bg2"/>
                </a:solidFill>
                <a:latin typeface="StoneSans" pitchFamily="34" charset="0"/>
              </a:rPr>
              <a:t>Share Obligation is Met</a:t>
            </a:r>
          </a:p>
          <a:p>
            <a:pPr lvl="1" eaLnBrk="1" hangingPunct="1"/>
            <a:r>
              <a:rPr lang="en-US" altLang="en-US" sz="2400" dirty="0">
                <a:solidFill>
                  <a:schemeClr val="bg2"/>
                </a:solidFill>
                <a:latin typeface="StoneSans" pitchFamily="34" charset="0"/>
              </a:rPr>
              <a:t>Approving Subcontract Invoices</a:t>
            </a:r>
          </a:p>
          <a:p>
            <a:pPr lvl="1" eaLnBrk="1" hangingPunct="1"/>
            <a:r>
              <a:rPr lang="en-US" altLang="en-US" sz="2400" dirty="0">
                <a:solidFill>
                  <a:schemeClr val="bg2"/>
                </a:solidFill>
                <a:latin typeface="StoneSans" pitchFamily="34" charset="0"/>
              </a:rPr>
              <a:t>PI Technical Reports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bg2"/>
                </a:solidFill>
                <a:latin typeface="StoneSans" pitchFamily="34" charset="0"/>
              </a:rPr>
              <a:t>Office </a:t>
            </a:r>
            <a:r>
              <a:rPr lang="en-US" altLang="en-US" sz="2400" dirty="0">
                <a:solidFill>
                  <a:schemeClr val="bg2"/>
                </a:solidFill>
                <a:latin typeface="StoneSans" pitchFamily="34" charset="0"/>
              </a:rPr>
              <a:t>of Commercialization </a:t>
            </a:r>
            <a:r>
              <a:rPr lang="en-US" altLang="en-US" sz="2400" dirty="0" smtClean="0">
                <a:solidFill>
                  <a:schemeClr val="bg2"/>
                </a:solidFill>
                <a:latin typeface="StoneSans" pitchFamily="34" charset="0"/>
              </a:rPr>
              <a:t>handles Patent </a:t>
            </a:r>
            <a:r>
              <a:rPr lang="en-US" altLang="en-US" sz="2400" dirty="0">
                <a:solidFill>
                  <a:schemeClr val="bg2"/>
                </a:solidFill>
                <a:latin typeface="StoneSans" pitchFamily="34" charset="0"/>
              </a:rPr>
              <a:t>Filings</a:t>
            </a:r>
          </a:p>
          <a:p>
            <a:pPr lvl="1" eaLnBrk="1" hangingPunct="1"/>
            <a:r>
              <a:rPr lang="en-US" altLang="en-US" sz="2400" dirty="0">
                <a:solidFill>
                  <a:schemeClr val="bg2"/>
                </a:solidFill>
                <a:latin typeface="StoneSans" pitchFamily="34" charset="0"/>
              </a:rPr>
              <a:t>Monitor Property/Equipment per University Guidelines  </a:t>
            </a:r>
          </a:p>
          <a:p>
            <a:pPr lvl="1" eaLnBrk="1" hangingPunct="1"/>
            <a:endParaRPr lang="en-US" altLang="en-US" sz="2400" dirty="0">
              <a:solidFill>
                <a:schemeClr val="bg2"/>
              </a:solidFill>
              <a:latin typeface="StoneSans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02647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25000"/>
              </a:spcBef>
              <a:buSzPct val="125000"/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37C1C1AD-87AD-4308-B96F-3846274CD343}" type="slidenum">
              <a:rPr lang="en-US" altLang="en-US" sz="1400" b="0">
                <a:solidFill>
                  <a:schemeClr val="bg2"/>
                </a:solidFill>
                <a:latin typeface="StoneSans" pitchFamily="34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400" b="0">
              <a:solidFill>
                <a:schemeClr val="bg2"/>
              </a:solidFill>
              <a:latin typeface="Ston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2058825" y="1410355"/>
            <a:ext cx="77724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Emilie is working with Principal Investigator, Dr. Pat Researcher, who received notification that WSU will be awarded a new 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NIH </a:t>
            </a:r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agreement for the performance period 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01/01/18-12/31/18.</a:t>
            </a:r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The PI is anxious to start the project prior to the 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1/1/18 </a:t>
            </a:r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start date, and Emilie will start the process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.</a:t>
            </a:r>
          </a:p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What form needs to be completed to setup an account so that the project can start before the agreement arrives</a:t>
            </a:r>
            <a:r>
              <a:rPr lang="en-US" sz="3000" dirty="0" smtClean="0">
                <a:solidFill>
                  <a:schemeClr val="bg2"/>
                </a:solidFill>
                <a:latin typeface="Stone Sans" pitchFamily="34" charset="0"/>
              </a:rPr>
              <a:t>?</a:t>
            </a:r>
            <a:endParaRPr lang="en-US" sz="3000" dirty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endParaRPr lang="en-US" dirty="0">
              <a:solidFill>
                <a:schemeClr val="bg2"/>
              </a:solidFill>
              <a:latin typeface="Stone Sans" pitchFamily="34" charset="0"/>
            </a:endParaRPr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2058825" y="727106"/>
            <a:ext cx="262552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400" dirty="0">
                <a:solidFill>
                  <a:schemeClr val="bg2"/>
                </a:solidFill>
                <a:latin typeface="Stone Sans" pitchFamily="34" charset="0"/>
              </a:rPr>
              <a:t>The Storyline:</a:t>
            </a:r>
          </a:p>
        </p:txBody>
      </p:sp>
    </p:spTree>
    <p:extLst>
      <p:ext uri="{BB962C8B-B14F-4D97-AF65-F5344CB8AC3E}">
        <p14:creationId xmlns:p14="http://schemas.microsoft.com/office/powerpoint/2010/main" val="42465000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93594"/>
            <a:ext cx="8686800" cy="784830"/>
          </a:xfrm>
        </p:spPr>
        <p:txBody>
          <a:bodyPr/>
          <a:lstStyle/>
          <a:p>
            <a:pPr eaLnBrk="1" hangingPunct="1"/>
            <a:r>
              <a:rPr lang="en-US" sz="5000" dirty="0">
                <a:latin typeface="Stone Sans" pitchFamily="34" charset="0"/>
              </a:rPr>
              <a:t>The Forms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49338"/>
            <a:ext cx="8686800" cy="3600986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Sponsored Projects Activity Request (SPAR)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Research or Conference Account Request (RCAR)</a:t>
            </a:r>
          </a:p>
          <a:p>
            <a:pPr eaLnBrk="1" hangingPunct="1"/>
            <a:r>
              <a:rPr lang="en-US" dirty="0" err="1">
                <a:solidFill>
                  <a:schemeClr val="bg2"/>
                </a:solidFill>
                <a:latin typeface="Stone Sans" pitchFamily="34" charset="0"/>
              </a:rPr>
              <a:t>Subaward</a:t>
            </a:r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/Subcontract Initiation Form</a:t>
            </a:r>
          </a:p>
          <a:p>
            <a:pPr eaLnBrk="1" hangingPunct="1"/>
            <a:r>
              <a:rPr lang="en-US" dirty="0" err="1">
                <a:solidFill>
                  <a:schemeClr val="bg2"/>
                </a:solidFill>
                <a:latin typeface="Stone Sans" pitchFamily="34" charset="0"/>
              </a:rPr>
              <a:t>Subaward</a:t>
            </a:r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/Subcontract Change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Expenditure Transfer Request (ETR)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Expense Assignment Action (EAA)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Cash Advance</a:t>
            </a:r>
          </a:p>
        </p:txBody>
      </p:sp>
    </p:spTree>
    <p:extLst>
      <p:ext uri="{BB962C8B-B14F-4D97-AF65-F5344CB8AC3E}">
        <p14:creationId xmlns:p14="http://schemas.microsoft.com/office/powerpoint/2010/main" val="252778792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1381124" y="1554178"/>
            <a:ext cx="10334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Stone Sans" pitchFamily="34" charset="0"/>
              </a:rPr>
              <a:t>Sponsored Program Activity Request (SPAR) </a:t>
            </a:r>
            <a:r>
              <a:rPr lang="en-US" sz="2800" dirty="0" smtClean="0">
                <a:solidFill>
                  <a:schemeClr val="bg2"/>
                </a:solidFill>
                <a:latin typeface="Stone Sans" pitchFamily="34" charset="0"/>
              </a:rPr>
              <a:t>BPPM </a:t>
            </a:r>
            <a:r>
              <a:rPr lang="en-US" sz="2800" dirty="0">
                <a:solidFill>
                  <a:schemeClr val="bg2"/>
                </a:solidFill>
                <a:latin typeface="Stone Sans" pitchFamily="34" charset="0"/>
              </a:rPr>
              <a:t>40.23</a:t>
            </a:r>
          </a:p>
          <a:p>
            <a:pPr eaLnBrk="1" hangingPunct="1"/>
            <a:endParaRPr lang="en-US" sz="2800" dirty="0">
              <a:solidFill>
                <a:schemeClr val="bg2"/>
              </a:solidFill>
              <a:latin typeface="Stone Sans" pitchFamily="34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Stone Sans" pitchFamily="34" charset="0"/>
              </a:rPr>
              <a:t>Guarantee for New Account with 90 day Pre-award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2071391" y="4263394"/>
            <a:ext cx="30019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dirty="0">
                <a:solidFill>
                  <a:schemeClr val="bg2"/>
                </a:solidFill>
                <a:latin typeface="Stone Sans" pitchFamily="34" charset="0"/>
              </a:rPr>
              <a:t>See Example #1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174" y="3661940"/>
            <a:ext cx="6158576" cy="2681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415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055976" y="719825"/>
            <a:ext cx="8612024" cy="701731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Stone Sans" pitchFamily="34" charset="0"/>
              </a:rPr>
              <a:t>SPAR – </a:t>
            </a:r>
            <a:r>
              <a:rPr lang="en-US" sz="4400" dirty="0" smtClean="0">
                <a:latin typeface="Stone Sans" pitchFamily="34" charset="0"/>
              </a:rPr>
              <a:t>Guarantee </a:t>
            </a:r>
            <a:r>
              <a:rPr lang="en-US" sz="4400" dirty="0">
                <a:latin typeface="Stone Sans" pitchFamily="34" charset="0"/>
              </a:rPr>
              <a:t>Tips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209800" y="1543943"/>
            <a:ext cx="7772400" cy="4508927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It is important to answer these questions: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Is the account federal flow through?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Is the account research or non research?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Where will the work be conducted--on campus or off campus?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Is pre-award allowed by the sponsor without prior approval?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Stone Sans" pitchFamily="34" charset="0"/>
              </a:rPr>
              <a:t>The </a:t>
            </a:r>
            <a:r>
              <a:rPr lang="en-US" dirty="0">
                <a:solidFill>
                  <a:schemeClr val="bg2"/>
                </a:solidFill>
                <a:latin typeface="Stone Sans" pitchFamily="34" charset="0"/>
              </a:rPr>
              <a:t>guarantee holds the department responsible for the expenditures in the event that WSU does not receive an executed agreement.</a:t>
            </a:r>
          </a:p>
          <a:p>
            <a:pPr lvl="1" eaLnBrk="1" hangingPunct="1"/>
            <a:endParaRPr lang="en-US" dirty="0" smtClean="0">
              <a:solidFill>
                <a:schemeClr val="bg2"/>
              </a:solidFill>
              <a:latin typeface="Stone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5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1021</Words>
  <Application>Microsoft Office PowerPoint</Application>
  <PresentationFormat>Widescreen</PresentationFormat>
  <Paragraphs>171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Arial Black</vt:lpstr>
      <vt:lpstr>Calibri</vt:lpstr>
      <vt:lpstr>Lucida Sans</vt:lpstr>
      <vt:lpstr>Stone Sans</vt:lpstr>
      <vt:lpstr>Stone Sans Bold</vt:lpstr>
      <vt:lpstr>StoneSans</vt:lpstr>
      <vt:lpstr>Times New Roman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Post-Award Review</vt:lpstr>
      <vt:lpstr>Award Management Responsibilities</vt:lpstr>
      <vt:lpstr>PowerPoint Presentation</vt:lpstr>
      <vt:lpstr>The Forms</vt:lpstr>
      <vt:lpstr>PowerPoint Presentation</vt:lpstr>
      <vt:lpstr>SPAR – Guarantee Tips</vt:lpstr>
      <vt:lpstr>PowerPoint Presentation</vt:lpstr>
      <vt:lpstr>RCAR</vt:lpstr>
      <vt:lpstr>PowerPoint Presentation</vt:lpstr>
      <vt:lpstr>Subcontract Initiation Form</vt:lpstr>
      <vt:lpstr>PowerPoint Presentation</vt:lpstr>
      <vt:lpstr>Common Errors on ETRs</vt:lpstr>
      <vt:lpstr>PowerPoint Presentation</vt:lpstr>
      <vt:lpstr>Note 13</vt:lpstr>
      <vt:lpstr>PowerPoint Presentation</vt:lpstr>
      <vt:lpstr>Retroactive EAAs</vt:lpstr>
      <vt:lpstr>PowerPoint Presentation</vt:lpstr>
      <vt:lpstr>Cash Advances</vt:lpstr>
      <vt:lpstr>Questions?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Dayla Veintiuno</dc:creator>
  <cp:lastModifiedBy>Gray, D</cp:lastModifiedBy>
  <cp:revision>34</cp:revision>
  <cp:lastPrinted>2018-03-21T16:38:46Z</cp:lastPrinted>
  <dcterms:created xsi:type="dcterms:W3CDTF">2017-11-16T18:22:14Z</dcterms:created>
  <dcterms:modified xsi:type="dcterms:W3CDTF">2018-03-21T16:38:53Z</dcterms:modified>
</cp:coreProperties>
</file>