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22" r:id="rId2"/>
    <p:sldMasterId id="2147484123" r:id="rId3"/>
  </p:sldMasterIdLst>
  <p:notesMasterIdLst>
    <p:notesMasterId r:id="rId30"/>
  </p:notesMasterIdLst>
  <p:handoutMasterIdLst>
    <p:handoutMasterId r:id="rId31"/>
  </p:handoutMasterIdLst>
  <p:sldIdLst>
    <p:sldId id="304" r:id="rId4"/>
    <p:sldId id="318" r:id="rId5"/>
    <p:sldId id="320" r:id="rId6"/>
    <p:sldId id="321" r:id="rId7"/>
    <p:sldId id="323" r:id="rId8"/>
    <p:sldId id="347" r:id="rId9"/>
    <p:sldId id="324" r:id="rId10"/>
    <p:sldId id="325" r:id="rId11"/>
    <p:sldId id="348" r:id="rId12"/>
    <p:sldId id="328" r:id="rId13"/>
    <p:sldId id="354" r:id="rId14"/>
    <p:sldId id="355" r:id="rId15"/>
    <p:sldId id="356" r:id="rId16"/>
    <p:sldId id="357" r:id="rId17"/>
    <p:sldId id="358" r:id="rId18"/>
    <p:sldId id="335" r:id="rId19"/>
    <p:sldId id="336" r:id="rId20"/>
    <p:sldId id="351" r:id="rId21"/>
    <p:sldId id="338" r:id="rId22"/>
    <p:sldId id="341" r:id="rId23"/>
    <p:sldId id="342" r:id="rId24"/>
    <p:sldId id="343" r:id="rId25"/>
    <p:sldId id="345" r:id="rId26"/>
    <p:sldId id="339" r:id="rId27"/>
    <p:sldId id="346" r:id="rId28"/>
    <p:sldId id="316" r:id="rId2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534">
          <p15:clr>
            <a:srgbClr val="A4A3A4"/>
          </p15:clr>
        </p15:guide>
        <p15:guide id="2" orient="horz" pos="660">
          <p15:clr>
            <a:srgbClr val="A4A3A4"/>
          </p15:clr>
        </p15:guide>
        <p15:guide id="3" pos="2015">
          <p15:clr>
            <a:srgbClr val="A4A3A4"/>
          </p15:clr>
        </p15:guide>
        <p15:guide id="4" pos="3907">
          <p15:clr>
            <a:srgbClr val="A4A3A4"/>
          </p15:clr>
        </p15:guide>
        <p15:guide id="5" pos="306">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0035"/>
    <a:srgbClr val="C60C30"/>
    <a:srgbClr val="EAEAEA"/>
    <a:srgbClr val="DBCEAC"/>
    <a:srgbClr val="3CB6CE"/>
    <a:srgbClr val="B6BF00"/>
    <a:srgbClr val="EC7A00"/>
    <a:srgbClr val="003C69"/>
    <a:srgbClr val="4523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85" autoAdjust="0"/>
    <p:restoredTop sz="97674" autoAdjust="0"/>
  </p:normalViewPr>
  <p:slideViewPr>
    <p:cSldViewPr snapToGrid="0">
      <p:cViewPr varScale="1">
        <p:scale>
          <a:sx n="103" d="100"/>
          <a:sy n="103" d="100"/>
        </p:scale>
        <p:origin x="294" y="72"/>
      </p:cViewPr>
      <p:guideLst>
        <p:guide orient="horz" pos="1534"/>
        <p:guide orient="horz" pos="660"/>
        <p:guide pos="2015"/>
        <p:guide pos="3907"/>
        <p:guide pos="306"/>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78" d="100"/>
          <a:sy n="78" d="100"/>
        </p:scale>
        <p:origin x="-310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9" name="Rectangle 3"/>
          <p:cNvSpPr>
            <a:spLocks noGrp="1" noChangeArrowheads="1"/>
          </p:cNvSpPr>
          <p:nvPr>
            <p:ph type="dt" sz="quarter" idx="1"/>
          </p:nvPr>
        </p:nvSpPr>
        <p:spPr bwMode="auto">
          <a:xfrm>
            <a:off x="5737176" y="133181"/>
            <a:ext cx="1014071" cy="297171"/>
          </a:xfrm>
          <a:prstGeom prst="rect">
            <a:avLst/>
          </a:prstGeom>
          <a:noFill/>
          <a:ln w="9525">
            <a:noFill/>
            <a:miter lim="800000"/>
            <a:headEnd/>
            <a:tailEnd/>
          </a:ln>
          <a:effectLst/>
        </p:spPr>
        <p:txBody>
          <a:bodyPr vert="horz" wrap="square" lIns="95734" tIns="47867" rIns="95734" bIns="47867" numCol="1" anchor="t" anchorCtr="0" compatLnSpc="1">
            <a:prstTxWarp prst="textNoShape">
              <a:avLst/>
            </a:prstTxWarp>
          </a:bodyPr>
          <a:lstStyle>
            <a:lvl1pPr algn="r" defTabSz="958287">
              <a:defRPr sz="1200">
                <a:latin typeface="Arial" charset="0"/>
              </a:defRPr>
            </a:lvl1pPr>
          </a:lstStyle>
          <a:p>
            <a:pPr>
              <a:defRPr/>
            </a:pPr>
            <a:fld id="{2D0BEC2D-94EB-4C75-89CE-F800DB58FFC0}" type="datetime1">
              <a:rPr lang="en-US"/>
              <a:pPr>
                <a:defRPr/>
              </a:pPr>
              <a:t>4/10/2018</a:t>
            </a:fld>
            <a:endParaRPr lang="en-US" dirty="0"/>
          </a:p>
        </p:txBody>
      </p:sp>
      <p:sp>
        <p:nvSpPr>
          <p:cNvPr id="55301" name="Rectangle 5"/>
          <p:cNvSpPr>
            <a:spLocks noGrp="1" noChangeArrowheads="1"/>
          </p:cNvSpPr>
          <p:nvPr>
            <p:ph type="sldNum" sz="quarter" idx="3"/>
          </p:nvPr>
        </p:nvSpPr>
        <p:spPr bwMode="auto">
          <a:xfrm>
            <a:off x="3580829" y="9118531"/>
            <a:ext cx="3170420" cy="480496"/>
          </a:xfrm>
          <a:prstGeom prst="rect">
            <a:avLst/>
          </a:prstGeom>
          <a:noFill/>
          <a:ln w="9525">
            <a:noFill/>
            <a:miter lim="800000"/>
            <a:headEnd/>
            <a:tailEnd/>
          </a:ln>
          <a:effectLst/>
        </p:spPr>
        <p:txBody>
          <a:bodyPr vert="horz" wrap="square" lIns="95734" tIns="47867" rIns="95734" bIns="47867" numCol="1" anchor="b" anchorCtr="0" compatLnSpc="1">
            <a:prstTxWarp prst="textNoShape">
              <a:avLst/>
            </a:prstTxWarp>
          </a:bodyPr>
          <a:lstStyle>
            <a:lvl1pPr algn="r" defTabSz="958287">
              <a:defRPr sz="1200">
                <a:latin typeface="Arial" charset="0"/>
              </a:defRPr>
            </a:lvl1pPr>
          </a:lstStyle>
          <a:p>
            <a:pPr>
              <a:defRPr/>
            </a:pPr>
            <a:fld id="{8C91435D-2E5A-4658-9B73-48AE9113FC44}" type="slidenum">
              <a:rPr lang="en-US"/>
              <a:pPr>
                <a:defRPr/>
              </a:pPr>
              <a:t>‹#›</a:t>
            </a:fld>
            <a:endParaRPr lang="en-US"/>
          </a:p>
        </p:txBody>
      </p:sp>
      <p:sp>
        <p:nvSpPr>
          <p:cNvPr id="2" name="TextBox 1"/>
          <p:cNvSpPr txBox="1"/>
          <p:nvPr/>
        </p:nvSpPr>
        <p:spPr>
          <a:xfrm>
            <a:off x="536448" y="144053"/>
            <a:ext cx="4134678" cy="286300"/>
          </a:xfrm>
          <a:prstGeom prst="rect">
            <a:avLst/>
          </a:prstGeom>
          <a:noFill/>
        </p:spPr>
        <p:txBody>
          <a:bodyPr wrap="square" lIns="95069" tIns="47534" rIns="95069" bIns="47534">
            <a:spAutoFit/>
          </a:bodyPr>
          <a:lstStyle/>
          <a:p>
            <a:pPr>
              <a:defRPr/>
            </a:pPr>
            <a:r>
              <a:rPr lang="en-US" sz="1200" spc="312" dirty="0">
                <a:latin typeface="Stone Sans" pitchFamily="34" charset="0"/>
                <a:cs typeface="Times New Roman" panose="02020603050405020304" pitchFamily="18" charset="0"/>
              </a:rPr>
              <a:t>WASHINGTON STATE UNIVERSITY</a:t>
            </a:r>
          </a:p>
        </p:txBody>
      </p:sp>
    </p:spTree>
    <p:extLst>
      <p:ext uri="{BB962C8B-B14F-4D97-AF65-F5344CB8AC3E}">
        <p14:creationId xmlns:p14="http://schemas.microsoft.com/office/powerpoint/2010/main" val="7569672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69171" cy="478321"/>
          </a:xfrm>
          <a:prstGeom prst="rect">
            <a:avLst/>
          </a:prstGeom>
          <a:noFill/>
          <a:ln w="9525">
            <a:noFill/>
            <a:miter lim="800000"/>
            <a:headEnd/>
            <a:tailEnd/>
          </a:ln>
          <a:effectLst/>
        </p:spPr>
        <p:txBody>
          <a:bodyPr vert="horz" wrap="square" lIns="95734" tIns="47867" rIns="95734" bIns="47867" numCol="1" anchor="t" anchorCtr="0" compatLnSpc="1">
            <a:prstTxWarp prst="textNoShape">
              <a:avLst/>
            </a:prstTxWarp>
          </a:bodyPr>
          <a:lstStyle>
            <a:lvl1pPr defTabSz="958287">
              <a:defRPr sz="1200">
                <a:latin typeface="Arial" charset="0"/>
              </a:defRPr>
            </a:lvl1pPr>
          </a:lstStyle>
          <a:p>
            <a:pPr>
              <a:defRPr/>
            </a:pPr>
            <a:endParaRPr lang="en-US"/>
          </a:p>
        </p:txBody>
      </p:sp>
      <p:sp>
        <p:nvSpPr>
          <p:cNvPr id="12291" name="Rectangle 3"/>
          <p:cNvSpPr>
            <a:spLocks noGrp="1" noChangeArrowheads="1"/>
          </p:cNvSpPr>
          <p:nvPr>
            <p:ph type="dt" idx="1"/>
          </p:nvPr>
        </p:nvSpPr>
        <p:spPr bwMode="auto">
          <a:xfrm>
            <a:off x="4143533" y="0"/>
            <a:ext cx="3170420" cy="478321"/>
          </a:xfrm>
          <a:prstGeom prst="rect">
            <a:avLst/>
          </a:prstGeom>
          <a:noFill/>
          <a:ln w="9525">
            <a:noFill/>
            <a:miter lim="800000"/>
            <a:headEnd/>
            <a:tailEnd/>
          </a:ln>
          <a:effectLst/>
        </p:spPr>
        <p:txBody>
          <a:bodyPr vert="horz" wrap="square" lIns="95734" tIns="47867" rIns="95734" bIns="47867" numCol="1" anchor="t" anchorCtr="0" compatLnSpc="1">
            <a:prstTxWarp prst="textNoShape">
              <a:avLst/>
            </a:prstTxWarp>
          </a:bodyPr>
          <a:lstStyle>
            <a:lvl1pPr algn="r" defTabSz="958287">
              <a:defRPr sz="1200">
                <a:latin typeface="Arial" charset="0"/>
              </a:defRPr>
            </a:lvl1pPr>
          </a:lstStyle>
          <a:p>
            <a:pPr>
              <a:defRPr/>
            </a:pPr>
            <a:fld id="{4A74AFC3-7EDC-4454-91FD-92683BE72F90}" type="datetime1">
              <a:rPr lang="en-US"/>
              <a:pPr>
                <a:defRPr/>
              </a:pPr>
              <a:t>4/10/2018</a:t>
            </a:fld>
            <a:endParaRPr lang="en-US"/>
          </a:p>
        </p:txBody>
      </p:sp>
      <p:sp>
        <p:nvSpPr>
          <p:cNvPr id="9220" name="Rectangle 4"/>
          <p:cNvSpPr>
            <a:spLocks noGrp="1" noRot="1" noChangeAspect="1" noChangeArrowheads="1" noTextEdit="1"/>
          </p:cNvSpPr>
          <p:nvPr>
            <p:ph type="sldImg" idx="2"/>
          </p:nvPr>
        </p:nvSpPr>
        <p:spPr bwMode="auto">
          <a:xfrm>
            <a:off x="1258888" y="720725"/>
            <a:ext cx="4802187"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32020" y="4561441"/>
            <a:ext cx="5851160" cy="4317931"/>
          </a:xfrm>
          <a:prstGeom prst="rect">
            <a:avLst/>
          </a:prstGeom>
          <a:noFill/>
          <a:ln w="9525">
            <a:noFill/>
            <a:miter lim="800000"/>
            <a:headEnd/>
            <a:tailEnd/>
          </a:ln>
          <a:effectLst/>
        </p:spPr>
        <p:txBody>
          <a:bodyPr vert="horz" wrap="square" lIns="95734" tIns="47867" rIns="95734" bIns="478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9118531"/>
            <a:ext cx="3169171" cy="480496"/>
          </a:xfrm>
          <a:prstGeom prst="rect">
            <a:avLst/>
          </a:prstGeom>
          <a:noFill/>
          <a:ln w="9525">
            <a:noFill/>
            <a:miter lim="800000"/>
            <a:headEnd/>
            <a:tailEnd/>
          </a:ln>
          <a:effectLst/>
        </p:spPr>
        <p:txBody>
          <a:bodyPr vert="horz" wrap="square" lIns="95734" tIns="47867" rIns="95734" bIns="47867" numCol="1" anchor="b" anchorCtr="0" compatLnSpc="1">
            <a:prstTxWarp prst="textNoShape">
              <a:avLst/>
            </a:prstTxWarp>
          </a:bodyPr>
          <a:lstStyle>
            <a:lvl1pPr defTabSz="958287">
              <a:defRPr sz="1200" smtClean="0">
                <a:latin typeface="Arial" charset="0"/>
              </a:defRPr>
            </a:lvl1pPr>
          </a:lstStyle>
          <a:p>
            <a:pPr>
              <a:defRPr/>
            </a:pPr>
            <a:r>
              <a:rPr lang="en-US"/>
              <a:t>Template-WSU Hrz 201.ppt</a:t>
            </a:r>
          </a:p>
        </p:txBody>
      </p:sp>
      <p:sp>
        <p:nvSpPr>
          <p:cNvPr id="12295" name="Rectangle 7"/>
          <p:cNvSpPr>
            <a:spLocks noGrp="1" noChangeArrowheads="1"/>
          </p:cNvSpPr>
          <p:nvPr>
            <p:ph type="sldNum" sz="quarter" idx="5"/>
          </p:nvPr>
        </p:nvSpPr>
        <p:spPr bwMode="auto">
          <a:xfrm>
            <a:off x="4143533" y="9118531"/>
            <a:ext cx="3170420" cy="480496"/>
          </a:xfrm>
          <a:prstGeom prst="rect">
            <a:avLst/>
          </a:prstGeom>
          <a:noFill/>
          <a:ln w="9525">
            <a:noFill/>
            <a:miter lim="800000"/>
            <a:headEnd/>
            <a:tailEnd/>
          </a:ln>
          <a:effectLst/>
        </p:spPr>
        <p:txBody>
          <a:bodyPr vert="horz" wrap="square" lIns="95734" tIns="47867" rIns="95734" bIns="47867" numCol="1" anchor="b" anchorCtr="0" compatLnSpc="1">
            <a:prstTxWarp prst="textNoShape">
              <a:avLst/>
            </a:prstTxWarp>
          </a:bodyPr>
          <a:lstStyle>
            <a:lvl1pPr algn="r" defTabSz="958287">
              <a:defRPr sz="1200">
                <a:latin typeface="Arial" charset="0"/>
              </a:defRPr>
            </a:lvl1pPr>
          </a:lstStyle>
          <a:p>
            <a:pPr>
              <a:defRPr/>
            </a:pPr>
            <a:fld id="{C23A3D8B-5633-4ECC-9DDA-387F39953303}" type="slidenum">
              <a:rPr lang="en-US"/>
              <a:pPr>
                <a:defRPr/>
              </a:pPr>
              <a:t>‹#›</a:t>
            </a:fld>
            <a:endParaRPr lang="en-US"/>
          </a:p>
        </p:txBody>
      </p:sp>
    </p:spTree>
    <p:extLst>
      <p:ext uri="{BB962C8B-B14F-4D97-AF65-F5344CB8AC3E}">
        <p14:creationId xmlns:p14="http://schemas.microsoft.com/office/powerpoint/2010/main" val="29846093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charset="0"/>
              </a:defRPr>
            </a:lvl1pPr>
            <a:lvl2pPr marL="772309" indent="-296408" defTabSz="956741" eaLnBrk="0" hangingPunct="0">
              <a:spcBef>
                <a:spcPct val="30000"/>
              </a:spcBef>
              <a:defRPr sz="1200">
                <a:solidFill>
                  <a:schemeClr val="tx1"/>
                </a:solidFill>
                <a:latin typeface="Arial" charset="0"/>
              </a:defRPr>
            </a:lvl2pPr>
            <a:lvl3pPr marL="1187281" indent="-237127" defTabSz="956741" eaLnBrk="0" hangingPunct="0">
              <a:spcBef>
                <a:spcPct val="30000"/>
              </a:spcBef>
              <a:defRPr sz="1200">
                <a:solidFill>
                  <a:schemeClr val="tx1"/>
                </a:solidFill>
                <a:latin typeface="Arial" charset="0"/>
              </a:defRPr>
            </a:lvl3pPr>
            <a:lvl4pPr marL="1663181" indent="-237127" defTabSz="956741" eaLnBrk="0" hangingPunct="0">
              <a:spcBef>
                <a:spcPct val="30000"/>
              </a:spcBef>
              <a:defRPr sz="1200">
                <a:solidFill>
                  <a:schemeClr val="tx1"/>
                </a:solidFill>
                <a:latin typeface="Arial" charset="0"/>
              </a:defRPr>
            </a:lvl4pPr>
            <a:lvl5pPr marL="2137434" indent="-237127" defTabSz="956741" eaLnBrk="0" hangingPunct="0">
              <a:spcBef>
                <a:spcPct val="30000"/>
              </a:spcBef>
              <a:defRPr sz="1200">
                <a:solidFill>
                  <a:schemeClr val="tx1"/>
                </a:solidFill>
                <a:latin typeface="Arial" charset="0"/>
              </a:defRPr>
            </a:lvl5pPr>
            <a:lvl6pPr marL="2611688" indent="-237127" defTabSz="956741" eaLnBrk="0" fontAlgn="base" hangingPunct="0">
              <a:spcBef>
                <a:spcPct val="30000"/>
              </a:spcBef>
              <a:spcAft>
                <a:spcPct val="0"/>
              </a:spcAft>
              <a:defRPr sz="1200">
                <a:solidFill>
                  <a:schemeClr val="tx1"/>
                </a:solidFill>
                <a:latin typeface="Arial" charset="0"/>
              </a:defRPr>
            </a:lvl6pPr>
            <a:lvl7pPr marL="3085942" indent="-237127" defTabSz="956741" eaLnBrk="0" fontAlgn="base" hangingPunct="0">
              <a:spcBef>
                <a:spcPct val="30000"/>
              </a:spcBef>
              <a:spcAft>
                <a:spcPct val="0"/>
              </a:spcAft>
              <a:defRPr sz="1200">
                <a:solidFill>
                  <a:schemeClr val="tx1"/>
                </a:solidFill>
                <a:latin typeface="Arial" charset="0"/>
              </a:defRPr>
            </a:lvl7pPr>
            <a:lvl8pPr marL="3560195" indent="-237127" defTabSz="956741" eaLnBrk="0" fontAlgn="base" hangingPunct="0">
              <a:spcBef>
                <a:spcPct val="30000"/>
              </a:spcBef>
              <a:spcAft>
                <a:spcPct val="0"/>
              </a:spcAft>
              <a:defRPr sz="1200">
                <a:solidFill>
                  <a:schemeClr val="tx1"/>
                </a:solidFill>
                <a:latin typeface="Arial" charset="0"/>
              </a:defRPr>
            </a:lvl8pPr>
            <a:lvl9pPr marL="4034449" indent="-237127" defTabSz="9567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02CE228-308B-4154-86BB-B7613A6C19A4}" type="datetime1">
              <a:rPr lang="en-US" altLang="en-US" smtClean="0"/>
              <a:pPr eaLnBrk="1" hangingPunct="1">
                <a:spcBef>
                  <a:spcPct val="0"/>
                </a:spcBef>
              </a:pPr>
              <a:t>4/10/2018</a:t>
            </a:fld>
            <a:endParaRPr lang="en-US" altLang="en-US"/>
          </a:p>
        </p:txBody>
      </p:sp>
      <p:sp>
        <p:nvSpPr>
          <p:cNvPr id="102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charset="0"/>
              </a:defRPr>
            </a:lvl1pPr>
            <a:lvl2pPr marL="772309" indent="-296408" defTabSz="956741" eaLnBrk="0" hangingPunct="0">
              <a:spcBef>
                <a:spcPct val="30000"/>
              </a:spcBef>
              <a:defRPr sz="1200">
                <a:solidFill>
                  <a:schemeClr val="tx1"/>
                </a:solidFill>
                <a:latin typeface="Arial" charset="0"/>
              </a:defRPr>
            </a:lvl2pPr>
            <a:lvl3pPr marL="1187281" indent="-237127" defTabSz="956741" eaLnBrk="0" hangingPunct="0">
              <a:spcBef>
                <a:spcPct val="30000"/>
              </a:spcBef>
              <a:defRPr sz="1200">
                <a:solidFill>
                  <a:schemeClr val="tx1"/>
                </a:solidFill>
                <a:latin typeface="Arial" charset="0"/>
              </a:defRPr>
            </a:lvl3pPr>
            <a:lvl4pPr marL="1663181" indent="-237127" defTabSz="956741" eaLnBrk="0" hangingPunct="0">
              <a:spcBef>
                <a:spcPct val="30000"/>
              </a:spcBef>
              <a:defRPr sz="1200">
                <a:solidFill>
                  <a:schemeClr val="tx1"/>
                </a:solidFill>
                <a:latin typeface="Arial" charset="0"/>
              </a:defRPr>
            </a:lvl4pPr>
            <a:lvl5pPr marL="2137434" indent="-237127" defTabSz="956741" eaLnBrk="0" hangingPunct="0">
              <a:spcBef>
                <a:spcPct val="30000"/>
              </a:spcBef>
              <a:defRPr sz="1200">
                <a:solidFill>
                  <a:schemeClr val="tx1"/>
                </a:solidFill>
                <a:latin typeface="Arial" charset="0"/>
              </a:defRPr>
            </a:lvl5pPr>
            <a:lvl6pPr marL="2611688" indent="-237127" defTabSz="956741" eaLnBrk="0" fontAlgn="base" hangingPunct="0">
              <a:spcBef>
                <a:spcPct val="30000"/>
              </a:spcBef>
              <a:spcAft>
                <a:spcPct val="0"/>
              </a:spcAft>
              <a:defRPr sz="1200">
                <a:solidFill>
                  <a:schemeClr val="tx1"/>
                </a:solidFill>
                <a:latin typeface="Arial" charset="0"/>
              </a:defRPr>
            </a:lvl6pPr>
            <a:lvl7pPr marL="3085942" indent="-237127" defTabSz="956741" eaLnBrk="0" fontAlgn="base" hangingPunct="0">
              <a:spcBef>
                <a:spcPct val="30000"/>
              </a:spcBef>
              <a:spcAft>
                <a:spcPct val="0"/>
              </a:spcAft>
              <a:defRPr sz="1200">
                <a:solidFill>
                  <a:schemeClr val="tx1"/>
                </a:solidFill>
                <a:latin typeface="Arial" charset="0"/>
              </a:defRPr>
            </a:lvl7pPr>
            <a:lvl8pPr marL="3560195" indent="-237127" defTabSz="956741" eaLnBrk="0" fontAlgn="base" hangingPunct="0">
              <a:spcBef>
                <a:spcPct val="30000"/>
              </a:spcBef>
              <a:spcAft>
                <a:spcPct val="0"/>
              </a:spcAft>
              <a:defRPr sz="1200">
                <a:solidFill>
                  <a:schemeClr val="tx1"/>
                </a:solidFill>
                <a:latin typeface="Arial" charset="0"/>
              </a:defRPr>
            </a:lvl8pPr>
            <a:lvl9pPr marL="4034449" indent="-237127" defTabSz="956741"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Template-WSU Hrz 201.ppt</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charset="0"/>
              </a:defRPr>
            </a:lvl1pPr>
            <a:lvl2pPr marL="772309" indent="-296408" defTabSz="956741" eaLnBrk="0" hangingPunct="0">
              <a:spcBef>
                <a:spcPct val="30000"/>
              </a:spcBef>
              <a:defRPr sz="1200">
                <a:solidFill>
                  <a:schemeClr val="tx1"/>
                </a:solidFill>
                <a:latin typeface="Arial" charset="0"/>
              </a:defRPr>
            </a:lvl2pPr>
            <a:lvl3pPr marL="1187281" indent="-237127" defTabSz="956741" eaLnBrk="0" hangingPunct="0">
              <a:spcBef>
                <a:spcPct val="30000"/>
              </a:spcBef>
              <a:defRPr sz="1200">
                <a:solidFill>
                  <a:schemeClr val="tx1"/>
                </a:solidFill>
                <a:latin typeface="Arial" charset="0"/>
              </a:defRPr>
            </a:lvl3pPr>
            <a:lvl4pPr marL="1663181" indent="-237127" defTabSz="956741" eaLnBrk="0" hangingPunct="0">
              <a:spcBef>
                <a:spcPct val="30000"/>
              </a:spcBef>
              <a:defRPr sz="1200">
                <a:solidFill>
                  <a:schemeClr val="tx1"/>
                </a:solidFill>
                <a:latin typeface="Arial" charset="0"/>
              </a:defRPr>
            </a:lvl4pPr>
            <a:lvl5pPr marL="2137434" indent="-237127" defTabSz="956741" eaLnBrk="0" hangingPunct="0">
              <a:spcBef>
                <a:spcPct val="30000"/>
              </a:spcBef>
              <a:defRPr sz="1200">
                <a:solidFill>
                  <a:schemeClr val="tx1"/>
                </a:solidFill>
                <a:latin typeface="Arial" charset="0"/>
              </a:defRPr>
            </a:lvl5pPr>
            <a:lvl6pPr marL="2611688" indent="-237127" defTabSz="956741" eaLnBrk="0" fontAlgn="base" hangingPunct="0">
              <a:spcBef>
                <a:spcPct val="30000"/>
              </a:spcBef>
              <a:spcAft>
                <a:spcPct val="0"/>
              </a:spcAft>
              <a:defRPr sz="1200">
                <a:solidFill>
                  <a:schemeClr val="tx1"/>
                </a:solidFill>
                <a:latin typeface="Arial" charset="0"/>
              </a:defRPr>
            </a:lvl6pPr>
            <a:lvl7pPr marL="3085942" indent="-237127" defTabSz="956741" eaLnBrk="0" fontAlgn="base" hangingPunct="0">
              <a:spcBef>
                <a:spcPct val="30000"/>
              </a:spcBef>
              <a:spcAft>
                <a:spcPct val="0"/>
              </a:spcAft>
              <a:defRPr sz="1200">
                <a:solidFill>
                  <a:schemeClr val="tx1"/>
                </a:solidFill>
                <a:latin typeface="Arial" charset="0"/>
              </a:defRPr>
            </a:lvl7pPr>
            <a:lvl8pPr marL="3560195" indent="-237127" defTabSz="956741" eaLnBrk="0" fontAlgn="base" hangingPunct="0">
              <a:spcBef>
                <a:spcPct val="30000"/>
              </a:spcBef>
              <a:spcAft>
                <a:spcPct val="0"/>
              </a:spcAft>
              <a:defRPr sz="1200">
                <a:solidFill>
                  <a:schemeClr val="tx1"/>
                </a:solidFill>
                <a:latin typeface="Arial" charset="0"/>
              </a:defRPr>
            </a:lvl8pPr>
            <a:lvl9pPr marL="4034449" indent="-237127" defTabSz="9567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361341B-831D-4F2E-AF09-3795CFD88F84}" type="slidenum">
              <a:rPr lang="en-US" altLang="en-US" smtClean="0"/>
              <a:pPr eaLnBrk="1" hangingPunct="1">
                <a:spcBef>
                  <a:spcPct val="0"/>
                </a:spcBef>
              </a:pPr>
              <a:t>1</a:t>
            </a:fld>
            <a:endParaRPr lang="en-US" altLang="en-US"/>
          </a:p>
        </p:txBody>
      </p:sp>
      <p:sp>
        <p:nvSpPr>
          <p:cNvPr id="10245" name="Rectangle 2"/>
          <p:cNvSpPr>
            <a:spLocks noGrp="1" noRot="1" noChangeAspect="1" noChangeArrowheads="1" noTextEdit="1"/>
          </p:cNvSpPr>
          <p:nvPr>
            <p:ph type="sldImg"/>
          </p:nvPr>
        </p:nvSpPr>
        <p:spPr>
          <a:xfrm>
            <a:off x="1258888" y="720725"/>
            <a:ext cx="4802187" cy="3600450"/>
          </a:xfrm>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18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charset="0"/>
              </a:defRPr>
            </a:lvl1pPr>
            <a:lvl2pPr marL="772309" indent="-296408" defTabSz="956741" eaLnBrk="0" hangingPunct="0">
              <a:spcBef>
                <a:spcPct val="30000"/>
              </a:spcBef>
              <a:defRPr sz="1200">
                <a:solidFill>
                  <a:schemeClr val="tx1"/>
                </a:solidFill>
                <a:latin typeface="Arial" charset="0"/>
              </a:defRPr>
            </a:lvl2pPr>
            <a:lvl3pPr marL="1187281" indent="-237127" defTabSz="956741" eaLnBrk="0" hangingPunct="0">
              <a:spcBef>
                <a:spcPct val="30000"/>
              </a:spcBef>
              <a:defRPr sz="1200">
                <a:solidFill>
                  <a:schemeClr val="tx1"/>
                </a:solidFill>
                <a:latin typeface="Arial" charset="0"/>
              </a:defRPr>
            </a:lvl3pPr>
            <a:lvl4pPr marL="1663181" indent="-237127" defTabSz="956741" eaLnBrk="0" hangingPunct="0">
              <a:spcBef>
                <a:spcPct val="30000"/>
              </a:spcBef>
              <a:defRPr sz="1200">
                <a:solidFill>
                  <a:schemeClr val="tx1"/>
                </a:solidFill>
                <a:latin typeface="Arial" charset="0"/>
              </a:defRPr>
            </a:lvl4pPr>
            <a:lvl5pPr marL="2137434" indent="-237127" defTabSz="956741" eaLnBrk="0" hangingPunct="0">
              <a:spcBef>
                <a:spcPct val="30000"/>
              </a:spcBef>
              <a:defRPr sz="1200">
                <a:solidFill>
                  <a:schemeClr val="tx1"/>
                </a:solidFill>
                <a:latin typeface="Arial" charset="0"/>
              </a:defRPr>
            </a:lvl5pPr>
            <a:lvl6pPr marL="2611688" indent="-237127" defTabSz="956741" eaLnBrk="0" fontAlgn="base" hangingPunct="0">
              <a:spcBef>
                <a:spcPct val="30000"/>
              </a:spcBef>
              <a:spcAft>
                <a:spcPct val="0"/>
              </a:spcAft>
              <a:defRPr sz="1200">
                <a:solidFill>
                  <a:schemeClr val="tx1"/>
                </a:solidFill>
                <a:latin typeface="Arial" charset="0"/>
              </a:defRPr>
            </a:lvl6pPr>
            <a:lvl7pPr marL="3085942" indent="-237127" defTabSz="956741" eaLnBrk="0" fontAlgn="base" hangingPunct="0">
              <a:spcBef>
                <a:spcPct val="30000"/>
              </a:spcBef>
              <a:spcAft>
                <a:spcPct val="0"/>
              </a:spcAft>
              <a:defRPr sz="1200">
                <a:solidFill>
                  <a:schemeClr val="tx1"/>
                </a:solidFill>
                <a:latin typeface="Arial" charset="0"/>
              </a:defRPr>
            </a:lvl7pPr>
            <a:lvl8pPr marL="3560195" indent="-237127" defTabSz="956741" eaLnBrk="0" fontAlgn="base" hangingPunct="0">
              <a:spcBef>
                <a:spcPct val="30000"/>
              </a:spcBef>
              <a:spcAft>
                <a:spcPct val="0"/>
              </a:spcAft>
              <a:defRPr sz="1200">
                <a:solidFill>
                  <a:schemeClr val="tx1"/>
                </a:solidFill>
                <a:latin typeface="Arial" charset="0"/>
              </a:defRPr>
            </a:lvl8pPr>
            <a:lvl9pPr marL="4034449" indent="-237127" defTabSz="9567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274568B-D58D-4A55-8FB9-B93715DE7607}" type="datetime1">
              <a:rPr lang="en-US" altLang="en-US" smtClean="0">
                <a:solidFill>
                  <a:srgbClr val="000000"/>
                </a:solidFill>
              </a:rPr>
              <a:pPr eaLnBrk="1" hangingPunct="1">
                <a:spcBef>
                  <a:spcPct val="0"/>
                </a:spcBef>
              </a:pPr>
              <a:t>4/10/2018</a:t>
            </a:fld>
            <a:endParaRPr lang="en-US" altLang="en-US">
              <a:solidFill>
                <a:srgbClr val="000000"/>
              </a:solidFill>
            </a:endParaRPr>
          </a:p>
        </p:txBody>
      </p:sp>
      <p:sp>
        <p:nvSpPr>
          <p:cNvPr id="409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charset="0"/>
              </a:defRPr>
            </a:lvl1pPr>
            <a:lvl2pPr marL="772309" indent="-296408" defTabSz="956741" eaLnBrk="0" hangingPunct="0">
              <a:spcBef>
                <a:spcPct val="30000"/>
              </a:spcBef>
              <a:defRPr sz="1200">
                <a:solidFill>
                  <a:schemeClr val="tx1"/>
                </a:solidFill>
                <a:latin typeface="Arial" charset="0"/>
              </a:defRPr>
            </a:lvl2pPr>
            <a:lvl3pPr marL="1187281" indent="-237127" defTabSz="956741" eaLnBrk="0" hangingPunct="0">
              <a:spcBef>
                <a:spcPct val="30000"/>
              </a:spcBef>
              <a:defRPr sz="1200">
                <a:solidFill>
                  <a:schemeClr val="tx1"/>
                </a:solidFill>
                <a:latin typeface="Arial" charset="0"/>
              </a:defRPr>
            </a:lvl3pPr>
            <a:lvl4pPr marL="1663181" indent="-237127" defTabSz="956741" eaLnBrk="0" hangingPunct="0">
              <a:spcBef>
                <a:spcPct val="30000"/>
              </a:spcBef>
              <a:defRPr sz="1200">
                <a:solidFill>
                  <a:schemeClr val="tx1"/>
                </a:solidFill>
                <a:latin typeface="Arial" charset="0"/>
              </a:defRPr>
            </a:lvl4pPr>
            <a:lvl5pPr marL="2137434" indent="-237127" defTabSz="956741" eaLnBrk="0" hangingPunct="0">
              <a:spcBef>
                <a:spcPct val="30000"/>
              </a:spcBef>
              <a:defRPr sz="1200">
                <a:solidFill>
                  <a:schemeClr val="tx1"/>
                </a:solidFill>
                <a:latin typeface="Arial" charset="0"/>
              </a:defRPr>
            </a:lvl5pPr>
            <a:lvl6pPr marL="2611688" indent="-237127" defTabSz="956741" eaLnBrk="0" fontAlgn="base" hangingPunct="0">
              <a:spcBef>
                <a:spcPct val="30000"/>
              </a:spcBef>
              <a:spcAft>
                <a:spcPct val="0"/>
              </a:spcAft>
              <a:defRPr sz="1200">
                <a:solidFill>
                  <a:schemeClr val="tx1"/>
                </a:solidFill>
                <a:latin typeface="Arial" charset="0"/>
              </a:defRPr>
            </a:lvl6pPr>
            <a:lvl7pPr marL="3085942" indent="-237127" defTabSz="956741" eaLnBrk="0" fontAlgn="base" hangingPunct="0">
              <a:spcBef>
                <a:spcPct val="30000"/>
              </a:spcBef>
              <a:spcAft>
                <a:spcPct val="0"/>
              </a:spcAft>
              <a:defRPr sz="1200">
                <a:solidFill>
                  <a:schemeClr val="tx1"/>
                </a:solidFill>
                <a:latin typeface="Arial" charset="0"/>
              </a:defRPr>
            </a:lvl7pPr>
            <a:lvl8pPr marL="3560195" indent="-237127" defTabSz="956741" eaLnBrk="0" fontAlgn="base" hangingPunct="0">
              <a:spcBef>
                <a:spcPct val="30000"/>
              </a:spcBef>
              <a:spcAft>
                <a:spcPct val="0"/>
              </a:spcAft>
              <a:defRPr sz="1200">
                <a:solidFill>
                  <a:schemeClr val="tx1"/>
                </a:solidFill>
                <a:latin typeface="Arial" charset="0"/>
              </a:defRPr>
            </a:lvl8pPr>
            <a:lvl9pPr marL="4034449" indent="-237127" defTabSz="956741"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solidFill>
                  <a:srgbClr val="000000"/>
                </a:solidFill>
              </a:rPr>
              <a:t>Template-WSU Hrz 201.ppt</a:t>
            </a:r>
          </a:p>
        </p:txBody>
      </p:sp>
      <p:sp>
        <p:nvSpPr>
          <p:cNvPr id="409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charset="0"/>
              </a:defRPr>
            </a:lvl1pPr>
            <a:lvl2pPr marL="772309" indent="-296408" defTabSz="956741" eaLnBrk="0" hangingPunct="0">
              <a:spcBef>
                <a:spcPct val="30000"/>
              </a:spcBef>
              <a:defRPr sz="1200">
                <a:solidFill>
                  <a:schemeClr val="tx1"/>
                </a:solidFill>
                <a:latin typeface="Arial" charset="0"/>
              </a:defRPr>
            </a:lvl2pPr>
            <a:lvl3pPr marL="1187281" indent="-237127" defTabSz="956741" eaLnBrk="0" hangingPunct="0">
              <a:spcBef>
                <a:spcPct val="30000"/>
              </a:spcBef>
              <a:defRPr sz="1200">
                <a:solidFill>
                  <a:schemeClr val="tx1"/>
                </a:solidFill>
                <a:latin typeface="Arial" charset="0"/>
              </a:defRPr>
            </a:lvl3pPr>
            <a:lvl4pPr marL="1663181" indent="-237127" defTabSz="956741" eaLnBrk="0" hangingPunct="0">
              <a:spcBef>
                <a:spcPct val="30000"/>
              </a:spcBef>
              <a:defRPr sz="1200">
                <a:solidFill>
                  <a:schemeClr val="tx1"/>
                </a:solidFill>
                <a:latin typeface="Arial" charset="0"/>
              </a:defRPr>
            </a:lvl4pPr>
            <a:lvl5pPr marL="2137434" indent="-237127" defTabSz="956741" eaLnBrk="0" hangingPunct="0">
              <a:spcBef>
                <a:spcPct val="30000"/>
              </a:spcBef>
              <a:defRPr sz="1200">
                <a:solidFill>
                  <a:schemeClr val="tx1"/>
                </a:solidFill>
                <a:latin typeface="Arial" charset="0"/>
              </a:defRPr>
            </a:lvl5pPr>
            <a:lvl6pPr marL="2611688" indent="-237127" defTabSz="956741" eaLnBrk="0" fontAlgn="base" hangingPunct="0">
              <a:spcBef>
                <a:spcPct val="30000"/>
              </a:spcBef>
              <a:spcAft>
                <a:spcPct val="0"/>
              </a:spcAft>
              <a:defRPr sz="1200">
                <a:solidFill>
                  <a:schemeClr val="tx1"/>
                </a:solidFill>
                <a:latin typeface="Arial" charset="0"/>
              </a:defRPr>
            </a:lvl6pPr>
            <a:lvl7pPr marL="3085942" indent="-237127" defTabSz="956741" eaLnBrk="0" fontAlgn="base" hangingPunct="0">
              <a:spcBef>
                <a:spcPct val="30000"/>
              </a:spcBef>
              <a:spcAft>
                <a:spcPct val="0"/>
              </a:spcAft>
              <a:defRPr sz="1200">
                <a:solidFill>
                  <a:schemeClr val="tx1"/>
                </a:solidFill>
                <a:latin typeface="Arial" charset="0"/>
              </a:defRPr>
            </a:lvl7pPr>
            <a:lvl8pPr marL="3560195" indent="-237127" defTabSz="956741" eaLnBrk="0" fontAlgn="base" hangingPunct="0">
              <a:spcBef>
                <a:spcPct val="30000"/>
              </a:spcBef>
              <a:spcAft>
                <a:spcPct val="0"/>
              </a:spcAft>
              <a:defRPr sz="1200">
                <a:solidFill>
                  <a:schemeClr val="tx1"/>
                </a:solidFill>
                <a:latin typeface="Arial" charset="0"/>
              </a:defRPr>
            </a:lvl8pPr>
            <a:lvl9pPr marL="4034449" indent="-237127" defTabSz="9567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876C432-D6BD-4B22-B83B-107BFF1689AB}" type="slidenum">
              <a:rPr lang="en-US" altLang="en-US" smtClean="0">
                <a:solidFill>
                  <a:srgbClr val="000000"/>
                </a:solidFill>
              </a:rPr>
              <a:pPr eaLnBrk="1" hangingPunct="1">
                <a:spcBef>
                  <a:spcPct val="0"/>
                </a:spcBef>
              </a:pPr>
              <a:t>2</a:t>
            </a:fld>
            <a:endParaRPr lang="en-US" altLang="en-US">
              <a:solidFill>
                <a:srgbClr val="000000"/>
              </a:solidFill>
            </a:endParaRPr>
          </a:p>
        </p:txBody>
      </p:sp>
      <p:sp>
        <p:nvSpPr>
          <p:cNvPr id="40965" name="Rectangle 2"/>
          <p:cNvSpPr>
            <a:spLocks noGrp="1" noRot="1" noChangeAspect="1" noChangeArrowheads="1" noTextEdit="1"/>
          </p:cNvSpPr>
          <p:nvPr>
            <p:ph type="sldImg"/>
          </p:nvPr>
        </p:nvSpPr>
        <p:spPr>
          <a:xfrm>
            <a:off x="1258888" y="720725"/>
            <a:ext cx="4802187" cy="3600450"/>
          </a:xfrm>
          <a:ln/>
        </p:spPr>
      </p:sp>
      <p:sp>
        <p:nvSpPr>
          <p:cNvPr id="409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3502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4A74AFC3-7EDC-4454-91FD-92683BE72F90}" type="datetime1">
              <a:rPr lang="en-US" smtClean="0"/>
              <a:pPr>
                <a:defRPr/>
              </a:pPr>
              <a:t>4/10/2018</a:t>
            </a:fld>
            <a:endParaRPr lang="en-US"/>
          </a:p>
        </p:txBody>
      </p:sp>
      <p:sp>
        <p:nvSpPr>
          <p:cNvPr id="5" name="Footer Placeholder 4"/>
          <p:cNvSpPr>
            <a:spLocks noGrp="1"/>
          </p:cNvSpPr>
          <p:nvPr>
            <p:ph type="ftr" sz="quarter" idx="11"/>
          </p:nvPr>
        </p:nvSpPr>
        <p:spPr/>
        <p:txBody>
          <a:bodyPr/>
          <a:lstStyle/>
          <a:p>
            <a:pPr>
              <a:defRPr/>
            </a:pPr>
            <a:r>
              <a:rPr lang="en-US"/>
              <a:t>Template-WSU Hrz 201.ppt</a:t>
            </a:r>
          </a:p>
        </p:txBody>
      </p:sp>
      <p:sp>
        <p:nvSpPr>
          <p:cNvPr id="6" name="Slide Number Placeholder 5"/>
          <p:cNvSpPr>
            <a:spLocks noGrp="1"/>
          </p:cNvSpPr>
          <p:nvPr>
            <p:ph type="sldNum" sz="quarter" idx="12"/>
          </p:nvPr>
        </p:nvSpPr>
        <p:spPr/>
        <p:txBody>
          <a:bodyPr/>
          <a:lstStyle/>
          <a:p>
            <a:pPr>
              <a:defRPr/>
            </a:pPr>
            <a:fld id="{C23A3D8B-5633-4ECC-9DDA-387F39953303}" type="slidenum">
              <a:rPr lang="en-US" smtClean="0"/>
              <a:pPr>
                <a:defRPr/>
              </a:pPr>
              <a:t>6</a:t>
            </a:fld>
            <a:endParaRPr lang="en-US"/>
          </a:p>
        </p:txBody>
      </p:sp>
    </p:spTree>
    <p:extLst>
      <p:ext uri="{BB962C8B-B14F-4D97-AF65-F5344CB8AC3E}">
        <p14:creationId xmlns:p14="http://schemas.microsoft.com/office/powerpoint/2010/main" val="4231382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charset="0"/>
              </a:defRPr>
            </a:lvl1pPr>
            <a:lvl2pPr marL="772309" indent="-296408" defTabSz="956741" eaLnBrk="0" hangingPunct="0">
              <a:spcBef>
                <a:spcPct val="30000"/>
              </a:spcBef>
              <a:defRPr sz="1200">
                <a:solidFill>
                  <a:schemeClr val="tx1"/>
                </a:solidFill>
                <a:latin typeface="Arial" charset="0"/>
              </a:defRPr>
            </a:lvl2pPr>
            <a:lvl3pPr marL="1187281" indent="-237127" defTabSz="956741" eaLnBrk="0" hangingPunct="0">
              <a:spcBef>
                <a:spcPct val="30000"/>
              </a:spcBef>
              <a:defRPr sz="1200">
                <a:solidFill>
                  <a:schemeClr val="tx1"/>
                </a:solidFill>
                <a:latin typeface="Arial" charset="0"/>
              </a:defRPr>
            </a:lvl3pPr>
            <a:lvl4pPr marL="1663181" indent="-237127" defTabSz="956741" eaLnBrk="0" hangingPunct="0">
              <a:spcBef>
                <a:spcPct val="30000"/>
              </a:spcBef>
              <a:defRPr sz="1200">
                <a:solidFill>
                  <a:schemeClr val="tx1"/>
                </a:solidFill>
                <a:latin typeface="Arial" charset="0"/>
              </a:defRPr>
            </a:lvl4pPr>
            <a:lvl5pPr marL="2137434" indent="-237127" defTabSz="956741" eaLnBrk="0" hangingPunct="0">
              <a:spcBef>
                <a:spcPct val="30000"/>
              </a:spcBef>
              <a:defRPr sz="1200">
                <a:solidFill>
                  <a:schemeClr val="tx1"/>
                </a:solidFill>
                <a:latin typeface="Arial" charset="0"/>
              </a:defRPr>
            </a:lvl5pPr>
            <a:lvl6pPr marL="2611688" indent="-237127" defTabSz="956741" eaLnBrk="0" fontAlgn="base" hangingPunct="0">
              <a:spcBef>
                <a:spcPct val="30000"/>
              </a:spcBef>
              <a:spcAft>
                <a:spcPct val="0"/>
              </a:spcAft>
              <a:defRPr sz="1200">
                <a:solidFill>
                  <a:schemeClr val="tx1"/>
                </a:solidFill>
                <a:latin typeface="Arial" charset="0"/>
              </a:defRPr>
            </a:lvl6pPr>
            <a:lvl7pPr marL="3085942" indent="-237127" defTabSz="956741" eaLnBrk="0" fontAlgn="base" hangingPunct="0">
              <a:spcBef>
                <a:spcPct val="30000"/>
              </a:spcBef>
              <a:spcAft>
                <a:spcPct val="0"/>
              </a:spcAft>
              <a:defRPr sz="1200">
                <a:solidFill>
                  <a:schemeClr val="tx1"/>
                </a:solidFill>
                <a:latin typeface="Arial" charset="0"/>
              </a:defRPr>
            </a:lvl7pPr>
            <a:lvl8pPr marL="3560195" indent="-237127" defTabSz="956741" eaLnBrk="0" fontAlgn="base" hangingPunct="0">
              <a:spcBef>
                <a:spcPct val="30000"/>
              </a:spcBef>
              <a:spcAft>
                <a:spcPct val="0"/>
              </a:spcAft>
              <a:defRPr sz="1200">
                <a:solidFill>
                  <a:schemeClr val="tx1"/>
                </a:solidFill>
                <a:latin typeface="Arial" charset="0"/>
              </a:defRPr>
            </a:lvl8pPr>
            <a:lvl9pPr marL="4034449" indent="-237127" defTabSz="9567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02CE228-308B-4154-86BB-B7613A6C19A4}" type="datetime1">
              <a:rPr lang="en-US" altLang="en-US" smtClean="0"/>
              <a:pPr eaLnBrk="1" hangingPunct="1">
                <a:spcBef>
                  <a:spcPct val="0"/>
                </a:spcBef>
              </a:pPr>
              <a:t>4/10/2018</a:t>
            </a:fld>
            <a:endParaRPr lang="en-US" altLang="en-US"/>
          </a:p>
        </p:txBody>
      </p:sp>
      <p:sp>
        <p:nvSpPr>
          <p:cNvPr id="102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charset="0"/>
              </a:defRPr>
            </a:lvl1pPr>
            <a:lvl2pPr marL="772309" indent="-296408" defTabSz="956741" eaLnBrk="0" hangingPunct="0">
              <a:spcBef>
                <a:spcPct val="30000"/>
              </a:spcBef>
              <a:defRPr sz="1200">
                <a:solidFill>
                  <a:schemeClr val="tx1"/>
                </a:solidFill>
                <a:latin typeface="Arial" charset="0"/>
              </a:defRPr>
            </a:lvl2pPr>
            <a:lvl3pPr marL="1187281" indent="-237127" defTabSz="956741" eaLnBrk="0" hangingPunct="0">
              <a:spcBef>
                <a:spcPct val="30000"/>
              </a:spcBef>
              <a:defRPr sz="1200">
                <a:solidFill>
                  <a:schemeClr val="tx1"/>
                </a:solidFill>
                <a:latin typeface="Arial" charset="0"/>
              </a:defRPr>
            </a:lvl3pPr>
            <a:lvl4pPr marL="1663181" indent="-237127" defTabSz="956741" eaLnBrk="0" hangingPunct="0">
              <a:spcBef>
                <a:spcPct val="30000"/>
              </a:spcBef>
              <a:defRPr sz="1200">
                <a:solidFill>
                  <a:schemeClr val="tx1"/>
                </a:solidFill>
                <a:latin typeface="Arial" charset="0"/>
              </a:defRPr>
            </a:lvl4pPr>
            <a:lvl5pPr marL="2137434" indent="-237127" defTabSz="956741" eaLnBrk="0" hangingPunct="0">
              <a:spcBef>
                <a:spcPct val="30000"/>
              </a:spcBef>
              <a:defRPr sz="1200">
                <a:solidFill>
                  <a:schemeClr val="tx1"/>
                </a:solidFill>
                <a:latin typeface="Arial" charset="0"/>
              </a:defRPr>
            </a:lvl5pPr>
            <a:lvl6pPr marL="2611688" indent="-237127" defTabSz="956741" eaLnBrk="0" fontAlgn="base" hangingPunct="0">
              <a:spcBef>
                <a:spcPct val="30000"/>
              </a:spcBef>
              <a:spcAft>
                <a:spcPct val="0"/>
              </a:spcAft>
              <a:defRPr sz="1200">
                <a:solidFill>
                  <a:schemeClr val="tx1"/>
                </a:solidFill>
                <a:latin typeface="Arial" charset="0"/>
              </a:defRPr>
            </a:lvl6pPr>
            <a:lvl7pPr marL="3085942" indent="-237127" defTabSz="956741" eaLnBrk="0" fontAlgn="base" hangingPunct="0">
              <a:spcBef>
                <a:spcPct val="30000"/>
              </a:spcBef>
              <a:spcAft>
                <a:spcPct val="0"/>
              </a:spcAft>
              <a:defRPr sz="1200">
                <a:solidFill>
                  <a:schemeClr val="tx1"/>
                </a:solidFill>
                <a:latin typeface="Arial" charset="0"/>
              </a:defRPr>
            </a:lvl7pPr>
            <a:lvl8pPr marL="3560195" indent="-237127" defTabSz="956741" eaLnBrk="0" fontAlgn="base" hangingPunct="0">
              <a:spcBef>
                <a:spcPct val="30000"/>
              </a:spcBef>
              <a:spcAft>
                <a:spcPct val="0"/>
              </a:spcAft>
              <a:defRPr sz="1200">
                <a:solidFill>
                  <a:schemeClr val="tx1"/>
                </a:solidFill>
                <a:latin typeface="Arial" charset="0"/>
              </a:defRPr>
            </a:lvl8pPr>
            <a:lvl9pPr marL="4034449" indent="-237127" defTabSz="956741"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Template-WSU Hrz 201.ppt</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charset="0"/>
              </a:defRPr>
            </a:lvl1pPr>
            <a:lvl2pPr marL="772309" indent="-296408" defTabSz="956741" eaLnBrk="0" hangingPunct="0">
              <a:spcBef>
                <a:spcPct val="30000"/>
              </a:spcBef>
              <a:defRPr sz="1200">
                <a:solidFill>
                  <a:schemeClr val="tx1"/>
                </a:solidFill>
                <a:latin typeface="Arial" charset="0"/>
              </a:defRPr>
            </a:lvl2pPr>
            <a:lvl3pPr marL="1187281" indent="-237127" defTabSz="956741" eaLnBrk="0" hangingPunct="0">
              <a:spcBef>
                <a:spcPct val="30000"/>
              </a:spcBef>
              <a:defRPr sz="1200">
                <a:solidFill>
                  <a:schemeClr val="tx1"/>
                </a:solidFill>
                <a:latin typeface="Arial" charset="0"/>
              </a:defRPr>
            </a:lvl3pPr>
            <a:lvl4pPr marL="1663181" indent="-237127" defTabSz="956741" eaLnBrk="0" hangingPunct="0">
              <a:spcBef>
                <a:spcPct val="30000"/>
              </a:spcBef>
              <a:defRPr sz="1200">
                <a:solidFill>
                  <a:schemeClr val="tx1"/>
                </a:solidFill>
                <a:latin typeface="Arial" charset="0"/>
              </a:defRPr>
            </a:lvl4pPr>
            <a:lvl5pPr marL="2137434" indent="-237127" defTabSz="956741" eaLnBrk="0" hangingPunct="0">
              <a:spcBef>
                <a:spcPct val="30000"/>
              </a:spcBef>
              <a:defRPr sz="1200">
                <a:solidFill>
                  <a:schemeClr val="tx1"/>
                </a:solidFill>
                <a:latin typeface="Arial" charset="0"/>
              </a:defRPr>
            </a:lvl5pPr>
            <a:lvl6pPr marL="2611688" indent="-237127" defTabSz="956741" eaLnBrk="0" fontAlgn="base" hangingPunct="0">
              <a:spcBef>
                <a:spcPct val="30000"/>
              </a:spcBef>
              <a:spcAft>
                <a:spcPct val="0"/>
              </a:spcAft>
              <a:defRPr sz="1200">
                <a:solidFill>
                  <a:schemeClr val="tx1"/>
                </a:solidFill>
                <a:latin typeface="Arial" charset="0"/>
              </a:defRPr>
            </a:lvl6pPr>
            <a:lvl7pPr marL="3085942" indent="-237127" defTabSz="956741" eaLnBrk="0" fontAlgn="base" hangingPunct="0">
              <a:spcBef>
                <a:spcPct val="30000"/>
              </a:spcBef>
              <a:spcAft>
                <a:spcPct val="0"/>
              </a:spcAft>
              <a:defRPr sz="1200">
                <a:solidFill>
                  <a:schemeClr val="tx1"/>
                </a:solidFill>
                <a:latin typeface="Arial" charset="0"/>
              </a:defRPr>
            </a:lvl7pPr>
            <a:lvl8pPr marL="3560195" indent="-237127" defTabSz="956741" eaLnBrk="0" fontAlgn="base" hangingPunct="0">
              <a:spcBef>
                <a:spcPct val="30000"/>
              </a:spcBef>
              <a:spcAft>
                <a:spcPct val="0"/>
              </a:spcAft>
              <a:defRPr sz="1200">
                <a:solidFill>
                  <a:schemeClr val="tx1"/>
                </a:solidFill>
                <a:latin typeface="Arial" charset="0"/>
              </a:defRPr>
            </a:lvl8pPr>
            <a:lvl9pPr marL="4034449" indent="-237127" defTabSz="9567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361341B-831D-4F2E-AF09-3795CFD88F84}" type="slidenum">
              <a:rPr lang="en-US" altLang="en-US" smtClean="0"/>
              <a:pPr eaLnBrk="1" hangingPunct="1">
                <a:spcBef>
                  <a:spcPct val="0"/>
                </a:spcBef>
              </a:pPr>
              <a:t>26</a:t>
            </a:fld>
            <a:endParaRPr lang="en-US" altLang="en-US"/>
          </a:p>
        </p:txBody>
      </p:sp>
      <p:sp>
        <p:nvSpPr>
          <p:cNvPr id="10245" name="Rectangle 2"/>
          <p:cNvSpPr>
            <a:spLocks noGrp="1" noRot="1" noChangeAspect="1" noChangeArrowheads="1" noTextEdit="1"/>
          </p:cNvSpPr>
          <p:nvPr>
            <p:ph type="sldImg"/>
          </p:nvPr>
        </p:nvSpPr>
        <p:spPr>
          <a:xfrm>
            <a:off x="1258888" y="720725"/>
            <a:ext cx="4802187" cy="3600450"/>
          </a:xfrm>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88822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2"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6"/>
            <a:ext cx="9161464"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2" y="79376"/>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bwMode="gray">
          <a:xfrm flipH="1">
            <a:off x="-17463" y="1"/>
            <a:ext cx="9161464"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6" name="Rectangle 4"/>
          <p:cNvSpPr>
            <a:spLocks noGrp="1" noChangeArrowheads="1"/>
          </p:cNvSpPr>
          <p:nvPr>
            <p:ph type="ctrTitle"/>
          </p:nvPr>
        </p:nvSpPr>
        <p:spPr bwMode="invGray">
          <a:xfrm>
            <a:off x="484093" y="2392432"/>
            <a:ext cx="8659904"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4"/>
            <a:ext cx="8659904" cy="430887"/>
          </a:xfrm>
        </p:spPr>
        <p:txBody>
          <a:bodyPr rIns="0" anchorCtr="0"/>
          <a:lstStyle>
            <a:lvl1pPr marL="0" indent="0" algn="ctr">
              <a:buFont typeface="Arial" pitchFamily="34" charset="0"/>
              <a:buNone/>
              <a:defRPr sz="2200" b="0">
                <a:solidFill>
                  <a:schemeClr val="accent1"/>
                </a:solidFill>
                <a:effectLst/>
                <a:latin typeface="Stone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9" y="6381750"/>
            <a:ext cx="1550987" cy="476250"/>
          </a:xfrm>
        </p:spPr>
        <p:txBody>
          <a:bodyPr/>
          <a:lstStyle>
            <a:lvl1pPr>
              <a:defRPr sz="1000"/>
            </a:lvl1pPr>
          </a:lstStyle>
          <a:p>
            <a:pPr>
              <a:defRPr/>
            </a:pPr>
            <a:endParaRPr lang="en-US"/>
          </a:p>
        </p:txBody>
      </p:sp>
      <p:sp>
        <p:nvSpPr>
          <p:cNvPr id="9" name="Rectangle 7"/>
          <p:cNvSpPr>
            <a:spLocks noGrp="1" noChangeArrowheads="1"/>
          </p:cNvSpPr>
          <p:nvPr userDrawn="1">
            <p:ph type="ftr" sz="quarter" idx="11"/>
          </p:nvPr>
        </p:nvSpPr>
        <p:spPr>
          <a:xfrm>
            <a:off x="2066925" y="6381750"/>
            <a:ext cx="6100764" cy="476250"/>
          </a:xfrm>
        </p:spPr>
        <p:txBody>
          <a:bodyPr anchorCtr="1"/>
          <a:lstStyle>
            <a:lvl1pPr>
              <a:defRPr sz="1000"/>
            </a:lvl1pPr>
          </a:lstStyle>
          <a:p>
            <a:pPr>
              <a:defRPr/>
            </a:pPr>
            <a:endParaRPr lang="en-US"/>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sz="1000"/>
            </a:lvl1pPr>
          </a:lstStyle>
          <a:p>
            <a:pPr>
              <a:defRPr/>
            </a:pPr>
            <a:fld id="{96476B66-3F28-4D88-8A13-E30115B88424}" type="slidenum">
              <a:rPr lang="en-US"/>
              <a:pPr>
                <a:defRPr/>
              </a:pPr>
              <a:t>‹#›</a:t>
            </a:fld>
            <a:endParaRPr lang="en-US" dirty="0"/>
          </a:p>
        </p:txBody>
      </p:sp>
    </p:spTree>
    <p:extLst>
      <p:ext uri="{BB962C8B-B14F-4D97-AF65-F5344CB8AC3E}">
        <p14:creationId xmlns:p14="http://schemas.microsoft.com/office/powerpoint/2010/main" val="237525851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FBF1FA-8206-42D7-AA35-79FF2D188DFF}" type="slidenum">
              <a:rPr lang="en-US"/>
              <a:pPr>
                <a:defRPr/>
              </a:pPr>
              <a:t>‹#›</a:t>
            </a:fld>
            <a:endParaRPr lang="en-US"/>
          </a:p>
        </p:txBody>
      </p:sp>
      <p:pic>
        <p:nvPicPr>
          <p:cNvPr id="7" name="Picture 11"/>
          <p:cNvPicPr>
            <a:picLocks noChangeAspect="1"/>
          </p:cNvPicPr>
          <p:nvPr userDrawn="1"/>
        </p:nvPicPr>
        <p:blipFill rotWithShape="1">
          <a:blip r:embed="rId2">
            <a:clrChange>
              <a:clrFrom>
                <a:srgbClr val="981F32"/>
              </a:clrFrom>
              <a:clrTo>
                <a:srgbClr val="981F32">
                  <a:alpha val="0"/>
                </a:srgbClr>
              </a:clrTo>
            </a:clrChange>
            <a:extLst>
              <a:ext uri="{28A0092B-C50C-407E-A947-70E740481C1C}">
                <a14:useLocalDpi xmlns:a14="http://schemas.microsoft.com/office/drawing/2010/main" val="0"/>
              </a:ext>
            </a:extLst>
          </a:blip>
          <a:srcRect l="81598" t="11948" r="14451" b="16364"/>
          <a:stretch/>
        </p:blipFill>
        <p:spPr bwMode="auto">
          <a:xfrm>
            <a:off x="55562" y="165894"/>
            <a:ext cx="361951"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11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1380256"/>
            <a:ext cx="8686800" cy="424732"/>
          </a:xfrm>
        </p:spPr>
        <p:txBody>
          <a:bodyPr/>
          <a:lstStyle/>
          <a:p>
            <a:r>
              <a:rPr lang="en-US"/>
              <a:t>Click to edit Master title style</a:t>
            </a:r>
          </a:p>
        </p:txBody>
      </p:sp>
      <p:sp>
        <p:nvSpPr>
          <p:cNvPr id="3" name="Text Placeholder 2"/>
          <p:cNvSpPr>
            <a:spLocks noGrp="1"/>
          </p:cNvSpPr>
          <p:nvPr>
            <p:ph type="body" sz="half" idx="1"/>
          </p:nvPr>
        </p:nvSpPr>
        <p:spPr>
          <a:xfrm>
            <a:off x="304800" y="1957388"/>
            <a:ext cx="4349751" cy="2059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06951" y="1957388"/>
            <a:ext cx="4351338" cy="461665"/>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CDA132-5EBA-487B-9536-551A35ADD964}" type="slidenum">
              <a:rPr lang="en-US"/>
              <a:pPr>
                <a:defRPr/>
              </a:pPr>
              <a:t>‹#›</a:t>
            </a:fld>
            <a:endParaRPr lang="en-US"/>
          </a:p>
        </p:txBody>
      </p:sp>
    </p:spTree>
    <p:extLst>
      <p:ext uri="{BB962C8B-B14F-4D97-AF65-F5344CB8AC3E}">
        <p14:creationId xmlns:p14="http://schemas.microsoft.com/office/powerpoint/2010/main" val="143271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11"/>
          <p:cNvPicPr>
            <a:picLocks noChangeAspect="1"/>
          </p:cNvPicPr>
          <p:nvPr userDrawn="1"/>
        </p:nvPicPr>
        <p:blipFill rotWithShape="1">
          <a:blip r:embed="rId2">
            <a:clrChange>
              <a:clrFrom>
                <a:srgbClr val="981F32"/>
              </a:clrFrom>
              <a:clrTo>
                <a:srgbClr val="981F32">
                  <a:alpha val="0"/>
                </a:srgbClr>
              </a:clrTo>
            </a:clrChange>
            <a:extLst>
              <a:ext uri="{28A0092B-C50C-407E-A947-70E740481C1C}">
                <a14:useLocalDpi xmlns:a14="http://schemas.microsoft.com/office/drawing/2010/main" val="0"/>
              </a:ext>
            </a:extLst>
          </a:blip>
          <a:srcRect l="81598" t="11948" r="14451" b="16364"/>
          <a:stretch/>
        </p:blipFill>
        <p:spPr bwMode="auto">
          <a:xfrm>
            <a:off x="55562" y="165894"/>
            <a:ext cx="361951"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HRS sign copy.jpg"/>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51" y="5849939"/>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6842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7"/>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80"/>
            <a:ext cx="8652222" cy="430887"/>
          </a:xfrm>
        </p:spPr>
        <p:txBody>
          <a:bodyPr rIns="0"/>
          <a:lstStyle>
            <a:lvl1pPr marL="0" indent="0" algn="ctr">
              <a:buFontTx/>
              <a:buNone/>
              <a:defRPr sz="2200" b="0">
                <a:solidFill>
                  <a:schemeClr val="accent1"/>
                </a:solidFill>
                <a:effectLst/>
                <a:latin typeface="Stone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EE20C387-C1E7-4B4C-8639-1344D7C04DD8}" type="slidenum">
              <a:rPr lang="en-US"/>
              <a:pPr>
                <a:defRPr/>
              </a:pPr>
              <a:t>‹#›</a:t>
            </a:fld>
            <a:endParaRPr lang="en-US"/>
          </a:p>
        </p:txBody>
      </p:sp>
    </p:spTree>
    <p:extLst>
      <p:ext uri="{BB962C8B-B14F-4D97-AF65-F5344CB8AC3E}">
        <p14:creationId xmlns:p14="http://schemas.microsoft.com/office/powerpoint/2010/main" val="32207383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5" y="1583788"/>
            <a:ext cx="8659907" cy="424732"/>
          </a:xfrm>
        </p:spPr>
        <p:txBody>
          <a:bodyPr/>
          <a:lstStyle/>
          <a:p>
            <a:r>
              <a:rPr lang="en-US" dirty="0"/>
              <a:t>Click to edit Master title style</a:t>
            </a:r>
          </a:p>
        </p:txBody>
      </p:sp>
      <p:sp>
        <p:nvSpPr>
          <p:cNvPr id="3" name="Content Placeholder 2"/>
          <p:cNvSpPr>
            <a:spLocks noGrp="1"/>
          </p:cNvSpPr>
          <p:nvPr>
            <p:ph sz="half" idx="1"/>
          </p:nvPr>
        </p:nvSpPr>
        <p:spPr>
          <a:xfrm>
            <a:off x="725576" y="2275789"/>
            <a:ext cx="4002321" cy="1754326"/>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Stone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Stone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Stone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Stone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Stone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80295" y="2275789"/>
            <a:ext cx="3969948" cy="1754326"/>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Stone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Stone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Stone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Stone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Stone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49139E3E-3474-436C-BF5A-B2D68E79B26F}" type="slidenum">
              <a:rPr lang="en-US"/>
              <a:pPr>
                <a:defRPr/>
              </a:pPr>
              <a:t>‹#›</a:t>
            </a:fld>
            <a:endParaRPr lang="en-US"/>
          </a:p>
        </p:txBody>
      </p:sp>
    </p:spTree>
    <p:extLst>
      <p:ext uri="{BB962C8B-B14F-4D97-AF65-F5344CB8AC3E}">
        <p14:creationId xmlns:p14="http://schemas.microsoft.com/office/powerpoint/2010/main" val="21734638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58480"/>
            <a:ext cx="8686800" cy="424732"/>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StoneSans" pitchFamily="34" charset="0"/>
                <a:ea typeface="+mn-ea"/>
                <a:cs typeface="+mn-cs"/>
              </a:defRPr>
            </a:lvl1pPr>
            <a:lvl2pPr>
              <a:defRPr lang="en-US" sz="1600" dirty="0" smtClean="0">
                <a:solidFill>
                  <a:schemeClr val="bg2"/>
                </a:solidFill>
                <a:latin typeface="StoneSans" pitchFamily="34" charset="0"/>
                <a:ea typeface="+mn-ea"/>
                <a:cs typeface="+mn-cs"/>
              </a:defRPr>
            </a:lvl2pPr>
            <a:lvl3pPr>
              <a:defRPr lang="en-US" sz="1600" dirty="0" smtClean="0">
                <a:solidFill>
                  <a:schemeClr val="bg2"/>
                </a:solidFill>
                <a:latin typeface="StoneSans" pitchFamily="34" charset="0"/>
                <a:ea typeface="+mn-ea"/>
                <a:cs typeface="+mn-cs"/>
              </a:defRPr>
            </a:lvl3pPr>
            <a:lvl4pPr>
              <a:defRPr lang="en-US" sz="1400" dirty="0" smtClean="0">
                <a:solidFill>
                  <a:schemeClr val="bg2"/>
                </a:solidFill>
                <a:latin typeface="StoneSans" pitchFamily="34" charset="0"/>
                <a:ea typeface="+mn-ea"/>
                <a:cs typeface="+mn-cs"/>
              </a:defRPr>
            </a:lvl4pPr>
            <a:lvl5pPr>
              <a:defRPr lang="en-US" sz="1400" dirty="0">
                <a:solidFill>
                  <a:schemeClr val="bg2"/>
                </a:solidFill>
                <a:latin typeface="Stone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75548"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875547" y="2621484"/>
            <a:ext cx="4041775" cy="1338828"/>
          </a:xfrm>
        </p:spPr>
        <p:txBody>
          <a:bodyPr/>
          <a:lstStyle>
            <a:lvl1pPr>
              <a:defRPr lang="en-US" sz="1800" b="0" dirty="0" smtClean="0">
                <a:solidFill>
                  <a:schemeClr val="bg2"/>
                </a:solidFill>
                <a:latin typeface="StoneSans" pitchFamily="34" charset="0"/>
                <a:ea typeface="+mn-ea"/>
                <a:cs typeface="+mn-cs"/>
              </a:defRPr>
            </a:lvl1pPr>
            <a:lvl2pPr>
              <a:defRPr lang="en-US" sz="1600" dirty="0" smtClean="0">
                <a:solidFill>
                  <a:schemeClr val="bg2"/>
                </a:solidFill>
                <a:latin typeface="StoneSans" pitchFamily="34" charset="0"/>
                <a:ea typeface="+mn-ea"/>
                <a:cs typeface="+mn-cs"/>
              </a:defRPr>
            </a:lvl2pPr>
            <a:lvl3pPr>
              <a:defRPr lang="en-US" sz="1600" dirty="0" smtClean="0">
                <a:solidFill>
                  <a:schemeClr val="bg2"/>
                </a:solidFill>
                <a:latin typeface="StoneSans" pitchFamily="34" charset="0"/>
                <a:ea typeface="+mn-ea"/>
                <a:cs typeface="+mn-cs"/>
              </a:defRPr>
            </a:lvl3pPr>
            <a:lvl4pPr>
              <a:defRPr lang="en-US" sz="1400" dirty="0" smtClean="0">
                <a:solidFill>
                  <a:schemeClr val="bg2"/>
                </a:solidFill>
                <a:latin typeface="StoneSans" pitchFamily="34" charset="0"/>
                <a:ea typeface="+mn-ea"/>
                <a:cs typeface="+mn-cs"/>
              </a:defRPr>
            </a:lvl4pPr>
            <a:lvl5pPr>
              <a:defRPr lang="en-US" sz="1400" dirty="0">
                <a:solidFill>
                  <a:schemeClr val="bg2"/>
                </a:solidFill>
                <a:latin typeface="Stone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9" name="Rectangle 6"/>
          <p:cNvSpPr>
            <a:spLocks noGrp="1" noChangeArrowheads="1"/>
          </p:cNvSpPr>
          <p:nvPr userDrawn="1">
            <p:ph type="sldNum" sz="quarter" idx="12"/>
          </p:nvPr>
        </p:nvSpPr>
        <p:spPr>
          <a:ln/>
        </p:spPr>
        <p:txBody>
          <a:bodyPr/>
          <a:lstStyle>
            <a:lvl1pPr>
              <a:defRPr/>
            </a:lvl1pPr>
          </a:lstStyle>
          <a:p>
            <a:pPr>
              <a:defRPr/>
            </a:pPr>
            <a:fld id="{E77AFD58-B09A-4F10-9414-A38CF0E441F6}" type="slidenum">
              <a:rPr lang="en-US"/>
              <a:pPr>
                <a:defRPr/>
              </a:pPr>
              <a:t>‹#›</a:t>
            </a:fld>
            <a:endParaRPr lang="en-US"/>
          </a:p>
        </p:txBody>
      </p:sp>
    </p:spTree>
    <p:extLst>
      <p:ext uri="{BB962C8B-B14F-4D97-AF65-F5344CB8AC3E}">
        <p14:creationId xmlns:p14="http://schemas.microsoft.com/office/powerpoint/2010/main" val="13679817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7" y="2136491"/>
            <a:ext cx="8675274" cy="424732"/>
          </a:xfrm>
        </p:spPr>
        <p:txBody>
          <a:bodyPr/>
          <a:lstStyle/>
          <a:p>
            <a:r>
              <a:rPr lang="en-US" dirty="0"/>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5" name="Rectangle 6"/>
          <p:cNvSpPr>
            <a:spLocks noGrp="1" noChangeArrowheads="1"/>
          </p:cNvSpPr>
          <p:nvPr userDrawn="1">
            <p:ph type="sldNum" sz="quarter" idx="12"/>
          </p:nvPr>
        </p:nvSpPr>
        <p:spPr>
          <a:ln/>
        </p:spPr>
        <p:txBody>
          <a:bodyPr/>
          <a:lstStyle>
            <a:lvl1pPr>
              <a:defRPr/>
            </a:lvl1pPr>
          </a:lstStyle>
          <a:p>
            <a:pPr>
              <a:defRPr/>
            </a:pPr>
            <a:fld id="{DCB02B38-FAE7-4AF0-BFE3-D550A3A61113}" type="slidenum">
              <a:rPr lang="en-US"/>
              <a:pPr>
                <a:defRPr/>
              </a:pPr>
              <a:t>‹#›</a:t>
            </a:fld>
            <a:endParaRPr lang="en-US"/>
          </a:p>
        </p:txBody>
      </p:sp>
    </p:spTree>
    <p:extLst>
      <p:ext uri="{BB962C8B-B14F-4D97-AF65-F5344CB8AC3E}">
        <p14:creationId xmlns:p14="http://schemas.microsoft.com/office/powerpoint/2010/main" val="17348596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4" name="Rectangle 6"/>
          <p:cNvSpPr>
            <a:spLocks noGrp="1" noChangeArrowheads="1"/>
          </p:cNvSpPr>
          <p:nvPr userDrawn="1">
            <p:ph type="sldNum" sz="quarter" idx="12"/>
          </p:nvPr>
        </p:nvSpPr>
        <p:spPr>
          <a:ln/>
        </p:spPr>
        <p:txBody>
          <a:bodyPr/>
          <a:lstStyle>
            <a:lvl1pPr>
              <a:defRPr/>
            </a:lvl1pPr>
          </a:lstStyle>
          <a:p>
            <a:pPr>
              <a:defRPr/>
            </a:pPr>
            <a:fld id="{94EA24A4-0700-47DA-8A70-667FDCE5BC97}" type="slidenum">
              <a:rPr lang="en-US"/>
              <a:pPr>
                <a:defRPr/>
              </a:pPr>
              <a:t>‹#›</a:t>
            </a:fld>
            <a:endParaRPr lang="en-US"/>
          </a:p>
        </p:txBody>
      </p:sp>
    </p:spTree>
    <p:extLst>
      <p:ext uri="{BB962C8B-B14F-4D97-AF65-F5344CB8AC3E}">
        <p14:creationId xmlns:p14="http://schemas.microsoft.com/office/powerpoint/2010/main" val="260362231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9"/>
            <a:ext cx="3008313" cy="646331"/>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1370319"/>
            <a:ext cx="5111751" cy="1818959"/>
          </a:xfrm>
        </p:spPr>
        <p:txBody>
          <a:bodyPr/>
          <a:lstStyle>
            <a:lvl1pPr marL="165100" indent="-165100">
              <a:buSzPct val="125000"/>
              <a:buFont typeface="Arial" pitchFamily="34" charset="0"/>
              <a:buChar char="•"/>
              <a:defRPr lang="en-US" sz="2400" b="0" dirty="0" smtClean="0">
                <a:solidFill>
                  <a:schemeClr val="bg2"/>
                </a:solidFill>
                <a:latin typeface="Stone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StoneSans" pitchFamily="34" charset="0"/>
                <a:ea typeface="+mn-ea"/>
                <a:cs typeface="+mn-cs"/>
              </a:defRPr>
            </a:lvl2pPr>
            <a:lvl3pPr>
              <a:buSzPct val="125000"/>
              <a:buFont typeface="Arial" pitchFamily="34" charset="0"/>
              <a:buChar char="•"/>
              <a:defRPr lang="en-US" sz="2200" dirty="0" smtClean="0">
                <a:solidFill>
                  <a:schemeClr val="bg2"/>
                </a:solidFill>
                <a:latin typeface="Stone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StoneSans" pitchFamily="34" charset="0"/>
                <a:ea typeface="+mn-ea"/>
                <a:cs typeface="+mn-cs"/>
              </a:defRPr>
            </a:lvl4pPr>
            <a:lvl5pPr>
              <a:buSzPct val="125000"/>
              <a:buFont typeface="Arial" pitchFamily="34" charset="0"/>
              <a:buChar char="•"/>
              <a:defRPr lang="en-US" sz="2000" dirty="0">
                <a:solidFill>
                  <a:schemeClr val="bg2"/>
                </a:solidFill>
                <a:latin typeface="StoneSans" pitchFamily="34" charset="0"/>
                <a:ea typeface="+mn-ea"/>
                <a:cs typeface="+mn-cs"/>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532369"/>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4C709EB5-F645-42D7-A134-163E2B95328C}" type="slidenum">
              <a:rPr lang="en-US"/>
              <a:pPr>
                <a:defRPr/>
              </a:pPr>
              <a:t>‹#›</a:t>
            </a:fld>
            <a:endParaRPr lang="en-US"/>
          </a:p>
        </p:txBody>
      </p:sp>
    </p:spTree>
    <p:extLst>
      <p:ext uri="{BB962C8B-B14F-4D97-AF65-F5344CB8AC3E}">
        <p14:creationId xmlns:p14="http://schemas.microsoft.com/office/powerpoint/2010/main" val="389038155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193221"/>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866802"/>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FCC6BB25-E5B9-4F24-8C38-081A37FB55C0}" type="slidenum">
              <a:rPr lang="en-US"/>
              <a:pPr>
                <a:defRPr/>
              </a:pPr>
              <a:t>‹#›</a:t>
            </a:fld>
            <a:endParaRPr lang="en-US"/>
          </a:p>
        </p:txBody>
      </p:sp>
    </p:spTree>
    <p:extLst>
      <p:ext uri="{BB962C8B-B14F-4D97-AF65-F5344CB8AC3E}">
        <p14:creationId xmlns:p14="http://schemas.microsoft.com/office/powerpoint/2010/main" val="343163975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20" name="Rectangle 19"/>
          <p:cNvSpPr/>
          <p:nvPr/>
        </p:nvSpPr>
        <p:spPr bwMode="gray">
          <a:xfrm flipH="1">
            <a:off x="0" y="0"/>
            <a:ext cx="484188"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bwMode="gray">
          <a:xfrm flipH="1">
            <a:off x="0" y="79376"/>
            <a:ext cx="9144000" cy="611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bwMode="gray">
          <a:xfrm flipH="1">
            <a:off x="-17462" y="79376"/>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bwMode="gray">
          <a:xfrm flipH="1">
            <a:off x="-17463" y="1"/>
            <a:ext cx="9161464"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0" name="Rectangle 3"/>
          <p:cNvSpPr>
            <a:spLocks noGrp="1" noChangeArrowheads="1"/>
          </p:cNvSpPr>
          <p:nvPr>
            <p:ph type="body" idx="1"/>
          </p:nvPr>
        </p:nvSpPr>
        <p:spPr bwMode="black">
          <a:xfrm>
            <a:off x="1157288" y="2298701"/>
            <a:ext cx="7315200" cy="168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1" name="Rectangle 2"/>
          <p:cNvSpPr>
            <a:spLocks noGrp="1" noChangeArrowheads="1"/>
          </p:cNvSpPr>
          <p:nvPr>
            <p:ph type="title"/>
          </p:nvPr>
        </p:nvSpPr>
        <p:spPr bwMode="black">
          <a:xfrm>
            <a:off x="484188" y="1513606"/>
            <a:ext cx="865981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p:ph type="dt" sz="half" idx="2"/>
          </p:nvPr>
        </p:nvSpPr>
        <p:spPr bwMode="black">
          <a:xfrm>
            <a:off x="484188" y="6438900"/>
            <a:ext cx="1252536"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latin typeface="Arial" charset="0"/>
              </a:defRPr>
            </a:lvl1pPr>
          </a:lstStyle>
          <a:p>
            <a:pPr>
              <a:defRPr/>
            </a:pPr>
            <a:endParaRPr lang="en-US"/>
          </a:p>
        </p:txBody>
      </p:sp>
      <p:sp>
        <p:nvSpPr>
          <p:cNvPr id="4" name="Rectangle 5"/>
          <p:cNvSpPr>
            <a:spLocks noGrp="1" noChangeArrowheads="1"/>
          </p:cNvSpPr>
          <p:nvPr>
            <p:ph type="ftr" sz="quarter" idx="3"/>
          </p:nvPr>
        </p:nvSpPr>
        <p:spPr bwMode="black">
          <a:xfrm>
            <a:off x="1736725" y="6438900"/>
            <a:ext cx="6153151"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chemeClr val="bg2"/>
                </a:solidFill>
                <a:latin typeface="Arial" charset="0"/>
              </a:defRPr>
            </a:lvl1pPr>
          </a:lstStyle>
          <a:p>
            <a:pPr>
              <a:defRPr/>
            </a:pPr>
            <a:endParaRPr lang="en-US"/>
          </a:p>
        </p:txBody>
      </p:sp>
      <p:sp>
        <p:nvSpPr>
          <p:cNvPr id="2" name="Rectangle 6"/>
          <p:cNvSpPr>
            <a:spLocks noGrp="1" noChangeArrowheads="1"/>
          </p:cNvSpPr>
          <p:nvPr>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latin typeface="Arial" charset="0"/>
              </a:defRPr>
            </a:lvl1pPr>
          </a:lstStyle>
          <a:p>
            <a:pPr>
              <a:defRPr/>
            </a:pPr>
            <a:fld id="{B3315FF4-AE30-4837-BC80-5CFA69D13B7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21"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4" r:id="rId10"/>
    <p:sldLayoutId id="2147484125" r:id="rId11"/>
  </p:sldLayoutIdLst>
  <p:transition/>
  <p:txStyles>
    <p:titleStyle>
      <a:lvl1pPr algn="l" rtl="0" eaLnBrk="0" fontAlgn="base" hangingPunct="0">
        <a:lnSpc>
          <a:spcPct val="90000"/>
        </a:lnSpc>
        <a:spcBef>
          <a:spcPct val="0"/>
        </a:spcBef>
        <a:spcAft>
          <a:spcPct val="0"/>
        </a:spcAft>
        <a:defRPr sz="2400" b="1">
          <a:solidFill>
            <a:schemeClr val="bg2"/>
          </a:solidFill>
          <a:latin typeface="Stone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400" dirty="0">
          <a:solidFill>
            <a:schemeClr val="bg2"/>
          </a:solidFill>
          <a:latin typeface="Stone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Stone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Stone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1600" dirty="0">
          <a:solidFill>
            <a:schemeClr val="bg2"/>
          </a:solidFill>
          <a:latin typeface="Stone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60000">
              <a:schemeClr val="accent1"/>
            </a:gs>
            <a:gs pos="100000">
              <a:schemeClr val="accent3"/>
            </a:gs>
          </a:gsLst>
          <a:lin ang="0" scaled="0"/>
        </a:gradFill>
        <a:effectLst/>
      </p:bgPr>
    </p:bg>
    <p:spTree>
      <p:nvGrpSpPr>
        <p:cNvPr id="1" name=""/>
        <p:cNvGrpSpPr/>
        <p:nvPr/>
      </p:nvGrpSpPr>
      <p:grpSpPr>
        <a:xfrm>
          <a:off x="0" y="0"/>
          <a:ext cx="0" cy="0"/>
          <a:chOff x="0" y="0"/>
          <a:chExt cx="0" cy="0"/>
        </a:xfrm>
      </p:grpSpPr>
      <p:grpSp>
        <p:nvGrpSpPr>
          <p:cNvPr id="3074" name="Group 23"/>
          <p:cNvGrpSpPr>
            <a:grpSpLocks/>
          </p:cNvGrpSpPr>
          <p:nvPr/>
        </p:nvGrpSpPr>
        <p:grpSpPr bwMode="auto">
          <a:xfrm>
            <a:off x="9007475" y="0"/>
            <a:ext cx="136525" cy="6858000"/>
            <a:chOff x="9007474" y="0"/>
            <a:chExt cx="136525" cy="6858000"/>
          </a:xfrm>
        </p:grpSpPr>
        <p:sp>
          <p:nvSpPr>
            <p:cNvPr id="20" name="Rectangle 19"/>
            <p:cNvSpPr/>
            <p:nvPr userDrawn="1"/>
          </p:nvSpPr>
          <p:spPr bwMode="ltGray">
            <a:xfrm>
              <a:off x="9007474" y="5683250"/>
              <a:ext cx="136525" cy="1174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 name="Rectangle 20"/>
            <p:cNvSpPr/>
            <p:nvPr userDrawn="1"/>
          </p:nvSpPr>
          <p:spPr bwMode="ltGray">
            <a:xfrm flipH="1">
              <a:off x="9007474" y="0"/>
              <a:ext cx="136525" cy="3833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 name="Rectangle 21"/>
            <p:cNvSpPr/>
            <p:nvPr userDrawn="1"/>
          </p:nvSpPr>
          <p:spPr bwMode="ltGray">
            <a:xfrm flipH="1">
              <a:off x="9007474" y="3698875"/>
              <a:ext cx="136525" cy="2178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3075" name="Rectangle 3"/>
          <p:cNvSpPr>
            <a:spLocks noGrp="1" noChangeArrowheads="1"/>
          </p:cNvSpPr>
          <p:nvPr>
            <p:ph type="body" idx="1"/>
          </p:nvPr>
        </p:nvSpPr>
        <p:spPr bwMode="black">
          <a:xfrm>
            <a:off x="1874838" y="1592264"/>
            <a:ext cx="5600700" cy="168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076" name="Rectangle 2"/>
          <p:cNvSpPr>
            <a:spLocks noGrp="1" noChangeArrowheads="1"/>
          </p:cNvSpPr>
          <p:nvPr>
            <p:ph type="title"/>
          </p:nvPr>
        </p:nvSpPr>
        <p:spPr bwMode="black">
          <a:xfrm>
            <a:off x="455613" y="905920"/>
            <a:ext cx="843915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spAutoFit/>
          </a:bodyPr>
          <a:lstStyle/>
          <a:p>
            <a:pPr lvl="0"/>
            <a:r>
              <a:rPr lang="en-US" altLang="en-US"/>
              <a:t>Click to edit Master title style</a:t>
            </a:r>
          </a:p>
        </p:txBody>
      </p:sp>
      <p:sp>
        <p:nvSpPr>
          <p:cNvPr id="3" name="Rectangle 4"/>
          <p:cNvSpPr>
            <a:spLocks noGrp="1" noChangeArrowheads="1"/>
          </p:cNvSpPr>
          <p:nvPr>
            <p:ph type="dt" sz="half" idx="2"/>
          </p:nvPr>
        </p:nvSpPr>
        <p:spPr bwMode="black">
          <a:xfrm>
            <a:off x="123825" y="6469064"/>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4" name="Rectangle 5"/>
          <p:cNvSpPr>
            <a:spLocks noGrp="1" noChangeArrowheads="1"/>
          </p:cNvSpPr>
          <p:nvPr>
            <p:ph type="ftr" sz="quarter" idx="3"/>
          </p:nvPr>
        </p:nvSpPr>
        <p:spPr bwMode="black">
          <a:xfrm>
            <a:off x="1544637" y="6469064"/>
            <a:ext cx="6153151"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2" name="Rectangle 6"/>
          <p:cNvSpPr>
            <a:spLocks noGrp="1" noChangeArrowheads="1"/>
          </p:cNvSpPr>
          <p:nvPr>
            <p:ph type="sldNum" sz="quarter" idx="4"/>
          </p:nvPr>
        </p:nvSpPr>
        <p:spPr bwMode="black">
          <a:xfrm>
            <a:off x="7766049" y="6469064"/>
            <a:ext cx="1301751"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7482BA1C-1BAB-40E8-945A-C79AFEB665B4}" type="slidenum">
              <a:rPr lang="en-US"/>
              <a:pPr>
                <a:defRPr/>
              </a:pPr>
              <a:t>‹#›</a:t>
            </a:fld>
            <a:endParaRPr lang="en-US"/>
          </a:p>
        </p:txBody>
      </p:sp>
      <p:pic>
        <p:nvPicPr>
          <p:cNvPr id="3080" name="Picture 12" descr="wsuTLSigRvs-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hidden">
          <a:xfrm>
            <a:off x="7334250" y="6116639"/>
            <a:ext cx="1563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transition/>
  <p:txStyles>
    <p:titleStyle>
      <a:lvl1pPr algn="l" rtl="0" eaLnBrk="0" fontAlgn="base" hangingPunct="0">
        <a:lnSpc>
          <a:spcPct val="90000"/>
        </a:lnSpc>
        <a:spcBef>
          <a:spcPct val="0"/>
        </a:spcBef>
        <a:spcAft>
          <a:spcPct val="0"/>
        </a:spcAft>
        <a:defRPr sz="3200">
          <a:solidFill>
            <a:srgbClr val="E9E2CD"/>
          </a:solidFill>
          <a:latin typeface="Times New Roman" pitchFamily="18" charset="0"/>
          <a:ea typeface="+mj-ea"/>
          <a:cs typeface="Times New Roman" pitchFamily="18" charset="0"/>
        </a:defRPr>
      </a:lvl1pPr>
      <a:lvl2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chemeClr val="tx1"/>
        </a:buClr>
        <a:buSzPct val="100000"/>
        <a:buFont typeface="Arial" charset="0"/>
        <a:buChar char="•"/>
        <a:defRPr lang="en-US" sz="2400" dirty="0">
          <a:solidFill>
            <a:schemeClr val="tx1"/>
          </a:solidFill>
          <a:latin typeface="StoneSans" pitchFamily="34" charset="0"/>
          <a:ea typeface="+mn-ea"/>
          <a:cs typeface="+mn-cs"/>
        </a:defRPr>
      </a:lvl1pPr>
      <a:lvl2pPr marL="344488" indent="-179388" algn="l" rtl="0" eaLnBrk="0" fontAlgn="base" hangingPunct="0">
        <a:lnSpc>
          <a:spcPct val="95000"/>
        </a:lnSpc>
        <a:spcBef>
          <a:spcPct val="10000"/>
        </a:spcBef>
        <a:spcAft>
          <a:spcPct val="0"/>
        </a:spcAft>
        <a:buClr>
          <a:schemeClr val="tx1"/>
        </a:buClr>
        <a:buSzPct val="100000"/>
        <a:buFont typeface="Arial" charset="0"/>
        <a:buChar char="•"/>
        <a:defRPr lang="en-US" sz="2200" dirty="0">
          <a:solidFill>
            <a:schemeClr val="tx1"/>
          </a:solidFill>
          <a:latin typeface="StoneSans" pitchFamily="34" charset="0"/>
        </a:defRPr>
      </a:lvl2pPr>
      <a:lvl3pPr marL="509588" indent="-165100" algn="l" rtl="0" eaLnBrk="0" fontAlgn="base" hangingPunct="0">
        <a:lnSpc>
          <a:spcPct val="95000"/>
        </a:lnSpc>
        <a:spcBef>
          <a:spcPct val="10000"/>
        </a:spcBef>
        <a:spcAft>
          <a:spcPct val="0"/>
        </a:spcAft>
        <a:buClr>
          <a:schemeClr val="tx1"/>
        </a:buClr>
        <a:buSzPct val="100000"/>
        <a:buFont typeface="Arial" charset="0"/>
        <a:buChar char="•"/>
        <a:defRPr lang="en-US" sz="2000" dirty="0">
          <a:solidFill>
            <a:schemeClr val="tx1"/>
          </a:solidFill>
          <a:latin typeface="StoneSans" pitchFamily="34" charset="0"/>
        </a:defRPr>
      </a:lvl3pPr>
      <a:lvl4pPr marL="688975" indent="-179388" algn="l" rtl="0" eaLnBrk="0" fontAlgn="base" hangingPunct="0">
        <a:lnSpc>
          <a:spcPct val="95000"/>
        </a:lnSpc>
        <a:spcBef>
          <a:spcPct val="10000"/>
        </a:spcBef>
        <a:spcAft>
          <a:spcPct val="0"/>
        </a:spcAft>
        <a:buClr>
          <a:schemeClr val="tx1"/>
        </a:buClr>
        <a:buSzPct val="100000"/>
        <a:buFont typeface="Arial" charset="0"/>
        <a:buChar char="•"/>
        <a:defRPr lang="en-US" dirty="0">
          <a:solidFill>
            <a:schemeClr val="tx1"/>
          </a:solidFill>
          <a:latin typeface="StoneSans" pitchFamily="34" charset="0"/>
        </a:defRPr>
      </a:lvl4pPr>
      <a:lvl5pPr marL="854075" indent="-165100" algn="l" rtl="0" eaLnBrk="0" fontAlgn="base" hangingPunct="0">
        <a:lnSpc>
          <a:spcPct val="95000"/>
        </a:lnSpc>
        <a:spcBef>
          <a:spcPct val="10000"/>
        </a:spcBef>
        <a:spcAft>
          <a:spcPct val="0"/>
        </a:spcAft>
        <a:buClr>
          <a:schemeClr val="tx1"/>
        </a:buClr>
        <a:buSzPct val="100000"/>
        <a:buFont typeface="Arial" charset="0"/>
        <a:buChar char="•"/>
        <a:defRPr lang="en-US" sz="1600" dirty="0">
          <a:solidFill>
            <a:schemeClr val="tx1"/>
          </a:solidFill>
          <a:latin typeface="Stone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026" name="Group 18"/>
          <p:cNvGrpSpPr>
            <a:grpSpLocks/>
          </p:cNvGrpSpPr>
          <p:nvPr/>
        </p:nvGrpSpPr>
        <p:grpSpPr bwMode="auto">
          <a:xfrm>
            <a:off x="0" y="1"/>
            <a:ext cx="9144000" cy="6861175"/>
            <a:chOff x="0" y="0"/>
            <a:chExt cx="9144000" cy="6861175"/>
          </a:xfrm>
        </p:grpSpPr>
        <p:sp>
          <p:nvSpPr>
            <p:cNvPr id="16" name="Rectangle 15"/>
            <p:cNvSpPr/>
            <p:nvPr userDrawn="1"/>
          </p:nvSpPr>
          <p:spPr bwMode="white">
            <a:xfrm>
              <a:off x="0" y="0"/>
              <a:ext cx="3089275" cy="6858000"/>
            </a:xfrm>
            <a:prstGeom prst="rect">
              <a:avLst/>
            </a:prstGeom>
            <a:gradFill>
              <a:gsLst>
                <a:gs pos="0">
                  <a:schemeClr val="tx1">
                    <a:lumMod val="85000"/>
                  </a:schemeClr>
                </a:gs>
                <a:gs pos="100000">
                  <a:schemeClr val="tx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Rectangle 16"/>
            <p:cNvSpPr/>
            <p:nvPr userDrawn="1"/>
          </p:nvSpPr>
          <p:spPr bwMode="white">
            <a:xfrm>
              <a:off x="3068638" y="0"/>
              <a:ext cx="6075362" cy="6858000"/>
            </a:xfrm>
            <a:prstGeom prst="rect">
              <a:avLst/>
            </a:prstGeom>
            <a:gradFill flip="none" rotWithShape="1">
              <a:gsLst>
                <a:gs pos="0">
                  <a:schemeClr val="tx1">
                    <a:lumMod val="85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 name="Freeform 26"/>
            <p:cNvSpPr>
              <a:spLocks/>
            </p:cNvSpPr>
            <p:nvPr userDrawn="1"/>
          </p:nvSpPr>
          <p:spPr bwMode="white">
            <a:xfrm>
              <a:off x="11113" y="342900"/>
              <a:ext cx="8566150" cy="6518275"/>
            </a:xfrm>
            <a:custGeom>
              <a:avLst/>
              <a:gdLst/>
              <a:ahLst/>
              <a:cxnLst>
                <a:cxn ang="0">
                  <a:pos x="1598" y="0"/>
                </a:cxn>
                <a:cxn ang="0">
                  <a:pos x="1755" y="4"/>
                </a:cxn>
                <a:cxn ang="0">
                  <a:pos x="1910" y="17"/>
                </a:cxn>
                <a:cxn ang="0">
                  <a:pos x="2063" y="38"/>
                </a:cxn>
                <a:cxn ang="0">
                  <a:pos x="2214" y="68"/>
                </a:cxn>
                <a:cxn ang="0">
                  <a:pos x="2360" y="105"/>
                </a:cxn>
                <a:cxn ang="0">
                  <a:pos x="2504" y="150"/>
                </a:cxn>
                <a:cxn ang="0">
                  <a:pos x="2644" y="204"/>
                </a:cxn>
                <a:cxn ang="0">
                  <a:pos x="2781" y="264"/>
                </a:cxn>
                <a:cxn ang="0">
                  <a:pos x="2913" y="331"/>
                </a:cxn>
                <a:cxn ang="0">
                  <a:pos x="3041" y="404"/>
                </a:cxn>
                <a:cxn ang="0">
                  <a:pos x="3165" y="485"/>
                </a:cxn>
                <a:cxn ang="0">
                  <a:pos x="3285" y="571"/>
                </a:cxn>
                <a:cxn ang="0">
                  <a:pos x="3400" y="664"/>
                </a:cxn>
                <a:cxn ang="0">
                  <a:pos x="3509" y="761"/>
                </a:cxn>
                <a:cxn ang="0">
                  <a:pos x="3612" y="865"/>
                </a:cxn>
                <a:cxn ang="0">
                  <a:pos x="3710" y="975"/>
                </a:cxn>
                <a:cxn ang="0">
                  <a:pos x="3803" y="1090"/>
                </a:cxn>
                <a:cxn ang="0">
                  <a:pos x="3890" y="1209"/>
                </a:cxn>
                <a:cxn ang="0">
                  <a:pos x="3970" y="1332"/>
                </a:cxn>
                <a:cxn ang="0">
                  <a:pos x="4043" y="1461"/>
                </a:cxn>
                <a:cxn ang="0">
                  <a:pos x="4110" y="1594"/>
                </a:cxn>
                <a:cxn ang="0">
                  <a:pos x="4170" y="1729"/>
                </a:cxn>
                <a:cxn ang="0">
                  <a:pos x="4224" y="1870"/>
                </a:cxn>
                <a:cxn ang="0">
                  <a:pos x="4269" y="2014"/>
                </a:cxn>
                <a:cxn ang="0">
                  <a:pos x="4306" y="2161"/>
                </a:cxn>
                <a:cxn ang="0">
                  <a:pos x="4336" y="2310"/>
                </a:cxn>
                <a:cxn ang="0">
                  <a:pos x="4357" y="2463"/>
                </a:cxn>
                <a:cxn ang="0">
                  <a:pos x="4370" y="2618"/>
                </a:cxn>
                <a:cxn ang="0">
                  <a:pos x="4374" y="2776"/>
                </a:cxn>
                <a:cxn ang="0">
                  <a:pos x="4370" y="2917"/>
                </a:cxn>
                <a:cxn ang="0">
                  <a:pos x="4361" y="3056"/>
                </a:cxn>
                <a:cxn ang="0">
                  <a:pos x="4343" y="3193"/>
                </a:cxn>
                <a:cxn ang="0">
                  <a:pos x="4320" y="3328"/>
                </a:cxn>
                <a:cxn ang="0">
                  <a:pos x="0" y="3328"/>
                </a:cxn>
                <a:cxn ang="0">
                  <a:pos x="0" y="505"/>
                </a:cxn>
                <a:cxn ang="0">
                  <a:pos x="115" y="428"/>
                </a:cxn>
                <a:cxn ang="0">
                  <a:pos x="234" y="357"/>
                </a:cxn>
                <a:cxn ang="0">
                  <a:pos x="356" y="291"/>
                </a:cxn>
                <a:cxn ang="0">
                  <a:pos x="483" y="233"/>
                </a:cxn>
                <a:cxn ang="0">
                  <a:pos x="612" y="179"/>
                </a:cxn>
                <a:cxn ang="0">
                  <a:pos x="745" y="133"/>
                </a:cxn>
                <a:cxn ang="0">
                  <a:pos x="880" y="93"/>
                </a:cxn>
                <a:cxn ang="0">
                  <a:pos x="1019" y="60"/>
                </a:cxn>
                <a:cxn ang="0">
                  <a:pos x="1161" y="34"/>
                </a:cxn>
                <a:cxn ang="0">
                  <a:pos x="1303" y="15"/>
                </a:cxn>
                <a:cxn ang="0">
                  <a:pos x="1450" y="4"/>
                </a:cxn>
                <a:cxn ang="0">
                  <a:pos x="1598" y="0"/>
                </a:cxn>
              </a:cxnLst>
              <a:rect l="0" t="0" r="r" b="b"/>
              <a:pathLst>
                <a:path w="4374" h="3328">
                  <a:moveTo>
                    <a:pt x="1598" y="0"/>
                  </a:moveTo>
                  <a:lnTo>
                    <a:pt x="1755" y="4"/>
                  </a:lnTo>
                  <a:lnTo>
                    <a:pt x="1910" y="17"/>
                  </a:lnTo>
                  <a:lnTo>
                    <a:pt x="2063" y="38"/>
                  </a:lnTo>
                  <a:lnTo>
                    <a:pt x="2214" y="68"/>
                  </a:lnTo>
                  <a:lnTo>
                    <a:pt x="2360" y="105"/>
                  </a:lnTo>
                  <a:lnTo>
                    <a:pt x="2504" y="150"/>
                  </a:lnTo>
                  <a:lnTo>
                    <a:pt x="2644" y="204"/>
                  </a:lnTo>
                  <a:lnTo>
                    <a:pt x="2781" y="264"/>
                  </a:lnTo>
                  <a:lnTo>
                    <a:pt x="2913" y="331"/>
                  </a:lnTo>
                  <a:lnTo>
                    <a:pt x="3041" y="404"/>
                  </a:lnTo>
                  <a:lnTo>
                    <a:pt x="3165" y="485"/>
                  </a:lnTo>
                  <a:lnTo>
                    <a:pt x="3285" y="571"/>
                  </a:lnTo>
                  <a:lnTo>
                    <a:pt x="3400" y="664"/>
                  </a:lnTo>
                  <a:lnTo>
                    <a:pt x="3509" y="761"/>
                  </a:lnTo>
                  <a:lnTo>
                    <a:pt x="3612" y="865"/>
                  </a:lnTo>
                  <a:lnTo>
                    <a:pt x="3710" y="975"/>
                  </a:lnTo>
                  <a:lnTo>
                    <a:pt x="3803" y="1090"/>
                  </a:lnTo>
                  <a:lnTo>
                    <a:pt x="3890" y="1209"/>
                  </a:lnTo>
                  <a:lnTo>
                    <a:pt x="3970" y="1332"/>
                  </a:lnTo>
                  <a:lnTo>
                    <a:pt x="4043" y="1461"/>
                  </a:lnTo>
                  <a:lnTo>
                    <a:pt x="4110" y="1594"/>
                  </a:lnTo>
                  <a:lnTo>
                    <a:pt x="4170" y="1729"/>
                  </a:lnTo>
                  <a:lnTo>
                    <a:pt x="4224" y="1870"/>
                  </a:lnTo>
                  <a:lnTo>
                    <a:pt x="4269" y="2014"/>
                  </a:lnTo>
                  <a:lnTo>
                    <a:pt x="4306" y="2161"/>
                  </a:lnTo>
                  <a:lnTo>
                    <a:pt x="4336" y="2310"/>
                  </a:lnTo>
                  <a:lnTo>
                    <a:pt x="4357" y="2463"/>
                  </a:lnTo>
                  <a:lnTo>
                    <a:pt x="4370" y="2618"/>
                  </a:lnTo>
                  <a:lnTo>
                    <a:pt x="4374" y="2776"/>
                  </a:lnTo>
                  <a:lnTo>
                    <a:pt x="4370" y="2917"/>
                  </a:lnTo>
                  <a:lnTo>
                    <a:pt x="4361" y="3056"/>
                  </a:lnTo>
                  <a:lnTo>
                    <a:pt x="4343" y="3193"/>
                  </a:lnTo>
                  <a:lnTo>
                    <a:pt x="4320" y="3328"/>
                  </a:lnTo>
                  <a:lnTo>
                    <a:pt x="0" y="3328"/>
                  </a:lnTo>
                  <a:lnTo>
                    <a:pt x="0" y="505"/>
                  </a:lnTo>
                  <a:lnTo>
                    <a:pt x="115" y="428"/>
                  </a:lnTo>
                  <a:lnTo>
                    <a:pt x="234" y="357"/>
                  </a:lnTo>
                  <a:lnTo>
                    <a:pt x="356" y="291"/>
                  </a:lnTo>
                  <a:lnTo>
                    <a:pt x="483" y="233"/>
                  </a:lnTo>
                  <a:lnTo>
                    <a:pt x="612" y="179"/>
                  </a:lnTo>
                  <a:lnTo>
                    <a:pt x="745" y="133"/>
                  </a:lnTo>
                  <a:lnTo>
                    <a:pt x="880" y="93"/>
                  </a:lnTo>
                  <a:lnTo>
                    <a:pt x="1019" y="60"/>
                  </a:lnTo>
                  <a:lnTo>
                    <a:pt x="1161" y="34"/>
                  </a:lnTo>
                  <a:lnTo>
                    <a:pt x="1303" y="15"/>
                  </a:lnTo>
                  <a:lnTo>
                    <a:pt x="1450" y="4"/>
                  </a:lnTo>
                  <a:lnTo>
                    <a:pt x="1598" y="0"/>
                  </a:lnTo>
                  <a:close/>
                </a:path>
              </a:pathLst>
            </a:custGeom>
            <a:gradFill flip="none" rotWithShape="1">
              <a:gsLst>
                <a:gs pos="0">
                  <a:schemeClr val="tx1">
                    <a:lumMod val="85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1027" name="Rectangle 3"/>
          <p:cNvSpPr>
            <a:spLocks noGrp="1" noChangeArrowheads="1"/>
          </p:cNvSpPr>
          <p:nvPr>
            <p:ph type="body" idx="1"/>
          </p:nvPr>
        </p:nvSpPr>
        <p:spPr bwMode="black">
          <a:xfrm>
            <a:off x="1874838" y="1592263"/>
            <a:ext cx="5600700" cy="188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
          <p:cNvSpPr>
            <a:spLocks noGrp="1" noChangeArrowheads="1"/>
          </p:cNvSpPr>
          <p:nvPr>
            <p:ph type="title"/>
          </p:nvPr>
        </p:nvSpPr>
        <p:spPr bwMode="black">
          <a:xfrm>
            <a:off x="455613" y="905758"/>
            <a:ext cx="8439151"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p:ph type="dt" sz="half" idx="2"/>
          </p:nvPr>
        </p:nvSpPr>
        <p:spPr bwMode="black">
          <a:xfrm>
            <a:off x="123825" y="6469064"/>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latin typeface="Arial" charset="0"/>
              </a:defRPr>
            </a:lvl1pPr>
          </a:lstStyle>
          <a:p>
            <a:pPr>
              <a:defRPr/>
            </a:pPr>
            <a:endParaRPr lang="en-US">
              <a:solidFill>
                <a:srgbClr val="000000"/>
              </a:solidFill>
            </a:endParaRPr>
          </a:p>
        </p:txBody>
      </p:sp>
      <p:sp>
        <p:nvSpPr>
          <p:cNvPr id="4" name="Rectangle 5"/>
          <p:cNvSpPr>
            <a:spLocks noGrp="1" noChangeArrowheads="1"/>
          </p:cNvSpPr>
          <p:nvPr>
            <p:ph type="ftr" sz="quarter" idx="3"/>
          </p:nvPr>
        </p:nvSpPr>
        <p:spPr bwMode="black">
          <a:xfrm>
            <a:off x="1544637" y="6469064"/>
            <a:ext cx="6153151"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latin typeface="Arial" charset="0"/>
              </a:defRPr>
            </a:lvl1pPr>
          </a:lstStyle>
          <a:p>
            <a:pPr>
              <a:defRPr/>
            </a:pPr>
            <a:endParaRPr lang="en-US">
              <a:solidFill>
                <a:srgbClr val="000000"/>
              </a:solidFill>
            </a:endParaRPr>
          </a:p>
        </p:txBody>
      </p:sp>
      <p:sp>
        <p:nvSpPr>
          <p:cNvPr id="2" name="Rectangle 6"/>
          <p:cNvSpPr>
            <a:spLocks noGrp="1" noChangeArrowheads="1"/>
          </p:cNvSpPr>
          <p:nvPr>
            <p:ph type="sldNum" sz="quarter" idx="4"/>
          </p:nvPr>
        </p:nvSpPr>
        <p:spPr bwMode="black">
          <a:xfrm>
            <a:off x="7766049" y="6469064"/>
            <a:ext cx="1301751"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Arial" charset="0"/>
              </a:defRPr>
            </a:lvl1pPr>
          </a:lstStyle>
          <a:p>
            <a:pPr>
              <a:defRPr/>
            </a:pPr>
            <a:fld id="{8F2CD6CB-CF3B-41E7-846A-5A3164647FB5}" type="slidenum">
              <a:rPr lang="en-US">
                <a:solidFill>
                  <a:srgbClr val="000000"/>
                </a:solidFill>
              </a:rPr>
              <a:pPr>
                <a:defRPr/>
              </a:pPr>
              <a:t>‹#›</a:t>
            </a:fld>
            <a:endParaRPr lang="en-US">
              <a:solidFill>
                <a:srgbClr val="000000"/>
              </a:solidFill>
            </a:endParaRPr>
          </a:p>
        </p:txBody>
      </p:sp>
      <p:pic>
        <p:nvPicPr>
          <p:cNvPr id="1032" name="Picture 2" descr="C:\Documents and Settings\vboydo\My Documents\0 val work\1 WSU signature identities\PullmanTLSigsWindows\face to face - matted gifs to use\wsuTLSig4cW.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0313" y="228601"/>
            <a:ext cx="1276351"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descr="HRS sign copy.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51" y="5849939"/>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transition/>
  <p:txStyles>
    <p:titleStyle>
      <a:lvl1pPr algn="l" rtl="0" eaLnBrk="0" fontAlgn="base" hangingPunct="0">
        <a:lnSpc>
          <a:spcPct val="90000"/>
        </a:lnSpc>
        <a:spcBef>
          <a:spcPct val="0"/>
        </a:spcBef>
        <a:spcAft>
          <a:spcPct val="0"/>
        </a:spcAft>
        <a:defRPr sz="2800" b="1">
          <a:solidFill>
            <a:schemeClr val="accent1"/>
          </a:solidFill>
          <a:latin typeface="Stone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600" dirty="0">
          <a:solidFill>
            <a:schemeClr val="bg2"/>
          </a:solidFill>
          <a:latin typeface="Stone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Stone Sans" pitchFamily="34"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Stone Sans" pitchFamily="34"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mailto:sps@wsu.edu"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27"/>
          <p:cNvSpPr txBox="1">
            <a:spLocks noChangeArrowheads="1"/>
          </p:cNvSpPr>
          <p:nvPr/>
        </p:nvSpPr>
        <p:spPr>
          <a:xfrm>
            <a:off x="1990726" y="1597025"/>
            <a:ext cx="5470525" cy="1079500"/>
          </a:xfrm>
          <a:prstGeom prst="rect">
            <a:avLst/>
          </a:prstGeom>
        </p:spPr>
        <p:txBody>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algn="ctr" eaLnBrk="1" hangingPunct="1"/>
            <a:r>
              <a:rPr lang="en-US" altLang="en-US" sz="4000" kern="0" dirty="0">
                <a:latin typeface="StoneSans" pitchFamily="34" charset="0"/>
              </a:rPr>
              <a:t>Effort Certification </a:t>
            </a:r>
            <a:br>
              <a:rPr lang="en-US" altLang="en-US" sz="4000" kern="0" dirty="0">
                <a:latin typeface="StoneSans" pitchFamily="34" charset="0"/>
              </a:rPr>
            </a:br>
            <a:r>
              <a:rPr lang="en-US" altLang="en-US" sz="4000" kern="0" dirty="0">
                <a:latin typeface="StoneSans" pitchFamily="34" charset="0"/>
              </a:rPr>
              <a:t>and Cost Sharing</a:t>
            </a:r>
          </a:p>
        </p:txBody>
      </p:sp>
      <p:sp>
        <p:nvSpPr>
          <p:cNvPr id="14" name="Rectangle 1028"/>
          <p:cNvSpPr txBox="1">
            <a:spLocks noChangeArrowheads="1"/>
          </p:cNvSpPr>
          <p:nvPr/>
        </p:nvSpPr>
        <p:spPr>
          <a:xfrm>
            <a:off x="1924049" y="3352799"/>
            <a:ext cx="6153151" cy="2894013"/>
          </a:xfrm>
          <a:prstGeom prst="rect">
            <a:avLst/>
          </a:prstGeom>
        </p:spPr>
        <p:txBody>
          <a:bodyPr/>
          <a:lstStyle>
            <a:lvl1pPr marL="165100" indent="-165100" algn="l" rtl="0" eaLnBrk="0" fontAlgn="base" hangingPunct="0">
              <a:spcBef>
                <a:spcPct val="25000"/>
              </a:spcBef>
              <a:spcAft>
                <a:spcPct val="0"/>
              </a:spcAft>
              <a:buClr>
                <a:srgbClr val="C60C30"/>
              </a:buClr>
              <a:buSzPct val="100000"/>
              <a:buFont typeface="Arial"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0" indent="0" eaLnBrk="1" hangingPunct="1">
              <a:buNone/>
            </a:pPr>
            <a:r>
              <a:rPr lang="en-US" altLang="en-US" sz="2800" kern="0" dirty="0">
                <a:latin typeface="StoneSans" pitchFamily="34" charset="0"/>
              </a:rPr>
              <a:t>Presented by:</a:t>
            </a:r>
          </a:p>
          <a:p>
            <a:pPr marL="0" indent="0" eaLnBrk="1" hangingPunct="1">
              <a:buNone/>
            </a:pPr>
            <a:r>
              <a:rPr lang="en-US" altLang="en-US" sz="2800" kern="0" dirty="0">
                <a:latin typeface="StoneSans" pitchFamily="34" charset="0"/>
              </a:rPr>
              <a:t>	</a:t>
            </a:r>
            <a:r>
              <a:rPr lang="en-US" altLang="en-US" sz="2800" kern="0" dirty="0" smtClean="0">
                <a:latin typeface="StoneSans" pitchFamily="34" charset="0"/>
              </a:rPr>
              <a:t>Josh Graisy </a:t>
            </a:r>
          </a:p>
          <a:p>
            <a:pPr marL="0" indent="0" eaLnBrk="1" hangingPunct="1">
              <a:buNone/>
            </a:pPr>
            <a:r>
              <a:rPr lang="en-US" altLang="en-US" sz="2800" kern="0" dirty="0" smtClean="0">
                <a:latin typeface="StoneSans" pitchFamily="34" charset="0"/>
              </a:rPr>
              <a:t>	Sponsored </a:t>
            </a:r>
            <a:r>
              <a:rPr lang="en-US" altLang="en-US" sz="2800" kern="0" dirty="0">
                <a:latin typeface="StoneSans" pitchFamily="34" charset="0"/>
              </a:rPr>
              <a:t>Programs Services</a:t>
            </a:r>
          </a:p>
          <a:p>
            <a:pPr eaLnBrk="1" hangingPunct="1"/>
            <a:endParaRPr lang="en-US" altLang="en-US" sz="2800" kern="0" dirty="0">
              <a:latin typeface="StoneSans" pitchFamily="34" charset="0"/>
            </a:endParaRPr>
          </a:p>
          <a:p>
            <a:pPr marL="0" indent="0" eaLnBrk="1" hangingPunct="1">
              <a:buNone/>
            </a:pPr>
            <a:r>
              <a:rPr lang="en-US" altLang="en-US" sz="1600" kern="0" dirty="0">
                <a:latin typeface="StoneSans" pitchFamily="34" charset="0"/>
              </a:rPr>
              <a:t>Revised </a:t>
            </a:r>
            <a:r>
              <a:rPr lang="en-US" altLang="en-US" sz="1600" kern="0" dirty="0" smtClean="0">
                <a:latin typeface="StoneSans" pitchFamily="34" charset="0"/>
              </a:rPr>
              <a:t>April 2018</a:t>
            </a:r>
            <a:endParaRPr lang="en-US" altLang="en-US" sz="1600" kern="0" dirty="0">
              <a:latin typeface="StoneSans" pitchFamily="34" charset="0"/>
            </a:endParaRPr>
          </a:p>
        </p:txBody>
      </p:sp>
      <p:cxnSp>
        <p:nvCxnSpPr>
          <p:cNvPr id="3" name="Straight Connector 2"/>
          <p:cNvCxnSpPr/>
          <p:nvPr/>
        </p:nvCxnSpPr>
        <p:spPr>
          <a:xfrm>
            <a:off x="1295400" y="3105150"/>
            <a:ext cx="7086600" cy="0"/>
          </a:xfrm>
          <a:prstGeom prst="line">
            <a:avLst/>
          </a:prstGeom>
          <a:ln w="57150"/>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ctrTitle"/>
          </p:nvPr>
        </p:nvSpPr>
        <p:spPr>
          <a:xfrm>
            <a:off x="526142" y="718278"/>
            <a:ext cx="8494939" cy="1200329"/>
          </a:xfrm>
        </p:spPr>
        <p:txBody>
          <a:bodyPr/>
          <a:lstStyle/>
          <a:p>
            <a:pPr eaLnBrk="1" hangingPunct="1"/>
            <a:r>
              <a:rPr lang="en-US" altLang="en-US" sz="4000" dirty="0"/>
              <a:t>Completing an </a:t>
            </a:r>
            <a:br>
              <a:rPr lang="en-US" altLang="en-US" sz="4000" dirty="0"/>
            </a:br>
            <a:r>
              <a:rPr lang="en-US" altLang="en-US" sz="4000" dirty="0"/>
              <a:t>Effort Certification Report </a:t>
            </a:r>
            <a:endParaRPr lang="en-US" altLang="en-US" sz="3200" dirty="0"/>
          </a:p>
        </p:txBody>
      </p:sp>
      <p:pic>
        <p:nvPicPr>
          <p:cNvPr id="5" name="Picture 4"/>
          <p:cNvPicPr>
            <a:picLocks noChangeAspect="1"/>
          </p:cNvPicPr>
          <p:nvPr/>
        </p:nvPicPr>
        <p:blipFill>
          <a:blip r:embed="rId2"/>
          <a:stretch>
            <a:fillRect/>
          </a:stretch>
        </p:blipFill>
        <p:spPr>
          <a:xfrm>
            <a:off x="2775115" y="1918607"/>
            <a:ext cx="3854286" cy="4845388"/>
          </a:xfrm>
          <a:prstGeom prst="rect">
            <a:avLst/>
          </a:prstGeom>
        </p:spPr>
      </p:pic>
      <p:cxnSp>
        <p:nvCxnSpPr>
          <p:cNvPr id="4" name="Straight Arrow Connector 3"/>
          <p:cNvCxnSpPr/>
          <p:nvPr/>
        </p:nvCxnSpPr>
        <p:spPr>
          <a:xfrm flipV="1">
            <a:off x="2090057" y="2261507"/>
            <a:ext cx="987879" cy="4980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47056" y="2077811"/>
            <a:ext cx="1377399" cy="2677656"/>
          </a:xfrm>
          <a:prstGeom prst="rect">
            <a:avLst/>
          </a:prstGeom>
          <a:noFill/>
        </p:spPr>
        <p:txBody>
          <a:bodyPr wrap="square" rtlCol="0">
            <a:spAutoFit/>
          </a:bodyPr>
          <a:lstStyle/>
          <a:p>
            <a:r>
              <a:rPr lang="en-US" sz="1200" dirty="0" smtClean="0">
                <a:solidFill>
                  <a:schemeClr val="bg1"/>
                </a:solidFill>
              </a:rPr>
              <a:t>If department is incorrect, please cross off and write in correct department so we can change in EFFORT system.</a:t>
            </a:r>
          </a:p>
          <a:p>
            <a:r>
              <a:rPr lang="en-US" sz="1200" u="sng" dirty="0" smtClean="0">
                <a:solidFill>
                  <a:schemeClr val="bg1"/>
                </a:solidFill>
              </a:rPr>
              <a:t>DO NOT </a:t>
            </a:r>
            <a:r>
              <a:rPr lang="en-US" sz="1200" dirty="0" smtClean="0">
                <a:solidFill>
                  <a:schemeClr val="bg1"/>
                </a:solidFill>
              </a:rPr>
              <a:t>use white out or sharpie when making changes, just cross off with pen and write in correct info. </a:t>
            </a:r>
            <a:endParaRPr lang="en-US" sz="1200" dirty="0">
              <a:solidFill>
                <a:schemeClr val="bg1"/>
              </a:solidFill>
            </a:endParaRPr>
          </a:p>
        </p:txBody>
      </p:sp>
      <p:cxnSp>
        <p:nvCxnSpPr>
          <p:cNvPr id="9" name="Straight Arrow Connector 8"/>
          <p:cNvCxnSpPr/>
          <p:nvPr/>
        </p:nvCxnSpPr>
        <p:spPr>
          <a:xfrm flipV="1">
            <a:off x="2155371" y="4732565"/>
            <a:ext cx="2300968" cy="1078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155371" y="3703941"/>
            <a:ext cx="2185893" cy="2107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41614" y="5521739"/>
            <a:ext cx="1213757" cy="830997"/>
          </a:xfrm>
          <a:prstGeom prst="rect">
            <a:avLst/>
          </a:prstGeom>
          <a:noFill/>
        </p:spPr>
        <p:txBody>
          <a:bodyPr wrap="square" rtlCol="0">
            <a:spAutoFit/>
          </a:bodyPr>
          <a:lstStyle/>
          <a:p>
            <a:r>
              <a:rPr lang="en-US" sz="1200" dirty="0" smtClean="0">
                <a:solidFill>
                  <a:schemeClr val="bg1"/>
                </a:solidFill>
              </a:rPr>
              <a:t>Subtotal of A plus subtotal of B must equal 100%</a:t>
            </a:r>
            <a:endParaRPr lang="en-US" sz="1200" dirty="0">
              <a:solidFill>
                <a:schemeClr val="bg1"/>
              </a:solidFill>
            </a:endParaRPr>
          </a:p>
        </p:txBody>
      </p:sp>
      <p:cxnSp>
        <p:nvCxnSpPr>
          <p:cNvPr id="11" name="Straight Arrow Connector 10"/>
          <p:cNvCxnSpPr/>
          <p:nvPr/>
        </p:nvCxnSpPr>
        <p:spPr>
          <a:xfrm flipH="1" flipV="1">
            <a:off x="5717136" y="2510518"/>
            <a:ext cx="1093862" cy="444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10998" y="2615013"/>
            <a:ext cx="1666430" cy="830997"/>
          </a:xfrm>
          <a:prstGeom prst="rect">
            <a:avLst/>
          </a:prstGeom>
          <a:noFill/>
        </p:spPr>
        <p:txBody>
          <a:bodyPr wrap="square" rtlCol="0">
            <a:spAutoFit/>
          </a:bodyPr>
          <a:lstStyle/>
          <a:p>
            <a:r>
              <a:rPr lang="en-US" sz="1200" dirty="0" smtClean="0">
                <a:solidFill>
                  <a:schemeClr val="bg1"/>
                </a:solidFill>
              </a:rPr>
              <a:t>Be sure to mark whether cost sharing was ON or OFF campus</a:t>
            </a:r>
            <a:endParaRPr lang="en-US" sz="1200" dirty="0"/>
          </a:p>
        </p:txBody>
      </p:sp>
      <p:sp>
        <p:nvSpPr>
          <p:cNvPr id="13" name="TextBox 12"/>
          <p:cNvSpPr txBox="1"/>
          <p:nvPr/>
        </p:nvSpPr>
        <p:spPr>
          <a:xfrm>
            <a:off x="6810998" y="4455671"/>
            <a:ext cx="2136449" cy="2308324"/>
          </a:xfrm>
          <a:prstGeom prst="rect">
            <a:avLst/>
          </a:prstGeom>
          <a:noFill/>
        </p:spPr>
        <p:txBody>
          <a:bodyPr wrap="square" rtlCol="0">
            <a:spAutoFit/>
          </a:bodyPr>
          <a:lstStyle/>
          <a:p>
            <a:r>
              <a:rPr lang="en-US" sz="1200" b="1" dirty="0" smtClean="0">
                <a:solidFill>
                  <a:schemeClr val="bg1"/>
                </a:solidFill>
              </a:rPr>
              <a:t>Section I </a:t>
            </a:r>
            <a:r>
              <a:rPr lang="en-US" sz="1200" b="1" u="sng" dirty="0" smtClean="0">
                <a:solidFill>
                  <a:schemeClr val="bg1"/>
                </a:solidFill>
              </a:rPr>
              <a:t>MUST</a:t>
            </a:r>
            <a:r>
              <a:rPr lang="en-US" sz="1200" b="1" dirty="0" smtClean="0">
                <a:solidFill>
                  <a:schemeClr val="bg1"/>
                </a:solidFill>
              </a:rPr>
              <a:t> be signed.</a:t>
            </a:r>
            <a:endParaRPr lang="en-US" sz="1200" b="1" dirty="0">
              <a:solidFill>
                <a:schemeClr val="bg1"/>
              </a:solidFill>
            </a:endParaRPr>
          </a:p>
          <a:p>
            <a:r>
              <a:rPr lang="en-US" sz="1200" dirty="0" smtClean="0">
                <a:solidFill>
                  <a:schemeClr val="bg1"/>
                </a:solidFill>
              </a:rPr>
              <a:t>If admin has knowledge of how employee’s time was spent, they sign on admin line in section I and that’s all that’s needed. </a:t>
            </a:r>
          </a:p>
          <a:p>
            <a:r>
              <a:rPr lang="en-US" sz="1200" dirty="0" smtClean="0">
                <a:solidFill>
                  <a:schemeClr val="bg1"/>
                </a:solidFill>
              </a:rPr>
              <a:t>If admin doesn’t know how employee’s time was spent, employee must sign on employee line in section I and admin then signs admin line in section J. </a:t>
            </a:r>
          </a:p>
        </p:txBody>
      </p:sp>
      <p:cxnSp>
        <p:nvCxnSpPr>
          <p:cNvPr id="3" name="Straight Arrow Connector 2"/>
          <p:cNvCxnSpPr/>
          <p:nvPr/>
        </p:nvCxnSpPr>
        <p:spPr>
          <a:xfrm flipH="1">
            <a:off x="5144568" y="5178751"/>
            <a:ext cx="1666430" cy="1145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804222" y="6215118"/>
            <a:ext cx="1006776" cy="14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804223" y="6518304"/>
            <a:ext cx="1006775" cy="27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4018" y="742950"/>
            <a:ext cx="4666445" cy="6038508"/>
          </a:xfrm>
          <a:prstGeom prst="rect">
            <a:avLst/>
          </a:prstGeom>
        </p:spPr>
      </p:pic>
    </p:spTree>
    <p:extLst>
      <p:ext uri="{BB962C8B-B14F-4D97-AF65-F5344CB8AC3E}">
        <p14:creationId xmlns:p14="http://schemas.microsoft.com/office/powerpoint/2010/main" val="237200039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0727" y="718672"/>
            <a:ext cx="4705873" cy="6074013"/>
          </a:xfrm>
          <a:prstGeom prst="rect">
            <a:avLst/>
          </a:prstGeom>
        </p:spPr>
      </p:pic>
    </p:spTree>
    <p:extLst>
      <p:ext uri="{BB962C8B-B14F-4D97-AF65-F5344CB8AC3E}">
        <p14:creationId xmlns:p14="http://schemas.microsoft.com/office/powerpoint/2010/main" val="72330304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3640" y="716736"/>
            <a:ext cx="4712140" cy="6067786"/>
          </a:xfrm>
          <a:prstGeom prst="rect">
            <a:avLst/>
          </a:prstGeom>
        </p:spPr>
      </p:pic>
    </p:spTree>
    <p:extLst>
      <p:ext uri="{BB962C8B-B14F-4D97-AF65-F5344CB8AC3E}">
        <p14:creationId xmlns:p14="http://schemas.microsoft.com/office/powerpoint/2010/main" val="275506340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10687" y="769122"/>
            <a:ext cx="4980864" cy="5947873"/>
          </a:xfrm>
          <a:prstGeom prst="rect">
            <a:avLst/>
          </a:prstGeom>
        </p:spPr>
      </p:pic>
    </p:spTree>
    <p:extLst>
      <p:ext uri="{BB962C8B-B14F-4D97-AF65-F5344CB8AC3E}">
        <p14:creationId xmlns:p14="http://schemas.microsoft.com/office/powerpoint/2010/main" val="297668427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14729" y="726392"/>
            <a:ext cx="4529270" cy="6007694"/>
          </a:xfrm>
          <a:prstGeom prst="rect">
            <a:avLst/>
          </a:prstGeom>
        </p:spPr>
      </p:pic>
      <p:pic>
        <p:nvPicPr>
          <p:cNvPr id="5" name="Picture 4"/>
          <p:cNvPicPr>
            <a:picLocks noChangeAspect="1"/>
          </p:cNvPicPr>
          <p:nvPr/>
        </p:nvPicPr>
        <p:blipFill>
          <a:blip r:embed="rId3"/>
          <a:stretch>
            <a:fillRect/>
          </a:stretch>
        </p:blipFill>
        <p:spPr>
          <a:xfrm>
            <a:off x="-1" y="726392"/>
            <a:ext cx="4614729" cy="6007694"/>
          </a:xfrm>
          <a:prstGeom prst="rect">
            <a:avLst/>
          </a:prstGeom>
        </p:spPr>
      </p:pic>
    </p:spTree>
    <p:extLst>
      <p:ext uri="{BB962C8B-B14F-4D97-AF65-F5344CB8AC3E}">
        <p14:creationId xmlns:p14="http://schemas.microsoft.com/office/powerpoint/2010/main" val="324950424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84188" y="1347408"/>
            <a:ext cx="8659812" cy="590931"/>
          </a:xfrm>
        </p:spPr>
        <p:txBody>
          <a:bodyPr/>
          <a:lstStyle/>
          <a:p>
            <a:pPr algn="ctr" eaLnBrk="1" hangingPunct="1"/>
            <a:r>
              <a:rPr lang="en-US" altLang="en-US" sz="3600" dirty="0"/>
              <a:t>What Is Cost Sharing?</a:t>
            </a:r>
          </a:p>
        </p:txBody>
      </p:sp>
      <p:sp>
        <p:nvSpPr>
          <p:cNvPr id="26627" name="Rectangle 3"/>
          <p:cNvSpPr>
            <a:spLocks noGrp="1" noChangeArrowheads="1"/>
          </p:cNvSpPr>
          <p:nvPr>
            <p:ph type="body" idx="1"/>
          </p:nvPr>
        </p:nvSpPr>
        <p:spPr>
          <a:xfrm>
            <a:off x="304801" y="2514600"/>
            <a:ext cx="8853488" cy="2954655"/>
          </a:xfrm>
        </p:spPr>
        <p:txBody>
          <a:bodyPr/>
          <a:lstStyle/>
          <a:p>
            <a:pPr marL="342900" indent="-342900" eaLnBrk="1" hangingPunct="1"/>
            <a:endParaRPr lang="en-US" dirty="0" smtClean="0"/>
          </a:p>
          <a:p>
            <a:pPr marL="342900" indent="-342900" eaLnBrk="1" hangingPunct="1"/>
            <a:endParaRPr lang="en-US" dirty="0"/>
          </a:p>
          <a:p>
            <a:pPr marL="342900" indent="-342900" eaLnBrk="1" hangingPunct="1"/>
            <a:r>
              <a:rPr lang="en-US" dirty="0" smtClean="0"/>
              <a:t>Cost </a:t>
            </a:r>
            <a:r>
              <a:rPr lang="en-US" dirty="0"/>
              <a:t>Sharing represents the sponsored project or program costs (direct and indirect) that would normally be borne by a sponsor but instead are covered by </a:t>
            </a:r>
            <a:r>
              <a:rPr lang="en-US"/>
              <a:t>the </a:t>
            </a:r>
            <a:r>
              <a:rPr lang="en-US" smtClean="0"/>
              <a:t>university </a:t>
            </a:r>
            <a:r>
              <a:rPr lang="en-US" dirty="0"/>
              <a:t>or a third party, such as a subcontractor or an unfunded collaborator.</a:t>
            </a:r>
            <a:endParaRPr lang="en-US" altLang="en-US" b="1" dirty="0"/>
          </a:p>
          <a:p>
            <a:pPr eaLnBrk="1" hangingPunct="1"/>
            <a:endParaRPr lang="en-US" alt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988470"/>
            <a:ext cx="8686800" cy="535531"/>
          </a:xfrm>
        </p:spPr>
        <p:txBody>
          <a:bodyPr/>
          <a:lstStyle/>
          <a:p>
            <a:pPr algn="ctr" eaLnBrk="1" hangingPunct="1"/>
            <a:r>
              <a:rPr lang="en-US" altLang="en-US" sz="3200" dirty="0"/>
              <a:t>Why Cost Share?</a:t>
            </a:r>
          </a:p>
        </p:txBody>
      </p:sp>
      <p:sp>
        <p:nvSpPr>
          <p:cNvPr id="27651" name="Rectangle 3"/>
          <p:cNvSpPr>
            <a:spLocks noGrp="1" noChangeArrowheads="1"/>
          </p:cNvSpPr>
          <p:nvPr>
            <p:ph type="body" idx="1"/>
          </p:nvPr>
        </p:nvSpPr>
        <p:spPr>
          <a:xfrm>
            <a:off x="418743" y="2209800"/>
            <a:ext cx="8739545" cy="4485843"/>
          </a:xfrm>
        </p:spPr>
        <p:txBody>
          <a:bodyPr/>
          <a:lstStyle/>
          <a:p>
            <a:pPr marL="285750" indent="-285750" eaLnBrk="1" hangingPunct="1">
              <a:lnSpc>
                <a:spcPct val="85000"/>
              </a:lnSpc>
            </a:pPr>
            <a:r>
              <a:rPr lang="en-US" altLang="en-US" b="1" dirty="0"/>
              <a:t>Mandatory Cost </a:t>
            </a:r>
            <a:r>
              <a:rPr lang="en-US" altLang="en-US" b="1" dirty="0" smtClean="0"/>
              <a:t>Sharing</a:t>
            </a:r>
            <a:r>
              <a:rPr lang="en-US" altLang="en-US" b="1" dirty="0"/>
              <a:t>:</a:t>
            </a:r>
            <a:r>
              <a:rPr lang="en-US" altLang="en-US" b="1" dirty="0" smtClean="0"/>
              <a:t> </a:t>
            </a:r>
          </a:p>
          <a:p>
            <a:pPr marL="465138" lvl="1" indent="-285750" eaLnBrk="1" hangingPunct="1">
              <a:lnSpc>
                <a:spcPct val="85000"/>
              </a:lnSpc>
            </a:pPr>
            <a:r>
              <a:rPr lang="en-US" altLang="en-US" dirty="0" smtClean="0"/>
              <a:t>Cost sharing required by the sponsor as a condition of eligibility for an award. Must be properly documented and tracked for compliance purposes. </a:t>
            </a:r>
            <a:r>
              <a:rPr lang="en-US" altLang="en-US" b="1" dirty="0"/>
              <a:t/>
            </a:r>
            <a:br>
              <a:rPr lang="en-US" altLang="en-US" b="1" dirty="0"/>
            </a:br>
            <a:endParaRPr lang="en-US" altLang="en-US" b="1" dirty="0"/>
          </a:p>
          <a:p>
            <a:pPr marL="285750" indent="-285750" eaLnBrk="1" hangingPunct="1">
              <a:lnSpc>
                <a:spcPct val="85000"/>
              </a:lnSpc>
            </a:pPr>
            <a:r>
              <a:rPr lang="en-US" altLang="en-US" b="1" dirty="0"/>
              <a:t>Voluntary Committed Cost </a:t>
            </a:r>
            <a:r>
              <a:rPr lang="en-US" altLang="en-US" b="1" dirty="0" smtClean="0"/>
              <a:t>Sharing:</a:t>
            </a:r>
            <a:endParaRPr lang="en-US" altLang="en-US" b="1" dirty="0"/>
          </a:p>
          <a:p>
            <a:pPr marL="465138" lvl="1" indent="-285750" eaLnBrk="1" hangingPunct="1">
              <a:lnSpc>
                <a:spcPct val="85000"/>
              </a:lnSpc>
            </a:pPr>
            <a:r>
              <a:rPr lang="en-US" altLang="en-US" dirty="0" smtClean="0"/>
              <a:t>Cost sharing not </a:t>
            </a:r>
            <a:r>
              <a:rPr lang="en-US" altLang="en-US" dirty="0"/>
              <a:t>required by </a:t>
            </a:r>
            <a:r>
              <a:rPr lang="en-US" altLang="en-US" dirty="0" smtClean="0"/>
              <a:t>sponsor </a:t>
            </a:r>
            <a:r>
              <a:rPr lang="en-US" altLang="en-US" dirty="0"/>
              <a:t>but </a:t>
            </a:r>
            <a:r>
              <a:rPr lang="en-US" altLang="en-US" dirty="0" smtClean="0"/>
              <a:t>provided at the discretion of the institution. Must be properly documented and tracked for compliance purposes. </a:t>
            </a:r>
            <a:r>
              <a:rPr lang="en-US" altLang="en-US" b="1" dirty="0"/>
              <a:t/>
            </a:r>
            <a:br>
              <a:rPr lang="en-US" altLang="en-US" b="1" dirty="0"/>
            </a:br>
            <a:endParaRPr lang="en-US" altLang="en-US" b="1" dirty="0"/>
          </a:p>
          <a:p>
            <a:pPr marL="285750" indent="-285750" eaLnBrk="1" hangingPunct="1">
              <a:lnSpc>
                <a:spcPct val="85000"/>
              </a:lnSpc>
            </a:pPr>
            <a:r>
              <a:rPr lang="en-US" altLang="en-US" b="1" dirty="0"/>
              <a:t>Voluntary </a:t>
            </a:r>
            <a:r>
              <a:rPr lang="en-US" altLang="en-US" b="1" dirty="0" smtClean="0"/>
              <a:t>Uncommitted Cost Sharing: </a:t>
            </a:r>
          </a:p>
          <a:p>
            <a:pPr marL="465138" lvl="1" indent="-285750" eaLnBrk="1" hangingPunct="1">
              <a:lnSpc>
                <a:spcPct val="85000"/>
              </a:lnSpc>
            </a:pPr>
            <a:r>
              <a:rPr lang="en-US" altLang="en-US" dirty="0" smtClean="0"/>
              <a:t>Cost sharing not required by the relevant program solicitation, not referenced in proposal or award, and not formally tracked or auditable. </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1094916"/>
            <a:ext cx="8659907" cy="535531"/>
          </a:xfrm>
        </p:spPr>
        <p:txBody>
          <a:bodyPr/>
          <a:lstStyle/>
          <a:p>
            <a:r>
              <a:rPr lang="en-US" sz="3200" dirty="0"/>
              <a:t>Pitfalls of Cost </a:t>
            </a:r>
            <a:r>
              <a:rPr lang="en-US" sz="3200" dirty="0" smtClean="0"/>
              <a:t>Sharing/Matching</a:t>
            </a:r>
            <a:endParaRPr lang="en-US" sz="3200" dirty="0"/>
          </a:p>
        </p:txBody>
      </p:sp>
      <p:sp>
        <p:nvSpPr>
          <p:cNvPr id="5" name="Content Placeholder 2"/>
          <p:cNvSpPr>
            <a:spLocks noGrp="1"/>
          </p:cNvSpPr>
          <p:nvPr>
            <p:ph sz="half" idx="2"/>
          </p:nvPr>
        </p:nvSpPr>
        <p:spPr>
          <a:xfrm>
            <a:off x="722266" y="1905713"/>
            <a:ext cx="8183563" cy="4416594"/>
          </a:xfrm>
        </p:spPr>
        <p:txBody>
          <a:bodyPr/>
          <a:lstStyle/>
          <a:p>
            <a:pPr lvl="1"/>
            <a:r>
              <a:rPr lang="en-US" sz="2400" dirty="0" smtClean="0"/>
              <a:t>Cost sharing is a cost to the university</a:t>
            </a:r>
          </a:p>
          <a:p>
            <a:pPr lvl="1"/>
            <a:r>
              <a:rPr lang="en-US" sz="2400" dirty="0" smtClean="0"/>
              <a:t>Cost sharing has negative effects on the F&amp;A rate</a:t>
            </a:r>
          </a:p>
          <a:p>
            <a:pPr lvl="1"/>
            <a:r>
              <a:rPr lang="en-US" sz="2400" dirty="0" smtClean="0"/>
              <a:t>Administrative burden of tracking and recording the match</a:t>
            </a:r>
            <a:endParaRPr lang="en-US" sz="2400" dirty="0"/>
          </a:p>
          <a:p>
            <a:pPr lvl="1"/>
            <a:r>
              <a:rPr lang="en-US" sz="2400" dirty="0" smtClean="0"/>
              <a:t>Our current cost share systems make it extremely hard to meet agency cost share requirements in a timely manner</a:t>
            </a:r>
          </a:p>
          <a:p>
            <a:pPr lvl="2">
              <a:buFontTx/>
              <a:buChar char="-"/>
            </a:pPr>
            <a:r>
              <a:rPr lang="en-US" dirty="0" smtClean="0"/>
              <a:t>Example: Award ends 01/31/18 and agency requires everything reported within 90 days. There is still an unmet cost share requirement for salary, but effort certs for 01/01/18-05/15/18 don’t get printed until beginning of June in which 90 day reporting period has already passed. </a:t>
            </a:r>
          </a:p>
          <a:p>
            <a:pPr lvl="4">
              <a:buFontTx/>
              <a:buChar char="-"/>
            </a:pPr>
            <a:endParaRPr lang="en-US" dirty="0" smtClean="0"/>
          </a:p>
        </p:txBody>
      </p:sp>
    </p:spTree>
    <p:extLst>
      <p:ext uri="{BB962C8B-B14F-4D97-AF65-F5344CB8AC3E}">
        <p14:creationId xmlns:p14="http://schemas.microsoft.com/office/powerpoint/2010/main" val="234651859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862772"/>
            <a:ext cx="8686800" cy="978729"/>
          </a:xfrm>
        </p:spPr>
        <p:txBody>
          <a:bodyPr/>
          <a:lstStyle/>
          <a:p>
            <a:pPr algn="ctr" eaLnBrk="1" hangingPunct="1"/>
            <a:r>
              <a:rPr lang="en-US" altLang="en-US" sz="3200" dirty="0"/>
              <a:t>What Funds Can Be Used To Cost Share?</a:t>
            </a:r>
          </a:p>
        </p:txBody>
      </p:sp>
      <p:sp>
        <p:nvSpPr>
          <p:cNvPr id="29699" name="Rectangle 3"/>
          <p:cNvSpPr>
            <a:spLocks noGrp="1" noChangeArrowheads="1"/>
          </p:cNvSpPr>
          <p:nvPr>
            <p:ph type="body" idx="1"/>
          </p:nvPr>
        </p:nvSpPr>
        <p:spPr>
          <a:xfrm>
            <a:off x="457201" y="2446947"/>
            <a:ext cx="8686800" cy="3771802"/>
          </a:xfrm>
        </p:spPr>
        <p:txBody>
          <a:bodyPr/>
          <a:lstStyle/>
          <a:p>
            <a:pPr marL="403225" indent="-403225" eaLnBrk="1" hangingPunct="1"/>
            <a:r>
              <a:rPr lang="en-US" altLang="en-US" b="1" dirty="0"/>
              <a:t>Toward Federal A</a:t>
            </a:r>
            <a:r>
              <a:rPr lang="en-US" altLang="en-US" b="1" dirty="0" smtClean="0"/>
              <a:t>wards: </a:t>
            </a:r>
          </a:p>
          <a:p>
            <a:pPr marL="582613" lvl="1" indent="-403225" eaLnBrk="1" hangingPunct="1"/>
            <a:r>
              <a:rPr lang="en-US" altLang="en-US" dirty="0"/>
              <a:t>C</a:t>
            </a:r>
            <a:r>
              <a:rPr lang="en-US" altLang="en-US" dirty="0" smtClean="0"/>
              <a:t>ost </a:t>
            </a:r>
            <a:r>
              <a:rPr lang="en-US" altLang="en-US" dirty="0"/>
              <a:t>sharing may come from state sources or private sources. </a:t>
            </a:r>
            <a:endParaRPr lang="en-US" altLang="en-US" dirty="0" smtClean="0"/>
          </a:p>
          <a:p>
            <a:pPr marL="582613" lvl="1" indent="-403225" eaLnBrk="1" hangingPunct="1"/>
            <a:r>
              <a:rPr lang="en-US" altLang="en-US" dirty="0" smtClean="0"/>
              <a:t>May NOT </a:t>
            </a:r>
            <a:r>
              <a:rPr lang="en-US" altLang="en-US" dirty="0"/>
              <a:t>use another </a:t>
            </a:r>
            <a:r>
              <a:rPr lang="en-US" altLang="en-US" dirty="0" smtClean="0"/>
              <a:t>federal </a:t>
            </a:r>
            <a:r>
              <a:rPr lang="en-US" altLang="en-US" dirty="0"/>
              <a:t>award unless approved by </a:t>
            </a:r>
            <a:r>
              <a:rPr lang="en-US" altLang="en-US" dirty="0" smtClean="0"/>
              <a:t>federal </a:t>
            </a:r>
            <a:r>
              <a:rPr lang="en-US" altLang="en-US" dirty="0"/>
              <a:t>statute.  </a:t>
            </a:r>
            <a:endParaRPr lang="en-US" altLang="en-US" dirty="0" smtClean="0"/>
          </a:p>
          <a:p>
            <a:pPr marL="582613" lvl="1" indent="-403225" eaLnBrk="1" hangingPunct="1"/>
            <a:r>
              <a:rPr lang="en-US" altLang="en-US" dirty="0"/>
              <a:t>C</a:t>
            </a:r>
            <a:r>
              <a:rPr lang="en-US" altLang="en-US" dirty="0" smtClean="0"/>
              <a:t>an NOT use </a:t>
            </a:r>
            <a:r>
              <a:rPr lang="en-US" altLang="en-US" dirty="0"/>
              <a:t>f</a:t>
            </a:r>
            <a:r>
              <a:rPr lang="en-US" altLang="en-US" dirty="0" smtClean="0"/>
              <a:t>ederal </a:t>
            </a:r>
            <a:r>
              <a:rPr lang="en-US" altLang="en-US" dirty="0"/>
              <a:t>appropriations </a:t>
            </a:r>
            <a:r>
              <a:rPr lang="en-US" altLang="en-US" dirty="0" smtClean="0"/>
              <a:t>(fund </a:t>
            </a:r>
            <a:r>
              <a:rPr lang="en-US" altLang="en-US" dirty="0"/>
              <a:t>143</a:t>
            </a:r>
            <a:r>
              <a:rPr lang="en-US" altLang="en-US" dirty="0" smtClean="0"/>
              <a:t>).</a:t>
            </a:r>
            <a:r>
              <a:rPr lang="en-US" altLang="en-US" b="1" dirty="0"/>
              <a:t/>
            </a:r>
            <a:br>
              <a:rPr lang="en-US" altLang="en-US" b="1" dirty="0"/>
            </a:br>
            <a:endParaRPr lang="en-US" altLang="en-US" b="1" dirty="0"/>
          </a:p>
          <a:p>
            <a:pPr marL="403225" indent="-403225" eaLnBrk="1" hangingPunct="1"/>
            <a:r>
              <a:rPr lang="en-US" altLang="en-US" b="1" dirty="0"/>
              <a:t>Toward O</a:t>
            </a:r>
            <a:r>
              <a:rPr lang="en-US" altLang="en-US" b="1" dirty="0" smtClean="0"/>
              <a:t>ther </a:t>
            </a:r>
            <a:r>
              <a:rPr lang="en-US" altLang="en-US" b="1" dirty="0"/>
              <a:t>A</a:t>
            </a:r>
            <a:r>
              <a:rPr lang="en-US" altLang="en-US" b="1" dirty="0" smtClean="0"/>
              <a:t>wards: </a:t>
            </a:r>
          </a:p>
          <a:p>
            <a:pPr marL="582613" lvl="1" indent="-403225" eaLnBrk="1" hangingPunct="1"/>
            <a:r>
              <a:rPr lang="en-US" altLang="en-US" dirty="0"/>
              <a:t>S</a:t>
            </a:r>
            <a:r>
              <a:rPr lang="en-US" altLang="en-US" dirty="0" smtClean="0"/>
              <a:t>ee </a:t>
            </a:r>
            <a:r>
              <a:rPr lang="en-US" altLang="en-US" dirty="0"/>
              <a:t>specific agency regulations.  </a:t>
            </a:r>
            <a:endParaRPr lang="en-US" altLang="en-US" dirty="0" smtClean="0"/>
          </a:p>
          <a:p>
            <a:pPr marL="582613" lvl="1" indent="-403225" eaLnBrk="1" hangingPunct="1"/>
            <a:r>
              <a:rPr lang="en-US" altLang="en-US" dirty="0" smtClean="0"/>
              <a:t>May NOT </a:t>
            </a:r>
            <a:r>
              <a:rPr lang="en-US" altLang="en-US" dirty="0"/>
              <a:t>use a federal award or appropriation.</a:t>
            </a:r>
          </a:p>
          <a:p>
            <a:pPr eaLnBrk="1" hangingPunct="1"/>
            <a:endParaRPr lang="en-US" alt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5775" y="695326"/>
            <a:ext cx="8677275" cy="6162675"/>
          </a:xfrm>
          <a:prstGeom prst="rect">
            <a:avLst/>
          </a:prstGeom>
          <a:gradFill flip="none" rotWithShape="1">
            <a:gsLst>
              <a:gs pos="0">
                <a:schemeClr val="bg2"/>
              </a:gs>
              <a:gs pos="33000">
                <a:srgbClr val="970035"/>
              </a:gs>
              <a:gs pos="87000">
                <a:schemeClr val="bg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Subtitle 5"/>
          <p:cNvSpPr>
            <a:spLocks noGrp="1"/>
          </p:cNvSpPr>
          <p:nvPr>
            <p:ph type="subTitle" idx="1"/>
          </p:nvPr>
        </p:nvSpPr>
        <p:spPr>
          <a:xfrm>
            <a:off x="1122364" y="1239839"/>
            <a:ext cx="7704136" cy="4339650"/>
          </a:xfrm>
        </p:spPr>
        <p:txBody>
          <a:bodyPr/>
          <a:lstStyle/>
          <a:p>
            <a:pPr>
              <a:defRPr/>
            </a:pPr>
            <a:r>
              <a:rPr sz="2800" b="1" dirty="0">
                <a:solidFill>
                  <a:schemeClr val="tx1"/>
                </a:solidFill>
                <a:effectLst>
                  <a:outerShdw blurRad="38100" dist="38100" dir="2700000" algn="tl">
                    <a:srgbClr val="000000">
                      <a:alpha val="43137"/>
                    </a:srgbClr>
                  </a:outerShdw>
                </a:effectLst>
              </a:rPr>
              <a:t>Recording date of this workshop is </a:t>
            </a:r>
          </a:p>
          <a:p>
            <a:pPr>
              <a:defRPr/>
            </a:pPr>
            <a:r>
              <a:rPr sz="4000" b="1" dirty="0" smtClean="0">
                <a:solidFill>
                  <a:schemeClr val="tx1"/>
                </a:solidFill>
                <a:effectLst>
                  <a:outerShdw blurRad="38100" dist="38100" dir="2700000" algn="tl">
                    <a:srgbClr val="000000">
                      <a:alpha val="43137"/>
                    </a:srgbClr>
                  </a:outerShdw>
                </a:effectLst>
              </a:rPr>
              <a:t>April 13th, 2018</a:t>
            </a:r>
            <a:endParaRPr sz="4000" b="1" dirty="0">
              <a:solidFill>
                <a:schemeClr val="tx1"/>
              </a:solidFill>
              <a:effectLst>
                <a:outerShdw blurRad="38100" dist="38100" dir="2700000" algn="tl">
                  <a:srgbClr val="000000">
                    <a:alpha val="43137"/>
                  </a:srgbClr>
                </a:outerShdw>
              </a:effectLst>
            </a:endParaRPr>
          </a:p>
          <a:p>
            <a:pPr>
              <a:defRPr/>
            </a:pPr>
            <a:endParaRPr sz="1200" b="1" dirty="0">
              <a:solidFill>
                <a:schemeClr val="tx1"/>
              </a:solidFill>
              <a:effectLst>
                <a:outerShdw blurRad="38100" dist="38100" dir="2700000" algn="tl">
                  <a:srgbClr val="000000">
                    <a:alpha val="43137"/>
                  </a:srgbClr>
                </a:outerShdw>
              </a:effectLst>
            </a:endParaRPr>
          </a:p>
          <a:p>
            <a:pPr>
              <a:defRPr/>
            </a:pPr>
            <a:r>
              <a:rPr sz="2800" b="1" dirty="0">
                <a:solidFill>
                  <a:schemeClr val="tx1"/>
                </a:solidFill>
                <a:effectLst>
                  <a:outerShdw blurRad="38100" dist="38100" dir="2700000" algn="tl">
                    <a:srgbClr val="000000">
                      <a:alpha val="43137"/>
                    </a:srgbClr>
                  </a:outerShdw>
                </a:effectLst>
              </a:rPr>
              <a:t>Some of the rules and procedures discussed in this workshop are subject to change.</a:t>
            </a:r>
          </a:p>
          <a:p>
            <a:pPr>
              <a:defRPr/>
            </a:pPr>
            <a:endParaRPr sz="1200" b="1" dirty="0">
              <a:solidFill>
                <a:schemeClr val="tx1"/>
              </a:solidFill>
              <a:effectLst>
                <a:outerShdw blurRad="38100" dist="38100" dir="2700000" algn="tl">
                  <a:srgbClr val="000000">
                    <a:alpha val="43137"/>
                  </a:srgbClr>
                </a:outerShdw>
              </a:effectLst>
            </a:endParaRPr>
          </a:p>
          <a:p>
            <a:pPr>
              <a:defRPr/>
            </a:pPr>
            <a:r>
              <a:rPr sz="2800" b="1" dirty="0">
                <a:solidFill>
                  <a:schemeClr val="tx1"/>
                </a:solidFill>
                <a:effectLst>
                  <a:outerShdw blurRad="38100" dist="38100" dir="2700000" algn="tl">
                    <a:srgbClr val="000000">
                      <a:alpha val="43137"/>
                    </a:srgbClr>
                  </a:outerShdw>
                </a:effectLst>
              </a:rPr>
              <a:t>Please check university resources (BPPM) </a:t>
            </a:r>
          </a:p>
          <a:p>
            <a:pPr>
              <a:defRPr/>
            </a:pPr>
            <a:r>
              <a:rPr sz="2800" b="1" dirty="0">
                <a:solidFill>
                  <a:schemeClr val="tx1"/>
                </a:solidFill>
                <a:effectLst>
                  <a:outerShdw blurRad="38100" dist="38100" dir="2700000" algn="tl">
                    <a:srgbClr val="000000">
                      <a:alpha val="43137"/>
                    </a:srgbClr>
                  </a:outerShdw>
                </a:effectLst>
              </a:rPr>
              <a:t>before relying exclusively </a:t>
            </a:r>
          </a:p>
          <a:p>
            <a:pPr>
              <a:defRPr/>
            </a:pPr>
            <a:r>
              <a:rPr sz="2800" b="1" dirty="0">
                <a:solidFill>
                  <a:schemeClr val="tx1"/>
                </a:solidFill>
                <a:effectLst>
                  <a:outerShdw blurRad="38100" dist="38100" dir="2700000" algn="tl">
                    <a:srgbClr val="000000">
                      <a:alpha val="43137"/>
                    </a:srgbClr>
                  </a:outerShdw>
                </a:effectLst>
              </a:rPr>
              <a:t>on this recorded presentation.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38200" y="826259"/>
            <a:ext cx="8153400" cy="978729"/>
          </a:xfrm>
        </p:spPr>
        <p:txBody>
          <a:bodyPr/>
          <a:lstStyle/>
          <a:p>
            <a:pPr eaLnBrk="1" hangingPunct="1"/>
            <a:r>
              <a:rPr lang="en-US" altLang="en-US" sz="3200" dirty="0"/>
              <a:t>Cost Sharing Effort Inquiry</a:t>
            </a:r>
            <a:br>
              <a:rPr lang="en-US" altLang="en-US" sz="3200" dirty="0"/>
            </a:br>
            <a:r>
              <a:rPr lang="en-US" altLang="en-US" sz="3200" dirty="0"/>
              <a:t>    Request Form (CSEIR)</a:t>
            </a:r>
          </a:p>
        </p:txBody>
      </p:sp>
      <p:sp>
        <p:nvSpPr>
          <p:cNvPr id="32771" name="Rectangle 3"/>
          <p:cNvSpPr>
            <a:spLocks noGrp="1" noChangeArrowheads="1"/>
          </p:cNvSpPr>
          <p:nvPr>
            <p:ph type="body" idx="1"/>
          </p:nvPr>
        </p:nvSpPr>
        <p:spPr>
          <a:xfrm>
            <a:off x="485776" y="2286001"/>
            <a:ext cx="8248651" cy="5355312"/>
          </a:xfrm>
        </p:spPr>
        <p:txBody>
          <a:bodyPr/>
          <a:lstStyle/>
          <a:p>
            <a:pPr marL="342900" indent="-342900" eaLnBrk="1" hangingPunct="1"/>
            <a:r>
              <a:rPr lang="en-US" altLang="en-US" sz="2400" dirty="0"/>
              <a:t>This form is </a:t>
            </a:r>
            <a:r>
              <a:rPr lang="en-US" altLang="en-US" sz="2400" dirty="0" smtClean="0"/>
              <a:t>no longer needed. SPS works with ORSO directly to add new cost sharing accounts to system when they are set up. </a:t>
            </a:r>
          </a:p>
          <a:p>
            <a:pPr marL="342900" indent="-342900" eaLnBrk="1" hangingPunct="1"/>
            <a:endParaRPr lang="en-US" altLang="en-US" dirty="0"/>
          </a:p>
          <a:p>
            <a:pPr marL="342900" indent="-342900" eaLnBrk="1" hangingPunct="1"/>
            <a:r>
              <a:rPr lang="en-US" altLang="en-US" sz="2400" dirty="0" smtClean="0"/>
              <a:t>If departments notice current cost sharing accounts are not included on Effort Certification Reports please write in the account in the proper area and we will get them added. If an account is listed on the report that has already met the obligation, please cross off that account and we will remove it. </a:t>
            </a:r>
          </a:p>
          <a:p>
            <a:pPr marL="0" indent="0" eaLnBrk="1" hangingPunct="1">
              <a:buNone/>
            </a:pPr>
            <a:endParaRPr lang="en-US" altLang="en-US" sz="2400" dirty="0"/>
          </a:p>
          <a:p>
            <a:pPr eaLnBrk="1" hangingPunct="1">
              <a:buFontTx/>
              <a:buNone/>
            </a:pPr>
            <a:r>
              <a:rPr lang="en-US" altLang="en-US" sz="2400" b="1" dirty="0" smtClean="0"/>
              <a:t> </a:t>
            </a:r>
            <a:endParaRPr lang="en-US" altLang="en-US" sz="2400" b="1" dirty="0"/>
          </a:p>
          <a:p>
            <a:pPr eaLnBrk="1" hangingPunct="1">
              <a:buFontTx/>
              <a:buNone/>
            </a:pPr>
            <a:r>
              <a:rPr lang="en-US" altLang="en-US" sz="2400" b="1" dirty="0"/>
              <a:t>               </a:t>
            </a:r>
            <a:endParaRPr lang="en-US" altLang="en-US" sz="32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84188" y="1402808"/>
            <a:ext cx="8659812" cy="535531"/>
          </a:xfrm>
        </p:spPr>
        <p:txBody>
          <a:bodyPr/>
          <a:lstStyle/>
          <a:p>
            <a:pPr eaLnBrk="1" hangingPunct="1"/>
            <a:r>
              <a:rPr lang="en-US" altLang="en-US" dirty="0"/>
              <a:t>     </a:t>
            </a:r>
            <a:r>
              <a:rPr lang="en-US" altLang="en-US" sz="3200" dirty="0"/>
              <a:t>How Do I Report Cost Sharing?</a:t>
            </a:r>
          </a:p>
        </p:txBody>
      </p:sp>
      <p:sp>
        <p:nvSpPr>
          <p:cNvPr id="33795" name="Rectangle 3"/>
          <p:cNvSpPr>
            <a:spLocks noGrp="1" noChangeArrowheads="1"/>
          </p:cNvSpPr>
          <p:nvPr>
            <p:ph type="body" idx="1"/>
          </p:nvPr>
        </p:nvSpPr>
        <p:spPr>
          <a:xfrm>
            <a:off x="704851" y="1828801"/>
            <a:ext cx="8191500" cy="3987245"/>
          </a:xfrm>
        </p:spPr>
        <p:txBody>
          <a:bodyPr/>
          <a:lstStyle/>
          <a:p>
            <a:pPr eaLnBrk="1" hangingPunct="1">
              <a:lnSpc>
                <a:spcPct val="75000"/>
              </a:lnSpc>
            </a:pPr>
            <a:endParaRPr lang="en-US" altLang="en-US" sz="2400" b="1" dirty="0" smtClean="0"/>
          </a:p>
          <a:p>
            <a:pPr marL="0" indent="0" eaLnBrk="1" hangingPunct="1">
              <a:lnSpc>
                <a:spcPct val="75000"/>
              </a:lnSpc>
              <a:buNone/>
            </a:pPr>
            <a:endParaRPr lang="en-US" altLang="en-US" sz="2400" b="1" dirty="0"/>
          </a:p>
          <a:p>
            <a:pPr marL="400050" indent="-400050" eaLnBrk="1" hangingPunct="1">
              <a:lnSpc>
                <a:spcPct val="75000"/>
              </a:lnSpc>
            </a:pPr>
            <a:r>
              <a:rPr lang="en-US" altLang="en-US" sz="2400" b="1" dirty="0"/>
              <a:t>WSU Employee </a:t>
            </a:r>
            <a:r>
              <a:rPr lang="en-US" altLang="en-US" sz="2400" b="1" dirty="0" smtClean="0"/>
              <a:t>Salaries and Benefits:  </a:t>
            </a:r>
          </a:p>
          <a:p>
            <a:pPr marL="579438" lvl="1" indent="-400050" eaLnBrk="1" hangingPunct="1">
              <a:lnSpc>
                <a:spcPct val="75000"/>
              </a:lnSpc>
            </a:pPr>
            <a:r>
              <a:rPr lang="en-US" altLang="en-US" sz="2200" dirty="0" smtClean="0"/>
              <a:t>Included on </a:t>
            </a:r>
            <a:r>
              <a:rPr lang="en-US" altLang="en-US" dirty="0"/>
              <a:t>E</a:t>
            </a:r>
            <a:r>
              <a:rPr lang="en-US" altLang="en-US" sz="2200" dirty="0" smtClean="0"/>
              <a:t>ffort </a:t>
            </a:r>
            <a:r>
              <a:rPr lang="en-US" altLang="en-US" dirty="0"/>
              <a:t>C</a:t>
            </a:r>
            <a:r>
              <a:rPr lang="en-US" altLang="en-US" sz="2200" dirty="0" smtClean="0"/>
              <a:t>ertification </a:t>
            </a:r>
            <a:r>
              <a:rPr lang="en-US" altLang="en-US" dirty="0"/>
              <a:t>R</a:t>
            </a:r>
            <a:r>
              <a:rPr lang="en-US" altLang="en-US" sz="2200" dirty="0" smtClean="0"/>
              <a:t>eports </a:t>
            </a:r>
            <a:r>
              <a:rPr lang="en-US" altLang="en-US" sz="2200" dirty="0"/>
              <a:t>in </a:t>
            </a:r>
            <a:r>
              <a:rPr lang="en-US" altLang="en-US" sz="2200" dirty="0" smtClean="0"/>
              <a:t>sections </a:t>
            </a:r>
            <a:r>
              <a:rPr lang="en-US" altLang="en-US" sz="2200" dirty="0"/>
              <a:t>E and </a:t>
            </a:r>
            <a:r>
              <a:rPr lang="en-US" altLang="en-US" sz="2200" dirty="0" smtClean="0"/>
              <a:t>A. If not pre-printed on form, please write in account. </a:t>
            </a:r>
            <a:endParaRPr lang="en-US" altLang="en-US" sz="2200" dirty="0"/>
          </a:p>
          <a:p>
            <a:pPr marL="579438" lvl="1" indent="-400050" eaLnBrk="1" hangingPunct="1">
              <a:lnSpc>
                <a:spcPct val="75000"/>
              </a:lnSpc>
            </a:pPr>
            <a:r>
              <a:rPr lang="en-US" altLang="en-US" sz="2200" dirty="0"/>
              <a:t>Section </a:t>
            </a:r>
            <a:r>
              <a:rPr lang="en-US" altLang="en-US" sz="2200" dirty="0" smtClean="0"/>
              <a:t>G: </a:t>
            </a:r>
            <a:r>
              <a:rPr lang="en-US" altLang="en-US" dirty="0" smtClean="0"/>
              <a:t>Enter </a:t>
            </a:r>
            <a:r>
              <a:rPr lang="en-US" altLang="en-US" dirty="0"/>
              <a:t>e</a:t>
            </a:r>
            <a:r>
              <a:rPr lang="en-US" altLang="en-US" dirty="0" smtClean="0"/>
              <a:t>arned </a:t>
            </a:r>
            <a:r>
              <a:rPr lang="en-US" altLang="en-US" dirty="0"/>
              <a:t>d</a:t>
            </a:r>
            <a:r>
              <a:rPr lang="en-US" altLang="en-US" dirty="0" smtClean="0"/>
              <a:t>istribution </a:t>
            </a:r>
            <a:r>
              <a:rPr lang="en-US" altLang="en-US" dirty="0"/>
              <a:t>a</a:t>
            </a:r>
            <a:r>
              <a:rPr lang="en-US" altLang="en-US" dirty="0" smtClean="0"/>
              <a:t>ccount </a:t>
            </a:r>
            <a:r>
              <a:rPr lang="en-US" altLang="en-US" dirty="0"/>
              <a:t>from Section </a:t>
            </a:r>
            <a:r>
              <a:rPr lang="en-US" altLang="en-US" dirty="0" smtClean="0"/>
              <a:t>C </a:t>
            </a:r>
            <a:r>
              <a:rPr lang="en-US" altLang="en-US" dirty="0"/>
              <a:t>being used toward </a:t>
            </a:r>
            <a:r>
              <a:rPr lang="en-US" altLang="en-US" dirty="0" smtClean="0"/>
              <a:t>cost sharing. Section </a:t>
            </a:r>
            <a:r>
              <a:rPr lang="en-US" altLang="en-US" dirty="0"/>
              <a:t>G total percentage must equal the total of Section E</a:t>
            </a:r>
            <a:r>
              <a:rPr lang="en-US" altLang="en-US" sz="2000" dirty="0"/>
              <a:t>.</a:t>
            </a:r>
            <a:r>
              <a:rPr lang="en-US" altLang="en-US" sz="1600" dirty="0"/>
              <a:t> </a:t>
            </a:r>
            <a:endParaRPr lang="en-US" altLang="en-US" sz="1600" dirty="0" smtClean="0"/>
          </a:p>
          <a:p>
            <a:pPr marL="400050" indent="-400050" eaLnBrk="1" hangingPunct="1">
              <a:lnSpc>
                <a:spcPct val="75000"/>
              </a:lnSpc>
              <a:buFontTx/>
              <a:buNone/>
            </a:pPr>
            <a:endParaRPr lang="en-US" altLang="en-US" sz="2400" b="1" dirty="0"/>
          </a:p>
          <a:p>
            <a:pPr marL="400050" indent="-400050" eaLnBrk="1" hangingPunct="1">
              <a:lnSpc>
                <a:spcPct val="75000"/>
              </a:lnSpc>
            </a:pPr>
            <a:r>
              <a:rPr lang="en-US" altLang="en-US" sz="2400" b="1" dirty="0"/>
              <a:t>Other:  </a:t>
            </a:r>
            <a:endParaRPr lang="en-US" altLang="en-US" sz="2400" b="1" dirty="0" smtClean="0"/>
          </a:p>
          <a:p>
            <a:pPr marL="579438" lvl="1" indent="-400050" eaLnBrk="1" hangingPunct="1">
              <a:lnSpc>
                <a:spcPct val="75000"/>
              </a:lnSpc>
            </a:pPr>
            <a:r>
              <a:rPr lang="en-US" altLang="en-US" sz="2200" dirty="0" smtClean="0"/>
              <a:t>Reported </a:t>
            </a:r>
            <a:r>
              <a:rPr lang="en-US" altLang="en-US" sz="2200" dirty="0"/>
              <a:t>via </a:t>
            </a:r>
            <a:r>
              <a:rPr lang="en-US" altLang="en-US" sz="2200" dirty="0" smtClean="0"/>
              <a:t>memo </a:t>
            </a:r>
            <a:r>
              <a:rPr lang="en-US" altLang="en-US" sz="2200" dirty="0"/>
              <a:t>including </a:t>
            </a:r>
            <a:r>
              <a:rPr lang="en-US" altLang="en-US" sz="2200" dirty="0" smtClean="0"/>
              <a:t>pertinent documentation and detail to Sponsored Programs Services. </a:t>
            </a:r>
          </a:p>
          <a:p>
            <a:pPr marL="344488" lvl="2" indent="0" eaLnBrk="1" hangingPunct="1">
              <a:lnSpc>
                <a:spcPct val="75000"/>
              </a:lnSpc>
              <a:buNone/>
            </a:pPr>
            <a:endParaRPr lang="en-US" alt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04800" y="1329496"/>
            <a:ext cx="8686800" cy="978729"/>
          </a:xfrm>
        </p:spPr>
        <p:txBody>
          <a:bodyPr/>
          <a:lstStyle/>
          <a:p>
            <a:pPr eaLnBrk="1" hangingPunct="1"/>
            <a:r>
              <a:rPr lang="en-US" altLang="en-US" sz="3200" dirty="0"/>
              <a:t>Manual Cost Share Entries</a:t>
            </a:r>
            <a:br>
              <a:rPr lang="en-US" altLang="en-US" sz="3200" dirty="0"/>
            </a:br>
            <a:endParaRPr lang="en-US" altLang="en-US" sz="3200" dirty="0"/>
          </a:p>
        </p:txBody>
      </p:sp>
      <p:sp>
        <p:nvSpPr>
          <p:cNvPr id="34819" name="Content Placeholder 2"/>
          <p:cNvSpPr>
            <a:spLocks noGrp="1"/>
          </p:cNvSpPr>
          <p:nvPr>
            <p:ph idx="1"/>
          </p:nvPr>
        </p:nvSpPr>
        <p:spPr>
          <a:xfrm>
            <a:off x="485776" y="2298699"/>
            <a:ext cx="8005764" cy="1754326"/>
          </a:xfrm>
        </p:spPr>
        <p:txBody>
          <a:bodyPr/>
          <a:lstStyle/>
          <a:p>
            <a:pPr marL="0" indent="0" eaLnBrk="1" hangingPunct="1">
              <a:buNone/>
            </a:pPr>
            <a:endParaRPr lang="en-US" altLang="en-US" dirty="0"/>
          </a:p>
          <a:p>
            <a:pPr marL="0" indent="0" eaLnBrk="1" hangingPunct="1">
              <a:buNone/>
            </a:pPr>
            <a:endParaRPr lang="en-US" altLang="en-US" dirty="0" smtClean="0"/>
          </a:p>
          <a:p>
            <a:pPr marL="342900" indent="-342900" eaLnBrk="1" hangingPunct="1"/>
            <a:r>
              <a:rPr lang="en-US" altLang="en-US" dirty="0" smtClean="0"/>
              <a:t>Refer to “Manual Cost Share Requirements” attachment from presentation notes</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964658"/>
            <a:ext cx="8686800" cy="535531"/>
          </a:xfrm>
        </p:spPr>
        <p:txBody>
          <a:bodyPr/>
          <a:lstStyle/>
          <a:p>
            <a:pPr eaLnBrk="1" hangingPunct="1"/>
            <a:r>
              <a:rPr lang="en-US" altLang="en-US" sz="3200" dirty="0"/>
              <a:t>Tracking</a:t>
            </a:r>
          </a:p>
        </p:txBody>
      </p:sp>
      <p:sp>
        <p:nvSpPr>
          <p:cNvPr id="36867" name="Rectangle 3"/>
          <p:cNvSpPr>
            <a:spLocks noGrp="1" noChangeArrowheads="1"/>
          </p:cNvSpPr>
          <p:nvPr>
            <p:ph type="body" idx="1"/>
          </p:nvPr>
        </p:nvSpPr>
        <p:spPr>
          <a:xfrm>
            <a:off x="476250" y="2298701"/>
            <a:ext cx="7996238" cy="3162404"/>
          </a:xfrm>
        </p:spPr>
        <p:txBody>
          <a:bodyPr/>
          <a:lstStyle/>
          <a:p>
            <a:pPr marL="342900" indent="-342900" eaLnBrk="1" hangingPunct="1">
              <a:lnSpc>
                <a:spcPct val="85000"/>
              </a:lnSpc>
            </a:pPr>
            <a:r>
              <a:rPr lang="en-US" altLang="en-US" dirty="0"/>
              <a:t>Cost </a:t>
            </a:r>
            <a:r>
              <a:rPr lang="en-US" altLang="en-US" dirty="0" smtClean="0"/>
              <a:t>sharing </a:t>
            </a:r>
            <a:r>
              <a:rPr lang="en-US" altLang="en-US" dirty="0"/>
              <a:t>obligations and amounts reported to date can be found in the BALANCES </a:t>
            </a:r>
            <a:r>
              <a:rPr lang="en-US" altLang="en-US" dirty="0" smtClean="0"/>
              <a:t>system</a:t>
            </a:r>
          </a:p>
          <a:p>
            <a:pPr marL="866775" lvl="3" indent="-342900" eaLnBrk="1" hangingPunct="1">
              <a:lnSpc>
                <a:spcPct val="85000"/>
              </a:lnSpc>
            </a:pPr>
            <a:r>
              <a:rPr lang="en-US" altLang="en-US" dirty="0"/>
              <a:t>Go to </a:t>
            </a:r>
            <a:r>
              <a:rPr lang="en-US" altLang="en-US" dirty="0" smtClean="0"/>
              <a:t>main menu</a:t>
            </a:r>
            <a:endParaRPr lang="en-US" altLang="en-US" dirty="0"/>
          </a:p>
          <a:p>
            <a:pPr marL="866775" lvl="3" indent="-342900" eaLnBrk="1" hangingPunct="1">
              <a:lnSpc>
                <a:spcPct val="85000"/>
              </a:lnSpc>
            </a:pPr>
            <a:r>
              <a:rPr lang="en-US" altLang="en-US" dirty="0" smtClean="0"/>
              <a:t>Press F7 key for cost </a:t>
            </a:r>
            <a:r>
              <a:rPr lang="en-US" altLang="en-US" dirty="0"/>
              <a:t>s</a:t>
            </a:r>
            <a:r>
              <a:rPr lang="en-US" altLang="en-US" dirty="0" smtClean="0"/>
              <a:t>hare screen</a:t>
            </a:r>
          </a:p>
          <a:p>
            <a:pPr marL="866775" lvl="3" indent="-342900" eaLnBrk="1" hangingPunct="1">
              <a:lnSpc>
                <a:spcPct val="85000"/>
              </a:lnSpc>
            </a:pPr>
            <a:r>
              <a:rPr lang="en-US" altLang="en-US" dirty="0" smtClean="0"/>
              <a:t>You can then search by account or by ID#</a:t>
            </a:r>
            <a:endParaRPr lang="en-US" altLang="en-US" dirty="0"/>
          </a:p>
          <a:p>
            <a:pPr marL="866775" lvl="3" indent="-342900" eaLnBrk="1" hangingPunct="1">
              <a:lnSpc>
                <a:spcPct val="85000"/>
              </a:lnSpc>
            </a:pPr>
            <a:r>
              <a:rPr lang="en-US" altLang="en-US" dirty="0"/>
              <a:t>The </a:t>
            </a:r>
            <a:r>
              <a:rPr lang="en-US" altLang="en-US" dirty="0" smtClean="0"/>
              <a:t>effort </a:t>
            </a:r>
            <a:r>
              <a:rPr lang="en-US" altLang="en-US" dirty="0"/>
              <a:t>and </a:t>
            </a:r>
            <a:r>
              <a:rPr lang="en-US" altLang="en-US" dirty="0" smtClean="0"/>
              <a:t>cost share systems </a:t>
            </a:r>
            <a:r>
              <a:rPr lang="en-US" altLang="en-US" dirty="0"/>
              <a:t>are updated </a:t>
            </a:r>
            <a:r>
              <a:rPr lang="en-US" altLang="en-US" dirty="0" smtClean="0"/>
              <a:t>each night</a:t>
            </a:r>
          </a:p>
          <a:p>
            <a:pPr marL="866775" lvl="3" indent="-342900" eaLnBrk="1" hangingPunct="1">
              <a:lnSpc>
                <a:spcPct val="85000"/>
              </a:lnSpc>
            </a:pPr>
            <a:endParaRPr lang="en-US" altLang="en-US" dirty="0"/>
          </a:p>
          <a:p>
            <a:pPr marL="342900" indent="-342900" eaLnBrk="1" hangingPunct="1">
              <a:lnSpc>
                <a:spcPct val="85000"/>
              </a:lnSpc>
            </a:pPr>
            <a:r>
              <a:rPr lang="en-US" altLang="en-US" dirty="0" smtClean="0"/>
              <a:t>Use the ORSO database to view cost share budget in the </a:t>
            </a:r>
            <a:r>
              <a:rPr lang="en-US" altLang="en-US" dirty="0" err="1" smtClean="0"/>
              <a:t>eREX</a:t>
            </a:r>
            <a:r>
              <a:rPr lang="en-US" altLang="en-US" dirty="0" smtClean="0"/>
              <a:t> form </a:t>
            </a:r>
            <a:endParaRPr lang="en-US" altLang="en-US" dirty="0"/>
          </a:p>
          <a:p>
            <a:pPr marL="0" indent="0" eaLnBrk="1" hangingPunct="1">
              <a:lnSpc>
                <a:spcPct val="85000"/>
              </a:lnSpc>
              <a:buNone/>
            </a:pPr>
            <a:endParaRPr lang="en-US" alt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84188" y="1402807"/>
            <a:ext cx="8659812" cy="535531"/>
          </a:xfrm>
        </p:spPr>
        <p:txBody>
          <a:bodyPr/>
          <a:lstStyle/>
          <a:p>
            <a:pPr eaLnBrk="1" hangingPunct="1"/>
            <a:r>
              <a:rPr lang="en-US" altLang="en-US" sz="3200" dirty="0"/>
              <a:t>Additional Cost Sharing Information</a:t>
            </a:r>
          </a:p>
        </p:txBody>
      </p:sp>
      <p:sp>
        <p:nvSpPr>
          <p:cNvPr id="30723" name="Rectangle 3"/>
          <p:cNvSpPr>
            <a:spLocks noGrp="1" noChangeArrowheads="1"/>
          </p:cNvSpPr>
          <p:nvPr>
            <p:ph type="body" idx="1"/>
          </p:nvPr>
        </p:nvSpPr>
        <p:spPr>
          <a:xfrm>
            <a:off x="495300" y="2438400"/>
            <a:ext cx="8305800" cy="3108543"/>
          </a:xfrm>
        </p:spPr>
        <p:txBody>
          <a:bodyPr/>
          <a:lstStyle/>
          <a:p>
            <a:pPr eaLnBrk="1" hangingPunct="1"/>
            <a:endParaRPr lang="en-US" altLang="en-US" b="1" dirty="0" smtClean="0"/>
          </a:p>
          <a:p>
            <a:pPr eaLnBrk="1" hangingPunct="1"/>
            <a:r>
              <a:rPr lang="en-US" altLang="en-US" b="1" dirty="0" smtClean="0"/>
              <a:t>Employee </a:t>
            </a:r>
            <a:r>
              <a:rPr lang="en-US" altLang="en-US" b="1" dirty="0"/>
              <a:t>salaries and benefits MUST be entered on effort certification </a:t>
            </a:r>
            <a:r>
              <a:rPr lang="en-US" altLang="en-US" b="1" dirty="0" smtClean="0"/>
              <a:t>report unless older than (2) years</a:t>
            </a:r>
          </a:p>
          <a:p>
            <a:pPr lvl="1" eaLnBrk="1" hangingPunct="1"/>
            <a:r>
              <a:rPr lang="en-US" altLang="en-US" dirty="0" smtClean="0"/>
              <a:t>If ECR already certified, you can request a re-print so that we can re-certify with cost share. </a:t>
            </a:r>
          </a:p>
          <a:p>
            <a:pPr lvl="1" eaLnBrk="1" hangingPunct="1"/>
            <a:r>
              <a:rPr lang="en-US" altLang="en-US" dirty="0" smtClean="0"/>
              <a:t>If more than two years out, a manual cost share entry will need to be processed. </a:t>
            </a:r>
            <a:endParaRPr lang="en-US" altLang="en-US" dirty="0"/>
          </a:p>
          <a:p>
            <a:pPr eaLnBrk="1" hangingPunct="1">
              <a:buFontTx/>
              <a:buNone/>
            </a:pPr>
            <a:r>
              <a:rPr lang="en-US" altLang="en-US" b="1" dirty="0" smtClean="0"/>
              <a:t>  </a:t>
            </a:r>
            <a:endParaRPr lang="en-US" alt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909311"/>
            <a:ext cx="8686800" cy="867930"/>
          </a:xfrm>
        </p:spPr>
        <p:txBody>
          <a:bodyPr/>
          <a:lstStyle/>
          <a:p>
            <a:pPr algn="r" eaLnBrk="1" hangingPunct="1"/>
            <a:r>
              <a:rPr lang="en-US" altLang="en-US" dirty="0"/>
              <a:t>            </a:t>
            </a:r>
            <a:r>
              <a:rPr lang="en-US" altLang="en-US" dirty="0" smtClean="0"/>
              <a:t/>
            </a:r>
            <a:br>
              <a:rPr lang="en-US" altLang="en-US" dirty="0" smtClean="0"/>
            </a:br>
            <a:r>
              <a:rPr lang="en-US" altLang="en-US" sz="3200" dirty="0" smtClean="0"/>
              <a:t>Questions</a:t>
            </a:r>
            <a:r>
              <a:rPr lang="en-US" altLang="en-US" sz="32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5775" y="695326"/>
            <a:ext cx="8677275" cy="6162675"/>
          </a:xfrm>
          <a:prstGeom prst="rect">
            <a:avLst/>
          </a:prstGeom>
          <a:gradFill flip="none" rotWithShape="1">
            <a:gsLst>
              <a:gs pos="0">
                <a:schemeClr val="bg2"/>
              </a:gs>
              <a:gs pos="33000">
                <a:srgbClr val="970035"/>
              </a:gs>
              <a:gs pos="87000">
                <a:schemeClr val="bg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5"/>
          <p:cNvSpPr txBox="1">
            <a:spLocks/>
          </p:cNvSpPr>
          <p:nvPr/>
        </p:nvSpPr>
        <p:spPr bwMode="black">
          <a:xfrm>
            <a:off x="1030288" y="3978275"/>
            <a:ext cx="7702551"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t" anchorCtr="1" compatLnSpc="1">
            <a:prstTxWarp prst="textNoShape">
              <a:avLst/>
            </a:prstTxWarp>
            <a:spAutoFit/>
          </a:bodyPr>
          <a:lstStyle>
            <a:lvl1pPr marL="344488" indent="-179388" algn="l" rtl="0" eaLnBrk="0" fontAlgn="base" hangingPunct="0">
              <a:spcBef>
                <a:spcPts val="1200"/>
              </a:spcBef>
              <a:spcAft>
                <a:spcPct val="0"/>
              </a:spcAft>
              <a:buClr>
                <a:srgbClr val="C60C30"/>
              </a:buClr>
              <a:buSzPct val="100000"/>
              <a:buFont typeface="Arial" pitchFamily="34" charset="0"/>
              <a:buChar char="•"/>
              <a:defRPr lang="en-US" sz="2200" b="0">
                <a:solidFill>
                  <a:schemeClr val="bg2"/>
                </a:solidFill>
                <a:latin typeface="Lucida Sans" pitchFamily="34" charset="0"/>
                <a:ea typeface="+mn-ea"/>
                <a:cs typeface="+mn-cs"/>
              </a:defRPr>
            </a:lvl1pPr>
            <a:lvl2pPr marL="509588" indent="-165100" algn="l" rtl="0" eaLnBrk="0" fontAlgn="base" hangingPunct="0">
              <a:lnSpc>
                <a:spcPct val="95000"/>
              </a:lnSpc>
              <a:spcBef>
                <a:spcPts val="400"/>
              </a:spcBef>
              <a:spcAft>
                <a:spcPct val="0"/>
              </a:spcAft>
              <a:buClr>
                <a:srgbClr val="C60C30"/>
              </a:buClr>
              <a:buSzPct val="75000"/>
              <a:buFont typeface="Lucida Sans" panose="020B0602030504020204" pitchFamily="34" charset="0"/>
              <a:buChar char="–"/>
              <a:defRPr lang="en-US" sz="2000">
                <a:solidFill>
                  <a:schemeClr val="bg2"/>
                </a:solidFill>
                <a:latin typeface="Lucida Sans" pitchFamily="34" charset="0"/>
                <a:ea typeface="+mn-ea"/>
                <a:cs typeface="+mn-cs"/>
              </a:defRPr>
            </a:lvl2pPr>
            <a:lvl3pPr marL="795337" indent="-219456" algn="l" rtl="0" eaLnBrk="0" fontAlgn="base" hangingPunct="0">
              <a:lnSpc>
                <a:spcPct val="95000"/>
              </a:lnSpc>
              <a:spcBef>
                <a:spcPts val="400"/>
              </a:spcBef>
              <a:spcAft>
                <a:spcPct val="0"/>
              </a:spcAft>
              <a:buClr>
                <a:srgbClr val="C60C30"/>
              </a:buClr>
              <a:buSzPct val="100000"/>
              <a:buFont typeface="Arial" panose="020B0604020202020204" pitchFamily="34" charset="0"/>
              <a:buChar char="•"/>
              <a:defRPr lang="en-US" sz="1800">
                <a:solidFill>
                  <a:schemeClr val="bg2"/>
                </a:solidFill>
                <a:latin typeface="Lucida Sans" pitchFamily="34" charset="0"/>
                <a:ea typeface="+mn-ea"/>
                <a:cs typeface="+mn-cs"/>
              </a:defRPr>
            </a:lvl3pPr>
            <a:lvl4pPr marL="914400" indent="-165100" algn="l" rtl="0" eaLnBrk="0" fontAlgn="base" hangingPunct="0">
              <a:lnSpc>
                <a:spcPct val="95000"/>
              </a:lnSpc>
              <a:spcBef>
                <a:spcPts val="400"/>
              </a:spcBef>
              <a:spcAft>
                <a:spcPct val="0"/>
              </a:spcAft>
              <a:buClr>
                <a:srgbClr val="C60C30"/>
              </a:buClr>
              <a:buSzPct val="100000"/>
              <a:buFont typeface="Lucida Sans" panose="020B0602030504020204" pitchFamily="34" charset="0"/>
              <a:buChar char="–"/>
              <a:defRPr lang="en-US" sz="1600">
                <a:solidFill>
                  <a:schemeClr val="bg2"/>
                </a:solidFill>
                <a:latin typeface="Lucida Sans" pitchFamily="34" charset="0"/>
                <a:ea typeface="+mn-ea"/>
                <a:cs typeface="+mn-cs"/>
              </a:defRPr>
            </a:lvl4pPr>
            <a:lvl5pPr marL="1079500" indent="-165100" algn="l" rtl="0" eaLnBrk="0" fontAlgn="base" hangingPunct="0">
              <a:lnSpc>
                <a:spcPct val="95000"/>
              </a:lnSpc>
              <a:spcBef>
                <a:spcPts val="400"/>
              </a:spcBef>
              <a:spcAft>
                <a:spcPct val="0"/>
              </a:spcAft>
              <a:buClr>
                <a:srgbClr val="C60C30"/>
              </a:buClr>
              <a:buSzPct val="100000"/>
              <a:buFont typeface="Arial" pitchFamily="34" charset="0"/>
              <a:buChar char="•"/>
              <a:defRPr lang="en-US" sz="160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165100" indent="0" algn="ctr">
              <a:buNone/>
              <a:defRPr/>
            </a:pPr>
            <a:r>
              <a:rPr lang="en-US" sz="2400" b="1" kern="0" dirty="0">
                <a:solidFill>
                  <a:schemeClr val="tx1"/>
                </a:solidFill>
                <a:effectLst>
                  <a:outerShdw blurRad="38100" dist="38100" dir="2700000" algn="tl">
                    <a:srgbClr val="000000">
                      <a:alpha val="43137"/>
                    </a:srgbClr>
                  </a:outerShdw>
                </a:effectLst>
                <a:latin typeface="StoneSans" pitchFamily="34" charset="0"/>
              </a:rPr>
              <a:t>If you attended this live training session and wish to have your attendance documented in your training history, </a:t>
            </a:r>
            <a:br>
              <a:rPr lang="en-US" sz="2400" b="1" kern="0" dirty="0">
                <a:solidFill>
                  <a:schemeClr val="tx1"/>
                </a:solidFill>
                <a:effectLst>
                  <a:outerShdw blurRad="38100" dist="38100" dir="2700000" algn="tl">
                    <a:srgbClr val="000000">
                      <a:alpha val="43137"/>
                    </a:srgbClr>
                  </a:outerShdw>
                </a:effectLst>
                <a:latin typeface="StoneSans" pitchFamily="34" charset="0"/>
              </a:rPr>
            </a:br>
            <a:r>
              <a:rPr lang="en-US" sz="2400" b="1" kern="0" dirty="0">
                <a:solidFill>
                  <a:schemeClr val="tx1"/>
                </a:solidFill>
                <a:effectLst>
                  <a:outerShdw blurRad="38100" dist="38100" dir="2700000" algn="tl">
                    <a:srgbClr val="000000">
                      <a:alpha val="43137"/>
                    </a:srgbClr>
                  </a:outerShdw>
                </a:effectLst>
                <a:latin typeface="StoneSans" pitchFamily="34" charset="0"/>
              </a:rPr>
              <a:t>please notify Human Resource Services</a:t>
            </a:r>
            <a:br>
              <a:rPr lang="en-US" sz="2400" b="1" kern="0" dirty="0">
                <a:solidFill>
                  <a:schemeClr val="tx1"/>
                </a:solidFill>
                <a:effectLst>
                  <a:outerShdw blurRad="38100" dist="38100" dir="2700000" algn="tl">
                    <a:srgbClr val="000000">
                      <a:alpha val="43137"/>
                    </a:srgbClr>
                  </a:outerShdw>
                </a:effectLst>
                <a:latin typeface="StoneSans" pitchFamily="34" charset="0"/>
              </a:rPr>
            </a:br>
            <a:r>
              <a:rPr lang="en-US" sz="2400" b="1" kern="0" dirty="0">
                <a:solidFill>
                  <a:schemeClr val="tx1"/>
                </a:solidFill>
                <a:effectLst>
                  <a:outerShdw blurRad="38100" dist="38100" dir="2700000" algn="tl">
                    <a:srgbClr val="000000">
                      <a:alpha val="43137"/>
                    </a:srgbClr>
                  </a:outerShdw>
                </a:effectLst>
                <a:latin typeface="StoneSans" pitchFamily="34" charset="0"/>
              </a:rPr>
              <a:t> within 24 hours of today's date: </a:t>
            </a:r>
            <a:r>
              <a:rPr lang="en-US" sz="1100" b="1" kern="0" dirty="0">
                <a:solidFill>
                  <a:schemeClr val="tx1"/>
                </a:solidFill>
                <a:effectLst>
                  <a:outerShdw blurRad="38100" dist="38100" dir="2700000" algn="tl">
                    <a:srgbClr val="000000">
                      <a:alpha val="43137"/>
                    </a:srgbClr>
                  </a:outerShdw>
                </a:effectLst>
                <a:latin typeface="StoneSans" pitchFamily="34" charset="0"/>
              </a:rPr>
              <a:t/>
            </a:r>
            <a:br>
              <a:rPr lang="en-US" sz="1100" b="1" kern="0" dirty="0">
                <a:solidFill>
                  <a:schemeClr val="tx1"/>
                </a:solidFill>
                <a:effectLst>
                  <a:outerShdw blurRad="38100" dist="38100" dir="2700000" algn="tl">
                    <a:srgbClr val="000000">
                      <a:alpha val="43137"/>
                    </a:srgbClr>
                  </a:outerShdw>
                </a:effectLst>
                <a:latin typeface="StoneSans" pitchFamily="34" charset="0"/>
              </a:rPr>
            </a:br>
            <a:r>
              <a:rPr lang="en-US" sz="1100" b="1" kern="0" dirty="0">
                <a:solidFill>
                  <a:schemeClr val="tx1"/>
                </a:solidFill>
                <a:effectLst>
                  <a:outerShdw blurRad="38100" dist="38100" dir="2700000" algn="tl">
                    <a:srgbClr val="000000">
                      <a:alpha val="43137"/>
                    </a:srgbClr>
                  </a:outerShdw>
                </a:effectLst>
                <a:latin typeface="StoneSans" pitchFamily="34" charset="0"/>
              </a:rPr>
              <a:t/>
            </a:r>
            <a:br>
              <a:rPr lang="en-US" sz="1100" b="1" kern="0" dirty="0">
                <a:solidFill>
                  <a:schemeClr val="tx1"/>
                </a:solidFill>
                <a:effectLst>
                  <a:outerShdw blurRad="38100" dist="38100" dir="2700000" algn="tl">
                    <a:srgbClr val="000000">
                      <a:alpha val="43137"/>
                    </a:srgbClr>
                  </a:outerShdw>
                </a:effectLst>
                <a:latin typeface="StoneSans" pitchFamily="34" charset="0"/>
              </a:rPr>
            </a:br>
            <a:r>
              <a:rPr lang="en-US" sz="4000" b="1" kern="0" dirty="0">
                <a:solidFill>
                  <a:schemeClr val="tx1"/>
                </a:solidFill>
                <a:effectLst>
                  <a:outerShdw blurRad="38100" dist="38100" dir="2700000" algn="tl">
                    <a:srgbClr val="000000">
                      <a:alpha val="43137"/>
                    </a:srgbClr>
                  </a:outerShdw>
                </a:effectLst>
                <a:latin typeface="StoneSans" pitchFamily="34" charset="0"/>
              </a:rPr>
              <a:t>hrstraining@wsu.edu</a:t>
            </a:r>
            <a:r>
              <a:rPr lang="en-US" sz="3200" b="1" kern="0" dirty="0">
                <a:solidFill>
                  <a:schemeClr val="tx1"/>
                </a:solidFill>
                <a:effectLst>
                  <a:outerShdw blurRad="38100" dist="38100" dir="2700000" algn="tl">
                    <a:srgbClr val="000000">
                      <a:alpha val="43137"/>
                    </a:srgbClr>
                  </a:outerShdw>
                </a:effectLst>
                <a:latin typeface="StoneSans" pitchFamily="34" charset="0"/>
              </a:rPr>
              <a:t> </a:t>
            </a:r>
            <a:endParaRPr lang="en-US" sz="2400" b="1" kern="0" dirty="0">
              <a:solidFill>
                <a:schemeClr val="tx1"/>
              </a:solidFill>
              <a:effectLst>
                <a:outerShdw blurRad="38100" dist="38100" dir="2700000" algn="tl">
                  <a:srgbClr val="000000">
                    <a:alpha val="43137"/>
                  </a:srgbClr>
                </a:outerShdw>
              </a:effectLst>
              <a:latin typeface="StoneSans" pitchFamily="34" charset="0"/>
            </a:endParaRPr>
          </a:p>
        </p:txBody>
      </p:sp>
      <p:pic>
        <p:nvPicPr>
          <p:cNvPr id="8" name="Picture 21"/>
          <p:cNvPicPr>
            <a:picLocks noChangeAspect="1" noChangeArrowheads="1"/>
          </p:cNvPicPr>
          <p:nvPr/>
        </p:nvPicPr>
        <p:blipFill>
          <a:blip r:embed="rId3"/>
          <a:srcRect/>
          <a:stretch>
            <a:fillRect/>
          </a:stretch>
        </p:blipFill>
        <p:spPr bwMode="auto">
          <a:xfrm>
            <a:off x="784226" y="862014"/>
            <a:ext cx="4943475" cy="2651125"/>
          </a:xfrm>
          <a:prstGeom prst="rect">
            <a:avLst/>
          </a:prstGeom>
          <a:noFill/>
          <a:ln>
            <a:noFill/>
          </a:ln>
          <a:effectLst>
            <a:outerShdw blurRad="266700" dist="254000" dir="2700000" algn="tl" rotWithShape="0">
              <a:prstClr val="black">
                <a:alpha val="5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ubtitle 5"/>
          <p:cNvSpPr txBox="1">
            <a:spLocks/>
          </p:cNvSpPr>
          <p:nvPr/>
        </p:nvSpPr>
        <p:spPr bwMode="black">
          <a:xfrm>
            <a:off x="5897564" y="1741488"/>
            <a:ext cx="298608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marL="0" indent="0" algn="l" rtl="0" eaLnBrk="0" fontAlgn="base" hangingPunct="0">
              <a:spcBef>
                <a:spcPct val="25000"/>
              </a:spcBef>
              <a:spcAft>
                <a:spcPct val="0"/>
              </a:spcAft>
              <a:buClr>
                <a:schemeClr val="tx1"/>
              </a:buClr>
              <a:buSzPct val="100000"/>
              <a:buFontTx/>
              <a:buNone/>
              <a:defRPr lang="en-US" sz="2200" b="0">
                <a:solidFill>
                  <a:schemeClr val="tx1"/>
                </a:solidFill>
                <a:effectLst/>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chemeClr val="tx1"/>
              </a:buClr>
              <a:buSzPct val="100000"/>
              <a:buFont typeface="Arial" charset="0"/>
              <a:buChar char="•"/>
              <a:defRPr lang="en-US" sz="2200" dirty="0">
                <a:solidFill>
                  <a:schemeClr val="tx1"/>
                </a:solidFill>
                <a:latin typeface="Lucida Sans" pitchFamily="34" charset="0"/>
              </a:defRPr>
            </a:lvl2pPr>
            <a:lvl3pPr marL="509588" indent="-165100" algn="l" rtl="0" eaLnBrk="0" fontAlgn="base" hangingPunct="0">
              <a:lnSpc>
                <a:spcPct val="95000"/>
              </a:lnSpc>
              <a:spcBef>
                <a:spcPct val="10000"/>
              </a:spcBef>
              <a:spcAft>
                <a:spcPct val="0"/>
              </a:spcAft>
              <a:buClr>
                <a:schemeClr val="tx1"/>
              </a:buClr>
              <a:buSzPct val="100000"/>
              <a:buFont typeface="Arial" charset="0"/>
              <a:buChar char="•"/>
              <a:defRPr lang="en-US" sz="2000" dirty="0">
                <a:solidFill>
                  <a:schemeClr val="tx1"/>
                </a:solidFill>
                <a:latin typeface="Lucida Sans" pitchFamily="34" charset="0"/>
              </a:defRPr>
            </a:lvl3pPr>
            <a:lvl4pPr marL="688975" indent="-179388" algn="l" rtl="0" eaLnBrk="0" fontAlgn="base" hangingPunct="0">
              <a:lnSpc>
                <a:spcPct val="95000"/>
              </a:lnSpc>
              <a:spcBef>
                <a:spcPct val="10000"/>
              </a:spcBef>
              <a:spcAft>
                <a:spcPct val="0"/>
              </a:spcAft>
              <a:buClr>
                <a:schemeClr val="tx1"/>
              </a:buClr>
              <a:buSzPct val="100000"/>
              <a:buFont typeface="Arial" charset="0"/>
              <a:buChar char="•"/>
              <a:defRPr lang="en-US" dirty="0">
                <a:solidFill>
                  <a:schemeClr val="tx1"/>
                </a:solidFill>
                <a:latin typeface="Lucida Sans" pitchFamily="34" charset="0"/>
              </a:defRPr>
            </a:lvl4pPr>
            <a:lvl5pPr marL="854075" indent="-165100" algn="l" rtl="0" eaLnBrk="0" fontAlgn="base" hangingPunct="0">
              <a:lnSpc>
                <a:spcPct val="95000"/>
              </a:lnSpc>
              <a:spcBef>
                <a:spcPct val="10000"/>
              </a:spcBef>
              <a:spcAft>
                <a:spcPct val="0"/>
              </a:spcAft>
              <a:buClr>
                <a:schemeClr val="tx1"/>
              </a:buClr>
              <a:buSzPct val="100000"/>
              <a:buFont typeface="Arial" charset="0"/>
              <a:buChar char="•"/>
              <a:defRPr lang="en-US" sz="1600" dirty="0">
                <a:solidFill>
                  <a:schemeClr val="tx1"/>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algn="ctr">
              <a:buClr>
                <a:srgbClr val="FFFFFF"/>
              </a:buClr>
              <a:defRPr/>
            </a:pPr>
            <a:r>
              <a:rPr sz="2300" b="1" dirty="0">
                <a:solidFill>
                  <a:srgbClr val="FFFFFF"/>
                </a:solidFill>
                <a:effectLst>
                  <a:outerShdw blurRad="38100" dist="38100" dir="2700000" algn="tl">
                    <a:srgbClr val="000000">
                      <a:alpha val="43137"/>
                    </a:srgbClr>
                  </a:outerShdw>
                </a:effectLst>
                <a:latin typeface="StoneSans" pitchFamily="34" charset="0"/>
              </a:rPr>
              <a:t>This has been a WSU Training Videoconference</a:t>
            </a:r>
            <a:endParaRPr sz="2300" dirty="0">
              <a:solidFill>
                <a:srgbClr val="FFFFFF"/>
              </a:solidFill>
              <a:effectLst>
                <a:outerShdw blurRad="38100" dist="38100" dir="2700000" algn="tl">
                  <a:srgbClr val="000000">
                    <a:alpha val="43137"/>
                  </a:srgbClr>
                </a:outerShdw>
              </a:effectLst>
              <a:latin typeface="StoneSans" pitchFamily="34" charset="0"/>
            </a:endParaRPr>
          </a:p>
        </p:txBody>
      </p:sp>
    </p:spTree>
    <p:extLst>
      <p:ext uri="{BB962C8B-B14F-4D97-AF65-F5344CB8AC3E}">
        <p14:creationId xmlns:p14="http://schemas.microsoft.com/office/powerpoint/2010/main" val="352697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84188" y="1402808"/>
            <a:ext cx="8659812" cy="535531"/>
          </a:xfrm>
        </p:spPr>
        <p:txBody>
          <a:bodyPr/>
          <a:lstStyle/>
          <a:p>
            <a:pPr algn="ctr" eaLnBrk="1" hangingPunct="1"/>
            <a:r>
              <a:rPr lang="en-US" altLang="en-US" sz="3200" dirty="0"/>
              <a:t>Course Objectives and Goals</a:t>
            </a:r>
          </a:p>
        </p:txBody>
      </p:sp>
      <p:sp>
        <p:nvSpPr>
          <p:cNvPr id="11267" name="Rectangle 3"/>
          <p:cNvSpPr>
            <a:spLocks noGrp="1" noChangeArrowheads="1"/>
          </p:cNvSpPr>
          <p:nvPr>
            <p:ph type="body" idx="1"/>
          </p:nvPr>
        </p:nvSpPr>
        <p:spPr>
          <a:xfrm>
            <a:off x="466726" y="2298700"/>
            <a:ext cx="8172451" cy="3970318"/>
          </a:xfrm>
        </p:spPr>
        <p:txBody>
          <a:bodyPr/>
          <a:lstStyle/>
          <a:p>
            <a:pPr eaLnBrk="1" hangingPunct="1"/>
            <a:endParaRPr lang="en-US" altLang="en-US" sz="2800" b="1" dirty="0"/>
          </a:p>
          <a:p>
            <a:pPr eaLnBrk="1" hangingPunct="1"/>
            <a:r>
              <a:rPr lang="en-US" altLang="en-US" sz="2800" dirty="0"/>
              <a:t>Establish what Effort Certification is and why it is </a:t>
            </a:r>
            <a:r>
              <a:rPr lang="en-US" altLang="en-US" sz="2800" dirty="0" smtClean="0"/>
              <a:t>necessary</a:t>
            </a:r>
            <a:endParaRPr lang="en-US" altLang="en-US" sz="2800" dirty="0"/>
          </a:p>
          <a:p>
            <a:pPr eaLnBrk="1" hangingPunct="1"/>
            <a:r>
              <a:rPr lang="en-US" altLang="en-US" sz="2800" dirty="0"/>
              <a:t>Instructions for filling out an Effort Certification Report (ECR</a:t>
            </a:r>
            <a:r>
              <a:rPr lang="en-US" altLang="en-US" sz="2800" dirty="0" smtClean="0"/>
              <a:t>)</a:t>
            </a:r>
            <a:endParaRPr lang="en-US" altLang="en-US" sz="2800" dirty="0"/>
          </a:p>
          <a:p>
            <a:pPr eaLnBrk="1" hangingPunct="1"/>
            <a:r>
              <a:rPr lang="en-US" altLang="en-US" sz="2800" dirty="0"/>
              <a:t>Helpful and Useful Information about Effort </a:t>
            </a:r>
            <a:r>
              <a:rPr lang="en-US" altLang="en-US" sz="2800" dirty="0" smtClean="0"/>
              <a:t>Certification</a:t>
            </a:r>
            <a:endParaRPr lang="en-US" altLang="en-US" sz="2800" dirty="0"/>
          </a:p>
          <a:p>
            <a:pPr eaLnBrk="1" hangingPunct="1"/>
            <a:r>
              <a:rPr lang="en-US" altLang="en-US" sz="2800" dirty="0" smtClean="0"/>
              <a:t>Examples/Details/Q&amp;A – Effort Certification  </a:t>
            </a:r>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503238" y="2438401"/>
            <a:ext cx="8640762" cy="32162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marL="0" indent="0" eaLnBrk="1" hangingPunct="1">
              <a:buNone/>
            </a:pPr>
            <a:endParaRPr lang="en-US" altLang="en-US" sz="2800" dirty="0"/>
          </a:p>
          <a:p>
            <a:pPr eaLnBrk="1" hangingPunct="1"/>
            <a:r>
              <a:rPr lang="en-US" altLang="en-US" sz="2800" dirty="0" smtClean="0"/>
              <a:t>What </a:t>
            </a:r>
            <a:r>
              <a:rPr lang="en-US" altLang="en-US" sz="2800" dirty="0"/>
              <a:t>is </a:t>
            </a:r>
            <a:r>
              <a:rPr lang="en-US" altLang="en-US" sz="2800" dirty="0" smtClean="0"/>
              <a:t>cost </a:t>
            </a:r>
            <a:r>
              <a:rPr lang="en-US" altLang="en-US" sz="2800" dirty="0"/>
              <a:t>s</a:t>
            </a:r>
            <a:r>
              <a:rPr lang="en-US" altLang="en-US" sz="2800" dirty="0" smtClean="0"/>
              <a:t>haring </a:t>
            </a:r>
            <a:r>
              <a:rPr lang="en-US" altLang="en-US" sz="2800" dirty="0"/>
              <a:t>and how is it reported</a:t>
            </a:r>
            <a:r>
              <a:rPr lang="en-US" altLang="en-US" sz="2800" dirty="0" smtClean="0"/>
              <a:t>?</a:t>
            </a:r>
          </a:p>
          <a:p>
            <a:pPr marL="0" indent="0" eaLnBrk="1" hangingPunct="1">
              <a:buNone/>
            </a:pPr>
            <a:endParaRPr lang="en-US" altLang="en-US" sz="2800" dirty="0"/>
          </a:p>
          <a:p>
            <a:pPr eaLnBrk="1" hangingPunct="1"/>
            <a:r>
              <a:rPr lang="en-US" altLang="en-US" sz="2800" dirty="0"/>
              <a:t>Helpful and </a:t>
            </a:r>
            <a:r>
              <a:rPr lang="en-US" altLang="en-US" sz="2800" dirty="0" smtClean="0"/>
              <a:t>useful </a:t>
            </a:r>
            <a:r>
              <a:rPr lang="en-US" altLang="en-US" sz="2800" dirty="0"/>
              <a:t>i</a:t>
            </a:r>
            <a:r>
              <a:rPr lang="en-US" altLang="en-US" sz="2800" dirty="0" smtClean="0"/>
              <a:t>nformation </a:t>
            </a:r>
            <a:r>
              <a:rPr lang="en-US" altLang="en-US" sz="2800" dirty="0"/>
              <a:t>about </a:t>
            </a:r>
            <a:r>
              <a:rPr lang="en-US" altLang="en-US" sz="2800" dirty="0" smtClean="0"/>
              <a:t>cost </a:t>
            </a:r>
            <a:r>
              <a:rPr lang="en-US" altLang="en-US" sz="2800" dirty="0"/>
              <a:t>s</a:t>
            </a:r>
            <a:r>
              <a:rPr lang="en-US" altLang="en-US" sz="2800" dirty="0" smtClean="0"/>
              <a:t>haring</a:t>
            </a:r>
          </a:p>
          <a:p>
            <a:pPr marL="0" indent="0" eaLnBrk="1" hangingPunct="1">
              <a:buNone/>
            </a:pPr>
            <a:endParaRPr lang="en-US" altLang="en-US" sz="2800" dirty="0"/>
          </a:p>
          <a:p>
            <a:pPr eaLnBrk="1" hangingPunct="1"/>
            <a:r>
              <a:rPr lang="en-US" altLang="en-US" sz="2800" dirty="0"/>
              <a:t>Examples/Details/Q&amp;A – Cost Sharing</a:t>
            </a:r>
          </a:p>
        </p:txBody>
      </p:sp>
      <p:sp>
        <p:nvSpPr>
          <p:cNvPr id="6" name="Rectangle 2"/>
          <p:cNvSpPr txBox="1">
            <a:spLocks noChangeArrowheads="1"/>
          </p:cNvSpPr>
          <p:nvPr/>
        </p:nvSpPr>
        <p:spPr bwMode="black">
          <a:xfrm>
            <a:off x="484188" y="1402808"/>
            <a:ext cx="865981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Stone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algn="ctr" eaLnBrk="1" hangingPunct="1"/>
            <a:r>
              <a:rPr lang="en-US" altLang="en-US" sz="3200" kern="0" dirty="0"/>
              <a:t>Course Objectives and Goals</a:t>
            </a:r>
          </a:p>
        </p:txBody>
      </p:sp>
      <p:sp>
        <p:nvSpPr>
          <p:cNvPr id="7" name="Rectangle 2"/>
          <p:cNvSpPr txBox="1">
            <a:spLocks noChangeArrowheads="1"/>
          </p:cNvSpPr>
          <p:nvPr/>
        </p:nvSpPr>
        <p:spPr bwMode="black">
          <a:xfrm>
            <a:off x="503238" y="1913656"/>
            <a:ext cx="865981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Stone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algn="ctr" eaLnBrk="1" hangingPunct="1"/>
            <a:r>
              <a:rPr lang="en-US" altLang="en-US" kern="0" dirty="0"/>
              <a:t>(Continued)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4188" y="1402808"/>
            <a:ext cx="8659812" cy="535531"/>
          </a:xfrm>
        </p:spPr>
        <p:txBody>
          <a:bodyPr/>
          <a:lstStyle/>
          <a:p>
            <a:pPr algn="ctr" eaLnBrk="1" hangingPunct="1"/>
            <a:r>
              <a:rPr lang="en-US" altLang="en-US" sz="3200" dirty="0"/>
              <a:t>What Is Effort Certification?</a:t>
            </a:r>
          </a:p>
        </p:txBody>
      </p:sp>
      <p:sp>
        <p:nvSpPr>
          <p:cNvPr id="14339" name="Rectangle 3"/>
          <p:cNvSpPr>
            <a:spLocks noGrp="1" noChangeArrowheads="1"/>
          </p:cNvSpPr>
          <p:nvPr>
            <p:ph type="body" idx="1"/>
          </p:nvPr>
        </p:nvSpPr>
        <p:spPr>
          <a:xfrm>
            <a:off x="704850" y="1752601"/>
            <a:ext cx="8453438" cy="30008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marL="0" indent="0" eaLnBrk="1" hangingPunct="1">
              <a:buNone/>
            </a:pPr>
            <a:endParaRPr lang="en-US" altLang="en-US" sz="2800" b="1" dirty="0"/>
          </a:p>
          <a:p>
            <a:pPr eaLnBrk="1" hangingPunct="1"/>
            <a:endParaRPr lang="en-US" altLang="en-US" sz="2800" dirty="0" smtClean="0"/>
          </a:p>
          <a:p>
            <a:pPr eaLnBrk="1" hangingPunct="1"/>
            <a:endParaRPr lang="en-US" altLang="en-US" sz="2800" dirty="0"/>
          </a:p>
          <a:p>
            <a:pPr eaLnBrk="1" hangingPunct="1"/>
            <a:r>
              <a:rPr lang="en-US" altLang="en-US" sz="2800" dirty="0" smtClean="0"/>
              <a:t>Effort Certification </a:t>
            </a:r>
            <a:r>
              <a:rPr lang="en-US" altLang="en-US" sz="2800" dirty="0"/>
              <a:t>is “after the fact” reporting of how </a:t>
            </a:r>
            <a:r>
              <a:rPr lang="en-US" altLang="en-US" sz="2800" dirty="0" smtClean="0"/>
              <a:t>certain employees </a:t>
            </a:r>
            <a:r>
              <a:rPr lang="en-US" altLang="en-US" sz="2800" dirty="0"/>
              <a:t>time was spent and paid during a certain </a:t>
            </a:r>
            <a:r>
              <a:rPr lang="en-US" altLang="en-US" sz="2800" dirty="0" smtClean="0"/>
              <a:t>period</a:t>
            </a:r>
            <a:endParaRPr lang="en-US" altLang="en-US" sz="2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1004369"/>
            <a:ext cx="8659907" cy="424732"/>
          </a:xfrm>
        </p:spPr>
        <p:txBody>
          <a:bodyPr/>
          <a:lstStyle/>
          <a:p>
            <a:r>
              <a:rPr lang="en-US" dirty="0"/>
              <a:t>The Effort Process </a:t>
            </a:r>
          </a:p>
        </p:txBody>
      </p:sp>
      <p:sp>
        <p:nvSpPr>
          <p:cNvPr id="7" name="Content Placeholder 6"/>
          <p:cNvSpPr>
            <a:spLocks noGrp="1"/>
          </p:cNvSpPr>
          <p:nvPr>
            <p:ph sz="half" idx="1"/>
          </p:nvPr>
        </p:nvSpPr>
        <p:spPr>
          <a:xfrm>
            <a:off x="725576" y="1632999"/>
            <a:ext cx="4002321" cy="6340197"/>
          </a:xfrm>
        </p:spPr>
        <p:txBody>
          <a:bodyPr/>
          <a:lstStyle/>
          <a:p>
            <a:r>
              <a:rPr lang="en-US" sz="1800" dirty="0" smtClean="0"/>
              <a:t>Effort Certs are </a:t>
            </a:r>
            <a:r>
              <a:rPr lang="en-US" sz="1800" dirty="0"/>
              <a:t>printed </a:t>
            </a:r>
            <a:r>
              <a:rPr lang="en-US" sz="1800" dirty="0" smtClean="0"/>
              <a:t>(4) </a:t>
            </a:r>
            <a:r>
              <a:rPr lang="en-US" sz="1800" dirty="0"/>
              <a:t>times a </a:t>
            </a:r>
            <a:r>
              <a:rPr lang="en-US" sz="1800" dirty="0" smtClean="0"/>
              <a:t>year. Once </a:t>
            </a:r>
            <a:r>
              <a:rPr lang="en-US" sz="1800" dirty="0"/>
              <a:t>for each </a:t>
            </a:r>
            <a:r>
              <a:rPr lang="en-US" sz="1800" dirty="0" smtClean="0"/>
              <a:t>semester as well as (2) </a:t>
            </a:r>
            <a:r>
              <a:rPr lang="en-US" sz="1800" dirty="0"/>
              <a:t>summer </a:t>
            </a:r>
            <a:r>
              <a:rPr lang="en-US" sz="1800" dirty="0" smtClean="0"/>
              <a:t>sessions.</a:t>
            </a:r>
            <a:endParaRPr lang="en-US" sz="1800" dirty="0"/>
          </a:p>
          <a:p>
            <a:pPr lvl="3"/>
            <a:r>
              <a:rPr lang="en-US" dirty="0" smtClean="0"/>
              <a:t>Spring: 01/01/17 - 05/15/17</a:t>
            </a:r>
          </a:p>
          <a:p>
            <a:pPr lvl="3"/>
            <a:r>
              <a:rPr lang="en-US" dirty="0" smtClean="0"/>
              <a:t>Summer: 05/16/17 - 06/30/17</a:t>
            </a:r>
          </a:p>
          <a:p>
            <a:pPr lvl="3"/>
            <a:r>
              <a:rPr lang="en-US" dirty="0" smtClean="0"/>
              <a:t>Summer: 07/01/17 - 08/15/17 </a:t>
            </a:r>
          </a:p>
          <a:p>
            <a:pPr lvl="3"/>
            <a:r>
              <a:rPr lang="en-US" dirty="0" smtClean="0"/>
              <a:t>Fall: 08/16/17 - 12/31/17</a:t>
            </a:r>
          </a:p>
          <a:p>
            <a:endParaRPr lang="en-US" sz="1800" dirty="0" smtClean="0"/>
          </a:p>
          <a:p>
            <a:r>
              <a:rPr lang="en-US" sz="1800" dirty="0" smtClean="0"/>
              <a:t>Each of the above batches are printed after the first payroll of the month has ran after the effort period has ended. </a:t>
            </a:r>
          </a:p>
          <a:p>
            <a:pPr lvl="2"/>
            <a:r>
              <a:rPr lang="en-US" sz="1600" dirty="0" smtClean="0"/>
              <a:t>Example: The spring 2018 batch will print after payroll has processed around June 6</a:t>
            </a:r>
            <a:r>
              <a:rPr lang="en-US" sz="1600" baseline="30000" dirty="0" smtClean="0"/>
              <a:t>th</a:t>
            </a:r>
            <a:r>
              <a:rPr lang="en-US" sz="1600" dirty="0" smtClean="0"/>
              <a:t>, 2018.  </a:t>
            </a:r>
            <a:endParaRPr lang="en-US" sz="1600" dirty="0"/>
          </a:p>
          <a:p>
            <a:pPr marL="509587" lvl="3" indent="0">
              <a:buNone/>
            </a:pPr>
            <a:r>
              <a:rPr lang="en-US" dirty="0" smtClean="0"/>
              <a:t>													</a:t>
            </a:r>
            <a:endParaRPr lang="en-US" dirty="0"/>
          </a:p>
          <a:p>
            <a:pPr lvl="3"/>
            <a:endParaRPr lang="en-US" dirty="0" smtClean="0"/>
          </a:p>
          <a:p>
            <a:pPr marL="0" indent="0">
              <a:buNone/>
            </a:pPr>
            <a:r>
              <a:rPr lang="en-US" dirty="0"/>
              <a:t>	</a:t>
            </a:r>
            <a:r>
              <a:rPr lang="en-US" dirty="0" smtClean="0"/>
              <a:t>			</a:t>
            </a:r>
            <a:endParaRPr lang="en-US" dirty="0"/>
          </a:p>
        </p:txBody>
      </p:sp>
      <p:sp>
        <p:nvSpPr>
          <p:cNvPr id="8" name="Content Placeholder 7"/>
          <p:cNvSpPr>
            <a:spLocks noGrp="1"/>
          </p:cNvSpPr>
          <p:nvPr>
            <p:ph sz="half" idx="2"/>
          </p:nvPr>
        </p:nvSpPr>
        <p:spPr>
          <a:xfrm>
            <a:off x="4880295" y="1623946"/>
            <a:ext cx="3969948" cy="4401205"/>
          </a:xfrm>
        </p:spPr>
        <p:txBody>
          <a:bodyPr/>
          <a:lstStyle/>
          <a:p>
            <a:r>
              <a:rPr lang="en-US" sz="1800" dirty="0" smtClean="0"/>
              <a:t>Re-prints are printed each month after payroll processes around the 6</a:t>
            </a:r>
            <a:r>
              <a:rPr lang="en-US" sz="1800" baseline="30000" dirty="0" smtClean="0"/>
              <a:t>th</a:t>
            </a:r>
            <a:r>
              <a:rPr lang="en-US" sz="1800" dirty="0" smtClean="0"/>
              <a:t> or 7</a:t>
            </a:r>
            <a:r>
              <a:rPr lang="en-US" sz="1800" baseline="30000" dirty="0" smtClean="0"/>
              <a:t>th</a:t>
            </a:r>
            <a:r>
              <a:rPr lang="en-US" sz="1800" dirty="0" smtClean="0"/>
              <a:t>. </a:t>
            </a:r>
          </a:p>
          <a:p>
            <a:pPr lvl="1"/>
            <a:r>
              <a:rPr lang="en-US" sz="1600" dirty="0" smtClean="0"/>
              <a:t>Remember your re-print order needs </a:t>
            </a:r>
            <a:r>
              <a:rPr lang="en-US" sz="1600" dirty="0"/>
              <a:t>to be </a:t>
            </a:r>
            <a:r>
              <a:rPr lang="en-US" sz="1600" dirty="0" smtClean="0"/>
              <a:t>received by </a:t>
            </a:r>
            <a:r>
              <a:rPr lang="en-US" sz="1600" dirty="0"/>
              <a:t>SPS by the </a:t>
            </a:r>
            <a:r>
              <a:rPr lang="en-US" sz="1600" dirty="0" smtClean="0"/>
              <a:t>5</a:t>
            </a:r>
            <a:r>
              <a:rPr lang="en-US" sz="1600" baseline="30000" dirty="0" smtClean="0"/>
              <a:t>th</a:t>
            </a:r>
            <a:r>
              <a:rPr lang="en-US" sz="1600" dirty="0" smtClean="0"/>
              <a:t> </a:t>
            </a:r>
            <a:r>
              <a:rPr lang="en-US" sz="1600" dirty="0"/>
              <a:t>of each month</a:t>
            </a:r>
            <a:r>
              <a:rPr lang="en-US" sz="1600" dirty="0" smtClean="0"/>
              <a:t>.</a:t>
            </a:r>
          </a:p>
          <a:p>
            <a:pPr lvl="1"/>
            <a:r>
              <a:rPr lang="en-US" sz="1600" dirty="0" smtClean="0"/>
              <a:t>To request a re-print, please e-mail </a:t>
            </a:r>
            <a:r>
              <a:rPr lang="en-US" sz="1600" dirty="0" smtClean="0">
                <a:hlinkClick r:id="rId3"/>
              </a:rPr>
              <a:t>sps@wsu.edu</a:t>
            </a:r>
            <a:r>
              <a:rPr lang="en-US" sz="1600" dirty="0" smtClean="0"/>
              <a:t> </a:t>
            </a:r>
          </a:p>
          <a:p>
            <a:endParaRPr lang="en-US" sz="1800" dirty="0" smtClean="0"/>
          </a:p>
          <a:p>
            <a:r>
              <a:rPr lang="en-US" sz="1800" dirty="0" smtClean="0"/>
              <a:t>Re-prints are NOT automatically printed after retroactive salary transfers so please let us know when these occur so we can request a re-print to be re-certified with correct salary distributions. </a:t>
            </a:r>
            <a:endParaRPr lang="en-US" sz="1800" dirty="0"/>
          </a:p>
        </p:txBody>
      </p:sp>
    </p:spTree>
    <p:extLst>
      <p:ext uri="{BB962C8B-B14F-4D97-AF65-F5344CB8AC3E}">
        <p14:creationId xmlns:p14="http://schemas.microsoft.com/office/powerpoint/2010/main" val="28364067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1269458"/>
            <a:ext cx="8686800" cy="535531"/>
          </a:xfrm>
        </p:spPr>
        <p:txBody>
          <a:bodyPr/>
          <a:lstStyle/>
          <a:p>
            <a:pPr algn="ctr" eaLnBrk="1" hangingPunct="1"/>
            <a:r>
              <a:rPr lang="en-US" altLang="en-US" sz="3200" dirty="0"/>
              <a:t>Who Receives An ECR?</a:t>
            </a:r>
          </a:p>
        </p:txBody>
      </p:sp>
      <p:sp>
        <p:nvSpPr>
          <p:cNvPr id="15363" name="Rectangle 3"/>
          <p:cNvSpPr>
            <a:spLocks noGrp="1" noChangeArrowheads="1"/>
          </p:cNvSpPr>
          <p:nvPr>
            <p:ph type="body" sz="half" idx="1"/>
          </p:nvPr>
        </p:nvSpPr>
        <p:spPr>
          <a:xfrm>
            <a:off x="676276" y="2286000"/>
            <a:ext cx="8096251" cy="2877711"/>
          </a:xfrm>
        </p:spPr>
        <p:txBody>
          <a:bodyPr/>
          <a:lstStyle/>
          <a:p>
            <a:pPr eaLnBrk="1" hangingPunct="1"/>
            <a:r>
              <a:rPr lang="en-US" altLang="en-US" dirty="0"/>
              <a:t>Those whose salaries are charged directly to sponsored agreements.  (Programs 11-14</a:t>
            </a:r>
            <a:r>
              <a:rPr lang="en-US" altLang="en-US" dirty="0" smtClean="0"/>
              <a:t>)</a:t>
            </a:r>
            <a:endParaRPr lang="en-US" altLang="en-US" dirty="0"/>
          </a:p>
          <a:p>
            <a:pPr eaLnBrk="1" hangingPunct="1"/>
            <a:r>
              <a:rPr lang="en-US" altLang="en-US" dirty="0"/>
              <a:t>Those who contribute effort for cost sharing purposes (See BPPM </a:t>
            </a:r>
            <a:r>
              <a:rPr lang="en-US" altLang="en-US" dirty="0" smtClean="0"/>
              <a:t>40.36)</a:t>
            </a:r>
            <a:endParaRPr lang="en-US" altLang="en-US" dirty="0"/>
          </a:p>
          <a:p>
            <a:pPr eaLnBrk="1" hangingPunct="1"/>
            <a:r>
              <a:rPr lang="en-US" dirty="0" smtClean="0"/>
              <a:t>Those </a:t>
            </a:r>
            <a:r>
              <a:rPr lang="en-US" dirty="0"/>
              <a:t>whose earnings include federal appropriation monies (fund 143</a:t>
            </a:r>
            <a:r>
              <a:rPr lang="en-US" dirty="0" smtClean="0"/>
              <a:t>).</a:t>
            </a:r>
          </a:p>
          <a:p>
            <a:pPr marL="0" indent="0" eaLnBrk="1" hangingPunct="1">
              <a:buNone/>
            </a:pPr>
            <a:endParaRPr lang="en-US" altLang="en-US"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84188" y="1402808"/>
            <a:ext cx="8659812" cy="535531"/>
          </a:xfrm>
        </p:spPr>
        <p:txBody>
          <a:bodyPr/>
          <a:lstStyle/>
          <a:p>
            <a:pPr algn="ctr" eaLnBrk="1" hangingPunct="1"/>
            <a:r>
              <a:rPr lang="en-US" altLang="en-US" sz="3200" dirty="0"/>
              <a:t>Why Do We Certify Effort?</a:t>
            </a:r>
          </a:p>
        </p:txBody>
      </p:sp>
      <p:sp>
        <p:nvSpPr>
          <p:cNvPr id="16387" name="Rectangle 3"/>
          <p:cNvSpPr>
            <a:spLocks noGrp="1" noChangeArrowheads="1"/>
          </p:cNvSpPr>
          <p:nvPr>
            <p:ph type="body" idx="1"/>
          </p:nvPr>
        </p:nvSpPr>
        <p:spPr>
          <a:xfrm>
            <a:off x="940037" y="2298699"/>
            <a:ext cx="7648486" cy="3924151"/>
          </a:xfrm>
        </p:spPr>
        <p:txBody>
          <a:bodyPr/>
          <a:lstStyle/>
          <a:p>
            <a:pPr eaLnBrk="1" hangingPunct="1">
              <a:buFontTx/>
              <a:buNone/>
            </a:pPr>
            <a:r>
              <a:rPr lang="en-US" altLang="en-US" b="1" dirty="0" smtClean="0"/>
              <a:t>Required by the Uniform Guidance, 2 CFR Part 200</a:t>
            </a:r>
          </a:p>
          <a:p>
            <a:pPr eaLnBrk="1" hangingPunct="1"/>
            <a:r>
              <a:rPr lang="en-US" sz="2000" dirty="0"/>
              <a:t>As a condition to receive federal funding, institutions must maintain records that are supported by a system of internal control which provides reasonable assurance that the charges are accurate, allowable, and properly allocated</a:t>
            </a:r>
            <a:r>
              <a:rPr lang="en-US" sz="2000" dirty="0" smtClean="0"/>
              <a:t>.</a:t>
            </a:r>
          </a:p>
          <a:p>
            <a:pPr marL="0" indent="0" eaLnBrk="1" hangingPunct="1">
              <a:buNone/>
            </a:pPr>
            <a:endParaRPr lang="en-US" altLang="en-US" sz="2000" dirty="0"/>
          </a:p>
          <a:p>
            <a:pPr eaLnBrk="1" hangingPunct="1"/>
            <a:r>
              <a:rPr lang="en-US" sz="2000" dirty="0"/>
              <a:t>In compliance with this requirement, the </a:t>
            </a:r>
            <a:r>
              <a:rPr lang="en-US" sz="2000" dirty="0" smtClean="0"/>
              <a:t>university </a:t>
            </a:r>
            <a:r>
              <a:rPr lang="en-US" sz="2000" dirty="0"/>
              <a:t>has established a system for reporting the percentage of time (i.e., effort) that employees devote to federally sponsored projects</a:t>
            </a:r>
            <a:r>
              <a:rPr lang="en-US" sz="2000" dirty="0" smtClean="0"/>
              <a:t>.</a:t>
            </a:r>
          </a:p>
          <a:p>
            <a:pPr marL="0" indent="0" eaLnBrk="1" hangingPunct="1">
              <a:buNone/>
            </a:pPr>
            <a:endParaRPr lang="en-US" sz="2000" dirty="0" smtClean="0"/>
          </a:p>
          <a:p>
            <a:pPr eaLnBrk="1" hangingPunct="1"/>
            <a:r>
              <a:rPr lang="en-US" sz="2000" dirty="0"/>
              <a:t>The </a:t>
            </a:r>
            <a:r>
              <a:rPr lang="en-US" sz="2000" dirty="0" smtClean="0"/>
              <a:t>university </a:t>
            </a:r>
            <a:r>
              <a:rPr lang="en-US" sz="2000" dirty="0"/>
              <a:t>has chosen to apply this standard to all sponsors.</a:t>
            </a:r>
            <a:endParaRPr lang="en-US" altLang="en-US"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1125808"/>
            <a:ext cx="8659812" cy="812530"/>
          </a:xfrm>
        </p:spPr>
        <p:txBody>
          <a:bodyPr/>
          <a:lstStyle/>
          <a:p>
            <a:pPr algn="ctr"/>
            <a:r>
              <a:rPr lang="en-US" altLang="en-US" sz="2800" dirty="0"/>
              <a:t>Why Do We Certify Effort</a:t>
            </a:r>
            <a:r>
              <a:rPr lang="en-US" altLang="en-US" sz="2800" dirty="0" smtClean="0"/>
              <a:t>? </a:t>
            </a:r>
            <a:br>
              <a:rPr lang="en-US" altLang="en-US" sz="2800" dirty="0" smtClean="0"/>
            </a:br>
            <a:r>
              <a:rPr lang="en-US" altLang="en-US" dirty="0" smtClean="0"/>
              <a:t>(Continued)</a:t>
            </a:r>
            <a:endParaRPr lang="en-US" dirty="0"/>
          </a:p>
        </p:txBody>
      </p:sp>
      <p:sp>
        <p:nvSpPr>
          <p:cNvPr id="3" name="Content Placeholder 2"/>
          <p:cNvSpPr>
            <a:spLocks noGrp="1"/>
          </p:cNvSpPr>
          <p:nvPr>
            <p:ph idx="1"/>
          </p:nvPr>
        </p:nvSpPr>
        <p:spPr>
          <a:xfrm>
            <a:off x="709684" y="2640533"/>
            <a:ext cx="7956644" cy="3833357"/>
          </a:xfrm>
        </p:spPr>
        <p:txBody>
          <a:bodyPr/>
          <a:lstStyle/>
          <a:p>
            <a:pPr lvl="0"/>
            <a:r>
              <a:rPr lang="en-US" sz="2000" dirty="0"/>
              <a:t>The </a:t>
            </a:r>
            <a:r>
              <a:rPr lang="en-US" sz="2000" dirty="0" smtClean="0"/>
              <a:t>university's </a:t>
            </a:r>
            <a:r>
              <a:rPr lang="en-US" sz="2000" dirty="0"/>
              <a:t>effort reporting system assures external sponsors that funds are properly expended for the </a:t>
            </a:r>
            <a:r>
              <a:rPr lang="en-US" sz="2000" dirty="0" smtClean="0"/>
              <a:t>salaries of </a:t>
            </a:r>
            <a:r>
              <a:rPr lang="en-US" sz="2000" dirty="0"/>
              <a:t>those individuals working on the projects they sponsor. </a:t>
            </a:r>
            <a:endParaRPr lang="en-US" sz="2000" dirty="0" smtClean="0"/>
          </a:p>
          <a:p>
            <a:pPr lvl="0"/>
            <a:r>
              <a:rPr lang="en-US" sz="2000" dirty="0" smtClean="0"/>
              <a:t>It </a:t>
            </a:r>
            <a:r>
              <a:rPr lang="en-US" sz="2000" dirty="0"/>
              <a:t>provides the principal means for certifying that the </a:t>
            </a:r>
            <a:r>
              <a:rPr lang="en-US" sz="2000" dirty="0" smtClean="0"/>
              <a:t>salaries charged </a:t>
            </a:r>
            <a:r>
              <a:rPr lang="en-US" sz="2000" dirty="0"/>
              <a:t>to sponsored projects are consistent with the effort contributed. </a:t>
            </a:r>
            <a:endParaRPr lang="en-US" sz="2000" dirty="0" smtClean="0"/>
          </a:p>
          <a:p>
            <a:pPr lvl="0"/>
            <a:r>
              <a:rPr lang="en-US" sz="2000" dirty="0" smtClean="0"/>
              <a:t>All </a:t>
            </a:r>
            <a:r>
              <a:rPr lang="en-US" sz="2000" dirty="0"/>
              <a:t>employees involved in certifying effort must understand that severe penalties and funding disallowances could result from inaccurate, </a:t>
            </a:r>
            <a:r>
              <a:rPr lang="en-US" sz="2000" dirty="0" smtClean="0"/>
              <a:t>incomplete, or </a:t>
            </a:r>
            <a:r>
              <a:rPr lang="en-US" sz="2000" dirty="0"/>
              <a:t>untimely effort reporting</a:t>
            </a:r>
            <a:r>
              <a:rPr lang="en-US" sz="2000" dirty="0" smtClean="0"/>
              <a:t>.</a:t>
            </a:r>
          </a:p>
          <a:p>
            <a:pPr lvl="1"/>
            <a:r>
              <a:rPr lang="en-US" sz="1800" dirty="0" smtClean="0"/>
              <a:t>Columbia University for example removes any salaries off sponsored accounts and doesn’t allow new proposal submissions if effort isn’t certified in 30 days (Electronic System) </a:t>
            </a:r>
            <a:endParaRPr lang="en-US" sz="1800" dirty="0"/>
          </a:p>
        </p:txBody>
      </p:sp>
    </p:spTree>
    <p:extLst>
      <p:ext uri="{BB962C8B-B14F-4D97-AF65-F5344CB8AC3E}">
        <p14:creationId xmlns:p14="http://schemas.microsoft.com/office/powerpoint/2010/main" val="1632709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Custom 5">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0038A8"/>
      </a:hlink>
      <a:folHlink>
        <a:srgbClr val="A4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8692</TotalTime>
  <Words>1238</Words>
  <Application>Microsoft Office PowerPoint</Application>
  <PresentationFormat>On-screen Show (4:3)</PresentationFormat>
  <Paragraphs>148</Paragraphs>
  <Slides>26</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Arial</vt:lpstr>
      <vt:lpstr>Lucida Sans</vt:lpstr>
      <vt:lpstr>Stone Sans</vt:lpstr>
      <vt:lpstr>StoneSans</vt:lpstr>
      <vt:lpstr>Times New Roman</vt:lpstr>
      <vt:lpstr>Default Design</vt:lpstr>
      <vt:lpstr>3_Default Design</vt:lpstr>
      <vt:lpstr>1_Default Design</vt:lpstr>
      <vt:lpstr>PowerPoint Presentation</vt:lpstr>
      <vt:lpstr>PowerPoint Presentation</vt:lpstr>
      <vt:lpstr>Course Objectives and Goals</vt:lpstr>
      <vt:lpstr>PowerPoint Presentation</vt:lpstr>
      <vt:lpstr>What Is Effort Certification?</vt:lpstr>
      <vt:lpstr>The Effort Process </vt:lpstr>
      <vt:lpstr>Who Receives An ECR?</vt:lpstr>
      <vt:lpstr>Why Do We Certify Effort?</vt:lpstr>
      <vt:lpstr>Why Do We Certify Effort?  (Continued)</vt:lpstr>
      <vt:lpstr>Completing an  Effort Certification Report </vt:lpstr>
      <vt:lpstr>PowerPoint Presentation</vt:lpstr>
      <vt:lpstr>PowerPoint Presentation</vt:lpstr>
      <vt:lpstr>PowerPoint Presentation</vt:lpstr>
      <vt:lpstr>PowerPoint Presentation</vt:lpstr>
      <vt:lpstr>PowerPoint Presentation</vt:lpstr>
      <vt:lpstr>What Is Cost Sharing?</vt:lpstr>
      <vt:lpstr>Why Cost Share?</vt:lpstr>
      <vt:lpstr>Pitfalls of Cost Sharing/Matching</vt:lpstr>
      <vt:lpstr>What Funds Can Be Used To Cost Share?</vt:lpstr>
      <vt:lpstr>Cost Sharing Effort Inquiry     Request Form (CSEIR)</vt:lpstr>
      <vt:lpstr>     How Do I Report Cost Sharing?</vt:lpstr>
      <vt:lpstr>Manual Cost Share Entries </vt:lpstr>
      <vt:lpstr>Tracking</vt:lpstr>
      <vt:lpstr>Additional Cost Sharing Information</vt:lpstr>
      <vt:lpstr>             Questions?</vt:lpstr>
      <vt:lpstr>PowerPoint Presentation</vt:lpstr>
    </vt:vector>
  </TitlesOfParts>
  <Company>Washington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Marketing</dc:creator>
  <cp:lastModifiedBy>Gray, D</cp:lastModifiedBy>
  <cp:revision>446</cp:revision>
  <cp:lastPrinted>2014-11-24T23:33:15Z</cp:lastPrinted>
  <dcterms:created xsi:type="dcterms:W3CDTF">2001-10-04T20:08:10Z</dcterms:created>
  <dcterms:modified xsi:type="dcterms:W3CDTF">2018-04-10T15:29:42Z</dcterms:modified>
</cp:coreProperties>
</file>