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6.xml" ContentType="application/vnd.openxmlformats-officedocument.presentationml.notesSlide+xml"/>
  <Override PartName="/ppt/tags/tag54.xml" ContentType="application/vnd.openxmlformats-officedocument.presentationml.tags+xml"/>
  <Override PartName="/ppt/notesSlides/notesSlide1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18.xml" ContentType="application/vnd.openxmlformats-officedocument.presentationml.notesSlide+xml"/>
  <Override PartName="/ppt/tags/tag57.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7" r:id="rId1"/>
  </p:sldMasterIdLst>
  <p:notesMasterIdLst>
    <p:notesMasterId r:id="rId58"/>
  </p:notesMasterIdLst>
  <p:handoutMasterIdLst>
    <p:handoutMasterId r:id="rId59"/>
  </p:handoutMasterIdLst>
  <p:sldIdLst>
    <p:sldId id="361" r:id="rId2"/>
    <p:sldId id="396" r:id="rId3"/>
    <p:sldId id="405" r:id="rId4"/>
    <p:sldId id="397" r:id="rId5"/>
    <p:sldId id="404" r:id="rId6"/>
    <p:sldId id="482" r:id="rId7"/>
    <p:sldId id="424" r:id="rId8"/>
    <p:sldId id="398" r:id="rId9"/>
    <p:sldId id="494" r:id="rId10"/>
    <p:sldId id="425" r:id="rId11"/>
    <p:sldId id="428" r:id="rId12"/>
    <p:sldId id="419" r:id="rId13"/>
    <p:sldId id="500" r:id="rId14"/>
    <p:sldId id="430" r:id="rId15"/>
    <p:sldId id="501" r:id="rId16"/>
    <p:sldId id="486" r:id="rId17"/>
    <p:sldId id="495" r:id="rId18"/>
    <p:sldId id="477" r:id="rId19"/>
    <p:sldId id="478" r:id="rId20"/>
    <p:sldId id="476" r:id="rId21"/>
    <p:sldId id="485" r:id="rId22"/>
    <p:sldId id="409" r:id="rId23"/>
    <p:sldId id="400" r:id="rId24"/>
    <p:sldId id="492" r:id="rId25"/>
    <p:sldId id="420" r:id="rId26"/>
    <p:sldId id="411" r:id="rId27"/>
    <p:sldId id="399" r:id="rId28"/>
    <p:sldId id="412" r:id="rId29"/>
    <p:sldId id="480" r:id="rId30"/>
    <p:sldId id="481" r:id="rId31"/>
    <p:sldId id="488" r:id="rId32"/>
    <p:sldId id="417" r:id="rId33"/>
    <p:sldId id="487" r:id="rId34"/>
    <p:sldId id="499" r:id="rId35"/>
    <p:sldId id="496" r:id="rId36"/>
    <p:sldId id="497" r:id="rId37"/>
    <p:sldId id="498" r:id="rId38"/>
    <p:sldId id="423" r:id="rId39"/>
    <p:sldId id="460" r:id="rId40"/>
    <p:sldId id="466" r:id="rId41"/>
    <p:sldId id="489" r:id="rId42"/>
    <p:sldId id="468" r:id="rId43"/>
    <p:sldId id="469" r:id="rId44"/>
    <p:sldId id="432" r:id="rId45"/>
    <p:sldId id="470" r:id="rId46"/>
    <p:sldId id="471" r:id="rId47"/>
    <p:sldId id="475" r:id="rId48"/>
    <p:sldId id="472" r:id="rId49"/>
    <p:sldId id="473" r:id="rId50"/>
    <p:sldId id="474" r:id="rId51"/>
    <p:sldId id="483" r:id="rId52"/>
    <p:sldId id="421" r:id="rId53"/>
    <p:sldId id="403" r:id="rId54"/>
    <p:sldId id="406" r:id="rId55"/>
    <p:sldId id="407" r:id="rId56"/>
    <p:sldId id="484" r:id="rId57"/>
  </p:sldIdLst>
  <p:sldSz cx="9144000" cy="6858000" type="screen4x3"/>
  <p:notesSz cx="7315200" cy="9601200"/>
  <p:custDataLst>
    <p:tags r:id="rId6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534">
          <p15:clr>
            <a:srgbClr val="A4A3A4"/>
          </p15:clr>
        </p15:guide>
        <p15:guide id="2" orient="horz" pos="660">
          <p15:clr>
            <a:srgbClr val="A4A3A4"/>
          </p15:clr>
        </p15:guide>
        <p15:guide id="3" pos="2015">
          <p15:clr>
            <a:srgbClr val="A4A3A4"/>
          </p15:clr>
        </p15:guide>
        <p15:guide id="4" pos="390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0035"/>
    <a:srgbClr val="053F85"/>
    <a:srgbClr val="000099"/>
    <a:srgbClr val="1F6A85"/>
    <a:srgbClr val="003C69"/>
    <a:srgbClr val="DBCEAC"/>
    <a:srgbClr val="3CB6CE"/>
    <a:srgbClr val="B6B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snapToGrid="0">
      <p:cViewPr varScale="1">
        <p:scale>
          <a:sx n="111" d="100"/>
          <a:sy n="111" d="100"/>
        </p:scale>
        <p:origin x="1536" y="114"/>
      </p:cViewPr>
      <p:guideLst>
        <p:guide orient="horz" pos="1534"/>
        <p:guide orient="horz" pos="660"/>
        <p:guide pos="2015"/>
        <p:guide pos="390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2064" y="28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1" name="Rectangle 5"/>
          <p:cNvSpPr>
            <a:spLocks noGrp="1" noChangeArrowheads="1"/>
          </p:cNvSpPr>
          <p:nvPr>
            <p:ph type="sldNum" sz="quarter" idx="3"/>
          </p:nvPr>
        </p:nvSpPr>
        <p:spPr bwMode="auto">
          <a:xfrm>
            <a:off x="4143737" y="9119831"/>
            <a:ext cx="3169810" cy="479733"/>
          </a:xfrm>
          <a:prstGeom prst="rect">
            <a:avLst/>
          </a:prstGeom>
          <a:noFill/>
          <a:ln w="9525">
            <a:noFill/>
            <a:miter lim="800000"/>
            <a:headEnd/>
            <a:tailEnd/>
          </a:ln>
          <a:effectLst/>
        </p:spPr>
        <p:txBody>
          <a:bodyPr vert="horz" wrap="square" lIns="95727" tIns="47864" rIns="95727" bIns="47864" numCol="1" anchor="b" anchorCtr="0" compatLnSpc="1">
            <a:prstTxWarp prst="textNoShape">
              <a:avLst/>
            </a:prstTxWarp>
          </a:bodyPr>
          <a:lstStyle>
            <a:lvl1pPr algn="r" defTabSz="956790">
              <a:defRPr sz="1200">
                <a:latin typeface="Arial" pitchFamily="34" charset="0"/>
                <a:cs typeface="Arial" pitchFamily="34" charset="0"/>
              </a:defRPr>
            </a:lvl1pPr>
          </a:lstStyle>
          <a:p>
            <a:pPr>
              <a:defRPr/>
            </a:pPr>
            <a:fld id="{BCEAB790-4F6C-4D13-BDE3-139B89F86D04}" type="slidenum">
              <a:rPr lang="en-US"/>
              <a:pPr>
                <a:defRPr/>
              </a:pPr>
              <a:t>‹#›</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2" y="203201"/>
            <a:ext cx="1892299" cy="526059"/>
          </a:xfrm>
          <a:prstGeom prst="rect">
            <a:avLst/>
          </a:prstGeom>
        </p:spPr>
      </p:pic>
      <p:sp>
        <p:nvSpPr>
          <p:cNvPr id="3" name="Date Placeholder 2"/>
          <p:cNvSpPr>
            <a:spLocks noGrp="1"/>
          </p:cNvSpPr>
          <p:nvPr>
            <p:ph type="dt" sz="quarter" idx="1"/>
          </p:nvPr>
        </p:nvSpPr>
        <p:spPr>
          <a:xfrm>
            <a:off x="4143375" y="1"/>
            <a:ext cx="3170238" cy="481013"/>
          </a:xfrm>
          <a:prstGeom prst="rect">
            <a:avLst/>
          </a:prstGeom>
        </p:spPr>
        <p:txBody>
          <a:bodyPr vert="horz" lIns="91429" tIns="45714" rIns="91429" bIns="45714" rtlCol="0"/>
          <a:lstStyle>
            <a:lvl1pPr algn="r">
              <a:defRPr sz="1200"/>
            </a:lvl1pPr>
          </a:lstStyle>
          <a:p>
            <a:fld id="{CC84FE79-2455-4E9F-9FC0-8C9F9A9CDF5D}" type="datetimeFigureOut">
              <a:rPr lang="en-US" smtClean="0"/>
              <a:t>4/4/2018</a:t>
            </a:fld>
            <a:endParaRPr lang="en-US"/>
          </a:p>
        </p:txBody>
      </p:sp>
    </p:spTree>
    <p:extLst>
      <p:ext uri="{BB962C8B-B14F-4D97-AF65-F5344CB8AC3E}">
        <p14:creationId xmlns:p14="http://schemas.microsoft.com/office/powerpoint/2010/main" val="24867017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1"/>
            <a:ext cx="3169810" cy="478095"/>
          </a:xfrm>
          <a:prstGeom prst="rect">
            <a:avLst/>
          </a:prstGeom>
          <a:noFill/>
          <a:ln w="9525">
            <a:noFill/>
            <a:miter lim="800000"/>
            <a:headEnd/>
            <a:tailEnd/>
          </a:ln>
          <a:effectLst/>
        </p:spPr>
        <p:txBody>
          <a:bodyPr vert="horz" wrap="square" lIns="95727" tIns="47864" rIns="95727" bIns="47864" numCol="1" anchor="t" anchorCtr="0" compatLnSpc="1">
            <a:prstTxWarp prst="textNoShape">
              <a:avLst/>
            </a:prstTxWarp>
          </a:bodyPr>
          <a:lstStyle>
            <a:lvl1pPr defTabSz="958217">
              <a:defRPr sz="1200">
                <a:latin typeface="Arial" charset="0"/>
                <a:ea typeface="+mn-ea"/>
                <a:cs typeface="+mn-cs"/>
              </a:defRPr>
            </a:lvl1pPr>
          </a:lstStyle>
          <a:p>
            <a:pPr>
              <a:defRPr/>
            </a:pPr>
            <a:endParaRPr lang="en-US"/>
          </a:p>
        </p:txBody>
      </p:sp>
      <p:sp>
        <p:nvSpPr>
          <p:cNvPr id="12291" name="Rectangle 3"/>
          <p:cNvSpPr>
            <a:spLocks noGrp="1" noChangeArrowheads="1"/>
          </p:cNvSpPr>
          <p:nvPr>
            <p:ph type="dt" idx="1"/>
          </p:nvPr>
        </p:nvSpPr>
        <p:spPr bwMode="auto">
          <a:xfrm>
            <a:off x="4143737" y="1"/>
            <a:ext cx="3169810" cy="478095"/>
          </a:xfrm>
          <a:prstGeom prst="rect">
            <a:avLst/>
          </a:prstGeom>
          <a:noFill/>
          <a:ln w="9525">
            <a:noFill/>
            <a:miter lim="800000"/>
            <a:headEnd/>
            <a:tailEnd/>
          </a:ln>
          <a:effectLst/>
        </p:spPr>
        <p:txBody>
          <a:bodyPr vert="horz" wrap="square" lIns="95727" tIns="47864" rIns="95727" bIns="47864" numCol="1" anchor="t" anchorCtr="0" compatLnSpc="1">
            <a:prstTxWarp prst="textNoShape">
              <a:avLst/>
            </a:prstTxWarp>
          </a:bodyPr>
          <a:lstStyle>
            <a:lvl1pPr algn="r" defTabSz="956790">
              <a:defRPr sz="1200">
                <a:latin typeface="Arial" pitchFamily="34" charset="0"/>
                <a:cs typeface="Arial" pitchFamily="34" charset="0"/>
              </a:defRPr>
            </a:lvl1pPr>
          </a:lstStyle>
          <a:p>
            <a:pPr>
              <a:defRPr/>
            </a:pPr>
            <a:fld id="{73BBFC57-4D84-46DA-B527-C25927C918DF}" type="datetime1">
              <a:rPr lang="en-US"/>
              <a:pPr>
                <a:defRPr/>
              </a:pPr>
              <a:t>4/4/2018</a:t>
            </a:fld>
            <a:endParaRPr lang="en-US"/>
          </a:p>
        </p:txBody>
      </p:sp>
      <p:sp>
        <p:nvSpPr>
          <p:cNvPr id="68612" name="Rectangle 4"/>
          <p:cNvSpPr>
            <a:spLocks noGrp="1" noRot="1" noChangeAspect="1" noChangeArrowheads="1" noTextEdit="1"/>
          </p:cNvSpPr>
          <p:nvPr>
            <p:ph type="sldImg" idx="2"/>
          </p:nvPr>
        </p:nvSpPr>
        <p:spPr bwMode="auto">
          <a:xfrm>
            <a:off x="1258888" y="722313"/>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2513" y="4559916"/>
            <a:ext cx="5850176" cy="4319230"/>
          </a:xfrm>
          <a:prstGeom prst="rect">
            <a:avLst/>
          </a:prstGeom>
          <a:noFill/>
          <a:ln w="9525">
            <a:noFill/>
            <a:miter lim="800000"/>
            <a:headEnd/>
            <a:tailEnd/>
          </a:ln>
          <a:effectLst/>
        </p:spPr>
        <p:txBody>
          <a:bodyPr vert="horz" wrap="square" lIns="95727" tIns="47864" rIns="95727" bIns="4786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1" y="9119831"/>
            <a:ext cx="3169810" cy="479733"/>
          </a:xfrm>
          <a:prstGeom prst="rect">
            <a:avLst/>
          </a:prstGeom>
          <a:noFill/>
          <a:ln w="9525">
            <a:noFill/>
            <a:miter lim="800000"/>
            <a:headEnd/>
            <a:tailEnd/>
          </a:ln>
          <a:effectLst/>
        </p:spPr>
        <p:txBody>
          <a:bodyPr vert="horz" wrap="square" lIns="95727" tIns="47864" rIns="95727" bIns="47864" numCol="1" anchor="b" anchorCtr="0" compatLnSpc="1">
            <a:prstTxWarp prst="textNoShape">
              <a:avLst/>
            </a:prstTxWarp>
          </a:bodyPr>
          <a:lstStyle>
            <a:lvl1pPr defTabSz="958217">
              <a:defRPr sz="1200">
                <a:latin typeface="Arial" charset="0"/>
                <a:ea typeface="+mn-ea"/>
                <a:cs typeface="+mn-cs"/>
              </a:defRPr>
            </a:lvl1pPr>
          </a:lstStyle>
          <a:p>
            <a:pPr>
              <a:defRPr/>
            </a:pPr>
            <a:r>
              <a:rPr lang="en-US"/>
              <a:t>Template F-circle lt grey</a:t>
            </a:r>
          </a:p>
        </p:txBody>
      </p:sp>
      <p:sp>
        <p:nvSpPr>
          <p:cNvPr id="12295" name="Rectangle 7"/>
          <p:cNvSpPr>
            <a:spLocks noGrp="1" noChangeArrowheads="1"/>
          </p:cNvSpPr>
          <p:nvPr>
            <p:ph type="sldNum" sz="quarter" idx="5"/>
          </p:nvPr>
        </p:nvSpPr>
        <p:spPr bwMode="auto">
          <a:xfrm>
            <a:off x="4143737" y="9119831"/>
            <a:ext cx="3169810" cy="479733"/>
          </a:xfrm>
          <a:prstGeom prst="rect">
            <a:avLst/>
          </a:prstGeom>
          <a:noFill/>
          <a:ln w="9525">
            <a:noFill/>
            <a:miter lim="800000"/>
            <a:headEnd/>
            <a:tailEnd/>
          </a:ln>
          <a:effectLst/>
        </p:spPr>
        <p:txBody>
          <a:bodyPr vert="horz" wrap="square" lIns="95727" tIns="47864" rIns="95727" bIns="47864" numCol="1" anchor="b" anchorCtr="0" compatLnSpc="1">
            <a:prstTxWarp prst="textNoShape">
              <a:avLst/>
            </a:prstTxWarp>
          </a:bodyPr>
          <a:lstStyle>
            <a:lvl1pPr algn="r" defTabSz="956790">
              <a:defRPr sz="1200">
                <a:latin typeface="Arial" pitchFamily="34" charset="0"/>
                <a:cs typeface="Arial" pitchFamily="34" charset="0"/>
              </a:defRPr>
            </a:lvl1pPr>
          </a:lstStyle>
          <a:p>
            <a:pPr>
              <a:defRPr/>
            </a:pPr>
            <a:fld id="{CC9450FB-17F0-4886-A316-27BF4B81EE35}" type="slidenum">
              <a:rPr lang="en-US"/>
              <a:pPr>
                <a:defRPr/>
              </a:pPr>
              <a:t>‹#›</a:t>
            </a:fld>
            <a:endParaRPr lang="en-US"/>
          </a:p>
        </p:txBody>
      </p:sp>
    </p:spTree>
    <p:extLst>
      <p:ext uri="{BB962C8B-B14F-4D97-AF65-F5344CB8AC3E}">
        <p14:creationId xmlns:p14="http://schemas.microsoft.com/office/powerpoint/2010/main" val="2828310288"/>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61A533E1-2B69-4737-BB67-038F226B29F5}" type="datetime1">
              <a:rPr lang="en-US" smtClean="0">
                <a:solidFill>
                  <a:srgbClr val="000000"/>
                </a:solidFill>
              </a:rPr>
              <a:pPr eaLnBrk="1" hangingPunct="1"/>
              <a:t>4/4/2018</a:t>
            </a:fld>
            <a:endParaRPr lang="en-US" smtClean="0">
              <a:solidFill>
                <a:srgbClr val="000000"/>
              </a:solidFill>
            </a:endParaRPr>
          </a:p>
        </p:txBody>
      </p:sp>
      <p:sp>
        <p:nvSpPr>
          <p:cNvPr id="28675" name="Rectangle 6"/>
          <p:cNvSpPr>
            <a:spLocks noGrp="1" noChangeArrowheads="1"/>
          </p:cNvSpPr>
          <p:nvPr>
            <p:ph type="ftr" sz="quarter" idx="4"/>
          </p:nvPr>
        </p:nvSpPr>
        <p:spPr>
          <a:extLst/>
        </p:spPr>
        <p:txBody>
          <a:bodyPr/>
          <a:lstStyle>
            <a:lvl1pPr defTabSz="956790" eaLnBrk="0" hangingPunct="0">
              <a:defRPr>
                <a:solidFill>
                  <a:schemeClr val="tx1"/>
                </a:solidFill>
                <a:latin typeface="Arial" pitchFamily="34" charset="0"/>
              </a:defRPr>
            </a:lvl1pPr>
            <a:lvl2pPr marL="769378" indent="-295915" defTabSz="956790" eaLnBrk="0" hangingPunct="0">
              <a:defRPr>
                <a:solidFill>
                  <a:schemeClr val="tx1"/>
                </a:solidFill>
                <a:latin typeface="Arial" pitchFamily="34" charset="0"/>
              </a:defRPr>
            </a:lvl2pPr>
            <a:lvl3pPr marL="1183658" indent="-236732" defTabSz="956790" eaLnBrk="0" hangingPunct="0">
              <a:defRPr>
                <a:solidFill>
                  <a:schemeClr val="tx1"/>
                </a:solidFill>
                <a:latin typeface="Arial" pitchFamily="34" charset="0"/>
              </a:defRPr>
            </a:lvl3pPr>
            <a:lvl4pPr marL="1657122" indent="-236732" defTabSz="956790" eaLnBrk="0" hangingPunct="0">
              <a:defRPr>
                <a:solidFill>
                  <a:schemeClr val="tx1"/>
                </a:solidFill>
                <a:latin typeface="Arial" pitchFamily="34" charset="0"/>
              </a:defRPr>
            </a:lvl4pPr>
            <a:lvl5pPr marL="2130585" indent="-236732" defTabSz="956790" eaLnBrk="0" hangingPunct="0">
              <a:defRPr>
                <a:solidFill>
                  <a:schemeClr val="tx1"/>
                </a:solidFill>
                <a:latin typeface="Arial" pitchFamily="34" charset="0"/>
              </a:defRPr>
            </a:lvl5pPr>
            <a:lvl6pPr marL="2604048" indent="-236732" defTabSz="956790" eaLnBrk="0" fontAlgn="base" hangingPunct="0">
              <a:spcBef>
                <a:spcPct val="0"/>
              </a:spcBef>
              <a:spcAft>
                <a:spcPct val="0"/>
              </a:spcAft>
              <a:defRPr>
                <a:solidFill>
                  <a:schemeClr val="tx1"/>
                </a:solidFill>
                <a:latin typeface="Arial" pitchFamily="34" charset="0"/>
              </a:defRPr>
            </a:lvl6pPr>
            <a:lvl7pPr marL="3077511" indent="-236732" defTabSz="956790" eaLnBrk="0" fontAlgn="base" hangingPunct="0">
              <a:spcBef>
                <a:spcPct val="0"/>
              </a:spcBef>
              <a:spcAft>
                <a:spcPct val="0"/>
              </a:spcAft>
              <a:defRPr>
                <a:solidFill>
                  <a:schemeClr val="tx1"/>
                </a:solidFill>
                <a:latin typeface="Arial" pitchFamily="34" charset="0"/>
              </a:defRPr>
            </a:lvl7pPr>
            <a:lvl8pPr marL="3550974" indent="-236732" defTabSz="956790" eaLnBrk="0" fontAlgn="base" hangingPunct="0">
              <a:spcBef>
                <a:spcPct val="0"/>
              </a:spcBef>
              <a:spcAft>
                <a:spcPct val="0"/>
              </a:spcAft>
              <a:defRPr>
                <a:solidFill>
                  <a:schemeClr val="tx1"/>
                </a:solidFill>
                <a:latin typeface="Arial" pitchFamily="34" charset="0"/>
              </a:defRPr>
            </a:lvl8pPr>
            <a:lvl9pPr marL="4024437" indent="-236732" defTabSz="95679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solidFill>
                  <a:srgbClr val="000000"/>
                </a:solidFill>
              </a:rPr>
              <a:t>Template F-circle lt grey</a:t>
            </a:r>
          </a:p>
        </p:txBody>
      </p:sp>
      <p:sp>
        <p:nvSpPr>
          <p:cNvPr id="696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DFCD9613-DBE3-45E7-A07A-19390670C212}" type="slidenum">
              <a:rPr lang="en-US" smtClean="0">
                <a:solidFill>
                  <a:srgbClr val="000000"/>
                </a:solidFill>
              </a:rPr>
              <a:pPr eaLnBrk="1" hangingPunct="1"/>
              <a:t>1</a:t>
            </a:fld>
            <a:endParaRPr lang="en-US" smtClean="0">
              <a:solidFill>
                <a:srgbClr val="000000"/>
              </a:solidFill>
            </a:endParaRPr>
          </a:p>
        </p:txBody>
      </p:sp>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40381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Example: 4x10 schedule – use 2 hours</a:t>
            </a:r>
          </a:p>
        </p:txBody>
      </p:sp>
      <p:sp>
        <p:nvSpPr>
          <p:cNvPr id="757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D708AE04-1367-403D-8E11-9670E9245EEF}" type="datetime1">
              <a:rPr lang="en-US" smtClean="0"/>
              <a:pPr eaLnBrk="1" hangingPunct="1"/>
              <a:t>4/4/2018</a:t>
            </a:fld>
            <a:endParaRPr lang="en-US" smtClean="0"/>
          </a:p>
        </p:txBody>
      </p:sp>
      <p:sp>
        <p:nvSpPr>
          <p:cNvPr id="757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57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D9072BD1-53B6-4340-AA00-503EFC6421F1}" type="slidenum">
              <a:rPr lang="en-US" smtClean="0"/>
              <a:pPr eaLnBrk="1" hangingPunct="1"/>
              <a:t>32</a:t>
            </a:fld>
            <a:endParaRPr lang="en-US" smtClean="0"/>
          </a:p>
        </p:txBody>
      </p:sp>
    </p:spTree>
    <p:extLst>
      <p:ext uri="{BB962C8B-B14F-4D97-AF65-F5344CB8AC3E}">
        <p14:creationId xmlns:p14="http://schemas.microsoft.com/office/powerpoint/2010/main" val="2090764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Prior to 7/1/05 all paid leave (SL, AL, CT) was considered hours worked</a:t>
            </a:r>
          </a:p>
        </p:txBody>
      </p:sp>
      <p:sp>
        <p:nvSpPr>
          <p:cNvPr id="747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109516E6-3DC6-4934-80B2-7C00DD82F72D}" type="datetime1">
              <a:rPr lang="en-US" smtClean="0"/>
              <a:pPr eaLnBrk="1" hangingPunct="1"/>
              <a:t>4/4/2018</a:t>
            </a:fld>
            <a:endParaRPr lang="en-US" smtClean="0"/>
          </a:p>
        </p:txBody>
      </p:sp>
      <p:sp>
        <p:nvSpPr>
          <p:cNvPr id="747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47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C852ACCF-A6B0-4B5F-8792-CB28260F0D36}" type="slidenum">
              <a:rPr lang="en-US" smtClean="0"/>
              <a:pPr eaLnBrk="1" hangingPunct="1"/>
              <a:t>33</a:t>
            </a:fld>
            <a:endParaRPr lang="en-US" smtClean="0"/>
          </a:p>
        </p:txBody>
      </p:sp>
    </p:spTree>
    <p:extLst>
      <p:ext uri="{BB962C8B-B14F-4D97-AF65-F5344CB8AC3E}">
        <p14:creationId xmlns:p14="http://schemas.microsoft.com/office/powerpoint/2010/main" val="2554339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373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28F1CBED-EA40-470A-ADC1-724906988E53}" type="datetime1">
              <a:rPr lang="en-US" smtClean="0"/>
              <a:pPr eaLnBrk="1" hangingPunct="1"/>
              <a:t>4/4/2018</a:t>
            </a:fld>
            <a:endParaRPr lang="en-US" smtClean="0"/>
          </a:p>
        </p:txBody>
      </p:sp>
      <p:sp>
        <p:nvSpPr>
          <p:cNvPr id="737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37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BEFB2129-CFBA-4863-9B6F-12FD65F4771B}" type="slidenum">
              <a:rPr lang="en-US" smtClean="0"/>
              <a:pPr eaLnBrk="1" hangingPunct="1"/>
              <a:t>34</a:t>
            </a:fld>
            <a:endParaRPr lang="en-US" smtClean="0"/>
          </a:p>
        </p:txBody>
      </p:sp>
    </p:spTree>
    <p:extLst>
      <p:ext uri="{BB962C8B-B14F-4D97-AF65-F5344CB8AC3E}">
        <p14:creationId xmlns:p14="http://schemas.microsoft.com/office/powerpoint/2010/main" val="2764851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Prior to 7/1/05 all paid leave (SL, AL, CT) was considered hours worked</a:t>
            </a:r>
          </a:p>
        </p:txBody>
      </p:sp>
      <p:sp>
        <p:nvSpPr>
          <p:cNvPr id="747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109516E6-3DC6-4934-80B2-7C00DD82F72D}" type="datetime1">
              <a:rPr lang="en-US" smtClean="0"/>
              <a:pPr eaLnBrk="1" hangingPunct="1"/>
              <a:t>4/4/2018</a:t>
            </a:fld>
            <a:endParaRPr lang="en-US" smtClean="0"/>
          </a:p>
        </p:txBody>
      </p:sp>
      <p:sp>
        <p:nvSpPr>
          <p:cNvPr id="747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47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C852ACCF-A6B0-4B5F-8792-CB28260F0D36}" type="slidenum">
              <a:rPr lang="en-US" smtClean="0"/>
              <a:pPr eaLnBrk="1" hangingPunct="1"/>
              <a:t>35</a:t>
            </a:fld>
            <a:endParaRPr lang="en-US" smtClean="0"/>
          </a:p>
        </p:txBody>
      </p:sp>
    </p:spTree>
    <p:extLst>
      <p:ext uri="{BB962C8B-B14F-4D97-AF65-F5344CB8AC3E}">
        <p14:creationId xmlns:p14="http://schemas.microsoft.com/office/powerpoint/2010/main" val="2306316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Prior to 7/1/05 all paid leave (SL, AL, CT) was considered hours worked</a:t>
            </a:r>
          </a:p>
        </p:txBody>
      </p:sp>
      <p:sp>
        <p:nvSpPr>
          <p:cNvPr id="747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109516E6-3DC6-4934-80B2-7C00DD82F72D}" type="datetime1">
              <a:rPr lang="en-US" smtClean="0"/>
              <a:pPr eaLnBrk="1" hangingPunct="1"/>
              <a:t>4/4/2018</a:t>
            </a:fld>
            <a:endParaRPr lang="en-US" smtClean="0"/>
          </a:p>
        </p:txBody>
      </p:sp>
      <p:sp>
        <p:nvSpPr>
          <p:cNvPr id="747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47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C852ACCF-A6B0-4B5F-8792-CB28260F0D36}" type="slidenum">
              <a:rPr lang="en-US" smtClean="0"/>
              <a:pPr eaLnBrk="1" hangingPunct="1"/>
              <a:t>36</a:t>
            </a:fld>
            <a:endParaRPr lang="en-US" smtClean="0"/>
          </a:p>
        </p:txBody>
      </p:sp>
    </p:spTree>
    <p:extLst>
      <p:ext uri="{BB962C8B-B14F-4D97-AF65-F5344CB8AC3E}">
        <p14:creationId xmlns:p14="http://schemas.microsoft.com/office/powerpoint/2010/main" val="3632256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Prior to 7/1/05 all paid leave (SL, AL, CT) was considered hours worked</a:t>
            </a:r>
          </a:p>
        </p:txBody>
      </p:sp>
      <p:sp>
        <p:nvSpPr>
          <p:cNvPr id="747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109516E6-3DC6-4934-80B2-7C00DD82F72D}" type="datetime1">
              <a:rPr lang="en-US" smtClean="0"/>
              <a:pPr eaLnBrk="1" hangingPunct="1"/>
              <a:t>4/4/2018</a:t>
            </a:fld>
            <a:endParaRPr lang="en-US" smtClean="0"/>
          </a:p>
        </p:txBody>
      </p:sp>
      <p:sp>
        <p:nvSpPr>
          <p:cNvPr id="747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47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C852ACCF-A6B0-4B5F-8792-CB28260F0D36}" type="slidenum">
              <a:rPr lang="en-US" smtClean="0"/>
              <a:pPr eaLnBrk="1" hangingPunct="1"/>
              <a:t>37</a:t>
            </a:fld>
            <a:endParaRPr lang="en-US" smtClean="0"/>
          </a:p>
        </p:txBody>
      </p:sp>
    </p:spTree>
    <p:extLst>
      <p:ext uri="{BB962C8B-B14F-4D97-AF65-F5344CB8AC3E}">
        <p14:creationId xmlns:p14="http://schemas.microsoft.com/office/powerpoint/2010/main" val="3891828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078" eaLnBrk="0" hangingPunct="0">
              <a:defRPr>
                <a:solidFill>
                  <a:schemeClr val="tx1"/>
                </a:solidFill>
                <a:latin typeface="Arial" charset="0"/>
                <a:cs typeface="Arial" charset="0"/>
              </a:defRPr>
            </a:lvl1pPr>
            <a:lvl2pPr marL="769378" indent="-295915" defTabSz="960078" eaLnBrk="0" hangingPunct="0">
              <a:defRPr>
                <a:solidFill>
                  <a:schemeClr val="tx1"/>
                </a:solidFill>
                <a:latin typeface="Arial" charset="0"/>
                <a:cs typeface="Arial" charset="0"/>
              </a:defRPr>
            </a:lvl2pPr>
            <a:lvl3pPr marL="1183658" indent="-236732" defTabSz="960078" eaLnBrk="0" hangingPunct="0">
              <a:defRPr>
                <a:solidFill>
                  <a:schemeClr val="tx1"/>
                </a:solidFill>
                <a:latin typeface="Arial" charset="0"/>
                <a:cs typeface="Arial" charset="0"/>
              </a:defRPr>
            </a:lvl3pPr>
            <a:lvl4pPr marL="1657122" indent="-236732" defTabSz="960078" eaLnBrk="0" hangingPunct="0">
              <a:defRPr>
                <a:solidFill>
                  <a:schemeClr val="tx1"/>
                </a:solidFill>
                <a:latin typeface="Arial" charset="0"/>
                <a:cs typeface="Arial" charset="0"/>
              </a:defRPr>
            </a:lvl4pPr>
            <a:lvl5pPr marL="2130585" indent="-236732" defTabSz="960078" eaLnBrk="0" hangingPunct="0">
              <a:defRPr>
                <a:solidFill>
                  <a:schemeClr val="tx1"/>
                </a:solidFill>
                <a:latin typeface="Arial" charset="0"/>
                <a:cs typeface="Arial" charset="0"/>
              </a:defRPr>
            </a:lvl5pPr>
            <a:lvl6pPr marL="2604048" indent="-236732" defTabSz="960078" eaLnBrk="0" fontAlgn="base" hangingPunct="0">
              <a:spcBef>
                <a:spcPct val="0"/>
              </a:spcBef>
              <a:spcAft>
                <a:spcPct val="0"/>
              </a:spcAft>
              <a:defRPr>
                <a:solidFill>
                  <a:schemeClr val="tx1"/>
                </a:solidFill>
                <a:latin typeface="Arial" charset="0"/>
                <a:cs typeface="Arial" charset="0"/>
              </a:defRPr>
            </a:lvl6pPr>
            <a:lvl7pPr marL="3077511" indent="-236732" defTabSz="960078" eaLnBrk="0" fontAlgn="base" hangingPunct="0">
              <a:spcBef>
                <a:spcPct val="0"/>
              </a:spcBef>
              <a:spcAft>
                <a:spcPct val="0"/>
              </a:spcAft>
              <a:defRPr>
                <a:solidFill>
                  <a:schemeClr val="tx1"/>
                </a:solidFill>
                <a:latin typeface="Arial" charset="0"/>
                <a:cs typeface="Arial" charset="0"/>
              </a:defRPr>
            </a:lvl7pPr>
            <a:lvl8pPr marL="3550974" indent="-236732" defTabSz="960078" eaLnBrk="0" fontAlgn="base" hangingPunct="0">
              <a:spcBef>
                <a:spcPct val="0"/>
              </a:spcBef>
              <a:spcAft>
                <a:spcPct val="0"/>
              </a:spcAft>
              <a:defRPr>
                <a:solidFill>
                  <a:schemeClr val="tx1"/>
                </a:solidFill>
                <a:latin typeface="Arial" charset="0"/>
                <a:cs typeface="Arial" charset="0"/>
              </a:defRPr>
            </a:lvl8pPr>
            <a:lvl9pPr marL="4024437" indent="-236732" defTabSz="960078" eaLnBrk="0" fontAlgn="base" hangingPunct="0">
              <a:spcBef>
                <a:spcPct val="0"/>
              </a:spcBef>
              <a:spcAft>
                <a:spcPct val="0"/>
              </a:spcAft>
              <a:defRPr>
                <a:solidFill>
                  <a:schemeClr val="tx1"/>
                </a:solidFill>
                <a:latin typeface="Arial" charset="0"/>
                <a:cs typeface="Arial" charset="0"/>
              </a:defRPr>
            </a:lvl9pPr>
          </a:lstStyle>
          <a:p>
            <a:pPr eaLnBrk="1" hangingPunct="1"/>
            <a:fld id="{4883B130-1D00-4CEC-8702-956E644ECB89}" type="slidenum">
              <a:rPr lang="en-US" smtClean="0"/>
              <a:pPr eaLnBrk="1" hangingPunct="1"/>
              <a:t>52</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Standard hours of work – determine and communicate what the standard hours of work will be for exempt employees.  </a:t>
            </a:r>
          </a:p>
          <a:p>
            <a:pPr eaLnBrk="1" hangingPunct="1"/>
            <a:endParaRPr lang="en-US" dirty="0" smtClean="0"/>
          </a:p>
          <a:p>
            <a:pPr eaLnBrk="1" hangingPunct="1"/>
            <a:r>
              <a:rPr lang="en-US" dirty="0" smtClean="0"/>
              <a:t>If hours have been worked, the department MUST pay for overtime</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002402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078" eaLnBrk="0" hangingPunct="0">
              <a:defRPr>
                <a:solidFill>
                  <a:schemeClr val="tx1"/>
                </a:solidFill>
                <a:latin typeface="Arial" charset="0"/>
                <a:cs typeface="Arial" charset="0"/>
              </a:defRPr>
            </a:lvl1pPr>
            <a:lvl2pPr marL="769378" indent="-295915" defTabSz="960078" eaLnBrk="0" hangingPunct="0">
              <a:defRPr>
                <a:solidFill>
                  <a:schemeClr val="tx1"/>
                </a:solidFill>
                <a:latin typeface="Arial" charset="0"/>
                <a:cs typeface="Arial" charset="0"/>
              </a:defRPr>
            </a:lvl2pPr>
            <a:lvl3pPr marL="1183658" indent="-236732" defTabSz="960078" eaLnBrk="0" hangingPunct="0">
              <a:defRPr>
                <a:solidFill>
                  <a:schemeClr val="tx1"/>
                </a:solidFill>
                <a:latin typeface="Arial" charset="0"/>
                <a:cs typeface="Arial" charset="0"/>
              </a:defRPr>
            </a:lvl3pPr>
            <a:lvl4pPr marL="1657122" indent="-236732" defTabSz="960078" eaLnBrk="0" hangingPunct="0">
              <a:defRPr>
                <a:solidFill>
                  <a:schemeClr val="tx1"/>
                </a:solidFill>
                <a:latin typeface="Arial" charset="0"/>
                <a:cs typeface="Arial" charset="0"/>
              </a:defRPr>
            </a:lvl4pPr>
            <a:lvl5pPr marL="2130585" indent="-236732" defTabSz="960078" eaLnBrk="0" hangingPunct="0">
              <a:defRPr>
                <a:solidFill>
                  <a:schemeClr val="tx1"/>
                </a:solidFill>
                <a:latin typeface="Arial" charset="0"/>
                <a:cs typeface="Arial" charset="0"/>
              </a:defRPr>
            </a:lvl5pPr>
            <a:lvl6pPr marL="2604048" indent="-236732" defTabSz="960078" eaLnBrk="0" fontAlgn="base" hangingPunct="0">
              <a:spcBef>
                <a:spcPct val="0"/>
              </a:spcBef>
              <a:spcAft>
                <a:spcPct val="0"/>
              </a:spcAft>
              <a:defRPr>
                <a:solidFill>
                  <a:schemeClr val="tx1"/>
                </a:solidFill>
                <a:latin typeface="Arial" charset="0"/>
                <a:cs typeface="Arial" charset="0"/>
              </a:defRPr>
            </a:lvl6pPr>
            <a:lvl7pPr marL="3077511" indent="-236732" defTabSz="960078" eaLnBrk="0" fontAlgn="base" hangingPunct="0">
              <a:spcBef>
                <a:spcPct val="0"/>
              </a:spcBef>
              <a:spcAft>
                <a:spcPct val="0"/>
              </a:spcAft>
              <a:defRPr>
                <a:solidFill>
                  <a:schemeClr val="tx1"/>
                </a:solidFill>
                <a:latin typeface="Arial" charset="0"/>
                <a:cs typeface="Arial" charset="0"/>
              </a:defRPr>
            </a:lvl7pPr>
            <a:lvl8pPr marL="3550974" indent="-236732" defTabSz="960078" eaLnBrk="0" fontAlgn="base" hangingPunct="0">
              <a:spcBef>
                <a:spcPct val="0"/>
              </a:spcBef>
              <a:spcAft>
                <a:spcPct val="0"/>
              </a:spcAft>
              <a:defRPr>
                <a:solidFill>
                  <a:schemeClr val="tx1"/>
                </a:solidFill>
                <a:latin typeface="Arial" charset="0"/>
                <a:cs typeface="Arial" charset="0"/>
              </a:defRPr>
            </a:lvl8pPr>
            <a:lvl9pPr marL="4024437" indent="-236732" defTabSz="960078" eaLnBrk="0" fontAlgn="base" hangingPunct="0">
              <a:spcBef>
                <a:spcPct val="0"/>
              </a:spcBef>
              <a:spcAft>
                <a:spcPct val="0"/>
              </a:spcAft>
              <a:defRPr>
                <a:solidFill>
                  <a:schemeClr val="tx1"/>
                </a:solidFill>
                <a:latin typeface="Arial" charset="0"/>
                <a:cs typeface="Arial" charset="0"/>
              </a:defRPr>
            </a:lvl9pPr>
          </a:lstStyle>
          <a:p>
            <a:pPr eaLnBrk="1" hangingPunct="1"/>
            <a:fld id="{486335B0-26C5-4873-9405-6FC777FE2459}" type="slidenum">
              <a:rPr lang="en-US" smtClean="0"/>
              <a:pPr eaLnBrk="1" hangingPunct="1"/>
              <a:t>53</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Standard hours of work – determine and communicate what the standard hours of work will be for exempt employees.  </a:t>
            </a:r>
          </a:p>
          <a:p>
            <a:pPr eaLnBrk="1" hangingPunct="1"/>
            <a:endParaRPr lang="en-US" dirty="0" smtClean="0"/>
          </a:p>
          <a:p>
            <a:pPr eaLnBrk="1" hangingPunct="1"/>
            <a:r>
              <a:rPr lang="en-US" dirty="0" smtClean="0"/>
              <a:t>If hours have been worked, the department MUST pay for overtime</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914442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078" eaLnBrk="0" hangingPunct="0">
              <a:defRPr>
                <a:solidFill>
                  <a:schemeClr val="tx1"/>
                </a:solidFill>
                <a:latin typeface="Arial" charset="0"/>
                <a:cs typeface="Arial" charset="0"/>
              </a:defRPr>
            </a:lvl1pPr>
            <a:lvl2pPr marL="769378" indent="-295915" defTabSz="960078" eaLnBrk="0" hangingPunct="0">
              <a:defRPr>
                <a:solidFill>
                  <a:schemeClr val="tx1"/>
                </a:solidFill>
                <a:latin typeface="Arial" charset="0"/>
                <a:cs typeface="Arial" charset="0"/>
              </a:defRPr>
            </a:lvl2pPr>
            <a:lvl3pPr marL="1183658" indent="-236732" defTabSz="960078" eaLnBrk="0" hangingPunct="0">
              <a:defRPr>
                <a:solidFill>
                  <a:schemeClr val="tx1"/>
                </a:solidFill>
                <a:latin typeface="Arial" charset="0"/>
                <a:cs typeface="Arial" charset="0"/>
              </a:defRPr>
            </a:lvl3pPr>
            <a:lvl4pPr marL="1657122" indent="-236732" defTabSz="960078" eaLnBrk="0" hangingPunct="0">
              <a:defRPr>
                <a:solidFill>
                  <a:schemeClr val="tx1"/>
                </a:solidFill>
                <a:latin typeface="Arial" charset="0"/>
                <a:cs typeface="Arial" charset="0"/>
              </a:defRPr>
            </a:lvl4pPr>
            <a:lvl5pPr marL="2130585" indent="-236732" defTabSz="960078" eaLnBrk="0" hangingPunct="0">
              <a:defRPr>
                <a:solidFill>
                  <a:schemeClr val="tx1"/>
                </a:solidFill>
                <a:latin typeface="Arial" charset="0"/>
                <a:cs typeface="Arial" charset="0"/>
              </a:defRPr>
            </a:lvl5pPr>
            <a:lvl6pPr marL="2604048" indent="-236732" defTabSz="960078" eaLnBrk="0" fontAlgn="base" hangingPunct="0">
              <a:spcBef>
                <a:spcPct val="0"/>
              </a:spcBef>
              <a:spcAft>
                <a:spcPct val="0"/>
              </a:spcAft>
              <a:defRPr>
                <a:solidFill>
                  <a:schemeClr val="tx1"/>
                </a:solidFill>
                <a:latin typeface="Arial" charset="0"/>
                <a:cs typeface="Arial" charset="0"/>
              </a:defRPr>
            </a:lvl6pPr>
            <a:lvl7pPr marL="3077511" indent="-236732" defTabSz="960078" eaLnBrk="0" fontAlgn="base" hangingPunct="0">
              <a:spcBef>
                <a:spcPct val="0"/>
              </a:spcBef>
              <a:spcAft>
                <a:spcPct val="0"/>
              </a:spcAft>
              <a:defRPr>
                <a:solidFill>
                  <a:schemeClr val="tx1"/>
                </a:solidFill>
                <a:latin typeface="Arial" charset="0"/>
                <a:cs typeface="Arial" charset="0"/>
              </a:defRPr>
            </a:lvl7pPr>
            <a:lvl8pPr marL="3550974" indent="-236732" defTabSz="960078" eaLnBrk="0" fontAlgn="base" hangingPunct="0">
              <a:spcBef>
                <a:spcPct val="0"/>
              </a:spcBef>
              <a:spcAft>
                <a:spcPct val="0"/>
              </a:spcAft>
              <a:defRPr>
                <a:solidFill>
                  <a:schemeClr val="tx1"/>
                </a:solidFill>
                <a:latin typeface="Arial" charset="0"/>
                <a:cs typeface="Arial" charset="0"/>
              </a:defRPr>
            </a:lvl8pPr>
            <a:lvl9pPr marL="4024437" indent="-236732" defTabSz="960078" eaLnBrk="0" fontAlgn="base" hangingPunct="0">
              <a:spcBef>
                <a:spcPct val="0"/>
              </a:spcBef>
              <a:spcAft>
                <a:spcPct val="0"/>
              </a:spcAft>
              <a:defRPr>
                <a:solidFill>
                  <a:schemeClr val="tx1"/>
                </a:solidFill>
                <a:latin typeface="Arial" charset="0"/>
                <a:cs typeface="Arial" charset="0"/>
              </a:defRPr>
            </a:lvl9pPr>
          </a:lstStyle>
          <a:p>
            <a:pPr eaLnBrk="1" hangingPunct="1"/>
            <a:fld id="{39BF21C8-5F46-4CA9-97A8-88D74D06285A}" type="slidenum">
              <a:rPr lang="en-US" smtClean="0"/>
              <a:pPr eaLnBrk="1" hangingPunct="1"/>
              <a:t>55</a:t>
            </a:fld>
            <a:endParaRPr lang="en-US" smtClean="0"/>
          </a:p>
        </p:txBody>
      </p:sp>
    </p:spTree>
    <p:extLst>
      <p:ext uri="{BB962C8B-B14F-4D97-AF65-F5344CB8AC3E}">
        <p14:creationId xmlns:p14="http://schemas.microsoft.com/office/powerpoint/2010/main" val="3105480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27" eaLnBrk="0" hangingPunct="0">
              <a:defRPr>
                <a:solidFill>
                  <a:schemeClr val="tx1"/>
                </a:solidFill>
                <a:latin typeface="Arial" charset="0"/>
              </a:defRPr>
            </a:lvl1pPr>
            <a:lvl2pPr marL="772423" indent="-297086" defTabSz="955627" eaLnBrk="0" hangingPunct="0">
              <a:defRPr>
                <a:solidFill>
                  <a:schemeClr val="tx1"/>
                </a:solidFill>
                <a:latin typeface="Arial" charset="0"/>
              </a:defRPr>
            </a:lvl2pPr>
            <a:lvl3pPr marL="1188343" indent="-237669" defTabSz="955627" eaLnBrk="0" hangingPunct="0">
              <a:defRPr>
                <a:solidFill>
                  <a:schemeClr val="tx1"/>
                </a:solidFill>
                <a:latin typeface="Arial" charset="0"/>
              </a:defRPr>
            </a:lvl3pPr>
            <a:lvl4pPr marL="1663682" indent="-237669" defTabSz="955627" eaLnBrk="0" hangingPunct="0">
              <a:defRPr>
                <a:solidFill>
                  <a:schemeClr val="tx1"/>
                </a:solidFill>
                <a:latin typeface="Arial" charset="0"/>
              </a:defRPr>
            </a:lvl4pPr>
            <a:lvl5pPr marL="2139019" indent="-237669" defTabSz="955627" eaLnBrk="0" hangingPunct="0">
              <a:defRPr>
                <a:solidFill>
                  <a:schemeClr val="tx1"/>
                </a:solidFill>
                <a:latin typeface="Arial" charset="0"/>
              </a:defRPr>
            </a:lvl5pPr>
            <a:lvl6pPr marL="2614356" indent="-237669" defTabSz="955627" eaLnBrk="0" fontAlgn="base" hangingPunct="0">
              <a:spcBef>
                <a:spcPct val="0"/>
              </a:spcBef>
              <a:spcAft>
                <a:spcPct val="0"/>
              </a:spcAft>
              <a:defRPr>
                <a:solidFill>
                  <a:schemeClr val="tx1"/>
                </a:solidFill>
                <a:latin typeface="Arial" charset="0"/>
              </a:defRPr>
            </a:lvl6pPr>
            <a:lvl7pPr marL="3089694" indent="-237669" defTabSz="955627" eaLnBrk="0" fontAlgn="base" hangingPunct="0">
              <a:spcBef>
                <a:spcPct val="0"/>
              </a:spcBef>
              <a:spcAft>
                <a:spcPct val="0"/>
              </a:spcAft>
              <a:defRPr>
                <a:solidFill>
                  <a:schemeClr val="tx1"/>
                </a:solidFill>
                <a:latin typeface="Arial" charset="0"/>
              </a:defRPr>
            </a:lvl7pPr>
            <a:lvl8pPr marL="3565031" indent="-237669" defTabSz="955627" eaLnBrk="0" fontAlgn="base" hangingPunct="0">
              <a:spcBef>
                <a:spcPct val="0"/>
              </a:spcBef>
              <a:spcAft>
                <a:spcPct val="0"/>
              </a:spcAft>
              <a:defRPr>
                <a:solidFill>
                  <a:schemeClr val="tx1"/>
                </a:solidFill>
                <a:latin typeface="Arial" charset="0"/>
              </a:defRPr>
            </a:lvl8pPr>
            <a:lvl9pPr marL="4040369" indent="-237669" defTabSz="955627" eaLnBrk="0" fontAlgn="base" hangingPunct="0">
              <a:spcBef>
                <a:spcPct val="0"/>
              </a:spcBef>
              <a:spcAft>
                <a:spcPct val="0"/>
              </a:spcAft>
              <a:defRPr>
                <a:solidFill>
                  <a:schemeClr val="tx1"/>
                </a:solidFill>
                <a:latin typeface="Arial" charset="0"/>
              </a:defRPr>
            </a:lvl9pPr>
          </a:lstStyle>
          <a:p>
            <a:pPr eaLnBrk="1" hangingPunct="1"/>
            <a:fld id="{07552F17-0DB1-4E24-AEA0-053173A5B98D}" type="datetime1">
              <a:rPr lang="en-US" smtClean="0">
                <a:solidFill>
                  <a:srgbClr val="000000"/>
                </a:solidFill>
              </a:rPr>
              <a:pPr eaLnBrk="1" hangingPunct="1"/>
              <a:t>4/4/2018</a:t>
            </a:fld>
            <a:endParaRPr lang="en-US" smtClean="0">
              <a:solidFill>
                <a:srgbClr val="000000"/>
              </a:solidFill>
            </a:endParaRPr>
          </a:p>
        </p:txBody>
      </p:sp>
      <p:sp>
        <p:nvSpPr>
          <p:cNvPr id="163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27" eaLnBrk="0" hangingPunct="0">
              <a:defRPr>
                <a:solidFill>
                  <a:schemeClr val="tx1"/>
                </a:solidFill>
                <a:latin typeface="Arial" charset="0"/>
              </a:defRPr>
            </a:lvl1pPr>
            <a:lvl2pPr marL="772423" indent="-297086" defTabSz="955627" eaLnBrk="0" hangingPunct="0">
              <a:defRPr>
                <a:solidFill>
                  <a:schemeClr val="tx1"/>
                </a:solidFill>
                <a:latin typeface="Arial" charset="0"/>
              </a:defRPr>
            </a:lvl2pPr>
            <a:lvl3pPr marL="1188343" indent="-237669" defTabSz="955627" eaLnBrk="0" hangingPunct="0">
              <a:defRPr>
                <a:solidFill>
                  <a:schemeClr val="tx1"/>
                </a:solidFill>
                <a:latin typeface="Arial" charset="0"/>
              </a:defRPr>
            </a:lvl3pPr>
            <a:lvl4pPr marL="1663682" indent="-237669" defTabSz="955627" eaLnBrk="0" hangingPunct="0">
              <a:defRPr>
                <a:solidFill>
                  <a:schemeClr val="tx1"/>
                </a:solidFill>
                <a:latin typeface="Arial" charset="0"/>
              </a:defRPr>
            </a:lvl4pPr>
            <a:lvl5pPr marL="2139019" indent="-237669" defTabSz="955627" eaLnBrk="0" hangingPunct="0">
              <a:defRPr>
                <a:solidFill>
                  <a:schemeClr val="tx1"/>
                </a:solidFill>
                <a:latin typeface="Arial" charset="0"/>
              </a:defRPr>
            </a:lvl5pPr>
            <a:lvl6pPr marL="2614356" indent="-237669" defTabSz="955627" eaLnBrk="0" fontAlgn="base" hangingPunct="0">
              <a:spcBef>
                <a:spcPct val="0"/>
              </a:spcBef>
              <a:spcAft>
                <a:spcPct val="0"/>
              </a:spcAft>
              <a:defRPr>
                <a:solidFill>
                  <a:schemeClr val="tx1"/>
                </a:solidFill>
                <a:latin typeface="Arial" charset="0"/>
              </a:defRPr>
            </a:lvl6pPr>
            <a:lvl7pPr marL="3089694" indent="-237669" defTabSz="955627" eaLnBrk="0" fontAlgn="base" hangingPunct="0">
              <a:spcBef>
                <a:spcPct val="0"/>
              </a:spcBef>
              <a:spcAft>
                <a:spcPct val="0"/>
              </a:spcAft>
              <a:defRPr>
                <a:solidFill>
                  <a:schemeClr val="tx1"/>
                </a:solidFill>
                <a:latin typeface="Arial" charset="0"/>
              </a:defRPr>
            </a:lvl7pPr>
            <a:lvl8pPr marL="3565031" indent="-237669" defTabSz="955627" eaLnBrk="0" fontAlgn="base" hangingPunct="0">
              <a:spcBef>
                <a:spcPct val="0"/>
              </a:spcBef>
              <a:spcAft>
                <a:spcPct val="0"/>
              </a:spcAft>
              <a:defRPr>
                <a:solidFill>
                  <a:schemeClr val="tx1"/>
                </a:solidFill>
                <a:latin typeface="Arial" charset="0"/>
              </a:defRPr>
            </a:lvl8pPr>
            <a:lvl9pPr marL="4040369" indent="-237669" defTabSz="955627"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000000"/>
                </a:solidFill>
              </a:rPr>
              <a:t>Template L white fuz</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27" eaLnBrk="0" hangingPunct="0">
              <a:defRPr>
                <a:solidFill>
                  <a:schemeClr val="tx1"/>
                </a:solidFill>
                <a:latin typeface="Arial" charset="0"/>
              </a:defRPr>
            </a:lvl1pPr>
            <a:lvl2pPr marL="772423" indent="-297086" defTabSz="955627" eaLnBrk="0" hangingPunct="0">
              <a:defRPr>
                <a:solidFill>
                  <a:schemeClr val="tx1"/>
                </a:solidFill>
                <a:latin typeface="Arial" charset="0"/>
              </a:defRPr>
            </a:lvl2pPr>
            <a:lvl3pPr marL="1188343" indent="-237669" defTabSz="955627" eaLnBrk="0" hangingPunct="0">
              <a:defRPr>
                <a:solidFill>
                  <a:schemeClr val="tx1"/>
                </a:solidFill>
                <a:latin typeface="Arial" charset="0"/>
              </a:defRPr>
            </a:lvl3pPr>
            <a:lvl4pPr marL="1663682" indent="-237669" defTabSz="955627" eaLnBrk="0" hangingPunct="0">
              <a:defRPr>
                <a:solidFill>
                  <a:schemeClr val="tx1"/>
                </a:solidFill>
                <a:latin typeface="Arial" charset="0"/>
              </a:defRPr>
            </a:lvl4pPr>
            <a:lvl5pPr marL="2139019" indent="-237669" defTabSz="955627" eaLnBrk="0" hangingPunct="0">
              <a:defRPr>
                <a:solidFill>
                  <a:schemeClr val="tx1"/>
                </a:solidFill>
                <a:latin typeface="Arial" charset="0"/>
              </a:defRPr>
            </a:lvl5pPr>
            <a:lvl6pPr marL="2614356" indent="-237669" defTabSz="955627" eaLnBrk="0" fontAlgn="base" hangingPunct="0">
              <a:spcBef>
                <a:spcPct val="0"/>
              </a:spcBef>
              <a:spcAft>
                <a:spcPct val="0"/>
              </a:spcAft>
              <a:defRPr>
                <a:solidFill>
                  <a:schemeClr val="tx1"/>
                </a:solidFill>
                <a:latin typeface="Arial" charset="0"/>
              </a:defRPr>
            </a:lvl6pPr>
            <a:lvl7pPr marL="3089694" indent="-237669" defTabSz="955627" eaLnBrk="0" fontAlgn="base" hangingPunct="0">
              <a:spcBef>
                <a:spcPct val="0"/>
              </a:spcBef>
              <a:spcAft>
                <a:spcPct val="0"/>
              </a:spcAft>
              <a:defRPr>
                <a:solidFill>
                  <a:schemeClr val="tx1"/>
                </a:solidFill>
                <a:latin typeface="Arial" charset="0"/>
              </a:defRPr>
            </a:lvl7pPr>
            <a:lvl8pPr marL="3565031" indent="-237669" defTabSz="955627" eaLnBrk="0" fontAlgn="base" hangingPunct="0">
              <a:spcBef>
                <a:spcPct val="0"/>
              </a:spcBef>
              <a:spcAft>
                <a:spcPct val="0"/>
              </a:spcAft>
              <a:defRPr>
                <a:solidFill>
                  <a:schemeClr val="tx1"/>
                </a:solidFill>
                <a:latin typeface="Arial" charset="0"/>
              </a:defRPr>
            </a:lvl8pPr>
            <a:lvl9pPr marL="4040369" indent="-237669" defTabSz="955627" eaLnBrk="0" fontAlgn="base" hangingPunct="0">
              <a:spcBef>
                <a:spcPct val="0"/>
              </a:spcBef>
              <a:spcAft>
                <a:spcPct val="0"/>
              </a:spcAft>
              <a:defRPr>
                <a:solidFill>
                  <a:schemeClr val="tx1"/>
                </a:solidFill>
                <a:latin typeface="Arial" charset="0"/>
              </a:defRPr>
            </a:lvl9pPr>
          </a:lstStyle>
          <a:p>
            <a:pPr eaLnBrk="1" hangingPunct="1"/>
            <a:fld id="{A6AC8C19-C48C-47C7-AF73-246FF6F442A2}" type="slidenum">
              <a:rPr lang="en-US" smtClean="0">
                <a:solidFill>
                  <a:srgbClr val="000000"/>
                </a:solidFill>
              </a:rPr>
              <a:pPr eaLnBrk="1" hangingPunct="1"/>
              <a:t>56</a:t>
            </a:fld>
            <a:endParaRPr lang="en-US" smtClean="0">
              <a:solidFill>
                <a:srgbClr val="000000"/>
              </a:solidFill>
            </a:endParaRPr>
          </a:p>
        </p:txBody>
      </p:sp>
    </p:spTree>
    <p:extLst>
      <p:ext uri="{BB962C8B-B14F-4D97-AF65-F5344CB8AC3E}">
        <p14:creationId xmlns:p14="http://schemas.microsoft.com/office/powerpoint/2010/main" val="331414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078" eaLnBrk="0" hangingPunct="0">
              <a:defRPr>
                <a:solidFill>
                  <a:schemeClr val="tx1"/>
                </a:solidFill>
                <a:latin typeface="Arial" charset="0"/>
                <a:cs typeface="Arial" charset="0"/>
              </a:defRPr>
            </a:lvl1pPr>
            <a:lvl2pPr marL="769378" indent="-295915" defTabSz="960078" eaLnBrk="0" hangingPunct="0">
              <a:defRPr>
                <a:solidFill>
                  <a:schemeClr val="tx1"/>
                </a:solidFill>
                <a:latin typeface="Arial" charset="0"/>
                <a:cs typeface="Arial" charset="0"/>
              </a:defRPr>
            </a:lvl2pPr>
            <a:lvl3pPr marL="1183658" indent="-236732" defTabSz="960078" eaLnBrk="0" hangingPunct="0">
              <a:defRPr>
                <a:solidFill>
                  <a:schemeClr val="tx1"/>
                </a:solidFill>
                <a:latin typeface="Arial" charset="0"/>
                <a:cs typeface="Arial" charset="0"/>
              </a:defRPr>
            </a:lvl3pPr>
            <a:lvl4pPr marL="1657122" indent="-236732" defTabSz="960078" eaLnBrk="0" hangingPunct="0">
              <a:defRPr>
                <a:solidFill>
                  <a:schemeClr val="tx1"/>
                </a:solidFill>
                <a:latin typeface="Arial" charset="0"/>
                <a:cs typeface="Arial" charset="0"/>
              </a:defRPr>
            </a:lvl4pPr>
            <a:lvl5pPr marL="2130585" indent="-236732" defTabSz="960078" eaLnBrk="0" hangingPunct="0">
              <a:defRPr>
                <a:solidFill>
                  <a:schemeClr val="tx1"/>
                </a:solidFill>
                <a:latin typeface="Arial" charset="0"/>
                <a:cs typeface="Arial" charset="0"/>
              </a:defRPr>
            </a:lvl5pPr>
            <a:lvl6pPr marL="2604048" indent="-236732" defTabSz="960078" eaLnBrk="0" fontAlgn="base" hangingPunct="0">
              <a:spcBef>
                <a:spcPct val="0"/>
              </a:spcBef>
              <a:spcAft>
                <a:spcPct val="0"/>
              </a:spcAft>
              <a:defRPr>
                <a:solidFill>
                  <a:schemeClr val="tx1"/>
                </a:solidFill>
                <a:latin typeface="Arial" charset="0"/>
                <a:cs typeface="Arial" charset="0"/>
              </a:defRPr>
            </a:lvl6pPr>
            <a:lvl7pPr marL="3077511" indent="-236732" defTabSz="960078" eaLnBrk="0" fontAlgn="base" hangingPunct="0">
              <a:spcBef>
                <a:spcPct val="0"/>
              </a:spcBef>
              <a:spcAft>
                <a:spcPct val="0"/>
              </a:spcAft>
              <a:defRPr>
                <a:solidFill>
                  <a:schemeClr val="tx1"/>
                </a:solidFill>
                <a:latin typeface="Arial" charset="0"/>
                <a:cs typeface="Arial" charset="0"/>
              </a:defRPr>
            </a:lvl7pPr>
            <a:lvl8pPr marL="3550974" indent="-236732" defTabSz="960078" eaLnBrk="0" fontAlgn="base" hangingPunct="0">
              <a:spcBef>
                <a:spcPct val="0"/>
              </a:spcBef>
              <a:spcAft>
                <a:spcPct val="0"/>
              </a:spcAft>
              <a:defRPr>
                <a:solidFill>
                  <a:schemeClr val="tx1"/>
                </a:solidFill>
                <a:latin typeface="Arial" charset="0"/>
                <a:cs typeface="Arial" charset="0"/>
              </a:defRPr>
            </a:lvl8pPr>
            <a:lvl9pPr marL="4024437" indent="-236732" defTabSz="960078" eaLnBrk="0" fontAlgn="base" hangingPunct="0">
              <a:spcBef>
                <a:spcPct val="0"/>
              </a:spcBef>
              <a:spcAft>
                <a:spcPct val="0"/>
              </a:spcAft>
              <a:defRPr>
                <a:solidFill>
                  <a:schemeClr val="tx1"/>
                </a:solidFill>
                <a:latin typeface="Arial" charset="0"/>
                <a:cs typeface="Arial" charset="0"/>
              </a:defRPr>
            </a:lvl9pPr>
          </a:lstStyle>
          <a:p>
            <a:pPr eaLnBrk="1" hangingPunct="1"/>
            <a:fld id="{C52D854F-2196-4BF5-BE4E-BC780694B93E}" type="slidenum">
              <a:rPr lang="en-US" smtClean="0"/>
              <a:pPr eaLnBrk="1" hangingPunct="1"/>
              <a:t>23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Civil Service Reform – 40 hour work week NOT 8 hour day.</a:t>
            </a:r>
          </a:p>
          <a:p>
            <a:pPr eaLnBrk="1" hangingPunct="1"/>
            <a:endParaRPr lang="en-US" smtClean="0"/>
          </a:p>
          <a:p>
            <a:pPr eaLnBrk="1" hangingPunct="1"/>
            <a:r>
              <a:rPr lang="en-US" smtClean="0"/>
              <a:t>Examples</a:t>
            </a:r>
          </a:p>
        </p:txBody>
      </p:sp>
    </p:spTree>
    <p:extLst>
      <p:ext uri="{BB962C8B-B14F-4D97-AF65-F5344CB8AC3E}">
        <p14:creationId xmlns:p14="http://schemas.microsoft.com/office/powerpoint/2010/main" val="226404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078" eaLnBrk="0" hangingPunct="0">
              <a:defRPr>
                <a:solidFill>
                  <a:schemeClr val="tx1"/>
                </a:solidFill>
                <a:latin typeface="Arial" charset="0"/>
                <a:cs typeface="Arial" charset="0"/>
              </a:defRPr>
            </a:lvl1pPr>
            <a:lvl2pPr marL="769378" indent="-295915" defTabSz="960078" eaLnBrk="0" hangingPunct="0">
              <a:defRPr>
                <a:solidFill>
                  <a:schemeClr val="tx1"/>
                </a:solidFill>
                <a:latin typeface="Arial" charset="0"/>
                <a:cs typeface="Arial" charset="0"/>
              </a:defRPr>
            </a:lvl2pPr>
            <a:lvl3pPr marL="1183658" indent="-236732" defTabSz="960078" eaLnBrk="0" hangingPunct="0">
              <a:defRPr>
                <a:solidFill>
                  <a:schemeClr val="tx1"/>
                </a:solidFill>
                <a:latin typeface="Arial" charset="0"/>
                <a:cs typeface="Arial" charset="0"/>
              </a:defRPr>
            </a:lvl3pPr>
            <a:lvl4pPr marL="1657122" indent="-236732" defTabSz="960078" eaLnBrk="0" hangingPunct="0">
              <a:defRPr>
                <a:solidFill>
                  <a:schemeClr val="tx1"/>
                </a:solidFill>
                <a:latin typeface="Arial" charset="0"/>
                <a:cs typeface="Arial" charset="0"/>
              </a:defRPr>
            </a:lvl4pPr>
            <a:lvl5pPr marL="2130585" indent="-236732" defTabSz="960078" eaLnBrk="0" hangingPunct="0">
              <a:defRPr>
                <a:solidFill>
                  <a:schemeClr val="tx1"/>
                </a:solidFill>
                <a:latin typeface="Arial" charset="0"/>
                <a:cs typeface="Arial" charset="0"/>
              </a:defRPr>
            </a:lvl5pPr>
            <a:lvl6pPr marL="2604048" indent="-236732" defTabSz="960078" eaLnBrk="0" fontAlgn="base" hangingPunct="0">
              <a:spcBef>
                <a:spcPct val="0"/>
              </a:spcBef>
              <a:spcAft>
                <a:spcPct val="0"/>
              </a:spcAft>
              <a:defRPr>
                <a:solidFill>
                  <a:schemeClr val="tx1"/>
                </a:solidFill>
                <a:latin typeface="Arial" charset="0"/>
                <a:cs typeface="Arial" charset="0"/>
              </a:defRPr>
            </a:lvl6pPr>
            <a:lvl7pPr marL="3077511" indent="-236732" defTabSz="960078" eaLnBrk="0" fontAlgn="base" hangingPunct="0">
              <a:spcBef>
                <a:spcPct val="0"/>
              </a:spcBef>
              <a:spcAft>
                <a:spcPct val="0"/>
              </a:spcAft>
              <a:defRPr>
                <a:solidFill>
                  <a:schemeClr val="tx1"/>
                </a:solidFill>
                <a:latin typeface="Arial" charset="0"/>
                <a:cs typeface="Arial" charset="0"/>
              </a:defRPr>
            </a:lvl7pPr>
            <a:lvl8pPr marL="3550974" indent="-236732" defTabSz="960078" eaLnBrk="0" fontAlgn="base" hangingPunct="0">
              <a:spcBef>
                <a:spcPct val="0"/>
              </a:spcBef>
              <a:spcAft>
                <a:spcPct val="0"/>
              </a:spcAft>
              <a:defRPr>
                <a:solidFill>
                  <a:schemeClr val="tx1"/>
                </a:solidFill>
                <a:latin typeface="Arial" charset="0"/>
                <a:cs typeface="Arial" charset="0"/>
              </a:defRPr>
            </a:lvl8pPr>
            <a:lvl9pPr marL="4024437" indent="-236732" defTabSz="960078" eaLnBrk="0" fontAlgn="base" hangingPunct="0">
              <a:spcBef>
                <a:spcPct val="0"/>
              </a:spcBef>
              <a:spcAft>
                <a:spcPct val="0"/>
              </a:spcAft>
              <a:defRPr>
                <a:solidFill>
                  <a:schemeClr val="tx1"/>
                </a:solidFill>
                <a:latin typeface="Arial" charset="0"/>
                <a:cs typeface="Arial" charset="0"/>
              </a:defRPr>
            </a:lvl9pPr>
          </a:lstStyle>
          <a:p>
            <a:pPr eaLnBrk="1" hangingPunct="1"/>
            <a:fld id="{C52D854F-2196-4BF5-BE4E-BC780694B93E}" type="slidenum">
              <a:rPr lang="en-US" smtClean="0"/>
              <a:pPr eaLnBrk="1" hangingPunct="1"/>
              <a:t>24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Civil Service Reform – 40 hour work week NOT 8 hour day.</a:t>
            </a:r>
          </a:p>
          <a:p>
            <a:pPr eaLnBrk="1" hangingPunct="1"/>
            <a:endParaRPr lang="en-US" smtClean="0"/>
          </a:p>
          <a:p>
            <a:pPr eaLnBrk="1" hangingPunct="1"/>
            <a:r>
              <a:rPr lang="en-US" smtClean="0"/>
              <a:t>Examples</a:t>
            </a:r>
          </a:p>
        </p:txBody>
      </p:sp>
    </p:spTree>
    <p:extLst>
      <p:ext uri="{BB962C8B-B14F-4D97-AF65-F5344CB8AC3E}">
        <p14:creationId xmlns:p14="http://schemas.microsoft.com/office/powerpoint/2010/main" val="28873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078" eaLnBrk="0" hangingPunct="0">
              <a:defRPr>
                <a:solidFill>
                  <a:schemeClr val="tx1"/>
                </a:solidFill>
                <a:latin typeface="Arial" charset="0"/>
                <a:cs typeface="Arial" charset="0"/>
              </a:defRPr>
            </a:lvl1pPr>
            <a:lvl2pPr marL="769378" indent="-295915" defTabSz="960078" eaLnBrk="0" hangingPunct="0">
              <a:defRPr>
                <a:solidFill>
                  <a:schemeClr val="tx1"/>
                </a:solidFill>
                <a:latin typeface="Arial" charset="0"/>
                <a:cs typeface="Arial" charset="0"/>
              </a:defRPr>
            </a:lvl2pPr>
            <a:lvl3pPr marL="1183658" indent="-236732" defTabSz="960078" eaLnBrk="0" hangingPunct="0">
              <a:defRPr>
                <a:solidFill>
                  <a:schemeClr val="tx1"/>
                </a:solidFill>
                <a:latin typeface="Arial" charset="0"/>
                <a:cs typeface="Arial" charset="0"/>
              </a:defRPr>
            </a:lvl3pPr>
            <a:lvl4pPr marL="1657122" indent="-236732" defTabSz="960078" eaLnBrk="0" hangingPunct="0">
              <a:defRPr>
                <a:solidFill>
                  <a:schemeClr val="tx1"/>
                </a:solidFill>
                <a:latin typeface="Arial" charset="0"/>
                <a:cs typeface="Arial" charset="0"/>
              </a:defRPr>
            </a:lvl4pPr>
            <a:lvl5pPr marL="2130585" indent="-236732" defTabSz="960078" eaLnBrk="0" hangingPunct="0">
              <a:defRPr>
                <a:solidFill>
                  <a:schemeClr val="tx1"/>
                </a:solidFill>
                <a:latin typeface="Arial" charset="0"/>
                <a:cs typeface="Arial" charset="0"/>
              </a:defRPr>
            </a:lvl5pPr>
            <a:lvl6pPr marL="2604048" indent="-236732" defTabSz="960078" eaLnBrk="0" fontAlgn="base" hangingPunct="0">
              <a:spcBef>
                <a:spcPct val="0"/>
              </a:spcBef>
              <a:spcAft>
                <a:spcPct val="0"/>
              </a:spcAft>
              <a:defRPr>
                <a:solidFill>
                  <a:schemeClr val="tx1"/>
                </a:solidFill>
                <a:latin typeface="Arial" charset="0"/>
                <a:cs typeface="Arial" charset="0"/>
              </a:defRPr>
            </a:lvl6pPr>
            <a:lvl7pPr marL="3077511" indent="-236732" defTabSz="960078" eaLnBrk="0" fontAlgn="base" hangingPunct="0">
              <a:spcBef>
                <a:spcPct val="0"/>
              </a:spcBef>
              <a:spcAft>
                <a:spcPct val="0"/>
              </a:spcAft>
              <a:defRPr>
                <a:solidFill>
                  <a:schemeClr val="tx1"/>
                </a:solidFill>
                <a:latin typeface="Arial" charset="0"/>
                <a:cs typeface="Arial" charset="0"/>
              </a:defRPr>
            </a:lvl7pPr>
            <a:lvl8pPr marL="3550974" indent="-236732" defTabSz="960078" eaLnBrk="0" fontAlgn="base" hangingPunct="0">
              <a:spcBef>
                <a:spcPct val="0"/>
              </a:spcBef>
              <a:spcAft>
                <a:spcPct val="0"/>
              </a:spcAft>
              <a:defRPr>
                <a:solidFill>
                  <a:schemeClr val="tx1"/>
                </a:solidFill>
                <a:latin typeface="Arial" charset="0"/>
                <a:cs typeface="Arial" charset="0"/>
              </a:defRPr>
            </a:lvl8pPr>
            <a:lvl9pPr marL="4024437" indent="-236732" defTabSz="960078" eaLnBrk="0" fontAlgn="base" hangingPunct="0">
              <a:spcBef>
                <a:spcPct val="0"/>
              </a:spcBef>
              <a:spcAft>
                <a:spcPct val="0"/>
              </a:spcAft>
              <a:defRPr>
                <a:solidFill>
                  <a:schemeClr val="tx1"/>
                </a:solidFill>
                <a:latin typeface="Arial" charset="0"/>
                <a:cs typeface="Arial" charset="0"/>
              </a:defRPr>
            </a:lvl9pPr>
          </a:lstStyle>
          <a:p>
            <a:pPr eaLnBrk="1" hangingPunct="1"/>
            <a:fld id="{9A53B157-4B56-4024-A901-FEDD53BAE6BD}" type="slidenum">
              <a:rPr lang="en-US" smtClean="0"/>
              <a:pPr eaLnBrk="1" hangingPunct="1"/>
              <a:t>25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Civil Service Reform – 40 hour work week NOT 8 hour day.</a:t>
            </a:r>
          </a:p>
          <a:p>
            <a:pPr eaLnBrk="1" hangingPunct="1"/>
            <a:endParaRPr lang="en-US" smtClean="0"/>
          </a:p>
          <a:p>
            <a:pPr eaLnBrk="1" hangingPunct="1"/>
            <a:r>
              <a:rPr lang="en-US" smtClean="0"/>
              <a:t>Examples</a:t>
            </a:r>
          </a:p>
        </p:txBody>
      </p:sp>
    </p:spTree>
    <p:extLst>
      <p:ext uri="{BB962C8B-B14F-4D97-AF65-F5344CB8AC3E}">
        <p14:creationId xmlns:p14="http://schemas.microsoft.com/office/powerpoint/2010/main" val="212992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Department cannot tell employee how they will receive overtime payment.  Employee’s decision</a:t>
            </a:r>
          </a:p>
        </p:txBody>
      </p:sp>
      <p:sp>
        <p:nvSpPr>
          <p:cNvPr id="7270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C92D08E1-739A-4FB0-AF81-8E3C8029F48A}" type="datetime1">
              <a:rPr lang="en-US" smtClean="0"/>
              <a:pPr eaLnBrk="1" hangingPunct="1"/>
              <a:t>4/4/2018</a:t>
            </a:fld>
            <a:endParaRPr lang="en-US" smtClean="0"/>
          </a:p>
        </p:txBody>
      </p:sp>
      <p:sp>
        <p:nvSpPr>
          <p:cNvPr id="727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27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9CA4658E-E591-4BE5-B68F-7FA540A30B89}" type="slidenum">
              <a:rPr lang="en-US" smtClean="0"/>
              <a:pPr eaLnBrk="1" hangingPunct="1"/>
              <a:t>26</a:t>
            </a:fld>
            <a:endParaRPr lang="en-US" smtClean="0"/>
          </a:p>
        </p:txBody>
      </p:sp>
    </p:spTree>
    <p:extLst>
      <p:ext uri="{BB962C8B-B14F-4D97-AF65-F5344CB8AC3E}">
        <p14:creationId xmlns:p14="http://schemas.microsoft.com/office/powerpoint/2010/main" val="487780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Lieu of Holiday – considered hours worked</a:t>
            </a:r>
          </a:p>
        </p:txBody>
      </p:sp>
      <p:sp>
        <p:nvSpPr>
          <p:cNvPr id="7373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28F1CBED-EA40-470A-ADC1-724906988E53}" type="datetime1">
              <a:rPr lang="en-US" smtClean="0"/>
              <a:pPr eaLnBrk="1" hangingPunct="1"/>
              <a:t>4/4/2018</a:t>
            </a:fld>
            <a:endParaRPr lang="en-US" smtClean="0"/>
          </a:p>
        </p:txBody>
      </p:sp>
      <p:sp>
        <p:nvSpPr>
          <p:cNvPr id="737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37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BEFB2129-CFBA-4863-9B6F-12FD65F4771B}" type="slidenum">
              <a:rPr lang="en-US" smtClean="0"/>
              <a:pPr eaLnBrk="1" hangingPunct="1"/>
              <a:t>27</a:t>
            </a:fld>
            <a:endParaRPr lang="en-US" smtClean="0"/>
          </a:p>
        </p:txBody>
      </p:sp>
    </p:spTree>
    <p:extLst>
      <p:ext uri="{BB962C8B-B14F-4D97-AF65-F5344CB8AC3E}">
        <p14:creationId xmlns:p14="http://schemas.microsoft.com/office/powerpoint/2010/main" val="1927981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Prior to 7/1/05 all paid leave (SL, AL, CT) was considered hours worked</a:t>
            </a:r>
          </a:p>
        </p:txBody>
      </p:sp>
      <p:sp>
        <p:nvSpPr>
          <p:cNvPr id="747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109516E6-3DC6-4934-80B2-7C00DD82F72D}" type="datetime1">
              <a:rPr lang="en-US" smtClean="0"/>
              <a:pPr eaLnBrk="1" hangingPunct="1"/>
              <a:t>4/4/2018</a:t>
            </a:fld>
            <a:endParaRPr lang="en-US" smtClean="0"/>
          </a:p>
        </p:txBody>
      </p:sp>
      <p:sp>
        <p:nvSpPr>
          <p:cNvPr id="747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47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C852ACCF-A6B0-4B5F-8792-CB28260F0D36}" type="slidenum">
              <a:rPr lang="en-US" smtClean="0"/>
              <a:pPr eaLnBrk="1" hangingPunct="1"/>
              <a:t>28</a:t>
            </a:fld>
            <a:endParaRPr lang="en-US" smtClean="0"/>
          </a:p>
        </p:txBody>
      </p:sp>
    </p:spTree>
    <p:extLst>
      <p:ext uri="{BB962C8B-B14F-4D97-AF65-F5344CB8AC3E}">
        <p14:creationId xmlns:p14="http://schemas.microsoft.com/office/powerpoint/2010/main" val="1789633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Example: 4x10 schedule – use 2 hours</a:t>
            </a:r>
          </a:p>
        </p:txBody>
      </p:sp>
      <p:sp>
        <p:nvSpPr>
          <p:cNvPr id="757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D708AE04-1367-403D-8E11-9670E9245EEF}" type="datetime1">
              <a:rPr lang="en-US" smtClean="0"/>
              <a:pPr eaLnBrk="1" hangingPunct="1"/>
              <a:t>4/4/2018</a:t>
            </a:fld>
            <a:endParaRPr lang="en-US" smtClean="0"/>
          </a:p>
        </p:txBody>
      </p:sp>
      <p:sp>
        <p:nvSpPr>
          <p:cNvPr id="757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57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D9072BD1-53B6-4340-AA00-503EFC6421F1}" type="slidenum">
              <a:rPr lang="en-US" smtClean="0"/>
              <a:pPr eaLnBrk="1" hangingPunct="1"/>
              <a:t>29</a:t>
            </a:fld>
            <a:endParaRPr lang="en-US" smtClean="0"/>
          </a:p>
        </p:txBody>
      </p:sp>
    </p:spTree>
    <p:extLst>
      <p:ext uri="{BB962C8B-B14F-4D97-AF65-F5344CB8AC3E}">
        <p14:creationId xmlns:p14="http://schemas.microsoft.com/office/powerpoint/2010/main" val="4197244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Example: 4x10 schedule – use 2 hours</a:t>
            </a:r>
          </a:p>
        </p:txBody>
      </p:sp>
      <p:sp>
        <p:nvSpPr>
          <p:cNvPr id="757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D708AE04-1367-403D-8E11-9670E9245EEF}" type="datetime1">
              <a:rPr lang="en-US" smtClean="0"/>
              <a:pPr eaLnBrk="1" hangingPunct="1"/>
              <a:t>4/4/2018</a:t>
            </a:fld>
            <a:endParaRPr lang="en-US" smtClean="0"/>
          </a:p>
        </p:txBody>
      </p:sp>
      <p:sp>
        <p:nvSpPr>
          <p:cNvPr id="757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57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D9072BD1-53B6-4340-AA00-503EFC6421F1}" type="slidenum">
              <a:rPr lang="en-US" smtClean="0"/>
              <a:pPr eaLnBrk="1" hangingPunct="1"/>
              <a:t>30</a:t>
            </a:fld>
            <a:endParaRPr lang="en-US" smtClean="0"/>
          </a:p>
        </p:txBody>
      </p:sp>
    </p:spTree>
    <p:extLst>
      <p:ext uri="{BB962C8B-B14F-4D97-AF65-F5344CB8AC3E}">
        <p14:creationId xmlns:p14="http://schemas.microsoft.com/office/powerpoint/2010/main" val="2589651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Arial" panose="020B0604020202020204"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a:defRPr/>
            </a:pPr>
            <a:endParaRPr lang="en-US"/>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a:defRPr/>
            </a:pPr>
            <a:endParaRPr lang="en-US"/>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sz="1000"/>
            </a:lvl1pPr>
          </a:lstStyle>
          <a:p>
            <a:pPr>
              <a:defRPr/>
            </a:pPr>
            <a:fld id="{96476B66-3F28-4D88-8A13-E30115B88424}" type="slidenum">
              <a:rPr lang="en-US"/>
              <a:pPr>
                <a:defRPr/>
              </a:pPr>
              <a:t>‹#›</a:t>
            </a:fld>
            <a:endParaRPr lang="en-US" dirty="0"/>
          </a:p>
        </p:txBody>
      </p:sp>
    </p:spTree>
    <p:extLst>
      <p:ext uri="{BB962C8B-B14F-4D97-AF65-F5344CB8AC3E}">
        <p14:creationId xmlns:p14="http://schemas.microsoft.com/office/powerpoint/2010/main" val="273468584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31655943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914" y="903116"/>
            <a:ext cx="7772400" cy="480131"/>
          </a:xfrm>
        </p:spPr>
        <p:txBody>
          <a:bodyPr/>
          <a:lstStyle>
            <a:lvl1pPr>
              <a:defRPr sz="2800">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1914" y="1543943"/>
            <a:ext cx="77724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Arial" panose="020B0604020202020204" pitchFamily="34" charset="0"/>
              </a:defRPr>
            </a:lvl4pPr>
            <a:lvl5pPr marL="1079500" indent="-165100">
              <a:spcBef>
                <a:spcPts val="400"/>
              </a:spcBef>
              <a:buSzPct val="100000"/>
              <a:buFont typeface="Arial" pitchFamily="34" charset="0"/>
              <a:buChar char="•"/>
              <a:defRPr lang="en-US" sz="2000" dirty="0">
                <a:solidFill>
                  <a:schemeClr val="bg2"/>
                </a:solidFill>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61388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1"/>
          <p:cNvPicPr>
            <a:picLocks noChangeAspect="1"/>
          </p:cNvPicPr>
          <p:nvPr userDrawn="1"/>
        </p:nvPicPr>
        <p:blipFill rotWithShape="1">
          <a:blip r:embed="rId2">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3" y="165894"/>
            <a:ext cx="36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HRS sign copy.jp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0" y="584993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7837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Arial" panose="020B0604020202020204"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EE20C387-C1E7-4B4C-8639-1344D7C04DD8}" type="slidenum">
              <a:rPr lang="en-US"/>
              <a:pPr>
                <a:defRPr/>
              </a:pPr>
              <a:t>‹#›</a:t>
            </a:fld>
            <a:endParaRPr lang="en-US"/>
          </a:p>
        </p:txBody>
      </p:sp>
    </p:spTree>
    <p:extLst>
      <p:ext uri="{BB962C8B-B14F-4D97-AF65-F5344CB8AC3E}">
        <p14:creationId xmlns:p14="http://schemas.microsoft.com/office/powerpoint/2010/main" val="38735843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1754326"/>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Arial" panose="020B0604020202020204"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Arial" panose="020B0604020202020204"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Arial" panose="020B0604020202020204"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Arial" panose="020B0604020202020204"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Arial" panose="020B0604020202020204"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1754326"/>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Arial" panose="020B0604020202020204"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Arial" panose="020B0604020202020204"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Arial" panose="020B0604020202020204"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Arial" panose="020B0604020202020204"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Arial" panose="020B0604020202020204"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49139E3E-3474-436C-BF5A-B2D68E79B26F}" type="slidenum">
              <a:rPr lang="en-US"/>
              <a:pPr>
                <a:defRPr/>
              </a:pPr>
              <a:t>‹#›</a:t>
            </a:fld>
            <a:endParaRPr lang="en-US"/>
          </a:p>
        </p:txBody>
      </p:sp>
    </p:spTree>
    <p:extLst>
      <p:ext uri="{BB962C8B-B14F-4D97-AF65-F5344CB8AC3E}">
        <p14:creationId xmlns:p14="http://schemas.microsoft.com/office/powerpoint/2010/main" val="10556484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Arial" panose="020B0604020202020204" pitchFamily="34" charset="0"/>
                <a:ea typeface="+mn-ea"/>
                <a:cs typeface="+mn-cs"/>
              </a:defRPr>
            </a:lvl1pPr>
            <a:lvl2pPr>
              <a:defRPr lang="en-US" sz="1600" dirty="0" smtClean="0">
                <a:solidFill>
                  <a:schemeClr val="bg2"/>
                </a:solidFill>
                <a:latin typeface="Arial" panose="020B0604020202020204" pitchFamily="34" charset="0"/>
                <a:ea typeface="+mn-ea"/>
                <a:cs typeface="+mn-cs"/>
              </a:defRPr>
            </a:lvl2pPr>
            <a:lvl3pPr>
              <a:defRPr lang="en-US" sz="1600" dirty="0" smtClean="0">
                <a:solidFill>
                  <a:schemeClr val="bg2"/>
                </a:solidFill>
                <a:latin typeface="Arial" panose="020B0604020202020204" pitchFamily="34" charset="0"/>
                <a:ea typeface="+mn-ea"/>
                <a:cs typeface="+mn-cs"/>
              </a:defRPr>
            </a:lvl3pPr>
            <a:lvl4pPr>
              <a:defRPr lang="en-US" sz="1400" dirty="0" smtClean="0">
                <a:solidFill>
                  <a:schemeClr val="bg2"/>
                </a:solidFill>
                <a:latin typeface="Arial" panose="020B0604020202020204" pitchFamily="34" charset="0"/>
                <a:ea typeface="+mn-ea"/>
                <a:cs typeface="+mn-cs"/>
              </a:defRPr>
            </a:lvl4pPr>
            <a:lvl5pPr>
              <a:defRPr lang="en-US" sz="1400" dirty="0">
                <a:solidFill>
                  <a:schemeClr val="bg2"/>
                </a:solidFill>
                <a:latin typeface="Arial" panose="020B0604020202020204"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Arial" panose="020B0604020202020204" pitchFamily="34" charset="0"/>
                <a:ea typeface="+mn-ea"/>
                <a:cs typeface="+mn-cs"/>
              </a:defRPr>
            </a:lvl1pPr>
            <a:lvl2pPr>
              <a:defRPr lang="en-US" sz="1600" dirty="0" smtClean="0">
                <a:solidFill>
                  <a:schemeClr val="bg2"/>
                </a:solidFill>
                <a:latin typeface="Arial" panose="020B0604020202020204" pitchFamily="34" charset="0"/>
                <a:ea typeface="+mn-ea"/>
                <a:cs typeface="+mn-cs"/>
              </a:defRPr>
            </a:lvl2pPr>
            <a:lvl3pPr>
              <a:defRPr lang="en-US" sz="1600" dirty="0" smtClean="0">
                <a:solidFill>
                  <a:schemeClr val="bg2"/>
                </a:solidFill>
                <a:latin typeface="Arial" panose="020B0604020202020204" pitchFamily="34" charset="0"/>
                <a:ea typeface="+mn-ea"/>
                <a:cs typeface="+mn-cs"/>
              </a:defRPr>
            </a:lvl3pPr>
            <a:lvl4pPr>
              <a:defRPr lang="en-US" sz="1400" dirty="0" smtClean="0">
                <a:solidFill>
                  <a:schemeClr val="bg2"/>
                </a:solidFill>
                <a:latin typeface="Arial" panose="020B0604020202020204" pitchFamily="34" charset="0"/>
                <a:ea typeface="+mn-ea"/>
                <a:cs typeface="+mn-cs"/>
              </a:defRPr>
            </a:lvl4pPr>
            <a:lvl5pPr>
              <a:defRPr lang="en-US" sz="1400" dirty="0">
                <a:solidFill>
                  <a:schemeClr val="bg2"/>
                </a:solidFill>
                <a:latin typeface="Arial" panose="020B0604020202020204"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a:ln/>
        </p:spPr>
        <p:txBody>
          <a:bodyPr/>
          <a:lstStyle>
            <a:lvl1pPr>
              <a:defRPr/>
            </a:lvl1pPr>
          </a:lstStyle>
          <a:p>
            <a:pPr>
              <a:defRPr/>
            </a:pPr>
            <a:fld id="{E77AFD58-B09A-4F10-9414-A38CF0E441F6}" type="slidenum">
              <a:rPr lang="en-US"/>
              <a:pPr>
                <a:defRPr/>
              </a:pPr>
              <a:t>‹#›</a:t>
            </a:fld>
            <a:endParaRPr lang="en-US"/>
          </a:p>
        </p:txBody>
      </p:sp>
    </p:spTree>
    <p:extLst>
      <p:ext uri="{BB962C8B-B14F-4D97-AF65-F5344CB8AC3E}">
        <p14:creationId xmlns:p14="http://schemas.microsoft.com/office/powerpoint/2010/main" val="326444474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p:cNvSpPr>
            <a:spLocks noGrp="1" noChangeArrowheads="1"/>
          </p:cNvSpPr>
          <p:nvPr userDrawn="1">
            <p:ph type="sldNum" sz="quarter" idx="12"/>
          </p:nvPr>
        </p:nvSpPr>
        <p:spPr>
          <a:ln/>
        </p:spPr>
        <p:txBody>
          <a:bodyPr/>
          <a:lstStyle>
            <a:lvl1pPr>
              <a:defRPr/>
            </a:lvl1pPr>
          </a:lstStyle>
          <a:p>
            <a:pPr>
              <a:defRPr/>
            </a:pPr>
            <a:fld id="{DCB02B38-FAE7-4AF0-BFE3-D550A3A61113}" type="slidenum">
              <a:rPr lang="en-US"/>
              <a:pPr>
                <a:defRPr/>
              </a:pPr>
              <a:t>‹#›</a:t>
            </a:fld>
            <a:endParaRPr lang="en-US"/>
          </a:p>
        </p:txBody>
      </p:sp>
    </p:spTree>
    <p:extLst>
      <p:ext uri="{BB962C8B-B14F-4D97-AF65-F5344CB8AC3E}">
        <p14:creationId xmlns:p14="http://schemas.microsoft.com/office/powerpoint/2010/main" val="39467521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p:cNvSpPr>
            <a:spLocks noGrp="1" noChangeArrowheads="1"/>
          </p:cNvSpPr>
          <p:nvPr userDrawn="1">
            <p:ph type="sldNum" sz="quarter" idx="12"/>
          </p:nvPr>
        </p:nvSpPr>
        <p:spPr>
          <a:ln/>
        </p:spPr>
        <p:txBody>
          <a:bodyPr/>
          <a:lstStyle>
            <a:lvl1pPr>
              <a:defRPr/>
            </a:lvl1pPr>
          </a:lstStyle>
          <a:p>
            <a:pPr>
              <a:defRPr/>
            </a:pPr>
            <a:fld id="{94EA24A4-0700-47DA-8A70-667FDCE5BC97}" type="slidenum">
              <a:rPr lang="en-US"/>
              <a:pPr>
                <a:defRPr/>
              </a:pPr>
              <a:t>‹#›</a:t>
            </a:fld>
            <a:endParaRPr lang="en-US"/>
          </a:p>
        </p:txBody>
      </p:sp>
    </p:spTree>
    <p:extLst>
      <p:ext uri="{BB962C8B-B14F-4D97-AF65-F5344CB8AC3E}">
        <p14:creationId xmlns:p14="http://schemas.microsoft.com/office/powerpoint/2010/main" val="38101200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Arial" panose="020B0604020202020204"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Arial" panose="020B0604020202020204" pitchFamily="34" charset="0"/>
                <a:ea typeface="+mn-ea"/>
                <a:cs typeface="+mn-cs"/>
              </a:defRPr>
            </a:lvl2pPr>
            <a:lvl3pPr>
              <a:buSzPct val="125000"/>
              <a:buFont typeface="Arial" pitchFamily="34" charset="0"/>
              <a:buChar char="•"/>
              <a:defRPr lang="en-US" sz="2200" dirty="0" smtClean="0">
                <a:solidFill>
                  <a:schemeClr val="bg2"/>
                </a:solidFill>
                <a:latin typeface="Arial" panose="020B0604020202020204"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Arial" panose="020B0604020202020204" pitchFamily="34" charset="0"/>
                <a:ea typeface="+mn-ea"/>
                <a:cs typeface="+mn-cs"/>
              </a:defRPr>
            </a:lvl4pPr>
            <a:lvl5pPr>
              <a:buSzPct val="125000"/>
              <a:buFont typeface="Arial" pitchFamily="34" charset="0"/>
              <a:buChar char="•"/>
              <a:defRPr lang="en-US" sz="2000" dirty="0">
                <a:solidFill>
                  <a:schemeClr val="bg2"/>
                </a:solidFill>
                <a:latin typeface="Arial" panose="020B0604020202020204"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4C709EB5-F645-42D7-A134-163E2B95328C}" type="slidenum">
              <a:rPr lang="en-US"/>
              <a:pPr>
                <a:defRPr/>
              </a:pPr>
              <a:t>‹#›</a:t>
            </a:fld>
            <a:endParaRPr lang="en-US"/>
          </a:p>
        </p:txBody>
      </p:sp>
    </p:spTree>
    <p:extLst>
      <p:ext uri="{BB962C8B-B14F-4D97-AF65-F5344CB8AC3E}">
        <p14:creationId xmlns:p14="http://schemas.microsoft.com/office/powerpoint/2010/main" val="38145779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FCC6BB25-E5B9-4F24-8C38-081A37FB55C0}" type="slidenum">
              <a:rPr lang="en-US"/>
              <a:pPr>
                <a:defRPr/>
              </a:pPr>
              <a:t>‹#›</a:t>
            </a:fld>
            <a:endParaRPr lang="en-US"/>
          </a:p>
        </p:txBody>
      </p:sp>
    </p:spTree>
    <p:extLst>
      <p:ext uri="{BB962C8B-B14F-4D97-AF65-F5344CB8AC3E}">
        <p14:creationId xmlns:p14="http://schemas.microsoft.com/office/powerpoint/2010/main" val="32540701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20" name="Rectangle 19"/>
          <p:cNvSpPr/>
          <p:nvPr userDrawn="1"/>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userDrawn="1"/>
        </p:nvSpPr>
        <p:spPr bwMode="gray">
          <a:xfrm flipH="1">
            <a:off x="0" y="79375"/>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latin typeface="Arial" charset="0"/>
              </a:defRPr>
            </a:lvl1pPr>
          </a:lstStyle>
          <a:p>
            <a:pPr>
              <a:defRPr/>
            </a:pPr>
            <a:endParaRPr lang="en-US"/>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chemeClr val="bg2"/>
                </a:solidFill>
                <a:latin typeface="Arial" charset="0"/>
              </a:defRPr>
            </a:lvl1pPr>
          </a:lstStyle>
          <a:p>
            <a:pPr>
              <a:defRPr/>
            </a:pPr>
            <a:endParaRPr lang="en-US"/>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latin typeface="Arial" charset="0"/>
              </a:defRPr>
            </a:lvl1pPr>
          </a:lstStyle>
          <a:p>
            <a:pPr>
              <a:defRPr/>
            </a:pPr>
            <a:fld id="{B3315FF4-AE30-4837-BC80-5CFA69D13B74}" type="slidenum">
              <a:rPr lang="en-US"/>
              <a:pPr>
                <a:defRPr/>
              </a:pPr>
              <a:t>‹#›</a:t>
            </a:fld>
            <a:endParaRPr lang="en-US"/>
          </a:p>
        </p:txBody>
      </p:sp>
      <p:pic>
        <p:nvPicPr>
          <p:cNvPr id="11" name="Picture 11"/>
          <p:cNvPicPr>
            <a:picLocks noChangeAspect="1"/>
          </p:cNvPicPr>
          <p:nvPr userDrawn="1"/>
        </p:nvPicPr>
        <p:blipFill rotWithShape="1">
          <a:blip r:embed="rId13">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3" y="165894"/>
            <a:ext cx="36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622327"/>
      </p:ext>
    </p:extLst>
  </p:cSld>
  <p:clrMap bg1="dk2" tx1="lt1" bg2="dk1" tx2="lt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Arial" panose="020B0604020202020204"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Arial" panose="020B0604020202020204"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Arial" panose="020B0604020202020204"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Arial" panose="020B0604020202020204"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Arial" panose="020B0604020202020204"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2.xml"/><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slideLayout" Target="../slideLayouts/slideLayout11.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1.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slideLayout" Target="../slideLayouts/slideLayout10.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1.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1.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1.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1.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1.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slideLayout" Target="../slideLayouts/slideLayout11.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1.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1.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1.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slideLayout" Target="../slideLayouts/slideLayout11.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hyperlink" Target="http://www.dol.gov/fairpay" TargetMode="External"/><Relationship Id="rId2" Type="http://schemas.openxmlformats.org/officeDocument/2006/relationships/slideLayout" Target="../slideLayouts/slideLayout11.xml"/><Relationship Id="rId1" Type="http://schemas.openxmlformats.org/officeDocument/2006/relationships/tags" Target="../tags/tag55.xml"/><Relationship Id="rId5" Type="http://schemas.openxmlformats.org/officeDocument/2006/relationships/hyperlink" Target="http://www.hrs.wsu.edu/" TargetMode="External"/><Relationship Id="rId4" Type="http://schemas.openxmlformats.org/officeDocument/2006/relationships/hyperlink" Target="http://www.lni.wa.gov/"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5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vboydo\My Documents\0 val work\1 WSU signature identities\PullmanTLSigsWindows\face to face - matted gifs to use\wsuTLSig4cW.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603"/>
          <a:stretch/>
        </p:blipFill>
        <p:spPr bwMode="auto">
          <a:xfrm>
            <a:off x="7010400" y="5919788"/>
            <a:ext cx="180816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7" name="Group 12"/>
          <p:cNvGrpSpPr>
            <a:grpSpLocks/>
          </p:cNvGrpSpPr>
          <p:nvPr/>
        </p:nvGrpSpPr>
        <p:grpSpPr bwMode="auto">
          <a:xfrm>
            <a:off x="9007475" y="0"/>
            <a:ext cx="136525" cy="6858000"/>
            <a:chOff x="0" y="0"/>
            <a:chExt cx="155448" cy="6858000"/>
          </a:xfrm>
        </p:grpSpPr>
        <p:sp>
          <p:nvSpPr>
            <p:cNvPr id="13" name="Rectangle 12"/>
            <p:cNvSpPr/>
            <p:nvPr/>
          </p:nvSpPr>
          <p:spPr bwMode="ltGray">
            <a:xfrm>
              <a:off x="0" y="4562475"/>
              <a:ext cx="155448" cy="229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Rectangle 13"/>
            <p:cNvSpPr/>
            <p:nvPr/>
          </p:nvSpPr>
          <p:spPr bwMode="ltGray">
            <a:xfrm flipH="1">
              <a:off x="0" y="0"/>
              <a:ext cx="155448" cy="5230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bwMode="ltGray">
            <a:xfrm flipH="1">
              <a:off x="0" y="3698875"/>
              <a:ext cx="155448" cy="2178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pic>
        <p:nvPicPr>
          <p:cNvPr id="3174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3" y="4050"/>
            <a:ext cx="4554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txBox="1">
            <a:spLocks noChangeArrowheads="1"/>
          </p:cNvSpPr>
          <p:nvPr/>
        </p:nvSpPr>
        <p:spPr>
          <a:xfrm>
            <a:off x="4783138" y="831850"/>
            <a:ext cx="3817937" cy="1511300"/>
          </a:xfrm>
          <a:prstGeom prst="rect">
            <a:avLst/>
          </a:prstGeom>
        </p:spPr>
        <p:txBody>
          <a:bodyPr/>
          <a:lstStyle/>
          <a:p>
            <a:pPr algn="ctr" eaLnBrk="0" hangingPunct="0">
              <a:lnSpc>
                <a:spcPct val="90000"/>
              </a:lnSpc>
              <a:defRPr/>
            </a:pPr>
            <a:r>
              <a:rPr lang="en-US" sz="4800" b="1" kern="0" dirty="0">
                <a:solidFill>
                  <a:schemeClr val="accent1"/>
                </a:solidFill>
                <a:effectLst>
                  <a:outerShdw blurRad="38100" dist="38100" dir="2700000" algn="tl">
                    <a:srgbClr val="000000">
                      <a:alpha val="43137"/>
                    </a:srgbClr>
                  </a:outerShdw>
                </a:effectLst>
                <a:latin typeface="Arial" panose="020B0604020202020204" pitchFamily="34" charset="0"/>
                <a:ea typeface="+mj-ea"/>
                <a:cs typeface="+mj-cs"/>
              </a:rPr>
              <a:t>Time Report Training</a:t>
            </a:r>
          </a:p>
        </p:txBody>
      </p:sp>
      <p:sp>
        <p:nvSpPr>
          <p:cNvPr id="31751" name="Rectangle 20"/>
          <p:cNvSpPr txBox="1">
            <a:spLocks noChangeArrowheads="1"/>
          </p:cNvSpPr>
          <p:nvPr/>
        </p:nvSpPr>
        <p:spPr bwMode="auto">
          <a:xfrm>
            <a:off x="282575" y="6145214"/>
            <a:ext cx="2470150" cy="341312"/>
          </a:xfrm>
          <a:prstGeom prst="rect">
            <a:avLst/>
          </a:prstGeom>
          <a:solidFill>
            <a:schemeClr val="bg2">
              <a:alpha val="56000"/>
            </a:schemeClr>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5000"/>
              </a:spcBef>
              <a:buClr>
                <a:schemeClr val="tx1"/>
              </a:buClr>
              <a:buSzPct val="100000"/>
            </a:pPr>
            <a:r>
              <a:rPr lang="en-US" sz="1400" dirty="0" smtClean="0">
                <a:latin typeface="Arial" panose="020B0604020202020204" pitchFamily="34" charset="0"/>
              </a:rPr>
              <a:t>Revised April 2018</a:t>
            </a:r>
            <a:endParaRPr lang="en-US" sz="1400" dirty="0">
              <a:latin typeface="Arial" panose="020B0604020202020204" pitchFamily="34" charset="0"/>
            </a:endParaRPr>
          </a:p>
          <a:p>
            <a:pPr>
              <a:spcBef>
                <a:spcPct val="25000"/>
              </a:spcBef>
              <a:buClr>
                <a:srgbClr val="C60C30"/>
              </a:buClr>
              <a:buSzPct val="100000"/>
              <a:buFont typeface="Arial" charset="0"/>
              <a:buNone/>
            </a:pPr>
            <a:endParaRPr lang="en-US" sz="1600" dirty="0">
              <a:latin typeface="Arial" panose="020B0604020202020204" pitchFamily="34" charset="0"/>
            </a:endParaRPr>
          </a:p>
          <a:p>
            <a:pPr>
              <a:spcBef>
                <a:spcPct val="25000"/>
              </a:spcBef>
              <a:buClr>
                <a:srgbClr val="C60C30"/>
              </a:buClr>
              <a:buSzPct val="100000"/>
              <a:buFont typeface="Arial" charset="0"/>
              <a:buNone/>
            </a:pPr>
            <a:endParaRPr lang="en-US" sz="2000" dirty="0">
              <a:latin typeface="Arial" panose="020B0604020202020204" pitchFamily="34" charset="0"/>
            </a:endParaRPr>
          </a:p>
        </p:txBody>
      </p:sp>
      <p:sp>
        <p:nvSpPr>
          <p:cNvPr id="31752" name="Rectangle 20"/>
          <p:cNvSpPr txBox="1">
            <a:spLocks noChangeArrowheads="1"/>
          </p:cNvSpPr>
          <p:nvPr/>
        </p:nvSpPr>
        <p:spPr bwMode="auto">
          <a:xfrm>
            <a:off x="4674394" y="4219576"/>
            <a:ext cx="421005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461963"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5000"/>
              </a:spcBef>
              <a:buClr>
                <a:schemeClr val="tx1"/>
              </a:buClr>
              <a:buSzPct val="100000"/>
            </a:pPr>
            <a:r>
              <a:rPr lang="en-US" sz="2000" dirty="0">
                <a:solidFill>
                  <a:schemeClr val="accent2"/>
                </a:solidFill>
                <a:latin typeface="Arial" panose="020B0604020202020204" pitchFamily="34" charset="0"/>
              </a:rPr>
              <a:t>Presented by:</a:t>
            </a:r>
          </a:p>
          <a:p>
            <a:pPr lvl="2">
              <a:spcBef>
                <a:spcPct val="25000"/>
              </a:spcBef>
              <a:buClr>
                <a:schemeClr val="tx1"/>
              </a:buClr>
              <a:buSzPct val="100000"/>
            </a:pPr>
            <a:r>
              <a:rPr lang="en-US" sz="2000" dirty="0">
                <a:solidFill>
                  <a:schemeClr val="accent2"/>
                </a:solidFill>
                <a:latin typeface="Arial" panose="020B0604020202020204" pitchFamily="34" charset="0"/>
              </a:rPr>
              <a:t>Human Resource Services</a:t>
            </a:r>
          </a:p>
          <a:p>
            <a:pPr>
              <a:spcBef>
                <a:spcPct val="25000"/>
              </a:spcBef>
              <a:buClr>
                <a:srgbClr val="C60C30"/>
              </a:buClr>
              <a:buSzPct val="100000"/>
              <a:buFont typeface="Arial" charset="0"/>
              <a:buNone/>
            </a:pPr>
            <a:endParaRPr lang="en-US" sz="2000" dirty="0">
              <a:solidFill>
                <a:schemeClr val="accent2"/>
              </a:solidFill>
              <a:latin typeface="Arial" panose="020B0604020202020204" pitchFamily="34" charset="0"/>
            </a:endParaRPr>
          </a:p>
          <a:p>
            <a:pPr>
              <a:spcBef>
                <a:spcPct val="25000"/>
              </a:spcBef>
              <a:buClr>
                <a:srgbClr val="C60C30"/>
              </a:buClr>
              <a:buSzPct val="100000"/>
              <a:buFont typeface="Arial" charset="0"/>
              <a:buNone/>
            </a:pPr>
            <a:endParaRPr lang="en-US" sz="2600" dirty="0">
              <a:solidFill>
                <a:schemeClr val="bg2"/>
              </a:solidFill>
              <a:latin typeface="Arial" panose="020B0604020202020204" pitchFamily="34" charset="0"/>
            </a:endParaRPr>
          </a:p>
        </p:txBody>
      </p:sp>
      <p:cxnSp>
        <p:nvCxnSpPr>
          <p:cNvPr id="3" name="Straight Connector 2"/>
          <p:cNvCxnSpPr/>
          <p:nvPr/>
        </p:nvCxnSpPr>
        <p:spPr>
          <a:xfrm>
            <a:off x="4933950" y="2714625"/>
            <a:ext cx="369093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p:cNvSpPr/>
          <p:nvPr/>
        </p:nvSpPr>
        <p:spPr bwMode="auto">
          <a:xfrm>
            <a:off x="2963863" y="0"/>
            <a:ext cx="1819275" cy="6858000"/>
          </a:xfrm>
          <a:prstGeom prst="rect">
            <a:avLst/>
          </a:prstGeom>
          <a:gradFill>
            <a:gsLst>
              <a:gs pos="0">
                <a:schemeClr val="tx1">
                  <a:alpha val="0"/>
                </a:schemeClr>
              </a:gs>
              <a:gs pos="85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a:xfrm>
            <a:off x="801688" y="459383"/>
            <a:ext cx="7772400" cy="923330"/>
          </a:xfrm>
        </p:spPr>
        <p:txBody>
          <a:bodyPr/>
          <a:lstStyle/>
          <a:p>
            <a:pPr algn="ctr"/>
            <a:r>
              <a:rPr lang="en-US" sz="2000" i="1" dirty="0" smtClean="0"/>
              <a:t>Historical 7/1/05 – 6/30/17</a:t>
            </a:r>
            <a:r>
              <a:rPr lang="en-US" sz="2000" dirty="0" smtClean="0"/>
              <a:t/>
            </a:r>
            <a:br>
              <a:rPr lang="en-US" sz="2000" dirty="0" smtClean="0"/>
            </a:br>
            <a:r>
              <a:rPr lang="en-US" sz="2000" dirty="0" smtClean="0"/>
              <a:t>Civil Service Annual Leave Accrual Rates</a:t>
            </a:r>
            <a:br>
              <a:rPr lang="en-US" sz="2000" dirty="0" smtClean="0"/>
            </a:br>
            <a:r>
              <a:rPr lang="en-US" sz="2000" dirty="0" smtClean="0"/>
              <a:t>for Full-Time Employees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1231216"/>
              </p:ext>
            </p:extLst>
          </p:nvPr>
        </p:nvGraphicFramePr>
        <p:xfrm>
          <a:off x="617538" y="1544638"/>
          <a:ext cx="7710487" cy="4255680"/>
        </p:xfrm>
        <a:graphic>
          <a:graphicData uri="http://schemas.openxmlformats.org/drawingml/2006/table">
            <a:tbl>
              <a:tblPr firstRow="1" firstCol="1" bandRow="1">
                <a:effectLst>
                  <a:outerShdw blurRad="50800" dist="76200" dir="2700000" algn="tl" rotWithShape="0">
                    <a:prstClr val="black">
                      <a:alpha val="40000"/>
                    </a:prstClr>
                  </a:outerShdw>
                </a:effectLst>
                <a:tableStyleId>{69CF1AB2-1976-4502-BF36-3FF5EA218861}</a:tableStyleId>
              </a:tblPr>
              <a:tblGrid>
                <a:gridCol w="4848556">
                  <a:extLst>
                    <a:ext uri="{9D8B030D-6E8A-4147-A177-3AD203B41FA5}">
                      <a16:colId xmlns:a16="http://schemas.microsoft.com/office/drawing/2014/main" xmlns="" val="20000"/>
                    </a:ext>
                  </a:extLst>
                </a:gridCol>
                <a:gridCol w="1467696">
                  <a:extLst>
                    <a:ext uri="{9D8B030D-6E8A-4147-A177-3AD203B41FA5}">
                      <a16:colId xmlns:a16="http://schemas.microsoft.com/office/drawing/2014/main" xmlns="" val="20001"/>
                    </a:ext>
                  </a:extLst>
                </a:gridCol>
                <a:gridCol w="1394235">
                  <a:extLst>
                    <a:ext uri="{9D8B030D-6E8A-4147-A177-3AD203B41FA5}">
                      <a16:colId xmlns:a16="http://schemas.microsoft.com/office/drawing/2014/main" xmlns="" val="20002"/>
                    </a:ext>
                  </a:extLst>
                </a:gridCol>
              </a:tblGrid>
              <a:tr h="477037">
                <a:tc>
                  <a:txBody>
                    <a:bodyPr/>
                    <a:lstStyle/>
                    <a:p>
                      <a:pPr marL="0" marR="0" algn="ctr">
                        <a:lnSpc>
                          <a:spcPct val="115000"/>
                        </a:lnSpc>
                        <a:spcBef>
                          <a:spcPts val="0"/>
                        </a:spcBef>
                        <a:spcAft>
                          <a:spcPts val="0"/>
                        </a:spcAft>
                      </a:pPr>
                      <a:r>
                        <a:rPr lang="en-US" sz="1100" dirty="0">
                          <a:effectLst/>
                        </a:rPr>
                        <a:t/>
                      </a:r>
                      <a:br>
                        <a:rPr lang="en-US" sz="1100" dirty="0">
                          <a:effectLst/>
                        </a:rPr>
                      </a:br>
                      <a:r>
                        <a:rPr lang="en-US" sz="1400" dirty="0" smtClean="0">
                          <a:effectLst/>
                        </a:rPr>
                        <a:t>Year</a:t>
                      </a:r>
                    </a:p>
                    <a:p>
                      <a:pPr marL="0" marR="0" algn="ctr">
                        <a:lnSpc>
                          <a:spcPct val="115000"/>
                        </a:lnSpc>
                        <a:spcBef>
                          <a:spcPts val="0"/>
                        </a:spcBef>
                        <a:spcAft>
                          <a:spcPts val="0"/>
                        </a:spcAft>
                      </a:pPr>
                      <a:r>
                        <a:rPr lang="en-US" sz="1200" i="1" dirty="0" smtClean="0">
                          <a:effectLst/>
                          <a:latin typeface="Arial" panose="020B0604020202020204" pitchFamily="34" charset="0"/>
                          <a:ea typeface="Calibri"/>
                          <a:cs typeface="Times New Roman"/>
                        </a:rPr>
                        <a:t>July 1, 2005 – June 30, 2017</a:t>
                      </a:r>
                      <a:endParaRPr lang="en-US" sz="1200" i="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dirty="0">
                          <a:effectLst/>
                        </a:rPr>
                        <a:t>Accrual Per Year </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dirty="0">
                          <a:effectLst/>
                        </a:rPr>
                        <a:t>Accrual Per Month </a:t>
                      </a:r>
                      <a:endParaRPr lang="en-US" sz="1100"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0"/>
                  </a:ext>
                </a:extLst>
              </a:tr>
              <a:tr h="332230">
                <a:tc>
                  <a:txBody>
                    <a:bodyPr/>
                    <a:lstStyle/>
                    <a:p>
                      <a:pPr marL="0" marR="0">
                        <a:lnSpc>
                          <a:spcPct val="115000"/>
                        </a:lnSpc>
                        <a:spcBef>
                          <a:spcPts val="0"/>
                        </a:spcBef>
                        <a:spcAft>
                          <a:spcPts val="0"/>
                        </a:spcAft>
                      </a:pPr>
                      <a:r>
                        <a:rPr lang="en-US" sz="1100" dirty="0">
                          <a:effectLst/>
                        </a:rPr>
                        <a:t>1 (of continuous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12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8.00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1"/>
                  </a:ext>
                </a:extLst>
              </a:tr>
              <a:tr h="332230">
                <a:tc>
                  <a:txBody>
                    <a:bodyPr/>
                    <a:lstStyle/>
                    <a:p>
                      <a:pPr marL="0" marR="0">
                        <a:lnSpc>
                          <a:spcPct val="115000"/>
                        </a:lnSpc>
                        <a:spcBef>
                          <a:spcPts val="0"/>
                        </a:spcBef>
                        <a:spcAft>
                          <a:spcPts val="0"/>
                        </a:spcAft>
                      </a:pPr>
                      <a:r>
                        <a:rPr lang="en-US" sz="1100" dirty="0">
                          <a:effectLst/>
                        </a:rPr>
                        <a:t>2 (of continuous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13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8.67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2"/>
                  </a:ext>
                </a:extLst>
              </a:tr>
              <a:tr h="322407">
                <a:tc>
                  <a:txBody>
                    <a:bodyPr/>
                    <a:lstStyle/>
                    <a:p>
                      <a:pPr marL="0" marR="0">
                        <a:lnSpc>
                          <a:spcPct val="115000"/>
                        </a:lnSpc>
                        <a:spcBef>
                          <a:spcPts val="0"/>
                        </a:spcBef>
                        <a:spcAft>
                          <a:spcPts val="0"/>
                        </a:spcAft>
                      </a:pPr>
                      <a:r>
                        <a:rPr lang="en-US" sz="1100" dirty="0">
                          <a:effectLst/>
                        </a:rPr>
                        <a:t>3-4 (of continuous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14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9.33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3"/>
                  </a:ext>
                </a:extLst>
              </a:tr>
              <a:tr h="332230">
                <a:tc>
                  <a:txBody>
                    <a:bodyPr/>
                    <a:lstStyle/>
                    <a:p>
                      <a:pPr marL="0" marR="0">
                        <a:lnSpc>
                          <a:spcPct val="115000"/>
                        </a:lnSpc>
                        <a:spcBef>
                          <a:spcPts val="0"/>
                        </a:spcBef>
                        <a:spcAft>
                          <a:spcPts val="0"/>
                        </a:spcAft>
                      </a:pPr>
                      <a:r>
                        <a:rPr lang="en-US" sz="1100" dirty="0">
                          <a:effectLst/>
                        </a:rPr>
                        <a:t>5-7 (of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15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10.00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4"/>
                  </a:ext>
                </a:extLst>
              </a:tr>
              <a:tr h="332230">
                <a:tc>
                  <a:txBody>
                    <a:bodyPr/>
                    <a:lstStyle/>
                    <a:p>
                      <a:pPr marL="0" marR="0">
                        <a:lnSpc>
                          <a:spcPct val="115000"/>
                        </a:lnSpc>
                        <a:spcBef>
                          <a:spcPts val="0"/>
                        </a:spcBef>
                        <a:spcAft>
                          <a:spcPts val="0"/>
                        </a:spcAft>
                      </a:pPr>
                      <a:r>
                        <a:rPr lang="en-US" sz="1100" dirty="0">
                          <a:effectLst/>
                        </a:rPr>
                        <a:t>8-10 (of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16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10.67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5"/>
                  </a:ext>
                </a:extLst>
              </a:tr>
              <a:tr h="322407">
                <a:tc>
                  <a:txBody>
                    <a:bodyPr/>
                    <a:lstStyle/>
                    <a:p>
                      <a:pPr marL="0" marR="0">
                        <a:lnSpc>
                          <a:spcPct val="115000"/>
                        </a:lnSpc>
                        <a:spcBef>
                          <a:spcPts val="0"/>
                        </a:spcBef>
                        <a:spcAft>
                          <a:spcPts val="0"/>
                        </a:spcAft>
                      </a:pPr>
                      <a:r>
                        <a:rPr lang="en-US" sz="1100" dirty="0">
                          <a:effectLst/>
                        </a:rPr>
                        <a:t>11 (of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17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11.33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6"/>
                  </a:ext>
                </a:extLst>
              </a:tr>
              <a:tr h="332230">
                <a:tc>
                  <a:txBody>
                    <a:bodyPr/>
                    <a:lstStyle/>
                    <a:p>
                      <a:pPr marL="0" marR="0">
                        <a:lnSpc>
                          <a:spcPct val="115000"/>
                        </a:lnSpc>
                        <a:spcBef>
                          <a:spcPts val="0"/>
                        </a:spcBef>
                        <a:spcAft>
                          <a:spcPts val="0"/>
                        </a:spcAft>
                      </a:pPr>
                      <a:r>
                        <a:rPr lang="en-US" sz="1100" dirty="0">
                          <a:effectLst/>
                        </a:rPr>
                        <a:t>12 (of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18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12.00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7"/>
                  </a:ext>
                </a:extLst>
              </a:tr>
              <a:tr h="332230">
                <a:tc>
                  <a:txBody>
                    <a:bodyPr/>
                    <a:lstStyle/>
                    <a:p>
                      <a:pPr marL="0" marR="0">
                        <a:lnSpc>
                          <a:spcPct val="115000"/>
                        </a:lnSpc>
                        <a:spcBef>
                          <a:spcPts val="0"/>
                        </a:spcBef>
                        <a:spcAft>
                          <a:spcPts val="0"/>
                        </a:spcAft>
                      </a:pPr>
                      <a:r>
                        <a:rPr lang="en-US" sz="1100" dirty="0">
                          <a:effectLst/>
                        </a:rPr>
                        <a:t>13 (of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19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12.67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8"/>
                  </a:ext>
                </a:extLst>
              </a:tr>
              <a:tr h="332230">
                <a:tc>
                  <a:txBody>
                    <a:bodyPr/>
                    <a:lstStyle/>
                    <a:p>
                      <a:pPr marL="0" marR="0">
                        <a:lnSpc>
                          <a:spcPct val="115000"/>
                        </a:lnSpc>
                        <a:spcBef>
                          <a:spcPts val="0"/>
                        </a:spcBef>
                        <a:spcAft>
                          <a:spcPts val="0"/>
                        </a:spcAft>
                      </a:pPr>
                      <a:r>
                        <a:rPr lang="en-US" sz="1100" dirty="0">
                          <a:effectLst/>
                        </a:rPr>
                        <a:t>14 (of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20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13.33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9"/>
                  </a:ext>
                </a:extLst>
              </a:tr>
              <a:tr h="322407">
                <a:tc>
                  <a:txBody>
                    <a:bodyPr/>
                    <a:lstStyle/>
                    <a:p>
                      <a:pPr marL="0" marR="0">
                        <a:lnSpc>
                          <a:spcPct val="115000"/>
                        </a:lnSpc>
                        <a:spcBef>
                          <a:spcPts val="0"/>
                        </a:spcBef>
                        <a:spcAft>
                          <a:spcPts val="0"/>
                        </a:spcAft>
                      </a:pPr>
                      <a:r>
                        <a:rPr lang="en-US" sz="1100" dirty="0">
                          <a:effectLst/>
                        </a:rPr>
                        <a:t>15 (of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21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14.00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10"/>
                  </a:ext>
                </a:extLst>
              </a:tr>
              <a:tr h="332230">
                <a:tc>
                  <a:txBody>
                    <a:bodyPr/>
                    <a:lstStyle/>
                    <a:p>
                      <a:pPr marL="0" marR="0">
                        <a:lnSpc>
                          <a:spcPct val="115000"/>
                        </a:lnSpc>
                        <a:spcBef>
                          <a:spcPts val="0"/>
                        </a:spcBef>
                        <a:spcAft>
                          <a:spcPts val="0"/>
                        </a:spcAft>
                      </a:pPr>
                      <a:r>
                        <a:rPr lang="en-US" sz="1100" dirty="0">
                          <a:effectLst/>
                        </a:rPr>
                        <a:t>16 and longer (of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22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14.67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11"/>
                  </a:ext>
                </a:extLst>
              </a:tr>
            </a:tbl>
          </a:graphicData>
        </a:graphic>
      </p:graphicFrame>
      <p:sp>
        <p:nvSpPr>
          <p:cNvPr id="2" name="Rectangle 1"/>
          <p:cNvSpPr/>
          <p:nvPr/>
        </p:nvSpPr>
        <p:spPr>
          <a:xfrm>
            <a:off x="7053673" y="6039292"/>
            <a:ext cx="1402948" cy="369332"/>
          </a:xfrm>
          <a:prstGeom prst="rect">
            <a:avLst/>
          </a:prstGeom>
        </p:spPr>
        <p:txBody>
          <a:bodyPr wrap="none">
            <a:spAutoFit/>
          </a:bodyPr>
          <a:lstStyle/>
          <a:p>
            <a:r>
              <a:rPr lang="en-US" b="1" dirty="0">
                <a:solidFill>
                  <a:schemeClr val="accent1"/>
                </a:solidFill>
              </a:rPr>
              <a:t>See Page </a:t>
            </a:r>
            <a:r>
              <a:rPr lang="en-US" b="1" dirty="0" smtClean="0">
                <a:solidFill>
                  <a:schemeClr val="accent1"/>
                </a:solidFill>
              </a:rPr>
              <a:t>5</a:t>
            </a:r>
            <a:endParaRPr lang="en-US" b="1" dirty="0">
              <a:solidFill>
                <a:schemeClr val="accent1"/>
              </a:solidFill>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801688" y="1014413"/>
            <a:ext cx="7772400" cy="368300"/>
          </a:xfrm>
        </p:spPr>
        <p:txBody>
          <a:bodyPr/>
          <a:lstStyle/>
          <a:p>
            <a:r>
              <a:rPr lang="en-US" sz="2000" dirty="0" smtClean="0"/>
              <a:t>Accrual Chart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54023715"/>
              </p:ext>
            </p:extLst>
          </p:nvPr>
        </p:nvGraphicFramePr>
        <p:xfrm>
          <a:off x="2103438" y="2079625"/>
          <a:ext cx="4975225" cy="3467106"/>
        </p:xfrm>
        <a:graphic>
          <a:graphicData uri="http://schemas.openxmlformats.org/drawingml/2006/table">
            <a:tbl>
              <a:tblPr firstRow="1" firstCol="1">
                <a:effectLst>
                  <a:outerShdw blurRad="50800" dist="76200" dir="2700000" algn="tl" rotWithShape="0">
                    <a:prstClr val="black">
                      <a:alpha val="40000"/>
                    </a:prstClr>
                  </a:outerShdw>
                </a:effectLst>
                <a:tableStyleId>{69CF1AB2-1976-4502-BF36-3FF5EA218861}</a:tableStyleId>
              </a:tblPr>
              <a:tblGrid>
                <a:gridCol w="1506442">
                  <a:extLst>
                    <a:ext uri="{9D8B030D-6E8A-4147-A177-3AD203B41FA5}">
                      <a16:colId xmlns:a16="http://schemas.microsoft.com/office/drawing/2014/main" xmlns="" val="20000"/>
                    </a:ext>
                  </a:extLst>
                </a:gridCol>
                <a:gridCol w="1486621">
                  <a:extLst>
                    <a:ext uri="{9D8B030D-6E8A-4147-A177-3AD203B41FA5}">
                      <a16:colId xmlns:a16="http://schemas.microsoft.com/office/drawing/2014/main" xmlns="" val="20001"/>
                    </a:ext>
                  </a:extLst>
                </a:gridCol>
                <a:gridCol w="1982162">
                  <a:extLst>
                    <a:ext uri="{9D8B030D-6E8A-4147-A177-3AD203B41FA5}">
                      <a16:colId xmlns:a16="http://schemas.microsoft.com/office/drawing/2014/main" xmlns="" val="20002"/>
                    </a:ext>
                  </a:extLst>
                </a:gridCol>
              </a:tblGrid>
              <a:tr h="480050">
                <a:tc>
                  <a:txBody>
                    <a:bodyPr/>
                    <a:lstStyle/>
                    <a:p>
                      <a:pPr marL="0" marR="0" algn="ctr">
                        <a:spcBef>
                          <a:spcPts val="0"/>
                        </a:spcBef>
                        <a:spcAft>
                          <a:spcPts val="0"/>
                        </a:spcAft>
                      </a:pPr>
                      <a:r>
                        <a:rPr lang="en-US" sz="1000" dirty="0">
                          <a:effectLst/>
                        </a:rPr>
                        <a:t> </a:t>
                      </a:r>
                    </a:p>
                    <a:p>
                      <a:pPr marL="0" marR="0" algn="ctr">
                        <a:spcBef>
                          <a:spcPts val="0"/>
                        </a:spcBef>
                        <a:spcAft>
                          <a:spcPts val="0"/>
                        </a:spcAft>
                      </a:pPr>
                      <a:r>
                        <a:rPr lang="en-US" sz="1000" dirty="0">
                          <a:effectLst/>
                        </a:rPr>
                        <a:t>DATE:</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 </a:t>
                      </a:r>
                    </a:p>
                    <a:p>
                      <a:pPr marL="0" marR="0" algn="ctr">
                        <a:spcBef>
                          <a:spcPts val="0"/>
                        </a:spcBef>
                        <a:spcAft>
                          <a:spcPts val="0"/>
                        </a:spcAft>
                      </a:pPr>
                      <a:r>
                        <a:rPr lang="en-US" sz="1000" dirty="0">
                          <a:effectLst/>
                        </a:rPr>
                        <a:t>RATE:</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 </a:t>
                      </a:r>
                    </a:p>
                    <a:p>
                      <a:pPr marL="0" marR="0" algn="ctr">
                        <a:spcBef>
                          <a:spcPts val="0"/>
                        </a:spcBef>
                        <a:spcAft>
                          <a:spcPts val="0"/>
                        </a:spcAft>
                      </a:pPr>
                      <a:r>
                        <a:rPr lang="en-US" sz="1000" dirty="0">
                          <a:effectLst/>
                        </a:rPr>
                        <a:t>MONTHS COMPLETED SERVICE:</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00"/>
                  </a:ext>
                </a:extLst>
              </a:tr>
              <a:tr h="186691">
                <a:tc>
                  <a:txBody>
                    <a:bodyPr/>
                    <a:lstStyle/>
                    <a:p>
                      <a:pPr marL="0" marR="0" algn="ctr">
                        <a:spcBef>
                          <a:spcPts val="0"/>
                        </a:spcBef>
                        <a:spcAft>
                          <a:spcPts val="0"/>
                        </a:spcAft>
                      </a:pPr>
                      <a:r>
                        <a:rPr lang="en-US" sz="1000" dirty="0" smtClean="0">
                          <a:effectLst/>
                        </a:rPr>
                        <a:t>10/06</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8.00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0</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01"/>
                  </a:ext>
                </a:extLst>
              </a:tr>
              <a:tr h="186691">
                <a:tc>
                  <a:txBody>
                    <a:bodyPr/>
                    <a:lstStyle/>
                    <a:p>
                      <a:pPr marL="0" marR="0" algn="ctr">
                        <a:spcBef>
                          <a:spcPts val="0"/>
                        </a:spcBef>
                        <a:spcAft>
                          <a:spcPts val="0"/>
                        </a:spcAft>
                      </a:pPr>
                      <a:r>
                        <a:rPr lang="en-US" sz="1000" dirty="0">
                          <a:effectLst/>
                        </a:rPr>
                        <a:t>10/07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8.67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12</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02"/>
                  </a:ext>
                </a:extLst>
              </a:tr>
              <a:tr h="186691">
                <a:tc>
                  <a:txBody>
                    <a:bodyPr/>
                    <a:lstStyle/>
                    <a:p>
                      <a:pPr marL="0" marR="0" algn="ctr">
                        <a:spcBef>
                          <a:spcPts val="0"/>
                        </a:spcBef>
                        <a:spcAft>
                          <a:spcPts val="0"/>
                        </a:spcAft>
                      </a:pPr>
                      <a:r>
                        <a:rPr lang="en-US" sz="1000" dirty="0" smtClean="0">
                          <a:effectLst/>
                        </a:rPr>
                        <a:t>10/08</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9.33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24</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03"/>
                  </a:ext>
                </a:extLst>
              </a:tr>
              <a:tr h="186691">
                <a:tc>
                  <a:txBody>
                    <a:bodyPr/>
                    <a:lstStyle/>
                    <a:p>
                      <a:pPr marL="0" marR="0" algn="ctr">
                        <a:spcBef>
                          <a:spcPts val="0"/>
                        </a:spcBef>
                        <a:spcAft>
                          <a:spcPts val="0"/>
                        </a:spcAft>
                      </a:pPr>
                      <a:r>
                        <a:rPr lang="en-US" sz="1000" dirty="0" smtClean="0">
                          <a:effectLst/>
                        </a:rPr>
                        <a:t>10/09</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9.33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36</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04"/>
                  </a:ext>
                </a:extLst>
              </a:tr>
              <a:tr h="186691">
                <a:tc>
                  <a:txBody>
                    <a:bodyPr/>
                    <a:lstStyle/>
                    <a:p>
                      <a:pPr marL="0" marR="0" algn="ctr">
                        <a:spcBef>
                          <a:spcPts val="0"/>
                        </a:spcBef>
                        <a:spcAft>
                          <a:spcPts val="0"/>
                        </a:spcAft>
                      </a:pPr>
                      <a:r>
                        <a:rPr lang="en-US" sz="1000" dirty="0" smtClean="0">
                          <a:effectLst/>
                        </a:rPr>
                        <a:t>10/10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10.00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48</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05"/>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10/11</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10.00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60</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06"/>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10/12</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10.00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72</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07"/>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10/13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84</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08"/>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10/14</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96</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09"/>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10/15</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108</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10"/>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10/16</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11.33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120</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11"/>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*7/17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13.33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New rates</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12"/>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10/17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13.33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132</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13"/>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10/18</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13.33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144</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14"/>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10/19</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13.33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156</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15"/>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10/20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14.67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168</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16"/>
                  </a:ext>
                </a:extLst>
              </a:tr>
            </a:tbl>
          </a:graphicData>
        </a:graphic>
      </p:graphicFrame>
      <p:sp>
        <p:nvSpPr>
          <p:cNvPr id="42061" name="TextBox 8"/>
          <p:cNvSpPr txBox="1">
            <a:spLocks noChangeArrowheads="1"/>
          </p:cNvSpPr>
          <p:nvPr/>
        </p:nvSpPr>
        <p:spPr bwMode="auto">
          <a:xfrm>
            <a:off x="2103438" y="1547813"/>
            <a:ext cx="2586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dirty="0">
                <a:solidFill>
                  <a:schemeClr val="bg2"/>
                </a:solidFill>
              </a:rPr>
              <a:t>Continuous Employment Date: 10/14/06</a:t>
            </a:r>
          </a:p>
          <a:p>
            <a:pPr eaLnBrk="1" hangingPunct="1"/>
            <a:r>
              <a:rPr lang="en-US" sz="1000" b="1" dirty="0">
                <a:solidFill>
                  <a:schemeClr val="bg2"/>
                </a:solidFill>
              </a:rPr>
              <a:t>Initial Hire Date: 10/14/06</a:t>
            </a:r>
          </a:p>
        </p:txBody>
      </p:sp>
      <p:sp>
        <p:nvSpPr>
          <p:cNvPr id="6" name="Rectangle 5"/>
          <p:cNvSpPr/>
          <p:nvPr/>
        </p:nvSpPr>
        <p:spPr>
          <a:xfrm>
            <a:off x="7053673" y="6039292"/>
            <a:ext cx="1402948" cy="369332"/>
          </a:xfrm>
          <a:prstGeom prst="rect">
            <a:avLst/>
          </a:prstGeom>
        </p:spPr>
        <p:txBody>
          <a:bodyPr wrap="none">
            <a:spAutoFit/>
          </a:bodyPr>
          <a:lstStyle/>
          <a:p>
            <a:r>
              <a:rPr lang="en-US" b="1" dirty="0">
                <a:solidFill>
                  <a:schemeClr val="accent1"/>
                </a:solidFill>
              </a:rPr>
              <a:t>See Page </a:t>
            </a:r>
            <a:r>
              <a:rPr lang="en-US" b="1" dirty="0" smtClean="0">
                <a:solidFill>
                  <a:schemeClr val="accent1"/>
                </a:solidFill>
              </a:rPr>
              <a:t>6</a:t>
            </a:r>
            <a:endParaRPr lang="en-US" b="1" dirty="0">
              <a:solidFill>
                <a:schemeClr val="accent1"/>
              </a:solidFill>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Annual Leave Accruals</a:t>
            </a:r>
            <a:br>
              <a:rPr lang="en-US" dirty="0" smtClean="0">
                <a:solidFill>
                  <a:srgbClr val="970035"/>
                </a:solidFill>
              </a:rPr>
            </a:br>
            <a:r>
              <a:rPr lang="en-US" dirty="0" smtClean="0">
                <a:solidFill>
                  <a:srgbClr val="970035"/>
                </a:solidFill>
              </a:rPr>
              <a:t>Civil Service Employees - LWOP</a:t>
            </a:r>
          </a:p>
        </p:txBody>
      </p:sp>
      <p:sp>
        <p:nvSpPr>
          <p:cNvPr id="39938" name="Content Placeholder 2"/>
          <p:cNvSpPr>
            <a:spLocks noGrp="1"/>
          </p:cNvSpPr>
          <p:nvPr>
            <p:ph idx="1"/>
          </p:nvPr>
        </p:nvSpPr>
        <p:spPr bwMode="auto">
          <a:xfrm>
            <a:off x="776288" y="2133600"/>
            <a:ext cx="7772400" cy="2426305"/>
          </a:xfrm>
        </p:spPr>
        <p:txBody>
          <a:bodyPr anchorCtr="0"/>
          <a:lstStyle/>
          <a:p>
            <a:pPr eaLnBrk="1" hangingPunct="1">
              <a:buClr>
                <a:srgbClr val="C00000"/>
              </a:buClr>
              <a:buFont typeface="Arial" charset="0"/>
              <a:buChar char="•"/>
            </a:pPr>
            <a:r>
              <a:rPr b="1" dirty="0" smtClean="0"/>
              <a:t>When an employee has 11 or more FULL days of LWOP in a month:</a:t>
            </a:r>
          </a:p>
          <a:p>
            <a:pPr lvl="2" eaLnBrk="1" hangingPunct="1">
              <a:buClr>
                <a:srgbClr val="C00000"/>
              </a:buClr>
              <a:buFont typeface="Arial" charset="0"/>
              <a:buChar char="•"/>
            </a:pPr>
            <a:r>
              <a:rPr lang="en-US" b="1" dirty="0"/>
              <a:t>t</a:t>
            </a:r>
            <a:r>
              <a:rPr lang="en-US" b="1" dirty="0" smtClean="0"/>
              <a:t>hey do not earn AL for that month, and</a:t>
            </a:r>
          </a:p>
          <a:p>
            <a:pPr lvl="2" eaLnBrk="1" hangingPunct="1">
              <a:buClr>
                <a:srgbClr val="C00000"/>
              </a:buClr>
              <a:buFont typeface="Arial" charset="0"/>
              <a:buChar char="•"/>
            </a:pPr>
            <a:r>
              <a:rPr lang="en-US" b="1" dirty="0" smtClean="0"/>
              <a:t>their AL</a:t>
            </a:r>
            <a:r>
              <a:rPr b="1" dirty="0" smtClean="0"/>
              <a:t> accrual rate increase will be deferred by one month. </a:t>
            </a:r>
          </a:p>
          <a:p>
            <a:pPr eaLnBrk="1" hangingPunct="1">
              <a:buClr>
                <a:srgbClr val="C00000"/>
              </a:buClr>
              <a:buFont typeface="Arial" charset="0"/>
              <a:buChar char="•"/>
            </a:pPr>
            <a:endParaRPr b="1" dirty="0" smtClean="0"/>
          </a:p>
        </p:txBody>
      </p:sp>
    </p:spTree>
    <p:custDataLst>
      <p:tags r:id="rId1"/>
    </p:custData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Sick Leave Accruals</a:t>
            </a:r>
            <a:br>
              <a:rPr lang="en-US" dirty="0" smtClean="0">
                <a:solidFill>
                  <a:srgbClr val="970035"/>
                </a:solidFill>
              </a:rPr>
            </a:br>
            <a:r>
              <a:rPr lang="en-US" dirty="0" smtClean="0">
                <a:solidFill>
                  <a:srgbClr val="970035"/>
                </a:solidFill>
              </a:rPr>
              <a:t>Civil Service Employees - LWOP</a:t>
            </a:r>
          </a:p>
        </p:txBody>
      </p:sp>
      <p:sp>
        <p:nvSpPr>
          <p:cNvPr id="39938" name="Content Placeholder 2"/>
          <p:cNvSpPr>
            <a:spLocks noGrp="1"/>
          </p:cNvSpPr>
          <p:nvPr>
            <p:ph idx="1"/>
          </p:nvPr>
        </p:nvSpPr>
        <p:spPr bwMode="auto">
          <a:xfrm>
            <a:off x="776288" y="2133600"/>
            <a:ext cx="7772400" cy="4955203"/>
          </a:xfrm>
        </p:spPr>
        <p:txBody>
          <a:bodyPr anchorCtr="0"/>
          <a:lstStyle/>
          <a:p>
            <a:pPr eaLnBrk="1" hangingPunct="1">
              <a:buClr>
                <a:srgbClr val="C00000"/>
              </a:buClr>
              <a:buFont typeface="Arial" charset="0"/>
              <a:buChar char="•"/>
            </a:pPr>
            <a:r>
              <a:rPr dirty="0" smtClean="0"/>
              <a:t>When an </a:t>
            </a:r>
            <a:r>
              <a:rPr b="1" i="1" dirty="0" smtClean="0"/>
              <a:t>overtime eligible</a:t>
            </a:r>
            <a:r>
              <a:rPr b="1" dirty="0" smtClean="0"/>
              <a:t> </a:t>
            </a:r>
            <a:r>
              <a:rPr dirty="0" smtClean="0"/>
              <a:t>employee has LWOP </a:t>
            </a:r>
            <a:r>
              <a:rPr b="1" dirty="0" smtClean="0"/>
              <a:t>exceeding</a:t>
            </a:r>
            <a:r>
              <a:rPr dirty="0" smtClean="0"/>
              <a:t> 80 hours in the month (prorated for part-time), sick leave must be prorated based on the number of hours in pay status for the month. WAC 357-31-121</a:t>
            </a:r>
          </a:p>
          <a:p>
            <a:pPr eaLnBrk="1" hangingPunct="1">
              <a:buClr>
                <a:srgbClr val="C00000"/>
              </a:buClr>
              <a:buFont typeface="Arial" charset="0"/>
              <a:buChar char="•"/>
            </a:pPr>
            <a:endParaRPr dirty="0" smtClean="0"/>
          </a:p>
          <a:p>
            <a:pPr eaLnBrk="1" hangingPunct="1">
              <a:buClr>
                <a:srgbClr val="C00000"/>
              </a:buClr>
              <a:buFont typeface="Arial" charset="0"/>
              <a:buChar char="•"/>
            </a:pPr>
            <a:r>
              <a:rPr lang="en-US" dirty="0"/>
              <a:t>When an </a:t>
            </a:r>
            <a:r>
              <a:rPr lang="en-US" b="1" i="1" dirty="0"/>
              <a:t>overtime </a:t>
            </a:r>
            <a:r>
              <a:rPr lang="en-US" b="1" i="1" dirty="0" smtClean="0"/>
              <a:t>exempt</a:t>
            </a:r>
            <a:r>
              <a:rPr lang="en-US" b="1" dirty="0" smtClean="0"/>
              <a:t> </a:t>
            </a:r>
            <a:r>
              <a:rPr lang="en-US" dirty="0"/>
              <a:t>employee has LWOP </a:t>
            </a:r>
            <a:r>
              <a:rPr lang="en-US" b="1" dirty="0"/>
              <a:t>exceeding</a:t>
            </a:r>
            <a:r>
              <a:rPr lang="en-US" dirty="0"/>
              <a:t> 80 hours in the month (prorated for part-time), </a:t>
            </a:r>
            <a:r>
              <a:rPr lang="en-US" dirty="0" smtClean="0"/>
              <a:t>they </a:t>
            </a:r>
            <a:r>
              <a:rPr lang="en-US" b="1" dirty="0" smtClean="0"/>
              <a:t>do not </a:t>
            </a:r>
            <a:r>
              <a:rPr lang="en-US" dirty="0" smtClean="0"/>
              <a:t>earn sick leave. </a:t>
            </a:r>
            <a:r>
              <a:rPr lang="en-US" dirty="0"/>
              <a:t>WAC 357-31-121</a:t>
            </a:r>
          </a:p>
          <a:p>
            <a:pPr eaLnBrk="1" hangingPunct="1">
              <a:buClr>
                <a:srgbClr val="C00000"/>
              </a:buClr>
              <a:buFont typeface="Arial" charset="0"/>
              <a:buChar char="•"/>
            </a:pPr>
            <a:endParaRPr b="1" dirty="0" smtClean="0"/>
          </a:p>
        </p:txBody>
      </p:sp>
    </p:spTree>
    <p:custDataLst>
      <p:tags r:id="rId1"/>
    </p:custDataLst>
    <p:extLst>
      <p:ext uri="{BB962C8B-B14F-4D97-AF65-F5344CB8AC3E}">
        <p14:creationId xmlns:p14="http://schemas.microsoft.com/office/powerpoint/2010/main" val="165334179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a:xfrm>
            <a:off x="801688" y="531335"/>
            <a:ext cx="7772400" cy="368300"/>
          </a:xfrm>
        </p:spPr>
        <p:txBody>
          <a:bodyPr/>
          <a:lstStyle/>
          <a:p>
            <a:r>
              <a:rPr lang="en-US" sz="2000" dirty="0" smtClean="0"/>
              <a:t>Accrual Chart with LWOP</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28636666"/>
              </p:ext>
            </p:extLst>
          </p:nvPr>
        </p:nvGraphicFramePr>
        <p:xfrm>
          <a:off x="2103438" y="1596547"/>
          <a:ext cx="4975225" cy="4498914"/>
        </p:xfrm>
        <a:graphic>
          <a:graphicData uri="http://schemas.openxmlformats.org/drawingml/2006/table">
            <a:tbl>
              <a:tblPr firstRow="1" firstCol="1">
                <a:effectLst>
                  <a:outerShdw blurRad="50800" dist="76200" dir="2700000" algn="tl" rotWithShape="0">
                    <a:prstClr val="black">
                      <a:alpha val="40000"/>
                    </a:prstClr>
                  </a:outerShdw>
                </a:effectLst>
                <a:tableStyleId>{69CF1AB2-1976-4502-BF36-3FF5EA218861}</a:tableStyleId>
              </a:tblPr>
              <a:tblGrid>
                <a:gridCol w="1506442">
                  <a:extLst>
                    <a:ext uri="{9D8B030D-6E8A-4147-A177-3AD203B41FA5}">
                      <a16:colId xmlns:a16="http://schemas.microsoft.com/office/drawing/2014/main" xmlns="" val="20000"/>
                    </a:ext>
                  </a:extLst>
                </a:gridCol>
                <a:gridCol w="1486621">
                  <a:extLst>
                    <a:ext uri="{9D8B030D-6E8A-4147-A177-3AD203B41FA5}">
                      <a16:colId xmlns:a16="http://schemas.microsoft.com/office/drawing/2014/main" xmlns="" val="20001"/>
                    </a:ext>
                  </a:extLst>
                </a:gridCol>
                <a:gridCol w="1982162">
                  <a:extLst>
                    <a:ext uri="{9D8B030D-6E8A-4147-A177-3AD203B41FA5}">
                      <a16:colId xmlns:a16="http://schemas.microsoft.com/office/drawing/2014/main" xmlns="" val="20002"/>
                    </a:ext>
                  </a:extLst>
                </a:gridCol>
              </a:tblGrid>
              <a:tr h="479968">
                <a:tc>
                  <a:txBody>
                    <a:bodyPr/>
                    <a:lstStyle/>
                    <a:p>
                      <a:pPr marL="0" marR="0" algn="ctr">
                        <a:spcBef>
                          <a:spcPts val="0"/>
                        </a:spcBef>
                        <a:spcAft>
                          <a:spcPts val="0"/>
                        </a:spcAft>
                      </a:pPr>
                      <a:r>
                        <a:rPr lang="en-US" sz="1000" dirty="0">
                          <a:effectLst/>
                        </a:rPr>
                        <a:t> </a:t>
                      </a:r>
                    </a:p>
                    <a:p>
                      <a:pPr marL="0" marR="0" algn="ctr">
                        <a:spcBef>
                          <a:spcPts val="0"/>
                        </a:spcBef>
                        <a:spcAft>
                          <a:spcPts val="0"/>
                        </a:spcAft>
                      </a:pPr>
                      <a:r>
                        <a:rPr lang="en-US" sz="1000" dirty="0">
                          <a:effectLst/>
                        </a:rPr>
                        <a:t>DATE:</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 </a:t>
                      </a:r>
                    </a:p>
                    <a:p>
                      <a:pPr marL="0" marR="0" algn="ctr">
                        <a:spcBef>
                          <a:spcPts val="0"/>
                        </a:spcBef>
                        <a:spcAft>
                          <a:spcPts val="0"/>
                        </a:spcAft>
                      </a:pPr>
                      <a:r>
                        <a:rPr lang="en-US" sz="1000" dirty="0">
                          <a:effectLst/>
                        </a:rPr>
                        <a:t>RATE:</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 </a:t>
                      </a:r>
                    </a:p>
                    <a:p>
                      <a:pPr marL="0" marR="0" algn="ctr">
                        <a:spcBef>
                          <a:spcPts val="0"/>
                        </a:spcBef>
                        <a:spcAft>
                          <a:spcPts val="0"/>
                        </a:spcAft>
                      </a:pPr>
                      <a:r>
                        <a:rPr lang="en-US" sz="1000" dirty="0">
                          <a:effectLst/>
                        </a:rPr>
                        <a:t>MONTHS COMPLETED SERVICE:</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00"/>
                  </a:ext>
                </a:extLst>
              </a:tr>
              <a:tr h="186658">
                <a:tc>
                  <a:txBody>
                    <a:bodyPr/>
                    <a:lstStyle/>
                    <a:p>
                      <a:pPr marL="0" marR="0" algn="ctr">
                        <a:spcBef>
                          <a:spcPts val="0"/>
                        </a:spcBef>
                        <a:spcAft>
                          <a:spcPts val="0"/>
                        </a:spcAft>
                      </a:pPr>
                      <a:r>
                        <a:rPr lang="en-US" sz="1000" dirty="0">
                          <a:effectLst/>
                        </a:rPr>
                        <a:t>10/06</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8.00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0</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01"/>
                  </a:ext>
                </a:extLst>
              </a:tr>
              <a:tr h="186658">
                <a:tc>
                  <a:txBody>
                    <a:bodyPr/>
                    <a:lstStyle/>
                    <a:p>
                      <a:pPr marL="0" marR="0" algn="ctr">
                        <a:spcBef>
                          <a:spcPts val="0"/>
                        </a:spcBef>
                        <a:spcAft>
                          <a:spcPts val="0"/>
                        </a:spcAft>
                      </a:pPr>
                      <a:r>
                        <a:rPr lang="en-US" sz="1000" dirty="0">
                          <a:effectLst/>
                        </a:rPr>
                        <a:t>10/07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8.67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12</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02"/>
                  </a:ext>
                </a:extLst>
              </a:tr>
              <a:tr h="491633">
                <a:tc gridSpan="3">
                  <a:txBody>
                    <a:bodyPr/>
                    <a:lstStyle/>
                    <a:p>
                      <a:pPr marL="0" marR="0">
                        <a:spcBef>
                          <a:spcPts val="0"/>
                        </a:spcBef>
                        <a:spcAft>
                          <a:spcPts val="0"/>
                        </a:spcAft>
                      </a:pPr>
                      <a:endParaRPr lang="en-US" sz="1000" kern="1200" dirty="0" smtClean="0">
                        <a:solidFill>
                          <a:schemeClr val="dk1"/>
                        </a:solidFill>
                        <a:effectLst/>
                        <a:latin typeface="+mn-lt"/>
                        <a:ea typeface="+mn-ea"/>
                        <a:cs typeface="+mn-cs"/>
                      </a:endParaRPr>
                    </a:p>
                    <a:p>
                      <a:pPr marL="0" marR="0">
                        <a:spcBef>
                          <a:spcPts val="0"/>
                        </a:spcBef>
                        <a:spcAft>
                          <a:spcPts val="0"/>
                        </a:spcAft>
                      </a:pPr>
                      <a:r>
                        <a:rPr lang="en-US" sz="1000" dirty="0" smtClean="0">
                          <a:effectLst/>
                        </a:rPr>
                        <a:t>*LWOP </a:t>
                      </a:r>
                      <a:r>
                        <a:rPr lang="en-US" sz="1000" dirty="0">
                          <a:effectLst/>
                        </a:rPr>
                        <a:t>1/5/08-3/7/08 – defer 2 </a:t>
                      </a:r>
                      <a:r>
                        <a:rPr lang="en-US" sz="1000" dirty="0" smtClean="0">
                          <a:effectLst/>
                        </a:rPr>
                        <a:t>months</a:t>
                      </a:r>
                    </a:p>
                    <a:p>
                      <a:pPr marL="0" marR="0">
                        <a:spcBef>
                          <a:spcPts val="0"/>
                        </a:spcBef>
                        <a:spcAft>
                          <a:spcPts val="0"/>
                        </a:spcAft>
                      </a:pPr>
                      <a:endParaRPr lang="en-US" sz="1000" dirty="0">
                        <a:effectLst/>
                        <a:latin typeface="Arial" panose="020B0604020202020204" pitchFamily="34" charset="0"/>
                        <a:ea typeface="Calibri"/>
                        <a:cs typeface="Times New Roman"/>
                      </a:endParaRPr>
                    </a:p>
                  </a:txBody>
                  <a:tcPr marL="33306" marR="333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186658">
                <a:tc>
                  <a:txBody>
                    <a:bodyPr/>
                    <a:lstStyle/>
                    <a:p>
                      <a:pPr marL="0" marR="0" algn="ctr">
                        <a:spcBef>
                          <a:spcPts val="0"/>
                        </a:spcBef>
                        <a:spcAft>
                          <a:spcPts val="0"/>
                        </a:spcAft>
                      </a:pPr>
                      <a:r>
                        <a:rPr lang="en-US" sz="1000" dirty="0">
                          <a:effectLst/>
                        </a:rPr>
                        <a:t>12/08</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9.33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24</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04"/>
                  </a:ext>
                </a:extLst>
              </a:tr>
              <a:tr h="491633">
                <a:tc gridSpan="3">
                  <a:txBody>
                    <a:bodyPr/>
                    <a:lstStyle/>
                    <a:p>
                      <a:pPr marL="0" marR="0">
                        <a:spcBef>
                          <a:spcPts val="0"/>
                        </a:spcBef>
                        <a:spcAft>
                          <a:spcPts val="0"/>
                        </a:spcAft>
                      </a:pPr>
                      <a:endParaRPr lang="en-US" sz="1000" dirty="0" smtClean="0">
                        <a:effectLst/>
                      </a:endParaRPr>
                    </a:p>
                    <a:p>
                      <a:pPr marL="0" marR="0">
                        <a:spcBef>
                          <a:spcPts val="0"/>
                        </a:spcBef>
                        <a:spcAft>
                          <a:spcPts val="0"/>
                        </a:spcAft>
                      </a:pPr>
                      <a:r>
                        <a:rPr lang="en-US" sz="1000" dirty="0" smtClean="0">
                          <a:effectLst/>
                        </a:rPr>
                        <a:t>*</a:t>
                      </a:r>
                      <a:r>
                        <a:rPr lang="en-US" sz="1000" dirty="0">
                          <a:effectLst/>
                        </a:rPr>
                        <a:t>LWOP 10/2/09-11/7/09 – defer 1 </a:t>
                      </a:r>
                      <a:r>
                        <a:rPr lang="en-US" sz="1000" dirty="0" smtClean="0">
                          <a:effectLst/>
                        </a:rPr>
                        <a:t>month</a:t>
                      </a:r>
                    </a:p>
                    <a:p>
                      <a:pPr marL="0" marR="0">
                        <a:spcBef>
                          <a:spcPts val="0"/>
                        </a:spcBef>
                        <a:spcAft>
                          <a:spcPts val="0"/>
                        </a:spcAft>
                      </a:pPr>
                      <a:endParaRPr lang="en-US" sz="1000" dirty="0">
                        <a:effectLst/>
                        <a:latin typeface="Arial" panose="020B0604020202020204" pitchFamily="34" charset="0"/>
                        <a:ea typeface="Calibri"/>
                        <a:cs typeface="Times New Roman"/>
                      </a:endParaRPr>
                    </a:p>
                  </a:txBody>
                  <a:tcPr marL="33306" marR="333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186658">
                <a:tc>
                  <a:txBody>
                    <a:bodyPr/>
                    <a:lstStyle/>
                    <a:p>
                      <a:pPr marL="0" marR="0" algn="ctr">
                        <a:spcBef>
                          <a:spcPts val="0"/>
                        </a:spcBef>
                        <a:spcAft>
                          <a:spcPts val="0"/>
                        </a:spcAft>
                      </a:pPr>
                      <a:r>
                        <a:rPr lang="en-US" sz="1000" dirty="0">
                          <a:effectLst/>
                        </a:rPr>
                        <a:t>1/10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9.33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36</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06"/>
                  </a:ext>
                </a:extLst>
              </a:tr>
              <a:tr h="186658">
                <a:tc>
                  <a:txBody>
                    <a:bodyPr/>
                    <a:lstStyle/>
                    <a:p>
                      <a:pPr marL="0" marR="0" algn="ctr">
                        <a:spcBef>
                          <a:spcPts val="0"/>
                        </a:spcBef>
                        <a:spcAft>
                          <a:spcPts val="0"/>
                        </a:spcAft>
                      </a:pPr>
                      <a:r>
                        <a:rPr lang="en-US" sz="1000" dirty="0">
                          <a:effectLst/>
                        </a:rPr>
                        <a:t>1/11</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10.00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48</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07"/>
                  </a:ext>
                </a:extLst>
              </a:tr>
              <a:tr h="235810">
                <a:tc>
                  <a:txBody>
                    <a:bodyPr/>
                    <a:lstStyle/>
                    <a:p>
                      <a:pPr marL="0" marR="0" algn="ctr">
                        <a:spcBef>
                          <a:spcPts val="0"/>
                        </a:spcBef>
                        <a:spcAft>
                          <a:spcPts val="0"/>
                        </a:spcAft>
                      </a:pPr>
                      <a:r>
                        <a:rPr lang="en-US" sz="1000" dirty="0">
                          <a:effectLst/>
                        </a:rPr>
                        <a:t>1/12</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10.00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60</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08"/>
                  </a:ext>
                </a:extLst>
              </a:tr>
              <a:tr h="186658">
                <a:tc>
                  <a:txBody>
                    <a:bodyPr/>
                    <a:lstStyle/>
                    <a:p>
                      <a:pPr marL="0" marR="0" algn="ctr">
                        <a:spcBef>
                          <a:spcPts val="0"/>
                        </a:spcBef>
                        <a:spcAft>
                          <a:spcPts val="0"/>
                        </a:spcAft>
                      </a:pPr>
                      <a:r>
                        <a:rPr lang="en-US" sz="1000" dirty="0">
                          <a:effectLst/>
                        </a:rPr>
                        <a:t>1/13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10.00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72</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09"/>
                  </a:ext>
                </a:extLst>
              </a:tr>
              <a:tr h="186658">
                <a:tc>
                  <a:txBody>
                    <a:bodyPr/>
                    <a:lstStyle/>
                    <a:p>
                      <a:pPr marL="0" marR="0" algn="ctr">
                        <a:spcBef>
                          <a:spcPts val="0"/>
                        </a:spcBef>
                        <a:spcAft>
                          <a:spcPts val="0"/>
                        </a:spcAft>
                      </a:pPr>
                      <a:r>
                        <a:rPr lang="en-US" sz="1000" dirty="0">
                          <a:effectLst/>
                        </a:rPr>
                        <a:t>1/14</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84</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10"/>
                  </a:ext>
                </a:extLst>
              </a:tr>
              <a:tr h="186658">
                <a:tc>
                  <a:txBody>
                    <a:bodyPr/>
                    <a:lstStyle/>
                    <a:p>
                      <a:pPr marL="0" marR="0" algn="ctr">
                        <a:spcBef>
                          <a:spcPts val="0"/>
                        </a:spcBef>
                        <a:spcAft>
                          <a:spcPts val="0"/>
                        </a:spcAft>
                      </a:pPr>
                      <a:r>
                        <a:rPr lang="en-US" sz="1000" dirty="0">
                          <a:effectLst/>
                        </a:rPr>
                        <a:t>1/15</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96</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11"/>
                  </a:ext>
                </a:extLst>
              </a:tr>
              <a:tr h="186658">
                <a:tc>
                  <a:txBody>
                    <a:bodyPr/>
                    <a:lstStyle/>
                    <a:p>
                      <a:pPr marL="0" marR="0" algn="ctr">
                        <a:spcBef>
                          <a:spcPts val="0"/>
                        </a:spcBef>
                        <a:spcAft>
                          <a:spcPts val="0"/>
                        </a:spcAft>
                      </a:pPr>
                      <a:r>
                        <a:rPr lang="en-US" sz="1000" dirty="0">
                          <a:effectLst/>
                        </a:rPr>
                        <a:t>1/16</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108</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12"/>
                  </a:ext>
                </a:extLst>
              </a:tr>
              <a:tr h="186658">
                <a:tc>
                  <a:txBody>
                    <a:bodyPr/>
                    <a:lstStyle/>
                    <a:p>
                      <a:pPr marL="0" marR="0" algn="ctr">
                        <a:spcBef>
                          <a:spcPts val="0"/>
                        </a:spcBef>
                        <a:spcAft>
                          <a:spcPts val="0"/>
                        </a:spcAft>
                      </a:pPr>
                      <a:r>
                        <a:rPr lang="en-US" sz="1000" dirty="0">
                          <a:effectLst/>
                        </a:rPr>
                        <a:t>1/17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11.33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120</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13"/>
                  </a:ext>
                </a:extLst>
              </a:tr>
              <a:tr h="186658">
                <a:tc>
                  <a:txBody>
                    <a:bodyPr/>
                    <a:lstStyle/>
                    <a:p>
                      <a:pPr marL="0" marR="0" algn="ctr">
                        <a:spcBef>
                          <a:spcPts val="0"/>
                        </a:spcBef>
                        <a:spcAft>
                          <a:spcPts val="0"/>
                        </a:spcAft>
                      </a:pPr>
                      <a:r>
                        <a:rPr lang="en-US" sz="1000" dirty="0" smtClean="0">
                          <a:effectLst/>
                          <a:latin typeface="+mn-lt"/>
                          <a:ea typeface="+mn-ea"/>
                          <a:cs typeface="+mn-cs"/>
                        </a:rPr>
                        <a:t>*7/17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13.33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New</a:t>
                      </a:r>
                      <a:r>
                        <a:rPr lang="en-US" sz="1000" baseline="0" dirty="0" smtClean="0">
                          <a:effectLst/>
                        </a:rPr>
                        <a:t> rates</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14"/>
                  </a:ext>
                </a:extLst>
              </a:tr>
              <a:tr h="186658">
                <a:tc>
                  <a:txBody>
                    <a:bodyPr/>
                    <a:lstStyle/>
                    <a:p>
                      <a:pPr marL="0" marR="0" algn="ctr">
                        <a:spcBef>
                          <a:spcPts val="0"/>
                        </a:spcBef>
                        <a:spcAft>
                          <a:spcPts val="0"/>
                        </a:spcAft>
                      </a:pPr>
                      <a:r>
                        <a:rPr lang="en-US" sz="1000" dirty="0" smtClean="0">
                          <a:effectLst/>
                        </a:rPr>
                        <a:t>1/18</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13.33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132</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15"/>
                  </a:ext>
                </a:extLst>
              </a:tr>
              <a:tr h="186658">
                <a:tc>
                  <a:txBody>
                    <a:bodyPr/>
                    <a:lstStyle/>
                    <a:p>
                      <a:pPr marL="0" marR="0" algn="ctr">
                        <a:spcBef>
                          <a:spcPts val="0"/>
                        </a:spcBef>
                        <a:spcAft>
                          <a:spcPts val="0"/>
                        </a:spcAft>
                      </a:pPr>
                      <a:r>
                        <a:rPr lang="en-US" sz="1000" dirty="0" smtClean="0">
                          <a:effectLst/>
                        </a:rPr>
                        <a:t>1/19</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13.33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144</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16"/>
                  </a:ext>
                </a:extLst>
              </a:tr>
              <a:tr h="186658">
                <a:tc>
                  <a:txBody>
                    <a:bodyPr/>
                    <a:lstStyle/>
                    <a:p>
                      <a:pPr marL="0" marR="0" algn="ctr">
                        <a:spcBef>
                          <a:spcPts val="0"/>
                        </a:spcBef>
                        <a:spcAft>
                          <a:spcPts val="0"/>
                        </a:spcAft>
                      </a:pPr>
                      <a:r>
                        <a:rPr lang="en-US" sz="1000" dirty="0" smtClean="0">
                          <a:effectLst/>
                        </a:rPr>
                        <a:t>1/20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13.33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156</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17"/>
                  </a:ext>
                </a:extLst>
              </a:tr>
              <a:tr h="186658">
                <a:tc>
                  <a:txBody>
                    <a:bodyPr/>
                    <a:lstStyle/>
                    <a:p>
                      <a:pPr marL="0" marR="0" algn="ctr">
                        <a:spcBef>
                          <a:spcPts val="0"/>
                        </a:spcBef>
                        <a:spcAft>
                          <a:spcPts val="0"/>
                        </a:spcAft>
                      </a:pPr>
                      <a:r>
                        <a:rPr lang="en-US" sz="1000" dirty="0" smtClean="0">
                          <a:effectLst/>
                        </a:rPr>
                        <a:t>1/21</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14.67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168</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xmlns="" val="10018"/>
                  </a:ext>
                </a:extLst>
              </a:tr>
            </a:tbl>
          </a:graphicData>
        </a:graphic>
      </p:graphicFrame>
      <p:sp>
        <p:nvSpPr>
          <p:cNvPr id="43093" name="TextBox 8"/>
          <p:cNvSpPr txBox="1">
            <a:spLocks noChangeArrowheads="1"/>
          </p:cNvSpPr>
          <p:nvPr/>
        </p:nvSpPr>
        <p:spPr bwMode="auto">
          <a:xfrm>
            <a:off x="2103438" y="1002822"/>
            <a:ext cx="3441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dirty="0">
                <a:solidFill>
                  <a:schemeClr val="bg2"/>
                </a:solidFill>
              </a:rPr>
              <a:t>Continuous Employment Date: 10/14/06</a:t>
            </a:r>
          </a:p>
          <a:p>
            <a:pPr eaLnBrk="1" hangingPunct="1"/>
            <a:r>
              <a:rPr lang="en-US" sz="1000" b="1" dirty="0">
                <a:solidFill>
                  <a:schemeClr val="bg2"/>
                </a:solidFill>
              </a:rPr>
              <a:t>Initial Hire Date: 10/14/06</a:t>
            </a:r>
          </a:p>
          <a:p>
            <a:pPr eaLnBrk="1" hangingPunct="1"/>
            <a:r>
              <a:rPr lang="en-US" sz="1000" b="1" dirty="0">
                <a:solidFill>
                  <a:schemeClr val="bg2"/>
                </a:solidFill>
              </a:rPr>
              <a:t>Employee had LWOP 1/5/08-3/7/08 and 10/2/09-11/7/09</a:t>
            </a:r>
          </a:p>
        </p:txBody>
      </p:sp>
      <p:sp>
        <p:nvSpPr>
          <p:cNvPr id="5" name="Rectangle 4"/>
          <p:cNvSpPr/>
          <p:nvPr/>
        </p:nvSpPr>
        <p:spPr>
          <a:xfrm>
            <a:off x="7053673" y="6039292"/>
            <a:ext cx="1402948" cy="369332"/>
          </a:xfrm>
          <a:prstGeom prst="rect">
            <a:avLst/>
          </a:prstGeom>
        </p:spPr>
        <p:txBody>
          <a:bodyPr wrap="none">
            <a:spAutoFit/>
          </a:bodyPr>
          <a:lstStyle/>
          <a:p>
            <a:r>
              <a:rPr lang="en-US" b="1" dirty="0">
                <a:solidFill>
                  <a:schemeClr val="accent1"/>
                </a:solidFill>
              </a:rPr>
              <a:t>See Page </a:t>
            </a:r>
            <a:r>
              <a:rPr lang="en-US" b="1" dirty="0" smtClean="0">
                <a:solidFill>
                  <a:schemeClr val="accent1"/>
                </a:solidFill>
              </a:rPr>
              <a:t>8</a:t>
            </a:r>
            <a:endParaRPr lang="en-US" b="1" dirty="0">
              <a:solidFill>
                <a:schemeClr val="accent1"/>
              </a:solidFill>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939" y="156667"/>
            <a:ext cx="7772400" cy="480131"/>
          </a:xfrm>
        </p:spPr>
        <p:txBody>
          <a:bodyPr/>
          <a:lstStyle/>
          <a:p>
            <a:r>
              <a:rPr lang="en-US" dirty="0" smtClean="0">
                <a:solidFill>
                  <a:schemeClr val="tx1"/>
                </a:solidFill>
              </a:rPr>
              <a:t>LEAVE WITHOUT PAY</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23731" y="707134"/>
            <a:ext cx="7735077" cy="6102201"/>
          </a:xfrm>
          <a:prstGeom prst="rect">
            <a:avLst/>
          </a:prstGeom>
        </p:spPr>
      </p:pic>
      <p:sp>
        <p:nvSpPr>
          <p:cNvPr id="7" name="Rectangle 6"/>
          <p:cNvSpPr/>
          <p:nvPr/>
        </p:nvSpPr>
        <p:spPr>
          <a:xfrm>
            <a:off x="7087391" y="6246326"/>
            <a:ext cx="140294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9</a:t>
            </a:r>
            <a:endParaRPr lang="en-US" b="1" dirty="0">
              <a:solidFill>
                <a:schemeClr val="accent1"/>
              </a:solidFill>
            </a:endParaRPr>
          </a:p>
        </p:txBody>
      </p:sp>
    </p:spTree>
    <p:custDataLst>
      <p:tags r:id="rId1"/>
    </p:custDataLst>
    <p:extLst>
      <p:ext uri="{BB962C8B-B14F-4D97-AF65-F5344CB8AC3E}">
        <p14:creationId xmlns:p14="http://schemas.microsoft.com/office/powerpoint/2010/main" val="234329461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Leave Accruals</a:t>
            </a:r>
            <a:br>
              <a:rPr lang="en-US" dirty="0" smtClean="0">
                <a:solidFill>
                  <a:srgbClr val="970035"/>
                </a:solidFill>
              </a:rPr>
            </a:br>
            <a:r>
              <a:rPr lang="en-US" dirty="0" smtClean="0">
                <a:solidFill>
                  <a:srgbClr val="970035"/>
                </a:solidFill>
              </a:rPr>
              <a:t>AP and Faculty Employees</a:t>
            </a:r>
          </a:p>
        </p:txBody>
      </p:sp>
      <p:sp>
        <p:nvSpPr>
          <p:cNvPr id="39938" name="Content Placeholder 2"/>
          <p:cNvSpPr>
            <a:spLocks noGrp="1"/>
          </p:cNvSpPr>
          <p:nvPr>
            <p:ph idx="1"/>
          </p:nvPr>
        </p:nvSpPr>
        <p:spPr bwMode="auto">
          <a:xfrm>
            <a:off x="776288" y="2133600"/>
            <a:ext cx="7772400" cy="3385542"/>
          </a:xfrm>
        </p:spPr>
        <p:txBody>
          <a:bodyPr anchorCtr="0"/>
          <a:lstStyle/>
          <a:p>
            <a:pPr eaLnBrk="1" hangingPunct="1">
              <a:buClr>
                <a:srgbClr val="C00000"/>
              </a:buClr>
              <a:buFont typeface="Arial" charset="0"/>
              <a:buChar char="•"/>
            </a:pPr>
            <a:r>
              <a:rPr lang="en-US" sz="2400" b="1" dirty="0" smtClean="0"/>
              <a:t>AP </a:t>
            </a:r>
            <a:r>
              <a:rPr lang="en-US" sz="2400" b="1" dirty="0"/>
              <a:t>on full-time appointments earn 8 hours SL and </a:t>
            </a:r>
            <a:r>
              <a:rPr lang="en-US" sz="2400" b="1" dirty="0" smtClean="0"/>
              <a:t>16.67 </a:t>
            </a:r>
            <a:r>
              <a:rPr lang="en-US" sz="2400" b="1" dirty="0"/>
              <a:t>AL per </a:t>
            </a:r>
            <a:r>
              <a:rPr lang="en-US" sz="2400" b="1" dirty="0" smtClean="0"/>
              <a:t>month</a:t>
            </a:r>
          </a:p>
          <a:p>
            <a:pPr eaLnBrk="1" hangingPunct="1">
              <a:buClr>
                <a:srgbClr val="C00000"/>
              </a:buClr>
              <a:buFont typeface="Arial" charset="0"/>
              <a:buChar char="•"/>
            </a:pPr>
            <a:r>
              <a:rPr lang="en-US" sz="2400" b="1" dirty="0" smtClean="0"/>
              <a:t>Faculty on </a:t>
            </a:r>
            <a:r>
              <a:rPr lang="en-US" sz="2400" b="1" dirty="0"/>
              <a:t>full-time appointments earn 8 hours SL and </a:t>
            </a:r>
            <a:r>
              <a:rPr lang="en-US" sz="2400" b="1" dirty="0" smtClean="0"/>
              <a:t>16.67 </a:t>
            </a:r>
            <a:r>
              <a:rPr lang="en-US" sz="2400" b="1" dirty="0"/>
              <a:t>AL per month</a:t>
            </a:r>
          </a:p>
          <a:p>
            <a:pPr eaLnBrk="1" hangingPunct="1">
              <a:buClr>
                <a:srgbClr val="C00000"/>
              </a:buClr>
              <a:buFont typeface="Arial" charset="0"/>
              <a:buChar char="•"/>
            </a:pPr>
            <a:r>
              <a:rPr lang="en-US" sz="2400" b="1" dirty="0" smtClean="0"/>
              <a:t>Faculty </a:t>
            </a:r>
            <a:r>
              <a:rPr lang="en-US" sz="2400" b="1" dirty="0"/>
              <a:t>&amp; AP less than full-time accrue leave at their FTE rate (50% FTE = 4 hrs SL, </a:t>
            </a:r>
            <a:r>
              <a:rPr lang="en-US" sz="2400" b="1" dirty="0" smtClean="0"/>
              <a:t>8.34 </a:t>
            </a:r>
            <a:r>
              <a:rPr lang="en-US" sz="2400" b="1" dirty="0"/>
              <a:t>AL</a:t>
            </a:r>
            <a:r>
              <a:rPr lang="en-US" sz="2400" b="1" dirty="0" smtClean="0"/>
              <a:t>)</a:t>
            </a:r>
          </a:p>
          <a:p>
            <a:pPr eaLnBrk="1" hangingPunct="1">
              <a:buClr>
                <a:srgbClr val="C00000"/>
              </a:buClr>
              <a:buFont typeface="Arial" charset="0"/>
              <a:buChar char="•"/>
            </a:pPr>
            <a:r>
              <a:rPr lang="en-US" sz="2000" b="1" dirty="0" smtClean="0"/>
              <a:t>Annual Leave accrual rate increased to 16.67 hours (from previous rate of 14.67) effective September 1, 2017</a:t>
            </a:r>
          </a:p>
        </p:txBody>
      </p:sp>
    </p:spTree>
    <p:custDataLst>
      <p:tags r:id="rId1"/>
    </p:custDataLst>
    <p:extLst>
      <p:ext uri="{BB962C8B-B14F-4D97-AF65-F5344CB8AC3E}">
        <p14:creationId xmlns:p14="http://schemas.microsoft.com/office/powerpoint/2010/main" val="115817703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Leave Accruals</a:t>
            </a:r>
            <a:br>
              <a:rPr lang="en-US" dirty="0" smtClean="0">
                <a:solidFill>
                  <a:srgbClr val="970035"/>
                </a:solidFill>
              </a:rPr>
            </a:br>
            <a:r>
              <a:rPr lang="en-US" dirty="0" smtClean="0">
                <a:solidFill>
                  <a:srgbClr val="970035"/>
                </a:solidFill>
              </a:rPr>
              <a:t>AP and Faculty Employees</a:t>
            </a:r>
          </a:p>
        </p:txBody>
      </p:sp>
      <p:sp>
        <p:nvSpPr>
          <p:cNvPr id="39938" name="Content Placeholder 2"/>
          <p:cNvSpPr>
            <a:spLocks noGrp="1"/>
          </p:cNvSpPr>
          <p:nvPr>
            <p:ph idx="1"/>
          </p:nvPr>
        </p:nvSpPr>
        <p:spPr bwMode="auto">
          <a:xfrm>
            <a:off x="776288" y="2133600"/>
            <a:ext cx="7772400" cy="2616101"/>
          </a:xfrm>
        </p:spPr>
        <p:txBody>
          <a:bodyPr anchorCtr="0"/>
          <a:lstStyle/>
          <a:p>
            <a:pPr marL="344488" lvl="3" indent="-179388" eaLnBrk="1" hangingPunct="1">
              <a:lnSpc>
                <a:spcPct val="100000"/>
              </a:lnSpc>
              <a:spcBef>
                <a:spcPts val="1200"/>
              </a:spcBef>
              <a:buClr>
                <a:srgbClr val="C00000"/>
              </a:buClr>
              <a:buFont typeface="Arial" charset="0"/>
              <a:buChar char="•"/>
            </a:pPr>
            <a:r>
              <a:rPr lang="en-US" sz="2400" b="1" dirty="0" smtClean="0"/>
              <a:t>Employees </a:t>
            </a:r>
            <a:r>
              <a:rPr lang="en-US" sz="2400" b="1" dirty="0"/>
              <a:t>cannot use AL or SL until the first day of the month AFTER it is accrued.</a:t>
            </a:r>
          </a:p>
          <a:p>
            <a:pPr marL="344488" lvl="3" indent="-179388" eaLnBrk="1" hangingPunct="1">
              <a:lnSpc>
                <a:spcPct val="100000"/>
              </a:lnSpc>
              <a:spcBef>
                <a:spcPts val="1200"/>
              </a:spcBef>
              <a:buClr>
                <a:srgbClr val="C00000"/>
              </a:buClr>
              <a:buFont typeface="Arial" charset="0"/>
              <a:buChar char="•"/>
            </a:pPr>
            <a:r>
              <a:rPr lang="en-US" sz="2400" b="1" dirty="0" smtClean="0">
                <a:ea typeface="ＭＳ Ｐゴシック" pitchFamily="34" charset="-128"/>
              </a:rPr>
              <a:t>Faculty </a:t>
            </a:r>
            <a:r>
              <a:rPr lang="en-US" sz="2400" b="1" dirty="0">
                <a:ea typeface="ＭＳ Ｐゴシック" pitchFamily="34" charset="-128"/>
              </a:rPr>
              <a:t>on annual </a:t>
            </a:r>
            <a:r>
              <a:rPr lang="en-US" sz="2400" b="1" dirty="0" smtClean="0">
                <a:ea typeface="ＭＳ Ｐゴシック" pitchFamily="34" charset="-128"/>
              </a:rPr>
              <a:t>12 month appointments </a:t>
            </a:r>
            <a:r>
              <a:rPr lang="en-US" sz="2400" b="1" dirty="0">
                <a:ea typeface="ＭＳ Ｐゴシック" pitchFamily="34" charset="-128"/>
              </a:rPr>
              <a:t>earn AL </a:t>
            </a:r>
            <a:r>
              <a:rPr lang="en-US" sz="2400" b="1" dirty="0" smtClean="0">
                <a:ea typeface="ＭＳ Ｐゴシック" pitchFamily="34" charset="-128"/>
              </a:rPr>
              <a:t>and SL </a:t>
            </a:r>
          </a:p>
          <a:p>
            <a:pPr marL="344488" lvl="3" indent="-179388" eaLnBrk="1" hangingPunct="1">
              <a:lnSpc>
                <a:spcPct val="100000"/>
              </a:lnSpc>
              <a:spcBef>
                <a:spcPts val="1200"/>
              </a:spcBef>
              <a:buClr>
                <a:srgbClr val="C00000"/>
              </a:buClr>
              <a:buFont typeface="Arial" charset="0"/>
              <a:buChar char="•"/>
            </a:pPr>
            <a:r>
              <a:rPr lang="en-US" sz="2400" b="1" dirty="0" smtClean="0">
                <a:ea typeface="ＭＳ Ｐゴシック" pitchFamily="34" charset="-128"/>
              </a:rPr>
              <a:t>Faculty </a:t>
            </a:r>
            <a:r>
              <a:rPr lang="en-US" sz="2400" b="1" dirty="0">
                <a:ea typeface="ＭＳ Ｐゴシック" pitchFamily="34" charset="-128"/>
              </a:rPr>
              <a:t>on academic </a:t>
            </a:r>
            <a:r>
              <a:rPr lang="en-US" sz="2400" b="1" dirty="0" smtClean="0">
                <a:ea typeface="ＭＳ Ｐゴシック" pitchFamily="34" charset="-128"/>
              </a:rPr>
              <a:t>appointments </a:t>
            </a:r>
            <a:r>
              <a:rPr lang="en-US" sz="2400" b="1" dirty="0">
                <a:ea typeface="ＭＳ Ｐゴシック" pitchFamily="34" charset="-128"/>
              </a:rPr>
              <a:t>(at least a semester) earn SL </a:t>
            </a:r>
            <a:r>
              <a:rPr lang="en-US" sz="2400" b="1" dirty="0" smtClean="0">
                <a:ea typeface="ＭＳ Ｐゴシック" pitchFamily="34" charset="-128"/>
              </a:rPr>
              <a:t>only.</a:t>
            </a:r>
            <a:endParaRPr lang="en-US" sz="2400" b="1" dirty="0">
              <a:ea typeface="ＭＳ Ｐゴシック" pitchFamily="34" charset="-128"/>
            </a:endParaRPr>
          </a:p>
        </p:txBody>
      </p:sp>
    </p:spTree>
    <p:custDataLst>
      <p:tags r:id="rId1"/>
    </p:custDataLst>
    <p:extLst>
      <p:ext uri="{BB962C8B-B14F-4D97-AF65-F5344CB8AC3E}">
        <p14:creationId xmlns:p14="http://schemas.microsoft.com/office/powerpoint/2010/main" val="178479566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Leave Accruals</a:t>
            </a:r>
            <a:br>
              <a:rPr lang="en-US" dirty="0" smtClean="0">
                <a:solidFill>
                  <a:srgbClr val="970035"/>
                </a:solidFill>
              </a:rPr>
            </a:br>
            <a:r>
              <a:rPr lang="en-US" dirty="0" smtClean="0">
                <a:solidFill>
                  <a:srgbClr val="970035"/>
                </a:solidFill>
              </a:rPr>
              <a:t>AP and Faculty Employees</a:t>
            </a:r>
          </a:p>
        </p:txBody>
      </p:sp>
      <p:sp>
        <p:nvSpPr>
          <p:cNvPr id="39938" name="Content Placeholder 2"/>
          <p:cNvSpPr>
            <a:spLocks noGrp="1"/>
          </p:cNvSpPr>
          <p:nvPr>
            <p:ph idx="1"/>
          </p:nvPr>
        </p:nvSpPr>
        <p:spPr bwMode="auto">
          <a:xfrm>
            <a:off x="776288" y="2133600"/>
            <a:ext cx="7772400" cy="3754874"/>
          </a:xfrm>
        </p:spPr>
        <p:txBody>
          <a:bodyPr anchorCtr="0"/>
          <a:lstStyle/>
          <a:p>
            <a:pPr eaLnBrk="1" hangingPunct="1">
              <a:buClr>
                <a:srgbClr val="C00000"/>
              </a:buClr>
              <a:buFont typeface="Arial" charset="0"/>
              <a:buChar char="•"/>
            </a:pPr>
            <a:r>
              <a:rPr lang="en-US" b="1" dirty="0" smtClean="0"/>
              <a:t>Faculty &amp; AP hired or separated within the month receive leave on a prorated basis; based on number of days in paid status</a:t>
            </a:r>
          </a:p>
          <a:p>
            <a:pPr eaLnBrk="1" hangingPunct="1">
              <a:buClr>
                <a:srgbClr val="C00000"/>
              </a:buClr>
              <a:buFont typeface="Arial" charset="0"/>
              <a:buChar char="•"/>
            </a:pPr>
            <a:endParaRPr lang="en-US" b="1" dirty="0" smtClean="0"/>
          </a:p>
          <a:p>
            <a:pPr eaLnBrk="1" hangingPunct="1">
              <a:buClr>
                <a:srgbClr val="C00000"/>
              </a:buClr>
              <a:buFont typeface="Arial" charset="0"/>
              <a:buChar char="•"/>
            </a:pPr>
            <a:r>
              <a:rPr lang="en-US" b="1" dirty="0" smtClean="0"/>
              <a:t>Faculty &amp; AP on LWOP receive leave on a prorated basis; based on number of days in paid status</a:t>
            </a:r>
          </a:p>
          <a:p>
            <a:pPr eaLnBrk="1" hangingPunct="1">
              <a:buClr>
                <a:srgbClr val="C00000"/>
              </a:buClr>
              <a:buFont typeface="Arial" charset="0"/>
              <a:buChar char="•"/>
            </a:pPr>
            <a:endParaRPr b="1" dirty="0" smtClean="0"/>
          </a:p>
        </p:txBody>
      </p:sp>
    </p:spTree>
    <p:custDataLst>
      <p:tags r:id="rId1"/>
    </p:custDataLst>
    <p:extLst>
      <p:ext uri="{BB962C8B-B14F-4D97-AF65-F5344CB8AC3E}">
        <p14:creationId xmlns:p14="http://schemas.microsoft.com/office/powerpoint/2010/main" val="224770206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Prorating Leave Accruals</a:t>
            </a:r>
            <a:br>
              <a:rPr lang="en-US" dirty="0" smtClean="0">
                <a:solidFill>
                  <a:srgbClr val="970035"/>
                </a:solidFill>
              </a:rPr>
            </a:br>
            <a:r>
              <a:rPr lang="en-US" dirty="0" smtClean="0">
                <a:solidFill>
                  <a:srgbClr val="970035"/>
                </a:solidFill>
              </a:rPr>
              <a:t>AP and Faculty Employees</a:t>
            </a:r>
          </a:p>
        </p:txBody>
      </p:sp>
      <p:sp>
        <p:nvSpPr>
          <p:cNvPr id="39938" name="Content Placeholder 2"/>
          <p:cNvSpPr>
            <a:spLocks noGrp="1"/>
          </p:cNvSpPr>
          <p:nvPr>
            <p:ph idx="1"/>
          </p:nvPr>
        </p:nvSpPr>
        <p:spPr bwMode="auto">
          <a:xfrm>
            <a:off x="776288" y="2133600"/>
            <a:ext cx="7772400" cy="5136791"/>
          </a:xfrm>
        </p:spPr>
        <p:txBody>
          <a:bodyPr anchorCtr="0"/>
          <a:lstStyle/>
          <a:p>
            <a:pPr eaLnBrk="1" hangingPunct="1">
              <a:buClr>
                <a:srgbClr val="C00000"/>
              </a:buClr>
              <a:buFont typeface="Arial" charset="0"/>
              <a:buChar char="•"/>
            </a:pPr>
            <a:r>
              <a:rPr lang="en-US" b="1" dirty="0" smtClean="0"/>
              <a:t>Number of days in paid status ÷ number of paid working days in the month = Fraction; Fraction </a:t>
            </a:r>
            <a:r>
              <a:rPr lang="en-US" b="1" dirty="0"/>
              <a:t>x </a:t>
            </a:r>
            <a:r>
              <a:rPr lang="en-US" b="1" dirty="0" smtClean="0"/>
              <a:t>16.67 </a:t>
            </a:r>
            <a:r>
              <a:rPr lang="en-US" b="1" dirty="0"/>
              <a:t>x FTE = AL </a:t>
            </a:r>
            <a:r>
              <a:rPr lang="en-US" b="1" dirty="0" smtClean="0"/>
              <a:t>accrual</a:t>
            </a:r>
          </a:p>
          <a:p>
            <a:pPr marL="344488" lvl="1" indent="0" eaLnBrk="1" hangingPunct="1">
              <a:buClr>
                <a:srgbClr val="C00000"/>
              </a:buClr>
              <a:buNone/>
            </a:pPr>
            <a:endParaRPr lang="en-US" b="1" dirty="0"/>
          </a:p>
          <a:p>
            <a:pPr marL="344488" lvl="1" indent="0" eaLnBrk="1" hangingPunct="1">
              <a:buClr>
                <a:srgbClr val="C00000"/>
              </a:buClr>
              <a:buNone/>
            </a:pPr>
            <a:r>
              <a:rPr lang="en-US" sz="2000" b="1" dirty="0" smtClean="0"/>
              <a:t>Example: 100% FTE employee works 10 days out of 22 possible in the month 10/22=.454x16.67x100%=7.58 AL</a:t>
            </a:r>
          </a:p>
          <a:p>
            <a:pPr marL="344488" lvl="1" indent="0" eaLnBrk="1" hangingPunct="1">
              <a:buClr>
                <a:srgbClr val="C00000"/>
              </a:buClr>
              <a:buNone/>
            </a:pPr>
            <a:endParaRPr lang="en-US" sz="2000" b="1" dirty="0" smtClean="0"/>
          </a:p>
          <a:p>
            <a:pPr eaLnBrk="1" hangingPunct="1">
              <a:buClr>
                <a:srgbClr val="C00000"/>
              </a:buClr>
              <a:buFont typeface="Arial" charset="0"/>
              <a:buChar char="•"/>
            </a:pPr>
            <a:r>
              <a:rPr lang="en-US" b="1" dirty="0"/>
              <a:t>Number of days in paid status ÷ number of paid working days in the month = Fraction; Fraction x </a:t>
            </a:r>
            <a:r>
              <a:rPr lang="en-US" b="1" dirty="0" smtClean="0"/>
              <a:t>8.00 </a:t>
            </a:r>
            <a:r>
              <a:rPr lang="en-US" b="1" dirty="0"/>
              <a:t>x FTE = </a:t>
            </a:r>
            <a:r>
              <a:rPr lang="en-US" b="1" dirty="0" smtClean="0"/>
              <a:t>SL accrual</a:t>
            </a:r>
            <a:endParaRPr lang="en-US" b="1" dirty="0"/>
          </a:p>
          <a:p>
            <a:pPr eaLnBrk="1" hangingPunct="1">
              <a:buClr>
                <a:srgbClr val="C00000"/>
              </a:buClr>
              <a:buFont typeface="Arial" charset="0"/>
              <a:buChar char="•"/>
            </a:pPr>
            <a:endParaRPr lang="en-US" b="1" dirty="0" smtClean="0"/>
          </a:p>
          <a:p>
            <a:pPr eaLnBrk="1" hangingPunct="1">
              <a:buClr>
                <a:srgbClr val="C00000"/>
              </a:buClr>
              <a:buFont typeface="Arial" charset="0"/>
              <a:buChar char="•"/>
            </a:pPr>
            <a:endParaRPr b="1" dirty="0" smtClean="0"/>
          </a:p>
        </p:txBody>
      </p:sp>
    </p:spTree>
    <p:custDataLst>
      <p:tags r:id="rId1"/>
    </p:custDataLst>
    <p:extLst>
      <p:ext uri="{BB962C8B-B14F-4D97-AF65-F5344CB8AC3E}">
        <p14:creationId xmlns:p14="http://schemas.microsoft.com/office/powerpoint/2010/main" val="102480825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0" y="914400"/>
            <a:ext cx="9144000" cy="479425"/>
          </a:xfrm>
        </p:spPr>
        <p:txBody>
          <a:bodyPr anchor="t" anchorCtr="0"/>
          <a:lstStyle/>
          <a:p>
            <a:pPr algn="ctr" eaLnBrk="1" hangingPunct="1"/>
            <a:r>
              <a:rPr lang="en-US" dirty="0" smtClean="0">
                <a:solidFill>
                  <a:srgbClr val="970035"/>
                </a:solidFill>
              </a:rPr>
              <a:t>Today’s Objectives</a:t>
            </a:r>
          </a:p>
        </p:txBody>
      </p:sp>
      <p:sp>
        <p:nvSpPr>
          <p:cNvPr id="32771" name="Rectangle 3"/>
          <p:cNvSpPr>
            <a:spLocks noGrp="1" noChangeArrowheads="1"/>
          </p:cNvSpPr>
          <p:nvPr>
            <p:ph idx="1"/>
          </p:nvPr>
        </p:nvSpPr>
        <p:spPr bwMode="auto">
          <a:xfrm>
            <a:off x="457200" y="1646238"/>
            <a:ext cx="8229600" cy="4462760"/>
          </a:xfrm>
        </p:spPr>
        <p:txBody>
          <a:bodyPr anchorCtr="0"/>
          <a:lstStyle/>
          <a:p>
            <a:pPr marL="461963" indent="-296863" eaLnBrk="1" hangingPunct="1">
              <a:buClr>
                <a:srgbClr val="970035"/>
              </a:buClr>
              <a:buFont typeface="Arial" charset="0"/>
              <a:buNone/>
            </a:pPr>
            <a:endParaRPr sz="1600" b="1" dirty="0" smtClean="0"/>
          </a:p>
          <a:p>
            <a:pPr marL="461963" indent="-296863" eaLnBrk="1" hangingPunct="1">
              <a:buClr>
                <a:srgbClr val="970035"/>
              </a:buClr>
              <a:buFont typeface="Arial" charset="0"/>
              <a:buChar char="•"/>
            </a:pPr>
            <a:endParaRPr sz="1600" b="1" dirty="0" smtClean="0"/>
          </a:p>
          <a:p>
            <a:pPr marL="461963" indent="-296863" eaLnBrk="1" hangingPunct="1">
              <a:buClr>
                <a:srgbClr val="970035"/>
              </a:buClr>
              <a:buFont typeface="Arial" charset="0"/>
              <a:buChar char="•"/>
            </a:pPr>
            <a:r>
              <a:rPr b="1" dirty="0" smtClean="0"/>
              <a:t>Review Time/Leave Processes</a:t>
            </a:r>
          </a:p>
          <a:p>
            <a:pPr marL="461963" indent="-296863" eaLnBrk="1" hangingPunct="1">
              <a:buClr>
                <a:srgbClr val="970035"/>
              </a:buClr>
              <a:buFont typeface="Arial" charset="0"/>
              <a:buChar char="•"/>
            </a:pPr>
            <a:endParaRPr b="1" dirty="0" smtClean="0"/>
          </a:p>
          <a:p>
            <a:pPr marL="461963" indent="-296863" eaLnBrk="1" hangingPunct="1">
              <a:buClr>
                <a:srgbClr val="970035"/>
              </a:buClr>
              <a:buFont typeface="Arial" charset="0"/>
              <a:buChar char="•"/>
            </a:pPr>
            <a:r>
              <a:rPr lang="en-US" b="1" dirty="0" smtClean="0"/>
              <a:t>Discuss Department </a:t>
            </a:r>
            <a:r>
              <a:rPr lang="en-US" b="1" dirty="0"/>
              <a:t>Responsibility </a:t>
            </a:r>
            <a:r>
              <a:rPr lang="en-US" b="1" dirty="0" smtClean="0"/>
              <a:t>for Time/Leave </a:t>
            </a:r>
            <a:r>
              <a:rPr lang="en-US" b="1" dirty="0"/>
              <a:t>Reporting</a:t>
            </a:r>
          </a:p>
          <a:p>
            <a:pPr marL="461963" indent="-296863" eaLnBrk="1" hangingPunct="1">
              <a:buClr>
                <a:srgbClr val="970035"/>
              </a:buClr>
              <a:buFont typeface="Arial" charset="0"/>
              <a:buChar char="•"/>
            </a:pPr>
            <a:endParaRPr b="1" dirty="0" smtClean="0"/>
          </a:p>
          <a:p>
            <a:pPr marL="461963" indent="-296863" eaLnBrk="1" hangingPunct="1">
              <a:buSzPct val="75000"/>
              <a:buFont typeface="Arial" charset="0"/>
              <a:buChar char="•"/>
            </a:pPr>
            <a:endParaRPr dirty="0" smtClean="0"/>
          </a:p>
          <a:p>
            <a:pPr marL="461963" indent="-296863" eaLnBrk="1" hangingPunct="1">
              <a:buSzPct val="75000"/>
              <a:buFont typeface="Arial" charset="0"/>
              <a:buChar char="•"/>
            </a:pPr>
            <a:endParaRPr dirty="0" smtClean="0"/>
          </a:p>
        </p:txBody>
      </p:sp>
    </p:spTree>
    <p:custDataLst>
      <p:tags r:id="rId1"/>
    </p:custData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Leave Policies</a:t>
            </a:r>
            <a:br>
              <a:rPr lang="en-US" dirty="0" smtClean="0">
                <a:solidFill>
                  <a:srgbClr val="970035"/>
                </a:solidFill>
              </a:rPr>
            </a:br>
            <a:endParaRPr lang="en-US" dirty="0" smtClean="0">
              <a:solidFill>
                <a:srgbClr val="970035"/>
              </a:solidFill>
            </a:endParaRPr>
          </a:p>
        </p:txBody>
      </p:sp>
      <p:sp>
        <p:nvSpPr>
          <p:cNvPr id="39938" name="Content Placeholder 2"/>
          <p:cNvSpPr>
            <a:spLocks noGrp="1"/>
          </p:cNvSpPr>
          <p:nvPr>
            <p:ph idx="1"/>
          </p:nvPr>
        </p:nvSpPr>
        <p:spPr bwMode="auto">
          <a:xfrm>
            <a:off x="776288" y="2130552"/>
            <a:ext cx="7772400" cy="4681794"/>
          </a:xfrm>
        </p:spPr>
        <p:txBody>
          <a:bodyPr anchorCtr="0"/>
          <a:lstStyle/>
          <a:p>
            <a:pPr eaLnBrk="1" hangingPunct="1">
              <a:buClr>
                <a:srgbClr val="C00000"/>
              </a:buClr>
              <a:buFont typeface="Arial" charset="0"/>
              <a:buChar char="•"/>
            </a:pPr>
            <a:r>
              <a:rPr b="1" dirty="0" smtClean="0">
                <a:solidFill>
                  <a:srgbClr val="970035"/>
                </a:solidFill>
              </a:rPr>
              <a:t>AP &amp; Faculty</a:t>
            </a:r>
            <a:r>
              <a:rPr b="1" dirty="0" smtClean="0"/>
              <a:t> - Maximum AL balance is 352 hours; leave earned in excess of 352 is lost</a:t>
            </a:r>
          </a:p>
          <a:p>
            <a:pPr eaLnBrk="1" hangingPunct="1">
              <a:buClr>
                <a:srgbClr val="C00000"/>
              </a:buClr>
              <a:buFont typeface="Arial" charset="0"/>
              <a:buChar char="•"/>
            </a:pPr>
            <a:r>
              <a:rPr lang="en-US" b="1" dirty="0" smtClean="0">
                <a:solidFill>
                  <a:srgbClr val="970035"/>
                </a:solidFill>
              </a:rPr>
              <a:t>Civil Service </a:t>
            </a:r>
            <a:r>
              <a:rPr lang="en-US" b="1" dirty="0" smtClean="0"/>
              <a:t>– Maximum AL balance is 240 hours on anniversary date</a:t>
            </a:r>
            <a:endParaRPr b="1" dirty="0" smtClean="0"/>
          </a:p>
          <a:p>
            <a:pPr eaLnBrk="1" hangingPunct="1">
              <a:buClr>
                <a:srgbClr val="C00000"/>
              </a:buClr>
              <a:buFont typeface="Arial" charset="0"/>
              <a:buChar char="•"/>
            </a:pPr>
            <a:r>
              <a:rPr lang="en-US" b="1" dirty="0" smtClean="0">
                <a:solidFill>
                  <a:srgbClr val="970035"/>
                </a:solidFill>
              </a:rPr>
              <a:t>AP &amp; Faculty</a:t>
            </a:r>
            <a:r>
              <a:rPr lang="en-US" b="1" dirty="0" smtClean="0"/>
              <a:t> - Emergency Leave is granted up to 5 days for qualifying event</a:t>
            </a:r>
          </a:p>
          <a:p>
            <a:pPr eaLnBrk="1" hangingPunct="1">
              <a:buClr>
                <a:srgbClr val="C00000"/>
              </a:buClr>
              <a:buFont typeface="Arial" charset="0"/>
              <a:buChar char="•"/>
            </a:pPr>
            <a:r>
              <a:rPr lang="en-US" b="1" dirty="0" smtClean="0">
                <a:solidFill>
                  <a:srgbClr val="970035"/>
                </a:solidFill>
              </a:rPr>
              <a:t>Civil Service </a:t>
            </a:r>
            <a:r>
              <a:rPr lang="en-US" b="1" dirty="0" smtClean="0"/>
              <a:t>– Bereavement Leave is granted up to 3 days for qualifying event</a:t>
            </a:r>
          </a:p>
          <a:p>
            <a:pPr marL="509587" lvl="2" indent="0" eaLnBrk="1" hangingPunct="1">
              <a:buClr>
                <a:srgbClr val="C00000"/>
              </a:buClr>
              <a:buNone/>
            </a:pPr>
            <a:endParaRPr b="1" dirty="0" smtClean="0"/>
          </a:p>
          <a:p>
            <a:pPr eaLnBrk="1" hangingPunct="1">
              <a:buClr>
                <a:srgbClr val="C00000"/>
              </a:buClr>
              <a:buFont typeface="Arial" charset="0"/>
              <a:buChar char="•"/>
            </a:pPr>
            <a:endParaRPr b="1" dirty="0" smtClean="0"/>
          </a:p>
        </p:txBody>
      </p:sp>
    </p:spTree>
    <p:custDataLst>
      <p:tags r:id="rId1"/>
    </p:custDataLst>
    <p:extLst>
      <p:ext uri="{BB962C8B-B14F-4D97-AF65-F5344CB8AC3E}">
        <p14:creationId xmlns:p14="http://schemas.microsoft.com/office/powerpoint/2010/main" val="340392559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Personal Holiday</a:t>
            </a:r>
            <a:br>
              <a:rPr lang="en-US" dirty="0" smtClean="0">
                <a:solidFill>
                  <a:srgbClr val="970035"/>
                </a:solidFill>
              </a:rPr>
            </a:br>
            <a:endParaRPr lang="en-US" dirty="0" smtClean="0">
              <a:solidFill>
                <a:srgbClr val="970035"/>
              </a:solidFill>
            </a:endParaRPr>
          </a:p>
        </p:txBody>
      </p:sp>
      <p:sp>
        <p:nvSpPr>
          <p:cNvPr id="39938" name="Content Placeholder 2"/>
          <p:cNvSpPr>
            <a:spLocks noGrp="1"/>
          </p:cNvSpPr>
          <p:nvPr>
            <p:ph idx="1"/>
          </p:nvPr>
        </p:nvSpPr>
        <p:spPr bwMode="auto">
          <a:xfrm>
            <a:off x="776288" y="2133600"/>
            <a:ext cx="7772400" cy="3895425"/>
          </a:xfrm>
        </p:spPr>
        <p:txBody>
          <a:bodyPr anchorCtr="0"/>
          <a:lstStyle/>
          <a:p>
            <a:pPr eaLnBrk="1" hangingPunct="1">
              <a:buClr>
                <a:srgbClr val="C00000"/>
              </a:buClr>
              <a:buFont typeface="Arial" charset="0"/>
              <a:buChar char="•"/>
            </a:pPr>
            <a:r>
              <a:rPr lang="en-US" b="1" dirty="0">
                <a:solidFill>
                  <a:srgbClr val="970035"/>
                </a:solidFill>
              </a:rPr>
              <a:t>Civil Service </a:t>
            </a:r>
            <a:r>
              <a:rPr lang="en-US" b="1" dirty="0"/>
              <a:t>- Earn a Personal Holiday each calendar year (Jan 1 - Dec </a:t>
            </a:r>
            <a:r>
              <a:rPr lang="en-US" b="1" dirty="0" smtClean="0"/>
              <a:t>31) </a:t>
            </a:r>
            <a:r>
              <a:rPr lang="en-US" b="1" dirty="0"/>
              <a:t>based on FTE rate </a:t>
            </a:r>
            <a:endParaRPr lang="en-US" b="1" dirty="0" smtClean="0"/>
          </a:p>
          <a:p>
            <a:pPr eaLnBrk="1" hangingPunct="1">
              <a:buClr>
                <a:srgbClr val="C00000"/>
              </a:buClr>
              <a:buFont typeface="Arial" charset="0"/>
              <a:buChar char="•"/>
            </a:pPr>
            <a:r>
              <a:rPr lang="en-US" b="1" dirty="0" smtClean="0">
                <a:solidFill>
                  <a:srgbClr val="970035"/>
                </a:solidFill>
              </a:rPr>
              <a:t>AP </a:t>
            </a:r>
            <a:r>
              <a:rPr lang="en-US" b="1" dirty="0">
                <a:solidFill>
                  <a:srgbClr val="970035"/>
                </a:solidFill>
              </a:rPr>
              <a:t>&amp; Faculty </a:t>
            </a:r>
            <a:r>
              <a:rPr lang="en-US" b="1" dirty="0"/>
              <a:t>- Earn a Personal Holiday each fiscal year (July 1-June 30) based on FTE </a:t>
            </a:r>
            <a:r>
              <a:rPr lang="en-US" b="1" dirty="0" smtClean="0"/>
              <a:t>rate</a:t>
            </a:r>
          </a:p>
          <a:p>
            <a:pPr lvl="2" eaLnBrk="1" hangingPunct="1">
              <a:buClr>
                <a:srgbClr val="C00000"/>
              </a:buClr>
              <a:buFont typeface="Arial" charset="0"/>
              <a:buChar char="•"/>
            </a:pPr>
            <a:r>
              <a:rPr lang="en-US" b="1" dirty="0" smtClean="0"/>
              <a:t>Faculty on appointment less than 12 months do not earn a personal holiday</a:t>
            </a:r>
          </a:p>
          <a:p>
            <a:pPr eaLnBrk="1" hangingPunct="1">
              <a:buClr>
                <a:srgbClr val="C00000"/>
              </a:buClr>
              <a:buFont typeface="Arial" charset="0"/>
              <a:buChar char="•"/>
            </a:pPr>
            <a:r>
              <a:rPr lang="en-US" b="1" dirty="0" smtClean="0"/>
              <a:t>Personal Holiday does not carry forward to the next year.  </a:t>
            </a:r>
            <a:endParaRPr b="1" dirty="0" smtClean="0"/>
          </a:p>
        </p:txBody>
      </p:sp>
    </p:spTree>
    <p:custDataLst>
      <p:tags r:id="rId1"/>
    </p:custDataLst>
    <p:extLst>
      <p:ext uri="{BB962C8B-B14F-4D97-AF65-F5344CB8AC3E}">
        <p14:creationId xmlns:p14="http://schemas.microsoft.com/office/powerpoint/2010/main" val="339578135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Recording Hours Worked</a:t>
            </a:r>
          </a:p>
        </p:txBody>
      </p:sp>
      <p:sp>
        <p:nvSpPr>
          <p:cNvPr id="44034" name="Content Placeholder 2"/>
          <p:cNvSpPr>
            <a:spLocks noGrp="1"/>
          </p:cNvSpPr>
          <p:nvPr>
            <p:ph idx="1"/>
          </p:nvPr>
        </p:nvSpPr>
        <p:spPr bwMode="auto">
          <a:xfrm>
            <a:off x="801688" y="1646238"/>
            <a:ext cx="7772400" cy="4308872"/>
          </a:xfrm>
        </p:spPr>
        <p:txBody>
          <a:bodyPr anchorCtr="0"/>
          <a:lstStyle/>
          <a:p>
            <a:pPr eaLnBrk="1" hangingPunct="1">
              <a:buClr>
                <a:srgbClr val="C00000"/>
              </a:buClr>
              <a:buFont typeface="Arial" charset="0"/>
              <a:buChar char="•"/>
            </a:pPr>
            <a:r>
              <a:rPr b="1" dirty="0" smtClean="0"/>
              <a:t>The official WSU work week is from Sunday, 12:01 a.m. to Saturday, 11:59 p.m.</a:t>
            </a:r>
          </a:p>
          <a:p>
            <a:pPr eaLnBrk="1" hangingPunct="1">
              <a:buClr>
                <a:srgbClr val="C00000"/>
              </a:buClr>
              <a:buFont typeface="Arial" charset="0"/>
              <a:buChar char="•"/>
            </a:pPr>
            <a:endParaRPr b="1" dirty="0" smtClean="0"/>
          </a:p>
          <a:p>
            <a:pPr eaLnBrk="1" hangingPunct="1">
              <a:buClr>
                <a:srgbClr val="C00000"/>
              </a:buClr>
              <a:buFont typeface="Arial" charset="0"/>
              <a:buChar char="•"/>
            </a:pPr>
            <a:r>
              <a:rPr b="1" dirty="0" smtClean="0"/>
              <a:t>Overtime eligible employees must account for hours worked each day</a:t>
            </a:r>
          </a:p>
          <a:p>
            <a:pPr eaLnBrk="1" hangingPunct="1">
              <a:buClr>
                <a:srgbClr val="C00000"/>
              </a:buClr>
              <a:buFont typeface="Arial" charset="0"/>
              <a:buChar char="•"/>
            </a:pPr>
            <a:endParaRPr b="1" dirty="0" smtClean="0"/>
          </a:p>
          <a:p>
            <a:pPr eaLnBrk="1" hangingPunct="1">
              <a:buClr>
                <a:srgbClr val="C00000"/>
              </a:buClr>
              <a:buFont typeface="Arial" charset="0"/>
              <a:buChar char="•"/>
            </a:pPr>
            <a:r>
              <a:rPr b="1" dirty="0" smtClean="0"/>
              <a:t>Overtime is calculated at hours worked in excess of 40 hours in the work week, not hours worked each workday</a:t>
            </a:r>
          </a:p>
        </p:txBody>
      </p:sp>
    </p:spTree>
    <p:custDataLst>
      <p:tags r:id="rId1"/>
    </p:custData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0" y="914400"/>
            <a:ext cx="9144000" cy="868363"/>
          </a:xfrm>
        </p:spPr>
        <p:txBody>
          <a:bodyPr anchor="t" anchorCtr="0"/>
          <a:lstStyle/>
          <a:p>
            <a:pPr algn="ctr" eaLnBrk="1" hangingPunct="1"/>
            <a:r>
              <a:rPr lang="en-US" dirty="0" smtClean="0">
                <a:solidFill>
                  <a:srgbClr val="970035"/>
                </a:solidFill>
              </a:rPr>
              <a:t>What Constitutes Overtime for </a:t>
            </a:r>
            <a:br>
              <a:rPr lang="en-US" dirty="0" smtClean="0">
                <a:solidFill>
                  <a:srgbClr val="970035"/>
                </a:solidFill>
              </a:rPr>
            </a:br>
            <a:r>
              <a:rPr lang="en-US" dirty="0" smtClean="0">
                <a:solidFill>
                  <a:srgbClr val="970035"/>
                </a:solidFill>
              </a:rPr>
              <a:t>Overtime Eligible Employees? </a:t>
            </a:r>
          </a:p>
        </p:txBody>
      </p:sp>
      <p:sp>
        <p:nvSpPr>
          <p:cNvPr id="45059" name="Rectangle 3"/>
          <p:cNvSpPr>
            <a:spLocks noGrp="1" noChangeArrowheads="1"/>
          </p:cNvSpPr>
          <p:nvPr>
            <p:ph idx="1"/>
          </p:nvPr>
        </p:nvSpPr>
        <p:spPr bwMode="auto">
          <a:xfrm>
            <a:off x="457200" y="2130552"/>
            <a:ext cx="8229600" cy="2603500"/>
          </a:xfrm>
        </p:spPr>
        <p:txBody>
          <a:bodyPr anchorCtr="0"/>
          <a:lstStyle/>
          <a:p>
            <a:pPr eaLnBrk="1" hangingPunct="1">
              <a:buFont typeface="Arial" charset="0"/>
              <a:buNone/>
            </a:pPr>
            <a:r>
              <a:rPr b="1" dirty="0" smtClean="0"/>
              <a:t>Civil Service Employees (WAC 357-28-255)</a:t>
            </a:r>
          </a:p>
          <a:p>
            <a:pPr lvl="1" eaLnBrk="1" hangingPunct="1"/>
            <a:r>
              <a:rPr b="1" dirty="0" smtClean="0">
                <a:ea typeface="ＭＳ Ｐゴシック" pitchFamily="34" charset="-128"/>
              </a:rPr>
              <a:t>Work in excess of forty hours in one work week</a:t>
            </a:r>
          </a:p>
          <a:p>
            <a:pPr lvl="1" eaLnBrk="1" hangingPunct="1"/>
            <a:r>
              <a:rPr b="1" dirty="0" smtClean="0">
                <a:ea typeface="ＭＳ Ｐゴシック" pitchFamily="34" charset="-128"/>
              </a:rPr>
              <a:t>Work on a holiday</a:t>
            </a:r>
          </a:p>
          <a:p>
            <a:pPr lvl="1" eaLnBrk="1" hangingPunct="1"/>
            <a:r>
              <a:rPr b="1" dirty="0" smtClean="0">
                <a:ea typeface="ＭＳ Ｐゴシック" pitchFamily="34" charset="-128"/>
              </a:rPr>
              <a:t>For full-time employees, work on a scheduled day off when assigned by the employer</a:t>
            </a:r>
          </a:p>
          <a:p>
            <a:pPr eaLnBrk="1" hangingPunct="1">
              <a:buFont typeface="Arial" charset="0"/>
              <a:buNone/>
            </a:pPr>
            <a:endParaRPr b="1" dirty="0" smtClean="0"/>
          </a:p>
        </p:txBody>
      </p:sp>
    </p:spTree>
    <p:custDataLst>
      <p:tags r:id="rId1"/>
    </p:custData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0" y="914400"/>
            <a:ext cx="9144000" cy="867930"/>
          </a:xfrm>
        </p:spPr>
        <p:txBody>
          <a:bodyPr anchor="t" anchorCtr="0"/>
          <a:lstStyle/>
          <a:p>
            <a:pPr algn="ctr" eaLnBrk="1" hangingPunct="1"/>
            <a:r>
              <a:rPr lang="en-US" dirty="0" smtClean="0">
                <a:solidFill>
                  <a:srgbClr val="970035"/>
                </a:solidFill>
              </a:rPr>
              <a:t>What Constitutes Overtime for </a:t>
            </a:r>
            <a:br>
              <a:rPr lang="en-US" dirty="0" smtClean="0">
                <a:solidFill>
                  <a:srgbClr val="970035"/>
                </a:solidFill>
              </a:rPr>
            </a:br>
            <a:r>
              <a:rPr lang="en-US" dirty="0" smtClean="0">
                <a:solidFill>
                  <a:srgbClr val="970035"/>
                </a:solidFill>
              </a:rPr>
              <a:t>Overtime-Eligible AP and Faculty </a:t>
            </a:r>
          </a:p>
        </p:txBody>
      </p:sp>
      <p:sp>
        <p:nvSpPr>
          <p:cNvPr id="45059" name="Rectangle 3"/>
          <p:cNvSpPr>
            <a:spLocks noGrp="1" noChangeArrowheads="1"/>
          </p:cNvSpPr>
          <p:nvPr>
            <p:ph idx="1"/>
          </p:nvPr>
        </p:nvSpPr>
        <p:spPr bwMode="auto">
          <a:xfrm>
            <a:off x="457200" y="2130552"/>
            <a:ext cx="8229600" cy="6534096"/>
          </a:xfrm>
        </p:spPr>
        <p:txBody>
          <a:bodyPr anchorCtr="0"/>
          <a:lstStyle/>
          <a:p>
            <a:pPr eaLnBrk="1" hangingPunct="1">
              <a:buFont typeface="Arial" charset="0"/>
              <a:buNone/>
            </a:pPr>
            <a:endParaRPr lang="en-US" dirty="0" smtClean="0"/>
          </a:p>
          <a:p>
            <a:pPr eaLnBrk="1" hangingPunct="1">
              <a:buFont typeface="Arial" charset="0"/>
              <a:buNone/>
            </a:pPr>
            <a:r>
              <a:rPr lang="en-US" b="1" dirty="0" smtClean="0"/>
              <a:t>Overtime-eligible </a:t>
            </a:r>
            <a:r>
              <a:rPr lang="en-US" b="1" dirty="0"/>
              <a:t>AP </a:t>
            </a:r>
            <a:r>
              <a:rPr lang="en-US" b="1" dirty="0" smtClean="0"/>
              <a:t>and Faculty </a:t>
            </a:r>
          </a:p>
          <a:p>
            <a:pPr eaLnBrk="1" hangingPunct="1">
              <a:buFont typeface="Arial" charset="0"/>
              <a:buNone/>
            </a:pPr>
            <a:endParaRPr lang="en-US" b="1" dirty="0" smtClean="0"/>
          </a:p>
          <a:p>
            <a:pPr lvl="1" eaLnBrk="1" hangingPunct="1"/>
            <a:r>
              <a:rPr lang="en-US" b="1" dirty="0" smtClean="0">
                <a:ea typeface="ＭＳ Ｐゴシック" pitchFamily="34" charset="-128"/>
              </a:rPr>
              <a:t>Overtime is work </a:t>
            </a:r>
            <a:r>
              <a:rPr lang="en-US" b="1" dirty="0">
                <a:ea typeface="ＭＳ Ｐゴシック" pitchFamily="34" charset="-128"/>
              </a:rPr>
              <a:t>in excess of </a:t>
            </a:r>
            <a:r>
              <a:rPr lang="en-US" b="1" dirty="0" smtClean="0">
                <a:ea typeface="ＭＳ Ｐゴシック" pitchFamily="34" charset="-128"/>
              </a:rPr>
              <a:t>40 hours </a:t>
            </a:r>
            <a:r>
              <a:rPr lang="en-US" b="1" dirty="0">
                <a:ea typeface="ＭＳ Ｐゴシック" pitchFamily="34" charset="-128"/>
              </a:rPr>
              <a:t>in one work </a:t>
            </a:r>
            <a:r>
              <a:rPr lang="en-US" b="1" dirty="0" smtClean="0">
                <a:ea typeface="ＭＳ Ｐゴシック" pitchFamily="34" charset="-128"/>
              </a:rPr>
              <a:t>week</a:t>
            </a:r>
          </a:p>
          <a:p>
            <a:pPr lvl="1" eaLnBrk="1" hangingPunct="1"/>
            <a:endParaRPr lang="en-US" b="1" dirty="0" smtClean="0">
              <a:ea typeface="ＭＳ Ｐゴシック" pitchFamily="34" charset="-128"/>
            </a:endParaRPr>
          </a:p>
          <a:p>
            <a:pPr lvl="2" eaLnBrk="1" hangingPunct="1"/>
            <a:r>
              <a:rPr lang="en-US" b="1" dirty="0" smtClean="0">
                <a:ea typeface="ＭＳ Ｐゴシック" pitchFamily="34" charset="-128"/>
              </a:rPr>
              <a:t>Work on a holiday is NOT considered overtime but hours worked count towards total hours in the work week</a:t>
            </a:r>
          </a:p>
          <a:p>
            <a:pPr lvl="2" eaLnBrk="1" hangingPunct="1"/>
            <a:endParaRPr lang="en-US" b="1" dirty="0" smtClean="0">
              <a:ea typeface="ＭＳ Ｐゴシック" pitchFamily="34" charset="-128"/>
            </a:endParaRPr>
          </a:p>
          <a:p>
            <a:pPr lvl="2" eaLnBrk="1" hangingPunct="1"/>
            <a:r>
              <a:rPr lang="en-US" b="1" dirty="0" smtClean="0">
                <a:ea typeface="ＭＳ Ｐゴシック" pitchFamily="34" charset="-128"/>
              </a:rPr>
              <a:t>Work </a:t>
            </a:r>
            <a:r>
              <a:rPr lang="en-US" b="1" dirty="0">
                <a:ea typeface="ＭＳ Ｐゴシック" pitchFamily="34" charset="-128"/>
              </a:rPr>
              <a:t>on a </a:t>
            </a:r>
            <a:r>
              <a:rPr lang="en-US" b="1" dirty="0" smtClean="0">
                <a:ea typeface="ＭＳ Ｐゴシック" pitchFamily="34" charset="-128"/>
              </a:rPr>
              <a:t>schedule day off is </a:t>
            </a:r>
            <a:r>
              <a:rPr lang="en-US" b="1" dirty="0">
                <a:ea typeface="ＭＳ Ｐゴシック" pitchFamily="34" charset="-128"/>
              </a:rPr>
              <a:t>NOT considered overtime but hours worked count towards total hours in the work week</a:t>
            </a:r>
          </a:p>
          <a:p>
            <a:pPr lvl="1" eaLnBrk="1" hangingPunct="1"/>
            <a:endParaRPr lang="en-US" b="1" dirty="0" smtClean="0">
              <a:ea typeface="ＭＳ Ｐゴシック" pitchFamily="34" charset="-128"/>
            </a:endParaRPr>
          </a:p>
          <a:p>
            <a:pPr lvl="1" eaLnBrk="1" hangingPunct="1"/>
            <a:endParaRPr lang="en-US" b="1" dirty="0">
              <a:ea typeface="ＭＳ Ｐゴシック" pitchFamily="34" charset="-128"/>
            </a:endParaRPr>
          </a:p>
          <a:p>
            <a:pPr marL="344488" lvl="1" indent="0" eaLnBrk="1" hangingPunct="1">
              <a:buNone/>
            </a:pPr>
            <a:endParaRPr lang="en-US" b="1" dirty="0">
              <a:ea typeface="ＭＳ Ｐゴシック" pitchFamily="34" charset="-128"/>
            </a:endParaRPr>
          </a:p>
          <a:p>
            <a:pPr eaLnBrk="1" hangingPunct="1">
              <a:buFont typeface="Arial" charset="0"/>
              <a:buNone/>
            </a:pPr>
            <a:r>
              <a:rPr lang="en-US" dirty="0" smtClean="0"/>
              <a:t>  </a:t>
            </a:r>
          </a:p>
          <a:p>
            <a:pPr lvl="1" eaLnBrk="1" hangingPunct="1"/>
            <a:endParaRPr b="1" dirty="0" smtClean="0">
              <a:ea typeface="ＭＳ Ｐゴシック" pitchFamily="34" charset="-128"/>
            </a:endParaRPr>
          </a:p>
        </p:txBody>
      </p:sp>
    </p:spTree>
    <p:custDataLst>
      <p:tags r:id="rId1"/>
    </p:custDataLst>
    <p:extLst>
      <p:ext uri="{BB962C8B-B14F-4D97-AF65-F5344CB8AC3E}">
        <p14:creationId xmlns:p14="http://schemas.microsoft.com/office/powerpoint/2010/main" val="260243966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Overtime Compensation</a:t>
            </a:r>
          </a:p>
        </p:txBody>
      </p:sp>
      <p:sp>
        <p:nvSpPr>
          <p:cNvPr id="46083" name="Rectangle 3"/>
          <p:cNvSpPr>
            <a:spLocks noGrp="1" noChangeArrowheads="1"/>
          </p:cNvSpPr>
          <p:nvPr>
            <p:ph idx="1"/>
          </p:nvPr>
        </p:nvSpPr>
        <p:spPr bwMode="auto">
          <a:xfrm>
            <a:off x="444500" y="1716088"/>
            <a:ext cx="8229600" cy="4554537"/>
          </a:xfrm>
        </p:spPr>
        <p:txBody>
          <a:bodyPr anchorCtr="0"/>
          <a:lstStyle/>
          <a:p>
            <a:pPr eaLnBrk="1" hangingPunct="1">
              <a:buFont typeface="Arial" charset="0"/>
              <a:buNone/>
            </a:pPr>
            <a:r>
              <a:rPr b="1" dirty="0" smtClean="0"/>
              <a:t>Hours worked over 40 must be compensated at one and one-half times the employee’s regular rate of pay.  WAC 357-28-260</a:t>
            </a:r>
          </a:p>
          <a:p>
            <a:pPr eaLnBrk="1" hangingPunct="1">
              <a:buFont typeface="Arial" charset="0"/>
              <a:buNone/>
            </a:pPr>
            <a:endParaRPr b="1" dirty="0" smtClean="0"/>
          </a:p>
          <a:p>
            <a:pPr eaLnBrk="1" hangingPunct="1">
              <a:buFont typeface="Arial" charset="0"/>
              <a:buNone/>
            </a:pPr>
            <a:r>
              <a:rPr b="1" dirty="0" smtClean="0"/>
              <a:t>Part-time employees do not earn overtime at time and one-half until they have worked more than 40 hours in the work week.  Hours worked between their required hours and 40 hours must be PAID at straight time.  No Straight Time Comp Time</a:t>
            </a:r>
          </a:p>
        </p:txBody>
      </p:sp>
    </p:spTree>
    <p:custDataLst>
      <p:tags r:id="rId1"/>
    </p:custData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bwMode="auto">
          <a:xfrm>
            <a:off x="628650" y="1719072"/>
            <a:ext cx="7740650" cy="5365058"/>
          </a:xfrm>
        </p:spPr>
        <p:txBody>
          <a:bodyPr anchorCtr="0"/>
          <a:lstStyle/>
          <a:p>
            <a:pPr eaLnBrk="1" hangingPunct="1">
              <a:buClr>
                <a:srgbClr val="C00000"/>
              </a:buClr>
              <a:buFont typeface="Arial" charset="0"/>
              <a:buChar char="•"/>
            </a:pPr>
            <a:r>
              <a:rPr sz="2400" b="1" dirty="0" smtClean="0">
                <a:solidFill>
                  <a:schemeClr val="accent1"/>
                </a:solidFill>
              </a:rPr>
              <a:t>Premium Pay (PP): </a:t>
            </a:r>
            <a:r>
              <a:rPr sz="2400" b="1" dirty="0" smtClean="0"/>
              <a:t>employee receives payment at time and one-half.  </a:t>
            </a:r>
          </a:p>
          <a:p>
            <a:pPr eaLnBrk="1" hangingPunct="1">
              <a:buClr>
                <a:srgbClr val="C00000"/>
              </a:buClr>
              <a:buFont typeface="Arial" charset="0"/>
              <a:buChar char="•"/>
            </a:pPr>
            <a:r>
              <a:rPr sz="2400" b="1" dirty="0" smtClean="0">
                <a:solidFill>
                  <a:schemeClr val="accent1"/>
                </a:solidFill>
              </a:rPr>
              <a:t>Compensatory time (PC):</a:t>
            </a:r>
            <a:r>
              <a:rPr sz="2400" b="1" dirty="0" smtClean="0"/>
              <a:t> employee receives time off with pay at time and one-half.  </a:t>
            </a:r>
          </a:p>
          <a:p>
            <a:pPr lvl="2" eaLnBrk="1" hangingPunct="1">
              <a:buClr>
                <a:srgbClr val="C00000"/>
              </a:buClr>
              <a:buFont typeface="Arial" charset="0"/>
              <a:buChar char="•"/>
            </a:pPr>
            <a:r>
              <a:rPr sz="2000" b="1" dirty="0" smtClean="0">
                <a:ea typeface="ＭＳ Ｐゴシック" pitchFamily="34" charset="-128"/>
              </a:rPr>
              <a:t>Comp time may substitute for paid overtime if employee and employer agree. WAC 357-28-275</a:t>
            </a:r>
          </a:p>
          <a:p>
            <a:pPr lvl="2" eaLnBrk="1" hangingPunct="1">
              <a:buFont typeface="Arial" charset="0"/>
              <a:buChar char="•"/>
            </a:pPr>
            <a:r>
              <a:rPr b="1" dirty="0" smtClean="0">
                <a:ea typeface="ＭＳ Ｐゴシック" pitchFamily="34" charset="-128"/>
              </a:rPr>
              <a:t>The accumulation of unused comp time may not exceed 240 hours. Departments may establish maximums of less than 240 hours.  </a:t>
            </a:r>
          </a:p>
          <a:p>
            <a:pPr lvl="2" eaLnBrk="1" hangingPunct="1">
              <a:buFont typeface="Arial" charset="0"/>
              <a:buChar char="•"/>
            </a:pPr>
            <a:r>
              <a:rPr b="1" dirty="0" smtClean="0">
                <a:ea typeface="ＭＳ Ｐゴシック" pitchFamily="34" charset="-128"/>
              </a:rPr>
              <a:t>Unused compensatory time must be paid in cash at the end of each biennium</a:t>
            </a:r>
          </a:p>
          <a:p>
            <a:pPr eaLnBrk="1" hangingPunct="1">
              <a:buClr>
                <a:srgbClr val="C00000"/>
              </a:buClr>
              <a:buFont typeface="Arial" charset="0"/>
              <a:buChar char="•"/>
            </a:pPr>
            <a:r>
              <a:rPr sz="2400" b="1" dirty="0" smtClean="0">
                <a:solidFill>
                  <a:schemeClr val="accent1"/>
                </a:solidFill>
              </a:rPr>
              <a:t>Straight Time (OP):</a:t>
            </a:r>
            <a:r>
              <a:rPr sz="2400" b="1" dirty="0" smtClean="0"/>
              <a:t> employee receives payment at regular rate of pay.  </a:t>
            </a:r>
          </a:p>
          <a:p>
            <a:pPr lvl="1" eaLnBrk="1" hangingPunct="1">
              <a:buClr>
                <a:srgbClr val="C00000"/>
              </a:buClr>
              <a:buFont typeface="Wingdings" pitchFamily="2" charset="2"/>
              <a:buNone/>
            </a:pPr>
            <a:endParaRPr b="1" dirty="0" smtClean="0">
              <a:ea typeface="ＭＳ Ｐゴシック" pitchFamily="34" charset="-128"/>
            </a:endParaRPr>
          </a:p>
        </p:txBody>
      </p:sp>
      <p:sp>
        <p:nvSpPr>
          <p:cNvPr id="5"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Overtime Compensation</a:t>
            </a:r>
          </a:p>
        </p:txBody>
      </p:sp>
    </p:spTree>
    <p:custDataLst>
      <p:tags r:id="rId1"/>
    </p:custData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Calculating Overtime</a:t>
            </a:r>
          </a:p>
        </p:txBody>
      </p:sp>
      <p:sp>
        <p:nvSpPr>
          <p:cNvPr id="48130" name="Content Placeholder 2"/>
          <p:cNvSpPr>
            <a:spLocks noGrp="1"/>
          </p:cNvSpPr>
          <p:nvPr>
            <p:ph idx="1"/>
          </p:nvPr>
        </p:nvSpPr>
        <p:spPr bwMode="auto">
          <a:xfrm>
            <a:off x="500063" y="1371600"/>
            <a:ext cx="8031162" cy="5131661"/>
          </a:xfrm>
        </p:spPr>
        <p:txBody>
          <a:bodyPr anchorCtr="0"/>
          <a:lstStyle/>
          <a:p>
            <a:pPr marL="6350" indent="-6350" algn="ctr" eaLnBrk="1" hangingPunct="1">
              <a:buFont typeface="Arial" charset="0"/>
              <a:buNone/>
            </a:pPr>
            <a:endParaRPr sz="1200" b="1" dirty="0" smtClean="0"/>
          </a:p>
          <a:p>
            <a:pPr lvl="1" eaLnBrk="1" hangingPunct="1"/>
            <a:r>
              <a:rPr b="1" dirty="0" smtClean="0">
                <a:solidFill>
                  <a:schemeClr val="accent1"/>
                </a:solidFill>
                <a:ea typeface="ＭＳ Ｐゴシック" pitchFamily="34" charset="-128"/>
              </a:rPr>
              <a:t>Paid Holidays: </a:t>
            </a:r>
            <a:r>
              <a:rPr b="1" dirty="0" smtClean="0">
                <a:ea typeface="ＭＳ Ｐゴシック" pitchFamily="34" charset="-128"/>
              </a:rPr>
              <a:t>considered hours worked for calculating overtime.  </a:t>
            </a:r>
          </a:p>
          <a:p>
            <a:pPr lvl="1" eaLnBrk="1" hangingPunct="1">
              <a:buFont typeface="Wingdings" pitchFamily="2" charset="2"/>
              <a:buNone/>
            </a:pPr>
            <a:endParaRPr b="1" dirty="0" smtClean="0">
              <a:ea typeface="ＭＳ Ｐゴシック" pitchFamily="34" charset="-128"/>
            </a:endParaRPr>
          </a:p>
          <a:p>
            <a:pPr lvl="1" eaLnBrk="1" hangingPunct="1"/>
            <a:r>
              <a:rPr b="1" dirty="0" smtClean="0">
                <a:solidFill>
                  <a:schemeClr val="accent1"/>
                </a:solidFill>
                <a:ea typeface="ＭＳ Ｐゴシック" pitchFamily="34" charset="-128"/>
              </a:rPr>
              <a:t>Personal Holiday:</a:t>
            </a:r>
            <a:r>
              <a:rPr b="1" dirty="0" smtClean="0">
                <a:ea typeface="ＭＳ Ｐゴシック" pitchFamily="34" charset="-128"/>
              </a:rPr>
              <a:t> considered hours worked for calculating overtime.  </a:t>
            </a:r>
          </a:p>
          <a:p>
            <a:pPr lvl="1" eaLnBrk="1" hangingPunct="1"/>
            <a:endParaRPr b="1" dirty="0" smtClean="0">
              <a:ea typeface="ＭＳ Ｐゴシック" pitchFamily="34" charset="-128"/>
            </a:endParaRPr>
          </a:p>
          <a:p>
            <a:pPr lvl="1" eaLnBrk="1" hangingPunct="1"/>
            <a:r>
              <a:rPr b="1" dirty="0" smtClean="0">
                <a:solidFill>
                  <a:schemeClr val="accent1"/>
                </a:solidFill>
                <a:ea typeface="ＭＳ Ｐゴシック" pitchFamily="34" charset="-128"/>
              </a:rPr>
              <a:t>Work on Scheduled Day Off: </a:t>
            </a:r>
            <a:r>
              <a:rPr b="1" dirty="0" smtClean="0">
                <a:ea typeface="ＭＳ Ｐゴシック" pitchFamily="34" charset="-128"/>
              </a:rPr>
              <a:t>CS/BU - Full-time employees assigned to work on a scheduled day off earn overtime (PP or PC); </a:t>
            </a:r>
          </a:p>
          <a:p>
            <a:pPr lvl="1" eaLnBrk="1" hangingPunct="1"/>
            <a:endParaRPr b="1" dirty="0" smtClean="0">
              <a:ea typeface="ＭＳ Ｐゴシック" pitchFamily="34" charset="-128"/>
            </a:endParaRPr>
          </a:p>
          <a:p>
            <a:pPr lvl="1" eaLnBrk="1" hangingPunct="1"/>
            <a:r>
              <a:rPr b="1" dirty="0" smtClean="0">
                <a:solidFill>
                  <a:schemeClr val="accent1"/>
                </a:solidFill>
                <a:ea typeface="ＭＳ Ｐゴシック" pitchFamily="34" charset="-128"/>
              </a:rPr>
              <a:t>Work on a Holiday:</a:t>
            </a:r>
            <a:r>
              <a:rPr b="1" dirty="0" smtClean="0">
                <a:ea typeface="ＭＳ Ｐゴシック" pitchFamily="34" charset="-128"/>
              </a:rPr>
              <a:t> CS/BU Earn overtime (PP/PC) </a:t>
            </a:r>
          </a:p>
          <a:p>
            <a:pPr lvl="3" eaLnBrk="1" hangingPunct="1">
              <a:buFont typeface="Wingdings" pitchFamily="2" charset="2"/>
              <a:buChar char="§"/>
            </a:pPr>
            <a:r>
              <a:rPr b="1" dirty="0">
                <a:ea typeface="ＭＳ Ｐゴシック" pitchFamily="34" charset="-128"/>
              </a:rPr>
              <a:t>If holiday falls on Friday and there is overtime for the week, OT hours should be reflected on </a:t>
            </a:r>
            <a:r>
              <a:rPr b="1" dirty="0" smtClean="0">
                <a:ea typeface="ＭＳ Ｐゴシック" pitchFamily="34" charset="-128"/>
              </a:rPr>
              <a:t>Thursday</a:t>
            </a:r>
            <a:endParaRPr b="1" dirty="0">
              <a:ea typeface="ＭＳ Ｐゴシック" pitchFamily="34" charset="-128"/>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bwMode="auto">
          <a:xfrm>
            <a:off x="487363" y="1085850"/>
            <a:ext cx="8051800" cy="5127625"/>
          </a:xfrm>
        </p:spPr>
        <p:txBody>
          <a:bodyPr anchorCtr="0"/>
          <a:lstStyle/>
          <a:p>
            <a:pPr marL="6350" indent="-6350" algn="ctr" eaLnBrk="1" hangingPunct="1">
              <a:buFont typeface="Arial" charset="0"/>
              <a:buNone/>
            </a:pPr>
            <a:endParaRPr sz="1200" b="1" dirty="0" smtClean="0"/>
          </a:p>
          <a:p>
            <a:pPr lvl="1" eaLnBrk="1" hangingPunct="1"/>
            <a:endParaRPr sz="1400" b="1" dirty="0" smtClean="0">
              <a:ea typeface="ＭＳ Ｐゴシック" pitchFamily="34" charset="-128"/>
            </a:endParaRPr>
          </a:p>
          <a:p>
            <a:pPr lvl="1" eaLnBrk="1" hangingPunct="1"/>
            <a:r>
              <a:rPr b="1" dirty="0" smtClean="0">
                <a:ea typeface="ＭＳ Ｐゴシック" pitchFamily="34" charset="-128"/>
              </a:rPr>
              <a:t>Sick Leave </a:t>
            </a:r>
          </a:p>
          <a:p>
            <a:pPr lvl="3" eaLnBrk="1" hangingPunct="1">
              <a:buFont typeface="Wingdings" pitchFamily="2" charset="2"/>
              <a:buChar char="§"/>
            </a:pPr>
            <a:r>
              <a:rPr b="1" dirty="0">
                <a:ea typeface="ＭＳ Ｐゴシック" pitchFamily="34" charset="-128"/>
              </a:rPr>
              <a:t>is NOT considered hours worked for calculating overtime </a:t>
            </a:r>
          </a:p>
          <a:p>
            <a:pPr lvl="1" eaLnBrk="1" hangingPunct="1"/>
            <a:endParaRPr b="1" dirty="0" smtClean="0">
              <a:ea typeface="ＭＳ Ｐゴシック" pitchFamily="34" charset="-128"/>
            </a:endParaRPr>
          </a:p>
          <a:p>
            <a:pPr lvl="1" eaLnBrk="1" hangingPunct="1"/>
            <a:r>
              <a:rPr b="1" dirty="0" smtClean="0">
                <a:ea typeface="ＭＳ Ｐゴシック" pitchFamily="34" charset="-128"/>
              </a:rPr>
              <a:t>Annual Leave </a:t>
            </a:r>
          </a:p>
          <a:p>
            <a:pPr lvl="3" eaLnBrk="1" hangingPunct="1">
              <a:buFont typeface="Wingdings" pitchFamily="2" charset="2"/>
              <a:buChar char="§"/>
            </a:pPr>
            <a:r>
              <a:rPr b="1" dirty="0">
                <a:ea typeface="ＭＳ Ｐゴシック" pitchFamily="34" charset="-128"/>
              </a:rPr>
              <a:t>is NOT considered hours worked for calculating overtime </a:t>
            </a:r>
          </a:p>
          <a:p>
            <a:pPr lvl="1" eaLnBrk="1" hangingPunct="1"/>
            <a:endParaRPr b="1" dirty="0" smtClean="0">
              <a:ea typeface="ＭＳ Ｐゴシック" pitchFamily="34" charset="-128"/>
            </a:endParaRPr>
          </a:p>
          <a:p>
            <a:pPr lvl="1" eaLnBrk="1" hangingPunct="1"/>
            <a:r>
              <a:rPr b="1" dirty="0" smtClean="0">
                <a:ea typeface="ＭＳ Ｐゴシック" pitchFamily="34" charset="-128"/>
              </a:rPr>
              <a:t>Compensatory time off</a:t>
            </a:r>
          </a:p>
          <a:p>
            <a:pPr lvl="3" eaLnBrk="1" hangingPunct="1">
              <a:buFont typeface="Wingdings" pitchFamily="2" charset="2"/>
              <a:buChar char="§"/>
            </a:pPr>
            <a:r>
              <a:rPr b="1" dirty="0">
                <a:ea typeface="ＭＳ Ｐゴシック" pitchFamily="34" charset="-128"/>
              </a:rPr>
              <a:t>is NOT considered hours worked for calculating overtime </a:t>
            </a:r>
          </a:p>
          <a:p>
            <a:pPr lvl="1" eaLnBrk="1" hangingPunct="1"/>
            <a:endParaRPr b="1" dirty="0" smtClean="0">
              <a:ea typeface="ＭＳ Ｐゴシック" pitchFamily="34" charset="-128"/>
            </a:endParaRPr>
          </a:p>
          <a:p>
            <a:pPr lvl="1" eaLnBrk="1" hangingPunct="1"/>
            <a:r>
              <a:rPr b="1" dirty="0" smtClean="0">
                <a:ea typeface="ＭＳ Ｐゴシック" pitchFamily="34" charset="-128"/>
              </a:rPr>
              <a:t>Leave without Pay</a:t>
            </a:r>
          </a:p>
          <a:p>
            <a:pPr lvl="3" eaLnBrk="1" hangingPunct="1">
              <a:buFont typeface="Wingdings" pitchFamily="2" charset="2"/>
              <a:buChar char="§"/>
            </a:pPr>
            <a:r>
              <a:rPr b="1" dirty="0">
                <a:ea typeface="ＭＳ Ｐゴシック" pitchFamily="34" charset="-128"/>
              </a:rPr>
              <a:t>is NOT considered hours worked for calculating overtime </a:t>
            </a:r>
          </a:p>
          <a:p>
            <a:pPr lvl="1" eaLnBrk="1" hangingPunct="1">
              <a:buFont typeface="Wingdings" pitchFamily="2" charset="2"/>
              <a:buNone/>
            </a:pPr>
            <a:endParaRPr b="1" dirty="0" smtClean="0">
              <a:ea typeface="ＭＳ Ｐゴシック" pitchFamily="34" charset="-128"/>
            </a:endParaRPr>
          </a:p>
        </p:txBody>
      </p:sp>
      <p:sp>
        <p:nvSpPr>
          <p:cNvPr id="5"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Calculating Overtime</a:t>
            </a:r>
          </a:p>
        </p:txBody>
      </p:sp>
    </p:spTree>
    <p:custDataLst>
      <p:tags r:id="rId1"/>
    </p:custData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Temporary Schedule Changes</a:t>
            </a:r>
          </a:p>
        </p:txBody>
      </p:sp>
      <p:sp>
        <p:nvSpPr>
          <p:cNvPr id="56322" name="Content Placeholder 2"/>
          <p:cNvSpPr>
            <a:spLocks noGrp="1"/>
          </p:cNvSpPr>
          <p:nvPr>
            <p:ph idx="1"/>
          </p:nvPr>
        </p:nvSpPr>
        <p:spPr bwMode="auto">
          <a:xfrm>
            <a:off x="287079" y="1217791"/>
            <a:ext cx="8252084" cy="5950347"/>
          </a:xfrm>
        </p:spPr>
        <p:txBody>
          <a:bodyPr anchorCtr="0"/>
          <a:lstStyle/>
          <a:p>
            <a:pPr marL="6350" indent="-6350" algn="ctr" eaLnBrk="1" hangingPunct="1">
              <a:buFont typeface="Arial" charset="0"/>
              <a:buNone/>
            </a:pPr>
            <a:endParaRPr sz="1200" b="1" dirty="0" smtClean="0"/>
          </a:p>
          <a:p>
            <a:pPr lvl="1" eaLnBrk="1" hangingPunct="1"/>
            <a:endParaRPr lang="en-US" b="1" dirty="0" smtClean="0">
              <a:ea typeface="ＭＳ Ｐゴシック" pitchFamily="34" charset="-128"/>
            </a:endParaRPr>
          </a:p>
          <a:p>
            <a:pPr lvl="1" eaLnBrk="1" hangingPunct="1"/>
            <a:r>
              <a:rPr lang="en-US" b="1" dirty="0" smtClean="0"/>
              <a:t>By mutual agreement, employee </a:t>
            </a:r>
            <a:r>
              <a:rPr lang="en-US" b="1" dirty="0"/>
              <a:t>and supervisor may agree to a temporarily modified </a:t>
            </a:r>
            <a:r>
              <a:rPr lang="en-US" b="1" dirty="0" smtClean="0"/>
              <a:t>schedule during the work week. </a:t>
            </a:r>
            <a:r>
              <a:rPr lang="en-US" b="1" dirty="0"/>
              <a:t>Such scheduling does not require advance notice</a:t>
            </a:r>
            <a:r>
              <a:rPr lang="en-US" b="1" dirty="0" smtClean="0"/>
              <a:t>. WAC 357-28-252(3)</a:t>
            </a:r>
            <a:endParaRPr lang="en-US" b="1" dirty="0"/>
          </a:p>
          <a:p>
            <a:pPr lvl="1" eaLnBrk="1" hangingPunct="1"/>
            <a:endParaRPr lang="en-US" b="1" dirty="0" smtClean="0"/>
          </a:p>
          <a:p>
            <a:pPr lvl="1" eaLnBrk="1" hangingPunct="1"/>
            <a:r>
              <a:rPr lang="en-US" b="1" dirty="0"/>
              <a:t>To request a temporary schedule change, employee submits the request to the department for approval (BPPM 60.33). </a:t>
            </a:r>
            <a:br>
              <a:rPr lang="en-US" b="1" dirty="0"/>
            </a:br>
            <a:endParaRPr lang="en-US" b="1" dirty="0"/>
          </a:p>
          <a:p>
            <a:pPr lvl="1" eaLnBrk="1" hangingPunct="1"/>
            <a:endParaRPr lang="en-US" b="1" dirty="0" smtClean="0"/>
          </a:p>
          <a:p>
            <a:pPr lvl="1" eaLnBrk="1" hangingPunct="1"/>
            <a:r>
              <a:rPr lang="en-US" b="1" dirty="0" smtClean="0"/>
              <a:t>The employing </a:t>
            </a:r>
            <a:r>
              <a:rPr lang="en-US" b="1" dirty="0"/>
              <a:t>official may approve the request but is not required to do so.  </a:t>
            </a:r>
          </a:p>
          <a:p>
            <a:pPr lvl="1" eaLnBrk="1" hangingPunct="1"/>
            <a:endParaRPr lang="en-US" b="1" dirty="0" smtClean="0">
              <a:ea typeface="ＭＳ Ｐゴシック" pitchFamily="34" charset="-128"/>
            </a:endParaRPr>
          </a:p>
          <a:p>
            <a:pPr lvl="1" eaLnBrk="1" hangingPunct="1"/>
            <a:endParaRPr lang="en-US" b="1" dirty="0">
              <a:ea typeface="ＭＳ Ｐゴシック" pitchFamily="34" charset="-128"/>
            </a:endParaRPr>
          </a:p>
        </p:txBody>
      </p:sp>
    </p:spTree>
    <p:custDataLst>
      <p:tags r:id="rId1"/>
    </p:custDataLst>
    <p:extLst>
      <p:ext uri="{BB962C8B-B14F-4D97-AF65-F5344CB8AC3E}">
        <p14:creationId xmlns:p14="http://schemas.microsoft.com/office/powerpoint/2010/main" val="125224295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bwMode="auto">
          <a:xfrm>
            <a:off x="801688" y="1646238"/>
            <a:ext cx="7772400" cy="3600450"/>
          </a:xfrm>
        </p:spPr>
        <p:txBody>
          <a:bodyPr anchorCtr="0"/>
          <a:lstStyle/>
          <a:p>
            <a:pPr eaLnBrk="1" hangingPunct="1">
              <a:buFontTx/>
              <a:buNone/>
            </a:pPr>
            <a:r>
              <a:rPr dirty="0" smtClean="0"/>
              <a:t>  </a:t>
            </a:r>
            <a:r>
              <a:rPr b="1" dirty="0" smtClean="0"/>
              <a:t>HRS has increased communication with areas that have repeated errors processing time/leave reports and notify Appointing Authorities, Deans and Vice Presidents of concerns.</a:t>
            </a:r>
          </a:p>
          <a:p>
            <a:pPr eaLnBrk="1" hangingPunct="1">
              <a:buFontTx/>
              <a:buNone/>
            </a:pPr>
            <a:endParaRPr b="1" dirty="0" smtClean="0"/>
          </a:p>
          <a:p>
            <a:pPr eaLnBrk="1" hangingPunct="1">
              <a:buFontTx/>
              <a:buNone/>
            </a:pPr>
            <a:r>
              <a:rPr b="1" dirty="0" smtClean="0"/>
              <a:t>  HRS notifies WSU Internal Audit of serious and/or repeated concerns.</a:t>
            </a:r>
          </a:p>
        </p:txBody>
      </p:sp>
    </p:spTree>
    <p:custDataLst>
      <p:tags r:id="rId1"/>
    </p:custData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bwMode="auto">
          <a:xfrm>
            <a:off x="287079" y="903767"/>
            <a:ext cx="8252084" cy="4444294"/>
          </a:xfrm>
        </p:spPr>
        <p:txBody>
          <a:bodyPr anchorCtr="0"/>
          <a:lstStyle/>
          <a:p>
            <a:pPr marL="6350" indent="-6350" algn="ctr" eaLnBrk="1" hangingPunct="1">
              <a:buFont typeface="Arial" charset="0"/>
              <a:buNone/>
            </a:pPr>
            <a:endParaRPr sz="1200" b="1" dirty="0" smtClean="0"/>
          </a:p>
          <a:p>
            <a:pPr lvl="1" eaLnBrk="1" hangingPunct="1"/>
            <a:endParaRPr lang="en-US" b="1" dirty="0" smtClean="0">
              <a:ea typeface="ＭＳ Ｐゴシック" pitchFamily="34" charset="-128"/>
            </a:endParaRPr>
          </a:p>
          <a:p>
            <a:pPr lvl="1" eaLnBrk="1" hangingPunct="1"/>
            <a:r>
              <a:rPr lang="en-US" b="1" dirty="0" smtClean="0"/>
              <a:t>Employer </a:t>
            </a:r>
            <a:r>
              <a:rPr lang="en-US" b="1" dirty="0"/>
              <a:t>must provide two calendar </a:t>
            </a:r>
            <a:r>
              <a:rPr lang="en-US" b="1" dirty="0" smtClean="0"/>
              <a:t>days </a:t>
            </a:r>
            <a:r>
              <a:rPr lang="en-US" b="1" dirty="0"/>
              <a:t>notice </a:t>
            </a:r>
            <a:r>
              <a:rPr lang="en-US" b="1" dirty="0" smtClean="0"/>
              <a:t>for temporary changes lasting 30 calendar days or less. Employer </a:t>
            </a:r>
            <a:r>
              <a:rPr lang="en-US" b="1" dirty="0"/>
              <a:t>may provide less than two calendar </a:t>
            </a:r>
            <a:r>
              <a:rPr lang="en-US" b="1" dirty="0" smtClean="0"/>
              <a:t>days </a:t>
            </a:r>
            <a:r>
              <a:rPr lang="en-US" b="1" dirty="0"/>
              <a:t>notice </a:t>
            </a:r>
            <a:r>
              <a:rPr lang="en-US" b="1" dirty="0" smtClean="0"/>
              <a:t>in some circumstances.  </a:t>
            </a:r>
          </a:p>
          <a:p>
            <a:pPr lvl="1" eaLnBrk="1" hangingPunct="1"/>
            <a:endParaRPr lang="en-US" b="1" dirty="0" smtClean="0"/>
          </a:p>
          <a:p>
            <a:pPr lvl="1" eaLnBrk="1" hangingPunct="1"/>
            <a:r>
              <a:rPr lang="en-US" b="1" dirty="0" smtClean="0"/>
              <a:t>Permanent </a:t>
            </a:r>
            <a:r>
              <a:rPr lang="en-US" b="1" dirty="0"/>
              <a:t>changes in </a:t>
            </a:r>
            <a:r>
              <a:rPr lang="en-US" b="1" dirty="0" smtClean="0"/>
              <a:t>schedule that exceed </a:t>
            </a:r>
            <a:r>
              <a:rPr lang="en-US" b="1" dirty="0"/>
              <a:t>thirty calendar days, </a:t>
            </a:r>
            <a:r>
              <a:rPr lang="en-US" b="1" dirty="0" smtClean="0"/>
              <a:t>employer </a:t>
            </a:r>
            <a:r>
              <a:rPr lang="en-US" b="1" dirty="0"/>
              <a:t>must provide seven calendar </a:t>
            </a:r>
            <a:r>
              <a:rPr lang="en-US" b="1" dirty="0" smtClean="0"/>
              <a:t>days notice. WAC 357-28-252(2)</a:t>
            </a:r>
          </a:p>
          <a:p>
            <a:pPr lvl="1" eaLnBrk="1" hangingPunct="1"/>
            <a:endParaRPr lang="en-US" b="1" dirty="0"/>
          </a:p>
          <a:p>
            <a:pPr lvl="1" eaLnBrk="1" hangingPunct="1"/>
            <a:endParaRPr lang="en-US" b="1" dirty="0">
              <a:ea typeface="ＭＳ Ｐゴシック" pitchFamily="34" charset="-128"/>
            </a:endParaRPr>
          </a:p>
        </p:txBody>
      </p:sp>
      <p:sp>
        <p:nvSpPr>
          <p:cNvPr id="5" name="Rectangle 2"/>
          <p:cNvSpPr txBox="1">
            <a:spLocks noChangeArrowheads="1"/>
          </p:cNvSpPr>
          <p:nvPr/>
        </p:nvSpPr>
        <p:spPr bwMode="auto">
          <a:xfrm>
            <a:off x="0" y="914400"/>
            <a:ext cx="9144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28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lgn="ctr" eaLnBrk="1" hangingPunct="1"/>
            <a:r>
              <a:rPr lang="en-US" kern="0" dirty="0" smtClean="0">
                <a:solidFill>
                  <a:srgbClr val="970035"/>
                </a:solidFill>
                <a:latin typeface="Arial" panose="020B0604020202020204" pitchFamily="34" charset="0"/>
              </a:rPr>
              <a:t>Temporary Schedule Changes</a:t>
            </a:r>
          </a:p>
        </p:txBody>
      </p:sp>
    </p:spTree>
    <p:custDataLst>
      <p:tags r:id="rId1"/>
    </p:custDataLst>
    <p:extLst>
      <p:ext uri="{BB962C8B-B14F-4D97-AF65-F5344CB8AC3E}">
        <p14:creationId xmlns:p14="http://schemas.microsoft.com/office/powerpoint/2010/main" val="3780695096"/>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4691" y="145472"/>
            <a:ext cx="8780318" cy="6557327"/>
          </a:xfrm>
        </p:spPr>
      </p:pic>
      <p:sp>
        <p:nvSpPr>
          <p:cNvPr id="5" name="Rectangle 4"/>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15</a:t>
            </a:r>
            <a:endParaRPr lang="en-US" b="1" dirty="0">
              <a:solidFill>
                <a:schemeClr val="accent1"/>
              </a:solidFill>
            </a:endParaRPr>
          </a:p>
        </p:txBody>
      </p:sp>
    </p:spTree>
    <p:custDataLst>
      <p:tags r:id="rId1"/>
    </p:custDataLst>
    <p:extLst>
      <p:ext uri="{BB962C8B-B14F-4D97-AF65-F5344CB8AC3E}">
        <p14:creationId xmlns:p14="http://schemas.microsoft.com/office/powerpoint/2010/main" val="106188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Alternate Work Schedules</a:t>
            </a:r>
          </a:p>
        </p:txBody>
      </p:sp>
      <p:sp>
        <p:nvSpPr>
          <p:cNvPr id="56322" name="Content Placeholder 2"/>
          <p:cNvSpPr>
            <a:spLocks noGrp="1"/>
          </p:cNvSpPr>
          <p:nvPr>
            <p:ph idx="1"/>
          </p:nvPr>
        </p:nvSpPr>
        <p:spPr bwMode="auto">
          <a:xfrm>
            <a:off x="487363" y="1085850"/>
            <a:ext cx="8051800" cy="4810035"/>
          </a:xfrm>
        </p:spPr>
        <p:txBody>
          <a:bodyPr anchorCtr="0"/>
          <a:lstStyle/>
          <a:p>
            <a:pPr marL="6350" indent="-6350" algn="ctr" eaLnBrk="1" hangingPunct="1">
              <a:buFont typeface="Arial" charset="0"/>
              <a:buNone/>
            </a:pPr>
            <a:endParaRPr sz="1200" b="1" dirty="0" smtClean="0"/>
          </a:p>
          <a:p>
            <a:pPr lvl="1" eaLnBrk="1" hangingPunct="1"/>
            <a:endParaRPr sz="1400" b="1" dirty="0" smtClean="0">
              <a:ea typeface="ＭＳ Ｐゴシック" pitchFamily="34" charset="-128"/>
            </a:endParaRPr>
          </a:p>
          <a:p>
            <a:pPr lvl="1" eaLnBrk="1" hangingPunct="1"/>
            <a:r>
              <a:rPr b="1" dirty="0" smtClean="0">
                <a:ea typeface="ＭＳ Ｐゴシック" pitchFamily="34" charset="-128"/>
              </a:rPr>
              <a:t>When a holiday falls on an employee's scheduled </a:t>
            </a:r>
            <a:r>
              <a:rPr b="1" dirty="0" smtClean="0">
                <a:solidFill>
                  <a:schemeClr val="accent1"/>
                </a:solidFill>
                <a:ea typeface="ＭＳ Ｐゴシック" pitchFamily="34" charset="-128"/>
              </a:rPr>
              <a:t>work day</a:t>
            </a:r>
            <a:r>
              <a:rPr b="1" dirty="0" smtClean="0">
                <a:ea typeface="ＭＳ Ｐゴシック" pitchFamily="34" charset="-128"/>
              </a:rPr>
              <a:t>, record holiday hours and necessary amount of AL, CT or LWOP to account for work day schedule.  BPPM 60.60</a:t>
            </a:r>
          </a:p>
          <a:p>
            <a:pPr lvl="1" eaLnBrk="1" hangingPunct="1"/>
            <a:endParaRPr b="1" dirty="0" smtClean="0">
              <a:ea typeface="ＭＳ Ｐゴシック" pitchFamily="34" charset="-128"/>
            </a:endParaRPr>
          </a:p>
          <a:p>
            <a:pPr lvl="1" eaLnBrk="1" hangingPunct="1"/>
            <a:r>
              <a:rPr b="1" dirty="0" smtClean="0">
                <a:ea typeface="ＭＳ Ｐゴシック" pitchFamily="34" charset="-128"/>
              </a:rPr>
              <a:t>When a holiday falls on an employee’s scheduled </a:t>
            </a:r>
            <a:r>
              <a:rPr b="1" dirty="0" smtClean="0">
                <a:solidFill>
                  <a:schemeClr val="accent1"/>
                </a:solidFill>
                <a:ea typeface="ＭＳ Ｐゴシック" pitchFamily="34" charset="-128"/>
              </a:rPr>
              <a:t>day off</a:t>
            </a:r>
            <a:r>
              <a:rPr b="1" dirty="0" smtClean="0">
                <a:ea typeface="ＭＳ Ｐゴシック" pitchFamily="34" charset="-128"/>
              </a:rPr>
              <a:t>, the department may:</a:t>
            </a:r>
          </a:p>
          <a:p>
            <a:pPr lvl="3" eaLnBrk="1" hangingPunct="1">
              <a:buFont typeface="Wingdings" pitchFamily="2" charset="2"/>
              <a:buChar char="§"/>
            </a:pPr>
            <a:r>
              <a:rPr b="1" dirty="0">
                <a:ea typeface="ＭＳ Ｐゴシック" pitchFamily="34" charset="-128"/>
              </a:rPr>
              <a:t>Designate the prior or following work day as the holiday</a:t>
            </a:r>
          </a:p>
          <a:p>
            <a:pPr lvl="3" eaLnBrk="1" hangingPunct="1">
              <a:buFont typeface="Wingdings" pitchFamily="2" charset="2"/>
              <a:buChar char="§"/>
            </a:pPr>
            <a:r>
              <a:rPr b="1" dirty="0">
                <a:ea typeface="ＭＳ Ｐゴシック" pitchFamily="34" charset="-128"/>
              </a:rPr>
              <a:t>Provide the employee with equivalent paid time off (OP)</a:t>
            </a:r>
          </a:p>
          <a:p>
            <a:pPr lvl="3" eaLnBrk="1" hangingPunct="1">
              <a:buFont typeface="Wingdings" pitchFamily="2" charset="2"/>
              <a:buChar char="§"/>
            </a:pPr>
            <a:r>
              <a:rPr b="1" dirty="0">
                <a:ea typeface="ＭＳ Ｐゴシック" pitchFamily="34" charset="-128"/>
              </a:rPr>
              <a:t>Allow the employee to observe an in lieu of holiday at a later date.  </a:t>
            </a:r>
          </a:p>
          <a:p>
            <a:pPr lvl="3" eaLnBrk="1" hangingPunct="1">
              <a:buFont typeface="Wingdings" pitchFamily="2" charset="2"/>
              <a:buChar char="§"/>
            </a:pPr>
            <a:endParaRPr b="1" dirty="0">
              <a:ea typeface="ＭＳ Ｐゴシック" pitchFamily="34" charset="-128"/>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Temporary Hourly Appointments</a:t>
            </a:r>
          </a:p>
        </p:txBody>
      </p:sp>
      <p:sp>
        <p:nvSpPr>
          <p:cNvPr id="49154" name="Content Placeholder 2"/>
          <p:cNvSpPr>
            <a:spLocks noGrp="1"/>
          </p:cNvSpPr>
          <p:nvPr>
            <p:ph idx="1"/>
          </p:nvPr>
        </p:nvSpPr>
        <p:spPr bwMode="auto">
          <a:xfrm>
            <a:off x="487363" y="1418346"/>
            <a:ext cx="8051800" cy="4532010"/>
          </a:xfrm>
        </p:spPr>
        <p:txBody>
          <a:bodyPr anchorCtr="0"/>
          <a:lstStyle/>
          <a:p>
            <a:pPr marL="6350" indent="-6350" algn="ctr" eaLnBrk="1" hangingPunct="1">
              <a:buFont typeface="Arial" charset="0"/>
              <a:buNone/>
            </a:pPr>
            <a:endParaRPr sz="1200" b="1" dirty="0" smtClean="0"/>
          </a:p>
          <a:p>
            <a:pPr lvl="1" eaLnBrk="1" hangingPunct="1"/>
            <a:endParaRPr sz="1400" b="1" dirty="0" smtClean="0">
              <a:ea typeface="ＭＳ Ｐゴシック" pitchFamily="34" charset="-128"/>
            </a:endParaRPr>
          </a:p>
          <a:p>
            <a:pPr lvl="1" eaLnBrk="1" hangingPunct="1"/>
            <a:r>
              <a:rPr b="1" dirty="0" smtClean="0">
                <a:ea typeface="ＭＳ Ｐゴシック" pitchFamily="34" charset="-128"/>
              </a:rPr>
              <a:t>WSU employees who hold a temp/hourly position in addition to their primary appointment must be compensated accordingly.</a:t>
            </a:r>
          </a:p>
          <a:p>
            <a:pPr lvl="3" eaLnBrk="1" hangingPunct="1">
              <a:buFont typeface="Wingdings" pitchFamily="2" charset="2"/>
              <a:buChar char="§"/>
            </a:pPr>
            <a:r>
              <a:rPr b="1" dirty="0" smtClean="0">
                <a:ea typeface="ＭＳ Ｐゴシック" pitchFamily="34" charset="-128"/>
              </a:rPr>
              <a:t>Full-time, OT-eligible employees receive OT payment for all hours worked in temp/hourly position.  The secondary department is required to ensure they receive appropriate rate of pay.</a:t>
            </a:r>
          </a:p>
          <a:p>
            <a:pPr lvl="3" eaLnBrk="1" hangingPunct="1">
              <a:buFont typeface="Wingdings" pitchFamily="2" charset="2"/>
              <a:buChar char="§"/>
            </a:pPr>
            <a:endParaRPr b="1" dirty="0" smtClean="0">
              <a:ea typeface="ＭＳ Ｐゴシック" pitchFamily="34" charset="-128"/>
            </a:endParaRPr>
          </a:p>
          <a:p>
            <a:pPr lvl="3" eaLnBrk="1" hangingPunct="1">
              <a:buFont typeface="Wingdings" pitchFamily="2" charset="2"/>
              <a:buChar char="§"/>
            </a:pPr>
            <a:r>
              <a:rPr lang="en-US" b="1" dirty="0" smtClean="0">
                <a:ea typeface="ＭＳ Ｐゴシック" pitchFamily="34" charset="-128"/>
              </a:rPr>
              <a:t>OT-ineligible employees must coordinate with their primary department to account for hours worked in temp/hourly secondary position.  </a:t>
            </a:r>
            <a:endParaRPr b="1" dirty="0" smtClean="0">
              <a:ea typeface="ＭＳ Ｐゴシック" pitchFamily="34" charset="-128"/>
            </a:endParaRPr>
          </a:p>
          <a:p>
            <a:pPr lvl="1" eaLnBrk="1" hangingPunct="1">
              <a:buFont typeface="Wingdings" pitchFamily="2" charset="2"/>
              <a:buNone/>
            </a:pPr>
            <a:endParaRPr b="1" dirty="0" smtClean="0">
              <a:ea typeface="ＭＳ Ｐゴシック" pitchFamily="34" charset="-128"/>
            </a:endParaRPr>
          </a:p>
        </p:txBody>
      </p:sp>
    </p:spTree>
    <p:custDataLst>
      <p:tags r:id="rId1"/>
    </p:custDataLst>
    <p:extLst>
      <p:ext uri="{BB962C8B-B14F-4D97-AF65-F5344CB8AC3E}">
        <p14:creationId xmlns:p14="http://schemas.microsoft.com/office/powerpoint/2010/main" val="76167547"/>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Paid Sick Leave for Hourly Employees</a:t>
            </a:r>
          </a:p>
        </p:txBody>
      </p:sp>
      <p:sp>
        <p:nvSpPr>
          <p:cNvPr id="48130" name="Content Placeholder 2"/>
          <p:cNvSpPr>
            <a:spLocks noGrp="1"/>
          </p:cNvSpPr>
          <p:nvPr>
            <p:ph idx="1"/>
          </p:nvPr>
        </p:nvSpPr>
        <p:spPr bwMode="auto">
          <a:xfrm>
            <a:off x="500063" y="1371600"/>
            <a:ext cx="8031162" cy="5212196"/>
          </a:xfrm>
        </p:spPr>
        <p:txBody>
          <a:bodyPr anchorCtr="0"/>
          <a:lstStyle/>
          <a:p>
            <a:pPr marL="6350" indent="-6350" algn="ctr" eaLnBrk="1" hangingPunct="1">
              <a:buFont typeface="Arial" charset="0"/>
              <a:buNone/>
            </a:pPr>
            <a:endParaRPr sz="1200" b="1" dirty="0" smtClean="0"/>
          </a:p>
          <a:p>
            <a:pPr marL="344488" lvl="1" indent="0" eaLnBrk="1" hangingPunct="1">
              <a:buNone/>
            </a:pPr>
            <a:r>
              <a:rPr b="1" dirty="0" smtClean="0">
                <a:solidFill>
                  <a:schemeClr val="accent1"/>
                </a:solidFill>
                <a:ea typeface="ＭＳ Ｐゴシック" pitchFamily="34" charset="-128"/>
              </a:rPr>
              <a:t>RCW 49.46.020(4), BPPM 60.43</a:t>
            </a:r>
          </a:p>
          <a:p>
            <a:pPr marL="344488" lvl="1" indent="0" eaLnBrk="1" hangingPunct="1">
              <a:buNone/>
            </a:pPr>
            <a:r>
              <a:rPr lang="en-US" sz="2000" b="1" dirty="0" smtClean="0">
                <a:ea typeface="ＭＳ Ｐゴシック" pitchFamily="34" charset="-128"/>
              </a:rPr>
              <a:t>Beginning January 1, 2018, every employer in the state of Washington must provide to each of its employees paid sick leave (PSL) as provided in RCW 49.29.400 and 49.46.210.</a:t>
            </a:r>
          </a:p>
          <a:p>
            <a:pPr lvl="1" eaLnBrk="1" hangingPunct="1"/>
            <a:r>
              <a:rPr lang="en-US" sz="1800" b="1" dirty="0" smtClean="0">
                <a:ea typeface="ＭＳ Ｐゴシック" pitchFamily="34" charset="-128"/>
              </a:rPr>
              <a:t>Paid sick leave shall accrue at 1 hour for every 40 hours worked (across WSU, not department/unit)</a:t>
            </a:r>
          </a:p>
          <a:p>
            <a:pPr lvl="1" eaLnBrk="1" hangingPunct="1"/>
            <a:r>
              <a:rPr lang="en-US" sz="1800" b="1" dirty="0" smtClean="0">
                <a:ea typeface="ＭＳ Ｐゴシック" pitchFamily="34" charset="-128"/>
              </a:rPr>
              <a:t>PSL is calculated and paid through Positive Pay </a:t>
            </a:r>
            <a:r>
              <a:rPr lang="en-US" sz="1800" b="1" dirty="0" err="1" smtClean="0">
                <a:ea typeface="ＭＳ Ｐゴシック" pitchFamily="34" charset="-128"/>
              </a:rPr>
              <a:t>sysem</a:t>
            </a:r>
            <a:endParaRPr lang="en-US" sz="1800" b="1" dirty="0" smtClean="0">
              <a:ea typeface="ＭＳ Ｐゴシック" pitchFamily="34" charset="-128"/>
            </a:endParaRPr>
          </a:p>
          <a:p>
            <a:pPr lvl="1" eaLnBrk="1" hangingPunct="1"/>
            <a:r>
              <a:rPr lang="en-US" sz="1800" b="1" dirty="0">
                <a:ea typeface="ＭＳ Ｐゴシック" pitchFamily="34" charset="-128"/>
              </a:rPr>
              <a:t>Employee </a:t>
            </a:r>
            <a:r>
              <a:rPr lang="en-US" sz="1800" b="1" dirty="0" smtClean="0">
                <a:ea typeface="ＭＳ Ｐゴシック" pitchFamily="34" charset="-128"/>
              </a:rPr>
              <a:t>receives PSL </a:t>
            </a:r>
            <a:r>
              <a:rPr lang="en-US" sz="1800" b="1" dirty="0">
                <a:ea typeface="ＭＳ Ｐゴシック" pitchFamily="34" charset="-128"/>
              </a:rPr>
              <a:t>at their normal hourly </a:t>
            </a:r>
            <a:r>
              <a:rPr lang="en-US" sz="1800" b="1" dirty="0" smtClean="0">
                <a:ea typeface="ＭＳ Ｐゴシック" pitchFamily="34" charset="-128"/>
              </a:rPr>
              <a:t>rate; department budget funds the PSL</a:t>
            </a:r>
            <a:endParaRPr lang="en-US" sz="1800" b="1" dirty="0">
              <a:ea typeface="ＭＳ Ｐゴシック" pitchFamily="34" charset="-128"/>
            </a:endParaRPr>
          </a:p>
          <a:p>
            <a:pPr lvl="1" eaLnBrk="1" hangingPunct="1"/>
            <a:r>
              <a:rPr lang="en-US" sz="1800" b="1" dirty="0" smtClean="0">
                <a:ea typeface="ＭＳ Ｐゴシック" pitchFamily="34" charset="-128"/>
              </a:rPr>
              <a:t>Unused </a:t>
            </a:r>
            <a:r>
              <a:rPr lang="en-US" sz="1800" b="1" dirty="0">
                <a:ea typeface="ＭＳ Ｐゴシック" pitchFamily="34" charset="-128"/>
              </a:rPr>
              <a:t>PSL of 40 hours or less must be carried over to the following </a:t>
            </a:r>
            <a:r>
              <a:rPr lang="en-US" sz="1800" b="1" dirty="0" smtClean="0">
                <a:ea typeface="ＭＳ Ｐゴシック" pitchFamily="34" charset="-128"/>
              </a:rPr>
              <a:t>year</a:t>
            </a:r>
          </a:p>
          <a:p>
            <a:pPr lvl="1" eaLnBrk="1" hangingPunct="1"/>
            <a:r>
              <a:rPr lang="en-US" sz="1800" b="1" dirty="0" smtClean="0">
                <a:ea typeface="ＭＳ Ｐゴシック" pitchFamily="34" charset="-128"/>
              </a:rPr>
              <a:t>Work-study students are eligible to earn PSL; work-study funds can’t be used for payment of PSL</a:t>
            </a:r>
            <a:endParaRPr lang="en-US" sz="1800" b="1" dirty="0">
              <a:ea typeface="ＭＳ Ｐゴシック" pitchFamily="34" charset="-128"/>
            </a:endParaRPr>
          </a:p>
          <a:p>
            <a:pPr lvl="1" eaLnBrk="1" hangingPunct="1"/>
            <a:r>
              <a:rPr lang="en-US" sz="1800" b="1" dirty="0" smtClean="0">
                <a:ea typeface="ＭＳ Ｐゴシック" pitchFamily="34" charset="-128"/>
              </a:rPr>
              <a:t>Employees rehired within 12 months of separation must have their accrued, unused PSL restored</a:t>
            </a:r>
          </a:p>
          <a:p>
            <a:pPr lvl="1" eaLnBrk="1" hangingPunct="1">
              <a:buFont typeface="Wingdings" pitchFamily="2" charset="2"/>
              <a:buNone/>
            </a:pPr>
            <a:endParaRPr b="1" dirty="0" smtClean="0">
              <a:ea typeface="ＭＳ Ｐゴシック" pitchFamily="34" charset="-128"/>
            </a:endParaRPr>
          </a:p>
        </p:txBody>
      </p:sp>
    </p:spTree>
    <p:custDataLst>
      <p:tags r:id="rId1"/>
    </p:custDataLst>
    <p:extLst>
      <p:ext uri="{BB962C8B-B14F-4D97-AF65-F5344CB8AC3E}">
        <p14:creationId xmlns:p14="http://schemas.microsoft.com/office/powerpoint/2010/main" val="11266206"/>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bwMode="auto">
          <a:xfrm>
            <a:off x="0" y="914400"/>
            <a:ext cx="9144000" cy="867930"/>
          </a:xfrm>
        </p:spPr>
        <p:txBody>
          <a:bodyPr anchor="t" anchorCtr="0"/>
          <a:lstStyle/>
          <a:p>
            <a:pPr algn="ctr" eaLnBrk="1" hangingPunct="1"/>
            <a:r>
              <a:rPr lang="en-US" dirty="0">
                <a:solidFill>
                  <a:srgbClr val="970035"/>
                </a:solidFill>
              </a:rPr>
              <a:t>Inclement Weather </a:t>
            </a:r>
            <a:br>
              <a:rPr lang="en-US" dirty="0">
                <a:solidFill>
                  <a:srgbClr val="970035"/>
                </a:solidFill>
              </a:rPr>
            </a:br>
            <a:r>
              <a:rPr lang="en-US" dirty="0">
                <a:solidFill>
                  <a:srgbClr val="970035"/>
                </a:solidFill>
              </a:rPr>
              <a:t>(BPPM 50.40 &amp; 60.40)</a:t>
            </a:r>
            <a:endParaRPr lang="en-US" dirty="0" smtClean="0">
              <a:solidFill>
                <a:srgbClr val="970035"/>
              </a:solidFill>
            </a:endParaRPr>
          </a:p>
        </p:txBody>
      </p:sp>
      <p:sp>
        <p:nvSpPr>
          <p:cNvPr id="49154" name="Content Placeholder 2"/>
          <p:cNvSpPr>
            <a:spLocks noGrp="1"/>
          </p:cNvSpPr>
          <p:nvPr>
            <p:ph idx="1"/>
          </p:nvPr>
        </p:nvSpPr>
        <p:spPr bwMode="auto">
          <a:xfrm>
            <a:off x="487363" y="1418346"/>
            <a:ext cx="8051800" cy="4996752"/>
          </a:xfrm>
        </p:spPr>
        <p:txBody>
          <a:bodyPr anchorCtr="0"/>
          <a:lstStyle/>
          <a:p>
            <a:pPr marL="6350" indent="-6350" algn="ctr" eaLnBrk="1" hangingPunct="1">
              <a:buFont typeface="Arial" charset="0"/>
              <a:buNone/>
            </a:pPr>
            <a:endParaRPr sz="1200" b="1" dirty="0" smtClean="0"/>
          </a:p>
          <a:p>
            <a:pPr lvl="1" eaLnBrk="1" hangingPunct="1"/>
            <a:endParaRPr sz="1400" b="1" dirty="0" smtClean="0">
              <a:ea typeface="ＭＳ Ｐゴシック" pitchFamily="34" charset="-128"/>
            </a:endParaRPr>
          </a:p>
          <a:p>
            <a:r>
              <a:rPr lang="en-US" b="1" dirty="0" smtClean="0"/>
              <a:t>During inclement weather, employees </a:t>
            </a:r>
            <a:r>
              <a:rPr lang="en-US" b="1" dirty="0"/>
              <a:t>may use the following types of leave:</a:t>
            </a:r>
            <a:endParaRPr lang="en-US" dirty="0"/>
          </a:p>
          <a:p>
            <a:pPr lvl="1"/>
            <a:endParaRPr lang="en-US" dirty="0" smtClean="0"/>
          </a:p>
          <a:p>
            <a:pPr lvl="1"/>
            <a:r>
              <a:rPr lang="en-US" dirty="0"/>
              <a:t>Accrued annual leave </a:t>
            </a:r>
          </a:p>
          <a:p>
            <a:pPr lvl="1"/>
            <a:r>
              <a:rPr lang="en-US" dirty="0" smtClean="0"/>
              <a:t>Accrued </a:t>
            </a:r>
            <a:r>
              <a:rPr lang="en-US" dirty="0"/>
              <a:t>compensatory time</a:t>
            </a:r>
          </a:p>
          <a:p>
            <a:pPr lvl="1"/>
            <a:r>
              <a:rPr lang="en-US" dirty="0"/>
              <a:t>Personal holiday (full day only)</a:t>
            </a:r>
          </a:p>
          <a:p>
            <a:pPr lvl="1"/>
            <a:r>
              <a:rPr lang="en-US" dirty="0" smtClean="0"/>
              <a:t>Sick </a:t>
            </a:r>
            <a:r>
              <a:rPr lang="en-US" dirty="0"/>
              <a:t>leave (after all other leaves are exhausted, up to 3 days maximum in a calendar year)</a:t>
            </a:r>
          </a:p>
          <a:p>
            <a:pPr lvl="1"/>
            <a:r>
              <a:rPr lang="en-US" dirty="0"/>
              <a:t>Leave without </a:t>
            </a:r>
            <a:r>
              <a:rPr lang="en-US" dirty="0" smtClean="0"/>
              <a:t>pay</a:t>
            </a:r>
          </a:p>
          <a:p>
            <a:pPr lvl="3" eaLnBrk="1" hangingPunct="1">
              <a:buFont typeface="Wingdings" pitchFamily="2" charset="2"/>
              <a:buChar char="§"/>
            </a:pPr>
            <a:endParaRPr b="1" dirty="0" smtClean="0">
              <a:ea typeface="ＭＳ Ｐゴシック" pitchFamily="34" charset="-128"/>
            </a:endParaRPr>
          </a:p>
          <a:p>
            <a:pPr lvl="1" eaLnBrk="1" hangingPunct="1">
              <a:buNone/>
            </a:pPr>
            <a:r>
              <a:rPr lang="en-US" b="1" dirty="0">
                <a:ea typeface="ＭＳ Ｐゴシック" pitchFamily="34" charset="-128"/>
              </a:rPr>
              <a:t>http://hrs.wsu.edu/resources/inclement-weather/</a:t>
            </a:r>
            <a:endParaRPr b="1" dirty="0" smtClean="0">
              <a:ea typeface="ＭＳ Ｐゴシック" pitchFamily="34" charset="-128"/>
            </a:endParaRPr>
          </a:p>
        </p:txBody>
      </p:sp>
    </p:spTree>
    <p:custDataLst>
      <p:tags r:id="rId1"/>
    </p:custDataLst>
    <p:extLst>
      <p:ext uri="{BB962C8B-B14F-4D97-AF65-F5344CB8AC3E}">
        <p14:creationId xmlns:p14="http://schemas.microsoft.com/office/powerpoint/2010/main" val="2751528925"/>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bwMode="auto">
          <a:xfrm>
            <a:off x="0" y="914400"/>
            <a:ext cx="9144000" cy="867930"/>
          </a:xfrm>
        </p:spPr>
        <p:txBody>
          <a:bodyPr anchor="t" anchorCtr="0"/>
          <a:lstStyle/>
          <a:p>
            <a:pPr algn="ctr" eaLnBrk="1" hangingPunct="1"/>
            <a:r>
              <a:rPr lang="en-US" dirty="0" smtClean="0">
                <a:solidFill>
                  <a:srgbClr val="970035"/>
                </a:solidFill>
              </a:rPr>
              <a:t>Suspended Operations </a:t>
            </a:r>
            <a:br>
              <a:rPr lang="en-US" dirty="0" smtClean="0">
                <a:solidFill>
                  <a:srgbClr val="970035"/>
                </a:solidFill>
              </a:rPr>
            </a:br>
            <a:r>
              <a:rPr lang="en-US" dirty="0" smtClean="0">
                <a:solidFill>
                  <a:srgbClr val="970035"/>
                </a:solidFill>
              </a:rPr>
              <a:t>(BPPM 50.40 &amp; 60.40)</a:t>
            </a:r>
          </a:p>
        </p:txBody>
      </p:sp>
      <p:sp>
        <p:nvSpPr>
          <p:cNvPr id="49154" name="Content Placeholder 2"/>
          <p:cNvSpPr>
            <a:spLocks noGrp="1"/>
          </p:cNvSpPr>
          <p:nvPr>
            <p:ph idx="1"/>
          </p:nvPr>
        </p:nvSpPr>
        <p:spPr bwMode="auto">
          <a:xfrm>
            <a:off x="487363" y="1418346"/>
            <a:ext cx="8051800" cy="5964197"/>
          </a:xfrm>
        </p:spPr>
        <p:txBody>
          <a:bodyPr anchorCtr="0"/>
          <a:lstStyle/>
          <a:p>
            <a:pPr marL="6350" indent="-6350" algn="ctr" eaLnBrk="1" hangingPunct="1">
              <a:buFont typeface="Arial" charset="0"/>
              <a:buNone/>
            </a:pPr>
            <a:r>
              <a:rPr lang="en-US" sz="1200" b="1" dirty="0" smtClean="0"/>
              <a:t>(</a:t>
            </a:r>
            <a:endParaRPr sz="1200" b="1" u="sng" dirty="0" smtClean="0"/>
          </a:p>
          <a:p>
            <a:pPr lvl="1" eaLnBrk="1" hangingPunct="1"/>
            <a:endParaRPr sz="1400" b="1" dirty="0" smtClean="0">
              <a:ea typeface="ＭＳ Ｐゴシック" pitchFamily="34" charset="-128"/>
            </a:endParaRPr>
          </a:p>
          <a:p>
            <a:r>
              <a:rPr lang="en-US" sz="2000" b="1" dirty="0"/>
              <a:t>Emergencies forcing </a:t>
            </a:r>
            <a:r>
              <a:rPr lang="en-US" sz="2000" b="1" dirty="0" smtClean="0"/>
              <a:t>a </a:t>
            </a:r>
            <a:r>
              <a:rPr lang="en-US" sz="2000" b="1" dirty="0"/>
              <a:t>declaration of suspended operations may occur </a:t>
            </a:r>
            <a:r>
              <a:rPr lang="en-US" sz="2000" b="1" dirty="0" smtClean="0"/>
              <a:t>and affect </a:t>
            </a:r>
            <a:r>
              <a:rPr lang="en-US" sz="2000" b="1" dirty="0"/>
              <a:t>all or part of </a:t>
            </a:r>
            <a:r>
              <a:rPr lang="en-US" sz="2000" b="1" dirty="0" smtClean="0"/>
              <a:t>an </a:t>
            </a:r>
            <a:r>
              <a:rPr lang="en-US" sz="2000" b="1" dirty="0"/>
              <a:t>instructional day</a:t>
            </a:r>
            <a:r>
              <a:rPr lang="en-US" sz="2000" b="1" dirty="0" smtClean="0"/>
              <a:t>.</a:t>
            </a:r>
            <a:endParaRPr lang="en-US" sz="2000" b="1" dirty="0"/>
          </a:p>
          <a:p>
            <a:pPr lvl="1"/>
            <a:r>
              <a:rPr lang="en-US" sz="2000" dirty="0" smtClean="0"/>
              <a:t>Employees </a:t>
            </a:r>
            <a:r>
              <a:rPr lang="en-US" sz="2000" b="1" i="1" dirty="0" smtClean="0"/>
              <a:t>required</a:t>
            </a:r>
            <a:r>
              <a:rPr lang="en-US" sz="2000" dirty="0" smtClean="0"/>
              <a:t> </a:t>
            </a:r>
            <a:r>
              <a:rPr lang="en-US" sz="2000" dirty="0"/>
              <a:t>to work during </a:t>
            </a:r>
            <a:r>
              <a:rPr lang="en-US" sz="2000" dirty="0" smtClean="0"/>
              <a:t>suspended operations receive their regular </a:t>
            </a:r>
            <a:r>
              <a:rPr lang="en-US" sz="2000" dirty="0"/>
              <a:t>rate of </a:t>
            </a:r>
            <a:r>
              <a:rPr lang="en-US" sz="2000" dirty="0" smtClean="0"/>
              <a:t>pay.</a:t>
            </a:r>
          </a:p>
          <a:p>
            <a:pPr lvl="1"/>
            <a:r>
              <a:rPr lang="en-US" sz="2000" dirty="0" smtClean="0"/>
              <a:t>Employees </a:t>
            </a:r>
            <a:r>
              <a:rPr lang="en-US" sz="2000" b="1" i="1" dirty="0" smtClean="0"/>
              <a:t>not required </a:t>
            </a:r>
            <a:r>
              <a:rPr lang="en-US" sz="2000" dirty="0" smtClean="0"/>
              <a:t>to work must account for the hours by: </a:t>
            </a:r>
          </a:p>
          <a:p>
            <a:pPr lvl="4"/>
            <a:r>
              <a:rPr lang="en-US" sz="1800" dirty="0" smtClean="0"/>
              <a:t>Accrued </a:t>
            </a:r>
            <a:r>
              <a:rPr lang="en-US" sz="1800" dirty="0"/>
              <a:t>annual leave</a:t>
            </a:r>
          </a:p>
          <a:p>
            <a:pPr lvl="4"/>
            <a:r>
              <a:rPr lang="en-US" sz="1800" dirty="0" smtClean="0"/>
              <a:t>Accrued </a:t>
            </a:r>
            <a:r>
              <a:rPr lang="en-US" sz="1800" dirty="0"/>
              <a:t>compensatory time (if overtime-eligible)</a:t>
            </a:r>
          </a:p>
          <a:p>
            <a:pPr lvl="4"/>
            <a:r>
              <a:rPr lang="en-US" sz="1800" dirty="0" smtClean="0"/>
              <a:t>Personal </a:t>
            </a:r>
            <a:r>
              <a:rPr lang="en-US" sz="1800" dirty="0"/>
              <a:t>holiday (full-day only</a:t>
            </a:r>
            <a:r>
              <a:rPr lang="en-US" sz="1800" dirty="0" smtClean="0"/>
              <a:t>)</a:t>
            </a:r>
          </a:p>
          <a:p>
            <a:pPr lvl="4"/>
            <a:r>
              <a:rPr lang="en-US" sz="1800" dirty="0"/>
              <a:t>Sick leave (after all other leaves are exhausted, up to 3 days maximum in a calendar year</a:t>
            </a:r>
            <a:r>
              <a:rPr lang="en-US" sz="1800" dirty="0" smtClean="0"/>
              <a:t>)</a:t>
            </a:r>
          </a:p>
          <a:p>
            <a:pPr lvl="4"/>
            <a:r>
              <a:rPr lang="en-US" sz="1800" dirty="0" smtClean="0"/>
              <a:t>Leave Without Pay</a:t>
            </a:r>
          </a:p>
          <a:p>
            <a:pPr lvl="4"/>
            <a:r>
              <a:rPr lang="en-US" sz="1800" dirty="0" smtClean="0"/>
              <a:t>Be given opportunity reschedule work time lost.  Must be rescheduled and worked within the workweek</a:t>
            </a:r>
            <a:endParaRPr lang="en-US" sz="1800" dirty="0"/>
          </a:p>
          <a:p>
            <a:pPr lvl="0"/>
            <a:r>
              <a:rPr lang="en-US" sz="2400" dirty="0"/>
              <a:t>http://hrs.wsu.edu/resources/inclement-weather/</a:t>
            </a:r>
          </a:p>
          <a:p>
            <a:pPr lvl="3" eaLnBrk="1" hangingPunct="1">
              <a:buFont typeface="Wingdings" pitchFamily="2" charset="2"/>
              <a:buChar char="§"/>
            </a:pPr>
            <a:endParaRPr b="1" dirty="0" smtClean="0">
              <a:ea typeface="ＭＳ Ｐゴシック" pitchFamily="34" charset="-128"/>
            </a:endParaRPr>
          </a:p>
          <a:p>
            <a:pPr lvl="1" eaLnBrk="1" hangingPunct="1">
              <a:buFont typeface="Wingdings" pitchFamily="2" charset="2"/>
              <a:buNone/>
            </a:pPr>
            <a:endParaRPr b="1" dirty="0" smtClean="0">
              <a:ea typeface="ＭＳ Ｐゴシック" pitchFamily="34" charset="-128"/>
            </a:endParaRPr>
          </a:p>
        </p:txBody>
      </p:sp>
    </p:spTree>
    <p:custDataLst>
      <p:tags r:id="rId1"/>
    </p:custDataLst>
    <p:extLst>
      <p:ext uri="{BB962C8B-B14F-4D97-AF65-F5344CB8AC3E}">
        <p14:creationId xmlns:p14="http://schemas.microsoft.com/office/powerpoint/2010/main" val="1940786996"/>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bwMode="auto">
          <a:xfrm>
            <a:off x="0" y="914400"/>
            <a:ext cx="9144000" cy="480131"/>
          </a:xfrm>
        </p:spPr>
        <p:txBody>
          <a:bodyPr anchor="t" anchorCtr="0"/>
          <a:lstStyle/>
          <a:p>
            <a:pPr algn="ctr" eaLnBrk="1" hangingPunct="1"/>
            <a:r>
              <a:rPr lang="en-US" dirty="0" smtClean="0">
                <a:solidFill>
                  <a:srgbClr val="970035"/>
                </a:solidFill>
              </a:rPr>
              <a:t>December Holiday Reduced Operations</a:t>
            </a:r>
          </a:p>
        </p:txBody>
      </p:sp>
      <p:sp>
        <p:nvSpPr>
          <p:cNvPr id="49154" name="Content Placeholder 2"/>
          <p:cNvSpPr>
            <a:spLocks noGrp="1"/>
          </p:cNvSpPr>
          <p:nvPr>
            <p:ph idx="1"/>
          </p:nvPr>
        </p:nvSpPr>
        <p:spPr bwMode="auto">
          <a:xfrm>
            <a:off x="487363" y="1418346"/>
            <a:ext cx="8051800" cy="5356851"/>
          </a:xfrm>
        </p:spPr>
        <p:txBody>
          <a:bodyPr anchorCtr="0"/>
          <a:lstStyle/>
          <a:p>
            <a:pPr marL="6350" indent="-6350" algn="ctr" eaLnBrk="1" hangingPunct="1">
              <a:buFont typeface="Arial" charset="0"/>
              <a:buNone/>
            </a:pPr>
            <a:endParaRPr sz="1200" b="1" dirty="0" smtClean="0"/>
          </a:p>
          <a:p>
            <a:r>
              <a:rPr lang="en-US" sz="2400" dirty="0" smtClean="0"/>
              <a:t>Most </a:t>
            </a:r>
            <a:r>
              <a:rPr lang="en-US" sz="2400" dirty="0"/>
              <a:t>university operations and services will be unavailable during this time.</a:t>
            </a:r>
            <a:r>
              <a:rPr lang="en-US" sz="2400" b="1" dirty="0" smtClean="0"/>
              <a:t> </a:t>
            </a:r>
          </a:p>
          <a:p>
            <a:r>
              <a:rPr lang="en-US" sz="2400" dirty="0"/>
              <a:t>Departments are encouraged to be </a:t>
            </a:r>
            <a:r>
              <a:rPr lang="en-US" sz="2400" dirty="0" smtClean="0"/>
              <a:t>flexible determining schedules. If </a:t>
            </a:r>
            <a:r>
              <a:rPr lang="en-US" sz="2400" dirty="0"/>
              <a:t>employees request to work and </a:t>
            </a:r>
            <a:r>
              <a:rPr lang="en-US" sz="2400" dirty="0" smtClean="0"/>
              <a:t>work is available, </a:t>
            </a:r>
            <a:r>
              <a:rPr lang="en-US" sz="2400" dirty="0"/>
              <a:t>managers </a:t>
            </a:r>
            <a:r>
              <a:rPr lang="en-US" sz="2400" dirty="0" smtClean="0"/>
              <a:t>may approve. Final </a:t>
            </a:r>
            <a:r>
              <a:rPr lang="en-US" sz="2400" dirty="0"/>
              <a:t>determinations are made by </a:t>
            </a:r>
            <a:r>
              <a:rPr lang="en-US" sz="2400" dirty="0" smtClean="0"/>
              <a:t>manager.</a:t>
            </a:r>
          </a:p>
          <a:p>
            <a:r>
              <a:rPr lang="en-US" sz="2400" dirty="0"/>
              <a:t>Employees </a:t>
            </a:r>
            <a:r>
              <a:rPr lang="en-US" sz="2400" dirty="0" smtClean="0"/>
              <a:t>not working must account for time by:</a:t>
            </a:r>
          </a:p>
          <a:p>
            <a:pPr lvl="2"/>
            <a:r>
              <a:rPr lang="en-US" dirty="0" smtClean="0"/>
              <a:t>Accrued annual leave</a:t>
            </a:r>
          </a:p>
          <a:p>
            <a:pPr lvl="2"/>
            <a:r>
              <a:rPr lang="en-US" dirty="0" smtClean="0"/>
              <a:t>Accrued compensatory time</a:t>
            </a:r>
            <a:endParaRPr lang="en-US" dirty="0"/>
          </a:p>
          <a:p>
            <a:pPr lvl="2"/>
            <a:r>
              <a:rPr lang="en-US" dirty="0"/>
              <a:t>Personal holiday (full day only)</a:t>
            </a:r>
          </a:p>
          <a:p>
            <a:pPr lvl="2"/>
            <a:r>
              <a:rPr lang="en-US" dirty="0" smtClean="0"/>
              <a:t>Leave </a:t>
            </a:r>
            <a:r>
              <a:rPr lang="en-US" dirty="0"/>
              <a:t>without </a:t>
            </a:r>
            <a:r>
              <a:rPr lang="en-US" dirty="0" smtClean="0"/>
              <a:t>pay</a:t>
            </a:r>
          </a:p>
          <a:p>
            <a:pPr lvl="3" eaLnBrk="1" hangingPunct="1">
              <a:buFont typeface="Wingdings" pitchFamily="2" charset="2"/>
              <a:buChar char="§"/>
            </a:pPr>
            <a:endParaRPr b="1" dirty="0" smtClean="0">
              <a:ea typeface="ＭＳ Ｐゴシック" pitchFamily="34" charset="-128"/>
            </a:endParaRPr>
          </a:p>
          <a:p>
            <a:pPr lvl="1" eaLnBrk="1" hangingPunct="1">
              <a:buNone/>
            </a:pPr>
            <a:r>
              <a:rPr lang="en-US" sz="1800" b="1" dirty="0">
                <a:ea typeface="ＭＳ Ｐゴシック" pitchFamily="34" charset="-128"/>
              </a:rPr>
              <a:t>http://hrs.wsu.edu/resources/december-holiday-reduced-operations/</a:t>
            </a:r>
            <a:endParaRPr sz="1800" b="1" dirty="0" smtClean="0">
              <a:ea typeface="ＭＳ Ｐゴシック" pitchFamily="34" charset="-128"/>
            </a:endParaRPr>
          </a:p>
        </p:txBody>
      </p:sp>
    </p:spTree>
    <p:custDataLst>
      <p:tags r:id="rId1"/>
    </p:custDataLst>
    <p:extLst>
      <p:ext uri="{BB962C8B-B14F-4D97-AF65-F5344CB8AC3E}">
        <p14:creationId xmlns:p14="http://schemas.microsoft.com/office/powerpoint/2010/main" val="2706067408"/>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0178" name="Group 5"/>
          <p:cNvGrpSpPr>
            <a:grpSpLocks/>
          </p:cNvGrpSpPr>
          <p:nvPr/>
        </p:nvGrpSpPr>
        <p:grpSpPr bwMode="auto">
          <a:xfrm>
            <a:off x="900113" y="409575"/>
            <a:ext cx="7672387" cy="6124575"/>
            <a:chOff x="847725" y="314325"/>
            <a:chExt cx="7915275" cy="6318766"/>
          </a:xfrm>
        </p:grpSpPr>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l="9627" t="17062" r="10390" b="3125"/>
            <a:stretch>
              <a:fillRect/>
            </a:stretch>
          </p:blipFill>
          <p:spPr bwMode="auto">
            <a:xfrm>
              <a:off x="847725" y="314325"/>
              <a:ext cx="7915275" cy="6318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52911" y="1048075"/>
              <a:ext cx="1847389" cy="345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0179" name="Title 1"/>
          <p:cNvSpPr txBox="1">
            <a:spLocks/>
          </p:cNvSpPr>
          <p:nvPr/>
        </p:nvSpPr>
        <p:spPr bwMode="black">
          <a:xfrm>
            <a:off x="3549650" y="1104900"/>
            <a:ext cx="2373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pPr>
            <a:r>
              <a:rPr lang="en-US" sz="2000" b="1" dirty="0">
                <a:solidFill>
                  <a:schemeClr val="accent1"/>
                </a:solidFill>
                <a:latin typeface="Arial" panose="020B0604020202020204" pitchFamily="34" charset="0"/>
                <a:ea typeface="ＭＳ Ｐゴシック" pitchFamily="34" charset="-128"/>
              </a:rPr>
              <a:t>December 2009</a:t>
            </a:r>
          </a:p>
        </p:txBody>
      </p:sp>
      <p:sp>
        <p:nvSpPr>
          <p:cNvPr id="6" name="Rectangle 5"/>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18</a:t>
            </a:r>
            <a:endParaRPr lang="en-US" b="1" dirty="0">
              <a:solidFill>
                <a:schemeClr val="accent1"/>
              </a:solidFill>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91440"/>
            <a:ext cx="8828383"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19</a:t>
            </a:r>
            <a:endParaRPr lang="en-US" b="1" dirty="0">
              <a:solidFill>
                <a:schemeClr val="accent1"/>
              </a:solidFill>
            </a:endParaRPr>
          </a:p>
        </p:txBody>
      </p:sp>
    </p:spTree>
    <p:custDataLst>
      <p:tags r:id="rId1"/>
    </p:custDataLst>
    <p:extLst>
      <p:ext uri="{BB962C8B-B14F-4D97-AF65-F5344CB8AC3E}">
        <p14:creationId xmlns:p14="http://schemas.microsoft.com/office/powerpoint/2010/main" val="5444241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Policies and Regulations </a:t>
            </a:r>
          </a:p>
        </p:txBody>
      </p:sp>
      <p:sp>
        <p:nvSpPr>
          <p:cNvPr id="33795" name="Rectangle 3"/>
          <p:cNvSpPr>
            <a:spLocks noGrp="1" noChangeArrowheads="1"/>
          </p:cNvSpPr>
          <p:nvPr>
            <p:ph idx="1"/>
          </p:nvPr>
        </p:nvSpPr>
        <p:spPr bwMode="auto">
          <a:xfrm>
            <a:off x="533400" y="1646238"/>
            <a:ext cx="8229600" cy="6832640"/>
          </a:xfrm>
        </p:spPr>
        <p:txBody>
          <a:bodyPr anchorCtr="0"/>
          <a:lstStyle/>
          <a:p>
            <a:pPr marL="461963" indent="-296863" eaLnBrk="1" hangingPunct="1">
              <a:buClr>
                <a:srgbClr val="970035"/>
              </a:buClr>
              <a:buFont typeface="Arial" charset="0"/>
              <a:buChar char="•"/>
            </a:pPr>
            <a:r>
              <a:rPr b="1" dirty="0" smtClean="0"/>
              <a:t>Fair Labor Standards Act (FLSA) sets and regulates minimum wage, hours worked, overtime and record keeping</a:t>
            </a:r>
          </a:p>
          <a:p>
            <a:pPr marL="461963" indent="-296863" eaLnBrk="1" hangingPunct="1">
              <a:buClr>
                <a:srgbClr val="970035"/>
              </a:buClr>
              <a:buFont typeface="Arial" charset="0"/>
              <a:buChar char="•"/>
            </a:pPr>
            <a:endParaRPr b="1" dirty="0" smtClean="0"/>
          </a:p>
          <a:p>
            <a:pPr marL="461963" indent="-296863" eaLnBrk="1" hangingPunct="1">
              <a:buClr>
                <a:srgbClr val="970035"/>
              </a:buClr>
              <a:buFont typeface="Arial" charset="0"/>
              <a:buChar char="•"/>
            </a:pPr>
            <a:r>
              <a:rPr b="1" dirty="0" smtClean="0"/>
              <a:t>Washington Administrative Codes (WAC)</a:t>
            </a:r>
          </a:p>
          <a:p>
            <a:pPr marL="461963" indent="-296863" eaLnBrk="1" hangingPunct="1">
              <a:buClr>
                <a:srgbClr val="970035"/>
              </a:buClr>
              <a:buFont typeface="Arial" charset="0"/>
              <a:buChar char="•"/>
            </a:pPr>
            <a:endParaRPr b="1" dirty="0" smtClean="0"/>
          </a:p>
          <a:p>
            <a:pPr marL="461963" indent="-296863" eaLnBrk="1" hangingPunct="1">
              <a:buClr>
                <a:srgbClr val="970035"/>
              </a:buClr>
              <a:buFont typeface="Arial" charset="0"/>
              <a:buChar char="•"/>
            </a:pPr>
            <a:r>
              <a:rPr b="1" dirty="0" smtClean="0"/>
              <a:t>Business Policies &amp; Procedures Manual (BPPM)</a:t>
            </a:r>
          </a:p>
          <a:p>
            <a:pPr marL="461963" indent="-296863" eaLnBrk="1" hangingPunct="1">
              <a:buClr>
                <a:srgbClr val="970035"/>
              </a:buClr>
              <a:buFont typeface="Arial" charset="0"/>
              <a:buChar char="•"/>
            </a:pPr>
            <a:endParaRPr b="1" dirty="0" smtClean="0"/>
          </a:p>
          <a:p>
            <a:pPr marL="461963" indent="-296863" eaLnBrk="1" hangingPunct="1">
              <a:buClr>
                <a:srgbClr val="970035"/>
              </a:buClr>
              <a:buFont typeface="Arial" charset="0"/>
              <a:buChar char="•"/>
            </a:pPr>
            <a:r>
              <a:rPr lang="en-US" b="1" dirty="0" smtClean="0"/>
              <a:t>Revised Code of Washington (RCW)</a:t>
            </a:r>
            <a:endParaRPr b="1" dirty="0" smtClean="0"/>
          </a:p>
          <a:p>
            <a:pPr marL="461963" indent="-296863" eaLnBrk="1" hangingPunct="1">
              <a:buClr>
                <a:srgbClr val="C00000"/>
              </a:buClr>
              <a:buFont typeface="Arial" charset="0"/>
              <a:buNone/>
            </a:pPr>
            <a:endParaRPr b="1" dirty="0" smtClean="0"/>
          </a:p>
          <a:p>
            <a:pPr marL="461963" indent="-296863" eaLnBrk="1" hangingPunct="1">
              <a:buSzTx/>
              <a:buFont typeface="Arial" charset="0"/>
              <a:buChar char="•"/>
            </a:pPr>
            <a:endParaRPr b="1" dirty="0" smtClean="0"/>
          </a:p>
          <a:p>
            <a:pPr marL="461963" indent="-296863" eaLnBrk="1" hangingPunct="1">
              <a:buSzTx/>
              <a:buFont typeface="Arial" charset="0"/>
              <a:buChar char="•"/>
            </a:pPr>
            <a:endParaRPr b="1" dirty="0" smtClean="0"/>
          </a:p>
          <a:p>
            <a:pPr marL="461963" indent="-296863" eaLnBrk="1" hangingPunct="1">
              <a:buSzTx/>
              <a:buFont typeface="Arial" charset="0"/>
              <a:buChar char="•"/>
            </a:pPr>
            <a:endParaRPr b="1" dirty="0" smtClean="0"/>
          </a:p>
        </p:txBody>
      </p:sp>
    </p:spTree>
    <p:custDataLst>
      <p:tags r:id="rId1"/>
    </p:custData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91440"/>
            <a:ext cx="8819770"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20</a:t>
            </a:r>
            <a:endParaRPr lang="en-US" b="1" dirty="0">
              <a:solidFill>
                <a:schemeClr val="accent1"/>
              </a:solidFill>
            </a:endParaRPr>
          </a:p>
        </p:txBody>
      </p:sp>
    </p:spTree>
    <p:custDataLst>
      <p:tags r:id="rId1"/>
    </p:custDataLst>
    <p:extLst>
      <p:ext uri="{BB962C8B-B14F-4D97-AF65-F5344CB8AC3E}">
        <p14:creationId xmlns:p14="http://schemas.microsoft.com/office/powerpoint/2010/main" val="28256501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16" y="0"/>
            <a:ext cx="8789167" cy="6858000"/>
          </a:xfrm>
          <a:prstGeom prst="rect">
            <a:avLst/>
          </a:prstGeom>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21</a:t>
            </a:r>
            <a:endParaRPr lang="en-US" b="1" dirty="0">
              <a:solidFill>
                <a:schemeClr val="accent1"/>
              </a:solidFill>
            </a:endParaRPr>
          </a:p>
        </p:txBody>
      </p:sp>
    </p:spTree>
    <p:custDataLst>
      <p:tags r:id="rId1"/>
    </p:custDataLst>
    <p:extLst>
      <p:ext uri="{BB962C8B-B14F-4D97-AF65-F5344CB8AC3E}">
        <p14:creationId xmlns:p14="http://schemas.microsoft.com/office/powerpoint/2010/main" val="728838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1" y="91440"/>
            <a:ext cx="8808051"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22</a:t>
            </a:r>
            <a:endParaRPr lang="en-US" b="1" dirty="0">
              <a:solidFill>
                <a:schemeClr val="accent1"/>
              </a:solidFill>
            </a:endParaRPr>
          </a:p>
        </p:txBody>
      </p:sp>
    </p:spTree>
    <p:custDataLst>
      <p:tags r:id="rId1"/>
    </p:custDataLst>
    <p:extLst>
      <p:ext uri="{BB962C8B-B14F-4D97-AF65-F5344CB8AC3E}">
        <p14:creationId xmlns:p14="http://schemas.microsoft.com/office/powerpoint/2010/main" val="3900412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91440"/>
            <a:ext cx="8802544"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23</a:t>
            </a:r>
            <a:endParaRPr lang="en-US" b="1" dirty="0">
              <a:solidFill>
                <a:schemeClr val="accent1"/>
              </a:solidFill>
            </a:endParaRPr>
          </a:p>
        </p:txBody>
      </p:sp>
    </p:spTree>
    <p:custDataLst>
      <p:tags r:id="rId1"/>
    </p:custDataLst>
    <p:extLst>
      <p:ext uri="{BB962C8B-B14F-4D97-AF65-F5344CB8AC3E}">
        <p14:creationId xmlns:p14="http://schemas.microsoft.com/office/powerpoint/2010/main" val="19015575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7346" name="Group 3"/>
          <p:cNvGrpSpPr>
            <a:grpSpLocks/>
          </p:cNvGrpSpPr>
          <p:nvPr/>
        </p:nvGrpSpPr>
        <p:grpSpPr bwMode="auto">
          <a:xfrm>
            <a:off x="876300" y="485775"/>
            <a:ext cx="7243763" cy="5886450"/>
            <a:chOff x="876300" y="485775"/>
            <a:chExt cx="7244287" cy="5886450"/>
          </a:xfrm>
        </p:grpSpPr>
        <p:pic>
          <p:nvPicPr>
            <p:cNvPr id="57348" name="Picture 2"/>
            <p:cNvPicPr>
              <a:picLocks noChangeAspect="1" noChangeArrowheads="1"/>
            </p:cNvPicPr>
            <p:nvPr/>
          </p:nvPicPr>
          <p:blipFill>
            <a:blip r:embed="rId3">
              <a:extLst>
                <a:ext uri="{28A0092B-C50C-407E-A947-70E740481C1C}">
                  <a14:useLocalDpi xmlns:a14="http://schemas.microsoft.com/office/drawing/2010/main" val="0"/>
                </a:ext>
              </a:extLst>
            </a:blip>
            <a:srcRect l="11954" t="17871" r="12187" b="5078"/>
            <a:stretch>
              <a:fillRect/>
            </a:stretch>
          </p:blipFill>
          <p:spPr bwMode="auto">
            <a:xfrm>
              <a:off x="876300" y="485775"/>
              <a:ext cx="7244287" cy="5886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67327" y="1266825"/>
              <a:ext cx="1733675" cy="247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7347" name="Title 1"/>
          <p:cNvSpPr>
            <a:spLocks noGrp="1"/>
          </p:cNvSpPr>
          <p:nvPr>
            <p:ph type="title"/>
          </p:nvPr>
        </p:nvSpPr>
        <p:spPr>
          <a:xfrm>
            <a:off x="2863273" y="1209675"/>
            <a:ext cx="2654877" cy="369888"/>
          </a:xfrm>
        </p:spPr>
        <p:txBody>
          <a:bodyPr/>
          <a:lstStyle/>
          <a:p>
            <a:r>
              <a:rPr lang="en-US" sz="2000" dirty="0" smtClean="0"/>
              <a:t>January 2010</a:t>
            </a:r>
          </a:p>
        </p:txBody>
      </p:sp>
      <p:sp>
        <p:nvSpPr>
          <p:cNvPr id="6" name="Rectangle 5"/>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24</a:t>
            </a:r>
            <a:endParaRPr lang="en-US" b="1" dirty="0">
              <a:solidFill>
                <a:schemeClr val="accent1"/>
              </a:solidFill>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91440"/>
            <a:ext cx="8765395"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25</a:t>
            </a:r>
            <a:endParaRPr lang="en-US" b="1" dirty="0">
              <a:solidFill>
                <a:schemeClr val="accent1"/>
              </a:solidFill>
            </a:endParaRPr>
          </a:p>
        </p:txBody>
      </p:sp>
    </p:spTree>
    <p:custDataLst>
      <p:tags r:id="rId1"/>
    </p:custDataLst>
    <p:extLst>
      <p:ext uri="{BB962C8B-B14F-4D97-AF65-F5344CB8AC3E}">
        <p14:creationId xmlns:p14="http://schemas.microsoft.com/office/powerpoint/2010/main" val="41047102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91440"/>
            <a:ext cx="8816685"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26</a:t>
            </a:r>
            <a:endParaRPr lang="en-US" b="1" dirty="0">
              <a:solidFill>
                <a:schemeClr val="accent1"/>
              </a:solidFill>
            </a:endParaRPr>
          </a:p>
        </p:txBody>
      </p:sp>
    </p:spTree>
    <p:custDataLst>
      <p:tags r:id="rId1"/>
    </p:custDataLst>
    <p:extLst>
      <p:ext uri="{BB962C8B-B14F-4D97-AF65-F5344CB8AC3E}">
        <p14:creationId xmlns:p14="http://schemas.microsoft.com/office/powerpoint/2010/main" val="144771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15" y="0"/>
            <a:ext cx="8783276" cy="6611273"/>
          </a:xfrm>
          <a:prstGeom prst="rect">
            <a:avLst/>
          </a:prstGeom>
        </p:spPr>
      </p:pic>
      <p:sp>
        <p:nvSpPr>
          <p:cNvPr id="4" name="Rectangle 3"/>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27</a:t>
            </a:r>
            <a:endParaRPr lang="en-US" b="1" dirty="0">
              <a:solidFill>
                <a:schemeClr val="accent1"/>
              </a:solidFill>
            </a:endParaRPr>
          </a:p>
        </p:txBody>
      </p:sp>
    </p:spTree>
    <p:custDataLst>
      <p:tags r:id="rId1"/>
    </p:custDataLst>
    <p:extLst>
      <p:ext uri="{BB962C8B-B14F-4D97-AF65-F5344CB8AC3E}">
        <p14:creationId xmlns:p14="http://schemas.microsoft.com/office/powerpoint/2010/main" val="2995798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 y="91440"/>
            <a:ext cx="8828105"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28</a:t>
            </a:r>
            <a:endParaRPr lang="en-US" b="1" dirty="0">
              <a:solidFill>
                <a:schemeClr val="accent1"/>
              </a:solidFill>
            </a:endParaRPr>
          </a:p>
        </p:txBody>
      </p:sp>
    </p:spTree>
    <p:custDataLst>
      <p:tags r:id="rId1"/>
    </p:custDataLst>
    <p:extLst>
      <p:ext uri="{BB962C8B-B14F-4D97-AF65-F5344CB8AC3E}">
        <p14:creationId xmlns:p14="http://schemas.microsoft.com/office/powerpoint/2010/main" val="26475202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1" y="91440"/>
            <a:ext cx="8802163"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29</a:t>
            </a:r>
            <a:endParaRPr lang="en-US" b="1" dirty="0">
              <a:solidFill>
                <a:schemeClr val="accent1"/>
              </a:solidFill>
            </a:endParaRPr>
          </a:p>
        </p:txBody>
      </p:sp>
    </p:spTree>
    <p:custDataLst>
      <p:tags r:id="rId1"/>
    </p:custDataLst>
    <p:extLst>
      <p:ext uri="{BB962C8B-B14F-4D97-AF65-F5344CB8AC3E}">
        <p14:creationId xmlns:p14="http://schemas.microsoft.com/office/powerpoint/2010/main" val="3392464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Department Responsibility</a:t>
            </a:r>
          </a:p>
        </p:txBody>
      </p:sp>
      <p:sp>
        <p:nvSpPr>
          <p:cNvPr id="35842" name="Content Placeholder 2"/>
          <p:cNvSpPr>
            <a:spLocks noGrp="1"/>
          </p:cNvSpPr>
          <p:nvPr>
            <p:ph idx="1"/>
          </p:nvPr>
        </p:nvSpPr>
        <p:spPr bwMode="auto">
          <a:xfrm>
            <a:off x="785813" y="1554163"/>
            <a:ext cx="7772400" cy="2800767"/>
          </a:xfrm>
        </p:spPr>
        <p:txBody>
          <a:bodyPr anchorCtr="0"/>
          <a:lstStyle/>
          <a:p>
            <a:pPr eaLnBrk="1" hangingPunct="1">
              <a:buFont typeface="Arial" charset="0"/>
              <a:buChar char="•"/>
            </a:pPr>
            <a:r>
              <a:rPr b="1" dirty="0" smtClean="0"/>
              <a:t>Employees are required to complete a monthly time or leave report.</a:t>
            </a:r>
          </a:p>
          <a:p>
            <a:pPr lvl="3" eaLnBrk="1" hangingPunct="1">
              <a:buFont typeface="Arial" charset="0"/>
              <a:buChar char="•"/>
            </a:pPr>
            <a:r>
              <a:rPr b="1" dirty="0">
                <a:ea typeface="ＭＳ Ｐゴシック" pitchFamily="34" charset="-128"/>
              </a:rPr>
              <a:t>Time Report – records attendance, </a:t>
            </a:r>
            <a:r>
              <a:rPr b="1" dirty="0" smtClean="0">
                <a:ea typeface="ＭＳ Ｐゴシック" pitchFamily="34" charset="-128"/>
              </a:rPr>
              <a:t>leave, </a:t>
            </a:r>
            <a:r>
              <a:rPr b="1" dirty="0">
                <a:ea typeface="ＭＳ Ｐゴシック" pitchFamily="34" charset="-128"/>
              </a:rPr>
              <a:t>and overtime for overtime-eligible </a:t>
            </a:r>
            <a:r>
              <a:rPr b="1" dirty="0" smtClean="0">
                <a:ea typeface="ＭＳ Ｐゴシック" pitchFamily="34" charset="-128"/>
              </a:rPr>
              <a:t>employees (civil </a:t>
            </a:r>
            <a:r>
              <a:rPr b="1" dirty="0">
                <a:ea typeface="ＭＳ Ｐゴシック" pitchFamily="34" charset="-128"/>
              </a:rPr>
              <a:t>service, bargaining </a:t>
            </a:r>
            <a:r>
              <a:rPr b="1" dirty="0" smtClean="0">
                <a:ea typeface="ＭＳ Ｐゴシック" pitchFamily="34" charset="-128"/>
              </a:rPr>
              <a:t>unit, AP and Faculty)</a:t>
            </a:r>
            <a:endParaRPr b="1" dirty="0">
              <a:ea typeface="ＭＳ Ｐゴシック" pitchFamily="34" charset="-128"/>
            </a:endParaRPr>
          </a:p>
          <a:p>
            <a:pPr lvl="3" eaLnBrk="1" hangingPunct="1">
              <a:buFont typeface="Arial" charset="0"/>
              <a:buChar char="•"/>
            </a:pPr>
            <a:endParaRPr b="1" dirty="0">
              <a:ea typeface="ＭＳ Ｐゴシック" pitchFamily="34" charset="-128"/>
            </a:endParaRPr>
          </a:p>
          <a:p>
            <a:pPr lvl="3" eaLnBrk="1" hangingPunct="1">
              <a:buFont typeface="Arial" charset="0"/>
              <a:buChar char="•"/>
            </a:pPr>
            <a:r>
              <a:rPr b="1" dirty="0">
                <a:ea typeface="ＭＳ Ｐゴシック" pitchFamily="34" charset="-128"/>
              </a:rPr>
              <a:t>Leave Report – records leave activity for </a:t>
            </a:r>
            <a:r>
              <a:rPr b="1" dirty="0" smtClean="0">
                <a:ea typeface="ＭＳ Ｐゴシック" pitchFamily="34" charset="-128"/>
              </a:rPr>
              <a:t>Faculty </a:t>
            </a:r>
            <a:r>
              <a:rPr b="1" dirty="0">
                <a:ea typeface="ＭＳ Ｐゴシック" pitchFamily="34" charset="-128"/>
              </a:rPr>
              <a:t>and AP employees who are ineligible to earn overtime.  </a:t>
            </a:r>
            <a:endParaRPr b="1" dirty="0" smtClean="0"/>
          </a:p>
        </p:txBody>
      </p:sp>
    </p:spTree>
    <p:custDataLst>
      <p:tags r:id="rId1"/>
    </p:custData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91440"/>
            <a:ext cx="8802163"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30</a:t>
            </a:r>
            <a:endParaRPr lang="en-US" b="1" dirty="0">
              <a:solidFill>
                <a:schemeClr val="accent1"/>
              </a:solidFill>
            </a:endParaRPr>
          </a:p>
        </p:txBody>
      </p:sp>
    </p:spTree>
    <p:custDataLst>
      <p:tags r:id="rId1"/>
    </p:custDataLst>
    <p:extLst>
      <p:ext uri="{BB962C8B-B14F-4D97-AF65-F5344CB8AC3E}">
        <p14:creationId xmlns:p14="http://schemas.microsoft.com/office/powerpoint/2010/main" val="4068171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704" y="109074"/>
            <a:ext cx="8716591" cy="6639852"/>
          </a:xfrm>
          <a:prstGeom prst="rect">
            <a:avLst/>
          </a:prstGeom>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31</a:t>
            </a:r>
            <a:endParaRPr lang="en-US" b="1" dirty="0">
              <a:solidFill>
                <a:schemeClr val="accent1"/>
              </a:solidFill>
            </a:endParaRPr>
          </a:p>
        </p:txBody>
      </p:sp>
    </p:spTree>
    <p:custDataLst>
      <p:tags r:id="rId1"/>
    </p:custDataLst>
    <p:extLst>
      <p:ext uri="{BB962C8B-B14F-4D97-AF65-F5344CB8AC3E}">
        <p14:creationId xmlns:p14="http://schemas.microsoft.com/office/powerpoint/2010/main" val="8972291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0" y="914400"/>
            <a:ext cx="9144000" cy="479425"/>
          </a:xfrm>
        </p:spPr>
        <p:txBody>
          <a:bodyPr anchor="t" anchorCtr="0"/>
          <a:lstStyle/>
          <a:p>
            <a:pPr algn="ctr" eaLnBrk="1" hangingPunct="1"/>
            <a:r>
              <a:rPr lang="en-US" dirty="0" smtClean="0">
                <a:solidFill>
                  <a:srgbClr val="970035"/>
                </a:solidFill>
              </a:rPr>
              <a:t>Common Time Reporting Errors</a:t>
            </a:r>
          </a:p>
        </p:txBody>
      </p:sp>
      <p:sp>
        <p:nvSpPr>
          <p:cNvPr id="64515" name="Rectangle 3"/>
          <p:cNvSpPr>
            <a:spLocks noGrp="1" noChangeArrowheads="1"/>
          </p:cNvSpPr>
          <p:nvPr>
            <p:ph idx="1"/>
          </p:nvPr>
        </p:nvSpPr>
        <p:spPr bwMode="auto">
          <a:xfrm>
            <a:off x="381000" y="1646238"/>
            <a:ext cx="8229600" cy="3108543"/>
          </a:xfrm>
        </p:spPr>
        <p:txBody>
          <a:bodyPr anchorCtr="0"/>
          <a:lstStyle/>
          <a:p>
            <a:pPr eaLnBrk="1" hangingPunct="1">
              <a:buFont typeface="Arial" charset="0"/>
              <a:buChar char="•"/>
            </a:pPr>
            <a:r>
              <a:rPr b="1" dirty="0" smtClean="0"/>
              <a:t>Employees must be in FULL pay status the work shift before a holiday to receive holiday pay.  </a:t>
            </a:r>
          </a:p>
          <a:p>
            <a:pPr eaLnBrk="1" hangingPunct="1">
              <a:buFont typeface="Arial" charset="0"/>
              <a:buChar char="•"/>
            </a:pPr>
            <a:r>
              <a:rPr b="1" dirty="0" smtClean="0"/>
              <a:t>Calculate appropriate accruals for civil service.</a:t>
            </a:r>
          </a:p>
          <a:p>
            <a:pPr eaLnBrk="1" hangingPunct="1">
              <a:buFont typeface="Arial" charset="0"/>
              <a:buChar char="•"/>
            </a:pPr>
            <a:r>
              <a:rPr b="1" dirty="0" smtClean="0"/>
              <a:t>Carry forward correct leave balances.</a:t>
            </a:r>
          </a:p>
          <a:p>
            <a:pPr eaLnBrk="1" hangingPunct="1">
              <a:buFont typeface="Arial" charset="0"/>
              <a:buChar char="•"/>
            </a:pPr>
            <a:r>
              <a:rPr b="1" dirty="0" smtClean="0"/>
              <a:t>Simple addition and subtraction errors.</a:t>
            </a:r>
          </a:p>
          <a:p>
            <a:pPr eaLnBrk="1" hangingPunct="1">
              <a:buFont typeface="Arial" charset="0"/>
              <a:buNone/>
            </a:pPr>
            <a:r>
              <a:rPr b="1" dirty="0" smtClean="0"/>
              <a:t> </a:t>
            </a:r>
          </a:p>
        </p:txBody>
      </p:sp>
    </p:spTree>
    <p:custDataLst>
      <p:tags r:id="rId1"/>
    </p:custData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0" y="914400"/>
            <a:ext cx="9144000" cy="479425"/>
          </a:xfrm>
        </p:spPr>
        <p:txBody>
          <a:bodyPr anchor="t" anchorCtr="0"/>
          <a:lstStyle/>
          <a:p>
            <a:pPr algn="ctr" eaLnBrk="1" hangingPunct="1"/>
            <a:r>
              <a:rPr lang="en-US" dirty="0" smtClean="0">
                <a:solidFill>
                  <a:srgbClr val="970035"/>
                </a:solidFill>
              </a:rPr>
              <a:t>Common Time Reporting Errors</a:t>
            </a:r>
          </a:p>
        </p:txBody>
      </p:sp>
      <p:sp>
        <p:nvSpPr>
          <p:cNvPr id="65539" name="Rectangle 3"/>
          <p:cNvSpPr>
            <a:spLocks noGrp="1" noChangeArrowheads="1"/>
          </p:cNvSpPr>
          <p:nvPr>
            <p:ph idx="1"/>
          </p:nvPr>
        </p:nvSpPr>
        <p:spPr bwMode="auto">
          <a:xfrm>
            <a:off x="381000" y="1646238"/>
            <a:ext cx="8335963" cy="3306803"/>
          </a:xfrm>
        </p:spPr>
        <p:txBody>
          <a:bodyPr anchorCtr="0"/>
          <a:lstStyle/>
          <a:p>
            <a:pPr eaLnBrk="1" hangingPunct="1">
              <a:buFont typeface="Arial" charset="0"/>
              <a:buChar char="•"/>
            </a:pPr>
            <a:r>
              <a:rPr b="1" dirty="0" smtClean="0"/>
              <a:t>Time/Leave Report must be completed in ink.</a:t>
            </a:r>
            <a:r>
              <a:rPr sz="900" b="1" dirty="0" smtClean="0"/>
              <a:t/>
            </a:r>
            <a:br>
              <a:rPr sz="900" b="1" dirty="0" smtClean="0"/>
            </a:br>
            <a:endParaRPr sz="900" b="1" dirty="0" smtClean="0"/>
          </a:p>
          <a:p>
            <a:pPr eaLnBrk="1" hangingPunct="1">
              <a:buFont typeface="Arial" charset="0"/>
              <a:buChar char="•"/>
            </a:pPr>
            <a:r>
              <a:rPr b="1" dirty="0" smtClean="0"/>
              <a:t>Signatures and dates on all time/leave reports.</a:t>
            </a:r>
          </a:p>
          <a:p>
            <a:pPr lvl="3" eaLnBrk="1" hangingPunct="1">
              <a:buFont typeface="Arial" charset="0"/>
              <a:buChar char="•"/>
            </a:pPr>
            <a:r>
              <a:rPr b="1" dirty="0">
                <a:ea typeface="ＭＳ Ｐゴシック" pitchFamily="34" charset="-128"/>
              </a:rPr>
              <a:t>All changes/corrections must be initialed</a:t>
            </a:r>
            <a:r>
              <a:rPr b="1" dirty="0" smtClean="0">
                <a:ea typeface="ＭＳ Ｐゴシック" pitchFamily="34" charset="-128"/>
              </a:rPr>
              <a:t>.</a:t>
            </a:r>
            <a:r>
              <a:rPr lang="en-US" b="1" dirty="0"/>
              <a:t> </a:t>
            </a:r>
            <a:r>
              <a:rPr lang="en-US" sz="900" b="1" dirty="0" smtClean="0"/>
              <a:t/>
            </a:r>
            <a:br>
              <a:rPr lang="en-US" sz="900" b="1" dirty="0" smtClean="0"/>
            </a:br>
            <a:endParaRPr sz="900" b="1" dirty="0" smtClean="0"/>
          </a:p>
          <a:p>
            <a:pPr eaLnBrk="1" hangingPunct="1">
              <a:buFont typeface="Arial" charset="0"/>
              <a:buChar char="•"/>
            </a:pPr>
            <a:r>
              <a:rPr b="1" dirty="0" smtClean="0"/>
              <a:t>LWOP must be submitted to HRS for processing.</a:t>
            </a:r>
            <a:r>
              <a:rPr sz="900" b="1" dirty="0" smtClean="0"/>
              <a:t/>
            </a:r>
            <a:br>
              <a:rPr sz="900" b="1" dirty="0" smtClean="0"/>
            </a:br>
            <a:endParaRPr sz="900" b="1" dirty="0" smtClean="0"/>
          </a:p>
          <a:p>
            <a:pPr eaLnBrk="1" hangingPunct="1">
              <a:buFont typeface="Arial" charset="0"/>
              <a:buChar char="•"/>
            </a:pPr>
            <a:r>
              <a:rPr b="1" dirty="0" smtClean="0"/>
              <a:t>Bereavement Leave: note relationship in comment box of time report</a:t>
            </a:r>
          </a:p>
        </p:txBody>
      </p:sp>
    </p:spTree>
    <p:custDataLst>
      <p:tags r:id="rId1"/>
    </p:custData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0" y="914400"/>
            <a:ext cx="9144000" cy="479425"/>
          </a:xfrm>
        </p:spPr>
        <p:txBody>
          <a:bodyPr anchor="t" anchorCtr="0"/>
          <a:lstStyle/>
          <a:p>
            <a:pPr algn="ctr" eaLnBrk="1" hangingPunct="1"/>
            <a:r>
              <a:rPr lang="en-US" dirty="0" smtClean="0">
                <a:solidFill>
                  <a:srgbClr val="970035"/>
                </a:solidFill>
              </a:rPr>
              <a:t>Additional Information &amp; Resources</a:t>
            </a:r>
          </a:p>
        </p:txBody>
      </p:sp>
      <p:sp>
        <p:nvSpPr>
          <p:cNvPr id="66563" name="Rectangle 3"/>
          <p:cNvSpPr>
            <a:spLocks noGrp="1" noChangeArrowheads="1"/>
          </p:cNvSpPr>
          <p:nvPr>
            <p:ph idx="1"/>
          </p:nvPr>
        </p:nvSpPr>
        <p:spPr bwMode="auto">
          <a:xfrm>
            <a:off x="457200" y="1646238"/>
            <a:ext cx="8229600" cy="3937000"/>
          </a:xfrm>
        </p:spPr>
        <p:txBody>
          <a:bodyPr anchorCtr="0"/>
          <a:lstStyle/>
          <a:p>
            <a:pPr eaLnBrk="1" hangingPunct="1">
              <a:buFont typeface="Arial" charset="0"/>
              <a:buChar char="•"/>
            </a:pPr>
            <a:endParaRPr sz="800" b="1" dirty="0" smtClean="0"/>
          </a:p>
          <a:p>
            <a:pPr eaLnBrk="1" hangingPunct="1">
              <a:buFont typeface="Arial" charset="0"/>
              <a:buChar char="•"/>
            </a:pPr>
            <a:r>
              <a:rPr b="1" dirty="0" smtClean="0"/>
              <a:t>Department of Labor</a:t>
            </a:r>
          </a:p>
          <a:p>
            <a:pPr marL="735013" lvl="4" eaLnBrk="1" hangingPunct="1">
              <a:spcBef>
                <a:spcPts val="1200"/>
              </a:spcBef>
              <a:buClr>
                <a:srgbClr val="970035"/>
              </a:buClr>
              <a:buFont typeface="Arial" charset="0"/>
              <a:buChar char="•"/>
            </a:pPr>
            <a:r>
              <a:rPr sz="2400" b="1" dirty="0" smtClean="0">
                <a:ea typeface="ＭＳ Ｐゴシック" pitchFamily="34" charset="-128"/>
                <a:hlinkClick r:id="rId3"/>
              </a:rPr>
              <a:t>www.dol.gov/fairpay</a:t>
            </a:r>
            <a:endParaRPr sz="2400" b="1" dirty="0" smtClean="0">
              <a:ea typeface="ＭＳ Ｐゴシック" pitchFamily="34" charset="-128"/>
            </a:endParaRPr>
          </a:p>
          <a:p>
            <a:pPr marL="569913" lvl="3" eaLnBrk="1" hangingPunct="1">
              <a:spcBef>
                <a:spcPts val="1200"/>
              </a:spcBef>
              <a:buClr>
                <a:srgbClr val="970035"/>
              </a:buClr>
              <a:buFont typeface="Arial" charset="0"/>
              <a:buChar char="•"/>
            </a:pPr>
            <a:endParaRPr sz="800" b="1" dirty="0">
              <a:ea typeface="ＭＳ Ｐゴシック" pitchFamily="34" charset="-128"/>
            </a:endParaRPr>
          </a:p>
          <a:p>
            <a:pPr eaLnBrk="1" hangingPunct="1">
              <a:buClr>
                <a:srgbClr val="970035"/>
              </a:buClr>
              <a:buFont typeface="Arial" charset="0"/>
              <a:buChar char="•"/>
            </a:pPr>
            <a:r>
              <a:rPr b="1" dirty="0" smtClean="0"/>
              <a:t>Department of Labor &amp; Industries</a:t>
            </a:r>
          </a:p>
          <a:p>
            <a:pPr marL="735013" lvl="4" eaLnBrk="1" hangingPunct="1">
              <a:spcBef>
                <a:spcPts val="1200"/>
              </a:spcBef>
              <a:buClr>
                <a:srgbClr val="970035"/>
              </a:buClr>
              <a:buFont typeface="Arial" charset="0"/>
              <a:buChar char="•"/>
            </a:pPr>
            <a:r>
              <a:rPr sz="2400" b="1" dirty="0" smtClean="0">
                <a:ea typeface="ＭＳ Ｐゴシック" pitchFamily="34" charset="-128"/>
                <a:hlinkClick r:id="rId4"/>
              </a:rPr>
              <a:t>www.lni.wa.gov</a:t>
            </a:r>
            <a:endParaRPr sz="2400" b="1" dirty="0" smtClean="0">
              <a:ea typeface="ＭＳ Ｐゴシック" pitchFamily="34" charset="-128"/>
            </a:endParaRPr>
          </a:p>
          <a:p>
            <a:pPr marL="569913" lvl="3" eaLnBrk="1" hangingPunct="1">
              <a:spcBef>
                <a:spcPts val="1200"/>
              </a:spcBef>
              <a:buClr>
                <a:srgbClr val="970035"/>
              </a:buClr>
              <a:buFont typeface="Arial" charset="0"/>
              <a:buChar char="•"/>
            </a:pPr>
            <a:endParaRPr sz="800" b="1" dirty="0">
              <a:ea typeface="ＭＳ Ｐゴシック" pitchFamily="34" charset="-128"/>
            </a:endParaRPr>
          </a:p>
          <a:p>
            <a:pPr eaLnBrk="1" hangingPunct="1">
              <a:buClr>
                <a:srgbClr val="970035"/>
              </a:buClr>
              <a:buFont typeface="Arial" charset="0"/>
              <a:buChar char="•"/>
            </a:pPr>
            <a:r>
              <a:rPr b="1" dirty="0" smtClean="0"/>
              <a:t>Human Resource Services</a:t>
            </a:r>
          </a:p>
          <a:p>
            <a:pPr marL="735013" lvl="4" eaLnBrk="1" hangingPunct="1">
              <a:spcBef>
                <a:spcPts val="1200"/>
              </a:spcBef>
              <a:buClr>
                <a:srgbClr val="970035"/>
              </a:buClr>
              <a:buFont typeface="Arial" charset="0"/>
              <a:buChar char="•"/>
            </a:pPr>
            <a:r>
              <a:rPr sz="2400" b="1" dirty="0" smtClean="0">
                <a:ea typeface="ＭＳ Ｐゴシック" pitchFamily="34" charset="-128"/>
                <a:hlinkClick r:id="rId5"/>
              </a:rPr>
              <a:t>www.hrs.wsu.edu</a:t>
            </a:r>
            <a:endParaRPr sz="2400" b="1" dirty="0" smtClean="0">
              <a:ea typeface="ＭＳ Ｐゴシック" pitchFamily="34" charset="-128"/>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Contact Information</a:t>
            </a:r>
          </a:p>
        </p:txBody>
      </p:sp>
      <p:sp>
        <p:nvSpPr>
          <p:cNvPr id="67586" name="Content Placeholder 2"/>
          <p:cNvSpPr>
            <a:spLocks noGrp="1"/>
          </p:cNvSpPr>
          <p:nvPr>
            <p:ph idx="1"/>
          </p:nvPr>
        </p:nvSpPr>
        <p:spPr bwMode="auto">
          <a:xfrm>
            <a:off x="801688" y="1646239"/>
            <a:ext cx="7651196" cy="4924425"/>
          </a:xfrm>
        </p:spPr>
        <p:txBody>
          <a:bodyPr anchorCtr="0"/>
          <a:lstStyle/>
          <a:p>
            <a:pPr eaLnBrk="1" hangingPunct="1">
              <a:buFontTx/>
              <a:buNone/>
              <a:tabLst>
                <a:tab pos="4519613" algn="l"/>
              </a:tabLst>
            </a:pPr>
            <a:r>
              <a:rPr b="1" dirty="0" smtClean="0"/>
              <a:t>Human Resource Services  		335-4521</a:t>
            </a:r>
          </a:p>
          <a:p>
            <a:pPr eaLnBrk="1" hangingPunct="1">
              <a:buFontTx/>
              <a:buNone/>
              <a:tabLst>
                <a:tab pos="4519613" algn="l"/>
              </a:tabLst>
            </a:pPr>
            <a:r>
              <a:rPr b="1" dirty="0" smtClean="0"/>
              <a:t>Lisa Neal, Assistant Director	335-3037</a:t>
            </a:r>
          </a:p>
          <a:p>
            <a:pPr marL="179388" eaLnBrk="1" hangingPunct="1">
              <a:buFontTx/>
              <a:buNone/>
              <a:tabLst>
                <a:tab pos="4519613" algn="l"/>
              </a:tabLst>
            </a:pPr>
            <a:r>
              <a:rPr b="1" dirty="0" smtClean="0"/>
              <a:t>	</a:t>
            </a:r>
            <a:r>
              <a:rPr b="1" dirty="0" smtClean="0">
                <a:solidFill>
                  <a:schemeClr val="accent1"/>
                </a:solidFill>
              </a:rPr>
              <a:t>Classified Services</a:t>
            </a:r>
          </a:p>
          <a:p>
            <a:pPr marL="579438" eaLnBrk="1" hangingPunct="1">
              <a:buFontTx/>
              <a:buNone/>
              <a:tabLst>
                <a:tab pos="4519613" algn="l"/>
              </a:tabLst>
            </a:pPr>
            <a:r>
              <a:rPr b="1" dirty="0" smtClean="0"/>
              <a:t>	Candy Hachmann (A-K)		335-8533</a:t>
            </a:r>
          </a:p>
          <a:p>
            <a:pPr marL="579438" eaLnBrk="1" hangingPunct="1">
              <a:buFontTx/>
              <a:buNone/>
              <a:tabLst>
                <a:tab pos="4519613" algn="l"/>
              </a:tabLst>
            </a:pPr>
            <a:r>
              <a:rPr b="1" dirty="0" smtClean="0"/>
              <a:t>	Sally Wickizer (L-Z)		335-1293</a:t>
            </a:r>
          </a:p>
          <a:p>
            <a:pPr marL="179388" eaLnBrk="1" hangingPunct="1">
              <a:buFontTx/>
              <a:buNone/>
              <a:tabLst>
                <a:tab pos="4519613" algn="l"/>
              </a:tabLst>
            </a:pPr>
            <a:r>
              <a:rPr b="1" dirty="0" smtClean="0"/>
              <a:t>	</a:t>
            </a:r>
            <a:r>
              <a:rPr b="1" dirty="0" smtClean="0">
                <a:solidFill>
                  <a:schemeClr val="accent1"/>
                </a:solidFill>
              </a:rPr>
              <a:t>Administrative Professional</a:t>
            </a:r>
          </a:p>
          <a:p>
            <a:pPr marL="579438" eaLnBrk="1" hangingPunct="1">
              <a:buFontTx/>
              <a:buNone/>
              <a:tabLst>
                <a:tab pos="4519613" algn="l"/>
              </a:tabLst>
            </a:pPr>
            <a:r>
              <a:rPr b="1" dirty="0" smtClean="0"/>
              <a:t>	J.R. Salo		335-3163</a:t>
            </a:r>
          </a:p>
          <a:p>
            <a:pPr marL="179388" eaLnBrk="1" hangingPunct="1">
              <a:buFontTx/>
              <a:buNone/>
              <a:tabLst>
                <a:tab pos="4519613" algn="l"/>
              </a:tabLst>
            </a:pPr>
            <a:r>
              <a:rPr lang="en-US" b="1" dirty="0" smtClean="0">
                <a:solidFill>
                  <a:schemeClr val="accent1"/>
                </a:solidFill>
              </a:rPr>
              <a:t>	Faculty</a:t>
            </a:r>
          </a:p>
          <a:p>
            <a:pPr marL="579438" eaLnBrk="1" hangingPunct="1">
              <a:buFontTx/>
              <a:buNone/>
              <a:tabLst>
                <a:tab pos="4519613" algn="l"/>
              </a:tabLst>
            </a:pPr>
            <a:r>
              <a:rPr lang="en-US" b="1" dirty="0"/>
              <a:t>	 Emily Vander Zanden		335-9417</a:t>
            </a:r>
          </a:p>
        </p:txBody>
      </p:sp>
    </p:spTree>
    <p:custDataLst>
      <p:tags r:id="rId1"/>
    </p:custData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bg2"/>
            </a:gs>
            <a:gs pos="60000">
              <a:schemeClr val="accent1"/>
            </a:gs>
            <a:gs pos="100000">
              <a:schemeClr val="bg2"/>
            </a:gs>
          </a:gsLst>
          <a:lin ang="2700000" scaled="1"/>
          <a:tileRect/>
        </a:grad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896938" y="3625850"/>
            <a:ext cx="7702550" cy="2354263"/>
          </a:xfrm>
        </p:spPr>
        <p:txBody>
          <a:bodyPr/>
          <a:lstStyle/>
          <a:p>
            <a:pPr algn="ctr">
              <a:defRPr/>
            </a:pPr>
            <a:r>
              <a:rPr sz="2400" b="1" dirty="0" smtClean="0">
                <a:solidFill>
                  <a:schemeClr val="tx1"/>
                </a:solidFill>
                <a:effectLst>
                  <a:outerShdw blurRad="38100" dist="38100" dir="2700000" algn="tl">
                    <a:srgbClr val="000000">
                      <a:alpha val="43137"/>
                    </a:srgbClr>
                  </a:outerShdw>
                </a:effectLst>
              </a:rPr>
              <a:t>If you wish to have your attendance documented </a:t>
            </a:r>
            <a:r>
              <a:rPr sz="2400" b="1" dirty="0">
                <a:solidFill>
                  <a:schemeClr val="tx1"/>
                </a:solidFill>
                <a:effectLst>
                  <a:outerShdw blurRad="38100" dist="38100" dir="2700000" algn="tl">
                    <a:srgbClr val="000000">
                      <a:alpha val="43137"/>
                    </a:srgbClr>
                  </a:outerShdw>
                </a:effectLst>
              </a:rPr>
              <a:t>i</a:t>
            </a:r>
            <a:r>
              <a:rPr sz="2400" b="1" dirty="0" smtClean="0">
                <a:solidFill>
                  <a:schemeClr val="tx1"/>
                </a:solidFill>
                <a:effectLst>
                  <a:outerShdw blurRad="38100" dist="38100" dir="2700000" algn="tl">
                    <a:srgbClr val="000000">
                      <a:alpha val="43137"/>
                    </a:srgbClr>
                  </a:outerShdw>
                </a:effectLst>
              </a:rPr>
              <a:t>n your training history, </a:t>
            </a:r>
            <a:br>
              <a:rPr sz="2400" b="1" dirty="0" smtClean="0">
                <a:solidFill>
                  <a:schemeClr val="tx1"/>
                </a:solidFill>
                <a:effectLst>
                  <a:outerShdw blurRad="38100" dist="38100" dir="2700000" algn="tl">
                    <a:srgbClr val="000000">
                      <a:alpha val="43137"/>
                    </a:srgbClr>
                  </a:outerShdw>
                </a:effectLst>
              </a:rPr>
            </a:br>
            <a:r>
              <a:rPr sz="2400" b="1" dirty="0" smtClean="0">
                <a:solidFill>
                  <a:schemeClr val="tx1"/>
                </a:solidFill>
                <a:effectLst>
                  <a:outerShdw blurRad="38100" dist="38100" dir="2700000" algn="tl">
                    <a:srgbClr val="000000">
                      <a:alpha val="43137"/>
                    </a:srgbClr>
                  </a:outerShdw>
                </a:effectLst>
              </a:rPr>
              <a:t>please notify Human Resource Services</a:t>
            </a:r>
            <a:br>
              <a:rPr sz="2400" b="1" dirty="0" smtClean="0">
                <a:solidFill>
                  <a:schemeClr val="tx1"/>
                </a:solidFill>
                <a:effectLst>
                  <a:outerShdw blurRad="38100" dist="38100" dir="2700000" algn="tl">
                    <a:srgbClr val="000000">
                      <a:alpha val="43137"/>
                    </a:srgbClr>
                  </a:outerShdw>
                </a:effectLst>
              </a:rPr>
            </a:br>
            <a:r>
              <a:rPr sz="2400" b="1" dirty="0" smtClean="0">
                <a:solidFill>
                  <a:schemeClr val="tx1"/>
                </a:solidFill>
                <a:effectLst>
                  <a:outerShdw blurRad="38100" dist="38100" dir="2700000" algn="tl">
                    <a:srgbClr val="000000">
                      <a:alpha val="43137"/>
                    </a:srgbClr>
                  </a:outerShdw>
                </a:effectLst>
              </a:rPr>
              <a:t> within 24 hours of today's date: </a:t>
            </a:r>
            <a:r>
              <a:rPr sz="1100" b="1" dirty="0" smtClean="0">
                <a:solidFill>
                  <a:schemeClr val="tx1"/>
                </a:solidFill>
                <a:effectLst>
                  <a:outerShdw blurRad="38100" dist="38100" dir="2700000" algn="tl">
                    <a:srgbClr val="000000">
                      <a:alpha val="43137"/>
                    </a:srgbClr>
                  </a:outerShdw>
                </a:effectLst>
              </a:rPr>
              <a:t/>
            </a:r>
            <a:br>
              <a:rPr sz="1100" b="1" dirty="0" smtClean="0">
                <a:solidFill>
                  <a:schemeClr val="tx1"/>
                </a:solidFill>
                <a:effectLst>
                  <a:outerShdw blurRad="38100" dist="38100" dir="2700000" algn="tl">
                    <a:srgbClr val="000000">
                      <a:alpha val="43137"/>
                    </a:srgbClr>
                  </a:outerShdw>
                </a:effectLst>
              </a:rPr>
            </a:br>
            <a:r>
              <a:rPr sz="1100" b="1" dirty="0" smtClean="0">
                <a:solidFill>
                  <a:schemeClr val="tx1"/>
                </a:solidFill>
                <a:effectLst>
                  <a:outerShdw blurRad="38100" dist="38100" dir="2700000" algn="tl">
                    <a:srgbClr val="000000">
                      <a:alpha val="43137"/>
                    </a:srgbClr>
                  </a:outerShdw>
                </a:effectLst>
              </a:rPr>
              <a:t/>
            </a:r>
            <a:br>
              <a:rPr sz="1100" b="1" dirty="0" smtClean="0">
                <a:solidFill>
                  <a:schemeClr val="tx1"/>
                </a:solidFill>
                <a:effectLst>
                  <a:outerShdw blurRad="38100" dist="38100" dir="2700000" algn="tl">
                    <a:srgbClr val="000000">
                      <a:alpha val="43137"/>
                    </a:srgbClr>
                  </a:outerShdw>
                </a:effectLst>
              </a:rPr>
            </a:br>
            <a:r>
              <a:rPr sz="4000" b="1" dirty="0" smtClean="0">
                <a:solidFill>
                  <a:schemeClr val="tx1"/>
                </a:solidFill>
                <a:effectLst>
                  <a:outerShdw blurRad="38100" dist="38100" dir="2700000" algn="tl">
                    <a:srgbClr val="000000">
                      <a:alpha val="43137"/>
                    </a:srgbClr>
                  </a:outerShdw>
                </a:effectLst>
              </a:rPr>
              <a:t>hrstraining@wsu.edu</a:t>
            </a:r>
            <a:r>
              <a:rPr sz="3200" b="1" dirty="0" smtClean="0">
                <a:solidFill>
                  <a:schemeClr val="tx1"/>
                </a:solidFill>
                <a:effectLst>
                  <a:outerShdw blurRad="38100" dist="38100" dir="2700000" algn="tl">
                    <a:srgbClr val="000000">
                      <a:alpha val="43137"/>
                    </a:srgbClr>
                  </a:outerShdw>
                </a:effectLst>
              </a:rPr>
              <a:t> </a:t>
            </a:r>
            <a:endParaRPr sz="2400" b="1" dirty="0" smtClean="0">
              <a:solidFill>
                <a:schemeClr val="tx1"/>
              </a:solidFill>
              <a:effectLst>
                <a:outerShdw blurRad="38100" dist="38100" dir="2700000" algn="tl">
                  <a:srgbClr val="000000">
                    <a:alpha val="43137"/>
                  </a:srgbClr>
                </a:outerShdw>
              </a:effectLst>
            </a:endParaRPr>
          </a:p>
        </p:txBody>
      </p:sp>
      <p:pic>
        <p:nvPicPr>
          <p:cNvPr id="11285" name="Picture 21"/>
          <p:cNvPicPr>
            <a:picLocks noChangeAspect="1" noChangeArrowheads="1"/>
          </p:cNvPicPr>
          <p:nvPr/>
        </p:nvPicPr>
        <p:blipFill>
          <a:blip r:embed="rId4"/>
          <a:srcRect/>
          <a:stretch>
            <a:fillRect/>
          </a:stretch>
        </p:blipFill>
        <p:spPr bwMode="auto">
          <a:xfrm>
            <a:off x="497030" y="703544"/>
            <a:ext cx="4943475" cy="2651125"/>
          </a:xfrm>
          <a:prstGeom prst="rect">
            <a:avLst/>
          </a:prstGeom>
          <a:noFill/>
          <a:ln>
            <a:noFill/>
          </a:ln>
          <a:effectLst>
            <a:outerShdw blurRad="266700" dist="254000" dir="2700000" algn="tl" rotWithShape="0">
              <a:prstClr val="black">
                <a:alpha val="5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Subtitle 5"/>
          <p:cNvSpPr txBox="1">
            <a:spLocks/>
          </p:cNvSpPr>
          <p:nvPr/>
        </p:nvSpPr>
        <p:spPr bwMode="black">
          <a:xfrm>
            <a:off x="5764213" y="1389063"/>
            <a:ext cx="298608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0" indent="0" algn="l" rtl="0" eaLnBrk="0" fontAlgn="base" hangingPunct="0">
              <a:spcBef>
                <a:spcPct val="25000"/>
              </a:spcBef>
              <a:spcAft>
                <a:spcPct val="0"/>
              </a:spcAft>
              <a:buClr>
                <a:schemeClr val="tx1"/>
              </a:buClr>
              <a:buSzPct val="100000"/>
              <a:buFontTx/>
              <a:buNone/>
              <a:defRPr lang="en-US" sz="2200" b="0">
                <a:solidFill>
                  <a:schemeClr val="tx1"/>
                </a:solidFill>
                <a:effectLst/>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algn="ctr">
              <a:buClr>
                <a:srgbClr val="FFFFFF"/>
              </a:buClr>
              <a:defRPr/>
            </a:pPr>
            <a:r>
              <a:rPr sz="2300" b="1" dirty="0" smtClean="0">
                <a:solidFill>
                  <a:srgbClr val="FFFFFF"/>
                </a:solidFill>
                <a:effectLst>
                  <a:outerShdw blurRad="38100" dist="38100" dir="2700000" algn="tl">
                    <a:srgbClr val="000000">
                      <a:alpha val="43137"/>
                    </a:srgbClr>
                  </a:outerShdw>
                </a:effectLst>
                <a:latin typeface="Arial" panose="020B0604020202020204" pitchFamily="34" charset="0"/>
              </a:rPr>
              <a:t>This has been a WSU Training Videoconference</a:t>
            </a:r>
            <a:endParaRPr sz="2300" b="1" dirty="0">
              <a:solidFill>
                <a:srgbClr val="FFFFFF"/>
              </a:solidFill>
              <a:effectLst>
                <a:outerShdw blurRad="38100" dist="38100" dir="2700000" algn="tl">
                  <a:srgbClr val="000000">
                    <a:alpha val="43137"/>
                  </a:srgbClr>
                </a:outerShdw>
              </a:effectLst>
              <a:latin typeface="Arial" panose="020B0604020202020204" pitchFamily="34" charset="0"/>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Department Responsibility</a:t>
            </a:r>
          </a:p>
        </p:txBody>
      </p:sp>
      <p:sp>
        <p:nvSpPr>
          <p:cNvPr id="36866" name="Content Placeholder 2"/>
          <p:cNvSpPr>
            <a:spLocks noGrp="1"/>
          </p:cNvSpPr>
          <p:nvPr>
            <p:ph idx="1"/>
          </p:nvPr>
        </p:nvSpPr>
        <p:spPr bwMode="auto">
          <a:xfrm>
            <a:off x="801688" y="1646238"/>
            <a:ext cx="7772400" cy="5134739"/>
          </a:xfrm>
        </p:spPr>
        <p:txBody>
          <a:bodyPr anchorCtr="0"/>
          <a:lstStyle/>
          <a:p>
            <a:pPr eaLnBrk="1" hangingPunct="1">
              <a:buFont typeface="Arial" charset="0"/>
              <a:buChar char="•"/>
            </a:pPr>
            <a:r>
              <a:rPr lang="en-US" b="1" dirty="0" smtClean="0"/>
              <a:t>Department maintains original leave/time report for each employee.  </a:t>
            </a:r>
          </a:p>
          <a:p>
            <a:pPr lvl="2" eaLnBrk="1" hangingPunct="1">
              <a:buFont typeface="Arial" charset="0"/>
              <a:buChar char="•"/>
            </a:pPr>
            <a:r>
              <a:rPr lang="en-US" b="1" dirty="0" smtClean="0"/>
              <a:t>If employee transfers to another department, the leave file is transferred to the new department</a:t>
            </a:r>
          </a:p>
          <a:p>
            <a:pPr lvl="2" eaLnBrk="1" hangingPunct="1">
              <a:buFont typeface="Arial" charset="0"/>
              <a:buChar char="•"/>
            </a:pPr>
            <a:endParaRPr b="1" dirty="0" smtClean="0"/>
          </a:p>
          <a:p>
            <a:pPr eaLnBrk="1" hangingPunct="1">
              <a:buFont typeface="Arial" charset="0"/>
              <a:buChar char="•"/>
            </a:pPr>
            <a:r>
              <a:rPr lang="en-US" b="1" dirty="0" smtClean="0"/>
              <a:t>Department must provide employee with a copy of the completed time/leave report each month</a:t>
            </a:r>
          </a:p>
          <a:p>
            <a:pPr eaLnBrk="1" hangingPunct="1">
              <a:buFont typeface="Arial" charset="0"/>
              <a:buChar char="•"/>
            </a:pPr>
            <a:endParaRPr lang="en-US" b="1" dirty="0" smtClean="0"/>
          </a:p>
          <a:p>
            <a:pPr eaLnBrk="1" hangingPunct="1">
              <a:buFont typeface="Arial" charset="0"/>
              <a:buChar char="•"/>
            </a:pPr>
            <a:r>
              <a:rPr lang="en-US" b="1" dirty="0" smtClean="0"/>
              <a:t>Upon separation from WSU, department submits original time/leave reports to HRS for  official audit</a:t>
            </a:r>
            <a:endParaRPr b="1" dirty="0" smtClean="0"/>
          </a:p>
        </p:txBody>
      </p:sp>
    </p:spTree>
    <p:custDataLst>
      <p:tags r:id="rId1"/>
    </p:custDataLst>
    <p:extLst>
      <p:ext uri="{BB962C8B-B14F-4D97-AF65-F5344CB8AC3E}">
        <p14:creationId xmlns:p14="http://schemas.microsoft.com/office/powerpoint/2010/main" val="225448868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Annual Leave and Sick Leave Accruals</a:t>
            </a:r>
            <a:br>
              <a:rPr lang="en-US" dirty="0" smtClean="0">
                <a:solidFill>
                  <a:srgbClr val="970035"/>
                </a:solidFill>
              </a:rPr>
            </a:br>
            <a:r>
              <a:rPr lang="en-US" dirty="0" smtClean="0">
                <a:solidFill>
                  <a:srgbClr val="970035"/>
                </a:solidFill>
              </a:rPr>
              <a:t>Civil Service Employees</a:t>
            </a:r>
          </a:p>
        </p:txBody>
      </p:sp>
      <p:sp>
        <p:nvSpPr>
          <p:cNvPr id="38914" name="Content Placeholder 2"/>
          <p:cNvSpPr>
            <a:spLocks noGrp="1"/>
          </p:cNvSpPr>
          <p:nvPr>
            <p:ph idx="1"/>
          </p:nvPr>
        </p:nvSpPr>
        <p:spPr bwMode="auto">
          <a:xfrm>
            <a:off x="776288" y="2133600"/>
            <a:ext cx="7772400" cy="4647426"/>
          </a:xfrm>
        </p:spPr>
        <p:txBody>
          <a:bodyPr anchorCtr="0"/>
          <a:lstStyle/>
          <a:p>
            <a:pPr eaLnBrk="1" hangingPunct="1">
              <a:buClr>
                <a:srgbClr val="C00000"/>
              </a:buClr>
              <a:buFont typeface="Arial" charset="0"/>
              <a:buChar char="•"/>
            </a:pPr>
            <a:r>
              <a:rPr sz="2000" b="1" dirty="0" smtClean="0"/>
              <a:t>New CS &amp; BU employees hired 1-15</a:t>
            </a:r>
            <a:r>
              <a:rPr sz="2000" b="1" baseline="30000" dirty="0" smtClean="0"/>
              <a:t>th</a:t>
            </a:r>
            <a:r>
              <a:rPr sz="2000" b="1" dirty="0" smtClean="0"/>
              <a:t> of month earn full accruals at FTE rate.  If hired 16</a:t>
            </a:r>
            <a:r>
              <a:rPr sz="2000" b="1" baseline="30000" dirty="0" smtClean="0"/>
              <a:t>th</a:t>
            </a:r>
            <a:r>
              <a:rPr sz="2000" b="1" dirty="0" smtClean="0"/>
              <a:t> to end of month, do NOT earn AL accruals but earn SL accruals prorated to hours worked</a:t>
            </a:r>
          </a:p>
          <a:p>
            <a:pPr eaLnBrk="1" hangingPunct="1">
              <a:buClr>
                <a:srgbClr val="C00000"/>
              </a:buClr>
              <a:buFont typeface="Arial" charset="0"/>
              <a:buChar char="•"/>
            </a:pPr>
            <a:endParaRPr sz="2000" b="1" dirty="0" smtClean="0"/>
          </a:p>
          <a:p>
            <a:pPr eaLnBrk="1" hangingPunct="1">
              <a:buClr>
                <a:srgbClr val="C00000"/>
              </a:buClr>
              <a:buFont typeface="Arial" charset="0"/>
              <a:buChar char="•"/>
            </a:pPr>
            <a:r>
              <a:rPr sz="2000" b="1" dirty="0" smtClean="0"/>
              <a:t>CS &amp; BU Employee separating 1-15</a:t>
            </a:r>
            <a:r>
              <a:rPr sz="2000" b="1" baseline="30000" dirty="0" smtClean="0"/>
              <a:t>th</a:t>
            </a:r>
            <a:r>
              <a:rPr sz="2000" b="1" dirty="0" smtClean="0"/>
              <a:t>, do NOT earn AL accruals but earn SL accruals prorated to hours worked; employee separating 16</a:t>
            </a:r>
            <a:r>
              <a:rPr sz="2000" b="1" baseline="30000" dirty="0" smtClean="0"/>
              <a:t>th</a:t>
            </a:r>
            <a:r>
              <a:rPr sz="2000" b="1" dirty="0" smtClean="0"/>
              <a:t>-end of month, earn full accruals.  </a:t>
            </a:r>
          </a:p>
          <a:p>
            <a:pPr eaLnBrk="1" hangingPunct="1">
              <a:buClr>
                <a:srgbClr val="C00000"/>
              </a:buClr>
              <a:buFont typeface="Arial" charset="0"/>
              <a:buChar char="•"/>
            </a:pPr>
            <a:endParaRPr sz="2000" b="1" dirty="0" smtClean="0"/>
          </a:p>
          <a:p>
            <a:pPr eaLnBrk="1" hangingPunct="1">
              <a:buClr>
                <a:srgbClr val="C00000"/>
              </a:buClr>
              <a:buFont typeface="Arial" charset="0"/>
              <a:buChar char="•"/>
            </a:pPr>
            <a:r>
              <a:rPr lang="en-US" sz="2000" b="1" dirty="0"/>
              <a:t>If FTE changes during a single month, accruals are figured on the FTE on the last working day of the month. </a:t>
            </a:r>
          </a:p>
          <a:p>
            <a:pPr eaLnBrk="1" hangingPunct="1">
              <a:buClr>
                <a:srgbClr val="C00000"/>
              </a:buClr>
              <a:buFont typeface="Arial" charset="0"/>
              <a:buChar char="•"/>
            </a:pPr>
            <a:endParaRPr b="1" dirty="0" smtClean="0"/>
          </a:p>
        </p:txBody>
      </p:sp>
    </p:spTree>
    <p:custDataLst>
      <p:tags r:id="rId1"/>
    </p:custData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Leave Accruals</a:t>
            </a:r>
            <a:br>
              <a:rPr lang="en-US" dirty="0" smtClean="0">
                <a:solidFill>
                  <a:srgbClr val="970035"/>
                </a:solidFill>
              </a:rPr>
            </a:br>
            <a:r>
              <a:rPr lang="en-US" dirty="0" smtClean="0">
                <a:solidFill>
                  <a:srgbClr val="970035"/>
                </a:solidFill>
              </a:rPr>
              <a:t>Civil Service Employees</a:t>
            </a:r>
          </a:p>
        </p:txBody>
      </p:sp>
      <p:sp>
        <p:nvSpPr>
          <p:cNvPr id="37890" name="Content Placeholder 2"/>
          <p:cNvSpPr>
            <a:spLocks noGrp="1"/>
          </p:cNvSpPr>
          <p:nvPr>
            <p:ph idx="1"/>
          </p:nvPr>
        </p:nvSpPr>
        <p:spPr bwMode="auto">
          <a:xfrm>
            <a:off x="776288" y="2133600"/>
            <a:ext cx="7772400" cy="3200876"/>
          </a:xfrm>
        </p:spPr>
        <p:txBody>
          <a:bodyPr anchorCtr="0"/>
          <a:lstStyle/>
          <a:p>
            <a:pPr eaLnBrk="1" hangingPunct="1">
              <a:buClr>
                <a:srgbClr val="C00000"/>
              </a:buClr>
              <a:buFont typeface="Arial" charset="0"/>
              <a:buChar char="•"/>
            </a:pPr>
            <a:r>
              <a:rPr b="1" dirty="0" smtClean="0"/>
              <a:t>Employees cannot use AL or SL until the first day of the month AFTER it is accrued.</a:t>
            </a:r>
          </a:p>
          <a:p>
            <a:pPr eaLnBrk="1" hangingPunct="1">
              <a:buClr>
                <a:srgbClr val="C00000"/>
              </a:buClr>
              <a:buFont typeface="Arial" charset="0"/>
              <a:buChar char="•"/>
            </a:pPr>
            <a:r>
              <a:rPr b="1" dirty="0" smtClean="0"/>
              <a:t>Employees may use AL &amp; SL during probationary period</a:t>
            </a:r>
          </a:p>
          <a:p>
            <a:pPr eaLnBrk="1" hangingPunct="1">
              <a:buClr>
                <a:srgbClr val="C00000"/>
              </a:buClr>
              <a:buFont typeface="Arial" charset="0"/>
              <a:buChar char="•"/>
            </a:pPr>
            <a:r>
              <a:rPr b="1" dirty="0" smtClean="0"/>
              <a:t>Employees may use Personal Holiday during probationary period (BU employees should check the appropriate contract)</a:t>
            </a:r>
          </a:p>
        </p:txBody>
      </p:sp>
    </p:spTree>
    <p:custDataLst>
      <p:tags r:id="rId1"/>
    </p:custData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a:xfrm>
            <a:off x="801688" y="403984"/>
            <a:ext cx="7772400" cy="978729"/>
          </a:xfrm>
        </p:spPr>
        <p:txBody>
          <a:bodyPr/>
          <a:lstStyle/>
          <a:p>
            <a:pPr algn="ctr"/>
            <a:r>
              <a:rPr lang="en-US" sz="2400" i="1" dirty="0" smtClean="0"/>
              <a:t>Current </a:t>
            </a:r>
            <a:r>
              <a:rPr lang="en-US" sz="2000" dirty="0" smtClean="0"/>
              <a:t/>
            </a:r>
            <a:br>
              <a:rPr lang="en-US" sz="2000" dirty="0" smtClean="0"/>
            </a:br>
            <a:r>
              <a:rPr lang="en-US" sz="2000" dirty="0" smtClean="0"/>
              <a:t>Civil Service Annual Leave Accrual Rates</a:t>
            </a:r>
            <a:br>
              <a:rPr lang="en-US" sz="2000" dirty="0" smtClean="0"/>
            </a:br>
            <a:r>
              <a:rPr lang="en-US" sz="2000" dirty="0" smtClean="0"/>
              <a:t>for Full-Time Employees (BPPM 60.57)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99877784"/>
              </p:ext>
            </p:extLst>
          </p:nvPr>
        </p:nvGraphicFramePr>
        <p:xfrm>
          <a:off x="561391" y="1544638"/>
          <a:ext cx="7710487" cy="3633047"/>
        </p:xfrm>
        <a:graphic>
          <a:graphicData uri="http://schemas.openxmlformats.org/drawingml/2006/table">
            <a:tbl>
              <a:tblPr firstRow="1" firstCol="1" bandRow="1">
                <a:effectLst>
                  <a:outerShdw blurRad="50800" dist="76200" dir="2700000" algn="tl" rotWithShape="0">
                    <a:prstClr val="black">
                      <a:alpha val="40000"/>
                    </a:prstClr>
                  </a:outerShdw>
                </a:effectLst>
                <a:tableStyleId>{69CF1AB2-1976-4502-BF36-3FF5EA218861}</a:tableStyleId>
              </a:tblPr>
              <a:tblGrid>
                <a:gridCol w="4848556">
                  <a:extLst>
                    <a:ext uri="{9D8B030D-6E8A-4147-A177-3AD203B41FA5}">
                      <a16:colId xmlns:a16="http://schemas.microsoft.com/office/drawing/2014/main" xmlns="" val="20000"/>
                    </a:ext>
                  </a:extLst>
                </a:gridCol>
                <a:gridCol w="1467696">
                  <a:extLst>
                    <a:ext uri="{9D8B030D-6E8A-4147-A177-3AD203B41FA5}">
                      <a16:colId xmlns:a16="http://schemas.microsoft.com/office/drawing/2014/main" xmlns="" val="20001"/>
                    </a:ext>
                  </a:extLst>
                </a:gridCol>
                <a:gridCol w="1394235">
                  <a:extLst>
                    <a:ext uri="{9D8B030D-6E8A-4147-A177-3AD203B41FA5}">
                      <a16:colId xmlns:a16="http://schemas.microsoft.com/office/drawing/2014/main" xmlns="" val="20002"/>
                    </a:ext>
                  </a:extLst>
                </a:gridCol>
              </a:tblGrid>
              <a:tr h="477037">
                <a:tc>
                  <a:txBody>
                    <a:bodyPr/>
                    <a:lstStyle/>
                    <a:p>
                      <a:pPr marL="0" marR="0" algn="ctr">
                        <a:lnSpc>
                          <a:spcPct val="115000"/>
                        </a:lnSpc>
                        <a:spcBef>
                          <a:spcPts val="0"/>
                        </a:spcBef>
                        <a:spcAft>
                          <a:spcPts val="0"/>
                        </a:spcAft>
                      </a:pPr>
                      <a:r>
                        <a:rPr lang="en-US" sz="1100" dirty="0">
                          <a:effectLst/>
                        </a:rPr>
                        <a:t/>
                      </a:r>
                      <a:br>
                        <a:rPr lang="en-US" sz="1100" dirty="0">
                          <a:effectLst/>
                        </a:rPr>
                      </a:br>
                      <a:r>
                        <a:rPr lang="en-US" sz="1400" dirty="0" smtClean="0">
                          <a:effectLst/>
                        </a:rPr>
                        <a:t>Year</a:t>
                      </a:r>
                    </a:p>
                    <a:p>
                      <a:pPr marL="0" marR="0" algn="ctr">
                        <a:lnSpc>
                          <a:spcPct val="115000"/>
                        </a:lnSpc>
                        <a:spcBef>
                          <a:spcPts val="0"/>
                        </a:spcBef>
                        <a:spcAft>
                          <a:spcPts val="0"/>
                        </a:spcAft>
                      </a:pPr>
                      <a:r>
                        <a:rPr lang="en-US" sz="1400" i="1" dirty="0" smtClean="0">
                          <a:effectLst/>
                          <a:latin typeface="Arial" panose="020B0604020202020204" pitchFamily="34" charset="0"/>
                          <a:ea typeface="Calibri"/>
                          <a:cs typeface="Times New Roman"/>
                        </a:rPr>
                        <a:t>Effective July 1, 2017</a:t>
                      </a:r>
                      <a:endParaRPr lang="en-US" sz="1400" i="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dirty="0">
                          <a:effectLst/>
                        </a:rPr>
                        <a:t>Accrual Per Year </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dirty="0">
                          <a:effectLst/>
                        </a:rPr>
                        <a:t>Accrual Per Month </a:t>
                      </a:r>
                      <a:endParaRPr lang="en-US" sz="1100"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0"/>
                  </a:ext>
                </a:extLst>
              </a:tr>
              <a:tr h="332230">
                <a:tc>
                  <a:txBody>
                    <a:bodyPr/>
                    <a:lstStyle/>
                    <a:p>
                      <a:pPr marL="0" marR="0">
                        <a:lnSpc>
                          <a:spcPct val="115000"/>
                        </a:lnSpc>
                        <a:spcBef>
                          <a:spcPts val="0"/>
                        </a:spcBef>
                        <a:spcAft>
                          <a:spcPts val="0"/>
                        </a:spcAft>
                      </a:pPr>
                      <a:r>
                        <a:rPr lang="en-US" sz="1100" dirty="0" smtClean="0">
                          <a:effectLst/>
                        </a:rPr>
                        <a:t>	1-2 years </a:t>
                      </a:r>
                      <a:r>
                        <a:rPr lang="en-US" sz="1100" dirty="0">
                          <a:effectLst/>
                        </a:rPr>
                        <a:t>(of continuous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14 days</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9.33 hrs</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1"/>
                  </a:ext>
                </a:extLst>
              </a:tr>
              <a:tr h="332230">
                <a:tc>
                  <a:txBody>
                    <a:bodyPr/>
                    <a:lstStyle/>
                    <a:p>
                      <a:pPr marL="0" marR="0">
                        <a:lnSpc>
                          <a:spcPct val="115000"/>
                        </a:lnSpc>
                        <a:spcBef>
                          <a:spcPts val="0"/>
                        </a:spcBef>
                        <a:spcAft>
                          <a:spcPts val="0"/>
                        </a:spcAft>
                      </a:pPr>
                      <a:r>
                        <a:rPr lang="en-US" sz="1100" dirty="0" smtClean="0">
                          <a:effectLst/>
                        </a:rPr>
                        <a:t>	3 years </a:t>
                      </a:r>
                      <a:r>
                        <a:rPr lang="en-US" sz="1100" dirty="0">
                          <a:effectLst/>
                        </a:rPr>
                        <a:t>(of continuous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15 </a:t>
                      </a:r>
                      <a:r>
                        <a:rPr lang="en-US" sz="1100" b="1" dirty="0">
                          <a:effectLst/>
                        </a:rPr>
                        <a:t>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10.00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2"/>
                  </a:ext>
                </a:extLst>
              </a:tr>
              <a:tr h="322407">
                <a:tc>
                  <a:txBody>
                    <a:bodyPr/>
                    <a:lstStyle/>
                    <a:p>
                      <a:pPr marL="0" marR="0">
                        <a:lnSpc>
                          <a:spcPct val="115000"/>
                        </a:lnSpc>
                        <a:spcBef>
                          <a:spcPts val="0"/>
                        </a:spcBef>
                        <a:spcAft>
                          <a:spcPts val="0"/>
                        </a:spcAft>
                      </a:pPr>
                      <a:r>
                        <a:rPr lang="en-US" sz="1100" dirty="0" smtClean="0">
                          <a:effectLst/>
                        </a:rPr>
                        <a:t>	4 years (of </a:t>
                      </a:r>
                      <a:r>
                        <a:rPr lang="en-US" sz="1100" dirty="0">
                          <a:effectLst/>
                        </a:rPr>
                        <a:t>continuous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16 </a:t>
                      </a:r>
                      <a:r>
                        <a:rPr lang="en-US" sz="1100" b="1" dirty="0">
                          <a:effectLst/>
                        </a:rPr>
                        <a:t>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10.67 hrs</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3"/>
                  </a:ext>
                </a:extLst>
              </a:tr>
              <a:tr h="332230">
                <a:tc>
                  <a:txBody>
                    <a:bodyPr/>
                    <a:lstStyle/>
                    <a:p>
                      <a:pPr marL="0" marR="0">
                        <a:lnSpc>
                          <a:spcPct val="115000"/>
                        </a:lnSpc>
                        <a:spcBef>
                          <a:spcPts val="0"/>
                        </a:spcBef>
                        <a:spcAft>
                          <a:spcPts val="0"/>
                        </a:spcAft>
                      </a:pPr>
                      <a:r>
                        <a:rPr lang="en-US" sz="1100" dirty="0" smtClean="0">
                          <a:effectLst/>
                        </a:rPr>
                        <a:t>	5-6</a:t>
                      </a:r>
                      <a:r>
                        <a:rPr lang="en-US" sz="1100" baseline="0" dirty="0" smtClean="0">
                          <a:effectLst/>
                        </a:rPr>
                        <a:t> years</a:t>
                      </a:r>
                      <a:r>
                        <a:rPr lang="en-US" sz="1100" dirty="0" smtClean="0">
                          <a:effectLst/>
                        </a:rPr>
                        <a:t> </a:t>
                      </a:r>
                      <a:r>
                        <a:rPr lang="en-US" sz="1100" dirty="0">
                          <a:effectLst/>
                        </a:rPr>
                        <a:t>(of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17 </a:t>
                      </a:r>
                      <a:r>
                        <a:rPr lang="en-US" sz="1100" b="1" dirty="0">
                          <a:effectLst/>
                        </a:rPr>
                        <a:t>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11.33 hrs</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4"/>
                  </a:ext>
                </a:extLst>
              </a:tr>
              <a:tr h="332230">
                <a:tc>
                  <a:txBody>
                    <a:bodyPr/>
                    <a:lstStyle/>
                    <a:p>
                      <a:pPr marL="0" marR="0">
                        <a:lnSpc>
                          <a:spcPct val="115000"/>
                        </a:lnSpc>
                        <a:spcBef>
                          <a:spcPts val="0"/>
                        </a:spcBef>
                        <a:spcAft>
                          <a:spcPts val="0"/>
                        </a:spcAft>
                      </a:pPr>
                      <a:r>
                        <a:rPr lang="en-US" sz="1100" dirty="0" smtClean="0">
                          <a:effectLst/>
                        </a:rPr>
                        <a:t>	7-9 years </a:t>
                      </a:r>
                      <a:r>
                        <a:rPr lang="en-US" sz="1100" dirty="0">
                          <a:effectLst/>
                        </a:rPr>
                        <a:t>(of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18 </a:t>
                      </a:r>
                      <a:r>
                        <a:rPr lang="en-US" sz="1100" b="1" dirty="0">
                          <a:effectLst/>
                        </a:rPr>
                        <a:t>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12.00 hrs</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5"/>
                  </a:ext>
                </a:extLst>
              </a:tr>
              <a:tr h="322407">
                <a:tc>
                  <a:txBody>
                    <a:bodyPr/>
                    <a:lstStyle/>
                    <a:p>
                      <a:pPr marL="0" marR="0">
                        <a:lnSpc>
                          <a:spcPct val="115000"/>
                        </a:lnSpc>
                        <a:spcBef>
                          <a:spcPts val="0"/>
                        </a:spcBef>
                        <a:spcAft>
                          <a:spcPts val="0"/>
                        </a:spcAft>
                      </a:pPr>
                      <a:r>
                        <a:rPr lang="en-US" sz="1100" dirty="0" smtClean="0">
                          <a:effectLst/>
                        </a:rPr>
                        <a:t>	10-14 years </a:t>
                      </a:r>
                      <a:r>
                        <a:rPr lang="en-US" sz="1100" dirty="0">
                          <a:effectLst/>
                        </a:rPr>
                        <a:t>(of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20 </a:t>
                      </a:r>
                      <a:r>
                        <a:rPr lang="en-US" sz="1100" b="1" dirty="0">
                          <a:effectLst/>
                        </a:rPr>
                        <a:t>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13.33 hrs</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6"/>
                  </a:ext>
                </a:extLst>
              </a:tr>
              <a:tr h="332230">
                <a:tc>
                  <a:txBody>
                    <a:bodyPr/>
                    <a:lstStyle/>
                    <a:p>
                      <a:pPr marL="0" marR="0">
                        <a:lnSpc>
                          <a:spcPct val="115000"/>
                        </a:lnSpc>
                        <a:spcBef>
                          <a:spcPts val="0"/>
                        </a:spcBef>
                        <a:spcAft>
                          <a:spcPts val="0"/>
                        </a:spcAft>
                      </a:pPr>
                      <a:r>
                        <a:rPr lang="en-US" sz="1100" dirty="0" smtClean="0">
                          <a:effectLst/>
                        </a:rPr>
                        <a:t>	15-19 years </a:t>
                      </a:r>
                      <a:r>
                        <a:rPr lang="en-US" sz="1100" dirty="0">
                          <a:effectLst/>
                        </a:rPr>
                        <a:t>(of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22 </a:t>
                      </a:r>
                      <a:r>
                        <a:rPr lang="en-US" sz="1100" b="1" dirty="0">
                          <a:effectLst/>
                        </a:rPr>
                        <a:t>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14.67 hrs</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7"/>
                  </a:ext>
                </a:extLst>
              </a:tr>
              <a:tr h="332230">
                <a:tc>
                  <a:txBody>
                    <a:bodyPr/>
                    <a:lstStyle/>
                    <a:p>
                      <a:pPr marL="0" marR="0">
                        <a:lnSpc>
                          <a:spcPct val="115000"/>
                        </a:lnSpc>
                        <a:spcBef>
                          <a:spcPts val="0"/>
                        </a:spcBef>
                        <a:spcAft>
                          <a:spcPts val="0"/>
                        </a:spcAft>
                      </a:pPr>
                      <a:r>
                        <a:rPr lang="en-US" sz="1100" dirty="0" smtClean="0">
                          <a:effectLst/>
                        </a:rPr>
                        <a:t>	20-24 </a:t>
                      </a:r>
                      <a:r>
                        <a:rPr lang="en-US" sz="1100" dirty="0">
                          <a:effectLst/>
                        </a:rPr>
                        <a:t>(of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24 </a:t>
                      </a:r>
                      <a:r>
                        <a:rPr lang="en-US" sz="1100" b="1" dirty="0">
                          <a:effectLst/>
                        </a:rPr>
                        <a:t>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16.00 hrs</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8"/>
                  </a:ext>
                </a:extLst>
              </a:tr>
              <a:tr h="332230">
                <a:tc>
                  <a:txBody>
                    <a:bodyPr/>
                    <a:lstStyle/>
                    <a:p>
                      <a:pPr marL="0" marR="0">
                        <a:lnSpc>
                          <a:spcPct val="115000"/>
                        </a:lnSpc>
                        <a:spcBef>
                          <a:spcPts val="0"/>
                        </a:spcBef>
                        <a:spcAft>
                          <a:spcPts val="0"/>
                        </a:spcAft>
                      </a:pPr>
                      <a:r>
                        <a:rPr lang="en-US" sz="1100" dirty="0" smtClean="0">
                          <a:effectLst/>
                        </a:rPr>
                        <a:t>	25 and longer </a:t>
                      </a:r>
                      <a:r>
                        <a:rPr lang="en-US" sz="1100" dirty="0">
                          <a:effectLst/>
                        </a:rPr>
                        <a:t>(of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25 </a:t>
                      </a:r>
                      <a:r>
                        <a:rPr lang="en-US" sz="1100" b="1" dirty="0">
                          <a:effectLst/>
                        </a:rPr>
                        <a:t>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16.67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xmlns="" val="10009"/>
                  </a:ext>
                </a:extLst>
              </a:tr>
            </a:tbl>
          </a:graphicData>
        </a:graphic>
      </p:graphicFrame>
      <p:sp>
        <p:nvSpPr>
          <p:cNvPr id="6" name="Rectangle 5"/>
          <p:cNvSpPr/>
          <p:nvPr/>
        </p:nvSpPr>
        <p:spPr>
          <a:xfrm>
            <a:off x="7053673" y="6039292"/>
            <a:ext cx="1402948" cy="369332"/>
          </a:xfrm>
          <a:prstGeom prst="rect">
            <a:avLst/>
          </a:prstGeom>
        </p:spPr>
        <p:txBody>
          <a:bodyPr wrap="none">
            <a:spAutoFit/>
          </a:bodyPr>
          <a:lstStyle/>
          <a:p>
            <a:r>
              <a:rPr lang="en-US" b="1" dirty="0">
                <a:solidFill>
                  <a:schemeClr val="accent1"/>
                </a:solidFill>
              </a:rPr>
              <a:t>See Page 4</a:t>
            </a:r>
            <a:endParaRPr lang="en-US" b="1" dirty="0">
              <a:solidFill>
                <a:schemeClr val="accent1"/>
              </a:solidFill>
            </a:endParaRPr>
          </a:p>
        </p:txBody>
      </p:sp>
    </p:spTree>
    <p:custDataLst>
      <p:tags r:id="rId1"/>
    </p:custDataLst>
    <p:extLst>
      <p:ext uri="{BB962C8B-B14F-4D97-AF65-F5344CB8AC3E}">
        <p14:creationId xmlns:p14="http://schemas.microsoft.com/office/powerpoint/2010/main" val="1239797299"/>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5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5546</TotalTime>
  <Words>2724</Words>
  <Application>Microsoft Office PowerPoint</Application>
  <PresentationFormat>On-screen Show (4:3)</PresentationFormat>
  <Paragraphs>534</Paragraphs>
  <Slides>56</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ＭＳ Ｐゴシック</vt:lpstr>
      <vt:lpstr>Arial</vt:lpstr>
      <vt:lpstr>Calibri</vt:lpstr>
      <vt:lpstr>Lucida Sans</vt:lpstr>
      <vt:lpstr>Times New Roman</vt:lpstr>
      <vt:lpstr>Wingdings</vt:lpstr>
      <vt:lpstr>5_Default Design</vt:lpstr>
      <vt:lpstr>PowerPoint Presentation</vt:lpstr>
      <vt:lpstr>Today’s Objectives</vt:lpstr>
      <vt:lpstr>PowerPoint Presentation</vt:lpstr>
      <vt:lpstr>Policies and Regulations </vt:lpstr>
      <vt:lpstr>Department Responsibility</vt:lpstr>
      <vt:lpstr>Department Responsibility</vt:lpstr>
      <vt:lpstr>Annual Leave and Sick Leave Accruals Civil Service Employees</vt:lpstr>
      <vt:lpstr>Leave Accruals Civil Service Employees</vt:lpstr>
      <vt:lpstr>Current  Civil Service Annual Leave Accrual Rates for Full-Time Employees (BPPM 60.57)</vt:lpstr>
      <vt:lpstr>Historical 7/1/05 – 6/30/17 Civil Service Annual Leave Accrual Rates for Full-Time Employees</vt:lpstr>
      <vt:lpstr>Accrual Chart</vt:lpstr>
      <vt:lpstr>Annual Leave Accruals Civil Service Employees - LWOP</vt:lpstr>
      <vt:lpstr>Sick Leave Accruals Civil Service Employees - LWOP</vt:lpstr>
      <vt:lpstr>Accrual Chart with LWOP</vt:lpstr>
      <vt:lpstr>LEAVE WITHOUT PAY</vt:lpstr>
      <vt:lpstr>Leave Accruals AP and Faculty Employees</vt:lpstr>
      <vt:lpstr>Leave Accruals AP and Faculty Employees</vt:lpstr>
      <vt:lpstr>Leave Accruals AP and Faculty Employees</vt:lpstr>
      <vt:lpstr>Prorating Leave Accruals AP and Faculty Employees</vt:lpstr>
      <vt:lpstr>Leave Policies </vt:lpstr>
      <vt:lpstr>Personal Holiday </vt:lpstr>
      <vt:lpstr>Recording Hours Worked</vt:lpstr>
      <vt:lpstr>What Constitutes Overtime for  Overtime Eligible Employees? </vt:lpstr>
      <vt:lpstr>What Constitutes Overtime for  Overtime-Eligible AP and Faculty </vt:lpstr>
      <vt:lpstr>Overtime Compensation</vt:lpstr>
      <vt:lpstr>Overtime Compensation</vt:lpstr>
      <vt:lpstr>Calculating Overtime</vt:lpstr>
      <vt:lpstr>Calculating Overtime</vt:lpstr>
      <vt:lpstr>Temporary Schedule Changes</vt:lpstr>
      <vt:lpstr>PowerPoint Presentation</vt:lpstr>
      <vt:lpstr>PowerPoint Presentation</vt:lpstr>
      <vt:lpstr>Alternate Work Schedules</vt:lpstr>
      <vt:lpstr>Temporary Hourly Appointments</vt:lpstr>
      <vt:lpstr>Paid Sick Leave for Hourly Employees</vt:lpstr>
      <vt:lpstr>Inclement Weather  (BPPM 50.40 &amp; 60.40)</vt:lpstr>
      <vt:lpstr>Suspended Operations  (BPPM 50.40 &amp; 60.40)</vt:lpstr>
      <vt:lpstr>December Holiday Reduced Operations</vt:lpstr>
      <vt:lpstr>PowerPoint Presentation</vt:lpstr>
      <vt:lpstr>PowerPoint Presentation</vt:lpstr>
      <vt:lpstr>PowerPoint Presentation</vt:lpstr>
      <vt:lpstr>PowerPoint Presentation</vt:lpstr>
      <vt:lpstr>PowerPoint Presentation</vt:lpstr>
      <vt:lpstr>PowerPoint Presentation</vt:lpstr>
      <vt:lpstr>January 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Time Reporting Errors</vt:lpstr>
      <vt:lpstr>Common Time Reporting Errors</vt:lpstr>
      <vt:lpstr>Additional Information &amp; Resources</vt:lpstr>
      <vt:lpstr>Contact Information</vt:lpstr>
      <vt:lpstr>PowerPoint Presentation</vt:lpstr>
    </vt:vector>
  </TitlesOfParts>
  <Company>Washington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Schmidt, David A</cp:lastModifiedBy>
  <cp:revision>531</cp:revision>
  <cp:lastPrinted>2018-04-04T18:08:21Z</cp:lastPrinted>
  <dcterms:created xsi:type="dcterms:W3CDTF">2012-02-05T03:25:43Z</dcterms:created>
  <dcterms:modified xsi:type="dcterms:W3CDTF">2018-04-04T18:31:39Z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8FE279CA-DCDA-4597-B8FB-DCE18F145FF1</vt:lpwstr>
  </property>
  <property fmtid="{D5CDD505-2E9C-101B-9397-08002B2CF9AE}" pid="3" name="ArticulatePath">
    <vt:lpwstr>Time Report Training 0917 Presentation</vt:lpwstr>
  </property>
</Properties>
</file>