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slideLayouts/slideLayout19.xml" ContentType="application/vnd.openxmlformats-officedocument.presentationml.slideLayout+xml"/>
  <Override PartName="/ppt/theme/theme14.xml" ContentType="application/vnd.openxmlformats-officedocument.theme+xml"/>
  <Override PartName="/ppt/slideLayouts/slideLayout20.xml" ContentType="application/vnd.openxmlformats-officedocument.presentationml.slideLayout+xml"/>
  <Override PartName="/ppt/theme/theme15.xml" ContentType="application/vnd.openxmlformats-officedocument.theme+xml"/>
  <Override PartName="/ppt/slideLayouts/slideLayout21.xml" ContentType="application/vnd.openxmlformats-officedocument.presentationml.slideLayout+xml"/>
  <Override PartName="/ppt/theme/theme16.xml" ContentType="application/vnd.openxmlformats-officedocument.theme+xml"/>
  <Override PartName="/ppt/slideLayouts/slideLayout22.xml" ContentType="application/vnd.openxmlformats-officedocument.presentationml.slideLayout+xml"/>
  <Override PartName="/ppt/theme/theme17.xml" ContentType="application/vnd.openxmlformats-officedocument.theme+xml"/>
  <Override PartName="/ppt/slideLayouts/slideLayout23.xml" ContentType="application/vnd.openxmlformats-officedocument.presentationml.slideLayout+xml"/>
  <Override PartName="/ppt/theme/theme18.xml" ContentType="application/vnd.openxmlformats-officedocument.theme+xml"/>
  <Override PartName="/ppt/slideLayouts/slideLayout24.xml" ContentType="application/vnd.openxmlformats-officedocument.presentationml.slideLayout+xml"/>
  <Override PartName="/ppt/theme/theme19.xml" ContentType="application/vnd.openxmlformats-officedocument.theme+xml"/>
  <Override PartName="/ppt/slideLayouts/slideLayout25.xml" ContentType="application/vnd.openxmlformats-officedocument.presentationml.slideLayout+xml"/>
  <Override PartName="/ppt/theme/theme20.xml" ContentType="application/vnd.openxmlformats-officedocument.theme+xml"/>
  <Override PartName="/ppt/slideLayouts/slideLayout26.xml" ContentType="application/vnd.openxmlformats-officedocument.presentationml.slideLayout+xml"/>
  <Override PartName="/ppt/theme/theme21.xml" ContentType="application/vnd.openxmlformats-officedocument.theme+xml"/>
  <Override PartName="/ppt/slideLayouts/slideLayout27.xml" ContentType="application/vnd.openxmlformats-officedocument.presentationml.slideLayout+xml"/>
  <Override PartName="/ppt/theme/theme22.xml" ContentType="application/vnd.openxmlformats-officedocument.theme+xml"/>
  <Override PartName="/ppt/slideLayouts/slideLayout28.xml" ContentType="application/vnd.openxmlformats-officedocument.presentationml.slideLayout+xml"/>
  <Override PartName="/ppt/theme/theme23.xml" ContentType="application/vnd.openxmlformats-officedocument.theme+xml"/>
  <Override PartName="/ppt/slideLayouts/slideLayout29.xml" ContentType="application/vnd.openxmlformats-officedocument.presentationml.slideLayout+xml"/>
  <Override PartName="/ppt/theme/theme24.xml" ContentType="application/vnd.openxmlformats-officedocument.theme+xml"/>
  <Override PartName="/ppt/slideLayouts/slideLayout30.xml" ContentType="application/vnd.openxmlformats-officedocument.presentationml.slideLayout+xml"/>
  <Override PartName="/ppt/theme/theme25.xml" ContentType="application/vnd.openxmlformats-officedocument.theme+xml"/>
  <Override PartName="/ppt/slideLayouts/slideLayout31.xml" ContentType="application/vnd.openxmlformats-officedocument.presentationml.slideLayout+xml"/>
  <Override PartName="/ppt/theme/theme26.xml" ContentType="application/vnd.openxmlformats-officedocument.theme+xml"/>
  <Override PartName="/ppt/slideLayouts/slideLayout32.xml" ContentType="application/vnd.openxmlformats-officedocument.presentationml.slideLayout+xml"/>
  <Override PartName="/ppt/theme/theme27.xml" ContentType="application/vnd.openxmlformats-officedocument.theme+xml"/>
  <Override PartName="/ppt/slideLayouts/slideLayout33.xml" ContentType="application/vnd.openxmlformats-officedocument.presentationml.slideLayout+xml"/>
  <Override PartName="/ppt/theme/theme28.xml" ContentType="application/vnd.openxmlformats-officedocument.theme+xml"/>
  <Override PartName="/ppt/slideLayouts/slideLayout34.xml" ContentType="application/vnd.openxmlformats-officedocument.presentationml.slideLayout+xml"/>
  <Override PartName="/ppt/theme/theme29.xml" ContentType="application/vnd.openxmlformats-officedocument.theme+xml"/>
  <Override PartName="/ppt/slideLayouts/slideLayout35.xml" ContentType="application/vnd.openxmlformats-officedocument.presentationml.slideLayout+xml"/>
  <Override PartName="/ppt/theme/theme30.xml" ContentType="application/vnd.openxmlformats-officedocument.theme+xml"/>
  <Override PartName="/ppt/slideLayouts/slideLayout36.xml" ContentType="application/vnd.openxmlformats-officedocument.presentationml.slideLayout+xml"/>
  <Override PartName="/ppt/theme/theme31.xml" ContentType="application/vnd.openxmlformats-officedocument.theme+xml"/>
  <Override PartName="/ppt/slideLayouts/slideLayout37.xml" ContentType="application/vnd.openxmlformats-officedocument.presentationml.slideLayout+xml"/>
  <Override PartName="/ppt/theme/theme32.xml" ContentType="application/vnd.openxmlformats-officedocument.theme+xml"/>
  <Override PartName="/ppt/slideLayouts/slideLayout38.xml" ContentType="application/vnd.openxmlformats-officedocument.presentationml.slideLayout+xml"/>
  <Override PartName="/ppt/theme/theme33.xml" ContentType="application/vnd.openxmlformats-officedocument.theme+xml"/>
  <Override PartName="/ppt/slideLayouts/slideLayout39.xml" ContentType="application/vnd.openxmlformats-officedocument.presentationml.slideLayout+xml"/>
  <Override PartName="/ppt/theme/theme34.xml" ContentType="application/vnd.openxmlformats-officedocument.theme+xml"/>
  <Override PartName="/ppt/slideLayouts/slideLayout40.xml" ContentType="application/vnd.openxmlformats-officedocument.presentationml.slideLayout+xml"/>
  <Override PartName="/ppt/theme/theme35.xml" ContentType="application/vnd.openxmlformats-officedocument.theme+xml"/>
  <Override PartName="/ppt/slideLayouts/slideLayout41.xml" ContentType="application/vnd.openxmlformats-officedocument.presentationml.slideLayout+xml"/>
  <Override PartName="/ppt/theme/theme3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7.xml" ContentType="application/vnd.openxmlformats-officedocument.theme+xml"/>
  <Override PartName="/ppt/slideLayouts/slideLayout44.xml" ContentType="application/vnd.openxmlformats-officedocument.presentationml.slideLayout+xml"/>
  <Override PartName="/ppt/theme/theme38.xml" ContentType="application/vnd.openxmlformats-officedocument.theme+xml"/>
  <Override PartName="/ppt/tags/tag3.xml" ContentType="application/vnd.openxmlformats-officedocument.presentationml.tags+xml"/>
  <Override PartName="/ppt/slideLayouts/slideLayout45.xml" ContentType="application/vnd.openxmlformats-officedocument.presentationml.slideLayout+xml"/>
  <Override PartName="/ppt/theme/theme39.xml" ContentType="application/vnd.openxmlformats-officedocument.theme+xml"/>
  <Override PartName="/ppt/slideLayouts/slideLayout46.xml" ContentType="application/vnd.openxmlformats-officedocument.presentationml.slideLayout+xml"/>
  <Override PartName="/ppt/theme/theme40.xml" ContentType="application/vnd.openxmlformats-officedocument.theme+xml"/>
  <Override PartName="/ppt/slideLayouts/slideLayout47.xml" ContentType="application/vnd.openxmlformats-officedocument.presentationml.slideLayout+xml"/>
  <Override PartName="/ppt/theme/theme41.xml" ContentType="application/vnd.openxmlformats-officedocument.theme+xml"/>
  <Override PartName="/ppt/tags/tag4.xml" ContentType="application/vnd.openxmlformats-officedocument.presentationml.tags+xml"/>
  <Override PartName="/ppt/slideLayouts/slideLayout48.xml" ContentType="application/vnd.openxmlformats-officedocument.presentationml.slideLayout+xml"/>
  <Override PartName="/ppt/theme/theme42.xml" ContentType="application/vnd.openxmlformats-officedocument.theme+xml"/>
  <Override PartName="/ppt/tags/tag5.xml" ContentType="application/vnd.openxmlformats-officedocument.presentationml.tags+xml"/>
  <Override PartName="/ppt/slideLayouts/slideLayout49.xml" ContentType="application/vnd.openxmlformats-officedocument.presentationml.slideLayout+xml"/>
  <Override PartName="/ppt/theme/theme43.xml" ContentType="application/vnd.openxmlformats-officedocument.theme+xml"/>
  <Override PartName="/ppt/tags/tag6.xml" ContentType="application/vnd.openxmlformats-officedocument.presentationml.tags+xml"/>
  <Override PartName="/ppt/slideLayouts/slideLayout50.xml" ContentType="application/vnd.openxmlformats-officedocument.presentationml.slideLayout+xml"/>
  <Override PartName="/ppt/theme/theme44.xml" ContentType="application/vnd.openxmlformats-officedocument.theme+xml"/>
  <Override PartName="/ppt/slideLayouts/slideLayout51.xml" ContentType="application/vnd.openxmlformats-officedocument.presentationml.slideLayout+xml"/>
  <Override PartName="/ppt/theme/theme45.xml" ContentType="application/vnd.openxmlformats-officedocument.theme+xml"/>
  <Override PartName="/ppt/slideLayouts/slideLayout52.xml" ContentType="application/vnd.openxmlformats-officedocument.presentationml.slideLayout+xml"/>
  <Override PartName="/ppt/theme/theme46.xml" ContentType="application/vnd.openxmlformats-officedocument.theme+xml"/>
  <Override PartName="/ppt/tags/tag7.xml" ContentType="application/vnd.openxmlformats-officedocument.presentationml.tags+xml"/>
  <Override PartName="/ppt/slideLayouts/slideLayout53.xml" ContentType="application/vnd.openxmlformats-officedocument.presentationml.slideLayout+xml"/>
  <Override PartName="/ppt/theme/theme47.xml" ContentType="application/vnd.openxmlformats-officedocument.theme+xml"/>
  <Override PartName="/ppt/slideLayouts/slideLayout54.xml" ContentType="application/vnd.openxmlformats-officedocument.presentationml.slideLayout+xml"/>
  <Override PartName="/ppt/theme/theme48.xml" ContentType="application/vnd.openxmlformats-officedocument.theme+xml"/>
  <Override PartName="/ppt/slideLayouts/slideLayout55.xml" ContentType="application/vnd.openxmlformats-officedocument.presentationml.slideLayout+xml"/>
  <Override PartName="/ppt/theme/theme49.xml" ContentType="application/vnd.openxmlformats-officedocument.theme+xml"/>
  <Override PartName="/ppt/tags/tag8.xml" ContentType="application/vnd.openxmlformats-officedocument.presentationml.tags+xml"/>
  <Override PartName="/ppt/slideLayouts/slideLayout56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slideLayouts/slideLayout57.xml" ContentType="application/vnd.openxmlformats-officedocument.presentationml.slideLayout+xml"/>
  <Override PartName="/ppt/theme/theme52.xml" ContentType="application/vnd.openxmlformats-officedocument.theme+xml"/>
  <Override PartName="/ppt/slideLayouts/slideLayout58.xml" ContentType="application/vnd.openxmlformats-officedocument.presentationml.slideLayout+xml"/>
  <Override PartName="/ppt/theme/theme53.xml" ContentType="application/vnd.openxmlformats-officedocument.theme+xml"/>
  <Override PartName="/ppt/slideLayouts/slideLayout59.xml" ContentType="application/vnd.openxmlformats-officedocument.presentationml.slideLayout+xml"/>
  <Override PartName="/ppt/theme/theme54.xml" ContentType="application/vnd.openxmlformats-officedocument.theme+xml"/>
  <Override PartName="/ppt/slideLayouts/slideLayout60.xml" ContentType="application/vnd.openxmlformats-officedocument.presentationml.slideLayout+xml"/>
  <Override PartName="/ppt/theme/theme55.xml" ContentType="application/vnd.openxmlformats-officedocument.theme+xml"/>
  <Override PartName="/ppt/slideLayouts/slideLayout61.xml" ContentType="application/vnd.openxmlformats-officedocument.presentationml.slideLayout+xml"/>
  <Override PartName="/ppt/theme/theme56.xml" ContentType="application/vnd.openxmlformats-officedocument.theme+xml"/>
  <Override PartName="/ppt/slideLayouts/slideLayout62.xml" ContentType="application/vnd.openxmlformats-officedocument.presentationml.slideLayout+xml"/>
  <Override PartName="/ppt/theme/theme57.xml" ContentType="application/vnd.openxmlformats-officedocument.theme+xml"/>
  <Override PartName="/ppt/slideLayouts/slideLayout63.xml" ContentType="application/vnd.openxmlformats-officedocument.presentationml.slideLayout+xml"/>
  <Override PartName="/ppt/theme/theme58.xml" ContentType="application/vnd.openxmlformats-officedocument.theme+xml"/>
  <Override PartName="/ppt/tags/tag9.xml" ContentType="application/vnd.openxmlformats-officedocument.presentationml.tags+xml"/>
  <Override PartName="/ppt/slideLayouts/slideLayout64.xml" ContentType="application/vnd.openxmlformats-officedocument.presentationml.slideLayout+xml"/>
  <Override PartName="/ppt/theme/theme59.xml" ContentType="application/vnd.openxmlformats-officedocument.theme+xml"/>
  <Override PartName="/ppt/slideLayouts/slideLayout65.xml" ContentType="application/vnd.openxmlformats-officedocument.presentationml.slideLayout+xml"/>
  <Override PartName="/ppt/theme/theme60.xml" ContentType="application/vnd.openxmlformats-officedocument.theme+xml"/>
  <Override PartName="/ppt/slideLayouts/slideLayout66.xml" ContentType="application/vnd.openxmlformats-officedocument.presentationml.slideLayout+xml"/>
  <Override PartName="/ppt/theme/theme61.xml" ContentType="application/vnd.openxmlformats-officedocument.theme+xml"/>
  <Override PartName="/ppt/slideLayouts/slideLayout67.xml" ContentType="application/vnd.openxmlformats-officedocument.presentationml.slideLayout+xml"/>
  <Override PartName="/ppt/theme/theme62.xml" ContentType="application/vnd.openxmlformats-officedocument.theme+xml"/>
  <Override PartName="/ppt/slideLayouts/slideLayout68.xml" ContentType="application/vnd.openxmlformats-officedocument.presentationml.slideLayout+xml"/>
  <Override PartName="/ppt/theme/theme63.xml" ContentType="application/vnd.openxmlformats-officedocument.theme+xml"/>
  <Override PartName="/ppt/slideLayouts/slideLayout69.xml" ContentType="application/vnd.openxmlformats-officedocument.presentationml.slideLayout+xml"/>
  <Override PartName="/ppt/theme/theme64.xml" ContentType="application/vnd.openxmlformats-officedocument.theme+xml"/>
  <Override PartName="/ppt/theme/theme65.xml" ContentType="application/vnd.openxmlformats-officedocument.theme+xml"/>
  <Override PartName="/ppt/slideLayouts/slideLayout70.xml" ContentType="application/vnd.openxmlformats-officedocument.presentationml.slideLayout+xml"/>
  <Override PartName="/ppt/theme/theme66.xml" ContentType="application/vnd.openxmlformats-officedocument.theme+xml"/>
  <Override PartName="/ppt/tags/tag10.xml" ContentType="application/vnd.openxmlformats-officedocument.presentationml.tags+xml"/>
  <Override PartName="/ppt/slideLayouts/slideLayout71.xml" ContentType="application/vnd.openxmlformats-officedocument.presentationml.slideLayout+xml"/>
  <Override PartName="/ppt/theme/theme67.xml" ContentType="application/vnd.openxmlformats-officedocument.theme+xml"/>
  <Override PartName="/ppt/slideLayouts/slideLayout72.xml" ContentType="application/vnd.openxmlformats-officedocument.presentationml.slideLayout+xml"/>
  <Override PartName="/ppt/theme/theme68.xml" ContentType="application/vnd.openxmlformats-officedocument.theme+xml"/>
  <Override PartName="/ppt/slideLayouts/slideLayout73.xml" ContentType="application/vnd.openxmlformats-officedocument.presentationml.slideLayout+xml"/>
  <Override PartName="/ppt/theme/theme69.xml" ContentType="application/vnd.openxmlformats-officedocument.theme+xml"/>
  <Override PartName="/ppt/tags/tag11.xml" ContentType="application/vnd.openxmlformats-officedocument.presentationml.tags+xml"/>
  <Override PartName="/ppt/slideLayouts/slideLayout74.xml" ContentType="application/vnd.openxmlformats-officedocument.presentationml.slideLayout+xml"/>
  <Override PartName="/ppt/theme/theme70.xml" ContentType="application/vnd.openxmlformats-officedocument.theme+xml"/>
  <Override PartName="/ppt/tags/tag12.xml" ContentType="application/vnd.openxmlformats-officedocument.presentationml.tags+xml"/>
  <Override PartName="/ppt/slideLayouts/slideLayout75.xml" ContentType="application/vnd.openxmlformats-officedocument.presentationml.slideLayout+xml"/>
  <Override PartName="/ppt/theme/theme71.xml" ContentType="application/vnd.openxmlformats-officedocument.theme+xml"/>
  <Override PartName="/ppt/tags/tag13.xml" ContentType="application/vnd.openxmlformats-officedocument.presentationml.tags+xml"/>
  <Override PartName="/ppt/slideLayouts/slideLayout76.xml" ContentType="application/vnd.openxmlformats-officedocument.presentationml.slideLayout+xml"/>
  <Override PartName="/ppt/theme/theme72.xml" ContentType="application/vnd.openxmlformats-officedocument.theme+xml"/>
  <Override PartName="/ppt/tags/tag14.xml" ContentType="application/vnd.openxmlformats-officedocument.presentationml.tags+xml"/>
  <Override PartName="/ppt/slideLayouts/slideLayout77.xml" ContentType="application/vnd.openxmlformats-officedocument.presentationml.slideLayout+xml"/>
  <Override PartName="/ppt/theme/theme73.xml" ContentType="application/vnd.openxmlformats-officedocument.theme+xml"/>
  <Override PartName="/ppt/tags/tag15.xml" ContentType="application/vnd.openxmlformats-officedocument.presentationml.tags+xml"/>
  <Override PartName="/ppt/slideLayouts/slideLayout78.xml" ContentType="application/vnd.openxmlformats-officedocument.presentationml.slideLayout+xml"/>
  <Override PartName="/ppt/theme/theme74.xml" ContentType="application/vnd.openxmlformats-officedocument.theme+xml"/>
  <Override PartName="/ppt/tags/tag16.xml" ContentType="application/vnd.openxmlformats-officedocument.presentationml.tags+xml"/>
  <Override PartName="/ppt/slideLayouts/slideLayout79.xml" ContentType="application/vnd.openxmlformats-officedocument.presentationml.slideLayout+xml"/>
  <Override PartName="/ppt/theme/theme75.xml" ContentType="application/vnd.openxmlformats-officedocument.theme+xml"/>
  <Override PartName="/ppt/slideLayouts/slideLayout80.xml" ContentType="application/vnd.openxmlformats-officedocument.presentationml.slideLayout+xml"/>
  <Override PartName="/ppt/theme/theme76.xml" ContentType="application/vnd.openxmlformats-officedocument.theme+xml"/>
  <Override PartName="/ppt/slideLayouts/slideLayout81.xml" ContentType="application/vnd.openxmlformats-officedocument.presentationml.slideLayout+xml"/>
  <Override PartName="/ppt/theme/theme77.xml" ContentType="application/vnd.openxmlformats-officedocument.theme+xml"/>
  <Override PartName="/ppt/tags/tag17.xml" ContentType="application/vnd.openxmlformats-officedocument.presentationml.tags+xml"/>
  <Override PartName="/ppt/slideLayouts/slideLayout82.xml" ContentType="application/vnd.openxmlformats-officedocument.presentationml.slideLayout+xml"/>
  <Override PartName="/ppt/theme/theme78.xml" ContentType="application/vnd.openxmlformats-officedocument.theme+xml"/>
  <Override PartName="/ppt/slideLayouts/slideLayout83.xml" ContentType="application/vnd.openxmlformats-officedocument.presentationml.slideLayout+xml"/>
  <Override PartName="/ppt/theme/theme79.xml" ContentType="application/vnd.openxmlformats-officedocument.theme+xml"/>
  <Override PartName="/ppt/slideLayouts/slideLayout84.xml" ContentType="application/vnd.openxmlformats-officedocument.presentationml.slideLayout+xml"/>
  <Override PartName="/ppt/theme/theme80.xml" ContentType="application/vnd.openxmlformats-officedocument.theme+xml"/>
  <Override PartName="/ppt/tags/tag18.xml" ContentType="application/vnd.openxmlformats-officedocument.presentationml.tags+xml"/>
  <Override PartName="/ppt/slideLayouts/slideLayout85.xml" ContentType="application/vnd.openxmlformats-officedocument.presentationml.slideLayout+xml"/>
  <Override PartName="/ppt/theme/theme81.xml" ContentType="application/vnd.openxmlformats-officedocument.theme+xml"/>
  <Override PartName="/ppt/slideLayouts/slideLayout86.xml" ContentType="application/vnd.openxmlformats-officedocument.presentationml.slideLayout+xml"/>
  <Override PartName="/ppt/theme/theme82.xml" ContentType="application/vnd.openxmlformats-officedocument.theme+xml"/>
  <Override PartName="/ppt/slideLayouts/slideLayout87.xml" ContentType="application/vnd.openxmlformats-officedocument.presentationml.slideLayout+xml"/>
  <Override PartName="/ppt/theme/theme83.xml" ContentType="application/vnd.openxmlformats-officedocument.theme+xml"/>
  <Override PartName="/ppt/slideLayouts/slideLayout88.xml" ContentType="application/vnd.openxmlformats-officedocument.presentationml.slideLayout+xml"/>
  <Override PartName="/ppt/theme/theme84.xml" ContentType="application/vnd.openxmlformats-officedocument.theme+xml"/>
  <Override PartName="/ppt/slideLayouts/slideLayout89.xml" ContentType="application/vnd.openxmlformats-officedocument.presentationml.slideLayout+xml"/>
  <Override PartName="/ppt/theme/theme85.xml" ContentType="application/vnd.openxmlformats-officedocument.theme+xml"/>
  <Override PartName="/ppt/tags/tag19.xml" ContentType="application/vnd.openxmlformats-officedocument.presentationml.tags+xml"/>
  <Override PartName="/ppt/slideLayouts/slideLayout90.xml" ContentType="application/vnd.openxmlformats-officedocument.presentationml.slideLayout+xml"/>
  <Override PartName="/ppt/theme/theme86.xml" ContentType="application/vnd.openxmlformats-officedocument.theme+xml"/>
  <Override PartName="/ppt/slideLayouts/slideLayout91.xml" ContentType="application/vnd.openxmlformats-officedocument.presentationml.slideLayout+xml"/>
  <Override PartName="/ppt/theme/theme87.xml" ContentType="application/vnd.openxmlformats-officedocument.theme+xml"/>
  <Override PartName="/ppt/slideLayouts/slideLayout92.xml" ContentType="application/vnd.openxmlformats-officedocument.presentationml.slideLayout+xml"/>
  <Override PartName="/ppt/theme/theme88.xml" ContentType="application/vnd.openxmlformats-officedocument.theme+xml"/>
  <Override PartName="/ppt/slideLayouts/slideLayout93.xml" ContentType="application/vnd.openxmlformats-officedocument.presentationml.slideLayout+xml"/>
  <Override PartName="/ppt/theme/theme89.xml" ContentType="application/vnd.openxmlformats-officedocument.theme+xml"/>
  <Override PartName="/ppt/slideLayouts/slideLayout94.xml" ContentType="application/vnd.openxmlformats-officedocument.presentationml.slideLayout+xml"/>
  <Override PartName="/ppt/theme/theme90.xml" ContentType="application/vnd.openxmlformats-officedocument.theme+xml"/>
  <Override PartName="/ppt/slideLayouts/slideLayout95.xml" ContentType="application/vnd.openxmlformats-officedocument.presentationml.slideLayout+xml"/>
  <Override PartName="/ppt/theme/theme91.xml" ContentType="application/vnd.openxmlformats-officedocument.theme+xml"/>
  <Override PartName="/ppt/slideLayouts/slideLayout96.xml" ContentType="application/vnd.openxmlformats-officedocument.presentationml.slideLayout+xml"/>
  <Override PartName="/ppt/theme/theme92.xml" ContentType="application/vnd.openxmlformats-officedocument.theme+xml"/>
  <Override PartName="/ppt/slideLayouts/slideLayout97.xml" ContentType="application/vnd.openxmlformats-officedocument.presentationml.slideLayout+xml"/>
  <Override PartName="/ppt/theme/theme93.xml" ContentType="application/vnd.openxmlformats-officedocument.theme+xml"/>
  <Override PartName="/ppt/tags/tag20.xml" ContentType="application/vnd.openxmlformats-officedocument.presentationml.tags+xml"/>
  <Override PartName="/ppt/theme/theme94.xml" ContentType="application/vnd.openxmlformats-officedocument.theme+xml"/>
  <Override PartName="/ppt/theme/theme9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7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76.xml" ContentType="application/vnd.openxmlformats-officedocument.presentationml.notesSlide+xml"/>
  <Override PartName="/ppt/tags/tag101.xml" ContentType="application/vnd.openxmlformats-officedocument.presentationml.tags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81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82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83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84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85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8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87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8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91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9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93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94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97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98.xml" ContentType="application/vnd.openxmlformats-officedocument.presentationml.notesSlide+xml"/>
  <Override PartName="/ppt/tags/tag137.xml" ContentType="application/vnd.openxmlformats-officedocument.presentationml.tags+xml"/>
  <Override PartName="/ppt/notesSlides/notesSlide99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00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01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02.xml" ContentType="application/vnd.openxmlformats-officedocument.presentationml.notesSlide+xml"/>
  <Override PartName="/ppt/tags/tag144.xml" ContentType="application/vnd.openxmlformats-officedocument.presentationml.tags+xml"/>
  <Override PartName="/ppt/notesSlides/notesSlide103.xml" ContentType="application/vnd.openxmlformats-officedocument.presentationml.notesSlide+xml"/>
  <Override PartName="/ppt/tags/tag145.xml" ContentType="application/vnd.openxmlformats-officedocument.presentationml.tags+xml"/>
  <Override PartName="/ppt/notesSlides/notesSlide104.xml" ContentType="application/vnd.openxmlformats-officedocument.presentationml.notesSlide+xml"/>
  <Override PartName="/ppt/tags/tag146.xml" ContentType="application/vnd.openxmlformats-officedocument.presentationml.tags+xml"/>
  <Override PartName="/ppt/notesSlides/notesSlide105.xml" ContentType="application/vnd.openxmlformats-officedocument.presentationml.notesSlide+xml"/>
  <Override PartName="/ppt/tags/tag147.xml" ContentType="application/vnd.openxmlformats-officedocument.presentationml.tags+xml"/>
  <Override PartName="/ppt/notesSlides/notesSlide106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tags/tag150.xml" ContentType="application/vnd.openxmlformats-officedocument.presentationml.tags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tags/tag151.xml" ContentType="application/vnd.openxmlformats-officedocument.presentationml.tags+xml"/>
  <Override PartName="/ppt/notesSlides/notesSlide112.xml" ContentType="application/vnd.openxmlformats-officedocument.presentationml.notesSlide+xml"/>
  <Override PartName="/ppt/tags/tag152.xml" ContentType="application/vnd.openxmlformats-officedocument.presentationml.tags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tags/tag153.xml" ContentType="application/vnd.openxmlformats-officedocument.presentationml.tags+xml"/>
  <Override PartName="/ppt/notesSlides/notesSlide115.xml" ContentType="application/vnd.openxmlformats-officedocument.presentationml.notesSlide+xml"/>
  <Override PartName="/ppt/tags/tag154.xml" ContentType="application/vnd.openxmlformats-officedocument.presentationml.tags+xml"/>
  <Override PartName="/ppt/notesSlides/notesSlide116.xml" ContentType="application/vnd.openxmlformats-officedocument.presentationml.notesSlide+xml"/>
  <Override PartName="/ppt/tags/tag155.xml" ContentType="application/vnd.openxmlformats-officedocument.presentationml.tags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27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28.xml" ContentType="application/vnd.openxmlformats-officedocument.presentationml.notesSlide+xml"/>
  <Override PartName="/ppt/tags/tag168.xml" ContentType="application/vnd.openxmlformats-officedocument.presentationml.tags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40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tags/tag181.xml" ContentType="application/vnd.openxmlformats-officedocument.presentationml.tags+xml"/>
  <Override PartName="/ppt/notesSlides/notesSlide143.xml" ContentType="application/vnd.openxmlformats-officedocument.presentationml.notesSlide+xml"/>
  <Override PartName="/ppt/tags/tag182.xml" ContentType="application/vnd.openxmlformats-officedocument.presentationml.tags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46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tags/tag195.xml" ContentType="application/vnd.openxmlformats-officedocument.presentationml.tags+xml"/>
  <Override PartName="/ppt/notesSlides/notesSlide169.xml" ContentType="application/vnd.openxmlformats-officedocument.presentationml.notesSlide+xml"/>
  <Override PartName="/ppt/tags/tag196.xml" ContentType="application/vnd.openxmlformats-officedocument.presentationml.tags+xml"/>
  <Override PartName="/ppt/notesSlides/notesSlide170.xml" ContentType="application/vnd.openxmlformats-officedocument.presentationml.notesSlide+xml"/>
  <Override PartName="/ppt/tags/tag197.xml" ContentType="application/vnd.openxmlformats-officedocument.presentationml.tags+xml"/>
  <Override PartName="/ppt/notesSlides/notesSlide171.xml" ContentType="application/vnd.openxmlformats-officedocument.presentationml.notesSlide+xml"/>
  <Override PartName="/ppt/tags/tag198.xml" ContentType="application/vnd.openxmlformats-officedocument.presentationml.tags+xml"/>
  <Override PartName="/ppt/notesSlides/notesSlide172.xml" ContentType="application/vnd.openxmlformats-officedocument.presentationml.notesSlide+xml"/>
  <Override PartName="/ppt/tags/tag199.xml" ContentType="application/vnd.openxmlformats-officedocument.presentationml.tags+xml"/>
  <Override PartName="/ppt/notesSlides/notesSlide173.xml" ContentType="application/vnd.openxmlformats-officedocument.presentationml.notesSlide+xml"/>
  <Override PartName="/ppt/tags/tag200.xml" ContentType="application/vnd.openxmlformats-officedocument.presentationml.tags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tags/tag201.xml" ContentType="application/vnd.openxmlformats-officedocument.presentationml.tags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94.xml" ContentType="application/vnd.openxmlformats-officedocument.presentationml.notesSlide+xml"/>
  <Override PartName="/ppt/tags/tag204.xml" ContentType="application/vnd.openxmlformats-officedocument.presentationml.tags+xml"/>
  <Override PartName="/ppt/notesSlides/notesSlide195.xml" ContentType="application/vnd.openxmlformats-officedocument.presentationml.notesSlide+xml"/>
  <Override PartName="/ppt/tags/tag205.xml" ContentType="application/vnd.openxmlformats-officedocument.presentationml.tags+xml"/>
  <Override PartName="/ppt/notesSlides/notesSlide196.xml" ContentType="application/vnd.openxmlformats-officedocument.presentationml.notesSlide+xml"/>
  <Override PartName="/ppt/tags/tag206.xml" ContentType="application/vnd.openxmlformats-officedocument.presentationml.tags+xml"/>
  <Override PartName="/ppt/notesSlides/notesSlide197.xml" ContentType="application/vnd.openxmlformats-officedocument.presentationml.notesSlide+xml"/>
  <Override PartName="/ppt/tags/tag207.xml" ContentType="application/vnd.openxmlformats-officedocument.presentationml.tags+xml"/>
  <Override PartName="/ppt/notesSlides/notesSlide198.xml" ContentType="application/vnd.openxmlformats-officedocument.presentationml.notesSlide+xml"/>
  <Override PartName="/ppt/tags/tag208.xml" ContentType="application/vnd.openxmlformats-officedocument.presentationml.tags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tags/tag209.xml" ContentType="application/vnd.openxmlformats-officedocument.presentationml.tags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tags/tag210.xml" ContentType="application/vnd.openxmlformats-officedocument.presentationml.tags+xml"/>
  <Override PartName="/ppt/notesSlides/notesSlide205.xml" ContentType="application/vnd.openxmlformats-officedocument.presentationml.notesSlide+xml"/>
  <Override PartName="/ppt/tags/tag211.xml" ContentType="application/vnd.openxmlformats-officedocument.presentationml.tags+xml"/>
  <Override PartName="/ppt/notesSlides/notesSlide206.xml" ContentType="application/vnd.openxmlformats-officedocument.presentationml.notesSlide+xml"/>
  <Override PartName="/ppt/tags/tag212.xml" ContentType="application/vnd.openxmlformats-officedocument.presentationml.tags+xml"/>
  <Override PartName="/ppt/notesSlides/notesSlide207.xml" ContentType="application/vnd.openxmlformats-officedocument.presentationml.notesSlide+xml"/>
  <Override PartName="/ppt/tags/tag213.xml" ContentType="application/vnd.openxmlformats-officedocument.presentationml.tags+xml"/>
  <Override PartName="/ppt/notesSlides/notesSlide208.xml" ContentType="application/vnd.openxmlformats-officedocument.presentationml.notesSlide+xml"/>
  <Override PartName="/ppt/tags/tag214.xml" ContentType="application/vnd.openxmlformats-officedocument.presentationml.tags+xml"/>
  <Override PartName="/ppt/notesSlides/notesSlide209.xml" ContentType="application/vnd.openxmlformats-officedocument.presentationml.notesSlide+xml"/>
  <Override PartName="/ppt/tags/tag215.xml" ContentType="application/vnd.openxmlformats-officedocument.presentationml.tags+xml"/>
  <Override PartName="/ppt/notesSlides/notesSlide210.xml" ContentType="application/vnd.openxmlformats-officedocument.presentationml.notesSlide+xml"/>
  <Override PartName="/ppt/tags/tag216.xml" ContentType="application/vnd.openxmlformats-officedocument.presentationml.tags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tags/tag217.xml" ContentType="application/vnd.openxmlformats-officedocument.presentationml.tags+xml"/>
  <Override PartName="/ppt/notesSlides/notesSlide213.xml" ContentType="application/vnd.openxmlformats-officedocument.presentationml.notesSlide+xml"/>
  <Override PartName="/ppt/tags/tag218.xml" ContentType="application/vnd.openxmlformats-officedocument.presentationml.tags+xml"/>
  <Override PartName="/ppt/notesSlides/notesSlide214.xml" ContentType="application/vnd.openxmlformats-officedocument.presentationml.notesSlide+xml"/>
  <Override PartName="/ppt/tags/tag219.xml" ContentType="application/vnd.openxmlformats-officedocument.presentationml.tags+xml"/>
  <Override PartName="/ppt/notesSlides/notesSlide215.xml" ContentType="application/vnd.openxmlformats-officedocument.presentationml.notesSlide+xml"/>
  <Override PartName="/ppt/tags/tag220.xml" ContentType="application/vnd.openxmlformats-officedocument.presentationml.tags+xml"/>
  <Override PartName="/ppt/notesSlides/notesSlide2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46" r:id="rId2"/>
    <p:sldMasterId id="2147484198" r:id="rId3"/>
    <p:sldMasterId id="2147484200" r:id="rId4"/>
    <p:sldMasterId id="2147484202" r:id="rId5"/>
    <p:sldMasterId id="2147484222" r:id="rId6"/>
    <p:sldMasterId id="2147484224" r:id="rId7"/>
    <p:sldMasterId id="2147484226" r:id="rId8"/>
    <p:sldMasterId id="2147484228" r:id="rId9"/>
    <p:sldMasterId id="2147484230" r:id="rId10"/>
    <p:sldMasterId id="2147484232" r:id="rId11"/>
    <p:sldMasterId id="2147484234" r:id="rId12"/>
    <p:sldMasterId id="2147484236" r:id="rId13"/>
    <p:sldMasterId id="2147484238" r:id="rId14"/>
    <p:sldMasterId id="2147484240" r:id="rId15"/>
    <p:sldMasterId id="2147484242" r:id="rId16"/>
    <p:sldMasterId id="2147484244" r:id="rId17"/>
    <p:sldMasterId id="2147484246" r:id="rId18"/>
    <p:sldMasterId id="2147484248" r:id="rId19"/>
    <p:sldMasterId id="2147484250" r:id="rId20"/>
    <p:sldMasterId id="2147484252" r:id="rId21"/>
    <p:sldMasterId id="2147484254" r:id="rId22"/>
    <p:sldMasterId id="2147484256" r:id="rId23"/>
    <p:sldMasterId id="2147484258" r:id="rId24"/>
    <p:sldMasterId id="2147484260" r:id="rId25"/>
    <p:sldMasterId id="2147484262" r:id="rId26"/>
    <p:sldMasterId id="2147484264" r:id="rId27"/>
    <p:sldMasterId id="2147484266" r:id="rId28"/>
    <p:sldMasterId id="2147484268" r:id="rId29"/>
    <p:sldMasterId id="2147484270" r:id="rId30"/>
    <p:sldMasterId id="2147484272" r:id="rId31"/>
    <p:sldMasterId id="2147484274" r:id="rId32"/>
    <p:sldMasterId id="2147484276" r:id="rId33"/>
    <p:sldMasterId id="2147484278" r:id="rId34"/>
    <p:sldMasterId id="2147484280" r:id="rId35"/>
    <p:sldMasterId id="2147484282" r:id="rId36"/>
    <p:sldMasterId id="2147484284" r:id="rId37"/>
    <p:sldMasterId id="2147484287" r:id="rId38"/>
    <p:sldMasterId id="2147484289" r:id="rId39"/>
    <p:sldMasterId id="2147484291" r:id="rId40"/>
    <p:sldMasterId id="2147484293" r:id="rId41"/>
    <p:sldMasterId id="2147484295" r:id="rId42"/>
    <p:sldMasterId id="2147484297" r:id="rId43"/>
    <p:sldMasterId id="2147484299" r:id="rId44"/>
    <p:sldMasterId id="2147484301" r:id="rId45"/>
    <p:sldMasterId id="2147484303" r:id="rId46"/>
    <p:sldMasterId id="2147484305" r:id="rId47"/>
    <p:sldMasterId id="2147484307" r:id="rId48"/>
    <p:sldMasterId id="2147484309" r:id="rId49"/>
    <p:sldMasterId id="2147484311" r:id="rId50"/>
    <p:sldMasterId id="2147484313" r:id="rId51"/>
    <p:sldMasterId id="2147484314" r:id="rId52"/>
    <p:sldMasterId id="2147484316" r:id="rId53"/>
    <p:sldMasterId id="2147484318" r:id="rId54"/>
    <p:sldMasterId id="2147484320" r:id="rId55"/>
    <p:sldMasterId id="2147484322" r:id="rId56"/>
    <p:sldMasterId id="2147484324" r:id="rId57"/>
    <p:sldMasterId id="2147484326" r:id="rId58"/>
    <p:sldMasterId id="2147484328" r:id="rId59"/>
    <p:sldMasterId id="2147484330" r:id="rId60"/>
    <p:sldMasterId id="2147484332" r:id="rId61"/>
    <p:sldMasterId id="2147484334" r:id="rId62"/>
    <p:sldMasterId id="2147484336" r:id="rId63"/>
    <p:sldMasterId id="2147484338" r:id="rId64"/>
    <p:sldMasterId id="2147484340" r:id="rId65"/>
    <p:sldMasterId id="2147484341" r:id="rId66"/>
    <p:sldMasterId id="2147484343" r:id="rId67"/>
    <p:sldMasterId id="2147484345" r:id="rId68"/>
    <p:sldMasterId id="2147484347" r:id="rId69"/>
    <p:sldMasterId id="2147484349" r:id="rId70"/>
    <p:sldMasterId id="2147484351" r:id="rId71"/>
    <p:sldMasterId id="2147484353" r:id="rId72"/>
    <p:sldMasterId id="2147484355" r:id="rId73"/>
    <p:sldMasterId id="2147484357" r:id="rId74"/>
    <p:sldMasterId id="2147484359" r:id="rId75"/>
    <p:sldMasterId id="2147484361" r:id="rId76"/>
    <p:sldMasterId id="2147484363" r:id="rId77"/>
    <p:sldMasterId id="2147484365" r:id="rId78"/>
    <p:sldMasterId id="2147484367" r:id="rId79"/>
    <p:sldMasterId id="2147484369" r:id="rId80"/>
    <p:sldMasterId id="2147484371" r:id="rId81"/>
    <p:sldMasterId id="2147484373" r:id="rId82"/>
    <p:sldMasterId id="2147484375" r:id="rId83"/>
    <p:sldMasterId id="2147484377" r:id="rId84"/>
    <p:sldMasterId id="2147484379" r:id="rId85"/>
    <p:sldMasterId id="2147484381" r:id="rId86"/>
    <p:sldMasterId id="2147484383" r:id="rId87"/>
    <p:sldMasterId id="2147484385" r:id="rId88"/>
    <p:sldMasterId id="2147484387" r:id="rId89"/>
    <p:sldMasterId id="2147484389" r:id="rId90"/>
    <p:sldMasterId id="2147484391" r:id="rId91"/>
    <p:sldMasterId id="2147484393" r:id="rId92"/>
    <p:sldMasterId id="2147484395" r:id="rId93"/>
  </p:sldMasterIdLst>
  <p:notesMasterIdLst>
    <p:notesMasterId r:id="rId310"/>
  </p:notesMasterIdLst>
  <p:handoutMasterIdLst>
    <p:handoutMasterId r:id="rId311"/>
  </p:handoutMasterIdLst>
  <p:sldIdLst>
    <p:sldId id="588" r:id="rId94"/>
    <p:sldId id="366" r:id="rId95"/>
    <p:sldId id="589" r:id="rId96"/>
    <p:sldId id="590" r:id="rId97"/>
    <p:sldId id="593" r:id="rId98"/>
    <p:sldId id="594" r:id="rId99"/>
    <p:sldId id="371" r:id="rId100"/>
    <p:sldId id="595" r:id="rId101"/>
    <p:sldId id="373" r:id="rId102"/>
    <p:sldId id="374" r:id="rId103"/>
    <p:sldId id="596" r:id="rId104"/>
    <p:sldId id="376" r:id="rId105"/>
    <p:sldId id="597" r:id="rId106"/>
    <p:sldId id="378" r:id="rId107"/>
    <p:sldId id="598" r:id="rId108"/>
    <p:sldId id="380" r:id="rId109"/>
    <p:sldId id="599" r:id="rId110"/>
    <p:sldId id="382" r:id="rId111"/>
    <p:sldId id="600" r:id="rId112"/>
    <p:sldId id="384" r:id="rId113"/>
    <p:sldId id="601" r:id="rId114"/>
    <p:sldId id="386" r:id="rId115"/>
    <p:sldId id="602" r:id="rId116"/>
    <p:sldId id="388" r:id="rId117"/>
    <p:sldId id="603" r:id="rId118"/>
    <p:sldId id="604" r:id="rId119"/>
    <p:sldId id="391" r:id="rId120"/>
    <p:sldId id="605" r:id="rId121"/>
    <p:sldId id="393" r:id="rId122"/>
    <p:sldId id="606" r:id="rId123"/>
    <p:sldId id="397" r:id="rId124"/>
    <p:sldId id="607" r:id="rId125"/>
    <p:sldId id="399" r:id="rId126"/>
    <p:sldId id="608" r:id="rId127"/>
    <p:sldId id="401" r:id="rId128"/>
    <p:sldId id="609" r:id="rId129"/>
    <p:sldId id="403" r:id="rId130"/>
    <p:sldId id="610" r:id="rId131"/>
    <p:sldId id="405" r:id="rId132"/>
    <p:sldId id="611" r:id="rId133"/>
    <p:sldId id="407" r:id="rId134"/>
    <p:sldId id="612" r:id="rId135"/>
    <p:sldId id="409" r:id="rId136"/>
    <p:sldId id="613" r:id="rId137"/>
    <p:sldId id="614" r:id="rId138"/>
    <p:sldId id="615" r:id="rId139"/>
    <p:sldId id="411" r:id="rId140"/>
    <p:sldId id="616" r:id="rId141"/>
    <p:sldId id="413" r:id="rId142"/>
    <p:sldId id="617" r:id="rId143"/>
    <p:sldId id="618" r:id="rId144"/>
    <p:sldId id="416" r:id="rId145"/>
    <p:sldId id="417" r:id="rId146"/>
    <p:sldId id="418" r:id="rId147"/>
    <p:sldId id="419" r:id="rId148"/>
    <p:sldId id="420" r:id="rId149"/>
    <p:sldId id="619" r:id="rId150"/>
    <p:sldId id="422" r:id="rId151"/>
    <p:sldId id="620" r:id="rId152"/>
    <p:sldId id="426" r:id="rId153"/>
    <p:sldId id="621" r:id="rId154"/>
    <p:sldId id="428" r:id="rId155"/>
    <p:sldId id="622" r:id="rId156"/>
    <p:sldId id="430" r:id="rId157"/>
    <p:sldId id="623" r:id="rId158"/>
    <p:sldId id="432" r:id="rId159"/>
    <p:sldId id="624" r:id="rId160"/>
    <p:sldId id="434" r:id="rId161"/>
    <p:sldId id="625" r:id="rId162"/>
    <p:sldId id="436" r:id="rId163"/>
    <p:sldId id="626" r:id="rId164"/>
    <p:sldId id="438" r:id="rId165"/>
    <p:sldId id="627" r:id="rId166"/>
    <p:sldId id="440" r:id="rId167"/>
    <p:sldId id="628" r:id="rId168"/>
    <p:sldId id="629" r:id="rId169"/>
    <p:sldId id="630" r:id="rId170"/>
    <p:sldId id="444" r:id="rId171"/>
    <p:sldId id="445" r:id="rId172"/>
    <p:sldId id="446" r:id="rId173"/>
    <p:sldId id="632" r:id="rId174"/>
    <p:sldId id="633" r:id="rId175"/>
    <p:sldId id="634" r:id="rId176"/>
    <p:sldId id="635" r:id="rId177"/>
    <p:sldId id="636" r:id="rId178"/>
    <p:sldId id="637" r:id="rId179"/>
    <p:sldId id="638" r:id="rId180"/>
    <p:sldId id="639" r:id="rId181"/>
    <p:sldId id="640" r:id="rId182"/>
    <p:sldId id="456" r:id="rId183"/>
    <p:sldId id="641" r:id="rId184"/>
    <p:sldId id="642" r:id="rId185"/>
    <p:sldId id="643" r:id="rId186"/>
    <p:sldId id="644" r:id="rId187"/>
    <p:sldId id="645" r:id="rId188"/>
    <p:sldId id="462" r:id="rId189"/>
    <p:sldId id="646" r:id="rId190"/>
    <p:sldId id="647" r:id="rId191"/>
    <p:sldId id="649" r:id="rId192"/>
    <p:sldId id="650" r:id="rId193"/>
    <p:sldId id="651" r:id="rId194"/>
    <p:sldId id="652" r:id="rId195"/>
    <p:sldId id="653" r:id="rId196"/>
    <p:sldId id="654" r:id="rId197"/>
    <p:sldId id="655" r:id="rId198"/>
    <p:sldId id="656" r:id="rId199"/>
    <p:sldId id="657" r:id="rId200"/>
    <p:sldId id="475" r:id="rId201"/>
    <p:sldId id="477" r:id="rId202"/>
    <p:sldId id="658" r:id="rId203"/>
    <p:sldId id="479" r:id="rId204"/>
    <p:sldId id="659" r:id="rId205"/>
    <p:sldId id="660" r:id="rId206"/>
    <p:sldId id="482" r:id="rId207"/>
    <p:sldId id="661" r:id="rId208"/>
    <p:sldId id="662" r:id="rId209"/>
    <p:sldId id="663" r:id="rId210"/>
    <p:sldId id="486" r:id="rId211"/>
    <p:sldId id="664" r:id="rId212"/>
    <p:sldId id="488" r:id="rId213"/>
    <p:sldId id="665" r:id="rId214"/>
    <p:sldId id="490" r:id="rId215"/>
    <p:sldId id="666" r:id="rId216"/>
    <p:sldId id="492" r:id="rId217"/>
    <p:sldId id="667" r:id="rId218"/>
    <p:sldId id="494" r:id="rId219"/>
    <p:sldId id="668" r:id="rId220"/>
    <p:sldId id="669" r:id="rId221"/>
    <p:sldId id="670" r:id="rId222"/>
    <p:sldId id="498" r:id="rId223"/>
    <p:sldId id="499" r:id="rId224"/>
    <p:sldId id="671" r:id="rId225"/>
    <p:sldId id="501" r:id="rId226"/>
    <p:sldId id="672" r:id="rId227"/>
    <p:sldId id="503" r:id="rId228"/>
    <p:sldId id="673" r:id="rId229"/>
    <p:sldId id="505" r:id="rId230"/>
    <p:sldId id="674" r:id="rId231"/>
    <p:sldId id="507" r:id="rId232"/>
    <p:sldId id="675" r:id="rId233"/>
    <p:sldId id="676" r:id="rId234"/>
    <p:sldId id="510" r:id="rId235"/>
    <p:sldId id="677" r:id="rId236"/>
    <p:sldId id="678" r:id="rId237"/>
    <p:sldId id="513" r:id="rId238"/>
    <p:sldId id="679" r:id="rId239"/>
    <p:sldId id="680" r:id="rId240"/>
    <p:sldId id="515" r:id="rId241"/>
    <p:sldId id="681" r:id="rId242"/>
    <p:sldId id="517" r:id="rId243"/>
    <p:sldId id="682" r:id="rId244"/>
    <p:sldId id="519" r:id="rId245"/>
    <p:sldId id="520" r:id="rId246"/>
    <p:sldId id="683" r:id="rId247"/>
    <p:sldId id="522" r:id="rId248"/>
    <p:sldId id="684" r:id="rId249"/>
    <p:sldId id="524" r:id="rId250"/>
    <p:sldId id="525" r:id="rId251"/>
    <p:sldId id="526" r:id="rId252"/>
    <p:sldId id="527" r:id="rId253"/>
    <p:sldId id="528" r:id="rId254"/>
    <p:sldId id="718" r:id="rId255"/>
    <p:sldId id="530" r:id="rId256"/>
    <p:sldId id="719" r:id="rId257"/>
    <p:sldId id="720" r:id="rId258"/>
    <p:sldId id="533" r:id="rId259"/>
    <p:sldId id="534" r:id="rId260"/>
    <p:sldId id="721" r:id="rId261"/>
    <p:sldId id="685" r:id="rId262"/>
    <p:sldId id="686" r:id="rId263"/>
    <p:sldId id="687" r:id="rId264"/>
    <p:sldId id="688" r:id="rId265"/>
    <p:sldId id="689" r:id="rId266"/>
    <p:sldId id="690" r:id="rId267"/>
    <p:sldId id="544" r:id="rId268"/>
    <p:sldId id="545" r:id="rId269"/>
    <p:sldId id="546" r:id="rId270"/>
    <p:sldId id="547" r:id="rId271"/>
    <p:sldId id="548" r:id="rId272"/>
    <p:sldId id="722" r:id="rId273"/>
    <p:sldId id="550" r:id="rId274"/>
    <p:sldId id="723" r:id="rId275"/>
    <p:sldId id="552" r:id="rId276"/>
    <p:sldId id="724" r:id="rId277"/>
    <p:sldId id="554" r:id="rId278"/>
    <p:sldId id="725" r:id="rId279"/>
    <p:sldId id="556" r:id="rId280"/>
    <p:sldId id="726" r:id="rId281"/>
    <p:sldId id="558" r:id="rId282"/>
    <p:sldId id="728" r:id="rId283"/>
    <p:sldId id="727" r:id="rId284"/>
    <p:sldId id="692" r:id="rId285"/>
    <p:sldId id="562" r:id="rId286"/>
    <p:sldId id="694" r:id="rId287"/>
    <p:sldId id="695" r:id="rId288"/>
    <p:sldId id="696" r:id="rId289"/>
    <p:sldId id="697" r:id="rId290"/>
    <p:sldId id="698" r:id="rId291"/>
    <p:sldId id="700" r:id="rId292"/>
    <p:sldId id="569" r:id="rId293"/>
    <p:sldId id="570" r:id="rId294"/>
    <p:sldId id="571" r:id="rId295"/>
    <p:sldId id="701" r:id="rId296"/>
    <p:sldId id="704" r:id="rId297"/>
    <p:sldId id="702" r:id="rId298"/>
    <p:sldId id="703" r:id="rId299"/>
    <p:sldId id="705" r:id="rId300"/>
    <p:sldId id="706" r:id="rId301"/>
    <p:sldId id="707" r:id="rId302"/>
    <p:sldId id="708" r:id="rId303"/>
    <p:sldId id="709" r:id="rId304"/>
    <p:sldId id="582" r:id="rId305"/>
    <p:sldId id="710" r:id="rId306"/>
    <p:sldId id="711" r:id="rId307"/>
    <p:sldId id="712" r:id="rId308"/>
    <p:sldId id="713" r:id="rId309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EAEAEA"/>
    <a:srgbClr val="000080"/>
    <a:srgbClr val="970035"/>
    <a:srgbClr val="DBCEAC"/>
    <a:srgbClr val="3CB6CE"/>
    <a:srgbClr val="B6BF00"/>
    <a:srgbClr val="EC7A00"/>
    <a:srgbClr val="003C69"/>
    <a:srgbClr val="452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6" autoAdjust="0"/>
    <p:restoredTop sz="88402" autoAdjust="0"/>
  </p:normalViewPr>
  <p:slideViewPr>
    <p:cSldViewPr snapToGrid="0">
      <p:cViewPr varScale="1">
        <p:scale>
          <a:sx n="107" d="100"/>
          <a:sy n="107" d="100"/>
        </p:scale>
        <p:origin x="1824" y="114"/>
      </p:cViewPr>
      <p:guideLst>
        <p:guide orient="horz" pos="1534"/>
        <p:guide orient="horz" pos="660"/>
        <p:guide pos="2015"/>
        <p:guide pos="39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652"/>
    </p:cViewPr>
  </p:sorterViewPr>
  <p:notesViewPr>
    <p:cSldViewPr snapToGrid="0">
      <p:cViewPr varScale="1">
        <p:scale>
          <a:sx n="79" d="100"/>
          <a:sy n="79" d="100"/>
        </p:scale>
        <p:origin x="-1962" y="-78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24.xml"/><Relationship Id="rId299" Type="http://schemas.openxmlformats.org/officeDocument/2006/relationships/slide" Target="slides/slide206.xml"/><Relationship Id="rId303" Type="http://schemas.openxmlformats.org/officeDocument/2006/relationships/slide" Target="slides/slide210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" Target="slides/slide45.xml"/><Relationship Id="rId159" Type="http://schemas.openxmlformats.org/officeDocument/2006/relationships/slide" Target="slides/slide66.xml"/><Relationship Id="rId170" Type="http://schemas.openxmlformats.org/officeDocument/2006/relationships/slide" Target="slides/slide77.xml"/><Relationship Id="rId191" Type="http://schemas.openxmlformats.org/officeDocument/2006/relationships/slide" Target="slides/slide98.xml"/><Relationship Id="rId205" Type="http://schemas.openxmlformats.org/officeDocument/2006/relationships/slide" Target="slides/slide112.xml"/><Relationship Id="rId226" Type="http://schemas.openxmlformats.org/officeDocument/2006/relationships/slide" Target="slides/slide133.xml"/><Relationship Id="rId247" Type="http://schemas.openxmlformats.org/officeDocument/2006/relationships/slide" Target="slides/slide154.xml"/><Relationship Id="rId107" Type="http://schemas.openxmlformats.org/officeDocument/2006/relationships/slide" Target="slides/slide14.xml"/><Relationship Id="rId268" Type="http://schemas.openxmlformats.org/officeDocument/2006/relationships/slide" Target="slides/slide175.xml"/><Relationship Id="rId289" Type="http://schemas.openxmlformats.org/officeDocument/2006/relationships/slide" Target="slides/slide19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" Target="slides/slide35.xml"/><Relationship Id="rId149" Type="http://schemas.openxmlformats.org/officeDocument/2006/relationships/slide" Target="slides/slide56.xml"/><Relationship Id="rId31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2.xml"/><Relationship Id="rId160" Type="http://schemas.openxmlformats.org/officeDocument/2006/relationships/slide" Target="slides/slide67.xml"/><Relationship Id="rId181" Type="http://schemas.openxmlformats.org/officeDocument/2006/relationships/slide" Target="slides/slide88.xml"/><Relationship Id="rId216" Type="http://schemas.openxmlformats.org/officeDocument/2006/relationships/slide" Target="slides/slide123.xml"/><Relationship Id="rId237" Type="http://schemas.openxmlformats.org/officeDocument/2006/relationships/slide" Target="slides/slide144.xml"/><Relationship Id="rId258" Type="http://schemas.openxmlformats.org/officeDocument/2006/relationships/slide" Target="slides/slide165.xml"/><Relationship Id="rId279" Type="http://schemas.openxmlformats.org/officeDocument/2006/relationships/slide" Target="slides/slide186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Master" Target="slideMasters/slideMaster64.xml"/><Relationship Id="rId118" Type="http://schemas.openxmlformats.org/officeDocument/2006/relationships/slide" Target="slides/slide25.xml"/><Relationship Id="rId139" Type="http://schemas.openxmlformats.org/officeDocument/2006/relationships/slide" Target="slides/slide46.xml"/><Relationship Id="rId290" Type="http://schemas.openxmlformats.org/officeDocument/2006/relationships/slide" Target="slides/slide197.xml"/><Relationship Id="rId304" Type="http://schemas.openxmlformats.org/officeDocument/2006/relationships/slide" Target="slides/slide211.xml"/><Relationship Id="rId85" Type="http://schemas.openxmlformats.org/officeDocument/2006/relationships/slideMaster" Target="slideMasters/slideMaster85.xml"/><Relationship Id="rId150" Type="http://schemas.openxmlformats.org/officeDocument/2006/relationships/slide" Target="slides/slide57.xml"/><Relationship Id="rId171" Type="http://schemas.openxmlformats.org/officeDocument/2006/relationships/slide" Target="slides/slide78.xml"/><Relationship Id="rId192" Type="http://schemas.openxmlformats.org/officeDocument/2006/relationships/slide" Target="slides/slide99.xml"/><Relationship Id="rId206" Type="http://schemas.openxmlformats.org/officeDocument/2006/relationships/slide" Target="slides/slide113.xml"/><Relationship Id="rId227" Type="http://schemas.openxmlformats.org/officeDocument/2006/relationships/slide" Target="slides/slide134.xml"/><Relationship Id="rId248" Type="http://schemas.openxmlformats.org/officeDocument/2006/relationships/slide" Target="slides/slide155.xml"/><Relationship Id="rId269" Type="http://schemas.openxmlformats.org/officeDocument/2006/relationships/slide" Target="slides/slide176.xml"/><Relationship Id="rId12" Type="http://schemas.openxmlformats.org/officeDocument/2006/relationships/slideMaster" Target="slideMasters/slideMaster12.xml"/><Relationship Id="rId33" Type="http://schemas.openxmlformats.org/officeDocument/2006/relationships/slideMaster" Target="slideMasters/slideMaster33.xml"/><Relationship Id="rId108" Type="http://schemas.openxmlformats.org/officeDocument/2006/relationships/slide" Target="slides/slide15.xml"/><Relationship Id="rId129" Type="http://schemas.openxmlformats.org/officeDocument/2006/relationships/slide" Target="slides/slide36.xml"/><Relationship Id="rId280" Type="http://schemas.openxmlformats.org/officeDocument/2006/relationships/slide" Target="slides/slide187.xml"/><Relationship Id="rId315" Type="http://schemas.openxmlformats.org/officeDocument/2006/relationships/tableStyles" Target="tableStyles.xml"/><Relationship Id="rId54" Type="http://schemas.openxmlformats.org/officeDocument/2006/relationships/slideMaster" Target="slideMasters/slideMaster54.xml"/><Relationship Id="rId75" Type="http://schemas.openxmlformats.org/officeDocument/2006/relationships/slideMaster" Target="slideMasters/slideMaster75.xml"/><Relationship Id="rId96" Type="http://schemas.openxmlformats.org/officeDocument/2006/relationships/slide" Target="slides/slide3.xml"/><Relationship Id="rId140" Type="http://schemas.openxmlformats.org/officeDocument/2006/relationships/slide" Target="slides/slide47.xml"/><Relationship Id="rId161" Type="http://schemas.openxmlformats.org/officeDocument/2006/relationships/slide" Target="slides/slide68.xml"/><Relationship Id="rId182" Type="http://schemas.openxmlformats.org/officeDocument/2006/relationships/slide" Target="slides/slide89.xml"/><Relationship Id="rId217" Type="http://schemas.openxmlformats.org/officeDocument/2006/relationships/slide" Target="slides/slide124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145.xml"/><Relationship Id="rId259" Type="http://schemas.openxmlformats.org/officeDocument/2006/relationships/slide" Target="slides/slide166.xml"/><Relationship Id="rId23" Type="http://schemas.openxmlformats.org/officeDocument/2006/relationships/slideMaster" Target="slideMasters/slideMaster23.xml"/><Relationship Id="rId119" Type="http://schemas.openxmlformats.org/officeDocument/2006/relationships/slide" Target="slides/slide26.xml"/><Relationship Id="rId270" Type="http://schemas.openxmlformats.org/officeDocument/2006/relationships/slide" Target="slides/slide177.xml"/><Relationship Id="rId291" Type="http://schemas.openxmlformats.org/officeDocument/2006/relationships/slide" Target="slides/slide198.xml"/><Relationship Id="rId305" Type="http://schemas.openxmlformats.org/officeDocument/2006/relationships/slide" Target="slides/slide212.xml"/><Relationship Id="rId44" Type="http://schemas.openxmlformats.org/officeDocument/2006/relationships/slideMaster" Target="slideMasters/slideMaster44.xml"/><Relationship Id="rId65" Type="http://schemas.openxmlformats.org/officeDocument/2006/relationships/slideMaster" Target="slideMasters/slideMaster65.xml"/><Relationship Id="rId86" Type="http://schemas.openxmlformats.org/officeDocument/2006/relationships/slideMaster" Target="slideMasters/slideMaster86.xml"/><Relationship Id="rId130" Type="http://schemas.openxmlformats.org/officeDocument/2006/relationships/slide" Target="slides/slide37.xml"/><Relationship Id="rId151" Type="http://schemas.openxmlformats.org/officeDocument/2006/relationships/slide" Target="slides/slide58.xml"/><Relationship Id="rId172" Type="http://schemas.openxmlformats.org/officeDocument/2006/relationships/slide" Target="slides/slide79.xml"/><Relationship Id="rId193" Type="http://schemas.openxmlformats.org/officeDocument/2006/relationships/slide" Target="slides/slide100.xml"/><Relationship Id="rId207" Type="http://schemas.openxmlformats.org/officeDocument/2006/relationships/slide" Target="slides/slide114.xml"/><Relationship Id="rId228" Type="http://schemas.openxmlformats.org/officeDocument/2006/relationships/slide" Target="slides/slide135.xml"/><Relationship Id="rId249" Type="http://schemas.openxmlformats.org/officeDocument/2006/relationships/slide" Target="slides/slide156.xml"/><Relationship Id="rId13" Type="http://schemas.openxmlformats.org/officeDocument/2006/relationships/slideMaster" Target="slideMasters/slideMaster13.xml"/><Relationship Id="rId109" Type="http://schemas.openxmlformats.org/officeDocument/2006/relationships/slide" Target="slides/slide16.xml"/><Relationship Id="rId260" Type="http://schemas.openxmlformats.org/officeDocument/2006/relationships/slide" Target="slides/slide167.xml"/><Relationship Id="rId281" Type="http://schemas.openxmlformats.org/officeDocument/2006/relationships/slide" Target="slides/slide188.xml"/><Relationship Id="rId34" Type="http://schemas.openxmlformats.org/officeDocument/2006/relationships/slideMaster" Target="slideMasters/slideMaster34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4.xml"/><Relationship Id="rId120" Type="http://schemas.openxmlformats.org/officeDocument/2006/relationships/slide" Target="slides/slide27.xml"/><Relationship Id="rId141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162" Type="http://schemas.openxmlformats.org/officeDocument/2006/relationships/slide" Target="slides/slide69.xml"/><Relationship Id="rId183" Type="http://schemas.openxmlformats.org/officeDocument/2006/relationships/slide" Target="slides/slide90.xml"/><Relationship Id="rId218" Type="http://schemas.openxmlformats.org/officeDocument/2006/relationships/slide" Target="slides/slide125.xml"/><Relationship Id="rId239" Type="http://schemas.openxmlformats.org/officeDocument/2006/relationships/slide" Target="slides/slide146.xml"/><Relationship Id="rId250" Type="http://schemas.openxmlformats.org/officeDocument/2006/relationships/slide" Target="slides/slide157.xml"/><Relationship Id="rId271" Type="http://schemas.openxmlformats.org/officeDocument/2006/relationships/slide" Target="slides/slide178.xml"/><Relationship Id="rId292" Type="http://schemas.openxmlformats.org/officeDocument/2006/relationships/slide" Target="slides/slide199.xml"/><Relationship Id="rId306" Type="http://schemas.openxmlformats.org/officeDocument/2006/relationships/slide" Target="slides/slide213.xml"/><Relationship Id="rId24" Type="http://schemas.openxmlformats.org/officeDocument/2006/relationships/slideMaster" Target="slideMasters/slideMaster24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" Target="slides/slide17.xml"/><Relationship Id="rId131" Type="http://schemas.openxmlformats.org/officeDocument/2006/relationships/slide" Target="slides/slide38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" Target="slides/slide59.xml"/><Relationship Id="rId173" Type="http://schemas.openxmlformats.org/officeDocument/2006/relationships/slide" Target="slides/slide80.xml"/><Relationship Id="rId194" Type="http://schemas.openxmlformats.org/officeDocument/2006/relationships/slide" Target="slides/slide101.xml"/><Relationship Id="rId199" Type="http://schemas.openxmlformats.org/officeDocument/2006/relationships/slide" Target="slides/slide106.xml"/><Relationship Id="rId203" Type="http://schemas.openxmlformats.org/officeDocument/2006/relationships/slide" Target="slides/slide110.xml"/><Relationship Id="rId208" Type="http://schemas.openxmlformats.org/officeDocument/2006/relationships/slide" Target="slides/slide115.xml"/><Relationship Id="rId229" Type="http://schemas.openxmlformats.org/officeDocument/2006/relationships/slide" Target="slides/slide136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131.xml"/><Relationship Id="rId240" Type="http://schemas.openxmlformats.org/officeDocument/2006/relationships/slide" Target="slides/slide147.xml"/><Relationship Id="rId245" Type="http://schemas.openxmlformats.org/officeDocument/2006/relationships/slide" Target="slides/slide152.xml"/><Relationship Id="rId261" Type="http://schemas.openxmlformats.org/officeDocument/2006/relationships/slide" Target="slides/slide168.xml"/><Relationship Id="rId266" Type="http://schemas.openxmlformats.org/officeDocument/2006/relationships/slide" Target="slides/slide173.xml"/><Relationship Id="rId287" Type="http://schemas.openxmlformats.org/officeDocument/2006/relationships/slide" Target="slides/slide194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7.xml"/><Relationship Id="rId105" Type="http://schemas.openxmlformats.org/officeDocument/2006/relationships/slide" Target="slides/slide12.xml"/><Relationship Id="rId126" Type="http://schemas.openxmlformats.org/officeDocument/2006/relationships/slide" Target="slides/slide33.xml"/><Relationship Id="rId147" Type="http://schemas.openxmlformats.org/officeDocument/2006/relationships/slide" Target="slides/slide54.xml"/><Relationship Id="rId168" Type="http://schemas.openxmlformats.org/officeDocument/2006/relationships/slide" Target="slides/slide75.xml"/><Relationship Id="rId282" Type="http://schemas.openxmlformats.org/officeDocument/2006/relationships/slide" Target="slides/slide189.xml"/><Relationship Id="rId312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" Target="slides/slide5.xml"/><Relationship Id="rId121" Type="http://schemas.openxmlformats.org/officeDocument/2006/relationships/slide" Target="slides/slide28.xml"/><Relationship Id="rId142" Type="http://schemas.openxmlformats.org/officeDocument/2006/relationships/slide" Target="slides/slide49.xml"/><Relationship Id="rId163" Type="http://schemas.openxmlformats.org/officeDocument/2006/relationships/slide" Target="slides/slide70.xml"/><Relationship Id="rId184" Type="http://schemas.openxmlformats.org/officeDocument/2006/relationships/slide" Target="slides/slide91.xml"/><Relationship Id="rId189" Type="http://schemas.openxmlformats.org/officeDocument/2006/relationships/slide" Target="slides/slide96.xml"/><Relationship Id="rId219" Type="http://schemas.openxmlformats.org/officeDocument/2006/relationships/slide" Target="slides/slide126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121.xml"/><Relationship Id="rId230" Type="http://schemas.openxmlformats.org/officeDocument/2006/relationships/slide" Target="slides/slide137.xml"/><Relationship Id="rId235" Type="http://schemas.openxmlformats.org/officeDocument/2006/relationships/slide" Target="slides/slide142.xml"/><Relationship Id="rId251" Type="http://schemas.openxmlformats.org/officeDocument/2006/relationships/slide" Target="slides/slide158.xml"/><Relationship Id="rId256" Type="http://schemas.openxmlformats.org/officeDocument/2006/relationships/slide" Target="slides/slide163.xml"/><Relationship Id="rId277" Type="http://schemas.openxmlformats.org/officeDocument/2006/relationships/slide" Target="slides/slide184.xml"/><Relationship Id="rId298" Type="http://schemas.openxmlformats.org/officeDocument/2006/relationships/slide" Target="slides/slide205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23.xml"/><Relationship Id="rId137" Type="http://schemas.openxmlformats.org/officeDocument/2006/relationships/slide" Target="slides/slide44.xml"/><Relationship Id="rId158" Type="http://schemas.openxmlformats.org/officeDocument/2006/relationships/slide" Target="slides/slide65.xml"/><Relationship Id="rId272" Type="http://schemas.openxmlformats.org/officeDocument/2006/relationships/slide" Target="slides/slide179.xml"/><Relationship Id="rId293" Type="http://schemas.openxmlformats.org/officeDocument/2006/relationships/slide" Target="slides/slide200.xml"/><Relationship Id="rId302" Type="http://schemas.openxmlformats.org/officeDocument/2006/relationships/slide" Target="slides/slide209.xml"/><Relationship Id="rId307" Type="http://schemas.openxmlformats.org/officeDocument/2006/relationships/slide" Target="slides/slide21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" Target="slides/slide18.xml"/><Relationship Id="rId132" Type="http://schemas.openxmlformats.org/officeDocument/2006/relationships/slide" Target="slides/slide39.xml"/><Relationship Id="rId153" Type="http://schemas.openxmlformats.org/officeDocument/2006/relationships/slide" Target="slides/slide60.xml"/><Relationship Id="rId174" Type="http://schemas.openxmlformats.org/officeDocument/2006/relationships/slide" Target="slides/slide81.xml"/><Relationship Id="rId179" Type="http://schemas.openxmlformats.org/officeDocument/2006/relationships/slide" Target="slides/slide86.xml"/><Relationship Id="rId195" Type="http://schemas.openxmlformats.org/officeDocument/2006/relationships/slide" Target="slides/slide102.xml"/><Relationship Id="rId209" Type="http://schemas.openxmlformats.org/officeDocument/2006/relationships/slide" Target="slides/slide116.xml"/><Relationship Id="rId190" Type="http://schemas.openxmlformats.org/officeDocument/2006/relationships/slide" Target="slides/slide97.xml"/><Relationship Id="rId204" Type="http://schemas.openxmlformats.org/officeDocument/2006/relationships/slide" Target="slides/slide111.xml"/><Relationship Id="rId220" Type="http://schemas.openxmlformats.org/officeDocument/2006/relationships/slide" Target="slides/slide127.xml"/><Relationship Id="rId225" Type="http://schemas.openxmlformats.org/officeDocument/2006/relationships/slide" Target="slides/slide132.xml"/><Relationship Id="rId241" Type="http://schemas.openxmlformats.org/officeDocument/2006/relationships/slide" Target="slides/slide148.xml"/><Relationship Id="rId246" Type="http://schemas.openxmlformats.org/officeDocument/2006/relationships/slide" Target="slides/slide153.xml"/><Relationship Id="rId267" Type="http://schemas.openxmlformats.org/officeDocument/2006/relationships/slide" Target="slides/slide174.xml"/><Relationship Id="rId288" Type="http://schemas.openxmlformats.org/officeDocument/2006/relationships/slide" Target="slides/slide195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13.xml"/><Relationship Id="rId127" Type="http://schemas.openxmlformats.org/officeDocument/2006/relationships/slide" Target="slides/slide34.xml"/><Relationship Id="rId262" Type="http://schemas.openxmlformats.org/officeDocument/2006/relationships/slide" Target="slides/slide169.xml"/><Relationship Id="rId283" Type="http://schemas.openxmlformats.org/officeDocument/2006/relationships/slide" Target="slides/slide190.xml"/><Relationship Id="rId31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" Target="slides/slide1.xml"/><Relationship Id="rId99" Type="http://schemas.openxmlformats.org/officeDocument/2006/relationships/slide" Target="slides/slide6.xml"/><Relationship Id="rId101" Type="http://schemas.openxmlformats.org/officeDocument/2006/relationships/slide" Target="slides/slide8.xml"/><Relationship Id="rId122" Type="http://schemas.openxmlformats.org/officeDocument/2006/relationships/slide" Target="slides/slide29.xml"/><Relationship Id="rId143" Type="http://schemas.openxmlformats.org/officeDocument/2006/relationships/slide" Target="slides/slide50.xml"/><Relationship Id="rId148" Type="http://schemas.openxmlformats.org/officeDocument/2006/relationships/slide" Target="slides/slide55.xml"/><Relationship Id="rId164" Type="http://schemas.openxmlformats.org/officeDocument/2006/relationships/slide" Target="slides/slide71.xml"/><Relationship Id="rId169" Type="http://schemas.openxmlformats.org/officeDocument/2006/relationships/slide" Target="slides/slide76.xml"/><Relationship Id="rId185" Type="http://schemas.openxmlformats.org/officeDocument/2006/relationships/slide" Target="slides/slide9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87.xml"/><Relationship Id="rId210" Type="http://schemas.openxmlformats.org/officeDocument/2006/relationships/slide" Target="slides/slide117.xml"/><Relationship Id="rId215" Type="http://schemas.openxmlformats.org/officeDocument/2006/relationships/slide" Target="slides/slide122.xml"/><Relationship Id="rId236" Type="http://schemas.openxmlformats.org/officeDocument/2006/relationships/slide" Target="slides/slide143.xml"/><Relationship Id="rId257" Type="http://schemas.openxmlformats.org/officeDocument/2006/relationships/slide" Target="slides/slide164.xml"/><Relationship Id="rId278" Type="http://schemas.openxmlformats.org/officeDocument/2006/relationships/slide" Target="slides/slide185.xml"/><Relationship Id="rId26" Type="http://schemas.openxmlformats.org/officeDocument/2006/relationships/slideMaster" Target="slideMasters/slideMaster26.xml"/><Relationship Id="rId231" Type="http://schemas.openxmlformats.org/officeDocument/2006/relationships/slide" Target="slides/slide138.xml"/><Relationship Id="rId252" Type="http://schemas.openxmlformats.org/officeDocument/2006/relationships/slide" Target="slides/slide159.xml"/><Relationship Id="rId273" Type="http://schemas.openxmlformats.org/officeDocument/2006/relationships/slide" Target="slides/slide180.xml"/><Relationship Id="rId294" Type="http://schemas.openxmlformats.org/officeDocument/2006/relationships/slide" Target="slides/slide201.xml"/><Relationship Id="rId308" Type="http://schemas.openxmlformats.org/officeDocument/2006/relationships/slide" Target="slides/slide215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" Target="slides/slide19.xml"/><Relationship Id="rId133" Type="http://schemas.openxmlformats.org/officeDocument/2006/relationships/slide" Target="slides/slide40.xml"/><Relationship Id="rId154" Type="http://schemas.openxmlformats.org/officeDocument/2006/relationships/slide" Target="slides/slide61.xml"/><Relationship Id="rId175" Type="http://schemas.openxmlformats.org/officeDocument/2006/relationships/slide" Target="slides/slide82.xml"/><Relationship Id="rId196" Type="http://schemas.openxmlformats.org/officeDocument/2006/relationships/slide" Target="slides/slide103.xml"/><Relationship Id="rId200" Type="http://schemas.openxmlformats.org/officeDocument/2006/relationships/slide" Target="slides/slide107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128.xml"/><Relationship Id="rId242" Type="http://schemas.openxmlformats.org/officeDocument/2006/relationships/slide" Target="slides/slide149.xml"/><Relationship Id="rId263" Type="http://schemas.openxmlformats.org/officeDocument/2006/relationships/slide" Target="slides/slide170.xml"/><Relationship Id="rId284" Type="http://schemas.openxmlformats.org/officeDocument/2006/relationships/slide" Target="slides/slide191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" Target="slides/slide9.xml"/><Relationship Id="rId123" Type="http://schemas.openxmlformats.org/officeDocument/2006/relationships/slide" Target="slides/slide30.xml"/><Relationship Id="rId144" Type="http://schemas.openxmlformats.org/officeDocument/2006/relationships/slide" Target="slides/slide51.xml"/><Relationship Id="rId90" Type="http://schemas.openxmlformats.org/officeDocument/2006/relationships/slideMaster" Target="slideMasters/slideMaster90.xml"/><Relationship Id="rId165" Type="http://schemas.openxmlformats.org/officeDocument/2006/relationships/slide" Target="slides/slide72.xml"/><Relationship Id="rId186" Type="http://schemas.openxmlformats.org/officeDocument/2006/relationships/slide" Target="slides/slide93.xml"/><Relationship Id="rId211" Type="http://schemas.openxmlformats.org/officeDocument/2006/relationships/slide" Target="slides/slide118.xml"/><Relationship Id="rId232" Type="http://schemas.openxmlformats.org/officeDocument/2006/relationships/slide" Target="slides/slide139.xml"/><Relationship Id="rId253" Type="http://schemas.openxmlformats.org/officeDocument/2006/relationships/slide" Target="slides/slide160.xml"/><Relationship Id="rId274" Type="http://schemas.openxmlformats.org/officeDocument/2006/relationships/slide" Target="slides/slide181.xml"/><Relationship Id="rId295" Type="http://schemas.openxmlformats.org/officeDocument/2006/relationships/slide" Target="slides/slide202.xml"/><Relationship Id="rId309" Type="http://schemas.openxmlformats.org/officeDocument/2006/relationships/slide" Target="slides/slide216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20.xml"/><Relationship Id="rId134" Type="http://schemas.openxmlformats.org/officeDocument/2006/relationships/slide" Target="slides/slide41.xml"/><Relationship Id="rId80" Type="http://schemas.openxmlformats.org/officeDocument/2006/relationships/slideMaster" Target="slideMasters/slideMaster80.xml"/><Relationship Id="rId155" Type="http://schemas.openxmlformats.org/officeDocument/2006/relationships/slide" Target="slides/slide62.xml"/><Relationship Id="rId176" Type="http://schemas.openxmlformats.org/officeDocument/2006/relationships/slide" Target="slides/slide83.xml"/><Relationship Id="rId197" Type="http://schemas.openxmlformats.org/officeDocument/2006/relationships/slide" Target="slides/slide104.xml"/><Relationship Id="rId201" Type="http://schemas.openxmlformats.org/officeDocument/2006/relationships/slide" Target="slides/slide108.xml"/><Relationship Id="rId222" Type="http://schemas.openxmlformats.org/officeDocument/2006/relationships/slide" Target="slides/slide129.xml"/><Relationship Id="rId243" Type="http://schemas.openxmlformats.org/officeDocument/2006/relationships/slide" Target="slides/slide150.xml"/><Relationship Id="rId264" Type="http://schemas.openxmlformats.org/officeDocument/2006/relationships/slide" Target="slides/slide171.xml"/><Relationship Id="rId285" Type="http://schemas.openxmlformats.org/officeDocument/2006/relationships/slide" Target="slides/slide192.xml"/><Relationship Id="rId17" Type="http://schemas.openxmlformats.org/officeDocument/2006/relationships/slideMaster" Target="slideMasters/slideMaster17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10.xml"/><Relationship Id="rId124" Type="http://schemas.openxmlformats.org/officeDocument/2006/relationships/slide" Target="slides/slide31.xml"/><Relationship Id="rId310" Type="http://schemas.openxmlformats.org/officeDocument/2006/relationships/notesMaster" Target="notesMasters/notesMaster1.xml"/><Relationship Id="rId70" Type="http://schemas.openxmlformats.org/officeDocument/2006/relationships/slideMaster" Target="slideMasters/slideMaster70.xml"/><Relationship Id="rId91" Type="http://schemas.openxmlformats.org/officeDocument/2006/relationships/slideMaster" Target="slideMasters/slideMaster91.xml"/><Relationship Id="rId145" Type="http://schemas.openxmlformats.org/officeDocument/2006/relationships/slide" Target="slides/slide52.xml"/><Relationship Id="rId166" Type="http://schemas.openxmlformats.org/officeDocument/2006/relationships/slide" Target="slides/slide73.xml"/><Relationship Id="rId187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119.xml"/><Relationship Id="rId233" Type="http://schemas.openxmlformats.org/officeDocument/2006/relationships/slide" Target="slides/slide140.xml"/><Relationship Id="rId254" Type="http://schemas.openxmlformats.org/officeDocument/2006/relationships/slide" Target="slides/slide161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21.xml"/><Relationship Id="rId275" Type="http://schemas.openxmlformats.org/officeDocument/2006/relationships/slide" Target="slides/slide182.xml"/><Relationship Id="rId296" Type="http://schemas.openxmlformats.org/officeDocument/2006/relationships/slide" Target="slides/slide203.xml"/><Relationship Id="rId300" Type="http://schemas.openxmlformats.org/officeDocument/2006/relationships/slide" Target="slides/slide207.xml"/><Relationship Id="rId60" Type="http://schemas.openxmlformats.org/officeDocument/2006/relationships/slideMaster" Target="slideMasters/slideMaster60.xml"/><Relationship Id="rId81" Type="http://schemas.openxmlformats.org/officeDocument/2006/relationships/slideMaster" Target="slideMasters/slideMaster81.xml"/><Relationship Id="rId135" Type="http://schemas.openxmlformats.org/officeDocument/2006/relationships/slide" Target="slides/slide42.xml"/><Relationship Id="rId156" Type="http://schemas.openxmlformats.org/officeDocument/2006/relationships/slide" Target="slides/slide63.xml"/><Relationship Id="rId177" Type="http://schemas.openxmlformats.org/officeDocument/2006/relationships/slide" Target="slides/slide84.xml"/><Relationship Id="rId198" Type="http://schemas.openxmlformats.org/officeDocument/2006/relationships/slide" Target="slides/slide105.xml"/><Relationship Id="rId202" Type="http://schemas.openxmlformats.org/officeDocument/2006/relationships/slide" Target="slides/slide109.xml"/><Relationship Id="rId223" Type="http://schemas.openxmlformats.org/officeDocument/2006/relationships/slide" Target="slides/slide130.xml"/><Relationship Id="rId244" Type="http://schemas.openxmlformats.org/officeDocument/2006/relationships/slide" Target="slides/slide151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265" Type="http://schemas.openxmlformats.org/officeDocument/2006/relationships/slide" Target="slides/slide172.xml"/><Relationship Id="rId286" Type="http://schemas.openxmlformats.org/officeDocument/2006/relationships/slide" Target="slides/slide193.xml"/><Relationship Id="rId50" Type="http://schemas.openxmlformats.org/officeDocument/2006/relationships/slideMaster" Target="slideMasters/slideMaster50.xml"/><Relationship Id="rId104" Type="http://schemas.openxmlformats.org/officeDocument/2006/relationships/slide" Target="slides/slide11.xml"/><Relationship Id="rId125" Type="http://schemas.openxmlformats.org/officeDocument/2006/relationships/slide" Target="slides/slide32.xml"/><Relationship Id="rId146" Type="http://schemas.openxmlformats.org/officeDocument/2006/relationships/slide" Target="slides/slide53.xml"/><Relationship Id="rId167" Type="http://schemas.openxmlformats.org/officeDocument/2006/relationships/slide" Target="slides/slide74.xml"/><Relationship Id="rId188" Type="http://schemas.openxmlformats.org/officeDocument/2006/relationships/slide" Target="slides/slide95.xml"/><Relationship Id="rId311" Type="http://schemas.openxmlformats.org/officeDocument/2006/relationships/handoutMaster" Target="handoutMasters/handoutMaster1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13" Type="http://schemas.openxmlformats.org/officeDocument/2006/relationships/slide" Target="slides/slide120.xml"/><Relationship Id="rId234" Type="http://schemas.openxmlformats.org/officeDocument/2006/relationships/slide" Target="slides/slide14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5" Type="http://schemas.openxmlformats.org/officeDocument/2006/relationships/slide" Target="slides/slide162.xml"/><Relationship Id="rId276" Type="http://schemas.openxmlformats.org/officeDocument/2006/relationships/slide" Target="slides/slide183.xml"/><Relationship Id="rId297" Type="http://schemas.openxmlformats.org/officeDocument/2006/relationships/slide" Target="slides/slide204.xml"/><Relationship Id="rId40" Type="http://schemas.openxmlformats.org/officeDocument/2006/relationships/slideMaster" Target="slideMasters/slideMaster40.xml"/><Relationship Id="rId115" Type="http://schemas.openxmlformats.org/officeDocument/2006/relationships/slide" Target="slides/slide22.xml"/><Relationship Id="rId136" Type="http://schemas.openxmlformats.org/officeDocument/2006/relationships/slide" Target="slides/slide43.xml"/><Relationship Id="rId157" Type="http://schemas.openxmlformats.org/officeDocument/2006/relationships/slide" Target="slides/slide64.xml"/><Relationship Id="rId178" Type="http://schemas.openxmlformats.org/officeDocument/2006/relationships/slide" Target="slides/slide85.xml"/><Relationship Id="rId301" Type="http://schemas.openxmlformats.org/officeDocument/2006/relationships/slide" Target="slides/slide20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9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algn="r" defTabSz="921708">
              <a:defRPr sz="1200">
                <a:latin typeface="Arial" charset="0"/>
              </a:defRPr>
            </a:lvl1pPr>
          </a:lstStyle>
          <a:p>
            <a:pPr>
              <a:defRPr/>
            </a:pPr>
            <a:fld id="{CE8596AB-E15D-4835-8715-8D0225CDD4DA}" type="slidenum">
              <a:rPr lang="en-US">
                <a:latin typeface="Stone Sans"/>
              </a:rPr>
              <a:pPr>
                <a:defRPr/>
              </a:pPr>
              <a:t>‹#›</a:t>
            </a:fld>
            <a:endParaRPr lang="en-US" dirty="0">
              <a:latin typeface="Stone Sans"/>
            </a:endParaRPr>
          </a:p>
        </p:txBody>
      </p:sp>
      <p:pic>
        <p:nvPicPr>
          <p:cNvPr id="257030" name="Picture 5" descr="wsuTLSig4c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44463"/>
            <a:ext cx="12461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150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algn="r" defTabSz="921708">
              <a:defRPr sz="1200">
                <a:latin typeface="Stone Sans"/>
              </a:defRPr>
            </a:lvl1pPr>
          </a:lstStyle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242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37087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defTabSz="921708">
              <a:defRPr sz="1200">
                <a:latin typeface="StoneSans" pitchFamily="34" charset="0"/>
              </a:defRPr>
            </a:lvl1pPr>
          </a:lstStyle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algn="r" defTabSz="921708">
              <a:defRPr sz="1200">
                <a:latin typeface="Stone Sans"/>
              </a:defRPr>
            </a:lvl1pPr>
          </a:lstStyle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336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632BD9-803E-46F1-AC1F-697853EE2336}" type="datetime1">
              <a:rPr lang="en-US" smtClean="0">
                <a:solidFill>
                  <a:srgbClr val="000000"/>
                </a:solidFill>
                <a:latin typeface="Stone Sans"/>
              </a:rPr>
              <a:pPr eaLnBrk="1" hangingPunct="1"/>
              <a:t>11/17/2015</a:t>
            </a:fld>
            <a:endParaRPr lang="en-US" dirty="0" smtClean="0">
              <a:solidFill>
                <a:srgbClr val="000000"/>
              </a:solidFill>
              <a:latin typeface="Stone Sans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9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5056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5597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550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633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4318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8591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526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973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4820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7364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46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7052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7171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7326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630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858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6227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207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5309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1242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6214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8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5248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064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585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5772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1168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763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8431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0243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7125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2107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92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8860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5385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7467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3359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6375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101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55266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3170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3334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0080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27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8568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9539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1676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862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4812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482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7949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817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3292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6500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88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03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89" y="8805863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AF5645-ADC5-4E70-B64E-8F6CE3446CA7}" type="slidenum">
              <a:rPr lang="en-US">
                <a:solidFill>
                  <a:srgbClr val="000000"/>
                </a:solidFill>
                <a:latin typeface="Stone Sans"/>
              </a:rPr>
              <a:pPr/>
              <a:t>15</a:t>
            </a:fld>
            <a:endParaRPr lang="en-US" dirty="0">
              <a:solidFill>
                <a:srgbClr val="000000"/>
              </a:solidFill>
              <a:latin typeface="Stone Sans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16450" cy="3463925"/>
          </a:xfrm>
          <a:ln cap="flat"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89401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26756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8000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20944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59618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702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60023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65449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372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04812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86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72066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94754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85382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56044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0808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7359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0407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15940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41432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44751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6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75006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61189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0729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14449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40368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93650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84307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83781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71266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98247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75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1279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45390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56946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06665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76677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00027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56686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69997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53563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68413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05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57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70137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85227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8445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00492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11193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09260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50417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3143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1266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0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64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23955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200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21102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201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85153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202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6894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3192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204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3428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68572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103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89" y="8805863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415A17-19D7-4F40-AF61-4B444B280C98}" type="slidenum">
              <a:rPr lang="en-US">
                <a:solidFill>
                  <a:srgbClr val="000000"/>
                </a:solidFill>
                <a:latin typeface="Stone Sans"/>
              </a:rPr>
              <a:pPr/>
              <a:t>206</a:t>
            </a:fld>
            <a:endParaRPr lang="en-US" dirty="0">
              <a:solidFill>
                <a:srgbClr val="000000"/>
              </a:solidFill>
              <a:latin typeface="Stone Sans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16450" cy="3463925"/>
          </a:xfrm>
          <a:ln cap="flat"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63257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0604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59185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8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83033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19898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03431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E32D28-E646-45BE-ADA2-337B31084657}" type="slidenum">
              <a:rPr lang="en-US" smtClean="0">
                <a:latin typeface="Stone Sans"/>
              </a:rPr>
              <a:pPr/>
              <a:t>212</a:t>
            </a:fld>
            <a:endParaRPr lang="en-US" dirty="0" smtClean="0">
              <a:latin typeface="Stone Sans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19625" cy="3463925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1346240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3873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97773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34139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0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37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3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89" y="8805863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94FA24-4D8B-4A70-AB11-C8F4EE1F2B83}" type="slidenum">
              <a:rPr lang="en-US">
                <a:solidFill>
                  <a:srgbClr val="000000"/>
                </a:solidFill>
                <a:latin typeface="Stone Sans"/>
              </a:rPr>
              <a:pPr/>
              <a:t>23</a:t>
            </a:fld>
            <a:endParaRPr lang="en-US" dirty="0">
              <a:solidFill>
                <a:srgbClr val="000000"/>
              </a:solidFill>
              <a:latin typeface="Stone Sans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16450" cy="3463925"/>
          </a:xfrm>
          <a:ln cap="flat"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36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10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83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6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24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44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6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975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3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89" y="8805863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E273AB-8AC7-4D75-89AE-37BAA0A6AB77}" type="slidenum">
              <a:rPr lang="en-US">
                <a:solidFill>
                  <a:srgbClr val="000000"/>
                </a:solidFill>
                <a:latin typeface="Stone Sans"/>
              </a:rPr>
              <a:pPr/>
              <a:t>30</a:t>
            </a:fld>
            <a:endParaRPr lang="en-US" dirty="0">
              <a:solidFill>
                <a:srgbClr val="000000"/>
              </a:solidFill>
              <a:latin typeface="Stone San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16450" cy="3463925"/>
          </a:xfrm>
          <a:ln cap="flat"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93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18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23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42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79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7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49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023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491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3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911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072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742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396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890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670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267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232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98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071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6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509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572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71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050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25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Stone Sans"/>
              </a:rPr>
              <a:t>Template F-circle </a:t>
            </a:r>
            <a:r>
              <a:rPr lang="en-US" dirty="0" err="1" smtClean="0">
                <a:latin typeface="Stone Sans"/>
              </a:rPr>
              <a:t>lt</a:t>
            </a:r>
            <a:r>
              <a:rPr lang="en-US" dirty="0" smtClean="0">
                <a:latin typeface="Stone Sans"/>
              </a:rPr>
              <a:t>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01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264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543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72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287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3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950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965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08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908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415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348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277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246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361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340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85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2840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463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1310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405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101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3188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298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41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073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1029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05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274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9252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583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6005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5870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907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080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7382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241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1606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38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4602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3321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761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799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564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104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645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98B74-33A9-4086-B12E-25DEC10D9BB2}" type="datetime1">
              <a:rPr lang="en-US" smtClean="0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tone Sans"/>
              </a:rPr>
              <a:t>Template F-circle lt grey</a:t>
            </a:r>
            <a:endParaRPr lang="en-US" dirty="0">
              <a:latin typeface="Stone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F5F5-882E-4022-8786-5BC466CAD8DF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9235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886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1384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9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8.xml"/><Relationship Id="rId1" Type="http://schemas.openxmlformats.org/officeDocument/2006/relationships/tags" Target="../tags/tag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1.xml"/><Relationship Id="rId1" Type="http://schemas.openxmlformats.org/officeDocument/2006/relationships/tags" Target="../tags/tag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2.xml"/><Relationship Id="rId1" Type="http://schemas.openxmlformats.org/officeDocument/2006/relationships/tags" Target="../tags/tag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3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6.xml"/><Relationship Id="rId1" Type="http://schemas.openxmlformats.org/officeDocument/2006/relationships/tags" Target="../tags/tag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9.xml"/><Relationship Id="rId1" Type="http://schemas.openxmlformats.org/officeDocument/2006/relationships/tags" Target="../tags/tag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8.xml"/><Relationship Id="rId1" Type="http://schemas.openxmlformats.org/officeDocument/2006/relationships/tags" Target="../tags/tag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6.xml"/><Relationship Id="rId1" Type="http://schemas.openxmlformats.org/officeDocument/2006/relationships/tags" Target="../tags/tag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9.xml"/><Relationship Id="rId1" Type="http://schemas.openxmlformats.org/officeDocument/2006/relationships/tags" Target="../tags/tag1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70.xml"/><Relationship Id="rId1" Type="http://schemas.openxmlformats.org/officeDocument/2006/relationships/tags" Target="../tags/tag1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71.xml"/><Relationship Id="rId1" Type="http://schemas.openxmlformats.org/officeDocument/2006/relationships/tags" Target="../tags/tag1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72.xml"/><Relationship Id="rId1" Type="http://schemas.openxmlformats.org/officeDocument/2006/relationships/tags" Target="../tags/tag1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73.xml"/><Relationship Id="rId1" Type="http://schemas.openxmlformats.org/officeDocument/2006/relationships/tags" Target="../tags/tag1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74.xml"/><Relationship Id="rId1" Type="http://schemas.openxmlformats.org/officeDocument/2006/relationships/tags" Target="../tags/tag1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77.xml"/><Relationship Id="rId1" Type="http://schemas.openxmlformats.org/officeDocument/2006/relationships/tags" Target="../tags/tag1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80.xml"/><Relationship Id="rId1" Type="http://schemas.openxmlformats.org/officeDocument/2006/relationships/tags" Target="../tags/tag1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85.xml"/><Relationship Id="rId1" Type="http://schemas.openxmlformats.org/officeDocument/2006/relationships/tags" Target="../tags/tag1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93.xml"/><Relationship Id="rId1" Type="http://schemas.openxmlformats.org/officeDocument/2006/relationships/tags" Target="../tags/tag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26000">
              <a:schemeClr val="accent1"/>
            </a:gs>
            <a:gs pos="75000">
              <a:schemeClr val="accent3"/>
            </a:gs>
            <a:gs pos="89000">
              <a:schemeClr val="accent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6"/>
          <p:cNvSpPr>
            <a:spLocks/>
          </p:cNvSpPr>
          <p:nvPr userDrawn="1"/>
        </p:nvSpPr>
        <p:spPr bwMode="white">
          <a:xfrm>
            <a:off x="-6350" y="358775"/>
            <a:ext cx="8566150" cy="6518275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3"/>
              </a:gs>
            </a:gsLst>
            <a:lin ang="180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pic>
        <p:nvPicPr>
          <p:cNvPr id="5" name="Picture 12" descr="wsuTLSigRvs-r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6940550" y="5910263"/>
            <a:ext cx="18684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3215811" y="2422989"/>
            <a:ext cx="5661061" cy="480131"/>
          </a:xfrm>
          <a:noFill/>
          <a:ln w="9525">
            <a:noFill/>
            <a:miter lim="800000"/>
            <a:headEnd/>
            <a:tailEnd/>
          </a:ln>
        </p:spPr>
        <p:txBody>
          <a:bodyPr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effectLst/>
                <a:latin typeface="Stone San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212299" y="3024651"/>
            <a:ext cx="5675721" cy="430887"/>
          </a:xfrm>
        </p:spPr>
        <p:txBody>
          <a:bodyPr rIns="0" anchorCtr="0"/>
          <a:lstStyle>
            <a:lvl1pPr marL="0" indent="0" algn="l">
              <a:buFont typeface="Arial" pitchFamily="34" charset="0"/>
              <a:buNone/>
              <a:defRPr sz="2200" b="0">
                <a:solidFill>
                  <a:schemeClr val="tx1"/>
                </a:solidFill>
                <a:effectLst/>
                <a:latin typeface="Stone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4545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D2F3-A8A3-4EAF-A59E-BEB9537CA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6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03116"/>
            <a:ext cx="7772400" cy="480131"/>
          </a:xfrm>
        </p:spPr>
        <p:txBody>
          <a:bodyPr/>
          <a:lstStyle>
            <a:lvl1pPr>
              <a:defRPr sz="2800">
                <a:latin typeface="Stone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Stone Sans" pitchFamily="34" charset="0"/>
              </a:defRPr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Stone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733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6"/>
          <p:cNvSpPr>
            <a:spLocks/>
          </p:cNvSpPr>
          <p:nvPr userDrawn="1"/>
        </p:nvSpPr>
        <p:spPr bwMode="invGray">
          <a:xfrm>
            <a:off x="-12700" y="379413"/>
            <a:ext cx="8616950" cy="6557962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5" name="Freeform 26"/>
          <p:cNvSpPr>
            <a:spLocks/>
          </p:cNvSpPr>
          <p:nvPr userDrawn="1"/>
        </p:nvSpPr>
        <p:spPr bwMode="white">
          <a:xfrm>
            <a:off x="52388" y="339725"/>
            <a:ext cx="8566150" cy="6518275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pic>
        <p:nvPicPr>
          <p:cNvPr id="6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463" y="236538"/>
            <a:ext cx="13763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15811" y="2396726"/>
            <a:ext cx="5239819" cy="492443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15811" y="2978475"/>
            <a:ext cx="5239819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bg2"/>
                </a:solidFill>
                <a:effectLst/>
                <a:latin typeface="Stone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06138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</p:spTree>
    <p:extLst>
      <p:ext uri="{BB962C8B-B14F-4D97-AF65-F5344CB8AC3E}">
        <p14:creationId xmlns:p14="http://schemas.microsoft.com/office/powerpoint/2010/main" val="355713289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3623-1FFF-494C-8FC1-19C2E9B49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5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3623-1FFF-494C-8FC1-19C2E9B496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57388"/>
            <a:ext cx="43497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50" y="1957388"/>
            <a:ext cx="4351338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73895-7F56-4368-9194-527767F23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1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3623-1FFF-494C-8FC1-19C2E9B496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57388"/>
            <a:ext cx="43497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50" y="1957388"/>
            <a:ext cx="4351338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0A0A-9543-4BA3-AC5E-890E3A5450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706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3623-1FFF-494C-8FC1-19C2E9B496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A050-8996-4836-96F7-BB8F98B7C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E1961-14CB-4224-9476-EC7855E4D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408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3623-1FFF-494C-8FC1-19C2E9B496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7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3623-1FFF-494C-8FC1-19C2E9B496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7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0346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3623-1FFF-494C-8FC1-19C2E9B496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7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7635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3623-1FFF-494C-8FC1-19C2E9B496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7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3623-1FFF-494C-8FC1-19C2E9B496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7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3623-1FFF-494C-8FC1-19C2E9B496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7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134-83EA-4FE2-9244-CB8371B72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40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316"/>
            <a:ext cx="9144000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ctr">
              <a:def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2104166"/>
          </a:xfrm>
        </p:spPr>
        <p:txBody>
          <a:bodyPr anchorCtr="0"/>
          <a:lstStyle>
            <a:lvl1pPr marL="341313" indent="-341313" algn="l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3000" b="1"/>
            </a:lvl1pPr>
            <a:lvl2pPr marL="744538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2800" b="1"/>
            </a:lvl2pPr>
            <a:lvl3pPr marL="11477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sz="2400" b="1"/>
            </a:lvl3pPr>
            <a:lvl4pPr marL="1541463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52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0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2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3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5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7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8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9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0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1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2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3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5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6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7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8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9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0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1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theme" Target="../theme/theme3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.png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4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6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7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8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9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50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51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52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53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54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56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57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58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59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60.xml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61.xml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62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63.xml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65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66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67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68.xml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69.xml"/></Relationships>
</file>

<file path=ppt/slideMasters/_rels/slideMaster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70.xml"/></Relationships>
</file>

<file path=ppt/slideMasters/_rels/slideMaster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71.xml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72.xml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0.xml"/><Relationship Id="rId1" Type="http://schemas.openxmlformats.org/officeDocument/2006/relationships/slideLayout" Target="../slideLayouts/slideLayout74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75.xml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76.xml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3.xml"/><Relationship Id="rId1" Type="http://schemas.openxmlformats.org/officeDocument/2006/relationships/slideLayout" Target="../slideLayouts/slideLayout77.xml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4.xml"/><Relationship Id="rId1" Type="http://schemas.openxmlformats.org/officeDocument/2006/relationships/slideLayout" Target="../slideLayouts/slideLayout78.xml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5.xml"/><Relationship Id="rId1" Type="http://schemas.openxmlformats.org/officeDocument/2006/relationships/slideLayout" Target="../slideLayouts/slideLayout79.xml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6.xml"/><Relationship Id="rId1" Type="http://schemas.openxmlformats.org/officeDocument/2006/relationships/slideLayout" Target="../slideLayouts/slideLayout80.xml"/></Relationships>
</file>

<file path=ppt/slideMasters/_rels/slideMaster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7.xml"/><Relationship Id="rId1" Type="http://schemas.openxmlformats.org/officeDocument/2006/relationships/slideLayout" Target="../slideLayouts/slideLayout81.xml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8.xml"/><Relationship Id="rId1" Type="http://schemas.openxmlformats.org/officeDocument/2006/relationships/slideLayout" Target="../slideLayouts/slideLayout82.xml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9.xml"/><Relationship Id="rId1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84.xml"/></Relationships>
</file>

<file path=ppt/slideMasters/_rels/slideMaster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1.xml"/><Relationship Id="rId1" Type="http://schemas.openxmlformats.org/officeDocument/2006/relationships/slideLayout" Target="../slideLayouts/slideLayout85.xml"/></Relationships>
</file>

<file path=ppt/slideMasters/_rels/slideMaster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2.xml"/><Relationship Id="rId1" Type="http://schemas.openxmlformats.org/officeDocument/2006/relationships/slideLayout" Target="../slideLayouts/slideLayout86.xml"/></Relationships>
</file>

<file path=ppt/slideMasters/_rels/slideMaster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3.xml"/><Relationship Id="rId1" Type="http://schemas.openxmlformats.org/officeDocument/2006/relationships/slideLayout" Target="../slideLayouts/slideLayout87.xml"/></Relationships>
</file>

<file path=ppt/slideMasters/_rels/slideMaster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4.xml"/><Relationship Id="rId1" Type="http://schemas.openxmlformats.org/officeDocument/2006/relationships/slideLayout" Target="../slideLayouts/slideLayout88.xml"/></Relationships>
</file>

<file path=ppt/slideMasters/_rels/slideMaster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5.xml"/><Relationship Id="rId1" Type="http://schemas.openxmlformats.org/officeDocument/2006/relationships/slideLayout" Target="../slideLayouts/slideLayout89.xml"/></Relationships>
</file>

<file path=ppt/slideMasters/_rels/slideMaster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6.xml"/><Relationship Id="rId1" Type="http://schemas.openxmlformats.org/officeDocument/2006/relationships/slideLayout" Target="../slideLayouts/slideLayout90.xml"/></Relationships>
</file>

<file path=ppt/slideMasters/_rels/slideMaster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7.xml"/><Relationship Id="rId1" Type="http://schemas.openxmlformats.org/officeDocument/2006/relationships/slideLayout" Target="../slideLayouts/slideLayout91.xml"/></Relationships>
</file>

<file path=ppt/slideMasters/_rels/slideMaster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8.xml"/><Relationship Id="rId1" Type="http://schemas.openxmlformats.org/officeDocument/2006/relationships/slideLayout" Target="../slideLayouts/slideLayout92.xml"/></Relationships>
</file>

<file path=ppt/slideMasters/_rels/slideMaster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9.xml"/><Relationship Id="rId1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/Relationships>
</file>

<file path=ppt/slideMasters/_rels/slideMaster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0.xml"/><Relationship Id="rId1" Type="http://schemas.openxmlformats.org/officeDocument/2006/relationships/slideLayout" Target="../slideLayouts/slideLayout94.xml"/></Relationships>
</file>

<file path=ppt/slideMasters/_rels/slideMaster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1.xml"/><Relationship Id="rId1" Type="http://schemas.openxmlformats.org/officeDocument/2006/relationships/slideLayout" Target="../slideLayouts/slideLayout95.xml"/></Relationships>
</file>

<file path=ppt/slideMasters/_rels/slideMaster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2.xml"/><Relationship Id="rId1" Type="http://schemas.openxmlformats.org/officeDocument/2006/relationships/slideLayout" Target="../slideLayouts/slideLayout96.xml"/></Relationships>
</file>

<file path=ppt/slideMasters/_rels/slideMaster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3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EBF49C43-1333-4577-B53E-821CCC936C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1" r:id="rId5"/>
    <p:sldLayoutId id="2147484212" r:id="rId6"/>
    <p:sldLayoutId id="2147484213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Stone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Stone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Stone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Stone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Stone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3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33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35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3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3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4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43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45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4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4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60000">
              <a:schemeClr val="accent1"/>
            </a:gs>
            <a:gs pos="100000">
              <a:schemeClr val="accent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3"/>
          <p:cNvGrpSpPr>
            <a:grpSpLocks/>
          </p:cNvGrpSpPr>
          <p:nvPr userDrawn="1"/>
        </p:nvGrpSpPr>
        <p:grpSpPr bwMode="auto">
          <a:xfrm>
            <a:off x="9007475" y="0"/>
            <a:ext cx="136525" cy="6858000"/>
            <a:chOff x="9007474" y="0"/>
            <a:chExt cx="136525" cy="6858000"/>
          </a:xfrm>
        </p:grpSpPr>
        <p:sp>
          <p:nvSpPr>
            <p:cNvPr id="20" name="Rectangle 19"/>
            <p:cNvSpPr/>
            <p:nvPr userDrawn="1"/>
          </p:nvSpPr>
          <p:spPr bwMode="ltGray">
            <a:xfrm>
              <a:off x="9007474" y="5683250"/>
              <a:ext cx="136525" cy="11747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ltGray">
            <a:xfrm flipH="1">
              <a:off x="9007474" y="0"/>
              <a:ext cx="136525" cy="3833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ltGray">
            <a:xfrm flipH="1">
              <a:off x="9007474" y="3698875"/>
              <a:ext cx="136525" cy="2178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2051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Stone Sans"/>
              </a:defRPr>
            </a:lvl1pPr>
          </a:lstStyle>
          <a:p>
            <a:pPr>
              <a:defRPr/>
            </a:pPr>
            <a:fld id="{B0365FD5-56C5-4EC3-9AD2-E6A670186F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6" name="Picture 12" descr="wsuTLSigRvs-r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7334250" y="6116638"/>
            <a:ext cx="15636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400" dirty="0">
          <a:solidFill>
            <a:schemeClr val="tx1"/>
          </a:solidFill>
          <a:latin typeface="Stone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200" dirty="0">
          <a:solidFill>
            <a:schemeClr val="tx1"/>
          </a:solidFill>
          <a:latin typeface="Stone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000" dirty="0">
          <a:solidFill>
            <a:schemeClr val="tx1"/>
          </a:solidFill>
          <a:latin typeface="Stone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dirty="0">
          <a:solidFill>
            <a:schemeClr val="tx1"/>
          </a:solidFill>
          <a:latin typeface="Stone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1600" dirty="0">
          <a:solidFill>
            <a:schemeClr val="tx1"/>
          </a:solidFill>
          <a:latin typeface="Stone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5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53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55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5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5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6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63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65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6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6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6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Stone Sans"/>
              </a:defRPr>
            </a:lvl1pPr>
          </a:lstStyle>
          <a:p>
            <a:pPr>
              <a:defRPr/>
            </a:pPr>
            <a:fld id="{5837801B-AFE1-406E-BE2F-8555579965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80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20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7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73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75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7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7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8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83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85" r:id="rId1"/>
    <p:sldLayoutId id="21474842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88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90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4099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Stone Sans"/>
              </a:defRPr>
            </a:lvl1pPr>
          </a:lstStyle>
          <a:p>
            <a:pPr>
              <a:defRPr/>
            </a:pPr>
            <a:fld id="{B4EF80DB-8BC6-4BBC-8045-B26F949710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2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92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9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96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98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00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02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0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06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08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10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Stone Sans"/>
              </a:defRPr>
            </a:lvl1pPr>
          </a:lstStyle>
          <a:p>
            <a:pPr>
              <a:defRPr/>
            </a:pPr>
            <a:fld id="{C22E377C-E999-452C-A805-443390AABE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8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12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15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1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1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2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23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25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2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2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23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3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33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35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3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3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42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4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46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48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25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50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52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5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56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58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60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62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6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66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68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2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70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72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7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76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78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80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82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8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86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88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2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90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92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9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Stone Sans"/>
              </a:defRPr>
            </a:lvl1pPr>
          </a:lstStyle>
          <a:p>
            <a:pPr>
              <a:defRPr/>
            </a:pPr>
            <a:fld id="{70972499-CD3F-4A28-81AF-A516E2418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96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3.xml"/><Relationship Id="rId7" Type="http://schemas.openxmlformats.org/officeDocument/2006/relationships/image" Target="../media/image4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44.xml"/><Relationship Id="rId4" Type="http://schemas.openxmlformats.org/officeDocument/2006/relationships/hyperlink" Target="http://www.wsu.edu/~forms/PDF/BPPM/30-59.pdf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45.xml"/><Relationship Id="rId4" Type="http://schemas.openxmlformats.org/officeDocument/2006/relationships/hyperlink" Target="http://www.wsu.edu/~forms/PDF/BPPM/30-59.pdf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4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47.xml"/><Relationship Id="rId4" Type="http://schemas.openxmlformats.org/officeDocument/2006/relationships/hyperlink" Target="http://www.wsu.edu/~forms/PDF/BPPM/30-59-5.pdf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5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5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5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5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5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5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12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12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12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12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12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1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21.emf"/><Relationship Id="rId4" Type="http://schemas.openxmlformats.org/officeDocument/2006/relationships/notesSlide" Target="../notesSlides/notesSlide13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21.emf"/><Relationship Id="rId4" Type="http://schemas.openxmlformats.org/officeDocument/2006/relationships/notesSlide" Target="../notesSlides/notesSlide13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21.emf"/><Relationship Id="rId4" Type="http://schemas.openxmlformats.org/officeDocument/2006/relationships/notesSlide" Target="../notesSlides/notesSlide13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21.emf"/><Relationship Id="rId4" Type="http://schemas.openxmlformats.org/officeDocument/2006/relationships/notesSlide" Target="../notesSlides/notesSlide138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21.emf"/><Relationship Id="rId4" Type="http://schemas.openxmlformats.org/officeDocument/2006/relationships/notesSlide" Target="../notesSlides/notesSlide140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21.emf"/><Relationship Id="rId4" Type="http://schemas.openxmlformats.org/officeDocument/2006/relationships/notesSlide" Target="../notesSlides/notesSlide14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8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18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4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image" Target="../media/image23.emf"/><Relationship Id="rId4" Type="http://schemas.openxmlformats.org/officeDocument/2006/relationships/notesSlide" Target="../notesSlides/notesSlide14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image" Target="../media/image23.emf"/><Relationship Id="rId4" Type="http://schemas.openxmlformats.org/officeDocument/2006/relationships/notesSlide" Target="../notesSlides/notesSlide1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1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image" Target="../media/image23.emf"/><Relationship Id="rId4" Type="http://schemas.openxmlformats.org/officeDocument/2006/relationships/notesSlide" Target="../notesSlides/notesSlide15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image" Target="../media/image23.emf"/><Relationship Id="rId4" Type="http://schemas.openxmlformats.org/officeDocument/2006/relationships/notesSlide" Target="../notesSlides/notesSlide154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image" Target="../media/image23.emf"/><Relationship Id="rId4" Type="http://schemas.openxmlformats.org/officeDocument/2006/relationships/notesSlide" Target="../notesSlides/notesSlide15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9.xml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1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17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0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196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1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9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2.xml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198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3.xml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199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4.xml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200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19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1.xml"/><Relationship Id="rId4" Type="http://schemas.openxmlformats.org/officeDocument/2006/relationships/hyperlink" Target="http://www.wsu.edu/~forms/PDF/BPPM/30-55.pdf" TargetMode="Externa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image" Target="../media/image29.wmf"/><Relationship Id="rId4" Type="http://schemas.openxmlformats.org/officeDocument/2006/relationships/notesSlide" Target="../notesSlides/notesSlide194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4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5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7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206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8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207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9.xml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2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0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05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06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7.xml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21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8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213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9.xml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2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0.xml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215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1.xml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216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3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217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4.xml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218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5.xml"/><Relationship Id="rId2" Type="http://schemas.openxmlformats.org/officeDocument/2006/relationships/slideLayout" Target="../slideLayouts/slideLayout96.xml"/><Relationship Id="rId1" Type="http://schemas.openxmlformats.org/officeDocument/2006/relationships/tags" Target="../tags/tag219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6.xml"/><Relationship Id="rId2" Type="http://schemas.openxmlformats.org/officeDocument/2006/relationships/slideLayout" Target="../slideLayouts/slideLayout97.xml"/><Relationship Id="rId1" Type="http://schemas.openxmlformats.org/officeDocument/2006/relationships/tags" Target="../tags/tag2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hyperlink" Target="http://www.wsu.edu/~forms/PDF/BPPM/30-52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su.edu/~forms/PDF/BPPM/30-52.pdf" TargetMode="External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wsu.edu/~forms/PDF/BPPM/30-51.pdf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hyperlink" Target="http://www.wsu.edu/~forms/PDF/BPPM/30-50.pdf" TargetMode="External"/><Relationship Id="rId11" Type="http://schemas.openxmlformats.org/officeDocument/2006/relationships/hyperlink" Target="http://www.wsu.edu/~forms/PDF/BPPM/30-59.pdf" TargetMode="External"/><Relationship Id="rId5" Type="http://schemas.openxmlformats.org/officeDocument/2006/relationships/hyperlink" Target="http://www.wsu.edu/~forms/PDF/BPPM/30-02.pdf" TargetMode="External"/><Relationship Id="rId10" Type="http://schemas.openxmlformats.org/officeDocument/2006/relationships/hyperlink" Target="http://www.wsu.edu/~forms/PDF/BPPM/30-55.pdf" TargetMode="External"/><Relationship Id="rId4" Type="http://schemas.openxmlformats.org/officeDocument/2006/relationships/hyperlink" Target="http://www.wsu.edu/~forms/PDF/BPPM/30-00.pdf" TargetMode="External"/><Relationship Id="rId9" Type="http://schemas.openxmlformats.org/officeDocument/2006/relationships/hyperlink" Target="http://www.wsu.edu/~forms/PDF/BPPM/30-53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Relationship Id="rId4" Type="http://schemas.openxmlformats.org/officeDocument/2006/relationships/hyperlink" Target="http://www.wsu.edu/~forms/PDF/BPPM/30-00.pd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0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su.edu/~forms/PDF/BPPM/30-52.pdf" TargetMode="External"/><Relationship Id="rId3" Type="http://schemas.openxmlformats.org/officeDocument/2006/relationships/tags" Target="../tags/tag104.xml"/><Relationship Id="rId7" Type="http://schemas.openxmlformats.org/officeDocument/2006/relationships/image" Target="../media/image13.emf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81.xml"/><Relationship Id="rId4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image" Target="../media/image14.emf"/><Relationship Id="rId4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16.emf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95.xml"/><Relationship Id="rId4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17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98.xml"/><Relationship Id="rId4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011613" y="0"/>
            <a:ext cx="5132387" cy="6858000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69000">
                <a:schemeClr val="tx1">
                  <a:lumMod val="85000"/>
                </a:schemeClr>
              </a:gs>
              <a:gs pos="86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pic>
        <p:nvPicPr>
          <p:cNvPr id="13315" name="Picture 15" descr="C:\Users\dschmidt\AppData\Local\Microsoft\Windows\Temporary Internet Files\Content.IE5\6XVGK0CD\MP900409706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420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098675" y="0"/>
            <a:ext cx="2132013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85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pic>
        <p:nvPicPr>
          <p:cNvPr id="13317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5919788"/>
            <a:ext cx="18081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9007475" y="0"/>
            <a:ext cx="136525" cy="6858000"/>
            <a:chOff x="0" y="0"/>
            <a:chExt cx="155448" cy="6858000"/>
          </a:xfrm>
        </p:grpSpPr>
        <p:sp>
          <p:nvSpPr>
            <p:cNvPr id="13" name="Rectangle 12"/>
            <p:cNvSpPr/>
            <p:nvPr/>
          </p:nvSpPr>
          <p:spPr bwMode="ltGray">
            <a:xfrm>
              <a:off x="0" y="4562475"/>
              <a:ext cx="155448" cy="2295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 flipH="1">
              <a:off x="0" y="0"/>
              <a:ext cx="155448" cy="52308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 flipH="1">
              <a:off x="0" y="3698875"/>
              <a:ext cx="155448" cy="21780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Stone Sans"/>
              </a:endParaRPr>
            </a:p>
          </p:txBody>
        </p:sp>
      </p:grpSp>
      <p:sp>
        <p:nvSpPr>
          <p:cNvPr id="17" name="Rectangle 20"/>
          <p:cNvSpPr txBox="1">
            <a:spLocks noChangeArrowheads="1"/>
          </p:cNvSpPr>
          <p:nvPr/>
        </p:nvSpPr>
        <p:spPr>
          <a:xfrm>
            <a:off x="4491038" y="3778250"/>
            <a:ext cx="4421187" cy="1700213"/>
          </a:xfrm>
          <a:prstGeom prst="rect">
            <a:avLst/>
          </a:prstGeom>
        </p:spPr>
        <p:txBody>
          <a:bodyPr/>
          <a:lstStyle/>
          <a:p>
            <a:pPr marL="165100" indent="-165100" eaLnBrk="0" hangingPunct="0">
              <a:spcBef>
                <a:spcPct val="25000"/>
              </a:spcBef>
              <a:buClr>
                <a:srgbClr val="C60C30"/>
              </a:buClr>
              <a:buSzPct val="100000"/>
              <a:buFont typeface="Arial" charset="0"/>
              <a:buNone/>
              <a:defRPr/>
            </a:pPr>
            <a:r>
              <a:rPr lang="en-US" b="1" kern="0" dirty="0">
                <a:solidFill>
                  <a:schemeClr val="bg2"/>
                </a:solidFill>
                <a:latin typeface="Stone Sans" pitchFamily="34" charset="0"/>
              </a:rPr>
              <a:t>Developed by:</a:t>
            </a:r>
          </a:p>
          <a:p>
            <a:pPr marL="165100" indent="-165100" eaLnBrk="0" hangingPunct="0">
              <a:spcBef>
                <a:spcPct val="25000"/>
              </a:spcBef>
              <a:buClr>
                <a:srgbClr val="C60C30"/>
              </a:buClr>
              <a:buSzPct val="100000"/>
              <a:buFont typeface="Arial" charset="0"/>
              <a:buNone/>
              <a:defRPr/>
            </a:pPr>
            <a:r>
              <a:rPr lang="en-US" sz="2200" b="1" kern="0" dirty="0">
                <a:solidFill>
                  <a:schemeClr val="bg2"/>
                </a:solidFill>
                <a:latin typeface="Stone Sans" pitchFamily="34" charset="0"/>
              </a:rPr>
              <a:t> </a:t>
            </a:r>
            <a:br>
              <a:rPr lang="en-US" sz="2200" b="1" kern="0" dirty="0">
                <a:solidFill>
                  <a:schemeClr val="bg2"/>
                </a:solidFill>
                <a:latin typeface="Stone Sans" pitchFamily="34" charset="0"/>
              </a:rPr>
            </a:br>
            <a:r>
              <a:rPr lang="en-US" sz="2800" b="1" kern="0" dirty="0">
                <a:solidFill>
                  <a:schemeClr val="bg2"/>
                </a:solidFill>
                <a:latin typeface="Stone Sans" pitchFamily="34" charset="0"/>
              </a:rPr>
              <a:t>WSU Controller’s Office</a:t>
            </a:r>
            <a:endParaRPr lang="en-US" sz="2200" b="1" kern="0" dirty="0">
              <a:solidFill>
                <a:schemeClr val="bg2"/>
              </a:solidFill>
              <a:latin typeface="Stone Sans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4175" y="631825"/>
            <a:ext cx="4518025" cy="2268538"/>
          </a:xfrm>
          <a:prstGeom prst="rect">
            <a:avLst/>
          </a:prstGeom>
          <a:gradFill>
            <a:gsLst>
              <a:gs pos="417">
                <a:schemeClr val="tx1"/>
              </a:gs>
              <a:gs pos="99167">
                <a:schemeClr val="tx1"/>
              </a:gs>
              <a:gs pos="80000">
                <a:schemeClr val="tx1">
                  <a:lumMod val="85000"/>
                </a:schemeClr>
              </a:gs>
              <a:gs pos="20000">
                <a:schemeClr val="tx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0" name="Rectangle 19"/>
          <p:cNvSpPr txBox="1">
            <a:spLocks noChangeArrowheads="1"/>
          </p:cNvSpPr>
          <p:nvPr/>
        </p:nvSpPr>
        <p:spPr>
          <a:xfrm>
            <a:off x="4279900" y="1460500"/>
            <a:ext cx="4346575" cy="1268413"/>
          </a:xfrm>
          <a:prstGeom prst="rect">
            <a:avLst/>
          </a:prstGeom>
          <a:effectLst>
            <a:outerShdw blurRad="50800" dist="25400" dir="3000000" algn="ctr" rotWithShape="0">
              <a:schemeClr val="bg1"/>
            </a:outerShdw>
          </a:effectLst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4400" b="1" kern="0" dirty="0">
                <a:solidFill>
                  <a:srgbClr val="981E32"/>
                </a:solidFill>
                <a:latin typeface="Stone Sans" pitchFamily="34" charset="0"/>
              </a:rPr>
              <a:t>Cash Handling Training</a:t>
            </a:r>
          </a:p>
        </p:txBody>
      </p:sp>
      <p:sp>
        <p:nvSpPr>
          <p:cNvPr id="21" name="PPTShape_0"/>
          <p:cNvSpPr txBox="1">
            <a:spLocks noChangeArrowheads="1"/>
          </p:cNvSpPr>
          <p:nvPr/>
        </p:nvSpPr>
        <p:spPr>
          <a:xfrm>
            <a:off x="3992563" y="795338"/>
            <a:ext cx="4919662" cy="498475"/>
          </a:xfrm>
          <a:prstGeom prst="rect">
            <a:avLst/>
          </a:prstGeom>
          <a:effectLst>
            <a:outerShdw blurRad="12700" dist="12700" dir="3000000" algn="ctr" rotWithShape="0">
              <a:schemeClr val="bg1"/>
            </a:outerShdw>
          </a:effectLst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>
                <a:solidFill>
                  <a:srgbClr val="981E32"/>
                </a:solidFill>
                <a:latin typeface="Stone Sans" pitchFamily="34" charset="0"/>
              </a:rPr>
              <a:t>W</a:t>
            </a:r>
            <a:r>
              <a:rPr lang="en-US" sz="2400" b="1" kern="0" dirty="0">
                <a:solidFill>
                  <a:srgbClr val="981E32"/>
                </a:solidFill>
                <a:latin typeface="Stone Sans" pitchFamily="34" charset="0"/>
              </a:rPr>
              <a:t>ashington </a:t>
            </a:r>
            <a:r>
              <a:rPr lang="en-US" sz="3600" b="1" kern="0" dirty="0">
                <a:solidFill>
                  <a:srgbClr val="981E32"/>
                </a:solidFill>
                <a:latin typeface="Stone Sans" pitchFamily="34" charset="0"/>
              </a:rPr>
              <a:t>S</a:t>
            </a:r>
            <a:r>
              <a:rPr lang="en-US" sz="2400" b="1" kern="0" dirty="0">
                <a:solidFill>
                  <a:srgbClr val="981E32"/>
                </a:solidFill>
                <a:latin typeface="Stone Sans" pitchFamily="34" charset="0"/>
              </a:rPr>
              <a:t>tate </a:t>
            </a:r>
            <a:r>
              <a:rPr lang="en-US" sz="3600" b="1" kern="0" dirty="0">
                <a:solidFill>
                  <a:srgbClr val="981E32"/>
                </a:solidFill>
                <a:latin typeface="Stone Sans" pitchFamily="34" charset="0"/>
              </a:rPr>
              <a:t>U</a:t>
            </a:r>
            <a:r>
              <a:rPr lang="en-US" sz="2400" b="1" kern="0" dirty="0">
                <a:solidFill>
                  <a:srgbClr val="981E32"/>
                </a:solidFill>
                <a:latin typeface="Stone Sans" pitchFamily="34" charset="0"/>
              </a:rPr>
              <a:t>niversity </a:t>
            </a:r>
            <a:endParaRPr lang="en-US" sz="4400" b="1" kern="0" dirty="0">
              <a:solidFill>
                <a:srgbClr val="981E32"/>
              </a:solidFill>
              <a:latin typeface="Stone Sans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213225" y="649288"/>
            <a:ext cx="447992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13225" y="2900363"/>
            <a:ext cx="44799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0"/>
          <p:cNvSpPr txBox="1">
            <a:spLocks noChangeArrowheads="1"/>
          </p:cNvSpPr>
          <p:nvPr/>
        </p:nvSpPr>
        <p:spPr>
          <a:xfrm>
            <a:off x="187325" y="5919788"/>
            <a:ext cx="2452688" cy="398462"/>
          </a:xfrm>
          <a:prstGeom prst="rect">
            <a:avLst/>
          </a:prstGeom>
          <a:solidFill>
            <a:schemeClr val="tx1">
              <a:alpha val="62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65100" indent="-165100" algn="ctr" eaLnBrk="0" hangingPunct="0">
              <a:spcBef>
                <a:spcPct val="25000"/>
              </a:spcBef>
              <a:buClr>
                <a:srgbClr val="C60C30"/>
              </a:buClr>
              <a:buSzPct val="100000"/>
              <a:buFont typeface="Arial" charset="0"/>
              <a:buNone/>
              <a:defRPr/>
            </a:pPr>
            <a:r>
              <a:rPr lang="en-US" b="1" kern="0" dirty="0">
                <a:solidFill>
                  <a:schemeClr val="bg2"/>
                </a:solidFill>
                <a:latin typeface="Stone Sans" pitchFamily="34" charset="0"/>
              </a:rPr>
              <a:t>Revised </a:t>
            </a:r>
            <a:r>
              <a:rPr lang="en-US" b="1" kern="0" dirty="0" smtClean="0">
                <a:solidFill>
                  <a:schemeClr val="bg2"/>
                </a:solidFill>
                <a:latin typeface="Stone Sans" pitchFamily="34" charset="0"/>
              </a:rPr>
              <a:t>May </a:t>
            </a:r>
            <a:r>
              <a:rPr lang="en-US" b="1" kern="0" dirty="0">
                <a:solidFill>
                  <a:schemeClr val="bg2"/>
                </a:solidFill>
                <a:latin typeface="Stone Sans" pitchFamily="34" charset="0"/>
              </a:rPr>
              <a:t>2012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761999" y="1981200"/>
            <a:ext cx="7829341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573088" indent="-407988">
              <a:spcBef>
                <a:spcPts val="1200"/>
              </a:spcBef>
              <a:buClr>
                <a:srgbClr val="970035"/>
              </a:buClr>
              <a:buSzPct val="100000"/>
              <a:buFont typeface="Arial" charset="0"/>
              <a:buChar char="•"/>
            </a:pPr>
            <a:r>
              <a:rPr lang="en-US" sz="2600" b="1" dirty="0">
                <a:solidFill>
                  <a:schemeClr val="bg2"/>
                </a:solidFill>
                <a:latin typeface="Stone Sans" pitchFamily="34" charset="0"/>
              </a:rPr>
              <a:t>The following slides </a:t>
            </a:r>
            <a:r>
              <a:rPr lang="en-US" sz="3000" b="1" dirty="0">
                <a:solidFill>
                  <a:schemeClr val="bg2"/>
                </a:solidFill>
                <a:latin typeface="Stone Sans" pitchFamily="34" charset="0"/>
              </a:rPr>
              <a:t>give an example of a </a:t>
            </a:r>
            <a:r>
              <a:rPr lang="en-US" sz="3000" b="1" dirty="0" smtClean="0">
                <a:solidFill>
                  <a:schemeClr val="bg2"/>
                </a:solidFill>
                <a:latin typeface="Stone Sans" pitchFamily="34" charset="0"/>
              </a:rPr>
              <a:t/>
            </a:r>
            <a:br>
              <a:rPr lang="en-US" sz="3000" b="1" dirty="0" smtClean="0">
                <a:solidFill>
                  <a:schemeClr val="bg2"/>
                </a:solidFill>
                <a:latin typeface="Stone Sans" pitchFamily="34" charset="0"/>
              </a:rPr>
            </a:br>
            <a:r>
              <a:rPr lang="en-US" sz="3000" b="1" dirty="0" smtClean="0">
                <a:solidFill>
                  <a:schemeClr val="bg2"/>
                </a:solidFill>
                <a:latin typeface="Stone Sans" pitchFamily="34" charset="0"/>
              </a:rPr>
              <a:t>D-Receipt </a:t>
            </a:r>
            <a:r>
              <a:rPr lang="en-US" sz="3000" b="1" dirty="0">
                <a:solidFill>
                  <a:schemeClr val="bg2"/>
                </a:solidFill>
                <a:latin typeface="Stone Sans" pitchFamily="34" charset="0"/>
              </a:rPr>
              <a:t>and how to complete the form.</a:t>
            </a:r>
            <a:endParaRPr lang="en-US" sz="1000" b="1" dirty="0">
              <a:solidFill>
                <a:schemeClr val="bg2"/>
              </a:solidFill>
              <a:latin typeface="Stone Sans" pitchFamily="34" charset="0"/>
            </a:endParaRPr>
          </a:p>
          <a:p>
            <a:pPr marL="573088" indent="-407988">
              <a:spcBef>
                <a:spcPts val="1200"/>
              </a:spcBef>
              <a:buClr>
                <a:srgbClr val="970035"/>
              </a:buClr>
              <a:buSzPct val="100000"/>
              <a:buFont typeface="Arial" charset="0"/>
              <a:buChar char="•"/>
            </a:pPr>
            <a:endParaRPr lang="en-US" sz="1000" b="1" dirty="0">
              <a:solidFill>
                <a:schemeClr val="bg2"/>
              </a:solidFill>
              <a:latin typeface="Stone Sans" pitchFamily="34" charset="0"/>
            </a:endParaRPr>
          </a:p>
          <a:p>
            <a:pPr marL="573088" indent="-407988">
              <a:spcBef>
                <a:spcPts val="1200"/>
              </a:spcBef>
              <a:buClr>
                <a:srgbClr val="970035"/>
              </a:buClr>
              <a:buSzPct val="100000"/>
              <a:buFont typeface="Arial" charset="0"/>
              <a:buChar char="•"/>
            </a:pPr>
            <a:r>
              <a:rPr lang="en-US" sz="3000" b="1" dirty="0">
                <a:solidFill>
                  <a:schemeClr val="bg2"/>
                </a:solidFill>
                <a:latin typeface="Stone Sans" pitchFamily="34" charset="0"/>
              </a:rPr>
              <a:t>A </a:t>
            </a:r>
            <a:r>
              <a:rPr lang="en-US" sz="3000" b="1" dirty="0" smtClean="0">
                <a:solidFill>
                  <a:schemeClr val="bg2"/>
                </a:solidFill>
                <a:latin typeface="Stone Sans" pitchFamily="34" charset="0"/>
              </a:rPr>
              <a:t>D-Receipt </a:t>
            </a:r>
            <a:r>
              <a:rPr lang="en-US" sz="3000" b="1" dirty="0">
                <a:solidFill>
                  <a:schemeClr val="bg2"/>
                </a:solidFill>
                <a:latin typeface="Stone Sans" pitchFamily="34" charset="0"/>
              </a:rPr>
              <a:t>should always be prepared for all cash sales.</a:t>
            </a:r>
            <a:endParaRPr lang="en-US" sz="1000" b="1" dirty="0">
              <a:solidFill>
                <a:schemeClr val="bg2"/>
              </a:solidFill>
              <a:latin typeface="Stone Sans" pitchFamily="34" charset="0"/>
            </a:endParaRPr>
          </a:p>
          <a:p>
            <a:pPr marL="573088" indent="-407988">
              <a:spcBef>
                <a:spcPts val="1200"/>
              </a:spcBef>
              <a:buClr>
                <a:srgbClr val="970035"/>
              </a:buClr>
              <a:buSzPct val="100000"/>
              <a:buFont typeface="Arial" charset="0"/>
              <a:buChar char="•"/>
            </a:pPr>
            <a:endParaRPr lang="en-US" sz="1000" b="1" dirty="0">
              <a:solidFill>
                <a:schemeClr val="bg2"/>
              </a:solidFill>
              <a:latin typeface="Stone Sans" pitchFamily="34" charset="0"/>
            </a:endParaRPr>
          </a:p>
          <a:p>
            <a:pPr marL="573088" indent="-407988">
              <a:spcBef>
                <a:spcPts val="1200"/>
              </a:spcBef>
              <a:buClr>
                <a:srgbClr val="970035"/>
              </a:buClr>
              <a:buSzPct val="100000"/>
              <a:buFont typeface="Arial" charset="0"/>
              <a:buChar char="•"/>
            </a:pPr>
            <a:r>
              <a:rPr lang="en-US" sz="3000" b="1" dirty="0">
                <a:solidFill>
                  <a:schemeClr val="bg2"/>
                </a:solidFill>
                <a:latin typeface="Stone Sans" pitchFamily="34" charset="0"/>
              </a:rPr>
              <a:t>Checks can be listed on </a:t>
            </a:r>
            <a:r>
              <a:rPr lang="en-US" sz="2600" b="1" dirty="0">
                <a:solidFill>
                  <a:schemeClr val="bg2"/>
                </a:solidFill>
                <a:latin typeface="Stone Sans" pitchFamily="34" charset="0"/>
              </a:rPr>
              <a:t>the WSU </a:t>
            </a:r>
            <a:r>
              <a:rPr lang="en-US" sz="2600" b="1" dirty="0" err="1">
                <a:solidFill>
                  <a:schemeClr val="bg2"/>
                </a:solidFill>
                <a:latin typeface="Stone Sans" pitchFamily="34" charset="0"/>
              </a:rPr>
              <a:t>Logsheet</a:t>
            </a:r>
            <a:r>
              <a:rPr lang="en-US" sz="2600" b="1" dirty="0">
                <a:solidFill>
                  <a:schemeClr val="bg2"/>
                </a:solidFill>
                <a:latin typeface="Stone Sans" pitchFamily="34" charset="0"/>
              </a:rPr>
              <a:t>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7575"/>
            <a:ext cx="8596313" cy="590550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D-RECEIPT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125413"/>
            <a:ext cx="7570788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2" name="Line 4"/>
          <p:cNvSpPr>
            <a:spLocks noChangeShapeType="1"/>
          </p:cNvSpPr>
          <p:nvPr/>
        </p:nvSpPr>
        <p:spPr bwMode="auto">
          <a:xfrm flipH="1" flipV="1">
            <a:off x="2514600" y="1356525"/>
            <a:ext cx="685800" cy="2224873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180304" y="3505200"/>
            <a:ext cx="2993127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Departmental Information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125413"/>
            <a:ext cx="7570788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2" name="Line 4"/>
          <p:cNvSpPr>
            <a:spLocks noChangeShapeType="1"/>
          </p:cNvSpPr>
          <p:nvPr/>
        </p:nvSpPr>
        <p:spPr bwMode="auto">
          <a:xfrm flipH="1" flipV="1">
            <a:off x="1778557" y="2438400"/>
            <a:ext cx="415367" cy="1289538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23767" y="3629581"/>
            <a:ext cx="4221027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Receipt and </a:t>
            </a:r>
            <a:r>
              <a:rPr lang="en-US" dirty="0" err="1" smtClean="0">
                <a:solidFill>
                  <a:srgbClr val="FFFFFF"/>
                </a:solidFill>
                <a:latin typeface="Stone Sans"/>
              </a:rPr>
              <a:t>Logsheet</a:t>
            </a:r>
            <a:r>
              <a:rPr lang="en-US" dirty="0" smtClean="0">
                <a:solidFill>
                  <a:srgbClr val="FFFFFF"/>
                </a:solidFill>
                <a:latin typeface="Stone Sans"/>
              </a:rPr>
              <a:t> Series Issued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4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125413"/>
            <a:ext cx="7570788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2" name="Line 4"/>
          <p:cNvSpPr>
            <a:spLocks noChangeShapeType="1"/>
          </p:cNvSpPr>
          <p:nvPr/>
        </p:nvSpPr>
        <p:spPr bwMode="auto">
          <a:xfrm flipV="1">
            <a:off x="2057400" y="2362200"/>
            <a:ext cx="914400" cy="12192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V="1">
            <a:off x="3200400" y="2362200"/>
            <a:ext cx="838200" cy="16764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V="1">
            <a:off x="4191000" y="1828800"/>
            <a:ext cx="1371600" cy="27432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V="1">
            <a:off x="5791200" y="2438400"/>
            <a:ext cx="1143000" cy="28194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1866217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Used Numbers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279525" y="3998913"/>
            <a:ext cx="2001382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Voided Numbers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193925" y="4532313"/>
            <a:ext cx="2108269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Missing Numbers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794125" y="5218113"/>
            <a:ext cx="2169184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Unused Numbers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8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REGISTER SALES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228600" y="2011363"/>
            <a:ext cx="8610600" cy="375487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If your department uses a cash register that sequentially numbers receipts, then you need not use the D-receipts and log sheets.  </a:t>
            </a:r>
          </a:p>
          <a:p>
            <a:pPr>
              <a:spcBef>
                <a:spcPct val="25000"/>
              </a:spcBef>
              <a:buSzPct val="125000"/>
              <a:defRPr/>
            </a:pP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 copy of the ring-out at the end of the day is attached to the cash deposit report, to be discussed next, as the back-up for the individual sales.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51625" y="6113463"/>
            <a:ext cx="15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60027"/>
                </a:solidFill>
                <a:latin typeface="Stone Sans"/>
                <a:hlinkClick r:id="rId4"/>
              </a:rPr>
              <a:t>BPPM 30.59</a:t>
            </a: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CASH REGISTER REQUIREMENTS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6515" y="2743200"/>
            <a:ext cx="6933363" cy="3498394"/>
          </a:xfrm>
        </p:spPr>
        <p:txBody>
          <a:bodyPr/>
          <a:lstStyle/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Maintain complete records of cash register activity</a:t>
            </a:r>
          </a:p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Close out cash register at the end of each day</a:t>
            </a:r>
          </a:p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Complete a balance reconciliation for each register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725" y="17716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7600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Departments must: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51625" y="6113463"/>
            <a:ext cx="15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60027"/>
                </a:solidFill>
                <a:latin typeface="Stone Sans"/>
                <a:hlinkClick r:id="rId4"/>
              </a:rPr>
              <a:t>BPPM 30.59</a:t>
            </a: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CASH REGISTER REQUIREMENTS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7198"/>
            <a:ext cx="8556625" cy="4719241"/>
          </a:xfrm>
        </p:spPr>
        <p:txBody>
          <a:bodyPr/>
          <a:lstStyle/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One cash drawer or one cash register per cashier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Ability to record cashier identification name or number on each transaction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A cash register tape and journal tape which record all transactions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A key which enables readings or totals throughout the business day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A grand total of cumulative sales which cannot be reset to zero or continuous trans counter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457200" y="1947678"/>
            <a:ext cx="8437563" cy="40729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342900" lvl="1" indent="-341313" eaLnBrk="1" hangingPunct="1">
              <a:lnSpc>
                <a:spcPct val="100000"/>
              </a:lnSpc>
              <a:spcBef>
                <a:spcPts val="4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A void transaction key on the register or department procedures in place to track voided transaction numbers </a:t>
            </a:r>
          </a:p>
          <a:p>
            <a:pPr marL="342900" lvl="1" indent="-341313" eaLnBrk="1" hangingPunct="1">
              <a:lnSpc>
                <a:spcPct val="100000"/>
              </a:lnSpc>
              <a:spcBef>
                <a:spcPts val="4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2600" dirty="0" smtClean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 marL="342900" lvl="1" indent="-341313" eaLnBrk="1" hangingPunct="1">
              <a:lnSpc>
                <a:spcPct val="100000"/>
              </a:lnSpc>
              <a:spcBef>
                <a:spcPts val="4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The ability to show money totals by type (cash, check, bankcard, Cougar Card, etc.) 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ts val="1200"/>
              </a:spcBef>
              <a:buClr>
                <a:srgbClr val="003C69">
                  <a:lumMod val="50000"/>
                </a:srgbClr>
              </a:buClr>
              <a:buSzPct val="115000"/>
              <a:buFont typeface="Arial" pitchFamily="34" charset="0"/>
              <a:buChar char="•"/>
              <a:defRPr/>
            </a:pPr>
            <a:endParaRPr sz="2800" dirty="0" smtClean="0">
              <a:solidFill>
                <a:srgbClr val="003C69">
                  <a:lumMod val="50000"/>
                </a:srgbClr>
              </a:solidFill>
              <a:effectLst/>
              <a:latin typeface="Stone Sans"/>
            </a:endParaRPr>
          </a:p>
          <a:p>
            <a:pPr marL="1316038" indent="-974725" algn="l" eaLnBrk="1" hangingPunct="1">
              <a:lnSpc>
                <a:spcPct val="100000"/>
              </a:lnSpc>
              <a:spcBef>
                <a:spcPts val="1200"/>
              </a:spcBef>
              <a:buClr>
                <a:srgbClr val="003C69">
                  <a:lumMod val="50000"/>
                </a:srgbClr>
              </a:buClr>
              <a:buSzPct val="115000"/>
              <a:tabLst>
                <a:tab pos="1033463" algn="l"/>
                <a:tab pos="1258888" algn="l"/>
              </a:tabLst>
              <a:defRPr/>
            </a:pPr>
            <a:r>
              <a:rPr sz="2400" i="1" dirty="0" smtClean="0">
                <a:solidFill>
                  <a:srgbClr val="003C69">
                    <a:lumMod val="50000"/>
                  </a:srgbClr>
                </a:solidFill>
                <a:effectLst/>
                <a:latin typeface="Stone Sans"/>
              </a:rPr>
              <a:t>Note:		A </a:t>
            </a:r>
            <a:r>
              <a:rPr sz="2400" i="1" dirty="0">
                <a:solidFill>
                  <a:srgbClr val="003C69">
                    <a:lumMod val="50000"/>
                  </a:srgbClr>
                </a:solidFill>
                <a:effectLst/>
                <a:latin typeface="Stone Sans"/>
              </a:rPr>
              <a:t>daily reconciliation sheet may be </a:t>
            </a:r>
            <a:r>
              <a:rPr sz="2400" i="1" dirty="0" smtClean="0">
                <a:solidFill>
                  <a:srgbClr val="003C69">
                    <a:lumMod val="50000"/>
                  </a:srgbClr>
                </a:solidFill>
                <a:effectLst/>
                <a:latin typeface="Stone Sans"/>
              </a:rPr>
              <a:t>found </a:t>
            </a:r>
            <a:br>
              <a:rPr sz="2400" i="1" dirty="0" smtClean="0">
                <a:solidFill>
                  <a:srgbClr val="003C69">
                    <a:lumMod val="50000"/>
                  </a:srgbClr>
                </a:solidFill>
                <a:effectLst/>
                <a:latin typeface="Stone Sans"/>
              </a:rPr>
            </a:br>
            <a:r>
              <a:rPr sz="2400" i="1" dirty="0" smtClean="0">
                <a:solidFill>
                  <a:srgbClr val="003C69">
                    <a:lumMod val="50000"/>
                  </a:srgbClr>
                </a:solidFill>
                <a:effectLst/>
                <a:latin typeface="Stone Sans"/>
              </a:rPr>
              <a:t>in </a:t>
            </a:r>
            <a:r>
              <a:rPr sz="2400" i="1" dirty="0">
                <a:solidFill>
                  <a:srgbClr val="003C69">
                    <a:lumMod val="50000"/>
                  </a:srgbClr>
                </a:solidFill>
                <a:effectLst/>
                <a:latin typeface="Stone Sans"/>
              </a:rPr>
              <a:t>the PDF version of </a:t>
            </a:r>
            <a:r>
              <a:rPr sz="2400" i="1" dirty="0">
                <a:solidFill>
                  <a:srgbClr val="003C69">
                    <a:lumMod val="50000"/>
                  </a:srgbClr>
                </a:solidFill>
                <a:effectLst/>
                <a:latin typeface="Stone Sans"/>
                <a:hlinkClick r:id="rId4"/>
              </a:rPr>
              <a:t>30.59.5</a:t>
            </a:r>
            <a:r>
              <a:rPr sz="2400" i="1" dirty="0">
                <a:solidFill>
                  <a:srgbClr val="003C69">
                    <a:lumMod val="50000"/>
                  </a:srgbClr>
                </a:solidFill>
                <a:effectLst/>
                <a:latin typeface="Stone Sans"/>
              </a:rPr>
              <a:t> </a:t>
            </a:r>
            <a:r>
              <a:rPr sz="2400" i="1" dirty="0" smtClean="0">
                <a:solidFill>
                  <a:srgbClr val="003C69">
                    <a:lumMod val="50000"/>
                  </a:srgbClr>
                </a:solidFill>
                <a:effectLst/>
                <a:latin typeface="Stone Sans"/>
              </a:rPr>
              <a:t>as needed.</a:t>
            </a:r>
            <a:endParaRPr sz="2400" i="1" dirty="0">
              <a:solidFill>
                <a:srgbClr val="003C69">
                  <a:lumMod val="50000"/>
                </a:srgbClr>
              </a:solidFill>
              <a:effectLst/>
              <a:latin typeface="Stone Sans"/>
            </a:endParaRPr>
          </a:p>
        </p:txBody>
      </p:sp>
      <p:sp>
        <p:nvSpPr>
          <p:cNvPr id="3" name="PPTShape_0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CASH REGISTER REQUIREMENTS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9980" y="0"/>
            <a:ext cx="530270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2286000"/>
            <a:ext cx="7772400" cy="2780248"/>
          </a:xfrm>
        </p:spPr>
        <p:txBody>
          <a:bodyPr/>
          <a:lstStyle/>
          <a:p>
            <a:pPr marL="1587" lvl="1" indent="0" eaLnBrk="1" hangingPunct="1">
              <a:lnSpc>
                <a:spcPct val="100000"/>
              </a:lnSpc>
              <a:buClr>
                <a:srgbClr val="970035"/>
              </a:buClr>
              <a:buSzPct val="125000"/>
              <a:buNone/>
              <a:defRPr/>
            </a:pPr>
            <a:r>
              <a:rPr lang="en-US" sz="2800" b="1" kern="1200" dirty="0" smtClean="0">
                <a:solidFill>
                  <a:schemeClr val="bg1">
                    <a:lumMod val="50000"/>
                  </a:schemeClr>
                </a:solidFill>
                <a:latin typeface="Stone Sans"/>
                <a:ea typeface="+mn-ea"/>
                <a:cs typeface="+mn-cs"/>
              </a:rPr>
              <a:t>Many departments are set up to receive payments by bankcard. </a:t>
            </a:r>
          </a:p>
          <a:p>
            <a:pPr marL="1587" lvl="1" indent="0" eaLnBrk="1" hangingPunct="1">
              <a:lnSpc>
                <a:spcPct val="100000"/>
              </a:lnSpc>
              <a:buClr>
                <a:srgbClr val="970035"/>
              </a:buClr>
              <a:buSzPct val="125000"/>
              <a:buNone/>
              <a:defRPr/>
            </a:pPr>
            <a:endParaRPr lang="en-US" sz="2800" b="1" kern="1200" dirty="0">
              <a:solidFill>
                <a:schemeClr val="bg1">
                  <a:lumMod val="50000"/>
                </a:schemeClr>
              </a:solidFill>
              <a:latin typeface="Stone Sans"/>
              <a:ea typeface="+mn-ea"/>
              <a:cs typeface="+mn-cs"/>
            </a:endParaRPr>
          </a:p>
          <a:p>
            <a:pPr marL="1587" lvl="1" indent="0" eaLnBrk="1" hangingPunct="1">
              <a:lnSpc>
                <a:spcPct val="100000"/>
              </a:lnSpc>
              <a:buClr>
                <a:srgbClr val="970035"/>
              </a:buClr>
              <a:buSzPct val="125000"/>
              <a:buNone/>
              <a:defRPr/>
            </a:pPr>
            <a:r>
              <a:rPr lang="en-US" sz="2800" b="1" kern="1200" dirty="0" smtClean="0">
                <a:solidFill>
                  <a:schemeClr val="bg1">
                    <a:lumMod val="50000"/>
                  </a:schemeClr>
                </a:solidFill>
                <a:latin typeface="Stone Sans"/>
                <a:ea typeface="+mn-ea"/>
                <a:cs typeface="+mn-cs"/>
              </a:rPr>
              <a:t>Most of the departments are on electronic data capture and many are setting up web sites</a:t>
            </a:r>
            <a:r>
              <a:rPr sz="2800" b="1" kern="1200" dirty="0" smtClean="0">
                <a:solidFill>
                  <a:schemeClr val="bg1">
                    <a:lumMod val="50000"/>
                  </a:schemeClr>
                </a:solidFill>
                <a:latin typeface="Stone Sans"/>
                <a:ea typeface="+mn-ea"/>
                <a:cs typeface="+mn-cs"/>
              </a:rPr>
              <a:t>.</a:t>
            </a:r>
            <a:endParaRPr sz="2800" b="1" kern="1200" dirty="0">
              <a:solidFill>
                <a:schemeClr val="bg1">
                  <a:lumMod val="50000"/>
                </a:schemeClr>
              </a:solidFill>
              <a:latin typeface="Stone Sans"/>
              <a:ea typeface="+mn-ea"/>
              <a:cs typeface="+mn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BANKCARD SALES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731520" y="2286000"/>
            <a:ext cx="7829676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61963" indent="-461963">
              <a:spcBef>
                <a:spcPct val="25000"/>
              </a:spcBef>
              <a:buClr>
                <a:srgbClr val="970035"/>
              </a:buClr>
              <a:buSzPct val="125000"/>
              <a:buFontTx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If the net of the bankcard sales is a negative, the department must use a transaction type of 02.  </a:t>
            </a:r>
          </a:p>
          <a:p>
            <a:pPr marL="461963" indent="-461963">
              <a:spcBef>
                <a:spcPct val="25000"/>
              </a:spcBef>
              <a:buClr>
                <a:srgbClr val="970035"/>
              </a:buClr>
              <a:buSzPct val="125000"/>
              <a:buFontTx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If the net is positive, the department </a:t>
            </a:r>
            <a:r>
              <a:rPr lang="en-US" sz="2800" b="1" dirty="0">
                <a:solidFill>
                  <a:schemeClr val="bg2"/>
                </a:solidFill>
                <a:latin typeface="Stone Sans"/>
              </a:rPr>
              <a:t>uses </a:t>
            </a:r>
            <a:r>
              <a:rPr lang="en-US" sz="2800" b="1" dirty="0" err="1" smtClean="0">
                <a:solidFill>
                  <a:schemeClr val="bg2"/>
                </a:solidFill>
                <a:latin typeface="Stone Sans"/>
              </a:rPr>
              <a:t>atransaction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 </a:t>
            </a:r>
            <a:r>
              <a:rPr lang="en-US" sz="2800" b="1" dirty="0">
                <a:solidFill>
                  <a:schemeClr val="bg2"/>
                </a:solidFill>
                <a:latin typeface="Stone Sans"/>
              </a:rPr>
              <a:t>type 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of 01. </a:t>
            </a:r>
          </a:p>
          <a:p>
            <a:pPr marL="461963" indent="-461963">
              <a:spcBef>
                <a:spcPct val="25000"/>
              </a:spcBef>
              <a:buClr>
                <a:srgbClr val="970035"/>
              </a:buClr>
              <a:buSzPct val="125000"/>
              <a:buFontTx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Include the date of the transactions. </a:t>
            </a:r>
          </a:p>
          <a:p>
            <a:pPr marL="461963" indent="-461963">
              <a:spcBef>
                <a:spcPct val="25000"/>
              </a:spcBef>
              <a:buClr>
                <a:srgbClr val="970035"/>
              </a:buClr>
              <a:buSzPct val="125000"/>
              <a:buFontTx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A separate cash deposit report must be prepared for each day’s settlements.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BANKCARD SALES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559569" y="1532183"/>
            <a:ext cx="4061375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Transaction Types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14400" y="0"/>
            <a:ext cx="6554788" cy="6858000"/>
            <a:chOff x="914400" y="0"/>
            <a:chExt cx="6554787" cy="6858000"/>
          </a:xfrm>
        </p:grpSpPr>
        <p:pic>
          <p:nvPicPr>
            <p:cNvPr id="12291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613"/>
            <a:stretch>
              <a:fillRect/>
            </a:stretch>
          </p:blipFill>
          <p:spPr bwMode="auto">
            <a:xfrm>
              <a:off x="914400" y="0"/>
              <a:ext cx="6554787" cy="685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94499" y="2932113"/>
              <a:ext cx="0" cy="1836737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94499" y="5414963"/>
              <a:ext cx="0" cy="1192212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BANKCARD SALES</a:t>
            </a: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612949" y="2286000"/>
            <a:ext cx="7958296" cy="41395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457200" indent="-457200"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Most departments use the electronic card swipe.</a:t>
            </a: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171450" indent="-171450"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When the bankcard machine is batched out at night, the money is electronically fed to the bank.  </a:t>
            </a: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171450" indent="-171450"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The department need only prepare a cash deposit report for the net amount of the credit card </a:t>
            </a:r>
            <a:r>
              <a:rPr lang="en-US" sz="2800" b="1" dirty="0" err="1">
                <a:solidFill>
                  <a:srgbClr val="003C69">
                    <a:lumMod val="50000"/>
                  </a:srgbClr>
                </a:solidFill>
                <a:latin typeface="Stone Sans"/>
              </a:rPr>
              <a:t>batchout</a:t>
            </a: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2433504" y="1532183"/>
            <a:ext cx="4313504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Electronic Bankcards</a:t>
            </a: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457200" y="2286000"/>
            <a:ext cx="8382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61963" indent="-461963"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A copy of the ring-out needs to be attached to the cash deposit report.  Do not include a copy of the individual sales.</a:t>
            </a:r>
          </a:p>
          <a:p>
            <a:pPr marL="461963" indent="-461963"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Only the ring-out with the totals is needed.  This is run by the Controller’s Office as a “no money” transaction, since the money is already in the bank.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BANKCARD SALES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433504" y="1532183"/>
            <a:ext cx="4313504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Electronic Bankcards</a:t>
            </a: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3725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REVENUE SOURCES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2286000"/>
            <a:ext cx="7717135" cy="3570208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There are many revenue sources to identify the purpose of the revenue.  From the “AIS: BALANCES” main page, using “PF6” allows you to choose a complete list of sources.  </a:t>
            </a:r>
            <a:endParaRPr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800" dirty="0" smtClean="0"/>
              <a:t>The following slide shows the most common sources used for most service centers on campus.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2138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REVENUE CODES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2325" y="2660650"/>
          <a:ext cx="7608888" cy="322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162"/>
                <a:gridCol w="4709726"/>
              </a:tblGrid>
              <a:tr h="1205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SOURCE 420</a:t>
                      </a:r>
                    </a:p>
                  </a:txBody>
                  <a:tcPr marL="91425" marR="91425" marT="45712" marB="45712"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24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</a:t>
                      </a:r>
                      <a:r>
                        <a:rPr lang="en-US" sz="2400" b="1" i="1" kern="1200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OUTSIDE COLLEGE AREA</a:t>
                      </a:r>
                    </a:p>
                  </a:txBody>
                  <a:tcPr marL="91425" marR="91425" marT="45712" marB="45712"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011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SOURCE 428</a:t>
                      </a:r>
                    </a:p>
                  </a:txBody>
                  <a:tcPr marL="91425" marR="91425" marT="45712" marB="45712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24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</a:t>
                      </a:r>
                      <a:r>
                        <a:rPr lang="en-US" sz="2400" b="1" i="1" kern="1200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WITHIN COLLEGE AREA</a:t>
                      </a:r>
                    </a:p>
                  </a:txBody>
                  <a:tcPr marL="91425" marR="91425" marT="45712" marB="45712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  <a:tr h="10116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SOURCE 451</a:t>
                      </a:r>
                      <a:endParaRPr lang="en-US" sz="2400" dirty="0">
                        <a:latin typeface="Stone Sans"/>
                      </a:endParaRPr>
                    </a:p>
                  </a:txBody>
                  <a:tcPr marL="91425" marR="91425" marT="45712" marB="45712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24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</a:t>
                      </a:r>
                      <a:r>
                        <a:rPr lang="en-US" sz="2400" b="1" i="1" kern="1200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OFF CAMPUS</a:t>
                      </a:r>
                      <a:endParaRPr lang="en-US" sz="2400" b="1" i="1" dirty="0" smtClean="0">
                        <a:solidFill>
                          <a:srgbClr val="760027"/>
                        </a:solidFill>
                        <a:latin typeface="Stone Sans"/>
                      </a:endParaRPr>
                    </a:p>
                  </a:txBody>
                  <a:tcPr marL="91425" marR="91425" marT="45712" marB="45712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62063" y="1949450"/>
            <a:ext cx="62928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760027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tone Sans"/>
              </a:rPr>
              <a:t>BALANCES - MAIN  MENU  PF6</a:t>
            </a:r>
            <a:endParaRPr lang="en-US" sz="3200" b="1" dirty="0">
              <a:solidFill>
                <a:srgbClr val="760027"/>
              </a:solidFill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2286000"/>
            <a:ext cx="7772400" cy="3816429"/>
          </a:xfrm>
        </p:spPr>
        <p:txBody>
          <a:bodyPr/>
          <a:lstStyle/>
          <a:p>
            <a:pPr marL="165100" indent="0" eaLnBrk="1" hangingPunct="1">
              <a:buNone/>
            </a:pPr>
            <a:r>
              <a:rPr lang="en-US" b="1" dirty="0" smtClean="0"/>
              <a:t>The transaction type indicates in accounting how to post the revenue.  </a:t>
            </a:r>
            <a:endParaRPr lang="en-US" sz="1000" b="1" dirty="0" smtClean="0"/>
          </a:p>
          <a:p>
            <a:pPr marL="165100" indent="0" eaLnBrk="1" hangingPunct="1">
              <a:buNone/>
            </a:pPr>
            <a:endParaRPr lang="en-US" sz="1000" b="1" dirty="0"/>
          </a:p>
          <a:p>
            <a:pPr marL="2743200" indent="-2578100" eaLnBrk="1" hangingPunct="1">
              <a:buNone/>
            </a:pPr>
            <a:r>
              <a:rPr lang="en-US" b="1" dirty="0" smtClean="0"/>
              <a:t>TT 01 and 02	</a:t>
            </a:r>
            <a:r>
              <a:rPr lang="en-US" b="1" i="1" dirty="0" smtClean="0"/>
              <a:t>For revenue using sources and </a:t>
            </a:r>
            <a:r>
              <a:rPr lang="en-US" b="1" i="1" dirty="0" err="1" smtClean="0"/>
              <a:t>subsources</a:t>
            </a:r>
            <a:r>
              <a:rPr lang="en-US" b="1" i="1" dirty="0" smtClean="0"/>
              <a:t> </a:t>
            </a:r>
            <a:r>
              <a:rPr lang="en-US" sz="1000" b="1" dirty="0"/>
              <a:t> </a:t>
            </a:r>
          </a:p>
          <a:p>
            <a:pPr marL="2743200" indent="-2578100" eaLnBrk="1" hangingPunct="1">
              <a:buNone/>
            </a:pPr>
            <a:endParaRPr lang="en-US" sz="1000" b="1" dirty="0"/>
          </a:p>
          <a:p>
            <a:pPr marL="2743200" indent="-2578100" eaLnBrk="1" hangingPunct="1">
              <a:buNone/>
            </a:pPr>
            <a:r>
              <a:rPr lang="en-US" b="1" dirty="0"/>
              <a:t>TT </a:t>
            </a:r>
            <a:r>
              <a:rPr lang="en-US" b="1" dirty="0" smtClean="0"/>
              <a:t>05 </a:t>
            </a:r>
            <a:r>
              <a:rPr lang="en-US" b="1" dirty="0"/>
              <a:t>and </a:t>
            </a:r>
            <a:r>
              <a:rPr lang="en-US" b="1" dirty="0" smtClean="0"/>
              <a:t>06</a:t>
            </a:r>
            <a:r>
              <a:rPr lang="en-US" b="1" dirty="0"/>
              <a:t>	</a:t>
            </a:r>
            <a:r>
              <a:rPr lang="en-US" b="1" i="1" dirty="0"/>
              <a:t>For recoveries of expenditures, which use objects and </a:t>
            </a:r>
            <a:r>
              <a:rPr lang="en-US" b="1" i="1" dirty="0" err="1" smtClean="0"/>
              <a:t>subobjects</a:t>
            </a:r>
            <a:endParaRPr lang="en-US" b="1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TRANSACTION 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TYPES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TRANSACTION 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TYPES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23938" y="1751013"/>
          <a:ext cx="7110412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308"/>
                <a:gridCol w="5635104"/>
              </a:tblGrid>
              <a:tr h="1206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TT</a:t>
                      </a:r>
                      <a:r>
                        <a:rPr lang="en-US" sz="2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 – 01</a:t>
                      </a:r>
                      <a:endParaRPr lang="en-US" sz="2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tone Sans"/>
                      </a:endParaRPr>
                    </a:p>
                  </a:txBody>
                  <a:tcPr marL="91425" marR="91425" marT="45725" marB="45725"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2400" b="1" i="1" kern="1200" dirty="0" smtClean="0">
                          <a:solidFill>
                            <a:srgbClr val="760027"/>
                          </a:solidFill>
                          <a:latin typeface="Stone Sans"/>
                          <a:ea typeface="+mn-ea"/>
                          <a:cs typeface="+mn-cs"/>
                        </a:rPr>
                        <a:t>--	POST  POSITIVE  REVENUE</a:t>
                      </a:r>
                    </a:p>
                  </a:txBody>
                  <a:tcPr marL="91425" marR="91425" marT="45725" marB="45725"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011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TT</a:t>
                      </a:r>
                      <a:r>
                        <a:rPr lang="en-US" sz="2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 – 02</a:t>
                      </a:r>
                      <a:endParaRPr lang="en-US" sz="2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tone Sans"/>
                      </a:endParaRPr>
                    </a:p>
                  </a:txBody>
                  <a:tcPr marL="91425" marR="91425" marT="45725" marB="45725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2400" b="1" i="1" kern="1200" dirty="0" smtClean="0">
                          <a:solidFill>
                            <a:srgbClr val="760027"/>
                          </a:solidFill>
                          <a:latin typeface="Stone Sans"/>
                          <a:ea typeface="+mn-ea"/>
                          <a:cs typeface="+mn-cs"/>
                        </a:rPr>
                        <a:t>--	POST  NEGATIVE  REVENUE</a:t>
                      </a:r>
                    </a:p>
                  </a:txBody>
                  <a:tcPr marL="91425" marR="91425" marT="45725" marB="45725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  <a:tr h="1011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TT</a:t>
                      </a:r>
                      <a:r>
                        <a:rPr lang="en-US" sz="2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 – 05</a:t>
                      </a:r>
                      <a:endParaRPr lang="en-US" sz="2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tone Sans"/>
                      </a:endParaRPr>
                    </a:p>
                  </a:txBody>
                  <a:tcPr marL="91425" marR="91425" marT="45725" marB="45725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2400" b="1" i="1" kern="1200" dirty="0" smtClean="0">
                          <a:solidFill>
                            <a:srgbClr val="760027"/>
                          </a:solidFill>
                          <a:latin typeface="Stone Sans"/>
                          <a:ea typeface="+mn-ea"/>
                          <a:cs typeface="+mn-cs"/>
                        </a:rPr>
                        <a:t>--	POST  POSITIVE  RECOVERY</a:t>
                      </a:r>
                    </a:p>
                  </a:txBody>
                  <a:tcPr marL="91425" marR="91425" marT="45725" marB="45725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  <a:tr h="1011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TT</a:t>
                      </a:r>
                      <a:r>
                        <a:rPr lang="en-US" sz="2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 – 06</a:t>
                      </a:r>
                      <a:endParaRPr lang="en-US" sz="2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tone Sans"/>
                      </a:endParaRPr>
                    </a:p>
                  </a:txBody>
                  <a:tcPr marL="91425" marR="91425" marT="45725" marB="45725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2400" b="1" i="1" kern="1200" dirty="0" smtClean="0">
                          <a:solidFill>
                            <a:srgbClr val="760027"/>
                          </a:solidFill>
                          <a:latin typeface="Stone Sans"/>
                          <a:ea typeface="+mn-ea"/>
                          <a:cs typeface="+mn-cs"/>
                        </a:rPr>
                        <a:t>--	POST NEGATIVE RECOVERY</a:t>
                      </a:r>
                    </a:p>
                  </a:txBody>
                  <a:tcPr marL="91425" marR="91425" marT="45725" marB="45725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2138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CASH </a:t>
            </a:r>
            <a:r>
              <a:rPr/>
              <a:t>OVERAGE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80807"/>
            <a:ext cx="7772400" cy="2832187"/>
          </a:xfrm>
        </p:spPr>
        <p:txBody>
          <a:bodyPr lIns="92075" tIns="46038" rIns="92075" bIns="46038"/>
          <a:lstStyle/>
          <a:p>
            <a:pPr marL="685800" eaLnBrk="1" hangingPunct="1"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To post an overage, post gross receipts, the total of d-receipts and </a:t>
            </a:r>
            <a:r>
              <a:rPr sz="2800" dirty="0" err="1" smtClean="0">
                <a:solidFill>
                  <a:schemeClr val="bg1">
                    <a:lumMod val="50000"/>
                  </a:schemeClr>
                </a:solidFill>
              </a:rPr>
              <a:t>logsheets</a:t>
            </a: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 and use transaction type 01. </a:t>
            </a:r>
          </a:p>
          <a:p>
            <a:pPr marL="685800" eaLnBrk="1" hangingPunct="1">
              <a:defRPr/>
            </a:pPr>
            <a:r>
              <a:rPr sz="2800" dirty="0">
                <a:solidFill>
                  <a:schemeClr val="bg1">
                    <a:lumMod val="50000"/>
                  </a:schemeClr>
                </a:solidFill>
              </a:rPr>
              <a:t>Then, post the overage </a:t>
            </a: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using </a:t>
            </a:r>
            <a:r>
              <a:rPr sz="2800" dirty="0">
                <a:solidFill>
                  <a:schemeClr val="bg1">
                    <a:lumMod val="50000"/>
                  </a:schemeClr>
                </a:solidFill>
              </a:rPr>
              <a:t>a transaction type “01” for positive revenue, but use source </a:t>
            </a: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490-10.</a:t>
            </a:r>
          </a:p>
        </p:txBody>
      </p:sp>
      <p:sp>
        <p:nvSpPr>
          <p:cNvPr id="4" name="PPTShape_0"/>
          <p:cNvSpPr txBox="1">
            <a:spLocks noChangeArrowheads="1"/>
          </p:cNvSpPr>
          <p:nvPr/>
        </p:nvSpPr>
        <p:spPr bwMode="black">
          <a:xfrm>
            <a:off x="457200" y="2011680"/>
            <a:ext cx="7772400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lang="en-US" sz="3000" b="1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744538" indent="-34131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lang="en-US" sz="2800" b="1">
                <a:solidFill>
                  <a:schemeClr val="bg2"/>
                </a:solidFill>
                <a:latin typeface="Arial" pitchFamily="34" charset="0"/>
              </a:defRPr>
            </a:lvl2pPr>
            <a:lvl3pPr marL="1147763" indent="-34131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lang="en-US" sz="2400" b="1">
                <a:solidFill>
                  <a:schemeClr val="bg2"/>
                </a:solidFill>
                <a:latin typeface="Arial" pitchFamily="34" charset="0"/>
              </a:defRPr>
            </a:lvl3pPr>
            <a:lvl4pPr marL="1541463" indent="-34131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3C69">
                  <a:lumMod val="50000"/>
                </a:srgbClr>
              </a:buClr>
              <a:buFont typeface="Arial" pitchFamily="34" charset="0"/>
              <a:buNone/>
              <a:defRPr/>
            </a:pPr>
            <a:r>
              <a:rPr sz="2800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If there is more cash in the till drawer than receipts issued, there is an overage.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457200" y="2011363"/>
            <a:ext cx="8458200" cy="467050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In </a:t>
            </a: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the following </a:t>
            </a: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example, we had receipts and </a:t>
            </a: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log sheets </a:t>
            </a: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totaling $</a:t>
            </a: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300 </a:t>
            </a:r>
            <a:endParaRPr lang="en-US" sz="14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  <a:defRPr/>
            </a:pPr>
            <a:endParaRPr lang="en-US" sz="14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Our till at the end of the day was $</a:t>
            </a: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310</a:t>
            </a:r>
            <a:r>
              <a:rPr lang="en-US" sz="14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   </a:t>
            </a:r>
            <a:endParaRPr lang="en-US" sz="14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  <a:defRPr/>
            </a:pPr>
            <a:endParaRPr lang="en-US" sz="14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914400" lvl="1" indent="-457200">
              <a:spcBef>
                <a:spcPct val="25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We code the receipts as regular revenue to source </a:t>
            </a: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420 </a:t>
            </a: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and then code the overage using source 490.  </a:t>
            </a:r>
            <a:endParaRPr lang="en-US" sz="14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742950" lvl="1" indent="-285750">
              <a:spcBef>
                <a:spcPct val="25000"/>
              </a:spcBef>
              <a:buSzPct val="125000"/>
              <a:buFont typeface="Arial" pitchFamily="34" charset="0"/>
              <a:buChar char="•"/>
              <a:defRPr/>
            </a:pPr>
            <a:endParaRPr lang="en-US" sz="14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914400" lvl="1" indent="-457200">
              <a:spcBef>
                <a:spcPct val="25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The total posted equals the total amount of money we have in the till.</a:t>
            </a:r>
          </a:p>
        </p:txBody>
      </p:sp>
      <p:sp>
        <p:nvSpPr>
          <p:cNvPr id="3" name="PPTShape_0"/>
          <p:cNvSpPr txBox="1">
            <a:spLocks noChangeArrowheads="1"/>
          </p:cNvSpPr>
          <p:nvPr/>
        </p:nvSpPr>
        <p:spPr>
          <a:xfrm>
            <a:off x="292100" y="914400"/>
            <a:ext cx="8596313" cy="592138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ctr" eaLnBrk="1" hangingPunct="1">
              <a:lnSpc>
                <a:spcPct val="90000"/>
              </a:lnSpc>
              <a:defRPr lang="en-US" sz="36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9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tone Sans"/>
              </a:rPr>
              <a:t>CASH OVERAGE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731520" y="2743200"/>
            <a:ext cx="7924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61963" indent="-461963"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Post the amount of receipts issued, which will total D-Receipts and </a:t>
            </a:r>
            <a:r>
              <a:rPr lang="en-US" sz="2800" b="1" dirty="0" err="1" smtClean="0">
                <a:solidFill>
                  <a:schemeClr val="bg2"/>
                </a:solidFill>
                <a:latin typeface="Stone Sans"/>
              </a:rPr>
              <a:t>logsheets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. In this example, this is $300</a:t>
            </a:r>
          </a:p>
          <a:p>
            <a:pPr marL="461963" indent="-461963"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Use the normal source/</a:t>
            </a:r>
            <a:r>
              <a:rPr lang="en-US" sz="2800" b="1" dirty="0" err="1" smtClean="0">
                <a:solidFill>
                  <a:schemeClr val="bg2"/>
                </a:solidFill>
                <a:latin typeface="Stone Sans"/>
              </a:rPr>
              <a:t>subsource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 to post the revenue</a:t>
            </a:r>
          </a:p>
          <a:p>
            <a:pPr marL="461963" indent="-461963"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Use transaction type 01 for positive revenue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OVERAGE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59569" y="1532183"/>
            <a:ext cx="4061375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Gross Receipts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392113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Line 3"/>
          <p:cNvSpPr>
            <a:spLocks noChangeShapeType="1"/>
          </p:cNvSpPr>
          <p:nvPr/>
        </p:nvSpPr>
        <p:spPr bwMode="auto">
          <a:xfrm flipH="1" flipV="1">
            <a:off x="2286000" y="3209925"/>
            <a:ext cx="1419225" cy="254952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438275" y="5576888"/>
            <a:ext cx="44005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Post Gross Receipts to Budget Coding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31520" y="2926080"/>
            <a:ext cx="746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None/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Indicate whether the payment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Stone Sans"/>
              </a:rPr>
              <a:t>received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 was by cash, check, or bankcard.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D-RECEIPT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Payment Type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731520" y="2743200"/>
            <a:ext cx="749808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Post the overage to the account the gross receipts occurred.  </a:t>
            </a:r>
          </a:p>
          <a:p>
            <a:pPr>
              <a:spcBef>
                <a:spcPct val="25000"/>
              </a:spcBef>
              <a:buSzPct val="125000"/>
            </a:pPr>
            <a:endParaRPr lang="en-US" sz="2800" b="1" dirty="0" smtClean="0">
              <a:solidFill>
                <a:schemeClr val="bg2"/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Many departments have an account designated for overs and shorts.  This account may also be used.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OVERAGE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59569" y="1532183"/>
            <a:ext cx="4061375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Overage Account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392113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Line 3"/>
          <p:cNvSpPr>
            <a:spLocks noChangeShapeType="1"/>
          </p:cNvSpPr>
          <p:nvPr/>
        </p:nvSpPr>
        <p:spPr bwMode="auto">
          <a:xfrm flipV="1">
            <a:off x="2209800" y="3743325"/>
            <a:ext cx="533400" cy="22764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27125" y="5980113"/>
            <a:ext cx="36385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Post Overage to Budget Coding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731520" y="2743200"/>
            <a:ext cx="77794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Use source 490 with </a:t>
            </a:r>
            <a:r>
              <a:rPr lang="en-US" sz="2800" b="1" dirty="0" err="1" smtClean="0">
                <a:solidFill>
                  <a:schemeClr val="bg2"/>
                </a:solidFill>
                <a:latin typeface="Stone Sans"/>
              </a:rPr>
              <a:t>subsource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 10 to post an overage.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OVERAGE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59569" y="1532183"/>
            <a:ext cx="4061375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Overage Source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392113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Line 3"/>
          <p:cNvSpPr>
            <a:spLocks noChangeShapeType="1"/>
          </p:cNvSpPr>
          <p:nvPr/>
        </p:nvSpPr>
        <p:spPr bwMode="auto">
          <a:xfrm flipV="1">
            <a:off x="3352800" y="3762375"/>
            <a:ext cx="1838325" cy="225742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727325" y="5903913"/>
            <a:ext cx="19367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Overage Source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6315075" y="3762375"/>
            <a:ext cx="542925" cy="233362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400800" y="5943600"/>
            <a:ext cx="2432050" cy="366713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Overage Sub Source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731520" y="2743200"/>
            <a:ext cx="76689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Post an overage with transaction type “01”, since this is positive revenue.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OVERAGE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1916014" y="1532183"/>
            <a:ext cx="5348484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Overage Transaction Type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392113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Line 3"/>
          <p:cNvSpPr>
            <a:spLocks noChangeShapeType="1"/>
          </p:cNvSpPr>
          <p:nvPr/>
        </p:nvSpPr>
        <p:spPr bwMode="auto">
          <a:xfrm flipV="1">
            <a:off x="3733800" y="3743325"/>
            <a:ext cx="2952750" cy="22002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812925" y="5903913"/>
            <a:ext cx="22161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Positive Tran Type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731520" y="2743200"/>
            <a:ext cx="76387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The total amount of cash deposited will be more than the amount of D-Receipts and </a:t>
            </a:r>
            <a:r>
              <a:rPr lang="en-US" sz="2800" b="1" dirty="0" err="1" smtClean="0">
                <a:solidFill>
                  <a:schemeClr val="bg2"/>
                </a:solidFill>
                <a:latin typeface="Stone Sans"/>
              </a:rPr>
              <a:t>logsheets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 by the amount of the overage.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OVERAGE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59569" y="1532183"/>
            <a:ext cx="4061375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Total Amount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392113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1" name="Line 3"/>
          <p:cNvSpPr>
            <a:spLocks noChangeShapeType="1"/>
          </p:cNvSpPr>
          <p:nvPr/>
        </p:nvSpPr>
        <p:spPr bwMode="auto">
          <a:xfrm flipV="1">
            <a:off x="2819400" y="5172075"/>
            <a:ext cx="4752975" cy="100012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193925" y="5980113"/>
            <a:ext cx="7302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Total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392113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743200" y="6019800"/>
            <a:ext cx="5035550" cy="366713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Completed Cash Deposit Report for Overage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>
                <a:latin typeface="Stone Sans"/>
              </a:rPr>
              <a:t>CASH </a:t>
            </a:r>
            <a:r>
              <a:rPr dirty="0">
                <a:latin typeface="Stone Sans"/>
              </a:rPr>
              <a:t>SHORTAGE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2011363"/>
            <a:ext cx="5718175" cy="2586037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sz="2800" dirty="0" smtClean="0"/>
              <a:t>Post  gross  receipts</a:t>
            </a:r>
            <a:br>
              <a:rPr sz="2800" dirty="0" smtClean="0"/>
            </a:br>
            <a:endParaRPr sz="2800" dirty="0" smtClean="0"/>
          </a:p>
          <a:p>
            <a:pPr eaLnBrk="1" hangingPunct="1">
              <a:defRPr/>
            </a:pPr>
            <a:r>
              <a:rPr sz="2800" dirty="0" smtClean="0"/>
              <a:t>Post  shortage  as  490-11</a:t>
            </a:r>
            <a:br>
              <a:rPr sz="2800" dirty="0" smtClean="0"/>
            </a:br>
            <a:endParaRPr sz="2800" dirty="0" smtClean="0"/>
          </a:p>
          <a:p>
            <a:pPr eaLnBrk="1" hangingPunct="1">
              <a:defRPr/>
            </a:pPr>
            <a:r>
              <a:rPr sz="2800" dirty="0" smtClean="0"/>
              <a:t>Use  TT-02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14400" y="0"/>
            <a:ext cx="6554788" cy="6864350"/>
            <a:chOff x="914400" y="0"/>
            <a:chExt cx="6554787" cy="6864140"/>
          </a:xfrm>
        </p:grpSpPr>
        <p:pic>
          <p:nvPicPr>
            <p:cNvPr id="13318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532"/>
            <a:stretch>
              <a:fillRect/>
            </a:stretch>
          </p:blipFill>
          <p:spPr bwMode="auto">
            <a:xfrm>
              <a:off x="914400" y="0"/>
              <a:ext cx="6554787" cy="68641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6794499" y="2932023"/>
              <a:ext cx="0" cy="183668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94499" y="5414797"/>
              <a:ext cx="0" cy="1192176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1" name="Line 5"/>
          <p:cNvSpPr>
            <a:spLocks noChangeShapeType="1"/>
          </p:cNvSpPr>
          <p:nvPr/>
        </p:nvSpPr>
        <p:spPr bwMode="auto">
          <a:xfrm flipH="1" flipV="1">
            <a:off x="1706563" y="1358900"/>
            <a:ext cx="457200" cy="23622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 flipH="1" flipV="1">
            <a:off x="2239963" y="1358900"/>
            <a:ext cx="457200" cy="22860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766888" y="3529013"/>
            <a:ext cx="1732077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Payment Type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731520" y="2286000"/>
            <a:ext cx="736745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In the following example, we had gross receipts of $300.  Our till at the end of the day was only $290.00.  We will post gross receipts of $300 to our regular revenue, source 420, and $10 as a shortage using source 490-11, with a transaction type of 02 for negative revenue.  The total will now equa</a:t>
            </a:r>
            <a:r>
              <a:rPr lang="en-US" sz="2800" b="1" dirty="0">
                <a:solidFill>
                  <a:schemeClr val="bg2"/>
                </a:solidFill>
                <a:latin typeface="Stone Sans"/>
              </a:rPr>
              <a:t>l our till 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amount.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SHORTRAGE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731520" y="2743200"/>
            <a:ext cx="774928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Post the gross receipts to the appropriate revenue accounts.  The gross receipts is the total of the D-Receipts and </a:t>
            </a:r>
            <a:r>
              <a:rPr lang="en-US" sz="2800" b="1" dirty="0" err="1" smtClean="0">
                <a:solidFill>
                  <a:schemeClr val="bg2"/>
                </a:solidFill>
                <a:latin typeface="Stone Sans"/>
              </a:rPr>
              <a:t>logsheets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 being deposited.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SHORTRAGE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59569" y="1532183"/>
            <a:ext cx="4061375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Gross Receipts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392113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3" name="Line 3"/>
          <p:cNvSpPr>
            <a:spLocks noChangeShapeType="1"/>
          </p:cNvSpPr>
          <p:nvPr/>
        </p:nvSpPr>
        <p:spPr bwMode="auto">
          <a:xfrm flipV="1">
            <a:off x="2209800" y="3209925"/>
            <a:ext cx="533400" cy="30384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584325" y="6132513"/>
            <a:ext cx="39941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Post Gross Total to Budget Coding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1093249" y="2743200"/>
            <a:ext cx="73875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Post the shortage amount to the appropriate budget and project.  Many departments use a specific account to post overs and shorts.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SHORTRAGE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59569" y="1532183"/>
            <a:ext cx="4061375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Shortage Account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392113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Line 3"/>
          <p:cNvSpPr>
            <a:spLocks noChangeShapeType="1"/>
          </p:cNvSpPr>
          <p:nvPr/>
        </p:nvSpPr>
        <p:spPr bwMode="auto">
          <a:xfrm flipV="1">
            <a:off x="2286000" y="3810000"/>
            <a:ext cx="533400" cy="25908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508125" y="6208713"/>
            <a:ext cx="40068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Shortage Coding to Budget Coding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731520" y="2743200"/>
            <a:ext cx="7678950" cy="27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10000"/>
              </a:spcBef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Post the shortage to source 490 and </a:t>
            </a:r>
            <a:r>
              <a:rPr lang="en-US" sz="2800" b="1" dirty="0" err="1" smtClean="0">
                <a:solidFill>
                  <a:schemeClr val="bg2"/>
                </a:solidFill>
                <a:latin typeface="Stone Sans"/>
              </a:rPr>
              <a:t>subsource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 11.  </a:t>
            </a:r>
          </a:p>
          <a:p>
            <a:pPr lvl="1">
              <a:spcBef>
                <a:spcPct val="10000"/>
              </a:spcBef>
            </a:pPr>
            <a:endParaRPr lang="en-US" sz="2800" b="1" dirty="0">
              <a:solidFill>
                <a:schemeClr val="bg2"/>
              </a:solidFill>
              <a:latin typeface="Stone Sans"/>
            </a:endParaRPr>
          </a:p>
          <a:p>
            <a:pPr lvl="1">
              <a:spcBef>
                <a:spcPct val="10000"/>
              </a:spcBef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The source 490 is used for both overs and shorts, but the </a:t>
            </a:r>
            <a:r>
              <a:rPr lang="en-US" sz="2800" b="1" dirty="0" err="1" smtClean="0">
                <a:solidFill>
                  <a:schemeClr val="bg2"/>
                </a:solidFill>
                <a:latin typeface="Stone Sans"/>
              </a:rPr>
              <a:t>subsource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 is different to indicate if it is over or short.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SHORTRAGE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59569" y="1532183"/>
            <a:ext cx="4061375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Shortage Source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392113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Line 3"/>
          <p:cNvSpPr>
            <a:spLocks noChangeShapeType="1"/>
          </p:cNvSpPr>
          <p:nvPr/>
        </p:nvSpPr>
        <p:spPr bwMode="auto">
          <a:xfrm flipV="1">
            <a:off x="2667000" y="3743325"/>
            <a:ext cx="2362200" cy="24288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660525" y="6132513"/>
            <a:ext cx="20129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Shortage Source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H="1" flipV="1">
            <a:off x="6238875" y="3743325"/>
            <a:ext cx="847725" cy="25812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003925" y="6208713"/>
            <a:ext cx="25082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Shortage Sub Source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932480" y="2743200"/>
            <a:ext cx="75583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Use transaction type “02” for a shortage, since this is negative revenue.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SHORTRAGE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1991377" y="1532183"/>
            <a:ext cx="5197758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Shortage Transaction Type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392113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Line 3"/>
          <p:cNvSpPr>
            <a:spLocks noChangeShapeType="1"/>
          </p:cNvSpPr>
          <p:nvPr/>
        </p:nvSpPr>
        <p:spPr bwMode="auto">
          <a:xfrm flipV="1">
            <a:off x="3416300" y="3743325"/>
            <a:ext cx="3260725" cy="26574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270125" y="6132513"/>
            <a:ext cx="22923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Negative Tran Type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821952" y="2743200"/>
            <a:ext cx="77492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The total amount deposited will be lower than the gross receipts, or D-Receipts and </a:t>
            </a:r>
            <a:r>
              <a:rPr lang="en-US" sz="2800" b="1" dirty="0" err="1" smtClean="0">
                <a:solidFill>
                  <a:schemeClr val="bg2"/>
                </a:solidFill>
                <a:latin typeface="Stone Sans"/>
              </a:rPr>
              <a:t>logsheets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 by the amount of the shortage.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SHORTRAGE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59569" y="1532183"/>
            <a:ext cx="4061375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Total Deposited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31520" y="2926080"/>
            <a:ext cx="8111029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None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Whomever prepares the D-Receipt initials in this space on the form.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None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The person preparing the D-Receipt should be the same person who accepted the payment.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D-RECEIPT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Prepared By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392113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39" name="Line 3"/>
          <p:cNvSpPr>
            <a:spLocks noChangeShapeType="1"/>
          </p:cNvSpPr>
          <p:nvPr/>
        </p:nvSpPr>
        <p:spPr bwMode="auto">
          <a:xfrm flipV="1">
            <a:off x="4343400" y="5286375"/>
            <a:ext cx="3267075" cy="103822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717925" y="6132513"/>
            <a:ext cx="7302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Total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392113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38400" y="6172200"/>
            <a:ext cx="5111750" cy="366713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Completed Cash Deposit Report for Shortage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OVERAGES &amp; SHORTRAGES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59569" y="1532183"/>
            <a:ext cx="4061375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Conclusion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2743200"/>
            <a:ext cx="8534400" cy="33893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For both overages and shortages:</a:t>
            </a:r>
          </a:p>
          <a:p>
            <a:pPr marL="914400" lvl="1" indent="-457200">
              <a:lnSpc>
                <a:spcPct val="95000"/>
              </a:lnSpc>
              <a:spcBef>
                <a:spcPct val="25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Post the gross amount of receipts issued</a:t>
            </a:r>
          </a:p>
          <a:p>
            <a:pPr marL="914400" lvl="1" indent="-457200">
              <a:lnSpc>
                <a:spcPct val="95000"/>
              </a:lnSpc>
              <a:spcBef>
                <a:spcPct val="25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Adjust as a positive or a negative for the overage and shortage  </a:t>
            </a:r>
          </a:p>
          <a:p>
            <a:pPr marL="914400" lvl="1" indent="-457200">
              <a:lnSpc>
                <a:spcPct val="95000"/>
              </a:lnSpc>
              <a:spcBef>
                <a:spcPct val="25000"/>
              </a:spcBef>
              <a:buSzPct val="125000"/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763" lvl="1"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The total posted to all accounts will equal the amount of cash in the </a:t>
            </a: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till.</a:t>
            </a: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3725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>
                <a:latin typeface="Stone Sans"/>
              </a:rPr>
              <a:t>RECOVERY OF EXPENDITURE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1363"/>
            <a:ext cx="7772400" cy="352107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Occasionally a department will receive a rebate check or a check that is handled as a recovery of expenditure.  </a:t>
            </a:r>
            <a:endParaRPr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60425" lvl="2" indent="-457200" eaLnBrk="1" hangingPunct="1">
              <a:spcBef>
                <a:spcPts val="1200"/>
              </a:spcBef>
              <a:buSzPct val="115000"/>
              <a:buFont typeface="Arial" pitchFamily="34" charset="0"/>
              <a:buChar char="•"/>
              <a:defRPr/>
            </a:pPr>
            <a:r>
              <a:rPr sz="2600" dirty="0">
                <a:solidFill>
                  <a:schemeClr val="bg1">
                    <a:lumMod val="50000"/>
                  </a:schemeClr>
                </a:solidFill>
              </a:rPr>
              <a:t>The receipting </a:t>
            </a:r>
            <a:r>
              <a:rPr sz="2600" dirty="0" smtClean="0">
                <a:solidFill>
                  <a:schemeClr val="bg1">
                    <a:lumMod val="50000"/>
                  </a:schemeClr>
                </a:solidFill>
              </a:rPr>
              <a:t>process is the same as for revenue.  </a:t>
            </a:r>
          </a:p>
          <a:p>
            <a:pPr marL="860425" lvl="2" indent="-457200" eaLnBrk="1" hangingPunct="1">
              <a:spcBef>
                <a:spcPts val="1200"/>
              </a:spcBef>
              <a:buSzPct val="115000"/>
              <a:buFont typeface="Arial" pitchFamily="34" charset="0"/>
              <a:buChar char="•"/>
              <a:defRPr/>
            </a:pPr>
            <a:r>
              <a:rPr sz="2600" dirty="0" smtClean="0">
                <a:solidFill>
                  <a:schemeClr val="bg1">
                    <a:lumMod val="50000"/>
                  </a:schemeClr>
                </a:solidFill>
              </a:rPr>
              <a:t>The difference is in completing the cash deposit report.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RECOVERY 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OF EXPENDITURE</a:t>
            </a:r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1477963" y="2011363"/>
            <a:ext cx="6858000" cy="281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Prepare  cash  deposit  report</a:t>
            </a:r>
            <a: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Include  vendor  number</a:t>
            </a:r>
            <a: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Include  reference  number</a:t>
            </a:r>
            <a: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Use  TT-05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731519" y="2743200"/>
            <a:ext cx="7588515" cy="25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Instead of using a source/</a:t>
            </a:r>
            <a:r>
              <a:rPr lang="en-US" sz="2800" b="1" dirty="0" err="1" smtClean="0">
                <a:solidFill>
                  <a:schemeClr val="bg2"/>
                </a:solidFill>
                <a:latin typeface="Stone Sans"/>
              </a:rPr>
              <a:t>subsource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 as with revenue, use an object/</a:t>
            </a:r>
            <a:r>
              <a:rPr lang="en-US" sz="2800" b="1" dirty="0" err="1" smtClean="0">
                <a:solidFill>
                  <a:schemeClr val="bg2"/>
                </a:solidFill>
                <a:latin typeface="Stone Sans"/>
              </a:rPr>
              <a:t>subobject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 to indicate expenditure. </a:t>
            </a:r>
            <a:endParaRPr lang="en-US" sz="1000" b="1" dirty="0" smtClean="0">
              <a:solidFill>
                <a:schemeClr val="bg2"/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</a:pPr>
            <a:endParaRPr lang="en-US" sz="1000" b="1" dirty="0">
              <a:solidFill>
                <a:schemeClr val="bg2"/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This will be the same as the original expenditure you are recovering against.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RECOVERY OF EXPENDITURE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Object / </a:t>
            </a:r>
            <a:r>
              <a:rPr lang="en-US" kern="1200" dirty="0" err="1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Subobject</a:t>
            </a: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dschmidt\AppData\Local\Microsoft\Windows\Temporary Internet Files\Content.IE5\NHB5NZ31\MP900431147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576763" y="3175"/>
            <a:ext cx="277495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85000">
                <a:schemeClr val="tx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6025" y="-11113"/>
            <a:ext cx="3355975" cy="68865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85000">
                <a:schemeClr val="tx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RECOVERY 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OF EXPENDITURE</a:t>
            </a:r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2930525" y="2011363"/>
            <a:ext cx="5853113" cy="4305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  <a:latin typeface="Stone Sans"/>
              </a:rPr>
              <a:t>$</a:t>
            </a: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500 </a:t>
            </a:r>
            <a:r>
              <a:rPr lang="en-US" sz="2800" b="1" dirty="0">
                <a:solidFill>
                  <a:schemeClr val="bg2"/>
                </a:solidFill>
                <a:latin typeface="Stone Sans"/>
              </a:rPr>
              <a:t>filing cabinet purchase</a:t>
            </a:r>
            <a:r>
              <a:rPr lang="en-US" sz="1000" b="1" dirty="0">
                <a:solidFill>
                  <a:schemeClr val="bg2"/>
                </a:solidFill>
                <a:latin typeface="Stone Sans"/>
              </a:rPr>
              <a:t/>
            </a:r>
            <a:br>
              <a:rPr lang="en-US" sz="1000" b="1" dirty="0">
                <a:solidFill>
                  <a:schemeClr val="bg2"/>
                </a:solidFill>
                <a:latin typeface="Stone Sans"/>
              </a:rPr>
            </a:br>
            <a:endParaRPr lang="en-US" sz="1000" b="1" dirty="0">
              <a:solidFill>
                <a:schemeClr val="bg2"/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  <a:latin typeface="Stone Sans"/>
              </a:rPr>
              <a:t>Vendor offers to reimburse portion of cost</a:t>
            </a: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Tx/>
              <a:buChar char="•"/>
              <a:tabLst>
                <a:tab pos="1146175" algn="l"/>
              </a:tabLst>
              <a:defRPr/>
            </a:pPr>
            <a:r>
              <a:rPr lang="en-US" sz="2800" b="1" dirty="0">
                <a:solidFill>
                  <a:schemeClr val="bg2"/>
                </a:solidFill>
                <a:latin typeface="Stone Sans"/>
              </a:rPr>
              <a:t>BALANCES provides:</a:t>
            </a:r>
            <a:br>
              <a:rPr lang="en-US" sz="2800" b="1" dirty="0">
                <a:solidFill>
                  <a:schemeClr val="bg2"/>
                </a:solidFill>
                <a:latin typeface="Stone Sans"/>
              </a:rPr>
            </a:br>
            <a:r>
              <a:rPr lang="en-US" sz="2800" b="1" dirty="0">
                <a:solidFill>
                  <a:schemeClr val="bg2"/>
                </a:solidFill>
                <a:latin typeface="Stone Sans"/>
              </a:rPr>
              <a:t>	- object and sub object</a:t>
            </a:r>
            <a:br>
              <a:rPr lang="en-US" sz="2800" b="1" dirty="0">
                <a:solidFill>
                  <a:schemeClr val="bg2"/>
                </a:solidFill>
                <a:latin typeface="Stone Sans"/>
              </a:rPr>
            </a:br>
            <a:r>
              <a:rPr lang="en-US" sz="2800" b="1" dirty="0">
                <a:solidFill>
                  <a:schemeClr val="bg2"/>
                </a:solidFill>
                <a:latin typeface="Stone Sans"/>
              </a:rPr>
              <a:t>	- vendor number and 	  	   reference number</a:t>
            </a:r>
            <a:r>
              <a:rPr lang="en-US" sz="1000" b="1" dirty="0">
                <a:solidFill>
                  <a:schemeClr val="bg2"/>
                </a:solidFill>
                <a:latin typeface="Stone Sans"/>
              </a:rPr>
              <a:t/>
            </a:r>
            <a:br>
              <a:rPr lang="en-US" sz="1000" b="1" dirty="0">
                <a:solidFill>
                  <a:schemeClr val="bg2"/>
                </a:solidFill>
                <a:latin typeface="Stone Sans"/>
              </a:rPr>
            </a:br>
            <a:endParaRPr lang="en-US" sz="1000" b="1" dirty="0">
              <a:solidFill>
                <a:schemeClr val="bg2"/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Tx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  <a:latin typeface="Stone Sans"/>
              </a:rPr>
              <a:t>TT-05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6" r="2786"/>
          <a:stretch>
            <a:fillRect/>
          </a:stretch>
        </p:blipFill>
        <p:spPr bwMode="auto">
          <a:xfrm>
            <a:off x="0" y="301625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83" name="Line 25"/>
          <p:cNvSpPr>
            <a:spLocks noChangeShapeType="1"/>
          </p:cNvSpPr>
          <p:nvPr/>
        </p:nvSpPr>
        <p:spPr bwMode="auto">
          <a:xfrm flipV="1">
            <a:off x="3581400" y="3052763"/>
            <a:ext cx="1492250" cy="1824037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68984" name="Line 26"/>
          <p:cNvSpPr>
            <a:spLocks noChangeShapeType="1"/>
          </p:cNvSpPr>
          <p:nvPr/>
        </p:nvSpPr>
        <p:spPr bwMode="auto">
          <a:xfrm flipH="1" flipV="1">
            <a:off x="6310313" y="3052763"/>
            <a:ext cx="776287" cy="1443037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68981" name="Text Box 23"/>
          <p:cNvSpPr txBox="1">
            <a:spLocks noChangeArrowheads="1"/>
          </p:cNvSpPr>
          <p:nvPr/>
        </p:nvSpPr>
        <p:spPr bwMode="auto">
          <a:xfrm>
            <a:off x="2803525" y="4837113"/>
            <a:ext cx="908050" cy="3794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Object</a:t>
            </a:r>
          </a:p>
        </p:txBody>
      </p:sp>
      <p:sp>
        <p:nvSpPr>
          <p:cNvPr id="168982" name="Text Box 24"/>
          <p:cNvSpPr txBox="1">
            <a:spLocks noChangeArrowheads="1"/>
          </p:cNvSpPr>
          <p:nvPr/>
        </p:nvSpPr>
        <p:spPr bwMode="auto">
          <a:xfrm>
            <a:off x="6994525" y="4456113"/>
            <a:ext cx="1403350" cy="3794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Sub Object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982720" y="2743200"/>
            <a:ext cx="735740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Use a transaction type of 05 for a positive recovery. As was mentioned earlier, 01 and 02 are used for revenue, 05 and 06 are used for recoveries of expenditures. </a:t>
            </a:r>
          </a:p>
          <a:p>
            <a:pPr>
              <a:spcBef>
                <a:spcPct val="25000"/>
              </a:spcBef>
              <a:buSzPct val="125000"/>
            </a:pPr>
            <a:endParaRPr lang="en-US" sz="2800" b="1" dirty="0">
              <a:solidFill>
                <a:schemeClr val="bg2"/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In the following slide, the 01 should be </a:t>
            </a:r>
            <a:br>
              <a:rPr lang="en-US" sz="2800" b="1" dirty="0" smtClean="0">
                <a:solidFill>
                  <a:schemeClr val="bg2"/>
                </a:solidFill>
                <a:latin typeface="Stone Sans"/>
              </a:rPr>
            </a:b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an 05.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RECOVERY OF EXPENDITURE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Transaction Type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5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6" r="2786"/>
          <a:stretch>
            <a:fillRect/>
          </a:stretch>
        </p:blipFill>
        <p:spPr bwMode="auto">
          <a:xfrm>
            <a:off x="0" y="301625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29" name="Line 23"/>
          <p:cNvSpPr>
            <a:spLocks noChangeShapeType="1"/>
          </p:cNvSpPr>
          <p:nvPr/>
        </p:nvSpPr>
        <p:spPr bwMode="auto">
          <a:xfrm flipV="1">
            <a:off x="4481513" y="3000375"/>
            <a:ext cx="2085975" cy="1119188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71028" name="Text Box 22"/>
          <p:cNvSpPr txBox="1">
            <a:spLocks noChangeArrowheads="1"/>
          </p:cNvSpPr>
          <p:nvPr/>
        </p:nvSpPr>
        <p:spPr bwMode="auto">
          <a:xfrm>
            <a:off x="3533775" y="4119563"/>
            <a:ext cx="20764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Transaction Type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14400" y="0"/>
            <a:ext cx="6554788" cy="6864350"/>
            <a:chOff x="914400" y="0"/>
            <a:chExt cx="6554787" cy="6864140"/>
          </a:xfrm>
        </p:grpSpPr>
        <p:pic>
          <p:nvPicPr>
            <p:cNvPr id="14341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532"/>
            <a:stretch>
              <a:fillRect/>
            </a:stretch>
          </p:blipFill>
          <p:spPr bwMode="auto">
            <a:xfrm>
              <a:off x="914400" y="0"/>
              <a:ext cx="6554787" cy="68641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6794499" y="2932023"/>
              <a:ext cx="0" cy="183668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794499" y="5414797"/>
              <a:ext cx="0" cy="1192176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5" name="Line 3"/>
          <p:cNvSpPr>
            <a:spLocks noChangeShapeType="1"/>
          </p:cNvSpPr>
          <p:nvPr/>
        </p:nvSpPr>
        <p:spPr bwMode="auto">
          <a:xfrm flipH="1" flipV="1">
            <a:off x="5719763" y="1236663"/>
            <a:ext cx="1747837" cy="2192337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094226" y="3168650"/>
            <a:ext cx="1377429" cy="646331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Preparer’s</a:t>
            </a:r>
            <a:br>
              <a:rPr lang="en-US" dirty="0" smtClean="0">
                <a:solidFill>
                  <a:srgbClr val="FFFFFF"/>
                </a:solidFill>
                <a:latin typeface="Stone Sans"/>
              </a:rPr>
            </a:br>
            <a:r>
              <a:rPr lang="en-US" dirty="0" smtClean="0">
                <a:solidFill>
                  <a:srgbClr val="FFFFFF"/>
                </a:solidFill>
                <a:latin typeface="Stone Sans"/>
              </a:rPr>
              <a:t>Initials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731520" y="2743200"/>
            <a:ext cx="7528225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This number is the same as the original expenditure we are recovering against.  </a:t>
            </a:r>
            <a:endParaRPr lang="en-US" sz="1000" b="1" dirty="0" smtClean="0">
              <a:solidFill>
                <a:schemeClr val="bg2"/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</a:pPr>
            <a:endParaRPr lang="en-US" sz="1000" b="1" dirty="0">
              <a:solidFill>
                <a:schemeClr val="bg2"/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It could be a payment request number, a travel number, a contract number, or some other reference number assigned at the time of original expense.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RECOVERY OF EXPENDITURE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1726476" y="1532183"/>
            <a:ext cx="572756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Reference/Document Number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6" r="2786"/>
          <a:stretch>
            <a:fillRect/>
          </a:stretch>
        </p:blipFill>
        <p:spPr bwMode="auto">
          <a:xfrm>
            <a:off x="0" y="301625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6246813" y="2974975"/>
            <a:ext cx="798512" cy="11080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73077" name="Text Box 21"/>
          <p:cNvSpPr txBox="1">
            <a:spLocks noChangeArrowheads="1"/>
          </p:cNvSpPr>
          <p:nvPr/>
        </p:nvSpPr>
        <p:spPr bwMode="auto">
          <a:xfrm>
            <a:off x="5324475" y="4083050"/>
            <a:ext cx="2228850" cy="379413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Reference Number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924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TextBox 3"/>
          <p:cNvSpPr txBox="1">
            <a:spLocks noChangeArrowheads="1"/>
          </p:cNvSpPr>
          <p:nvPr/>
        </p:nvSpPr>
        <p:spPr bwMode="auto">
          <a:xfrm>
            <a:off x="762000" y="60198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  <a:latin typeface="Stone Sans"/>
              </a:rPr>
              <a:t>Reference number or document number</a:t>
            </a:r>
          </a:p>
        </p:txBody>
      </p:sp>
      <p:cxnSp>
        <p:nvCxnSpPr>
          <p:cNvPr id="172036" name="Straight Arrow Connector 5"/>
          <p:cNvCxnSpPr>
            <a:cxnSpLocks noChangeShapeType="1"/>
          </p:cNvCxnSpPr>
          <p:nvPr/>
        </p:nvCxnSpPr>
        <p:spPr bwMode="auto">
          <a:xfrm flipV="1">
            <a:off x="5181600" y="5791200"/>
            <a:ext cx="1371600" cy="381000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2037" name="Straight Arrow Connector 7"/>
          <p:cNvCxnSpPr>
            <a:cxnSpLocks noChangeShapeType="1"/>
          </p:cNvCxnSpPr>
          <p:nvPr/>
        </p:nvCxnSpPr>
        <p:spPr bwMode="auto">
          <a:xfrm flipV="1">
            <a:off x="5257800" y="5867400"/>
            <a:ext cx="2133600" cy="304800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580798" y="2743200"/>
            <a:ext cx="8020595" cy="34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This is the vendor number assigned by Accounts Payable.  This number could also be a student id number.  </a:t>
            </a:r>
            <a:endParaRPr lang="en-US" sz="1000" b="1" dirty="0" smtClean="0">
              <a:solidFill>
                <a:schemeClr val="bg2"/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</a:pPr>
            <a:endParaRPr lang="en-US" sz="1000" b="1" dirty="0">
              <a:solidFill>
                <a:schemeClr val="bg2"/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Each vendor or student or staff member has a unique number assigned to them which can be found on BALANCES when locating the original expense.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RECOVERY OF EXPENDITURE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Vendor Number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5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6" r="2786"/>
          <a:stretch>
            <a:fillRect/>
          </a:stretch>
        </p:blipFill>
        <p:spPr bwMode="auto">
          <a:xfrm>
            <a:off x="0" y="301625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50" name="Line 22"/>
          <p:cNvSpPr>
            <a:spLocks noChangeShapeType="1"/>
          </p:cNvSpPr>
          <p:nvPr/>
        </p:nvSpPr>
        <p:spPr bwMode="auto">
          <a:xfrm flipH="1" flipV="1">
            <a:off x="1362075" y="2981325"/>
            <a:ext cx="1200150" cy="7112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2314575" y="3692525"/>
            <a:ext cx="1911350" cy="379413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Vendor Number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848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TextBox 6"/>
          <p:cNvSpPr txBox="1">
            <a:spLocks noChangeArrowheads="1"/>
          </p:cNvSpPr>
          <p:nvPr/>
        </p:nvSpPr>
        <p:spPr bwMode="auto">
          <a:xfrm>
            <a:off x="1524000" y="60960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  <a:latin typeface="Stone Sans"/>
              </a:rPr>
              <a:t>Vendor number</a:t>
            </a:r>
          </a:p>
        </p:txBody>
      </p:sp>
      <p:cxnSp>
        <p:nvCxnSpPr>
          <p:cNvPr id="175108" name="Straight Arrow Connector 8"/>
          <p:cNvCxnSpPr>
            <a:cxnSpLocks noChangeShapeType="1"/>
          </p:cNvCxnSpPr>
          <p:nvPr/>
        </p:nvCxnSpPr>
        <p:spPr bwMode="auto">
          <a:xfrm flipV="1">
            <a:off x="3429000" y="5562600"/>
            <a:ext cx="3048000" cy="685800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5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6" r="2786"/>
          <a:stretch>
            <a:fillRect/>
          </a:stretch>
        </p:blipFill>
        <p:spPr bwMode="auto">
          <a:xfrm>
            <a:off x="0" y="301625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97" name="Text Box 22"/>
          <p:cNvSpPr txBox="1">
            <a:spLocks noChangeArrowheads="1"/>
          </p:cNvSpPr>
          <p:nvPr/>
        </p:nvSpPr>
        <p:spPr bwMode="auto">
          <a:xfrm>
            <a:off x="2971800" y="5973763"/>
            <a:ext cx="3702050" cy="3794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Completed Cash Deposit Report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2286000"/>
            <a:ext cx="7648805" cy="3647152"/>
          </a:xfrm>
        </p:spPr>
        <p:txBody>
          <a:bodyPr/>
          <a:lstStyle/>
          <a:p>
            <a:pPr marL="461963" indent="-461963" eaLnBrk="1" hangingPunct="1">
              <a:spcBef>
                <a:spcPct val="25000"/>
              </a:spcBef>
              <a:buSzPct val="125000"/>
              <a:buFont typeface="Arial" charset="0"/>
              <a:buChar char="•"/>
            </a:pPr>
            <a:r>
              <a:rPr lang="en-US" sz="2800" b="1" kern="1200" dirty="0" smtClean="0">
                <a:latin typeface="Stone Sans"/>
              </a:rPr>
              <a:t>Many departments bill through the receivables office. Those payments are made to the cashier’s office</a:t>
            </a:r>
            <a:r>
              <a:rPr sz="2800" b="1" kern="1200" dirty="0" smtClean="0">
                <a:latin typeface="Stone Sans"/>
              </a:rPr>
              <a:t>. </a:t>
            </a:r>
          </a:p>
          <a:p>
            <a:pPr marL="461963" indent="-461963" eaLnBrk="1" hangingPunct="1">
              <a:spcBef>
                <a:spcPct val="25000"/>
              </a:spcBef>
              <a:buSzPct val="125000"/>
              <a:buFont typeface="Arial" charset="0"/>
              <a:buChar char="•"/>
            </a:pPr>
            <a:r>
              <a:rPr lang="en-US" sz="2800" b="1" kern="1200" dirty="0" smtClean="0">
                <a:latin typeface="Stone Sans"/>
              </a:rPr>
              <a:t>Occasionally, someone will pay in the department.  This money needs to be deposited to the Controller’s Office as a Cash on Account, to clear the Accounts Receivable.</a:t>
            </a:r>
            <a:endParaRPr lang="en-US" sz="2800" b="1" kern="1200" dirty="0"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ON ACCOUNT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731520" y="2286000"/>
            <a:ext cx="8030643" cy="395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The difference is that the money is not directly deposited into a budget and project.  </a:t>
            </a:r>
            <a:endParaRPr lang="en-US" sz="1000" b="1" dirty="0" smtClean="0">
              <a:solidFill>
                <a:schemeClr val="bg2"/>
              </a:solidFill>
              <a:latin typeface="Stone Sans"/>
            </a:endParaRPr>
          </a:p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endParaRPr lang="en-US" sz="1000" b="1" dirty="0" smtClean="0">
              <a:solidFill>
                <a:schemeClr val="bg2"/>
              </a:solidFill>
              <a:latin typeface="Stone Sans"/>
            </a:endParaRPr>
          </a:p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The money goes thru the receivables posting and is eventually posted to the budget and project that the receivable was charged against.</a:t>
            </a:r>
            <a:endParaRPr lang="en-US" sz="1000" b="1" dirty="0" smtClean="0">
              <a:solidFill>
                <a:schemeClr val="bg2"/>
              </a:solidFill>
              <a:latin typeface="Stone Sans"/>
            </a:endParaRPr>
          </a:p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endParaRPr lang="en-US" sz="1000" b="1" dirty="0" smtClean="0">
              <a:solidFill>
                <a:schemeClr val="bg2"/>
              </a:solidFill>
              <a:latin typeface="Stone Sans"/>
            </a:endParaRPr>
          </a:p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This clears the customers account.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ON ACCOUNT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4"/>
          <p:cNvSpPr>
            <a:spLocks noChangeArrowheads="1"/>
          </p:cNvSpPr>
          <p:nvPr/>
        </p:nvSpPr>
        <p:spPr bwMode="auto">
          <a:xfrm>
            <a:off x="381000" y="2286000"/>
            <a:ext cx="8305800" cy="2862263"/>
          </a:xfrm>
          <a:prstGeom prst="rect">
            <a:avLst/>
          </a:prstGeom>
          <a:solidFill>
            <a:srgbClr val="000080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dirty="0" smtClean="0">
                <a:latin typeface="Stone Sans"/>
              </a:rPr>
              <a:t>ACBR502M                   </a:t>
            </a:r>
            <a:r>
              <a:rPr lang="en-US" dirty="0">
                <a:latin typeface="Stone Sans"/>
              </a:rPr>
              <a:t>BILLING RECEIVABLES SYSTEM                  02/25/10</a:t>
            </a:r>
          </a:p>
          <a:p>
            <a:r>
              <a:rPr lang="en-US" dirty="0">
                <a:latin typeface="Stone Sans"/>
              </a:rPr>
              <a:t> ACBR5020                        Customer Ledger            Page 1 of 1 15:12:46</a:t>
            </a:r>
          </a:p>
          <a:p>
            <a:r>
              <a:rPr lang="en-US" dirty="0">
                <a:latin typeface="Stone Sans"/>
              </a:rPr>
              <a:t>  ------------------------------------------------------------------------------</a:t>
            </a:r>
          </a:p>
          <a:p>
            <a:r>
              <a:rPr lang="en-US" dirty="0">
                <a:latin typeface="Stone Sans"/>
              </a:rPr>
              <a:t>  99999999    COUGAR,BUTCH T                    *     Present </a:t>
            </a:r>
            <a:r>
              <a:rPr lang="en-US" dirty="0" err="1">
                <a:latin typeface="Stone Sans"/>
              </a:rPr>
              <a:t>Bal</a:t>
            </a:r>
            <a:r>
              <a:rPr lang="en-US" dirty="0">
                <a:latin typeface="Stone Sans"/>
              </a:rPr>
              <a:t>:          71.00    </a:t>
            </a:r>
          </a:p>
          <a:p>
            <a:r>
              <a:rPr lang="en-US" dirty="0">
                <a:latin typeface="Stone Sans"/>
              </a:rPr>
              <a:t>                                                                                </a:t>
            </a:r>
          </a:p>
          <a:p>
            <a:r>
              <a:rPr lang="en-US" dirty="0">
                <a:latin typeface="Stone Sans"/>
              </a:rPr>
              <a:t>  Posted       </a:t>
            </a:r>
            <a:r>
              <a:rPr lang="en-US" dirty="0" err="1">
                <a:latin typeface="Stone Sans"/>
              </a:rPr>
              <a:t>Subcode</a:t>
            </a:r>
            <a:r>
              <a:rPr lang="en-US" dirty="0">
                <a:latin typeface="Stone Sans"/>
              </a:rPr>
              <a:t>   Description                  Charge     Credit    Outstanding</a:t>
            </a:r>
          </a:p>
          <a:p>
            <a:r>
              <a:rPr lang="en-US" dirty="0">
                <a:latin typeface="Stone Sans"/>
              </a:rPr>
              <a:t>  ------ ----- ------------------------------ ---------- ----------  -----------</a:t>
            </a:r>
          </a:p>
          <a:p>
            <a:r>
              <a:rPr lang="en-US" dirty="0">
                <a:latin typeface="Stone Sans"/>
              </a:rPr>
              <a:t>  063009       41612     VET /INV     2222222       9.00                        </a:t>
            </a:r>
          </a:p>
          <a:p>
            <a:r>
              <a:rPr lang="en-US" dirty="0">
                <a:latin typeface="Stone Sans"/>
              </a:rPr>
              <a:t>  070209       41613     VET   INV     3333333      20.00                        </a:t>
            </a:r>
          </a:p>
          <a:p>
            <a:r>
              <a:rPr lang="en-US" dirty="0">
                <a:latin typeface="Stone Sans"/>
              </a:rPr>
              <a:t>  070709       41614     VET   INV     4444444      44.00                      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ON ACCOUNT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31520" y="2926080"/>
            <a:ext cx="767895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None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Indicate the date that the payment was received.  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None/>
            </a:pPr>
            <a:endParaRPr lang="en-US" sz="9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None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The D-Receipt should be prepared at the time the money is received.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D-RECEIPT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Date </a:t>
            </a:r>
            <a:r>
              <a:rPr lang="en-US" kern="1200" dirty="0" err="1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Recieved</a:t>
            </a: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796608" y="2286000"/>
            <a:ext cx="5943600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D-Receipt</a:t>
            </a:r>
          </a:p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endParaRPr lang="en-US" sz="2800" b="1" dirty="0" smtClean="0">
              <a:solidFill>
                <a:schemeClr val="bg2"/>
              </a:solidFill>
              <a:latin typeface="Stone Sans"/>
            </a:endParaRPr>
          </a:p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Cash  deposit  report</a:t>
            </a:r>
          </a:p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endParaRPr lang="en-US" sz="2800" b="1" dirty="0" smtClean="0">
              <a:solidFill>
                <a:schemeClr val="bg2"/>
              </a:solidFill>
              <a:latin typeface="Stone Sans"/>
            </a:endParaRPr>
          </a:p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No  departmental  coding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ON ACCOUNT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731520" y="2286000"/>
            <a:ext cx="7889966" cy="17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In addition to indicating the mode of payment as cash, check, or bankcard, note on the D-Receipt that this is a Cash on Account payment.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ON ACCOUNT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259" y="0"/>
            <a:ext cx="6218297" cy="685800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ine 3"/>
          <p:cNvSpPr>
            <a:spLocks noChangeShapeType="1"/>
          </p:cNvSpPr>
          <p:nvPr/>
        </p:nvSpPr>
        <p:spPr bwMode="auto">
          <a:xfrm flipH="1" flipV="1">
            <a:off x="3315955" y="1306286"/>
            <a:ext cx="2977697" cy="2427514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51525" y="3617913"/>
            <a:ext cx="3010183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Indicate Cash on Account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47954" y="871538"/>
            <a:ext cx="0" cy="57626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86249" y="876285"/>
            <a:ext cx="0" cy="57626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188494" y="2477066"/>
            <a:ext cx="883444" cy="58964"/>
          </a:xfrm>
          <a:custGeom>
            <a:avLst/>
            <a:gdLst>
              <a:gd name="connsiteX0" fmla="*/ 883444 w 921544"/>
              <a:gd name="connsiteY0" fmla="*/ 95250 h 100012"/>
              <a:gd name="connsiteX1" fmla="*/ 0 w 921544"/>
              <a:gd name="connsiteY1" fmla="*/ 100012 h 100012"/>
              <a:gd name="connsiteX2" fmla="*/ 7144 w 921544"/>
              <a:gd name="connsiteY2" fmla="*/ 11906 h 100012"/>
              <a:gd name="connsiteX3" fmla="*/ 330994 w 921544"/>
              <a:gd name="connsiteY3" fmla="*/ 0 h 100012"/>
              <a:gd name="connsiteX4" fmla="*/ 273844 w 921544"/>
              <a:gd name="connsiteY4" fmla="*/ 61912 h 100012"/>
              <a:gd name="connsiteX5" fmla="*/ 383381 w 921544"/>
              <a:gd name="connsiteY5" fmla="*/ 61912 h 100012"/>
              <a:gd name="connsiteX6" fmla="*/ 404812 w 921544"/>
              <a:gd name="connsiteY6" fmla="*/ 30956 h 100012"/>
              <a:gd name="connsiteX7" fmla="*/ 921544 w 921544"/>
              <a:gd name="connsiteY7" fmla="*/ 35719 h 100012"/>
              <a:gd name="connsiteX8" fmla="*/ 883444 w 921544"/>
              <a:gd name="connsiteY8" fmla="*/ 95250 h 100012"/>
              <a:gd name="connsiteX0" fmla="*/ 883444 w 921544"/>
              <a:gd name="connsiteY0" fmla="*/ 95250 h 100012"/>
              <a:gd name="connsiteX1" fmla="*/ 0 w 921544"/>
              <a:gd name="connsiteY1" fmla="*/ 100012 h 100012"/>
              <a:gd name="connsiteX2" fmla="*/ 7144 w 921544"/>
              <a:gd name="connsiteY2" fmla="*/ 11906 h 100012"/>
              <a:gd name="connsiteX3" fmla="*/ 330994 w 921544"/>
              <a:gd name="connsiteY3" fmla="*/ 0 h 100012"/>
              <a:gd name="connsiteX4" fmla="*/ 273844 w 921544"/>
              <a:gd name="connsiteY4" fmla="*/ 61912 h 100012"/>
              <a:gd name="connsiteX5" fmla="*/ 383381 w 921544"/>
              <a:gd name="connsiteY5" fmla="*/ 61912 h 100012"/>
              <a:gd name="connsiteX6" fmla="*/ 381000 w 921544"/>
              <a:gd name="connsiteY6" fmla="*/ 517 h 100012"/>
              <a:gd name="connsiteX7" fmla="*/ 921544 w 921544"/>
              <a:gd name="connsiteY7" fmla="*/ 35719 h 100012"/>
              <a:gd name="connsiteX8" fmla="*/ 883444 w 921544"/>
              <a:gd name="connsiteY8" fmla="*/ 95250 h 100012"/>
              <a:gd name="connsiteX0" fmla="*/ 883444 w 883444"/>
              <a:gd name="connsiteY0" fmla="*/ 95250 h 100012"/>
              <a:gd name="connsiteX1" fmla="*/ 0 w 883444"/>
              <a:gd name="connsiteY1" fmla="*/ 100012 h 100012"/>
              <a:gd name="connsiteX2" fmla="*/ 7144 w 883444"/>
              <a:gd name="connsiteY2" fmla="*/ 11906 h 100012"/>
              <a:gd name="connsiteX3" fmla="*/ 330994 w 883444"/>
              <a:gd name="connsiteY3" fmla="*/ 0 h 100012"/>
              <a:gd name="connsiteX4" fmla="*/ 273844 w 883444"/>
              <a:gd name="connsiteY4" fmla="*/ 61912 h 100012"/>
              <a:gd name="connsiteX5" fmla="*/ 383381 w 883444"/>
              <a:gd name="connsiteY5" fmla="*/ 61912 h 100012"/>
              <a:gd name="connsiteX6" fmla="*/ 381000 w 883444"/>
              <a:gd name="connsiteY6" fmla="*/ 517 h 100012"/>
              <a:gd name="connsiteX7" fmla="*/ 864394 w 883444"/>
              <a:gd name="connsiteY7" fmla="*/ 9627 h 100012"/>
              <a:gd name="connsiteX8" fmla="*/ 883444 w 883444"/>
              <a:gd name="connsiteY8" fmla="*/ 95250 h 100012"/>
              <a:gd name="connsiteX0" fmla="*/ 883444 w 883444"/>
              <a:gd name="connsiteY0" fmla="*/ 95250 h 100012"/>
              <a:gd name="connsiteX1" fmla="*/ 0 w 883444"/>
              <a:gd name="connsiteY1" fmla="*/ 100012 h 100012"/>
              <a:gd name="connsiteX2" fmla="*/ 7144 w 883444"/>
              <a:gd name="connsiteY2" fmla="*/ 11906 h 100012"/>
              <a:gd name="connsiteX3" fmla="*/ 330994 w 883444"/>
              <a:gd name="connsiteY3" fmla="*/ 0 h 100012"/>
              <a:gd name="connsiteX4" fmla="*/ 273844 w 883444"/>
              <a:gd name="connsiteY4" fmla="*/ 61912 h 100012"/>
              <a:gd name="connsiteX5" fmla="*/ 352425 w 883444"/>
              <a:gd name="connsiteY5" fmla="*/ 88002 h 100012"/>
              <a:gd name="connsiteX6" fmla="*/ 381000 w 883444"/>
              <a:gd name="connsiteY6" fmla="*/ 517 h 100012"/>
              <a:gd name="connsiteX7" fmla="*/ 864394 w 883444"/>
              <a:gd name="connsiteY7" fmla="*/ 9627 h 100012"/>
              <a:gd name="connsiteX8" fmla="*/ 883444 w 883444"/>
              <a:gd name="connsiteY8" fmla="*/ 95250 h 100012"/>
              <a:gd name="connsiteX0" fmla="*/ 883444 w 883444"/>
              <a:gd name="connsiteY0" fmla="*/ 99081 h 103843"/>
              <a:gd name="connsiteX1" fmla="*/ 0 w 883444"/>
              <a:gd name="connsiteY1" fmla="*/ 103843 h 103843"/>
              <a:gd name="connsiteX2" fmla="*/ 7144 w 883444"/>
              <a:gd name="connsiteY2" fmla="*/ 15737 h 103843"/>
              <a:gd name="connsiteX3" fmla="*/ 330994 w 883444"/>
              <a:gd name="connsiteY3" fmla="*/ 3831 h 103843"/>
              <a:gd name="connsiteX4" fmla="*/ 273844 w 883444"/>
              <a:gd name="connsiteY4" fmla="*/ 65743 h 103843"/>
              <a:gd name="connsiteX5" fmla="*/ 352425 w 883444"/>
              <a:gd name="connsiteY5" fmla="*/ 91833 h 103843"/>
              <a:gd name="connsiteX6" fmla="*/ 369094 w 883444"/>
              <a:gd name="connsiteY6" fmla="*/ 0 h 103843"/>
              <a:gd name="connsiteX7" fmla="*/ 864394 w 883444"/>
              <a:gd name="connsiteY7" fmla="*/ 13458 h 103843"/>
              <a:gd name="connsiteX8" fmla="*/ 883444 w 883444"/>
              <a:gd name="connsiteY8" fmla="*/ 99081 h 103843"/>
              <a:gd name="connsiteX0" fmla="*/ 883444 w 883444"/>
              <a:gd name="connsiteY0" fmla="*/ 99081 h 103843"/>
              <a:gd name="connsiteX1" fmla="*/ 0 w 883444"/>
              <a:gd name="connsiteY1" fmla="*/ 103843 h 103843"/>
              <a:gd name="connsiteX2" fmla="*/ 7144 w 883444"/>
              <a:gd name="connsiteY2" fmla="*/ 15737 h 103843"/>
              <a:gd name="connsiteX3" fmla="*/ 330994 w 883444"/>
              <a:gd name="connsiteY3" fmla="*/ 3831 h 103843"/>
              <a:gd name="connsiteX4" fmla="*/ 273844 w 883444"/>
              <a:gd name="connsiteY4" fmla="*/ 65743 h 103843"/>
              <a:gd name="connsiteX5" fmla="*/ 300037 w 883444"/>
              <a:gd name="connsiteY5" fmla="*/ 25573 h 103843"/>
              <a:gd name="connsiteX6" fmla="*/ 352425 w 883444"/>
              <a:gd name="connsiteY6" fmla="*/ 91833 h 103843"/>
              <a:gd name="connsiteX7" fmla="*/ 369094 w 883444"/>
              <a:gd name="connsiteY7" fmla="*/ 0 h 103843"/>
              <a:gd name="connsiteX8" fmla="*/ 864394 w 883444"/>
              <a:gd name="connsiteY8" fmla="*/ 13458 h 103843"/>
              <a:gd name="connsiteX9" fmla="*/ 883444 w 883444"/>
              <a:gd name="connsiteY9" fmla="*/ 99081 h 103843"/>
              <a:gd name="connsiteX0" fmla="*/ 883444 w 883444"/>
              <a:gd name="connsiteY0" fmla="*/ 102914 h 107676"/>
              <a:gd name="connsiteX1" fmla="*/ 0 w 883444"/>
              <a:gd name="connsiteY1" fmla="*/ 107676 h 107676"/>
              <a:gd name="connsiteX2" fmla="*/ 7144 w 883444"/>
              <a:gd name="connsiteY2" fmla="*/ 19570 h 107676"/>
              <a:gd name="connsiteX3" fmla="*/ 330994 w 883444"/>
              <a:gd name="connsiteY3" fmla="*/ 7664 h 107676"/>
              <a:gd name="connsiteX4" fmla="*/ 321469 w 883444"/>
              <a:gd name="connsiteY4" fmla="*/ 0 h 107676"/>
              <a:gd name="connsiteX5" fmla="*/ 300037 w 883444"/>
              <a:gd name="connsiteY5" fmla="*/ 29406 h 107676"/>
              <a:gd name="connsiteX6" fmla="*/ 352425 w 883444"/>
              <a:gd name="connsiteY6" fmla="*/ 95666 h 107676"/>
              <a:gd name="connsiteX7" fmla="*/ 369094 w 883444"/>
              <a:gd name="connsiteY7" fmla="*/ 3833 h 107676"/>
              <a:gd name="connsiteX8" fmla="*/ 864394 w 883444"/>
              <a:gd name="connsiteY8" fmla="*/ 17291 h 107676"/>
              <a:gd name="connsiteX9" fmla="*/ 883444 w 883444"/>
              <a:gd name="connsiteY9" fmla="*/ 102914 h 10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444" h="107676">
                <a:moveTo>
                  <a:pt x="883444" y="102914"/>
                </a:moveTo>
                <a:lnTo>
                  <a:pt x="0" y="107676"/>
                </a:lnTo>
                <a:lnTo>
                  <a:pt x="7144" y="19570"/>
                </a:lnTo>
                <a:lnTo>
                  <a:pt x="330994" y="7664"/>
                </a:lnTo>
                <a:lnTo>
                  <a:pt x="321469" y="0"/>
                </a:lnTo>
                <a:cubicBezTo>
                  <a:pt x="323850" y="1105"/>
                  <a:pt x="297656" y="28301"/>
                  <a:pt x="300037" y="29406"/>
                </a:cubicBezTo>
                <a:lnTo>
                  <a:pt x="352425" y="95666"/>
                </a:lnTo>
                <a:cubicBezTo>
                  <a:pt x="351631" y="75201"/>
                  <a:pt x="369888" y="24298"/>
                  <a:pt x="369094" y="3833"/>
                </a:cubicBezTo>
                <a:lnTo>
                  <a:pt x="864394" y="17291"/>
                </a:lnTo>
                <a:lnTo>
                  <a:pt x="883444" y="1029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26706" y="5441156"/>
            <a:ext cx="252410" cy="0"/>
          </a:xfrm>
          <a:prstGeom prst="line">
            <a:avLst/>
          </a:prstGeom>
          <a:ln w="28575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8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731520" y="2286000"/>
            <a:ext cx="7950256" cy="31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If the person or company’s Vendor or ID Number is known, indicate that in this space.  </a:t>
            </a:r>
          </a:p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endParaRPr lang="en-US" sz="2800" b="1" dirty="0" smtClean="0">
              <a:solidFill>
                <a:schemeClr val="bg2"/>
              </a:solidFill>
              <a:latin typeface="Stone Sans"/>
            </a:endParaRPr>
          </a:p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It hastens the posting process, as the number does not have to be researched by the Cashier’s Office.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ON ACCOUNT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Vendor Number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259" y="0"/>
            <a:ext cx="6218297" cy="685800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ine 3"/>
          <p:cNvSpPr>
            <a:spLocks noChangeShapeType="1"/>
          </p:cNvSpPr>
          <p:nvPr/>
        </p:nvSpPr>
        <p:spPr bwMode="auto">
          <a:xfrm flipH="1">
            <a:off x="2647954" y="4480404"/>
            <a:ext cx="938295" cy="615578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15955" y="4111072"/>
            <a:ext cx="3275256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smtClean="0"/>
              <a:t>Customer Number if known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47954" y="871538"/>
            <a:ext cx="0" cy="57626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86249" y="876285"/>
            <a:ext cx="0" cy="57626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188494" y="2477066"/>
            <a:ext cx="883444" cy="58964"/>
          </a:xfrm>
          <a:custGeom>
            <a:avLst/>
            <a:gdLst>
              <a:gd name="connsiteX0" fmla="*/ 883444 w 921544"/>
              <a:gd name="connsiteY0" fmla="*/ 95250 h 100012"/>
              <a:gd name="connsiteX1" fmla="*/ 0 w 921544"/>
              <a:gd name="connsiteY1" fmla="*/ 100012 h 100012"/>
              <a:gd name="connsiteX2" fmla="*/ 7144 w 921544"/>
              <a:gd name="connsiteY2" fmla="*/ 11906 h 100012"/>
              <a:gd name="connsiteX3" fmla="*/ 330994 w 921544"/>
              <a:gd name="connsiteY3" fmla="*/ 0 h 100012"/>
              <a:gd name="connsiteX4" fmla="*/ 273844 w 921544"/>
              <a:gd name="connsiteY4" fmla="*/ 61912 h 100012"/>
              <a:gd name="connsiteX5" fmla="*/ 383381 w 921544"/>
              <a:gd name="connsiteY5" fmla="*/ 61912 h 100012"/>
              <a:gd name="connsiteX6" fmla="*/ 404812 w 921544"/>
              <a:gd name="connsiteY6" fmla="*/ 30956 h 100012"/>
              <a:gd name="connsiteX7" fmla="*/ 921544 w 921544"/>
              <a:gd name="connsiteY7" fmla="*/ 35719 h 100012"/>
              <a:gd name="connsiteX8" fmla="*/ 883444 w 921544"/>
              <a:gd name="connsiteY8" fmla="*/ 95250 h 100012"/>
              <a:gd name="connsiteX0" fmla="*/ 883444 w 921544"/>
              <a:gd name="connsiteY0" fmla="*/ 95250 h 100012"/>
              <a:gd name="connsiteX1" fmla="*/ 0 w 921544"/>
              <a:gd name="connsiteY1" fmla="*/ 100012 h 100012"/>
              <a:gd name="connsiteX2" fmla="*/ 7144 w 921544"/>
              <a:gd name="connsiteY2" fmla="*/ 11906 h 100012"/>
              <a:gd name="connsiteX3" fmla="*/ 330994 w 921544"/>
              <a:gd name="connsiteY3" fmla="*/ 0 h 100012"/>
              <a:gd name="connsiteX4" fmla="*/ 273844 w 921544"/>
              <a:gd name="connsiteY4" fmla="*/ 61912 h 100012"/>
              <a:gd name="connsiteX5" fmla="*/ 383381 w 921544"/>
              <a:gd name="connsiteY5" fmla="*/ 61912 h 100012"/>
              <a:gd name="connsiteX6" fmla="*/ 381000 w 921544"/>
              <a:gd name="connsiteY6" fmla="*/ 517 h 100012"/>
              <a:gd name="connsiteX7" fmla="*/ 921544 w 921544"/>
              <a:gd name="connsiteY7" fmla="*/ 35719 h 100012"/>
              <a:gd name="connsiteX8" fmla="*/ 883444 w 921544"/>
              <a:gd name="connsiteY8" fmla="*/ 95250 h 100012"/>
              <a:gd name="connsiteX0" fmla="*/ 883444 w 883444"/>
              <a:gd name="connsiteY0" fmla="*/ 95250 h 100012"/>
              <a:gd name="connsiteX1" fmla="*/ 0 w 883444"/>
              <a:gd name="connsiteY1" fmla="*/ 100012 h 100012"/>
              <a:gd name="connsiteX2" fmla="*/ 7144 w 883444"/>
              <a:gd name="connsiteY2" fmla="*/ 11906 h 100012"/>
              <a:gd name="connsiteX3" fmla="*/ 330994 w 883444"/>
              <a:gd name="connsiteY3" fmla="*/ 0 h 100012"/>
              <a:gd name="connsiteX4" fmla="*/ 273844 w 883444"/>
              <a:gd name="connsiteY4" fmla="*/ 61912 h 100012"/>
              <a:gd name="connsiteX5" fmla="*/ 383381 w 883444"/>
              <a:gd name="connsiteY5" fmla="*/ 61912 h 100012"/>
              <a:gd name="connsiteX6" fmla="*/ 381000 w 883444"/>
              <a:gd name="connsiteY6" fmla="*/ 517 h 100012"/>
              <a:gd name="connsiteX7" fmla="*/ 864394 w 883444"/>
              <a:gd name="connsiteY7" fmla="*/ 9627 h 100012"/>
              <a:gd name="connsiteX8" fmla="*/ 883444 w 883444"/>
              <a:gd name="connsiteY8" fmla="*/ 95250 h 100012"/>
              <a:gd name="connsiteX0" fmla="*/ 883444 w 883444"/>
              <a:gd name="connsiteY0" fmla="*/ 95250 h 100012"/>
              <a:gd name="connsiteX1" fmla="*/ 0 w 883444"/>
              <a:gd name="connsiteY1" fmla="*/ 100012 h 100012"/>
              <a:gd name="connsiteX2" fmla="*/ 7144 w 883444"/>
              <a:gd name="connsiteY2" fmla="*/ 11906 h 100012"/>
              <a:gd name="connsiteX3" fmla="*/ 330994 w 883444"/>
              <a:gd name="connsiteY3" fmla="*/ 0 h 100012"/>
              <a:gd name="connsiteX4" fmla="*/ 273844 w 883444"/>
              <a:gd name="connsiteY4" fmla="*/ 61912 h 100012"/>
              <a:gd name="connsiteX5" fmla="*/ 352425 w 883444"/>
              <a:gd name="connsiteY5" fmla="*/ 88002 h 100012"/>
              <a:gd name="connsiteX6" fmla="*/ 381000 w 883444"/>
              <a:gd name="connsiteY6" fmla="*/ 517 h 100012"/>
              <a:gd name="connsiteX7" fmla="*/ 864394 w 883444"/>
              <a:gd name="connsiteY7" fmla="*/ 9627 h 100012"/>
              <a:gd name="connsiteX8" fmla="*/ 883444 w 883444"/>
              <a:gd name="connsiteY8" fmla="*/ 95250 h 100012"/>
              <a:gd name="connsiteX0" fmla="*/ 883444 w 883444"/>
              <a:gd name="connsiteY0" fmla="*/ 99081 h 103843"/>
              <a:gd name="connsiteX1" fmla="*/ 0 w 883444"/>
              <a:gd name="connsiteY1" fmla="*/ 103843 h 103843"/>
              <a:gd name="connsiteX2" fmla="*/ 7144 w 883444"/>
              <a:gd name="connsiteY2" fmla="*/ 15737 h 103843"/>
              <a:gd name="connsiteX3" fmla="*/ 330994 w 883444"/>
              <a:gd name="connsiteY3" fmla="*/ 3831 h 103843"/>
              <a:gd name="connsiteX4" fmla="*/ 273844 w 883444"/>
              <a:gd name="connsiteY4" fmla="*/ 65743 h 103843"/>
              <a:gd name="connsiteX5" fmla="*/ 352425 w 883444"/>
              <a:gd name="connsiteY5" fmla="*/ 91833 h 103843"/>
              <a:gd name="connsiteX6" fmla="*/ 369094 w 883444"/>
              <a:gd name="connsiteY6" fmla="*/ 0 h 103843"/>
              <a:gd name="connsiteX7" fmla="*/ 864394 w 883444"/>
              <a:gd name="connsiteY7" fmla="*/ 13458 h 103843"/>
              <a:gd name="connsiteX8" fmla="*/ 883444 w 883444"/>
              <a:gd name="connsiteY8" fmla="*/ 99081 h 103843"/>
              <a:gd name="connsiteX0" fmla="*/ 883444 w 883444"/>
              <a:gd name="connsiteY0" fmla="*/ 99081 h 103843"/>
              <a:gd name="connsiteX1" fmla="*/ 0 w 883444"/>
              <a:gd name="connsiteY1" fmla="*/ 103843 h 103843"/>
              <a:gd name="connsiteX2" fmla="*/ 7144 w 883444"/>
              <a:gd name="connsiteY2" fmla="*/ 15737 h 103843"/>
              <a:gd name="connsiteX3" fmla="*/ 330994 w 883444"/>
              <a:gd name="connsiteY3" fmla="*/ 3831 h 103843"/>
              <a:gd name="connsiteX4" fmla="*/ 273844 w 883444"/>
              <a:gd name="connsiteY4" fmla="*/ 65743 h 103843"/>
              <a:gd name="connsiteX5" fmla="*/ 300037 w 883444"/>
              <a:gd name="connsiteY5" fmla="*/ 25573 h 103843"/>
              <a:gd name="connsiteX6" fmla="*/ 352425 w 883444"/>
              <a:gd name="connsiteY6" fmla="*/ 91833 h 103843"/>
              <a:gd name="connsiteX7" fmla="*/ 369094 w 883444"/>
              <a:gd name="connsiteY7" fmla="*/ 0 h 103843"/>
              <a:gd name="connsiteX8" fmla="*/ 864394 w 883444"/>
              <a:gd name="connsiteY8" fmla="*/ 13458 h 103843"/>
              <a:gd name="connsiteX9" fmla="*/ 883444 w 883444"/>
              <a:gd name="connsiteY9" fmla="*/ 99081 h 103843"/>
              <a:gd name="connsiteX0" fmla="*/ 883444 w 883444"/>
              <a:gd name="connsiteY0" fmla="*/ 102914 h 107676"/>
              <a:gd name="connsiteX1" fmla="*/ 0 w 883444"/>
              <a:gd name="connsiteY1" fmla="*/ 107676 h 107676"/>
              <a:gd name="connsiteX2" fmla="*/ 7144 w 883444"/>
              <a:gd name="connsiteY2" fmla="*/ 19570 h 107676"/>
              <a:gd name="connsiteX3" fmla="*/ 330994 w 883444"/>
              <a:gd name="connsiteY3" fmla="*/ 7664 h 107676"/>
              <a:gd name="connsiteX4" fmla="*/ 321469 w 883444"/>
              <a:gd name="connsiteY4" fmla="*/ 0 h 107676"/>
              <a:gd name="connsiteX5" fmla="*/ 300037 w 883444"/>
              <a:gd name="connsiteY5" fmla="*/ 29406 h 107676"/>
              <a:gd name="connsiteX6" fmla="*/ 352425 w 883444"/>
              <a:gd name="connsiteY6" fmla="*/ 95666 h 107676"/>
              <a:gd name="connsiteX7" fmla="*/ 369094 w 883444"/>
              <a:gd name="connsiteY7" fmla="*/ 3833 h 107676"/>
              <a:gd name="connsiteX8" fmla="*/ 864394 w 883444"/>
              <a:gd name="connsiteY8" fmla="*/ 17291 h 107676"/>
              <a:gd name="connsiteX9" fmla="*/ 883444 w 883444"/>
              <a:gd name="connsiteY9" fmla="*/ 102914 h 10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444" h="107676">
                <a:moveTo>
                  <a:pt x="883444" y="102914"/>
                </a:moveTo>
                <a:lnTo>
                  <a:pt x="0" y="107676"/>
                </a:lnTo>
                <a:lnTo>
                  <a:pt x="7144" y="19570"/>
                </a:lnTo>
                <a:lnTo>
                  <a:pt x="330994" y="7664"/>
                </a:lnTo>
                <a:lnTo>
                  <a:pt x="321469" y="0"/>
                </a:lnTo>
                <a:cubicBezTo>
                  <a:pt x="323850" y="1105"/>
                  <a:pt x="297656" y="28301"/>
                  <a:pt x="300037" y="29406"/>
                </a:cubicBezTo>
                <a:lnTo>
                  <a:pt x="352425" y="95666"/>
                </a:lnTo>
                <a:cubicBezTo>
                  <a:pt x="351631" y="75201"/>
                  <a:pt x="369888" y="24298"/>
                  <a:pt x="369094" y="3833"/>
                </a:cubicBezTo>
                <a:lnTo>
                  <a:pt x="864394" y="17291"/>
                </a:lnTo>
                <a:lnTo>
                  <a:pt x="883444" y="1029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126706" y="5441156"/>
            <a:ext cx="252410" cy="0"/>
          </a:xfrm>
          <a:prstGeom prst="line">
            <a:avLst/>
          </a:prstGeom>
          <a:ln w="28575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259" y="0"/>
            <a:ext cx="6218297" cy="685800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51525" y="3617913"/>
            <a:ext cx="2582758" cy="646331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smtClean="0"/>
              <a:t>Completed D-Receipt </a:t>
            </a:r>
          </a:p>
          <a:p>
            <a:r>
              <a:rPr lang="en-US" dirty="0" smtClean="0"/>
              <a:t>for Cash </a:t>
            </a:r>
            <a:r>
              <a:rPr lang="en-US" dirty="0"/>
              <a:t>on Account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47954" y="871538"/>
            <a:ext cx="0" cy="57626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86249" y="876285"/>
            <a:ext cx="0" cy="57626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188494" y="2477066"/>
            <a:ext cx="883444" cy="58964"/>
          </a:xfrm>
          <a:custGeom>
            <a:avLst/>
            <a:gdLst>
              <a:gd name="connsiteX0" fmla="*/ 883444 w 921544"/>
              <a:gd name="connsiteY0" fmla="*/ 95250 h 100012"/>
              <a:gd name="connsiteX1" fmla="*/ 0 w 921544"/>
              <a:gd name="connsiteY1" fmla="*/ 100012 h 100012"/>
              <a:gd name="connsiteX2" fmla="*/ 7144 w 921544"/>
              <a:gd name="connsiteY2" fmla="*/ 11906 h 100012"/>
              <a:gd name="connsiteX3" fmla="*/ 330994 w 921544"/>
              <a:gd name="connsiteY3" fmla="*/ 0 h 100012"/>
              <a:gd name="connsiteX4" fmla="*/ 273844 w 921544"/>
              <a:gd name="connsiteY4" fmla="*/ 61912 h 100012"/>
              <a:gd name="connsiteX5" fmla="*/ 383381 w 921544"/>
              <a:gd name="connsiteY5" fmla="*/ 61912 h 100012"/>
              <a:gd name="connsiteX6" fmla="*/ 404812 w 921544"/>
              <a:gd name="connsiteY6" fmla="*/ 30956 h 100012"/>
              <a:gd name="connsiteX7" fmla="*/ 921544 w 921544"/>
              <a:gd name="connsiteY7" fmla="*/ 35719 h 100012"/>
              <a:gd name="connsiteX8" fmla="*/ 883444 w 921544"/>
              <a:gd name="connsiteY8" fmla="*/ 95250 h 100012"/>
              <a:gd name="connsiteX0" fmla="*/ 883444 w 921544"/>
              <a:gd name="connsiteY0" fmla="*/ 95250 h 100012"/>
              <a:gd name="connsiteX1" fmla="*/ 0 w 921544"/>
              <a:gd name="connsiteY1" fmla="*/ 100012 h 100012"/>
              <a:gd name="connsiteX2" fmla="*/ 7144 w 921544"/>
              <a:gd name="connsiteY2" fmla="*/ 11906 h 100012"/>
              <a:gd name="connsiteX3" fmla="*/ 330994 w 921544"/>
              <a:gd name="connsiteY3" fmla="*/ 0 h 100012"/>
              <a:gd name="connsiteX4" fmla="*/ 273844 w 921544"/>
              <a:gd name="connsiteY4" fmla="*/ 61912 h 100012"/>
              <a:gd name="connsiteX5" fmla="*/ 383381 w 921544"/>
              <a:gd name="connsiteY5" fmla="*/ 61912 h 100012"/>
              <a:gd name="connsiteX6" fmla="*/ 381000 w 921544"/>
              <a:gd name="connsiteY6" fmla="*/ 517 h 100012"/>
              <a:gd name="connsiteX7" fmla="*/ 921544 w 921544"/>
              <a:gd name="connsiteY7" fmla="*/ 35719 h 100012"/>
              <a:gd name="connsiteX8" fmla="*/ 883444 w 921544"/>
              <a:gd name="connsiteY8" fmla="*/ 95250 h 100012"/>
              <a:gd name="connsiteX0" fmla="*/ 883444 w 883444"/>
              <a:gd name="connsiteY0" fmla="*/ 95250 h 100012"/>
              <a:gd name="connsiteX1" fmla="*/ 0 w 883444"/>
              <a:gd name="connsiteY1" fmla="*/ 100012 h 100012"/>
              <a:gd name="connsiteX2" fmla="*/ 7144 w 883444"/>
              <a:gd name="connsiteY2" fmla="*/ 11906 h 100012"/>
              <a:gd name="connsiteX3" fmla="*/ 330994 w 883444"/>
              <a:gd name="connsiteY3" fmla="*/ 0 h 100012"/>
              <a:gd name="connsiteX4" fmla="*/ 273844 w 883444"/>
              <a:gd name="connsiteY4" fmla="*/ 61912 h 100012"/>
              <a:gd name="connsiteX5" fmla="*/ 383381 w 883444"/>
              <a:gd name="connsiteY5" fmla="*/ 61912 h 100012"/>
              <a:gd name="connsiteX6" fmla="*/ 381000 w 883444"/>
              <a:gd name="connsiteY6" fmla="*/ 517 h 100012"/>
              <a:gd name="connsiteX7" fmla="*/ 864394 w 883444"/>
              <a:gd name="connsiteY7" fmla="*/ 9627 h 100012"/>
              <a:gd name="connsiteX8" fmla="*/ 883444 w 883444"/>
              <a:gd name="connsiteY8" fmla="*/ 95250 h 100012"/>
              <a:gd name="connsiteX0" fmla="*/ 883444 w 883444"/>
              <a:gd name="connsiteY0" fmla="*/ 95250 h 100012"/>
              <a:gd name="connsiteX1" fmla="*/ 0 w 883444"/>
              <a:gd name="connsiteY1" fmla="*/ 100012 h 100012"/>
              <a:gd name="connsiteX2" fmla="*/ 7144 w 883444"/>
              <a:gd name="connsiteY2" fmla="*/ 11906 h 100012"/>
              <a:gd name="connsiteX3" fmla="*/ 330994 w 883444"/>
              <a:gd name="connsiteY3" fmla="*/ 0 h 100012"/>
              <a:gd name="connsiteX4" fmla="*/ 273844 w 883444"/>
              <a:gd name="connsiteY4" fmla="*/ 61912 h 100012"/>
              <a:gd name="connsiteX5" fmla="*/ 352425 w 883444"/>
              <a:gd name="connsiteY5" fmla="*/ 88002 h 100012"/>
              <a:gd name="connsiteX6" fmla="*/ 381000 w 883444"/>
              <a:gd name="connsiteY6" fmla="*/ 517 h 100012"/>
              <a:gd name="connsiteX7" fmla="*/ 864394 w 883444"/>
              <a:gd name="connsiteY7" fmla="*/ 9627 h 100012"/>
              <a:gd name="connsiteX8" fmla="*/ 883444 w 883444"/>
              <a:gd name="connsiteY8" fmla="*/ 95250 h 100012"/>
              <a:gd name="connsiteX0" fmla="*/ 883444 w 883444"/>
              <a:gd name="connsiteY0" fmla="*/ 99081 h 103843"/>
              <a:gd name="connsiteX1" fmla="*/ 0 w 883444"/>
              <a:gd name="connsiteY1" fmla="*/ 103843 h 103843"/>
              <a:gd name="connsiteX2" fmla="*/ 7144 w 883444"/>
              <a:gd name="connsiteY2" fmla="*/ 15737 h 103843"/>
              <a:gd name="connsiteX3" fmla="*/ 330994 w 883444"/>
              <a:gd name="connsiteY3" fmla="*/ 3831 h 103843"/>
              <a:gd name="connsiteX4" fmla="*/ 273844 w 883444"/>
              <a:gd name="connsiteY4" fmla="*/ 65743 h 103843"/>
              <a:gd name="connsiteX5" fmla="*/ 352425 w 883444"/>
              <a:gd name="connsiteY5" fmla="*/ 91833 h 103843"/>
              <a:gd name="connsiteX6" fmla="*/ 369094 w 883444"/>
              <a:gd name="connsiteY6" fmla="*/ 0 h 103843"/>
              <a:gd name="connsiteX7" fmla="*/ 864394 w 883444"/>
              <a:gd name="connsiteY7" fmla="*/ 13458 h 103843"/>
              <a:gd name="connsiteX8" fmla="*/ 883444 w 883444"/>
              <a:gd name="connsiteY8" fmla="*/ 99081 h 103843"/>
              <a:gd name="connsiteX0" fmla="*/ 883444 w 883444"/>
              <a:gd name="connsiteY0" fmla="*/ 99081 h 103843"/>
              <a:gd name="connsiteX1" fmla="*/ 0 w 883444"/>
              <a:gd name="connsiteY1" fmla="*/ 103843 h 103843"/>
              <a:gd name="connsiteX2" fmla="*/ 7144 w 883444"/>
              <a:gd name="connsiteY2" fmla="*/ 15737 h 103843"/>
              <a:gd name="connsiteX3" fmla="*/ 330994 w 883444"/>
              <a:gd name="connsiteY3" fmla="*/ 3831 h 103843"/>
              <a:gd name="connsiteX4" fmla="*/ 273844 w 883444"/>
              <a:gd name="connsiteY4" fmla="*/ 65743 h 103843"/>
              <a:gd name="connsiteX5" fmla="*/ 300037 w 883444"/>
              <a:gd name="connsiteY5" fmla="*/ 25573 h 103843"/>
              <a:gd name="connsiteX6" fmla="*/ 352425 w 883444"/>
              <a:gd name="connsiteY6" fmla="*/ 91833 h 103843"/>
              <a:gd name="connsiteX7" fmla="*/ 369094 w 883444"/>
              <a:gd name="connsiteY7" fmla="*/ 0 h 103843"/>
              <a:gd name="connsiteX8" fmla="*/ 864394 w 883444"/>
              <a:gd name="connsiteY8" fmla="*/ 13458 h 103843"/>
              <a:gd name="connsiteX9" fmla="*/ 883444 w 883444"/>
              <a:gd name="connsiteY9" fmla="*/ 99081 h 103843"/>
              <a:gd name="connsiteX0" fmla="*/ 883444 w 883444"/>
              <a:gd name="connsiteY0" fmla="*/ 102914 h 107676"/>
              <a:gd name="connsiteX1" fmla="*/ 0 w 883444"/>
              <a:gd name="connsiteY1" fmla="*/ 107676 h 107676"/>
              <a:gd name="connsiteX2" fmla="*/ 7144 w 883444"/>
              <a:gd name="connsiteY2" fmla="*/ 19570 h 107676"/>
              <a:gd name="connsiteX3" fmla="*/ 330994 w 883444"/>
              <a:gd name="connsiteY3" fmla="*/ 7664 h 107676"/>
              <a:gd name="connsiteX4" fmla="*/ 321469 w 883444"/>
              <a:gd name="connsiteY4" fmla="*/ 0 h 107676"/>
              <a:gd name="connsiteX5" fmla="*/ 300037 w 883444"/>
              <a:gd name="connsiteY5" fmla="*/ 29406 h 107676"/>
              <a:gd name="connsiteX6" fmla="*/ 352425 w 883444"/>
              <a:gd name="connsiteY6" fmla="*/ 95666 h 107676"/>
              <a:gd name="connsiteX7" fmla="*/ 369094 w 883444"/>
              <a:gd name="connsiteY7" fmla="*/ 3833 h 107676"/>
              <a:gd name="connsiteX8" fmla="*/ 864394 w 883444"/>
              <a:gd name="connsiteY8" fmla="*/ 17291 h 107676"/>
              <a:gd name="connsiteX9" fmla="*/ 883444 w 883444"/>
              <a:gd name="connsiteY9" fmla="*/ 102914 h 10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444" h="107676">
                <a:moveTo>
                  <a:pt x="883444" y="102914"/>
                </a:moveTo>
                <a:lnTo>
                  <a:pt x="0" y="107676"/>
                </a:lnTo>
                <a:lnTo>
                  <a:pt x="7144" y="19570"/>
                </a:lnTo>
                <a:lnTo>
                  <a:pt x="330994" y="7664"/>
                </a:lnTo>
                <a:lnTo>
                  <a:pt x="321469" y="0"/>
                </a:lnTo>
                <a:cubicBezTo>
                  <a:pt x="323850" y="1105"/>
                  <a:pt x="297656" y="28301"/>
                  <a:pt x="300037" y="29406"/>
                </a:cubicBezTo>
                <a:lnTo>
                  <a:pt x="352425" y="95666"/>
                </a:lnTo>
                <a:cubicBezTo>
                  <a:pt x="351631" y="75201"/>
                  <a:pt x="369888" y="24298"/>
                  <a:pt x="369094" y="3833"/>
                </a:cubicBezTo>
                <a:lnTo>
                  <a:pt x="864394" y="17291"/>
                </a:lnTo>
                <a:lnTo>
                  <a:pt x="883444" y="1029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126706" y="5441156"/>
            <a:ext cx="252410" cy="0"/>
          </a:xfrm>
          <a:prstGeom prst="line">
            <a:avLst/>
          </a:prstGeom>
          <a:ln w="28575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731520" y="2560320"/>
            <a:ext cx="7739240" cy="17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165100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As mentioned earlier, there is no budget coding for this type of payment.  This is posted to the customer’s receivable account.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ON ACCOUNT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Budget Coding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731519" y="2286000"/>
            <a:ext cx="7930159" cy="405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The cash deposit is prepared in total with the following differences:</a:t>
            </a:r>
            <a:endParaRPr lang="en-US" sz="1000" b="1" dirty="0" smtClean="0">
              <a:solidFill>
                <a:schemeClr val="bg2"/>
              </a:solidFill>
              <a:latin typeface="Stone Sans"/>
            </a:endParaRPr>
          </a:p>
          <a:p>
            <a:pPr marL="461963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Arial" charset="0"/>
              <a:buChar char="•"/>
            </a:pPr>
            <a:endParaRPr lang="en-US" sz="1000" b="1" dirty="0" smtClean="0">
              <a:solidFill>
                <a:schemeClr val="bg2"/>
              </a:solidFill>
              <a:latin typeface="Stone Sans"/>
            </a:endParaRPr>
          </a:p>
          <a:p>
            <a:pPr marL="919163" lvl="1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There is no budgetary coding</a:t>
            </a:r>
            <a:endParaRPr lang="en-US" sz="1000" b="1" dirty="0" smtClean="0">
              <a:solidFill>
                <a:schemeClr val="bg2"/>
              </a:solidFill>
              <a:latin typeface="Stone Sans"/>
            </a:endParaRPr>
          </a:p>
          <a:p>
            <a:pPr marL="919163" lvl="1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Wingdings" pitchFamily="2" charset="2"/>
              <a:buChar char="ü"/>
            </a:pPr>
            <a:endParaRPr lang="en-US" sz="1000" b="1" dirty="0" smtClean="0">
              <a:solidFill>
                <a:schemeClr val="bg2"/>
              </a:solidFill>
              <a:latin typeface="Stone Sans"/>
            </a:endParaRPr>
          </a:p>
          <a:p>
            <a:pPr marL="919163" lvl="1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2"/>
                </a:solidFill>
                <a:latin typeface="Stone Sans"/>
              </a:rPr>
              <a:t>At the bottom of the cash deposit report, there is a line indicating that this is a cash on account payment.   Indicate the amount paid on this line</a:t>
            </a:r>
          </a:p>
          <a:p>
            <a:pPr marL="919163" lvl="1" indent="-461963">
              <a:lnSpc>
                <a:spcPct val="95000"/>
              </a:lnSpc>
              <a:spcBef>
                <a:spcPct val="25000"/>
              </a:spcBef>
              <a:buClr>
                <a:srgbClr val="C60C30"/>
              </a:buClr>
              <a:buSzPct val="125000"/>
              <a:buFont typeface="Wingdings" pitchFamily="2" charset="2"/>
              <a:buChar char="ü"/>
            </a:pP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ON ACCOUNT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426879" y="1532183"/>
            <a:ext cx="4326754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Cash Deposit Report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74" y="834013"/>
            <a:ext cx="8869615" cy="594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6792686" y="4230357"/>
            <a:ext cx="1185705" cy="622998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15180" y="3942634"/>
            <a:ext cx="1608133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smtClean="0"/>
              <a:t>Amount Paid</a:t>
            </a:r>
            <a:endParaRPr lang="en-US" dirty="0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864159" y="3326004"/>
            <a:ext cx="657257" cy="61663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3347" y="3942634"/>
            <a:ext cx="255711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smtClean="0"/>
              <a:t>No Budgetary Coding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1521416" y="3016390"/>
            <a:ext cx="5401898" cy="238125"/>
          </a:xfrm>
          <a:custGeom>
            <a:avLst/>
            <a:gdLst>
              <a:gd name="connsiteX0" fmla="*/ 0 w 2105025"/>
              <a:gd name="connsiteY0" fmla="*/ 0 h 238125"/>
              <a:gd name="connsiteX1" fmla="*/ 0 w 2105025"/>
              <a:gd name="connsiteY1" fmla="*/ 238125 h 238125"/>
              <a:gd name="connsiteX2" fmla="*/ 2105025 w 2105025"/>
              <a:gd name="connsiteY2" fmla="*/ 238125 h 238125"/>
              <a:gd name="connsiteX3" fmla="*/ 2105025 w 2105025"/>
              <a:gd name="connsiteY3" fmla="*/ 4763 h 238125"/>
              <a:gd name="connsiteX4" fmla="*/ 2105025 w 2105025"/>
              <a:gd name="connsiteY4" fmla="*/ 4763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025" h="238125">
                <a:moveTo>
                  <a:pt x="0" y="0"/>
                </a:moveTo>
                <a:lnTo>
                  <a:pt x="0" y="238125"/>
                </a:lnTo>
                <a:lnTo>
                  <a:pt x="2105025" y="238125"/>
                </a:lnTo>
                <a:lnTo>
                  <a:pt x="2105025" y="4763"/>
                </a:lnTo>
                <a:lnTo>
                  <a:pt x="2105025" y="4763"/>
                </a:lnTo>
              </a:path>
            </a:pathLst>
          </a:custGeom>
          <a:noFill/>
          <a:ln w="41275" cap="sq">
            <a:solidFill>
              <a:srgbClr val="990033"/>
            </a:solidFill>
            <a:round/>
            <a:headEnd type="none" w="sm" len="sm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</p:spTree>
    <p:extLst>
      <p:ext uri="{BB962C8B-B14F-4D97-AF65-F5344CB8AC3E}">
        <p14:creationId xmlns:p14="http://schemas.microsoft.com/office/powerpoint/2010/main" val="42486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3725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>
                <a:latin typeface="Stone Sans"/>
              </a:rPr>
              <a:t>FOREIGN </a:t>
            </a:r>
            <a:r>
              <a:rPr dirty="0">
                <a:latin typeface="Stone Sans"/>
              </a:rPr>
              <a:t>ITEMS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1363"/>
            <a:ext cx="7772400" cy="38481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Foreign checks may not clear through the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United States </a:t>
            </a: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banking system without being sent for collection. 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If the front of a foreign check indicates an American bank is associated with the foreign bank, the check will probably be ok to deposit.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14400" y="0"/>
            <a:ext cx="6554788" cy="6864350"/>
            <a:chOff x="914400" y="0"/>
            <a:chExt cx="6554787" cy="6864140"/>
          </a:xfrm>
        </p:grpSpPr>
        <p:pic>
          <p:nvPicPr>
            <p:cNvPr id="15365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532"/>
            <a:stretch>
              <a:fillRect/>
            </a:stretch>
          </p:blipFill>
          <p:spPr bwMode="auto">
            <a:xfrm>
              <a:off x="914400" y="0"/>
              <a:ext cx="6554787" cy="68641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6794499" y="2932023"/>
              <a:ext cx="0" cy="183668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794499" y="5414797"/>
              <a:ext cx="0" cy="1192176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Line 3"/>
          <p:cNvSpPr>
            <a:spLocks noChangeShapeType="1"/>
          </p:cNvSpPr>
          <p:nvPr/>
        </p:nvSpPr>
        <p:spPr bwMode="auto">
          <a:xfrm flipH="1" flipV="1">
            <a:off x="6781800" y="1317625"/>
            <a:ext cx="1281113" cy="120015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15200" y="2335213"/>
            <a:ext cx="1749197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Date Prepared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381000" y="2011363"/>
            <a:ext cx="8458200" cy="354250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If there is no American bank on the check, it will have to be sent for collection.  </a:t>
            </a: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There will be collection costs associated with collecting the money, usually starting at about $</a:t>
            </a: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30 </a:t>
            </a: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dollars. </a:t>
            </a:r>
            <a:endParaRPr lang="en-US" sz="1000" b="1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Send these checks to the cashier’s office to be sent for collection.</a:t>
            </a: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  <p:sp>
        <p:nvSpPr>
          <p:cNvPr id="4" name="PPTShape_0"/>
          <p:cNvSpPr txBox="1">
            <a:spLocks noChangeArrowheads="1"/>
          </p:cNvSpPr>
          <p:nvPr/>
        </p:nvSpPr>
        <p:spPr>
          <a:xfrm>
            <a:off x="292100" y="914400"/>
            <a:ext cx="8596313" cy="593725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ctr" eaLnBrk="1" hangingPunct="1">
              <a:lnSpc>
                <a:spcPct val="90000"/>
              </a:lnSpc>
              <a:defRPr lang="en-US" sz="36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9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tone Sans"/>
              </a:rPr>
              <a:t>FOREIGN ITEMS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FOREIGN 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COLLECTION ITEMS</a:t>
            </a: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46894" y="2011363"/>
            <a:ext cx="7844430" cy="36036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457200" indent="-4572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Cashier’s log check and send  to bank</a:t>
            </a:r>
            <a:b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Cashier’s notify department upon credit</a:t>
            </a:r>
            <a:b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Department furnishes coding</a:t>
            </a:r>
            <a:b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WSU is not responsible for collection fees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3725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>
                <a:latin typeface="Stone Sans"/>
              </a:rPr>
              <a:t>RETURNED CHECK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2011363"/>
            <a:ext cx="8158162" cy="4462760"/>
          </a:xfrm>
        </p:spPr>
        <p:txBody>
          <a:bodyPr/>
          <a:lstStyle/>
          <a:p>
            <a:pPr eaLnBrk="1" hangingPunct="1">
              <a:buClr>
                <a:srgbClr val="970035"/>
              </a:buClr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Occasionally, a check is returned by the bank NSF, closed account, or some other reason.</a:t>
            </a:r>
            <a:endParaRPr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Clr>
                <a:srgbClr val="970035"/>
              </a:buClr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Clr>
                <a:srgbClr val="970035"/>
              </a:buClr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Some departments collect their own checks. </a:t>
            </a:r>
            <a:r>
              <a:rPr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Clr>
                <a:srgbClr val="970035"/>
              </a:buClr>
              <a:defRPr/>
            </a:pPr>
            <a:endParaRPr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Clr>
                <a:srgbClr val="970035"/>
              </a:buClr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Other departments have set up a sub code in the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Receivables Office </a:t>
            </a: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to collect their bad checks. Departments may charge a $30 charge for NSF’s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304800" y="2011363"/>
            <a:ext cx="8458200" cy="3952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Returned checks are initially handled in the controller’s office.  </a:t>
            </a: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 receipt coding form is sent to the department indicating the account charged for the returned item. </a:t>
            </a: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If the department collects their checks, the check will be attached to this receipt coding form.</a:t>
            </a:r>
          </a:p>
        </p:txBody>
      </p:sp>
      <p:sp>
        <p:nvSpPr>
          <p:cNvPr id="3" name="PPTShape_0"/>
          <p:cNvSpPr txBox="1">
            <a:spLocks noChangeArrowheads="1"/>
          </p:cNvSpPr>
          <p:nvPr/>
        </p:nvSpPr>
        <p:spPr>
          <a:xfrm>
            <a:off x="292100" y="914400"/>
            <a:ext cx="8596313" cy="593725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ctr" eaLnBrk="1" hangingPunct="1">
              <a:lnSpc>
                <a:spcPct val="90000"/>
              </a:lnSpc>
              <a:defRPr lang="en-US" sz="36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9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tone Sans"/>
              </a:rPr>
              <a:t>RETURNED CHECK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381000" y="2011363"/>
            <a:ext cx="8382000" cy="35829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If Receivables collects the check, the department will receive a receipt coding form, and the check is sent to </a:t>
            </a: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Receivables.  </a:t>
            </a: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Each month, the department will receive a report indicating any outstanding items, along with who paid and how much toward their returned item</a:t>
            </a:r>
          </a:p>
        </p:txBody>
      </p:sp>
      <p:sp>
        <p:nvSpPr>
          <p:cNvPr id="3" name="PPTShape_0"/>
          <p:cNvSpPr txBox="1">
            <a:spLocks noChangeArrowheads="1"/>
          </p:cNvSpPr>
          <p:nvPr/>
        </p:nvSpPr>
        <p:spPr>
          <a:xfrm>
            <a:off x="292100" y="914400"/>
            <a:ext cx="8596313" cy="593725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ctr" eaLnBrk="1" hangingPunct="1">
              <a:lnSpc>
                <a:spcPct val="90000"/>
              </a:lnSpc>
              <a:defRPr lang="en-US" sz="36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9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tone Sans"/>
              </a:rPr>
              <a:t>RETURNED CHECK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31520" y="2286000"/>
            <a:ext cx="8458200" cy="352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Negative  receipt  by  Controller’s Office</a:t>
            </a:r>
            <a:r>
              <a:rPr lang="en-US" sz="10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Charge  on  source  420-91</a:t>
            </a:r>
            <a: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Receipt  copy  to  department</a:t>
            </a:r>
            <a: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Check to:</a:t>
            </a:r>
          </a:p>
          <a:p>
            <a:pPr marL="1371600" lvl="2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Department, </a:t>
            </a:r>
            <a:r>
              <a:rPr lang="en-US" sz="2800" b="1" u="sng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or</a:t>
            </a:r>
          </a:p>
          <a:p>
            <a:pPr marL="1371600" lvl="2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University Receivables</a:t>
            </a:r>
            <a:r>
              <a:rPr lang="en-US" sz="2800" b="1" dirty="0">
                <a:solidFill>
                  <a:schemeClr val="bg1"/>
                </a:solidFill>
                <a:latin typeface="Stone Sans"/>
              </a:rPr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RETURNED ITEM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BPPM 30.58 -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6698" y="1095270"/>
            <a:ext cx="8077199" cy="5295481"/>
            <a:chOff x="838200" y="914400"/>
            <a:chExt cx="8077199" cy="5295481"/>
          </a:xfrm>
        </p:grpSpPr>
        <p:sp>
          <p:nvSpPr>
            <p:cNvPr id="2" name="Rectangle 1"/>
            <p:cNvSpPr/>
            <p:nvPr/>
          </p:nvSpPr>
          <p:spPr>
            <a:xfrm>
              <a:off x="838200" y="914400"/>
              <a:ext cx="8064640" cy="5257800"/>
            </a:xfrm>
            <a:prstGeom prst="rect">
              <a:avLst/>
            </a:prstGeom>
            <a:solidFill>
              <a:schemeClr val="tx1"/>
            </a:solidFill>
            <a:ln w="19050"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9865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7519530"/>
                </p:ext>
              </p:extLst>
            </p:nvPr>
          </p:nvGraphicFramePr>
          <p:xfrm>
            <a:off x="866268" y="914400"/>
            <a:ext cx="8049131" cy="5295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12" name="Worksheet" r:id="rId5" imgW="6324703" imgH="3086061" progId="Excel.Sheet.8">
                    <p:embed/>
                  </p:oleObj>
                </mc:Choice>
                <mc:Fallback>
                  <p:oleObj name="Worksheet" r:id="rId5" imgW="6324703" imgH="3086061" progId="Excel.Sheet.8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6268" y="914400"/>
                          <a:ext cx="8049131" cy="5295481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2286000"/>
            <a:ext cx="7772400" cy="3951851"/>
          </a:xfrm>
        </p:spPr>
        <p:txBody>
          <a:bodyPr/>
          <a:lstStyle/>
          <a:p>
            <a:pPr marL="457200" indent="-457200" eaLnBrk="1" hangingPunct="1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defRPr/>
            </a:pPr>
            <a:r>
              <a:rPr lang="en-US" sz="2800" b="1" kern="1200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Occasionally, a department will need to issue a refund of revenue received by a person or a company.  </a:t>
            </a:r>
            <a:endParaRPr lang="en-US" sz="1000" b="1" kern="1200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defRPr/>
            </a:pPr>
            <a:endParaRPr lang="en-US" sz="1000" b="1" kern="1200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defRPr/>
            </a:pPr>
            <a:r>
              <a:rPr lang="en-US" sz="2800" b="1" kern="1200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To do this, complete an invoice voucher and forward to the revenue section of the Controller’s Office (zip 1025). </a:t>
            </a:r>
            <a:endParaRPr lang="en-US" sz="1000" b="1" kern="1200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defRPr/>
            </a:pPr>
            <a:endParaRPr lang="en-US" sz="1000" b="1" kern="1200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defRPr/>
            </a:pPr>
            <a:r>
              <a:rPr lang="en-US" sz="2800" b="1" kern="1200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The following slides show how to complete this form.</a:t>
            </a:r>
            <a:endParaRPr lang="en-US" sz="2800" b="1" kern="1200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REFUNDS OF REVENUE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731520" y="2286000"/>
            <a:ext cx="7648805" cy="381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lvl="4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Complete  Invoice  Voucher</a:t>
            </a:r>
            <a:r>
              <a:rPr lang="en-US" sz="10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lvl="4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Include  Customer  Number  if  known</a:t>
            </a:r>
            <a: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lvl="4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Description  of  refund</a:t>
            </a:r>
            <a: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lvl="4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Authorized  signature</a:t>
            </a:r>
            <a: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lvl="4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Send  to  Revenue  Desk (zip  1025)</a:t>
            </a:r>
            <a: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Send  second  copy  for  companies</a:t>
            </a: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REFUNDS OF REVENUE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BPPM 30.55 -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731520" y="2286000"/>
            <a:ext cx="8020594" cy="32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Complete the department name and address on the top left of the invoice voucher. </a:t>
            </a:r>
            <a:endParaRPr lang="en-US" sz="1000" b="1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Below the department name, complete the name and address of the person or company receiving the refund.  This will be the address the check is mailed to.</a:t>
            </a: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REFUNDS OF REVENUE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202632" y="1532183"/>
            <a:ext cx="477524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Department / Customer</a:t>
            </a: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31520" y="2926080"/>
            <a:ext cx="7924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marL="0" lvl="4">
              <a:tabLst>
                <a:tab pos="0" algn="l"/>
              </a:tabLs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Fill in the name and address of the person making payment to WSU. </a:t>
            </a:r>
          </a:p>
          <a:p>
            <a:pPr marL="0" lvl="4">
              <a:tabLst>
                <a:tab pos="0" algn="l"/>
              </a:tabLst>
            </a:pP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 marL="0" lvl="4">
              <a:tabLst>
                <a:tab pos="0" algn="l"/>
              </a:tabLs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This is important information to have on file in the event a refund will need to be done at a later date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D-RECEIPT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Name and Address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15785" y="0"/>
            <a:ext cx="5124144" cy="6861794"/>
            <a:chOff x="2173845" y="0"/>
            <a:chExt cx="4666083" cy="6248400"/>
          </a:xfrm>
        </p:grpSpPr>
        <p:sp>
          <p:nvSpPr>
            <p:cNvPr id="8" name="Rectangle 7"/>
            <p:cNvSpPr/>
            <p:nvPr/>
          </p:nvSpPr>
          <p:spPr>
            <a:xfrm>
              <a:off x="2173845" y="0"/>
              <a:ext cx="4666083" cy="6245225"/>
            </a:xfrm>
            <a:prstGeom prst="rect">
              <a:avLst/>
            </a:prstGeom>
            <a:solidFill>
              <a:schemeClr val="tx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654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845" y="0"/>
              <a:ext cx="4666083" cy="624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803869" y="1276142"/>
            <a:ext cx="1286188" cy="2353372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12098" y="3547291"/>
            <a:ext cx="365315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smtClean="0"/>
              <a:t>Name and Address of </a:t>
            </a:r>
            <a:r>
              <a:rPr lang="en-US" dirty="0" err="1" smtClean="0"/>
              <a:t>Refundee</a:t>
            </a:r>
            <a:endParaRPr lang="en-US" dirty="0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H="1" flipV="1">
            <a:off x="2928135" y="657545"/>
            <a:ext cx="1047964" cy="2393878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92633" y="2948683"/>
            <a:ext cx="365315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smtClean="0"/>
              <a:t>Department Processing Refund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9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731520" y="2286000"/>
            <a:ext cx="773924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Give the date of the original receipt of funds</a:t>
            </a:r>
            <a:r>
              <a:rPr lang="en-US" sz="10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.</a:t>
            </a: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Include a brief description for the purpose of the refund, and indicate the refund amount.</a:t>
            </a: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REFUNDS OF REVENUE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1859147" y="1532183"/>
            <a:ext cx="5462218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Date – Description - Amount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15785" y="0"/>
            <a:ext cx="5124144" cy="6861794"/>
            <a:chOff x="2173845" y="0"/>
            <a:chExt cx="4666083" cy="6248400"/>
          </a:xfrm>
        </p:grpSpPr>
        <p:sp>
          <p:nvSpPr>
            <p:cNvPr id="8" name="Rectangle 7"/>
            <p:cNvSpPr/>
            <p:nvPr/>
          </p:nvSpPr>
          <p:spPr>
            <a:xfrm>
              <a:off x="2173845" y="0"/>
              <a:ext cx="4666083" cy="6245225"/>
            </a:xfrm>
            <a:prstGeom prst="rect">
              <a:avLst/>
            </a:prstGeom>
            <a:solidFill>
              <a:schemeClr val="tx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654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845" y="0"/>
              <a:ext cx="4666083" cy="624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653144" y="3133349"/>
            <a:ext cx="1286188" cy="1787332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10647" y="4935190"/>
            <a:ext cx="2892419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en-US" dirty="0" smtClean="0"/>
              <a:t>Original Date of Receipt</a:t>
            </a:r>
            <a:endParaRPr lang="en-US" dirty="0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H="1" flipV="1">
            <a:off x="3945033" y="3516922"/>
            <a:ext cx="1109872" cy="2217963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68290" y="5551206"/>
            <a:ext cx="264836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en-US" dirty="0" smtClean="0"/>
              <a:t>Description of Refund</a:t>
            </a:r>
            <a:endParaRPr lang="en-US" dirty="0"/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flipH="1">
            <a:off x="6471138" y="1902822"/>
            <a:ext cx="572757" cy="1031297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39442" y="1533490"/>
            <a:ext cx="117178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en-US" dirty="0" smtClean="0"/>
              <a:t>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731520" y="2286000"/>
            <a:ext cx="8305800" cy="205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If known, indicate in the description field:</a:t>
            </a:r>
          </a:p>
          <a:p>
            <a:pPr marL="1371600" lvl="2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Original receipt number,</a:t>
            </a:r>
          </a:p>
          <a:p>
            <a:pPr marL="1371600" lvl="2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D-Receipt number, </a:t>
            </a:r>
            <a:r>
              <a:rPr lang="en-US" sz="2800" b="1" u="sng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or</a:t>
            </a:r>
            <a:endParaRPr lang="en-US" sz="2800" b="1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1371600" lvl="2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R</a:t>
            </a: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eference number</a:t>
            </a: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REFUNDS OF REVENUE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D-Receipt or Receipt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15785" y="0"/>
            <a:ext cx="5124144" cy="6861794"/>
            <a:chOff x="2173845" y="0"/>
            <a:chExt cx="4666083" cy="6248400"/>
          </a:xfrm>
        </p:grpSpPr>
        <p:sp>
          <p:nvSpPr>
            <p:cNvPr id="8" name="Rectangle 7"/>
            <p:cNvSpPr/>
            <p:nvPr/>
          </p:nvSpPr>
          <p:spPr>
            <a:xfrm>
              <a:off x="2173845" y="0"/>
              <a:ext cx="4666083" cy="6245225"/>
            </a:xfrm>
            <a:prstGeom prst="rect">
              <a:avLst/>
            </a:prstGeom>
            <a:solidFill>
              <a:schemeClr val="tx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654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845" y="0"/>
              <a:ext cx="4666083" cy="624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Line 3"/>
          <p:cNvSpPr>
            <a:spLocks noChangeShapeType="1"/>
          </p:cNvSpPr>
          <p:nvPr/>
        </p:nvSpPr>
        <p:spPr bwMode="auto">
          <a:xfrm flipH="1" flipV="1">
            <a:off x="3044650" y="3887842"/>
            <a:ext cx="924447" cy="75449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47184" y="4532702"/>
            <a:ext cx="4089322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en-US" dirty="0" smtClean="0"/>
              <a:t>Original Receipt Number if 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731520" y="2286000"/>
            <a:ext cx="8305800" cy="13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The Invoice Voucher must be signed by a person authorized on the budget and project against which the refund is being charged.</a:t>
            </a: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REFUNDS OF REVENUE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368429" y="1532183"/>
            <a:ext cx="4443654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Authorized Signature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15785" y="0"/>
            <a:ext cx="5124144" cy="6861794"/>
            <a:chOff x="2173845" y="0"/>
            <a:chExt cx="4666083" cy="6248400"/>
          </a:xfrm>
        </p:grpSpPr>
        <p:sp>
          <p:nvSpPr>
            <p:cNvPr id="8" name="Rectangle 7"/>
            <p:cNvSpPr/>
            <p:nvPr/>
          </p:nvSpPr>
          <p:spPr>
            <a:xfrm>
              <a:off x="2173845" y="0"/>
              <a:ext cx="4666083" cy="6245225"/>
            </a:xfrm>
            <a:prstGeom prst="rect">
              <a:avLst/>
            </a:prstGeom>
            <a:solidFill>
              <a:schemeClr val="tx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654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845" y="0"/>
              <a:ext cx="4666083" cy="624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Line 3"/>
          <p:cNvSpPr>
            <a:spLocks noChangeShapeType="1"/>
          </p:cNvSpPr>
          <p:nvPr/>
        </p:nvSpPr>
        <p:spPr bwMode="auto">
          <a:xfrm flipH="1">
            <a:off x="3416439" y="3887841"/>
            <a:ext cx="683286" cy="1457881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69097" y="3518510"/>
            <a:ext cx="277468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en-US" dirty="0" smtClean="0"/>
              <a:t>Authorized Signature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731520" y="2286000"/>
            <a:ext cx="7709095" cy="13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Indicate the budget coding for this refund. Should be the same as where the revenue was originally receipted.</a:t>
            </a: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REFUNDS OF REVENUE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Budget Coding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15785" y="0"/>
            <a:ext cx="5124144" cy="6861794"/>
            <a:chOff x="2173845" y="0"/>
            <a:chExt cx="4666083" cy="6248400"/>
          </a:xfrm>
        </p:grpSpPr>
        <p:sp>
          <p:nvSpPr>
            <p:cNvPr id="8" name="Rectangle 7"/>
            <p:cNvSpPr/>
            <p:nvPr/>
          </p:nvSpPr>
          <p:spPr>
            <a:xfrm>
              <a:off x="2173845" y="0"/>
              <a:ext cx="4666083" cy="6245225"/>
            </a:xfrm>
            <a:prstGeom prst="rect">
              <a:avLst/>
            </a:prstGeom>
            <a:solidFill>
              <a:schemeClr val="tx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654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845" y="0"/>
              <a:ext cx="4666083" cy="624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Line 3"/>
          <p:cNvSpPr>
            <a:spLocks noChangeShapeType="1"/>
          </p:cNvSpPr>
          <p:nvPr/>
        </p:nvSpPr>
        <p:spPr bwMode="auto">
          <a:xfrm flipH="1">
            <a:off x="2130251" y="3798277"/>
            <a:ext cx="1969474" cy="1886471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69096" y="3518510"/>
            <a:ext cx="3305911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en-US" dirty="0" smtClean="0"/>
              <a:t>Original Deposit Coding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873109" y="5684748"/>
            <a:ext cx="3161115" cy="238125"/>
          </a:xfrm>
          <a:custGeom>
            <a:avLst/>
            <a:gdLst>
              <a:gd name="connsiteX0" fmla="*/ 0 w 2105025"/>
              <a:gd name="connsiteY0" fmla="*/ 0 h 238125"/>
              <a:gd name="connsiteX1" fmla="*/ 0 w 2105025"/>
              <a:gd name="connsiteY1" fmla="*/ 238125 h 238125"/>
              <a:gd name="connsiteX2" fmla="*/ 2105025 w 2105025"/>
              <a:gd name="connsiteY2" fmla="*/ 238125 h 238125"/>
              <a:gd name="connsiteX3" fmla="*/ 2105025 w 2105025"/>
              <a:gd name="connsiteY3" fmla="*/ 4763 h 238125"/>
              <a:gd name="connsiteX4" fmla="*/ 2105025 w 2105025"/>
              <a:gd name="connsiteY4" fmla="*/ 4763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025" h="238125">
                <a:moveTo>
                  <a:pt x="0" y="0"/>
                </a:moveTo>
                <a:lnTo>
                  <a:pt x="0" y="238125"/>
                </a:lnTo>
                <a:lnTo>
                  <a:pt x="2105025" y="238125"/>
                </a:lnTo>
                <a:lnTo>
                  <a:pt x="2105025" y="4763"/>
                </a:lnTo>
                <a:lnTo>
                  <a:pt x="2105025" y="4763"/>
                </a:lnTo>
              </a:path>
            </a:pathLst>
          </a:custGeom>
          <a:noFill/>
          <a:ln w="41275" cap="sq">
            <a:solidFill>
              <a:srgbClr val="990033"/>
            </a:solidFill>
            <a:round/>
            <a:headEnd type="none" w="sm" len="sm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</p:spTree>
    <p:extLst>
      <p:ext uri="{BB962C8B-B14F-4D97-AF65-F5344CB8AC3E}">
        <p14:creationId xmlns:p14="http://schemas.microsoft.com/office/powerpoint/2010/main" val="279001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731520" y="2286000"/>
            <a:ext cx="788996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Indicate the Customer Number or ID Number if known. </a:t>
            </a:r>
            <a:endParaRPr lang="en-US" sz="1000" b="1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This speeds the process for issuing the refund, as research does not have to be done to find the person’s vendor number.</a:t>
            </a: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REFUNDS OF REVENUE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Customer Number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14400" y="0"/>
            <a:ext cx="6554788" cy="6864350"/>
            <a:chOff x="914400" y="0"/>
            <a:chExt cx="6554787" cy="6864140"/>
          </a:xfrm>
        </p:grpSpPr>
        <p:pic>
          <p:nvPicPr>
            <p:cNvPr id="16389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532"/>
            <a:stretch>
              <a:fillRect/>
            </a:stretch>
          </p:blipFill>
          <p:spPr bwMode="auto">
            <a:xfrm>
              <a:off x="914400" y="0"/>
              <a:ext cx="6554787" cy="68641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6794499" y="2932023"/>
              <a:ext cx="0" cy="183668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794499" y="5414797"/>
              <a:ext cx="0" cy="1192176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3" name="Line 3"/>
          <p:cNvSpPr>
            <a:spLocks noChangeShapeType="1"/>
          </p:cNvSpPr>
          <p:nvPr/>
        </p:nvSpPr>
        <p:spPr bwMode="auto">
          <a:xfrm flipH="1" flipV="1">
            <a:off x="5854700" y="2312988"/>
            <a:ext cx="1612900" cy="1116012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537325" y="3389313"/>
            <a:ext cx="2022733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Name &amp; Address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15785" y="0"/>
            <a:ext cx="5124144" cy="6861794"/>
            <a:chOff x="2173845" y="0"/>
            <a:chExt cx="4666083" cy="6248400"/>
          </a:xfrm>
        </p:grpSpPr>
        <p:sp>
          <p:nvSpPr>
            <p:cNvPr id="8" name="Rectangle 7"/>
            <p:cNvSpPr/>
            <p:nvPr/>
          </p:nvSpPr>
          <p:spPr>
            <a:xfrm>
              <a:off x="2173845" y="0"/>
              <a:ext cx="4666083" cy="6245225"/>
            </a:xfrm>
            <a:prstGeom prst="rect">
              <a:avLst/>
            </a:prstGeom>
            <a:solidFill>
              <a:schemeClr val="tx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654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845" y="0"/>
              <a:ext cx="4666083" cy="624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Line 3"/>
          <p:cNvSpPr>
            <a:spLocks noChangeShapeType="1"/>
          </p:cNvSpPr>
          <p:nvPr/>
        </p:nvSpPr>
        <p:spPr bwMode="auto">
          <a:xfrm flipH="1" flipV="1">
            <a:off x="2934119" y="2069960"/>
            <a:ext cx="1165604" cy="1633216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69096" y="3518510"/>
            <a:ext cx="3305911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en-US" dirty="0" smtClean="0"/>
              <a:t>Customer Number if Known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873109" y="5684748"/>
            <a:ext cx="3161115" cy="238125"/>
          </a:xfrm>
          <a:custGeom>
            <a:avLst/>
            <a:gdLst>
              <a:gd name="connsiteX0" fmla="*/ 0 w 2105025"/>
              <a:gd name="connsiteY0" fmla="*/ 0 h 238125"/>
              <a:gd name="connsiteX1" fmla="*/ 0 w 2105025"/>
              <a:gd name="connsiteY1" fmla="*/ 238125 h 238125"/>
              <a:gd name="connsiteX2" fmla="*/ 2105025 w 2105025"/>
              <a:gd name="connsiteY2" fmla="*/ 238125 h 238125"/>
              <a:gd name="connsiteX3" fmla="*/ 2105025 w 2105025"/>
              <a:gd name="connsiteY3" fmla="*/ 4763 h 238125"/>
              <a:gd name="connsiteX4" fmla="*/ 2105025 w 2105025"/>
              <a:gd name="connsiteY4" fmla="*/ 4763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025" h="238125">
                <a:moveTo>
                  <a:pt x="0" y="0"/>
                </a:moveTo>
                <a:lnTo>
                  <a:pt x="0" y="238125"/>
                </a:lnTo>
                <a:lnTo>
                  <a:pt x="2105025" y="238125"/>
                </a:lnTo>
                <a:lnTo>
                  <a:pt x="2105025" y="4763"/>
                </a:lnTo>
                <a:lnTo>
                  <a:pt x="2105025" y="4763"/>
                </a:lnTo>
              </a:path>
            </a:pathLst>
          </a:custGeom>
          <a:noFill/>
          <a:ln w="41275" cap="sq">
            <a:solidFill>
              <a:srgbClr val="990033"/>
            </a:solidFill>
            <a:round/>
            <a:headEnd type="none" w="sm" len="sm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</p:spTree>
    <p:extLst>
      <p:ext uri="{BB962C8B-B14F-4D97-AF65-F5344CB8AC3E}">
        <p14:creationId xmlns:p14="http://schemas.microsoft.com/office/powerpoint/2010/main" val="15095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15785" y="0"/>
            <a:ext cx="5124144" cy="6861794"/>
            <a:chOff x="2173845" y="0"/>
            <a:chExt cx="4666083" cy="6248400"/>
          </a:xfrm>
        </p:grpSpPr>
        <p:sp>
          <p:nvSpPr>
            <p:cNvPr id="8" name="Rectangle 7"/>
            <p:cNvSpPr/>
            <p:nvPr/>
          </p:nvSpPr>
          <p:spPr>
            <a:xfrm>
              <a:off x="2173845" y="0"/>
              <a:ext cx="4666083" cy="6245225"/>
            </a:xfrm>
            <a:prstGeom prst="rect">
              <a:avLst/>
            </a:prstGeom>
            <a:solidFill>
              <a:schemeClr val="tx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654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845" y="0"/>
              <a:ext cx="4666083" cy="624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551524" y="3166818"/>
            <a:ext cx="1446966" cy="92333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en-US" dirty="0" smtClean="0"/>
              <a:t>Completed </a:t>
            </a:r>
          </a:p>
          <a:p>
            <a:pPr algn="ctr"/>
            <a:r>
              <a:rPr lang="en-US" dirty="0" smtClean="0"/>
              <a:t>Invoice </a:t>
            </a:r>
          </a:p>
          <a:p>
            <a:pPr algn="ctr"/>
            <a:r>
              <a:rPr lang="en-US" dirty="0" smtClean="0"/>
              <a:t>Voucher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2011363"/>
            <a:ext cx="7780338" cy="255454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sz="2800" b="1" dirty="0" smtClean="0">
                <a:solidFill>
                  <a:schemeClr val="bg1">
                    <a:lumMod val="50000"/>
                  </a:schemeClr>
                </a:solidFill>
              </a:rPr>
              <a:t>A bankcard refund is processed by using a bankcard invoice voucher.  Two signatures are required for this type of refund.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sz="2800" b="1" dirty="0" smtClean="0">
                <a:solidFill>
                  <a:schemeClr val="bg1">
                    <a:lumMod val="50000"/>
                  </a:schemeClr>
                </a:solidFill>
              </a:rPr>
              <a:t>Refer to </a:t>
            </a:r>
            <a:r>
              <a:rPr sz="2800" b="1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BPPM 30.55</a:t>
            </a:r>
            <a:r>
              <a:rPr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800" b="1" dirty="0" smtClean="0">
                <a:solidFill>
                  <a:schemeClr val="bg1">
                    <a:lumMod val="50000"/>
                  </a:schemeClr>
                </a:solidFill>
              </a:rPr>
              <a:t>for bankcard refunds.  </a:t>
            </a:r>
          </a:p>
        </p:txBody>
      </p:sp>
      <p:sp>
        <p:nvSpPr>
          <p:cNvPr id="5" name="PPTShape_0"/>
          <p:cNvSpPr txBox="1">
            <a:spLocks noChangeArrowheads="1"/>
          </p:cNvSpPr>
          <p:nvPr/>
        </p:nvSpPr>
        <p:spPr>
          <a:xfrm>
            <a:off x="292100" y="914400"/>
            <a:ext cx="8596313" cy="593725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ctr" eaLnBrk="1" hangingPunct="1">
              <a:lnSpc>
                <a:spcPct val="90000"/>
              </a:lnSpc>
              <a:defRPr lang="en-US" sz="36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9pPr>
          </a:lstStyle>
          <a:p>
            <a:pPr>
              <a:defRPr/>
            </a:pPr>
            <a:r>
              <a:rPr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tone Sans"/>
              </a:rPr>
              <a:t>BANKCARD REFUND</a:t>
            </a:r>
            <a:endParaRPr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677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3450" y="-2900"/>
            <a:ext cx="8218034" cy="68609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127000">
              <a:schemeClr val="tx1">
                <a:lumMod val="50000"/>
                <a:alpha val="8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tone Sans"/>
            </a:endParaRPr>
          </a:p>
        </p:txBody>
      </p:sp>
      <p:pic>
        <p:nvPicPr>
          <p:cNvPr id="7" name="Picture 4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50" y="228600"/>
            <a:ext cx="785679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2590800" y="3048000"/>
            <a:ext cx="2286000" cy="21336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4572000" y="3124200"/>
            <a:ext cx="838200" cy="22098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270125" y="2855913"/>
            <a:ext cx="28638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Requires two Signatures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2011363"/>
            <a:ext cx="7780338" cy="3173176"/>
          </a:xfrm>
        </p:spPr>
        <p:txBody>
          <a:bodyPr/>
          <a:lstStyle/>
          <a:p>
            <a:pPr marL="461963" indent="-461963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</a:pPr>
            <a:r>
              <a:rPr lang="en-US" sz="2800" b="1" dirty="0">
                <a:latin typeface="Stone Sans"/>
              </a:rPr>
              <a:t>Complete a credit card refund voucher for each credit card refund.</a:t>
            </a:r>
          </a:p>
          <a:p>
            <a:pPr marL="461963" indent="-461963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</a:pPr>
            <a:r>
              <a:rPr lang="en-US" sz="2800" b="1" dirty="0">
                <a:latin typeface="Stone Sans"/>
              </a:rPr>
              <a:t>The department submits the refund to the credit card company via electronic processing or using the manual slips, depending on how the department is set up with merchant services</a:t>
            </a:r>
          </a:p>
        </p:txBody>
      </p:sp>
      <p:sp>
        <p:nvSpPr>
          <p:cNvPr id="5" name="PPTShape_0"/>
          <p:cNvSpPr txBox="1">
            <a:spLocks noChangeArrowheads="1"/>
          </p:cNvSpPr>
          <p:nvPr/>
        </p:nvSpPr>
        <p:spPr>
          <a:xfrm>
            <a:off x="292100" y="914400"/>
            <a:ext cx="8596313" cy="593725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ctr" eaLnBrk="1" hangingPunct="1">
              <a:lnSpc>
                <a:spcPct val="90000"/>
              </a:lnSpc>
              <a:defRPr lang="en-US" sz="36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9pPr>
          </a:lstStyle>
          <a:p>
            <a:pPr>
              <a:defRPr/>
            </a:pPr>
            <a:r>
              <a:rPr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tone Sans"/>
              </a:rPr>
              <a:t>BANKCARD REFUND</a:t>
            </a:r>
            <a:endParaRPr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Stone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2011363"/>
            <a:ext cx="7780338" cy="3173176"/>
          </a:xfrm>
        </p:spPr>
        <p:txBody>
          <a:bodyPr/>
          <a:lstStyle/>
          <a:p>
            <a:pPr marL="461963" indent="-461963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</a:pPr>
            <a:r>
              <a:rPr lang="en-US" sz="2800" b="1" dirty="0">
                <a:latin typeface="Stone Sans"/>
              </a:rPr>
              <a:t>The credit card refund voucher is retained by the department for 6 years.</a:t>
            </a:r>
          </a:p>
          <a:p>
            <a:pPr marL="461963" indent="-461963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</a:pPr>
            <a:r>
              <a:rPr lang="en-US" sz="2800" b="1" dirty="0">
                <a:latin typeface="Stone Sans"/>
              </a:rPr>
              <a:t>If the original payment was made over the </a:t>
            </a:r>
            <a:r>
              <a:rPr lang="en-US" sz="2800" b="1" dirty="0" smtClean="0">
                <a:latin typeface="Stone Sans"/>
              </a:rPr>
              <a:t>world wide </a:t>
            </a:r>
            <a:r>
              <a:rPr lang="en-US" sz="2800" b="1" dirty="0">
                <a:latin typeface="Stone Sans"/>
              </a:rPr>
              <a:t>web or the touchtone credit card system, the invoice voucher is sent to the revenue section of the controller’s office for processing.</a:t>
            </a:r>
          </a:p>
        </p:txBody>
      </p:sp>
      <p:sp>
        <p:nvSpPr>
          <p:cNvPr id="5" name="PPTShape_0"/>
          <p:cNvSpPr txBox="1">
            <a:spLocks noChangeArrowheads="1"/>
          </p:cNvSpPr>
          <p:nvPr/>
        </p:nvSpPr>
        <p:spPr>
          <a:xfrm>
            <a:off x="292100" y="914400"/>
            <a:ext cx="8596313" cy="593725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ctr" eaLnBrk="1" hangingPunct="1">
              <a:lnSpc>
                <a:spcPct val="90000"/>
              </a:lnSpc>
              <a:defRPr lang="en-US" sz="36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9pPr>
          </a:lstStyle>
          <a:p>
            <a:pPr>
              <a:defRPr/>
            </a:pPr>
            <a:r>
              <a:rPr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tone Sans"/>
              </a:rPr>
              <a:t>BANKCARD REFUND</a:t>
            </a:r>
            <a:endParaRPr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Stone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7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3725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>
                <a:latin typeface="Stone Sans"/>
              </a:rPr>
              <a:t>PETTY CASH ACCOUNT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011363"/>
            <a:ext cx="8643938" cy="3834896"/>
          </a:xfrm>
        </p:spPr>
        <p:txBody>
          <a:bodyPr/>
          <a:lstStyle/>
          <a:p>
            <a:pPr marL="461963" indent="-461963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dirty="0" smtClean="0">
                <a:latin typeface="Stone Sans"/>
              </a:rPr>
              <a:t>Petty cash accounts are issued through the controller’s office and are used for small emergency purchases.  </a:t>
            </a:r>
            <a:endParaRPr lang="en-US" sz="1000" dirty="0" smtClean="0">
              <a:latin typeface="Stone Sans"/>
            </a:endParaRPr>
          </a:p>
          <a:p>
            <a:pPr marL="461963" indent="-461963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endParaRPr lang="en-US" sz="1000" dirty="0" smtClean="0">
              <a:latin typeface="Stone Sans"/>
            </a:endParaRPr>
          </a:p>
          <a:p>
            <a:pPr marL="461963" indent="-461963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dirty="0" smtClean="0">
                <a:latin typeface="Stone Sans"/>
              </a:rPr>
              <a:t>They are not to be used as a till cash fund and checks should never be cashed through a petty cash account</a:t>
            </a:r>
            <a:r>
              <a:rPr lang="en-US" sz="1000" dirty="0" smtClean="0">
                <a:latin typeface="Stone Sans"/>
              </a:rPr>
              <a:t>.  </a:t>
            </a:r>
          </a:p>
          <a:p>
            <a:pPr marL="461963" indent="-461963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endParaRPr lang="en-US" sz="1000" dirty="0" smtClean="0">
              <a:latin typeface="Stone Sans"/>
            </a:endParaRPr>
          </a:p>
          <a:p>
            <a:pPr marL="461963" indent="-461963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dirty="0" smtClean="0">
                <a:latin typeface="Stone Sans"/>
              </a:rPr>
              <a:t>Most petty cash accounts are $50 to $100 </a:t>
            </a:r>
            <a:endParaRPr lang="en-US" sz="2800" dirty="0"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3725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>
                <a:latin typeface="Stone Sans"/>
              </a:rPr>
              <a:t>PETTY CASH ACCOUNT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011363"/>
            <a:ext cx="8643938" cy="3797963"/>
          </a:xfrm>
        </p:spPr>
        <p:txBody>
          <a:bodyPr/>
          <a:lstStyle/>
          <a:p>
            <a:pPr marL="461963" indent="-461963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dirty="0">
                <a:latin typeface="Stone Sans"/>
              </a:rPr>
              <a:t>These accounts are issued to a fund custodian and that person is solely responsible for the money. </a:t>
            </a:r>
          </a:p>
          <a:p>
            <a:pPr marL="461963" indent="-461963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dirty="0">
                <a:latin typeface="Stone Sans"/>
              </a:rPr>
              <a:t>If a person needs money to purchase an item, a note is left in the account indicating how much was given by the custodian and to whom.  </a:t>
            </a:r>
          </a:p>
          <a:p>
            <a:pPr marL="461963" indent="-461963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dirty="0">
                <a:latin typeface="Stone Sans"/>
              </a:rPr>
              <a:t>That person brings back a receipt after </a:t>
            </a:r>
            <a:r>
              <a:rPr lang="en-US" sz="2800" dirty="0" smtClean="0">
                <a:latin typeface="Stone Sans"/>
              </a:rPr>
              <a:t>purchase.</a:t>
            </a:r>
            <a:endParaRPr lang="en-US" sz="2800" dirty="0">
              <a:latin typeface="Stone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304800" y="2011363"/>
            <a:ext cx="8458200" cy="5016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At any point in time: </a:t>
            </a:r>
          </a:p>
        </p:txBody>
      </p:sp>
      <p:sp>
        <p:nvSpPr>
          <p:cNvPr id="3" name="PPTShape_0"/>
          <p:cNvSpPr>
            <a:spLocks noChangeArrowheads="1"/>
          </p:cNvSpPr>
          <p:nvPr/>
        </p:nvSpPr>
        <p:spPr bwMode="auto">
          <a:xfrm>
            <a:off x="1885950" y="5275263"/>
            <a:ext cx="6656388" cy="5016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amount of the petty cash fund</a:t>
            </a:r>
          </a:p>
        </p:txBody>
      </p:sp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38163" y="3981450"/>
            <a:ext cx="82708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  <a:buSzPct val="125000"/>
            </a:pPr>
            <a:r>
              <a:rPr lang="en-US" sz="8800" b="1" dirty="0">
                <a:solidFill>
                  <a:srgbClr val="760027"/>
                </a:solidFill>
                <a:latin typeface="Stone Sans"/>
              </a:rPr>
              <a:t>+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17638" y="2994025"/>
            <a:ext cx="7500937" cy="19446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457200" indent="-457200">
              <a:lnSpc>
                <a:spcPct val="95000"/>
              </a:lnSpc>
              <a:spcBef>
                <a:spcPct val="25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receipts in the till for purchases</a:t>
            </a: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notes indicating money out to individuals</a:t>
            </a:r>
          </a:p>
          <a:p>
            <a:pPr marL="457200" indent="-457200">
              <a:lnSpc>
                <a:spcPct val="95000"/>
              </a:lnSpc>
              <a:spcBef>
                <a:spcPct val="25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money left in the till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8163" y="5027613"/>
            <a:ext cx="7940675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11" name="Rectangle 8"/>
          <p:cNvSpPr>
            <a:spLocks noChangeArrowheads="1"/>
          </p:cNvSpPr>
          <p:nvPr/>
        </p:nvSpPr>
        <p:spPr bwMode="auto">
          <a:xfrm>
            <a:off x="538163" y="4870450"/>
            <a:ext cx="82708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  <a:buSzPct val="125000"/>
            </a:pPr>
            <a:r>
              <a:rPr lang="en-US" sz="8800" b="1" dirty="0">
                <a:solidFill>
                  <a:srgbClr val="760027"/>
                </a:solidFill>
                <a:latin typeface="Stone Sans"/>
              </a:rPr>
              <a:t>=</a:t>
            </a:r>
          </a:p>
        </p:txBody>
      </p:sp>
      <p:sp>
        <p:nvSpPr>
          <p:cNvPr id="11" name="PPTShape_1"/>
          <p:cNvSpPr txBox="1">
            <a:spLocks noChangeArrowheads="1"/>
          </p:cNvSpPr>
          <p:nvPr/>
        </p:nvSpPr>
        <p:spPr>
          <a:xfrm>
            <a:off x="292100" y="914400"/>
            <a:ext cx="8596313" cy="593725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ctr" eaLnBrk="1" hangingPunct="1">
              <a:lnSpc>
                <a:spcPct val="90000"/>
              </a:lnSpc>
              <a:defRPr lang="en-US" sz="36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eaLnBrk="0" hangingPunct="0">
              <a:lnSpc>
                <a:spcPct val="90000"/>
              </a:lnSpc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</a:defRPr>
            </a:lvl9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tone Sans"/>
              </a:rPr>
              <a:t>PETTY CASH ACCOUNT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466" y="1168992"/>
            <a:ext cx="7970298" cy="4555093"/>
          </a:xfrm>
        </p:spPr>
        <p:txBody>
          <a:bodyPr/>
          <a:lstStyle/>
          <a:p>
            <a:pPr marL="165100" indent="0" eaLnBrk="1" hangingPunct="1">
              <a:buFont typeface="Arial" charset="0"/>
              <a:buNone/>
            </a:pPr>
            <a:r>
              <a:rPr lang="en-US" b="1" dirty="0" smtClean="0"/>
              <a:t>The following two slides identify important cash handling resources discussed in this training:</a:t>
            </a:r>
          </a:p>
          <a:p>
            <a:pPr marL="165100" indent="0" eaLnBrk="1" hangingPunct="1">
              <a:buFont typeface="Arial" charset="0"/>
              <a:buNone/>
            </a:pPr>
            <a:endParaRPr lang="en-US" b="1" dirty="0"/>
          </a:p>
          <a:p>
            <a:pPr marL="573088" indent="-407988" eaLnBrk="1" hangingPunct="1"/>
            <a:r>
              <a:rPr lang="en-US" b="1" dirty="0" smtClean="0"/>
              <a:t>The first slide lists various cash handling forms and where to obtain them.  </a:t>
            </a:r>
            <a:br>
              <a:rPr lang="en-US" b="1" dirty="0" smtClean="0"/>
            </a:br>
            <a:endParaRPr lang="en-US" b="1" dirty="0" smtClean="0"/>
          </a:p>
          <a:p>
            <a:pPr marL="573088" indent="-407988" eaLnBrk="1" hangingPunct="1"/>
            <a:r>
              <a:rPr lang="en-US" b="1" dirty="0" smtClean="0"/>
              <a:t>The second slide lists the sections in the Business Policies and Procedures Manual (BPPM) that pertain to the topics of this presentation.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924448" y="2926080"/>
            <a:ext cx="768615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0" lvl="4">
              <a:spcBef>
                <a:spcPct val="10000"/>
              </a:spcBef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Fill in a description of the product or service that was performed.  Be sure to fill in the amount received for the product or service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D-RECEIPT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Description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533400" y="2514600"/>
            <a:ext cx="8153400" cy="365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61963" indent="-461963" eaLnBrk="0" hangingPunct="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Small  or  emergency  purchases</a:t>
            </a:r>
            <a:r>
              <a:rPr lang="en-US" sz="1000" b="1" dirty="0" smtClean="0">
                <a:solidFill>
                  <a:schemeClr val="bg2"/>
                </a:solidFill>
                <a:latin typeface="Stone Sans"/>
              </a:rPr>
              <a:t/>
            </a:r>
            <a:br>
              <a:rPr lang="en-US" sz="1000" b="1" dirty="0" smtClean="0">
                <a:solidFill>
                  <a:schemeClr val="bg2"/>
                </a:solidFill>
                <a:latin typeface="Stone Sans"/>
              </a:rPr>
            </a:br>
            <a:endParaRPr lang="en-US" sz="1000" b="1" dirty="0" smtClean="0">
              <a:solidFill>
                <a:schemeClr val="bg2"/>
              </a:solidFill>
              <a:latin typeface="Stone Sans"/>
            </a:endParaRPr>
          </a:p>
          <a:p>
            <a:pPr marL="461963" indent="-461963" eaLnBrk="0" hangingPunct="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Reconcile  at  all  times</a:t>
            </a:r>
            <a:r>
              <a:rPr lang="en-US" sz="1000" b="1" dirty="0">
                <a:solidFill>
                  <a:schemeClr val="bg2"/>
                </a:solidFill>
                <a:latin typeface="Stone Sans"/>
              </a:rPr>
              <a:t/>
            </a:r>
            <a:br>
              <a:rPr lang="en-US" sz="1000" b="1" dirty="0">
                <a:solidFill>
                  <a:schemeClr val="bg2"/>
                </a:solidFill>
                <a:latin typeface="Stone Sans"/>
              </a:rPr>
            </a:br>
            <a:endParaRPr lang="en-US" sz="1000" b="1" dirty="0">
              <a:solidFill>
                <a:schemeClr val="bg2"/>
              </a:solidFill>
              <a:latin typeface="Stone Sans"/>
            </a:endParaRPr>
          </a:p>
          <a:p>
            <a:pPr marL="461963" indent="-461963" eaLnBrk="0" hangingPunct="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Reimburse  at  least  monthly</a:t>
            </a:r>
          </a:p>
          <a:p>
            <a:pPr marL="1833563" lvl="3" indent="-461963" eaLnBrk="0" hangingPunct="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chemeClr val="bg2"/>
                </a:solidFill>
                <a:latin typeface="Stone Sans"/>
              </a:rPr>
              <a:t>invoice  voucher</a:t>
            </a:r>
            <a:endParaRPr lang="en-US" sz="2400" b="1" dirty="0">
              <a:solidFill>
                <a:schemeClr val="bg2"/>
              </a:solidFill>
              <a:latin typeface="Stone Sans"/>
            </a:endParaRPr>
          </a:p>
          <a:p>
            <a:pPr marL="1833563" lvl="3" indent="-461963" eaLnBrk="0" hangingPunct="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chemeClr val="bg2"/>
                </a:solidFill>
                <a:latin typeface="Stone Sans"/>
              </a:rPr>
              <a:t>authorized  signature</a:t>
            </a:r>
          </a:p>
          <a:p>
            <a:pPr marL="1833563" lvl="3" indent="-461963" eaLnBrk="0" hangingPunct="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chemeClr val="bg2"/>
                </a:solidFill>
                <a:latin typeface="Stone Sans"/>
              </a:rPr>
              <a:t>List and attach  receipts</a:t>
            </a:r>
            <a:endParaRPr lang="en-US" sz="24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PETTY CASH ACCOUNT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BPPM 30.50 -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731520" y="2743200"/>
            <a:ext cx="7628709" cy="31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61963" indent="-461963" eaLnBrk="0" hangingPunct="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To reimburse a petty cash account, complete an invoice voucher attaching the receipts and submit to the controller’s office. </a:t>
            </a:r>
          </a:p>
          <a:p>
            <a:pPr marL="461963" indent="-461963" eaLnBrk="0" hangingPunct="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The following slides show how to complete this form for a petty cash reimbursement.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PETTY CASH ACCOUNT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Reimbursements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731520" y="2743200"/>
            <a:ext cx="7900014" cy="27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61963" indent="-461963" eaLnBrk="0" hangingPunct="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The invoice voucher is completed in the normal fashion for an invoice voucher.</a:t>
            </a:r>
          </a:p>
          <a:p>
            <a:pPr marL="461963" indent="-461963" eaLnBrk="0" hangingPunct="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For petty cash, list the dates of purchase, the items purchased, any receipt numbers for the attached receipts, and the amounts of each receipt.</a:t>
            </a:r>
            <a:endParaRPr lang="en-US" sz="28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PETTY CASH ACCOUNT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Invoice Voucher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28576"/>
              </p:ext>
            </p:extLst>
          </p:nvPr>
        </p:nvGraphicFramePr>
        <p:xfrm>
          <a:off x="0" y="0"/>
          <a:ext cx="87630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9" name="Slide" r:id="rId5" imgW="4556125" imgH="3413125" progId="PowerPoint.Slide.8">
                  <p:embed/>
                </p:oleObj>
              </mc:Choice>
              <mc:Fallback>
                <p:oleObj name="Slide" r:id="rId5" imgW="4556125" imgH="3413125" progId="PowerPoint.Slide.8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7630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flipH="1">
            <a:off x="3622676" y="326232"/>
            <a:ext cx="523874" cy="277018"/>
          </a:xfrm>
          <a:prstGeom prst="straightConnector1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TextBox 6"/>
          <p:cNvSpPr txBox="1"/>
          <p:nvPr/>
        </p:nvSpPr>
        <p:spPr bwMode="auto">
          <a:xfrm>
            <a:off x="4146550" y="141288"/>
            <a:ext cx="1455738" cy="369887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Stone Sans"/>
              </a:rPr>
              <a:t>Department</a:t>
            </a: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flipH="1">
            <a:off x="3363913" y="913607"/>
            <a:ext cx="2938462" cy="497681"/>
          </a:xfrm>
          <a:prstGeom prst="straightConnector1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" name="TextBox 7"/>
          <p:cNvSpPr txBox="1"/>
          <p:nvPr/>
        </p:nvSpPr>
        <p:spPr bwMode="auto">
          <a:xfrm>
            <a:off x="6302375" y="728663"/>
            <a:ext cx="1312863" cy="369887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Stone Sans"/>
              </a:rPr>
              <a:t>Custodian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4376739" y="2530476"/>
            <a:ext cx="1225549" cy="246855"/>
          </a:xfrm>
          <a:prstGeom prst="straightConnector1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TextBox 12"/>
          <p:cNvSpPr txBox="1"/>
          <p:nvPr/>
        </p:nvSpPr>
        <p:spPr bwMode="auto">
          <a:xfrm>
            <a:off x="5407025" y="2592388"/>
            <a:ext cx="1047750" cy="369887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Stone Sans"/>
              </a:rPr>
              <a:t>Reason</a:t>
            </a:r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 flipH="1" flipV="1">
            <a:off x="3884611" y="3113590"/>
            <a:ext cx="1335570" cy="243068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874419" y="3255842"/>
            <a:ext cx="1146175" cy="369887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Receipts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 flipH="1" flipV="1">
            <a:off x="1371600" y="3810000"/>
            <a:ext cx="1447800" cy="869156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4" name="PPTShape_0"/>
          <p:cNvSpPr>
            <a:spLocks noChangeShapeType="1"/>
          </p:cNvSpPr>
          <p:nvPr/>
        </p:nvSpPr>
        <p:spPr bwMode="auto">
          <a:xfrm flipV="1">
            <a:off x="5324354" y="3626643"/>
            <a:ext cx="1273215" cy="96850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667000" y="4495800"/>
            <a:ext cx="3279488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Original Dates and Amounts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26980" grpId="0" animBg="1"/>
      <p:bldP spid="126982" grpId="0" animBg="1"/>
      <p:bldP spid="126979" grpId="0" animBg="1"/>
      <p:bldP spid="14" grpId="0" animBg="1"/>
      <p:bldP spid="126981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731520" y="2743200"/>
            <a:ext cx="7900014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61963" indent="-461963" eaLnBrk="0" hangingPunct="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  <a:latin typeface="Stone Sans"/>
              </a:rPr>
              <a:t>An expense will occur on the account listed for budget coding.  </a:t>
            </a:r>
            <a:endParaRPr lang="en-US" sz="2800" b="1" dirty="0" smtClean="0">
              <a:solidFill>
                <a:schemeClr val="bg2"/>
              </a:solidFill>
              <a:latin typeface="Stone Sans"/>
            </a:endParaRPr>
          </a:p>
          <a:p>
            <a:pPr marL="461963" indent="-461963" eaLnBrk="0" hangingPunct="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Tx/>
              <a:buChar char="•"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A </a:t>
            </a:r>
            <a:r>
              <a:rPr lang="en-US" sz="2800" b="1" dirty="0">
                <a:solidFill>
                  <a:schemeClr val="bg2"/>
                </a:solidFill>
                <a:latin typeface="Stone Sans"/>
              </a:rPr>
              <a:t>check will be produced to the fund custodian to cash and replenish the petty cash account.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4400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PETTY CASH ACCOUNT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26222" y="1532183"/>
            <a:ext cx="4128069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Invoice Voucher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  <p:extLst>
      <p:ext uri="{BB962C8B-B14F-4D97-AF65-F5344CB8AC3E}">
        <p14:creationId xmlns:p14="http://schemas.microsoft.com/office/powerpoint/2010/main" val="11422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527752"/>
              </p:ext>
            </p:extLst>
          </p:nvPr>
        </p:nvGraphicFramePr>
        <p:xfrm>
          <a:off x="0" y="0"/>
          <a:ext cx="87630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3" name="Slide" r:id="rId5" imgW="4556125" imgH="3413125" progId="PowerPoint.Slide.8">
                  <p:embed/>
                </p:oleObj>
              </mc:Choice>
              <mc:Fallback>
                <p:oleObj name="Slide" r:id="rId5" imgW="4556125" imgH="3413125" progId="PowerPoint.Slide.8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7630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3" name="Line 3"/>
          <p:cNvSpPr>
            <a:spLocks noChangeShapeType="1"/>
          </p:cNvSpPr>
          <p:nvPr/>
        </p:nvSpPr>
        <p:spPr bwMode="auto">
          <a:xfrm>
            <a:off x="2286000" y="2971800"/>
            <a:ext cx="2514600" cy="28956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736725" y="2703513"/>
            <a:ext cx="1974850" cy="3667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Expense Coding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212430"/>
              </p:ext>
            </p:extLst>
          </p:nvPr>
        </p:nvGraphicFramePr>
        <p:xfrm>
          <a:off x="0" y="0"/>
          <a:ext cx="87630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7" name="Slide" r:id="rId5" imgW="4556125" imgH="3413125" progId="PowerPoint.Slide.8">
                  <p:embed/>
                </p:oleObj>
              </mc:Choice>
              <mc:Fallback>
                <p:oleObj name="Slide" r:id="rId5" imgW="4556125" imgH="3413125" progId="PowerPoint.Slide.8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7630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86300" y="3862388"/>
            <a:ext cx="3643313" cy="64611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Completed Invoice Voucher for </a:t>
            </a:r>
          </a:p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Petty Cash Reimbursement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3725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>
                <a:latin typeface="Stone Sans"/>
              </a:rPr>
              <a:t>INTERNAL CONTROL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596" y="2011363"/>
            <a:ext cx="8510954" cy="9541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WSU has instituted an internal control policy consistent with that of the State of Washington. 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677432" y="3188633"/>
            <a:ext cx="77724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lang="en-US" sz="3000" b="1">
                <a:solidFill>
                  <a:schemeClr val="bg2"/>
                </a:solidFill>
                <a:latin typeface="Stone Sans"/>
                <a:ea typeface="+mn-ea"/>
                <a:cs typeface="+mn-cs"/>
              </a:defRPr>
            </a:lvl1pPr>
            <a:lvl2pPr marL="744538" indent="-34131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lang="en-US" sz="2800" b="1">
                <a:solidFill>
                  <a:schemeClr val="bg2"/>
                </a:solidFill>
                <a:latin typeface="Stone Sans"/>
              </a:defRPr>
            </a:lvl2pPr>
            <a:lvl3pPr marL="1147763" indent="-34131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−"/>
              <a:defRPr lang="en-US" sz="2400" b="1">
                <a:solidFill>
                  <a:schemeClr val="bg2"/>
                </a:solidFill>
                <a:latin typeface="Stone Sans"/>
              </a:defRPr>
            </a:lvl3pPr>
            <a:lvl4pPr marL="1541463" indent="-34131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882775" indent="-34131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lang="en-US" sz="2000" b="1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800" dirty="0" smtClean="0"/>
              <a:t>Each year, deans and vice presidents complete a questionnaire for their areas attesting that they are complying with state and university internal control procedures.</a:t>
            </a:r>
          </a:p>
          <a:p>
            <a:pPr marL="0" indent="0" eaLnBrk="1" hangingPunct="1">
              <a:buNone/>
              <a:defRPr/>
            </a:pPr>
            <a:r>
              <a:rPr lang="en-US" sz="2800" dirty="0"/>
              <a:t>The following areas are included in this survey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3725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INTERNAL 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CONTROL</a:t>
            </a:r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1316946" y="2011363"/>
            <a:ext cx="6686774" cy="43565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Cash  receipts</a:t>
            </a:r>
            <a: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Petty  cash</a:t>
            </a:r>
            <a:r>
              <a:rPr lang="en-US" sz="10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Disbursements</a:t>
            </a:r>
            <a:r>
              <a:rPr lang="en-US" sz="10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Purchases</a:t>
            </a:r>
            <a:r>
              <a:rPr lang="en-US" sz="10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Supplies,  inventories,  fixed assets</a:t>
            </a:r>
            <a:r>
              <a:rPr lang="en-US" sz="10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/>
            </a:r>
            <a:br>
              <a:rPr lang="en-US" sz="10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</a:br>
            <a:endParaRPr lang="en-US" sz="1000" b="1" dirty="0" smtClean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Payroll</a:t>
            </a: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 autoUpdateAnimBg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SEGREGATION 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OF DUTIES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81000" y="2011363"/>
            <a:ext cx="8458200" cy="911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Individuals who collect monies and/or write receipts may not prepare and/or make </a:t>
            </a: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deposits.</a:t>
            </a:r>
            <a:endParaRPr lang="en-US" sz="28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14400" y="0"/>
            <a:ext cx="6554788" cy="6864350"/>
            <a:chOff x="914400" y="0"/>
            <a:chExt cx="6554787" cy="6864140"/>
          </a:xfrm>
        </p:grpSpPr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532"/>
            <a:stretch>
              <a:fillRect/>
            </a:stretch>
          </p:blipFill>
          <p:spPr bwMode="auto">
            <a:xfrm>
              <a:off x="914400" y="0"/>
              <a:ext cx="6554787" cy="68641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94499" y="2932023"/>
              <a:ext cx="0" cy="183668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94499" y="5414797"/>
              <a:ext cx="0" cy="1192176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1828800" y="3276600"/>
            <a:ext cx="1600200" cy="9144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H="1" flipV="1">
            <a:off x="6934200" y="3124200"/>
            <a:ext cx="304800" cy="8382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1454244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Description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613525" y="3846513"/>
            <a:ext cx="105670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Amount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673100" y="2011363"/>
            <a:ext cx="7675563" cy="4013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SzPct val="125000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Different individuals are to perform the following functions:</a:t>
            </a:r>
          </a:p>
          <a:p>
            <a:pPr marL="914400" lvl="1" indent="-457200">
              <a:lnSpc>
                <a:spcPct val="95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Collecting monies and preparing receipts</a:t>
            </a:r>
          </a:p>
          <a:p>
            <a:pPr marL="914400" lvl="1" indent="-457200">
              <a:lnSpc>
                <a:spcPct val="95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Depositing receipts</a:t>
            </a:r>
          </a:p>
          <a:p>
            <a:pPr marL="914400" lvl="1" indent="-457200">
              <a:lnSpc>
                <a:spcPct val="95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Accounting for receipts - this would be the primary person assigned by the </a:t>
            </a: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Dean </a:t>
            </a: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or VP</a:t>
            </a:r>
          </a:p>
        </p:txBody>
      </p:sp>
      <p:sp>
        <p:nvSpPr>
          <p:cNvPr id="3" name="PPTShape_0"/>
          <p:cNvSpPr txBox="1">
            <a:spLocks noChangeArrowheads="1"/>
          </p:cNvSpPr>
          <p:nvPr/>
        </p:nvSpPr>
        <p:spPr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tone Sans"/>
              </a:rPr>
              <a:t>SEGREGATION OF DUTIES</a:t>
            </a:r>
            <a:endParaRPr lang="en-US" sz="3600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EXCEPTIONS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457200" y="2011363"/>
            <a:ext cx="8153400" cy="1320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Exceptions to this policy are to be made in writing to the Controller’s Office with a copy to the </a:t>
            </a:r>
            <a:r>
              <a:rPr lang="en-US" sz="28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Internal Audit Division of </a:t>
            </a:r>
            <a:r>
              <a:rPr lang="en-US" sz="28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WSU.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33736"/>
            <a:ext cx="7772400" cy="1384995"/>
          </a:xfrm>
        </p:spPr>
        <p:txBody>
          <a:bodyPr/>
          <a:lstStyle/>
          <a:p>
            <a:pPr marL="165100" indent="0" eaLnBrk="1" hangingPunct="1">
              <a:buNone/>
            </a:pPr>
            <a:r>
              <a:rPr lang="en-US" sz="2800" b="1" kern="1200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The following questions are  taken from the section pertaining to revenue of the Internal Control Policy of the State of Washington.</a:t>
            </a:r>
            <a:endParaRPr lang="en-US" sz="2800" b="1" kern="1200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1089529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STATE OF WASHINGTON</a:t>
            </a:r>
            <a:b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</a:b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INTERNAL CONTROL POLICY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59569" y="1994391"/>
            <a:ext cx="4061375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Revenue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457200" y="2011363"/>
            <a:ext cx="8229600" cy="416421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Are responsibilities for cash receipt functions segregated from those for cash disbursement?</a:t>
            </a: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Are responsibilities for collecting, depositing and accounting for receipts performed by different individuals?</a:t>
            </a: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Are cash receipts recorded properly and timely and deposited intact daily?</a:t>
            </a: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Is a balance and summary of all cash receipts prepared daily?</a:t>
            </a:r>
          </a:p>
        </p:txBody>
      </p:sp>
      <p:sp>
        <p:nvSpPr>
          <p:cNvPr id="3" name="PPTShape_0"/>
          <p:cNvSpPr txBox="1">
            <a:spLocks noChangeArrowheads="1"/>
          </p:cNvSpPr>
          <p:nvPr/>
        </p:nvSpPr>
        <p:spPr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tone Sans"/>
              </a:rPr>
              <a:t>INTERNAL CONTROL QUESTIONS</a:t>
            </a:r>
            <a:endParaRPr lang="en-US" sz="3600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7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7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7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7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7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7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7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7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7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7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7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7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build="p" autoUpdateAnimBg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457200" y="2011363"/>
            <a:ext cx="8229600" cy="35209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Are all shortages and overages investigated and, to the extent possible, corrected?</a:t>
            </a: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Are collections made over the counter documented by the issuance of sequentially pre-numbered receipts?</a:t>
            </a: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Are two people present during opening of the mail?</a:t>
            </a: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Are procedures adequate for follow-up on checks stamped “not sufficient funds?</a:t>
            </a:r>
          </a:p>
        </p:txBody>
      </p:sp>
      <p:sp>
        <p:nvSpPr>
          <p:cNvPr id="4" name="PPTShape_0"/>
          <p:cNvSpPr txBox="1">
            <a:spLocks noChangeArrowheads="1"/>
          </p:cNvSpPr>
          <p:nvPr/>
        </p:nvSpPr>
        <p:spPr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tone Sans"/>
              </a:rPr>
              <a:t>INTERNAL CONTROL QUESTIONS</a:t>
            </a:r>
            <a:endParaRPr lang="en-US" sz="3600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8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8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8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8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8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8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8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8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8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 build="p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457200" y="2011363"/>
            <a:ext cx="8229600" cy="384259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Is this follow-up by someone other than the person processing and recording cash receipts?</a:t>
            </a: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Are physical security safeguards maintained where cash is stored and processed?</a:t>
            </a: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Are cashiers prohibited from cashing personal checks or notes of personal indebtedness?</a:t>
            </a: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3C69">
                    <a:lumMod val="50000"/>
                  </a:srgbClr>
                </a:solidFill>
                <a:latin typeface="Stone Sans"/>
              </a:rPr>
              <a:t>Are cash signing machines, signature plates and blank check stock protected from unauthorized use</a:t>
            </a:r>
            <a:r>
              <a:rPr lang="en-US" sz="2200" b="1" dirty="0" smtClean="0">
                <a:solidFill>
                  <a:srgbClr val="003C69">
                    <a:lumMod val="50000"/>
                  </a:srgbClr>
                </a:solidFill>
                <a:latin typeface="Stone Sans"/>
              </a:rPr>
              <a:t>?</a:t>
            </a:r>
            <a:endParaRPr lang="en-US" sz="2200" b="1" dirty="0">
              <a:solidFill>
                <a:srgbClr val="003C69">
                  <a:lumMod val="50000"/>
                </a:srgbClr>
              </a:solidFill>
              <a:latin typeface="Stone Sans"/>
            </a:endParaRPr>
          </a:p>
        </p:txBody>
      </p:sp>
      <p:sp>
        <p:nvSpPr>
          <p:cNvPr id="4" name="PPTShape_0"/>
          <p:cNvSpPr txBox="1">
            <a:spLocks noChangeArrowheads="1"/>
          </p:cNvSpPr>
          <p:nvPr/>
        </p:nvSpPr>
        <p:spPr>
          <a:xfrm>
            <a:off x="292100" y="914400"/>
            <a:ext cx="8596313" cy="590550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tone Sans"/>
              </a:rPr>
              <a:t>INTERNAL CONTROL QUESTIONS</a:t>
            </a:r>
            <a:endParaRPr lang="en-US" sz="3600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9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9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9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9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9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9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 build="p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85788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>
                <a:latin typeface="Stone Sans"/>
              </a:rPr>
              <a:t>CONCLUSION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905000"/>
            <a:ext cx="8447087" cy="3292475"/>
          </a:xfrm>
        </p:spPr>
        <p:txBody>
          <a:bodyPr/>
          <a:lstStyle/>
          <a:p>
            <a:pPr marL="0" indent="0" algn="ctr" eaLnBrk="1" hangingPunct="1">
              <a:buClr>
                <a:srgbClr val="001E35"/>
              </a:buClr>
              <a:buFont typeface="Arial" charset="0"/>
              <a:buNone/>
              <a:defRPr/>
            </a:pPr>
            <a:r>
              <a:rPr sz="2800" dirty="0" smtClean="0">
                <a:solidFill>
                  <a:srgbClr val="001E35"/>
                </a:solidFill>
              </a:rPr>
              <a:t>This concludes the presentation.  </a:t>
            </a:r>
          </a:p>
          <a:p>
            <a:pPr marL="0" indent="0" eaLnBrk="1" hangingPunct="1">
              <a:buClr>
                <a:srgbClr val="001E35"/>
              </a:buClr>
              <a:buFont typeface="Arial" charset="0"/>
              <a:buNone/>
              <a:defRPr/>
            </a:pPr>
            <a:endParaRPr sz="2800" dirty="0" smtClean="0">
              <a:solidFill>
                <a:srgbClr val="001E35"/>
              </a:solidFill>
            </a:endParaRPr>
          </a:p>
          <a:p>
            <a:pPr marL="0" indent="0" eaLnBrk="1" hangingPunct="1">
              <a:buClr>
                <a:srgbClr val="001E35"/>
              </a:buClr>
              <a:buFont typeface="Arial" charset="0"/>
              <a:buNone/>
              <a:defRPr/>
            </a:pPr>
            <a:r>
              <a:rPr sz="2800" dirty="0" smtClean="0">
                <a:solidFill>
                  <a:srgbClr val="001E35"/>
                </a:solidFill>
              </a:rPr>
              <a:t>Please contact either of the following offices with questions you may have:</a:t>
            </a:r>
          </a:p>
          <a:p>
            <a:pPr marL="692150" indent="0" eaLnBrk="1" hangingPunct="1">
              <a:buClr>
                <a:srgbClr val="001E35"/>
              </a:buClr>
              <a:buFont typeface="Arial" charset="0"/>
              <a:buNone/>
              <a:tabLst>
                <a:tab pos="3824288" algn="l"/>
              </a:tabLst>
              <a:defRPr/>
            </a:pPr>
            <a:r>
              <a:rPr sz="2800" dirty="0" smtClean="0">
                <a:solidFill>
                  <a:srgbClr val="7600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Cashier's Office	-	(509) 335-2017</a:t>
            </a:r>
          </a:p>
          <a:p>
            <a:pPr marL="692150" indent="0" eaLnBrk="1" hangingPunct="1">
              <a:buClr>
                <a:srgbClr val="001E35"/>
              </a:buClr>
              <a:buFont typeface="Arial" charset="0"/>
              <a:buNone/>
              <a:tabLst>
                <a:tab pos="3824288" algn="l"/>
              </a:tabLst>
              <a:defRPr/>
            </a:pPr>
            <a:r>
              <a:rPr sz="2800" dirty="0" smtClean="0">
                <a:solidFill>
                  <a:srgbClr val="7600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Revenue Desk	-	(509) 335-2024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31519" y="2926080"/>
            <a:ext cx="779953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0" lvl="4">
              <a:spcBef>
                <a:spcPct val="10000"/>
              </a:spcBef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Indicate the budget coding where the funds are to be deposited.  This is also valuable if and when a refund of revenue needs to be prepared.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D-RECEIPT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Budget Coding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14400" y="0"/>
            <a:ext cx="6554788" cy="6864350"/>
            <a:chOff x="914400" y="0"/>
            <a:chExt cx="6554787" cy="6864140"/>
          </a:xfrm>
        </p:grpSpPr>
        <p:pic>
          <p:nvPicPr>
            <p:cNvPr id="18437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532"/>
            <a:stretch>
              <a:fillRect/>
            </a:stretch>
          </p:blipFill>
          <p:spPr bwMode="auto">
            <a:xfrm>
              <a:off x="914400" y="0"/>
              <a:ext cx="6554787" cy="68641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6794499" y="2932023"/>
              <a:ext cx="0" cy="183668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794499" y="5414797"/>
              <a:ext cx="0" cy="1192176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1" name="Line 1028"/>
          <p:cNvSpPr>
            <a:spLocks noChangeShapeType="1"/>
          </p:cNvSpPr>
          <p:nvPr/>
        </p:nvSpPr>
        <p:spPr bwMode="auto">
          <a:xfrm>
            <a:off x="1981200" y="3553425"/>
            <a:ext cx="533400" cy="1676400"/>
          </a:xfrm>
          <a:prstGeom prst="line">
            <a:avLst/>
          </a:prstGeom>
          <a:noFill/>
          <a:ln w="127000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7412" name="Text Box 1029"/>
          <p:cNvSpPr txBox="1">
            <a:spLocks noChangeArrowheads="1"/>
          </p:cNvSpPr>
          <p:nvPr/>
        </p:nvSpPr>
        <p:spPr bwMode="auto">
          <a:xfrm>
            <a:off x="1355725" y="3389313"/>
            <a:ext cx="1838965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Budget Coding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31520" y="2926080"/>
            <a:ext cx="807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Indicate the amount for each line of budget coding and sum the total at the bottom of the D-Receipt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D-RECEIPT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Amounts</a:t>
            </a: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14400" y="0"/>
            <a:ext cx="6554788" cy="6864350"/>
            <a:chOff x="914400" y="0"/>
            <a:chExt cx="6554787" cy="6864140"/>
          </a:xfrm>
        </p:grpSpPr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532"/>
            <a:stretch>
              <a:fillRect/>
            </a:stretch>
          </p:blipFill>
          <p:spPr bwMode="auto">
            <a:xfrm>
              <a:off x="914400" y="0"/>
              <a:ext cx="6554787" cy="68641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6794499" y="2932023"/>
              <a:ext cx="0" cy="183668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94499" y="5414797"/>
              <a:ext cx="0" cy="1192176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6477000" y="3477225"/>
            <a:ext cx="304800" cy="1828800"/>
          </a:xfrm>
          <a:prstGeom prst="line">
            <a:avLst/>
          </a:prstGeom>
          <a:noFill/>
          <a:ln w="127000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7054850" y="4191000"/>
            <a:ext cx="1250950" cy="2209800"/>
          </a:xfrm>
          <a:prstGeom prst="line">
            <a:avLst/>
          </a:prstGeom>
          <a:noFill/>
          <a:ln w="127000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46725" y="3313113"/>
            <a:ext cx="1586716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Line Amount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315200" y="3962400"/>
            <a:ext cx="1646541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Total Amount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14400" y="0"/>
            <a:ext cx="6554788" cy="6864350"/>
            <a:chOff x="914400" y="0"/>
            <a:chExt cx="6554787" cy="6864140"/>
          </a:xfrm>
        </p:grpSpPr>
        <p:pic>
          <p:nvPicPr>
            <p:cNvPr id="20484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532"/>
            <a:stretch>
              <a:fillRect/>
            </a:stretch>
          </p:blipFill>
          <p:spPr bwMode="auto">
            <a:xfrm>
              <a:off x="914400" y="0"/>
              <a:ext cx="6554787" cy="68641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6794499" y="2932023"/>
              <a:ext cx="0" cy="183668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794499" y="5414797"/>
              <a:ext cx="0" cy="1192176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220275" y="1714749"/>
            <a:ext cx="1377300" cy="92333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Properly</a:t>
            </a:r>
          </a:p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Completed</a:t>
            </a:r>
          </a:p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D-Receipt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pPr eaLnBrk="1" hangingPunct="1"/>
            <a:r>
              <a:rPr lang="en-US" smtClean="0"/>
              <a:t>                 WSU LOGSHEET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534400" cy="1815882"/>
          </a:xfrm>
        </p:spPr>
        <p:txBody>
          <a:bodyPr/>
          <a:lstStyle/>
          <a:p>
            <a:pPr marL="165100" indent="0" eaLnBrk="1" hangingPunct="1">
              <a:buNone/>
            </a:pPr>
            <a:r>
              <a:rPr lang="en-US" sz="2800" b="1" kern="1200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The WSU </a:t>
            </a:r>
            <a:r>
              <a:rPr lang="en-US" sz="2800" b="1" kern="1200" dirty="0" err="1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Logsheet</a:t>
            </a:r>
            <a:r>
              <a:rPr lang="en-US" sz="2800" b="1" kern="1200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 is used to record the receipt of checks and bankcards in lieu of issuing a D-Receipt.  The following slides give examples of the log sheet and how to complete one.</a:t>
            </a:r>
            <a:endParaRPr lang="en-US" sz="2800" b="1" kern="1200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LOGSHEET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917575"/>
            <a:ext cx="8885237" cy="5675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31520" y="27432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Indicate</a:t>
            </a:r>
            <a:r>
              <a:rPr lang="en-US" sz="2400" b="1" dirty="0" smtClean="0">
                <a:latin typeface="Stone Sans"/>
              </a:rPr>
              <a:t>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the department by name and number that received the payments or deposits.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pPr eaLnBrk="1" hangingPunct="1"/>
            <a:r>
              <a:rPr lang="en-US" smtClean="0"/>
              <a:t>                 WSU LOGSHEET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LOGSHEET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Department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49275" y="914400"/>
          <a:ext cx="8102600" cy="386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037"/>
                <a:gridCol w="2765563"/>
              </a:tblGrid>
              <a:tr h="640060">
                <a:tc>
                  <a:txBody>
                    <a:bodyPr/>
                    <a:lstStyle/>
                    <a:p>
                      <a:pPr algn="l"/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  <a:latin typeface="Stone Sans"/>
                          <a:ea typeface="+mj-ea"/>
                          <a:cs typeface="+mj-cs"/>
                        </a:rPr>
                        <a:t>FORM</a:t>
                      </a:r>
                    </a:p>
                  </a:txBody>
                  <a:tcPr marL="91427" marR="91427" marT="45710" marB="4571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0000">
                          <a:srgbClr val="99003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  <a:latin typeface="Stone Sans"/>
                          <a:ea typeface="+mj-ea"/>
                          <a:cs typeface="+mj-cs"/>
                        </a:rPr>
                        <a:t>LOCATION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  <a:latin typeface="Stone Sans"/>
                        <a:ea typeface="+mj-ea"/>
                        <a:cs typeface="+mj-cs"/>
                      </a:endParaRPr>
                    </a:p>
                  </a:txBody>
                  <a:tcPr marL="91427" marR="91427" marT="45710" marB="4571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0000">
                          <a:srgbClr val="99003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537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WSU D-</a:t>
                      </a:r>
                      <a:r>
                        <a:rPr lang="en-US" sz="24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RecEIPT</a:t>
                      </a:r>
                      <a:endParaRPr lang="en-US" sz="2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tone Sans"/>
                      </a:endParaRPr>
                    </a:p>
                  </a:txBody>
                  <a:tcPr marL="91427" marR="91427" marT="45710" marB="45710"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CONTROLLER’S</a:t>
                      </a:r>
                    </a:p>
                  </a:txBody>
                  <a:tcPr marL="91427" marR="91427" marT="45710" marB="45710"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537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WSU D-</a:t>
                      </a:r>
                      <a:r>
                        <a:rPr lang="en-US" sz="24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RecEIPT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 AUTHORIZATION</a:t>
                      </a:r>
                    </a:p>
                  </a:txBody>
                  <a:tcPr marL="91427" marR="91427" marT="45710" marB="45710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</a:t>
                      </a:r>
                    </a:p>
                  </a:txBody>
                  <a:tcPr marL="91427" marR="91427" marT="45710" marB="45710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  <a:tr h="53705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WSU RECEIPT REQUEST</a:t>
                      </a:r>
                      <a:endParaRPr lang="en-US" sz="2400" dirty="0">
                        <a:latin typeface="Stone Sans"/>
                      </a:endParaRPr>
                    </a:p>
                  </a:txBody>
                  <a:tcPr marL="91427" marR="91427" marT="45710" marB="45710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</a:t>
                      </a:r>
                    </a:p>
                  </a:txBody>
                  <a:tcPr marL="91427" marR="91427" marT="45710" marB="45710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  <a:tr h="537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RECEIPT LOG SHEET</a:t>
                      </a:r>
                    </a:p>
                  </a:txBody>
                  <a:tcPr marL="91427" marR="91427" marT="45710" marB="45710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CONTROLLER’S</a:t>
                      </a:r>
                    </a:p>
                  </a:txBody>
                  <a:tcPr marL="91427" marR="91427" marT="45710" marB="45710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  <a:tr h="537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CASH DEPOSIT REPORT</a:t>
                      </a:r>
                    </a:p>
                  </a:txBody>
                  <a:tcPr marL="91427" marR="91427" marT="45710" marB="45710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CONTROLLER’S</a:t>
                      </a:r>
                    </a:p>
                  </a:txBody>
                  <a:tcPr marL="91427" marR="91427" marT="45710" marB="45710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  <a:tr h="537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INVOICE  VOUCHER</a:t>
                      </a:r>
                    </a:p>
                  </a:txBody>
                  <a:tcPr marL="91427" marR="91427" marT="45710" marB="45710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CENTRAL STORES</a:t>
                      </a:r>
                    </a:p>
                  </a:txBody>
                  <a:tcPr marL="91427" marR="91427" marT="45710" marB="45710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sp>
        <p:nvSpPr>
          <p:cNvPr id="15389" name="TextBox 2"/>
          <p:cNvSpPr txBox="1">
            <a:spLocks noChangeArrowheads="1"/>
          </p:cNvSpPr>
          <p:nvPr/>
        </p:nvSpPr>
        <p:spPr bwMode="auto">
          <a:xfrm>
            <a:off x="6435725" y="2152650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760027"/>
                </a:solidFill>
                <a:latin typeface="Stone Sans"/>
                <a:hlinkClick r:id="rId4"/>
              </a:rPr>
              <a:t>BPPM 30.52.7</a:t>
            </a:r>
            <a:endParaRPr lang="en-US" dirty="0">
              <a:latin typeface="Stone Sans"/>
            </a:endParaRPr>
          </a:p>
        </p:txBody>
      </p:sp>
      <p:sp>
        <p:nvSpPr>
          <p:cNvPr id="15390" name="TextBox 3"/>
          <p:cNvSpPr txBox="1">
            <a:spLocks noChangeArrowheads="1"/>
          </p:cNvSpPr>
          <p:nvPr/>
        </p:nvSpPr>
        <p:spPr bwMode="auto">
          <a:xfrm>
            <a:off x="6435725" y="2719388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760027"/>
                </a:solidFill>
                <a:latin typeface="Stone Sans"/>
                <a:hlinkClick r:id="rId4"/>
              </a:rPr>
              <a:t>BPPM 30.52.8</a:t>
            </a:r>
            <a:endParaRPr lang="en-US" dirty="0"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8893175" cy="5668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 flipH="1" flipV="1">
            <a:off x="1939925" y="1895475"/>
            <a:ext cx="1550988" cy="15240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5" name="PPTShape_0"/>
          <p:cNvSpPr>
            <a:spLocks noChangeShapeType="1"/>
          </p:cNvSpPr>
          <p:nvPr/>
        </p:nvSpPr>
        <p:spPr bwMode="auto">
          <a:xfrm flipH="1" flipV="1">
            <a:off x="3082925" y="1895475"/>
            <a:ext cx="814388" cy="1592263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686050" y="3303588"/>
            <a:ext cx="1467068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Department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31520" y="2926080"/>
            <a:ext cx="77581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0" lvl="4">
              <a:spcBef>
                <a:spcPct val="10000"/>
              </a:spcBef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Indicate the name or initials of the person who prepared this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logsheet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.  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pPr eaLnBrk="1" hangingPunct="1"/>
            <a:r>
              <a:rPr lang="en-US" smtClean="0"/>
              <a:t>                 WSU LOGSHEET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LOGSHEET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Prepared By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8893175" cy="5668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Line 3"/>
          <p:cNvSpPr>
            <a:spLocks noChangeShapeType="1"/>
          </p:cNvSpPr>
          <p:nvPr/>
        </p:nvSpPr>
        <p:spPr bwMode="auto">
          <a:xfrm flipV="1">
            <a:off x="2819400" y="1914525"/>
            <a:ext cx="1752600" cy="29718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28800" y="4810125"/>
            <a:ext cx="1544012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Prepared By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163585" y="2926080"/>
            <a:ext cx="69253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Indicate the date the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logsheet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 is being prepared to record the deposit to the cashier’s office.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pPr eaLnBrk="1" hangingPunct="1"/>
            <a:r>
              <a:rPr lang="en-US" smtClean="0"/>
              <a:t>                 WSU LOGSHEET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LOGSHEET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Date Prepared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8893175" cy="5668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4876800" y="1933575"/>
            <a:ext cx="1752600" cy="15240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098925" y="3341688"/>
            <a:ext cx="1749197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Prepared Date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731520" y="2926080"/>
            <a:ext cx="758851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This number is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preassigned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 on the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logsheet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.  </a:t>
            </a:r>
          </a:p>
          <a:p>
            <a:pPr>
              <a:spcBef>
                <a:spcPct val="25000"/>
              </a:spcBef>
              <a:buSzPct val="125000"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Departments that have been granted an exception to use their own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logsheets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 will assign their own series of numbers.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pPr eaLnBrk="1" hangingPunct="1"/>
            <a:r>
              <a:rPr lang="en-US" smtClean="0"/>
              <a:t>                 WSU LOGSHEET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WSU LOGSHEET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</a:t>
            </a:r>
            <a:r>
              <a:rPr lang="en-US" kern="1200" dirty="0" err="1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Logsheet</a:t>
            </a: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 Number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8893175" cy="5668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 flipV="1">
            <a:off x="5029200" y="1857375"/>
            <a:ext cx="2705100" cy="225742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422525" y="3998913"/>
            <a:ext cx="3724096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>
                <a:latin typeface="Stone Sans"/>
              </a:rPr>
              <a:t>Pre-assigned Log sheet Number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31520" y="2926080"/>
            <a:ext cx="76789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10000"/>
              </a:spcBef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Indicate the person or company from whom the money was received.  If the same person has more than one check or bankcard, list each one separately.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pPr eaLnBrk="1" hangingPunct="1"/>
            <a:r>
              <a:rPr lang="en-US" smtClean="0"/>
              <a:t>                 WSU LOGSHEET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LOGSHEET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Payment By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8893175" cy="5668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Line 3"/>
          <p:cNvSpPr>
            <a:spLocks noChangeShapeType="1"/>
          </p:cNvSpPr>
          <p:nvPr/>
        </p:nvSpPr>
        <p:spPr bwMode="auto">
          <a:xfrm flipH="1" flipV="1">
            <a:off x="1466850" y="2514599"/>
            <a:ext cx="2225474" cy="19716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6" name="PPTShape_0"/>
          <p:cNvSpPr>
            <a:spLocks noChangeShapeType="1"/>
          </p:cNvSpPr>
          <p:nvPr/>
        </p:nvSpPr>
        <p:spPr bwMode="auto">
          <a:xfrm flipH="1" flipV="1">
            <a:off x="1314450" y="3028948"/>
            <a:ext cx="2100082" cy="1488282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124200" y="4333875"/>
            <a:ext cx="2864887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Payment Received From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374592" y="2926080"/>
            <a:ext cx="65535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Indicate the amount for each check or bankcard received.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pPr eaLnBrk="1" hangingPunct="1"/>
            <a:r>
              <a:rPr lang="en-US" smtClean="0"/>
              <a:t>                 WSU LOGSHEET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LOGSHEET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Amount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49275" y="914400"/>
          <a:ext cx="8102600" cy="4937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037"/>
                <a:gridCol w="2765563"/>
              </a:tblGrid>
              <a:tr h="6400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  <a:latin typeface="Stone Sans"/>
                          <a:ea typeface="+mj-ea"/>
                          <a:cs typeface="+mj-cs"/>
                        </a:rPr>
                        <a:t>BPPM</a:t>
                      </a:r>
                      <a:r>
                        <a:rPr lang="en-US" sz="36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  <a:latin typeface="Stone Sans"/>
                          <a:ea typeface="+mj-ea"/>
                          <a:cs typeface="+mj-cs"/>
                        </a:rPr>
                        <a:t> FINANCIAL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  <a:latin typeface="Stone Sans"/>
                        <a:ea typeface="+mj-ea"/>
                        <a:cs typeface="+mj-cs"/>
                      </a:endParaRPr>
                    </a:p>
                  </a:txBody>
                  <a:tcPr marL="91427" marR="91427" marT="45717" marB="45717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0000">
                          <a:srgbClr val="99003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3600" b="1" kern="12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  <a:latin typeface="Arial" pitchFamily="34" charset="0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0000">
                          <a:srgbClr val="99003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537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FINANCE</a:t>
                      </a:r>
                    </a:p>
                  </a:txBody>
                  <a:tcPr marL="91427" marR="91427" marT="45717" marB="45717"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</a:t>
                      </a:r>
                      <a:endParaRPr lang="en-US" sz="1800" b="1" i="1" kern="1200" dirty="0" smtClean="0">
                        <a:solidFill>
                          <a:srgbClr val="760027"/>
                        </a:solidFill>
                        <a:latin typeface="Stone Sans"/>
                        <a:ea typeface="+mn-ea"/>
                        <a:cs typeface="+mn-cs"/>
                      </a:endParaRPr>
                    </a:p>
                  </a:txBody>
                  <a:tcPr marL="91427" marR="91427" marT="45717" marB="45717"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537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ACCOUNTING FOR WSU MONIES</a:t>
                      </a: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</a:t>
                      </a: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  <a:tr h="53713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PETTY CASH</a:t>
                      </a:r>
                      <a:endParaRPr lang="en-US" sz="2400" dirty="0">
                        <a:latin typeface="Stone Sans"/>
                      </a:endParaRP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</a:t>
                      </a: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  <a:tr h="537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TILL CASH</a:t>
                      </a: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</a:t>
                      </a: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  <a:tr h="537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WSU RECEIPTS</a:t>
                      </a: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</a:t>
                      </a: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  <a:tr h="537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CASH</a:t>
                      </a:r>
                      <a:r>
                        <a:rPr lang="en-US" sz="2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 HANDLING</a:t>
                      </a:r>
                      <a:endParaRPr lang="en-US" sz="2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tone Sans"/>
                      </a:endParaRP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</a:t>
                      </a: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  <a:tr h="537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REFUNDS</a:t>
                      </a: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</a:t>
                      </a: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  <a:tr h="537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CASH</a:t>
                      </a:r>
                      <a:r>
                        <a:rPr lang="en-US" sz="2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tone Sans"/>
                        </a:rPr>
                        <a:t> REGISTERS</a:t>
                      </a:r>
                      <a:endParaRPr lang="en-US" sz="2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tone Sans"/>
                      </a:endParaRP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i="1" dirty="0" smtClean="0">
                          <a:solidFill>
                            <a:srgbClr val="760027"/>
                          </a:solidFill>
                          <a:latin typeface="Stone Sans"/>
                        </a:rPr>
                        <a:t>--	</a:t>
                      </a:r>
                    </a:p>
                  </a:txBody>
                  <a:tcPr marL="91427" marR="91427" marT="45717" marB="45717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99000">
                          <a:schemeClr val="tx1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sp>
        <p:nvSpPr>
          <p:cNvPr id="16417" name="TextBox 2"/>
          <p:cNvSpPr txBox="1">
            <a:spLocks noChangeArrowheads="1"/>
          </p:cNvSpPr>
          <p:nvPr/>
        </p:nvSpPr>
        <p:spPr bwMode="auto">
          <a:xfrm>
            <a:off x="6251575" y="1643063"/>
            <a:ext cx="232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760027"/>
                </a:solidFill>
                <a:latin typeface="Stone Sans"/>
                <a:hlinkClick r:id="rId4"/>
              </a:rPr>
              <a:t>BPPM  SECTION 30</a:t>
            </a:r>
            <a:endParaRPr lang="en-US" dirty="0">
              <a:latin typeface="Stone Sans"/>
            </a:endParaRPr>
          </a:p>
        </p:txBody>
      </p:sp>
      <p:sp>
        <p:nvSpPr>
          <p:cNvPr id="16418" name="TextBox 3"/>
          <p:cNvSpPr txBox="1">
            <a:spLocks noChangeArrowheads="1"/>
          </p:cNvSpPr>
          <p:nvPr/>
        </p:nvSpPr>
        <p:spPr bwMode="auto">
          <a:xfrm>
            <a:off x="6251575" y="2181225"/>
            <a:ext cx="15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760027"/>
                </a:solidFill>
                <a:latin typeface="Stone Sans"/>
                <a:hlinkClick r:id="rId5"/>
              </a:rPr>
              <a:t>BPPM 30.02</a:t>
            </a:r>
            <a:endParaRPr lang="en-US" b="1" i="1" dirty="0">
              <a:solidFill>
                <a:srgbClr val="760027"/>
              </a:solidFill>
              <a:latin typeface="Stone Sans"/>
            </a:endParaRPr>
          </a:p>
        </p:txBody>
      </p:sp>
      <p:sp>
        <p:nvSpPr>
          <p:cNvPr id="16419" name="TextBox 4"/>
          <p:cNvSpPr txBox="1">
            <a:spLocks noChangeArrowheads="1"/>
          </p:cNvSpPr>
          <p:nvPr/>
        </p:nvSpPr>
        <p:spPr bwMode="auto">
          <a:xfrm>
            <a:off x="6251575" y="2719388"/>
            <a:ext cx="15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760027"/>
                </a:solidFill>
                <a:latin typeface="Stone Sans"/>
                <a:hlinkClick r:id="rId6"/>
              </a:rPr>
              <a:t>BPPM 30.50</a:t>
            </a:r>
            <a:endParaRPr lang="en-US" dirty="0">
              <a:latin typeface="Stone Sans"/>
            </a:endParaRPr>
          </a:p>
        </p:txBody>
      </p:sp>
      <p:sp>
        <p:nvSpPr>
          <p:cNvPr id="16420" name="TextBox 5"/>
          <p:cNvSpPr txBox="1">
            <a:spLocks noChangeArrowheads="1"/>
          </p:cNvSpPr>
          <p:nvPr/>
        </p:nvSpPr>
        <p:spPr bwMode="auto">
          <a:xfrm>
            <a:off x="6251575" y="3255963"/>
            <a:ext cx="15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760027"/>
                </a:solidFill>
                <a:latin typeface="Stone Sans"/>
                <a:hlinkClick r:id="rId7"/>
              </a:rPr>
              <a:t>BPPM 30.51</a:t>
            </a:r>
            <a:endParaRPr lang="en-US" dirty="0">
              <a:latin typeface="Stone Sans"/>
            </a:endParaRPr>
          </a:p>
        </p:txBody>
      </p:sp>
      <p:sp>
        <p:nvSpPr>
          <p:cNvPr id="16421" name="TextBox 6"/>
          <p:cNvSpPr txBox="1">
            <a:spLocks noChangeArrowheads="1"/>
          </p:cNvSpPr>
          <p:nvPr/>
        </p:nvSpPr>
        <p:spPr bwMode="auto">
          <a:xfrm>
            <a:off x="6251575" y="3794125"/>
            <a:ext cx="15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760027"/>
                </a:solidFill>
                <a:latin typeface="Stone Sans"/>
                <a:hlinkClick r:id="rId8"/>
              </a:rPr>
              <a:t>BPPM 30.52</a:t>
            </a:r>
            <a:endParaRPr lang="en-US" dirty="0">
              <a:latin typeface="Stone Sans"/>
            </a:endParaRPr>
          </a:p>
        </p:txBody>
      </p:sp>
      <p:sp>
        <p:nvSpPr>
          <p:cNvPr id="16422" name="TextBox 7"/>
          <p:cNvSpPr txBox="1">
            <a:spLocks noChangeArrowheads="1"/>
          </p:cNvSpPr>
          <p:nvPr/>
        </p:nvSpPr>
        <p:spPr bwMode="auto">
          <a:xfrm>
            <a:off x="6251575" y="4332288"/>
            <a:ext cx="15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760027"/>
                </a:solidFill>
                <a:latin typeface="Stone Sans"/>
                <a:hlinkClick r:id="rId9"/>
              </a:rPr>
              <a:t>BPPM 30.53</a:t>
            </a:r>
            <a:endParaRPr lang="en-US" b="1" i="1" dirty="0">
              <a:solidFill>
                <a:srgbClr val="760027"/>
              </a:solidFill>
              <a:latin typeface="Stone Sans"/>
            </a:endParaRPr>
          </a:p>
        </p:txBody>
      </p:sp>
      <p:sp>
        <p:nvSpPr>
          <p:cNvPr id="16423" name="TextBox 8"/>
          <p:cNvSpPr txBox="1">
            <a:spLocks noChangeArrowheads="1"/>
          </p:cNvSpPr>
          <p:nvPr/>
        </p:nvSpPr>
        <p:spPr bwMode="auto">
          <a:xfrm>
            <a:off x="6251575" y="4870450"/>
            <a:ext cx="15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760027"/>
                </a:solidFill>
                <a:latin typeface="Stone Sans"/>
                <a:hlinkClick r:id="rId10"/>
              </a:rPr>
              <a:t>BPPM 30.55</a:t>
            </a:r>
            <a:endParaRPr lang="en-US" dirty="0">
              <a:latin typeface="Stone Sans"/>
            </a:endParaRPr>
          </a:p>
        </p:txBody>
      </p:sp>
      <p:sp>
        <p:nvSpPr>
          <p:cNvPr id="16424" name="TextBox 9"/>
          <p:cNvSpPr txBox="1">
            <a:spLocks noChangeArrowheads="1"/>
          </p:cNvSpPr>
          <p:nvPr/>
        </p:nvSpPr>
        <p:spPr bwMode="auto">
          <a:xfrm>
            <a:off x="6251575" y="5407025"/>
            <a:ext cx="15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760027"/>
                </a:solidFill>
                <a:latin typeface="Stone Sans"/>
                <a:hlinkClick r:id="rId11"/>
              </a:rPr>
              <a:t>BPPM 30.59</a:t>
            </a:r>
            <a:endParaRPr lang="en-US" b="1" i="1" dirty="0">
              <a:solidFill>
                <a:srgbClr val="760027"/>
              </a:solidFill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8893175" cy="5668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1676400" y="2505075"/>
            <a:ext cx="533400" cy="145732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6" name="PPTShape_0"/>
          <p:cNvSpPr>
            <a:spLocks noChangeShapeType="1"/>
          </p:cNvSpPr>
          <p:nvPr/>
        </p:nvSpPr>
        <p:spPr bwMode="auto">
          <a:xfrm flipV="1">
            <a:off x="1828800" y="2981325"/>
            <a:ext cx="600075" cy="9810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74725" y="3922713"/>
            <a:ext cx="105670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Amount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731520" y="2926080"/>
            <a:ext cx="784977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Indicate the date the payment or deposit is received.  This date may be different than the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logsheet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 prepared date.  </a:t>
            </a:r>
          </a:p>
          <a:p>
            <a:pPr>
              <a:spcBef>
                <a:spcPct val="25000"/>
              </a:spcBef>
              <a:buSzPct val="125000"/>
            </a:pP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Normally, a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logsheet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 is prepared for each day’s activity, depending on volume of receipts.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pPr eaLnBrk="1" hangingPunct="1"/>
            <a:r>
              <a:rPr lang="en-US" smtClean="0"/>
              <a:t>                 WSU LOGSHEET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LOGSHEET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Date Received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8893175" cy="5668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1828800" y="2495550"/>
            <a:ext cx="1104900" cy="139065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6" name="PPTShape_0"/>
          <p:cNvSpPr>
            <a:spLocks noChangeShapeType="1"/>
          </p:cNvSpPr>
          <p:nvPr/>
        </p:nvSpPr>
        <p:spPr bwMode="auto">
          <a:xfrm flipV="1">
            <a:off x="1981200" y="3019425"/>
            <a:ext cx="1044575" cy="8667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79525" y="3846513"/>
            <a:ext cx="183095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Date Received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31520" y="2926080"/>
            <a:ext cx="760861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Indicate the type of payment received:</a:t>
            </a:r>
          </a:p>
          <a:p>
            <a:pPr marL="919163" indent="-457200">
              <a:spcBef>
                <a:spcPct val="25000"/>
              </a:spcBef>
              <a:buClr>
                <a:srgbClr val="970035"/>
              </a:buClr>
              <a:buSzPct val="12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“C” indicates payment was received by check.  </a:t>
            </a:r>
          </a:p>
          <a:p>
            <a:pPr marL="919163" indent="-457200">
              <a:spcBef>
                <a:spcPct val="25000"/>
              </a:spcBef>
              <a:buClr>
                <a:srgbClr val="970035"/>
              </a:buClr>
              <a:buSzPct val="12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“B” indicates the payment was received by a bankcard.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pPr eaLnBrk="1" hangingPunct="1"/>
            <a:r>
              <a:rPr lang="en-US" smtClean="0"/>
              <a:t>                 WSU LOGSHEET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LOGSHEET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Payment Type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8893175" cy="5668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Line 3"/>
          <p:cNvSpPr>
            <a:spLocks noChangeShapeType="1"/>
          </p:cNvSpPr>
          <p:nvPr/>
        </p:nvSpPr>
        <p:spPr bwMode="auto">
          <a:xfrm flipV="1">
            <a:off x="2152650" y="2495550"/>
            <a:ext cx="1543050" cy="1500188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6" name="PPTShape_0"/>
          <p:cNvSpPr>
            <a:spLocks noChangeShapeType="1"/>
          </p:cNvSpPr>
          <p:nvPr/>
        </p:nvSpPr>
        <p:spPr bwMode="auto">
          <a:xfrm flipV="1">
            <a:off x="2343150" y="2867025"/>
            <a:ext cx="1428750" cy="1128713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65200" y="3995738"/>
            <a:ext cx="1732077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Payment Type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31520" y="2926080"/>
            <a:ext cx="7608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Also indicate relevant account information.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pPr eaLnBrk="1" hangingPunct="1"/>
            <a:r>
              <a:rPr lang="en-US" smtClean="0"/>
              <a:t>                 WSU LOGSHEET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LOGSHEET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20468" y="1532183"/>
            <a:ext cx="4139576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Account Information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  <p:extLst>
      <p:ext uri="{BB962C8B-B14F-4D97-AF65-F5344CB8AC3E}">
        <p14:creationId xmlns:p14="http://schemas.microsoft.com/office/powerpoint/2010/main" val="33196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8893175" cy="5668963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PTShape_1"/>
          <p:cNvSpPr>
            <a:spLocks noChangeShapeType="1"/>
          </p:cNvSpPr>
          <p:nvPr/>
        </p:nvSpPr>
        <p:spPr bwMode="auto">
          <a:xfrm flipH="1" flipV="1">
            <a:off x="6353175" y="3152775"/>
            <a:ext cx="1104900" cy="1179513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2" name="PPTShape_2"/>
          <p:cNvSpPr>
            <a:spLocks noChangeShapeType="1"/>
          </p:cNvSpPr>
          <p:nvPr/>
        </p:nvSpPr>
        <p:spPr bwMode="auto">
          <a:xfrm flipH="1" flipV="1">
            <a:off x="6419850" y="2601912"/>
            <a:ext cx="1295400" cy="1754187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9" name="PPTShape_3"/>
          <p:cNvSpPr txBox="1">
            <a:spLocks noChangeArrowheads="1"/>
          </p:cNvSpPr>
          <p:nvPr/>
        </p:nvSpPr>
        <p:spPr bwMode="auto">
          <a:xfrm>
            <a:off x="6286500" y="4319588"/>
            <a:ext cx="2441694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Account Information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4248150" y="2762250"/>
            <a:ext cx="2105025" cy="238125"/>
          </a:xfrm>
          <a:custGeom>
            <a:avLst/>
            <a:gdLst>
              <a:gd name="connsiteX0" fmla="*/ 0 w 2105025"/>
              <a:gd name="connsiteY0" fmla="*/ 0 h 238125"/>
              <a:gd name="connsiteX1" fmla="*/ 0 w 2105025"/>
              <a:gd name="connsiteY1" fmla="*/ 238125 h 238125"/>
              <a:gd name="connsiteX2" fmla="*/ 2105025 w 2105025"/>
              <a:gd name="connsiteY2" fmla="*/ 238125 h 238125"/>
              <a:gd name="connsiteX3" fmla="*/ 2105025 w 2105025"/>
              <a:gd name="connsiteY3" fmla="*/ 4763 h 238125"/>
              <a:gd name="connsiteX4" fmla="*/ 2105025 w 2105025"/>
              <a:gd name="connsiteY4" fmla="*/ 4763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025" h="238125">
                <a:moveTo>
                  <a:pt x="0" y="0"/>
                </a:moveTo>
                <a:lnTo>
                  <a:pt x="0" y="238125"/>
                </a:lnTo>
                <a:lnTo>
                  <a:pt x="2105025" y="238125"/>
                </a:lnTo>
                <a:lnTo>
                  <a:pt x="2105025" y="4763"/>
                </a:lnTo>
                <a:lnTo>
                  <a:pt x="2105025" y="4763"/>
                </a:lnTo>
              </a:path>
            </a:pathLst>
          </a:custGeom>
          <a:noFill/>
          <a:ln w="41275" cap="sq">
            <a:solidFill>
              <a:srgbClr val="990033"/>
            </a:solidFill>
            <a:round/>
            <a:headEnd type="none" w="sm" len="sm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248134" y="2295460"/>
            <a:ext cx="2105025" cy="238125"/>
          </a:xfrm>
          <a:custGeom>
            <a:avLst/>
            <a:gdLst>
              <a:gd name="connsiteX0" fmla="*/ 0 w 2105025"/>
              <a:gd name="connsiteY0" fmla="*/ 0 h 238125"/>
              <a:gd name="connsiteX1" fmla="*/ 0 w 2105025"/>
              <a:gd name="connsiteY1" fmla="*/ 238125 h 238125"/>
              <a:gd name="connsiteX2" fmla="*/ 2105025 w 2105025"/>
              <a:gd name="connsiteY2" fmla="*/ 238125 h 238125"/>
              <a:gd name="connsiteX3" fmla="*/ 2105025 w 2105025"/>
              <a:gd name="connsiteY3" fmla="*/ 4763 h 238125"/>
              <a:gd name="connsiteX4" fmla="*/ 2105025 w 2105025"/>
              <a:gd name="connsiteY4" fmla="*/ 4763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025" h="238125">
                <a:moveTo>
                  <a:pt x="0" y="0"/>
                </a:moveTo>
                <a:lnTo>
                  <a:pt x="0" y="238125"/>
                </a:lnTo>
                <a:lnTo>
                  <a:pt x="2105025" y="238125"/>
                </a:lnTo>
                <a:lnTo>
                  <a:pt x="2105025" y="4763"/>
                </a:lnTo>
                <a:lnTo>
                  <a:pt x="2105025" y="4763"/>
                </a:lnTo>
              </a:path>
            </a:pathLst>
          </a:custGeom>
          <a:noFill/>
          <a:ln w="41275" cap="sq">
            <a:solidFill>
              <a:srgbClr val="990033"/>
            </a:solidFill>
            <a:round/>
            <a:headEnd type="none" w="sm" len="sm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7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163584" y="2926080"/>
            <a:ext cx="67846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Consider including a brief description of the product or service provided.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pPr eaLnBrk="1" hangingPunct="1"/>
            <a:r>
              <a:rPr lang="en-US" smtClean="0"/>
              <a:t>                 WSU LOGSHEET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LOGSHEET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00371" y="1532183"/>
            <a:ext cx="4179770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Comments (optional)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8893175" cy="5668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4114800" y="2819400"/>
            <a:ext cx="2638425" cy="11430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60525" y="3846513"/>
            <a:ext cx="2941831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>
                <a:latin typeface="Stone Sans"/>
              </a:rPr>
              <a:t>Comments (not required)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731520" y="2926080"/>
            <a:ext cx="738754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Total each page of the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logsheet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.</a:t>
            </a:r>
          </a:p>
          <a:p>
            <a:pPr>
              <a:spcBef>
                <a:spcPct val="25000"/>
              </a:spcBef>
              <a:buSzPct val="125000"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More than one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logsheet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 may be used per deposit to the cashiers office.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pPr eaLnBrk="1" hangingPunct="1"/>
            <a:r>
              <a:rPr lang="en-US" smtClean="0"/>
              <a:t>                 WSU LOGSHEET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LOGSHEET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Total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OBJECTIVES OF COURSE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1736725"/>
            <a:ext cx="7772400" cy="46196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Safeguarding Monies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Receipt and Deposit Money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WSU Receipt Authorization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Use of Revenue Codes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Dealing with Foreign Currency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Handling Returned Checks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Reimbursing Petty Cash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Process Refund of Revenue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Review Internal Control Policies</a:t>
            </a: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5715000" y="6192838"/>
            <a:ext cx="279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i="1" dirty="0">
                <a:solidFill>
                  <a:srgbClr val="760027"/>
                </a:solidFill>
                <a:latin typeface="Stone Sans"/>
              </a:rPr>
              <a:t>See </a:t>
            </a:r>
            <a:r>
              <a:rPr lang="en-US" b="1" i="1" dirty="0">
                <a:solidFill>
                  <a:srgbClr val="760027"/>
                </a:solidFill>
                <a:latin typeface="Stone Sans"/>
                <a:hlinkClick r:id="rId4"/>
              </a:rPr>
              <a:t>BPPM  SECTION 30</a:t>
            </a:r>
            <a:endParaRPr lang="en-US" b="1" i="1" dirty="0">
              <a:solidFill>
                <a:srgbClr val="760027"/>
              </a:solidFill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819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8893175" cy="5668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Line 3"/>
          <p:cNvSpPr>
            <a:spLocks noChangeShapeType="1"/>
          </p:cNvSpPr>
          <p:nvPr/>
        </p:nvSpPr>
        <p:spPr bwMode="auto">
          <a:xfrm flipH="1">
            <a:off x="2838450" y="4191000"/>
            <a:ext cx="2876550" cy="165735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622925" y="3922713"/>
            <a:ext cx="718979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Total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8893175" cy="5668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713288" y="4057650"/>
            <a:ext cx="3557384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Properly Completed Log Sheet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731520" y="2926080"/>
            <a:ext cx="7839724" cy="330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lvl="4" indent="-457200">
              <a:spcBef>
                <a:spcPct val="1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Always issue a D-Receipt for cash sales. The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logsheet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 may be substituted for check and bankcard sales.  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 marL="171450" lvl="4" indent="-171450">
              <a:spcBef>
                <a:spcPct val="1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</a:pPr>
            <a:endParaRPr lang="en-US" sz="9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 marL="457200" lvl="4" indent="-457200">
              <a:spcBef>
                <a:spcPct val="1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The total of all D-Receipts and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logsheets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 should agree with the money in the till, unless there is an overage or shortage (to be discussed later).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RECEIPTS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Conclusion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731520" y="2926080"/>
            <a:ext cx="796030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The overall purpose of the receipt forms is to account by transaction for all money received.  </a:t>
            </a:r>
          </a:p>
          <a:p>
            <a:pPr marL="457200" indent="-457200">
              <a:buClr>
                <a:srgbClr val="970035"/>
              </a:buClr>
              <a:buSzPct val="125000"/>
              <a:buFont typeface="Arial" pitchFamily="34" charset="0"/>
              <a:buChar char="•"/>
            </a:pP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 marL="457200" indent="-457200"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A beginning and ending transaction number is needed to account for all transactions, including voids.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RECEIPTS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Conclusion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731520" y="2926080"/>
            <a:ext cx="7924800" cy="31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All checks should have been endorsed at the time of their receipt with the department or club name. Include the phrase “ for deposit only.”</a:t>
            </a:r>
          </a:p>
          <a:p>
            <a:pPr marL="571500" indent="-571500">
              <a:lnSpc>
                <a:spcPct val="95000"/>
              </a:lnSpc>
              <a:spcBef>
                <a:spcPct val="50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Next, prepare the cash deposit report which is discussed on the next series of slides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WSU RECEIPTS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Conclusion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1828800"/>
            <a:ext cx="7634235" cy="4278094"/>
          </a:xfrm>
        </p:spPr>
        <p:txBody>
          <a:bodyPr/>
          <a:lstStyle/>
          <a:p>
            <a:pPr marL="573088" indent="-407988" eaLnBrk="1" hangingPunct="1">
              <a:buClr>
                <a:srgbClr val="970035"/>
              </a:buClr>
              <a:buFont typeface="Arial" charset="0"/>
              <a:buChar char="•"/>
            </a:pPr>
            <a:r>
              <a:rPr lang="en-US" sz="2800" b="1" dirty="0" smtClean="0"/>
              <a:t>After summing the D-Receipts and </a:t>
            </a:r>
            <a:r>
              <a:rPr lang="en-US" sz="2800" b="1" dirty="0" err="1" smtClean="0"/>
              <a:t>logsheets</a:t>
            </a:r>
            <a:r>
              <a:rPr lang="en-US" sz="2800" b="1" dirty="0" smtClean="0"/>
              <a:t> and reconciling to the amount of cash in the till, it is time to prepare the deposit.  </a:t>
            </a:r>
          </a:p>
          <a:p>
            <a:pPr marL="573088" indent="-407988" eaLnBrk="1" hangingPunct="1">
              <a:buClr>
                <a:srgbClr val="970035"/>
              </a:buClr>
              <a:buFont typeface="Arial" charset="0"/>
              <a:buChar char="•"/>
            </a:pPr>
            <a:r>
              <a:rPr lang="en-US" sz="2800" b="1" dirty="0" smtClean="0"/>
              <a:t>Two adding machine tapes need to be made on each bundle of checks. </a:t>
            </a:r>
          </a:p>
          <a:p>
            <a:pPr marL="573088" indent="-407988" eaLnBrk="1" hangingPunct="1">
              <a:buClr>
                <a:srgbClr val="970035"/>
              </a:buClr>
              <a:buFont typeface="Arial" charset="0"/>
              <a:buChar char="•"/>
            </a:pPr>
            <a:r>
              <a:rPr lang="en-US" sz="2800" b="1" dirty="0" smtClean="0"/>
              <a:t>Coins should be wrapped when appropriate with the department name on each wrap.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DEPOSITING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2743200"/>
            <a:ext cx="7709095" cy="2739211"/>
          </a:xfrm>
        </p:spPr>
        <p:txBody>
          <a:bodyPr/>
          <a:lstStyle/>
          <a:p>
            <a:pPr marL="165100" indent="0" eaLnBrk="1" hangingPunct="1">
              <a:buClr>
                <a:srgbClr val="970035"/>
              </a:buClr>
              <a:buNone/>
            </a:pPr>
            <a:r>
              <a:rPr lang="en-US" sz="2800" b="1" dirty="0" smtClean="0"/>
              <a:t>The cash deposit report is a summary indicating where to post the revenue to the subsidiary budget accounts.</a:t>
            </a:r>
            <a:endParaRPr lang="en-US" sz="1200" b="1" dirty="0" smtClean="0"/>
          </a:p>
          <a:p>
            <a:pPr marL="165100" indent="0" eaLnBrk="1" hangingPunct="1">
              <a:buClr>
                <a:srgbClr val="970035"/>
              </a:buClr>
              <a:buNone/>
            </a:pPr>
            <a:r>
              <a:rPr lang="en-US" sz="1200" b="1" dirty="0" smtClean="0"/>
              <a:t> </a:t>
            </a:r>
          </a:p>
          <a:p>
            <a:pPr marL="165100" indent="0" eaLnBrk="1" hangingPunct="1">
              <a:buClr>
                <a:srgbClr val="970035"/>
              </a:buClr>
              <a:buNone/>
            </a:pPr>
            <a:r>
              <a:rPr lang="en-US" sz="2800" b="1" dirty="0" smtClean="0"/>
              <a:t>The following slides show examples and how to complete a cash deposit report.</a:t>
            </a:r>
            <a:endParaRPr lang="en-US" sz="28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DEPOSIT REPORT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228600"/>
            <a:ext cx="9144000" cy="6370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71231" y="2743200"/>
            <a:ext cx="7688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165100">
              <a:spcBef>
                <a:spcPts val="1200"/>
              </a:spcBef>
              <a:buClr>
                <a:srgbClr val="970035"/>
              </a:buClr>
              <a:buSzPct val="100000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Indicate the name and mail code of the department making the deposit of revenue.</a:t>
            </a:r>
            <a:endParaRPr lang="en-US" sz="2800" b="1" dirty="0">
              <a:solidFill>
                <a:schemeClr val="bg2"/>
              </a:solidFill>
              <a:latin typeface="Stone Sans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DEPOSIT REPORT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Department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22860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Line 3"/>
          <p:cNvSpPr>
            <a:spLocks noChangeShapeType="1"/>
          </p:cNvSpPr>
          <p:nvPr/>
        </p:nvSpPr>
        <p:spPr bwMode="auto">
          <a:xfrm flipV="1">
            <a:off x="971550" y="1317625"/>
            <a:ext cx="152400" cy="23622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5" name="PPTShape_0"/>
          <p:cNvSpPr>
            <a:spLocks noChangeShapeType="1"/>
          </p:cNvSpPr>
          <p:nvPr/>
        </p:nvSpPr>
        <p:spPr bwMode="auto">
          <a:xfrm flipV="1">
            <a:off x="2525713" y="1317625"/>
            <a:ext cx="1436687" cy="22606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55650" y="3497263"/>
            <a:ext cx="5327099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Name and Mail Code of Depositing Department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3725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SAFEGUARDING </a:t>
            </a:r>
            <a:r>
              <a:rPr/>
              <a:t>MONIES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1736725"/>
            <a:ext cx="8229600" cy="4237038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5000"/>
              </a:lnSpc>
              <a:buClr>
                <a:srgbClr val="970035"/>
              </a:buClr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Deposit weekly or when receive $100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sz="1800" dirty="0">
                <a:solidFill>
                  <a:schemeClr val="bg1">
                    <a:lumMod val="50000"/>
                  </a:schemeClr>
                </a:solidFill>
              </a:rPr>
            </a:br>
            <a:endParaRPr sz="1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5000"/>
              </a:lnSpc>
              <a:buClr>
                <a:srgbClr val="970035"/>
              </a:buClr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Cash </a:t>
            </a:r>
            <a:r>
              <a:rPr sz="2800" u="sng" dirty="0" smtClean="0">
                <a:solidFill>
                  <a:schemeClr val="bg1">
                    <a:lumMod val="50000"/>
                  </a:schemeClr>
                </a:solidFill>
              </a:rPr>
              <a:t>never</a:t>
            </a: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 left unattended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sz="1800" dirty="0">
                <a:solidFill>
                  <a:schemeClr val="bg1">
                    <a:lumMod val="50000"/>
                  </a:schemeClr>
                </a:solidFill>
              </a:rPr>
            </a:br>
            <a:endParaRPr sz="1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5000"/>
              </a:lnSpc>
              <a:buClr>
                <a:srgbClr val="970035"/>
              </a:buClr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Cash counted out of view of customers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sz="1800" dirty="0">
                <a:solidFill>
                  <a:schemeClr val="bg1">
                    <a:lumMod val="50000"/>
                  </a:schemeClr>
                </a:solidFill>
              </a:rPr>
            </a:br>
            <a:endParaRPr sz="1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5000"/>
              </a:lnSpc>
              <a:buClr>
                <a:srgbClr val="970035"/>
              </a:buClr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Limit access to cash and vaults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sz="1800" dirty="0">
                <a:solidFill>
                  <a:schemeClr val="bg1">
                    <a:lumMod val="50000"/>
                  </a:schemeClr>
                </a:solidFill>
              </a:rPr>
            </a:br>
            <a:endParaRPr sz="1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5000"/>
              </a:lnSpc>
              <a:buClr>
                <a:srgbClr val="970035"/>
              </a:buClr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Cash locked up (no common locks)</a:t>
            </a:r>
            <a:r>
              <a:rPr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sz="3200" dirty="0" smtClean="0">
                <a:solidFill>
                  <a:schemeClr val="bg1">
                    <a:lumMod val="50000"/>
                  </a:schemeClr>
                </a:solidFill>
              </a:rPr>
            </a:br>
            <a:endParaRPr sz="20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5000"/>
              </a:lnSpc>
              <a:buClr>
                <a:srgbClr val="970035"/>
              </a:buClr>
              <a:defRPr/>
            </a:pPr>
            <a:r>
              <a:rPr sz="2800" dirty="0" smtClean="0">
                <a:solidFill>
                  <a:schemeClr val="bg1">
                    <a:lumMod val="50000"/>
                  </a:schemeClr>
                </a:solidFill>
              </a:rPr>
              <a:t>Endorse checks upon receipt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103296" y="2743200"/>
            <a:ext cx="68147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165100">
              <a:spcBef>
                <a:spcPts val="1200"/>
              </a:spcBef>
              <a:buClr>
                <a:srgbClr val="970035"/>
              </a:buClr>
              <a:buSzPct val="100000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Indicate the date the deposit is being made at the cashier’s office.</a:t>
            </a:r>
            <a:endParaRPr lang="en-US" sz="2800" b="1" dirty="0">
              <a:solidFill>
                <a:schemeClr val="bg2"/>
              </a:solidFill>
              <a:latin typeface="Stone Sans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DEPOSIT REPORT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Deposit Date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22860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Line 3"/>
          <p:cNvSpPr>
            <a:spLocks noChangeShapeType="1"/>
          </p:cNvSpPr>
          <p:nvPr/>
        </p:nvSpPr>
        <p:spPr bwMode="auto">
          <a:xfrm flipV="1">
            <a:off x="3362325" y="1363663"/>
            <a:ext cx="1905000" cy="22098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127250" y="3533775"/>
            <a:ext cx="1749197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Date Prepared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31520" y="2743200"/>
            <a:ext cx="77191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165100">
              <a:spcBef>
                <a:spcPts val="1200"/>
              </a:spcBef>
              <a:buClr>
                <a:srgbClr val="970035"/>
              </a:buClr>
              <a:buSzPct val="100000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Indicate the “To” and “From” series of D-Receipts and/or </a:t>
            </a:r>
            <a:r>
              <a:rPr lang="en-US" sz="2800" b="1" dirty="0" err="1" smtClean="0">
                <a:solidFill>
                  <a:schemeClr val="bg2"/>
                </a:solidFill>
                <a:latin typeface="Stone Sans" pitchFamily="34" charset="0"/>
              </a:rPr>
              <a:t>logsheets</a:t>
            </a: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.  The D-Receipts and </a:t>
            </a:r>
            <a:r>
              <a:rPr lang="en-US" sz="2800" b="1" dirty="0" err="1" smtClean="0">
                <a:solidFill>
                  <a:schemeClr val="bg2"/>
                </a:solidFill>
                <a:latin typeface="Stone Sans" pitchFamily="34" charset="0"/>
              </a:rPr>
              <a:t>logsheets</a:t>
            </a: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 must total the amount that is being deposited unless there is an overage or shortage </a:t>
            </a:r>
            <a:r>
              <a:rPr lang="en-US" sz="2800" b="1" i="1" dirty="0" smtClean="0">
                <a:solidFill>
                  <a:schemeClr val="bg2"/>
                </a:solidFill>
                <a:latin typeface="Stone Sans" pitchFamily="34" charset="0"/>
              </a:rPr>
              <a:t>(to be discussed later)</a:t>
            </a: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.</a:t>
            </a:r>
            <a:endParaRPr lang="en-US" sz="2800" b="1" dirty="0">
              <a:solidFill>
                <a:schemeClr val="bg2"/>
              </a:solidFill>
              <a:latin typeface="Stone Sans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DEPOSIT REPORT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D-Receipt Series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22860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Line 3"/>
          <p:cNvSpPr>
            <a:spLocks noChangeShapeType="1"/>
          </p:cNvSpPr>
          <p:nvPr/>
        </p:nvSpPr>
        <p:spPr bwMode="auto">
          <a:xfrm flipH="1" flipV="1">
            <a:off x="2743200" y="1752600"/>
            <a:ext cx="1447800" cy="16764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70325" y="3236913"/>
            <a:ext cx="359265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D-Receipt or Log sheet Series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731520" y="2743200"/>
            <a:ext cx="73914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573088" indent="-407988">
              <a:spcBef>
                <a:spcPts val="1200"/>
              </a:spcBef>
              <a:buClr>
                <a:srgbClr val="970035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Any missing D-Receipts in a series are listed in this space.</a:t>
            </a:r>
          </a:p>
          <a:p>
            <a:pPr marL="573088" indent="-407988">
              <a:spcBef>
                <a:spcPts val="1200"/>
              </a:spcBef>
              <a:buClr>
                <a:srgbClr val="970035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A memo should be attached explaining if they are lost or destroyed</a:t>
            </a:r>
            <a:endParaRPr lang="en-US" sz="2800" b="1" dirty="0">
              <a:solidFill>
                <a:schemeClr val="bg2"/>
              </a:solidFill>
              <a:latin typeface="Stone Sans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DEPOSIT REPORT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Missing D-Receipts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22860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Line 3"/>
          <p:cNvSpPr>
            <a:spLocks noChangeShapeType="1"/>
          </p:cNvSpPr>
          <p:nvPr/>
        </p:nvSpPr>
        <p:spPr bwMode="auto">
          <a:xfrm flipV="1">
            <a:off x="4572000" y="1828800"/>
            <a:ext cx="2743200" cy="1839913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27300" y="3668713"/>
            <a:ext cx="2185214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Missing D-Receipt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731520" y="2743200"/>
            <a:ext cx="769904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165100">
              <a:spcBef>
                <a:spcPts val="1200"/>
              </a:spcBef>
              <a:buClr>
                <a:srgbClr val="970035"/>
              </a:buClr>
              <a:buSzPct val="100000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Indicate the budget coding to be used for this deposit.</a:t>
            </a:r>
            <a:endParaRPr lang="en-US" sz="1000" b="1" dirty="0" smtClean="0">
              <a:solidFill>
                <a:schemeClr val="bg2"/>
              </a:solidFill>
              <a:latin typeface="Stone Sans" pitchFamily="34" charset="0"/>
            </a:endParaRPr>
          </a:p>
          <a:p>
            <a:pPr marL="165100">
              <a:spcBef>
                <a:spcPts val="1200"/>
              </a:spcBef>
              <a:buClr>
                <a:srgbClr val="970035"/>
              </a:buClr>
              <a:buSzPct val="100000"/>
            </a:pPr>
            <a:endParaRPr lang="en-US" sz="1000" b="1" dirty="0">
              <a:solidFill>
                <a:schemeClr val="bg2"/>
              </a:solidFill>
              <a:latin typeface="Stone Sans" pitchFamily="34" charset="0"/>
            </a:endParaRPr>
          </a:p>
          <a:p>
            <a:pPr marL="165100">
              <a:spcBef>
                <a:spcPts val="1200"/>
              </a:spcBef>
              <a:buClr>
                <a:srgbClr val="970035"/>
              </a:buClr>
              <a:buSzPct val="100000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Multiple lines of coding are acceptable.</a:t>
            </a:r>
            <a:endParaRPr lang="en-US" sz="2800" b="1" dirty="0">
              <a:solidFill>
                <a:schemeClr val="bg2"/>
              </a:solidFill>
              <a:latin typeface="Stone Sans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DEPOSIT REPORT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Budget Coding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22860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Line 3"/>
          <p:cNvSpPr>
            <a:spLocks noChangeShapeType="1"/>
          </p:cNvSpPr>
          <p:nvPr/>
        </p:nvSpPr>
        <p:spPr bwMode="auto">
          <a:xfrm flipH="1" flipV="1">
            <a:off x="1676400" y="3009900"/>
            <a:ext cx="304800" cy="14859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143000" y="4343400"/>
            <a:ext cx="1838965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Budget Coding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31520" y="2743200"/>
            <a:ext cx="7799539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The Source/</a:t>
            </a:r>
            <a:r>
              <a:rPr lang="en-US" sz="2800" b="1" dirty="0" err="1" smtClean="0">
                <a:solidFill>
                  <a:schemeClr val="bg2"/>
                </a:solidFill>
                <a:latin typeface="Stone Sans" pitchFamily="34" charset="0"/>
              </a:rPr>
              <a:t>Subsource</a:t>
            </a: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 is a five digit number indicating the source of the revenue. </a:t>
            </a:r>
          </a:p>
          <a:p>
            <a:pPr>
              <a:spcBef>
                <a:spcPct val="25000"/>
              </a:spcBef>
              <a:buSzPct val="125000"/>
            </a:pPr>
            <a:endParaRPr lang="en-US" sz="2800" b="1" dirty="0">
              <a:solidFill>
                <a:schemeClr val="bg2"/>
              </a:solidFill>
              <a:latin typeface="Stone Sans" pitchFamily="34" charset="0"/>
            </a:endParaRPr>
          </a:p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The sources can be </a:t>
            </a:r>
            <a:r>
              <a:rPr lang="en-US" sz="2800" b="1" dirty="0">
                <a:solidFill>
                  <a:schemeClr val="bg2"/>
                </a:solidFill>
                <a:latin typeface="Stone Sans" pitchFamily="34" charset="0"/>
              </a:rPr>
              <a:t>found in “BALANCES” from the main menu page by using </a:t>
            </a: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“</a:t>
            </a:r>
            <a:r>
              <a:rPr lang="en-US" sz="2800" b="1" dirty="0">
                <a:solidFill>
                  <a:schemeClr val="bg2"/>
                </a:solidFill>
                <a:latin typeface="Stone Sans" pitchFamily="34" charset="0"/>
              </a:rPr>
              <a:t>PF6” and choosing </a:t>
            </a: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“Revenue Codes.”</a:t>
            </a:r>
            <a:endParaRPr lang="en-US" sz="2800" b="1" dirty="0">
              <a:solidFill>
                <a:schemeClr val="bg2"/>
              </a:solidFill>
              <a:latin typeface="Stone Sans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DEPOSIT REPORT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Source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22860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Line 3"/>
          <p:cNvSpPr>
            <a:spLocks noChangeShapeType="1"/>
          </p:cNvSpPr>
          <p:nvPr/>
        </p:nvSpPr>
        <p:spPr bwMode="auto">
          <a:xfrm flipH="1" flipV="1">
            <a:off x="5476875" y="3009900"/>
            <a:ext cx="1000125" cy="8763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 flipV="1">
            <a:off x="6372225" y="3009900"/>
            <a:ext cx="457200" cy="8001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943600" y="3733800"/>
            <a:ext cx="2548775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Source &amp; Sub source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2246769"/>
          </a:xfrm>
        </p:spPr>
        <p:txBody>
          <a:bodyPr/>
          <a:lstStyle/>
          <a:p>
            <a:pPr marL="0" indent="0" eaLnBrk="1" hangingPunct="1"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None/>
              <a:defRPr/>
            </a:pPr>
            <a:r>
              <a:rPr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Whether a deposit consists of revenue or recoveries of expenditures, the basic receipting and depositing is the same.  The following steps are taken when depositing funds to the WSU cashier’s section.</a:t>
            </a:r>
            <a:endParaRPr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7575"/>
            <a:ext cx="8596313" cy="590550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BASIC DEPOSITS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04800" y="2743200"/>
            <a:ext cx="8557846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165100">
              <a:spcBef>
                <a:spcPts val="1200"/>
              </a:spcBef>
              <a:buClr>
                <a:srgbClr val="970035"/>
              </a:buClr>
              <a:buSzPct val="100000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This indicates whether the transaction is positive or negative:</a:t>
            </a:r>
          </a:p>
          <a:p>
            <a:pPr marL="622300" indent="-457200">
              <a:spcBef>
                <a:spcPts val="1200"/>
              </a:spcBef>
              <a:buClr>
                <a:srgbClr val="970035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Positive revenue is entered with a TT of “01”</a:t>
            </a:r>
          </a:p>
          <a:p>
            <a:pPr marL="622300" indent="-457200">
              <a:spcBef>
                <a:spcPts val="1200"/>
              </a:spcBef>
              <a:buClr>
                <a:srgbClr val="970035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Negative revenue is entered with a TT of “02” </a:t>
            </a:r>
          </a:p>
          <a:p>
            <a:pPr marL="165100">
              <a:spcBef>
                <a:spcPts val="1200"/>
              </a:spcBef>
              <a:buClr>
                <a:srgbClr val="970035"/>
              </a:buClr>
              <a:buSzPct val="100000"/>
              <a:tabLst>
                <a:tab pos="2401888" algn="l"/>
              </a:tabLst>
            </a:pPr>
            <a:r>
              <a:rPr lang="en-US" sz="2800" b="1" dirty="0">
                <a:solidFill>
                  <a:schemeClr val="bg2"/>
                </a:solidFill>
                <a:latin typeface="Stone Sans" pitchFamily="34" charset="0"/>
              </a:rPr>
              <a:t>	</a:t>
            </a: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(</a:t>
            </a:r>
            <a:r>
              <a:rPr lang="en-US" sz="2800" b="1" i="1" dirty="0" smtClean="0">
                <a:solidFill>
                  <a:schemeClr val="bg2"/>
                </a:solidFill>
                <a:latin typeface="Stone Sans" pitchFamily="34" charset="0"/>
              </a:rPr>
              <a:t>to be discussed later)</a:t>
            </a:r>
            <a:endParaRPr lang="en-US" sz="2800" b="1" i="1" dirty="0">
              <a:solidFill>
                <a:schemeClr val="bg2"/>
              </a:solidFill>
              <a:latin typeface="Stone Sans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DEPOSIT REPORT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Transaction Type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22860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Line 3"/>
          <p:cNvSpPr>
            <a:spLocks noChangeShapeType="1"/>
          </p:cNvSpPr>
          <p:nvPr/>
        </p:nvSpPr>
        <p:spPr bwMode="auto">
          <a:xfrm flipV="1">
            <a:off x="5155550" y="2959292"/>
            <a:ext cx="1447800" cy="130492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317875" y="4208463"/>
            <a:ext cx="2065565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Transaction Type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223872" y="2743200"/>
            <a:ext cx="681479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125000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Indicate the composition of money being deposited:	</a:t>
            </a:r>
          </a:p>
          <a:p>
            <a:pPr marL="3722688" indent="-457200">
              <a:spcBef>
                <a:spcPct val="25000"/>
              </a:spcBef>
              <a:buClr>
                <a:srgbClr val="970035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Coin</a:t>
            </a:r>
          </a:p>
          <a:p>
            <a:pPr marL="3722688" indent="-457200">
              <a:spcBef>
                <a:spcPct val="25000"/>
              </a:spcBef>
              <a:buClr>
                <a:srgbClr val="970035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Currency</a:t>
            </a:r>
          </a:p>
          <a:p>
            <a:pPr marL="3722688" indent="-457200">
              <a:spcBef>
                <a:spcPct val="25000"/>
              </a:spcBef>
              <a:buClr>
                <a:srgbClr val="970035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Checks</a:t>
            </a:r>
          </a:p>
          <a:p>
            <a:pPr marL="3722688" indent="-457200">
              <a:spcBef>
                <a:spcPct val="25000"/>
              </a:spcBef>
              <a:buClr>
                <a:srgbClr val="970035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Bankcards  </a:t>
            </a:r>
            <a:r>
              <a:rPr lang="en-US" sz="2800" b="1" dirty="0" smtClean="0">
                <a:latin typeface="Stone Sans"/>
              </a:rPr>
              <a:t>         </a:t>
            </a:r>
            <a:endParaRPr lang="en-US" sz="2800" b="1" dirty="0">
              <a:latin typeface="Stone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DEPOSIT REPORT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Composition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22860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3105150" y="3648075"/>
            <a:ext cx="733425" cy="8667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546350" y="3355975"/>
            <a:ext cx="1595309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Composition</a:t>
            </a:r>
          </a:p>
        </p:txBody>
      </p:sp>
      <p:sp>
        <p:nvSpPr>
          <p:cNvPr id="2" name="Freeform 1"/>
          <p:cNvSpPr/>
          <p:nvPr/>
        </p:nvSpPr>
        <p:spPr>
          <a:xfrm>
            <a:off x="171450" y="4629150"/>
            <a:ext cx="8753475" cy="323850"/>
          </a:xfrm>
          <a:custGeom>
            <a:avLst/>
            <a:gdLst>
              <a:gd name="connsiteX0" fmla="*/ 0 w 8753475"/>
              <a:gd name="connsiteY0" fmla="*/ 200025 h 200025"/>
              <a:gd name="connsiteX1" fmla="*/ 0 w 8753475"/>
              <a:gd name="connsiteY1" fmla="*/ 0 h 200025"/>
              <a:gd name="connsiteX2" fmla="*/ 8753475 w 8753475"/>
              <a:gd name="connsiteY2" fmla="*/ 0 h 200025"/>
              <a:gd name="connsiteX3" fmla="*/ 8753475 w 8753475"/>
              <a:gd name="connsiteY3" fmla="*/ 1619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3475" h="200025">
                <a:moveTo>
                  <a:pt x="0" y="200025"/>
                </a:moveTo>
                <a:lnTo>
                  <a:pt x="0" y="0"/>
                </a:lnTo>
                <a:lnTo>
                  <a:pt x="8753475" y="0"/>
                </a:lnTo>
                <a:lnTo>
                  <a:pt x="8753475" y="161925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731520" y="2743200"/>
            <a:ext cx="74676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573088" indent="-407988">
              <a:spcBef>
                <a:spcPts val="1200"/>
              </a:spcBef>
              <a:buClr>
                <a:srgbClr val="970035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Two signatures are required.</a:t>
            </a:r>
          </a:p>
          <a:p>
            <a:pPr marL="573088" indent="-407988">
              <a:spcBef>
                <a:spcPts val="1200"/>
              </a:spcBef>
              <a:buClr>
                <a:srgbClr val="970035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The person preparing the cash deposit report signs as preparer and a reviewer signs as the second signature</a:t>
            </a:r>
            <a:endParaRPr lang="en-US" sz="2800" b="1" dirty="0">
              <a:solidFill>
                <a:schemeClr val="bg2"/>
              </a:solidFill>
              <a:latin typeface="Stone Sans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CASH DEPOSIT REPORT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82771" y="1532183"/>
            <a:ext cx="4014971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Signatures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22860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Line 3"/>
          <p:cNvSpPr>
            <a:spLocks noChangeShapeType="1"/>
          </p:cNvSpPr>
          <p:nvPr/>
        </p:nvSpPr>
        <p:spPr bwMode="auto">
          <a:xfrm flipH="1">
            <a:off x="3495675" y="3741738"/>
            <a:ext cx="1076325" cy="1725612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H="1">
            <a:off x="6677025" y="3429000"/>
            <a:ext cx="485775" cy="19716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Stone Sans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749550" y="3375025"/>
            <a:ext cx="2454518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Preparer’s Signature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641975" y="3375025"/>
            <a:ext cx="2313454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Approval Signature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r="2771"/>
          <a:stretch>
            <a:fillRect/>
          </a:stretch>
        </p:blipFill>
        <p:spPr bwMode="auto">
          <a:xfrm>
            <a:off x="0" y="22860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51050" y="6113463"/>
            <a:ext cx="472437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Stone Sans"/>
              </a:rPr>
              <a:t>Properly Completed Cash Deposit Report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DEPOSIT 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TO CASHIER’S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228600" y="2011363"/>
            <a:ext cx="8610600" cy="39925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Stone Sans"/>
              </a:rPr>
              <a:t>After the cash deposit report is prepared and signed, take the cash deposit report with the yellow copies of any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D-Receipts and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Stone Sans"/>
              </a:rPr>
              <a:t>log sheets and the money to the cashier’s window of the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tone Sans"/>
              </a:rPr>
              <a:t>Controller’s Office.  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endParaRPr lang="en-US" sz="2800" b="1" dirty="0">
              <a:solidFill>
                <a:schemeClr val="bg1">
                  <a:lumMod val="50000"/>
                </a:schemeClr>
              </a:solidFill>
              <a:latin typeface="Stone Sans"/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SzPct val="125000"/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Stone Sans"/>
              </a:rPr>
              <a:t>The cashiers will verify the funds, process the cash deposit report, assign a receipt number, and furnish the department a receipt.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2103120"/>
            <a:ext cx="7457887" cy="3847207"/>
          </a:xfrm>
        </p:spPr>
        <p:txBody>
          <a:bodyPr/>
          <a:lstStyle/>
          <a:p>
            <a:pPr marL="165100" indent="0" eaLnBrk="1" hangingPunct="1">
              <a:buClr>
                <a:srgbClr val="970035"/>
              </a:buClr>
              <a:buNone/>
            </a:pPr>
            <a:r>
              <a:rPr lang="en-US" sz="2800" b="1" dirty="0" smtClean="0"/>
              <a:t>D-Receipts are issued through the Controller’s Office cashier’s section. Each department has a primary person responsible for these receipts. </a:t>
            </a:r>
          </a:p>
          <a:p>
            <a:pPr marL="165100" indent="0" eaLnBrk="1" hangingPunct="1">
              <a:buClr>
                <a:srgbClr val="970035"/>
              </a:buClr>
              <a:buNone/>
            </a:pPr>
            <a:endParaRPr lang="en-US" sz="2800" b="1" dirty="0" smtClean="0"/>
          </a:p>
          <a:p>
            <a:pPr marL="165100" indent="0" eaLnBrk="1" hangingPunct="1">
              <a:buClr>
                <a:srgbClr val="970035"/>
              </a:buClr>
              <a:buNone/>
            </a:pPr>
            <a:r>
              <a:rPr lang="en-US" sz="2800" b="1" dirty="0" smtClean="0"/>
              <a:t>Secondary people may be assigned to pick up D-Receipts on behalf of the primary person</a:t>
            </a:r>
            <a:endParaRPr lang="en-US" sz="2800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D-RECEIPT AUTHORIZATION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66664" y="1692312"/>
            <a:ext cx="6250912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622300" indent="-457200">
              <a:lnSpc>
                <a:spcPct val="95000"/>
              </a:lnSpc>
              <a:spcBef>
                <a:spcPts val="1200"/>
              </a:spcBef>
              <a:buClr>
                <a:srgbClr val="970035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Receipt authorization</a:t>
            </a:r>
          </a:p>
          <a:p>
            <a:pPr marL="1079500" lvl="1" indent="-457200">
              <a:lnSpc>
                <a:spcPct val="95000"/>
              </a:lnSpc>
              <a:spcBef>
                <a:spcPts val="1200"/>
              </a:spcBef>
              <a:buClr>
                <a:srgbClr val="970035"/>
              </a:buClr>
              <a:buSzPct val="100000"/>
              <a:buFontTx/>
              <a:buChar char="–"/>
            </a:pPr>
            <a:r>
              <a:rPr lang="en-US" sz="2400" b="1" dirty="0">
                <a:solidFill>
                  <a:schemeClr val="bg2"/>
                </a:solidFill>
                <a:latin typeface="Stone Sans" pitchFamily="34" charset="0"/>
              </a:rPr>
              <a:t>Authorized by Dean or V.P.</a:t>
            </a:r>
          </a:p>
          <a:p>
            <a:pPr marL="1079500" lvl="1" indent="-457200">
              <a:lnSpc>
                <a:spcPct val="95000"/>
              </a:lnSpc>
              <a:spcBef>
                <a:spcPts val="1200"/>
              </a:spcBef>
              <a:buClr>
                <a:srgbClr val="970035"/>
              </a:buClr>
              <a:buSzPct val="100000"/>
              <a:buFontTx/>
              <a:buChar char="–"/>
            </a:pPr>
            <a:r>
              <a:rPr lang="en-US" sz="2400" b="1" dirty="0">
                <a:solidFill>
                  <a:schemeClr val="bg2"/>
                </a:solidFill>
                <a:latin typeface="Stone Sans" pitchFamily="34" charset="0"/>
              </a:rPr>
              <a:t>Primary and secondary</a:t>
            </a:r>
          </a:p>
          <a:p>
            <a:pPr marL="573088" indent="-407988">
              <a:lnSpc>
                <a:spcPct val="95000"/>
              </a:lnSpc>
              <a:spcBef>
                <a:spcPts val="1200"/>
              </a:spcBef>
              <a:buClr>
                <a:srgbClr val="970035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Primary responsibilities</a:t>
            </a:r>
          </a:p>
          <a:p>
            <a:pPr marL="1079500" lvl="1" indent="-457200">
              <a:lnSpc>
                <a:spcPct val="95000"/>
              </a:lnSpc>
              <a:spcBef>
                <a:spcPts val="1200"/>
              </a:spcBef>
              <a:buClr>
                <a:srgbClr val="970035"/>
              </a:buClr>
              <a:buSzPct val="100000"/>
              <a:buFontTx/>
              <a:buChar char="–"/>
            </a:pPr>
            <a:r>
              <a:rPr lang="en-US" sz="2400" b="1" dirty="0">
                <a:solidFill>
                  <a:schemeClr val="bg2"/>
                </a:solidFill>
                <a:latin typeface="Stone Sans" pitchFamily="34" charset="0"/>
              </a:rPr>
              <a:t>Inventory of D-Receipts</a:t>
            </a:r>
          </a:p>
          <a:p>
            <a:pPr marL="1079500" lvl="1" indent="-457200">
              <a:lnSpc>
                <a:spcPct val="95000"/>
              </a:lnSpc>
              <a:spcBef>
                <a:spcPts val="1200"/>
              </a:spcBef>
              <a:buClr>
                <a:srgbClr val="970035"/>
              </a:buClr>
              <a:buSzPct val="100000"/>
              <a:buFontTx/>
              <a:buChar char="–"/>
            </a:pPr>
            <a:r>
              <a:rPr lang="en-US" sz="2400" b="1" dirty="0">
                <a:solidFill>
                  <a:schemeClr val="bg2"/>
                </a:solidFill>
                <a:latin typeface="Stone Sans" pitchFamily="34" charset="0"/>
              </a:rPr>
              <a:t>Review cash deposit reports</a:t>
            </a:r>
          </a:p>
          <a:p>
            <a:pPr marL="1079500" lvl="1" indent="-457200">
              <a:lnSpc>
                <a:spcPct val="95000"/>
              </a:lnSpc>
              <a:spcBef>
                <a:spcPts val="1200"/>
              </a:spcBef>
              <a:buClr>
                <a:srgbClr val="970035"/>
              </a:buClr>
              <a:buSzPct val="100000"/>
              <a:buFontTx/>
              <a:buChar char="–"/>
            </a:pPr>
            <a:r>
              <a:rPr lang="en-US" sz="2400" b="1" dirty="0">
                <a:solidFill>
                  <a:schemeClr val="bg2"/>
                </a:solidFill>
                <a:latin typeface="Stone Sans" pitchFamily="34" charset="0"/>
              </a:rPr>
              <a:t>Two signatures on cash deposit</a:t>
            </a:r>
          </a:p>
          <a:p>
            <a:pPr marL="573088" indent="-407988">
              <a:lnSpc>
                <a:spcPct val="95000"/>
              </a:lnSpc>
              <a:spcBef>
                <a:spcPts val="1200"/>
              </a:spcBef>
              <a:buClr>
                <a:srgbClr val="970035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Secondary responsibilities</a:t>
            </a:r>
          </a:p>
          <a:p>
            <a:pPr marL="1079500" lvl="1" indent="-457200">
              <a:lnSpc>
                <a:spcPct val="95000"/>
              </a:lnSpc>
              <a:spcBef>
                <a:spcPts val="1200"/>
              </a:spcBef>
              <a:buClr>
                <a:srgbClr val="970035"/>
              </a:buClr>
              <a:buSzPct val="100000"/>
              <a:buFontTx/>
              <a:buChar char="–"/>
            </a:pPr>
            <a:r>
              <a:rPr lang="en-US" sz="2400" b="1" dirty="0">
                <a:solidFill>
                  <a:schemeClr val="bg2"/>
                </a:solidFill>
                <a:latin typeface="Stone Sans" pitchFamily="34" charset="0"/>
              </a:rPr>
              <a:t>P</a:t>
            </a:r>
            <a:r>
              <a:rPr lang="en-US" sz="2400" b="1" dirty="0" smtClean="0">
                <a:solidFill>
                  <a:schemeClr val="bg2"/>
                </a:solidFill>
                <a:latin typeface="Stone Sans" pitchFamily="34" charset="0"/>
              </a:rPr>
              <a:t>ick-up D-Receipt supplies</a:t>
            </a:r>
          </a:p>
          <a:p>
            <a:pPr marL="1079500" lvl="1" indent="-457200">
              <a:lnSpc>
                <a:spcPct val="95000"/>
              </a:lnSpc>
              <a:spcBef>
                <a:spcPts val="1200"/>
              </a:spcBef>
              <a:buClr>
                <a:srgbClr val="970035"/>
              </a:buClr>
              <a:buSzPct val="100000"/>
              <a:buFontTx/>
              <a:buChar char="–"/>
            </a:pPr>
            <a:r>
              <a:rPr lang="en-US" sz="2400" b="1" dirty="0">
                <a:solidFill>
                  <a:schemeClr val="bg2"/>
                </a:solidFill>
                <a:latin typeface="Stone Sans" pitchFamily="34" charset="0"/>
              </a:rPr>
              <a:t>S</a:t>
            </a:r>
            <a:r>
              <a:rPr lang="en-US" sz="2400" b="1" dirty="0" smtClean="0">
                <a:solidFill>
                  <a:schemeClr val="bg2"/>
                </a:solidFill>
                <a:latin typeface="Stone Sans" pitchFamily="34" charset="0"/>
              </a:rPr>
              <a:t>ign cash deposit report</a:t>
            </a:r>
            <a:endParaRPr lang="en-US" sz="2400" b="1" dirty="0">
              <a:solidFill>
                <a:schemeClr val="bg2"/>
              </a:solidFill>
              <a:latin typeface="Stone Sans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D-RECEIPT PROCECURES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1087438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BASIC DEPOSITS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/>
            </a:r>
            <a:br>
              <a:rPr lang="en-US" sz="3600" kern="12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</a:b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(include)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862138" y="2438400"/>
            <a:ext cx="696118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  <a:buClr>
                <a:srgbClr val="001E35"/>
              </a:buClr>
              <a:buSzPct val="115000"/>
            </a:pPr>
            <a:r>
              <a:rPr lang="en-US" sz="3000" b="1" dirty="0">
                <a:solidFill>
                  <a:srgbClr val="001E35"/>
                </a:solidFill>
                <a:latin typeface="Stone Sans"/>
              </a:rPr>
              <a:t>WSU </a:t>
            </a:r>
            <a:r>
              <a:rPr lang="en-US" sz="3000" b="1" dirty="0" smtClean="0">
                <a:solidFill>
                  <a:srgbClr val="001E35"/>
                </a:solidFill>
                <a:latin typeface="Stone Sans"/>
              </a:rPr>
              <a:t>D-Receipts </a:t>
            </a:r>
            <a:r>
              <a:rPr lang="en-US" sz="3000" b="1" dirty="0">
                <a:solidFill>
                  <a:srgbClr val="001E35"/>
                </a:solidFill>
                <a:latin typeface="Stone Sans"/>
              </a:rPr>
              <a:t>&amp; log sheets</a:t>
            </a:r>
          </a:p>
          <a:p>
            <a:pPr>
              <a:spcBef>
                <a:spcPts val="1200"/>
              </a:spcBef>
              <a:buClr>
                <a:srgbClr val="001E35"/>
              </a:buClr>
              <a:buSzPct val="115000"/>
            </a:pPr>
            <a:r>
              <a:rPr lang="en-US" sz="3000" b="1" dirty="0">
                <a:solidFill>
                  <a:srgbClr val="001E35"/>
                </a:solidFill>
                <a:latin typeface="Stone Sans"/>
              </a:rPr>
              <a:t>Cash deposit report</a:t>
            </a:r>
          </a:p>
          <a:p>
            <a:pPr>
              <a:spcBef>
                <a:spcPts val="1200"/>
              </a:spcBef>
              <a:buClr>
                <a:srgbClr val="001E35"/>
              </a:buClr>
              <a:buSzPct val="115000"/>
            </a:pPr>
            <a:r>
              <a:rPr lang="en-US" sz="3000" b="1" dirty="0">
                <a:solidFill>
                  <a:srgbClr val="001E35"/>
                </a:solidFill>
                <a:latin typeface="Stone Sans"/>
              </a:rPr>
              <a:t>Two calculator tapes on checks</a:t>
            </a:r>
          </a:p>
          <a:p>
            <a:pPr>
              <a:spcBef>
                <a:spcPts val="1200"/>
              </a:spcBef>
              <a:buClr>
                <a:srgbClr val="001E35"/>
              </a:buClr>
              <a:buSzPct val="115000"/>
            </a:pPr>
            <a:r>
              <a:rPr lang="en-US" sz="3000" b="1" dirty="0">
                <a:solidFill>
                  <a:srgbClr val="001E35"/>
                </a:solidFill>
                <a:latin typeface="Stone Sans"/>
              </a:rPr>
              <a:t>Wrap coins in wrappers</a:t>
            </a:r>
          </a:p>
          <a:p>
            <a:pPr>
              <a:spcBef>
                <a:spcPts val="1200"/>
              </a:spcBef>
              <a:buClr>
                <a:srgbClr val="001E35"/>
              </a:buClr>
              <a:buSzPct val="115000"/>
            </a:pPr>
            <a:r>
              <a:rPr lang="en-US" sz="3000" b="1" dirty="0">
                <a:solidFill>
                  <a:srgbClr val="001E35"/>
                </a:solidFill>
                <a:latin typeface="Stone Sans"/>
              </a:rPr>
              <a:t>Three copies of deposit slips</a:t>
            </a:r>
          </a:p>
        </p:txBody>
      </p:sp>
      <p:pic>
        <p:nvPicPr>
          <p:cNvPr id="20484" name="Picture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2341563"/>
            <a:ext cx="541338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PTShape_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2968625"/>
            <a:ext cx="54133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3595688"/>
            <a:ext cx="541338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4222750"/>
            <a:ext cx="54133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4851400"/>
            <a:ext cx="54133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2743200"/>
            <a:ext cx="7472624" cy="1384995"/>
          </a:xfrm>
        </p:spPr>
        <p:txBody>
          <a:bodyPr/>
          <a:lstStyle/>
          <a:p>
            <a:pPr marL="165100" indent="0" eaLnBrk="1" hangingPunct="1">
              <a:buClr>
                <a:srgbClr val="970035"/>
              </a:buClr>
              <a:buNone/>
            </a:pPr>
            <a:r>
              <a:rPr lang="en-US" sz="2800" b="1" dirty="0" smtClean="0"/>
              <a:t>The following slides provide instructions for correctly completing the receipt authorization form.</a:t>
            </a:r>
            <a:endParaRPr lang="en-US" sz="2800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RECEIPT AUTHORIZATION FORM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2188" y="0"/>
            <a:ext cx="546626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304800">
              <a:schemeClr val="bg1">
                <a:lumMod val="50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pic>
        <p:nvPicPr>
          <p:cNvPr id="5530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38100"/>
            <a:ext cx="52673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238" y="38100"/>
            <a:ext cx="5268912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3" name="Rectangle 1"/>
          <p:cNvSpPr>
            <a:spLocks noChangeArrowheads="1"/>
          </p:cNvSpPr>
          <p:nvPr/>
        </p:nvSpPr>
        <p:spPr bwMode="auto">
          <a:xfrm>
            <a:off x="7146925" y="5975350"/>
            <a:ext cx="15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i="1" dirty="0">
                <a:solidFill>
                  <a:srgbClr val="760027"/>
                </a:solidFill>
                <a:latin typeface="Stone Sans"/>
                <a:hlinkClick r:id="rId8"/>
              </a:rPr>
              <a:t>BPPM 30.52</a:t>
            </a:r>
            <a:endParaRPr lang="en-US" b="1" i="1" dirty="0">
              <a:solidFill>
                <a:srgbClr val="760027"/>
              </a:solidFill>
              <a:latin typeface="Stone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82188" y="0"/>
            <a:ext cx="546626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304800">
              <a:schemeClr val="bg1">
                <a:lumMod val="50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pic>
        <p:nvPicPr>
          <p:cNvPr id="56325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38100"/>
            <a:ext cx="52673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Line 4"/>
          <p:cNvSpPr>
            <a:spLocks noChangeShapeType="1"/>
          </p:cNvSpPr>
          <p:nvPr/>
        </p:nvSpPr>
        <p:spPr bwMode="auto">
          <a:xfrm flipH="1" flipV="1">
            <a:off x="1828800" y="990600"/>
            <a:ext cx="2838450" cy="28956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H="1" flipV="1">
            <a:off x="2873375" y="1371600"/>
            <a:ext cx="2079625" cy="24638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 flipV="1">
            <a:off x="4229100" y="1295400"/>
            <a:ext cx="1019175" cy="25908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5429250" y="1295400"/>
            <a:ext cx="165100" cy="25400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016375" y="3835400"/>
            <a:ext cx="4570482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Date, College, Department, Unit Number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2188" y="0"/>
            <a:ext cx="546626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304800">
              <a:schemeClr val="bg1">
                <a:lumMod val="50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pic>
        <p:nvPicPr>
          <p:cNvPr id="57349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38100"/>
            <a:ext cx="52673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2" name="Line 6"/>
          <p:cNvSpPr>
            <a:spLocks noChangeShapeType="1"/>
          </p:cNvSpPr>
          <p:nvPr/>
        </p:nvSpPr>
        <p:spPr bwMode="auto">
          <a:xfrm flipH="1" flipV="1">
            <a:off x="1828800" y="2400300"/>
            <a:ext cx="2362200" cy="16383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098925" y="3846513"/>
            <a:ext cx="1685077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Add or Delete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2188" y="0"/>
            <a:ext cx="546626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304800">
              <a:schemeClr val="bg1">
                <a:lumMod val="50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pic>
        <p:nvPicPr>
          <p:cNvPr id="58373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38100"/>
            <a:ext cx="52673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Line 4"/>
          <p:cNvSpPr>
            <a:spLocks noChangeShapeType="1"/>
          </p:cNvSpPr>
          <p:nvPr/>
        </p:nvSpPr>
        <p:spPr bwMode="auto">
          <a:xfrm flipH="1" flipV="1">
            <a:off x="2686050" y="2447925"/>
            <a:ext cx="1504950" cy="15906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098925" y="3846513"/>
            <a:ext cx="2582758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Primary or Secondary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2188" y="0"/>
            <a:ext cx="546626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304800">
              <a:schemeClr val="bg1">
                <a:lumMod val="50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pic>
        <p:nvPicPr>
          <p:cNvPr id="59397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38100"/>
            <a:ext cx="52673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Line 4"/>
          <p:cNvSpPr>
            <a:spLocks noChangeShapeType="1"/>
          </p:cNvSpPr>
          <p:nvPr/>
        </p:nvSpPr>
        <p:spPr bwMode="auto">
          <a:xfrm flipV="1">
            <a:off x="1069975" y="2705100"/>
            <a:ext cx="1774825" cy="14478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66750" y="4052888"/>
            <a:ext cx="813043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Name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2188" y="0"/>
            <a:ext cx="546626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304800">
              <a:schemeClr val="bg1">
                <a:lumMod val="50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pic>
        <p:nvPicPr>
          <p:cNvPr id="6042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38100"/>
            <a:ext cx="52673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4" name="Line 4"/>
          <p:cNvSpPr>
            <a:spLocks noChangeShapeType="1"/>
          </p:cNvSpPr>
          <p:nvPr/>
        </p:nvSpPr>
        <p:spPr bwMode="auto">
          <a:xfrm flipV="1">
            <a:off x="2133600" y="2400300"/>
            <a:ext cx="2057400" cy="15240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95400" y="3848100"/>
            <a:ext cx="124906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Signature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2188" y="0"/>
            <a:ext cx="546626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304800">
              <a:schemeClr val="bg1">
                <a:lumMod val="50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pic>
        <p:nvPicPr>
          <p:cNvPr id="61445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38100"/>
            <a:ext cx="52673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8" name="Line 4"/>
          <p:cNvSpPr>
            <a:spLocks noChangeShapeType="1"/>
          </p:cNvSpPr>
          <p:nvPr/>
        </p:nvSpPr>
        <p:spPr bwMode="auto">
          <a:xfrm flipH="1" flipV="1">
            <a:off x="5486400" y="2447925"/>
            <a:ext cx="914400" cy="16764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248400" y="4048125"/>
            <a:ext cx="1351652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ID Number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2188" y="0"/>
            <a:ext cx="546626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304800">
              <a:schemeClr val="bg1">
                <a:lumMod val="50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pic>
        <p:nvPicPr>
          <p:cNvPr id="62469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38100"/>
            <a:ext cx="52673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Line 4"/>
          <p:cNvSpPr>
            <a:spLocks noChangeShapeType="1"/>
          </p:cNvSpPr>
          <p:nvPr/>
        </p:nvSpPr>
        <p:spPr bwMode="auto">
          <a:xfrm flipV="1">
            <a:off x="4238625" y="2419350"/>
            <a:ext cx="1581150" cy="135255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71600" y="3687763"/>
            <a:ext cx="3296608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Telephone Number if Known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2188" y="0"/>
            <a:ext cx="546626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304800">
              <a:schemeClr val="bg1">
                <a:lumMod val="50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tone Sans"/>
            </a:endParaRPr>
          </a:p>
        </p:txBody>
      </p:sp>
      <p:pic>
        <p:nvPicPr>
          <p:cNvPr id="63493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38100"/>
            <a:ext cx="52673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Line 4"/>
          <p:cNvSpPr>
            <a:spLocks noChangeShapeType="1"/>
          </p:cNvSpPr>
          <p:nvPr/>
        </p:nvSpPr>
        <p:spPr bwMode="auto">
          <a:xfrm flipH="1">
            <a:off x="4114800" y="4221956"/>
            <a:ext cx="2008208" cy="743583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867400" y="4038600"/>
            <a:ext cx="2548903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Dean or V.P. Approval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2677656"/>
          </a:xfrm>
        </p:spPr>
        <p:txBody>
          <a:bodyPr/>
          <a:lstStyle/>
          <a:p>
            <a:pPr marL="165100" indent="0" eaLnBrk="1" hangingPunct="1">
              <a:buFont typeface="Arial" charset="0"/>
              <a:buNone/>
            </a:pPr>
            <a:r>
              <a:rPr sz="2800" b="1" dirty="0" smtClean="0"/>
              <a:t>It is state and university policy to issue a receipt for each  instance that money is received.  WSU has adopted the use of the WSU </a:t>
            </a:r>
            <a:r>
              <a:rPr lang="en-US" sz="2800" b="1" dirty="0" smtClean="0"/>
              <a:t>D-Rec</a:t>
            </a:r>
            <a:r>
              <a:rPr sz="2800" b="1" dirty="0" smtClean="0"/>
              <a:t>eipt and WSU </a:t>
            </a:r>
            <a:r>
              <a:rPr sz="2800" b="1" dirty="0" err="1" smtClean="0"/>
              <a:t>Logsheet</a:t>
            </a:r>
            <a:r>
              <a:rPr sz="2800" b="1" dirty="0" smtClean="0"/>
              <a:t> to account for issuing receipts, or, accounting for money received on behalf of WSU.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7575"/>
            <a:ext cx="8596313" cy="590550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D-RECEIPT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2743200"/>
            <a:ext cx="7772400" cy="2985433"/>
          </a:xfrm>
        </p:spPr>
        <p:txBody>
          <a:bodyPr/>
          <a:lstStyle/>
          <a:p>
            <a:pPr marL="573088" indent="-407988" eaLnBrk="1" hangingPunct="1">
              <a:buClr>
                <a:srgbClr val="970035"/>
              </a:buClr>
              <a:buFont typeface="Arial" charset="0"/>
              <a:buChar char="•"/>
            </a:pPr>
            <a:r>
              <a:rPr sz="2800" b="1" kern="1200" dirty="0"/>
              <a:t>When requesting either </a:t>
            </a:r>
            <a:r>
              <a:rPr lang="en-US" sz="2800" b="1" kern="1200" dirty="0"/>
              <a:t>D-Rec</a:t>
            </a:r>
            <a:r>
              <a:rPr sz="2800" b="1" kern="1200" dirty="0"/>
              <a:t>eipts or </a:t>
            </a:r>
            <a:r>
              <a:rPr sz="2800" b="1" kern="1200" dirty="0" err="1"/>
              <a:t>Logsheets</a:t>
            </a:r>
            <a:r>
              <a:rPr sz="2800" b="1" kern="1200" dirty="0"/>
              <a:t> from the Controller’s Office, a Receipt Request Form must be filled out.</a:t>
            </a:r>
          </a:p>
          <a:p>
            <a:pPr marL="573088" indent="-407988" eaLnBrk="1" hangingPunct="1">
              <a:buClr>
                <a:srgbClr val="970035"/>
              </a:buClr>
              <a:buFont typeface="Arial" charset="0"/>
              <a:buChar char="•"/>
            </a:pPr>
            <a:endParaRPr sz="2800" b="1" kern="1200" dirty="0"/>
          </a:p>
          <a:p>
            <a:pPr marL="573088" indent="-407988" eaLnBrk="1" hangingPunct="1">
              <a:buClr>
                <a:srgbClr val="970035"/>
              </a:buClr>
              <a:buFont typeface="Arial" charset="0"/>
              <a:buChar char="•"/>
            </a:pPr>
            <a:r>
              <a:rPr sz="2800" b="1" kern="1200" dirty="0"/>
              <a:t>The following slides give instructions for filling out this </a:t>
            </a:r>
            <a:r>
              <a:rPr sz="2800" b="1" kern="1200" dirty="0" smtClean="0"/>
              <a:t>form.</a:t>
            </a:r>
            <a:endParaRPr sz="2800" b="1" kern="12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931"/>
          </a:xfr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effectLst>
            <a:outerShdw blurRad="50800" dist="50800" dir="5400000" algn="ctr" rotWithShape="0">
              <a:schemeClr val="bg2"/>
            </a:outerShdw>
          </a:effectLst>
        </p:spPr>
        <p:txBody>
          <a:bodyPr anchor="t" anchorCtr="0"/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RECEIPT REQUEST FORM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44500" y="609600"/>
            <a:ext cx="8255000" cy="5846763"/>
            <a:chOff x="444500" y="609599"/>
            <a:chExt cx="8255000" cy="5846763"/>
          </a:xfrm>
        </p:grpSpPr>
        <p:pic>
          <p:nvPicPr>
            <p:cNvPr id="64515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746"/>
            <a:stretch>
              <a:fillRect/>
            </a:stretch>
          </p:blipFill>
          <p:spPr bwMode="auto">
            <a:xfrm>
              <a:off x="444500" y="609599"/>
              <a:ext cx="8255000" cy="5846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62425" y="4924424"/>
              <a:ext cx="657225" cy="333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Stone San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87"/>
          <a:stretch>
            <a:fillRect/>
          </a:stretch>
        </p:blipFill>
        <p:spPr bwMode="auto">
          <a:xfrm>
            <a:off x="444500" y="676275"/>
            <a:ext cx="8255000" cy="57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4" name="Line 4"/>
          <p:cNvSpPr>
            <a:spLocks noChangeShapeType="1"/>
          </p:cNvSpPr>
          <p:nvPr/>
        </p:nvSpPr>
        <p:spPr bwMode="auto">
          <a:xfrm flipH="1" flipV="1">
            <a:off x="2200275" y="2133600"/>
            <a:ext cx="847725" cy="32766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 flipV="1">
            <a:off x="4343400" y="2133600"/>
            <a:ext cx="228600" cy="32004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H="1" flipV="1">
            <a:off x="5562600" y="2133600"/>
            <a:ext cx="228600" cy="32766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6796088" y="2133600"/>
            <a:ext cx="738187" cy="32004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38400" y="5226050"/>
            <a:ext cx="6348789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Department, Org Number, Mail Code, Telephone Number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87"/>
          <a:stretch>
            <a:fillRect/>
          </a:stretch>
        </p:blipFill>
        <p:spPr bwMode="auto">
          <a:xfrm>
            <a:off x="444500" y="676275"/>
            <a:ext cx="8255000" cy="57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Line 4"/>
          <p:cNvSpPr>
            <a:spLocks noChangeShapeType="1"/>
          </p:cNvSpPr>
          <p:nvPr/>
        </p:nvSpPr>
        <p:spPr bwMode="auto">
          <a:xfrm flipV="1">
            <a:off x="3048000" y="2847975"/>
            <a:ext cx="1628775" cy="256222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7" name="PPTShape_0"/>
          <p:cNvSpPr>
            <a:spLocks noChangeShapeType="1"/>
          </p:cNvSpPr>
          <p:nvPr/>
        </p:nvSpPr>
        <p:spPr bwMode="auto">
          <a:xfrm flipV="1">
            <a:off x="4219575" y="2628900"/>
            <a:ext cx="1943100" cy="288925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38400" y="5334000"/>
            <a:ext cx="6233309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Number and Type of Invoices or Log Sheets Requested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87"/>
          <a:stretch>
            <a:fillRect/>
          </a:stretch>
        </p:blipFill>
        <p:spPr bwMode="auto">
          <a:xfrm>
            <a:off x="444500" y="676275"/>
            <a:ext cx="8255000" cy="57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Line 4"/>
          <p:cNvSpPr>
            <a:spLocks noChangeShapeType="1"/>
          </p:cNvSpPr>
          <p:nvPr/>
        </p:nvSpPr>
        <p:spPr bwMode="auto">
          <a:xfrm flipH="1">
            <a:off x="3276600" y="2209800"/>
            <a:ext cx="2209800" cy="15240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3162300" y="2209800"/>
            <a:ext cx="2752725" cy="192405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857750" y="1905000"/>
            <a:ext cx="348044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Approval Name and Signature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87"/>
          <a:stretch>
            <a:fillRect/>
          </a:stretch>
        </p:blipFill>
        <p:spPr bwMode="auto">
          <a:xfrm>
            <a:off x="444500" y="676275"/>
            <a:ext cx="8255000" cy="57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2847975" y="2012950"/>
            <a:ext cx="1333500" cy="1328738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4572000" y="2133600"/>
            <a:ext cx="1695450" cy="1433513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14500" y="1828800"/>
            <a:ext cx="4048929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WSU ID Number and Approval Date</a:t>
            </a:r>
          </a:p>
        </p:txBody>
      </p:sp>
      <p:pic>
        <p:nvPicPr>
          <p:cNvPr id="68614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7464" b="29546"/>
          <a:stretch>
            <a:fillRect/>
          </a:stretch>
        </p:blipFill>
        <p:spPr bwMode="auto">
          <a:xfrm>
            <a:off x="3714750" y="1517650"/>
            <a:ext cx="2079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2743200"/>
            <a:ext cx="7772400" cy="2985433"/>
          </a:xfrm>
        </p:spPr>
        <p:txBody>
          <a:bodyPr/>
          <a:lstStyle/>
          <a:p>
            <a:pPr marL="573088" indent="-407988" eaLnBrk="1" hangingPunct="1">
              <a:buClr>
                <a:srgbClr val="970035"/>
              </a:buClr>
              <a:buFont typeface="Arial" charset="0"/>
              <a:buChar char="•"/>
            </a:pPr>
            <a:r>
              <a:rPr lang="en-US" sz="2800" b="1" kern="1200" dirty="0" smtClean="0"/>
              <a:t>The cashier’s will indicate the beginning and ending receipt numbers or log sheet numbers being dispersed and the date.</a:t>
            </a:r>
          </a:p>
          <a:p>
            <a:pPr marL="573088" indent="-407988" eaLnBrk="1" hangingPunct="1">
              <a:buClr>
                <a:srgbClr val="970035"/>
              </a:buClr>
              <a:buFont typeface="Arial" charset="0"/>
              <a:buChar char="•"/>
            </a:pPr>
            <a:endParaRPr lang="en-US" sz="2800" b="1" kern="1200" dirty="0" smtClean="0"/>
          </a:p>
          <a:p>
            <a:pPr marL="573088" indent="-407988" eaLnBrk="1" hangingPunct="1">
              <a:buClr>
                <a:srgbClr val="970035"/>
              </a:buClr>
              <a:buFont typeface="Arial" charset="0"/>
              <a:buChar char="•"/>
            </a:pPr>
            <a:r>
              <a:rPr lang="en-US" sz="2800" b="1" kern="1200" dirty="0" smtClean="0"/>
              <a:t>The person receiving the receipts or log sheets will sign and date the form.</a:t>
            </a:r>
            <a:endParaRPr lang="en-US" sz="2800" b="1" kern="12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92100" y="917575"/>
            <a:ext cx="8596313" cy="5909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RECEIPT REQUEST FORM</a:t>
            </a:r>
            <a:endParaRPr lang="en-US" sz="14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1857104" y="1532183"/>
            <a:ext cx="5466304" cy="480131"/>
          </a:xfrm>
          <a:prstGeom prst="rect">
            <a:avLst/>
          </a:prstGeom>
          <a:gradFill>
            <a:gsLst>
              <a:gs pos="25000">
                <a:srgbClr val="970035"/>
              </a:gs>
              <a:gs pos="51700">
                <a:srgbClr val="700028"/>
              </a:gs>
              <a:gs pos="1000">
                <a:srgbClr val="2A000F"/>
              </a:gs>
              <a:gs pos="100000">
                <a:srgbClr val="1A0009"/>
              </a:gs>
            </a:gsLst>
            <a:lin ang="0" scaled="1"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Stone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- 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Controller’s Responsibility</a:t>
            </a:r>
            <a:r>
              <a:rPr lang="en-US" kern="12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Stone Sans"/>
              </a:rPr>
              <a:t> -</a:t>
            </a:r>
            <a:endParaRPr lang="en-US" sz="3600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87"/>
          <a:stretch>
            <a:fillRect/>
          </a:stretch>
        </p:blipFill>
        <p:spPr bwMode="auto">
          <a:xfrm>
            <a:off x="444500" y="676275"/>
            <a:ext cx="8255000" cy="57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1524000" y="2133600"/>
            <a:ext cx="457200" cy="273367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flipH="1">
            <a:off x="4381500" y="2133600"/>
            <a:ext cx="561975" cy="1866900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5181600" y="2133600"/>
            <a:ext cx="1314450" cy="1800225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81100" y="1949450"/>
            <a:ext cx="5391219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Issue Date and Beginning and Ending Numbers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87"/>
          <a:stretch>
            <a:fillRect/>
          </a:stretch>
        </p:blipFill>
        <p:spPr bwMode="auto">
          <a:xfrm>
            <a:off x="444500" y="676275"/>
            <a:ext cx="8255000" cy="57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1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0" y="74613"/>
            <a:ext cx="14636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1781175" y="2316163"/>
            <a:ext cx="257175" cy="3208337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2838450" y="2316163"/>
            <a:ext cx="2495550" cy="3208337"/>
          </a:xfrm>
          <a:prstGeom prst="line">
            <a:avLst/>
          </a:prstGeom>
          <a:noFill/>
          <a:ln w="85725" cap="sq">
            <a:solidFill>
              <a:srgbClr val="990033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Stone San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6050" y="2133600"/>
            <a:ext cx="4467890" cy="369332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Stone Sans"/>
              </a:rPr>
              <a:t>Recipient Signature and Received Date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14400"/>
            <a:ext cx="8596313" cy="590550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INVENTORY CONTROL SHEET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688" y="2011363"/>
            <a:ext cx="7772400" cy="416524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dirty="0" smtClean="0">
                <a:solidFill>
                  <a:schemeClr val="bg1">
                    <a:lumMod val="50000"/>
                  </a:schemeClr>
                </a:solidFill>
              </a:rPr>
              <a:t>Once per year the primary person should take an inventory of the D-Receipts and Log sheets</a:t>
            </a:r>
            <a:endParaRPr sz="13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60425" lvl="1" indent="-457200" eaLnBrk="1" hangingPunct="1">
              <a:lnSpc>
                <a:spcPct val="100000"/>
              </a:lnSpc>
              <a:defRPr/>
            </a:pPr>
            <a:endParaRPr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30388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sz="2600" dirty="0" smtClean="0">
                <a:solidFill>
                  <a:schemeClr val="bg1">
                    <a:lumMod val="50000"/>
                  </a:schemeClr>
                </a:solidFill>
              </a:rPr>
              <a:t>Indicate those used</a:t>
            </a:r>
            <a:endParaRPr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30388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30388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sz="2600" dirty="0" smtClean="0">
                <a:solidFill>
                  <a:schemeClr val="bg1">
                    <a:lumMod val="50000"/>
                  </a:schemeClr>
                </a:solidFill>
              </a:rPr>
              <a:t>Indicate those voided</a:t>
            </a:r>
            <a:endParaRPr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30388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30388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sz="2600" dirty="0" smtClean="0">
                <a:solidFill>
                  <a:schemeClr val="bg1">
                    <a:lumMod val="50000"/>
                  </a:schemeClr>
                </a:solidFill>
              </a:rPr>
              <a:t>Indicate those lost</a:t>
            </a:r>
            <a:endParaRPr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30388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endParaRPr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30388" lvl="1" eaLnBrk="1" hangingPunct="1">
              <a:lnSpc>
                <a:spcPct val="100000"/>
              </a:lnSpc>
              <a:buClr>
                <a:srgbClr val="970035"/>
              </a:buClr>
              <a:buSzPct val="125000"/>
              <a:buFont typeface="Arial" pitchFamily="34" charset="0"/>
              <a:buChar char="•"/>
              <a:defRPr/>
            </a:pPr>
            <a:r>
              <a:rPr sz="2600" dirty="0" smtClean="0">
                <a:solidFill>
                  <a:schemeClr val="bg1">
                    <a:lumMod val="50000"/>
                  </a:schemeClr>
                </a:solidFill>
              </a:rPr>
              <a:t>Indicate those still on hand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eposit to Cashier's"/>
  <p:tag name="ARTICULATE_SLIDE_GUID" val="4fefa79d-4d48-4e5f-b4fa-790c260a663a"/>
  <p:tag name="AUDIO_ID" val="442"/>
  <p:tag name="ELAPSEDTIME" val="38.2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05b52b2-9c03-4a08-aba6-13bbb3c664ac"/>
  <p:tag name="ARTICULATE_TITLE_TAG" val="Receipt Authorization"/>
  <p:tag name="AUDIO_ID" val="451"/>
  <p:tag name="ELAPSEDTIME" val="66.9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5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Ni1YEJyj_files\slide0001_image001.emz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Xn7EIpMp_files\slide0001_image001.emz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7abd505-a6d0-4814-aa22-e48fecb05474"/>
  <p:tag name="ARTICULATE_TITLE_TAG" val="Receipt Authorization (2)"/>
  <p:tag name="AUDIO_ID" val="452"/>
  <p:tag name="ELAPSEDTIME" val="15.4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5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dJzJ1m4t_files\slide0001_image001.emz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ac530ff-5f65-4ea8-bce5-eb779f974c94"/>
  <p:tag name="ARTICULATE_TITLE_TAG" val="Receipt Authorization (3)"/>
  <p:tag name="AUDIO_ID" val="453"/>
  <p:tag name="ELAPSEDTIME" val="5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5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3YxQaHsX_files\slide0001_image001.emz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193dc33-24f6-4ca3-8e23-d7d2ddca5549"/>
  <p:tag name="ARTICULATE_TITLE_TAG" val="Receipt Authorization (4)"/>
  <p:tag name="AUDIO_ID" val="454"/>
  <p:tag name="ELAPSEDTIME" val="13.7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atz760wf_files\slide0001_image001.emz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1692624-3026-43ff-b834-2252416238b7"/>
  <p:tag name="ARTICULATE_TITLE_TAG" val="Receipt Authorization (5)"/>
  <p:tag name="AUDIO_ID" val="455"/>
  <p:tag name="ELAPSEDTIME" val="7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5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yFQGLIyo_files\slide0001_image001.emz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6c1d5de-23cb-4b80-ada4-fa576cad3c73"/>
  <p:tag name="ARTICULATE_TITLE_TAG" val="Receipt Authorization (6)"/>
  <p:tag name="AUDIO_ID" val="456"/>
  <p:tag name="ELAPSEDTIME" val="5.0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5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KFHCzyCS_files\slide0001_image001.emz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830c965-9486-4890-8c57-3618975b44a5"/>
  <p:tag name="ARTICULATE_TITLE_TAG" val="Receipt Authorization (7)"/>
  <p:tag name="AUDIO_ID" val="457"/>
  <p:tag name="ELAPSEDTIME" val="7.9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5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gCJVxM3m_files\slide0001_image001.emz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db1cc02-d039-4983-b131-6e827babe5b3"/>
  <p:tag name="AUDIO_ID" val="458"/>
  <p:tag name="ELAPSEDTIME" val="7.5"/>
  <p:tag name="ANNOTATION_COUNT" val="0"/>
  <p:tag name="ARTICULATE_TITLE_TAG" val="Receipt Authorization (8)"/>
  <p:tag name="ARTICULATE_SLIDE_PAUSE" val="1"/>
  <p:tag name="ARTICULATE_NAV_LEVEL" val="2"/>
  <p:tag name="ARTICULATE_PLAYLIST_ID" val="-1"/>
  <p:tag name="ARTICULATE_LOCK_SLIDE" val="0"/>
  <p:tag name="ARTICULATE_SLIDE_NAV" val="5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9W8a37mg_files\slide0001_image001.emz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d0c717c-9d4d-4493-a091-6c0c5675593a"/>
  <p:tag name="ARTICULATE_TITLE_TAG" val="Receipt Authorization (9)"/>
  <p:tag name="AUDIO_ID" val="459"/>
  <p:tag name="ELAPSEDTIME" val="11.1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mOHpFntq_files\slide0001_image001.emz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eceipt Request"/>
  <p:tag name="ARTICULATE_SLIDE_GUID" val="b9270a52-4098-48e5-87e9-341925f3263d"/>
  <p:tag name="AUDIO_ID" val="461"/>
  <p:tag name="ELAPSEDTIME" val="20.2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5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0a4041f-05a4-44a3-a287-24790e1ccc9c"/>
  <p:tag name="ARTICULATE_TITLE_TAG" val="Receipt Request (2)"/>
  <p:tag name="AUDIO_ID" val="462"/>
  <p:tag name="ELAPSEDTIME" val="6.0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6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c654452-2271-41d0-b3f0-40bd7c348c55"/>
  <p:tag name="ARTICULATE_TITLE_TAG" val="Receipt Request (3)"/>
  <p:tag name="AUDIO_ID" val="463"/>
  <p:tag name="ELAPSEDTIME" val="5.0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6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4b325f8-82c8-42da-906d-ff8e3786a721"/>
  <p:tag name="ARTICULATE_TITLE_TAG" val="Receipt Request (4)"/>
  <p:tag name="AUDIO_ID" val="464"/>
  <p:tag name="ELAPSEDTIME" val="6.2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6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70834d-b8a2-40d3-8a06-dbb4c3c12fed"/>
  <p:tag name="ARTICULATE_TITLE_TAG" val="Receipt Request (5)"/>
  <p:tag name="AUDIO_ID" val="465"/>
  <p:tag name="ELAPSEDTIME" val="6.4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a66c2f-9264-4995-8493-d4faa7e054e7"/>
  <p:tag name="ARTICULATE_TITLE_TAG" val="Receipt Request (6)"/>
  <p:tag name="AUDIO_ID" val="467"/>
  <p:tag name="ELAPSEDTIME" val="7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6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ee27548-82d1-4891-8a72-138e519bf169"/>
  <p:tag name="ARTICULATE_TITLE_TAG" val="Receipt Request (7)"/>
  <p:tag name="AUDIO_ID" val="468"/>
  <p:tag name="ELAPSEDTIME" val="21.1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6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EKY16cCq_files\slide0001_image001.pn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Inventory Control Sheet"/>
  <p:tag name="ARTICULATE_SLIDE_GUID" val="3b253cc7-cbc1-447e-a02d-85d5f8aeebb4"/>
  <p:tag name="AUDIO_ID" val="469"/>
  <p:tag name="ELAPSEDTIME" val="30.4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6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79540d2-77f8-45ff-985e-d8b15b71d5b8"/>
  <p:tag name="ARTICULATE_TITLE_TAG" val="Inventory Control Sheet (2)"/>
  <p:tag name="AUDIO_ID" val="473"/>
  <p:tag name="ELAPSEDTIME" val="5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6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O7osA2aD_files\slide0001_image001.p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79540d2-77f8-45ff-985e-d8b15b71d5b8"/>
  <p:tag name="ARTICULATE_TITLE_TAG" val="Inventory Control Sheet (2)"/>
  <p:tag name="AUDIO_ID" val="473"/>
  <p:tag name="ELAPSEDTIME" val="5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6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O7osA2aD_files\slide0001_image001.pn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79540d2-77f8-45ff-985e-d8b15b71d5b8"/>
  <p:tag name="ARTICULATE_TITLE_TAG" val="Inventory Control Sheet (2)"/>
  <p:tag name="AUDIO_ID" val="473"/>
  <p:tag name="ELAPSEDTIME" val="5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6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O7osA2aD_files\slide0001_image001.pn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ash Register Sales"/>
  <p:tag name="ARTICULATE_SLIDE_GUID" val="d052271e-0d6e-4b1c-ac9b-5b020fab0b71"/>
  <p:tag name="AUDIO_ID" val="443"/>
  <p:tag name="ELAPSEDTIME" val="49.1"/>
  <p:tag name="ANNOTATION_COUNT" val="0"/>
  <p:tag name="TIMELINE" val="40.00"/>
  <p:tag name="ARTICULATE_SLIDE_PAUSE" val="1"/>
  <p:tag name="ARTICULATE_NAV_LEVEL" val="1"/>
  <p:tag name="ARTICULATE_PLAYLIST_ID" val="-1"/>
  <p:tag name="ARTICULATE_LOCK_SLIDE" val="0"/>
  <p:tag name="ARTICULATE_SLIDE_NAV" val="4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ash Register Requirements"/>
  <p:tag name="ARTICULATE_SLIDE_GUID" val="9226cc0f-ff05-4b42-849d-c8b44c016952"/>
  <p:tag name="AUDIO_ID" val="444"/>
  <p:tag name="ELAPSEDTIME" val="19.2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4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159f499-3afc-4514-8504-ed61e0641556"/>
  <p:tag name="ARTICULATE_TITLE_TAG" val="Cash Register Requirements (2)"/>
  <p:tag name="AUDIO_ID" val="445"/>
  <p:tag name="ELAPSEDTIME" val="55.8"/>
  <p:tag name="ANNOTATION_COUNT" val="0"/>
  <p:tag name="ARTICULATE_SLIDE_PAUSE" val="1"/>
  <p:tag name="ARTICULATE_NAV_LEVEL" val="3"/>
  <p:tag name="ARTICULATE_PLAYLIST_ID" val="-1"/>
  <p:tag name="ARTICULATE_LOCK_SLIDE" val="0"/>
  <p:tag name="ARTICULATE_SLIDE_NAV" val="4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897724-8de2-4919-9021-e6010118b5b8"/>
  <p:tag name="ARTICULATE_TITLE_TAG" val="Cash Register Requirements (3)"/>
  <p:tag name="AUDIO_ID" val="446"/>
  <p:tag name="ELAPSEDTIME" val="42.5"/>
  <p:tag name="ANNOTATION_COUNT" val="0"/>
  <p:tag name="ARTICULATE_SLIDE_PAUSE" val="1"/>
  <p:tag name="ARTICULATE_NAV_LEVEL" val="3"/>
  <p:tag name="ARTICULATE_PLAYLIST_ID" val="-1"/>
  <p:tag name="ARTICULATE_LOCK_SLIDE" val="0"/>
  <p:tag name="ARTICULATE_SLIDE_NAV" val="4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aily Reconciliation Sheet"/>
  <p:tag name="ARTICULATE_SLIDE_GUID" val="f0dda1e4-328c-47fc-99e3-8855bf6cf441"/>
  <p:tag name="AUDIO_ID" val="447"/>
  <p:tag name="ELAPSEDTIME" val="5.0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4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lectronic Bankcard"/>
  <p:tag name="ARTICULATE_SLIDE_GUID" val="0f8e0ea7-a8d8-4c42-8937-8fbb64a6df38"/>
  <p:tag name="AUDIO_ID" val="521"/>
  <p:tag name="ELAPSEDTIME" val="88.4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9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evenue Sources"/>
  <p:tag name="ARTICULATE_SLIDE_GUID" val="7df63b34-0c68-4f1f-9203-464431063599"/>
  <p:tag name="AUDIO_ID" val="474"/>
  <p:tag name="ELAPSEDTIME" val="28.5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6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evenue Codes"/>
  <p:tag name="ARTICULATE_SLIDE_GUID" val="7928143c-2a9a-40d5-ad22-574d0870786e"/>
  <p:tag name="AUDIO_ID" val="475"/>
  <p:tag name="ELAPSEDTIME" val="60.1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6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Transaction Types"/>
  <p:tag name="ARTICULATE_SLIDE_GUID" val="b49fada7-4790-4516-ac54-41cfd28836a7"/>
  <p:tag name="AUDIO_ID" val="477"/>
  <p:tag name="ELAPSEDTIME" val="56.6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7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ash Overage"/>
  <p:tag name="ARTICULATE_SLIDE_GUID" val="43fd0c6a-fc49-4dca-aecf-00fd51871495"/>
  <p:tag name="AUDIO_ID" val="478"/>
  <p:tag name="ELAPSEDTIME" val="42.7"/>
  <p:tag name="ANNOTATION_COUNT" val="0"/>
  <p:tag name="TIMELINE" val="16.50/29.90"/>
  <p:tag name="ARTICULATE_SLIDE_PAUSE" val="1"/>
  <p:tag name="ARTICULATE_NAV_LEVEL" val="1"/>
  <p:tag name="ARTICULATE_PLAYLIST_ID" val="-1"/>
  <p:tag name="ARTICULATE_LOCK_SLIDE" val="0"/>
  <p:tag name="ARTICULATE_SLIDE_NAV" val="7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295fd02-945f-4b36-8238-fc5ebaf9801a"/>
  <p:tag name="ARTICULATE_TITLE_TAG" val="Cash Overage (2)"/>
  <p:tag name="AUDIO_ID" val="479"/>
  <p:tag name="ELAPSEDTIME" val="27.0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7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f7a0ecf-ea86-4f4b-be70-9427b620fac1"/>
  <p:tag name="ARTICULATE_TITLE_TAG" val="Cash Overage (3)"/>
  <p:tag name="AUDIO_ID" val="481"/>
  <p:tag name="ELAPSEDTIME" val="16.2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7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56130f7-d9c8-40d4-8540-3aebf1fa22ea"/>
  <p:tag name="ARTICULATE_TITLE_TAG" val="Cash Overage (4)"/>
  <p:tag name="AUDIO_ID" val="483"/>
  <p:tag name="ELAPSEDTIME" val="10.1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7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85abd55-e908-4cf8-b5da-3675d66363d2"/>
  <p:tag name="ARTICULATE_TITLE_TAG" val="Cash Overage (5)"/>
  <p:tag name="AUDIO_ID" val="485"/>
  <p:tag name="ELAPSEDTIME" val="6.0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49c0378-3bf5-4fb2-9227-b1e6e4d68349"/>
  <p:tag name="ARTICULATE_TITLE_TAG" val="Cash Overage (6)"/>
  <p:tag name="AUDIO_ID" val="487"/>
  <p:tag name="ELAPSEDTIME" val="6.0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7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6e9f85a-b1cf-4b6d-b0ea-befcff585ac5"/>
  <p:tag name="ARTICULATE_TITLE_TAG" val="Cash Overage (7)"/>
  <p:tag name="AUDIO_ID" val="489"/>
  <p:tag name="ELAPSEDTIME" val="9.3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7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e310169-b9a2-480b-8763-aeed528a450f"/>
  <p:tag name="ARTICULATE_TITLE_TAG" val="Cash Overage (8)"/>
  <p:tag name="AUDIO_ID" val="490"/>
  <p:tag name="ELAPSEDTIME" val="6.6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7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71a5abd-16fb-497b-8d9f-1d9c9e9bcab2"/>
  <p:tag name="AUDIO_ID" val="491"/>
  <p:tag name="ELAPSEDTIME" val="34.5"/>
  <p:tag name="ANNOTATION_COUNT" val="0"/>
  <p:tag name="ARTICULATE_TITLE_TAG" val="Cash Shortage"/>
  <p:tag name="TIMELINE" val="10.20/14.70/20.10"/>
  <p:tag name="ARTICULATE_SLIDE_PAUSE" val="1"/>
  <p:tag name="ARTICULATE_NAV_LEVEL" val="1"/>
  <p:tag name="ARTICULATE_PLAYLIST_ID" val="-1"/>
  <p:tag name="ARTICULATE_LOCK_SLIDE" val="0"/>
  <p:tag name="ARTICULATE_SLIDE_NAV" val="7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df78415-e5a6-4596-a540-4fe43986681f"/>
  <p:tag name="AUDIO_ID" val="494"/>
  <p:tag name="ELAPSEDTIME" val="12.0"/>
  <p:tag name="ANNOTATION_COUNT" val="0"/>
  <p:tag name="ARTICULATE_TITLE_TAG" val="Cash Shortage (2)"/>
  <p:tag name="ARTICULATE_SLIDE_PAUSE" val="1"/>
  <p:tag name="ARTICULATE_NAV_LEVEL" val="2"/>
  <p:tag name="ARTICULATE_PLAYLIST_ID" val="-1"/>
  <p:tag name="ARTICULATE_LOCK_SLIDE" val="0"/>
  <p:tag name="ARTICULATE_SLIDE_NAV" val="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aa214ee-5796-4b91-8826-a1cf2e689e7b"/>
  <p:tag name="AUDIO_ID" val="496"/>
  <p:tag name="ELAPSEDTIME" val="9.2"/>
  <p:tag name="ANNOTATION_COUNT" val="0"/>
  <p:tag name="ARTICULATE_TITLE_TAG" val="Cash Shortage (3)"/>
  <p:tag name="ARTICULATE_SLIDE_PAUSE" val="1"/>
  <p:tag name="ARTICULATE_NAV_LEVEL" val="2"/>
  <p:tag name="ARTICULATE_PLAYLIST_ID" val="-1"/>
  <p:tag name="ARTICULATE_LOCK_SLIDE" val="0"/>
  <p:tag name="ARTICULATE_SLIDE_NAV" val="8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943f915-a0b9-456a-9919-54ac4a45aba5"/>
  <p:tag name="AUDIO_ID" val="498"/>
  <p:tag name="ELAPSEDTIME" val="4.9"/>
  <p:tag name="ANNOTATION_COUNT" val="0"/>
  <p:tag name="ARTICULATE_TITLE_TAG" val="Cash Shortage (4)"/>
  <p:tag name="ARTICULATE_SLIDE_PAUSE" val="1"/>
  <p:tag name="ARTICULATE_NAV_LEVEL" val="2"/>
  <p:tag name="ARTICULATE_PLAYLIST_ID" val="-1"/>
  <p:tag name="ARTICULATE_LOCK_SLIDE" val="0"/>
  <p:tag name="ARTICULATE_SLIDE_NAV" val="8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6ed8860-1785-4282-81ed-4d320052f4aa"/>
  <p:tag name="AUDIO_ID" val="500"/>
  <p:tag name="ELAPSEDTIME" val="15.8"/>
  <p:tag name="ANNOTATION_COUNT" val="0"/>
  <p:tag name="ARTICULATE_TITLE_TAG" val="Cash Shortage (5)"/>
  <p:tag name="ARTICULATE_SLIDE_PAUSE" val="1"/>
  <p:tag name="ARTICULATE_NAV_LEVEL" val="2"/>
  <p:tag name="ARTICULATE_PLAYLIST_ID" val="-1"/>
  <p:tag name="ARTICULATE_LOCK_SLIDE" val="0"/>
  <p:tag name="ARTICULATE_SLIDE_NAV" val="8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c5252da-1014-41b5-811c-b19d32295855"/>
  <p:tag name="AUDIO_ID" val="502"/>
  <p:tag name="ELAPSEDTIME" val="11.0"/>
  <p:tag name="ANNOTATION_COUNT" val="0"/>
  <p:tag name="ARTICULATE_TITLE_TAG" val="Cash Shortage (6)"/>
  <p:tag name="ARTICULATE_SLIDE_PAUSE" val="1"/>
  <p:tag name="ARTICULATE_NAV_LEVEL" val="2"/>
  <p:tag name="ARTICULATE_PLAYLIST_ID" val="-1"/>
  <p:tag name="ARTICULATE_LOCK_SLIDE" val="0"/>
  <p:tag name="ARTICULATE_SLIDE_NAV" val="8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9c26b63-8777-423c-9739-cc800cb85888"/>
  <p:tag name="AUDIO_ID" val="503"/>
  <p:tag name="ELAPSEDTIME" val="5.8"/>
  <p:tag name="ANNOTATION_COUNT" val="0"/>
  <p:tag name="ARTICULATE_TITLE_TAG" val="Cash Shortage (7)"/>
  <p:tag name="ARTICULATE_SLIDE_PAUSE" val="1"/>
  <p:tag name="ARTICULATE_NAV_LEVEL" val="2"/>
  <p:tag name="ARTICULATE_PLAYLIST_ID" val="-1"/>
  <p:tag name="ARTICULATE_LOCK_SLIDE" val="0"/>
  <p:tag name="ARTICULATE_SLIDE_NAV" val="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8895feb-1db9-4241-a931-388337cfddaf"/>
  <p:tag name="AUDIO_ID" val="505"/>
  <p:tag name="ELAPSEDTIME" val="35.9"/>
  <p:tag name="ANNOTATION_COUNT" val="0"/>
  <p:tag name="ARTICULATE_TITLE_TAG" val="Recovery of Expenditure"/>
  <p:tag name="ARTICULATE_SLIDE_PAUSE" val="1"/>
  <p:tag name="ARTICULATE_NAV_LEVEL" val="1"/>
  <p:tag name="ARTICULATE_PLAYLIST_ID" val="-1"/>
  <p:tag name="ARTICULATE_LOCK_SLIDE" val="0"/>
  <p:tag name="ARTICULATE_SLIDE_NAV" val="8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d508b4a-0f05-4acd-a9e3-2628308c9089"/>
  <p:tag name="ARTICULATE_TITLE_TAG" val="Recovery of Expenditure (2)"/>
  <p:tag name="AUDIO_ID" val="506"/>
  <p:tag name="ELAPSEDTIME" val="20.2"/>
  <p:tag name="ANNOTATION_COUNT" val="0"/>
  <p:tag name="TIMELINE" val="2.30/6.80/10.30/14.30"/>
  <p:tag name="ARTICULATE_SLIDE_PAUSE" val="1"/>
  <p:tag name="ARTICULATE_NAV_LEVEL" val="2"/>
  <p:tag name="ARTICULATE_PLAYLIST_ID" val="-1"/>
  <p:tag name="ARTICULATE_LOCK_SLIDE" val="0"/>
  <p:tag name="ARTICULATE_SLIDE_NAV" val="8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db5fbc7-5786-409d-af9b-e0d4d8442061"/>
  <p:tag name="ARTICULATE_TITLE_TAG" val="Recovery of Expenditure (3)"/>
  <p:tag name="AUDIO_ID" val="590"/>
  <p:tag name="ELAPSEDTIME" val="73.2"/>
  <p:tag name="ANNOTATION_COUNT" val="0"/>
  <p:tag name="TIMELINE" val="5.00/18.80/39.40/67.20"/>
  <p:tag name="ARTICULATE_SLIDE_PAUSE" val="1"/>
  <p:tag name="ARTICULATE_NAV_LEVEL" val="2"/>
  <p:tag name="ARTICULATE_PLAYLIST_ID" val="-1"/>
  <p:tag name="ARTICULATE_LOCK_SLIDE" val="0"/>
  <p:tag name="ARTICULATE_SLIDE_NAV" val="8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zZElWQfj_files\slide0001_image001.pn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de07e16-cfb5-49e8-a6fb-9e64e5d58c3f"/>
  <p:tag name="ARTICULATE_TITLE_TAG" val="Recovery of Expenditure (4)"/>
  <p:tag name="AUDIO_ID" val="508"/>
  <p:tag name="ELAPSEDTIME" val="11.6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9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be3e297-893b-47fd-b58f-afc53b81fb47"/>
  <p:tag name="ARTICULATE_TITLE_TAG" val="Recovery of Expenditure (5)"/>
  <p:tag name="AUDIO_ID" val="510"/>
  <p:tag name="ELAPSEDTIME" val="17.1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9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a7416cd-956d-45af-bf1c-1557f8eb6420"/>
  <p:tag name="ARTICULATE_TITLE_TAG" val="Recovery of Expenditure (6)"/>
  <p:tag name="AUDIO_ID" val="512"/>
  <p:tag name="ELAPSEDTIME" val="22.2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4fba43e-8eee-44fd-a805-cfbf03ade135"/>
  <p:tag name="ARTICULATE_TITLE_TAG" val="Recovery of Expenditure (8)"/>
  <p:tag name="AUDIO_ID" val="515"/>
  <p:tag name="ELAPSEDTIME" val="21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9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75fa67a-ed8e-4f3d-ab02-063fd99faf75"/>
  <p:tag name="ARTICULATE_TITLE_TAG" val="Recovery of Expenditure (10)"/>
  <p:tag name="AUDIO_ID" val="517"/>
  <p:tag name="ELAPSEDTIME" val="41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eign Items"/>
  <p:tag name="ARTICULATE_SLIDE_GUID" val="822a0ef6-2986-4e47-b486-9c28c98d4b02"/>
  <p:tag name="AUDIO_ID" val="537"/>
  <p:tag name="ELAPSEDTIME" val="20.4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9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12a17a6-7d4f-4e00-9a0f-e1fcae21d20f"/>
  <p:tag name="ARTICULATE_TITLE_TAG" val="Foreign Items (2)"/>
  <p:tag name="AUDIO_ID" val="538"/>
  <p:tag name="ELAPSEDTIME" val="30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9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4dd9a43-bfce-43a6-8014-6823984e7e32"/>
  <p:tag name="ARTICULATE_TITLE_TAG" val="Foreign Items (3)"/>
  <p:tag name="AUDIO_ID" val="539"/>
  <p:tag name="ELAPSEDTIME" val="60.7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0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eturned Check"/>
  <p:tag name="ARTICULATE_SLIDE_GUID" val="feb46f6d-46a2-41d6-805a-61c9633e2014"/>
  <p:tag name="AUDIO_ID" val="540"/>
  <p:tag name="ELAPSEDTIME" val="22.5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1e0469b-b8d2-4f23-9671-053639584e99"/>
  <p:tag name="ARTICULATE_TITLE_TAG" val="Returned Check (2)"/>
  <p:tag name="AUDIO_ID" val="541"/>
  <p:tag name="ELAPSEDTIME" val="25.4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259c77-2461-47cb-be46-3279ac069881"/>
  <p:tag name="ARTICULATE_TITLE_TAG" val="Returned Check (3)"/>
  <p:tag name="AUDIO_ID" val="542"/>
  <p:tag name="ELAPSEDTIME" val="53.6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0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Bankcard Refund"/>
  <p:tag name="ARTICULATE_SLIDE_GUID" val="df00a2b6-4b18-4ecb-82e6-be840adf9454"/>
  <p:tag name="AUDIO_ID" val="560"/>
  <p:tag name="ELAPSEDTIME" val="24.2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1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c4022b-907f-4f93-81d1-6ac972bc0db3"/>
  <p:tag name="ARTICULATE_TITLE_TAG" val="Bankcard Refund (3)"/>
  <p:tag name="AUDIO_ID" val="562"/>
  <p:tag name="ELAPSEDTIME" val="23.7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1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Bankcard Refund"/>
  <p:tag name="ARTICULATE_SLIDE_GUID" val="df00a2b6-4b18-4ecb-82e6-be840adf9454"/>
  <p:tag name="AUDIO_ID" val="560"/>
  <p:tag name="ELAPSEDTIME" val="24.2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1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Bankcard Refund"/>
  <p:tag name="ARTICULATE_SLIDE_GUID" val="df00a2b6-4b18-4ecb-82e6-be840adf9454"/>
  <p:tag name="AUDIO_ID" val="560"/>
  <p:tag name="ELAPSEDTIME" val="24.2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1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etty Cash Account"/>
  <p:tag name="ARTICULATE_SLIDE_GUID" val="2c1b4266-d1db-400f-9ef6-7ea63e8c7d65"/>
  <p:tag name="AUDIO_ID" val="565"/>
  <p:tag name="ELAPSEDTIME" val="48.7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1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etty Cash Account"/>
  <p:tag name="ARTICULATE_SLIDE_GUID" val="2c1b4266-d1db-400f-9ef6-7ea63e8c7d65"/>
  <p:tag name="AUDIO_ID" val="565"/>
  <p:tag name="ELAPSEDTIME" val="48.7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1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1756890-862d-48d5-9158-c0770d2d24ce"/>
  <p:tag name="ARTICULATE_TITLE_TAG" val="Petty Cash Account (2)"/>
  <p:tag name="AUDIO_ID" val="567"/>
  <p:tag name="ELAPSEDTIME" val="13.4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1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c5e0863-a2bc-4fd2-8b3a-85a9c16a87d0"/>
  <p:tag name="ARTICULATE_TITLE_TAG" val="Petty Cash Reimbursement (2)"/>
  <p:tag name="AUDIO_ID" val="571"/>
  <p:tag name="TIMELINE" val="4.1/6.4/9.1/12.0/15.0"/>
  <p:tag name="ELAPSEDTIME" val="18.2"/>
  <p:tag name="ANNOTATION_COUNT" val="0"/>
  <p:tag name="ARTICULATE_SLIDE_PAUSE" val="1"/>
  <p:tag name="ARTICULATE_NAV_LEVEL" val="3"/>
  <p:tag name="ARTICULATE_PLAYLIST_ID" val="-1"/>
  <p:tag name="ARTICULATE_LOCK_SLIDE" val="0"/>
  <p:tag name="ARTICULATE_SLIDE_NAV" val="1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30a1d6f-4fe9-4754-a323-a89c983e69f9"/>
  <p:tag name="ARTICULATE_TITLE_TAG" val="Title (cont.)"/>
  <p:tag name="AUDIO_ID" val="361"/>
  <p:tag name="ANNOTATION_COUNT" val="0"/>
  <p:tag name="ELAPSEDTIME" val="45.265"/>
  <p:tag name="ARTICULATE_SLIDE_PAUSE" val="1"/>
  <p:tag name="ARTICULATE_NAV_LEVEL" val="2"/>
  <p:tag name="ARTICULATE_PLAYLIST_ID" val="-1"/>
  <p:tag name="ARTICULATE_LOCK_SLIDE" val="0"/>
  <p:tag name="ARTICULATE_SLIDE_NAV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57cc1e4-58ea-417a-a81d-d4154ef41ae5"/>
  <p:tag name="ARTICULATE_TITLE_TAG" val="Petty Cash Reimbursement (3)"/>
  <p:tag name="AUDIO_ID" val="573"/>
  <p:tag name="ANNOTATION_COUNT" val="0"/>
  <p:tag name="ELAPSEDTIME" val="45.947"/>
  <p:tag name="ARTICULATE_SLIDE_PAUSE" val="1"/>
  <p:tag name="ARTICULATE_NAV_LEVEL" val="3"/>
  <p:tag name="ARTICULATE_PLAYLIST_ID" val="-1"/>
  <p:tag name="ARTICULATE_LOCK_SLIDE" val="0"/>
  <p:tag name="ARTICULATE_SLIDE_NAV" val="12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0434f3e-c61d-4f59-921f-f35ec4ae647d"/>
  <p:tag name="ARTICULATE_TITLE_TAG" val="Petty Cash Reimbursement (4)"/>
  <p:tag name="AUDIO_ID" val="574"/>
  <p:tag name="ELAPSEDTIME" val="15.2"/>
  <p:tag name="ANNOTATION_COUNT" val="0"/>
  <p:tag name="ARTICULATE_SLIDE_PAUSE" val="1"/>
  <p:tag name="ARTICULATE_NAV_LEVEL" val="3"/>
  <p:tag name="ARTICULATE_PLAYLIST_ID" val="-1"/>
  <p:tag name="ARTICULATE_LOCK_SLIDE" val="0"/>
  <p:tag name="ARTICULATE_SLIDE_NAV" val="12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Internal Control"/>
  <p:tag name="ARTICULATE_SLIDE_GUID" val="05d341d3-2a1b-4b6a-9bce-fd3ae9574b66"/>
  <p:tag name="AUDIO_ID" val="575"/>
  <p:tag name="ELAPSEDTIME" val="28.4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847b117-eeee-42dc-bcee-2b32f4d000b6"/>
  <p:tag name="ARTICULATE_TITLE_TAG" val="Internal Control (2)"/>
  <p:tag name="AUDIO_ID" val="577"/>
  <p:tag name="ELAPSEDTIME" val="18.4"/>
  <p:tag name="ANNOTATION_COUNT" val="0"/>
  <p:tag name="TIMELINE" val="3.70/6.00/8.10/10.10/12.20/15.60"/>
  <p:tag name="ARTICULATE_SLIDE_PAUSE" val="1"/>
  <p:tag name="ARTICULATE_NAV_LEVEL" val="2"/>
  <p:tag name="ARTICULATE_PLAYLIST_ID" val="-1"/>
  <p:tag name="ARTICULATE_LOCK_SLIDE" val="0"/>
  <p:tag name="ARTICULATE_SLIDE_NAV" val="12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egregation of Duties"/>
  <p:tag name="ARTICULATE_SLIDE_GUID" val="b3e6d6fa-5d34-45d9-84d4-905ab3de420c"/>
  <p:tag name="AUDIO_ID" val="578"/>
  <p:tag name="ELAPSEDTIME" val="13.8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2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94408a1-313e-49e2-8cb3-4a7c9efca825"/>
  <p:tag name="ARTICULATE_TITLE_TAG" val="Segregation of Duties (2)"/>
  <p:tag name="AUDIO_ID" val="579"/>
  <p:tag name="ELAPSEDTIME" val="17.3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2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xceptions"/>
  <p:tag name="ARTICULATE_SLIDE_GUID" val="090c8248-ff2a-4cf4-89ec-89b8a575982f"/>
  <p:tag name="AUDIO_ID" val="580"/>
  <p:tag name="ELAPSEDTIME" val="24.2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2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Internal Control Questions"/>
  <p:tag name="ARTICULATE_SLIDE_GUID" val="cfbb0fd0-c688-409f-b331-7b92b950b4dc"/>
  <p:tag name="AUDIO_ID" val="582"/>
  <p:tag name="ELAPSEDTIME" val="37.0"/>
  <p:tag name="ANNOTATION_COUNT" val="0"/>
  <p:tag name="TIMELINE" val="1.40/14.70/22.60/29.50"/>
  <p:tag name="ARTICULATE_SLIDE_PAUSE" val="1"/>
  <p:tag name="ARTICULATE_NAV_LEVEL" val="1"/>
  <p:tag name="ARTICULATE_PLAYLIST_ID" val="-1"/>
  <p:tag name="ARTICULATE_LOCK_SLIDE" val="0"/>
  <p:tag name="ARTICULATE_SLIDE_NAV" val="12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ccb8112-4d03-4203-a950-8f7823777afd"/>
  <p:tag name="ARTICULATE_TITLE_TAG" val="Internal Control Questions (2)"/>
  <p:tag name="AUDIO_ID" val="583"/>
  <p:tag name="ELAPSEDTIME" val="27.0"/>
  <p:tag name="ANNOTATION_COUNT" val="0"/>
  <p:tag name="TIMELINE" val="2.00/7.30/15.10/20.20"/>
  <p:tag name="ARTICULATE_SLIDE_PAUSE" val="1"/>
  <p:tag name="ARTICULATE_NAV_LEVEL" val="2"/>
  <p:tag name="ARTICULATE_PLAYLIST_ID" val="-1"/>
  <p:tag name="ARTICULATE_LOCK_SLIDE" val="0"/>
  <p:tag name="ARTICULATE_SLIDE_NAV" val="12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790e107-d544-4a88-bb65-7974242161df"/>
  <p:tag name="ARTICULATE_TITLE_TAG" val="Internal Control Questions (3)"/>
  <p:tag name="AUDIO_ID" val="584"/>
  <p:tag name="ELAPSEDTIME" val="31.8"/>
  <p:tag name="ANNOTATION_COUNT" val="0"/>
  <p:tag name="TIMELINE" val="1.70/8.10/14.80/22.60"/>
  <p:tag name="ARTICULATE_SLIDE_PAUSE" val="1"/>
  <p:tag name="ARTICULATE_NAV_LEVEL" val="2"/>
  <p:tag name="ARTICULATE_PLAYLIST_ID" val="-1"/>
  <p:tag name="ARTICULATE_LOCK_SLIDE" val="0"/>
  <p:tag name="ARTICULATE_SLIDE_NAV" val="1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6d30842-c069-453e-8aef-a6f07fe6091f"/>
  <p:tag name="ARTICULATE_TITLE_TAG" val="Conclusion"/>
  <p:tag name="AUDIO_ID" val="585"/>
  <p:tag name="ELAPSEDTIME" val="13.9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1zzfKGu3_files\slide0001_image001.p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ef8471d-06f4-4551-8985-15edc6eadc63"/>
  <p:tag name="ARTICULATE_TITLE_TAG" val="Forms"/>
  <p:tag name="AUDIO_ID" val="366"/>
  <p:tag name="ELAPSEDTIME" val="13.6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olicies"/>
  <p:tag name="ARTICULATE_SLIDE_GUID" val="33f67f15-2c35-479d-b9b1-cdade981df92"/>
  <p:tag name="AUDIO_ID" val="586"/>
  <p:tag name="ELAPSEDTIME" val="12.7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ourse Objectives"/>
  <p:tag name="ARTICULATE_SLIDE_GUID" val="7fa1a610-4267-40ad-8e6c-f8f8d0d368cc"/>
  <p:tag name="ANNOTATION_TYPE_1" val="2"/>
  <p:tag name="ANNOTATION_START_1" val="3.7"/>
  <p:tag name="ANNOTATION_TOP_1" val="-29.9"/>
  <p:tag name="ANNOTATION_LEFT_1" val="-30.0"/>
  <p:tag name="ANNOTATION_WIDTH_1" val="635.9"/>
  <p:tag name="ANNOTATION_HEIGHT_1" val="491.8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855309"/>
  <p:tag name="ANNOTATION_FILL_ALPHA_1" val="50"/>
  <p:tag name="ANNOTATION_BORDER_WIDTH_1" val="2"/>
  <p:tag name="AUDIO_ID" val="368"/>
  <p:tag name="ELAPSEDTIME" val="51.9"/>
  <p:tag name="ANNOTATION_COUNT" val="0"/>
  <p:tag name="TIMELINE" val="3.00/5.70/9.30/13.40/16.90/19.80/23.30/27.20/30.90/39.30"/>
  <p:tag name="ARTICULATE_SLIDE_PAUSE" val="1"/>
  <p:tag name="ARTICULATE_NAV_LEVEL" val="1"/>
  <p:tag name="ARTICULATE_PLAYLIST_ID" val="-1"/>
  <p:tag name="ARTICULATE_LOCK_SLIDE" val="0"/>
  <p:tag name="ARTICULATE_SLIDE_NAV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afeguarding Monies"/>
  <p:tag name="ARTICULATE_SLIDE_GUID" val="afb5c4bc-e3d9-4db6-98bf-bd0fcb2973c9"/>
  <p:tag name="AUDIO_ID" val="369"/>
  <p:tag name="ANNOTATION_COUNT" val="0"/>
  <p:tag name="ELAPSEDTIME" val="139.098"/>
  <p:tag name="TIMELINE" val="9.10/30.80/51.90/69.44/79.34/100.34"/>
  <p:tag name="ARTICULATE_SLIDE_PAUSE" val="1"/>
  <p:tag name="ARTICULATE_NAV_LEVEL" val="1"/>
  <p:tag name="ARTICULATE_PLAYLIST_ID" val="-1"/>
  <p:tag name="ARTICULATE_LOCK_SLIDE" val="0"/>
  <p:tag name="ARTICULATE_SLIDE_NAV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ash Deposits"/>
  <p:tag name="ARTICULATE_SLIDE_GUID" val="2a75007e-3a81-49b4-bb3e-33658dac6af0"/>
  <p:tag name="AUDIO_ID" val="371"/>
  <p:tag name="ANNOTATION_COUNT" val="0"/>
  <p:tag name="ELAPSEDTIME" val="154.77"/>
  <p:tag name="TIMELINE" val="35.60/47.70/62.02/90.33/108.62/145.42"/>
  <p:tag name="ARTICULATE_SLIDE_PAUSE" val="1"/>
  <p:tag name="ARTICULATE_NAV_LEVEL" val="1"/>
  <p:tag name="ARTICULATE_PLAYLIST_ID" val="-1"/>
  <p:tag name="ARTICULATE_LOCK_SLIDE" val="0"/>
  <p:tag name="ARTICULATE_SLIDE_NAV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-Receipt"/>
  <p:tag name="ARTICULATE_SLIDE_GUID" val="6c56d945-56af-4007-b976-3d268cd5f716"/>
  <p:tag name="AUDIO_ID" val="374"/>
  <p:tag name="ELAPSEDTIME" val="34.2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a436831-d4e0-4c2e-ae5b-b6fe1a636bb4"/>
  <p:tag name="ARTICULATE_TITLE_TAG" val="D-Receipt (2)"/>
  <p:tag name="AUDIO_ID" val="376"/>
  <p:tag name="ELAPSEDTIME" val="7.0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e93b55-aa73-40e8-8c88-1c142dfaf808"/>
  <p:tag name="ARTICULATE_TITLE_TAG" val="D-Receipt (3)"/>
  <p:tag name="AUDIO_ID" val="378"/>
  <p:tag name="ELAPSEDTIME" val="7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3e972d2-f643-4f1a-9bed-c1286619b3b3"/>
  <p:tag name="ARTICULATE_TITLE_TAG" val="D-Receipt (4)"/>
  <p:tag name="AUDIO_ID" val="380"/>
  <p:tag name="ELAPSEDTIME" val="11.2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a04b585-9cce-49d3-b38b-52954f8244b6"/>
  <p:tag name="ARTICULATE_TITLE_TAG" val="D-Receipt (5)"/>
  <p:tag name="AUDIO_ID" val="382"/>
  <p:tag name="ELAPSEDTIME" val="7.6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f68ae35-876b-4dca-9c3a-fc5e3d3af769"/>
  <p:tag name="ARTICULATE_TITLE_TAG" val="D-Receipt (6)"/>
  <p:tag name="AUDIO_ID" val="384"/>
  <p:tag name="ELAPSEDTIME" val="5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f784977-8a8c-4a9a-b99d-c0d3f1bca283"/>
  <p:tag name="ARTICULATE_TITLE_TAG" val="D-Receipt (7)"/>
  <p:tag name="AUDIO_ID" val="386"/>
  <p:tag name="ELAPSEDTIME" val="5.3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549ec3-2231-4c42-a784-a36dba576fb6"/>
  <p:tag name="ARTICULATE_TITLE_TAG" val="D-Receipt (8)"/>
  <p:tag name="AUDIO_ID" val="388"/>
  <p:tag name="ELAPSEDTIME" val="3.4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7eff10c-f74c-48fa-be38-f6e1b40b46fd"/>
  <p:tag name="ARTICULATE_TITLE_TAG" val="D-Receipt (9)"/>
  <p:tag name="AUDIO_ID" val="389"/>
  <p:tag name="ELAPSEDTIME" val="16.0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eceipt Log Sheet"/>
  <p:tag name="ARTICULATE_SLIDE_GUID" val="75993855-c486-4458-9150-b87c7813b4e7"/>
  <p:tag name="AUDIO_ID" val="391"/>
  <p:tag name="ELAPSEDTIME" val="23.3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f3254e7-946b-4ef9-bc21-b421ea11213d"/>
  <p:tag name="ARTICULATE_TITLE_TAG" val="Receipt Log Sheet (2)"/>
  <p:tag name="AUDIO_ID" val="393"/>
  <p:tag name="ELAPSEDTIME" val="5.9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Training\AppData\Local\Temp\articulate\presenter\imgtemp\LubhbJ9B_files\slide0001_image001.emz"/>
  <p:tag name="ARTICULATE_PUBLISH_MOD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c467521-2670-4741-b416-dc0a61bdae32"/>
  <p:tag name="ARTICULATE_TITLE_TAG" val="Receipt Log Sheet (3)"/>
  <p:tag name="AUDIO_ID" val="397"/>
  <p:tag name="ELAPSEDTIME" val="5.6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Training\AppData\Local\Temp\articulate\presenter\imgtemp\iEJbovbu_files\slide0001_image001.emz"/>
  <p:tag name="ARTICULATE_PUBLISH_MOD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bbf5f2c-8347-4dc2-9a22-62805e52ef08"/>
  <p:tag name="ARTICULATE_TITLE_TAG" val="Receipt Log Sheet (4)"/>
  <p:tag name="AUDIO_ID" val="399"/>
  <p:tag name="ELAPSEDTIME" val="14.0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Training\AppData\Local\Temp\articulate\presenter\imgtemp\57egIEKr_files\slide0001_image001.emz"/>
  <p:tag name="ARTICULATE_PUBLISH_MOD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12ac0ea-50cd-4650-84e9-f82806e578d7"/>
  <p:tag name="ARTICULATE_TITLE_TAG" val="Receipt Log Sheet (5)"/>
  <p:tag name="AUDIO_ID" val="401"/>
  <p:tag name="ELAPSEDTIME" val="16.0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Training\AppData\Local\Temp\articulate\presenter\imgtemp\LBz5u1Al_files\slide0001_image001.emz"/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1359210-d2c5-4027-8225-a525fcd4a124"/>
  <p:tag name="ARTICULATE_TITLE_TAG" val="Receipt Log Sheet (6)"/>
  <p:tag name="AUDIO_ID" val="403"/>
  <p:tag name="ELAPSEDTIME" val="10.2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Training\AppData\Local\Temp\articulate\presenter\imgtemp\ATs6liE2_files\slide0001_image001.emz"/>
  <p:tag name="ARTICULATE_PUBLISH_MOD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f614752-0f7e-40d1-aa71-d4e0ae4930fb"/>
  <p:tag name="ARTICULATE_TITLE_TAG" val="Receipt Log Sheet (7)"/>
  <p:tag name="AUDIO_ID" val="405"/>
  <p:tag name="ELAPSEDTIME" val="4.9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Training\AppData\Local\Temp\articulate\presenter\imgtemp\Ef9jTkeF_files\slide0001_image001.emz"/>
  <p:tag name="ARTICULATE_PUBLISH_MOD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3169b4a-f61e-4db6-84e2-9c11d8b0b516"/>
  <p:tag name="ARTICULATE_TITLE_TAG" val="Receipt Log Sheet (8)"/>
  <p:tag name="AUDIO_ID" val="407"/>
  <p:tag name="ELAPSEDTIME" val="15.8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Training\AppData\Local\Temp\articulate\presenter\imgtemp\nQWedVeJ_files\slide0001_image001.emz"/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1fec841-816d-4c9e-bcc0-6bd196f752c4"/>
  <p:tag name="ARTICULATE_TITLE_TAG" val="Receipt Log Sheet (9)"/>
  <p:tag name="AUDIO_ID" val="409"/>
  <p:tag name="ELAPSEDTIME" val="17.3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Training\AppData\Local\Temp\articulate\presenter\imgtemp\ZNpETHQj_files\slide0001_image001.emz"/>
  <p:tag name="ARTICULATE_PUBLISH_MOD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1fec841-816d-4c9e-bcc0-6bd196f752c4"/>
  <p:tag name="ARTICULATE_TITLE_TAG" val="Receipt Log Sheet (9)"/>
  <p:tag name="AUDIO_ID" val="409"/>
  <p:tag name="ELAPSEDTIME" val="17.3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Training\AppData\Local\Temp\articulate\presenter\imgtemp\ZNpETHQj_files\slide0001_image001.emz"/>
  <p:tag name="ARTICULATE_PUBLISH_MOD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7cd4d4e-f68d-4c69-b7a8-7d1df30dd915"/>
  <p:tag name="ARTICULATE_TITLE_TAG" val="Receipt Log Sheet (10)"/>
  <p:tag name="AUDIO_ID" val="411"/>
  <p:tag name="ELAPSEDTIME" val="6.4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2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Training\AppData\Local\Temp\articulate\presenter\imgtemp\qP94VcD0_files\slide0001_image001.emz"/>
  <p:tag name="ARTICULATE_PUBLISH_MOD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a15ea15-c24f-4b9c-94af-87030c795524"/>
  <p:tag name="ARTICULATE_TITLE_TAG" val="Receipt Log Sheet (11)"/>
  <p:tag name="AUDIO_ID" val="413"/>
  <p:tag name="ELAPSEDTIME" val="9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Training\AppData\Local\Temp\articulate\presenter\imgtemp\XPtVFEos_files\slide0001_image001.emz"/>
  <p:tag name="ARTICULATE_PUBLISH_MOD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18aab64-f957-4ed6-9c22-430ec6cddd5b"/>
  <p:tag name="ARTICULATE_TITLE_TAG" val="Receipt Log Sheet (12)"/>
  <p:tag name="AUDIO_ID" val="414"/>
  <p:tag name="ELAPSEDTIME" val="4.2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2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Training\AppData\Local\Temp\articulate\presenter\imgtemp\TMncMQdH_files\slide0001_image001.emz"/>
  <p:tag name="ARTICULATE_PUBLISH_MODE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13e3d89-86ec-4253-8c3f-355bfa760f27"/>
  <p:tag name="ARTICULATE_TITLE_TAG" val="Cash Deposit Report (2)"/>
  <p:tag name="AUDIO_ID" val="420"/>
  <p:tag name="ELAPSEDTIME" val="17.1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80408ff-393f-4360-9061-9f5563da5631"/>
  <p:tag name="ARTICULATE_TITLE_TAG" val="Cash Deposit Report (3)"/>
  <p:tag name="AUDIO_ID" val="422"/>
  <p:tag name="ELAPSEDTIME" val="5.9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3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49fbfcb-4afe-4bb2-9bb4-b933340db190"/>
  <p:tag name="ARTICULATE_TITLE_TAG" val="Cash Deposit Report (4)"/>
  <p:tag name="AUDIO_ID" val="426"/>
  <p:tag name="ELAPSEDTIME" val="5.0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3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e97df93-f27f-4770-9275-5f9f21fabd8e"/>
  <p:tag name="ARTICULATE_TITLE_TAG" val="Cash Deposit Report (5)"/>
  <p:tag name="AUDIO_ID" val="428"/>
  <p:tag name="ELAPSEDTIME" val="18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3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f484339-0915-4432-aa6d-7d0e5ea103f6"/>
  <p:tag name="ARTICULATE_TITLE_TAG" val="Cash Deposit Report (6)"/>
  <p:tag name="AUDIO_ID" val="430"/>
  <p:tag name="ELAPSEDTIME" val="29.8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f78b47b-c7f2-4815-bb96-1774c321f881"/>
  <p:tag name="ARTICULATE_TITLE_TAG" val="Cash Deposit Report (7)"/>
  <p:tag name="AUDIO_ID" val="432"/>
  <p:tag name="ELAPSEDTIME" val="7.0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raining\AppData\Local\Temp\articulate\presenter\imgtemp\vQP1dqfn_files\slide0001_image001.pn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23c69d2-d67c-4149-b39b-600d820a698b"/>
  <p:tag name="ARTICULATE_TITLE_TAG" val="Cash Deposit Report (8)"/>
  <p:tag name="AUDIO_ID" val="434"/>
  <p:tag name="ELAPSEDTIME" val="24.7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3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3d25f4-240a-4413-8a99-2e6c2c5518e9"/>
  <p:tag name="ARTICULATE_TITLE_TAG" val="Cash Deposit Report (9)"/>
  <p:tag name="AUDIO_ID" val="436"/>
  <p:tag name="ELAPSEDTIME" val="15.5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6f0ad80-c80e-4a14-a190-f8f30bf56203"/>
  <p:tag name="ARTICULATE_TITLE_TAG" val="Cash Deposit Report (10)"/>
  <p:tag name="AUDIO_ID" val="438"/>
  <p:tag name="ELAPSEDTIME" val="8.4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4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0d44d47-bac7-41ba-8ca8-82da4fc8c565"/>
  <p:tag name="ARTICULATE_TITLE_TAG" val="Cash Deposit Report (11)"/>
  <p:tag name="AUDIO_ID" val="440"/>
  <p:tag name="ELAPSEDTIME" val="11.8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4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a5a0fa0-c851-4b26-b986-a087721ab06c"/>
  <p:tag name="ARTICULATE_TITLE_TAG" val="Cash Deposit Report (12)"/>
  <p:tag name="AUDIO_ID" val="441"/>
  <p:tag name="ELAPSEDTIME" val="5.2"/>
  <p:tag name="ANNOTATION_COUNT" val="0"/>
  <p:tag name="ARTICULATE_SLIDE_PAUSE" val="1"/>
  <p:tag name="ARTICULATE_NAV_LEVEL" val="2"/>
  <p:tag name="ARTICULATE_PLAYLIST_ID" val="-1"/>
  <p:tag name="ARTICULATE_LOCK_SLIDE" val="0"/>
  <p:tag name="ARTICULATE_SLIDE_NAV" val="43"/>
</p:tagLst>
</file>

<file path=ppt/theme/theme1.xml><?xml version="1.0" encoding="utf-8"?>
<a:theme xmlns:a="http://schemas.openxmlformats.org/drawingml/2006/main" name="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4635</TotalTime>
  <Words>5471</Words>
  <Application>Microsoft Office PowerPoint</Application>
  <PresentationFormat>On-screen Show (4:3)</PresentationFormat>
  <Paragraphs>1070</Paragraphs>
  <Slides>216</Slides>
  <Notes>216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93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216</vt:i4>
      </vt:variant>
    </vt:vector>
  </HeadingPairs>
  <TitlesOfParts>
    <vt:vector size="317" baseType="lpstr">
      <vt:lpstr>Arial</vt:lpstr>
      <vt:lpstr>Courier New</vt:lpstr>
      <vt:lpstr>Lucida Sans</vt:lpstr>
      <vt:lpstr>Stone Sans</vt:lpstr>
      <vt:lpstr>Times New Roman</vt:lpstr>
      <vt:lpstr>Wingdings</vt:lpstr>
      <vt:lpstr>Default Design</vt:lpstr>
      <vt:lpstr>2_Default Design</vt:lpstr>
      <vt:lpstr>1_Default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36_Default Design</vt:lpstr>
      <vt:lpstr>37_Default Design</vt:lpstr>
      <vt:lpstr>38_Default Design</vt:lpstr>
      <vt:lpstr>39_Default Design</vt:lpstr>
      <vt:lpstr>40_Default Design</vt:lpstr>
      <vt:lpstr>41_Default Design</vt:lpstr>
      <vt:lpstr>42_Default Design</vt:lpstr>
      <vt:lpstr>43_Default Design</vt:lpstr>
      <vt:lpstr>44_Default Design</vt:lpstr>
      <vt:lpstr>45_Default Design</vt:lpstr>
      <vt:lpstr>46_Default Design</vt:lpstr>
      <vt:lpstr>47_Default Design</vt:lpstr>
      <vt:lpstr>48_Default Design</vt:lpstr>
      <vt:lpstr>49_Default Design</vt:lpstr>
      <vt:lpstr>50_Default Design</vt:lpstr>
      <vt:lpstr>51_Default Design</vt:lpstr>
      <vt:lpstr>52_Default Design</vt:lpstr>
      <vt:lpstr>53_Default Design</vt:lpstr>
      <vt:lpstr>54_Default Design</vt:lpstr>
      <vt:lpstr>55_Default Design</vt:lpstr>
      <vt:lpstr>56_Default Design</vt:lpstr>
      <vt:lpstr>57_Default Design</vt:lpstr>
      <vt:lpstr>58_Default Design</vt:lpstr>
      <vt:lpstr>59_Default Design</vt:lpstr>
      <vt:lpstr>60_Default Design</vt:lpstr>
      <vt:lpstr>61_Default Design</vt:lpstr>
      <vt:lpstr>62_Default Design</vt:lpstr>
      <vt:lpstr>63_Default Design</vt:lpstr>
      <vt:lpstr>64_Default Design</vt:lpstr>
      <vt:lpstr>65_Default Design</vt:lpstr>
      <vt:lpstr>66_Default Design</vt:lpstr>
      <vt:lpstr>67_Default Design</vt:lpstr>
      <vt:lpstr>68_Default Design</vt:lpstr>
      <vt:lpstr>69_Default Design</vt:lpstr>
      <vt:lpstr>70_Default Design</vt:lpstr>
      <vt:lpstr>71_Default Design</vt:lpstr>
      <vt:lpstr>72_Default Design</vt:lpstr>
      <vt:lpstr>73_Default Design</vt:lpstr>
      <vt:lpstr>74_Default Design</vt:lpstr>
      <vt:lpstr>75_Default Design</vt:lpstr>
      <vt:lpstr>76_Default Design</vt:lpstr>
      <vt:lpstr>77_Default Design</vt:lpstr>
      <vt:lpstr>78_Default Design</vt:lpstr>
      <vt:lpstr>79_Default Design</vt:lpstr>
      <vt:lpstr>80_Default Design</vt:lpstr>
      <vt:lpstr>81_Default Design</vt:lpstr>
      <vt:lpstr>82_Default Design</vt:lpstr>
      <vt:lpstr>83_Default Design</vt:lpstr>
      <vt:lpstr>84_Default Design</vt:lpstr>
      <vt:lpstr>85_Default Design</vt:lpstr>
      <vt:lpstr>86_Default Design</vt:lpstr>
      <vt:lpstr>87_Default Design</vt:lpstr>
      <vt:lpstr>88_Default Design</vt:lpstr>
      <vt:lpstr>89_Default Design</vt:lpstr>
      <vt:lpstr>90_Default Design</vt:lpstr>
      <vt:lpstr>91_Default Design</vt:lpstr>
      <vt:lpstr>92_Default Design</vt:lpstr>
      <vt:lpstr>Worksheet</vt:lpstr>
      <vt:lpstr>Slide</vt:lpstr>
      <vt:lpstr>PowerPoint Presentation</vt:lpstr>
      <vt:lpstr>PowerPoint Presentation</vt:lpstr>
      <vt:lpstr>PowerPoint Presentation</vt:lpstr>
      <vt:lpstr>PowerPoint Presentation</vt:lpstr>
      <vt:lpstr>OBJECTIVES OF COURSE</vt:lpstr>
      <vt:lpstr>SAFEGUARDING MONIES</vt:lpstr>
      <vt:lpstr>BASIC DEPOSITS</vt:lpstr>
      <vt:lpstr>BASIC DEPOSITS (include)</vt:lpstr>
      <vt:lpstr>D-RECEIPT</vt:lpstr>
      <vt:lpstr>D-RECEIPT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WSU LOGSHEET</vt:lpstr>
      <vt:lpstr>PowerPoint Presentation</vt:lpstr>
      <vt:lpstr>                 WSU LOGSHEET</vt:lpstr>
      <vt:lpstr>PowerPoint Presentation</vt:lpstr>
      <vt:lpstr>                 WSU LOGSHEET</vt:lpstr>
      <vt:lpstr>PowerPoint Presentation</vt:lpstr>
      <vt:lpstr>                 WSU LOGSHEET</vt:lpstr>
      <vt:lpstr>PowerPoint Presentation</vt:lpstr>
      <vt:lpstr>                 WSU LOGSHEET</vt:lpstr>
      <vt:lpstr>PowerPoint Presentation</vt:lpstr>
      <vt:lpstr>                 WSU LOGSHEET</vt:lpstr>
      <vt:lpstr>PowerPoint Presentation</vt:lpstr>
      <vt:lpstr>                 WSU LOGSHEET</vt:lpstr>
      <vt:lpstr>PowerPoint Presentation</vt:lpstr>
      <vt:lpstr>                 WSU LOGSHEET</vt:lpstr>
      <vt:lpstr>PowerPoint Presentation</vt:lpstr>
      <vt:lpstr>                 WSU LOGSHEET</vt:lpstr>
      <vt:lpstr>PowerPoint Presentation</vt:lpstr>
      <vt:lpstr>                 WSU LOGSHEET</vt:lpstr>
      <vt:lpstr>PowerPoint Presentation</vt:lpstr>
      <vt:lpstr>                 WSU LOGSHEET</vt:lpstr>
      <vt:lpstr>PowerPoint Presentation</vt:lpstr>
      <vt:lpstr>                 WSU LOGSHEET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DEPOSIT TO CASHIER’S</vt:lpstr>
      <vt:lpstr>D-RECEIPT AUTHORIZATION</vt:lpstr>
      <vt:lpstr>D-RECEIPT PROCECURES</vt:lpstr>
      <vt:lpstr>RECEIPT AUTHORIZATION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RECEIPT REQUEST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INVENTORY CONTROL SHEET</vt:lpstr>
      <vt:lpstr>PowerPoint Presentation</vt:lpstr>
      <vt:lpstr>PowerPoint Presentation</vt:lpstr>
      <vt:lpstr>PowerPoint Presentation</vt:lpstr>
      <vt:lpstr>CASH REGISTER SALES</vt:lpstr>
      <vt:lpstr>CASH REGISTER REQUIREMENTS</vt:lpstr>
      <vt:lpstr>CASH REGISTER REQUIREMENTS</vt:lpstr>
      <vt:lpstr>CASH REGISTER REQUIREMENTS</vt:lpstr>
      <vt:lpstr>PowerPoint Presentation</vt:lpstr>
      <vt:lpstr>PowerPoint Presentation</vt:lpstr>
      <vt:lpstr>PowerPoint Presentation</vt:lpstr>
      <vt:lpstr>BANKCARD SALES</vt:lpstr>
      <vt:lpstr>PowerPoint Presentation</vt:lpstr>
      <vt:lpstr>REVENUE SOURCES</vt:lpstr>
      <vt:lpstr>REVENUE CODES</vt:lpstr>
      <vt:lpstr>TRANSACTION TYPES</vt:lpstr>
      <vt:lpstr>TRANSACTION TYPES</vt:lpstr>
      <vt:lpstr>CASH 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CASH SHORTAGE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RECOVERY OF EXPENDITURE</vt:lpstr>
      <vt:lpstr>RECOVERY OF EXPENDITURE</vt:lpstr>
      <vt:lpstr>PowerPoint Presentation</vt:lpstr>
      <vt:lpstr>RECOVERY OF EXPENDITURE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FOREIGN ITEMS</vt:lpstr>
      <vt:lpstr>PowerPoint Presentation</vt:lpstr>
      <vt:lpstr>FOREIGN COLLECTION ITEMS</vt:lpstr>
      <vt:lpstr>RETURNED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PETTY CASH ACCOUNT</vt:lpstr>
      <vt:lpstr>PETTY CASH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INTERNAL CONTROL</vt:lpstr>
      <vt:lpstr>INTERNAL CONTROL</vt:lpstr>
      <vt:lpstr>SEGREGATION OF DUTIES</vt:lpstr>
      <vt:lpstr>PowerPoint Presentation</vt:lpstr>
      <vt:lpstr>EXCEPTIONS</vt:lpstr>
      <vt:lpstr>STATE OF WASHINGTON INTERNAL CONTROL POLICY</vt:lpstr>
      <vt:lpstr>PowerPoint Presentation</vt:lpstr>
      <vt:lpstr>PowerPoint Presentation</vt:lpstr>
      <vt:lpstr>PowerPoint Presentation</vt:lpstr>
      <vt:lpstr>CONCLUSION</vt:lpstr>
    </vt:vector>
  </TitlesOfParts>
  <Company>Washington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Payne, Andrea S</cp:lastModifiedBy>
  <cp:revision>464</cp:revision>
  <dcterms:created xsi:type="dcterms:W3CDTF">2001-10-04T20:08:10Z</dcterms:created>
  <dcterms:modified xsi:type="dcterms:W3CDTF">2015-11-17T20:14:13Z</dcterms:modified>
</cp:coreProperties>
</file>