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53" r:id="rId2"/>
  </p:sldMasterIdLst>
  <p:notesMasterIdLst>
    <p:notesMasterId r:id="rId46"/>
  </p:notesMasterIdLst>
  <p:handoutMasterIdLst>
    <p:handoutMasterId r:id="rId47"/>
  </p:handoutMasterIdLst>
  <p:sldIdLst>
    <p:sldId id="304" r:id="rId3"/>
    <p:sldId id="328" r:id="rId4"/>
    <p:sldId id="305" r:id="rId5"/>
    <p:sldId id="308" r:id="rId6"/>
    <p:sldId id="334" r:id="rId7"/>
    <p:sldId id="329" r:id="rId8"/>
    <p:sldId id="314" r:id="rId9"/>
    <p:sldId id="343" r:id="rId10"/>
    <p:sldId id="309" r:id="rId11"/>
    <p:sldId id="316" r:id="rId12"/>
    <p:sldId id="310" r:id="rId13"/>
    <p:sldId id="317" r:id="rId14"/>
    <p:sldId id="335" r:id="rId15"/>
    <p:sldId id="336" r:id="rId16"/>
    <p:sldId id="337" r:id="rId17"/>
    <p:sldId id="318" r:id="rId18"/>
    <p:sldId id="340" r:id="rId19"/>
    <p:sldId id="341" r:id="rId20"/>
    <p:sldId id="342" r:id="rId21"/>
    <p:sldId id="338" r:id="rId22"/>
    <p:sldId id="350" r:id="rId23"/>
    <p:sldId id="351" r:id="rId24"/>
    <p:sldId id="319" r:id="rId25"/>
    <p:sldId id="320" r:id="rId26"/>
    <p:sldId id="311" r:id="rId27"/>
    <p:sldId id="321" r:id="rId28"/>
    <p:sldId id="322" r:id="rId29"/>
    <p:sldId id="352" r:id="rId30"/>
    <p:sldId id="312" r:id="rId31"/>
    <p:sldId id="324" r:id="rId32"/>
    <p:sldId id="330" r:id="rId33"/>
    <p:sldId id="332" r:id="rId34"/>
    <p:sldId id="348" r:id="rId35"/>
    <p:sldId id="345" r:id="rId36"/>
    <p:sldId id="346" r:id="rId37"/>
    <p:sldId id="347" r:id="rId38"/>
    <p:sldId id="331" r:id="rId39"/>
    <p:sldId id="349" r:id="rId40"/>
    <p:sldId id="326" r:id="rId41"/>
    <p:sldId id="327" r:id="rId42"/>
    <p:sldId id="333" r:id="rId43"/>
    <p:sldId id="325" r:id="rId44"/>
    <p:sldId id="353" r:id="rId4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5F5F"/>
    <a:srgbClr val="B2B2B2"/>
    <a:srgbClr val="DBCEAC"/>
    <a:srgbClr val="3CB6CE"/>
    <a:srgbClr val="B6BF00"/>
    <a:srgbClr val="EC7A00"/>
    <a:srgbClr val="003C69"/>
    <a:srgbClr val="452325"/>
    <a:srgbClr val="C60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85386" autoAdjust="0"/>
  </p:normalViewPr>
  <p:slideViewPr>
    <p:cSldViewPr snapToGrid="0">
      <p:cViewPr varScale="1">
        <p:scale>
          <a:sx n="88" d="100"/>
          <a:sy n="88" d="100"/>
        </p:scale>
        <p:origin x="984" y="84"/>
      </p:cViewPr>
      <p:guideLst>
        <p:guide orient="horz" pos="1534"/>
        <p:guide orient="horz" pos="660"/>
        <p:guide pos="2015"/>
        <p:guide pos="39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816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51CE9-C688-494B-88B3-B09D702A8AD0}" type="doc">
      <dgm:prSet loTypeId="urn:microsoft.com/office/officeart/2008/layout/AlternatingHexagon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5B25BD-F61E-4D68-A48E-378D0234AFE2}">
      <dgm:prSet phldrT="[Text]" custT="1"/>
      <dgm:spPr/>
      <dgm:t>
        <a:bodyPr/>
        <a:lstStyle/>
        <a:p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Adaptation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B5B583-559D-44FF-907E-A732D2D9E58C}" type="parTrans" cxnId="{D4E70765-0256-4FBF-B4F3-04ED377F6014}">
      <dgm:prSet/>
      <dgm:spPr/>
      <dgm:t>
        <a:bodyPr/>
        <a:lstStyle/>
        <a:p>
          <a:endParaRPr lang="en-US"/>
        </a:p>
      </dgm:t>
    </dgm:pt>
    <dgm:pt modelId="{E7DD00C8-4E78-4A6C-84A1-EB5A973CF2F1}" type="sibTrans" cxnId="{D4E70765-0256-4FBF-B4F3-04ED377F601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DFF8F83-A512-4E17-9127-36695098CCAD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Obsolescence</a:t>
          </a:r>
          <a:endParaRPr lang="en-US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F13233-53A9-4080-BDB9-1E3802109547}" type="parTrans" cxnId="{33813000-7C0D-4975-AEF6-D6CEA821BF64}">
      <dgm:prSet/>
      <dgm:spPr/>
      <dgm:t>
        <a:bodyPr/>
        <a:lstStyle/>
        <a:p>
          <a:endParaRPr lang="en-US"/>
        </a:p>
      </dgm:t>
    </dgm:pt>
    <dgm:pt modelId="{FD06C5E7-F6A3-4BB3-A31B-199D2715FA98}" type="sibTrans" cxnId="{33813000-7C0D-4975-AEF6-D6CEA821BF64}">
      <dgm:prSet/>
      <dgm:spPr/>
      <dgm:t>
        <a:bodyPr/>
        <a:lstStyle/>
        <a:p>
          <a:endParaRPr lang="en-US"/>
        </a:p>
      </dgm:t>
    </dgm:pt>
    <dgm:pt modelId="{2E438DF1-0E0D-4EAA-99DE-21DFC265F8BD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Economics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1A0536-9A76-456E-91A1-C4403F204DEA}" type="parTrans" cxnId="{D5FEEDE3-2E7B-401B-9A44-6BAF85156CCA}">
      <dgm:prSet/>
      <dgm:spPr/>
      <dgm:t>
        <a:bodyPr/>
        <a:lstStyle/>
        <a:p>
          <a:endParaRPr lang="en-US"/>
        </a:p>
      </dgm:t>
    </dgm:pt>
    <dgm:pt modelId="{414CBCCD-3629-4B45-A3BD-E6F975985852}" type="sibTrans" cxnId="{D5FEEDE3-2E7B-401B-9A44-6BAF85156CC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63976D66-E402-4071-B32C-E69C5B44DCD6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Specialization</a:t>
          </a:r>
          <a:endParaRPr lang="en-US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5FE91E-2FDE-435E-B091-A48F8FE170EA}" type="parTrans" cxnId="{149AB3CC-6C0D-4AD5-B766-2BD35BC86DC6}">
      <dgm:prSet/>
      <dgm:spPr/>
      <dgm:t>
        <a:bodyPr/>
        <a:lstStyle/>
        <a:p>
          <a:endParaRPr lang="en-US"/>
        </a:p>
      </dgm:t>
    </dgm:pt>
    <dgm:pt modelId="{D4F9A27E-AC5F-42A2-9F53-2CF8852B999D}" type="sibTrans" cxnId="{149AB3CC-6C0D-4AD5-B766-2BD35BC86DC6}">
      <dgm:prSet/>
      <dgm:spPr/>
      <dgm:t>
        <a:bodyPr/>
        <a:lstStyle/>
        <a:p>
          <a:endParaRPr lang="en-US"/>
        </a:p>
      </dgm:t>
    </dgm:pt>
    <dgm:pt modelId="{C75CADCB-4E59-440E-8C67-8710B399026A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Speed</a:t>
          </a:r>
          <a:endParaRPr lang="en-US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FE9DF7-5400-47DB-90AF-0F0AF218D273}" type="parTrans" cxnId="{A7E2E461-683A-4905-80C2-36A36EDF5009}">
      <dgm:prSet/>
      <dgm:spPr/>
      <dgm:t>
        <a:bodyPr/>
        <a:lstStyle/>
        <a:p>
          <a:endParaRPr lang="en-US"/>
        </a:p>
      </dgm:t>
    </dgm:pt>
    <dgm:pt modelId="{E5D7BD4A-B3D2-45F0-8B2A-7C2A8B8D55CC}" type="sibTrans" cxnId="{A7E2E461-683A-4905-80C2-36A36EDF5009}">
      <dgm:prSet/>
      <dgm:spPr/>
      <dgm:t>
        <a:bodyPr/>
        <a:lstStyle/>
        <a:p>
          <a:endParaRPr lang="en-US"/>
        </a:p>
      </dgm:t>
    </dgm:pt>
    <dgm:pt modelId="{81A79388-0089-4D70-B7A8-1DAF7BC71D51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Escalation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B856B0-FE42-49E9-BF59-E925B29948E0}" type="sibTrans" cxnId="{86420242-830B-4F80-A16C-D03FF162F259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2A93ADD-6487-490B-A7FC-2A533EEE1EC4}" type="parTrans" cxnId="{86420242-830B-4F80-A16C-D03FF162F259}">
      <dgm:prSet/>
      <dgm:spPr/>
      <dgm:t>
        <a:bodyPr/>
        <a:lstStyle/>
        <a:p>
          <a:endParaRPr lang="en-US"/>
        </a:p>
      </dgm:t>
    </dgm:pt>
    <dgm:pt modelId="{55414857-F1C1-4D1F-B3E0-7C39C19133B3}" type="pres">
      <dgm:prSet presAssocID="{6AB51CE9-C688-494B-88B3-B09D702A8AD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4781E8C-6245-44B0-B609-A49E3E69162F}" type="pres">
      <dgm:prSet presAssocID="{F45B25BD-F61E-4D68-A48E-378D0234AFE2}" presName="composite" presStyleCnt="0"/>
      <dgm:spPr/>
    </dgm:pt>
    <dgm:pt modelId="{3B5B7AD2-C533-4E5A-8B09-675E2E90561C}" type="pres">
      <dgm:prSet presAssocID="{F45B25BD-F61E-4D68-A48E-378D0234AFE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0C85B-DE46-4216-9D49-35E19B5AC0EC}" type="pres">
      <dgm:prSet presAssocID="{F45B25BD-F61E-4D68-A48E-378D0234AFE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CF022-454E-4BCB-9356-7A65422EE8A6}" type="pres">
      <dgm:prSet presAssocID="{F45B25BD-F61E-4D68-A48E-378D0234AFE2}" presName="BalanceSpacing" presStyleCnt="0"/>
      <dgm:spPr/>
    </dgm:pt>
    <dgm:pt modelId="{4F2A8B27-5A43-4D70-A050-62B404B5E73B}" type="pres">
      <dgm:prSet presAssocID="{F45B25BD-F61E-4D68-A48E-378D0234AFE2}" presName="BalanceSpacing1" presStyleCnt="0"/>
      <dgm:spPr/>
    </dgm:pt>
    <dgm:pt modelId="{9BCAF1A1-FEFE-4D3D-A65C-CA90E188CDAC}" type="pres">
      <dgm:prSet presAssocID="{E7DD00C8-4E78-4A6C-84A1-EB5A973CF2F1}" presName="Accent1Text" presStyleLbl="node1" presStyleIdx="1" presStyleCnt="6"/>
      <dgm:spPr/>
      <dgm:t>
        <a:bodyPr/>
        <a:lstStyle/>
        <a:p>
          <a:endParaRPr lang="en-US"/>
        </a:p>
      </dgm:t>
    </dgm:pt>
    <dgm:pt modelId="{CC277440-04D2-4015-8BA8-43B47EDE3242}" type="pres">
      <dgm:prSet presAssocID="{E7DD00C8-4E78-4A6C-84A1-EB5A973CF2F1}" presName="spaceBetweenRectangles" presStyleCnt="0"/>
      <dgm:spPr/>
    </dgm:pt>
    <dgm:pt modelId="{9DCA0EB6-8093-4FF4-B84F-037D76FAF996}" type="pres">
      <dgm:prSet presAssocID="{2E438DF1-0E0D-4EAA-99DE-21DFC265F8BD}" presName="composite" presStyleCnt="0"/>
      <dgm:spPr/>
    </dgm:pt>
    <dgm:pt modelId="{97C2CA0A-F412-480C-8102-BD2EDBFCF349}" type="pres">
      <dgm:prSet presAssocID="{2E438DF1-0E0D-4EAA-99DE-21DFC265F8B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EC444-C420-4F1C-B844-7C52B8B5870A}" type="pres">
      <dgm:prSet presAssocID="{2E438DF1-0E0D-4EAA-99DE-21DFC265F8B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C5C12-B8AF-4810-BC8E-9B27C55052F6}" type="pres">
      <dgm:prSet presAssocID="{2E438DF1-0E0D-4EAA-99DE-21DFC265F8BD}" presName="BalanceSpacing" presStyleCnt="0"/>
      <dgm:spPr/>
    </dgm:pt>
    <dgm:pt modelId="{B6B387B0-049D-4227-9EF3-F58EDEAFF844}" type="pres">
      <dgm:prSet presAssocID="{2E438DF1-0E0D-4EAA-99DE-21DFC265F8BD}" presName="BalanceSpacing1" presStyleCnt="0"/>
      <dgm:spPr/>
    </dgm:pt>
    <dgm:pt modelId="{08137976-2CFA-4CD8-A980-9B241BA3C3C2}" type="pres">
      <dgm:prSet presAssocID="{414CBCCD-3629-4B45-A3BD-E6F975985852}" presName="Accent1Text" presStyleLbl="node1" presStyleIdx="3" presStyleCnt="6"/>
      <dgm:spPr/>
      <dgm:t>
        <a:bodyPr/>
        <a:lstStyle/>
        <a:p>
          <a:endParaRPr lang="en-US"/>
        </a:p>
      </dgm:t>
    </dgm:pt>
    <dgm:pt modelId="{FC59D69E-3E71-4F45-99FD-CDA0F324B166}" type="pres">
      <dgm:prSet presAssocID="{414CBCCD-3629-4B45-A3BD-E6F975985852}" presName="spaceBetweenRectangles" presStyleCnt="0"/>
      <dgm:spPr/>
    </dgm:pt>
    <dgm:pt modelId="{BA4630EC-D618-42C7-87C1-7D3778D87FDA}" type="pres">
      <dgm:prSet presAssocID="{81A79388-0089-4D70-B7A8-1DAF7BC71D51}" presName="composite" presStyleCnt="0"/>
      <dgm:spPr/>
    </dgm:pt>
    <dgm:pt modelId="{AC027A58-ED3F-4BE2-BA93-41602A5C0767}" type="pres">
      <dgm:prSet presAssocID="{81A79388-0089-4D70-B7A8-1DAF7BC71D5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E81E8-798A-4C35-AB66-51BDFDDE8515}" type="pres">
      <dgm:prSet presAssocID="{81A79388-0089-4D70-B7A8-1DAF7BC71D5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7B617-3A72-4FD2-B911-6F93B7E07914}" type="pres">
      <dgm:prSet presAssocID="{81A79388-0089-4D70-B7A8-1DAF7BC71D51}" presName="BalanceSpacing" presStyleCnt="0"/>
      <dgm:spPr/>
    </dgm:pt>
    <dgm:pt modelId="{B54533F5-FE3E-431D-B928-98196B49D37D}" type="pres">
      <dgm:prSet presAssocID="{81A79388-0089-4D70-B7A8-1DAF7BC71D51}" presName="BalanceSpacing1" presStyleCnt="0"/>
      <dgm:spPr/>
    </dgm:pt>
    <dgm:pt modelId="{2EDB0ACB-A0C9-428D-8293-CF3A440CAE7B}" type="pres">
      <dgm:prSet presAssocID="{10B856B0-FE42-49E9-BF59-E925B29948E0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E18FEE71-CDBD-40A9-9E78-6B9A170185C1}" type="presOf" srcId="{E7DD00C8-4E78-4A6C-84A1-EB5A973CF2F1}" destId="{9BCAF1A1-FEFE-4D3D-A65C-CA90E188CDAC}" srcOrd="0" destOrd="0" presId="urn:microsoft.com/office/officeart/2008/layout/AlternatingHexagons"/>
    <dgm:cxn modelId="{149AB3CC-6C0D-4AD5-B766-2BD35BC86DC6}" srcId="{2E438DF1-0E0D-4EAA-99DE-21DFC265F8BD}" destId="{63976D66-E402-4071-B32C-E69C5B44DCD6}" srcOrd="0" destOrd="0" parTransId="{705FE91E-2FDE-435E-B091-A48F8FE170EA}" sibTransId="{D4F9A27E-AC5F-42A2-9F53-2CF8852B999D}"/>
    <dgm:cxn modelId="{D4E70765-0256-4FBF-B4F3-04ED377F6014}" srcId="{6AB51CE9-C688-494B-88B3-B09D702A8AD0}" destId="{F45B25BD-F61E-4D68-A48E-378D0234AFE2}" srcOrd="0" destOrd="0" parTransId="{8DB5B583-559D-44FF-907E-A732D2D9E58C}" sibTransId="{E7DD00C8-4E78-4A6C-84A1-EB5A973CF2F1}"/>
    <dgm:cxn modelId="{F2877F6A-A63C-47AF-B0E8-903E602162DB}" type="presOf" srcId="{63976D66-E402-4071-B32C-E69C5B44DCD6}" destId="{011EC444-C420-4F1C-B844-7C52B8B5870A}" srcOrd="0" destOrd="0" presId="urn:microsoft.com/office/officeart/2008/layout/AlternatingHexagons"/>
    <dgm:cxn modelId="{42D8B9D4-78A9-4BA9-B54A-DED87271D737}" type="presOf" srcId="{2E438DF1-0E0D-4EAA-99DE-21DFC265F8BD}" destId="{97C2CA0A-F412-480C-8102-BD2EDBFCF349}" srcOrd="0" destOrd="0" presId="urn:microsoft.com/office/officeart/2008/layout/AlternatingHexagons"/>
    <dgm:cxn modelId="{D5FEEDE3-2E7B-401B-9A44-6BAF85156CCA}" srcId="{6AB51CE9-C688-494B-88B3-B09D702A8AD0}" destId="{2E438DF1-0E0D-4EAA-99DE-21DFC265F8BD}" srcOrd="1" destOrd="0" parTransId="{8C1A0536-9A76-456E-91A1-C4403F204DEA}" sibTransId="{414CBCCD-3629-4B45-A3BD-E6F975985852}"/>
    <dgm:cxn modelId="{33813000-7C0D-4975-AEF6-D6CEA821BF64}" srcId="{F45B25BD-F61E-4D68-A48E-378D0234AFE2}" destId="{7DFF8F83-A512-4E17-9127-36695098CCAD}" srcOrd="0" destOrd="0" parTransId="{13F13233-53A9-4080-BDB9-1E3802109547}" sibTransId="{FD06C5E7-F6A3-4BB3-A31B-199D2715FA98}"/>
    <dgm:cxn modelId="{EE3AE935-CC6A-41AE-A848-872E3A5203FB}" type="presOf" srcId="{10B856B0-FE42-49E9-BF59-E925B29948E0}" destId="{2EDB0ACB-A0C9-428D-8293-CF3A440CAE7B}" srcOrd="0" destOrd="0" presId="urn:microsoft.com/office/officeart/2008/layout/AlternatingHexagons"/>
    <dgm:cxn modelId="{EFDD0F32-3052-4226-8A71-CEA08D090C6E}" type="presOf" srcId="{81A79388-0089-4D70-B7A8-1DAF7BC71D51}" destId="{AC027A58-ED3F-4BE2-BA93-41602A5C0767}" srcOrd="0" destOrd="0" presId="urn:microsoft.com/office/officeart/2008/layout/AlternatingHexagons"/>
    <dgm:cxn modelId="{A7E2E461-683A-4905-80C2-36A36EDF5009}" srcId="{81A79388-0089-4D70-B7A8-1DAF7BC71D51}" destId="{C75CADCB-4E59-440E-8C67-8710B399026A}" srcOrd="0" destOrd="0" parTransId="{4CFE9DF7-5400-47DB-90AF-0F0AF218D273}" sibTransId="{E5D7BD4A-B3D2-45F0-8B2A-7C2A8B8D55CC}"/>
    <dgm:cxn modelId="{177E6755-044B-4CD5-9F1E-5B482EF09235}" type="presOf" srcId="{6AB51CE9-C688-494B-88B3-B09D702A8AD0}" destId="{55414857-F1C1-4D1F-B3E0-7C39C19133B3}" srcOrd="0" destOrd="0" presId="urn:microsoft.com/office/officeart/2008/layout/AlternatingHexagons"/>
    <dgm:cxn modelId="{86420242-830B-4F80-A16C-D03FF162F259}" srcId="{6AB51CE9-C688-494B-88B3-B09D702A8AD0}" destId="{81A79388-0089-4D70-B7A8-1DAF7BC71D51}" srcOrd="2" destOrd="0" parTransId="{92A93ADD-6487-490B-A7FC-2A533EEE1EC4}" sibTransId="{10B856B0-FE42-49E9-BF59-E925B29948E0}"/>
    <dgm:cxn modelId="{5CB11814-F943-4A82-861D-ECB0F9089786}" type="presOf" srcId="{F45B25BD-F61E-4D68-A48E-378D0234AFE2}" destId="{3B5B7AD2-C533-4E5A-8B09-675E2E90561C}" srcOrd="0" destOrd="0" presId="urn:microsoft.com/office/officeart/2008/layout/AlternatingHexagons"/>
    <dgm:cxn modelId="{865F055D-4EBD-4F5A-B0BD-C2529EB87238}" type="presOf" srcId="{7DFF8F83-A512-4E17-9127-36695098CCAD}" destId="{2850C85B-DE46-4216-9D49-35E19B5AC0EC}" srcOrd="0" destOrd="0" presId="urn:microsoft.com/office/officeart/2008/layout/AlternatingHexagons"/>
    <dgm:cxn modelId="{5E2072F5-D08C-4A55-931D-13254D2690E9}" type="presOf" srcId="{414CBCCD-3629-4B45-A3BD-E6F975985852}" destId="{08137976-2CFA-4CD8-A980-9B241BA3C3C2}" srcOrd="0" destOrd="0" presId="urn:microsoft.com/office/officeart/2008/layout/AlternatingHexagons"/>
    <dgm:cxn modelId="{E995E022-FEAC-4FA6-97B2-3BC4CD01BD72}" type="presOf" srcId="{C75CADCB-4E59-440E-8C67-8710B399026A}" destId="{D00E81E8-798A-4C35-AB66-51BDFDDE8515}" srcOrd="0" destOrd="0" presId="urn:microsoft.com/office/officeart/2008/layout/AlternatingHexagons"/>
    <dgm:cxn modelId="{76EF4145-FEBA-4A6F-8E18-8A027428CC23}" type="presParOf" srcId="{55414857-F1C1-4D1F-B3E0-7C39C19133B3}" destId="{E4781E8C-6245-44B0-B609-A49E3E69162F}" srcOrd="0" destOrd="0" presId="urn:microsoft.com/office/officeart/2008/layout/AlternatingHexagons"/>
    <dgm:cxn modelId="{89AACD77-8377-4D68-BBA1-26C3F0DEB4AE}" type="presParOf" srcId="{E4781E8C-6245-44B0-B609-A49E3E69162F}" destId="{3B5B7AD2-C533-4E5A-8B09-675E2E90561C}" srcOrd="0" destOrd="0" presId="urn:microsoft.com/office/officeart/2008/layout/AlternatingHexagons"/>
    <dgm:cxn modelId="{12454472-75DC-4AD7-A3C2-1B51C52C1D82}" type="presParOf" srcId="{E4781E8C-6245-44B0-B609-A49E3E69162F}" destId="{2850C85B-DE46-4216-9D49-35E19B5AC0EC}" srcOrd="1" destOrd="0" presId="urn:microsoft.com/office/officeart/2008/layout/AlternatingHexagons"/>
    <dgm:cxn modelId="{2EE183B5-F015-44E8-A816-8B90FD124163}" type="presParOf" srcId="{E4781E8C-6245-44B0-B609-A49E3E69162F}" destId="{71FCF022-454E-4BCB-9356-7A65422EE8A6}" srcOrd="2" destOrd="0" presId="urn:microsoft.com/office/officeart/2008/layout/AlternatingHexagons"/>
    <dgm:cxn modelId="{74602EF4-FAC6-43C3-B5E1-E25B6AC5F7C4}" type="presParOf" srcId="{E4781E8C-6245-44B0-B609-A49E3E69162F}" destId="{4F2A8B27-5A43-4D70-A050-62B404B5E73B}" srcOrd="3" destOrd="0" presId="urn:microsoft.com/office/officeart/2008/layout/AlternatingHexagons"/>
    <dgm:cxn modelId="{4D5BA2D8-D33B-4573-A348-81C2742D9320}" type="presParOf" srcId="{E4781E8C-6245-44B0-B609-A49E3E69162F}" destId="{9BCAF1A1-FEFE-4D3D-A65C-CA90E188CDAC}" srcOrd="4" destOrd="0" presId="urn:microsoft.com/office/officeart/2008/layout/AlternatingHexagons"/>
    <dgm:cxn modelId="{46D0571F-0564-42DA-BE66-F9B616A7B362}" type="presParOf" srcId="{55414857-F1C1-4D1F-B3E0-7C39C19133B3}" destId="{CC277440-04D2-4015-8BA8-43B47EDE3242}" srcOrd="1" destOrd="0" presId="urn:microsoft.com/office/officeart/2008/layout/AlternatingHexagons"/>
    <dgm:cxn modelId="{660B5332-2514-42E3-9E43-9737F0F49EE0}" type="presParOf" srcId="{55414857-F1C1-4D1F-B3E0-7C39C19133B3}" destId="{9DCA0EB6-8093-4FF4-B84F-037D76FAF996}" srcOrd="2" destOrd="0" presId="urn:microsoft.com/office/officeart/2008/layout/AlternatingHexagons"/>
    <dgm:cxn modelId="{790CA3FF-A60B-413F-9314-FE826675FBA8}" type="presParOf" srcId="{9DCA0EB6-8093-4FF4-B84F-037D76FAF996}" destId="{97C2CA0A-F412-480C-8102-BD2EDBFCF349}" srcOrd="0" destOrd="0" presId="urn:microsoft.com/office/officeart/2008/layout/AlternatingHexagons"/>
    <dgm:cxn modelId="{0A99E506-B661-4BA2-B533-1804A6B2FBF0}" type="presParOf" srcId="{9DCA0EB6-8093-4FF4-B84F-037D76FAF996}" destId="{011EC444-C420-4F1C-B844-7C52B8B5870A}" srcOrd="1" destOrd="0" presId="urn:microsoft.com/office/officeart/2008/layout/AlternatingHexagons"/>
    <dgm:cxn modelId="{0C9BB372-29A3-4072-B656-708A594982F6}" type="presParOf" srcId="{9DCA0EB6-8093-4FF4-B84F-037D76FAF996}" destId="{165C5C12-B8AF-4810-BC8E-9B27C55052F6}" srcOrd="2" destOrd="0" presId="urn:microsoft.com/office/officeart/2008/layout/AlternatingHexagons"/>
    <dgm:cxn modelId="{118534EC-738A-4F07-99CA-F8D4854DEEF5}" type="presParOf" srcId="{9DCA0EB6-8093-4FF4-B84F-037D76FAF996}" destId="{B6B387B0-049D-4227-9EF3-F58EDEAFF844}" srcOrd="3" destOrd="0" presId="urn:microsoft.com/office/officeart/2008/layout/AlternatingHexagons"/>
    <dgm:cxn modelId="{DDB5CFFB-E15C-4243-96FD-D92462A512E1}" type="presParOf" srcId="{9DCA0EB6-8093-4FF4-B84F-037D76FAF996}" destId="{08137976-2CFA-4CD8-A980-9B241BA3C3C2}" srcOrd="4" destOrd="0" presId="urn:microsoft.com/office/officeart/2008/layout/AlternatingHexagons"/>
    <dgm:cxn modelId="{1B307FB2-5890-4EA0-9703-4D2FEF8B4FB2}" type="presParOf" srcId="{55414857-F1C1-4D1F-B3E0-7C39C19133B3}" destId="{FC59D69E-3E71-4F45-99FD-CDA0F324B166}" srcOrd="3" destOrd="0" presId="urn:microsoft.com/office/officeart/2008/layout/AlternatingHexagons"/>
    <dgm:cxn modelId="{85D16FC9-C17F-4BC2-95F2-C86CF0A2F937}" type="presParOf" srcId="{55414857-F1C1-4D1F-B3E0-7C39C19133B3}" destId="{BA4630EC-D618-42C7-87C1-7D3778D87FDA}" srcOrd="4" destOrd="0" presId="urn:microsoft.com/office/officeart/2008/layout/AlternatingHexagons"/>
    <dgm:cxn modelId="{4EA8A673-B5DA-43E4-AE0A-03F6A3AD1CDE}" type="presParOf" srcId="{BA4630EC-D618-42C7-87C1-7D3778D87FDA}" destId="{AC027A58-ED3F-4BE2-BA93-41602A5C0767}" srcOrd="0" destOrd="0" presId="urn:microsoft.com/office/officeart/2008/layout/AlternatingHexagons"/>
    <dgm:cxn modelId="{EB386F00-EB81-437F-9081-ED153D73D3B6}" type="presParOf" srcId="{BA4630EC-D618-42C7-87C1-7D3778D87FDA}" destId="{D00E81E8-798A-4C35-AB66-51BDFDDE8515}" srcOrd="1" destOrd="0" presId="urn:microsoft.com/office/officeart/2008/layout/AlternatingHexagons"/>
    <dgm:cxn modelId="{1438FCEB-816A-4A7E-86DE-72D908AE551F}" type="presParOf" srcId="{BA4630EC-D618-42C7-87C1-7D3778D87FDA}" destId="{66E7B617-3A72-4FD2-B911-6F93B7E07914}" srcOrd="2" destOrd="0" presId="urn:microsoft.com/office/officeart/2008/layout/AlternatingHexagons"/>
    <dgm:cxn modelId="{C028EA03-4094-49B8-B18D-3B1D23BF8A22}" type="presParOf" srcId="{BA4630EC-D618-42C7-87C1-7D3778D87FDA}" destId="{B54533F5-FE3E-431D-B928-98196B49D37D}" srcOrd="3" destOrd="0" presId="urn:microsoft.com/office/officeart/2008/layout/AlternatingHexagons"/>
    <dgm:cxn modelId="{888FA292-D42D-4C6B-BB47-128C86711652}" type="presParOf" srcId="{BA4630EC-D618-42C7-87C1-7D3778D87FDA}" destId="{2EDB0ACB-A0C9-428D-8293-CF3A440CAE7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F3BC76-A297-4F88-8F5F-2CDD26F95E0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13AF01-80FD-420A-B858-6F461F680380}">
      <dgm:prSet phldrT="[Text]"/>
      <dgm:spPr>
        <a:solidFill>
          <a:srgbClr val="5F5F5F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Software Security Updates</a:t>
          </a:r>
          <a:endParaRPr lang="en-US" dirty="0">
            <a:solidFill>
              <a:schemeClr val="tx1"/>
            </a:solidFill>
          </a:endParaRPr>
        </a:p>
      </dgm:t>
    </dgm:pt>
    <dgm:pt modelId="{7C9085E4-10AD-43E7-A4DD-185E149DAFB1}" type="parTrans" cxnId="{4E39B1FA-ADA0-4799-B802-88EE4BD339AF}">
      <dgm:prSet/>
      <dgm:spPr/>
      <dgm:t>
        <a:bodyPr/>
        <a:lstStyle/>
        <a:p>
          <a:endParaRPr lang="en-US"/>
        </a:p>
      </dgm:t>
    </dgm:pt>
    <dgm:pt modelId="{17ABCCAE-41CC-4CDF-97F3-3D4D3A54EC68}" type="sibTrans" cxnId="{4E39B1FA-ADA0-4799-B802-88EE4BD339AF}">
      <dgm:prSet/>
      <dgm:spPr/>
      <dgm:t>
        <a:bodyPr/>
        <a:lstStyle/>
        <a:p>
          <a:endParaRPr lang="en-US"/>
        </a:p>
      </dgm:t>
    </dgm:pt>
    <dgm:pt modelId="{41555DBC-95A4-418C-A9FD-D823EAC56850}">
      <dgm:prSet phldrT="[Text]"/>
      <dgm:spPr/>
      <dgm:t>
        <a:bodyPr/>
        <a:lstStyle/>
        <a:p>
          <a:r>
            <a:rPr lang="en-US" dirty="0" smtClean="0"/>
            <a:t>Operating System</a:t>
          </a:r>
          <a:endParaRPr lang="en-US" dirty="0"/>
        </a:p>
      </dgm:t>
    </dgm:pt>
    <dgm:pt modelId="{CC27AB3F-D52C-4310-87E8-343E4B18B253}" type="parTrans" cxnId="{09C83858-60BE-4308-A9FD-2756BB6730B7}">
      <dgm:prSet/>
      <dgm:spPr/>
      <dgm:t>
        <a:bodyPr/>
        <a:lstStyle/>
        <a:p>
          <a:endParaRPr lang="en-US"/>
        </a:p>
      </dgm:t>
    </dgm:pt>
    <dgm:pt modelId="{4EDC8E17-DD73-4C61-81FE-ECC6A40C8936}" type="sibTrans" cxnId="{09C83858-60BE-4308-A9FD-2756BB6730B7}">
      <dgm:prSet/>
      <dgm:spPr/>
      <dgm:t>
        <a:bodyPr/>
        <a:lstStyle/>
        <a:p>
          <a:endParaRPr lang="en-US"/>
        </a:p>
      </dgm:t>
    </dgm:pt>
    <dgm:pt modelId="{9193EC26-A253-449B-A4D9-58BF4805F431}">
      <dgm:prSet phldrT="[Text]"/>
      <dgm:spPr/>
      <dgm:t>
        <a:bodyPr/>
        <a:lstStyle/>
        <a:p>
          <a:r>
            <a:rPr lang="en-US" dirty="0" smtClean="0"/>
            <a:t>Security Software</a:t>
          </a:r>
          <a:endParaRPr lang="en-US" dirty="0"/>
        </a:p>
      </dgm:t>
    </dgm:pt>
    <dgm:pt modelId="{FA18A33C-5CCC-45BE-8B7D-44C87573C9AE}" type="parTrans" cxnId="{54F41B10-E07C-4973-AAD5-5C1C4BC71D60}">
      <dgm:prSet/>
      <dgm:spPr/>
      <dgm:t>
        <a:bodyPr/>
        <a:lstStyle/>
        <a:p>
          <a:endParaRPr lang="en-US"/>
        </a:p>
      </dgm:t>
    </dgm:pt>
    <dgm:pt modelId="{BFF2881D-4337-469E-9431-19465FE47590}" type="sibTrans" cxnId="{54F41B10-E07C-4973-AAD5-5C1C4BC71D60}">
      <dgm:prSet/>
      <dgm:spPr/>
      <dgm:t>
        <a:bodyPr/>
        <a:lstStyle/>
        <a:p>
          <a:endParaRPr lang="en-US"/>
        </a:p>
      </dgm:t>
    </dgm:pt>
    <dgm:pt modelId="{1BAD4522-FDE0-47FC-806F-044F1C350EE3}">
      <dgm:prSet phldrT="[Text]"/>
      <dgm:spPr/>
      <dgm:t>
        <a:bodyPr/>
        <a:lstStyle/>
        <a:p>
          <a:r>
            <a:rPr lang="en-US" dirty="0" smtClean="0"/>
            <a:t>Web Browser</a:t>
          </a:r>
          <a:endParaRPr lang="en-US" dirty="0"/>
        </a:p>
      </dgm:t>
    </dgm:pt>
    <dgm:pt modelId="{E6F2E8A1-94AD-4639-B859-FD1A85B3D740}" type="parTrans" cxnId="{D21BA183-BB8E-46EC-9176-F4B989719ECA}">
      <dgm:prSet/>
      <dgm:spPr/>
      <dgm:t>
        <a:bodyPr/>
        <a:lstStyle/>
        <a:p>
          <a:endParaRPr lang="en-US"/>
        </a:p>
      </dgm:t>
    </dgm:pt>
    <dgm:pt modelId="{922F39D2-80F2-46E7-81CB-3151D4B6B795}" type="sibTrans" cxnId="{D21BA183-BB8E-46EC-9176-F4B989719ECA}">
      <dgm:prSet/>
      <dgm:spPr/>
      <dgm:t>
        <a:bodyPr/>
        <a:lstStyle/>
        <a:p>
          <a:endParaRPr lang="en-US"/>
        </a:p>
      </dgm:t>
    </dgm:pt>
    <dgm:pt modelId="{2DE4A0EE-C129-4557-A606-ECAFAA864551}">
      <dgm:prSet phldrT="[Text]"/>
      <dgm:spPr/>
      <dgm:t>
        <a:bodyPr/>
        <a:lstStyle/>
        <a:p>
          <a:r>
            <a:rPr lang="en-US" dirty="0" smtClean="0"/>
            <a:t>Installed Software</a:t>
          </a:r>
          <a:endParaRPr lang="en-US" dirty="0"/>
        </a:p>
      </dgm:t>
    </dgm:pt>
    <dgm:pt modelId="{251A1B4A-E68A-4054-B680-97968A9A929C}" type="parTrans" cxnId="{6164B94F-91FA-4D16-B803-9777476A63A2}">
      <dgm:prSet/>
      <dgm:spPr/>
      <dgm:t>
        <a:bodyPr/>
        <a:lstStyle/>
        <a:p>
          <a:endParaRPr lang="en-US"/>
        </a:p>
      </dgm:t>
    </dgm:pt>
    <dgm:pt modelId="{9FE89E68-971F-4A86-9FCC-C9B988E78A18}" type="sibTrans" cxnId="{6164B94F-91FA-4D16-B803-9777476A63A2}">
      <dgm:prSet/>
      <dgm:spPr/>
      <dgm:t>
        <a:bodyPr/>
        <a:lstStyle/>
        <a:p>
          <a:endParaRPr lang="en-US"/>
        </a:p>
      </dgm:t>
    </dgm:pt>
    <dgm:pt modelId="{3752231E-5C08-421F-8269-A1240ED9F46E}" type="pres">
      <dgm:prSet presAssocID="{A5F3BC76-A297-4F88-8F5F-2CDD26F95E0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BB4DBF-9E9D-44DD-8D9F-7A885B0F4AB4}" type="pres">
      <dgm:prSet presAssocID="{A5F3BC76-A297-4F88-8F5F-2CDD26F95E0A}" presName="matrix" presStyleCnt="0"/>
      <dgm:spPr/>
    </dgm:pt>
    <dgm:pt modelId="{EB029F28-BA43-4FC6-AF26-8922BB27089E}" type="pres">
      <dgm:prSet presAssocID="{A5F3BC76-A297-4F88-8F5F-2CDD26F95E0A}" presName="tile1" presStyleLbl="node1" presStyleIdx="0" presStyleCnt="4" custLinFactNeighborX="-3956" custLinFactNeighborY="19278"/>
      <dgm:spPr/>
      <dgm:t>
        <a:bodyPr/>
        <a:lstStyle/>
        <a:p>
          <a:endParaRPr lang="en-US"/>
        </a:p>
      </dgm:t>
    </dgm:pt>
    <dgm:pt modelId="{D54A9298-E513-4D79-AEC0-E4C3B918ADB7}" type="pres">
      <dgm:prSet presAssocID="{A5F3BC76-A297-4F88-8F5F-2CDD26F95E0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8897E-3052-4F2C-8770-5ACFF96442EA}" type="pres">
      <dgm:prSet presAssocID="{A5F3BC76-A297-4F88-8F5F-2CDD26F95E0A}" presName="tile2" presStyleLbl="node1" presStyleIdx="1" presStyleCnt="4" custLinFactNeighborX="-3962" custLinFactNeighborY="19278"/>
      <dgm:spPr/>
      <dgm:t>
        <a:bodyPr/>
        <a:lstStyle/>
        <a:p>
          <a:endParaRPr lang="en-US"/>
        </a:p>
      </dgm:t>
    </dgm:pt>
    <dgm:pt modelId="{C057A78D-7D6E-41AB-82C2-AB3E69F9CA99}" type="pres">
      <dgm:prSet presAssocID="{A5F3BC76-A297-4F88-8F5F-2CDD26F95E0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87A2F-5AFC-4D30-8D33-30FF91FE5A0A}" type="pres">
      <dgm:prSet presAssocID="{A5F3BC76-A297-4F88-8F5F-2CDD26F95E0A}" presName="tile3" presStyleLbl="node1" presStyleIdx="2" presStyleCnt="4" custLinFactNeighborX="-3962" custLinFactNeighborY="11463"/>
      <dgm:spPr/>
      <dgm:t>
        <a:bodyPr/>
        <a:lstStyle/>
        <a:p>
          <a:endParaRPr lang="en-US"/>
        </a:p>
      </dgm:t>
    </dgm:pt>
    <dgm:pt modelId="{C538712D-CA58-43B1-954A-8423B5015650}" type="pres">
      <dgm:prSet presAssocID="{A5F3BC76-A297-4F88-8F5F-2CDD26F95E0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D827C-961E-4FE8-9BA7-A8B5A4000993}" type="pres">
      <dgm:prSet presAssocID="{A5F3BC76-A297-4F88-8F5F-2CDD26F95E0A}" presName="tile4" presStyleLbl="node1" presStyleIdx="3" presStyleCnt="4" custLinFactNeighborX="-3962" custLinFactNeighborY="11463"/>
      <dgm:spPr/>
      <dgm:t>
        <a:bodyPr/>
        <a:lstStyle/>
        <a:p>
          <a:endParaRPr lang="en-US"/>
        </a:p>
      </dgm:t>
    </dgm:pt>
    <dgm:pt modelId="{111706D8-BB02-4970-87CA-7EE5327A77C4}" type="pres">
      <dgm:prSet presAssocID="{A5F3BC76-A297-4F88-8F5F-2CDD26F95E0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341EA-43FA-466C-9E0C-A8D3C3ACB937}" type="pres">
      <dgm:prSet presAssocID="{A5F3BC76-A297-4F88-8F5F-2CDD26F95E0A}" presName="centerTile" presStyleLbl="fgShp" presStyleIdx="0" presStyleCnt="1" custLinFactNeighborX="-6594" custLinFactNeighborY="3855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BA183-BB8E-46EC-9176-F4B989719ECA}" srcId="{C213AF01-80FD-420A-B858-6F461F680380}" destId="{1BAD4522-FDE0-47FC-806F-044F1C350EE3}" srcOrd="2" destOrd="0" parTransId="{E6F2E8A1-94AD-4639-B859-FD1A85B3D740}" sibTransId="{922F39D2-80F2-46E7-81CB-3151D4B6B795}"/>
    <dgm:cxn modelId="{54F41B10-E07C-4973-AAD5-5C1C4BC71D60}" srcId="{C213AF01-80FD-420A-B858-6F461F680380}" destId="{9193EC26-A253-449B-A4D9-58BF4805F431}" srcOrd="1" destOrd="0" parTransId="{FA18A33C-5CCC-45BE-8B7D-44C87573C9AE}" sibTransId="{BFF2881D-4337-469E-9431-19465FE47590}"/>
    <dgm:cxn modelId="{D167F802-6CC0-4D4F-8A48-8FBCC195817F}" type="presOf" srcId="{2DE4A0EE-C129-4557-A606-ECAFAA864551}" destId="{3B9D827C-961E-4FE8-9BA7-A8B5A4000993}" srcOrd="0" destOrd="0" presId="urn:microsoft.com/office/officeart/2005/8/layout/matrix1"/>
    <dgm:cxn modelId="{62981AED-DF4A-4DE0-8C40-4AFF4EA37146}" type="presOf" srcId="{A5F3BC76-A297-4F88-8F5F-2CDD26F95E0A}" destId="{3752231E-5C08-421F-8269-A1240ED9F46E}" srcOrd="0" destOrd="0" presId="urn:microsoft.com/office/officeart/2005/8/layout/matrix1"/>
    <dgm:cxn modelId="{5859C598-11A6-4099-81D5-D3AEDAF77D0E}" type="presOf" srcId="{9193EC26-A253-449B-A4D9-58BF4805F431}" destId="{A218897E-3052-4F2C-8770-5ACFF96442EA}" srcOrd="0" destOrd="0" presId="urn:microsoft.com/office/officeart/2005/8/layout/matrix1"/>
    <dgm:cxn modelId="{09C83858-60BE-4308-A9FD-2756BB6730B7}" srcId="{C213AF01-80FD-420A-B858-6F461F680380}" destId="{41555DBC-95A4-418C-A9FD-D823EAC56850}" srcOrd="0" destOrd="0" parTransId="{CC27AB3F-D52C-4310-87E8-343E4B18B253}" sibTransId="{4EDC8E17-DD73-4C61-81FE-ECC6A40C8936}"/>
    <dgm:cxn modelId="{4E39B1FA-ADA0-4799-B802-88EE4BD339AF}" srcId="{A5F3BC76-A297-4F88-8F5F-2CDD26F95E0A}" destId="{C213AF01-80FD-420A-B858-6F461F680380}" srcOrd="0" destOrd="0" parTransId="{7C9085E4-10AD-43E7-A4DD-185E149DAFB1}" sibTransId="{17ABCCAE-41CC-4CDF-97F3-3D4D3A54EC68}"/>
    <dgm:cxn modelId="{142C0FF8-F613-4A8D-A0FB-1F9D643C43A6}" type="presOf" srcId="{1BAD4522-FDE0-47FC-806F-044F1C350EE3}" destId="{6AE87A2F-5AFC-4D30-8D33-30FF91FE5A0A}" srcOrd="0" destOrd="0" presId="urn:microsoft.com/office/officeart/2005/8/layout/matrix1"/>
    <dgm:cxn modelId="{39AD3CA2-35C6-4C84-8C6D-A45510239C65}" type="presOf" srcId="{1BAD4522-FDE0-47FC-806F-044F1C350EE3}" destId="{C538712D-CA58-43B1-954A-8423B5015650}" srcOrd="1" destOrd="0" presId="urn:microsoft.com/office/officeart/2005/8/layout/matrix1"/>
    <dgm:cxn modelId="{D25C2040-BCFF-4D8B-AD70-F01EE7587D1C}" type="presOf" srcId="{2DE4A0EE-C129-4557-A606-ECAFAA864551}" destId="{111706D8-BB02-4970-87CA-7EE5327A77C4}" srcOrd="1" destOrd="0" presId="urn:microsoft.com/office/officeart/2005/8/layout/matrix1"/>
    <dgm:cxn modelId="{6164B94F-91FA-4D16-B803-9777476A63A2}" srcId="{C213AF01-80FD-420A-B858-6F461F680380}" destId="{2DE4A0EE-C129-4557-A606-ECAFAA864551}" srcOrd="3" destOrd="0" parTransId="{251A1B4A-E68A-4054-B680-97968A9A929C}" sibTransId="{9FE89E68-971F-4A86-9FCC-C9B988E78A18}"/>
    <dgm:cxn modelId="{1AAA161E-388F-4CF6-A084-4DBFF57FA9C4}" type="presOf" srcId="{41555DBC-95A4-418C-A9FD-D823EAC56850}" destId="{EB029F28-BA43-4FC6-AF26-8922BB27089E}" srcOrd="0" destOrd="0" presId="urn:microsoft.com/office/officeart/2005/8/layout/matrix1"/>
    <dgm:cxn modelId="{FB102A26-327A-46A1-9628-EEFBA41FCBFA}" type="presOf" srcId="{C213AF01-80FD-420A-B858-6F461F680380}" destId="{F2D341EA-43FA-466C-9E0C-A8D3C3ACB937}" srcOrd="0" destOrd="0" presId="urn:microsoft.com/office/officeart/2005/8/layout/matrix1"/>
    <dgm:cxn modelId="{732B84BB-10DE-4F7F-9C63-F9AD41A62258}" type="presOf" srcId="{41555DBC-95A4-418C-A9FD-D823EAC56850}" destId="{D54A9298-E513-4D79-AEC0-E4C3B918ADB7}" srcOrd="1" destOrd="0" presId="urn:microsoft.com/office/officeart/2005/8/layout/matrix1"/>
    <dgm:cxn modelId="{C5395839-0C23-424C-8161-360A48900542}" type="presOf" srcId="{9193EC26-A253-449B-A4D9-58BF4805F431}" destId="{C057A78D-7D6E-41AB-82C2-AB3E69F9CA99}" srcOrd="1" destOrd="0" presId="urn:microsoft.com/office/officeart/2005/8/layout/matrix1"/>
    <dgm:cxn modelId="{F8A42414-3CC5-4C00-A199-5964B377E945}" type="presParOf" srcId="{3752231E-5C08-421F-8269-A1240ED9F46E}" destId="{30BB4DBF-9E9D-44DD-8D9F-7A885B0F4AB4}" srcOrd="0" destOrd="0" presId="urn:microsoft.com/office/officeart/2005/8/layout/matrix1"/>
    <dgm:cxn modelId="{D541AFFE-3E99-49AD-8610-FB8CCF786116}" type="presParOf" srcId="{30BB4DBF-9E9D-44DD-8D9F-7A885B0F4AB4}" destId="{EB029F28-BA43-4FC6-AF26-8922BB27089E}" srcOrd="0" destOrd="0" presId="urn:microsoft.com/office/officeart/2005/8/layout/matrix1"/>
    <dgm:cxn modelId="{807B7F3D-D27D-4E99-8B89-40CCC1FAD571}" type="presParOf" srcId="{30BB4DBF-9E9D-44DD-8D9F-7A885B0F4AB4}" destId="{D54A9298-E513-4D79-AEC0-E4C3B918ADB7}" srcOrd="1" destOrd="0" presId="urn:microsoft.com/office/officeart/2005/8/layout/matrix1"/>
    <dgm:cxn modelId="{2685BF75-4938-4E7B-A18C-40304A63BA9E}" type="presParOf" srcId="{30BB4DBF-9E9D-44DD-8D9F-7A885B0F4AB4}" destId="{A218897E-3052-4F2C-8770-5ACFF96442EA}" srcOrd="2" destOrd="0" presId="urn:microsoft.com/office/officeart/2005/8/layout/matrix1"/>
    <dgm:cxn modelId="{623B6D26-CF6A-4F19-837D-0CC4E944D5E8}" type="presParOf" srcId="{30BB4DBF-9E9D-44DD-8D9F-7A885B0F4AB4}" destId="{C057A78D-7D6E-41AB-82C2-AB3E69F9CA99}" srcOrd="3" destOrd="0" presId="urn:microsoft.com/office/officeart/2005/8/layout/matrix1"/>
    <dgm:cxn modelId="{EEC6FE99-BC41-41AE-A886-729D0F37A0D1}" type="presParOf" srcId="{30BB4DBF-9E9D-44DD-8D9F-7A885B0F4AB4}" destId="{6AE87A2F-5AFC-4D30-8D33-30FF91FE5A0A}" srcOrd="4" destOrd="0" presId="urn:microsoft.com/office/officeart/2005/8/layout/matrix1"/>
    <dgm:cxn modelId="{CE7E2528-C2DF-4E5F-9406-864CAD98335D}" type="presParOf" srcId="{30BB4DBF-9E9D-44DD-8D9F-7A885B0F4AB4}" destId="{C538712D-CA58-43B1-954A-8423B5015650}" srcOrd="5" destOrd="0" presId="urn:microsoft.com/office/officeart/2005/8/layout/matrix1"/>
    <dgm:cxn modelId="{F1470184-CCF8-4254-BE14-46E27B98B992}" type="presParOf" srcId="{30BB4DBF-9E9D-44DD-8D9F-7A885B0F4AB4}" destId="{3B9D827C-961E-4FE8-9BA7-A8B5A4000993}" srcOrd="6" destOrd="0" presId="urn:microsoft.com/office/officeart/2005/8/layout/matrix1"/>
    <dgm:cxn modelId="{3533F10F-DE22-4251-AAE1-77D763830B78}" type="presParOf" srcId="{30BB4DBF-9E9D-44DD-8D9F-7A885B0F4AB4}" destId="{111706D8-BB02-4970-87CA-7EE5327A77C4}" srcOrd="7" destOrd="0" presId="urn:microsoft.com/office/officeart/2005/8/layout/matrix1"/>
    <dgm:cxn modelId="{0B354365-F60C-4AE1-87D1-B43ACFE8863B}" type="presParOf" srcId="{3752231E-5C08-421F-8269-A1240ED9F46E}" destId="{F2D341EA-43FA-466C-9E0C-A8D3C3ACB93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9B71B6-E226-4AEE-8877-F665F568AC2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547291-7E41-446F-BFB0-154B064734D4}">
      <dgm:prSet phldrT="[Text]" custT="1"/>
      <dgm:spPr>
        <a:solidFill>
          <a:srgbClr val="5F5F5F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000" dirty="0" smtClean="0"/>
            <a:t>Passwords</a:t>
          </a:r>
          <a:endParaRPr lang="en-US" sz="2000" dirty="0"/>
        </a:p>
      </dgm:t>
    </dgm:pt>
    <dgm:pt modelId="{D41C7DC4-8F8D-4F9E-B7D7-E903ECB5A937}" type="parTrans" cxnId="{D5A3B886-7DDB-4EE5-81B3-2D5AEB6DA2CC}">
      <dgm:prSet/>
      <dgm:spPr/>
      <dgm:t>
        <a:bodyPr/>
        <a:lstStyle/>
        <a:p>
          <a:endParaRPr lang="en-US"/>
        </a:p>
      </dgm:t>
    </dgm:pt>
    <dgm:pt modelId="{865A73D4-8424-4386-8DCC-58CCDA707410}" type="sibTrans" cxnId="{D5A3B886-7DDB-4EE5-81B3-2D5AEB6DA2CC}">
      <dgm:prSet/>
      <dgm:spPr/>
      <dgm:t>
        <a:bodyPr/>
        <a:lstStyle/>
        <a:p>
          <a:endParaRPr lang="en-US"/>
        </a:p>
      </dgm:t>
    </dgm:pt>
    <dgm:pt modelId="{C08D445E-2D33-40A3-8A63-862E9FBDDA88}">
      <dgm:prSet phldrT="[Text]" custT="1"/>
      <dgm:spPr>
        <a:ln>
          <a:solidFill>
            <a:srgbClr val="5F5F5F"/>
          </a:solidFill>
        </a:ln>
      </dgm:spPr>
      <dgm:t>
        <a:bodyPr/>
        <a:lstStyle/>
        <a:p>
          <a:r>
            <a:rPr lang="en-US" sz="1400" dirty="0" smtClean="0"/>
            <a:t>At least 10 Characters</a:t>
          </a:r>
          <a:endParaRPr lang="en-US" sz="1400" dirty="0"/>
        </a:p>
      </dgm:t>
    </dgm:pt>
    <dgm:pt modelId="{79D4DE86-3DF7-486F-B5B7-999E109D46AC}" type="parTrans" cxnId="{4D4A1CDE-A48B-42CA-873B-25FB20F877D3}">
      <dgm:prSet/>
      <dgm:spPr/>
      <dgm:t>
        <a:bodyPr/>
        <a:lstStyle/>
        <a:p>
          <a:endParaRPr lang="en-US"/>
        </a:p>
      </dgm:t>
    </dgm:pt>
    <dgm:pt modelId="{36CE0188-8263-454E-8820-817A9F567ADC}" type="sibTrans" cxnId="{4D4A1CDE-A48B-42CA-873B-25FB20F877D3}">
      <dgm:prSet/>
      <dgm:spPr>
        <a:solidFill>
          <a:srgbClr val="5F5F5F"/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3362468-601B-4C73-8718-40DBFD1B4717}">
      <dgm:prSet phldrT="[Text]" custT="1"/>
      <dgm:spPr>
        <a:ln>
          <a:solidFill>
            <a:srgbClr val="5F5F5F"/>
          </a:solidFill>
        </a:ln>
      </dgm:spPr>
      <dgm:t>
        <a:bodyPr/>
        <a:lstStyle/>
        <a:p>
          <a:r>
            <a:rPr lang="en-US" sz="1400" dirty="0" smtClean="0"/>
            <a:t>Mix Cased Letters, Numbers, Special Characters</a:t>
          </a:r>
          <a:endParaRPr lang="en-US" sz="1400" dirty="0"/>
        </a:p>
      </dgm:t>
    </dgm:pt>
    <dgm:pt modelId="{A634E0C8-CB88-4CBC-A95F-DFC0414C6E47}" type="parTrans" cxnId="{4A29ADA3-7BFF-475C-8F2C-8CE8371CC055}">
      <dgm:prSet/>
      <dgm:spPr/>
      <dgm:t>
        <a:bodyPr/>
        <a:lstStyle/>
        <a:p>
          <a:endParaRPr lang="en-US"/>
        </a:p>
      </dgm:t>
    </dgm:pt>
    <dgm:pt modelId="{F0C3601C-D25E-418D-8010-8DE59D46D6CF}" type="sibTrans" cxnId="{4A29ADA3-7BFF-475C-8F2C-8CE8371CC055}">
      <dgm:prSet/>
      <dgm:spPr>
        <a:solidFill>
          <a:srgbClr val="5F5F5F"/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B772DADB-6CE6-4A05-B05F-22D7DC1A4B04}">
      <dgm:prSet phldrT="[Text]" custT="1"/>
      <dgm:spPr>
        <a:ln>
          <a:solidFill>
            <a:srgbClr val="5F5F5F"/>
          </a:solidFill>
        </a:ln>
      </dgm:spPr>
      <dgm:t>
        <a:bodyPr/>
        <a:lstStyle/>
        <a:p>
          <a:r>
            <a:rPr lang="en-US" sz="1400" dirty="0" smtClean="0"/>
            <a:t>Change at least every 6 months</a:t>
          </a:r>
          <a:endParaRPr lang="en-US" sz="1400" dirty="0"/>
        </a:p>
      </dgm:t>
    </dgm:pt>
    <dgm:pt modelId="{9C2D3FFA-A82C-4816-B4AF-8CE7B871CE71}" type="parTrans" cxnId="{29E5EF97-F66C-447D-B4BC-DBA6023B4E74}">
      <dgm:prSet/>
      <dgm:spPr/>
      <dgm:t>
        <a:bodyPr/>
        <a:lstStyle/>
        <a:p>
          <a:endParaRPr lang="en-US"/>
        </a:p>
      </dgm:t>
    </dgm:pt>
    <dgm:pt modelId="{8353BB33-4763-4488-8919-1476924D0E33}" type="sibTrans" cxnId="{29E5EF97-F66C-447D-B4BC-DBA6023B4E74}">
      <dgm:prSet/>
      <dgm:spPr>
        <a:solidFill>
          <a:srgbClr val="5F5F5F"/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DD00498-ED71-4E9D-9769-E401EFD98F1C}">
      <dgm:prSet phldrT="[Text]" custT="1"/>
      <dgm:spPr>
        <a:ln>
          <a:solidFill>
            <a:srgbClr val="5F5F5F"/>
          </a:solidFill>
        </a:ln>
      </dgm:spPr>
      <dgm:t>
        <a:bodyPr/>
        <a:lstStyle/>
        <a:p>
          <a:r>
            <a:rPr lang="en-US" sz="1400" dirty="0" smtClean="0"/>
            <a:t>Do Not Use Same Pass for Many Accounts</a:t>
          </a:r>
          <a:endParaRPr lang="en-US" sz="1400" dirty="0"/>
        </a:p>
      </dgm:t>
    </dgm:pt>
    <dgm:pt modelId="{3952BED7-98BB-465B-BFFD-0091B755E419}" type="parTrans" cxnId="{43E64689-C456-4836-975A-9A2D1B713297}">
      <dgm:prSet/>
      <dgm:spPr/>
      <dgm:t>
        <a:bodyPr/>
        <a:lstStyle/>
        <a:p>
          <a:endParaRPr lang="en-US"/>
        </a:p>
      </dgm:t>
    </dgm:pt>
    <dgm:pt modelId="{2F85F892-28F7-4628-8803-8F58083D981D}" type="sibTrans" cxnId="{43E64689-C456-4836-975A-9A2D1B713297}">
      <dgm:prSet/>
      <dgm:spPr>
        <a:solidFill>
          <a:srgbClr val="5F5F5F"/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ED7E36F5-486B-471E-9BB2-ED0D1559A855}" type="pres">
      <dgm:prSet presAssocID="{F99B71B6-E226-4AEE-8877-F665F568AC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8018B4-2062-4C84-818C-DD2BED8A5BA5}" type="pres">
      <dgm:prSet presAssocID="{2D547291-7E41-446F-BFB0-154B064734D4}" presName="centerShape" presStyleLbl="node0" presStyleIdx="0" presStyleCnt="1"/>
      <dgm:spPr/>
      <dgm:t>
        <a:bodyPr/>
        <a:lstStyle/>
        <a:p>
          <a:endParaRPr lang="en-US"/>
        </a:p>
      </dgm:t>
    </dgm:pt>
    <dgm:pt modelId="{722B2788-E694-47E5-9DB0-4AD58C56E9A5}" type="pres">
      <dgm:prSet presAssocID="{C08D445E-2D33-40A3-8A63-862E9FBDDA8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DEFDC-7BAA-4751-BEE3-E290373BB530}" type="pres">
      <dgm:prSet presAssocID="{C08D445E-2D33-40A3-8A63-862E9FBDDA88}" presName="dummy" presStyleCnt="0"/>
      <dgm:spPr/>
    </dgm:pt>
    <dgm:pt modelId="{27E2D11F-69A1-45FC-9F0A-6BC532D80192}" type="pres">
      <dgm:prSet presAssocID="{36CE0188-8263-454E-8820-817A9F567AD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3484A97-29D2-41A8-84C8-1F5251AA1CA9}" type="pres">
      <dgm:prSet presAssocID="{83362468-601B-4C73-8718-40DBFD1B4717}" presName="node" presStyleLbl="node1" presStyleIdx="1" presStyleCnt="4" custRadScaleRad="94032" custRadScaleInc="-85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11C85-2476-43F3-9A73-5D733E1C4172}" type="pres">
      <dgm:prSet presAssocID="{83362468-601B-4C73-8718-40DBFD1B4717}" presName="dummy" presStyleCnt="0"/>
      <dgm:spPr/>
    </dgm:pt>
    <dgm:pt modelId="{01FF3712-AE9D-43C1-A76F-B09FD95C9B5E}" type="pres">
      <dgm:prSet presAssocID="{F0C3601C-D25E-418D-8010-8DE59D46D6C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3622F21-06B5-45BD-8310-FF2918057B65}" type="pres">
      <dgm:prSet presAssocID="{B772DADB-6CE6-4A05-B05F-22D7DC1A4B04}" presName="node" presStyleLbl="node1" presStyleIdx="2" presStyleCnt="4" custRadScaleRad="100016" custRadScaleInc="3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1147B-77B4-45C3-85AE-4655DE1F0C49}" type="pres">
      <dgm:prSet presAssocID="{B772DADB-6CE6-4A05-B05F-22D7DC1A4B04}" presName="dummy" presStyleCnt="0"/>
      <dgm:spPr/>
    </dgm:pt>
    <dgm:pt modelId="{97D1170E-7560-431A-BFC3-1B58FA82A927}" type="pres">
      <dgm:prSet presAssocID="{8353BB33-4763-4488-8919-1476924D0E3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103CC47-0087-440A-BEF3-6031DD5EC492}" type="pres">
      <dgm:prSet presAssocID="{9DD00498-ED71-4E9D-9769-E401EFD98F1C}" presName="node" presStyleLbl="node1" presStyleIdx="3" presStyleCnt="4" custRadScaleRad="96516" custRadScaleInc="83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D5BFA-E88B-4CDF-A4A5-357030442021}" type="pres">
      <dgm:prSet presAssocID="{9DD00498-ED71-4E9D-9769-E401EFD98F1C}" presName="dummy" presStyleCnt="0"/>
      <dgm:spPr/>
    </dgm:pt>
    <dgm:pt modelId="{D0CFE2DE-FB15-42BB-A13A-BD0B366F23DC}" type="pres">
      <dgm:prSet presAssocID="{2F85F892-28F7-4628-8803-8F58083D981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9E5EF97-F66C-447D-B4BC-DBA6023B4E74}" srcId="{2D547291-7E41-446F-BFB0-154B064734D4}" destId="{B772DADB-6CE6-4A05-B05F-22D7DC1A4B04}" srcOrd="2" destOrd="0" parTransId="{9C2D3FFA-A82C-4816-B4AF-8CE7B871CE71}" sibTransId="{8353BB33-4763-4488-8919-1476924D0E33}"/>
    <dgm:cxn modelId="{D5A3B886-7DDB-4EE5-81B3-2D5AEB6DA2CC}" srcId="{F99B71B6-E226-4AEE-8877-F665F568AC27}" destId="{2D547291-7E41-446F-BFB0-154B064734D4}" srcOrd="0" destOrd="0" parTransId="{D41C7DC4-8F8D-4F9E-B7D7-E903ECB5A937}" sibTransId="{865A73D4-8424-4386-8DCC-58CCDA707410}"/>
    <dgm:cxn modelId="{1C6DABE0-EE02-408C-A505-8C87665FE8D3}" type="presOf" srcId="{8353BB33-4763-4488-8919-1476924D0E33}" destId="{97D1170E-7560-431A-BFC3-1B58FA82A927}" srcOrd="0" destOrd="0" presId="urn:microsoft.com/office/officeart/2005/8/layout/radial6"/>
    <dgm:cxn modelId="{6EB8D137-073E-48FC-80A4-48CD1C7AA32B}" type="presOf" srcId="{B772DADB-6CE6-4A05-B05F-22D7DC1A4B04}" destId="{F3622F21-06B5-45BD-8310-FF2918057B65}" srcOrd="0" destOrd="0" presId="urn:microsoft.com/office/officeart/2005/8/layout/radial6"/>
    <dgm:cxn modelId="{E9D96FC3-3CDC-4143-99C4-9F79B534C2B8}" type="presOf" srcId="{F99B71B6-E226-4AEE-8877-F665F568AC27}" destId="{ED7E36F5-486B-471E-9BB2-ED0D1559A855}" srcOrd="0" destOrd="0" presId="urn:microsoft.com/office/officeart/2005/8/layout/radial6"/>
    <dgm:cxn modelId="{5397DB25-93B4-4FF9-9A04-843FD12F2D09}" type="presOf" srcId="{C08D445E-2D33-40A3-8A63-862E9FBDDA88}" destId="{722B2788-E694-47E5-9DB0-4AD58C56E9A5}" srcOrd="0" destOrd="0" presId="urn:microsoft.com/office/officeart/2005/8/layout/radial6"/>
    <dgm:cxn modelId="{1357AD7A-4244-4828-86B7-46EBCFA8C5E2}" type="presOf" srcId="{2D547291-7E41-446F-BFB0-154B064734D4}" destId="{BD8018B4-2062-4C84-818C-DD2BED8A5BA5}" srcOrd="0" destOrd="0" presId="urn:microsoft.com/office/officeart/2005/8/layout/radial6"/>
    <dgm:cxn modelId="{295DD12E-D451-4FA8-836B-8FB53DF09963}" type="presOf" srcId="{36CE0188-8263-454E-8820-817A9F567ADC}" destId="{27E2D11F-69A1-45FC-9F0A-6BC532D80192}" srcOrd="0" destOrd="0" presId="urn:microsoft.com/office/officeart/2005/8/layout/radial6"/>
    <dgm:cxn modelId="{762E94D5-A3A1-4A76-A8AD-37209FF4B36D}" type="presOf" srcId="{9DD00498-ED71-4E9D-9769-E401EFD98F1C}" destId="{0103CC47-0087-440A-BEF3-6031DD5EC492}" srcOrd="0" destOrd="0" presId="urn:microsoft.com/office/officeart/2005/8/layout/radial6"/>
    <dgm:cxn modelId="{4D4A1CDE-A48B-42CA-873B-25FB20F877D3}" srcId="{2D547291-7E41-446F-BFB0-154B064734D4}" destId="{C08D445E-2D33-40A3-8A63-862E9FBDDA88}" srcOrd="0" destOrd="0" parTransId="{79D4DE86-3DF7-486F-B5B7-999E109D46AC}" sibTransId="{36CE0188-8263-454E-8820-817A9F567ADC}"/>
    <dgm:cxn modelId="{30872879-82BA-4DAE-BAD2-4816FDEAB90E}" type="presOf" srcId="{F0C3601C-D25E-418D-8010-8DE59D46D6CF}" destId="{01FF3712-AE9D-43C1-A76F-B09FD95C9B5E}" srcOrd="0" destOrd="0" presId="urn:microsoft.com/office/officeart/2005/8/layout/radial6"/>
    <dgm:cxn modelId="{89235859-6839-4311-8A99-94DE7F243FEB}" type="presOf" srcId="{83362468-601B-4C73-8718-40DBFD1B4717}" destId="{03484A97-29D2-41A8-84C8-1F5251AA1CA9}" srcOrd="0" destOrd="0" presId="urn:microsoft.com/office/officeart/2005/8/layout/radial6"/>
    <dgm:cxn modelId="{4A29ADA3-7BFF-475C-8F2C-8CE8371CC055}" srcId="{2D547291-7E41-446F-BFB0-154B064734D4}" destId="{83362468-601B-4C73-8718-40DBFD1B4717}" srcOrd="1" destOrd="0" parTransId="{A634E0C8-CB88-4CBC-A95F-DFC0414C6E47}" sibTransId="{F0C3601C-D25E-418D-8010-8DE59D46D6CF}"/>
    <dgm:cxn modelId="{43E64689-C456-4836-975A-9A2D1B713297}" srcId="{2D547291-7E41-446F-BFB0-154B064734D4}" destId="{9DD00498-ED71-4E9D-9769-E401EFD98F1C}" srcOrd="3" destOrd="0" parTransId="{3952BED7-98BB-465B-BFFD-0091B755E419}" sibTransId="{2F85F892-28F7-4628-8803-8F58083D981D}"/>
    <dgm:cxn modelId="{5ED27A44-ADFF-427C-A60B-67348CB592BC}" type="presOf" srcId="{2F85F892-28F7-4628-8803-8F58083D981D}" destId="{D0CFE2DE-FB15-42BB-A13A-BD0B366F23DC}" srcOrd="0" destOrd="0" presId="urn:microsoft.com/office/officeart/2005/8/layout/radial6"/>
    <dgm:cxn modelId="{4F9AEA1F-68BB-4DE0-BEFC-DE226914193E}" type="presParOf" srcId="{ED7E36F5-486B-471E-9BB2-ED0D1559A855}" destId="{BD8018B4-2062-4C84-818C-DD2BED8A5BA5}" srcOrd="0" destOrd="0" presId="urn:microsoft.com/office/officeart/2005/8/layout/radial6"/>
    <dgm:cxn modelId="{339A20C3-C745-47F0-9487-9C35208F73F7}" type="presParOf" srcId="{ED7E36F5-486B-471E-9BB2-ED0D1559A855}" destId="{722B2788-E694-47E5-9DB0-4AD58C56E9A5}" srcOrd="1" destOrd="0" presId="urn:microsoft.com/office/officeart/2005/8/layout/radial6"/>
    <dgm:cxn modelId="{9FC7D5DA-19EB-404C-907E-380239EBAC43}" type="presParOf" srcId="{ED7E36F5-486B-471E-9BB2-ED0D1559A855}" destId="{1D0DEFDC-7BAA-4751-BEE3-E290373BB530}" srcOrd="2" destOrd="0" presId="urn:microsoft.com/office/officeart/2005/8/layout/radial6"/>
    <dgm:cxn modelId="{8BE7073A-0B30-4FB1-90E0-DE0FB5717FCE}" type="presParOf" srcId="{ED7E36F5-486B-471E-9BB2-ED0D1559A855}" destId="{27E2D11F-69A1-45FC-9F0A-6BC532D80192}" srcOrd="3" destOrd="0" presId="urn:microsoft.com/office/officeart/2005/8/layout/radial6"/>
    <dgm:cxn modelId="{3D16CD82-7939-4350-8F26-96808A51DBCC}" type="presParOf" srcId="{ED7E36F5-486B-471E-9BB2-ED0D1559A855}" destId="{03484A97-29D2-41A8-84C8-1F5251AA1CA9}" srcOrd="4" destOrd="0" presId="urn:microsoft.com/office/officeart/2005/8/layout/radial6"/>
    <dgm:cxn modelId="{F6266C7C-032B-4141-B2F3-D2C0C2EEA04B}" type="presParOf" srcId="{ED7E36F5-486B-471E-9BB2-ED0D1559A855}" destId="{57111C85-2476-43F3-9A73-5D733E1C4172}" srcOrd="5" destOrd="0" presId="urn:microsoft.com/office/officeart/2005/8/layout/radial6"/>
    <dgm:cxn modelId="{6003F9B3-7930-4B20-8765-B55CADC158EF}" type="presParOf" srcId="{ED7E36F5-486B-471E-9BB2-ED0D1559A855}" destId="{01FF3712-AE9D-43C1-A76F-B09FD95C9B5E}" srcOrd="6" destOrd="0" presId="urn:microsoft.com/office/officeart/2005/8/layout/radial6"/>
    <dgm:cxn modelId="{82A19C6E-0F9D-47A6-ACC6-4F7B3F2323C5}" type="presParOf" srcId="{ED7E36F5-486B-471E-9BB2-ED0D1559A855}" destId="{F3622F21-06B5-45BD-8310-FF2918057B65}" srcOrd="7" destOrd="0" presId="urn:microsoft.com/office/officeart/2005/8/layout/radial6"/>
    <dgm:cxn modelId="{05587632-038F-4F47-967E-29077A5CCA37}" type="presParOf" srcId="{ED7E36F5-486B-471E-9BB2-ED0D1559A855}" destId="{6FD1147B-77B4-45C3-85AE-4655DE1F0C49}" srcOrd="8" destOrd="0" presId="urn:microsoft.com/office/officeart/2005/8/layout/radial6"/>
    <dgm:cxn modelId="{388E71EE-AFC2-400B-9530-C34675CC7889}" type="presParOf" srcId="{ED7E36F5-486B-471E-9BB2-ED0D1559A855}" destId="{97D1170E-7560-431A-BFC3-1B58FA82A927}" srcOrd="9" destOrd="0" presId="urn:microsoft.com/office/officeart/2005/8/layout/radial6"/>
    <dgm:cxn modelId="{0EE337E5-ACB9-4B26-BA43-4DA39976F96A}" type="presParOf" srcId="{ED7E36F5-486B-471E-9BB2-ED0D1559A855}" destId="{0103CC47-0087-440A-BEF3-6031DD5EC492}" srcOrd="10" destOrd="0" presId="urn:microsoft.com/office/officeart/2005/8/layout/radial6"/>
    <dgm:cxn modelId="{69D4D12E-491A-4FB3-8A27-5C6FB26F0844}" type="presParOf" srcId="{ED7E36F5-486B-471E-9BB2-ED0D1559A855}" destId="{33FD5BFA-E88B-4CDF-A4A5-357030442021}" srcOrd="11" destOrd="0" presId="urn:microsoft.com/office/officeart/2005/8/layout/radial6"/>
    <dgm:cxn modelId="{EF99615A-88B5-468E-AE0C-E02C02E79548}" type="presParOf" srcId="{ED7E36F5-486B-471E-9BB2-ED0D1559A855}" destId="{D0CFE2DE-FB15-42BB-A13A-BD0B366F23D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F1D8BB-A143-409C-8395-8D4DB979856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DEC90D-7615-412D-B7B5-09E1AE182017}">
      <dgm:prSet phldrT="[Text]"/>
      <dgm:spPr>
        <a:solidFill>
          <a:schemeClr val="accent1"/>
        </a:solidFill>
        <a:ln>
          <a:solidFill>
            <a:srgbClr val="5F5F5F"/>
          </a:solidFill>
        </a:ln>
      </dgm:spPr>
      <dgm:t>
        <a:bodyPr/>
        <a:lstStyle/>
        <a:p>
          <a:r>
            <a:rPr lang="en-US" dirty="0" smtClean="0"/>
            <a:t>Treat Personal Information Like Cash</a:t>
          </a:r>
          <a:endParaRPr lang="en-US" dirty="0"/>
        </a:p>
      </dgm:t>
    </dgm:pt>
    <dgm:pt modelId="{97D4D676-24D5-41CA-85F4-9073459D86A0}" type="parTrans" cxnId="{B02A12ED-A026-411D-823C-4474296CFFA3}">
      <dgm:prSet/>
      <dgm:spPr/>
      <dgm:t>
        <a:bodyPr/>
        <a:lstStyle/>
        <a:p>
          <a:endParaRPr lang="en-US"/>
        </a:p>
      </dgm:t>
    </dgm:pt>
    <dgm:pt modelId="{12821A21-0AF0-4EBC-8398-87127A23F858}" type="sibTrans" cxnId="{B02A12ED-A026-411D-823C-4474296CFFA3}">
      <dgm:prSet/>
      <dgm:spPr/>
      <dgm:t>
        <a:bodyPr/>
        <a:lstStyle/>
        <a:p>
          <a:endParaRPr lang="en-US"/>
        </a:p>
      </dgm:t>
    </dgm:pt>
    <dgm:pt modelId="{3CFA45B2-6F98-4529-9632-BB9863CBB308}">
      <dgm:prSet phldrT="[Text]" custT="1"/>
      <dgm:spPr>
        <a:solidFill>
          <a:srgbClr val="B2B2B2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Social Security Number</a:t>
          </a:r>
          <a:endParaRPr lang="en-US" sz="1800" dirty="0">
            <a:solidFill>
              <a:srgbClr val="000000"/>
            </a:solidFill>
          </a:endParaRPr>
        </a:p>
      </dgm:t>
    </dgm:pt>
    <dgm:pt modelId="{41855475-F688-4F31-9ADD-F04C2B345BEE}" type="parTrans" cxnId="{79FFB126-0A3D-4440-9B26-1DD25251C467}">
      <dgm:prSet/>
      <dgm:spPr/>
      <dgm:t>
        <a:bodyPr/>
        <a:lstStyle/>
        <a:p>
          <a:endParaRPr lang="en-US"/>
        </a:p>
      </dgm:t>
    </dgm:pt>
    <dgm:pt modelId="{B17594F4-3977-47B3-93CC-0751C2202128}" type="sibTrans" cxnId="{79FFB126-0A3D-4440-9B26-1DD25251C467}">
      <dgm:prSet/>
      <dgm:spPr/>
      <dgm:t>
        <a:bodyPr/>
        <a:lstStyle/>
        <a:p>
          <a:endParaRPr lang="en-US"/>
        </a:p>
      </dgm:t>
    </dgm:pt>
    <dgm:pt modelId="{5534DD41-A77C-4E23-8F0D-9CDA3930F926}">
      <dgm:prSet phldrT="[Text]" custT="1"/>
      <dgm:spPr>
        <a:solidFill>
          <a:srgbClr val="B2B2B2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Credit Card Number</a:t>
          </a:r>
          <a:endParaRPr lang="en-US" sz="1800" dirty="0">
            <a:solidFill>
              <a:srgbClr val="000000"/>
            </a:solidFill>
          </a:endParaRPr>
        </a:p>
      </dgm:t>
    </dgm:pt>
    <dgm:pt modelId="{67DC0C5A-0727-42A5-8423-33A933396662}" type="parTrans" cxnId="{3D531D26-04B0-4D35-AD7B-6E5C8BA5B0F2}">
      <dgm:prSet/>
      <dgm:spPr/>
      <dgm:t>
        <a:bodyPr/>
        <a:lstStyle/>
        <a:p>
          <a:endParaRPr lang="en-US"/>
        </a:p>
      </dgm:t>
    </dgm:pt>
    <dgm:pt modelId="{5C363004-457E-47B7-801D-9FCC5EA99FC3}" type="sibTrans" cxnId="{3D531D26-04B0-4D35-AD7B-6E5C8BA5B0F2}">
      <dgm:prSet/>
      <dgm:spPr/>
      <dgm:t>
        <a:bodyPr/>
        <a:lstStyle/>
        <a:p>
          <a:endParaRPr lang="en-US"/>
        </a:p>
      </dgm:t>
    </dgm:pt>
    <dgm:pt modelId="{86CB5B50-2F78-4EF6-A52D-C7BA79252558}">
      <dgm:prSet phldrT="[Text]" custT="1"/>
      <dgm:spPr>
        <a:solidFill>
          <a:srgbClr val="B2B2B2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Bank &amp; Utility Account Numbers</a:t>
          </a:r>
          <a:endParaRPr lang="en-US" sz="1800" dirty="0">
            <a:solidFill>
              <a:srgbClr val="000000"/>
            </a:solidFill>
          </a:endParaRPr>
        </a:p>
      </dgm:t>
    </dgm:pt>
    <dgm:pt modelId="{BBC52002-80E7-451A-8B93-9E900698EAAA}" type="parTrans" cxnId="{227212BC-0870-42BC-8D39-BF1150676630}">
      <dgm:prSet/>
      <dgm:spPr/>
      <dgm:t>
        <a:bodyPr/>
        <a:lstStyle/>
        <a:p>
          <a:endParaRPr lang="en-US"/>
        </a:p>
      </dgm:t>
    </dgm:pt>
    <dgm:pt modelId="{90BB4CA5-415E-424B-AB18-2A32FCC39D4F}" type="sibTrans" cxnId="{227212BC-0870-42BC-8D39-BF1150676630}">
      <dgm:prSet/>
      <dgm:spPr/>
      <dgm:t>
        <a:bodyPr/>
        <a:lstStyle/>
        <a:p>
          <a:endParaRPr lang="en-US"/>
        </a:p>
      </dgm:t>
    </dgm:pt>
    <dgm:pt modelId="{E064FB0E-F682-4662-AEE5-8E4471E15B3F}" type="pres">
      <dgm:prSet presAssocID="{CBF1D8BB-A143-409C-8395-8D4DB979856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6E2FBC-713F-4734-BBEB-3A2F9E94AEBC}" type="pres">
      <dgm:prSet presAssocID="{CDDEC90D-7615-412D-B7B5-09E1AE182017}" presName="roof" presStyleLbl="dkBgShp" presStyleIdx="0" presStyleCnt="2"/>
      <dgm:spPr/>
      <dgm:t>
        <a:bodyPr/>
        <a:lstStyle/>
        <a:p>
          <a:endParaRPr lang="en-US"/>
        </a:p>
      </dgm:t>
    </dgm:pt>
    <dgm:pt modelId="{9C2BC845-E166-4C34-8B47-41352A28BA88}" type="pres">
      <dgm:prSet presAssocID="{CDDEC90D-7615-412D-B7B5-09E1AE182017}" presName="pillars" presStyleCnt="0"/>
      <dgm:spPr/>
    </dgm:pt>
    <dgm:pt modelId="{AC7D0FA3-9B04-479A-B1E9-4901B2292B52}" type="pres">
      <dgm:prSet presAssocID="{CDDEC90D-7615-412D-B7B5-09E1AE18201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0F53A-90FD-42DF-ADE9-6B245F1CE810}" type="pres">
      <dgm:prSet presAssocID="{5534DD41-A77C-4E23-8F0D-9CDA3930F92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9498B-EB49-436C-8E88-6EC19ACDDC8B}" type="pres">
      <dgm:prSet presAssocID="{86CB5B50-2F78-4EF6-A52D-C7BA7925255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787D6-3797-46C8-9866-A7970F57EDD4}" type="pres">
      <dgm:prSet presAssocID="{CDDEC90D-7615-412D-B7B5-09E1AE182017}" presName="base" presStyleLbl="dkBgShp" presStyleIdx="1" presStyleCnt="2" custLinFactY="103158" custLinFactNeighborX="-2717" custLinFactNeighborY="200000"/>
      <dgm:spPr>
        <a:solidFill>
          <a:srgbClr val="5F5F5F"/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</dgm:ptLst>
  <dgm:cxnLst>
    <dgm:cxn modelId="{79FFB126-0A3D-4440-9B26-1DD25251C467}" srcId="{CDDEC90D-7615-412D-B7B5-09E1AE182017}" destId="{3CFA45B2-6F98-4529-9632-BB9863CBB308}" srcOrd="0" destOrd="0" parTransId="{41855475-F688-4F31-9ADD-F04C2B345BEE}" sibTransId="{B17594F4-3977-47B3-93CC-0751C2202128}"/>
    <dgm:cxn modelId="{227212BC-0870-42BC-8D39-BF1150676630}" srcId="{CDDEC90D-7615-412D-B7B5-09E1AE182017}" destId="{86CB5B50-2F78-4EF6-A52D-C7BA79252558}" srcOrd="2" destOrd="0" parTransId="{BBC52002-80E7-451A-8B93-9E900698EAAA}" sibTransId="{90BB4CA5-415E-424B-AB18-2A32FCC39D4F}"/>
    <dgm:cxn modelId="{FBD54E72-D4BD-4F80-9517-AA2280AC5A29}" type="presOf" srcId="{86CB5B50-2F78-4EF6-A52D-C7BA79252558}" destId="{9389498B-EB49-436C-8E88-6EC19ACDDC8B}" srcOrd="0" destOrd="0" presId="urn:microsoft.com/office/officeart/2005/8/layout/hList3"/>
    <dgm:cxn modelId="{DEA900F8-3C94-4431-AAF8-4DABE42C3756}" type="presOf" srcId="{3CFA45B2-6F98-4529-9632-BB9863CBB308}" destId="{AC7D0FA3-9B04-479A-B1E9-4901B2292B52}" srcOrd="0" destOrd="0" presId="urn:microsoft.com/office/officeart/2005/8/layout/hList3"/>
    <dgm:cxn modelId="{B02A12ED-A026-411D-823C-4474296CFFA3}" srcId="{CBF1D8BB-A143-409C-8395-8D4DB9798564}" destId="{CDDEC90D-7615-412D-B7B5-09E1AE182017}" srcOrd="0" destOrd="0" parTransId="{97D4D676-24D5-41CA-85F4-9073459D86A0}" sibTransId="{12821A21-0AF0-4EBC-8398-87127A23F858}"/>
    <dgm:cxn modelId="{B6F424EA-B46E-457B-A91C-0A550D640111}" type="presOf" srcId="{5534DD41-A77C-4E23-8F0D-9CDA3930F926}" destId="{91B0F53A-90FD-42DF-ADE9-6B245F1CE810}" srcOrd="0" destOrd="0" presId="urn:microsoft.com/office/officeart/2005/8/layout/hList3"/>
    <dgm:cxn modelId="{68E202A1-C413-46D1-A315-69BFE47B3189}" type="presOf" srcId="{CDDEC90D-7615-412D-B7B5-09E1AE182017}" destId="{EA6E2FBC-713F-4734-BBEB-3A2F9E94AEBC}" srcOrd="0" destOrd="0" presId="urn:microsoft.com/office/officeart/2005/8/layout/hList3"/>
    <dgm:cxn modelId="{6C6AB646-272D-4A2D-B6F9-BAA085E3C33C}" type="presOf" srcId="{CBF1D8BB-A143-409C-8395-8D4DB9798564}" destId="{E064FB0E-F682-4662-AEE5-8E4471E15B3F}" srcOrd="0" destOrd="0" presId="urn:microsoft.com/office/officeart/2005/8/layout/hList3"/>
    <dgm:cxn modelId="{3D531D26-04B0-4D35-AD7B-6E5C8BA5B0F2}" srcId="{CDDEC90D-7615-412D-B7B5-09E1AE182017}" destId="{5534DD41-A77C-4E23-8F0D-9CDA3930F926}" srcOrd="1" destOrd="0" parTransId="{67DC0C5A-0727-42A5-8423-33A933396662}" sibTransId="{5C363004-457E-47B7-801D-9FCC5EA99FC3}"/>
    <dgm:cxn modelId="{18E29D31-B5F8-4828-B2B9-C092053C17C4}" type="presParOf" srcId="{E064FB0E-F682-4662-AEE5-8E4471E15B3F}" destId="{EA6E2FBC-713F-4734-BBEB-3A2F9E94AEBC}" srcOrd="0" destOrd="0" presId="urn:microsoft.com/office/officeart/2005/8/layout/hList3"/>
    <dgm:cxn modelId="{089FF82F-5BA9-44D0-A297-81815C989234}" type="presParOf" srcId="{E064FB0E-F682-4662-AEE5-8E4471E15B3F}" destId="{9C2BC845-E166-4C34-8B47-41352A28BA88}" srcOrd="1" destOrd="0" presId="urn:microsoft.com/office/officeart/2005/8/layout/hList3"/>
    <dgm:cxn modelId="{0C07E52B-D7C0-4951-BAD9-9AFB96947A23}" type="presParOf" srcId="{9C2BC845-E166-4C34-8B47-41352A28BA88}" destId="{AC7D0FA3-9B04-479A-B1E9-4901B2292B52}" srcOrd="0" destOrd="0" presId="urn:microsoft.com/office/officeart/2005/8/layout/hList3"/>
    <dgm:cxn modelId="{D2213B61-587E-40FD-880A-51B4D48B9117}" type="presParOf" srcId="{9C2BC845-E166-4C34-8B47-41352A28BA88}" destId="{91B0F53A-90FD-42DF-ADE9-6B245F1CE810}" srcOrd="1" destOrd="0" presId="urn:microsoft.com/office/officeart/2005/8/layout/hList3"/>
    <dgm:cxn modelId="{1B989EBC-2C5F-4439-A1D1-00E6495100D6}" type="presParOf" srcId="{9C2BC845-E166-4C34-8B47-41352A28BA88}" destId="{9389498B-EB49-436C-8E88-6EC19ACDDC8B}" srcOrd="2" destOrd="0" presId="urn:microsoft.com/office/officeart/2005/8/layout/hList3"/>
    <dgm:cxn modelId="{7CBF7A80-C244-41C1-B337-33CE709D9713}" type="presParOf" srcId="{E064FB0E-F682-4662-AEE5-8E4471E15B3F}" destId="{C5D787D6-3797-46C8-9866-A7970F57EDD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5160F1-F2CB-4960-B93C-B5C1421E8E4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7A1463-D656-440B-8C6A-219A72943815}">
      <dgm:prSet phldrT="[Text]"/>
      <dgm:spPr>
        <a:ln>
          <a:solidFill>
            <a:srgbClr val="5F5F5F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Use A Filter</a:t>
          </a:r>
          <a:endParaRPr lang="en-US" dirty="0">
            <a:solidFill>
              <a:schemeClr val="tx1"/>
            </a:solidFill>
          </a:endParaRPr>
        </a:p>
      </dgm:t>
    </dgm:pt>
    <dgm:pt modelId="{BD06E83F-CE59-49EE-8CE1-FA27940D26D0}" type="parTrans" cxnId="{E435470D-E62E-4186-B44B-2C66C71BB4FD}">
      <dgm:prSet/>
      <dgm:spPr/>
      <dgm:t>
        <a:bodyPr/>
        <a:lstStyle/>
        <a:p>
          <a:endParaRPr lang="en-US"/>
        </a:p>
      </dgm:t>
    </dgm:pt>
    <dgm:pt modelId="{06B01DBD-7960-4B0C-A3E3-46DD562BD4FB}" type="sibTrans" cxnId="{E435470D-E62E-4186-B44B-2C66C71BB4FD}">
      <dgm:prSet/>
      <dgm:spPr/>
      <dgm:t>
        <a:bodyPr/>
        <a:lstStyle/>
        <a:p>
          <a:endParaRPr lang="en-US"/>
        </a:p>
      </dgm:t>
    </dgm:pt>
    <dgm:pt modelId="{1FE2F3B5-C1DF-4BAF-AF2B-945F6B3EF092}">
      <dgm:prSet phldrT="[Text]"/>
      <dgm:spPr>
        <a:ln>
          <a:solidFill>
            <a:srgbClr val="5F5F5F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Email Security Settings</a:t>
          </a:r>
          <a:endParaRPr lang="en-US" dirty="0"/>
        </a:p>
      </dgm:t>
    </dgm:pt>
    <dgm:pt modelId="{01029A11-B6D1-4E2D-BC06-81C113ABDFC5}" type="parTrans" cxnId="{9F17DCF0-AD96-407D-9BD2-3DB90DEB415B}">
      <dgm:prSet/>
      <dgm:spPr/>
      <dgm:t>
        <a:bodyPr/>
        <a:lstStyle/>
        <a:p>
          <a:endParaRPr lang="en-US"/>
        </a:p>
      </dgm:t>
    </dgm:pt>
    <dgm:pt modelId="{B98848DF-0F84-4C53-A8FD-3F0E07493FDD}" type="sibTrans" cxnId="{9F17DCF0-AD96-407D-9BD2-3DB90DEB415B}">
      <dgm:prSet/>
      <dgm:spPr/>
      <dgm:t>
        <a:bodyPr/>
        <a:lstStyle/>
        <a:p>
          <a:endParaRPr lang="en-US"/>
        </a:p>
      </dgm:t>
    </dgm:pt>
    <dgm:pt modelId="{0CFF0101-D08B-449F-9F3F-987FC765A462}">
      <dgm:prSet phldrT="[Text]"/>
      <dgm:spPr>
        <a:solidFill>
          <a:srgbClr val="5F5F5F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Limit Exposure </a:t>
          </a:r>
          <a:endParaRPr lang="en-US" dirty="0">
            <a:solidFill>
              <a:schemeClr val="tx1"/>
            </a:solidFill>
          </a:endParaRPr>
        </a:p>
      </dgm:t>
    </dgm:pt>
    <dgm:pt modelId="{0E56A547-1768-4118-9F0A-75B9910D9D31}" type="parTrans" cxnId="{341FFDD8-4369-4074-934E-42D00E3D997F}">
      <dgm:prSet/>
      <dgm:spPr/>
      <dgm:t>
        <a:bodyPr/>
        <a:lstStyle/>
        <a:p>
          <a:endParaRPr lang="en-US"/>
        </a:p>
      </dgm:t>
    </dgm:pt>
    <dgm:pt modelId="{B16F6010-2618-48C8-9D4E-988B2B8DE461}" type="sibTrans" cxnId="{341FFDD8-4369-4074-934E-42D00E3D997F}">
      <dgm:prSet/>
      <dgm:spPr/>
      <dgm:t>
        <a:bodyPr/>
        <a:lstStyle/>
        <a:p>
          <a:endParaRPr lang="en-US"/>
        </a:p>
      </dgm:t>
    </dgm:pt>
    <dgm:pt modelId="{7934F419-EBED-4617-A617-0C03A1D8928F}">
      <dgm:prSet phldrT="[Text]" custT="1"/>
      <dgm:spPr>
        <a:solidFill>
          <a:srgbClr val="B2B2B2">
            <a:alpha val="89804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Use multiple addresses</a:t>
          </a:r>
          <a:endParaRPr lang="en-US" sz="1400" dirty="0"/>
        </a:p>
      </dgm:t>
    </dgm:pt>
    <dgm:pt modelId="{8BAD815F-271E-4165-BE65-1218A43F4702}" type="parTrans" cxnId="{491D693C-F192-4726-8FCA-5E3B5CBB000D}">
      <dgm:prSet/>
      <dgm:spPr/>
      <dgm:t>
        <a:bodyPr/>
        <a:lstStyle/>
        <a:p>
          <a:endParaRPr lang="en-US"/>
        </a:p>
      </dgm:t>
    </dgm:pt>
    <dgm:pt modelId="{B58FED6D-5B52-497A-B4D1-1BC93D82EF86}" type="sibTrans" cxnId="{491D693C-F192-4726-8FCA-5E3B5CBB000D}">
      <dgm:prSet/>
      <dgm:spPr/>
      <dgm:t>
        <a:bodyPr/>
        <a:lstStyle/>
        <a:p>
          <a:endParaRPr lang="en-US"/>
        </a:p>
      </dgm:t>
    </dgm:pt>
    <dgm:pt modelId="{4C9F51E7-41C4-4860-8E7A-0EEA9F94875D}">
      <dgm:prSet phldrT="[Text]"/>
      <dgm:spPr>
        <a:ln>
          <a:solidFill>
            <a:srgbClr val="5F5F5F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Check Privacy Policies</a:t>
          </a:r>
          <a:endParaRPr lang="en-US" dirty="0">
            <a:solidFill>
              <a:schemeClr val="tx1"/>
            </a:solidFill>
          </a:endParaRPr>
        </a:p>
      </dgm:t>
    </dgm:pt>
    <dgm:pt modelId="{C4DCD2B9-20C2-4358-A435-76BD577AFDBC}" type="parTrans" cxnId="{053351EC-5576-49AB-9BC3-48219040754F}">
      <dgm:prSet/>
      <dgm:spPr/>
      <dgm:t>
        <a:bodyPr/>
        <a:lstStyle/>
        <a:p>
          <a:endParaRPr lang="en-US"/>
        </a:p>
      </dgm:t>
    </dgm:pt>
    <dgm:pt modelId="{29F74FC9-DB4E-4757-8229-B3A010738D16}" type="sibTrans" cxnId="{053351EC-5576-49AB-9BC3-48219040754F}">
      <dgm:prSet/>
      <dgm:spPr/>
      <dgm:t>
        <a:bodyPr/>
        <a:lstStyle/>
        <a:p>
          <a:endParaRPr lang="en-US"/>
        </a:p>
      </dgm:t>
    </dgm:pt>
    <dgm:pt modelId="{6CB4FF82-6710-42A8-A25C-ADFCF25E3CF6}">
      <dgm:prSet phldrT="[Text]"/>
      <dgm:spPr>
        <a:solidFill>
          <a:srgbClr val="5F5F5F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Use Caution</a:t>
          </a:r>
          <a:endParaRPr lang="en-US" dirty="0"/>
        </a:p>
      </dgm:t>
    </dgm:pt>
    <dgm:pt modelId="{CA652BBD-912C-4EE0-92C6-0E985D3E634A}" type="parTrans" cxnId="{9E7ADF69-0C68-4A44-BB0B-DC7B67697DE8}">
      <dgm:prSet/>
      <dgm:spPr/>
      <dgm:t>
        <a:bodyPr/>
        <a:lstStyle/>
        <a:p>
          <a:endParaRPr lang="en-US"/>
        </a:p>
      </dgm:t>
    </dgm:pt>
    <dgm:pt modelId="{FEA354F6-CBF5-463C-9634-CB47FB69ECD0}" type="sibTrans" cxnId="{9E7ADF69-0C68-4A44-BB0B-DC7B67697DE8}">
      <dgm:prSet/>
      <dgm:spPr/>
      <dgm:t>
        <a:bodyPr/>
        <a:lstStyle/>
        <a:p>
          <a:endParaRPr lang="en-US"/>
        </a:p>
      </dgm:t>
    </dgm:pt>
    <dgm:pt modelId="{7A767761-48A3-4FC9-B3AA-54E83EFAC977}">
      <dgm:prSet/>
      <dgm:spPr>
        <a:solidFill>
          <a:srgbClr val="B2B2B2">
            <a:alpha val="90000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When installing software look for pre-checked boxes that automatically sign up for email updates from partners</a:t>
          </a:r>
          <a:endParaRPr lang="en-US" dirty="0"/>
        </a:p>
      </dgm:t>
    </dgm:pt>
    <dgm:pt modelId="{3E8B7CE0-AFED-4C65-A8CA-31A1E7216A95}" type="parTrans" cxnId="{15FE6324-7A09-4347-BD8B-2A082DA0EB74}">
      <dgm:prSet/>
      <dgm:spPr/>
      <dgm:t>
        <a:bodyPr/>
        <a:lstStyle/>
        <a:p>
          <a:endParaRPr lang="en-US"/>
        </a:p>
      </dgm:t>
    </dgm:pt>
    <dgm:pt modelId="{39954DAE-BA2B-4234-94C1-A91DF4A5B233}" type="sibTrans" cxnId="{15FE6324-7A09-4347-BD8B-2A082DA0EB74}">
      <dgm:prSet/>
      <dgm:spPr/>
      <dgm:t>
        <a:bodyPr/>
        <a:lstStyle/>
        <a:p>
          <a:endParaRPr lang="en-US"/>
        </a:p>
      </dgm:t>
    </dgm:pt>
    <dgm:pt modelId="{186B4C88-5F7E-4374-BADD-0023506D6F57}">
      <dgm:prSet/>
      <dgm:spPr>
        <a:ln>
          <a:solidFill>
            <a:srgbClr val="5F5F5F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Check to see if they sell your email address</a:t>
          </a:r>
          <a:endParaRPr lang="en-US" dirty="0"/>
        </a:p>
      </dgm:t>
    </dgm:pt>
    <dgm:pt modelId="{C938BAE9-4FB2-4339-AA03-7D44352696E9}" type="parTrans" cxnId="{85C7F87A-A850-4397-B7CD-2FF61FED5604}">
      <dgm:prSet/>
      <dgm:spPr/>
      <dgm:t>
        <a:bodyPr/>
        <a:lstStyle/>
        <a:p>
          <a:endParaRPr lang="en-US"/>
        </a:p>
      </dgm:t>
    </dgm:pt>
    <dgm:pt modelId="{766C876A-D7C0-4916-A587-E06D40260006}" type="sibTrans" cxnId="{85C7F87A-A850-4397-B7CD-2FF61FED5604}">
      <dgm:prSet/>
      <dgm:spPr/>
      <dgm:t>
        <a:bodyPr/>
        <a:lstStyle/>
        <a:p>
          <a:endParaRPr lang="en-US"/>
        </a:p>
      </dgm:t>
    </dgm:pt>
    <dgm:pt modelId="{4EB6D49F-4851-4008-BEF9-CF9D6DE6AF22}">
      <dgm:prSet phldrT="[Text]" custT="1"/>
      <dgm:spPr>
        <a:solidFill>
          <a:srgbClr val="B2B2B2">
            <a:alpha val="89804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Try not to display in public</a:t>
          </a:r>
          <a:endParaRPr lang="en-US" sz="1400" dirty="0"/>
        </a:p>
      </dgm:t>
    </dgm:pt>
    <dgm:pt modelId="{1BBD0F93-882A-48EE-8E62-ACB405F17093}" type="parTrans" cxnId="{1822147B-D897-4827-8C54-536C2A431657}">
      <dgm:prSet/>
      <dgm:spPr/>
      <dgm:t>
        <a:bodyPr/>
        <a:lstStyle/>
        <a:p>
          <a:endParaRPr lang="en-US"/>
        </a:p>
      </dgm:t>
    </dgm:pt>
    <dgm:pt modelId="{CCF1E671-DCBF-4E9C-BE63-CA20A0E044CA}" type="sibTrans" cxnId="{1822147B-D897-4827-8C54-536C2A431657}">
      <dgm:prSet/>
      <dgm:spPr/>
      <dgm:t>
        <a:bodyPr/>
        <a:lstStyle/>
        <a:p>
          <a:endParaRPr lang="en-US"/>
        </a:p>
      </dgm:t>
    </dgm:pt>
    <dgm:pt modelId="{6C2510B2-9FC7-46F4-9F5A-310447F85670}" type="pres">
      <dgm:prSet presAssocID="{F05160F1-F2CB-4960-B93C-B5C1421E8E4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13C081-68CF-46ED-B0BF-414A871839B7}" type="pres">
      <dgm:prSet presAssocID="{DE7A1463-D656-440B-8C6A-219A72943815}" presName="linNode" presStyleCnt="0"/>
      <dgm:spPr/>
    </dgm:pt>
    <dgm:pt modelId="{40060316-3087-445A-B4F2-D04F779C6F48}" type="pres">
      <dgm:prSet presAssocID="{DE7A1463-D656-440B-8C6A-219A7294381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160A3-8E2E-42E8-B86E-0DB7EE145FBC}" type="pres">
      <dgm:prSet presAssocID="{DE7A1463-D656-440B-8C6A-219A72943815}" presName="childShp" presStyleLbl="bgAccFollow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341E6EE-82B1-4E5F-9797-D49D66DA7D96}" type="pres">
      <dgm:prSet presAssocID="{06B01DBD-7960-4B0C-A3E3-46DD562BD4FB}" presName="spacing" presStyleCnt="0"/>
      <dgm:spPr/>
    </dgm:pt>
    <dgm:pt modelId="{C5B46786-5743-4488-81E0-568B095F71B5}" type="pres">
      <dgm:prSet presAssocID="{0CFF0101-D08B-449F-9F3F-987FC765A462}" presName="linNode" presStyleCnt="0"/>
      <dgm:spPr/>
    </dgm:pt>
    <dgm:pt modelId="{C66EF822-10FF-41EF-B3DD-B04398848AFB}" type="pres">
      <dgm:prSet presAssocID="{0CFF0101-D08B-449F-9F3F-987FC765A462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4BAC9-C398-4A68-A4D9-34DEF864986A}" type="pres">
      <dgm:prSet presAssocID="{0CFF0101-D08B-449F-9F3F-987FC765A462}" presName="childShp" presStyleLbl="bgAccFollow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6EBFD44-35AC-448C-954F-485A9B456670}" type="pres">
      <dgm:prSet presAssocID="{B16F6010-2618-48C8-9D4E-988B2B8DE461}" presName="spacing" presStyleCnt="0"/>
      <dgm:spPr/>
    </dgm:pt>
    <dgm:pt modelId="{7AB65394-9E56-40D7-8B7A-E78B02222984}" type="pres">
      <dgm:prSet presAssocID="{4C9F51E7-41C4-4860-8E7A-0EEA9F94875D}" presName="linNode" presStyleCnt="0"/>
      <dgm:spPr/>
    </dgm:pt>
    <dgm:pt modelId="{251B942E-587B-48F1-970E-722BD1C5D306}" type="pres">
      <dgm:prSet presAssocID="{4C9F51E7-41C4-4860-8E7A-0EEA9F94875D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D3498-A134-48F3-94DE-FED2DDC78491}" type="pres">
      <dgm:prSet presAssocID="{4C9F51E7-41C4-4860-8E7A-0EEA9F94875D}" presName="childShp" presStyleLbl="bgAccFollow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3015F67-B669-4246-A714-CC31BBE79BCA}" type="pres">
      <dgm:prSet presAssocID="{29F74FC9-DB4E-4757-8229-B3A010738D16}" presName="spacing" presStyleCnt="0"/>
      <dgm:spPr/>
    </dgm:pt>
    <dgm:pt modelId="{6AE9D538-909D-4E9F-9464-99AD1B52BC52}" type="pres">
      <dgm:prSet presAssocID="{6CB4FF82-6710-42A8-A25C-ADFCF25E3CF6}" presName="linNode" presStyleCnt="0"/>
      <dgm:spPr/>
    </dgm:pt>
    <dgm:pt modelId="{C6FC5A52-986C-41F1-9606-4EFAD2481290}" type="pres">
      <dgm:prSet presAssocID="{6CB4FF82-6710-42A8-A25C-ADFCF25E3CF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C4F2D-316D-48B7-A2D0-8B388B7DCFEA}" type="pres">
      <dgm:prSet presAssocID="{6CB4FF82-6710-42A8-A25C-ADFCF25E3CF6}" presName="childShp" presStyleLbl="bgAccFollow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E7ADF69-0C68-4A44-BB0B-DC7B67697DE8}" srcId="{F05160F1-F2CB-4960-B93C-B5C1421E8E45}" destId="{6CB4FF82-6710-42A8-A25C-ADFCF25E3CF6}" srcOrd="3" destOrd="0" parTransId="{CA652BBD-912C-4EE0-92C6-0E985D3E634A}" sibTransId="{FEA354F6-CBF5-463C-9634-CB47FB69ECD0}"/>
    <dgm:cxn modelId="{69257CA7-F14D-4AC0-ACE7-C26716FF408C}" type="presOf" srcId="{7A767761-48A3-4FC9-B3AA-54E83EFAC977}" destId="{B03C4F2D-316D-48B7-A2D0-8B388B7DCFEA}" srcOrd="0" destOrd="0" presId="urn:microsoft.com/office/officeart/2005/8/layout/vList6"/>
    <dgm:cxn modelId="{85C7F87A-A850-4397-B7CD-2FF61FED5604}" srcId="{4C9F51E7-41C4-4860-8E7A-0EEA9F94875D}" destId="{186B4C88-5F7E-4374-BADD-0023506D6F57}" srcOrd="0" destOrd="0" parTransId="{C938BAE9-4FB2-4339-AA03-7D44352696E9}" sibTransId="{766C876A-D7C0-4916-A587-E06D40260006}"/>
    <dgm:cxn modelId="{748D9473-6C5B-458F-95F0-8E394F6A1DEC}" type="presOf" srcId="{4EB6D49F-4851-4008-BEF9-CF9D6DE6AF22}" destId="{4194BAC9-C398-4A68-A4D9-34DEF864986A}" srcOrd="0" destOrd="1" presId="urn:microsoft.com/office/officeart/2005/8/layout/vList6"/>
    <dgm:cxn modelId="{7C4329AF-854C-4F8F-B66C-B4FF4A1E488B}" type="presOf" srcId="{0CFF0101-D08B-449F-9F3F-987FC765A462}" destId="{C66EF822-10FF-41EF-B3DD-B04398848AFB}" srcOrd="0" destOrd="0" presId="urn:microsoft.com/office/officeart/2005/8/layout/vList6"/>
    <dgm:cxn modelId="{19F4C8F2-A01C-46C2-85E9-3561FFD6CC68}" type="presOf" srcId="{6CB4FF82-6710-42A8-A25C-ADFCF25E3CF6}" destId="{C6FC5A52-986C-41F1-9606-4EFAD2481290}" srcOrd="0" destOrd="0" presId="urn:microsoft.com/office/officeart/2005/8/layout/vList6"/>
    <dgm:cxn modelId="{5FE4F433-6464-4C66-8BFA-ECE9EBB72371}" type="presOf" srcId="{186B4C88-5F7E-4374-BADD-0023506D6F57}" destId="{4B7D3498-A134-48F3-94DE-FED2DDC78491}" srcOrd="0" destOrd="0" presId="urn:microsoft.com/office/officeart/2005/8/layout/vList6"/>
    <dgm:cxn modelId="{53D7CA0B-9373-4424-B077-977D11B107B0}" type="presOf" srcId="{4C9F51E7-41C4-4860-8E7A-0EEA9F94875D}" destId="{251B942E-587B-48F1-970E-722BD1C5D306}" srcOrd="0" destOrd="0" presId="urn:microsoft.com/office/officeart/2005/8/layout/vList6"/>
    <dgm:cxn modelId="{341FFDD8-4369-4074-934E-42D00E3D997F}" srcId="{F05160F1-F2CB-4960-B93C-B5C1421E8E45}" destId="{0CFF0101-D08B-449F-9F3F-987FC765A462}" srcOrd="1" destOrd="0" parTransId="{0E56A547-1768-4118-9F0A-75B9910D9D31}" sibTransId="{B16F6010-2618-48C8-9D4E-988B2B8DE461}"/>
    <dgm:cxn modelId="{E435470D-E62E-4186-B44B-2C66C71BB4FD}" srcId="{F05160F1-F2CB-4960-B93C-B5C1421E8E45}" destId="{DE7A1463-D656-440B-8C6A-219A72943815}" srcOrd="0" destOrd="0" parTransId="{BD06E83F-CE59-49EE-8CE1-FA27940D26D0}" sibTransId="{06B01DBD-7960-4B0C-A3E3-46DD562BD4FB}"/>
    <dgm:cxn modelId="{053351EC-5576-49AB-9BC3-48219040754F}" srcId="{F05160F1-F2CB-4960-B93C-B5C1421E8E45}" destId="{4C9F51E7-41C4-4860-8E7A-0EEA9F94875D}" srcOrd="2" destOrd="0" parTransId="{C4DCD2B9-20C2-4358-A435-76BD577AFDBC}" sibTransId="{29F74FC9-DB4E-4757-8229-B3A010738D16}"/>
    <dgm:cxn modelId="{A73C1DBE-FFBE-4BC2-ABA4-1C3B649D1AAB}" type="presOf" srcId="{F05160F1-F2CB-4960-B93C-B5C1421E8E45}" destId="{6C2510B2-9FC7-46F4-9F5A-310447F85670}" srcOrd="0" destOrd="0" presId="urn:microsoft.com/office/officeart/2005/8/layout/vList6"/>
    <dgm:cxn modelId="{491D693C-F192-4726-8FCA-5E3B5CBB000D}" srcId="{0CFF0101-D08B-449F-9F3F-987FC765A462}" destId="{7934F419-EBED-4617-A617-0C03A1D8928F}" srcOrd="0" destOrd="0" parTransId="{8BAD815F-271E-4165-BE65-1218A43F4702}" sibTransId="{B58FED6D-5B52-497A-B4D1-1BC93D82EF86}"/>
    <dgm:cxn modelId="{1822147B-D897-4827-8C54-536C2A431657}" srcId="{0CFF0101-D08B-449F-9F3F-987FC765A462}" destId="{4EB6D49F-4851-4008-BEF9-CF9D6DE6AF22}" srcOrd="1" destOrd="0" parTransId="{1BBD0F93-882A-48EE-8E62-ACB405F17093}" sibTransId="{CCF1E671-DCBF-4E9C-BE63-CA20A0E044CA}"/>
    <dgm:cxn modelId="{29BDA817-D6A0-4E15-98DF-76DCDDE380DC}" type="presOf" srcId="{7934F419-EBED-4617-A617-0C03A1D8928F}" destId="{4194BAC9-C398-4A68-A4D9-34DEF864986A}" srcOrd="0" destOrd="0" presId="urn:microsoft.com/office/officeart/2005/8/layout/vList6"/>
    <dgm:cxn modelId="{AB50ACB4-1029-4B8C-ABDD-94D66B531FAE}" type="presOf" srcId="{1FE2F3B5-C1DF-4BAF-AF2B-945F6B3EF092}" destId="{06D160A3-8E2E-42E8-B86E-0DB7EE145FBC}" srcOrd="0" destOrd="0" presId="urn:microsoft.com/office/officeart/2005/8/layout/vList6"/>
    <dgm:cxn modelId="{9F17DCF0-AD96-407D-9BD2-3DB90DEB415B}" srcId="{DE7A1463-D656-440B-8C6A-219A72943815}" destId="{1FE2F3B5-C1DF-4BAF-AF2B-945F6B3EF092}" srcOrd="0" destOrd="0" parTransId="{01029A11-B6D1-4E2D-BC06-81C113ABDFC5}" sibTransId="{B98848DF-0F84-4C53-A8FD-3F0E07493FDD}"/>
    <dgm:cxn modelId="{0FD1033D-97E0-4EFC-8507-EBC5B011AFB9}" type="presOf" srcId="{DE7A1463-D656-440B-8C6A-219A72943815}" destId="{40060316-3087-445A-B4F2-D04F779C6F48}" srcOrd="0" destOrd="0" presId="urn:microsoft.com/office/officeart/2005/8/layout/vList6"/>
    <dgm:cxn modelId="{15FE6324-7A09-4347-BD8B-2A082DA0EB74}" srcId="{6CB4FF82-6710-42A8-A25C-ADFCF25E3CF6}" destId="{7A767761-48A3-4FC9-B3AA-54E83EFAC977}" srcOrd="0" destOrd="0" parTransId="{3E8B7CE0-AFED-4C65-A8CA-31A1E7216A95}" sibTransId="{39954DAE-BA2B-4234-94C1-A91DF4A5B233}"/>
    <dgm:cxn modelId="{1F052787-0C2B-4AD3-9D0D-9D054CEA82A2}" type="presParOf" srcId="{6C2510B2-9FC7-46F4-9F5A-310447F85670}" destId="{8513C081-68CF-46ED-B0BF-414A871839B7}" srcOrd="0" destOrd="0" presId="urn:microsoft.com/office/officeart/2005/8/layout/vList6"/>
    <dgm:cxn modelId="{E557B297-76B6-4CEC-9D2F-D37D9DAE594E}" type="presParOf" srcId="{8513C081-68CF-46ED-B0BF-414A871839B7}" destId="{40060316-3087-445A-B4F2-D04F779C6F48}" srcOrd="0" destOrd="0" presId="urn:microsoft.com/office/officeart/2005/8/layout/vList6"/>
    <dgm:cxn modelId="{3B93B516-AACF-400E-89D2-F1A8E55FB445}" type="presParOf" srcId="{8513C081-68CF-46ED-B0BF-414A871839B7}" destId="{06D160A3-8E2E-42E8-B86E-0DB7EE145FBC}" srcOrd="1" destOrd="0" presId="urn:microsoft.com/office/officeart/2005/8/layout/vList6"/>
    <dgm:cxn modelId="{DF038C9F-E9BB-4D0F-AF5E-4F0863C5AF0B}" type="presParOf" srcId="{6C2510B2-9FC7-46F4-9F5A-310447F85670}" destId="{1341E6EE-82B1-4E5F-9797-D49D66DA7D96}" srcOrd="1" destOrd="0" presId="urn:microsoft.com/office/officeart/2005/8/layout/vList6"/>
    <dgm:cxn modelId="{9E413E4D-673A-40E1-9163-422955267541}" type="presParOf" srcId="{6C2510B2-9FC7-46F4-9F5A-310447F85670}" destId="{C5B46786-5743-4488-81E0-568B095F71B5}" srcOrd="2" destOrd="0" presId="urn:microsoft.com/office/officeart/2005/8/layout/vList6"/>
    <dgm:cxn modelId="{C7AC3B16-45A1-4E98-890F-9CF0BFCF5F72}" type="presParOf" srcId="{C5B46786-5743-4488-81E0-568B095F71B5}" destId="{C66EF822-10FF-41EF-B3DD-B04398848AFB}" srcOrd="0" destOrd="0" presId="urn:microsoft.com/office/officeart/2005/8/layout/vList6"/>
    <dgm:cxn modelId="{982CC064-7316-4480-B401-384AB1EC82A1}" type="presParOf" srcId="{C5B46786-5743-4488-81E0-568B095F71B5}" destId="{4194BAC9-C398-4A68-A4D9-34DEF864986A}" srcOrd="1" destOrd="0" presId="urn:microsoft.com/office/officeart/2005/8/layout/vList6"/>
    <dgm:cxn modelId="{81DFB08C-1439-47D4-BD0E-73B7EEDB3A6B}" type="presParOf" srcId="{6C2510B2-9FC7-46F4-9F5A-310447F85670}" destId="{76EBFD44-35AC-448C-954F-485A9B456670}" srcOrd="3" destOrd="0" presId="urn:microsoft.com/office/officeart/2005/8/layout/vList6"/>
    <dgm:cxn modelId="{A6752187-1D84-4455-AA2F-7BB8303AFBC1}" type="presParOf" srcId="{6C2510B2-9FC7-46F4-9F5A-310447F85670}" destId="{7AB65394-9E56-40D7-8B7A-E78B02222984}" srcOrd="4" destOrd="0" presId="urn:microsoft.com/office/officeart/2005/8/layout/vList6"/>
    <dgm:cxn modelId="{7D7A76C0-F957-4839-8D74-F46AAA2FEE77}" type="presParOf" srcId="{7AB65394-9E56-40D7-8B7A-E78B02222984}" destId="{251B942E-587B-48F1-970E-722BD1C5D306}" srcOrd="0" destOrd="0" presId="urn:microsoft.com/office/officeart/2005/8/layout/vList6"/>
    <dgm:cxn modelId="{45379CD1-EBC8-49F1-9512-9A808BD3BAA6}" type="presParOf" srcId="{7AB65394-9E56-40D7-8B7A-E78B02222984}" destId="{4B7D3498-A134-48F3-94DE-FED2DDC78491}" srcOrd="1" destOrd="0" presId="urn:microsoft.com/office/officeart/2005/8/layout/vList6"/>
    <dgm:cxn modelId="{E8D351D5-AF2D-427F-AC1A-FAB5A774BC58}" type="presParOf" srcId="{6C2510B2-9FC7-46F4-9F5A-310447F85670}" destId="{53015F67-B669-4246-A714-CC31BBE79BCA}" srcOrd="5" destOrd="0" presId="urn:microsoft.com/office/officeart/2005/8/layout/vList6"/>
    <dgm:cxn modelId="{83EC6286-9EE6-4423-A333-F0818797C778}" type="presParOf" srcId="{6C2510B2-9FC7-46F4-9F5A-310447F85670}" destId="{6AE9D538-909D-4E9F-9464-99AD1B52BC52}" srcOrd="6" destOrd="0" presId="urn:microsoft.com/office/officeart/2005/8/layout/vList6"/>
    <dgm:cxn modelId="{1A5D5227-E022-4080-A80A-6F085282B3D7}" type="presParOf" srcId="{6AE9D538-909D-4E9F-9464-99AD1B52BC52}" destId="{C6FC5A52-986C-41F1-9606-4EFAD2481290}" srcOrd="0" destOrd="0" presId="urn:microsoft.com/office/officeart/2005/8/layout/vList6"/>
    <dgm:cxn modelId="{DA5C5981-9A8E-43EC-8AEC-0B117F5F147C}" type="presParOf" srcId="{6AE9D538-909D-4E9F-9464-99AD1B52BC52}" destId="{B03C4F2D-316D-48B7-A2D0-8B388B7DCFE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876D0A-6DE7-40BC-90AC-BE2CD9EADE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2E720-B9AF-4B61-80DA-C427A5C4E655}">
      <dgm:prSet phldrT="[Text]"/>
      <dgm:spPr>
        <a:ln>
          <a:solidFill>
            <a:srgbClr val="5F5F5F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Legit companies do not ask for personal info via email or text</a:t>
          </a:r>
          <a:endParaRPr lang="en-US" dirty="0">
            <a:solidFill>
              <a:schemeClr val="tx1"/>
            </a:solidFill>
          </a:endParaRPr>
        </a:p>
      </dgm:t>
    </dgm:pt>
    <dgm:pt modelId="{B3222FC5-8A5A-4D4C-922B-847DD25B69F3}" type="parTrans" cxnId="{1230585D-0A65-4DF6-AE19-22CF58FA0E6D}">
      <dgm:prSet/>
      <dgm:spPr/>
      <dgm:t>
        <a:bodyPr/>
        <a:lstStyle/>
        <a:p>
          <a:endParaRPr lang="en-US"/>
        </a:p>
      </dgm:t>
    </dgm:pt>
    <dgm:pt modelId="{2B89BE2A-6A82-42F8-AEB0-F6036EB12762}" type="sibTrans" cxnId="{1230585D-0A65-4DF6-AE19-22CF58FA0E6D}">
      <dgm:prSet/>
      <dgm:spPr/>
      <dgm:t>
        <a:bodyPr/>
        <a:lstStyle/>
        <a:p>
          <a:endParaRPr lang="en-US"/>
        </a:p>
      </dgm:t>
    </dgm:pt>
    <dgm:pt modelId="{6AE0E8B3-9880-48CA-A01B-FB1994AA13FB}">
      <dgm:prSet phldrT="[Text]"/>
      <dgm:spPr>
        <a:solidFill>
          <a:srgbClr val="5F5F5F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Messages may appear to be from organizations you do business with</a:t>
          </a:r>
          <a:endParaRPr lang="en-US" dirty="0">
            <a:solidFill>
              <a:schemeClr val="tx1"/>
            </a:solidFill>
          </a:endParaRPr>
        </a:p>
      </dgm:t>
    </dgm:pt>
    <dgm:pt modelId="{4485A569-AA1A-4A3E-80CD-B77B825719CE}" type="parTrans" cxnId="{27867A5D-BE8F-4BFD-90B1-64D3B453D9F5}">
      <dgm:prSet/>
      <dgm:spPr/>
      <dgm:t>
        <a:bodyPr/>
        <a:lstStyle/>
        <a:p>
          <a:endParaRPr lang="en-US"/>
        </a:p>
      </dgm:t>
    </dgm:pt>
    <dgm:pt modelId="{C6E7C907-C580-42E8-9EDF-315164960BFB}" type="sibTrans" cxnId="{27867A5D-BE8F-4BFD-90B1-64D3B453D9F5}">
      <dgm:prSet/>
      <dgm:spPr/>
      <dgm:t>
        <a:bodyPr/>
        <a:lstStyle/>
        <a:p>
          <a:endParaRPr lang="en-US"/>
        </a:p>
      </dgm:t>
    </dgm:pt>
    <dgm:pt modelId="{D7FF900D-2378-4B1A-B157-8EDCDC0E3A26}">
      <dgm:prSet phldrT="[Text]"/>
      <dgm:spPr>
        <a:ln>
          <a:solidFill>
            <a:srgbClr val="5F5F5F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May include threatening statements to close account if you fail to respond</a:t>
          </a:r>
          <a:endParaRPr lang="en-US" dirty="0">
            <a:solidFill>
              <a:schemeClr val="tx1"/>
            </a:solidFill>
          </a:endParaRPr>
        </a:p>
      </dgm:t>
    </dgm:pt>
    <dgm:pt modelId="{5ED69C74-D0A8-4C31-B74F-C14489A7EBF9}" type="parTrans" cxnId="{D1BB4B8E-C9CE-4A7A-82AB-194F65CE4FCF}">
      <dgm:prSet/>
      <dgm:spPr/>
      <dgm:t>
        <a:bodyPr/>
        <a:lstStyle/>
        <a:p>
          <a:endParaRPr lang="en-US"/>
        </a:p>
      </dgm:t>
    </dgm:pt>
    <dgm:pt modelId="{D7585AFE-4B37-4249-B791-B083955E4786}" type="sibTrans" cxnId="{D1BB4B8E-C9CE-4A7A-82AB-194F65CE4FCF}">
      <dgm:prSet/>
      <dgm:spPr/>
      <dgm:t>
        <a:bodyPr/>
        <a:lstStyle/>
        <a:p>
          <a:endParaRPr lang="en-US"/>
        </a:p>
      </dgm:t>
    </dgm:pt>
    <dgm:pt modelId="{6D86D2C2-7E3A-4E9F-B6DA-DBD6C34FD3B1}">
      <dgm:prSet phldrT="[Text]"/>
      <dgm:spPr>
        <a:solidFill>
          <a:srgbClr val="5F5F5F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Do not click on links or phone numbers provided in message – May redirect to spoof sites</a:t>
          </a:r>
          <a:endParaRPr lang="en-US" dirty="0">
            <a:solidFill>
              <a:schemeClr val="tx1"/>
            </a:solidFill>
          </a:endParaRPr>
        </a:p>
      </dgm:t>
    </dgm:pt>
    <dgm:pt modelId="{BC62E660-3371-4990-AF1E-37D2A4B88E66}" type="parTrans" cxnId="{6D8BAD65-61A5-40C8-BC8E-52606DBE890A}">
      <dgm:prSet/>
      <dgm:spPr/>
      <dgm:t>
        <a:bodyPr/>
        <a:lstStyle/>
        <a:p>
          <a:endParaRPr lang="en-US"/>
        </a:p>
      </dgm:t>
    </dgm:pt>
    <dgm:pt modelId="{A862853C-AFF7-4F04-BA18-B371C5895EDB}" type="sibTrans" cxnId="{6D8BAD65-61A5-40C8-BC8E-52606DBE890A}">
      <dgm:prSet/>
      <dgm:spPr/>
      <dgm:t>
        <a:bodyPr/>
        <a:lstStyle/>
        <a:p>
          <a:endParaRPr lang="en-US"/>
        </a:p>
      </dgm:t>
    </dgm:pt>
    <dgm:pt modelId="{B5FBED05-3D58-4146-8A02-82BCD20E7B11}">
      <dgm:prSet phldrT="[Text]"/>
      <dgm:spPr>
        <a:ln>
          <a:solidFill>
            <a:srgbClr val="5F5F5F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If concerned look up organization independently and contact them directly</a:t>
          </a:r>
          <a:endParaRPr lang="en-US" dirty="0">
            <a:solidFill>
              <a:schemeClr val="tx1"/>
            </a:solidFill>
          </a:endParaRPr>
        </a:p>
      </dgm:t>
    </dgm:pt>
    <dgm:pt modelId="{BF35DF48-DA42-4C15-8C90-8541B1FF843A}" type="parTrans" cxnId="{B1164CF6-BFFD-4F26-A607-5FBDF376C6F7}">
      <dgm:prSet/>
      <dgm:spPr/>
      <dgm:t>
        <a:bodyPr/>
        <a:lstStyle/>
        <a:p>
          <a:endParaRPr lang="en-US"/>
        </a:p>
      </dgm:t>
    </dgm:pt>
    <dgm:pt modelId="{08A26AC0-A17C-45A7-B40B-CFB040CA1D1E}" type="sibTrans" cxnId="{B1164CF6-BFFD-4F26-A607-5FBDF376C6F7}">
      <dgm:prSet/>
      <dgm:spPr/>
      <dgm:t>
        <a:bodyPr/>
        <a:lstStyle/>
        <a:p>
          <a:endParaRPr lang="en-US"/>
        </a:p>
      </dgm:t>
    </dgm:pt>
    <dgm:pt modelId="{B60F5E6A-AA38-4A3F-955F-DCB5060F0FA3}" type="pres">
      <dgm:prSet presAssocID="{AF876D0A-6DE7-40BC-90AC-BE2CD9EADE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0DF0D5-4FC3-4F15-8E55-C6F5F82689D7}" type="pres">
      <dgm:prSet presAssocID="{75F2E720-B9AF-4B61-80DA-C427A5C4E655}" presName="parentText" presStyleLbl="node1" presStyleIdx="0" presStyleCnt="5" custLinFactY="-101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8A691-7620-4904-9DB5-5BE99B8C49F2}" type="pres">
      <dgm:prSet presAssocID="{2B89BE2A-6A82-42F8-AEB0-F6036EB12762}" presName="spacer" presStyleCnt="0"/>
      <dgm:spPr/>
    </dgm:pt>
    <dgm:pt modelId="{F1C5931B-3977-4D2D-91A7-59AD8101EE66}" type="pres">
      <dgm:prSet presAssocID="{6AE0E8B3-9880-48CA-A01B-FB1994AA13FB}" presName="parentText" presStyleLbl="node1" presStyleIdx="1" presStyleCnt="5" custLinFactY="-4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B9761-85F3-436F-9634-7B4BAB84A392}" type="pres">
      <dgm:prSet presAssocID="{C6E7C907-C580-42E8-9EDF-315164960BFB}" presName="spacer" presStyleCnt="0"/>
      <dgm:spPr/>
    </dgm:pt>
    <dgm:pt modelId="{4C71D9BD-3CA3-4525-8F74-0159CFE006CD}" type="pres">
      <dgm:prSet presAssocID="{D7FF900D-2378-4B1A-B157-8EDCDC0E3A26}" presName="parentText" presStyleLbl="node1" presStyleIdx="2" presStyleCnt="5" custLinFactY="-37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3BFEF-66FF-4A07-82CD-71A51BFB6D04}" type="pres">
      <dgm:prSet presAssocID="{D7585AFE-4B37-4249-B791-B083955E4786}" presName="spacer" presStyleCnt="0"/>
      <dgm:spPr/>
    </dgm:pt>
    <dgm:pt modelId="{957E0516-0085-4D01-A68D-83F3117E50EC}" type="pres">
      <dgm:prSet presAssocID="{6D86D2C2-7E3A-4E9F-B6DA-DBD6C34FD3B1}" presName="parentText" presStyleLbl="node1" presStyleIdx="3" presStyleCnt="5" custLinFactY="-69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7EA96-0BFD-496D-B35B-2794FC892757}" type="pres">
      <dgm:prSet presAssocID="{A862853C-AFF7-4F04-BA18-B371C5895EDB}" presName="spacer" presStyleCnt="0"/>
      <dgm:spPr/>
    </dgm:pt>
    <dgm:pt modelId="{E2ABEE63-E585-4A6C-B1B4-7C41169B7FB4}" type="pres">
      <dgm:prSet presAssocID="{B5FBED05-3D58-4146-8A02-82BCD20E7B11}" presName="parentText" presStyleLbl="node1" presStyleIdx="4" presStyleCnt="5" custLinFactY="-101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048CD0-2B55-4516-AC5B-D88B51D203DB}" type="presOf" srcId="{B5FBED05-3D58-4146-8A02-82BCD20E7B11}" destId="{E2ABEE63-E585-4A6C-B1B4-7C41169B7FB4}" srcOrd="0" destOrd="0" presId="urn:microsoft.com/office/officeart/2005/8/layout/vList2"/>
    <dgm:cxn modelId="{1230585D-0A65-4DF6-AE19-22CF58FA0E6D}" srcId="{AF876D0A-6DE7-40BC-90AC-BE2CD9EADE1A}" destId="{75F2E720-B9AF-4B61-80DA-C427A5C4E655}" srcOrd="0" destOrd="0" parTransId="{B3222FC5-8A5A-4D4C-922B-847DD25B69F3}" sibTransId="{2B89BE2A-6A82-42F8-AEB0-F6036EB12762}"/>
    <dgm:cxn modelId="{52838596-27BA-4A7B-8979-74090DF577D0}" type="presOf" srcId="{D7FF900D-2378-4B1A-B157-8EDCDC0E3A26}" destId="{4C71D9BD-3CA3-4525-8F74-0159CFE006CD}" srcOrd="0" destOrd="0" presId="urn:microsoft.com/office/officeart/2005/8/layout/vList2"/>
    <dgm:cxn modelId="{B1164CF6-BFFD-4F26-A607-5FBDF376C6F7}" srcId="{AF876D0A-6DE7-40BC-90AC-BE2CD9EADE1A}" destId="{B5FBED05-3D58-4146-8A02-82BCD20E7B11}" srcOrd="4" destOrd="0" parTransId="{BF35DF48-DA42-4C15-8C90-8541B1FF843A}" sibTransId="{08A26AC0-A17C-45A7-B40B-CFB040CA1D1E}"/>
    <dgm:cxn modelId="{D1BB4B8E-C9CE-4A7A-82AB-194F65CE4FCF}" srcId="{AF876D0A-6DE7-40BC-90AC-BE2CD9EADE1A}" destId="{D7FF900D-2378-4B1A-B157-8EDCDC0E3A26}" srcOrd="2" destOrd="0" parTransId="{5ED69C74-D0A8-4C31-B74F-C14489A7EBF9}" sibTransId="{D7585AFE-4B37-4249-B791-B083955E4786}"/>
    <dgm:cxn modelId="{89D7EBF7-D6DB-491C-B575-26AD8DBBA14A}" type="presOf" srcId="{75F2E720-B9AF-4B61-80DA-C427A5C4E655}" destId="{680DF0D5-4FC3-4F15-8E55-C6F5F82689D7}" srcOrd="0" destOrd="0" presId="urn:microsoft.com/office/officeart/2005/8/layout/vList2"/>
    <dgm:cxn modelId="{27867A5D-BE8F-4BFD-90B1-64D3B453D9F5}" srcId="{AF876D0A-6DE7-40BC-90AC-BE2CD9EADE1A}" destId="{6AE0E8B3-9880-48CA-A01B-FB1994AA13FB}" srcOrd="1" destOrd="0" parTransId="{4485A569-AA1A-4A3E-80CD-B77B825719CE}" sibTransId="{C6E7C907-C580-42E8-9EDF-315164960BFB}"/>
    <dgm:cxn modelId="{58189522-3B60-4A1F-8F8D-E232F4A2A3A4}" type="presOf" srcId="{6AE0E8B3-9880-48CA-A01B-FB1994AA13FB}" destId="{F1C5931B-3977-4D2D-91A7-59AD8101EE66}" srcOrd="0" destOrd="0" presId="urn:microsoft.com/office/officeart/2005/8/layout/vList2"/>
    <dgm:cxn modelId="{D83F886A-ECA0-4813-9010-50D658E51A9E}" type="presOf" srcId="{AF876D0A-6DE7-40BC-90AC-BE2CD9EADE1A}" destId="{B60F5E6A-AA38-4A3F-955F-DCB5060F0FA3}" srcOrd="0" destOrd="0" presId="urn:microsoft.com/office/officeart/2005/8/layout/vList2"/>
    <dgm:cxn modelId="{43AB8E2D-6272-46BB-BD02-10A1025FE4F3}" type="presOf" srcId="{6D86D2C2-7E3A-4E9F-B6DA-DBD6C34FD3B1}" destId="{957E0516-0085-4D01-A68D-83F3117E50EC}" srcOrd="0" destOrd="0" presId="urn:microsoft.com/office/officeart/2005/8/layout/vList2"/>
    <dgm:cxn modelId="{6D8BAD65-61A5-40C8-BC8E-52606DBE890A}" srcId="{AF876D0A-6DE7-40BC-90AC-BE2CD9EADE1A}" destId="{6D86D2C2-7E3A-4E9F-B6DA-DBD6C34FD3B1}" srcOrd="3" destOrd="0" parTransId="{BC62E660-3371-4990-AF1E-37D2A4B88E66}" sibTransId="{A862853C-AFF7-4F04-BA18-B371C5895EDB}"/>
    <dgm:cxn modelId="{483BA513-6335-45E1-A5CA-3EDA18F570CF}" type="presParOf" srcId="{B60F5E6A-AA38-4A3F-955F-DCB5060F0FA3}" destId="{680DF0D5-4FC3-4F15-8E55-C6F5F82689D7}" srcOrd="0" destOrd="0" presId="urn:microsoft.com/office/officeart/2005/8/layout/vList2"/>
    <dgm:cxn modelId="{81DBF1A9-B71A-47CA-A52A-F9A6EFAFB77A}" type="presParOf" srcId="{B60F5E6A-AA38-4A3F-955F-DCB5060F0FA3}" destId="{A0D8A691-7620-4904-9DB5-5BE99B8C49F2}" srcOrd="1" destOrd="0" presId="urn:microsoft.com/office/officeart/2005/8/layout/vList2"/>
    <dgm:cxn modelId="{1EDB5DFE-2944-497A-A6D2-55D6D7163EEB}" type="presParOf" srcId="{B60F5E6A-AA38-4A3F-955F-DCB5060F0FA3}" destId="{F1C5931B-3977-4D2D-91A7-59AD8101EE66}" srcOrd="2" destOrd="0" presId="urn:microsoft.com/office/officeart/2005/8/layout/vList2"/>
    <dgm:cxn modelId="{417B6C19-E8A3-4A27-B80B-FA19FBD63BB1}" type="presParOf" srcId="{B60F5E6A-AA38-4A3F-955F-DCB5060F0FA3}" destId="{1A1B9761-85F3-436F-9634-7B4BAB84A392}" srcOrd="3" destOrd="0" presId="urn:microsoft.com/office/officeart/2005/8/layout/vList2"/>
    <dgm:cxn modelId="{94B9800A-A292-4A8F-8242-F3A749479C5E}" type="presParOf" srcId="{B60F5E6A-AA38-4A3F-955F-DCB5060F0FA3}" destId="{4C71D9BD-3CA3-4525-8F74-0159CFE006CD}" srcOrd="4" destOrd="0" presId="urn:microsoft.com/office/officeart/2005/8/layout/vList2"/>
    <dgm:cxn modelId="{B4EA81A0-759E-459E-8959-2446BB883CF3}" type="presParOf" srcId="{B60F5E6A-AA38-4A3F-955F-DCB5060F0FA3}" destId="{BB23BFEF-66FF-4A07-82CD-71A51BFB6D04}" srcOrd="5" destOrd="0" presId="urn:microsoft.com/office/officeart/2005/8/layout/vList2"/>
    <dgm:cxn modelId="{1BA6F69B-831C-48A4-A303-1EB64829D62F}" type="presParOf" srcId="{B60F5E6A-AA38-4A3F-955F-DCB5060F0FA3}" destId="{957E0516-0085-4D01-A68D-83F3117E50EC}" srcOrd="6" destOrd="0" presId="urn:microsoft.com/office/officeart/2005/8/layout/vList2"/>
    <dgm:cxn modelId="{82F833C8-1D87-4F9D-894C-848F6EFFA862}" type="presParOf" srcId="{B60F5E6A-AA38-4A3F-955F-DCB5060F0FA3}" destId="{3397EA96-0BFD-496D-B35B-2794FC892757}" srcOrd="7" destOrd="0" presId="urn:microsoft.com/office/officeart/2005/8/layout/vList2"/>
    <dgm:cxn modelId="{22A6023B-FFD5-44F3-BECA-2EE198196524}" type="presParOf" srcId="{B60F5E6A-AA38-4A3F-955F-DCB5060F0FA3}" destId="{E2ABEE63-E585-4A6C-B1B4-7C41169B7FB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3DDF5B-2C8C-4BDA-8E12-5787B25A70F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C663A5D4-8008-4A73-8DA1-5C72165F1AD8}">
      <dgm:prSet phldrT="[Text]"/>
      <dgm:spPr>
        <a:solidFill>
          <a:srgbClr val="5F5F5F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Screen Locks</a:t>
          </a:r>
          <a:endParaRPr lang="en-US" dirty="0"/>
        </a:p>
      </dgm:t>
    </dgm:pt>
    <dgm:pt modelId="{37857D45-FBF6-4245-B139-BC1F1F3DC503}" type="parTrans" cxnId="{C42B9737-9D89-48D3-A843-4124B3675B44}">
      <dgm:prSet/>
      <dgm:spPr/>
      <dgm:t>
        <a:bodyPr/>
        <a:lstStyle/>
        <a:p>
          <a:endParaRPr lang="en-US"/>
        </a:p>
      </dgm:t>
    </dgm:pt>
    <dgm:pt modelId="{1368777B-AFCC-431C-BE3A-35D930CA30F9}" type="sibTrans" cxnId="{C42B9737-9D89-48D3-A843-4124B3675B44}">
      <dgm:prSet/>
      <dgm:spPr/>
      <dgm:t>
        <a:bodyPr/>
        <a:lstStyle/>
        <a:p>
          <a:endParaRPr lang="en-US"/>
        </a:p>
      </dgm:t>
    </dgm:pt>
    <dgm:pt modelId="{55191BB3-A68E-4833-A4F7-190EF46C63C5}">
      <dgm:prSet phldrT="[Text]"/>
      <dgm:spPr>
        <a:ln>
          <a:solidFill>
            <a:srgbClr val="5F5F5F"/>
          </a:solidFill>
        </a:ln>
      </dgm:spPr>
      <dgm:t>
        <a:bodyPr/>
        <a:lstStyle/>
        <a:p>
          <a:r>
            <a:rPr lang="en-US" dirty="0" smtClean="0"/>
            <a:t>HTTPS</a:t>
          </a:r>
          <a:endParaRPr lang="en-US" dirty="0"/>
        </a:p>
      </dgm:t>
    </dgm:pt>
    <dgm:pt modelId="{64AF1ED9-37C5-4321-8F20-548F8FE061AC}" type="parTrans" cxnId="{B2597CEA-02A5-4E87-9E80-E6384C5D2AB6}">
      <dgm:prSet/>
      <dgm:spPr/>
      <dgm:t>
        <a:bodyPr/>
        <a:lstStyle/>
        <a:p>
          <a:endParaRPr lang="en-US"/>
        </a:p>
      </dgm:t>
    </dgm:pt>
    <dgm:pt modelId="{11D3DF0B-51C4-4FEB-AB5F-15B97F028E70}" type="sibTrans" cxnId="{B2597CEA-02A5-4E87-9E80-E6384C5D2AB6}">
      <dgm:prSet/>
      <dgm:spPr/>
      <dgm:t>
        <a:bodyPr/>
        <a:lstStyle/>
        <a:p>
          <a:endParaRPr lang="en-US"/>
        </a:p>
      </dgm:t>
    </dgm:pt>
    <dgm:pt modelId="{E5DCAA62-F82E-41D6-B763-CE00CC738A95}">
      <dgm:prSet phldrT="[Text]"/>
      <dgm:spPr>
        <a:ln>
          <a:solidFill>
            <a:srgbClr val="5F5F5F"/>
          </a:solidFill>
        </a:ln>
      </dgm:spPr>
      <dgm:t>
        <a:bodyPr/>
        <a:lstStyle/>
        <a:p>
          <a:r>
            <a:rPr lang="en-US" dirty="0" smtClean="0"/>
            <a:t>Encryption</a:t>
          </a:r>
          <a:endParaRPr lang="en-US" dirty="0"/>
        </a:p>
      </dgm:t>
    </dgm:pt>
    <dgm:pt modelId="{175BE7D8-794A-491A-951E-4AF08EE35D3A}" type="parTrans" cxnId="{ADFA2F46-7ED7-42F4-9A09-A65A4A1E2CD8}">
      <dgm:prSet/>
      <dgm:spPr/>
      <dgm:t>
        <a:bodyPr/>
        <a:lstStyle/>
        <a:p>
          <a:endParaRPr lang="en-US"/>
        </a:p>
      </dgm:t>
    </dgm:pt>
    <dgm:pt modelId="{570F3E1B-0D1C-4926-9BA3-ECE23121116E}" type="sibTrans" cxnId="{ADFA2F46-7ED7-42F4-9A09-A65A4A1E2CD8}">
      <dgm:prSet/>
      <dgm:spPr/>
      <dgm:t>
        <a:bodyPr/>
        <a:lstStyle/>
        <a:p>
          <a:endParaRPr lang="en-US"/>
        </a:p>
      </dgm:t>
    </dgm:pt>
    <dgm:pt modelId="{E4F301CF-C8F1-4551-A3E0-3346C195F5C4}">
      <dgm:prSet/>
      <dgm:spPr>
        <a:solidFill>
          <a:srgbClr val="5F5F5F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mtClean="0"/>
            <a:t>Remote Access</a:t>
          </a:r>
          <a:endParaRPr lang="en-US" dirty="0" smtClean="0"/>
        </a:p>
      </dgm:t>
    </dgm:pt>
    <dgm:pt modelId="{CF9481C1-BFCF-41AD-B383-C33C404C3D70}" type="parTrans" cxnId="{5E732ACD-EC18-4127-A1BE-2BC9E368DECE}">
      <dgm:prSet/>
      <dgm:spPr/>
      <dgm:t>
        <a:bodyPr/>
        <a:lstStyle/>
        <a:p>
          <a:endParaRPr lang="en-US"/>
        </a:p>
      </dgm:t>
    </dgm:pt>
    <dgm:pt modelId="{17EC7751-FF5C-42FA-A576-FC5CE47BDCB4}" type="sibTrans" cxnId="{5E732ACD-EC18-4127-A1BE-2BC9E368DECE}">
      <dgm:prSet/>
      <dgm:spPr/>
      <dgm:t>
        <a:bodyPr/>
        <a:lstStyle/>
        <a:p>
          <a:endParaRPr lang="en-US"/>
        </a:p>
      </dgm:t>
    </dgm:pt>
    <dgm:pt modelId="{AE988FF8-3E60-45C4-B68E-1187F9BA0DAE}" type="pres">
      <dgm:prSet presAssocID="{DC3DDF5B-2C8C-4BDA-8E12-5787B25A70F0}" presName="linearFlow" presStyleCnt="0">
        <dgm:presLayoutVars>
          <dgm:dir/>
          <dgm:resizeHandles val="exact"/>
        </dgm:presLayoutVars>
      </dgm:prSet>
      <dgm:spPr/>
    </dgm:pt>
    <dgm:pt modelId="{0E48B97A-833F-4063-860D-EA45899F8E66}" type="pres">
      <dgm:prSet presAssocID="{C663A5D4-8008-4A73-8DA1-5C72165F1AD8}" presName="composite" presStyleCnt="0"/>
      <dgm:spPr/>
    </dgm:pt>
    <dgm:pt modelId="{042F4411-867A-4447-BE51-FDAD9B1323AD}" type="pres">
      <dgm:prSet presAssocID="{C663A5D4-8008-4A73-8DA1-5C72165F1AD8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D7A4246-87B8-442F-93C5-1B76DD9DD9BA}" type="pres">
      <dgm:prSet presAssocID="{C663A5D4-8008-4A73-8DA1-5C72165F1AD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710A7-85C6-46D2-B97A-9D2E8E7CA037}" type="pres">
      <dgm:prSet presAssocID="{1368777B-AFCC-431C-BE3A-35D930CA30F9}" presName="spacing" presStyleCnt="0"/>
      <dgm:spPr/>
    </dgm:pt>
    <dgm:pt modelId="{8397E7F3-94EC-43DD-B4B0-E0017AC12357}" type="pres">
      <dgm:prSet presAssocID="{55191BB3-A68E-4833-A4F7-190EF46C63C5}" presName="composite" presStyleCnt="0"/>
      <dgm:spPr/>
    </dgm:pt>
    <dgm:pt modelId="{FB97B596-77AF-422B-AD26-75130A81B44A}" type="pres">
      <dgm:prSet presAssocID="{55191BB3-A68E-4833-A4F7-190EF46C63C5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6F98707-B103-432B-A233-306ADCD94B7D}" type="pres">
      <dgm:prSet presAssocID="{55191BB3-A68E-4833-A4F7-190EF46C63C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1025A-380F-43AB-89F0-A23D946BC13C}" type="pres">
      <dgm:prSet presAssocID="{11D3DF0B-51C4-4FEB-AB5F-15B97F028E70}" presName="spacing" presStyleCnt="0"/>
      <dgm:spPr/>
    </dgm:pt>
    <dgm:pt modelId="{9061E444-3BDC-4A77-9B51-1F5E16E6ACFB}" type="pres">
      <dgm:prSet presAssocID="{E4F301CF-C8F1-4551-A3E0-3346C195F5C4}" presName="composite" presStyleCnt="0"/>
      <dgm:spPr/>
    </dgm:pt>
    <dgm:pt modelId="{AACA691A-61BB-4580-AAFB-C76233C0509F}" type="pres">
      <dgm:prSet presAssocID="{E4F301CF-C8F1-4551-A3E0-3346C195F5C4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C38971F-BD33-49DB-8BDC-472C89DE0524}" type="pres">
      <dgm:prSet presAssocID="{E4F301CF-C8F1-4551-A3E0-3346C195F5C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19420-69C9-4D80-BBBC-69F45A3D118A}" type="pres">
      <dgm:prSet presAssocID="{17EC7751-FF5C-42FA-A576-FC5CE47BDCB4}" presName="spacing" presStyleCnt="0"/>
      <dgm:spPr/>
    </dgm:pt>
    <dgm:pt modelId="{8C8F5B94-0B13-4D98-BFE2-66B9ED15E1D1}" type="pres">
      <dgm:prSet presAssocID="{E5DCAA62-F82E-41D6-B763-CE00CC738A95}" presName="composite" presStyleCnt="0"/>
      <dgm:spPr/>
    </dgm:pt>
    <dgm:pt modelId="{8610A9D7-B40C-4876-9782-A00A656ABA03}" type="pres">
      <dgm:prSet presAssocID="{E5DCAA62-F82E-41D6-B763-CE00CC738A95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3C3E1DC-F4C0-4110-851F-EF95C976CE6C}" type="pres">
      <dgm:prSet presAssocID="{E5DCAA62-F82E-41D6-B763-CE00CC738A9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A99EC6-EAA3-4F10-A6E7-9324E2A5971C}" type="presOf" srcId="{DC3DDF5B-2C8C-4BDA-8E12-5787B25A70F0}" destId="{AE988FF8-3E60-45C4-B68E-1187F9BA0DAE}" srcOrd="0" destOrd="0" presId="urn:microsoft.com/office/officeart/2005/8/layout/vList3"/>
    <dgm:cxn modelId="{5E732ACD-EC18-4127-A1BE-2BC9E368DECE}" srcId="{DC3DDF5B-2C8C-4BDA-8E12-5787B25A70F0}" destId="{E4F301CF-C8F1-4551-A3E0-3346C195F5C4}" srcOrd="2" destOrd="0" parTransId="{CF9481C1-BFCF-41AD-B383-C33C404C3D70}" sibTransId="{17EC7751-FF5C-42FA-A576-FC5CE47BDCB4}"/>
    <dgm:cxn modelId="{3E8FB273-FDF2-4E65-9DFA-9FB50A2E22CD}" type="presOf" srcId="{E4F301CF-C8F1-4551-A3E0-3346C195F5C4}" destId="{AC38971F-BD33-49DB-8BDC-472C89DE0524}" srcOrd="0" destOrd="0" presId="urn:microsoft.com/office/officeart/2005/8/layout/vList3"/>
    <dgm:cxn modelId="{ADFA2F46-7ED7-42F4-9A09-A65A4A1E2CD8}" srcId="{DC3DDF5B-2C8C-4BDA-8E12-5787B25A70F0}" destId="{E5DCAA62-F82E-41D6-B763-CE00CC738A95}" srcOrd="3" destOrd="0" parTransId="{175BE7D8-794A-491A-951E-4AF08EE35D3A}" sibTransId="{570F3E1B-0D1C-4926-9BA3-ECE23121116E}"/>
    <dgm:cxn modelId="{78EB8A9A-6E19-4DB2-B34F-89866FFFB377}" type="presOf" srcId="{E5DCAA62-F82E-41D6-B763-CE00CC738A95}" destId="{53C3E1DC-F4C0-4110-851F-EF95C976CE6C}" srcOrd="0" destOrd="0" presId="urn:microsoft.com/office/officeart/2005/8/layout/vList3"/>
    <dgm:cxn modelId="{10AFAF9A-374B-4D2F-A914-C5869002EB7D}" type="presOf" srcId="{C663A5D4-8008-4A73-8DA1-5C72165F1AD8}" destId="{5D7A4246-87B8-442F-93C5-1B76DD9DD9BA}" srcOrd="0" destOrd="0" presId="urn:microsoft.com/office/officeart/2005/8/layout/vList3"/>
    <dgm:cxn modelId="{C42B9737-9D89-48D3-A843-4124B3675B44}" srcId="{DC3DDF5B-2C8C-4BDA-8E12-5787B25A70F0}" destId="{C663A5D4-8008-4A73-8DA1-5C72165F1AD8}" srcOrd="0" destOrd="0" parTransId="{37857D45-FBF6-4245-B139-BC1F1F3DC503}" sibTransId="{1368777B-AFCC-431C-BE3A-35D930CA30F9}"/>
    <dgm:cxn modelId="{B2597CEA-02A5-4E87-9E80-E6384C5D2AB6}" srcId="{DC3DDF5B-2C8C-4BDA-8E12-5787B25A70F0}" destId="{55191BB3-A68E-4833-A4F7-190EF46C63C5}" srcOrd="1" destOrd="0" parTransId="{64AF1ED9-37C5-4321-8F20-548F8FE061AC}" sibTransId="{11D3DF0B-51C4-4FEB-AB5F-15B97F028E70}"/>
    <dgm:cxn modelId="{58AF6B27-19F3-4365-AB07-5B3D01984106}" type="presOf" srcId="{55191BB3-A68E-4833-A4F7-190EF46C63C5}" destId="{C6F98707-B103-432B-A233-306ADCD94B7D}" srcOrd="0" destOrd="0" presId="urn:microsoft.com/office/officeart/2005/8/layout/vList3"/>
    <dgm:cxn modelId="{9255CE80-4A3B-451C-BCBC-78562B303E46}" type="presParOf" srcId="{AE988FF8-3E60-45C4-B68E-1187F9BA0DAE}" destId="{0E48B97A-833F-4063-860D-EA45899F8E66}" srcOrd="0" destOrd="0" presId="urn:microsoft.com/office/officeart/2005/8/layout/vList3"/>
    <dgm:cxn modelId="{1DC0F252-C049-4260-92A7-21DE0BAC7797}" type="presParOf" srcId="{0E48B97A-833F-4063-860D-EA45899F8E66}" destId="{042F4411-867A-4447-BE51-FDAD9B1323AD}" srcOrd="0" destOrd="0" presId="urn:microsoft.com/office/officeart/2005/8/layout/vList3"/>
    <dgm:cxn modelId="{BB82A181-233F-4F1B-B3E6-1557E765B64B}" type="presParOf" srcId="{0E48B97A-833F-4063-860D-EA45899F8E66}" destId="{5D7A4246-87B8-442F-93C5-1B76DD9DD9BA}" srcOrd="1" destOrd="0" presId="urn:microsoft.com/office/officeart/2005/8/layout/vList3"/>
    <dgm:cxn modelId="{E04EDA2D-C7D9-4FF6-91A0-44221A8F22FE}" type="presParOf" srcId="{AE988FF8-3E60-45C4-B68E-1187F9BA0DAE}" destId="{CAE710A7-85C6-46D2-B97A-9D2E8E7CA037}" srcOrd="1" destOrd="0" presId="urn:microsoft.com/office/officeart/2005/8/layout/vList3"/>
    <dgm:cxn modelId="{5EAD14A1-4A79-4E80-86C7-4C2A7ED80FA8}" type="presParOf" srcId="{AE988FF8-3E60-45C4-B68E-1187F9BA0DAE}" destId="{8397E7F3-94EC-43DD-B4B0-E0017AC12357}" srcOrd="2" destOrd="0" presId="urn:microsoft.com/office/officeart/2005/8/layout/vList3"/>
    <dgm:cxn modelId="{B100461B-3AD8-42BD-8083-BBAAE3C353CA}" type="presParOf" srcId="{8397E7F3-94EC-43DD-B4B0-E0017AC12357}" destId="{FB97B596-77AF-422B-AD26-75130A81B44A}" srcOrd="0" destOrd="0" presId="urn:microsoft.com/office/officeart/2005/8/layout/vList3"/>
    <dgm:cxn modelId="{B3C0D17F-ED2F-47D4-8C3A-07B12E5C0C9A}" type="presParOf" srcId="{8397E7F3-94EC-43DD-B4B0-E0017AC12357}" destId="{C6F98707-B103-432B-A233-306ADCD94B7D}" srcOrd="1" destOrd="0" presId="urn:microsoft.com/office/officeart/2005/8/layout/vList3"/>
    <dgm:cxn modelId="{A7F60043-013C-46EC-A581-2C2E8A1D7B43}" type="presParOf" srcId="{AE988FF8-3E60-45C4-B68E-1187F9BA0DAE}" destId="{7BC1025A-380F-43AB-89F0-A23D946BC13C}" srcOrd="3" destOrd="0" presId="urn:microsoft.com/office/officeart/2005/8/layout/vList3"/>
    <dgm:cxn modelId="{E6222CF7-C2BF-4581-9074-6EAA5247D544}" type="presParOf" srcId="{AE988FF8-3E60-45C4-B68E-1187F9BA0DAE}" destId="{9061E444-3BDC-4A77-9B51-1F5E16E6ACFB}" srcOrd="4" destOrd="0" presId="urn:microsoft.com/office/officeart/2005/8/layout/vList3"/>
    <dgm:cxn modelId="{104AD36A-1C97-4A20-A1B8-B211ECD3A2C8}" type="presParOf" srcId="{9061E444-3BDC-4A77-9B51-1F5E16E6ACFB}" destId="{AACA691A-61BB-4580-AAFB-C76233C0509F}" srcOrd="0" destOrd="0" presId="urn:microsoft.com/office/officeart/2005/8/layout/vList3"/>
    <dgm:cxn modelId="{0E9B61E4-20DF-4F34-9420-2AD2F203B382}" type="presParOf" srcId="{9061E444-3BDC-4A77-9B51-1F5E16E6ACFB}" destId="{AC38971F-BD33-49DB-8BDC-472C89DE0524}" srcOrd="1" destOrd="0" presId="urn:microsoft.com/office/officeart/2005/8/layout/vList3"/>
    <dgm:cxn modelId="{489F3B3B-4575-485C-B650-7924E4784B96}" type="presParOf" srcId="{AE988FF8-3E60-45C4-B68E-1187F9BA0DAE}" destId="{FFE19420-69C9-4D80-BBBC-69F45A3D118A}" srcOrd="5" destOrd="0" presId="urn:microsoft.com/office/officeart/2005/8/layout/vList3"/>
    <dgm:cxn modelId="{8D0099F8-8E47-49AF-A0F9-BFD0E343FA3B}" type="presParOf" srcId="{AE988FF8-3E60-45C4-B68E-1187F9BA0DAE}" destId="{8C8F5B94-0B13-4D98-BFE2-66B9ED15E1D1}" srcOrd="6" destOrd="0" presId="urn:microsoft.com/office/officeart/2005/8/layout/vList3"/>
    <dgm:cxn modelId="{12302DFC-0C50-4F1A-926F-6CA2C95BA9E1}" type="presParOf" srcId="{8C8F5B94-0B13-4D98-BFE2-66B9ED15E1D1}" destId="{8610A9D7-B40C-4876-9782-A00A656ABA03}" srcOrd="0" destOrd="0" presId="urn:microsoft.com/office/officeart/2005/8/layout/vList3"/>
    <dgm:cxn modelId="{82680C28-25B8-4D6B-A674-75ECF92AD46A}" type="presParOf" srcId="{8C8F5B94-0B13-4D98-BFE2-66B9ED15E1D1}" destId="{53C3E1DC-F4C0-4110-851F-EF95C976CE6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20B8BA-6BA2-41B4-86B2-1E51BCB3B94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8BE9AC-8561-4FD5-B284-319F4018EC22}">
      <dgm:prSet phldrT="[Text]"/>
      <dgm:spPr>
        <a:solidFill>
          <a:srgbClr val="5F5F5F"/>
        </a:solidFill>
      </dgm:spPr>
      <dgm:t>
        <a:bodyPr/>
        <a:lstStyle/>
        <a:p>
          <a:r>
            <a:rPr lang="en-US" dirty="0" smtClean="0"/>
            <a:t>Administration</a:t>
          </a:r>
          <a:endParaRPr lang="en-US" dirty="0"/>
        </a:p>
      </dgm:t>
    </dgm:pt>
    <dgm:pt modelId="{B7063021-593B-419E-B053-21AD14BC3B43}" type="parTrans" cxnId="{28C72EB8-12C5-4E08-AD8C-D1376F1ED2C3}">
      <dgm:prSet/>
      <dgm:spPr/>
      <dgm:t>
        <a:bodyPr/>
        <a:lstStyle/>
        <a:p>
          <a:endParaRPr lang="en-US"/>
        </a:p>
      </dgm:t>
    </dgm:pt>
    <dgm:pt modelId="{91FB7975-797D-4419-ACFC-1A6CB4219312}" type="sibTrans" cxnId="{28C72EB8-12C5-4E08-AD8C-D1376F1ED2C3}">
      <dgm:prSet/>
      <dgm:spPr/>
      <dgm:t>
        <a:bodyPr/>
        <a:lstStyle/>
        <a:p>
          <a:endParaRPr lang="en-US"/>
        </a:p>
      </dgm:t>
    </dgm:pt>
    <dgm:pt modelId="{E4235E44-340E-43C9-9292-0895325A91BC}">
      <dgm:prSet phldrT="[Text]"/>
      <dgm:spPr>
        <a:solidFill>
          <a:srgbClr val="5F5F5F"/>
        </a:solidFill>
      </dgm:spPr>
      <dgm:t>
        <a:bodyPr/>
        <a:lstStyle/>
        <a:p>
          <a:r>
            <a:rPr lang="en-US" dirty="0" smtClean="0"/>
            <a:t>Access</a:t>
          </a:r>
          <a:endParaRPr lang="en-US" dirty="0"/>
        </a:p>
      </dgm:t>
    </dgm:pt>
    <dgm:pt modelId="{0E6A17AF-5E0E-4ACF-9072-AA3F7609269E}" type="parTrans" cxnId="{01C52067-82EA-4A72-AFD3-AEEF243A1A92}">
      <dgm:prSet/>
      <dgm:spPr/>
      <dgm:t>
        <a:bodyPr/>
        <a:lstStyle/>
        <a:p>
          <a:endParaRPr lang="en-US"/>
        </a:p>
      </dgm:t>
    </dgm:pt>
    <dgm:pt modelId="{E709366F-8B44-4FC3-9060-3C09298B2733}" type="sibTrans" cxnId="{01C52067-82EA-4A72-AFD3-AEEF243A1A92}">
      <dgm:prSet/>
      <dgm:spPr/>
      <dgm:t>
        <a:bodyPr/>
        <a:lstStyle/>
        <a:p>
          <a:endParaRPr lang="en-US"/>
        </a:p>
      </dgm:t>
    </dgm:pt>
    <dgm:pt modelId="{5B691E0B-6598-4F9D-B0C9-4371F11E9E18}">
      <dgm:prSet phldrT="[Text]"/>
      <dgm:spPr>
        <a:solidFill>
          <a:srgbClr val="5F5F5F"/>
        </a:solidFill>
      </dgm:spPr>
      <dgm:t>
        <a:bodyPr/>
        <a:lstStyle/>
        <a:p>
          <a:r>
            <a:rPr lang="en-US" dirty="0" smtClean="0"/>
            <a:t>Usage</a:t>
          </a:r>
          <a:endParaRPr lang="en-US" dirty="0"/>
        </a:p>
      </dgm:t>
    </dgm:pt>
    <dgm:pt modelId="{A644F681-4B25-4A55-9F01-94ED1F97BA7A}" type="parTrans" cxnId="{1CF69604-7FA0-49E7-9166-473B65BBA3C8}">
      <dgm:prSet/>
      <dgm:spPr/>
      <dgm:t>
        <a:bodyPr/>
        <a:lstStyle/>
        <a:p>
          <a:endParaRPr lang="en-US"/>
        </a:p>
      </dgm:t>
    </dgm:pt>
    <dgm:pt modelId="{697928EC-505B-4434-95D4-C5A93DA6F6CD}" type="sibTrans" cxnId="{1CF69604-7FA0-49E7-9166-473B65BBA3C8}">
      <dgm:prSet/>
      <dgm:spPr/>
      <dgm:t>
        <a:bodyPr/>
        <a:lstStyle/>
        <a:p>
          <a:endParaRPr lang="en-US"/>
        </a:p>
      </dgm:t>
    </dgm:pt>
    <dgm:pt modelId="{E799BCA1-D1D6-42E1-BFB6-A0760063D614}">
      <dgm:prSet phldrT="[Text]"/>
      <dgm:spPr>
        <a:solidFill>
          <a:srgbClr val="5F5F5F"/>
        </a:solidFill>
      </dgm:spPr>
      <dgm:t>
        <a:bodyPr/>
        <a:lstStyle/>
        <a:p>
          <a:r>
            <a:rPr lang="en-US" dirty="0" smtClean="0"/>
            <a:t>Maintenance</a:t>
          </a:r>
          <a:endParaRPr lang="en-US" dirty="0"/>
        </a:p>
      </dgm:t>
    </dgm:pt>
    <dgm:pt modelId="{2033E668-CE48-4483-B194-ACBC017F6467}" type="parTrans" cxnId="{DCA981CC-0B5C-4B7A-BD3C-2A27151AE7BF}">
      <dgm:prSet/>
      <dgm:spPr/>
      <dgm:t>
        <a:bodyPr/>
        <a:lstStyle/>
        <a:p>
          <a:endParaRPr lang="en-US"/>
        </a:p>
      </dgm:t>
    </dgm:pt>
    <dgm:pt modelId="{7085E956-FD7B-47F5-B662-47342CC7D11E}" type="sibTrans" cxnId="{DCA981CC-0B5C-4B7A-BD3C-2A27151AE7BF}">
      <dgm:prSet/>
      <dgm:spPr/>
      <dgm:t>
        <a:bodyPr/>
        <a:lstStyle/>
        <a:p>
          <a:endParaRPr lang="en-US"/>
        </a:p>
      </dgm:t>
    </dgm:pt>
    <dgm:pt modelId="{2D5247C0-2DC8-4D5D-A15B-A83FA372E9D0}">
      <dgm:prSet phldrT="[Text]"/>
      <dgm:spPr>
        <a:solidFill>
          <a:srgbClr val="5F5F5F"/>
        </a:solidFill>
      </dgm:spPr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C61AF87C-C4BD-45C8-BB7D-23E1CCA37F5A}" type="parTrans" cxnId="{833BF34A-4DCD-4719-90D4-D6BE62446091}">
      <dgm:prSet/>
      <dgm:spPr/>
      <dgm:t>
        <a:bodyPr/>
        <a:lstStyle/>
        <a:p>
          <a:endParaRPr lang="en-US"/>
        </a:p>
      </dgm:t>
    </dgm:pt>
    <dgm:pt modelId="{FDE84397-556D-4F8C-BFD2-F09AAA9AF4B5}" type="sibTrans" cxnId="{833BF34A-4DCD-4719-90D4-D6BE62446091}">
      <dgm:prSet/>
      <dgm:spPr/>
      <dgm:t>
        <a:bodyPr/>
        <a:lstStyle/>
        <a:p>
          <a:endParaRPr lang="en-US"/>
        </a:p>
      </dgm:t>
    </dgm:pt>
    <dgm:pt modelId="{45D0E458-45C4-4281-9922-0723E05B3EF1}" type="pres">
      <dgm:prSet presAssocID="{7320B8BA-6BA2-41B4-86B2-1E51BCB3B9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9B3B74-EED0-469E-A1E7-52F2C656D05C}" type="pres">
      <dgm:prSet presAssocID="{8B8BE9AC-8561-4FD5-B284-319F4018EC22}" presName="composite" presStyleCnt="0"/>
      <dgm:spPr/>
    </dgm:pt>
    <dgm:pt modelId="{22DEF7C4-D2A9-4E6A-BE1A-DCBDB9C7730B}" type="pres">
      <dgm:prSet presAssocID="{8B8BE9AC-8561-4FD5-B284-319F4018EC22}" presName="parTx" presStyleLbl="alignNode1" presStyleIdx="0" presStyleCnt="5" custLinFactY="-100000" custLinFactNeighborX="-245" custLinFactNeighborY="-1131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105AC-6EE3-4C46-84BE-5AD5C92E74D3}" type="pres">
      <dgm:prSet presAssocID="{8B8BE9AC-8561-4FD5-B284-319F4018EC22}" presName="desTx" presStyleLbl="alignAccFollowNode1" presStyleIdx="0" presStyleCnt="5" custScaleY="239935" custLinFactNeighborY="-48152">
        <dgm:presLayoutVars>
          <dgm:bulletEnabled val="1"/>
        </dgm:presLayoutVars>
      </dgm:prSet>
      <dgm:spPr>
        <a:solidFill>
          <a:srgbClr val="B2B2B2">
            <a:alpha val="90000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5D42AB96-A638-40E2-BB3F-D057B94704E8}" type="pres">
      <dgm:prSet presAssocID="{91FB7975-797D-4419-ACFC-1A6CB4219312}" presName="space" presStyleCnt="0"/>
      <dgm:spPr/>
    </dgm:pt>
    <dgm:pt modelId="{894ADAF1-2B4C-42A3-83B1-08B5A2148F65}" type="pres">
      <dgm:prSet presAssocID="{E4235E44-340E-43C9-9292-0895325A91BC}" presName="composite" presStyleCnt="0"/>
      <dgm:spPr/>
    </dgm:pt>
    <dgm:pt modelId="{39A5456E-058A-4D12-9314-B1D10D8EE7E3}" type="pres">
      <dgm:prSet presAssocID="{E4235E44-340E-43C9-9292-0895325A91BC}" presName="parTx" presStyleLbl="alignNode1" presStyleIdx="1" presStyleCnt="5" custLinFactY="-100000" custLinFactNeighborX="837" custLinFactNeighborY="-11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B83F0-79C2-45E1-A5A1-0A3F5E0C1709}" type="pres">
      <dgm:prSet presAssocID="{E4235E44-340E-43C9-9292-0895325A91BC}" presName="desTx" presStyleLbl="alignAccFollowNode1" presStyleIdx="1" presStyleCnt="5" custScaleY="331968" custLinFactNeighborX="2949" custLinFactNeighborY="-821">
        <dgm:presLayoutVars>
          <dgm:bulletEnabled val="1"/>
        </dgm:presLayoutVars>
      </dgm:prSet>
      <dgm:spPr>
        <a:solidFill>
          <a:srgbClr val="B2B2B2">
            <a:alpha val="90000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B45DF33A-21F2-4970-8DE1-1D46FB855D0A}" type="pres">
      <dgm:prSet presAssocID="{E709366F-8B44-4FC3-9060-3C09298B2733}" presName="space" presStyleCnt="0"/>
      <dgm:spPr/>
    </dgm:pt>
    <dgm:pt modelId="{F194A76B-46B8-4F5D-AA94-567486FB2169}" type="pres">
      <dgm:prSet presAssocID="{5B691E0B-6598-4F9D-B0C9-4371F11E9E18}" presName="composite" presStyleCnt="0"/>
      <dgm:spPr/>
    </dgm:pt>
    <dgm:pt modelId="{684FF9A0-C885-434B-A18F-99656098D357}" type="pres">
      <dgm:prSet presAssocID="{5B691E0B-6598-4F9D-B0C9-4371F11E9E18}" presName="parTx" presStyleLbl="alignNode1" presStyleIdx="2" presStyleCnt="5" custLinFactY="-100000" custLinFactNeighborX="-869" custLinFactNeighborY="-1100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13F79-4F72-455B-99DF-720C4CEEE931}" type="pres">
      <dgm:prSet presAssocID="{5B691E0B-6598-4F9D-B0C9-4371F11E9E18}" presName="desTx" presStyleLbl="alignAccFollowNode1" presStyleIdx="2" presStyleCnt="5" custScaleY="571687" custLinFactY="20437" custLinFactNeighborY="100000">
        <dgm:presLayoutVars>
          <dgm:bulletEnabled val="1"/>
        </dgm:presLayoutVars>
      </dgm:prSet>
      <dgm:spPr>
        <a:solidFill>
          <a:srgbClr val="B2B2B2">
            <a:alpha val="90000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586C1954-7969-4C60-B444-1B0F594A2644}" type="pres">
      <dgm:prSet presAssocID="{697928EC-505B-4434-95D4-C5A93DA6F6CD}" presName="space" presStyleCnt="0"/>
      <dgm:spPr/>
    </dgm:pt>
    <dgm:pt modelId="{40D445D1-CF72-44CE-BDE2-64AC87AC85E6}" type="pres">
      <dgm:prSet presAssocID="{E799BCA1-D1D6-42E1-BFB6-A0760063D614}" presName="composite" presStyleCnt="0"/>
      <dgm:spPr/>
    </dgm:pt>
    <dgm:pt modelId="{697B29DE-A361-45B4-B2C2-E1094B0E3FE1}" type="pres">
      <dgm:prSet presAssocID="{E799BCA1-D1D6-42E1-BFB6-A0760063D614}" presName="parTx" presStyleLbl="alignNode1" presStyleIdx="3" presStyleCnt="5" custScaleY="106354" custLinFactY="-100000" custLinFactNeighborX="-53" custLinFactNeighborY="-1181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C4CC5-8CD2-4A56-8DE0-11CD1CF946F3}" type="pres">
      <dgm:prSet presAssocID="{E799BCA1-D1D6-42E1-BFB6-A0760063D614}" presName="desTx" presStyleLbl="alignAccFollowNode1" presStyleIdx="3" presStyleCnt="5" custAng="0" custScaleY="205104" custLinFactNeighborY="-72602">
        <dgm:presLayoutVars>
          <dgm:bulletEnabled val="1"/>
        </dgm:presLayoutVars>
      </dgm:prSet>
      <dgm:spPr>
        <a:solidFill>
          <a:srgbClr val="B2B2B2">
            <a:alpha val="90000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EE462200-FCD0-4379-8DE1-97B443A203A5}" type="pres">
      <dgm:prSet presAssocID="{7085E956-FD7B-47F5-B662-47342CC7D11E}" presName="space" presStyleCnt="0"/>
      <dgm:spPr/>
    </dgm:pt>
    <dgm:pt modelId="{5E956E26-3F3A-41C2-97BB-F03498C79560}" type="pres">
      <dgm:prSet presAssocID="{2D5247C0-2DC8-4D5D-A15B-A83FA372E9D0}" presName="composite" presStyleCnt="0"/>
      <dgm:spPr/>
    </dgm:pt>
    <dgm:pt modelId="{15CE6748-BDAF-4520-B9FC-B0928AB0C4FA}" type="pres">
      <dgm:prSet presAssocID="{2D5247C0-2DC8-4D5D-A15B-A83FA372E9D0}" presName="parTx" presStyleLbl="alignNode1" presStyleIdx="4" presStyleCnt="5" custLinFactY="-100000" custLinFactNeighborX="-1759" custLinFactNeighborY="-107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EEE3A-1D54-44ED-8BD0-F92542A4E0CB}" type="pres">
      <dgm:prSet presAssocID="{2D5247C0-2DC8-4D5D-A15B-A83FA372E9D0}" presName="desTx" presStyleLbl="alignAccFollowNode1" presStyleIdx="4" presStyleCnt="5" custScaleY="439263" custLinFactNeighborY="50514">
        <dgm:presLayoutVars>
          <dgm:bulletEnabled val="1"/>
        </dgm:presLayoutVars>
      </dgm:prSet>
      <dgm:spPr>
        <a:solidFill>
          <a:srgbClr val="B2B2B2">
            <a:alpha val="90000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01C52067-82EA-4A72-AFD3-AEEF243A1A92}" srcId="{7320B8BA-6BA2-41B4-86B2-1E51BCB3B94A}" destId="{E4235E44-340E-43C9-9292-0895325A91BC}" srcOrd="1" destOrd="0" parTransId="{0E6A17AF-5E0E-4ACF-9072-AA3F7609269E}" sibTransId="{E709366F-8B44-4FC3-9060-3C09298B2733}"/>
    <dgm:cxn modelId="{B7FB21E9-B0D7-426C-95DF-015A34D51C2B}" type="presOf" srcId="{8B8BE9AC-8561-4FD5-B284-319F4018EC22}" destId="{22DEF7C4-D2A9-4E6A-BE1A-DCBDB9C7730B}" srcOrd="0" destOrd="0" presId="urn:microsoft.com/office/officeart/2005/8/layout/hList1"/>
    <dgm:cxn modelId="{28C72EB8-12C5-4E08-AD8C-D1376F1ED2C3}" srcId="{7320B8BA-6BA2-41B4-86B2-1E51BCB3B94A}" destId="{8B8BE9AC-8561-4FD5-B284-319F4018EC22}" srcOrd="0" destOrd="0" parTransId="{B7063021-593B-419E-B053-21AD14BC3B43}" sibTransId="{91FB7975-797D-4419-ACFC-1A6CB4219312}"/>
    <dgm:cxn modelId="{8B3B8FEB-D492-43C4-9C51-AD55D8E71020}" type="presOf" srcId="{E799BCA1-D1D6-42E1-BFB6-A0760063D614}" destId="{697B29DE-A361-45B4-B2C2-E1094B0E3FE1}" srcOrd="0" destOrd="0" presId="urn:microsoft.com/office/officeart/2005/8/layout/hList1"/>
    <dgm:cxn modelId="{DCA981CC-0B5C-4B7A-BD3C-2A27151AE7BF}" srcId="{7320B8BA-6BA2-41B4-86B2-1E51BCB3B94A}" destId="{E799BCA1-D1D6-42E1-BFB6-A0760063D614}" srcOrd="3" destOrd="0" parTransId="{2033E668-CE48-4483-B194-ACBC017F6467}" sibTransId="{7085E956-FD7B-47F5-B662-47342CC7D11E}"/>
    <dgm:cxn modelId="{833BF34A-4DCD-4719-90D4-D6BE62446091}" srcId="{7320B8BA-6BA2-41B4-86B2-1E51BCB3B94A}" destId="{2D5247C0-2DC8-4D5D-A15B-A83FA372E9D0}" srcOrd="4" destOrd="0" parTransId="{C61AF87C-C4BD-45C8-BB7D-23E1CCA37F5A}" sibTransId="{FDE84397-556D-4F8C-BFD2-F09AAA9AF4B5}"/>
    <dgm:cxn modelId="{C94BFDA3-7878-4E10-86F6-E93A773DB461}" type="presOf" srcId="{E4235E44-340E-43C9-9292-0895325A91BC}" destId="{39A5456E-058A-4D12-9314-B1D10D8EE7E3}" srcOrd="0" destOrd="0" presId="urn:microsoft.com/office/officeart/2005/8/layout/hList1"/>
    <dgm:cxn modelId="{D2BC00B5-F545-4286-80E2-D31BF4943032}" type="presOf" srcId="{5B691E0B-6598-4F9D-B0C9-4371F11E9E18}" destId="{684FF9A0-C885-434B-A18F-99656098D357}" srcOrd="0" destOrd="0" presId="urn:microsoft.com/office/officeart/2005/8/layout/hList1"/>
    <dgm:cxn modelId="{0C8E63E7-9B67-44C0-B1D7-2D9D8270611D}" type="presOf" srcId="{2D5247C0-2DC8-4D5D-A15B-A83FA372E9D0}" destId="{15CE6748-BDAF-4520-B9FC-B0928AB0C4FA}" srcOrd="0" destOrd="0" presId="urn:microsoft.com/office/officeart/2005/8/layout/hList1"/>
    <dgm:cxn modelId="{1CF69604-7FA0-49E7-9166-473B65BBA3C8}" srcId="{7320B8BA-6BA2-41B4-86B2-1E51BCB3B94A}" destId="{5B691E0B-6598-4F9D-B0C9-4371F11E9E18}" srcOrd="2" destOrd="0" parTransId="{A644F681-4B25-4A55-9F01-94ED1F97BA7A}" sibTransId="{697928EC-505B-4434-95D4-C5A93DA6F6CD}"/>
    <dgm:cxn modelId="{ED11F16D-D3F8-44C4-BB18-683AEECCE2B9}" type="presOf" srcId="{7320B8BA-6BA2-41B4-86B2-1E51BCB3B94A}" destId="{45D0E458-45C4-4281-9922-0723E05B3EF1}" srcOrd="0" destOrd="0" presId="urn:microsoft.com/office/officeart/2005/8/layout/hList1"/>
    <dgm:cxn modelId="{F3F5131B-DB36-402F-A834-9C8E4C0DE58D}" type="presParOf" srcId="{45D0E458-45C4-4281-9922-0723E05B3EF1}" destId="{B89B3B74-EED0-469E-A1E7-52F2C656D05C}" srcOrd="0" destOrd="0" presId="urn:microsoft.com/office/officeart/2005/8/layout/hList1"/>
    <dgm:cxn modelId="{56295884-7880-499B-8445-D782E1081290}" type="presParOf" srcId="{B89B3B74-EED0-469E-A1E7-52F2C656D05C}" destId="{22DEF7C4-D2A9-4E6A-BE1A-DCBDB9C7730B}" srcOrd="0" destOrd="0" presId="urn:microsoft.com/office/officeart/2005/8/layout/hList1"/>
    <dgm:cxn modelId="{2DAB0BF4-1CA5-466D-A13B-8859CC795E8A}" type="presParOf" srcId="{B89B3B74-EED0-469E-A1E7-52F2C656D05C}" destId="{2BA105AC-6EE3-4C46-84BE-5AD5C92E74D3}" srcOrd="1" destOrd="0" presId="urn:microsoft.com/office/officeart/2005/8/layout/hList1"/>
    <dgm:cxn modelId="{5718E77F-C1F9-4D8B-BECA-6B3E1533520E}" type="presParOf" srcId="{45D0E458-45C4-4281-9922-0723E05B3EF1}" destId="{5D42AB96-A638-40E2-BB3F-D057B94704E8}" srcOrd="1" destOrd="0" presId="urn:microsoft.com/office/officeart/2005/8/layout/hList1"/>
    <dgm:cxn modelId="{25C8A848-4E21-4E42-AD8E-3EB6B96DB0A4}" type="presParOf" srcId="{45D0E458-45C4-4281-9922-0723E05B3EF1}" destId="{894ADAF1-2B4C-42A3-83B1-08B5A2148F65}" srcOrd="2" destOrd="0" presId="urn:microsoft.com/office/officeart/2005/8/layout/hList1"/>
    <dgm:cxn modelId="{1DB06EC0-5BBC-4643-A9FA-8F4BDCFE7A8F}" type="presParOf" srcId="{894ADAF1-2B4C-42A3-83B1-08B5A2148F65}" destId="{39A5456E-058A-4D12-9314-B1D10D8EE7E3}" srcOrd="0" destOrd="0" presId="urn:microsoft.com/office/officeart/2005/8/layout/hList1"/>
    <dgm:cxn modelId="{4FBD7966-049C-448E-8F85-34A1BE0831F3}" type="presParOf" srcId="{894ADAF1-2B4C-42A3-83B1-08B5A2148F65}" destId="{CA6B83F0-79C2-45E1-A5A1-0A3F5E0C1709}" srcOrd="1" destOrd="0" presId="urn:microsoft.com/office/officeart/2005/8/layout/hList1"/>
    <dgm:cxn modelId="{38462A87-3641-4F4B-BC15-9121DDDAC8C8}" type="presParOf" srcId="{45D0E458-45C4-4281-9922-0723E05B3EF1}" destId="{B45DF33A-21F2-4970-8DE1-1D46FB855D0A}" srcOrd="3" destOrd="0" presId="urn:microsoft.com/office/officeart/2005/8/layout/hList1"/>
    <dgm:cxn modelId="{CD843B80-81A8-44D8-94D4-774E6531E89B}" type="presParOf" srcId="{45D0E458-45C4-4281-9922-0723E05B3EF1}" destId="{F194A76B-46B8-4F5D-AA94-567486FB2169}" srcOrd="4" destOrd="0" presId="urn:microsoft.com/office/officeart/2005/8/layout/hList1"/>
    <dgm:cxn modelId="{029EB8A3-1C40-4944-9638-5E2BCD62CE6D}" type="presParOf" srcId="{F194A76B-46B8-4F5D-AA94-567486FB2169}" destId="{684FF9A0-C885-434B-A18F-99656098D357}" srcOrd="0" destOrd="0" presId="urn:microsoft.com/office/officeart/2005/8/layout/hList1"/>
    <dgm:cxn modelId="{BA3ECBD2-FAD0-4BCD-8FC1-15A73D8C3F2E}" type="presParOf" srcId="{F194A76B-46B8-4F5D-AA94-567486FB2169}" destId="{33413F79-4F72-455B-99DF-720C4CEEE931}" srcOrd="1" destOrd="0" presId="urn:microsoft.com/office/officeart/2005/8/layout/hList1"/>
    <dgm:cxn modelId="{18E08A96-D4DB-4923-862E-B6F9EA77FA48}" type="presParOf" srcId="{45D0E458-45C4-4281-9922-0723E05B3EF1}" destId="{586C1954-7969-4C60-B444-1B0F594A2644}" srcOrd="5" destOrd="0" presId="urn:microsoft.com/office/officeart/2005/8/layout/hList1"/>
    <dgm:cxn modelId="{42862CAA-5BFE-42DC-B3B7-13DAF4A88F55}" type="presParOf" srcId="{45D0E458-45C4-4281-9922-0723E05B3EF1}" destId="{40D445D1-CF72-44CE-BDE2-64AC87AC85E6}" srcOrd="6" destOrd="0" presId="urn:microsoft.com/office/officeart/2005/8/layout/hList1"/>
    <dgm:cxn modelId="{6D50FB8F-5176-473D-93E1-236072504CE2}" type="presParOf" srcId="{40D445D1-CF72-44CE-BDE2-64AC87AC85E6}" destId="{697B29DE-A361-45B4-B2C2-E1094B0E3FE1}" srcOrd="0" destOrd="0" presId="urn:microsoft.com/office/officeart/2005/8/layout/hList1"/>
    <dgm:cxn modelId="{DF9DDCF8-EC44-4014-B8F4-7D987E05BA5B}" type="presParOf" srcId="{40D445D1-CF72-44CE-BDE2-64AC87AC85E6}" destId="{4DAC4CC5-8CD2-4A56-8DE0-11CD1CF946F3}" srcOrd="1" destOrd="0" presId="urn:microsoft.com/office/officeart/2005/8/layout/hList1"/>
    <dgm:cxn modelId="{D23008C8-1795-4E28-B582-675C62382EF0}" type="presParOf" srcId="{45D0E458-45C4-4281-9922-0723E05B3EF1}" destId="{EE462200-FCD0-4379-8DE1-97B443A203A5}" srcOrd="7" destOrd="0" presId="urn:microsoft.com/office/officeart/2005/8/layout/hList1"/>
    <dgm:cxn modelId="{6DABE5FA-75E8-40CF-A649-66492DDAF014}" type="presParOf" srcId="{45D0E458-45C4-4281-9922-0723E05B3EF1}" destId="{5E956E26-3F3A-41C2-97BB-F03498C79560}" srcOrd="8" destOrd="0" presId="urn:microsoft.com/office/officeart/2005/8/layout/hList1"/>
    <dgm:cxn modelId="{6E501590-2E0F-4EA3-BF25-1ABC1507A7D8}" type="presParOf" srcId="{5E956E26-3F3A-41C2-97BB-F03498C79560}" destId="{15CE6748-BDAF-4520-B9FC-B0928AB0C4FA}" srcOrd="0" destOrd="0" presId="urn:microsoft.com/office/officeart/2005/8/layout/hList1"/>
    <dgm:cxn modelId="{0AE57F88-480F-47B6-9CD1-CFF043040010}" type="presParOf" srcId="{5E956E26-3F3A-41C2-97BB-F03498C79560}" destId="{BCDEEE3A-1D54-44ED-8BD0-F92542A4E0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B7AD2-C533-4E5A-8B09-675E2E90561C}">
      <dsp:nvSpPr>
        <dsp:cNvPr id="0" name=""/>
        <dsp:cNvSpPr/>
      </dsp:nvSpPr>
      <dsp:spPr>
        <a:xfrm rot="5400000">
          <a:off x="2998138" y="111558"/>
          <a:ext cx="1706360" cy="14845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Adaptation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340391" y="266553"/>
        <a:ext cx="1021853" cy="1174544"/>
      </dsp:txXfrm>
    </dsp:sp>
    <dsp:sp modelId="{2850C85B-DE46-4216-9D49-35E19B5AC0EC}">
      <dsp:nvSpPr>
        <dsp:cNvPr id="0" name=""/>
        <dsp:cNvSpPr/>
      </dsp:nvSpPr>
      <dsp:spPr>
        <a:xfrm>
          <a:off x="4638633" y="341917"/>
          <a:ext cx="1904298" cy="1023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Obsolescence</a:t>
          </a:r>
          <a:endParaRPr lang="en-US" sz="1400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38633" y="341917"/>
        <a:ext cx="1904298" cy="1023816"/>
      </dsp:txXfrm>
    </dsp:sp>
    <dsp:sp modelId="{9BCAF1A1-FEFE-4D3D-A65C-CA90E188CDAC}">
      <dsp:nvSpPr>
        <dsp:cNvPr id="0" name=""/>
        <dsp:cNvSpPr/>
      </dsp:nvSpPr>
      <dsp:spPr>
        <a:xfrm rot="5400000">
          <a:off x="1394842" y="111558"/>
          <a:ext cx="1706360" cy="1484533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737095" y="266553"/>
        <a:ext cx="1021853" cy="1174544"/>
      </dsp:txXfrm>
    </dsp:sp>
    <dsp:sp modelId="{97C2CA0A-F412-480C-8102-BD2EDBFCF349}">
      <dsp:nvSpPr>
        <dsp:cNvPr id="0" name=""/>
        <dsp:cNvSpPr/>
      </dsp:nvSpPr>
      <dsp:spPr>
        <a:xfrm rot="5400000">
          <a:off x="2193419" y="1559917"/>
          <a:ext cx="1706360" cy="14845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Economics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535672" y="1714912"/>
        <a:ext cx="1021853" cy="1174544"/>
      </dsp:txXfrm>
    </dsp:sp>
    <dsp:sp modelId="{011EC444-C420-4F1C-B844-7C52B8B5870A}">
      <dsp:nvSpPr>
        <dsp:cNvPr id="0" name=""/>
        <dsp:cNvSpPr/>
      </dsp:nvSpPr>
      <dsp:spPr>
        <a:xfrm>
          <a:off x="400034" y="1790275"/>
          <a:ext cx="1842869" cy="1023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Specialization</a:t>
          </a:r>
          <a:endParaRPr lang="en-US" sz="1400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0034" y="1790275"/>
        <a:ext cx="1842869" cy="1023816"/>
      </dsp:txXfrm>
    </dsp:sp>
    <dsp:sp modelId="{08137976-2CFA-4CD8-A980-9B241BA3C3C2}">
      <dsp:nvSpPr>
        <dsp:cNvPr id="0" name=""/>
        <dsp:cNvSpPr/>
      </dsp:nvSpPr>
      <dsp:spPr>
        <a:xfrm rot="5400000">
          <a:off x="3796715" y="1559917"/>
          <a:ext cx="1706360" cy="1484533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138968" y="1714912"/>
        <a:ext cx="1021853" cy="1174544"/>
      </dsp:txXfrm>
    </dsp:sp>
    <dsp:sp modelId="{AC027A58-ED3F-4BE2-BA93-41602A5C0767}">
      <dsp:nvSpPr>
        <dsp:cNvPr id="0" name=""/>
        <dsp:cNvSpPr/>
      </dsp:nvSpPr>
      <dsp:spPr>
        <a:xfrm rot="5400000">
          <a:off x="2998138" y="3008275"/>
          <a:ext cx="1706360" cy="14845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Escalation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340391" y="3163270"/>
        <a:ext cx="1021853" cy="1174544"/>
      </dsp:txXfrm>
    </dsp:sp>
    <dsp:sp modelId="{D00E81E8-798A-4C35-AB66-51BDFDDE8515}">
      <dsp:nvSpPr>
        <dsp:cNvPr id="0" name=""/>
        <dsp:cNvSpPr/>
      </dsp:nvSpPr>
      <dsp:spPr>
        <a:xfrm>
          <a:off x="4638633" y="3238634"/>
          <a:ext cx="1904298" cy="1023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Speed</a:t>
          </a:r>
          <a:endParaRPr lang="en-US" sz="1400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38633" y="3238634"/>
        <a:ext cx="1904298" cy="1023816"/>
      </dsp:txXfrm>
    </dsp:sp>
    <dsp:sp modelId="{2EDB0ACB-A0C9-428D-8293-CF3A440CAE7B}">
      <dsp:nvSpPr>
        <dsp:cNvPr id="0" name=""/>
        <dsp:cNvSpPr/>
      </dsp:nvSpPr>
      <dsp:spPr>
        <a:xfrm rot="5400000">
          <a:off x="1394842" y="3008275"/>
          <a:ext cx="1706360" cy="1484533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737095" y="3163270"/>
        <a:ext cx="1021853" cy="1174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29F28-BA43-4FC6-AF26-8922BB27089E}">
      <dsp:nvSpPr>
        <dsp:cNvPr id="0" name=""/>
        <dsp:cNvSpPr/>
      </dsp:nvSpPr>
      <dsp:spPr>
        <a:xfrm rot="16200000">
          <a:off x="1029097" y="-676694"/>
          <a:ext cx="1828006" cy="3886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Operating System</a:t>
          </a:r>
          <a:endParaRPr lang="en-US" sz="2100" kern="1200" dirty="0"/>
        </a:p>
      </dsp:txBody>
      <dsp:txXfrm rot="5400000">
        <a:off x="-1" y="352404"/>
        <a:ext cx="3886200" cy="1371004"/>
      </dsp:txXfrm>
    </dsp:sp>
    <dsp:sp modelId="{A218897E-3052-4F2C-8770-5ACFF96442EA}">
      <dsp:nvSpPr>
        <dsp:cNvPr id="0" name=""/>
        <dsp:cNvSpPr/>
      </dsp:nvSpPr>
      <dsp:spPr>
        <a:xfrm>
          <a:off x="3732228" y="352402"/>
          <a:ext cx="3886200" cy="182800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Security Software</a:t>
          </a:r>
          <a:endParaRPr lang="en-US" sz="2100" kern="1200" dirty="0"/>
        </a:p>
      </dsp:txBody>
      <dsp:txXfrm>
        <a:off x="3732228" y="352402"/>
        <a:ext cx="3886200" cy="1371004"/>
      </dsp:txXfrm>
    </dsp:sp>
    <dsp:sp modelId="{6AE87A2F-5AFC-4D30-8D33-30FF91FE5A0A}">
      <dsp:nvSpPr>
        <dsp:cNvPr id="0" name=""/>
        <dsp:cNvSpPr/>
      </dsp:nvSpPr>
      <dsp:spPr>
        <a:xfrm rot="10800000">
          <a:off x="0" y="1828006"/>
          <a:ext cx="3886200" cy="182800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Web Browser</a:t>
          </a:r>
          <a:endParaRPr lang="en-US" sz="2100" kern="1200" dirty="0"/>
        </a:p>
      </dsp:txBody>
      <dsp:txXfrm rot="10800000">
        <a:off x="0" y="2285007"/>
        <a:ext cx="3886200" cy="1371004"/>
      </dsp:txXfrm>
    </dsp:sp>
    <dsp:sp modelId="{3B9D827C-961E-4FE8-9BA7-A8B5A4000993}">
      <dsp:nvSpPr>
        <dsp:cNvPr id="0" name=""/>
        <dsp:cNvSpPr/>
      </dsp:nvSpPr>
      <dsp:spPr>
        <a:xfrm rot="5400000">
          <a:off x="4761325" y="798908"/>
          <a:ext cx="1828006" cy="3886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Installed Software</a:t>
          </a:r>
          <a:endParaRPr lang="en-US" sz="2100" kern="1200" dirty="0"/>
        </a:p>
      </dsp:txBody>
      <dsp:txXfrm rot="-5400000">
        <a:off x="3732228" y="2285007"/>
        <a:ext cx="3886200" cy="1371004"/>
      </dsp:txXfrm>
    </dsp:sp>
    <dsp:sp modelId="{F2D341EA-43FA-466C-9E0C-A8D3C3ACB937}">
      <dsp:nvSpPr>
        <dsp:cNvPr id="0" name=""/>
        <dsp:cNvSpPr/>
      </dsp:nvSpPr>
      <dsp:spPr>
        <a:xfrm>
          <a:off x="2566586" y="1723416"/>
          <a:ext cx="2331720" cy="914003"/>
        </a:xfrm>
        <a:prstGeom prst="roundRect">
          <a:avLst/>
        </a:prstGeom>
        <a:solidFill>
          <a:srgbClr val="5F5F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Software Security Updates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611204" y="1768034"/>
        <a:ext cx="2242484" cy="824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FE2DE-FB15-42BB-A13A-BD0B366F23DC}">
      <dsp:nvSpPr>
        <dsp:cNvPr id="0" name=""/>
        <dsp:cNvSpPr/>
      </dsp:nvSpPr>
      <dsp:spPr>
        <a:xfrm>
          <a:off x="2282436" y="621346"/>
          <a:ext cx="4154949" cy="4154949"/>
        </a:xfrm>
        <a:prstGeom prst="blockArc">
          <a:avLst>
            <a:gd name="adj1" fmla="val 12244280"/>
            <a:gd name="adj2" fmla="val 16067114"/>
            <a:gd name="adj3" fmla="val 4636"/>
          </a:avLst>
        </a:prstGeom>
        <a:solidFill>
          <a:srgbClr val="5F5F5F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1170E-7560-431A-BFC3-1B58FA82A927}">
      <dsp:nvSpPr>
        <dsp:cNvPr id="0" name=""/>
        <dsp:cNvSpPr/>
      </dsp:nvSpPr>
      <dsp:spPr>
        <a:xfrm>
          <a:off x="2280362" y="625974"/>
          <a:ext cx="4154949" cy="4154949"/>
        </a:xfrm>
        <a:prstGeom prst="blockArc">
          <a:avLst>
            <a:gd name="adj1" fmla="val 5590157"/>
            <a:gd name="adj2" fmla="val 12252872"/>
            <a:gd name="adj3" fmla="val 4636"/>
          </a:avLst>
        </a:prstGeom>
        <a:solidFill>
          <a:srgbClr val="5F5F5F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F3712-AE9D-43C1-A76F-B09FD95C9B5E}">
      <dsp:nvSpPr>
        <dsp:cNvPr id="0" name=""/>
        <dsp:cNvSpPr/>
      </dsp:nvSpPr>
      <dsp:spPr>
        <a:xfrm>
          <a:off x="2071501" y="625174"/>
          <a:ext cx="4154949" cy="4154949"/>
        </a:xfrm>
        <a:prstGeom prst="blockArc">
          <a:avLst>
            <a:gd name="adj1" fmla="val 20148625"/>
            <a:gd name="adj2" fmla="val 5236179"/>
            <a:gd name="adj3" fmla="val 4636"/>
          </a:avLst>
        </a:prstGeom>
        <a:solidFill>
          <a:srgbClr val="5F5F5F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2D11F-69A1-45FC-9F0A-6BC532D80192}">
      <dsp:nvSpPr>
        <dsp:cNvPr id="0" name=""/>
        <dsp:cNvSpPr/>
      </dsp:nvSpPr>
      <dsp:spPr>
        <a:xfrm>
          <a:off x="2068441" y="618329"/>
          <a:ext cx="4154949" cy="4154949"/>
        </a:xfrm>
        <a:prstGeom prst="blockArc">
          <a:avLst>
            <a:gd name="adj1" fmla="val 16429834"/>
            <a:gd name="adj2" fmla="val 20161327"/>
            <a:gd name="adj3" fmla="val 4636"/>
          </a:avLst>
        </a:prstGeom>
        <a:solidFill>
          <a:srgbClr val="5F5F5F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018B4-2062-4C84-818C-DD2BED8A5BA5}">
      <dsp:nvSpPr>
        <dsp:cNvPr id="0" name=""/>
        <dsp:cNvSpPr/>
      </dsp:nvSpPr>
      <dsp:spPr>
        <a:xfrm>
          <a:off x="3326096" y="1744946"/>
          <a:ext cx="1910781" cy="1910781"/>
        </a:xfrm>
        <a:prstGeom prst="ellipse">
          <a:avLst/>
        </a:prstGeom>
        <a:solidFill>
          <a:srgbClr val="5F5F5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Passwords</a:t>
          </a:r>
          <a:endParaRPr lang="en-US" sz="2000" kern="1200" dirty="0"/>
        </a:p>
      </dsp:txBody>
      <dsp:txXfrm>
        <a:off x="3605923" y="2024773"/>
        <a:ext cx="1351127" cy="1351127"/>
      </dsp:txXfrm>
    </dsp:sp>
    <dsp:sp modelId="{722B2788-E694-47E5-9DB0-4AD58C56E9A5}">
      <dsp:nvSpPr>
        <dsp:cNvPr id="0" name=""/>
        <dsp:cNvSpPr/>
      </dsp:nvSpPr>
      <dsp:spPr>
        <a:xfrm>
          <a:off x="3612714" y="2241"/>
          <a:ext cx="1337546" cy="1337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F5F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At least 10 Characters</a:t>
          </a:r>
          <a:endParaRPr lang="en-US" sz="1400" kern="1200" dirty="0"/>
        </a:p>
      </dsp:txBody>
      <dsp:txXfrm>
        <a:off x="3808593" y="198120"/>
        <a:ext cx="945788" cy="945788"/>
      </dsp:txXfrm>
    </dsp:sp>
    <dsp:sp modelId="{03484A97-29D2-41A8-84C8-1F5251AA1CA9}">
      <dsp:nvSpPr>
        <dsp:cNvPr id="0" name=""/>
        <dsp:cNvSpPr/>
      </dsp:nvSpPr>
      <dsp:spPr>
        <a:xfrm>
          <a:off x="5331339" y="1202346"/>
          <a:ext cx="1337546" cy="1337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F5F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Mix Cased Letters, Numbers, Special Characters</a:t>
          </a:r>
          <a:endParaRPr lang="en-US" sz="1400" kern="1200" dirty="0"/>
        </a:p>
      </dsp:txBody>
      <dsp:txXfrm>
        <a:off x="5527218" y="1398225"/>
        <a:ext cx="945788" cy="945788"/>
      </dsp:txXfrm>
    </dsp:sp>
    <dsp:sp modelId="{F3622F21-06B5-45BD-8310-FF2918057B65}">
      <dsp:nvSpPr>
        <dsp:cNvPr id="0" name=""/>
        <dsp:cNvSpPr/>
      </dsp:nvSpPr>
      <dsp:spPr>
        <a:xfrm>
          <a:off x="3576870" y="4060895"/>
          <a:ext cx="1337546" cy="1337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F5F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Change at least every 6 months</a:t>
          </a:r>
          <a:endParaRPr lang="en-US" sz="1400" kern="1200" dirty="0"/>
        </a:p>
      </dsp:txBody>
      <dsp:txXfrm>
        <a:off x="3772749" y="4256774"/>
        <a:ext cx="945788" cy="945788"/>
      </dsp:txXfrm>
    </dsp:sp>
    <dsp:sp modelId="{0103CC47-0087-440A-BEF3-6031DD5EC492}">
      <dsp:nvSpPr>
        <dsp:cNvPr id="0" name=""/>
        <dsp:cNvSpPr/>
      </dsp:nvSpPr>
      <dsp:spPr>
        <a:xfrm>
          <a:off x="1838288" y="1202340"/>
          <a:ext cx="1337546" cy="1337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F5F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 Not Use Same Pass for Many Accounts</a:t>
          </a:r>
          <a:endParaRPr lang="en-US" sz="1400" kern="1200" dirty="0"/>
        </a:p>
      </dsp:txBody>
      <dsp:txXfrm>
        <a:off x="2034167" y="1398219"/>
        <a:ext cx="945788" cy="9457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2FBC-713F-4734-BBEB-3A2F9E94AEBC}">
      <dsp:nvSpPr>
        <dsp:cNvPr id="0" name=""/>
        <dsp:cNvSpPr/>
      </dsp:nvSpPr>
      <dsp:spPr>
        <a:xfrm>
          <a:off x="0" y="0"/>
          <a:ext cx="7772400" cy="1131093"/>
        </a:xfrm>
        <a:prstGeom prst="rect">
          <a:avLst/>
        </a:prstGeom>
        <a:solidFill>
          <a:schemeClr val="accent1"/>
        </a:solidFill>
        <a:ln>
          <a:solidFill>
            <a:srgbClr val="5F5F5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Treat Personal Information Like Cash</a:t>
          </a:r>
          <a:endParaRPr lang="en-US" sz="3500" kern="1200" dirty="0"/>
        </a:p>
      </dsp:txBody>
      <dsp:txXfrm>
        <a:off x="0" y="0"/>
        <a:ext cx="7772400" cy="1131093"/>
      </dsp:txXfrm>
    </dsp:sp>
    <dsp:sp modelId="{AC7D0FA3-9B04-479A-B1E9-4901B2292B52}">
      <dsp:nvSpPr>
        <dsp:cNvPr id="0" name=""/>
        <dsp:cNvSpPr/>
      </dsp:nvSpPr>
      <dsp:spPr>
        <a:xfrm>
          <a:off x="3795" y="1131093"/>
          <a:ext cx="2588269" cy="2375296"/>
        </a:xfrm>
        <a:prstGeom prst="rect">
          <a:avLst/>
        </a:prstGeom>
        <a:solidFill>
          <a:srgbClr val="B2B2B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Social Security Number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3795" y="1131093"/>
        <a:ext cx="2588269" cy="2375296"/>
      </dsp:txXfrm>
    </dsp:sp>
    <dsp:sp modelId="{91B0F53A-90FD-42DF-ADE9-6B245F1CE810}">
      <dsp:nvSpPr>
        <dsp:cNvPr id="0" name=""/>
        <dsp:cNvSpPr/>
      </dsp:nvSpPr>
      <dsp:spPr>
        <a:xfrm>
          <a:off x="2592065" y="1131093"/>
          <a:ext cx="2588269" cy="2375296"/>
        </a:xfrm>
        <a:prstGeom prst="rect">
          <a:avLst/>
        </a:prstGeom>
        <a:solidFill>
          <a:srgbClr val="B2B2B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Credit Card Number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592065" y="1131093"/>
        <a:ext cx="2588269" cy="2375296"/>
      </dsp:txXfrm>
    </dsp:sp>
    <dsp:sp modelId="{9389498B-EB49-436C-8E88-6EC19ACDDC8B}">
      <dsp:nvSpPr>
        <dsp:cNvPr id="0" name=""/>
        <dsp:cNvSpPr/>
      </dsp:nvSpPr>
      <dsp:spPr>
        <a:xfrm>
          <a:off x="5180334" y="1131093"/>
          <a:ext cx="2588269" cy="2375296"/>
        </a:xfrm>
        <a:prstGeom prst="rect">
          <a:avLst/>
        </a:prstGeom>
        <a:solidFill>
          <a:srgbClr val="B2B2B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Bank &amp; Utility Account Numbers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5180334" y="1131093"/>
        <a:ext cx="2588269" cy="2375296"/>
      </dsp:txXfrm>
    </dsp:sp>
    <dsp:sp modelId="{C5D787D6-3797-46C8-9866-A7970F57EDD4}">
      <dsp:nvSpPr>
        <dsp:cNvPr id="0" name=""/>
        <dsp:cNvSpPr/>
      </dsp:nvSpPr>
      <dsp:spPr>
        <a:xfrm>
          <a:off x="0" y="3506390"/>
          <a:ext cx="7772400" cy="263921"/>
        </a:xfrm>
        <a:prstGeom prst="rect">
          <a:avLst/>
        </a:prstGeom>
        <a:solidFill>
          <a:srgbClr val="5F5F5F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160A3-8E2E-42E8-B86E-0DB7EE145FBC}">
      <dsp:nvSpPr>
        <dsp:cNvPr id="0" name=""/>
        <dsp:cNvSpPr/>
      </dsp:nvSpPr>
      <dsp:spPr>
        <a:xfrm>
          <a:off x="3253739" y="809"/>
          <a:ext cx="4880610" cy="642007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F5F5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Email Security Settings</a:t>
          </a:r>
          <a:endParaRPr lang="en-US" sz="1400" kern="1200" dirty="0"/>
        </a:p>
      </dsp:txBody>
      <dsp:txXfrm>
        <a:off x="3285079" y="32149"/>
        <a:ext cx="4817930" cy="579327"/>
      </dsp:txXfrm>
    </dsp:sp>
    <dsp:sp modelId="{40060316-3087-445A-B4F2-D04F779C6F48}">
      <dsp:nvSpPr>
        <dsp:cNvPr id="0" name=""/>
        <dsp:cNvSpPr/>
      </dsp:nvSpPr>
      <dsp:spPr>
        <a:xfrm>
          <a:off x="0" y="809"/>
          <a:ext cx="3253740" cy="642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F5F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Use A Filter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1340" y="32149"/>
        <a:ext cx="3191060" cy="579327"/>
      </dsp:txXfrm>
    </dsp:sp>
    <dsp:sp modelId="{4194BAC9-C398-4A68-A4D9-34DEF864986A}">
      <dsp:nvSpPr>
        <dsp:cNvPr id="0" name=""/>
        <dsp:cNvSpPr/>
      </dsp:nvSpPr>
      <dsp:spPr>
        <a:xfrm>
          <a:off x="3253739" y="707017"/>
          <a:ext cx="4880610" cy="642007"/>
        </a:xfrm>
        <a:prstGeom prst="roundRect">
          <a:avLst/>
        </a:prstGeom>
        <a:solidFill>
          <a:srgbClr val="B2B2B2">
            <a:alpha val="89804"/>
          </a:srgb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Use multiple addresses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Try not to display in public</a:t>
          </a:r>
          <a:endParaRPr lang="en-US" sz="1400" kern="1200" dirty="0"/>
        </a:p>
      </dsp:txBody>
      <dsp:txXfrm>
        <a:off x="3285079" y="738357"/>
        <a:ext cx="4817930" cy="579327"/>
      </dsp:txXfrm>
    </dsp:sp>
    <dsp:sp modelId="{C66EF822-10FF-41EF-B3DD-B04398848AFB}">
      <dsp:nvSpPr>
        <dsp:cNvPr id="0" name=""/>
        <dsp:cNvSpPr/>
      </dsp:nvSpPr>
      <dsp:spPr>
        <a:xfrm>
          <a:off x="0" y="707017"/>
          <a:ext cx="3253740" cy="642007"/>
        </a:xfrm>
        <a:prstGeom prst="roundRect">
          <a:avLst/>
        </a:prstGeom>
        <a:solidFill>
          <a:srgbClr val="5F5F5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Limit Exposure 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1340" y="738357"/>
        <a:ext cx="3191060" cy="579327"/>
      </dsp:txXfrm>
    </dsp:sp>
    <dsp:sp modelId="{4B7D3498-A134-48F3-94DE-FED2DDC78491}">
      <dsp:nvSpPr>
        <dsp:cNvPr id="0" name=""/>
        <dsp:cNvSpPr/>
      </dsp:nvSpPr>
      <dsp:spPr>
        <a:xfrm>
          <a:off x="3253739" y="1413224"/>
          <a:ext cx="4880610" cy="642007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F5F5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Check to see if they sell your email address</a:t>
          </a:r>
          <a:endParaRPr lang="en-US" sz="1400" kern="1200" dirty="0"/>
        </a:p>
      </dsp:txBody>
      <dsp:txXfrm>
        <a:off x="3285079" y="1444564"/>
        <a:ext cx="4817930" cy="579327"/>
      </dsp:txXfrm>
    </dsp:sp>
    <dsp:sp modelId="{251B942E-587B-48F1-970E-722BD1C5D306}">
      <dsp:nvSpPr>
        <dsp:cNvPr id="0" name=""/>
        <dsp:cNvSpPr/>
      </dsp:nvSpPr>
      <dsp:spPr>
        <a:xfrm>
          <a:off x="0" y="1413224"/>
          <a:ext cx="3253740" cy="642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F5F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Check Privacy Policies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1340" y="1444564"/>
        <a:ext cx="3191060" cy="579327"/>
      </dsp:txXfrm>
    </dsp:sp>
    <dsp:sp modelId="{B03C4F2D-316D-48B7-A2D0-8B388B7DCFEA}">
      <dsp:nvSpPr>
        <dsp:cNvPr id="0" name=""/>
        <dsp:cNvSpPr/>
      </dsp:nvSpPr>
      <dsp:spPr>
        <a:xfrm>
          <a:off x="3253739" y="2119432"/>
          <a:ext cx="4880610" cy="642007"/>
        </a:xfrm>
        <a:prstGeom prst="roundRect">
          <a:avLst/>
        </a:prstGeom>
        <a:solidFill>
          <a:srgbClr val="B2B2B2">
            <a:alpha val="90000"/>
          </a:srgb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When installing software look for pre-checked boxes that automatically sign up for email updates from partners</a:t>
          </a:r>
          <a:endParaRPr lang="en-US" sz="1400" kern="1200" dirty="0"/>
        </a:p>
      </dsp:txBody>
      <dsp:txXfrm>
        <a:off x="3285079" y="2150772"/>
        <a:ext cx="4817930" cy="579327"/>
      </dsp:txXfrm>
    </dsp:sp>
    <dsp:sp modelId="{C6FC5A52-986C-41F1-9606-4EFAD2481290}">
      <dsp:nvSpPr>
        <dsp:cNvPr id="0" name=""/>
        <dsp:cNvSpPr/>
      </dsp:nvSpPr>
      <dsp:spPr>
        <a:xfrm>
          <a:off x="0" y="2119432"/>
          <a:ext cx="3253740" cy="642007"/>
        </a:xfrm>
        <a:prstGeom prst="roundRect">
          <a:avLst/>
        </a:prstGeom>
        <a:solidFill>
          <a:srgbClr val="5F5F5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Use Caution</a:t>
          </a:r>
          <a:endParaRPr lang="en-US" sz="2300" kern="1200" dirty="0"/>
        </a:p>
      </dsp:txBody>
      <dsp:txXfrm>
        <a:off x="31340" y="2150772"/>
        <a:ext cx="3191060" cy="5793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DF0D5-4FC3-4F15-8E55-C6F5F82689D7}">
      <dsp:nvSpPr>
        <dsp:cNvPr id="0" name=""/>
        <dsp:cNvSpPr/>
      </dsp:nvSpPr>
      <dsp:spPr>
        <a:xfrm>
          <a:off x="0" y="0"/>
          <a:ext cx="67437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F5F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Legit companies do not ask for personal info via email or text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9580" y="39580"/>
        <a:ext cx="6664540" cy="731649"/>
      </dsp:txXfrm>
    </dsp:sp>
    <dsp:sp modelId="{F1C5931B-3977-4D2D-91A7-59AD8101EE66}">
      <dsp:nvSpPr>
        <dsp:cNvPr id="0" name=""/>
        <dsp:cNvSpPr/>
      </dsp:nvSpPr>
      <dsp:spPr>
        <a:xfrm>
          <a:off x="0" y="842759"/>
          <a:ext cx="6743700" cy="810809"/>
        </a:xfrm>
        <a:prstGeom prst="roundRect">
          <a:avLst/>
        </a:prstGeom>
        <a:solidFill>
          <a:srgbClr val="5F5F5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Messages may appear to be from organizations you do business with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9580" y="882339"/>
        <a:ext cx="6664540" cy="731649"/>
      </dsp:txXfrm>
    </dsp:sp>
    <dsp:sp modelId="{4C71D9BD-3CA3-4525-8F74-0159CFE006CD}">
      <dsp:nvSpPr>
        <dsp:cNvPr id="0" name=""/>
        <dsp:cNvSpPr/>
      </dsp:nvSpPr>
      <dsp:spPr>
        <a:xfrm>
          <a:off x="0" y="1687049"/>
          <a:ext cx="67437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F5F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May include threatening statements to close account if you fail to respond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9580" y="1726629"/>
        <a:ext cx="6664540" cy="731649"/>
      </dsp:txXfrm>
    </dsp:sp>
    <dsp:sp modelId="{957E0516-0085-4D01-A68D-83F3117E50EC}">
      <dsp:nvSpPr>
        <dsp:cNvPr id="0" name=""/>
        <dsp:cNvSpPr/>
      </dsp:nvSpPr>
      <dsp:spPr>
        <a:xfrm>
          <a:off x="0" y="2532807"/>
          <a:ext cx="6743700" cy="810809"/>
        </a:xfrm>
        <a:prstGeom prst="roundRect">
          <a:avLst/>
        </a:prstGeom>
        <a:solidFill>
          <a:srgbClr val="5F5F5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Do not click on links or phone numbers provided in message – May redirect to spoof sites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9580" y="2572387"/>
        <a:ext cx="6664540" cy="731649"/>
      </dsp:txXfrm>
    </dsp:sp>
    <dsp:sp modelId="{E2ABEE63-E585-4A6C-B1B4-7C41169B7FB4}">
      <dsp:nvSpPr>
        <dsp:cNvPr id="0" name=""/>
        <dsp:cNvSpPr/>
      </dsp:nvSpPr>
      <dsp:spPr>
        <a:xfrm>
          <a:off x="0" y="3377964"/>
          <a:ext cx="67437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F5F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If concerned look up organization independently and contact them directly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9580" y="3417544"/>
        <a:ext cx="6664540" cy="7316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A4246-87B8-442F-93C5-1B76DD9DD9BA}">
      <dsp:nvSpPr>
        <dsp:cNvPr id="0" name=""/>
        <dsp:cNvSpPr/>
      </dsp:nvSpPr>
      <dsp:spPr>
        <a:xfrm rot="10800000">
          <a:off x="1495760" y="1125"/>
          <a:ext cx="5168646" cy="775532"/>
        </a:xfrm>
        <a:prstGeom prst="homePlate">
          <a:avLst/>
        </a:prstGeom>
        <a:solidFill>
          <a:srgbClr val="5F5F5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988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Screen Locks</a:t>
          </a:r>
          <a:endParaRPr lang="en-US" sz="3700" kern="1200" dirty="0"/>
        </a:p>
      </dsp:txBody>
      <dsp:txXfrm rot="10800000">
        <a:off x="1689643" y="1125"/>
        <a:ext cx="4974763" cy="775532"/>
      </dsp:txXfrm>
    </dsp:sp>
    <dsp:sp modelId="{042F4411-867A-4447-BE51-FDAD9B1323AD}">
      <dsp:nvSpPr>
        <dsp:cNvPr id="0" name=""/>
        <dsp:cNvSpPr/>
      </dsp:nvSpPr>
      <dsp:spPr>
        <a:xfrm>
          <a:off x="1107993" y="1125"/>
          <a:ext cx="775532" cy="7755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98707-B103-432B-A233-306ADCD94B7D}">
      <dsp:nvSpPr>
        <dsp:cNvPr id="0" name=""/>
        <dsp:cNvSpPr/>
      </dsp:nvSpPr>
      <dsp:spPr>
        <a:xfrm rot="10800000">
          <a:off x="1495760" y="1008160"/>
          <a:ext cx="5168646" cy="7755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F5F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988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HTTPS</a:t>
          </a:r>
          <a:endParaRPr lang="en-US" sz="3700" kern="1200" dirty="0"/>
        </a:p>
      </dsp:txBody>
      <dsp:txXfrm rot="10800000">
        <a:off x="1689643" y="1008160"/>
        <a:ext cx="4974763" cy="775532"/>
      </dsp:txXfrm>
    </dsp:sp>
    <dsp:sp modelId="{FB97B596-77AF-422B-AD26-75130A81B44A}">
      <dsp:nvSpPr>
        <dsp:cNvPr id="0" name=""/>
        <dsp:cNvSpPr/>
      </dsp:nvSpPr>
      <dsp:spPr>
        <a:xfrm>
          <a:off x="1107993" y="1008160"/>
          <a:ext cx="775532" cy="77553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8971F-BD33-49DB-8BDC-472C89DE0524}">
      <dsp:nvSpPr>
        <dsp:cNvPr id="0" name=""/>
        <dsp:cNvSpPr/>
      </dsp:nvSpPr>
      <dsp:spPr>
        <a:xfrm rot="10800000">
          <a:off x="1495760" y="2015194"/>
          <a:ext cx="5168646" cy="775532"/>
        </a:xfrm>
        <a:prstGeom prst="homePlate">
          <a:avLst/>
        </a:prstGeom>
        <a:solidFill>
          <a:srgbClr val="5F5F5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988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Remote Access</a:t>
          </a:r>
          <a:endParaRPr lang="en-US" sz="3700" kern="1200" dirty="0" smtClean="0"/>
        </a:p>
      </dsp:txBody>
      <dsp:txXfrm rot="10800000">
        <a:off x="1689643" y="2015194"/>
        <a:ext cx="4974763" cy="775532"/>
      </dsp:txXfrm>
    </dsp:sp>
    <dsp:sp modelId="{AACA691A-61BB-4580-AAFB-C76233C0509F}">
      <dsp:nvSpPr>
        <dsp:cNvPr id="0" name=""/>
        <dsp:cNvSpPr/>
      </dsp:nvSpPr>
      <dsp:spPr>
        <a:xfrm>
          <a:off x="1107993" y="2015194"/>
          <a:ext cx="775532" cy="77553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3E1DC-F4C0-4110-851F-EF95C976CE6C}">
      <dsp:nvSpPr>
        <dsp:cNvPr id="0" name=""/>
        <dsp:cNvSpPr/>
      </dsp:nvSpPr>
      <dsp:spPr>
        <a:xfrm rot="10800000">
          <a:off x="1495760" y="3022228"/>
          <a:ext cx="5168646" cy="7755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F5F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988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Encryption</a:t>
          </a:r>
          <a:endParaRPr lang="en-US" sz="3700" kern="1200" dirty="0"/>
        </a:p>
      </dsp:txBody>
      <dsp:txXfrm rot="10800000">
        <a:off x="1689643" y="3022228"/>
        <a:ext cx="4974763" cy="775532"/>
      </dsp:txXfrm>
    </dsp:sp>
    <dsp:sp modelId="{8610A9D7-B40C-4876-9782-A00A656ABA03}">
      <dsp:nvSpPr>
        <dsp:cNvPr id="0" name=""/>
        <dsp:cNvSpPr/>
      </dsp:nvSpPr>
      <dsp:spPr>
        <a:xfrm>
          <a:off x="1107993" y="3022228"/>
          <a:ext cx="775532" cy="77553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EF7C4-D2A9-4E6A-BE1A-DCBDB9C7730B}">
      <dsp:nvSpPr>
        <dsp:cNvPr id="0" name=""/>
        <dsp:cNvSpPr/>
      </dsp:nvSpPr>
      <dsp:spPr>
        <a:xfrm>
          <a:off x="221" y="935377"/>
          <a:ext cx="1396603" cy="403200"/>
        </a:xfrm>
        <a:prstGeom prst="rect">
          <a:avLst/>
        </a:prstGeom>
        <a:solidFill>
          <a:srgbClr val="5F5F5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Administration</a:t>
          </a:r>
          <a:endParaRPr lang="en-US" sz="1400" kern="1200" dirty="0"/>
        </a:p>
      </dsp:txBody>
      <dsp:txXfrm>
        <a:off x="221" y="935377"/>
        <a:ext cx="1396603" cy="403200"/>
      </dsp:txXfrm>
    </dsp:sp>
    <dsp:sp modelId="{2BA105AC-6EE3-4C46-84BE-5AD5C92E74D3}">
      <dsp:nvSpPr>
        <dsp:cNvPr id="0" name=""/>
        <dsp:cNvSpPr/>
      </dsp:nvSpPr>
      <dsp:spPr>
        <a:xfrm>
          <a:off x="3643" y="1471777"/>
          <a:ext cx="1396603" cy="1475312"/>
        </a:xfrm>
        <a:prstGeom prst="rect">
          <a:avLst/>
        </a:prstGeom>
        <a:solidFill>
          <a:srgbClr val="B2B2B2">
            <a:alpha val="90000"/>
          </a:srgb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5456E-058A-4D12-9314-B1D10D8EE7E3}">
      <dsp:nvSpPr>
        <dsp:cNvPr id="0" name=""/>
        <dsp:cNvSpPr/>
      </dsp:nvSpPr>
      <dsp:spPr>
        <a:xfrm>
          <a:off x="1607460" y="944017"/>
          <a:ext cx="1396603" cy="403200"/>
        </a:xfrm>
        <a:prstGeom prst="rect">
          <a:avLst/>
        </a:prstGeom>
        <a:solidFill>
          <a:srgbClr val="5F5F5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Access</a:t>
          </a:r>
          <a:endParaRPr lang="en-US" sz="1400" kern="1200" dirty="0"/>
        </a:p>
      </dsp:txBody>
      <dsp:txXfrm>
        <a:off x="1607460" y="944017"/>
        <a:ext cx="1396603" cy="403200"/>
      </dsp:txXfrm>
    </dsp:sp>
    <dsp:sp modelId="{CA6B83F0-79C2-45E1-A5A1-0A3F5E0C1709}">
      <dsp:nvSpPr>
        <dsp:cNvPr id="0" name=""/>
        <dsp:cNvSpPr/>
      </dsp:nvSpPr>
      <dsp:spPr>
        <a:xfrm>
          <a:off x="1636956" y="1479859"/>
          <a:ext cx="1396603" cy="2041204"/>
        </a:xfrm>
        <a:prstGeom prst="rect">
          <a:avLst/>
        </a:prstGeom>
        <a:solidFill>
          <a:srgbClr val="B2B2B2">
            <a:alpha val="90000"/>
          </a:srgb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FF9A0-C885-434B-A18F-99656098D357}">
      <dsp:nvSpPr>
        <dsp:cNvPr id="0" name=""/>
        <dsp:cNvSpPr/>
      </dsp:nvSpPr>
      <dsp:spPr>
        <a:xfrm>
          <a:off x="3175761" y="947888"/>
          <a:ext cx="1396603" cy="403200"/>
        </a:xfrm>
        <a:prstGeom prst="rect">
          <a:avLst/>
        </a:prstGeom>
        <a:solidFill>
          <a:srgbClr val="5F5F5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Usage</a:t>
          </a:r>
          <a:endParaRPr lang="en-US" sz="1400" kern="1200" dirty="0"/>
        </a:p>
      </dsp:txBody>
      <dsp:txXfrm>
        <a:off x="3175761" y="947888"/>
        <a:ext cx="1396603" cy="403200"/>
      </dsp:txXfrm>
    </dsp:sp>
    <dsp:sp modelId="{33413F79-4F72-455B-99DF-720C4CEEE931}">
      <dsp:nvSpPr>
        <dsp:cNvPr id="0" name=""/>
        <dsp:cNvSpPr/>
      </dsp:nvSpPr>
      <dsp:spPr>
        <a:xfrm>
          <a:off x="3187898" y="1488459"/>
          <a:ext cx="1396603" cy="3515189"/>
        </a:xfrm>
        <a:prstGeom prst="rect">
          <a:avLst/>
        </a:prstGeom>
        <a:solidFill>
          <a:srgbClr val="B2B2B2">
            <a:alpha val="90000"/>
          </a:srgb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B29DE-A361-45B4-B2C2-E1094B0E3FE1}">
      <dsp:nvSpPr>
        <dsp:cNvPr id="0" name=""/>
        <dsp:cNvSpPr/>
      </dsp:nvSpPr>
      <dsp:spPr>
        <a:xfrm>
          <a:off x="4779285" y="949023"/>
          <a:ext cx="1396603" cy="428819"/>
        </a:xfrm>
        <a:prstGeom prst="rect">
          <a:avLst/>
        </a:prstGeom>
        <a:solidFill>
          <a:srgbClr val="5F5F5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Maintenance</a:t>
          </a:r>
          <a:endParaRPr lang="en-US" sz="1400" kern="1200" dirty="0"/>
        </a:p>
      </dsp:txBody>
      <dsp:txXfrm>
        <a:off x="4779285" y="949023"/>
        <a:ext cx="1396603" cy="428819"/>
      </dsp:txXfrm>
    </dsp:sp>
    <dsp:sp modelId="{4DAC4CC5-8CD2-4A56-8DE0-11CD1CF946F3}">
      <dsp:nvSpPr>
        <dsp:cNvPr id="0" name=""/>
        <dsp:cNvSpPr/>
      </dsp:nvSpPr>
      <dsp:spPr>
        <a:xfrm>
          <a:off x="4780026" y="1474962"/>
          <a:ext cx="1396603" cy="1261143"/>
        </a:xfrm>
        <a:prstGeom prst="rect">
          <a:avLst/>
        </a:prstGeom>
        <a:solidFill>
          <a:srgbClr val="B2B2B2">
            <a:alpha val="90000"/>
          </a:srgb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E6748-BDAF-4520-B9FC-B0928AB0C4FA}">
      <dsp:nvSpPr>
        <dsp:cNvPr id="0" name=""/>
        <dsp:cNvSpPr/>
      </dsp:nvSpPr>
      <dsp:spPr>
        <a:xfrm>
          <a:off x="6347587" y="956811"/>
          <a:ext cx="1396603" cy="403200"/>
        </a:xfrm>
        <a:prstGeom prst="rect">
          <a:avLst/>
        </a:prstGeom>
        <a:solidFill>
          <a:srgbClr val="5F5F5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Security</a:t>
          </a:r>
          <a:endParaRPr lang="en-US" sz="1400" kern="1200" dirty="0"/>
        </a:p>
      </dsp:txBody>
      <dsp:txXfrm>
        <a:off x="6347587" y="956811"/>
        <a:ext cx="1396603" cy="403200"/>
      </dsp:txXfrm>
    </dsp:sp>
    <dsp:sp modelId="{BCDEEE3A-1D54-44ED-8BD0-F92542A4E0CB}">
      <dsp:nvSpPr>
        <dsp:cNvPr id="0" name=""/>
        <dsp:cNvSpPr/>
      </dsp:nvSpPr>
      <dsp:spPr>
        <a:xfrm>
          <a:off x="6372153" y="1465640"/>
          <a:ext cx="1396603" cy="2700940"/>
        </a:xfrm>
        <a:prstGeom prst="rect">
          <a:avLst/>
        </a:prstGeom>
        <a:solidFill>
          <a:srgbClr val="B2B2B2">
            <a:alpha val="90000"/>
          </a:srgb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410214" y="0"/>
            <a:ext cx="3032971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>
            <a:lvl1pPr defTabSz="9223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3184" y="0"/>
            <a:ext cx="1552932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>
            <a:lvl1pPr algn="r" defTabSz="922350">
              <a:defRPr sz="1200">
                <a:latin typeface="Arial" charset="0"/>
              </a:defRPr>
            </a:lvl1pPr>
          </a:lstStyle>
          <a:p>
            <a:pPr>
              <a:defRPr/>
            </a:pPr>
            <a:fld id="{E066606C-EBC2-416D-9169-BDC2446DC020}" type="datetime1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612"/>
            <a:ext cx="303138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 defTabSz="922350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 D Plain-white-dark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4730" y="8817612"/>
            <a:ext cx="303138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 algn="r" defTabSz="920862">
              <a:defRPr sz="1200"/>
            </a:lvl1pPr>
          </a:lstStyle>
          <a:p>
            <a:fld id="{30C1D414-8027-4BB6-A057-C0B3DB842A0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0966" name="Picture 5" descr="wsuTLSig4c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" y="144266"/>
            <a:ext cx="1247100" cy="46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6915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138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>
            <a:lvl1pPr defTabSz="9223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4730" y="0"/>
            <a:ext cx="303138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>
            <a:lvl1pPr algn="r" defTabSz="922350">
              <a:defRPr sz="1200">
                <a:latin typeface="Arial" charset="0"/>
              </a:defRPr>
            </a:lvl1pPr>
          </a:lstStyle>
          <a:p>
            <a:pPr>
              <a:defRPr/>
            </a:pPr>
            <a:fld id="{8EDADAF5-64C7-41F4-BA3C-4D277510B361}" type="datetime1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0263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4" y="4410392"/>
            <a:ext cx="5596892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612"/>
            <a:ext cx="303138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 defTabSz="922350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 D Plain-white-dark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4730" y="8817612"/>
            <a:ext cx="303138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 algn="r" defTabSz="920862">
              <a:defRPr sz="1200"/>
            </a:lvl1pPr>
          </a:lstStyle>
          <a:p>
            <a:fld id="{A77AA3E9-D6DA-4B5A-A4AA-FD3A6F4AC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8382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C1C0B1-158C-48A3-ABF5-3D615843746B}" type="datetime1">
              <a:rPr lang="en-US" altLang="en-US" smtClean="0"/>
              <a:pPr eaLnBrk="1" hangingPunct="1">
                <a:spcBef>
                  <a:spcPct val="0"/>
                </a:spcBef>
              </a:pPr>
              <a:t>1/12/2015</a:t>
            </a:fld>
            <a:endParaRPr lang="en-US" altLang="en-US" smtClean="0"/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Template D Plain-white-dark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ED97A9-8C2E-4A1F-8729-4A5DD32970AA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91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5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09A054-27F0-4467-8266-EB433F25FC39}" type="datetime1">
              <a:rPr lang="en-US" altLang="en-US" smtClean="0"/>
              <a:pPr eaLnBrk="1" hangingPunct="1">
                <a:spcBef>
                  <a:spcPct val="0"/>
                </a:spcBef>
              </a:pPr>
              <a:t>1/12/2015</a:t>
            </a:fld>
            <a:endParaRPr lang="en-US" altLang="en-US" smtClean="0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Template D Plain-white-dark</a:t>
            </a: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EC77E5-6754-463E-9266-94E601BC9FD0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03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00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Information </a:t>
            </a:r>
            <a:r>
              <a:rPr lang="fr-FR" dirty="0" err="1" smtClean="0"/>
              <a:t>Entropy</a:t>
            </a:r>
            <a:r>
              <a:rPr lang="fr-FR" dirty="0" smtClean="0"/>
              <a:t> -</a:t>
            </a:r>
            <a:r>
              <a:rPr lang="en-US" dirty="0"/>
              <a:t>The entropy of the first character is four bits;</a:t>
            </a:r>
          </a:p>
          <a:p>
            <a:r>
              <a:rPr lang="en-US" dirty="0"/>
              <a:t>The entropy of the next seven characters are two bits per character;</a:t>
            </a:r>
          </a:p>
          <a:p>
            <a:r>
              <a:rPr lang="en-US" dirty="0"/>
              <a:t>The ninth through the twentieth character has 1.5 bits of entropy per character;</a:t>
            </a:r>
          </a:p>
          <a:p>
            <a:r>
              <a:rPr lang="en-US" dirty="0"/>
              <a:t>Characters 21 and above have one bit of entropy per character.</a:t>
            </a:r>
          </a:p>
          <a:p>
            <a:r>
              <a:rPr lang="en-US" dirty="0"/>
              <a:t>A "bonus" of six bits is added if both upper case letters and non-alphabetic characters are used.</a:t>
            </a:r>
          </a:p>
          <a:p>
            <a:r>
              <a:rPr lang="en-US" dirty="0"/>
              <a:t>A "bonus" of six bits is added for passwords of length 1 through 19 characters following an extensive dictionary check to ensure the password is not contained within a large dictionary. Passwords of 20 characters or more do not receive this bonus because it is assumed they are pass-phrases consisting of multiple dictionary words.</a:t>
            </a:r>
          </a:p>
          <a:p>
            <a:pPr lvl="1"/>
            <a:endParaRPr lang="fr-F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79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7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83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Use multiple addresses (1 personal, 1 shopping)</a:t>
            </a: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</a:rPr>
              <a:t>Try not to display in public (blogs, chat rooms, social networks, online memberships. Social networking site)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43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4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0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25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15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</a:t>
            </a:r>
            <a:r>
              <a:rPr lang="en-US" baseline="0" dirty="0" smtClean="0"/>
              <a:t> WSU IS resources and data as you would treat your own resources and data.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45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3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204DC4-F6EB-43A9-ACF5-BAB48890D2DA}" type="datetime1">
              <a:rPr lang="en-US" altLang="en-US" smtClean="0"/>
              <a:pPr eaLnBrk="1" hangingPunct="1">
                <a:spcBef>
                  <a:spcPct val="0"/>
                </a:spcBef>
              </a:pPr>
              <a:t>1/12/2015</a:t>
            </a:fld>
            <a:endParaRPr lang="en-US" altLang="en-US" smtClean="0"/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Template D Plain-white-dark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F2E52F-7872-4E62-9B9E-77BA039ED8A5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509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1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E7406-3C94-43A9-A187-464D7C0D1904}" type="datetime1">
              <a:rPr lang="en-US" altLang="en-US" smtClean="0"/>
              <a:pPr eaLnBrk="1" hangingPunct="1">
                <a:spcBef>
                  <a:spcPct val="0"/>
                </a:spcBef>
              </a:pPr>
              <a:t>1/12/2015</a:t>
            </a:fld>
            <a:endParaRPr lang="en-US" altLang="en-US" smtClean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Template D Plain-white-dark</a:t>
            </a: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859110-330F-4882-9318-C0DC23D02474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797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03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8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34DEB7-75FF-42A9-934B-43B2609325B2}" type="datetime1">
              <a:rPr lang="en-US" altLang="en-US" smtClean="0"/>
              <a:pPr eaLnBrk="1" hangingPunct="1">
                <a:spcBef>
                  <a:spcPct val="0"/>
                </a:spcBef>
              </a:pPr>
              <a:t>1/12/2015</a:t>
            </a:fld>
            <a:endParaRPr lang="en-US" alt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Template D Plain-white-dark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F67E6A-3EFA-4CBA-940F-77B2E70DA199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540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387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898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75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704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286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04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643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426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A341B8-1691-4C9C-8A4C-F93406378869}" type="datetime1">
              <a:rPr lang="en-US" altLang="en-US" smtClean="0"/>
              <a:pPr eaLnBrk="1" hangingPunct="1">
                <a:spcBef>
                  <a:spcPct val="0"/>
                </a:spcBef>
              </a:pPr>
              <a:t>1/12/2015</a:t>
            </a:fld>
            <a:endParaRPr lang="en-US" alt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Template D Plain-white-dark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FF1EBE-C8C9-4314-B334-78AEDAAF912B}" type="slidenum">
              <a:rPr lang="en-US" altLang="en-US"/>
              <a:pPr eaLnBrk="1" hangingPunct="1">
                <a:spcBef>
                  <a:spcPct val="0"/>
                </a:spcBef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4721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13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339614-904C-4E8B-96C2-CA64D0AF3156}" type="datetime1">
              <a:rPr lang="en-US" altLang="en-US" smtClean="0"/>
              <a:pPr eaLnBrk="1" hangingPunct="1">
                <a:spcBef>
                  <a:spcPct val="0"/>
                </a:spcBef>
              </a:pPr>
              <a:t>1/12/2015</a:t>
            </a:fld>
            <a:endParaRPr lang="en-US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Template D Plain-white-dark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6677E-7F29-4E5E-A292-33B8E5681D6B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405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defRPr/>
            </a:pPr>
            <a:r>
              <a:rPr lang="en-US" sz="1800" dirty="0"/>
              <a:t>No centralized server – All files originate from other users.</a:t>
            </a:r>
          </a:p>
          <a:p>
            <a:pPr>
              <a:defRPr/>
            </a:pPr>
            <a:r>
              <a:rPr lang="en-US" sz="2000" dirty="0"/>
              <a:t>Mirror Site Downloads</a:t>
            </a:r>
          </a:p>
          <a:p>
            <a:pPr lvl="2">
              <a:defRPr/>
            </a:pPr>
            <a:r>
              <a:rPr lang="en-US" sz="1800" dirty="0"/>
              <a:t>Can be impersonated</a:t>
            </a:r>
          </a:p>
          <a:p>
            <a:pPr>
              <a:defRPr/>
            </a:pPr>
            <a:r>
              <a:rPr lang="en-US" sz="2000" dirty="0"/>
              <a:t>Some P2P Software May Be Bundled </a:t>
            </a:r>
          </a:p>
          <a:p>
            <a:pPr lvl="2">
              <a:defRPr/>
            </a:pPr>
            <a:r>
              <a:rPr lang="en-US" sz="1800" dirty="0"/>
              <a:t>Adware</a:t>
            </a:r>
          </a:p>
          <a:p>
            <a:pPr lvl="2">
              <a:defRPr/>
            </a:pPr>
            <a:r>
              <a:rPr lang="en-US" sz="1800" dirty="0"/>
              <a:t>Spyware</a:t>
            </a:r>
          </a:p>
          <a:p>
            <a:pPr lvl="2">
              <a:defRPr/>
            </a:pPr>
            <a:r>
              <a:rPr lang="en-US" sz="1800" dirty="0"/>
              <a:t>Trojans</a:t>
            </a:r>
          </a:p>
          <a:p>
            <a:pPr lvl="3">
              <a:defRPr/>
            </a:pPr>
            <a:r>
              <a:rPr lang="en-US" dirty="0"/>
              <a:t>A popular P2P software package was installing a Trojan for 3 weeks before it was discovered</a:t>
            </a:r>
          </a:p>
          <a:p>
            <a:pPr>
              <a:defRPr/>
            </a:pPr>
            <a:r>
              <a:rPr lang="en-US" sz="2000" dirty="0"/>
              <a:t>Accidental Sharing of Private Files</a:t>
            </a:r>
          </a:p>
          <a:p>
            <a:pPr marL="919277" lvl="3" indent="-171176">
              <a:defRPr/>
            </a:pPr>
            <a:r>
              <a:rPr lang="en-US" dirty="0"/>
              <a:t>Over a 12-hour period, regular searches were performed on </a:t>
            </a:r>
            <a:r>
              <a:rPr lang="en-US" dirty="0" err="1"/>
              <a:t>KaZaA</a:t>
            </a:r>
            <a:r>
              <a:rPr lang="en-US" dirty="0"/>
              <a:t> for Microsoft Outlook Express e-mail files, assuming that users would not intend to share private e-mails. Of 443 searches, 61 percent returned one or more hits for the e-mail files. In addition, other tests showed up word processing documents, Web browser caches and cookies, and financial software files. </a:t>
            </a:r>
            <a:endParaRPr lang="en-US" dirty="0" smtClean="0"/>
          </a:p>
          <a:p>
            <a:pPr marL="179101">
              <a:defRPr/>
            </a:pPr>
            <a:r>
              <a:rPr lang="en-US" sz="2400" dirty="0"/>
              <a:t>There are safer ways to share information.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40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0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1925" indent="-296894" defTabSz="9550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577" indent="-237515" defTabSz="9550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2608" indent="-237515" defTabSz="9550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639" indent="-237515" defTabSz="9550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2669" indent="-237515" defTabSz="9550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7700" indent="-237515" defTabSz="9550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2731" indent="-237515" defTabSz="9550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7762" indent="-237515" defTabSz="9550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6ED112-D0EE-42E0-978D-A4F4034124CE}" type="datetime1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1/12/2015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0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1925" indent="-296894" defTabSz="9550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577" indent="-237515" defTabSz="9550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2608" indent="-237515" defTabSz="9550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639" indent="-237515" defTabSz="9550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2669" indent="-237515" defTabSz="9550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7700" indent="-237515" defTabSz="9550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2731" indent="-237515" defTabSz="9550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7762" indent="-237515" defTabSz="9550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Template L white fuz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0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1925" indent="-296894" defTabSz="9550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577" indent="-237515" defTabSz="9550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2608" indent="-237515" defTabSz="9550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639" indent="-237515" defTabSz="9550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2669" indent="-237515" defTabSz="9550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7700" indent="-237515" defTabSz="9550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2731" indent="-237515" defTabSz="9550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7762" indent="-237515" defTabSz="9550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4BC2C4-7150-4A6D-8482-0079176798D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37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Examples of breaches</a:t>
            </a:r>
            <a:endParaRPr lang="en-US" dirty="0"/>
          </a:p>
          <a:p>
            <a:r>
              <a:rPr lang="en-US" dirty="0"/>
              <a:t>Sept. 28, 2013: Virginia Tech reveals 144,963 online applications to the university may have been accessed. No Social Security numbers or financial data were exposed but nearly 17,000 driver's license numbers were.</a:t>
            </a:r>
          </a:p>
          <a:p>
            <a:r>
              <a:rPr lang="en-US" dirty="0"/>
              <a:t> Nov. 27, 2013: Names, Social Security numbers, bank account information and dates of birth for 2.5 million people associated with the Maricopa County Community College district in Phoenix, Ariz., may have been exposed.</a:t>
            </a:r>
          </a:p>
          <a:p>
            <a:r>
              <a:rPr lang="en-US" dirty="0"/>
              <a:t> Dec. 13, 2013: Names, Social Security numbers and tax identification numbers of 6,500 individuals associated with the University of North Carolina, Chapel Hill were mistakenly posted online.</a:t>
            </a:r>
          </a:p>
          <a:p>
            <a:r>
              <a:rPr lang="en-US" dirty="0"/>
              <a:t> Feb. 19, 2014: The University of Maryland, College Park says the Social Security numbers and birth dates for 309,079 students, alumni, faculty and staff were exposed in a breach. It later revises the number downward to 287,580 when some incomplete or inaccurate data is discovered in the database.</a:t>
            </a:r>
          </a:p>
          <a:p>
            <a:r>
              <a:rPr lang="en-US" dirty="0"/>
              <a:t> Feb. 26, 2014: Indiana University announces personal data including Social Security numbers, of 146,000 students and alumni breached.</a:t>
            </a:r>
          </a:p>
          <a:p>
            <a:r>
              <a:rPr lang="en-US" dirty="0"/>
              <a:t> March 6, 2014: North Dakota University System notifies students, staff and faculty that 290,780 personal records, including Social Security numbers, were exposed in a breach.</a:t>
            </a:r>
          </a:p>
          <a:p>
            <a:r>
              <a:rPr lang="en-US" dirty="0"/>
              <a:t> March 6, 2014: The Johns Hopkins University says the names and contact information of 1,307 students and faculty were exposed when a hacker attempted to extort the university for further access to its servers. It later lowered the number to 848.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21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smtClean="0"/>
              <a:t>server compromises</a:t>
            </a:r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16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28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DADAF5-64C7-41F4-BA3C-4D277510B361}" type="datetime1">
              <a:rPr lang="en-US" smtClean="0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D Plain-white-dark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3E9-D6DA-4B5A-A4AA-FD3A6F4ACA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0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D0C96-83CA-4CF3-A078-B689F6CFA518}" type="datetime1">
              <a:rPr lang="en-US" altLang="en-US" smtClean="0"/>
              <a:pPr eaLnBrk="1" hangingPunct="1">
                <a:spcBef>
                  <a:spcPct val="0"/>
                </a:spcBef>
              </a:pPr>
              <a:t>1/12/2015</a:t>
            </a:fld>
            <a:endParaRPr lang="en-US" altLang="en-US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Template D Plain-white-dark</a:t>
            </a: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47" indent="-285293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57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810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78" indent="-228234" defTabSz="920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747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5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684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152" indent="-228234" defTabSz="920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47D94A-0EA5-4705-AE9D-88647432C65C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90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wsuTLSig4cW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83288"/>
            <a:ext cx="14874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6702425"/>
            <a:ext cx="9144000" cy="155575"/>
            <a:chOff x="0" y="6702552"/>
            <a:chExt cx="9144000" cy="155448"/>
          </a:xfrm>
        </p:grpSpPr>
        <p:sp>
          <p:nvSpPr>
            <p:cNvPr id="6" name="Rectangle 5"/>
            <p:cNvSpPr/>
            <p:nvPr userDrawn="1"/>
          </p:nvSpPr>
          <p:spPr bwMode="ltGray">
            <a:xfrm>
              <a:off x="0" y="6702552"/>
              <a:ext cx="5780088" cy="1554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 bwMode="ltGray">
            <a:xfrm>
              <a:off x="5715000" y="6702552"/>
              <a:ext cx="2503488" cy="1554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ltGray">
            <a:xfrm>
              <a:off x="8001000" y="6702552"/>
              <a:ext cx="1143000" cy="155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501261" y="3337388"/>
            <a:ext cx="8141479" cy="480131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90719" y="3939050"/>
            <a:ext cx="8162563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0" y="6464300"/>
            <a:ext cx="1550988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1703388" y="6464300"/>
            <a:ext cx="6321425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169275" y="6464300"/>
            <a:ext cx="974725" cy="393700"/>
          </a:xfrm>
        </p:spPr>
        <p:txBody>
          <a:bodyPr/>
          <a:lstStyle>
            <a:lvl1pPr>
              <a:defRPr/>
            </a:lvl1pPr>
          </a:lstStyle>
          <a:p>
            <a:fld id="{B200CA88-4530-499A-8227-2112941E8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325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260" y="2667001"/>
            <a:ext cx="4832092" cy="1851025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53325-B207-42FB-AA70-DCEA39B9E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392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441" y="1981200"/>
            <a:ext cx="1348061" cy="251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45320" y="1981200"/>
            <a:ext cx="2774606" cy="2514600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C9E71-40EC-4D14-8928-1547A7C712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416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wsuTLSigRvs-r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334250" y="6116638"/>
            <a:ext cx="15636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44054" y="1993614"/>
            <a:ext cx="5070298" cy="584775"/>
          </a:xfrm>
        </p:spPr>
        <p:txBody>
          <a:bodyPr anchorCtr="0"/>
          <a:lstStyle>
            <a:lvl1pPr algn="l">
              <a:lnSpc>
                <a:spcPct val="100000"/>
              </a:lnSpc>
              <a:defRPr sz="3200">
                <a:solidFill>
                  <a:schemeClr val="tx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44054" y="2978475"/>
            <a:ext cx="5070298" cy="430887"/>
          </a:xfrm>
        </p:spPr>
        <p:txBody>
          <a:bodyPr rIns="0" anchorCtr="0"/>
          <a:lstStyle>
            <a:lvl1pPr marL="0" indent="0" algn="l">
              <a:buFontTx/>
              <a:buNone/>
              <a:defRPr sz="2200" b="0">
                <a:solidFill>
                  <a:schemeClr val="tx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4279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050" y="6435195"/>
            <a:ext cx="1301750" cy="388937"/>
          </a:xfrm>
        </p:spPr>
        <p:txBody>
          <a:bodyPr/>
          <a:lstStyle/>
          <a:p>
            <a:fld id="{D713D773-30F7-4B41-A779-7E5AE424A4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532198"/>
            <a:ext cx="7772400" cy="480131"/>
          </a:xfrm>
        </p:spPr>
        <p:txBody>
          <a:bodyPr/>
          <a:lstStyle>
            <a:lvl1pPr>
              <a:defRPr sz="2800"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6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/>
            </a:lvl2pPr>
            <a:lvl3pPr marL="688975" indent="-179388">
              <a:spcBef>
                <a:spcPts val="400"/>
              </a:spcBef>
              <a:buSzPct val="100000"/>
              <a:buFont typeface="Lucida Sans" pitchFamily="34" charset="0"/>
              <a:buChar char="–"/>
              <a:defRPr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089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030913"/>
            <a:ext cx="13763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8842" y="1993614"/>
            <a:ext cx="5070298" cy="892552"/>
          </a:xfrm>
        </p:spPr>
        <p:txBody>
          <a:bodyPr anchorCtr="0"/>
          <a:lstStyle>
            <a:lvl1pPr algn="l">
              <a:lnSpc>
                <a:spcPct val="100000"/>
              </a:lnSpc>
              <a:defRPr sz="26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8842" y="2978475"/>
            <a:ext cx="5070298" cy="430887"/>
          </a:xfrm>
        </p:spPr>
        <p:txBody>
          <a:bodyPr rIns="0" anchorCtr="0"/>
          <a:lstStyle>
            <a:lvl1pPr marL="0" indent="0" algn="l">
              <a:buFontTx/>
              <a:buNone/>
              <a:defRPr sz="2200" b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43B6F-C527-41E9-B0AA-B732404486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02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969592"/>
            <a:ext cx="5600700" cy="4801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686" y="1813811"/>
            <a:ext cx="4002321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406" y="1813811"/>
            <a:ext cx="3969948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1A8E4-B5BE-4983-9EB6-3A9E069B3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193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FB813-7ADB-4704-B09A-F0B9913D37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308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23A2E-2157-493A-B44D-EB0B79B18B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450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66240-4684-467C-BC56-F5CE8BDC9E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266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2355004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9E423-ED10-40F2-B122-1BA7B7481D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74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4DD29-BD5C-413E-B5BA-60972AD435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335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 userDrawn="1"/>
        </p:nvGrpSpPr>
        <p:grpSpPr bwMode="auto">
          <a:xfrm>
            <a:off x="0" y="6702425"/>
            <a:ext cx="9144000" cy="155575"/>
            <a:chOff x="0" y="6702552"/>
            <a:chExt cx="9144000" cy="155448"/>
          </a:xfrm>
        </p:grpSpPr>
        <p:sp>
          <p:nvSpPr>
            <p:cNvPr id="12" name="Rectangle 11"/>
            <p:cNvSpPr/>
            <p:nvPr userDrawn="1"/>
          </p:nvSpPr>
          <p:spPr bwMode="ltGray">
            <a:xfrm>
              <a:off x="0" y="6702552"/>
              <a:ext cx="5780088" cy="1554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ltGray">
            <a:xfrm>
              <a:off x="5715000" y="6702552"/>
              <a:ext cx="2503488" cy="1554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ltGray">
            <a:xfrm>
              <a:off x="8001000" y="6702552"/>
              <a:ext cx="1143000" cy="155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D713D773-30F7-4B41-A779-7E5AE424A4D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1" r:id="rId1"/>
    <p:sldLayoutId id="2147484142" r:id="rId2"/>
    <p:sldLayoutId id="214748415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200" dirty="0">
          <a:solidFill>
            <a:schemeClr val="bg2"/>
          </a:solidFill>
          <a:latin typeface="Lucida Sans" pitchFamily="34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60000">
              <a:schemeClr val="accent1"/>
            </a:gs>
            <a:gs pos="100000">
              <a:schemeClr val="accent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3"/>
          <p:cNvGrpSpPr>
            <a:grpSpLocks/>
          </p:cNvGrpSpPr>
          <p:nvPr userDrawn="1"/>
        </p:nvGrpSpPr>
        <p:grpSpPr bwMode="auto">
          <a:xfrm>
            <a:off x="9007475" y="0"/>
            <a:ext cx="136525" cy="6858000"/>
            <a:chOff x="9007474" y="0"/>
            <a:chExt cx="136525" cy="6858000"/>
          </a:xfrm>
        </p:grpSpPr>
        <p:sp>
          <p:nvSpPr>
            <p:cNvPr id="20" name="Rectangle 19"/>
            <p:cNvSpPr/>
            <p:nvPr userDrawn="1"/>
          </p:nvSpPr>
          <p:spPr bwMode="ltGray">
            <a:xfrm>
              <a:off x="9007474" y="5683250"/>
              <a:ext cx="136525" cy="11747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ltGray">
            <a:xfrm flipH="1">
              <a:off x="9007474" y="0"/>
              <a:ext cx="136525" cy="3833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ltGray">
            <a:xfrm flipH="1">
              <a:off x="9007474" y="3698875"/>
              <a:ext cx="136525" cy="2178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482BA1C-1BAB-40E8-945A-C79AFEB66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0" name="Picture 12" descr="wsuTLSigRvs-r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334250" y="6116638"/>
            <a:ext cx="15636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1298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4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400" dirty="0">
          <a:solidFill>
            <a:schemeClr val="tx1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200" dirty="0">
          <a:solidFill>
            <a:schemeClr val="tx1"/>
          </a:solidFill>
          <a:latin typeface="Lucida Sans" pitchFamily="34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000" dirty="0">
          <a:solidFill>
            <a:schemeClr val="tx1"/>
          </a:solidFill>
          <a:latin typeface="Lucida Sans" pitchFamily="34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dirty="0">
          <a:solidFill>
            <a:schemeClr val="tx1"/>
          </a:solidFill>
          <a:latin typeface="Lucida Sans" pitchFamily="34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1600" dirty="0">
          <a:solidFill>
            <a:schemeClr val="tx1"/>
          </a:solidFill>
          <a:latin typeface="Lucida Sans" pitchFamily="34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01650" y="3336925"/>
            <a:ext cx="8140700" cy="481013"/>
          </a:xfrm>
        </p:spPr>
        <p:txBody>
          <a:bodyPr/>
          <a:lstStyle/>
          <a:p>
            <a:pPr>
              <a:defRPr/>
            </a:pPr>
            <a:r>
              <a:rPr altLang="en-US" dirty="0" smtClean="0">
                <a:latin typeface="+mj-lt"/>
              </a:rPr>
              <a:t>Awareness, Confidence, and Policies</a:t>
            </a:r>
          </a:p>
        </p:txBody>
      </p:sp>
      <p:sp>
        <p:nvSpPr>
          <p:cNvPr id="5123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490538" y="3938588"/>
            <a:ext cx="8162925" cy="4302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altLang="en-US" dirty="0" smtClean="0">
                <a:latin typeface="+mn-lt"/>
              </a:rPr>
              <a:t>WSU Computer and Network Security Awareness Training</a:t>
            </a:r>
          </a:p>
        </p:txBody>
      </p:sp>
      <p:pic>
        <p:nvPicPr>
          <p:cNvPr id="4100" name="Picture 6" descr="http://content.wsulibs.wsu.edu/photo/image/38444163112006_060102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7" b="34772"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www.personal.psu.edu/users/j/m/jms6423/Engproj/Images/banner_cyber.gif.jpg"/>
          <p:cNvPicPr>
            <a:picLocks noChangeAspect="1" noChangeArrowheads="1"/>
          </p:cNvPicPr>
          <p:nvPr/>
        </p:nvPicPr>
        <p:blipFill rotWithShape="1">
          <a:blip r:embed="rId4"/>
          <a:srcRect r="19872"/>
          <a:stretch/>
        </p:blipFill>
        <p:spPr bwMode="auto">
          <a:xfrm>
            <a:off x="0" y="9939"/>
            <a:ext cx="9144000" cy="29718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36972" y="6281057"/>
            <a:ext cx="1948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Revised January 2015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WSU’s Digital Adversaries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504950"/>
            <a:ext cx="76200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1170782" y="3615532"/>
            <a:ext cx="4354513" cy="4000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6500" y="5992813"/>
            <a:ext cx="5427663" cy="4000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Capability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2925" y="5313363"/>
            <a:ext cx="1454150" cy="10779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Bubble Size Represents Frequency of Contact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dplindbenchmark.com/wp-content/uploads/2012/02/bigstock_Trust_107073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8"/>
          <a:stretch>
            <a:fillRect/>
          </a:stretch>
        </p:blipFill>
        <p:spPr bwMode="auto">
          <a:xfrm>
            <a:off x="4640263" y="-4763"/>
            <a:ext cx="4503737" cy="669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19113" y="2393950"/>
            <a:ext cx="5070475" cy="492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Confidence</a:t>
            </a:r>
          </a:p>
        </p:txBody>
      </p:sp>
      <p:sp>
        <p:nvSpPr>
          <p:cNvPr id="7171" name="Subtitle 9"/>
          <p:cNvSpPr>
            <a:spLocks noGrp="1"/>
          </p:cNvSpPr>
          <p:nvPr>
            <p:ph type="subTitle" idx="1"/>
          </p:nvPr>
        </p:nvSpPr>
        <p:spPr>
          <a:xfrm>
            <a:off x="519113" y="2978150"/>
            <a:ext cx="5070475" cy="442913"/>
          </a:xfrm>
        </p:spPr>
        <p:txBody>
          <a:bodyPr/>
          <a:lstStyle/>
          <a:p>
            <a:pPr indent="-179388">
              <a:defRPr/>
            </a:pPr>
            <a:r>
              <a:rPr altLang="en-US" dirty="0" smtClean="0"/>
              <a:t>How can I help myself and WSU?</a:t>
            </a:r>
            <a:endParaRPr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0863" y="3843338"/>
            <a:ext cx="3819525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2713" indent="-225425" eaLnBrk="0" hangingPunct="0">
              <a:lnSpc>
                <a:spcPct val="95000"/>
              </a:lnSpc>
              <a:spcBef>
                <a:spcPts val="400"/>
              </a:spcBef>
              <a:buClr>
                <a:srgbClr val="C60C30"/>
              </a:buClr>
              <a:buSzPct val="75000"/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bg2"/>
                </a:solidFill>
                <a:latin typeface="Lucida Sans" pitchFamily="34" charset="0"/>
              </a:rPr>
              <a:t>Trust, but Verify</a:t>
            </a:r>
          </a:p>
          <a:p>
            <a:pPr marL="225425" indent="-225425" eaLnBrk="0" hangingPunct="0">
              <a:lnSpc>
                <a:spcPct val="95000"/>
              </a:lnSpc>
              <a:spcBef>
                <a:spcPts val="400"/>
              </a:spcBef>
              <a:buClr>
                <a:srgbClr val="C60C30"/>
              </a:buClr>
              <a:buSzPct val="75000"/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bg2"/>
                </a:solidFill>
                <a:latin typeface="Lucida Sans" pitchFamily="34" charset="0"/>
              </a:rPr>
              <a:t>Reducing Anxiety: Keeping Yourself Safe</a:t>
            </a:r>
          </a:p>
          <a:p>
            <a:pPr marL="225425" indent="-225425" eaLnBrk="0" hangingPunct="0">
              <a:lnSpc>
                <a:spcPct val="95000"/>
              </a:lnSpc>
              <a:spcBef>
                <a:spcPts val="400"/>
              </a:spcBef>
              <a:buClr>
                <a:srgbClr val="C60C30"/>
              </a:buClr>
              <a:buSzPct val="75000"/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bg2"/>
                </a:solidFill>
                <a:latin typeface="Lucida Sans" pitchFamily="34" charset="0"/>
              </a:rPr>
              <a:t>Reducing Risk: Keeping WSU Safe</a:t>
            </a:r>
          </a:p>
          <a:p>
            <a:pPr marL="112713" indent="-225425" eaLnBrk="0" hangingPunct="0">
              <a:lnSpc>
                <a:spcPct val="95000"/>
              </a:lnSpc>
              <a:spcBef>
                <a:spcPts val="400"/>
              </a:spcBef>
              <a:buClr>
                <a:srgbClr val="C60C30"/>
              </a:buClr>
              <a:buSzPct val="75000"/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bg2"/>
                </a:solidFill>
                <a:latin typeface="Lucida Sans" pitchFamily="34" charset="0"/>
              </a:rPr>
              <a:t>What About the Cloud?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Trust, but Verify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01688" y="1544638"/>
            <a:ext cx="6013450" cy="3960812"/>
          </a:xfrm>
        </p:spPr>
        <p:txBody>
          <a:bodyPr/>
          <a:lstStyle/>
          <a:p>
            <a:r>
              <a:rPr smtClean="0"/>
              <a:t>Identity and Authenticity</a:t>
            </a:r>
          </a:p>
          <a:p>
            <a:pPr lvl="1"/>
            <a:r>
              <a:rPr smtClean="0"/>
              <a:t>More than just usernames and passwords</a:t>
            </a:r>
          </a:p>
          <a:p>
            <a:pPr lvl="1"/>
            <a:endParaRPr smtClean="0"/>
          </a:p>
          <a:p>
            <a:r>
              <a:rPr smtClean="0"/>
              <a:t>Indicators</a:t>
            </a:r>
          </a:p>
          <a:p>
            <a:pPr lvl="1"/>
            <a:r>
              <a:rPr smtClean="0"/>
              <a:t>Can be positive or negative</a:t>
            </a:r>
          </a:p>
          <a:p>
            <a:pPr lvl="1"/>
            <a:endParaRPr smtClean="0"/>
          </a:p>
          <a:p>
            <a:pPr lvl="1"/>
            <a:endParaRPr smtClean="0"/>
          </a:p>
          <a:p>
            <a:r>
              <a:rPr smtClean="0"/>
              <a:t>Nothing is black &amp; white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102" y="1337094"/>
            <a:ext cx="738664" cy="51154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ALL ABOUT TRUST</a:t>
            </a:r>
          </a:p>
        </p:txBody>
      </p:sp>
      <p:pic>
        <p:nvPicPr>
          <p:cNvPr id="15365" name="Picture 4" descr="http://scm-l3.technorati.com/13/01/20/74555/identity.gif?t=201301202243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89075"/>
            <a:ext cx="414655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dustgaudan.files.wordpress.com/2012/09/t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5489850"/>
            <a:ext cx="2282825" cy="9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Anxiety: Keeping Yourself Safe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246335"/>
              </p:ext>
            </p:extLst>
          </p:nvPr>
        </p:nvGraphicFramePr>
        <p:xfrm>
          <a:off x="801688" y="849313"/>
          <a:ext cx="7772400" cy="365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4425" y="4695825"/>
            <a:ext cx="699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Patch Early, Patch Often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Set </a:t>
            </a:r>
            <a:r>
              <a:rPr lang="en-US" dirty="0">
                <a:solidFill>
                  <a:srgbClr val="000000"/>
                </a:solidFill>
              </a:rPr>
              <a:t>to Auto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What are Zero Days?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550" y="57435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Do not buy software in response to unexpected pop-up messages or emails.  Especially messages that claim to have scanned your PC.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0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Anxiety: Keeping Yourself Safe</a:t>
            </a:r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514475"/>
              </p:ext>
            </p:extLst>
          </p:nvPr>
        </p:nvGraphicFramePr>
        <p:xfrm>
          <a:off x="-390525" y="1123949"/>
          <a:ext cx="856297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771452" y="4366705"/>
            <a:ext cx="1353123" cy="1357819"/>
            <a:chOff x="5200077" y="4004756"/>
            <a:chExt cx="1105681" cy="1129792"/>
          </a:xfrm>
        </p:grpSpPr>
        <p:sp>
          <p:nvSpPr>
            <p:cNvPr id="25" name="Oval 24"/>
            <p:cNvSpPr/>
            <p:nvPr/>
          </p:nvSpPr>
          <p:spPr>
            <a:xfrm>
              <a:off x="5200077" y="4004756"/>
              <a:ext cx="1105681" cy="1129792"/>
            </a:xfrm>
            <a:prstGeom prst="ellipse">
              <a:avLst/>
            </a:prstGeom>
            <a:ln>
              <a:solidFill>
                <a:srgbClr val="5F5F5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5361996" y="4170208"/>
              <a:ext cx="781834" cy="79888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Store In Secure Location</a:t>
              </a:r>
              <a:endParaRPr lang="en-US" sz="1400" kern="1200" dirty="0"/>
            </a:p>
          </p:txBody>
        </p:sp>
      </p:grpSp>
      <p:sp>
        <p:nvSpPr>
          <p:cNvPr id="27" name="Oval 26"/>
          <p:cNvSpPr/>
          <p:nvPr/>
        </p:nvSpPr>
        <p:spPr>
          <a:xfrm>
            <a:off x="1540286" y="4273875"/>
            <a:ext cx="1368655" cy="1294254"/>
          </a:xfrm>
          <a:prstGeom prst="ellipse">
            <a:avLst/>
          </a:prstGeom>
          <a:ln>
            <a:solidFill>
              <a:srgbClr val="5F5F5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4"/>
          <p:cNvSpPr/>
          <p:nvPr/>
        </p:nvSpPr>
        <p:spPr>
          <a:xfrm>
            <a:off x="1817154" y="4521560"/>
            <a:ext cx="781834" cy="7988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Do Not Share via Phone, Text or Email</a:t>
            </a:r>
            <a:endParaRPr lang="en-US" sz="1400" kern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448425" y="1261170"/>
            <a:ext cx="26955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0000"/>
                </a:solidFill>
              </a:rPr>
              <a:t>Be Unpredictable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Example Password: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1Dnlg34h1Dnlt514!!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 would take 1 desktop PC 71 Quadrillion years to crack this password.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3899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Anxiety: Keeping Yourself Safe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970691"/>
              </p:ext>
            </p:extLst>
          </p:nvPr>
        </p:nvGraphicFramePr>
        <p:xfrm>
          <a:off x="801688" y="1544638"/>
          <a:ext cx="7772400" cy="377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44789" y="5605131"/>
            <a:ext cx="74866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Every time you are asked for this type of information ask: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Can I Trust The Request?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352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Reducing Anxiety: Keeping Yourself Safe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343521" y="3070062"/>
            <a:ext cx="2393733" cy="1719102"/>
          </a:xfrm>
          <a:custGeom>
            <a:avLst/>
            <a:gdLst>
              <a:gd name="connsiteX0" fmla="*/ 0 w 1987308"/>
              <a:gd name="connsiteY0" fmla="*/ 859551 h 1719102"/>
              <a:gd name="connsiteX1" fmla="*/ 491147 w 1987308"/>
              <a:gd name="connsiteY1" fmla="*/ 0 h 1719102"/>
              <a:gd name="connsiteX2" fmla="*/ 1496161 w 1987308"/>
              <a:gd name="connsiteY2" fmla="*/ 0 h 1719102"/>
              <a:gd name="connsiteX3" fmla="*/ 1987308 w 1987308"/>
              <a:gd name="connsiteY3" fmla="*/ 859551 h 1719102"/>
              <a:gd name="connsiteX4" fmla="*/ 1496161 w 1987308"/>
              <a:gd name="connsiteY4" fmla="*/ 1719102 h 1719102"/>
              <a:gd name="connsiteX5" fmla="*/ 491147 w 1987308"/>
              <a:gd name="connsiteY5" fmla="*/ 1719102 h 1719102"/>
              <a:gd name="connsiteX6" fmla="*/ 0 w 1987308"/>
              <a:gd name="connsiteY6" fmla="*/ 859551 h 171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308" h="1719102">
                <a:moveTo>
                  <a:pt x="0" y="859551"/>
                </a:moveTo>
                <a:lnTo>
                  <a:pt x="491147" y="0"/>
                </a:lnTo>
                <a:lnTo>
                  <a:pt x="1496161" y="0"/>
                </a:lnTo>
                <a:lnTo>
                  <a:pt x="1987308" y="859551"/>
                </a:lnTo>
                <a:lnTo>
                  <a:pt x="1496161" y="1719102"/>
                </a:lnTo>
                <a:lnTo>
                  <a:pt x="491147" y="1719102"/>
                </a:lnTo>
                <a:lnTo>
                  <a:pt x="0" y="859551"/>
                </a:lnTo>
                <a:close/>
              </a:path>
            </a:pathLst>
          </a:custGeom>
          <a:solidFill>
            <a:srgbClr val="5F5F5F"/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835" tIns="301389" rIns="345835" bIns="301389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Social Media</a:t>
            </a:r>
            <a:endParaRPr lang="en-US" sz="2800" kern="1200" dirty="0"/>
          </a:p>
        </p:txBody>
      </p:sp>
      <p:sp>
        <p:nvSpPr>
          <p:cNvPr id="9" name="Freeform 8"/>
          <p:cNvSpPr/>
          <p:nvPr/>
        </p:nvSpPr>
        <p:spPr>
          <a:xfrm>
            <a:off x="3564019" y="1506537"/>
            <a:ext cx="1961648" cy="1408917"/>
          </a:xfrm>
          <a:custGeom>
            <a:avLst/>
            <a:gdLst>
              <a:gd name="connsiteX0" fmla="*/ 0 w 1628585"/>
              <a:gd name="connsiteY0" fmla="*/ 704459 h 1408917"/>
              <a:gd name="connsiteX1" fmla="*/ 402528 w 1628585"/>
              <a:gd name="connsiteY1" fmla="*/ 0 h 1408917"/>
              <a:gd name="connsiteX2" fmla="*/ 1226057 w 1628585"/>
              <a:gd name="connsiteY2" fmla="*/ 0 h 1408917"/>
              <a:gd name="connsiteX3" fmla="*/ 1628585 w 1628585"/>
              <a:gd name="connsiteY3" fmla="*/ 704459 h 1408917"/>
              <a:gd name="connsiteX4" fmla="*/ 1226057 w 1628585"/>
              <a:gd name="connsiteY4" fmla="*/ 1408917 h 1408917"/>
              <a:gd name="connsiteX5" fmla="*/ 402528 w 1628585"/>
              <a:gd name="connsiteY5" fmla="*/ 1408917 h 1408917"/>
              <a:gd name="connsiteX6" fmla="*/ 0 w 1628585"/>
              <a:gd name="connsiteY6" fmla="*/ 704459 h 140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8585" h="1408917">
                <a:moveTo>
                  <a:pt x="0" y="704459"/>
                </a:moveTo>
                <a:lnTo>
                  <a:pt x="402528" y="0"/>
                </a:lnTo>
                <a:lnTo>
                  <a:pt x="1226057" y="0"/>
                </a:lnTo>
                <a:lnTo>
                  <a:pt x="1628585" y="704459"/>
                </a:lnTo>
                <a:lnTo>
                  <a:pt x="1226057" y="1408917"/>
                </a:lnTo>
                <a:lnTo>
                  <a:pt x="402528" y="1408917"/>
                </a:lnTo>
                <a:lnTo>
                  <a:pt x="0" y="704459"/>
                </a:lnTo>
                <a:close/>
              </a:path>
            </a:pathLst>
          </a:custGeom>
          <a:ln>
            <a:solidFill>
              <a:srgbClr val="5F5F5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401" tIns="249998" rIns="286401" bIns="2499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0" i="0" kern="1200" dirty="0" smtClean="0"/>
              <a:t>Once posted, Always posted</a:t>
            </a:r>
            <a:endParaRPr lang="en-US" sz="13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363077" y="2373115"/>
            <a:ext cx="1961648" cy="1408917"/>
          </a:xfrm>
          <a:custGeom>
            <a:avLst/>
            <a:gdLst>
              <a:gd name="connsiteX0" fmla="*/ 0 w 1628585"/>
              <a:gd name="connsiteY0" fmla="*/ 704459 h 1408917"/>
              <a:gd name="connsiteX1" fmla="*/ 402528 w 1628585"/>
              <a:gd name="connsiteY1" fmla="*/ 0 h 1408917"/>
              <a:gd name="connsiteX2" fmla="*/ 1226057 w 1628585"/>
              <a:gd name="connsiteY2" fmla="*/ 0 h 1408917"/>
              <a:gd name="connsiteX3" fmla="*/ 1628585 w 1628585"/>
              <a:gd name="connsiteY3" fmla="*/ 704459 h 1408917"/>
              <a:gd name="connsiteX4" fmla="*/ 1226057 w 1628585"/>
              <a:gd name="connsiteY4" fmla="*/ 1408917 h 1408917"/>
              <a:gd name="connsiteX5" fmla="*/ 402528 w 1628585"/>
              <a:gd name="connsiteY5" fmla="*/ 1408917 h 1408917"/>
              <a:gd name="connsiteX6" fmla="*/ 0 w 1628585"/>
              <a:gd name="connsiteY6" fmla="*/ 704459 h 140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8585" h="1408917">
                <a:moveTo>
                  <a:pt x="0" y="704459"/>
                </a:moveTo>
                <a:lnTo>
                  <a:pt x="402528" y="0"/>
                </a:lnTo>
                <a:lnTo>
                  <a:pt x="1226057" y="0"/>
                </a:lnTo>
                <a:lnTo>
                  <a:pt x="1628585" y="704459"/>
                </a:lnTo>
                <a:lnTo>
                  <a:pt x="1226057" y="1408917"/>
                </a:lnTo>
                <a:lnTo>
                  <a:pt x="402528" y="1408917"/>
                </a:lnTo>
                <a:lnTo>
                  <a:pt x="0" y="704459"/>
                </a:lnTo>
                <a:close/>
              </a:path>
            </a:pathLst>
          </a:custGeom>
          <a:ln>
            <a:solidFill>
              <a:srgbClr val="5F5F5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401" tIns="249998" rIns="286401" bIns="2499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0" i="0" kern="1200" dirty="0" smtClean="0"/>
              <a:t>Your online reputation can be a good thing</a:t>
            </a:r>
            <a:endParaRPr lang="en-US" sz="13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363077" y="4076709"/>
            <a:ext cx="1961648" cy="1408917"/>
          </a:xfrm>
          <a:custGeom>
            <a:avLst/>
            <a:gdLst>
              <a:gd name="connsiteX0" fmla="*/ 0 w 1628585"/>
              <a:gd name="connsiteY0" fmla="*/ 704459 h 1408917"/>
              <a:gd name="connsiteX1" fmla="*/ 402528 w 1628585"/>
              <a:gd name="connsiteY1" fmla="*/ 0 h 1408917"/>
              <a:gd name="connsiteX2" fmla="*/ 1226057 w 1628585"/>
              <a:gd name="connsiteY2" fmla="*/ 0 h 1408917"/>
              <a:gd name="connsiteX3" fmla="*/ 1628585 w 1628585"/>
              <a:gd name="connsiteY3" fmla="*/ 704459 h 1408917"/>
              <a:gd name="connsiteX4" fmla="*/ 1226057 w 1628585"/>
              <a:gd name="connsiteY4" fmla="*/ 1408917 h 1408917"/>
              <a:gd name="connsiteX5" fmla="*/ 402528 w 1628585"/>
              <a:gd name="connsiteY5" fmla="*/ 1408917 h 1408917"/>
              <a:gd name="connsiteX6" fmla="*/ 0 w 1628585"/>
              <a:gd name="connsiteY6" fmla="*/ 704459 h 140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8585" h="1408917">
                <a:moveTo>
                  <a:pt x="0" y="704459"/>
                </a:moveTo>
                <a:lnTo>
                  <a:pt x="402528" y="0"/>
                </a:lnTo>
                <a:lnTo>
                  <a:pt x="1226057" y="0"/>
                </a:lnTo>
                <a:lnTo>
                  <a:pt x="1628585" y="704459"/>
                </a:lnTo>
                <a:lnTo>
                  <a:pt x="1226057" y="1408917"/>
                </a:lnTo>
                <a:lnTo>
                  <a:pt x="402528" y="1408917"/>
                </a:lnTo>
                <a:lnTo>
                  <a:pt x="0" y="704459"/>
                </a:lnTo>
                <a:close/>
              </a:path>
            </a:pathLst>
          </a:custGeom>
          <a:ln>
            <a:solidFill>
              <a:srgbClr val="5F5F5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401" tIns="249998" rIns="286401" bIns="2499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0" i="0" kern="1200" smtClean="0"/>
              <a:t>Keep personal info personal</a:t>
            </a:r>
            <a:endParaRPr lang="en-US" sz="1300" kern="1200"/>
          </a:p>
        </p:txBody>
      </p:sp>
      <p:sp>
        <p:nvSpPr>
          <p:cNvPr id="15" name="Freeform 14"/>
          <p:cNvSpPr/>
          <p:nvPr/>
        </p:nvSpPr>
        <p:spPr>
          <a:xfrm>
            <a:off x="3564021" y="4944257"/>
            <a:ext cx="1961648" cy="1408917"/>
          </a:xfrm>
          <a:custGeom>
            <a:avLst/>
            <a:gdLst>
              <a:gd name="connsiteX0" fmla="*/ 0 w 1628585"/>
              <a:gd name="connsiteY0" fmla="*/ 704459 h 1408917"/>
              <a:gd name="connsiteX1" fmla="*/ 402528 w 1628585"/>
              <a:gd name="connsiteY1" fmla="*/ 0 h 1408917"/>
              <a:gd name="connsiteX2" fmla="*/ 1226057 w 1628585"/>
              <a:gd name="connsiteY2" fmla="*/ 0 h 1408917"/>
              <a:gd name="connsiteX3" fmla="*/ 1628585 w 1628585"/>
              <a:gd name="connsiteY3" fmla="*/ 704459 h 1408917"/>
              <a:gd name="connsiteX4" fmla="*/ 1226057 w 1628585"/>
              <a:gd name="connsiteY4" fmla="*/ 1408917 h 1408917"/>
              <a:gd name="connsiteX5" fmla="*/ 402528 w 1628585"/>
              <a:gd name="connsiteY5" fmla="*/ 1408917 h 1408917"/>
              <a:gd name="connsiteX6" fmla="*/ 0 w 1628585"/>
              <a:gd name="connsiteY6" fmla="*/ 704459 h 140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8585" h="1408917">
                <a:moveTo>
                  <a:pt x="0" y="704459"/>
                </a:moveTo>
                <a:lnTo>
                  <a:pt x="402528" y="0"/>
                </a:lnTo>
                <a:lnTo>
                  <a:pt x="1226057" y="0"/>
                </a:lnTo>
                <a:lnTo>
                  <a:pt x="1628585" y="704459"/>
                </a:lnTo>
                <a:lnTo>
                  <a:pt x="1226057" y="1408917"/>
                </a:lnTo>
                <a:lnTo>
                  <a:pt x="402528" y="1408917"/>
                </a:lnTo>
                <a:lnTo>
                  <a:pt x="0" y="704459"/>
                </a:lnTo>
                <a:close/>
              </a:path>
            </a:pathLst>
          </a:custGeom>
          <a:ln>
            <a:solidFill>
              <a:srgbClr val="5F5F5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401" tIns="249998" rIns="286401" bIns="2499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0" i="0" kern="1200" dirty="0" smtClean="0"/>
              <a:t>Privacy and security settings exist for a reason</a:t>
            </a:r>
            <a:endParaRPr lang="en-US" sz="13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1756607" y="4077678"/>
            <a:ext cx="1961648" cy="1408917"/>
          </a:xfrm>
          <a:custGeom>
            <a:avLst/>
            <a:gdLst>
              <a:gd name="connsiteX0" fmla="*/ 0 w 1628585"/>
              <a:gd name="connsiteY0" fmla="*/ 704459 h 1408917"/>
              <a:gd name="connsiteX1" fmla="*/ 402528 w 1628585"/>
              <a:gd name="connsiteY1" fmla="*/ 0 h 1408917"/>
              <a:gd name="connsiteX2" fmla="*/ 1226057 w 1628585"/>
              <a:gd name="connsiteY2" fmla="*/ 0 h 1408917"/>
              <a:gd name="connsiteX3" fmla="*/ 1628585 w 1628585"/>
              <a:gd name="connsiteY3" fmla="*/ 704459 h 1408917"/>
              <a:gd name="connsiteX4" fmla="*/ 1226057 w 1628585"/>
              <a:gd name="connsiteY4" fmla="*/ 1408917 h 1408917"/>
              <a:gd name="connsiteX5" fmla="*/ 402528 w 1628585"/>
              <a:gd name="connsiteY5" fmla="*/ 1408917 h 1408917"/>
              <a:gd name="connsiteX6" fmla="*/ 0 w 1628585"/>
              <a:gd name="connsiteY6" fmla="*/ 704459 h 140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8585" h="1408917">
                <a:moveTo>
                  <a:pt x="0" y="704459"/>
                </a:moveTo>
                <a:lnTo>
                  <a:pt x="402528" y="0"/>
                </a:lnTo>
                <a:lnTo>
                  <a:pt x="1226057" y="0"/>
                </a:lnTo>
                <a:lnTo>
                  <a:pt x="1628585" y="704459"/>
                </a:lnTo>
                <a:lnTo>
                  <a:pt x="1226057" y="1408917"/>
                </a:lnTo>
                <a:lnTo>
                  <a:pt x="402528" y="1408917"/>
                </a:lnTo>
                <a:lnTo>
                  <a:pt x="0" y="704459"/>
                </a:lnTo>
                <a:close/>
              </a:path>
            </a:pathLst>
          </a:custGeom>
          <a:ln>
            <a:solidFill>
              <a:srgbClr val="5F5F5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401" tIns="249998" rIns="286401" bIns="2499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0" i="0" kern="1200" smtClean="0"/>
              <a:t>Know and manage your friends</a:t>
            </a:r>
            <a:endParaRPr lang="en-US" sz="1300" kern="1200"/>
          </a:p>
        </p:txBody>
      </p:sp>
      <p:sp>
        <p:nvSpPr>
          <p:cNvPr id="18" name="Freeform 17"/>
          <p:cNvSpPr/>
          <p:nvPr/>
        </p:nvSpPr>
        <p:spPr>
          <a:xfrm>
            <a:off x="1756607" y="2371177"/>
            <a:ext cx="1961648" cy="1408917"/>
          </a:xfrm>
          <a:custGeom>
            <a:avLst/>
            <a:gdLst>
              <a:gd name="connsiteX0" fmla="*/ 0 w 1628585"/>
              <a:gd name="connsiteY0" fmla="*/ 704459 h 1408917"/>
              <a:gd name="connsiteX1" fmla="*/ 402528 w 1628585"/>
              <a:gd name="connsiteY1" fmla="*/ 0 h 1408917"/>
              <a:gd name="connsiteX2" fmla="*/ 1226057 w 1628585"/>
              <a:gd name="connsiteY2" fmla="*/ 0 h 1408917"/>
              <a:gd name="connsiteX3" fmla="*/ 1628585 w 1628585"/>
              <a:gd name="connsiteY3" fmla="*/ 704459 h 1408917"/>
              <a:gd name="connsiteX4" fmla="*/ 1226057 w 1628585"/>
              <a:gd name="connsiteY4" fmla="*/ 1408917 h 1408917"/>
              <a:gd name="connsiteX5" fmla="*/ 402528 w 1628585"/>
              <a:gd name="connsiteY5" fmla="*/ 1408917 h 1408917"/>
              <a:gd name="connsiteX6" fmla="*/ 0 w 1628585"/>
              <a:gd name="connsiteY6" fmla="*/ 704459 h 140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8585" h="1408917">
                <a:moveTo>
                  <a:pt x="0" y="704459"/>
                </a:moveTo>
                <a:lnTo>
                  <a:pt x="402528" y="0"/>
                </a:lnTo>
                <a:lnTo>
                  <a:pt x="1226057" y="0"/>
                </a:lnTo>
                <a:lnTo>
                  <a:pt x="1628585" y="704459"/>
                </a:lnTo>
                <a:lnTo>
                  <a:pt x="1226057" y="1408917"/>
                </a:lnTo>
                <a:lnTo>
                  <a:pt x="402528" y="1408917"/>
                </a:lnTo>
                <a:lnTo>
                  <a:pt x="0" y="704459"/>
                </a:lnTo>
                <a:close/>
              </a:path>
            </a:pathLst>
          </a:custGeom>
          <a:ln>
            <a:solidFill>
              <a:srgbClr val="5F5F5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401" tIns="249998" rIns="286401" bIns="2499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0" i="0" kern="1200" dirty="0" smtClean="0"/>
              <a:t>Be honest if you’re uncomfortable</a:t>
            </a:r>
            <a:endParaRPr lang="en-US" sz="1300" kern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532198"/>
            <a:ext cx="7772400" cy="480131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The Internet Is Not a Private </a:t>
            </a:r>
            <a:r>
              <a:rPr lang="en-US" dirty="0" smtClean="0">
                <a:solidFill>
                  <a:srgbClr val="000000"/>
                </a:solidFill>
              </a:rPr>
              <a:t>Place</a:t>
            </a:r>
            <a:endParaRPr lang="en-US" dirty="0"/>
          </a:p>
        </p:txBody>
      </p:sp>
      <p:pic>
        <p:nvPicPr>
          <p:cNvPr id="4" name="Picture 4" descr="http://flowingdata.com/wp-content/uploads/2010/10/Privacy-on-the-Internet-575x39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27" y="1931242"/>
            <a:ext cx="4562774" cy="31423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54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Anxiety: Keeping Yourself Safe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189" y="1333500"/>
            <a:ext cx="79438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00"/>
                </a:solidFill>
              </a:rPr>
              <a:t>Email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Practice Email Etiquette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Spam Reduction: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57916371"/>
              </p:ext>
            </p:extLst>
          </p:nvPr>
        </p:nvGraphicFramePr>
        <p:xfrm>
          <a:off x="716189" y="2981325"/>
          <a:ext cx="8134350" cy="276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583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Anxiety: Keeping Yourself Safe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9650" y="1647825"/>
            <a:ext cx="14526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Phishing:</a:t>
            </a:r>
          </a:p>
          <a:p>
            <a:endParaRPr lang="en-US" dirty="0"/>
          </a:p>
        </p:txBody>
      </p:sp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2337363590"/>
              </p:ext>
            </p:extLst>
          </p:nvPr>
        </p:nvGraphicFramePr>
        <p:xfrm>
          <a:off x="1047750" y="2141755"/>
          <a:ext cx="6743700" cy="4367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87007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b.vimeocdn.com/ts/645/342/64534270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7138" cy="669607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138" y="1393825"/>
            <a:ext cx="5376862" cy="3908425"/>
          </a:xfrm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Information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Reduced Risk</a:t>
            </a:r>
          </a:p>
          <a:p>
            <a:pPr marL="344488" lvl="1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(At work and at home)</a:t>
            </a:r>
          </a:p>
          <a:p>
            <a:pPr>
              <a:lnSpc>
                <a:spcPct val="200000"/>
              </a:lnSpc>
              <a:defRPr/>
            </a:pP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Reduced Anxiety</a:t>
            </a:r>
          </a:p>
          <a:p>
            <a:pPr>
              <a:lnSpc>
                <a:spcPct val="200000"/>
              </a:lnSpc>
              <a:defRPr/>
            </a:pP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Hopefully More Sleep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Locks Mean Protection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908836"/>
              </p:ext>
            </p:extLst>
          </p:nvPr>
        </p:nvGraphicFramePr>
        <p:xfrm>
          <a:off x="801688" y="1544637"/>
          <a:ext cx="7772400" cy="379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3142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Computing - Basics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01688" y="2031149"/>
            <a:ext cx="7772399" cy="3349739"/>
            <a:chOff x="801688" y="2031149"/>
            <a:chExt cx="7772399" cy="3349739"/>
          </a:xfrm>
        </p:grpSpPr>
        <p:sp>
          <p:nvSpPr>
            <p:cNvPr id="5" name="Freeform 4"/>
            <p:cNvSpPr/>
            <p:nvPr/>
          </p:nvSpPr>
          <p:spPr>
            <a:xfrm>
              <a:off x="2063148" y="4122391"/>
              <a:ext cx="1465874" cy="1258497"/>
            </a:xfrm>
            <a:custGeom>
              <a:avLst/>
              <a:gdLst>
                <a:gd name="connsiteX0" fmla="*/ 0 w 1465874"/>
                <a:gd name="connsiteY0" fmla="*/ 629249 h 1258497"/>
                <a:gd name="connsiteX1" fmla="*/ 314624 w 1465874"/>
                <a:gd name="connsiteY1" fmla="*/ 0 h 1258497"/>
                <a:gd name="connsiteX2" fmla="*/ 1151250 w 1465874"/>
                <a:gd name="connsiteY2" fmla="*/ 0 h 1258497"/>
                <a:gd name="connsiteX3" fmla="*/ 1465874 w 1465874"/>
                <a:gd name="connsiteY3" fmla="*/ 629249 h 1258497"/>
                <a:gd name="connsiteX4" fmla="*/ 1151250 w 1465874"/>
                <a:gd name="connsiteY4" fmla="*/ 1258497 h 1258497"/>
                <a:gd name="connsiteX5" fmla="*/ 314624 w 1465874"/>
                <a:gd name="connsiteY5" fmla="*/ 1258497 h 1258497"/>
                <a:gd name="connsiteX6" fmla="*/ 0 w 1465874"/>
                <a:gd name="connsiteY6" fmla="*/ 629249 h 125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5874" h="1258497">
                  <a:moveTo>
                    <a:pt x="0" y="629249"/>
                  </a:moveTo>
                  <a:lnTo>
                    <a:pt x="314624" y="0"/>
                  </a:lnTo>
                  <a:lnTo>
                    <a:pt x="1151250" y="0"/>
                  </a:lnTo>
                  <a:lnTo>
                    <a:pt x="1465874" y="629249"/>
                  </a:lnTo>
                  <a:lnTo>
                    <a:pt x="1151250" y="1258497"/>
                  </a:lnTo>
                  <a:lnTo>
                    <a:pt x="314624" y="1258497"/>
                  </a:lnTo>
                  <a:lnTo>
                    <a:pt x="0" y="6292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031" tIns="212693" rIns="227031" bIns="2126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Use Caution</a:t>
              </a:r>
              <a:endParaRPr lang="en-US" sz="1400" kern="1200" dirty="0"/>
            </a:p>
          </p:txBody>
        </p:sp>
        <p:sp>
          <p:nvSpPr>
            <p:cNvPr id="6" name="Hexagon 5"/>
            <p:cNvSpPr/>
            <p:nvPr/>
          </p:nvSpPr>
          <p:spPr>
            <a:xfrm>
              <a:off x="2098124" y="4685147"/>
              <a:ext cx="170992" cy="1473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Hexagon 6"/>
            <p:cNvSpPr/>
            <p:nvPr/>
          </p:nvSpPr>
          <p:spPr>
            <a:xfrm>
              <a:off x="801688" y="3426650"/>
              <a:ext cx="1465874" cy="125849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Hexagon 7"/>
            <p:cNvSpPr/>
            <p:nvPr/>
          </p:nvSpPr>
          <p:spPr>
            <a:xfrm>
              <a:off x="1805882" y="4517995"/>
              <a:ext cx="170992" cy="1473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3324609" y="3422631"/>
              <a:ext cx="1465874" cy="1258497"/>
            </a:xfrm>
            <a:custGeom>
              <a:avLst/>
              <a:gdLst>
                <a:gd name="connsiteX0" fmla="*/ 0 w 1465874"/>
                <a:gd name="connsiteY0" fmla="*/ 629249 h 1258497"/>
                <a:gd name="connsiteX1" fmla="*/ 314624 w 1465874"/>
                <a:gd name="connsiteY1" fmla="*/ 0 h 1258497"/>
                <a:gd name="connsiteX2" fmla="*/ 1151250 w 1465874"/>
                <a:gd name="connsiteY2" fmla="*/ 0 h 1258497"/>
                <a:gd name="connsiteX3" fmla="*/ 1465874 w 1465874"/>
                <a:gd name="connsiteY3" fmla="*/ 629249 h 1258497"/>
                <a:gd name="connsiteX4" fmla="*/ 1151250 w 1465874"/>
                <a:gd name="connsiteY4" fmla="*/ 1258497 h 1258497"/>
                <a:gd name="connsiteX5" fmla="*/ 314624 w 1465874"/>
                <a:gd name="connsiteY5" fmla="*/ 1258497 h 1258497"/>
                <a:gd name="connsiteX6" fmla="*/ 0 w 1465874"/>
                <a:gd name="connsiteY6" fmla="*/ 629249 h 125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5874" h="1258497">
                  <a:moveTo>
                    <a:pt x="0" y="629249"/>
                  </a:moveTo>
                  <a:lnTo>
                    <a:pt x="314624" y="0"/>
                  </a:lnTo>
                  <a:lnTo>
                    <a:pt x="1151250" y="0"/>
                  </a:lnTo>
                  <a:lnTo>
                    <a:pt x="1465874" y="629249"/>
                  </a:lnTo>
                  <a:lnTo>
                    <a:pt x="1151250" y="1258497"/>
                  </a:lnTo>
                  <a:lnTo>
                    <a:pt x="314624" y="1258497"/>
                  </a:lnTo>
                  <a:lnTo>
                    <a:pt x="0" y="6292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031" tIns="212693" rIns="227031" bIns="2126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Limit Exposure</a:t>
              </a:r>
              <a:endParaRPr lang="en-US" sz="1400" kern="1200" dirty="0"/>
            </a:p>
          </p:txBody>
        </p:sp>
        <p:sp>
          <p:nvSpPr>
            <p:cNvPr id="11" name="Hexagon 10"/>
            <p:cNvSpPr/>
            <p:nvPr/>
          </p:nvSpPr>
          <p:spPr>
            <a:xfrm>
              <a:off x="4333466" y="4511296"/>
              <a:ext cx="170992" cy="1473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Hexagon 11"/>
            <p:cNvSpPr/>
            <p:nvPr/>
          </p:nvSpPr>
          <p:spPr>
            <a:xfrm>
              <a:off x="4585292" y="4119711"/>
              <a:ext cx="1465874" cy="125849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Hexagon 12"/>
            <p:cNvSpPr/>
            <p:nvPr/>
          </p:nvSpPr>
          <p:spPr>
            <a:xfrm>
              <a:off x="4621045" y="4679788"/>
              <a:ext cx="170992" cy="1473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2063148" y="2730909"/>
              <a:ext cx="1465874" cy="1258497"/>
            </a:xfrm>
            <a:custGeom>
              <a:avLst/>
              <a:gdLst>
                <a:gd name="connsiteX0" fmla="*/ 0 w 1465874"/>
                <a:gd name="connsiteY0" fmla="*/ 629249 h 1258497"/>
                <a:gd name="connsiteX1" fmla="*/ 314624 w 1465874"/>
                <a:gd name="connsiteY1" fmla="*/ 0 h 1258497"/>
                <a:gd name="connsiteX2" fmla="*/ 1151250 w 1465874"/>
                <a:gd name="connsiteY2" fmla="*/ 0 h 1258497"/>
                <a:gd name="connsiteX3" fmla="*/ 1465874 w 1465874"/>
                <a:gd name="connsiteY3" fmla="*/ 629249 h 1258497"/>
                <a:gd name="connsiteX4" fmla="*/ 1151250 w 1465874"/>
                <a:gd name="connsiteY4" fmla="*/ 1258497 h 1258497"/>
                <a:gd name="connsiteX5" fmla="*/ 314624 w 1465874"/>
                <a:gd name="connsiteY5" fmla="*/ 1258497 h 1258497"/>
                <a:gd name="connsiteX6" fmla="*/ 0 w 1465874"/>
                <a:gd name="connsiteY6" fmla="*/ 629249 h 125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5874" h="1258497">
                  <a:moveTo>
                    <a:pt x="0" y="629249"/>
                  </a:moveTo>
                  <a:lnTo>
                    <a:pt x="314624" y="0"/>
                  </a:lnTo>
                  <a:lnTo>
                    <a:pt x="1151250" y="0"/>
                  </a:lnTo>
                  <a:lnTo>
                    <a:pt x="1465874" y="629249"/>
                  </a:lnTo>
                  <a:lnTo>
                    <a:pt x="1151250" y="1258497"/>
                  </a:lnTo>
                  <a:lnTo>
                    <a:pt x="314624" y="1258497"/>
                  </a:lnTo>
                  <a:lnTo>
                    <a:pt x="0" y="6292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031" tIns="212693" rIns="227031" bIns="2126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HTTPS</a:t>
              </a:r>
              <a:endParaRPr lang="en-US" sz="1400" kern="1200" dirty="0"/>
            </a:p>
          </p:txBody>
        </p:sp>
        <p:sp>
          <p:nvSpPr>
            <p:cNvPr id="15" name="Hexagon 14"/>
            <p:cNvSpPr/>
            <p:nvPr/>
          </p:nvSpPr>
          <p:spPr>
            <a:xfrm>
              <a:off x="3067342" y="2754693"/>
              <a:ext cx="170992" cy="1473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Hexagon 15"/>
            <p:cNvSpPr/>
            <p:nvPr/>
          </p:nvSpPr>
          <p:spPr>
            <a:xfrm>
              <a:off x="3324609" y="2031149"/>
              <a:ext cx="1465874" cy="125849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Hexagon 16"/>
            <p:cNvSpPr/>
            <p:nvPr/>
          </p:nvSpPr>
          <p:spPr>
            <a:xfrm>
              <a:off x="3365802" y="2588880"/>
              <a:ext cx="170992" cy="1473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4585292" y="2728230"/>
              <a:ext cx="1465874" cy="1258497"/>
            </a:xfrm>
            <a:custGeom>
              <a:avLst/>
              <a:gdLst>
                <a:gd name="connsiteX0" fmla="*/ 0 w 1465874"/>
                <a:gd name="connsiteY0" fmla="*/ 629249 h 1258497"/>
                <a:gd name="connsiteX1" fmla="*/ 314624 w 1465874"/>
                <a:gd name="connsiteY1" fmla="*/ 0 h 1258497"/>
                <a:gd name="connsiteX2" fmla="*/ 1151250 w 1465874"/>
                <a:gd name="connsiteY2" fmla="*/ 0 h 1258497"/>
                <a:gd name="connsiteX3" fmla="*/ 1465874 w 1465874"/>
                <a:gd name="connsiteY3" fmla="*/ 629249 h 1258497"/>
                <a:gd name="connsiteX4" fmla="*/ 1151250 w 1465874"/>
                <a:gd name="connsiteY4" fmla="*/ 1258497 h 1258497"/>
                <a:gd name="connsiteX5" fmla="*/ 314624 w 1465874"/>
                <a:gd name="connsiteY5" fmla="*/ 1258497 h 1258497"/>
                <a:gd name="connsiteX6" fmla="*/ 0 w 1465874"/>
                <a:gd name="connsiteY6" fmla="*/ 629249 h 125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5874" h="1258497">
                  <a:moveTo>
                    <a:pt x="0" y="629249"/>
                  </a:moveTo>
                  <a:lnTo>
                    <a:pt x="314624" y="0"/>
                  </a:lnTo>
                  <a:lnTo>
                    <a:pt x="1151250" y="0"/>
                  </a:lnTo>
                  <a:lnTo>
                    <a:pt x="1465874" y="629249"/>
                  </a:lnTo>
                  <a:lnTo>
                    <a:pt x="1151250" y="1258497"/>
                  </a:lnTo>
                  <a:lnTo>
                    <a:pt x="314624" y="1258497"/>
                  </a:lnTo>
                  <a:lnTo>
                    <a:pt x="0" y="6292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031" tIns="212693" rIns="227031" bIns="2126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Screen Locks - Passwords</a:t>
              </a:r>
              <a:endParaRPr lang="en-US" sz="1400" kern="1200" dirty="0"/>
            </a:p>
          </p:txBody>
        </p:sp>
        <p:sp>
          <p:nvSpPr>
            <p:cNvPr id="19" name="Hexagon 18"/>
            <p:cNvSpPr/>
            <p:nvPr/>
          </p:nvSpPr>
          <p:spPr>
            <a:xfrm>
              <a:off x="5853748" y="3285961"/>
              <a:ext cx="170992" cy="1473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Hexagon 19"/>
            <p:cNvSpPr/>
            <p:nvPr/>
          </p:nvSpPr>
          <p:spPr>
            <a:xfrm>
              <a:off x="5846752" y="3435695"/>
              <a:ext cx="1465874" cy="125849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Hexagon 20"/>
            <p:cNvSpPr/>
            <p:nvPr/>
          </p:nvSpPr>
          <p:spPr>
            <a:xfrm>
              <a:off x="6132777" y="3458473"/>
              <a:ext cx="170992" cy="1473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5846752" y="2044548"/>
              <a:ext cx="1465874" cy="1258497"/>
            </a:xfrm>
            <a:custGeom>
              <a:avLst/>
              <a:gdLst>
                <a:gd name="connsiteX0" fmla="*/ 0 w 1465874"/>
                <a:gd name="connsiteY0" fmla="*/ 629249 h 1258497"/>
                <a:gd name="connsiteX1" fmla="*/ 314624 w 1465874"/>
                <a:gd name="connsiteY1" fmla="*/ 0 h 1258497"/>
                <a:gd name="connsiteX2" fmla="*/ 1151250 w 1465874"/>
                <a:gd name="connsiteY2" fmla="*/ 0 h 1258497"/>
                <a:gd name="connsiteX3" fmla="*/ 1465874 w 1465874"/>
                <a:gd name="connsiteY3" fmla="*/ 629249 h 1258497"/>
                <a:gd name="connsiteX4" fmla="*/ 1151250 w 1465874"/>
                <a:gd name="connsiteY4" fmla="*/ 1258497 h 1258497"/>
                <a:gd name="connsiteX5" fmla="*/ 314624 w 1465874"/>
                <a:gd name="connsiteY5" fmla="*/ 1258497 h 1258497"/>
                <a:gd name="connsiteX6" fmla="*/ 0 w 1465874"/>
                <a:gd name="connsiteY6" fmla="*/ 629249 h 125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5874" h="1258497">
                  <a:moveTo>
                    <a:pt x="0" y="629249"/>
                  </a:moveTo>
                  <a:lnTo>
                    <a:pt x="314624" y="0"/>
                  </a:lnTo>
                  <a:lnTo>
                    <a:pt x="1151250" y="0"/>
                  </a:lnTo>
                  <a:lnTo>
                    <a:pt x="1465874" y="629249"/>
                  </a:lnTo>
                  <a:lnTo>
                    <a:pt x="1151250" y="1258497"/>
                  </a:lnTo>
                  <a:lnTo>
                    <a:pt x="314624" y="1258497"/>
                  </a:lnTo>
                  <a:lnTo>
                    <a:pt x="0" y="6292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031" tIns="212693" rIns="227031" bIns="2126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Updates</a:t>
              </a:r>
              <a:endParaRPr lang="en-US" sz="1400" kern="1200" dirty="0"/>
            </a:p>
          </p:txBody>
        </p:sp>
        <p:sp>
          <p:nvSpPr>
            <p:cNvPr id="23" name="Hexagon 22"/>
            <p:cNvSpPr/>
            <p:nvPr/>
          </p:nvSpPr>
          <p:spPr>
            <a:xfrm>
              <a:off x="7115208" y="2608644"/>
              <a:ext cx="170992" cy="1473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Hexagon 23"/>
            <p:cNvSpPr/>
            <p:nvPr/>
          </p:nvSpPr>
          <p:spPr>
            <a:xfrm>
              <a:off x="7108213" y="2746653"/>
              <a:ext cx="1465874" cy="125849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Hexagon 24"/>
            <p:cNvSpPr/>
            <p:nvPr/>
          </p:nvSpPr>
          <p:spPr>
            <a:xfrm>
              <a:off x="7400455" y="2774791"/>
              <a:ext cx="170992" cy="1473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6" name="Oval 25"/>
          <p:cNvSpPr/>
          <p:nvPr/>
        </p:nvSpPr>
        <p:spPr>
          <a:xfrm>
            <a:off x="3680182" y="2272631"/>
            <a:ext cx="775532" cy="77553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/>
          <p:cNvSpPr/>
          <p:nvPr/>
        </p:nvSpPr>
        <p:spPr>
          <a:xfrm>
            <a:off x="6180744" y="3681199"/>
            <a:ext cx="775532" cy="775532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 descr="https://encrypted-tbn2.gstatic.com/images?q=tbn:ANd9GcTUnCqrshzopHP2PziWA5WgQaAKZV1x-P-615kozChjlTC8Erpm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48" y="3691221"/>
            <a:ext cx="895965" cy="71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gograph.com/gg649397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82" y="2973980"/>
            <a:ext cx="918736" cy="91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en/c/ca/Network_Utility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20" y="4288254"/>
            <a:ext cx="941174" cy="94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1870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Computing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406060" y="2095170"/>
            <a:ext cx="2091808" cy="3007610"/>
            <a:chOff x="7074688" y="2158037"/>
            <a:chExt cx="2091808" cy="3007610"/>
          </a:xfrm>
        </p:grpSpPr>
        <p:sp>
          <p:nvSpPr>
            <p:cNvPr id="8" name="Freeform 7"/>
            <p:cNvSpPr/>
            <p:nvPr/>
          </p:nvSpPr>
          <p:spPr>
            <a:xfrm>
              <a:off x="7965892" y="2763238"/>
              <a:ext cx="1200604" cy="800803"/>
            </a:xfrm>
            <a:custGeom>
              <a:avLst/>
              <a:gdLst>
                <a:gd name="connsiteX0" fmla="*/ 0 w 1200604"/>
                <a:gd name="connsiteY0" fmla="*/ 0 h 800803"/>
                <a:gd name="connsiteX1" fmla="*/ 1200604 w 1200604"/>
                <a:gd name="connsiteY1" fmla="*/ 0 h 800803"/>
                <a:gd name="connsiteX2" fmla="*/ 1200604 w 1200604"/>
                <a:gd name="connsiteY2" fmla="*/ 800803 h 800803"/>
                <a:gd name="connsiteX3" fmla="*/ 0 w 1200604"/>
                <a:gd name="connsiteY3" fmla="*/ 800803 h 800803"/>
                <a:gd name="connsiteX4" fmla="*/ 0 w 1200604"/>
                <a:gd name="connsiteY4" fmla="*/ 0 h 8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604" h="800803">
                  <a:moveTo>
                    <a:pt x="0" y="0"/>
                  </a:moveTo>
                  <a:lnTo>
                    <a:pt x="1200604" y="0"/>
                  </a:lnTo>
                  <a:lnTo>
                    <a:pt x="1200604" y="800803"/>
                  </a:lnTo>
                  <a:lnTo>
                    <a:pt x="0" y="800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>
                <a:alpha val="90000"/>
              </a:srgbClr>
            </a:solidFill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97" tIns="64008" rIns="64008" bIns="64008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dirty="0" smtClean="0"/>
                <a:t>Backup Regularly</a:t>
              </a:r>
              <a:endParaRPr lang="en-US" sz="1000" kern="1200" dirty="0" smtClean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7965892" y="3564041"/>
              <a:ext cx="1200604" cy="800803"/>
            </a:xfrm>
            <a:custGeom>
              <a:avLst/>
              <a:gdLst>
                <a:gd name="connsiteX0" fmla="*/ 0 w 1200604"/>
                <a:gd name="connsiteY0" fmla="*/ 0 h 800803"/>
                <a:gd name="connsiteX1" fmla="*/ 1200604 w 1200604"/>
                <a:gd name="connsiteY1" fmla="*/ 0 h 800803"/>
                <a:gd name="connsiteX2" fmla="*/ 1200604 w 1200604"/>
                <a:gd name="connsiteY2" fmla="*/ 800803 h 800803"/>
                <a:gd name="connsiteX3" fmla="*/ 0 w 1200604"/>
                <a:gd name="connsiteY3" fmla="*/ 800803 h 800803"/>
                <a:gd name="connsiteX4" fmla="*/ 0 w 1200604"/>
                <a:gd name="connsiteY4" fmla="*/ 0 h 8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604" h="800803">
                  <a:moveTo>
                    <a:pt x="0" y="0"/>
                  </a:moveTo>
                  <a:lnTo>
                    <a:pt x="1200604" y="0"/>
                  </a:lnTo>
                  <a:lnTo>
                    <a:pt x="1200604" y="800803"/>
                  </a:lnTo>
                  <a:lnTo>
                    <a:pt x="0" y="80080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97" tIns="64008" rIns="64008" bIns="64008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Delete Data Before Recycling</a:t>
              </a:r>
              <a:endParaRPr lang="en-US" sz="10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965892" y="4364844"/>
              <a:ext cx="1200604" cy="800803"/>
            </a:xfrm>
            <a:custGeom>
              <a:avLst/>
              <a:gdLst>
                <a:gd name="connsiteX0" fmla="*/ 0 w 1200604"/>
                <a:gd name="connsiteY0" fmla="*/ 0 h 800803"/>
                <a:gd name="connsiteX1" fmla="*/ 1200604 w 1200604"/>
                <a:gd name="connsiteY1" fmla="*/ 0 h 800803"/>
                <a:gd name="connsiteX2" fmla="*/ 1200604 w 1200604"/>
                <a:gd name="connsiteY2" fmla="*/ 800803 h 800803"/>
                <a:gd name="connsiteX3" fmla="*/ 0 w 1200604"/>
                <a:gd name="connsiteY3" fmla="*/ 800803 h 800803"/>
                <a:gd name="connsiteX4" fmla="*/ 0 w 1200604"/>
                <a:gd name="connsiteY4" fmla="*/ 0 h 8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604" h="800803">
                  <a:moveTo>
                    <a:pt x="0" y="0"/>
                  </a:moveTo>
                  <a:lnTo>
                    <a:pt x="1200604" y="0"/>
                  </a:lnTo>
                  <a:lnTo>
                    <a:pt x="1200604" y="800803"/>
                  </a:lnTo>
                  <a:lnTo>
                    <a:pt x="0" y="800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>
                <a:alpha val="90000"/>
              </a:srgbClr>
            </a:solidFill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97" tIns="64008" rIns="64008" bIns="64008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Be Aware of Excess Data use Charges</a:t>
              </a:r>
              <a:endParaRPr lang="en-US" sz="10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074688" y="2158037"/>
              <a:ext cx="1157999" cy="1118211"/>
            </a:xfrm>
            <a:custGeom>
              <a:avLst/>
              <a:gdLst>
                <a:gd name="connsiteX0" fmla="*/ 0 w 1157999"/>
                <a:gd name="connsiteY0" fmla="*/ 559106 h 1118211"/>
                <a:gd name="connsiteX1" fmla="*/ 579000 w 1157999"/>
                <a:gd name="connsiteY1" fmla="*/ 0 h 1118211"/>
                <a:gd name="connsiteX2" fmla="*/ 1158000 w 1157999"/>
                <a:gd name="connsiteY2" fmla="*/ 559106 h 1118211"/>
                <a:gd name="connsiteX3" fmla="*/ 579000 w 1157999"/>
                <a:gd name="connsiteY3" fmla="*/ 1118212 h 1118211"/>
                <a:gd name="connsiteX4" fmla="*/ 0 w 1157999"/>
                <a:gd name="connsiteY4" fmla="*/ 559106 h 111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999" h="1118211">
                  <a:moveTo>
                    <a:pt x="0" y="559106"/>
                  </a:moveTo>
                  <a:cubicBezTo>
                    <a:pt x="0" y="250320"/>
                    <a:pt x="259227" y="0"/>
                    <a:pt x="579000" y="0"/>
                  </a:cubicBezTo>
                  <a:cubicBezTo>
                    <a:pt x="898773" y="0"/>
                    <a:pt x="1158000" y="250320"/>
                    <a:pt x="1158000" y="559106"/>
                  </a:cubicBezTo>
                  <a:cubicBezTo>
                    <a:pt x="1158000" y="867892"/>
                    <a:pt x="898773" y="1118212"/>
                    <a:pt x="579000" y="1118212"/>
                  </a:cubicBezTo>
                  <a:cubicBezTo>
                    <a:pt x="259227" y="1118212"/>
                    <a:pt x="0" y="867892"/>
                    <a:pt x="0" y="559106"/>
                  </a:cubicBezTo>
                  <a:close/>
                </a:path>
              </a:pathLst>
            </a:custGeom>
            <a:ln>
              <a:solidFill>
                <a:srgbClr val="5F5F5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585" tIns="163758" rIns="169585" bIns="16375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Data</a:t>
              </a:r>
              <a:endParaRPr lang="en-US" sz="11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9468" y="2095170"/>
            <a:ext cx="2091808" cy="3797482"/>
            <a:chOff x="419013" y="1605235"/>
            <a:chExt cx="2091808" cy="3797482"/>
          </a:xfrm>
        </p:grpSpPr>
        <p:sp>
          <p:nvSpPr>
            <p:cNvPr id="16" name="Freeform 15"/>
            <p:cNvSpPr/>
            <p:nvPr/>
          </p:nvSpPr>
          <p:spPr>
            <a:xfrm>
              <a:off x="1310217" y="2210436"/>
              <a:ext cx="1200604" cy="800803"/>
            </a:xfrm>
            <a:custGeom>
              <a:avLst/>
              <a:gdLst>
                <a:gd name="connsiteX0" fmla="*/ 0 w 1200604"/>
                <a:gd name="connsiteY0" fmla="*/ 0 h 800803"/>
                <a:gd name="connsiteX1" fmla="*/ 1200604 w 1200604"/>
                <a:gd name="connsiteY1" fmla="*/ 0 h 800803"/>
                <a:gd name="connsiteX2" fmla="*/ 1200604 w 1200604"/>
                <a:gd name="connsiteY2" fmla="*/ 800803 h 800803"/>
                <a:gd name="connsiteX3" fmla="*/ 0 w 1200604"/>
                <a:gd name="connsiteY3" fmla="*/ 800803 h 800803"/>
                <a:gd name="connsiteX4" fmla="*/ 0 w 1200604"/>
                <a:gd name="connsiteY4" fmla="*/ 0 h 8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604" h="800803">
                  <a:moveTo>
                    <a:pt x="0" y="0"/>
                  </a:moveTo>
                  <a:lnTo>
                    <a:pt x="1200604" y="0"/>
                  </a:lnTo>
                  <a:lnTo>
                    <a:pt x="1200604" y="800803"/>
                  </a:lnTo>
                  <a:lnTo>
                    <a:pt x="0" y="800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>
                <a:alpha val="90000"/>
              </a:srgbClr>
            </a:solidFill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97" tIns="64008" rIns="64008" bIns="64008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Review Data Privacy Policy</a:t>
              </a:r>
              <a:endParaRPr lang="en-US" sz="10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310217" y="3011239"/>
              <a:ext cx="1200604" cy="800803"/>
            </a:xfrm>
            <a:custGeom>
              <a:avLst/>
              <a:gdLst>
                <a:gd name="connsiteX0" fmla="*/ 0 w 1200604"/>
                <a:gd name="connsiteY0" fmla="*/ 0 h 800803"/>
                <a:gd name="connsiteX1" fmla="*/ 1200604 w 1200604"/>
                <a:gd name="connsiteY1" fmla="*/ 0 h 800803"/>
                <a:gd name="connsiteX2" fmla="*/ 1200604 w 1200604"/>
                <a:gd name="connsiteY2" fmla="*/ 800803 h 800803"/>
                <a:gd name="connsiteX3" fmla="*/ 0 w 1200604"/>
                <a:gd name="connsiteY3" fmla="*/ 800803 h 800803"/>
                <a:gd name="connsiteX4" fmla="*/ 0 w 1200604"/>
                <a:gd name="connsiteY4" fmla="*/ 0 h 8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604" h="800803">
                  <a:moveTo>
                    <a:pt x="0" y="0"/>
                  </a:moveTo>
                  <a:lnTo>
                    <a:pt x="1200604" y="0"/>
                  </a:lnTo>
                  <a:lnTo>
                    <a:pt x="1200604" y="800803"/>
                  </a:lnTo>
                  <a:lnTo>
                    <a:pt x="0" y="80080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97" tIns="64008" rIns="64008" bIns="64008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What </a:t>
              </a:r>
              <a:r>
                <a:rPr lang="en-US" sz="1000" dirty="0" smtClean="0"/>
                <a:t>Data Can the App Access</a:t>
              </a:r>
              <a:endParaRPr lang="en-US" sz="10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310217" y="3812042"/>
              <a:ext cx="1200604" cy="800803"/>
            </a:xfrm>
            <a:custGeom>
              <a:avLst/>
              <a:gdLst>
                <a:gd name="connsiteX0" fmla="*/ 0 w 1200604"/>
                <a:gd name="connsiteY0" fmla="*/ 0 h 800803"/>
                <a:gd name="connsiteX1" fmla="*/ 1200604 w 1200604"/>
                <a:gd name="connsiteY1" fmla="*/ 0 h 800803"/>
                <a:gd name="connsiteX2" fmla="*/ 1200604 w 1200604"/>
                <a:gd name="connsiteY2" fmla="*/ 800803 h 800803"/>
                <a:gd name="connsiteX3" fmla="*/ 0 w 1200604"/>
                <a:gd name="connsiteY3" fmla="*/ 800803 h 800803"/>
                <a:gd name="connsiteX4" fmla="*/ 0 w 1200604"/>
                <a:gd name="connsiteY4" fmla="*/ 0 h 8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604" h="800803">
                  <a:moveTo>
                    <a:pt x="0" y="0"/>
                  </a:moveTo>
                  <a:lnTo>
                    <a:pt x="1200604" y="0"/>
                  </a:lnTo>
                  <a:lnTo>
                    <a:pt x="1200604" y="800803"/>
                  </a:lnTo>
                  <a:lnTo>
                    <a:pt x="0" y="800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>
                <a:alpha val="90000"/>
              </a:srgbClr>
            </a:solidFill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97" tIns="64008" rIns="64008" bIns="64008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Download from Trusted Sources</a:t>
              </a:r>
              <a:endParaRPr lang="en-US" sz="10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19013" y="1605235"/>
              <a:ext cx="1157999" cy="1118211"/>
            </a:xfrm>
            <a:custGeom>
              <a:avLst/>
              <a:gdLst>
                <a:gd name="connsiteX0" fmla="*/ 0 w 1157999"/>
                <a:gd name="connsiteY0" fmla="*/ 559106 h 1118211"/>
                <a:gd name="connsiteX1" fmla="*/ 579000 w 1157999"/>
                <a:gd name="connsiteY1" fmla="*/ 0 h 1118211"/>
                <a:gd name="connsiteX2" fmla="*/ 1158000 w 1157999"/>
                <a:gd name="connsiteY2" fmla="*/ 559106 h 1118211"/>
                <a:gd name="connsiteX3" fmla="*/ 579000 w 1157999"/>
                <a:gd name="connsiteY3" fmla="*/ 1118212 h 1118211"/>
                <a:gd name="connsiteX4" fmla="*/ 0 w 1157999"/>
                <a:gd name="connsiteY4" fmla="*/ 559106 h 111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999" h="1118211">
                  <a:moveTo>
                    <a:pt x="0" y="559106"/>
                  </a:moveTo>
                  <a:cubicBezTo>
                    <a:pt x="0" y="250320"/>
                    <a:pt x="259227" y="0"/>
                    <a:pt x="579000" y="0"/>
                  </a:cubicBezTo>
                  <a:cubicBezTo>
                    <a:pt x="898773" y="0"/>
                    <a:pt x="1158000" y="250320"/>
                    <a:pt x="1158000" y="559106"/>
                  </a:cubicBezTo>
                  <a:cubicBezTo>
                    <a:pt x="1158000" y="867892"/>
                    <a:pt x="898773" y="1118212"/>
                    <a:pt x="579000" y="1118212"/>
                  </a:cubicBezTo>
                  <a:cubicBezTo>
                    <a:pt x="259227" y="1118212"/>
                    <a:pt x="0" y="867892"/>
                    <a:pt x="0" y="559106"/>
                  </a:cubicBezTo>
                  <a:close/>
                </a:path>
              </a:pathLst>
            </a:custGeom>
            <a:ln>
              <a:solidFill>
                <a:srgbClr val="5F5F5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585" tIns="163758" rIns="169585" bIns="16375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Think Before You App</a:t>
              </a:r>
              <a:endParaRPr lang="en-US" sz="11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310217" y="4601914"/>
              <a:ext cx="1200604" cy="800803"/>
            </a:xfrm>
            <a:custGeom>
              <a:avLst/>
              <a:gdLst>
                <a:gd name="connsiteX0" fmla="*/ 0 w 1200604"/>
                <a:gd name="connsiteY0" fmla="*/ 0 h 800803"/>
                <a:gd name="connsiteX1" fmla="*/ 1200604 w 1200604"/>
                <a:gd name="connsiteY1" fmla="*/ 0 h 800803"/>
                <a:gd name="connsiteX2" fmla="*/ 1200604 w 1200604"/>
                <a:gd name="connsiteY2" fmla="*/ 800803 h 800803"/>
                <a:gd name="connsiteX3" fmla="*/ 0 w 1200604"/>
                <a:gd name="connsiteY3" fmla="*/ 800803 h 800803"/>
                <a:gd name="connsiteX4" fmla="*/ 0 w 1200604"/>
                <a:gd name="connsiteY4" fmla="*/ 0 h 8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604" h="800803">
                  <a:moveTo>
                    <a:pt x="0" y="0"/>
                  </a:moveTo>
                  <a:lnTo>
                    <a:pt x="1200604" y="0"/>
                  </a:lnTo>
                  <a:lnTo>
                    <a:pt x="1200604" y="800803"/>
                  </a:lnTo>
                  <a:lnTo>
                    <a:pt x="0" y="80080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97" tIns="64008" rIns="64008" bIns="64008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dirty="0" smtClean="0"/>
                <a:t>Threat of Exposure When “</a:t>
              </a:r>
              <a:r>
                <a:rPr lang="en-US" sz="1000" dirty="0" err="1" smtClean="0"/>
                <a:t>Jailbreaking</a:t>
              </a:r>
              <a:r>
                <a:rPr lang="en-US" sz="1000" dirty="0" smtClean="0"/>
                <a:t>” &amp; “Rooting” Device</a:t>
              </a:r>
              <a:endParaRPr lang="en-US" sz="10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92653" y="2095170"/>
            <a:ext cx="2091808" cy="3809854"/>
            <a:chOff x="3006490" y="1505702"/>
            <a:chExt cx="2091808" cy="3809854"/>
          </a:xfrm>
        </p:grpSpPr>
        <p:grpSp>
          <p:nvGrpSpPr>
            <p:cNvPr id="21" name="Group 20"/>
            <p:cNvGrpSpPr/>
            <p:nvPr/>
          </p:nvGrpSpPr>
          <p:grpSpPr>
            <a:xfrm>
              <a:off x="3006490" y="1505702"/>
              <a:ext cx="2091808" cy="3007610"/>
              <a:chOff x="7227088" y="2310437"/>
              <a:chExt cx="2091808" cy="3007610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8118292" y="2915638"/>
                <a:ext cx="1200604" cy="800803"/>
              </a:xfrm>
              <a:custGeom>
                <a:avLst/>
                <a:gdLst>
                  <a:gd name="connsiteX0" fmla="*/ 0 w 1200604"/>
                  <a:gd name="connsiteY0" fmla="*/ 0 h 800803"/>
                  <a:gd name="connsiteX1" fmla="*/ 1200604 w 1200604"/>
                  <a:gd name="connsiteY1" fmla="*/ 0 h 800803"/>
                  <a:gd name="connsiteX2" fmla="*/ 1200604 w 1200604"/>
                  <a:gd name="connsiteY2" fmla="*/ 800803 h 800803"/>
                  <a:gd name="connsiteX3" fmla="*/ 0 w 1200604"/>
                  <a:gd name="connsiteY3" fmla="*/ 800803 h 800803"/>
                  <a:gd name="connsiteX4" fmla="*/ 0 w 1200604"/>
                  <a:gd name="connsiteY4" fmla="*/ 0 h 8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0604" h="800803">
                    <a:moveTo>
                      <a:pt x="0" y="0"/>
                    </a:moveTo>
                    <a:lnTo>
                      <a:pt x="1200604" y="0"/>
                    </a:lnTo>
                    <a:lnTo>
                      <a:pt x="1200604" y="800803"/>
                    </a:lnTo>
                    <a:lnTo>
                      <a:pt x="0" y="8008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>
                  <a:alpha val="90000"/>
                </a:srgbClr>
              </a:solidFill>
              <a:ln>
                <a:solidFill>
                  <a:schemeClr val="accent1">
                    <a:alpha val="90000"/>
                  </a:schemeClr>
                </a:solidFill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2097" tIns="64008" rIns="64008" bIns="64008" numCol="1" spcCol="1270" anchor="ctr" anchorCtr="0">
                <a:noAutofit/>
              </a:bodyPr>
              <a:lstStyle/>
              <a:p>
                <a:pPr lvl="0" algn="l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dirty="0" smtClean="0"/>
                  <a:t>Get Wi-Fi Savvy</a:t>
                </a:r>
                <a:endParaRPr lang="en-US" sz="1000" kern="1200" dirty="0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8118292" y="3716441"/>
                <a:ext cx="1200604" cy="800803"/>
              </a:xfrm>
              <a:custGeom>
                <a:avLst/>
                <a:gdLst>
                  <a:gd name="connsiteX0" fmla="*/ 0 w 1200604"/>
                  <a:gd name="connsiteY0" fmla="*/ 0 h 800803"/>
                  <a:gd name="connsiteX1" fmla="*/ 1200604 w 1200604"/>
                  <a:gd name="connsiteY1" fmla="*/ 0 h 800803"/>
                  <a:gd name="connsiteX2" fmla="*/ 1200604 w 1200604"/>
                  <a:gd name="connsiteY2" fmla="*/ 800803 h 800803"/>
                  <a:gd name="connsiteX3" fmla="*/ 0 w 1200604"/>
                  <a:gd name="connsiteY3" fmla="*/ 800803 h 800803"/>
                  <a:gd name="connsiteX4" fmla="*/ 0 w 1200604"/>
                  <a:gd name="connsiteY4" fmla="*/ 0 h 8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0604" h="800803">
                    <a:moveTo>
                      <a:pt x="0" y="0"/>
                    </a:moveTo>
                    <a:lnTo>
                      <a:pt x="1200604" y="0"/>
                    </a:lnTo>
                    <a:lnTo>
                      <a:pt x="1200604" y="800803"/>
                    </a:lnTo>
                    <a:lnTo>
                      <a:pt x="0" y="800803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1">
                    <a:alpha val="90000"/>
                  </a:schemeClr>
                </a:solidFill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2097" tIns="64008" rIns="64008" bIns="64008" numCol="1" spcCol="1270" anchor="ctr" anchorCtr="0">
                <a:noAutofit/>
              </a:bodyPr>
              <a:lstStyle/>
              <a:p>
                <a:pPr lvl="0" algn="l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smtClean="0"/>
                  <a:t>Free Wi-Fi Internet Traffic Can Be Intercepted </a:t>
                </a:r>
                <a:endParaRPr lang="en-US" sz="1000" kern="1200" dirty="0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8118292" y="4517244"/>
                <a:ext cx="1200604" cy="800803"/>
              </a:xfrm>
              <a:custGeom>
                <a:avLst/>
                <a:gdLst>
                  <a:gd name="connsiteX0" fmla="*/ 0 w 1200604"/>
                  <a:gd name="connsiteY0" fmla="*/ 0 h 800803"/>
                  <a:gd name="connsiteX1" fmla="*/ 1200604 w 1200604"/>
                  <a:gd name="connsiteY1" fmla="*/ 0 h 800803"/>
                  <a:gd name="connsiteX2" fmla="*/ 1200604 w 1200604"/>
                  <a:gd name="connsiteY2" fmla="*/ 800803 h 800803"/>
                  <a:gd name="connsiteX3" fmla="*/ 0 w 1200604"/>
                  <a:gd name="connsiteY3" fmla="*/ 800803 h 800803"/>
                  <a:gd name="connsiteX4" fmla="*/ 0 w 1200604"/>
                  <a:gd name="connsiteY4" fmla="*/ 0 h 8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0604" h="800803">
                    <a:moveTo>
                      <a:pt x="0" y="0"/>
                    </a:moveTo>
                    <a:lnTo>
                      <a:pt x="1200604" y="0"/>
                    </a:lnTo>
                    <a:lnTo>
                      <a:pt x="1200604" y="800803"/>
                    </a:lnTo>
                    <a:lnTo>
                      <a:pt x="0" y="8008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>
                  <a:alpha val="90000"/>
                </a:srgbClr>
              </a:solidFill>
              <a:ln>
                <a:solidFill>
                  <a:schemeClr val="accent1">
                    <a:alpha val="90000"/>
                  </a:schemeClr>
                </a:solidFill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2097" tIns="64008" rIns="64008" bIns="64008" numCol="1" spcCol="1270" anchor="ctr" anchorCtr="0">
                <a:noAutofit/>
              </a:bodyPr>
              <a:lstStyle/>
              <a:p>
                <a:pPr lvl="0" algn="l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smtClean="0"/>
                  <a:t>Turn Off Automatic Wi-Fi Discovery </a:t>
                </a:r>
                <a:endParaRPr lang="en-US" sz="1000" kern="1200" dirty="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7227088" y="2310437"/>
                <a:ext cx="1157999" cy="1118211"/>
              </a:xfrm>
              <a:custGeom>
                <a:avLst/>
                <a:gdLst>
                  <a:gd name="connsiteX0" fmla="*/ 0 w 1157999"/>
                  <a:gd name="connsiteY0" fmla="*/ 559106 h 1118211"/>
                  <a:gd name="connsiteX1" fmla="*/ 579000 w 1157999"/>
                  <a:gd name="connsiteY1" fmla="*/ 0 h 1118211"/>
                  <a:gd name="connsiteX2" fmla="*/ 1158000 w 1157999"/>
                  <a:gd name="connsiteY2" fmla="*/ 559106 h 1118211"/>
                  <a:gd name="connsiteX3" fmla="*/ 579000 w 1157999"/>
                  <a:gd name="connsiteY3" fmla="*/ 1118212 h 1118211"/>
                  <a:gd name="connsiteX4" fmla="*/ 0 w 1157999"/>
                  <a:gd name="connsiteY4" fmla="*/ 559106 h 1118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999" h="1118211">
                    <a:moveTo>
                      <a:pt x="0" y="559106"/>
                    </a:moveTo>
                    <a:cubicBezTo>
                      <a:pt x="0" y="250320"/>
                      <a:pt x="259227" y="0"/>
                      <a:pt x="579000" y="0"/>
                    </a:cubicBezTo>
                    <a:cubicBezTo>
                      <a:pt x="898773" y="0"/>
                      <a:pt x="1158000" y="250320"/>
                      <a:pt x="1158000" y="559106"/>
                    </a:cubicBezTo>
                    <a:cubicBezTo>
                      <a:pt x="1158000" y="867892"/>
                      <a:pt x="898773" y="1118212"/>
                      <a:pt x="579000" y="1118212"/>
                    </a:cubicBezTo>
                    <a:cubicBezTo>
                      <a:pt x="259227" y="1118212"/>
                      <a:pt x="0" y="867892"/>
                      <a:pt x="0" y="559106"/>
                    </a:cubicBezTo>
                    <a:close/>
                  </a:path>
                </a:pathLst>
              </a:custGeom>
              <a:ln>
                <a:solidFill>
                  <a:srgbClr val="5F5F5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9585" tIns="163758" rIns="169585" bIns="163758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kern="1200" dirty="0" smtClean="0"/>
                  <a:t>Wi-Fi – Bluetooth</a:t>
                </a:r>
                <a:endParaRPr lang="en-US" sz="1100" kern="1200" dirty="0"/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3897694" y="4514753"/>
              <a:ext cx="1200604" cy="800803"/>
            </a:xfrm>
            <a:custGeom>
              <a:avLst/>
              <a:gdLst>
                <a:gd name="connsiteX0" fmla="*/ 0 w 1200604"/>
                <a:gd name="connsiteY0" fmla="*/ 0 h 800803"/>
                <a:gd name="connsiteX1" fmla="*/ 1200604 w 1200604"/>
                <a:gd name="connsiteY1" fmla="*/ 0 h 800803"/>
                <a:gd name="connsiteX2" fmla="*/ 1200604 w 1200604"/>
                <a:gd name="connsiteY2" fmla="*/ 800803 h 800803"/>
                <a:gd name="connsiteX3" fmla="*/ 0 w 1200604"/>
                <a:gd name="connsiteY3" fmla="*/ 800803 h 800803"/>
                <a:gd name="connsiteX4" fmla="*/ 0 w 1200604"/>
                <a:gd name="connsiteY4" fmla="*/ 0 h 8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604" h="800803">
                  <a:moveTo>
                    <a:pt x="0" y="0"/>
                  </a:moveTo>
                  <a:lnTo>
                    <a:pt x="1200604" y="0"/>
                  </a:lnTo>
                  <a:lnTo>
                    <a:pt x="1200604" y="800803"/>
                  </a:lnTo>
                  <a:lnTo>
                    <a:pt x="0" y="80080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97" tIns="64008" rIns="64008" bIns="64008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Turn Off Bluetooth When Not In Use</a:t>
              </a:r>
              <a:endParaRPr lang="en-US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4595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ustgaudan.files.wordpress.com/2012/09/t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0" y="1880649"/>
            <a:ext cx="5651525" cy="23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Reducing Risk: Keeping WSU Safe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946650" y="1544638"/>
            <a:ext cx="3330575" cy="4511675"/>
          </a:xfrm>
        </p:spPr>
        <p:txBody>
          <a:bodyPr anchorCtr="0"/>
          <a:lstStyle/>
          <a:p>
            <a:r>
              <a:rPr smtClean="0"/>
              <a:t>See previous slides</a:t>
            </a:r>
          </a:p>
          <a:p>
            <a:endParaRPr smtClean="0"/>
          </a:p>
          <a:p>
            <a:r>
              <a:rPr smtClean="0"/>
              <a:t>Risk-Based Approach</a:t>
            </a:r>
          </a:p>
          <a:p>
            <a:pPr lvl="1"/>
            <a:r>
              <a:rPr smtClean="0"/>
              <a:t>Nothing is black &amp; white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About the Cloud?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01688" y="1544638"/>
            <a:ext cx="7772400" cy="892175"/>
          </a:xfrm>
        </p:spPr>
        <p:txBody>
          <a:bodyPr/>
          <a:lstStyle/>
          <a:p>
            <a:r>
              <a:rPr dirty="0" smtClean="0"/>
              <a:t>Is my data more secure or less secure in the cloud?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40125" y="1611313"/>
            <a:ext cx="5603875" cy="3154710"/>
            <a:chOff x="949325" y="1529015"/>
            <a:chExt cx="7400925" cy="4608673"/>
          </a:xfrm>
        </p:grpSpPr>
        <p:pic>
          <p:nvPicPr>
            <p:cNvPr id="19460" name="Picture 2" descr="http://aroseinc.com/_RefFiles/In%20The%20Clou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25" y="2414588"/>
              <a:ext cx="7400925" cy="370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646340" y="1529015"/>
              <a:ext cx="1961585" cy="460867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99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</a:rPr>
                <a:t>?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04875" y="2847975"/>
            <a:ext cx="3086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ucida Sans" panose="020B0602030504020204" pitchFamily="34" charset="0"/>
              </a:rPr>
              <a:t>Additional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Lucida Sans" panose="020B0602030504020204" pitchFamily="34" charset="0"/>
              </a:rPr>
              <a:t>Most Cloud Providers Use Non-Negotiable Terms of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Lucida Sans" panose="020B0602030504020204" pitchFamily="34" charset="0"/>
              </a:rPr>
              <a:t>What are terms of use?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Lucida Sans" panose="020B0602030504020204" pitchFamily="34" charset="0"/>
              </a:rPr>
              <a:t>Who owns the rights to user content?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Lucida Sans" panose="020B0602030504020204" pitchFamily="34" charset="0"/>
              </a:rPr>
              <a:t>Does the service sell or share user information with 3</a:t>
            </a:r>
            <a:r>
              <a:rPr lang="en-US" sz="1200" baseline="30000" dirty="0" smtClean="0">
                <a:solidFill>
                  <a:srgbClr val="000000"/>
                </a:solidFill>
                <a:latin typeface="Lucida Sans" panose="020B0602030504020204" pitchFamily="34" charset="0"/>
              </a:rPr>
              <a:t>rd</a:t>
            </a:r>
            <a:r>
              <a:rPr lang="en-US" sz="1200" dirty="0" smtClean="0">
                <a:solidFill>
                  <a:srgbClr val="000000"/>
                </a:solidFill>
                <a:latin typeface="Lucida Sans" panose="020B0602030504020204" pitchFamily="34" charset="0"/>
              </a:rPr>
              <a:t> parties?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3251" y="5810250"/>
            <a:ext cx="562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Lucida Sans" panose="020B0602030504020204" pitchFamily="34" charset="0"/>
              </a:rPr>
              <a:t>WSU Non-Public and WSU Confidential Data Is Not To Be Stored In An Unauthorized Cloud!!</a:t>
            </a:r>
            <a:endParaRPr lang="en-US" b="1" dirty="0">
              <a:solidFill>
                <a:srgbClr val="000000"/>
              </a:solidFill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19113" y="2393950"/>
            <a:ext cx="5070475" cy="492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Confidence</a:t>
            </a:r>
          </a:p>
        </p:txBody>
      </p:sp>
      <p:sp>
        <p:nvSpPr>
          <p:cNvPr id="7171" name="Subtitle 9"/>
          <p:cNvSpPr>
            <a:spLocks noGrp="1"/>
          </p:cNvSpPr>
          <p:nvPr>
            <p:ph type="subTitle" idx="1"/>
          </p:nvPr>
        </p:nvSpPr>
        <p:spPr>
          <a:xfrm>
            <a:off x="519113" y="2978150"/>
            <a:ext cx="5070475" cy="442913"/>
          </a:xfrm>
        </p:spPr>
        <p:txBody>
          <a:bodyPr/>
          <a:lstStyle/>
          <a:p>
            <a:pPr indent="-179388">
              <a:defRPr/>
            </a:pPr>
            <a:r>
              <a:rPr altLang="en-US" dirty="0" smtClean="0"/>
              <a:t>Examples</a:t>
            </a:r>
            <a:endParaRPr altLang="en-US" dirty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0"/>
            <a:ext cx="4111625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Phishing</a:t>
            </a:r>
            <a:endParaRPr lang="en-US" dirty="0"/>
          </a:p>
        </p:txBody>
      </p:sp>
      <p:pic>
        <p:nvPicPr>
          <p:cNvPr id="21507" name="Picture 8" descr="http://secure.lavasoft.com/mylavasoft/sites/default/files/images/paypal_phishing_ema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768475"/>
            <a:ext cx="3875087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081213"/>
            <a:ext cx="4348162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Spear-Phishing</a:t>
            </a:r>
            <a:endParaRPr lang="en-US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482725"/>
            <a:ext cx="7715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494088"/>
            <a:ext cx="8577263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Ransomware</a:t>
            </a:r>
            <a:endParaRPr lang="en-US" dirty="0"/>
          </a:p>
        </p:txBody>
      </p:sp>
      <p:pic>
        <p:nvPicPr>
          <p:cNvPr id="1026" name="Picture 2" descr="http://parachutetechs.com/staging/wp-content/uploads/2013/09/reveton-ransomwa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3" y="1800225"/>
            <a:ext cx="5787159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4100" y="1638300"/>
            <a:ext cx="26289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Preventive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Perform regular backups of </a:t>
            </a:r>
            <a:r>
              <a:rPr lang="en-US" sz="1400" dirty="0" smtClean="0">
                <a:solidFill>
                  <a:srgbClr val="000000"/>
                </a:solidFill>
              </a:rPr>
              <a:t>critical information. This </a:t>
            </a:r>
            <a:r>
              <a:rPr lang="en-US" sz="1400" dirty="0">
                <a:solidFill>
                  <a:srgbClr val="000000"/>
                </a:solidFill>
              </a:rPr>
              <a:t>data should be kept on a separate device, and backups </a:t>
            </a:r>
            <a:r>
              <a:rPr lang="en-US" sz="1400" dirty="0" smtClean="0">
                <a:solidFill>
                  <a:srgbClr val="000000"/>
                </a:solidFill>
              </a:rPr>
              <a:t>stored </a:t>
            </a:r>
            <a:r>
              <a:rPr lang="en-US" sz="1400" dirty="0">
                <a:solidFill>
                  <a:srgbClr val="000000"/>
                </a:solidFill>
              </a:rPr>
              <a:t>offline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Maintain up-to-date anti-virus software.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Keep your operating system and software up-to-date with the latest patches.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Do not follow unsolicited web links in </a:t>
            </a:r>
            <a:r>
              <a:rPr lang="en-US" sz="1400" dirty="0" smtClean="0">
                <a:solidFill>
                  <a:srgbClr val="000000"/>
                </a:solidFill>
              </a:rPr>
              <a:t>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Use </a:t>
            </a:r>
            <a:r>
              <a:rPr lang="en-US" sz="1400" dirty="0">
                <a:solidFill>
                  <a:srgbClr val="000000"/>
                </a:solidFill>
              </a:rPr>
              <a:t>caution when opening email attachments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Follow safe practices when browsing the web</a:t>
            </a:r>
          </a:p>
        </p:txBody>
      </p:sp>
    </p:spTree>
    <p:extLst>
      <p:ext uri="{BB962C8B-B14F-4D97-AF65-F5344CB8AC3E}">
        <p14:creationId xmlns:p14="http://schemas.microsoft.com/office/powerpoint/2010/main" val="4787921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19113" y="2393950"/>
            <a:ext cx="5070475" cy="492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Policy</a:t>
            </a:r>
          </a:p>
        </p:txBody>
      </p:sp>
      <p:sp>
        <p:nvSpPr>
          <p:cNvPr id="7171" name="Subtitle 9"/>
          <p:cNvSpPr>
            <a:spLocks noGrp="1"/>
          </p:cNvSpPr>
          <p:nvPr>
            <p:ph type="subTitle" idx="1"/>
          </p:nvPr>
        </p:nvSpPr>
        <p:spPr>
          <a:xfrm>
            <a:off x="519113" y="2978150"/>
            <a:ext cx="5070475" cy="442913"/>
          </a:xfrm>
        </p:spPr>
        <p:txBody>
          <a:bodyPr/>
          <a:lstStyle/>
          <a:p>
            <a:pPr indent="-179388">
              <a:defRPr/>
            </a:pPr>
            <a:r>
              <a:rPr altLang="en-US" dirty="0" smtClean="0"/>
              <a:t>What is expected of me?</a:t>
            </a:r>
            <a:endParaRPr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863" y="3843338"/>
            <a:ext cx="3819525" cy="1020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2713" indent="-225425" eaLnBrk="0" hangingPunct="0">
              <a:lnSpc>
                <a:spcPct val="95000"/>
              </a:lnSpc>
              <a:spcBef>
                <a:spcPts val="400"/>
              </a:spcBef>
              <a:buClr>
                <a:srgbClr val="C60C30"/>
              </a:buClr>
              <a:buSzPct val="75000"/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bg2"/>
                </a:solidFill>
                <a:latin typeface="Lucida Sans" pitchFamily="34" charset="0"/>
              </a:rPr>
              <a:t>WSU Policies</a:t>
            </a:r>
          </a:p>
          <a:p>
            <a:pPr marL="228600" indent="-225425" eaLnBrk="0" hangingPunct="0">
              <a:lnSpc>
                <a:spcPct val="95000"/>
              </a:lnSpc>
              <a:spcBef>
                <a:spcPts val="400"/>
              </a:spcBef>
              <a:buClr>
                <a:srgbClr val="C60C30"/>
              </a:buClr>
              <a:buSzPct val="75000"/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bg2"/>
                </a:solidFill>
                <a:latin typeface="Lucida Sans" pitchFamily="34" charset="0"/>
              </a:rPr>
              <a:t>State &amp; Federal Requirements</a:t>
            </a:r>
          </a:p>
        </p:txBody>
      </p:sp>
      <p:pic>
        <p:nvPicPr>
          <p:cNvPr id="23557" name="Picture 2" descr="http://www.yamagata-europe.com/uploads/photos/800x600/album_19_poli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0"/>
            <a:ext cx="3441700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801688" y="609600"/>
            <a:ext cx="7772400" cy="4794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+mn-lt"/>
              </a:rPr>
              <a:t>Agenda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3813" y="1673225"/>
            <a:ext cx="6651625" cy="42322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14000"/>
              </a:lnSpc>
              <a:buFont typeface="Arial" charset="0"/>
              <a:buChar char="•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</a:t>
            </a:r>
          </a:p>
          <a:p>
            <a:pPr lvl="1">
              <a:lnSpc>
                <a:spcPct val="114000"/>
              </a:lnSpc>
              <a:buFont typeface="Arial" charset="0"/>
              <a:buChar char="•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we up against and why?</a:t>
            </a:r>
          </a:p>
          <a:p>
            <a:pPr lvl="1">
              <a:lnSpc>
                <a:spcPct val="114000"/>
              </a:lnSpc>
              <a:buFont typeface="Arial" charset="0"/>
              <a:buChar char="•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we up against?</a:t>
            </a:r>
          </a:p>
          <a:p>
            <a:pPr>
              <a:lnSpc>
                <a:spcPct val="114000"/>
              </a:lnSpc>
              <a:buFont typeface="Arial" charset="0"/>
              <a:buChar char="•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</a:t>
            </a:r>
          </a:p>
          <a:p>
            <a:pPr lvl="1">
              <a:lnSpc>
                <a:spcPct val="114000"/>
              </a:lnSpc>
              <a:buFont typeface="Arial" charset="0"/>
              <a:buChar char="•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I help myself and WSU?</a:t>
            </a:r>
          </a:p>
          <a:p>
            <a:pPr lvl="1">
              <a:lnSpc>
                <a:spcPct val="114000"/>
              </a:lnSpc>
              <a:buFont typeface="Arial" charset="0"/>
              <a:buChar char="•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</a:p>
          <a:p>
            <a:pPr>
              <a:lnSpc>
                <a:spcPct val="114000"/>
              </a:lnSpc>
              <a:buFont typeface="Arial" charset="0"/>
              <a:buChar char="•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</a:p>
          <a:p>
            <a:pPr lvl="1">
              <a:lnSpc>
                <a:spcPct val="114000"/>
              </a:lnSpc>
              <a:buFont typeface="Arial" charset="0"/>
              <a:buChar char="•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expected of me?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WSU Policies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01688" y="1544638"/>
            <a:ext cx="7772400" cy="1046162"/>
          </a:xfrm>
        </p:spPr>
        <p:txBody>
          <a:bodyPr/>
          <a:lstStyle/>
          <a:p>
            <a:r>
              <a:rPr smtClean="0"/>
              <a:t>A balancing act</a:t>
            </a:r>
          </a:p>
          <a:p>
            <a:r>
              <a:rPr smtClean="0"/>
              <a:t>Requires universal Participation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213" y="2820988"/>
            <a:ext cx="7573962" cy="341630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user of Washington State University Information Technology Resources, it is your responsibility to help in the protection and proper use of our information and  technology assets.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WSU Policies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0713" y="1776413"/>
            <a:ext cx="4667250" cy="4986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4488" indent="-179388" eaLnBrk="0" hangingPunct="0">
              <a:spcBef>
                <a:spcPts val="1200"/>
              </a:spcBef>
              <a:buClr>
                <a:srgbClr val="C60C3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Public Data:</a:t>
            </a:r>
          </a:p>
          <a:p>
            <a:pPr marL="801688" lvl="1" indent="-179388" eaLnBrk="0" hangingPunct="0">
              <a:spcBef>
                <a:spcPts val="1200"/>
              </a:spcBef>
              <a:buClr>
                <a:srgbClr val="C60C3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2"/>
                </a:solidFill>
                <a:latin typeface="Lucida Sans" pitchFamily="34" charset="0"/>
              </a:rPr>
              <a:t>Of interest to the general public and for which there is no University business need or legal reason to limit access </a:t>
            </a:r>
          </a:p>
          <a:p>
            <a:pPr marL="344488" indent="-179388" eaLnBrk="0" hangingPunct="0">
              <a:spcBef>
                <a:spcPts val="1200"/>
              </a:spcBef>
              <a:buClr>
                <a:srgbClr val="C60C3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Non-Public Data:</a:t>
            </a:r>
          </a:p>
          <a:p>
            <a:pPr marL="801688" lvl="1" indent="-179388" eaLnBrk="0" hangingPunct="0">
              <a:spcBef>
                <a:spcPts val="1200"/>
              </a:spcBef>
              <a:buClr>
                <a:srgbClr val="C60C3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2"/>
                </a:solidFill>
                <a:latin typeface="Lucida Sans" pitchFamily="34" charset="0"/>
              </a:rPr>
              <a:t>Not appropriate or available for general public use</a:t>
            </a:r>
          </a:p>
          <a:p>
            <a:pPr marL="344488" indent="-179388" eaLnBrk="0" hangingPunct="0">
              <a:spcBef>
                <a:spcPts val="1200"/>
              </a:spcBef>
              <a:buClr>
                <a:srgbClr val="C60C3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Confidential Data:</a:t>
            </a:r>
          </a:p>
          <a:p>
            <a:pPr marL="801688" lvl="1" indent="-179388" eaLnBrk="0" hangingPunct="0">
              <a:spcBef>
                <a:spcPts val="1200"/>
              </a:spcBef>
              <a:buClr>
                <a:srgbClr val="C60C3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2"/>
                </a:solidFill>
                <a:latin typeface="Lucida Sans" pitchFamily="34" charset="0"/>
              </a:rPr>
              <a:t>Restricted for legal or other University business reasons </a:t>
            </a:r>
          </a:p>
          <a:p>
            <a:pPr marL="344488" indent="-179388" eaLnBrk="0" hangingPunct="0">
              <a:spcBef>
                <a:spcPts val="1200"/>
              </a:spcBef>
              <a:buClr>
                <a:srgbClr val="C60C30"/>
              </a:buClr>
              <a:buSzPct val="100000"/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2"/>
              </a:solidFill>
              <a:latin typeface="Lucida Sans" pitchFamily="34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1475" y="1535113"/>
            <a:ext cx="3459163" cy="50165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Communication Policy– EP4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Data Policies – EP8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Wireless LAN Policy – EP13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Antivirus Policy – EP14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Network Policies – EP16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and Network User Identification and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 Policy– EP18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Domain Name Policy – EP21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WSU Policies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801688" y="3140075"/>
            <a:ext cx="7772400" cy="1600438"/>
          </a:xfrm>
        </p:spPr>
        <p:txBody>
          <a:bodyPr/>
          <a:lstStyle/>
          <a:p>
            <a:r>
              <a:rPr dirty="0" smtClean="0"/>
              <a:t> Recommended Reading</a:t>
            </a:r>
          </a:p>
          <a:p>
            <a:r>
              <a:rPr dirty="0" smtClean="0"/>
              <a:t> Understand What You Can Do</a:t>
            </a:r>
          </a:p>
          <a:p>
            <a:r>
              <a:rPr dirty="0" smtClean="0"/>
              <a:t> Know What Is Prohibited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black">
          <a:xfrm>
            <a:off x="954088" y="1385888"/>
            <a:ext cx="7772400" cy="9620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Ctr="1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Lucida Sans" pitchFamily="34" charset="0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Lucida Sans" pitchFamily="34" charset="0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 algn="ctr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Communication Policy</a:t>
            </a:r>
            <a:endParaRPr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10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105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WSU Executive Policy </a:t>
            </a:r>
            <a:r>
              <a:rPr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#4</a:t>
            </a:r>
            <a:endParaRPr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WSU Policies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086578"/>
              </p:ext>
            </p:extLst>
          </p:nvPr>
        </p:nvGraphicFramePr>
        <p:xfrm>
          <a:off x="801688" y="1544637"/>
          <a:ext cx="7772400" cy="501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1125" y="3017960"/>
            <a:ext cx="1192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Identifies Data Steward</a:t>
            </a:r>
          </a:p>
          <a:p>
            <a:endParaRPr lang="en-US" sz="1100" dirty="0" smtClean="0">
              <a:solidFill>
                <a:srgbClr val="000000"/>
              </a:solidFill>
            </a:endParaRPr>
          </a:p>
          <a:p>
            <a:r>
              <a:rPr lang="en-US" sz="1100" dirty="0" smtClean="0">
                <a:solidFill>
                  <a:srgbClr val="000000"/>
                </a:solidFill>
              </a:rPr>
              <a:t>Outlines Data Steward Responsibilities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3387" y="3028132"/>
            <a:ext cx="119269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Defines Classification Definitions </a:t>
            </a:r>
            <a:r>
              <a:rPr lang="en-US" sz="1100" dirty="0">
                <a:solidFill>
                  <a:srgbClr val="000000"/>
                </a:solidFill>
              </a:rPr>
              <a:t>and A</a:t>
            </a:r>
            <a:r>
              <a:rPr lang="en-US" sz="1100" dirty="0" smtClean="0">
                <a:solidFill>
                  <a:srgbClr val="000000"/>
                </a:solidFill>
              </a:rPr>
              <a:t>ccessibility</a:t>
            </a:r>
          </a:p>
          <a:p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dirty="0" smtClean="0">
                <a:solidFill>
                  <a:srgbClr val="000000"/>
                </a:solidFill>
              </a:rPr>
              <a:t>Public</a:t>
            </a:r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dirty="0" smtClean="0">
                <a:solidFill>
                  <a:srgbClr val="000000"/>
                </a:solidFill>
              </a:rPr>
              <a:t>Non Public</a:t>
            </a:r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dirty="0" smtClean="0">
                <a:solidFill>
                  <a:srgbClr val="000000"/>
                </a:solidFill>
              </a:rPr>
              <a:t>Confidential</a:t>
            </a:r>
            <a:endParaRPr lang="en-US" sz="1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77447" y="2982329"/>
            <a:ext cx="119269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Data must be </a:t>
            </a:r>
            <a:r>
              <a:rPr lang="en-US" sz="1100" dirty="0">
                <a:solidFill>
                  <a:srgbClr val="000000"/>
                </a:solidFill>
              </a:rPr>
              <a:t>used as </a:t>
            </a:r>
            <a:r>
              <a:rPr lang="en-US" sz="1100" dirty="0" smtClean="0">
                <a:solidFill>
                  <a:srgbClr val="000000"/>
                </a:solidFill>
              </a:rPr>
              <a:t>intended</a:t>
            </a:r>
          </a:p>
          <a:p>
            <a:endParaRPr lang="en-US" sz="1100" dirty="0" smtClean="0">
              <a:solidFill>
                <a:srgbClr val="000000"/>
              </a:solidFill>
            </a:endParaRPr>
          </a:p>
          <a:p>
            <a:r>
              <a:rPr lang="en-US" sz="1100" dirty="0" smtClean="0">
                <a:solidFill>
                  <a:srgbClr val="000000"/>
                </a:solidFill>
              </a:rPr>
              <a:t>Not for inappropriate purposes</a:t>
            </a:r>
          </a:p>
          <a:p>
            <a:endParaRPr lang="en-US" sz="1100" dirty="0" smtClean="0">
              <a:solidFill>
                <a:srgbClr val="000000"/>
              </a:solidFill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M</a:t>
            </a:r>
            <a:r>
              <a:rPr lang="en-US" sz="1100" dirty="0" smtClean="0">
                <a:solidFill>
                  <a:srgbClr val="000000"/>
                </a:solidFill>
              </a:rPr>
              <a:t>ust </a:t>
            </a:r>
            <a:r>
              <a:rPr lang="en-US" sz="1100" dirty="0">
                <a:solidFill>
                  <a:srgbClr val="000000"/>
                </a:solidFill>
              </a:rPr>
              <a:t>not be used to promote or </a:t>
            </a:r>
            <a:r>
              <a:rPr lang="en-US" sz="1100" dirty="0" smtClean="0">
                <a:solidFill>
                  <a:srgbClr val="000000"/>
                </a:solidFill>
              </a:rPr>
              <a:t>condone</a:t>
            </a:r>
          </a:p>
          <a:p>
            <a:r>
              <a:rPr lang="en-US" sz="1100" dirty="0">
                <a:solidFill>
                  <a:srgbClr val="000000"/>
                </a:solidFill>
              </a:rPr>
              <a:t>unlawful </a:t>
            </a:r>
            <a:r>
              <a:rPr lang="en-US" sz="1100" dirty="0" smtClean="0">
                <a:solidFill>
                  <a:srgbClr val="000000"/>
                </a:solidFill>
              </a:rPr>
              <a:t>activities</a:t>
            </a:r>
          </a:p>
          <a:p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Willful misuse can </a:t>
            </a:r>
            <a:r>
              <a:rPr lang="en-US" sz="1100" dirty="0" smtClean="0">
                <a:solidFill>
                  <a:srgbClr val="000000"/>
                </a:solidFill>
              </a:rPr>
              <a:t>result in access termination and possible civil/criminal charges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967" y="3019190"/>
            <a:ext cx="119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Defines </a:t>
            </a:r>
            <a:r>
              <a:rPr lang="en-US" sz="1100" dirty="0">
                <a:solidFill>
                  <a:srgbClr val="000000"/>
                </a:solidFill>
              </a:rPr>
              <a:t>who is responsible for maintaining </a:t>
            </a:r>
            <a:r>
              <a:rPr lang="en-US" sz="1100" dirty="0" smtClean="0">
                <a:solidFill>
                  <a:srgbClr val="000000"/>
                </a:solidFill>
              </a:rPr>
              <a:t>data integrity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71394" y="3006010"/>
            <a:ext cx="119269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Outlines data storage and transmission requirements for each data classification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Defines preservation and backup requirements</a:t>
            </a:r>
          </a:p>
          <a:p>
            <a:endParaRPr lang="en-US" sz="1100" dirty="0" smtClean="0">
              <a:solidFill>
                <a:srgbClr val="000000"/>
              </a:solidFill>
            </a:endParaRPr>
          </a:p>
          <a:p>
            <a:r>
              <a:rPr lang="en-US" sz="1100" dirty="0" smtClean="0">
                <a:solidFill>
                  <a:srgbClr val="000000"/>
                </a:solidFill>
              </a:rPr>
              <a:t>Data destruction requirements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black">
          <a:xfrm>
            <a:off x="811213" y="1081088"/>
            <a:ext cx="7772400" cy="9620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Ctr="1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Lucida Sans" pitchFamily="34" charset="0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Lucida Sans" pitchFamily="34" charset="0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 algn="ctr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</a:t>
            </a:r>
            <a:r>
              <a:rPr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Polices</a:t>
            </a:r>
          </a:p>
          <a:p>
            <a:pPr marL="16510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105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WSU Executive Policy </a:t>
            </a:r>
            <a:r>
              <a:rPr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48434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WSU Policies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801688" y="3140075"/>
            <a:ext cx="7772400" cy="3354765"/>
          </a:xfrm>
        </p:spPr>
        <p:txBody>
          <a:bodyPr/>
          <a:lstStyle/>
          <a:p>
            <a:r>
              <a:rPr dirty="0" smtClean="0"/>
              <a:t> Central IT/IS responsible for deployment/ management of access points</a:t>
            </a:r>
            <a:endParaRPr lang="en-US" dirty="0"/>
          </a:p>
          <a:p>
            <a:r>
              <a:rPr lang="en-US" dirty="0"/>
              <a:t>Central IT/IS will specify </a:t>
            </a:r>
            <a:r>
              <a:rPr lang="en-US" dirty="0" smtClean="0"/>
              <a:t>equipment to prevent compatibility issues</a:t>
            </a:r>
            <a:endParaRPr dirty="0" smtClean="0"/>
          </a:p>
          <a:p>
            <a:r>
              <a:rPr dirty="0" smtClean="0"/>
              <a:t> </a:t>
            </a:r>
            <a:r>
              <a:rPr dirty="0"/>
              <a:t>A</a:t>
            </a:r>
            <a:r>
              <a:rPr lang="en-US" dirty="0" smtClean="0"/>
              <a:t>uthentication </a:t>
            </a:r>
            <a:r>
              <a:rPr lang="en-US" dirty="0"/>
              <a:t>service for </a:t>
            </a:r>
            <a:r>
              <a:rPr lang="en-US" dirty="0" smtClean="0"/>
              <a:t>authorization required</a:t>
            </a:r>
          </a:p>
          <a:p>
            <a:r>
              <a:rPr lang="en-US" dirty="0"/>
              <a:t>Access will be through </a:t>
            </a:r>
            <a:r>
              <a:rPr lang="en-US" dirty="0" smtClean="0"/>
              <a:t>VPN </a:t>
            </a:r>
            <a:r>
              <a:rPr lang="en-US" dirty="0"/>
              <a:t>gateway </a:t>
            </a:r>
            <a:endParaRPr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black">
          <a:xfrm>
            <a:off x="954088" y="1385888"/>
            <a:ext cx="7772400" cy="9620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Ctr="1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Lucida Sans" pitchFamily="34" charset="0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Lucida Sans" pitchFamily="34" charset="0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 algn="ctr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Wireless LAN Policy</a:t>
            </a:r>
          </a:p>
          <a:p>
            <a:pPr marL="16510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105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WSU Executive Policy #</a:t>
            </a:r>
            <a:r>
              <a:rPr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901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WSU Policies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801688" y="3140075"/>
            <a:ext cx="7772400" cy="2985946"/>
          </a:xfrm>
        </p:spPr>
        <p:txBody>
          <a:bodyPr/>
          <a:lstStyle/>
          <a:p>
            <a:r>
              <a:rPr dirty="0" smtClean="0"/>
              <a:t> Anti-Virus software is required.</a:t>
            </a:r>
          </a:p>
          <a:p>
            <a:r>
              <a:rPr dirty="0" smtClean="0"/>
              <a:t> Keep Anti-virus definitions up-to-date</a:t>
            </a:r>
          </a:p>
          <a:p>
            <a:pPr lvl="2"/>
            <a:r>
              <a:rPr lang="en-US" sz="2600" dirty="0" smtClean="0"/>
              <a:t>System and application patches included</a:t>
            </a:r>
            <a:endParaRPr sz="2600" dirty="0" smtClean="0"/>
          </a:p>
          <a:p>
            <a:r>
              <a:rPr dirty="0" smtClean="0"/>
              <a:t> Scan ALL incoming files</a:t>
            </a:r>
          </a:p>
          <a:p>
            <a:r>
              <a:rPr dirty="0" smtClean="0"/>
              <a:t> Contact your Systems Administrator, </a:t>
            </a:r>
            <a:br>
              <a:rPr dirty="0" smtClean="0"/>
            </a:br>
            <a:r>
              <a:rPr dirty="0" smtClean="0"/>
              <a:t>    or the IT Helpdesk (335-4357)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black">
          <a:xfrm>
            <a:off x="954088" y="1385888"/>
            <a:ext cx="7772400" cy="9620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Ctr="1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Lucida Sans" pitchFamily="34" charset="0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Lucida Sans" pitchFamily="34" charset="0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 algn="ctr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Anti-Virus </a:t>
            </a:r>
            <a:r>
              <a:rPr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</a:p>
          <a:p>
            <a:pPr marL="16510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105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WSU Executive Policy #</a:t>
            </a:r>
            <a:r>
              <a:rPr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945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WSU Policies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801688" y="2720976"/>
            <a:ext cx="7772400" cy="3631763"/>
          </a:xfrm>
        </p:spPr>
        <p:txBody>
          <a:bodyPr/>
          <a:lstStyle/>
          <a:p>
            <a:pPr marL="165100" indent="0">
              <a:buNone/>
            </a:pPr>
            <a:r>
              <a:rPr sz="2000" dirty="0" smtClean="0"/>
              <a:t> Additional </a:t>
            </a:r>
            <a:r>
              <a:rPr lang="en-US" sz="2000" dirty="0" smtClean="0"/>
              <a:t>Best Practices</a:t>
            </a:r>
            <a:endParaRPr lang="en-US" sz="1200" dirty="0" smtClean="0"/>
          </a:p>
          <a:p>
            <a:r>
              <a:rPr lang="en-US" sz="1400" dirty="0" smtClean="0"/>
              <a:t>Disable unnecessary services/daemons such as mail relay (SMTP), SNMP, telnet, ftp, etc.</a:t>
            </a:r>
          </a:p>
          <a:p>
            <a:r>
              <a:rPr lang="en-US" sz="1400" dirty="0" smtClean="0"/>
              <a:t>Disable </a:t>
            </a:r>
            <a:r>
              <a:rPr lang="en-US" sz="1400" dirty="0"/>
              <a:t>or otherwise protect vulnerable TCP/IP ports.</a:t>
            </a:r>
          </a:p>
          <a:p>
            <a:r>
              <a:rPr lang="en-US" sz="1400" dirty="0"/>
              <a:t>Take appropriate steps to physically secure servers from theft or damage.</a:t>
            </a:r>
          </a:p>
          <a:p>
            <a:r>
              <a:rPr lang="en-US" sz="1400" dirty="0"/>
              <a:t>Regularly review activity logs for evidence of break-ins and take the appropriate corrective actions.</a:t>
            </a:r>
          </a:p>
          <a:p>
            <a:r>
              <a:rPr lang="en-US" sz="1400" dirty="0"/>
              <a:t>Maintain regular system backups to facilitate disaster recovery.</a:t>
            </a:r>
          </a:p>
          <a:p>
            <a:r>
              <a:rPr lang="en-US" sz="1400" dirty="0" smtClean="0"/>
              <a:t>Remove </a:t>
            </a:r>
            <a:r>
              <a:rPr lang="en-US" sz="1400" dirty="0"/>
              <a:t>or disable unused accounts.</a:t>
            </a:r>
          </a:p>
          <a:p>
            <a:r>
              <a:rPr lang="en-US" sz="1400" dirty="0"/>
              <a:t>Keep informed of current industry security standards and apply them as appropriate.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black">
          <a:xfrm>
            <a:off x="954088" y="1385888"/>
            <a:ext cx="7772400" cy="9620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Ctr="1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Lucida Sans" pitchFamily="34" charset="0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Lucida Sans" pitchFamily="34" charset="0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 algn="ctr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</a:t>
            </a:r>
            <a:r>
              <a:rPr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Policy</a:t>
            </a:r>
          </a:p>
          <a:p>
            <a:pPr marL="16510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105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WSU Executive Policy #</a:t>
            </a:r>
            <a:r>
              <a:rPr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540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WSU Policies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01688" y="3140075"/>
            <a:ext cx="7772400" cy="2800350"/>
          </a:xfrm>
        </p:spPr>
        <p:txBody>
          <a:bodyPr/>
          <a:lstStyle/>
          <a:p>
            <a:r>
              <a:rPr dirty="0" smtClean="0"/>
              <a:t>User IDs shall be assigned to individual</a:t>
            </a:r>
            <a:br>
              <a:rPr dirty="0" smtClean="0"/>
            </a:br>
            <a:r>
              <a:rPr dirty="0" smtClean="0"/>
              <a:t>   users</a:t>
            </a:r>
          </a:p>
          <a:p>
            <a:r>
              <a:rPr dirty="0" smtClean="0"/>
              <a:t> Passwords are considered confidential and</a:t>
            </a:r>
            <a:br>
              <a:rPr dirty="0" smtClean="0"/>
            </a:br>
            <a:r>
              <a:rPr dirty="0" smtClean="0"/>
              <a:t>  shall not be shared or transferred to others</a:t>
            </a:r>
          </a:p>
          <a:p>
            <a:r>
              <a:rPr dirty="0" smtClean="0"/>
              <a:t> Passwords should not be written down</a:t>
            </a:r>
            <a:br>
              <a:rPr dirty="0" smtClean="0"/>
            </a:br>
            <a:r>
              <a:rPr dirty="0" smtClean="0"/>
              <a:t>   where anyone else can find them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black">
          <a:xfrm>
            <a:off x="954088" y="1385888"/>
            <a:ext cx="7772400" cy="13843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Ctr="1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Lucida Sans" pitchFamily="34" charset="0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Lucida Sans" pitchFamily="34" charset="0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 algn="ctr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and Network User Identification and Password </a:t>
            </a:r>
            <a:r>
              <a:rPr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sz="900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10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105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WSU Executive Policy #18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WSU Policies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801688" y="3368842"/>
            <a:ext cx="6504656" cy="2384875"/>
          </a:xfrm>
        </p:spPr>
        <p:txBody>
          <a:bodyPr/>
          <a:lstStyle/>
          <a:p>
            <a:r>
              <a:rPr lang="en-US" dirty="0" smtClean="0"/>
              <a:t>Defines .</a:t>
            </a:r>
            <a:r>
              <a:rPr lang="en-US" dirty="0" err="1" smtClean="0"/>
              <a:t>edu</a:t>
            </a:r>
            <a:r>
              <a:rPr lang="en-US" dirty="0" smtClean="0"/>
              <a:t> and .org DNS policy</a:t>
            </a:r>
            <a:endParaRPr lang="en-US" dirty="0"/>
          </a:p>
          <a:p>
            <a:r>
              <a:rPr lang="en-US" dirty="0" smtClean="0"/>
              <a:t>What Qualifies</a:t>
            </a:r>
          </a:p>
          <a:p>
            <a:r>
              <a:rPr lang="en-US" dirty="0" smtClean="0"/>
              <a:t>Who is Responsible </a:t>
            </a:r>
          </a:p>
          <a:p>
            <a:r>
              <a:rPr lang="en-US" dirty="0" smtClean="0"/>
              <a:t>How to Acquire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black">
          <a:xfrm>
            <a:off x="954088" y="1385888"/>
            <a:ext cx="7772400" cy="9620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Ctr="1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Lucida Sans" pitchFamily="34" charset="0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Lucida Sans" pitchFamily="34" charset="0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 algn="ctr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</a:t>
            </a:r>
            <a:r>
              <a:rPr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Name Policy</a:t>
            </a:r>
          </a:p>
          <a:p>
            <a:pPr marL="16510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105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WSU Executive Policy </a:t>
            </a:r>
            <a:r>
              <a:rPr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#21</a:t>
            </a:r>
            <a:endParaRPr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882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State &amp; Federal Requirements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1150" y="1169988"/>
            <a:ext cx="3597275" cy="520065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65100" eaLnBrk="0" hangingPunct="0">
              <a:spcBef>
                <a:spcPts val="1200"/>
              </a:spcBef>
              <a:buClr>
                <a:srgbClr val="C60C30"/>
              </a:buClr>
              <a:buSzPct val="100000"/>
              <a:defRPr/>
            </a:pPr>
            <a:r>
              <a:rPr lang="en-US" sz="2400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Common/Major</a:t>
            </a:r>
          </a:p>
          <a:p>
            <a:pPr marL="344488" indent="-179388" eaLnBrk="0" hangingPunct="0">
              <a:spcBef>
                <a:spcPts val="2400"/>
              </a:spcBef>
              <a:buClr>
                <a:schemeClr val="bg2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FERPA – Family Educational Rights and Privacy Act (1974)</a:t>
            </a:r>
          </a:p>
          <a:p>
            <a:pPr marL="344488" indent="-179388" eaLnBrk="0" hangingPunct="0">
              <a:spcBef>
                <a:spcPts val="2400"/>
              </a:spcBef>
              <a:buClr>
                <a:schemeClr val="bg2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DMCA – The Digital Millennium Copyright Act (1998)</a:t>
            </a:r>
          </a:p>
          <a:p>
            <a:pPr marL="344488" indent="-179388" eaLnBrk="0" hangingPunct="0">
              <a:spcBef>
                <a:spcPts val="2400"/>
              </a:spcBef>
              <a:buClr>
                <a:schemeClr val="bg2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WA OCIO Policy 141 - Securing Information Technology Assets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4975" y="1169988"/>
            <a:ext cx="4572000" cy="52006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65100" eaLnBrk="0" hangingPunct="0">
              <a:spcBef>
                <a:spcPts val="1200"/>
              </a:spcBef>
              <a:buClr>
                <a:srgbClr val="C60C30"/>
              </a:buClr>
              <a:buSzPct val="100000"/>
              <a:defRPr/>
            </a:pPr>
            <a:r>
              <a:rPr lang="en-US" sz="2400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Less Common</a:t>
            </a:r>
          </a:p>
          <a:p>
            <a:pPr marL="344488" indent="-179388" eaLnBrk="0" hangingPunct="0">
              <a:spcBef>
                <a:spcPts val="2400"/>
              </a:spcBef>
              <a:buClr>
                <a:srgbClr val="C60C3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GLBA – Gramm-Leach-Bliley Act (1999)</a:t>
            </a:r>
          </a:p>
          <a:p>
            <a:pPr marL="344488" indent="-179388" eaLnBrk="0" hangingPunct="0">
              <a:spcBef>
                <a:spcPts val="2400"/>
              </a:spcBef>
              <a:buClr>
                <a:srgbClr val="C60C3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HIPAA – Health Insurance Portability and Accountability Act (2000)</a:t>
            </a:r>
          </a:p>
          <a:p>
            <a:pPr marL="344488" indent="-179388" eaLnBrk="0" hangingPunct="0">
              <a:spcBef>
                <a:spcPts val="2400"/>
              </a:spcBef>
              <a:buClr>
                <a:srgbClr val="C60C3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SOx</a:t>
            </a:r>
            <a:r>
              <a:rPr lang="en-US" sz="2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– Sarbanes-Oxley (2002)</a:t>
            </a:r>
          </a:p>
          <a:p>
            <a:pPr marL="344488" indent="-179388" eaLnBrk="0" hangingPunct="0">
              <a:spcBef>
                <a:spcPts val="2400"/>
              </a:spcBef>
              <a:buClr>
                <a:srgbClr val="C60C3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USA Patriot Act – (2001-present)</a:t>
            </a:r>
          </a:p>
          <a:p>
            <a:pPr marL="344488" indent="-179388" eaLnBrk="0" hangingPunct="0">
              <a:spcBef>
                <a:spcPts val="2400"/>
              </a:spcBef>
              <a:buClr>
                <a:srgbClr val="C60C3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Homeland Security – (2002)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19113" y="2393950"/>
            <a:ext cx="5070475" cy="492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Awareness</a:t>
            </a:r>
          </a:p>
        </p:txBody>
      </p:sp>
      <p:sp>
        <p:nvSpPr>
          <p:cNvPr id="7171" name="Subtitle 9"/>
          <p:cNvSpPr>
            <a:spLocks noGrp="1"/>
          </p:cNvSpPr>
          <p:nvPr>
            <p:ph type="subTitle" idx="1"/>
          </p:nvPr>
        </p:nvSpPr>
        <p:spPr>
          <a:xfrm>
            <a:off x="519113" y="2978150"/>
            <a:ext cx="5070475" cy="431800"/>
          </a:xfrm>
        </p:spPr>
        <p:txBody>
          <a:bodyPr/>
          <a:lstStyle/>
          <a:p>
            <a:pPr>
              <a:defRPr/>
            </a:pPr>
            <a:r>
              <a:rPr altLang="en-US" dirty="0" smtClean="0"/>
              <a:t>Who are we up against and why?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50863" y="4135438"/>
            <a:ext cx="38195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2388" indent="-1651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ts val="400"/>
              </a:spcBef>
              <a:buClr>
                <a:srgbClr val="C60C3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Lucida Sans" panose="020B0602030504020204" pitchFamily="34" charset="0"/>
              </a:rPr>
              <a:t>Recent Headlines</a:t>
            </a:r>
            <a:endParaRPr lang="en-US" sz="2000" dirty="0">
              <a:solidFill>
                <a:schemeClr val="bg2"/>
              </a:solidFill>
              <a:latin typeface="Lucida Sans" panose="020B0602030504020204" pitchFamily="34" charset="0"/>
            </a:endParaRPr>
          </a:p>
          <a:p>
            <a:pPr>
              <a:lnSpc>
                <a:spcPct val="95000"/>
              </a:lnSpc>
              <a:spcBef>
                <a:spcPts val="400"/>
              </a:spcBef>
              <a:buClr>
                <a:srgbClr val="C60C3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Lucida Sans" panose="020B0602030504020204" pitchFamily="34" charset="0"/>
              </a:rPr>
              <a:t>Humans as Adversaries</a:t>
            </a:r>
          </a:p>
          <a:p>
            <a:pPr>
              <a:lnSpc>
                <a:spcPct val="95000"/>
              </a:lnSpc>
              <a:spcBef>
                <a:spcPts val="400"/>
              </a:spcBef>
              <a:buClr>
                <a:srgbClr val="C60C3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Lucida Sans" panose="020B0602030504020204" pitchFamily="34" charset="0"/>
              </a:rPr>
              <a:t>Our Digital Assets</a:t>
            </a:r>
          </a:p>
        </p:txBody>
      </p:sp>
      <p:pic>
        <p:nvPicPr>
          <p:cNvPr id="7173" name="Picture 6" descr="http://www.eng.buffalo.edu/~jzhuang/Conference13/images/WordCloud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44863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Summary</a:t>
            </a:r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>
          <a:xfrm>
            <a:off x="354013" y="1544638"/>
            <a:ext cx="8453437" cy="55975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altLang="en-US" dirty="0" smtClean="0">
                <a:solidFill>
                  <a:schemeClr val="accent2">
                    <a:lumMod val="50000"/>
                  </a:schemeClr>
                </a:solidFill>
              </a:rPr>
              <a:t>We have some pretty </a:t>
            </a:r>
            <a:r>
              <a:rPr alt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diverse adversaries</a:t>
            </a:r>
            <a:endParaRPr altLang="en-US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>
              <a:buFont typeface="Arial" charset="0"/>
              <a:buChar char="•"/>
              <a:defRPr/>
            </a:pPr>
            <a:r>
              <a:rPr altLang="en-US" dirty="0" smtClean="0">
                <a:solidFill>
                  <a:schemeClr val="accent2">
                    <a:lumMod val="50000"/>
                  </a:schemeClr>
                </a:solidFill>
              </a:rPr>
              <a:t>Some have rather </a:t>
            </a:r>
            <a:r>
              <a:rPr alt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scary capabilities</a:t>
            </a:r>
            <a:endParaRPr altLang="en-US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Arial" charset="0"/>
              <a:buChar char="•"/>
              <a:defRPr/>
            </a:pPr>
            <a:r>
              <a:rPr altLang="en-US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A TARGET</a:t>
            </a:r>
          </a:p>
          <a:p>
            <a:pPr algn="r">
              <a:buFont typeface="Arial" charset="0"/>
              <a:buChar char="•"/>
              <a:defRPr/>
            </a:pPr>
            <a:r>
              <a:rPr altLang="en-US" dirty="0" smtClean="0"/>
              <a:t>Principles that help </a:t>
            </a:r>
            <a:r>
              <a:rPr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you secure</a:t>
            </a:r>
            <a:r>
              <a:rPr altLang="en-US" dirty="0" smtClean="0"/>
              <a:t> </a:t>
            </a:r>
            <a:r>
              <a:rPr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altLang="en-US" dirty="0" smtClean="0"/>
              <a:t> </a:t>
            </a:r>
            <a:r>
              <a:rPr altLang="en-US" dirty="0"/>
              <a:t>Principles that </a:t>
            </a:r>
            <a:r>
              <a:rPr altLang="en-US" dirty="0" smtClean="0"/>
              <a:t>help </a:t>
            </a:r>
            <a:r>
              <a:rPr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</a:t>
            </a:r>
            <a:r>
              <a:rPr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WSU secure</a:t>
            </a:r>
            <a:endParaRPr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altLang="en-US" sz="1800" dirty="0" smtClean="0"/>
              <a:t>WSU computer and network security policies are available online</a:t>
            </a:r>
          </a:p>
          <a:p>
            <a:pPr algn="r">
              <a:buFont typeface="Arial" charset="0"/>
              <a:buChar char="•"/>
              <a:defRPr/>
            </a:pPr>
            <a:r>
              <a:rPr altLang="en-US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alt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make a </a:t>
            </a:r>
            <a:r>
              <a:rPr alt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altLang="en-US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</a:t>
            </a:r>
            <a:endParaRPr altLang="en-US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50" y="3336925"/>
            <a:ext cx="8140700" cy="481013"/>
          </a:xfrm>
        </p:spPr>
        <p:txBody>
          <a:bodyPr/>
          <a:lstStyle/>
          <a:p>
            <a:pPr>
              <a:defRPr/>
            </a:pPr>
            <a:r>
              <a:rPr smtClean="0"/>
              <a:t>Questions?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inkwelleditorial.com/wp-content/uploads/2010/11/copyright-infringement-300x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9" y="3457588"/>
            <a:ext cx="3133066" cy="16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/>
              <a:t>Reducing Anxiety: Keeping Yourself Safe</a:t>
            </a:r>
          </a:p>
        </p:txBody>
      </p:sp>
      <p:sp>
        <p:nvSpPr>
          <p:cNvPr id="18" name="Freeform 17"/>
          <p:cNvSpPr/>
          <p:nvPr/>
        </p:nvSpPr>
        <p:spPr>
          <a:xfrm>
            <a:off x="900593" y="2610838"/>
            <a:ext cx="1200604" cy="800803"/>
          </a:xfrm>
          <a:custGeom>
            <a:avLst/>
            <a:gdLst>
              <a:gd name="connsiteX0" fmla="*/ 0 w 1200604"/>
              <a:gd name="connsiteY0" fmla="*/ 0 h 800803"/>
              <a:gd name="connsiteX1" fmla="*/ 1200604 w 1200604"/>
              <a:gd name="connsiteY1" fmla="*/ 0 h 800803"/>
              <a:gd name="connsiteX2" fmla="*/ 1200604 w 1200604"/>
              <a:gd name="connsiteY2" fmla="*/ 800803 h 800803"/>
              <a:gd name="connsiteX3" fmla="*/ 0 w 1200604"/>
              <a:gd name="connsiteY3" fmla="*/ 800803 h 800803"/>
              <a:gd name="connsiteX4" fmla="*/ 0 w 1200604"/>
              <a:gd name="connsiteY4" fmla="*/ 0 h 80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604" h="800803">
                <a:moveTo>
                  <a:pt x="0" y="0"/>
                </a:moveTo>
                <a:lnTo>
                  <a:pt x="1200604" y="0"/>
                </a:lnTo>
                <a:lnTo>
                  <a:pt x="1200604" y="800803"/>
                </a:lnTo>
                <a:lnTo>
                  <a:pt x="0" y="800803"/>
                </a:lnTo>
                <a:lnTo>
                  <a:pt x="0" y="0"/>
                </a:lnTo>
                <a:close/>
              </a:path>
            </a:pathLst>
          </a:custGeom>
          <a:solidFill>
            <a:srgbClr val="B2B2B2">
              <a:alpha val="90000"/>
            </a:srgbClr>
          </a:solidFill>
          <a:ln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97" tIns="64008" rIns="64008" bIns="64008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/>
              <a:t>All files originate from other users</a:t>
            </a:r>
            <a:endParaRPr lang="en-US" sz="10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95250" y="1925340"/>
            <a:ext cx="1157999" cy="1118211"/>
          </a:xfrm>
          <a:custGeom>
            <a:avLst/>
            <a:gdLst>
              <a:gd name="connsiteX0" fmla="*/ 0 w 1157999"/>
              <a:gd name="connsiteY0" fmla="*/ 559106 h 1118211"/>
              <a:gd name="connsiteX1" fmla="*/ 579000 w 1157999"/>
              <a:gd name="connsiteY1" fmla="*/ 0 h 1118211"/>
              <a:gd name="connsiteX2" fmla="*/ 1158000 w 1157999"/>
              <a:gd name="connsiteY2" fmla="*/ 559106 h 1118211"/>
              <a:gd name="connsiteX3" fmla="*/ 579000 w 1157999"/>
              <a:gd name="connsiteY3" fmla="*/ 1118212 h 1118211"/>
              <a:gd name="connsiteX4" fmla="*/ 0 w 1157999"/>
              <a:gd name="connsiteY4" fmla="*/ 559106 h 111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999" h="1118211">
                <a:moveTo>
                  <a:pt x="0" y="559106"/>
                </a:moveTo>
                <a:cubicBezTo>
                  <a:pt x="0" y="250320"/>
                  <a:pt x="259227" y="0"/>
                  <a:pt x="579000" y="0"/>
                </a:cubicBezTo>
                <a:cubicBezTo>
                  <a:pt x="898773" y="0"/>
                  <a:pt x="1158000" y="250320"/>
                  <a:pt x="1158000" y="559106"/>
                </a:cubicBezTo>
                <a:cubicBezTo>
                  <a:pt x="1158000" y="867892"/>
                  <a:pt x="898773" y="1118212"/>
                  <a:pt x="579000" y="1118212"/>
                </a:cubicBezTo>
                <a:cubicBezTo>
                  <a:pt x="259227" y="1118212"/>
                  <a:pt x="0" y="867892"/>
                  <a:pt x="0" y="559106"/>
                </a:cubicBezTo>
                <a:close/>
              </a:path>
            </a:pathLst>
          </a:custGeom>
          <a:ln>
            <a:solidFill>
              <a:srgbClr val="5F5F5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585" tIns="163758" rIns="169585" bIns="16375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 smtClean="0"/>
              <a:t>No Centralized Server</a:t>
            </a:r>
            <a:endParaRPr lang="en-US" sz="11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3096284" y="2610838"/>
            <a:ext cx="1200604" cy="800803"/>
          </a:xfrm>
          <a:custGeom>
            <a:avLst/>
            <a:gdLst>
              <a:gd name="connsiteX0" fmla="*/ 0 w 1200604"/>
              <a:gd name="connsiteY0" fmla="*/ 0 h 800803"/>
              <a:gd name="connsiteX1" fmla="*/ 1200604 w 1200604"/>
              <a:gd name="connsiteY1" fmla="*/ 0 h 800803"/>
              <a:gd name="connsiteX2" fmla="*/ 1200604 w 1200604"/>
              <a:gd name="connsiteY2" fmla="*/ 800803 h 800803"/>
              <a:gd name="connsiteX3" fmla="*/ 0 w 1200604"/>
              <a:gd name="connsiteY3" fmla="*/ 800803 h 800803"/>
              <a:gd name="connsiteX4" fmla="*/ 0 w 1200604"/>
              <a:gd name="connsiteY4" fmla="*/ 0 h 80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604" h="800803">
                <a:moveTo>
                  <a:pt x="0" y="0"/>
                </a:moveTo>
                <a:lnTo>
                  <a:pt x="1200604" y="0"/>
                </a:lnTo>
                <a:lnTo>
                  <a:pt x="1200604" y="800803"/>
                </a:lnTo>
                <a:lnTo>
                  <a:pt x="0" y="800803"/>
                </a:lnTo>
                <a:lnTo>
                  <a:pt x="0" y="0"/>
                </a:lnTo>
                <a:close/>
              </a:path>
            </a:pathLst>
          </a:custGeom>
          <a:solidFill>
            <a:srgbClr val="B2B2B2">
              <a:alpha val="90000"/>
            </a:srgbClr>
          </a:solidFill>
          <a:ln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97" tIns="64008" rIns="64008" bIns="64008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/>
              <a:t>Can be impersonated</a:t>
            </a:r>
            <a:endParaRPr lang="en-US" sz="10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2285320" y="1925340"/>
            <a:ext cx="1157999" cy="1118211"/>
          </a:xfrm>
          <a:custGeom>
            <a:avLst/>
            <a:gdLst>
              <a:gd name="connsiteX0" fmla="*/ 0 w 1157999"/>
              <a:gd name="connsiteY0" fmla="*/ 559106 h 1118211"/>
              <a:gd name="connsiteX1" fmla="*/ 579000 w 1157999"/>
              <a:gd name="connsiteY1" fmla="*/ 0 h 1118211"/>
              <a:gd name="connsiteX2" fmla="*/ 1158000 w 1157999"/>
              <a:gd name="connsiteY2" fmla="*/ 559106 h 1118211"/>
              <a:gd name="connsiteX3" fmla="*/ 579000 w 1157999"/>
              <a:gd name="connsiteY3" fmla="*/ 1118212 h 1118211"/>
              <a:gd name="connsiteX4" fmla="*/ 0 w 1157999"/>
              <a:gd name="connsiteY4" fmla="*/ 559106 h 111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999" h="1118211">
                <a:moveTo>
                  <a:pt x="0" y="559106"/>
                </a:moveTo>
                <a:cubicBezTo>
                  <a:pt x="0" y="250320"/>
                  <a:pt x="259227" y="0"/>
                  <a:pt x="579000" y="0"/>
                </a:cubicBezTo>
                <a:cubicBezTo>
                  <a:pt x="898773" y="0"/>
                  <a:pt x="1158000" y="250320"/>
                  <a:pt x="1158000" y="559106"/>
                </a:cubicBezTo>
                <a:cubicBezTo>
                  <a:pt x="1158000" y="867892"/>
                  <a:pt x="898773" y="1118212"/>
                  <a:pt x="579000" y="1118212"/>
                </a:cubicBezTo>
                <a:cubicBezTo>
                  <a:pt x="259227" y="1118212"/>
                  <a:pt x="0" y="867892"/>
                  <a:pt x="0" y="559106"/>
                </a:cubicBezTo>
                <a:close/>
              </a:path>
            </a:pathLst>
          </a:custGeom>
          <a:ln>
            <a:solidFill>
              <a:srgbClr val="5F5F5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585" tIns="163758" rIns="169585" bIns="16375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 smtClean="0"/>
              <a:t>Mirror Site Downloads</a:t>
            </a:r>
            <a:endParaRPr lang="en-US" sz="11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5527592" y="2599621"/>
            <a:ext cx="1200604" cy="800803"/>
          </a:xfrm>
          <a:custGeom>
            <a:avLst/>
            <a:gdLst>
              <a:gd name="connsiteX0" fmla="*/ 0 w 1200604"/>
              <a:gd name="connsiteY0" fmla="*/ 0 h 800803"/>
              <a:gd name="connsiteX1" fmla="*/ 1200604 w 1200604"/>
              <a:gd name="connsiteY1" fmla="*/ 0 h 800803"/>
              <a:gd name="connsiteX2" fmla="*/ 1200604 w 1200604"/>
              <a:gd name="connsiteY2" fmla="*/ 800803 h 800803"/>
              <a:gd name="connsiteX3" fmla="*/ 0 w 1200604"/>
              <a:gd name="connsiteY3" fmla="*/ 800803 h 800803"/>
              <a:gd name="connsiteX4" fmla="*/ 0 w 1200604"/>
              <a:gd name="connsiteY4" fmla="*/ 0 h 80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604" h="800803">
                <a:moveTo>
                  <a:pt x="0" y="0"/>
                </a:moveTo>
                <a:lnTo>
                  <a:pt x="1200604" y="0"/>
                </a:lnTo>
                <a:lnTo>
                  <a:pt x="1200604" y="800803"/>
                </a:lnTo>
                <a:lnTo>
                  <a:pt x="0" y="800803"/>
                </a:lnTo>
                <a:lnTo>
                  <a:pt x="0" y="0"/>
                </a:lnTo>
                <a:close/>
              </a:path>
            </a:pathLst>
          </a:custGeom>
          <a:solidFill>
            <a:srgbClr val="B2B2B2">
              <a:alpha val="90000"/>
            </a:srgbClr>
          </a:solidFill>
          <a:ln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97" tIns="64008" rIns="64008" bIns="64008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0" i="0" kern="1200" dirty="0" smtClean="0"/>
              <a:t>Configuration problems</a:t>
            </a:r>
            <a:endParaRPr lang="en-US" sz="10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4674023" y="1925340"/>
            <a:ext cx="1157999" cy="1118211"/>
          </a:xfrm>
          <a:custGeom>
            <a:avLst/>
            <a:gdLst>
              <a:gd name="connsiteX0" fmla="*/ 0 w 1157999"/>
              <a:gd name="connsiteY0" fmla="*/ 559106 h 1118211"/>
              <a:gd name="connsiteX1" fmla="*/ 579000 w 1157999"/>
              <a:gd name="connsiteY1" fmla="*/ 0 h 1118211"/>
              <a:gd name="connsiteX2" fmla="*/ 1158000 w 1157999"/>
              <a:gd name="connsiteY2" fmla="*/ 559106 h 1118211"/>
              <a:gd name="connsiteX3" fmla="*/ 579000 w 1157999"/>
              <a:gd name="connsiteY3" fmla="*/ 1118212 h 1118211"/>
              <a:gd name="connsiteX4" fmla="*/ 0 w 1157999"/>
              <a:gd name="connsiteY4" fmla="*/ 559106 h 111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999" h="1118211">
                <a:moveTo>
                  <a:pt x="0" y="559106"/>
                </a:moveTo>
                <a:cubicBezTo>
                  <a:pt x="0" y="250320"/>
                  <a:pt x="259227" y="0"/>
                  <a:pt x="579000" y="0"/>
                </a:cubicBezTo>
                <a:cubicBezTo>
                  <a:pt x="898773" y="0"/>
                  <a:pt x="1158000" y="250320"/>
                  <a:pt x="1158000" y="559106"/>
                </a:cubicBezTo>
                <a:cubicBezTo>
                  <a:pt x="1158000" y="867892"/>
                  <a:pt x="898773" y="1118212"/>
                  <a:pt x="579000" y="1118212"/>
                </a:cubicBezTo>
                <a:cubicBezTo>
                  <a:pt x="259227" y="1118212"/>
                  <a:pt x="0" y="867892"/>
                  <a:pt x="0" y="559106"/>
                </a:cubicBezTo>
                <a:close/>
              </a:path>
            </a:pathLst>
          </a:custGeom>
          <a:ln>
            <a:solidFill>
              <a:srgbClr val="5F5F5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585" tIns="163758" rIns="169585" bIns="16375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 smtClean="0"/>
              <a:t>Unintentional File Sharing</a:t>
            </a:r>
            <a:endParaRPr lang="en-US" sz="11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7813492" y="2610838"/>
            <a:ext cx="1200604" cy="800803"/>
          </a:xfrm>
          <a:custGeom>
            <a:avLst/>
            <a:gdLst>
              <a:gd name="connsiteX0" fmla="*/ 0 w 1200604"/>
              <a:gd name="connsiteY0" fmla="*/ 0 h 800803"/>
              <a:gd name="connsiteX1" fmla="*/ 1200604 w 1200604"/>
              <a:gd name="connsiteY1" fmla="*/ 0 h 800803"/>
              <a:gd name="connsiteX2" fmla="*/ 1200604 w 1200604"/>
              <a:gd name="connsiteY2" fmla="*/ 800803 h 800803"/>
              <a:gd name="connsiteX3" fmla="*/ 0 w 1200604"/>
              <a:gd name="connsiteY3" fmla="*/ 800803 h 800803"/>
              <a:gd name="connsiteX4" fmla="*/ 0 w 1200604"/>
              <a:gd name="connsiteY4" fmla="*/ 0 h 80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604" h="800803">
                <a:moveTo>
                  <a:pt x="0" y="0"/>
                </a:moveTo>
                <a:lnTo>
                  <a:pt x="1200604" y="0"/>
                </a:lnTo>
                <a:lnTo>
                  <a:pt x="1200604" y="800803"/>
                </a:lnTo>
                <a:lnTo>
                  <a:pt x="0" y="800803"/>
                </a:lnTo>
                <a:lnTo>
                  <a:pt x="0" y="0"/>
                </a:lnTo>
                <a:close/>
              </a:path>
            </a:pathLst>
          </a:custGeom>
          <a:solidFill>
            <a:srgbClr val="B2B2B2">
              <a:alpha val="90000"/>
            </a:srgbClr>
          </a:solidFill>
          <a:ln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97" tIns="64008" rIns="64008" bIns="64008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/>
              <a:t>Adware/</a:t>
            </a:r>
          </a:p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/>
              <a:t>Spyware</a:t>
            </a:r>
            <a:endParaRPr lang="en-US" sz="10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7813492" y="3411641"/>
            <a:ext cx="1200604" cy="800803"/>
          </a:xfrm>
          <a:custGeom>
            <a:avLst/>
            <a:gdLst>
              <a:gd name="connsiteX0" fmla="*/ 0 w 1200604"/>
              <a:gd name="connsiteY0" fmla="*/ 0 h 800803"/>
              <a:gd name="connsiteX1" fmla="*/ 1200604 w 1200604"/>
              <a:gd name="connsiteY1" fmla="*/ 0 h 800803"/>
              <a:gd name="connsiteX2" fmla="*/ 1200604 w 1200604"/>
              <a:gd name="connsiteY2" fmla="*/ 800803 h 800803"/>
              <a:gd name="connsiteX3" fmla="*/ 0 w 1200604"/>
              <a:gd name="connsiteY3" fmla="*/ 800803 h 800803"/>
              <a:gd name="connsiteX4" fmla="*/ 0 w 1200604"/>
              <a:gd name="connsiteY4" fmla="*/ 0 h 80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604" h="800803">
                <a:moveTo>
                  <a:pt x="0" y="0"/>
                </a:moveTo>
                <a:lnTo>
                  <a:pt x="1200604" y="0"/>
                </a:lnTo>
                <a:lnTo>
                  <a:pt x="1200604" y="800803"/>
                </a:lnTo>
                <a:lnTo>
                  <a:pt x="0" y="80080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97" tIns="64008" rIns="64008" bIns="64008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/>
              <a:t>Viruses </a:t>
            </a:r>
            <a:endParaRPr lang="en-US" sz="1000" kern="1200" dirty="0"/>
          </a:p>
        </p:txBody>
      </p:sp>
      <p:sp>
        <p:nvSpPr>
          <p:cNvPr id="26" name="Freeform 25"/>
          <p:cNvSpPr/>
          <p:nvPr/>
        </p:nvSpPr>
        <p:spPr>
          <a:xfrm>
            <a:off x="7813492" y="4212444"/>
            <a:ext cx="1200604" cy="800803"/>
          </a:xfrm>
          <a:custGeom>
            <a:avLst/>
            <a:gdLst>
              <a:gd name="connsiteX0" fmla="*/ 0 w 1200604"/>
              <a:gd name="connsiteY0" fmla="*/ 0 h 800803"/>
              <a:gd name="connsiteX1" fmla="*/ 1200604 w 1200604"/>
              <a:gd name="connsiteY1" fmla="*/ 0 h 800803"/>
              <a:gd name="connsiteX2" fmla="*/ 1200604 w 1200604"/>
              <a:gd name="connsiteY2" fmla="*/ 800803 h 800803"/>
              <a:gd name="connsiteX3" fmla="*/ 0 w 1200604"/>
              <a:gd name="connsiteY3" fmla="*/ 800803 h 800803"/>
              <a:gd name="connsiteX4" fmla="*/ 0 w 1200604"/>
              <a:gd name="connsiteY4" fmla="*/ 0 h 80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604" h="800803">
                <a:moveTo>
                  <a:pt x="0" y="0"/>
                </a:moveTo>
                <a:lnTo>
                  <a:pt x="1200604" y="0"/>
                </a:lnTo>
                <a:lnTo>
                  <a:pt x="1200604" y="800803"/>
                </a:lnTo>
                <a:lnTo>
                  <a:pt x="0" y="800803"/>
                </a:lnTo>
                <a:lnTo>
                  <a:pt x="0" y="0"/>
                </a:lnTo>
                <a:close/>
              </a:path>
            </a:pathLst>
          </a:custGeom>
          <a:solidFill>
            <a:srgbClr val="B2B2B2">
              <a:alpha val="90000"/>
            </a:srgbClr>
          </a:solidFill>
          <a:ln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97" tIns="64008" rIns="64008" bIns="64008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/>
              <a:t>Trojans</a:t>
            </a:r>
            <a:endParaRPr lang="en-US" sz="1000" kern="1200" dirty="0"/>
          </a:p>
        </p:txBody>
      </p:sp>
      <p:sp>
        <p:nvSpPr>
          <p:cNvPr id="27" name="Freeform 26"/>
          <p:cNvSpPr/>
          <p:nvPr/>
        </p:nvSpPr>
        <p:spPr>
          <a:xfrm>
            <a:off x="6922288" y="2005637"/>
            <a:ext cx="1157999" cy="1118211"/>
          </a:xfrm>
          <a:custGeom>
            <a:avLst/>
            <a:gdLst>
              <a:gd name="connsiteX0" fmla="*/ 0 w 1157999"/>
              <a:gd name="connsiteY0" fmla="*/ 559106 h 1118211"/>
              <a:gd name="connsiteX1" fmla="*/ 579000 w 1157999"/>
              <a:gd name="connsiteY1" fmla="*/ 0 h 1118211"/>
              <a:gd name="connsiteX2" fmla="*/ 1158000 w 1157999"/>
              <a:gd name="connsiteY2" fmla="*/ 559106 h 1118211"/>
              <a:gd name="connsiteX3" fmla="*/ 579000 w 1157999"/>
              <a:gd name="connsiteY3" fmla="*/ 1118212 h 1118211"/>
              <a:gd name="connsiteX4" fmla="*/ 0 w 1157999"/>
              <a:gd name="connsiteY4" fmla="*/ 559106 h 111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999" h="1118211">
                <a:moveTo>
                  <a:pt x="0" y="559106"/>
                </a:moveTo>
                <a:cubicBezTo>
                  <a:pt x="0" y="250320"/>
                  <a:pt x="259227" y="0"/>
                  <a:pt x="579000" y="0"/>
                </a:cubicBezTo>
                <a:cubicBezTo>
                  <a:pt x="898773" y="0"/>
                  <a:pt x="1158000" y="250320"/>
                  <a:pt x="1158000" y="559106"/>
                </a:cubicBezTo>
                <a:cubicBezTo>
                  <a:pt x="1158000" y="867892"/>
                  <a:pt x="898773" y="1118212"/>
                  <a:pt x="579000" y="1118212"/>
                </a:cubicBezTo>
                <a:cubicBezTo>
                  <a:pt x="259227" y="1118212"/>
                  <a:pt x="0" y="867892"/>
                  <a:pt x="0" y="559106"/>
                </a:cubicBezTo>
                <a:close/>
              </a:path>
            </a:pathLst>
          </a:custGeom>
          <a:ln>
            <a:solidFill>
              <a:srgbClr val="5F5F5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585" tIns="163758" rIns="169585" bIns="16375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 smtClean="0"/>
              <a:t>Some P2P Software May Be Bundled</a:t>
            </a:r>
            <a:endParaRPr lang="en-US" sz="1100" kern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1238250"/>
            <a:ext cx="21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P2P </a:t>
            </a:r>
            <a:r>
              <a:rPr lang="en-US" sz="2400" b="1" u="sng" dirty="0" smtClean="0">
                <a:solidFill>
                  <a:srgbClr val="000000"/>
                </a:solidFill>
              </a:rPr>
              <a:t>Software</a:t>
            </a:r>
            <a:endParaRPr lang="en-US" sz="2400" b="1" u="sng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3247" y="6162675"/>
            <a:ext cx="6957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There are safer ways to share information.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180420" y="5073729"/>
            <a:ext cx="6735727" cy="110799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A popular P2P software package was installing a Trojan for 3 weeks before it was </a:t>
            </a:r>
            <a:r>
              <a:rPr lang="en-US" sz="1100" dirty="0" smtClean="0">
                <a:solidFill>
                  <a:srgbClr val="000000"/>
                </a:solidFill>
              </a:rPr>
              <a:t>discovered.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000000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</a:rPr>
              <a:t>“Over </a:t>
            </a:r>
            <a:r>
              <a:rPr lang="en-US" sz="1100" dirty="0">
                <a:solidFill>
                  <a:srgbClr val="000000"/>
                </a:solidFill>
              </a:rPr>
              <a:t>a 12-hour period, regular searches were performed on </a:t>
            </a:r>
            <a:r>
              <a:rPr lang="en-US" sz="1100" dirty="0" err="1">
                <a:solidFill>
                  <a:srgbClr val="000000"/>
                </a:solidFill>
              </a:rPr>
              <a:t>KaZaA</a:t>
            </a:r>
            <a:r>
              <a:rPr lang="en-US" sz="1100" dirty="0">
                <a:solidFill>
                  <a:srgbClr val="000000"/>
                </a:solidFill>
              </a:rPr>
              <a:t> for Microsoft Outlook Express e-mail files, assuming that users would not intend to share private e-mails. Of 443 searches, 61 percent returned one or more hits for the e-mail files. In addition, other tests showed up word processing documents, Web browser caches and cookies, and financial software files</a:t>
            </a:r>
            <a:r>
              <a:rPr lang="en-US" sz="1100" dirty="0" smtClean="0">
                <a:solidFill>
                  <a:srgbClr val="000000"/>
                </a:solidFill>
              </a:rPr>
              <a:t>.”  - SANS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47850" y="4343400"/>
            <a:ext cx="14954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bg2"/>
            </a:gs>
            <a:gs pos="60000">
              <a:schemeClr val="accent1"/>
            </a:gs>
            <a:gs pos="100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96938" y="3625850"/>
            <a:ext cx="7702550" cy="2354263"/>
          </a:xfrm>
        </p:spPr>
        <p:txBody>
          <a:bodyPr/>
          <a:lstStyle/>
          <a:p>
            <a:pPr algn="ctr">
              <a:defRPr/>
            </a:pPr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wish to have your attendance documented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your training history, </a:t>
            </a:r>
            <a:b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notify Human Resource Services</a:t>
            </a:r>
            <a:b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within 24 hours of today's date: </a:t>
            </a:r>
            <a:r>
              <a:rPr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hrstraining@wsu.edu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509588"/>
            <a:ext cx="4943475" cy="2651125"/>
          </a:xfrm>
          <a:prstGeom prst="rect">
            <a:avLst/>
          </a:prstGeom>
          <a:noFill/>
          <a:ln>
            <a:noFill/>
          </a:ln>
          <a:effectLst>
            <a:outerShdw blurRad="266700" dist="254000" dir="2700000" algn="t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5"/>
          <p:cNvSpPr txBox="1">
            <a:spLocks/>
          </p:cNvSpPr>
          <p:nvPr/>
        </p:nvSpPr>
        <p:spPr bwMode="black">
          <a:xfrm>
            <a:off x="5764213" y="1389063"/>
            <a:ext cx="298608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marL="0" indent="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defRPr lang="en-US" sz="2200" b="0">
                <a:solidFill>
                  <a:schemeClr val="tx1"/>
                </a:solidFill>
                <a:effectLst/>
                <a:latin typeface="Lucida Sans" pitchFamily="34" charset="0"/>
                <a:ea typeface="+mn-ea"/>
                <a:cs typeface="+mn-cs"/>
              </a:defRPr>
            </a:lvl1pPr>
            <a:lvl2pPr marL="344488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2200" dirty="0">
                <a:solidFill>
                  <a:schemeClr val="tx1"/>
                </a:solidFill>
                <a:latin typeface="Lucida Sans" pitchFamily="34" charset="0"/>
              </a:defRPr>
            </a:lvl2pPr>
            <a:lvl3pPr marL="509588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2000" dirty="0">
                <a:solidFill>
                  <a:schemeClr val="tx1"/>
                </a:solidFill>
                <a:latin typeface="Lucida Sans" pitchFamily="34" charset="0"/>
              </a:defRPr>
            </a:lvl3pPr>
            <a:lvl4pPr marL="688975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dirty="0">
                <a:solidFill>
                  <a:schemeClr val="tx1"/>
                </a:solidFill>
                <a:latin typeface="Lucida Sans" pitchFamily="34" charset="0"/>
              </a:defRPr>
            </a:lvl4pPr>
            <a:lvl5pPr marL="854075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1600" dirty="0">
                <a:solidFill>
                  <a:schemeClr val="tx1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FFFFFF"/>
              </a:buClr>
              <a:defRPr/>
            </a:pPr>
            <a:r>
              <a:rPr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has been a WSU Training Videoconference</a:t>
            </a:r>
            <a:endParaRPr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81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44" y="532198"/>
            <a:ext cx="7772400" cy="480131"/>
          </a:xfrm>
        </p:spPr>
        <p:txBody>
          <a:bodyPr/>
          <a:lstStyle/>
          <a:p>
            <a:r>
              <a:rPr lang="en-US" dirty="0" smtClean="0"/>
              <a:t>High Value Targets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270"/>
            <a:ext cx="9063190" cy="5357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226" y="3667125"/>
            <a:ext cx="2057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</a:rPr>
              <a:t>September 2013 to April 2014</a:t>
            </a:r>
            <a:endParaRPr lang="en-US" sz="105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23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75" y="574675"/>
            <a:ext cx="5865813" cy="4810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WSU’s Environment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873375" y="1544638"/>
            <a:ext cx="5865813" cy="892175"/>
          </a:xfrm>
        </p:spPr>
        <p:txBody>
          <a:bodyPr/>
          <a:lstStyle/>
          <a:p>
            <a:r>
              <a:rPr dirty="0" smtClean="0"/>
              <a:t>9.4 Trillion Security-Relevant Events per 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5650" y="2786063"/>
            <a:ext cx="5443538" cy="3262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Last 6 Months at WSU: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PCI-Related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Compromises (Credit/Debit Card)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Hundreds of Workstation Compromises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Dozens of Compromised Email Accounts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Dozens of Compromised VPN Accounts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221" name="Picture 2" descr="C:\Users\mattku\Pictures\Security Backd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3375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531813"/>
            <a:ext cx="7772400" cy="48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Humans as Adversaries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140977" y="1553671"/>
          <a:ext cx="6942966" cy="460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26" name="Picture 2" descr="http://www.johnehrenfeld.com/sphinx_mot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44813" y="1852613"/>
            <a:ext cx="890587" cy="111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4" descr="http://justdan93.files.wordpress.com/2012/08/innovation-and-profits.jpg?w=49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748213"/>
            <a:ext cx="21780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http://economics.olemiss.edu/files/2012/10/sand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217863"/>
            <a:ext cx="1738312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PC obsolescenc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07238" y="1933575"/>
            <a:ext cx="1724025" cy="950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.questia.com/wp-content/uploads/2013/09/cyber-attack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99" y="4816068"/>
            <a:ext cx="1390816" cy="98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humbs.dreamstime.com/x/cool-3d-businessman-team-icon-tuxedo-1073006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7" y="3339102"/>
            <a:ext cx="1130157" cy="113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x.ibncollege.com/wcsstore/ExtendedSitesCatalogAssetStore/907_90722_3_759663_NI/images/LARGEIMAGE_5947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79" y="2682400"/>
            <a:ext cx="2563611" cy="2563611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165" y="508324"/>
            <a:ext cx="8105224" cy="504005"/>
          </a:xfrm>
        </p:spPr>
        <p:txBody>
          <a:bodyPr/>
          <a:lstStyle/>
          <a:p>
            <a:r>
              <a:rPr lang="en-US" dirty="0"/>
              <a:t>Our Digital Assets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85901" y="1012329"/>
            <a:ext cx="6153150" cy="5629274"/>
            <a:chOff x="1812915" y="1375235"/>
            <a:chExt cx="5816610" cy="5082715"/>
          </a:xfrm>
        </p:grpSpPr>
        <p:sp>
          <p:nvSpPr>
            <p:cNvPr id="6" name="Block Arc 5"/>
            <p:cNvSpPr/>
            <p:nvPr/>
          </p:nvSpPr>
          <p:spPr>
            <a:xfrm>
              <a:off x="2257425" y="1857375"/>
              <a:ext cx="4794200" cy="4366265"/>
            </a:xfrm>
            <a:prstGeom prst="blockArc">
              <a:avLst>
                <a:gd name="adj1" fmla="val 11880000"/>
                <a:gd name="adj2" fmla="val 16200000"/>
                <a:gd name="adj3" fmla="val 4643"/>
              </a:avLst>
            </a:prstGeom>
            <a:solidFill>
              <a:schemeClr val="accent1"/>
            </a:solidFill>
            <a:ln>
              <a:solidFill>
                <a:srgbClr val="5F5F5F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257425" y="1857375"/>
              <a:ext cx="4794200" cy="4366265"/>
            </a:xfrm>
            <a:prstGeom prst="blockArc">
              <a:avLst>
                <a:gd name="adj1" fmla="val 7560000"/>
                <a:gd name="adj2" fmla="val 11880000"/>
                <a:gd name="adj3" fmla="val 4643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257425" y="1857375"/>
              <a:ext cx="4794200" cy="4366265"/>
            </a:xfrm>
            <a:prstGeom prst="blockArc">
              <a:avLst>
                <a:gd name="adj1" fmla="val 3240000"/>
                <a:gd name="adj2" fmla="val 7560000"/>
                <a:gd name="adj3" fmla="val 4643"/>
              </a:avLst>
            </a:prstGeom>
            <a:solidFill>
              <a:schemeClr val="accent1"/>
            </a:solidFill>
            <a:ln>
              <a:solidFill>
                <a:srgbClr val="5F5F5F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257425" y="1857375"/>
              <a:ext cx="4794200" cy="4366265"/>
            </a:xfrm>
            <a:prstGeom prst="blockArc">
              <a:avLst>
                <a:gd name="adj1" fmla="val 20520000"/>
                <a:gd name="adj2" fmla="val 3240000"/>
                <a:gd name="adj3" fmla="val 4643"/>
              </a:avLst>
            </a:prstGeom>
            <a:solidFill>
              <a:schemeClr val="accent1"/>
            </a:solidFill>
            <a:ln>
              <a:solidFill>
                <a:srgbClr val="5F5F5F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257425" y="1857375"/>
              <a:ext cx="4794200" cy="4366265"/>
            </a:xfrm>
            <a:prstGeom prst="blockArc">
              <a:avLst>
                <a:gd name="adj1" fmla="val 16200000"/>
                <a:gd name="adj2" fmla="val 20520000"/>
                <a:gd name="adj3" fmla="val 4643"/>
              </a:avLst>
            </a:prstGeom>
            <a:solidFill>
              <a:schemeClr val="accent1"/>
            </a:solidFill>
            <a:ln>
              <a:solidFill>
                <a:srgbClr val="5F5F5F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948327" y="1375235"/>
              <a:ext cx="1545786" cy="1407809"/>
            </a:xfrm>
            <a:custGeom>
              <a:avLst/>
              <a:gdLst>
                <a:gd name="connsiteX0" fmla="*/ 0 w 1154284"/>
                <a:gd name="connsiteY0" fmla="*/ 577142 h 1154284"/>
                <a:gd name="connsiteX1" fmla="*/ 577142 w 1154284"/>
                <a:gd name="connsiteY1" fmla="*/ 0 h 1154284"/>
                <a:gd name="connsiteX2" fmla="*/ 1154284 w 1154284"/>
                <a:gd name="connsiteY2" fmla="*/ 577142 h 1154284"/>
                <a:gd name="connsiteX3" fmla="*/ 577142 w 1154284"/>
                <a:gd name="connsiteY3" fmla="*/ 1154284 h 1154284"/>
                <a:gd name="connsiteX4" fmla="*/ 0 w 1154284"/>
                <a:gd name="connsiteY4" fmla="*/ 577142 h 115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284" h="1154284">
                  <a:moveTo>
                    <a:pt x="0" y="577142"/>
                  </a:moveTo>
                  <a:cubicBezTo>
                    <a:pt x="0" y="258395"/>
                    <a:pt x="258395" y="0"/>
                    <a:pt x="577142" y="0"/>
                  </a:cubicBezTo>
                  <a:cubicBezTo>
                    <a:pt x="895889" y="0"/>
                    <a:pt x="1154284" y="258395"/>
                    <a:pt x="1154284" y="577142"/>
                  </a:cubicBezTo>
                  <a:cubicBezTo>
                    <a:pt x="1154284" y="895889"/>
                    <a:pt x="895889" y="1154284"/>
                    <a:pt x="577142" y="1154284"/>
                  </a:cubicBezTo>
                  <a:cubicBezTo>
                    <a:pt x="258395" y="1154284"/>
                    <a:pt x="0" y="895889"/>
                    <a:pt x="0" y="577142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521" tIns="199521" rIns="199521" bIns="19952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Intellectual Property</a:t>
              </a:r>
              <a:endParaRPr lang="en-US" sz="12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83739" y="2778924"/>
              <a:ext cx="1545786" cy="1407809"/>
            </a:xfrm>
            <a:custGeom>
              <a:avLst/>
              <a:gdLst>
                <a:gd name="connsiteX0" fmla="*/ 0 w 1154284"/>
                <a:gd name="connsiteY0" fmla="*/ 577142 h 1154284"/>
                <a:gd name="connsiteX1" fmla="*/ 577142 w 1154284"/>
                <a:gd name="connsiteY1" fmla="*/ 0 h 1154284"/>
                <a:gd name="connsiteX2" fmla="*/ 1154284 w 1154284"/>
                <a:gd name="connsiteY2" fmla="*/ 577142 h 1154284"/>
                <a:gd name="connsiteX3" fmla="*/ 577142 w 1154284"/>
                <a:gd name="connsiteY3" fmla="*/ 1154284 h 1154284"/>
                <a:gd name="connsiteX4" fmla="*/ 0 w 1154284"/>
                <a:gd name="connsiteY4" fmla="*/ 577142 h 115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284" h="1154284">
                  <a:moveTo>
                    <a:pt x="0" y="577142"/>
                  </a:moveTo>
                  <a:cubicBezTo>
                    <a:pt x="0" y="258395"/>
                    <a:pt x="258395" y="0"/>
                    <a:pt x="577142" y="0"/>
                  </a:cubicBezTo>
                  <a:cubicBezTo>
                    <a:pt x="895889" y="0"/>
                    <a:pt x="1154284" y="258395"/>
                    <a:pt x="1154284" y="577142"/>
                  </a:cubicBezTo>
                  <a:cubicBezTo>
                    <a:pt x="1154284" y="895889"/>
                    <a:pt x="895889" y="1154284"/>
                    <a:pt x="577142" y="1154284"/>
                  </a:cubicBezTo>
                  <a:cubicBezTo>
                    <a:pt x="258395" y="1154284"/>
                    <a:pt x="0" y="895889"/>
                    <a:pt x="0" y="577142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521" tIns="199521" rIns="199521" bIns="19952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Reputation</a:t>
              </a:r>
              <a:endParaRPr lang="en-US" sz="12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68085" y="5050141"/>
              <a:ext cx="1545786" cy="1407809"/>
            </a:xfrm>
            <a:custGeom>
              <a:avLst/>
              <a:gdLst>
                <a:gd name="connsiteX0" fmla="*/ 0 w 1154284"/>
                <a:gd name="connsiteY0" fmla="*/ 577142 h 1154284"/>
                <a:gd name="connsiteX1" fmla="*/ 577142 w 1154284"/>
                <a:gd name="connsiteY1" fmla="*/ 0 h 1154284"/>
                <a:gd name="connsiteX2" fmla="*/ 1154284 w 1154284"/>
                <a:gd name="connsiteY2" fmla="*/ 577142 h 1154284"/>
                <a:gd name="connsiteX3" fmla="*/ 577142 w 1154284"/>
                <a:gd name="connsiteY3" fmla="*/ 1154284 h 1154284"/>
                <a:gd name="connsiteX4" fmla="*/ 0 w 1154284"/>
                <a:gd name="connsiteY4" fmla="*/ 577142 h 115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284" h="1154284">
                  <a:moveTo>
                    <a:pt x="0" y="577142"/>
                  </a:moveTo>
                  <a:cubicBezTo>
                    <a:pt x="0" y="258395"/>
                    <a:pt x="258395" y="0"/>
                    <a:pt x="577142" y="0"/>
                  </a:cubicBezTo>
                  <a:cubicBezTo>
                    <a:pt x="895889" y="0"/>
                    <a:pt x="1154284" y="258395"/>
                    <a:pt x="1154284" y="577142"/>
                  </a:cubicBezTo>
                  <a:cubicBezTo>
                    <a:pt x="1154284" y="895889"/>
                    <a:pt x="895889" y="1154284"/>
                    <a:pt x="577142" y="1154284"/>
                  </a:cubicBezTo>
                  <a:cubicBezTo>
                    <a:pt x="258395" y="1154284"/>
                    <a:pt x="0" y="895889"/>
                    <a:pt x="0" y="577142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521" tIns="199521" rIns="199521" bIns="19952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Network Resources</a:t>
              </a:r>
              <a:endParaRPr lang="en-US" sz="12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28569" y="5050141"/>
              <a:ext cx="1545786" cy="1407809"/>
            </a:xfrm>
            <a:custGeom>
              <a:avLst/>
              <a:gdLst>
                <a:gd name="connsiteX0" fmla="*/ 0 w 1154284"/>
                <a:gd name="connsiteY0" fmla="*/ 577142 h 1154284"/>
                <a:gd name="connsiteX1" fmla="*/ 577142 w 1154284"/>
                <a:gd name="connsiteY1" fmla="*/ 0 h 1154284"/>
                <a:gd name="connsiteX2" fmla="*/ 1154284 w 1154284"/>
                <a:gd name="connsiteY2" fmla="*/ 577142 h 1154284"/>
                <a:gd name="connsiteX3" fmla="*/ 577142 w 1154284"/>
                <a:gd name="connsiteY3" fmla="*/ 1154284 h 1154284"/>
                <a:gd name="connsiteX4" fmla="*/ 0 w 1154284"/>
                <a:gd name="connsiteY4" fmla="*/ 577142 h 115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284" h="1154284">
                  <a:moveTo>
                    <a:pt x="0" y="577142"/>
                  </a:moveTo>
                  <a:cubicBezTo>
                    <a:pt x="0" y="258395"/>
                    <a:pt x="258395" y="0"/>
                    <a:pt x="577142" y="0"/>
                  </a:cubicBezTo>
                  <a:cubicBezTo>
                    <a:pt x="895889" y="0"/>
                    <a:pt x="1154284" y="258395"/>
                    <a:pt x="1154284" y="577142"/>
                  </a:cubicBezTo>
                  <a:cubicBezTo>
                    <a:pt x="1154284" y="895889"/>
                    <a:pt x="895889" y="1154284"/>
                    <a:pt x="577142" y="1154284"/>
                  </a:cubicBezTo>
                  <a:cubicBezTo>
                    <a:pt x="258395" y="1154284"/>
                    <a:pt x="0" y="895889"/>
                    <a:pt x="0" y="577142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521" tIns="199521" rIns="199521" bIns="19952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Personnel Files</a:t>
              </a:r>
              <a:endParaRPr lang="en-US" sz="12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12915" y="2778924"/>
              <a:ext cx="1545786" cy="1407809"/>
            </a:xfrm>
            <a:custGeom>
              <a:avLst/>
              <a:gdLst>
                <a:gd name="connsiteX0" fmla="*/ 0 w 1154284"/>
                <a:gd name="connsiteY0" fmla="*/ 577142 h 1154284"/>
                <a:gd name="connsiteX1" fmla="*/ 577142 w 1154284"/>
                <a:gd name="connsiteY1" fmla="*/ 0 h 1154284"/>
                <a:gd name="connsiteX2" fmla="*/ 1154284 w 1154284"/>
                <a:gd name="connsiteY2" fmla="*/ 577142 h 1154284"/>
                <a:gd name="connsiteX3" fmla="*/ 577142 w 1154284"/>
                <a:gd name="connsiteY3" fmla="*/ 1154284 h 1154284"/>
                <a:gd name="connsiteX4" fmla="*/ 0 w 1154284"/>
                <a:gd name="connsiteY4" fmla="*/ 577142 h 115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284" h="1154284">
                  <a:moveTo>
                    <a:pt x="0" y="577142"/>
                  </a:moveTo>
                  <a:cubicBezTo>
                    <a:pt x="0" y="258395"/>
                    <a:pt x="258395" y="0"/>
                    <a:pt x="577142" y="0"/>
                  </a:cubicBezTo>
                  <a:cubicBezTo>
                    <a:pt x="895889" y="0"/>
                    <a:pt x="1154284" y="258395"/>
                    <a:pt x="1154284" y="577142"/>
                  </a:cubicBezTo>
                  <a:cubicBezTo>
                    <a:pt x="1154284" y="895889"/>
                    <a:pt x="895889" y="1154284"/>
                    <a:pt x="577142" y="1154284"/>
                  </a:cubicBezTo>
                  <a:cubicBezTo>
                    <a:pt x="258395" y="1154284"/>
                    <a:pt x="0" y="895889"/>
                    <a:pt x="0" y="577142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521" tIns="199521" rIns="199521" bIns="19952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Financial Information</a:t>
              </a:r>
              <a:endParaRPr lang="en-US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2428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0"/>
            <a:ext cx="5672138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19113" y="2393950"/>
            <a:ext cx="5070475" cy="492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Awareness</a:t>
            </a:r>
          </a:p>
        </p:txBody>
      </p:sp>
      <p:sp>
        <p:nvSpPr>
          <p:cNvPr id="7171" name="Subtitle 9"/>
          <p:cNvSpPr>
            <a:spLocks noGrp="1"/>
          </p:cNvSpPr>
          <p:nvPr>
            <p:ph type="subTitle" idx="1"/>
          </p:nvPr>
        </p:nvSpPr>
        <p:spPr>
          <a:xfrm>
            <a:off x="519113" y="2978150"/>
            <a:ext cx="5070475" cy="431800"/>
          </a:xfrm>
        </p:spPr>
        <p:txBody>
          <a:bodyPr/>
          <a:lstStyle/>
          <a:p>
            <a:pPr>
              <a:defRPr/>
            </a:pPr>
            <a:r>
              <a:rPr altLang="en-US" dirty="0" smtClean="0"/>
              <a:t>Who are we up against and why?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63" y="4135438"/>
            <a:ext cx="38195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2388" indent="-165100" eaLnBrk="0" hangingPunct="0">
              <a:lnSpc>
                <a:spcPct val="95000"/>
              </a:lnSpc>
              <a:spcBef>
                <a:spcPts val="400"/>
              </a:spcBef>
              <a:buClr>
                <a:srgbClr val="C60C30"/>
              </a:buClr>
              <a:buSzPct val="75000"/>
              <a:buFont typeface="Arial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latin typeface="Lucida Sans" pitchFamily="34" charset="0"/>
              </a:rPr>
              <a:t>WSU’s Digital Adversaries</a:t>
            </a:r>
          </a:p>
          <a:p>
            <a:pPr>
              <a:defRPr/>
            </a:pPr>
            <a:endParaRPr lang="en-US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6669</TotalTime>
  <Words>2073</Words>
  <Application>Microsoft Office PowerPoint</Application>
  <PresentationFormat>On-screen Show (4:3)</PresentationFormat>
  <Paragraphs>473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Lucida Sans</vt:lpstr>
      <vt:lpstr>Times New Roman</vt:lpstr>
      <vt:lpstr>Wingdings</vt:lpstr>
      <vt:lpstr>Default Design</vt:lpstr>
      <vt:lpstr>3_Default Design</vt:lpstr>
      <vt:lpstr>Awareness, Confidence, and Policies</vt:lpstr>
      <vt:lpstr>PowerPoint Presentation</vt:lpstr>
      <vt:lpstr>Agenda</vt:lpstr>
      <vt:lpstr>Awareness</vt:lpstr>
      <vt:lpstr>High Value Targets</vt:lpstr>
      <vt:lpstr>WSU’s Environment</vt:lpstr>
      <vt:lpstr>Humans as Adversaries</vt:lpstr>
      <vt:lpstr>Our Digital Assets</vt:lpstr>
      <vt:lpstr>Awareness</vt:lpstr>
      <vt:lpstr>WSU’s Digital Adversaries</vt:lpstr>
      <vt:lpstr>Confidence</vt:lpstr>
      <vt:lpstr>Trust, but Verify</vt:lpstr>
      <vt:lpstr>Reducing Anxiety: Keeping Yourself Safe</vt:lpstr>
      <vt:lpstr>Reducing Anxiety: Keeping Yourself Safe</vt:lpstr>
      <vt:lpstr>Reducing Anxiety: Keeping Yourself Safe</vt:lpstr>
      <vt:lpstr>Reducing Anxiety: Keeping Yourself Safe</vt:lpstr>
      <vt:lpstr>The Internet Is Not a Private Place</vt:lpstr>
      <vt:lpstr>Reducing Anxiety: Keeping Yourself Safe</vt:lpstr>
      <vt:lpstr>Reducing Anxiety: Keeping Yourself Safe</vt:lpstr>
      <vt:lpstr>Locks Mean Protection</vt:lpstr>
      <vt:lpstr>Mobile Computing - Basics</vt:lpstr>
      <vt:lpstr>Mobile Computing</vt:lpstr>
      <vt:lpstr>Reducing Risk: Keeping WSU Safe</vt:lpstr>
      <vt:lpstr>What About the Cloud?</vt:lpstr>
      <vt:lpstr>Confidence</vt:lpstr>
      <vt:lpstr>Phishing</vt:lpstr>
      <vt:lpstr>Spear-Phishing</vt:lpstr>
      <vt:lpstr>Ransomware</vt:lpstr>
      <vt:lpstr>Policy</vt:lpstr>
      <vt:lpstr>WSU Policies</vt:lpstr>
      <vt:lpstr>WSU Policies</vt:lpstr>
      <vt:lpstr>WSU Policies</vt:lpstr>
      <vt:lpstr>WSU Policies</vt:lpstr>
      <vt:lpstr>WSU Policies</vt:lpstr>
      <vt:lpstr>WSU Policies</vt:lpstr>
      <vt:lpstr>WSU Policies</vt:lpstr>
      <vt:lpstr>WSU Policies</vt:lpstr>
      <vt:lpstr>WSU Policies</vt:lpstr>
      <vt:lpstr>State &amp; Federal Requirements</vt:lpstr>
      <vt:lpstr>Summary</vt:lpstr>
      <vt:lpstr>Questions?</vt:lpstr>
      <vt:lpstr>Reducing Anxiety: Keeping Yourself Safe</vt:lpstr>
      <vt:lpstr>PowerPoint Presentation</vt:lpstr>
    </vt:vector>
  </TitlesOfParts>
  <Company>Washington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Payne, Andrea Susan</cp:lastModifiedBy>
  <cp:revision>480</cp:revision>
  <cp:lastPrinted>2014-06-24T17:05:05Z</cp:lastPrinted>
  <dcterms:created xsi:type="dcterms:W3CDTF">2001-10-04T20:08:10Z</dcterms:created>
  <dcterms:modified xsi:type="dcterms:W3CDTF">2015-01-12T17:43:42Z</dcterms:modified>
</cp:coreProperties>
</file>