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slideLayouts/slideLayout1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2.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3.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5.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6.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7.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8.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notesSlides/notesSlide12.xml" ContentType="application/vnd.openxmlformats-officedocument.presentationml.notesSlide+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notesSlides/notesSlide13.xml" ContentType="application/vnd.openxmlformats-officedocument.presentationml.notesSlide+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5.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notesSlides/notesSlide16.xml" ContentType="application/vnd.openxmlformats-officedocument.presentationml.notesSlid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7.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8.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1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notesSlides/notesSlide20.xml" ContentType="application/vnd.openxmlformats-officedocument.presentationml.notesSlide+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1.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22.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3.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4.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25.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6.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2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notesSlides/notesSlide28.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notesSlides/notesSlide29.xml" ContentType="application/vnd.openxmlformats-officedocument.presentationml.notesSlide+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notesSlides/notesSlide30.xml" ContentType="application/vnd.openxmlformats-officedocument.presentationml.notesSlide+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31.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2.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33.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34.xml" ContentType="application/vnd.openxmlformats-officedocument.presentationml.notesSlide+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35.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notesSlides/notesSlide36.xml" ContentType="application/vnd.openxmlformats-officedocument.presentationml.notesSlid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7.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notesSlides/notesSlide38.xml" ContentType="application/vnd.openxmlformats-officedocument.presentationml.notesSlid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notesSlides/notesSlide39.xml" ContentType="application/vnd.openxmlformats-officedocument.presentationml.notesSlide+xml"/>
  <Override PartName="/ppt/tags/tag186.xml" ContentType="application/vnd.openxmlformats-officedocument.presentationml.tags+xml"/>
  <Override PartName="/ppt/tags/tag187.xml" ContentType="application/vnd.openxmlformats-officedocument.presentationml.tags+xml"/>
  <Override PartName="/ppt/notesSlides/notesSlide40.xml" ContentType="application/vnd.openxmlformats-officedocument.presentationml.notesSlide+xml"/>
  <Override PartName="/ppt/tags/tag188.xml" ContentType="application/vnd.openxmlformats-officedocument.presentationml.tags+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51.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52.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notesSlides/notesSlide53.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54.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notesSlides/notesSlide55.xml" ContentType="application/vnd.openxmlformats-officedocument.presentationml.notesSlide+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notesSlides/notesSlide56.xml" ContentType="application/vnd.openxmlformats-officedocument.presentationml.notesSlide+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notesSlides/notesSlide57.xml" ContentType="application/vnd.openxmlformats-officedocument.presentationml.notesSlide+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notesSlides/notesSlide58.xml" ContentType="application/vnd.openxmlformats-officedocument.presentationml.notesSlide+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notesSlides/notesSlide59.xml" ContentType="application/vnd.openxmlformats-officedocument.presentationml.notesSlide+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notesSlides/notesSlide60.xml" ContentType="application/vnd.openxmlformats-officedocument.presentationml.notesSlide+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notesSlides/notesSlide61.xml" ContentType="application/vnd.openxmlformats-officedocument.presentationml.notesSlide+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notesSlides/notesSlide62.xml" ContentType="application/vnd.openxmlformats-officedocument.presentationml.notesSlide+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notesSlides/notesSlide63.xml" ContentType="application/vnd.openxmlformats-officedocument.presentationml.notesSlide+xml"/>
  <Override PartName="/ppt/tags/tag239.xml" ContentType="application/vnd.openxmlformats-officedocument.presentationml.tags+xml"/>
  <Override PartName="/ppt/tags/tag240.xml" ContentType="application/vnd.openxmlformats-officedocument.presentationml.tags+xml"/>
  <Override PartName="/ppt/notesSlides/notesSlide64.xml" ContentType="application/vnd.openxmlformats-officedocument.presentationml.notesSlide+xml"/>
  <Override PartName="/ppt/tags/tag241.xml" ContentType="application/vnd.openxmlformats-officedocument.presentationml.tags+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242.xml" ContentType="application/vnd.openxmlformats-officedocument.presentationml.tags+xml"/>
  <Override PartName="/ppt/tags/tag243.xml" ContentType="application/vnd.openxmlformats-officedocument.presentationml.tags+xml"/>
  <Override PartName="/ppt/notesSlides/notesSlide75.xml" ContentType="application/vnd.openxmlformats-officedocument.presentationml.notesSlide+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notesSlides/notesSlide76.xml" ContentType="application/vnd.openxmlformats-officedocument.presentationml.notesSlide+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notesSlides/notesSlide77.xml" ContentType="application/vnd.openxmlformats-officedocument.presentationml.notesSlide+xml"/>
  <Override PartName="/ppt/tags/tag250.xml" ContentType="application/vnd.openxmlformats-officedocument.presentationml.tags+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2" r:id="rId2"/>
    <p:sldMasterId id="2147483664" r:id="rId3"/>
    <p:sldMasterId id="2147483671" r:id="rId4"/>
    <p:sldMasterId id="2147483676" r:id="rId5"/>
    <p:sldMasterId id="2147483677" r:id="rId6"/>
    <p:sldMasterId id="2147483680" r:id="rId7"/>
  </p:sldMasterIdLst>
  <p:notesMasterIdLst>
    <p:notesMasterId r:id="rId86"/>
  </p:notesMasterIdLst>
  <p:handoutMasterIdLst>
    <p:handoutMasterId r:id="rId87"/>
  </p:handoutMasterIdLst>
  <p:sldIdLst>
    <p:sldId id="606" r:id="rId8"/>
    <p:sldId id="453" r:id="rId9"/>
    <p:sldId id="448" r:id="rId10"/>
    <p:sldId id="291" r:id="rId11"/>
    <p:sldId id="482" r:id="rId12"/>
    <p:sldId id="441" r:id="rId13"/>
    <p:sldId id="316" r:id="rId14"/>
    <p:sldId id="364" r:id="rId15"/>
    <p:sldId id="611" r:id="rId16"/>
    <p:sldId id="317" r:id="rId17"/>
    <p:sldId id="597" r:id="rId18"/>
    <p:sldId id="361" r:id="rId19"/>
    <p:sldId id="488" r:id="rId20"/>
    <p:sldId id="356" r:id="rId21"/>
    <p:sldId id="471" r:id="rId22"/>
    <p:sldId id="330" r:id="rId23"/>
    <p:sldId id="353" r:id="rId24"/>
    <p:sldId id="489" r:id="rId25"/>
    <p:sldId id="338" r:id="rId26"/>
    <p:sldId id="343" r:id="rId27"/>
    <p:sldId id="344" r:id="rId28"/>
    <p:sldId id="357" r:id="rId29"/>
    <p:sldId id="362" r:id="rId30"/>
    <p:sldId id="491" r:id="rId31"/>
    <p:sldId id="492" r:id="rId32"/>
    <p:sldId id="318" r:id="rId33"/>
    <p:sldId id="367" r:id="rId34"/>
    <p:sldId id="368" r:id="rId35"/>
    <p:sldId id="371" r:id="rId36"/>
    <p:sldId id="600" r:id="rId37"/>
    <p:sldId id="366" r:id="rId38"/>
    <p:sldId id="609" r:id="rId39"/>
    <p:sldId id="546" r:id="rId40"/>
    <p:sldId id="599" r:id="rId41"/>
    <p:sldId id="486" r:id="rId42"/>
    <p:sldId id="601" r:id="rId43"/>
    <p:sldId id="549" r:id="rId44"/>
    <p:sldId id="550" r:id="rId45"/>
    <p:sldId id="551" r:id="rId46"/>
    <p:sldId id="584" r:id="rId47"/>
    <p:sldId id="614" r:id="rId48"/>
    <p:sldId id="615" r:id="rId49"/>
    <p:sldId id="616" r:id="rId50"/>
    <p:sldId id="617" r:id="rId51"/>
    <p:sldId id="618" r:id="rId52"/>
    <p:sldId id="619" r:id="rId53"/>
    <p:sldId id="620" r:id="rId54"/>
    <p:sldId id="621" r:id="rId55"/>
    <p:sldId id="622" r:id="rId56"/>
    <p:sldId id="623" r:id="rId57"/>
    <p:sldId id="553" r:id="rId58"/>
    <p:sldId id="554" r:id="rId59"/>
    <p:sldId id="556" r:id="rId60"/>
    <p:sldId id="602" r:id="rId61"/>
    <p:sldId id="561" r:id="rId62"/>
    <p:sldId id="605" r:id="rId63"/>
    <p:sldId id="557" r:id="rId64"/>
    <p:sldId id="558" r:id="rId65"/>
    <p:sldId id="559" r:id="rId66"/>
    <p:sldId id="560" r:id="rId67"/>
    <p:sldId id="562" r:id="rId68"/>
    <p:sldId id="563" r:id="rId69"/>
    <p:sldId id="564" r:id="rId70"/>
    <p:sldId id="573" r:id="rId71"/>
    <p:sldId id="624" r:id="rId72"/>
    <p:sldId id="625" r:id="rId73"/>
    <p:sldId id="626" r:id="rId74"/>
    <p:sldId id="627" r:id="rId75"/>
    <p:sldId id="628" r:id="rId76"/>
    <p:sldId id="629" r:id="rId77"/>
    <p:sldId id="630" r:id="rId78"/>
    <p:sldId id="631" r:id="rId79"/>
    <p:sldId id="632" r:id="rId80"/>
    <p:sldId id="633" r:id="rId81"/>
    <p:sldId id="566" r:id="rId82"/>
    <p:sldId id="567" r:id="rId83"/>
    <p:sldId id="568" r:id="rId84"/>
    <p:sldId id="634" r:id="rId85"/>
  </p:sldIdLst>
  <p:sldSz cx="9144000" cy="6858000" type="screen4x3"/>
  <p:notesSz cx="7023100" cy="9309100"/>
  <p:custDataLst>
    <p:tags r:id="rId8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gray" frameSlides="1"/>
  <p:showPr showNarration="1" useTimings="0">
    <p:browse showScrollbar="0"/>
    <p:sldAll/>
    <p:penClr>
      <a:srgbClr val="FF0000"/>
    </p:penClr>
    <p:extLst>
      <p:ext uri="{F99C55AA-B7CB-42B0-86F8-08522FDF87E8}">
        <p14:browseMode xmlns:p14="http://schemas.microsoft.com/office/powerpoint/2010/main" showStatus="0"/>
      </p:ex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70C"/>
    <a:srgbClr val="002D4F"/>
    <a:srgbClr val="990033"/>
    <a:srgbClr val="740027"/>
    <a:srgbClr val="1D89A3"/>
    <a:srgbClr val="000000"/>
    <a:srgbClr val="9A1F34"/>
    <a:srgbClr val="FFF9F3"/>
    <a:srgbClr val="B0ACB8"/>
    <a:srgbClr val="B7E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562" autoAdjust="0"/>
    <p:restoredTop sz="58462" autoAdjust="0"/>
  </p:normalViewPr>
  <p:slideViewPr>
    <p:cSldViewPr>
      <p:cViewPr>
        <p:scale>
          <a:sx n="60" d="100"/>
          <a:sy n="60" d="100"/>
        </p:scale>
        <p:origin x="-231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14904"/>
    </p:cViewPr>
  </p:sorterViewPr>
  <p:notesViewPr>
    <p:cSldViewPr>
      <p:cViewPr varScale="1">
        <p:scale>
          <a:sx n="88" d="100"/>
          <a:sy n="88" d="100"/>
        </p:scale>
        <p:origin x="-3828" y="-10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slide" Target="slides/slide77.xml"/><Relationship Id="rId89"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64.xml"/><Relationship Id="rId9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handoutMaster" Target="handoutMasters/handoutMaster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90" Type="http://schemas.openxmlformats.org/officeDocument/2006/relationships/viewProps" Target="viewProps.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slide" Target="slides/slide78.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slide" Target="slides/slide76.xml"/><Relationship Id="rId88" Type="http://schemas.openxmlformats.org/officeDocument/2006/relationships/tags" Target="tags/tag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2" tIns="46656" rIns="93312" bIns="46656" rtlCol="0"/>
          <a:lstStyle>
            <a:lvl1pPr algn="l">
              <a:defRPr sz="13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12" tIns="46656" rIns="93312" bIns="46656" rtlCol="0"/>
          <a:lstStyle>
            <a:lvl1pPr algn="r">
              <a:defRPr sz="1300"/>
            </a:lvl1pPr>
          </a:lstStyle>
          <a:p>
            <a:fld id="{0538B9FB-590E-424E-AFD0-397AE181FA4D}" type="datetimeFigureOut">
              <a:rPr lang="en-US" smtClean="0"/>
              <a:t>6/6/2014</a:t>
            </a:fld>
            <a:endParaRPr lang="en-US"/>
          </a:p>
        </p:txBody>
      </p:sp>
      <p:sp>
        <p:nvSpPr>
          <p:cNvPr id="4" name="Footer Placeholder 3"/>
          <p:cNvSpPr>
            <a:spLocks noGrp="1"/>
          </p:cNvSpPr>
          <p:nvPr>
            <p:ph type="ftr" sz="quarter" idx="2"/>
          </p:nvPr>
        </p:nvSpPr>
        <p:spPr>
          <a:xfrm>
            <a:off x="0" y="8842030"/>
            <a:ext cx="3043343" cy="465455"/>
          </a:xfrm>
          <a:prstGeom prst="rect">
            <a:avLst/>
          </a:prstGeom>
        </p:spPr>
        <p:txBody>
          <a:bodyPr vert="horz" lIns="93312" tIns="46656" rIns="93312" bIns="46656" rtlCol="0" anchor="b"/>
          <a:lstStyle>
            <a:lvl1pPr algn="l">
              <a:defRPr sz="1300"/>
            </a:lvl1pPr>
          </a:lstStyle>
          <a:p>
            <a:endParaRPr lang="en-US"/>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2" tIns="46656" rIns="93312" bIns="46656" rtlCol="0" anchor="b"/>
          <a:lstStyle>
            <a:lvl1pPr algn="r">
              <a:defRPr sz="1300"/>
            </a:lvl1pPr>
          </a:lstStyle>
          <a:p>
            <a:fld id="{12893E64-0EF0-4622-B389-163DF0094952}" type="slidenum">
              <a:rPr lang="en-US" smtClean="0"/>
              <a:t>‹#›</a:t>
            </a:fld>
            <a:endParaRPr lang="en-US"/>
          </a:p>
        </p:txBody>
      </p:sp>
    </p:spTree>
    <p:extLst>
      <p:ext uri="{BB962C8B-B14F-4D97-AF65-F5344CB8AC3E}">
        <p14:creationId xmlns:p14="http://schemas.microsoft.com/office/powerpoint/2010/main" val="29898939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8132" y="0"/>
            <a:ext cx="3043343" cy="465455"/>
          </a:xfrm>
          <a:prstGeom prst="rect">
            <a:avLst/>
          </a:prstGeom>
        </p:spPr>
        <p:txBody>
          <a:bodyPr vert="horz" lIns="93312" tIns="46656" rIns="93312" bIns="46656" rtlCol="0"/>
          <a:lstStyle>
            <a:lvl1pPr algn="r">
              <a:defRPr sz="1300">
                <a:latin typeface="Arial" pitchFamily="34" charset="0"/>
              </a:defRPr>
            </a:lvl1pPr>
          </a:lstStyle>
          <a:p>
            <a:fld id="{B7AF5968-23F1-4200-95A3-DBA6EC515F1E}" type="datetimeFigureOut">
              <a:rPr lang="en-US" smtClean="0"/>
              <a:pPr/>
              <a:t>6/6/2014</a:t>
            </a:fld>
            <a:endParaRPr lang="en-US" dirty="0"/>
          </a:p>
        </p:txBody>
      </p:sp>
      <p:sp>
        <p:nvSpPr>
          <p:cNvPr id="4" name="Slide Image Placeholder 3"/>
          <p:cNvSpPr>
            <a:spLocks noGrp="1" noRot="1" noChangeAspect="1"/>
          </p:cNvSpPr>
          <p:nvPr>
            <p:ph type="sldImg" idx="2"/>
          </p:nvPr>
        </p:nvSpPr>
        <p:spPr>
          <a:xfrm>
            <a:off x="1184275" y="700088"/>
            <a:ext cx="4654550" cy="3490912"/>
          </a:xfrm>
          <a:prstGeom prst="rect">
            <a:avLst/>
          </a:prstGeom>
          <a:noFill/>
          <a:ln w="12700">
            <a:solidFill>
              <a:prstClr val="black"/>
            </a:solidFill>
          </a:ln>
        </p:spPr>
        <p:txBody>
          <a:bodyPr vert="horz" lIns="93312" tIns="46656" rIns="93312" bIns="46656"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2" tIns="46656" rIns="93312" bIns="466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2" tIns="46656" rIns="93312" bIns="46656" rtlCol="0" anchor="b"/>
          <a:lstStyle>
            <a:lvl1pPr algn="r">
              <a:defRPr sz="1300">
                <a:latin typeface="Arial" pitchFamily="34" charset="0"/>
              </a:defRPr>
            </a:lvl1pPr>
          </a:lstStyle>
          <a:p>
            <a:fld id="{FE614016-CA90-41D5-947E-DB5727B1AA16}" type="slidenum">
              <a:rPr lang="en-US" smtClean="0"/>
              <a:pPr/>
              <a:t>‹#›</a:t>
            </a:fld>
            <a:endParaRPr lang="en-US" dirty="0"/>
          </a:p>
        </p:txBody>
      </p:sp>
    </p:spTree>
    <p:extLst>
      <p:ext uri="{BB962C8B-B14F-4D97-AF65-F5344CB8AC3E}">
        <p14:creationId xmlns:p14="http://schemas.microsoft.com/office/powerpoint/2010/main" val="4091401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457200" algn="l" defTabSz="914400" rtl="0" eaLnBrk="1" latinLnBrk="0" hangingPunct="1">
      <a:defRPr sz="1200" kern="1200">
        <a:solidFill>
          <a:schemeClr val="tx1"/>
        </a:solidFill>
        <a:latin typeface="Arial" pitchFamily="34" charset="0"/>
        <a:ea typeface="+mn-ea"/>
        <a:cs typeface="Arial" pitchFamily="34" charset="0"/>
      </a:defRPr>
    </a:lvl2pPr>
    <a:lvl3pPr marL="914400" algn="l" defTabSz="914400" rtl="0" eaLnBrk="1" latinLnBrk="0" hangingPunct="1">
      <a:defRPr sz="1200" kern="1200">
        <a:solidFill>
          <a:schemeClr val="tx1"/>
        </a:solidFill>
        <a:latin typeface="Arial" pitchFamily="34" charset="0"/>
        <a:ea typeface="+mn-ea"/>
        <a:cs typeface="Arial" pitchFamily="34" charset="0"/>
      </a:defRPr>
    </a:lvl3pPr>
    <a:lvl4pPr marL="1371600" algn="l" defTabSz="914400" rtl="0" eaLnBrk="1" latinLnBrk="0" hangingPunct="1">
      <a:defRPr sz="1200" kern="1200">
        <a:solidFill>
          <a:schemeClr val="tx1"/>
        </a:solidFill>
        <a:latin typeface="Arial" pitchFamily="34" charset="0"/>
        <a:ea typeface="+mn-ea"/>
        <a:cs typeface="Arial" pitchFamily="34" charset="0"/>
      </a:defRPr>
    </a:lvl4pPr>
    <a:lvl5pPr marL="1828800" algn="l" defTabSz="914400" rtl="0" eaLnBrk="1" latinLnBrk="0" hangingPunct="1">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63.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7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79.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83.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87.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91.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95.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99.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103.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107.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111.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11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119.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122.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25.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28.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34.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137.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41.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44.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47.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156.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163.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167.xml"/></Relationships>
</file>

<file path=ppt/notesSlides/_rels/notesSlide38.xml.rels><?xml version="1.0" encoding="UTF-8" standalone="yes"?>
<Relationships xmlns="http://schemas.openxmlformats.org/package/2006/relationships"><Relationship Id="rId3" Type="http://schemas.openxmlformats.org/officeDocument/2006/relationships/slide" Target="../slides/slide38.xml"/><Relationship Id="rId2" Type="http://schemas.openxmlformats.org/officeDocument/2006/relationships/notesMaster" Target="../notesMasters/notesMaster1.xml"/><Relationship Id="rId1" Type="http://schemas.openxmlformats.org/officeDocument/2006/relationships/tags" Target="../tags/tag176.xml"/></Relationships>
</file>

<file path=ppt/notesSlides/_rels/notesSlide39.xml.rels><?xml version="1.0" encoding="UTF-8" standalone="yes"?>
<Relationships xmlns="http://schemas.openxmlformats.org/package/2006/relationships"><Relationship Id="rId3" Type="http://schemas.openxmlformats.org/officeDocument/2006/relationships/slide" Target="../slides/slide39.xml"/><Relationship Id="rId2" Type="http://schemas.openxmlformats.org/officeDocument/2006/relationships/notesMaster" Target="../notesMasters/notesMaster1.xml"/><Relationship Id="rId1" Type="http://schemas.openxmlformats.org/officeDocument/2006/relationships/tags" Target="../tags/tag186.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40.xml.rels><?xml version="1.0" encoding="UTF-8" standalone="yes"?>
<Relationships xmlns="http://schemas.openxmlformats.org/package/2006/relationships"><Relationship Id="rId3" Type="http://schemas.openxmlformats.org/officeDocument/2006/relationships/slide" Target="../slides/slide40.xml"/><Relationship Id="rId2" Type="http://schemas.openxmlformats.org/officeDocument/2006/relationships/notesMaster" Target="../notesMasters/notesMaster1.xml"/><Relationship Id="rId1" Type="http://schemas.openxmlformats.org/officeDocument/2006/relationships/tags" Target="../tags/tag188.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slide" Target="../slides/slide51.xml"/><Relationship Id="rId2" Type="http://schemas.openxmlformats.org/officeDocument/2006/relationships/notesMaster" Target="../notesMasters/notesMaster1.xml"/><Relationship Id="rId1" Type="http://schemas.openxmlformats.org/officeDocument/2006/relationships/tags" Target="../tags/tag192.xml"/></Relationships>
</file>

<file path=ppt/notesSlides/_rels/notesSlide52.xml.rels><?xml version="1.0" encoding="UTF-8" standalone="yes"?>
<Relationships xmlns="http://schemas.openxmlformats.org/package/2006/relationships"><Relationship Id="rId3" Type="http://schemas.openxmlformats.org/officeDocument/2006/relationships/slide" Target="../slides/slide52.xml"/><Relationship Id="rId2" Type="http://schemas.openxmlformats.org/officeDocument/2006/relationships/notesMaster" Target="../notesMasters/notesMaster1.xml"/><Relationship Id="rId1" Type="http://schemas.openxmlformats.org/officeDocument/2006/relationships/tags" Target="../tags/tag197.xml"/></Relationships>
</file>

<file path=ppt/notesSlides/_rels/notesSlide53.xml.rels><?xml version="1.0" encoding="UTF-8" standalone="yes"?>
<Relationships xmlns="http://schemas.openxmlformats.org/package/2006/relationships"><Relationship Id="rId3" Type="http://schemas.openxmlformats.org/officeDocument/2006/relationships/slide" Target="../slides/slide53.xml"/><Relationship Id="rId2" Type="http://schemas.openxmlformats.org/officeDocument/2006/relationships/notesMaster" Target="../notesMasters/notesMaster1.xml"/><Relationship Id="rId1" Type="http://schemas.openxmlformats.org/officeDocument/2006/relationships/tags" Target="../tags/tag201.xml"/></Relationships>
</file>

<file path=ppt/notesSlides/_rels/notesSlide54.xml.rels><?xml version="1.0" encoding="UTF-8" standalone="yes"?>
<Relationships xmlns="http://schemas.openxmlformats.org/package/2006/relationships"><Relationship Id="rId3" Type="http://schemas.openxmlformats.org/officeDocument/2006/relationships/slide" Target="../slides/slide54.xml"/><Relationship Id="rId2" Type="http://schemas.openxmlformats.org/officeDocument/2006/relationships/notesMaster" Target="../notesMasters/notesMaster1.xml"/><Relationship Id="rId1" Type="http://schemas.openxmlformats.org/officeDocument/2006/relationships/tags" Target="../tags/tag204.xml"/></Relationships>
</file>

<file path=ppt/notesSlides/_rels/notesSlide55.xml.rels><?xml version="1.0" encoding="UTF-8" standalone="yes"?>
<Relationships xmlns="http://schemas.openxmlformats.org/package/2006/relationships"><Relationship Id="rId3" Type="http://schemas.openxmlformats.org/officeDocument/2006/relationships/slide" Target="../slides/slide55.xml"/><Relationship Id="rId2" Type="http://schemas.openxmlformats.org/officeDocument/2006/relationships/notesMaster" Target="../notesMasters/notesMaster1.xml"/><Relationship Id="rId1" Type="http://schemas.openxmlformats.org/officeDocument/2006/relationships/tags" Target="../tags/tag208.xml"/></Relationships>
</file>

<file path=ppt/notesSlides/_rels/notesSlide56.xml.rels><?xml version="1.0" encoding="UTF-8" standalone="yes"?>
<Relationships xmlns="http://schemas.openxmlformats.org/package/2006/relationships"><Relationship Id="rId3" Type="http://schemas.openxmlformats.org/officeDocument/2006/relationships/slide" Target="../slides/slide56.xml"/><Relationship Id="rId2" Type="http://schemas.openxmlformats.org/officeDocument/2006/relationships/notesMaster" Target="../notesMasters/notesMaster1.xml"/><Relationship Id="rId1" Type="http://schemas.openxmlformats.org/officeDocument/2006/relationships/tags" Target="../tags/tag211.xml"/></Relationships>
</file>

<file path=ppt/notesSlides/_rels/notesSlide57.xml.rels><?xml version="1.0" encoding="UTF-8" standalone="yes"?>
<Relationships xmlns="http://schemas.openxmlformats.org/package/2006/relationships"><Relationship Id="rId3" Type="http://schemas.openxmlformats.org/officeDocument/2006/relationships/slide" Target="../slides/slide57.xml"/><Relationship Id="rId2" Type="http://schemas.openxmlformats.org/officeDocument/2006/relationships/notesMaster" Target="../notesMasters/notesMaster1.xml"/><Relationship Id="rId1" Type="http://schemas.openxmlformats.org/officeDocument/2006/relationships/tags" Target="../tags/tag215.xml"/></Relationships>
</file>

<file path=ppt/notesSlides/_rels/notesSlide58.xml.rels><?xml version="1.0" encoding="UTF-8" standalone="yes"?>
<Relationships xmlns="http://schemas.openxmlformats.org/package/2006/relationships"><Relationship Id="rId3" Type="http://schemas.openxmlformats.org/officeDocument/2006/relationships/slide" Target="../slides/slide58.xml"/><Relationship Id="rId2" Type="http://schemas.openxmlformats.org/officeDocument/2006/relationships/notesMaster" Target="../notesMasters/notesMaster1.xml"/><Relationship Id="rId1" Type="http://schemas.openxmlformats.org/officeDocument/2006/relationships/tags" Target="../tags/tag219.xml"/></Relationships>
</file>

<file path=ppt/notesSlides/_rels/notesSlide59.xml.rels><?xml version="1.0" encoding="UTF-8" standalone="yes"?>
<Relationships xmlns="http://schemas.openxmlformats.org/package/2006/relationships"><Relationship Id="rId3" Type="http://schemas.openxmlformats.org/officeDocument/2006/relationships/slide" Target="../slides/slide59.xml"/><Relationship Id="rId2" Type="http://schemas.openxmlformats.org/officeDocument/2006/relationships/notesMaster" Target="../notesMasters/notesMaster1.xml"/><Relationship Id="rId1" Type="http://schemas.openxmlformats.org/officeDocument/2006/relationships/tags" Target="../tags/tag223.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60.xml.rels><?xml version="1.0" encoding="UTF-8" standalone="yes"?>
<Relationships xmlns="http://schemas.openxmlformats.org/package/2006/relationships"><Relationship Id="rId3" Type="http://schemas.openxmlformats.org/officeDocument/2006/relationships/slide" Target="../slides/slide60.xml"/><Relationship Id="rId2" Type="http://schemas.openxmlformats.org/officeDocument/2006/relationships/notesMaster" Target="../notesMasters/notesMaster1.xml"/><Relationship Id="rId1" Type="http://schemas.openxmlformats.org/officeDocument/2006/relationships/tags" Target="../tags/tag227.xml"/></Relationships>
</file>

<file path=ppt/notesSlides/_rels/notesSlide61.xml.rels><?xml version="1.0" encoding="UTF-8" standalone="yes"?>
<Relationships xmlns="http://schemas.openxmlformats.org/package/2006/relationships"><Relationship Id="rId3" Type="http://schemas.openxmlformats.org/officeDocument/2006/relationships/slide" Target="../slides/slide61.xml"/><Relationship Id="rId2" Type="http://schemas.openxmlformats.org/officeDocument/2006/relationships/notesMaster" Target="../notesMasters/notesMaster1.xml"/><Relationship Id="rId1" Type="http://schemas.openxmlformats.org/officeDocument/2006/relationships/tags" Target="../tags/tag231.xml"/></Relationships>
</file>

<file path=ppt/notesSlides/_rels/notesSlide62.xml.rels><?xml version="1.0" encoding="UTF-8" standalone="yes"?>
<Relationships xmlns="http://schemas.openxmlformats.org/package/2006/relationships"><Relationship Id="rId3" Type="http://schemas.openxmlformats.org/officeDocument/2006/relationships/slide" Target="../slides/slide62.xml"/><Relationship Id="rId2" Type="http://schemas.openxmlformats.org/officeDocument/2006/relationships/notesMaster" Target="../notesMasters/notesMaster1.xml"/><Relationship Id="rId1" Type="http://schemas.openxmlformats.org/officeDocument/2006/relationships/tags" Target="../tags/tag235.xml"/></Relationships>
</file>

<file path=ppt/notesSlides/_rels/notesSlide63.xml.rels><?xml version="1.0" encoding="UTF-8" standalone="yes"?>
<Relationships xmlns="http://schemas.openxmlformats.org/package/2006/relationships"><Relationship Id="rId3" Type="http://schemas.openxmlformats.org/officeDocument/2006/relationships/slide" Target="../slides/slide63.xml"/><Relationship Id="rId2" Type="http://schemas.openxmlformats.org/officeDocument/2006/relationships/notesMaster" Target="../notesMasters/notesMaster1.xml"/><Relationship Id="rId1" Type="http://schemas.openxmlformats.org/officeDocument/2006/relationships/tags" Target="../tags/tag239.xml"/></Relationships>
</file>

<file path=ppt/notesSlides/_rels/notesSlide64.xml.rels><?xml version="1.0" encoding="UTF-8" standalone="yes"?>
<Relationships xmlns="http://schemas.openxmlformats.org/package/2006/relationships"><Relationship Id="rId3" Type="http://schemas.openxmlformats.org/officeDocument/2006/relationships/slide" Target="../slides/slide64.xml"/><Relationship Id="rId2" Type="http://schemas.openxmlformats.org/officeDocument/2006/relationships/notesMaster" Target="../notesMasters/notesMaster1.xml"/><Relationship Id="rId1" Type="http://schemas.openxmlformats.org/officeDocument/2006/relationships/tags" Target="../tags/tag24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slide" Target="../slides/slide75.xml"/><Relationship Id="rId2" Type="http://schemas.openxmlformats.org/officeDocument/2006/relationships/notesMaster" Target="../notesMasters/notesMaster1.xml"/><Relationship Id="rId1" Type="http://schemas.openxmlformats.org/officeDocument/2006/relationships/tags" Target="../tags/tag244.xml"/></Relationships>
</file>

<file path=ppt/notesSlides/_rels/notesSlide76.xml.rels><?xml version="1.0" encoding="UTF-8" standalone="yes"?>
<Relationships xmlns="http://schemas.openxmlformats.org/package/2006/relationships"><Relationship Id="rId3" Type="http://schemas.openxmlformats.org/officeDocument/2006/relationships/slide" Target="../slides/slide76.xml"/><Relationship Id="rId2" Type="http://schemas.openxmlformats.org/officeDocument/2006/relationships/notesMaster" Target="../notesMasters/notesMaster1.xml"/><Relationship Id="rId1" Type="http://schemas.openxmlformats.org/officeDocument/2006/relationships/tags" Target="../tags/tag247.xml"/></Relationships>
</file>

<file path=ppt/notesSlides/_rels/notesSlide77.xml.rels><?xml version="1.0" encoding="UTF-8" standalone="yes"?>
<Relationships xmlns="http://schemas.openxmlformats.org/package/2006/relationships"><Relationship Id="rId3" Type="http://schemas.openxmlformats.org/officeDocument/2006/relationships/slide" Target="../slides/slide77.xml"/><Relationship Id="rId2" Type="http://schemas.openxmlformats.org/officeDocument/2006/relationships/notesMaster" Target="../notesMasters/notesMaster1.xml"/><Relationship Id="rId1" Type="http://schemas.openxmlformats.org/officeDocument/2006/relationships/tags" Target="../tags/tag250.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5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custDataLst>
              <p:tags r:id="rId1"/>
            </p:custDataLst>
          </p:nvPr>
        </p:nvSpPr>
        <p:spPr>
          <a:xfrm>
            <a:off x="702947" y="4422460"/>
            <a:ext cx="5617208" cy="4187187"/>
          </a:xfrm>
          <a:prstGeom prst="rect">
            <a:avLst/>
          </a:prstGeom>
          <a:noFill/>
          <a:ln/>
        </p:spPr>
        <p:txBody>
          <a:bodyPr/>
          <a:lstStyle/>
          <a:p>
            <a:pPr>
              <a:lnSpc>
                <a:spcPct val="115000"/>
              </a:lnSpc>
            </a:pPr>
            <a:r>
              <a:rPr lang="en-US" sz="1000" dirty="0">
                <a:solidFill>
                  <a:srgbClr val="000000"/>
                </a:solidFill>
                <a:ea typeface="Times New Roman"/>
              </a:rPr>
              <a:t>Welcome to this course entitled Discrimination, Sexual Harassment, and Sexual Misconduct Prevention.  It has been designed to build awareness of these serious issues, inform you of your obligations as a Washington State University employee, and provide tips for dealing with discrimination, sexual harassment, and sexual misconduct situations should they arise. </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The information presented in this course is appropriate to all WSU employees, including third parties that are associated with WSU. </a:t>
            </a:r>
            <a:r>
              <a:rPr lang="en-US" sz="1000" dirty="0" smtClean="0">
                <a:solidFill>
                  <a:srgbClr val="000000"/>
                </a:solidFill>
                <a:ea typeface="Times New Roman"/>
              </a:rPr>
              <a:t> Its </a:t>
            </a:r>
            <a:r>
              <a:rPr lang="en-US" sz="1000" dirty="0">
                <a:solidFill>
                  <a:srgbClr val="000000"/>
                </a:solidFill>
                <a:ea typeface="Times New Roman"/>
              </a:rPr>
              <a:t>ultimate goal is to assist WSU in its efforts to create an environment free from discrimination, sexual harassment, and sexual </a:t>
            </a:r>
            <a:r>
              <a:rPr lang="en-US" sz="1000">
                <a:solidFill>
                  <a:srgbClr val="000000"/>
                </a:solidFill>
                <a:ea typeface="Times New Roman"/>
              </a:rPr>
              <a:t>misconduct</a:t>
            </a:r>
            <a:r>
              <a:rPr lang="en-US" sz="1000" smtClean="0">
                <a:solidFill>
                  <a:srgbClr val="000000"/>
                </a:solidFill>
                <a:ea typeface="Times New Roman"/>
              </a:rPr>
              <a:t>.</a:t>
            </a:r>
            <a:endParaRPr lang="en-US" sz="1000" dirty="0">
              <a:solidFill>
                <a:srgbClr val="000000"/>
              </a:solidFill>
              <a:ea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latin typeface="Arial"/>
                <a:ea typeface="Times New Roman"/>
                <a:cs typeface="Times New Roman"/>
              </a:rPr>
              <a:t>Prohibited Discriminatory behavior is any conduct toward an individual, individuals, or groups, on the basis of one or more protected classes, that is sufficiently severe, persistent, or pervasive that it has the purpose or effect of: creating an intimidating, hostile, or offensive environment; or unreasonably interfering with the work, academic performance, living environment, personal security, or participation in any WSU activity.</a:t>
            </a:r>
            <a:endParaRPr lang="en-US" sz="1000" dirty="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000" dirty="0" smtClean="0"/>
              <a:t>The broad category of Discrimination</a:t>
            </a:r>
            <a:r>
              <a:rPr lang="en-US" sz="1000" baseline="0" dirty="0" smtClean="0"/>
              <a:t> includes: Discriminatory Harassment, Sexual Harassment, and Sexual Misconduct.</a:t>
            </a:r>
          </a:p>
          <a:p>
            <a:endParaRPr lang="en-US" sz="1000" baseline="0" dirty="0" smtClean="0"/>
          </a:p>
          <a:p>
            <a:r>
              <a:rPr lang="en-US" sz="1000" baseline="0" dirty="0" smtClean="0"/>
              <a:t>Discrimination, in its broadest sense, is improper or different treatment on the basis of a protected class.</a:t>
            </a:r>
          </a:p>
          <a:p>
            <a:endParaRPr lang="en-US" sz="1000" baseline="0" dirty="0" smtClean="0"/>
          </a:p>
          <a:p>
            <a:r>
              <a:rPr lang="en-US" sz="1000" baseline="0" dirty="0" smtClean="0"/>
              <a:t>Discriminatory harassment is a form of discrimination encompassing unwelcomed conduct on the basis of a protected class.</a:t>
            </a:r>
          </a:p>
          <a:p>
            <a:endParaRPr lang="en-US" sz="1000" baseline="0" dirty="0" smtClean="0"/>
          </a:p>
          <a:p>
            <a:r>
              <a:rPr lang="en-US" sz="1000" baseline="0" dirty="0" smtClean="0"/>
              <a:t>Sexual Harassment is a form of discrimination encompassing unwelcomed conduct on the basis of sex and/or gender or of a sexual nature, including dating violence and stalking.</a:t>
            </a:r>
          </a:p>
          <a:p>
            <a:endParaRPr lang="en-US" sz="1000" baseline="0" dirty="0" smtClean="0"/>
          </a:p>
          <a:p>
            <a:r>
              <a:rPr lang="en-US" sz="1000" baseline="0" dirty="0" smtClean="0"/>
              <a:t>Sexual Misconduct is a form of sexual harassment, which includes, but is not limited to: sexual assault, voyeurism, and sexual exploitation.</a:t>
            </a:r>
            <a:endParaRPr lang="en-US" sz="1000" dirty="0" smtClean="0"/>
          </a:p>
        </p:txBody>
      </p:sp>
      <p:sp>
        <p:nvSpPr>
          <p:cNvPr id="4" name="Slide Number Placeholder 3"/>
          <p:cNvSpPr>
            <a:spLocks noGrp="1"/>
          </p:cNvSpPr>
          <p:nvPr>
            <p:ph type="sldNum" sz="quarter" idx="10"/>
          </p:nvPr>
        </p:nvSpPr>
        <p:spPr/>
        <p:txBody>
          <a:bodyPr/>
          <a:lstStyle/>
          <a:p>
            <a:fld id="{FE614016-CA90-41D5-947E-DB5727B1AA1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smtClean="0">
                <a:solidFill>
                  <a:srgbClr val="000000"/>
                </a:solidFill>
                <a:ea typeface="Times New Roman"/>
              </a:rPr>
              <a:t>Consider the following example.  </a:t>
            </a:r>
          </a:p>
          <a:p>
            <a:pPr>
              <a:lnSpc>
                <a:spcPct val="115000"/>
              </a:lnSpc>
            </a:pPr>
            <a:endParaRPr lang="en-US" sz="1000" dirty="0" smtClean="0">
              <a:solidFill>
                <a:srgbClr val="000000"/>
              </a:solidFill>
              <a:ea typeface="Times New Roman"/>
            </a:endParaRPr>
          </a:p>
          <a:p>
            <a:pPr>
              <a:lnSpc>
                <a:spcPct val="115000"/>
              </a:lnSpc>
            </a:pPr>
            <a:r>
              <a:rPr lang="en-US" sz="1000" dirty="0" smtClean="0">
                <a:solidFill>
                  <a:srgbClr val="000000"/>
                </a:solidFill>
                <a:ea typeface="Times New Roman"/>
              </a:rPr>
              <a:t>Hannah </a:t>
            </a:r>
            <a:r>
              <a:rPr lang="en-US" sz="1000" dirty="0">
                <a:solidFill>
                  <a:srgbClr val="000000"/>
                </a:solidFill>
                <a:ea typeface="Times New Roman"/>
              </a:rPr>
              <a:t>is the only woman on the crew and is never allowed in the job assignment meetings.  When she asked her supervisor about this he commented</a:t>
            </a:r>
            <a:r>
              <a:rPr lang="en-US" sz="1000" i="1" dirty="0">
                <a:solidFill>
                  <a:srgbClr val="000000"/>
                </a:solidFill>
                <a:ea typeface="Times New Roman"/>
              </a:rPr>
              <a:t>, “Don't worry about these things, honey.  The men handle all the big decisions.”</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Hannah is experiencing discrimination by being excluded from the job assignment meetings based on her sex/gender.  Additionally, terms such as “honey, sweetheart, babe," and so on are inappropriate in the workplace and </a:t>
            </a:r>
            <a:r>
              <a:rPr lang="en-US" sz="1000" u="none" dirty="0">
                <a:solidFill>
                  <a:srgbClr val="000000"/>
                </a:solidFill>
                <a:ea typeface="Times New Roman"/>
              </a:rPr>
              <a:t>have</a:t>
            </a:r>
            <a:r>
              <a:rPr lang="en-US" sz="1000" dirty="0">
                <a:solidFill>
                  <a:srgbClr val="000000"/>
                </a:solidFill>
                <a:ea typeface="Times New Roman"/>
              </a:rPr>
              <a:t> the potential to be considered to be part of a pattern of sexual harassment (based on sex/gender or of a sexual nature).</a:t>
            </a:r>
            <a:endParaRPr lang="en-US" sz="1000" dirty="0">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i="0" dirty="0" smtClean="0">
                <a:solidFill>
                  <a:srgbClr val="000000"/>
                </a:solidFill>
                <a:ea typeface="Times New Roman"/>
              </a:rPr>
              <a:t>Here is another example:</a:t>
            </a:r>
          </a:p>
          <a:p>
            <a:pPr>
              <a:lnSpc>
                <a:spcPct val="115000"/>
              </a:lnSpc>
            </a:pPr>
            <a:endParaRPr lang="en-US" sz="1000" i="1" dirty="0" smtClean="0">
              <a:solidFill>
                <a:srgbClr val="000000"/>
              </a:solidFill>
              <a:ea typeface="Times New Roman"/>
            </a:endParaRPr>
          </a:p>
          <a:p>
            <a:pPr>
              <a:lnSpc>
                <a:spcPct val="115000"/>
              </a:lnSpc>
            </a:pPr>
            <a:r>
              <a:rPr lang="en-US" sz="1000" i="1" dirty="0" smtClean="0">
                <a:solidFill>
                  <a:srgbClr val="000000"/>
                </a:solidFill>
                <a:ea typeface="Times New Roman"/>
              </a:rPr>
              <a:t>“One </a:t>
            </a:r>
            <a:r>
              <a:rPr lang="en-US" sz="1000" i="1" dirty="0">
                <a:solidFill>
                  <a:srgbClr val="000000"/>
                </a:solidFill>
                <a:ea typeface="Times New Roman"/>
              </a:rPr>
              <a:t>of my co-workers often uses derogatory slang terms to describe other staff who are minorities.  He makes the comments when they are not around.”</a:t>
            </a:r>
            <a:endParaRPr lang="en-US" sz="1000" dirty="0">
              <a:ea typeface="Times New Roman"/>
            </a:endParaRPr>
          </a:p>
          <a:p>
            <a:pPr>
              <a:lnSpc>
                <a:spcPct val="115000"/>
              </a:lnSpc>
            </a:pPr>
            <a:r>
              <a:rPr lang="en-US" sz="1000" i="1" dirty="0">
                <a:solidFill>
                  <a:srgbClr val="000000"/>
                </a:solidFill>
                <a:ea typeface="Times New Roman"/>
              </a:rPr>
              <a:t> </a:t>
            </a:r>
            <a:endParaRPr lang="en-US" sz="1000" dirty="0">
              <a:ea typeface="Times New Roman"/>
            </a:endParaRPr>
          </a:p>
          <a:p>
            <a:pPr>
              <a:lnSpc>
                <a:spcPct val="115000"/>
              </a:lnSpc>
            </a:pPr>
            <a:r>
              <a:rPr lang="en-US" sz="1000" dirty="0">
                <a:solidFill>
                  <a:srgbClr val="000000"/>
                </a:solidFill>
                <a:ea typeface="Times New Roman"/>
              </a:rPr>
              <a:t>Is this appropriate behavior in the workplace?</a:t>
            </a:r>
            <a:endParaRPr lang="en-US" sz="1000" dirty="0">
              <a:ea typeface="Times New Roman"/>
            </a:endParaRPr>
          </a:p>
          <a:p>
            <a:pPr>
              <a:lnSpc>
                <a:spcPct val="115000"/>
              </a:lnSpc>
            </a:pPr>
            <a:r>
              <a:rPr lang="en-US" sz="1000" dirty="0">
                <a:solidFill>
                  <a:srgbClr val="000000"/>
                </a:solidFill>
                <a:ea typeface="Times New Roman"/>
              </a:rPr>
              <a:t> </a:t>
            </a:r>
            <a:endParaRPr lang="en-US" sz="1000" dirty="0">
              <a:ea typeface="Times New Roman"/>
            </a:endParaRPr>
          </a:p>
          <a:p>
            <a:pPr>
              <a:lnSpc>
                <a:spcPct val="115000"/>
              </a:lnSpc>
            </a:pPr>
            <a:r>
              <a:rPr lang="en-US" sz="1000" dirty="0" smtClean="0">
                <a:solidFill>
                  <a:srgbClr val="000000"/>
                </a:solidFill>
                <a:ea typeface="Times New Roman"/>
              </a:rPr>
              <a:t>The </a:t>
            </a:r>
            <a:r>
              <a:rPr lang="en-US" sz="1000" dirty="0">
                <a:solidFill>
                  <a:srgbClr val="000000"/>
                </a:solidFill>
                <a:ea typeface="Times New Roman"/>
              </a:rPr>
              <a:t>situation described has the potential to be considered discriminatory harassment and is not appropriate. </a:t>
            </a:r>
            <a:r>
              <a:rPr lang="en-US" sz="1000" dirty="0" smtClean="0">
                <a:solidFill>
                  <a:srgbClr val="000000"/>
                </a:solidFill>
                <a:ea typeface="Times New Roman"/>
              </a:rPr>
              <a:t> Specific members of the protected group do not need to be present for discrimination to occur.  The employee </a:t>
            </a:r>
            <a:r>
              <a:rPr lang="en-US" sz="1000" dirty="0">
                <a:solidFill>
                  <a:srgbClr val="000000"/>
                </a:solidFill>
                <a:ea typeface="Times New Roman"/>
              </a:rPr>
              <a:t>should stop making these comments.</a:t>
            </a:r>
            <a:endParaRPr lang="en-US" sz="1000" dirty="0">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ea typeface="Times New Roman"/>
              </a:rPr>
              <a:t>Wendy has coordinated a lunch group at work.  She has told the men in the department they are not invited.</a:t>
            </a:r>
            <a:endParaRPr lang="en-US" sz="1000" dirty="0">
              <a:ea typeface="Times New Roman"/>
            </a:endParaRPr>
          </a:p>
          <a:p>
            <a:pPr>
              <a:lnSpc>
                <a:spcPct val="115000"/>
              </a:lnSpc>
            </a:pPr>
            <a:r>
              <a:rPr lang="en-US" sz="1000" dirty="0">
                <a:ea typeface="Times New Roman"/>
              </a:rPr>
              <a:t> </a:t>
            </a:r>
            <a:endParaRPr lang="en-US" sz="1000" dirty="0">
              <a:solidFill>
                <a:srgbClr val="000000"/>
              </a:solidFill>
              <a:ea typeface="Times New Roman"/>
            </a:endParaRPr>
          </a:p>
          <a:p>
            <a:pPr>
              <a:lnSpc>
                <a:spcPct val="115000"/>
              </a:lnSpc>
            </a:pPr>
            <a:r>
              <a:rPr lang="en-US" sz="1000" dirty="0">
                <a:solidFill>
                  <a:srgbClr val="000000"/>
                </a:solidFill>
                <a:ea typeface="Times New Roman"/>
              </a:rPr>
              <a:t>Wendy's actions have the potential to be considered discriminatory harassment if she is excluding the men based on sex and/or </a:t>
            </a:r>
            <a:r>
              <a:rPr lang="en-US" sz="1000" dirty="0" smtClean="0">
                <a:solidFill>
                  <a:srgbClr val="000000"/>
                </a:solidFill>
                <a:ea typeface="Times New Roman"/>
              </a:rPr>
              <a:t>gender. </a:t>
            </a:r>
          </a:p>
          <a:p>
            <a:pPr>
              <a:lnSpc>
                <a:spcPct val="115000"/>
              </a:lnSpc>
            </a:pPr>
            <a:endParaRPr lang="en-US" sz="1000" dirty="0" smtClean="0">
              <a:solidFill>
                <a:srgbClr val="000000"/>
              </a:solidFill>
              <a:ea typeface="Times New Roman"/>
            </a:endParaRPr>
          </a:p>
          <a:p>
            <a:pPr>
              <a:lnSpc>
                <a:spcPct val="115000"/>
              </a:lnSpc>
            </a:pPr>
            <a:r>
              <a:rPr lang="en-US" sz="1000" dirty="0" smtClean="0">
                <a:solidFill>
                  <a:srgbClr val="000000"/>
                </a:solidFill>
                <a:ea typeface="Times New Roman"/>
              </a:rPr>
              <a:t>Employees are generally</a:t>
            </a:r>
            <a:r>
              <a:rPr lang="en-US" sz="1000" baseline="0" dirty="0" smtClean="0">
                <a:solidFill>
                  <a:srgbClr val="000000"/>
                </a:solidFill>
                <a:ea typeface="Times New Roman"/>
              </a:rPr>
              <a:t> free to organize groups outside of work so long as it does not </a:t>
            </a:r>
            <a:r>
              <a:rPr lang="en-US" sz="1000" baseline="0" dirty="0" err="1" smtClean="0">
                <a:solidFill>
                  <a:srgbClr val="000000"/>
                </a:solidFill>
                <a:ea typeface="Times New Roman"/>
              </a:rPr>
              <a:t>creat</a:t>
            </a:r>
            <a:r>
              <a:rPr lang="en-US" sz="1000" baseline="0" dirty="0" smtClean="0">
                <a:solidFill>
                  <a:srgbClr val="000000"/>
                </a:solidFill>
                <a:ea typeface="Times New Roman"/>
              </a:rPr>
              <a:t> a disruption in the workplace.</a:t>
            </a:r>
            <a:endParaRPr lang="en-US" sz="1000" dirty="0">
              <a:solidFill>
                <a:srgbClr val="FF0000"/>
              </a:solidFill>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ea typeface="Times New Roman"/>
              </a:rPr>
              <a:t>Ron is the top candidate for the Program Coordinator position being filled.  Two members of the Search Panel prefer another candidate because Ron uses a wheelchair.</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This may be an example of discrimination if the decision not to hire Ron is based solely on his physical disability.   </a:t>
            </a:r>
            <a:endParaRPr lang="en-US" sz="1000" dirty="0">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ea typeface="Times New Roman"/>
              </a:rPr>
              <a:t>As mentioned, sexual harassment is considered to be a specific form of discrimination.  </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The WSU Policy Prohibiting Discrimination, Sexual Harassment, and Sexual Misconduct </a:t>
            </a:r>
            <a:r>
              <a:rPr lang="en-US" sz="1000" dirty="0" smtClean="0">
                <a:solidFill>
                  <a:srgbClr val="000000"/>
                </a:solidFill>
                <a:ea typeface="Times New Roman"/>
              </a:rPr>
              <a:t>defines </a:t>
            </a:r>
            <a:r>
              <a:rPr lang="en-US" sz="1000" dirty="0">
                <a:solidFill>
                  <a:srgbClr val="000000"/>
                </a:solidFill>
                <a:ea typeface="Times New Roman"/>
              </a:rPr>
              <a:t>sexual harassment as encompassing unwelcome verbal or physical conduct of a sexual nature. </a:t>
            </a:r>
            <a:endParaRPr lang="en-US" sz="1000" dirty="0" smtClean="0">
              <a:solidFill>
                <a:srgbClr val="000000"/>
              </a:solidFill>
              <a:ea typeface="Times New Roman"/>
            </a:endParaRPr>
          </a:p>
          <a:p>
            <a:pPr>
              <a:lnSpc>
                <a:spcPct val="115000"/>
              </a:lnSpc>
            </a:pPr>
            <a:endParaRPr lang="en-US" sz="1000" strike="sngStrike" dirty="0">
              <a:solidFill>
                <a:srgbClr val="000000"/>
              </a:solidFill>
              <a:ea typeface="Times New Roman"/>
            </a:endParaRPr>
          </a:p>
          <a:p>
            <a:pPr>
              <a:lnSpc>
                <a:spcPct val="115000"/>
              </a:lnSpc>
            </a:pPr>
            <a:r>
              <a:rPr lang="en-US" sz="1000" dirty="0">
                <a:solidFill>
                  <a:srgbClr val="000000"/>
                </a:solidFill>
                <a:ea typeface="Times New Roman"/>
              </a:rPr>
              <a:t>Sexual Misconduct, including sexual assault and other sexual violence, is a form of sexual harassment.</a:t>
            </a:r>
          </a:p>
          <a:p>
            <a:pPr>
              <a:lnSpc>
                <a:spcPct val="115000"/>
              </a:lnSpc>
            </a:pPr>
            <a:endParaRPr lang="en-US" sz="1000" dirty="0">
              <a:solidFill>
                <a:srgbClr val="000000"/>
              </a:solidFill>
              <a:ea typeface="Times New Roman"/>
            </a:endParaRPr>
          </a:p>
          <a:p>
            <a:pPr>
              <a:lnSpc>
                <a:spcPct val="115000"/>
              </a:lnSpc>
            </a:pPr>
            <a:r>
              <a:rPr lang="en-US" sz="1000" dirty="0">
                <a:solidFill>
                  <a:srgbClr val="000000"/>
                </a:solidFill>
                <a:ea typeface="Times New Roman"/>
              </a:rPr>
              <a:t>Sexual Harassment also encompasses harassment of a non-sexual nature that is based upon a person’s sex and/or gender, including nonconformity with sex and/or gender stereotypes.</a:t>
            </a:r>
          </a:p>
        </p:txBody>
      </p:sp>
      <p:sp>
        <p:nvSpPr>
          <p:cNvPr id="4" name="Slide Number Placeholder 3"/>
          <p:cNvSpPr>
            <a:spLocks noGrp="1"/>
          </p:cNvSpPr>
          <p:nvPr>
            <p:ph type="sldNum" sz="quarter" idx="10"/>
          </p:nvPr>
        </p:nvSpPr>
        <p:spPr/>
        <p:txBody>
          <a:bodyPr/>
          <a:lstStyle/>
          <a:p>
            <a:fld id="{FE614016-CA90-41D5-947E-DB5727B1AA1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sz="1000" dirty="0">
                <a:solidFill>
                  <a:srgbClr val="000000"/>
                </a:solidFill>
                <a:ea typeface="Times New Roman"/>
              </a:rPr>
              <a:t>Unwelcome behavior is the third type of sexual harassment defined in WSU Policy.  </a:t>
            </a:r>
            <a:endParaRPr lang="en-US" sz="1000" dirty="0">
              <a:ea typeface="Times New Roman"/>
            </a:endParaRPr>
          </a:p>
          <a:p>
            <a:pPr>
              <a:lnSpc>
                <a:spcPct val="115000"/>
              </a:lnSpc>
            </a:pPr>
            <a:r>
              <a:rPr lang="en-US" sz="1000" dirty="0">
                <a:solidFill>
                  <a:srgbClr val="000000"/>
                </a:solidFill>
                <a:ea typeface="Times New Roman"/>
              </a:rPr>
              <a:t> </a:t>
            </a:r>
            <a:endParaRPr lang="en-US" sz="1000" dirty="0">
              <a:ea typeface="Times New Roman"/>
            </a:endParaRPr>
          </a:p>
          <a:p>
            <a:pPr>
              <a:lnSpc>
                <a:spcPct val="115000"/>
              </a:lnSpc>
            </a:pPr>
            <a:r>
              <a:rPr lang="en-US" sz="1000" dirty="0">
                <a:solidFill>
                  <a:srgbClr val="000000"/>
                </a:solidFill>
                <a:ea typeface="Times New Roman"/>
              </a:rPr>
              <a:t>In this case, sexual harassment occurs when an individual engages in unwanted verbal or physical conduct on the basis of sex and/or gender or of a sexual nature and that behavior is sufficiently severe, persistent, or pervasive to interfere with an individual’s work or educational performance, </a:t>
            </a:r>
            <a:r>
              <a:rPr lang="en-US" sz="1000" u="sng" dirty="0">
                <a:solidFill>
                  <a:srgbClr val="000000"/>
                </a:solidFill>
                <a:ea typeface="Times New Roman"/>
              </a:rPr>
              <a:t>OR</a:t>
            </a:r>
            <a:r>
              <a:rPr lang="en-US" sz="1000" dirty="0">
                <a:solidFill>
                  <a:srgbClr val="000000"/>
                </a:solidFill>
                <a:ea typeface="Times New Roman"/>
              </a:rPr>
              <a:t> creates an intimidating, hostile, or offensive work or educational environment.</a:t>
            </a:r>
            <a:endParaRPr lang="en-US" sz="1000" dirty="0">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15772">
              <a:lnSpc>
                <a:spcPct val="115000"/>
              </a:lnSpc>
              <a:defRPr/>
            </a:pPr>
            <a:r>
              <a:rPr lang="en-US" sz="1000" dirty="0">
                <a:solidFill>
                  <a:srgbClr val="000000"/>
                </a:solidFill>
                <a:ea typeface="Times New Roman"/>
              </a:rPr>
              <a:t>Quid pro quo is a form of sexual harassment that occurs when: (1) submission to such conduct is made either explicitly or implicitly a term or condition of any individual’s employment or education; or (2) submission to or rejection of such behavior is used as the basis for employment or education decisions affecting the individual.</a:t>
            </a:r>
          </a:p>
          <a:p>
            <a:pPr>
              <a:lnSpc>
                <a:spcPct val="115000"/>
              </a:lnSpc>
            </a:pPr>
            <a:endParaRPr lang="en-US" sz="1000" dirty="0">
              <a:solidFill>
                <a:srgbClr val="000000"/>
              </a:solidFill>
              <a:ea typeface="Times New Roman"/>
            </a:endParaRPr>
          </a:p>
          <a:p>
            <a:pPr>
              <a:lnSpc>
                <a:spcPct val="115000"/>
              </a:lnSpc>
            </a:pPr>
            <a:r>
              <a:rPr lang="en-US" sz="1000" dirty="0">
                <a:solidFill>
                  <a:srgbClr val="000000"/>
                </a:solidFill>
                <a:ea typeface="Times New Roman"/>
              </a:rPr>
              <a:t>Literally translated from its Latin source as “Something For Something,”   Quid Pro Quo is most commonly understood as “This For That.”</a:t>
            </a:r>
            <a:r>
              <a:rPr lang="en-US" sz="1000" dirty="0">
                <a:ea typeface="Times New Roman"/>
                <a:cs typeface="Times New Roman"/>
              </a:rPr>
              <a:t>  </a:t>
            </a:r>
            <a:r>
              <a:rPr lang="en-US" sz="1000" dirty="0">
                <a:solidFill>
                  <a:srgbClr val="000000"/>
                </a:solidFill>
                <a:ea typeface="Times New Roman"/>
              </a:rPr>
              <a:t>A single incident of Quid Pro Quo sexual harassment may be considered sufficiently severe to constitute a violation of the policy.</a:t>
            </a:r>
          </a:p>
          <a:p>
            <a:pPr>
              <a:lnSpc>
                <a:spcPct val="115000"/>
              </a:lnSpc>
            </a:pPr>
            <a:endParaRPr lang="en-US" sz="1000" dirty="0">
              <a:solidFill>
                <a:srgbClr val="000000"/>
              </a:solidFill>
              <a:ea typeface="Times New Roman"/>
            </a:endParaRPr>
          </a:p>
          <a:p>
            <a:pPr>
              <a:lnSpc>
                <a:spcPct val="115000"/>
              </a:lnSpc>
            </a:pPr>
            <a:r>
              <a:rPr lang="en-US" sz="1000" dirty="0">
                <a:solidFill>
                  <a:srgbClr val="000000"/>
                </a:solidFill>
                <a:ea typeface="Times New Roman"/>
              </a:rPr>
              <a:t>The following slides illustrate examples </a:t>
            </a:r>
            <a:r>
              <a:rPr lang="en-US" sz="1000" dirty="0" smtClean="0">
                <a:solidFill>
                  <a:srgbClr val="000000"/>
                </a:solidFill>
                <a:ea typeface="Times New Roman"/>
              </a:rPr>
              <a:t>of various </a:t>
            </a:r>
            <a:r>
              <a:rPr lang="en-US" sz="1000" dirty="0">
                <a:solidFill>
                  <a:srgbClr val="000000"/>
                </a:solidFill>
                <a:ea typeface="Times New Roman"/>
              </a:rPr>
              <a:t>types of sexual </a:t>
            </a:r>
            <a:r>
              <a:rPr lang="en-US" sz="1000" dirty="0" smtClean="0">
                <a:solidFill>
                  <a:srgbClr val="000000"/>
                </a:solidFill>
                <a:ea typeface="Times New Roman"/>
              </a:rPr>
              <a:t>harassment.</a:t>
            </a:r>
            <a:endParaRPr lang="en-US" sz="1000" dirty="0">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sz="1000" dirty="0">
                <a:solidFill>
                  <a:srgbClr val="000000"/>
                </a:solidFill>
                <a:ea typeface="Times New Roman"/>
              </a:rPr>
              <a:t>Loretta requests a day off.  Her supervisor tells her, </a:t>
            </a:r>
            <a:r>
              <a:rPr lang="en-US" sz="1000" i="1" dirty="0">
                <a:solidFill>
                  <a:srgbClr val="000000"/>
                </a:solidFill>
                <a:ea typeface="Times New Roman"/>
              </a:rPr>
              <a:t>“Sure, I will be nice to you if you will go out with me.”</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In this example of quid pro quo harassment, the implication is that if Loretta wants a day off she will need to comply with her supervisor's request for a date.</a:t>
            </a:r>
            <a:endParaRPr lang="en-US" sz="1000" dirty="0">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ea typeface="Times New Roman"/>
              </a:rPr>
              <a:t>Please understand this program is for instructional purposes only and is not to be regarded as legal advice.  </a:t>
            </a:r>
          </a:p>
          <a:p>
            <a:pPr>
              <a:lnSpc>
                <a:spcPct val="115000"/>
              </a:lnSpc>
            </a:pPr>
            <a:endParaRPr lang="en-US" sz="1000" dirty="0">
              <a:solidFill>
                <a:srgbClr val="000000"/>
              </a:solidFill>
              <a:ea typeface="Times New Roman"/>
            </a:endParaRPr>
          </a:p>
          <a:p>
            <a:pPr>
              <a:lnSpc>
                <a:spcPct val="115000"/>
              </a:lnSpc>
            </a:pPr>
            <a:r>
              <a:rPr lang="en-US" sz="1000" dirty="0">
                <a:solidFill>
                  <a:srgbClr val="000000"/>
                </a:solidFill>
                <a:ea typeface="Times New Roman"/>
              </a:rPr>
              <a:t>The scenarios and situations described in the course have been fabricated for the purpose of illustrating specific learning objectives and are not intended as categorical evidence of discrimination, sexual </a:t>
            </a:r>
            <a:r>
              <a:rPr lang="en-US" sz="1000" dirty="0" smtClean="0">
                <a:solidFill>
                  <a:srgbClr val="000000"/>
                </a:solidFill>
                <a:ea typeface="Times New Roman"/>
              </a:rPr>
              <a:t>harassment, </a:t>
            </a:r>
            <a:r>
              <a:rPr lang="en-US" sz="1000" dirty="0">
                <a:solidFill>
                  <a:srgbClr val="000000"/>
                </a:solidFill>
                <a:ea typeface="Times New Roman"/>
              </a:rPr>
              <a:t>or sexual misconduct.</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All allegations of discrimination, sexual </a:t>
            </a:r>
            <a:r>
              <a:rPr lang="en-US" sz="1000" dirty="0" smtClean="0">
                <a:solidFill>
                  <a:srgbClr val="000000"/>
                </a:solidFill>
                <a:ea typeface="Times New Roman"/>
              </a:rPr>
              <a:t>harassment and/or </a:t>
            </a:r>
            <a:r>
              <a:rPr lang="en-US" sz="1000" dirty="0">
                <a:solidFill>
                  <a:srgbClr val="000000"/>
                </a:solidFill>
                <a:ea typeface="Times New Roman"/>
              </a:rPr>
              <a:t>sexual misconduct require careful analysis and thorough investigation.</a:t>
            </a:r>
            <a:endParaRPr lang="en-US" sz="1000" dirty="0">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ea typeface="Times New Roman"/>
              </a:rPr>
              <a:t>Since refusing to go on a date with Mark, a supervisor, </a:t>
            </a:r>
            <a:r>
              <a:rPr lang="en-US" sz="1000" dirty="0" err="1">
                <a:solidFill>
                  <a:srgbClr val="000000"/>
                </a:solidFill>
                <a:ea typeface="Times New Roman"/>
              </a:rPr>
              <a:t>Ra'shawn</a:t>
            </a:r>
            <a:r>
              <a:rPr lang="en-US" sz="1000" dirty="0">
                <a:solidFill>
                  <a:srgbClr val="000000"/>
                </a:solidFill>
                <a:ea typeface="Times New Roman"/>
              </a:rPr>
              <a:t> is no longer invited to any of the leadership development workshops.  All other employees are still invited.</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To be included in the leadership development workshops, it appears </a:t>
            </a:r>
            <a:r>
              <a:rPr lang="en-US" sz="1000" dirty="0" err="1">
                <a:solidFill>
                  <a:srgbClr val="000000"/>
                </a:solidFill>
                <a:ea typeface="Times New Roman"/>
              </a:rPr>
              <a:t>Ra'shawn</a:t>
            </a:r>
            <a:r>
              <a:rPr lang="en-US" sz="1000" dirty="0">
                <a:solidFill>
                  <a:srgbClr val="000000"/>
                </a:solidFill>
                <a:ea typeface="Times New Roman"/>
              </a:rPr>
              <a:t> will need to go out with Mark.</a:t>
            </a:r>
            <a:endParaRPr lang="en-US" sz="1000" dirty="0">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ea typeface="Times New Roman"/>
              </a:rPr>
              <a:t>Sarah receives frequent memos, cartoons and emails from coworkers that are sexual in nature.  She does not appreciate this brand of humor and has continued to receive them on two separate occasions even after asking her coworkers to stop.</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By sending these materials and persisting after being asked to stop, her coworkers may be creating a hostile work environment for Sarah.  (Furthermore, the State Ethics Law and questions of appropriate use of University resources come into play.)</a:t>
            </a:r>
            <a:endParaRPr lang="en-US" sz="1000" dirty="0">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ea typeface="Times New Roman"/>
              </a:rPr>
              <a:t>The persistent use of foul language in the work unit has been going on for years.  Norm, a new employee, recently told the group it is not professional to curse in the work unit.  Now the others have begun calling him, “Girly-Man.”</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The behavior of Norm's coworkers in referring to him with the derogatory term may rise to sexual harassment by creating a hostile environment. </a:t>
            </a:r>
            <a:endParaRPr lang="en-US" sz="1000" dirty="0">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ea typeface="Times New Roman"/>
              </a:rPr>
              <a:t>Frank compliments Sienna's clothing nearly every day.  </a:t>
            </a:r>
            <a:r>
              <a:rPr lang="en-US" sz="1000" i="1" dirty="0">
                <a:solidFill>
                  <a:srgbClr val="000000"/>
                </a:solidFill>
                <a:ea typeface="Times New Roman"/>
              </a:rPr>
              <a:t>“That dress really shows off your figure,”  </a:t>
            </a:r>
            <a:r>
              <a:rPr lang="en-US" sz="1000" dirty="0">
                <a:solidFill>
                  <a:srgbClr val="000000"/>
                </a:solidFill>
                <a:ea typeface="Times New Roman"/>
              </a:rPr>
              <a:t>he says, or </a:t>
            </a:r>
            <a:r>
              <a:rPr lang="en-US" sz="1000" i="1" dirty="0">
                <a:solidFill>
                  <a:srgbClr val="000000"/>
                </a:solidFill>
                <a:ea typeface="Times New Roman"/>
              </a:rPr>
              <a:t>“None of the other girls could make that top look so good.”</a:t>
            </a:r>
            <a:r>
              <a:rPr lang="en-US" sz="1000" dirty="0">
                <a:solidFill>
                  <a:srgbClr val="000000"/>
                </a:solidFill>
                <a:ea typeface="Times New Roman"/>
              </a:rPr>
              <a:t>  Sienna is not flattered and wishes he would stop.</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While occasional compliments may be acceptable, Frank's unwelcome comments of a sexual nature (i.e. “really shows off your figure”) may be considered sufficiently severe, persistent, or pervasive to constitute a violation of the policy. </a:t>
            </a:r>
            <a:endParaRPr lang="en-US" sz="1000" dirty="0">
              <a:ea typeface="Times New Roman"/>
            </a:endParaRPr>
          </a:p>
          <a:p>
            <a:pPr>
              <a:lnSpc>
                <a:spcPct val="115000"/>
              </a:lnSpc>
            </a:pPr>
            <a:r>
              <a:rPr lang="en-US" sz="1000" dirty="0">
                <a:ea typeface="Times New Roman"/>
              </a:rPr>
              <a:t> </a:t>
            </a:r>
          </a:p>
        </p:txBody>
      </p:sp>
      <p:sp>
        <p:nvSpPr>
          <p:cNvPr id="4" name="Slide Number Placeholder 3"/>
          <p:cNvSpPr>
            <a:spLocks noGrp="1"/>
          </p:cNvSpPr>
          <p:nvPr>
            <p:ph type="sldNum" sz="quarter" idx="10"/>
          </p:nvPr>
        </p:nvSpPr>
        <p:spPr/>
        <p:txBody>
          <a:bodyPr/>
          <a:lstStyle/>
          <a:p>
            <a:fld id="{FE614016-CA90-41D5-947E-DB5727B1AA16}"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i="1" dirty="0">
                <a:solidFill>
                  <a:srgbClr val="000000"/>
                </a:solidFill>
                <a:latin typeface="Arial" panose="020B0604020202020204" pitchFamily="34" charset="0"/>
                <a:ea typeface="Times New Roman"/>
                <a:cs typeface="Arial" panose="020B0604020202020204" pitchFamily="34" charset="0"/>
              </a:rPr>
              <a:t>“Several of my colleagues spend a lot of time talking about sex.  Explicit details are frequently included.  I find this upsetting and have repeatedly asked them to stop.”</a:t>
            </a:r>
          </a:p>
          <a:p>
            <a:pPr>
              <a:lnSpc>
                <a:spcPct val="115000"/>
              </a:lnSpc>
            </a:pPr>
            <a:endParaRPr lang="en-US" sz="1000" i="1" dirty="0">
              <a:solidFill>
                <a:srgbClr val="000000"/>
              </a:solidFill>
              <a:latin typeface="Arial" panose="020B0604020202020204" pitchFamily="34" charset="0"/>
              <a:ea typeface="Times New Roman"/>
              <a:cs typeface="Arial" panose="020B0604020202020204" pitchFamily="34" charset="0"/>
            </a:endParaRPr>
          </a:p>
          <a:p>
            <a:pPr>
              <a:lnSpc>
                <a:spcPct val="115000"/>
              </a:lnSpc>
            </a:pPr>
            <a:r>
              <a:rPr lang="en-US" sz="1000" dirty="0">
                <a:solidFill>
                  <a:srgbClr val="000000"/>
                </a:solidFill>
                <a:latin typeface="Arial" panose="020B0604020202020204" pitchFamily="34" charset="0"/>
                <a:ea typeface="Times New Roman"/>
                <a:cs typeface="Arial" panose="020B0604020202020204" pitchFamily="34" charset="0"/>
              </a:rPr>
              <a:t>This is a potential sexual harassment situation.  Employees should refrain from these types of conversation and it would be appropriate to notify the supervisor if they continue.</a:t>
            </a:r>
            <a:endParaRPr lang="en-US" sz="1000" dirty="0">
              <a:latin typeface="Arial" panose="020B0604020202020204" pitchFamily="34" charset="0"/>
              <a:ea typeface="Times New Roman"/>
              <a:cs typeface="Arial" panose="020B0604020202020204" pitchFamily="34" charset="0"/>
            </a:endParaRPr>
          </a:p>
          <a:p>
            <a:pPr>
              <a:lnSpc>
                <a:spcPct val="115000"/>
              </a:lnSpc>
            </a:pPr>
            <a:r>
              <a:rPr lang="en-US" sz="1000" dirty="0">
                <a:latin typeface="Times New Roman"/>
                <a:ea typeface="Times New Roman"/>
                <a:cs typeface="Times New Roman"/>
              </a:rPr>
              <a:t> </a:t>
            </a:r>
            <a:endParaRPr lang="en-US" sz="1000" dirty="0">
              <a:latin typeface="Calibri"/>
              <a:ea typeface="Times New Roman"/>
              <a:cs typeface="Times New Roman"/>
            </a:endParaRPr>
          </a:p>
          <a:p>
            <a:pPr>
              <a:lnSpc>
                <a:spcPct val="115000"/>
              </a:lnSpc>
            </a:pPr>
            <a:r>
              <a:rPr lang="en-US" sz="1000" dirty="0">
                <a:solidFill>
                  <a:srgbClr val="000000"/>
                </a:solidFill>
                <a:latin typeface="Times New Roman"/>
                <a:ea typeface="Times New Roman"/>
                <a:cs typeface="Times New Roman"/>
              </a:rPr>
              <a:t> </a:t>
            </a:r>
            <a:endParaRPr lang="en-US" sz="1000" dirty="0">
              <a:latin typeface="Calibri"/>
              <a:ea typeface="Times New Roman"/>
              <a:cs typeface="Times New Roman"/>
            </a:endParaRPr>
          </a:p>
          <a:p>
            <a:pPr>
              <a:lnSpc>
                <a:spcPct val="115000"/>
              </a:lnSpc>
            </a:pPr>
            <a:r>
              <a:rPr lang="en-US" sz="1000" dirty="0">
                <a:latin typeface="Times New Roman"/>
                <a:ea typeface="Times New Roman"/>
                <a:cs typeface="Times New Roman"/>
              </a:rPr>
              <a:t> </a:t>
            </a:r>
            <a:endParaRPr lang="en-US" sz="1000" dirty="0">
              <a:latin typeface="Calibri"/>
              <a:ea typeface="Times New Roman"/>
              <a:cs typeface="Times New Roman"/>
            </a:endParaRPr>
          </a:p>
          <a:p>
            <a:pPr>
              <a:lnSpc>
                <a:spcPct val="115000"/>
              </a:lnSpc>
              <a:spcAft>
                <a:spcPts val="1021"/>
              </a:spcAft>
            </a:pPr>
            <a:r>
              <a:rPr lang="en-US" sz="1000" dirty="0">
                <a:solidFill>
                  <a:srgbClr val="000000"/>
                </a:solidFill>
                <a:latin typeface="Calibri"/>
                <a:ea typeface="Times New Roman"/>
                <a:cs typeface="Calibri"/>
              </a:rPr>
              <a:t> </a:t>
            </a:r>
            <a:endParaRPr lang="en-US" sz="1000" dirty="0">
              <a:latin typeface="Calibri"/>
              <a:ea typeface="Times New Roman"/>
              <a:cs typeface="Times New Roman"/>
            </a:endParaRPr>
          </a:p>
          <a:p>
            <a:pPr>
              <a:lnSpc>
                <a:spcPct val="115000"/>
              </a:lnSpc>
              <a:spcAft>
                <a:spcPts val="1021"/>
              </a:spcAft>
            </a:pPr>
            <a:r>
              <a:rPr lang="en-US" sz="1000" dirty="0">
                <a:latin typeface="Times New Roman"/>
                <a:ea typeface="Times New Roman"/>
                <a:cs typeface="Times New Roman"/>
              </a:rPr>
              <a:t> </a:t>
            </a:r>
            <a:endParaRPr lang="en-US" sz="1000" dirty="0">
              <a:latin typeface="Calibri"/>
              <a:ea typeface="Times New Roman"/>
              <a:cs typeface="Times New Roman"/>
            </a:endParaRPr>
          </a:p>
          <a:p>
            <a:pPr>
              <a:lnSpc>
                <a:spcPct val="115000"/>
              </a:lnSpc>
              <a:spcAft>
                <a:spcPts val="1021"/>
              </a:spcAft>
            </a:pPr>
            <a:r>
              <a:rPr lang="en-US" sz="1000" dirty="0">
                <a:solidFill>
                  <a:srgbClr val="000000"/>
                </a:solidFill>
                <a:latin typeface="Calibri"/>
                <a:ea typeface="Times New Roman"/>
                <a:cs typeface="Calibri"/>
              </a:rPr>
              <a:t> </a:t>
            </a:r>
            <a:endParaRPr lang="en-US" sz="1000" dirty="0">
              <a:latin typeface="Calibri"/>
              <a:ea typeface="Times New Roman"/>
              <a:cs typeface="Times New Roman"/>
            </a:endParaRPr>
          </a:p>
          <a:p>
            <a:pPr>
              <a:lnSpc>
                <a:spcPct val="115000"/>
              </a:lnSpc>
              <a:spcAft>
                <a:spcPts val="1021"/>
              </a:spcAft>
            </a:pPr>
            <a:r>
              <a:rPr lang="en-US" sz="1000" dirty="0">
                <a:latin typeface="Times New Roman"/>
                <a:ea typeface="Times New Roman"/>
                <a:cs typeface="Times New Roman"/>
              </a:rPr>
              <a:t> </a:t>
            </a:r>
            <a:endParaRPr lang="en-US" sz="1000" dirty="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defTabSz="933115">
              <a:lnSpc>
                <a:spcPct val="115000"/>
              </a:lnSpc>
              <a:defRPr/>
            </a:pPr>
            <a:r>
              <a:rPr lang="en-US" sz="1000" i="1" dirty="0">
                <a:solidFill>
                  <a:srgbClr val="000000"/>
                </a:solidFill>
                <a:ea typeface="Times New Roman"/>
              </a:rPr>
              <a:t>“My co-worker recently began asking me out.  Although I have declined all the invitations, she repeatedly keeps asking me.  They have actually become distracting and are making work uncomfortable.”</a:t>
            </a:r>
            <a:endParaRPr lang="en-US" sz="1000" i="1" dirty="0">
              <a:solidFill>
                <a:srgbClr val="000000"/>
              </a:solidFill>
              <a:ea typeface="Times New Roman"/>
              <a:cs typeface="Times New Roman"/>
            </a:endParaRPr>
          </a:p>
          <a:p>
            <a:pPr defTabSz="933115">
              <a:lnSpc>
                <a:spcPct val="115000"/>
              </a:lnSpc>
              <a:defRPr/>
            </a:pPr>
            <a:endParaRPr lang="en-US" sz="1000" dirty="0">
              <a:solidFill>
                <a:srgbClr val="000000"/>
              </a:solidFill>
              <a:ea typeface="Times New Roman"/>
              <a:cs typeface="Times New Roman"/>
            </a:endParaRPr>
          </a:p>
          <a:p>
            <a:pPr algn="l"/>
            <a:r>
              <a:rPr lang="en-US" sz="1000" dirty="0"/>
              <a:t>This situation includes the potential for sexual harassment.</a:t>
            </a:r>
          </a:p>
          <a:p>
            <a:pPr algn="l"/>
            <a:endParaRPr lang="en-US" sz="1000" dirty="0"/>
          </a:p>
          <a:p>
            <a:pPr algn="l"/>
            <a:r>
              <a:rPr lang="en-US" sz="1000" dirty="0"/>
              <a:t>If the coworker will not stop making these invitations, the employee should consider discussing the matter with appropriate University personnel.  </a:t>
            </a:r>
          </a:p>
          <a:p>
            <a:pPr algn="l"/>
            <a:endParaRPr lang="en-US" sz="1000" dirty="0"/>
          </a:p>
          <a:p>
            <a:pPr algn="l"/>
            <a:r>
              <a:rPr lang="en-US" sz="1000" dirty="0"/>
              <a:t>(Note: these resources will be discussed later in the training.)</a:t>
            </a:r>
          </a:p>
        </p:txBody>
      </p:sp>
      <p:sp>
        <p:nvSpPr>
          <p:cNvPr id="4" name="Slide Number Placeholder 3"/>
          <p:cNvSpPr>
            <a:spLocks noGrp="1"/>
          </p:cNvSpPr>
          <p:nvPr>
            <p:ph type="sldNum" sz="quarter" idx="10"/>
          </p:nvPr>
        </p:nvSpPr>
        <p:spPr/>
        <p:txBody>
          <a:bodyPr/>
          <a:lstStyle/>
          <a:p>
            <a:fld id="{FE614016-CA90-41D5-947E-DB5727B1AA1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sz="1000" dirty="0">
                <a:solidFill>
                  <a:srgbClr val="000000"/>
                </a:solidFill>
                <a:ea typeface="Times New Roman"/>
              </a:rPr>
              <a:t>Discrimination is real and sexual harassment does happen.</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The previous situations include examples of behaviors and conditions that illustrate different forms of discrimination. These behaviors are at times blatant and persistent; at other times they are more subtle.  </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Discrimination is prohibited under WSU policy and is harmful to everyone, not just the parties involved.  This includes the institution itself.  Offenders are subject to harsh consequences.</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As a WSU employee, you need to know how to identify issues that implicate discrimination, sexual harassment, and sexual misconduct at WSU and report them to the appropriate offices.  To this extent, your participation in this training is a critical step in helping Washington State University be an inclusive and safe workplace and educational institution.</a:t>
            </a:r>
            <a:endParaRPr lang="en-US" sz="1000" dirty="0">
              <a:ea typeface="Times New Roman"/>
            </a:endParaRPr>
          </a:p>
          <a:p>
            <a:pPr>
              <a:lnSpc>
                <a:spcPct val="115000"/>
              </a:lnSpc>
            </a:pPr>
            <a:r>
              <a:rPr lang="en-US" sz="1000" dirty="0">
                <a:ea typeface="Times New Roman"/>
              </a:rPr>
              <a:t> </a:t>
            </a:r>
          </a:p>
        </p:txBody>
      </p:sp>
      <p:sp>
        <p:nvSpPr>
          <p:cNvPr id="4" name="Slide Number Placeholder 3"/>
          <p:cNvSpPr>
            <a:spLocks noGrp="1"/>
          </p:cNvSpPr>
          <p:nvPr>
            <p:ph type="sldNum" sz="quarter" idx="10"/>
          </p:nvPr>
        </p:nvSpPr>
        <p:spPr/>
        <p:txBody>
          <a:bodyPr/>
          <a:lstStyle/>
          <a:p>
            <a:fld id="{FE614016-CA90-41D5-947E-DB5727B1AA1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1184275" y="700088"/>
            <a:ext cx="4654550" cy="3490912"/>
          </a:xfrm>
          <a:prstGeom prst="rect">
            <a:avLst/>
          </a:prstGeom>
          <a:noFill/>
          <a:ln>
            <a:solidFill>
              <a:srgbClr val="000000"/>
            </a:solidFill>
            <a:miter lim="800000"/>
            <a:headEnd/>
            <a:tailEnd/>
          </a:ln>
        </p:spPr>
      </p:sp>
      <p:sp>
        <p:nvSpPr>
          <p:cNvPr id="82947" name="Rectangle 3"/>
          <p:cNvSpPr>
            <a:spLocks noGrp="1" noChangeArrowheads="1"/>
          </p:cNvSpPr>
          <p:nvPr>
            <p:ph type="body" idx="1"/>
            <p:custDataLst>
              <p:tags r:id="rId1"/>
            </p:custDataLst>
          </p:nvPr>
        </p:nvSpPr>
        <p:spPr bwMode="auto">
          <a:xfrm>
            <a:off x="702310" y="4421824"/>
            <a:ext cx="5618480" cy="4189095"/>
          </a:xfrm>
          <a:prstGeom prst="rect">
            <a:avLst/>
          </a:prstGeom>
          <a:noFill/>
          <a:ln>
            <a:miter lim="800000"/>
            <a:headEnd/>
            <a:tailEnd/>
          </a:ln>
        </p:spPr>
        <p:txBody>
          <a:bodyPr/>
          <a:lstStyle/>
          <a:p>
            <a:r>
              <a:rPr lang="en-US" sz="1000" dirty="0"/>
              <a:t>There are many more examples of discrimination and sexual harassment beyond those illustrated in the previous scenarios.  Visual examples include:</a:t>
            </a:r>
          </a:p>
          <a:p>
            <a:endParaRPr lang="en-US" sz="1000" dirty="0"/>
          </a:p>
          <a:p>
            <a:pPr marL="174959" indent="-174959">
              <a:buFont typeface="Arial" pitchFamily="34" charset="0"/>
              <a:buChar char="•"/>
            </a:pPr>
            <a:r>
              <a:rPr lang="en-US" sz="1000" dirty="0"/>
              <a:t>Posters, cartoons, drawings, calendars, </a:t>
            </a:r>
            <a:r>
              <a:rPr lang="en-US" sz="1000" dirty="0" smtClean="0"/>
              <a:t>pinups, </a:t>
            </a:r>
            <a:r>
              <a:rPr lang="en-US" sz="1000" dirty="0"/>
              <a:t>and pictures</a:t>
            </a:r>
          </a:p>
          <a:p>
            <a:pPr marL="174959" indent="-174959">
              <a:buFont typeface="Arial" pitchFamily="34" charset="0"/>
              <a:buChar char="•"/>
            </a:pPr>
            <a:endParaRPr lang="en-US" sz="1000" dirty="0"/>
          </a:p>
          <a:p>
            <a:pPr marL="174959" indent="-174959">
              <a:buFont typeface="Arial" pitchFamily="34" charset="0"/>
              <a:buChar char="•"/>
            </a:pPr>
            <a:r>
              <a:rPr lang="en-US" sz="1000" dirty="0"/>
              <a:t>Electronic bulletin boards, computer </a:t>
            </a:r>
            <a:r>
              <a:rPr lang="en-US" sz="1000" dirty="0" smtClean="0"/>
              <a:t>graphics, </a:t>
            </a:r>
            <a:r>
              <a:rPr lang="en-US" sz="1000" dirty="0"/>
              <a:t>and emails</a:t>
            </a:r>
          </a:p>
          <a:p>
            <a:pPr marL="174959" indent="-174959">
              <a:buFont typeface="Arial" pitchFamily="34" charset="0"/>
              <a:buChar char="•"/>
            </a:pPr>
            <a:endParaRPr lang="en-US" sz="1000" dirty="0"/>
          </a:p>
          <a:p>
            <a:pPr marL="174959" indent="-174959">
              <a:buFont typeface="Arial" pitchFamily="34" charset="0"/>
              <a:buChar char="•"/>
            </a:pPr>
            <a:r>
              <a:rPr lang="en-US" sz="1000" dirty="0"/>
              <a:t>Knick-knacks, </a:t>
            </a:r>
            <a:r>
              <a:rPr lang="en-US" sz="1000" dirty="0" smtClean="0"/>
              <a:t>toys, </a:t>
            </a:r>
            <a:r>
              <a:rPr lang="en-US" sz="1000" dirty="0"/>
              <a:t>and other objects</a:t>
            </a:r>
          </a:p>
          <a:p>
            <a:pPr>
              <a:buFont typeface="Arial" pitchFamily="34" charset="0"/>
              <a:buChar char="•"/>
            </a:pPr>
            <a:endParaRPr lang="en-US" sz="1000" dirty="0"/>
          </a:p>
          <a:p>
            <a:pPr>
              <a:buFont typeface="Arial" pitchFamily="34" charset="0"/>
              <a:buNone/>
            </a:pPr>
            <a:r>
              <a:rPr lang="en-US" sz="1000" dirty="0"/>
              <a:t>If of a sexual nature or on the basis of a protected class, each of these examples may constitute discriminatory harassment or sexual harassment.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bwMode="auto">
          <a:xfrm>
            <a:off x="1184275" y="700088"/>
            <a:ext cx="4654550" cy="3490912"/>
          </a:xfrm>
          <a:prstGeom prst="rect">
            <a:avLst/>
          </a:prstGeom>
          <a:noFill/>
          <a:ln>
            <a:solidFill>
              <a:srgbClr val="000000"/>
            </a:solidFill>
            <a:miter lim="800000"/>
            <a:headEnd/>
            <a:tailEnd/>
          </a:ln>
        </p:spPr>
      </p:sp>
      <p:sp>
        <p:nvSpPr>
          <p:cNvPr id="83971" name="Rectangle 3"/>
          <p:cNvSpPr>
            <a:spLocks noGrp="1" noChangeArrowheads="1"/>
          </p:cNvSpPr>
          <p:nvPr>
            <p:ph type="body" idx="1"/>
            <p:custDataLst>
              <p:tags r:id="rId1"/>
            </p:custDataLst>
          </p:nvPr>
        </p:nvSpPr>
        <p:spPr bwMode="auto">
          <a:xfrm>
            <a:off x="702310" y="4421824"/>
            <a:ext cx="5618480" cy="4189095"/>
          </a:xfrm>
          <a:prstGeom prst="rect">
            <a:avLst/>
          </a:prstGeom>
          <a:noFill/>
          <a:ln>
            <a:miter lim="800000"/>
            <a:headEnd/>
            <a:tailEnd/>
          </a:ln>
        </p:spPr>
        <p:txBody>
          <a:bodyPr>
            <a:noAutofit/>
          </a:bodyPr>
          <a:lstStyle/>
          <a:p>
            <a:pPr>
              <a:lnSpc>
                <a:spcPct val="115000"/>
              </a:lnSpc>
            </a:pPr>
            <a:r>
              <a:rPr lang="en-US" sz="1000" dirty="0">
                <a:solidFill>
                  <a:srgbClr val="000000"/>
                </a:solidFill>
                <a:ea typeface="Times New Roman"/>
              </a:rPr>
              <a:t>Other examples of inappropriate verbal behavior include:</a:t>
            </a:r>
            <a:endParaRPr lang="en-US" sz="1000" dirty="0">
              <a:ea typeface="Times New Roman"/>
            </a:endParaRPr>
          </a:p>
          <a:p>
            <a:pPr marL="171707" indent="-171707">
              <a:lnSpc>
                <a:spcPct val="115000"/>
              </a:lnSpc>
              <a:buFont typeface="Arial" panose="020B0604020202020204" pitchFamily="34" charset="0"/>
              <a:buChar char="•"/>
            </a:pPr>
            <a:endParaRPr lang="en-US" sz="1000" dirty="0">
              <a:ea typeface="Times New Roman"/>
            </a:endParaRPr>
          </a:p>
          <a:p>
            <a:pPr marL="171707" indent="-171707">
              <a:lnSpc>
                <a:spcPct val="115000"/>
              </a:lnSpc>
              <a:buFont typeface="Arial" panose="020B0604020202020204" pitchFamily="34" charset="0"/>
              <a:buChar char="•"/>
            </a:pPr>
            <a:r>
              <a:rPr lang="en-US" sz="1000" dirty="0">
                <a:solidFill>
                  <a:srgbClr val="000000"/>
                </a:solidFill>
                <a:ea typeface="Times New Roman"/>
              </a:rPr>
              <a:t>Making derogatory comments which are of a sexual </a:t>
            </a:r>
            <a:r>
              <a:rPr lang="en-US" sz="1000" dirty="0" smtClean="0">
                <a:solidFill>
                  <a:srgbClr val="000000"/>
                </a:solidFill>
                <a:ea typeface="Times New Roman"/>
              </a:rPr>
              <a:t>nature </a:t>
            </a:r>
            <a:r>
              <a:rPr lang="en-US" sz="1000" dirty="0">
                <a:solidFill>
                  <a:srgbClr val="000000"/>
                </a:solidFill>
                <a:ea typeface="Times New Roman"/>
              </a:rPr>
              <a:t>or on the basis of a protected class</a:t>
            </a:r>
          </a:p>
          <a:p>
            <a:pPr marL="171707" indent="-171707">
              <a:lnSpc>
                <a:spcPct val="115000"/>
              </a:lnSpc>
              <a:buFont typeface="Arial" panose="020B0604020202020204" pitchFamily="34" charset="0"/>
              <a:buChar char="•"/>
            </a:pPr>
            <a:endParaRPr lang="en-US" sz="1000" dirty="0">
              <a:ea typeface="Times New Roman"/>
            </a:endParaRPr>
          </a:p>
          <a:p>
            <a:pPr marL="171707" indent="-171707">
              <a:lnSpc>
                <a:spcPct val="115000"/>
              </a:lnSpc>
              <a:buFont typeface="Arial" panose="020B0604020202020204" pitchFamily="34" charset="0"/>
              <a:buChar char="•"/>
            </a:pPr>
            <a:r>
              <a:rPr lang="en-US" sz="1000" dirty="0">
                <a:solidFill>
                  <a:srgbClr val="000000"/>
                </a:solidFill>
                <a:ea typeface="Times New Roman"/>
              </a:rPr>
              <a:t>Referring to an adult as “girl” or “boy,” “doll” or “hunk,” and other derogatory terms</a:t>
            </a:r>
            <a:endParaRPr lang="en-US" sz="1000" dirty="0">
              <a:ea typeface="Times New Roman"/>
            </a:endParaRPr>
          </a:p>
          <a:p>
            <a:pPr marL="171707" indent="-171707">
              <a:lnSpc>
                <a:spcPct val="115000"/>
              </a:lnSpc>
              <a:buFont typeface="Arial" panose="020B0604020202020204" pitchFamily="34" charset="0"/>
              <a:buChar char="•"/>
            </a:pPr>
            <a:endParaRPr lang="en-US" sz="1000" dirty="0">
              <a:ea typeface="Times New Roman"/>
            </a:endParaRPr>
          </a:p>
          <a:p>
            <a:pPr marL="171707" indent="-171707">
              <a:lnSpc>
                <a:spcPct val="115000"/>
              </a:lnSpc>
              <a:buFont typeface="Arial" panose="020B0604020202020204" pitchFamily="34" charset="0"/>
              <a:buChar char="•"/>
            </a:pPr>
            <a:r>
              <a:rPr lang="en-US" sz="1000" dirty="0">
                <a:solidFill>
                  <a:srgbClr val="000000"/>
                </a:solidFill>
                <a:ea typeface="Times New Roman"/>
              </a:rPr>
              <a:t>Directing hooting, sucking, </a:t>
            </a:r>
            <a:r>
              <a:rPr lang="en-US" sz="1000" dirty="0" smtClean="0">
                <a:solidFill>
                  <a:srgbClr val="000000"/>
                </a:solidFill>
                <a:ea typeface="Times New Roman"/>
              </a:rPr>
              <a:t>lip-smacking, </a:t>
            </a:r>
            <a:r>
              <a:rPr lang="en-US" sz="1000" dirty="0">
                <a:solidFill>
                  <a:srgbClr val="000000"/>
                </a:solidFill>
                <a:ea typeface="Times New Roman"/>
              </a:rPr>
              <a:t>or animal noises toward an individual</a:t>
            </a:r>
            <a:endParaRPr lang="en-US" sz="1000" dirty="0">
              <a:ea typeface="Times New Roman"/>
            </a:endParaRPr>
          </a:p>
          <a:p>
            <a:pPr marL="171707" indent="-171707">
              <a:lnSpc>
                <a:spcPct val="115000"/>
              </a:lnSpc>
              <a:buFont typeface="Arial" panose="020B0604020202020204" pitchFamily="34" charset="0"/>
              <a:buChar char="•"/>
            </a:pPr>
            <a:endParaRPr lang="en-US" sz="1000" dirty="0">
              <a:ea typeface="Times New Roman"/>
            </a:endParaRPr>
          </a:p>
          <a:p>
            <a:pPr marL="171707" indent="-171707">
              <a:lnSpc>
                <a:spcPct val="115000"/>
              </a:lnSpc>
              <a:buFont typeface="Arial" panose="020B0604020202020204" pitchFamily="34" charset="0"/>
              <a:buChar char="•"/>
            </a:pPr>
            <a:r>
              <a:rPr lang="en-US" sz="1000" dirty="0">
                <a:solidFill>
                  <a:srgbClr val="000000"/>
                </a:solidFill>
                <a:ea typeface="Times New Roman"/>
              </a:rPr>
              <a:t>Grunts, </a:t>
            </a:r>
            <a:r>
              <a:rPr lang="en-US" sz="1000" dirty="0" smtClean="0">
                <a:solidFill>
                  <a:srgbClr val="000000"/>
                </a:solidFill>
                <a:ea typeface="Times New Roman"/>
              </a:rPr>
              <a:t>wolf-whistles, </a:t>
            </a:r>
            <a:r>
              <a:rPr lang="en-US" sz="1000" dirty="0">
                <a:solidFill>
                  <a:srgbClr val="000000"/>
                </a:solidFill>
                <a:ea typeface="Times New Roman"/>
              </a:rPr>
              <a:t>or catcalls</a:t>
            </a:r>
            <a:endParaRPr lang="en-US" sz="1000" dirty="0">
              <a:ea typeface="Times New Roman"/>
            </a:endParaRPr>
          </a:p>
          <a:p>
            <a:pPr marL="171707" indent="-171707">
              <a:lnSpc>
                <a:spcPct val="115000"/>
              </a:lnSpc>
              <a:buFont typeface="Arial" panose="020B0604020202020204" pitchFamily="34" charset="0"/>
              <a:buChar char="•"/>
            </a:pPr>
            <a:endParaRPr lang="en-US" sz="1000" dirty="0">
              <a:ea typeface="Times New Roman"/>
            </a:endParaRPr>
          </a:p>
          <a:p>
            <a:pPr marL="171707" indent="-171707">
              <a:lnSpc>
                <a:spcPct val="115000"/>
              </a:lnSpc>
              <a:buFont typeface="Arial" panose="020B0604020202020204" pitchFamily="34" charset="0"/>
              <a:buChar char="•"/>
            </a:pPr>
            <a:r>
              <a:rPr lang="en-US" sz="1000" dirty="0">
                <a:solidFill>
                  <a:srgbClr val="000000"/>
                </a:solidFill>
                <a:ea typeface="Times New Roman"/>
              </a:rPr>
              <a:t>Using sexual innuendos or stories</a:t>
            </a:r>
            <a:endParaRPr lang="en-US" sz="1000" dirty="0">
              <a:ea typeface="Times New Roman"/>
            </a:endParaRPr>
          </a:p>
          <a:p>
            <a:pPr marL="171707" indent="-171707">
              <a:lnSpc>
                <a:spcPct val="115000"/>
              </a:lnSpc>
              <a:buFont typeface="Arial" panose="020B0604020202020204" pitchFamily="34" charset="0"/>
              <a:buChar char="•"/>
            </a:pPr>
            <a:endParaRPr lang="en-US" sz="1000" dirty="0">
              <a:ea typeface="Times New Roman"/>
            </a:endParaRPr>
          </a:p>
          <a:p>
            <a:pPr marL="171707" indent="-171707">
              <a:lnSpc>
                <a:spcPct val="115000"/>
              </a:lnSpc>
              <a:buFont typeface="Arial" panose="020B0604020202020204" pitchFamily="34" charset="0"/>
              <a:buChar char="•"/>
            </a:pPr>
            <a:r>
              <a:rPr lang="en-US" sz="1000" dirty="0">
                <a:solidFill>
                  <a:srgbClr val="000000"/>
                </a:solidFill>
                <a:ea typeface="Times New Roman"/>
              </a:rPr>
              <a:t>Telling lies or spreading rumors about a person’s personal or sex life</a:t>
            </a:r>
          </a:p>
          <a:p>
            <a:pPr marL="171707" indent="-171707">
              <a:lnSpc>
                <a:spcPct val="115000"/>
              </a:lnSpc>
              <a:buFont typeface="Arial" panose="020B0604020202020204" pitchFamily="34" charset="0"/>
              <a:buChar char="•"/>
            </a:pPr>
            <a:endParaRPr lang="en-US" sz="1000" dirty="0">
              <a:ea typeface="Times New Roman"/>
            </a:endParaRPr>
          </a:p>
          <a:p>
            <a:pPr marL="171707" indent="-171707">
              <a:lnSpc>
                <a:spcPct val="115000"/>
              </a:lnSpc>
              <a:buFont typeface="Arial" panose="020B0604020202020204" pitchFamily="34" charset="0"/>
              <a:buChar char="•"/>
            </a:pPr>
            <a:r>
              <a:rPr lang="en-US" sz="1000" dirty="0">
                <a:solidFill>
                  <a:srgbClr val="000000"/>
                </a:solidFill>
                <a:ea typeface="Times New Roman"/>
              </a:rPr>
              <a:t>Turning work discussions towards sexual topics </a:t>
            </a:r>
            <a:endParaRPr lang="en-US" sz="1000" dirty="0">
              <a:ea typeface="Times New Roman"/>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bwMode="auto">
          <a:xfrm>
            <a:off x="1184275" y="700088"/>
            <a:ext cx="4654550" cy="3490912"/>
          </a:xfrm>
          <a:prstGeom prst="rect">
            <a:avLst/>
          </a:prstGeom>
          <a:noFill/>
          <a:ln>
            <a:solidFill>
              <a:srgbClr val="000000"/>
            </a:solidFill>
            <a:miter lim="800000"/>
            <a:headEnd/>
            <a:tailEnd/>
          </a:ln>
        </p:spPr>
      </p:sp>
      <p:sp>
        <p:nvSpPr>
          <p:cNvPr id="87043" name="Rectangle 3"/>
          <p:cNvSpPr>
            <a:spLocks noGrp="1" noChangeArrowheads="1"/>
          </p:cNvSpPr>
          <p:nvPr>
            <p:ph type="body" idx="1"/>
            <p:custDataLst>
              <p:tags r:id="rId1"/>
            </p:custDataLst>
          </p:nvPr>
        </p:nvSpPr>
        <p:spPr bwMode="auto">
          <a:xfrm>
            <a:off x="702310" y="4421824"/>
            <a:ext cx="5618480" cy="4189095"/>
          </a:xfrm>
          <a:prstGeom prst="rect">
            <a:avLst/>
          </a:prstGeom>
          <a:noFill/>
          <a:ln>
            <a:miter lim="800000"/>
            <a:headEnd/>
            <a:tailEnd/>
          </a:ln>
        </p:spPr>
        <p:txBody>
          <a:bodyPr>
            <a:noAutofit/>
          </a:bodyPr>
          <a:lstStyle/>
          <a:p>
            <a:pPr>
              <a:lnSpc>
                <a:spcPct val="115000"/>
              </a:lnSpc>
            </a:pPr>
            <a:r>
              <a:rPr lang="en-US" sz="1000" dirty="0">
                <a:solidFill>
                  <a:srgbClr val="000000"/>
                </a:solidFill>
                <a:ea typeface="Times New Roman"/>
              </a:rPr>
              <a:t>Finally, physical examples of inappropriate behavior include:</a:t>
            </a:r>
          </a:p>
          <a:p>
            <a:pPr marL="174959" indent="-174959">
              <a:lnSpc>
                <a:spcPct val="115000"/>
              </a:lnSpc>
              <a:buFont typeface="Arial" pitchFamily="34" charset="0"/>
              <a:buChar char="•"/>
            </a:pPr>
            <a:endParaRPr lang="en-US" sz="1000" dirty="0">
              <a:solidFill>
                <a:srgbClr val="000000"/>
              </a:solidFill>
              <a:ea typeface="Times New Roman"/>
            </a:endParaRPr>
          </a:p>
          <a:p>
            <a:pPr marL="174959" indent="-174959">
              <a:lnSpc>
                <a:spcPct val="115000"/>
              </a:lnSpc>
              <a:buFont typeface="Arial" pitchFamily="34" charset="0"/>
              <a:buChar char="•"/>
            </a:pPr>
            <a:r>
              <a:rPr lang="en-US" sz="1000" dirty="0">
                <a:solidFill>
                  <a:srgbClr val="000000"/>
                </a:solidFill>
                <a:ea typeface="Times New Roman"/>
              </a:rPr>
              <a:t>Staring, leering or sexually suggestive looks</a:t>
            </a:r>
          </a:p>
          <a:p>
            <a:pPr>
              <a:lnSpc>
                <a:spcPct val="115000"/>
              </a:lnSpc>
            </a:pPr>
            <a:endParaRPr lang="en-US" sz="1000" dirty="0">
              <a:solidFill>
                <a:srgbClr val="000000"/>
              </a:solidFill>
              <a:ea typeface="Times New Roman"/>
            </a:endParaRPr>
          </a:p>
          <a:p>
            <a:pPr marL="174959" indent="-174959">
              <a:lnSpc>
                <a:spcPct val="115000"/>
              </a:lnSpc>
              <a:buFont typeface="Arial" pitchFamily="34" charset="0"/>
              <a:buChar char="•"/>
            </a:pPr>
            <a:r>
              <a:rPr lang="en-US" sz="1000" dirty="0">
                <a:solidFill>
                  <a:srgbClr val="000000"/>
                </a:solidFill>
                <a:ea typeface="Times New Roman"/>
              </a:rPr>
              <a:t>Looking up and down, sometimes referred to as “elevator eyes” or “undressing with the eyes”</a:t>
            </a:r>
          </a:p>
          <a:p>
            <a:pPr>
              <a:lnSpc>
                <a:spcPct val="115000"/>
              </a:lnSpc>
            </a:pPr>
            <a:endParaRPr lang="en-US" sz="1000" dirty="0">
              <a:solidFill>
                <a:srgbClr val="000000"/>
              </a:solidFill>
              <a:ea typeface="Times New Roman"/>
            </a:endParaRPr>
          </a:p>
          <a:p>
            <a:pPr marL="174959" indent="-174959">
              <a:lnSpc>
                <a:spcPct val="115000"/>
              </a:lnSpc>
              <a:buFont typeface="Arial" pitchFamily="34" charset="0"/>
              <a:buChar char="•"/>
            </a:pPr>
            <a:r>
              <a:rPr lang="en-US" sz="1000" dirty="0">
                <a:solidFill>
                  <a:srgbClr val="000000"/>
                </a:solidFill>
                <a:ea typeface="Times New Roman"/>
              </a:rPr>
              <a:t>Making derogatory gestures</a:t>
            </a:r>
          </a:p>
          <a:p>
            <a:pPr>
              <a:lnSpc>
                <a:spcPct val="115000"/>
              </a:lnSpc>
            </a:pPr>
            <a:endParaRPr lang="en-US" sz="1000" dirty="0">
              <a:solidFill>
                <a:srgbClr val="000000"/>
              </a:solidFill>
              <a:ea typeface="Times New Roman"/>
            </a:endParaRPr>
          </a:p>
          <a:p>
            <a:pPr marL="174959" indent="-174959">
              <a:lnSpc>
                <a:spcPct val="115000"/>
              </a:lnSpc>
              <a:buFont typeface="Arial" pitchFamily="34" charset="0"/>
              <a:buChar char="•"/>
            </a:pPr>
            <a:r>
              <a:rPr lang="en-US" sz="1000" dirty="0">
                <a:solidFill>
                  <a:srgbClr val="000000"/>
                </a:solidFill>
                <a:ea typeface="Times New Roman"/>
              </a:rPr>
              <a:t>Using facial expressions like winking or licking one’s lips</a:t>
            </a:r>
          </a:p>
          <a:p>
            <a:pPr>
              <a:lnSpc>
                <a:spcPct val="115000"/>
              </a:lnSpc>
            </a:pPr>
            <a:endParaRPr lang="en-US" sz="1000" dirty="0">
              <a:solidFill>
                <a:srgbClr val="000000"/>
              </a:solidFill>
              <a:ea typeface="Times New Roman"/>
            </a:endParaRPr>
          </a:p>
          <a:p>
            <a:pPr marL="174959" indent="-174959">
              <a:lnSpc>
                <a:spcPct val="115000"/>
              </a:lnSpc>
              <a:buFont typeface="Arial" pitchFamily="34" charset="0"/>
              <a:buChar char="•"/>
            </a:pPr>
            <a:r>
              <a:rPr lang="en-US" sz="1000" dirty="0">
                <a:solidFill>
                  <a:srgbClr val="000000"/>
                </a:solidFill>
                <a:ea typeface="Times New Roman"/>
              </a:rPr>
              <a:t>Inappropriately touching a person or even a person’s clothing</a:t>
            </a:r>
          </a:p>
          <a:p>
            <a:pPr>
              <a:lnSpc>
                <a:spcPct val="115000"/>
              </a:lnSpc>
            </a:pPr>
            <a:endParaRPr lang="en-US" sz="1000" dirty="0">
              <a:solidFill>
                <a:srgbClr val="000000"/>
              </a:solidFill>
              <a:ea typeface="Times New Roman"/>
            </a:endParaRPr>
          </a:p>
          <a:p>
            <a:pPr marL="174959" indent="-174959">
              <a:lnSpc>
                <a:spcPct val="115000"/>
              </a:lnSpc>
              <a:buFont typeface="Arial" pitchFamily="34" charset="0"/>
              <a:buChar char="•"/>
            </a:pPr>
            <a:r>
              <a:rPr lang="en-US" sz="1000" dirty="0">
                <a:solidFill>
                  <a:srgbClr val="000000"/>
                </a:solidFill>
                <a:ea typeface="Times New Roman"/>
              </a:rPr>
              <a:t>Blocking someone’s path with the purpose of making a sexual advance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ea typeface="Times New Roman"/>
              </a:rPr>
              <a:t>Four specific learning objectives will be addressed in this training.  At the conclusion of this course you will be able to:</a:t>
            </a:r>
            <a:endParaRPr lang="en-US" sz="1000" dirty="0">
              <a:ea typeface="Times New Roman"/>
            </a:endParaRPr>
          </a:p>
          <a:p>
            <a:pPr>
              <a:lnSpc>
                <a:spcPct val="115000"/>
              </a:lnSpc>
            </a:pPr>
            <a:r>
              <a:rPr lang="en-US" sz="1000" dirty="0">
                <a:solidFill>
                  <a:srgbClr val="000000"/>
                </a:solidFill>
                <a:ea typeface="Times New Roman"/>
              </a:rPr>
              <a:t> </a:t>
            </a:r>
            <a:endParaRPr lang="en-US" sz="1000" dirty="0">
              <a:ea typeface="Times New Roman"/>
            </a:endParaRPr>
          </a:p>
          <a:p>
            <a:pPr marL="233278" indent="-233278">
              <a:lnSpc>
                <a:spcPct val="115000"/>
              </a:lnSpc>
              <a:buFont typeface="+mj-lt"/>
              <a:buAutoNum type="arabicParenR"/>
            </a:pPr>
            <a:r>
              <a:rPr lang="en-US" sz="1000" dirty="0">
                <a:solidFill>
                  <a:srgbClr val="000000"/>
                </a:solidFill>
                <a:ea typeface="Times New Roman"/>
              </a:rPr>
              <a:t>Identify key WSU policies addressing discrimination, sexual </a:t>
            </a:r>
            <a:r>
              <a:rPr lang="en-US" sz="1000" dirty="0" smtClean="0">
                <a:solidFill>
                  <a:srgbClr val="000000"/>
                </a:solidFill>
                <a:ea typeface="Times New Roman"/>
              </a:rPr>
              <a:t>harassment, </a:t>
            </a:r>
            <a:r>
              <a:rPr lang="en-US" sz="1000" dirty="0">
                <a:solidFill>
                  <a:srgbClr val="000000"/>
                </a:solidFill>
                <a:ea typeface="Times New Roman"/>
              </a:rPr>
              <a:t>and sexual misconduct</a:t>
            </a:r>
          </a:p>
          <a:p>
            <a:pPr marL="233278" indent="-233278">
              <a:lnSpc>
                <a:spcPct val="115000"/>
              </a:lnSpc>
              <a:buFont typeface="+mj-lt"/>
              <a:buAutoNum type="arabicParenR"/>
            </a:pPr>
            <a:endParaRPr lang="en-US" sz="1000" dirty="0">
              <a:solidFill>
                <a:srgbClr val="000000"/>
              </a:solidFill>
              <a:ea typeface="Times New Roman"/>
            </a:endParaRPr>
          </a:p>
          <a:p>
            <a:pPr marL="233278" indent="-233278">
              <a:lnSpc>
                <a:spcPct val="115000"/>
              </a:lnSpc>
              <a:buFont typeface="+mj-lt"/>
              <a:buAutoNum type="arabicParenR"/>
            </a:pPr>
            <a:r>
              <a:rPr lang="en-US" sz="1000" dirty="0">
                <a:solidFill>
                  <a:srgbClr val="000000"/>
                </a:solidFill>
                <a:ea typeface="Times New Roman"/>
              </a:rPr>
              <a:t>Identify issues that implicate discrimination, including sexual harassment and sexual misconduct</a:t>
            </a:r>
          </a:p>
          <a:p>
            <a:pPr marL="233278" indent="-233278">
              <a:lnSpc>
                <a:spcPct val="115000"/>
              </a:lnSpc>
              <a:buFont typeface="+mj-lt"/>
              <a:buAutoNum type="arabicParenR"/>
            </a:pPr>
            <a:endParaRPr lang="en-US" sz="1000" dirty="0">
              <a:solidFill>
                <a:srgbClr val="000000"/>
              </a:solidFill>
              <a:ea typeface="Times New Roman"/>
            </a:endParaRPr>
          </a:p>
          <a:p>
            <a:pPr marL="233278" indent="-233278">
              <a:lnSpc>
                <a:spcPct val="115000"/>
              </a:lnSpc>
              <a:buFont typeface="+mj-lt"/>
              <a:buAutoNum type="arabicParenR"/>
            </a:pPr>
            <a:r>
              <a:rPr lang="en-US" sz="1000" dirty="0">
                <a:solidFill>
                  <a:srgbClr val="000000"/>
                </a:solidFill>
                <a:ea typeface="Times New Roman"/>
              </a:rPr>
              <a:t>Describe your responsibilities as a WSU employee and/or supervisor in the event that an incident of discrimination, sexual </a:t>
            </a:r>
            <a:r>
              <a:rPr lang="en-US" sz="1000" dirty="0" smtClean="0">
                <a:solidFill>
                  <a:srgbClr val="000000"/>
                </a:solidFill>
                <a:ea typeface="Times New Roman"/>
              </a:rPr>
              <a:t>harassment, or </a:t>
            </a:r>
            <a:r>
              <a:rPr lang="en-US" sz="1000" dirty="0">
                <a:solidFill>
                  <a:srgbClr val="000000"/>
                </a:solidFill>
                <a:ea typeface="Times New Roman"/>
              </a:rPr>
              <a:t>sexual misconduct is reported to you or you observe inappropriate behavior</a:t>
            </a:r>
          </a:p>
          <a:p>
            <a:pPr marL="233278" indent="-233278">
              <a:lnSpc>
                <a:spcPct val="115000"/>
              </a:lnSpc>
              <a:buFont typeface="+mj-lt"/>
              <a:buAutoNum type="arabicParenR"/>
            </a:pPr>
            <a:endParaRPr lang="en-US" sz="1000" dirty="0">
              <a:solidFill>
                <a:srgbClr val="000000"/>
              </a:solidFill>
              <a:ea typeface="Times New Roman"/>
            </a:endParaRPr>
          </a:p>
          <a:p>
            <a:pPr marL="233278" indent="-233278">
              <a:lnSpc>
                <a:spcPct val="115000"/>
              </a:lnSpc>
              <a:buFont typeface="+mj-lt"/>
              <a:buAutoNum type="arabicParenR"/>
            </a:pPr>
            <a:r>
              <a:rPr lang="en-US" sz="1000" dirty="0">
                <a:solidFill>
                  <a:srgbClr val="000000"/>
                </a:solidFill>
                <a:ea typeface="Times New Roman"/>
              </a:rPr>
              <a:t>Identify specific University offices and resources that can assist in cases of alleged discrimination, sexual </a:t>
            </a:r>
            <a:r>
              <a:rPr lang="en-US" sz="1000" dirty="0" smtClean="0">
                <a:solidFill>
                  <a:srgbClr val="000000"/>
                </a:solidFill>
                <a:ea typeface="Times New Roman"/>
              </a:rPr>
              <a:t>harassment, </a:t>
            </a:r>
            <a:r>
              <a:rPr lang="en-US" sz="1000" dirty="0">
                <a:solidFill>
                  <a:srgbClr val="000000"/>
                </a:solidFill>
                <a:ea typeface="Times New Roman"/>
              </a:rPr>
              <a:t>and sexual misconduct</a:t>
            </a:r>
            <a:endParaRPr lang="en-US" sz="1000" dirty="0">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sz="1000" dirty="0">
                <a:solidFill>
                  <a:srgbClr val="000000"/>
                </a:solidFill>
                <a:ea typeface="Times New Roman"/>
              </a:rPr>
              <a:t>In closing this section on inappropriate behavior, it is helpful to </a:t>
            </a:r>
            <a:r>
              <a:rPr lang="en-US" sz="1000" dirty="0" smtClean="0">
                <a:solidFill>
                  <a:srgbClr val="000000"/>
                </a:solidFill>
                <a:ea typeface="Times New Roman"/>
              </a:rPr>
              <a:t>remember </a:t>
            </a:r>
            <a:r>
              <a:rPr lang="en-US" sz="1000" dirty="0">
                <a:solidFill>
                  <a:srgbClr val="000000"/>
                </a:solidFill>
                <a:ea typeface="Times New Roman"/>
              </a:rPr>
              <a:t>that our WSU community includes people from a wide variety of differing social, cultural, </a:t>
            </a:r>
            <a:r>
              <a:rPr lang="en-US" sz="1000" dirty="0" smtClean="0">
                <a:solidFill>
                  <a:srgbClr val="000000"/>
                </a:solidFill>
                <a:ea typeface="Times New Roman"/>
              </a:rPr>
              <a:t>ethnic, </a:t>
            </a:r>
            <a:r>
              <a:rPr lang="en-US" sz="1000" dirty="0">
                <a:solidFill>
                  <a:srgbClr val="000000"/>
                </a:solidFill>
                <a:ea typeface="Times New Roman"/>
              </a:rPr>
              <a:t>and gender standards.  This gives rise to different perspectives on what is acceptable and appropriate.</a:t>
            </a:r>
            <a:endParaRPr lang="en-US" sz="1000" dirty="0">
              <a:ea typeface="Times New Roman"/>
              <a:cs typeface="Times New Roman"/>
            </a:endParaRPr>
          </a:p>
          <a:p>
            <a:pPr>
              <a:lnSpc>
                <a:spcPct val="115000"/>
              </a:lnSpc>
            </a:pPr>
            <a:r>
              <a:rPr lang="en-US" sz="1000" dirty="0">
                <a:solidFill>
                  <a:srgbClr val="000000"/>
                </a:solidFill>
                <a:ea typeface="Times New Roman"/>
              </a:rPr>
              <a:t> </a:t>
            </a:r>
            <a:endParaRPr lang="en-US" sz="1000" dirty="0">
              <a:ea typeface="Times New Roman"/>
              <a:cs typeface="Times New Roman"/>
            </a:endParaRPr>
          </a:p>
          <a:p>
            <a:pPr>
              <a:lnSpc>
                <a:spcPct val="115000"/>
              </a:lnSpc>
            </a:pPr>
            <a:r>
              <a:rPr lang="en-US" sz="1000" dirty="0">
                <a:solidFill>
                  <a:srgbClr val="000000"/>
                </a:solidFill>
                <a:ea typeface="Times New Roman"/>
              </a:rPr>
              <a:t>What one person may consider harmless joking, for example, may be regarded as offensive and discriminating to another, particularly when the behavior is pervasive.</a:t>
            </a:r>
            <a:endParaRPr lang="en-US" sz="1000" dirty="0">
              <a:ea typeface="Times New Roman"/>
              <a:cs typeface="Times New Roman"/>
            </a:endParaRPr>
          </a:p>
          <a:p>
            <a:pPr>
              <a:lnSpc>
                <a:spcPct val="115000"/>
              </a:lnSpc>
            </a:pPr>
            <a:r>
              <a:rPr lang="en-US" sz="1000" dirty="0">
                <a:solidFill>
                  <a:srgbClr val="000000"/>
                </a:solidFill>
                <a:ea typeface="Times New Roman"/>
              </a:rPr>
              <a:t> </a:t>
            </a:r>
            <a:endParaRPr lang="en-US" sz="1000" dirty="0">
              <a:ea typeface="Times New Roman"/>
              <a:cs typeface="Times New Roman"/>
            </a:endParaRPr>
          </a:p>
          <a:p>
            <a:pPr>
              <a:lnSpc>
                <a:spcPct val="115000"/>
              </a:lnSpc>
            </a:pPr>
            <a:r>
              <a:rPr lang="en-US" sz="1000" dirty="0">
                <a:solidFill>
                  <a:srgbClr val="000000"/>
                </a:solidFill>
                <a:ea typeface="Times New Roman"/>
              </a:rPr>
              <a:t>In a community as varied as WSU, </a:t>
            </a:r>
            <a:r>
              <a:rPr lang="en-US" sz="1000" dirty="0" smtClean="0">
                <a:solidFill>
                  <a:srgbClr val="000000"/>
                </a:solidFill>
                <a:ea typeface="Times New Roman"/>
              </a:rPr>
              <a:t>personal </a:t>
            </a:r>
            <a:r>
              <a:rPr lang="en-US" sz="1000" dirty="0">
                <a:solidFill>
                  <a:srgbClr val="000000"/>
                </a:solidFill>
                <a:ea typeface="Times New Roman"/>
              </a:rPr>
              <a:t>assumptions about acceptable behavior may not always be valid and it is important to be professional, to be </a:t>
            </a:r>
            <a:r>
              <a:rPr lang="en-US" sz="1000" dirty="0" smtClean="0">
                <a:solidFill>
                  <a:srgbClr val="000000"/>
                </a:solidFill>
                <a:ea typeface="Times New Roman"/>
              </a:rPr>
              <a:t>courteous, </a:t>
            </a:r>
            <a:r>
              <a:rPr lang="en-US" sz="1000" dirty="0">
                <a:solidFill>
                  <a:srgbClr val="000000"/>
                </a:solidFill>
                <a:ea typeface="Times New Roman"/>
              </a:rPr>
              <a:t>and to practice restraint in all situations.</a:t>
            </a:r>
            <a:endParaRPr lang="en-US" sz="1000" dirty="0">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30</a:t>
            </a:fld>
            <a:endParaRPr 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sz="1000" dirty="0">
                <a:solidFill>
                  <a:srgbClr val="000000"/>
                </a:solidFill>
                <a:latin typeface="Arial"/>
                <a:ea typeface="Times New Roman"/>
                <a:cs typeface="Times New Roman"/>
              </a:rPr>
              <a:t>Ask these questions when confronted with or observing potentially inappropriate conduct</a:t>
            </a:r>
            <a:r>
              <a:rPr lang="en-US" sz="1000" dirty="0" smtClean="0">
                <a:solidFill>
                  <a:srgbClr val="000000"/>
                </a:solidFill>
                <a:latin typeface="Arial"/>
                <a:ea typeface="Times New Roman"/>
                <a:cs typeface="Times New Roman"/>
              </a:rPr>
              <a:t>:</a:t>
            </a:r>
            <a:endParaRPr lang="en-US" sz="1000" dirty="0">
              <a:latin typeface="Calibri"/>
              <a:ea typeface="Times New Roman"/>
              <a:cs typeface="Times New Roman"/>
            </a:endParaRPr>
          </a:p>
          <a:p>
            <a:pPr marL="175260" marR="0" indent="-175260">
              <a:lnSpc>
                <a:spcPct val="115000"/>
              </a:lnSpc>
              <a:spcBef>
                <a:spcPts val="0"/>
              </a:spcBef>
              <a:spcAft>
                <a:spcPts val="0"/>
              </a:spcAft>
            </a:pPr>
            <a:endParaRPr lang="en-US" sz="1000" dirty="0">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US" sz="1000" dirty="0">
                <a:solidFill>
                  <a:srgbClr val="000000"/>
                </a:solidFill>
                <a:latin typeface="Arial"/>
                <a:ea typeface="Times New Roman"/>
                <a:cs typeface="Times New Roman"/>
              </a:rPr>
              <a:t>Is the conduct improper, unwanted, or unwelcome?</a:t>
            </a:r>
            <a:endParaRPr lang="en-US" sz="1000" dirty="0">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US" sz="1000" dirty="0" smtClean="0">
                <a:solidFill>
                  <a:srgbClr val="000000"/>
                </a:solidFill>
                <a:latin typeface="Arial"/>
                <a:ea typeface="Times New Roman"/>
                <a:cs typeface="Times New Roman"/>
              </a:rPr>
              <a:t>Is </a:t>
            </a:r>
            <a:r>
              <a:rPr lang="en-US" sz="1000" dirty="0">
                <a:solidFill>
                  <a:srgbClr val="000000"/>
                </a:solidFill>
                <a:latin typeface="Arial"/>
                <a:ea typeface="Times New Roman"/>
                <a:cs typeface="Times New Roman"/>
              </a:rPr>
              <a:t>it of a sexual nature or on the basis of a protected class?</a:t>
            </a:r>
            <a:endParaRPr lang="en-US" sz="1000" dirty="0">
              <a:latin typeface="Calibri"/>
              <a:ea typeface="Times New Roman"/>
              <a:cs typeface="Times New Roman"/>
            </a:endParaRPr>
          </a:p>
          <a:p>
            <a:pPr>
              <a:lnSpc>
                <a:spcPct val="115000"/>
              </a:lnSpc>
            </a:pPr>
            <a:endParaRPr lang="en-US" sz="1000" dirty="0" smtClean="0">
              <a:solidFill>
                <a:srgbClr val="000000"/>
              </a:solidFill>
              <a:latin typeface="Arial"/>
              <a:ea typeface="Times New Roman"/>
              <a:cs typeface="Times New Roman"/>
            </a:endParaRPr>
          </a:p>
          <a:p>
            <a:pPr>
              <a:lnSpc>
                <a:spcPct val="115000"/>
              </a:lnSpc>
            </a:pPr>
            <a:r>
              <a:rPr lang="en-US" sz="1000" dirty="0" smtClean="0">
                <a:solidFill>
                  <a:srgbClr val="000000"/>
                </a:solidFill>
                <a:latin typeface="Arial"/>
                <a:ea typeface="Times New Roman"/>
                <a:cs typeface="Times New Roman"/>
              </a:rPr>
              <a:t>If </a:t>
            </a:r>
            <a:r>
              <a:rPr lang="en-US" sz="1000" dirty="0">
                <a:solidFill>
                  <a:srgbClr val="000000"/>
                </a:solidFill>
                <a:latin typeface="Arial"/>
                <a:ea typeface="Times New Roman"/>
                <a:cs typeface="Times New Roman"/>
              </a:rPr>
              <a:t>the answer to these two questions is "yes," employees should contact the Office for Equal Opportunity so that </a:t>
            </a:r>
            <a:r>
              <a:rPr lang="en-US" sz="1000" u="sng" dirty="0">
                <a:solidFill>
                  <a:srgbClr val="000000"/>
                </a:solidFill>
                <a:latin typeface="Arial"/>
                <a:ea typeface="Times New Roman"/>
                <a:cs typeface="Times New Roman"/>
              </a:rPr>
              <a:t>they</a:t>
            </a:r>
            <a:r>
              <a:rPr lang="en-US" sz="1000" dirty="0">
                <a:solidFill>
                  <a:srgbClr val="000000"/>
                </a:solidFill>
                <a:latin typeface="Arial"/>
                <a:ea typeface="Times New Roman"/>
                <a:cs typeface="Times New Roman"/>
              </a:rPr>
              <a:t> can assess the conduct and consult with supervisors regarding appropriate actions.</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 </a:t>
            </a:r>
            <a:endParaRPr lang="en-US" sz="1000" dirty="0">
              <a:effectLst/>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sz="1000" dirty="0">
                <a:solidFill>
                  <a:srgbClr val="000000"/>
                </a:solidFill>
                <a:latin typeface="Arial"/>
                <a:ea typeface="Times New Roman"/>
                <a:cs typeface="Times New Roman"/>
              </a:rPr>
              <a:t>These examples focus on behavior that falls within the broad continuum of sexual harassment. </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 </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A single incident of conduct on the left side of the continuum, such as unwanted comments, may not be sufficiently severe to rise to the level of a violation of Executive Policy #15; however, if the conduct continues it could become sufficiently persistent or pervasive to rise to the level of a violation.  A single incident of conduct on the right side of the continuum, such as sexual assault or quid pro quo, will be considered sufficiently severe to rise to the level of a violation.</a:t>
            </a:r>
            <a:endParaRPr lang="en-US" sz="1000" dirty="0">
              <a:latin typeface="Calibri"/>
              <a:ea typeface="Times New Roman"/>
              <a:cs typeface="Times New Roman"/>
            </a:endParaRPr>
          </a:p>
          <a:p>
            <a:pPr>
              <a:lnSpc>
                <a:spcPct val="115000"/>
              </a:lnSpc>
            </a:pPr>
            <a:endParaRPr lang="en-US" sz="1000" dirty="0" smtClean="0">
              <a:solidFill>
                <a:srgbClr val="000000"/>
              </a:solidFill>
              <a:latin typeface="Arial"/>
              <a:ea typeface="Times New Roman"/>
              <a:cs typeface="Times New Roman"/>
            </a:endParaRPr>
          </a:p>
          <a:p>
            <a:pPr>
              <a:lnSpc>
                <a:spcPct val="115000"/>
              </a:lnSpc>
            </a:pPr>
            <a:r>
              <a:rPr lang="en-US" sz="1000" dirty="0" smtClean="0">
                <a:solidFill>
                  <a:srgbClr val="000000"/>
                </a:solidFill>
                <a:latin typeface="Arial"/>
                <a:ea typeface="Times New Roman"/>
                <a:cs typeface="Times New Roman"/>
              </a:rPr>
              <a:t>More </a:t>
            </a:r>
            <a:r>
              <a:rPr lang="en-US" sz="1000" dirty="0">
                <a:solidFill>
                  <a:srgbClr val="000000"/>
                </a:solidFill>
                <a:latin typeface="Arial"/>
                <a:ea typeface="Times New Roman"/>
                <a:cs typeface="Times New Roman"/>
              </a:rPr>
              <a:t>severe conduct, such as improper touching and sexual assault, may also be considered criminal behavior with resulting implications from the police and the criminal justice system.  WSU will respond to these matters from an administrative standpoint whether or not a criminal investigation is commenced.  An administrative investigation and a criminal investigation may proceed simultaneously but separately.</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 </a:t>
            </a:r>
            <a:endParaRPr lang="en-US" sz="1000" dirty="0">
              <a:effectLst/>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8141030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sz="1000" dirty="0">
                <a:solidFill>
                  <a:srgbClr val="000000"/>
                </a:solidFill>
                <a:latin typeface="Arial"/>
                <a:ea typeface="Times New Roman"/>
                <a:cs typeface="Times New Roman"/>
              </a:rPr>
              <a:t>WSU policy prohibits sexual misconduct and other forms of sex and gender based violence as forms of sexual harassment.  This includes, but is not limited to</a:t>
            </a:r>
            <a:r>
              <a:rPr lang="en-US" sz="1000" dirty="0" smtClean="0">
                <a:solidFill>
                  <a:srgbClr val="000000"/>
                </a:solidFill>
                <a:latin typeface="Arial"/>
                <a:ea typeface="Times New Roman"/>
                <a:cs typeface="Times New Roman"/>
              </a:rPr>
              <a:t>:</a:t>
            </a:r>
          </a:p>
          <a:p>
            <a:pPr>
              <a:lnSpc>
                <a:spcPct val="115000"/>
              </a:lnSpc>
            </a:pPr>
            <a:endParaRPr lang="en-US" sz="1000" dirty="0">
              <a:latin typeface="Calibri"/>
              <a:ea typeface="Times New Roman"/>
              <a:cs typeface="Times New Roman"/>
            </a:endParaRPr>
          </a:p>
          <a:p>
            <a:pPr marL="0" marR="0" lvl="1" indent="-171450">
              <a:lnSpc>
                <a:spcPct val="115000"/>
              </a:lnSpc>
              <a:spcBef>
                <a:spcPts val="0"/>
              </a:spcBef>
              <a:spcAft>
                <a:spcPts val="0"/>
              </a:spcAft>
              <a:buFont typeface="Arial" panose="020B0604020202020204" pitchFamily="34" charset="0"/>
              <a:buChar char="•"/>
              <a:tabLst>
                <a:tab pos="228600" algn="l"/>
              </a:tabLst>
            </a:pPr>
            <a:r>
              <a:rPr lang="en-US" sz="1000" dirty="0" smtClean="0">
                <a:solidFill>
                  <a:srgbClr val="000000"/>
                </a:solidFill>
                <a:latin typeface="Arial"/>
                <a:ea typeface="Times New Roman"/>
                <a:cs typeface="Symbol"/>
              </a:rPr>
              <a:t>Sexual Assault</a:t>
            </a:r>
            <a:r>
              <a:rPr lang="en-US" sz="1000" dirty="0">
                <a:latin typeface="Times New Roman"/>
                <a:ea typeface="Times New Roman"/>
                <a:cs typeface="Symbol"/>
              </a:rPr>
              <a:t> </a:t>
            </a:r>
            <a:endParaRPr lang="en-US" sz="1000" dirty="0">
              <a:latin typeface="Symbol"/>
              <a:ea typeface="Times New Roman"/>
              <a:cs typeface="Symbol"/>
            </a:endParaRPr>
          </a:p>
          <a:p>
            <a:pPr marL="0" marR="0" lvl="1" indent="-171450">
              <a:lnSpc>
                <a:spcPct val="115000"/>
              </a:lnSpc>
              <a:spcBef>
                <a:spcPts val="0"/>
              </a:spcBef>
              <a:spcAft>
                <a:spcPts val="0"/>
              </a:spcAft>
              <a:buFont typeface="Arial" panose="020B0604020202020204" pitchFamily="34" charset="0"/>
              <a:buChar char="•"/>
              <a:tabLst>
                <a:tab pos="228600" algn="l"/>
              </a:tabLst>
            </a:pPr>
            <a:r>
              <a:rPr lang="en-US" sz="1000" dirty="0">
                <a:solidFill>
                  <a:srgbClr val="000000"/>
                </a:solidFill>
                <a:latin typeface="Arial"/>
                <a:ea typeface="Times New Roman"/>
                <a:cs typeface="Symbol"/>
              </a:rPr>
              <a:t>Sexual Exploitation (for example: posting a nude picture of someone on the internet without their permission</a:t>
            </a:r>
            <a:r>
              <a:rPr lang="en-US" sz="1000" dirty="0" smtClean="0">
                <a:solidFill>
                  <a:srgbClr val="000000"/>
                </a:solidFill>
                <a:latin typeface="Arial"/>
                <a:ea typeface="Times New Roman"/>
                <a:cs typeface="Symbol"/>
              </a:rPr>
              <a:t>)</a:t>
            </a:r>
            <a:endParaRPr lang="en-US" sz="1000" dirty="0">
              <a:latin typeface="Symbol"/>
              <a:ea typeface="Times New Roman"/>
              <a:cs typeface="Symbol"/>
            </a:endParaRPr>
          </a:p>
          <a:p>
            <a:pPr marL="0" marR="0" lvl="1" indent="-171450">
              <a:lnSpc>
                <a:spcPct val="115000"/>
              </a:lnSpc>
              <a:spcBef>
                <a:spcPts val="0"/>
              </a:spcBef>
              <a:spcAft>
                <a:spcPts val="0"/>
              </a:spcAft>
              <a:buFont typeface="Arial" panose="020B0604020202020204" pitchFamily="34" charset="0"/>
              <a:buChar char="•"/>
              <a:tabLst>
                <a:tab pos="228600" algn="l"/>
              </a:tabLst>
            </a:pPr>
            <a:r>
              <a:rPr lang="en-US" sz="1000" dirty="0">
                <a:solidFill>
                  <a:srgbClr val="000000"/>
                </a:solidFill>
                <a:latin typeface="Arial"/>
                <a:ea typeface="Times New Roman"/>
                <a:cs typeface="Symbol"/>
              </a:rPr>
              <a:t>Intimate Partner Violence (i.e. domestic or dating violence</a:t>
            </a:r>
            <a:r>
              <a:rPr lang="en-US" sz="1000" dirty="0" smtClean="0">
                <a:solidFill>
                  <a:srgbClr val="000000"/>
                </a:solidFill>
                <a:latin typeface="Arial"/>
                <a:ea typeface="Times New Roman"/>
                <a:cs typeface="Symbol"/>
              </a:rPr>
              <a:t>)</a:t>
            </a:r>
            <a:endParaRPr lang="en-US" sz="1000" dirty="0">
              <a:latin typeface="Symbol"/>
              <a:ea typeface="Times New Roman"/>
              <a:cs typeface="Symbol"/>
            </a:endParaRPr>
          </a:p>
          <a:p>
            <a:pPr marL="0" marR="0" lvl="1" indent="-171450">
              <a:lnSpc>
                <a:spcPct val="115000"/>
              </a:lnSpc>
              <a:spcBef>
                <a:spcPts val="0"/>
              </a:spcBef>
              <a:spcAft>
                <a:spcPts val="0"/>
              </a:spcAft>
              <a:buFont typeface="Arial" panose="020B0604020202020204" pitchFamily="34" charset="0"/>
              <a:buChar char="•"/>
              <a:tabLst>
                <a:tab pos="228600" algn="l"/>
              </a:tabLst>
            </a:pPr>
            <a:r>
              <a:rPr lang="en-US" sz="1000" dirty="0" smtClean="0">
                <a:solidFill>
                  <a:srgbClr val="000000"/>
                </a:solidFill>
                <a:latin typeface="Arial"/>
                <a:ea typeface="Times New Roman"/>
                <a:cs typeface="Symbol"/>
              </a:rPr>
              <a:t>Stalking</a:t>
            </a:r>
            <a:endParaRPr lang="en-US" sz="1000" dirty="0">
              <a:solidFill>
                <a:schemeClr val="tx1"/>
              </a:solidFill>
              <a:latin typeface="Symbol"/>
              <a:ea typeface="Times New Roman"/>
              <a:cs typeface="Symbol"/>
            </a:endParaRPr>
          </a:p>
          <a:p>
            <a:pPr marL="629593" marR="0" lvl="1" indent="-172393">
              <a:lnSpc>
                <a:spcPct val="115000"/>
              </a:lnSpc>
              <a:spcBef>
                <a:spcPts val="0"/>
              </a:spcBef>
              <a:spcAft>
                <a:spcPts val="0"/>
              </a:spcAft>
              <a:buFont typeface="Arial"/>
              <a:buChar char="•"/>
              <a:tabLst>
                <a:tab pos="228600" algn="l"/>
              </a:tabLst>
            </a:pPr>
            <a:endParaRPr lang="en-US" sz="1000" dirty="0">
              <a:latin typeface="Symbol"/>
              <a:ea typeface="Times New Roman"/>
              <a:cs typeface="Symbol"/>
            </a:endParaRPr>
          </a:p>
          <a:p>
            <a:pPr>
              <a:lnSpc>
                <a:spcPct val="115000"/>
              </a:lnSpc>
            </a:pPr>
            <a:r>
              <a:rPr lang="en-US" sz="1000" dirty="0">
                <a:solidFill>
                  <a:srgbClr val="000000"/>
                </a:solidFill>
                <a:latin typeface="Arial"/>
                <a:ea typeface="Times New Roman"/>
                <a:cs typeface="Times New Roman"/>
              </a:rPr>
              <a:t>One instance of sexual misconduct will be considered sufficiently severe to rise to the level of a violation of Executive Policy #15</a:t>
            </a:r>
            <a:r>
              <a:rPr lang="en-US" sz="1000" dirty="0" smtClean="0">
                <a:solidFill>
                  <a:srgbClr val="000000"/>
                </a:solidFill>
                <a:latin typeface="Arial"/>
                <a:ea typeface="Times New Roman"/>
                <a:cs typeface="Times New Roman"/>
              </a:rPr>
              <a:t>.</a:t>
            </a:r>
            <a:endParaRPr lang="en-US" sz="1000" dirty="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5623039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WSU will address student allegations of sexual</a:t>
            </a:r>
            <a:r>
              <a:rPr lang="en-US" baseline="0" dirty="0" smtClean="0"/>
              <a:t> harassment and sexual misconduct, regardless of where the conduct occurred (on campus or off campus) if it may interfere with the educational pursuits of the parties involved.</a:t>
            </a:r>
          </a:p>
          <a:p>
            <a:endParaRPr lang="en-US" baseline="0" dirty="0" smtClean="0"/>
          </a:p>
          <a:p>
            <a:r>
              <a:rPr lang="en-US" baseline="0" dirty="0" smtClean="0"/>
              <a:t>WSU’s process under this policy is separate from the criminal process and can be pursued simultaneously.</a:t>
            </a:r>
            <a:endParaRPr lang="en-US" dirty="0"/>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5623039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latin typeface="Arial"/>
                <a:ea typeface="Times New Roman"/>
                <a:cs typeface="Times New Roman"/>
              </a:rPr>
              <a:t>Executive Policy #15 prohibits retaliation.  Retaliation includes any act that would dissuade a reasonable person from making or supporting a complaint, or participating in an investigation under this policy.  </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 </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No one shall suffer penalty or retaliation for making or supporting a charge of discrimination, sexual harassment, or sexual misconduct under this policy.  </a:t>
            </a:r>
            <a:endParaRPr lang="en-US" sz="1000" dirty="0">
              <a:latin typeface="Calibri"/>
              <a:ea typeface="Times New Roman"/>
              <a:cs typeface="Times New Roman"/>
            </a:endParaRPr>
          </a:p>
          <a:p>
            <a:pPr>
              <a:lnSpc>
                <a:spcPct val="115000"/>
              </a:lnSpc>
            </a:pP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Retaliation includes any action or threat of action that could negatively affect another’s employment, education, reputation, or other interest. </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 </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Even if the underlying charge of discrimination is not found to be a violation of policy, any act that is found to be retaliatory would constitute a </a:t>
            </a:r>
            <a:r>
              <a:rPr lang="en-US" sz="1000" u="sng" dirty="0">
                <a:solidFill>
                  <a:srgbClr val="000000"/>
                </a:solidFill>
                <a:latin typeface="Arial"/>
                <a:ea typeface="Times New Roman"/>
                <a:cs typeface="Times New Roman"/>
              </a:rPr>
              <a:t>separate</a:t>
            </a:r>
            <a:r>
              <a:rPr lang="en-US" sz="1000" dirty="0">
                <a:solidFill>
                  <a:srgbClr val="000000"/>
                </a:solidFill>
                <a:latin typeface="Arial"/>
                <a:ea typeface="Times New Roman"/>
                <a:cs typeface="Times New Roman"/>
              </a:rPr>
              <a:t> and </a:t>
            </a:r>
            <a:r>
              <a:rPr lang="en-US" sz="1000" u="sng" dirty="0">
                <a:solidFill>
                  <a:srgbClr val="000000"/>
                </a:solidFill>
                <a:latin typeface="Arial"/>
                <a:ea typeface="Times New Roman"/>
                <a:cs typeface="Times New Roman"/>
              </a:rPr>
              <a:t>distinct</a:t>
            </a:r>
            <a:r>
              <a:rPr lang="en-US" sz="1000" dirty="0">
                <a:solidFill>
                  <a:srgbClr val="000000"/>
                </a:solidFill>
                <a:latin typeface="Arial"/>
                <a:ea typeface="Times New Roman"/>
                <a:cs typeface="Times New Roman"/>
              </a:rPr>
              <a:t> policy violation.</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 </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Retaliatory acts shall be reported immediately to the Office for Equal Opportunity.</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 </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 </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 </a:t>
            </a:r>
            <a:endParaRPr lang="en-US" sz="1000" dirty="0">
              <a:effectLst/>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000" dirty="0" smtClean="0"/>
              <a:t>Negative actions</a:t>
            </a:r>
            <a:r>
              <a:rPr lang="en-US" sz="1000" baseline="0" dirty="0" smtClean="0"/>
              <a:t> taken after a person makes a report of discrimination or sexual harassment, assists someone else with a complaint, or participates in discrimination or sexual harassment prevention activities can include any of the following:</a:t>
            </a:r>
          </a:p>
          <a:p>
            <a:endParaRPr lang="en-US" sz="1000" baseline="0" dirty="0" smtClean="0"/>
          </a:p>
          <a:p>
            <a:pPr marL="171450" indent="-171450">
              <a:buFont typeface="Arial" panose="020B0604020202020204" pitchFamily="34" charset="0"/>
              <a:buChar char="•"/>
            </a:pPr>
            <a:r>
              <a:rPr lang="en-US" sz="1000" baseline="0" dirty="0" smtClean="0"/>
              <a:t>For students, negative actions can include being assigned an undeserved or poor academic reference or denial of a reference, and/or reduction or negative influence on University employment or financial aid.</a:t>
            </a:r>
          </a:p>
          <a:p>
            <a:pPr marL="171450" indent="-171450">
              <a:buFont typeface="Arial" panose="020B0604020202020204" pitchFamily="34" charset="0"/>
              <a:buChar char="•"/>
            </a:pPr>
            <a:endParaRPr lang="en-US" sz="1000" baseline="0" dirty="0" smtClean="0"/>
          </a:p>
          <a:p>
            <a:pPr marL="171450" indent="-171450">
              <a:buFont typeface="Arial" panose="020B0604020202020204" pitchFamily="34" charset="0"/>
              <a:buChar char="•"/>
            </a:pPr>
            <a:r>
              <a:rPr lang="en-US" sz="1000" baseline="0" dirty="0" smtClean="0"/>
              <a:t>For employees, negative actions can include demotion, suspension, denial of promotion, poor evaluation, punitive scheduling, unfavorable position reassignment, withholding of deserved support for promotion or tenure, assigning undesirable or inadequate space, punitive work assignments, or dismissal – i.e. any adverse employment decision or treatment that would likely dissuade a reasonable worker from making or supporting an allegation of discrimination or sexual harassment.</a:t>
            </a:r>
            <a:endParaRPr lang="en-US" sz="1000" dirty="0"/>
          </a:p>
        </p:txBody>
      </p:sp>
      <p:sp>
        <p:nvSpPr>
          <p:cNvPr id="4" name="Slide Number Placeholder 3"/>
          <p:cNvSpPr>
            <a:spLocks noGrp="1"/>
          </p:cNvSpPr>
          <p:nvPr>
            <p:ph type="sldNum" sz="quarter" idx="10"/>
          </p:nvPr>
        </p:nvSpPr>
        <p:spPr/>
        <p:txBody>
          <a:bodyPr/>
          <a:lstStyle/>
          <a:p>
            <a:fld id="{FE614016-CA90-41D5-947E-DB5727B1AA1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ea typeface="Times New Roman"/>
              </a:rPr>
              <a:t>Beyond the issues of harassment and discrimination, Washington State University also addresses relationships between consenting adults in the workplace.  The WSU Executive Policy on Faculty-Student and Supervisor-Subordinate Relationships states:</a:t>
            </a:r>
            <a:endParaRPr lang="en-US" sz="1000" dirty="0">
              <a:ea typeface="Times New Roman"/>
              <a:cs typeface="Times New Roman"/>
            </a:endParaRPr>
          </a:p>
          <a:p>
            <a:pPr>
              <a:lnSpc>
                <a:spcPct val="115000"/>
              </a:lnSpc>
            </a:pPr>
            <a:r>
              <a:rPr lang="en-US" sz="1000" dirty="0">
                <a:solidFill>
                  <a:srgbClr val="000000"/>
                </a:solidFill>
                <a:ea typeface="Times New Roman"/>
              </a:rPr>
              <a:t> </a:t>
            </a:r>
            <a:endParaRPr lang="en-US" sz="1000" dirty="0">
              <a:ea typeface="Times New Roman"/>
              <a:cs typeface="Times New Roman"/>
            </a:endParaRPr>
          </a:p>
          <a:p>
            <a:pPr>
              <a:lnSpc>
                <a:spcPct val="115000"/>
              </a:lnSpc>
            </a:pPr>
            <a:r>
              <a:rPr lang="en-US" sz="1000" dirty="0">
                <a:solidFill>
                  <a:srgbClr val="000000"/>
                </a:solidFill>
                <a:ea typeface="Times New Roman"/>
              </a:rPr>
              <a:t>Faculty or anyone in a supervisory role is prohibited from having supervisory responsibility over a student or subordinate with whom he or she is currently having a romantic and/or sexual relationship. </a:t>
            </a:r>
            <a:endParaRPr lang="en-US" sz="1000" dirty="0">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37</a:t>
            </a:fld>
            <a:endParaRPr 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3115">
              <a:defRPr/>
            </a:pPr>
            <a:r>
              <a:rPr lang="en-US" sz="1000" dirty="0"/>
              <a:t>Understanding the term “supervisor” is important and clarification is included in the policy:</a:t>
            </a:r>
          </a:p>
          <a:p>
            <a:pPr defTabSz="933115">
              <a:defRPr/>
            </a:pPr>
            <a:endParaRPr lang="en-US" sz="1000" dirty="0"/>
          </a:p>
          <a:p>
            <a:pPr defTabSz="933115">
              <a:defRPr/>
            </a:pPr>
            <a:r>
              <a:rPr lang="en-US" sz="1000" dirty="0"/>
              <a:t>Supervisory responsibility includes any supervisory role perceived as a position of power or authority.  </a:t>
            </a:r>
          </a:p>
          <a:p>
            <a:pPr defTabSz="933115">
              <a:defRPr/>
            </a:pPr>
            <a:endParaRPr lang="en-US" sz="1000" dirty="0"/>
          </a:p>
          <a:p>
            <a:pPr defTabSz="933115">
              <a:defRPr/>
            </a:pPr>
            <a:r>
              <a:rPr lang="en-US" sz="1000" dirty="0"/>
              <a:t>The definition further identifies that supervisory responsibility is not limited to instruction, research, academic advising, coaching, service on research and thesis committees, assignment of grades, evaluation and recommendation in an institutional capacity for employment, scholarships, fellowships, or awards.</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38</a:t>
            </a:fld>
            <a:endParaRPr 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sz="1000" dirty="0">
                <a:solidFill>
                  <a:srgbClr val="000000"/>
                </a:solidFill>
                <a:ea typeface="Times New Roman"/>
              </a:rPr>
              <a:t>Finally, relationships between individuals in which neither party is in a position to evaluate or supervise the other party are not within the scope of this policy so long as neither party participates in decisions that may reward or penalize the other and so long as such an evaluative relationship is not reasonably anticipated by the parties. </a:t>
            </a:r>
            <a:endParaRPr lang="en-US" sz="1000" dirty="0">
              <a:ea typeface="Times New Roman"/>
            </a:endParaRPr>
          </a:p>
          <a:p>
            <a:pPr>
              <a:lnSpc>
                <a:spcPct val="115000"/>
              </a:lnSpc>
            </a:pPr>
            <a:r>
              <a:rPr lang="en-US" sz="1000" dirty="0">
                <a:ea typeface="Times New Roman"/>
              </a:rPr>
              <a:t> </a:t>
            </a:r>
          </a:p>
          <a:p>
            <a:pPr>
              <a:lnSpc>
                <a:spcPct val="115000"/>
              </a:lnSpc>
            </a:pPr>
            <a:r>
              <a:rPr lang="en-US" sz="1000" dirty="0">
                <a:solidFill>
                  <a:srgbClr val="000000"/>
                </a:solidFill>
                <a:ea typeface="Times New Roman"/>
              </a:rPr>
              <a:t>The complete text of this policy is readily available online.</a:t>
            </a:r>
            <a:endParaRPr lang="en-US" sz="1000" dirty="0">
              <a:ea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39</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latin typeface="Arial"/>
                <a:ea typeface="Times New Roman"/>
                <a:cs typeface="Times New Roman"/>
              </a:rPr>
              <a:t>In April 2010 WSU President Elson Floyd issued a memo to underscore our University's sincerity in regard to addressing discrimination and sexual harassment.  He states:</a:t>
            </a:r>
            <a:endParaRPr lang="en-US" sz="1000" dirty="0">
              <a:latin typeface="Calibri"/>
              <a:ea typeface="Times New Roman"/>
              <a:cs typeface="Times New Roman"/>
            </a:endParaRPr>
          </a:p>
          <a:p>
            <a:pPr>
              <a:lnSpc>
                <a:spcPct val="115000"/>
              </a:lnSpc>
            </a:pPr>
            <a:endParaRPr lang="en-US" sz="1000" dirty="0">
              <a:latin typeface="Calibri"/>
              <a:ea typeface="Times New Roman"/>
              <a:cs typeface="Times New Roman"/>
            </a:endParaRPr>
          </a:p>
          <a:p>
            <a:pPr>
              <a:lnSpc>
                <a:spcPct val="115000"/>
              </a:lnSpc>
            </a:pPr>
            <a:r>
              <a:rPr lang="en-US" sz="1000" i="1" dirty="0">
                <a:solidFill>
                  <a:srgbClr val="000000"/>
                </a:solidFill>
                <a:latin typeface="Arial"/>
                <a:ea typeface="Times New Roman"/>
                <a:cs typeface="Times New Roman"/>
              </a:rPr>
              <a:t>“Eradicating discrimination and sexual harassment and fostering a respectful environment requires an ongoing, demonstrated commitment from all members of the University community.”</a:t>
            </a:r>
            <a:endParaRPr lang="en-US" sz="1000" dirty="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sz="1000" dirty="0" smtClean="0"/>
          </a:p>
          <a:p>
            <a:r>
              <a:rPr lang="en-US" sz="1000" kern="1200" dirty="0" smtClean="0">
                <a:solidFill>
                  <a:schemeClr val="tx1"/>
                </a:solidFill>
                <a:latin typeface="Arial" pitchFamily="34" charset="0"/>
                <a:ea typeface="+mn-ea"/>
                <a:cs typeface="Arial" pitchFamily="34" charset="0"/>
              </a:rPr>
              <a:t>The following review describes ten workplace scenarios.  After reading each scenario, select the single </a:t>
            </a:r>
            <a:r>
              <a:rPr lang="en-US" sz="1000" b="1" i="1" u="sng" kern="1200" dirty="0" smtClean="0">
                <a:solidFill>
                  <a:schemeClr val="tx1"/>
                </a:solidFill>
                <a:latin typeface="Arial" pitchFamily="34" charset="0"/>
                <a:ea typeface="+mn-ea"/>
                <a:cs typeface="Arial" pitchFamily="34" charset="0"/>
              </a:rPr>
              <a:t>best response</a:t>
            </a:r>
            <a:r>
              <a:rPr lang="en-US" sz="1000" b="0" i="0" u="none" kern="1200" dirty="0" smtClean="0">
                <a:solidFill>
                  <a:schemeClr val="tx1"/>
                </a:solidFill>
                <a:latin typeface="Arial" pitchFamily="34" charset="0"/>
                <a:ea typeface="+mn-ea"/>
                <a:cs typeface="Arial" pitchFamily="34" charset="0"/>
              </a:rPr>
              <a:t> from the choices available.  Only one selection is allowed for each scenario</a:t>
            </a:r>
            <a:r>
              <a:rPr lang="en-US" sz="1000" b="0" i="0" u="none" kern="1200" dirty="0" smtClean="0">
                <a:solidFill>
                  <a:schemeClr val="tx1"/>
                </a:solidFill>
                <a:latin typeface="Arial" pitchFamily="34" charset="0"/>
                <a:ea typeface="+mn-ea"/>
                <a:cs typeface="Arial" pitchFamily="34" charset="0"/>
              </a:rPr>
              <a:t>.</a:t>
            </a:r>
            <a:endParaRPr lang="en-US" sz="1000" b="0" i="0" u="none" kern="1200" dirty="0" smtClean="0">
              <a:solidFill>
                <a:schemeClr val="tx1"/>
              </a:solidFill>
              <a:latin typeface="Arial" pitchFamily="34" charset="0"/>
              <a:ea typeface="+mn-ea"/>
              <a:cs typeface="Arial" pitchFamily="34" charset="0"/>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40</a:t>
            </a:fld>
            <a:endParaRPr 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15">
              <a:defRPr/>
            </a:pPr>
            <a:r>
              <a:rPr lang="en-US" sz="1000" dirty="0"/>
              <a:t>Discrimination: Delegating this task to only women is discrimination on the basis of sex and/or gender.  </a:t>
            </a:r>
            <a:endParaRPr lang="en-US" sz="1000" strike="sngStrike" dirty="0"/>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41</a:t>
            </a:fld>
            <a:endParaRPr 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None of the above: Unless Tom ignores Karen's response, persists in asking her out and does not respect her decision, no harassment has occurred.</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42</a:t>
            </a:fld>
            <a:endParaRPr 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15">
              <a:defRPr/>
            </a:pPr>
            <a:r>
              <a:rPr lang="en-US" sz="1000" dirty="0"/>
              <a:t>Discriminatory Harassment: Craig’s comments appear to tie his co-workers’ conversations to their race in a derogatory manner.  His comments have the potential to be considered discriminatory harassment and he should stop using this expression.</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43</a:t>
            </a:fld>
            <a:endParaRPr 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15">
              <a:defRPr/>
            </a:pPr>
            <a:r>
              <a:rPr lang="en-US" sz="1000" dirty="0"/>
              <a:t>Sexual Harassment: Bill's phone conversations of a sexual nature, his</a:t>
            </a:r>
            <a:r>
              <a:rPr lang="en-US" sz="1000" i="1" dirty="0"/>
              <a:t> </a:t>
            </a:r>
            <a:r>
              <a:rPr lang="en-US" sz="1000" dirty="0"/>
              <a:t>refusal to stop when requested by Mary, and his use of the term "honey" have the potential to be considered sexual harassment.  Additionally, if he is a State of Washington employee he may also be violating the State Ethics rules.</a:t>
            </a:r>
          </a:p>
          <a:p>
            <a:endParaRPr lang="en-US" sz="1000" dirty="0"/>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44</a:t>
            </a:fld>
            <a:endParaRPr lang="en-US">
              <a:solidFill>
                <a:prstClr val="black"/>
              </a:solidFill>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15">
              <a:defRPr/>
            </a:pPr>
            <a:r>
              <a:rPr lang="en-US" sz="1000" dirty="0"/>
              <a:t>Discriminatory Harassment: The comment may be discriminatory harassment against </a:t>
            </a:r>
            <a:r>
              <a:rPr lang="en-US" sz="1000" dirty="0" err="1"/>
              <a:t>Halil</a:t>
            </a:r>
            <a:r>
              <a:rPr lang="en-US" sz="1000" dirty="0"/>
              <a:t> based on race and/or ethnic origin. </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45</a:t>
            </a:fld>
            <a:endParaRPr lang="en-US">
              <a:solidFill>
                <a:prstClr val="black"/>
              </a:solidFill>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15">
              <a:defRPr/>
            </a:pPr>
            <a:r>
              <a:rPr lang="en-US" sz="1000" dirty="0"/>
              <a:t>Sexual Harassment: This is an example of quid pro quo sexual harassment insofar as Susan is implying that Arline will be promoted if she complies with her request. </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46</a:t>
            </a:fld>
            <a:endParaRPr lang="en-US">
              <a:solidFill>
                <a:prstClr val="black"/>
              </a:solidFill>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None of the above: While Yvonne should not yell in the workplace, this display of frustration does not appear to implicate EP 15.</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47</a:t>
            </a:fld>
            <a:endParaRPr lang="en-US">
              <a:solidFill>
                <a:prstClr val="black"/>
              </a:solidFill>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000" strike="sngStrike" dirty="0"/>
          </a:p>
          <a:p>
            <a:pPr defTabSz="933115">
              <a:defRPr/>
            </a:pPr>
            <a:r>
              <a:rPr lang="en-US" sz="1000" dirty="0"/>
              <a:t>None of the above: The supervisor’s reprimands are not based upon the employee’s membership in a protected group but are instead based upon work performance. </a:t>
            </a:r>
          </a:p>
          <a:p>
            <a:endParaRPr lang="en-US" sz="1000" strike="sngStrike" dirty="0"/>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48</a:t>
            </a:fld>
            <a:endParaRPr lang="en-US">
              <a:solidFill>
                <a:prstClr val="black"/>
              </a:solidFill>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Workplace Harassment: These actions have the impact of being bothersome and causing anguish for another employee.  If they are not targeting you in a sexual manner or based on a protected class, this conduct may be considered workplace harassment which may be reported to a supervisor or to Human Resource Services.</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49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ea typeface="Times New Roman"/>
              </a:rPr>
              <a:t>He highlights the integral role supervisors play:</a:t>
            </a:r>
            <a:endParaRPr lang="en-US" sz="1000" dirty="0">
              <a:ea typeface="Times New Roman"/>
              <a:cs typeface="Times New Roman"/>
            </a:endParaRPr>
          </a:p>
          <a:p>
            <a:pPr>
              <a:lnSpc>
                <a:spcPct val="115000"/>
              </a:lnSpc>
            </a:pPr>
            <a:r>
              <a:rPr lang="en-US" sz="1000" dirty="0">
                <a:solidFill>
                  <a:srgbClr val="000000"/>
                </a:solidFill>
                <a:ea typeface="Times New Roman"/>
              </a:rPr>
              <a:t> </a:t>
            </a:r>
            <a:endParaRPr lang="en-US" sz="1000" dirty="0">
              <a:ea typeface="Times New Roman"/>
              <a:cs typeface="Times New Roman"/>
            </a:endParaRPr>
          </a:p>
          <a:p>
            <a:pPr>
              <a:lnSpc>
                <a:spcPct val="115000"/>
              </a:lnSpc>
            </a:pPr>
            <a:r>
              <a:rPr lang="en-US" sz="1000" i="1" dirty="0">
                <a:solidFill>
                  <a:srgbClr val="000000"/>
                </a:solidFill>
                <a:ea typeface="Times New Roman"/>
              </a:rPr>
              <a:t>“All supervisors are expected to reflect this responsibility in all aspects of their conduct.  Make it clear to your employees that you will not tolerate sexual or discriminatory remarks, jokes or behavior in the workplace."</a:t>
            </a:r>
            <a:endParaRPr lang="en-US" sz="1000" dirty="0">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Discrimination: This is discrimination against a promising candidate which is based solely on marital status, sex and/or gender.</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50</a:t>
            </a:fld>
            <a:endParaRPr lang="en-US">
              <a:solidFill>
                <a:prstClr val="black"/>
              </a:solidFill>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000" dirty="0"/>
              <a:t>What can you do and what must you do if you experience or become aware of potential discrimination, sexual harassment, or sexual misconduct?  Appropriate responses must be considered from the perspective of your role as a potential complainant, as an alleged respondent, as the supervisor, or as a witness.</a:t>
            </a:r>
          </a:p>
          <a:p>
            <a:endParaRPr lang="en-US" sz="1000" dirty="0"/>
          </a:p>
          <a:p>
            <a:r>
              <a:rPr lang="en-US" sz="1000" dirty="0"/>
              <a:t>The following slides include reasonable responses to consider when determining your course of action.  </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51</a:t>
            </a:fld>
            <a:endParaRPr lang="en-US">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000" dirty="0" smtClean="0"/>
              <a:t>Anyone</a:t>
            </a:r>
            <a:r>
              <a:rPr lang="en-US" sz="1000" baseline="0" dirty="0" smtClean="0"/>
              <a:t> who believes she or he has been subjected to discrimination, sexual harassment, or sexual misconduct should take one or more of the following actions, as appropriate.  However, recognize that any actions taken do not need to occur in the specific order presented here.</a:t>
            </a:r>
          </a:p>
          <a:p>
            <a:endParaRPr lang="en-US" sz="1000" baseline="0" dirty="0" smtClean="0"/>
          </a:p>
          <a:p>
            <a:pPr marL="171450" indent="-171450">
              <a:buFont typeface="Arial" panose="020B0604020202020204" pitchFamily="34" charset="0"/>
              <a:buChar char="•"/>
            </a:pPr>
            <a:r>
              <a:rPr lang="en-US" sz="1000" baseline="0" dirty="0" smtClean="0"/>
              <a:t>If you or others are in immediate danger of harm, call 911.</a:t>
            </a:r>
          </a:p>
          <a:p>
            <a:pPr marL="171450" indent="-171450">
              <a:buFont typeface="Arial" panose="020B0604020202020204" pitchFamily="34" charset="0"/>
              <a:buChar char="•"/>
            </a:pPr>
            <a:endParaRPr lang="en-US" sz="1000" baseline="0" dirty="0" smtClean="0"/>
          </a:p>
          <a:p>
            <a:pPr marL="171450" indent="-171450">
              <a:buFont typeface="Arial" panose="020B0604020202020204" pitchFamily="34" charset="0"/>
              <a:buChar char="•"/>
            </a:pPr>
            <a:r>
              <a:rPr lang="en-US" sz="1000" baseline="0" dirty="0" smtClean="0"/>
              <a:t>You may report the incident to your supervisor or directly to the Office for Equal Opportunity.</a:t>
            </a:r>
          </a:p>
          <a:p>
            <a:pPr marL="171450" indent="-171450">
              <a:buFont typeface="Arial" panose="020B0604020202020204" pitchFamily="34" charset="0"/>
              <a:buChar char="•"/>
            </a:pPr>
            <a:endParaRPr lang="en-US" sz="1000" baseline="0" dirty="0" smtClean="0"/>
          </a:p>
          <a:p>
            <a:pPr marL="171450" indent="-171450">
              <a:buFont typeface="Arial" panose="020B0604020202020204" pitchFamily="34" charset="0"/>
              <a:buChar char="•"/>
            </a:pPr>
            <a:r>
              <a:rPr lang="en-US" sz="1000" baseline="0" dirty="0" smtClean="0"/>
              <a:t>If you would like to speak with someone confidentially about your concerns, you may contact the WSU Employee Assistance Program, or WSU Counseling and Testing Services.</a:t>
            </a:r>
            <a:endParaRPr lang="en-US" sz="1000" dirty="0"/>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52</a:t>
            </a:fld>
            <a:endParaRPr lang="en-US">
              <a:solidFill>
                <a:prstClr val="black"/>
              </a:solidFill>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174959" indent="-174959" fontAlgn="base">
              <a:spcBef>
                <a:spcPts val="1225"/>
              </a:spcBef>
              <a:spcAft>
                <a:spcPct val="50000"/>
              </a:spcAft>
              <a:buClr>
                <a:srgbClr val="990033"/>
              </a:buClr>
              <a:buSzPct val="100000"/>
              <a:buFont typeface="Arial" pitchFamily="34" charset="0"/>
              <a:buChar char="•"/>
            </a:pPr>
            <a:r>
              <a:rPr lang="en-US" sz="1000" dirty="0"/>
              <a:t>As a potential Respondent, you must stop the behavior immediately!  Whether verbal, </a:t>
            </a:r>
            <a:r>
              <a:rPr lang="en-US" sz="1000" dirty="0" smtClean="0"/>
              <a:t>written, </a:t>
            </a:r>
            <a:r>
              <a:rPr lang="en-US" sz="1000" dirty="0"/>
              <a:t>or physical, you must not continue the behavior</a:t>
            </a:r>
            <a:r>
              <a:rPr lang="en-US" sz="1000" dirty="0" smtClean="0"/>
              <a:t>!</a:t>
            </a:r>
          </a:p>
          <a:p>
            <a:pPr marL="174959" indent="-174959" fontAlgn="base">
              <a:spcBef>
                <a:spcPts val="1225"/>
              </a:spcBef>
              <a:spcAft>
                <a:spcPct val="50000"/>
              </a:spcAft>
              <a:buClr>
                <a:srgbClr val="990033"/>
              </a:buClr>
              <a:buSzPct val="100000"/>
              <a:buFont typeface="Arial" pitchFamily="34" charset="0"/>
              <a:buChar char="•"/>
            </a:pPr>
            <a:endParaRPr lang="en-US" sz="1000" dirty="0"/>
          </a:p>
          <a:p>
            <a:pPr marL="174959" indent="-174959" fontAlgn="base">
              <a:spcBef>
                <a:spcPts val="1225"/>
              </a:spcBef>
              <a:spcAft>
                <a:spcPct val="50000"/>
              </a:spcAft>
              <a:buClr>
                <a:srgbClr val="990033"/>
              </a:buClr>
              <a:buSzPct val="100000"/>
              <a:buFont typeface="Arial" pitchFamily="34" charset="0"/>
              <a:buChar char="•"/>
            </a:pPr>
            <a:r>
              <a:rPr lang="en-US" sz="1000" dirty="0"/>
              <a:t>Review WSU Executive Policy Prohibiting Discrimination, Sexual Harassment, and Sexual Misconduct and contact your supervisor to describe what has occurred</a:t>
            </a:r>
            <a:r>
              <a:rPr lang="en-US" sz="1000" dirty="0" smtClean="0"/>
              <a:t>.</a:t>
            </a:r>
          </a:p>
          <a:p>
            <a:pPr marL="174959" indent="-174959" fontAlgn="base">
              <a:spcBef>
                <a:spcPts val="1225"/>
              </a:spcBef>
              <a:spcAft>
                <a:spcPct val="50000"/>
              </a:spcAft>
              <a:buClr>
                <a:srgbClr val="990033"/>
              </a:buClr>
              <a:buSzPct val="100000"/>
              <a:buFont typeface="Arial" pitchFamily="34" charset="0"/>
              <a:buChar char="•"/>
            </a:pPr>
            <a:endParaRPr lang="en-US" sz="1000" dirty="0"/>
          </a:p>
          <a:p>
            <a:pPr marL="174959" indent="-174959" fontAlgn="base">
              <a:spcBef>
                <a:spcPts val="1225"/>
              </a:spcBef>
              <a:spcAft>
                <a:spcPct val="50000"/>
              </a:spcAft>
              <a:buClr>
                <a:srgbClr val="990033"/>
              </a:buClr>
              <a:buSzPct val="100000"/>
              <a:buFont typeface="Arial" pitchFamily="34" charset="0"/>
              <a:buChar char="•"/>
            </a:pPr>
            <a:r>
              <a:rPr lang="en-US" sz="1000" dirty="0"/>
              <a:t>Also contact the Office for Equal Opportunity, the University </a:t>
            </a:r>
            <a:r>
              <a:rPr lang="en-US" sz="1000" dirty="0" smtClean="0"/>
              <a:t>Ombudsman, </a:t>
            </a:r>
            <a:r>
              <a:rPr lang="en-US" sz="1000" dirty="0"/>
              <a:t>or Human Resource Services.</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53</a:t>
            </a:fld>
            <a:endParaRPr lang="en-US">
              <a:solidFill>
                <a:prstClr val="black"/>
              </a:solidFill>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marL="342900" marR="0" lvl="0" indent="-342900">
              <a:lnSpc>
                <a:spcPct val="115000"/>
              </a:lnSpc>
              <a:spcBef>
                <a:spcPts val="0"/>
              </a:spcBef>
              <a:spcAft>
                <a:spcPts val="0"/>
              </a:spcAft>
              <a:buFont typeface="Arial"/>
              <a:buChar char="•"/>
            </a:pPr>
            <a:r>
              <a:rPr lang="en-US" sz="1000" dirty="0">
                <a:solidFill>
                  <a:srgbClr val="00070C"/>
                </a:solidFill>
              </a:rPr>
              <a:t>WSU employees </a:t>
            </a:r>
            <a:r>
              <a:rPr lang="en-US" sz="1000" b="1" dirty="0" smtClean="0">
                <a:solidFill>
                  <a:srgbClr val="00070C"/>
                </a:solidFill>
              </a:rPr>
              <a:t>cannot guarantee confidentiality </a:t>
            </a:r>
            <a:r>
              <a:rPr lang="en-US" sz="1000" dirty="0" smtClean="0">
                <a:solidFill>
                  <a:srgbClr val="00070C"/>
                </a:solidFill>
              </a:rPr>
              <a:t>to </a:t>
            </a:r>
            <a:r>
              <a:rPr lang="en-US" sz="1000" dirty="0">
                <a:solidFill>
                  <a:srgbClr val="00070C"/>
                </a:solidFill>
              </a:rPr>
              <a:t>students or other employees, unless they have a legally privileged relationship.</a:t>
            </a:r>
          </a:p>
          <a:p>
            <a:pPr marL="0" marR="0" lvl="0" indent="0">
              <a:lnSpc>
                <a:spcPct val="115000"/>
              </a:lnSpc>
              <a:spcBef>
                <a:spcPts val="0"/>
              </a:spcBef>
              <a:spcAft>
                <a:spcPts val="0"/>
              </a:spcAft>
              <a:buFont typeface="Arial"/>
              <a:buNone/>
            </a:pPr>
            <a:endParaRPr lang="en-US" sz="1000" dirty="0">
              <a:solidFill>
                <a:srgbClr val="00070C"/>
              </a:solidFill>
            </a:endParaRPr>
          </a:p>
          <a:p>
            <a:pPr marL="342900" marR="0" lvl="0" indent="-342900">
              <a:lnSpc>
                <a:spcPct val="115000"/>
              </a:lnSpc>
              <a:spcBef>
                <a:spcPts val="0"/>
              </a:spcBef>
              <a:spcAft>
                <a:spcPts val="0"/>
              </a:spcAft>
              <a:buFont typeface="Arial"/>
              <a:buChar char="•"/>
            </a:pPr>
            <a:r>
              <a:rPr lang="en-US" sz="1000" b="1" dirty="0">
                <a:solidFill>
                  <a:srgbClr val="00070C"/>
                </a:solidFill>
              </a:rPr>
              <a:t>All WSU employees, including student employees,</a:t>
            </a:r>
            <a:r>
              <a:rPr lang="en-US" sz="1000" dirty="0">
                <a:solidFill>
                  <a:srgbClr val="00070C"/>
                </a:solidFill>
              </a:rPr>
              <a:t> who have information regarding incidents of sexual harassment or sexual misconduct </a:t>
            </a:r>
            <a:r>
              <a:rPr lang="en-US" sz="1000" b="1" u="sng" dirty="0">
                <a:solidFill>
                  <a:srgbClr val="00070C"/>
                </a:solidFill>
              </a:rPr>
              <a:t>must</a:t>
            </a:r>
            <a:r>
              <a:rPr lang="en-US" sz="1000" dirty="0">
                <a:solidFill>
                  <a:srgbClr val="00070C"/>
                </a:solidFill>
              </a:rPr>
              <a:t> report to OEO, the WSU Title IX Coordinator, or a Title IX Co-Coordinator. </a:t>
            </a:r>
          </a:p>
          <a:p>
            <a:pPr marL="0" marR="0" lvl="0" indent="0">
              <a:lnSpc>
                <a:spcPct val="115000"/>
              </a:lnSpc>
              <a:spcBef>
                <a:spcPts val="0"/>
              </a:spcBef>
              <a:spcAft>
                <a:spcPts val="0"/>
              </a:spcAft>
              <a:buFont typeface="Arial"/>
              <a:buNone/>
            </a:pPr>
            <a:endParaRPr lang="en-US" sz="1000" dirty="0">
              <a:solidFill>
                <a:srgbClr val="00070C"/>
              </a:solidFill>
            </a:endParaRPr>
          </a:p>
          <a:p>
            <a:pPr marL="342900" marR="0" lvl="0" indent="-342900">
              <a:lnSpc>
                <a:spcPct val="115000"/>
              </a:lnSpc>
              <a:spcBef>
                <a:spcPts val="0"/>
              </a:spcBef>
              <a:spcAft>
                <a:spcPts val="0"/>
              </a:spcAft>
              <a:buFont typeface="Arial"/>
              <a:buChar char="•"/>
            </a:pPr>
            <a:r>
              <a:rPr lang="en-US" sz="1000" dirty="0">
                <a:solidFill>
                  <a:srgbClr val="00070C"/>
                </a:solidFill>
              </a:rPr>
              <a:t>In addition, WSU employees with </a:t>
            </a:r>
            <a:r>
              <a:rPr lang="en-US" sz="1000" b="1" dirty="0">
                <a:solidFill>
                  <a:srgbClr val="00070C"/>
                </a:solidFill>
              </a:rPr>
              <a:t>supervisory authority </a:t>
            </a:r>
            <a:r>
              <a:rPr lang="en-US" sz="1000" dirty="0">
                <a:solidFill>
                  <a:srgbClr val="00070C"/>
                </a:solidFill>
              </a:rPr>
              <a:t>who have information regarding incidents of other forms of discrimination, </a:t>
            </a:r>
            <a:r>
              <a:rPr lang="en-US" sz="1000" b="1" u="sng" dirty="0">
                <a:solidFill>
                  <a:srgbClr val="00070C"/>
                </a:solidFill>
              </a:rPr>
              <a:t>must</a:t>
            </a:r>
            <a:r>
              <a:rPr lang="en-US" sz="1000" dirty="0">
                <a:solidFill>
                  <a:srgbClr val="00070C"/>
                </a:solidFill>
              </a:rPr>
              <a:t> report those to the Office for Equal Opportunity. </a:t>
            </a:r>
          </a:p>
          <a:p>
            <a:pPr marL="0" marR="0" lvl="0" indent="0">
              <a:lnSpc>
                <a:spcPct val="115000"/>
              </a:lnSpc>
              <a:spcBef>
                <a:spcPts val="0"/>
              </a:spcBef>
              <a:spcAft>
                <a:spcPts val="0"/>
              </a:spcAft>
              <a:buFont typeface="Arial"/>
              <a:buNone/>
            </a:pPr>
            <a:endParaRPr lang="en-US" sz="1000" dirty="0">
              <a:solidFill>
                <a:srgbClr val="00070C"/>
              </a:solidFill>
            </a:endParaRPr>
          </a:p>
          <a:p>
            <a:pPr marL="342900" marR="0" lvl="0" indent="-342900">
              <a:lnSpc>
                <a:spcPct val="115000"/>
              </a:lnSpc>
              <a:spcBef>
                <a:spcPts val="0"/>
              </a:spcBef>
              <a:spcAft>
                <a:spcPts val="0"/>
              </a:spcAft>
              <a:buFont typeface="Arial"/>
              <a:buChar char="•"/>
            </a:pPr>
            <a:r>
              <a:rPr lang="en-US" sz="1000" dirty="0">
                <a:solidFill>
                  <a:srgbClr val="00070C"/>
                </a:solidFill>
              </a:rPr>
              <a:t>Employees should </a:t>
            </a:r>
            <a:r>
              <a:rPr lang="en-US" sz="1000" b="1" u="sng" dirty="0">
                <a:solidFill>
                  <a:srgbClr val="00070C"/>
                </a:solidFill>
              </a:rPr>
              <a:t>not</a:t>
            </a:r>
            <a:r>
              <a:rPr lang="en-US" sz="1000" dirty="0">
                <a:solidFill>
                  <a:srgbClr val="00070C"/>
                </a:solidFill>
              </a:rPr>
              <a:t> attempt to investigate or assess allegations of discrimination, sexual harassment, or sexual misconduct prior to consulting with the Office for Equal </a:t>
            </a:r>
            <a:r>
              <a:rPr lang="en-US" sz="1000" dirty="0" smtClean="0">
                <a:solidFill>
                  <a:srgbClr val="00070C"/>
                </a:solidFill>
              </a:rPr>
              <a:t>Opportunity.</a:t>
            </a:r>
            <a:endParaRPr lang="en-US" sz="1000" dirty="0">
              <a:solidFill>
                <a:srgbClr val="00070C"/>
              </a:solidFill>
            </a:endParaRPr>
          </a:p>
          <a:p>
            <a:pPr marL="0" marR="0" lvl="0" indent="0">
              <a:lnSpc>
                <a:spcPct val="115000"/>
              </a:lnSpc>
              <a:spcBef>
                <a:spcPts val="0"/>
              </a:spcBef>
              <a:spcAft>
                <a:spcPts val="0"/>
              </a:spcAft>
              <a:buFont typeface="Arial"/>
              <a:buNone/>
            </a:pPr>
            <a:endParaRPr lang="en-US" sz="1000" dirty="0">
              <a:solidFill>
                <a:schemeClr val="bg2"/>
              </a:solidFill>
              <a:effectLst/>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56230392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r>
              <a:rPr lang="en-US" sz="1000" dirty="0" smtClean="0"/>
              <a:t>The question of confidentiality often arises</a:t>
            </a:r>
            <a:r>
              <a:rPr lang="en-US" sz="1000" baseline="0" dirty="0" smtClean="0"/>
              <a:t> when discussing allegations of harassment.  </a:t>
            </a:r>
          </a:p>
          <a:p>
            <a:endParaRPr lang="en-US" sz="1000" baseline="0" dirty="0" smtClean="0"/>
          </a:p>
          <a:p>
            <a:r>
              <a:rPr lang="en-US" sz="1000" dirty="0" smtClean="0"/>
              <a:t>WSU </a:t>
            </a:r>
            <a:r>
              <a:rPr lang="en-US" sz="1000" dirty="0"/>
              <a:t>takes confidentiality seriously, but limitations </a:t>
            </a:r>
            <a:r>
              <a:rPr lang="en-US" sz="1000" dirty="0" smtClean="0"/>
              <a:t>exist.</a:t>
            </a:r>
            <a:r>
              <a:rPr lang="en-US" sz="1000" baseline="0" dirty="0">
                <a:solidFill>
                  <a:srgbClr val="000000"/>
                </a:solidFill>
              </a:rPr>
              <a:t> </a:t>
            </a:r>
            <a:r>
              <a:rPr lang="en-US" sz="1000" baseline="0" dirty="0" smtClean="0">
                <a:solidFill>
                  <a:srgbClr val="000000"/>
                </a:solidFill>
              </a:rPr>
              <a:t> </a:t>
            </a:r>
            <a:r>
              <a:rPr lang="en-US" sz="1000" dirty="0" smtClean="0"/>
              <a:t>Investigative </a:t>
            </a:r>
            <a:r>
              <a:rPr lang="en-US" sz="1000" dirty="0"/>
              <a:t>information will be shared with others on a need-to-know basis, including with investigators, witnesses, the accused individual, and relevant WSU officials, or as required or permitted by law.  </a:t>
            </a:r>
          </a:p>
          <a:p>
            <a:endParaRPr lang="en-US" sz="1000" dirty="0">
              <a:ea typeface="Times New Roman"/>
              <a:cs typeface="Times New Roman"/>
            </a:endParaRPr>
          </a:p>
          <a:p>
            <a:r>
              <a:rPr lang="en-US" sz="1000" dirty="0"/>
              <a:t>In some cases, the investigation file may be subject to requests for public records; WSU will redact identifying or other information when legally permissible.  When a complainant requests confidentiality, WSU will </a:t>
            </a:r>
            <a:r>
              <a:rPr lang="en-US" sz="1000" dirty="0" smtClean="0"/>
              <a:t>respect that </a:t>
            </a:r>
            <a:r>
              <a:rPr lang="en-US" sz="1000" dirty="0"/>
              <a:t>request to the extent possible while meeting its legal obligations. </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55</a:t>
            </a:fld>
            <a:endParaRPr lang="en-US">
              <a:solidFill>
                <a:prstClr val="black"/>
              </a:solidFill>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marL="0" indent="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None/>
            </a:pPr>
            <a:r>
              <a:rPr lang="en-US" sz="1000" dirty="0" smtClean="0"/>
              <a:t>Confidential resources for</a:t>
            </a:r>
            <a:r>
              <a:rPr lang="en-US" sz="1000" baseline="0" dirty="0" smtClean="0"/>
              <a:t> the WSU community include the following:</a:t>
            </a:r>
          </a:p>
          <a:p>
            <a:pPr marL="0" indent="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None/>
            </a:pPr>
            <a:endParaRPr lang="en-US" sz="1000" baseline="0" dirty="0" smtClean="0"/>
          </a:p>
          <a:p>
            <a:pPr marL="0" indent="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None/>
            </a:pPr>
            <a:r>
              <a:rPr lang="en-US" sz="1000" baseline="0" dirty="0" smtClean="0"/>
              <a:t>For students: </a:t>
            </a:r>
          </a:p>
          <a:p>
            <a:pPr marL="171450" indent="-17145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Char char="•"/>
            </a:pPr>
            <a:r>
              <a:rPr lang="en-US" sz="1000" baseline="0" dirty="0" smtClean="0"/>
              <a:t>WSU Counseling and Testing Services</a:t>
            </a:r>
          </a:p>
          <a:p>
            <a:pPr marL="171450" indent="-17145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Char char="•"/>
            </a:pPr>
            <a:r>
              <a:rPr lang="en-US" sz="1000" baseline="0" dirty="0" smtClean="0"/>
              <a:t>WSU Health and Wellness Services</a:t>
            </a:r>
          </a:p>
          <a:p>
            <a:pPr marL="171450" indent="-17145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Char char="•"/>
            </a:pPr>
            <a:endParaRPr lang="en-US" sz="1000" baseline="0" dirty="0" smtClean="0"/>
          </a:p>
          <a:p>
            <a:pPr marL="0" indent="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None/>
            </a:pPr>
            <a:r>
              <a:rPr lang="en-US" sz="1000" baseline="0" dirty="0" smtClean="0"/>
              <a:t>For Employees:</a:t>
            </a:r>
          </a:p>
          <a:p>
            <a:pPr marL="171450" indent="-17145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Char char="•"/>
            </a:pPr>
            <a:r>
              <a:rPr lang="en-US" sz="1000" baseline="0" dirty="0" smtClean="0"/>
              <a:t>Employee Assistance Program (EAP)</a:t>
            </a:r>
          </a:p>
          <a:p>
            <a:pPr marL="171450" indent="-17145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Char char="•"/>
            </a:pPr>
            <a:endParaRPr lang="en-US" sz="1000" baseline="0" dirty="0" smtClean="0"/>
          </a:p>
          <a:p>
            <a:pPr marL="0" indent="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None/>
            </a:pPr>
            <a:r>
              <a:rPr lang="en-US" sz="1000" baseline="0" dirty="0" smtClean="0"/>
              <a:t>For Both:</a:t>
            </a:r>
          </a:p>
          <a:p>
            <a:pPr marL="171450" indent="-17145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Char char="•"/>
            </a:pPr>
            <a:r>
              <a:rPr lang="en-US" sz="1000" baseline="0" dirty="0" smtClean="0"/>
              <a:t>Alternatives to Violence of the Palouse (ATVP)</a:t>
            </a:r>
          </a:p>
          <a:p>
            <a:pPr marL="171450" indent="-17145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Char char="•"/>
            </a:pPr>
            <a:endParaRPr lang="en-US" sz="1000" baseline="0" dirty="0" smtClean="0"/>
          </a:p>
          <a:p>
            <a:pPr marL="0" indent="0" eaLnBrk="0" fontAlgn="base" hangingPunct="0">
              <a:lnSpc>
                <a:spcPct val="90000"/>
              </a:lnSpc>
              <a:spcBef>
                <a:spcPts val="1225"/>
              </a:spcBef>
              <a:spcAft>
                <a:spcPct val="0"/>
              </a:spcAft>
              <a:buClr>
                <a:srgbClr val="003C69">
                  <a:lumMod val="75000"/>
                </a:srgbClr>
              </a:buClr>
              <a:buSzPct val="100000"/>
              <a:buFont typeface="Arial" panose="020B0604020202020204" pitchFamily="34" charset="0"/>
              <a:buNone/>
            </a:pPr>
            <a:r>
              <a:rPr lang="en-US" sz="1000" baseline="0" dirty="0" smtClean="0"/>
              <a:t>For other WSU campuses visit the website listed.</a:t>
            </a:r>
            <a:endParaRPr lang="en-US" sz="1000" dirty="0"/>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56</a:t>
            </a:fld>
            <a:endParaRPr lang="en-US" dirty="0">
              <a:solidFill>
                <a:prstClr val="black"/>
              </a:solidFill>
            </a:endParaRPr>
          </a:p>
        </p:txBody>
      </p:sp>
    </p:spTree>
    <p:extLst>
      <p:ext uri="{BB962C8B-B14F-4D97-AF65-F5344CB8AC3E}">
        <p14:creationId xmlns:p14="http://schemas.microsoft.com/office/powerpoint/2010/main" val="56230392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000" dirty="0"/>
              <a:t>A supervisor receiving information in his or her capacity as a supervisor has specific responsibilities.</a:t>
            </a:r>
          </a:p>
          <a:p>
            <a:pPr marL="174959" indent="-174959">
              <a:buFont typeface="Arial" pitchFamily="34" charset="0"/>
              <a:buChar char="•"/>
            </a:pPr>
            <a:endParaRPr lang="en-US" sz="1000" dirty="0"/>
          </a:p>
          <a:p>
            <a:pPr marL="174959" indent="-174959">
              <a:buFont typeface="Arial" pitchFamily="34" charset="0"/>
              <a:buChar char="•"/>
            </a:pPr>
            <a:r>
              <a:rPr lang="en-US" sz="1000" dirty="0"/>
              <a:t>The supervisor must </a:t>
            </a:r>
            <a:r>
              <a:rPr lang="en-US" sz="1000" dirty="0" smtClean="0"/>
              <a:t>contact</a:t>
            </a:r>
            <a:r>
              <a:rPr lang="en-US" sz="1000" baseline="0" dirty="0" smtClean="0"/>
              <a:t> </a:t>
            </a:r>
            <a:r>
              <a:rPr lang="en-US" sz="1000" dirty="0" smtClean="0"/>
              <a:t>the </a:t>
            </a:r>
            <a:r>
              <a:rPr lang="en-US" sz="1000" dirty="0"/>
              <a:t>Office for Equal </a:t>
            </a:r>
            <a:r>
              <a:rPr lang="en-US" sz="1000" dirty="0" smtClean="0"/>
              <a:t>Opportunity </a:t>
            </a:r>
            <a:r>
              <a:rPr lang="en-US" sz="1000" dirty="0"/>
              <a:t>before attempting to address the incident.  </a:t>
            </a:r>
          </a:p>
          <a:p>
            <a:pPr marL="174959" indent="-174959">
              <a:buFont typeface="Arial" pitchFamily="34" charset="0"/>
              <a:buChar char="•"/>
            </a:pPr>
            <a:endParaRPr lang="en-US" sz="1000" dirty="0"/>
          </a:p>
          <a:p>
            <a:pPr marL="174959" indent="-174959">
              <a:buFont typeface="Arial" pitchFamily="34" charset="0"/>
              <a:buChar char="•"/>
            </a:pPr>
            <a:r>
              <a:rPr lang="en-US" sz="1000" dirty="0"/>
              <a:t>In some cases, supervisors must take immediate action to end offending conduct and protect the well-being of the complainant.  Supervisors must take such interim measures in consultation with HRS and the Attorney General’s Office.</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57</a:t>
            </a:fld>
            <a:endParaRPr lang="en-US">
              <a:solidFill>
                <a:prstClr val="black"/>
              </a:solidFill>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sz="1000" dirty="0"/>
              <a:t>As with all instances of alleged policy violations, it is critical that the supervisor listen carefully to the employees or students bringing the information forward.  The Executive Policy then recommends the following actions:</a:t>
            </a:r>
          </a:p>
          <a:p>
            <a:pPr defTabSz="933115" eaLnBrk="0" fontAlgn="base" hangingPunct="0">
              <a:lnSpc>
                <a:spcPct val="90000"/>
              </a:lnSpc>
              <a:spcBef>
                <a:spcPct val="50000"/>
              </a:spcBef>
              <a:spcAft>
                <a:spcPct val="0"/>
              </a:spcAft>
              <a:buClr>
                <a:srgbClr val="C60C30"/>
              </a:buClr>
              <a:buSzPct val="100000"/>
              <a:defRPr/>
            </a:pPr>
            <a:endParaRPr lang="en-US" sz="1000" dirty="0"/>
          </a:p>
          <a:p>
            <a:pPr marL="174959" indent="-174959" defTabSz="933115" eaLnBrk="0" fontAlgn="base" hangingPunct="0">
              <a:lnSpc>
                <a:spcPct val="90000"/>
              </a:lnSpc>
              <a:spcBef>
                <a:spcPct val="50000"/>
              </a:spcBef>
              <a:spcAft>
                <a:spcPct val="0"/>
              </a:spcAft>
              <a:buClr>
                <a:srgbClr val="C60C30"/>
              </a:buClr>
              <a:buSzPct val="100000"/>
              <a:buFont typeface="Arial" pitchFamily="34" charset="0"/>
              <a:buChar char="•"/>
              <a:defRPr/>
            </a:pPr>
            <a:r>
              <a:rPr lang="en-US" sz="1000" dirty="0"/>
              <a:t>Inform the reporting individual that you are required to report the incident directly to the Office for Equal Opportunity; </a:t>
            </a:r>
          </a:p>
          <a:p>
            <a:pPr marL="174959" indent="-174959" defTabSz="933115" eaLnBrk="0" fontAlgn="base" hangingPunct="0">
              <a:lnSpc>
                <a:spcPct val="90000"/>
              </a:lnSpc>
              <a:spcBef>
                <a:spcPct val="50000"/>
              </a:spcBef>
              <a:spcAft>
                <a:spcPct val="0"/>
              </a:spcAft>
              <a:buClr>
                <a:srgbClr val="C60C30"/>
              </a:buClr>
              <a:buSzPct val="100000"/>
              <a:buFont typeface="Arial" pitchFamily="34" charset="0"/>
              <a:buChar char="•"/>
              <a:defRPr/>
            </a:pPr>
            <a:endParaRPr lang="en-US" sz="1000" dirty="0"/>
          </a:p>
          <a:p>
            <a:pPr marL="174959" indent="-174959" defTabSz="933115" eaLnBrk="0" fontAlgn="base" hangingPunct="0">
              <a:lnSpc>
                <a:spcPct val="90000"/>
              </a:lnSpc>
              <a:spcBef>
                <a:spcPct val="50000"/>
              </a:spcBef>
              <a:spcAft>
                <a:spcPct val="0"/>
              </a:spcAft>
              <a:buClr>
                <a:srgbClr val="C60C30"/>
              </a:buClr>
              <a:buSzPct val="100000"/>
              <a:buFont typeface="Arial" pitchFamily="34" charset="0"/>
              <a:buChar char="•"/>
              <a:defRPr/>
            </a:pPr>
            <a:r>
              <a:rPr lang="en-US" sz="1000" dirty="0"/>
              <a:t>If you suspect that a crime may have occurred, encourage the complainant to report it to the police.</a:t>
            </a:r>
          </a:p>
          <a:p>
            <a:pPr defTabSz="933115" eaLnBrk="0" fontAlgn="base" hangingPunct="0">
              <a:lnSpc>
                <a:spcPct val="90000"/>
              </a:lnSpc>
              <a:spcBef>
                <a:spcPct val="50000"/>
              </a:spcBef>
              <a:spcAft>
                <a:spcPct val="0"/>
              </a:spcAft>
              <a:buClr>
                <a:srgbClr val="C60C30"/>
              </a:buClr>
              <a:buSzPct val="100000"/>
              <a:defRPr/>
            </a:pPr>
            <a:endParaRPr lang="en-US" sz="1000" dirty="0"/>
          </a:p>
          <a:p>
            <a:pPr marL="174959" indent="-174959" defTabSz="933115" eaLnBrk="0" fontAlgn="base" hangingPunct="0">
              <a:lnSpc>
                <a:spcPct val="90000"/>
              </a:lnSpc>
              <a:spcBef>
                <a:spcPct val="50000"/>
              </a:spcBef>
              <a:spcAft>
                <a:spcPct val="0"/>
              </a:spcAft>
              <a:buClr>
                <a:srgbClr val="C60C30"/>
              </a:buClr>
              <a:buSzPct val="100000"/>
              <a:buFont typeface="Arial" pitchFamily="34" charset="0"/>
              <a:buChar char="•"/>
              <a:defRPr/>
            </a:pPr>
            <a:r>
              <a:rPr lang="en-US" sz="1000" dirty="0"/>
              <a:t>Report the incident to an immediate supervisor; </a:t>
            </a:r>
          </a:p>
          <a:p>
            <a:pPr defTabSz="933115" eaLnBrk="0" fontAlgn="base" hangingPunct="0">
              <a:lnSpc>
                <a:spcPct val="90000"/>
              </a:lnSpc>
              <a:spcBef>
                <a:spcPct val="50000"/>
              </a:spcBef>
              <a:spcAft>
                <a:spcPct val="0"/>
              </a:spcAft>
              <a:buClr>
                <a:srgbClr val="C60C30"/>
              </a:buClr>
              <a:buSzPct val="100000"/>
              <a:defRPr/>
            </a:pPr>
            <a:endParaRPr lang="en-US" sz="1000" dirty="0"/>
          </a:p>
          <a:p>
            <a:pPr marL="174959" indent="-174959" defTabSz="933115" eaLnBrk="0" fontAlgn="base" hangingPunct="0">
              <a:lnSpc>
                <a:spcPct val="90000"/>
              </a:lnSpc>
              <a:spcBef>
                <a:spcPct val="50000"/>
              </a:spcBef>
              <a:spcAft>
                <a:spcPct val="0"/>
              </a:spcAft>
              <a:buClr>
                <a:srgbClr val="C60C30"/>
              </a:buClr>
              <a:buSzPct val="100000"/>
              <a:buFont typeface="Arial" pitchFamily="34" charset="0"/>
              <a:buChar char="•"/>
              <a:defRPr/>
            </a:pPr>
            <a:r>
              <a:rPr lang="en-US" sz="1000" dirty="0"/>
              <a:t>Consult with the Office for Equal Opportunity or Human Resource Services to report the incident and determine whether or not an investigation is warranted</a:t>
            </a:r>
            <a:r>
              <a:rPr lang="en-US" sz="1000" dirty="0" smtClean="0"/>
              <a:t>.</a:t>
            </a:r>
            <a:endParaRPr lang="en-US" sz="1000" dirty="0"/>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58</a:t>
            </a:fld>
            <a:endParaRPr lang="en-US">
              <a:solidFill>
                <a:prstClr val="black"/>
              </a:solidFill>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sz="1000" dirty="0">
                <a:solidFill>
                  <a:srgbClr val="000000"/>
                </a:solidFill>
                <a:ea typeface="Times New Roman"/>
              </a:rPr>
              <a:t>Although it has already been said that the first step to take when learning of potential discrimination is to contact the Office for Equal Opportunity or Human Resource Services prior to taking direct action yourself, the value of doing so needs to be stressed.  </a:t>
            </a:r>
            <a:endParaRPr lang="en-US" sz="1000" dirty="0">
              <a:ea typeface="Times New Roman"/>
              <a:cs typeface="Times New Roman"/>
            </a:endParaRPr>
          </a:p>
          <a:p>
            <a:pPr>
              <a:lnSpc>
                <a:spcPct val="115000"/>
              </a:lnSpc>
            </a:pPr>
            <a:r>
              <a:rPr lang="en-US" sz="1000" dirty="0">
                <a:solidFill>
                  <a:srgbClr val="000000"/>
                </a:solidFill>
                <a:ea typeface="Times New Roman"/>
              </a:rPr>
              <a:t> </a:t>
            </a:r>
            <a:endParaRPr lang="en-US" sz="1000" dirty="0">
              <a:ea typeface="Times New Roman"/>
              <a:cs typeface="Times New Roman"/>
            </a:endParaRPr>
          </a:p>
          <a:p>
            <a:pPr>
              <a:lnSpc>
                <a:spcPct val="115000"/>
              </a:lnSpc>
            </a:pPr>
            <a:r>
              <a:rPr lang="en-US" sz="1000" dirty="0">
                <a:solidFill>
                  <a:srgbClr val="000000"/>
                </a:solidFill>
                <a:ea typeface="Times New Roman"/>
              </a:rPr>
              <a:t>These offices can help your department effectively manage the situation.</a:t>
            </a:r>
            <a:endParaRPr lang="en-US" sz="1000" dirty="0">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59</a:t>
            </a:fld>
            <a:endParaRPr 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i="0" dirty="0">
                <a:solidFill>
                  <a:srgbClr val="000000"/>
                </a:solidFill>
                <a:ea typeface="Times New Roman"/>
              </a:rPr>
              <a:t>In addition to WSU’s commitment to diversity and creating an environment free from discrimination, sexual harassment, and sexual misconduct, WSU must comply with various federal and state laws regarding discrimination.  </a:t>
            </a:r>
            <a:r>
              <a:rPr lang="en-US" sz="1000" i="0" dirty="0" smtClean="0">
                <a:solidFill>
                  <a:srgbClr val="000000"/>
                </a:solidFill>
                <a:ea typeface="Times New Roman"/>
              </a:rPr>
              <a:t>These regulations include </a:t>
            </a:r>
            <a:r>
              <a:rPr lang="en-US" sz="1000" i="0" dirty="0">
                <a:solidFill>
                  <a:srgbClr val="000000"/>
                </a:solidFill>
                <a:ea typeface="Times New Roman"/>
              </a:rPr>
              <a:t>the </a:t>
            </a:r>
            <a:r>
              <a:rPr lang="en-US" sz="1000" i="0" dirty="0" smtClean="0">
                <a:solidFill>
                  <a:srgbClr val="000000"/>
                </a:solidFill>
                <a:ea typeface="Times New Roman"/>
              </a:rPr>
              <a:t>14</a:t>
            </a:r>
            <a:r>
              <a:rPr lang="en-US" sz="1000" i="0" baseline="30000" dirty="0" smtClean="0">
                <a:solidFill>
                  <a:srgbClr val="000000"/>
                </a:solidFill>
                <a:ea typeface="Times New Roman"/>
              </a:rPr>
              <a:t>th</a:t>
            </a:r>
            <a:r>
              <a:rPr lang="en-US" sz="1000" i="0" dirty="0" smtClean="0">
                <a:solidFill>
                  <a:srgbClr val="000000"/>
                </a:solidFill>
                <a:ea typeface="Times New Roman"/>
              </a:rPr>
              <a:t> Amendment </a:t>
            </a:r>
            <a:r>
              <a:rPr lang="en-US" sz="1000" i="0" dirty="0">
                <a:solidFill>
                  <a:srgbClr val="000000"/>
                </a:solidFill>
                <a:ea typeface="Times New Roman"/>
              </a:rPr>
              <a:t>to the U.S. Constitution, the American’s with Disabilities Act, the Age Discrimination in Employment Act, Title </a:t>
            </a:r>
            <a:r>
              <a:rPr lang="en-US" sz="1000" i="0" dirty="0" smtClean="0">
                <a:solidFill>
                  <a:srgbClr val="000000"/>
                </a:solidFill>
                <a:ea typeface="Times New Roman"/>
              </a:rPr>
              <a:t>VII of </a:t>
            </a:r>
            <a:r>
              <a:rPr lang="en-US" sz="1000" i="0" dirty="0">
                <a:solidFill>
                  <a:srgbClr val="000000"/>
                </a:solidFill>
                <a:ea typeface="Times New Roman"/>
              </a:rPr>
              <a:t>the Civil Rights Act of 1964, Title </a:t>
            </a:r>
            <a:r>
              <a:rPr lang="en-US" sz="1000" i="0" dirty="0" smtClean="0">
                <a:solidFill>
                  <a:srgbClr val="000000"/>
                </a:solidFill>
                <a:ea typeface="Times New Roman"/>
              </a:rPr>
              <a:t>IX of </a:t>
            </a:r>
            <a:r>
              <a:rPr lang="en-US" sz="1000" i="0" dirty="0">
                <a:solidFill>
                  <a:srgbClr val="000000"/>
                </a:solidFill>
                <a:ea typeface="Times New Roman"/>
              </a:rPr>
              <a:t>the Education Amendments of 1972, RCW 49.60, </a:t>
            </a:r>
            <a:r>
              <a:rPr lang="en-US" sz="1000" i="0" dirty="0" smtClean="0">
                <a:solidFill>
                  <a:srgbClr val="000000"/>
                </a:solidFill>
                <a:ea typeface="Times New Roman"/>
              </a:rPr>
              <a:t>and so forth.</a:t>
            </a:r>
            <a:endParaRPr lang="en-US" sz="1000" i="0" dirty="0">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Autofit/>
          </a:bodyPr>
          <a:lstStyle/>
          <a:p>
            <a:pPr>
              <a:lnSpc>
                <a:spcPct val="115000"/>
              </a:lnSpc>
            </a:pPr>
            <a:r>
              <a:rPr lang="en-US" sz="1000" dirty="0">
                <a:solidFill>
                  <a:srgbClr val="000000"/>
                </a:solidFill>
                <a:latin typeface="Arial"/>
                <a:ea typeface="Times New Roman"/>
                <a:cs typeface="Times New Roman"/>
              </a:rPr>
              <a:t>What if you witness discrimination, sexual harassment, or sexual misconduct but are not yourself the potential complainant?  Even if you are not directly involved, consider the following actions:</a:t>
            </a:r>
            <a:endParaRPr lang="en-US" sz="1000" dirty="0">
              <a:latin typeface="Calibri"/>
              <a:ea typeface="Times New Roman"/>
              <a:cs typeface="Times New Roman"/>
            </a:endParaRPr>
          </a:p>
          <a:p>
            <a:pPr>
              <a:lnSpc>
                <a:spcPct val="115000"/>
              </a:lnSpc>
            </a:pPr>
            <a:r>
              <a:rPr lang="en-US" sz="1000" dirty="0">
                <a:solidFill>
                  <a:srgbClr val="000000"/>
                </a:solidFill>
                <a:latin typeface="Arial"/>
                <a:ea typeface="Times New Roman"/>
                <a:cs typeface="Times New Roman"/>
              </a:rPr>
              <a:t> </a:t>
            </a:r>
            <a:endParaRPr lang="en-US" sz="1000" dirty="0">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US" sz="1000" dirty="0">
                <a:solidFill>
                  <a:srgbClr val="000000"/>
                </a:solidFill>
                <a:latin typeface="Arial"/>
                <a:ea typeface="Times New Roman"/>
                <a:cs typeface="Times New Roman"/>
              </a:rPr>
              <a:t>Consider reviewing WSU Executive Policy Prohibiting Discrimination, Sexual Harassment, and Sexual Misconduct with the potential complainant.  </a:t>
            </a:r>
            <a:endParaRPr lang="en-US" sz="1000" dirty="0">
              <a:latin typeface="Calibri"/>
              <a:ea typeface="Times New Roman"/>
              <a:cs typeface="Times New Roman"/>
            </a:endParaRPr>
          </a:p>
          <a:p>
            <a:pPr marL="175260" marR="0" indent="-175260">
              <a:lnSpc>
                <a:spcPct val="115000"/>
              </a:lnSpc>
              <a:spcBef>
                <a:spcPts val="0"/>
              </a:spcBef>
              <a:spcAft>
                <a:spcPts val="0"/>
              </a:spcAft>
            </a:pPr>
            <a:endParaRPr lang="en-US" sz="1000" dirty="0">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US" sz="1000" dirty="0">
                <a:solidFill>
                  <a:srgbClr val="000000"/>
                </a:solidFill>
                <a:latin typeface="Arial"/>
                <a:ea typeface="Times New Roman"/>
                <a:cs typeface="Times New Roman"/>
              </a:rPr>
              <a:t>Also, encourage the potential complainant to talk with his or her supervisor and to contact the Office for Equal Opportunity.</a:t>
            </a:r>
            <a:endParaRPr lang="en-US" sz="1000" dirty="0">
              <a:latin typeface="Calibri"/>
              <a:ea typeface="Times New Roman"/>
              <a:cs typeface="Times New Roman"/>
            </a:endParaRPr>
          </a:p>
          <a:p>
            <a:pPr marL="0" marR="0" lvl="0" indent="0">
              <a:lnSpc>
                <a:spcPct val="115000"/>
              </a:lnSpc>
              <a:spcBef>
                <a:spcPts val="0"/>
              </a:spcBef>
              <a:spcAft>
                <a:spcPts val="0"/>
              </a:spcAft>
              <a:buFont typeface="Arial"/>
              <a:buNone/>
            </a:pPr>
            <a:endParaRPr lang="en-US" sz="1000" dirty="0">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US" sz="1000" dirty="0">
                <a:solidFill>
                  <a:srgbClr val="000000"/>
                </a:solidFill>
                <a:latin typeface="Arial"/>
                <a:ea typeface="Times New Roman"/>
                <a:cs typeface="Times New Roman"/>
              </a:rPr>
              <a:t>Recognize that you may need to report the behavior.  As previously mentioned:</a:t>
            </a:r>
            <a:endParaRPr lang="en-US" sz="1000" dirty="0">
              <a:latin typeface="Calibri"/>
              <a:ea typeface="Times New Roman"/>
              <a:cs typeface="Times New Roman"/>
            </a:endParaRPr>
          </a:p>
          <a:p>
            <a:pPr marL="0" marR="0" lvl="0" indent="0">
              <a:lnSpc>
                <a:spcPct val="115000"/>
              </a:lnSpc>
              <a:spcBef>
                <a:spcPts val="0"/>
              </a:spcBef>
              <a:spcAft>
                <a:spcPts val="0"/>
              </a:spcAft>
              <a:buFont typeface="Arial"/>
              <a:buNone/>
            </a:pPr>
            <a:endParaRPr lang="en-US" sz="1000" dirty="0">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US" sz="1000" b="1" dirty="0">
                <a:solidFill>
                  <a:srgbClr val="000000"/>
                </a:solidFill>
                <a:latin typeface="Arial"/>
                <a:ea typeface="Times New Roman"/>
                <a:cs typeface="Times New Roman"/>
              </a:rPr>
              <a:t>All WSU employees, </a:t>
            </a:r>
            <a:r>
              <a:rPr lang="en-US" sz="1000" dirty="0">
                <a:solidFill>
                  <a:srgbClr val="000000"/>
                </a:solidFill>
                <a:latin typeface="Arial"/>
                <a:ea typeface="Times New Roman"/>
                <a:cs typeface="Times New Roman"/>
              </a:rPr>
              <a:t>including student employees, who have information regarding incidents of sexual harassment or sexual misconduct must report those to the Office for Equal Opportunity, the WSU Title IX Coordinator, or a Title IX Co-Coordinator.</a:t>
            </a:r>
            <a:endParaRPr lang="en-US" sz="1000" dirty="0">
              <a:latin typeface="Calibri"/>
              <a:ea typeface="Times New Roman"/>
              <a:cs typeface="Times New Roman"/>
            </a:endParaRPr>
          </a:p>
          <a:p>
            <a:pPr marL="0" marR="0" lvl="0" indent="0">
              <a:lnSpc>
                <a:spcPct val="115000"/>
              </a:lnSpc>
              <a:spcBef>
                <a:spcPts val="0"/>
              </a:spcBef>
              <a:spcAft>
                <a:spcPts val="0"/>
              </a:spcAft>
              <a:buFont typeface="Arial"/>
              <a:buNone/>
            </a:pPr>
            <a:endParaRPr lang="en-US" sz="1000" dirty="0">
              <a:latin typeface="Calibri"/>
              <a:ea typeface="Times New Roman"/>
              <a:cs typeface="Times New Roman"/>
            </a:endParaRPr>
          </a:p>
          <a:p>
            <a:pPr marL="342900" marR="0" lvl="0" indent="-342900">
              <a:lnSpc>
                <a:spcPct val="115000"/>
              </a:lnSpc>
              <a:spcBef>
                <a:spcPts val="0"/>
              </a:spcBef>
              <a:spcAft>
                <a:spcPts val="0"/>
              </a:spcAft>
              <a:buFont typeface="Arial"/>
              <a:buChar char="•"/>
            </a:pPr>
            <a:r>
              <a:rPr lang="en-US" sz="1000" dirty="0">
                <a:solidFill>
                  <a:srgbClr val="000000"/>
                </a:solidFill>
                <a:latin typeface="Arial"/>
                <a:ea typeface="Times New Roman"/>
                <a:cs typeface="Times New Roman"/>
              </a:rPr>
              <a:t>WSU employees with </a:t>
            </a:r>
            <a:r>
              <a:rPr lang="en-US" sz="1000" b="1" dirty="0">
                <a:solidFill>
                  <a:srgbClr val="000000"/>
                </a:solidFill>
                <a:latin typeface="Arial"/>
                <a:ea typeface="Times New Roman"/>
                <a:cs typeface="Times New Roman"/>
              </a:rPr>
              <a:t>supervisory authority</a:t>
            </a:r>
            <a:r>
              <a:rPr lang="en-US" sz="1000" dirty="0">
                <a:solidFill>
                  <a:srgbClr val="000000"/>
                </a:solidFill>
                <a:latin typeface="Arial"/>
                <a:ea typeface="Times New Roman"/>
                <a:cs typeface="Times New Roman"/>
              </a:rPr>
              <a:t> who have information regarding incidents of discrimination, sexual harassment, or sexual misconduct, must report those to the Office for Equal Opportunity</a:t>
            </a:r>
            <a:r>
              <a:rPr lang="en-US" sz="1000" dirty="0" smtClean="0">
                <a:solidFill>
                  <a:srgbClr val="000000"/>
                </a:solidFill>
                <a:latin typeface="Arial"/>
                <a:ea typeface="Times New Roman"/>
                <a:cs typeface="Times New Roman"/>
              </a:rPr>
              <a:t>.</a:t>
            </a:r>
            <a:endParaRPr lang="en-US" sz="1000" dirty="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60</a:t>
            </a:fld>
            <a:endParaRPr lang="en-US">
              <a:solidFill>
                <a:prstClr val="black"/>
              </a:solidFill>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spcBef>
                <a:spcPts val="2145"/>
              </a:spcBef>
            </a:pPr>
            <a:r>
              <a:rPr lang="en-US" sz="1000">
                <a:solidFill>
                  <a:srgbClr val="000000"/>
                </a:solidFill>
                <a:latin typeface="Arial"/>
                <a:ea typeface="Times New Roman"/>
                <a:cs typeface="Times New Roman"/>
              </a:rPr>
              <a:t>Preventing discrimination, sexual harassment, and sexual misconduct is a priority for all administrators, deans, directors, chairs and supervisors.  They are responsible for ensuring that all employees and students are made aware of these policies, the types of conduct prohibited by them, and the avenues available for resolution of violations.</a:t>
            </a:r>
            <a:endParaRPr lang="en-US" sz="1000">
              <a:latin typeface="Calibri"/>
              <a:ea typeface="Times New Roman"/>
              <a:cs typeface="Times New Roman"/>
            </a:endParaRPr>
          </a:p>
          <a:p>
            <a:pPr>
              <a:lnSpc>
                <a:spcPct val="115000"/>
              </a:lnSpc>
              <a:spcBef>
                <a:spcPts val="2145"/>
              </a:spcBef>
            </a:pPr>
            <a:r>
              <a:rPr lang="en-US" sz="1000">
                <a:latin typeface="Times New Roman"/>
                <a:ea typeface="Times New Roman"/>
                <a:cs typeface="Times New Roman"/>
              </a:rPr>
              <a:t> </a:t>
            </a:r>
            <a:endParaRPr lang="en-US" sz="1000">
              <a:latin typeface="Calibri"/>
              <a:ea typeface="Times New Roman"/>
              <a:cs typeface="Times New Roman"/>
            </a:endParaRPr>
          </a:p>
          <a:p>
            <a:pPr>
              <a:lnSpc>
                <a:spcPct val="115000"/>
              </a:lnSpc>
              <a:spcBef>
                <a:spcPts val="2145"/>
              </a:spcBef>
            </a:pPr>
            <a:r>
              <a:rPr lang="en-US" sz="1000">
                <a:solidFill>
                  <a:srgbClr val="000000"/>
                </a:solidFill>
                <a:latin typeface="Arial"/>
                <a:ea typeface="Times New Roman"/>
                <a:cs typeface="Times New Roman"/>
              </a:rPr>
              <a:t>Additionally, they are responsible for monitoring work and learning areas for policy violations.</a:t>
            </a:r>
            <a:endParaRPr lang="en-US" sz="1000">
              <a:latin typeface="Calibri"/>
              <a:ea typeface="Times New Roman"/>
              <a:cs typeface="Times New Roman"/>
            </a:endParaRPr>
          </a:p>
          <a:p>
            <a:pPr>
              <a:lnSpc>
                <a:spcPct val="115000"/>
              </a:lnSpc>
              <a:spcBef>
                <a:spcPts val="2145"/>
              </a:spcBef>
            </a:pPr>
            <a:r>
              <a:rPr lang="en-US" sz="1000">
                <a:latin typeface="Times New Roman"/>
                <a:ea typeface="Times New Roman"/>
                <a:cs typeface="Times New Roman"/>
              </a:rPr>
              <a:t> </a:t>
            </a:r>
            <a:endParaRPr lang="en-US" sz="1000">
              <a:latin typeface="Calibri"/>
              <a:ea typeface="Times New Roman"/>
              <a:cs typeface="Times New Roman"/>
            </a:endParaRPr>
          </a:p>
          <a:p>
            <a:pPr>
              <a:lnSpc>
                <a:spcPct val="115000"/>
              </a:lnSpc>
              <a:spcBef>
                <a:spcPts val="2145"/>
              </a:spcBef>
            </a:pPr>
            <a:r>
              <a:rPr lang="en-US" sz="1000">
                <a:solidFill>
                  <a:srgbClr val="000000"/>
                </a:solidFill>
                <a:latin typeface="Times New Roman"/>
                <a:ea typeface="Times New Roman"/>
                <a:cs typeface="Times New Roman"/>
              </a:rPr>
              <a:t> </a:t>
            </a:r>
            <a:endParaRPr lang="en-US" sz="1000">
              <a:latin typeface="Calibri"/>
              <a:ea typeface="Times New Roman"/>
              <a:cs typeface="Times New Roman"/>
            </a:endParaRPr>
          </a:p>
          <a:p>
            <a:pPr>
              <a:lnSpc>
                <a:spcPct val="115000"/>
              </a:lnSpc>
              <a:spcBef>
                <a:spcPts val="2145"/>
              </a:spcBef>
            </a:pPr>
            <a:r>
              <a:rPr lang="en-US" sz="1000">
                <a:latin typeface="Times New Roman"/>
                <a:ea typeface="Times New Roman"/>
                <a:cs typeface="Times New Roman"/>
              </a:rPr>
              <a:t> </a:t>
            </a:r>
            <a:endParaRPr lang="en-US" sz="1000">
              <a:latin typeface="Calibri"/>
              <a:ea typeface="Times New Roman"/>
              <a:cs typeface="Times New Roman"/>
            </a:endParaRPr>
          </a:p>
          <a:p>
            <a:pPr>
              <a:lnSpc>
                <a:spcPct val="115000"/>
              </a:lnSpc>
              <a:spcAft>
                <a:spcPts val="1000"/>
              </a:spcAft>
            </a:pPr>
            <a:r>
              <a:rPr lang="en-US" sz="1000">
                <a:solidFill>
                  <a:srgbClr val="000000"/>
                </a:solidFill>
                <a:latin typeface="Calibri"/>
                <a:ea typeface="Times New Roman"/>
                <a:cs typeface="Calibri"/>
              </a:rPr>
              <a:t> </a:t>
            </a:r>
            <a:endParaRPr lang="en-US" sz="1000">
              <a:latin typeface="Calibri"/>
              <a:ea typeface="Times New Roman"/>
              <a:cs typeface="Times New Roman"/>
            </a:endParaRPr>
          </a:p>
          <a:p>
            <a:pPr>
              <a:lnSpc>
                <a:spcPct val="115000"/>
              </a:lnSpc>
              <a:spcAft>
                <a:spcPts val="1000"/>
              </a:spcAft>
            </a:pPr>
            <a:r>
              <a:rPr lang="en-US" sz="1000">
                <a:latin typeface="Times New Roman"/>
                <a:ea typeface="Times New Roman"/>
                <a:cs typeface="Times New Roman"/>
              </a:rPr>
              <a:t> </a:t>
            </a:r>
            <a:endParaRPr lang="en-US" sz="1000">
              <a:latin typeface="Calibri"/>
              <a:ea typeface="Times New Roman"/>
              <a:cs typeface="Times New Roman"/>
            </a:endParaRPr>
          </a:p>
          <a:p>
            <a:pPr>
              <a:lnSpc>
                <a:spcPct val="115000"/>
              </a:lnSpc>
              <a:spcAft>
                <a:spcPts val="1000"/>
              </a:spcAft>
            </a:pPr>
            <a:r>
              <a:rPr lang="en-US" sz="1000">
                <a:solidFill>
                  <a:srgbClr val="000000"/>
                </a:solidFill>
                <a:latin typeface="Calibri"/>
                <a:ea typeface="Times New Roman"/>
                <a:cs typeface="Calibri"/>
              </a:rPr>
              <a:t> </a:t>
            </a:r>
            <a:endParaRPr lang="en-US" sz="1000">
              <a:latin typeface="Calibri"/>
              <a:ea typeface="Times New Roman"/>
              <a:cs typeface="Times New Roman"/>
            </a:endParaRPr>
          </a:p>
          <a:p>
            <a:pPr>
              <a:lnSpc>
                <a:spcPct val="115000"/>
              </a:lnSpc>
              <a:spcAft>
                <a:spcPts val="1000"/>
              </a:spcAft>
            </a:pPr>
            <a:r>
              <a:rPr lang="en-US" sz="1000">
                <a:latin typeface="Times New Roman"/>
                <a:ea typeface="Times New Roman"/>
                <a:cs typeface="Times New Roman"/>
              </a:rPr>
              <a:t> </a:t>
            </a:r>
            <a:endParaRPr lang="en-US" sz="1000">
              <a:effectLst/>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61</a:t>
            </a:fld>
            <a:endParaRPr lang="en-US">
              <a:solidFill>
                <a:prstClr val="black"/>
              </a:solidFill>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3115">
              <a:spcBef>
                <a:spcPts val="2143"/>
              </a:spcBef>
              <a:defRPr/>
            </a:pPr>
            <a:r>
              <a:rPr lang="en-US" sz="1000" dirty="0">
                <a:cs typeface="+mn-cs"/>
              </a:rPr>
              <a:t>As already stated, they must also listen openly to charges of policy violations when they are brought forward.  At that point, they should seek guidance from the Office for Equal Opportunity or Human Resource Services.</a:t>
            </a:r>
            <a:endParaRPr lang="en-US" sz="900" dirty="0">
              <a:solidFill>
                <a:schemeClr val="bg2"/>
              </a:solidFill>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62</a:t>
            </a:fld>
            <a:endParaRPr lang="en-US">
              <a:solidFill>
                <a:prstClr val="black"/>
              </a:solidFill>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spcBef>
                <a:spcPts val="2145"/>
              </a:spcBef>
            </a:pPr>
            <a:r>
              <a:rPr lang="en-US" sz="1000">
                <a:solidFill>
                  <a:srgbClr val="000000"/>
                </a:solidFill>
                <a:latin typeface="Arial"/>
                <a:ea typeface="Times New Roman"/>
                <a:cs typeface="Times New Roman"/>
              </a:rPr>
              <a:t>Finally, even if the complaint has been previously resolved or referred elsewhere, they must then coordinate with the Office for Equal Opportunity to respond to and address concerns of retaliation for using the WSU complaint procedures.</a:t>
            </a:r>
            <a:endParaRPr lang="en-US" sz="1000">
              <a:latin typeface="Calibri"/>
              <a:ea typeface="Times New Roman"/>
              <a:cs typeface="Times New Roman"/>
            </a:endParaRPr>
          </a:p>
          <a:p>
            <a:pPr>
              <a:lnSpc>
                <a:spcPct val="115000"/>
              </a:lnSpc>
              <a:spcBef>
                <a:spcPts val="2145"/>
              </a:spcBef>
            </a:pPr>
            <a:r>
              <a:rPr lang="en-US" sz="1000">
                <a:latin typeface="Times New Roman"/>
                <a:ea typeface="Times New Roman"/>
                <a:cs typeface="Times New Roman"/>
              </a:rPr>
              <a:t> </a:t>
            </a:r>
            <a:endParaRPr lang="en-US" sz="1000">
              <a:effectLst/>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63</a:t>
            </a:fld>
            <a:endParaRPr lang="en-US">
              <a:solidFill>
                <a:prstClr val="black"/>
              </a:solidFill>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sz="1000" dirty="0">
                <a:solidFill>
                  <a:srgbClr val="000000"/>
                </a:solidFill>
                <a:latin typeface="Arial"/>
                <a:ea typeface="Times New Roman"/>
                <a:cs typeface="Times New Roman"/>
              </a:rPr>
              <a:t>The following review contains ten questions.  Select the best responses from the choices available.  In some cases, more than one selection is </a:t>
            </a:r>
            <a:r>
              <a:rPr lang="en-US" sz="1000">
                <a:solidFill>
                  <a:srgbClr val="000000"/>
                </a:solidFill>
                <a:latin typeface="Arial"/>
                <a:ea typeface="Times New Roman"/>
                <a:cs typeface="Times New Roman"/>
              </a:rPr>
              <a:t>allowed</a:t>
            </a:r>
            <a:r>
              <a:rPr lang="en-US" sz="1000" smtClean="0">
                <a:solidFill>
                  <a:srgbClr val="000000"/>
                </a:solidFill>
                <a:latin typeface="Arial"/>
                <a:ea typeface="Times New Roman"/>
                <a:cs typeface="Times New Roman"/>
              </a:rPr>
              <a:t>.</a:t>
            </a:r>
            <a:endParaRPr lang="en-US" sz="1000" dirty="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64</a:t>
            </a:fld>
            <a:endParaRPr lang="en-US">
              <a:solidFill>
                <a:prstClr val="black"/>
              </a:solidFill>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False: This policy prohibits all forms of improper discrimination, including: discriminatory harassment, sexual harassment, and sexual misconduct. It applies to all students, faculty, staff, and others who have an association with WSU.</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65</a:t>
            </a:fld>
            <a:endParaRPr lang="en-US">
              <a:solidFill>
                <a:prstClr val="black"/>
              </a:solidFill>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False: Even a single sexual advance that is linked to employment or educational benefits may be enough to prove quid pro quo sexual harassment.</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66</a:t>
            </a:fld>
            <a:endParaRPr lang="en-US">
              <a:solidFill>
                <a:prstClr val="black"/>
              </a:solidFill>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True: Supervisors receiving information which describes an incident of discrimination or sexual harassment shall report the incident to the Office for Equal Opportunity.</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67</a:t>
            </a:fld>
            <a:endParaRPr lang="en-US">
              <a:solidFill>
                <a:prstClr val="black"/>
              </a:solidFill>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True: This is the accepted definition of hostile environment.  These behaviors may be verbal, visual, written or physical in nature.</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68</a:t>
            </a:fld>
            <a:endParaRPr lang="en-US">
              <a:solidFill>
                <a:prstClr val="black"/>
              </a:solidFill>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All these conditions may indicate hostile behavior.</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69</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tabLst>
                <a:tab pos="816476" algn="l"/>
                <a:tab pos="1457993" algn="l"/>
                <a:tab pos="2041189" algn="l"/>
              </a:tabLst>
            </a:pPr>
            <a:r>
              <a:rPr lang="en-US" sz="1000" dirty="0">
                <a:solidFill>
                  <a:srgbClr val="000000"/>
                </a:solidFill>
                <a:ea typeface="Times New Roman"/>
              </a:rPr>
              <a:t>At the University level, Executive Policy #15 addresses discrimination, sexual </a:t>
            </a:r>
            <a:r>
              <a:rPr lang="en-US" sz="1000" dirty="0" smtClean="0">
                <a:solidFill>
                  <a:srgbClr val="000000"/>
                </a:solidFill>
                <a:ea typeface="Times New Roman"/>
              </a:rPr>
              <a:t>harassment, </a:t>
            </a:r>
            <a:r>
              <a:rPr lang="en-US" sz="1000" dirty="0">
                <a:solidFill>
                  <a:srgbClr val="000000"/>
                </a:solidFill>
                <a:ea typeface="Times New Roman"/>
              </a:rPr>
              <a:t>and sexual misconduct.</a:t>
            </a:r>
          </a:p>
          <a:p>
            <a:pPr>
              <a:lnSpc>
                <a:spcPct val="115000"/>
              </a:lnSpc>
              <a:tabLst>
                <a:tab pos="816476" algn="l"/>
                <a:tab pos="1457993" algn="l"/>
                <a:tab pos="2041189" algn="l"/>
              </a:tabLst>
            </a:pPr>
            <a:endParaRPr lang="en-US" sz="1000" dirty="0">
              <a:solidFill>
                <a:srgbClr val="000000"/>
              </a:solidFill>
              <a:ea typeface="Times New Roman"/>
            </a:endParaRPr>
          </a:p>
          <a:p>
            <a:pPr>
              <a:lnSpc>
                <a:spcPct val="115000"/>
              </a:lnSpc>
              <a:tabLst>
                <a:tab pos="816476" algn="l"/>
                <a:tab pos="1457993" algn="l"/>
                <a:tab pos="2041189" algn="l"/>
              </a:tabLst>
            </a:pPr>
            <a:r>
              <a:rPr lang="en-US" sz="1000" dirty="0">
                <a:solidFill>
                  <a:srgbClr val="000000"/>
                </a:solidFill>
                <a:ea typeface="Times New Roman"/>
              </a:rPr>
              <a:t>Executive Policy #28 addresses Faculty-Student and Supervisor-Subordinate Relationships.</a:t>
            </a:r>
          </a:p>
          <a:p>
            <a:pPr>
              <a:lnSpc>
                <a:spcPct val="115000"/>
              </a:lnSpc>
              <a:tabLst>
                <a:tab pos="816476" algn="l"/>
                <a:tab pos="1457993" algn="l"/>
                <a:tab pos="2041189" algn="l"/>
              </a:tabLst>
            </a:pPr>
            <a:endParaRPr lang="en-US" sz="1000" dirty="0">
              <a:solidFill>
                <a:srgbClr val="000000"/>
              </a:solidFill>
              <a:ea typeface="Times New Roman"/>
              <a:cs typeface="Times New Roman"/>
            </a:endParaRPr>
          </a:p>
          <a:p>
            <a:pPr>
              <a:lnSpc>
                <a:spcPct val="115000"/>
              </a:lnSpc>
              <a:tabLst>
                <a:tab pos="816476" algn="l"/>
                <a:tab pos="1457993" algn="l"/>
                <a:tab pos="2041189" algn="l"/>
              </a:tabLst>
            </a:pPr>
            <a:r>
              <a:rPr lang="en-US" sz="1000" dirty="0">
                <a:solidFill>
                  <a:srgbClr val="000000"/>
                </a:solidFill>
                <a:ea typeface="Times New Roman"/>
                <a:cs typeface="Times New Roman"/>
              </a:rPr>
              <a:t>Both policies are available online.</a:t>
            </a:r>
            <a:endParaRPr lang="en-US" sz="1000" dirty="0">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7</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3115">
              <a:defRPr/>
            </a:pPr>
            <a:r>
              <a:rPr lang="en-US" sz="1000" dirty="0"/>
              <a:t>All are examples of sexually harassing behaviors.</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70</a:t>
            </a:fld>
            <a:endParaRPr lang="en-US">
              <a:solidFill>
                <a:prstClr val="black"/>
              </a:solidFill>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Yes: Derogatory comments directed toward individuals in a protected group are not appropriate, even if you are in that group yourself.  The fact that Lois is focusing on work performance has no bearing on the issue.</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71</a:t>
            </a:fld>
            <a:endParaRPr lang="en-US">
              <a:solidFill>
                <a:prstClr val="black"/>
              </a:solidFill>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False: Faculty or anyone in a supervisory role is prohibited from having supervisory responsibility over a student or subordinate with whom he or she is currently having a romantic and/or sexual relationship. (Refer to Executive Policy #28)</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72</a:t>
            </a:fld>
            <a:endParaRPr lang="en-US">
              <a:solidFill>
                <a:prstClr val="black"/>
              </a:solidFill>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Discrimination:</a:t>
            </a:r>
            <a:r>
              <a:rPr lang="en-US" sz="1000" dirty="0">
                <a:latin typeface="+mn-lt"/>
                <a:cs typeface="+mn-cs"/>
              </a:rPr>
              <a:t> Marion is experiencing discrimination in that she is being treated differently based on her religion.</a:t>
            </a:r>
            <a:endParaRPr lang="en-US" sz="1000" dirty="0"/>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73</a:t>
            </a:fld>
            <a:endParaRPr lang="en-US">
              <a:solidFill>
                <a:prstClr val="black"/>
              </a:solidFill>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000" dirty="0"/>
              <a:t>All of these are appropriate resources.</a:t>
            </a:r>
            <a:endParaRPr lang="en-US" sz="900" dirty="0"/>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74</a:t>
            </a:fld>
            <a:endParaRPr lang="en-US">
              <a:solidFill>
                <a:prstClr val="black"/>
              </a:solidFill>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spcBef>
                <a:spcPts val="2143"/>
              </a:spcBef>
            </a:pPr>
            <a:r>
              <a:rPr lang="en-US" sz="1000" dirty="0">
                <a:solidFill>
                  <a:srgbClr val="000000"/>
                </a:solidFill>
                <a:latin typeface="Arial"/>
                <a:ea typeface="Times New Roman"/>
                <a:cs typeface="Times New Roman"/>
              </a:rPr>
              <a:t>As mentioned throughout this course, both of the WSU Executive Policies cited in this training are readily available online. </a:t>
            </a:r>
            <a:r>
              <a:rPr lang="en-US" sz="1000" dirty="0">
                <a:latin typeface="Times New Roman"/>
                <a:ea typeface="Times New Roman"/>
                <a:cs typeface="Times New Roman"/>
              </a:rPr>
              <a:t> </a:t>
            </a:r>
            <a:endParaRPr lang="en-US" sz="1000" dirty="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75</a:t>
            </a:fld>
            <a:endParaRPr lang="en-US">
              <a:solidFill>
                <a:prstClr val="black"/>
              </a:solidFill>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spcBef>
                <a:spcPts val="2143"/>
              </a:spcBef>
            </a:pPr>
            <a:r>
              <a:rPr lang="en-US" sz="1000" dirty="0">
                <a:solidFill>
                  <a:srgbClr val="000000"/>
                </a:solidFill>
                <a:latin typeface="Arial"/>
                <a:ea typeface="Times New Roman"/>
                <a:cs typeface="Times New Roman"/>
              </a:rPr>
              <a:t>Links to the various offices you may contact for further information are also provided here.  </a:t>
            </a:r>
            <a:endParaRPr lang="en-US" sz="1000" strike="sngStrike" dirty="0">
              <a:latin typeface="Calibri"/>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76</a:t>
            </a:fld>
            <a:endParaRPr lang="en-US">
              <a:solidFill>
                <a:prstClr val="black"/>
              </a:solidFill>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spcBef>
                <a:spcPts val="2143"/>
              </a:spcBef>
            </a:pPr>
            <a:r>
              <a:rPr lang="en-US" sz="1000" dirty="0"/>
              <a:t>External agencies from which you may also request assistance are listed on this slide along with links to methods of online assistance.</a:t>
            </a:r>
          </a:p>
          <a:p>
            <a:pPr>
              <a:lnSpc>
                <a:spcPct val="115000"/>
              </a:lnSpc>
              <a:spcBef>
                <a:spcPts val="2143"/>
              </a:spcBef>
            </a:pPr>
            <a:endParaRPr lang="en-US" sz="1000" dirty="0"/>
          </a:p>
          <a:p>
            <a:pPr>
              <a:lnSpc>
                <a:spcPct val="115000"/>
              </a:lnSpc>
              <a:spcBef>
                <a:spcPts val="2143"/>
              </a:spcBef>
            </a:pPr>
            <a:r>
              <a:rPr lang="en-US" sz="1000" dirty="0"/>
              <a:t>Remember, each of these resources is also available through the </a:t>
            </a:r>
            <a:r>
              <a:rPr lang="en-US" sz="1000" dirty="0" smtClean="0"/>
              <a:t>resources tab </a:t>
            </a:r>
            <a:r>
              <a:rPr lang="en-US" sz="1000" dirty="0"/>
              <a:t>at the top right corner of this screen.  You may choose to bookmark that page for future access.</a:t>
            </a:r>
          </a:p>
        </p:txBody>
      </p:sp>
      <p:sp>
        <p:nvSpPr>
          <p:cNvPr id="4" name="Slide Number Placeholder 3"/>
          <p:cNvSpPr>
            <a:spLocks noGrp="1"/>
          </p:cNvSpPr>
          <p:nvPr>
            <p:ph type="sldNum" sz="quarter" idx="10"/>
          </p:nvPr>
        </p:nvSpPr>
        <p:spPr/>
        <p:txBody>
          <a:bodyPr/>
          <a:lstStyle/>
          <a:p>
            <a:fld id="{FE614016-CA90-41D5-947E-DB5727B1AA16}" type="slidenum">
              <a:rPr lang="en-US" smtClean="0">
                <a:solidFill>
                  <a:prstClr val="black"/>
                </a:solidFill>
              </a:rPr>
              <a:pPr/>
              <a:t>77</a:t>
            </a:fld>
            <a:endParaRPr lang="en-US">
              <a:solidFill>
                <a:prstClr val="black"/>
              </a:solidFill>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638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8" eaLnBrk="0" hangingPunct="0">
              <a:spcBef>
                <a:spcPct val="30000"/>
              </a:spcBef>
              <a:defRPr sz="1200">
                <a:solidFill>
                  <a:schemeClr val="tx1"/>
                </a:solidFill>
                <a:latin typeface="Arial" charset="0"/>
              </a:defRPr>
            </a:lvl1pPr>
            <a:lvl2pPr marL="745848" indent="-286864" defTabSz="922748" eaLnBrk="0" hangingPunct="0">
              <a:spcBef>
                <a:spcPct val="30000"/>
              </a:spcBef>
              <a:defRPr sz="1200">
                <a:solidFill>
                  <a:schemeClr val="tx1"/>
                </a:solidFill>
                <a:latin typeface="Arial" charset="0"/>
              </a:defRPr>
            </a:lvl2pPr>
            <a:lvl3pPr marL="1147458" indent="-229492" defTabSz="922748" eaLnBrk="0" hangingPunct="0">
              <a:spcBef>
                <a:spcPct val="30000"/>
              </a:spcBef>
              <a:defRPr sz="1200">
                <a:solidFill>
                  <a:schemeClr val="tx1"/>
                </a:solidFill>
                <a:latin typeface="Arial" charset="0"/>
              </a:defRPr>
            </a:lvl3pPr>
            <a:lvl4pPr marL="1606441" indent="-229492" defTabSz="922748" eaLnBrk="0" hangingPunct="0">
              <a:spcBef>
                <a:spcPct val="30000"/>
              </a:spcBef>
              <a:defRPr sz="1200">
                <a:solidFill>
                  <a:schemeClr val="tx1"/>
                </a:solidFill>
                <a:latin typeface="Arial" charset="0"/>
              </a:defRPr>
            </a:lvl4pPr>
            <a:lvl5pPr marL="2065424" indent="-229492" defTabSz="922748" eaLnBrk="0" hangingPunct="0">
              <a:spcBef>
                <a:spcPct val="30000"/>
              </a:spcBef>
              <a:defRPr sz="1200">
                <a:solidFill>
                  <a:schemeClr val="tx1"/>
                </a:solidFill>
                <a:latin typeface="Arial" charset="0"/>
              </a:defRPr>
            </a:lvl5pPr>
            <a:lvl6pPr marL="2524407" indent="-229492" defTabSz="922748" eaLnBrk="0" fontAlgn="base" hangingPunct="0">
              <a:spcBef>
                <a:spcPct val="30000"/>
              </a:spcBef>
              <a:spcAft>
                <a:spcPct val="0"/>
              </a:spcAft>
              <a:defRPr sz="1200">
                <a:solidFill>
                  <a:schemeClr val="tx1"/>
                </a:solidFill>
                <a:latin typeface="Arial" charset="0"/>
              </a:defRPr>
            </a:lvl6pPr>
            <a:lvl7pPr marL="2983390" indent="-229492" defTabSz="922748" eaLnBrk="0" fontAlgn="base" hangingPunct="0">
              <a:spcBef>
                <a:spcPct val="30000"/>
              </a:spcBef>
              <a:spcAft>
                <a:spcPct val="0"/>
              </a:spcAft>
              <a:defRPr sz="1200">
                <a:solidFill>
                  <a:schemeClr val="tx1"/>
                </a:solidFill>
                <a:latin typeface="Arial" charset="0"/>
              </a:defRPr>
            </a:lvl7pPr>
            <a:lvl8pPr marL="3442373" indent="-229492" defTabSz="922748" eaLnBrk="0" fontAlgn="base" hangingPunct="0">
              <a:spcBef>
                <a:spcPct val="30000"/>
              </a:spcBef>
              <a:spcAft>
                <a:spcPct val="0"/>
              </a:spcAft>
              <a:defRPr sz="1200">
                <a:solidFill>
                  <a:schemeClr val="tx1"/>
                </a:solidFill>
                <a:latin typeface="Arial" charset="0"/>
              </a:defRPr>
            </a:lvl8pPr>
            <a:lvl9pPr marL="3901356" indent="-229492" defTabSz="9227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76ED112-D0EE-42E0-978D-A4F4034124CE}" type="datetime1">
              <a:rPr lang="en-US" altLang="en-US" smtClean="0">
                <a:solidFill>
                  <a:srgbClr val="000000"/>
                </a:solidFill>
              </a:rPr>
              <a:pPr eaLnBrk="1" hangingPunct="1">
                <a:spcBef>
                  <a:spcPct val="0"/>
                </a:spcBef>
              </a:pPr>
              <a:t>6/6/2014</a:t>
            </a:fld>
            <a:endParaRPr lang="en-US" altLang="en-US" smtClean="0">
              <a:solidFill>
                <a:srgbClr val="000000"/>
              </a:solidFill>
            </a:endParaRPr>
          </a:p>
        </p:txBody>
      </p:sp>
      <p:sp>
        <p:nvSpPr>
          <p:cNvPr id="16389" name="Footer Placeholder 4"/>
          <p:cNvSpPr>
            <a:spLocks noGrp="1"/>
          </p:cNvSpPr>
          <p:nvPr>
            <p:ph type="ftr" sz="quarter" idx="4"/>
          </p:nvPr>
        </p:nvSpPr>
        <p:spPr>
          <a:xfrm>
            <a:off x="0" y="8842051"/>
            <a:ext cx="3043131" cy="46545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797" tIns="45898" rIns="91797" bIns="45898"/>
          <a:lstStyle>
            <a:lvl1pPr defTabSz="922748" eaLnBrk="0" hangingPunct="0">
              <a:spcBef>
                <a:spcPct val="30000"/>
              </a:spcBef>
              <a:defRPr sz="1200">
                <a:solidFill>
                  <a:schemeClr val="tx1"/>
                </a:solidFill>
                <a:latin typeface="Arial" charset="0"/>
              </a:defRPr>
            </a:lvl1pPr>
            <a:lvl2pPr marL="745848" indent="-286864" defTabSz="922748" eaLnBrk="0" hangingPunct="0">
              <a:spcBef>
                <a:spcPct val="30000"/>
              </a:spcBef>
              <a:defRPr sz="1200">
                <a:solidFill>
                  <a:schemeClr val="tx1"/>
                </a:solidFill>
                <a:latin typeface="Arial" charset="0"/>
              </a:defRPr>
            </a:lvl2pPr>
            <a:lvl3pPr marL="1147458" indent="-229492" defTabSz="922748" eaLnBrk="0" hangingPunct="0">
              <a:spcBef>
                <a:spcPct val="30000"/>
              </a:spcBef>
              <a:defRPr sz="1200">
                <a:solidFill>
                  <a:schemeClr val="tx1"/>
                </a:solidFill>
                <a:latin typeface="Arial" charset="0"/>
              </a:defRPr>
            </a:lvl3pPr>
            <a:lvl4pPr marL="1606441" indent="-229492" defTabSz="922748" eaLnBrk="0" hangingPunct="0">
              <a:spcBef>
                <a:spcPct val="30000"/>
              </a:spcBef>
              <a:defRPr sz="1200">
                <a:solidFill>
                  <a:schemeClr val="tx1"/>
                </a:solidFill>
                <a:latin typeface="Arial" charset="0"/>
              </a:defRPr>
            </a:lvl4pPr>
            <a:lvl5pPr marL="2065424" indent="-229492" defTabSz="922748" eaLnBrk="0" hangingPunct="0">
              <a:spcBef>
                <a:spcPct val="30000"/>
              </a:spcBef>
              <a:defRPr sz="1200">
                <a:solidFill>
                  <a:schemeClr val="tx1"/>
                </a:solidFill>
                <a:latin typeface="Arial" charset="0"/>
              </a:defRPr>
            </a:lvl5pPr>
            <a:lvl6pPr marL="2524407" indent="-229492" defTabSz="922748" eaLnBrk="0" fontAlgn="base" hangingPunct="0">
              <a:spcBef>
                <a:spcPct val="30000"/>
              </a:spcBef>
              <a:spcAft>
                <a:spcPct val="0"/>
              </a:spcAft>
              <a:defRPr sz="1200">
                <a:solidFill>
                  <a:schemeClr val="tx1"/>
                </a:solidFill>
                <a:latin typeface="Arial" charset="0"/>
              </a:defRPr>
            </a:lvl6pPr>
            <a:lvl7pPr marL="2983390" indent="-229492" defTabSz="922748" eaLnBrk="0" fontAlgn="base" hangingPunct="0">
              <a:spcBef>
                <a:spcPct val="30000"/>
              </a:spcBef>
              <a:spcAft>
                <a:spcPct val="0"/>
              </a:spcAft>
              <a:defRPr sz="1200">
                <a:solidFill>
                  <a:schemeClr val="tx1"/>
                </a:solidFill>
                <a:latin typeface="Arial" charset="0"/>
              </a:defRPr>
            </a:lvl7pPr>
            <a:lvl8pPr marL="3442373" indent="-229492" defTabSz="922748" eaLnBrk="0" fontAlgn="base" hangingPunct="0">
              <a:spcBef>
                <a:spcPct val="30000"/>
              </a:spcBef>
              <a:spcAft>
                <a:spcPct val="0"/>
              </a:spcAft>
              <a:defRPr sz="1200">
                <a:solidFill>
                  <a:schemeClr val="tx1"/>
                </a:solidFill>
                <a:latin typeface="Arial" charset="0"/>
              </a:defRPr>
            </a:lvl8pPr>
            <a:lvl9pPr marL="3901356" indent="-229492" defTabSz="922748" eaLnBrk="0" fontAlgn="base" hangingPunct="0">
              <a:spcBef>
                <a:spcPct val="30000"/>
              </a:spcBef>
              <a:spcAft>
                <a:spcPct val="0"/>
              </a:spcAft>
              <a:defRPr sz="1200">
                <a:solidFill>
                  <a:schemeClr val="tx1"/>
                </a:solidFill>
                <a:latin typeface="Arial" charset="0"/>
              </a:defRPr>
            </a:lvl9pPr>
          </a:lstStyle>
          <a:p>
            <a:pPr eaLnBrk="1" hangingPunct="1">
              <a:spcBef>
                <a:spcPct val="0"/>
              </a:spcBef>
            </a:pPr>
            <a:r>
              <a:rPr lang="en-US" altLang="en-US" smtClean="0">
                <a:solidFill>
                  <a:srgbClr val="000000"/>
                </a:solidFill>
              </a:rPr>
              <a:t>Template L white fuz</a:t>
            </a:r>
          </a:p>
        </p:txBody>
      </p:sp>
      <p:sp>
        <p:nvSpPr>
          <p:cNvPr id="16390" name="Slide Number Placeholder 5"/>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748" eaLnBrk="0" hangingPunct="0">
              <a:spcBef>
                <a:spcPct val="30000"/>
              </a:spcBef>
              <a:defRPr sz="1200">
                <a:solidFill>
                  <a:schemeClr val="tx1"/>
                </a:solidFill>
                <a:latin typeface="Arial" charset="0"/>
              </a:defRPr>
            </a:lvl1pPr>
            <a:lvl2pPr marL="745848" indent="-286864" defTabSz="922748" eaLnBrk="0" hangingPunct="0">
              <a:spcBef>
                <a:spcPct val="30000"/>
              </a:spcBef>
              <a:defRPr sz="1200">
                <a:solidFill>
                  <a:schemeClr val="tx1"/>
                </a:solidFill>
                <a:latin typeface="Arial" charset="0"/>
              </a:defRPr>
            </a:lvl2pPr>
            <a:lvl3pPr marL="1147458" indent="-229492" defTabSz="922748" eaLnBrk="0" hangingPunct="0">
              <a:spcBef>
                <a:spcPct val="30000"/>
              </a:spcBef>
              <a:defRPr sz="1200">
                <a:solidFill>
                  <a:schemeClr val="tx1"/>
                </a:solidFill>
                <a:latin typeface="Arial" charset="0"/>
              </a:defRPr>
            </a:lvl3pPr>
            <a:lvl4pPr marL="1606441" indent="-229492" defTabSz="922748" eaLnBrk="0" hangingPunct="0">
              <a:spcBef>
                <a:spcPct val="30000"/>
              </a:spcBef>
              <a:defRPr sz="1200">
                <a:solidFill>
                  <a:schemeClr val="tx1"/>
                </a:solidFill>
                <a:latin typeface="Arial" charset="0"/>
              </a:defRPr>
            </a:lvl4pPr>
            <a:lvl5pPr marL="2065424" indent="-229492" defTabSz="922748" eaLnBrk="0" hangingPunct="0">
              <a:spcBef>
                <a:spcPct val="30000"/>
              </a:spcBef>
              <a:defRPr sz="1200">
                <a:solidFill>
                  <a:schemeClr val="tx1"/>
                </a:solidFill>
                <a:latin typeface="Arial" charset="0"/>
              </a:defRPr>
            </a:lvl5pPr>
            <a:lvl6pPr marL="2524407" indent="-229492" defTabSz="922748" eaLnBrk="0" fontAlgn="base" hangingPunct="0">
              <a:spcBef>
                <a:spcPct val="30000"/>
              </a:spcBef>
              <a:spcAft>
                <a:spcPct val="0"/>
              </a:spcAft>
              <a:defRPr sz="1200">
                <a:solidFill>
                  <a:schemeClr val="tx1"/>
                </a:solidFill>
                <a:latin typeface="Arial" charset="0"/>
              </a:defRPr>
            </a:lvl6pPr>
            <a:lvl7pPr marL="2983390" indent="-229492" defTabSz="922748" eaLnBrk="0" fontAlgn="base" hangingPunct="0">
              <a:spcBef>
                <a:spcPct val="30000"/>
              </a:spcBef>
              <a:spcAft>
                <a:spcPct val="0"/>
              </a:spcAft>
              <a:defRPr sz="1200">
                <a:solidFill>
                  <a:schemeClr val="tx1"/>
                </a:solidFill>
                <a:latin typeface="Arial" charset="0"/>
              </a:defRPr>
            </a:lvl7pPr>
            <a:lvl8pPr marL="3442373" indent="-229492" defTabSz="922748" eaLnBrk="0" fontAlgn="base" hangingPunct="0">
              <a:spcBef>
                <a:spcPct val="30000"/>
              </a:spcBef>
              <a:spcAft>
                <a:spcPct val="0"/>
              </a:spcAft>
              <a:defRPr sz="1200">
                <a:solidFill>
                  <a:schemeClr val="tx1"/>
                </a:solidFill>
                <a:latin typeface="Arial" charset="0"/>
              </a:defRPr>
            </a:lvl8pPr>
            <a:lvl9pPr marL="3901356" indent="-229492" defTabSz="922748"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14BC2C4-7150-4A6D-8482-0079176798DB}" type="slidenum">
              <a:rPr lang="en-US" altLang="en-US" smtClean="0">
                <a:solidFill>
                  <a:srgbClr val="000000"/>
                </a:solidFill>
              </a:rPr>
              <a:pPr eaLnBrk="1" hangingPunct="1">
                <a:spcBef>
                  <a:spcPct val="0"/>
                </a:spcBef>
              </a:pPr>
              <a:t>78</a:t>
            </a:fld>
            <a:endParaRPr lang="en-US" altLang="en-US"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a:lnSpc>
                <a:spcPct val="115000"/>
              </a:lnSpc>
            </a:pPr>
            <a:r>
              <a:rPr lang="en-US" sz="1000" dirty="0">
                <a:solidFill>
                  <a:srgbClr val="000000"/>
                </a:solidFill>
                <a:ea typeface="Times New Roman"/>
              </a:rPr>
              <a:t>The WSU Policy Prohibiting Discrimination, Sexual </a:t>
            </a:r>
            <a:r>
              <a:rPr lang="en-US" sz="1000" dirty="0" smtClean="0">
                <a:solidFill>
                  <a:srgbClr val="000000"/>
                </a:solidFill>
                <a:ea typeface="Times New Roman"/>
              </a:rPr>
              <a:t>Harassment </a:t>
            </a:r>
            <a:r>
              <a:rPr lang="en-US" sz="1000" dirty="0">
                <a:solidFill>
                  <a:srgbClr val="000000"/>
                </a:solidFill>
                <a:ea typeface="Times New Roman"/>
              </a:rPr>
              <a:t>and Sexual Misconduct expresses the commitment of WSU to maintaining an environment free from all forms of discrimination, including discriminatory harassment, sexual </a:t>
            </a:r>
            <a:r>
              <a:rPr lang="en-US" sz="1000" dirty="0" smtClean="0">
                <a:solidFill>
                  <a:srgbClr val="000000"/>
                </a:solidFill>
                <a:ea typeface="Times New Roman"/>
              </a:rPr>
              <a:t>harassment, </a:t>
            </a:r>
            <a:r>
              <a:rPr lang="en-US" sz="1000" dirty="0">
                <a:solidFill>
                  <a:srgbClr val="000000"/>
                </a:solidFill>
                <a:ea typeface="Times New Roman"/>
              </a:rPr>
              <a:t>and sexual misconduct. </a:t>
            </a:r>
            <a:endParaRPr lang="en-US" sz="1000" dirty="0">
              <a:ea typeface="Times New Roman"/>
              <a:cs typeface="Times New Roman"/>
            </a:endParaRPr>
          </a:p>
          <a:p>
            <a:pPr>
              <a:lnSpc>
                <a:spcPct val="115000"/>
              </a:lnSpc>
            </a:pPr>
            <a:r>
              <a:rPr lang="en-US" sz="1000" dirty="0">
                <a:solidFill>
                  <a:srgbClr val="000000"/>
                </a:solidFill>
                <a:ea typeface="Times New Roman"/>
              </a:rPr>
              <a:t> </a:t>
            </a:r>
            <a:endParaRPr lang="en-US" sz="1000" dirty="0">
              <a:ea typeface="Times New Roman"/>
              <a:cs typeface="Times New Roman"/>
            </a:endParaRPr>
          </a:p>
          <a:p>
            <a:pPr>
              <a:lnSpc>
                <a:spcPct val="115000"/>
              </a:lnSpc>
            </a:pPr>
            <a:r>
              <a:rPr lang="en-US" sz="1000" dirty="0">
                <a:solidFill>
                  <a:srgbClr val="000000"/>
                </a:solidFill>
                <a:ea typeface="Times New Roman"/>
              </a:rPr>
              <a:t>This wide-reaching policy applies to all </a:t>
            </a:r>
            <a:r>
              <a:rPr lang="en-US" sz="1000" u="sng" dirty="0">
                <a:solidFill>
                  <a:srgbClr val="000000"/>
                </a:solidFill>
                <a:ea typeface="Times New Roman"/>
              </a:rPr>
              <a:t>students</a:t>
            </a:r>
            <a:r>
              <a:rPr lang="en-US" sz="1000" dirty="0">
                <a:solidFill>
                  <a:srgbClr val="000000"/>
                </a:solidFill>
                <a:ea typeface="Times New Roman"/>
              </a:rPr>
              <a:t>, </a:t>
            </a:r>
            <a:r>
              <a:rPr lang="en-US" sz="1000" u="sng" dirty="0">
                <a:solidFill>
                  <a:srgbClr val="000000"/>
                </a:solidFill>
                <a:ea typeface="Times New Roman"/>
              </a:rPr>
              <a:t>faculty</a:t>
            </a:r>
            <a:r>
              <a:rPr lang="en-US" sz="1000" dirty="0">
                <a:solidFill>
                  <a:srgbClr val="000000"/>
                </a:solidFill>
                <a:ea typeface="Times New Roman"/>
              </a:rPr>
              <a:t>, </a:t>
            </a:r>
            <a:r>
              <a:rPr lang="en-US" sz="1000" u="sng" dirty="0" smtClean="0">
                <a:solidFill>
                  <a:srgbClr val="000000"/>
                </a:solidFill>
                <a:ea typeface="Times New Roman"/>
              </a:rPr>
              <a:t>staff</a:t>
            </a:r>
            <a:r>
              <a:rPr lang="en-US" sz="1000" dirty="0" smtClean="0">
                <a:solidFill>
                  <a:srgbClr val="000000"/>
                </a:solidFill>
                <a:ea typeface="Times New Roman"/>
              </a:rPr>
              <a:t>, or </a:t>
            </a:r>
            <a:r>
              <a:rPr lang="en-US" sz="1000" dirty="0">
                <a:solidFill>
                  <a:srgbClr val="000000"/>
                </a:solidFill>
                <a:ea typeface="Times New Roman"/>
              </a:rPr>
              <a:t>others having an association with the University, including third parties such as volunteers and subcontractors. </a:t>
            </a:r>
            <a:endParaRPr lang="en-US" sz="1000" dirty="0">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pPr defTabSz="933115">
              <a:defRPr/>
            </a:pPr>
            <a:r>
              <a:rPr lang="en-US" sz="1000" dirty="0"/>
              <a:t>Discrimination on the basis of a protected class is prohibited by this policy and by state and federal laws.</a:t>
            </a:r>
          </a:p>
          <a:p>
            <a:pPr defTabSz="933115">
              <a:defRPr/>
            </a:pPr>
            <a:endParaRPr lang="en-US" sz="1000" dirty="0"/>
          </a:p>
          <a:p>
            <a:pPr defTabSz="933115">
              <a:defRPr/>
            </a:pPr>
            <a:r>
              <a:rPr lang="en-US" sz="1000" dirty="0"/>
              <a:t>Executive Policy #15 specifically prohibits discrimination on the basis of: race, sex/gender, sexual orientation, gender identity/expression, religion, age, color, creed, national or ethnic origin, physical, mental or sensory disability, including disability requiring the use of a trained service animal, marital status, genetic information, and/or status as an honorably discharged veteran or member of the military. </a:t>
            </a:r>
          </a:p>
          <a:p>
            <a:pPr defTabSz="933115">
              <a:defRPr/>
            </a:pPr>
            <a:endParaRPr lang="en-US" sz="1000" dirty="0"/>
          </a:p>
          <a:p>
            <a:pPr>
              <a:lnSpc>
                <a:spcPct val="115000"/>
              </a:lnSpc>
            </a:pPr>
            <a:r>
              <a:rPr lang="en-US" sz="1000" dirty="0">
                <a:solidFill>
                  <a:srgbClr val="000000"/>
                </a:solidFill>
                <a:ea typeface="Times New Roman"/>
              </a:rPr>
              <a:t>The terms “protected class” or “protected group” are often used in reference to these categories.</a:t>
            </a:r>
            <a:endParaRPr lang="en-US" sz="1000" dirty="0">
              <a:ea typeface="Times New Roman"/>
              <a:cs typeface="Times New Roman"/>
            </a:endParaRPr>
          </a:p>
        </p:txBody>
      </p:sp>
      <p:sp>
        <p:nvSpPr>
          <p:cNvPr id="4" name="Slide Number Placeholder 3"/>
          <p:cNvSpPr>
            <a:spLocks noGrp="1"/>
          </p:cNvSpPr>
          <p:nvPr>
            <p:ph type="sldNum" sz="quarter" idx="10"/>
          </p:nvPr>
        </p:nvSpPr>
        <p:spPr/>
        <p:txBody>
          <a:bodyPr/>
          <a:lstStyle/>
          <a:p>
            <a:fld id="{FE614016-CA90-41D5-947E-DB5727B1AA1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3.xml"/><Relationship Id="rId1" Type="http://schemas.openxmlformats.org/officeDocument/2006/relationships/tags" Target="../tags/tag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custDataLst>
              <p:tags r:id="rId1"/>
            </p:custDataLst>
          </p:nvPr>
        </p:nvPicPr>
        <p:blipFill>
          <a:blip r:embed="rId3" cstate="print"/>
          <a:srcRect/>
          <a:stretch>
            <a:fillRect/>
          </a:stretch>
        </p:blipFill>
        <p:spPr bwMode="auto">
          <a:xfrm>
            <a:off x="7580313" y="228600"/>
            <a:ext cx="1276350" cy="474663"/>
          </a:xfrm>
          <a:prstGeom prst="rect">
            <a:avLst/>
          </a:prstGeom>
          <a:noFill/>
          <a:ln w="9525">
            <a:noFill/>
            <a:miter lim="800000"/>
            <a:headEnd/>
            <a:tailEnd/>
          </a:ln>
        </p:spPr>
      </p:pic>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9996232"/>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4" name="Picture 12" descr="wsuTLSigRvs-r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334250" y="6116638"/>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p:cNvSpPr>
            <a:spLocks noGrp="1" noChangeArrowheads="1"/>
          </p:cNvSpPr>
          <p:nvPr>
            <p:ph type="ctrTitle"/>
          </p:nvPr>
        </p:nvSpPr>
        <p:spPr>
          <a:xfrm>
            <a:off x="3144054" y="1993614"/>
            <a:ext cx="5070298" cy="584775"/>
          </a:xfrm>
        </p:spPr>
        <p:txBody>
          <a:bodyPr anchorCtr="0"/>
          <a:lstStyle>
            <a:lvl1pPr algn="l">
              <a:lnSpc>
                <a:spcPct val="100000"/>
              </a:lnSpc>
              <a:defRPr sz="3200">
                <a:solidFill>
                  <a:schemeClr val="tx2">
                    <a:lumMod val="60000"/>
                    <a:lumOff val="40000"/>
                  </a:schemeClr>
                </a:solidFill>
                <a:effectLst/>
              </a:defRPr>
            </a:lvl1pPr>
          </a:lstStyle>
          <a:p>
            <a:r>
              <a:rPr lang="en-US" dirty="0"/>
              <a:t>Click to edit Master title style</a:t>
            </a:r>
          </a:p>
        </p:txBody>
      </p:sp>
      <p:sp>
        <p:nvSpPr>
          <p:cNvPr id="8" name="Rectangle 5"/>
          <p:cNvSpPr>
            <a:spLocks noGrp="1" noChangeArrowheads="1"/>
          </p:cNvSpPr>
          <p:nvPr>
            <p:ph type="subTitle" idx="1"/>
          </p:nvPr>
        </p:nvSpPr>
        <p:spPr>
          <a:xfrm>
            <a:off x="3144054" y="2978475"/>
            <a:ext cx="5070298" cy="430887"/>
          </a:xfrm>
        </p:spPr>
        <p:txBody>
          <a:bodyPr rIns="0" anchorCtr="0"/>
          <a:lstStyle>
            <a:lvl1pPr marL="0" indent="0" algn="l">
              <a:buFontTx/>
              <a:buNone/>
              <a:defRPr sz="2200" b="0">
                <a:solidFill>
                  <a:schemeClr val="tx1"/>
                </a:solidFill>
                <a:effectLst/>
                <a:latin typeface="Lucida Sans" pitchFamily="34" charset="0"/>
              </a:defRPr>
            </a:lvl1pPr>
          </a:lstStyle>
          <a:p>
            <a:r>
              <a:rPr lang="en-US" dirty="0"/>
              <a:t>Click to edit Master subtitle style</a:t>
            </a:r>
          </a:p>
        </p:txBody>
      </p:sp>
    </p:spTree>
    <p:extLst>
      <p:ext uri="{BB962C8B-B14F-4D97-AF65-F5344CB8AC3E}">
        <p14:creationId xmlns:p14="http://schemas.microsoft.com/office/powerpoint/2010/main" val="105402079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6" name="Rectangle 5"/>
          <p:cNvSpPr/>
          <p:nvPr userDrawn="1"/>
        </p:nvSpPr>
        <p:spPr bwMode="white">
          <a:xfrm>
            <a:off x="0" y="0"/>
            <a:ext cx="3089275" cy="6858000"/>
          </a:xfrm>
          <a:prstGeom prst="rect">
            <a:avLst/>
          </a:prstGeom>
          <a:gradFill>
            <a:gsLst>
              <a:gs pos="0">
                <a:schemeClr val="tx1">
                  <a:lumMod val="85000"/>
                </a:schemeClr>
              </a:gs>
              <a:gs pos="100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7" name="Rectangle 6"/>
          <p:cNvSpPr/>
          <p:nvPr userDrawn="1"/>
        </p:nvSpPr>
        <p:spPr bwMode="white">
          <a:xfrm>
            <a:off x="3068638" y="0"/>
            <a:ext cx="6075362" cy="6858000"/>
          </a:xfrm>
          <a:prstGeom prst="rect">
            <a:avLst/>
          </a:pr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8" name="Freeform 26"/>
          <p:cNvSpPr>
            <a:spLocks/>
          </p:cNvSpPr>
          <p:nvPr userDrawn="1"/>
        </p:nvSpPr>
        <p:spPr bwMode="white">
          <a:xfrm>
            <a:off x="11113" y="342900"/>
            <a:ext cx="8566150" cy="6518275"/>
          </a:xfrm>
          <a:custGeom>
            <a:avLst/>
            <a:gdLst/>
            <a:ahLst/>
            <a:cxnLst>
              <a:cxn ang="0">
                <a:pos x="1598" y="0"/>
              </a:cxn>
              <a:cxn ang="0">
                <a:pos x="1755" y="4"/>
              </a:cxn>
              <a:cxn ang="0">
                <a:pos x="1910" y="17"/>
              </a:cxn>
              <a:cxn ang="0">
                <a:pos x="2063" y="38"/>
              </a:cxn>
              <a:cxn ang="0">
                <a:pos x="2214" y="68"/>
              </a:cxn>
              <a:cxn ang="0">
                <a:pos x="2360" y="105"/>
              </a:cxn>
              <a:cxn ang="0">
                <a:pos x="2504" y="150"/>
              </a:cxn>
              <a:cxn ang="0">
                <a:pos x="2644" y="204"/>
              </a:cxn>
              <a:cxn ang="0">
                <a:pos x="2781" y="264"/>
              </a:cxn>
              <a:cxn ang="0">
                <a:pos x="2913" y="331"/>
              </a:cxn>
              <a:cxn ang="0">
                <a:pos x="3041" y="404"/>
              </a:cxn>
              <a:cxn ang="0">
                <a:pos x="3165" y="485"/>
              </a:cxn>
              <a:cxn ang="0">
                <a:pos x="3285" y="571"/>
              </a:cxn>
              <a:cxn ang="0">
                <a:pos x="3400" y="664"/>
              </a:cxn>
              <a:cxn ang="0">
                <a:pos x="3509" y="761"/>
              </a:cxn>
              <a:cxn ang="0">
                <a:pos x="3612" y="865"/>
              </a:cxn>
              <a:cxn ang="0">
                <a:pos x="3710" y="975"/>
              </a:cxn>
              <a:cxn ang="0">
                <a:pos x="3803" y="1090"/>
              </a:cxn>
              <a:cxn ang="0">
                <a:pos x="3890" y="1209"/>
              </a:cxn>
              <a:cxn ang="0">
                <a:pos x="3970" y="1332"/>
              </a:cxn>
              <a:cxn ang="0">
                <a:pos x="4043" y="1461"/>
              </a:cxn>
              <a:cxn ang="0">
                <a:pos x="4110" y="1594"/>
              </a:cxn>
              <a:cxn ang="0">
                <a:pos x="4170" y="1729"/>
              </a:cxn>
              <a:cxn ang="0">
                <a:pos x="4224" y="1870"/>
              </a:cxn>
              <a:cxn ang="0">
                <a:pos x="4269" y="2014"/>
              </a:cxn>
              <a:cxn ang="0">
                <a:pos x="4306" y="2161"/>
              </a:cxn>
              <a:cxn ang="0">
                <a:pos x="4336" y="2310"/>
              </a:cxn>
              <a:cxn ang="0">
                <a:pos x="4357" y="2463"/>
              </a:cxn>
              <a:cxn ang="0">
                <a:pos x="4370" y="2618"/>
              </a:cxn>
              <a:cxn ang="0">
                <a:pos x="4374" y="2776"/>
              </a:cxn>
              <a:cxn ang="0">
                <a:pos x="4370" y="2917"/>
              </a:cxn>
              <a:cxn ang="0">
                <a:pos x="4361" y="3056"/>
              </a:cxn>
              <a:cxn ang="0">
                <a:pos x="4343" y="3193"/>
              </a:cxn>
              <a:cxn ang="0">
                <a:pos x="4320" y="3328"/>
              </a:cxn>
              <a:cxn ang="0">
                <a:pos x="0" y="3328"/>
              </a:cxn>
              <a:cxn ang="0">
                <a:pos x="0" y="505"/>
              </a:cxn>
              <a:cxn ang="0">
                <a:pos x="115" y="428"/>
              </a:cxn>
              <a:cxn ang="0">
                <a:pos x="234" y="357"/>
              </a:cxn>
              <a:cxn ang="0">
                <a:pos x="356" y="291"/>
              </a:cxn>
              <a:cxn ang="0">
                <a:pos x="483" y="233"/>
              </a:cxn>
              <a:cxn ang="0">
                <a:pos x="612" y="179"/>
              </a:cxn>
              <a:cxn ang="0">
                <a:pos x="745" y="133"/>
              </a:cxn>
              <a:cxn ang="0">
                <a:pos x="880" y="93"/>
              </a:cxn>
              <a:cxn ang="0">
                <a:pos x="1019" y="60"/>
              </a:cxn>
              <a:cxn ang="0">
                <a:pos x="1161" y="34"/>
              </a:cxn>
              <a:cxn ang="0">
                <a:pos x="1303" y="15"/>
              </a:cxn>
              <a:cxn ang="0">
                <a:pos x="1450" y="4"/>
              </a:cxn>
              <a:cxn ang="0">
                <a:pos x="1598" y="0"/>
              </a:cxn>
            </a:cxnLst>
            <a:rect l="0" t="0" r="r" b="b"/>
            <a:pathLst>
              <a:path w="4374" h="3328">
                <a:moveTo>
                  <a:pt x="1598" y="0"/>
                </a:moveTo>
                <a:lnTo>
                  <a:pt x="1755" y="4"/>
                </a:lnTo>
                <a:lnTo>
                  <a:pt x="1910" y="17"/>
                </a:lnTo>
                <a:lnTo>
                  <a:pt x="2063" y="38"/>
                </a:lnTo>
                <a:lnTo>
                  <a:pt x="2214" y="68"/>
                </a:lnTo>
                <a:lnTo>
                  <a:pt x="2360" y="105"/>
                </a:lnTo>
                <a:lnTo>
                  <a:pt x="2504" y="150"/>
                </a:lnTo>
                <a:lnTo>
                  <a:pt x="2644" y="204"/>
                </a:lnTo>
                <a:lnTo>
                  <a:pt x="2781" y="264"/>
                </a:lnTo>
                <a:lnTo>
                  <a:pt x="2913" y="331"/>
                </a:lnTo>
                <a:lnTo>
                  <a:pt x="3041" y="404"/>
                </a:lnTo>
                <a:lnTo>
                  <a:pt x="3165" y="485"/>
                </a:lnTo>
                <a:lnTo>
                  <a:pt x="3285" y="571"/>
                </a:lnTo>
                <a:lnTo>
                  <a:pt x="3400" y="664"/>
                </a:lnTo>
                <a:lnTo>
                  <a:pt x="3509" y="761"/>
                </a:lnTo>
                <a:lnTo>
                  <a:pt x="3612" y="865"/>
                </a:lnTo>
                <a:lnTo>
                  <a:pt x="3710" y="975"/>
                </a:lnTo>
                <a:lnTo>
                  <a:pt x="3803" y="1090"/>
                </a:lnTo>
                <a:lnTo>
                  <a:pt x="3890" y="1209"/>
                </a:lnTo>
                <a:lnTo>
                  <a:pt x="3970" y="1332"/>
                </a:lnTo>
                <a:lnTo>
                  <a:pt x="4043" y="1461"/>
                </a:lnTo>
                <a:lnTo>
                  <a:pt x="4110" y="1594"/>
                </a:lnTo>
                <a:lnTo>
                  <a:pt x="4170" y="1729"/>
                </a:lnTo>
                <a:lnTo>
                  <a:pt x="4224" y="1870"/>
                </a:lnTo>
                <a:lnTo>
                  <a:pt x="4269" y="2014"/>
                </a:lnTo>
                <a:lnTo>
                  <a:pt x="4306" y="2161"/>
                </a:lnTo>
                <a:lnTo>
                  <a:pt x="4336" y="2310"/>
                </a:lnTo>
                <a:lnTo>
                  <a:pt x="4357" y="2463"/>
                </a:lnTo>
                <a:lnTo>
                  <a:pt x="4370" y="2618"/>
                </a:lnTo>
                <a:lnTo>
                  <a:pt x="4374" y="2776"/>
                </a:lnTo>
                <a:lnTo>
                  <a:pt x="4370" y="2917"/>
                </a:lnTo>
                <a:lnTo>
                  <a:pt x="4361" y="3056"/>
                </a:lnTo>
                <a:lnTo>
                  <a:pt x="4343" y="3193"/>
                </a:lnTo>
                <a:lnTo>
                  <a:pt x="4320" y="3328"/>
                </a:lnTo>
                <a:lnTo>
                  <a:pt x="0" y="3328"/>
                </a:lnTo>
                <a:lnTo>
                  <a:pt x="0" y="505"/>
                </a:lnTo>
                <a:lnTo>
                  <a:pt x="115" y="428"/>
                </a:lnTo>
                <a:lnTo>
                  <a:pt x="234" y="357"/>
                </a:lnTo>
                <a:lnTo>
                  <a:pt x="356" y="291"/>
                </a:lnTo>
                <a:lnTo>
                  <a:pt x="483" y="233"/>
                </a:lnTo>
                <a:lnTo>
                  <a:pt x="612" y="179"/>
                </a:lnTo>
                <a:lnTo>
                  <a:pt x="745" y="133"/>
                </a:lnTo>
                <a:lnTo>
                  <a:pt x="880" y="93"/>
                </a:lnTo>
                <a:lnTo>
                  <a:pt x="1019" y="60"/>
                </a:lnTo>
                <a:lnTo>
                  <a:pt x="1161" y="34"/>
                </a:lnTo>
                <a:lnTo>
                  <a:pt x="1303" y="15"/>
                </a:lnTo>
                <a:lnTo>
                  <a:pt x="1450" y="4"/>
                </a:lnTo>
                <a:lnTo>
                  <a:pt x="1598" y="0"/>
                </a:lnTo>
                <a:close/>
              </a:path>
            </a:pathLst>
          </a:cu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9" name="Rectangle 3"/>
          <p:cNvSpPr>
            <a:spLocks noGrp="1" noChangeArrowheads="1"/>
          </p:cNvSpPr>
          <p:nvPr userDrawn="1">
            <p:ph idx="1"/>
          </p:nvPr>
        </p:nvSpPr>
        <p:spPr bwMode="black">
          <a:xfrm>
            <a:off x="1874838" y="1592263"/>
            <a:ext cx="5600700" cy="19542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2"/>
          <p:cNvSpPr>
            <a:spLocks noGrp="1" noChangeArrowheads="1"/>
          </p:cNvSpPr>
          <p:nvPr userDrawn="1">
            <p:ph type="title"/>
          </p:nvPr>
        </p:nvSpPr>
        <p:spPr bwMode="black">
          <a:xfrm>
            <a:off x="455613" y="906463"/>
            <a:ext cx="8439150" cy="4794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11"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StoneSans" pitchFamily="34" charset="0"/>
              </a:defRPr>
            </a:lvl1pPr>
          </a:lstStyle>
          <a:p>
            <a:pPr fontAlgn="base">
              <a:spcBef>
                <a:spcPct val="0"/>
              </a:spcBef>
              <a:spcAft>
                <a:spcPct val="0"/>
              </a:spcAft>
              <a:defRPr/>
            </a:pPr>
            <a:endParaRPr lang="en-US" dirty="0">
              <a:solidFill>
                <a:srgbClr val="000000"/>
              </a:solidFill>
            </a:endParaRPr>
          </a:p>
        </p:txBody>
      </p:sp>
      <p:sp>
        <p:nvSpPr>
          <p:cNvPr id="12"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StoneSans" pitchFamily="34" charset="0"/>
              </a:defRPr>
            </a:lvl1pPr>
          </a:lstStyle>
          <a:p>
            <a:pPr fontAlgn="base">
              <a:spcBef>
                <a:spcPct val="0"/>
              </a:spcBef>
              <a:spcAft>
                <a:spcPct val="0"/>
              </a:spcAft>
              <a:defRPr/>
            </a:pPr>
            <a:endParaRPr lang="en-US" dirty="0">
              <a:solidFill>
                <a:srgbClr val="000000"/>
              </a:solidFill>
            </a:endParaRPr>
          </a:p>
        </p:txBody>
      </p:sp>
      <p:sp>
        <p:nvSpPr>
          <p:cNvPr id="13"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StoneSans" pitchFamily="34" charset="0"/>
              </a:defRPr>
            </a:lvl1pPr>
          </a:lstStyle>
          <a:p>
            <a:pPr fontAlgn="base">
              <a:spcBef>
                <a:spcPct val="0"/>
              </a:spcBef>
              <a:spcAft>
                <a:spcPct val="0"/>
              </a:spcAft>
              <a:defRPr/>
            </a:pPr>
            <a:fld id="{9272AF4D-3976-4B7E-90AF-35176F645E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pic>
        <p:nvPicPr>
          <p:cNvPr id="14" name="Picture 2" descr="C:\Documents and Settings\vboydo\My Documents\0 val work\1 WSU signature identities\PullmanTLSigsWindows\face to face - matted gifs to use\wsuTLSig4cW.gif"/>
          <p:cNvPicPr>
            <a:picLocks noChangeAspect="1" noChangeArrowheads="1"/>
          </p:cNvPicPr>
          <p:nvPr userDrawn="1">
            <p:custDataLst>
              <p:tags r:id="rId1"/>
            </p:custDataLst>
          </p:nvPr>
        </p:nvPicPr>
        <p:blipFill>
          <a:blip r:embed="rId3" cstate="print"/>
          <a:srcRect/>
          <a:stretch>
            <a:fillRect/>
          </a:stretch>
        </p:blipFill>
        <p:spPr bwMode="auto">
          <a:xfrm>
            <a:off x="7580313" y="228600"/>
            <a:ext cx="1276350" cy="474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9272AF4D-3976-4B7E-90AF-35176F645E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1641084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9272AF4D-3976-4B7E-90AF-35176F645E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3502086821"/>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pic>
        <p:nvPicPr>
          <p:cNvPr id="4" name="Picture 2" descr="C:\Documents and Settings\vboydo\My Documents\0 val work\1 WSU signature identities\PullmanTLSigsWindows\face to face - matted gifs to use\wsuTLSig4cW.gif"/>
          <p:cNvPicPr>
            <a:picLocks noChangeAspect="1" noChangeArrowheads="1"/>
          </p:cNvPicPr>
          <p:nvPr userDrawn="1">
            <p:custDataLst>
              <p:tags r:id="rId1"/>
            </p:custDataLst>
          </p:nvPr>
        </p:nvPicPr>
        <p:blipFill>
          <a:blip r:embed="rId3" cstate="print"/>
          <a:srcRect/>
          <a:stretch>
            <a:fillRect/>
          </a:stretch>
        </p:blipFill>
        <p:spPr bwMode="auto">
          <a:xfrm>
            <a:off x="7580313" y="228600"/>
            <a:ext cx="1276350" cy="474663"/>
          </a:xfrm>
          <a:prstGeom prst="rect">
            <a:avLst/>
          </a:prstGeom>
          <a:noFill/>
          <a:ln w="9525">
            <a:noFill/>
            <a:miter lim="800000"/>
            <a:headEnd/>
            <a:tailEnd/>
          </a:ln>
        </p:spPr>
      </p:pic>
      <p:sp>
        <p:nvSpPr>
          <p:cNvPr id="2" name="Title 1"/>
          <p:cNvSpPr>
            <a:spLocks noGrp="1"/>
          </p:cNvSpPr>
          <p:nvPr>
            <p:ph type="title"/>
          </p:nvPr>
        </p:nvSpPr>
        <p:spPr>
          <a:xfrm>
            <a:off x="801914" y="903116"/>
            <a:ext cx="7772400" cy="480131"/>
          </a:xfrm>
        </p:spPr>
        <p:txBody>
          <a:bodyPr/>
          <a:lstStyle>
            <a:lvl1pPr>
              <a:defRPr sz="2800">
                <a:latin typeface="Lucida Sans"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801914" y="1543943"/>
            <a:ext cx="7772400" cy="1954894"/>
          </a:xfrm>
        </p:spPr>
        <p:txBody>
          <a:bodyPr/>
          <a:lstStyle>
            <a:lvl1pPr marL="344488" indent="-179388">
              <a:spcBef>
                <a:spcPts val="1200"/>
              </a:spcBef>
              <a:buSzPct val="100000"/>
              <a:buFont typeface="Arial" pitchFamily="34" charset="0"/>
              <a:buChar char="•"/>
              <a:defRPr sz="2600" b="0"/>
            </a:lvl1pPr>
            <a:lvl2pPr marL="509588" indent="-165100">
              <a:spcBef>
                <a:spcPts val="400"/>
              </a:spcBef>
              <a:buSzPct val="75000"/>
              <a:buFont typeface="Wingdings" pitchFamily="2" charset="2"/>
              <a:buChar char="§"/>
              <a:defRPr sz="2400"/>
            </a:lvl2pPr>
            <a:lvl3pPr marL="688975" indent="-179388">
              <a:spcBef>
                <a:spcPts val="400"/>
              </a:spcBef>
              <a:buSzPct val="100000"/>
              <a:buFont typeface="Lucida Sans" pitchFamily="34" charset="0"/>
              <a:buChar char="–"/>
              <a:defRPr/>
            </a:lvl3pPr>
            <a:lvl4pPr marL="914400" indent="-165100">
              <a:spcBef>
                <a:spcPts val="400"/>
              </a:spcBef>
              <a:buSzPct val="100000"/>
              <a:buFont typeface="Arial" pitchFamily="34" charset="0"/>
              <a:buChar char="•"/>
              <a:defRPr lang="en-US" sz="2000" dirty="0" smtClean="0">
                <a:solidFill>
                  <a:schemeClr val="bg2"/>
                </a:solidFill>
                <a:latin typeface="Lucida Sans" pitchFamily="34" charset="0"/>
              </a:defRPr>
            </a:lvl4pPr>
            <a:lvl5pPr marL="1079500" indent="-165100">
              <a:spcBef>
                <a:spcPts val="400"/>
              </a:spcBef>
              <a:buSzPct val="100000"/>
              <a:buFont typeface="Arial" pitchFamily="34" charset="0"/>
              <a:buChar char="•"/>
              <a:defRPr lang="en-US" sz="2000" dirty="0">
                <a:solidFill>
                  <a:schemeClr val="bg2"/>
                </a:solidFill>
                <a:latin typeface="Lucida Sans"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Rectangle 5"/>
          <p:cNvSpPr/>
          <p:nvPr userDrawn="1"/>
        </p:nvSpPr>
        <p:spPr bwMode="white">
          <a:xfrm>
            <a:off x="0" y="0"/>
            <a:ext cx="3089275" cy="6858000"/>
          </a:xfrm>
          <a:prstGeom prst="rect">
            <a:avLst/>
          </a:prstGeom>
          <a:gradFill>
            <a:gsLst>
              <a:gs pos="0">
                <a:schemeClr val="tx1">
                  <a:lumMod val="85000"/>
                </a:schemeClr>
              </a:gs>
              <a:gs pos="100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7" name="Rectangle 6"/>
          <p:cNvSpPr/>
          <p:nvPr userDrawn="1"/>
        </p:nvSpPr>
        <p:spPr bwMode="white">
          <a:xfrm>
            <a:off x="3068638" y="0"/>
            <a:ext cx="6075362" cy="6858000"/>
          </a:xfrm>
          <a:prstGeom prst="rect">
            <a:avLst/>
          </a:pr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8" name="Freeform 26"/>
          <p:cNvSpPr>
            <a:spLocks/>
          </p:cNvSpPr>
          <p:nvPr userDrawn="1"/>
        </p:nvSpPr>
        <p:spPr bwMode="white">
          <a:xfrm>
            <a:off x="11113" y="342900"/>
            <a:ext cx="8566150" cy="6518275"/>
          </a:xfrm>
          <a:custGeom>
            <a:avLst/>
            <a:gdLst/>
            <a:ahLst/>
            <a:cxnLst>
              <a:cxn ang="0">
                <a:pos x="1598" y="0"/>
              </a:cxn>
              <a:cxn ang="0">
                <a:pos x="1755" y="4"/>
              </a:cxn>
              <a:cxn ang="0">
                <a:pos x="1910" y="17"/>
              </a:cxn>
              <a:cxn ang="0">
                <a:pos x="2063" y="38"/>
              </a:cxn>
              <a:cxn ang="0">
                <a:pos x="2214" y="68"/>
              </a:cxn>
              <a:cxn ang="0">
                <a:pos x="2360" y="105"/>
              </a:cxn>
              <a:cxn ang="0">
                <a:pos x="2504" y="150"/>
              </a:cxn>
              <a:cxn ang="0">
                <a:pos x="2644" y="204"/>
              </a:cxn>
              <a:cxn ang="0">
                <a:pos x="2781" y="264"/>
              </a:cxn>
              <a:cxn ang="0">
                <a:pos x="2913" y="331"/>
              </a:cxn>
              <a:cxn ang="0">
                <a:pos x="3041" y="404"/>
              </a:cxn>
              <a:cxn ang="0">
                <a:pos x="3165" y="485"/>
              </a:cxn>
              <a:cxn ang="0">
                <a:pos x="3285" y="571"/>
              </a:cxn>
              <a:cxn ang="0">
                <a:pos x="3400" y="664"/>
              </a:cxn>
              <a:cxn ang="0">
                <a:pos x="3509" y="761"/>
              </a:cxn>
              <a:cxn ang="0">
                <a:pos x="3612" y="865"/>
              </a:cxn>
              <a:cxn ang="0">
                <a:pos x="3710" y="975"/>
              </a:cxn>
              <a:cxn ang="0">
                <a:pos x="3803" y="1090"/>
              </a:cxn>
              <a:cxn ang="0">
                <a:pos x="3890" y="1209"/>
              </a:cxn>
              <a:cxn ang="0">
                <a:pos x="3970" y="1332"/>
              </a:cxn>
              <a:cxn ang="0">
                <a:pos x="4043" y="1461"/>
              </a:cxn>
              <a:cxn ang="0">
                <a:pos x="4110" y="1594"/>
              </a:cxn>
              <a:cxn ang="0">
                <a:pos x="4170" y="1729"/>
              </a:cxn>
              <a:cxn ang="0">
                <a:pos x="4224" y="1870"/>
              </a:cxn>
              <a:cxn ang="0">
                <a:pos x="4269" y="2014"/>
              </a:cxn>
              <a:cxn ang="0">
                <a:pos x="4306" y="2161"/>
              </a:cxn>
              <a:cxn ang="0">
                <a:pos x="4336" y="2310"/>
              </a:cxn>
              <a:cxn ang="0">
                <a:pos x="4357" y="2463"/>
              </a:cxn>
              <a:cxn ang="0">
                <a:pos x="4370" y="2618"/>
              </a:cxn>
              <a:cxn ang="0">
                <a:pos x="4374" y="2776"/>
              </a:cxn>
              <a:cxn ang="0">
                <a:pos x="4370" y="2917"/>
              </a:cxn>
              <a:cxn ang="0">
                <a:pos x="4361" y="3056"/>
              </a:cxn>
              <a:cxn ang="0">
                <a:pos x="4343" y="3193"/>
              </a:cxn>
              <a:cxn ang="0">
                <a:pos x="4320" y="3328"/>
              </a:cxn>
              <a:cxn ang="0">
                <a:pos x="0" y="3328"/>
              </a:cxn>
              <a:cxn ang="0">
                <a:pos x="0" y="505"/>
              </a:cxn>
              <a:cxn ang="0">
                <a:pos x="115" y="428"/>
              </a:cxn>
              <a:cxn ang="0">
                <a:pos x="234" y="357"/>
              </a:cxn>
              <a:cxn ang="0">
                <a:pos x="356" y="291"/>
              </a:cxn>
              <a:cxn ang="0">
                <a:pos x="483" y="233"/>
              </a:cxn>
              <a:cxn ang="0">
                <a:pos x="612" y="179"/>
              </a:cxn>
              <a:cxn ang="0">
                <a:pos x="745" y="133"/>
              </a:cxn>
              <a:cxn ang="0">
                <a:pos x="880" y="93"/>
              </a:cxn>
              <a:cxn ang="0">
                <a:pos x="1019" y="60"/>
              </a:cxn>
              <a:cxn ang="0">
                <a:pos x="1161" y="34"/>
              </a:cxn>
              <a:cxn ang="0">
                <a:pos x="1303" y="15"/>
              </a:cxn>
              <a:cxn ang="0">
                <a:pos x="1450" y="4"/>
              </a:cxn>
              <a:cxn ang="0">
                <a:pos x="1598" y="0"/>
              </a:cxn>
            </a:cxnLst>
            <a:rect l="0" t="0" r="r" b="b"/>
            <a:pathLst>
              <a:path w="4374" h="3328">
                <a:moveTo>
                  <a:pt x="1598" y="0"/>
                </a:moveTo>
                <a:lnTo>
                  <a:pt x="1755" y="4"/>
                </a:lnTo>
                <a:lnTo>
                  <a:pt x="1910" y="17"/>
                </a:lnTo>
                <a:lnTo>
                  <a:pt x="2063" y="38"/>
                </a:lnTo>
                <a:lnTo>
                  <a:pt x="2214" y="68"/>
                </a:lnTo>
                <a:lnTo>
                  <a:pt x="2360" y="105"/>
                </a:lnTo>
                <a:lnTo>
                  <a:pt x="2504" y="150"/>
                </a:lnTo>
                <a:lnTo>
                  <a:pt x="2644" y="204"/>
                </a:lnTo>
                <a:lnTo>
                  <a:pt x="2781" y="264"/>
                </a:lnTo>
                <a:lnTo>
                  <a:pt x="2913" y="331"/>
                </a:lnTo>
                <a:lnTo>
                  <a:pt x="3041" y="404"/>
                </a:lnTo>
                <a:lnTo>
                  <a:pt x="3165" y="485"/>
                </a:lnTo>
                <a:lnTo>
                  <a:pt x="3285" y="571"/>
                </a:lnTo>
                <a:lnTo>
                  <a:pt x="3400" y="664"/>
                </a:lnTo>
                <a:lnTo>
                  <a:pt x="3509" y="761"/>
                </a:lnTo>
                <a:lnTo>
                  <a:pt x="3612" y="865"/>
                </a:lnTo>
                <a:lnTo>
                  <a:pt x="3710" y="975"/>
                </a:lnTo>
                <a:lnTo>
                  <a:pt x="3803" y="1090"/>
                </a:lnTo>
                <a:lnTo>
                  <a:pt x="3890" y="1209"/>
                </a:lnTo>
                <a:lnTo>
                  <a:pt x="3970" y="1332"/>
                </a:lnTo>
                <a:lnTo>
                  <a:pt x="4043" y="1461"/>
                </a:lnTo>
                <a:lnTo>
                  <a:pt x="4110" y="1594"/>
                </a:lnTo>
                <a:lnTo>
                  <a:pt x="4170" y="1729"/>
                </a:lnTo>
                <a:lnTo>
                  <a:pt x="4224" y="1870"/>
                </a:lnTo>
                <a:lnTo>
                  <a:pt x="4269" y="2014"/>
                </a:lnTo>
                <a:lnTo>
                  <a:pt x="4306" y="2161"/>
                </a:lnTo>
                <a:lnTo>
                  <a:pt x="4336" y="2310"/>
                </a:lnTo>
                <a:lnTo>
                  <a:pt x="4357" y="2463"/>
                </a:lnTo>
                <a:lnTo>
                  <a:pt x="4370" y="2618"/>
                </a:lnTo>
                <a:lnTo>
                  <a:pt x="4374" y="2776"/>
                </a:lnTo>
                <a:lnTo>
                  <a:pt x="4370" y="2917"/>
                </a:lnTo>
                <a:lnTo>
                  <a:pt x="4361" y="3056"/>
                </a:lnTo>
                <a:lnTo>
                  <a:pt x="4343" y="3193"/>
                </a:lnTo>
                <a:lnTo>
                  <a:pt x="4320" y="3328"/>
                </a:lnTo>
                <a:lnTo>
                  <a:pt x="0" y="3328"/>
                </a:lnTo>
                <a:lnTo>
                  <a:pt x="0" y="505"/>
                </a:lnTo>
                <a:lnTo>
                  <a:pt x="115" y="428"/>
                </a:lnTo>
                <a:lnTo>
                  <a:pt x="234" y="357"/>
                </a:lnTo>
                <a:lnTo>
                  <a:pt x="356" y="291"/>
                </a:lnTo>
                <a:lnTo>
                  <a:pt x="483" y="233"/>
                </a:lnTo>
                <a:lnTo>
                  <a:pt x="612" y="179"/>
                </a:lnTo>
                <a:lnTo>
                  <a:pt x="745" y="133"/>
                </a:lnTo>
                <a:lnTo>
                  <a:pt x="880" y="93"/>
                </a:lnTo>
                <a:lnTo>
                  <a:pt x="1019" y="60"/>
                </a:lnTo>
                <a:lnTo>
                  <a:pt x="1161" y="34"/>
                </a:lnTo>
                <a:lnTo>
                  <a:pt x="1303" y="15"/>
                </a:lnTo>
                <a:lnTo>
                  <a:pt x="1450" y="4"/>
                </a:lnTo>
                <a:lnTo>
                  <a:pt x="1598" y="0"/>
                </a:lnTo>
                <a:close/>
              </a:path>
            </a:pathLst>
          </a:cu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9" name="Rectangle 3"/>
          <p:cNvSpPr>
            <a:spLocks noGrp="1" noChangeArrowheads="1"/>
          </p:cNvSpPr>
          <p:nvPr userDrawn="1">
            <p:ph idx="1"/>
          </p:nvPr>
        </p:nvSpPr>
        <p:spPr bwMode="black">
          <a:xfrm>
            <a:off x="1874838" y="1592263"/>
            <a:ext cx="5600700" cy="19542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Rectangle 2"/>
          <p:cNvSpPr>
            <a:spLocks noGrp="1" noChangeArrowheads="1"/>
          </p:cNvSpPr>
          <p:nvPr userDrawn="1">
            <p:ph type="title"/>
          </p:nvPr>
        </p:nvSpPr>
        <p:spPr bwMode="black">
          <a:xfrm>
            <a:off x="455613" y="906463"/>
            <a:ext cx="8439150" cy="4794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11"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StoneSans" pitchFamily="34" charset="0"/>
              </a:defRPr>
            </a:lvl1pPr>
          </a:lstStyle>
          <a:p>
            <a:pPr fontAlgn="base">
              <a:spcBef>
                <a:spcPct val="0"/>
              </a:spcBef>
              <a:spcAft>
                <a:spcPct val="0"/>
              </a:spcAft>
              <a:defRPr/>
            </a:pPr>
            <a:endParaRPr lang="en-US" dirty="0">
              <a:solidFill>
                <a:srgbClr val="000000"/>
              </a:solidFill>
            </a:endParaRPr>
          </a:p>
        </p:txBody>
      </p:sp>
      <p:sp>
        <p:nvSpPr>
          <p:cNvPr id="12"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StoneSans" pitchFamily="34" charset="0"/>
              </a:defRPr>
            </a:lvl1pPr>
          </a:lstStyle>
          <a:p>
            <a:pPr fontAlgn="base">
              <a:spcBef>
                <a:spcPct val="0"/>
              </a:spcBef>
              <a:spcAft>
                <a:spcPct val="0"/>
              </a:spcAft>
              <a:defRPr/>
            </a:pPr>
            <a:endParaRPr lang="en-US" dirty="0">
              <a:solidFill>
                <a:srgbClr val="000000"/>
              </a:solidFill>
            </a:endParaRPr>
          </a:p>
        </p:txBody>
      </p:sp>
      <p:sp>
        <p:nvSpPr>
          <p:cNvPr id="13"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StoneSans" pitchFamily="34" charset="0"/>
              </a:defRPr>
            </a:lvl1pPr>
          </a:lstStyle>
          <a:p>
            <a:pPr fontAlgn="base">
              <a:spcBef>
                <a:spcPct val="0"/>
              </a:spcBef>
              <a:spcAft>
                <a:spcPct val="0"/>
              </a:spcAft>
              <a:defRPr/>
            </a:pPr>
            <a:fld id="{9272AF4D-3976-4B7E-90AF-35176F645E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pic>
        <p:nvPicPr>
          <p:cNvPr id="14"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2" cstate="print"/>
          <a:srcRect/>
          <a:stretch>
            <a:fillRect/>
          </a:stretch>
        </p:blipFill>
        <p:spPr bwMode="auto">
          <a:xfrm>
            <a:off x="7580313" y="228600"/>
            <a:ext cx="1276350" cy="474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9272AF4D-3976-4B7E-90AF-35176F645E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endParaRPr lang="en-US" dirty="0">
              <a:solidFill>
                <a:srgbClr val="000000"/>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endParaRPr lang="en-US" dirty="0">
              <a:solidFill>
                <a:srgbClr val="000000"/>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9272AF4D-3976-4B7E-90AF-35176F645E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endParaRPr lang="en-US">
              <a:solidFill>
                <a:srgbClr val="000000"/>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endParaRPr lang="en-US">
              <a:solidFill>
                <a:srgbClr val="000000"/>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6007FB66-59BA-46C3-AF1D-8DD8A07B8FBC}"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992684357"/>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6.xml"/><Relationship Id="rId1" Type="http://schemas.openxmlformats.org/officeDocument/2006/relationships/slideLayout" Target="../slideLayouts/slideLayout9.xml"/><Relationship Id="rId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7.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5" name="Group 18"/>
          <p:cNvGrpSpPr>
            <a:grpSpLocks/>
          </p:cNvGrpSpPr>
          <p:nvPr userDrawn="1"/>
        </p:nvGrpSpPr>
        <p:grpSpPr bwMode="auto">
          <a:xfrm>
            <a:off x="0" y="0"/>
            <a:ext cx="9144000" cy="6861175"/>
            <a:chOff x="0" y="0"/>
            <a:chExt cx="9144000" cy="6861175"/>
          </a:xfrm>
        </p:grpSpPr>
        <p:sp>
          <p:nvSpPr>
            <p:cNvPr id="16" name="Rectangle 15"/>
            <p:cNvSpPr/>
            <p:nvPr userDrawn="1"/>
          </p:nvSpPr>
          <p:spPr bwMode="white">
            <a:xfrm>
              <a:off x="0" y="0"/>
              <a:ext cx="3089275" cy="6858000"/>
            </a:xfrm>
            <a:prstGeom prst="rect">
              <a:avLst/>
            </a:prstGeom>
            <a:gradFill>
              <a:gsLst>
                <a:gs pos="0">
                  <a:schemeClr val="tx1">
                    <a:lumMod val="85000"/>
                  </a:schemeClr>
                </a:gs>
                <a:gs pos="100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17" name="Rectangle 16"/>
            <p:cNvSpPr/>
            <p:nvPr userDrawn="1"/>
          </p:nvSpPr>
          <p:spPr bwMode="white">
            <a:xfrm>
              <a:off x="3068638" y="0"/>
              <a:ext cx="6075362" cy="6858000"/>
            </a:xfrm>
            <a:prstGeom prst="rect">
              <a:avLst/>
            </a:pr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18" name="Freeform 26"/>
            <p:cNvSpPr>
              <a:spLocks/>
            </p:cNvSpPr>
            <p:nvPr userDrawn="1"/>
          </p:nvSpPr>
          <p:spPr bwMode="white">
            <a:xfrm>
              <a:off x="11113" y="342900"/>
              <a:ext cx="8566150" cy="6518275"/>
            </a:xfrm>
            <a:custGeom>
              <a:avLst/>
              <a:gdLst/>
              <a:ahLst/>
              <a:cxnLst>
                <a:cxn ang="0">
                  <a:pos x="1598" y="0"/>
                </a:cxn>
                <a:cxn ang="0">
                  <a:pos x="1755" y="4"/>
                </a:cxn>
                <a:cxn ang="0">
                  <a:pos x="1910" y="17"/>
                </a:cxn>
                <a:cxn ang="0">
                  <a:pos x="2063" y="38"/>
                </a:cxn>
                <a:cxn ang="0">
                  <a:pos x="2214" y="68"/>
                </a:cxn>
                <a:cxn ang="0">
                  <a:pos x="2360" y="105"/>
                </a:cxn>
                <a:cxn ang="0">
                  <a:pos x="2504" y="150"/>
                </a:cxn>
                <a:cxn ang="0">
                  <a:pos x="2644" y="204"/>
                </a:cxn>
                <a:cxn ang="0">
                  <a:pos x="2781" y="264"/>
                </a:cxn>
                <a:cxn ang="0">
                  <a:pos x="2913" y="331"/>
                </a:cxn>
                <a:cxn ang="0">
                  <a:pos x="3041" y="404"/>
                </a:cxn>
                <a:cxn ang="0">
                  <a:pos x="3165" y="485"/>
                </a:cxn>
                <a:cxn ang="0">
                  <a:pos x="3285" y="571"/>
                </a:cxn>
                <a:cxn ang="0">
                  <a:pos x="3400" y="664"/>
                </a:cxn>
                <a:cxn ang="0">
                  <a:pos x="3509" y="761"/>
                </a:cxn>
                <a:cxn ang="0">
                  <a:pos x="3612" y="865"/>
                </a:cxn>
                <a:cxn ang="0">
                  <a:pos x="3710" y="975"/>
                </a:cxn>
                <a:cxn ang="0">
                  <a:pos x="3803" y="1090"/>
                </a:cxn>
                <a:cxn ang="0">
                  <a:pos x="3890" y="1209"/>
                </a:cxn>
                <a:cxn ang="0">
                  <a:pos x="3970" y="1332"/>
                </a:cxn>
                <a:cxn ang="0">
                  <a:pos x="4043" y="1461"/>
                </a:cxn>
                <a:cxn ang="0">
                  <a:pos x="4110" y="1594"/>
                </a:cxn>
                <a:cxn ang="0">
                  <a:pos x="4170" y="1729"/>
                </a:cxn>
                <a:cxn ang="0">
                  <a:pos x="4224" y="1870"/>
                </a:cxn>
                <a:cxn ang="0">
                  <a:pos x="4269" y="2014"/>
                </a:cxn>
                <a:cxn ang="0">
                  <a:pos x="4306" y="2161"/>
                </a:cxn>
                <a:cxn ang="0">
                  <a:pos x="4336" y="2310"/>
                </a:cxn>
                <a:cxn ang="0">
                  <a:pos x="4357" y="2463"/>
                </a:cxn>
                <a:cxn ang="0">
                  <a:pos x="4370" y="2618"/>
                </a:cxn>
                <a:cxn ang="0">
                  <a:pos x="4374" y="2776"/>
                </a:cxn>
                <a:cxn ang="0">
                  <a:pos x="4370" y="2917"/>
                </a:cxn>
                <a:cxn ang="0">
                  <a:pos x="4361" y="3056"/>
                </a:cxn>
                <a:cxn ang="0">
                  <a:pos x="4343" y="3193"/>
                </a:cxn>
                <a:cxn ang="0">
                  <a:pos x="4320" y="3328"/>
                </a:cxn>
                <a:cxn ang="0">
                  <a:pos x="0" y="3328"/>
                </a:cxn>
                <a:cxn ang="0">
                  <a:pos x="0" y="505"/>
                </a:cxn>
                <a:cxn ang="0">
                  <a:pos x="115" y="428"/>
                </a:cxn>
                <a:cxn ang="0">
                  <a:pos x="234" y="357"/>
                </a:cxn>
                <a:cxn ang="0">
                  <a:pos x="356" y="291"/>
                </a:cxn>
                <a:cxn ang="0">
                  <a:pos x="483" y="233"/>
                </a:cxn>
                <a:cxn ang="0">
                  <a:pos x="612" y="179"/>
                </a:cxn>
                <a:cxn ang="0">
                  <a:pos x="745" y="133"/>
                </a:cxn>
                <a:cxn ang="0">
                  <a:pos x="880" y="93"/>
                </a:cxn>
                <a:cxn ang="0">
                  <a:pos x="1019" y="60"/>
                </a:cxn>
                <a:cxn ang="0">
                  <a:pos x="1161" y="34"/>
                </a:cxn>
                <a:cxn ang="0">
                  <a:pos x="1303" y="15"/>
                </a:cxn>
                <a:cxn ang="0">
                  <a:pos x="1450" y="4"/>
                </a:cxn>
                <a:cxn ang="0">
                  <a:pos x="1598" y="0"/>
                </a:cxn>
              </a:cxnLst>
              <a:rect l="0" t="0" r="r" b="b"/>
              <a:pathLst>
                <a:path w="4374" h="3328">
                  <a:moveTo>
                    <a:pt x="1598" y="0"/>
                  </a:moveTo>
                  <a:lnTo>
                    <a:pt x="1755" y="4"/>
                  </a:lnTo>
                  <a:lnTo>
                    <a:pt x="1910" y="17"/>
                  </a:lnTo>
                  <a:lnTo>
                    <a:pt x="2063" y="38"/>
                  </a:lnTo>
                  <a:lnTo>
                    <a:pt x="2214" y="68"/>
                  </a:lnTo>
                  <a:lnTo>
                    <a:pt x="2360" y="105"/>
                  </a:lnTo>
                  <a:lnTo>
                    <a:pt x="2504" y="150"/>
                  </a:lnTo>
                  <a:lnTo>
                    <a:pt x="2644" y="204"/>
                  </a:lnTo>
                  <a:lnTo>
                    <a:pt x="2781" y="264"/>
                  </a:lnTo>
                  <a:lnTo>
                    <a:pt x="2913" y="331"/>
                  </a:lnTo>
                  <a:lnTo>
                    <a:pt x="3041" y="404"/>
                  </a:lnTo>
                  <a:lnTo>
                    <a:pt x="3165" y="485"/>
                  </a:lnTo>
                  <a:lnTo>
                    <a:pt x="3285" y="571"/>
                  </a:lnTo>
                  <a:lnTo>
                    <a:pt x="3400" y="664"/>
                  </a:lnTo>
                  <a:lnTo>
                    <a:pt x="3509" y="761"/>
                  </a:lnTo>
                  <a:lnTo>
                    <a:pt x="3612" y="865"/>
                  </a:lnTo>
                  <a:lnTo>
                    <a:pt x="3710" y="975"/>
                  </a:lnTo>
                  <a:lnTo>
                    <a:pt x="3803" y="1090"/>
                  </a:lnTo>
                  <a:lnTo>
                    <a:pt x="3890" y="1209"/>
                  </a:lnTo>
                  <a:lnTo>
                    <a:pt x="3970" y="1332"/>
                  </a:lnTo>
                  <a:lnTo>
                    <a:pt x="4043" y="1461"/>
                  </a:lnTo>
                  <a:lnTo>
                    <a:pt x="4110" y="1594"/>
                  </a:lnTo>
                  <a:lnTo>
                    <a:pt x="4170" y="1729"/>
                  </a:lnTo>
                  <a:lnTo>
                    <a:pt x="4224" y="1870"/>
                  </a:lnTo>
                  <a:lnTo>
                    <a:pt x="4269" y="2014"/>
                  </a:lnTo>
                  <a:lnTo>
                    <a:pt x="4306" y="2161"/>
                  </a:lnTo>
                  <a:lnTo>
                    <a:pt x="4336" y="2310"/>
                  </a:lnTo>
                  <a:lnTo>
                    <a:pt x="4357" y="2463"/>
                  </a:lnTo>
                  <a:lnTo>
                    <a:pt x="4370" y="2618"/>
                  </a:lnTo>
                  <a:lnTo>
                    <a:pt x="4374" y="2776"/>
                  </a:lnTo>
                  <a:lnTo>
                    <a:pt x="4370" y="2917"/>
                  </a:lnTo>
                  <a:lnTo>
                    <a:pt x="4361" y="3056"/>
                  </a:lnTo>
                  <a:lnTo>
                    <a:pt x="4343" y="3193"/>
                  </a:lnTo>
                  <a:lnTo>
                    <a:pt x="4320" y="3328"/>
                  </a:lnTo>
                  <a:lnTo>
                    <a:pt x="0" y="3328"/>
                  </a:lnTo>
                  <a:lnTo>
                    <a:pt x="0" y="505"/>
                  </a:lnTo>
                  <a:lnTo>
                    <a:pt x="115" y="428"/>
                  </a:lnTo>
                  <a:lnTo>
                    <a:pt x="234" y="357"/>
                  </a:lnTo>
                  <a:lnTo>
                    <a:pt x="356" y="291"/>
                  </a:lnTo>
                  <a:lnTo>
                    <a:pt x="483" y="233"/>
                  </a:lnTo>
                  <a:lnTo>
                    <a:pt x="612" y="179"/>
                  </a:lnTo>
                  <a:lnTo>
                    <a:pt x="745" y="133"/>
                  </a:lnTo>
                  <a:lnTo>
                    <a:pt x="880" y="93"/>
                  </a:lnTo>
                  <a:lnTo>
                    <a:pt x="1019" y="60"/>
                  </a:lnTo>
                  <a:lnTo>
                    <a:pt x="1161" y="34"/>
                  </a:lnTo>
                  <a:lnTo>
                    <a:pt x="1303" y="15"/>
                  </a:lnTo>
                  <a:lnTo>
                    <a:pt x="1450" y="4"/>
                  </a:lnTo>
                  <a:lnTo>
                    <a:pt x="1598" y="0"/>
                  </a:lnTo>
                  <a:close/>
                </a:path>
              </a:pathLst>
            </a:cu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grpSp>
      <p:sp>
        <p:nvSpPr>
          <p:cNvPr id="1027" name="Rectangle 3"/>
          <p:cNvSpPr>
            <a:spLocks noGrp="1" noChangeArrowheads="1"/>
          </p:cNvSpPr>
          <p:nvPr userDrawn="1">
            <p:ph type="body" idx="1"/>
          </p:nvPr>
        </p:nvSpPr>
        <p:spPr bwMode="black">
          <a:xfrm>
            <a:off x="1874838" y="1592263"/>
            <a:ext cx="5600700" cy="19542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
          <p:cNvSpPr>
            <a:spLocks noGrp="1" noChangeArrowheads="1"/>
          </p:cNvSpPr>
          <p:nvPr userDrawn="1">
            <p:ph type="title"/>
          </p:nvPr>
        </p:nvSpPr>
        <p:spPr bwMode="black">
          <a:xfrm>
            <a:off x="455613" y="906463"/>
            <a:ext cx="8439150" cy="4794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StoneSans" pitchFamily="34" charset="0"/>
              </a:defRPr>
            </a:lvl1pPr>
          </a:lstStyle>
          <a:p>
            <a:pPr fontAlgn="base">
              <a:spcBef>
                <a:spcPct val="0"/>
              </a:spcBef>
              <a:spcAft>
                <a:spcPct val="0"/>
              </a:spcAft>
              <a:defRPr/>
            </a:pPr>
            <a:endParaRPr lang="en-US" dirty="0">
              <a:solidFill>
                <a:srgbClr val="000000"/>
              </a:solidFill>
            </a:endParaRPr>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StoneSans" pitchFamily="34" charset="0"/>
              </a:defRPr>
            </a:lvl1pPr>
          </a:lstStyle>
          <a:p>
            <a:pPr fontAlgn="base">
              <a:spcBef>
                <a:spcPct val="0"/>
              </a:spcBef>
              <a:spcAft>
                <a:spcPct val="0"/>
              </a:spcAft>
              <a:defRPr/>
            </a:pPr>
            <a:endParaRPr lang="en-US" dirty="0">
              <a:solidFill>
                <a:srgbClr val="000000"/>
              </a:solidFill>
            </a:endParaRPr>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StoneSans" pitchFamily="34" charset="0"/>
              </a:defRPr>
            </a:lvl1pPr>
          </a:lstStyle>
          <a:p>
            <a:pPr fontAlgn="base">
              <a:spcBef>
                <a:spcPct val="0"/>
              </a:spcBef>
              <a:spcAft>
                <a:spcPct val="0"/>
              </a:spcAft>
              <a:defRPr/>
            </a:pPr>
            <a:fld id="{9272AF4D-3976-4B7E-90AF-35176F645E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6" cstate="print"/>
          <a:srcRect/>
          <a:stretch>
            <a:fillRect/>
          </a:stretch>
        </p:blipFill>
        <p:spPr bwMode="auto">
          <a:xfrm>
            <a:off x="7580313" y="228600"/>
            <a:ext cx="1276350" cy="4746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8" r:id="rId1"/>
    <p:sldLayoutId id="2147483672" r:id="rId2"/>
    <p:sldLayoutId id="2147483674" r:id="rId3"/>
    <p:sldLayoutId id="2147483675" r:id="rId4"/>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60000">
              <a:schemeClr val="accent1"/>
            </a:gs>
            <a:gs pos="100000">
              <a:schemeClr val="accent3"/>
            </a:gs>
          </a:gsLst>
          <a:lin ang="0" scaled="0"/>
        </a:gradFill>
        <a:effectLst/>
      </p:bgPr>
    </p:bg>
    <p:spTree>
      <p:nvGrpSpPr>
        <p:cNvPr id="1" name=""/>
        <p:cNvGrpSpPr/>
        <p:nvPr/>
      </p:nvGrpSpPr>
      <p:grpSpPr>
        <a:xfrm>
          <a:off x="0" y="0"/>
          <a:ext cx="0" cy="0"/>
          <a:chOff x="0" y="0"/>
          <a:chExt cx="0" cy="0"/>
        </a:xfrm>
      </p:grpSpPr>
      <p:grpSp>
        <p:nvGrpSpPr>
          <p:cNvPr id="5" name="Group 23"/>
          <p:cNvGrpSpPr>
            <a:grpSpLocks/>
          </p:cNvGrpSpPr>
          <p:nvPr userDrawn="1"/>
        </p:nvGrpSpPr>
        <p:grpSpPr bwMode="auto">
          <a:xfrm>
            <a:off x="9007475" y="0"/>
            <a:ext cx="136525" cy="6858000"/>
            <a:chOff x="9007474" y="0"/>
            <a:chExt cx="136525" cy="6858000"/>
          </a:xfrm>
        </p:grpSpPr>
        <p:sp>
          <p:nvSpPr>
            <p:cNvPr id="20" name="Rectangle 19"/>
            <p:cNvSpPr/>
            <p:nvPr userDrawn="1"/>
          </p:nvSpPr>
          <p:spPr bwMode="ltGray">
            <a:xfrm>
              <a:off x="9007474" y="5683250"/>
              <a:ext cx="136525" cy="1174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21" name="Rectangle 20"/>
            <p:cNvSpPr/>
            <p:nvPr userDrawn="1"/>
          </p:nvSpPr>
          <p:spPr bwMode="ltGray">
            <a:xfrm flipH="1">
              <a:off x="9007474" y="0"/>
              <a:ext cx="136525" cy="3833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22" name="Rectangle 21"/>
            <p:cNvSpPr/>
            <p:nvPr userDrawn="1"/>
          </p:nvSpPr>
          <p:spPr bwMode="ltGray">
            <a:xfrm flipH="1">
              <a:off x="9007474" y="3698875"/>
              <a:ext cx="136525" cy="217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grpSp>
      <p:sp>
        <p:nvSpPr>
          <p:cNvPr id="2051" name="Rectangle 3"/>
          <p:cNvSpPr>
            <a:spLocks noGrp="1" noChangeArrowheads="1"/>
          </p:cNvSpPr>
          <p:nvPr userDrawn="1">
            <p:ph type="body" idx="1"/>
          </p:nvPr>
        </p:nvSpPr>
        <p:spPr bwMode="black">
          <a:xfrm>
            <a:off x="1874838" y="1592263"/>
            <a:ext cx="5600700" cy="1754187"/>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2"/>
          <p:cNvSpPr>
            <a:spLocks noGrp="1" noChangeArrowheads="1"/>
          </p:cNvSpPr>
          <p:nvPr userDrawn="1">
            <p:ph type="title"/>
          </p:nvPr>
        </p:nvSpPr>
        <p:spPr bwMode="black">
          <a:xfrm>
            <a:off x="455613" y="906463"/>
            <a:ext cx="8439150" cy="534987"/>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StoneSans" pitchFamily="34" charset="0"/>
              </a:defRPr>
            </a:lvl1pPr>
          </a:lstStyle>
          <a:p>
            <a:pPr fontAlgn="base">
              <a:spcBef>
                <a:spcPct val="0"/>
              </a:spcBef>
              <a:spcAft>
                <a:spcPct val="0"/>
              </a:spcAft>
              <a:defRPr/>
            </a:pPr>
            <a:endParaRPr lang="en-US" dirty="0"/>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StoneSans" pitchFamily="34" charset="0"/>
              </a:defRPr>
            </a:lvl1pPr>
          </a:lstStyle>
          <a:p>
            <a:pPr fontAlgn="base">
              <a:spcBef>
                <a:spcPct val="0"/>
              </a:spcBef>
              <a:spcAft>
                <a:spcPct val="0"/>
              </a:spcAft>
              <a:defRPr/>
            </a:pPr>
            <a:endParaRPr lang="en-US" dirty="0"/>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StoneSans" pitchFamily="34" charset="0"/>
              </a:defRPr>
            </a:lvl1pPr>
          </a:lstStyle>
          <a:p>
            <a:pPr fontAlgn="base">
              <a:spcBef>
                <a:spcPct val="0"/>
              </a:spcBef>
              <a:spcAft>
                <a:spcPct val="0"/>
              </a:spcAft>
              <a:defRPr/>
            </a:pPr>
            <a:fld id="{017505F9-D371-4545-8610-CADADAFEE61A}" type="slidenum">
              <a:rPr lang="en-US" smtClean="0"/>
              <a:pPr fontAlgn="base">
                <a:spcBef>
                  <a:spcPct val="0"/>
                </a:spcBef>
                <a:spcAft>
                  <a:spcPct val="0"/>
                </a:spcAft>
                <a:defRPr/>
              </a:pPr>
              <a:t>‹#›</a:t>
            </a:fld>
            <a:endParaRPr lang="en-US" dirty="0"/>
          </a:p>
        </p:txBody>
      </p:sp>
      <p:pic>
        <p:nvPicPr>
          <p:cNvPr id="2056" name="Picture 12" descr="wsuTLSigRvs-rd"/>
          <p:cNvPicPr>
            <a:picLocks noChangeAspect="1" noChangeArrowheads="1"/>
          </p:cNvPicPr>
          <p:nvPr userDrawn="1"/>
        </p:nvPicPr>
        <p:blipFill>
          <a:blip r:embed="rId2" cstate="print"/>
          <a:srcRect/>
          <a:stretch>
            <a:fillRect/>
          </a:stretch>
        </p:blipFill>
        <p:spPr bwMode="hidden">
          <a:xfrm>
            <a:off x="7334250" y="6116638"/>
            <a:ext cx="1563688" cy="561975"/>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5" name="Group 18"/>
          <p:cNvGrpSpPr>
            <a:grpSpLocks/>
          </p:cNvGrpSpPr>
          <p:nvPr userDrawn="1"/>
        </p:nvGrpSpPr>
        <p:grpSpPr bwMode="auto">
          <a:xfrm>
            <a:off x="0" y="0"/>
            <a:ext cx="9144000" cy="6861175"/>
            <a:chOff x="0" y="0"/>
            <a:chExt cx="9144000" cy="6861175"/>
          </a:xfrm>
        </p:grpSpPr>
        <p:sp>
          <p:nvSpPr>
            <p:cNvPr id="16" name="Rectangle 15"/>
            <p:cNvSpPr/>
            <p:nvPr userDrawn="1"/>
          </p:nvSpPr>
          <p:spPr bwMode="white">
            <a:xfrm>
              <a:off x="0" y="0"/>
              <a:ext cx="3089275" cy="6858000"/>
            </a:xfrm>
            <a:prstGeom prst="rect">
              <a:avLst/>
            </a:prstGeom>
            <a:gradFill>
              <a:gsLst>
                <a:gs pos="0">
                  <a:schemeClr val="tx1">
                    <a:lumMod val="85000"/>
                  </a:schemeClr>
                </a:gs>
                <a:gs pos="100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17" name="Rectangle 16"/>
            <p:cNvSpPr/>
            <p:nvPr userDrawn="1"/>
          </p:nvSpPr>
          <p:spPr bwMode="white">
            <a:xfrm>
              <a:off x="3068638" y="0"/>
              <a:ext cx="6075362" cy="6858000"/>
            </a:xfrm>
            <a:prstGeom prst="rect">
              <a:avLst/>
            </a:pr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sp>
          <p:nvSpPr>
            <p:cNvPr id="18" name="Freeform 26"/>
            <p:cNvSpPr>
              <a:spLocks/>
            </p:cNvSpPr>
            <p:nvPr userDrawn="1"/>
          </p:nvSpPr>
          <p:spPr bwMode="white">
            <a:xfrm>
              <a:off x="11113" y="342900"/>
              <a:ext cx="8566150" cy="6518275"/>
            </a:xfrm>
            <a:custGeom>
              <a:avLst/>
              <a:gdLst/>
              <a:ahLst/>
              <a:cxnLst>
                <a:cxn ang="0">
                  <a:pos x="1598" y="0"/>
                </a:cxn>
                <a:cxn ang="0">
                  <a:pos x="1755" y="4"/>
                </a:cxn>
                <a:cxn ang="0">
                  <a:pos x="1910" y="17"/>
                </a:cxn>
                <a:cxn ang="0">
                  <a:pos x="2063" y="38"/>
                </a:cxn>
                <a:cxn ang="0">
                  <a:pos x="2214" y="68"/>
                </a:cxn>
                <a:cxn ang="0">
                  <a:pos x="2360" y="105"/>
                </a:cxn>
                <a:cxn ang="0">
                  <a:pos x="2504" y="150"/>
                </a:cxn>
                <a:cxn ang="0">
                  <a:pos x="2644" y="204"/>
                </a:cxn>
                <a:cxn ang="0">
                  <a:pos x="2781" y="264"/>
                </a:cxn>
                <a:cxn ang="0">
                  <a:pos x="2913" y="331"/>
                </a:cxn>
                <a:cxn ang="0">
                  <a:pos x="3041" y="404"/>
                </a:cxn>
                <a:cxn ang="0">
                  <a:pos x="3165" y="485"/>
                </a:cxn>
                <a:cxn ang="0">
                  <a:pos x="3285" y="571"/>
                </a:cxn>
                <a:cxn ang="0">
                  <a:pos x="3400" y="664"/>
                </a:cxn>
                <a:cxn ang="0">
                  <a:pos x="3509" y="761"/>
                </a:cxn>
                <a:cxn ang="0">
                  <a:pos x="3612" y="865"/>
                </a:cxn>
                <a:cxn ang="0">
                  <a:pos x="3710" y="975"/>
                </a:cxn>
                <a:cxn ang="0">
                  <a:pos x="3803" y="1090"/>
                </a:cxn>
                <a:cxn ang="0">
                  <a:pos x="3890" y="1209"/>
                </a:cxn>
                <a:cxn ang="0">
                  <a:pos x="3970" y="1332"/>
                </a:cxn>
                <a:cxn ang="0">
                  <a:pos x="4043" y="1461"/>
                </a:cxn>
                <a:cxn ang="0">
                  <a:pos x="4110" y="1594"/>
                </a:cxn>
                <a:cxn ang="0">
                  <a:pos x="4170" y="1729"/>
                </a:cxn>
                <a:cxn ang="0">
                  <a:pos x="4224" y="1870"/>
                </a:cxn>
                <a:cxn ang="0">
                  <a:pos x="4269" y="2014"/>
                </a:cxn>
                <a:cxn ang="0">
                  <a:pos x="4306" y="2161"/>
                </a:cxn>
                <a:cxn ang="0">
                  <a:pos x="4336" y="2310"/>
                </a:cxn>
                <a:cxn ang="0">
                  <a:pos x="4357" y="2463"/>
                </a:cxn>
                <a:cxn ang="0">
                  <a:pos x="4370" y="2618"/>
                </a:cxn>
                <a:cxn ang="0">
                  <a:pos x="4374" y="2776"/>
                </a:cxn>
                <a:cxn ang="0">
                  <a:pos x="4370" y="2917"/>
                </a:cxn>
                <a:cxn ang="0">
                  <a:pos x="4361" y="3056"/>
                </a:cxn>
                <a:cxn ang="0">
                  <a:pos x="4343" y="3193"/>
                </a:cxn>
                <a:cxn ang="0">
                  <a:pos x="4320" y="3328"/>
                </a:cxn>
                <a:cxn ang="0">
                  <a:pos x="0" y="3328"/>
                </a:cxn>
                <a:cxn ang="0">
                  <a:pos x="0" y="505"/>
                </a:cxn>
                <a:cxn ang="0">
                  <a:pos x="115" y="428"/>
                </a:cxn>
                <a:cxn ang="0">
                  <a:pos x="234" y="357"/>
                </a:cxn>
                <a:cxn ang="0">
                  <a:pos x="356" y="291"/>
                </a:cxn>
                <a:cxn ang="0">
                  <a:pos x="483" y="233"/>
                </a:cxn>
                <a:cxn ang="0">
                  <a:pos x="612" y="179"/>
                </a:cxn>
                <a:cxn ang="0">
                  <a:pos x="745" y="133"/>
                </a:cxn>
                <a:cxn ang="0">
                  <a:pos x="880" y="93"/>
                </a:cxn>
                <a:cxn ang="0">
                  <a:pos x="1019" y="60"/>
                </a:cxn>
                <a:cxn ang="0">
                  <a:pos x="1161" y="34"/>
                </a:cxn>
                <a:cxn ang="0">
                  <a:pos x="1303" y="15"/>
                </a:cxn>
                <a:cxn ang="0">
                  <a:pos x="1450" y="4"/>
                </a:cxn>
                <a:cxn ang="0">
                  <a:pos x="1598" y="0"/>
                </a:cxn>
              </a:cxnLst>
              <a:rect l="0" t="0" r="r" b="b"/>
              <a:pathLst>
                <a:path w="4374" h="3328">
                  <a:moveTo>
                    <a:pt x="1598" y="0"/>
                  </a:moveTo>
                  <a:lnTo>
                    <a:pt x="1755" y="4"/>
                  </a:lnTo>
                  <a:lnTo>
                    <a:pt x="1910" y="17"/>
                  </a:lnTo>
                  <a:lnTo>
                    <a:pt x="2063" y="38"/>
                  </a:lnTo>
                  <a:lnTo>
                    <a:pt x="2214" y="68"/>
                  </a:lnTo>
                  <a:lnTo>
                    <a:pt x="2360" y="105"/>
                  </a:lnTo>
                  <a:lnTo>
                    <a:pt x="2504" y="150"/>
                  </a:lnTo>
                  <a:lnTo>
                    <a:pt x="2644" y="204"/>
                  </a:lnTo>
                  <a:lnTo>
                    <a:pt x="2781" y="264"/>
                  </a:lnTo>
                  <a:lnTo>
                    <a:pt x="2913" y="331"/>
                  </a:lnTo>
                  <a:lnTo>
                    <a:pt x="3041" y="404"/>
                  </a:lnTo>
                  <a:lnTo>
                    <a:pt x="3165" y="485"/>
                  </a:lnTo>
                  <a:lnTo>
                    <a:pt x="3285" y="571"/>
                  </a:lnTo>
                  <a:lnTo>
                    <a:pt x="3400" y="664"/>
                  </a:lnTo>
                  <a:lnTo>
                    <a:pt x="3509" y="761"/>
                  </a:lnTo>
                  <a:lnTo>
                    <a:pt x="3612" y="865"/>
                  </a:lnTo>
                  <a:lnTo>
                    <a:pt x="3710" y="975"/>
                  </a:lnTo>
                  <a:lnTo>
                    <a:pt x="3803" y="1090"/>
                  </a:lnTo>
                  <a:lnTo>
                    <a:pt x="3890" y="1209"/>
                  </a:lnTo>
                  <a:lnTo>
                    <a:pt x="3970" y="1332"/>
                  </a:lnTo>
                  <a:lnTo>
                    <a:pt x="4043" y="1461"/>
                  </a:lnTo>
                  <a:lnTo>
                    <a:pt x="4110" y="1594"/>
                  </a:lnTo>
                  <a:lnTo>
                    <a:pt x="4170" y="1729"/>
                  </a:lnTo>
                  <a:lnTo>
                    <a:pt x="4224" y="1870"/>
                  </a:lnTo>
                  <a:lnTo>
                    <a:pt x="4269" y="2014"/>
                  </a:lnTo>
                  <a:lnTo>
                    <a:pt x="4306" y="2161"/>
                  </a:lnTo>
                  <a:lnTo>
                    <a:pt x="4336" y="2310"/>
                  </a:lnTo>
                  <a:lnTo>
                    <a:pt x="4357" y="2463"/>
                  </a:lnTo>
                  <a:lnTo>
                    <a:pt x="4370" y="2618"/>
                  </a:lnTo>
                  <a:lnTo>
                    <a:pt x="4374" y="2776"/>
                  </a:lnTo>
                  <a:lnTo>
                    <a:pt x="4370" y="2917"/>
                  </a:lnTo>
                  <a:lnTo>
                    <a:pt x="4361" y="3056"/>
                  </a:lnTo>
                  <a:lnTo>
                    <a:pt x="4343" y="3193"/>
                  </a:lnTo>
                  <a:lnTo>
                    <a:pt x="4320" y="3328"/>
                  </a:lnTo>
                  <a:lnTo>
                    <a:pt x="0" y="3328"/>
                  </a:lnTo>
                  <a:lnTo>
                    <a:pt x="0" y="505"/>
                  </a:lnTo>
                  <a:lnTo>
                    <a:pt x="115" y="428"/>
                  </a:lnTo>
                  <a:lnTo>
                    <a:pt x="234" y="357"/>
                  </a:lnTo>
                  <a:lnTo>
                    <a:pt x="356" y="291"/>
                  </a:lnTo>
                  <a:lnTo>
                    <a:pt x="483" y="233"/>
                  </a:lnTo>
                  <a:lnTo>
                    <a:pt x="612" y="179"/>
                  </a:lnTo>
                  <a:lnTo>
                    <a:pt x="745" y="133"/>
                  </a:lnTo>
                  <a:lnTo>
                    <a:pt x="880" y="93"/>
                  </a:lnTo>
                  <a:lnTo>
                    <a:pt x="1019" y="60"/>
                  </a:lnTo>
                  <a:lnTo>
                    <a:pt x="1161" y="34"/>
                  </a:lnTo>
                  <a:lnTo>
                    <a:pt x="1303" y="15"/>
                  </a:lnTo>
                  <a:lnTo>
                    <a:pt x="1450" y="4"/>
                  </a:lnTo>
                  <a:lnTo>
                    <a:pt x="1598" y="0"/>
                  </a:lnTo>
                  <a:close/>
                </a:path>
              </a:pathLst>
            </a:cu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latin typeface="StoneSans" pitchFamily="34" charset="0"/>
              </a:endParaRPr>
            </a:p>
          </p:txBody>
        </p:sp>
      </p:grpSp>
      <p:sp>
        <p:nvSpPr>
          <p:cNvPr id="1027" name="Rectangle 3"/>
          <p:cNvSpPr>
            <a:spLocks noGrp="1" noChangeArrowheads="1"/>
          </p:cNvSpPr>
          <p:nvPr userDrawn="1">
            <p:ph type="body" idx="1"/>
          </p:nvPr>
        </p:nvSpPr>
        <p:spPr bwMode="black">
          <a:xfrm>
            <a:off x="1874838" y="1592263"/>
            <a:ext cx="5600700" cy="195421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2"/>
          <p:cNvSpPr>
            <a:spLocks noGrp="1" noChangeArrowheads="1"/>
          </p:cNvSpPr>
          <p:nvPr userDrawn="1">
            <p:ph type="title"/>
          </p:nvPr>
        </p:nvSpPr>
        <p:spPr bwMode="black">
          <a:xfrm>
            <a:off x="455613" y="906463"/>
            <a:ext cx="8439150" cy="479425"/>
          </a:xfrm>
          <a:prstGeom prst="rect">
            <a:avLst/>
          </a:prstGeom>
          <a:noFill/>
          <a:ln w="9525">
            <a:noFill/>
            <a:miter lim="800000"/>
            <a:headEnd/>
            <a:tailEnd/>
          </a:ln>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StoneSans" pitchFamily="34" charset="0"/>
              </a:defRPr>
            </a:lvl1pPr>
          </a:lstStyle>
          <a:p>
            <a:pPr fontAlgn="base">
              <a:spcBef>
                <a:spcPct val="0"/>
              </a:spcBef>
              <a:spcAft>
                <a:spcPct val="0"/>
              </a:spcAft>
              <a:defRPr/>
            </a:pPr>
            <a:endParaRPr lang="en-US" dirty="0">
              <a:solidFill>
                <a:srgbClr val="000000"/>
              </a:solidFill>
            </a:endParaRPr>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StoneSans" pitchFamily="34" charset="0"/>
              </a:defRPr>
            </a:lvl1pPr>
          </a:lstStyle>
          <a:p>
            <a:pPr fontAlgn="base">
              <a:spcBef>
                <a:spcPct val="0"/>
              </a:spcBef>
              <a:spcAft>
                <a:spcPct val="0"/>
              </a:spcAft>
              <a:defRPr/>
            </a:pPr>
            <a:endParaRPr lang="en-US" dirty="0">
              <a:solidFill>
                <a:srgbClr val="000000"/>
              </a:solidFill>
            </a:endParaRPr>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StoneSans" pitchFamily="34" charset="0"/>
              </a:defRPr>
            </a:lvl1pPr>
          </a:lstStyle>
          <a:p>
            <a:pPr fontAlgn="base">
              <a:spcBef>
                <a:spcPct val="0"/>
              </a:spcBef>
              <a:spcAft>
                <a:spcPct val="0"/>
              </a:spcAft>
              <a:defRPr/>
            </a:pPr>
            <a:fld id="{9272AF4D-3976-4B7E-90AF-35176F645E7B}" type="slidenum">
              <a:rPr lang="en-US" smtClean="0">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6" cstate="print"/>
          <a:srcRect/>
          <a:stretch>
            <a:fillRect/>
          </a:stretch>
        </p:blipFill>
        <p:spPr bwMode="auto">
          <a:xfrm>
            <a:off x="7580313" y="228600"/>
            <a:ext cx="1276350" cy="47466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665" r:id="rId1"/>
    <p:sldLayoutId id="2147483669" r:id="rId2"/>
    <p:sldLayoutId id="2147483666" r:id="rId3"/>
    <p:sldLayoutId id="2147483667" r:id="rId4"/>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2050" name="Group 15"/>
          <p:cNvGrpSpPr>
            <a:grpSpLocks/>
          </p:cNvGrpSpPr>
          <p:nvPr/>
        </p:nvGrpSpPr>
        <p:grpSpPr bwMode="auto">
          <a:xfrm>
            <a:off x="0" y="6705600"/>
            <a:ext cx="9144000" cy="152400"/>
            <a:chOff x="0" y="6705600"/>
            <a:chExt cx="9144000" cy="152400"/>
          </a:xfrm>
        </p:grpSpPr>
        <p:sp>
          <p:nvSpPr>
            <p:cNvPr id="17" name="Rectangle 16"/>
            <p:cNvSpPr/>
            <p:nvPr userDrawn="1"/>
          </p:nvSpPr>
          <p:spPr>
            <a:xfrm>
              <a:off x="0" y="6705600"/>
              <a:ext cx="3048000" cy="152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8" name="Rectangle 17"/>
            <p:cNvSpPr/>
            <p:nvPr userDrawn="1"/>
          </p:nvSpPr>
          <p:spPr>
            <a:xfrm>
              <a:off x="3048000" y="6705600"/>
              <a:ext cx="3048000" cy="1524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19" name="Rectangle 18"/>
            <p:cNvSpPr/>
            <p:nvPr userDrawn="1"/>
          </p:nvSpPr>
          <p:spPr>
            <a:xfrm>
              <a:off x="6096000" y="6705600"/>
              <a:ext cx="3048000" cy="1524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sp>
        <p:nvSpPr>
          <p:cNvPr id="2051" name="Rectangle 3"/>
          <p:cNvSpPr>
            <a:spLocks noGrp="1" noChangeArrowheads="1"/>
          </p:cNvSpPr>
          <p:nvPr>
            <p:ph type="body" idx="1"/>
          </p:nvPr>
        </p:nvSpPr>
        <p:spPr bwMode="black">
          <a:xfrm>
            <a:off x="1874838" y="1592263"/>
            <a:ext cx="5600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2"/>
          <p:cNvSpPr>
            <a:spLocks noGrp="1" noChangeArrowheads="1"/>
          </p:cNvSpPr>
          <p:nvPr>
            <p:ph type="title"/>
          </p:nvPr>
        </p:nvSpPr>
        <p:spPr bwMode="black">
          <a:xfrm>
            <a:off x="455613" y="906463"/>
            <a:ext cx="8439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3" name="Rectangle 4"/>
          <p:cNvSpPr>
            <a:spLocks noGrp="1" noChangeArrowheads="1"/>
          </p:cNvSpPr>
          <p:nvPr>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fontAlgn="base">
              <a:spcBef>
                <a:spcPct val="0"/>
              </a:spcBef>
              <a:spcAft>
                <a:spcPct val="0"/>
              </a:spcAft>
              <a:defRPr/>
            </a:pPr>
            <a:endParaRPr lang="en-US">
              <a:solidFill>
                <a:srgbClr val="000000"/>
              </a:solidFill>
            </a:endParaRPr>
          </a:p>
        </p:txBody>
      </p:sp>
      <p:sp>
        <p:nvSpPr>
          <p:cNvPr id="2" name="Rectangle 6"/>
          <p:cNvSpPr>
            <a:spLocks noGrp="1" noChangeArrowheads="1"/>
          </p:cNvSpPr>
          <p:nvPr>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fontAlgn="base">
              <a:spcBef>
                <a:spcPct val="0"/>
              </a:spcBef>
              <a:spcAft>
                <a:spcPct val="0"/>
              </a:spcAft>
              <a:defRPr/>
            </a:pPr>
            <a:fld id="{B465A068-82DA-423C-9861-E8C0A497EA43}" type="slidenum">
              <a:rPr lang="en-US">
                <a:solidFill>
                  <a:srgbClr val="000000"/>
                </a:solidFill>
              </a:rPr>
              <a:pPr fontAlgn="base">
                <a:spcBef>
                  <a:spcPct val="0"/>
                </a:spcBef>
                <a:spcAft>
                  <a:spcPct val="0"/>
                </a:spcAft>
                <a:defRPr/>
              </a:pPr>
              <a:t>‹#›</a:t>
            </a:fld>
            <a:endParaRPr lang="en-US">
              <a:solidFill>
                <a:srgbClr val="000000"/>
              </a:solidFill>
            </a:endParaRPr>
          </a:p>
        </p:txBody>
      </p:sp>
    </p:spTree>
  </p:cSld>
  <p:clrMap bg1="dk2" tx1="lt1" bg2="dk1" tx2="lt2" accent1="accent1" accent2="accent2" accent3="accent3" accent4="accent4" accent5="accent5" accent6="accent6" hlink="hlink" folHlink="folHlink"/>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Lucida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Lucida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60000">
              <a:schemeClr val="accent1"/>
            </a:gs>
            <a:gs pos="100000">
              <a:schemeClr val="accent3"/>
            </a:gs>
          </a:gsLst>
          <a:lin ang="0" scaled="0"/>
        </a:gradFill>
        <a:effectLst/>
      </p:bgPr>
    </p:bg>
    <p:spTree>
      <p:nvGrpSpPr>
        <p:cNvPr id="1" name=""/>
        <p:cNvGrpSpPr/>
        <p:nvPr/>
      </p:nvGrpSpPr>
      <p:grpSpPr>
        <a:xfrm>
          <a:off x="0" y="0"/>
          <a:ext cx="0" cy="0"/>
          <a:chOff x="0" y="0"/>
          <a:chExt cx="0" cy="0"/>
        </a:xfrm>
      </p:grpSpPr>
      <p:grpSp>
        <p:nvGrpSpPr>
          <p:cNvPr id="2050" name="Group 23"/>
          <p:cNvGrpSpPr>
            <a:grpSpLocks/>
          </p:cNvGrpSpPr>
          <p:nvPr userDrawn="1"/>
        </p:nvGrpSpPr>
        <p:grpSpPr bwMode="auto">
          <a:xfrm>
            <a:off x="9007475" y="0"/>
            <a:ext cx="136525" cy="6858000"/>
            <a:chOff x="9007474" y="0"/>
            <a:chExt cx="136525" cy="6858000"/>
          </a:xfrm>
        </p:grpSpPr>
        <p:sp>
          <p:nvSpPr>
            <p:cNvPr id="20" name="Rectangle 19"/>
            <p:cNvSpPr/>
            <p:nvPr userDrawn="1"/>
          </p:nvSpPr>
          <p:spPr bwMode="ltGray">
            <a:xfrm>
              <a:off x="9007474" y="5683250"/>
              <a:ext cx="136525" cy="1174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1" name="Rectangle 20"/>
            <p:cNvSpPr/>
            <p:nvPr userDrawn="1"/>
          </p:nvSpPr>
          <p:spPr bwMode="ltGray">
            <a:xfrm flipH="1">
              <a:off x="9007474" y="0"/>
              <a:ext cx="136525" cy="3833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2" name="Rectangle 21"/>
            <p:cNvSpPr/>
            <p:nvPr userDrawn="1"/>
          </p:nvSpPr>
          <p:spPr bwMode="ltGray">
            <a:xfrm flipH="1">
              <a:off x="9007474" y="3698875"/>
              <a:ext cx="136525" cy="217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sp>
        <p:nvSpPr>
          <p:cNvPr id="2051" name="Rectangle 3"/>
          <p:cNvSpPr>
            <a:spLocks noGrp="1" noChangeArrowheads="1"/>
          </p:cNvSpPr>
          <p:nvPr userDrawn="1">
            <p:ph type="body" idx="1"/>
          </p:nvPr>
        </p:nvSpPr>
        <p:spPr bwMode="black">
          <a:xfrm>
            <a:off x="1874838" y="1592263"/>
            <a:ext cx="5600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Rectangle 2"/>
          <p:cNvSpPr>
            <a:spLocks noGrp="1" noChangeArrowheads="1"/>
          </p:cNvSpPr>
          <p:nvPr userDrawn="1">
            <p:ph type="title"/>
          </p:nvPr>
        </p:nvSpPr>
        <p:spPr bwMode="black">
          <a:xfrm>
            <a:off x="455613" y="906463"/>
            <a:ext cx="8439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FB0CA02C-9B4D-45DE-843C-860E7409B492}" type="slidenum">
              <a:rPr lang="en-US"/>
              <a:pPr fontAlgn="base">
                <a:spcBef>
                  <a:spcPct val="0"/>
                </a:spcBef>
                <a:spcAft>
                  <a:spcPct val="0"/>
                </a:spcAft>
                <a:defRPr/>
              </a:pPr>
              <a:t>‹#›</a:t>
            </a:fld>
            <a:endParaRPr lang="en-US"/>
          </a:p>
        </p:txBody>
      </p:sp>
      <p:pic>
        <p:nvPicPr>
          <p:cNvPr id="2056" name="Picture 12" descr="wsuTLSigRvs-rd"/>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hidden">
          <a:xfrm>
            <a:off x="7334250" y="6116638"/>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pSp>
        <p:nvGrpSpPr>
          <p:cNvPr id="1026" name="Group 18"/>
          <p:cNvGrpSpPr>
            <a:grpSpLocks/>
          </p:cNvGrpSpPr>
          <p:nvPr userDrawn="1"/>
        </p:nvGrpSpPr>
        <p:grpSpPr bwMode="auto">
          <a:xfrm>
            <a:off x="0" y="0"/>
            <a:ext cx="9144000" cy="6861175"/>
            <a:chOff x="0" y="0"/>
            <a:chExt cx="9144000" cy="6861175"/>
          </a:xfrm>
        </p:grpSpPr>
        <p:sp>
          <p:nvSpPr>
            <p:cNvPr id="16" name="Rectangle 15"/>
            <p:cNvSpPr/>
            <p:nvPr userDrawn="1"/>
          </p:nvSpPr>
          <p:spPr bwMode="white">
            <a:xfrm>
              <a:off x="0" y="0"/>
              <a:ext cx="3089275" cy="6858000"/>
            </a:xfrm>
            <a:prstGeom prst="rect">
              <a:avLst/>
            </a:prstGeom>
            <a:gradFill>
              <a:gsLst>
                <a:gs pos="0">
                  <a:schemeClr val="tx1">
                    <a:lumMod val="85000"/>
                  </a:schemeClr>
                </a:gs>
                <a:gs pos="100000">
                  <a:schemeClr val="tx1"/>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7" name="Rectangle 16"/>
            <p:cNvSpPr/>
            <p:nvPr userDrawn="1"/>
          </p:nvSpPr>
          <p:spPr bwMode="white">
            <a:xfrm>
              <a:off x="3068638" y="0"/>
              <a:ext cx="6075362" cy="6858000"/>
            </a:xfrm>
            <a:prstGeom prst="rect">
              <a:avLst/>
            </a:pr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8" name="Freeform 26"/>
            <p:cNvSpPr>
              <a:spLocks/>
            </p:cNvSpPr>
            <p:nvPr userDrawn="1"/>
          </p:nvSpPr>
          <p:spPr bwMode="white">
            <a:xfrm>
              <a:off x="11113" y="342900"/>
              <a:ext cx="8566150" cy="6518275"/>
            </a:xfrm>
            <a:custGeom>
              <a:avLst/>
              <a:gdLst/>
              <a:ahLst/>
              <a:cxnLst>
                <a:cxn ang="0">
                  <a:pos x="1598" y="0"/>
                </a:cxn>
                <a:cxn ang="0">
                  <a:pos x="1755" y="4"/>
                </a:cxn>
                <a:cxn ang="0">
                  <a:pos x="1910" y="17"/>
                </a:cxn>
                <a:cxn ang="0">
                  <a:pos x="2063" y="38"/>
                </a:cxn>
                <a:cxn ang="0">
                  <a:pos x="2214" y="68"/>
                </a:cxn>
                <a:cxn ang="0">
                  <a:pos x="2360" y="105"/>
                </a:cxn>
                <a:cxn ang="0">
                  <a:pos x="2504" y="150"/>
                </a:cxn>
                <a:cxn ang="0">
                  <a:pos x="2644" y="204"/>
                </a:cxn>
                <a:cxn ang="0">
                  <a:pos x="2781" y="264"/>
                </a:cxn>
                <a:cxn ang="0">
                  <a:pos x="2913" y="331"/>
                </a:cxn>
                <a:cxn ang="0">
                  <a:pos x="3041" y="404"/>
                </a:cxn>
                <a:cxn ang="0">
                  <a:pos x="3165" y="485"/>
                </a:cxn>
                <a:cxn ang="0">
                  <a:pos x="3285" y="571"/>
                </a:cxn>
                <a:cxn ang="0">
                  <a:pos x="3400" y="664"/>
                </a:cxn>
                <a:cxn ang="0">
                  <a:pos x="3509" y="761"/>
                </a:cxn>
                <a:cxn ang="0">
                  <a:pos x="3612" y="865"/>
                </a:cxn>
                <a:cxn ang="0">
                  <a:pos x="3710" y="975"/>
                </a:cxn>
                <a:cxn ang="0">
                  <a:pos x="3803" y="1090"/>
                </a:cxn>
                <a:cxn ang="0">
                  <a:pos x="3890" y="1209"/>
                </a:cxn>
                <a:cxn ang="0">
                  <a:pos x="3970" y="1332"/>
                </a:cxn>
                <a:cxn ang="0">
                  <a:pos x="4043" y="1461"/>
                </a:cxn>
                <a:cxn ang="0">
                  <a:pos x="4110" y="1594"/>
                </a:cxn>
                <a:cxn ang="0">
                  <a:pos x="4170" y="1729"/>
                </a:cxn>
                <a:cxn ang="0">
                  <a:pos x="4224" y="1870"/>
                </a:cxn>
                <a:cxn ang="0">
                  <a:pos x="4269" y="2014"/>
                </a:cxn>
                <a:cxn ang="0">
                  <a:pos x="4306" y="2161"/>
                </a:cxn>
                <a:cxn ang="0">
                  <a:pos x="4336" y="2310"/>
                </a:cxn>
                <a:cxn ang="0">
                  <a:pos x="4357" y="2463"/>
                </a:cxn>
                <a:cxn ang="0">
                  <a:pos x="4370" y="2618"/>
                </a:cxn>
                <a:cxn ang="0">
                  <a:pos x="4374" y="2776"/>
                </a:cxn>
                <a:cxn ang="0">
                  <a:pos x="4370" y="2917"/>
                </a:cxn>
                <a:cxn ang="0">
                  <a:pos x="4361" y="3056"/>
                </a:cxn>
                <a:cxn ang="0">
                  <a:pos x="4343" y="3193"/>
                </a:cxn>
                <a:cxn ang="0">
                  <a:pos x="4320" y="3328"/>
                </a:cxn>
                <a:cxn ang="0">
                  <a:pos x="0" y="3328"/>
                </a:cxn>
                <a:cxn ang="0">
                  <a:pos x="0" y="505"/>
                </a:cxn>
                <a:cxn ang="0">
                  <a:pos x="115" y="428"/>
                </a:cxn>
                <a:cxn ang="0">
                  <a:pos x="234" y="357"/>
                </a:cxn>
                <a:cxn ang="0">
                  <a:pos x="356" y="291"/>
                </a:cxn>
                <a:cxn ang="0">
                  <a:pos x="483" y="233"/>
                </a:cxn>
                <a:cxn ang="0">
                  <a:pos x="612" y="179"/>
                </a:cxn>
                <a:cxn ang="0">
                  <a:pos x="745" y="133"/>
                </a:cxn>
                <a:cxn ang="0">
                  <a:pos x="880" y="93"/>
                </a:cxn>
                <a:cxn ang="0">
                  <a:pos x="1019" y="60"/>
                </a:cxn>
                <a:cxn ang="0">
                  <a:pos x="1161" y="34"/>
                </a:cxn>
                <a:cxn ang="0">
                  <a:pos x="1303" y="15"/>
                </a:cxn>
                <a:cxn ang="0">
                  <a:pos x="1450" y="4"/>
                </a:cxn>
                <a:cxn ang="0">
                  <a:pos x="1598" y="0"/>
                </a:cxn>
              </a:cxnLst>
              <a:rect l="0" t="0" r="r" b="b"/>
              <a:pathLst>
                <a:path w="4374" h="3328">
                  <a:moveTo>
                    <a:pt x="1598" y="0"/>
                  </a:moveTo>
                  <a:lnTo>
                    <a:pt x="1755" y="4"/>
                  </a:lnTo>
                  <a:lnTo>
                    <a:pt x="1910" y="17"/>
                  </a:lnTo>
                  <a:lnTo>
                    <a:pt x="2063" y="38"/>
                  </a:lnTo>
                  <a:lnTo>
                    <a:pt x="2214" y="68"/>
                  </a:lnTo>
                  <a:lnTo>
                    <a:pt x="2360" y="105"/>
                  </a:lnTo>
                  <a:lnTo>
                    <a:pt x="2504" y="150"/>
                  </a:lnTo>
                  <a:lnTo>
                    <a:pt x="2644" y="204"/>
                  </a:lnTo>
                  <a:lnTo>
                    <a:pt x="2781" y="264"/>
                  </a:lnTo>
                  <a:lnTo>
                    <a:pt x="2913" y="331"/>
                  </a:lnTo>
                  <a:lnTo>
                    <a:pt x="3041" y="404"/>
                  </a:lnTo>
                  <a:lnTo>
                    <a:pt x="3165" y="485"/>
                  </a:lnTo>
                  <a:lnTo>
                    <a:pt x="3285" y="571"/>
                  </a:lnTo>
                  <a:lnTo>
                    <a:pt x="3400" y="664"/>
                  </a:lnTo>
                  <a:lnTo>
                    <a:pt x="3509" y="761"/>
                  </a:lnTo>
                  <a:lnTo>
                    <a:pt x="3612" y="865"/>
                  </a:lnTo>
                  <a:lnTo>
                    <a:pt x="3710" y="975"/>
                  </a:lnTo>
                  <a:lnTo>
                    <a:pt x="3803" y="1090"/>
                  </a:lnTo>
                  <a:lnTo>
                    <a:pt x="3890" y="1209"/>
                  </a:lnTo>
                  <a:lnTo>
                    <a:pt x="3970" y="1332"/>
                  </a:lnTo>
                  <a:lnTo>
                    <a:pt x="4043" y="1461"/>
                  </a:lnTo>
                  <a:lnTo>
                    <a:pt x="4110" y="1594"/>
                  </a:lnTo>
                  <a:lnTo>
                    <a:pt x="4170" y="1729"/>
                  </a:lnTo>
                  <a:lnTo>
                    <a:pt x="4224" y="1870"/>
                  </a:lnTo>
                  <a:lnTo>
                    <a:pt x="4269" y="2014"/>
                  </a:lnTo>
                  <a:lnTo>
                    <a:pt x="4306" y="2161"/>
                  </a:lnTo>
                  <a:lnTo>
                    <a:pt x="4336" y="2310"/>
                  </a:lnTo>
                  <a:lnTo>
                    <a:pt x="4357" y="2463"/>
                  </a:lnTo>
                  <a:lnTo>
                    <a:pt x="4370" y="2618"/>
                  </a:lnTo>
                  <a:lnTo>
                    <a:pt x="4374" y="2776"/>
                  </a:lnTo>
                  <a:lnTo>
                    <a:pt x="4370" y="2917"/>
                  </a:lnTo>
                  <a:lnTo>
                    <a:pt x="4361" y="3056"/>
                  </a:lnTo>
                  <a:lnTo>
                    <a:pt x="4343" y="3193"/>
                  </a:lnTo>
                  <a:lnTo>
                    <a:pt x="4320" y="3328"/>
                  </a:lnTo>
                  <a:lnTo>
                    <a:pt x="0" y="3328"/>
                  </a:lnTo>
                  <a:lnTo>
                    <a:pt x="0" y="505"/>
                  </a:lnTo>
                  <a:lnTo>
                    <a:pt x="115" y="428"/>
                  </a:lnTo>
                  <a:lnTo>
                    <a:pt x="234" y="357"/>
                  </a:lnTo>
                  <a:lnTo>
                    <a:pt x="356" y="291"/>
                  </a:lnTo>
                  <a:lnTo>
                    <a:pt x="483" y="233"/>
                  </a:lnTo>
                  <a:lnTo>
                    <a:pt x="612" y="179"/>
                  </a:lnTo>
                  <a:lnTo>
                    <a:pt x="745" y="133"/>
                  </a:lnTo>
                  <a:lnTo>
                    <a:pt x="880" y="93"/>
                  </a:lnTo>
                  <a:lnTo>
                    <a:pt x="1019" y="60"/>
                  </a:lnTo>
                  <a:lnTo>
                    <a:pt x="1161" y="34"/>
                  </a:lnTo>
                  <a:lnTo>
                    <a:pt x="1303" y="15"/>
                  </a:lnTo>
                  <a:lnTo>
                    <a:pt x="1450" y="4"/>
                  </a:lnTo>
                  <a:lnTo>
                    <a:pt x="1598" y="0"/>
                  </a:lnTo>
                  <a:close/>
                </a:path>
              </a:pathLst>
            </a:custGeom>
            <a:gradFill flip="none" rotWithShape="1">
              <a:gsLst>
                <a:gs pos="0">
                  <a:schemeClr val="tx1">
                    <a:lumMod val="85000"/>
                  </a:schemeClr>
                </a:gs>
                <a:gs pos="100000">
                  <a:schemeClr val="tx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grpSp>
      <p:sp>
        <p:nvSpPr>
          <p:cNvPr id="1027" name="Rectangle 3"/>
          <p:cNvSpPr>
            <a:spLocks noGrp="1" noChangeArrowheads="1"/>
          </p:cNvSpPr>
          <p:nvPr userDrawn="1">
            <p:ph type="body" idx="1"/>
          </p:nvPr>
        </p:nvSpPr>
        <p:spPr bwMode="black">
          <a:xfrm>
            <a:off x="1874838" y="1592263"/>
            <a:ext cx="5600700" cy="1954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2"/>
          <p:cNvSpPr>
            <a:spLocks noGrp="1" noChangeArrowheads="1"/>
          </p:cNvSpPr>
          <p:nvPr userDrawn="1">
            <p:ph type="title"/>
          </p:nvPr>
        </p:nvSpPr>
        <p:spPr bwMode="black">
          <a:xfrm>
            <a:off x="455613" y="906463"/>
            <a:ext cx="843915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dirty="0"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2"/>
                </a:solidFill>
                <a:latin typeface="Arial" charset="0"/>
              </a:defRPr>
            </a:lvl1pPr>
          </a:lstStyle>
          <a:p>
            <a:pPr fontAlgn="base">
              <a:spcBef>
                <a:spcPct val="0"/>
              </a:spcBef>
              <a:spcAft>
                <a:spcPct val="0"/>
              </a:spcAft>
              <a:defRPr/>
            </a:pPr>
            <a:endParaRPr lang="en-US">
              <a:solidFill>
                <a:srgbClr val="000000"/>
              </a:solidFill>
            </a:endParaRPr>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bg2"/>
                </a:solidFill>
                <a:latin typeface="Arial" charset="0"/>
              </a:defRPr>
            </a:lvl1pPr>
          </a:lstStyle>
          <a:p>
            <a:pPr fontAlgn="base">
              <a:spcBef>
                <a:spcPct val="0"/>
              </a:spcBef>
              <a:spcAft>
                <a:spcPct val="0"/>
              </a:spcAft>
              <a:defRPr/>
            </a:pPr>
            <a:endParaRPr lang="en-US">
              <a:solidFill>
                <a:srgbClr val="000000"/>
              </a:solidFill>
            </a:endParaRPr>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2"/>
                </a:solidFill>
                <a:latin typeface="Arial" charset="0"/>
              </a:defRPr>
            </a:lvl1pPr>
          </a:lstStyle>
          <a:p>
            <a:pPr fontAlgn="base">
              <a:spcBef>
                <a:spcPct val="0"/>
              </a:spcBef>
              <a:spcAft>
                <a:spcPct val="0"/>
              </a:spcAft>
              <a:defRPr/>
            </a:pPr>
            <a:fld id="{6007FB66-59BA-46C3-AF1D-8DD8A07B8FBC}" type="slidenum">
              <a:rPr lang="en-US">
                <a:solidFill>
                  <a:srgbClr val="000000"/>
                </a:solidFill>
              </a:rPr>
              <a:pPr fontAlgn="base">
                <a:spcBef>
                  <a:spcPct val="0"/>
                </a:spcBef>
                <a:spcAft>
                  <a:spcPct val="0"/>
                </a:spcAft>
                <a:defRPr/>
              </a:pPr>
              <a:t>‹#›</a:t>
            </a:fld>
            <a:endParaRPr lang="en-US" dirty="0">
              <a:solidFill>
                <a:srgbClr val="000000"/>
              </a:solidFill>
            </a:endParaRPr>
          </a:p>
        </p:txBody>
      </p:sp>
      <p:pic>
        <p:nvPicPr>
          <p:cNvPr id="1032" name="Picture 2" descr="C:\Documents and Settings\vboydo\My Documents\0 val work\1 WSU signature identities\PullmanTLSigsWindows\face to face - matted gifs to use\wsuTLSig4cW.gi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580313" y="228600"/>
            <a:ext cx="1276350"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1" descr="HRS sign copy.jpg"/>
          <p:cNvPicPr>
            <a:picLocks noChangeAspect="1"/>
          </p:cNvPicPr>
          <p:nvPr userDrawn="1"/>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50" y="5849938"/>
            <a:ext cx="1143000"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79" r:id="rId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2800" b="1">
          <a:solidFill>
            <a:schemeClr val="accent1"/>
          </a:solidFill>
          <a:latin typeface="Arial"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Arial"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Arial"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Arial"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Arial"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Arial"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gs>
            <a:gs pos="60000">
              <a:schemeClr val="accent1"/>
            </a:gs>
            <a:gs pos="100000">
              <a:schemeClr val="accent3"/>
            </a:gs>
          </a:gsLst>
          <a:lin ang="0" scaled="0"/>
        </a:gradFill>
        <a:effectLst/>
      </p:bgPr>
    </p:bg>
    <p:spTree>
      <p:nvGrpSpPr>
        <p:cNvPr id="1" name=""/>
        <p:cNvGrpSpPr/>
        <p:nvPr/>
      </p:nvGrpSpPr>
      <p:grpSpPr>
        <a:xfrm>
          <a:off x="0" y="0"/>
          <a:ext cx="0" cy="0"/>
          <a:chOff x="0" y="0"/>
          <a:chExt cx="0" cy="0"/>
        </a:xfrm>
      </p:grpSpPr>
      <p:grpSp>
        <p:nvGrpSpPr>
          <p:cNvPr id="3074" name="Group 23"/>
          <p:cNvGrpSpPr>
            <a:grpSpLocks/>
          </p:cNvGrpSpPr>
          <p:nvPr userDrawn="1"/>
        </p:nvGrpSpPr>
        <p:grpSpPr bwMode="auto">
          <a:xfrm>
            <a:off x="9007475" y="0"/>
            <a:ext cx="136525" cy="6858000"/>
            <a:chOff x="9007474" y="0"/>
            <a:chExt cx="136525" cy="6858000"/>
          </a:xfrm>
        </p:grpSpPr>
        <p:sp>
          <p:nvSpPr>
            <p:cNvPr id="20" name="Rectangle 19"/>
            <p:cNvSpPr/>
            <p:nvPr userDrawn="1"/>
          </p:nvSpPr>
          <p:spPr bwMode="ltGray">
            <a:xfrm>
              <a:off x="9007474" y="5683250"/>
              <a:ext cx="136525" cy="11747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1" name="Rectangle 20"/>
            <p:cNvSpPr/>
            <p:nvPr userDrawn="1"/>
          </p:nvSpPr>
          <p:spPr bwMode="ltGray">
            <a:xfrm flipH="1">
              <a:off x="9007474" y="0"/>
              <a:ext cx="136525" cy="38338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2" name="Rectangle 21"/>
            <p:cNvSpPr/>
            <p:nvPr userDrawn="1"/>
          </p:nvSpPr>
          <p:spPr bwMode="ltGray">
            <a:xfrm flipH="1">
              <a:off x="9007474" y="3698875"/>
              <a:ext cx="136525" cy="2178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grpSp>
      <p:sp>
        <p:nvSpPr>
          <p:cNvPr id="3075" name="Rectangle 3"/>
          <p:cNvSpPr>
            <a:spLocks noGrp="1" noChangeArrowheads="1"/>
          </p:cNvSpPr>
          <p:nvPr userDrawn="1">
            <p:ph type="body" idx="1"/>
          </p:nvPr>
        </p:nvSpPr>
        <p:spPr bwMode="black">
          <a:xfrm>
            <a:off x="1874838" y="1592263"/>
            <a:ext cx="56007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1" compatLnSpc="1">
            <a:prstTxWarp prst="textNoShape">
              <a:avLst/>
            </a:prstTxWarp>
            <a:spAutoFit/>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3076" name="Rectangle 2"/>
          <p:cNvSpPr>
            <a:spLocks noGrp="1" noChangeArrowheads="1"/>
          </p:cNvSpPr>
          <p:nvPr userDrawn="1">
            <p:ph type="title"/>
          </p:nvPr>
        </p:nvSpPr>
        <p:spPr bwMode="black">
          <a:xfrm>
            <a:off x="455613" y="906463"/>
            <a:ext cx="8439150" cy="534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1" compatLnSpc="1">
            <a:prstTxWarp prst="textNoShape">
              <a:avLst/>
            </a:prstTxWarp>
            <a:spAutoFit/>
          </a:bodyPr>
          <a:lstStyle/>
          <a:p>
            <a:pPr lvl="0"/>
            <a:r>
              <a:rPr lang="en-US" altLang="en-US" smtClean="0"/>
              <a:t>Click to edit Master title style</a:t>
            </a:r>
          </a:p>
        </p:txBody>
      </p:sp>
      <p:sp>
        <p:nvSpPr>
          <p:cNvPr id="3" name="Rectangle 4"/>
          <p:cNvSpPr>
            <a:spLocks noGrp="1" noChangeArrowheads="1"/>
          </p:cNvSpPr>
          <p:nvPr userDrawn="1">
            <p:ph type="dt" sz="half" idx="2"/>
          </p:nvPr>
        </p:nvSpPr>
        <p:spPr bwMode="black">
          <a:xfrm>
            <a:off x="123825" y="6469063"/>
            <a:ext cx="1519238"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4" name="Rectangle 5"/>
          <p:cNvSpPr>
            <a:spLocks noGrp="1" noChangeArrowheads="1"/>
          </p:cNvSpPr>
          <p:nvPr userDrawn="1">
            <p:ph type="ftr" sz="quarter" idx="3"/>
          </p:nvPr>
        </p:nvSpPr>
        <p:spPr bwMode="black">
          <a:xfrm>
            <a:off x="1544638" y="6469063"/>
            <a:ext cx="61531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2" name="Rectangle 6"/>
          <p:cNvSpPr>
            <a:spLocks noGrp="1" noChangeArrowheads="1"/>
          </p:cNvSpPr>
          <p:nvPr userDrawn="1">
            <p:ph type="sldNum" sz="quarter" idx="4"/>
          </p:nvPr>
        </p:nvSpPr>
        <p:spPr bwMode="black">
          <a:xfrm>
            <a:off x="7766050" y="6469063"/>
            <a:ext cx="1301750" cy="388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7482BA1C-1BAB-40E8-945A-C79AFEB665B4}" type="slidenum">
              <a:rPr lang="en-US"/>
              <a:pPr fontAlgn="base">
                <a:spcBef>
                  <a:spcPct val="0"/>
                </a:spcBef>
                <a:spcAft>
                  <a:spcPct val="0"/>
                </a:spcAft>
                <a:defRPr/>
              </a:pPr>
              <a:t>‹#›</a:t>
            </a:fld>
            <a:endParaRPr lang="en-US"/>
          </a:p>
        </p:txBody>
      </p:sp>
      <p:pic>
        <p:nvPicPr>
          <p:cNvPr id="3080" name="Picture 12" descr="wsuTLSigRvs-rd"/>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hidden">
          <a:xfrm>
            <a:off x="7334250" y="6116638"/>
            <a:ext cx="1563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81" r:id="rId1"/>
  </p:sldLayoutIdLst>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200">
          <a:solidFill>
            <a:srgbClr val="E9E2CD"/>
          </a:solidFill>
          <a:latin typeface="Times New Roman" pitchFamily="18" charset="0"/>
          <a:ea typeface="+mj-ea"/>
          <a:cs typeface="Times New Roman" pitchFamily="18" charset="0"/>
        </a:defRPr>
      </a:lvl1pPr>
      <a:lvl2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2pPr>
      <a:lvl3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3pPr>
      <a:lvl4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4pPr>
      <a:lvl5pPr algn="l" rtl="0" eaLnBrk="0" fontAlgn="base" hangingPunct="0">
        <a:lnSpc>
          <a:spcPct val="90000"/>
        </a:lnSpc>
        <a:spcBef>
          <a:spcPct val="0"/>
        </a:spcBef>
        <a:spcAft>
          <a:spcPct val="0"/>
        </a:spcAft>
        <a:defRPr sz="3200">
          <a:solidFill>
            <a:srgbClr val="E9E2CD"/>
          </a:solidFill>
          <a:latin typeface="Times New Roman" pitchFamily="18" charset="0"/>
          <a:cs typeface="Times New Roman" pitchFamily="18"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p:titleStyle>
    <p:bodyStyle>
      <a:lvl1pPr marL="165100" indent="-165100" algn="l" rtl="0" eaLnBrk="0" fontAlgn="base" hangingPunct="0">
        <a:spcBef>
          <a:spcPct val="25000"/>
        </a:spcBef>
        <a:spcAft>
          <a:spcPct val="0"/>
        </a:spcAft>
        <a:buClr>
          <a:schemeClr val="tx1"/>
        </a:buClr>
        <a:buSzPct val="100000"/>
        <a:buFont typeface="Arial" charset="0"/>
        <a:buChar char="•"/>
        <a:defRPr lang="en-US" sz="2400" dirty="0">
          <a:solidFill>
            <a:schemeClr val="tx1"/>
          </a:solidFill>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xml"/><Relationship Id="rId3" Type="http://schemas.openxmlformats.org/officeDocument/2006/relationships/tags" Target="../tags/tag7.xml"/><Relationship Id="rId7" Type="http://schemas.openxmlformats.org/officeDocument/2006/relationships/tags" Target="../tags/tag1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tags" Target="../tags/tag10.xml"/><Relationship Id="rId11" Type="http://schemas.openxmlformats.org/officeDocument/2006/relationships/image" Target="../media/image5.png"/><Relationship Id="rId5" Type="http://schemas.openxmlformats.org/officeDocument/2006/relationships/tags" Target="../tags/tag9.xml"/><Relationship Id="rId10" Type="http://schemas.openxmlformats.org/officeDocument/2006/relationships/image" Target="../media/image4.jpeg"/><Relationship Id="rId4" Type="http://schemas.openxmlformats.org/officeDocument/2006/relationships/tags" Target="../tags/tag8.xml"/><Relationship Id="rId9"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hyperlink" Target="http://public.wsu.edu/~forms/PDF/EPM/EP15.pdf"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hyperlink" Target="http://public.wsu.edu/~forms/PDF/EPM/EP15.pdf" TargetMode="Externa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image" Target="../media/image7.png"/><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66.xm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8.jpeg"/><Relationship Id="rId5" Type="http://schemas.openxmlformats.org/officeDocument/2006/relationships/notesSlide" Target="../notesSlides/notesSlide13.xml"/><Relationship Id="rId4"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image" Target="../media/image9.jpeg"/><Relationship Id="rId5" Type="http://schemas.openxmlformats.org/officeDocument/2006/relationships/notesSlide" Target="../notesSlides/notesSlide14.xml"/><Relationship Id="rId4"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10.jpeg"/><Relationship Id="rId5" Type="http://schemas.openxmlformats.org/officeDocument/2006/relationships/notesSlide" Target="../notesSlides/notesSlide15.xml"/><Relationship Id="rId4"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tags" Target="../tags/tag78.xml"/><Relationship Id="rId7" Type="http://schemas.openxmlformats.org/officeDocument/2006/relationships/hyperlink" Target="http://public.wsu.edu/~forms/PDF/EPM/EP15.pdf" TargetMode="External"/><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11.jpeg"/><Relationship Id="rId5" Type="http://schemas.openxmlformats.org/officeDocument/2006/relationships/notesSlide" Target="../notesSlides/notesSlide16.xml"/><Relationship Id="rId4"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tags" Target="../tags/tag82.xml"/><Relationship Id="rId7" Type="http://schemas.openxmlformats.org/officeDocument/2006/relationships/hyperlink" Target="http://public.wsu.edu/~forms/PDF/EPM/EP15.pdf" TargetMode="Externa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image" Target="../media/image11.jpeg"/><Relationship Id="rId5" Type="http://schemas.openxmlformats.org/officeDocument/2006/relationships/notesSlide" Target="../notesSlides/notesSlide17.xml"/><Relationship Id="rId4"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tags" Target="../tags/tag86.xml"/><Relationship Id="rId7" Type="http://schemas.openxmlformats.org/officeDocument/2006/relationships/hyperlink" Target="http://public.wsu.edu/~forms/PDF/EPM/EP15.pdf" TargetMode="Externa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1.jpeg"/><Relationship Id="rId5" Type="http://schemas.openxmlformats.org/officeDocument/2006/relationships/notesSlide" Target="../notesSlides/notesSlide18.xml"/><Relationship Id="rId4"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image" Target="../media/image12.jpeg"/><Relationship Id="rId5" Type="http://schemas.openxmlformats.org/officeDocument/2006/relationships/notesSlide" Target="../notesSlides/notesSlide19.xml"/><Relationship Id="rId4"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notesSlide" Target="../notesSlides/notesSlide2.xml"/><Relationship Id="rId5" Type="http://schemas.openxmlformats.org/officeDocument/2006/relationships/slideLayout" Target="../slideLayouts/slideLayout1.xml"/><Relationship Id="rId4" Type="http://schemas.openxmlformats.org/officeDocument/2006/relationships/tags" Target="../tags/tag16.xml"/></Relationships>
</file>

<file path=ppt/slides/_rels/slide20.xml.rels><?xml version="1.0" encoding="UTF-8" standalone="yes"?>
<Relationships xmlns="http://schemas.openxmlformats.org/package/2006/relationships"><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tags" Target="../tags/tag92.xml"/><Relationship Id="rId6" Type="http://schemas.openxmlformats.org/officeDocument/2006/relationships/image" Target="../media/image13.jpeg"/><Relationship Id="rId5" Type="http://schemas.openxmlformats.org/officeDocument/2006/relationships/notesSlide" Target="../notesSlides/notesSlide20.xml"/><Relationship Id="rId4"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14.jpeg"/><Relationship Id="rId5" Type="http://schemas.openxmlformats.org/officeDocument/2006/relationships/notesSlide" Target="../notesSlides/notesSlide21.xml"/><Relationship Id="rId4"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image" Target="../media/image15.png"/><Relationship Id="rId5" Type="http://schemas.openxmlformats.org/officeDocument/2006/relationships/notesSlide" Target="../notesSlides/notesSlide22.xml"/><Relationship Id="rId4"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6.jpeg"/><Relationship Id="rId5" Type="http://schemas.openxmlformats.org/officeDocument/2006/relationships/notesSlide" Target="../notesSlides/notesSlide23.xml"/><Relationship Id="rId4"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image" Target="../media/image17.jpeg"/><Relationship Id="rId5" Type="http://schemas.openxmlformats.org/officeDocument/2006/relationships/notesSlide" Target="../notesSlides/notesSlide24.xml"/><Relationship Id="rId4"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image" Target="../media/image18.png"/><Relationship Id="rId5" Type="http://schemas.openxmlformats.org/officeDocument/2006/relationships/notesSlide" Target="../notesSlides/notesSlide25.xml"/><Relationship Id="rId4"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image" Target="../media/image19.jpeg"/><Relationship Id="rId5" Type="http://schemas.openxmlformats.org/officeDocument/2006/relationships/notesSlide" Target="../notesSlides/notesSlide26.xml"/><Relationship Id="rId4"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1.xml"/><Relationship Id="rId1" Type="http://schemas.openxmlformats.org/officeDocument/2006/relationships/tags" Target="../tags/tag120.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27.xml"/><Relationship Id="rId1" Type="http://schemas.openxmlformats.org/officeDocument/2006/relationships/tags" Target="../tags/tag126.xml"/><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notesSlide" Target="../notesSlides/notesSlide3.xml"/><Relationship Id="rId5" Type="http://schemas.openxmlformats.org/officeDocument/2006/relationships/slideLayout" Target="../slideLayouts/slideLayout1.xml"/><Relationship Id="rId4" Type="http://schemas.openxmlformats.org/officeDocument/2006/relationships/tags" Target="../tags/tag21.xml"/></Relationships>
</file>

<file path=ppt/slides/_rels/slide3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tags" Target="../tags/tag131.xml"/><Relationship Id="rId7" Type="http://schemas.openxmlformats.org/officeDocument/2006/relationships/notesSlide" Target="../notesSlides/notesSlide30.xm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slideLayout" Target="../slideLayouts/slideLayout5.xml"/><Relationship Id="rId5" Type="http://schemas.openxmlformats.org/officeDocument/2006/relationships/tags" Target="../tags/tag133.xml"/><Relationship Id="rId4" Type="http://schemas.openxmlformats.org/officeDocument/2006/relationships/tags" Target="../tags/tag13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136.xml"/><Relationship Id="rId1" Type="http://schemas.openxmlformats.org/officeDocument/2006/relationships/tags" Target="../tags/tag135.xml"/><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3.xml"/><Relationship Id="rId1" Type="http://schemas.openxmlformats.org/officeDocument/2006/relationships/tags" Target="../tags/tag142.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46.xml"/><Relationship Id="rId1" Type="http://schemas.openxmlformats.org/officeDocument/2006/relationships/tags" Target="../tags/tag145.xml"/><Relationship Id="rId4"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8" Type="http://schemas.openxmlformats.org/officeDocument/2006/relationships/tags" Target="../tags/tag155.xml"/><Relationship Id="rId3" Type="http://schemas.openxmlformats.org/officeDocument/2006/relationships/tags" Target="../tags/tag150.xml"/><Relationship Id="rId7" Type="http://schemas.openxmlformats.org/officeDocument/2006/relationships/tags" Target="../tags/tag154.xml"/><Relationship Id="rId12" Type="http://schemas.openxmlformats.org/officeDocument/2006/relationships/hyperlink" Target="http://public.wsu.edu/~forms/PDF/EPM/EP15.pdf" TargetMode="Externa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11" Type="http://schemas.openxmlformats.org/officeDocument/2006/relationships/image" Target="../media/image6.png"/><Relationship Id="rId5" Type="http://schemas.openxmlformats.org/officeDocument/2006/relationships/tags" Target="../tags/tag152.xml"/><Relationship Id="rId10" Type="http://schemas.openxmlformats.org/officeDocument/2006/relationships/notesSlide" Target="../notesSlides/notesSlide35.xml"/><Relationship Id="rId4" Type="http://schemas.openxmlformats.org/officeDocument/2006/relationships/tags" Target="../tags/tag151.xml"/><Relationship Id="rId9"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3" Type="http://schemas.openxmlformats.org/officeDocument/2006/relationships/tags" Target="../tags/tag159.xml"/><Relationship Id="rId7" Type="http://schemas.openxmlformats.org/officeDocument/2006/relationships/slideLayout" Target="../slideLayouts/slideLayout5.xml"/><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tags" Target="../tags/tag162.xml"/><Relationship Id="rId5" Type="http://schemas.openxmlformats.org/officeDocument/2006/relationships/tags" Target="../tags/tag161.xml"/><Relationship Id="rId4" Type="http://schemas.openxmlformats.org/officeDocument/2006/relationships/tags" Target="../tags/tag160.xml"/><Relationship Id="rId9" Type="http://schemas.openxmlformats.org/officeDocument/2006/relationships/hyperlink" Target="http://public.wsu.edu/~forms/PDF/EPM/EP15.pdf" TargetMode="External"/></Relationships>
</file>

<file path=ppt/slides/_rels/slide37.xml.rels><?xml version="1.0" encoding="UTF-8" standalone="yes"?>
<Relationships xmlns="http://schemas.openxmlformats.org/package/2006/relationships"><Relationship Id="rId3" Type="http://schemas.openxmlformats.org/officeDocument/2006/relationships/tags" Target="../tags/tag166.xml"/><Relationship Id="rId7" Type="http://schemas.openxmlformats.org/officeDocument/2006/relationships/hyperlink" Target="http://www.wsu.edu/~forms/HTML/EPM/EP28_Faculty-Student_and_Supervisor-Subordinate_Relationships.htm" TargetMode="Externa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6.png"/><Relationship Id="rId5" Type="http://schemas.openxmlformats.org/officeDocument/2006/relationships/notesSlide" Target="../notesSlides/notesSlide37.xml"/><Relationship Id="rId4"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8" Type="http://schemas.openxmlformats.org/officeDocument/2006/relationships/tags" Target="../tags/tag175.xml"/><Relationship Id="rId3" Type="http://schemas.openxmlformats.org/officeDocument/2006/relationships/tags" Target="../tags/tag170.xml"/><Relationship Id="rId7" Type="http://schemas.openxmlformats.org/officeDocument/2006/relationships/tags" Target="../tags/tag174.xml"/><Relationship Id="rId12" Type="http://schemas.openxmlformats.org/officeDocument/2006/relationships/hyperlink" Target="http://www.wsu.edu/~forms/HTML/EPM/EP28_Faculty-Student_and_Supervisor-Subordinate_Relationships.htm" TargetMode="External"/><Relationship Id="rId2" Type="http://schemas.openxmlformats.org/officeDocument/2006/relationships/tags" Target="../tags/tag169.xml"/><Relationship Id="rId1" Type="http://schemas.openxmlformats.org/officeDocument/2006/relationships/tags" Target="../tags/tag168.xml"/><Relationship Id="rId6" Type="http://schemas.openxmlformats.org/officeDocument/2006/relationships/tags" Target="../tags/tag173.xml"/><Relationship Id="rId11" Type="http://schemas.openxmlformats.org/officeDocument/2006/relationships/image" Target="../media/image6.png"/><Relationship Id="rId5" Type="http://schemas.openxmlformats.org/officeDocument/2006/relationships/tags" Target="../tags/tag172.xml"/><Relationship Id="rId10" Type="http://schemas.openxmlformats.org/officeDocument/2006/relationships/notesSlide" Target="../notesSlides/notesSlide38.xml"/><Relationship Id="rId4" Type="http://schemas.openxmlformats.org/officeDocument/2006/relationships/tags" Target="../tags/tag171.xml"/><Relationship Id="rId9"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tags" Target="../tags/tag184.xml"/><Relationship Id="rId13" Type="http://schemas.openxmlformats.org/officeDocument/2006/relationships/hyperlink" Target="http://www.wsu.edu/~forms/HTML/EPM/EP28_Faculty-Student_and_Supervisor-Subordinate_Relationships.htm" TargetMode="External"/><Relationship Id="rId3" Type="http://schemas.openxmlformats.org/officeDocument/2006/relationships/tags" Target="../tags/tag179.xml"/><Relationship Id="rId7" Type="http://schemas.openxmlformats.org/officeDocument/2006/relationships/tags" Target="../tags/tag183.xml"/><Relationship Id="rId12" Type="http://schemas.openxmlformats.org/officeDocument/2006/relationships/image" Target="../media/image6.png"/><Relationship Id="rId2" Type="http://schemas.openxmlformats.org/officeDocument/2006/relationships/tags" Target="../tags/tag178.xml"/><Relationship Id="rId1" Type="http://schemas.openxmlformats.org/officeDocument/2006/relationships/tags" Target="../tags/tag177.xml"/><Relationship Id="rId6" Type="http://schemas.openxmlformats.org/officeDocument/2006/relationships/tags" Target="../tags/tag182.xml"/><Relationship Id="rId11" Type="http://schemas.openxmlformats.org/officeDocument/2006/relationships/notesSlide" Target="../notesSlides/notesSlide39.xml"/><Relationship Id="rId5" Type="http://schemas.openxmlformats.org/officeDocument/2006/relationships/tags" Target="../tags/tag181.xml"/><Relationship Id="rId10" Type="http://schemas.openxmlformats.org/officeDocument/2006/relationships/slideLayout" Target="../slideLayouts/slideLayout1.xml"/><Relationship Id="rId4" Type="http://schemas.openxmlformats.org/officeDocument/2006/relationships/tags" Target="../tags/tag180.xml"/><Relationship Id="rId9" Type="http://schemas.openxmlformats.org/officeDocument/2006/relationships/tags" Target="../tags/tag185.xml"/><Relationship Id="rId1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5.xml"/><Relationship Id="rId1" Type="http://schemas.openxmlformats.org/officeDocument/2006/relationships/tags" Target="../tags/tag2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tags" Target="../tags/tag187.xml"/><Relationship Id="rId4" Type="http://schemas.openxmlformats.org/officeDocument/2006/relationships/image" Target="../media/image22.jpeg"/></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4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5.xml"/><Relationship Id="rId1" Type="http://schemas.openxmlformats.org/officeDocument/2006/relationships/tags" Target="../tags/tag25.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 Id="rId6" Type="http://schemas.openxmlformats.org/officeDocument/2006/relationships/image" Target="../media/image33.jpeg"/><Relationship Id="rId5" Type="http://schemas.openxmlformats.org/officeDocument/2006/relationships/notesSlide" Target="../notesSlides/notesSlide51.xml"/><Relationship Id="rId4"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95.xml"/><Relationship Id="rId7" Type="http://schemas.openxmlformats.org/officeDocument/2006/relationships/image" Target="../media/image34.jpeg"/><Relationship Id="rId2" Type="http://schemas.openxmlformats.org/officeDocument/2006/relationships/tags" Target="../tags/tag194.xml"/><Relationship Id="rId1" Type="http://schemas.openxmlformats.org/officeDocument/2006/relationships/tags" Target="../tags/tag193.xml"/><Relationship Id="rId6" Type="http://schemas.openxmlformats.org/officeDocument/2006/relationships/notesSlide" Target="../notesSlides/notesSlide52.xml"/><Relationship Id="rId5" Type="http://schemas.openxmlformats.org/officeDocument/2006/relationships/slideLayout" Target="../slideLayouts/slideLayout1.xml"/><Relationship Id="rId4" Type="http://schemas.openxmlformats.org/officeDocument/2006/relationships/tags" Target="../tags/tag196.xml"/></Relationships>
</file>

<file path=ppt/slides/_rels/slide53.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image" Target="../media/image35.jpeg"/><Relationship Id="rId5" Type="http://schemas.openxmlformats.org/officeDocument/2006/relationships/notesSlide" Target="../notesSlides/notesSlide53.xml"/><Relationship Id="rId4"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3.xml"/><Relationship Id="rId1" Type="http://schemas.openxmlformats.org/officeDocument/2006/relationships/tags" Target="../tags/tag202.xml"/><Relationship Id="rId4"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image" Target="../media/image36.jpeg"/><Relationship Id="rId5" Type="http://schemas.openxmlformats.org/officeDocument/2006/relationships/notesSlide" Target="../notesSlides/notesSlide55.xml"/><Relationship Id="rId4"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10.xml"/><Relationship Id="rId1" Type="http://schemas.openxmlformats.org/officeDocument/2006/relationships/tags" Target="../tags/tag209.xml"/><Relationship Id="rId5" Type="http://schemas.openxmlformats.org/officeDocument/2006/relationships/hyperlink" Target="http://oeo.wsu.edu/resources" TargetMode="External"/><Relationship Id="rId4"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3" Type="http://schemas.openxmlformats.org/officeDocument/2006/relationships/tags" Target="../tags/tag214.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image" Target="../media/image37.jpeg"/><Relationship Id="rId5" Type="http://schemas.openxmlformats.org/officeDocument/2006/relationships/notesSlide" Target="../notesSlides/notesSlide57.xml"/><Relationship Id="rId4"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3" Type="http://schemas.openxmlformats.org/officeDocument/2006/relationships/tags" Target="../tags/tag218.xml"/><Relationship Id="rId2" Type="http://schemas.openxmlformats.org/officeDocument/2006/relationships/tags" Target="../tags/tag217.xml"/><Relationship Id="rId1" Type="http://schemas.openxmlformats.org/officeDocument/2006/relationships/tags" Target="../tags/tag216.xml"/><Relationship Id="rId6" Type="http://schemas.openxmlformats.org/officeDocument/2006/relationships/image" Target="../media/image37.jpeg"/><Relationship Id="rId5" Type="http://schemas.openxmlformats.org/officeDocument/2006/relationships/notesSlide" Target="../notesSlides/notesSlide58.xml"/><Relationship Id="rId4"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8" Type="http://schemas.openxmlformats.org/officeDocument/2006/relationships/hyperlink" Target="http://hrs.wsu.edu/" TargetMode="External"/><Relationship Id="rId3" Type="http://schemas.openxmlformats.org/officeDocument/2006/relationships/tags" Target="../tags/tag222.xml"/><Relationship Id="rId7" Type="http://schemas.openxmlformats.org/officeDocument/2006/relationships/hyperlink" Target="http://oeo.wsu.edu/" TargetMode="External"/><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image" Target="../media/image37.jpeg"/><Relationship Id="rId5" Type="http://schemas.openxmlformats.org/officeDocument/2006/relationships/notesSlide" Target="../notesSlides/notesSlide59.xml"/><Relationship Id="rId4"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6.xml"/><Relationship Id="rId5" Type="http://schemas.openxmlformats.org/officeDocument/2006/relationships/slideLayout" Target="../slideLayouts/slideLayout5.xml"/><Relationship Id="rId4" Type="http://schemas.openxmlformats.org/officeDocument/2006/relationships/tags" Target="../tags/tag30.xml"/></Relationships>
</file>

<file path=ppt/slides/_rels/slide60.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image" Target="../media/image38.jpeg"/><Relationship Id="rId5" Type="http://schemas.openxmlformats.org/officeDocument/2006/relationships/notesSlide" Target="../notesSlides/notesSlide60.xml"/><Relationship Id="rId4"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image" Target="../media/image39.jpeg"/><Relationship Id="rId5" Type="http://schemas.openxmlformats.org/officeDocument/2006/relationships/notesSlide" Target="../notesSlides/notesSlide61.xml"/><Relationship Id="rId4"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 Id="rId6" Type="http://schemas.openxmlformats.org/officeDocument/2006/relationships/image" Target="../media/image39.jpeg"/><Relationship Id="rId5" Type="http://schemas.openxmlformats.org/officeDocument/2006/relationships/notesSlide" Target="../notesSlides/notesSlide62.xml"/><Relationship Id="rId4"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tags" Target="../tags/tag236.xml"/><Relationship Id="rId6" Type="http://schemas.openxmlformats.org/officeDocument/2006/relationships/image" Target="../media/image39.jpeg"/><Relationship Id="rId5" Type="http://schemas.openxmlformats.org/officeDocument/2006/relationships/notesSlide" Target="../notesSlides/notesSlide63.xml"/><Relationship Id="rId4"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notesSlide" Target="../notesSlides/notesSlide64.xml"/><Relationship Id="rId2" Type="http://schemas.openxmlformats.org/officeDocument/2006/relationships/slideLayout" Target="../slideLayouts/slideLayout4.xml"/><Relationship Id="rId1" Type="http://schemas.openxmlformats.org/officeDocument/2006/relationships/tags" Target="../tags/tag240.xml"/><Relationship Id="rId4" Type="http://schemas.openxmlformats.org/officeDocument/2006/relationships/image" Target="../media/image22.jpe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tags" Target="../tags/tag34.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6.png"/><Relationship Id="rId5" Type="http://schemas.openxmlformats.org/officeDocument/2006/relationships/notesSlide" Target="../notesSlides/notesSlide7.xml"/><Relationship Id="rId4"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43.xml"/><Relationship Id="rId1" Type="http://schemas.openxmlformats.org/officeDocument/2006/relationships/tags" Target="../tags/tag242.xml"/><Relationship Id="rId6" Type="http://schemas.openxmlformats.org/officeDocument/2006/relationships/hyperlink" Target="http://public.wsu.edu/~forms/PDF/EPM/EP28.pdf" TargetMode="External"/><Relationship Id="rId5" Type="http://schemas.openxmlformats.org/officeDocument/2006/relationships/hyperlink" Target="http://public.wsu.edu/~forms/PDF/EPM/EP15.pdf" TargetMode="External"/><Relationship Id="rId4"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8" Type="http://schemas.openxmlformats.org/officeDocument/2006/relationships/hyperlink" Target="http://www.eap.wsu.edu/" TargetMode="External"/><Relationship Id="rId3" Type="http://schemas.openxmlformats.org/officeDocument/2006/relationships/slideLayout" Target="../slideLayouts/slideLayout1.xml"/><Relationship Id="rId7" Type="http://schemas.openxmlformats.org/officeDocument/2006/relationships/hyperlink" Target="http://counsel.wsu.edu/" TargetMode="External"/><Relationship Id="rId2" Type="http://schemas.openxmlformats.org/officeDocument/2006/relationships/tags" Target="../tags/tag246.xml"/><Relationship Id="rId1" Type="http://schemas.openxmlformats.org/officeDocument/2006/relationships/tags" Target="../tags/tag245.xml"/><Relationship Id="rId6" Type="http://schemas.openxmlformats.org/officeDocument/2006/relationships/hyperlink" Target="http://president.wsu.edu/office/presidential-committees/titleIX.html" TargetMode="External"/><Relationship Id="rId11" Type="http://schemas.openxmlformats.org/officeDocument/2006/relationships/hyperlink" Target="http://oeo.wsu.edu/resources" TargetMode="External"/><Relationship Id="rId5" Type="http://schemas.openxmlformats.org/officeDocument/2006/relationships/hyperlink" Target="http://oeo.wsu.edu/" TargetMode="External"/><Relationship Id="rId10" Type="http://schemas.openxmlformats.org/officeDocument/2006/relationships/hyperlink" Target="https://hrs.wsu.edu/" TargetMode="External"/><Relationship Id="rId4" Type="http://schemas.openxmlformats.org/officeDocument/2006/relationships/notesSlide" Target="../notesSlides/notesSlide76.xml"/><Relationship Id="rId9" Type="http://schemas.openxmlformats.org/officeDocument/2006/relationships/hyperlink" Target="http://www.wsu.edu/~ombuds/"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www.hum.wa.gov/ComplaintProcess/Index.html" TargetMode="External"/><Relationship Id="rId3" Type="http://schemas.openxmlformats.org/officeDocument/2006/relationships/slideLayout" Target="../slideLayouts/slideLayout1.xml"/><Relationship Id="rId7" Type="http://schemas.openxmlformats.org/officeDocument/2006/relationships/hyperlink" Target="https://egov.eeoc.gov/eas/" TargetMode="Externa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hyperlink" Target="http://www.hum.wa.gov/" TargetMode="External"/><Relationship Id="rId5" Type="http://schemas.openxmlformats.org/officeDocument/2006/relationships/hyperlink" Target="http://www.eeoc.gov/" TargetMode="External"/><Relationship Id="rId4"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8.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hyperlink" Target="http://public.wsu.edu/~forms/PDF/EPM/EP15.pdf" TargetMode="Externa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6.png"/><Relationship Id="rId5" Type="http://schemas.openxmlformats.org/officeDocument/2006/relationships/tags" Target="../tags/tag40.xml"/><Relationship Id="rId10" Type="http://schemas.openxmlformats.org/officeDocument/2006/relationships/notesSlide" Target="../notesSlides/notesSlide8.xml"/><Relationship Id="rId4" Type="http://schemas.openxmlformats.org/officeDocument/2006/relationships/tags" Target="../tags/tag39.xml"/><Relationship Id="rId9"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hyperlink" Target="http://public.wsu.edu/~forms/PDF/EPM/EP15.pdf" TargetMode="Externa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6.png"/><Relationship Id="rId5" Type="http://schemas.openxmlformats.org/officeDocument/2006/relationships/tags" Target="../tags/tag49.xml"/><Relationship Id="rId10" Type="http://schemas.openxmlformats.org/officeDocument/2006/relationships/notesSlide" Target="../notesSlides/notesSlide9.xml"/><Relationship Id="rId4" Type="http://schemas.openxmlformats.org/officeDocument/2006/relationships/tags" Target="../tags/tag48.xml"/><Relationship Id="rId9"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4800601" cy="6858001"/>
            <a:chOff x="-1" y="0"/>
            <a:chExt cx="4800601" cy="6858001"/>
          </a:xfrm>
        </p:grpSpPr>
        <p:pic>
          <p:nvPicPr>
            <p:cNvPr id="1034" name="Picture 10" descr="C:\Users\dschmidt\AppData\Local\Temp\MP900411828.JPG"/>
            <p:cNvPicPr>
              <a:picLocks noChangeAspect="1" noChangeArrowheads="1"/>
            </p:cNvPicPr>
            <p:nvPr>
              <p:custDataLst>
                <p:tags r:id="rId3"/>
              </p:custDataLst>
            </p:nvPr>
          </p:nvPicPr>
          <p:blipFill rotWithShape="1">
            <a:blip r:embed="rId10">
              <a:extLst>
                <a:ext uri="{28A0092B-C50C-407E-A947-70E740481C1C}">
                  <a14:useLocalDpi xmlns:a14="http://schemas.microsoft.com/office/drawing/2010/main" val="0"/>
                </a:ext>
              </a:extLst>
            </a:blip>
            <a:srcRect l="23645" r="16771"/>
            <a:stretch/>
          </p:blipFill>
          <p:spPr bwMode="auto">
            <a:xfrm>
              <a:off x="-1" y="1"/>
              <a:ext cx="48006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5" name="PPTShape_1"/>
            <p:cNvSpPr/>
            <p:nvPr>
              <p:custDataLst>
                <p:tags r:id="rId4"/>
              </p:custDataLst>
            </p:nvPr>
          </p:nvSpPr>
          <p:spPr>
            <a:xfrm rot="10800000">
              <a:off x="3287160" y="0"/>
              <a:ext cx="1513440" cy="6858000"/>
            </a:xfrm>
            <a:prstGeom prst="rect">
              <a:avLst/>
            </a:prstGeom>
            <a:gradFill>
              <a:gsLst>
                <a:gs pos="100000">
                  <a:schemeClr val="bg2">
                    <a:alpha val="0"/>
                  </a:schemeClr>
                </a:gs>
                <a:gs pos="833">
                  <a:srgbClr val="740027"/>
                </a:gs>
                <a:gs pos="17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PPTShape_1"/>
            <p:cNvSpPr/>
            <p:nvPr>
              <p:custDataLst>
                <p:tags r:id="rId5"/>
              </p:custDataLst>
            </p:nvPr>
          </p:nvSpPr>
          <p:spPr>
            <a:xfrm rot="5400000" flipV="1">
              <a:off x="1602726" y="-1602726"/>
              <a:ext cx="1513440" cy="4718892"/>
            </a:xfrm>
            <a:prstGeom prst="rect">
              <a:avLst/>
            </a:prstGeom>
            <a:gradFill>
              <a:gsLst>
                <a:gs pos="100000">
                  <a:schemeClr val="bg2">
                    <a:alpha val="0"/>
                  </a:schemeClr>
                </a:gs>
                <a:gs pos="833">
                  <a:srgbClr val="740027"/>
                </a:gs>
                <a:gs pos="17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PTShape_1"/>
            <p:cNvSpPr/>
            <p:nvPr>
              <p:custDataLst>
                <p:tags r:id="rId6"/>
              </p:custDataLst>
            </p:nvPr>
          </p:nvSpPr>
          <p:spPr>
            <a:xfrm rot="16200000">
              <a:off x="1602727" y="3741834"/>
              <a:ext cx="1513440" cy="4718892"/>
            </a:xfrm>
            <a:prstGeom prst="rect">
              <a:avLst/>
            </a:prstGeom>
            <a:gradFill>
              <a:gsLst>
                <a:gs pos="100000">
                  <a:schemeClr val="bg2">
                    <a:alpha val="0"/>
                  </a:schemeClr>
                </a:gs>
                <a:gs pos="833">
                  <a:srgbClr val="740027"/>
                </a:gs>
                <a:gs pos="17000">
                  <a:schemeClr val="bg2"/>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PTShape_1"/>
            <p:cNvSpPr/>
            <p:nvPr>
              <p:custDataLst>
                <p:tags r:id="rId7"/>
              </p:custDataLst>
            </p:nvPr>
          </p:nvSpPr>
          <p:spPr>
            <a:xfrm rot="10800000" flipH="1">
              <a:off x="1" y="0"/>
              <a:ext cx="1513440" cy="6858000"/>
            </a:xfrm>
            <a:prstGeom prst="rect">
              <a:avLst/>
            </a:prstGeom>
            <a:gradFill>
              <a:gsLst>
                <a:gs pos="100000">
                  <a:schemeClr val="bg2">
                    <a:alpha val="0"/>
                  </a:schemeClr>
                </a:gs>
                <a:gs pos="833">
                  <a:srgbClr val="740027"/>
                </a:gs>
                <a:gs pos="13000">
                  <a:schemeClr val="bg2">
                    <a:alpha val="88000"/>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p:cNvSpPr/>
          <p:nvPr/>
        </p:nvSpPr>
        <p:spPr>
          <a:xfrm flipH="1">
            <a:off x="4708634" y="0"/>
            <a:ext cx="4419600" cy="6858000"/>
          </a:xfrm>
          <a:prstGeom prst="rect">
            <a:avLst/>
          </a:prstGeom>
          <a:gradFill flip="none" rotWithShape="1">
            <a:gsLst>
              <a:gs pos="20000">
                <a:srgbClr val="79002B"/>
              </a:gs>
              <a:gs pos="73000">
                <a:srgbClr val="6F0028"/>
              </a:gs>
              <a:gs pos="91000">
                <a:srgbClr val="970035"/>
              </a:gs>
              <a:gs pos="6000">
                <a:srgbClr val="970035">
                  <a:alpha val="80000"/>
                </a:srgbClr>
              </a:gs>
              <a:gs pos="0">
                <a:schemeClr val="bg2"/>
              </a:gs>
              <a:gs pos="100000">
                <a:schemeClr val="bg2">
                  <a:alpha val="94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 name="Rectangle 4"/>
          <p:cNvSpPr/>
          <p:nvPr/>
        </p:nvSpPr>
        <p:spPr>
          <a:xfrm>
            <a:off x="4718892" y="533400"/>
            <a:ext cx="4425108" cy="4038600"/>
          </a:xfrm>
          <a:prstGeom prst="rect">
            <a:avLst/>
          </a:prstGeom>
          <a:gradFill>
            <a:gsLst>
              <a:gs pos="0">
                <a:schemeClr val="bg2">
                  <a:alpha val="52000"/>
                </a:schemeClr>
              </a:gs>
              <a:gs pos="100000">
                <a:schemeClr val="accent1">
                  <a:tint val="23500"/>
                  <a:satMod val="160000"/>
                  <a:alpha val="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5029200" y="4572000"/>
            <a:ext cx="3657600" cy="0"/>
          </a:xfrm>
          <a:prstGeom prst="line">
            <a:avLst/>
          </a:prstGeom>
          <a:ln w="82550">
            <a:gradFill flip="none" rotWithShape="1">
              <a:gsLst>
                <a:gs pos="0">
                  <a:schemeClr val="bg2"/>
                </a:gs>
                <a:gs pos="50000">
                  <a:schemeClr val="tx1"/>
                </a:gs>
                <a:gs pos="100000">
                  <a:schemeClr val="bg2"/>
                </a:gs>
              </a:gsLst>
              <a:lin ang="0" scaled="1"/>
              <a:tileRect/>
            </a:gradFill>
          </a:ln>
          <a:effectLst>
            <a:outerShdw blurRad="76200" dist="38100" dir="5400000" algn="ctr" rotWithShape="0">
              <a:srgbClr val="970035"/>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029200" y="533400"/>
            <a:ext cx="3657600" cy="0"/>
          </a:xfrm>
          <a:prstGeom prst="line">
            <a:avLst/>
          </a:prstGeom>
          <a:ln w="82550">
            <a:gradFill flip="none" rotWithShape="1">
              <a:gsLst>
                <a:gs pos="0">
                  <a:schemeClr val="bg2"/>
                </a:gs>
                <a:gs pos="50000">
                  <a:schemeClr val="tx1"/>
                </a:gs>
                <a:gs pos="100000">
                  <a:schemeClr val="bg2"/>
                </a:gs>
              </a:gsLst>
              <a:lin ang="0" scaled="1"/>
              <a:tileRect/>
            </a:gradFill>
          </a:ln>
          <a:effectLst>
            <a:outerShdw blurRad="76200" dist="38100" dir="5400000" algn="ctr" rotWithShape="0">
              <a:srgbClr val="970035"/>
            </a:outerShdw>
          </a:effectLst>
        </p:spPr>
        <p:style>
          <a:lnRef idx="1">
            <a:schemeClr val="accent1"/>
          </a:lnRef>
          <a:fillRef idx="0">
            <a:schemeClr val="accent1"/>
          </a:fillRef>
          <a:effectRef idx="0">
            <a:schemeClr val="accent1"/>
          </a:effectRef>
          <a:fontRef idx="minor">
            <a:schemeClr val="tx1"/>
          </a:fontRef>
        </p:style>
      </p:cxnSp>
      <p:pic>
        <p:nvPicPr>
          <p:cNvPr id="18" name="Picture 18" descr="wsuTLSigRvs-201.gif"/>
          <p:cNvPicPr>
            <a:picLocks noChangeAspect="1"/>
          </p:cNvPicPr>
          <p:nvPr>
            <p:custDataLst>
              <p:tags r:id="rId2"/>
            </p:custDataLst>
          </p:nvPr>
        </p:nvPicPr>
        <p:blipFill>
          <a:blip r:embed="rId11" cstate="print">
            <a:extLst>
              <a:ext uri="{28A0092B-C50C-407E-A947-70E740481C1C}">
                <a14:useLocalDpi xmlns:a14="http://schemas.microsoft.com/office/drawing/2010/main" val="0"/>
              </a:ext>
            </a:extLst>
          </a:blip>
          <a:srcRect/>
          <a:stretch>
            <a:fillRect/>
          </a:stretch>
        </p:blipFill>
        <p:spPr bwMode="black">
          <a:xfrm>
            <a:off x="5909577" y="5872060"/>
            <a:ext cx="1896846" cy="681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PTShape_2"/>
          <p:cNvSpPr txBox="1">
            <a:spLocks noChangeArrowheads="1"/>
          </p:cNvSpPr>
          <p:nvPr/>
        </p:nvSpPr>
        <p:spPr>
          <a:xfrm>
            <a:off x="5512071" y="5184685"/>
            <a:ext cx="2691859" cy="398667"/>
          </a:xfrm>
          <a:prstGeom prst="rect">
            <a:avLst/>
          </a:prstGeom>
          <a:solidFill>
            <a:schemeClr val="tx1">
              <a:alpha val="26000"/>
            </a:schemeClr>
          </a:solidFill>
          <a:ln>
            <a:solidFill>
              <a:schemeClr val="tx1">
                <a:lumMod val="75000"/>
              </a:schemeClr>
            </a:solidFill>
          </a:ln>
          <a:effectLst>
            <a:outerShdw blurRad="50800" dist="88900" dir="2700000" algn="tl" rotWithShape="0">
              <a:prstClr val="black">
                <a:alpha val="40000"/>
              </a:prstClr>
            </a:outerShdw>
          </a:effectLst>
        </p:spPr>
        <p:txBody>
          <a:bodyPr/>
          <a:lstStyle/>
          <a:p>
            <a:pPr algn="ctr" eaLnBrk="0" hangingPunct="0">
              <a:spcBef>
                <a:spcPct val="25000"/>
              </a:spcBef>
              <a:buClr>
                <a:srgbClr val="C60C30"/>
              </a:buClr>
              <a:buSzPct val="100000"/>
              <a:buFont typeface="Arial" charset="0"/>
              <a:buNone/>
              <a:defRPr/>
            </a:pPr>
            <a:r>
              <a:rPr lang="en-US" sz="2000" kern="0" dirty="0" smtClean="0">
                <a:solidFill>
                  <a:schemeClr val="tx1">
                    <a:lumMod val="85000"/>
                  </a:schemeClr>
                </a:solidFill>
                <a:effectLst>
                  <a:outerShdw blurRad="38100" dist="38100" dir="2700000" algn="tl">
                    <a:srgbClr val="000000">
                      <a:alpha val="43137"/>
                    </a:srgbClr>
                  </a:outerShdw>
                </a:effectLst>
                <a:latin typeface="+mn-lt"/>
              </a:rPr>
              <a:t>Revised May 2014</a:t>
            </a:r>
            <a:endParaRPr lang="en-US" sz="2000" kern="0" dirty="0">
              <a:solidFill>
                <a:schemeClr val="tx1">
                  <a:lumMod val="85000"/>
                </a:schemeClr>
              </a:solidFill>
              <a:effectLst>
                <a:outerShdw blurRad="38100" dist="38100" dir="2700000" algn="tl">
                  <a:srgbClr val="000000">
                    <a:alpha val="43137"/>
                  </a:srgbClr>
                </a:outerShdw>
              </a:effectLst>
              <a:latin typeface="+mn-lt"/>
            </a:endParaRPr>
          </a:p>
        </p:txBody>
      </p:sp>
      <p:sp>
        <p:nvSpPr>
          <p:cNvPr id="16" name="Title 3"/>
          <p:cNvSpPr txBox="1">
            <a:spLocks/>
          </p:cNvSpPr>
          <p:nvPr/>
        </p:nvSpPr>
        <p:spPr bwMode="black">
          <a:xfrm>
            <a:off x="4648200" y="927640"/>
            <a:ext cx="4419600" cy="3250121"/>
          </a:xfrm>
          <a:prstGeom prst="rect">
            <a:avLst/>
          </a:prstGeom>
          <a:gradFill flip="none" rotWithShape="1">
            <a:gsLst>
              <a:gs pos="0">
                <a:schemeClr val="bg2">
                  <a:alpha val="52000"/>
                </a:schemeClr>
              </a:gs>
              <a:gs pos="100000">
                <a:schemeClr val="accent1">
                  <a:tint val="23500"/>
                  <a:satMod val="160000"/>
                  <a:alpha val="0"/>
                </a:schemeClr>
              </a:gs>
            </a:gsLst>
            <a:path path="circle">
              <a:fillToRect l="50000" t="50000" r="50000" b="50000"/>
            </a:path>
            <a:tileRect/>
          </a:gradFill>
          <a:ln w="9525">
            <a:noFill/>
            <a:miter lim="800000"/>
            <a:headEnd/>
            <a:tailEnd/>
          </a:ln>
          <a:effectLst>
            <a:outerShdw blurRad="50800" dist="76200" dir="2700000" algn="tl" rotWithShape="0">
              <a:prstClr val="black">
                <a:alpha val="40000"/>
              </a:prstClr>
            </a:outerShdw>
          </a:effectLst>
        </p:spPr>
        <p:txBody>
          <a:bodyPr vert="horz" wrap="square" lIns="91440" tIns="45720" rIns="91440" bIns="45720" numCol="1" anchor="b" anchorCtr="1" compatLnSpc="1">
            <a:prstTxWarp prst="textNoShape">
              <a:avLst/>
            </a:prstTxWarp>
            <a:spAutoFit/>
          </a:bodyPr>
          <a:lstStyle>
            <a:lvl1pPr algn="l" rtl="0" eaLnBrk="0" fontAlgn="base" hangingPunct="0">
              <a:lnSpc>
                <a:spcPct val="90000"/>
              </a:lnSpc>
              <a:spcBef>
                <a:spcPct val="0"/>
              </a:spcBef>
              <a:spcAft>
                <a:spcPct val="0"/>
              </a:spcAft>
              <a:defRPr sz="2800" b="1">
                <a:solidFill>
                  <a:schemeClr val="accent1"/>
                </a:solidFill>
                <a:latin typeface="Lucida Sans" pitchFamily="34" charset="0"/>
                <a:ea typeface="+mj-ea"/>
                <a:cs typeface="+mj-cs"/>
              </a:defRPr>
            </a:lvl1pPr>
            <a:lvl2pPr algn="l" rtl="0" eaLnBrk="0" fontAlgn="base" hangingPunct="0">
              <a:lnSpc>
                <a:spcPct val="90000"/>
              </a:lnSpc>
              <a:spcBef>
                <a:spcPct val="0"/>
              </a:spcBef>
              <a:spcAft>
                <a:spcPct val="0"/>
              </a:spcAft>
              <a:defRPr sz="2800" b="1">
                <a:solidFill>
                  <a:schemeClr val="accent1"/>
                </a:solidFill>
                <a:latin typeface="Lucida Sans" pitchFamily="34" charset="0"/>
              </a:defRPr>
            </a:lvl2pPr>
            <a:lvl3pPr algn="l" rtl="0" eaLnBrk="0" fontAlgn="base" hangingPunct="0">
              <a:lnSpc>
                <a:spcPct val="90000"/>
              </a:lnSpc>
              <a:spcBef>
                <a:spcPct val="0"/>
              </a:spcBef>
              <a:spcAft>
                <a:spcPct val="0"/>
              </a:spcAft>
              <a:defRPr sz="2800" b="1">
                <a:solidFill>
                  <a:schemeClr val="accent1"/>
                </a:solidFill>
                <a:latin typeface="Lucida Sans" pitchFamily="34" charset="0"/>
              </a:defRPr>
            </a:lvl3pPr>
            <a:lvl4pPr algn="l" rtl="0" eaLnBrk="0" fontAlgn="base" hangingPunct="0">
              <a:lnSpc>
                <a:spcPct val="90000"/>
              </a:lnSpc>
              <a:spcBef>
                <a:spcPct val="0"/>
              </a:spcBef>
              <a:spcAft>
                <a:spcPct val="0"/>
              </a:spcAft>
              <a:defRPr sz="2800" b="1">
                <a:solidFill>
                  <a:schemeClr val="accent1"/>
                </a:solidFill>
                <a:latin typeface="Lucida Sans" pitchFamily="34" charset="0"/>
              </a:defRPr>
            </a:lvl4pPr>
            <a:lvl5pPr algn="l" rtl="0" eaLnBrk="0" fontAlgn="base" hangingPunct="0">
              <a:lnSpc>
                <a:spcPct val="90000"/>
              </a:lnSpc>
              <a:spcBef>
                <a:spcPct val="0"/>
              </a:spcBef>
              <a:spcAft>
                <a:spcPct val="0"/>
              </a:spcAft>
              <a:defRPr sz="2800" b="1">
                <a:solidFill>
                  <a:schemeClr val="accent1"/>
                </a:solidFill>
                <a:latin typeface="Lucida Sans" pitchFamily="34" charset="0"/>
              </a:defRPr>
            </a:lvl5pPr>
            <a:lvl6pPr marL="457200" algn="l" rtl="0" fontAlgn="base">
              <a:lnSpc>
                <a:spcPct val="90000"/>
              </a:lnSpc>
              <a:spcBef>
                <a:spcPct val="0"/>
              </a:spcBef>
              <a:spcAft>
                <a:spcPct val="0"/>
              </a:spcAft>
              <a:defRPr sz="2800" b="1">
                <a:solidFill>
                  <a:schemeClr val="accent2"/>
                </a:solidFill>
                <a:latin typeface="Arial" charset="0"/>
              </a:defRPr>
            </a:lvl6pPr>
            <a:lvl7pPr marL="914400" algn="l" rtl="0" fontAlgn="base">
              <a:lnSpc>
                <a:spcPct val="90000"/>
              </a:lnSpc>
              <a:spcBef>
                <a:spcPct val="0"/>
              </a:spcBef>
              <a:spcAft>
                <a:spcPct val="0"/>
              </a:spcAft>
              <a:defRPr sz="2800" b="1">
                <a:solidFill>
                  <a:schemeClr val="accent2"/>
                </a:solidFill>
                <a:latin typeface="Arial" charset="0"/>
              </a:defRPr>
            </a:lvl7pPr>
            <a:lvl8pPr marL="1371600" algn="l" rtl="0" fontAlgn="base">
              <a:lnSpc>
                <a:spcPct val="90000"/>
              </a:lnSpc>
              <a:spcBef>
                <a:spcPct val="0"/>
              </a:spcBef>
              <a:spcAft>
                <a:spcPct val="0"/>
              </a:spcAft>
              <a:defRPr sz="2800" b="1">
                <a:solidFill>
                  <a:schemeClr val="accent2"/>
                </a:solidFill>
                <a:latin typeface="Arial" charset="0"/>
              </a:defRPr>
            </a:lvl8pPr>
            <a:lvl9pPr marL="1828800" algn="l" rtl="0" fontAlgn="base">
              <a:lnSpc>
                <a:spcPct val="90000"/>
              </a:lnSpc>
              <a:spcBef>
                <a:spcPct val="0"/>
              </a:spcBef>
              <a:spcAft>
                <a:spcPct val="0"/>
              </a:spcAft>
              <a:defRPr sz="2800" b="1">
                <a:solidFill>
                  <a:schemeClr val="accent2"/>
                </a:solidFill>
                <a:latin typeface="Arial" charset="0"/>
              </a:defRPr>
            </a:lvl9pPr>
          </a:lstStyle>
          <a:p>
            <a:pPr algn="ctr">
              <a:defRPr/>
            </a:pPr>
            <a:r>
              <a:rPr lang="en-US" sz="3400" kern="0" dirty="0">
                <a:solidFill>
                  <a:schemeClr val="tx1"/>
                </a:solidFill>
                <a:effectLst>
                  <a:outerShdw blurRad="38100" dist="38100" dir="2700000" algn="tl">
                    <a:srgbClr val="000000">
                      <a:alpha val="43137"/>
                    </a:srgbClr>
                  </a:outerShdw>
                </a:effectLst>
                <a:latin typeface="Stone Sans"/>
                <a:ea typeface="+mn-ea"/>
                <a:cs typeface="+mn-cs"/>
              </a:rPr>
              <a:t>Discrimination,</a:t>
            </a:r>
            <a: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t/>
            </a:r>
            <a:b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br>
            <a:r>
              <a:rPr lang="en-US" sz="1200" kern="0" dirty="0" smtClean="0">
                <a:solidFill>
                  <a:schemeClr val="tx1"/>
                </a:solidFill>
                <a:effectLst>
                  <a:outerShdw blurRad="38100" dist="38100" dir="2700000" algn="tl">
                    <a:srgbClr val="000000">
                      <a:alpha val="43137"/>
                    </a:srgbClr>
                  </a:outerShdw>
                </a:effectLst>
                <a:latin typeface="Stone Sans"/>
                <a:ea typeface="+mn-ea"/>
                <a:cs typeface="+mn-cs"/>
              </a:rPr>
              <a:t> </a:t>
            </a:r>
            <a:r>
              <a:rPr lang="en-US" sz="3600" kern="0" dirty="0" smtClean="0">
                <a:solidFill>
                  <a:srgbClr val="FF00FF"/>
                </a:solidFill>
                <a:effectLst>
                  <a:outerShdw blurRad="38100" dist="38100" dir="2700000" algn="tl">
                    <a:srgbClr val="000000">
                      <a:alpha val="43137"/>
                    </a:srgbClr>
                  </a:outerShdw>
                </a:effectLst>
                <a:latin typeface="Stone Sans"/>
                <a:ea typeface="+mn-ea"/>
                <a:cs typeface="+mn-cs"/>
              </a:rPr>
              <a:t/>
            </a:r>
            <a:br>
              <a:rPr lang="en-US" sz="3600" kern="0" dirty="0" smtClean="0">
                <a:solidFill>
                  <a:srgbClr val="FF00FF"/>
                </a:solidFill>
                <a:effectLst>
                  <a:outerShdw blurRad="38100" dist="38100" dir="2700000" algn="tl">
                    <a:srgbClr val="000000">
                      <a:alpha val="43137"/>
                    </a:srgbClr>
                  </a:outerShdw>
                </a:effectLst>
                <a:latin typeface="Stone Sans"/>
                <a:ea typeface="+mn-ea"/>
                <a:cs typeface="+mn-cs"/>
              </a:rPr>
            </a:br>
            <a:r>
              <a:rPr lang="en-US" sz="3400" kern="0" dirty="0" smtClean="0">
                <a:solidFill>
                  <a:schemeClr val="tx1"/>
                </a:solidFill>
                <a:effectLst>
                  <a:outerShdw blurRad="38100" dist="38100" dir="2700000" algn="tl">
                    <a:srgbClr val="000000">
                      <a:alpha val="43137"/>
                    </a:srgbClr>
                  </a:outerShdw>
                </a:effectLst>
                <a:latin typeface="Stone Sans"/>
                <a:ea typeface="+mn-ea"/>
                <a:cs typeface="+mn-cs"/>
              </a:rPr>
              <a:t>Sexual Harassment,</a:t>
            </a:r>
            <a:r>
              <a:rPr lang="en-US" sz="3500" kern="0" dirty="0" smtClean="0">
                <a:solidFill>
                  <a:srgbClr val="FF00FF"/>
                </a:solidFill>
                <a:effectLst>
                  <a:outerShdw blurRad="38100" dist="38100" dir="2700000" algn="tl">
                    <a:srgbClr val="000000">
                      <a:alpha val="43137"/>
                    </a:srgbClr>
                  </a:outerShdw>
                </a:effectLst>
                <a:latin typeface="Stone Sans"/>
                <a:ea typeface="+mn-ea"/>
                <a:cs typeface="+mn-cs"/>
              </a:rPr>
              <a:t/>
            </a:r>
            <a:br>
              <a:rPr lang="en-US" sz="3500" kern="0" dirty="0" smtClean="0">
                <a:solidFill>
                  <a:srgbClr val="FF00FF"/>
                </a:solidFill>
                <a:effectLst>
                  <a:outerShdw blurRad="38100" dist="38100" dir="2700000" algn="tl">
                    <a:srgbClr val="000000">
                      <a:alpha val="43137"/>
                    </a:srgbClr>
                  </a:outerShdw>
                </a:effectLst>
                <a:latin typeface="Stone Sans"/>
                <a:ea typeface="+mn-ea"/>
                <a:cs typeface="+mn-cs"/>
              </a:rPr>
            </a:br>
            <a:r>
              <a:rPr lang="en-US" sz="1200" kern="0" dirty="0" smtClean="0">
                <a:solidFill>
                  <a:schemeClr val="tx1"/>
                </a:solidFill>
                <a:effectLst>
                  <a:outerShdw blurRad="38100" dist="38100" dir="2700000" algn="tl">
                    <a:srgbClr val="000000">
                      <a:alpha val="43137"/>
                    </a:srgbClr>
                  </a:outerShdw>
                </a:effectLst>
                <a:latin typeface="Stone Sans"/>
                <a:ea typeface="+mn-ea"/>
                <a:cs typeface="+mn-cs"/>
              </a:rPr>
              <a:t> </a:t>
            </a:r>
            <a: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t/>
            </a:r>
            <a:b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br>
            <a:r>
              <a:rPr lang="en-US" sz="3400" kern="0" dirty="0">
                <a:solidFill>
                  <a:schemeClr val="tx1"/>
                </a:solidFill>
                <a:effectLst>
                  <a:outerShdw blurRad="38100" dist="38100" dir="2700000" algn="tl">
                    <a:srgbClr val="000000">
                      <a:alpha val="43137"/>
                    </a:srgbClr>
                  </a:outerShdw>
                </a:effectLst>
                <a:latin typeface="Stone Sans"/>
                <a:ea typeface="+mn-ea"/>
                <a:cs typeface="+mn-cs"/>
              </a:rPr>
              <a:t>and</a:t>
            </a:r>
            <a:r>
              <a:rPr lang="en-US" sz="3600" kern="0" dirty="0" smtClean="0">
                <a:solidFill>
                  <a:schemeClr val="tx1"/>
                </a:solidFill>
                <a:effectLst>
                  <a:outerShdw blurRad="38100" dist="38100" dir="2700000" algn="tl">
                    <a:srgbClr val="000000">
                      <a:alpha val="43137"/>
                    </a:srgbClr>
                  </a:outerShdw>
                </a:effectLst>
                <a:latin typeface="Stone Sans"/>
                <a:ea typeface="+mn-ea"/>
                <a:cs typeface="+mn-cs"/>
              </a:rPr>
              <a:t> </a:t>
            </a:r>
            <a: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t/>
            </a:r>
            <a:b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br>
            <a: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t/>
            </a:r>
            <a:b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br>
            <a:r>
              <a:rPr lang="en-US" sz="3400" kern="0" dirty="0">
                <a:solidFill>
                  <a:schemeClr val="tx1"/>
                </a:solidFill>
                <a:effectLst>
                  <a:outerShdw blurRad="38100" dist="38100" dir="2700000" algn="tl">
                    <a:srgbClr val="000000">
                      <a:alpha val="43137"/>
                    </a:srgbClr>
                  </a:outerShdw>
                </a:effectLst>
                <a:latin typeface="Stone Sans"/>
                <a:ea typeface="+mn-ea"/>
                <a:cs typeface="+mn-cs"/>
              </a:rPr>
              <a:t>Sexual Misconduct </a:t>
            </a:r>
            <a: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t/>
            </a:r>
            <a:b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br>
            <a: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t/>
            </a:r>
            <a:br>
              <a:rPr lang="en-US" sz="1200" kern="0" dirty="0" smtClean="0">
                <a:solidFill>
                  <a:srgbClr val="FF00FF"/>
                </a:solidFill>
                <a:effectLst>
                  <a:outerShdw blurRad="38100" dist="38100" dir="2700000" algn="tl">
                    <a:srgbClr val="000000">
                      <a:alpha val="43137"/>
                    </a:srgbClr>
                  </a:outerShdw>
                </a:effectLst>
                <a:latin typeface="Stone Sans"/>
                <a:ea typeface="+mn-ea"/>
                <a:cs typeface="+mn-cs"/>
              </a:rPr>
            </a:br>
            <a:r>
              <a:rPr lang="en-US" sz="3400" kern="0" dirty="0">
                <a:solidFill>
                  <a:schemeClr val="tx1"/>
                </a:solidFill>
                <a:effectLst>
                  <a:outerShdw blurRad="38100" dist="38100" dir="2700000" algn="tl">
                    <a:srgbClr val="000000">
                      <a:alpha val="43137"/>
                    </a:srgbClr>
                  </a:outerShdw>
                </a:effectLst>
                <a:latin typeface="Stone Sans"/>
                <a:ea typeface="+mn-ea"/>
                <a:cs typeface="+mn-cs"/>
              </a:rPr>
              <a:t>Prevention</a:t>
            </a:r>
          </a:p>
        </p:txBody>
      </p:sp>
    </p:spTree>
    <p:custDataLst>
      <p:tags r:id="rId1"/>
    </p:custDataLst>
    <p:extLst>
      <p:ext uri="{BB962C8B-B14F-4D97-AF65-F5344CB8AC3E}">
        <p14:creationId xmlns:p14="http://schemas.microsoft.com/office/powerpoint/2010/main" val="4035201170"/>
      </p:ext>
    </p:extLst>
  </p:cSld>
  <p:clrMapOvr>
    <a:masterClrMapping/>
  </p:clrMapOvr>
  <mc:AlternateContent xmlns:mc="http://schemas.openxmlformats.org/markup-compatibility/2006" xmlns:p14="http://schemas.microsoft.com/office/powerpoint/2010/main">
    <mc:Choice Requires="p14">
      <p:transition spd="med" p14:dur="700" advTm="7094">
        <p:fade/>
      </p:transition>
    </mc:Choice>
    <mc:Fallback xmlns="">
      <p:transition spd="med" advTm="7094">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7" name="Group 26"/>
          <p:cNvGrpSpPr/>
          <p:nvPr>
            <p:custDataLst>
              <p:tags r:id="rId2"/>
            </p:custDataLst>
          </p:nvPr>
        </p:nvGrpSpPr>
        <p:grpSpPr>
          <a:xfrm>
            <a:off x="0" y="769960"/>
            <a:ext cx="9144000" cy="721534"/>
            <a:chOff x="0" y="914400"/>
            <a:chExt cx="9144000" cy="721534"/>
          </a:xfrm>
        </p:grpSpPr>
        <p:sp>
          <p:nvSpPr>
            <p:cNvPr id="28" name="Rectangle 27"/>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23" name="TextBox 22"/>
          <p:cNvSpPr txBox="1"/>
          <p:nvPr/>
        </p:nvSpPr>
        <p:spPr>
          <a:xfrm>
            <a:off x="0"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Prohibited </a:t>
            </a:r>
            <a:r>
              <a:rPr lang="en-US" dirty="0"/>
              <a:t>Behavior</a:t>
            </a:r>
          </a:p>
        </p:txBody>
      </p:sp>
      <p:sp>
        <p:nvSpPr>
          <p:cNvPr id="6" name="TextBox 5"/>
          <p:cNvSpPr txBox="1"/>
          <p:nvPr/>
        </p:nvSpPr>
        <p:spPr>
          <a:xfrm>
            <a:off x="841248" y="1981200"/>
            <a:ext cx="7540752" cy="2477601"/>
          </a:xfrm>
          <a:prstGeom prst="rect">
            <a:avLst/>
          </a:prstGeom>
          <a:noFill/>
        </p:spPr>
        <p:txBody>
          <a:bodyPr wrap="square" rtlCol="0">
            <a:spAutoFit/>
          </a:bodyPr>
          <a:lstStyle/>
          <a:p>
            <a:pPr marL="0" lvl="1">
              <a:tabLst>
                <a:tab pos="800100" algn="l"/>
                <a:tab pos="1428750" algn="l"/>
                <a:tab pos="2000250" algn="l"/>
              </a:tabLst>
            </a:pPr>
            <a:r>
              <a:rPr lang="en-US" sz="2500" b="1" dirty="0" smtClean="0">
                <a:solidFill>
                  <a:srgbClr val="002D4F"/>
                </a:solidFill>
                <a:latin typeface="+mj-lt"/>
              </a:rPr>
              <a:t>Prohibited conduct is: </a:t>
            </a:r>
          </a:p>
          <a:p>
            <a:pPr marL="0" lvl="1">
              <a:tabLst>
                <a:tab pos="800100" algn="l"/>
                <a:tab pos="1428750" algn="l"/>
                <a:tab pos="2000250" algn="l"/>
              </a:tabLst>
            </a:pPr>
            <a:r>
              <a:rPr lang="en-US" sz="2500" b="1" dirty="0">
                <a:solidFill>
                  <a:srgbClr val="FF00FF"/>
                </a:solidFill>
                <a:latin typeface="+mj-lt"/>
              </a:rPr>
              <a:t>	</a:t>
            </a:r>
            <a:endParaRPr lang="en-US" sz="2500" b="1" dirty="0" smtClean="0">
              <a:solidFill>
                <a:srgbClr val="FF00FF"/>
              </a:solidFill>
              <a:latin typeface="+mj-lt"/>
            </a:endParaRPr>
          </a:p>
          <a:p>
            <a:pPr lvl="1" indent="-457200">
              <a:spcAft>
                <a:spcPts val="1000"/>
              </a:spcAft>
              <a:buClr>
                <a:srgbClr val="740027"/>
              </a:buClr>
              <a:buFont typeface="Arial" panose="020B0604020202020204" pitchFamily="34" charset="0"/>
              <a:buChar char="−"/>
              <a:tabLst>
                <a:tab pos="800100" algn="l"/>
                <a:tab pos="1428750" algn="l"/>
                <a:tab pos="2000250" algn="l"/>
              </a:tabLst>
            </a:pPr>
            <a:r>
              <a:rPr lang="en-US" sz="2000" b="1" dirty="0" smtClean="0">
                <a:solidFill>
                  <a:srgbClr val="002D4F"/>
                </a:solidFill>
                <a:latin typeface="+mj-lt"/>
              </a:rPr>
              <a:t>Any conduct toward an individual, individuals, or groups </a:t>
            </a:r>
          </a:p>
          <a:p>
            <a:pPr lvl="1" indent="-457200">
              <a:spcAft>
                <a:spcPts val="1000"/>
              </a:spcAft>
              <a:buClr>
                <a:srgbClr val="740027"/>
              </a:buClr>
              <a:buFont typeface="Arial" panose="020B0604020202020204" pitchFamily="34" charset="0"/>
              <a:buChar char="−"/>
              <a:tabLst>
                <a:tab pos="800100" algn="l"/>
                <a:tab pos="1428750" algn="l"/>
                <a:tab pos="2000250" algn="l"/>
              </a:tabLst>
            </a:pPr>
            <a:r>
              <a:rPr lang="en-US" sz="2000" b="1" dirty="0" smtClean="0">
                <a:solidFill>
                  <a:srgbClr val="002D4F"/>
                </a:solidFill>
                <a:latin typeface="+mj-lt"/>
              </a:rPr>
              <a:t>On the basis of one or more protected classes</a:t>
            </a:r>
          </a:p>
          <a:p>
            <a:pPr lvl="1" indent="-457200">
              <a:spcAft>
                <a:spcPts val="1000"/>
              </a:spcAft>
              <a:buClr>
                <a:srgbClr val="740027"/>
              </a:buClr>
              <a:buFont typeface="Arial" panose="020B0604020202020204" pitchFamily="34" charset="0"/>
              <a:buChar char="−"/>
              <a:tabLst>
                <a:tab pos="800100" algn="l"/>
                <a:tab pos="1428750" algn="l"/>
                <a:tab pos="2000250" algn="l"/>
              </a:tabLst>
            </a:pPr>
            <a:r>
              <a:rPr lang="en-US" sz="2000" b="1" dirty="0">
                <a:solidFill>
                  <a:srgbClr val="002D4F"/>
                </a:solidFill>
                <a:latin typeface="+mj-lt"/>
              </a:rPr>
              <a:t>T</a:t>
            </a:r>
            <a:r>
              <a:rPr lang="en-US" sz="2000" b="1" dirty="0" smtClean="0">
                <a:solidFill>
                  <a:srgbClr val="002D4F"/>
                </a:solidFill>
                <a:latin typeface="+mj-lt"/>
              </a:rPr>
              <a:t>hat is sufficiently severe, persistent, or pervasive</a:t>
            </a:r>
          </a:p>
          <a:p>
            <a:pPr lvl="1" indent="-457200">
              <a:spcAft>
                <a:spcPts val="1000"/>
              </a:spcAft>
              <a:buClr>
                <a:srgbClr val="740027"/>
              </a:buClr>
              <a:buFont typeface="Arial" panose="020B0604020202020204" pitchFamily="34" charset="0"/>
              <a:buChar char="−"/>
              <a:tabLst>
                <a:tab pos="800100" algn="l"/>
                <a:tab pos="1428750" algn="l"/>
                <a:tab pos="2000250" algn="l"/>
              </a:tabLst>
            </a:pPr>
            <a:r>
              <a:rPr lang="en-US" sz="2000" b="1" dirty="0">
                <a:solidFill>
                  <a:srgbClr val="002D4F"/>
                </a:solidFill>
              </a:rPr>
              <a:t>That it has the purpose or effect of:</a:t>
            </a:r>
            <a:endParaRPr lang="en-US" sz="2000" b="1" dirty="0" smtClean="0">
              <a:solidFill>
                <a:srgbClr val="002D4F"/>
              </a:solidFill>
              <a:latin typeface="+mj-lt"/>
            </a:endParaRPr>
          </a:p>
        </p:txBody>
      </p:sp>
      <p:cxnSp>
        <p:nvCxnSpPr>
          <p:cNvPr id="12" name="Straight Connector 11"/>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838200" y="4058692"/>
            <a:ext cx="7540752" cy="2195473"/>
          </a:xfrm>
          <a:prstGeom prst="rect">
            <a:avLst/>
          </a:prstGeom>
          <a:noFill/>
        </p:spPr>
        <p:txBody>
          <a:bodyPr wrap="square" rtlCol="0">
            <a:spAutoFit/>
          </a:bodyPr>
          <a:lstStyle/>
          <a:p>
            <a:pPr marL="0" lvl="1">
              <a:spcAft>
                <a:spcPts val="1000"/>
              </a:spcAft>
              <a:buClr>
                <a:srgbClr val="740027"/>
              </a:buClr>
              <a:tabLst>
                <a:tab pos="800100" algn="l"/>
                <a:tab pos="1428750" algn="l"/>
                <a:tab pos="2000250" algn="l"/>
              </a:tabLst>
            </a:pPr>
            <a:r>
              <a:rPr lang="en-US" sz="2000" b="1" dirty="0" smtClean="0">
                <a:solidFill>
                  <a:srgbClr val="FF00FF"/>
                </a:solidFill>
                <a:latin typeface="+mj-lt"/>
              </a:rPr>
              <a:t>	</a:t>
            </a:r>
            <a:endParaRPr lang="en-US" sz="2000" b="1" dirty="0">
              <a:solidFill>
                <a:srgbClr val="FF00FF"/>
              </a:solidFill>
              <a:latin typeface="+mj-lt"/>
            </a:endParaRPr>
          </a:p>
          <a:p>
            <a:pPr lvl="2" indent="-457200">
              <a:spcAft>
                <a:spcPts val="1000"/>
              </a:spcAft>
              <a:buClr>
                <a:srgbClr val="740027"/>
              </a:buClr>
              <a:buFont typeface="Courier New" panose="02070309020205020404" pitchFamily="49" charset="0"/>
              <a:buChar char="o"/>
              <a:tabLst>
                <a:tab pos="800100" algn="l"/>
                <a:tab pos="1428750" algn="l"/>
                <a:tab pos="2000250" algn="l"/>
              </a:tabLst>
            </a:pPr>
            <a:r>
              <a:rPr lang="en-US" sz="2000" b="1" dirty="0" smtClean="0">
                <a:solidFill>
                  <a:srgbClr val="002D4F"/>
                </a:solidFill>
                <a:latin typeface="+mj-lt"/>
              </a:rPr>
              <a:t>Creating an intimidating, hostile, or offensive environment; or</a:t>
            </a:r>
          </a:p>
          <a:p>
            <a:pPr lvl="2" indent="-457200">
              <a:spcAft>
                <a:spcPts val="1000"/>
              </a:spcAft>
              <a:buClr>
                <a:srgbClr val="740027"/>
              </a:buClr>
              <a:buFont typeface="Courier New" panose="02070309020205020404" pitchFamily="49" charset="0"/>
              <a:buChar char="o"/>
              <a:tabLst>
                <a:tab pos="800100" algn="l"/>
                <a:tab pos="1428750" algn="l"/>
                <a:tab pos="2000250" algn="l"/>
              </a:tabLst>
            </a:pPr>
            <a:r>
              <a:rPr lang="en-US" sz="2000" b="1" dirty="0" smtClean="0">
                <a:solidFill>
                  <a:srgbClr val="002D4F"/>
                </a:solidFill>
                <a:latin typeface="+mj-lt"/>
              </a:rPr>
              <a:t>Unreasonably interfering with the work, academic performance, living environment, personal security, or participation in any WSU activity.</a:t>
            </a:r>
          </a:p>
        </p:txBody>
      </p:sp>
      <p:sp>
        <p:nvSpPr>
          <p:cNvPr id="17" name="TextBox 16"/>
          <p:cNvSpPr txBox="1"/>
          <p:nvPr/>
        </p:nvSpPr>
        <p:spPr>
          <a:xfrm>
            <a:off x="228600" y="304800"/>
            <a:ext cx="1447800" cy="461665"/>
          </a:xfrm>
          <a:prstGeom prst="rect">
            <a:avLst/>
          </a:prstGeom>
          <a:noFill/>
        </p:spPr>
        <p:txBody>
          <a:bodyPr wrap="square" rtlCol="0">
            <a:spAutoFit/>
          </a:bodyPr>
          <a:lstStyle/>
          <a:p>
            <a:r>
              <a:rPr lang="en-US" sz="2400" b="1" i="1" dirty="0" smtClean="0">
                <a:solidFill>
                  <a:schemeClr val="bg1"/>
                </a:solidFill>
                <a:latin typeface="+mj-lt"/>
                <a:hlinkClick r:id="rId5"/>
              </a:rPr>
              <a:t>EP #15</a:t>
            </a:r>
            <a:r>
              <a:rPr lang="en-US" sz="2400" b="1" i="1" dirty="0" smtClean="0">
                <a:solidFill>
                  <a:schemeClr val="bg1"/>
                </a:solidFill>
                <a:latin typeface="+mj-lt"/>
              </a:rPr>
              <a:t>:</a:t>
            </a:r>
            <a:endParaRPr lang="en-US" sz="3200" b="1" i="1" dirty="0">
              <a:solidFill>
                <a:schemeClr val="bg1"/>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black">
          <a:xfrm>
            <a:off x="838200" y="1905000"/>
            <a:ext cx="7391400" cy="4185761"/>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marR="0" lvl="0" indent="-179388" defTabSz="914400" rtl="0" eaLnBrk="1" fontAlgn="base" latinLnBrk="0" hangingPunct="1">
              <a:lnSpc>
                <a:spcPct val="100000"/>
              </a:lnSpc>
              <a:spcAft>
                <a:spcPts val="1200"/>
              </a:spcAft>
              <a:buClr>
                <a:srgbClr val="C60C30"/>
              </a:buClr>
              <a:buSzPct val="100000"/>
              <a:tabLst>
                <a:tab pos="519113" algn="l"/>
              </a:tabLst>
              <a:defRPr/>
            </a:pPr>
            <a:r>
              <a:rPr lang="en-US" sz="2400" b="1" dirty="0" smtClean="0">
                <a:solidFill>
                  <a:srgbClr val="002D4F"/>
                </a:solidFill>
              </a:rPr>
              <a:t>Discrimination:  </a:t>
            </a:r>
            <a:r>
              <a:rPr lang="en-US" sz="2000" b="1" dirty="0" smtClean="0">
                <a:solidFill>
                  <a:srgbClr val="002D4F"/>
                </a:solidFill>
              </a:rPr>
              <a:t>Improper or different treatment on the basis of a protected class.</a:t>
            </a:r>
          </a:p>
          <a:p>
            <a:pPr marR="0" lvl="0" defTabSz="914400" rtl="0" eaLnBrk="1" fontAlgn="base" latinLnBrk="0" hangingPunct="1">
              <a:lnSpc>
                <a:spcPct val="100000"/>
              </a:lnSpc>
              <a:spcAft>
                <a:spcPts val="1200"/>
              </a:spcAft>
              <a:buClr>
                <a:srgbClr val="C60C30"/>
              </a:buClr>
              <a:buSzPct val="100000"/>
              <a:tabLst>
                <a:tab pos="519113" algn="l"/>
              </a:tabLst>
              <a:defRPr/>
            </a:pPr>
            <a:r>
              <a:rPr lang="en-US" sz="2400" b="1" dirty="0" smtClean="0">
                <a:solidFill>
                  <a:srgbClr val="002D4F"/>
                </a:solidFill>
              </a:rPr>
              <a:t>Discriminatory Harassment:  </a:t>
            </a:r>
            <a:r>
              <a:rPr lang="en-US" sz="2000" b="1" i="1" dirty="0" smtClean="0">
                <a:solidFill>
                  <a:srgbClr val="002D4F"/>
                </a:solidFill>
              </a:rPr>
              <a:t>A form of Discrimination encompassing unwelcomed conduct on the basis of a protected class.</a:t>
            </a:r>
            <a:endParaRPr lang="en-US" sz="2000" b="1" i="1" dirty="0">
              <a:solidFill>
                <a:srgbClr val="002D4F"/>
              </a:solidFill>
            </a:endParaRPr>
          </a:p>
          <a:p>
            <a:pPr marR="0" lvl="0" defTabSz="914400" rtl="0" eaLnBrk="1" fontAlgn="base" latinLnBrk="0" hangingPunct="1">
              <a:lnSpc>
                <a:spcPct val="100000"/>
              </a:lnSpc>
              <a:spcAft>
                <a:spcPts val="1200"/>
              </a:spcAft>
              <a:buClr>
                <a:srgbClr val="C60C30"/>
              </a:buClr>
              <a:buSzPct val="100000"/>
              <a:tabLst>
                <a:tab pos="519113" algn="l"/>
              </a:tabLst>
              <a:defRPr/>
            </a:pPr>
            <a:r>
              <a:rPr lang="en-US" sz="2400" b="1" dirty="0" smtClean="0">
                <a:solidFill>
                  <a:srgbClr val="002D4F"/>
                </a:solidFill>
              </a:rPr>
              <a:t>Sexual Harassment: </a:t>
            </a:r>
            <a:r>
              <a:rPr lang="en-US" sz="2000" b="1" i="1" dirty="0" smtClean="0">
                <a:solidFill>
                  <a:srgbClr val="002D4F"/>
                </a:solidFill>
              </a:rPr>
              <a:t>A form of Discrimination encompassing unwelcomed conduct on the basis of sex and/or gender, or of a sexual nature. </a:t>
            </a:r>
          </a:p>
          <a:p>
            <a:pPr marR="0" lvl="0" defTabSz="914400" rtl="0" eaLnBrk="1" fontAlgn="base" latinLnBrk="0" hangingPunct="1">
              <a:lnSpc>
                <a:spcPct val="100000"/>
              </a:lnSpc>
              <a:spcAft>
                <a:spcPts val="600"/>
              </a:spcAft>
              <a:buClr>
                <a:srgbClr val="C60C30"/>
              </a:buClr>
              <a:buSzPct val="100000"/>
              <a:tabLst>
                <a:tab pos="519113" algn="l"/>
              </a:tabLst>
              <a:defRPr/>
            </a:pPr>
            <a:r>
              <a:rPr lang="en-US" sz="2400" b="1" dirty="0" smtClean="0">
                <a:solidFill>
                  <a:srgbClr val="002D4F"/>
                </a:solidFill>
              </a:rPr>
              <a:t>Sexual Misconduct: </a:t>
            </a:r>
            <a:r>
              <a:rPr lang="en-US" sz="2000" b="1" i="1" dirty="0" smtClean="0">
                <a:solidFill>
                  <a:srgbClr val="002D4F"/>
                </a:solidFill>
              </a:rPr>
              <a:t>A form of Sexual Harassment, which includes: Sexual Assault, Voyeurism, Sexual Exploitation, etc.</a:t>
            </a:r>
            <a:endParaRPr lang="en-US" sz="2000" b="1" i="1" dirty="0">
              <a:solidFill>
                <a:srgbClr val="002D4F"/>
              </a:solidFill>
            </a:endParaRPr>
          </a:p>
        </p:txBody>
      </p:sp>
      <p:sp>
        <p:nvSpPr>
          <p:cNvPr id="3" name="Rectangle 2"/>
          <p:cNvSpPr/>
          <p:nvPr/>
        </p:nvSpPr>
        <p:spPr>
          <a:xfrm>
            <a:off x="838200" y="1882966"/>
            <a:ext cx="2438400" cy="457200"/>
          </a:xfrm>
          <a:prstGeom prst="rect">
            <a:avLst/>
          </a:prstGeom>
          <a:gradFill flip="none" rotWithShape="1">
            <a:gsLst>
              <a:gs pos="99583">
                <a:schemeClr val="tx1">
                  <a:lumMod val="65000"/>
                  <a:alpha val="60000"/>
                </a:schemeClr>
              </a:gs>
              <a:gs pos="0">
                <a:schemeClr val="tx1">
                  <a:lumMod val="65000"/>
                  <a:alpha val="60000"/>
                </a:schemeClr>
              </a:gs>
              <a:gs pos="94000">
                <a:srgbClr val="1D89A3"/>
              </a:gs>
              <a:gs pos="7000">
                <a:srgbClr val="1D89A3">
                  <a:lumMod val="100000"/>
                  <a:alpha val="54000"/>
                </a:srgbClr>
              </a:gs>
              <a:gs pos="61000">
                <a:srgbClr val="CFE6EB">
                  <a:alpha val="0"/>
                  <a:lumMod val="0"/>
                  <a:lumOff val="100000"/>
                </a:srgbClr>
              </a:gs>
              <a:gs pos="31000">
                <a:schemeClr val="accent1">
                  <a:tint val="23500"/>
                  <a:satMod val="160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custDataLst>
              <p:tags r:id="rId2"/>
            </p:custDataLst>
          </p:nvPr>
        </p:nvGrpSpPr>
        <p:grpSpPr>
          <a:xfrm>
            <a:off x="0" y="769960"/>
            <a:ext cx="9144000" cy="721534"/>
            <a:chOff x="0" y="914400"/>
            <a:chExt cx="9144000" cy="721534"/>
          </a:xfrm>
        </p:grpSpPr>
        <p:sp>
          <p:nvSpPr>
            <p:cNvPr id="18" name="Rectangle 17"/>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2" name="TextBox 1"/>
          <p:cNvSpPr txBox="1"/>
          <p:nvPr/>
        </p:nvSpPr>
        <p:spPr>
          <a:xfrm>
            <a:off x="6824"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Discrimination</a:t>
            </a:r>
            <a:endParaRPr lang="en-US" dirty="0"/>
          </a:p>
        </p:txBody>
      </p:sp>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838200" y="2721166"/>
            <a:ext cx="4240576" cy="457200"/>
          </a:xfrm>
          <a:prstGeom prst="rect">
            <a:avLst/>
          </a:prstGeom>
          <a:gradFill flip="none" rotWithShape="1">
            <a:gsLst>
              <a:gs pos="99583">
                <a:schemeClr val="tx1">
                  <a:lumMod val="65000"/>
                  <a:alpha val="60000"/>
                </a:schemeClr>
              </a:gs>
              <a:gs pos="0">
                <a:schemeClr val="tx1">
                  <a:lumMod val="65000"/>
                  <a:alpha val="60000"/>
                </a:schemeClr>
              </a:gs>
              <a:gs pos="94000">
                <a:srgbClr val="1D89A3"/>
              </a:gs>
              <a:gs pos="7000">
                <a:srgbClr val="1D89A3">
                  <a:lumMod val="100000"/>
                  <a:alpha val="54000"/>
                </a:srgbClr>
              </a:gs>
              <a:gs pos="61000">
                <a:srgbClr val="CFE6EB">
                  <a:alpha val="0"/>
                  <a:lumMod val="0"/>
                  <a:lumOff val="100000"/>
                </a:srgbClr>
              </a:gs>
              <a:gs pos="31000">
                <a:schemeClr val="accent1">
                  <a:tint val="23500"/>
                  <a:satMod val="160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8200" y="3821017"/>
            <a:ext cx="3010819" cy="457200"/>
          </a:xfrm>
          <a:prstGeom prst="rect">
            <a:avLst/>
          </a:prstGeom>
          <a:gradFill flip="none" rotWithShape="1">
            <a:gsLst>
              <a:gs pos="99583">
                <a:schemeClr val="tx1">
                  <a:lumMod val="65000"/>
                  <a:alpha val="60000"/>
                </a:schemeClr>
              </a:gs>
              <a:gs pos="0">
                <a:schemeClr val="tx1">
                  <a:lumMod val="65000"/>
                  <a:alpha val="60000"/>
                </a:schemeClr>
              </a:gs>
              <a:gs pos="94000">
                <a:srgbClr val="1D89A3"/>
              </a:gs>
              <a:gs pos="7000">
                <a:srgbClr val="1D89A3">
                  <a:lumMod val="100000"/>
                  <a:alpha val="54000"/>
                </a:srgbClr>
              </a:gs>
              <a:gs pos="61000">
                <a:srgbClr val="CFE6EB">
                  <a:alpha val="0"/>
                  <a:lumMod val="0"/>
                  <a:lumOff val="100000"/>
                </a:srgbClr>
              </a:gs>
              <a:gs pos="31000">
                <a:schemeClr val="accent1">
                  <a:tint val="23500"/>
                  <a:satMod val="160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8200" y="4975953"/>
            <a:ext cx="3010819" cy="457200"/>
          </a:xfrm>
          <a:prstGeom prst="rect">
            <a:avLst/>
          </a:prstGeom>
          <a:gradFill flip="none" rotWithShape="1">
            <a:gsLst>
              <a:gs pos="99583">
                <a:schemeClr val="tx1">
                  <a:lumMod val="65000"/>
                  <a:alpha val="60000"/>
                </a:schemeClr>
              </a:gs>
              <a:gs pos="0">
                <a:schemeClr val="tx1">
                  <a:lumMod val="65000"/>
                  <a:alpha val="60000"/>
                </a:schemeClr>
              </a:gs>
              <a:gs pos="94000">
                <a:srgbClr val="1D89A3"/>
              </a:gs>
              <a:gs pos="7000">
                <a:srgbClr val="1D89A3">
                  <a:lumMod val="100000"/>
                  <a:alpha val="54000"/>
                </a:srgbClr>
              </a:gs>
              <a:gs pos="61000">
                <a:srgbClr val="CFE6EB">
                  <a:alpha val="0"/>
                  <a:lumMod val="0"/>
                  <a:lumOff val="100000"/>
                </a:srgbClr>
              </a:gs>
              <a:gs pos="31000">
                <a:schemeClr val="accent1">
                  <a:tint val="23500"/>
                  <a:satMod val="160000"/>
                  <a:alpha val="0"/>
                  <a:lumMod val="0"/>
                  <a:lumOff val="10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28600" y="304800"/>
            <a:ext cx="1447800" cy="461665"/>
          </a:xfrm>
          <a:prstGeom prst="rect">
            <a:avLst/>
          </a:prstGeom>
          <a:noFill/>
        </p:spPr>
        <p:txBody>
          <a:bodyPr wrap="square" rtlCol="0">
            <a:spAutoFit/>
          </a:bodyPr>
          <a:lstStyle/>
          <a:p>
            <a:r>
              <a:rPr lang="en-US" sz="2400" b="1" i="1" dirty="0" smtClean="0">
                <a:solidFill>
                  <a:schemeClr val="bg1"/>
                </a:solidFill>
                <a:latin typeface="+mj-lt"/>
                <a:hlinkClick r:id="rId5"/>
              </a:rPr>
              <a:t>EP #15</a:t>
            </a:r>
            <a:r>
              <a:rPr lang="en-US" sz="2400" b="1" i="1" dirty="0" smtClean="0">
                <a:solidFill>
                  <a:schemeClr val="bg1"/>
                </a:solidFill>
                <a:latin typeface="+mj-lt"/>
              </a:rPr>
              <a:t>:</a:t>
            </a:r>
            <a:endParaRPr lang="en-US" sz="3200" b="1" i="1" dirty="0">
              <a:solidFill>
                <a:schemeClr val="bg1"/>
              </a:solidFill>
              <a:latin typeface="+mj-lt"/>
            </a:endParaRPr>
          </a:p>
        </p:txBody>
      </p:sp>
    </p:spTree>
    <p:custDataLst>
      <p:tags r:id="rId1"/>
    </p:custDataLst>
    <p:extLst>
      <p:ext uri="{BB962C8B-B14F-4D97-AF65-F5344CB8AC3E}">
        <p14:creationId xmlns:p14="http://schemas.microsoft.com/office/powerpoint/2010/main" val="47720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custDataLst>
              <p:tags r:id="rId2"/>
            </p:custDataLst>
          </p:nvPr>
        </p:nvPicPr>
        <p:blipFill>
          <a:blip r:embed="rId6" cstate="print"/>
          <a:srcRect/>
          <a:stretch>
            <a:fillRect/>
          </a:stretch>
        </p:blipFill>
        <p:spPr bwMode="auto">
          <a:xfrm flipH="1">
            <a:off x="5943599" y="2286000"/>
            <a:ext cx="2371725" cy="3689350"/>
          </a:xfrm>
          <a:prstGeom prst="rect">
            <a:avLst/>
          </a:prstGeom>
          <a:ln>
            <a:noFill/>
          </a:ln>
          <a:effectLst>
            <a:outerShdw blurRad="292100" dist="139700" dir="2700000" algn="tl" rotWithShape="0">
              <a:srgbClr val="333333">
                <a:alpha val="65000"/>
              </a:srgbClr>
            </a:outerShdw>
          </a:effectLst>
        </p:spPr>
      </p:pic>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7200" y="2286000"/>
            <a:ext cx="4949952" cy="3785652"/>
          </a:xfrm>
          <a:prstGeom prst="rect">
            <a:avLst/>
          </a:prstGeom>
        </p:spPr>
        <p:txBody>
          <a:bodyPr wrap="square">
            <a:spAutoFit/>
          </a:bodyPr>
          <a:lstStyle/>
          <a:p>
            <a:r>
              <a:rPr lang="en-US" sz="2400" b="1" dirty="0" smtClean="0">
                <a:solidFill>
                  <a:schemeClr val="bg1">
                    <a:lumMod val="75000"/>
                  </a:schemeClr>
                </a:solidFill>
                <a:latin typeface="+mj-lt"/>
              </a:rPr>
              <a:t>Hannah is the only woman on the crew and is never allowed in the job assignment meetings.  </a:t>
            </a:r>
          </a:p>
          <a:p>
            <a:endParaRPr lang="en-US" sz="2400" b="1" dirty="0">
              <a:solidFill>
                <a:schemeClr val="bg1">
                  <a:lumMod val="75000"/>
                </a:schemeClr>
              </a:solidFill>
              <a:latin typeface="+mj-lt"/>
            </a:endParaRPr>
          </a:p>
          <a:p>
            <a:r>
              <a:rPr lang="en-US" sz="2400" b="1" dirty="0" smtClean="0">
                <a:solidFill>
                  <a:schemeClr val="bg1">
                    <a:lumMod val="75000"/>
                  </a:schemeClr>
                </a:solidFill>
                <a:latin typeface="+mj-lt"/>
              </a:rPr>
              <a:t>When she asked her supervisor about this he commented:</a:t>
            </a:r>
          </a:p>
          <a:p>
            <a:endParaRPr lang="en-US" sz="2400" b="1" i="1" dirty="0">
              <a:solidFill>
                <a:schemeClr val="bg1">
                  <a:lumMod val="75000"/>
                </a:schemeClr>
              </a:solidFill>
              <a:latin typeface="+mj-lt"/>
            </a:endParaRPr>
          </a:p>
          <a:p>
            <a:r>
              <a:rPr lang="en-US" sz="2400" b="1" i="1" dirty="0" smtClean="0">
                <a:solidFill>
                  <a:schemeClr val="bg1">
                    <a:lumMod val="75000"/>
                  </a:schemeClr>
                </a:solidFill>
                <a:latin typeface="+mj-lt"/>
              </a:rPr>
              <a:t>“Don’t worry about these things, honey.  The men handle all the big decisions.”</a:t>
            </a:r>
          </a:p>
        </p:txBody>
      </p:sp>
      <p:sp>
        <p:nvSpPr>
          <p:cNvPr id="7" name="TextBox 6"/>
          <p:cNvSpPr txBox="1"/>
          <p:nvPr/>
        </p:nvSpPr>
        <p:spPr>
          <a:xfrm>
            <a:off x="228600" y="228600"/>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grpSp>
        <p:nvGrpSpPr>
          <p:cNvPr id="9" name="Group 8"/>
          <p:cNvGrpSpPr/>
          <p:nvPr>
            <p:custDataLst>
              <p:tags r:id="rId3"/>
            </p:custDataLst>
          </p:nvPr>
        </p:nvGrpSpPr>
        <p:grpSpPr>
          <a:xfrm>
            <a:off x="0" y="769960"/>
            <a:ext cx="9144000" cy="721534"/>
            <a:chOff x="0" y="914400"/>
            <a:chExt cx="9144000" cy="721534"/>
          </a:xfrm>
        </p:grpSpPr>
        <p:sp>
          <p:nvSpPr>
            <p:cNvPr id="11" name="Rectangle 10"/>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8" name="TextBox 7"/>
          <p:cNvSpPr txBox="1"/>
          <p:nvPr/>
        </p:nvSpPr>
        <p:spPr>
          <a:xfrm>
            <a:off x="-2275" y="78360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Discrimination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descr="C:\Users\dschmidt\AppData\Local\Microsoft\Windows\Temporary Internet Files\Content.IE5\ZR6NQ9XS\MP900284989[1].jp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5895180" y="2286000"/>
            <a:ext cx="2468562" cy="3657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58952" y="2317750"/>
            <a:ext cx="4648200" cy="2677656"/>
          </a:xfrm>
          <a:prstGeom prst="rect">
            <a:avLst/>
          </a:prstGeom>
        </p:spPr>
        <p:txBody>
          <a:bodyPr wrap="square">
            <a:spAutoFit/>
          </a:bodyPr>
          <a:lstStyle/>
          <a:p>
            <a:r>
              <a:rPr lang="en-US" sz="2400" b="1" i="1" dirty="0" smtClean="0">
                <a:solidFill>
                  <a:schemeClr val="bg1">
                    <a:lumMod val="75000"/>
                  </a:schemeClr>
                </a:solidFill>
                <a:latin typeface="+mj-lt"/>
              </a:rPr>
              <a:t>One of my co-workers often uses derogatory slang terms to describe other staff who are minorities.  </a:t>
            </a:r>
          </a:p>
          <a:p>
            <a:endParaRPr lang="en-US" sz="2400" b="1" i="1" dirty="0">
              <a:solidFill>
                <a:schemeClr val="bg1">
                  <a:lumMod val="75000"/>
                </a:schemeClr>
              </a:solidFill>
              <a:latin typeface="+mj-lt"/>
            </a:endParaRPr>
          </a:p>
          <a:p>
            <a:r>
              <a:rPr lang="en-US" sz="2400" b="1" i="1" dirty="0" smtClean="0">
                <a:solidFill>
                  <a:schemeClr val="bg1">
                    <a:lumMod val="75000"/>
                  </a:schemeClr>
                </a:solidFill>
                <a:latin typeface="+mj-lt"/>
              </a:rPr>
              <a:t>He makes the comments when they are not around.</a:t>
            </a:r>
          </a:p>
        </p:txBody>
      </p:sp>
      <p:grpSp>
        <p:nvGrpSpPr>
          <p:cNvPr id="9" name="Group 8"/>
          <p:cNvGrpSpPr/>
          <p:nvPr>
            <p:custDataLst>
              <p:tags r:id="rId3"/>
            </p:custDataLst>
          </p:nvPr>
        </p:nvGrpSpPr>
        <p:grpSpPr>
          <a:xfrm>
            <a:off x="0" y="769960"/>
            <a:ext cx="9144000" cy="721534"/>
            <a:chOff x="0" y="914400"/>
            <a:chExt cx="9144000" cy="721534"/>
          </a:xfrm>
        </p:grpSpPr>
        <p:sp>
          <p:nvSpPr>
            <p:cNvPr id="11" name="Rectangle 10"/>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13" name="TextBox 12"/>
          <p:cNvSpPr txBox="1"/>
          <p:nvPr/>
        </p:nvSpPr>
        <p:spPr>
          <a:xfrm>
            <a:off x="228600" y="228600"/>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sp>
        <p:nvSpPr>
          <p:cNvPr id="14" name="TextBox 13"/>
          <p:cNvSpPr txBox="1"/>
          <p:nvPr/>
        </p:nvSpPr>
        <p:spPr>
          <a:xfrm>
            <a:off x="-2275" y="78360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Discrimination</a:t>
            </a:r>
          </a:p>
        </p:txBody>
      </p:sp>
    </p:spTree>
    <p:custDataLst>
      <p:tags r:id="rId1"/>
    </p:custDataLst>
    <p:extLst>
      <p:ext uri="{BB962C8B-B14F-4D97-AF65-F5344CB8AC3E}">
        <p14:creationId xmlns:p14="http://schemas.microsoft.com/office/powerpoint/2010/main" val="306458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762000" y="2480608"/>
            <a:ext cx="4495800" cy="2308324"/>
          </a:xfrm>
          <a:prstGeom prst="rect">
            <a:avLst/>
          </a:prstGeom>
        </p:spPr>
        <p:txBody>
          <a:bodyPr wrap="square">
            <a:spAutoFit/>
          </a:bodyPr>
          <a:lstStyle/>
          <a:p>
            <a:r>
              <a:rPr lang="en-US" sz="2400" b="1" dirty="0" smtClean="0">
                <a:solidFill>
                  <a:schemeClr val="bg1">
                    <a:lumMod val="75000"/>
                  </a:schemeClr>
                </a:solidFill>
                <a:latin typeface="+mj-lt"/>
              </a:rPr>
              <a:t>Wendy has coordinated a lunch group at work.  </a:t>
            </a:r>
          </a:p>
          <a:p>
            <a:endParaRPr lang="en-US" sz="2400" b="1" dirty="0">
              <a:solidFill>
                <a:schemeClr val="bg1">
                  <a:lumMod val="75000"/>
                </a:schemeClr>
              </a:solidFill>
              <a:latin typeface="+mj-lt"/>
            </a:endParaRPr>
          </a:p>
          <a:p>
            <a:r>
              <a:rPr lang="en-US" sz="2400" b="1" dirty="0" smtClean="0">
                <a:solidFill>
                  <a:schemeClr val="bg1">
                    <a:lumMod val="75000"/>
                  </a:schemeClr>
                </a:solidFill>
                <a:latin typeface="+mj-lt"/>
              </a:rPr>
              <a:t>She has told the men in the department they are not invited.</a:t>
            </a:r>
          </a:p>
        </p:txBody>
      </p:sp>
      <p:pic>
        <p:nvPicPr>
          <p:cNvPr id="8" name="Picture 7" descr="Two Women.jpg"/>
          <p:cNvPicPr>
            <a:picLocks noChangeAspect="1"/>
          </p:cNvPicPr>
          <p:nvPr>
            <p:custDataLst>
              <p:tags r:id="rId2"/>
            </p:custDataLst>
          </p:nvPr>
        </p:nvPicPr>
        <p:blipFill>
          <a:blip r:embed="rId6" cstate="print"/>
          <a:stretch>
            <a:fillRect/>
          </a:stretch>
        </p:blipFill>
        <p:spPr>
          <a:xfrm>
            <a:off x="5257800" y="2476078"/>
            <a:ext cx="3422904" cy="3010322"/>
          </a:xfrm>
          <a:prstGeom prst="rect">
            <a:avLst/>
          </a:prstGeom>
          <a:ln>
            <a:noFill/>
          </a:ln>
          <a:effectLst>
            <a:outerShdw blurRad="292100" dist="139700" dir="2700000" algn="tl" rotWithShape="0">
              <a:srgbClr val="333333">
                <a:alpha val="65000"/>
              </a:srgbClr>
            </a:outerShdw>
          </a:effectLst>
        </p:spPr>
      </p:pic>
      <p:grpSp>
        <p:nvGrpSpPr>
          <p:cNvPr id="11" name="Group 10"/>
          <p:cNvGrpSpPr/>
          <p:nvPr>
            <p:custDataLst>
              <p:tags r:id="rId3"/>
            </p:custDataLst>
          </p:nvPr>
        </p:nvGrpSpPr>
        <p:grpSpPr>
          <a:xfrm>
            <a:off x="0" y="769960"/>
            <a:ext cx="9144000" cy="721534"/>
            <a:chOff x="0" y="914400"/>
            <a:chExt cx="9144000" cy="721534"/>
          </a:xfrm>
        </p:grpSpPr>
        <p:sp>
          <p:nvSpPr>
            <p:cNvPr id="12" name="Rectangle 11"/>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14" name="TextBox 13"/>
          <p:cNvSpPr txBox="1"/>
          <p:nvPr/>
        </p:nvSpPr>
        <p:spPr>
          <a:xfrm>
            <a:off x="228600" y="228600"/>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sp>
        <p:nvSpPr>
          <p:cNvPr id="15" name="TextBox 14"/>
          <p:cNvSpPr txBox="1"/>
          <p:nvPr/>
        </p:nvSpPr>
        <p:spPr>
          <a:xfrm>
            <a:off x="-2275" y="78360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Discrimination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pic>
        <p:nvPicPr>
          <p:cNvPr id="15" name="Picture 8" descr="C:\Users\dschmidt\AppData\Local\Microsoft\Windows\Temporary Internet Files\Content.IE5\I0GN1H16\MP900423036[1].jpg"/>
          <p:cNvPicPr>
            <a:picLocks noChangeAspect="1" noChangeArrowheads="1"/>
          </p:cNvPicPr>
          <p:nvPr>
            <p:custDataLst>
              <p:tags r:id="rId2"/>
            </p:custDataLst>
          </p:nvPr>
        </p:nvPicPr>
        <p:blipFill>
          <a:blip r:embed="rId6" cstate="print">
            <a:clrChange>
              <a:clrFrom>
                <a:srgbClr val="F7F6F4"/>
              </a:clrFrom>
              <a:clrTo>
                <a:srgbClr val="F7F6F4">
                  <a:alpha val="0"/>
                </a:srgbClr>
              </a:clrTo>
            </a:clrChange>
            <a:extLst>
              <a:ext uri="{28A0092B-C50C-407E-A947-70E740481C1C}">
                <a14:useLocalDpi xmlns:a14="http://schemas.microsoft.com/office/drawing/2010/main" val="0"/>
              </a:ext>
            </a:extLst>
          </a:blip>
          <a:srcRect/>
          <a:stretch>
            <a:fillRect/>
          </a:stretch>
        </p:blipFill>
        <p:spPr bwMode="auto">
          <a:xfrm>
            <a:off x="813872" y="2415221"/>
            <a:ext cx="3251622" cy="32516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Rectangle 15"/>
          <p:cNvSpPr/>
          <p:nvPr/>
        </p:nvSpPr>
        <p:spPr>
          <a:xfrm>
            <a:off x="4495800" y="2298680"/>
            <a:ext cx="4191000" cy="3416320"/>
          </a:xfrm>
          <a:prstGeom prst="rect">
            <a:avLst/>
          </a:prstGeom>
        </p:spPr>
        <p:txBody>
          <a:bodyPr wrap="square">
            <a:spAutoFit/>
          </a:bodyPr>
          <a:lstStyle/>
          <a:p>
            <a:pPr>
              <a:defRPr/>
            </a:pPr>
            <a:r>
              <a:rPr lang="en-US" sz="2400" b="1" dirty="0">
                <a:solidFill>
                  <a:schemeClr val="bg1">
                    <a:lumMod val="75000"/>
                  </a:schemeClr>
                </a:solidFill>
                <a:latin typeface="+mj-lt"/>
              </a:rPr>
              <a:t>Ron is the top candidate for the Program Coordinator position being </a:t>
            </a:r>
            <a:r>
              <a:rPr lang="en-US" sz="2400" b="1" dirty="0" smtClean="0">
                <a:solidFill>
                  <a:schemeClr val="bg1">
                    <a:lumMod val="75000"/>
                  </a:schemeClr>
                </a:solidFill>
                <a:latin typeface="+mj-lt"/>
              </a:rPr>
              <a:t>filled in your department.  </a:t>
            </a:r>
          </a:p>
          <a:p>
            <a:pPr>
              <a:defRPr/>
            </a:pPr>
            <a:endParaRPr lang="en-US" sz="2400" b="1" dirty="0">
              <a:solidFill>
                <a:schemeClr val="bg1">
                  <a:lumMod val="75000"/>
                </a:schemeClr>
              </a:solidFill>
              <a:latin typeface="+mj-lt"/>
            </a:endParaRPr>
          </a:p>
          <a:p>
            <a:pPr>
              <a:defRPr/>
            </a:pPr>
            <a:r>
              <a:rPr lang="en-US" sz="2400" b="1" dirty="0" smtClean="0">
                <a:solidFill>
                  <a:schemeClr val="bg1">
                    <a:lumMod val="75000"/>
                  </a:schemeClr>
                </a:solidFill>
                <a:latin typeface="+mj-lt"/>
              </a:rPr>
              <a:t>Two members </a:t>
            </a:r>
            <a:r>
              <a:rPr lang="en-US" sz="2400" b="1" dirty="0">
                <a:solidFill>
                  <a:schemeClr val="bg1">
                    <a:lumMod val="75000"/>
                  </a:schemeClr>
                </a:solidFill>
                <a:latin typeface="+mj-lt"/>
              </a:rPr>
              <a:t>of the Search Panel </a:t>
            </a:r>
            <a:r>
              <a:rPr lang="en-US" sz="2400" b="1" dirty="0" smtClean="0">
                <a:solidFill>
                  <a:schemeClr val="bg1">
                    <a:lumMod val="75000"/>
                  </a:schemeClr>
                </a:solidFill>
                <a:latin typeface="+mj-lt"/>
              </a:rPr>
              <a:t>prefer </a:t>
            </a:r>
            <a:r>
              <a:rPr lang="en-US" sz="2400" b="1" dirty="0">
                <a:solidFill>
                  <a:schemeClr val="bg1">
                    <a:lumMod val="75000"/>
                  </a:schemeClr>
                </a:solidFill>
                <a:latin typeface="+mj-lt"/>
              </a:rPr>
              <a:t>another candidate because Ron uses a wheelchair.</a:t>
            </a:r>
          </a:p>
        </p:txBody>
      </p:sp>
      <p:grpSp>
        <p:nvGrpSpPr>
          <p:cNvPr id="8" name="Group 7"/>
          <p:cNvGrpSpPr/>
          <p:nvPr>
            <p:custDataLst>
              <p:tags r:id="rId3"/>
            </p:custDataLst>
          </p:nvPr>
        </p:nvGrpSpPr>
        <p:grpSpPr>
          <a:xfrm>
            <a:off x="0" y="769960"/>
            <a:ext cx="9144000" cy="721534"/>
            <a:chOff x="0" y="914400"/>
            <a:chExt cx="9144000" cy="721534"/>
          </a:xfrm>
        </p:grpSpPr>
        <p:sp>
          <p:nvSpPr>
            <p:cNvPr id="11" name="Rectangle 10"/>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13" name="TextBox 12"/>
          <p:cNvSpPr txBox="1"/>
          <p:nvPr/>
        </p:nvSpPr>
        <p:spPr>
          <a:xfrm>
            <a:off x="228600" y="228600"/>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sp>
        <p:nvSpPr>
          <p:cNvPr id="14" name="TextBox 13"/>
          <p:cNvSpPr txBox="1"/>
          <p:nvPr/>
        </p:nvSpPr>
        <p:spPr>
          <a:xfrm>
            <a:off x="-2275" y="78360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Discrimination</a:t>
            </a:r>
          </a:p>
        </p:txBody>
      </p:sp>
    </p:spTree>
    <p:custDataLst>
      <p:tags r:id="rId1"/>
    </p:custDataLst>
    <p:extLst>
      <p:ext uri="{BB962C8B-B14F-4D97-AF65-F5344CB8AC3E}">
        <p14:creationId xmlns:p14="http://schemas.microsoft.com/office/powerpoint/2010/main" val="2244598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bwMode="black">
          <a:xfrm>
            <a:off x="417080" y="1905000"/>
            <a:ext cx="5026152" cy="430887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indent="-179388" fontAlgn="base">
              <a:spcBef>
                <a:spcPts val="1200"/>
              </a:spcBef>
              <a:spcAft>
                <a:spcPts val="1200"/>
              </a:spcAft>
              <a:buClr>
                <a:srgbClr val="C60C30"/>
              </a:buClr>
              <a:buSzPct val="100000"/>
              <a:defRPr/>
            </a:pPr>
            <a:r>
              <a:rPr lang="en-US" b="1" i="1" dirty="0">
                <a:solidFill>
                  <a:srgbClr val="002D4F"/>
                </a:solidFill>
              </a:rPr>
              <a:t>Sexual harassment is a form of discrimination </a:t>
            </a:r>
            <a:r>
              <a:rPr lang="en-US" b="1" i="1" dirty="0" smtClean="0">
                <a:solidFill>
                  <a:srgbClr val="002D4F"/>
                </a:solidFill>
              </a:rPr>
              <a:t>which encompasses unwelcome verbal or physical conduct based </a:t>
            </a:r>
            <a:r>
              <a:rPr lang="en-US" b="1" i="1" dirty="0">
                <a:solidFill>
                  <a:srgbClr val="002D4F"/>
                </a:solidFill>
              </a:rPr>
              <a:t>on sex and/or </a:t>
            </a:r>
            <a:r>
              <a:rPr lang="en-US" b="1" i="1" dirty="0" smtClean="0">
                <a:solidFill>
                  <a:srgbClr val="002D4F"/>
                </a:solidFill>
              </a:rPr>
              <a:t>gender or of </a:t>
            </a:r>
            <a:r>
              <a:rPr lang="en-US" b="1" i="1" dirty="0">
                <a:solidFill>
                  <a:srgbClr val="002D4F"/>
                </a:solidFill>
              </a:rPr>
              <a:t>a sexual nature.  </a:t>
            </a:r>
            <a:endParaRPr lang="en-US" b="1" i="1" dirty="0" smtClean="0">
              <a:solidFill>
                <a:srgbClr val="002D4F"/>
              </a:solidFill>
            </a:endParaRPr>
          </a:p>
          <a:p>
            <a:pPr lvl="0" indent="-179388" fontAlgn="base">
              <a:spcBef>
                <a:spcPts val="1200"/>
              </a:spcBef>
              <a:spcAft>
                <a:spcPts val="1200"/>
              </a:spcAft>
              <a:buClr>
                <a:srgbClr val="C60C30"/>
              </a:buClr>
              <a:buSzPct val="100000"/>
              <a:defRPr/>
            </a:pPr>
            <a:r>
              <a:rPr lang="en-US" b="1" i="1" dirty="0" smtClean="0">
                <a:solidFill>
                  <a:srgbClr val="002D4F"/>
                </a:solidFill>
              </a:rPr>
              <a:t>Sexual </a:t>
            </a:r>
            <a:r>
              <a:rPr lang="en-US" b="1" i="1" dirty="0">
                <a:solidFill>
                  <a:srgbClr val="002D4F"/>
                </a:solidFill>
              </a:rPr>
              <a:t>misconduct, which includes sexual assault and other sexual violence, is a form of sexual </a:t>
            </a:r>
            <a:r>
              <a:rPr lang="en-US" b="1" i="1" dirty="0" smtClean="0">
                <a:solidFill>
                  <a:srgbClr val="002D4F"/>
                </a:solidFill>
              </a:rPr>
              <a:t>harassment.</a:t>
            </a:r>
          </a:p>
          <a:p>
            <a:pPr lvl="0" indent="-179388" fontAlgn="base">
              <a:spcBef>
                <a:spcPts val="1200"/>
              </a:spcBef>
              <a:spcAft>
                <a:spcPts val="1200"/>
              </a:spcAft>
              <a:buClr>
                <a:srgbClr val="C60C30"/>
              </a:buClr>
              <a:buSzPct val="100000"/>
              <a:defRPr/>
            </a:pPr>
            <a:r>
              <a:rPr lang="en-US" b="1" i="1" dirty="0" smtClean="0">
                <a:solidFill>
                  <a:srgbClr val="002D4F"/>
                </a:solidFill>
              </a:rPr>
              <a:t>Sexual Harassment also encompasses harassment of a non-sexual nature that is based upon a person’s sex and/or gender, including nonconformity with sex and/or gender stereotypes.</a:t>
            </a:r>
          </a:p>
        </p:txBody>
      </p:sp>
      <p:pic>
        <p:nvPicPr>
          <p:cNvPr id="12" name="Picture 4" descr="C:\Users\dschmidt\AppData\Local\Microsoft\Windows\Temporary Internet Files\Content.IE5\XI0T34HV\MP900443823[1].jpg"/>
          <p:cNvPicPr>
            <a:picLocks noChangeAspect="1" noChangeArrowheads="1"/>
          </p:cNvPicPr>
          <p:nvPr>
            <p:custDataLst>
              <p:tags r:id="rId2"/>
            </p:custDataLst>
          </p:nvPr>
        </p:nvPicPr>
        <p:blipFill>
          <a:blip r:embed="rId6" cstate="print">
            <a:lum bright="49000" contrast="-32000"/>
          </a:blip>
          <a:srcRect l="37399" r="13524" b="39519"/>
          <a:stretch>
            <a:fillRect/>
          </a:stretch>
        </p:blipFill>
        <p:spPr bwMode="auto">
          <a:xfrm>
            <a:off x="6096000" y="2057400"/>
            <a:ext cx="2362200" cy="2362201"/>
          </a:xfrm>
          <a:prstGeom prst="rect">
            <a:avLst/>
          </a:prstGeom>
          <a:ln>
            <a:noFill/>
          </a:ln>
          <a:effectLst>
            <a:outerShdw blurRad="292100" dist="139700" dir="2700000" algn="tl" rotWithShape="0">
              <a:srgbClr val="333333">
                <a:alpha val="65000"/>
              </a:srgbClr>
            </a:outerShdw>
          </a:effectLst>
        </p:spPr>
      </p:pic>
      <p:grpSp>
        <p:nvGrpSpPr>
          <p:cNvPr id="13" name="Group 12"/>
          <p:cNvGrpSpPr/>
          <p:nvPr>
            <p:custDataLst>
              <p:tags r:id="rId3"/>
            </p:custDataLst>
          </p:nvPr>
        </p:nvGrpSpPr>
        <p:grpSpPr>
          <a:xfrm>
            <a:off x="0" y="769960"/>
            <a:ext cx="9144000" cy="721534"/>
            <a:chOff x="0" y="914400"/>
            <a:chExt cx="9144000" cy="721534"/>
          </a:xfrm>
        </p:grpSpPr>
        <p:sp>
          <p:nvSpPr>
            <p:cNvPr id="14" name="Rectangle 13"/>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16" name="TextBox 15"/>
          <p:cNvSpPr txBox="1"/>
          <p:nvPr/>
        </p:nvSpPr>
        <p:spPr>
          <a:xfrm>
            <a:off x="4762" y="77564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Sexual Harassment</a:t>
            </a:r>
          </a:p>
        </p:txBody>
      </p:sp>
      <p:sp>
        <p:nvSpPr>
          <p:cNvPr id="22" name="TextBox 21"/>
          <p:cNvSpPr txBox="1"/>
          <p:nvPr/>
        </p:nvSpPr>
        <p:spPr>
          <a:xfrm>
            <a:off x="228600" y="304800"/>
            <a:ext cx="1447800" cy="461665"/>
          </a:xfrm>
          <a:prstGeom prst="rect">
            <a:avLst/>
          </a:prstGeom>
          <a:noFill/>
        </p:spPr>
        <p:txBody>
          <a:bodyPr wrap="square" rtlCol="0">
            <a:spAutoFit/>
          </a:bodyPr>
          <a:lstStyle/>
          <a:p>
            <a:r>
              <a:rPr lang="en-US" sz="2400" b="1" i="1" dirty="0" smtClean="0">
                <a:solidFill>
                  <a:schemeClr val="bg1"/>
                </a:solidFill>
                <a:latin typeface="+mj-lt"/>
                <a:hlinkClick r:id="rId7"/>
              </a:rPr>
              <a:t>EP #15</a:t>
            </a:r>
            <a:r>
              <a:rPr lang="en-US" sz="2400" b="1" i="1" dirty="0" smtClean="0">
                <a:solidFill>
                  <a:schemeClr val="bg1"/>
                </a:solidFill>
                <a:latin typeface="+mj-lt"/>
              </a:rPr>
              <a:t>:</a:t>
            </a:r>
            <a:endParaRPr lang="en-US" sz="3200" b="1" i="1" dirty="0">
              <a:solidFill>
                <a:schemeClr val="bg1"/>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bwMode="black">
          <a:xfrm>
            <a:off x="457200" y="1905000"/>
            <a:ext cx="5053694" cy="3877985"/>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lvl="0" indent="-179388" fontAlgn="base">
              <a:spcBef>
                <a:spcPts val="1200"/>
              </a:spcBef>
              <a:spcAft>
                <a:spcPct val="0"/>
              </a:spcAft>
              <a:buClr>
                <a:srgbClr val="C60C30"/>
              </a:buClr>
              <a:buSzPct val="100000"/>
              <a:defRPr/>
            </a:pPr>
            <a:r>
              <a:rPr lang="en-US" sz="2400" b="1" dirty="0" smtClean="0">
                <a:solidFill>
                  <a:srgbClr val="002D4F"/>
                </a:solidFill>
                <a:latin typeface="+mj-lt"/>
              </a:rPr>
              <a:t>Sexual harassment creates a hostile environment when:</a:t>
            </a:r>
          </a:p>
          <a:p>
            <a:pPr marL="342900" lvl="0" indent="-342900" fontAlgn="base">
              <a:spcBef>
                <a:spcPts val="1200"/>
              </a:spcBef>
              <a:spcAft>
                <a:spcPct val="0"/>
              </a:spcAft>
              <a:buClr>
                <a:srgbClr val="C60C30"/>
              </a:buClr>
              <a:buSzPct val="100000"/>
              <a:buFont typeface="Arial" panose="020B0604020202020204" pitchFamily="34" charset="0"/>
              <a:buChar char="•"/>
              <a:defRPr/>
            </a:pPr>
            <a:r>
              <a:rPr lang="en-US" sz="2400" b="1" dirty="0" smtClean="0">
                <a:solidFill>
                  <a:srgbClr val="002D4F"/>
                </a:solidFill>
                <a:latin typeface="+mj-lt"/>
              </a:rPr>
              <a:t>Behavior is sufficiently severe, persistent, or pervasive</a:t>
            </a:r>
            <a:r>
              <a:rPr lang="en-US" sz="2400" b="1" dirty="0">
                <a:solidFill>
                  <a:srgbClr val="002D4F"/>
                </a:solidFill>
                <a:latin typeface="+mj-lt"/>
              </a:rPr>
              <a:t> </a:t>
            </a:r>
            <a:r>
              <a:rPr lang="en-US" sz="2400" b="1" dirty="0" smtClean="0">
                <a:solidFill>
                  <a:srgbClr val="002D4F"/>
                </a:solidFill>
                <a:latin typeface="+mj-lt"/>
              </a:rPr>
              <a:t>-</a:t>
            </a:r>
          </a:p>
          <a:p>
            <a:pPr marL="800100" lvl="1" indent="-342900" fontAlgn="base">
              <a:spcBef>
                <a:spcPts val="1200"/>
              </a:spcBef>
              <a:spcAft>
                <a:spcPct val="0"/>
              </a:spcAft>
              <a:buClr>
                <a:srgbClr val="C60C30"/>
              </a:buClr>
              <a:buSzPct val="100000"/>
              <a:buFont typeface="Arial" panose="020B0604020202020204" pitchFamily="34" charset="0"/>
              <a:buChar char="•"/>
              <a:defRPr/>
            </a:pPr>
            <a:r>
              <a:rPr lang="en-US" sz="2000" b="1" dirty="0" smtClean="0">
                <a:solidFill>
                  <a:srgbClr val="002D4F"/>
                </a:solidFill>
                <a:latin typeface="+mj-lt"/>
              </a:rPr>
              <a:t>To interfere with an individual’s work or educational performance; or </a:t>
            </a:r>
          </a:p>
          <a:p>
            <a:pPr marL="800100" lvl="1" indent="-342900" fontAlgn="base">
              <a:spcBef>
                <a:spcPts val="1200"/>
              </a:spcBef>
              <a:spcAft>
                <a:spcPct val="0"/>
              </a:spcAft>
              <a:buClr>
                <a:srgbClr val="C60C30"/>
              </a:buClr>
              <a:buSzPct val="100000"/>
              <a:buFont typeface="Arial" panose="020B0604020202020204" pitchFamily="34" charset="0"/>
              <a:buChar char="•"/>
              <a:defRPr/>
            </a:pPr>
            <a:r>
              <a:rPr lang="en-US" sz="2000" b="1" dirty="0" smtClean="0">
                <a:solidFill>
                  <a:srgbClr val="002D4F"/>
                </a:solidFill>
                <a:latin typeface="+mj-lt"/>
              </a:rPr>
              <a:t>That it creates an intimidating, hostile, or offensive work or educational environment.</a:t>
            </a:r>
          </a:p>
        </p:txBody>
      </p:sp>
      <p:pic>
        <p:nvPicPr>
          <p:cNvPr id="12" name="Picture 4" descr="C:\Users\dschmidt\AppData\Local\Microsoft\Windows\Temporary Internet Files\Content.IE5\XI0T34HV\MP900443823[1].jpg"/>
          <p:cNvPicPr>
            <a:picLocks noChangeAspect="1" noChangeArrowheads="1"/>
          </p:cNvPicPr>
          <p:nvPr>
            <p:custDataLst>
              <p:tags r:id="rId2"/>
            </p:custDataLst>
          </p:nvPr>
        </p:nvPicPr>
        <p:blipFill>
          <a:blip r:embed="rId6" cstate="print">
            <a:lum bright="49000" contrast="-32000"/>
          </a:blip>
          <a:srcRect l="37399" r="13524" b="39519"/>
          <a:stretch>
            <a:fillRect/>
          </a:stretch>
        </p:blipFill>
        <p:spPr bwMode="auto">
          <a:xfrm>
            <a:off x="6096000" y="2057400"/>
            <a:ext cx="2362200" cy="2362201"/>
          </a:xfrm>
          <a:prstGeom prst="rect">
            <a:avLst/>
          </a:prstGeom>
          <a:ln>
            <a:noFill/>
          </a:ln>
          <a:effectLst>
            <a:outerShdw blurRad="292100" dist="139700" dir="2700000" algn="tl" rotWithShape="0">
              <a:srgbClr val="333333">
                <a:alpha val="65000"/>
              </a:srgbClr>
            </a:outerShdw>
          </a:effectLst>
        </p:spPr>
      </p:pic>
      <p:grpSp>
        <p:nvGrpSpPr>
          <p:cNvPr id="16" name="Group 15"/>
          <p:cNvGrpSpPr/>
          <p:nvPr>
            <p:custDataLst>
              <p:tags r:id="rId3"/>
            </p:custDataLst>
          </p:nvPr>
        </p:nvGrpSpPr>
        <p:grpSpPr>
          <a:xfrm>
            <a:off x="0" y="769960"/>
            <a:ext cx="9144000" cy="721534"/>
            <a:chOff x="0" y="914400"/>
            <a:chExt cx="9144000" cy="721534"/>
          </a:xfrm>
        </p:grpSpPr>
        <p:sp>
          <p:nvSpPr>
            <p:cNvPr id="17" name="Rectangle 16"/>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19" name="TextBox 18"/>
          <p:cNvSpPr txBox="1"/>
          <p:nvPr/>
        </p:nvSpPr>
        <p:spPr>
          <a:xfrm>
            <a:off x="4762" y="77564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Sexual Harassment</a:t>
            </a:r>
          </a:p>
        </p:txBody>
      </p:sp>
      <p:sp>
        <p:nvSpPr>
          <p:cNvPr id="22" name="TextBox 21"/>
          <p:cNvSpPr txBox="1"/>
          <p:nvPr/>
        </p:nvSpPr>
        <p:spPr>
          <a:xfrm>
            <a:off x="228600" y="304800"/>
            <a:ext cx="1447800" cy="461665"/>
          </a:xfrm>
          <a:prstGeom prst="rect">
            <a:avLst/>
          </a:prstGeom>
          <a:noFill/>
        </p:spPr>
        <p:txBody>
          <a:bodyPr wrap="square" rtlCol="0">
            <a:spAutoFit/>
          </a:bodyPr>
          <a:lstStyle/>
          <a:p>
            <a:r>
              <a:rPr lang="en-US" sz="2400" b="1" i="1" dirty="0" smtClean="0">
                <a:solidFill>
                  <a:schemeClr val="bg1"/>
                </a:solidFill>
                <a:latin typeface="+mj-lt"/>
                <a:hlinkClick r:id="rId7"/>
              </a:rPr>
              <a:t>EP #15</a:t>
            </a:r>
            <a:r>
              <a:rPr lang="en-US" sz="2400" b="1" i="1" dirty="0" smtClean="0">
                <a:solidFill>
                  <a:schemeClr val="bg1"/>
                </a:solidFill>
                <a:latin typeface="+mj-lt"/>
              </a:rPr>
              <a:t>:</a:t>
            </a:r>
            <a:endParaRPr lang="en-US" sz="3200" b="1" i="1" dirty="0">
              <a:solidFill>
                <a:schemeClr val="bg1"/>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57200" y="5650736"/>
            <a:ext cx="8001000" cy="762000"/>
          </a:xfrm>
          <a:prstGeom prst="rect">
            <a:avLst/>
          </a:prstGeom>
          <a:solidFill>
            <a:schemeClr val="tx1">
              <a:lumMod val="85000"/>
            </a:schemeClr>
          </a:solidFill>
          <a:ln w="44450"/>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Rectangle 3"/>
          <p:cNvSpPr txBox="1">
            <a:spLocks noChangeArrowheads="1"/>
          </p:cNvSpPr>
          <p:nvPr/>
        </p:nvSpPr>
        <p:spPr bwMode="black">
          <a:xfrm>
            <a:off x="417080" y="1905000"/>
            <a:ext cx="5026152" cy="3539430"/>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marR="0" lvl="0" indent="-179388" defTabSz="914400" rtl="0" eaLnBrk="1" fontAlgn="base" latinLnBrk="0" hangingPunct="1">
              <a:lnSpc>
                <a:spcPct val="100000"/>
              </a:lnSpc>
              <a:spcBef>
                <a:spcPts val="1200"/>
              </a:spcBef>
              <a:spcAft>
                <a:spcPct val="0"/>
              </a:spcAft>
              <a:buClr>
                <a:srgbClr val="C60C30"/>
              </a:buClr>
              <a:buSzPct val="100000"/>
              <a:buFontTx/>
              <a:buNone/>
              <a:tabLst/>
              <a:defRPr/>
            </a:pPr>
            <a:r>
              <a:rPr lang="en-US" sz="2000" b="1" dirty="0" smtClean="0">
                <a:solidFill>
                  <a:srgbClr val="002D4F"/>
                </a:solidFill>
                <a:latin typeface="+mj-lt"/>
              </a:rPr>
              <a:t>Quid Pro Quo, or “This For That,” is a form of sexual harassment that occurs when:</a:t>
            </a:r>
          </a:p>
          <a:p>
            <a:pPr marL="276225" marR="0" lvl="0" indent="-276225" defTabSz="914400" rtl="0" eaLnBrk="1" fontAlgn="base" latinLnBrk="0" hangingPunct="1">
              <a:lnSpc>
                <a:spcPct val="100000"/>
              </a:lnSpc>
              <a:spcBef>
                <a:spcPts val="1200"/>
              </a:spcBef>
              <a:spcAft>
                <a:spcPct val="0"/>
              </a:spcAft>
              <a:buSzPct val="100000"/>
              <a:buFont typeface="+mj-lt"/>
              <a:buAutoNum type="arabicPeriod"/>
              <a:tabLst/>
              <a:defRPr/>
            </a:pPr>
            <a:r>
              <a:rPr lang="en-US" b="1" dirty="0" smtClean="0">
                <a:solidFill>
                  <a:srgbClr val="002D4F"/>
                </a:solidFill>
                <a:latin typeface="+mj-lt"/>
              </a:rPr>
              <a:t>Submission to such conduct is made either explicitly or implicitly a term or condition of any individual’s employment or education; or</a:t>
            </a:r>
          </a:p>
          <a:p>
            <a:pPr marL="276225" marR="0" lvl="0" indent="-276225" defTabSz="914400" rtl="0" eaLnBrk="1" fontAlgn="base" latinLnBrk="0" hangingPunct="1">
              <a:lnSpc>
                <a:spcPct val="100000"/>
              </a:lnSpc>
              <a:spcBef>
                <a:spcPts val="1200"/>
              </a:spcBef>
              <a:spcAft>
                <a:spcPct val="0"/>
              </a:spcAft>
              <a:buSzPct val="100000"/>
              <a:buFont typeface="+mj-lt"/>
              <a:buAutoNum type="arabicPeriod"/>
              <a:tabLst/>
              <a:defRPr/>
            </a:pPr>
            <a:r>
              <a:rPr lang="en-US" b="1" dirty="0" smtClean="0">
                <a:solidFill>
                  <a:srgbClr val="002D4F"/>
                </a:solidFill>
                <a:latin typeface="+mj-lt"/>
              </a:rPr>
              <a:t>Submission to or rejection of such behavior by an individual is used as the basis for employment or education decisions affecting the individual.</a:t>
            </a:r>
          </a:p>
        </p:txBody>
      </p:sp>
      <p:pic>
        <p:nvPicPr>
          <p:cNvPr id="12" name="Picture 4" descr="C:\Users\dschmidt\AppData\Local\Microsoft\Windows\Temporary Internet Files\Content.IE5\XI0T34HV\MP900443823[1].jpg"/>
          <p:cNvPicPr>
            <a:picLocks noChangeAspect="1" noChangeArrowheads="1"/>
          </p:cNvPicPr>
          <p:nvPr>
            <p:custDataLst>
              <p:tags r:id="rId2"/>
            </p:custDataLst>
          </p:nvPr>
        </p:nvPicPr>
        <p:blipFill>
          <a:blip r:embed="rId6" cstate="print">
            <a:lum bright="49000" contrast="-32000"/>
          </a:blip>
          <a:srcRect l="37399" r="13524" b="39519"/>
          <a:stretch>
            <a:fillRect/>
          </a:stretch>
        </p:blipFill>
        <p:spPr bwMode="auto">
          <a:xfrm>
            <a:off x="6096000" y="2057400"/>
            <a:ext cx="2362200" cy="2362201"/>
          </a:xfrm>
          <a:prstGeom prst="rect">
            <a:avLst/>
          </a:prstGeom>
          <a:ln>
            <a:noFill/>
          </a:ln>
          <a:effectLst>
            <a:outerShdw blurRad="292100" dist="139700" dir="2700000" algn="tl" rotWithShape="0">
              <a:srgbClr val="333333">
                <a:alpha val="65000"/>
              </a:srgbClr>
            </a:outerShdw>
          </a:effectLst>
        </p:spPr>
      </p:pic>
      <p:grpSp>
        <p:nvGrpSpPr>
          <p:cNvPr id="14" name="Group 13"/>
          <p:cNvGrpSpPr/>
          <p:nvPr>
            <p:custDataLst>
              <p:tags r:id="rId3"/>
            </p:custDataLst>
          </p:nvPr>
        </p:nvGrpSpPr>
        <p:grpSpPr>
          <a:xfrm>
            <a:off x="0" y="769960"/>
            <a:ext cx="9144000" cy="721534"/>
            <a:chOff x="0" y="914400"/>
            <a:chExt cx="9144000" cy="721534"/>
          </a:xfrm>
        </p:grpSpPr>
        <p:sp>
          <p:nvSpPr>
            <p:cNvPr id="15" name="Rectangle 14"/>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2" name="TextBox 1"/>
          <p:cNvSpPr txBox="1"/>
          <p:nvPr/>
        </p:nvSpPr>
        <p:spPr>
          <a:xfrm>
            <a:off x="4762" y="77564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Quid Pro Quo</a:t>
            </a:r>
            <a:endParaRPr lang="en-US" dirty="0"/>
          </a:p>
        </p:txBody>
      </p:sp>
      <p:sp>
        <p:nvSpPr>
          <p:cNvPr id="4" name="TextBox 3"/>
          <p:cNvSpPr txBox="1"/>
          <p:nvPr/>
        </p:nvSpPr>
        <p:spPr>
          <a:xfrm>
            <a:off x="457200" y="5715000"/>
            <a:ext cx="8001000" cy="646331"/>
          </a:xfrm>
          <a:prstGeom prst="rect">
            <a:avLst/>
          </a:prstGeom>
          <a:noFill/>
        </p:spPr>
        <p:txBody>
          <a:bodyPr wrap="square" rtlCol="0">
            <a:spAutoFit/>
          </a:bodyPr>
          <a:lstStyle/>
          <a:p>
            <a:pPr lvl="0" algn="ctr"/>
            <a:r>
              <a:rPr lang="en-US" b="1" dirty="0">
                <a:solidFill>
                  <a:srgbClr val="002D4F"/>
                </a:solidFill>
              </a:rPr>
              <a:t>A single incident of Quid Pro Quo sexual harassment may be </a:t>
            </a:r>
            <a:r>
              <a:rPr lang="en-US" b="1" dirty="0" smtClean="0">
                <a:solidFill>
                  <a:srgbClr val="002D4F"/>
                </a:solidFill>
              </a:rPr>
              <a:t>considered sufficiently </a:t>
            </a:r>
            <a:r>
              <a:rPr lang="en-US" b="1" dirty="0">
                <a:solidFill>
                  <a:srgbClr val="002D4F"/>
                </a:solidFill>
              </a:rPr>
              <a:t>severe </a:t>
            </a:r>
            <a:r>
              <a:rPr lang="en-US" b="1" dirty="0" smtClean="0">
                <a:solidFill>
                  <a:srgbClr val="002D4F"/>
                </a:solidFill>
              </a:rPr>
              <a:t>to </a:t>
            </a:r>
            <a:r>
              <a:rPr lang="en-US" b="1" dirty="0">
                <a:solidFill>
                  <a:srgbClr val="002D4F"/>
                </a:solidFill>
              </a:rPr>
              <a:t>constitute a violation of the policy</a:t>
            </a:r>
            <a:r>
              <a:rPr lang="en-US" b="1" dirty="0" smtClean="0">
                <a:solidFill>
                  <a:srgbClr val="002D4F"/>
                </a:solidFill>
              </a:rPr>
              <a:t>.</a:t>
            </a:r>
            <a:endParaRPr lang="en-US" b="1" dirty="0">
              <a:solidFill>
                <a:srgbClr val="002D4F"/>
              </a:solidFill>
            </a:endParaRPr>
          </a:p>
        </p:txBody>
      </p:sp>
      <p:sp>
        <p:nvSpPr>
          <p:cNvPr id="5" name="Freeform 4"/>
          <p:cNvSpPr/>
          <p:nvPr/>
        </p:nvSpPr>
        <p:spPr>
          <a:xfrm flipV="1">
            <a:off x="341523" y="2952520"/>
            <a:ext cx="1410159" cy="1222873"/>
          </a:xfrm>
          <a:custGeom>
            <a:avLst/>
            <a:gdLst>
              <a:gd name="connsiteX0" fmla="*/ 1410159 w 1410159"/>
              <a:gd name="connsiteY0" fmla="*/ 1222873 h 1222873"/>
              <a:gd name="connsiteX1" fmla="*/ 0 w 1410159"/>
              <a:gd name="connsiteY1" fmla="*/ 1222873 h 1222873"/>
              <a:gd name="connsiteX2" fmla="*/ 0 w 1410159"/>
              <a:gd name="connsiteY2" fmla="*/ 0 h 1222873"/>
              <a:gd name="connsiteX3" fmla="*/ 627961 w 1410159"/>
              <a:gd name="connsiteY3" fmla="*/ 0 h 1222873"/>
              <a:gd name="connsiteX4" fmla="*/ 627961 w 1410159"/>
              <a:gd name="connsiteY4" fmla="*/ 11017 h 122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59" h="1222873">
                <a:moveTo>
                  <a:pt x="1410159" y="1222873"/>
                </a:moveTo>
                <a:lnTo>
                  <a:pt x="0" y="1222873"/>
                </a:lnTo>
                <a:lnTo>
                  <a:pt x="0" y="0"/>
                </a:lnTo>
                <a:lnTo>
                  <a:pt x="627961" y="0"/>
                </a:lnTo>
                <a:lnTo>
                  <a:pt x="627961" y="11017"/>
                </a:lnTo>
              </a:path>
            </a:pathLst>
          </a:custGeom>
          <a:noFill/>
          <a:ln w="44450"/>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flipH="1">
            <a:off x="4228641" y="4187327"/>
            <a:ext cx="1410159" cy="1222873"/>
          </a:xfrm>
          <a:custGeom>
            <a:avLst/>
            <a:gdLst>
              <a:gd name="connsiteX0" fmla="*/ 1410159 w 1410159"/>
              <a:gd name="connsiteY0" fmla="*/ 1222873 h 1222873"/>
              <a:gd name="connsiteX1" fmla="*/ 0 w 1410159"/>
              <a:gd name="connsiteY1" fmla="*/ 1222873 h 1222873"/>
              <a:gd name="connsiteX2" fmla="*/ 0 w 1410159"/>
              <a:gd name="connsiteY2" fmla="*/ 0 h 1222873"/>
              <a:gd name="connsiteX3" fmla="*/ 627961 w 1410159"/>
              <a:gd name="connsiteY3" fmla="*/ 0 h 1222873"/>
              <a:gd name="connsiteX4" fmla="*/ 627961 w 1410159"/>
              <a:gd name="connsiteY4" fmla="*/ 11017 h 12228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0159" h="1222873">
                <a:moveTo>
                  <a:pt x="1410159" y="1222873"/>
                </a:moveTo>
                <a:lnTo>
                  <a:pt x="0" y="1222873"/>
                </a:lnTo>
                <a:lnTo>
                  <a:pt x="0" y="0"/>
                </a:lnTo>
                <a:lnTo>
                  <a:pt x="627961" y="0"/>
                </a:lnTo>
                <a:lnTo>
                  <a:pt x="627961" y="11017"/>
                </a:lnTo>
              </a:path>
            </a:pathLst>
          </a:custGeom>
          <a:noFill/>
          <a:ln w="44450"/>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228600" y="304800"/>
            <a:ext cx="1447800" cy="461665"/>
          </a:xfrm>
          <a:prstGeom prst="rect">
            <a:avLst/>
          </a:prstGeom>
          <a:noFill/>
        </p:spPr>
        <p:txBody>
          <a:bodyPr wrap="square" rtlCol="0">
            <a:spAutoFit/>
          </a:bodyPr>
          <a:lstStyle/>
          <a:p>
            <a:r>
              <a:rPr lang="en-US" sz="2400" b="1" i="1" dirty="0" smtClean="0">
                <a:solidFill>
                  <a:schemeClr val="bg1"/>
                </a:solidFill>
                <a:latin typeface="+mj-lt"/>
                <a:hlinkClick r:id="rId7"/>
              </a:rPr>
              <a:t>EP #15</a:t>
            </a:r>
            <a:r>
              <a:rPr lang="en-US" sz="2400" b="1" i="1" dirty="0" smtClean="0">
                <a:solidFill>
                  <a:schemeClr val="bg1"/>
                </a:solidFill>
                <a:latin typeface="+mj-lt"/>
              </a:rPr>
              <a:t>:</a:t>
            </a:r>
            <a:endParaRPr lang="en-US" sz="3200" b="1" i="1" dirty="0">
              <a:solidFill>
                <a:schemeClr val="bg1"/>
              </a:solidFill>
              <a:latin typeface="+mj-lt"/>
            </a:endParaRPr>
          </a:p>
        </p:txBody>
      </p:sp>
    </p:spTree>
    <p:custDataLst>
      <p:tags r:id="rId1"/>
    </p:custDataLst>
    <p:extLst>
      <p:ext uri="{BB962C8B-B14F-4D97-AF65-F5344CB8AC3E}">
        <p14:creationId xmlns:p14="http://schemas.microsoft.com/office/powerpoint/2010/main" val="21511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22997" y="2511552"/>
            <a:ext cx="4096603" cy="2308324"/>
          </a:xfrm>
          <a:prstGeom prst="rect">
            <a:avLst/>
          </a:prstGeom>
        </p:spPr>
        <p:txBody>
          <a:bodyPr wrap="square">
            <a:spAutoFit/>
          </a:bodyPr>
          <a:lstStyle/>
          <a:p>
            <a:pPr lvl="0"/>
            <a:r>
              <a:rPr lang="en-US" sz="2400" b="1" dirty="0" smtClean="0">
                <a:solidFill>
                  <a:schemeClr val="bg1">
                    <a:lumMod val="75000"/>
                  </a:schemeClr>
                </a:solidFill>
                <a:latin typeface="+mj-lt"/>
              </a:rPr>
              <a:t>Loretta requests a day off.  </a:t>
            </a:r>
          </a:p>
          <a:p>
            <a:pPr lvl="0"/>
            <a:endParaRPr lang="en-US" sz="2400" b="1" dirty="0">
              <a:solidFill>
                <a:schemeClr val="bg1">
                  <a:lumMod val="75000"/>
                </a:schemeClr>
              </a:solidFill>
              <a:latin typeface="+mj-lt"/>
            </a:endParaRPr>
          </a:p>
          <a:p>
            <a:pPr lvl="0"/>
            <a:r>
              <a:rPr lang="en-US" sz="2400" b="1" dirty="0" smtClean="0">
                <a:solidFill>
                  <a:schemeClr val="bg1">
                    <a:lumMod val="75000"/>
                  </a:schemeClr>
                </a:solidFill>
                <a:latin typeface="+mj-lt"/>
              </a:rPr>
              <a:t>Her supervisor tells her: </a:t>
            </a:r>
          </a:p>
          <a:p>
            <a:pPr lvl="0"/>
            <a:endParaRPr lang="en-US" sz="2400" b="1" i="1" dirty="0">
              <a:solidFill>
                <a:schemeClr val="bg1">
                  <a:lumMod val="75000"/>
                </a:schemeClr>
              </a:solidFill>
              <a:latin typeface="+mj-lt"/>
            </a:endParaRPr>
          </a:p>
          <a:p>
            <a:pPr lvl="0"/>
            <a:r>
              <a:rPr lang="en-US" sz="2400" b="1" i="1" dirty="0" smtClean="0">
                <a:solidFill>
                  <a:schemeClr val="bg1">
                    <a:lumMod val="75000"/>
                  </a:schemeClr>
                </a:solidFill>
                <a:latin typeface="+mj-lt"/>
              </a:rPr>
              <a:t>“Sure, I will be nice to you if you will go out with me.”</a:t>
            </a:r>
          </a:p>
        </p:txBody>
      </p:sp>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466724" y="710625"/>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pic>
        <p:nvPicPr>
          <p:cNvPr id="15" name="Picture 14" descr="Cashier copy.jpg"/>
          <p:cNvPicPr>
            <a:picLocks noChangeAspect="1"/>
          </p:cNvPicPr>
          <p:nvPr>
            <p:custDataLst>
              <p:tags r:id="rId2"/>
            </p:custDataLst>
          </p:nvPr>
        </p:nvPicPr>
        <p:blipFill>
          <a:blip r:embed="rId6" cstate="print"/>
          <a:stretch>
            <a:fillRect/>
          </a:stretch>
        </p:blipFill>
        <p:spPr>
          <a:xfrm>
            <a:off x="4572000" y="2362200"/>
            <a:ext cx="4002024" cy="2673483"/>
          </a:xfrm>
          <a:prstGeom prst="rect">
            <a:avLst/>
          </a:prstGeom>
          <a:ln>
            <a:noFill/>
          </a:ln>
          <a:effectLst>
            <a:outerShdw blurRad="292100" dist="139700" dir="2700000" algn="tl" rotWithShape="0">
              <a:srgbClr val="333333">
                <a:alpha val="65000"/>
              </a:srgbClr>
            </a:outerShdw>
          </a:effectLst>
        </p:spPr>
      </p:pic>
      <p:grpSp>
        <p:nvGrpSpPr>
          <p:cNvPr id="7" name="Group 6"/>
          <p:cNvGrpSpPr/>
          <p:nvPr>
            <p:custDataLst>
              <p:tags r:id="rId3"/>
            </p:custDataLst>
          </p:nvPr>
        </p:nvGrpSpPr>
        <p:grpSpPr>
          <a:xfrm>
            <a:off x="0" y="769960"/>
            <a:ext cx="9144000" cy="721534"/>
            <a:chOff x="0" y="914400"/>
            <a:chExt cx="9144000" cy="721534"/>
          </a:xfrm>
        </p:grpSpPr>
        <p:sp>
          <p:nvSpPr>
            <p:cNvPr id="8" name="Rectangle 7"/>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12" name="TextBox 11"/>
          <p:cNvSpPr txBox="1"/>
          <p:nvPr/>
        </p:nvSpPr>
        <p:spPr>
          <a:xfrm>
            <a:off x="18197"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Quid Pro Quo</a:t>
            </a:r>
          </a:p>
        </p:txBody>
      </p:sp>
      <p:sp>
        <p:nvSpPr>
          <p:cNvPr id="13" name="TextBox 12"/>
          <p:cNvSpPr txBox="1"/>
          <p:nvPr/>
        </p:nvSpPr>
        <p:spPr>
          <a:xfrm>
            <a:off x="228600" y="228600"/>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85800" y="1571685"/>
            <a:ext cx="7696200" cy="4524315"/>
          </a:xfrm>
          <a:prstGeom prst="rect">
            <a:avLst/>
          </a:prstGeom>
        </p:spPr>
        <p:txBody>
          <a:bodyPr wrap="square">
            <a:spAutoFit/>
          </a:bodyPr>
          <a:lstStyle/>
          <a:p>
            <a:r>
              <a:rPr lang="en-US" sz="2400" b="1" i="1" dirty="0">
                <a:solidFill>
                  <a:schemeClr val="bg1">
                    <a:lumMod val="75000"/>
                  </a:schemeClr>
                </a:solidFill>
              </a:rPr>
              <a:t>This program is for instructional purposes </a:t>
            </a:r>
            <a:r>
              <a:rPr lang="en-US" sz="2400" b="1" i="1" dirty="0" smtClean="0">
                <a:solidFill>
                  <a:schemeClr val="bg1">
                    <a:lumMod val="75000"/>
                  </a:schemeClr>
                </a:solidFill>
              </a:rPr>
              <a:t>only and </a:t>
            </a:r>
            <a:r>
              <a:rPr lang="en-US" sz="2400" b="1" i="1" dirty="0">
                <a:solidFill>
                  <a:schemeClr val="bg1">
                    <a:lumMod val="75000"/>
                  </a:schemeClr>
                </a:solidFill>
              </a:rPr>
              <a:t>is not to be regarded as legal advice. </a:t>
            </a:r>
            <a:endParaRPr lang="en-US" sz="2400" b="1" i="1" dirty="0" smtClean="0">
              <a:solidFill>
                <a:schemeClr val="bg1">
                  <a:lumMod val="75000"/>
                </a:schemeClr>
              </a:solidFill>
            </a:endParaRPr>
          </a:p>
          <a:p>
            <a:endParaRPr lang="en-US" sz="2400" b="1" i="1" dirty="0">
              <a:solidFill>
                <a:schemeClr val="bg1">
                  <a:lumMod val="75000"/>
                </a:schemeClr>
              </a:solidFill>
            </a:endParaRPr>
          </a:p>
          <a:p>
            <a:r>
              <a:rPr lang="en-US" sz="2400" b="1" i="1" dirty="0">
                <a:solidFill>
                  <a:schemeClr val="bg1">
                    <a:lumMod val="75000"/>
                  </a:schemeClr>
                </a:solidFill>
              </a:rPr>
              <a:t>The scenarios and situations described in the </a:t>
            </a:r>
            <a:r>
              <a:rPr lang="en-US" sz="2400" b="1" i="1" dirty="0" smtClean="0">
                <a:solidFill>
                  <a:schemeClr val="bg1">
                    <a:lumMod val="75000"/>
                  </a:schemeClr>
                </a:solidFill>
              </a:rPr>
              <a:t>course </a:t>
            </a:r>
            <a:r>
              <a:rPr lang="en-US" sz="2400" b="1" i="1" dirty="0">
                <a:solidFill>
                  <a:schemeClr val="bg1">
                    <a:lumMod val="75000"/>
                  </a:schemeClr>
                </a:solidFill>
              </a:rPr>
              <a:t>have been fabricated for the purpose of illustrating specific learning objectives and are not intended as </a:t>
            </a:r>
            <a:r>
              <a:rPr lang="en-US" sz="2400" b="1" i="1" dirty="0" smtClean="0">
                <a:solidFill>
                  <a:schemeClr val="bg1">
                    <a:lumMod val="75000"/>
                  </a:schemeClr>
                </a:solidFill>
              </a:rPr>
              <a:t>categorical </a:t>
            </a:r>
            <a:r>
              <a:rPr lang="en-US" sz="2400" b="1" i="1" dirty="0">
                <a:solidFill>
                  <a:schemeClr val="bg1">
                    <a:lumMod val="75000"/>
                  </a:schemeClr>
                </a:solidFill>
              </a:rPr>
              <a:t>evidence of </a:t>
            </a:r>
            <a:r>
              <a:rPr lang="en-US" sz="2400" b="1" i="1" dirty="0" smtClean="0">
                <a:solidFill>
                  <a:schemeClr val="bg1">
                    <a:lumMod val="75000"/>
                  </a:schemeClr>
                </a:solidFill>
              </a:rPr>
              <a:t>discrimination, sexual harassment </a:t>
            </a:r>
            <a:r>
              <a:rPr lang="en-US" sz="2400" b="1" i="1" dirty="0" smtClean="0">
                <a:solidFill>
                  <a:srgbClr val="002D4F"/>
                </a:solidFill>
              </a:rPr>
              <a:t>or sexual misconduct.</a:t>
            </a:r>
            <a:endParaRPr lang="en-US" sz="2400" b="1" i="1" dirty="0">
              <a:solidFill>
                <a:srgbClr val="002D4F"/>
              </a:solidFill>
            </a:endParaRPr>
          </a:p>
          <a:p>
            <a:endParaRPr lang="en-US" sz="2400" b="1" i="1" dirty="0" smtClean="0">
              <a:solidFill>
                <a:srgbClr val="002D4F"/>
              </a:solidFill>
            </a:endParaRPr>
          </a:p>
          <a:p>
            <a:r>
              <a:rPr lang="en-US" sz="2400" b="1" i="1" dirty="0" smtClean="0">
                <a:solidFill>
                  <a:srgbClr val="002D4F"/>
                </a:solidFill>
              </a:rPr>
              <a:t>All </a:t>
            </a:r>
            <a:r>
              <a:rPr lang="en-US" sz="2400" b="1" i="1" dirty="0">
                <a:solidFill>
                  <a:srgbClr val="002D4F"/>
                </a:solidFill>
              </a:rPr>
              <a:t>allegations of </a:t>
            </a:r>
            <a:r>
              <a:rPr lang="en-US" sz="2400" b="1" i="1" dirty="0" smtClean="0">
                <a:solidFill>
                  <a:srgbClr val="002D4F"/>
                </a:solidFill>
              </a:rPr>
              <a:t>discrimination, sexual harassment, and/or sexual misconduct </a:t>
            </a:r>
            <a:r>
              <a:rPr lang="en-US" sz="2400" b="1" i="1" dirty="0">
                <a:solidFill>
                  <a:srgbClr val="002D4F"/>
                </a:solidFill>
              </a:rPr>
              <a:t>require careful analysis and thorough investigation</a:t>
            </a:r>
            <a:r>
              <a:rPr lang="en-US" sz="2400" b="1" i="1" dirty="0" smtClean="0">
                <a:solidFill>
                  <a:schemeClr val="bg1">
                    <a:lumMod val="75000"/>
                  </a:schemeClr>
                </a:solidFill>
              </a:rPr>
              <a:t>.</a:t>
            </a:r>
            <a:endParaRPr lang="en-US" sz="2400" b="1" i="1" dirty="0">
              <a:solidFill>
                <a:schemeClr val="bg1">
                  <a:lumMod val="75000"/>
                </a:schemeClr>
              </a:solidFill>
            </a:endParaRPr>
          </a:p>
        </p:txBody>
      </p:sp>
      <p:grpSp>
        <p:nvGrpSpPr>
          <p:cNvPr id="6" name="Group 5"/>
          <p:cNvGrpSpPr/>
          <p:nvPr>
            <p:custDataLst>
              <p:tags r:id="rId2"/>
            </p:custDataLst>
          </p:nvPr>
        </p:nvGrpSpPr>
        <p:grpSpPr>
          <a:xfrm>
            <a:off x="0" y="769960"/>
            <a:ext cx="9144000" cy="721534"/>
            <a:chOff x="0" y="914400"/>
            <a:chExt cx="9144000" cy="721534"/>
          </a:xfrm>
        </p:grpSpPr>
        <p:sp>
          <p:nvSpPr>
            <p:cNvPr id="9" name="Rectangle 8"/>
            <p:cNvSpPr/>
            <p:nvPr>
              <p:custDataLst>
                <p:tags r:id="rId3"/>
              </p:custDataLst>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custDataLst>
                <p:tags r:id="rId4"/>
              </p:custDataLst>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Disclaimer</a:t>
              </a:r>
              <a:endParaRPr lang="en-US" dirty="0"/>
            </a:p>
          </p:txBody>
        </p:sp>
      </p:grpSp>
    </p:spTree>
    <p:custDataLst>
      <p:tags r:id="rId1"/>
    </p:custDataLst>
    <p:extLst>
      <p:ext uri="{BB962C8B-B14F-4D97-AF65-F5344CB8AC3E}">
        <p14:creationId xmlns:p14="http://schemas.microsoft.com/office/powerpoint/2010/main" val="110245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custDataLst>
              <p:tags r:id="rId2"/>
            </p:custDataLst>
          </p:nvPr>
        </p:nvGrpSpPr>
        <p:grpSpPr>
          <a:xfrm>
            <a:off x="0" y="769960"/>
            <a:ext cx="9144000" cy="721534"/>
            <a:chOff x="0" y="914400"/>
            <a:chExt cx="9144000" cy="721534"/>
          </a:xfrm>
        </p:grpSpPr>
        <p:sp>
          <p:nvSpPr>
            <p:cNvPr id="8" name="Rectangle 7"/>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pic>
        <p:nvPicPr>
          <p:cNvPr id="11" name="Picture 10" descr="Frustrated Woman copy.jpg"/>
          <p:cNvPicPr>
            <a:picLocks noChangeAspect="1"/>
          </p:cNvPicPr>
          <p:nvPr>
            <p:custDataLst>
              <p:tags r:id="rId3"/>
            </p:custDataLst>
          </p:nvPr>
        </p:nvPicPr>
        <p:blipFill>
          <a:blip r:embed="rId6" cstate="print">
            <a:clrChange>
              <a:clrFrom>
                <a:srgbClr val="EEEE06"/>
              </a:clrFrom>
              <a:clrTo>
                <a:srgbClr val="EEEE06">
                  <a:alpha val="0"/>
                </a:srgbClr>
              </a:clrTo>
            </a:clrChange>
          </a:blip>
          <a:stretch>
            <a:fillRect/>
          </a:stretch>
        </p:blipFill>
        <p:spPr>
          <a:xfrm flipH="1">
            <a:off x="2385792" y="1934460"/>
            <a:ext cx="5996208" cy="399747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762000" y="2515612"/>
            <a:ext cx="4572000" cy="3046988"/>
          </a:xfrm>
          <a:prstGeom prst="rect">
            <a:avLst/>
          </a:prstGeom>
        </p:spPr>
        <p:txBody>
          <a:bodyPr wrap="square">
            <a:spAutoFit/>
          </a:bodyPr>
          <a:lstStyle/>
          <a:p>
            <a:pPr lvl="0"/>
            <a:r>
              <a:rPr lang="en-US" sz="2400" b="1" dirty="0" smtClean="0">
                <a:solidFill>
                  <a:schemeClr val="bg1">
                    <a:lumMod val="75000"/>
                  </a:schemeClr>
                </a:solidFill>
                <a:latin typeface="+mj-lt"/>
              </a:rPr>
              <a:t>Since refusing to go on a date with </a:t>
            </a:r>
            <a:r>
              <a:rPr lang="en-US" sz="2400" b="1" dirty="0" smtClean="0">
                <a:solidFill>
                  <a:srgbClr val="002D4F"/>
                </a:solidFill>
                <a:latin typeface="+mj-lt"/>
              </a:rPr>
              <a:t>Mark, a supervisor, </a:t>
            </a:r>
            <a:r>
              <a:rPr lang="en-US" sz="2400" b="1" dirty="0" err="1" smtClean="0">
                <a:solidFill>
                  <a:srgbClr val="002D4F"/>
                </a:solidFill>
                <a:latin typeface="+mj-lt"/>
              </a:rPr>
              <a:t>Ra’shawn</a:t>
            </a:r>
            <a:r>
              <a:rPr lang="en-US" sz="2400" b="1" dirty="0" smtClean="0">
                <a:solidFill>
                  <a:srgbClr val="002D4F"/>
                </a:solidFill>
                <a:latin typeface="+mj-lt"/>
              </a:rPr>
              <a:t> is no longer invited to any of the leadership development workshops.  </a:t>
            </a:r>
          </a:p>
          <a:p>
            <a:pPr lvl="0"/>
            <a:endParaRPr lang="en-US" sz="2400" b="1" dirty="0">
              <a:solidFill>
                <a:srgbClr val="002D4F"/>
              </a:solidFill>
              <a:latin typeface="+mj-lt"/>
            </a:endParaRPr>
          </a:p>
          <a:p>
            <a:pPr lvl="0"/>
            <a:r>
              <a:rPr lang="en-US" sz="2400" b="1" dirty="0" smtClean="0">
                <a:solidFill>
                  <a:srgbClr val="002D4F"/>
                </a:solidFill>
                <a:latin typeface="+mj-lt"/>
              </a:rPr>
              <a:t>All other employees </a:t>
            </a:r>
            <a:r>
              <a:rPr lang="en-US" sz="2400" b="1" dirty="0" smtClean="0">
                <a:solidFill>
                  <a:srgbClr val="FF00FF"/>
                </a:solidFill>
                <a:latin typeface="+mj-lt"/>
              </a:rPr>
              <a:t/>
            </a:r>
            <a:br>
              <a:rPr lang="en-US" sz="2400" b="1" dirty="0" smtClean="0">
                <a:solidFill>
                  <a:srgbClr val="FF00FF"/>
                </a:solidFill>
                <a:latin typeface="+mj-lt"/>
              </a:rPr>
            </a:br>
            <a:r>
              <a:rPr lang="en-US" sz="2400" b="1" dirty="0" smtClean="0">
                <a:solidFill>
                  <a:srgbClr val="002D4F"/>
                </a:solidFill>
                <a:latin typeface="+mj-lt"/>
              </a:rPr>
              <a:t>are still invited.</a:t>
            </a:r>
          </a:p>
        </p:txBody>
      </p:sp>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28600" y="228600"/>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sp>
        <p:nvSpPr>
          <p:cNvPr id="16" name="TextBox 15"/>
          <p:cNvSpPr txBox="1"/>
          <p:nvPr/>
        </p:nvSpPr>
        <p:spPr>
          <a:xfrm>
            <a:off x="18197"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Quid Pro Quo</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custDataLst>
              <p:tags r:id="rId2"/>
            </p:custDataLst>
          </p:nvPr>
        </p:nvGrpSpPr>
        <p:grpSpPr>
          <a:xfrm>
            <a:off x="0" y="769960"/>
            <a:ext cx="9144000" cy="721534"/>
            <a:chOff x="0" y="914400"/>
            <a:chExt cx="9144000" cy="721534"/>
          </a:xfrm>
        </p:grpSpPr>
        <p:sp>
          <p:nvSpPr>
            <p:cNvPr id="9" name="Rectangle 8"/>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7200" y="1981200"/>
            <a:ext cx="5181600" cy="3785652"/>
          </a:xfrm>
          <a:prstGeom prst="rect">
            <a:avLst/>
          </a:prstGeom>
        </p:spPr>
        <p:txBody>
          <a:bodyPr wrap="square">
            <a:spAutoFit/>
          </a:bodyPr>
          <a:lstStyle/>
          <a:p>
            <a:r>
              <a:rPr lang="en-US" sz="2400" b="1" dirty="0" smtClean="0">
                <a:solidFill>
                  <a:schemeClr val="bg1">
                    <a:lumMod val="75000"/>
                  </a:schemeClr>
                </a:solidFill>
                <a:latin typeface="+mj-lt"/>
              </a:rPr>
              <a:t>Sarah receives frequent </a:t>
            </a:r>
            <a:r>
              <a:rPr lang="en-US" sz="2400" b="1" dirty="0" smtClean="0">
                <a:solidFill>
                  <a:srgbClr val="FF00FF"/>
                </a:solidFill>
                <a:latin typeface="+mj-lt"/>
              </a:rPr>
              <a:t/>
            </a:r>
            <a:br>
              <a:rPr lang="en-US" sz="2400" b="1" dirty="0" smtClean="0">
                <a:solidFill>
                  <a:srgbClr val="FF00FF"/>
                </a:solidFill>
                <a:latin typeface="+mj-lt"/>
              </a:rPr>
            </a:br>
            <a:r>
              <a:rPr lang="en-US" sz="2400" b="1" dirty="0" smtClean="0">
                <a:solidFill>
                  <a:schemeClr val="bg1">
                    <a:lumMod val="75000"/>
                  </a:schemeClr>
                </a:solidFill>
                <a:latin typeface="+mj-lt"/>
              </a:rPr>
              <a:t>memos, cartoons and emails </a:t>
            </a:r>
            <a:r>
              <a:rPr lang="en-US" sz="2400" b="1" dirty="0" smtClean="0">
                <a:solidFill>
                  <a:srgbClr val="FF00FF"/>
                </a:solidFill>
                <a:latin typeface="+mj-lt"/>
              </a:rPr>
              <a:t/>
            </a:r>
            <a:br>
              <a:rPr lang="en-US" sz="2400" b="1" dirty="0" smtClean="0">
                <a:solidFill>
                  <a:srgbClr val="FF00FF"/>
                </a:solidFill>
                <a:latin typeface="+mj-lt"/>
              </a:rPr>
            </a:br>
            <a:r>
              <a:rPr lang="en-US" sz="2400" b="1" dirty="0" smtClean="0">
                <a:solidFill>
                  <a:schemeClr val="bg1">
                    <a:lumMod val="75000"/>
                  </a:schemeClr>
                </a:solidFill>
                <a:latin typeface="+mj-lt"/>
              </a:rPr>
              <a:t>from coworkers that are sexual </a:t>
            </a:r>
            <a:r>
              <a:rPr lang="en-US" sz="2400" b="1" dirty="0" smtClean="0">
                <a:solidFill>
                  <a:srgbClr val="FF00FF"/>
                </a:solidFill>
                <a:latin typeface="+mj-lt"/>
              </a:rPr>
              <a:t/>
            </a:r>
            <a:br>
              <a:rPr lang="en-US" sz="2400" b="1" dirty="0" smtClean="0">
                <a:solidFill>
                  <a:srgbClr val="FF00FF"/>
                </a:solidFill>
                <a:latin typeface="+mj-lt"/>
              </a:rPr>
            </a:br>
            <a:r>
              <a:rPr lang="en-US" sz="2400" b="1" dirty="0" smtClean="0">
                <a:solidFill>
                  <a:schemeClr val="bg1">
                    <a:lumMod val="75000"/>
                  </a:schemeClr>
                </a:solidFill>
                <a:latin typeface="+mj-lt"/>
              </a:rPr>
              <a:t>in nature. </a:t>
            </a:r>
            <a:r>
              <a:rPr lang="en-US" sz="2400" b="1" dirty="0" smtClean="0">
                <a:solidFill>
                  <a:srgbClr val="FF00FF"/>
                </a:solidFill>
                <a:latin typeface="+mj-lt"/>
              </a:rPr>
              <a:t/>
            </a:r>
            <a:br>
              <a:rPr lang="en-US" sz="2400" b="1" dirty="0" smtClean="0">
                <a:solidFill>
                  <a:srgbClr val="FF00FF"/>
                </a:solidFill>
                <a:latin typeface="+mj-lt"/>
              </a:rPr>
            </a:br>
            <a:r>
              <a:rPr lang="en-US" sz="2400" b="1" dirty="0" smtClean="0">
                <a:solidFill>
                  <a:srgbClr val="FF00FF"/>
                </a:solidFill>
                <a:latin typeface="+mj-lt"/>
              </a:rPr>
              <a:t/>
            </a:r>
            <a:br>
              <a:rPr lang="en-US" sz="2400" b="1" dirty="0" smtClean="0">
                <a:solidFill>
                  <a:srgbClr val="FF00FF"/>
                </a:solidFill>
                <a:latin typeface="+mj-lt"/>
              </a:rPr>
            </a:br>
            <a:r>
              <a:rPr lang="en-US" sz="2400" b="1" dirty="0" smtClean="0">
                <a:solidFill>
                  <a:schemeClr val="bg1">
                    <a:lumMod val="75000"/>
                  </a:schemeClr>
                </a:solidFill>
                <a:latin typeface="+mj-lt"/>
              </a:rPr>
              <a:t>She does not appreciate this brand of humor and has continued to receive them on two separate occasions even after asking her coworkers to stop. </a:t>
            </a:r>
          </a:p>
        </p:txBody>
      </p:sp>
      <p:pic>
        <p:nvPicPr>
          <p:cNvPr id="11" name="Picture 8" descr="C:\Users\dschmidt\AppData\Local\Microsoft\Windows\Temporary Internet Files\Content.IE5\XI0T34HV\MP900400923[1].jpg"/>
          <p:cNvPicPr>
            <a:picLocks noChangeAspect="1" noChangeArrowheads="1"/>
          </p:cNvPicPr>
          <p:nvPr>
            <p:custDataLst>
              <p:tags r:id="rId3"/>
            </p:custDataLst>
          </p:nvPr>
        </p:nvPicPr>
        <p:blipFill>
          <a:blip r:embed="rId6" cstate="print"/>
          <a:srcRect/>
          <a:stretch>
            <a:fillRect/>
          </a:stretch>
        </p:blipFill>
        <p:spPr bwMode="auto">
          <a:xfrm>
            <a:off x="5943600" y="1981200"/>
            <a:ext cx="2386012" cy="3578109"/>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28600" y="228600"/>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sp>
        <p:nvSpPr>
          <p:cNvPr id="14" name="TextBox 13"/>
          <p:cNvSpPr txBox="1"/>
          <p:nvPr/>
        </p:nvSpPr>
        <p:spPr>
          <a:xfrm>
            <a:off x="13648" y="77564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Unwelcome Behavior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custDataLst>
              <p:tags r:id="rId2"/>
            </p:custDataLst>
          </p:nvPr>
        </p:nvGrpSpPr>
        <p:grpSpPr>
          <a:xfrm>
            <a:off x="0" y="769960"/>
            <a:ext cx="9144000" cy="721534"/>
            <a:chOff x="0" y="914400"/>
            <a:chExt cx="9144000" cy="721534"/>
          </a:xfrm>
        </p:grpSpPr>
        <p:sp>
          <p:nvSpPr>
            <p:cNvPr id="11" name="Rectangle 10"/>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7199" y="2133600"/>
            <a:ext cx="4343399" cy="3046988"/>
          </a:xfrm>
          <a:prstGeom prst="rect">
            <a:avLst/>
          </a:prstGeom>
        </p:spPr>
        <p:txBody>
          <a:bodyPr wrap="square">
            <a:spAutoFit/>
          </a:bodyPr>
          <a:lstStyle/>
          <a:p>
            <a:r>
              <a:rPr lang="en-US" sz="2400" b="1" dirty="0" smtClean="0">
                <a:solidFill>
                  <a:schemeClr val="bg1">
                    <a:lumMod val="75000"/>
                  </a:schemeClr>
                </a:solidFill>
                <a:latin typeface="+mj-lt"/>
              </a:rPr>
              <a:t>The persistent use of foul language in the work unit has been going on for years.  </a:t>
            </a:r>
          </a:p>
          <a:p>
            <a:endParaRPr lang="en-US" sz="2400" b="1" dirty="0">
              <a:solidFill>
                <a:schemeClr val="bg1">
                  <a:lumMod val="75000"/>
                </a:schemeClr>
              </a:solidFill>
              <a:latin typeface="+mj-lt"/>
            </a:endParaRPr>
          </a:p>
          <a:p>
            <a:r>
              <a:rPr lang="en-US" sz="2400" b="1" dirty="0" smtClean="0">
                <a:solidFill>
                  <a:schemeClr val="bg1">
                    <a:lumMod val="75000"/>
                  </a:schemeClr>
                </a:solidFill>
                <a:latin typeface="+mj-lt"/>
              </a:rPr>
              <a:t>Norm, a new employee, recently told the group it is not professional to curse in the work unit.  </a:t>
            </a:r>
          </a:p>
        </p:txBody>
      </p:sp>
      <p:pic>
        <p:nvPicPr>
          <p:cNvPr id="4100" name="Picture 4"/>
          <p:cNvPicPr>
            <a:picLocks noChangeAspect="1" noChangeArrowheads="1"/>
          </p:cNvPicPr>
          <p:nvPr>
            <p:custDataLst>
              <p:tags r:id="rId3"/>
            </p:custDataLst>
          </p:nvPr>
        </p:nvPicPr>
        <p:blipFill>
          <a:blip r:embed="rId6" cstate="print"/>
          <a:srcRect r="23201"/>
          <a:stretch>
            <a:fillRect/>
          </a:stretch>
        </p:blipFill>
        <p:spPr bwMode="auto">
          <a:xfrm>
            <a:off x="5029925" y="2057400"/>
            <a:ext cx="3656875" cy="3276600"/>
          </a:xfrm>
          <a:prstGeom prst="rect">
            <a:avLst/>
          </a:prstGeom>
          <a:ln>
            <a:noFill/>
          </a:ln>
          <a:effectLst>
            <a:outerShdw blurRad="292100" dist="139700" dir="2700000" algn="tl" rotWithShape="0">
              <a:srgbClr val="333333">
                <a:alpha val="65000"/>
              </a:srgbClr>
            </a:outerShdw>
          </a:effectLst>
        </p:spPr>
      </p:pic>
      <p:sp>
        <p:nvSpPr>
          <p:cNvPr id="13" name="TextBox 12"/>
          <p:cNvSpPr txBox="1"/>
          <p:nvPr/>
        </p:nvSpPr>
        <p:spPr>
          <a:xfrm>
            <a:off x="228600" y="228600"/>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sp>
        <p:nvSpPr>
          <p:cNvPr id="14" name="TextBox 13"/>
          <p:cNvSpPr txBox="1"/>
          <p:nvPr/>
        </p:nvSpPr>
        <p:spPr>
          <a:xfrm>
            <a:off x="13648" y="77564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Unwelcome Behavior</a:t>
            </a:r>
          </a:p>
        </p:txBody>
      </p:sp>
      <p:sp>
        <p:nvSpPr>
          <p:cNvPr id="15" name="Rectangle 14"/>
          <p:cNvSpPr/>
          <p:nvPr/>
        </p:nvSpPr>
        <p:spPr>
          <a:xfrm>
            <a:off x="457200" y="5481935"/>
            <a:ext cx="8229600" cy="461665"/>
          </a:xfrm>
          <a:prstGeom prst="rect">
            <a:avLst/>
          </a:prstGeom>
        </p:spPr>
        <p:txBody>
          <a:bodyPr wrap="square">
            <a:spAutoFit/>
          </a:bodyPr>
          <a:lstStyle/>
          <a:p>
            <a:r>
              <a:rPr lang="en-US" sz="2400" b="1" dirty="0" smtClean="0">
                <a:solidFill>
                  <a:schemeClr val="bg1">
                    <a:lumMod val="75000"/>
                  </a:schemeClr>
                </a:solidFill>
                <a:latin typeface="+mj-lt"/>
              </a:rPr>
              <a:t>Now the others have begun calling him, “Girly-Man.”</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custDataLst>
              <p:tags r:id="rId2"/>
            </p:custDataLst>
          </p:nvPr>
        </p:nvGrpSpPr>
        <p:grpSpPr>
          <a:xfrm>
            <a:off x="0" y="769960"/>
            <a:ext cx="9144000" cy="721534"/>
            <a:chOff x="0" y="914400"/>
            <a:chExt cx="9144000" cy="721534"/>
          </a:xfrm>
        </p:grpSpPr>
        <p:sp>
          <p:nvSpPr>
            <p:cNvPr id="11" name="Rectangle 10"/>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114800" y="2057400"/>
            <a:ext cx="4419600" cy="4154984"/>
          </a:xfrm>
          <a:prstGeom prst="rect">
            <a:avLst/>
          </a:prstGeom>
        </p:spPr>
        <p:txBody>
          <a:bodyPr wrap="square">
            <a:spAutoFit/>
          </a:bodyPr>
          <a:lstStyle/>
          <a:p>
            <a:r>
              <a:rPr lang="en-US" sz="2400" b="1" dirty="0" smtClean="0">
                <a:solidFill>
                  <a:schemeClr val="bg1">
                    <a:lumMod val="75000"/>
                  </a:schemeClr>
                </a:solidFill>
                <a:latin typeface="+mj-lt"/>
              </a:rPr>
              <a:t>Frank compliments Sienna’s clothing nearly every day. </a:t>
            </a:r>
          </a:p>
          <a:p>
            <a:endParaRPr lang="en-US" sz="2400" b="1" dirty="0">
              <a:solidFill>
                <a:schemeClr val="bg1">
                  <a:lumMod val="75000"/>
                </a:schemeClr>
              </a:solidFill>
              <a:latin typeface="+mj-lt"/>
            </a:endParaRPr>
          </a:p>
          <a:p>
            <a:r>
              <a:rPr lang="en-US" sz="2400" b="1" i="1" dirty="0" smtClean="0">
                <a:solidFill>
                  <a:schemeClr val="bg1">
                    <a:lumMod val="75000"/>
                  </a:schemeClr>
                </a:solidFill>
                <a:latin typeface="+mj-lt"/>
              </a:rPr>
              <a:t>“That dress really shows off your figure,” </a:t>
            </a:r>
            <a:r>
              <a:rPr lang="en-US" sz="2400" b="1" dirty="0" smtClean="0">
                <a:solidFill>
                  <a:schemeClr val="bg1">
                    <a:lumMod val="75000"/>
                  </a:schemeClr>
                </a:solidFill>
                <a:latin typeface="+mj-lt"/>
              </a:rPr>
              <a:t>he says, or </a:t>
            </a:r>
            <a:r>
              <a:rPr lang="en-US" sz="2400" b="1" i="1" dirty="0" smtClean="0">
                <a:solidFill>
                  <a:schemeClr val="bg1">
                    <a:lumMod val="75000"/>
                  </a:schemeClr>
                </a:solidFill>
                <a:latin typeface="+mj-lt"/>
              </a:rPr>
              <a:t>“None of the other girls could make that top look so good.”  </a:t>
            </a:r>
          </a:p>
          <a:p>
            <a:endParaRPr lang="en-US" sz="2400" b="1" i="1" dirty="0">
              <a:solidFill>
                <a:schemeClr val="bg1">
                  <a:lumMod val="75000"/>
                </a:schemeClr>
              </a:solidFill>
              <a:latin typeface="+mj-lt"/>
            </a:endParaRPr>
          </a:p>
          <a:p>
            <a:r>
              <a:rPr lang="en-US" sz="2400" b="1" dirty="0" smtClean="0">
                <a:solidFill>
                  <a:schemeClr val="bg1">
                    <a:lumMod val="75000"/>
                  </a:schemeClr>
                </a:solidFill>
                <a:latin typeface="+mj-lt"/>
              </a:rPr>
              <a:t>Sienna is not flattered and wishes he would stop.</a:t>
            </a:r>
          </a:p>
        </p:txBody>
      </p:sp>
      <p:pic>
        <p:nvPicPr>
          <p:cNvPr id="5127" name="Picture 7" descr="C:\Users\dschmidt\AppData\Local\Microsoft\Windows\Temporary Internet Files\Content.IE5\6XVGK0CD\MP900400210[1].jpg"/>
          <p:cNvPicPr>
            <a:picLocks noChangeAspect="1" noChangeArrowheads="1"/>
          </p:cNvPicPr>
          <p:nvPr>
            <p:custDataLst>
              <p:tags r:id="rId3"/>
            </p:custDataLst>
          </p:nvPr>
        </p:nvPicPr>
        <p:blipFill>
          <a:blip r:embed="rId6" cstate="print">
            <a:extLst/>
          </a:blip>
          <a:srcRect/>
          <a:stretch>
            <a:fillRect/>
          </a:stretch>
        </p:blipFill>
        <p:spPr bwMode="auto">
          <a:xfrm>
            <a:off x="457200" y="2057400"/>
            <a:ext cx="3199657" cy="4000546"/>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13648" y="77564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Unwelcome Behavior</a:t>
            </a:r>
          </a:p>
        </p:txBody>
      </p:sp>
      <p:sp>
        <p:nvSpPr>
          <p:cNvPr id="13" name="TextBox 12"/>
          <p:cNvSpPr txBox="1"/>
          <p:nvPr/>
        </p:nvSpPr>
        <p:spPr>
          <a:xfrm>
            <a:off x="228600" y="228600"/>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custDataLst>
              <p:tags r:id="rId2"/>
            </p:custDataLst>
          </p:nvPr>
        </p:nvGrpSpPr>
        <p:grpSpPr>
          <a:xfrm>
            <a:off x="0" y="769960"/>
            <a:ext cx="9144000" cy="721534"/>
            <a:chOff x="0" y="914400"/>
            <a:chExt cx="9144000" cy="721534"/>
          </a:xfrm>
        </p:grpSpPr>
        <p:sp>
          <p:nvSpPr>
            <p:cNvPr id="11" name="Rectangle 10"/>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457200" y="2339876"/>
            <a:ext cx="3886200" cy="2308324"/>
          </a:xfrm>
          <a:prstGeom prst="rect">
            <a:avLst/>
          </a:prstGeom>
        </p:spPr>
        <p:txBody>
          <a:bodyPr wrap="square">
            <a:spAutoFit/>
          </a:bodyPr>
          <a:lstStyle/>
          <a:p>
            <a:r>
              <a:rPr lang="en-US" sz="2400" b="1" i="1" dirty="0" smtClean="0">
                <a:solidFill>
                  <a:schemeClr val="bg1">
                    <a:lumMod val="75000"/>
                  </a:schemeClr>
                </a:solidFill>
                <a:latin typeface="+mj-lt"/>
              </a:rPr>
              <a:t>Several </a:t>
            </a:r>
            <a:r>
              <a:rPr lang="en-US" sz="2400" b="1" i="1" dirty="0">
                <a:solidFill>
                  <a:schemeClr val="bg1">
                    <a:lumMod val="75000"/>
                  </a:schemeClr>
                </a:solidFill>
                <a:latin typeface="+mj-lt"/>
              </a:rPr>
              <a:t>of my colleagues spend a lot of time talking about sex.  </a:t>
            </a:r>
            <a:endParaRPr lang="en-US" sz="2400" b="1" i="1" dirty="0" smtClean="0">
              <a:solidFill>
                <a:schemeClr val="bg1">
                  <a:lumMod val="75000"/>
                </a:schemeClr>
              </a:solidFill>
              <a:latin typeface="+mj-lt"/>
            </a:endParaRPr>
          </a:p>
          <a:p>
            <a:endParaRPr lang="en-US" sz="2400" b="1" i="1" dirty="0">
              <a:solidFill>
                <a:schemeClr val="bg1">
                  <a:lumMod val="75000"/>
                </a:schemeClr>
              </a:solidFill>
              <a:latin typeface="+mj-lt"/>
            </a:endParaRPr>
          </a:p>
          <a:p>
            <a:r>
              <a:rPr lang="en-US" sz="2400" b="1" i="1" dirty="0" smtClean="0">
                <a:solidFill>
                  <a:schemeClr val="bg1">
                    <a:lumMod val="75000"/>
                  </a:schemeClr>
                </a:solidFill>
                <a:latin typeface="+mj-lt"/>
              </a:rPr>
              <a:t>Explicit </a:t>
            </a:r>
            <a:r>
              <a:rPr lang="en-US" sz="2400" b="1" i="1" dirty="0">
                <a:solidFill>
                  <a:schemeClr val="bg1">
                    <a:lumMod val="75000"/>
                  </a:schemeClr>
                </a:solidFill>
                <a:latin typeface="+mj-lt"/>
              </a:rPr>
              <a:t>details are frequently included. </a:t>
            </a:r>
          </a:p>
        </p:txBody>
      </p:sp>
      <p:sp>
        <p:nvSpPr>
          <p:cNvPr id="8" name="TextBox 7"/>
          <p:cNvSpPr txBox="1"/>
          <p:nvPr/>
        </p:nvSpPr>
        <p:spPr>
          <a:xfrm>
            <a:off x="0" y="797256"/>
            <a:ext cx="9144000" cy="646331"/>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sz="3600" dirty="0" smtClean="0"/>
              <a:t>Unwelcome Behavior</a:t>
            </a:r>
            <a:endParaRPr lang="en-US" sz="3600" dirty="0"/>
          </a:p>
        </p:txBody>
      </p:sp>
      <p:pic>
        <p:nvPicPr>
          <p:cNvPr id="1033" name="Picture 9" descr="C:\Users\dschmidt\AppData\Local\Microsoft\Windows\Temporary Internet Files\Content.IE5\IIAH66CL\MP900439549[1].jpg"/>
          <p:cNvPicPr>
            <a:picLocks noChangeAspect="1" noChangeArrowheads="1"/>
          </p:cNvPicPr>
          <p:nvPr>
            <p:custDataLst>
              <p:tags r:id="rId3"/>
            </p:custDataLst>
          </p:nvPr>
        </p:nvPicPr>
        <p:blipFill>
          <a:blip r:embed="rId6" cstate="print">
            <a:extLst>
              <a:ext uri="{28A0092B-C50C-407E-A947-70E740481C1C}">
                <a14:useLocalDpi xmlns:a14="http://schemas.microsoft.com/office/drawing/2010/main" val="0"/>
              </a:ext>
            </a:extLst>
          </a:blip>
          <a:srcRect/>
          <a:stretch>
            <a:fillRect/>
          </a:stretch>
        </p:blipFill>
        <p:spPr bwMode="auto">
          <a:xfrm>
            <a:off x="4419600" y="2346450"/>
            <a:ext cx="4114800" cy="274728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5" name="Rectangle 14"/>
          <p:cNvSpPr/>
          <p:nvPr/>
        </p:nvSpPr>
        <p:spPr>
          <a:xfrm>
            <a:off x="457200" y="4876800"/>
            <a:ext cx="7239000" cy="830997"/>
          </a:xfrm>
          <a:prstGeom prst="rect">
            <a:avLst/>
          </a:prstGeom>
        </p:spPr>
        <p:txBody>
          <a:bodyPr wrap="square">
            <a:spAutoFit/>
          </a:bodyPr>
          <a:lstStyle/>
          <a:p>
            <a:r>
              <a:rPr lang="en-US" sz="2400" b="1" i="1" dirty="0" smtClean="0">
                <a:solidFill>
                  <a:schemeClr val="bg1">
                    <a:lumMod val="75000"/>
                  </a:schemeClr>
                </a:solidFill>
                <a:latin typeface="+mj-lt"/>
              </a:rPr>
              <a:t>I </a:t>
            </a:r>
            <a:r>
              <a:rPr lang="en-US" sz="2400" b="1" i="1" dirty="0">
                <a:solidFill>
                  <a:schemeClr val="bg1">
                    <a:lumMod val="75000"/>
                  </a:schemeClr>
                </a:solidFill>
                <a:latin typeface="+mj-lt"/>
              </a:rPr>
              <a:t>find this upsetting and  </a:t>
            </a:r>
            <a:endParaRPr lang="en-US" sz="2400" b="1" i="1" dirty="0" smtClean="0">
              <a:solidFill>
                <a:schemeClr val="bg1">
                  <a:lumMod val="75000"/>
                </a:schemeClr>
              </a:solidFill>
              <a:latin typeface="+mj-lt"/>
            </a:endParaRPr>
          </a:p>
          <a:p>
            <a:r>
              <a:rPr lang="en-US" sz="2400" b="1" i="1" dirty="0" smtClean="0">
                <a:solidFill>
                  <a:schemeClr val="bg1">
                    <a:lumMod val="75000"/>
                  </a:schemeClr>
                </a:solidFill>
                <a:latin typeface="+mj-lt"/>
              </a:rPr>
              <a:t>have repeatedly </a:t>
            </a:r>
            <a:r>
              <a:rPr lang="en-US" sz="2400" b="1" i="1" dirty="0">
                <a:solidFill>
                  <a:schemeClr val="bg1">
                    <a:lumMod val="75000"/>
                  </a:schemeClr>
                </a:solidFill>
                <a:latin typeface="+mj-lt"/>
              </a:rPr>
              <a:t>asked them to stop</a:t>
            </a:r>
            <a:r>
              <a:rPr lang="en-US" sz="2400" b="1" i="1" dirty="0" smtClean="0">
                <a:solidFill>
                  <a:schemeClr val="bg1">
                    <a:lumMod val="75000"/>
                  </a:schemeClr>
                </a:solidFill>
                <a:latin typeface="+mj-lt"/>
              </a:rPr>
              <a:t>.</a:t>
            </a:r>
            <a:endParaRPr lang="en-US" sz="2400" b="1" i="1" dirty="0">
              <a:solidFill>
                <a:schemeClr val="bg1">
                  <a:lumMod val="75000"/>
                </a:schemeClr>
              </a:solidFill>
              <a:latin typeface="+mj-lt"/>
            </a:endParaRPr>
          </a:p>
        </p:txBody>
      </p:sp>
      <p:sp>
        <p:nvSpPr>
          <p:cNvPr id="13" name="TextBox 12"/>
          <p:cNvSpPr txBox="1"/>
          <p:nvPr/>
        </p:nvSpPr>
        <p:spPr>
          <a:xfrm>
            <a:off x="228600" y="228600"/>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spTree>
    <p:custDataLst>
      <p:tags r:id="rId1"/>
    </p:custDataLst>
    <p:extLst>
      <p:ext uri="{BB962C8B-B14F-4D97-AF65-F5344CB8AC3E}">
        <p14:creationId xmlns:p14="http://schemas.microsoft.com/office/powerpoint/2010/main" val="3959912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custDataLst>
              <p:tags r:id="rId2"/>
            </p:custDataLst>
          </p:nvPr>
        </p:nvGrpSpPr>
        <p:grpSpPr>
          <a:xfrm>
            <a:off x="0" y="769960"/>
            <a:ext cx="9144000" cy="721534"/>
            <a:chOff x="0" y="914400"/>
            <a:chExt cx="9144000" cy="721534"/>
          </a:xfrm>
        </p:grpSpPr>
        <p:sp>
          <p:nvSpPr>
            <p:cNvPr id="11" name="Rectangle 10"/>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4953000" y="2133600"/>
            <a:ext cx="3886200" cy="4154984"/>
          </a:xfrm>
          <a:prstGeom prst="rect">
            <a:avLst/>
          </a:prstGeom>
        </p:spPr>
        <p:txBody>
          <a:bodyPr wrap="square">
            <a:spAutoFit/>
          </a:bodyPr>
          <a:lstStyle/>
          <a:p>
            <a:r>
              <a:rPr lang="en-US" sz="2400" b="1" i="1" dirty="0" smtClean="0">
                <a:solidFill>
                  <a:schemeClr val="bg1">
                    <a:lumMod val="75000"/>
                  </a:schemeClr>
                </a:solidFill>
                <a:latin typeface="+mj-lt"/>
              </a:rPr>
              <a:t>“My </a:t>
            </a:r>
            <a:r>
              <a:rPr lang="en-US" sz="2400" b="1" i="1" dirty="0">
                <a:solidFill>
                  <a:schemeClr val="bg1">
                    <a:lumMod val="75000"/>
                  </a:schemeClr>
                </a:solidFill>
                <a:latin typeface="+mj-lt"/>
              </a:rPr>
              <a:t>co-worker recently began asking me out.  Although I have declined all the invitations, she repeatedly keeps asking me.  </a:t>
            </a:r>
            <a:endParaRPr lang="en-US" sz="2400" b="1" i="1" dirty="0" smtClean="0">
              <a:solidFill>
                <a:schemeClr val="bg1">
                  <a:lumMod val="75000"/>
                </a:schemeClr>
              </a:solidFill>
              <a:latin typeface="+mj-lt"/>
            </a:endParaRPr>
          </a:p>
          <a:p>
            <a:endParaRPr lang="en-US" sz="2400" b="1" i="1" dirty="0">
              <a:solidFill>
                <a:schemeClr val="bg1">
                  <a:lumMod val="75000"/>
                </a:schemeClr>
              </a:solidFill>
              <a:latin typeface="+mj-lt"/>
            </a:endParaRPr>
          </a:p>
          <a:p>
            <a:r>
              <a:rPr lang="en-US" sz="2400" b="1" i="1" dirty="0" smtClean="0">
                <a:solidFill>
                  <a:schemeClr val="bg1">
                    <a:lumMod val="75000"/>
                  </a:schemeClr>
                </a:solidFill>
                <a:latin typeface="+mj-lt"/>
              </a:rPr>
              <a:t>They </a:t>
            </a:r>
            <a:r>
              <a:rPr lang="en-US" sz="2400" b="1" i="1" dirty="0">
                <a:solidFill>
                  <a:schemeClr val="bg1">
                    <a:lumMod val="75000"/>
                  </a:schemeClr>
                </a:solidFill>
                <a:latin typeface="+mj-lt"/>
              </a:rPr>
              <a:t>have actually become distracting and are making work uncomfortable.”</a:t>
            </a:r>
          </a:p>
        </p:txBody>
      </p:sp>
      <p:pic>
        <p:nvPicPr>
          <p:cNvPr id="2052" name="Picture 4"/>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469710" y="2226110"/>
            <a:ext cx="4246562" cy="3652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228600" y="228600"/>
            <a:ext cx="1743075" cy="461665"/>
          </a:xfrm>
          <a:prstGeom prst="rect">
            <a:avLst/>
          </a:prstGeom>
          <a:noFill/>
        </p:spPr>
        <p:txBody>
          <a:bodyPr wrap="square" rtlCol="0">
            <a:spAutoFit/>
          </a:bodyPr>
          <a:lstStyle/>
          <a:p>
            <a:r>
              <a:rPr lang="en-US" sz="2400" b="1" i="1" dirty="0" smtClean="0">
                <a:solidFill>
                  <a:schemeClr val="bg1"/>
                </a:solidFill>
                <a:latin typeface="+mj-lt"/>
              </a:rPr>
              <a:t>Example:</a:t>
            </a:r>
            <a:endParaRPr lang="en-US" sz="3200" b="1" i="1" dirty="0">
              <a:solidFill>
                <a:schemeClr val="bg1"/>
              </a:solidFill>
              <a:latin typeface="+mj-lt"/>
            </a:endParaRPr>
          </a:p>
        </p:txBody>
      </p:sp>
      <p:sp>
        <p:nvSpPr>
          <p:cNvPr id="14" name="TextBox 13"/>
          <p:cNvSpPr txBox="1"/>
          <p:nvPr/>
        </p:nvSpPr>
        <p:spPr>
          <a:xfrm>
            <a:off x="0" y="797256"/>
            <a:ext cx="9144000" cy="646331"/>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sz="3600" dirty="0" smtClean="0"/>
              <a:t>Unwelcome Behavior</a:t>
            </a:r>
            <a:endParaRPr lang="en-US" sz="3600" dirty="0"/>
          </a:p>
        </p:txBody>
      </p:sp>
    </p:spTree>
    <p:custDataLst>
      <p:tags r:id="rId1"/>
    </p:custDataLst>
    <p:extLst>
      <p:ext uri="{BB962C8B-B14F-4D97-AF65-F5344CB8AC3E}">
        <p14:creationId xmlns:p14="http://schemas.microsoft.com/office/powerpoint/2010/main" val="1088734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custDataLst>
              <p:tags r:id="rId2"/>
            </p:custDataLst>
          </p:nvPr>
        </p:nvGrpSpPr>
        <p:grpSpPr>
          <a:xfrm>
            <a:off x="0" y="769960"/>
            <a:ext cx="9144000" cy="721534"/>
            <a:chOff x="0" y="914400"/>
            <a:chExt cx="9144000" cy="721534"/>
          </a:xfrm>
        </p:grpSpPr>
        <p:sp>
          <p:nvSpPr>
            <p:cNvPr id="9" name="Rectangle 8"/>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pic>
        <p:nvPicPr>
          <p:cNvPr id="5" name="Picture 4" descr="Crowd-blend copy.jpg"/>
          <p:cNvPicPr>
            <a:picLocks noChangeAspect="1"/>
          </p:cNvPicPr>
          <p:nvPr>
            <p:custDataLst>
              <p:tags r:id="rId3"/>
            </p:custDataLst>
          </p:nvPr>
        </p:nvPicPr>
        <p:blipFill>
          <a:blip r:embed="rId6" cstate="print">
            <a:clrChange>
              <a:clrFrom>
                <a:srgbClr val="FFFFFF"/>
              </a:clrFrom>
              <a:clrTo>
                <a:srgbClr val="FFFFFF">
                  <a:alpha val="0"/>
                </a:srgbClr>
              </a:clrTo>
            </a:clrChange>
          </a:blip>
          <a:stretch>
            <a:fillRect/>
          </a:stretch>
        </p:blipFill>
        <p:spPr>
          <a:xfrm>
            <a:off x="18361" y="1477846"/>
            <a:ext cx="9129971" cy="5257800"/>
          </a:xfrm>
          <a:prstGeom prst="rect">
            <a:avLst/>
          </a:prstGeom>
        </p:spPr>
      </p:pic>
      <p:sp>
        <p:nvSpPr>
          <p:cNvPr id="8" name="TextBox 7"/>
          <p:cNvSpPr txBox="1"/>
          <p:nvPr/>
        </p:nvSpPr>
        <p:spPr>
          <a:xfrm>
            <a:off x="914400" y="2895600"/>
            <a:ext cx="7391400" cy="3200400"/>
          </a:xfrm>
          <a:prstGeom prst="rect">
            <a:avLst/>
          </a:prstGeom>
          <a:noFill/>
          <a:ln w="0">
            <a:noFill/>
          </a:ln>
          <a:effectLst>
            <a:outerShdw blurRad="25400" dist="25400" dir="5400000" algn="ctr" rotWithShape="0">
              <a:schemeClr val="bg2"/>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smtClean="0">
                <a:solidFill>
                  <a:schemeClr val="tx1"/>
                </a:solidFill>
                <a:latin typeface="+mj-lt"/>
              </a:rPr>
              <a:t>Discrimination happens.</a:t>
            </a:r>
            <a:r>
              <a:rPr lang="en-US" sz="3200" b="1" i="1" dirty="0" smtClean="0">
                <a:solidFill>
                  <a:srgbClr val="FF00FF"/>
                </a:solidFill>
                <a:latin typeface="+mj-lt"/>
              </a:rPr>
              <a:t/>
            </a:r>
            <a:br>
              <a:rPr lang="en-US" sz="3200" b="1" i="1" dirty="0" smtClean="0">
                <a:solidFill>
                  <a:srgbClr val="FF00FF"/>
                </a:solidFill>
                <a:latin typeface="+mj-lt"/>
              </a:rPr>
            </a:br>
            <a:endParaRPr lang="en-US" sz="3200" b="1" i="1" dirty="0" smtClean="0">
              <a:solidFill>
                <a:srgbClr val="FF00FF"/>
              </a:solidFill>
              <a:latin typeface="+mj-lt"/>
            </a:endParaRPr>
          </a:p>
          <a:p>
            <a:pPr algn="ctr"/>
            <a:endParaRPr lang="en-US" sz="3200" i="1" dirty="0" smtClean="0">
              <a:latin typeface="+mj-lt"/>
            </a:endParaRPr>
          </a:p>
          <a:p>
            <a:pPr algn="ctr"/>
            <a:endParaRPr lang="en-US" sz="3200" i="1" dirty="0" smtClean="0">
              <a:solidFill>
                <a:schemeClr val="lt1"/>
              </a:solidFill>
              <a:latin typeface="+mj-lt"/>
            </a:endParaRPr>
          </a:p>
          <a:p>
            <a:pPr algn="ctr"/>
            <a:endParaRPr lang="en-US" sz="3200" i="1" dirty="0" smtClean="0">
              <a:latin typeface="+mj-lt"/>
            </a:endParaRPr>
          </a:p>
          <a:p>
            <a:pPr algn="ctr"/>
            <a:endParaRPr lang="en-US" sz="2400" i="1" dirty="0" smtClean="0">
              <a:solidFill>
                <a:schemeClr val="lt1"/>
              </a:solidFill>
              <a:latin typeface="+mj-lt"/>
            </a:endParaRPr>
          </a:p>
        </p:txBody>
      </p:sp>
      <p:sp>
        <p:nvSpPr>
          <p:cNvPr id="7" name="TextBox 6"/>
          <p:cNvSpPr txBox="1"/>
          <p:nvPr/>
        </p:nvSpPr>
        <p:spPr>
          <a:xfrm>
            <a:off x="457200" y="2460434"/>
            <a:ext cx="8305800" cy="3657600"/>
          </a:xfrm>
          <a:prstGeom prst="rect">
            <a:avLst/>
          </a:prstGeom>
          <a:noFill/>
          <a:ln>
            <a:solidFill>
              <a:schemeClr val="tx1">
                <a:lumMod val="9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i="1" dirty="0" smtClean="0">
              <a:solidFill>
                <a:schemeClr val="lt1"/>
              </a:solidFill>
              <a:latin typeface="+mj-lt"/>
            </a:endParaRPr>
          </a:p>
          <a:p>
            <a:pPr algn="ctr"/>
            <a:endParaRPr lang="en-US" sz="3200" i="1" dirty="0" smtClean="0">
              <a:latin typeface="+mj-lt"/>
            </a:endParaRPr>
          </a:p>
          <a:p>
            <a:pPr algn="ctr">
              <a:tabLst>
                <a:tab pos="6858000" algn="l"/>
              </a:tabLst>
            </a:pPr>
            <a:r>
              <a:rPr lang="en-US" sz="3200" b="1" i="1" dirty="0" smtClean="0">
                <a:solidFill>
                  <a:schemeClr val="bg2"/>
                </a:solidFill>
                <a:latin typeface="+mj-lt"/>
              </a:rPr>
              <a:t>Your participation in this training </a:t>
            </a:r>
            <a:r>
              <a:rPr lang="en-US" sz="3200" b="1" i="1" dirty="0" smtClean="0">
                <a:solidFill>
                  <a:srgbClr val="FF00FF"/>
                </a:solidFill>
                <a:latin typeface="+mj-lt"/>
              </a:rPr>
              <a:t/>
            </a:r>
            <a:br>
              <a:rPr lang="en-US" sz="3200" b="1" i="1" dirty="0" smtClean="0">
                <a:solidFill>
                  <a:srgbClr val="FF00FF"/>
                </a:solidFill>
                <a:latin typeface="+mj-lt"/>
              </a:rPr>
            </a:br>
            <a:r>
              <a:rPr lang="en-US" sz="3200" b="1" i="1" dirty="0" smtClean="0">
                <a:solidFill>
                  <a:schemeClr val="bg2"/>
                </a:solidFill>
                <a:latin typeface="+mj-lt"/>
              </a:rPr>
              <a:t>is a critical step in helping </a:t>
            </a:r>
            <a:r>
              <a:rPr lang="en-US" sz="3200" b="1" i="1" dirty="0" smtClean="0">
                <a:solidFill>
                  <a:srgbClr val="FF00FF"/>
                </a:solidFill>
                <a:latin typeface="+mj-lt"/>
              </a:rPr>
              <a:t/>
            </a:r>
            <a:br>
              <a:rPr lang="en-US" sz="3200" b="1" i="1" dirty="0" smtClean="0">
                <a:solidFill>
                  <a:srgbClr val="FF00FF"/>
                </a:solidFill>
                <a:latin typeface="+mj-lt"/>
              </a:rPr>
            </a:br>
            <a:r>
              <a:rPr lang="en-US" sz="3200" b="1" i="1" dirty="0" smtClean="0">
                <a:solidFill>
                  <a:schemeClr val="bg2"/>
                </a:solidFill>
                <a:latin typeface="+mj-lt"/>
              </a:rPr>
              <a:t>Washington State University </a:t>
            </a:r>
            <a:r>
              <a:rPr lang="en-US" sz="3200" b="1" i="1" dirty="0" smtClean="0">
                <a:solidFill>
                  <a:srgbClr val="FF00FF"/>
                </a:solidFill>
                <a:latin typeface="+mj-lt"/>
              </a:rPr>
              <a:t/>
            </a:r>
            <a:br>
              <a:rPr lang="en-US" sz="3200" b="1" i="1" dirty="0" smtClean="0">
                <a:solidFill>
                  <a:srgbClr val="FF00FF"/>
                </a:solidFill>
                <a:latin typeface="+mj-lt"/>
              </a:rPr>
            </a:br>
            <a:r>
              <a:rPr lang="en-US" sz="3200" b="1" i="1" dirty="0" smtClean="0">
                <a:solidFill>
                  <a:schemeClr val="bg2"/>
                </a:solidFill>
                <a:latin typeface="+mj-lt"/>
              </a:rPr>
              <a:t>be an inclusive and safe workplace</a:t>
            </a:r>
            <a:r>
              <a:rPr lang="en-US" sz="3200" b="1" i="1" dirty="0" smtClean="0">
                <a:solidFill>
                  <a:srgbClr val="FF00FF"/>
                </a:solidFill>
                <a:latin typeface="+mj-lt"/>
              </a:rPr>
              <a:t/>
            </a:r>
            <a:br>
              <a:rPr lang="en-US" sz="3200" b="1" i="1" dirty="0" smtClean="0">
                <a:solidFill>
                  <a:srgbClr val="FF00FF"/>
                </a:solidFill>
                <a:latin typeface="+mj-lt"/>
              </a:rPr>
            </a:br>
            <a:r>
              <a:rPr lang="en-US" sz="3200" b="1" i="1" dirty="0" smtClean="0">
                <a:solidFill>
                  <a:schemeClr val="bg2"/>
                </a:solidFill>
                <a:latin typeface="+mj-lt"/>
              </a:rPr>
              <a:t>and educational institution.</a:t>
            </a:r>
            <a:endParaRPr lang="en-US" sz="2400" b="1" i="1" dirty="0" smtClean="0">
              <a:solidFill>
                <a:schemeClr val="bg2"/>
              </a:solidFill>
              <a:latin typeface="+mj-lt"/>
            </a:endParaRPr>
          </a:p>
        </p:txBody>
      </p:sp>
      <p:sp>
        <p:nvSpPr>
          <p:cNvPr id="10" name="TextBox 9"/>
          <p:cNvSpPr txBox="1"/>
          <p:nvPr/>
        </p:nvSpPr>
        <p:spPr>
          <a:xfrm>
            <a:off x="14028" y="787825"/>
            <a:ext cx="9129971"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Discrimination </a:t>
            </a:r>
            <a:r>
              <a:rPr lang="en-US" dirty="0"/>
              <a:t>is Real!</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custDataLst>
              <p:tags r:id="rId2"/>
            </p:custDataLst>
          </p:nvPr>
        </p:nvGrpSpPr>
        <p:grpSpPr>
          <a:xfrm>
            <a:off x="0" y="769960"/>
            <a:ext cx="9144000" cy="721534"/>
            <a:chOff x="0" y="914400"/>
            <a:chExt cx="9144000" cy="721534"/>
          </a:xfrm>
        </p:grpSpPr>
        <p:sp>
          <p:nvSpPr>
            <p:cNvPr id="8" name="Rectangle 7"/>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27652" name="Rectangle 3"/>
          <p:cNvSpPr>
            <a:spLocks noGrp="1" noChangeArrowheads="1"/>
          </p:cNvSpPr>
          <p:nvPr>
            <p:ph type="body" idx="1"/>
          </p:nvPr>
        </p:nvSpPr>
        <p:spPr>
          <a:xfrm>
            <a:off x="484164" y="2151049"/>
            <a:ext cx="8092440" cy="3882601"/>
          </a:xfrm>
          <a:noFill/>
          <a:ln w="9525">
            <a:noFill/>
            <a:miter lim="800000"/>
            <a:headEnd/>
            <a:tailEnd/>
          </a:ln>
        </p:spPr>
        <p:txBody>
          <a:bodyPr vert="horz" wrap="square" lIns="91440" tIns="45720" rIns="91440" bIns="45720" numCol="1" anchor="t" anchorCtr="1" compatLnSpc="1">
            <a:prstTxWarp prst="textNoShape">
              <a:avLst/>
            </a:prstTxWarp>
            <a:spAutoFit/>
          </a:bodyPr>
          <a:lstStyle/>
          <a:p>
            <a:pPr marL="342900" indent="-342900">
              <a:lnSpc>
                <a:spcPct val="90000"/>
              </a:lnSpc>
              <a:buClr>
                <a:schemeClr val="bg1">
                  <a:lumMod val="75000"/>
                </a:schemeClr>
              </a:buClr>
            </a:pPr>
            <a:r>
              <a:rPr lang="en-US" sz="2400" b="1" kern="1200" dirty="0" smtClean="0">
                <a:solidFill>
                  <a:schemeClr val="bg1">
                    <a:lumMod val="75000"/>
                  </a:schemeClr>
                </a:solidFill>
                <a:latin typeface="+mj-lt"/>
              </a:rPr>
              <a:t>Posters, cartoons, drawings, calendars, pinups, and pictures</a:t>
            </a:r>
            <a:endParaRPr lang="en-US" sz="2400" b="1" kern="1200" dirty="0" smtClean="0">
              <a:solidFill>
                <a:srgbClr val="7F7F7F"/>
              </a:solidFill>
              <a:latin typeface="+mj-lt"/>
            </a:endParaRPr>
          </a:p>
          <a:p>
            <a:pPr marL="342900" indent="-342900">
              <a:lnSpc>
                <a:spcPct val="90000"/>
              </a:lnSpc>
              <a:buClr>
                <a:schemeClr val="bg1">
                  <a:lumMod val="75000"/>
                </a:schemeClr>
              </a:buClr>
            </a:pPr>
            <a:endParaRPr lang="en-US" sz="500" b="1" kern="1200" dirty="0" smtClean="0">
              <a:solidFill>
                <a:srgbClr val="7F7F7F"/>
              </a:solidFill>
              <a:latin typeface="+mj-lt"/>
            </a:endParaRPr>
          </a:p>
          <a:p>
            <a:pPr marL="342900" indent="-342900">
              <a:lnSpc>
                <a:spcPct val="90000"/>
              </a:lnSpc>
              <a:buClr>
                <a:schemeClr val="bg1">
                  <a:lumMod val="75000"/>
                </a:schemeClr>
              </a:buClr>
            </a:pPr>
            <a:r>
              <a:rPr lang="en-US" sz="2400" b="1" kern="1200" dirty="0" smtClean="0">
                <a:solidFill>
                  <a:schemeClr val="bg1">
                    <a:lumMod val="75000"/>
                  </a:schemeClr>
                </a:solidFill>
                <a:latin typeface="+mj-lt"/>
              </a:rPr>
              <a:t>Electronic bulletin boards, computer graphics, and emails</a:t>
            </a:r>
            <a:endParaRPr lang="en-US" sz="2400" b="1" kern="1200" dirty="0" smtClean="0">
              <a:solidFill>
                <a:srgbClr val="7F7F7F"/>
              </a:solidFill>
              <a:latin typeface="+mj-lt"/>
            </a:endParaRPr>
          </a:p>
          <a:p>
            <a:pPr marL="342900" indent="-342900">
              <a:lnSpc>
                <a:spcPct val="90000"/>
              </a:lnSpc>
              <a:buClr>
                <a:schemeClr val="bg1">
                  <a:lumMod val="75000"/>
                </a:schemeClr>
              </a:buClr>
            </a:pPr>
            <a:endParaRPr lang="en-US" sz="500" b="1" kern="1200" dirty="0" smtClean="0">
              <a:solidFill>
                <a:srgbClr val="7F7F7F"/>
              </a:solidFill>
              <a:latin typeface="+mj-lt"/>
            </a:endParaRPr>
          </a:p>
          <a:p>
            <a:pPr marL="342900" indent="-342900">
              <a:lnSpc>
                <a:spcPct val="90000"/>
              </a:lnSpc>
              <a:buClr>
                <a:schemeClr val="bg1">
                  <a:lumMod val="75000"/>
                </a:schemeClr>
              </a:buClr>
            </a:pPr>
            <a:r>
              <a:rPr lang="en-US" sz="2400" b="1" kern="1200" dirty="0" smtClean="0">
                <a:solidFill>
                  <a:schemeClr val="bg1">
                    <a:lumMod val="75000"/>
                  </a:schemeClr>
                </a:solidFill>
                <a:latin typeface="+mj-lt"/>
              </a:rPr>
              <a:t>Knick-knacks, toys, and other objects</a:t>
            </a:r>
            <a:endParaRPr lang="en-US" sz="2400" b="1" kern="1200" dirty="0" smtClean="0">
              <a:solidFill>
                <a:srgbClr val="7F7F7F"/>
              </a:solidFill>
              <a:latin typeface="+mj-lt"/>
            </a:endParaRPr>
          </a:p>
          <a:p>
            <a:pPr marL="342900" indent="-342900">
              <a:lnSpc>
                <a:spcPct val="90000"/>
              </a:lnSpc>
              <a:buClr>
                <a:schemeClr val="bg1">
                  <a:lumMod val="75000"/>
                </a:schemeClr>
              </a:buClr>
            </a:pPr>
            <a:endParaRPr lang="en-US" sz="500" b="1" kern="1200" dirty="0" smtClean="0">
              <a:solidFill>
                <a:srgbClr val="7F7F7F"/>
              </a:solidFill>
              <a:latin typeface="+mj-lt"/>
            </a:endParaRPr>
          </a:p>
          <a:p>
            <a:pPr marL="285750" indent="0">
              <a:lnSpc>
                <a:spcPct val="90000"/>
              </a:lnSpc>
              <a:buClr>
                <a:schemeClr val="bg1">
                  <a:lumMod val="75000"/>
                </a:schemeClr>
              </a:buClr>
              <a:buNone/>
            </a:pPr>
            <a:r>
              <a:rPr lang="en-US" sz="2400" b="1" i="1" kern="1200" dirty="0" smtClean="0">
                <a:solidFill>
                  <a:srgbClr val="740027"/>
                </a:solidFill>
                <a:effectLst>
                  <a:outerShdw blurRad="38100" dist="38100" dir="2700000" algn="tl">
                    <a:srgbClr val="000000">
                      <a:alpha val="43137"/>
                    </a:srgbClr>
                  </a:outerShdw>
                </a:effectLst>
                <a:latin typeface="+mj-lt"/>
              </a:rPr>
              <a:t>If of a sexual nature or on the basis of a protected class, each of these examples may constitute discriminatory harassment or sexual harassment.</a:t>
            </a:r>
          </a:p>
        </p:txBody>
      </p:sp>
      <p:cxnSp>
        <p:nvCxnSpPr>
          <p:cNvPr id="7" name="Straight Connector 6"/>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268069"/>
            <a:ext cx="1905000" cy="646331"/>
          </a:xfrm>
          <a:prstGeom prst="rect">
            <a:avLst/>
          </a:prstGeom>
          <a:gradFill>
            <a:gsLst>
              <a:gs pos="0">
                <a:srgbClr val="990033">
                  <a:alpha val="0"/>
                </a:srgbClr>
              </a:gs>
              <a:gs pos="50000">
                <a:srgbClr val="990033"/>
              </a:gs>
              <a:gs pos="97500">
                <a:schemeClr val="bg2">
                  <a:alpha val="0"/>
                </a:schemeClr>
              </a:gs>
              <a:gs pos="92000">
                <a:schemeClr val="bg2"/>
              </a:gs>
            </a:gsLst>
            <a:lin ang="5400000" scaled="0"/>
          </a:gradFill>
          <a:effectLst>
            <a:glow rad="25400">
              <a:schemeClr val="tx1">
                <a:lumMod val="95000"/>
                <a:alpha val="7000"/>
              </a:schemeClr>
            </a:glow>
            <a:outerShdw blurRad="50800" dist="139700" dir="2700000" algn="tl" rotWithShape="0">
              <a:prstClr val="black">
                <a:alpha val="40000"/>
              </a:prstClr>
            </a:outerShdw>
          </a:effectLst>
        </p:spPr>
        <p:txBody>
          <a:bodyPr wrap="square" rtlCol="0">
            <a:spAutoFit/>
          </a:bodyPr>
          <a:lstStyle/>
          <a:p>
            <a:pPr algn="ctr"/>
            <a:r>
              <a:rPr lang="en-US" sz="3600" b="1" i="1" dirty="0" smtClean="0">
                <a:solidFill>
                  <a:schemeClr val="tx1">
                    <a:lumMod val="95000"/>
                  </a:schemeClr>
                </a:solidFill>
                <a:effectLst>
                  <a:outerShdw blurRad="38100" dist="38100" dir="2700000" algn="tl">
                    <a:srgbClr val="000000">
                      <a:alpha val="43137"/>
                    </a:srgbClr>
                  </a:outerShdw>
                </a:effectLst>
                <a:latin typeface="+mj-lt"/>
              </a:rPr>
              <a:t>Visual:</a:t>
            </a:r>
          </a:p>
        </p:txBody>
      </p:sp>
      <p:sp>
        <p:nvSpPr>
          <p:cNvPr id="14" name="TextBox 13"/>
          <p:cNvSpPr txBox="1"/>
          <p:nvPr/>
        </p:nvSpPr>
        <p:spPr>
          <a:xfrm>
            <a:off x="0"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Inappropriate Behavior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custDataLst>
              <p:tags r:id="rId2"/>
            </p:custDataLst>
          </p:nvPr>
        </p:nvGrpSpPr>
        <p:grpSpPr>
          <a:xfrm>
            <a:off x="0" y="769960"/>
            <a:ext cx="9144000" cy="721534"/>
            <a:chOff x="0" y="914400"/>
            <a:chExt cx="9144000" cy="721534"/>
          </a:xfrm>
        </p:grpSpPr>
        <p:sp>
          <p:nvSpPr>
            <p:cNvPr id="7" name="Rectangle 6"/>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cxnSp>
        <p:nvCxnSpPr>
          <p:cNvPr id="5" name="Straight Connector 4"/>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57200" y="268069"/>
            <a:ext cx="1905000" cy="646331"/>
          </a:xfrm>
          <a:prstGeom prst="rect">
            <a:avLst/>
          </a:prstGeom>
          <a:gradFill>
            <a:gsLst>
              <a:gs pos="0">
                <a:srgbClr val="990033">
                  <a:alpha val="0"/>
                </a:srgbClr>
              </a:gs>
              <a:gs pos="50000">
                <a:srgbClr val="990033"/>
              </a:gs>
              <a:gs pos="97500">
                <a:schemeClr val="bg2">
                  <a:alpha val="0"/>
                </a:schemeClr>
              </a:gs>
              <a:gs pos="92000">
                <a:schemeClr val="bg2"/>
              </a:gs>
            </a:gsLst>
            <a:lin ang="5400000" scaled="0"/>
          </a:gradFill>
          <a:effectLst>
            <a:glow rad="25400">
              <a:schemeClr val="tx1">
                <a:lumMod val="95000"/>
                <a:alpha val="7000"/>
              </a:schemeClr>
            </a:glow>
            <a:outerShdw blurRad="50800" dist="139700" dir="2700000" algn="tl" rotWithShape="0">
              <a:prstClr val="black">
                <a:alpha val="40000"/>
              </a:prstClr>
            </a:outerShdw>
          </a:effectLst>
        </p:spPr>
        <p:txBody>
          <a:bodyPr wrap="square" rtlCol="0">
            <a:spAutoFit/>
          </a:bodyPr>
          <a:lstStyle>
            <a:defPPr>
              <a:defRPr lang="en-US"/>
            </a:defPPr>
            <a:lvl1pPr algn="ctr">
              <a:defRPr sz="3600" b="1" i="1">
                <a:solidFill>
                  <a:schemeClr val="tx1">
                    <a:lumMod val="95000"/>
                  </a:schemeClr>
                </a:solidFill>
                <a:effectLst>
                  <a:outerShdw blurRad="38100" dist="38100" dir="2700000" algn="tl">
                    <a:srgbClr val="000000">
                      <a:alpha val="43137"/>
                    </a:srgbClr>
                  </a:outerShdw>
                </a:effectLst>
                <a:latin typeface="+mj-lt"/>
              </a:defRPr>
            </a:lvl1pPr>
          </a:lstStyle>
          <a:p>
            <a:r>
              <a:rPr lang="en-US" dirty="0"/>
              <a:t>Verbal:</a:t>
            </a:r>
          </a:p>
        </p:txBody>
      </p:sp>
      <p:sp>
        <p:nvSpPr>
          <p:cNvPr id="14" name="Rectangle 3"/>
          <p:cNvSpPr txBox="1">
            <a:spLocks noChangeArrowheads="1"/>
          </p:cNvSpPr>
          <p:nvPr/>
        </p:nvSpPr>
        <p:spPr bwMode="black">
          <a:xfrm>
            <a:off x="381000" y="1828800"/>
            <a:ext cx="8092440" cy="4339650"/>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marL="342900" indent="-342900" eaLnBrk="0" fontAlgn="base" hangingPunct="0">
              <a:lnSpc>
                <a:spcPct val="90000"/>
              </a:lnSpc>
              <a:spcBef>
                <a:spcPts val="1200"/>
              </a:spcBef>
              <a:spcAft>
                <a:spcPct val="0"/>
              </a:spcAft>
              <a:buClr>
                <a:schemeClr val="bg1">
                  <a:lumMod val="75000"/>
                </a:schemeClr>
              </a:buClr>
              <a:buSzPct val="100000"/>
              <a:buFont typeface="Arial" pitchFamily="34" charset="0"/>
              <a:buChar char="•"/>
            </a:pPr>
            <a:r>
              <a:rPr lang="en-US" sz="2400" b="1" dirty="0" smtClean="0">
                <a:solidFill>
                  <a:srgbClr val="002D4F"/>
                </a:solidFill>
                <a:latin typeface="+mj-lt"/>
              </a:rPr>
              <a:t>Derogatory comments of a sexual nature or on the basis of a protected class</a:t>
            </a:r>
          </a:p>
          <a:p>
            <a:pPr marL="342900" indent="-342900" eaLnBrk="0" fontAlgn="base" hangingPunct="0">
              <a:lnSpc>
                <a:spcPct val="90000"/>
              </a:lnSpc>
              <a:spcBef>
                <a:spcPts val="1200"/>
              </a:spcBef>
              <a:spcAft>
                <a:spcPct val="0"/>
              </a:spcAft>
              <a:buClr>
                <a:schemeClr val="bg1">
                  <a:lumMod val="75000"/>
                </a:schemeClr>
              </a:buClr>
              <a:buSzPct val="100000"/>
              <a:buFont typeface="Arial" pitchFamily="34" charset="0"/>
              <a:buChar char="•"/>
            </a:pPr>
            <a:r>
              <a:rPr lang="en-US" sz="2400" b="1" dirty="0" smtClean="0">
                <a:solidFill>
                  <a:schemeClr val="bg1">
                    <a:lumMod val="75000"/>
                  </a:schemeClr>
                </a:solidFill>
              </a:rPr>
              <a:t>Referring </a:t>
            </a:r>
            <a:r>
              <a:rPr lang="en-US" sz="2400" b="1" dirty="0">
                <a:solidFill>
                  <a:schemeClr val="bg1">
                    <a:lumMod val="75000"/>
                  </a:schemeClr>
                </a:solidFill>
              </a:rPr>
              <a:t>to an adult as “girl” or “boy,” “doll” or “hunk,” and other derogatory </a:t>
            </a:r>
            <a:r>
              <a:rPr lang="en-US" sz="2400" b="1" dirty="0" smtClean="0">
                <a:solidFill>
                  <a:schemeClr val="bg1">
                    <a:lumMod val="75000"/>
                  </a:schemeClr>
                </a:solidFill>
              </a:rPr>
              <a:t>terms</a:t>
            </a:r>
          </a:p>
          <a:p>
            <a:pPr marL="342900" indent="-342900" eaLnBrk="0" fontAlgn="base" hangingPunct="0">
              <a:lnSpc>
                <a:spcPct val="90000"/>
              </a:lnSpc>
              <a:spcBef>
                <a:spcPts val="1200"/>
              </a:spcBef>
              <a:spcAft>
                <a:spcPct val="0"/>
              </a:spcAft>
              <a:buClr>
                <a:schemeClr val="bg1">
                  <a:lumMod val="75000"/>
                </a:schemeClr>
              </a:buClr>
              <a:buSzPct val="100000"/>
              <a:buFont typeface="Arial" pitchFamily="34" charset="0"/>
              <a:buChar char="•"/>
            </a:pPr>
            <a:r>
              <a:rPr lang="en-US" sz="2400" b="1" dirty="0" smtClean="0">
                <a:solidFill>
                  <a:schemeClr val="bg1">
                    <a:lumMod val="75000"/>
                  </a:schemeClr>
                </a:solidFill>
              </a:rPr>
              <a:t>Hooting</a:t>
            </a:r>
            <a:r>
              <a:rPr lang="en-US" sz="2400" b="1" dirty="0">
                <a:solidFill>
                  <a:schemeClr val="bg1">
                    <a:lumMod val="75000"/>
                  </a:schemeClr>
                </a:solidFill>
              </a:rPr>
              <a:t>, sucking, </a:t>
            </a:r>
            <a:r>
              <a:rPr lang="en-US" sz="2400" b="1" dirty="0" smtClean="0">
                <a:solidFill>
                  <a:schemeClr val="bg1">
                    <a:lumMod val="75000"/>
                  </a:schemeClr>
                </a:solidFill>
              </a:rPr>
              <a:t>lip-smacking, </a:t>
            </a:r>
            <a:r>
              <a:rPr lang="en-US" sz="2400" b="1" dirty="0">
                <a:solidFill>
                  <a:schemeClr val="bg1">
                    <a:lumMod val="75000"/>
                  </a:schemeClr>
                </a:solidFill>
              </a:rPr>
              <a:t>and animal </a:t>
            </a:r>
            <a:r>
              <a:rPr lang="en-US" sz="2400" b="1" dirty="0" smtClean="0">
                <a:solidFill>
                  <a:schemeClr val="bg1">
                    <a:lumMod val="75000"/>
                  </a:schemeClr>
                </a:solidFill>
              </a:rPr>
              <a:t>noises</a:t>
            </a:r>
            <a:endParaRPr lang="en-US" sz="2400" b="1" dirty="0">
              <a:solidFill>
                <a:srgbClr val="7F7F7F"/>
              </a:solidFill>
            </a:endParaRPr>
          </a:p>
          <a:p>
            <a:pPr marL="342900" indent="-342900" eaLnBrk="0" fontAlgn="base" hangingPunct="0">
              <a:lnSpc>
                <a:spcPct val="90000"/>
              </a:lnSpc>
              <a:spcBef>
                <a:spcPts val="1200"/>
              </a:spcBef>
              <a:spcAft>
                <a:spcPct val="0"/>
              </a:spcAft>
              <a:buClr>
                <a:schemeClr val="bg1">
                  <a:lumMod val="75000"/>
                </a:schemeClr>
              </a:buClr>
              <a:buSzPct val="100000"/>
              <a:buFont typeface="Arial" pitchFamily="34" charset="0"/>
              <a:buChar char="•"/>
            </a:pPr>
            <a:r>
              <a:rPr lang="en-US" sz="2400" b="1" dirty="0" smtClean="0">
                <a:solidFill>
                  <a:schemeClr val="bg1">
                    <a:lumMod val="75000"/>
                  </a:schemeClr>
                </a:solidFill>
              </a:rPr>
              <a:t>Grunts</a:t>
            </a:r>
            <a:r>
              <a:rPr lang="en-US" sz="2400" b="1" dirty="0">
                <a:solidFill>
                  <a:schemeClr val="bg1">
                    <a:lumMod val="75000"/>
                  </a:schemeClr>
                </a:solidFill>
              </a:rPr>
              <a:t>, </a:t>
            </a:r>
            <a:r>
              <a:rPr lang="en-US" sz="2400" b="1" dirty="0" smtClean="0">
                <a:solidFill>
                  <a:schemeClr val="bg1">
                    <a:lumMod val="75000"/>
                  </a:schemeClr>
                </a:solidFill>
              </a:rPr>
              <a:t>wolf-whistles, </a:t>
            </a:r>
            <a:r>
              <a:rPr lang="en-US" sz="2400" b="1" dirty="0">
                <a:solidFill>
                  <a:schemeClr val="bg1">
                    <a:lumMod val="75000"/>
                  </a:schemeClr>
                </a:solidFill>
              </a:rPr>
              <a:t>or </a:t>
            </a:r>
            <a:r>
              <a:rPr lang="en-US" sz="2400" b="1" dirty="0" smtClean="0">
                <a:solidFill>
                  <a:schemeClr val="bg1">
                    <a:lumMod val="75000"/>
                  </a:schemeClr>
                </a:solidFill>
              </a:rPr>
              <a:t>catcalls</a:t>
            </a:r>
            <a:endParaRPr lang="en-US" sz="2400" b="1" dirty="0">
              <a:solidFill>
                <a:srgbClr val="7F7F7F"/>
              </a:solidFill>
            </a:endParaRPr>
          </a:p>
          <a:p>
            <a:pPr marL="342900" indent="-342900" eaLnBrk="0" fontAlgn="base" hangingPunct="0">
              <a:lnSpc>
                <a:spcPct val="90000"/>
              </a:lnSpc>
              <a:spcBef>
                <a:spcPts val="1200"/>
              </a:spcBef>
              <a:spcAft>
                <a:spcPct val="0"/>
              </a:spcAft>
              <a:buClr>
                <a:schemeClr val="bg1">
                  <a:lumMod val="75000"/>
                </a:schemeClr>
              </a:buClr>
              <a:buSzPct val="100000"/>
              <a:buFont typeface="Arial" pitchFamily="34" charset="0"/>
              <a:buChar char="•"/>
            </a:pPr>
            <a:r>
              <a:rPr lang="en-US" sz="2400" b="1" dirty="0" smtClean="0">
                <a:solidFill>
                  <a:schemeClr val="bg1">
                    <a:lumMod val="75000"/>
                  </a:schemeClr>
                </a:solidFill>
              </a:rPr>
              <a:t>Sexual </a:t>
            </a:r>
            <a:r>
              <a:rPr lang="en-US" sz="2400" b="1" dirty="0">
                <a:solidFill>
                  <a:schemeClr val="bg1">
                    <a:lumMod val="75000"/>
                  </a:schemeClr>
                </a:solidFill>
              </a:rPr>
              <a:t>innuendos or derogatory </a:t>
            </a:r>
            <a:r>
              <a:rPr lang="en-US" sz="2400" b="1" dirty="0" smtClean="0">
                <a:solidFill>
                  <a:schemeClr val="bg1">
                    <a:lumMod val="75000"/>
                  </a:schemeClr>
                </a:solidFill>
              </a:rPr>
              <a:t>stories</a:t>
            </a:r>
          </a:p>
          <a:p>
            <a:pPr marL="342900" indent="-342900" eaLnBrk="0" fontAlgn="base" hangingPunct="0">
              <a:lnSpc>
                <a:spcPct val="90000"/>
              </a:lnSpc>
              <a:spcBef>
                <a:spcPts val="1200"/>
              </a:spcBef>
              <a:spcAft>
                <a:spcPct val="0"/>
              </a:spcAft>
              <a:buClr>
                <a:schemeClr val="bg1">
                  <a:lumMod val="75000"/>
                </a:schemeClr>
              </a:buClr>
              <a:buSzPct val="100000"/>
              <a:buFont typeface="Arial" pitchFamily="34" charset="0"/>
              <a:buChar char="•"/>
            </a:pPr>
            <a:r>
              <a:rPr lang="en-US" sz="2400" b="1" dirty="0" smtClean="0">
                <a:solidFill>
                  <a:schemeClr val="bg1">
                    <a:lumMod val="75000"/>
                  </a:schemeClr>
                </a:solidFill>
              </a:rPr>
              <a:t>Telling </a:t>
            </a:r>
            <a:r>
              <a:rPr lang="en-US" sz="2400" b="1" dirty="0">
                <a:solidFill>
                  <a:schemeClr val="bg1">
                    <a:lumMod val="75000"/>
                  </a:schemeClr>
                </a:solidFill>
              </a:rPr>
              <a:t>lies or spreading rumors about a person’s personal or sex </a:t>
            </a:r>
            <a:r>
              <a:rPr lang="en-US" sz="2400" b="1" dirty="0" smtClean="0">
                <a:solidFill>
                  <a:schemeClr val="bg1">
                    <a:lumMod val="75000"/>
                  </a:schemeClr>
                </a:solidFill>
              </a:rPr>
              <a:t>life</a:t>
            </a:r>
            <a:endParaRPr lang="en-US" sz="2400" b="1" dirty="0">
              <a:solidFill>
                <a:srgbClr val="7F7F7F"/>
              </a:solidFill>
            </a:endParaRPr>
          </a:p>
          <a:p>
            <a:pPr marL="342900" indent="-342900" eaLnBrk="0" fontAlgn="base" hangingPunct="0">
              <a:lnSpc>
                <a:spcPct val="90000"/>
              </a:lnSpc>
              <a:spcBef>
                <a:spcPts val="1200"/>
              </a:spcBef>
              <a:spcAft>
                <a:spcPct val="0"/>
              </a:spcAft>
              <a:buClr>
                <a:schemeClr val="bg1">
                  <a:lumMod val="75000"/>
                </a:schemeClr>
              </a:buClr>
              <a:buSzPct val="100000"/>
              <a:buFont typeface="Arial" pitchFamily="34" charset="0"/>
              <a:buChar char="•"/>
            </a:pPr>
            <a:r>
              <a:rPr lang="en-US" sz="2400" b="1" dirty="0" smtClean="0">
                <a:solidFill>
                  <a:schemeClr val="bg1">
                    <a:lumMod val="75000"/>
                  </a:schemeClr>
                </a:solidFill>
              </a:rPr>
              <a:t>Turning </a:t>
            </a:r>
            <a:r>
              <a:rPr lang="en-US" sz="2400" b="1" dirty="0">
                <a:solidFill>
                  <a:schemeClr val="bg1">
                    <a:lumMod val="75000"/>
                  </a:schemeClr>
                </a:solidFill>
              </a:rPr>
              <a:t>work discussions to sexual </a:t>
            </a:r>
            <a:r>
              <a:rPr lang="en-US" sz="2400" b="1" dirty="0" smtClean="0">
                <a:solidFill>
                  <a:schemeClr val="bg1">
                    <a:lumMod val="75000"/>
                  </a:schemeClr>
                </a:solidFill>
              </a:rPr>
              <a:t>topics</a:t>
            </a:r>
            <a:endParaRPr lang="en-US" sz="2400" b="1" dirty="0">
              <a:solidFill>
                <a:srgbClr val="7F7F7F"/>
              </a:solidFill>
            </a:endParaRPr>
          </a:p>
        </p:txBody>
      </p:sp>
      <p:sp>
        <p:nvSpPr>
          <p:cNvPr id="10" name="TextBox 9"/>
          <p:cNvSpPr txBox="1"/>
          <p:nvPr/>
        </p:nvSpPr>
        <p:spPr>
          <a:xfrm>
            <a:off x="0"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Inappropriate Behavior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custDataLst>
              <p:tags r:id="rId2"/>
            </p:custDataLst>
          </p:nvPr>
        </p:nvGrpSpPr>
        <p:grpSpPr>
          <a:xfrm>
            <a:off x="0" y="769960"/>
            <a:ext cx="9144000" cy="721534"/>
            <a:chOff x="0" y="914400"/>
            <a:chExt cx="9144000" cy="721534"/>
          </a:xfrm>
        </p:grpSpPr>
        <p:sp>
          <p:nvSpPr>
            <p:cNvPr id="7" name="Rectangle 6"/>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31748" name="Rectangle 3"/>
          <p:cNvSpPr>
            <a:spLocks noGrp="1" noChangeArrowheads="1"/>
          </p:cNvSpPr>
          <p:nvPr>
            <p:ph type="body" idx="1"/>
          </p:nvPr>
        </p:nvSpPr>
        <p:spPr>
          <a:xfrm>
            <a:off x="448056" y="1828800"/>
            <a:ext cx="8467344" cy="4636654"/>
          </a:xfrm>
          <a:noFill/>
          <a:ln w="9525">
            <a:noFill/>
            <a:miter lim="800000"/>
            <a:headEnd/>
            <a:tailEnd/>
          </a:ln>
        </p:spPr>
        <p:txBody>
          <a:bodyPr vert="horz" wrap="square" lIns="91440" tIns="45720" rIns="91440" bIns="45720" numCol="1" anchor="t" anchorCtr="1" compatLnSpc="1">
            <a:prstTxWarp prst="textNoShape">
              <a:avLst/>
            </a:prstTxWarp>
            <a:spAutoFit/>
          </a:bodyPr>
          <a:lstStyle/>
          <a:p>
            <a:pPr marL="349250" indent="-349250">
              <a:lnSpc>
                <a:spcPct val="90000"/>
              </a:lnSpc>
              <a:buClr>
                <a:schemeClr val="bg1">
                  <a:lumMod val="75000"/>
                </a:schemeClr>
              </a:buClr>
            </a:pPr>
            <a:r>
              <a:rPr lang="en-US" sz="2400" b="1" kern="1200" dirty="0" smtClean="0">
                <a:solidFill>
                  <a:schemeClr val="bg1">
                    <a:lumMod val="75000"/>
                  </a:schemeClr>
                </a:solidFill>
                <a:latin typeface="+mj-lt"/>
              </a:rPr>
              <a:t>Staring, leering, sexually suggestive looks</a:t>
            </a:r>
          </a:p>
          <a:p>
            <a:pPr marL="349250" indent="-349250">
              <a:lnSpc>
                <a:spcPct val="90000"/>
              </a:lnSpc>
              <a:buClr>
                <a:schemeClr val="bg1">
                  <a:lumMod val="75000"/>
                </a:schemeClr>
              </a:buClr>
            </a:pPr>
            <a:endParaRPr lang="en-US" sz="500" b="1" kern="1200" dirty="0">
              <a:solidFill>
                <a:srgbClr val="7F7F7F"/>
              </a:solidFill>
              <a:latin typeface="+mj-lt"/>
            </a:endParaRPr>
          </a:p>
          <a:p>
            <a:pPr marL="349250" indent="-349250">
              <a:lnSpc>
                <a:spcPct val="90000"/>
              </a:lnSpc>
              <a:buClr>
                <a:schemeClr val="bg1">
                  <a:lumMod val="75000"/>
                </a:schemeClr>
              </a:buClr>
            </a:pPr>
            <a:r>
              <a:rPr lang="en-US" sz="2400" b="1" kern="1200" dirty="0" smtClean="0">
                <a:solidFill>
                  <a:schemeClr val="bg1">
                    <a:lumMod val="75000"/>
                  </a:schemeClr>
                </a:solidFill>
                <a:latin typeface="+mj-lt"/>
              </a:rPr>
              <a:t>Looking up and down (</a:t>
            </a:r>
            <a:r>
              <a:rPr lang="en-US" sz="2400" b="1" i="1" kern="1200" dirty="0" smtClean="0">
                <a:solidFill>
                  <a:schemeClr val="bg1">
                    <a:lumMod val="75000"/>
                  </a:schemeClr>
                </a:solidFill>
                <a:latin typeface="+mj-lt"/>
              </a:rPr>
              <a:t>“elevator eyes”</a:t>
            </a:r>
            <a:r>
              <a:rPr lang="en-US" sz="2400" b="1" kern="1200" dirty="0" smtClean="0">
                <a:solidFill>
                  <a:schemeClr val="bg1">
                    <a:lumMod val="75000"/>
                  </a:schemeClr>
                </a:solidFill>
                <a:latin typeface="+mj-lt"/>
              </a:rPr>
              <a:t> or </a:t>
            </a:r>
            <a:r>
              <a:rPr lang="en-US" sz="2400" b="1" i="1" kern="1200" dirty="0" smtClean="0">
                <a:solidFill>
                  <a:schemeClr val="bg1">
                    <a:lumMod val="75000"/>
                  </a:schemeClr>
                </a:solidFill>
                <a:latin typeface="+mj-lt"/>
              </a:rPr>
              <a:t>“undressing with the eyes”</a:t>
            </a:r>
            <a:r>
              <a:rPr lang="en-US" sz="2400" b="1" kern="1200" dirty="0" smtClean="0">
                <a:solidFill>
                  <a:schemeClr val="bg1">
                    <a:lumMod val="75000"/>
                  </a:schemeClr>
                </a:solidFill>
                <a:latin typeface="+mj-lt"/>
              </a:rPr>
              <a:t>)</a:t>
            </a:r>
          </a:p>
          <a:p>
            <a:pPr marL="349250" indent="-349250">
              <a:lnSpc>
                <a:spcPct val="90000"/>
              </a:lnSpc>
              <a:buClr>
                <a:schemeClr val="bg1">
                  <a:lumMod val="75000"/>
                </a:schemeClr>
              </a:buClr>
            </a:pPr>
            <a:endParaRPr lang="en-US" sz="500" b="1" kern="1200" dirty="0">
              <a:solidFill>
                <a:srgbClr val="7F7F7F"/>
              </a:solidFill>
              <a:latin typeface="+mj-lt"/>
            </a:endParaRPr>
          </a:p>
          <a:p>
            <a:pPr marL="349250" indent="-349250">
              <a:lnSpc>
                <a:spcPct val="90000"/>
              </a:lnSpc>
              <a:buClr>
                <a:schemeClr val="bg1">
                  <a:lumMod val="75000"/>
                </a:schemeClr>
              </a:buClr>
            </a:pPr>
            <a:r>
              <a:rPr lang="en-US" sz="2400" b="1" kern="1200" dirty="0" smtClean="0">
                <a:solidFill>
                  <a:schemeClr val="bg1">
                    <a:lumMod val="75000"/>
                  </a:schemeClr>
                </a:solidFill>
                <a:latin typeface="+mj-lt"/>
              </a:rPr>
              <a:t>Derogatory gestures</a:t>
            </a:r>
          </a:p>
          <a:p>
            <a:pPr marL="349250" indent="-349250">
              <a:lnSpc>
                <a:spcPct val="90000"/>
              </a:lnSpc>
              <a:buClr>
                <a:schemeClr val="bg1">
                  <a:lumMod val="75000"/>
                </a:schemeClr>
              </a:buClr>
            </a:pPr>
            <a:endParaRPr lang="en-US" sz="500" b="1" kern="1200" dirty="0">
              <a:solidFill>
                <a:srgbClr val="7F7F7F"/>
              </a:solidFill>
              <a:latin typeface="+mj-lt"/>
            </a:endParaRPr>
          </a:p>
          <a:p>
            <a:pPr marL="349250" indent="-349250">
              <a:lnSpc>
                <a:spcPct val="90000"/>
              </a:lnSpc>
              <a:buClr>
                <a:schemeClr val="bg1">
                  <a:lumMod val="75000"/>
                </a:schemeClr>
              </a:buClr>
            </a:pPr>
            <a:r>
              <a:rPr lang="en-US" sz="2400" b="1" kern="1200" dirty="0" smtClean="0">
                <a:solidFill>
                  <a:schemeClr val="bg1">
                    <a:lumMod val="75000"/>
                  </a:schemeClr>
                </a:solidFill>
                <a:latin typeface="+mj-lt"/>
              </a:rPr>
              <a:t>Facial expressions like winking or licking lips</a:t>
            </a:r>
          </a:p>
          <a:p>
            <a:pPr marL="349250" indent="-349250">
              <a:lnSpc>
                <a:spcPct val="90000"/>
              </a:lnSpc>
              <a:buClr>
                <a:schemeClr val="bg1">
                  <a:lumMod val="75000"/>
                </a:schemeClr>
              </a:buClr>
            </a:pPr>
            <a:endParaRPr lang="en-US" sz="500" b="1" kern="1200" dirty="0">
              <a:solidFill>
                <a:srgbClr val="7F7F7F"/>
              </a:solidFill>
              <a:latin typeface="+mj-lt"/>
            </a:endParaRPr>
          </a:p>
          <a:p>
            <a:pPr marL="349250" indent="-349250">
              <a:lnSpc>
                <a:spcPct val="90000"/>
              </a:lnSpc>
              <a:buClr>
                <a:schemeClr val="bg1">
                  <a:lumMod val="75000"/>
                </a:schemeClr>
              </a:buClr>
            </a:pPr>
            <a:r>
              <a:rPr lang="en-US" sz="2400" b="1" kern="1200" dirty="0">
                <a:solidFill>
                  <a:schemeClr val="bg1">
                    <a:lumMod val="75000"/>
                  </a:schemeClr>
                </a:solidFill>
                <a:latin typeface="+mj-lt"/>
              </a:rPr>
              <a:t>Inappropriately touching a person or person’s clothing</a:t>
            </a:r>
          </a:p>
          <a:p>
            <a:pPr marL="349250" indent="-349250">
              <a:lnSpc>
                <a:spcPct val="90000"/>
              </a:lnSpc>
              <a:buClr>
                <a:schemeClr val="bg1">
                  <a:lumMod val="75000"/>
                </a:schemeClr>
              </a:buClr>
            </a:pPr>
            <a:endParaRPr lang="en-US" sz="500" b="1" kern="1200" dirty="0">
              <a:solidFill>
                <a:schemeClr val="bg1">
                  <a:lumMod val="75000"/>
                </a:schemeClr>
              </a:solidFill>
              <a:latin typeface="+mj-lt"/>
            </a:endParaRPr>
          </a:p>
          <a:p>
            <a:pPr marL="342900" indent="-342900">
              <a:lnSpc>
                <a:spcPct val="90000"/>
              </a:lnSpc>
              <a:buClr>
                <a:schemeClr val="bg1">
                  <a:lumMod val="75000"/>
                </a:schemeClr>
              </a:buClr>
            </a:pPr>
            <a:r>
              <a:rPr lang="en-US" sz="2400" b="1" kern="1200" dirty="0">
                <a:solidFill>
                  <a:schemeClr val="bg1">
                    <a:lumMod val="75000"/>
                  </a:schemeClr>
                </a:solidFill>
                <a:latin typeface="+mj-lt"/>
              </a:rPr>
              <a:t>Blocking someone’s path with the purpose of making a sexual advance</a:t>
            </a:r>
          </a:p>
        </p:txBody>
      </p:sp>
      <p:cxnSp>
        <p:nvCxnSpPr>
          <p:cNvPr id="5" name="Straight Connector 4"/>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57200" y="268069"/>
            <a:ext cx="2209800" cy="646331"/>
          </a:xfrm>
          <a:prstGeom prst="rect">
            <a:avLst/>
          </a:prstGeom>
          <a:gradFill>
            <a:gsLst>
              <a:gs pos="0">
                <a:srgbClr val="990033">
                  <a:alpha val="0"/>
                </a:srgbClr>
              </a:gs>
              <a:gs pos="50000">
                <a:srgbClr val="990033"/>
              </a:gs>
              <a:gs pos="97500">
                <a:schemeClr val="bg2">
                  <a:alpha val="0"/>
                </a:schemeClr>
              </a:gs>
              <a:gs pos="92000">
                <a:schemeClr val="bg2"/>
              </a:gs>
            </a:gsLst>
            <a:lin ang="5400000" scaled="0"/>
          </a:gradFill>
          <a:effectLst>
            <a:glow rad="25400">
              <a:schemeClr val="tx1">
                <a:lumMod val="95000"/>
                <a:alpha val="7000"/>
              </a:schemeClr>
            </a:glow>
            <a:outerShdw blurRad="50800" dist="139700" dir="2700000" algn="tl" rotWithShape="0">
              <a:prstClr val="black">
                <a:alpha val="40000"/>
              </a:prstClr>
            </a:outerShdw>
          </a:effectLst>
        </p:spPr>
        <p:txBody>
          <a:bodyPr wrap="square" rtlCol="0">
            <a:spAutoFit/>
          </a:bodyPr>
          <a:lstStyle>
            <a:defPPr>
              <a:defRPr lang="en-US"/>
            </a:defPPr>
            <a:lvl1pPr algn="ctr">
              <a:defRPr sz="3600" b="1" i="1">
                <a:solidFill>
                  <a:schemeClr val="tx1">
                    <a:lumMod val="95000"/>
                  </a:schemeClr>
                </a:solidFill>
                <a:effectLst>
                  <a:outerShdw blurRad="38100" dist="38100" dir="2700000" algn="tl">
                    <a:srgbClr val="000000">
                      <a:alpha val="43137"/>
                    </a:srgbClr>
                  </a:outerShdw>
                </a:effectLst>
                <a:latin typeface="+mj-lt"/>
              </a:defRPr>
            </a:lvl1pPr>
          </a:lstStyle>
          <a:p>
            <a:r>
              <a:rPr lang="en-US" dirty="0"/>
              <a:t>Physical:</a:t>
            </a:r>
          </a:p>
        </p:txBody>
      </p:sp>
      <p:sp>
        <p:nvSpPr>
          <p:cNvPr id="11" name="TextBox 10"/>
          <p:cNvSpPr txBox="1"/>
          <p:nvPr/>
        </p:nvSpPr>
        <p:spPr>
          <a:xfrm>
            <a:off x="0"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t>Inappropriate Behavior</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381000" y="1676400"/>
            <a:ext cx="83820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762000" y="5025305"/>
            <a:ext cx="7848599" cy="1200329"/>
          </a:xfrm>
          <a:prstGeom prst="rect">
            <a:avLst/>
          </a:prstGeom>
          <a:noFill/>
        </p:spPr>
        <p:txBody>
          <a:bodyPr wrap="square" rtlCol="0">
            <a:spAutoFit/>
          </a:bodyPr>
          <a:lstStyle/>
          <a:p>
            <a:pPr marL="460375" lvl="1" indent="-457200">
              <a:buClr>
                <a:srgbClr val="C00000"/>
              </a:buClr>
              <a:buFont typeface="+mj-lt"/>
              <a:buAutoNum type="arabicParenR" startAt="4"/>
              <a:tabLst>
                <a:tab pos="463550" algn="l"/>
              </a:tabLst>
            </a:pPr>
            <a:r>
              <a:rPr lang="en-US" sz="2400" b="1" dirty="0">
                <a:solidFill>
                  <a:srgbClr val="002D4F"/>
                </a:solidFill>
                <a:latin typeface="+mj-lt"/>
              </a:rPr>
              <a:t>Identify specific University offices and resources to assist in cases of alleged </a:t>
            </a:r>
            <a:r>
              <a:rPr lang="en-US" sz="2400" b="1" dirty="0" smtClean="0">
                <a:solidFill>
                  <a:srgbClr val="002D4F"/>
                </a:solidFill>
                <a:latin typeface="+mj-lt"/>
              </a:rPr>
              <a:t>discrimination, sexual harassment, and sexual misconduct </a:t>
            </a:r>
            <a:endParaRPr lang="en-US" sz="2400" b="1" dirty="0">
              <a:solidFill>
                <a:srgbClr val="002D4F"/>
              </a:solidFill>
              <a:latin typeface="+mj-lt"/>
            </a:endParaRPr>
          </a:p>
        </p:txBody>
      </p:sp>
      <p:sp>
        <p:nvSpPr>
          <p:cNvPr id="7" name="TextBox 6"/>
          <p:cNvSpPr txBox="1"/>
          <p:nvPr/>
        </p:nvSpPr>
        <p:spPr>
          <a:xfrm>
            <a:off x="743640" y="3886200"/>
            <a:ext cx="7696200" cy="830997"/>
          </a:xfrm>
          <a:prstGeom prst="rect">
            <a:avLst/>
          </a:prstGeom>
          <a:noFill/>
        </p:spPr>
        <p:txBody>
          <a:bodyPr wrap="square" rtlCol="0">
            <a:spAutoFit/>
          </a:bodyPr>
          <a:lstStyle/>
          <a:p>
            <a:pPr marL="460375" lvl="1" indent="-457200">
              <a:buClr>
                <a:srgbClr val="C00000"/>
              </a:buClr>
              <a:buFont typeface="+mj-lt"/>
              <a:buAutoNum type="arabicParenR" startAt="3"/>
              <a:tabLst>
                <a:tab pos="463550" algn="l"/>
              </a:tabLst>
            </a:pPr>
            <a:r>
              <a:rPr lang="en-US" sz="2400" b="1" dirty="0">
                <a:solidFill>
                  <a:schemeClr val="bg1">
                    <a:lumMod val="75000"/>
                  </a:schemeClr>
                </a:solidFill>
                <a:latin typeface="+mj-lt"/>
              </a:rPr>
              <a:t>Describe your responsibilities as an employee and supervisor</a:t>
            </a:r>
          </a:p>
        </p:txBody>
      </p:sp>
      <p:sp>
        <p:nvSpPr>
          <p:cNvPr id="8" name="TextBox 7"/>
          <p:cNvSpPr txBox="1"/>
          <p:nvPr/>
        </p:nvSpPr>
        <p:spPr>
          <a:xfrm>
            <a:off x="762000" y="2895600"/>
            <a:ext cx="8153400" cy="830997"/>
          </a:xfrm>
          <a:prstGeom prst="rect">
            <a:avLst/>
          </a:prstGeom>
          <a:noFill/>
        </p:spPr>
        <p:txBody>
          <a:bodyPr wrap="square" rtlCol="0">
            <a:spAutoFit/>
          </a:bodyPr>
          <a:lstStyle/>
          <a:p>
            <a:pPr marL="460375" lvl="1" indent="-457200">
              <a:buClr>
                <a:srgbClr val="C00000"/>
              </a:buClr>
              <a:buFont typeface="+mj-lt"/>
              <a:buAutoNum type="arabicParenR" startAt="2"/>
              <a:tabLst>
                <a:tab pos="463550" algn="l"/>
              </a:tabLst>
            </a:pPr>
            <a:r>
              <a:rPr lang="en-US" sz="2400" b="1" dirty="0">
                <a:solidFill>
                  <a:srgbClr val="FF00FF"/>
                </a:solidFill>
                <a:latin typeface="+mj-lt"/>
              </a:rPr>
              <a:t>	</a:t>
            </a:r>
            <a:r>
              <a:rPr lang="en-US" sz="2400" b="1" dirty="0">
                <a:solidFill>
                  <a:srgbClr val="002D4F"/>
                </a:solidFill>
                <a:latin typeface="+mj-lt"/>
              </a:rPr>
              <a:t>Identify </a:t>
            </a:r>
            <a:r>
              <a:rPr lang="en-US" sz="2400" b="1" dirty="0" smtClean="0">
                <a:solidFill>
                  <a:srgbClr val="002D4F"/>
                </a:solidFill>
                <a:latin typeface="+mj-lt"/>
              </a:rPr>
              <a:t>issues that implicate discrimination,  sexual harassment, and sexual misconduct</a:t>
            </a:r>
            <a:endParaRPr lang="en-US" sz="2400" b="1" dirty="0">
              <a:solidFill>
                <a:srgbClr val="002D4F"/>
              </a:solidFill>
              <a:latin typeface="+mj-lt"/>
            </a:endParaRPr>
          </a:p>
        </p:txBody>
      </p:sp>
      <p:sp>
        <p:nvSpPr>
          <p:cNvPr id="10" name="TextBox 9"/>
          <p:cNvSpPr txBox="1"/>
          <p:nvPr/>
        </p:nvSpPr>
        <p:spPr>
          <a:xfrm>
            <a:off x="762001" y="2052935"/>
            <a:ext cx="7696200" cy="461665"/>
          </a:xfrm>
          <a:prstGeom prst="rect">
            <a:avLst/>
          </a:prstGeom>
          <a:noFill/>
        </p:spPr>
        <p:txBody>
          <a:bodyPr wrap="square" rtlCol="0">
            <a:spAutoFit/>
          </a:bodyPr>
          <a:lstStyle/>
          <a:p>
            <a:pPr marL="460375" lvl="1" indent="-457200">
              <a:buClr>
                <a:srgbClr val="C00000"/>
              </a:buClr>
              <a:buFont typeface="+mj-lt"/>
              <a:buAutoNum type="arabicParenR"/>
              <a:tabLst>
                <a:tab pos="463550" algn="l"/>
              </a:tabLst>
            </a:pPr>
            <a:r>
              <a:rPr lang="en-US" sz="2400" b="1" dirty="0" smtClean="0">
                <a:solidFill>
                  <a:srgbClr val="FF00FF"/>
                </a:solidFill>
                <a:latin typeface="+mj-lt"/>
              </a:rPr>
              <a:t>	</a:t>
            </a:r>
            <a:r>
              <a:rPr lang="en-US" sz="2400" b="1" dirty="0" smtClean="0">
                <a:solidFill>
                  <a:schemeClr val="bg1">
                    <a:lumMod val="75000"/>
                  </a:schemeClr>
                </a:solidFill>
                <a:latin typeface="+mj-lt"/>
              </a:rPr>
              <a:t>Identify </a:t>
            </a:r>
            <a:r>
              <a:rPr lang="en-US" sz="2400" b="1" dirty="0">
                <a:solidFill>
                  <a:schemeClr val="bg1">
                    <a:lumMod val="75000"/>
                  </a:schemeClr>
                </a:solidFill>
              </a:rPr>
              <a:t>specific University policies</a:t>
            </a:r>
            <a:endParaRPr lang="en-US" sz="2400" b="1" dirty="0">
              <a:solidFill>
                <a:schemeClr val="bg1">
                  <a:lumMod val="75000"/>
                </a:schemeClr>
              </a:solidFill>
              <a:latin typeface="+mj-lt"/>
            </a:endParaRPr>
          </a:p>
        </p:txBody>
      </p:sp>
      <p:grpSp>
        <p:nvGrpSpPr>
          <p:cNvPr id="12" name="Group 11"/>
          <p:cNvGrpSpPr/>
          <p:nvPr>
            <p:custDataLst>
              <p:tags r:id="rId2"/>
            </p:custDataLst>
          </p:nvPr>
        </p:nvGrpSpPr>
        <p:grpSpPr>
          <a:xfrm>
            <a:off x="0" y="769960"/>
            <a:ext cx="9144000" cy="721534"/>
            <a:chOff x="0" y="914400"/>
            <a:chExt cx="9144000" cy="721534"/>
          </a:xfrm>
        </p:grpSpPr>
        <p:sp>
          <p:nvSpPr>
            <p:cNvPr id="13" name="Rectangle 12"/>
            <p:cNvSpPr/>
            <p:nvPr>
              <p:custDataLst>
                <p:tags r:id="rId3"/>
              </p:custDataLst>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custDataLst>
                <p:tags r:id="rId4"/>
              </p:custDataLst>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Course Objectives</a:t>
              </a:r>
              <a:endParaRPr lang="en-US" dirty="0"/>
            </a:p>
          </p:txBody>
        </p:sp>
      </p:grpSp>
    </p:spTree>
    <p:custDataLst>
      <p:tags r:id="rId1"/>
    </p:custDataLst>
    <p:extLst>
      <p:ext uri="{BB962C8B-B14F-4D97-AF65-F5344CB8AC3E}">
        <p14:creationId xmlns:p14="http://schemas.microsoft.com/office/powerpoint/2010/main" val="249690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000"/>
                                        <p:tgtEl>
                                          <p:spTgt spid="10">
                                            <p:txEl>
                                              <p:pRg st="0" end="0"/>
                                            </p:txEl>
                                          </p:spTgt>
                                        </p:tgtEl>
                                      </p:cBhvr>
                                    </p:animEffect>
                                    <p:anim calcmode="lin" valueType="num">
                                      <p:cBhvr>
                                        <p:cTn id="8"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xEl>
                                              <p:pRg st="0" end="0"/>
                                            </p:txEl>
                                          </p:spTgt>
                                        </p:tgtEl>
                                        <p:attrNameLst>
                                          <p:attrName>style.visibility</p:attrName>
                                        </p:attrNameLst>
                                      </p:cBhvr>
                                      <p:to>
                                        <p:strVal val="visible"/>
                                      </p:to>
                                    </p:set>
                                    <p:animEffect transition="in" filter="fade">
                                      <p:cBhvr>
                                        <p:cTn id="21" dur="1000"/>
                                        <p:tgtEl>
                                          <p:spTgt spid="7">
                                            <p:txEl>
                                              <p:pRg st="0" end="0"/>
                                            </p:txEl>
                                          </p:spTgt>
                                        </p:tgtEl>
                                      </p:cBhvr>
                                    </p:animEffect>
                                    <p:anim calcmode="lin" valueType="num">
                                      <p:cBhvr>
                                        <p:cTn id="22"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1000"/>
                                        <p:tgtEl>
                                          <p:spTgt spid="5">
                                            <p:txEl>
                                              <p:pRg st="0" end="0"/>
                                            </p:txEl>
                                          </p:spTgt>
                                        </p:tgtEl>
                                      </p:cBhvr>
                                    </p:animEffect>
                                    <p:anim calcmode="lin" valueType="num">
                                      <p:cBhvr>
                                        <p:cTn id="29"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P spid="7" grpId="0" build="p"/>
      <p:bldP spid="8" grpId="0" build="p"/>
      <p:bldP spid="10"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custDataLst>
              <p:tags r:id="rId2"/>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12" name="Rectangle 11"/>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extBox 13"/>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16" name="TextBox 15"/>
          <p:cNvSpPr txBox="1"/>
          <p:nvPr/>
        </p:nvSpPr>
        <p:spPr>
          <a:xfrm>
            <a:off x="0"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solidFill>
                  <a:srgbClr val="FFFFFF"/>
                </a:solidFill>
              </a:rPr>
              <a:t>Differing Perspectives</a:t>
            </a:r>
            <a:endParaRPr lang="en-US" dirty="0">
              <a:solidFill>
                <a:srgbClr val="FFFFFF"/>
              </a:solidFill>
            </a:endParaRPr>
          </a:p>
        </p:txBody>
      </p:sp>
      <p:grpSp>
        <p:nvGrpSpPr>
          <p:cNvPr id="3" name="Group 2"/>
          <p:cNvGrpSpPr/>
          <p:nvPr>
            <p:custDataLst>
              <p:tags r:id="rId3"/>
            </p:custDataLst>
          </p:nvPr>
        </p:nvGrpSpPr>
        <p:grpSpPr>
          <a:xfrm>
            <a:off x="5082540" y="1469111"/>
            <a:ext cx="4052648" cy="5388889"/>
            <a:chOff x="5082540" y="1469111"/>
            <a:chExt cx="4052648" cy="5388889"/>
          </a:xfrm>
        </p:grpSpPr>
        <p:pic>
          <p:nvPicPr>
            <p:cNvPr id="1026" name="Picture 2" descr="C:\Users\dschmidt\AppData\Local\Microsoft\Windows\Temporary Internet Files\Content.IE5\ZR6NQ9XS\MP900443240[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93970" y="1469111"/>
              <a:ext cx="4038600" cy="5388889"/>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custDataLst>
                <p:tags r:id="rId4"/>
              </p:custDataLst>
            </p:nvPr>
          </p:nvSpPr>
          <p:spPr>
            <a:xfrm rot="5400000">
              <a:off x="6021332" y="573777"/>
              <a:ext cx="2197923" cy="4029788"/>
            </a:xfrm>
            <a:prstGeom prst="rect">
              <a:avLst/>
            </a:prstGeom>
            <a:gradFill flip="none" rotWithShape="1">
              <a:gsLst>
                <a:gs pos="0">
                  <a:srgbClr val="E8E8E8"/>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Rectangle 1"/>
            <p:cNvSpPr/>
            <p:nvPr>
              <p:custDataLst>
                <p:tags r:id="rId5"/>
              </p:custDataLst>
            </p:nvPr>
          </p:nvSpPr>
          <p:spPr>
            <a:xfrm>
              <a:off x="5082540" y="1491494"/>
              <a:ext cx="2286000" cy="5366506"/>
            </a:xfrm>
            <a:prstGeom prst="rect">
              <a:avLst/>
            </a:prstGeom>
            <a:gradFill flip="none" rotWithShape="1">
              <a:gsLst>
                <a:gs pos="0">
                  <a:srgbClr val="E8E8E8"/>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5" name="Rectangle 4"/>
          <p:cNvSpPr/>
          <p:nvPr/>
        </p:nvSpPr>
        <p:spPr>
          <a:xfrm>
            <a:off x="304800" y="3505200"/>
            <a:ext cx="4572000" cy="830997"/>
          </a:xfrm>
          <a:prstGeom prst="rect">
            <a:avLst/>
          </a:prstGeom>
        </p:spPr>
        <p:txBody>
          <a:bodyPr wrap="square">
            <a:spAutoFit/>
          </a:bodyPr>
          <a:lstStyle/>
          <a:p>
            <a:pPr marL="342900" indent="-342900">
              <a:buFont typeface="Arial" pitchFamily="34" charset="0"/>
              <a:buChar char="•"/>
            </a:pPr>
            <a:r>
              <a:rPr lang="en-US" sz="2400" b="1" dirty="0" smtClean="0">
                <a:solidFill>
                  <a:srgbClr val="003C69">
                    <a:lumMod val="75000"/>
                  </a:srgbClr>
                </a:solidFill>
              </a:rPr>
              <a:t>Harmless joking vs. </a:t>
            </a:r>
            <a:r>
              <a:rPr lang="en-US" sz="2400" b="1" dirty="0" smtClean="0">
                <a:solidFill>
                  <a:srgbClr val="FF00FF"/>
                </a:solidFill>
              </a:rPr>
              <a:t/>
            </a:r>
            <a:br>
              <a:rPr lang="en-US" sz="2400" b="1" dirty="0" smtClean="0">
                <a:solidFill>
                  <a:srgbClr val="FF00FF"/>
                </a:solidFill>
              </a:rPr>
            </a:br>
            <a:r>
              <a:rPr lang="en-US" sz="2400" b="1" dirty="0" smtClean="0">
                <a:solidFill>
                  <a:srgbClr val="003C69">
                    <a:lumMod val="75000"/>
                  </a:srgbClr>
                </a:solidFill>
              </a:rPr>
              <a:t>offensive discrimination</a:t>
            </a:r>
          </a:p>
        </p:txBody>
      </p:sp>
      <p:sp>
        <p:nvSpPr>
          <p:cNvPr id="17" name="Rectangle 16"/>
          <p:cNvSpPr/>
          <p:nvPr/>
        </p:nvSpPr>
        <p:spPr>
          <a:xfrm>
            <a:off x="304800" y="1981200"/>
            <a:ext cx="5920740" cy="1200329"/>
          </a:xfrm>
          <a:prstGeom prst="rect">
            <a:avLst/>
          </a:prstGeom>
        </p:spPr>
        <p:txBody>
          <a:bodyPr wrap="square">
            <a:spAutoFit/>
          </a:bodyPr>
          <a:lstStyle/>
          <a:p>
            <a:pPr marL="342900" indent="-342900">
              <a:buFont typeface="Arial" pitchFamily="34" charset="0"/>
              <a:buChar char="•"/>
              <a:tabLst>
                <a:tab pos="971550" algn="l"/>
                <a:tab pos="1428750" algn="l"/>
              </a:tabLst>
            </a:pPr>
            <a:r>
              <a:rPr lang="en-US" sz="2400" b="1" dirty="0" smtClean="0">
                <a:solidFill>
                  <a:srgbClr val="003C69">
                    <a:lumMod val="75000"/>
                  </a:srgbClr>
                </a:solidFill>
              </a:rPr>
              <a:t>Varying backgrounds and standards</a:t>
            </a:r>
            <a:r>
              <a:rPr lang="en-US" sz="2400" b="1" dirty="0" smtClean="0">
                <a:solidFill>
                  <a:srgbClr val="FF00FF"/>
                </a:solidFill>
              </a:rPr>
              <a:t/>
            </a:r>
            <a:br>
              <a:rPr lang="en-US" sz="2400" b="1" dirty="0" smtClean="0">
                <a:solidFill>
                  <a:srgbClr val="FF00FF"/>
                </a:solidFill>
              </a:rPr>
            </a:br>
            <a:r>
              <a:rPr lang="en-US" sz="2400" b="1" dirty="0" smtClean="0">
                <a:solidFill>
                  <a:srgbClr val="FF00FF"/>
                </a:solidFill>
              </a:rPr>
              <a:t>	</a:t>
            </a:r>
            <a:r>
              <a:rPr lang="en-US" sz="2400" b="1" i="1" dirty="0">
                <a:solidFill>
                  <a:srgbClr val="990033"/>
                </a:solidFill>
              </a:rPr>
              <a:t>social  -  cultural  -  ethnic  </a:t>
            </a:r>
            <a:r>
              <a:rPr lang="en-US" sz="2400" b="1" i="1" dirty="0" smtClean="0">
                <a:solidFill>
                  <a:srgbClr val="990033"/>
                </a:solidFill>
              </a:rPr>
              <a:t>  </a:t>
            </a:r>
            <a:r>
              <a:rPr lang="en-US" sz="2400" b="1" i="1" dirty="0" smtClean="0">
                <a:solidFill>
                  <a:srgbClr val="FF00FF"/>
                </a:solidFill>
              </a:rPr>
              <a:t/>
            </a:r>
            <a:br>
              <a:rPr lang="en-US" sz="2400" b="1" i="1" dirty="0" smtClean="0">
                <a:solidFill>
                  <a:srgbClr val="FF00FF"/>
                </a:solidFill>
              </a:rPr>
            </a:br>
            <a:r>
              <a:rPr lang="en-US" sz="2400" b="1" i="1" dirty="0" smtClean="0">
                <a:solidFill>
                  <a:srgbClr val="FF00FF"/>
                </a:solidFill>
              </a:rPr>
              <a:t>		</a:t>
            </a:r>
            <a:r>
              <a:rPr lang="en-US" sz="2400" b="1" i="1" dirty="0" smtClean="0">
                <a:solidFill>
                  <a:srgbClr val="990033"/>
                </a:solidFill>
              </a:rPr>
              <a:t>gender  -  others</a:t>
            </a:r>
            <a:endParaRPr lang="en-US" sz="2400" b="1" i="1" dirty="0">
              <a:solidFill>
                <a:srgbClr val="990033"/>
              </a:solidFill>
            </a:endParaRPr>
          </a:p>
        </p:txBody>
      </p:sp>
      <p:sp>
        <p:nvSpPr>
          <p:cNvPr id="7" name="Rectangle 6"/>
          <p:cNvSpPr/>
          <p:nvPr/>
        </p:nvSpPr>
        <p:spPr>
          <a:xfrm>
            <a:off x="304800" y="4719935"/>
            <a:ext cx="5105400" cy="461665"/>
          </a:xfrm>
          <a:prstGeom prst="rect">
            <a:avLst/>
          </a:prstGeom>
        </p:spPr>
        <p:txBody>
          <a:bodyPr wrap="square">
            <a:spAutoFit/>
          </a:bodyPr>
          <a:lstStyle/>
          <a:p>
            <a:pPr marL="342900" indent="-342900">
              <a:buFont typeface="Arial" pitchFamily="34" charset="0"/>
              <a:buChar char="•"/>
            </a:pPr>
            <a:r>
              <a:rPr lang="en-US" sz="2400" b="1" dirty="0" smtClean="0">
                <a:solidFill>
                  <a:srgbClr val="003C69">
                    <a:lumMod val="75000"/>
                  </a:srgbClr>
                </a:solidFill>
              </a:rPr>
              <a:t>Assumptions may not be valid</a:t>
            </a:r>
          </a:p>
        </p:txBody>
      </p:sp>
      <p:sp>
        <p:nvSpPr>
          <p:cNvPr id="8" name="Rectangle 7"/>
          <p:cNvSpPr/>
          <p:nvPr/>
        </p:nvSpPr>
        <p:spPr>
          <a:xfrm>
            <a:off x="304800" y="5555397"/>
            <a:ext cx="3505200" cy="461665"/>
          </a:xfrm>
          <a:prstGeom prst="rect">
            <a:avLst/>
          </a:prstGeom>
        </p:spPr>
        <p:txBody>
          <a:bodyPr wrap="square">
            <a:spAutoFit/>
          </a:bodyPr>
          <a:lstStyle/>
          <a:p>
            <a:pPr marL="342900" indent="-342900">
              <a:buFont typeface="Arial" pitchFamily="34" charset="0"/>
              <a:buChar char="•"/>
            </a:pPr>
            <a:r>
              <a:rPr lang="en-US" sz="2400" b="1" dirty="0" smtClean="0">
                <a:solidFill>
                  <a:srgbClr val="003C69">
                    <a:lumMod val="75000"/>
                  </a:srgbClr>
                </a:solidFill>
              </a:rPr>
              <a:t>Practice restraint</a:t>
            </a:r>
          </a:p>
        </p:txBody>
      </p:sp>
      <p:cxnSp>
        <p:nvCxnSpPr>
          <p:cNvPr id="15" name="Straight Connector 14"/>
          <p:cNvCxnSpPr/>
          <p:nvPr/>
        </p:nvCxnSpPr>
        <p:spPr>
          <a:xfrm>
            <a:off x="457200" y="1676400"/>
            <a:ext cx="8229600" cy="0"/>
          </a:xfrm>
          <a:prstGeom prst="line">
            <a:avLst/>
          </a:prstGeom>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3868407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Group 15"/>
          <p:cNvGrpSpPr/>
          <p:nvPr>
            <p:custDataLst>
              <p:tags r:id="rId2"/>
            </p:custDataLst>
          </p:nvPr>
        </p:nvGrpSpPr>
        <p:grpSpPr>
          <a:xfrm>
            <a:off x="0" y="769960"/>
            <a:ext cx="9144000" cy="721534"/>
            <a:chOff x="0" y="914400"/>
            <a:chExt cx="9144000" cy="721534"/>
          </a:xfrm>
        </p:grpSpPr>
        <p:sp>
          <p:nvSpPr>
            <p:cNvPr id="17" name="Rectangle 16"/>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cxnSp>
        <p:nvCxnSpPr>
          <p:cNvPr id="10" name="Straight Connector 9"/>
          <p:cNvCxnSpPr/>
          <p:nvPr/>
        </p:nvCxnSpPr>
        <p:spPr>
          <a:xfrm>
            <a:off x="0" y="1676400"/>
            <a:ext cx="91440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9" name="Rectangle 3"/>
          <p:cNvSpPr txBox="1">
            <a:spLocks noChangeArrowheads="1"/>
          </p:cNvSpPr>
          <p:nvPr/>
        </p:nvSpPr>
        <p:spPr bwMode="black">
          <a:xfrm>
            <a:off x="1066800" y="1905000"/>
            <a:ext cx="6934200" cy="425347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marL="342900" marR="0" lvl="0" indent="-342900" algn="l" defTabSz="914400" rtl="0" eaLnBrk="0" fontAlgn="base" latinLnBrk="0" hangingPunct="0">
              <a:lnSpc>
                <a:spcPct val="90000"/>
              </a:lnSpc>
              <a:spcBef>
                <a:spcPts val="1200"/>
              </a:spcBef>
              <a:spcAft>
                <a:spcPct val="0"/>
              </a:spcAft>
              <a:buClr>
                <a:srgbClr val="C60C30"/>
              </a:buClr>
              <a:buSzPct val="100000"/>
              <a:buFont typeface="Arial" pitchFamily="34" charset="0"/>
              <a:buChar char="•"/>
              <a:tabLst/>
              <a:defRPr/>
            </a:pPr>
            <a:r>
              <a:rPr lang="en-US" sz="2400" b="1" dirty="0" smtClean="0">
                <a:solidFill>
                  <a:srgbClr val="002D4F"/>
                </a:solidFill>
                <a:latin typeface="+mj-lt"/>
              </a:rPr>
              <a:t>Improper conduct toward an individual, individuals, or groups </a:t>
            </a:r>
          </a:p>
          <a:p>
            <a:pPr marL="342900" marR="0" lvl="0" indent="-342900" algn="l" defTabSz="914400" rtl="0" eaLnBrk="0" fontAlgn="base" latinLnBrk="0" hangingPunct="0">
              <a:lnSpc>
                <a:spcPct val="90000"/>
              </a:lnSpc>
              <a:spcBef>
                <a:spcPts val="1200"/>
              </a:spcBef>
              <a:spcAft>
                <a:spcPct val="0"/>
              </a:spcAft>
              <a:buClr>
                <a:srgbClr val="C60C30"/>
              </a:buClr>
              <a:buSzPct val="100000"/>
              <a:buFont typeface="Arial" pitchFamily="34" charset="0"/>
              <a:buChar char="•"/>
              <a:tabLst/>
              <a:defRPr/>
            </a:pPr>
            <a:r>
              <a:rPr lang="en-US" sz="2400" b="1" dirty="0">
                <a:solidFill>
                  <a:srgbClr val="002D4F"/>
                </a:solidFill>
                <a:latin typeface="+mj-lt"/>
              </a:rPr>
              <a:t>O</a:t>
            </a:r>
            <a:r>
              <a:rPr lang="en-US" sz="2400" b="1" dirty="0" smtClean="0">
                <a:solidFill>
                  <a:srgbClr val="002D4F"/>
                </a:solidFill>
                <a:latin typeface="+mj-lt"/>
              </a:rPr>
              <a:t>f a sexual nature or on the basis of a protected class that is:</a:t>
            </a:r>
          </a:p>
          <a:p>
            <a:pPr marL="800100" lvl="1" indent="-342900" eaLnBrk="0" fontAlgn="base" hangingPunct="0">
              <a:lnSpc>
                <a:spcPct val="90000"/>
              </a:lnSpc>
              <a:spcBef>
                <a:spcPct val="50000"/>
              </a:spcBef>
              <a:spcAft>
                <a:spcPct val="0"/>
              </a:spcAft>
              <a:buClr>
                <a:srgbClr val="C60C30"/>
              </a:buClr>
              <a:buSzPct val="100000"/>
              <a:buFont typeface="Arial" pitchFamily="34" charset="0"/>
              <a:buChar char="•"/>
              <a:defRPr/>
            </a:pPr>
            <a:r>
              <a:rPr lang="en-US" sz="2000" b="1" dirty="0" smtClean="0">
                <a:solidFill>
                  <a:srgbClr val="002D4F"/>
                </a:solidFill>
                <a:latin typeface="+mj-lt"/>
              </a:rPr>
              <a:t>Sufficiently severe, persistent, or pervasive that it has the purpose or effect of:</a:t>
            </a:r>
          </a:p>
          <a:p>
            <a:pPr marL="1257300" lvl="2" indent="-342900" eaLnBrk="0" fontAlgn="base" hangingPunct="0">
              <a:lnSpc>
                <a:spcPct val="90000"/>
              </a:lnSpc>
              <a:spcBef>
                <a:spcPct val="50000"/>
              </a:spcBef>
              <a:spcAft>
                <a:spcPct val="0"/>
              </a:spcAft>
              <a:buClr>
                <a:srgbClr val="C60C30"/>
              </a:buClr>
              <a:buSzPct val="100000"/>
              <a:buFont typeface="Arial" pitchFamily="34" charset="0"/>
              <a:buChar char="•"/>
              <a:defRPr/>
            </a:pPr>
            <a:r>
              <a:rPr lang="en-US" sz="2000" b="1" dirty="0">
                <a:solidFill>
                  <a:srgbClr val="002D4F"/>
                </a:solidFill>
              </a:rPr>
              <a:t>Creating an intimidating, hostile, or offensive </a:t>
            </a:r>
            <a:r>
              <a:rPr lang="en-US" sz="2000" b="1" dirty="0" smtClean="0">
                <a:solidFill>
                  <a:srgbClr val="002D4F"/>
                </a:solidFill>
              </a:rPr>
              <a:t>environment</a:t>
            </a:r>
            <a:r>
              <a:rPr lang="en-US" sz="2000" b="1" dirty="0" smtClean="0">
                <a:solidFill>
                  <a:srgbClr val="002D4F"/>
                </a:solidFill>
                <a:latin typeface="+mj-lt"/>
              </a:rPr>
              <a:t> ; or</a:t>
            </a:r>
          </a:p>
          <a:p>
            <a:pPr marL="1257300" lvl="2" indent="-342900" eaLnBrk="0" fontAlgn="base" hangingPunct="0">
              <a:lnSpc>
                <a:spcPct val="90000"/>
              </a:lnSpc>
              <a:spcBef>
                <a:spcPct val="50000"/>
              </a:spcBef>
              <a:spcAft>
                <a:spcPct val="0"/>
              </a:spcAft>
              <a:buClr>
                <a:srgbClr val="C60C30"/>
              </a:buClr>
              <a:buSzPct val="100000"/>
              <a:buFont typeface="Arial" pitchFamily="34" charset="0"/>
              <a:buChar char="•"/>
              <a:defRPr/>
            </a:pPr>
            <a:r>
              <a:rPr lang="en-US" sz="2000" b="1" dirty="0" smtClean="0">
                <a:solidFill>
                  <a:srgbClr val="002D4F"/>
                </a:solidFill>
                <a:latin typeface="+mj-lt"/>
              </a:rPr>
              <a:t>Unreasonably interfering with an individual’s work academic performance, living environment, personal security, or participation in any WSU activity; </a:t>
            </a:r>
          </a:p>
        </p:txBody>
      </p:sp>
      <p:sp>
        <p:nvSpPr>
          <p:cNvPr id="19" name="TextBox 18"/>
          <p:cNvSpPr txBox="1"/>
          <p:nvPr/>
        </p:nvSpPr>
        <p:spPr>
          <a:xfrm>
            <a:off x="0" y="786422"/>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Policy Review</a:t>
            </a:r>
            <a:endParaRPr lang="en-US"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custDataLst>
              <p:tags r:id="rId2"/>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4" name="Rectangle 3"/>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9" name="TextBox 8"/>
          <p:cNvSpPr txBox="1"/>
          <p:nvPr/>
        </p:nvSpPr>
        <p:spPr>
          <a:xfrm>
            <a:off x="0" y="840723"/>
            <a:ext cx="9144000" cy="584775"/>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sz="3200" dirty="0" smtClean="0">
                <a:solidFill>
                  <a:srgbClr val="FFFFFF"/>
                </a:solidFill>
              </a:rPr>
              <a:t>Sexual </a:t>
            </a:r>
            <a:r>
              <a:rPr lang="en-US" sz="3200" dirty="0" smtClean="0"/>
              <a:t>Harassment</a:t>
            </a:r>
            <a:r>
              <a:rPr lang="en-US" sz="3200" dirty="0" smtClean="0">
                <a:solidFill>
                  <a:srgbClr val="FFFFFF"/>
                </a:solidFill>
              </a:rPr>
              <a:t> Exists on a Continuum</a:t>
            </a:r>
            <a:endParaRPr lang="en-US" sz="3200" dirty="0">
              <a:solidFill>
                <a:srgbClr val="FFFFFF"/>
              </a:solidFill>
            </a:endParaRPr>
          </a:p>
        </p:txBody>
      </p:sp>
      <p:grpSp>
        <p:nvGrpSpPr>
          <p:cNvPr id="1028" name="Group 1027"/>
          <p:cNvGrpSpPr/>
          <p:nvPr>
            <p:custDataLst>
              <p:tags r:id="rId3"/>
            </p:custDataLst>
          </p:nvPr>
        </p:nvGrpSpPr>
        <p:grpSpPr>
          <a:xfrm>
            <a:off x="493441" y="3048000"/>
            <a:ext cx="8117159" cy="3352800"/>
            <a:chOff x="493441" y="3048000"/>
            <a:chExt cx="8117159" cy="3352800"/>
          </a:xfrm>
        </p:grpSpPr>
        <p:grpSp>
          <p:nvGrpSpPr>
            <p:cNvPr id="1027" name="Group 1026"/>
            <p:cNvGrpSpPr/>
            <p:nvPr/>
          </p:nvGrpSpPr>
          <p:grpSpPr>
            <a:xfrm>
              <a:off x="7391400" y="3048000"/>
              <a:ext cx="1219200" cy="2312619"/>
              <a:chOff x="7391400" y="3048000"/>
              <a:chExt cx="1219200" cy="2312619"/>
            </a:xfrm>
          </p:grpSpPr>
          <p:cxnSp>
            <p:nvCxnSpPr>
              <p:cNvPr id="17" name="Straight Arrow Connector 16"/>
              <p:cNvCxnSpPr/>
              <p:nvPr/>
            </p:nvCxnSpPr>
            <p:spPr>
              <a:xfrm flipV="1">
                <a:off x="7848600" y="3048000"/>
                <a:ext cx="0" cy="1447800"/>
              </a:xfrm>
              <a:prstGeom prst="straightConnector1">
                <a:avLst/>
              </a:prstGeom>
              <a:ln w="152400" cmpd="sng">
                <a:solidFill>
                  <a:schemeClr val="accent5">
                    <a:lumMod val="75000"/>
                  </a:schemeClr>
                </a:solidFill>
                <a:headEnd type="none"/>
                <a:tailEnd type="stealth"/>
              </a:ln>
              <a:effectLst>
                <a:outerShdw blurRad="114300" dist="762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sp>
            <p:nvSpPr>
              <p:cNvPr id="18" name="Rectangle 3"/>
              <p:cNvSpPr txBox="1">
                <a:spLocks noChangeArrowheads="1"/>
              </p:cNvSpPr>
              <p:nvPr/>
            </p:nvSpPr>
            <p:spPr bwMode="black">
              <a:xfrm>
                <a:off x="7391400" y="4714288"/>
                <a:ext cx="1219200" cy="646331"/>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algn="ctr">
                  <a:lnSpc>
                    <a:spcPct val="90000"/>
                  </a:lnSpc>
                  <a:buClr>
                    <a:srgbClr val="003C69">
                      <a:lumMod val="75000"/>
                    </a:srgbClr>
                  </a:buClr>
                  <a:buFont typeface="Arial" charset="0"/>
                  <a:buNone/>
                </a:pPr>
                <a:r>
                  <a:rPr sz="2000" b="1" dirty="0" smtClean="0">
                    <a:solidFill>
                      <a:srgbClr val="003C69">
                        <a:lumMod val="75000"/>
                      </a:srgbClr>
                    </a:solidFill>
                    <a:latin typeface="Arial"/>
                  </a:rPr>
                  <a:t>Sexual Assault</a:t>
                </a:r>
                <a:endParaRPr sz="2000" b="1" dirty="0">
                  <a:solidFill>
                    <a:srgbClr val="003C69">
                      <a:lumMod val="75000"/>
                    </a:srgbClr>
                  </a:solidFill>
                  <a:latin typeface="Arial"/>
                </a:endParaRPr>
              </a:p>
            </p:txBody>
          </p:sp>
        </p:grpSp>
        <p:grpSp>
          <p:nvGrpSpPr>
            <p:cNvPr id="1025" name="Group 1024"/>
            <p:cNvGrpSpPr/>
            <p:nvPr/>
          </p:nvGrpSpPr>
          <p:grpSpPr>
            <a:xfrm>
              <a:off x="5538439" y="3048000"/>
              <a:ext cx="1624361" cy="3036332"/>
              <a:chOff x="5538439" y="3048000"/>
              <a:chExt cx="1624361" cy="3036332"/>
            </a:xfrm>
          </p:grpSpPr>
          <p:cxnSp>
            <p:nvCxnSpPr>
              <p:cNvPr id="16" name="Straight Arrow Connector 15"/>
              <p:cNvCxnSpPr/>
              <p:nvPr/>
            </p:nvCxnSpPr>
            <p:spPr>
              <a:xfrm flipV="1">
                <a:off x="6286500" y="3048000"/>
                <a:ext cx="0" cy="2152471"/>
              </a:xfrm>
              <a:prstGeom prst="straightConnector1">
                <a:avLst/>
              </a:prstGeom>
              <a:ln w="152400" cmpd="sng">
                <a:solidFill>
                  <a:schemeClr val="accent5">
                    <a:lumMod val="75000"/>
                  </a:schemeClr>
                </a:solidFill>
                <a:headEnd type="none"/>
                <a:tailEnd type="stealth"/>
              </a:ln>
              <a:effectLst>
                <a:outerShdw blurRad="114300" dist="762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sp>
            <p:nvSpPr>
              <p:cNvPr id="19" name="Rectangle 3"/>
              <p:cNvSpPr txBox="1">
                <a:spLocks noChangeArrowheads="1"/>
              </p:cNvSpPr>
              <p:nvPr/>
            </p:nvSpPr>
            <p:spPr bwMode="black">
              <a:xfrm>
                <a:off x="5538439" y="5438001"/>
                <a:ext cx="1624361" cy="646331"/>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algn="ctr">
                  <a:lnSpc>
                    <a:spcPct val="90000"/>
                  </a:lnSpc>
                  <a:buClr>
                    <a:srgbClr val="003C69">
                      <a:lumMod val="75000"/>
                    </a:srgbClr>
                  </a:buClr>
                  <a:buFont typeface="Arial" charset="0"/>
                  <a:buNone/>
                </a:pPr>
                <a:r>
                  <a:rPr sz="2000" b="1" dirty="0" smtClean="0">
                    <a:solidFill>
                      <a:srgbClr val="003C69">
                        <a:lumMod val="75000"/>
                      </a:srgbClr>
                    </a:solidFill>
                    <a:latin typeface="Arial"/>
                  </a:rPr>
                  <a:t>Improper touching</a:t>
                </a:r>
                <a:endParaRPr sz="2000" b="1" dirty="0">
                  <a:solidFill>
                    <a:srgbClr val="003C69">
                      <a:lumMod val="75000"/>
                    </a:srgbClr>
                  </a:solidFill>
                  <a:latin typeface="Arial"/>
                </a:endParaRPr>
              </a:p>
            </p:txBody>
          </p:sp>
        </p:grpSp>
        <p:grpSp>
          <p:nvGrpSpPr>
            <p:cNvPr id="1024" name="Group 1023"/>
            <p:cNvGrpSpPr/>
            <p:nvPr/>
          </p:nvGrpSpPr>
          <p:grpSpPr>
            <a:xfrm>
              <a:off x="3505200" y="3048000"/>
              <a:ext cx="2576862" cy="1713131"/>
              <a:chOff x="3505200" y="3048000"/>
              <a:chExt cx="2576862" cy="1713131"/>
            </a:xfrm>
          </p:grpSpPr>
          <p:cxnSp>
            <p:nvCxnSpPr>
              <p:cNvPr id="15" name="Straight Arrow Connector 14"/>
              <p:cNvCxnSpPr/>
              <p:nvPr/>
            </p:nvCxnSpPr>
            <p:spPr>
              <a:xfrm flipV="1">
                <a:off x="4724400" y="3048000"/>
                <a:ext cx="0" cy="914400"/>
              </a:xfrm>
              <a:prstGeom prst="straightConnector1">
                <a:avLst/>
              </a:prstGeom>
              <a:ln w="152400" cmpd="sng">
                <a:solidFill>
                  <a:schemeClr val="accent5">
                    <a:lumMod val="75000"/>
                  </a:schemeClr>
                </a:solidFill>
                <a:headEnd type="none"/>
                <a:tailEnd type="stealth"/>
              </a:ln>
              <a:effectLst>
                <a:outerShdw blurRad="114300" dist="762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sp>
            <p:nvSpPr>
              <p:cNvPr id="20" name="Rectangle 3"/>
              <p:cNvSpPr txBox="1">
                <a:spLocks noChangeArrowheads="1"/>
              </p:cNvSpPr>
              <p:nvPr/>
            </p:nvSpPr>
            <p:spPr bwMode="black">
              <a:xfrm>
                <a:off x="3505200" y="4114800"/>
                <a:ext cx="2576862" cy="646331"/>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algn="ctr">
                  <a:lnSpc>
                    <a:spcPct val="90000"/>
                  </a:lnSpc>
                  <a:buClr>
                    <a:srgbClr val="003C69">
                      <a:lumMod val="75000"/>
                    </a:srgbClr>
                  </a:buClr>
                  <a:buFont typeface="Arial" charset="0"/>
                  <a:buNone/>
                </a:pPr>
                <a:r>
                  <a:rPr sz="2000" b="1" smtClean="0">
                    <a:solidFill>
                      <a:srgbClr val="003C69">
                        <a:lumMod val="75000"/>
                      </a:srgbClr>
                    </a:solidFill>
                    <a:latin typeface="Arial"/>
                  </a:rPr>
                  <a:t>Quid pro quo sexual harassment</a:t>
                </a:r>
                <a:endParaRPr sz="2000" b="1">
                  <a:solidFill>
                    <a:srgbClr val="003C69">
                      <a:lumMod val="75000"/>
                    </a:srgbClr>
                  </a:solidFill>
                  <a:latin typeface="Arial"/>
                </a:endParaRPr>
              </a:p>
            </p:txBody>
          </p:sp>
        </p:grpSp>
        <p:grpSp>
          <p:nvGrpSpPr>
            <p:cNvPr id="31" name="Group 30"/>
            <p:cNvGrpSpPr/>
            <p:nvPr/>
          </p:nvGrpSpPr>
          <p:grpSpPr>
            <a:xfrm>
              <a:off x="1981200" y="3048000"/>
              <a:ext cx="2667000" cy="3352800"/>
              <a:chOff x="1981200" y="3048000"/>
              <a:chExt cx="2667000" cy="3352800"/>
            </a:xfrm>
          </p:grpSpPr>
          <p:cxnSp>
            <p:nvCxnSpPr>
              <p:cNvPr id="14" name="Straight Arrow Connector 13"/>
              <p:cNvCxnSpPr/>
              <p:nvPr/>
            </p:nvCxnSpPr>
            <p:spPr>
              <a:xfrm flipV="1">
                <a:off x="3215268" y="3048000"/>
                <a:ext cx="0" cy="2039337"/>
              </a:xfrm>
              <a:prstGeom prst="straightConnector1">
                <a:avLst/>
              </a:prstGeom>
              <a:ln w="152400" cmpd="sng">
                <a:solidFill>
                  <a:schemeClr val="accent5">
                    <a:lumMod val="75000"/>
                  </a:schemeClr>
                </a:solidFill>
                <a:headEnd type="none"/>
                <a:tailEnd type="stealth"/>
              </a:ln>
              <a:effectLst>
                <a:outerShdw blurRad="114300" dist="762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sp>
            <p:nvSpPr>
              <p:cNvPr id="21" name="Rectangle 3"/>
              <p:cNvSpPr txBox="1">
                <a:spLocks noChangeArrowheads="1"/>
              </p:cNvSpPr>
              <p:nvPr/>
            </p:nvSpPr>
            <p:spPr bwMode="black">
              <a:xfrm>
                <a:off x="1981200" y="5200471"/>
                <a:ext cx="2667000" cy="1200329"/>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algn="ctr">
                  <a:lnSpc>
                    <a:spcPct val="90000"/>
                  </a:lnSpc>
                  <a:buClr>
                    <a:srgbClr val="003C69">
                      <a:lumMod val="75000"/>
                    </a:srgbClr>
                  </a:buClr>
                  <a:buFont typeface="Arial" charset="0"/>
                  <a:buNone/>
                </a:pPr>
                <a:r>
                  <a:rPr sz="2000" b="1" dirty="0" smtClean="0">
                    <a:solidFill>
                      <a:srgbClr val="003C69">
                        <a:lumMod val="75000"/>
                      </a:srgbClr>
                    </a:solidFill>
                    <a:latin typeface="Arial"/>
                  </a:rPr>
                  <a:t>Seeking to convert </a:t>
                </a:r>
                <a:br>
                  <a:rPr sz="2000" b="1" dirty="0" smtClean="0">
                    <a:solidFill>
                      <a:srgbClr val="003C69">
                        <a:lumMod val="75000"/>
                      </a:srgbClr>
                    </a:solidFill>
                    <a:latin typeface="Arial"/>
                  </a:rPr>
                </a:br>
                <a:r>
                  <a:rPr sz="2000" b="1" dirty="0" smtClean="0">
                    <a:solidFill>
                      <a:srgbClr val="003C69">
                        <a:lumMod val="75000"/>
                      </a:srgbClr>
                    </a:solidFill>
                    <a:latin typeface="Arial"/>
                  </a:rPr>
                  <a:t>a professional relationship into a sexual relationship</a:t>
                </a:r>
                <a:endParaRPr sz="2000" b="1" dirty="0">
                  <a:solidFill>
                    <a:srgbClr val="003C69">
                      <a:lumMod val="75000"/>
                    </a:srgbClr>
                  </a:solidFill>
                  <a:latin typeface="Arial"/>
                </a:endParaRPr>
              </a:p>
            </p:txBody>
          </p:sp>
        </p:grpSp>
        <p:grpSp>
          <p:nvGrpSpPr>
            <p:cNvPr id="30" name="Group 29"/>
            <p:cNvGrpSpPr/>
            <p:nvPr/>
          </p:nvGrpSpPr>
          <p:grpSpPr>
            <a:xfrm>
              <a:off x="493441" y="3048000"/>
              <a:ext cx="2213517" cy="1922451"/>
              <a:chOff x="493441" y="3048000"/>
              <a:chExt cx="2213517" cy="1922451"/>
            </a:xfrm>
          </p:grpSpPr>
          <p:cxnSp>
            <p:nvCxnSpPr>
              <p:cNvPr id="11" name="Straight Arrow Connector 10"/>
              <p:cNvCxnSpPr/>
              <p:nvPr/>
            </p:nvCxnSpPr>
            <p:spPr>
              <a:xfrm flipV="1">
                <a:off x="1600200" y="3048000"/>
                <a:ext cx="0" cy="1066800"/>
              </a:xfrm>
              <a:prstGeom prst="straightConnector1">
                <a:avLst/>
              </a:prstGeom>
              <a:ln w="152400" cmpd="sng">
                <a:solidFill>
                  <a:schemeClr val="accent5">
                    <a:lumMod val="75000"/>
                  </a:schemeClr>
                </a:solidFill>
                <a:headEnd type="none"/>
                <a:tailEnd type="stealth"/>
              </a:ln>
              <a:effectLst>
                <a:outerShdw blurRad="114300" dist="762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sp>
            <p:nvSpPr>
              <p:cNvPr id="22" name="Rectangle 3"/>
              <p:cNvSpPr txBox="1">
                <a:spLocks noChangeArrowheads="1"/>
              </p:cNvSpPr>
              <p:nvPr/>
            </p:nvSpPr>
            <p:spPr bwMode="black">
              <a:xfrm>
                <a:off x="493441" y="4324120"/>
                <a:ext cx="2213517" cy="646331"/>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algn="ctr">
                  <a:lnSpc>
                    <a:spcPct val="90000"/>
                  </a:lnSpc>
                  <a:buClr>
                    <a:srgbClr val="003C69">
                      <a:lumMod val="75000"/>
                    </a:srgbClr>
                  </a:buClr>
                  <a:buFont typeface="Arial" charset="0"/>
                  <a:buNone/>
                </a:pPr>
                <a:r>
                  <a:rPr sz="2000" b="1" dirty="0" smtClean="0">
                    <a:solidFill>
                      <a:srgbClr val="003C69">
                        <a:lumMod val="75000"/>
                      </a:srgbClr>
                    </a:solidFill>
                    <a:latin typeface="Arial"/>
                  </a:rPr>
                  <a:t>Unwanted Comments</a:t>
                </a:r>
                <a:endParaRPr sz="2000" b="1" dirty="0">
                  <a:solidFill>
                    <a:srgbClr val="003C69">
                      <a:lumMod val="75000"/>
                    </a:srgbClr>
                  </a:solidFill>
                  <a:latin typeface="Arial"/>
                </a:endParaRPr>
              </a:p>
            </p:txBody>
          </p:sp>
        </p:grpSp>
      </p:grpSp>
      <p:grpSp>
        <p:nvGrpSpPr>
          <p:cNvPr id="26" name="Group 25"/>
          <p:cNvGrpSpPr/>
          <p:nvPr/>
        </p:nvGrpSpPr>
        <p:grpSpPr>
          <a:xfrm>
            <a:off x="533399" y="1981200"/>
            <a:ext cx="7924801" cy="1371600"/>
            <a:chOff x="533399" y="1981200"/>
            <a:chExt cx="7924801" cy="1371600"/>
          </a:xfrm>
        </p:grpSpPr>
        <p:cxnSp>
          <p:nvCxnSpPr>
            <p:cNvPr id="6" name="Straight Connector 5"/>
            <p:cNvCxnSpPr/>
            <p:nvPr/>
          </p:nvCxnSpPr>
          <p:spPr>
            <a:xfrm flipH="1">
              <a:off x="4191000" y="1981200"/>
              <a:ext cx="838200" cy="1371600"/>
            </a:xfrm>
            <a:prstGeom prst="line">
              <a:avLst/>
            </a:prstGeom>
            <a:ln w="38100">
              <a:solidFill>
                <a:srgbClr val="740027"/>
              </a:solidFill>
              <a:prstDash val="lgDash"/>
            </a:ln>
            <a:effectLst>
              <a:outerShdw blurRad="50800" dist="76200" dir="2700000" algn="tl" rotWithShape="0">
                <a:prstClr val="black">
                  <a:alpha val="57000"/>
                </a:prstClr>
              </a:outerShdw>
            </a:effectLst>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533399" y="2514600"/>
              <a:ext cx="7924801" cy="388960"/>
              <a:chOff x="533399" y="2514600"/>
              <a:chExt cx="7924801" cy="388960"/>
            </a:xfrm>
          </p:grpSpPr>
          <p:sp>
            <p:nvSpPr>
              <p:cNvPr id="2" name="Left Arrow 1"/>
              <p:cNvSpPr/>
              <p:nvPr/>
            </p:nvSpPr>
            <p:spPr>
              <a:xfrm>
                <a:off x="533399" y="2514600"/>
                <a:ext cx="4648201" cy="388960"/>
              </a:xfrm>
              <a:prstGeom prst="leftArrow">
                <a:avLst>
                  <a:gd name="adj1" fmla="val 50000"/>
                  <a:gd name="adj2" fmla="val 95318"/>
                </a:avLst>
              </a:prstGeom>
              <a:gradFill flip="none" rotWithShape="1">
                <a:gsLst>
                  <a:gs pos="0">
                    <a:schemeClr val="bg2"/>
                  </a:gs>
                  <a:gs pos="27000">
                    <a:srgbClr val="990033"/>
                  </a:gs>
                  <a:gs pos="72000">
                    <a:schemeClr val="accent1">
                      <a:tint val="23500"/>
                      <a:satMod val="160000"/>
                      <a:alpha val="0"/>
                    </a:schemeClr>
                  </a:gs>
                </a:gsLst>
                <a:lin ang="0" scaled="1"/>
                <a:tileRect/>
              </a:gradFill>
              <a:ln>
                <a:noFill/>
              </a:ln>
              <a:effectLst>
                <a:outerShdw blurRad="50800" dist="762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Left Arrow 27"/>
              <p:cNvSpPr/>
              <p:nvPr/>
            </p:nvSpPr>
            <p:spPr>
              <a:xfrm flipH="1">
                <a:off x="3657600" y="2514600"/>
                <a:ext cx="4800600" cy="388960"/>
              </a:xfrm>
              <a:prstGeom prst="leftArrow">
                <a:avLst>
                  <a:gd name="adj1" fmla="val 50000"/>
                  <a:gd name="adj2" fmla="val 95318"/>
                </a:avLst>
              </a:prstGeom>
              <a:gradFill flip="none" rotWithShape="1">
                <a:gsLst>
                  <a:gs pos="0">
                    <a:schemeClr val="bg2"/>
                  </a:gs>
                  <a:gs pos="27000">
                    <a:srgbClr val="990033"/>
                  </a:gs>
                  <a:gs pos="72000">
                    <a:schemeClr val="accent1">
                      <a:tint val="23500"/>
                      <a:satMod val="160000"/>
                      <a:alpha val="0"/>
                    </a:schemeClr>
                  </a:gs>
                </a:gsLst>
                <a:lin ang="0" scaled="1"/>
                <a:tileRect/>
              </a:gradFill>
              <a:ln>
                <a:noFill/>
              </a:ln>
              <a:effectLst>
                <a:outerShdw blurRad="50800" dist="762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 name="Group 38"/>
          <p:cNvGrpSpPr/>
          <p:nvPr/>
        </p:nvGrpSpPr>
        <p:grpSpPr>
          <a:xfrm>
            <a:off x="533400" y="2514600"/>
            <a:ext cx="7924801" cy="388960"/>
            <a:chOff x="533400" y="2514600"/>
            <a:chExt cx="7924801" cy="388960"/>
          </a:xfrm>
        </p:grpSpPr>
        <p:sp>
          <p:nvSpPr>
            <p:cNvPr id="40" name="Left Arrow 39"/>
            <p:cNvSpPr/>
            <p:nvPr/>
          </p:nvSpPr>
          <p:spPr>
            <a:xfrm>
              <a:off x="533400" y="2514600"/>
              <a:ext cx="7696200" cy="388960"/>
            </a:xfrm>
            <a:prstGeom prst="leftArrow">
              <a:avLst>
                <a:gd name="adj1" fmla="val 50000"/>
                <a:gd name="adj2" fmla="val 95318"/>
              </a:avLst>
            </a:prstGeom>
            <a:gradFill flip="none" rotWithShape="1">
              <a:gsLst>
                <a:gs pos="0">
                  <a:schemeClr val="bg2"/>
                </a:gs>
                <a:gs pos="27000">
                  <a:srgbClr val="990033"/>
                </a:gs>
                <a:gs pos="72000">
                  <a:schemeClr val="accent1">
                    <a:tint val="23500"/>
                    <a:satMod val="160000"/>
                    <a:alpha val="0"/>
                  </a:schemeClr>
                </a:gs>
              </a:gsLst>
              <a:lin ang="0" scaled="1"/>
              <a:tileRect/>
            </a:gradFill>
            <a:ln>
              <a:noFill/>
            </a:ln>
            <a:effectLst>
              <a:outerShdw blurRad="50800" dist="762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Left Arrow 40"/>
            <p:cNvSpPr/>
            <p:nvPr/>
          </p:nvSpPr>
          <p:spPr>
            <a:xfrm flipH="1">
              <a:off x="2895601" y="2514600"/>
              <a:ext cx="5562600" cy="388960"/>
            </a:xfrm>
            <a:prstGeom prst="leftArrow">
              <a:avLst>
                <a:gd name="adj1" fmla="val 50000"/>
                <a:gd name="adj2" fmla="val 95318"/>
              </a:avLst>
            </a:prstGeom>
            <a:gradFill flip="none" rotWithShape="1">
              <a:gsLst>
                <a:gs pos="0">
                  <a:schemeClr val="bg2"/>
                </a:gs>
                <a:gs pos="27000">
                  <a:srgbClr val="990033"/>
                </a:gs>
                <a:gs pos="72000">
                  <a:schemeClr val="accent1">
                    <a:tint val="23500"/>
                    <a:satMod val="160000"/>
                    <a:alpha val="0"/>
                  </a:schemeClr>
                </a:gs>
              </a:gsLst>
              <a:lin ang="0" scaled="1"/>
              <a:tileRect/>
            </a:gradFill>
            <a:ln>
              <a:noFill/>
            </a:ln>
            <a:effectLst>
              <a:outerShdw blurRad="50800" dist="76200" dir="2700000" algn="tl" rotWithShape="0">
                <a:prstClr val="black">
                  <a:alpha val="7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7"/>
          <p:cNvSpPr/>
          <p:nvPr/>
        </p:nvSpPr>
        <p:spPr>
          <a:xfrm>
            <a:off x="381000" y="1905000"/>
            <a:ext cx="8250717" cy="457200"/>
          </a:xfrm>
          <a:prstGeom prst="rect">
            <a:avLst/>
          </a:prstGeom>
          <a:gradFill flip="none" rotWithShape="1">
            <a:gsLst>
              <a:gs pos="8000">
                <a:schemeClr val="tx1">
                  <a:lumMod val="75000"/>
                </a:schemeClr>
              </a:gs>
              <a:gs pos="55000">
                <a:srgbClr val="C5B8BD">
                  <a:alpha val="0"/>
                </a:srgbClr>
              </a:gs>
              <a:gs pos="45000">
                <a:schemeClr val="accent1">
                  <a:tint val="44500"/>
                  <a:satMod val="160000"/>
                  <a:alpha val="0"/>
                </a:schemeClr>
              </a:gs>
              <a:gs pos="833">
                <a:schemeClr val="bg2">
                  <a:alpha val="44000"/>
                </a:schemeClr>
              </a:gs>
              <a:gs pos="99583">
                <a:schemeClr val="bg2">
                  <a:alpha val="44000"/>
                </a:schemeClr>
              </a:gs>
              <a:gs pos="92000">
                <a:schemeClr val="tx1">
                  <a:lumMod val="75000"/>
                </a:schemeClr>
              </a:gs>
            </a:gsLst>
            <a:lin ang="0" scaled="1"/>
            <a:tileRect/>
          </a:gradFill>
          <a:ln>
            <a:noFill/>
          </a:ln>
          <a:effectLst>
            <a:outerShdw blurRad="50800" dist="101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
          <p:cNvSpPr txBox="1">
            <a:spLocks noChangeArrowheads="1"/>
          </p:cNvSpPr>
          <p:nvPr/>
        </p:nvSpPr>
        <p:spPr bwMode="black">
          <a:xfrm>
            <a:off x="359883" y="1949068"/>
            <a:ext cx="4440717" cy="369332"/>
          </a:xfrm>
          <a:prstGeom prst="rect">
            <a:avLst/>
          </a:prstGeom>
          <a:noFill/>
          <a:ln w="9525">
            <a:noFill/>
            <a:miter lim="800000"/>
            <a:headEnd/>
            <a:tailEnd/>
          </a:ln>
          <a:effectLst>
            <a:outerShdw dist="38100" dir="2700000" algn="tl" rotWithShape="0">
              <a:schemeClr val="tx1">
                <a:alpha val="40000"/>
              </a:schemeClr>
            </a:outerShdw>
          </a:effectLst>
        </p:spPr>
        <p:txBody>
          <a:bodyPr vert="horz" wrap="square" lIns="91440" tIns="45720" rIns="91440" bIns="45720" numCol="1" anchor="t" anchorCtr="1" compatLnSpc="1">
            <a:prstTxWarp prst="textNoShape">
              <a:avLst/>
            </a:prstTxWarp>
            <a:spAutoFit/>
          </a:bodyPr>
          <a:lst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a:lnSpc>
                <a:spcPct val="90000"/>
              </a:lnSpc>
              <a:buClr>
                <a:srgbClr val="003C69">
                  <a:lumMod val="75000"/>
                </a:srgbClr>
              </a:buClr>
              <a:buFont typeface="Arial" charset="0"/>
              <a:buNone/>
            </a:pPr>
            <a:r>
              <a:rPr lang="en-US" sz="2000" b="1" u="sng" dirty="0" smtClean="0">
                <a:latin typeface="Arial"/>
              </a:rPr>
              <a:t>Persistent or Pervasive Conduct</a:t>
            </a:r>
            <a:endParaRPr sz="2000" b="1" u="sng" dirty="0">
              <a:latin typeface="Arial"/>
            </a:endParaRPr>
          </a:p>
        </p:txBody>
      </p:sp>
      <p:sp>
        <p:nvSpPr>
          <p:cNvPr id="25" name="PPTShape_0"/>
          <p:cNvSpPr txBox="1">
            <a:spLocks noChangeArrowheads="1"/>
          </p:cNvSpPr>
          <p:nvPr/>
        </p:nvSpPr>
        <p:spPr bwMode="black">
          <a:xfrm>
            <a:off x="5812317" y="1952740"/>
            <a:ext cx="3124200" cy="369332"/>
          </a:xfrm>
          <a:prstGeom prst="rect">
            <a:avLst/>
          </a:prstGeom>
          <a:noFill/>
          <a:ln w="9525">
            <a:noFill/>
            <a:miter lim="800000"/>
            <a:headEnd/>
            <a:tailEnd/>
          </a:ln>
          <a:effectLst>
            <a:outerShdw dist="38100" dir="2700000" algn="tl" rotWithShape="0">
              <a:schemeClr val="tx1">
                <a:alpha val="40000"/>
              </a:schemeClr>
            </a:outerShdw>
          </a:effectLst>
        </p:spPr>
        <p:txBody>
          <a:bodyPr vert="horz" wrap="square" lIns="91440" tIns="45720" rIns="91440" bIns="45720" numCol="1" anchor="t" anchorCtr="1" compatLnSpc="1">
            <a:prstTxWarp prst="textNoShape">
              <a:avLst/>
            </a:prstTxWarp>
            <a:spAutoFit/>
          </a:bodyPr>
          <a:lstStyle>
            <a:lvl1pPr marL="165100" indent="-165100" algn="l" rtl="0" eaLnBrk="0" fontAlgn="base" hangingPunct="0">
              <a:spcBef>
                <a:spcPct val="25000"/>
              </a:spcBef>
              <a:spcAft>
                <a:spcPct val="0"/>
              </a:spcAft>
              <a:buClr>
                <a:srgbClr val="C60C30"/>
              </a:buClr>
              <a:buSzPct val="100000"/>
              <a:buFont typeface="Arial" charset="0"/>
              <a:buChar char="•"/>
              <a:defRPr lang="en-US" sz="2600" dirty="0">
                <a:solidFill>
                  <a:schemeClr val="bg2"/>
                </a:solidFill>
                <a:latin typeface="Stone Sans" pitchFamily="34" charset="0"/>
                <a:ea typeface="+mn-ea"/>
                <a:cs typeface="+mn-cs"/>
              </a:defRPr>
            </a:lvl1pPr>
            <a:lvl2pPr marL="344488" indent="-179388" algn="l" rtl="0" eaLnBrk="0" fontAlgn="base" hangingPunct="0">
              <a:lnSpc>
                <a:spcPct val="95000"/>
              </a:lnSpc>
              <a:spcBef>
                <a:spcPct val="10000"/>
              </a:spcBef>
              <a:spcAft>
                <a:spcPct val="0"/>
              </a:spcAft>
              <a:buClr>
                <a:srgbClr val="C60C30"/>
              </a:buClr>
              <a:buSzPct val="100000"/>
              <a:buFont typeface="Arial" charset="0"/>
              <a:buChar char="•"/>
              <a:defRPr lang="en-US" sz="2400" dirty="0">
                <a:solidFill>
                  <a:schemeClr val="bg2"/>
                </a:solidFill>
                <a:latin typeface="Stone Sans" pitchFamily="34" charset="0"/>
              </a:defRPr>
            </a:lvl2pPr>
            <a:lvl3pPr marL="509588" indent="-165100" algn="l" rtl="0" eaLnBrk="0" fontAlgn="base" hangingPunct="0">
              <a:lnSpc>
                <a:spcPct val="95000"/>
              </a:lnSpc>
              <a:spcBef>
                <a:spcPct val="10000"/>
              </a:spcBef>
              <a:spcAft>
                <a:spcPct val="0"/>
              </a:spcAft>
              <a:buClr>
                <a:srgbClr val="C60C30"/>
              </a:buClr>
              <a:buSzPct val="100000"/>
              <a:buFont typeface="Arial" charset="0"/>
              <a:buChar char="•"/>
              <a:defRPr lang="en-US" sz="2200" dirty="0">
                <a:solidFill>
                  <a:schemeClr val="bg2"/>
                </a:solidFill>
                <a:latin typeface="Stone Sans" pitchFamily="34" charset="0"/>
              </a:defRPr>
            </a:lvl3pPr>
            <a:lvl4pPr marL="688975" indent="-179388"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4pPr>
            <a:lvl5pPr marL="854075" indent="-165100" algn="l" rtl="0" eaLnBrk="0" fontAlgn="base" hangingPunct="0">
              <a:lnSpc>
                <a:spcPct val="95000"/>
              </a:lnSpc>
              <a:spcBef>
                <a:spcPct val="10000"/>
              </a:spcBef>
              <a:spcAft>
                <a:spcPct val="0"/>
              </a:spcAft>
              <a:buClr>
                <a:srgbClr val="C60C30"/>
              </a:buClr>
              <a:buSzPct val="100000"/>
              <a:buFont typeface="Arial" charset="0"/>
              <a:buChar char="•"/>
              <a:defRPr lang="en-US" sz="2000" dirty="0">
                <a:solidFill>
                  <a:schemeClr val="bg2"/>
                </a:solidFill>
                <a:latin typeface="Stone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marL="0" indent="0">
              <a:lnSpc>
                <a:spcPct val="90000"/>
              </a:lnSpc>
              <a:buClr>
                <a:srgbClr val="003C69">
                  <a:lumMod val="75000"/>
                </a:srgbClr>
              </a:buClr>
              <a:buFont typeface="Arial" charset="0"/>
              <a:buNone/>
            </a:pPr>
            <a:r>
              <a:rPr sz="2000" b="1" u="sng" dirty="0" smtClean="0">
                <a:latin typeface="Arial"/>
              </a:rPr>
              <a:t>Severe Conduct</a:t>
            </a:r>
            <a:endParaRPr sz="2000" b="1" u="sng" dirty="0">
              <a:latin typeface="Arial"/>
            </a:endParaRPr>
          </a:p>
        </p:txBody>
      </p:sp>
    </p:spTree>
    <p:custDataLst>
      <p:tags r:id="rId1"/>
    </p:custDataLst>
    <p:extLst>
      <p:ext uri="{BB962C8B-B14F-4D97-AF65-F5344CB8AC3E}">
        <p14:creationId xmlns:p14="http://schemas.microsoft.com/office/powerpoint/2010/main" val="42386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par>
                                <p:cTn id="8" presetID="10" presetClass="exit" presetSubtype="0" fill="hold" nodeType="withEffect">
                                  <p:stCondLst>
                                    <p:cond delay="0"/>
                                  </p:stCondLst>
                                  <p:childTnLst>
                                    <p:animEffect transition="out" filter="fade">
                                      <p:cBhvr>
                                        <p:cTn id="9" dur="1000"/>
                                        <p:tgtEl>
                                          <p:spTgt spid="39"/>
                                        </p:tgtEl>
                                      </p:cBhvr>
                                    </p:animEffect>
                                    <p:set>
                                      <p:cBhvr>
                                        <p:cTn id="10" dur="1" fill="hold">
                                          <p:stCondLst>
                                            <p:cond delay="999"/>
                                          </p:stCondLst>
                                        </p:cTn>
                                        <p:tgtEl>
                                          <p:spTgt spid="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black">
          <a:xfrm>
            <a:off x="381000" y="1981200"/>
            <a:ext cx="8092440" cy="3785652"/>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eaLnBrk="0" fontAlgn="base" hangingPunct="0">
              <a:lnSpc>
                <a:spcPct val="90000"/>
              </a:lnSpc>
              <a:spcBef>
                <a:spcPts val="1200"/>
              </a:spcBef>
              <a:spcAft>
                <a:spcPts val="1200"/>
              </a:spcAft>
              <a:buClr>
                <a:srgbClr val="003C69">
                  <a:lumMod val="75000"/>
                </a:srgbClr>
              </a:buClr>
              <a:buSzPct val="100000"/>
            </a:pPr>
            <a:r>
              <a:rPr lang="en-US" sz="2000" b="1" dirty="0" smtClean="0">
                <a:solidFill>
                  <a:srgbClr val="002D4F"/>
                </a:solidFill>
              </a:rPr>
              <a:t>WSU policy prohibits sexual misconduct and other forms of sex and gender based violence as forms of sexual harassment. This includes, but is not limited to:</a:t>
            </a:r>
          </a:p>
          <a:p>
            <a:pPr marL="800100" lvl="1" indent="-342900" eaLnBrk="0" fontAlgn="base" hangingPunct="0">
              <a:lnSpc>
                <a:spcPct val="90000"/>
              </a:lnSpc>
              <a:spcBef>
                <a:spcPts val="600"/>
              </a:spcBef>
              <a:spcAft>
                <a:spcPts val="600"/>
              </a:spcAft>
              <a:buClr>
                <a:srgbClr val="003C69">
                  <a:lumMod val="75000"/>
                </a:srgbClr>
              </a:buClr>
              <a:buSzPct val="100000"/>
              <a:buFont typeface="Arial" panose="020B0604020202020204" pitchFamily="34" charset="0"/>
              <a:buChar char="•"/>
            </a:pPr>
            <a:r>
              <a:rPr lang="en-US" sz="2000" b="1" dirty="0" smtClean="0">
                <a:solidFill>
                  <a:srgbClr val="002D4F"/>
                </a:solidFill>
              </a:rPr>
              <a:t>Sexual Assault;</a:t>
            </a:r>
          </a:p>
          <a:p>
            <a:pPr marL="800100" lvl="1" indent="-342900" eaLnBrk="0" fontAlgn="base" hangingPunct="0">
              <a:lnSpc>
                <a:spcPct val="90000"/>
              </a:lnSpc>
              <a:spcBef>
                <a:spcPts val="600"/>
              </a:spcBef>
              <a:spcAft>
                <a:spcPts val="600"/>
              </a:spcAft>
              <a:buClr>
                <a:srgbClr val="003C69">
                  <a:lumMod val="75000"/>
                </a:srgbClr>
              </a:buClr>
              <a:buSzPct val="100000"/>
              <a:buFont typeface="Arial" panose="020B0604020202020204" pitchFamily="34" charset="0"/>
              <a:buChar char="•"/>
            </a:pPr>
            <a:r>
              <a:rPr lang="en-US" sz="2000" b="1" dirty="0" smtClean="0">
                <a:solidFill>
                  <a:srgbClr val="002D4F"/>
                </a:solidFill>
              </a:rPr>
              <a:t>Sexual Exploitation;</a:t>
            </a:r>
          </a:p>
          <a:p>
            <a:pPr marL="800100" lvl="1" indent="-342900" eaLnBrk="0" fontAlgn="base" hangingPunct="0">
              <a:lnSpc>
                <a:spcPct val="90000"/>
              </a:lnSpc>
              <a:spcBef>
                <a:spcPts val="600"/>
              </a:spcBef>
              <a:spcAft>
                <a:spcPts val="600"/>
              </a:spcAft>
              <a:buClr>
                <a:srgbClr val="003C69">
                  <a:lumMod val="75000"/>
                </a:srgbClr>
              </a:buClr>
              <a:buSzPct val="100000"/>
              <a:buFont typeface="Arial" panose="020B0604020202020204" pitchFamily="34" charset="0"/>
              <a:buChar char="•"/>
            </a:pPr>
            <a:r>
              <a:rPr lang="en-US" sz="2000" b="1" dirty="0" smtClean="0">
                <a:solidFill>
                  <a:srgbClr val="002D4F"/>
                </a:solidFill>
              </a:rPr>
              <a:t>Intimate Partner Violence (i.e. domestic or dating violence); and </a:t>
            </a:r>
          </a:p>
          <a:p>
            <a:pPr marL="800100" lvl="1" indent="-342900" eaLnBrk="0" fontAlgn="base" hangingPunct="0">
              <a:lnSpc>
                <a:spcPct val="90000"/>
              </a:lnSpc>
              <a:spcBef>
                <a:spcPts val="600"/>
              </a:spcBef>
              <a:spcAft>
                <a:spcPts val="600"/>
              </a:spcAft>
              <a:buClr>
                <a:srgbClr val="003C69">
                  <a:lumMod val="75000"/>
                </a:srgbClr>
              </a:buClr>
              <a:buSzPct val="100000"/>
              <a:buFont typeface="Arial" panose="020B0604020202020204" pitchFamily="34" charset="0"/>
              <a:buChar char="•"/>
            </a:pPr>
            <a:r>
              <a:rPr lang="en-US" sz="2000" b="1" dirty="0" smtClean="0">
                <a:solidFill>
                  <a:srgbClr val="002D4F"/>
                </a:solidFill>
              </a:rPr>
              <a:t>Stalking</a:t>
            </a:r>
            <a:endParaRPr lang="en-US" sz="2000" b="1" dirty="0">
              <a:solidFill>
                <a:srgbClr val="002D4F"/>
              </a:solidFill>
            </a:endParaRPr>
          </a:p>
          <a:p>
            <a:pPr eaLnBrk="0" fontAlgn="base" hangingPunct="0">
              <a:lnSpc>
                <a:spcPct val="90000"/>
              </a:lnSpc>
              <a:spcBef>
                <a:spcPts val="1200"/>
              </a:spcBef>
              <a:spcAft>
                <a:spcPts val="1200"/>
              </a:spcAft>
              <a:buClr>
                <a:srgbClr val="003C69">
                  <a:lumMod val="75000"/>
                </a:srgbClr>
              </a:buClr>
              <a:buSzPct val="100000"/>
            </a:pPr>
            <a:r>
              <a:rPr lang="en-US" sz="2000" b="1" dirty="0" smtClean="0">
                <a:solidFill>
                  <a:srgbClr val="002D4F"/>
                </a:solidFill>
              </a:rPr>
              <a:t>One instance of sexual misconduct will be considered sufficiently severe to rise to the level of a violation of EP 15.</a:t>
            </a:r>
          </a:p>
        </p:txBody>
      </p:sp>
      <p:grpSp>
        <p:nvGrpSpPr>
          <p:cNvPr id="11" name="Group 10"/>
          <p:cNvGrpSpPr/>
          <p:nvPr>
            <p:custDataLst>
              <p:tags r:id="rId2"/>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12" name="Rectangle 11"/>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14" name="TextBox 13"/>
          <p:cNvSpPr txBox="1"/>
          <p:nvPr/>
        </p:nvSpPr>
        <p:spPr>
          <a:xfrm>
            <a:off x="0"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Sex and Gender Based Violence</a:t>
            </a:r>
            <a:endParaRPr lang="en-US" dirty="0"/>
          </a:p>
        </p:txBody>
      </p:sp>
    </p:spTree>
    <p:custDataLst>
      <p:tags r:id="rId1"/>
    </p:custDataLst>
    <p:extLst>
      <p:ext uri="{BB962C8B-B14F-4D97-AF65-F5344CB8AC3E}">
        <p14:creationId xmlns:p14="http://schemas.microsoft.com/office/powerpoint/2010/main" val="1619043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black">
          <a:xfrm>
            <a:off x="381000" y="1981200"/>
            <a:ext cx="8092440" cy="2062103"/>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eaLnBrk="0" fontAlgn="base" hangingPunct="0">
              <a:lnSpc>
                <a:spcPct val="90000"/>
              </a:lnSpc>
              <a:spcBef>
                <a:spcPts val="1200"/>
              </a:spcBef>
              <a:spcAft>
                <a:spcPts val="1200"/>
              </a:spcAft>
              <a:buClr>
                <a:srgbClr val="003C69">
                  <a:lumMod val="75000"/>
                </a:srgbClr>
              </a:buClr>
              <a:buSzPct val="100000"/>
            </a:pPr>
            <a:r>
              <a:rPr lang="en-US" sz="2000" b="1" dirty="0" smtClean="0">
                <a:solidFill>
                  <a:srgbClr val="002D4F"/>
                </a:solidFill>
              </a:rPr>
              <a:t>WSU will address student allegations of sexual harassment and sexual misconduct, regardless of where the conduct occurred (on or off campus) if it may interfere with the educational pursuits of the parties involved.</a:t>
            </a:r>
          </a:p>
          <a:p>
            <a:pPr eaLnBrk="0" fontAlgn="base" hangingPunct="0">
              <a:lnSpc>
                <a:spcPct val="90000"/>
              </a:lnSpc>
              <a:spcBef>
                <a:spcPts val="1200"/>
              </a:spcBef>
              <a:spcAft>
                <a:spcPts val="1200"/>
              </a:spcAft>
              <a:buClr>
                <a:srgbClr val="003C69">
                  <a:lumMod val="75000"/>
                </a:srgbClr>
              </a:buClr>
              <a:buSzPct val="100000"/>
            </a:pPr>
            <a:r>
              <a:rPr lang="en-US" sz="2000" b="1" dirty="0" smtClean="0">
                <a:solidFill>
                  <a:srgbClr val="002D4F"/>
                </a:solidFill>
              </a:rPr>
              <a:t>WSU’s process under this policy is separate from the criminal process and can be pursued simultaneously.</a:t>
            </a:r>
          </a:p>
        </p:txBody>
      </p:sp>
      <p:grpSp>
        <p:nvGrpSpPr>
          <p:cNvPr id="11" name="Group 10"/>
          <p:cNvGrpSpPr/>
          <p:nvPr>
            <p:custDataLst>
              <p:tags r:id="rId2"/>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12" name="Rectangle 11"/>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14" name="TextBox 13"/>
          <p:cNvSpPr txBox="1"/>
          <p:nvPr/>
        </p:nvSpPr>
        <p:spPr>
          <a:xfrm>
            <a:off x="0"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Sex and Gender Based Violence</a:t>
            </a:r>
            <a:endParaRPr lang="en-US" dirty="0"/>
          </a:p>
        </p:txBody>
      </p:sp>
    </p:spTree>
    <p:custDataLst>
      <p:tags r:id="rId1"/>
    </p:custDataLst>
    <p:extLst>
      <p:ext uri="{BB962C8B-B14F-4D97-AF65-F5344CB8AC3E}">
        <p14:creationId xmlns:p14="http://schemas.microsoft.com/office/powerpoint/2010/main" val="255874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838200" y="2132108"/>
            <a:ext cx="4800600" cy="3970318"/>
          </a:xfrm>
          <a:prstGeom prst="rect">
            <a:avLst/>
          </a:prstGeom>
        </p:spPr>
        <p:txBody>
          <a:bodyPr wrap="square">
            <a:spAutoFit/>
          </a:bodyPr>
          <a:lstStyle/>
          <a:p>
            <a:r>
              <a:rPr lang="en-US" sz="2800" b="1" dirty="0">
                <a:solidFill>
                  <a:srgbClr val="002D4F"/>
                </a:solidFill>
                <a:latin typeface="Arial" pitchFamily="34" charset="0"/>
                <a:cs typeface="Arial" pitchFamily="34" charset="0"/>
              </a:rPr>
              <a:t>This policy prohibits retaliation.  Retaliation includes any act that would dissuade a reasonable person from making or supporting a complaint, or participating in an investigation, under this policy.</a:t>
            </a:r>
            <a:endParaRPr lang="en-US" sz="2500" b="1" dirty="0">
              <a:solidFill>
                <a:srgbClr val="002D4F"/>
              </a:solidFill>
              <a:latin typeface="+mj-lt"/>
            </a:endParaRPr>
          </a:p>
        </p:txBody>
      </p:sp>
      <p:grpSp>
        <p:nvGrpSpPr>
          <p:cNvPr id="18" name="Group 17"/>
          <p:cNvGrpSpPr/>
          <p:nvPr>
            <p:custDataLst>
              <p:tags r:id="rId2"/>
            </p:custDataLst>
          </p:nvPr>
        </p:nvGrpSpPr>
        <p:grpSpPr>
          <a:xfrm>
            <a:off x="0" y="769960"/>
            <a:ext cx="9144000" cy="721534"/>
            <a:chOff x="0" y="914400"/>
            <a:chExt cx="9144000" cy="721534"/>
          </a:xfrm>
        </p:grpSpPr>
        <p:sp>
          <p:nvSpPr>
            <p:cNvPr id="19" name="Rectangle 18"/>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23" name="TextBox 22"/>
          <p:cNvSpPr txBox="1"/>
          <p:nvPr/>
        </p:nvSpPr>
        <p:spPr>
          <a:xfrm>
            <a:off x="0" y="78360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Retaliation </a:t>
            </a:r>
            <a:r>
              <a:rPr lang="en-US" dirty="0"/>
              <a:t>Prohibited</a:t>
            </a:r>
          </a:p>
        </p:txBody>
      </p:sp>
      <p:sp>
        <p:nvSpPr>
          <p:cNvPr id="21" name="Rectangle 20"/>
          <p:cNvSpPr/>
          <p:nvPr/>
        </p:nvSpPr>
        <p:spPr>
          <a:xfrm>
            <a:off x="5867400" y="1695856"/>
            <a:ext cx="1323975"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22" name="Group 21"/>
          <p:cNvGrpSpPr/>
          <p:nvPr>
            <p:custDataLst>
              <p:tags r:id="rId3"/>
            </p:custDataLst>
          </p:nvPr>
        </p:nvGrpSpPr>
        <p:grpSpPr>
          <a:xfrm>
            <a:off x="5867400" y="1676400"/>
            <a:ext cx="3276600" cy="5191125"/>
            <a:chOff x="5867400" y="1676400"/>
            <a:chExt cx="3276600" cy="5191125"/>
          </a:xfrm>
        </p:grpSpPr>
        <p:pic>
          <p:nvPicPr>
            <p:cNvPr id="24" name="Picture 3"/>
            <p:cNvPicPr>
              <a:picLocks noChangeAspect="1" noChangeArrowheads="1"/>
            </p:cNvPicPr>
            <p:nvPr>
              <p:custDataLst>
                <p:tags r:id="rId4"/>
              </p:custDataLst>
            </p:nvPr>
          </p:nvPicPr>
          <p:blipFill>
            <a:blip r:embed="rId11" cstate="print">
              <a:duotone>
                <a:schemeClr val="accent2">
                  <a:shade val="45000"/>
                  <a:satMod val="135000"/>
                </a:schemeClr>
                <a:prstClr val="white"/>
              </a:duotone>
              <a:lum bright="23000" contrast="-20000"/>
            </a:blip>
            <a:srcRect r="13256"/>
            <a:stretch>
              <a:fillRect/>
            </a:stretch>
          </p:blipFill>
          <p:spPr bwMode="auto">
            <a:xfrm>
              <a:off x="6152197" y="1685925"/>
              <a:ext cx="2991803" cy="5181600"/>
            </a:xfrm>
            <a:prstGeom prst="rect">
              <a:avLst/>
            </a:prstGeom>
            <a:noFill/>
            <a:ln w="9525">
              <a:noFill/>
              <a:miter lim="800000"/>
              <a:headEnd/>
              <a:tailEnd/>
            </a:ln>
          </p:spPr>
        </p:pic>
        <p:sp>
          <p:nvSpPr>
            <p:cNvPr id="26" name="Rectangle 25"/>
            <p:cNvSpPr/>
            <p:nvPr>
              <p:custDataLst>
                <p:tags r:id="rId5"/>
              </p:custDataLst>
            </p:nvPr>
          </p:nvSpPr>
          <p:spPr>
            <a:xfrm>
              <a:off x="7924800" y="1676400"/>
              <a:ext cx="1219200" cy="5181600"/>
            </a:xfrm>
            <a:prstGeom prst="rect">
              <a:avLst/>
            </a:prstGeom>
            <a:gradFill flip="none" rotWithShape="1">
              <a:gsLst>
                <a:gs pos="0">
                  <a:schemeClr val="tx1">
                    <a:lumMod val="85000"/>
                    <a:alpha val="98000"/>
                  </a:schemeClr>
                </a:gs>
                <a:gs pos="100000">
                  <a:schemeClr val="tx1">
                    <a:lumMod val="9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7" name="Rectangle 26"/>
            <p:cNvSpPr/>
            <p:nvPr>
              <p:custDataLst>
                <p:tags r:id="rId6"/>
              </p:custDataLst>
            </p:nvPr>
          </p:nvSpPr>
          <p:spPr>
            <a:xfrm>
              <a:off x="5867400" y="1695856"/>
              <a:ext cx="1323975"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8" name="Rectangle 27"/>
            <p:cNvSpPr/>
            <p:nvPr>
              <p:custDataLst>
                <p:tags r:id="rId7"/>
              </p:custDataLst>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9" name="Rectangle 28"/>
            <p:cNvSpPr/>
            <p:nvPr>
              <p:custDataLst>
                <p:tags r:id="rId8"/>
              </p:custDataLst>
            </p:nvPr>
          </p:nvSpPr>
          <p:spPr>
            <a:xfrm>
              <a:off x="5867400" y="3124200"/>
              <a:ext cx="1323975" cy="3733394"/>
            </a:xfrm>
            <a:prstGeom prst="rect">
              <a:avLst/>
            </a:prstGeom>
            <a:gradFill flip="none" rotWithShape="1">
              <a:gsLst>
                <a:gs pos="0">
                  <a:srgbClr val="E2E2E2"/>
                </a:gs>
                <a:gs pos="100000">
                  <a:schemeClr val="tx1">
                    <a:lumMod val="9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cxnSp>
        <p:nvCxnSpPr>
          <p:cNvPr id="12" name="Straight Connector 11"/>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228600" y="304800"/>
            <a:ext cx="1447800" cy="461665"/>
          </a:xfrm>
          <a:prstGeom prst="rect">
            <a:avLst/>
          </a:prstGeom>
          <a:noFill/>
        </p:spPr>
        <p:txBody>
          <a:bodyPr wrap="square" rtlCol="0">
            <a:spAutoFit/>
          </a:bodyPr>
          <a:lstStyle/>
          <a:p>
            <a:r>
              <a:rPr lang="en-US" sz="2400" b="1" i="1" dirty="0" smtClean="0">
                <a:solidFill>
                  <a:schemeClr val="bg1"/>
                </a:solidFill>
                <a:latin typeface="+mj-lt"/>
                <a:hlinkClick r:id="rId12"/>
              </a:rPr>
              <a:t>EP #15</a:t>
            </a:r>
            <a:r>
              <a:rPr lang="en-US" sz="2400" b="1" i="1" dirty="0" smtClean="0">
                <a:solidFill>
                  <a:schemeClr val="bg1"/>
                </a:solidFill>
                <a:latin typeface="+mj-lt"/>
              </a:rPr>
              <a:t>:</a:t>
            </a:r>
            <a:endParaRPr lang="en-US" sz="3200" b="1" i="1" dirty="0">
              <a:solidFill>
                <a:schemeClr val="bg1"/>
              </a:solidFill>
              <a:latin typeface="+mj-lt"/>
            </a:endParaRPr>
          </a:p>
        </p:txBody>
      </p:sp>
    </p:spTree>
    <p:custDataLst>
      <p:tags r:id="rId1"/>
    </p:custDataLst>
    <p:extLst>
      <p:ext uri="{BB962C8B-B14F-4D97-AF65-F5344CB8AC3E}">
        <p14:creationId xmlns:p14="http://schemas.microsoft.com/office/powerpoint/2010/main" val="920458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custDataLst>
              <p:tags r:id="rId2"/>
            </p:custDataLst>
          </p:nvPr>
        </p:nvGrpSpPr>
        <p:grpSpPr>
          <a:xfrm>
            <a:off x="255372" y="3886200"/>
            <a:ext cx="8616778" cy="1785104"/>
            <a:chOff x="255372" y="4038600"/>
            <a:chExt cx="8616778" cy="1785104"/>
          </a:xfrm>
        </p:grpSpPr>
        <p:sp>
          <p:nvSpPr>
            <p:cNvPr id="3" name="Rectangle 2"/>
            <p:cNvSpPr/>
            <p:nvPr>
              <p:custDataLst>
                <p:tags r:id="rId6"/>
              </p:custDataLst>
            </p:nvPr>
          </p:nvSpPr>
          <p:spPr>
            <a:xfrm>
              <a:off x="255372" y="4038600"/>
              <a:ext cx="8616778" cy="1785104"/>
            </a:xfrm>
            <a:prstGeom prst="rect">
              <a:avLst/>
            </a:prstGeom>
            <a:gradFill flip="none" rotWithShape="1">
              <a:gsLst>
                <a:gs pos="45815">
                  <a:srgbClr val="DADADA"/>
                </a:gs>
                <a:gs pos="100000">
                  <a:schemeClr val="tx1">
                    <a:lumMod val="65000"/>
                  </a:schemeClr>
                </a:gs>
                <a:gs pos="0">
                  <a:schemeClr val="tx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sp>
          <p:nvSpPr>
            <p:cNvPr id="7" name="Rectangle 6"/>
            <p:cNvSpPr/>
            <p:nvPr/>
          </p:nvSpPr>
          <p:spPr>
            <a:xfrm>
              <a:off x="457200" y="4038600"/>
              <a:ext cx="7677665" cy="1785104"/>
            </a:xfrm>
            <a:prstGeom prst="rect">
              <a:avLst/>
            </a:prstGeom>
          </p:spPr>
          <p:txBody>
            <a:bodyPr wrap="square">
              <a:spAutoFit/>
            </a:bodyPr>
            <a:lstStyle/>
            <a:p>
              <a:r>
                <a:rPr lang="en-US" sz="2200" b="1" dirty="0" smtClean="0">
                  <a:solidFill>
                    <a:srgbClr val="990033"/>
                  </a:solidFill>
                  <a:effectLst>
                    <a:outerShdw blurRad="38100" dist="38100" dir="2700000" algn="tl">
                      <a:srgbClr val="000000">
                        <a:alpha val="43137"/>
                      </a:srgbClr>
                    </a:outerShdw>
                  </a:effectLst>
                  <a:latin typeface="+mj-lt"/>
                </a:rPr>
                <a:t>For </a:t>
              </a:r>
              <a:r>
                <a:rPr lang="en-US" sz="2200" b="1" u="sng" dirty="0" smtClean="0">
                  <a:solidFill>
                    <a:srgbClr val="990033"/>
                  </a:solidFill>
                  <a:effectLst>
                    <a:outerShdw blurRad="38100" dist="38100" dir="2700000" algn="tl">
                      <a:srgbClr val="000000">
                        <a:alpha val="43137"/>
                      </a:srgbClr>
                    </a:outerShdw>
                  </a:effectLst>
                  <a:latin typeface="+mj-lt"/>
                </a:rPr>
                <a:t>STUDENTS</a:t>
              </a:r>
              <a:r>
                <a:rPr lang="en-US" sz="2200" b="1" dirty="0" smtClean="0">
                  <a:solidFill>
                    <a:srgbClr val="990033"/>
                  </a:solidFill>
                  <a:effectLst>
                    <a:outerShdw blurRad="38100" dist="38100" dir="2700000" algn="tl">
                      <a:srgbClr val="000000">
                        <a:alpha val="43137"/>
                      </a:srgbClr>
                    </a:outerShdw>
                  </a:effectLst>
                  <a:latin typeface="+mj-lt"/>
                </a:rPr>
                <a:t>:  </a:t>
              </a:r>
            </a:p>
            <a:p>
              <a:pPr marL="342900" indent="-342900">
                <a:buFont typeface="Arial" pitchFamily="34" charset="0"/>
                <a:buChar char="•"/>
              </a:pPr>
              <a:r>
                <a:rPr lang="en-US" sz="2200" b="1" dirty="0" smtClean="0">
                  <a:solidFill>
                    <a:srgbClr val="990033"/>
                  </a:solidFill>
                  <a:effectLst>
                    <a:outerShdw blurRad="38100" dist="38100" dir="2700000" algn="tl">
                      <a:srgbClr val="000000">
                        <a:alpha val="43137"/>
                      </a:srgbClr>
                    </a:outerShdw>
                  </a:effectLst>
                  <a:latin typeface="+mj-lt"/>
                </a:rPr>
                <a:t>Undeserved </a:t>
              </a:r>
              <a:r>
                <a:rPr lang="en-US" sz="2200" b="1" dirty="0">
                  <a:solidFill>
                    <a:srgbClr val="990033"/>
                  </a:solidFill>
                  <a:effectLst>
                    <a:outerShdw blurRad="38100" dist="38100" dir="2700000" algn="tl">
                      <a:srgbClr val="000000">
                        <a:alpha val="43137"/>
                      </a:srgbClr>
                    </a:outerShdw>
                  </a:effectLst>
                  <a:latin typeface="+mj-lt"/>
                </a:rPr>
                <a:t>poor academic or employment </a:t>
              </a:r>
              <a:r>
                <a:rPr lang="en-US" sz="2200" b="1" dirty="0" smtClean="0">
                  <a:solidFill>
                    <a:srgbClr val="990033"/>
                  </a:solidFill>
                  <a:effectLst>
                    <a:outerShdw blurRad="38100" dist="38100" dir="2700000" algn="tl">
                      <a:srgbClr val="000000">
                        <a:alpha val="43137"/>
                      </a:srgbClr>
                    </a:outerShdw>
                  </a:effectLst>
                  <a:latin typeface="+mj-lt"/>
                </a:rPr>
                <a:t>reference</a:t>
              </a:r>
            </a:p>
            <a:p>
              <a:pPr marL="342900" indent="-342900">
                <a:buFont typeface="Arial" pitchFamily="34" charset="0"/>
                <a:buChar char="•"/>
              </a:pPr>
              <a:r>
                <a:rPr lang="en-US" sz="2200" b="1" dirty="0" smtClean="0">
                  <a:solidFill>
                    <a:srgbClr val="990033"/>
                  </a:solidFill>
                  <a:effectLst>
                    <a:outerShdw blurRad="38100" dist="38100" dir="2700000" algn="tl">
                      <a:srgbClr val="000000">
                        <a:alpha val="43137"/>
                      </a:srgbClr>
                    </a:outerShdw>
                  </a:effectLst>
                  <a:latin typeface="+mj-lt"/>
                </a:rPr>
                <a:t>Denial </a:t>
              </a:r>
              <a:r>
                <a:rPr lang="en-US" sz="2200" b="1" dirty="0">
                  <a:solidFill>
                    <a:srgbClr val="990033"/>
                  </a:solidFill>
                  <a:effectLst>
                    <a:outerShdw blurRad="38100" dist="38100" dir="2700000" algn="tl">
                      <a:srgbClr val="000000">
                        <a:alpha val="43137"/>
                      </a:srgbClr>
                    </a:outerShdw>
                  </a:effectLst>
                  <a:latin typeface="+mj-lt"/>
                </a:rPr>
                <a:t>of a </a:t>
              </a:r>
              <a:r>
                <a:rPr lang="en-US" sz="2200" b="1" dirty="0" smtClean="0">
                  <a:solidFill>
                    <a:srgbClr val="990033"/>
                  </a:solidFill>
                  <a:effectLst>
                    <a:outerShdw blurRad="38100" dist="38100" dir="2700000" algn="tl">
                      <a:srgbClr val="000000">
                        <a:alpha val="43137"/>
                      </a:srgbClr>
                    </a:outerShdw>
                  </a:effectLst>
                  <a:latin typeface="+mj-lt"/>
                </a:rPr>
                <a:t>reference</a:t>
              </a:r>
            </a:p>
            <a:p>
              <a:pPr marL="342900" indent="-342900">
                <a:buFont typeface="Arial" pitchFamily="34" charset="0"/>
                <a:buChar char="•"/>
              </a:pPr>
              <a:r>
                <a:rPr lang="en-US" sz="2200" b="1" dirty="0" smtClean="0">
                  <a:solidFill>
                    <a:srgbClr val="990033"/>
                  </a:solidFill>
                  <a:effectLst>
                    <a:outerShdw blurRad="38100" dist="38100" dir="2700000" algn="tl">
                      <a:srgbClr val="000000">
                        <a:alpha val="43137"/>
                      </a:srgbClr>
                    </a:outerShdw>
                  </a:effectLst>
                  <a:latin typeface="+mj-lt"/>
                </a:rPr>
                <a:t>Reduction </a:t>
              </a:r>
              <a:r>
                <a:rPr lang="en-US" sz="2200" b="1" dirty="0">
                  <a:solidFill>
                    <a:srgbClr val="990033"/>
                  </a:solidFill>
                  <a:effectLst>
                    <a:outerShdw blurRad="38100" dist="38100" dir="2700000" algn="tl">
                      <a:srgbClr val="000000">
                        <a:alpha val="43137"/>
                      </a:srgbClr>
                    </a:outerShdw>
                  </a:effectLst>
                  <a:latin typeface="+mj-lt"/>
                </a:rPr>
                <a:t>or negative influence on University employment or financial </a:t>
              </a:r>
              <a:r>
                <a:rPr lang="en-US" sz="2200" b="1" dirty="0" smtClean="0">
                  <a:solidFill>
                    <a:srgbClr val="990033"/>
                  </a:solidFill>
                  <a:effectLst>
                    <a:outerShdw blurRad="38100" dist="38100" dir="2700000" algn="tl">
                      <a:srgbClr val="000000">
                        <a:alpha val="43137"/>
                      </a:srgbClr>
                    </a:outerShdw>
                  </a:effectLst>
                  <a:latin typeface="+mj-lt"/>
                </a:rPr>
                <a:t>aid</a:t>
              </a:r>
              <a:endParaRPr lang="en-US" sz="2200" b="1" dirty="0">
                <a:solidFill>
                  <a:srgbClr val="990033"/>
                </a:solidFill>
                <a:effectLst>
                  <a:outerShdw blurRad="38100" dist="38100" dir="2700000" algn="tl">
                    <a:srgbClr val="000000">
                      <a:alpha val="43137"/>
                    </a:srgbClr>
                  </a:outerShdw>
                </a:effectLst>
                <a:latin typeface="+mj-lt"/>
              </a:endParaRPr>
            </a:p>
          </p:txBody>
        </p:sp>
      </p:grpSp>
      <p:sp>
        <p:nvSpPr>
          <p:cNvPr id="17" name="Rectangle 16"/>
          <p:cNvSpPr/>
          <p:nvPr/>
        </p:nvSpPr>
        <p:spPr>
          <a:xfrm>
            <a:off x="762000" y="2286000"/>
            <a:ext cx="7924800" cy="1446550"/>
          </a:xfrm>
          <a:prstGeom prst="rect">
            <a:avLst/>
          </a:prstGeom>
        </p:spPr>
        <p:txBody>
          <a:bodyPr wrap="square">
            <a:spAutoFit/>
          </a:bodyPr>
          <a:lstStyle/>
          <a:p>
            <a:r>
              <a:rPr lang="en-US" sz="2200" b="1" dirty="0" smtClean="0">
                <a:solidFill>
                  <a:schemeClr val="bg1">
                    <a:lumMod val="75000"/>
                  </a:schemeClr>
                </a:solidFill>
                <a:latin typeface="+mj-lt"/>
              </a:rPr>
              <a:t>Negative actions taken after a </a:t>
            </a:r>
            <a:r>
              <a:rPr lang="en-US" sz="2200" b="1" dirty="0">
                <a:solidFill>
                  <a:schemeClr val="bg1">
                    <a:lumMod val="75000"/>
                  </a:schemeClr>
                </a:solidFill>
                <a:latin typeface="+mj-lt"/>
              </a:rPr>
              <a:t>person </a:t>
            </a:r>
            <a:r>
              <a:rPr lang="en-US" sz="2200" b="1" dirty="0" smtClean="0">
                <a:solidFill>
                  <a:schemeClr val="bg1">
                    <a:lumMod val="75000"/>
                  </a:schemeClr>
                </a:solidFill>
                <a:latin typeface="+mj-lt"/>
              </a:rPr>
              <a:t>makes </a:t>
            </a:r>
            <a:r>
              <a:rPr lang="en-US" sz="2200" b="1" dirty="0">
                <a:solidFill>
                  <a:schemeClr val="bg1">
                    <a:lumMod val="75000"/>
                  </a:schemeClr>
                </a:solidFill>
                <a:latin typeface="+mj-lt"/>
              </a:rPr>
              <a:t>a report of discrimination or sexual harassment, </a:t>
            </a:r>
            <a:r>
              <a:rPr lang="en-US" sz="2200" b="1" dirty="0" smtClean="0">
                <a:solidFill>
                  <a:schemeClr val="bg1">
                    <a:lumMod val="75000"/>
                  </a:schemeClr>
                </a:solidFill>
                <a:latin typeface="+mj-lt"/>
              </a:rPr>
              <a:t>assists </a:t>
            </a:r>
            <a:r>
              <a:rPr lang="en-US" sz="2200" b="1" dirty="0">
                <a:solidFill>
                  <a:schemeClr val="bg1">
                    <a:lumMod val="75000"/>
                  </a:schemeClr>
                </a:solidFill>
                <a:latin typeface="+mj-lt"/>
              </a:rPr>
              <a:t>someone else with a complaint, or </a:t>
            </a:r>
            <a:r>
              <a:rPr lang="en-US" sz="2200" b="1" dirty="0" smtClean="0">
                <a:solidFill>
                  <a:schemeClr val="bg1">
                    <a:lumMod val="75000"/>
                  </a:schemeClr>
                </a:solidFill>
                <a:latin typeface="+mj-lt"/>
              </a:rPr>
              <a:t>participates </a:t>
            </a:r>
            <a:r>
              <a:rPr lang="en-US" sz="2200" b="1" dirty="0">
                <a:solidFill>
                  <a:schemeClr val="bg1">
                    <a:lumMod val="75000"/>
                  </a:schemeClr>
                </a:solidFill>
                <a:latin typeface="+mj-lt"/>
              </a:rPr>
              <a:t>in discrimination or sexual harassment prevention </a:t>
            </a:r>
            <a:r>
              <a:rPr lang="en-US" sz="2200" b="1" dirty="0" smtClean="0">
                <a:solidFill>
                  <a:schemeClr val="bg1">
                    <a:lumMod val="75000"/>
                  </a:schemeClr>
                </a:solidFill>
                <a:latin typeface="+mj-lt"/>
              </a:rPr>
              <a:t>activities can include:</a:t>
            </a:r>
            <a:endParaRPr lang="en-US" sz="2200" b="1" dirty="0">
              <a:solidFill>
                <a:schemeClr val="bg1">
                  <a:lumMod val="75000"/>
                </a:schemeClr>
              </a:solidFill>
              <a:latin typeface="+mj-lt"/>
            </a:endParaRPr>
          </a:p>
        </p:txBody>
      </p:sp>
      <p:sp>
        <p:nvSpPr>
          <p:cNvPr id="6" name="TextBox 5"/>
          <p:cNvSpPr txBox="1"/>
          <p:nvPr/>
        </p:nvSpPr>
        <p:spPr>
          <a:xfrm>
            <a:off x="381000" y="1676400"/>
            <a:ext cx="6597873" cy="584775"/>
          </a:xfrm>
          <a:prstGeom prst="rect">
            <a:avLst/>
          </a:prstGeom>
          <a:noFill/>
          <a:effectLst>
            <a:outerShdw blurRad="152400" dist="63500" dir="5400000" algn="ctr" rotWithShape="0">
              <a:schemeClr val="tx1"/>
            </a:outerShdw>
          </a:effectLst>
        </p:spPr>
        <p:txBody>
          <a:bodyPr wrap="square" rtlCol="0">
            <a:spAutoFit/>
          </a:bodyPr>
          <a:lstStyle/>
          <a:p>
            <a:pPr>
              <a:tabLst>
                <a:tab pos="628650" algn="l"/>
              </a:tabLst>
            </a:pPr>
            <a:r>
              <a:rPr lang="en-US" sz="3200" b="1" i="1" dirty="0" smtClean="0">
                <a:solidFill>
                  <a:srgbClr val="990033"/>
                </a:solidFill>
              </a:rPr>
              <a:t>Retaliation takes many forms:</a:t>
            </a:r>
            <a:endParaRPr lang="en-US" sz="1100" b="1" i="1" dirty="0">
              <a:solidFill>
                <a:schemeClr val="bg1">
                  <a:lumMod val="75000"/>
                </a:schemeClr>
              </a:solidFill>
            </a:endParaRPr>
          </a:p>
        </p:txBody>
      </p:sp>
      <p:grpSp>
        <p:nvGrpSpPr>
          <p:cNvPr id="33" name="Group 32"/>
          <p:cNvGrpSpPr/>
          <p:nvPr>
            <p:custDataLst>
              <p:tags r:id="rId3"/>
            </p:custDataLst>
          </p:nvPr>
        </p:nvGrpSpPr>
        <p:grpSpPr>
          <a:xfrm>
            <a:off x="250120" y="3886200"/>
            <a:ext cx="8616778" cy="2819400"/>
            <a:chOff x="261550" y="4038600"/>
            <a:chExt cx="8616778" cy="2819400"/>
          </a:xfrm>
        </p:grpSpPr>
        <p:sp>
          <p:nvSpPr>
            <p:cNvPr id="34" name="Rectangle 33"/>
            <p:cNvSpPr/>
            <p:nvPr>
              <p:custDataLst>
                <p:tags r:id="rId5"/>
              </p:custDataLst>
            </p:nvPr>
          </p:nvSpPr>
          <p:spPr>
            <a:xfrm>
              <a:off x="261550" y="4038600"/>
              <a:ext cx="8616778" cy="2819400"/>
            </a:xfrm>
            <a:prstGeom prst="rect">
              <a:avLst/>
            </a:prstGeom>
            <a:gradFill flip="none" rotWithShape="1">
              <a:gsLst>
                <a:gs pos="45815">
                  <a:srgbClr val="DADADA"/>
                </a:gs>
                <a:gs pos="100000">
                  <a:schemeClr val="tx1">
                    <a:lumMod val="65000"/>
                  </a:schemeClr>
                </a:gs>
                <a:gs pos="0">
                  <a:schemeClr val="tx1"/>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effectLst>
                  <a:outerShdw blurRad="38100" dist="38100" dir="2700000" algn="tl">
                    <a:srgbClr val="000000">
                      <a:alpha val="43137"/>
                    </a:srgbClr>
                  </a:outerShdw>
                </a:effectLst>
              </a:endParaRPr>
            </a:p>
          </p:txBody>
        </p:sp>
        <p:grpSp>
          <p:nvGrpSpPr>
            <p:cNvPr id="35" name="Group 34"/>
            <p:cNvGrpSpPr/>
            <p:nvPr/>
          </p:nvGrpSpPr>
          <p:grpSpPr>
            <a:xfrm>
              <a:off x="457200" y="4038600"/>
              <a:ext cx="8421128" cy="2800767"/>
              <a:chOff x="780535" y="3886200"/>
              <a:chExt cx="8421128" cy="2800767"/>
            </a:xfrm>
          </p:grpSpPr>
          <p:sp>
            <p:nvSpPr>
              <p:cNvPr id="36" name="Rectangle 35"/>
              <p:cNvSpPr/>
              <p:nvPr/>
            </p:nvSpPr>
            <p:spPr>
              <a:xfrm>
                <a:off x="4209417" y="3888512"/>
                <a:ext cx="4992246" cy="2462213"/>
              </a:xfrm>
              <a:prstGeom prst="rect">
                <a:avLst/>
              </a:prstGeom>
            </p:spPr>
            <p:txBody>
              <a:bodyPr wrap="square" numCol="1">
                <a:spAutoFit/>
              </a:bodyPr>
              <a:lstStyle/>
              <a:p>
                <a:pPr marL="342900" indent="-342900">
                  <a:buFont typeface="Arial" pitchFamily="34" charset="0"/>
                  <a:buChar char="•"/>
                </a:pPr>
                <a:endParaRPr lang="en-US" sz="2200" b="1" dirty="0" smtClean="0">
                  <a:solidFill>
                    <a:srgbClr val="990033"/>
                  </a:solidFill>
                  <a:effectLst>
                    <a:outerShdw blurRad="38100" dist="38100" dir="2700000" algn="tl">
                      <a:srgbClr val="000000">
                        <a:alpha val="43137"/>
                      </a:srgbClr>
                    </a:outerShdw>
                  </a:effectLst>
                  <a:latin typeface="+mj-lt"/>
                </a:endParaRPr>
              </a:p>
              <a:p>
                <a:pPr marL="342900" indent="-342900">
                  <a:buFont typeface="Arial" pitchFamily="34" charset="0"/>
                  <a:buChar char="•"/>
                </a:pPr>
                <a:r>
                  <a:rPr lang="en-US" sz="2200" b="1" dirty="0" smtClean="0">
                    <a:solidFill>
                      <a:srgbClr val="990033"/>
                    </a:solidFill>
                    <a:effectLst>
                      <a:outerShdw blurRad="38100" dist="38100" dir="2700000" algn="tl">
                        <a:srgbClr val="000000">
                          <a:alpha val="43137"/>
                        </a:srgbClr>
                      </a:outerShdw>
                    </a:effectLst>
                    <a:latin typeface="+mj-lt"/>
                  </a:rPr>
                  <a:t>Withholding </a:t>
                </a:r>
                <a:r>
                  <a:rPr lang="en-US" sz="2200" b="1" dirty="0">
                    <a:solidFill>
                      <a:srgbClr val="990033"/>
                    </a:solidFill>
                    <a:effectLst>
                      <a:outerShdw blurRad="38100" dist="38100" dir="2700000" algn="tl">
                        <a:srgbClr val="000000">
                          <a:alpha val="43137"/>
                        </a:srgbClr>
                      </a:outerShdw>
                    </a:effectLst>
                    <a:latin typeface="+mj-lt"/>
                  </a:rPr>
                  <a:t>of deserved support for promotion or </a:t>
                </a:r>
                <a:r>
                  <a:rPr lang="en-US" sz="2200" b="1" dirty="0" smtClean="0">
                    <a:solidFill>
                      <a:srgbClr val="990033"/>
                    </a:solidFill>
                    <a:effectLst>
                      <a:outerShdw blurRad="38100" dist="38100" dir="2700000" algn="tl">
                        <a:srgbClr val="000000">
                          <a:alpha val="43137"/>
                        </a:srgbClr>
                      </a:outerShdw>
                    </a:effectLst>
                    <a:latin typeface="+mj-lt"/>
                  </a:rPr>
                  <a:t>tenure</a:t>
                </a:r>
              </a:p>
              <a:p>
                <a:pPr marL="342900" indent="-342900">
                  <a:buFont typeface="Arial" pitchFamily="34" charset="0"/>
                  <a:buChar char="•"/>
                </a:pPr>
                <a:r>
                  <a:rPr lang="en-US" sz="2200" b="1" dirty="0">
                    <a:solidFill>
                      <a:srgbClr val="990033"/>
                    </a:solidFill>
                    <a:effectLst>
                      <a:outerShdw blurRad="38100" dist="38100" dir="2700000" algn="tl">
                        <a:srgbClr val="000000">
                          <a:alpha val="43137"/>
                        </a:srgbClr>
                      </a:outerShdw>
                    </a:effectLst>
                    <a:latin typeface="+mj-lt"/>
                  </a:rPr>
                  <a:t>A</a:t>
                </a:r>
                <a:r>
                  <a:rPr lang="en-US" sz="2200" b="1" dirty="0" smtClean="0">
                    <a:solidFill>
                      <a:srgbClr val="990033"/>
                    </a:solidFill>
                    <a:effectLst>
                      <a:outerShdw blurRad="38100" dist="38100" dir="2700000" algn="tl">
                        <a:srgbClr val="000000">
                          <a:alpha val="43137"/>
                        </a:srgbClr>
                      </a:outerShdw>
                    </a:effectLst>
                    <a:latin typeface="+mj-lt"/>
                  </a:rPr>
                  <a:t>ssigning </a:t>
                </a:r>
                <a:r>
                  <a:rPr lang="en-US" sz="2200" b="1" dirty="0">
                    <a:solidFill>
                      <a:srgbClr val="990033"/>
                    </a:solidFill>
                    <a:effectLst>
                      <a:outerShdw blurRad="38100" dist="38100" dir="2700000" algn="tl">
                        <a:srgbClr val="000000">
                          <a:alpha val="43137"/>
                        </a:srgbClr>
                      </a:outerShdw>
                    </a:effectLst>
                    <a:latin typeface="+mj-lt"/>
                  </a:rPr>
                  <a:t>undesirable or inadequate </a:t>
                </a:r>
                <a:r>
                  <a:rPr lang="en-US" sz="2200" b="1" dirty="0" smtClean="0">
                    <a:solidFill>
                      <a:srgbClr val="990033"/>
                    </a:solidFill>
                    <a:effectLst>
                      <a:outerShdw blurRad="38100" dist="38100" dir="2700000" algn="tl">
                        <a:srgbClr val="000000">
                          <a:alpha val="43137"/>
                        </a:srgbClr>
                      </a:outerShdw>
                    </a:effectLst>
                    <a:latin typeface="+mj-lt"/>
                  </a:rPr>
                  <a:t>space</a:t>
                </a:r>
              </a:p>
              <a:p>
                <a:pPr marL="342900" indent="-342900">
                  <a:buFont typeface="Arial" pitchFamily="34" charset="0"/>
                  <a:buChar char="•"/>
                </a:pPr>
                <a:r>
                  <a:rPr lang="en-US" sz="2200" b="1" dirty="0">
                    <a:solidFill>
                      <a:srgbClr val="990033"/>
                    </a:solidFill>
                    <a:effectLst>
                      <a:outerShdw blurRad="38100" dist="38100" dir="2700000" algn="tl">
                        <a:srgbClr val="000000">
                          <a:alpha val="43137"/>
                        </a:srgbClr>
                      </a:outerShdw>
                    </a:effectLst>
                    <a:latin typeface="+mj-lt"/>
                  </a:rPr>
                  <a:t>P</a:t>
                </a:r>
                <a:r>
                  <a:rPr lang="en-US" sz="2200" b="1" dirty="0" smtClean="0">
                    <a:solidFill>
                      <a:srgbClr val="990033"/>
                    </a:solidFill>
                    <a:effectLst>
                      <a:outerShdw blurRad="38100" dist="38100" dir="2700000" algn="tl">
                        <a:srgbClr val="000000">
                          <a:alpha val="43137"/>
                        </a:srgbClr>
                      </a:outerShdw>
                    </a:effectLst>
                    <a:latin typeface="+mj-lt"/>
                  </a:rPr>
                  <a:t>unitive </a:t>
                </a:r>
                <a:r>
                  <a:rPr lang="en-US" sz="2200" b="1" dirty="0">
                    <a:solidFill>
                      <a:srgbClr val="990033"/>
                    </a:solidFill>
                    <a:effectLst>
                      <a:outerShdw blurRad="38100" dist="38100" dir="2700000" algn="tl">
                        <a:srgbClr val="000000">
                          <a:alpha val="43137"/>
                        </a:srgbClr>
                      </a:outerShdw>
                    </a:effectLst>
                    <a:latin typeface="+mj-lt"/>
                  </a:rPr>
                  <a:t>work </a:t>
                </a:r>
                <a:r>
                  <a:rPr lang="en-US" sz="2200" b="1" dirty="0" smtClean="0">
                    <a:solidFill>
                      <a:srgbClr val="990033"/>
                    </a:solidFill>
                    <a:effectLst>
                      <a:outerShdw blurRad="38100" dist="38100" dir="2700000" algn="tl">
                        <a:srgbClr val="000000">
                          <a:alpha val="43137"/>
                        </a:srgbClr>
                      </a:outerShdw>
                    </a:effectLst>
                    <a:latin typeface="+mj-lt"/>
                  </a:rPr>
                  <a:t>assignments</a:t>
                </a:r>
              </a:p>
              <a:p>
                <a:pPr marL="342900" indent="-342900">
                  <a:buFont typeface="Arial" pitchFamily="34" charset="0"/>
                  <a:buChar char="•"/>
                </a:pPr>
                <a:r>
                  <a:rPr lang="en-US" sz="2200" b="1" dirty="0">
                    <a:solidFill>
                      <a:srgbClr val="990033"/>
                    </a:solidFill>
                    <a:effectLst>
                      <a:outerShdw blurRad="38100" dist="38100" dir="2700000" algn="tl">
                        <a:srgbClr val="000000">
                          <a:alpha val="43137"/>
                        </a:srgbClr>
                      </a:outerShdw>
                    </a:effectLst>
                    <a:latin typeface="+mj-lt"/>
                  </a:rPr>
                  <a:t>D</a:t>
                </a:r>
                <a:r>
                  <a:rPr lang="en-US" sz="2200" b="1" dirty="0" smtClean="0">
                    <a:solidFill>
                      <a:srgbClr val="990033"/>
                    </a:solidFill>
                    <a:effectLst>
                      <a:outerShdw blurRad="38100" dist="38100" dir="2700000" algn="tl">
                        <a:srgbClr val="000000">
                          <a:alpha val="43137"/>
                        </a:srgbClr>
                      </a:outerShdw>
                    </a:effectLst>
                    <a:latin typeface="+mj-lt"/>
                  </a:rPr>
                  <a:t>ismissal</a:t>
                </a:r>
              </a:p>
            </p:txBody>
          </p:sp>
          <p:sp>
            <p:nvSpPr>
              <p:cNvPr id="37" name="Rectangle 36"/>
              <p:cNvSpPr/>
              <p:nvPr/>
            </p:nvSpPr>
            <p:spPr>
              <a:xfrm>
                <a:off x="780535" y="3886200"/>
                <a:ext cx="4096265" cy="2800767"/>
              </a:xfrm>
              <a:prstGeom prst="rect">
                <a:avLst/>
              </a:prstGeom>
            </p:spPr>
            <p:txBody>
              <a:bodyPr wrap="square" numCol="1">
                <a:spAutoFit/>
              </a:bodyPr>
              <a:lstStyle/>
              <a:p>
                <a:r>
                  <a:rPr lang="en-US" sz="2200" b="1" dirty="0">
                    <a:solidFill>
                      <a:srgbClr val="990033"/>
                    </a:solidFill>
                    <a:effectLst>
                      <a:outerShdw blurRad="38100" dist="38100" dir="2700000" algn="tl">
                        <a:srgbClr val="000000">
                          <a:alpha val="43137"/>
                        </a:srgbClr>
                      </a:outerShdw>
                    </a:effectLst>
                    <a:latin typeface="+mj-lt"/>
                  </a:rPr>
                  <a:t>For </a:t>
                </a:r>
                <a:r>
                  <a:rPr lang="en-US" sz="2200" b="1" u="sng" dirty="0" smtClean="0">
                    <a:solidFill>
                      <a:srgbClr val="990033"/>
                    </a:solidFill>
                    <a:effectLst>
                      <a:outerShdw blurRad="38100" dist="38100" dir="2700000" algn="tl">
                        <a:srgbClr val="000000">
                          <a:alpha val="43137"/>
                        </a:srgbClr>
                      </a:outerShdw>
                    </a:effectLst>
                    <a:latin typeface="+mj-lt"/>
                  </a:rPr>
                  <a:t>EMPLOYEES</a:t>
                </a:r>
                <a:r>
                  <a:rPr lang="en-US" sz="2200" b="1" dirty="0" smtClean="0">
                    <a:solidFill>
                      <a:srgbClr val="990033"/>
                    </a:solidFill>
                    <a:effectLst>
                      <a:outerShdw blurRad="38100" dist="38100" dir="2700000" algn="tl">
                        <a:srgbClr val="000000">
                          <a:alpha val="43137"/>
                        </a:srgbClr>
                      </a:outerShdw>
                    </a:effectLst>
                    <a:latin typeface="+mj-lt"/>
                  </a:rPr>
                  <a:t>:  </a:t>
                </a:r>
              </a:p>
              <a:p>
                <a:pPr marL="342900" indent="-342900">
                  <a:buFont typeface="Arial" pitchFamily="34" charset="0"/>
                  <a:buChar char="•"/>
                </a:pPr>
                <a:r>
                  <a:rPr lang="en-US" sz="2200" b="1" dirty="0" smtClean="0">
                    <a:solidFill>
                      <a:srgbClr val="990033"/>
                    </a:solidFill>
                    <a:effectLst>
                      <a:outerShdw blurRad="38100" dist="38100" dir="2700000" algn="tl">
                        <a:srgbClr val="000000">
                          <a:alpha val="43137"/>
                        </a:srgbClr>
                      </a:outerShdw>
                    </a:effectLst>
                    <a:latin typeface="+mj-lt"/>
                  </a:rPr>
                  <a:t>Demotion</a:t>
                </a:r>
              </a:p>
              <a:p>
                <a:pPr marL="342900" indent="-342900">
                  <a:buFont typeface="Arial" pitchFamily="34" charset="0"/>
                  <a:buChar char="•"/>
                </a:pPr>
                <a:r>
                  <a:rPr lang="en-US" sz="2200" b="1" dirty="0" smtClean="0">
                    <a:solidFill>
                      <a:srgbClr val="990033"/>
                    </a:solidFill>
                    <a:effectLst>
                      <a:outerShdw blurRad="38100" dist="38100" dir="2700000" algn="tl">
                        <a:srgbClr val="000000">
                          <a:alpha val="43137"/>
                        </a:srgbClr>
                      </a:outerShdw>
                    </a:effectLst>
                    <a:latin typeface="+mj-lt"/>
                  </a:rPr>
                  <a:t>Suspension</a:t>
                </a:r>
              </a:p>
              <a:p>
                <a:pPr marL="342900" indent="-342900">
                  <a:buFont typeface="Arial" pitchFamily="34" charset="0"/>
                  <a:buChar char="•"/>
                </a:pPr>
                <a:r>
                  <a:rPr lang="en-US" sz="2200" b="1" dirty="0" smtClean="0">
                    <a:solidFill>
                      <a:srgbClr val="990033"/>
                    </a:solidFill>
                    <a:effectLst>
                      <a:outerShdw blurRad="38100" dist="38100" dir="2700000" algn="tl">
                        <a:srgbClr val="000000">
                          <a:alpha val="43137"/>
                        </a:srgbClr>
                      </a:outerShdw>
                    </a:effectLst>
                    <a:latin typeface="+mj-lt"/>
                  </a:rPr>
                  <a:t>Denial </a:t>
                </a:r>
                <a:r>
                  <a:rPr lang="en-US" sz="2200" b="1" dirty="0">
                    <a:solidFill>
                      <a:srgbClr val="990033"/>
                    </a:solidFill>
                    <a:effectLst>
                      <a:outerShdw blurRad="38100" dist="38100" dir="2700000" algn="tl">
                        <a:srgbClr val="000000">
                          <a:alpha val="43137"/>
                        </a:srgbClr>
                      </a:outerShdw>
                    </a:effectLst>
                    <a:latin typeface="+mj-lt"/>
                  </a:rPr>
                  <a:t>of </a:t>
                </a:r>
                <a:r>
                  <a:rPr lang="en-US" sz="2200" b="1" dirty="0" smtClean="0">
                    <a:solidFill>
                      <a:srgbClr val="990033"/>
                    </a:solidFill>
                    <a:effectLst>
                      <a:outerShdw blurRad="38100" dist="38100" dir="2700000" algn="tl">
                        <a:srgbClr val="000000">
                          <a:alpha val="43137"/>
                        </a:srgbClr>
                      </a:outerShdw>
                    </a:effectLst>
                    <a:latin typeface="+mj-lt"/>
                  </a:rPr>
                  <a:t>promotion</a:t>
                </a:r>
              </a:p>
              <a:p>
                <a:pPr marL="342900" indent="-342900">
                  <a:buFont typeface="Arial" pitchFamily="34" charset="0"/>
                  <a:buChar char="•"/>
                </a:pPr>
                <a:r>
                  <a:rPr lang="en-US" sz="2200" b="1" dirty="0">
                    <a:solidFill>
                      <a:srgbClr val="990033"/>
                    </a:solidFill>
                    <a:effectLst>
                      <a:outerShdw blurRad="38100" dist="38100" dir="2700000" algn="tl">
                        <a:srgbClr val="000000">
                          <a:alpha val="43137"/>
                        </a:srgbClr>
                      </a:outerShdw>
                    </a:effectLst>
                    <a:latin typeface="+mj-lt"/>
                  </a:rPr>
                  <a:t>P</a:t>
                </a:r>
                <a:r>
                  <a:rPr lang="en-US" sz="2200" b="1" dirty="0" smtClean="0">
                    <a:solidFill>
                      <a:srgbClr val="990033"/>
                    </a:solidFill>
                    <a:effectLst>
                      <a:outerShdw blurRad="38100" dist="38100" dir="2700000" algn="tl">
                        <a:srgbClr val="000000">
                          <a:alpha val="43137"/>
                        </a:srgbClr>
                      </a:outerShdw>
                    </a:effectLst>
                    <a:latin typeface="+mj-lt"/>
                  </a:rPr>
                  <a:t>oor evaluation</a:t>
                </a:r>
              </a:p>
              <a:p>
                <a:pPr marL="342900" indent="-342900">
                  <a:buFont typeface="Arial" pitchFamily="34" charset="0"/>
                  <a:buChar char="•"/>
                </a:pPr>
                <a:r>
                  <a:rPr lang="en-US" sz="2200" b="1" dirty="0">
                    <a:solidFill>
                      <a:srgbClr val="990033"/>
                    </a:solidFill>
                    <a:effectLst>
                      <a:outerShdw blurRad="38100" dist="38100" dir="2700000" algn="tl">
                        <a:srgbClr val="000000">
                          <a:alpha val="43137"/>
                        </a:srgbClr>
                      </a:outerShdw>
                    </a:effectLst>
                    <a:latin typeface="+mj-lt"/>
                  </a:rPr>
                  <a:t>P</a:t>
                </a:r>
                <a:r>
                  <a:rPr lang="en-US" sz="2200" b="1" dirty="0" smtClean="0">
                    <a:solidFill>
                      <a:srgbClr val="990033"/>
                    </a:solidFill>
                    <a:effectLst>
                      <a:outerShdw blurRad="38100" dist="38100" dir="2700000" algn="tl">
                        <a:srgbClr val="000000">
                          <a:alpha val="43137"/>
                        </a:srgbClr>
                      </a:outerShdw>
                    </a:effectLst>
                    <a:latin typeface="+mj-lt"/>
                  </a:rPr>
                  <a:t>unitive scheduling</a:t>
                </a:r>
              </a:p>
              <a:p>
                <a:pPr marL="342900" indent="-342900">
                  <a:buFont typeface="Arial" pitchFamily="34" charset="0"/>
                  <a:buChar char="•"/>
                </a:pPr>
                <a:r>
                  <a:rPr lang="en-US" sz="2200" b="1" dirty="0">
                    <a:solidFill>
                      <a:srgbClr val="990033"/>
                    </a:solidFill>
                    <a:effectLst>
                      <a:outerShdw blurRad="38100" dist="38100" dir="2700000" algn="tl">
                        <a:srgbClr val="000000">
                          <a:alpha val="43137"/>
                        </a:srgbClr>
                      </a:outerShdw>
                    </a:effectLst>
                    <a:latin typeface="+mj-lt"/>
                  </a:rPr>
                  <a:t>U</a:t>
                </a:r>
                <a:r>
                  <a:rPr lang="en-US" sz="2200" b="1" dirty="0" smtClean="0">
                    <a:solidFill>
                      <a:srgbClr val="990033"/>
                    </a:solidFill>
                    <a:effectLst>
                      <a:outerShdw blurRad="38100" dist="38100" dir="2700000" algn="tl">
                        <a:srgbClr val="000000">
                          <a:alpha val="43137"/>
                        </a:srgbClr>
                      </a:outerShdw>
                    </a:effectLst>
                    <a:latin typeface="+mj-lt"/>
                  </a:rPr>
                  <a:t>nfavorable </a:t>
                </a:r>
                <a:r>
                  <a:rPr lang="en-US" sz="2200" b="1" dirty="0">
                    <a:solidFill>
                      <a:srgbClr val="990033"/>
                    </a:solidFill>
                    <a:effectLst>
                      <a:outerShdw blurRad="38100" dist="38100" dir="2700000" algn="tl">
                        <a:srgbClr val="000000">
                          <a:alpha val="43137"/>
                        </a:srgbClr>
                      </a:outerShdw>
                    </a:effectLst>
                    <a:latin typeface="+mj-lt"/>
                  </a:rPr>
                  <a:t>position </a:t>
                </a:r>
                <a:r>
                  <a:rPr lang="en-US" sz="2200" b="1" dirty="0" smtClean="0">
                    <a:solidFill>
                      <a:srgbClr val="990033"/>
                    </a:solidFill>
                    <a:effectLst>
                      <a:outerShdw blurRad="38100" dist="38100" dir="2700000" algn="tl">
                        <a:srgbClr val="000000">
                          <a:alpha val="43137"/>
                        </a:srgbClr>
                      </a:outerShdw>
                    </a:effectLst>
                    <a:latin typeface="+mj-lt"/>
                  </a:rPr>
                  <a:t>reassignment</a:t>
                </a:r>
              </a:p>
            </p:txBody>
          </p:sp>
        </p:grpSp>
      </p:grpSp>
      <p:cxnSp>
        <p:nvCxnSpPr>
          <p:cNvPr id="39" name="Straight Connector 38"/>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40" name="Group 39"/>
          <p:cNvGrpSpPr/>
          <p:nvPr>
            <p:custDataLst>
              <p:tags r:id="rId4"/>
            </p:custDataLst>
          </p:nvPr>
        </p:nvGrpSpPr>
        <p:grpSpPr>
          <a:xfrm>
            <a:off x="0" y="769960"/>
            <a:ext cx="9144000" cy="721534"/>
            <a:chOff x="0" y="914400"/>
            <a:chExt cx="9144000" cy="721534"/>
          </a:xfrm>
        </p:grpSpPr>
        <p:sp>
          <p:nvSpPr>
            <p:cNvPr id="41" name="Rectangle 40"/>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43" name="TextBox 42"/>
          <p:cNvSpPr txBox="1"/>
          <p:nvPr/>
        </p:nvSpPr>
        <p:spPr>
          <a:xfrm>
            <a:off x="0" y="78360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Retaliation </a:t>
            </a:r>
            <a:r>
              <a:rPr lang="en-US" dirty="0"/>
              <a:t>Prohibited</a:t>
            </a:r>
          </a:p>
        </p:txBody>
      </p:sp>
      <p:cxnSp>
        <p:nvCxnSpPr>
          <p:cNvPr id="44" name="Straight Connector 4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228600" y="304800"/>
            <a:ext cx="1447800" cy="461665"/>
          </a:xfrm>
          <a:prstGeom prst="rect">
            <a:avLst/>
          </a:prstGeom>
          <a:noFill/>
        </p:spPr>
        <p:txBody>
          <a:bodyPr wrap="square" rtlCol="0">
            <a:spAutoFit/>
          </a:bodyPr>
          <a:lstStyle/>
          <a:p>
            <a:r>
              <a:rPr lang="en-US" sz="2400" b="1" i="1" dirty="0" smtClean="0">
                <a:solidFill>
                  <a:schemeClr val="bg1"/>
                </a:solidFill>
                <a:latin typeface="+mj-lt"/>
                <a:hlinkClick r:id="rId9"/>
              </a:rPr>
              <a:t>EP #15</a:t>
            </a:r>
            <a:r>
              <a:rPr lang="en-US" sz="2400" b="1" i="1" dirty="0" smtClean="0">
                <a:solidFill>
                  <a:schemeClr val="bg1"/>
                </a:solidFill>
                <a:latin typeface="+mj-lt"/>
              </a:rPr>
              <a:t>:</a:t>
            </a:r>
            <a:endParaRPr lang="en-US" sz="3200" b="1" i="1" dirty="0">
              <a:solidFill>
                <a:schemeClr val="bg1"/>
              </a:solidFill>
              <a:latin typeface="+mj-lt"/>
            </a:endParaRPr>
          </a:p>
        </p:txBody>
      </p:sp>
    </p:spTree>
    <p:custDataLst>
      <p:tags r:id="rId1"/>
    </p:custDataLst>
    <p:extLst>
      <p:ext uri="{BB962C8B-B14F-4D97-AF65-F5344CB8AC3E}">
        <p14:creationId xmlns:p14="http://schemas.microsoft.com/office/powerpoint/2010/main" val="385962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ppt_x</p:attrName>
                                        </p:attrNameLst>
                                      </p:cBhvr>
                                      <p:tavLst>
                                        <p:tav tm="0">
                                          <p:val>
                                            <p:strVal val="#ppt_x"/>
                                          </p:val>
                                        </p:tav>
                                        <p:tav tm="100000">
                                          <p:val>
                                            <p:strVal val="#ppt_x"/>
                                          </p:val>
                                        </p:tav>
                                      </p:tavLst>
                                    </p:anim>
                                    <p:anim calcmode="lin" valueType="num">
                                      <p:cBhvr>
                                        <p:cTn id="9"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2000"/>
                                        <p:tgtEl>
                                          <p:spTgt spid="33"/>
                                        </p:tgtEl>
                                      </p:cBhvr>
                                    </p:animEffect>
                                    <p:anim calcmode="lin" valueType="num">
                                      <p:cBhvr>
                                        <p:cTn id="15" dur="2000" fill="hold"/>
                                        <p:tgtEl>
                                          <p:spTgt spid="33"/>
                                        </p:tgtEl>
                                        <p:attrNameLst>
                                          <p:attrName>ppt_x</p:attrName>
                                        </p:attrNameLst>
                                      </p:cBhvr>
                                      <p:tavLst>
                                        <p:tav tm="0">
                                          <p:val>
                                            <p:strVal val="#ppt_x"/>
                                          </p:val>
                                        </p:tav>
                                        <p:tav tm="100000">
                                          <p:val>
                                            <p:strVal val="#ppt_x"/>
                                          </p:val>
                                        </p:tav>
                                      </p:tavLst>
                                    </p:anim>
                                    <p:anim calcmode="lin" valueType="num">
                                      <p:cBhvr>
                                        <p:cTn id="16" dur="2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custDataLst>
              <p:tags r:id="rId2"/>
            </p:custDataLst>
          </p:nvPr>
        </p:nvPicPr>
        <p:blipFill>
          <a:blip r:embed="rId6" cstate="print"/>
          <a:srcRect r="13256"/>
          <a:stretch>
            <a:fillRect/>
          </a:stretch>
        </p:blipFill>
        <p:spPr bwMode="auto">
          <a:xfrm>
            <a:off x="6152197" y="1685925"/>
            <a:ext cx="2991803" cy="5181600"/>
          </a:xfrm>
          <a:prstGeom prst="rect">
            <a:avLst/>
          </a:prstGeom>
          <a:noFill/>
          <a:ln w="9525">
            <a:noFill/>
            <a:miter lim="800000"/>
            <a:headEnd/>
            <a:tailEnd/>
          </a:ln>
        </p:spPr>
      </p:pic>
      <p:sp>
        <p:nvSpPr>
          <p:cNvPr id="8" name="Rectangle 7"/>
          <p:cNvSpPr/>
          <p:nvPr/>
        </p:nvSpPr>
        <p:spPr>
          <a:xfrm>
            <a:off x="7924800" y="1676400"/>
            <a:ext cx="1219200" cy="5181600"/>
          </a:xfrm>
          <a:prstGeom prst="rect">
            <a:avLst/>
          </a:prstGeom>
          <a:gradFill flip="none" rotWithShape="1">
            <a:gsLst>
              <a:gs pos="0">
                <a:schemeClr val="tx1">
                  <a:lumMod val="85000"/>
                  <a:alpha val="98000"/>
                </a:schemeClr>
              </a:gs>
              <a:gs pos="100000">
                <a:schemeClr val="tx1">
                  <a:lumMod val="9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5" name="Rectangle 14"/>
          <p:cNvSpPr/>
          <p:nvPr/>
        </p:nvSpPr>
        <p:spPr>
          <a:xfrm>
            <a:off x="6096000" y="1695856"/>
            <a:ext cx="990600"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3" name="Rectangle 12"/>
          <p:cNvSpPr/>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p:cNvSpPr/>
          <p:nvPr/>
        </p:nvSpPr>
        <p:spPr>
          <a:xfrm>
            <a:off x="685800" y="2743200"/>
            <a:ext cx="4800600" cy="3046988"/>
          </a:xfrm>
          <a:prstGeom prst="rect">
            <a:avLst/>
          </a:prstGeom>
        </p:spPr>
        <p:txBody>
          <a:bodyPr wrap="square">
            <a:spAutoFit/>
          </a:bodyPr>
          <a:lstStyle/>
          <a:p>
            <a:r>
              <a:rPr lang="en-US" sz="2400" b="1" dirty="0" smtClean="0">
                <a:solidFill>
                  <a:srgbClr val="002D4F"/>
                </a:solidFill>
              </a:rPr>
              <a:t>Faculty or anyone in a supervisory role is prohibited from having supervisory responsibility over a student or subordinate with whom he or she is currently having a romantic and/or sexual relationship. </a:t>
            </a:r>
          </a:p>
        </p:txBody>
      </p:sp>
      <p:sp>
        <p:nvSpPr>
          <p:cNvPr id="10" name="TextBox 9"/>
          <p:cNvSpPr txBox="1"/>
          <p:nvPr/>
        </p:nvSpPr>
        <p:spPr>
          <a:xfrm>
            <a:off x="228600" y="304800"/>
            <a:ext cx="1447800" cy="461665"/>
          </a:xfrm>
          <a:prstGeom prst="rect">
            <a:avLst/>
          </a:prstGeom>
          <a:noFill/>
        </p:spPr>
        <p:txBody>
          <a:bodyPr wrap="square" rtlCol="0">
            <a:spAutoFit/>
          </a:bodyPr>
          <a:lstStyle/>
          <a:p>
            <a:r>
              <a:rPr lang="en-US" sz="2400" b="1" i="1" dirty="0" smtClean="0">
                <a:solidFill>
                  <a:srgbClr val="003C69"/>
                </a:solidFill>
                <a:hlinkClick r:id="rId7"/>
              </a:rPr>
              <a:t>EP #28</a:t>
            </a:r>
            <a:r>
              <a:rPr lang="en-US" sz="2400" b="1" i="1" dirty="0" smtClean="0">
                <a:solidFill>
                  <a:srgbClr val="003C69"/>
                </a:solidFill>
              </a:rPr>
              <a:t>:</a:t>
            </a:r>
            <a:endParaRPr lang="en-US" sz="3200" b="1" i="1" dirty="0">
              <a:solidFill>
                <a:srgbClr val="003C69"/>
              </a:solidFill>
            </a:endParaRPr>
          </a:p>
        </p:txBody>
      </p:sp>
      <p:grpSp>
        <p:nvGrpSpPr>
          <p:cNvPr id="11" name="Group 10"/>
          <p:cNvGrpSpPr/>
          <p:nvPr>
            <p:custDataLst>
              <p:tags r:id="rId3"/>
            </p:custDataLst>
          </p:nvPr>
        </p:nvGrpSpPr>
        <p:grpSpPr>
          <a:xfrm>
            <a:off x="0" y="769960"/>
            <a:ext cx="9144000" cy="1517052"/>
            <a:chOff x="0" y="914400"/>
            <a:chExt cx="9144000" cy="721534"/>
          </a:xfrm>
          <a:effectLst>
            <a:outerShdw blurRad="50800" dist="127000" dir="2700000" algn="tl" rotWithShape="0">
              <a:prstClr val="black">
                <a:alpha val="40000"/>
              </a:prstClr>
            </a:outerShdw>
          </a:effectLst>
        </p:grpSpPr>
        <p:sp>
          <p:nvSpPr>
            <p:cNvPr id="16" name="Rectangle 15"/>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TextBox 17"/>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19" name="Rectangle 18"/>
          <p:cNvSpPr/>
          <p:nvPr/>
        </p:nvSpPr>
        <p:spPr>
          <a:xfrm>
            <a:off x="0" y="914400"/>
            <a:ext cx="9143999" cy="1200329"/>
          </a:xfrm>
          <a:prstGeom prst="rect">
            <a:avLst/>
          </a:prstGeom>
        </p:spPr>
        <p:txBody>
          <a:bodyPr wrap="square">
            <a:spAutoFit/>
          </a:bodyPr>
          <a:lstStyle/>
          <a:p>
            <a:pPr algn="ctr"/>
            <a:r>
              <a:rPr lang="en-US" sz="3600" b="1" dirty="0">
                <a:solidFill>
                  <a:srgbClr val="FFFFFF"/>
                </a:solidFill>
                <a:effectLst>
                  <a:outerShdw blurRad="38100" dist="38100" dir="2700000" algn="tl">
                    <a:srgbClr val="000000">
                      <a:alpha val="43137"/>
                    </a:srgbClr>
                  </a:outerShdw>
                </a:effectLst>
              </a:rPr>
              <a:t>WSU Policy </a:t>
            </a:r>
            <a:r>
              <a:rPr lang="en-US" sz="3600" b="1" dirty="0" smtClean="0">
                <a:solidFill>
                  <a:srgbClr val="FFFFFF"/>
                </a:solidFill>
                <a:effectLst>
                  <a:outerShdw blurRad="38100" dist="38100" dir="2700000" algn="tl">
                    <a:srgbClr val="000000">
                      <a:alpha val="43137"/>
                    </a:srgbClr>
                  </a:outerShdw>
                </a:effectLst>
              </a:rPr>
              <a:t>on Faculty-Student and Supervisor-Subordinate Relationships</a:t>
            </a:r>
            <a:endParaRPr lang="en-US" sz="3600" b="1" dirty="0">
              <a:solidFill>
                <a:srgbClr val="FFFFFF"/>
              </a:solidFill>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43625" y="1695856"/>
            <a:ext cx="609600"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17" name="Group 16"/>
          <p:cNvGrpSpPr/>
          <p:nvPr>
            <p:custDataLst>
              <p:tags r:id="rId2"/>
            </p:custDataLst>
          </p:nvPr>
        </p:nvGrpSpPr>
        <p:grpSpPr>
          <a:xfrm>
            <a:off x="5867400" y="1676400"/>
            <a:ext cx="3276600" cy="5191125"/>
            <a:chOff x="5867400" y="1676400"/>
            <a:chExt cx="3276600" cy="5191125"/>
          </a:xfrm>
        </p:grpSpPr>
        <p:pic>
          <p:nvPicPr>
            <p:cNvPr id="18" name="Picture 3"/>
            <p:cNvPicPr>
              <a:picLocks noChangeAspect="1" noChangeArrowheads="1"/>
            </p:cNvPicPr>
            <p:nvPr>
              <p:custDataLst>
                <p:tags r:id="rId4"/>
              </p:custDataLst>
            </p:nvPr>
          </p:nvPicPr>
          <p:blipFill>
            <a:blip r:embed="rId11" cstate="print">
              <a:duotone>
                <a:schemeClr val="accent2">
                  <a:shade val="45000"/>
                  <a:satMod val="135000"/>
                </a:schemeClr>
                <a:prstClr val="white"/>
              </a:duotone>
              <a:lum bright="23000" contrast="-20000"/>
            </a:blip>
            <a:srcRect r="13256"/>
            <a:stretch>
              <a:fillRect/>
            </a:stretch>
          </p:blipFill>
          <p:spPr bwMode="auto">
            <a:xfrm>
              <a:off x="6152197" y="1685925"/>
              <a:ext cx="2991803" cy="5181600"/>
            </a:xfrm>
            <a:prstGeom prst="rect">
              <a:avLst/>
            </a:prstGeom>
            <a:noFill/>
            <a:ln w="9525">
              <a:noFill/>
              <a:miter lim="800000"/>
              <a:headEnd/>
              <a:tailEnd/>
            </a:ln>
          </p:spPr>
        </p:pic>
        <p:sp>
          <p:nvSpPr>
            <p:cNvPr id="19" name="Rectangle 18"/>
            <p:cNvSpPr/>
            <p:nvPr>
              <p:custDataLst>
                <p:tags r:id="rId5"/>
              </p:custDataLst>
            </p:nvPr>
          </p:nvSpPr>
          <p:spPr>
            <a:xfrm>
              <a:off x="7924800" y="1676400"/>
              <a:ext cx="1219200" cy="5181600"/>
            </a:xfrm>
            <a:prstGeom prst="rect">
              <a:avLst/>
            </a:prstGeom>
            <a:gradFill flip="none" rotWithShape="1">
              <a:gsLst>
                <a:gs pos="0">
                  <a:schemeClr val="tx1">
                    <a:lumMod val="85000"/>
                    <a:alpha val="98000"/>
                  </a:schemeClr>
                </a:gs>
                <a:gs pos="100000">
                  <a:schemeClr val="tx1">
                    <a:lumMod val="9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p:cNvSpPr/>
            <p:nvPr>
              <p:custDataLst>
                <p:tags r:id="rId6"/>
              </p:custDataLst>
            </p:nvPr>
          </p:nvSpPr>
          <p:spPr>
            <a:xfrm>
              <a:off x="5867400" y="1695856"/>
              <a:ext cx="1323975"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p:nvPr>
              <p:custDataLst>
                <p:tags r:id="rId7"/>
              </p:custDataLst>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custDataLst>
                <p:tags r:id="rId8"/>
              </p:custDataLst>
            </p:nvPr>
          </p:nvSpPr>
          <p:spPr>
            <a:xfrm>
              <a:off x="5867400" y="3124200"/>
              <a:ext cx="1323975" cy="3733394"/>
            </a:xfrm>
            <a:prstGeom prst="rect">
              <a:avLst/>
            </a:prstGeom>
            <a:gradFill flip="none" rotWithShape="1">
              <a:gsLst>
                <a:gs pos="0">
                  <a:srgbClr val="E2E2E2"/>
                </a:gs>
                <a:gs pos="100000">
                  <a:schemeClr val="tx1">
                    <a:lumMod val="9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23" name="Rectangle 22"/>
          <p:cNvSpPr/>
          <p:nvPr/>
        </p:nvSpPr>
        <p:spPr>
          <a:xfrm>
            <a:off x="685800" y="2743200"/>
            <a:ext cx="4800600" cy="1569660"/>
          </a:xfrm>
          <a:prstGeom prst="rect">
            <a:avLst/>
          </a:prstGeom>
        </p:spPr>
        <p:txBody>
          <a:bodyPr wrap="square">
            <a:spAutoFit/>
          </a:bodyPr>
          <a:lstStyle/>
          <a:p>
            <a:r>
              <a:rPr lang="en-US" sz="2400" b="1" dirty="0" smtClean="0">
                <a:solidFill>
                  <a:srgbClr val="003C69">
                    <a:lumMod val="75000"/>
                  </a:srgbClr>
                </a:solidFill>
              </a:rPr>
              <a:t>Supervisory responsibility includes any supervisory role perceived as a position of power or authority.</a:t>
            </a:r>
          </a:p>
        </p:txBody>
      </p:sp>
      <p:sp>
        <p:nvSpPr>
          <p:cNvPr id="30" name="Rectangle 29"/>
          <p:cNvSpPr/>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36" name="Group 35"/>
          <p:cNvGrpSpPr/>
          <p:nvPr>
            <p:custDataLst>
              <p:tags r:id="rId3"/>
            </p:custDataLst>
          </p:nvPr>
        </p:nvGrpSpPr>
        <p:grpSpPr>
          <a:xfrm>
            <a:off x="0" y="769960"/>
            <a:ext cx="9144000" cy="1517052"/>
            <a:chOff x="0" y="914400"/>
            <a:chExt cx="9144000" cy="721534"/>
          </a:xfrm>
          <a:effectLst>
            <a:outerShdw blurRad="50800" dist="127000" dir="2700000" algn="tl" rotWithShape="0">
              <a:prstClr val="black">
                <a:alpha val="40000"/>
              </a:prstClr>
            </a:outerShdw>
          </a:effectLst>
        </p:grpSpPr>
        <p:sp>
          <p:nvSpPr>
            <p:cNvPr id="37" name="Rectangle 36"/>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TextBox 37"/>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39" name="Rectangle 38"/>
          <p:cNvSpPr/>
          <p:nvPr/>
        </p:nvSpPr>
        <p:spPr>
          <a:xfrm>
            <a:off x="0" y="914400"/>
            <a:ext cx="9143999" cy="1200329"/>
          </a:xfrm>
          <a:prstGeom prst="rect">
            <a:avLst/>
          </a:prstGeom>
        </p:spPr>
        <p:txBody>
          <a:bodyPr wrap="square">
            <a:spAutoFit/>
          </a:bodyPr>
          <a:lstStyle/>
          <a:p>
            <a:pPr algn="ctr"/>
            <a:r>
              <a:rPr lang="en-US" sz="3600" b="1" dirty="0">
                <a:solidFill>
                  <a:srgbClr val="FFFFFF"/>
                </a:solidFill>
                <a:effectLst>
                  <a:outerShdw blurRad="38100" dist="38100" dir="2700000" algn="tl">
                    <a:srgbClr val="000000">
                      <a:alpha val="43137"/>
                    </a:srgbClr>
                  </a:outerShdw>
                </a:effectLst>
              </a:rPr>
              <a:t>WSU Policy </a:t>
            </a:r>
            <a:r>
              <a:rPr lang="en-US" sz="3600" b="1" dirty="0" smtClean="0">
                <a:solidFill>
                  <a:srgbClr val="FFFFFF"/>
                </a:solidFill>
                <a:effectLst>
                  <a:outerShdw blurRad="38100" dist="38100" dir="2700000" algn="tl">
                    <a:srgbClr val="000000">
                      <a:alpha val="43137"/>
                    </a:srgbClr>
                  </a:outerShdw>
                </a:effectLst>
              </a:rPr>
              <a:t>on Faculty-Student and Supervisor-Subordinate Relationships</a:t>
            </a:r>
            <a:endParaRPr lang="en-US" sz="3600" b="1" dirty="0">
              <a:solidFill>
                <a:srgbClr val="FFFFFF"/>
              </a:solidFill>
              <a:effectLst>
                <a:outerShdw blurRad="38100" dist="38100" dir="2700000" algn="tl">
                  <a:srgbClr val="000000">
                    <a:alpha val="43137"/>
                  </a:srgbClr>
                </a:outerShdw>
              </a:effectLst>
            </a:endParaRPr>
          </a:p>
        </p:txBody>
      </p:sp>
      <p:sp>
        <p:nvSpPr>
          <p:cNvPr id="24" name="TextBox 23"/>
          <p:cNvSpPr txBox="1"/>
          <p:nvPr/>
        </p:nvSpPr>
        <p:spPr>
          <a:xfrm>
            <a:off x="228600" y="304800"/>
            <a:ext cx="1447800" cy="461665"/>
          </a:xfrm>
          <a:prstGeom prst="rect">
            <a:avLst/>
          </a:prstGeom>
          <a:noFill/>
        </p:spPr>
        <p:txBody>
          <a:bodyPr wrap="square" rtlCol="0">
            <a:spAutoFit/>
          </a:bodyPr>
          <a:lstStyle/>
          <a:p>
            <a:r>
              <a:rPr lang="en-US" sz="2400" b="1" i="1" dirty="0" smtClean="0">
                <a:solidFill>
                  <a:srgbClr val="003C69"/>
                </a:solidFill>
                <a:hlinkClick r:id="rId12"/>
              </a:rPr>
              <a:t>EP #28</a:t>
            </a:r>
            <a:r>
              <a:rPr lang="en-US" sz="2400" b="1" i="1" dirty="0" smtClean="0">
                <a:solidFill>
                  <a:srgbClr val="003C69"/>
                </a:solidFill>
              </a:rPr>
              <a:t>:</a:t>
            </a:r>
            <a:endParaRPr lang="en-US" sz="3200" b="1" i="1" dirty="0">
              <a:solidFill>
                <a:srgbClr val="003C69"/>
              </a:solidFill>
            </a:endParaRPr>
          </a:p>
        </p:txBody>
      </p:sp>
      <p:sp>
        <p:nvSpPr>
          <p:cNvPr id="25" name="Rectangle 24"/>
          <p:cNvSpPr/>
          <p:nvPr/>
        </p:nvSpPr>
        <p:spPr>
          <a:xfrm>
            <a:off x="685800" y="4521875"/>
            <a:ext cx="8153400" cy="1785104"/>
          </a:xfrm>
          <a:prstGeom prst="rect">
            <a:avLst/>
          </a:prstGeom>
          <a:solidFill>
            <a:schemeClr val="tx1">
              <a:lumMod val="50000"/>
              <a:alpha val="25000"/>
            </a:schemeClr>
          </a:solidFill>
          <a:effectLst>
            <a:outerShdw blurRad="50800" dist="38100" dir="2700000" algn="tl" rotWithShape="0">
              <a:prstClr val="black">
                <a:alpha val="40000"/>
              </a:prstClr>
            </a:outerShdw>
          </a:effectLst>
        </p:spPr>
        <p:txBody>
          <a:bodyPr wrap="square">
            <a:spAutoFit/>
          </a:bodyPr>
          <a:lstStyle/>
          <a:p>
            <a:r>
              <a:rPr lang="en-US" sz="2200" b="1" dirty="0" smtClean="0">
                <a:solidFill>
                  <a:srgbClr val="003C69">
                    <a:lumMod val="75000"/>
                  </a:srgbClr>
                </a:solidFill>
              </a:rPr>
              <a:t>It is not limited to instruction, research, academic advising, coaching, service on research and thesis (dissertation) committees, assignment of grades, evaluation and recommendation in an institutional capacity for employment, scholarships, fellowships, or awards.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43625" y="1695856"/>
            <a:ext cx="609600"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10" name="Rectangle 9"/>
          <p:cNvSpPr/>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 name="Group 16"/>
          <p:cNvGrpSpPr/>
          <p:nvPr>
            <p:custDataLst>
              <p:tags r:id="rId2"/>
            </p:custDataLst>
          </p:nvPr>
        </p:nvGrpSpPr>
        <p:grpSpPr>
          <a:xfrm>
            <a:off x="5867400" y="1676400"/>
            <a:ext cx="3276600" cy="5191125"/>
            <a:chOff x="5867400" y="1676400"/>
            <a:chExt cx="3276600" cy="5191125"/>
          </a:xfrm>
        </p:grpSpPr>
        <p:pic>
          <p:nvPicPr>
            <p:cNvPr id="18" name="Picture 3"/>
            <p:cNvPicPr>
              <a:picLocks noChangeAspect="1" noChangeArrowheads="1"/>
            </p:cNvPicPr>
            <p:nvPr>
              <p:custDataLst>
                <p:tags r:id="rId5"/>
              </p:custDataLst>
            </p:nvPr>
          </p:nvPicPr>
          <p:blipFill>
            <a:blip r:embed="rId12" cstate="print">
              <a:duotone>
                <a:schemeClr val="accent2">
                  <a:shade val="45000"/>
                  <a:satMod val="135000"/>
                </a:schemeClr>
                <a:prstClr val="white"/>
              </a:duotone>
              <a:lum bright="23000" contrast="-20000"/>
            </a:blip>
            <a:srcRect r="13256"/>
            <a:stretch>
              <a:fillRect/>
            </a:stretch>
          </p:blipFill>
          <p:spPr bwMode="auto">
            <a:xfrm>
              <a:off x="6152197" y="1685925"/>
              <a:ext cx="2991803" cy="5181600"/>
            </a:xfrm>
            <a:prstGeom prst="rect">
              <a:avLst/>
            </a:prstGeom>
            <a:noFill/>
            <a:ln w="9525">
              <a:noFill/>
              <a:miter lim="800000"/>
              <a:headEnd/>
              <a:tailEnd/>
            </a:ln>
          </p:spPr>
        </p:pic>
        <p:sp>
          <p:nvSpPr>
            <p:cNvPr id="19" name="Rectangle 18"/>
            <p:cNvSpPr/>
            <p:nvPr>
              <p:custDataLst>
                <p:tags r:id="rId6"/>
              </p:custDataLst>
            </p:nvPr>
          </p:nvSpPr>
          <p:spPr>
            <a:xfrm>
              <a:off x="7924800" y="1676400"/>
              <a:ext cx="1219200" cy="5181600"/>
            </a:xfrm>
            <a:prstGeom prst="rect">
              <a:avLst/>
            </a:prstGeom>
            <a:gradFill flip="none" rotWithShape="1">
              <a:gsLst>
                <a:gs pos="0">
                  <a:schemeClr val="tx1">
                    <a:lumMod val="85000"/>
                    <a:alpha val="98000"/>
                  </a:schemeClr>
                </a:gs>
                <a:gs pos="100000">
                  <a:schemeClr val="tx1">
                    <a:lumMod val="9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0" name="Rectangle 19"/>
            <p:cNvSpPr/>
            <p:nvPr>
              <p:custDataLst>
                <p:tags r:id="rId7"/>
              </p:custDataLst>
            </p:nvPr>
          </p:nvSpPr>
          <p:spPr>
            <a:xfrm>
              <a:off x="5867400" y="1695856"/>
              <a:ext cx="1323975"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1" name="Rectangle 20"/>
            <p:cNvSpPr/>
            <p:nvPr>
              <p:custDataLst>
                <p:tags r:id="rId8"/>
              </p:custDataLst>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2" name="Rectangle 21"/>
            <p:cNvSpPr/>
            <p:nvPr>
              <p:custDataLst>
                <p:tags r:id="rId9"/>
              </p:custDataLst>
            </p:nvPr>
          </p:nvSpPr>
          <p:spPr>
            <a:xfrm>
              <a:off x="5867400" y="3124200"/>
              <a:ext cx="1323975" cy="3733394"/>
            </a:xfrm>
            <a:prstGeom prst="rect">
              <a:avLst/>
            </a:prstGeom>
            <a:gradFill flip="none" rotWithShape="1">
              <a:gsLst>
                <a:gs pos="0">
                  <a:srgbClr val="E2E2E2"/>
                </a:gs>
                <a:gs pos="100000">
                  <a:schemeClr val="tx1">
                    <a:lumMod val="9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sp>
        <p:nvSpPr>
          <p:cNvPr id="17" name="Rectangle 16"/>
          <p:cNvSpPr/>
          <p:nvPr/>
        </p:nvSpPr>
        <p:spPr>
          <a:xfrm>
            <a:off x="685800" y="2743200"/>
            <a:ext cx="5257800" cy="3139321"/>
          </a:xfrm>
          <a:prstGeom prst="rect">
            <a:avLst/>
          </a:prstGeom>
        </p:spPr>
        <p:txBody>
          <a:bodyPr wrap="square">
            <a:spAutoFit/>
          </a:bodyPr>
          <a:lstStyle/>
          <a:p>
            <a:r>
              <a:rPr lang="en-US" sz="2200" b="1" dirty="0" smtClean="0">
                <a:solidFill>
                  <a:srgbClr val="003C69">
                    <a:lumMod val="75000"/>
                  </a:srgbClr>
                </a:solidFill>
              </a:rPr>
              <a:t>Relationships between individuals in which neither party is in a position to evaluate or supervise the other party are not within the scope of this policy so long as neither party participates in decisions that may reward or penalize the other and so long as such an evaluative relationship is not reasonably anticipated by the parties.</a:t>
            </a:r>
          </a:p>
        </p:txBody>
      </p:sp>
      <p:sp>
        <p:nvSpPr>
          <p:cNvPr id="23" name="Rectangle 22"/>
          <p:cNvSpPr/>
          <p:nvPr/>
        </p:nvSpPr>
        <p:spPr>
          <a:xfrm>
            <a:off x="3103272" y="6033247"/>
            <a:ext cx="2569934" cy="369332"/>
          </a:xfrm>
          <a:prstGeom prst="rect">
            <a:avLst/>
          </a:prstGeom>
        </p:spPr>
        <p:txBody>
          <a:bodyPr wrap="none">
            <a:spAutoFit/>
          </a:bodyPr>
          <a:lstStyle/>
          <a:p>
            <a:r>
              <a:rPr lang="en-US" i="1" dirty="0" smtClean="0">
                <a:solidFill>
                  <a:srgbClr val="003C69">
                    <a:lumMod val="75000"/>
                  </a:srgbClr>
                </a:solidFill>
                <a:hlinkClick r:id="rId13"/>
              </a:rPr>
              <a:t>Read this policy online</a:t>
            </a:r>
            <a:endParaRPr lang="en-US" dirty="0">
              <a:solidFill>
                <a:srgbClr val="FFFFFF"/>
              </a:solidFill>
            </a:endParaRPr>
          </a:p>
        </p:txBody>
      </p:sp>
      <p:pic>
        <p:nvPicPr>
          <p:cNvPr id="24" name="Picture 2"/>
          <p:cNvPicPr>
            <a:picLocks noChangeAspect="1" noChangeArrowheads="1"/>
          </p:cNvPicPr>
          <p:nvPr>
            <p:custDataLst>
              <p:tags r:id="rId3"/>
            </p:custDataLst>
          </p:nvPr>
        </p:nvPicPr>
        <p:blipFill>
          <a:blip r:embed="rId14" cstate="print">
            <a:clrChange>
              <a:clrFrom>
                <a:srgbClr val="FFFFFF"/>
              </a:clrFrom>
              <a:clrTo>
                <a:srgbClr val="FFFFFF">
                  <a:alpha val="0"/>
                </a:srgbClr>
              </a:clrTo>
            </a:clrChange>
          </a:blip>
          <a:srcRect/>
          <a:stretch>
            <a:fillRect/>
          </a:stretch>
        </p:blipFill>
        <p:spPr bwMode="auto">
          <a:xfrm>
            <a:off x="5029200" y="6362700"/>
            <a:ext cx="230428" cy="266700"/>
          </a:xfrm>
          <a:prstGeom prst="rect">
            <a:avLst/>
          </a:prstGeom>
          <a:noFill/>
          <a:ln w="9525">
            <a:noFill/>
            <a:miter lim="800000"/>
            <a:headEnd/>
            <a:tailEnd/>
          </a:ln>
        </p:spPr>
      </p:pic>
      <p:sp>
        <p:nvSpPr>
          <p:cNvPr id="31" name="Rectangle 30"/>
          <p:cNvSpPr/>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grpSp>
        <p:nvGrpSpPr>
          <p:cNvPr id="26" name="Group 25"/>
          <p:cNvGrpSpPr/>
          <p:nvPr>
            <p:custDataLst>
              <p:tags r:id="rId4"/>
            </p:custDataLst>
          </p:nvPr>
        </p:nvGrpSpPr>
        <p:grpSpPr>
          <a:xfrm>
            <a:off x="0" y="769960"/>
            <a:ext cx="9144000" cy="1517052"/>
            <a:chOff x="0" y="914400"/>
            <a:chExt cx="9144000" cy="721534"/>
          </a:xfrm>
          <a:effectLst>
            <a:outerShdw blurRad="50800" dist="127000" dir="2700000" algn="tl" rotWithShape="0">
              <a:prstClr val="black">
                <a:alpha val="40000"/>
              </a:prstClr>
            </a:outerShdw>
          </a:effectLst>
        </p:grpSpPr>
        <p:sp>
          <p:nvSpPr>
            <p:cNvPr id="27" name="Rectangle 26"/>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Box 27"/>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29" name="Rectangle 28"/>
          <p:cNvSpPr/>
          <p:nvPr/>
        </p:nvSpPr>
        <p:spPr>
          <a:xfrm>
            <a:off x="0" y="914400"/>
            <a:ext cx="9143999" cy="1200329"/>
          </a:xfrm>
          <a:prstGeom prst="rect">
            <a:avLst/>
          </a:prstGeom>
        </p:spPr>
        <p:txBody>
          <a:bodyPr wrap="square">
            <a:spAutoFit/>
          </a:bodyPr>
          <a:lstStyle/>
          <a:p>
            <a:pPr algn="ctr"/>
            <a:r>
              <a:rPr lang="en-US" sz="3600" b="1" dirty="0">
                <a:solidFill>
                  <a:srgbClr val="FFFFFF"/>
                </a:solidFill>
                <a:effectLst>
                  <a:outerShdw blurRad="38100" dist="38100" dir="2700000" algn="tl">
                    <a:srgbClr val="000000">
                      <a:alpha val="43137"/>
                    </a:srgbClr>
                  </a:outerShdw>
                </a:effectLst>
              </a:rPr>
              <a:t>WSU Policy </a:t>
            </a:r>
            <a:r>
              <a:rPr lang="en-US" sz="3600" b="1" dirty="0" smtClean="0">
                <a:solidFill>
                  <a:srgbClr val="FFFFFF"/>
                </a:solidFill>
                <a:effectLst>
                  <a:outerShdw blurRad="38100" dist="38100" dir="2700000" algn="tl">
                    <a:srgbClr val="000000">
                      <a:alpha val="43137"/>
                    </a:srgbClr>
                  </a:outerShdw>
                </a:effectLst>
              </a:rPr>
              <a:t>on Faculty-Student and Supervisor-Subordinate Relationships</a:t>
            </a:r>
            <a:endParaRPr lang="en-US" sz="3600" b="1" dirty="0">
              <a:solidFill>
                <a:srgbClr val="FFFFFF"/>
              </a:solidFill>
              <a:effectLst>
                <a:outerShdw blurRad="38100" dist="38100" dir="2700000" algn="tl">
                  <a:srgbClr val="000000">
                    <a:alpha val="43137"/>
                  </a:srgbClr>
                </a:outerShdw>
              </a:effectLst>
            </a:endParaRPr>
          </a:p>
        </p:txBody>
      </p:sp>
      <p:sp>
        <p:nvSpPr>
          <p:cNvPr id="30" name="TextBox 29"/>
          <p:cNvSpPr txBox="1"/>
          <p:nvPr/>
        </p:nvSpPr>
        <p:spPr>
          <a:xfrm>
            <a:off x="228600" y="304800"/>
            <a:ext cx="1447800" cy="461665"/>
          </a:xfrm>
          <a:prstGeom prst="rect">
            <a:avLst/>
          </a:prstGeom>
          <a:noFill/>
        </p:spPr>
        <p:txBody>
          <a:bodyPr wrap="square" rtlCol="0">
            <a:spAutoFit/>
          </a:bodyPr>
          <a:lstStyle/>
          <a:p>
            <a:r>
              <a:rPr lang="en-US" sz="2400" b="1" i="1" dirty="0" smtClean="0">
                <a:solidFill>
                  <a:srgbClr val="003C69"/>
                </a:solidFill>
                <a:hlinkClick r:id="rId13"/>
              </a:rPr>
              <a:t>EP #28</a:t>
            </a:r>
            <a:r>
              <a:rPr lang="en-US" sz="2400" b="1" i="1" dirty="0" smtClean="0">
                <a:solidFill>
                  <a:srgbClr val="003C69"/>
                </a:solidFill>
              </a:rPr>
              <a:t>:</a:t>
            </a:r>
            <a:endParaRPr lang="en-US" sz="3200" b="1" i="1" dirty="0">
              <a:solidFill>
                <a:srgbClr val="003C69"/>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1515070"/>
            <a:ext cx="7772399" cy="2985433"/>
          </a:xfrm>
          <a:prstGeom prst="rect">
            <a:avLst/>
          </a:prstGeom>
          <a:noFill/>
        </p:spPr>
        <p:txBody>
          <a:bodyPr wrap="square" rtlCol="0">
            <a:spAutoFit/>
          </a:bodyPr>
          <a:lstStyle/>
          <a:p>
            <a:r>
              <a:rPr lang="en-US" b="1" dirty="0" smtClean="0">
                <a:solidFill>
                  <a:srgbClr val="990033"/>
                </a:solidFill>
                <a:latin typeface="+mj-lt"/>
              </a:rPr>
              <a:t>April 12, 2010</a:t>
            </a:r>
          </a:p>
          <a:p>
            <a:endParaRPr lang="en-US" sz="2800" b="1" i="1" dirty="0">
              <a:solidFill>
                <a:schemeClr val="bg1">
                  <a:lumMod val="75000"/>
                </a:schemeClr>
              </a:solidFill>
              <a:latin typeface="+mj-lt"/>
            </a:endParaRPr>
          </a:p>
          <a:p>
            <a:r>
              <a:rPr lang="en-US" sz="2800" b="1" i="1" dirty="0" smtClean="0">
                <a:solidFill>
                  <a:schemeClr val="bg1">
                    <a:lumMod val="75000"/>
                  </a:schemeClr>
                </a:solidFill>
                <a:latin typeface="+mj-lt"/>
              </a:rPr>
              <a:t>Eradicating discrimination and sexual harassment and fostering a respectful environment requires an ongoing, demonstrated commitment from all members of the University community.</a:t>
            </a:r>
          </a:p>
        </p:txBody>
      </p:sp>
      <p:cxnSp>
        <p:nvCxnSpPr>
          <p:cNvPr id="13" name="Straight Connector 12"/>
          <p:cNvCxnSpPr/>
          <p:nvPr/>
        </p:nvCxnSpPr>
        <p:spPr>
          <a:xfrm>
            <a:off x="762000" y="1178859"/>
            <a:ext cx="7696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 y="304800"/>
            <a:ext cx="3118161" cy="984885"/>
          </a:xfrm>
          <a:prstGeom prst="rect">
            <a:avLst/>
          </a:prstGeom>
          <a:noFill/>
          <a:effectLst>
            <a:outerShdw dist="12700" dir="1200000" algn="ctr" rotWithShape="0">
              <a:schemeClr val="bg2"/>
            </a:outerShdw>
          </a:effectLst>
        </p:spPr>
        <p:txBody>
          <a:bodyPr wrap="none" rtlCol="0">
            <a:spAutoFit/>
          </a:bodyPr>
          <a:lstStyle/>
          <a:p>
            <a:r>
              <a:rPr lang="en-US" dirty="0" smtClean="0">
                <a:solidFill>
                  <a:srgbClr val="B0ACB8"/>
                </a:solidFill>
              </a:rPr>
              <a:t>OFFICE OF THE</a:t>
            </a:r>
            <a:r>
              <a:rPr lang="en-US" sz="1600" dirty="0" smtClean="0">
                <a:solidFill>
                  <a:srgbClr val="FF00FF"/>
                </a:solidFill>
              </a:rPr>
              <a:t/>
            </a:r>
            <a:br>
              <a:rPr lang="en-US" sz="1600" dirty="0" smtClean="0">
                <a:solidFill>
                  <a:srgbClr val="FF00FF"/>
                </a:solidFill>
              </a:rPr>
            </a:br>
            <a:r>
              <a:rPr lang="en-US" sz="4000" b="1" dirty="0" smtClean="0">
                <a:solidFill>
                  <a:srgbClr val="9A1F34"/>
                </a:solidFill>
                <a:latin typeface="Times New Roman" pitchFamily="18" charset="0"/>
                <a:cs typeface="Times New Roman" pitchFamily="18" charset="0"/>
              </a:rPr>
              <a:t>PRESIDENT</a:t>
            </a:r>
            <a:endParaRPr lang="en-US" sz="200" b="1" dirty="0">
              <a:solidFill>
                <a:schemeClr val="bg2"/>
              </a:solidFill>
              <a:latin typeface="Times New Roman" pitchFamily="18" charset="0"/>
              <a:cs typeface="Times New Roman" pitchFamily="18" charset="0"/>
            </a:endParaRPr>
          </a:p>
        </p:txBody>
      </p:sp>
      <p:sp>
        <p:nvSpPr>
          <p:cNvPr id="6" name="TextBox 5"/>
          <p:cNvSpPr txBox="1"/>
          <p:nvPr/>
        </p:nvSpPr>
        <p:spPr>
          <a:xfrm>
            <a:off x="990600" y="5172670"/>
            <a:ext cx="7239000" cy="923330"/>
          </a:xfrm>
          <a:prstGeom prst="rect">
            <a:avLst/>
          </a:prstGeom>
          <a:noFill/>
        </p:spPr>
        <p:txBody>
          <a:bodyPr wrap="square" rtlCol="0">
            <a:spAutoFit/>
          </a:bodyPr>
          <a:lstStyle/>
          <a:p>
            <a:pPr lvl="8"/>
            <a:r>
              <a:rPr lang="en-US" b="1" dirty="0" smtClean="0">
                <a:solidFill>
                  <a:srgbClr val="990033"/>
                </a:solidFill>
                <a:latin typeface="+mj-lt"/>
              </a:rPr>
              <a:t>Elson S. Floyd, Ph.D.</a:t>
            </a:r>
          </a:p>
          <a:p>
            <a:pPr lvl="8"/>
            <a:r>
              <a:rPr lang="en-US" b="1" dirty="0" smtClean="0">
                <a:solidFill>
                  <a:srgbClr val="990033"/>
                </a:solidFill>
                <a:latin typeface="+mj-lt"/>
              </a:rPr>
              <a:t>President</a:t>
            </a:r>
          </a:p>
          <a:p>
            <a:pPr lvl="8"/>
            <a:r>
              <a:rPr lang="en-US" b="1" dirty="0" smtClean="0">
                <a:solidFill>
                  <a:srgbClr val="990033"/>
                </a:solidFill>
                <a:latin typeface="+mj-lt"/>
              </a:rPr>
              <a:t>Washington State University</a:t>
            </a:r>
            <a:endParaRPr lang="en-US" b="1" dirty="0">
              <a:solidFill>
                <a:srgbClr val="990033"/>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flipV="1">
            <a:off x="381000" y="1725304"/>
            <a:ext cx="8686800" cy="217557"/>
          </a:xfrm>
          <a:prstGeom prst="rect">
            <a:avLst/>
          </a:prstGeom>
          <a:gradFill>
            <a:gsLst>
              <a:gs pos="0">
                <a:schemeClr val="tx1"/>
              </a:gs>
              <a:gs pos="100000">
                <a:schemeClr val="bg2">
                  <a:lumMod val="50000"/>
                  <a:lumOff val="50000"/>
                  <a:alpha val="51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81000" y="5456499"/>
            <a:ext cx="8686800" cy="217557"/>
          </a:xfrm>
          <a:prstGeom prst="rect">
            <a:avLst/>
          </a:prstGeom>
          <a:gradFill>
            <a:gsLst>
              <a:gs pos="0">
                <a:schemeClr val="tx1"/>
              </a:gs>
              <a:gs pos="100000">
                <a:schemeClr val="bg2">
                  <a:lumMod val="50000"/>
                  <a:lumOff val="50000"/>
                  <a:alpha val="5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0" y="914400"/>
            <a:ext cx="4343400" cy="707886"/>
          </a:xfrm>
          <a:prstGeom prst="rect">
            <a:avLst/>
          </a:prstGeom>
          <a:noFill/>
        </p:spPr>
        <p:txBody>
          <a:bodyPr wrap="square" rtlCol="0">
            <a:spAutoFit/>
          </a:bodyPr>
          <a:lstStyle/>
          <a:p>
            <a:pPr algn="ctr"/>
            <a:r>
              <a:rPr lang="en-US" sz="4000" b="1" dirty="0" smtClean="0">
                <a:solidFill>
                  <a:srgbClr val="990033"/>
                </a:solidFill>
              </a:rPr>
              <a:t>Review #1</a:t>
            </a:r>
            <a:endParaRPr lang="en-US" sz="4000" b="1" dirty="0">
              <a:solidFill>
                <a:srgbClr val="990033"/>
              </a:solidFill>
            </a:endParaRPr>
          </a:p>
        </p:txBody>
      </p:sp>
      <p:sp>
        <p:nvSpPr>
          <p:cNvPr id="6" name="TextBox 5"/>
          <p:cNvSpPr txBox="1"/>
          <p:nvPr/>
        </p:nvSpPr>
        <p:spPr>
          <a:xfrm>
            <a:off x="457200" y="2209800"/>
            <a:ext cx="3886200" cy="2677656"/>
          </a:xfrm>
          <a:prstGeom prst="rect">
            <a:avLst/>
          </a:prstGeom>
          <a:noFill/>
        </p:spPr>
        <p:txBody>
          <a:bodyPr wrap="square" rtlCol="0">
            <a:spAutoFit/>
          </a:bodyPr>
          <a:lstStyle/>
          <a:p>
            <a:r>
              <a:rPr lang="en-US" sz="2400" b="1" dirty="0" smtClean="0">
                <a:solidFill>
                  <a:srgbClr val="003C69">
                    <a:lumMod val="75000"/>
                  </a:srgbClr>
                </a:solidFill>
              </a:rPr>
              <a:t>The following review describes ten workplace scenarios.  After reading each scenario, select the single </a:t>
            </a:r>
            <a:r>
              <a:rPr lang="en-US" sz="2400" b="1" i="1" u="sng" dirty="0" smtClean="0">
                <a:solidFill>
                  <a:srgbClr val="003C69">
                    <a:lumMod val="75000"/>
                  </a:srgbClr>
                </a:solidFill>
              </a:rPr>
              <a:t>best response </a:t>
            </a:r>
            <a:r>
              <a:rPr lang="en-US" sz="2400" b="1" dirty="0" smtClean="0">
                <a:solidFill>
                  <a:srgbClr val="003C69">
                    <a:lumMod val="75000"/>
                  </a:srgbClr>
                </a:solidFill>
              </a:rPr>
              <a:t>from the choices available.</a:t>
            </a:r>
          </a:p>
        </p:txBody>
      </p:sp>
      <p:cxnSp>
        <p:nvCxnSpPr>
          <p:cNvPr id="10" name="Straight Connector 9"/>
          <p:cNvCxnSpPr/>
          <p:nvPr/>
        </p:nvCxnSpPr>
        <p:spPr>
          <a:xfrm>
            <a:off x="457200" y="5562600"/>
            <a:ext cx="3810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352535"/>
            <a:ext cx="3402965" cy="5124465"/>
          </a:xfrm>
          <a:prstGeom prst="rect">
            <a:avLst/>
          </a:prstGeom>
          <a:ln>
            <a:noFill/>
          </a:ln>
          <a:effectLst>
            <a:outerShdw blurRad="292100" dist="139700" dir="2700000" algn="tl" rotWithShape="0">
              <a:srgbClr val="333333">
                <a:alpha val="65000"/>
              </a:srgbClr>
            </a:outerShdw>
          </a:effectLst>
        </p:spPr>
      </p:pic>
      <p:cxnSp>
        <p:nvCxnSpPr>
          <p:cNvPr id="8" name="Straight Connector 7"/>
          <p:cNvCxnSpPr/>
          <p:nvPr/>
        </p:nvCxnSpPr>
        <p:spPr>
          <a:xfrm>
            <a:off x="457200" y="1828800"/>
            <a:ext cx="3810000" cy="0"/>
          </a:xfrm>
          <a:prstGeom prst="line">
            <a:avLst/>
          </a:prstGeom>
          <a:ln w="28575"/>
          <a:effectLst>
            <a:outerShdw blurRad="50800" dist="762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8229600" y="1828800"/>
            <a:ext cx="6858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229600" y="5562600"/>
            <a:ext cx="6858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35553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Scenario #1</a:t>
            </a:r>
            <a:endParaRPr lang="en-US" sz="4000" b="1" dirty="0">
              <a:solidFill>
                <a:srgbClr val="990033"/>
              </a:solidFill>
            </a:endParaRPr>
          </a:p>
        </p:txBody>
      </p:sp>
      <p:sp>
        <p:nvSpPr>
          <p:cNvPr id="6" name="TextBox 5"/>
          <p:cNvSpPr txBox="1"/>
          <p:nvPr/>
        </p:nvSpPr>
        <p:spPr>
          <a:xfrm>
            <a:off x="457200" y="1905000"/>
            <a:ext cx="5257800" cy="2554545"/>
          </a:xfrm>
          <a:prstGeom prst="rect">
            <a:avLst/>
          </a:prstGeom>
          <a:noFill/>
        </p:spPr>
        <p:txBody>
          <a:bodyPr wrap="square" rtlCol="0">
            <a:spAutoFit/>
          </a:bodyPr>
          <a:lstStyle/>
          <a:p>
            <a:r>
              <a:rPr lang="en-US" sz="2000" b="1" dirty="0" smtClean="0">
                <a:solidFill>
                  <a:srgbClr val="003C69">
                    <a:lumMod val="75000"/>
                  </a:srgbClr>
                </a:solidFill>
              </a:rPr>
              <a:t>Your department routinely celebrates birthdays each month by serving cake and punch during an afternoon break.  You notice the task of ordering and picking up the cake is always delegated to a female employee.  When you asked about this you were told, </a:t>
            </a:r>
            <a:r>
              <a:rPr lang="en-US" sz="2000" b="1" i="1" dirty="0" smtClean="0">
                <a:solidFill>
                  <a:srgbClr val="003C69">
                    <a:lumMod val="75000"/>
                  </a:srgbClr>
                </a:solidFill>
              </a:rPr>
              <a:t>“This is the sort of thing </a:t>
            </a:r>
            <a:r>
              <a:rPr lang="en-US" sz="2000" b="1" i="1" dirty="0" smtClean="0">
                <a:solidFill>
                  <a:srgbClr val="002D4F"/>
                </a:solidFill>
              </a:rPr>
              <a:t>women </a:t>
            </a:r>
            <a:r>
              <a:rPr lang="en-US" sz="2000" b="1" i="1" dirty="0" smtClean="0">
                <a:solidFill>
                  <a:srgbClr val="003C69">
                    <a:lumMod val="75000"/>
                  </a:srgbClr>
                </a:solidFill>
              </a:rPr>
              <a:t>do better anyway.”</a:t>
            </a:r>
          </a:p>
        </p:txBody>
      </p:sp>
      <p:pic>
        <p:nvPicPr>
          <p:cNvPr id="8" name="Picture 7" descr="Birthday.jpg"/>
          <p:cNvPicPr>
            <a:picLocks noChangeAspect="1"/>
          </p:cNvPicPr>
          <p:nvPr/>
        </p:nvPicPr>
        <p:blipFill>
          <a:blip r:embed="rId3" cstate="print"/>
          <a:stretch>
            <a:fillRect/>
          </a:stretch>
        </p:blipFill>
        <p:spPr>
          <a:xfrm>
            <a:off x="6019800" y="1981200"/>
            <a:ext cx="2609088" cy="2292096"/>
          </a:xfrm>
          <a:prstGeom prst="rect">
            <a:avLst/>
          </a:prstGeom>
          <a:ln>
            <a:noFill/>
          </a:ln>
          <a:effectLst>
            <a:outerShdw blurRad="292100" dist="139700" dir="2700000" algn="tl" rotWithShape="0">
              <a:srgbClr val="333333">
                <a:alpha val="65000"/>
              </a:srgbClr>
            </a:outerShdw>
          </a:effectLst>
        </p:spPr>
      </p:pic>
      <p:cxnSp>
        <p:nvCxnSpPr>
          <p:cNvPr id="10" name="Straight Connector 9"/>
          <p:cNvCxnSpPr/>
          <p:nvPr/>
        </p:nvCxnSpPr>
        <p:spPr>
          <a:xfrm>
            <a:off x="457200" y="48006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81000" y="5217220"/>
            <a:ext cx="8534400" cy="1412180"/>
            <a:chOff x="457200" y="4772561"/>
            <a:chExt cx="8534400" cy="1412180"/>
          </a:xfrm>
        </p:grpSpPr>
        <p:sp>
          <p:nvSpPr>
            <p:cNvPr id="12" name="TextBox 11"/>
            <p:cNvSpPr txBox="1"/>
            <p:nvPr/>
          </p:nvSpPr>
          <p:spPr>
            <a:xfrm>
              <a:off x="457200" y="4772561"/>
              <a:ext cx="4343400" cy="1123384"/>
            </a:xfrm>
            <a:prstGeom prst="rect">
              <a:avLst/>
            </a:prstGeom>
            <a:noFill/>
          </p:spPr>
          <p:txBody>
            <a:bodyPr wrap="square" rtlCol="0">
              <a:spAutoFit/>
            </a:bodyPr>
            <a:lstStyle/>
            <a:p>
              <a:r>
                <a:rPr lang="en-US" sz="2000" b="1" i="1" dirty="0" smtClean="0">
                  <a:solidFill>
                    <a:srgbClr val="003C69">
                      <a:lumMod val="75000"/>
                    </a:srgbClr>
                  </a:solidFill>
                </a:rPr>
                <a:t>This is primarily an example of:</a:t>
              </a:r>
              <a:r>
                <a:rPr lang="en-US" sz="2000" b="1" dirty="0" smtClean="0">
                  <a:solidFill>
                    <a:srgbClr val="003C69">
                      <a:lumMod val="75000"/>
                    </a:srgbClr>
                  </a:solidFill>
                </a:rPr>
                <a:t/>
              </a:r>
              <a:br>
                <a:rPr lang="en-US" sz="2000" b="1" dirty="0" smtClean="0">
                  <a:solidFill>
                    <a:srgbClr val="003C69">
                      <a:lumMod val="75000"/>
                    </a:srgbClr>
                  </a:solidFill>
                </a:rPr>
              </a:br>
              <a:endParaRPr lang="en-US" sz="700" b="1" dirty="0" smtClean="0">
                <a:solidFill>
                  <a:srgbClr val="003C69">
                    <a:lumMod val="75000"/>
                  </a:srgbClr>
                </a:solidFill>
              </a:endParaRPr>
            </a:p>
            <a:p>
              <a:pPr marL="342900" indent="-342900">
                <a:buFont typeface="Symbol" pitchFamily="18" charset="2"/>
                <a:buChar char=""/>
              </a:pPr>
              <a:r>
                <a:rPr lang="en-US" sz="2000" b="1" dirty="0" smtClean="0">
                  <a:solidFill>
                    <a:srgbClr val="9A1F34"/>
                  </a:solidFill>
                </a:rPr>
                <a:t>Discrimination</a:t>
              </a:r>
            </a:p>
            <a:p>
              <a:pPr marL="342900" indent="-342900">
                <a:buFont typeface="Symbol" pitchFamily="18" charset="2"/>
                <a:buChar char=""/>
              </a:pPr>
              <a:r>
                <a:rPr lang="en-US" sz="2000" b="1" dirty="0" smtClean="0">
                  <a:solidFill>
                    <a:srgbClr val="9A1F34"/>
                  </a:solidFill>
                </a:rPr>
                <a:t>Sexual Misconduct</a:t>
              </a:r>
            </a:p>
          </p:txBody>
        </p:sp>
        <p:sp>
          <p:nvSpPr>
            <p:cNvPr id="13" name="TextBox 12"/>
            <p:cNvSpPr txBox="1"/>
            <p:nvPr/>
          </p:nvSpPr>
          <p:spPr>
            <a:xfrm>
              <a:off x="4648200" y="4861302"/>
              <a:ext cx="4343400" cy="1323439"/>
            </a:xfrm>
            <a:prstGeom prst="rect">
              <a:avLst/>
            </a:prstGeom>
            <a:noFill/>
          </p:spPr>
          <p:txBody>
            <a:bodyPr wrap="square" rtlCol="0">
              <a:spAutoFit/>
            </a:bodyPr>
            <a:lstStyle/>
            <a:p>
              <a:endParaRPr lang="en-US" sz="2000" b="1" dirty="0" smtClean="0">
                <a:solidFill>
                  <a:srgbClr val="9A1F34"/>
                </a:solidFill>
              </a:endParaRP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grpSp>
    </p:spTree>
    <p:extLst>
      <p:ext uri="{BB962C8B-B14F-4D97-AF65-F5344CB8AC3E}">
        <p14:creationId xmlns:p14="http://schemas.microsoft.com/office/powerpoint/2010/main" val="424854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Scenario #2</a:t>
            </a:r>
            <a:endParaRPr lang="en-US" sz="4000" b="1" dirty="0">
              <a:solidFill>
                <a:srgbClr val="990033"/>
              </a:solidFill>
            </a:endParaRPr>
          </a:p>
        </p:txBody>
      </p:sp>
      <p:sp>
        <p:nvSpPr>
          <p:cNvPr id="6" name="TextBox 5"/>
          <p:cNvSpPr txBox="1"/>
          <p:nvPr/>
        </p:nvSpPr>
        <p:spPr>
          <a:xfrm>
            <a:off x="3657600" y="1905000"/>
            <a:ext cx="4876800" cy="2554545"/>
          </a:xfrm>
          <a:prstGeom prst="rect">
            <a:avLst/>
          </a:prstGeom>
          <a:noFill/>
        </p:spPr>
        <p:txBody>
          <a:bodyPr wrap="square" rtlCol="0">
            <a:spAutoFit/>
          </a:bodyPr>
          <a:lstStyle/>
          <a:p>
            <a:r>
              <a:rPr lang="en-US" sz="2000" b="1" dirty="0" smtClean="0">
                <a:solidFill>
                  <a:srgbClr val="003C69">
                    <a:lumMod val="75000"/>
                  </a:srgbClr>
                </a:solidFill>
              </a:rPr>
              <a:t>Tom and Karen work in the same office.  Tom has always liked Karen and one day asks her if she would like to go to a movie that weekend.  Karen declines the offer and explains that she does not date coworkers.  Tom thanked her for being candid and went back to work.</a:t>
            </a:r>
          </a:p>
        </p:txBody>
      </p:sp>
      <p:pic>
        <p:nvPicPr>
          <p:cNvPr id="8" name="Picture 7" descr="Date Request.jpg"/>
          <p:cNvPicPr>
            <a:picLocks noChangeAspect="1"/>
          </p:cNvPicPr>
          <p:nvPr/>
        </p:nvPicPr>
        <p:blipFill>
          <a:blip r:embed="rId3" cstate="print"/>
          <a:stretch>
            <a:fillRect/>
          </a:stretch>
        </p:blipFill>
        <p:spPr>
          <a:xfrm>
            <a:off x="457200" y="1905000"/>
            <a:ext cx="2949875" cy="4419600"/>
          </a:xfrm>
          <a:prstGeom prst="rect">
            <a:avLst/>
          </a:prstGeom>
          <a:ln>
            <a:noFill/>
          </a:ln>
          <a:effectLst>
            <a:outerShdw blurRad="292100" dist="139700" dir="2700000" algn="tl" rotWithShape="0">
              <a:srgbClr val="333333">
                <a:alpha val="65000"/>
              </a:srgbClr>
            </a:outerShdw>
          </a:effectLst>
        </p:spPr>
      </p:pic>
      <p:cxnSp>
        <p:nvCxnSpPr>
          <p:cNvPr id="12" name="Straight Connector 11"/>
          <p:cNvCxnSpPr/>
          <p:nvPr/>
        </p:nvCxnSpPr>
        <p:spPr>
          <a:xfrm>
            <a:off x="3581400" y="4648200"/>
            <a:ext cx="51054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3657600" y="4772561"/>
            <a:ext cx="4343400" cy="2046714"/>
          </a:xfrm>
          <a:prstGeom prst="rect">
            <a:avLst/>
          </a:prstGeom>
          <a:noFill/>
        </p:spPr>
        <p:txBody>
          <a:bodyPr wrap="square" rtlCol="0">
            <a:spAutoFit/>
          </a:bodyPr>
          <a:lstStyle/>
          <a:p>
            <a:r>
              <a:rPr lang="en-US" sz="2000" b="1" i="1" dirty="0" smtClean="0">
                <a:solidFill>
                  <a:srgbClr val="003C69">
                    <a:lumMod val="75000"/>
                  </a:srgbClr>
                </a:solidFill>
              </a:rPr>
              <a:t>This is primarily an example of:</a:t>
            </a:r>
            <a:r>
              <a:rPr lang="en-US" sz="2000" b="1" dirty="0" smtClean="0">
                <a:solidFill>
                  <a:srgbClr val="003C69">
                    <a:lumMod val="75000"/>
                  </a:srgbClr>
                </a:solidFill>
              </a:rPr>
              <a:t/>
            </a:r>
            <a:br>
              <a:rPr lang="en-US" sz="2000" b="1" dirty="0" smtClean="0">
                <a:solidFill>
                  <a:srgbClr val="003C69">
                    <a:lumMod val="75000"/>
                  </a:srgbClr>
                </a:solidFill>
              </a:rPr>
            </a:br>
            <a:endParaRPr lang="en-US" sz="700" b="1" dirty="0" smtClean="0">
              <a:solidFill>
                <a:srgbClr val="003C69">
                  <a:lumMod val="75000"/>
                </a:srgbClr>
              </a:solidFill>
            </a:endParaRPr>
          </a:p>
          <a:p>
            <a:pPr marL="342900" indent="-342900">
              <a:buFont typeface="Symbol" pitchFamily="18" charset="2"/>
              <a:buChar char=""/>
            </a:pPr>
            <a:r>
              <a:rPr lang="en-US" sz="2000" b="1" dirty="0" smtClean="0">
                <a:solidFill>
                  <a:srgbClr val="9A1F34"/>
                </a:solidFill>
              </a:rPr>
              <a:t>Discriminatory Harassment</a:t>
            </a:r>
          </a:p>
          <a:p>
            <a:pPr marL="342900" indent="-342900">
              <a:buFont typeface="Symbol" pitchFamily="18" charset="2"/>
              <a:buChar char=""/>
            </a:pPr>
            <a:r>
              <a:rPr lang="en-US" sz="2000" b="1" dirty="0" smtClean="0">
                <a:solidFill>
                  <a:srgbClr val="9A1F34"/>
                </a:solidFill>
              </a:rPr>
              <a:t>Sexual Harassment</a:t>
            </a: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spTree>
    <p:extLst>
      <p:ext uri="{BB962C8B-B14F-4D97-AF65-F5344CB8AC3E}">
        <p14:creationId xmlns:p14="http://schemas.microsoft.com/office/powerpoint/2010/main" val="3857627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Scenario #3</a:t>
            </a:r>
            <a:endParaRPr lang="en-US" sz="4000" b="1" dirty="0">
              <a:solidFill>
                <a:srgbClr val="990033"/>
              </a:solidFill>
            </a:endParaRPr>
          </a:p>
        </p:txBody>
      </p:sp>
      <p:sp>
        <p:nvSpPr>
          <p:cNvPr id="6" name="TextBox 5"/>
          <p:cNvSpPr txBox="1"/>
          <p:nvPr/>
        </p:nvSpPr>
        <p:spPr>
          <a:xfrm>
            <a:off x="381000" y="1905000"/>
            <a:ext cx="5257800" cy="2862322"/>
          </a:xfrm>
          <a:prstGeom prst="rect">
            <a:avLst/>
          </a:prstGeom>
          <a:noFill/>
        </p:spPr>
        <p:txBody>
          <a:bodyPr wrap="square" rtlCol="0">
            <a:spAutoFit/>
          </a:bodyPr>
          <a:lstStyle/>
          <a:p>
            <a:r>
              <a:rPr lang="en-US" sz="2000" b="1" dirty="0" smtClean="0">
                <a:solidFill>
                  <a:srgbClr val="003C69">
                    <a:lumMod val="75000"/>
                  </a:srgbClr>
                </a:solidFill>
              </a:rPr>
              <a:t>The members in your work group all perform well together and several have even developed friendships that extend outside the workplace.  There is always some good conversation on breaks and - when the workload allows - in the work areas.  During these conversations Craig frequently uses the expression, </a:t>
            </a:r>
            <a:r>
              <a:rPr lang="en-US" sz="2000" b="1" i="1" dirty="0" smtClean="0">
                <a:solidFill>
                  <a:srgbClr val="003C69">
                    <a:lumMod val="75000"/>
                  </a:srgbClr>
                </a:solidFill>
              </a:rPr>
              <a:t>"That's mighty white of you."</a:t>
            </a:r>
          </a:p>
        </p:txBody>
      </p:sp>
      <p:pic>
        <p:nvPicPr>
          <p:cNvPr id="7" name="Picture 6" descr="Group-2.jpg"/>
          <p:cNvPicPr>
            <a:picLocks noChangeAspect="1"/>
          </p:cNvPicPr>
          <p:nvPr/>
        </p:nvPicPr>
        <p:blipFill>
          <a:blip r:embed="rId3" cstate="print"/>
          <a:stretch>
            <a:fillRect/>
          </a:stretch>
        </p:blipFill>
        <p:spPr>
          <a:xfrm>
            <a:off x="5943600" y="1904999"/>
            <a:ext cx="2767584" cy="3082705"/>
          </a:xfrm>
          <a:prstGeom prst="rect">
            <a:avLst/>
          </a:prstGeom>
          <a:ln>
            <a:noFill/>
          </a:ln>
          <a:effectLst>
            <a:outerShdw blurRad="292100" dist="139700" dir="2700000" algn="tl" rotWithShape="0">
              <a:srgbClr val="333333">
                <a:alpha val="65000"/>
              </a:srgbClr>
            </a:outerShdw>
          </a:effectLst>
        </p:spPr>
      </p:pic>
      <p:cxnSp>
        <p:nvCxnSpPr>
          <p:cNvPr id="11" name="Straight Connector 10"/>
          <p:cNvCxnSpPr/>
          <p:nvPr/>
        </p:nvCxnSpPr>
        <p:spPr>
          <a:xfrm>
            <a:off x="457200" y="5105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81000" y="5217220"/>
            <a:ext cx="8534400" cy="1412180"/>
            <a:chOff x="457200" y="4772561"/>
            <a:chExt cx="8534400" cy="1412180"/>
          </a:xfrm>
        </p:grpSpPr>
        <p:sp>
          <p:nvSpPr>
            <p:cNvPr id="12" name="TextBox 11"/>
            <p:cNvSpPr txBox="1"/>
            <p:nvPr/>
          </p:nvSpPr>
          <p:spPr>
            <a:xfrm>
              <a:off x="457200" y="4772561"/>
              <a:ext cx="4343400" cy="1123384"/>
            </a:xfrm>
            <a:prstGeom prst="rect">
              <a:avLst/>
            </a:prstGeom>
            <a:noFill/>
          </p:spPr>
          <p:txBody>
            <a:bodyPr wrap="square" rtlCol="0">
              <a:spAutoFit/>
            </a:bodyPr>
            <a:lstStyle/>
            <a:p>
              <a:r>
                <a:rPr lang="en-US" sz="2000" b="1" i="1" dirty="0" smtClean="0">
                  <a:solidFill>
                    <a:srgbClr val="003C69">
                      <a:lumMod val="75000"/>
                    </a:srgbClr>
                  </a:solidFill>
                </a:rPr>
                <a:t>This is primarily an example of:</a:t>
              </a:r>
              <a:r>
                <a:rPr lang="en-US" sz="2000" b="1" dirty="0" smtClean="0">
                  <a:solidFill>
                    <a:srgbClr val="003C69">
                      <a:lumMod val="75000"/>
                    </a:srgbClr>
                  </a:solidFill>
                </a:rPr>
                <a:t/>
              </a:r>
              <a:br>
                <a:rPr lang="en-US" sz="2000" b="1" dirty="0" smtClean="0">
                  <a:solidFill>
                    <a:srgbClr val="003C69">
                      <a:lumMod val="75000"/>
                    </a:srgbClr>
                  </a:solidFill>
                </a:rPr>
              </a:br>
              <a:endParaRPr lang="en-US" sz="700" b="1" dirty="0" smtClean="0">
                <a:solidFill>
                  <a:srgbClr val="003C69">
                    <a:lumMod val="75000"/>
                  </a:srgbClr>
                </a:solidFill>
              </a:endParaRPr>
            </a:p>
            <a:p>
              <a:pPr marL="342900" indent="-342900">
                <a:buFont typeface="Symbol" pitchFamily="18" charset="2"/>
                <a:buChar char=""/>
              </a:pPr>
              <a:r>
                <a:rPr lang="en-US" sz="2000" b="1" dirty="0" smtClean="0">
                  <a:solidFill>
                    <a:srgbClr val="9A1F34"/>
                  </a:solidFill>
                </a:rPr>
                <a:t>Discriminatory Harassment</a:t>
              </a:r>
            </a:p>
            <a:p>
              <a:pPr marL="342900" indent="-342900">
                <a:buFont typeface="Symbol" pitchFamily="18" charset="2"/>
                <a:buChar char=""/>
              </a:pPr>
              <a:r>
                <a:rPr lang="en-US" sz="2000" b="1" dirty="0" smtClean="0">
                  <a:solidFill>
                    <a:srgbClr val="9A1F34"/>
                  </a:solidFill>
                </a:rPr>
                <a:t>Sexual Harassment</a:t>
              </a:r>
            </a:p>
          </p:txBody>
        </p:sp>
        <p:sp>
          <p:nvSpPr>
            <p:cNvPr id="13" name="TextBox 12"/>
            <p:cNvSpPr txBox="1"/>
            <p:nvPr/>
          </p:nvSpPr>
          <p:spPr>
            <a:xfrm>
              <a:off x="4648200" y="4861302"/>
              <a:ext cx="4343400" cy="1323439"/>
            </a:xfrm>
            <a:prstGeom prst="rect">
              <a:avLst/>
            </a:prstGeom>
            <a:noFill/>
          </p:spPr>
          <p:txBody>
            <a:bodyPr wrap="square" rtlCol="0">
              <a:spAutoFit/>
            </a:bodyPr>
            <a:lstStyle/>
            <a:p>
              <a:endParaRPr lang="en-US" sz="2000" b="1" dirty="0" smtClean="0">
                <a:solidFill>
                  <a:srgbClr val="9A1F34"/>
                </a:solidFill>
              </a:endParaRP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grpSp>
    </p:spTree>
    <p:extLst>
      <p:ext uri="{BB962C8B-B14F-4D97-AF65-F5344CB8AC3E}">
        <p14:creationId xmlns:p14="http://schemas.microsoft.com/office/powerpoint/2010/main" val="3538500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Scenario #4</a:t>
            </a:r>
            <a:endParaRPr lang="en-US" sz="4000" b="1" dirty="0">
              <a:solidFill>
                <a:srgbClr val="990033"/>
              </a:solidFill>
            </a:endParaRPr>
          </a:p>
        </p:txBody>
      </p:sp>
      <p:sp>
        <p:nvSpPr>
          <p:cNvPr id="6" name="TextBox 5"/>
          <p:cNvSpPr txBox="1"/>
          <p:nvPr/>
        </p:nvSpPr>
        <p:spPr>
          <a:xfrm>
            <a:off x="381000" y="1905000"/>
            <a:ext cx="5105400" cy="2031325"/>
          </a:xfrm>
          <a:prstGeom prst="rect">
            <a:avLst/>
          </a:prstGeom>
          <a:noFill/>
        </p:spPr>
        <p:txBody>
          <a:bodyPr wrap="square" rtlCol="0">
            <a:spAutoFit/>
          </a:bodyPr>
          <a:lstStyle/>
          <a:p>
            <a:r>
              <a:rPr lang="en-US" b="1" dirty="0" smtClean="0">
                <a:solidFill>
                  <a:srgbClr val="003C69">
                    <a:lumMod val="75000"/>
                  </a:srgbClr>
                </a:solidFill>
              </a:rPr>
              <a:t>Mary’s office is being remodeled.  She is temporarily relocated to share a large office with Bill, a co-worker.  They are in close proximity to one another and Mary often hears Bill having phone conversations of a sexual nature.  Explicit details are usually included. </a:t>
            </a:r>
          </a:p>
        </p:txBody>
      </p:sp>
      <p:pic>
        <p:nvPicPr>
          <p:cNvPr id="9" name="Picture 8" descr="Share desk.jpg"/>
          <p:cNvPicPr>
            <a:picLocks noChangeAspect="1"/>
          </p:cNvPicPr>
          <p:nvPr/>
        </p:nvPicPr>
        <p:blipFill>
          <a:blip r:embed="rId3" cstate="print"/>
          <a:stretch>
            <a:fillRect/>
          </a:stretch>
        </p:blipFill>
        <p:spPr>
          <a:xfrm>
            <a:off x="5791200" y="1905000"/>
            <a:ext cx="2895600" cy="1930400"/>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381000" y="3962400"/>
            <a:ext cx="8382000" cy="923330"/>
          </a:xfrm>
          <a:prstGeom prst="rect">
            <a:avLst/>
          </a:prstGeom>
          <a:noFill/>
        </p:spPr>
        <p:txBody>
          <a:bodyPr wrap="square" rtlCol="0">
            <a:spAutoFit/>
          </a:bodyPr>
          <a:lstStyle/>
          <a:p>
            <a:r>
              <a:rPr lang="en-US" b="1" dirty="0" smtClean="0">
                <a:solidFill>
                  <a:srgbClr val="003C69">
                    <a:lumMod val="75000"/>
                  </a:srgbClr>
                </a:solidFill>
              </a:rPr>
              <a:t>Mary has asked Bill to stop having these conversations in her presence.  Bill, however, has said, </a:t>
            </a:r>
            <a:r>
              <a:rPr lang="en-US" b="1" i="1" dirty="0" smtClean="0">
                <a:solidFill>
                  <a:srgbClr val="003C69">
                    <a:lumMod val="75000"/>
                  </a:srgbClr>
                </a:solidFill>
              </a:rPr>
              <a:t>“Listen, honey, you are the one who is in my office.  I don’t see why I should change just to suit a temporary visitor.”</a:t>
            </a:r>
          </a:p>
        </p:txBody>
      </p:sp>
      <p:cxnSp>
        <p:nvCxnSpPr>
          <p:cNvPr id="12" name="Straight Connector 11"/>
          <p:cNvCxnSpPr/>
          <p:nvPr/>
        </p:nvCxnSpPr>
        <p:spPr>
          <a:xfrm>
            <a:off x="457200" y="4990981"/>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381000" y="5217220"/>
            <a:ext cx="8534400" cy="1412180"/>
            <a:chOff x="457200" y="4772561"/>
            <a:chExt cx="8534400" cy="1412180"/>
          </a:xfrm>
        </p:grpSpPr>
        <p:sp>
          <p:nvSpPr>
            <p:cNvPr id="13" name="TextBox 12"/>
            <p:cNvSpPr txBox="1"/>
            <p:nvPr/>
          </p:nvSpPr>
          <p:spPr>
            <a:xfrm>
              <a:off x="457200" y="4772561"/>
              <a:ext cx="4343400" cy="1123384"/>
            </a:xfrm>
            <a:prstGeom prst="rect">
              <a:avLst/>
            </a:prstGeom>
            <a:noFill/>
          </p:spPr>
          <p:txBody>
            <a:bodyPr wrap="square" rtlCol="0">
              <a:spAutoFit/>
            </a:bodyPr>
            <a:lstStyle/>
            <a:p>
              <a:r>
                <a:rPr lang="en-US" sz="2000" b="1" i="1" dirty="0" smtClean="0">
                  <a:solidFill>
                    <a:srgbClr val="003C69">
                      <a:lumMod val="75000"/>
                    </a:srgbClr>
                  </a:solidFill>
                </a:rPr>
                <a:t>This is primarily an example of:</a:t>
              </a:r>
              <a:r>
                <a:rPr lang="en-US" sz="2000" b="1" dirty="0" smtClean="0">
                  <a:solidFill>
                    <a:srgbClr val="003C69">
                      <a:lumMod val="75000"/>
                    </a:srgbClr>
                  </a:solidFill>
                </a:rPr>
                <a:t/>
              </a:r>
              <a:br>
                <a:rPr lang="en-US" sz="2000" b="1" dirty="0" smtClean="0">
                  <a:solidFill>
                    <a:srgbClr val="003C69">
                      <a:lumMod val="75000"/>
                    </a:srgbClr>
                  </a:solidFill>
                </a:rPr>
              </a:br>
              <a:endParaRPr lang="en-US" sz="700" b="1" dirty="0" smtClean="0">
                <a:solidFill>
                  <a:srgbClr val="003C69">
                    <a:lumMod val="75000"/>
                  </a:srgbClr>
                </a:solidFill>
              </a:endParaRPr>
            </a:p>
            <a:p>
              <a:pPr marL="342900" indent="-342900">
                <a:buFont typeface="Symbol" pitchFamily="18" charset="2"/>
                <a:buChar char=""/>
              </a:pPr>
              <a:r>
                <a:rPr lang="en-US" sz="2000" b="1" dirty="0" smtClean="0">
                  <a:solidFill>
                    <a:srgbClr val="9A1F34"/>
                  </a:solidFill>
                </a:rPr>
                <a:t>Discriminatory Harassment</a:t>
              </a:r>
            </a:p>
            <a:p>
              <a:pPr marL="342900" indent="-342900">
                <a:buFont typeface="Symbol" pitchFamily="18" charset="2"/>
                <a:buChar char=""/>
              </a:pPr>
              <a:r>
                <a:rPr lang="en-US" sz="2000" b="1" dirty="0" smtClean="0">
                  <a:solidFill>
                    <a:srgbClr val="9A1F34"/>
                  </a:solidFill>
                </a:rPr>
                <a:t>Sexual Harassment</a:t>
              </a:r>
            </a:p>
          </p:txBody>
        </p:sp>
        <p:sp>
          <p:nvSpPr>
            <p:cNvPr id="14" name="TextBox 13"/>
            <p:cNvSpPr txBox="1"/>
            <p:nvPr/>
          </p:nvSpPr>
          <p:spPr>
            <a:xfrm>
              <a:off x="4648200" y="4861302"/>
              <a:ext cx="4343400" cy="1323439"/>
            </a:xfrm>
            <a:prstGeom prst="rect">
              <a:avLst/>
            </a:prstGeom>
            <a:noFill/>
          </p:spPr>
          <p:txBody>
            <a:bodyPr wrap="square" rtlCol="0">
              <a:spAutoFit/>
            </a:bodyPr>
            <a:lstStyle/>
            <a:p>
              <a:endParaRPr lang="en-US" sz="2000" b="1" dirty="0" smtClean="0">
                <a:solidFill>
                  <a:srgbClr val="9A1F34"/>
                </a:solidFill>
              </a:endParaRP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grpSp>
    </p:spTree>
    <p:extLst>
      <p:ext uri="{BB962C8B-B14F-4D97-AF65-F5344CB8AC3E}">
        <p14:creationId xmlns:p14="http://schemas.microsoft.com/office/powerpoint/2010/main" val="1430122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Scenario #5</a:t>
            </a:r>
            <a:endParaRPr lang="en-US" sz="4000" b="1" dirty="0">
              <a:solidFill>
                <a:srgbClr val="990033"/>
              </a:solidFill>
            </a:endParaRPr>
          </a:p>
        </p:txBody>
      </p:sp>
      <p:sp>
        <p:nvSpPr>
          <p:cNvPr id="6" name="TextBox 5"/>
          <p:cNvSpPr txBox="1"/>
          <p:nvPr/>
        </p:nvSpPr>
        <p:spPr>
          <a:xfrm>
            <a:off x="3962400" y="1724829"/>
            <a:ext cx="4419600" cy="3293209"/>
          </a:xfrm>
          <a:prstGeom prst="rect">
            <a:avLst/>
          </a:prstGeom>
          <a:noFill/>
        </p:spPr>
        <p:txBody>
          <a:bodyPr wrap="square" rtlCol="0">
            <a:spAutoFit/>
          </a:bodyPr>
          <a:lstStyle/>
          <a:p>
            <a:r>
              <a:rPr lang="en-US" b="1" dirty="0">
                <a:solidFill>
                  <a:srgbClr val="002D4F"/>
                </a:solidFill>
              </a:rPr>
              <a:t>In a recent lab management meeting for senior lab technicians, </a:t>
            </a:r>
            <a:r>
              <a:rPr lang="en-US" b="1" dirty="0" err="1" smtClean="0">
                <a:solidFill>
                  <a:srgbClr val="002D4F"/>
                </a:solidFill>
              </a:rPr>
              <a:t>Halil</a:t>
            </a:r>
            <a:r>
              <a:rPr lang="en-US" b="1" dirty="0" smtClean="0">
                <a:solidFill>
                  <a:srgbClr val="002D4F"/>
                </a:solidFill>
              </a:rPr>
              <a:t>, a U.S Citizen born in Seattle, WA, </a:t>
            </a:r>
            <a:r>
              <a:rPr lang="en-US" b="1" dirty="0">
                <a:solidFill>
                  <a:srgbClr val="002D4F"/>
                </a:solidFill>
              </a:rPr>
              <a:t>suggested a method for rotating perishable supplies that he had successfully used in the past.  </a:t>
            </a:r>
            <a:endParaRPr lang="en-US" b="1" dirty="0" smtClean="0">
              <a:solidFill>
                <a:srgbClr val="002D4F"/>
              </a:solidFill>
            </a:endParaRPr>
          </a:p>
          <a:p>
            <a:endParaRPr lang="en-US" sz="2000" b="1" dirty="0">
              <a:solidFill>
                <a:srgbClr val="002D4F"/>
              </a:solidFill>
            </a:endParaRPr>
          </a:p>
          <a:p>
            <a:r>
              <a:rPr lang="en-US" b="1" i="1" dirty="0" smtClean="0">
                <a:solidFill>
                  <a:srgbClr val="002D4F"/>
                </a:solidFill>
              </a:rPr>
              <a:t>"That may be how you do things wherever you’re from but it’s </a:t>
            </a:r>
            <a:r>
              <a:rPr lang="en-US" b="1" i="1" dirty="0">
                <a:solidFill>
                  <a:srgbClr val="002D4F"/>
                </a:solidFill>
              </a:rPr>
              <a:t>not how we do things in America!" </a:t>
            </a:r>
            <a:r>
              <a:rPr lang="en-US" b="1" dirty="0">
                <a:solidFill>
                  <a:srgbClr val="002D4F"/>
                </a:solidFill>
              </a:rPr>
              <a:t>his </a:t>
            </a:r>
            <a:r>
              <a:rPr lang="en-US" b="1" dirty="0">
                <a:solidFill>
                  <a:srgbClr val="003C69">
                    <a:lumMod val="75000"/>
                  </a:srgbClr>
                </a:solidFill>
              </a:rPr>
              <a:t>coworker retorted.</a:t>
            </a:r>
          </a:p>
        </p:txBody>
      </p:sp>
      <p:cxnSp>
        <p:nvCxnSpPr>
          <p:cNvPr id="11" name="Straight Connector 10"/>
          <p:cNvCxnSpPr/>
          <p:nvPr/>
        </p:nvCxnSpPr>
        <p:spPr>
          <a:xfrm>
            <a:off x="457200" y="5018038"/>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3" name="Group 12"/>
          <p:cNvGrpSpPr/>
          <p:nvPr/>
        </p:nvGrpSpPr>
        <p:grpSpPr>
          <a:xfrm>
            <a:off x="381000" y="5217220"/>
            <a:ext cx="8534400" cy="1412180"/>
            <a:chOff x="457200" y="4772561"/>
            <a:chExt cx="8534400" cy="1412180"/>
          </a:xfrm>
        </p:grpSpPr>
        <p:sp>
          <p:nvSpPr>
            <p:cNvPr id="14" name="TextBox 13"/>
            <p:cNvSpPr txBox="1"/>
            <p:nvPr/>
          </p:nvSpPr>
          <p:spPr>
            <a:xfrm>
              <a:off x="457200" y="4772561"/>
              <a:ext cx="4343400" cy="1123384"/>
            </a:xfrm>
            <a:prstGeom prst="rect">
              <a:avLst/>
            </a:prstGeom>
            <a:noFill/>
          </p:spPr>
          <p:txBody>
            <a:bodyPr wrap="square" rtlCol="0">
              <a:spAutoFit/>
            </a:bodyPr>
            <a:lstStyle/>
            <a:p>
              <a:r>
                <a:rPr lang="en-US" sz="2000" b="1" i="1" dirty="0" smtClean="0">
                  <a:solidFill>
                    <a:srgbClr val="003C69">
                      <a:lumMod val="75000"/>
                    </a:srgbClr>
                  </a:solidFill>
                </a:rPr>
                <a:t>This is primarily an example of:</a:t>
              </a:r>
              <a:r>
                <a:rPr lang="en-US" sz="2000" b="1" dirty="0" smtClean="0">
                  <a:solidFill>
                    <a:srgbClr val="003C69">
                      <a:lumMod val="75000"/>
                    </a:srgbClr>
                  </a:solidFill>
                </a:rPr>
                <a:t/>
              </a:r>
              <a:br>
                <a:rPr lang="en-US" sz="2000" b="1" dirty="0" smtClean="0">
                  <a:solidFill>
                    <a:srgbClr val="003C69">
                      <a:lumMod val="75000"/>
                    </a:srgbClr>
                  </a:solidFill>
                </a:rPr>
              </a:br>
              <a:endParaRPr lang="en-US" sz="700" b="1" dirty="0" smtClean="0">
                <a:solidFill>
                  <a:srgbClr val="003C69">
                    <a:lumMod val="75000"/>
                  </a:srgbClr>
                </a:solidFill>
              </a:endParaRPr>
            </a:p>
            <a:p>
              <a:pPr marL="342900" indent="-342900">
                <a:buFont typeface="Symbol" pitchFamily="18" charset="2"/>
                <a:buChar char=""/>
              </a:pPr>
              <a:r>
                <a:rPr lang="en-US" sz="2000" b="1" dirty="0" smtClean="0">
                  <a:solidFill>
                    <a:srgbClr val="9A1F34"/>
                  </a:solidFill>
                </a:rPr>
                <a:t>Discriminatory Harassment</a:t>
              </a:r>
            </a:p>
            <a:p>
              <a:pPr marL="342900" indent="-342900">
                <a:buFont typeface="Symbol" pitchFamily="18" charset="2"/>
                <a:buChar char=""/>
              </a:pPr>
              <a:r>
                <a:rPr lang="en-US" sz="2000" b="1" dirty="0" smtClean="0">
                  <a:solidFill>
                    <a:srgbClr val="9A1F34"/>
                  </a:solidFill>
                </a:rPr>
                <a:t>Sexual Harassment</a:t>
              </a:r>
            </a:p>
          </p:txBody>
        </p:sp>
        <p:sp>
          <p:nvSpPr>
            <p:cNvPr id="15" name="TextBox 14"/>
            <p:cNvSpPr txBox="1"/>
            <p:nvPr/>
          </p:nvSpPr>
          <p:spPr>
            <a:xfrm>
              <a:off x="4648200" y="4861302"/>
              <a:ext cx="4343400" cy="1323439"/>
            </a:xfrm>
            <a:prstGeom prst="rect">
              <a:avLst/>
            </a:prstGeom>
            <a:noFill/>
          </p:spPr>
          <p:txBody>
            <a:bodyPr wrap="square" rtlCol="0">
              <a:spAutoFit/>
            </a:bodyPr>
            <a:lstStyle/>
            <a:p>
              <a:endParaRPr lang="en-US" sz="2000" b="1" dirty="0" smtClean="0">
                <a:solidFill>
                  <a:srgbClr val="9A1F34"/>
                </a:solidFill>
              </a:endParaRP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971675"/>
            <a:ext cx="3048000" cy="26801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41069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Scenario #6</a:t>
            </a:r>
            <a:endParaRPr lang="en-US" sz="4000" b="1" dirty="0">
              <a:solidFill>
                <a:srgbClr val="990033"/>
              </a:solidFill>
            </a:endParaRPr>
          </a:p>
        </p:txBody>
      </p:sp>
      <p:sp>
        <p:nvSpPr>
          <p:cNvPr id="6" name="TextBox 5"/>
          <p:cNvSpPr txBox="1"/>
          <p:nvPr/>
        </p:nvSpPr>
        <p:spPr>
          <a:xfrm>
            <a:off x="4114800" y="1905000"/>
            <a:ext cx="4419600" cy="2246769"/>
          </a:xfrm>
          <a:prstGeom prst="rect">
            <a:avLst/>
          </a:prstGeom>
          <a:noFill/>
        </p:spPr>
        <p:txBody>
          <a:bodyPr wrap="square" rtlCol="0">
            <a:spAutoFit/>
          </a:bodyPr>
          <a:lstStyle/>
          <a:p>
            <a:r>
              <a:rPr lang="en-US" sz="2000" b="1" dirty="0" smtClean="0">
                <a:solidFill>
                  <a:srgbClr val="003C69">
                    <a:lumMod val="75000"/>
                  </a:srgbClr>
                </a:solidFill>
              </a:rPr>
              <a:t>Susan is planning to attend a conference in Chicago.  She asks Arline, her subordinate, to come along.  </a:t>
            </a:r>
            <a:r>
              <a:rPr lang="en-US" sz="2000" b="1" i="1" dirty="0" smtClean="0">
                <a:solidFill>
                  <a:srgbClr val="003C69">
                    <a:lumMod val="75000"/>
                  </a:srgbClr>
                </a:solidFill>
              </a:rPr>
              <a:t>“If you take care of all my personal needs in Chicago,” </a:t>
            </a:r>
            <a:r>
              <a:rPr lang="en-US" sz="2000" b="1" dirty="0" smtClean="0">
                <a:solidFill>
                  <a:srgbClr val="003C69">
                    <a:lumMod val="75000"/>
                  </a:srgbClr>
                </a:solidFill>
              </a:rPr>
              <a:t>she explains, </a:t>
            </a:r>
            <a:r>
              <a:rPr lang="en-US" sz="2000" b="1" i="1" dirty="0" smtClean="0">
                <a:solidFill>
                  <a:srgbClr val="003C69">
                    <a:lumMod val="75000"/>
                  </a:srgbClr>
                </a:solidFill>
              </a:rPr>
              <a:t>“it will be easier for me to decide who gets that promotion</a:t>
            </a:r>
          </a:p>
        </p:txBody>
      </p:sp>
      <p:pic>
        <p:nvPicPr>
          <p:cNvPr id="9" name="Picture 8" descr="Travel Plans.jpg"/>
          <p:cNvPicPr>
            <a:picLocks noChangeAspect="1"/>
          </p:cNvPicPr>
          <p:nvPr/>
        </p:nvPicPr>
        <p:blipFill>
          <a:blip r:embed="rId3" cstate="print"/>
          <a:stretch>
            <a:fillRect/>
          </a:stretch>
        </p:blipFill>
        <p:spPr>
          <a:xfrm>
            <a:off x="457199" y="2057400"/>
            <a:ext cx="3438525" cy="1981200"/>
          </a:xfrm>
          <a:prstGeom prst="rect">
            <a:avLst/>
          </a:prstGeom>
          <a:ln>
            <a:noFill/>
          </a:ln>
          <a:effectLst>
            <a:outerShdw blurRad="292100" dist="139700" dir="2700000" algn="tl" rotWithShape="0">
              <a:srgbClr val="333333">
                <a:alpha val="65000"/>
              </a:srgbClr>
            </a:outerShdw>
          </a:effectLst>
        </p:spPr>
      </p:pic>
      <p:cxnSp>
        <p:nvCxnSpPr>
          <p:cNvPr id="11" name="Straight Connector 10"/>
          <p:cNvCxnSpPr/>
          <p:nvPr/>
        </p:nvCxnSpPr>
        <p:spPr>
          <a:xfrm>
            <a:off x="457200" y="5105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09600" y="4038600"/>
            <a:ext cx="7924800" cy="1015663"/>
          </a:xfrm>
          <a:prstGeom prst="rect">
            <a:avLst/>
          </a:prstGeom>
          <a:noFill/>
        </p:spPr>
        <p:txBody>
          <a:bodyPr wrap="square" rtlCol="0">
            <a:spAutoFit/>
          </a:bodyPr>
          <a:lstStyle/>
          <a:p>
            <a:r>
              <a:rPr lang="en-US" sz="2000" b="1" i="1" dirty="0" smtClean="0">
                <a:solidFill>
                  <a:srgbClr val="003C69">
                    <a:lumMod val="75000"/>
                  </a:srgbClr>
                </a:solidFill>
              </a:rPr>
              <a:t>when </a:t>
            </a:r>
            <a:r>
              <a:rPr lang="en-US" sz="2000" b="1" i="1" dirty="0">
                <a:solidFill>
                  <a:srgbClr val="003C69">
                    <a:lumMod val="75000"/>
                  </a:srgbClr>
                </a:solidFill>
              </a:rPr>
              <a:t>we </a:t>
            </a:r>
            <a:r>
              <a:rPr lang="en-US" sz="2000" b="1" i="1" dirty="0" smtClean="0">
                <a:solidFill>
                  <a:srgbClr val="003C69">
                    <a:lumMod val="75000"/>
                  </a:srgbClr>
                </a:solidFill>
              </a:rPr>
              <a:t>return.” </a:t>
            </a:r>
            <a:r>
              <a:rPr lang="en-US" sz="2000" b="1" dirty="0" smtClean="0">
                <a:solidFill>
                  <a:srgbClr val="003C69">
                    <a:lumMod val="75000"/>
                  </a:srgbClr>
                </a:solidFill>
              </a:rPr>
              <a:t>Having heard from her coworkers about what happens on trips with Susan, Arline understands the request is for sex.</a:t>
            </a:r>
          </a:p>
        </p:txBody>
      </p:sp>
      <p:grpSp>
        <p:nvGrpSpPr>
          <p:cNvPr id="13" name="Group 12"/>
          <p:cNvGrpSpPr/>
          <p:nvPr/>
        </p:nvGrpSpPr>
        <p:grpSpPr>
          <a:xfrm>
            <a:off x="381000" y="5217220"/>
            <a:ext cx="8534400" cy="1412180"/>
            <a:chOff x="457200" y="4772561"/>
            <a:chExt cx="8534400" cy="1412180"/>
          </a:xfrm>
        </p:grpSpPr>
        <p:sp>
          <p:nvSpPr>
            <p:cNvPr id="14" name="TextBox 13"/>
            <p:cNvSpPr txBox="1"/>
            <p:nvPr/>
          </p:nvSpPr>
          <p:spPr>
            <a:xfrm>
              <a:off x="457200" y="4772561"/>
              <a:ext cx="4343400" cy="1123384"/>
            </a:xfrm>
            <a:prstGeom prst="rect">
              <a:avLst/>
            </a:prstGeom>
            <a:noFill/>
          </p:spPr>
          <p:txBody>
            <a:bodyPr wrap="square" rtlCol="0">
              <a:spAutoFit/>
            </a:bodyPr>
            <a:lstStyle/>
            <a:p>
              <a:r>
                <a:rPr lang="en-US" sz="2000" b="1" i="1" dirty="0" smtClean="0">
                  <a:solidFill>
                    <a:srgbClr val="003C69">
                      <a:lumMod val="75000"/>
                    </a:srgbClr>
                  </a:solidFill>
                </a:rPr>
                <a:t>This is primarily an example of:</a:t>
              </a:r>
              <a:r>
                <a:rPr lang="en-US" sz="2000" b="1" dirty="0" smtClean="0">
                  <a:solidFill>
                    <a:srgbClr val="003C69">
                      <a:lumMod val="75000"/>
                    </a:srgbClr>
                  </a:solidFill>
                </a:rPr>
                <a:t/>
              </a:r>
              <a:br>
                <a:rPr lang="en-US" sz="2000" b="1" dirty="0" smtClean="0">
                  <a:solidFill>
                    <a:srgbClr val="003C69">
                      <a:lumMod val="75000"/>
                    </a:srgbClr>
                  </a:solidFill>
                </a:rPr>
              </a:br>
              <a:endParaRPr lang="en-US" sz="700" b="1" dirty="0" smtClean="0">
                <a:solidFill>
                  <a:srgbClr val="003C69">
                    <a:lumMod val="75000"/>
                  </a:srgbClr>
                </a:solidFill>
              </a:endParaRPr>
            </a:p>
            <a:p>
              <a:pPr marL="342900" indent="-342900">
                <a:buFont typeface="Symbol" pitchFamily="18" charset="2"/>
                <a:buChar char=""/>
              </a:pPr>
              <a:r>
                <a:rPr lang="en-US" sz="2000" b="1" dirty="0" smtClean="0">
                  <a:solidFill>
                    <a:srgbClr val="9A1F34"/>
                  </a:solidFill>
                </a:rPr>
                <a:t>Discriminatory Harassment</a:t>
              </a:r>
            </a:p>
            <a:p>
              <a:pPr marL="342900" indent="-342900">
                <a:buFont typeface="Symbol" pitchFamily="18" charset="2"/>
                <a:buChar char=""/>
              </a:pPr>
              <a:r>
                <a:rPr lang="en-US" sz="2000" b="1" dirty="0" smtClean="0">
                  <a:solidFill>
                    <a:srgbClr val="9A1F34"/>
                  </a:solidFill>
                </a:rPr>
                <a:t>Sexual Harassment</a:t>
              </a:r>
            </a:p>
          </p:txBody>
        </p:sp>
        <p:sp>
          <p:nvSpPr>
            <p:cNvPr id="15" name="TextBox 14"/>
            <p:cNvSpPr txBox="1"/>
            <p:nvPr/>
          </p:nvSpPr>
          <p:spPr>
            <a:xfrm>
              <a:off x="4648200" y="4861302"/>
              <a:ext cx="4343400" cy="1323439"/>
            </a:xfrm>
            <a:prstGeom prst="rect">
              <a:avLst/>
            </a:prstGeom>
            <a:noFill/>
          </p:spPr>
          <p:txBody>
            <a:bodyPr wrap="square" rtlCol="0">
              <a:spAutoFit/>
            </a:bodyPr>
            <a:lstStyle/>
            <a:p>
              <a:endParaRPr lang="en-US" sz="2000" b="1" dirty="0" smtClean="0">
                <a:solidFill>
                  <a:srgbClr val="9A1F34"/>
                </a:solidFill>
              </a:endParaRP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grpSp>
    </p:spTree>
    <p:extLst>
      <p:ext uri="{BB962C8B-B14F-4D97-AF65-F5344CB8AC3E}">
        <p14:creationId xmlns:p14="http://schemas.microsoft.com/office/powerpoint/2010/main" val="401475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Scenario #7</a:t>
            </a:r>
            <a:endParaRPr lang="en-US" sz="4000" b="1" dirty="0">
              <a:solidFill>
                <a:srgbClr val="990033"/>
              </a:solidFill>
            </a:endParaRPr>
          </a:p>
        </p:txBody>
      </p:sp>
      <p:sp>
        <p:nvSpPr>
          <p:cNvPr id="6" name="TextBox 5"/>
          <p:cNvSpPr txBox="1"/>
          <p:nvPr/>
        </p:nvSpPr>
        <p:spPr>
          <a:xfrm>
            <a:off x="3657600" y="1905000"/>
            <a:ext cx="4876800" cy="2862322"/>
          </a:xfrm>
          <a:prstGeom prst="rect">
            <a:avLst/>
          </a:prstGeom>
          <a:noFill/>
        </p:spPr>
        <p:txBody>
          <a:bodyPr wrap="square" rtlCol="0">
            <a:spAutoFit/>
          </a:bodyPr>
          <a:lstStyle/>
          <a:p>
            <a:r>
              <a:rPr lang="en-US" sz="2000" b="1" dirty="0" smtClean="0">
                <a:solidFill>
                  <a:srgbClr val="003C69">
                    <a:lumMod val="75000"/>
                  </a:srgbClr>
                </a:solidFill>
              </a:rPr>
              <a:t>The photocopier in your department has a lot of problems and is due for replacement.   Until a new one can be procured, however, everyone has to make the best of it.  One day, as Yvonne struggles with the machine</a:t>
            </a:r>
            <a:r>
              <a:rPr lang="en-US" sz="2000" b="1" dirty="0" smtClean="0">
                <a:solidFill>
                  <a:srgbClr val="002D4F"/>
                </a:solidFill>
              </a:rPr>
              <a:t>, she slams the lid down </a:t>
            </a:r>
            <a:r>
              <a:rPr lang="en-US" sz="2000" b="1" dirty="0" smtClean="0">
                <a:solidFill>
                  <a:srgbClr val="003C69">
                    <a:lumMod val="75000"/>
                  </a:srgbClr>
                </a:solidFill>
              </a:rPr>
              <a:t>and shouts, </a:t>
            </a:r>
            <a:r>
              <a:rPr lang="en-US" sz="2000" b="1" i="1" dirty="0" smtClean="0">
                <a:solidFill>
                  <a:srgbClr val="003C69">
                    <a:lumMod val="75000"/>
                  </a:srgbClr>
                </a:solidFill>
              </a:rPr>
              <a:t>“Dang it!  This thing is a pain in the rear!!!”</a:t>
            </a:r>
          </a:p>
        </p:txBody>
      </p:sp>
      <p:pic>
        <p:nvPicPr>
          <p:cNvPr id="8" name="Picture 7" descr="Copier.jpg"/>
          <p:cNvPicPr>
            <a:picLocks noChangeAspect="1"/>
          </p:cNvPicPr>
          <p:nvPr/>
        </p:nvPicPr>
        <p:blipFill>
          <a:blip r:embed="rId3" cstate="print"/>
          <a:stretch>
            <a:fillRect/>
          </a:stretch>
        </p:blipFill>
        <p:spPr>
          <a:xfrm>
            <a:off x="533399" y="2057400"/>
            <a:ext cx="2924701" cy="2895600"/>
          </a:xfrm>
          <a:prstGeom prst="rect">
            <a:avLst/>
          </a:prstGeom>
          <a:ln>
            <a:noFill/>
          </a:ln>
          <a:effectLst>
            <a:outerShdw blurRad="292100" dist="139700" dir="2700000" algn="tl" rotWithShape="0">
              <a:srgbClr val="333333">
                <a:alpha val="65000"/>
              </a:srgbClr>
            </a:outerShdw>
          </a:effectLst>
        </p:spPr>
      </p:pic>
      <p:cxnSp>
        <p:nvCxnSpPr>
          <p:cNvPr id="11" name="Straight Connector 10"/>
          <p:cNvCxnSpPr/>
          <p:nvPr/>
        </p:nvCxnSpPr>
        <p:spPr>
          <a:xfrm>
            <a:off x="457200" y="5067181"/>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381000" y="5217220"/>
            <a:ext cx="8534400" cy="1412180"/>
            <a:chOff x="457200" y="4772561"/>
            <a:chExt cx="8534400" cy="1412180"/>
          </a:xfrm>
        </p:grpSpPr>
        <p:sp>
          <p:nvSpPr>
            <p:cNvPr id="13" name="TextBox 12"/>
            <p:cNvSpPr txBox="1"/>
            <p:nvPr/>
          </p:nvSpPr>
          <p:spPr>
            <a:xfrm>
              <a:off x="457200" y="4772561"/>
              <a:ext cx="4343400" cy="1123384"/>
            </a:xfrm>
            <a:prstGeom prst="rect">
              <a:avLst/>
            </a:prstGeom>
            <a:noFill/>
          </p:spPr>
          <p:txBody>
            <a:bodyPr wrap="square" rtlCol="0">
              <a:spAutoFit/>
            </a:bodyPr>
            <a:lstStyle/>
            <a:p>
              <a:r>
                <a:rPr lang="en-US" sz="2000" b="1" i="1" dirty="0" smtClean="0">
                  <a:solidFill>
                    <a:srgbClr val="003C69">
                      <a:lumMod val="75000"/>
                    </a:srgbClr>
                  </a:solidFill>
                </a:rPr>
                <a:t>This is primarily an example of:</a:t>
              </a:r>
              <a:r>
                <a:rPr lang="en-US" sz="2000" b="1" dirty="0" smtClean="0">
                  <a:solidFill>
                    <a:srgbClr val="003C69">
                      <a:lumMod val="75000"/>
                    </a:srgbClr>
                  </a:solidFill>
                </a:rPr>
                <a:t/>
              </a:r>
              <a:br>
                <a:rPr lang="en-US" sz="2000" b="1" dirty="0" smtClean="0">
                  <a:solidFill>
                    <a:srgbClr val="003C69">
                      <a:lumMod val="75000"/>
                    </a:srgbClr>
                  </a:solidFill>
                </a:rPr>
              </a:br>
              <a:endParaRPr lang="en-US" sz="700" b="1" dirty="0" smtClean="0">
                <a:solidFill>
                  <a:srgbClr val="003C69">
                    <a:lumMod val="75000"/>
                  </a:srgbClr>
                </a:solidFill>
              </a:endParaRPr>
            </a:p>
            <a:p>
              <a:pPr marL="342900" indent="-342900">
                <a:buFont typeface="Symbol" pitchFamily="18" charset="2"/>
                <a:buChar char=""/>
              </a:pPr>
              <a:r>
                <a:rPr lang="en-US" sz="2000" b="1" dirty="0" smtClean="0">
                  <a:solidFill>
                    <a:srgbClr val="9A1F34"/>
                  </a:solidFill>
                </a:rPr>
                <a:t>Discriminatory Harassment</a:t>
              </a:r>
            </a:p>
            <a:p>
              <a:pPr marL="342900" indent="-342900">
                <a:buFont typeface="Symbol" pitchFamily="18" charset="2"/>
                <a:buChar char=""/>
              </a:pPr>
              <a:r>
                <a:rPr lang="en-US" sz="2000" b="1" dirty="0" smtClean="0">
                  <a:solidFill>
                    <a:srgbClr val="9A1F34"/>
                  </a:solidFill>
                </a:rPr>
                <a:t>Sexual Harassment</a:t>
              </a:r>
            </a:p>
          </p:txBody>
        </p:sp>
        <p:sp>
          <p:nvSpPr>
            <p:cNvPr id="14" name="TextBox 13"/>
            <p:cNvSpPr txBox="1"/>
            <p:nvPr/>
          </p:nvSpPr>
          <p:spPr>
            <a:xfrm>
              <a:off x="4648200" y="4861302"/>
              <a:ext cx="4343400" cy="1323439"/>
            </a:xfrm>
            <a:prstGeom prst="rect">
              <a:avLst/>
            </a:prstGeom>
            <a:noFill/>
          </p:spPr>
          <p:txBody>
            <a:bodyPr wrap="square" rtlCol="0">
              <a:spAutoFit/>
            </a:bodyPr>
            <a:lstStyle/>
            <a:p>
              <a:endParaRPr lang="en-US" sz="2000" b="1" dirty="0" smtClean="0">
                <a:solidFill>
                  <a:srgbClr val="9A1F34"/>
                </a:solidFill>
              </a:endParaRP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grpSp>
    </p:spTree>
    <p:extLst>
      <p:ext uri="{BB962C8B-B14F-4D97-AF65-F5344CB8AC3E}">
        <p14:creationId xmlns:p14="http://schemas.microsoft.com/office/powerpoint/2010/main" val="2857848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Scenario #8</a:t>
            </a:r>
            <a:endParaRPr lang="en-US" sz="4000" b="1" dirty="0">
              <a:solidFill>
                <a:srgbClr val="990033"/>
              </a:solidFill>
            </a:endParaRPr>
          </a:p>
        </p:txBody>
      </p:sp>
      <p:sp>
        <p:nvSpPr>
          <p:cNvPr id="6" name="TextBox 5"/>
          <p:cNvSpPr txBox="1"/>
          <p:nvPr/>
        </p:nvSpPr>
        <p:spPr>
          <a:xfrm>
            <a:off x="381000" y="1905000"/>
            <a:ext cx="4953000" cy="1569660"/>
          </a:xfrm>
          <a:prstGeom prst="rect">
            <a:avLst/>
          </a:prstGeom>
          <a:noFill/>
        </p:spPr>
        <p:txBody>
          <a:bodyPr wrap="square" rtlCol="0">
            <a:spAutoFit/>
          </a:bodyPr>
          <a:lstStyle/>
          <a:p>
            <a:r>
              <a:rPr lang="en-US" sz="2400" b="1" i="1" dirty="0" smtClean="0">
                <a:solidFill>
                  <a:srgbClr val="003C69">
                    <a:lumMod val="75000"/>
                  </a:srgbClr>
                </a:solidFill>
              </a:rPr>
              <a:t>“I am in a protected group, but my supervisor frequently reprimands me for being tardy for my work shift.”</a:t>
            </a:r>
          </a:p>
        </p:txBody>
      </p:sp>
      <p:grpSp>
        <p:nvGrpSpPr>
          <p:cNvPr id="9" name="Group 8"/>
          <p:cNvGrpSpPr/>
          <p:nvPr/>
        </p:nvGrpSpPr>
        <p:grpSpPr>
          <a:xfrm>
            <a:off x="381000" y="5217220"/>
            <a:ext cx="8534400" cy="1412180"/>
            <a:chOff x="457200" y="4772561"/>
            <a:chExt cx="8534400" cy="1412180"/>
          </a:xfrm>
        </p:grpSpPr>
        <p:sp>
          <p:nvSpPr>
            <p:cNvPr id="12" name="TextBox 11"/>
            <p:cNvSpPr txBox="1"/>
            <p:nvPr/>
          </p:nvSpPr>
          <p:spPr>
            <a:xfrm>
              <a:off x="457200" y="4772561"/>
              <a:ext cx="4343400" cy="1123384"/>
            </a:xfrm>
            <a:prstGeom prst="rect">
              <a:avLst/>
            </a:prstGeom>
            <a:noFill/>
          </p:spPr>
          <p:txBody>
            <a:bodyPr wrap="square" rtlCol="0">
              <a:spAutoFit/>
            </a:bodyPr>
            <a:lstStyle/>
            <a:p>
              <a:r>
                <a:rPr lang="en-US" sz="2000" b="1" i="1" dirty="0" smtClean="0">
                  <a:solidFill>
                    <a:srgbClr val="003C69">
                      <a:lumMod val="75000"/>
                    </a:srgbClr>
                  </a:solidFill>
                </a:rPr>
                <a:t>This is primarily an example of:</a:t>
              </a:r>
              <a:r>
                <a:rPr lang="en-US" sz="2000" b="1" dirty="0" smtClean="0">
                  <a:solidFill>
                    <a:srgbClr val="003C69">
                      <a:lumMod val="75000"/>
                    </a:srgbClr>
                  </a:solidFill>
                </a:rPr>
                <a:t/>
              </a:r>
              <a:br>
                <a:rPr lang="en-US" sz="2000" b="1" dirty="0" smtClean="0">
                  <a:solidFill>
                    <a:srgbClr val="003C69">
                      <a:lumMod val="75000"/>
                    </a:srgbClr>
                  </a:solidFill>
                </a:rPr>
              </a:br>
              <a:endParaRPr lang="en-US" sz="700" b="1" dirty="0" smtClean="0">
                <a:solidFill>
                  <a:srgbClr val="003C69">
                    <a:lumMod val="75000"/>
                  </a:srgbClr>
                </a:solidFill>
              </a:endParaRPr>
            </a:p>
            <a:p>
              <a:pPr marL="342900" indent="-342900">
                <a:buFont typeface="Symbol" pitchFamily="18" charset="2"/>
                <a:buChar char=""/>
              </a:pPr>
              <a:r>
                <a:rPr lang="en-US" sz="2000" b="1" dirty="0" smtClean="0">
                  <a:solidFill>
                    <a:srgbClr val="9A1F34"/>
                  </a:solidFill>
                </a:rPr>
                <a:t>Discriminatory Harassment</a:t>
              </a:r>
            </a:p>
            <a:p>
              <a:pPr marL="342900" indent="-342900">
                <a:buFont typeface="Symbol" pitchFamily="18" charset="2"/>
                <a:buChar char=""/>
              </a:pPr>
              <a:r>
                <a:rPr lang="en-US" sz="2000" b="1" dirty="0" smtClean="0">
                  <a:solidFill>
                    <a:srgbClr val="9A1F34"/>
                  </a:solidFill>
                </a:rPr>
                <a:t>Sexual Harassment</a:t>
              </a:r>
            </a:p>
          </p:txBody>
        </p:sp>
        <p:sp>
          <p:nvSpPr>
            <p:cNvPr id="13" name="TextBox 12"/>
            <p:cNvSpPr txBox="1"/>
            <p:nvPr/>
          </p:nvSpPr>
          <p:spPr>
            <a:xfrm>
              <a:off x="4648200" y="4861302"/>
              <a:ext cx="4343400" cy="1323439"/>
            </a:xfrm>
            <a:prstGeom prst="rect">
              <a:avLst/>
            </a:prstGeom>
            <a:noFill/>
          </p:spPr>
          <p:txBody>
            <a:bodyPr wrap="square" rtlCol="0">
              <a:spAutoFit/>
            </a:bodyPr>
            <a:lstStyle/>
            <a:p>
              <a:endParaRPr lang="en-US" sz="2000" b="1" dirty="0" smtClean="0">
                <a:solidFill>
                  <a:srgbClr val="9A1F34"/>
                </a:solidFill>
              </a:endParaRP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7400" y="1990725"/>
            <a:ext cx="2743200" cy="2734837"/>
          </a:xfrm>
          <a:prstGeom prst="rect">
            <a:avLst/>
          </a:prstGeom>
          <a:ln>
            <a:noFill/>
          </a:ln>
          <a:effectLst>
            <a:outerShdw blurRad="292100" dist="139700" dir="2700000" algn="tl" rotWithShape="0">
              <a:srgbClr val="333333">
                <a:alpha val="65000"/>
              </a:srgbClr>
            </a:outerShdw>
          </a:effectLst>
        </p:spPr>
      </p:pic>
      <p:cxnSp>
        <p:nvCxnSpPr>
          <p:cNvPr id="14" name="Straight Connector 13"/>
          <p:cNvCxnSpPr/>
          <p:nvPr/>
        </p:nvCxnSpPr>
        <p:spPr>
          <a:xfrm>
            <a:off x="457200" y="5067181"/>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0314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6450" y="1983621"/>
            <a:ext cx="2724150" cy="3228975"/>
          </a:xfrm>
          <a:prstGeom prst="rect">
            <a:avLst/>
          </a:prstGeom>
          <a:ln>
            <a:noFill/>
          </a:ln>
          <a:effectLst>
            <a:outerShdw blurRad="292100" dist="139700" dir="2700000" algn="tl" rotWithShape="0">
              <a:srgbClr val="333333">
                <a:alpha val="65000"/>
              </a:srgbClr>
            </a:outerShdw>
          </a:effectLst>
        </p:spPr>
      </p:pic>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Scenario #9</a:t>
            </a:r>
            <a:endParaRPr lang="en-US" sz="4000" b="1" dirty="0">
              <a:solidFill>
                <a:srgbClr val="990033"/>
              </a:solidFill>
            </a:endParaRPr>
          </a:p>
        </p:txBody>
      </p:sp>
      <p:sp>
        <p:nvSpPr>
          <p:cNvPr id="6" name="TextBox 5"/>
          <p:cNvSpPr txBox="1"/>
          <p:nvPr/>
        </p:nvSpPr>
        <p:spPr>
          <a:xfrm>
            <a:off x="381000" y="1905000"/>
            <a:ext cx="5505450" cy="2923877"/>
          </a:xfrm>
          <a:prstGeom prst="rect">
            <a:avLst/>
          </a:prstGeom>
          <a:noFill/>
        </p:spPr>
        <p:txBody>
          <a:bodyPr wrap="square" rtlCol="0">
            <a:spAutoFit/>
          </a:bodyPr>
          <a:lstStyle/>
          <a:p>
            <a:r>
              <a:rPr lang="en-US" sz="2300" b="1" dirty="0">
                <a:solidFill>
                  <a:srgbClr val="003C69">
                    <a:lumMod val="75000"/>
                  </a:srgbClr>
                </a:solidFill>
              </a:rPr>
              <a:t>Some of the employees in your department are in the habit of playing practical jokes on you.  One day your computer mouse was hidden in your desk drawer, another day </a:t>
            </a:r>
            <a:r>
              <a:rPr lang="en-US" sz="2300" b="1" dirty="0" smtClean="0">
                <a:solidFill>
                  <a:srgbClr val="003C69">
                    <a:lumMod val="75000"/>
                  </a:srgbClr>
                </a:solidFill>
              </a:rPr>
              <a:t>your </a:t>
            </a:r>
            <a:r>
              <a:rPr lang="en-US" sz="2300" b="1" dirty="0">
                <a:solidFill>
                  <a:srgbClr val="003C69">
                    <a:lumMod val="75000"/>
                  </a:srgbClr>
                </a:solidFill>
              </a:rPr>
              <a:t>coffee mug was glued to your desk, and on another day your telephone receiver was slathered with cologne. </a:t>
            </a:r>
          </a:p>
        </p:txBody>
      </p:sp>
      <p:cxnSp>
        <p:nvCxnSpPr>
          <p:cNvPr id="11" name="Straight Connector 10"/>
          <p:cNvCxnSpPr/>
          <p:nvPr/>
        </p:nvCxnSpPr>
        <p:spPr>
          <a:xfrm>
            <a:off x="457200" y="4990981"/>
            <a:ext cx="52578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81000" y="5217220"/>
            <a:ext cx="8534400" cy="1412180"/>
            <a:chOff x="457200" y="4772561"/>
            <a:chExt cx="8534400" cy="1412180"/>
          </a:xfrm>
        </p:grpSpPr>
        <p:sp>
          <p:nvSpPr>
            <p:cNvPr id="12" name="TextBox 11"/>
            <p:cNvSpPr txBox="1"/>
            <p:nvPr/>
          </p:nvSpPr>
          <p:spPr>
            <a:xfrm>
              <a:off x="457200" y="4772561"/>
              <a:ext cx="4343400" cy="1123384"/>
            </a:xfrm>
            <a:prstGeom prst="rect">
              <a:avLst/>
            </a:prstGeom>
            <a:noFill/>
          </p:spPr>
          <p:txBody>
            <a:bodyPr wrap="square" rtlCol="0">
              <a:spAutoFit/>
            </a:bodyPr>
            <a:lstStyle/>
            <a:p>
              <a:r>
                <a:rPr lang="en-US" sz="2000" b="1" i="1" dirty="0" smtClean="0">
                  <a:solidFill>
                    <a:srgbClr val="003C69">
                      <a:lumMod val="75000"/>
                    </a:srgbClr>
                  </a:solidFill>
                </a:rPr>
                <a:t>This is primarily an example of:</a:t>
              </a:r>
              <a:r>
                <a:rPr lang="en-US" sz="2000" b="1" dirty="0" smtClean="0">
                  <a:solidFill>
                    <a:srgbClr val="003C69">
                      <a:lumMod val="75000"/>
                    </a:srgbClr>
                  </a:solidFill>
                </a:rPr>
                <a:t/>
              </a:r>
              <a:br>
                <a:rPr lang="en-US" sz="2000" b="1" dirty="0" smtClean="0">
                  <a:solidFill>
                    <a:srgbClr val="003C69">
                      <a:lumMod val="75000"/>
                    </a:srgbClr>
                  </a:solidFill>
                </a:rPr>
              </a:br>
              <a:endParaRPr lang="en-US" sz="700" b="1" dirty="0" smtClean="0">
                <a:solidFill>
                  <a:srgbClr val="003C69">
                    <a:lumMod val="75000"/>
                  </a:srgbClr>
                </a:solidFill>
              </a:endParaRPr>
            </a:p>
            <a:p>
              <a:pPr marL="342900" indent="-342900">
                <a:buFont typeface="Symbol" pitchFamily="18" charset="2"/>
                <a:buChar char=""/>
              </a:pPr>
              <a:r>
                <a:rPr lang="en-US" sz="2000" b="1" dirty="0" smtClean="0">
                  <a:solidFill>
                    <a:srgbClr val="9A1F34"/>
                  </a:solidFill>
                </a:rPr>
                <a:t>Discriminatory Harassment</a:t>
              </a:r>
            </a:p>
            <a:p>
              <a:pPr marL="342900" indent="-342900">
                <a:buFont typeface="Symbol" pitchFamily="18" charset="2"/>
                <a:buChar char=""/>
              </a:pPr>
              <a:r>
                <a:rPr lang="en-US" sz="2000" b="1" dirty="0" smtClean="0">
                  <a:solidFill>
                    <a:srgbClr val="9A1F34"/>
                  </a:solidFill>
                </a:rPr>
                <a:t>Sexual Harassment</a:t>
              </a:r>
            </a:p>
          </p:txBody>
        </p:sp>
        <p:sp>
          <p:nvSpPr>
            <p:cNvPr id="13" name="TextBox 12"/>
            <p:cNvSpPr txBox="1"/>
            <p:nvPr/>
          </p:nvSpPr>
          <p:spPr>
            <a:xfrm>
              <a:off x="4648200" y="4861302"/>
              <a:ext cx="4343400" cy="1323439"/>
            </a:xfrm>
            <a:prstGeom prst="rect">
              <a:avLst/>
            </a:prstGeom>
            <a:noFill/>
          </p:spPr>
          <p:txBody>
            <a:bodyPr wrap="square" rtlCol="0">
              <a:spAutoFit/>
            </a:bodyPr>
            <a:lstStyle/>
            <a:p>
              <a:endParaRPr lang="en-US" sz="2000" b="1" dirty="0" smtClean="0">
                <a:solidFill>
                  <a:srgbClr val="9A1F34"/>
                </a:solidFill>
              </a:endParaRP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grpSp>
    </p:spTree>
    <p:extLst>
      <p:ext uri="{BB962C8B-B14F-4D97-AF65-F5344CB8AC3E}">
        <p14:creationId xmlns:p14="http://schemas.microsoft.com/office/powerpoint/2010/main" val="107961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85800" y="1515070"/>
            <a:ext cx="7772399" cy="3662541"/>
          </a:xfrm>
          <a:prstGeom prst="rect">
            <a:avLst/>
          </a:prstGeom>
          <a:noFill/>
        </p:spPr>
        <p:txBody>
          <a:bodyPr wrap="square" rtlCol="0">
            <a:spAutoFit/>
          </a:bodyPr>
          <a:lstStyle/>
          <a:p>
            <a:r>
              <a:rPr lang="en-US" b="1" dirty="0" smtClean="0">
                <a:solidFill>
                  <a:srgbClr val="990033"/>
                </a:solidFill>
                <a:latin typeface="+mj-lt"/>
              </a:rPr>
              <a:t>April 12, 2010</a:t>
            </a:r>
          </a:p>
          <a:p>
            <a:endParaRPr lang="en-US" sz="2800" b="1" i="1" dirty="0">
              <a:solidFill>
                <a:schemeClr val="bg1">
                  <a:lumMod val="75000"/>
                </a:schemeClr>
              </a:solidFill>
              <a:latin typeface="+mj-lt"/>
            </a:endParaRPr>
          </a:p>
          <a:p>
            <a:r>
              <a:rPr lang="en-US" sz="2800" b="1" i="1" dirty="0" smtClean="0">
                <a:solidFill>
                  <a:schemeClr val="bg1">
                    <a:lumMod val="75000"/>
                  </a:schemeClr>
                </a:solidFill>
                <a:latin typeface="+mj-lt"/>
              </a:rPr>
              <a:t>All supervisors are expected to reflect this responsibility in all aspects of their conduct. </a:t>
            </a:r>
            <a:endParaRPr lang="en-US" sz="4800" b="1" i="1" dirty="0" smtClean="0">
              <a:solidFill>
                <a:schemeClr val="bg1">
                  <a:lumMod val="75000"/>
                </a:schemeClr>
              </a:solidFill>
              <a:latin typeface="+mj-lt"/>
            </a:endParaRPr>
          </a:p>
          <a:p>
            <a:endParaRPr lang="en-US" sz="2000" b="1" i="1" dirty="0">
              <a:solidFill>
                <a:schemeClr val="bg1">
                  <a:lumMod val="75000"/>
                </a:schemeClr>
              </a:solidFill>
              <a:latin typeface="+mj-lt"/>
            </a:endParaRPr>
          </a:p>
          <a:p>
            <a:r>
              <a:rPr lang="en-US" sz="2800" b="1" i="1" dirty="0" smtClean="0">
                <a:solidFill>
                  <a:schemeClr val="bg1">
                    <a:lumMod val="75000"/>
                  </a:schemeClr>
                </a:solidFill>
                <a:latin typeface="+mj-lt"/>
              </a:rPr>
              <a:t>Make it clear to your employees that you will not tolerate sexual or discriminatory remarks, jokes or behavior in the </a:t>
            </a:r>
          </a:p>
          <a:p>
            <a:r>
              <a:rPr lang="en-US" sz="2800" b="1" i="1" dirty="0" smtClean="0">
                <a:solidFill>
                  <a:schemeClr val="bg1">
                    <a:lumMod val="75000"/>
                  </a:schemeClr>
                </a:solidFill>
                <a:latin typeface="+mj-lt"/>
              </a:rPr>
              <a:t>workplace.</a:t>
            </a:r>
          </a:p>
        </p:txBody>
      </p:sp>
      <p:sp>
        <p:nvSpPr>
          <p:cNvPr id="12" name="TextBox 11"/>
          <p:cNvSpPr txBox="1"/>
          <p:nvPr/>
        </p:nvSpPr>
        <p:spPr>
          <a:xfrm>
            <a:off x="990600" y="5172670"/>
            <a:ext cx="7239000" cy="923330"/>
          </a:xfrm>
          <a:prstGeom prst="rect">
            <a:avLst/>
          </a:prstGeom>
          <a:noFill/>
        </p:spPr>
        <p:txBody>
          <a:bodyPr wrap="square" rtlCol="0">
            <a:spAutoFit/>
          </a:bodyPr>
          <a:lstStyle/>
          <a:p>
            <a:pPr lvl="8"/>
            <a:r>
              <a:rPr lang="en-US" b="1" dirty="0" smtClean="0">
                <a:solidFill>
                  <a:srgbClr val="990033"/>
                </a:solidFill>
                <a:latin typeface="+mj-lt"/>
              </a:rPr>
              <a:t>Elson S. Floyd, Ph.D.</a:t>
            </a:r>
          </a:p>
          <a:p>
            <a:pPr lvl="8"/>
            <a:r>
              <a:rPr lang="en-US" b="1" dirty="0" smtClean="0">
                <a:solidFill>
                  <a:srgbClr val="990033"/>
                </a:solidFill>
                <a:latin typeface="+mj-lt"/>
              </a:rPr>
              <a:t>President</a:t>
            </a:r>
          </a:p>
          <a:p>
            <a:pPr lvl="8"/>
            <a:r>
              <a:rPr lang="en-US" b="1" dirty="0" smtClean="0">
                <a:solidFill>
                  <a:srgbClr val="990033"/>
                </a:solidFill>
                <a:latin typeface="+mj-lt"/>
              </a:rPr>
              <a:t>Washington State University</a:t>
            </a:r>
            <a:endParaRPr lang="en-US" b="1" dirty="0">
              <a:solidFill>
                <a:srgbClr val="990033"/>
              </a:solidFill>
              <a:latin typeface="+mj-lt"/>
            </a:endParaRPr>
          </a:p>
        </p:txBody>
      </p:sp>
      <p:cxnSp>
        <p:nvCxnSpPr>
          <p:cNvPr id="13" name="Straight Connector 12"/>
          <p:cNvCxnSpPr/>
          <p:nvPr/>
        </p:nvCxnSpPr>
        <p:spPr>
          <a:xfrm>
            <a:off x="762000" y="1178859"/>
            <a:ext cx="7696200"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85800" y="304800"/>
            <a:ext cx="3118161" cy="984885"/>
          </a:xfrm>
          <a:prstGeom prst="rect">
            <a:avLst/>
          </a:prstGeom>
          <a:noFill/>
          <a:effectLst>
            <a:outerShdw dist="12700" dir="1200000" algn="ctr" rotWithShape="0">
              <a:schemeClr val="bg2"/>
            </a:outerShdw>
          </a:effectLst>
        </p:spPr>
        <p:txBody>
          <a:bodyPr wrap="none" rtlCol="0">
            <a:spAutoFit/>
          </a:bodyPr>
          <a:lstStyle/>
          <a:p>
            <a:r>
              <a:rPr lang="en-US" dirty="0" smtClean="0">
                <a:solidFill>
                  <a:srgbClr val="B0ACB8"/>
                </a:solidFill>
              </a:rPr>
              <a:t>OFFICE OF THE</a:t>
            </a:r>
            <a:r>
              <a:rPr lang="en-US" sz="1600" dirty="0" smtClean="0">
                <a:solidFill>
                  <a:srgbClr val="FF00FF"/>
                </a:solidFill>
              </a:rPr>
              <a:t/>
            </a:r>
            <a:br>
              <a:rPr lang="en-US" sz="1600" dirty="0" smtClean="0">
                <a:solidFill>
                  <a:srgbClr val="FF00FF"/>
                </a:solidFill>
              </a:rPr>
            </a:br>
            <a:r>
              <a:rPr lang="en-US" sz="4000" b="1" dirty="0" smtClean="0">
                <a:solidFill>
                  <a:srgbClr val="9A1F34"/>
                </a:solidFill>
                <a:latin typeface="Times New Roman" pitchFamily="18" charset="0"/>
                <a:cs typeface="Times New Roman" pitchFamily="18" charset="0"/>
              </a:rPr>
              <a:t>PRESIDENT</a:t>
            </a:r>
            <a:endParaRPr lang="en-US" sz="200" b="1" dirty="0">
              <a:solidFill>
                <a:schemeClr val="bg2"/>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350159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Scenario #10</a:t>
            </a:r>
            <a:endParaRPr lang="en-US" sz="4000" b="1" dirty="0">
              <a:solidFill>
                <a:srgbClr val="990033"/>
              </a:solidFill>
            </a:endParaRPr>
          </a:p>
        </p:txBody>
      </p:sp>
      <p:sp>
        <p:nvSpPr>
          <p:cNvPr id="6" name="TextBox 5"/>
          <p:cNvSpPr txBox="1"/>
          <p:nvPr/>
        </p:nvSpPr>
        <p:spPr>
          <a:xfrm>
            <a:off x="381000" y="1905000"/>
            <a:ext cx="5638800" cy="2862322"/>
          </a:xfrm>
          <a:prstGeom prst="rect">
            <a:avLst/>
          </a:prstGeom>
          <a:noFill/>
        </p:spPr>
        <p:txBody>
          <a:bodyPr wrap="square" rtlCol="0">
            <a:spAutoFit/>
          </a:bodyPr>
          <a:lstStyle/>
          <a:p>
            <a:r>
              <a:rPr lang="en-US" sz="2000" b="1" dirty="0" smtClean="0">
                <a:solidFill>
                  <a:srgbClr val="003C69">
                    <a:lumMod val="75000"/>
                  </a:srgbClr>
                </a:solidFill>
              </a:rPr>
              <a:t>Lorene interviewed very well and several members of the Search Panel favored her for the position.  One member, however, was not at all in favor of selecting her.  </a:t>
            </a:r>
            <a:r>
              <a:rPr lang="en-US" sz="2000" b="1" i="1" dirty="0" smtClean="0">
                <a:solidFill>
                  <a:srgbClr val="003C69">
                    <a:lumMod val="75000"/>
                  </a:srgbClr>
                </a:solidFill>
              </a:rPr>
              <a:t>"I know Lorene's family," </a:t>
            </a:r>
            <a:r>
              <a:rPr lang="en-US" sz="2000" b="1" dirty="0" smtClean="0">
                <a:solidFill>
                  <a:srgbClr val="003C69">
                    <a:lumMod val="75000"/>
                  </a:srgbClr>
                </a:solidFill>
              </a:rPr>
              <a:t>she said, </a:t>
            </a:r>
            <a:r>
              <a:rPr lang="en-US" sz="2000" b="1" i="1" dirty="0" smtClean="0">
                <a:solidFill>
                  <a:srgbClr val="003C69">
                    <a:lumMod val="75000"/>
                  </a:srgbClr>
                </a:solidFill>
              </a:rPr>
              <a:t>"and I also know that Lorene recently married.  That means pregnancy, babies and Family Medical Leave.  We need someone who will be available for the project."</a:t>
            </a:r>
          </a:p>
        </p:txBody>
      </p:sp>
      <p:pic>
        <p:nvPicPr>
          <p:cNvPr id="7" name="Picture 6" descr="Interview.jpg"/>
          <p:cNvPicPr>
            <a:picLocks noChangeAspect="1"/>
          </p:cNvPicPr>
          <p:nvPr/>
        </p:nvPicPr>
        <p:blipFill>
          <a:blip r:embed="rId3" cstate="print"/>
          <a:stretch>
            <a:fillRect/>
          </a:stretch>
        </p:blipFill>
        <p:spPr>
          <a:xfrm>
            <a:off x="6553200" y="1981200"/>
            <a:ext cx="2081784" cy="3121152"/>
          </a:xfrm>
          <a:prstGeom prst="rect">
            <a:avLst/>
          </a:prstGeom>
          <a:ln>
            <a:noFill/>
          </a:ln>
          <a:effectLst>
            <a:outerShdw blurRad="292100" dist="139700" dir="2700000" algn="tl" rotWithShape="0">
              <a:srgbClr val="333333">
                <a:alpha val="65000"/>
              </a:srgbClr>
            </a:outerShdw>
          </a:effectLst>
        </p:spPr>
      </p:pic>
      <p:cxnSp>
        <p:nvCxnSpPr>
          <p:cNvPr id="11" name="Straight Connector 10"/>
          <p:cNvCxnSpPr/>
          <p:nvPr/>
        </p:nvCxnSpPr>
        <p:spPr>
          <a:xfrm>
            <a:off x="457200" y="4990981"/>
            <a:ext cx="5715000"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81000" y="5217220"/>
            <a:ext cx="8534400" cy="1412180"/>
            <a:chOff x="457200" y="4772561"/>
            <a:chExt cx="8534400" cy="1412180"/>
          </a:xfrm>
        </p:grpSpPr>
        <p:sp>
          <p:nvSpPr>
            <p:cNvPr id="12" name="TextBox 11"/>
            <p:cNvSpPr txBox="1"/>
            <p:nvPr/>
          </p:nvSpPr>
          <p:spPr>
            <a:xfrm>
              <a:off x="457200" y="4772561"/>
              <a:ext cx="4343400" cy="1123384"/>
            </a:xfrm>
            <a:prstGeom prst="rect">
              <a:avLst/>
            </a:prstGeom>
            <a:noFill/>
          </p:spPr>
          <p:txBody>
            <a:bodyPr wrap="square" rtlCol="0">
              <a:spAutoFit/>
            </a:bodyPr>
            <a:lstStyle/>
            <a:p>
              <a:r>
                <a:rPr lang="en-US" sz="2000" b="1" i="1" dirty="0" smtClean="0">
                  <a:solidFill>
                    <a:srgbClr val="003C69">
                      <a:lumMod val="75000"/>
                    </a:srgbClr>
                  </a:solidFill>
                </a:rPr>
                <a:t>This is primarily an example of:</a:t>
              </a:r>
              <a:r>
                <a:rPr lang="en-US" sz="2000" b="1" dirty="0" smtClean="0">
                  <a:solidFill>
                    <a:srgbClr val="003C69">
                      <a:lumMod val="75000"/>
                    </a:srgbClr>
                  </a:solidFill>
                </a:rPr>
                <a:t/>
              </a:r>
              <a:br>
                <a:rPr lang="en-US" sz="2000" b="1" dirty="0" smtClean="0">
                  <a:solidFill>
                    <a:srgbClr val="003C69">
                      <a:lumMod val="75000"/>
                    </a:srgbClr>
                  </a:solidFill>
                </a:rPr>
              </a:br>
              <a:endParaRPr lang="en-US" sz="700" b="1" dirty="0" smtClean="0">
                <a:solidFill>
                  <a:srgbClr val="003C69">
                    <a:lumMod val="75000"/>
                  </a:srgbClr>
                </a:solidFill>
              </a:endParaRPr>
            </a:p>
            <a:p>
              <a:pPr marL="342900" indent="-342900">
                <a:buFont typeface="Symbol" pitchFamily="18" charset="2"/>
                <a:buChar char=""/>
              </a:pPr>
              <a:r>
                <a:rPr lang="en-US" sz="2000" b="1" dirty="0" smtClean="0">
                  <a:solidFill>
                    <a:srgbClr val="9A1F34"/>
                  </a:solidFill>
                </a:rPr>
                <a:t>Discrimination</a:t>
              </a:r>
            </a:p>
            <a:p>
              <a:pPr marL="342900" indent="-342900">
                <a:buFont typeface="Symbol" pitchFamily="18" charset="2"/>
                <a:buChar char=""/>
              </a:pPr>
              <a:r>
                <a:rPr lang="en-US" sz="2000" b="1" dirty="0" smtClean="0">
                  <a:solidFill>
                    <a:srgbClr val="9A1F34"/>
                  </a:solidFill>
                </a:rPr>
                <a:t>Sexual Harassment</a:t>
              </a:r>
            </a:p>
          </p:txBody>
        </p:sp>
        <p:sp>
          <p:nvSpPr>
            <p:cNvPr id="13" name="TextBox 12"/>
            <p:cNvSpPr txBox="1"/>
            <p:nvPr/>
          </p:nvSpPr>
          <p:spPr>
            <a:xfrm>
              <a:off x="4648200" y="4861302"/>
              <a:ext cx="4343400" cy="1323439"/>
            </a:xfrm>
            <a:prstGeom prst="rect">
              <a:avLst/>
            </a:prstGeom>
            <a:noFill/>
          </p:spPr>
          <p:txBody>
            <a:bodyPr wrap="square" rtlCol="0">
              <a:spAutoFit/>
            </a:bodyPr>
            <a:lstStyle/>
            <a:p>
              <a:endParaRPr lang="en-US" sz="2000" b="1" dirty="0" smtClean="0">
                <a:solidFill>
                  <a:srgbClr val="9A1F34"/>
                </a:solidFill>
              </a:endParaRP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grpSp>
    </p:spTree>
    <p:extLst>
      <p:ext uri="{BB962C8B-B14F-4D97-AF65-F5344CB8AC3E}">
        <p14:creationId xmlns:p14="http://schemas.microsoft.com/office/powerpoint/2010/main" val="3132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p:cNvGrpSpPr/>
          <p:nvPr>
            <p:custDataLst>
              <p:tags r:id="rId2"/>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13" name="Rectangle 12"/>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TextBox 13"/>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2" name="Rectangle 1"/>
          <p:cNvSpPr/>
          <p:nvPr/>
        </p:nvSpPr>
        <p:spPr>
          <a:xfrm>
            <a:off x="2286000" y="2057400"/>
            <a:ext cx="4419600" cy="4419600"/>
          </a:xfrm>
          <a:prstGeom prst="rect">
            <a:avLst/>
          </a:prstGeom>
          <a:no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22" name="Picture 21" descr="Three People copy.jpg"/>
          <p:cNvPicPr>
            <a:picLocks noChangeAspect="1"/>
          </p:cNvPicPr>
          <p:nvPr>
            <p:custDataLst>
              <p:tags r:id="rId3"/>
            </p:custDataLst>
          </p:nvPr>
        </p:nvPicPr>
        <p:blipFill>
          <a:blip r:embed="rId6" cstate="print">
            <a:clrChange>
              <a:clrFrom>
                <a:srgbClr val="FFFF00"/>
              </a:clrFrom>
              <a:clrTo>
                <a:srgbClr val="FFFF00">
                  <a:alpha val="0"/>
                </a:srgbClr>
              </a:clrTo>
            </a:clrChange>
          </a:blip>
          <a:stretch>
            <a:fillRect/>
          </a:stretch>
        </p:blipFill>
        <p:spPr>
          <a:xfrm>
            <a:off x="2286000" y="2057400"/>
            <a:ext cx="4419600" cy="4419600"/>
          </a:xfrm>
          <a:prstGeom prst="rect">
            <a:avLst/>
          </a:prstGeom>
          <a:ln>
            <a:noFill/>
          </a:ln>
          <a:effectLst/>
        </p:spPr>
      </p:pic>
      <p:sp>
        <p:nvSpPr>
          <p:cNvPr id="11" name="Rectangle 10"/>
          <p:cNvSpPr/>
          <p:nvPr/>
        </p:nvSpPr>
        <p:spPr>
          <a:xfrm>
            <a:off x="0" y="792480"/>
            <a:ext cx="9143999" cy="646331"/>
          </a:xfrm>
          <a:prstGeom prst="rect">
            <a:avLst/>
          </a:prstGeom>
        </p:spPr>
        <p:txBody>
          <a:bodyPr wrap="square">
            <a:spAutoFit/>
          </a:bodyPr>
          <a:lstStyle/>
          <a:p>
            <a:pPr algn="ctr"/>
            <a:r>
              <a:rPr lang="en-US" sz="3600" b="1" dirty="0" smtClean="0">
                <a:solidFill>
                  <a:srgbClr val="FFFFFF"/>
                </a:solidFill>
                <a:effectLst>
                  <a:outerShdw blurRad="38100" dist="38100" dir="2700000" algn="tl">
                    <a:srgbClr val="000000">
                      <a:alpha val="43137"/>
                    </a:srgbClr>
                  </a:outerShdw>
                </a:effectLst>
              </a:rPr>
              <a:t>What Can I Do and What Must I Do?</a:t>
            </a:r>
            <a:endParaRPr lang="en-US" sz="3600" b="1" dirty="0">
              <a:solidFill>
                <a:srgbClr val="FFFFFF"/>
              </a:solidFill>
              <a:effectLst>
                <a:outerShdw blurRad="38100" dist="38100" dir="2700000" algn="tl">
                  <a:srgbClr val="000000">
                    <a:alpha val="43137"/>
                  </a:srgbClr>
                </a:outerShdw>
              </a:effectLst>
            </a:endParaRPr>
          </a:p>
        </p:txBody>
      </p:sp>
      <p:cxnSp>
        <p:nvCxnSpPr>
          <p:cNvPr id="16" name="Straight Connector 15"/>
          <p:cNvCxnSpPr/>
          <p:nvPr/>
        </p:nvCxnSpPr>
        <p:spPr>
          <a:xfrm>
            <a:off x="457200" y="1676400"/>
            <a:ext cx="8229600" cy="0"/>
          </a:xfrm>
          <a:prstGeom prst="line">
            <a:avLst/>
          </a:prstGeom>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1027"/>
          <p:cNvSpPr txBox="1">
            <a:spLocks noChangeArrowheads="1"/>
          </p:cNvSpPr>
          <p:nvPr/>
        </p:nvSpPr>
        <p:spPr bwMode="black">
          <a:xfrm>
            <a:off x="485336" y="2043332"/>
            <a:ext cx="3962400" cy="3016210"/>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marL="339725" indent="-339725" fontAlgn="base">
              <a:spcBef>
                <a:spcPts val="1200"/>
              </a:spcBef>
              <a:spcAft>
                <a:spcPct val="50000"/>
              </a:spcAft>
              <a:buClr>
                <a:srgbClr val="990033"/>
              </a:buClr>
              <a:buSzPct val="100000"/>
              <a:buFont typeface="Arial" pitchFamily="34" charset="0"/>
              <a:buChar char="•"/>
            </a:pPr>
            <a:r>
              <a:rPr lang="en-US" sz="2300" b="1" dirty="0" smtClean="0">
                <a:solidFill>
                  <a:srgbClr val="002D4F"/>
                </a:solidFill>
              </a:rPr>
              <a:t>If you or others are in immediate danger of harm, dial 911.</a:t>
            </a:r>
          </a:p>
          <a:p>
            <a:pPr marL="339725" indent="-339725" fontAlgn="base">
              <a:spcBef>
                <a:spcPts val="1200"/>
              </a:spcBef>
              <a:spcAft>
                <a:spcPct val="50000"/>
              </a:spcAft>
              <a:buClr>
                <a:srgbClr val="990033"/>
              </a:buClr>
              <a:buSzPct val="100000"/>
              <a:buFont typeface="Arial" pitchFamily="34" charset="0"/>
              <a:buChar char="•"/>
            </a:pPr>
            <a:r>
              <a:rPr lang="en-US" sz="2300" b="1" dirty="0" smtClean="0">
                <a:solidFill>
                  <a:srgbClr val="002D4F"/>
                </a:solidFill>
              </a:rPr>
              <a:t>Report the incident to your supervisor or directly to the Office for Equal Opportunity</a:t>
            </a:r>
          </a:p>
        </p:txBody>
      </p:sp>
      <p:pic>
        <p:nvPicPr>
          <p:cNvPr id="7" name="Picture 6" descr="Cashier - victim copy.jpg"/>
          <p:cNvPicPr>
            <a:picLocks noChangeAspect="1"/>
          </p:cNvPicPr>
          <p:nvPr>
            <p:custDataLst>
              <p:tags r:id="rId2"/>
            </p:custDataLst>
          </p:nvPr>
        </p:nvPicPr>
        <p:blipFill>
          <a:blip r:embed="rId7" cstate="print"/>
          <a:stretch>
            <a:fillRect/>
          </a:stretch>
        </p:blipFill>
        <p:spPr>
          <a:xfrm>
            <a:off x="4876800" y="2057400"/>
            <a:ext cx="3773424" cy="2520771"/>
          </a:xfrm>
          <a:prstGeom prst="rect">
            <a:avLst/>
          </a:prstGeom>
          <a:ln>
            <a:noFill/>
          </a:ln>
          <a:effectLst>
            <a:outerShdw blurRad="292100" dist="139700" dir="2700000" algn="tl" rotWithShape="0">
              <a:srgbClr val="333333">
                <a:alpha val="65000"/>
              </a:srgbClr>
            </a:outerShdw>
          </a:effectLst>
        </p:spPr>
      </p:pic>
      <p:sp>
        <p:nvSpPr>
          <p:cNvPr id="8" name="Rectangle 1027_0"/>
          <p:cNvSpPr txBox="1">
            <a:spLocks noChangeArrowheads="1"/>
          </p:cNvSpPr>
          <p:nvPr/>
        </p:nvSpPr>
        <p:spPr bwMode="black">
          <a:xfrm>
            <a:off x="457200" y="5207853"/>
            <a:ext cx="6858000" cy="1508105"/>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marL="339725" indent="-339725" fontAlgn="base">
              <a:spcBef>
                <a:spcPts val="1200"/>
              </a:spcBef>
              <a:spcAft>
                <a:spcPct val="50000"/>
              </a:spcAft>
              <a:buClr>
                <a:srgbClr val="990033"/>
              </a:buClr>
              <a:buSzPct val="100000"/>
              <a:buFont typeface="Arial" pitchFamily="34" charset="0"/>
              <a:buChar char="•"/>
            </a:pPr>
            <a:r>
              <a:rPr lang="en-US" sz="2300" b="1" dirty="0" smtClean="0">
                <a:solidFill>
                  <a:srgbClr val="002D4F"/>
                </a:solidFill>
              </a:rPr>
              <a:t>If you would like to speak with someone confidentially about your concern, you may contact the Employee Assistance Program, or WSU Counseling and Testing Services</a:t>
            </a:r>
          </a:p>
        </p:txBody>
      </p:sp>
      <p:grpSp>
        <p:nvGrpSpPr>
          <p:cNvPr id="9" name="Group 8"/>
          <p:cNvGrpSpPr/>
          <p:nvPr>
            <p:custDataLst>
              <p:tags r:id="rId3"/>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11" name="Rectangle 10"/>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14" name="Rectangle 13"/>
          <p:cNvSpPr/>
          <p:nvPr/>
        </p:nvSpPr>
        <p:spPr>
          <a:xfrm>
            <a:off x="942537" y="792480"/>
            <a:ext cx="4924863" cy="646331"/>
          </a:xfrm>
          <a:prstGeom prst="rect">
            <a:avLst/>
          </a:prstGeom>
        </p:spPr>
        <p:txBody>
          <a:bodyPr wrap="square">
            <a:spAutoFit/>
          </a:bodyPr>
          <a:lstStyle/>
          <a:p>
            <a:r>
              <a:rPr lang="en-US" sz="3600" b="1" dirty="0" smtClean="0">
                <a:solidFill>
                  <a:srgbClr val="FFFFFF"/>
                </a:solidFill>
                <a:effectLst>
                  <a:outerShdw blurRad="38100" dist="38100" dir="2700000" algn="tl">
                    <a:srgbClr val="000000">
                      <a:alpha val="43137"/>
                    </a:srgbClr>
                  </a:outerShdw>
                </a:effectLst>
              </a:rPr>
              <a:t>As </a:t>
            </a:r>
            <a:r>
              <a:rPr lang="en-US" sz="3600" b="1" dirty="0" smtClean="0">
                <a:effectLst>
                  <a:outerShdw blurRad="38100" dist="38100" dir="2700000" algn="tl">
                    <a:srgbClr val="000000">
                      <a:alpha val="43137"/>
                    </a:srgbClr>
                  </a:outerShdw>
                </a:effectLst>
              </a:rPr>
              <a:t>a Complainant</a:t>
            </a:r>
            <a:r>
              <a:rPr lang="en-US" sz="3600" b="1" dirty="0" smtClean="0">
                <a:solidFill>
                  <a:srgbClr val="FFFFFF"/>
                </a:solidFill>
                <a:effectLst>
                  <a:outerShdw blurRad="38100" dist="38100" dir="2700000" algn="tl">
                    <a:srgbClr val="000000">
                      <a:alpha val="43137"/>
                    </a:srgbClr>
                  </a:outerShdw>
                </a:effectLst>
              </a:rPr>
              <a:t>:</a:t>
            </a:r>
            <a:endParaRPr lang="en-US" sz="3600" b="1" dirty="0">
              <a:solidFill>
                <a:srgbClr val="FFFFFF"/>
              </a:solidFill>
              <a:effectLst>
                <a:outerShdw blurRad="38100" dist="38100" dir="2700000" algn="tl">
                  <a:srgbClr val="000000">
                    <a:alpha val="43137"/>
                  </a:srgbClr>
                </a:outerShdw>
              </a:effectLst>
            </a:endParaRPr>
          </a:p>
        </p:txBody>
      </p:sp>
      <p:cxnSp>
        <p:nvCxnSpPr>
          <p:cNvPr id="15" name="Straight Connector 14"/>
          <p:cNvCxnSpPr/>
          <p:nvPr/>
        </p:nvCxnSpPr>
        <p:spPr>
          <a:xfrm>
            <a:off x="457200" y="1676400"/>
            <a:ext cx="8229600" cy="0"/>
          </a:xfrm>
          <a:prstGeom prst="line">
            <a:avLst/>
          </a:prstGeom>
          <a:ln/>
        </p:spPr>
        <p:style>
          <a:lnRef idx="2">
            <a:schemeClr val="accent1"/>
          </a:lnRef>
          <a:fillRef idx="0">
            <a:schemeClr val="accent1"/>
          </a:fillRef>
          <a:effectRef idx="1">
            <a:schemeClr val="accent1"/>
          </a:effectRef>
          <a:fontRef idx="minor">
            <a:schemeClr val="tx1"/>
          </a:fontRef>
        </p:style>
      </p:cxnSp>
      <p:pic>
        <p:nvPicPr>
          <p:cNvPr id="13" name="Picture 2"/>
          <p:cNvPicPr>
            <a:picLocks noChangeAspect="1" noChangeArrowheads="1"/>
          </p:cNvPicPr>
          <p:nvPr>
            <p:custDataLst>
              <p:tags r:id="rId4"/>
            </p:custDataLst>
          </p:nvPr>
        </p:nvPicPr>
        <p:blipFill>
          <a:blip r:embed="rId8" cstate="print">
            <a:clrChange>
              <a:clrFrom>
                <a:srgbClr val="FFFFFF"/>
              </a:clrFrom>
              <a:clrTo>
                <a:srgbClr val="FFFFFF">
                  <a:alpha val="0"/>
                </a:srgbClr>
              </a:clrTo>
            </a:clrChange>
          </a:blip>
          <a:srcRect/>
          <a:stretch>
            <a:fillRect/>
          </a:stretch>
        </p:blipFill>
        <p:spPr bwMode="auto">
          <a:xfrm>
            <a:off x="6248400" y="5772150"/>
            <a:ext cx="230428" cy="266700"/>
          </a:xfrm>
          <a:prstGeom prst="rect">
            <a:avLst/>
          </a:prstGeom>
          <a:noFill/>
          <a:ln w="9525">
            <a:noFill/>
            <a:miter lim="800000"/>
            <a:headEnd/>
            <a:tailEnd/>
          </a:ln>
        </p:spPr>
      </p:pic>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530351" y="2001128"/>
            <a:ext cx="4346447" cy="2246769"/>
          </a:xfrm>
          <a:prstGeom prst="rect">
            <a:avLst/>
          </a:prstGeom>
        </p:spPr>
        <p:txBody>
          <a:bodyPr wrap="square">
            <a:spAutoFit/>
          </a:bodyPr>
          <a:lstStyle/>
          <a:p>
            <a:pPr marL="344488" indent="-179388" fontAlgn="base">
              <a:spcBef>
                <a:spcPts val="1200"/>
              </a:spcBef>
              <a:spcAft>
                <a:spcPct val="50000"/>
              </a:spcAft>
              <a:buClr>
                <a:srgbClr val="990033"/>
              </a:buClr>
              <a:buSzPct val="100000"/>
              <a:buFont typeface="Arial" pitchFamily="34" charset="0"/>
              <a:buChar char="•"/>
            </a:pPr>
            <a:r>
              <a:rPr lang="en-US" sz="2000" b="1" u="sng" dirty="0" smtClean="0">
                <a:solidFill>
                  <a:srgbClr val="002D4F"/>
                </a:solidFill>
              </a:rPr>
              <a:t>STOP the behavior immediately</a:t>
            </a:r>
            <a:r>
              <a:rPr lang="en-US" sz="2000" b="1" dirty="0" smtClean="0">
                <a:solidFill>
                  <a:srgbClr val="002D4F"/>
                </a:solidFill>
              </a:rPr>
              <a:t>! </a:t>
            </a:r>
          </a:p>
          <a:p>
            <a:pPr marL="344488" indent="-179388" fontAlgn="base">
              <a:spcBef>
                <a:spcPts val="1200"/>
              </a:spcBef>
              <a:spcAft>
                <a:spcPct val="50000"/>
              </a:spcAft>
              <a:buClr>
                <a:srgbClr val="990033"/>
              </a:buClr>
              <a:buSzPct val="100000"/>
              <a:buFont typeface="Arial" pitchFamily="34" charset="0"/>
              <a:buChar char="•"/>
            </a:pPr>
            <a:r>
              <a:rPr lang="en-US" sz="2000" b="1" dirty="0" smtClean="0">
                <a:solidFill>
                  <a:srgbClr val="002D4F"/>
                </a:solidFill>
              </a:rPr>
              <a:t>Review WSU Policy Prohibiting Discrimination, Sexual Harassment, and Sexual Misconduct</a:t>
            </a:r>
          </a:p>
        </p:txBody>
      </p:sp>
      <p:pic>
        <p:nvPicPr>
          <p:cNvPr id="8" name="Picture 7" descr="Cashier - perpetrator copy.jpg"/>
          <p:cNvPicPr>
            <a:picLocks noChangeAspect="1"/>
          </p:cNvPicPr>
          <p:nvPr>
            <p:custDataLst>
              <p:tags r:id="rId2"/>
            </p:custDataLst>
          </p:nvPr>
        </p:nvPicPr>
        <p:blipFill>
          <a:blip r:embed="rId6" cstate="print"/>
          <a:stretch>
            <a:fillRect/>
          </a:stretch>
        </p:blipFill>
        <p:spPr>
          <a:xfrm>
            <a:off x="4876799" y="2057400"/>
            <a:ext cx="3764187" cy="2514600"/>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533400" y="4648200"/>
            <a:ext cx="8107586" cy="1323439"/>
          </a:xfrm>
          <a:prstGeom prst="rect">
            <a:avLst/>
          </a:prstGeom>
        </p:spPr>
        <p:txBody>
          <a:bodyPr wrap="square">
            <a:spAutoFit/>
          </a:bodyPr>
          <a:lstStyle/>
          <a:p>
            <a:pPr marL="344488" indent="-179388" fontAlgn="base">
              <a:spcBef>
                <a:spcPts val="1200"/>
              </a:spcBef>
              <a:spcAft>
                <a:spcPct val="50000"/>
              </a:spcAft>
              <a:buClr>
                <a:srgbClr val="990033"/>
              </a:buClr>
              <a:buSzPct val="100000"/>
              <a:buFont typeface="Arial" pitchFamily="34" charset="0"/>
              <a:buChar char="•"/>
            </a:pPr>
            <a:r>
              <a:rPr lang="en-US" sz="2000" b="1" dirty="0" smtClean="0">
                <a:solidFill>
                  <a:srgbClr val="003C69">
                    <a:lumMod val="75000"/>
                  </a:srgbClr>
                </a:solidFill>
              </a:rPr>
              <a:t>Contact your supervisor </a:t>
            </a:r>
          </a:p>
          <a:p>
            <a:pPr marL="344488" indent="-179388" fontAlgn="base">
              <a:spcBef>
                <a:spcPts val="1200"/>
              </a:spcBef>
              <a:spcAft>
                <a:spcPct val="50000"/>
              </a:spcAft>
              <a:buClr>
                <a:srgbClr val="990033"/>
              </a:buClr>
              <a:buSzPct val="100000"/>
              <a:buFont typeface="Arial" pitchFamily="34" charset="0"/>
              <a:buChar char="•"/>
            </a:pPr>
            <a:r>
              <a:rPr lang="en-US" sz="2000" b="1" dirty="0" smtClean="0">
                <a:solidFill>
                  <a:srgbClr val="003C69">
                    <a:lumMod val="75000"/>
                  </a:srgbClr>
                </a:solidFill>
              </a:rPr>
              <a:t>Contact the Office for Equal Opportunity, </a:t>
            </a:r>
            <a:r>
              <a:rPr lang="en-US" sz="2000" b="1" dirty="0" smtClean="0">
                <a:solidFill>
                  <a:srgbClr val="FF00FF"/>
                </a:solidFill>
              </a:rPr>
              <a:t/>
            </a:r>
            <a:br>
              <a:rPr lang="en-US" sz="2000" b="1" dirty="0" smtClean="0">
                <a:solidFill>
                  <a:srgbClr val="FF00FF"/>
                </a:solidFill>
              </a:rPr>
            </a:br>
            <a:r>
              <a:rPr lang="en-US" sz="2000" b="1" dirty="0" smtClean="0">
                <a:solidFill>
                  <a:srgbClr val="003C69">
                    <a:lumMod val="75000"/>
                  </a:srgbClr>
                </a:solidFill>
              </a:rPr>
              <a:t>the University Ombudsman, or Human Resource Services</a:t>
            </a:r>
          </a:p>
        </p:txBody>
      </p:sp>
      <p:grpSp>
        <p:nvGrpSpPr>
          <p:cNvPr id="16" name="Group 15"/>
          <p:cNvGrpSpPr/>
          <p:nvPr>
            <p:custDataLst>
              <p:tags r:id="rId3"/>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18" name="Rectangle 17"/>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20" name="Rectangle 19"/>
          <p:cNvSpPr/>
          <p:nvPr/>
        </p:nvSpPr>
        <p:spPr>
          <a:xfrm>
            <a:off x="942537" y="792480"/>
            <a:ext cx="6829863" cy="646331"/>
          </a:xfrm>
          <a:prstGeom prst="rect">
            <a:avLst/>
          </a:prstGeom>
        </p:spPr>
        <p:txBody>
          <a:bodyPr wrap="square">
            <a:spAutoFit/>
          </a:bodyPr>
          <a:lstStyle/>
          <a:p>
            <a:r>
              <a:rPr lang="en-US" sz="3600" b="1" dirty="0" smtClean="0">
                <a:solidFill>
                  <a:srgbClr val="FFFFFF"/>
                </a:solidFill>
                <a:effectLst>
                  <a:outerShdw blurRad="38100" dist="38100" dir="2700000" algn="tl">
                    <a:srgbClr val="000000">
                      <a:alpha val="43137"/>
                    </a:srgbClr>
                  </a:outerShdw>
                </a:effectLst>
              </a:rPr>
              <a:t>As </a:t>
            </a:r>
            <a:r>
              <a:rPr lang="en-US" sz="3600" b="1" dirty="0" smtClean="0">
                <a:effectLst>
                  <a:outerShdw blurRad="38100" dist="38100" dir="2700000" algn="tl">
                    <a:srgbClr val="000000">
                      <a:alpha val="43137"/>
                    </a:srgbClr>
                  </a:outerShdw>
                </a:effectLst>
              </a:rPr>
              <a:t>a Potential Respondent</a:t>
            </a:r>
            <a:r>
              <a:rPr lang="en-US" sz="3600" b="1" dirty="0" smtClean="0">
                <a:solidFill>
                  <a:srgbClr val="FFFFFF"/>
                </a:solidFill>
                <a:effectLst>
                  <a:outerShdw blurRad="38100" dist="38100" dir="2700000" algn="tl">
                    <a:srgbClr val="000000">
                      <a:alpha val="43137"/>
                    </a:srgbClr>
                  </a:outerShdw>
                </a:effectLst>
              </a:rPr>
              <a:t>:</a:t>
            </a:r>
            <a:endParaRPr lang="en-US" sz="3600" b="1" dirty="0">
              <a:solidFill>
                <a:srgbClr val="FFFFFF"/>
              </a:solidFill>
              <a:effectLst>
                <a:outerShdw blurRad="38100" dist="38100" dir="2700000" algn="tl">
                  <a:srgbClr val="000000">
                    <a:alpha val="43137"/>
                  </a:srgbClr>
                </a:outerShdw>
              </a:effectLst>
            </a:endParaRPr>
          </a:p>
        </p:txBody>
      </p:sp>
      <p:cxnSp>
        <p:nvCxnSpPr>
          <p:cNvPr id="21" name="Straight Connector 20"/>
          <p:cNvCxnSpPr/>
          <p:nvPr/>
        </p:nvCxnSpPr>
        <p:spPr>
          <a:xfrm>
            <a:off x="457200" y="1676400"/>
            <a:ext cx="8229600" cy="0"/>
          </a:xfrm>
          <a:prstGeom prst="line">
            <a:avLst/>
          </a:prstGeom>
          <a:ln/>
        </p:spPr>
        <p:style>
          <a:lnRef idx="2">
            <a:schemeClr val="accent1"/>
          </a:lnRef>
          <a:fillRef idx="0">
            <a:schemeClr val="accent1"/>
          </a:fillRef>
          <a:effectRef idx="1">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381000" y="4114800"/>
            <a:ext cx="8092440" cy="1219200"/>
          </a:xfrm>
          <a:prstGeom prst="rect">
            <a:avLst/>
          </a:prstGeom>
          <a:gradFill flip="none" rotWithShape="1">
            <a:gsLst>
              <a:gs pos="95000">
                <a:schemeClr val="bg2">
                  <a:lumMod val="65000"/>
                  <a:lumOff val="35000"/>
                  <a:alpha val="52000"/>
                </a:schemeClr>
              </a:gs>
              <a:gs pos="45000">
                <a:schemeClr val="tx1">
                  <a:alpha val="0"/>
                </a:schemeClr>
              </a:gs>
              <a:gs pos="0">
                <a:schemeClr val="tx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381000" y="5334000"/>
            <a:ext cx="8092440" cy="1295400"/>
          </a:xfrm>
          <a:prstGeom prst="rect">
            <a:avLst/>
          </a:prstGeom>
          <a:gradFill flip="none" rotWithShape="1">
            <a:gsLst>
              <a:gs pos="95000">
                <a:schemeClr val="bg2">
                  <a:lumMod val="65000"/>
                  <a:lumOff val="35000"/>
                  <a:alpha val="52000"/>
                </a:schemeClr>
              </a:gs>
              <a:gs pos="45000">
                <a:schemeClr val="tx1">
                  <a:alpha val="0"/>
                </a:schemeClr>
              </a:gs>
              <a:gs pos="0">
                <a:schemeClr val="tx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1000" y="1752600"/>
            <a:ext cx="8092440" cy="1143000"/>
          </a:xfrm>
          <a:prstGeom prst="rect">
            <a:avLst/>
          </a:prstGeom>
          <a:gradFill flip="none" rotWithShape="1">
            <a:gsLst>
              <a:gs pos="95000">
                <a:schemeClr val="bg2">
                  <a:lumMod val="65000"/>
                  <a:lumOff val="35000"/>
                  <a:alpha val="52000"/>
                </a:schemeClr>
              </a:gs>
              <a:gs pos="45000">
                <a:schemeClr val="tx1">
                  <a:alpha val="0"/>
                </a:schemeClr>
              </a:gs>
              <a:gs pos="0">
                <a:schemeClr val="tx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custDataLst>
              <p:tags r:id="rId2"/>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12" name="Rectangle 11"/>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14" name="TextBox 13"/>
          <p:cNvSpPr txBox="1"/>
          <p:nvPr/>
        </p:nvSpPr>
        <p:spPr>
          <a:xfrm>
            <a:off x="0"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Reporting Requirements</a:t>
            </a:r>
            <a:endParaRPr lang="en-US" dirty="0"/>
          </a:p>
        </p:txBody>
      </p:sp>
      <p:sp>
        <p:nvSpPr>
          <p:cNvPr id="16" name="Rectangle 15"/>
          <p:cNvSpPr/>
          <p:nvPr/>
        </p:nvSpPr>
        <p:spPr>
          <a:xfrm>
            <a:off x="381000" y="2895600"/>
            <a:ext cx="8092440" cy="1219200"/>
          </a:xfrm>
          <a:prstGeom prst="rect">
            <a:avLst/>
          </a:prstGeom>
          <a:gradFill flip="none" rotWithShape="1">
            <a:gsLst>
              <a:gs pos="95000">
                <a:schemeClr val="bg2">
                  <a:lumMod val="65000"/>
                  <a:lumOff val="35000"/>
                  <a:alpha val="52000"/>
                </a:schemeClr>
              </a:gs>
              <a:gs pos="45000">
                <a:schemeClr val="tx1">
                  <a:alpha val="0"/>
                </a:schemeClr>
              </a:gs>
              <a:gs pos="0">
                <a:schemeClr val="tx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3"/>
          <p:cNvSpPr txBox="1">
            <a:spLocks noChangeArrowheads="1"/>
          </p:cNvSpPr>
          <p:nvPr/>
        </p:nvSpPr>
        <p:spPr bwMode="black">
          <a:xfrm>
            <a:off x="381000" y="1781503"/>
            <a:ext cx="8092440" cy="4893647"/>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marL="342900" indent="-342900" eaLnBrk="0" fontAlgn="base" hangingPunct="0">
              <a:lnSpc>
                <a:spcPct val="90000"/>
              </a:lnSpc>
              <a:spcBef>
                <a:spcPts val="1200"/>
              </a:spcBef>
              <a:spcAft>
                <a:spcPts val="1200"/>
              </a:spcAft>
              <a:buClr>
                <a:srgbClr val="003C69">
                  <a:lumMod val="75000"/>
                </a:srgbClr>
              </a:buClr>
              <a:buSzPct val="100000"/>
              <a:buFont typeface="Arial" panose="020B0604020202020204" pitchFamily="34" charset="0"/>
              <a:buChar char="•"/>
            </a:pPr>
            <a:r>
              <a:rPr lang="en-US" sz="2000" b="1" dirty="0">
                <a:solidFill>
                  <a:srgbClr val="002D4F"/>
                </a:solidFill>
              </a:rPr>
              <a:t>WSU employees cannot guarantee confidentiality to students or other employees, unless they have a legally privileged </a:t>
            </a:r>
            <a:r>
              <a:rPr lang="en-US" sz="2000" b="1" dirty="0" smtClean="0">
                <a:solidFill>
                  <a:srgbClr val="002D4F"/>
                </a:solidFill>
              </a:rPr>
              <a:t>relationship.</a:t>
            </a:r>
            <a:endParaRPr lang="en-US" sz="2000" b="1" dirty="0">
              <a:solidFill>
                <a:srgbClr val="002D4F"/>
              </a:solidFill>
            </a:endParaRPr>
          </a:p>
          <a:p>
            <a:pPr marL="342900" indent="-342900" eaLnBrk="0" fontAlgn="base" hangingPunct="0">
              <a:lnSpc>
                <a:spcPct val="90000"/>
              </a:lnSpc>
              <a:spcBef>
                <a:spcPts val="1200"/>
              </a:spcBef>
              <a:spcAft>
                <a:spcPts val="1200"/>
              </a:spcAft>
              <a:buClr>
                <a:srgbClr val="003C69">
                  <a:lumMod val="75000"/>
                </a:srgbClr>
              </a:buClr>
              <a:buSzPct val="100000"/>
              <a:buFont typeface="Arial" panose="020B0604020202020204" pitchFamily="34" charset="0"/>
              <a:buChar char="•"/>
            </a:pPr>
            <a:r>
              <a:rPr lang="en-US" sz="2000" b="1" dirty="0">
                <a:solidFill>
                  <a:srgbClr val="002D4F"/>
                </a:solidFill>
              </a:rPr>
              <a:t>All WSU employees, including student employees, who have information regarding incidents of sexual harassment or sexual </a:t>
            </a:r>
            <a:r>
              <a:rPr lang="en-US" sz="2000" b="1" dirty="0" smtClean="0">
                <a:solidFill>
                  <a:srgbClr val="002D4F"/>
                </a:solidFill>
              </a:rPr>
              <a:t>misconduct </a:t>
            </a:r>
            <a:r>
              <a:rPr lang="en-US" sz="2000" b="1" u="sng" dirty="0">
                <a:solidFill>
                  <a:srgbClr val="002D4F"/>
                </a:solidFill>
              </a:rPr>
              <a:t>must </a:t>
            </a:r>
            <a:r>
              <a:rPr lang="en-US" sz="2000" b="1" dirty="0">
                <a:solidFill>
                  <a:srgbClr val="002D4F"/>
                </a:solidFill>
              </a:rPr>
              <a:t>report </a:t>
            </a:r>
            <a:r>
              <a:rPr lang="en-US" sz="2000" b="1" dirty="0" smtClean="0">
                <a:solidFill>
                  <a:srgbClr val="002D4F"/>
                </a:solidFill>
              </a:rPr>
              <a:t>to OEO, the WSU Title IX Coordinator, or a Title IX Co-Coordinator. </a:t>
            </a:r>
            <a:endParaRPr lang="en-US" sz="2000" b="1" dirty="0">
              <a:solidFill>
                <a:srgbClr val="002D4F"/>
              </a:solidFill>
            </a:endParaRPr>
          </a:p>
          <a:p>
            <a:pPr marL="342900" indent="-342900" eaLnBrk="0" fontAlgn="base" hangingPunct="0">
              <a:lnSpc>
                <a:spcPct val="90000"/>
              </a:lnSpc>
              <a:spcBef>
                <a:spcPts val="1200"/>
              </a:spcBef>
              <a:spcAft>
                <a:spcPts val="1200"/>
              </a:spcAft>
              <a:buClr>
                <a:srgbClr val="003C69">
                  <a:lumMod val="75000"/>
                </a:srgbClr>
              </a:buClr>
              <a:buSzPct val="100000"/>
              <a:buFont typeface="Arial" panose="020B0604020202020204" pitchFamily="34" charset="0"/>
              <a:buChar char="•"/>
            </a:pPr>
            <a:r>
              <a:rPr lang="en-US" sz="2000" b="1" dirty="0" smtClean="0">
                <a:solidFill>
                  <a:srgbClr val="002D4F"/>
                </a:solidFill>
              </a:rPr>
              <a:t>In </a:t>
            </a:r>
            <a:r>
              <a:rPr lang="en-US" sz="2000" b="1" dirty="0">
                <a:solidFill>
                  <a:srgbClr val="002D4F"/>
                </a:solidFill>
              </a:rPr>
              <a:t>addition, WSU employees with supervisory authority who have information regarding incidents of other forms of discrimination, must report those to </a:t>
            </a:r>
            <a:r>
              <a:rPr lang="en-US" sz="2000" b="1" dirty="0" smtClean="0">
                <a:solidFill>
                  <a:srgbClr val="002D4F"/>
                </a:solidFill>
              </a:rPr>
              <a:t>OEO.</a:t>
            </a:r>
          </a:p>
          <a:p>
            <a:pPr marL="342900" indent="-342900" eaLnBrk="0" fontAlgn="base" hangingPunct="0">
              <a:lnSpc>
                <a:spcPct val="90000"/>
              </a:lnSpc>
              <a:spcBef>
                <a:spcPts val="1200"/>
              </a:spcBef>
              <a:spcAft>
                <a:spcPts val="1200"/>
              </a:spcAft>
              <a:buClr>
                <a:srgbClr val="003C69">
                  <a:lumMod val="75000"/>
                </a:srgbClr>
              </a:buClr>
              <a:buSzPct val="100000"/>
              <a:buFont typeface="Arial" panose="020B0604020202020204" pitchFamily="34" charset="0"/>
              <a:buChar char="•"/>
            </a:pPr>
            <a:r>
              <a:rPr lang="en-US" sz="2000" b="1" dirty="0" smtClean="0">
                <a:solidFill>
                  <a:srgbClr val="002D4F"/>
                </a:solidFill>
              </a:rPr>
              <a:t>Employees </a:t>
            </a:r>
            <a:r>
              <a:rPr lang="en-US" sz="2000" b="1" dirty="0">
                <a:solidFill>
                  <a:srgbClr val="002D4F"/>
                </a:solidFill>
              </a:rPr>
              <a:t>should </a:t>
            </a:r>
            <a:r>
              <a:rPr lang="en-US" sz="2000" b="1" u="sng" dirty="0">
                <a:solidFill>
                  <a:srgbClr val="002D4F"/>
                </a:solidFill>
              </a:rPr>
              <a:t>not</a:t>
            </a:r>
            <a:r>
              <a:rPr lang="en-US" sz="2000" b="1" dirty="0">
                <a:solidFill>
                  <a:srgbClr val="002D4F"/>
                </a:solidFill>
              </a:rPr>
              <a:t> attempt to investigate or assess allegations of discrimination, sexual harassment, or sexual misconduct prior to consulting with the Office for Equal </a:t>
            </a:r>
            <a:r>
              <a:rPr lang="en-US" sz="2000" b="1" dirty="0" smtClean="0">
                <a:solidFill>
                  <a:srgbClr val="002D4F"/>
                </a:solidFill>
              </a:rPr>
              <a:t>Opportunity.</a:t>
            </a:r>
            <a:endParaRPr lang="en-US" sz="2000" b="1" dirty="0">
              <a:solidFill>
                <a:srgbClr val="002D4F"/>
              </a:solidFill>
            </a:endParaRPr>
          </a:p>
        </p:txBody>
      </p:sp>
    </p:spTree>
    <p:custDataLst>
      <p:tags r:id="rId1"/>
    </p:custDataLst>
    <p:extLst>
      <p:ext uri="{BB962C8B-B14F-4D97-AF65-F5344CB8AC3E}">
        <p14:creationId xmlns:p14="http://schemas.microsoft.com/office/powerpoint/2010/main" val="1851474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C:\Users\dschmidt\AppData\Local\Microsoft\Windows\Temporary Internet Files\Content.IE5\I0GN1H16\MP900178425[1].jpg"/>
          <p:cNvPicPr>
            <a:picLocks noChangeAspect="1" noChangeArrowheads="1"/>
          </p:cNvPicPr>
          <p:nvPr>
            <p:custDataLst>
              <p:tags r:id="rId2"/>
            </p:custDataLst>
          </p:nvPr>
        </p:nvPicPr>
        <p:blipFill>
          <a:blip r:embed="rId6">
            <a:extLst>
              <a:ext uri="{28A0092B-C50C-407E-A947-70E740481C1C}">
                <a14:useLocalDpi xmlns:a14="http://schemas.microsoft.com/office/drawing/2010/main" val="0"/>
              </a:ext>
            </a:extLst>
          </a:blip>
          <a:srcRect/>
          <a:stretch>
            <a:fillRect/>
          </a:stretch>
        </p:blipFill>
        <p:spPr bwMode="auto">
          <a:xfrm>
            <a:off x="4968444" y="1726444"/>
            <a:ext cx="3771900" cy="2514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Rectangle 16"/>
          <p:cNvSpPr/>
          <p:nvPr/>
        </p:nvSpPr>
        <p:spPr>
          <a:xfrm>
            <a:off x="301753" y="1676400"/>
            <a:ext cx="4346447" cy="2554545"/>
          </a:xfrm>
          <a:prstGeom prst="rect">
            <a:avLst/>
          </a:prstGeom>
        </p:spPr>
        <p:txBody>
          <a:bodyPr wrap="square">
            <a:spAutoFit/>
          </a:bodyPr>
          <a:lstStyle/>
          <a:p>
            <a:pPr marL="457200" indent="-292100" fontAlgn="base">
              <a:spcBef>
                <a:spcPts val="600"/>
              </a:spcBef>
              <a:spcAft>
                <a:spcPts val="600"/>
              </a:spcAft>
              <a:buClr>
                <a:srgbClr val="990033"/>
              </a:buClr>
              <a:buSzPct val="100000"/>
              <a:buFont typeface="Arial" pitchFamily="34" charset="0"/>
              <a:buChar char="•"/>
            </a:pPr>
            <a:r>
              <a:rPr lang="en-US" sz="2000" b="1" dirty="0">
                <a:solidFill>
                  <a:srgbClr val="002D4F"/>
                </a:solidFill>
                <a:cs typeface="Arial" pitchFamily="34" charset="0"/>
              </a:rPr>
              <a:t>WSU employees cannot guarantee confidentiality to students or other employees, unless they have a legally privileged relationship</a:t>
            </a:r>
          </a:p>
          <a:p>
            <a:pPr marL="457200" indent="-292100" fontAlgn="base">
              <a:spcBef>
                <a:spcPts val="1200"/>
              </a:spcBef>
              <a:spcAft>
                <a:spcPct val="50000"/>
              </a:spcAft>
              <a:buClr>
                <a:srgbClr val="990033"/>
              </a:buClr>
              <a:buSzPct val="100000"/>
              <a:buFont typeface="Arial" pitchFamily="34" charset="0"/>
              <a:buChar char="•"/>
            </a:pPr>
            <a:r>
              <a:rPr lang="en-US" sz="2000" b="1" dirty="0">
                <a:solidFill>
                  <a:srgbClr val="002D4F"/>
                </a:solidFill>
                <a:cs typeface="Arial" pitchFamily="34" charset="0"/>
              </a:rPr>
              <a:t>Information is shared on a limited </a:t>
            </a:r>
            <a:r>
              <a:rPr lang="en-US" sz="2000" b="1" dirty="0" smtClean="0">
                <a:solidFill>
                  <a:srgbClr val="002D4F"/>
                </a:solidFill>
              </a:rPr>
              <a:t>“need to know” basis.</a:t>
            </a:r>
          </a:p>
        </p:txBody>
      </p:sp>
      <p:sp>
        <p:nvSpPr>
          <p:cNvPr id="11" name="Rectangle 10"/>
          <p:cNvSpPr/>
          <p:nvPr/>
        </p:nvSpPr>
        <p:spPr>
          <a:xfrm>
            <a:off x="457200" y="4331670"/>
            <a:ext cx="8308850" cy="2416046"/>
          </a:xfrm>
          <a:prstGeom prst="rect">
            <a:avLst/>
          </a:prstGeom>
        </p:spPr>
        <p:txBody>
          <a:bodyPr wrap="square">
            <a:spAutoFit/>
          </a:bodyPr>
          <a:lstStyle/>
          <a:p>
            <a:pPr marL="342900" indent="-342900">
              <a:buClr>
                <a:srgbClr val="990033"/>
              </a:buClr>
              <a:buFont typeface="Arial" panose="020B0604020202020204" pitchFamily="34" charset="0"/>
              <a:buChar char="•"/>
            </a:pPr>
            <a:r>
              <a:rPr lang="en-US" sz="2000" b="1" dirty="0">
                <a:solidFill>
                  <a:srgbClr val="002D4F"/>
                </a:solidFill>
                <a:cs typeface="Arial" pitchFamily="34" charset="0"/>
              </a:rPr>
              <a:t>Investigative information will be shared with others on a need-to-know basis, including with investigators, witnesses, the </a:t>
            </a:r>
            <a:r>
              <a:rPr lang="en-US" sz="2000" b="1" dirty="0" smtClean="0">
                <a:solidFill>
                  <a:srgbClr val="002D4F"/>
                </a:solidFill>
                <a:cs typeface="Arial" pitchFamily="34" charset="0"/>
              </a:rPr>
              <a:t>accused individual</a:t>
            </a:r>
            <a:r>
              <a:rPr lang="en-US" sz="2000" b="1" dirty="0">
                <a:solidFill>
                  <a:srgbClr val="002D4F"/>
                </a:solidFill>
                <a:cs typeface="Arial" pitchFamily="34" charset="0"/>
              </a:rPr>
              <a:t>, and relevant WSU officials, or as required or permitted by law.  </a:t>
            </a:r>
            <a:endParaRPr lang="en-US" sz="2000" b="1" dirty="0" smtClean="0">
              <a:solidFill>
                <a:srgbClr val="002D4F"/>
              </a:solidFill>
              <a:cs typeface="Arial" pitchFamily="34" charset="0"/>
            </a:endParaRPr>
          </a:p>
          <a:p>
            <a:pPr>
              <a:buClr>
                <a:srgbClr val="990033"/>
              </a:buClr>
            </a:pPr>
            <a:endParaRPr lang="en-US" sz="1100" b="1" dirty="0" smtClean="0">
              <a:solidFill>
                <a:srgbClr val="002D4F"/>
              </a:solidFill>
              <a:cs typeface="Arial" pitchFamily="34" charset="0"/>
            </a:endParaRPr>
          </a:p>
          <a:p>
            <a:pPr marL="342900" indent="-342900">
              <a:buClr>
                <a:srgbClr val="990033"/>
              </a:buClr>
              <a:buFont typeface="Arial" panose="020B0604020202020204" pitchFamily="34" charset="0"/>
              <a:buChar char="•"/>
            </a:pPr>
            <a:r>
              <a:rPr lang="en-US" sz="2000" b="1" dirty="0" smtClean="0">
                <a:solidFill>
                  <a:srgbClr val="002D4F"/>
                </a:solidFill>
                <a:cs typeface="Arial" pitchFamily="34" charset="0"/>
              </a:rPr>
              <a:t>In </a:t>
            </a:r>
            <a:r>
              <a:rPr lang="en-US" sz="2000" b="1" dirty="0">
                <a:solidFill>
                  <a:srgbClr val="002D4F"/>
                </a:solidFill>
                <a:cs typeface="Arial" pitchFamily="34" charset="0"/>
              </a:rPr>
              <a:t>some cases, the investigation file may be subject to requests for public records; WSU will redact identifying or other information when legally permissible. </a:t>
            </a:r>
            <a:endParaRPr lang="en-US" sz="2000" b="1" dirty="0">
              <a:solidFill>
                <a:srgbClr val="002D4F"/>
              </a:solidFill>
            </a:endParaRPr>
          </a:p>
        </p:txBody>
      </p:sp>
      <p:sp>
        <p:nvSpPr>
          <p:cNvPr id="6" name="Freeform 5"/>
          <p:cNvSpPr/>
          <p:nvPr/>
        </p:nvSpPr>
        <p:spPr>
          <a:xfrm>
            <a:off x="312680" y="1765738"/>
            <a:ext cx="906520" cy="1576552"/>
          </a:xfrm>
          <a:custGeom>
            <a:avLst/>
            <a:gdLst>
              <a:gd name="connsiteX0" fmla="*/ 0 w 567559"/>
              <a:gd name="connsiteY0" fmla="*/ 0 h 1576552"/>
              <a:gd name="connsiteX1" fmla="*/ 0 w 567559"/>
              <a:gd name="connsiteY1" fmla="*/ 1576552 h 1576552"/>
              <a:gd name="connsiteX2" fmla="*/ 567559 w 567559"/>
              <a:gd name="connsiteY2" fmla="*/ 1576552 h 1576552"/>
            </a:gdLst>
            <a:ahLst/>
            <a:cxnLst>
              <a:cxn ang="0">
                <a:pos x="connsiteX0" y="connsiteY0"/>
              </a:cxn>
              <a:cxn ang="0">
                <a:pos x="connsiteX1" y="connsiteY1"/>
              </a:cxn>
              <a:cxn ang="0">
                <a:pos x="connsiteX2" y="connsiteY2"/>
              </a:cxn>
            </a:cxnLst>
            <a:rect l="l" t="t" r="r" b="b"/>
            <a:pathLst>
              <a:path w="567559" h="1576552">
                <a:moveTo>
                  <a:pt x="0" y="0"/>
                </a:moveTo>
                <a:lnTo>
                  <a:pt x="0" y="1576552"/>
                </a:lnTo>
                <a:lnTo>
                  <a:pt x="567559" y="1576552"/>
                </a:lnTo>
              </a:path>
            </a:pathLst>
          </a:custGeom>
          <a:noFill/>
          <a:ln w="50800" cap="sq" cmpd="tri"/>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312680" y="3342290"/>
            <a:ext cx="1211320" cy="848710"/>
          </a:xfrm>
          <a:custGeom>
            <a:avLst/>
            <a:gdLst>
              <a:gd name="connsiteX0" fmla="*/ 0 w 567559"/>
              <a:gd name="connsiteY0" fmla="*/ 0 h 1576552"/>
              <a:gd name="connsiteX1" fmla="*/ 0 w 567559"/>
              <a:gd name="connsiteY1" fmla="*/ 1576552 h 1576552"/>
              <a:gd name="connsiteX2" fmla="*/ 567559 w 567559"/>
              <a:gd name="connsiteY2" fmla="*/ 1576552 h 1576552"/>
            </a:gdLst>
            <a:ahLst/>
            <a:cxnLst>
              <a:cxn ang="0">
                <a:pos x="connsiteX0" y="connsiteY0"/>
              </a:cxn>
              <a:cxn ang="0">
                <a:pos x="connsiteX1" y="connsiteY1"/>
              </a:cxn>
              <a:cxn ang="0">
                <a:pos x="connsiteX2" y="connsiteY2"/>
              </a:cxn>
            </a:cxnLst>
            <a:rect l="l" t="t" r="r" b="b"/>
            <a:pathLst>
              <a:path w="567559" h="1576552">
                <a:moveTo>
                  <a:pt x="0" y="0"/>
                </a:moveTo>
                <a:lnTo>
                  <a:pt x="0" y="1576552"/>
                </a:lnTo>
                <a:lnTo>
                  <a:pt x="567559" y="1576552"/>
                </a:lnTo>
              </a:path>
            </a:pathLst>
          </a:custGeom>
          <a:noFill/>
          <a:ln w="50800" cap="sq" cmpd="tri"/>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a:off x="312680" y="4190999"/>
            <a:ext cx="1592320" cy="1516117"/>
          </a:xfrm>
          <a:custGeom>
            <a:avLst/>
            <a:gdLst>
              <a:gd name="connsiteX0" fmla="*/ 0 w 567559"/>
              <a:gd name="connsiteY0" fmla="*/ 0 h 1576552"/>
              <a:gd name="connsiteX1" fmla="*/ 0 w 567559"/>
              <a:gd name="connsiteY1" fmla="*/ 1576552 h 1576552"/>
              <a:gd name="connsiteX2" fmla="*/ 567559 w 567559"/>
              <a:gd name="connsiteY2" fmla="*/ 1576552 h 1576552"/>
            </a:gdLst>
            <a:ahLst/>
            <a:cxnLst>
              <a:cxn ang="0">
                <a:pos x="connsiteX0" y="connsiteY0"/>
              </a:cxn>
              <a:cxn ang="0">
                <a:pos x="connsiteX1" y="connsiteY1"/>
              </a:cxn>
              <a:cxn ang="0">
                <a:pos x="connsiteX2" y="connsiteY2"/>
              </a:cxn>
            </a:cxnLst>
            <a:rect l="l" t="t" r="r" b="b"/>
            <a:pathLst>
              <a:path w="567559" h="1576552">
                <a:moveTo>
                  <a:pt x="0" y="0"/>
                </a:moveTo>
                <a:lnTo>
                  <a:pt x="0" y="1576552"/>
                </a:lnTo>
                <a:lnTo>
                  <a:pt x="567559" y="1576552"/>
                </a:lnTo>
              </a:path>
            </a:pathLst>
          </a:custGeom>
          <a:noFill/>
          <a:ln w="50800" cap="sq" cmpd="tri"/>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312680" y="5714999"/>
            <a:ext cx="1973320" cy="985345"/>
          </a:xfrm>
          <a:custGeom>
            <a:avLst/>
            <a:gdLst>
              <a:gd name="connsiteX0" fmla="*/ 0 w 567559"/>
              <a:gd name="connsiteY0" fmla="*/ 0 h 1576552"/>
              <a:gd name="connsiteX1" fmla="*/ 0 w 567559"/>
              <a:gd name="connsiteY1" fmla="*/ 1576552 h 1576552"/>
              <a:gd name="connsiteX2" fmla="*/ 567559 w 567559"/>
              <a:gd name="connsiteY2" fmla="*/ 1576552 h 1576552"/>
            </a:gdLst>
            <a:ahLst/>
            <a:cxnLst>
              <a:cxn ang="0">
                <a:pos x="connsiteX0" y="connsiteY0"/>
              </a:cxn>
              <a:cxn ang="0">
                <a:pos x="connsiteX1" y="connsiteY1"/>
              </a:cxn>
              <a:cxn ang="0">
                <a:pos x="connsiteX2" y="connsiteY2"/>
              </a:cxn>
            </a:cxnLst>
            <a:rect l="l" t="t" r="r" b="b"/>
            <a:pathLst>
              <a:path w="567559" h="1576552">
                <a:moveTo>
                  <a:pt x="0" y="0"/>
                </a:moveTo>
                <a:lnTo>
                  <a:pt x="0" y="1576552"/>
                </a:lnTo>
                <a:lnTo>
                  <a:pt x="567559" y="1576552"/>
                </a:lnTo>
              </a:path>
            </a:pathLst>
          </a:custGeom>
          <a:noFill/>
          <a:ln w="50800" cap="sq" cmpd="tri"/>
          <a:effectLst>
            <a:outerShdw blurRad="508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p:cNvGrpSpPr/>
          <p:nvPr>
            <p:custDataLst>
              <p:tags r:id="rId3"/>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18" name="Rectangle 17"/>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TextBox 18"/>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23" name="TextBox 22"/>
          <p:cNvSpPr txBox="1"/>
          <p:nvPr/>
        </p:nvSpPr>
        <p:spPr>
          <a:xfrm>
            <a:off x="0"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Confidentiality</a:t>
            </a:r>
            <a:endParaRPr lang="en-US" dirty="0"/>
          </a:p>
        </p:txBody>
      </p:sp>
    </p:spTree>
    <p:custDataLst>
      <p:tags r:id="rId1"/>
    </p:custDataLst>
    <p:extLst>
      <p:ext uri="{BB962C8B-B14F-4D97-AF65-F5344CB8AC3E}">
        <p14:creationId xmlns:p14="http://schemas.microsoft.com/office/powerpoint/2010/main" val="3175726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black">
          <a:xfrm>
            <a:off x="377328" y="1991299"/>
            <a:ext cx="2183611" cy="461665"/>
          </a:xfrm>
          <a:prstGeom prst="rect">
            <a:avLst/>
          </a:prstGeom>
          <a:noFill/>
          <a:ln w="9525">
            <a:noFill/>
            <a:miter lim="800000"/>
            <a:headEnd/>
            <a:tailEnd/>
          </a:ln>
        </p:spPr>
        <p:txBody>
          <a:bodyPr vert="horz" wrap="none" lIns="91440" tIns="45720" rIns="91440" bIns="45720" numCol="1" anchor="t" anchorCtr="1" compatLnSpc="1">
            <a:prstTxWarp prst="textNoShape">
              <a:avLst/>
            </a:prstTxWarp>
            <a:spAutoFit/>
          </a:bodyPr>
          <a:lstStyle/>
          <a:p>
            <a:pPr eaLnBrk="0" fontAlgn="base" hangingPunct="0">
              <a:spcAft>
                <a:spcPts val="600"/>
              </a:spcAft>
              <a:buClr>
                <a:srgbClr val="003C69">
                  <a:lumMod val="75000"/>
                </a:srgbClr>
              </a:buClr>
              <a:buSzPct val="100000"/>
            </a:pPr>
            <a:r>
              <a:rPr lang="en-US" sz="2400" b="1" dirty="0">
                <a:solidFill>
                  <a:srgbClr val="990033"/>
                </a:solidFill>
              </a:rPr>
              <a:t>For Students:</a:t>
            </a:r>
          </a:p>
        </p:txBody>
      </p:sp>
      <p:grpSp>
        <p:nvGrpSpPr>
          <p:cNvPr id="11" name="Group 10"/>
          <p:cNvGrpSpPr/>
          <p:nvPr>
            <p:custDataLst>
              <p:tags r:id="rId2"/>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12" name="Rectangle 11"/>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TextBox 12"/>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14" name="TextBox 13"/>
          <p:cNvSpPr txBox="1"/>
          <p:nvPr/>
        </p:nvSpPr>
        <p:spPr>
          <a:xfrm>
            <a:off x="0" y="762000"/>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Confidential Resources </a:t>
            </a:r>
            <a:endParaRPr lang="en-US" dirty="0"/>
          </a:p>
        </p:txBody>
      </p:sp>
      <p:sp>
        <p:nvSpPr>
          <p:cNvPr id="7" name="Rectangle 3"/>
          <p:cNvSpPr txBox="1">
            <a:spLocks noChangeArrowheads="1"/>
          </p:cNvSpPr>
          <p:nvPr/>
        </p:nvSpPr>
        <p:spPr bwMode="black">
          <a:xfrm>
            <a:off x="871164" y="2362200"/>
            <a:ext cx="7307065" cy="707886"/>
          </a:xfrm>
          <a:prstGeom prst="rect">
            <a:avLst/>
          </a:prstGeom>
          <a:noFill/>
          <a:ln w="9525">
            <a:noFill/>
            <a:miter lim="800000"/>
            <a:headEnd/>
            <a:tailEnd/>
          </a:ln>
        </p:spPr>
        <p:txBody>
          <a:bodyPr vert="horz" wrap="none" lIns="91440" tIns="45720" rIns="91440" bIns="45720" numCol="1" anchor="t" anchorCtr="1" compatLnSpc="1">
            <a:prstTxWarp prst="textNoShape">
              <a:avLst/>
            </a:prstTxWarp>
            <a:spAutoFit/>
          </a:bodyPr>
          <a:lstStyle/>
          <a:p>
            <a:pPr marL="396875" lvl="1" indent="-347663" eaLnBrk="0" fontAlgn="base" hangingPunct="0">
              <a:spcAft>
                <a:spcPct val="0"/>
              </a:spcAft>
              <a:buClr>
                <a:srgbClr val="003C69">
                  <a:lumMod val="75000"/>
                </a:srgbClr>
              </a:buClr>
              <a:buSzPct val="100000"/>
              <a:buFont typeface="Arial" panose="020B0604020202020204" pitchFamily="34" charset="0"/>
              <a:buChar char="•"/>
            </a:pPr>
            <a:r>
              <a:rPr lang="en-US" sz="2000" b="1" dirty="0" smtClean="0">
                <a:solidFill>
                  <a:srgbClr val="002D4F"/>
                </a:solidFill>
              </a:rPr>
              <a:t>WSU Counseling and Testing Services</a:t>
            </a:r>
            <a:r>
              <a:rPr lang="en-US" sz="2000" b="1" dirty="0" smtClean="0">
                <a:solidFill>
                  <a:srgbClr val="FF00FF"/>
                </a:solidFill>
              </a:rPr>
              <a:t>	</a:t>
            </a:r>
            <a:r>
              <a:rPr lang="en-US" sz="2000" b="1" dirty="0" smtClean="0">
                <a:solidFill>
                  <a:srgbClr val="002D4F"/>
                </a:solidFill>
              </a:rPr>
              <a:t>509-335-4511</a:t>
            </a:r>
          </a:p>
          <a:p>
            <a:pPr marL="392113" lvl="1" indent="-342900" eaLnBrk="0" fontAlgn="base" hangingPunct="0">
              <a:spcAft>
                <a:spcPct val="0"/>
              </a:spcAft>
              <a:buClr>
                <a:srgbClr val="003C69">
                  <a:lumMod val="75000"/>
                </a:srgbClr>
              </a:buClr>
              <a:buSzPct val="100000"/>
              <a:buFont typeface="Arial" panose="020B0604020202020204" pitchFamily="34" charset="0"/>
              <a:buChar char="•"/>
            </a:pPr>
            <a:r>
              <a:rPr lang="en-US" sz="2000" b="1" dirty="0" smtClean="0">
                <a:solidFill>
                  <a:srgbClr val="002D4F"/>
                </a:solidFill>
              </a:rPr>
              <a:t>WSU Health and Wellness Services</a:t>
            </a:r>
            <a:r>
              <a:rPr lang="en-US" sz="2000" b="1" dirty="0" smtClean="0">
                <a:solidFill>
                  <a:srgbClr val="FF00FF"/>
                </a:solidFill>
              </a:rPr>
              <a:t>	</a:t>
            </a:r>
            <a:r>
              <a:rPr lang="en-US" sz="2000" b="1" dirty="0" smtClean="0">
                <a:solidFill>
                  <a:srgbClr val="002D4F"/>
                </a:solidFill>
              </a:rPr>
              <a:t>509-335-3575</a:t>
            </a:r>
            <a:endParaRPr lang="en-US" sz="2000" b="1" dirty="0">
              <a:solidFill>
                <a:srgbClr val="FF0000"/>
              </a:solidFill>
            </a:endParaRPr>
          </a:p>
        </p:txBody>
      </p:sp>
      <p:sp>
        <p:nvSpPr>
          <p:cNvPr id="8" name="Rectangle 3"/>
          <p:cNvSpPr txBox="1">
            <a:spLocks noChangeArrowheads="1"/>
          </p:cNvSpPr>
          <p:nvPr/>
        </p:nvSpPr>
        <p:spPr bwMode="black">
          <a:xfrm>
            <a:off x="377328" y="4343400"/>
            <a:ext cx="1568058" cy="461665"/>
          </a:xfrm>
          <a:prstGeom prst="rect">
            <a:avLst/>
          </a:prstGeom>
          <a:noFill/>
          <a:ln w="9525">
            <a:noFill/>
            <a:miter lim="800000"/>
            <a:headEnd/>
            <a:tailEnd/>
          </a:ln>
        </p:spPr>
        <p:txBody>
          <a:bodyPr vert="horz" wrap="none" lIns="91440" tIns="45720" rIns="91440" bIns="45720" numCol="1" anchor="t" anchorCtr="1" compatLnSpc="1">
            <a:prstTxWarp prst="textNoShape">
              <a:avLst/>
            </a:prstTxWarp>
            <a:spAutoFit/>
          </a:bodyPr>
          <a:lstStyle/>
          <a:p>
            <a:pPr eaLnBrk="0" fontAlgn="base" hangingPunct="0">
              <a:spcBef>
                <a:spcPts val="1200"/>
              </a:spcBef>
              <a:spcAft>
                <a:spcPts val="600"/>
              </a:spcAft>
              <a:buClr>
                <a:srgbClr val="003C69">
                  <a:lumMod val="75000"/>
                </a:srgbClr>
              </a:buClr>
              <a:buSzPct val="100000"/>
            </a:pPr>
            <a:r>
              <a:rPr lang="en-US" sz="2400" b="1" dirty="0">
                <a:solidFill>
                  <a:srgbClr val="990033"/>
                </a:solidFill>
              </a:rPr>
              <a:t>For Both:</a:t>
            </a:r>
          </a:p>
        </p:txBody>
      </p:sp>
      <p:sp>
        <p:nvSpPr>
          <p:cNvPr id="10" name="Rectangle 3"/>
          <p:cNvSpPr txBox="1">
            <a:spLocks noChangeArrowheads="1"/>
          </p:cNvSpPr>
          <p:nvPr/>
        </p:nvSpPr>
        <p:spPr bwMode="black">
          <a:xfrm>
            <a:off x="377328" y="3276600"/>
            <a:ext cx="2492990" cy="461665"/>
          </a:xfrm>
          <a:prstGeom prst="rect">
            <a:avLst/>
          </a:prstGeom>
          <a:noFill/>
          <a:ln w="9525">
            <a:noFill/>
            <a:miter lim="800000"/>
            <a:headEnd/>
            <a:tailEnd/>
          </a:ln>
        </p:spPr>
        <p:txBody>
          <a:bodyPr vert="horz" wrap="none" lIns="91440" tIns="45720" rIns="91440" bIns="45720" numCol="1" anchor="t" anchorCtr="1" compatLnSpc="1">
            <a:prstTxWarp prst="textNoShape">
              <a:avLst/>
            </a:prstTxWarp>
            <a:spAutoFit/>
          </a:bodyPr>
          <a:lstStyle/>
          <a:p>
            <a:pPr eaLnBrk="0" fontAlgn="base" hangingPunct="0">
              <a:spcBef>
                <a:spcPts val="1200"/>
              </a:spcBef>
              <a:spcAft>
                <a:spcPts val="600"/>
              </a:spcAft>
              <a:buClr>
                <a:srgbClr val="003C69">
                  <a:lumMod val="75000"/>
                </a:srgbClr>
              </a:buClr>
              <a:buSzPct val="100000"/>
            </a:pPr>
            <a:r>
              <a:rPr lang="en-US" sz="2400" b="1" dirty="0">
                <a:solidFill>
                  <a:srgbClr val="990033"/>
                </a:solidFill>
              </a:rPr>
              <a:t>For Employees:</a:t>
            </a:r>
          </a:p>
        </p:txBody>
      </p:sp>
      <p:sp>
        <p:nvSpPr>
          <p:cNvPr id="15" name="Rectangle 3"/>
          <p:cNvSpPr txBox="1">
            <a:spLocks noChangeArrowheads="1"/>
          </p:cNvSpPr>
          <p:nvPr/>
        </p:nvSpPr>
        <p:spPr bwMode="black">
          <a:xfrm>
            <a:off x="817085" y="3657600"/>
            <a:ext cx="7321235" cy="400110"/>
          </a:xfrm>
          <a:prstGeom prst="rect">
            <a:avLst/>
          </a:prstGeom>
          <a:noFill/>
          <a:ln w="9525">
            <a:noFill/>
            <a:miter lim="800000"/>
            <a:headEnd/>
            <a:tailEnd/>
          </a:ln>
        </p:spPr>
        <p:txBody>
          <a:bodyPr vert="horz" wrap="none" lIns="91440" tIns="45720" rIns="91440" bIns="45720" numCol="1" anchor="t" anchorCtr="1" compatLnSpc="1">
            <a:prstTxWarp prst="textNoShape">
              <a:avLst/>
            </a:prstTxWarp>
            <a:spAutoFit/>
          </a:bodyPr>
          <a:lstStyle/>
          <a:p>
            <a:pPr marL="392113" lvl="1" indent="-342900" eaLnBrk="0" fontAlgn="base" hangingPunct="0">
              <a:spcBef>
                <a:spcPts val="1200"/>
              </a:spcBef>
              <a:spcAft>
                <a:spcPct val="0"/>
              </a:spcAft>
              <a:buClr>
                <a:srgbClr val="003C69">
                  <a:lumMod val="75000"/>
                </a:srgbClr>
              </a:buClr>
              <a:buSzPct val="100000"/>
              <a:buFont typeface="Arial" panose="020B0604020202020204" pitchFamily="34" charset="0"/>
              <a:buChar char="•"/>
            </a:pPr>
            <a:r>
              <a:rPr lang="en-US" sz="2000" b="1" dirty="0" smtClean="0">
                <a:solidFill>
                  <a:srgbClr val="002D4F"/>
                </a:solidFill>
              </a:rPr>
              <a:t>Employee Assistance Program (EAP)</a:t>
            </a:r>
            <a:r>
              <a:rPr lang="en-US" sz="2000" b="1" dirty="0" smtClean="0">
                <a:solidFill>
                  <a:srgbClr val="FF00FF"/>
                </a:solidFill>
              </a:rPr>
              <a:t>	</a:t>
            </a:r>
            <a:r>
              <a:rPr lang="en-US" sz="2000" b="1" dirty="0" smtClean="0">
                <a:solidFill>
                  <a:srgbClr val="002D4F"/>
                </a:solidFill>
              </a:rPr>
              <a:t>509-335-5759</a:t>
            </a:r>
            <a:endParaRPr lang="en-US" sz="2000" b="1" dirty="0">
              <a:solidFill>
                <a:srgbClr val="FF0000"/>
              </a:solidFill>
            </a:endParaRPr>
          </a:p>
        </p:txBody>
      </p:sp>
      <p:sp>
        <p:nvSpPr>
          <p:cNvPr id="16" name="Rectangle 3"/>
          <p:cNvSpPr txBox="1">
            <a:spLocks noChangeArrowheads="1"/>
          </p:cNvSpPr>
          <p:nvPr/>
        </p:nvSpPr>
        <p:spPr bwMode="black">
          <a:xfrm>
            <a:off x="871164" y="4721424"/>
            <a:ext cx="7337265" cy="707886"/>
          </a:xfrm>
          <a:prstGeom prst="rect">
            <a:avLst/>
          </a:prstGeom>
          <a:noFill/>
          <a:ln w="9525">
            <a:noFill/>
            <a:miter lim="800000"/>
            <a:headEnd/>
            <a:tailEnd/>
          </a:ln>
        </p:spPr>
        <p:txBody>
          <a:bodyPr vert="horz" wrap="none" lIns="91440" tIns="45720" rIns="91440" bIns="45720" numCol="1" anchor="t" anchorCtr="1" compatLnSpc="1">
            <a:prstTxWarp prst="textNoShape">
              <a:avLst/>
            </a:prstTxWarp>
            <a:spAutoFit/>
          </a:bodyPr>
          <a:lstStyle/>
          <a:p>
            <a:pPr marL="342900" lvl="1" indent="-342900" eaLnBrk="0" fontAlgn="base" hangingPunct="0">
              <a:spcBef>
                <a:spcPts val="600"/>
              </a:spcBef>
              <a:spcAft>
                <a:spcPct val="0"/>
              </a:spcAft>
              <a:buClr>
                <a:srgbClr val="003C69">
                  <a:lumMod val="75000"/>
                </a:srgbClr>
              </a:buClr>
              <a:buSzPct val="100000"/>
              <a:buFont typeface="Arial" panose="020B0604020202020204" pitchFamily="34" charset="0"/>
              <a:buChar char="•"/>
            </a:pPr>
            <a:r>
              <a:rPr lang="en-US" sz="2000" b="1" dirty="0" smtClean="0">
                <a:solidFill>
                  <a:srgbClr val="002D4F"/>
                </a:solidFill>
              </a:rPr>
              <a:t>Alternatives </a:t>
            </a:r>
            <a:r>
              <a:rPr lang="en-US" sz="2000" b="1" dirty="0">
                <a:solidFill>
                  <a:srgbClr val="002D4F"/>
                </a:solidFill>
              </a:rPr>
              <a:t>to Violence of the Palouse (</a:t>
            </a:r>
            <a:r>
              <a:rPr lang="en-US" sz="2000" b="1" dirty="0" smtClean="0">
                <a:solidFill>
                  <a:srgbClr val="002D4F"/>
                </a:solidFill>
              </a:rPr>
              <a:t>ATVP)</a:t>
            </a:r>
            <a:r>
              <a:rPr lang="en-US" sz="2000" b="1" dirty="0" smtClean="0">
                <a:solidFill>
                  <a:srgbClr val="FF00FF"/>
                </a:solidFill>
              </a:rPr>
              <a:t/>
            </a:r>
            <a:br>
              <a:rPr lang="en-US" sz="2000" b="1" dirty="0" smtClean="0">
                <a:solidFill>
                  <a:srgbClr val="FF00FF"/>
                </a:solidFill>
              </a:rPr>
            </a:br>
            <a:r>
              <a:rPr lang="en-US" sz="2000" b="1" dirty="0" smtClean="0">
                <a:solidFill>
                  <a:srgbClr val="FF00FF"/>
                </a:solidFill>
              </a:rPr>
              <a:t>			</a:t>
            </a:r>
            <a:r>
              <a:rPr lang="en-US" sz="2000" b="1" dirty="0">
                <a:solidFill>
                  <a:srgbClr val="002D4F"/>
                </a:solidFill>
              </a:rPr>
              <a:t> </a:t>
            </a:r>
            <a:r>
              <a:rPr lang="en-US" sz="2000" b="1" dirty="0" smtClean="0">
                <a:solidFill>
                  <a:srgbClr val="002D4F"/>
                </a:solidFill>
              </a:rPr>
              <a:t>  509-332-4357   or    1-877-334-2887</a:t>
            </a:r>
            <a:endParaRPr lang="en-US" sz="2000" b="1" dirty="0">
              <a:solidFill>
                <a:srgbClr val="FF0000"/>
              </a:solidFill>
            </a:endParaRPr>
          </a:p>
        </p:txBody>
      </p:sp>
      <p:sp>
        <p:nvSpPr>
          <p:cNvPr id="17" name="Rectangle 3"/>
          <p:cNvSpPr txBox="1">
            <a:spLocks noChangeArrowheads="1"/>
          </p:cNvSpPr>
          <p:nvPr/>
        </p:nvSpPr>
        <p:spPr bwMode="black">
          <a:xfrm>
            <a:off x="377328" y="5505510"/>
            <a:ext cx="7571303" cy="461665"/>
          </a:xfrm>
          <a:prstGeom prst="rect">
            <a:avLst/>
          </a:prstGeom>
          <a:noFill/>
          <a:ln w="9525">
            <a:noFill/>
            <a:miter lim="800000"/>
            <a:headEnd/>
            <a:tailEnd/>
          </a:ln>
        </p:spPr>
        <p:txBody>
          <a:bodyPr vert="horz" wrap="none" lIns="91440" tIns="45720" rIns="91440" bIns="45720" numCol="1" anchor="t" anchorCtr="1" compatLnSpc="1">
            <a:prstTxWarp prst="textNoShape">
              <a:avLst/>
            </a:prstTxWarp>
            <a:spAutoFit/>
          </a:bodyPr>
          <a:lstStyle/>
          <a:p>
            <a:pPr eaLnBrk="0" fontAlgn="base" hangingPunct="0">
              <a:spcBef>
                <a:spcPts val="600"/>
              </a:spcBef>
              <a:spcAft>
                <a:spcPct val="0"/>
              </a:spcAft>
              <a:buClr>
                <a:srgbClr val="003C69">
                  <a:lumMod val="75000"/>
                </a:srgbClr>
              </a:buClr>
              <a:buSzPct val="100000"/>
            </a:pPr>
            <a:r>
              <a:rPr lang="en-US" sz="2400" b="1" dirty="0">
                <a:solidFill>
                  <a:srgbClr val="990033"/>
                </a:solidFill>
              </a:rPr>
              <a:t>For other WSU Campuses </a:t>
            </a:r>
            <a:r>
              <a:rPr lang="en-US" sz="2000" b="1" dirty="0" smtClean="0">
                <a:solidFill>
                  <a:srgbClr val="002D4F"/>
                </a:solidFill>
              </a:rPr>
              <a:t>see </a:t>
            </a:r>
            <a:r>
              <a:rPr lang="en-US" sz="2000" b="1" dirty="0" smtClean="0">
                <a:solidFill>
                  <a:srgbClr val="FF0000"/>
                </a:solidFill>
                <a:hlinkClick r:id="rId5"/>
              </a:rPr>
              <a:t>oeo.wsu.edu/resources</a:t>
            </a:r>
            <a:r>
              <a:rPr lang="en-US" sz="2000" b="1" dirty="0" smtClean="0">
                <a:solidFill>
                  <a:srgbClr val="FF0000"/>
                </a:solidFill>
              </a:rPr>
              <a:t> </a:t>
            </a:r>
            <a:r>
              <a:rPr lang="en-US" sz="2000" b="1" dirty="0" smtClean="0">
                <a:solidFill>
                  <a:srgbClr val="FF00FF"/>
                </a:solidFill>
              </a:rPr>
              <a:t>	</a:t>
            </a:r>
            <a:endParaRPr lang="en-US" sz="2000" b="1" dirty="0">
              <a:solidFill>
                <a:srgbClr val="FF00FF"/>
              </a:solidFill>
            </a:endParaRPr>
          </a:p>
        </p:txBody>
      </p:sp>
    </p:spTree>
    <p:custDataLst>
      <p:tags r:id="rId1"/>
    </p:custDataLst>
    <p:extLst>
      <p:ext uri="{BB962C8B-B14F-4D97-AF65-F5344CB8AC3E}">
        <p14:creationId xmlns:p14="http://schemas.microsoft.com/office/powerpoint/2010/main" val="35098228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705728" y="2908280"/>
            <a:ext cx="5181600" cy="3170099"/>
          </a:xfrm>
          <a:prstGeom prst="rect">
            <a:avLst/>
          </a:prstGeom>
        </p:spPr>
        <p:txBody>
          <a:bodyPr wrap="square">
            <a:spAutoFit/>
          </a:bodyPr>
          <a:lstStyle/>
          <a:p>
            <a:pPr marL="225425" indent="-225425">
              <a:buClr>
                <a:srgbClr val="990033"/>
              </a:buClr>
              <a:buFont typeface="Arial" pitchFamily="34" charset="0"/>
              <a:buChar char="•"/>
            </a:pPr>
            <a:r>
              <a:rPr lang="en-US" sz="2000" b="1" dirty="0" smtClean="0">
                <a:solidFill>
                  <a:srgbClr val="003C69">
                    <a:lumMod val="75000"/>
                  </a:srgbClr>
                </a:solidFill>
              </a:rPr>
              <a:t>You </a:t>
            </a:r>
            <a:r>
              <a:rPr lang="en-US" sz="2000" b="1" u="sng" dirty="0">
                <a:solidFill>
                  <a:srgbClr val="003C69">
                    <a:lumMod val="75000"/>
                  </a:srgbClr>
                </a:solidFill>
              </a:rPr>
              <a:t>m</a:t>
            </a:r>
            <a:r>
              <a:rPr lang="en-US" sz="2000" b="1" u="sng" dirty="0" smtClean="0">
                <a:solidFill>
                  <a:srgbClr val="003C69">
                    <a:lumMod val="75000"/>
                  </a:srgbClr>
                </a:solidFill>
              </a:rPr>
              <a:t>ust</a:t>
            </a:r>
            <a:r>
              <a:rPr lang="en-US" sz="2000" b="1" dirty="0" smtClean="0">
                <a:solidFill>
                  <a:srgbClr val="003C69">
                    <a:lumMod val="75000"/>
                  </a:srgbClr>
                </a:solidFill>
              </a:rPr>
              <a:t> report the allegation/incident to the Office for Equal Opportunity</a:t>
            </a:r>
          </a:p>
          <a:p>
            <a:pPr marL="225425" indent="-225425">
              <a:buClr>
                <a:srgbClr val="990033"/>
              </a:buClr>
              <a:buFont typeface="Arial" pitchFamily="34" charset="0"/>
              <a:buChar char="•"/>
            </a:pPr>
            <a:endParaRPr lang="en-US" sz="2000" b="1" dirty="0" smtClean="0">
              <a:solidFill>
                <a:srgbClr val="003C69">
                  <a:lumMod val="75000"/>
                </a:srgbClr>
              </a:solidFill>
            </a:endParaRPr>
          </a:p>
          <a:p>
            <a:pPr marL="225425" indent="-225425">
              <a:buClr>
                <a:srgbClr val="990033"/>
              </a:buClr>
              <a:buFont typeface="Arial" pitchFamily="34" charset="0"/>
              <a:buChar char="•"/>
            </a:pPr>
            <a:r>
              <a:rPr lang="en-US" sz="2000" b="1" dirty="0" smtClean="0">
                <a:solidFill>
                  <a:srgbClr val="002D4F"/>
                </a:solidFill>
              </a:rPr>
              <a:t>In some cases, supervisors </a:t>
            </a:r>
            <a:r>
              <a:rPr lang="en-US" sz="2000" b="1" u="sng" dirty="0" smtClean="0">
                <a:solidFill>
                  <a:srgbClr val="002D4F"/>
                </a:solidFill>
              </a:rPr>
              <a:t>must</a:t>
            </a:r>
            <a:r>
              <a:rPr lang="en-US" sz="2000" b="1" dirty="0" smtClean="0">
                <a:solidFill>
                  <a:srgbClr val="002D4F"/>
                </a:solidFill>
              </a:rPr>
              <a:t> take immediate action to end offending conduct and protect the well-being of the complainant.  Supervisors must take such interim measures in consultation with HRS and the Attorney General’s Office </a:t>
            </a:r>
          </a:p>
        </p:txBody>
      </p:sp>
      <p:pic>
        <p:nvPicPr>
          <p:cNvPr id="5" name="Picture 4" descr="Supervisor copy.jpg"/>
          <p:cNvPicPr>
            <a:picLocks noChangeAspect="1"/>
          </p:cNvPicPr>
          <p:nvPr>
            <p:custDataLst>
              <p:tags r:id="rId2"/>
            </p:custDataLst>
          </p:nvPr>
        </p:nvPicPr>
        <p:blipFill>
          <a:blip r:embed="rId6" cstate="print">
            <a:clrChange>
              <a:clrFrom>
                <a:srgbClr val="FFFF00"/>
              </a:clrFrom>
              <a:clrTo>
                <a:srgbClr val="FFFF00">
                  <a:alpha val="0"/>
                </a:srgbClr>
              </a:clrTo>
            </a:clrChange>
          </a:blip>
          <a:srcRect b="2141"/>
          <a:stretch>
            <a:fillRect/>
          </a:stretch>
        </p:blipFill>
        <p:spPr>
          <a:xfrm>
            <a:off x="5743030" y="2133600"/>
            <a:ext cx="3019970" cy="4191000"/>
          </a:xfrm>
          <a:prstGeom prst="rect">
            <a:avLst/>
          </a:prstGeom>
          <a:ln>
            <a:noFill/>
          </a:ln>
          <a:effectLst>
            <a:outerShdw blurRad="292100" dist="139700" dir="2700000" algn="tl" rotWithShape="0">
              <a:srgbClr val="333333">
                <a:alpha val="65000"/>
              </a:srgbClr>
            </a:outerShdw>
          </a:effectLst>
        </p:spPr>
      </p:pic>
      <p:grpSp>
        <p:nvGrpSpPr>
          <p:cNvPr id="6" name="Group 5"/>
          <p:cNvGrpSpPr/>
          <p:nvPr>
            <p:custDataLst>
              <p:tags r:id="rId3"/>
            </p:custDataLst>
          </p:nvPr>
        </p:nvGrpSpPr>
        <p:grpSpPr>
          <a:xfrm>
            <a:off x="0" y="769960"/>
            <a:ext cx="9144000" cy="1363640"/>
            <a:chOff x="0" y="914400"/>
            <a:chExt cx="9144000" cy="721534"/>
          </a:xfrm>
          <a:effectLst>
            <a:outerShdw blurRad="50800" dist="114300" dir="2700000" algn="tl" rotWithShape="0">
              <a:prstClr val="black">
                <a:alpha val="40000"/>
              </a:prstClr>
            </a:outerShdw>
          </a:effectLst>
        </p:grpSpPr>
        <p:sp>
          <p:nvSpPr>
            <p:cNvPr id="7" name="Rectangle 6"/>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9" name="Rectangle 8"/>
          <p:cNvSpPr/>
          <p:nvPr/>
        </p:nvSpPr>
        <p:spPr>
          <a:xfrm>
            <a:off x="942537" y="792480"/>
            <a:ext cx="8201463" cy="1200329"/>
          </a:xfrm>
          <a:prstGeom prst="rect">
            <a:avLst/>
          </a:prstGeom>
        </p:spPr>
        <p:txBody>
          <a:bodyPr wrap="square">
            <a:spAutoFit/>
          </a:bodyPr>
          <a:lstStyle/>
          <a:p>
            <a:r>
              <a:rPr lang="en-US" sz="3600" b="1" dirty="0" smtClean="0">
                <a:solidFill>
                  <a:srgbClr val="FFFFFF"/>
                </a:solidFill>
                <a:effectLst>
                  <a:outerShdw blurRad="38100" dist="38100" dir="2700000" algn="tl">
                    <a:srgbClr val="000000">
                      <a:alpha val="43137"/>
                    </a:srgbClr>
                  </a:outerShdw>
                </a:effectLst>
              </a:rPr>
              <a:t>As a Supervisor,</a:t>
            </a:r>
          </a:p>
          <a:p>
            <a:pPr defTabSz="803275">
              <a:tabLst>
                <a:tab pos="914400" algn="l"/>
              </a:tabLst>
            </a:pPr>
            <a:r>
              <a:rPr lang="en-US" sz="3600" b="1" dirty="0">
                <a:solidFill>
                  <a:srgbClr val="FF00FF"/>
                </a:solidFill>
                <a:effectLst>
                  <a:outerShdw blurRad="38100" dist="38100" dir="2700000" algn="tl">
                    <a:srgbClr val="000000">
                      <a:alpha val="43137"/>
                    </a:srgbClr>
                  </a:outerShdw>
                </a:effectLst>
              </a:rPr>
              <a:t>	</a:t>
            </a:r>
            <a:r>
              <a:rPr lang="en-US" sz="3200" b="1" i="1" dirty="0" smtClean="0">
                <a:solidFill>
                  <a:srgbClr val="FFFFFF"/>
                </a:solidFill>
                <a:effectLst>
                  <a:outerShdw blurRad="38100" dist="38100" dir="2700000" algn="tl">
                    <a:srgbClr val="000000">
                      <a:alpha val="43137"/>
                    </a:srgbClr>
                  </a:outerShdw>
                </a:effectLst>
              </a:rPr>
              <a:t>you have specific responsibilities:</a:t>
            </a:r>
            <a:endParaRPr lang="en-US" sz="3200" b="1" dirty="0">
              <a:solidFill>
                <a:srgbClr val="FFFFFF"/>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4107749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711019" y="2907792"/>
            <a:ext cx="5613582" cy="2939266"/>
          </a:xfrm>
          <a:prstGeom prst="rect">
            <a:avLst/>
          </a:prstGeom>
        </p:spPr>
        <p:txBody>
          <a:bodyPr wrap="square">
            <a:spAutoFit/>
          </a:bodyPr>
          <a:lstStyle/>
          <a:p>
            <a:pPr marL="228600" indent="-228600">
              <a:spcAft>
                <a:spcPts val="1000"/>
              </a:spcAft>
              <a:buClr>
                <a:srgbClr val="990033"/>
              </a:buClr>
              <a:buFont typeface="Arial" pitchFamily="34" charset="0"/>
              <a:buChar char="•"/>
            </a:pPr>
            <a:r>
              <a:rPr lang="en-US" sz="2000" b="1" dirty="0" smtClean="0">
                <a:solidFill>
                  <a:srgbClr val="003C69">
                    <a:lumMod val="75000"/>
                  </a:srgbClr>
                </a:solidFill>
              </a:rPr>
              <a:t>Listen!</a:t>
            </a:r>
          </a:p>
          <a:p>
            <a:pPr marL="228600" indent="-228600">
              <a:spcAft>
                <a:spcPts val="1000"/>
              </a:spcAft>
              <a:buClr>
                <a:srgbClr val="990033"/>
              </a:buClr>
              <a:buFont typeface="Arial" pitchFamily="34" charset="0"/>
              <a:buChar char="•"/>
            </a:pPr>
            <a:r>
              <a:rPr lang="en-US" sz="2000" b="1" dirty="0" smtClean="0">
                <a:solidFill>
                  <a:srgbClr val="002D4F"/>
                </a:solidFill>
              </a:rPr>
              <a:t>Inform the reporting party that you are required to report the incident directly to the </a:t>
            </a:r>
            <a:r>
              <a:rPr lang="en-US" sz="2000" b="1" dirty="0">
                <a:solidFill>
                  <a:srgbClr val="002D4F"/>
                </a:solidFill>
              </a:rPr>
              <a:t>Office for Equal Opportunity</a:t>
            </a:r>
            <a:r>
              <a:rPr lang="en-US" sz="2000" b="1" dirty="0" smtClean="0">
                <a:solidFill>
                  <a:srgbClr val="002D4F"/>
                </a:solidFill>
              </a:rPr>
              <a:t>; </a:t>
            </a:r>
            <a:endParaRPr lang="en-US" sz="2000" b="1" dirty="0">
              <a:solidFill>
                <a:srgbClr val="002D4F"/>
              </a:solidFill>
            </a:endParaRPr>
          </a:p>
          <a:p>
            <a:pPr marL="228600" indent="-228600">
              <a:spcAft>
                <a:spcPts val="1000"/>
              </a:spcAft>
              <a:buClr>
                <a:srgbClr val="990033"/>
              </a:buClr>
              <a:buFont typeface="Arial" pitchFamily="34" charset="0"/>
              <a:buChar char="•"/>
            </a:pPr>
            <a:r>
              <a:rPr lang="en-US" sz="2000" b="1" dirty="0" smtClean="0">
                <a:solidFill>
                  <a:srgbClr val="002D4F"/>
                </a:solidFill>
              </a:rPr>
              <a:t>If you suspect a crime may have occurred, encourage the complainant to contact the police;</a:t>
            </a:r>
          </a:p>
          <a:p>
            <a:pPr marL="228600" indent="-228600">
              <a:spcAft>
                <a:spcPts val="1000"/>
              </a:spcAft>
              <a:buClr>
                <a:srgbClr val="990033"/>
              </a:buClr>
              <a:buFont typeface="Arial" pitchFamily="34" charset="0"/>
              <a:buChar char="•"/>
            </a:pPr>
            <a:r>
              <a:rPr lang="en-US" sz="2000" b="1" dirty="0" smtClean="0">
                <a:solidFill>
                  <a:srgbClr val="003C69">
                    <a:lumMod val="75000"/>
                  </a:srgbClr>
                </a:solidFill>
              </a:rPr>
              <a:t>Consult </a:t>
            </a:r>
            <a:r>
              <a:rPr lang="en-US" sz="2000" b="1" dirty="0">
                <a:solidFill>
                  <a:srgbClr val="003C69">
                    <a:lumMod val="75000"/>
                  </a:srgbClr>
                </a:solidFill>
              </a:rPr>
              <a:t>with </a:t>
            </a:r>
            <a:r>
              <a:rPr lang="en-US" sz="2000" b="1" dirty="0" smtClean="0">
                <a:solidFill>
                  <a:srgbClr val="003C69">
                    <a:lumMod val="75000"/>
                  </a:srgbClr>
                </a:solidFill>
              </a:rPr>
              <a:t>Human Resource Services</a:t>
            </a:r>
            <a:endParaRPr lang="en-US" sz="2000" b="1" dirty="0">
              <a:solidFill>
                <a:srgbClr val="003C69">
                  <a:lumMod val="75000"/>
                </a:srgbClr>
              </a:solidFill>
            </a:endParaRPr>
          </a:p>
        </p:txBody>
      </p:sp>
      <p:pic>
        <p:nvPicPr>
          <p:cNvPr id="5" name="Picture 4" descr="Supervisor copy.jpg"/>
          <p:cNvPicPr>
            <a:picLocks noChangeAspect="1"/>
          </p:cNvPicPr>
          <p:nvPr>
            <p:custDataLst>
              <p:tags r:id="rId2"/>
            </p:custDataLst>
          </p:nvPr>
        </p:nvPicPr>
        <p:blipFill>
          <a:blip r:embed="rId6" cstate="print">
            <a:clrChange>
              <a:clrFrom>
                <a:srgbClr val="FFFF00"/>
              </a:clrFrom>
              <a:clrTo>
                <a:srgbClr val="FFFF00">
                  <a:alpha val="0"/>
                </a:srgbClr>
              </a:clrTo>
            </a:clrChange>
          </a:blip>
          <a:srcRect b="2141"/>
          <a:stretch>
            <a:fillRect/>
          </a:stretch>
        </p:blipFill>
        <p:spPr>
          <a:xfrm>
            <a:off x="5743030" y="2133600"/>
            <a:ext cx="3019970" cy="4191000"/>
          </a:xfrm>
          <a:prstGeom prst="rect">
            <a:avLst/>
          </a:prstGeom>
          <a:ln>
            <a:noFill/>
          </a:ln>
          <a:effectLst>
            <a:outerShdw blurRad="292100" dist="139700" dir="2700000" algn="tl" rotWithShape="0">
              <a:srgbClr val="333333">
                <a:alpha val="65000"/>
              </a:srgbClr>
            </a:outerShdw>
          </a:effectLst>
        </p:spPr>
      </p:pic>
      <p:grpSp>
        <p:nvGrpSpPr>
          <p:cNvPr id="6" name="Group 5"/>
          <p:cNvGrpSpPr/>
          <p:nvPr>
            <p:custDataLst>
              <p:tags r:id="rId3"/>
            </p:custDataLst>
          </p:nvPr>
        </p:nvGrpSpPr>
        <p:grpSpPr>
          <a:xfrm>
            <a:off x="0" y="769960"/>
            <a:ext cx="9144000" cy="1363640"/>
            <a:chOff x="0" y="914400"/>
            <a:chExt cx="9144000" cy="721534"/>
          </a:xfrm>
          <a:effectLst>
            <a:outerShdw blurRad="50800" dist="114300" dir="2700000" algn="tl" rotWithShape="0">
              <a:prstClr val="black">
                <a:alpha val="40000"/>
              </a:prstClr>
            </a:outerShdw>
          </a:effectLst>
        </p:grpSpPr>
        <p:sp>
          <p:nvSpPr>
            <p:cNvPr id="7" name="Rectangle 6"/>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8" name="TextBox 7"/>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9" name="Rectangle 8"/>
          <p:cNvSpPr/>
          <p:nvPr/>
        </p:nvSpPr>
        <p:spPr>
          <a:xfrm>
            <a:off x="942537" y="792480"/>
            <a:ext cx="8201463" cy="1200329"/>
          </a:xfrm>
          <a:prstGeom prst="rect">
            <a:avLst/>
          </a:prstGeom>
        </p:spPr>
        <p:txBody>
          <a:bodyPr wrap="square">
            <a:spAutoFit/>
          </a:bodyPr>
          <a:lstStyle/>
          <a:p>
            <a:r>
              <a:rPr lang="en-US" sz="3600" b="1" dirty="0" smtClean="0">
                <a:solidFill>
                  <a:srgbClr val="FFFFFF"/>
                </a:solidFill>
                <a:effectLst>
                  <a:outerShdw blurRad="38100" dist="38100" dir="2700000" algn="tl">
                    <a:srgbClr val="000000">
                      <a:alpha val="43137"/>
                    </a:srgbClr>
                  </a:outerShdw>
                </a:effectLst>
              </a:rPr>
              <a:t>As a Supervisor,</a:t>
            </a:r>
          </a:p>
          <a:p>
            <a:pPr defTabSz="803275">
              <a:tabLst>
                <a:tab pos="914400" algn="l"/>
              </a:tabLst>
            </a:pPr>
            <a:r>
              <a:rPr lang="en-US" sz="3600" b="1" dirty="0">
                <a:solidFill>
                  <a:srgbClr val="FF00FF"/>
                </a:solidFill>
                <a:effectLst>
                  <a:outerShdw blurRad="38100" dist="38100" dir="2700000" algn="tl">
                    <a:srgbClr val="000000">
                      <a:alpha val="43137"/>
                    </a:srgbClr>
                  </a:outerShdw>
                </a:effectLst>
              </a:rPr>
              <a:t>	</a:t>
            </a:r>
            <a:r>
              <a:rPr lang="en-US" sz="3200" b="1" i="1" dirty="0" smtClean="0">
                <a:solidFill>
                  <a:srgbClr val="FFFFFF"/>
                </a:solidFill>
                <a:effectLst>
                  <a:outerShdw blurRad="38100" dist="38100" dir="2700000" algn="tl">
                    <a:srgbClr val="000000">
                      <a:alpha val="43137"/>
                    </a:srgbClr>
                  </a:outerShdw>
                </a:effectLst>
              </a:rPr>
              <a:t>you need to:</a:t>
            </a:r>
            <a:endParaRPr lang="en-US" sz="3200" b="1" dirty="0">
              <a:solidFill>
                <a:srgbClr val="FFFFFF"/>
              </a:solidFill>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custDataLst>
              <p:tags r:id="rId2"/>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11" name="Rectangle 10"/>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TextBox 11"/>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pic>
        <p:nvPicPr>
          <p:cNvPr id="5" name="Picture 4" descr="Supervisor copy.jpg"/>
          <p:cNvPicPr>
            <a:picLocks noChangeAspect="1"/>
          </p:cNvPicPr>
          <p:nvPr>
            <p:custDataLst>
              <p:tags r:id="rId3"/>
            </p:custDataLst>
          </p:nvPr>
        </p:nvPicPr>
        <p:blipFill>
          <a:blip r:embed="rId6" cstate="print">
            <a:clrChange>
              <a:clrFrom>
                <a:srgbClr val="FFFF00"/>
              </a:clrFrom>
              <a:clrTo>
                <a:srgbClr val="FFFF00">
                  <a:alpha val="0"/>
                </a:srgbClr>
              </a:clrTo>
            </a:clrChange>
          </a:blip>
          <a:srcRect b="2141"/>
          <a:stretch>
            <a:fillRect/>
          </a:stretch>
        </p:blipFill>
        <p:spPr>
          <a:xfrm>
            <a:off x="5743030" y="2133600"/>
            <a:ext cx="3019970" cy="4191000"/>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942537" y="792480"/>
            <a:ext cx="8201463" cy="646331"/>
          </a:xfrm>
          <a:prstGeom prst="rect">
            <a:avLst/>
          </a:prstGeom>
        </p:spPr>
        <p:txBody>
          <a:bodyPr wrap="square">
            <a:spAutoFit/>
          </a:bodyPr>
          <a:lstStyle/>
          <a:p>
            <a:r>
              <a:rPr lang="en-US" sz="3600" b="1" dirty="0" smtClean="0">
                <a:solidFill>
                  <a:srgbClr val="FFFFFF"/>
                </a:solidFill>
                <a:effectLst>
                  <a:outerShdw blurRad="38100" dist="38100" dir="2700000" algn="tl">
                    <a:srgbClr val="000000">
                      <a:alpha val="43137"/>
                    </a:srgbClr>
                  </a:outerShdw>
                </a:effectLst>
              </a:rPr>
              <a:t>As a Supervisor:</a:t>
            </a:r>
          </a:p>
        </p:txBody>
      </p:sp>
      <p:sp>
        <p:nvSpPr>
          <p:cNvPr id="13" name="Rectangle 12"/>
          <p:cNvSpPr/>
          <p:nvPr/>
        </p:nvSpPr>
        <p:spPr>
          <a:xfrm>
            <a:off x="990600" y="1981200"/>
            <a:ext cx="5181600" cy="3970318"/>
          </a:xfrm>
          <a:prstGeom prst="rect">
            <a:avLst/>
          </a:prstGeom>
        </p:spPr>
        <p:txBody>
          <a:bodyPr wrap="square">
            <a:spAutoFit/>
          </a:bodyPr>
          <a:lstStyle/>
          <a:p>
            <a:pPr>
              <a:buClr>
                <a:srgbClr val="990033"/>
              </a:buClr>
            </a:pPr>
            <a:r>
              <a:rPr lang="en-US" sz="2800" b="1" dirty="0" smtClean="0">
                <a:solidFill>
                  <a:srgbClr val="003C69">
                    <a:lumMod val="75000"/>
                  </a:srgbClr>
                </a:solidFill>
              </a:rPr>
              <a:t>Note: </a:t>
            </a:r>
          </a:p>
          <a:p>
            <a:pPr>
              <a:buClr>
                <a:srgbClr val="990033"/>
              </a:buClr>
            </a:pPr>
            <a:endParaRPr lang="en-US" sz="2800" b="1" dirty="0">
              <a:solidFill>
                <a:srgbClr val="003C69">
                  <a:lumMod val="75000"/>
                </a:srgbClr>
              </a:solidFill>
            </a:endParaRPr>
          </a:p>
          <a:p>
            <a:pPr>
              <a:buClr>
                <a:srgbClr val="990033"/>
              </a:buClr>
            </a:pPr>
            <a:r>
              <a:rPr lang="en-US" sz="2800" b="1" i="1" dirty="0">
                <a:solidFill>
                  <a:srgbClr val="003C69">
                    <a:lumMod val="75000"/>
                  </a:srgbClr>
                </a:solidFill>
              </a:rPr>
              <a:t>Contact the </a:t>
            </a:r>
          </a:p>
          <a:p>
            <a:pPr>
              <a:buClr>
                <a:srgbClr val="990033"/>
              </a:buClr>
            </a:pPr>
            <a:endParaRPr lang="en-US" sz="1400" b="1" i="1" u="sng" dirty="0">
              <a:solidFill>
                <a:srgbClr val="003C69">
                  <a:lumMod val="75000"/>
                </a:srgbClr>
              </a:solidFill>
            </a:endParaRPr>
          </a:p>
          <a:p>
            <a:pPr>
              <a:buClr>
                <a:srgbClr val="990033"/>
              </a:buClr>
            </a:pPr>
            <a:r>
              <a:rPr lang="en-US" sz="2800" b="1" dirty="0">
                <a:solidFill>
                  <a:srgbClr val="990033"/>
                </a:solidFill>
                <a:effectLst>
                  <a:outerShdw blurRad="38100" dist="38100" dir="2700000" algn="tl">
                    <a:srgbClr val="000000">
                      <a:alpha val="43137"/>
                    </a:srgbClr>
                  </a:outerShdw>
                </a:effectLst>
                <a:hlinkClick r:id="rId7"/>
              </a:rPr>
              <a:t>Office for Equal Opportunity</a:t>
            </a:r>
            <a:endParaRPr lang="en-US" sz="2800" b="1" dirty="0">
              <a:solidFill>
                <a:srgbClr val="990033"/>
              </a:solidFill>
              <a:effectLst>
                <a:outerShdw blurRad="38100" dist="38100" dir="2700000" algn="tl">
                  <a:srgbClr val="000000">
                    <a:alpha val="43137"/>
                  </a:srgbClr>
                </a:outerShdw>
              </a:effectLst>
            </a:endParaRPr>
          </a:p>
          <a:p>
            <a:pPr>
              <a:buClr>
                <a:srgbClr val="990033"/>
              </a:buClr>
            </a:pPr>
            <a:endParaRPr lang="en-US" sz="1400" b="1" dirty="0" smtClean="0">
              <a:solidFill>
                <a:srgbClr val="003C69">
                  <a:lumMod val="75000"/>
                </a:srgbClr>
              </a:solidFill>
            </a:endParaRPr>
          </a:p>
          <a:p>
            <a:pPr>
              <a:buClr>
                <a:srgbClr val="990033"/>
              </a:buClr>
            </a:pPr>
            <a:r>
              <a:rPr lang="en-US" sz="2800" b="1" i="1" dirty="0" smtClean="0">
                <a:solidFill>
                  <a:srgbClr val="003C69">
                    <a:lumMod val="75000"/>
                  </a:srgbClr>
                </a:solidFill>
              </a:rPr>
              <a:t>or</a:t>
            </a:r>
          </a:p>
          <a:p>
            <a:pPr>
              <a:buClr>
                <a:srgbClr val="990033"/>
              </a:buClr>
            </a:pPr>
            <a:endParaRPr lang="en-US" sz="1400" b="1" i="1" u="sng" dirty="0" smtClean="0">
              <a:solidFill>
                <a:srgbClr val="003C69">
                  <a:lumMod val="75000"/>
                </a:srgbClr>
              </a:solidFill>
            </a:endParaRPr>
          </a:p>
          <a:p>
            <a:pPr>
              <a:buClr>
                <a:srgbClr val="990033"/>
              </a:buClr>
            </a:pPr>
            <a:r>
              <a:rPr lang="en-US" sz="2800" b="1" dirty="0">
                <a:solidFill>
                  <a:srgbClr val="990033"/>
                </a:solidFill>
                <a:effectLst>
                  <a:outerShdw blurRad="38100" dist="38100" dir="2700000" algn="tl">
                    <a:srgbClr val="000000">
                      <a:alpha val="43137"/>
                    </a:srgbClr>
                  </a:outerShdw>
                </a:effectLst>
                <a:hlinkClick r:id="rId8"/>
              </a:rPr>
              <a:t>Human Resource Services </a:t>
            </a:r>
            <a:endParaRPr lang="en-US" sz="2800" b="1" dirty="0">
              <a:solidFill>
                <a:srgbClr val="990033"/>
              </a:solidFill>
              <a:effectLst>
                <a:outerShdw blurRad="38100" dist="38100" dir="2700000" algn="tl">
                  <a:srgbClr val="000000">
                    <a:alpha val="43137"/>
                  </a:srgbClr>
                </a:outerShdw>
              </a:effectLst>
            </a:endParaRPr>
          </a:p>
          <a:p>
            <a:pPr>
              <a:buClr>
                <a:srgbClr val="990033"/>
              </a:buClr>
            </a:pPr>
            <a:endParaRPr lang="en-US" sz="1400" b="1" i="1" u="sng" dirty="0" smtClean="0">
              <a:solidFill>
                <a:srgbClr val="003C69">
                  <a:lumMod val="75000"/>
                </a:srgbClr>
              </a:solidFill>
            </a:endParaRPr>
          </a:p>
          <a:p>
            <a:pPr>
              <a:buClr>
                <a:srgbClr val="990033"/>
              </a:buClr>
            </a:pPr>
            <a:r>
              <a:rPr lang="en-US" sz="2800" b="1" i="1" dirty="0">
                <a:solidFill>
                  <a:srgbClr val="003C69">
                    <a:lumMod val="75000"/>
                  </a:srgbClr>
                </a:solidFill>
              </a:rPr>
              <a:t>prior to taking direct action!</a:t>
            </a:r>
          </a:p>
        </p:txBody>
      </p:sp>
      <p:cxnSp>
        <p:nvCxnSpPr>
          <p:cNvPr id="14" name="Straight Connector 13"/>
          <p:cNvCxnSpPr/>
          <p:nvPr/>
        </p:nvCxnSpPr>
        <p:spPr>
          <a:xfrm>
            <a:off x="457200" y="1676400"/>
            <a:ext cx="8229600" cy="0"/>
          </a:xfrm>
          <a:prstGeom prst="line">
            <a:avLst/>
          </a:prstGeom>
          <a:ln/>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79010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5410200" y="1676400"/>
            <a:ext cx="3733800" cy="14478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2" name="TextBox 11"/>
          <p:cNvSpPr txBox="1"/>
          <p:nvPr/>
        </p:nvSpPr>
        <p:spPr>
          <a:xfrm>
            <a:off x="457200" y="2400300"/>
            <a:ext cx="8153400" cy="3108543"/>
          </a:xfrm>
          <a:prstGeom prst="rect">
            <a:avLst/>
          </a:prstGeom>
          <a:noFill/>
          <a:effectLst>
            <a:outerShdw dist="25400" dir="3600000" algn="ctr" rotWithShape="0">
              <a:schemeClr val="tx1"/>
            </a:outerShdw>
          </a:effectLst>
        </p:spPr>
        <p:txBody>
          <a:bodyPr wrap="square" rtlCol="0">
            <a:spAutoFit/>
          </a:bodyPr>
          <a:lstStyle/>
          <a:p>
            <a:r>
              <a:rPr lang="en-US" sz="2800" b="1" dirty="0" smtClean="0">
                <a:solidFill>
                  <a:srgbClr val="002D4F"/>
                </a:solidFill>
                <a:latin typeface="+mj-lt"/>
              </a:rPr>
              <a:t>In addition to WSU’s commitment to diversity and creating  an environment free from discrimination, sexual harassment, and sexual misconduct, WSU must comply with various federal and state laws regarding discrimination (e.g. 14</a:t>
            </a:r>
            <a:r>
              <a:rPr lang="en-US" sz="2800" b="1" baseline="30000" dirty="0" smtClean="0">
                <a:solidFill>
                  <a:srgbClr val="002D4F"/>
                </a:solidFill>
                <a:latin typeface="+mj-lt"/>
              </a:rPr>
              <a:t>th</a:t>
            </a:r>
            <a:r>
              <a:rPr lang="en-US" sz="2800" b="1" dirty="0" smtClean="0">
                <a:solidFill>
                  <a:srgbClr val="002D4F"/>
                </a:solidFill>
                <a:latin typeface="+mj-lt"/>
              </a:rPr>
              <a:t> Amendment, ADA, ADEA, Title VII, Title IX, RCW 49.60, etc.).</a:t>
            </a:r>
            <a:endParaRPr lang="en-US" sz="2000" b="1" dirty="0" smtClean="0">
              <a:solidFill>
                <a:srgbClr val="002D4F"/>
              </a:solidFill>
              <a:latin typeface="+mj-lt"/>
            </a:endParaRPr>
          </a:p>
        </p:txBody>
      </p:sp>
      <p:grpSp>
        <p:nvGrpSpPr>
          <p:cNvPr id="13" name="Group 12"/>
          <p:cNvGrpSpPr/>
          <p:nvPr>
            <p:custDataLst>
              <p:tags r:id="rId2"/>
            </p:custDataLst>
          </p:nvPr>
        </p:nvGrpSpPr>
        <p:grpSpPr>
          <a:xfrm>
            <a:off x="0" y="769960"/>
            <a:ext cx="9144000" cy="721534"/>
            <a:chOff x="0" y="914400"/>
            <a:chExt cx="9144000" cy="721534"/>
          </a:xfrm>
        </p:grpSpPr>
        <p:sp>
          <p:nvSpPr>
            <p:cNvPr id="14" name="Rectangle 13"/>
            <p:cNvSpPr/>
            <p:nvPr>
              <p:custDataLst>
                <p:tags r:id="rId3"/>
              </p:custDataLst>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custDataLst>
                <p:tags r:id="rId4"/>
              </p:custDataLst>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Federal/State Laws</a:t>
              </a:r>
              <a:endParaRPr lang="en-US" dirty="0"/>
            </a:p>
          </p:txBody>
        </p:sp>
      </p:grpSp>
      <p:cxnSp>
        <p:nvCxnSpPr>
          <p:cNvPr id="4" name="Straight Connector 3"/>
          <p:cNvCxnSpPr/>
          <p:nvPr/>
        </p:nvCxnSpPr>
        <p:spPr>
          <a:xfrm>
            <a:off x="762000" y="1676400"/>
            <a:ext cx="7467600" cy="0"/>
          </a:xfrm>
          <a:prstGeom prst="line">
            <a:avLst/>
          </a:prstGeom>
          <a:ln w="28575"/>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00400" y="1981200"/>
            <a:ext cx="5867400" cy="3785652"/>
          </a:xfrm>
          <a:prstGeom prst="rect">
            <a:avLst/>
          </a:prstGeom>
        </p:spPr>
        <p:txBody>
          <a:bodyPr wrap="square">
            <a:spAutoFit/>
          </a:bodyPr>
          <a:lstStyle/>
          <a:p>
            <a:pPr marL="228600" indent="-228600">
              <a:buClr>
                <a:srgbClr val="990033"/>
              </a:buClr>
              <a:buFont typeface="Arial" pitchFamily="34" charset="0"/>
              <a:buChar char="•"/>
            </a:pPr>
            <a:r>
              <a:rPr lang="en-US" sz="2400" b="1" dirty="0" smtClean="0">
                <a:solidFill>
                  <a:srgbClr val="003C69">
                    <a:lumMod val="75000"/>
                  </a:srgbClr>
                </a:solidFill>
              </a:rPr>
              <a:t>Review WSU Policy </a:t>
            </a:r>
            <a:r>
              <a:rPr lang="en-US" sz="2400" b="1" dirty="0" smtClean="0">
                <a:solidFill>
                  <a:srgbClr val="002D4F"/>
                </a:solidFill>
              </a:rPr>
              <a:t>Prohibiting Discrimination,</a:t>
            </a:r>
            <a:r>
              <a:rPr lang="en-US" sz="2400" b="1" dirty="0" smtClean="0">
                <a:solidFill>
                  <a:srgbClr val="FF0000"/>
                </a:solidFill>
              </a:rPr>
              <a:t> </a:t>
            </a:r>
            <a:r>
              <a:rPr lang="en-US" sz="2400" b="1" dirty="0" smtClean="0">
                <a:solidFill>
                  <a:srgbClr val="002D4F"/>
                </a:solidFill>
              </a:rPr>
              <a:t>Sexual Harassment, and Sexual Misconduct</a:t>
            </a:r>
          </a:p>
          <a:p>
            <a:pPr marL="228600" indent="-228600">
              <a:buClr>
                <a:srgbClr val="990033"/>
              </a:buClr>
              <a:buFont typeface="Arial" pitchFamily="34" charset="0"/>
              <a:buChar char="•"/>
            </a:pPr>
            <a:endParaRPr lang="en-US" sz="2400" b="1" dirty="0" smtClean="0">
              <a:solidFill>
                <a:srgbClr val="003C69">
                  <a:lumMod val="75000"/>
                </a:srgbClr>
              </a:solidFill>
            </a:endParaRPr>
          </a:p>
          <a:p>
            <a:pPr marL="228600" indent="-228600">
              <a:buClr>
                <a:srgbClr val="990033"/>
              </a:buClr>
              <a:buFont typeface="Arial" pitchFamily="34" charset="0"/>
              <a:buChar char="•"/>
            </a:pPr>
            <a:r>
              <a:rPr lang="en-US" sz="2400" b="1" dirty="0" smtClean="0">
                <a:solidFill>
                  <a:srgbClr val="002D4F"/>
                </a:solidFill>
              </a:rPr>
              <a:t>Encourage the potential complainant to talk with his or her supervisor and contact the Office for Equal Opportunity</a:t>
            </a:r>
          </a:p>
          <a:p>
            <a:pPr marL="228600" indent="-228600">
              <a:buClr>
                <a:srgbClr val="990033"/>
              </a:buClr>
              <a:buFont typeface="Arial" pitchFamily="34" charset="0"/>
              <a:buChar char="•"/>
            </a:pPr>
            <a:endParaRPr lang="en-US" sz="2400" b="1" dirty="0" smtClean="0">
              <a:solidFill>
                <a:srgbClr val="003C69">
                  <a:lumMod val="75000"/>
                </a:srgbClr>
              </a:solidFill>
            </a:endParaRPr>
          </a:p>
          <a:p>
            <a:pPr marL="228600" indent="-228600">
              <a:buClr>
                <a:srgbClr val="990033"/>
              </a:buClr>
              <a:buFont typeface="Arial" pitchFamily="34" charset="0"/>
              <a:buChar char="•"/>
            </a:pPr>
            <a:r>
              <a:rPr lang="en-US" sz="2400" b="1" dirty="0" smtClean="0">
                <a:solidFill>
                  <a:srgbClr val="003C69">
                    <a:lumMod val="75000"/>
                  </a:srgbClr>
                </a:solidFill>
              </a:rPr>
              <a:t>Report the behavior</a:t>
            </a:r>
          </a:p>
        </p:txBody>
      </p:sp>
      <p:pic>
        <p:nvPicPr>
          <p:cNvPr id="6" name="Picture 5" descr="Observer copy.jpg"/>
          <p:cNvPicPr>
            <a:picLocks noChangeAspect="1"/>
          </p:cNvPicPr>
          <p:nvPr>
            <p:custDataLst>
              <p:tags r:id="rId2"/>
            </p:custDataLst>
          </p:nvPr>
        </p:nvPicPr>
        <p:blipFill>
          <a:blip r:embed="rId6" cstate="print">
            <a:clrChange>
              <a:clrFrom>
                <a:srgbClr val="FFFF36"/>
              </a:clrFrom>
              <a:clrTo>
                <a:srgbClr val="FFFF36">
                  <a:alpha val="0"/>
                </a:srgbClr>
              </a:clrTo>
            </a:clrChange>
          </a:blip>
          <a:stretch>
            <a:fillRect/>
          </a:stretch>
        </p:blipFill>
        <p:spPr>
          <a:xfrm flipH="1">
            <a:off x="228600" y="1295400"/>
            <a:ext cx="3657600" cy="4949059"/>
          </a:xfrm>
          <a:prstGeom prst="rect">
            <a:avLst/>
          </a:prstGeom>
          <a:ln>
            <a:noFill/>
          </a:ln>
          <a:effectLst>
            <a:outerShdw blurRad="292100" dist="139700" dir="2700000" algn="tl" rotWithShape="0">
              <a:srgbClr val="333333">
                <a:alpha val="65000"/>
              </a:srgbClr>
            </a:outerShdw>
          </a:effectLst>
        </p:spPr>
      </p:pic>
      <p:grpSp>
        <p:nvGrpSpPr>
          <p:cNvPr id="7" name="Group 6"/>
          <p:cNvGrpSpPr/>
          <p:nvPr>
            <p:custDataLst>
              <p:tags r:id="rId3"/>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8" name="Rectangle 7"/>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cxnSp>
        <p:nvCxnSpPr>
          <p:cNvPr id="12" name="Straight Connector 11"/>
          <p:cNvCxnSpPr/>
          <p:nvPr/>
        </p:nvCxnSpPr>
        <p:spPr>
          <a:xfrm>
            <a:off x="457200" y="1676400"/>
            <a:ext cx="82296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10" name="Rectangle 9"/>
          <p:cNvSpPr/>
          <p:nvPr/>
        </p:nvSpPr>
        <p:spPr>
          <a:xfrm>
            <a:off x="942537" y="792480"/>
            <a:ext cx="8201463" cy="646331"/>
          </a:xfrm>
          <a:prstGeom prst="rect">
            <a:avLst/>
          </a:prstGeom>
        </p:spPr>
        <p:txBody>
          <a:bodyPr wrap="square">
            <a:spAutoFit/>
          </a:bodyPr>
          <a:lstStyle/>
          <a:p>
            <a:r>
              <a:rPr lang="en-US" sz="3600" b="1" dirty="0" smtClean="0">
                <a:solidFill>
                  <a:srgbClr val="FFFFFF"/>
                </a:solidFill>
                <a:effectLst>
                  <a:outerShdw blurRad="38100" dist="38100" dir="2700000" algn="tl">
                    <a:srgbClr val="000000">
                      <a:alpha val="43137"/>
                    </a:srgbClr>
                  </a:outerShdw>
                </a:effectLst>
              </a:rPr>
              <a:t>As a </a:t>
            </a:r>
            <a:r>
              <a:rPr lang="en-US" sz="3600" b="1" dirty="0" smtClean="0">
                <a:effectLst>
                  <a:outerShdw blurRad="38100" dist="38100" dir="2700000" algn="tl">
                    <a:srgbClr val="000000">
                      <a:alpha val="43137"/>
                    </a:srgbClr>
                  </a:outerShdw>
                </a:effectLst>
              </a:rPr>
              <a:t>Witness</a:t>
            </a:r>
            <a:r>
              <a:rPr lang="en-US" sz="3600" b="1" dirty="0" smtClean="0">
                <a:solidFill>
                  <a:srgbClr val="FFFFFF"/>
                </a:solidFill>
                <a:effectLst>
                  <a:outerShdw blurRad="38100" dist="38100" dir="2700000" algn="tl">
                    <a:srgbClr val="000000">
                      <a:alpha val="43137"/>
                    </a:srgbClr>
                  </a:outerShdw>
                </a:effectLst>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yran Hall layer copy.jpg"/>
          <p:cNvPicPr>
            <a:picLocks noChangeAspect="1"/>
          </p:cNvPicPr>
          <p:nvPr>
            <p:custDataLst>
              <p:tags r:id="rId2"/>
            </p:custDataLst>
          </p:nvPr>
        </p:nvPicPr>
        <p:blipFill>
          <a:blip r:embed="rId6" cstate="print"/>
          <a:srcRect r="13981" b="3077"/>
          <a:stretch>
            <a:fillRect/>
          </a:stretch>
        </p:blipFill>
        <p:spPr>
          <a:xfrm>
            <a:off x="1" y="0"/>
            <a:ext cx="9143999" cy="6858000"/>
          </a:xfrm>
          <a:prstGeom prst="rect">
            <a:avLst/>
          </a:prstGeom>
        </p:spPr>
      </p:pic>
      <p:grpSp>
        <p:nvGrpSpPr>
          <p:cNvPr id="6" name="Group 5"/>
          <p:cNvGrpSpPr/>
          <p:nvPr>
            <p:custDataLst>
              <p:tags r:id="rId3"/>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8" name="Rectangle 7"/>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TextBox 8"/>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17" name="Rectangle 16"/>
          <p:cNvSpPr/>
          <p:nvPr/>
        </p:nvSpPr>
        <p:spPr>
          <a:xfrm>
            <a:off x="457200" y="2057400"/>
            <a:ext cx="6553200" cy="3585597"/>
          </a:xfrm>
          <a:prstGeom prst="rect">
            <a:avLst/>
          </a:prstGeom>
          <a:effectLst>
            <a:outerShdw blurRad="50800" dist="50800" dir="5400000" algn="ctr" rotWithShape="0">
              <a:schemeClr val="bg2"/>
            </a:outerShdw>
          </a:effectLst>
        </p:spPr>
        <p:txBody>
          <a:bodyPr wrap="square">
            <a:spAutoFit/>
          </a:bodyPr>
          <a:lstStyle/>
          <a:p>
            <a:pPr>
              <a:buClr>
                <a:srgbClr val="FFFFFF"/>
              </a:buClr>
            </a:pPr>
            <a:r>
              <a:rPr lang="en-US" sz="2800" b="1" i="1" dirty="0" smtClean="0">
                <a:solidFill>
                  <a:srgbClr val="FFFFFF"/>
                </a:solidFill>
                <a:effectLst>
                  <a:outerShdw blurRad="38100" dist="38100" dir="2700000" algn="tl">
                    <a:srgbClr val="000000">
                      <a:alpha val="43137"/>
                    </a:srgbClr>
                  </a:outerShdw>
                </a:effectLst>
              </a:rPr>
              <a:t>It is the direct responsibility of all administrators, deans, directors, </a:t>
            </a:r>
            <a:r>
              <a:rPr lang="en-US" sz="2800" b="1" i="1" dirty="0" smtClean="0">
                <a:solidFill>
                  <a:srgbClr val="FF00FF"/>
                </a:solidFill>
                <a:effectLst>
                  <a:outerShdw blurRad="38100" dist="38100" dir="2700000" algn="tl">
                    <a:srgbClr val="000000">
                      <a:alpha val="43137"/>
                    </a:srgbClr>
                  </a:outerShdw>
                </a:effectLst>
              </a:rPr>
              <a:t/>
            </a:r>
            <a:br>
              <a:rPr lang="en-US" sz="2800" b="1" i="1" dirty="0" smtClean="0">
                <a:solidFill>
                  <a:srgbClr val="FF00FF"/>
                </a:solidFill>
                <a:effectLst>
                  <a:outerShdw blurRad="38100" dist="38100" dir="2700000" algn="tl">
                    <a:srgbClr val="000000">
                      <a:alpha val="43137"/>
                    </a:srgbClr>
                  </a:outerShdw>
                </a:effectLst>
              </a:rPr>
            </a:br>
            <a:r>
              <a:rPr lang="en-US" sz="2800" b="1" i="1" dirty="0" smtClean="0">
                <a:solidFill>
                  <a:srgbClr val="FFFFFF"/>
                </a:solidFill>
                <a:effectLst>
                  <a:outerShdw blurRad="38100" dist="38100" dir="2700000" algn="tl">
                    <a:srgbClr val="000000">
                      <a:alpha val="43137"/>
                    </a:srgbClr>
                  </a:outerShdw>
                </a:effectLst>
              </a:rPr>
              <a:t>chairs, and supervisors to:</a:t>
            </a:r>
          </a:p>
          <a:p>
            <a:pPr marL="457200" indent="-228600">
              <a:spcBef>
                <a:spcPts val="2100"/>
              </a:spcBef>
              <a:buClr>
                <a:srgbClr val="FFFF00"/>
              </a:buClr>
              <a:buFont typeface="Arial" pitchFamily="34" charset="0"/>
              <a:buChar char="•"/>
            </a:pPr>
            <a:r>
              <a:rPr lang="en-US" sz="2200" b="1" dirty="0" smtClean="0">
                <a:solidFill>
                  <a:srgbClr val="FFFF00"/>
                </a:solidFill>
                <a:effectLst>
                  <a:outerShdw blurRad="38100" dist="38100" dir="2700000" algn="tl">
                    <a:srgbClr val="000000">
                      <a:alpha val="43137"/>
                    </a:srgbClr>
                  </a:outerShdw>
                </a:effectLst>
              </a:rPr>
              <a:t>Ensure that all employees and </a:t>
            </a:r>
            <a:r>
              <a:rPr lang="en-US" sz="2200" b="1" dirty="0" smtClean="0">
                <a:solidFill>
                  <a:srgbClr val="FF00FF"/>
                </a:solidFill>
                <a:effectLst>
                  <a:outerShdw blurRad="38100" dist="38100" dir="2700000" algn="tl">
                    <a:srgbClr val="000000">
                      <a:alpha val="43137"/>
                    </a:srgbClr>
                  </a:outerShdw>
                </a:effectLst>
              </a:rPr>
              <a:t/>
            </a:r>
            <a:br>
              <a:rPr lang="en-US" sz="2200" b="1" dirty="0" smtClean="0">
                <a:solidFill>
                  <a:srgbClr val="FF00FF"/>
                </a:solidFill>
                <a:effectLst>
                  <a:outerShdw blurRad="38100" dist="38100" dir="2700000" algn="tl">
                    <a:srgbClr val="000000">
                      <a:alpha val="43137"/>
                    </a:srgbClr>
                  </a:outerShdw>
                </a:effectLst>
              </a:rPr>
            </a:br>
            <a:r>
              <a:rPr lang="en-US" sz="2200" b="1" dirty="0" smtClean="0">
                <a:solidFill>
                  <a:srgbClr val="FFFF00"/>
                </a:solidFill>
                <a:effectLst>
                  <a:outerShdw blurRad="38100" dist="38100" dir="2700000" algn="tl">
                    <a:srgbClr val="000000">
                      <a:alpha val="43137"/>
                    </a:srgbClr>
                  </a:outerShdw>
                </a:effectLst>
              </a:rPr>
              <a:t>students are made aware of </a:t>
            </a:r>
            <a:r>
              <a:rPr lang="en-US" sz="2200" b="1" dirty="0" smtClean="0">
                <a:solidFill>
                  <a:srgbClr val="FF00FF"/>
                </a:solidFill>
                <a:effectLst>
                  <a:outerShdw blurRad="38100" dist="38100" dir="2700000" algn="tl">
                    <a:srgbClr val="000000">
                      <a:alpha val="43137"/>
                    </a:srgbClr>
                  </a:outerShdw>
                </a:effectLst>
              </a:rPr>
              <a:t/>
            </a:r>
            <a:br>
              <a:rPr lang="en-US" sz="2200" b="1" dirty="0" smtClean="0">
                <a:solidFill>
                  <a:srgbClr val="FF00FF"/>
                </a:solidFill>
                <a:effectLst>
                  <a:outerShdw blurRad="38100" dist="38100" dir="2700000" algn="tl">
                    <a:srgbClr val="000000">
                      <a:alpha val="43137"/>
                    </a:srgbClr>
                  </a:outerShdw>
                </a:effectLst>
              </a:rPr>
            </a:br>
            <a:r>
              <a:rPr lang="en-US" sz="2200" b="1" dirty="0" smtClean="0">
                <a:solidFill>
                  <a:srgbClr val="FFFF00"/>
                </a:solidFill>
                <a:effectLst>
                  <a:outerShdw blurRad="38100" dist="38100" dir="2700000" algn="tl">
                    <a:srgbClr val="000000">
                      <a:alpha val="43137"/>
                    </a:srgbClr>
                  </a:outerShdw>
                </a:effectLst>
              </a:rPr>
              <a:t>these policies</a:t>
            </a:r>
            <a:r>
              <a:rPr lang="en-US" sz="1050" b="1" dirty="0" smtClean="0">
                <a:solidFill>
                  <a:srgbClr val="FF00FF"/>
                </a:solidFill>
                <a:effectLst>
                  <a:outerShdw blurRad="38100" dist="38100" dir="2700000" algn="tl">
                    <a:srgbClr val="000000">
                      <a:alpha val="43137"/>
                    </a:srgbClr>
                  </a:outerShdw>
                </a:effectLst>
              </a:rPr>
              <a:t/>
            </a:r>
            <a:br>
              <a:rPr lang="en-US" sz="1050" b="1" dirty="0" smtClean="0">
                <a:solidFill>
                  <a:srgbClr val="FF00FF"/>
                </a:solidFill>
                <a:effectLst>
                  <a:outerShdw blurRad="38100" dist="38100" dir="2700000" algn="tl">
                    <a:srgbClr val="000000">
                      <a:alpha val="43137"/>
                    </a:srgbClr>
                  </a:outerShdw>
                </a:effectLst>
              </a:rPr>
            </a:br>
            <a:endParaRPr lang="en-US" sz="1050" b="1" dirty="0" smtClean="0">
              <a:solidFill>
                <a:srgbClr val="FF00FF"/>
              </a:solidFill>
              <a:effectLst>
                <a:outerShdw blurRad="38100" dist="38100" dir="2700000" algn="tl">
                  <a:srgbClr val="000000">
                    <a:alpha val="43137"/>
                  </a:srgbClr>
                </a:outerShdw>
              </a:effectLst>
            </a:endParaRPr>
          </a:p>
          <a:p>
            <a:pPr marL="457200" indent="-228600">
              <a:spcBef>
                <a:spcPts val="600"/>
              </a:spcBef>
              <a:buClr>
                <a:srgbClr val="FFFF00"/>
              </a:buClr>
              <a:buFont typeface="Arial" pitchFamily="34" charset="0"/>
              <a:buChar char="•"/>
            </a:pPr>
            <a:r>
              <a:rPr lang="en-US" sz="2200" b="1" dirty="0" smtClean="0">
                <a:solidFill>
                  <a:srgbClr val="FFFF00"/>
                </a:solidFill>
                <a:effectLst>
                  <a:outerShdw blurRad="38100" dist="38100" dir="2700000" algn="tl">
                    <a:srgbClr val="000000">
                      <a:alpha val="43137"/>
                    </a:srgbClr>
                  </a:outerShdw>
                </a:effectLst>
              </a:rPr>
              <a:t>Monitor work and learning </a:t>
            </a:r>
            <a:r>
              <a:rPr lang="en-US" sz="2200" b="1" dirty="0" smtClean="0">
                <a:solidFill>
                  <a:srgbClr val="FF00FF"/>
                </a:solidFill>
                <a:effectLst>
                  <a:outerShdw blurRad="38100" dist="38100" dir="2700000" algn="tl">
                    <a:srgbClr val="000000">
                      <a:alpha val="43137"/>
                    </a:srgbClr>
                  </a:outerShdw>
                </a:effectLst>
              </a:rPr>
              <a:t/>
            </a:r>
            <a:br>
              <a:rPr lang="en-US" sz="2200" b="1" dirty="0" smtClean="0">
                <a:solidFill>
                  <a:srgbClr val="FF00FF"/>
                </a:solidFill>
                <a:effectLst>
                  <a:outerShdw blurRad="38100" dist="38100" dir="2700000" algn="tl">
                    <a:srgbClr val="000000">
                      <a:alpha val="43137"/>
                    </a:srgbClr>
                  </a:outerShdw>
                </a:effectLst>
              </a:rPr>
            </a:br>
            <a:r>
              <a:rPr lang="en-US" sz="2200" b="1" dirty="0" smtClean="0">
                <a:solidFill>
                  <a:srgbClr val="FFFF00"/>
                </a:solidFill>
                <a:effectLst>
                  <a:outerShdw blurRad="38100" dist="38100" dir="2700000" algn="tl">
                    <a:srgbClr val="000000">
                      <a:alpha val="43137"/>
                    </a:srgbClr>
                  </a:outerShdw>
                </a:effectLst>
              </a:rPr>
              <a:t>areas for policy violations</a:t>
            </a:r>
          </a:p>
        </p:txBody>
      </p:sp>
      <p:cxnSp>
        <p:nvCxnSpPr>
          <p:cNvPr id="14" name="Straight Connector 13"/>
          <p:cNvCxnSpPr/>
          <p:nvPr/>
        </p:nvCxnSpPr>
        <p:spPr>
          <a:xfrm>
            <a:off x="457200" y="1676400"/>
            <a:ext cx="8229600" cy="0"/>
          </a:xfrm>
          <a:prstGeom prst="line">
            <a:avLst/>
          </a:prstGeom>
          <a:ln w="28575">
            <a:solidFill>
              <a:srgbClr val="FFFFFF"/>
            </a:solidFill>
          </a:ln>
          <a:effectLst>
            <a:outerShdw blurRad="50800" dist="254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0" y="792480"/>
            <a:ext cx="9143999" cy="646331"/>
          </a:xfrm>
          <a:prstGeom prst="rect">
            <a:avLst/>
          </a:prstGeom>
        </p:spPr>
        <p:txBody>
          <a:bodyPr wrap="square">
            <a:spAutoFit/>
          </a:bodyPr>
          <a:lstStyle/>
          <a:p>
            <a:pPr algn="ctr"/>
            <a:r>
              <a:rPr lang="en-US" sz="3600" b="1" dirty="0" smtClean="0">
                <a:solidFill>
                  <a:srgbClr val="FFFFFF"/>
                </a:solidFill>
                <a:effectLst>
                  <a:outerShdw blurRad="38100" dist="38100" dir="2700000" algn="tl">
                    <a:srgbClr val="000000">
                      <a:alpha val="43137"/>
                    </a:srgbClr>
                  </a:outerShdw>
                </a:effectLst>
              </a:rPr>
              <a:t>Prevention</a:t>
            </a:r>
            <a:endParaRPr lang="en-US" sz="3600" b="1" dirty="0">
              <a:solidFill>
                <a:srgbClr val="FFFFFF"/>
              </a:solidFill>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yran Hall layer copy.jpg"/>
          <p:cNvPicPr>
            <a:picLocks noChangeAspect="1"/>
          </p:cNvPicPr>
          <p:nvPr>
            <p:custDataLst>
              <p:tags r:id="rId2"/>
            </p:custDataLst>
          </p:nvPr>
        </p:nvPicPr>
        <p:blipFill>
          <a:blip r:embed="rId6" cstate="print"/>
          <a:srcRect r="13981" b="3077"/>
          <a:stretch>
            <a:fillRect/>
          </a:stretch>
        </p:blipFill>
        <p:spPr>
          <a:xfrm>
            <a:off x="1" y="0"/>
            <a:ext cx="9143999" cy="6858000"/>
          </a:xfrm>
          <a:prstGeom prst="rect">
            <a:avLst/>
          </a:prstGeom>
        </p:spPr>
      </p:pic>
      <p:sp>
        <p:nvSpPr>
          <p:cNvPr id="17" name="Rectangle 16"/>
          <p:cNvSpPr/>
          <p:nvPr/>
        </p:nvSpPr>
        <p:spPr>
          <a:xfrm>
            <a:off x="457200" y="2057400"/>
            <a:ext cx="6400800" cy="3247043"/>
          </a:xfrm>
          <a:prstGeom prst="rect">
            <a:avLst/>
          </a:prstGeom>
          <a:effectLst>
            <a:outerShdw blurRad="50800" dist="50800" dir="5400000" algn="ctr" rotWithShape="0">
              <a:schemeClr val="bg2"/>
            </a:outerShdw>
          </a:effectLst>
        </p:spPr>
        <p:txBody>
          <a:bodyPr wrap="square">
            <a:spAutoFit/>
          </a:bodyPr>
          <a:lstStyle/>
          <a:p>
            <a:pPr>
              <a:buClr>
                <a:srgbClr val="FFFFFF"/>
              </a:buClr>
            </a:pPr>
            <a:r>
              <a:rPr lang="en-US" sz="2800" b="1" i="1" dirty="0" smtClean="0">
                <a:solidFill>
                  <a:srgbClr val="FFFFFF"/>
                </a:solidFill>
                <a:effectLst>
                  <a:outerShdw blurRad="38100" dist="38100" dir="2700000" algn="tl">
                    <a:srgbClr val="000000">
                      <a:alpha val="43137"/>
                    </a:srgbClr>
                  </a:outerShdw>
                </a:effectLst>
              </a:rPr>
              <a:t>It is the direct responsibility of all administrators, deans, directors, </a:t>
            </a:r>
            <a:r>
              <a:rPr lang="en-US" sz="2800" b="1" i="1" dirty="0" smtClean="0">
                <a:solidFill>
                  <a:srgbClr val="FF00FF"/>
                </a:solidFill>
                <a:effectLst>
                  <a:outerShdw blurRad="38100" dist="38100" dir="2700000" algn="tl">
                    <a:srgbClr val="000000">
                      <a:alpha val="43137"/>
                    </a:srgbClr>
                  </a:outerShdw>
                </a:effectLst>
              </a:rPr>
              <a:t/>
            </a:r>
            <a:br>
              <a:rPr lang="en-US" sz="2800" b="1" i="1" dirty="0" smtClean="0">
                <a:solidFill>
                  <a:srgbClr val="FF00FF"/>
                </a:solidFill>
                <a:effectLst>
                  <a:outerShdw blurRad="38100" dist="38100" dir="2700000" algn="tl">
                    <a:srgbClr val="000000">
                      <a:alpha val="43137"/>
                    </a:srgbClr>
                  </a:outerShdw>
                </a:effectLst>
              </a:rPr>
            </a:br>
            <a:r>
              <a:rPr lang="en-US" sz="2800" b="1" i="1" dirty="0" smtClean="0">
                <a:solidFill>
                  <a:srgbClr val="FFFFFF"/>
                </a:solidFill>
                <a:effectLst>
                  <a:outerShdw blurRad="38100" dist="38100" dir="2700000" algn="tl">
                    <a:srgbClr val="000000">
                      <a:alpha val="43137"/>
                    </a:srgbClr>
                  </a:outerShdw>
                </a:effectLst>
              </a:rPr>
              <a:t>chairs, and supervisors to:</a:t>
            </a:r>
          </a:p>
          <a:p>
            <a:pPr marL="457200" indent="-228600">
              <a:spcBef>
                <a:spcPts val="2100"/>
              </a:spcBef>
              <a:buClr>
                <a:srgbClr val="FFFF00"/>
              </a:buClr>
              <a:buFont typeface="Arial" pitchFamily="34" charset="0"/>
              <a:buChar char="•"/>
            </a:pPr>
            <a:r>
              <a:rPr lang="en-US" sz="2200" b="1" dirty="0" smtClean="0">
                <a:solidFill>
                  <a:srgbClr val="FFFF00"/>
                </a:solidFill>
                <a:effectLst>
                  <a:outerShdw blurRad="38100" dist="38100" dir="2700000" algn="tl">
                    <a:srgbClr val="000000">
                      <a:alpha val="43137"/>
                    </a:srgbClr>
                  </a:outerShdw>
                </a:effectLst>
              </a:rPr>
              <a:t>Listen to charges of policy </a:t>
            </a:r>
            <a:r>
              <a:rPr lang="en-US" sz="2200" b="1" dirty="0" smtClean="0">
                <a:solidFill>
                  <a:srgbClr val="FF00FF"/>
                </a:solidFill>
                <a:effectLst>
                  <a:outerShdw blurRad="38100" dist="38100" dir="2700000" algn="tl">
                    <a:srgbClr val="000000">
                      <a:alpha val="43137"/>
                    </a:srgbClr>
                  </a:outerShdw>
                </a:effectLst>
              </a:rPr>
              <a:t/>
            </a:r>
            <a:br>
              <a:rPr lang="en-US" sz="2200" b="1" dirty="0" smtClean="0">
                <a:solidFill>
                  <a:srgbClr val="FF00FF"/>
                </a:solidFill>
                <a:effectLst>
                  <a:outerShdw blurRad="38100" dist="38100" dir="2700000" algn="tl">
                    <a:srgbClr val="000000">
                      <a:alpha val="43137"/>
                    </a:srgbClr>
                  </a:outerShdw>
                </a:effectLst>
              </a:rPr>
            </a:br>
            <a:r>
              <a:rPr lang="en-US" sz="2200" b="1" dirty="0" smtClean="0">
                <a:solidFill>
                  <a:srgbClr val="FFFF00"/>
                </a:solidFill>
                <a:effectLst>
                  <a:outerShdw blurRad="38100" dist="38100" dir="2700000" algn="tl">
                    <a:srgbClr val="000000">
                      <a:alpha val="43137"/>
                    </a:srgbClr>
                  </a:outerShdw>
                </a:effectLst>
              </a:rPr>
              <a:t>violation brought to their attention</a:t>
            </a:r>
            <a:r>
              <a:rPr lang="en-US" sz="1050" b="1" dirty="0" smtClean="0">
                <a:solidFill>
                  <a:srgbClr val="FF00FF"/>
                </a:solidFill>
                <a:effectLst>
                  <a:outerShdw blurRad="38100" dist="38100" dir="2700000" algn="tl">
                    <a:srgbClr val="000000">
                      <a:alpha val="43137"/>
                    </a:srgbClr>
                  </a:outerShdw>
                </a:effectLst>
              </a:rPr>
              <a:t/>
            </a:r>
            <a:br>
              <a:rPr lang="en-US" sz="1050" b="1" dirty="0" smtClean="0">
                <a:solidFill>
                  <a:srgbClr val="FF00FF"/>
                </a:solidFill>
                <a:effectLst>
                  <a:outerShdw blurRad="38100" dist="38100" dir="2700000" algn="tl">
                    <a:srgbClr val="000000">
                      <a:alpha val="43137"/>
                    </a:srgbClr>
                  </a:outerShdw>
                </a:effectLst>
              </a:rPr>
            </a:br>
            <a:endParaRPr lang="en-US" sz="1050" b="1" dirty="0" smtClean="0">
              <a:solidFill>
                <a:srgbClr val="FF00FF"/>
              </a:solidFill>
              <a:effectLst>
                <a:outerShdw blurRad="38100" dist="38100" dir="2700000" algn="tl">
                  <a:srgbClr val="000000">
                    <a:alpha val="43137"/>
                  </a:srgbClr>
                </a:outerShdw>
              </a:effectLst>
            </a:endParaRPr>
          </a:p>
          <a:p>
            <a:pPr marL="457200" indent="-228600">
              <a:spcBef>
                <a:spcPts val="600"/>
              </a:spcBef>
              <a:buClr>
                <a:srgbClr val="FFFF00"/>
              </a:buClr>
              <a:buFont typeface="Arial" pitchFamily="34" charset="0"/>
              <a:buChar char="•"/>
            </a:pPr>
            <a:r>
              <a:rPr lang="en-US" sz="2200" b="1" dirty="0" smtClean="0">
                <a:solidFill>
                  <a:srgbClr val="FFFF00"/>
                </a:solidFill>
                <a:effectLst>
                  <a:outerShdw blurRad="38100" dist="38100" dir="2700000" algn="tl">
                    <a:srgbClr val="000000">
                      <a:alpha val="43137"/>
                    </a:srgbClr>
                  </a:outerShdw>
                </a:effectLst>
              </a:rPr>
              <a:t>Consult with the Office for Equal Opportunity or Human Resource Services</a:t>
            </a:r>
          </a:p>
        </p:txBody>
      </p:sp>
      <p:grpSp>
        <p:nvGrpSpPr>
          <p:cNvPr id="6" name="Group 5"/>
          <p:cNvGrpSpPr/>
          <p:nvPr>
            <p:custDataLst>
              <p:tags r:id="rId3"/>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9" name="Rectangle 8"/>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cxnSp>
        <p:nvCxnSpPr>
          <p:cNvPr id="12" name="Straight Connector 11"/>
          <p:cNvCxnSpPr/>
          <p:nvPr/>
        </p:nvCxnSpPr>
        <p:spPr>
          <a:xfrm>
            <a:off x="457200" y="1676400"/>
            <a:ext cx="8229600" cy="0"/>
          </a:xfrm>
          <a:prstGeom prst="line">
            <a:avLst/>
          </a:prstGeom>
          <a:ln w="28575">
            <a:solidFill>
              <a:srgbClr val="FFFFFF"/>
            </a:solidFill>
          </a:ln>
          <a:effectLst>
            <a:outerShdw blurRad="50800" dist="254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792480"/>
            <a:ext cx="9143999" cy="646331"/>
          </a:xfrm>
          <a:prstGeom prst="rect">
            <a:avLst/>
          </a:prstGeom>
        </p:spPr>
        <p:txBody>
          <a:bodyPr wrap="square">
            <a:spAutoFit/>
          </a:bodyPr>
          <a:lstStyle/>
          <a:p>
            <a:pPr algn="ctr"/>
            <a:r>
              <a:rPr lang="en-US" sz="3600" b="1" dirty="0" smtClean="0">
                <a:solidFill>
                  <a:srgbClr val="FFFFFF"/>
                </a:solidFill>
                <a:effectLst>
                  <a:outerShdw blurRad="38100" dist="38100" dir="2700000" algn="tl">
                    <a:srgbClr val="000000">
                      <a:alpha val="43137"/>
                    </a:srgbClr>
                  </a:outerShdw>
                </a:effectLst>
              </a:rPr>
              <a:t>Prevention</a:t>
            </a:r>
            <a:endParaRPr lang="en-US" sz="3600" b="1" dirty="0">
              <a:solidFill>
                <a:srgbClr val="FFFFFF"/>
              </a:solidFill>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Byran Hall layer copy.jpg"/>
          <p:cNvPicPr>
            <a:picLocks noChangeAspect="1"/>
          </p:cNvPicPr>
          <p:nvPr>
            <p:custDataLst>
              <p:tags r:id="rId2"/>
            </p:custDataLst>
          </p:nvPr>
        </p:nvPicPr>
        <p:blipFill>
          <a:blip r:embed="rId6" cstate="print"/>
          <a:srcRect r="13981" b="3077"/>
          <a:stretch>
            <a:fillRect/>
          </a:stretch>
        </p:blipFill>
        <p:spPr>
          <a:xfrm>
            <a:off x="1" y="0"/>
            <a:ext cx="9143999" cy="6858000"/>
          </a:xfrm>
          <a:prstGeom prst="rect">
            <a:avLst/>
          </a:prstGeom>
        </p:spPr>
      </p:pic>
      <p:sp>
        <p:nvSpPr>
          <p:cNvPr id="17" name="Rectangle 16"/>
          <p:cNvSpPr/>
          <p:nvPr/>
        </p:nvSpPr>
        <p:spPr>
          <a:xfrm>
            <a:off x="457200" y="2057400"/>
            <a:ext cx="6553200" cy="2908489"/>
          </a:xfrm>
          <a:prstGeom prst="rect">
            <a:avLst/>
          </a:prstGeom>
          <a:effectLst>
            <a:outerShdw blurRad="50800" dist="50800" dir="5400000" algn="ctr" rotWithShape="0">
              <a:schemeClr val="bg2"/>
            </a:outerShdw>
          </a:effectLst>
        </p:spPr>
        <p:txBody>
          <a:bodyPr wrap="square">
            <a:spAutoFit/>
          </a:bodyPr>
          <a:lstStyle/>
          <a:p>
            <a:pPr>
              <a:buClr>
                <a:srgbClr val="FFFFFF"/>
              </a:buClr>
            </a:pPr>
            <a:r>
              <a:rPr lang="en-US" sz="2800" b="1" i="1" dirty="0" smtClean="0">
                <a:solidFill>
                  <a:srgbClr val="FFFFFF"/>
                </a:solidFill>
                <a:effectLst>
                  <a:outerShdw blurRad="38100" dist="38100" dir="2700000" algn="tl">
                    <a:srgbClr val="000000">
                      <a:alpha val="43137"/>
                    </a:srgbClr>
                  </a:outerShdw>
                </a:effectLst>
              </a:rPr>
              <a:t>It is the direct responsibility of all administrators, deans, directors, </a:t>
            </a:r>
            <a:r>
              <a:rPr lang="en-US" sz="2800" b="1" i="1" dirty="0" smtClean="0">
                <a:solidFill>
                  <a:srgbClr val="FF00FF"/>
                </a:solidFill>
                <a:effectLst>
                  <a:outerShdw blurRad="38100" dist="38100" dir="2700000" algn="tl">
                    <a:srgbClr val="000000">
                      <a:alpha val="43137"/>
                    </a:srgbClr>
                  </a:outerShdw>
                </a:effectLst>
              </a:rPr>
              <a:t/>
            </a:r>
            <a:br>
              <a:rPr lang="en-US" sz="2800" b="1" i="1" dirty="0" smtClean="0">
                <a:solidFill>
                  <a:srgbClr val="FF00FF"/>
                </a:solidFill>
                <a:effectLst>
                  <a:outerShdw blurRad="38100" dist="38100" dir="2700000" algn="tl">
                    <a:srgbClr val="000000">
                      <a:alpha val="43137"/>
                    </a:srgbClr>
                  </a:outerShdw>
                </a:effectLst>
              </a:rPr>
            </a:br>
            <a:r>
              <a:rPr lang="en-US" sz="2800" b="1" i="1" dirty="0" smtClean="0">
                <a:solidFill>
                  <a:srgbClr val="FFFFFF"/>
                </a:solidFill>
                <a:effectLst>
                  <a:outerShdw blurRad="38100" dist="38100" dir="2700000" algn="tl">
                    <a:srgbClr val="000000">
                      <a:alpha val="43137"/>
                    </a:srgbClr>
                  </a:outerShdw>
                </a:effectLst>
              </a:rPr>
              <a:t>chairs, and supervisors to:</a:t>
            </a:r>
          </a:p>
          <a:p>
            <a:pPr marL="457200" indent="-228600">
              <a:spcBef>
                <a:spcPts val="2100"/>
              </a:spcBef>
              <a:buClr>
                <a:srgbClr val="FFFF00"/>
              </a:buClr>
              <a:buFont typeface="Arial" pitchFamily="34" charset="0"/>
              <a:buChar char="•"/>
            </a:pPr>
            <a:endParaRPr lang="en-US" sz="1050" b="1" dirty="0" smtClean="0">
              <a:solidFill>
                <a:srgbClr val="FFFF00"/>
              </a:solidFill>
              <a:effectLst>
                <a:outerShdw blurRad="38100" dist="38100" dir="2700000" algn="tl">
                  <a:srgbClr val="000000">
                    <a:alpha val="43137"/>
                  </a:srgbClr>
                </a:outerShdw>
              </a:effectLst>
            </a:endParaRPr>
          </a:p>
          <a:p>
            <a:pPr marL="457200" indent="-228600">
              <a:spcBef>
                <a:spcPts val="600"/>
              </a:spcBef>
              <a:buClr>
                <a:srgbClr val="FFFF00"/>
              </a:buClr>
              <a:buFont typeface="Arial" pitchFamily="34" charset="0"/>
              <a:buChar char="•"/>
            </a:pPr>
            <a:r>
              <a:rPr lang="en-US" sz="2200" b="1" dirty="0" smtClean="0">
                <a:solidFill>
                  <a:srgbClr val="FFFF00"/>
                </a:solidFill>
                <a:effectLst>
                  <a:outerShdw blurRad="38100" dist="38100" dir="2700000" algn="tl">
                    <a:srgbClr val="000000">
                      <a:alpha val="43137"/>
                    </a:srgbClr>
                  </a:outerShdw>
                </a:effectLst>
              </a:rPr>
              <a:t>Coordinate with OEO to respond to and address concerns of retaliation for the use </a:t>
            </a:r>
            <a:r>
              <a:rPr lang="en-US" sz="2200" b="1" dirty="0" smtClean="0">
                <a:solidFill>
                  <a:srgbClr val="FF00FF"/>
                </a:solidFill>
                <a:effectLst>
                  <a:outerShdw blurRad="38100" dist="38100" dir="2700000" algn="tl">
                    <a:srgbClr val="000000">
                      <a:alpha val="43137"/>
                    </a:srgbClr>
                  </a:outerShdw>
                </a:effectLst>
              </a:rPr>
              <a:t/>
            </a:r>
            <a:br>
              <a:rPr lang="en-US" sz="2200" b="1" dirty="0" smtClean="0">
                <a:solidFill>
                  <a:srgbClr val="FF00FF"/>
                </a:solidFill>
                <a:effectLst>
                  <a:outerShdw blurRad="38100" dist="38100" dir="2700000" algn="tl">
                    <a:srgbClr val="000000">
                      <a:alpha val="43137"/>
                    </a:srgbClr>
                  </a:outerShdw>
                </a:effectLst>
              </a:rPr>
            </a:br>
            <a:r>
              <a:rPr lang="en-US" sz="2200" b="1" dirty="0" smtClean="0">
                <a:solidFill>
                  <a:srgbClr val="FFFF00"/>
                </a:solidFill>
                <a:effectLst>
                  <a:outerShdw blurRad="38100" dist="38100" dir="2700000" algn="tl">
                    <a:srgbClr val="000000">
                      <a:alpha val="43137"/>
                    </a:srgbClr>
                  </a:outerShdw>
                </a:effectLst>
              </a:rPr>
              <a:t>of WSU complaint procedures</a:t>
            </a:r>
          </a:p>
        </p:txBody>
      </p:sp>
      <p:grpSp>
        <p:nvGrpSpPr>
          <p:cNvPr id="6" name="Group 5"/>
          <p:cNvGrpSpPr/>
          <p:nvPr>
            <p:custDataLst>
              <p:tags r:id="rId3"/>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8" name="Rectangle 7"/>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TextBox 10"/>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cxnSp>
        <p:nvCxnSpPr>
          <p:cNvPr id="12" name="Straight Connector 11"/>
          <p:cNvCxnSpPr/>
          <p:nvPr/>
        </p:nvCxnSpPr>
        <p:spPr>
          <a:xfrm>
            <a:off x="457200" y="1676400"/>
            <a:ext cx="8229600" cy="0"/>
          </a:xfrm>
          <a:prstGeom prst="line">
            <a:avLst/>
          </a:prstGeom>
          <a:ln w="28575">
            <a:solidFill>
              <a:srgbClr val="FFFFFF"/>
            </a:solidFill>
          </a:ln>
          <a:effectLst>
            <a:outerShdw blurRad="50800" dist="25400" dir="5400000" algn="ctr" rotWithShape="0">
              <a:schemeClr val="bg2"/>
            </a:outerShdw>
          </a:effectLst>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0" y="792480"/>
            <a:ext cx="9143999" cy="646331"/>
          </a:xfrm>
          <a:prstGeom prst="rect">
            <a:avLst/>
          </a:prstGeom>
        </p:spPr>
        <p:txBody>
          <a:bodyPr wrap="square">
            <a:spAutoFit/>
          </a:bodyPr>
          <a:lstStyle/>
          <a:p>
            <a:pPr algn="ctr"/>
            <a:r>
              <a:rPr lang="en-US" sz="3600" b="1" dirty="0" smtClean="0">
                <a:solidFill>
                  <a:srgbClr val="FFFFFF"/>
                </a:solidFill>
                <a:effectLst>
                  <a:outerShdw blurRad="38100" dist="38100" dir="2700000" algn="tl">
                    <a:srgbClr val="000000">
                      <a:alpha val="43137"/>
                    </a:srgbClr>
                  </a:outerShdw>
                </a:effectLst>
              </a:rPr>
              <a:t>Prevention</a:t>
            </a:r>
            <a:endParaRPr lang="en-US" sz="3600" b="1" dirty="0">
              <a:solidFill>
                <a:srgbClr val="FFFFFF"/>
              </a:solidFill>
              <a:effectLst>
                <a:outerShdw blurRad="38100" dist="38100" dir="2700000" algn="tl">
                  <a:srgbClr val="000000">
                    <a:alpha val="43137"/>
                  </a:srgbClr>
                </a:outerShdw>
              </a:effectLs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914400"/>
            <a:ext cx="4343400" cy="707886"/>
          </a:xfrm>
          <a:prstGeom prst="rect">
            <a:avLst/>
          </a:prstGeom>
          <a:noFill/>
        </p:spPr>
        <p:txBody>
          <a:bodyPr wrap="square" rtlCol="0">
            <a:spAutoFit/>
          </a:bodyPr>
          <a:lstStyle/>
          <a:p>
            <a:pPr algn="ctr"/>
            <a:r>
              <a:rPr lang="en-US" sz="4000" b="1" dirty="0" smtClean="0">
                <a:solidFill>
                  <a:srgbClr val="990033"/>
                </a:solidFill>
              </a:rPr>
              <a:t>Review #2</a:t>
            </a:r>
            <a:endParaRPr lang="en-US" sz="4000" b="1" dirty="0">
              <a:solidFill>
                <a:srgbClr val="990033"/>
              </a:solidFill>
            </a:endParaRPr>
          </a:p>
        </p:txBody>
      </p:sp>
      <p:sp>
        <p:nvSpPr>
          <p:cNvPr id="6" name="TextBox 5"/>
          <p:cNvSpPr txBox="1"/>
          <p:nvPr/>
        </p:nvSpPr>
        <p:spPr>
          <a:xfrm>
            <a:off x="457200" y="1981200"/>
            <a:ext cx="3886200" cy="3416320"/>
          </a:xfrm>
          <a:prstGeom prst="rect">
            <a:avLst/>
          </a:prstGeom>
          <a:noFill/>
        </p:spPr>
        <p:txBody>
          <a:bodyPr wrap="square" rtlCol="0">
            <a:spAutoFit/>
          </a:bodyPr>
          <a:lstStyle/>
          <a:p>
            <a:r>
              <a:rPr lang="en-US" sz="2400" b="1" dirty="0" smtClean="0">
                <a:solidFill>
                  <a:srgbClr val="003C69">
                    <a:lumMod val="75000"/>
                  </a:srgbClr>
                </a:solidFill>
              </a:rPr>
              <a:t>The following review contains ten questions.  Select the best responses from the choices available.</a:t>
            </a:r>
          </a:p>
          <a:p>
            <a:endParaRPr lang="en-US" sz="2400" b="1" dirty="0">
              <a:solidFill>
                <a:srgbClr val="003C69">
                  <a:lumMod val="75000"/>
                </a:srgbClr>
              </a:solidFill>
            </a:endParaRPr>
          </a:p>
          <a:p>
            <a:r>
              <a:rPr lang="en-US" sz="2400" b="1" dirty="0" smtClean="0">
                <a:solidFill>
                  <a:srgbClr val="003C69">
                    <a:lumMod val="75000"/>
                  </a:srgbClr>
                </a:solidFill>
              </a:rPr>
              <a:t>In some cases, more than one selection is allowed.</a:t>
            </a:r>
          </a:p>
        </p:txBody>
      </p:sp>
      <p:sp>
        <p:nvSpPr>
          <p:cNvPr id="13" name="TextBox 12"/>
          <p:cNvSpPr txBox="1"/>
          <p:nvPr/>
        </p:nvSpPr>
        <p:spPr>
          <a:xfrm>
            <a:off x="4572000" y="5305961"/>
            <a:ext cx="4343400" cy="1323439"/>
          </a:xfrm>
          <a:prstGeom prst="rect">
            <a:avLst/>
          </a:prstGeom>
          <a:noFill/>
        </p:spPr>
        <p:txBody>
          <a:bodyPr wrap="square" rtlCol="0">
            <a:spAutoFit/>
          </a:bodyPr>
          <a:lstStyle/>
          <a:p>
            <a:endParaRPr lang="en-US" sz="2000" b="1" dirty="0" smtClean="0">
              <a:solidFill>
                <a:srgbClr val="9A1F34"/>
              </a:solidFill>
            </a:endParaRP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sp>
        <p:nvSpPr>
          <p:cNvPr id="8" name="Rectangle 7"/>
          <p:cNvSpPr/>
          <p:nvPr/>
        </p:nvSpPr>
        <p:spPr>
          <a:xfrm flipV="1">
            <a:off x="381000" y="1725304"/>
            <a:ext cx="8686800" cy="217557"/>
          </a:xfrm>
          <a:prstGeom prst="rect">
            <a:avLst/>
          </a:prstGeom>
          <a:gradFill>
            <a:gsLst>
              <a:gs pos="0">
                <a:schemeClr val="tx1"/>
              </a:gs>
              <a:gs pos="100000">
                <a:schemeClr val="bg2">
                  <a:lumMod val="50000"/>
                  <a:lumOff val="50000"/>
                  <a:alpha val="51000"/>
                </a:scheme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1000" y="5456499"/>
            <a:ext cx="8686800" cy="217557"/>
          </a:xfrm>
          <a:prstGeom prst="rect">
            <a:avLst/>
          </a:prstGeom>
          <a:gradFill>
            <a:gsLst>
              <a:gs pos="0">
                <a:schemeClr val="tx1"/>
              </a:gs>
              <a:gs pos="100000">
                <a:schemeClr val="bg2">
                  <a:lumMod val="50000"/>
                  <a:lumOff val="50000"/>
                  <a:alpha val="51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457200" y="5562600"/>
            <a:ext cx="38100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57200" y="1828800"/>
            <a:ext cx="3810000" cy="0"/>
          </a:xfrm>
          <a:prstGeom prst="line">
            <a:avLst/>
          </a:prstGeom>
          <a:ln w="28575"/>
          <a:effectLst>
            <a:outerShdw blurRad="50800" dist="762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8229600" y="1828800"/>
            <a:ext cx="6858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229600" y="5562600"/>
            <a:ext cx="685800" cy="0"/>
          </a:xfrm>
          <a:prstGeom prst="line">
            <a:avLst/>
          </a:prstGeom>
          <a:ln w="28575"/>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066800"/>
            <a:ext cx="3402965" cy="5124465"/>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14555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Question #1</a:t>
            </a:r>
            <a:endParaRPr lang="en-US" sz="4000" b="1" dirty="0">
              <a:solidFill>
                <a:srgbClr val="990033"/>
              </a:solidFill>
            </a:endParaRPr>
          </a:p>
        </p:txBody>
      </p:sp>
      <p:sp>
        <p:nvSpPr>
          <p:cNvPr id="6" name="TextBox 5"/>
          <p:cNvSpPr txBox="1"/>
          <p:nvPr/>
        </p:nvSpPr>
        <p:spPr>
          <a:xfrm>
            <a:off x="838200" y="2362200"/>
            <a:ext cx="7391400" cy="1569660"/>
          </a:xfrm>
          <a:prstGeom prst="rect">
            <a:avLst/>
          </a:prstGeom>
          <a:noFill/>
        </p:spPr>
        <p:txBody>
          <a:bodyPr wrap="square" rtlCol="0">
            <a:spAutoFit/>
          </a:bodyPr>
          <a:lstStyle/>
          <a:p>
            <a:r>
              <a:rPr lang="en-US" sz="2400" b="1" dirty="0" smtClean="0">
                <a:solidFill>
                  <a:srgbClr val="003C69">
                    <a:lumMod val="75000"/>
                  </a:srgbClr>
                </a:solidFill>
              </a:rPr>
              <a:t>The WSU Policy Prohibiting Discrimination, Sexual Harassment, and Sexual Misconduct covers only incidents of sexual harassment made by a supervisor towards an employee.</a:t>
            </a:r>
          </a:p>
        </p:txBody>
      </p:sp>
      <p:sp>
        <p:nvSpPr>
          <p:cNvPr id="9" name="TextBox 8"/>
          <p:cNvSpPr txBox="1"/>
          <p:nvPr/>
        </p:nvSpPr>
        <p:spPr>
          <a:xfrm>
            <a:off x="457200" y="4772561"/>
            <a:ext cx="8153400" cy="584775"/>
          </a:xfrm>
          <a:prstGeom prst="rect">
            <a:avLst/>
          </a:prstGeom>
          <a:noFill/>
        </p:spPr>
        <p:txBody>
          <a:bodyPr wrap="square" rtlCol="0">
            <a:spAutoFit/>
          </a:bodyPr>
          <a:lstStyle/>
          <a:p>
            <a:endParaRPr lang="en-US" sz="800" b="1" dirty="0" smtClean="0">
              <a:solidFill>
                <a:srgbClr val="003C69">
                  <a:lumMod val="75000"/>
                </a:srgbClr>
              </a:solidFill>
            </a:endParaRPr>
          </a:p>
          <a:p>
            <a:r>
              <a:rPr lang="en-US" sz="2400" b="1" dirty="0" smtClean="0">
                <a:solidFill>
                  <a:srgbClr val="9A1F34"/>
                </a:solidFill>
                <a:sym typeface="Symbol"/>
              </a:rPr>
              <a:t>		  </a:t>
            </a:r>
            <a:r>
              <a:rPr lang="en-US" sz="2400" b="1" dirty="0" smtClean="0">
                <a:solidFill>
                  <a:srgbClr val="9A1F34"/>
                </a:solidFill>
              </a:rPr>
              <a:t>True		</a:t>
            </a:r>
            <a:r>
              <a:rPr lang="en-US" sz="2400" b="1" dirty="0" smtClean="0">
                <a:solidFill>
                  <a:srgbClr val="9A1F34"/>
                </a:solidFill>
                <a:sym typeface="Symbol"/>
              </a:rPr>
              <a:t> False</a:t>
            </a:r>
            <a:endParaRPr lang="en-US" sz="2400" b="1" dirty="0" smtClean="0">
              <a:solidFill>
                <a:srgbClr val="003C69">
                  <a:lumMod val="75000"/>
                </a:srgbClr>
              </a:solidFill>
            </a:endParaRPr>
          </a:p>
        </p:txBody>
      </p:sp>
      <p:cxnSp>
        <p:nvCxnSpPr>
          <p:cNvPr id="10" name="Straight Connector 9"/>
          <p:cNvCxnSpPr/>
          <p:nvPr/>
        </p:nvCxnSpPr>
        <p:spPr>
          <a:xfrm>
            <a:off x="457200" y="45720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458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Question #2</a:t>
            </a:r>
            <a:endParaRPr lang="en-US" sz="4000" b="1" dirty="0">
              <a:solidFill>
                <a:srgbClr val="990033"/>
              </a:solidFill>
            </a:endParaRPr>
          </a:p>
        </p:txBody>
      </p:sp>
      <p:cxnSp>
        <p:nvCxnSpPr>
          <p:cNvPr id="16" name="Straight Connector 15"/>
          <p:cNvCxnSpPr/>
          <p:nvPr/>
        </p:nvCxnSpPr>
        <p:spPr>
          <a:xfrm>
            <a:off x="457200" y="45720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8200" y="2674203"/>
            <a:ext cx="7391400" cy="830997"/>
          </a:xfrm>
          <a:prstGeom prst="rect">
            <a:avLst/>
          </a:prstGeom>
          <a:noFill/>
        </p:spPr>
        <p:txBody>
          <a:bodyPr wrap="square" rtlCol="0">
            <a:spAutoFit/>
          </a:bodyPr>
          <a:lstStyle/>
          <a:p>
            <a:r>
              <a:rPr lang="en-US" sz="2400" b="1" dirty="0" smtClean="0">
                <a:solidFill>
                  <a:srgbClr val="003C69">
                    <a:lumMod val="75000"/>
                  </a:srgbClr>
                </a:solidFill>
              </a:rPr>
              <a:t>A pattern of at least two instances must exist before quid pro quo harassment can be alleged.</a:t>
            </a:r>
          </a:p>
        </p:txBody>
      </p:sp>
      <p:sp>
        <p:nvSpPr>
          <p:cNvPr id="18" name="TextBox 17"/>
          <p:cNvSpPr txBox="1"/>
          <p:nvPr/>
        </p:nvSpPr>
        <p:spPr>
          <a:xfrm>
            <a:off x="457200" y="4772561"/>
            <a:ext cx="8153400" cy="584775"/>
          </a:xfrm>
          <a:prstGeom prst="rect">
            <a:avLst/>
          </a:prstGeom>
          <a:noFill/>
        </p:spPr>
        <p:txBody>
          <a:bodyPr wrap="square" rtlCol="0">
            <a:spAutoFit/>
          </a:bodyPr>
          <a:lstStyle/>
          <a:p>
            <a:endParaRPr lang="en-US" sz="800" b="1" dirty="0" smtClean="0">
              <a:solidFill>
                <a:srgbClr val="003C69">
                  <a:lumMod val="75000"/>
                </a:srgbClr>
              </a:solidFill>
            </a:endParaRPr>
          </a:p>
          <a:p>
            <a:r>
              <a:rPr lang="en-US" sz="2400" b="1" dirty="0" smtClean="0">
                <a:solidFill>
                  <a:srgbClr val="9A1F34"/>
                </a:solidFill>
                <a:sym typeface="Symbol"/>
              </a:rPr>
              <a:t>		  </a:t>
            </a:r>
            <a:r>
              <a:rPr lang="en-US" sz="2400" b="1" dirty="0" smtClean="0">
                <a:solidFill>
                  <a:srgbClr val="9A1F34"/>
                </a:solidFill>
              </a:rPr>
              <a:t>True		</a:t>
            </a:r>
            <a:r>
              <a:rPr lang="en-US" sz="2400" b="1" dirty="0" smtClean="0">
                <a:solidFill>
                  <a:srgbClr val="9A1F34"/>
                </a:solidFill>
                <a:sym typeface="Symbol"/>
              </a:rPr>
              <a:t> False</a:t>
            </a:r>
            <a:endParaRPr lang="en-US" sz="2400" b="1" dirty="0" smtClean="0">
              <a:solidFill>
                <a:srgbClr val="003C69">
                  <a:lumMod val="75000"/>
                </a:srgbClr>
              </a:solidFill>
            </a:endParaRPr>
          </a:p>
        </p:txBody>
      </p:sp>
    </p:spTree>
    <p:extLst>
      <p:ext uri="{BB962C8B-B14F-4D97-AF65-F5344CB8AC3E}">
        <p14:creationId xmlns:p14="http://schemas.microsoft.com/office/powerpoint/2010/main" val="2500499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Question #3</a:t>
            </a:r>
            <a:endParaRPr lang="en-US" sz="4000" b="1" dirty="0">
              <a:solidFill>
                <a:srgbClr val="990033"/>
              </a:solidFill>
            </a:endParaRPr>
          </a:p>
        </p:txBody>
      </p:sp>
      <p:cxnSp>
        <p:nvCxnSpPr>
          <p:cNvPr id="13" name="Straight Connector 12"/>
          <p:cNvCxnSpPr/>
          <p:nvPr/>
        </p:nvCxnSpPr>
        <p:spPr>
          <a:xfrm>
            <a:off x="457200" y="45720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8200" y="2502094"/>
            <a:ext cx="7391400" cy="1200329"/>
          </a:xfrm>
          <a:prstGeom prst="rect">
            <a:avLst/>
          </a:prstGeom>
          <a:noFill/>
        </p:spPr>
        <p:txBody>
          <a:bodyPr wrap="square" rtlCol="0">
            <a:spAutoFit/>
          </a:bodyPr>
          <a:lstStyle/>
          <a:p>
            <a:r>
              <a:rPr lang="en-US" sz="2400" b="1" dirty="0" smtClean="0">
                <a:solidFill>
                  <a:srgbClr val="003C69">
                    <a:lumMod val="75000"/>
                  </a:srgbClr>
                </a:solidFill>
              </a:rPr>
              <a:t>Supervisors who become aware of an incident of sexual harassment at WSU should report the incident to the Office for Equal Opportunity.</a:t>
            </a:r>
          </a:p>
        </p:txBody>
      </p:sp>
      <p:sp>
        <p:nvSpPr>
          <p:cNvPr id="15" name="TextBox 14"/>
          <p:cNvSpPr txBox="1"/>
          <p:nvPr/>
        </p:nvSpPr>
        <p:spPr>
          <a:xfrm>
            <a:off x="457200" y="4772561"/>
            <a:ext cx="8153400" cy="584775"/>
          </a:xfrm>
          <a:prstGeom prst="rect">
            <a:avLst/>
          </a:prstGeom>
          <a:noFill/>
        </p:spPr>
        <p:txBody>
          <a:bodyPr wrap="square" rtlCol="0">
            <a:spAutoFit/>
          </a:bodyPr>
          <a:lstStyle/>
          <a:p>
            <a:endParaRPr lang="en-US" sz="800" b="1" dirty="0" smtClean="0">
              <a:solidFill>
                <a:srgbClr val="003C69">
                  <a:lumMod val="75000"/>
                </a:srgbClr>
              </a:solidFill>
            </a:endParaRPr>
          </a:p>
          <a:p>
            <a:r>
              <a:rPr lang="en-US" sz="2400" b="1" dirty="0" smtClean="0">
                <a:solidFill>
                  <a:srgbClr val="9A1F34"/>
                </a:solidFill>
                <a:sym typeface="Symbol"/>
              </a:rPr>
              <a:t>		  </a:t>
            </a:r>
            <a:r>
              <a:rPr lang="en-US" sz="2400" b="1" dirty="0" smtClean="0">
                <a:solidFill>
                  <a:srgbClr val="9A1F34"/>
                </a:solidFill>
              </a:rPr>
              <a:t>True		</a:t>
            </a:r>
            <a:r>
              <a:rPr lang="en-US" sz="2400" b="1" dirty="0" smtClean="0">
                <a:solidFill>
                  <a:srgbClr val="9A1F34"/>
                </a:solidFill>
                <a:sym typeface="Symbol"/>
              </a:rPr>
              <a:t> False</a:t>
            </a:r>
            <a:endParaRPr lang="en-US" sz="2400" b="1" dirty="0" smtClean="0">
              <a:solidFill>
                <a:srgbClr val="003C69">
                  <a:lumMod val="75000"/>
                </a:srgbClr>
              </a:solidFill>
            </a:endParaRPr>
          </a:p>
        </p:txBody>
      </p:sp>
    </p:spTree>
    <p:extLst>
      <p:ext uri="{BB962C8B-B14F-4D97-AF65-F5344CB8AC3E}">
        <p14:creationId xmlns:p14="http://schemas.microsoft.com/office/powerpoint/2010/main" val="171244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Question #4</a:t>
            </a:r>
            <a:endParaRPr lang="en-US" sz="4000" b="1" dirty="0">
              <a:solidFill>
                <a:srgbClr val="990033"/>
              </a:solidFill>
            </a:endParaRPr>
          </a:p>
        </p:txBody>
      </p:sp>
      <p:cxnSp>
        <p:nvCxnSpPr>
          <p:cNvPr id="13" name="Straight Connector 12"/>
          <p:cNvCxnSpPr/>
          <p:nvPr/>
        </p:nvCxnSpPr>
        <p:spPr>
          <a:xfrm>
            <a:off x="457200" y="45720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8200" y="2169459"/>
            <a:ext cx="7391400" cy="2308324"/>
          </a:xfrm>
          <a:prstGeom prst="rect">
            <a:avLst/>
          </a:prstGeom>
          <a:noFill/>
        </p:spPr>
        <p:txBody>
          <a:bodyPr wrap="square" rtlCol="0">
            <a:spAutoFit/>
          </a:bodyPr>
          <a:lstStyle/>
          <a:p>
            <a:r>
              <a:rPr lang="en-US" sz="2400" b="1" dirty="0" smtClean="0">
                <a:solidFill>
                  <a:srgbClr val="002D4F"/>
                </a:solidFill>
              </a:rPr>
              <a:t>Sexual Harassment creates a hostile environment when behavior is sufficiently severe, persistent, or pervasive to interfere with any individual's work or educational performance, or creates an intimidating, hostile, or offensive work or educational environment.</a:t>
            </a:r>
          </a:p>
        </p:txBody>
      </p:sp>
      <p:sp>
        <p:nvSpPr>
          <p:cNvPr id="15" name="TextBox 14"/>
          <p:cNvSpPr txBox="1"/>
          <p:nvPr/>
        </p:nvSpPr>
        <p:spPr>
          <a:xfrm>
            <a:off x="457200" y="4772561"/>
            <a:ext cx="8153400" cy="584775"/>
          </a:xfrm>
          <a:prstGeom prst="rect">
            <a:avLst/>
          </a:prstGeom>
          <a:noFill/>
        </p:spPr>
        <p:txBody>
          <a:bodyPr wrap="square" rtlCol="0">
            <a:spAutoFit/>
          </a:bodyPr>
          <a:lstStyle/>
          <a:p>
            <a:endParaRPr lang="en-US" sz="800" b="1" dirty="0" smtClean="0">
              <a:solidFill>
                <a:srgbClr val="003C69">
                  <a:lumMod val="75000"/>
                </a:srgbClr>
              </a:solidFill>
            </a:endParaRPr>
          </a:p>
          <a:p>
            <a:r>
              <a:rPr lang="en-US" sz="2400" b="1" dirty="0" smtClean="0">
                <a:solidFill>
                  <a:srgbClr val="9A1F34"/>
                </a:solidFill>
                <a:sym typeface="Symbol"/>
              </a:rPr>
              <a:t>		  </a:t>
            </a:r>
            <a:r>
              <a:rPr lang="en-US" sz="2400" b="1" dirty="0" smtClean="0">
                <a:solidFill>
                  <a:srgbClr val="9A1F34"/>
                </a:solidFill>
              </a:rPr>
              <a:t>True		</a:t>
            </a:r>
            <a:r>
              <a:rPr lang="en-US" sz="2400" b="1" dirty="0" smtClean="0">
                <a:solidFill>
                  <a:srgbClr val="9A1F34"/>
                </a:solidFill>
                <a:sym typeface="Symbol"/>
              </a:rPr>
              <a:t> False</a:t>
            </a:r>
            <a:endParaRPr lang="en-US" sz="2400" b="1" dirty="0" smtClean="0">
              <a:solidFill>
                <a:srgbClr val="003C69">
                  <a:lumMod val="75000"/>
                </a:srgbClr>
              </a:solidFill>
            </a:endParaRPr>
          </a:p>
        </p:txBody>
      </p:sp>
    </p:spTree>
    <p:extLst>
      <p:ext uri="{BB962C8B-B14F-4D97-AF65-F5344CB8AC3E}">
        <p14:creationId xmlns:p14="http://schemas.microsoft.com/office/powerpoint/2010/main" val="3596364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Question #5</a:t>
            </a:r>
            <a:endParaRPr lang="en-US" sz="4000" b="1" dirty="0">
              <a:solidFill>
                <a:srgbClr val="990033"/>
              </a:solidFill>
            </a:endParaRPr>
          </a:p>
        </p:txBody>
      </p:sp>
      <p:cxnSp>
        <p:nvCxnSpPr>
          <p:cNvPr id="13" name="Straight Connector 12"/>
          <p:cNvCxnSpPr/>
          <p:nvPr/>
        </p:nvCxnSpPr>
        <p:spPr>
          <a:xfrm>
            <a:off x="457200" y="32766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8200" y="2093259"/>
            <a:ext cx="7391400" cy="830997"/>
          </a:xfrm>
          <a:prstGeom prst="rect">
            <a:avLst/>
          </a:prstGeom>
          <a:noFill/>
        </p:spPr>
        <p:txBody>
          <a:bodyPr wrap="square" rtlCol="0">
            <a:spAutoFit/>
          </a:bodyPr>
          <a:lstStyle/>
          <a:p>
            <a:r>
              <a:rPr lang="en-US" sz="2400" b="1" dirty="0" smtClean="0">
                <a:solidFill>
                  <a:srgbClr val="003C69">
                    <a:lumMod val="75000"/>
                  </a:srgbClr>
                </a:solidFill>
              </a:rPr>
              <a:t>Which of the following may constitute hostile behavior?</a:t>
            </a:r>
          </a:p>
        </p:txBody>
      </p:sp>
      <p:sp>
        <p:nvSpPr>
          <p:cNvPr id="15" name="TextBox 14"/>
          <p:cNvSpPr txBox="1"/>
          <p:nvPr/>
        </p:nvSpPr>
        <p:spPr>
          <a:xfrm>
            <a:off x="841248" y="3429000"/>
            <a:ext cx="7772400" cy="2308324"/>
          </a:xfrm>
          <a:prstGeom prst="rect">
            <a:avLst/>
          </a:prstGeom>
          <a:noFill/>
        </p:spPr>
        <p:txBody>
          <a:bodyPr wrap="square" rtlCol="0">
            <a:spAutoFit/>
          </a:bodyPr>
          <a:lstStyle/>
          <a:p>
            <a:pPr>
              <a:buClr>
                <a:srgbClr val="9A1F34"/>
              </a:buClr>
              <a:buFont typeface="Symbol" pitchFamily="18" charset="2"/>
              <a:buChar char=""/>
            </a:pPr>
            <a:endParaRPr lang="en-US" sz="800" b="1" dirty="0" smtClean="0">
              <a:solidFill>
                <a:srgbClr val="003C69">
                  <a:lumMod val="75000"/>
                </a:srgbClr>
              </a:solidFill>
            </a:endParaRPr>
          </a:p>
          <a:p>
            <a:pPr marL="349250" indent="-349250">
              <a:buClr>
                <a:srgbClr val="9A1F34"/>
              </a:buClr>
              <a:buFont typeface="Symbol" pitchFamily="18" charset="2"/>
              <a:buChar char=""/>
            </a:pPr>
            <a:r>
              <a:rPr lang="en-US" sz="2400" b="1" dirty="0" smtClean="0">
                <a:solidFill>
                  <a:srgbClr val="9A1F34"/>
                </a:solidFill>
                <a:sym typeface="Symbol"/>
              </a:rPr>
              <a:t>The behavior is unwanted or unwelcome</a:t>
            </a:r>
          </a:p>
          <a:p>
            <a:pPr marL="349250" indent="-349250">
              <a:buClr>
                <a:srgbClr val="9A1F34"/>
              </a:buClr>
              <a:buFont typeface="Symbol" pitchFamily="18" charset="2"/>
              <a:buChar char=""/>
            </a:pPr>
            <a:endParaRPr lang="en-US" sz="800" b="1" dirty="0" smtClean="0">
              <a:solidFill>
                <a:srgbClr val="9A1F34"/>
              </a:solidFill>
              <a:sym typeface="Symbol"/>
            </a:endParaRPr>
          </a:p>
          <a:p>
            <a:pPr marL="349250" indent="-349250">
              <a:buClr>
                <a:srgbClr val="9A1F34"/>
              </a:buClr>
              <a:buFont typeface="Symbol" pitchFamily="18" charset="2"/>
              <a:buChar char=""/>
            </a:pPr>
            <a:r>
              <a:rPr lang="en-US" sz="2400" b="1" dirty="0" smtClean="0">
                <a:solidFill>
                  <a:srgbClr val="9A1F34"/>
                </a:solidFill>
                <a:sym typeface="Symbol"/>
              </a:rPr>
              <a:t>The behavior is severe, persistent, or pervasive enough to affect the person’s work environment</a:t>
            </a:r>
          </a:p>
          <a:p>
            <a:pPr marL="349250" indent="-349250">
              <a:buClr>
                <a:srgbClr val="9A1F34"/>
              </a:buClr>
              <a:buFont typeface="Symbol" pitchFamily="18" charset="2"/>
              <a:buChar char=""/>
            </a:pPr>
            <a:endParaRPr lang="en-US" sz="800" b="1" dirty="0" smtClean="0">
              <a:solidFill>
                <a:srgbClr val="9A1F34"/>
              </a:solidFill>
              <a:sym typeface="Symbol"/>
            </a:endParaRPr>
          </a:p>
          <a:p>
            <a:pPr marL="349250" indent="-349250">
              <a:buClr>
                <a:srgbClr val="9A1F34"/>
              </a:buClr>
              <a:buFont typeface="Symbol" pitchFamily="18" charset="2"/>
              <a:buChar char=""/>
            </a:pPr>
            <a:r>
              <a:rPr lang="en-US" sz="2400" b="1" dirty="0" smtClean="0">
                <a:solidFill>
                  <a:srgbClr val="9A1F34"/>
                </a:solidFill>
                <a:sym typeface="Symbol"/>
              </a:rPr>
              <a:t>The behavior creates an intimidating and offensive educational environment.</a:t>
            </a:r>
          </a:p>
        </p:txBody>
      </p:sp>
    </p:spTree>
    <p:extLst>
      <p:ext uri="{BB962C8B-B14F-4D97-AF65-F5344CB8AC3E}">
        <p14:creationId xmlns:p14="http://schemas.microsoft.com/office/powerpoint/2010/main" val="1305257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custDataLst>
              <p:tags r:id="rId2"/>
            </p:custDataLst>
          </p:nvPr>
        </p:nvPicPr>
        <p:blipFill>
          <a:blip r:embed="rId6" cstate="print"/>
          <a:srcRect r="13256"/>
          <a:stretch>
            <a:fillRect/>
          </a:stretch>
        </p:blipFill>
        <p:spPr bwMode="auto">
          <a:xfrm>
            <a:off x="6152197" y="1685925"/>
            <a:ext cx="2991803" cy="5181600"/>
          </a:xfrm>
          <a:prstGeom prst="rect">
            <a:avLst/>
          </a:prstGeom>
          <a:noFill/>
          <a:ln w="9525">
            <a:noFill/>
            <a:miter lim="800000"/>
            <a:headEnd/>
            <a:tailEnd/>
          </a:ln>
        </p:spPr>
      </p:pic>
      <p:sp>
        <p:nvSpPr>
          <p:cNvPr id="8" name="Rectangle 7"/>
          <p:cNvSpPr/>
          <p:nvPr/>
        </p:nvSpPr>
        <p:spPr>
          <a:xfrm>
            <a:off x="7924800" y="1676400"/>
            <a:ext cx="1219200" cy="5181600"/>
          </a:xfrm>
          <a:prstGeom prst="rect">
            <a:avLst/>
          </a:prstGeom>
          <a:gradFill flip="none" rotWithShape="1">
            <a:gsLst>
              <a:gs pos="0">
                <a:schemeClr val="tx1">
                  <a:lumMod val="85000"/>
                  <a:alpha val="98000"/>
                </a:schemeClr>
              </a:gs>
              <a:gs pos="100000">
                <a:schemeClr val="tx1">
                  <a:lumMod val="9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5" name="Rectangle 14"/>
          <p:cNvSpPr/>
          <p:nvPr/>
        </p:nvSpPr>
        <p:spPr>
          <a:xfrm>
            <a:off x="6133011" y="1676400"/>
            <a:ext cx="1343025"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3" name="Rectangle 12"/>
          <p:cNvSpPr/>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6" name="TextBox 15"/>
          <p:cNvSpPr txBox="1"/>
          <p:nvPr/>
        </p:nvSpPr>
        <p:spPr>
          <a:xfrm>
            <a:off x="685800" y="1981200"/>
            <a:ext cx="5486400" cy="1938992"/>
          </a:xfrm>
          <a:prstGeom prst="rect">
            <a:avLst/>
          </a:prstGeom>
          <a:noFill/>
        </p:spPr>
        <p:txBody>
          <a:bodyPr wrap="square" rtlCol="0">
            <a:spAutoFit/>
          </a:bodyPr>
          <a:lstStyle/>
          <a:p>
            <a:pPr marL="0" lvl="1">
              <a:tabLst>
                <a:tab pos="800100" algn="l"/>
                <a:tab pos="1428750" algn="l"/>
                <a:tab pos="2000250" algn="l"/>
              </a:tabLst>
            </a:pPr>
            <a:r>
              <a:rPr lang="en-US" sz="2400" b="1" i="1" dirty="0" smtClean="0">
                <a:solidFill>
                  <a:srgbClr val="990033"/>
                </a:solidFill>
                <a:latin typeface="+mj-lt"/>
              </a:rPr>
              <a:t>Executive Policy #15:</a:t>
            </a:r>
          </a:p>
          <a:p>
            <a:pPr marL="0" lvl="1">
              <a:tabLst>
                <a:tab pos="800100" algn="l"/>
                <a:tab pos="1428750" algn="l"/>
                <a:tab pos="2000250" algn="l"/>
              </a:tabLst>
            </a:pPr>
            <a:r>
              <a:rPr lang="en-US" sz="2400" b="1" dirty="0" smtClean="0">
                <a:solidFill>
                  <a:schemeClr val="bg1">
                    <a:lumMod val="75000"/>
                  </a:schemeClr>
                </a:solidFill>
                <a:latin typeface="+mj-lt"/>
              </a:rPr>
              <a:t>WSU Policy </a:t>
            </a:r>
            <a:r>
              <a:rPr lang="en-US" sz="2400" b="1" dirty="0">
                <a:solidFill>
                  <a:schemeClr val="bg1">
                    <a:lumMod val="75000"/>
                  </a:schemeClr>
                </a:solidFill>
                <a:latin typeface="+mj-lt"/>
              </a:rPr>
              <a:t>Prohibiting </a:t>
            </a:r>
            <a:r>
              <a:rPr lang="en-US" sz="2400" b="1" dirty="0" smtClean="0">
                <a:solidFill>
                  <a:schemeClr val="bg1">
                    <a:lumMod val="75000"/>
                  </a:schemeClr>
                </a:solidFill>
                <a:latin typeface="+mj-lt"/>
              </a:rPr>
              <a:t>Discrimination,</a:t>
            </a:r>
            <a:r>
              <a:rPr lang="en-US" sz="2400" b="1" dirty="0">
                <a:solidFill>
                  <a:schemeClr val="bg1">
                    <a:lumMod val="75000"/>
                  </a:schemeClr>
                </a:solidFill>
                <a:latin typeface="+mj-lt"/>
              </a:rPr>
              <a:t> </a:t>
            </a:r>
            <a:r>
              <a:rPr lang="en-US" sz="2400" b="1" dirty="0" smtClean="0">
                <a:solidFill>
                  <a:schemeClr val="bg1">
                    <a:lumMod val="75000"/>
                  </a:schemeClr>
                </a:solidFill>
                <a:latin typeface="+mj-lt"/>
              </a:rPr>
              <a:t>Sexual Harassment,</a:t>
            </a:r>
          </a:p>
          <a:p>
            <a:pPr marL="0" lvl="1">
              <a:tabLst>
                <a:tab pos="800100" algn="l"/>
                <a:tab pos="1428750" algn="l"/>
                <a:tab pos="2000250" algn="l"/>
              </a:tabLst>
            </a:pPr>
            <a:r>
              <a:rPr lang="en-US" sz="2400" b="1" dirty="0" smtClean="0">
                <a:solidFill>
                  <a:srgbClr val="002D4F"/>
                </a:solidFill>
                <a:latin typeface="+mj-lt"/>
              </a:rPr>
              <a:t>&amp; Sexual Misconduct</a:t>
            </a:r>
            <a:endParaRPr lang="en-US" dirty="0" smtClean="0">
              <a:solidFill>
                <a:srgbClr val="002D4F"/>
              </a:solidFill>
              <a:latin typeface="+mj-lt"/>
            </a:endParaRPr>
          </a:p>
          <a:p>
            <a:pPr marL="0" lvl="1">
              <a:tabLst>
                <a:tab pos="800100" algn="l"/>
                <a:tab pos="1428750" algn="l"/>
                <a:tab pos="2000250" algn="l"/>
                <a:tab pos="3028950" algn="l"/>
              </a:tabLst>
            </a:pPr>
            <a:endParaRPr lang="en-US" sz="2400" b="1" dirty="0" smtClean="0">
              <a:solidFill>
                <a:schemeClr val="bg1">
                  <a:lumMod val="75000"/>
                </a:schemeClr>
              </a:solidFill>
              <a:latin typeface="+mj-lt"/>
            </a:endParaRPr>
          </a:p>
        </p:txBody>
      </p:sp>
      <p:grpSp>
        <p:nvGrpSpPr>
          <p:cNvPr id="12" name="Group 11"/>
          <p:cNvGrpSpPr/>
          <p:nvPr>
            <p:custDataLst>
              <p:tags r:id="rId3"/>
            </p:custDataLst>
          </p:nvPr>
        </p:nvGrpSpPr>
        <p:grpSpPr>
          <a:xfrm>
            <a:off x="0" y="769960"/>
            <a:ext cx="9144000" cy="721534"/>
            <a:chOff x="0" y="914400"/>
            <a:chExt cx="9144000" cy="721534"/>
          </a:xfrm>
        </p:grpSpPr>
        <p:sp>
          <p:nvSpPr>
            <p:cNvPr id="14" name="Rectangle 13"/>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18" name="TextBox 17"/>
          <p:cNvSpPr txBox="1"/>
          <p:nvPr/>
        </p:nvSpPr>
        <p:spPr>
          <a:xfrm>
            <a:off x="-27296" y="783608"/>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smtClean="0"/>
              <a:t>WSU Policy</a:t>
            </a:r>
            <a:endParaRPr lang="en-US" dirty="0"/>
          </a:p>
        </p:txBody>
      </p:sp>
      <p:cxnSp>
        <p:nvCxnSpPr>
          <p:cNvPr id="4" name="Straight Connector 3"/>
          <p:cNvCxnSpPr/>
          <p:nvPr/>
        </p:nvCxnSpPr>
        <p:spPr>
          <a:xfrm>
            <a:off x="762000" y="1676400"/>
            <a:ext cx="7467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685800" y="3852208"/>
            <a:ext cx="5486400" cy="1938992"/>
          </a:xfrm>
          <a:prstGeom prst="rect">
            <a:avLst/>
          </a:prstGeom>
          <a:noFill/>
        </p:spPr>
        <p:txBody>
          <a:bodyPr wrap="square" rtlCol="0">
            <a:spAutoFit/>
          </a:bodyPr>
          <a:lstStyle/>
          <a:p>
            <a:pPr marL="0" lvl="1">
              <a:tabLst>
                <a:tab pos="800100" algn="l"/>
                <a:tab pos="1428750" algn="l"/>
                <a:tab pos="2000250" algn="l"/>
                <a:tab pos="3028950" algn="l"/>
              </a:tabLst>
            </a:pPr>
            <a:r>
              <a:rPr lang="en-US" sz="2400" b="1" i="1" dirty="0" smtClean="0">
                <a:solidFill>
                  <a:srgbClr val="990033"/>
                </a:solidFill>
              </a:rPr>
              <a:t>Executive Policy</a:t>
            </a:r>
            <a:r>
              <a:rPr lang="en-US" sz="2400" b="1" i="1" dirty="0" smtClean="0">
                <a:solidFill>
                  <a:srgbClr val="990033"/>
                </a:solidFill>
                <a:latin typeface="+mj-lt"/>
              </a:rPr>
              <a:t> #28:</a:t>
            </a:r>
            <a:r>
              <a:rPr lang="en-US" sz="2400" b="1" dirty="0" smtClean="0">
                <a:solidFill>
                  <a:srgbClr val="FF00FF"/>
                </a:solidFill>
                <a:latin typeface="+mj-lt"/>
              </a:rPr>
              <a:t/>
            </a:r>
            <a:br>
              <a:rPr lang="en-US" sz="2400" b="1" dirty="0" smtClean="0">
                <a:solidFill>
                  <a:srgbClr val="FF00FF"/>
                </a:solidFill>
                <a:latin typeface="+mj-lt"/>
              </a:rPr>
            </a:br>
            <a:r>
              <a:rPr lang="en-US" sz="2400" b="1" dirty="0" smtClean="0">
                <a:solidFill>
                  <a:schemeClr val="bg1">
                    <a:lumMod val="75000"/>
                  </a:schemeClr>
                </a:solidFill>
                <a:latin typeface="+mj-lt"/>
              </a:rPr>
              <a:t>WSU Policy on </a:t>
            </a:r>
            <a:r>
              <a:rPr lang="en-US" sz="2400" b="1" dirty="0" smtClean="0">
                <a:solidFill>
                  <a:srgbClr val="FF00FF"/>
                </a:solidFill>
                <a:latin typeface="+mj-lt"/>
              </a:rPr>
              <a:t/>
            </a:r>
            <a:br>
              <a:rPr lang="en-US" sz="2400" b="1" dirty="0" smtClean="0">
                <a:solidFill>
                  <a:srgbClr val="FF00FF"/>
                </a:solidFill>
                <a:latin typeface="+mj-lt"/>
              </a:rPr>
            </a:br>
            <a:r>
              <a:rPr lang="en-US" sz="2400" b="1" dirty="0" smtClean="0">
                <a:solidFill>
                  <a:schemeClr val="bg1">
                    <a:lumMod val="75000"/>
                  </a:schemeClr>
                </a:solidFill>
                <a:latin typeface="+mj-lt"/>
              </a:rPr>
              <a:t>Faculty-Student and </a:t>
            </a:r>
            <a:r>
              <a:rPr lang="en-US" sz="2400" b="1" dirty="0" smtClean="0">
                <a:solidFill>
                  <a:srgbClr val="FF00FF"/>
                </a:solidFill>
                <a:latin typeface="+mj-lt"/>
              </a:rPr>
              <a:t/>
            </a:r>
            <a:br>
              <a:rPr lang="en-US" sz="2400" b="1" dirty="0" smtClean="0">
                <a:solidFill>
                  <a:srgbClr val="FF00FF"/>
                </a:solidFill>
                <a:latin typeface="+mj-lt"/>
              </a:rPr>
            </a:br>
            <a:r>
              <a:rPr lang="en-US" sz="2400" b="1" dirty="0" smtClean="0">
                <a:solidFill>
                  <a:schemeClr val="bg1">
                    <a:lumMod val="75000"/>
                  </a:schemeClr>
                </a:solidFill>
                <a:latin typeface="+mj-lt"/>
              </a:rPr>
              <a:t>Supervisor-Subordinate Relationships</a:t>
            </a:r>
            <a:endParaRPr lang="en-US" i="1" dirty="0" smtClean="0">
              <a:solidFill>
                <a:schemeClr val="bg1"/>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Question #6</a:t>
            </a:r>
            <a:endParaRPr lang="en-US" sz="4000" b="1" dirty="0">
              <a:solidFill>
                <a:srgbClr val="990033"/>
              </a:solidFill>
            </a:endParaRPr>
          </a:p>
        </p:txBody>
      </p:sp>
      <p:sp>
        <p:nvSpPr>
          <p:cNvPr id="14" name="TextBox 13"/>
          <p:cNvSpPr txBox="1"/>
          <p:nvPr/>
        </p:nvSpPr>
        <p:spPr>
          <a:xfrm>
            <a:off x="838200" y="2093976"/>
            <a:ext cx="7391400" cy="830997"/>
          </a:xfrm>
          <a:prstGeom prst="rect">
            <a:avLst/>
          </a:prstGeom>
          <a:noFill/>
        </p:spPr>
        <p:txBody>
          <a:bodyPr wrap="square" rtlCol="0">
            <a:spAutoFit/>
          </a:bodyPr>
          <a:lstStyle/>
          <a:p>
            <a:r>
              <a:rPr lang="en-US" sz="2400" b="1" dirty="0" smtClean="0">
                <a:solidFill>
                  <a:srgbClr val="003C69">
                    <a:lumMod val="75000"/>
                  </a:srgbClr>
                </a:solidFill>
              </a:rPr>
              <a:t>Which of the following may be considered sexual harassment behavior?</a:t>
            </a:r>
          </a:p>
        </p:txBody>
      </p:sp>
      <p:cxnSp>
        <p:nvCxnSpPr>
          <p:cNvPr id="16" name="Straight Connector 15"/>
          <p:cNvCxnSpPr/>
          <p:nvPr/>
        </p:nvCxnSpPr>
        <p:spPr>
          <a:xfrm>
            <a:off x="457200" y="32766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8200" y="3429000"/>
            <a:ext cx="8153400" cy="2062103"/>
          </a:xfrm>
          <a:prstGeom prst="rect">
            <a:avLst/>
          </a:prstGeom>
          <a:noFill/>
        </p:spPr>
        <p:txBody>
          <a:bodyPr wrap="square" rtlCol="0">
            <a:spAutoFit/>
          </a:bodyPr>
          <a:lstStyle/>
          <a:p>
            <a:pPr>
              <a:buClr>
                <a:srgbClr val="9A1F34"/>
              </a:buClr>
              <a:buFont typeface="Symbol" pitchFamily="18" charset="2"/>
              <a:buChar char=""/>
            </a:pPr>
            <a:endParaRPr lang="en-US" sz="800" b="1" dirty="0" smtClean="0">
              <a:solidFill>
                <a:srgbClr val="003C69">
                  <a:lumMod val="75000"/>
                </a:srgbClr>
              </a:solidFill>
            </a:endParaRPr>
          </a:p>
          <a:p>
            <a:pPr marL="349250" indent="-349250">
              <a:buClr>
                <a:srgbClr val="9A1F34"/>
              </a:buClr>
              <a:buFont typeface="Symbol" pitchFamily="18" charset="2"/>
              <a:buChar char=""/>
            </a:pPr>
            <a:r>
              <a:rPr lang="en-US" sz="2400" b="1" dirty="0" smtClean="0">
                <a:solidFill>
                  <a:srgbClr val="9A1F34"/>
                </a:solidFill>
                <a:sym typeface="Symbol"/>
              </a:rPr>
              <a:t>Sexual stories, pictures, jokes</a:t>
            </a:r>
          </a:p>
          <a:p>
            <a:pPr marL="349250" indent="-349250">
              <a:buClr>
                <a:srgbClr val="9A1F34"/>
              </a:buClr>
              <a:buFont typeface="Symbol" pitchFamily="18" charset="2"/>
              <a:buChar char=""/>
            </a:pPr>
            <a:endParaRPr lang="en-US" sz="800" b="1" dirty="0" smtClean="0">
              <a:solidFill>
                <a:srgbClr val="9A1F34"/>
              </a:solidFill>
              <a:sym typeface="Symbol"/>
            </a:endParaRPr>
          </a:p>
          <a:p>
            <a:pPr marL="349250" indent="-349250">
              <a:buClr>
                <a:srgbClr val="9A1F34"/>
              </a:buClr>
              <a:buFont typeface="Symbol" pitchFamily="18" charset="2"/>
              <a:buChar char=""/>
            </a:pPr>
            <a:r>
              <a:rPr lang="en-US" sz="2400" b="1" dirty="0" smtClean="0">
                <a:solidFill>
                  <a:srgbClr val="9A1F34"/>
                </a:solidFill>
                <a:sym typeface="Symbol"/>
              </a:rPr>
              <a:t>Spreading rumors about a person’s sex life</a:t>
            </a:r>
          </a:p>
          <a:p>
            <a:pPr marL="349250" indent="-349250">
              <a:buClr>
                <a:srgbClr val="9A1F34"/>
              </a:buClr>
              <a:buFont typeface="Symbol" pitchFamily="18" charset="2"/>
              <a:buChar char=""/>
            </a:pPr>
            <a:endParaRPr lang="en-US" sz="800" b="1" dirty="0" smtClean="0">
              <a:solidFill>
                <a:srgbClr val="9A1F34"/>
              </a:solidFill>
              <a:sym typeface="Symbol"/>
            </a:endParaRPr>
          </a:p>
          <a:p>
            <a:pPr marL="349250" indent="-349250">
              <a:buClr>
                <a:srgbClr val="9A1F34"/>
              </a:buClr>
              <a:buFont typeface="Symbol" pitchFamily="18" charset="2"/>
              <a:buChar char=""/>
            </a:pPr>
            <a:r>
              <a:rPr lang="en-US" sz="2400" b="1" dirty="0" smtClean="0">
                <a:solidFill>
                  <a:srgbClr val="9A1F34"/>
                </a:solidFill>
                <a:sym typeface="Symbol"/>
              </a:rPr>
              <a:t>Requesting sexual favors</a:t>
            </a:r>
          </a:p>
          <a:p>
            <a:pPr marL="349250" indent="-349250">
              <a:buClr>
                <a:srgbClr val="9A1F34"/>
              </a:buClr>
              <a:buFont typeface="Symbol" pitchFamily="18" charset="2"/>
              <a:buChar char=""/>
            </a:pPr>
            <a:endParaRPr lang="en-US" sz="800" b="1" dirty="0" smtClean="0">
              <a:solidFill>
                <a:srgbClr val="9A1F34"/>
              </a:solidFill>
              <a:sym typeface="Symbol"/>
            </a:endParaRPr>
          </a:p>
          <a:p>
            <a:pPr marL="349250" indent="-349250">
              <a:buClr>
                <a:srgbClr val="9A1F34"/>
              </a:buClr>
              <a:buFont typeface="Symbol" pitchFamily="18" charset="2"/>
              <a:buChar char=""/>
            </a:pPr>
            <a:r>
              <a:rPr lang="en-US" sz="2400" b="1" dirty="0" smtClean="0">
                <a:solidFill>
                  <a:srgbClr val="9A1F34"/>
                </a:solidFill>
                <a:sym typeface="Symbol"/>
              </a:rPr>
              <a:t>Talking about your sex life</a:t>
            </a:r>
          </a:p>
        </p:txBody>
      </p:sp>
    </p:spTree>
    <p:extLst>
      <p:ext uri="{BB962C8B-B14F-4D97-AF65-F5344CB8AC3E}">
        <p14:creationId xmlns:p14="http://schemas.microsoft.com/office/powerpoint/2010/main" val="168852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Question #7</a:t>
            </a:r>
            <a:endParaRPr lang="en-US" sz="4000" b="1" dirty="0">
              <a:solidFill>
                <a:srgbClr val="990033"/>
              </a:solidFill>
            </a:endParaRPr>
          </a:p>
        </p:txBody>
      </p:sp>
      <p:cxnSp>
        <p:nvCxnSpPr>
          <p:cNvPr id="13" name="Straight Connector 12"/>
          <p:cNvCxnSpPr/>
          <p:nvPr/>
        </p:nvCxnSpPr>
        <p:spPr>
          <a:xfrm>
            <a:off x="457200" y="4100155"/>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8200" y="1947208"/>
            <a:ext cx="7391400" cy="1938992"/>
          </a:xfrm>
          <a:prstGeom prst="rect">
            <a:avLst/>
          </a:prstGeom>
          <a:noFill/>
        </p:spPr>
        <p:txBody>
          <a:bodyPr wrap="square" rtlCol="0">
            <a:spAutoFit/>
          </a:bodyPr>
          <a:lstStyle/>
          <a:p>
            <a:r>
              <a:rPr lang="en-US" sz="2000" b="1" dirty="0" smtClean="0">
                <a:solidFill>
                  <a:srgbClr val="003C69">
                    <a:lumMod val="75000"/>
                  </a:srgbClr>
                </a:solidFill>
              </a:rPr>
              <a:t>As a supervisor, Lois acts in a professional manner when criticizing the work of her subordinates.  However, she often uses derogatory comments and slurs when criticizing the work performed by subordinates of her own national origin.  “</a:t>
            </a:r>
            <a:r>
              <a:rPr lang="en-US" sz="2000" b="1" i="1" dirty="0" smtClean="0">
                <a:solidFill>
                  <a:srgbClr val="003C69">
                    <a:lumMod val="75000"/>
                  </a:srgbClr>
                </a:solidFill>
              </a:rPr>
              <a:t>It’s not a problem,” </a:t>
            </a:r>
            <a:r>
              <a:rPr lang="en-US" sz="2000" b="1" dirty="0" smtClean="0">
                <a:solidFill>
                  <a:srgbClr val="003C69">
                    <a:lumMod val="75000"/>
                  </a:srgbClr>
                </a:solidFill>
              </a:rPr>
              <a:t>she claims.  </a:t>
            </a:r>
            <a:r>
              <a:rPr lang="en-US" sz="2000" b="1" i="1" dirty="0" smtClean="0">
                <a:solidFill>
                  <a:srgbClr val="003C69">
                    <a:lumMod val="75000"/>
                  </a:srgbClr>
                </a:solidFill>
              </a:rPr>
              <a:t>“I’m an immigrant, too, remember?” </a:t>
            </a:r>
            <a:r>
              <a:rPr lang="en-US" sz="2000" b="1" dirty="0" smtClean="0">
                <a:solidFill>
                  <a:srgbClr val="003C69">
                    <a:lumMod val="75000"/>
                  </a:srgbClr>
                </a:solidFill>
              </a:rPr>
              <a:t> Is Lois engaging in discrimination? </a:t>
            </a:r>
          </a:p>
        </p:txBody>
      </p:sp>
      <p:sp>
        <p:nvSpPr>
          <p:cNvPr id="16" name="TextBox 15"/>
          <p:cNvSpPr txBox="1"/>
          <p:nvPr/>
        </p:nvSpPr>
        <p:spPr>
          <a:xfrm>
            <a:off x="838200" y="4171652"/>
            <a:ext cx="7543800" cy="2308324"/>
          </a:xfrm>
          <a:prstGeom prst="rect">
            <a:avLst/>
          </a:prstGeom>
          <a:noFill/>
        </p:spPr>
        <p:txBody>
          <a:bodyPr wrap="square" rtlCol="0">
            <a:spAutoFit/>
          </a:bodyPr>
          <a:lstStyle/>
          <a:p>
            <a:pPr>
              <a:buClr>
                <a:srgbClr val="9A1F34"/>
              </a:buClr>
              <a:buFont typeface="Symbol" pitchFamily="18" charset="2"/>
              <a:buChar char=""/>
            </a:pPr>
            <a:endParaRPr lang="en-US" sz="800" b="1" dirty="0" smtClean="0">
              <a:solidFill>
                <a:srgbClr val="003C69">
                  <a:lumMod val="75000"/>
                </a:srgbClr>
              </a:solidFill>
            </a:endParaRPr>
          </a:p>
          <a:p>
            <a:pPr marL="349250" indent="-349250">
              <a:buClr>
                <a:srgbClr val="9A1F34"/>
              </a:buClr>
              <a:buFont typeface="Symbol" pitchFamily="18" charset="2"/>
              <a:buChar char=""/>
            </a:pPr>
            <a:r>
              <a:rPr lang="en-US" sz="2000" b="1" dirty="0" smtClean="0">
                <a:solidFill>
                  <a:srgbClr val="9A1F34"/>
                </a:solidFill>
                <a:sym typeface="Symbol"/>
              </a:rPr>
              <a:t>No, not as long as she restricts her derogatory comments to only those of her national origin</a:t>
            </a:r>
          </a:p>
          <a:p>
            <a:pPr marL="349250" indent="-349250">
              <a:buClr>
                <a:srgbClr val="9A1F34"/>
              </a:buClr>
              <a:buFont typeface="Symbol" pitchFamily="18" charset="2"/>
              <a:buChar char=""/>
            </a:pPr>
            <a:endParaRPr lang="en-US" sz="800" b="1" dirty="0" smtClean="0">
              <a:solidFill>
                <a:srgbClr val="9A1F34"/>
              </a:solidFill>
              <a:sym typeface="Symbol"/>
            </a:endParaRPr>
          </a:p>
          <a:p>
            <a:pPr marL="349250" indent="-349250">
              <a:buClr>
                <a:srgbClr val="9A1F34"/>
              </a:buClr>
              <a:buFont typeface="Symbol" pitchFamily="18" charset="2"/>
              <a:buChar char=""/>
            </a:pPr>
            <a:r>
              <a:rPr lang="en-US" sz="2000" b="1" dirty="0" smtClean="0">
                <a:solidFill>
                  <a:srgbClr val="9A1F34"/>
                </a:solidFill>
                <a:sym typeface="Symbol"/>
              </a:rPr>
              <a:t>Yes, she is treating individuals differently on the basis of their national origin</a:t>
            </a:r>
          </a:p>
          <a:p>
            <a:pPr marL="349250" indent="-349250">
              <a:buClr>
                <a:srgbClr val="9A1F34"/>
              </a:buClr>
              <a:buFont typeface="Symbol" pitchFamily="18" charset="2"/>
              <a:buChar char=""/>
            </a:pPr>
            <a:endParaRPr lang="en-US" sz="800" b="1" dirty="0" smtClean="0">
              <a:solidFill>
                <a:srgbClr val="9A1F34"/>
              </a:solidFill>
              <a:sym typeface="Symbol"/>
            </a:endParaRPr>
          </a:p>
          <a:p>
            <a:pPr marL="349250" indent="-349250">
              <a:buClr>
                <a:srgbClr val="9A1F34"/>
              </a:buClr>
              <a:buFont typeface="Symbol" pitchFamily="18" charset="2"/>
              <a:buChar char=""/>
            </a:pPr>
            <a:r>
              <a:rPr lang="en-US" sz="2000" b="1" dirty="0" smtClean="0">
                <a:solidFill>
                  <a:srgbClr val="9A1F34"/>
                </a:solidFill>
                <a:sym typeface="Symbol"/>
              </a:rPr>
              <a:t>No, because her comments are directed at work </a:t>
            </a:r>
            <a:br>
              <a:rPr lang="en-US" sz="2000" b="1" dirty="0" smtClean="0">
                <a:solidFill>
                  <a:srgbClr val="9A1F34"/>
                </a:solidFill>
                <a:sym typeface="Symbol"/>
              </a:rPr>
            </a:br>
            <a:r>
              <a:rPr lang="en-US" sz="2000" b="1" dirty="0" smtClean="0">
                <a:solidFill>
                  <a:srgbClr val="9A1F34"/>
                </a:solidFill>
                <a:sym typeface="Symbol"/>
              </a:rPr>
              <a:t>performance</a:t>
            </a:r>
          </a:p>
        </p:txBody>
      </p:sp>
    </p:spTree>
    <p:extLst>
      <p:ext uri="{BB962C8B-B14F-4D97-AF65-F5344CB8AC3E}">
        <p14:creationId xmlns:p14="http://schemas.microsoft.com/office/powerpoint/2010/main" val="496456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Question #8</a:t>
            </a:r>
            <a:endParaRPr lang="en-US" sz="4000" b="1" dirty="0">
              <a:solidFill>
                <a:srgbClr val="990033"/>
              </a:solidFill>
            </a:endParaRPr>
          </a:p>
        </p:txBody>
      </p:sp>
      <p:cxnSp>
        <p:nvCxnSpPr>
          <p:cNvPr id="13" name="Straight Connector 12"/>
          <p:cNvCxnSpPr/>
          <p:nvPr/>
        </p:nvCxnSpPr>
        <p:spPr>
          <a:xfrm>
            <a:off x="457200" y="45720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8200" y="2316540"/>
            <a:ext cx="7391400" cy="1569660"/>
          </a:xfrm>
          <a:prstGeom prst="rect">
            <a:avLst/>
          </a:prstGeom>
          <a:noFill/>
        </p:spPr>
        <p:txBody>
          <a:bodyPr wrap="square" rtlCol="0">
            <a:spAutoFit/>
          </a:bodyPr>
          <a:lstStyle/>
          <a:p>
            <a:r>
              <a:rPr lang="en-US" sz="2400" b="1" dirty="0" smtClean="0">
                <a:solidFill>
                  <a:srgbClr val="003C69">
                    <a:lumMod val="75000"/>
                  </a:srgbClr>
                </a:solidFill>
              </a:rPr>
              <a:t>It is permissible for a faculty member to have a sexual relationship with his/her student as long as the student is 21 years old and consents to the relationship.</a:t>
            </a:r>
          </a:p>
        </p:txBody>
      </p:sp>
      <p:sp>
        <p:nvSpPr>
          <p:cNvPr id="15" name="TextBox 14"/>
          <p:cNvSpPr txBox="1"/>
          <p:nvPr/>
        </p:nvSpPr>
        <p:spPr>
          <a:xfrm>
            <a:off x="457200" y="4772561"/>
            <a:ext cx="8153400" cy="584775"/>
          </a:xfrm>
          <a:prstGeom prst="rect">
            <a:avLst/>
          </a:prstGeom>
          <a:noFill/>
        </p:spPr>
        <p:txBody>
          <a:bodyPr wrap="square" rtlCol="0">
            <a:spAutoFit/>
          </a:bodyPr>
          <a:lstStyle/>
          <a:p>
            <a:endParaRPr lang="en-US" sz="800" b="1" dirty="0" smtClean="0">
              <a:solidFill>
                <a:srgbClr val="003C69">
                  <a:lumMod val="75000"/>
                </a:srgbClr>
              </a:solidFill>
            </a:endParaRPr>
          </a:p>
          <a:p>
            <a:r>
              <a:rPr lang="en-US" sz="2400" b="1" dirty="0" smtClean="0">
                <a:solidFill>
                  <a:srgbClr val="9A1F34"/>
                </a:solidFill>
                <a:sym typeface="Symbol"/>
              </a:rPr>
              <a:t>		  </a:t>
            </a:r>
            <a:r>
              <a:rPr lang="en-US" sz="2400" b="1" dirty="0" smtClean="0">
                <a:solidFill>
                  <a:srgbClr val="9A1F34"/>
                </a:solidFill>
              </a:rPr>
              <a:t>True		</a:t>
            </a:r>
            <a:r>
              <a:rPr lang="en-US" sz="2400" b="1" dirty="0" smtClean="0">
                <a:solidFill>
                  <a:srgbClr val="9A1F34"/>
                </a:solidFill>
                <a:sym typeface="Symbol"/>
              </a:rPr>
              <a:t> False</a:t>
            </a:r>
            <a:endParaRPr lang="en-US" sz="2400" b="1" dirty="0" smtClean="0">
              <a:solidFill>
                <a:srgbClr val="003C69">
                  <a:lumMod val="75000"/>
                </a:srgbClr>
              </a:solidFill>
            </a:endParaRPr>
          </a:p>
        </p:txBody>
      </p:sp>
    </p:spTree>
    <p:extLst>
      <p:ext uri="{BB962C8B-B14F-4D97-AF65-F5344CB8AC3E}">
        <p14:creationId xmlns:p14="http://schemas.microsoft.com/office/powerpoint/2010/main" val="3156346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Question #9</a:t>
            </a:r>
            <a:endParaRPr lang="en-US" sz="4000" b="1" dirty="0">
              <a:solidFill>
                <a:srgbClr val="990033"/>
              </a:solidFill>
            </a:endParaRPr>
          </a:p>
        </p:txBody>
      </p:sp>
      <p:cxnSp>
        <p:nvCxnSpPr>
          <p:cNvPr id="13" name="Straight Connector 12"/>
          <p:cNvCxnSpPr/>
          <p:nvPr/>
        </p:nvCxnSpPr>
        <p:spPr>
          <a:xfrm>
            <a:off x="457200" y="5005864"/>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8200" y="2133600"/>
            <a:ext cx="7391400" cy="2462213"/>
          </a:xfrm>
          <a:prstGeom prst="rect">
            <a:avLst/>
          </a:prstGeom>
          <a:noFill/>
        </p:spPr>
        <p:txBody>
          <a:bodyPr wrap="square" rtlCol="0">
            <a:spAutoFit/>
          </a:bodyPr>
          <a:lstStyle/>
          <a:p>
            <a:r>
              <a:rPr lang="en-US" sz="2200" b="1" dirty="0" smtClean="0">
                <a:solidFill>
                  <a:srgbClr val="003C69">
                    <a:lumMod val="75000"/>
                  </a:srgbClr>
                </a:solidFill>
              </a:rPr>
              <a:t>The receptionist for your department is on extended leave.  The obvious choice for staffing the front desk during her absence is Marion, but you are concerned.  As a Mennonite, Marion wears the traditional clothing of her religion and you believe that will make some of your clients uncomfortable.  You decide to have someone else staff the desk.</a:t>
            </a:r>
          </a:p>
        </p:txBody>
      </p:sp>
      <p:grpSp>
        <p:nvGrpSpPr>
          <p:cNvPr id="7" name="Group 6"/>
          <p:cNvGrpSpPr/>
          <p:nvPr/>
        </p:nvGrpSpPr>
        <p:grpSpPr>
          <a:xfrm>
            <a:off x="381000" y="5217220"/>
            <a:ext cx="8534400" cy="1412180"/>
            <a:chOff x="457200" y="4772561"/>
            <a:chExt cx="8534400" cy="1412180"/>
          </a:xfrm>
        </p:grpSpPr>
        <p:sp>
          <p:nvSpPr>
            <p:cNvPr id="8" name="TextBox 7"/>
            <p:cNvSpPr txBox="1"/>
            <p:nvPr/>
          </p:nvSpPr>
          <p:spPr>
            <a:xfrm>
              <a:off x="457200" y="4772561"/>
              <a:ext cx="4343400" cy="1123384"/>
            </a:xfrm>
            <a:prstGeom prst="rect">
              <a:avLst/>
            </a:prstGeom>
            <a:noFill/>
          </p:spPr>
          <p:txBody>
            <a:bodyPr wrap="square" rtlCol="0">
              <a:spAutoFit/>
            </a:bodyPr>
            <a:lstStyle/>
            <a:p>
              <a:r>
                <a:rPr lang="en-US" sz="2000" b="1" i="1" dirty="0" smtClean="0">
                  <a:solidFill>
                    <a:srgbClr val="003C69">
                      <a:lumMod val="75000"/>
                    </a:srgbClr>
                  </a:solidFill>
                </a:rPr>
                <a:t>This is primarily an example of:</a:t>
              </a:r>
              <a:r>
                <a:rPr lang="en-US" sz="2000" b="1" dirty="0" smtClean="0">
                  <a:solidFill>
                    <a:srgbClr val="003C69">
                      <a:lumMod val="75000"/>
                    </a:srgbClr>
                  </a:solidFill>
                </a:rPr>
                <a:t/>
              </a:r>
              <a:br>
                <a:rPr lang="en-US" sz="2000" b="1" dirty="0" smtClean="0">
                  <a:solidFill>
                    <a:srgbClr val="003C69">
                      <a:lumMod val="75000"/>
                    </a:srgbClr>
                  </a:solidFill>
                </a:rPr>
              </a:br>
              <a:endParaRPr lang="en-US" sz="700" b="1" dirty="0" smtClean="0">
                <a:solidFill>
                  <a:srgbClr val="003C69">
                    <a:lumMod val="75000"/>
                  </a:srgbClr>
                </a:solidFill>
              </a:endParaRPr>
            </a:p>
            <a:p>
              <a:pPr marL="342900" indent="-342900">
                <a:buFont typeface="Symbol" pitchFamily="18" charset="2"/>
                <a:buChar char=""/>
              </a:pPr>
              <a:r>
                <a:rPr lang="en-US" sz="2000" b="1" dirty="0" smtClean="0">
                  <a:solidFill>
                    <a:srgbClr val="9A1F34"/>
                  </a:solidFill>
                </a:rPr>
                <a:t>Discrimination</a:t>
              </a:r>
            </a:p>
            <a:p>
              <a:pPr marL="342900" indent="-342900">
                <a:buFont typeface="Symbol" pitchFamily="18" charset="2"/>
                <a:buChar char=""/>
              </a:pPr>
              <a:r>
                <a:rPr lang="en-US" sz="2000" b="1" dirty="0" smtClean="0">
                  <a:solidFill>
                    <a:srgbClr val="9A1F34"/>
                  </a:solidFill>
                </a:rPr>
                <a:t>Sexual Harassment</a:t>
              </a:r>
            </a:p>
          </p:txBody>
        </p:sp>
        <p:sp>
          <p:nvSpPr>
            <p:cNvPr id="9" name="TextBox 8"/>
            <p:cNvSpPr txBox="1"/>
            <p:nvPr/>
          </p:nvSpPr>
          <p:spPr>
            <a:xfrm>
              <a:off x="4648200" y="4861302"/>
              <a:ext cx="4343400" cy="1323439"/>
            </a:xfrm>
            <a:prstGeom prst="rect">
              <a:avLst/>
            </a:prstGeom>
            <a:noFill/>
          </p:spPr>
          <p:txBody>
            <a:bodyPr wrap="square" rtlCol="0">
              <a:spAutoFit/>
            </a:bodyPr>
            <a:lstStyle/>
            <a:p>
              <a:endParaRPr lang="en-US" sz="2000" b="1" dirty="0" smtClean="0">
                <a:solidFill>
                  <a:srgbClr val="9A1F34"/>
                </a:solidFill>
              </a:endParaRPr>
            </a:p>
            <a:p>
              <a:pPr marL="342900" indent="-342900">
                <a:buFont typeface="Symbol" pitchFamily="18" charset="2"/>
                <a:buChar char=""/>
              </a:pPr>
              <a:r>
                <a:rPr lang="en-US" sz="2000" b="1" dirty="0" smtClean="0">
                  <a:solidFill>
                    <a:srgbClr val="9A1F34"/>
                  </a:solidFill>
                </a:rPr>
                <a:t>Workplace Harassment</a:t>
              </a:r>
            </a:p>
            <a:p>
              <a:pPr marL="342900" indent="-342900">
                <a:buFont typeface="Symbol" pitchFamily="18" charset="2"/>
                <a:buChar char=""/>
              </a:pPr>
              <a:r>
                <a:rPr lang="en-US" sz="2000" b="1" dirty="0" smtClean="0">
                  <a:solidFill>
                    <a:srgbClr val="9A1F34"/>
                  </a:solidFill>
                </a:rPr>
                <a:t>None of the above</a:t>
              </a:r>
            </a:p>
            <a:p>
              <a:endParaRPr lang="en-US" sz="2000" b="1" dirty="0" smtClean="0">
                <a:solidFill>
                  <a:srgbClr val="003C69">
                    <a:lumMod val="75000"/>
                  </a:srgbClr>
                </a:solidFill>
              </a:endParaRPr>
            </a:p>
          </p:txBody>
        </p:sp>
      </p:grpSp>
    </p:spTree>
    <p:extLst>
      <p:ext uri="{BB962C8B-B14F-4D97-AF65-F5344CB8AC3E}">
        <p14:creationId xmlns:p14="http://schemas.microsoft.com/office/powerpoint/2010/main" val="1125010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0" y="914400"/>
            <a:ext cx="9144000" cy="707886"/>
          </a:xfrm>
          <a:prstGeom prst="rect">
            <a:avLst/>
          </a:prstGeom>
          <a:noFill/>
        </p:spPr>
        <p:txBody>
          <a:bodyPr wrap="square" rtlCol="0">
            <a:spAutoFit/>
          </a:bodyPr>
          <a:lstStyle/>
          <a:p>
            <a:pPr algn="ctr"/>
            <a:r>
              <a:rPr lang="en-US" sz="4000" b="1" dirty="0" smtClean="0">
                <a:solidFill>
                  <a:srgbClr val="990033"/>
                </a:solidFill>
              </a:rPr>
              <a:t>Question #10</a:t>
            </a:r>
            <a:endParaRPr lang="en-US" sz="4000" b="1" dirty="0">
              <a:solidFill>
                <a:srgbClr val="990033"/>
              </a:solidFill>
            </a:endParaRPr>
          </a:p>
        </p:txBody>
      </p:sp>
      <p:cxnSp>
        <p:nvCxnSpPr>
          <p:cNvPr id="13" name="Straight Connector 12"/>
          <p:cNvCxnSpPr/>
          <p:nvPr/>
        </p:nvCxnSpPr>
        <p:spPr>
          <a:xfrm>
            <a:off x="457200" y="38100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38200" y="2209800"/>
            <a:ext cx="7391400" cy="1569660"/>
          </a:xfrm>
          <a:prstGeom prst="rect">
            <a:avLst/>
          </a:prstGeom>
          <a:noFill/>
        </p:spPr>
        <p:txBody>
          <a:bodyPr wrap="square" rtlCol="0">
            <a:spAutoFit/>
          </a:bodyPr>
          <a:lstStyle/>
          <a:p>
            <a:r>
              <a:rPr lang="en-US" sz="2400" b="1" dirty="0" smtClean="0">
                <a:solidFill>
                  <a:srgbClr val="002D4F"/>
                </a:solidFill>
              </a:rPr>
              <a:t>Which of the following are appropriate resources for learning more about discrimination, sexual harassment, and sexual misconduct policy at WSU?</a:t>
            </a:r>
          </a:p>
        </p:txBody>
      </p:sp>
      <p:sp>
        <p:nvSpPr>
          <p:cNvPr id="16" name="TextBox 15"/>
          <p:cNvSpPr txBox="1"/>
          <p:nvPr/>
        </p:nvSpPr>
        <p:spPr>
          <a:xfrm>
            <a:off x="914400" y="3805297"/>
            <a:ext cx="6324600" cy="2062103"/>
          </a:xfrm>
          <a:prstGeom prst="rect">
            <a:avLst/>
          </a:prstGeom>
          <a:noFill/>
        </p:spPr>
        <p:txBody>
          <a:bodyPr wrap="square" rtlCol="0">
            <a:spAutoFit/>
          </a:bodyPr>
          <a:lstStyle/>
          <a:p>
            <a:pPr>
              <a:buClr>
                <a:srgbClr val="9A1F34"/>
              </a:buClr>
              <a:buFont typeface="Symbol" pitchFamily="18" charset="2"/>
              <a:buChar char=""/>
            </a:pPr>
            <a:endParaRPr lang="en-US" sz="800" b="1" dirty="0" smtClean="0">
              <a:solidFill>
                <a:srgbClr val="003C69">
                  <a:lumMod val="75000"/>
                </a:srgbClr>
              </a:solidFill>
            </a:endParaRPr>
          </a:p>
          <a:p>
            <a:pPr marL="349250" indent="-349250">
              <a:buClr>
                <a:srgbClr val="9A1F34"/>
              </a:buClr>
              <a:buFont typeface="Symbol" pitchFamily="18" charset="2"/>
              <a:buChar char=""/>
            </a:pPr>
            <a:r>
              <a:rPr lang="en-US" sz="2400" b="1" dirty="0" smtClean="0">
                <a:solidFill>
                  <a:srgbClr val="9A1F34"/>
                </a:solidFill>
                <a:sym typeface="Symbol"/>
              </a:rPr>
              <a:t>Human Resource Services</a:t>
            </a:r>
          </a:p>
          <a:p>
            <a:pPr marL="349250" indent="-349250">
              <a:buClr>
                <a:srgbClr val="9A1F34"/>
              </a:buClr>
              <a:buFont typeface="Symbol" pitchFamily="18" charset="2"/>
              <a:buChar char=""/>
            </a:pPr>
            <a:endParaRPr lang="en-US" sz="800" b="1" dirty="0" smtClean="0">
              <a:solidFill>
                <a:srgbClr val="9A1F34"/>
              </a:solidFill>
              <a:sym typeface="Symbol"/>
            </a:endParaRPr>
          </a:p>
          <a:p>
            <a:pPr marL="349250" indent="-349250">
              <a:buClr>
                <a:srgbClr val="9A1F34"/>
              </a:buClr>
              <a:buFont typeface="Symbol" pitchFamily="18" charset="2"/>
              <a:buChar char=""/>
            </a:pPr>
            <a:r>
              <a:rPr lang="en-US" sz="2400" b="1" dirty="0" smtClean="0">
                <a:solidFill>
                  <a:srgbClr val="9A1F34"/>
                </a:solidFill>
                <a:sym typeface="Symbol"/>
              </a:rPr>
              <a:t>WSU Counseling Services</a:t>
            </a:r>
          </a:p>
          <a:p>
            <a:pPr marL="349250" indent="-349250">
              <a:buClr>
                <a:srgbClr val="9A1F34"/>
              </a:buClr>
              <a:buFont typeface="Symbol" pitchFamily="18" charset="2"/>
              <a:buChar char=""/>
            </a:pPr>
            <a:endParaRPr lang="en-US" sz="800" b="1" dirty="0" smtClean="0">
              <a:solidFill>
                <a:srgbClr val="9A1F34"/>
              </a:solidFill>
              <a:sym typeface="Symbol"/>
            </a:endParaRPr>
          </a:p>
          <a:p>
            <a:pPr marL="349250" indent="-349250">
              <a:buClr>
                <a:srgbClr val="9A1F34"/>
              </a:buClr>
              <a:buFont typeface="Symbol" pitchFamily="18" charset="2"/>
              <a:buChar char=""/>
            </a:pPr>
            <a:r>
              <a:rPr lang="en-US" sz="2400" b="1" dirty="0" smtClean="0">
                <a:solidFill>
                  <a:srgbClr val="9A1F34"/>
                </a:solidFill>
                <a:sym typeface="Symbol"/>
              </a:rPr>
              <a:t>University Ombudsman</a:t>
            </a:r>
          </a:p>
          <a:p>
            <a:pPr marL="349250" indent="-349250">
              <a:buClr>
                <a:srgbClr val="9A1F34"/>
              </a:buClr>
              <a:buFont typeface="Symbol" pitchFamily="18" charset="2"/>
              <a:buChar char=""/>
            </a:pPr>
            <a:endParaRPr lang="en-US" sz="800" b="1" dirty="0" smtClean="0">
              <a:solidFill>
                <a:srgbClr val="9A1F34"/>
              </a:solidFill>
              <a:sym typeface="Symbol"/>
            </a:endParaRPr>
          </a:p>
          <a:p>
            <a:pPr marL="349250" indent="-349250">
              <a:buClr>
                <a:srgbClr val="9A1F34"/>
              </a:buClr>
              <a:buFont typeface="Symbol" pitchFamily="18" charset="2"/>
              <a:buChar char=""/>
            </a:pPr>
            <a:r>
              <a:rPr lang="en-US" sz="2400" b="1" dirty="0" smtClean="0">
                <a:solidFill>
                  <a:srgbClr val="9A1F34"/>
                </a:solidFill>
                <a:sym typeface="Symbol"/>
              </a:rPr>
              <a:t>Your Supervisor</a:t>
            </a:r>
          </a:p>
        </p:txBody>
      </p:sp>
    </p:spTree>
    <p:extLst>
      <p:ext uri="{BB962C8B-B14F-4D97-AF65-F5344CB8AC3E}">
        <p14:creationId xmlns:p14="http://schemas.microsoft.com/office/powerpoint/2010/main" val="34237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custDataLst>
              <p:tags r:id="rId2"/>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9" name="Rectangle 8"/>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11" name="Rectangle 10"/>
          <p:cNvSpPr/>
          <p:nvPr/>
        </p:nvSpPr>
        <p:spPr>
          <a:xfrm>
            <a:off x="1" y="792480"/>
            <a:ext cx="9144000" cy="646331"/>
          </a:xfrm>
          <a:prstGeom prst="rect">
            <a:avLst/>
          </a:prstGeom>
        </p:spPr>
        <p:txBody>
          <a:bodyPr wrap="square">
            <a:spAutoFit/>
          </a:bodyPr>
          <a:lstStyle/>
          <a:p>
            <a:pPr algn="ctr"/>
            <a:r>
              <a:rPr lang="en-US" sz="3600" b="1" dirty="0" smtClean="0">
                <a:solidFill>
                  <a:srgbClr val="FFFFFF"/>
                </a:solidFill>
                <a:effectLst>
                  <a:outerShdw blurRad="38100" dist="38100" dir="2700000" algn="tl">
                    <a:srgbClr val="000000">
                      <a:alpha val="43137"/>
                    </a:srgbClr>
                  </a:outerShdw>
                </a:effectLst>
              </a:rPr>
              <a:t>WSU Resources</a:t>
            </a:r>
          </a:p>
        </p:txBody>
      </p:sp>
      <p:cxnSp>
        <p:nvCxnSpPr>
          <p:cNvPr id="13" name="Straight Connector 12"/>
          <p:cNvCxnSpPr/>
          <p:nvPr/>
        </p:nvCxnSpPr>
        <p:spPr>
          <a:xfrm>
            <a:off x="457200" y="1676400"/>
            <a:ext cx="8229600" cy="0"/>
          </a:xfrm>
          <a:prstGeom prst="line">
            <a:avLst/>
          </a:prstGeom>
          <a:ln/>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457200" y="4001415"/>
            <a:ext cx="8229600" cy="461665"/>
          </a:xfrm>
          <a:prstGeom prst="rect">
            <a:avLst/>
          </a:prstGeom>
          <a:noFill/>
        </p:spPr>
        <p:txBody>
          <a:bodyPr wrap="square" rtlCol="0">
            <a:spAutoFit/>
          </a:bodyPr>
          <a:lstStyle/>
          <a:p>
            <a:pPr marL="225425" indent="-225425" fontAlgn="base">
              <a:spcBef>
                <a:spcPts val="1200"/>
              </a:spcBef>
              <a:spcAft>
                <a:spcPct val="50000"/>
              </a:spcAft>
              <a:buClr>
                <a:srgbClr val="990033"/>
              </a:buClr>
              <a:buSzPct val="100000"/>
              <a:buFont typeface="Arial" pitchFamily="34" charset="0"/>
              <a:buChar char="•"/>
            </a:pPr>
            <a:r>
              <a:rPr lang="en-US" sz="2400" b="1" dirty="0" smtClean="0">
                <a:solidFill>
                  <a:srgbClr val="003C69">
                    <a:lumMod val="75000"/>
                  </a:srgbClr>
                </a:solidFill>
              </a:rPr>
              <a:t>Executive </a:t>
            </a:r>
            <a:r>
              <a:rPr lang="en-US" sz="2400" b="1" dirty="0">
                <a:solidFill>
                  <a:srgbClr val="003C69">
                    <a:lumMod val="75000"/>
                  </a:srgbClr>
                </a:solidFill>
              </a:rPr>
              <a:t>Policy #</a:t>
            </a:r>
            <a:r>
              <a:rPr lang="en-US" sz="2400" b="1" dirty="0" smtClean="0">
                <a:solidFill>
                  <a:srgbClr val="003C69">
                    <a:lumMod val="75000"/>
                  </a:srgbClr>
                </a:solidFill>
              </a:rPr>
              <a:t>28</a:t>
            </a:r>
          </a:p>
        </p:txBody>
      </p:sp>
      <p:cxnSp>
        <p:nvCxnSpPr>
          <p:cNvPr id="15" name="Straight Connector 14"/>
          <p:cNvCxnSpPr/>
          <p:nvPr/>
        </p:nvCxnSpPr>
        <p:spPr>
          <a:xfrm>
            <a:off x="457200" y="3619682"/>
            <a:ext cx="8229600"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457200" y="5791200"/>
            <a:ext cx="8229600" cy="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685800" y="2133600"/>
            <a:ext cx="7162800" cy="1200329"/>
          </a:xfrm>
          <a:prstGeom prst="rect">
            <a:avLst/>
          </a:prstGeom>
          <a:noFill/>
        </p:spPr>
        <p:txBody>
          <a:bodyPr wrap="square" rtlCol="0">
            <a:spAutoFit/>
          </a:bodyPr>
          <a:lstStyle/>
          <a:p>
            <a:pPr fontAlgn="base">
              <a:spcBef>
                <a:spcPts val="1200"/>
              </a:spcBef>
              <a:spcAft>
                <a:spcPct val="50000"/>
              </a:spcAft>
              <a:buClr>
                <a:srgbClr val="990033"/>
              </a:buClr>
              <a:buSzPct val="100000"/>
            </a:pPr>
            <a:r>
              <a:rPr lang="en-US" sz="2400" b="1" dirty="0" smtClean="0">
                <a:solidFill>
                  <a:srgbClr val="FF00FF"/>
                </a:solidFill>
              </a:rPr>
              <a:t/>
            </a:r>
            <a:br>
              <a:rPr lang="en-US" sz="2400" b="1" dirty="0" smtClean="0">
                <a:solidFill>
                  <a:srgbClr val="FF00FF"/>
                </a:solidFill>
              </a:rPr>
            </a:br>
            <a:r>
              <a:rPr lang="en-US" sz="2400" b="1" dirty="0" smtClean="0">
                <a:solidFill>
                  <a:srgbClr val="003C69">
                    <a:lumMod val="75000"/>
                  </a:srgbClr>
                </a:solidFill>
                <a:hlinkClick r:id="rId5"/>
              </a:rPr>
              <a:t>WSU </a:t>
            </a:r>
            <a:r>
              <a:rPr lang="en-US" sz="2400" b="1" dirty="0">
                <a:solidFill>
                  <a:srgbClr val="003C69">
                    <a:lumMod val="75000"/>
                  </a:srgbClr>
                </a:solidFill>
                <a:hlinkClick r:id="rId5"/>
              </a:rPr>
              <a:t>Policy Prohibiting </a:t>
            </a:r>
            <a:r>
              <a:rPr lang="en-US" sz="2400" b="1" dirty="0" smtClean="0">
                <a:solidFill>
                  <a:srgbClr val="003C69">
                    <a:lumMod val="75000"/>
                  </a:srgbClr>
                </a:solidFill>
                <a:hlinkClick r:id="rId5"/>
              </a:rPr>
              <a:t>Discrimination, Sexual Harassment</a:t>
            </a:r>
            <a:r>
              <a:rPr lang="en-US" sz="2400" b="1" dirty="0" smtClean="0">
                <a:solidFill>
                  <a:srgbClr val="FF0000"/>
                </a:solidFill>
                <a:hlinkClick r:id="rId5"/>
              </a:rPr>
              <a:t>, and Sexual Misconduct</a:t>
            </a:r>
            <a:endParaRPr lang="en-US" sz="2400" b="1" dirty="0">
              <a:solidFill>
                <a:srgbClr val="003C69">
                  <a:lumMod val="75000"/>
                </a:srgbClr>
              </a:solidFill>
            </a:endParaRPr>
          </a:p>
        </p:txBody>
      </p:sp>
      <p:sp>
        <p:nvSpPr>
          <p:cNvPr id="17" name="TextBox 16"/>
          <p:cNvSpPr txBox="1"/>
          <p:nvPr/>
        </p:nvSpPr>
        <p:spPr>
          <a:xfrm>
            <a:off x="457200" y="2133600"/>
            <a:ext cx="8229600" cy="461665"/>
          </a:xfrm>
          <a:prstGeom prst="rect">
            <a:avLst/>
          </a:prstGeom>
          <a:noFill/>
        </p:spPr>
        <p:txBody>
          <a:bodyPr wrap="square" rtlCol="0">
            <a:spAutoFit/>
          </a:bodyPr>
          <a:lstStyle/>
          <a:p>
            <a:pPr marL="225425" indent="-225425" fontAlgn="base">
              <a:spcBef>
                <a:spcPts val="1200"/>
              </a:spcBef>
              <a:spcAft>
                <a:spcPct val="50000"/>
              </a:spcAft>
              <a:buClr>
                <a:srgbClr val="990033"/>
              </a:buClr>
              <a:buSzPct val="100000"/>
              <a:buFont typeface="Arial" pitchFamily="34" charset="0"/>
              <a:buChar char="•"/>
            </a:pPr>
            <a:r>
              <a:rPr lang="en-US" sz="2400" b="1" dirty="0">
                <a:solidFill>
                  <a:srgbClr val="003C69">
                    <a:lumMod val="75000"/>
                  </a:srgbClr>
                </a:solidFill>
              </a:rPr>
              <a:t>Executive Policy #</a:t>
            </a:r>
            <a:r>
              <a:rPr lang="en-US" sz="2400" b="1" dirty="0" smtClean="0">
                <a:solidFill>
                  <a:srgbClr val="003C69">
                    <a:lumMod val="75000"/>
                  </a:srgbClr>
                </a:solidFill>
              </a:rPr>
              <a:t>15</a:t>
            </a:r>
          </a:p>
        </p:txBody>
      </p:sp>
      <p:sp>
        <p:nvSpPr>
          <p:cNvPr id="18" name="TextBox 17"/>
          <p:cNvSpPr txBox="1"/>
          <p:nvPr/>
        </p:nvSpPr>
        <p:spPr>
          <a:xfrm>
            <a:off x="685800" y="4480701"/>
            <a:ext cx="7162800" cy="830997"/>
          </a:xfrm>
          <a:prstGeom prst="rect">
            <a:avLst/>
          </a:prstGeom>
          <a:noFill/>
        </p:spPr>
        <p:txBody>
          <a:bodyPr wrap="square" rtlCol="0">
            <a:spAutoFit/>
          </a:bodyPr>
          <a:lstStyle/>
          <a:p>
            <a:pPr fontAlgn="base">
              <a:spcBef>
                <a:spcPts val="1200"/>
              </a:spcBef>
              <a:spcAft>
                <a:spcPct val="50000"/>
              </a:spcAft>
              <a:buClr>
                <a:srgbClr val="990033"/>
              </a:buClr>
              <a:buSzPct val="100000"/>
            </a:pPr>
            <a:r>
              <a:rPr lang="en-US" sz="2400" b="1" dirty="0" smtClean="0">
                <a:solidFill>
                  <a:srgbClr val="003C69">
                    <a:lumMod val="75000"/>
                  </a:srgbClr>
                </a:solidFill>
                <a:hlinkClick r:id="rId6"/>
              </a:rPr>
              <a:t>Policy </a:t>
            </a:r>
            <a:r>
              <a:rPr lang="en-US" sz="2400" b="1" dirty="0">
                <a:solidFill>
                  <a:srgbClr val="003C69">
                    <a:lumMod val="75000"/>
                  </a:srgbClr>
                </a:solidFill>
                <a:hlinkClick r:id="rId6"/>
              </a:rPr>
              <a:t>on Faculty-Student and Supervisor-Subordinate Relationships </a:t>
            </a:r>
            <a:endParaRPr lang="en-US" sz="2400" b="1" dirty="0" smtClean="0">
              <a:solidFill>
                <a:srgbClr val="003C69">
                  <a:lumMod val="75000"/>
                </a:srgbClr>
              </a:solidFill>
            </a:endParaRPr>
          </a:p>
        </p:txBody>
      </p:sp>
    </p:spTree>
    <p:custDataLst>
      <p:tags r:id="rId1"/>
    </p:custDataLst>
    <p:extLst>
      <p:ext uri="{BB962C8B-B14F-4D97-AF65-F5344CB8AC3E}">
        <p14:creationId xmlns:p14="http://schemas.microsoft.com/office/powerpoint/2010/main" val="1569532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black">
          <a:xfrm>
            <a:off x="457200" y="2057400"/>
            <a:ext cx="8534400" cy="4647426"/>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fontAlgn="base">
              <a:spcBef>
                <a:spcPts val="1200"/>
              </a:spcBef>
              <a:spcAft>
                <a:spcPct val="0"/>
              </a:spcAft>
              <a:buClr>
                <a:srgbClr val="C60C30"/>
              </a:buClr>
              <a:buSzPct val="100000"/>
              <a:defRPr/>
            </a:pPr>
            <a:r>
              <a:rPr lang="en-US" sz="2400" b="1" dirty="0" smtClean="0">
                <a:solidFill>
                  <a:srgbClr val="003C69">
                    <a:lumMod val="75000"/>
                  </a:srgbClr>
                </a:solidFill>
                <a:hlinkClick r:id="rId5"/>
              </a:rPr>
              <a:t>Office for Equal Opportunity</a:t>
            </a:r>
            <a:endParaRPr lang="en-US" sz="2400" b="1" dirty="0" smtClean="0">
              <a:solidFill>
                <a:srgbClr val="003C69">
                  <a:lumMod val="75000"/>
                </a:srgbClr>
              </a:solidFill>
            </a:endParaRPr>
          </a:p>
          <a:p>
            <a:pPr fontAlgn="base">
              <a:spcBef>
                <a:spcPts val="1200"/>
              </a:spcBef>
              <a:spcAft>
                <a:spcPct val="0"/>
              </a:spcAft>
              <a:buClr>
                <a:srgbClr val="C60C30"/>
              </a:buClr>
              <a:buSzPct val="100000"/>
              <a:defRPr/>
            </a:pPr>
            <a:r>
              <a:rPr lang="en-US" sz="2400" b="1" dirty="0">
                <a:solidFill>
                  <a:srgbClr val="003C69">
                    <a:lumMod val="75000"/>
                  </a:srgbClr>
                </a:solidFill>
                <a:hlinkClick r:id="rId6"/>
              </a:rPr>
              <a:t>WSU Title IX Coordinator and Co-Coordinators</a:t>
            </a:r>
            <a:endParaRPr lang="en-US" sz="2400" b="1" dirty="0">
              <a:solidFill>
                <a:srgbClr val="003C69">
                  <a:lumMod val="75000"/>
                </a:srgbClr>
              </a:solidFill>
            </a:endParaRPr>
          </a:p>
          <a:p>
            <a:pPr fontAlgn="base">
              <a:spcBef>
                <a:spcPts val="1200"/>
              </a:spcBef>
              <a:spcAft>
                <a:spcPct val="0"/>
              </a:spcAft>
              <a:buClr>
                <a:srgbClr val="C60C30"/>
              </a:buClr>
              <a:buSzPct val="100000"/>
              <a:defRPr/>
            </a:pPr>
            <a:r>
              <a:rPr lang="en-US" sz="2400" b="1" dirty="0" smtClean="0">
                <a:solidFill>
                  <a:srgbClr val="003C69">
                    <a:lumMod val="75000"/>
                  </a:srgbClr>
                </a:solidFill>
              </a:rPr>
              <a:t>WSU Counseling Services</a:t>
            </a:r>
          </a:p>
          <a:p>
            <a:pPr marL="800100" lvl="1" indent="-342900" defTabSz="1423988" fontAlgn="base">
              <a:spcBef>
                <a:spcPts val="1200"/>
              </a:spcBef>
              <a:spcAft>
                <a:spcPct val="0"/>
              </a:spcAft>
              <a:buClr>
                <a:srgbClr val="C60C30"/>
              </a:buClr>
              <a:buSzPct val="100000"/>
              <a:buFont typeface="Arial" pitchFamily="34" charset="0"/>
              <a:buChar char="•"/>
              <a:tabLst>
                <a:tab pos="5597525" algn="l"/>
              </a:tabLst>
              <a:defRPr/>
            </a:pPr>
            <a:r>
              <a:rPr lang="en-US" sz="2400" b="1" dirty="0">
                <a:solidFill>
                  <a:srgbClr val="003C69">
                    <a:lumMod val="75000"/>
                  </a:srgbClr>
                </a:solidFill>
                <a:hlinkClick r:id="rId7"/>
              </a:rPr>
              <a:t>WSU Counseling Services</a:t>
            </a:r>
            <a:r>
              <a:rPr lang="en-US" sz="2400" b="1" dirty="0">
                <a:solidFill>
                  <a:srgbClr val="003C69">
                    <a:lumMod val="75000"/>
                  </a:srgbClr>
                </a:solidFill>
              </a:rPr>
              <a:t> </a:t>
            </a:r>
            <a:r>
              <a:rPr lang="en-US" sz="2400" b="1" dirty="0" smtClean="0">
                <a:solidFill>
                  <a:srgbClr val="FF00FF"/>
                </a:solidFill>
              </a:rPr>
              <a:t>		</a:t>
            </a:r>
            <a:r>
              <a:rPr lang="en-US" sz="2400" b="1" i="1" dirty="0" smtClean="0">
                <a:solidFill>
                  <a:srgbClr val="990033"/>
                </a:solidFill>
              </a:rPr>
              <a:t>(</a:t>
            </a:r>
            <a:r>
              <a:rPr lang="en-US" sz="2400" b="1" i="1" dirty="0">
                <a:solidFill>
                  <a:srgbClr val="990033"/>
                </a:solidFill>
              </a:rPr>
              <a:t>for students</a:t>
            </a:r>
            <a:r>
              <a:rPr lang="en-US" sz="2400" b="1" i="1" dirty="0" smtClean="0">
                <a:solidFill>
                  <a:srgbClr val="990033"/>
                </a:solidFill>
              </a:rPr>
              <a:t>)</a:t>
            </a:r>
          </a:p>
          <a:p>
            <a:pPr marL="800100" lvl="1" indent="-342900" defTabSz="1423988" fontAlgn="base">
              <a:spcBef>
                <a:spcPts val="1200"/>
              </a:spcBef>
              <a:spcAft>
                <a:spcPct val="0"/>
              </a:spcAft>
              <a:buClr>
                <a:srgbClr val="C60C30"/>
              </a:buClr>
              <a:buSzPct val="100000"/>
              <a:buFont typeface="Arial" pitchFamily="34" charset="0"/>
              <a:buChar char="•"/>
              <a:tabLst>
                <a:tab pos="5597525" algn="l"/>
              </a:tabLst>
              <a:defRPr/>
            </a:pPr>
            <a:r>
              <a:rPr lang="en-US" sz="2400" b="1" dirty="0" smtClean="0">
                <a:solidFill>
                  <a:srgbClr val="003C69">
                    <a:lumMod val="75000"/>
                  </a:srgbClr>
                </a:solidFill>
                <a:hlinkClick r:id="rId8"/>
              </a:rPr>
              <a:t>Employee Assistance Program</a:t>
            </a:r>
            <a:r>
              <a:rPr lang="en-US" sz="2400" b="1" dirty="0" smtClean="0">
                <a:solidFill>
                  <a:srgbClr val="003C69">
                    <a:lumMod val="75000"/>
                  </a:srgbClr>
                </a:solidFill>
              </a:rPr>
              <a:t> </a:t>
            </a:r>
            <a:r>
              <a:rPr lang="en-US" sz="2400" b="1" dirty="0" smtClean="0">
                <a:solidFill>
                  <a:srgbClr val="FF00FF"/>
                </a:solidFill>
              </a:rPr>
              <a:t>	</a:t>
            </a:r>
            <a:r>
              <a:rPr lang="en-US" sz="2400" b="1" i="1" dirty="0" smtClean="0">
                <a:solidFill>
                  <a:srgbClr val="990033"/>
                </a:solidFill>
              </a:rPr>
              <a:t>(</a:t>
            </a:r>
            <a:r>
              <a:rPr lang="en-US" sz="2400" b="1" i="1" dirty="0">
                <a:solidFill>
                  <a:srgbClr val="990033"/>
                </a:solidFill>
              </a:rPr>
              <a:t>for </a:t>
            </a:r>
            <a:r>
              <a:rPr lang="en-US" sz="2400" b="1" i="1" dirty="0" smtClean="0">
                <a:solidFill>
                  <a:srgbClr val="990033"/>
                </a:solidFill>
              </a:rPr>
              <a:t>employees)</a:t>
            </a:r>
            <a:endParaRPr lang="en-US" sz="2400" b="1" i="1" dirty="0">
              <a:solidFill>
                <a:srgbClr val="990033"/>
              </a:solidFill>
            </a:endParaRPr>
          </a:p>
          <a:p>
            <a:pPr fontAlgn="base">
              <a:spcBef>
                <a:spcPts val="1200"/>
              </a:spcBef>
              <a:spcAft>
                <a:spcPct val="0"/>
              </a:spcAft>
              <a:buClr>
                <a:srgbClr val="C60C30"/>
              </a:buClr>
              <a:buSzPct val="100000"/>
              <a:defRPr/>
            </a:pPr>
            <a:r>
              <a:rPr lang="en-US" sz="2400" b="1" dirty="0" smtClean="0">
                <a:solidFill>
                  <a:srgbClr val="003C69">
                    <a:lumMod val="75000"/>
                  </a:srgbClr>
                </a:solidFill>
                <a:hlinkClick r:id="rId9"/>
              </a:rPr>
              <a:t>University Ombudsman</a:t>
            </a:r>
            <a:endParaRPr lang="en-US" sz="2400" b="1" dirty="0" smtClean="0">
              <a:solidFill>
                <a:srgbClr val="003C69">
                  <a:lumMod val="75000"/>
                </a:srgbClr>
              </a:solidFill>
            </a:endParaRPr>
          </a:p>
          <a:p>
            <a:pPr fontAlgn="base">
              <a:spcBef>
                <a:spcPts val="1200"/>
              </a:spcBef>
              <a:spcAft>
                <a:spcPct val="0"/>
              </a:spcAft>
              <a:buClr>
                <a:srgbClr val="C60C30"/>
              </a:buClr>
              <a:buSzPct val="100000"/>
              <a:defRPr/>
            </a:pPr>
            <a:r>
              <a:rPr lang="en-US" sz="2400" b="1" dirty="0" smtClean="0">
                <a:solidFill>
                  <a:srgbClr val="003C69">
                    <a:lumMod val="75000"/>
                  </a:srgbClr>
                </a:solidFill>
                <a:hlinkClick r:id="rId10"/>
              </a:rPr>
              <a:t>Human Resource Services</a:t>
            </a:r>
            <a:endParaRPr lang="en-US" sz="2400" b="1" dirty="0" smtClean="0">
              <a:solidFill>
                <a:srgbClr val="003C69">
                  <a:lumMod val="75000"/>
                </a:srgbClr>
              </a:solidFill>
            </a:endParaRPr>
          </a:p>
          <a:p>
            <a:pPr fontAlgn="base">
              <a:spcBef>
                <a:spcPts val="1200"/>
              </a:spcBef>
              <a:spcAft>
                <a:spcPct val="0"/>
              </a:spcAft>
              <a:buClr>
                <a:srgbClr val="C60C30"/>
              </a:buClr>
              <a:buSzPct val="100000"/>
              <a:defRPr/>
            </a:pPr>
            <a:endParaRPr lang="en-US" sz="2400" b="1" dirty="0">
              <a:solidFill>
                <a:srgbClr val="003C69">
                  <a:lumMod val="75000"/>
                </a:srgbClr>
              </a:solidFill>
            </a:endParaRPr>
          </a:p>
          <a:p>
            <a:pPr fontAlgn="base">
              <a:spcBef>
                <a:spcPts val="1200"/>
              </a:spcBef>
              <a:spcAft>
                <a:spcPct val="0"/>
              </a:spcAft>
              <a:buClr>
                <a:srgbClr val="C60C30"/>
              </a:buClr>
              <a:buSzPct val="100000"/>
              <a:defRPr/>
            </a:pPr>
            <a:r>
              <a:rPr lang="en-US" sz="2400" b="1" dirty="0">
                <a:solidFill>
                  <a:srgbClr val="002D4F"/>
                </a:solidFill>
              </a:rPr>
              <a:t>For other WSU Campuses see </a:t>
            </a:r>
            <a:r>
              <a:rPr lang="en-US" sz="2400" b="1" dirty="0" smtClean="0">
                <a:solidFill>
                  <a:srgbClr val="FF0000"/>
                </a:solidFill>
                <a:hlinkClick r:id="rId11"/>
              </a:rPr>
              <a:t>oeo.wsu.edu\resources</a:t>
            </a:r>
            <a:r>
              <a:rPr lang="en-US" sz="2400" b="1" dirty="0" smtClean="0">
                <a:solidFill>
                  <a:srgbClr val="FF0000"/>
                </a:solidFill>
              </a:rPr>
              <a:t> </a:t>
            </a:r>
            <a:r>
              <a:rPr lang="en-US" sz="2400" dirty="0">
                <a:solidFill>
                  <a:srgbClr val="FF00FF"/>
                </a:solidFill>
              </a:rPr>
              <a:t>	</a:t>
            </a:r>
          </a:p>
        </p:txBody>
      </p:sp>
      <p:grpSp>
        <p:nvGrpSpPr>
          <p:cNvPr id="14" name="Group 13"/>
          <p:cNvGrpSpPr/>
          <p:nvPr>
            <p:custDataLst>
              <p:tags r:id="rId2"/>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15" name="Rectangle 14"/>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Box 15"/>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17" name="Rectangle 16"/>
          <p:cNvSpPr/>
          <p:nvPr/>
        </p:nvSpPr>
        <p:spPr>
          <a:xfrm>
            <a:off x="1" y="792480"/>
            <a:ext cx="9144000" cy="646331"/>
          </a:xfrm>
          <a:prstGeom prst="rect">
            <a:avLst/>
          </a:prstGeom>
        </p:spPr>
        <p:txBody>
          <a:bodyPr wrap="square">
            <a:spAutoFit/>
          </a:bodyPr>
          <a:lstStyle/>
          <a:p>
            <a:pPr algn="ctr"/>
            <a:r>
              <a:rPr lang="en-US" sz="3600" b="1" dirty="0" smtClean="0">
                <a:solidFill>
                  <a:srgbClr val="FFFFFF"/>
                </a:solidFill>
                <a:effectLst>
                  <a:outerShdw blurRad="38100" dist="38100" dir="2700000" algn="tl">
                    <a:srgbClr val="000000">
                      <a:alpha val="43137"/>
                    </a:srgbClr>
                  </a:outerShdw>
                </a:effectLst>
              </a:rPr>
              <a:t>WSU Resources</a:t>
            </a:r>
          </a:p>
        </p:txBody>
      </p:sp>
      <p:cxnSp>
        <p:nvCxnSpPr>
          <p:cNvPr id="18" name="Straight Connector 17"/>
          <p:cNvCxnSpPr/>
          <p:nvPr/>
        </p:nvCxnSpPr>
        <p:spPr>
          <a:xfrm>
            <a:off x="457200" y="1676400"/>
            <a:ext cx="82296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a:off x="457200" y="2971800"/>
            <a:ext cx="8229600"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457201" y="4648200"/>
            <a:ext cx="8229600" cy="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457201" y="5791200"/>
            <a:ext cx="8229600" cy="0"/>
          </a:xfrm>
          <a:prstGeom prst="line">
            <a:avLst/>
          </a:prstGeom>
          <a:ln w="9525"/>
        </p:spPr>
        <p:style>
          <a:lnRef idx="2">
            <a:schemeClr val="accent1"/>
          </a:lnRef>
          <a:fillRef idx="0">
            <a:schemeClr val="accent1"/>
          </a:fillRef>
          <a:effectRef idx="1">
            <a:schemeClr val="accent1"/>
          </a:effectRef>
          <a:fontRef idx="minor">
            <a:schemeClr val="tx1"/>
          </a:fontRef>
        </p:style>
      </p:cxnSp>
    </p:spTree>
    <p:custDataLst>
      <p:tags r:id="rId1"/>
    </p:custDataLst>
    <p:extLst>
      <p:ext uri="{BB962C8B-B14F-4D97-AF65-F5344CB8AC3E}">
        <p14:creationId xmlns:p14="http://schemas.microsoft.com/office/powerpoint/2010/main" val="1915110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3"/>
          <p:cNvSpPr txBox="1">
            <a:spLocks noChangeArrowheads="1"/>
          </p:cNvSpPr>
          <p:nvPr/>
        </p:nvSpPr>
        <p:spPr bwMode="black">
          <a:xfrm>
            <a:off x="457200" y="2327702"/>
            <a:ext cx="8229600" cy="461665"/>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fontAlgn="base">
              <a:spcBef>
                <a:spcPts val="1200"/>
              </a:spcBef>
              <a:spcAft>
                <a:spcPct val="0"/>
              </a:spcAft>
              <a:buClr>
                <a:srgbClr val="C60C30"/>
              </a:buClr>
              <a:buSzPct val="100000"/>
              <a:defRPr/>
            </a:pPr>
            <a:r>
              <a:rPr lang="en-US" sz="2400" b="1" dirty="0" smtClean="0">
                <a:solidFill>
                  <a:srgbClr val="003C69">
                    <a:lumMod val="75000"/>
                  </a:srgbClr>
                </a:solidFill>
                <a:hlinkClick r:id="rId5"/>
              </a:rPr>
              <a:t>U.S. Equal Employment Opportunity Commission</a:t>
            </a:r>
            <a:endParaRPr lang="en-US" sz="2400" b="1" dirty="0" smtClean="0">
              <a:solidFill>
                <a:srgbClr val="003C69">
                  <a:lumMod val="75000"/>
                </a:srgbClr>
              </a:solidFill>
            </a:endParaRPr>
          </a:p>
        </p:txBody>
      </p:sp>
      <p:grpSp>
        <p:nvGrpSpPr>
          <p:cNvPr id="7" name="Group 6"/>
          <p:cNvGrpSpPr/>
          <p:nvPr>
            <p:custDataLst>
              <p:tags r:id="rId2"/>
            </p:custDataLst>
          </p:nvPr>
        </p:nvGrpSpPr>
        <p:grpSpPr>
          <a:xfrm>
            <a:off x="0" y="769960"/>
            <a:ext cx="9144000" cy="721534"/>
            <a:chOff x="0" y="914400"/>
            <a:chExt cx="9144000" cy="721534"/>
          </a:xfrm>
          <a:effectLst>
            <a:outerShdw blurRad="50800" dist="76200" dir="2700000" algn="tl" rotWithShape="0">
              <a:prstClr val="black">
                <a:alpha val="40000"/>
              </a:prstClr>
            </a:outerShdw>
          </a:effectLst>
        </p:grpSpPr>
        <p:sp>
          <p:nvSpPr>
            <p:cNvPr id="9" name="Rectangle 8"/>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solidFill>
                  <a:srgbClr val="FFFFFF"/>
                </a:solidFill>
              </a:endParaRPr>
            </a:p>
          </p:txBody>
        </p:sp>
      </p:grpSp>
      <p:sp>
        <p:nvSpPr>
          <p:cNvPr id="11" name="Rectangle 10"/>
          <p:cNvSpPr/>
          <p:nvPr/>
        </p:nvSpPr>
        <p:spPr>
          <a:xfrm>
            <a:off x="1" y="792480"/>
            <a:ext cx="9144000" cy="646331"/>
          </a:xfrm>
          <a:prstGeom prst="rect">
            <a:avLst/>
          </a:prstGeom>
        </p:spPr>
        <p:txBody>
          <a:bodyPr wrap="square">
            <a:spAutoFit/>
          </a:bodyPr>
          <a:lstStyle/>
          <a:p>
            <a:pPr algn="ctr"/>
            <a:r>
              <a:rPr lang="en-US" sz="3600" b="1" dirty="0" smtClean="0">
                <a:solidFill>
                  <a:srgbClr val="FFFFFF"/>
                </a:solidFill>
                <a:effectLst>
                  <a:outerShdw blurRad="38100" dist="38100" dir="2700000" algn="tl">
                    <a:srgbClr val="000000">
                      <a:alpha val="43137"/>
                    </a:srgbClr>
                  </a:outerShdw>
                </a:effectLst>
              </a:rPr>
              <a:t>Other Resources</a:t>
            </a:r>
          </a:p>
        </p:txBody>
      </p:sp>
      <p:cxnSp>
        <p:nvCxnSpPr>
          <p:cNvPr id="13" name="Straight Connector 12"/>
          <p:cNvCxnSpPr/>
          <p:nvPr/>
        </p:nvCxnSpPr>
        <p:spPr>
          <a:xfrm>
            <a:off x="457200" y="1676400"/>
            <a:ext cx="8229600" cy="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457200" y="3886200"/>
            <a:ext cx="8229600" cy="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15" name="PPTShape_0"/>
          <p:cNvSpPr txBox="1">
            <a:spLocks noChangeArrowheads="1"/>
          </p:cNvSpPr>
          <p:nvPr/>
        </p:nvSpPr>
        <p:spPr bwMode="black">
          <a:xfrm>
            <a:off x="457200" y="4415135"/>
            <a:ext cx="8229600" cy="461665"/>
          </a:xfrm>
          <a:prstGeom prst="rect">
            <a:avLst/>
          </a:prstGeom>
          <a:noFill/>
          <a:ln w="9525">
            <a:noFill/>
            <a:miter lim="800000"/>
            <a:headEnd/>
            <a:tailEnd/>
          </a:ln>
        </p:spPr>
        <p:txBody>
          <a:bodyPr vert="horz" wrap="square" lIns="91440" tIns="45720" rIns="91440" bIns="45720" numCol="1" anchor="t" anchorCtr="1" compatLnSpc="1">
            <a:prstTxWarp prst="textNoShape">
              <a:avLst/>
            </a:prstTxWarp>
            <a:spAutoFit/>
          </a:bodyPr>
          <a:lstStyle/>
          <a:p>
            <a:pPr fontAlgn="base">
              <a:spcBef>
                <a:spcPts val="1200"/>
              </a:spcBef>
              <a:spcAft>
                <a:spcPct val="0"/>
              </a:spcAft>
              <a:buClr>
                <a:srgbClr val="C60C30"/>
              </a:buClr>
              <a:buSzPct val="100000"/>
              <a:defRPr/>
            </a:pPr>
            <a:r>
              <a:rPr lang="en-US" sz="2400" b="1" dirty="0" smtClean="0">
                <a:solidFill>
                  <a:srgbClr val="003C69">
                    <a:lumMod val="75000"/>
                  </a:srgbClr>
                </a:solidFill>
                <a:hlinkClick r:id="rId6"/>
              </a:rPr>
              <a:t>Washington State Human Rights Commission</a:t>
            </a:r>
            <a:endParaRPr lang="en-US" sz="2400" b="1" dirty="0" smtClean="0">
              <a:solidFill>
                <a:srgbClr val="003C69">
                  <a:lumMod val="75000"/>
                </a:srgbClr>
              </a:solidFill>
            </a:endParaRPr>
          </a:p>
        </p:txBody>
      </p:sp>
      <p:sp>
        <p:nvSpPr>
          <p:cNvPr id="16" name="TextBox 15"/>
          <p:cNvSpPr txBox="1"/>
          <p:nvPr/>
        </p:nvSpPr>
        <p:spPr>
          <a:xfrm>
            <a:off x="4417422" y="2839479"/>
            <a:ext cx="4421778" cy="400110"/>
          </a:xfrm>
          <a:prstGeom prst="rect">
            <a:avLst/>
          </a:prstGeom>
          <a:noFill/>
        </p:spPr>
        <p:txBody>
          <a:bodyPr wrap="square" rtlCol="0">
            <a:spAutoFit/>
          </a:bodyPr>
          <a:lstStyle/>
          <a:p>
            <a:pPr fontAlgn="base">
              <a:spcBef>
                <a:spcPts val="1200"/>
              </a:spcBef>
              <a:spcAft>
                <a:spcPct val="50000"/>
              </a:spcAft>
              <a:buClr>
                <a:srgbClr val="990033"/>
              </a:buClr>
              <a:buSzPct val="100000"/>
            </a:pPr>
            <a:r>
              <a:rPr lang="en-US" sz="2000" b="1" dirty="0" smtClean="0">
                <a:solidFill>
                  <a:srgbClr val="003C69">
                    <a:lumMod val="75000"/>
                  </a:srgbClr>
                </a:solidFill>
                <a:hlinkClick r:id="rId7"/>
              </a:rPr>
              <a:t>EEOC Online Assessment System</a:t>
            </a:r>
            <a:endParaRPr lang="en-US" sz="2000" b="1" dirty="0">
              <a:solidFill>
                <a:srgbClr val="003C69">
                  <a:lumMod val="75000"/>
                </a:srgbClr>
              </a:solidFill>
            </a:endParaRPr>
          </a:p>
        </p:txBody>
      </p:sp>
      <p:sp>
        <p:nvSpPr>
          <p:cNvPr id="17" name="Right Arrow 16"/>
          <p:cNvSpPr/>
          <p:nvPr/>
        </p:nvSpPr>
        <p:spPr>
          <a:xfrm>
            <a:off x="4036422" y="2954868"/>
            <a:ext cx="381000" cy="18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609600" y="5943600"/>
            <a:ext cx="8229600" cy="0"/>
          </a:xfrm>
          <a:prstGeom prst="line">
            <a:avLst/>
          </a:prstGeom>
          <a:ln w="9525"/>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4417422" y="4953000"/>
            <a:ext cx="4114800" cy="400110"/>
          </a:xfrm>
          <a:prstGeom prst="rect">
            <a:avLst/>
          </a:prstGeom>
          <a:noFill/>
        </p:spPr>
        <p:txBody>
          <a:bodyPr wrap="square" rtlCol="0">
            <a:spAutoFit/>
          </a:bodyPr>
          <a:lstStyle/>
          <a:p>
            <a:pPr fontAlgn="base">
              <a:spcBef>
                <a:spcPts val="1200"/>
              </a:spcBef>
              <a:spcAft>
                <a:spcPct val="50000"/>
              </a:spcAft>
              <a:buClr>
                <a:srgbClr val="990033"/>
              </a:buClr>
              <a:buSzPct val="100000"/>
            </a:pPr>
            <a:r>
              <a:rPr lang="en-US" sz="2000" b="1" dirty="0" smtClean="0">
                <a:solidFill>
                  <a:srgbClr val="003C69">
                    <a:lumMod val="75000"/>
                  </a:srgbClr>
                </a:solidFill>
                <a:hlinkClick r:id="rId8"/>
              </a:rPr>
              <a:t>HRC Online </a:t>
            </a:r>
            <a:r>
              <a:rPr lang="en-US" sz="2000" b="1" dirty="0">
                <a:solidFill>
                  <a:srgbClr val="003C69">
                    <a:lumMod val="75000"/>
                  </a:srgbClr>
                </a:solidFill>
                <a:hlinkClick r:id="rId8"/>
              </a:rPr>
              <a:t>Complaint </a:t>
            </a:r>
            <a:r>
              <a:rPr lang="en-US" sz="2000" b="1" dirty="0" smtClean="0">
                <a:solidFill>
                  <a:srgbClr val="003C69">
                    <a:lumMod val="75000"/>
                  </a:srgbClr>
                </a:solidFill>
                <a:hlinkClick r:id="rId8"/>
              </a:rPr>
              <a:t>Process</a:t>
            </a:r>
            <a:endParaRPr lang="en-US" sz="2000" b="1" dirty="0">
              <a:solidFill>
                <a:srgbClr val="003C69">
                  <a:lumMod val="75000"/>
                </a:srgbClr>
              </a:solidFill>
            </a:endParaRPr>
          </a:p>
        </p:txBody>
      </p:sp>
      <p:sp>
        <p:nvSpPr>
          <p:cNvPr id="20" name="Right Arrow 19"/>
          <p:cNvSpPr/>
          <p:nvPr/>
        </p:nvSpPr>
        <p:spPr>
          <a:xfrm>
            <a:off x="4036422" y="5068389"/>
            <a:ext cx="381000" cy="1809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82278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gradFill flip="none" rotWithShape="1">
          <a:gsLst>
            <a:gs pos="16000">
              <a:schemeClr val="bg2"/>
            </a:gs>
            <a:gs pos="60000">
              <a:schemeClr val="accent1"/>
            </a:gs>
            <a:gs pos="100000">
              <a:schemeClr val="bg2"/>
            </a:gs>
          </a:gsLst>
          <a:lin ang="2700000" scaled="1"/>
          <a:tileRect/>
        </a:gra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xfrm>
            <a:off x="896938" y="3625850"/>
            <a:ext cx="7702550" cy="2354263"/>
          </a:xfrm>
        </p:spPr>
        <p:txBody>
          <a:bodyPr/>
          <a:lstStyle/>
          <a:p>
            <a:pPr algn="ctr">
              <a:defRPr/>
            </a:pPr>
            <a:r>
              <a:rPr sz="2400" b="1" dirty="0" smtClean="0">
                <a:effectLst>
                  <a:outerShdw blurRad="38100" dist="38100" dir="2700000" algn="tl">
                    <a:srgbClr val="000000">
                      <a:alpha val="43137"/>
                    </a:srgbClr>
                  </a:outerShdw>
                </a:effectLst>
              </a:rPr>
              <a:t>If you wish to have your attendance documented </a:t>
            </a:r>
            <a:r>
              <a:rPr sz="2400" b="1" dirty="0">
                <a:effectLst>
                  <a:outerShdw blurRad="38100" dist="38100" dir="2700000" algn="tl">
                    <a:srgbClr val="000000">
                      <a:alpha val="43137"/>
                    </a:srgbClr>
                  </a:outerShdw>
                </a:effectLst>
              </a:rPr>
              <a:t>i</a:t>
            </a:r>
            <a:r>
              <a:rPr sz="2400" b="1" dirty="0" smtClean="0">
                <a:effectLst>
                  <a:outerShdw blurRad="38100" dist="38100" dir="2700000" algn="tl">
                    <a:srgbClr val="000000">
                      <a:alpha val="43137"/>
                    </a:srgbClr>
                  </a:outerShdw>
                </a:effectLst>
              </a:rPr>
              <a:t>n your training history, </a:t>
            </a:r>
            <a:br>
              <a:rPr sz="2400" b="1" dirty="0" smtClean="0">
                <a:effectLst>
                  <a:outerShdw blurRad="38100" dist="38100" dir="2700000" algn="tl">
                    <a:srgbClr val="000000">
                      <a:alpha val="43137"/>
                    </a:srgbClr>
                  </a:outerShdw>
                </a:effectLst>
              </a:rPr>
            </a:br>
            <a:r>
              <a:rPr sz="2400" b="1" dirty="0" smtClean="0">
                <a:effectLst>
                  <a:outerShdw blurRad="38100" dist="38100" dir="2700000" algn="tl">
                    <a:srgbClr val="000000">
                      <a:alpha val="43137"/>
                    </a:srgbClr>
                  </a:outerShdw>
                </a:effectLst>
              </a:rPr>
              <a:t>please notify Human Resource Services</a:t>
            </a:r>
            <a:br>
              <a:rPr sz="2400" b="1" dirty="0" smtClean="0">
                <a:effectLst>
                  <a:outerShdw blurRad="38100" dist="38100" dir="2700000" algn="tl">
                    <a:srgbClr val="000000">
                      <a:alpha val="43137"/>
                    </a:srgbClr>
                  </a:outerShdw>
                </a:effectLst>
              </a:rPr>
            </a:br>
            <a:r>
              <a:rPr sz="2400" b="1" dirty="0" smtClean="0">
                <a:effectLst>
                  <a:outerShdw blurRad="38100" dist="38100" dir="2700000" algn="tl">
                    <a:srgbClr val="000000">
                      <a:alpha val="43137"/>
                    </a:srgbClr>
                  </a:outerShdw>
                </a:effectLst>
              </a:rPr>
              <a:t> within 24 hours of today's date: </a:t>
            </a:r>
            <a:r>
              <a:rPr sz="1100" b="1" dirty="0" smtClean="0">
                <a:effectLst>
                  <a:outerShdw blurRad="38100" dist="38100" dir="2700000" algn="tl">
                    <a:srgbClr val="000000">
                      <a:alpha val="43137"/>
                    </a:srgbClr>
                  </a:outerShdw>
                </a:effectLst>
              </a:rPr>
              <a:t/>
            </a:r>
            <a:br>
              <a:rPr sz="1100" b="1" dirty="0" smtClean="0">
                <a:effectLst>
                  <a:outerShdw blurRad="38100" dist="38100" dir="2700000" algn="tl">
                    <a:srgbClr val="000000">
                      <a:alpha val="43137"/>
                    </a:srgbClr>
                  </a:outerShdw>
                </a:effectLst>
              </a:rPr>
            </a:br>
            <a:r>
              <a:rPr sz="1100" b="1" dirty="0" smtClean="0">
                <a:effectLst>
                  <a:outerShdw blurRad="38100" dist="38100" dir="2700000" algn="tl">
                    <a:srgbClr val="000000">
                      <a:alpha val="43137"/>
                    </a:srgbClr>
                  </a:outerShdw>
                </a:effectLst>
              </a:rPr>
              <a:t/>
            </a:r>
            <a:br>
              <a:rPr sz="1100" b="1" dirty="0" smtClean="0">
                <a:effectLst>
                  <a:outerShdw blurRad="38100" dist="38100" dir="2700000" algn="tl">
                    <a:srgbClr val="000000">
                      <a:alpha val="43137"/>
                    </a:srgbClr>
                  </a:outerShdw>
                </a:effectLst>
              </a:rPr>
            </a:br>
            <a:r>
              <a:rPr sz="4000" b="1" dirty="0" smtClean="0">
                <a:effectLst>
                  <a:outerShdw blurRad="38100" dist="38100" dir="2700000" algn="tl">
                    <a:srgbClr val="000000">
                      <a:alpha val="43137"/>
                    </a:srgbClr>
                  </a:outerShdw>
                </a:effectLst>
              </a:rPr>
              <a:t>hrstraining@wsu.edu</a:t>
            </a:r>
            <a:r>
              <a:rPr sz="3200" b="1" dirty="0" smtClean="0">
                <a:effectLst>
                  <a:outerShdw blurRad="38100" dist="38100" dir="2700000" algn="tl">
                    <a:srgbClr val="000000">
                      <a:alpha val="43137"/>
                    </a:srgbClr>
                  </a:outerShdw>
                </a:effectLst>
              </a:rPr>
              <a:t> </a:t>
            </a:r>
            <a:endParaRPr sz="2400" b="1" dirty="0" smtClean="0">
              <a:effectLst>
                <a:outerShdw blurRad="38100" dist="38100" dir="2700000" algn="tl">
                  <a:srgbClr val="000000">
                    <a:alpha val="43137"/>
                  </a:srgbClr>
                </a:outerShdw>
              </a:effectLst>
            </a:endParaRPr>
          </a:p>
        </p:txBody>
      </p:sp>
      <p:pic>
        <p:nvPicPr>
          <p:cNvPr id="11285" name="Picture 21"/>
          <p:cNvPicPr>
            <a:picLocks noChangeAspect="1" noChangeArrowheads="1"/>
          </p:cNvPicPr>
          <p:nvPr/>
        </p:nvPicPr>
        <p:blipFill>
          <a:blip r:embed="rId3"/>
          <a:srcRect/>
          <a:stretch>
            <a:fillRect/>
          </a:stretch>
        </p:blipFill>
        <p:spPr bwMode="auto">
          <a:xfrm>
            <a:off x="450850" y="509588"/>
            <a:ext cx="4943475" cy="2651125"/>
          </a:xfrm>
          <a:prstGeom prst="rect">
            <a:avLst/>
          </a:prstGeom>
          <a:noFill/>
          <a:ln>
            <a:noFill/>
          </a:ln>
          <a:effectLst>
            <a:outerShdw blurRad="266700" dist="254000" dir="2700000" algn="tl" rotWithShape="0">
              <a:prstClr val="black">
                <a:alpha val="56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Subtitle 5"/>
          <p:cNvSpPr txBox="1">
            <a:spLocks/>
          </p:cNvSpPr>
          <p:nvPr/>
        </p:nvSpPr>
        <p:spPr bwMode="black">
          <a:xfrm>
            <a:off x="5764213" y="1389063"/>
            <a:ext cx="29860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Ins="0">
            <a:spAutoFit/>
          </a:bodyPr>
          <a:lstStyle>
            <a:lvl1pPr marL="0" indent="0" algn="l" rtl="0" eaLnBrk="0" fontAlgn="base" hangingPunct="0">
              <a:spcBef>
                <a:spcPct val="25000"/>
              </a:spcBef>
              <a:spcAft>
                <a:spcPct val="0"/>
              </a:spcAft>
              <a:buClr>
                <a:schemeClr val="tx1"/>
              </a:buClr>
              <a:buSzPct val="100000"/>
              <a:buFontTx/>
              <a:buNone/>
              <a:defRPr lang="en-US" sz="2200" b="0">
                <a:solidFill>
                  <a:schemeClr val="tx1"/>
                </a:solidFill>
                <a:effectLst/>
                <a:latin typeface="Lucida Sans" pitchFamily="34" charset="0"/>
                <a:ea typeface="+mn-ea"/>
                <a:cs typeface="+mn-cs"/>
              </a:defRPr>
            </a:lvl1pPr>
            <a:lvl2pPr marL="344488" indent="-179388" algn="l" rtl="0" eaLnBrk="0" fontAlgn="base" hangingPunct="0">
              <a:lnSpc>
                <a:spcPct val="95000"/>
              </a:lnSpc>
              <a:spcBef>
                <a:spcPct val="10000"/>
              </a:spcBef>
              <a:spcAft>
                <a:spcPct val="0"/>
              </a:spcAft>
              <a:buClr>
                <a:schemeClr val="tx1"/>
              </a:buClr>
              <a:buSzPct val="100000"/>
              <a:buFont typeface="Arial" charset="0"/>
              <a:buChar char="•"/>
              <a:defRPr lang="en-US" sz="2200" dirty="0">
                <a:solidFill>
                  <a:schemeClr val="tx1"/>
                </a:solidFill>
                <a:latin typeface="Lucida Sans" pitchFamily="34" charset="0"/>
              </a:defRPr>
            </a:lvl2pPr>
            <a:lvl3pPr marL="509588" indent="-165100" algn="l" rtl="0" eaLnBrk="0" fontAlgn="base" hangingPunct="0">
              <a:lnSpc>
                <a:spcPct val="95000"/>
              </a:lnSpc>
              <a:spcBef>
                <a:spcPct val="10000"/>
              </a:spcBef>
              <a:spcAft>
                <a:spcPct val="0"/>
              </a:spcAft>
              <a:buClr>
                <a:schemeClr val="tx1"/>
              </a:buClr>
              <a:buSzPct val="100000"/>
              <a:buFont typeface="Arial" charset="0"/>
              <a:buChar char="•"/>
              <a:defRPr lang="en-US" sz="2000" dirty="0">
                <a:solidFill>
                  <a:schemeClr val="tx1"/>
                </a:solidFill>
                <a:latin typeface="Lucida Sans" pitchFamily="34" charset="0"/>
              </a:defRPr>
            </a:lvl3pPr>
            <a:lvl4pPr marL="688975" indent="-179388" algn="l" rtl="0" eaLnBrk="0" fontAlgn="base" hangingPunct="0">
              <a:lnSpc>
                <a:spcPct val="95000"/>
              </a:lnSpc>
              <a:spcBef>
                <a:spcPct val="10000"/>
              </a:spcBef>
              <a:spcAft>
                <a:spcPct val="0"/>
              </a:spcAft>
              <a:buClr>
                <a:schemeClr val="tx1"/>
              </a:buClr>
              <a:buSzPct val="100000"/>
              <a:buFont typeface="Arial" charset="0"/>
              <a:buChar char="•"/>
              <a:defRPr lang="en-US" dirty="0">
                <a:solidFill>
                  <a:schemeClr val="tx1"/>
                </a:solidFill>
                <a:latin typeface="Lucida Sans" pitchFamily="34" charset="0"/>
              </a:defRPr>
            </a:lvl4pPr>
            <a:lvl5pPr marL="854075" indent="-165100" algn="l" rtl="0" eaLnBrk="0" fontAlgn="base" hangingPunct="0">
              <a:lnSpc>
                <a:spcPct val="95000"/>
              </a:lnSpc>
              <a:spcBef>
                <a:spcPct val="10000"/>
              </a:spcBef>
              <a:spcAft>
                <a:spcPct val="0"/>
              </a:spcAft>
              <a:buClr>
                <a:schemeClr val="tx1"/>
              </a:buClr>
              <a:buSzPct val="100000"/>
              <a:buFont typeface="Arial" charset="0"/>
              <a:buChar char="•"/>
              <a:defRPr lang="en-US" sz="1600" dirty="0">
                <a:solidFill>
                  <a:schemeClr val="tx1"/>
                </a:solidFill>
                <a:latin typeface="Lucida Sans" pitchFamily="34" charset="0"/>
              </a:defRPr>
            </a:lvl5pPr>
            <a:lvl6pPr marL="1141413" indent="222250" algn="l" rtl="0" fontAlgn="base">
              <a:lnSpc>
                <a:spcPct val="95000"/>
              </a:lnSpc>
              <a:spcBef>
                <a:spcPct val="10000"/>
              </a:spcBef>
              <a:spcAft>
                <a:spcPct val="0"/>
              </a:spcAft>
              <a:buClr>
                <a:schemeClr val="accent1"/>
              </a:buClr>
              <a:buChar char="•"/>
              <a:defRPr sz="2000">
                <a:solidFill>
                  <a:schemeClr val="tx1"/>
                </a:solidFill>
                <a:latin typeface="+mn-lt"/>
              </a:defRPr>
            </a:lvl6pPr>
            <a:lvl7pPr marL="1598613" indent="222250" algn="l" rtl="0" fontAlgn="base">
              <a:lnSpc>
                <a:spcPct val="95000"/>
              </a:lnSpc>
              <a:spcBef>
                <a:spcPct val="10000"/>
              </a:spcBef>
              <a:spcAft>
                <a:spcPct val="0"/>
              </a:spcAft>
              <a:buClr>
                <a:schemeClr val="accent1"/>
              </a:buClr>
              <a:buChar char="•"/>
              <a:defRPr sz="2000">
                <a:solidFill>
                  <a:schemeClr val="tx1"/>
                </a:solidFill>
                <a:latin typeface="+mn-lt"/>
              </a:defRPr>
            </a:lvl7pPr>
            <a:lvl8pPr marL="2055813" indent="222250" algn="l" rtl="0" fontAlgn="base">
              <a:lnSpc>
                <a:spcPct val="95000"/>
              </a:lnSpc>
              <a:spcBef>
                <a:spcPct val="10000"/>
              </a:spcBef>
              <a:spcAft>
                <a:spcPct val="0"/>
              </a:spcAft>
              <a:buClr>
                <a:schemeClr val="accent1"/>
              </a:buClr>
              <a:buChar char="•"/>
              <a:defRPr sz="2000">
                <a:solidFill>
                  <a:schemeClr val="tx1"/>
                </a:solidFill>
                <a:latin typeface="+mn-lt"/>
              </a:defRPr>
            </a:lvl8pPr>
            <a:lvl9pPr marL="2513013" indent="222250" algn="l" rtl="0" fontAlgn="base">
              <a:lnSpc>
                <a:spcPct val="95000"/>
              </a:lnSpc>
              <a:spcBef>
                <a:spcPct val="10000"/>
              </a:spcBef>
              <a:spcAft>
                <a:spcPct val="0"/>
              </a:spcAft>
              <a:buClr>
                <a:schemeClr val="accent1"/>
              </a:buClr>
              <a:buChar char="•"/>
              <a:defRPr sz="2000">
                <a:solidFill>
                  <a:schemeClr val="tx1"/>
                </a:solidFill>
                <a:latin typeface="+mn-lt"/>
              </a:defRPr>
            </a:lvl9pPr>
          </a:lstStyle>
          <a:p>
            <a:pPr algn="ctr">
              <a:buClr>
                <a:srgbClr val="FFFFFF"/>
              </a:buClr>
              <a:defRPr/>
            </a:pPr>
            <a:r>
              <a:rPr sz="2300" b="1" dirty="0" smtClean="0">
                <a:solidFill>
                  <a:srgbClr val="FFFFFF"/>
                </a:solidFill>
                <a:effectLst>
                  <a:outerShdw blurRad="38100" dist="38100" dir="2700000" algn="tl">
                    <a:srgbClr val="000000">
                      <a:alpha val="43137"/>
                    </a:srgbClr>
                  </a:outerShdw>
                </a:effectLst>
              </a:rPr>
              <a:t>This has been a WSU Training Videoconference</a:t>
            </a:r>
            <a:endParaRPr sz="2300" dirty="0">
              <a:solidFill>
                <a:srgbClr val="FFFFFF"/>
              </a:solidFill>
              <a:effectLst>
                <a:outerShdw blurRad="38100" dist="38100" dir="2700000" algn="tl">
                  <a:srgbClr val="000000">
                    <a:alpha val="43137"/>
                  </a:srgbClr>
                </a:outerShdw>
              </a:effectLst>
            </a:endParaRPr>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143625" y="1695856"/>
            <a:ext cx="609600"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Rectangle 9"/>
          <p:cNvSpPr/>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3" name="Group 16"/>
          <p:cNvGrpSpPr/>
          <p:nvPr>
            <p:custDataLst>
              <p:tags r:id="rId2"/>
            </p:custDataLst>
          </p:nvPr>
        </p:nvGrpSpPr>
        <p:grpSpPr>
          <a:xfrm>
            <a:off x="5867400" y="1676400"/>
            <a:ext cx="3276600" cy="5191125"/>
            <a:chOff x="5867400" y="1676400"/>
            <a:chExt cx="3276600" cy="5191125"/>
          </a:xfrm>
        </p:grpSpPr>
        <p:pic>
          <p:nvPicPr>
            <p:cNvPr id="18" name="Picture 3"/>
            <p:cNvPicPr>
              <a:picLocks noChangeAspect="1" noChangeArrowheads="1"/>
            </p:cNvPicPr>
            <p:nvPr>
              <p:custDataLst>
                <p:tags r:id="rId4"/>
              </p:custDataLst>
            </p:nvPr>
          </p:nvPicPr>
          <p:blipFill>
            <a:blip r:embed="rId11" cstate="print">
              <a:duotone>
                <a:schemeClr val="accent2">
                  <a:shade val="45000"/>
                  <a:satMod val="135000"/>
                </a:schemeClr>
                <a:prstClr val="white"/>
              </a:duotone>
              <a:lum bright="23000" contrast="-20000"/>
            </a:blip>
            <a:srcRect r="13256"/>
            <a:stretch>
              <a:fillRect/>
            </a:stretch>
          </p:blipFill>
          <p:spPr bwMode="auto">
            <a:xfrm>
              <a:off x="6152197" y="1685925"/>
              <a:ext cx="2991803" cy="5181600"/>
            </a:xfrm>
            <a:prstGeom prst="rect">
              <a:avLst/>
            </a:prstGeom>
            <a:noFill/>
            <a:ln w="9525">
              <a:noFill/>
              <a:miter lim="800000"/>
              <a:headEnd/>
              <a:tailEnd/>
            </a:ln>
          </p:spPr>
        </p:pic>
        <p:sp>
          <p:nvSpPr>
            <p:cNvPr id="19" name="Rectangle 18"/>
            <p:cNvSpPr/>
            <p:nvPr>
              <p:custDataLst>
                <p:tags r:id="rId5"/>
              </p:custDataLst>
            </p:nvPr>
          </p:nvSpPr>
          <p:spPr>
            <a:xfrm>
              <a:off x="7924800" y="1676400"/>
              <a:ext cx="1219200" cy="5181600"/>
            </a:xfrm>
            <a:prstGeom prst="rect">
              <a:avLst/>
            </a:prstGeom>
            <a:gradFill flip="none" rotWithShape="1">
              <a:gsLst>
                <a:gs pos="0">
                  <a:schemeClr val="tx1">
                    <a:lumMod val="85000"/>
                    <a:alpha val="98000"/>
                  </a:schemeClr>
                </a:gs>
                <a:gs pos="100000">
                  <a:schemeClr val="tx1">
                    <a:lumMod val="9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0" name="Rectangle 19"/>
            <p:cNvSpPr/>
            <p:nvPr>
              <p:custDataLst>
                <p:tags r:id="rId6"/>
              </p:custDataLst>
            </p:nvPr>
          </p:nvSpPr>
          <p:spPr>
            <a:xfrm>
              <a:off x="5867400" y="1695856"/>
              <a:ext cx="1323975"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1" name="Rectangle 20"/>
            <p:cNvSpPr/>
            <p:nvPr>
              <p:custDataLst>
                <p:tags r:id="rId7"/>
              </p:custDataLst>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2" name="Rectangle 21"/>
            <p:cNvSpPr/>
            <p:nvPr>
              <p:custDataLst>
                <p:tags r:id="rId8"/>
              </p:custDataLst>
            </p:nvPr>
          </p:nvSpPr>
          <p:spPr>
            <a:xfrm>
              <a:off x="5867400" y="3124200"/>
              <a:ext cx="1323975" cy="3733394"/>
            </a:xfrm>
            <a:prstGeom prst="rect">
              <a:avLst/>
            </a:prstGeom>
            <a:gradFill flip="none" rotWithShape="1">
              <a:gsLst>
                <a:gs pos="0">
                  <a:srgbClr val="E2E2E2"/>
                </a:gs>
                <a:gs pos="100000">
                  <a:schemeClr val="tx1">
                    <a:lumMod val="9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6" name="TextBox 5"/>
          <p:cNvSpPr txBox="1"/>
          <p:nvPr/>
        </p:nvSpPr>
        <p:spPr>
          <a:xfrm>
            <a:off x="685800" y="2621101"/>
            <a:ext cx="5334000" cy="2862322"/>
          </a:xfrm>
          <a:prstGeom prst="rect">
            <a:avLst/>
          </a:prstGeom>
          <a:noFill/>
        </p:spPr>
        <p:txBody>
          <a:bodyPr wrap="square" rtlCol="0">
            <a:spAutoFit/>
          </a:bodyPr>
          <a:lstStyle/>
          <a:p>
            <a:pPr marL="0" lvl="1">
              <a:tabLst>
                <a:tab pos="800100" algn="l"/>
                <a:tab pos="1428750" algn="l"/>
                <a:tab pos="2000250" algn="l"/>
              </a:tabLst>
            </a:pPr>
            <a:r>
              <a:rPr lang="en-US" sz="2000" b="1" dirty="0" smtClean="0">
                <a:solidFill>
                  <a:schemeClr val="bg1">
                    <a:lumMod val="75000"/>
                  </a:schemeClr>
                </a:solidFill>
                <a:latin typeface="+mj-lt"/>
              </a:rPr>
              <a:t>This </a:t>
            </a:r>
            <a:r>
              <a:rPr lang="en-US" sz="2000" b="1" dirty="0">
                <a:solidFill>
                  <a:schemeClr val="bg1">
                    <a:lumMod val="75000"/>
                  </a:schemeClr>
                </a:solidFill>
                <a:latin typeface="+mj-lt"/>
              </a:rPr>
              <a:t>policy expresses the commitment of WSU to maintaining an environment free </a:t>
            </a:r>
            <a:r>
              <a:rPr lang="en-US" sz="2000" b="1" dirty="0">
                <a:solidFill>
                  <a:srgbClr val="002D4F"/>
                </a:solidFill>
                <a:latin typeface="+mj-lt"/>
              </a:rPr>
              <a:t>from </a:t>
            </a:r>
            <a:r>
              <a:rPr lang="en-US" sz="2000" b="1" dirty="0" smtClean="0">
                <a:solidFill>
                  <a:srgbClr val="002D4F"/>
                </a:solidFill>
                <a:latin typeface="+mj-lt"/>
              </a:rPr>
              <a:t>all forms of discrimination</a:t>
            </a:r>
            <a:r>
              <a:rPr lang="en-US" sz="2000" b="1" dirty="0">
                <a:solidFill>
                  <a:srgbClr val="002D4F"/>
                </a:solidFill>
                <a:latin typeface="+mj-lt"/>
              </a:rPr>
              <a:t>, including </a:t>
            </a:r>
            <a:r>
              <a:rPr lang="en-US" sz="2000" b="1" dirty="0" smtClean="0">
                <a:solidFill>
                  <a:srgbClr val="002D4F"/>
                </a:solidFill>
                <a:latin typeface="+mj-lt"/>
              </a:rPr>
              <a:t>discriminatory harassment, sexual harassment, and sexual misconduct. </a:t>
            </a:r>
          </a:p>
          <a:p>
            <a:pPr marL="0" lvl="1">
              <a:tabLst>
                <a:tab pos="800100" algn="l"/>
                <a:tab pos="1428750" algn="l"/>
                <a:tab pos="2000250" algn="l"/>
              </a:tabLst>
            </a:pPr>
            <a:endParaRPr lang="en-US" sz="2000" b="1" dirty="0">
              <a:solidFill>
                <a:schemeClr val="bg1">
                  <a:lumMod val="75000"/>
                </a:schemeClr>
              </a:solidFill>
              <a:latin typeface="+mj-lt"/>
            </a:endParaRPr>
          </a:p>
          <a:p>
            <a:pPr marL="0" lvl="1">
              <a:tabLst>
                <a:tab pos="800100" algn="l"/>
                <a:tab pos="1428750" algn="l"/>
                <a:tab pos="2000250" algn="l"/>
              </a:tabLst>
            </a:pPr>
            <a:r>
              <a:rPr lang="en-US" sz="2000" b="1" dirty="0" smtClean="0">
                <a:solidFill>
                  <a:schemeClr val="bg1">
                    <a:lumMod val="75000"/>
                  </a:schemeClr>
                </a:solidFill>
                <a:latin typeface="+mj-lt"/>
              </a:rPr>
              <a:t>This </a:t>
            </a:r>
            <a:r>
              <a:rPr lang="en-US" sz="2000" b="1" dirty="0">
                <a:solidFill>
                  <a:schemeClr val="bg1">
                    <a:lumMod val="75000"/>
                  </a:schemeClr>
                </a:solidFill>
                <a:latin typeface="+mj-lt"/>
              </a:rPr>
              <a:t>policy applies to all students, faculty, </a:t>
            </a:r>
            <a:r>
              <a:rPr lang="en-US" sz="2000" b="1" dirty="0" smtClean="0">
                <a:solidFill>
                  <a:schemeClr val="bg1">
                    <a:lumMod val="75000"/>
                  </a:schemeClr>
                </a:solidFill>
                <a:latin typeface="+mj-lt"/>
              </a:rPr>
              <a:t>staff, </a:t>
            </a:r>
            <a:r>
              <a:rPr lang="en-US" sz="2000" b="1" dirty="0">
                <a:solidFill>
                  <a:schemeClr val="bg1">
                    <a:lumMod val="75000"/>
                  </a:schemeClr>
                </a:solidFill>
                <a:latin typeface="+mj-lt"/>
              </a:rPr>
              <a:t>or others having an association with the University. </a:t>
            </a:r>
          </a:p>
        </p:txBody>
      </p:sp>
      <p:grpSp>
        <p:nvGrpSpPr>
          <p:cNvPr id="15" name="Group 14"/>
          <p:cNvGrpSpPr/>
          <p:nvPr>
            <p:custDataLst>
              <p:tags r:id="rId3"/>
            </p:custDataLst>
          </p:nvPr>
        </p:nvGrpSpPr>
        <p:grpSpPr>
          <a:xfrm>
            <a:off x="0" y="769960"/>
            <a:ext cx="9144000" cy="1517052"/>
            <a:chOff x="0" y="914400"/>
            <a:chExt cx="9144000" cy="721534"/>
          </a:xfrm>
        </p:grpSpPr>
        <p:sp>
          <p:nvSpPr>
            <p:cNvPr id="16" name="Rectangle 15"/>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5" name="Rectangle 4"/>
          <p:cNvSpPr/>
          <p:nvPr/>
        </p:nvSpPr>
        <p:spPr>
          <a:xfrm>
            <a:off x="0" y="914400"/>
            <a:ext cx="9143999" cy="1384995"/>
          </a:xfrm>
          <a:prstGeom prst="rect">
            <a:avLst/>
          </a:prstGeom>
        </p:spPr>
        <p:txBody>
          <a:bodyPr wrap="square">
            <a:spAutoFit/>
          </a:bodyPr>
          <a:lstStyle/>
          <a:p>
            <a:pPr algn="ctr"/>
            <a:r>
              <a:rPr lang="en-US" sz="2800" b="1" dirty="0">
                <a:effectLst>
                  <a:outerShdw blurRad="38100" dist="38100" dir="2700000" algn="tl">
                    <a:srgbClr val="000000">
                      <a:alpha val="43137"/>
                    </a:srgbClr>
                  </a:outerShdw>
                </a:effectLst>
              </a:rPr>
              <a:t>WSU Policy Prohibiting </a:t>
            </a:r>
            <a:r>
              <a:rPr lang="en-US" sz="2800" b="1" dirty="0">
                <a:solidFill>
                  <a:srgbClr val="FF00FF"/>
                </a:solidFill>
                <a:effectLst>
                  <a:outerShdw blurRad="38100" dist="38100" dir="2700000" algn="tl">
                    <a:srgbClr val="000000">
                      <a:alpha val="43137"/>
                    </a:srgbClr>
                  </a:outerShdw>
                </a:effectLst>
              </a:rPr>
              <a:t/>
            </a:r>
            <a:br>
              <a:rPr lang="en-US" sz="2800" b="1" dirty="0">
                <a:solidFill>
                  <a:srgbClr val="FF00FF"/>
                </a:solidFill>
                <a:effectLst>
                  <a:outerShdw blurRad="38100" dist="38100" dir="2700000" algn="tl">
                    <a:srgbClr val="000000">
                      <a:alpha val="43137"/>
                    </a:srgbClr>
                  </a:outerShdw>
                </a:effectLst>
              </a:rPr>
            </a:br>
            <a:r>
              <a:rPr lang="en-US" sz="2800" b="1" dirty="0" smtClean="0">
                <a:effectLst>
                  <a:outerShdw blurRad="38100" dist="38100" dir="2700000" algn="tl">
                    <a:srgbClr val="000000">
                      <a:alpha val="43137"/>
                    </a:srgbClr>
                  </a:outerShdw>
                </a:effectLst>
              </a:rPr>
              <a:t>Discrimination, Sexual Harassment, </a:t>
            </a:r>
          </a:p>
          <a:p>
            <a:pPr algn="ctr"/>
            <a:r>
              <a:rPr lang="en-US" sz="2800" b="1" dirty="0" smtClean="0">
                <a:effectLst>
                  <a:outerShdw blurRad="38100" dist="38100" dir="2700000" algn="tl">
                    <a:srgbClr val="000000">
                      <a:alpha val="43137"/>
                    </a:srgbClr>
                  </a:outerShdw>
                </a:effectLst>
              </a:rPr>
              <a:t>and Sexual Misconduct</a:t>
            </a:r>
            <a:endParaRPr lang="en-US" sz="2800" b="1" dirty="0">
              <a:effectLst>
                <a:outerShdw blurRad="38100" dist="38100" dir="2700000" algn="tl">
                  <a:srgbClr val="000000">
                    <a:alpha val="43137"/>
                  </a:srgbClr>
                </a:outerShdw>
              </a:effectLst>
            </a:endParaRPr>
          </a:p>
        </p:txBody>
      </p:sp>
      <p:sp>
        <p:nvSpPr>
          <p:cNvPr id="58" name="TextBox 57"/>
          <p:cNvSpPr txBox="1"/>
          <p:nvPr/>
        </p:nvSpPr>
        <p:spPr>
          <a:xfrm>
            <a:off x="228600" y="304800"/>
            <a:ext cx="1447800" cy="461665"/>
          </a:xfrm>
          <a:prstGeom prst="rect">
            <a:avLst/>
          </a:prstGeom>
          <a:noFill/>
        </p:spPr>
        <p:txBody>
          <a:bodyPr wrap="square" rtlCol="0">
            <a:spAutoFit/>
          </a:bodyPr>
          <a:lstStyle/>
          <a:p>
            <a:r>
              <a:rPr lang="en-US" sz="2400" b="1" i="1" dirty="0" smtClean="0">
                <a:solidFill>
                  <a:schemeClr val="bg1"/>
                </a:solidFill>
                <a:latin typeface="+mj-lt"/>
                <a:hlinkClick r:id="rId12"/>
              </a:rPr>
              <a:t>EP #15</a:t>
            </a:r>
            <a:r>
              <a:rPr lang="en-US" sz="2400" b="1" i="1" dirty="0" smtClean="0">
                <a:solidFill>
                  <a:schemeClr val="bg1"/>
                </a:solidFill>
                <a:latin typeface="+mj-lt"/>
              </a:rPr>
              <a:t>:</a:t>
            </a:r>
            <a:endParaRPr lang="en-US" sz="3200" b="1" i="1" dirty="0">
              <a:solidFill>
                <a:schemeClr val="bg1"/>
              </a:solidFill>
              <a:latin typeface="+mj-lt"/>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custDataLst>
              <p:tags r:id="rId2"/>
            </p:custDataLst>
          </p:nvPr>
        </p:nvGrpSpPr>
        <p:grpSpPr>
          <a:xfrm>
            <a:off x="0" y="769960"/>
            <a:ext cx="9144000" cy="721534"/>
            <a:chOff x="0" y="914400"/>
            <a:chExt cx="9144000" cy="721534"/>
          </a:xfrm>
        </p:grpSpPr>
        <p:sp>
          <p:nvSpPr>
            <p:cNvPr id="16" name="Rectangle 15"/>
            <p:cNvSpPr/>
            <p:nvPr/>
          </p:nvSpPr>
          <p:spPr>
            <a:xfrm>
              <a:off x="0" y="914400"/>
              <a:ext cx="9144000" cy="707886"/>
            </a:xfrm>
            <a:prstGeom prst="rect">
              <a:avLst/>
            </a:prstGeom>
            <a:gradFill flip="none" rotWithShape="1">
              <a:gsLst>
                <a:gs pos="4165">
                  <a:srgbClr val="1E1E1E"/>
                </a:gs>
                <a:gs pos="0">
                  <a:schemeClr val="bg2">
                    <a:alpha val="0"/>
                  </a:schemeClr>
                </a:gs>
                <a:gs pos="66000">
                  <a:schemeClr val="tx1"/>
                </a:gs>
                <a:gs pos="100000">
                  <a:schemeClr val="bg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0" y="928048"/>
              <a:ext cx="9144000" cy="707886"/>
            </a:xfrm>
            <a:prstGeom prst="rect">
              <a:avLst/>
            </a:prstGeom>
            <a:gradFill flip="none" rotWithShape="1">
              <a:gsLst>
                <a:gs pos="84993">
                  <a:srgbClr val="000000">
                    <a:alpha val="74000"/>
                  </a:srgbClr>
                </a:gs>
                <a:gs pos="71000">
                  <a:schemeClr val="bg2"/>
                </a:gs>
                <a:gs pos="417">
                  <a:schemeClr val="bg2"/>
                </a:gs>
                <a:gs pos="5000">
                  <a:schemeClr val="bg2">
                    <a:alpha val="50000"/>
                  </a:schemeClr>
                </a:gs>
                <a:gs pos="17000">
                  <a:srgbClr val="990033">
                    <a:alpha val="32000"/>
                  </a:srgbClr>
                </a:gs>
                <a:gs pos="34000">
                  <a:srgbClr val="990033"/>
                </a:gs>
                <a:gs pos="17000">
                  <a:srgbClr val="990033">
                    <a:alpha val="65000"/>
                  </a:srgbClr>
                </a:gs>
                <a:gs pos="50000">
                  <a:srgbClr val="740027"/>
                </a:gs>
                <a:gs pos="99000">
                  <a:schemeClr val="bg2">
                    <a:alpha val="22000"/>
                  </a:schemeClr>
                </a:gs>
              </a:gsLst>
              <a:lin ang="0" scaled="1"/>
              <a:tileRect/>
            </a:gradFill>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endParaRPr lang="en-US" dirty="0"/>
            </a:p>
          </p:txBody>
        </p:sp>
      </p:grpSp>
      <p:sp>
        <p:nvSpPr>
          <p:cNvPr id="2" name="TextBox 1"/>
          <p:cNvSpPr txBox="1"/>
          <p:nvPr/>
        </p:nvSpPr>
        <p:spPr>
          <a:xfrm>
            <a:off x="-13648" y="751569"/>
            <a:ext cx="9144000" cy="707886"/>
          </a:xfrm>
          <a:prstGeom prst="rect">
            <a:avLst/>
          </a:prstGeom>
          <a:noFill/>
          <a:effectLst>
            <a:outerShdw blurRad="50800" dist="114300" dir="2700000" algn="tl" rotWithShape="0">
              <a:prstClr val="black">
                <a:alpha val="44000"/>
              </a:prstClr>
            </a:outerShdw>
          </a:effectLst>
        </p:spPr>
        <p:txBody>
          <a:bodyPr wrap="square" rtlCol="0">
            <a:spAutoFit/>
          </a:bodyPr>
          <a:lstStyle>
            <a:defPPr>
              <a:defRPr lang="en-US"/>
            </a:defPPr>
            <a:lvl1pPr algn="ctr">
              <a:defRPr sz="4000" b="1">
                <a:effectLst>
                  <a:outerShdw blurRad="38100" dist="38100" dir="2700000" algn="tl">
                    <a:srgbClr val="000000">
                      <a:alpha val="43137"/>
                    </a:srgbClr>
                  </a:outerShdw>
                </a:effectLst>
                <a:latin typeface="+mj-lt"/>
              </a:defRPr>
            </a:lvl1pPr>
          </a:lstStyle>
          <a:p>
            <a:r>
              <a:rPr lang="en-US" dirty="0">
                <a:solidFill>
                  <a:srgbClr val="FF00FF"/>
                </a:solidFill>
              </a:rPr>
              <a:t>	</a:t>
            </a:r>
            <a:r>
              <a:rPr lang="en-US" dirty="0"/>
              <a:t>Discrimination Prohibited</a:t>
            </a:r>
          </a:p>
        </p:txBody>
      </p:sp>
      <p:cxnSp>
        <p:nvCxnSpPr>
          <p:cNvPr id="10" name="Straight Connector 9"/>
          <p:cNvCxnSpPr/>
          <p:nvPr/>
        </p:nvCxnSpPr>
        <p:spPr>
          <a:xfrm>
            <a:off x="457200" y="1676400"/>
            <a:ext cx="82296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6143625" y="1695856"/>
            <a:ext cx="609600"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1" name="Rectangle 40"/>
          <p:cNvSpPr/>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nvGrpSpPr>
          <p:cNvPr id="42" name="Group 16"/>
          <p:cNvGrpSpPr/>
          <p:nvPr>
            <p:custDataLst>
              <p:tags r:id="rId3"/>
            </p:custDataLst>
          </p:nvPr>
        </p:nvGrpSpPr>
        <p:grpSpPr>
          <a:xfrm>
            <a:off x="5867400" y="1676400"/>
            <a:ext cx="3276600" cy="5191125"/>
            <a:chOff x="5867400" y="1676400"/>
            <a:chExt cx="3276600" cy="5191125"/>
          </a:xfrm>
        </p:grpSpPr>
        <p:pic>
          <p:nvPicPr>
            <p:cNvPr id="43" name="Picture 3"/>
            <p:cNvPicPr>
              <a:picLocks noChangeAspect="1" noChangeArrowheads="1"/>
            </p:cNvPicPr>
            <p:nvPr>
              <p:custDataLst>
                <p:tags r:id="rId4"/>
              </p:custDataLst>
            </p:nvPr>
          </p:nvPicPr>
          <p:blipFill>
            <a:blip r:embed="rId11" cstate="print">
              <a:duotone>
                <a:schemeClr val="accent2">
                  <a:shade val="45000"/>
                  <a:satMod val="135000"/>
                </a:schemeClr>
                <a:prstClr val="white"/>
              </a:duotone>
              <a:lum bright="23000" contrast="-20000"/>
            </a:blip>
            <a:srcRect r="13256"/>
            <a:stretch>
              <a:fillRect/>
            </a:stretch>
          </p:blipFill>
          <p:spPr bwMode="auto">
            <a:xfrm>
              <a:off x="6152197" y="1685925"/>
              <a:ext cx="2991803" cy="5181600"/>
            </a:xfrm>
            <a:prstGeom prst="rect">
              <a:avLst/>
            </a:prstGeom>
            <a:noFill/>
            <a:ln w="9525">
              <a:noFill/>
              <a:miter lim="800000"/>
              <a:headEnd/>
              <a:tailEnd/>
            </a:ln>
          </p:spPr>
        </p:pic>
        <p:sp>
          <p:nvSpPr>
            <p:cNvPr id="44" name="Rectangle 43"/>
            <p:cNvSpPr/>
            <p:nvPr>
              <p:custDataLst>
                <p:tags r:id="rId5"/>
              </p:custDataLst>
            </p:nvPr>
          </p:nvSpPr>
          <p:spPr>
            <a:xfrm>
              <a:off x="7924800" y="1676400"/>
              <a:ext cx="1219200" cy="5181600"/>
            </a:xfrm>
            <a:prstGeom prst="rect">
              <a:avLst/>
            </a:prstGeom>
            <a:gradFill flip="none" rotWithShape="1">
              <a:gsLst>
                <a:gs pos="0">
                  <a:schemeClr val="tx1">
                    <a:lumMod val="85000"/>
                    <a:alpha val="98000"/>
                  </a:schemeClr>
                </a:gs>
                <a:gs pos="100000">
                  <a:schemeClr val="tx1">
                    <a:lumMod val="95000"/>
                    <a:alpha val="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5" name="Rectangle 44"/>
            <p:cNvSpPr/>
            <p:nvPr>
              <p:custDataLst>
                <p:tags r:id="rId6"/>
              </p:custDataLst>
            </p:nvPr>
          </p:nvSpPr>
          <p:spPr>
            <a:xfrm>
              <a:off x="5867400" y="1695856"/>
              <a:ext cx="1323975"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6" name="Rectangle 45"/>
            <p:cNvSpPr/>
            <p:nvPr>
              <p:custDataLst>
                <p:tags r:id="rId7"/>
              </p:custDataLst>
            </p:nvPr>
          </p:nvSpPr>
          <p:spPr>
            <a:xfrm>
              <a:off x="5867400" y="1685925"/>
              <a:ext cx="3276600" cy="914400"/>
            </a:xfrm>
            <a:prstGeom prst="rect">
              <a:avLst/>
            </a:prstGeom>
            <a:gradFill flip="none" rotWithShape="1">
              <a:gsLst>
                <a:gs pos="0">
                  <a:schemeClr val="tx1">
                    <a:lumMod val="85000"/>
                    <a:alpha val="98000"/>
                  </a:schemeClr>
                </a:gs>
                <a:gs pos="100000">
                  <a:schemeClr val="tx1">
                    <a:lumMod val="95000"/>
                    <a:alpha val="0"/>
                  </a:schemeClr>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47" name="Rectangle 46"/>
            <p:cNvSpPr/>
            <p:nvPr>
              <p:custDataLst>
                <p:tags r:id="rId8"/>
              </p:custDataLst>
            </p:nvPr>
          </p:nvSpPr>
          <p:spPr>
            <a:xfrm>
              <a:off x="5867400" y="3124200"/>
              <a:ext cx="1323975" cy="3733394"/>
            </a:xfrm>
            <a:prstGeom prst="rect">
              <a:avLst/>
            </a:prstGeom>
            <a:gradFill flip="none" rotWithShape="1">
              <a:gsLst>
                <a:gs pos="0">
                  <a:srgbClr val="E2E2E2"/>
                </a:gs>
                <a:gs pos="100000">
                  <a:schemeClr val="tx1">
                    <a:lumMod val="95000"/>
                    <a:alpha val="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grpSp>
      <p:sp>
        <p:nvSpPr>
          <p:cNvPr id="4" name="Rectangle 3"/>
          <p:cNvSpPr/>
          <p:nvPr/>
        </p:nvSpPr>
        <p:spPr>
          <a:xfrm>
            <a:off x="762000" y="3155414"/>
            <a:ext cx="3505200" cy="316735"/>
          </a:xfrm>
          <a:prstGeom prst="rect">
            <a:avLst/>
          </a:prstGeom>
          <a:gradFill flip="none" rotWithShape="1">
            <a:gsLst>
              <a:gs pos="0">
                <a:schemeClr val="tx1">
                  <a:lumMod val="75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6296024" y="1695856"/>
            <a:ext cx="2390776" cy="5162144"/>
          </a:xfrm>
          <a:prstGeom prst="rect">
            <a:avLst/>
          </a:prstGeom>
          <a:gradFill flip="none" rotWithShape="1">
            <a:gsLst>
              <a:gs pos="0">
                <a:srgbClr val="E4E4E4"/>
              </a:gs>
              <a:gs pos="100000">
                <a:schemeClr val="tx1">
                  <a:lumMod val="95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21" name="Rectangle 20"/>
          <p:cNvSpPr/>
          <p:nvPr/>
        </p:nvSpPr>
        <p:spPr>
          <a:xfrm>
            <a:off x="685800" y="2133600"/>
            <a:ext cx="7620000" cy="861774"/>
          </a:xfrm>
          <a:prstGeom prst="rect">
            <a:avLst/>
          </a:prstGeom>
        </p:spPr>
        <p:txBody>
          <a:bodyPr wrap="square">
            <a:spAutoFit/>
          </a:bodyPr>
          <a:lstStyle/>
          <a:p>
            <a:r>
              <a:rPr lang="en-US" sz="2500" b="1" dirty="0" smtClean="0">
                <a:solidFill>
                  <a:schemeClr val="bg1">
                    <a:lumMod val="75000"/>
                  </a:schemeClr>
                </a:solidFill>
                <a:latin typeface="+mj-lt"/>
              </a:rPr>
              <a:t>It specifically prohibits discrimination on the basis of:</a:t>
            </a:r>
          </a:p>
        </p:txBody>
      </p:sp>
      <p:sp>
        <p:nvSpPr>
          <p:cNvPr id="20" name="Rectangle 19"/>
          <p:cNvSpPr/>
          <p:nvPr/>
        </p:nvSpPr>
        <p:spPr>
          <a:xfrm>
            <a:off x="773017" y="3506692"/>
            <a:ext cx="3505200" cy="316735"/>
          </a:xfrm>
          <a:prstGeom prst="rect">
            <a:avLst/>
          </a:prstGeom>
          <a:gradFill flip="none" rotWithShape="1">
            <a:gsLst>
              <a:gs pos="0">
                <a:schemeClr val="accent5">
                  <a:lumMod val="20000"/>
                  <a:lumOff val="8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762000" y="3857969"/>
            <a:ext cx="3505200" cy="316735"/>
          </a:xfrm>
          <a:prstGeom prst="rect">
            <a:avLst/>
          </a:prstGeom>
          <a:gradFill flip="none" rotWithShape="1">
            <a:gsLst>
              <a:gs pos="0">
                <a:schemeClr val="tx1">
                  <a:lumMod val="75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773017" y="4209246"/>
            <a:ext cx="3505200" cy="316735"/>
          </a:xfrm>
          <a:prstGeom prst="rect">
            <a:avLst/>
          </a:prstGeom>
          <a:gradFill flip="none" rotWithShape="1">
            <a:gsLst>
              <a:gs pos="0">
                <a:schemeClr val="accent5">
                  <a:lumMod val="20000"/>
                  <a:lumOff val="8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762000" y="4560523"/>
            <a:ext cx="3505200" cy="316735"/>
          </a:xfrm>
          <a:prstGeom prst="rect">
            <a:avLst/>
          </a:prstGeom>
          <a:gradFill flip="none" rotWithShape="1">
            <a:gsLst>
              <a:gs pos="0">
                <a:schemeClr val="tx1">
                  <a:lumMod val="75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773017" y="4911800"/>
            <a:ext cx="3505200" cy="316735"/>
          </a:xfrm>
          <a:prstGeom prst="rect">
            <a:avLst/>
          </a:prstGeom>
          <a:gradFill flip="none" rotWithShape="1">
            <a:gsLst>
              <a:gs pos="0">
                <a:schemeClr val="accent5">
                  <a:lumMod val="20000"/>
                  <a:lumOff val="8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762000" y="5263077"/>
            <a:ext cx="3505200" cy="316735"/>
          </a:xfrm>
          <a:prstGeom prst="rect">
            <a:avLst/>
          </a:prstGeom>
          <a:gradFill flip="none" rotWithShape="1">
            <a:gsLst>
              <a:gs pos="0">
                <a:schemeClr val="tx1">
                  <a:lumMod val="75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773017" y="5614354"/>
            <a:ext cx="3505200" cy="316735"/>
          </a:xfrm>
          <a:prstGeom prst="rect">
            <a:avLst/>
          </a:prstGeom>
          <a:gradFill flip="none" rotWithShape="1">
            <a:gsLst>
              <a:gs pos="0">
                <a:schemeClr val="accent5">
                  <a:lumMod val="20000"/>
                  <a:lumOff val="8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0" y="5965634"/>
            <a:ext cx="3505200" cy="316735"/>
          </a:xfrm>
          <a:prstGeom prst="rect">
            <a:avLst/>
          </a:prstGeom>
          <a:gradFill flip="none" rotWithShape="1">
            <a:gsLst>
              <a:gs pos="0">
                <a:schemeClr val="tx1">
                  <a:lumMod val="75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4267200" y="3155413"/>
            <a:ext cx="3505200" cy="1097097"/>
          </a:xfrm>
          <a:prstGeom prst="rect">
            <a:avLst/>
          </a:prstGeom>
          <a:gradFill flip="none" rotWithShape="1">
            <a:gsLst>
              <a:gs pos="0">
                <a:schemeClr val="accent5">
                  <a:lumMod val="20000"/>
                  <a:lumOff val="8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4267200" y="4312273"/>
            <a:ext cx="3505200" cy="316735"/>
          </a:xfrm>
          <a:prstGeom prst="rect">
            <a:avLst/>
          </a:prstGeom>
          <a:gradFill flip="none" rotWithShape="1">
            <a:gsLst>
              <a:gs pos="0">
                <a:schemeClr val="tx1">
                  <a:lumMod val="75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4267200" y="4693273"/>
            <a:ext cx="3505200" cy="316735"/>
          </a:xfrm>
          <a:prstGeom prst="rect">
            <a:avLst/>
          </a:prstGeom>
          <a:gradFill flip="none" rotWithShape="1">
            <a:gsLst>
              <a:gs pos="0">
                <a:schemeClr val="accent5">
                  <a:lumMod val="20000"/>
                  <a:lumOff val="80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4267200" y="5072348"/>
            <a:ext cx="3505200" cy="825690"/>
          </a:xfrm>
          <a:prstGeom prst="rect">
            <a:avLst/>
          </a:prstGeom>
          <a:gradFill flip="none" rotWithShape="1">
            <a:gsLst>
              <a:gs pos="0">
                <a:schemeClr val="tx1">
                  <a:lumMod val="75000"/>
                </a:schemeClr>
              </a:gs>
              <a:gs pos="100000">
                <a:schemeClr val="accent1">
                  <a:tint val="23500"/>
                  <a:satMod val="160000"/>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762000" y="3124200"/>
            <a:ext cx="7239000" cy="3277820"/>
          </a:xfrm>
          <a:prstGeom prst="rect">
            <a:avLst/>
          </a:prstGeom>
          <a:noFill/>
        </p:spPr>
        <p:txBody>
          <a:bodyPr wrap="square" numCol="2" rtlCol="0">
            <a:spAutoFit/>
          </a:bodyPr>
          <a:lstStyle/>
          <a:p>
            <a:pPr marL="285750" indent="-285750">
              <a:spcAft>
                <a:spcPts val="600"/>
              </a:spcAft>
              <a:buFont typeface="Arial" panose="020B0604020202020204" pitchFamily="34" charset="0"/>
              <a:buChar char="•"/>
            </a:pPr>
            <a:r>
              <a:rPr lang="en-US" b="1" dirty="0" smtClean="0">
                <a:solidFill>
                  <a:srgbClr val="002D4F"/>
                </a:solidFill>
              </a:rPr>
              <a:t>Race; </a:t>
            </a:r>
          </a:p>
          <a:p>
            <a:pPr marL="285750" indent="-285750">
              <a:spcAft>
                <a:spcPts val="600"/>
              </a:spcAft>
              <a:buFont typeface="Arial" panose="020B0604020202020204" pitchFamily="34" charset="0"/>
              <a:buChar char="•"/>
            </a:pPr>
            <a:r>
              <a:rPr lang="en-US" b="1" dirty="0" smtClean="0">
                <a:solidFill>
                  <a:srgbClr val="002D4F"/>
                </a:solidFill>
              </a:rPr>
              <a:t>Sex/Gender;</a:t>
            </a:r>
          </a:p>
          <a:p>
            <a:pPr marL="285750" indent="-285750">
              <a:spcAft>
                <a:spcPts val="600"/>
              </a:spcAft>
              <a:buFont typeface="Arial" panose="020B0604020202020204" pitchFamily="34" charset="0"/>
              <a:buChar char="•"/>
            </a:pPr>
            <a:r>
              <a:rPr lang="en-US" b="1" dirty="0" smtClean="0">
                <a:solidFill>
                  <a:srgbClr val="002D4F"/>
                </a:solidFill>
              </a:rPr>
              <a:t>Sexual Orientation;</a:t>
            </a:r>
          </a:p>
          <a:p>
            <a:pPr marL="285750" indent="-285750">
              <a:spcAft>
                <a:spcPts val="600"/>
              </a:spcAft>
              <a:buFont typeface="Arial" panose="020B0604020202020204" pitchFamily="34" charset="0"/>
              <a:buChar char="•"/>
            </a:pPr>
            <a:r>
              <a:rPr lang="en-US" b="1" dirty="0" smtClean="0">
                <a:solidFill>
                  <a:srgbClr val="002D4F"/>
                </a:solidFill>
              </a:rPr>
              <a:t>Gender Identity/Expression;</a:t>
            </a:r>
          </a:p>
          <a:p>
            <a:pPr marL="285750" indent="-285750">
              <a:spcAft>
                <a:spcPts val="600"/>
              </a:spcAft>
              <a:buFont typeface="Arial" panose="020B0604020202020204" pitchFamily="34" charset="0"/>
              <a:buChar char="•"/>
            </a:pPr>
            <a:r>
              <a:rPr lang="en-US" b="1" dirty="0" smtClean="0">
                <a:solidFill>
                  <a:srgbClr val="002D4F"/>
                </a:solidFill>
              </a:rPr>
              <a:t>Religion;</a:t>
            </a:r>
          </a:p>
          <a:p>
            <a:pPr marL="285750" indent="-285750">
              <a:spcAft>
                <a:spcPts val="600"/>
              </a:spcAft>
              <a:buFont typeface="Arial" panose="020B0604020202020204" pitchFamily="34" charset="0"/>
              <a:buChar char="•"/>
            </a:pPr>
            <a:r>
              <a:rPr lang="en-US" b="1" dirty="0" smtClean="0">
                <a:solidFill>
                  <a:srgbClr val="002D4F"/>
                </a:solidFill>
              </a:rPr>
              <a:t>Age;</a:t>
            </a:r>
          </a:p>
          <a:p>
            <a:pPr marL="285750" indent="-285750">
              <a:spcAft>
                <a:spcPts val="600"/>
              </a:spcAft>
              <a:buFont typeface="Arial" panose="020B0604020202020204" pitchFamily="34" charset="0"/>
              <a:buChar char="•"/>
            </a:pPr>
            <a:r>
              <a:rPr lang="en-US" b="1" dirty="0" smtClean="0">
                <a:solidFill>
                  <a:srgbClr val="002D4F"/>
                </a:solidFill>
              </a:rPr>
              <a:t>Color;</a:t>
            </a:r>
          </a:p>
          <a:p>
            <a:pPr marL="285750" indent="-285750">
              <a:spcAft>
                <a:spcPts val="600"/>
              </a:spcAft>
              <a:buFont typeface="Arial" panose="020B0604020202020204" pitchFamily="34" charset="0"/>
              <a:buChar char="•"/>
            </a:pPr>
            <a:r>
              <a:rPr lang="en-US" b="1" dirty="0" smtClean="0">
                <a:solidFill>
                  <a:srgbClr val="002D4F"/>
                </a:solidFill>
              </a:rPr>
              <a:t>Creed;</a:t>
            </a:r>
          </a:p>
          <a:p>
            <a:pPr marL="285750" indent="-285750">
              <a:spcAft>
                <a:spcPts val="600"/>
              </a:spcAft>
              <a:buFont typeface="Arial" panose="020B0604020202020204" pitchFamily="34" charset="0"/>
              <a:buChar char="•"/>
            </a:pPr>
            <a:r>
              <a:rPr lang="en-US" b="1" dirty="0" smtClean="0">
                <a:solidFill>
                  <a:srgbClr val="002D4F"/>
                </a:solidFill>
              </a:rPr>
              <a:t>National or Ethnic Origin;</a:t>
            </a:r>
          </a:p>
          <a:p>
            <a:pPr marL="285750" indent="-285750">
              <a:spcAft>
                <a:spcPts val="600"/>
              </a:spcAft>
              <a:buFont typeface="Arial" panose="020B0604020202020204" pitchFamily="34" charset="0"/>
              <a:buChar char="•"/>
            </a:pPr>
            <a:r>
              <a:rPr lang="en-US" b="1" dirty="0" smtClean="0">
                <a:solidFill>
                  <a:srgbClr val="002D4F"/>
                </a:solidFill>
              </a:rPr>
              <a:t>Physical, mental or sensory disability, including disability requiring the use of a trained service animal; </a:t>
            </a:r>
          </a:p>
          <a:p>
            <a:pPr marL="285750" indent="-285750">
              <a:spcAft>
                <a:spcPts val="600"/>
              </a:spcAft>
              <a:buFont typeface="Arial" panose="020B0604020202020204" pitchFamily="34" charset="0"/>
              <a:buChar char="•"/>
            </a:pPr>
            <a:r>
              <a:rPr lang="en-US" b="1" dirty="0" smtClean="0">
                <a:solidFill>
                  <a:srgbClr val="002D4F"/>
                </a:solidFill>
              </a:rPr>
              <a:t>Marital status;</a:t>
            </a:r>
          </a:p>
          <a:p>
            <a:pPr marL="285750" indent="-285750">
              <a:spcAft>
                <a:spcPts val="600"/>
              </a:spcAft>
              <a:buFont typeface="Arial" panose="020B0604020202020204" pitchFamily="34" charset="0"/>
              <a:buChar char="•"/>
            </a:pPr>
            <a:r>
              <a:rPr lang="en-US" b="1" dirty="0" smtClean="0">
                <a:solidFill>
                  <a:srgbClr val="002D4F"/>
                </a:solidFill>
              </a:rPr>
              <a:t>Genetic information; and/or</a:t>
            </a:r>
          </a:p>
          <a:p>
            <a:pPr marL="285750" indent="-285750">
              <a:spcAft>
                <a:spcPts val="600"/>
              </a:spcAft>
              <a:buFont typeface="Arial" panose="020B0604020202020204" pitchFamily="34" charset="0"/>
              <a:buChar char="•"/>
            </a:pPr>
            <a:r>
              <a:rPr lang="en-US" b="1" dirty="0" smtClean="0">
                <a:solidFill>
                  <a:srgbClr val="002D4F"/>
                </a:solidFill>
              </a:rPr>
              <a:t>Status as an honorably discharged veteran or member of the military. </a:t>
            </a:r>
          </a:p>
          <a:p>
            <a:endParaRPr lang="en-US" b="1" dirty="0">
              <a:solidFill>
                <a:schemeClr val="bg2"/>
              </a:solidFill>
            </a:endParaRPr>
          </a:p>
        </p:txBody>
      </p:sp>
      <p:sp>
        <p:nvSpPr>
          <p:cNvPr id="93" name="TextBox 92"/>
          <p:cNvSpPr txBox="1"/>
          <p:nvPr/>
        </p:nvSpPr>
        <p:spPr>
          <a:xfrm>
            <a:off x="228600" y="304800"/>
            <a:ext cx="1447800" cy="461665"/>
          </a:xfrm>
          <a:prstGeom prst="rect">
            <a:avLst/>
          </a:prstGeom>
          <a:noFill/>
        </p:spPr>
        <p:txBody>
          <a:bodyPr wrap="square" rtlCol="0">
            <a:spAutoFit/>
          </a:bodyPr>
          <a:lstStyle/>
          <a:p>
            <a:r>
              <a:rPr lang="en-US" sz="2400" b="1" i="1" dirty="0" smtClean="0">
                <a:solidFill>
                  <a:schemeClr val="bg1"/>
                </a:solidFill>
                <a:latin typeface="+mj-lt"/>
                <a:hlinkClick r:id="rId12"/>
              </a:rPr>
              <a:t>EP #15</a:t>
            </a:r>
            <a:r>
              <a:rPr lang="en-US" sz="2400" b="1" i="1" dirty="0" smtClean="0">
                <a:solidFill>
                  <a:schemeClr val="bg1"/>
                </a:solidFill>
                <a:latin typeface="+mj-lt"/>
              </a:rPr>
              <a:t>:</a:t>
            </a:r>
            <a:endParaRPr lang="en-US" sz="3200" b="1" i="1" dirty="0">
              <a:solidFill>
                <a:schemeClr val="bg1"/>
              </a:solidFill>
              <a:latin typeface="+mj-lt"/>
            </a:endParaRPr>
          </a:p>
        </p:txBody>
      </p:sp>
    </p:spTree>
    <p:custDataLst>
      <p:tags r:id="rId1"/>
    </p:custDataLst>
    <p:extLst>
      <p:ext uri="{BB962C8B-B14F-4D97-AF65-F5344CB8AC3E}">
        <p14:creationId xmlns:p14="http://schemas.microsoft.com/office/powerpoint/2010/main" val="364935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ESENTATION_ID" val="7180"/>
  <p:tag name="ENGAGE_INTERACTION_GUID_2" val="460eace9-f390-496a-b323-42dfa7e61f69"/>
  <p:tag name="PRESENTATION_PLAYLIST_COUNT" val="0"/>
  <p:tag name="PRESENTATION_PRESENTER_SLIDE_LEVEL" val="0"/>
  <p:tag name="ARTICULATE_AUDIO_TEMP" val="C:\Users\Training\AppData\Local\Temp\articulate\presenter\ae\audio\20120525121614\"/>
  <p:tag name="ART_ENCODE_TYPE" val="0"/>
  <p:tag name="ART_ENCODE_INDEX" val="1"/>
  <p:tag name="PRESENTER_PREVIEW_END" val="67"/>
  <p:tag name="LMS_COMPLETION_INTERACTION" val="571"/>
  <p:tag name="LMS_COMPLETION_TARGET" val="af2953a1-0d59-4fa5-b606-a4c631fdec70"/>
  <p:tag name="LMS_COMPLETION_TARGET_INDEX" val="62"/>
  <p:tag name="LMS_QUIZ_INSERT" val="1"/>
  <p:tag name="ARTICULATE_LOGO" val="Signature blend.jpg"/>
  <p:tag name="ARTICULATE_PRESENTER" val="(None selected)"/>
  <p:tag name="ARTICULATE_LMS" val="0"/>
  <p:tag name="ARTICULATE_TEMPLATE" val="WSU Tempate"/>
  <p:tag name="ARTICULATE_TEMPLATE_GUID" val="25144e43-993f-400b-9ae9-430525ea171f"/>
  <p:tag name="PRESENTER_PREVIEW_MODE" val="0"/>
  <p:tag name="PRESENTER_PREVIEW_START" val="1"/>
  <p:tag name="PLAYERLOGOHEIGHT" val="73"/>
  <p:tag name="PLAYERLOGOWIDTH" val="175"/>
  <p:tag name="LAUNCHINNEWWINDOW" val="0"/>
  <p:tag name="LASTPUBLISHED" val="C:\Users\Training\Desktop\Publish for SkillSoft\Discrimination and Sexual Harassment Prevention - Online Overview\player.html"/>
  <p:tag name="ARTICULATE_META_COURSE_VERSION" val="1.0"/>
  <p:tag name="ARTICULATE_META_COURSE_VERSION_SET" val="True"/>
  <p:tag name="ENGAGE_TAB_COUNT" val="2"/>
  <p:tag name="ENGAGE_INTERACTION_FILENAME_1" val="C:\Users\Training\Documents\Training Files\Articulate\Resources\Navigation Tips\Navigation Tips.intr"/>
  <p:tag name="ENGAGE_INTERACTION_PAUSE_1" val="1"/>
  <p:tag name="ENGAGE_INTERACTION_ID_1" val="a1926"/>
  <p:tag name="ENGAGE_INTERACTION_TABNAME_1" val="Navigation Tips"/>
  <p:tag name="ENGAGE_LAST_MODIFY_DATE_1" val="41667.5000231481"/>
  <p:tag name="EMBEDDEDCONTENT_LASTWRITETIMEUTC_1" val="2014-01-28 19:00:02Z"/>
  <p:tag name="AQP_PASS_ACTION_1" val="0"/>
  <p:tag name="AQP_FAIL_ACTION_1" val="0"/>
  <p:tag name="AQP_PASS_SCORE_1" val="0"/>
  <p:tag name="AQP_TRAP_1" val="0"/>
  <p:tag name="AQP_ATTEMPTS_1" val="0"/>
  <p:tag name="ENGAGE_INTERACTION_FILENAME_2" val="C:\Users\Training\Documents\Training Files\Articulate\DSHP - New\Glossary\Glossary.intr"/>
  <p:tag name="ENGAGE_INTERACTION_PAUSE_2" val="1"/>
  <p:tag name="ENGAGE_INTERACTION_ID_2" val="a53eb"/>
  <p:tag name="ENGAGE_INTERACTION_TABNAME_2" val="Glossary"/>
  <p:tag name="ENGAGE_LAST_MODIFY_DATE_2" val="41775.6786111111"/>
  <p:tag name="EMBEDDEDCONTENT_LASTWRITETIMEUTC_2" val="2014-05-16 23:17:12Z"/>
  <p:tag name="AQP_PASS_ACTION_2" val="0"/>
  <p:tag name="AQP_FAIL_ACTION_2" val="0"/>
  <p:tag name="AQP_PASS_SCORE_2" val="0"/>
  <p:tag name="AQP_TRAP_2" val="0"/>
  <p:tag name="AQP_ATTEMPTS_2" val="0"/>
  <p:tag name="ARTICULATE_SLIDE_COUNT" val="61"/>
  <p:tag name="ENGAGE_INTERACTION_TITLE_1" val="Navigation Tips"/>
  <p:tag name="ENGAGE_INTERACTION_ALIGNMENT_1" val="0"/>
  <p:tag name="ENGAGE_INTERACTION_INDEX_1" val="1"/>
  <p:tag name="ENGAGE_INTERACTION_VISIBLE_1" val="True"/>
  <p:tag name="ENGAGE_INTERACTION_TITLE_2" val="Glossary"/>
  <p:tag name="ENGAGE_INTERACTION_ALIGNMENT_2" val="0"/>
  <p:tag name="ENGAGE_INTERACTION_INDEX_2" val="0"/>
  <p:tag name="ENGAGE_INTERACTION_VISIBLE_2" val="True"/>
  <p:tag name="ARTICULATE_REFERENCE_TYPE_1" val="1"/>
  <p:tag name="ARTICULATE_REFERENCE_1" val="C:\Users\Training\Documents\Training Files\Articulate\DSHP\DSHP Course Transcript.pdf"/>
  <p:tag name="ARTICULATE_REFERENCE_TITLE_1" val="Course Transcript"/>
  <p:tag name="ARTICULATE_REFERENCE_TYPE_2" val="0"/>
  <p:tag name="ARTICULATE_REFERENCE_2" val="http://hrs.wsu.edu/dshp"/>
  <p:tag name="ARTICULATE_REFERENCE_TITLE_2" val="Discrimination, Sexual Harassment, and Sexual Misconduct Prevention Resources"/>
  <p:tag name="ARTICULATE_REFERENCE_COUNT" val="2"/>
  <p:tag name="ARTICULATE_PLAYER_GLOSSARY_XML" val="&lt;?xml version=&quot;1.0&quot; encoding=&quot;utf-16&quot;?&gt;&lt;glossary xmlns:xsi=&quot;http://www.w3.org/2001/XMLSchema-instance&quot; xmlns:xsd=&quot;http://www.w3.org/2001/XMLSchema&quot;&gt;&lt;terms /&gt;&lt;/glossary&gt;"/>
  <p:tag name="ARTICULATE_PROJECT_OPEN" val="1"/>
  <p:tag name="TAG_BACKING_FORM_KEY" val="787234-c:\users\training\documents\training files\articulate\dshp\dshp - online overview.pptx"/>
  <p:tag name="ARTICULATE_PRESENTER_VERSION" val="7"/>
  <p:tag name="ARTICULATE_USED_PAGE_ORIENTATION" val="1"/>
  <p:tag name="ARTICULATE_USED_PAGE_SIZE" val="1"/>
  <p:tag name="ARTICULATE_META_COURSE_ID" val="Discrimination_and_Sexual_Harassment_Prevention_-_Online_Overview"/>
  <p:tag name="ARTICULATE_LAUNCH_URL" val="presentation.html"/>
  <p:tag name="ARTICULATE_META_NAME_SET" val="True"/>
</p:tagLst>
</file>

<file path=ppt/tags/tag10.xml><?xml version="1.0" encoding="utf-8"?>
<p:tagLst xmlns:a="http://schemas.openxmlformats.org/drawingml/2006/main" xmlns:r="http://schemas.openxmlformats.org/officeDocument/2006/relationships" xmlns:p="http://schemas.openxmlformats.org/presentationml/2006/main">
  <p:tag name="DUPLICATEID" val="904dc9eceb20499d816cd73c9cf5d234"/>
</p:tagLst>
</file>

<file path=ppt/tags/tag100.xml><?xml version="1.0" encoding="utf-8"?>
<p:tagLst xmlns:a="http://schemas.openxmlformats.org/drawingml/2006/main" xmlns:r="http://schemas.openxmlformats.org/officeDocument/2006/relationships" xmlns:p="http://schemas.openxmlformats.org/presentationml/2006/main">
  <p:tag name="ARTICULATE_SLIDE_GUID" val="52bdc4e9-8f0c-49e9-81cf-2f23b813303c"/>
  <p:tag name="ARTICULATE_TITLE_TAG" val="Examples of Unwelcome Behavior (2)"/>
  <p:tag name="ARTICULATE_PLAYLIST_ID" val="-1"/>
  <p:tag name="ARTICULATE_SLIDE_NAV" val="32"/>
  <p:tag name="AUDIO_ID" val="357"/>
  <p:tag name="ARTICULATE_AUDIO_RECORDED" val="1"/>
  <p:tag name="ELAPSEDTIME" val="25.5"/>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0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3.xml><?xml version="1.0" encoding="utf-8"?>
<p:tagLst xmlns:a="http://schemas.openxmlformats.org/drawingml/2006/main" xmlns:r="http://schemas.openxmlformats.org/officeDocument/2006/relationships" xmlns:p="http://schemas.openxmlformats.org/presentationml/2006/main">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35" val="8226"/>
  <p:tag name="BULLET_36" val="8226"/>
  <p:tag name="BULLET_37" val="8226"/>
  <p:tag name="BULLET_38" val="8226"/>
  <p:tag name="BULLET_39" val="8226"/>
  <p:tag name="BULLET_40" val="8226"/>
  <p:tag name="BULLET_41" val="8226"/>
  <p:tag name="BULLET_42" val="8226"/>
  <p:tag name="BULLET_43" val="8226"/>
  <p:tag name="BULLET_44" val="8226"/>
  <p:tag name="BULLET_45" val="8226"/>
  <p:tag name="BULLET_46" val="8226"/>
  <p:tag name="BULLET_47" val="8226"/>
  <p:tag name="BULLET_48" val="8226"/>
  <p:tag name="BULLET_49" val="8226"/>
  <p:tag name="BULLET_50" val="8226"/>
  <p:tag name="BULLET_51" val="8226"/>
  <p:tag name="BULLET_52" val="8226"/>
  <p:tag name="BULLET_53" val="8226"/>
  <p:tag name="BULLET_54" val="8226"/>
  <p:tag name="BULLET_55" val="8226"/>
  <p:tag name="BULLET_56" val="8226"/>
  <p:tag name="BULLET_57" val="8226"/>
  <p:tag name="BULLET_58" val="8226"/>
  <p:tag name="BULLET_59" val="8226"/>
  <p:tag name="BULLET_60" val="8226"/>
  <p:tag name="BULLET_61" val="8226"/>
  <p:tag name="BULLET_62" val="8226"/>
  <p:tag name="BULLET_63" val="8226"/>
  <p:tag name="BULLET_64" val="8226"/>
  <p:tag name="BULLET_65" val="8226"/>
  <p:tag name="BULLET_66" val="8226"/>
  <p:tag name="BULLET_67" val="8226"/>
  <p:tag name="BULLET_68" val="8226"/>
  <p:tag name="BULLET_69" val="8226"/>
  <p:tag name="BULLET_70" val="8226"/>
  <p:tag name="BULLET_71" val="8226"/>
  <p:tag name="BULLET_72" val="8226"/>
  <p:tag name="BULLET_73" val="8226"/>
  <p:tag name="BULLET_74" val="8226"/>
  <p:tag name="BULLET_75" val="8226"/>
  <p:tag name="BULLET_76" val="8226"/>
  <p:tag name="BULLET_77" val="8226"/>
  <p:tag name="BULLET_78" val="8226"/>
  <p:tag name="BULLET_79" val="8226"/>
  <p:tag name="BULLET_80" val="8226"/>
  <p:tag name="BULLET_81" val="8226"/>
  <p:tag name="BULLET_82" val="8226"/>
  <p:tag name="BULLET_83" val="8226"/>
  <p:tag name="BULLET_84" val="8226"/>
  <p:tag name="BULLET_85" val="8226"/>
  <p:tag name="BULLET_86" val="8226"/>
  <p:tag name="BULLET_87" val="8226"/>
  <p:tag name="BULLET_88" val="8226"/>
  <p:tag name="BULLET_89" val="8226"/>
  <p:tag name="BULLET_90" val="8226"/>
  <p:tag name="BULLET_91" val="8226"/>
  <p:tag name="BULLET_92" val="8226"/>
  <p:tag name="BULLET_93" val="8226"/>
  <p:tag name="BULLET_94" val="8226"/>
  <p:tag name="BULLET_95" val="8226"/>
  <p:tag name="BULLET_96" val="8226"/>
  <p:tag name="BULLET_97" val="8226"/>
  <p:tag name="BULLET_98" val="8226"/>
  <p:tag name="BULLET_99" val="8226"/>
  <p:tag name="BULLET_100" val="8226"/>
  <p:tag name="BULLET_101" val="8226"/>
  <p:tag name="BULLET_102" val="8226"/>
  <p:tag name="BULLET_103" val="8226"/>
  <p:tag name="BULLET_104" val="8226"/>
  <p:tag name="BULLET_105" val="8226"/>
  <p:tag name="BULLET_106" val="8226"/>
  <p:tag name="BULLET_107" val="8226"/>
  <p:tag name="BULLET_108" val="8226"/>
  <p:tag name="BULLET_109" val="8226"/>
  <p:tag name="BULLET_110" val="8226"/>
  <p:tag name="BULLET_111" val="8226"/>
  <p:tag name="BULLET_112" val="8226"/>
  <p:tag name="BULLET_113" val="8226"/>
  <p:tag name="BULLET_114" val="8226"/>
  <p:tag name="BULLET_115" val="8226"/>
  <p:tag name="BULLET_116" val="8226"/>
  <p:tag name="BULLET_117" val="8226"/>
  <p:tag name="BULLET_118" val="8226"/>
  <p:tag name="BULLET_119" val="8226"/>
  <p:tag name="BULLET_120" val="8226"/>
  <p:tag name="BULLET_121" val="8226"/>
  <p:tag name="BULLET_122" val="8226"/>
  <p:tag name="BULLET_123" val="8226"/>
  <p:tag name="BULLET_124" val="8226"/>
  <p:tag name="BULLET_125" val="8226"/>
  <p:tag name="BULLET_126" val="8226"/>
  <p:tag name="BULLET_127" val="8226"/>
  <p:tag name="BULLET_128" val="8226"/>
  <p:tag name="BULLET_129" val="8226"/>
  <p:tag name="BULLET_130" val="8226"/>
  <p:tag name="BULLET_4" val="8226"/>
  <p:tag name="BULLET_5" val="8226"/>
  <p:tag name="BULLET_6" val="8226"/>
  <p:tag name="BULLET_1" val="8226"/>
  <p:tag name="BULLET_2" val="8226"/>
  <p:tag name="BULLET_3" val="8226"/>
  <p:tag name="MARGIN_1" val="0"/>
  <p:tag name="MARGIN_2" val="36"/>
  <p:tag name="MARGIN_3" val="72"/>
  <p:tag name="MARGIN_4" val="108"/>
  <p:tag name="MARGIN_5" val="144"/>
  <p:tag name="FONT_SIZE" val="10"/>
</p:tagLst>
</file>

<file path=ppt/tags/tag104.xml><?xml version="1.0" encoding="utf-8"?>
<p:tagLst xmlns:a="http://schemas.openxmlformats.org/drawingml/2006/main" xmlns:r="http://schemas.openxmlformats.org/officeDocument/2006/relationships" xmlns:p="http://schemas.openxmlformats.org/presentationml/2006/main">
  <p:tag name="ARTICULATE_SLIDE_GUID" val="1ff8163b-212f-4982-9a83-e0dea3fe8254"/>
  <p:tag name="ARTICULATE_TITLE_TAG" val="Examples of Unwelcome Behavior (3)"/>
  <p:tag name="ARTICULATE_PLAYLIST_ID" val="-1"/>
  <p:tag name="ARTICULATE_SLIDE_NAV" val="33"/>
  <p:tag name="AUDIO_ID" val="362"/>
  <p:tag name="ARTICULATE_AUDIO_RECORDED" val="1"/>
  <p:tag name="ELAPSEDTIME" val="32.9"/>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0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06.xml><?xml version="1.0" encoding="utf-8"?>
<p:tagLst xmlns:a="http://schemas.openxmlformats.org/drawingml/2006/main" xmlns:r="http://schemas.openxmlformats.org/officeDocument/2006/relationships" xmlns:p="http://schemas.openxmlformats.org/presentationml/2006/main">
  <p:tag name="ARTICULATE_SOURCE_IMAGE" val="C:\Users\Training\AppData\Local\Temp\articulate\presenter\imgtemp\scEMorgo_files\slide0001_image001.png"/>
  <p:tag name="ARTICULATE_PUBLISH_MODE" val="2"/>
</p:tagLst>
</file>

<file path=ppt/tags/tag107.xml><?xml version="1.0" encoding="utf-8"?>
<p:tagLst xmlns:a="http://schemas.openxmlformats.org/drawingml/2006/main" xmlns:r="http://schemas.openxmlformats.org/officeDocument/2006/relationships" xmlns:p="http://schemas.openxmlformats.org/presentationml/2006/main">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 val="8226"/>
  <p:tag name="BULLET_2" val="8226"/>
  <p:tag name="BULLET_3" val="8226"/>
  <p:tag name="BULLET_4" val="8226"/>
  <p:tag name="MARGIN_1" val="0"/>
  <p:tag name="MARGIN_2" val="36"/>
  <p:tag name="MARGIN_3" val="72"/>
  <p:tag name="MARGIN_4" val="108"/>
  <p:tag name="MARGIN_5" val="144"/>
  <p:tag name="FONT_SIZE" val="10"/>
</p:tagLst>
</file>

<file path=ppt/tags/tag108.xml><?xml version="1.0" encoding="utf-8"?>
<p:tagLst xmlns:a="http://schemas.openxmlformats.org/drawingml/2006/main" xmlns:r="http://schemas.openxmlformats.org/officeDocument/2006/relationships" xmlns:p="http://schemas.openxmlformats.org/presentationml/2006/main">
  <p:tag name="ARTICULATE_SLIDE_GUID" val="1ff8163b-212f-4982-9a83-e0dea3fe0491"/>
  <p:tag name="ARTICULATE_TITLE_TAG" val="Examples of Unwelcome Behavior (4)"/>
  <p:tag name="ARTICULATE_PLAYLIST_ID" val="-1"/>
  <p:tag name="ARTICULATE_SLIDE_NAV" val="34"/>
  <p:tag name="AUDIO_ID" val="491"/>
  <p:tag name="ARTICULATE_AUDIO_RECORDED" val="1"/>
  <p:tag name="ELAPSEDTIME" val="23.9"/>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0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xml><?xml version="1.0" encoding="utf-8"?>
<p:tagLst xmlns:a="http://schemas.openxmlformats.org/drawingml/2006/main" xmlns:r="http://schemas.openxmlformats.org/officeDocument/2006/relationships" xmlns:p="http://schemas.openxmlformats.org/presentationml/2006/main">
  <p:tag name="DUPLICATEID" val="9839dcc84ea8404485c0eacf6910bf88"/>
</p:tagLst>
</file>

<file path=ppt/tags/tag110.xml><?xml version="1.0" encoding="utf-8"?>
<p:tagLst xmlns:a="http://schemas.openxmlformats.org/drawingml/2006/main" xmlns:r="http://schemas.openxmlformats.org/officeDocument/2006/relationships" xmlns:p="http://schemas.openxmlformats.org/presentationml/2006/main">
  <p:tag name="ARTICULATE_SOURCE_IMAGE" val="C:\Users\Training\AppData\Local\Temp\articulate\presenter\imgtemp\9B0CH5i3_files\slide0001_image001.jpg"/>
  <p:tag name="ARTICULATE_PUBLISH_MODE" val="2"/>
</p:tagLst>
</file>

<file path=ppt/tags/tag111.xml><?xml version="1.0" encoding="utf-8"?>
<p:tagLst xmlns:a="http://schemas.openxmlformats.org/drawingml/2006/main" xmlns:r="http://schemas.openxmlformats.org/officeDocument/2006/relationships" xmlns:p="http://schemas.openxmlformats.org/presentationml/2006/main">
  <p:tag name="BULLET_11" val="8226"/>
  <p:tag name="BULLET_12" val="8226"/>
  <p:tag name="BULLET_13" val="8226"/>
  <p:tag name="BULLET_14" val="8226"/>
  <p:tag name="BULLET_15" val="8226"/>
  <p:tag name="BULLET_16" val="8226"/>
  <p:tag name="BULLET_17" val="8226"/>
  <p:tag name="BULLET_18" val="8226"/>
  <p:tag name="BULLET_1" val="8226"/>
  <p:tag name="BULLET_2" val="8226"/>
  <p:tag name="BULLET_3" val="8226"/>
  <p:tag name="BULLET_4" val="8226"/>
  <p:tag name="BULLET_5" val="8226"/>
  <p:tag name="BULLET_6" val="8226"/>
  <p:tag name="BULLET_7" val="8226"/>
  <p:tag name="BULLET_8" val="8226"/>
  <p:tag name="BULLET_9" val="8226"/>
  <p:tag name="BULLET_10" val="8226"/>
  <p:tag name="MARGIN_1" val="0"/>
  <p:tag name="MARGIN_2" val="36"/>
  <p:tag name="MARGIN_3" val="72"/>
  <p:tag name="MARGIN_4" val="108"/>
  <p:tag name="MARGIN_5" val="144"/>
  <p:tag name="FONT_SIZE" val="10"/>
</p:tagLst>
</file>

<file path=ppt/tags/tag112.xml><?xml version="1.0" encoding="utf-8"?>
<p:tagLst xmlns:a="http://schemas.openxmlformats.org/drawingml/2006/main" xmlns:r="http://schemas.openxmlformats.org/officeDocument/2006/relationships" xmlns:p="http://schemas.openxmlformats.org/presentationml/2006/main">
  <p:tag name="ARTICULATE_SLIDE_GUID" val="1ff8163b-212f-4982-9a83-e0dea3fe0492"/>
  <p:tag name="ARTICULATE_TITLE_TAG" val="Examples of Unwelcome Behavior (5)"/>
  <p:tag name="ARTICULATE_PLAYLIST_ID" val="-1"/>
  <p:tag name="ARTICULATE_SLIDE_NAV" val="35"/>
  <p:tag name="AUDIO_ID" val="492"/>
  <p:tag name="ARTICULATE_AUDIO_RECORDED" val="1"/>
  <p:tag name="ELAPSEDTIME" val="30.8"/>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4.xml><?xml version="1.0" encoding="utf-8"?>
<p:tagLst xmlns:a="http://schemas.openxmlformats.org/drawingml/2006/main" xmlns:r="http://schemas.openxmlformats.org/officeDocument/2006/relationships" xmlns:p="http://schemas.openxmlformats.org/presentationml/2006/main">
  <p:tag name="ARTICULATE_SOURCE_IMAGE" val="C:\Users\Training\AppData\Local\Temp\articulate\presenter\imgtemp\6jiXNuMI_files\slide0001_image001.png"/>
  <p:tag name="ARTICULATE_PUBLISH_MODE" val="2"/>
</p:tagLst>
</file>

<file path=ppt/tags/tag115.xml><?xml version="1.0" encoding="utf-8"?>
<p:tagLst xmlns:a="http://schemas.openxmlformats.org/drawingml/2006/main" xmlns:r="http://schemas.openxmlformats.org/officeDocument/2006/relationships" xmlns:p="http://schemas.openxmlformats.org/presentationml/2006/main">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0"/>
</p:tagLst>
</file>

<file path=ppt/tags/tag116.xml><?xml version="1.0" encoding="utf-8"?>
<p:tagLst xmlns:a="http://schemas.openxmlformats.org/drawingml/2006/main" xmlns:r="http://schemas.openxmlformats.org/officeDocument/2006/relationships" xmlns:p="http://schemas.openxmlformats.org/presentationml/2006/main">
  <p:tag name="ARTICULATE_SLIDE_GUID" val="9510ce97-7afd-4633-ba81-143956ade15d"/>
  <p:tag name="ARTICULATE_TITLE_TAG" val="Inappropriate Behavior"/>
  <p:tag name="ARTICULATE_PLAYLIST_ID" val="-1"/>
  <p:tag name="ARTICULATE_SLIDE_NAV" val="36"/>
  <p:tag name="AUDIO_ID" val="318"/>
  <p:tag name="ARTICULATE_AUDIO_RECORDED" val="1"/>
  <p:tag name="ELAPSEDTIME" val="60.0"/>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1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MARGIN_1" val="0"/>
  <p:tag name="MARGIN_2" val="36"/>
  <p:tag name="MARGIN_3" val="72"/>
  <p:tag name="MARGIN_4" val="108"/>
  <p:tag name="MARGIN_5" val="144"/>
  <p:tag name="FONT_SIZE" val="10"/>
</p:tagLst>
</file>

<file path=ppt/tags/tag12.xml><?xml version="1.0" encoding="utf-8"?>
<p:tagLst xmlns:a="http://schemas.openxmlformats.org/drawingml/2006/main" xmlns:r="http://schemas.openxmlformats.org/officeDocument/2006/relationships" xmlns:p="http://schemas.openxmlformats.org/presentationml/2006/main">
  <p:tag name="BULLET_7" val="8226"/>
  <p:tag name="BULLET_8" val="8226"/>
  <p:tag name="BULLET_9" val="8226"/>
  <p:tag name="BULLET_10" val="8226"/>
  <p:tag name="BULLET_11" val="8226"/>
  <p:tag name="BULLET_12" val="8226"/>
  <p:tag name="BULLET_6" val="8226"/>
  <p:tag name="BULLET_1" val="8226"/>
  <p:tag name="BULLET_2" val="8226"/>
  <p:tag name="BULLET_3" val="8226"/>
  <p:tag name="BULLET_4" val="8226"/>
  <p:tag name="BULLET_5" val="8226"/>
  <p:tag name="MARGIN_1" val="0"/>
  <p:tag name="MARGIN_2" val="36"/>
  <p:tag name="MARGIN_3" val="72"/>
  <p:tag name="MARGIN_4" val="108"/>
  <p:tag name="MARGIN_5" val="144"/>
  <p:tag name="FONT_SIZE" val="10"/>
</p:tagLst>
</file>

<file path=ppt/tags/tag120.xml><?xml version="1.0" encoding="utf-8"?>
<p:tagLst xmlns:a="http://schemas.openxmlformats.org/drawingml/2006/main" xmlns:r="http://schemas.openxmlformats.org/officeDocument/2006/relationships" xmlns:p="http://schemas.openxmlformats.org/presentationml/2006/main">
  <p:tag name="ARTICULATE_SLIDE_GUID" val="b5f3f032-a8aa-4bcd-97e4-a50f452c2fa6"/>
  <p:tag name="ARTICULATE_TITLE_TAG" val="Inappropriate Behavior (2)"/>
  <p:tag name="ARTICULATE_PLAYLIST_ID" val="-1"/>
  <p:tag name="ARTICULATE_SLIDE_NAV" val="37"/>
  <p:tag name="AUDIO_ID" val="367"/>
  <p:tag name="ARTICULATE_AUDIO_RECORDED" val="1"/>
  <p:tag name="ELAPSEDTIME" val="33.5"/>
  <p:tag name="ANNOTATION_COUNT" val="0"/>
  <p:tag name="TIMELINE" val="8.80/14.40/19.30/23.4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2.xml><?xml version="1.0" encoding="utf-8"?>
<p:tagLst xmlns:a="http://schemas.openxmlformats.org/drawingml/2006/main" xmlns:r="http://schemas.openxmlformats.org/officeDocument/2006/relationships" xmlns:p="http://schemas.openxmlformats.org/presentationml/2006/main">
  <p:tag name="BULLET_10" val="8226"/>
  <p:tag name="BULLET_1" val="8226"/>
  <p:tag name="BULLET_2" val="8226"/>
  <p:tag name="BULLET_3" val="8226"/>
  <p:tag name="BULLET_4" val="8226"/>
  <p:tag name="BULLET_5" val="8226"/>
  <p:tag name="BULLET_6" val="8226"/>
  <p:tag name="BULLET_7" val="8226"/>
  <p:tag name="BULLET_8" val="8226"/>
  <p:tag name="BULLET_9" val="8226"/>
  <p:tag name="MARGIN_1" val="-2.147484E+09"/>
  <p:tag name="MARGIN_2" val="36"/>
  <p:tag name="MARGIN_3" val="72"/>
  <p:tag name="MARGIN_4" val="108"/>
  <p:tag name="MARGIN_5" val="144"/>
  <p:tag name="FONT_SIZE" val="10"/>
</p:tagLst>
</file>

<file path=ppt/tags/tag123.xml><?xml version="1.0" encoding="utf-8"?>
<p:tagLst xmlns:a="http://schemas.openxmlformats.org/drawingml/2006/main" xmlns:r="http://schemas.openxmlformats.org/officeDocument/2006/relationships" xmlns:p="http://schemas.openxmlformats.org/presentationml/2006/main">
  <p:tag name="ARTICULATE_SLIDE_GUID" val="bccea1a0-687e-4173-ae35-4fb690c30962"/>
  <p:tag name="ARTICULATE_TITLE_TAG" val="Inappropriate Behavior (3)"/>
  <p:tag name="ARTICULATE_PLAYLIST_ID" val="-1"/>
  <p:tag name="ARTICULATE_SLIDE_NAV" val="38"/>
  <p:tag name="AUDIO_ID" val="368"/>
  <p:tag name="ARTICULATE_AUDIO_RECORDED" val="1"/>
  <p:tag name="ELAPSEDTIME" val="43.0"/>
  <p:tag name="ANNOTATION_COUNT" val="0"/>
  <p:tag name="TIMELINE" val="3.30/10.60/18.40/24.30/28.60/32.40/37.7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2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5.xml><?xml version="1.0" encoding="utf-8"?>
<p:tagLst xmlns:a="http://schemas.openxmlformats.org/drawingml/2006/main" xmlns:r="http://schemas.openxmlformats.org/officeDocument/2006/relationships" xmlns:p="http://schemas.openxmlformats.org/presentationml/2006/main">
  <p:tag name="BULLET_16" val="8226"/>
  <p:tag name="BULLET_17" val="8226"/>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MARGIN_1" val="-2.147484E+09"/>
  <p:tag name="MARGIN_2" val="36"/>
  <p:tag name="MARGIN_3" val="72"/>
  <p:tag name="MARGIN_4" val="108"/>
  <p:tag name="MARGIN_5" val="144"/>
  <p:tag name="FONT_SIZE" val="10"/>
</p:tagLst>
</file>

<file path=ppt/tags/tag126.xml><?xml version="1.0" encoding="utf-8"?>
<p:tagLst xmlns:a="http://schemas.openxmlformats.org/drawingml/2006/main" xmlns:r="http://schemas.openxmlformats.org/officeDocument/2006/relationships" xmlns:p="http://schemas.openxmlformats.org/presentationml/2006/main">
  <p:tag name="ARTICULATE_SLIDE_GUID" val="c1da8b7c-562b-468d-8b95-2fc9fd7908f6"/>
  <p:tag name="ARTICULATE_TITLE_TAG" val="Inappropriate Behavior (4)"/>
  <p:tag name="ARTICULATE_PLAYLIST_ID" val="-1"/>
  <p:tag name="ARTICULATE_SLIDE_NAV" val="39"/>
  <p:tag name="AUDIO_ID" val="371"/>
  <p:tag name="ARTICULATE_AUDIO_RECORDED" val="1"/>
  <p:tag name="ELAPSEDTIME" val="32.8"/>
  <p:tag name="ANNOTATION_COUNT" val="0"/>
  <p:tag name="TIMELINE" val="4.30/8.20/15.20/18.20/23.00/27.6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2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28.xml><?xml version="1.0" encoding="utf-8"?>
<p:tagLst xmlns:a="http://schemas.openxmlformats.org/drawingml/2006/main" xmlns:r="http://schemas.openxmlformats.org/officeDocument/2006/relationships" xmlns:p="http://schemas.openxmlformats.org/presentationml/2006/main">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14" val="8226"/>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2.147484E+09"/>
  <p:tag name="MARGIN_2" val="36"/>
  <p:tag name="MARGIN_3" val="72"/>
  <p:tag name="MARGIN_4" val="108"/>
  <p:tag name="MARGIN_5" val="144"/>
  <p:tag name="FONT_SIZE" val="10"/>
</p:tagLst>
</file>

<file path=ppt/tags/tag129.xml><?xml version="1.0" encoding="utf-8"?>
<p:tagLst xmlns:a="http://schemas.openxmlformats.org/drawingml/2006/main" xmlns:r="http://schemas.openxmlformats.org/officeDocument/2006/relationships" xmlns:p="http://schemas.openxmlformats.org/presentationml/2006/main">
  <p:tag name="ARTICULATE_SLIDE_GUID" val="eafbc90a-97c0-4d64-a4e0-4fa6d01d0474"/>
  <p:tag name="ARTICULATE_TITLE_TAG" val="Differing Perspectives"/>
  <p:tag name="ARTICULATE_PLAYLIST_ID" val="-1"/>
  <p:tag name="ARTICULATE_SLIDE_NAV" val="45"/>
  <p:tag name="AUDIO_ID" val="600"/>
  <p:tag name="ARTICULATE_AUDIO_RECORDED" val="1"/>
  <p:tag name="ELAPSEDTIME" val="44.9"/>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3.xml><?xml version="1.0" encoding="utf-8"?>
<p:tagLst xmlns:a="http://schemas.openxmlformats.org/drawingml/2006/main" xmlns:r="http://schemas.openxmlformats.org/officeDocument/2006/relationships" xmlns:p="http://schemas.openxmlformats.org/presentationml/2006/main">
  <p:tag name="ARTICULATE_SLIDE_GUID" val="4c357242-fbe7-405b-a3ab-a93066dbe73e"/>
  <p:tag name="ARTICULATE_TITLE_TAG" val="Disclaimer"/>
  <p:tag name="ARTICULATE_PLAYLIST_ID" val="-1"/>
  <p:tag name="ARTICULATE_SLIDE_NAV" val="3"/>
  <p:tag name="AUDIO_ID" val="453"/>
  <p:tag name="ARTICULATE_AUDIO_RECORDED" val="1"/>
  <p:tag name="ELAPSEDTIME" val="32.3"/>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2.xml><?xml version="1.0" encoding="utf-8"?>
<p:tagLst xmlns:a="http://schemas.openxmlformats.org/drawingml/2006/main" xmlns:r="http://schemas.openxmlformats.org/officeDocument/2006/relationships" xmlns:p="http://schemas.openxmlformats.org/presentationml/2006/main">
  <p:tag name="DUPLICATEID" val="0e6279ec69ba4420a56361530c4e9a06"/>
</p:tagLst>
</file>

<file path=ppt/tags/tag133.xml><?xml version="1.0" encoding="utf-8"?>
<p:tagLst xmlns:a="http://schemas.openxmlformats.org/drawingml/2006/main" xmlns:r="http://schemas.openxmlformats.org/officeDocument/2006/relationships" xmlns:p="http://schemas.openxmlformats.org/presentationml/2006/main">
  <p:tag name="DUPLICATEID" val="52160f65ffca40bd843aa4f8e1fa4eab"/>
</p:tagLst>
</file>

<file path=ppt/tags/tag134.xml><?xml version="1.0" encoding="utf-8"?>
<p:tagLst xmlns:a="http://schemas.openxmlformats.org/drawingml/2006/main" xmlns:r="http://schemas.openxmlformats.org/officeDocument/2006/relationships" xmlns:p="http://schemas.openxmlformats.org/presentationml/2006/main">
  <p:tag name="BULLET_6" val="8226"/>
  <p:tag name="BULLET_7" val="8226"/>
  <p:tag name="BULLET_8" val="8226"/>
  <p:tag name="BULLET_1" val="8226"/>
  <p:tag name="BULLET_2" val="8226"/>
  <p:tag name="BULLET_3" val="8226"/>
  <p:tag name="BULLET_4" val="8226"/>
  <p:tag name="BULLET_5" val="8226"/>
  <p:tag name="MARGIN_1" val="0"/>
  <p:tag name="MARGIN_2" val="36"/>
  <p:tag name="MARGIN_3" val="72"/>
  <p:tag name="MARGIN_4" val="108"/>
  <p:tag name="MARGIN_5" val="144"/>
  <p:tag name="FONT_SIZE" val="10"/>
</p:tagLst>
</file>

<file path=ppt/tags/tag135.xml><?xml version="1.0" encoding="utf-8"?>
<p:tagLst xmlns:a="http://schemas.openxmlformats.org/drawingml/2006/main" xmlns:r="http://schemas.openxmlformats.org/officeDocument/2006/relationships" xmlns:p="http://schemas.openxmlformats.org/presentationml/2006/main">
  <p:tag name="ARTICULATE_SLIDE_GUID" val="53866eeb-6c5b-47da-9dec-c9dc4f97f0cd"/>
  <p:tag name="ARTICULATE_PLAYLIST_ID" val="-1"/>
  <p:tag name="ARTICULATE_SLIDE_NAV" val="40"/>
  <p:tag name="ARTICULATE_TITLE_TAG" val="Policy Review"/>
  <p:tag name="AUDIO_ID" val="366"/>
  <p:tag name="ARTICULATE_AUDIO_RECORDED" val="1"/>
  <p:tag name="ELAPSEDTIME" val="27.8"/>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3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3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Lst>
</file>

<file path=ppt/tags/tag138.xml><?xml version="1.0" encoding="utf-8"?>
<p:tagLst xmlns:a="http://schemas.openxmlformats.org/drawingml/2006/main" xmlns:r="http://schemas.openxmlformats.org/officeDocument/2006/relationships" xmlns:p="http://schemas.openxmlformats.org/presentationml/2006/main">
  <p:tag name="ARTICULATE_SLIDE_GUID" val="2b649762-5bef-4297-aa7b-26302a71f232"/>
  <p:tag name="ARTICULATE_PLAYLIST_ID" val="-1"/>
  <p:tag name="ARTICULATE_SLIDE_NAV" val="41"/>
  <p:tag name="ARTICULATE_TITLE_TAG" val="Sexual Harassment Continuum"/>
  <p:tag name="AUDIO_ID" val="609"/>
  <p:tag name="ARTICULATE_AUDIO_RECORDED" val="1"/>
  <p:tag name="ELAPSEDTIME" val="69.6"/>
  <p:tag name="ANNOTATION_COUNT" val="0"/>
  <p:tag name="TIMELINE" val="8.8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3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Lst>
</file>

<file path=ppt/tags/tag142.xml><?xml version="1.0" encoding="utf-8"?>
<p:tagLst xmlns:a="http://schemas.openxmlformats.org/drawingml/2006/main" xmlns:r="http://schemas.openxmlformats.org/officeDocument/2006/relationships" xmlns:p="http://schemas.openxmlformats.org/presentationml/2006/main">
  <p:tag name="ARTICULATE_SLIDE_GUID" val="8e43bcbc-4aa8-4b41-8100-08f88fbedaca"/>
  <p:tag name="ARTICULATE_PLAYLIST_ID" val="-1"/>
  <p:tag name="ARTICULATE_SLIDE_NAV" val="43"/>
  <p:tag name="ARTICULATE_TITLE_TAG" val="Sexual Misconduct"/>
  <p:tag name="AUDIO_ID" val="546"/>
  <p:tag name="ARTICULATE_AUDIO_RECORDED" val="1"/>
  <p:tag name="ELAPSEDTIME" val="38.6"/>
  <p:tag name="ANNOTATION_COUNT" val="0"/>
  <p:tag name="TIMELINE" val="9.90/13.20/21.20/25.90/29.0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Lst>
</file>

<file path=ppt/tags/tag145.xml><?xml version="1.0" encoding="utf-8"?>
<p:tagLst xmlns:a="http://schemas.openxmlformats.org/drawingml/2006/main" xmlns:r="http://schemas.openxmlformats.org/officeDocument/2006/relationships" xmlns:p="http://schemas.openxmlformats.org/presentationml/2006/main">
  <p:tag name="ARTICULATE_SLIDE_GUID" val="8e43bcbc-4aa8-4b41-8100-08f88fbedaca"/>
  <p:tag name="ARTICULATE_PLAYLIST_ID" val="-1"/>
  <p:tag name="ARTICULATE_SLIDE_NAV" val="43"/>
  <p:tag name="ARTICULATE_TITLE_TAG" val="Sexual Misconduct (2)"/>
  <p:tag name="AUDIO_ID" val="599"/>
  <p:tag name="ARTICULATE_AUDIO_RECORDED" val="1"/>
  <p:tag name="ELAPSEDTIME" val="24.0"/>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1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47.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7" val="8226"/>
  <p:tag name="BULLET_1" val="8226"/>
  <p:tag name="BULLET_2" val="8226"/>
  <p:tag name="BULLET_3" val="8226"/>
  <p:tag name="MARGIN_1" val="0"/>
  <p:tag name="MARGIN_2" val="36"/>
  <p:tag name="MARGIN_3" val="72"/>
  <p:tag name="MARGIN_4" val="108"/>
  <p:tag name="MARGIN_5" val="144"/>
  <p:tag name="FONT_SIZE" val="10"/>
</p:tagLst>
</file>

<file path=ppt/tags/tag148.xml><?xml version="1.0" encoding="utf-8"?>
<p:tagLst xmlns:a="http://schemas.openxmlformats.org/drawingml/2006/main" xmlns:r="http://schemas.openxmlformats.org/officeDocument/2006/relationships" xmlns:p="http://schemas.openxmlformats.org/presentationml/2006/main">
  <p:tag name="ARTICULATE_SLIDE_GUID" val="c8d422cd-b8a2-4522-ab27-1291919c0486"/>
  <p:tag name="ARTICULATE_PLAYLIST_ID" val="-1"/>
  <p:tag name="ARTICULATE_SLIDE_NAV" val="15"/>
  <p:tag name="ARTICULATE_TITLE_TAG" val="Retaliation Prohibited"/>
  <p:tag name="AUDIO_ID" val="486"/>
  <p:tag name="ARTICULATE_AUDIO_RECORDED" val="1"/>
  <p:tag name="ELAPSEDTIME" val="57.9"/>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4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xml><?xml version="1.0" encoding="utf-8"?>
<p:tagLst xmlns:a="http://schemas.openxmlformats.org/drawingml/2006/main" xmlns:r="http://schemas.openxmlformats.org/officeDocument/2006/relationships" xmlns:p="http://schemas.openxmlformats.org/presentationml/2006/main">
  <p:tag name="DUPLICATEID" val="cbfb3e6ba1da4e46b98ab12f7583088a"/>
</p:tagLst>
</file>

<file path=ppt/tags/tag15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1.xml><?xml version="1.0" encoding="utf-8"?>
<p:tagLst xmlns:a="http://schemas.openxmlformats.org/drawingml/2006/main" xmlns:r="http://schemas.openxmlformats.org/officeDocument/2006/relationships" xmlns:p="http://schemas.openxmlformats.org/presentationml/2006/main">
  <p:tag name="DUPLICATEID" val="3128eae82cf4456a8ce2183f883922db"/>
</p:tagLst>
</file>

<file path=ppt/tags/tag152.xml><?xml version="1.0" encoding="utf-8"?>
<p:tagLst xmlns:a="http://schemas.openxmlformats.org/drawingml/2006/main" xmlns:r="http://schemas.openxmlformats.org/officeDocument/2006/relationships" xmlns:p="http://schemas.openxmlformats.org/presentationml/2006/main">
  <p:tag name="DUPLICATEID" val="c68ed4944c754e96ad29484ef50ea2f8"/>
</p:tagLst>
</file>

<file path=ppt/tags/tag153.xml><?xml version="1.0" encoding="utf-8"?>
<p:tagLst xmlns:a="http://schemas.openxmlformats.org/drawingml/2006/main" xmlns:r="http://schemas.openxmlformats.org/officeDocument/2006/relationships" xmlns:p="http://schemas.openxmlformats.org/presentationml/2006/main">
  <p:tag name="DUPLICATEID" val="310d56ae735b4f6798cd74a887f966df"/>
</p:tagLst>
</file>

<file path=ppt/tags/tag154.xml><?xml version="1.0" encoding="utf-8"?>
<p:tagLst xmlns:a="http://schemas.openxmlformats.org/drawingml/2006/main" xmlns:r="http://schemas.openxmlformats.org/officeDocument/2006/relationships" xmlns:p="http://schemas.openxmlformats.org/presentationml/2006/main">
  <p:tag name="DUPLICATEID" val="d780a0af046f43608752bf4b0c9df1b2"/>
</p:tagLst>
</file>

<file path=ppt/tags/tag155.xml><?xml version="1.0" encoding="utf-8"?>
<p:tagLst xmlns:a="http://schemas.openxmlformats.org/drawingml/2006/main" xmlns:r="http://schemas.openxmlformats.org/officeDocument/2006/relationships" xmlns:p="http://schemas.openxmlformats.org/presentationml/2006/main">
  <p:tag name="DUPLICATEID" val="7314e615dc7e45a78435dbc34d730799"/>
</p:tagLst>
</file>

<file path=ppt/tags/tag156.xml><?xml version="1.0" encoding="utf-8"?>
<p:tagLst xmlns:a="http://schemas.openxmlformats.org/drawingml/2006/main" xmlns:r="http://schemas.openxmlformats.org/officeDocument/2006/relationships" xmlns:p="http://schemas.openxmlformats.org/presentationml/2006/main">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35" val="8226"/>
  <p:tag name="BULLET_36" val="8226"/>
  <p:tag name="BULLET_37" val="8226"/>
  <p:tag name="BULLET_38" val="8226"/>
  <p:tag name="BULLET_39" val="8226"/>
  <p:tag name="BULLET_40" val="8226"/>
  <p:tag name="BULLET_41" val="8226"/>
  <p:tag name="BULLET_42" val="8226"/>
  <p:tag name="BULLET_43" val="8226"/>
  <p:tag name="BULLET_44" val="8226"/>
  <p:tag name="BULLET_45" val="8226"/>
  <p:tag name="BULLET_46" val="8226"/>
  <p:tag name="BULLET_47" val="8226"/>
  <p:tag name="BULLET_48" val="8226"/>
  <p:tag name="BULLET_49" val="8226"/>
  <p:tag name="BULLET_50" val="8226"/>
  <p:tag name="BULLET_51" val="8226"/>
  <p:tag name="BULLET_52" val="8226"/>
  <p:tag name="BULLET_53" val="8226"/>
  <p:tag name="BULLET_54" val="8226"/>
  <p:tag name="BULLET_55" val="8226"/>
  <p:tag name="BULLET_56" val="8226"/>
  <p:tag name="BULLET_57" val="8226"/>
  <p:tag name="BULLET_58" val="8226"/>
  <p:tag name="BULLET_59" val="8226"/>
  <p:tag name="BULLET_60" val="8226"/>
  <p:tag name="BULLET_61" val="8226"/>
  <p:tag name="BULLET_62" val="8226"/>
  <p:tag name="BULLET_63" val="8226"/>
  <p:tag name="BULLET_64" val="8226"/>
  <p:tag name="BULLET_65" val="8226"/>
  <p:tag name="BULLET_66" val="8226"/>
  <p:tag name="BULLET_67" val="8226"/>
  <p:tag name="BULLET_68" val="8226"/>
  <p:tag name="BULLET_69" val="8226"/>
  <p:tag name="BULLET_70" val="8226"/>
  <p:tag name="BULLET_71" val="8226"/>
  <p:tag name="BULLET_72" val="8226"/>
  <p:tag name="BULLET_73" val="8226"/>
  <p:tag name="BULLET_74" val="8226"/>
  <p:tag name="BULLET_75" val="8226"/>
  <p:tag name="BULLET_76" val="8226"/>
  <p:tag name="BULLET_77" val="8226"/>
  <p:tag name="BULLET_78" val="8226"/>
  <p:tag name="BULLET_79" val="8226"/>
  <p:tag name="BULLET_80" val="8226"/>
  <p:tag name="BULLET_81" val="8226"/>
  <p:tag name="BULLET_82" val="8226"/>
  <p:tag name="BULLET_83" val="8226"/>
  <p:tag name="BULLET_84" val="8226"/>
  <p:tag name="BULLET_85" val="8226"/>
  <p:tag name="BULLET_86" val="8226"/>
  <p:tag name="BULLET_87" val="8226"/>
  <p:tag name="BULLET_88" val="8226"/>
  <p:tag name="BULLET_89" val="8226"/>
  <p:tag name="BULLET_90" val="8226"/>
  <p:tag name="BULLET_91" val="8226"/>
  <p:tag name="BULLET_92" val="8226"/>
  <p:tag name="BULLET_93" val="8226"/>
  <p:tag name="BULLET_94" val="8226"/>
  <p:tag name="BULLET_95" val="8226"/>
  <p:tag name="BULLET_96" val="8226"/>
  <p:tag name="BULLET_97" val="8226"/>
  <p:tag name="BULLET_98" val="8226"/>
  <p:tag name="BULLET_99" val="8226"/>
  <p:tag name="BULLET_100" val="8226"/>
  <p:tag name="BULLET_101" val="8226"/>
  <p:tag name="BULLET_102" val="8226"/>
  <p:tag name="BULLET_103" val="8226"/>
  <p:tag name="BULLET_104" val="8226"/>
  <p:tag name="BULLET_105" val="8226"/>
  <p:tag name="BULLET_106" val="8226"/>
  <p:tag name="BULLET_107" val="8226"/>
  <p:tag name="BULLET_108" val="8226"/>
  <p:tag name="BULLET_109" val="8226"/>
  <p:tag name="BULLET_110" val="8226"/>
  <p:tag name="BULLET_111" val="8226"/>
  <p:tag name="BULLET_112" val="8226"/>
  <p:tag name="BULLET_113" val="8226"/>
  <p:tag name="BULLET_114" val="8226"/>
  <p:tag name="BULLET_115" val="8226"/>
  <p:tag name="BULLET_116" val="8226"/>
  <p:tag name="BULLET_117" val="8226"/>
  <p:tag name="BULLET_118" val="8226"/>
  <p:tag name="BULLET_119" val="8226"/>
  <p:tag name="BULLET_120" val="8226"/>
  <p:tag name="BULLET_121" val="8226"/>
  <p:tag name="BULLET_122" val="8226"/>
  <p:tag name="BULLET_123" val="8226"/>
  <p:tag name="BULLET_124" val="8226"/>
  <p:tag name="BULLET_125" val="8226"/>
  <p:tag name="BULLET_126" val="8226"/>
  <p:tag name="BULLET_127" val="8226"/>
  <p:tag name="BULLET_128" val="8226"/>
  <p:tag name="BULLET_129" val="8226"/>
  <p:tag name="BULLET_130" val="8226"/>
  <p:tag name="BULLET_1" val="8226"/>
  <p:tag name="BULLET_2" val="8226"/>
  <p:tag name="BULLET_3" val="8226"/>
  <p:tag name="BULLET_4" val="8226"/>
  <p:tag name="BULLET_5" val="8226"/>
  <p:tag name="BULLET_6" val="8226"/>
  <p:tag name="BULLET_7" val="8226"/>
  <p:tag name="BULLET_8" val="8226"/>
  <p:tag name="BULLET_9" val="8226"/>
  <p:tag name="BULLET_10" val="8226"/>
</p:tagLst>
</file>

<file path=ppt/tags/tag157.xml><?xml version="1.0" encoding="utf-8"?>
<p:tagLst xmlns:a="http://schemas.openxmlformats.org/drawingml/2006/main" xmlns:r="http://schemas.openxmlformats.org/officeDocument/2006/relationships" xmlns:p="http://schemas.openxmlformats.org/presentationml/2006/main">
  <p:tag name="ARTICULATE_SLIDE_GUID" val="eafbc90a-97c0-4d64-a4e0-4fa6d01d0490"/>
  <p:tag name="ARTICULATE_TITLE_TAG" val="Retaliation Prohibited (2)"/>
  <p:tag name="ARTICULATE_PLAYLIST_ID" val="-1"/>
  <p:tag name="ARTICULATE_SLIDE_NAV" val="29"/>
  <p:tag name="AUDIO_ID" val="601"/>
  <p:tag name="ARTICULATE_AUDIO_RECORDED" val="1"/>
  <p:tag name="ELAPSEDTIME" val="64.4"/>
  <p:tag name="ANNOTATION_COUNT" val="0"/>
  <p:tag name="TIMELINE" val="14.40/30.2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5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5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xml><?xml version="1.0" encoding="utf-8"?>
<p:tagLst xmlns:a="http://schemas.openxmlformats.org/drawingml/2006/main" xmlns:r="http://schemas.openxmlformats.org/officeDocument/2006/relationships" xmlns:p="http://schemas.openxmlformats.org/presentationml/2006/main">
  <p:tag name="DUPLICATEID" val="e19c61ab38f849d5b322586e9d104e2b"/>
</p:tagLst>
</file>

<file path=ppt/tags/tag16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1.xml><?xml version="1.0" encoding="utf-8"?>
<p:tagLst xmlns:a="http://schemas.openxmlformats.org/drawingml/2006/main" xmlns:r="http://schemas.openxmlformats.org/officeDocument/2006/relationships" xmlns:p="http://schemas.openxmlformats.org/presentationml/2006/main">
  <p:tag name="DUPLICATEID" val="bdce5c8366704a2c8ae6ce024051cce7"/>
</p:tagLst>
</file>

<file path=ppt/tags/tag162.xml><?xml version="1.0" encoding="utf-8"?>
<p:tagLst xmlns:a="http://schemas.openxmlformats.org/drawingml/2006/main" xmlns:r="http://schemas.openxmlformats.org/officeDocument/2006/relationships" xmlns:p="http://schemas.openxmlformats.org/presentationml/2006/main">
  <p:tag name="DUPLICATEID" val="f59c06a4d26143a989c29686da84e119"/>
</p:tagLst>
</file>

<file path=ppt/tags/tag16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2.147484E+09"/>
  <p:tag name="MARGIN_2" val="36"/>
  <p:tag name="MARGIN_3" val="72"/>
  <p:tag name="MARGIN_4" val="108"/>
  <p:tag name="MARGIN_5" val="144"/>
  <p:tag name="FONT_SIZE" val="10"/>
</p:tagLst>
</file>

<file path=ppt/tags/tag164.xml><?xml version="1.0" encoding="utf-8"?>
<p:tagLst xmlns:a="http://schemas.openxmlformats.org/drawingml/2006/main" xmlns:r="http://schemas.openxmlformats.org/officeDocument/2006/relationships" xmlns:p="http://schemas.openxmlformats.org/presentationml/2006/main">
  <p:tag name="ARTICULATE_SLIDE_GUID" val="6b498635-19e9-459d-88d7-02c7dfdc4718"/>
  <p:tag name="ARTICULATE_TITLE_TAG" val="Executive Policy #28"/>
  <p:tag name="ARTICULATE_PLAYLIST_ID" val="-1"/>
  <p:tag name="ARTICULATE_SLIDE_NAV" val="46"/>
  <p:tag name="AUDIO_ID" val="549"/>
  <p:tag name="ARTICULATE_AUDIO_RECORDED" val="1"/>
  <p:tag name="ELAPSEDTIME" val="32.1"/>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6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67.xml><?xml version="1.0" encoding="utf-8"?>
<p:tagLst xmlns:a="http://schemas.openxmlformats.org/drawingml/2006/main" xmlns:r="http://schemas.openxmlformats.org/officeDocument/2006/relationships" xmlns:p="http://schemas.openxmlformats.org/presentationml/2006/main">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35" val="8226"/>
  <p:tag name="BULLET_36" val="8226"/>
  <p:tag name="BULLET_37" val="8226"/>
  <p:tag name="BULLET_38" val="8226"/>
  <p:tag name="BULLET_39" val="8226"/>
  <p:tag name="BULLET_40" val="8226"/>
  <p:tag name="BULLET_41" val="8226"/>
  <p:tag name="BULLET_42" val="8226"/>
  <p:tag name="BULLET_43" val="8226"/>
  <p:tag name="BULLET_44" val="8226"/>
  <p:tag name="BULLET_45" val="8226"/>
  <p:tag name="BULLET_46" val="8226"/>
  <p:tag name="BULLET_47" val="8226"/>
  <p:tag name="BULLET_48" val="8226"/>
  <p:tag name="BULLET_49" val="8226"/>
  <p:tag name="BULLET_50" val="8226"/>
  <p:tag name="BULLET_51" val="8226"/>
  <p:tag name="BULLET_52" val="8226"/>
  <p:tag name="BULLET_53" val="8226"/>
  <p:tag name="BULLET_54" val="8226"/>
  <p:tag name="BULLET_55" val="8226"/>
  <p:tag name="BULLET_56" val="8226"/>
  <p:tag name="BULLET_57" val="8226"/>
  <p:tag name="BULLET_58" val="8226"/>
  <p:tag name="BULLET_59" val="8226"/>
  <p:tag name="BULLET_60" val="8226"/>
  <p:tag name="BULLET_61" val="8226"/>
  <p:tag name="BULLET_62" val="8226"/>
  <p:tag name="BULLET_63" val="8226"/>
  <p:tag name="BULLET_64" val="8226"/>
  <p:tag name="BULLET_65" val="8226"/>
  <p:tag name="BULLET_4" val="8226"/>
  <p:tag name="BULLET_5" val="8226"/>
  <p:tag name="BULLET_6" val="8226"/>
  <p:tag name="BULLET_1" val="8226"/>
  <p:tag name="BULLET_2" val="8226"/>
  <p:tag name="BULLET_3" val="8226"/>
  <p:tag name="MARGIN_1" val="0"/>
  <p:tag name="MARGIN_2" val="36"/>
  <p:tag name="MARGIN_3" val="72"/>
  <p:tag name="MARGIN_4" val="108"/>
  <p:tag name="MARGIN_5" val="144"/>
  <p:tag name="FONT_SIZE" val="10"/>
</p:tagLst>
</file>

<file path=ppt/tags/tag168.xml><?xml version="1.0" encoding="utf-8"?>
<p:tagLst xmlns:a="http://schemas.openxmlformats.org/drawingml/2006/main" xmlns:r="http://schemas.openxmlformats.org/officeDocument/2006/relationships" xmlns:p="http://schemas.openxmlformats.org/presentationml/2006/main">
  <p:tag name="ARTICULATE_SLIDE_GUID" val="f5ceded1-0c7b-4c5d-b38e-06a4373484ca"/>
  <p:tag name="ARTICULATE_TITLE_TAG" val="Executive Policy #28 (2)"/>
  <p:tag name="ARTICULATE_PLAYLIST_ID" val="-1"/>
  <p:tag name="ARTICULATE_SLIDE_NAV" val="47"/>
  <p:tag name="AUDIO_ID" val="550"/>
  <p:tag name="ARTICULATE_AUDIO_RECORDED" val="1"/>
  <p:tag name="ELAPSEDTIME" val="38.6"/>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6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xml><?xml version="1.0" encoding="utf-8"?>
<p:tagLst xmlns:a="http://schemas.openxmlformats.org/drawingml/2006/main" xmlns:r="http://schemas.openxmlformats.org/officeDocument/2006/relationships" xmlns:p="http://schemas.openxmlformats.org/presentationml/2006/main">
  <p:tag name="BULLET_6" val="8226"/>
  <p:tag name="BULLET_7" val="8226"/>
  <p:tag name="BULLET_8" val="8226"/>
  <p:tag name="BULLET_1" val="8226"/>
  <p:tag name="BULLET_2" val="8226"/>
  <p:tag name="BULLET_3" val="8226"/>
  <p:tag name="BULLET_4" val="8226"/>
  <p:tag name="BULLET_5" val="8226"/>
  <p:tag name="MARGIN_1" val="0"/>
  <p:tag name="MARGIN_2" val="36"/>
  <p:tag name="MARGIN_3" val="72"/>
  <p:tag name="MARGIN_4" val="108"/>
  <p:tag name="MARGIN_5" val="144"/>
  <p:tag name="FONT_SIZE" val="10"/>
</p:tagLst>
</file>

<file path=ppt/tags/tag1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1.xml><?xml version="1.0" encoding="utf-8"?>
<p:tagLst xmlns:a="http://schemas.openxmlformats.org/drawingml/2006/main" xmlns:r="http://schemas.openxmlformats.org/officeDocument/2006/relationships" xmlns:p="http://schemas.openxmlformats.org/presentationml/2006/main">
  <p:tag name="DUPLICATEID" val="b79fb4f7afd748c9a40e87e69910d17e"/>
</p:tagLst>
</file>

<file path=ppt/tags/tag172.xml><?xml version="1.0" encoding="utf-8"?>
<p:tagLst xmlns:a="http://schemas.openxmlformats.org/drawingml/2006/main" xmlns:r="http://schemas.openxmlformats.org/officeDocument/2006/relationships" xmlns:p="http://schemas.openxmlformats.org/presentationml/2006/main">
  <p:tag name="DUPLICATEID" val="ceffed6795784f79b460fe6b8a5e8651"/>
</p:tagLst>
</file>

<file path=ppt/tags/tag173.xml><?xml version="1.0" encoding="utf-8"?>
<p:tagLst xmlns:a="http://schemas.openxmlformats.org/drawingml/2006/main" xmlns:r="http://schemas.openxmlformats.org/officeDocument/2006/relationships" xmlns:p="http://schemas.openxmlformats.org/presentationml/2006/main">
  <p:tag name="DUPLICATEID" val="13bb5d553eeb4b6889dcf44870f0e5a2"/>
</p:tagLst>
</file>

<file path=ppt/tags/tag174.xml><?xml version="1.0" encoding="utf-8"?>
<p:tagLst xmlns:a="http://schemas.openxmlformats.org/drawingml/2006/main" xmlns:r="http://schemas.openxmlformats.org/officeDocument/2006/relationships" xmlns:p="http://schemas.openxmlformats.org/presentationml/2006/main">
  <p:tag name="DUPLICATEID" val="4628ff7d31cd408da8574591267aac1d"/>
</p:tagLst>
</file>

<file path=ppt/tags/tag175.xml><?xml version="1.0" encoding="utf-8"?>
<p:tagLst xmlns:a="http://schemas.openxmlformats.org/drawingml/2006/main" xmlns:r="http://schemas.openxmlformats.org/officeDocument/2006/relationships" xmlns:p="http://schemas.openxmlformats.org/presentationml/2006/main">
  <p:tag name="DUPLICATEID" val="69c7c9ac98f64300808cd15554cbb6b1"/>
</p:tagLst>
</file>

<file path=ppt/tags/tag176.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0"/>
</p:tagLst>
</file>

<file path=ppt/tags/tag177.xml><?xml version="1.0" encoding="utf-8"?>
<p:tagLst xmlns:a="http://schemas.openxmlformats.org/drawingml/2006/main" xmlns:r="http://schemas.openxmlformats.org/officeDocument/2006/relationships" xmlns:p="http://schemas.openxmlformats.org/presentationml/2006/main">
  <p:tag name="ARTICULATE_SLIDE_GUID" val="68f3a16d-ee05-438a-9e9d-0885ff9b9225"/>
  <p:tag name="ARTICULATE_TITLE_TAG" val="Executive Policy #28 (3)"/>
  <p:tag name="ARTICULATE_PLAYLIST_ID" val="-1"/>
  <p:tag name="ARTICULATE_SLIDE_NAV" val="48"/>
  <p:tag name="AUDIO_ID" val="551"/>
  <p:tag name="ARTICULATE_AUDIO_RECORDED" val="1"/>
  <p:tag name="ELAPSEDTIME" val="27.9"/>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7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7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xml><?xml version="1.0" encoding="utf-8"?>
<p:tagLst xmlns:a="http://schemas.openxmlformats.org/drawingml/2006/main" xmlns:r="http://schemas.openxmlformats.org/officeDocument/2006/relationships" xmlns:p="http://schemas.openxmlformats.org/presentationml/2006/main">
  <p:tag name="ARTICULATE_TITLE_TAG" val="Course Objectives"/>
  <p:tag name="ARTICULATE_SLIDE_GUID" val="4c357242-fbe7-405b-a3ab-a93066db0448"/>
  <p:tag name="ARTICULATE_PLAYLIST_ID" val="-1"/>
  <p:tag name="ARTICULATE_SLIDE_NAV" val="4"/>
  <p:tag name="AUDIO_ID" val="448"/>
  <p:tag name="ARTICULATE_AUDIO_RECORDED" val="1"/>
  <p:tag name="ELAPSEDTIME" val="48.8"/>
  <p:tag name="ANNOTATION_COUNT" val="0"/>
  <p:tag name="TIMELINE" val="6.60/14.80/21.90/37.8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8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81.xml><?xml version="1.0" encoding="utf-8"?>
<p:tagLst xmlns:a="http://schemas.openxmlformats.org/drawingml/2006/main" xmlns:r="http://schemas.openxmlformats.org/officeDocument/2006/relationships" xmlns:p="http://schemas.openxmlformats.org/presentationml/2006/main">
  <p:tag name="DUPLICATEID" val="d60cd4cf24284460bd15c0d9809cc3ac"/>
</p:tagLst>
</file>

<file path=ppt/tags/tag182.xml><?xml version="1.0" encoding="utf-8"?>
<p:tagLst xmlns:a="http://schemas.openxmlformats.org/drawingml/2006/main" xmlns:r="http://schemas.openxmlformats.org/officeDocument/2006/relationships" xmlns:p="http://schemas.openxmlformats.org/presentationml/2006/main">
  <p:tag name="DUPLICATEID" val="daa34fd754d94c44b613418a777d5fdc"/>
</p:tagLst>
</file>

<file path=ppt/tags/tag183.xml><?xml version="1.0" encoding="utf-8"?>
<p:tagLst xmlns:a="http://schemas.openxmlformats.org/drawingml/2006/main" xmlns:r="http://schemas.openxmlformats.org/officeDocument/2006/relationships" xmlns:p="http://schemas.openxmlformats.org/presentationml/2006/main">
  <p:tag name="DUPLICATEID" val="f1e2f84feee148d1af68ef5b8530f128"/>
</p:tagLst>
</file>

<file path=ppt/tags/tag184.xml><?xml version="1.0" encoding="utf-8"?>
<p:tagLst xmlns:a="http://schemas.openxmlformats.org/drawingml/2006/main" xmlns:r="http://schemas.openxmlformats.org/officeDocument/2006/relationships" xmlns:p="http://schemas.openxmlformats.org/presentationml/2006/main">
  <p:tag name="DUPLICATEID" val="966df9f231174227be0cc61ef1b2ac66"/>
</p:tagLst>
</file>

<file path=ppt/tags/tag185.xml><?xml version="1.0" encoding="utf-8"?>
<p:tagLst xmlns:a="http://schemas.openxmlformats.org/drawingml/2006/main" xmlns:r="http://schemas.openxmlformats.org/officeDocument/2006/relationships" xmlns:p="http://schemas.openxmlformats.org/presentationml/2006/main">
  <p:tag name="DUPLICATEID" val="15e99c74d39645129d41a04870664649"/>
</p:tagLst>
</file>

<file path=ppt/tags/tag186.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7" val="8226"/>
  <p:tag name="BULLET_8" val="8226"/>
  <p:tag name="BULLET_9" val="8226"/>
  <p:tag name="BULLET_10" val="8226"/>
  <p:tag name="BULLET_1" val="8226"/>
  <p:tag name="BULLET_2" val="8226"/>
  <p:tag name="BULLET_3" val="8226"/>
  <p:tag name="MARGIN_1" val="0"/>
  <p:tag name="MARGIN_2" val="36"/>
  <p:tag name="MARGIN_3" val="72"/>
  <p:tag name="MARGIN_4" val="108"/>
  <p:tag name="MARGIN_5" val="144"/>
  <p:tag name="FONT_SIZE" val="10"/>
</p:tagLst>
</file>

<file path=ppt/tags/tag187.xml><?xml version="1.0" encoding="utf-8"?>
<p:tagLst xmlns:a="http://schemas.openxmlformats.org/drawingml/2006/main" xmlns:r="http://schemas.openxmlformats.org/officeDocument/2006/relationships" xmlns:p="http://schemas.openxmlformats.org/presentationml/2006/main">
  <p:tag name="ARTICULATE_TITLE_TAG" val="Practice Review"/>
  <p:tag name="AUDIO_ID" val="584"/>
  <p:tag name="ARTICULATE_AUDIO_RECORDED" val="1"/>
  <p:tag name="ELAPSEDTIME" val="21.4"/>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4"/>
</p:tagLst>
</file>

<file path=ppt/tags/tag188.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MARGIN_1" val="0"/>
  <p:tag name="MARGIN_2" val="36"/>
  <p:tag name="MARGIN_3" val="72"/>
  <p:tag name="MARGIN_4" val="108"/>
  <p:tag name="MARGIN_5" val="144"/>
  <p:tag name="FONT_SIZE" val="10"/>
</p:tagLst>
</file>

<file path=ppt/tags/tag189.xml><?xml version="1.0" encoding="utf-8"?>
<p:tagLst xmlns:a="http://schemas.openxmlformats.org/drawingml/2006/main" xmlns:r="http://schemas.openxmlformats.org/officeDocument/2006/relationships" xmlns:p="http://schemas.openxmlformats.org/presentationml/2006/main">
  <p:tag name="ARTICULATE_TITLE_TAG" val="How to Respond"/>
  <p:tag name="ARTICULATE_SLIDE_GUID" val="d5a7dc32-b774-4d98-9e49-8ed9eb24509e"/>
  <p:tag name="ARTICULATE_PLAYLIST_ID" val="-1"/>
  <p:tag name="ARTICULATE_SLIDE_NAV" val="50"/>
  <p:tag name="AUDIO_ID" val="553"/>
  <p:tag name="ARTICULATE_AUDIO_RECORDED" val="1"/>
  <p:tag name="ELAPSEDTIME" val="27.3"/>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2.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MARGIN_1" val="0"/>
  <p:tag name="MARGIN_2" val="36"/>
  <p:tag name="MARGIN_3" val="72"/>
  <p:tag name="MARGIN_4" val="108"/>
  <p:tag name="MARGIN_5" val="144"/>
  <p:tag name="FONT_SIZE" val="10"/>
</p:tagLst>
</file>

<file path=ppt/tags/tag193.xml><?xml version="1.0" encoding="utf-8"?>
<p:tagLst xmlns:a="http://schemas.openxmlformats.org/drawingml/2006/main" xmlns:r="http://schemas.openxmlformats.org/officeDocument/2006/relationships" xmlns:p="http://schemas.openxmlformats.org/presentationml/2006/main">
  <p:tag name="ARTICULATE_SLIDE_GUID" val="e3a6151e-8675-4bd0-9f94-a5a5e759f2d7"/>
  <p:tag name="ARTICULATE_PLAYLIST_ID" val="-1"/>
  <p:tag name="ARTICULATE_SLIDE_NAV" val="51"/>
  <p:tag name="ARTICULATE_TITLE_TAG" val="Responding as a Complainant"/>
  <p:tag name="AUDIO_ID" val="554"/>
  <p:tag name="ARTICULATE_AUDIO_RECORDED" val="1"/>
  <p:tag name="ELAPSEDTIME" val="41.9"/>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94.xml><?xml version="1.0" encoding="utf-8"?>
<p:tagLst xmlns:a="http://schemas.openxmlformats.org/drawingml/2006/main" xmlns:r="http://schemas.openxmlformats.org/officeDocument/2006/relationships" xmlns:p="http://schemas.openxmlformats.org/presentationml/2006/main">
  <p:tag name="ARTICULATE_SOURCE_IMAGE" val="C:\Users\Training\AppData\Local\Temp\articulate\presenter\imgtemp\augblVpc_files\slide0001_image001.jpg"/>
  <p:tag name="ARTICULATE_PUBLISH_MODE" val="2"/>
</p:tagLst>
</file>

<file path=ppt/tags/tag19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19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0"/>
</p:tagLst>
</file>

<file path=ppt/tags/tag198.xml><?xml version="1.0" encoding="utf-8"?>
<p:tagLst xmlns:a="http://schemas.openxmlformats.org/drawingml/2006/main" xmlns:r="http://schemas.openxmlformats.org/officeDocument/2006/relationships" xmlns:p="http://schemas.openxmlformats.org/presentationml/2006/main">
  <p:tag name="ARTICULATE_SLIDE_GUID" val="1c4b1e95-88a8-4682-9370-3cdefa9e0f0a"/>
  <p:tag name="ARTICULATE_PLAYLIST_ID" val="-1"/>
  <p:tag name="ARTICULATE_SLIDE_NAV" val="53"/>
  <p:tag name="ARTICULATE_TITLE_TAG" val="Responding as a Potential Respondent"/>
  <p:tag name="AUDIO_ID" val="556"/>
  <p:tag name="ARTICULATE_AUDIO_RECORDED" val="1"/>
  <p:tag name="ELAPSEDTIME" val="30.0"/>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199.xml><?xml version="1.0" encoding="utf-8"?>
<p:tagLst xmlns:a="http://schemas.openxmlformats.org/drawingml/2006/main" xmlns:r="http://schemas.openxmlformats.org/officeDocument/2006/relationships" xmlns:p="http://schemas.openxmlformats.org/presentationml/2006/main">
  <p:tag name="ARTICULATE_SOURCE_IMAGE" val="C:\Users\Training\AppData\Local\Temp\articulate\presenter\imgtemp\GIsX15Uv_files\slide0001_image001.jpg"/>
  <p:tag name="ARTICULATE_PUBLISH_MODE" val="2"/>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raining\AppData\Local\Temp\articulate\presenter\imgtemp\8IQSXS9r_files\slide0001_image001.png"/>
</p:tagLst>
</file>

<file path=ppt/tags/tag20.xml><?xml version="1.0" encoding="utf-8"?>
<p:tagLst xmlns:a="http://schemas.openxmlformats.org/drawingml/2006/main" xmlns:r="http://schemas.openxmlformats.org/officeDocument/2006/relationships" xmlns:p="http://schemas.openxmlformats.org/presentationml/2006/main">
  <p:tag name="DUPLICATEID" val="7daedb0533d14a878449efe18468d68f"/>
</p:tagLst>
</file>

<file path=ppt/tags/tag20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13.7763"/>
  <p:tag name="MARGIN_2" val="36"/>
  <p:tag name="MARGIN_3" val="72"/>
  <p:tag name="MARGIN_4" val="108"/>
  <p:tag name="MARGIN_5" val="144"/>
  <p:tag name="FONT_SIZE" val="10"/>
</p:tagLst>
</file>

<file path=ppt/tags/tag202.xml><?xml version="1.0" encoding="utf-8"?>
<p:tagLst xmlns:a="http://schemas.openxmlformats.org/drawingml/2006/main" xmlns:r="http://schemas.openxmlformats.org/officeDocument/2006/relationships" xmlns:p="http://schemas.openxmlformats.org/presentationml/2006/main">
  <p:tag name="ARTICULATE_SLIDE_GUID" val="8e43bcbc-4aa8-4b41-8100-08f88fbedaca"/>
  <p:tag name="ARTICULATE_PLAYLIST_ID" val="-1"/>
  <p:tag name="ARTICULATE_SLIDE_NAV" val="43"/>
  <p:tag name="ARTICULATE_TITLE_TAG" val="Reporting Requirements"/>
  <p:tag name="AUDIO_ID" val="602"/>
  <p:tag name="ARTICULATE_AUDIO_RECORDED" val="1"/>
  <p:tag name="ELAPSEDTIME" val="54.1"/>
  <p:tag name="ANNOTATION_COUNT" val="0"/>
  <p:tag name="TIMELINE" val="1.80/11.60/29.80/41.0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20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4.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MARGIN_1" val="-2.147484E+09"/>
  <p:tag name="MARGIN_2" val="36"/>
  <p:tag name="MARGIN_3" val="72"/>
  <p:tag name="MARGIN_4" val="108"/>
  <p:tag name="MARGIN_5" val="144"/>
  <p:tag name="FONT_SIZE" val="10"/>
</p:tagLst>
</file>

<file path=ppt/tags/tag205.xml><?xml version="1.0" encoding="utf-8"?>
<p:tagLst xmlns:a="http://schemas.openxmlformats.org/drawingml/2006/main" xmlns:r="http://schemas.openxmlformats.org/officeDocument/2006/relationships" xmlns:p="http://schemas.openxmlformats.org/presentationml/2006/main">
  <p:tag name="ARTICULATE_SLIDE_GUID" val="1c4b1e95-88a8-4682-9370-3cdefa9e0475"/>
  <p:tag name="ARTICULATE_TITLE_TAG" val="Confidentiality"/>
  <p:tag name="ARTICULATE_PLAYLIST_ID" val="-1"/>
  <p:tag name="ARTICULATE_SLIDE_NAV" val="58"/>
  <p:tag name="AUDIO_ID" val="561"/>
  <p:tag name="ARTICULATE_AUDIO_RECORDED" val="1"/>
  <p:tag name="ELAPSEDTIME" val="47.0"/>
  <p:tag name="ANNOTATION_COUNT" val="0"/>
  <p:tag name="TIMELINE" val="5.70/13.20/17.20/27.9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 name="ARTICULATE_SLIDE_THUMBNAIL_REFRESH" val="1"/>
</p:tagLst>
</file>

<file path=ppt/tags/tag206.xml><?xml version="1.0" encoding="utf-8"?>
<p:tagLst xmlns:a="http://schemas.openxmlformats.org/drawingml/2006/main" xmlns:r="http://schemas.openxmlformats.org/officeDocument/2006/relationships" xmlns:p="http://schemas.openxmlformats.org/presentationml/2006/main">
  <p:tag name="ARTICULATE_SOURCE_IMAGE" val="C:\Users\Training\AppData\Local\Temp\articulate\presenter\imgtemp\VFMWAoH8_files\slide0001_image001.jpg"/>
  <p:tag name="ARTICULATE_PUBLISH_MODE" val="2"/>
</p:tagLst>
</file>

<file path=ppt/tags/tag20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08.xml><?xml version="1.0" encoding="utf-8"?>
<p:tagLst xmlns:a="http://schemas.openxmlformats.org/drawingml/2006/main" xmlns:r="http://schemas.openxmlformats.org/officeDocument/2006/relationships" xmlns:p="http://schemas.openxmlformats.org/presentationml/2006/main">
  <p:tag name="BULLET_8" val="8226"/>
  <p:tag name="BULLET_6" val="8226"/>
  <p:tag name="BULLET_7" val="8226"/>
  <p:tag name="BULLET_1" val="8226"/>
  <p:tag name="BULLET_2" val="8226"/>
  <p:tag name="BULLET_3" val="8226"/>
  <p:tag name="BULLET_4" val="8226"/>
  <p:tag name="BULLET_5" val="8226"/>
  <p:tag name="MARGIN_1" val="0"/>
  <p:tag name="MARGIN_2" val="36"/>
  <p:tag name="MARGIN_3" val="72"/>
  <p:tag name="MARGIN_4" val="108"/>
  <p:tag name="MARGIN_5" val="144"/>
  <p:tag name="FONT_SIZE" val="10"/>
</p:tagLst>
</file>

<file path=ppt/tags/tag209.xml><?xml version="1.0" encoding="utf-8"?>
<p:tagLst xmlns:a="http://schemas.openxmlformats.org/drawingml/2006/main" xmlns:r="http://schemas.openxmlformats.org/officeDocument/2006/relationships" xmlns:p="http://schemas.openxmlformats.org/presentationml/2006/main">
  <p:tag name="ARTICULATE_SLIDE_GUID" val="8e43bcbc-4aa8-4b41-8100-08f88fbedaca"/>
  <p:tag name="ARTICULATE_PLAYLIST_ID" val="-1"/>
  <p:tag name="ARTICULATE_SLIDE_NAV" val="43"/>
  <p:tag name="ARTICULATE_TITLE_TAG" val="Confidentiality (2)"/>
  <p:tag name="AUDIO_ID" val="605"/>
  <p:tag name="ARTICULATE_AUDIO_RECORDED" val="1"/>
  <p:tag name="ELAPSEDTIME" val="29.0"/>
  <p:tag name="ANNOTATION_COUNT" val="0"/>
  <p:tag name="TIMELINE" val="3.80/13.00/18.10/24.80"/>
  <p:tag name="ARTICULATE_NAV_LEVEL" val="3"/>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DUPLICATEID" val="a017a3a9facb4f94ab4653a15dd517d3"/>
</p:tagLst>
</file>

<file path=ppt/tags/tag21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1.xml><?xml version="1.0" encoding="utf-8"?>
<p:tagLst xmlns:a="http://schemas.openxmlformats.org/drawingml/2006/main" xmlns:r="http://schemas.openxmlformats.org/officeDocument/2006/relationships" xmlns:p="http://schemas.openxmlformats.org/presentationml/2006/main">
  <p:tag name="BULLET_14" val="8226"/>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BULLET_12" val="8226"/>
  <p:tag name="BULLET_13" val="8226"/>
  <p:tag name="MARGIN_1" val="-2.147484E+09"/>
  <p:tag name="MARGIN_2" val="36"/>
  <p:tag name="MARGIN_3" val="72"/>
  <p:tag name="MARGIN_4" val="108"/>
  <p:tag name="MARGIN_5" val="144"/>
  <p:tag name="FONT_SIZE" val="10"/>
</p:tagLst>
</file>

<file path=ppt/tags/tag212.xml><?xml version="1.0" encoding="utf-8"?>
<p:tagLst xmlns:a="http://schemas.openxmlformats.org/drawingml/2006/main" xmlns:r="http://schemas.openxmlformats.org/officeDocument/2006/relationships" xmlns:p="http://schemas.openxmlformats.org/presentationml/2006/main">
  <p:tag name="ARTICULATE_SLIDE_GUID" val="6d643478-f2b9-4402-b208-fed10a27e6cc"/>
  <p:tag name="ARTICULATE_PLAYLIST_ID" val="-1"/>
  <p:tag name="ARTICULATE_SLIDE_NAV" val="54"/>
  <p:tag name="ARTICULATE_TITLE_TAG" val="Responding as a Supervisor"/>
  <p:tag name="AUDIO_ID" val="557"/>
  <p:tag name="ARTICULATE_AUDIO_RECORDED" val="1"/>
  <p:tag name="ELAPSEDTIME" val="32.4"/>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1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2.147484E+09"/>
  <p:tag name="MARGIN_2" val="36"/>
  <p:tag name="MARGIN_3" val="72"/>
  <p:tag name="MARGIN_4" val="108"/>
  <p:tag name="MARGIN_5" val="144"/>
  <p:tag name="FONT_SIZE" val="10"/>
</p:tagLst>
</file>

<file path=ppt/tags/tag216.xml><?xml version="1.0" encoding="utf-8"?>
<p:tagLst xmlns:a="http://schemas.openxmlformats.org/drawingml/2006/main" xmlns:r="http://schemas.openxmlformats.org/officeDocument/2006/relationships" xmlns:p="http://schemas.openxmlformats.org/presentationml/2006/main">
  <p:tag name="ARTICULATE_SLIDE_GUID" val="6d643478-f2b9-4402-b208-fed10a270382"/>
  <p:tag name="ARTICULATE_PLAYLIST_ID" val="-1"/>
  <p:tag name="ARTICULATE_SLIDE_NAV" val="55"/>
  <p:tag name="ARTICULATE_TITLE_TAG" val="Responding as a Supervisor (2)"/>
  <p:tag name="AUDIO_ID" val="558"/>
  <p:tag name="ARTICULATE_AUDIO_RECORDED" val="1"/>
  <p:tag name="ELAPSEDTIME" val="43.8"/>
  <p:tag name="ANNOTATION_COUNT" val="0"/>
  <p:tag name="ARTICULATE_NAV_LEVEL" val="3"/>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1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19.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 val="8226"/>
  <p:tag name="BULLET_2" val="8226"/>
  <p:tag name="BULLET_3" val="8226"/>
  <p:tag name="BULLET_4" val="8226"/>
  <p:tag name="BULLET_5" val="8226"/>
  <p:tag name="BULLET_6" val="8226"/>
  <p:tag name="BULLET_7" val="8226"/>
  <p:tag name="BULLET_8" val="8226"/>
  <p:tag name="BULLET_9" val="8226"/>
  <p:tag name="MARGIN_1" val="-2.147484E+09"/>
  <p:tag name="MARGIN_2" val="36"/>
  <p:tag name="MARGIN_3" val="72"/>
  <p:tag name="MARGIN_4" val="108"/>
  <p:tag name="MARGIN_5" val="144"/>
  <p:tag name="FONT_SIZE" val="10"/>
</p:tagLst>
</file>

<file path=ppt/tags/tag22.xml><?xml version="1.0" encoding="utf-8"?>
<p:tagLst xmlns:a="http://schemas.openxmlformats.org/drawingml/2006/main" xmlns:r="http://schemas.openxmlformats.org/officeDocument/2006/relationships" xmlns:p="http://schemas.openxmlformats.org/presentationml/2006/main">
  <p:tag name="BULLET_10" val="8226"/>
  <p:tag name="BULLET_11" val="8226"/>
  <p:tag name="BULLET_12" val="8226"/>
  <p:tag name="BULLET_13" val="8226"/>
  <p:tag name="BULLET_14" val="8226"/>
  <p:tag name="BULLET_15" val="8226"/>
  <p:tag name="BULLET_16" val="8226"/>
  <p:tag name="BULLET_1" val="8226"/>
  <p:tag name="BULLET_2" val="8226"/>
  <p:tag name="BULLET_3" val="8226"/>
  <p:tag name="BULLET_4" val="8226"/>
  <p:tag name="BULLET_5" val="8226"/>
  <p:tag name="BULLET_6" val="8226"/>
  <p:tag name="BULLET_7" val="8226"/>
  <p:tag name="BULLET_8" val="8226"/>
  <p:tag name="BULLET_9" val="8226"/>
  <p:tag name="MARGIN_1" val="-2.147484E+09"/>
  <p:tag name="MARGIN_2" val="36"/>
  <p:tag name="MARGIN_3" val="72"/>
  <p:tag name="MARGIN_4" val="108"/>
  <p:tag name="MARGIN_5" val="144"/>
  <p:tag name="FONT_SIZE" val="10"/>
</p:tagLst>
</file>

<file path=ppt/tags/tag220.xml><?xml version="1.0" encoding="utf-8"?>
<p:tagLst xmlns:a="http://schemas.openxmlformats.org/drawingml/2006/main" xmlns:r="http://schemas.openxmlformats.org/officeDocument/2006/relationships" xmlns:p="http://schemas.openxmlformats.org/presentationml/2006/main">
  <p:tag name="ARTICULATE_SLIDE_GUID" val="6d643478-f2b9-4402-b208-fed10a270516"/>
  <p:tag name="ARTICULATE_PLAYLIST_ID" val="-1"/>
  <p:tag name="ARTICULATE_SLIDE_NAV" val="56"/>
  <p:tag name="ARTICULATE_TITLE_TAG" val="Responding as a Supervisor (3)"/>
  <p:tag name="AUDIO_ID" val="559"/>
  <p:tag name="ARTICULATE_AUDIO_RECORDED" val="1"/>
  <p:tag name="ELAPSEDTIME" val="20.7"/>
  <p:tag name="ANNOTATION_COUNT" val="0"/>
  <p:tag name="ARTICULATE_NAV_LEVEL" val="3"/>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2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3.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1" val="8226"/>
  <p:tag name="BULLET_2" val="8226"/>
  <p:tag name="BULLET_3" val="8226"/>
  <p:tag name="MARGIN_1" val="0"/>
  <p:tag name="MARGIN_2" val="36"/>
  <p:tag name="MARGIN_3" val="72"/>
  <p:tag name="MARGIN_4" val="108"/>
  <p:tag name="MARGIN_5" val="144"/>
  <p:tag name="FONT_SIZE" val="10"/>
</p:tagLst>
</file>

<file path=ppt/tags/tag224.xml><?xml version="1.0" encoding="utf-8"?>
<p:tagLst xmlns:a="http://schemas.openxmlformats.org/drawingml/2006/main" xmlns:r="http://schemas.openxmlformats.org/officeDocument/2006/relationships" xmlns:p="http://schemas.openxmlformats.org/presentationml/2006/main">
  <p:tag name="ARTICULATE_SLIDE_GUID" val="5291dbe7-e6e1-4a0b-a325-1bc78bb64d7a"/>
  <p:tag name="ARTICULATE_PLAYLIST_ID" val="-1"/>
  <p:tag name="ARTICULATE_SLIDE_NAV" val="57"/>
  <p:tag name="ARTICULATE_TITLE_TAG" val="Responding as a Witness"/>
  <p:tag name="AUDIO_ID" val="560"/>
  <p:tag name="ARTICULATE_AUDIO_RECORDED" val="1"/>
  <p:tag name="ELAPSEDTIME" val="68.1"/>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2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 name="MARGIN_1" val="-2.147484E+09"/>
  <p:tag name="MARGIN_2" val="36"/>
  <p:tag name="MARGIN_3" val="72"/>
  <p:tag name="MARGIN_4" val="108"/>
  <p:tag name="MARGIN_5" val="144"/>
  <p:tag name="FONT_SIZE" val="10"/>
</p:tagLst>
</file>

<file path=ppt/tags/tag228.xml><?xml version="1.0" encoding="utf-8"?>
<p:tagLst xmlns:a="http://schemas.openxmlformats.org/drawingml/2006/main" xmlns:r="http://schemas.openxmlformats.org/officeDocument/2006/relationships" xmlns:p="http://schemas.openxmlformats.org/presentationml/2006/main">
  <p:tag name="ARTICULATE_TITLE_TAG" val="Prevention at WSU"/>
  <p:tag name="ARTICULATE_SLIDE_GUID" val="eaa54d4e-6d85-49b6-94c2-1d5b7cd045ff"/>
  <p:tag name="ARTICULATE_PLAYLIST_ID" val="-1"/>
  <p:tag name="ARTICULATE_SLIDE_NAV" val="59"/>
  <p:tag name="AUDIO_ID" val="562"/>
  <p:tag name="ARTICULATE_AUDIO_RECORDED" val="1"/>
  <p:tag name="ELAPSEDTIME" val="30.9"/>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2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xml><?xml version="1.0" encoding="utf-8"?>
<p:tagLst xmlns:a="http://schemas.openxmlformats.org/drawingml/2006/main" xmlns:r="http://schemas.openxmlformats.org/officeDocument/2006/relationships" xmlns:p="http://schemas.openxmlformats.org/presentationml/2006/main">
  <p:tag name="ARTICULATE_SLIDE_GUID" val="36bd3560-3a49-4179-9433-32f3b0330291"/>
  <p:tag name="ARTICULATE_TITLE_TAG" val="President's Statement"/>
  <p:tag name="ARTICULATE_PLAYLIST_ID" val="-1"/>
  <p:tag name="ARTICULATE_SLIDE_NAV" val="5"/>
  <p:tag name="AUDIO_ID" val="291"/>
  <p:tag name="ARTICULATE_AUDIO_RECORDED" val="1"/>
  <p:tag name="ELAPSEDTIME" val="25.1"/>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3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Lst>
</file>

<file path=ppt/tags/tag232.xml><?xml version="1.0" encoding="utf-8"?>
<p:tagLst xmlns:a="http://schemas.openxmlformats.org/drawingml/2006/main" xmlns:r="http://schemas.openxmlformats.org/officeDocument/2006/relationships" xmlns:p="http://schemas.openxmlformats.org/presentationml/2006/main">
  <p:tag name="ARTICULATE_SLIDE_GUID" val="f48de1a3-76e0-4c4d-8be6-17e3d24625ac"/>
  <p:tag name="ARTICULATE_TITLE_TAG" val="Prevention at WSU (2)"/>
  <p:tag name="ARTICULATE_PLAYLIST_ID" val="-1"/>
  <p:tag name="ARTICULATE_SLIDE_NAV" val="60"/>
  <p:tag name="AUDIO_ID" val="563"/>
  <p:tag name="ARTICULATE_AUDIO_RECORDED" val="1"/>
  <p:tag name="ELAPSEDTIME" val="14.1"/>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0"/>
</p:tagLst>
</file>

<file path=ppt/tags/tag236.xml><?xml version="1.0" encoding="utf-8"?>
<p:tagLst xmlns:a="http://schemas.openxmlformats.org/drawingml/2006/main" xmlns:r="http://schemas.openxmlformats.org/officeDocument/2006/relationships" xmlns:p="http://schemas.openxmlformats.org/presentationml/2006/main">
  <p:tag name="ARTICULATE_SLIDE_GUID" val="b5995d64-c8e1-4b47-80ce-afd34ef950f8"/>
  <p:tag name="ARTICULATE_TITLE_TAG" val="Prevention at WSU (3)"/>
  <p:tag name="ARTICULATE_PLAYLIST_ID" val="-1"/>
  <p:tag name="ARTICULATE_SLIDE_NAV" val="61"/>
  <p:tag name="AUDIO_ID" val="564"/>
  <p:tag name="ARTICULATE_AUDIO_RECORDED" val="1"/>
  <p:tag name="ELAPSEDTIME" val="16.6"/>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3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39.xml><?xml version="1.0" encoding="utf-8"?>
<p:tagLst xmlns:a="http://schemas.openxmlformats.org/drawingml/2006/main" xmlns:r="http://schemas.openxmlformats.org/officeDocument/2006/relationships" xmlns:p="http://schemas.openxmlformats.org/presentationml/2006/main">
  <p:tag name="BULLET_1" val="8226"/>
  <p:tag name="BULLET_2" val="8226"/>
  <p:tag name="MARGIN_1" val="0"/>
  <p:tag name="MARGIN_2" val="36"/>
  <p:tag name="MARGIN_3" val="72"/>
  <p:tag name="MARGIN_4" val="108"/>
  <p:tag name="MARGIN_5" val="144"/>
  <p:tag name="FONT_SIZE" val="10"/>
</p:tagLst>
</file>

<file path=ppt/tags/tag24.xml><?xml version="1.0" encoding="utf-8"?>
<p:tagLst xmlns:a="http://schemas.openxmlformats.org/drawingml/2006/main" xmlns:r="http://schemas.openxmlformats.org/officeDocument/2006/relationships" xmlns:p="http://schemas.openxmlformats.org/presentationml/2006/main">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35" val="8226"/>
  <p:tag name="BULLET_36" val="8226"/>
  <p:tag name="BULLET_37" val="8226"/>
  <p:tag name="BULLET_38" val="8226"/>
  <p:tag name="BULLET_39" val="8226"/>
  <p:tag name="BULLET_40" val="8226"/>
  <p:tag name="BULLET_41" val="8226"/>
  <p:tag name="BULLET_42" val="8226"/>
  <p:tag name="BULLET_43" val="8226"/>
  <p:tag name="BULLET_44" val="8226"/>
  <p:tag name="BULLET_45" val="8226"/>
  <p:tag name="BULLET_46" val="8226"/>
  <p:tag name="BULLET_47" val="8226"/>
  <p:tag name="BULLET_48" val="8226"/>
  <p:tag name="BULLET_49" val="8226"/>
  <p:tag name="BULLET_50" val="8226"/>
  <p:tag name="BULLET_51" val="8226"/>
  <p:tag name="BULLET_52" val="8226"/>
  <p:tag name="BULLET_53" val="8226"/>
  <p:tag name="BULLET_54" val="8226"/>
  <p:tag name="BULLET_55" val="8226"/>
  <p:tag name="BULLET_56" val="8226"/>
  <p:tag name="BULLET_57" val="8226"/>
  <p:tag name="BULLET_58" val="8226"/>
  <p:tag name="BULLET_59" val="8226"/>
  <p:tag name="BULLET_60" val="8226"/>
  <p:tag name="BULLET_61" val="8226"/>
  <p:tag name="BULLET_62" val="8226"/>
  <p:tag name="BULLET_63" val="8226"/>
  <p:tag name="BULLET_64" val="8226"/>
  <p:tag name="BULLET_65" val="8226"/>
  <p:tag name="BULLET_66" val="8226"/>
  <p:tag name="BULLET_67" val="8226"/>
  <p:tag name="BULLET_68" val="8226"/>
  <p:tag name="BULLET_69" val="8226"/>
  <p:tag name="BULLET_70" val="8226"/>
  <p:tag name="BULLET_71" val="8226"/>
  <p:tag name="BULLET_72" val="8226"/>
  <p:tag name="BULLET_73" val="8226"/>
  <p:tag name="BULLET_74" val="8226"/>
  <p:tag name="BULLET_75" val="8226"/>
  <p:tag name="BULLET_76" val="8226"/>
  <p:tag name="BULLET_77" val="8226"/>
  <p:tag name="BULLET_78" val="8226"/>
  <p:tag name="BULLET_79" val="8226"/>
  <p:tag name="BULLET_80" val="8226"/>
  <p:tag name="BULLET_81" val="8226"/>
  <p:tag name="BULLET_82" val="8226"/>
  <p:tag name="BULLET_83" val="8226"/>
  <p:tag name="BULLET_84" val="8226"/>
  <p:tag name="BULLET_85" val="8226"/>
  <p:tag name="BULLET_86" val="8226"/>
  <p:tag name="BULLET_87" val="8226"/>
  <p:tag name="BULLET_88" val="8226"/>
  <p:tag name="BULLET_89" val="8226"/>
  <p:tag name="BULLET_90" val="8226"/>
  <p:tag name="BULLET_91" val="8226"/>
  <p:tag name="BULLET_92" val="8226"/>
  <p:tag name="BULLET_93" val="8226"/>
  <p:tag name="BULLET_94" val="8226"/>
  <p:tag name="BULLET_95" val="8226"/>
  <p:tag name="BULLET_96" val="8226"/>
  <p:tag name="BULLET_97" val="8226"/>
  <p:tag name="BULLET_98" val="8226"/>
  <p:tag name="BULLET_99" val="8226"/>
  <p:tag name="BULLET_100" val="8226"/>
  <p:tag name="BULLET_101" val="8226"/>
  <p:tag name="BULLET_102" val="8226"/>
  <p:tag name="BULLET_103" val="8226"/>
  <p:tag name="BULLET_104" val="8226"/>
  <p:tag name="BULLET_105" val="8226"/>
  <p:tag name="BULLET_106" val="8226"/>
  <p:tag name="BULLET_107" val="8226"/>
  <p:tag name="BULLET_108" val="8226"/>
  <p:tag name="BULLET_109" val="8226"/>
  <p:tag name="BULLET_110" val="8226"/>
  <p:tag name="BULLET_111" val="8226"/>
  <p:tag name="BULLET_112" val="8226"/>
  <p:tag name="BULLET_113" val="8226"/>
  <p:tag name="BULLET_114" val="8226"/>
  <p:tag name="BULLET_115" val="8226"/>
  <p:tag name="BULLET_116" val="8226"/>
  <p:tag name="BULLET_117" val="8226"/>
  <p:tag name="BULLET_118" val="8226"/>
  <p:tag name="BULLET_119" val="8226"/>
  <p:tag name="BULLET_120" val="8226"/>
  <p:tag name="BULLET_121" val="8226"/>
  <p:tag name="BULLET_122" val="8226"/>
  <p:tag name="BULLET_123" val="8226"/>
  <p:tag name="BULLET_124" val="8226"/>
  <p:tag name="BULLET_125" val="8226"/>
  <p:tag name="BULLET_126" val="8226"/>
  <p:tag name="BULLET_127" val="8226"/>
  <p:tag name="BULLET_128" val="8226"/>
  <p:tag name="BULLET_129" val="8226"/>
  <p:tag name="BULLET_130" val="8226"/>
  <p:tag name="BULLET_131" val="8226"/>
  <p:tag name="BULLET_132" val="8226"/>
  <p:tag name="BULLET_133" val="8226"/>
  <p:tag name="BULLET_134" val="8226"/>
  <p:tag name="BULLET_4" val="8226"/>
  <p:tag name="BULLET_1" val="8226"/>
  <p:tag name="BULLET_2" val="8226"/>
  <p:tag name="BULLET_3" val="8226"/>
  <p:tag name="MARGIN_1" val="0"/>
  <p:tag name="MARGIN_2" val="36"/>
  <p:tag name="MARGIN_3" val="72"/>
  <p:tag name="MARGIN_4" val="108"/>
  <p:tag name="MARGIN_5" val="144"/>
  <p:tag name="FONT_SIZE" val="10"/>
</p:tagLst>
</file>

<file path=ppt/tags/tag240.xml><?xml version="1.0" encoding="utf-8"?>
<p:tagLst xmlns:a="http://schemas.openxmlformats.org/drawingml/2006/main" xmlns:r="http://schemas.openxmlformats.org/officeDocument/2006/relationships" xmlns:p="http://schemas.openxmlformats.org/presentationml/2006/main">
  <p:tag name="ARTICULATE_TITLE_TAG" val="Final Review"/>
  <p:tag name="AUDIO_ID" val="573"/>
  <p:tag name="ARTICULATE_AUDIO_RECORDED" val="1"/>
  <p:tag name="ELAPSEDTIME" val="33.9"/>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4"/>
</p:tagLst>
</file>

<file path=ppt/tags/tag241.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MARGIN_1" val="0"/>
  <p:tag name="MARGIN_2" val="36"/>
  <p:tag name="MARGIN_3" val="72"/>
  <p:tag name="MARGIN_4" val="108"/>
  <p:tag name="MARGIN_5" val="144"/>
  <p:tag name="FONT_SIZE" val="10"/>
</p:tagLst>
</file>

<file path=ppt/tags/tag242.xml><?xml version="1.0" encoding="utf-8"?>
<p:tagLst xmlns:a="http://schemas.openxmlformats.org/drawingml/2006/main" xmlns:r="http://schemas.openxmlformats.org/officeDocument/2006/relationships" xmlns:p="http://schemas.openxmlformats.org/presentationml/2006/main">
  <p:tag name="ARTICULATE_TITLE_TAG" val="WSU Resources"/>
  <p:tag name="ARTICULATE_SLIDE_GUID" val="14f1b06c-d316-4d5f-9e65-a8caae1d23c3"/>
  <p:tag name="ARTICULATE_PLAYLIST_ID" val="-1"/>
  <p:tag name="ARTICULATE_SLIDE_NAV" val="63"/>
  <p:tag name="AUDIO_ID" val="566"/>
  <p:tag name="ARTICULATE_AUDIO_RECORDED" val="1"/>
  <p:tag name="ELAPSEDTIME" val="8.1"/>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4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4.xml><?xml version="1.0" encoding="utf-8"?>
<p:tagLst xmlns:a="http://schemas.openxmlformats.org/drawingml/2006/main" xmlns:r="http://schemas.openxmlformats.org/officeDocument/2006/relationships" xmlns:p="http://schemas.openxmlformats.org/presentationml/2006/main">
  <p:tag name="BULLET_3" val="8226"/>
  <p:tag name="BULLET_2" val="8226"/>
  <p:tag name="BULLET_1" val="8226"/>
  <p:tag name="MARGIN_1" val="0"/>
  <p:tag name="MARGIN_2" val="36"/>
  <p:tag name="MARGIN_3" val="72"/>
  <p:tag name="MARGIN_4" val="108"/>
  <p:tag name="MARGIN_5" val="144"/>
  <p:tag name="FONT_SIZE" val="10"/>
</p:tagLst>
</file>

<file path=ppt/tags/tag245.xml><?xml version="1.0" encoding="utf-8"?>
<p:tagLst xmlns:a="http://schemas.openxmlformats.org/drawingml/2006/main" xmlns:r="http://schemas.openxmlformats.org/officeDocument/2006/relationships" xmlns:p="http://schemas.openxmlformats.org/presentationml/2006/main">
  <p:tag name="ARTICULATE_SLIDE_GUID" val="14f1b06c-d316-4d5f-9e65-a8caae1d0519"/>
  <p:tag name="ARTICULATE_PLAYLIST_ID" val="-1"/>
  <p:tag name="ARTICULATE_SLIDE_NAV" val="64"/>
  <p:tag name="AUDIO_ID" val="567"/>
  <p:tag name="ARTICULATE_AUDIO_RECORDED" val="1"/>
  <p:tag name="ELAPSEDTIME" val="7.1"/>
  <p:tag name="ANNOTATION_COUNT" val="0"/>
  <p:tag name="ARTICULATE_TITLE_TAG" val="WSU Resources (2)"/>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47.xml><?xml version="1.0" encoding="utf-8"?>
<p:tagLst xmlns:a="http://schemas.openxmlformats.org/drawingml/2006/main" xmlns:r="http://schemas.openxmlformats.org/officeDocument/2006/relationships" xmlns:p="http://schemas.openxmlformats.org/presentationml/2006/main">
  <p:tag name="BULLET_2" val="8226"/>
  <p:tag name="BULLET_3" val="8226"/>
  <p:tag name="BULLET_4" val="8226"/>
  <p:tag name="BULLET_1" val="8226"/>
  <p:tag name="MARGIN_1" val="0"/>
  <p:tag name="MARGIN_2" val="36"/>
  <p:tag name="MARGIN_3" val="72"/>
  <p:tag name="MARGIN_4" val="108"/>
  <p:tag name="MARGIN_5" val="144"/>
  <p:tag name="FONT_SIZE" val="10"/>
</p:tagLst>
</file>

<file path=ppt/tags/tag248.xml><?xml version="1.0" encoding="utf-8"?>
<p:tagLst xmlns:a="http://schemas.openxmlformats.org/drawingml/2006/main" xmlns:r="http://schemas.openxmlformats.org/officeDocument/2006/relationships" xmlns:p="http://schemas.openxmlformats.org/presentationml/2006/main">
  <p:tag name="ARTICULATE_SLIDE_GUID" val="14f1b06c-d316-4d5f-9e65-a8caae1d0520"/>
  <p:tag name="ARTICULATE_PLAYLIST_ID" val="-1"/>
  <p:tag name="ARTICULATE_SLIDE_NAV" val="65"/>
  <p:tag name="AUDIO_ID" val="568"/>
  <p:tag name="ARTICULATE_AUDIO_RECORDED" val="1"/>
  <p:tag name="ELAPSEDTIME" val="20.6"/>
  <p:tag name="ANNOTATION_COUNT" val="0"/>
  <p:tag name="ARTICULATE_TITLE_TAG" val="External Resources"/>
  <p:tag name="TIMELINE" val="5.6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49.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5.xml><?xml version="1.0" encoding="utf-8"?>
<p:tagLst xmlns:a="http://schemas.openxmlformats.org/drawingml/2006/main" xmlns:r="http://schemas.openxmlformats.org/officeDocument/2006/relationships" xmlns:p="http://schemas.openxmlformats.org/presentationml/2006/main">
  <p:tag name="ARTICULATE_SLIDE_GUID" val="36bd3560-3a49-4179-9433-32f3b0330482"/>
  <p:tag name="ARTICULATE_TITLE_TAG" val="President's Statement (2)"/>
  <p:tag name="ARTICULATE_PLAYLIST_ID" val="-1"/>
  <p:tag name="ARTICULATE_SLIDE_NAV" val="6"/>
  <p:tag name="AUDIO_ID" val="482"/>
  <p:tag name="ARTICULATE_AUDIO_RECORDED" val="1"/>
  <p:tag name="ELAPSEDTIME" val="19.6"/>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50.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1" val="8226"/>
  <p:tag name="BULLET_2" val="8226"/>
  <p:tag name="BULLET_3" val="8226"/>
  <p:tag name="MARGIN_1" val="0"/>
  <p:tag name="MARGIN_2" val="36"/>
  <p:tag name="MARGIN_3" val="72"/>
  <p:tag name="MARGIN_4" val="108"/>
  <p:tag name="MARGIN_5" val="144"/>
  <p:tag name="FONT_SIZE" val="10"/>
</p:tagLst>
</file>

<file path=ppt/tags/tag26.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35" val="8226"/>
  <p:tag name="BULLET_36" val="8226"/>
  <p:tag name="BULLET_37" val="8226"/>
  <p:tag name="BULLET_38" val="8226"/>
  <p:tag name="BULLET_39" val="8226"/>
  <p:tag name="BULLET_40" val="8226"/>
  <p:tag name="BULLET_41" val="8226"/>
  <p:tag name="BULLET_42" val="8226"/>
  <p:tag name="BULLET_43" val="8226"/>
  <p:tag name="BULLET_44" val="8226"/>
  <p:tag name="BULLET_45" val="8226"/>
  <p:tag name="BULLET_46" val="8226"/>
  <p:tag name="BULLET_47" val="8226"/>
  <p:tag name="BULLET_48" val="8226"/>
  <p:tag name="BULLET_49" val="8226"/>
  <p:tag name="BULLET_50" val="8226"/>
  <p:tag name="BULLET_51" val="8226"/>
  <p:tag name="BULLET_52" val="8226"/>
  <p:tag name="BULLET_53" val="8226"/>
  <p:tag name="BULLET_54" val="8226"/>
  <p:tag name="BULLET_55" val="8226"/>
  <p:tag name="BULLET_56" val="8226"/>
  <p:tag name="BULLET_57" val="8226"/>
  <p:tag name="BULLET_58" val="8226"/>
  <p:tag name="BULLET_59" val="8226"/>
  <p:tag name="BULLET_60" val="8226"/>
  <p:tag name="BULLET_61" val="8226"/>
  <p:tag name="BULLET_62" val="8226"/>
  <p:tag name="BULLET_63" val="8226"/>
  <p:tag name="BULLET_64" val="8226"/>
  <p:tag name="BULLET_65" val="8226"/>
  <p:tag name="BULLET_66" val="8226"/>
  <p:tag name="BULLET_67" val="8226"/>
  <p:tag name="BULLET_68" val="8226"/>
  <p:tag name="BULLET_69" val="8226"/>
  <p:tag name="BULLET_70" val="8226"/>
  <p:tag name="BULLET_71" val="8226"/>
  <p:tag name="BULLET_72" val="8226"/>
  <p:tag name="BULLET_73" val="8226"/>
  <p:tag name="BULLET_74" val="8226"/>
  <p:tag name="BULLET_75" val="8226"/>
  <p:tag name="BULLET_76" val="8226"/>
  <p:tag name="BULLET_77" val="8226"/>
  <p:tag name="BULLET_78" val="8226"/>
  <p:tag name="BULLET_79" val="8226"/>
  <p:tag name="BULLET_80" val="8226"/>
  <p:tag name="BULLET_81" val="8226"/>
  <p:tag name="BULLET_82" val="8226"/>
  <p:tag name="BULLET_83" val="8226"/>
  <p:tag name="BULLET_84" val="8226"/>
  <p:tag name="BULLET_85" val="8226"/>
  <p:tag name="BULLET_86" val="8226"/>
  <p:tag name="BULLET_87" val="8226"/>
  <p:tag name="BULLET_88" val="8226"/>
  <p:tag name="BULLET_89" val="8226"/>
  <p:tag name="BULLET_90" val="8226"/>
  <p:tag name="BULLET_91" val="8226"/>
  <p:tag name="BULLET_92" val="8226"/>
  <p:tag name="BULLET_93" val="8226"/>
  <p:tag name="BULLET_94" val="8226"/>
  <p:tag name="BULLET_95" val="8226"/>
  <p:tag name="BULLET_96" val="8226"/>
  <p:tag name="BULLET_97" val="8226"/>
  <p:tag name="BULLET_98" val="8226"/>
  <p:tag name="BULLET_99" val="8226"/>
  <p:tag name="BULLET_100" val="8226"/>
  <p:tag name="BULLET_101" val="8226"/>
  <p:tag name="BULLET_102" val="8226"/>
  <p:tag name="BULLET_103" val="8226"/>
  <p:tag name="BULLET_104" val="8226"/>
  <p:tag name="BULLET_105" val="8226"/>
  <p:tag name="BULLET_106" val="8226"/>
  <p:tag name="BULLET_107" val="8226"/>
  <p:tag name="BULLET_108" val="8226"/>
  <p:tag name="BULLET_109" val="8226"/>
  <p:tag name="BULLET_110" val="8226"/>
  <p:tag name="BULLET_111" val="8226"/>
  <p:tag name="BULLET_112" val="8226"/>
  <p:tag name="BULLET_113" val="8226"/>
  <p:tag name="BULLET_114" val="8226"/>
  <p:tag name="BULLET_115" val="8226"/>
  <p:tag name="BULLET_116" val="8226"/>
  <p:tag name="BULLET_117" val="8226"/>
  <p:tag name="BULLET_118" val="8226"/>
  <p:tag name="BULLET_119" val="8226"/>
  <p:tag name="BULLET_120" val="8226"/>
  <p:tag name="BULLET_121" val="8226"/>
  <p:tag name="BULLET_122" val="8226"/>
  <p:tag name="BULLET_123" val="8226"/>
  <p:tag name="BULLET_124" val="8226"/>
  <p:tag name="BULLET_125" val="8226"/>
  <p:tag name="BULLET_126" val="8226"/>
  <p:tag name="BULLET_127" val="8226"/>
  <p:tag name="BULLET_128" val="8226"/>
  <p:tag name="BULLET_129" val="8226"/>
  <p:tag name="BULLET_130" val="8226"/>
  <p:tag name="BULLET_131" val="8226"/>
  <p:tag name="BULLET_132" val="8226"/>
  <p:tag name="BULLET_133" val="8226"/>
  <p:tag name="BULLET_134" val="8226"/>
  <p:tag name="BULLET_1" val="8226"/>
  <p:tag name="BULLET_2" val="8226"/>
  <p:tag name="BULLET_3" val="8226"/>
  <p:tag name="MARGIN_1" val="0"/>
  <p:tag name="MARGIN_2" val="36"/>
  <p:tag name="MARGIN_3" val="72"/>
  <p:tag name="MARGIN_4" val="108"/>
  <p:tag name="MARGIN_5" val="144"/>
  <p:tag name="FONT_SIZE" val="10"/>
</p:tagLst>
</file>

<file path=ppt/tags/tag27.xml><?xml version="1.0" encoding="utf-8"?>
<p:tagLst xmlns:a="http://schemas.openxmlformats.org/drawingml/2006/main" xmlns:r="http://schemas.openxmlformats.org/officeDocument/2006/relationships" xmlns:p="http://schemas.openxmlformats.org/presentationml/2006/main">
  <p:tag name="ARTICULATE_SLIDE_GUID" val="1332cd83-04a3-47ff-8ad7-fbad7eb82f2c"/>
  <p:tag name="ARTICULATE_PLAYLIST_ID" val="-1"/>
  <p:tag name="ARTICULATE_SLIDE_NAV" val="7"/>
  <p:tag name="ARTICULATE_TITLE_TAG" val="Federal and State Law"/>
  <p:tag name="AUDIO_ID" val="441"/>
  <p:tag name="ARTICULATE_AUDIO_RECORDED" val="1"/>
  <p:tag name="ELAPSEDTIME" val="37.4"/>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2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9.xml><?xml version="1.0" encoding="utf-8"?>
<p:tagLst xmlns:a="http://schemas.openxmlformats.org/drawingml/2006/main" xmlns:r="http://schemas.openxmlformats.org/officeDocument/2006/relationships" xmlns:p="http://schemas.openxmlformats.org/presentationml/2006/main">
  <p:tag name="DUPLICATEID" val="4da1d08e2d0944eaa3857793517ddc4d"/>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raining\AppData\Local\Temp\articulate\presenter\imgtemp\KMfRGnwA_files\slide0001_image001.png"/>
</p:tagLst>
</file>

<file path=ppt/tags/tag30.xml><?xml version="1.0" encoding="utf-8"?>
<p:tagLst xmlns:a="http://schemas.openxmlformats.org/drawingml/2006/main" xmlns:r="http://schemas.openxmlformats.org/officeDocument/2006/relationships" xmlns:p="http://schemas.openxmlformats.org/presentationml/2006/main">
  <p:tag name="DUPLICATEID" val="e87371562b4e4b96b8036a20d7800ae3"/>
</p:tagLst>
</file>

<file path=ppt/tags/tag31.xml><?xml version="1.0" encoding="utf-8"?>
<p:tagLst xmlns:a="http://schemas.openxmlformats.org/drawingml/2006/main" xmlns:r="http://schemas.openxmlformats.org/officeDocument/2006/relationships" xmlns:p="http://schemas.openxmlformats.org/presentationml/2006/main">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 val="8226"/>
  <p:tag name="BULLET_3" val="8226"/>
  <p:tag name="BULLET_4" val="8226"/>
  <p:tag name="BULLET_5" val="8226"/>
  <p:tag name="BULLET_1" val="8226"/>
  <p:tag name="MARGIN_1" val="0"/>
  <p:tag name="MARGIN_2" val="36"/>
  <p:tag name="MARGIN_3" val="72"/>
  <p:tag name="MARGIN_4" val="108"/>
  <p:tag name="MARGIN_5" val="144"/>
  <p:tag name="FONT_SIZE" val="10"/>
</p:tagLst>
</file>

<file path=ppt/tags/tag32.xml><?xml version="1.0" encoding="utf-8"?>
<p:tagLst xmlns:a="http://schemas.openxmlformats.org/drawingml/2006/main" xmlns:r="http://schemas.openxmlformats.org/officeDocument/2006/relationships" xmlns:p="http://schemas.openxmlformats.org/presentationml/2006/main">
  <p:tag name="ARTICULATE_SLIDE_GUID" val="83bc0cac-f760-4ffe-8a29-df0cd0014628"/>
  <p:tag name="ARTICULATE_PLAYLIST_ID" val="-1"/>
  <p:tag name="ARTICULATE_SLIDE_NAV" val="10"/>
  <p:tag name="ARTICULATE_TITLE_TAG" val="WSU Executive Policy"/>
  <p:tag name="AUDIO_ID" val="316"/>
  <p:tag name="ARTICULATE_AUDIO_RECORDED" val="1"/>
  <p:tag name="ELAPSEDTIME" val="21.4"/>
  <p:tag name="ANNOTATION_COUNT" val="0"/>
  <p:tag name="TIMELINE" val="9.30/17.7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3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5.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0"/>
</p:tagLst>
</file>

<file path=ppt/tags/tag36.xml><?xml version="1.0" encoding="utf-8"?>
<p:tagLst xmlns:a="http://schemas.openxmlformats.org/drawingml/2006/main" xmlns:r="http://schemas.openxmlformats.org/officeDocument/2006/relationships" xmlns:p="http://schemas.openxmlformats.org/presentationml/2006/main">
  <p:tag name="ARTICULATE_SLIDE_GUID" val="1d3c10d1-a328-42b2-9d10-a67c639e2b45"/>
  <p:tag name="ARTICULATE_PLAYLIST_ID" val="-1"/>
  <p:tag name="ARTICULATE_SLIDE_NAV" val="11"/>
  <p:tag name="ARTICULATE_TITLE_TAG" val="Executive Policy #15 re: Discrimination"/>
  <p:tag name="AUDIO_ID" val="364"/>
  <p:tag name="ARTICULATE_AUDIO_RECORDED" val="1"/>
  <p:tag name="ELAPSEDTIME" val="32.7"/>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3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39.xml><?xml version="1.0" encoding="utf-8"?>
<p:tagLst xmlns:a="http://schemas.openxmlformats.org/drawingml/2006/main" xmlns:r="http://schemas.openxmlformats.org/officeDocument/2006/relationships" xmlns:p="http://schemas.openxmlformats.org/presentationml/2006/main">
  <p:tag name="DUPLICATEID" val="feb7d92b40ee429795182f8dc075da63"/>
</p:tagLst>
</file>

<file path=ppt/tags/tag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raining\AppData\Local\Temp\articulate\presenter\imgtemp\p8R4vuK7_files\slide0001_image001.png"/>
</p:tagLst>
</file>

<file path=ppt/tags/tag40.xml><?xml version="1.0" encoding="utf-8"?>
<p:tagLst xmlns:a="http://schemas.openxmlformats.org/drawingml/2006/main" xmlns:r="http://schemas.openxmlformats.org/officeDocument/2006/relationships" xmlns:p="http://schemas.openxmlformats.org/presentationml/2006/main">
  <p:tag name="DUPLICATEID" val="abe427f655994f838f0bbdd4cf037de5"/>
</p:tagLst>
</file>

<file path=ppt/tags/tag41.xml><?xml version="1.0" encoding="utf-8"?>
<p:tagLst xmlns:a="http://schemas.openxmlformats.org/drawingml/2006/main" xmlns:r="http://schemas.openxmlformats.org/officeDocument/2006/relationships" xmlns:p="http://schemas.openxmlformats.org/presentationml/2006/main">
  <p:tag name="DUPLICATEID" val="f32ef5ae39184ee7b151d4ef1fa78765"/>
</p:tagLst>
</file>

<file path=ppt/tags/tag42.xml><?xml version="1.0" encoding="utf-8"?>
<p:tagLst xmlns:a="http://schemas.openxmlformats.org/drawingml/2006/main" xmlns:r="http://schemas.openxmlformats.org/officeDocument/2006/relationships" xmlns:p="http://schemas.openxmlformats.org/presentationml/2006/main">
  <p:tag name="DUPLICATEID" val="c5da9086e9c4481f93370abd33cde30a"/>
</p:tagLst>
</file>

<file path=ppt/tags/tag43.xml><?xml version="1.0" encoding="utf-8"?>
<p:tagLst xmlns:a="http://schemas.openxmlformats.org/drawingml/2006/main" xmlns:r="http://schemas.openxmlformats.org/officeDocument/2006/relationships" xmlns:p="http://schemas.openxmlformats.org/presentationml/2006/main">
  <p:tag name="DUPLICATEID" val="039ee6d3d3ee4b00aee28c3483e977d4"/>
</p:tagLst>
</file>

<file path=ppt/tags/tag44.xml><?xml version="1.0" encoding="utf-8"?>
<p:tagLst xmlns:a="http://schemas.openxmlformats.org/drawingml/2006/main" xmlns:r="http://schemas.openxmlformats.org/officeDocument/2006/relationships" xmlns:p="http://schemas.openxmlformats.org/presentationml/2006/main">
  <p:tag name="BULLET_4" val="8226"/>
  <p:tag name="BULLET_1" val="8226"/>
  <p:tag name="BULLET_2" val="8226"/>
  <p:tag name="BULLET_3" val="8226"/>
  <p:tag name="MARGIN_1" val="0"/>
  <p:tag name="MARGIN_2" val="36"/>
  <p:tag name="MARGIN_3" val="72"/>
  <p:tag name="MARGIN_4" val="108"/>
  <p:tag name="MARGIN_5" val="144"/>
  <p:tag name="FONT_SIZE" val="10"/>
</p:tagLst>
</file>

<file path=ppt/tags/tag45.xml><?xml version="1.0" encoding="utf-8"?>
<p:tagLst xmlns:a="http://schemas.openxmlformats.org/drawingml/2006/main" xmlns:r="http://schemas.openxmlformats.org/officeDocument/2006/relationships" xmlns:p="http://schemas.openxmlformats.org/presentationml/2006/main">
  <p:tag name="ARTICULATE_SLIDE_GUID" val="e35d459c-d41b-4d1a-b692-93bd4b391cb5"/>
  <p:tag name="ARTICULATE_PLAYLIST_ID" val="-1"/>
  <p:tag name="ARTICULATE_SLIDE_NAV" val="12"/>
  <p:tag name="ARTICULATE_TITLE_TAG" val="EP #15 re: Discrimination (2)"/>
  <p:tag name="AUDIO_ID" val="611"/>
  <p:tag name="ARTICULATE_AUDIO_RECORDED" val="1"/>
  <p:tag name="ELAPSEDTIME" val="53.7"/>
  <p:tag name="ANNOTATION_COUNT" val="0"/>
  <p:tag name="TIMELINE" val="13.40/15.30/17.60/20.20/22.10/23.80/25.00/26.10/27.50/30.20/37.40/39.70/42.3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4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8.xml><?xml version="1.0" encoding="utf-8"?>
<p:tagLst xmlns:a="http://schemas.openxmlformats.org/drawingml/2006/main" xmlns:r="http://schemas.openxmlformats.org/officeDocument/2006/relationships" xmlns:p="http://schemas.openxmlformats.org/presentationml/2006/main">
  <p:tag name="DUPLICATEID" val="39fc5bb355be45babdb395d50a0d840d"/>
</p:tagLst>
</file>

<file path=ppt/tags/tag49.xml><?xml version="1.0" encoding="utf-8"?>
<p:tagLst xmlns:a="http://schemas.openxmlformats.org/drawingml/2006/main" xmlns:r="http://schemas.openxmlformats.org/officeDocument/2006/relationships" xmlns:p="http://schemas.openxmlformats.org/presentationml/2006/main">
  <p:tag name="DUPLICATEID" val="a1203a1fbcb64e97bc69557cc534cbf8"/>
</p:tagLst>
</file>

<file path=ppt/tags/tag5.xml><?xml version="1.0" encoding="utf-8"?>
<p:tagLst xmlns:a="http://schemas.openxmlformats.org/drawingml/2006/main" xmlns:r="http://schemas.openxmlformats.org/officeDocument/2006/relationships" xmlns:p="http://schemas.openxmlformats.org/presentationml/2006/main">
  <p:tag name="ARTICULATE_SLIDE_GUID" val="e47d6dee-c811-4a0e-8946-15916025ced7"/>
  <p:tag name="ARTICULATE_TITLE_TAG" val="Introduction"/>
  <p:tag name="ARTICULATE_PLAYLIST_ID" val="-1"/>
  <p:tag name="ARTICULATE_SLIDE_NAV" val="1"/>
  <p:tag name="AUDIO_ID" val="606"/>
  <p:tag name="ARTICULATE_AUDIO_RECORDED" val="1"/>
  <p:tag name="ELAPSEDTIME" val="58.4"/>
  <p:tag name="ANNOTATION_COUNT" val="0"/>
  <p:tag name="ARTICULATE_NAV_LEVEL" val="1"/>
  <p:tag name="ARTICULATE_SLIDE_PRESENTER_GUID" val="14da97a6-5c45-4e86-8cab-2b4a498a902c"/>
  <p:tag name="ARTICULATE_SLIDE_PAUSE" val="0"/>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50.xml><?xml version="1.0" encoding="utf-8"?>
<p:tagLst xmlns:a="http://schemas.openxmlformats.org/drawingml/2006/main" xmlns:r="http://schemas.openxmlformats.org/officeDocument/2006/relationships" xmlns:p="http://schemas.openxmlformats.org/presentationml/2006/main">
  <p:tag name="DUPLICATEID" val="bd7e54f1650e4880b5c26ac68ac9ba56"/>
</p:tagLst>
</file>

<file path=ppt/tags/tag51.xml><?xml version="1.0" encoding="utf-8"?>
<p:tagLst xmlns:a="http://schemas.openxmlformats.org/drawingml/2006/main" xmlns:r="http://schemas.openxmlformats.org/officeDocument/2006/relationships" xmlns:p="http://schemas.openxmlformats.org/presentationml/2006/main">
  <p:tag name="DUPLICATEID" val="14686d9592014131aa7672b6426f3f06"/>
</p:tagLst>
</file>

<file path=ppt/tags/tag52.xml><?xml version="1.0" encoding="utf-8"?>
<p:tagLst xmlns:a="http://schemas.openxmlformats.org/drawingml/2006/main" xmlns:r="http://schemas.openxmlformats.org/officeDocument/2006/relationships" xmlns:p="http://schemas.openxmlformats.org/presentationml/2006/main">
  <p:tag name="DUPLICATEID" val="ae88694beacc4254b0b3de1c0dbd5551"/>
</p:tagLst>
</file>

<file path=ppt/tags/tag53.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0"/>
</p:tagLst>
</file>

<file path=ppt/tags/tag54.xml><?xml version="1.0" encoding="utf-8"?>
<p:tagLst xmlns:a="http://schemas.openxmlformats.org/drawingml/2006/main" xmlns:r="http://schemas.openxmlformats.org/officeDocument/2006/relationships" xmlns:p="http://schemas.openxmlformats.org/presentationml/2006/main">
  <p:tag name="ARTICULATE_SLIDE_GUID" val="c8d422cd-b8a2-4522-ab27-1291919c7f3c"/>
  <p:tag name="ARTICULATE_PLAYLIST_ID" val="-1"/>
  <p:tag name="ARTICULATE_SLIDE_NAV" val="14"/>
  <p:tag name="ARTICULATE_TITLE_TAG" val="EP #15 re: Discrimination (3)"/>
  <p:tag name="AUDIO_ID" val="317"/>
  <p:tag name="ARTICULATE_AUDIO_RECORDED" val="1"/>
  <p:tag name="ELAPSEDTIME" val="32.1"/>
  <p:tag name="ANNOTATION_COUNT" val="0"/>
  <p:tag name="TIMELINE" val="15.2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6.xml><?xml version="1.0" encoding="utf-8"?>
<p:tagLst xmlns:a="http://schemas.openxmlformats.org/drawingml/2006/main" xmlns:r="http://schemas.openxmlformats.org/officeDocument/2006/relationships" xmlns:p="http://schemas.openxmlformats.org/presentationml/2006/main">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35" val="8226"/>
  <p:tag name="BULLET_36" val="8226"/>
  <p:tag name="BULLET_37" val="8226"/>
  <p:tag name="BULLET_38" val="8226"/>
  <p:tag name="BULLET_39" val="8226"/>
  <p:tag name="BULLET_40" val="8226"/>
  <p:tag name="BULLET_41" val="8226"/>
  <p:tag name="BULLET_42" val="8226"/>
  <p:tag name="BULLET_43" val="8226"/>
  <p:tag name="BULLET_44" val="8226"/>
  <p:tag name="BULLET_45" val="8226"/>
  <p:tag name="BULLET_46" val="8226"/>
  <p:tag name="BULLET_47" val="8226"/>
  <p:tag name="BULLET_48" val="8226"/>
  <p:tag name="BULLET_49" val="8226"/>
  <p:tag name="BULLET_50" val="8226"/>
  <p:tag name="BULLET_51" val="8226"/>
  <p:tag name="BULLET_52" val="8226"/>
  <p:tag name="BULLET_53" val="8226"/>
  <p:tag name="BULLET_54" val="8226"/>
  <p:tag name="BULLET_55" val="8226"/>
  <p:tag name="BULLET_56" val="8226"/>
  <p:tag name="BULLET_57" val="8226"/>
  <p:tag name="BULLET_58" val="8226"/>
  <p:tag name="BULLET_59" val="8226"/>
  <p:tag name="BULLET_60" val="8226"/>
  <p:tag name="BULLET_61" val="8226"/>
  <p:tag name="BULLET_62" val="8226"/>
  <p:tag name="BULLET_63" val="8226"/>
  <p:tag name="BULLET_64" val="8226"/>
  <p:tag name="BULLET_65" val="8226"/>
  <p:tag name="BULLET_66" val="8226"/>
  <p:tag name="BULLET_67" val="8226"/>
  <p:tag name="BULLET_68" val="8226"/>
  <p:tag name="BULLET_69" val="8226"/>
  <p:tag name="BULLET_70" val="8226"/>
  <p:tag name="BULLET_71" val="8226"/>
  <p:tag name="BULLET_72" val="8226"/>
  <p:tag name="BULLET_73" val="8226"/>
  <p:tag name="BULLET_74" val="8226"/>
  <p:tag name="BULLET_75" val="8226"/>
  <p:tag name="BULLET_76" val="8226"/>
  <p:tag name="BULLET_77" val="8226"/>
  <p:tag name="BULLET_78" val="8226"/>
  <p:tag name="BULLET_79" val="8226"/>
  <p:tag name="BULLET_80" val="8226"/>
  <p:tag name="BULLET_81" val="8226"/>
  <p:tag name="BULLET_82" val="8226"/>
  <p:tag name="BULLET_83" val="8226"/>
  <p:tag name="BULLET_84" val="8226"/>
  <p:tag name="BULLET_85" val="8226"/>
  <p:tag name="BULLET_86" val="8226"/>
  <p:tag name="BULLET_87" val="8226"/>
  <p:tag name="BULLET_88" val="8226"/>
  <p:tag name="BULLET_89" val="8226"/>
  <p:tag name="BULLET_90" val="8226"/>
  <p:tag name="BULLET_91" val="8226"/>
  <p:tag name="BULLET_92" val="8226"/>
  <p:tag name="BULLET_93" val="8226"/>
  <p:tag name="BULLET_94" val="8226"/>
  <p:tag name="BULLET_95" val="8226"/>
  <p:tag name="BULLET_96" val="8226"/>
  <p:tag name="BULLET_97" val="8226"/>
  <p:tag name="BULLET_98" val="8226"/>
  <p:tag name="BULLET_99" val="8226"/>
  <p:tag name="BULLET_100" val="8226"/>
  <p:tag name="BULLET_101" val="8226"/>
  <p:tag name="BULLET_102" val="8226"/>
  <p:tag name="BULLET_103" val="8226"/>
  <p:tag name="BULLET_104" val="8226"/>
  <p:tag name="BULLET_105" val="8226"/>
  <p:tag name="BULLET_106" val="8226"/>
  <p:tag name="BULLET_107" val="8226"/>
  <p:tag name="BULLET_108" val="8226"/>
  <p:tag name="BULLET_109" val="8226"/>
  <p:tag name="BULLET_110" val="8226"/>
  <p:tag name="BULLET_111" val="8226"/>
  <p:tag name="BULLET_112" val="8226"/>
  <p:tag name="BULLET_113" val="8226"/>
  <p:tag name="BULLET_114" val="8226"/>
  <p:tag name="BULLET_115" val="8226"/>
  <p:tag name="BULLET_116" val="8226"/>
  <p:tag name="BULLET_117" val="8226"/>
  <p:tag name="BULLET_118" val="8226"/>
  <p:tag name="BULLET_119" val="8226"/>
  <p:tag name="BULLET_120" val="8226"/>
  <p:tag name="BULLET_121" val="8226"/>
  <p:tag name="BULLET_122" val="8226"/>
  <p:tag name="BULLET_123" val="8226"/>
  <p:tag name="BULLET_124" val="8226"/>
  <p:tag name="BULLET_125" val="8226"/>
  <p:tag name="BULLET_126" val="8226"/>
  <p:tag name="BULLET_127" val="8226"/>
  <p:tag name="BULLET_128" val="8226"/>
  <p:tag name="BULLET_129" val="8226"/>
  <p:tag name="BULLET_130" val="8226"/>
  <p:tag name="BULLET_7" val="8226"/>
  <p:tag name="BULLET_8" val="8226"/>
  <p:tag name="BULLET_2" val="8226"/>
  <p:tag name="BULLET_3" val="8226"/>
  <p:tag name="BULLET_4" val="8226"/>
  <p:tag name="BULLET_5" val="8226"/>
  <p:tag name="BULLET_6" val="8226"/>
  <p:tag name="BULLET_1" val="8226"/>
  <p:tag name="MARGIN_1" val="0"/>
  <p:tag name="MARGIN_2" val="36"/>
  <p:tag name="MARGIN_3" val="72"/>
  <p:tag name="MARGIN_4" val="108"/>
  <p:tag name="MARGIN_5" val="144"/>
  <p:tag name="FONT_SIZE" val="10"/>
</p:tagLst>
</file>

<file path=ppt/tags/tag57.xml><?xml version="1.0" encoding="utf-8"?>
<p:tagLst xmlns:a="http://schemas.openxmlformats.org/drawingml/2006/main" xmlns:r="http://schemas.openxmlformats.org/officeDocument/2006/relationships" xmlns:p="http://schemas.openxmlformats.org/presentationml/2006/main">
  <p:tag name="ARTICULATE_SLIDE_GUID" val="be1e6c34-3628-4c30-a5ec-bf313efa18b1"/>
  <p:tag name="ARTICULATE_PLAYLIST_ID" val="-1"/>
  <p:tag name="ARTICULATE_SLIDE_NAV" val="13"/>
  <p:tag name="ARTICULATE_TITLE_TAG" val="EP #15 re: Discrimination (4)"/>
  <p:tag name="AUDIO_ID" val="597"/>
  <p:tag name="ARTICULATE_AUDIO_RECORDED" val="1"/>
  <p:tag name="ELAPSEDTIME" val="61.9"/>
  <p:tag name="ANNOTATION_COUNT" val="0"/>
  <p:tag name="TIMELINE" val="9.60/18.00/27.30/39.7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9.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BULLET_10" val="8226"/>
  <p:tag name="BULLET_11" val="8226"/>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Users\Training\AppData\Local\Temp\articulate\presenter\imgtemp\jEdEl6WJ_files\slide0001_image001.png"/>
</p:tagLst>
</file>

<file path=ppt/tags/tag60.xml><?xml version="1.0" encoding="utf-8"?>
<p:tagLst xmlns:a="http://schemas.openxmlformats.org/drawingml/2006/main" xmlns:r="http://schemas.openxmlformats.org/officeDocument/2006/relationships" xmlns:p="http://schemas.openxmlformats.org/presentationml/2006/main">
  <p:tag name="ARTICULATE_SLIDE_GUID" val="6ed8eb7b-5bf1-41d1-89a6-a24a7b408b80"/>
  <p:tag name="ARTICULATE_TITLE_TAG" val="Examples of Discrimination"/>
  <p:tag name="ARTICULATE_PLAYLIST_ID" val="-1"/>
  <p:tag name="ARTICULATE_SLIDE_NAV" val="18"/>
  <p:tag name="AUDIO_ID" val="361"/>
  <p:tag name="ARTICULATE_AUDIO_RECORDED" val="1"/>
  <p:tag name="ELAPSEDTIME" val="39.9"/>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61.xml><?xml version="1.0" encoding="utf-8"?>
<p:tagLst xmlns:a="http://schemas.openxmlformats.org/drawingml/2006/main" xmlns:r="http://schemas.openxmlformats.org/officeDocument/2006/relationships" xmlns:p="http://schemas.openxmlformats.org/presentationml/2006/main">
  <p:tag name="ARTICULATE_SOURCE_IMAGE" val="C:\Users\Training\AppData\Local\Temp\articulate\presenter\imgtemp\8XAIcRi5_files\slide0001_image001.png"/>
  <p:tag name="ARTICULATE_PUBLISH_MODE" val="2"/>
</p:tagLst>
</file>

<file path=ppt/tags/tag6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3.xml><?xml version="1.0" encoding="utf-8"?>
<p:tagLst xmlns:a="http://schemas.openxmlformats.org/drawingml/2006/main" xmlns:r="http://schemas.openxmlformats.org/officeDocument/2006/relationships" xmlns:p="http://schemas.openxmlformats.org/presentationml/2006/main">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7" val="8226"/>
  <p:tag name="BULLET_8" val="8226"/>
  <p:tag name="BULLET_6" val="8226"/>
  <p:tag name="BULLET_1" val="8226"/>
  <p:tag name="BULLET_2" val="8226"/>
  <p:tag name="BULLET_3" val="8226"/>
  <p:tag name="BULLET_4" val="8226"/>
  <p:tag name="BULLET_5" val="8226"/>
  <p:tag name="MARGIN_1" val="0"/>
  <p:tag name="MARGIN_2" val="36"/>
  <p:tag name="MARGIN_3" val="72"/>
  <p:tag name="MARGIN_4" val="108"/>
  <p:tag name="MARGIN_5" val="144"/>
  <p:tag name="FONT_SIZE" val="10"/>
</p:tagLst>
</file>

<file path=ppt/tags/tag64.xml><?xml version="1.0" encoding="utf-8"?>
<p:tagLst xmlns:a="http://schemas.openxmlformats.org/drawingml/2006/main" xmlns:r="http://schemas.openxmlformats.org/officeDocument/2006/relationships" xmlns:p="http://schemas.openxmlformats.org/presentationml/2006/main">
  <p:tag name="ARTICULATE_SLIDE_GUID" val="6ed8eb7b-5bf1-41d1-89a6-a24a7b400488"/>
  <p:tag name="ARTICULATE_TITLE_TAG" val="Examples of Discrimination (2)"/>
  <p:tag name="ARTICULATE_PLAYLIST_ID" val="-1"/>
  <p:tag name="ARTICULATE_SLIDE_NAV" val="19"/>
  <p:tag name="AUDIO_ID" val="488"/>
  <p:tag name="ARTICULATE_AUDIO_RECORDED" val="1"/>
  <p:tag name="ELAPSEDTIME" val="31.5"/>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6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67.xml><?xml version="1.0" encoding="utf-8"?>
<p:tagLst xmlns:a="http://schemas.openxmlformats.org/drawingml/2006/main" xmlns:r="http://schemas.openxmlformats.org/officeDocument/2006/relationships" xmlns:p="http://schemas.openxmlformats.org/presentationml/2006/main">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0"/>
</p:tagLst>
</file>

<file path=ppt/tags/tag68.xml><?xml version="1.0" encoding="utf-8"?>
<p:tagLst xmlns:a="http://schemas.openxmlformats.org/drawingml/2006/main" xmlns:r="http://schemas.openxmlformats.org/officeDocument/2006/relationships" xmlns:p="http://schemas.openxmlformats.org/presentationml/2006/main">
  <p:tag name="ARTICULATE_SLIDE_GUID" val="1e24a026-a9d0-487f-a9f7-27c63eebb213"/>
  <p:tag name="ARTICULATE_TITLE_TAG" val="Examples of Discrimination (3)"/>
  <p:tag name="ARTICULATE_PLAYLIST_ID" val="-1"/>
  <p:tag name="ARTICULATE_SLIDE_NAV" val="20"/>
  <p:tag name="AUDIO_ID" val="356"/>
  <p:tag name="ARTICULATE_AUDIO_RECORDED" val="1"/>
  <p:tag name="ELAPSEDTIME" val="23.7"/>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69.xml><?xml version="1.0" encoding="utf-8"?>
<p:tagLst xmlns:a="http://schemas.openxmlformats.org/drawingml/2006/main" xmlns:r="http://schemas.openxmlformats.org/officeDocument/2006/relationships" xmlns:p="http://schemas.openxmlformats.org/presentationml/2006/main">
  <p:tag name="ARTICULATE_SOURCE_IMAGE" val="C:\Users\Training\AppData\Local\Temp\articulate\presenter\imgtemp\JeSvXcpK_files\slide0001_image001.jpg"/>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DUPLICATEID" val="658b0d37b8204bd4a8aa7885f16e98ec"/>
</p:tagLst>
</file>

<file path=ppt/tags/tag7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1.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35" val="8226"/>
  <p:tag name="BULLET_36" val="8226"/>
  <p:tag name="BULLET_37" val="8226"/>
  <p:tag name="BULLET_38" val="8226"/>
  <p:tag name="BULLET_39" val="8226"/>
  <p:tag name="BULLET_40" val="8226"/>
  <p:tag name="BULLET_41" val="8226"/>
  <p:tag name="BULLET_42" val="8226"/>
  <p:tag name="BULLET_43" val="8226"/>
  <p:tag name="BULLET_44" val="8226"/>
  <p:tag name="BULLET_45" val="8226"/>
  <p:tag name="BULLET_46" val="8226"/>
  <p:tag name="BULLET_47" val="8226"/>
  <p:tag name="BULLET_48" val="8226"/>
  <p:tag name="BULLET_49" val="8226"/>
  <p:tag name="BULLET_50" val="8226"/>
  <p:tag name="BULLET_51" val="8226"/>
  <p:tag name="BULLET_52" val="8226"/>
  <p:tag name="BULLET_53" val="8226"/>
  <p:tag name="BULLET_54" val="8226"/>
  <p:tag name="BULLET_55" val="8226"/>
  <p:tag name="BULLET_56" val="8226"/>
  <p:tag name="BULLET_57" val="8226"/>
  <p:tag name="BULLET_58" val="8226"/>
  <p:tag name="BULLET_59" val="8226"/>
  <p:tag name="BULLET_60" val="8226"/>
  <p:tag name="BULLET_61" val="8226"/>
  <p:tag name="BULLET_62" val="8226"/>
  <p:tag name="BULLET_63" val="8226"/>
  <p:tag name="BULLET_64" val="8226"/>
  <p:tag name="BULLET_65" val="8226"/>
  <p:tag name="BULLET_66" val="8226"/>
  <p:tag name="BULLET_1" val="8226"/>
  <p:tag name="BULLET_2" val="8226"/>
  <p:tag name="BULLET_3" val="8226"/>
  <p:tag name="MARGIN_1" val="0"/>
  <p:tag name="MARGIN_2" val="36"/>
  <p:tag name="MARGIN_3" val="72"/>
  <p:tag name="MARGIN_4" val="108"/>
  <p:tag name="MARGIN_5" val="144"/>
  <p:tag name="FONT_SIZE" val="10"/>
</p:tagLst>
</file>

<file path=ppt/tags/tag72.xml><?xml version="1.0" encoding="utf-8"?>
<p:tagLst xmlns:a="http://schemas.openxmlformats.org/drawingml/2006/main" xmlns:r="http://schemas.openxmlformats.org/officeDocument/2006/relationships" xmlns:p="http://schemas.openxmlformats.org/presentationml/2006/main">
  <p:tag name="ARTICULATE_SLIDE_GUID" val="1e24a026-a9d0-487f-a9f7-27c63eeb0471"/>
  <p:tag name="ARTICULATE_TITLE_TAG" val="Examples of Discrimination (4)"/>
  <p:tag name="ARTICULATE_PLAYLIST_ID" val="-1"/>
  <p:tag name="ARTICULATE_SLIDE_NAV" val="21"/>
  <p:tag name="AUDIO_ID" val="471"/>
  <p:tag name="ARTICULATE_AUDIO_RECORDED" val="1"/>
  <p:tag name="ELAPSEDTIME" val="19.7"/>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7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5.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1" val="8226"/>
  <p:tag name="BULLET_2" val="8226"/>
  <p:tag name="BULLET_3" val="8226"/>
  <p:tag name="MARGIN_1" val="0"/>
  <p:tag name="MARGIN_2" val="36"/>
  <p:tag name="MARGIN_3" val="72"/>
  <p:tag name="MARGIN_4" val="108"/>
  <p:tag name="MARGIN_5" val="144"/>
  <p:tag name="FONT_SIZE" val="10"/>
</p:tagLst>
</file>

<file path=ppt/tags/tag76.xml><?xml version="1.0" encoding="utf-8"?>
<p:tagLst xmlns:a="http://schemas.openxmlformats.org/drawingml/2006/main" xmlns:r="http://schemas.openxmlformats.org/officeDocument/2006/relationships" xmlns:p="http://schemas.openxmlformats.org/presentationml/2006/main">
  <p:tag name="ARTICULATE_SLIDE_GUID" val="65c61af5-8d9b-4d77-8c5f-53b3ca99c89c"/>
  <p:tag name="ARTICULATE_PLAYLIST_ID" val="-1"/>
  <p:tag name="ARTICULATE_SLIDE_NAV" val="22"/>
  <p:tag name="ARTICULATE_TITLE_TAG" val="EP #15 re: Sexual Harassment/Misconduct"/>
  <p:tag name="AUDIO_ID" val="330"/>
  <p:tag name="ARTICULATE_AUDIO_RECORDED" val="1"/>
  <p:tag name="ELAPSEDTIME" val="42.5"/>
  <p:tag name="ANNOTATION_COUNT" val="0"/>
  <p:tag name="TIMELINE" val="1.30/20.10/29.3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7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9.xml><?xml version="1.0" encoding="utf-8"?>
<p:tagLst xmlns:a="http://schemas.openxmlformats.org/drawingml/2006/main" xmlns:r="http://schemas.openxmlformats.org/officeDocument/2006/relationships" xmlns:p="http://schemas.openxmlformats.org/presentationml/2006/main">
  <p:tag name="BULLET_8" val="8226"/>
  <p:tag name="BULLET_9" val="8226"/>
  <p:tag name="BULLET_10" val="8226"/>
  <p:tag name="BULLET_1" val="8226"/>
  <p:tag name="BULLET_2" val="8226"/>
  <p:tag name="BULLET_3" val="8226"/>
  <p:tag name="BULLET_4" val="8226"/>
  <p:tag name="BULLET_5" val="8226"/>
  <p:tag name="BULLET_6" val="8226"/>
  <p:tag name="BULLET_7" val="8226"/>
  <p:tag name="MARGIN_1" val="0"/>
  <p:tag name="MARGIN_2" val="36"/>
  <p:tag name="MARGIN_3" val="72"/>
  <p:tag name="MARGIN_4" val="108"/>
  <p:tag name="MARGIN_5" val="144"/>
  <p:tag name="FONT_SIZE" val="10"/>
</p:tagLst>
</file>

<file path=ppt/tags/tag8.xml><?xml version="1.0" encoding="utf-8"?>
<p:tagLst xmlns:a="http://schemas.openxmlformats.org/drawingml/2006/main" xmlns:r="http://schemas.openxmlformats.org/officeDocument/2006/relationships" xmlns:p="http://schemas.openxmlformats.org/presentationml/2006/main">
  <p:tag name="DUPLICATEID" val="39c19bf65c0c46adb174f243a735014e"/>
</p:tagLst>
</file>

<file path=ppt/tags/tag80.xml><?xml version="1.0" encoding="utf-8"?>
<p:tagLst xmlns:a="http://schemas.openxmlformats.org/drawingml/2006/main" xmlns:r="http://schemas.openxmlformats.org/officeDocument/2006/relationships" xmlns:p="http://schemas.openxmlformats.org/presentationml/2006/main">
  <p:tag name="ARTICULATE_SLIDE_GUID" val="70b74450-5f8c-4dd4-a856-6a1c7cf13483"/>
  <p:tag name="ARTICULATE_PLAYLIST_ID" val="-1"/>
  <p:tag name="ARTICULATE_SLIDE_NAV" val="30"/>
  <p:tag name="ARTICULATE_TITLE_TAG" val="EP #15 re: Sexual Harassment/Misconduct (2)"/>
  <p:tag name="AUDIO_ID" val="353"/>
  <p:tag name="ARTICULATE_AUDIO_RECORDED" val="1"/>
  <p:tag name="ELAPSEDTIME" val="34.3"/>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8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2.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3.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7" val="8226"/>
  <p:tag name="BULLET_8" val="8226"/>
  <p:tag name="BULLET_1" val="8226"/>
  <p:tag name="BULLET_2" val="8226"/>
  <p:tag name="BULLET_3" val="8226"/>
  <p:tag name="MARGIN_1" val="0"/>
  <p:tag name="MARGIN_2" val="36"/>
  <p:tag name="MARGIN_3" val="72"/>
  <p:tag name="MARGIN_4" val="108"/>
  <p:tag name="MARGIN_5" val="144"/>
  <p:tag name="FONT_SIZE" val="10"/>
</p:tagLst>
</file>

<file path=ppt/tags/tag84.xml><?xml version="1.0" encoding="utf-8"?>
<p:tagLst xmlns:a="http://schemas.openxmlformats.org/drawingml/2006/main" xmlns:r="http://schemas.openxmlformats.org/officeDocument/2006/relationships" xmlns:p="http://schemas.openxmlformats.org/presentationml/2006/main">
  <p:tag name="ARTICULATE_SLIDE_GUID" val="65c61af5-8d9b-4d77-8c5f-53b3ca990489"/>
  <p:tag name="ARTICULATE_PLAYLIST_ID" val="-1"/>
  <p:tag name="ARTICULATE_SLIDE_NAV" val="23"/>
  <p:tag name="ARTICULATE_TITLE_TAG" val="Quid Pro Quo Harassment"/>
  <p:tag name="AUDIO_ID" val="489"/>
  <p:tag name="ARTICULATE_AUDIO_RECORDED" val="1"/>
  <p:tag name="ELAPSEDTIME" val="48.7"/>
  <p:tag name="ANNOTATION_COUNT" val="0"/>
  <p:tag name="TIMELINE" val="4.60/14.50/33.2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8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MARGIN_1" val="0"/>
  <p:tag name="MARGIN_2" val="36"/>
  <p:tag name="MARGIN_3" val="72"/>
  <p:tag name="MARGIN_4" val="108"/>
  <p:tag name="MARGIN_5" val="144"/>
  <p:tag name="FONT_SIZE" val="10"/>
</p:tagLst>
</file>

<file path=ppt/tags/tag88.xml><?xml version="1.0" encoding="utf-8"?>
<p:tagLst xmlns:a="http://schemas.openxmlformats.org/drawingml/2006/main" xmlns:r="http://schemas.openxmlformats.org/officeDocument/2006/relationships" xmlns:p="http://schemas.openxmlformats.org/presentationml/2006/main">
  <p:tag name="ARTICULATE_SLIDE_GUID" val="93915a7d-8c2a-4d31-9894-3534c64fdeff"/>
  <p:tag name="ARTICULATE_PLAYLIST_ID" val="-1"/>
  <p:tag name="ARTICULATE_SLIDE_NAV" val="24"/>
  <p:tag name="ARTICULATE_TITLE_TAG" val="Quid Pro Quo Harassment (2)"/>
  <p:tag name="AUDIO_ID" val="338"/>
  <p:tag name="ARTICULATE_AUDIO_RECORDED" val="1"/>
  <p:tag name="ELAPSEDTIME" val="19.7"/>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89.xml><?xml version="1.0" encoding="utf-8"?>
<p:tagLst xmlns:a="http://schemas.openxmlformats.org/drawingml/2006/main" xmlns:r="http://schemas.openxmlformats.org/officeDocument/2006/relationships" xmlns:p="http://schemas.openxmlformats.org/presentationml/2006/main">
  <p:tag name="ARTICULATE_SOURCE_IMAGE" val="C:\Users\Training\AppData\Local\Temp\articulate\presenter\imgtemp\wePtorSo_files\slide0001_image001.jpg"/>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DUPLICATEID" val="d4ca7e2ae5064cf4a549f072191e7f38"/>
</p:tagLst>
</file>

<file path=ppt/tags/tag90.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1.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1" val="8226"/>
  <p:tag name="BULLET_2" val="8226"/>
  <p:tag name="BULLET_3" val="8226"/>
  <p:tag name="MARGIN_1" val="0"/>
  <p:tag name="MARGIN_2" val="36"/>
  <p:tag name="MARGIN_3" val="72"/>
  <p:tag name="MARGIN_4" val="108"/>
  <p:tag name="MARGIN_5" val="144"/>
  <p:tag name="FONT_SIZE" val="10"/>
</p:tagLst>
</file>

<file path=ppt/tags/tag92.xml><?xml version="1.0" encoding="utf-8"?>
<p:tagLst xmlns:a="http://schemas.openxmlformats.org/drawingml/2006/main" xmlns:r="http://schemas.openxmlformats.org/officeDocument/2006/relationships" xmlns:p="http://schemas.openxmlformats.org/presentationml/2006/main">
  <p:tag name="ARTICULATE_SLIDE_GUID" val="00541874-7a44-4725-a8e7-b5f4dfd5ea0d"/>
  <p:tag name="ARTICULATE_PLAYLIST_ID" val="-1"/>
  <p:tag name="ARTICULATE_SLIDE_NAV" val="26"/>
  <p:tag name="ARTICULATE_TITLE_TAG" val="Quid Pro Quo Harassment (3)"/>
  <p:tag name="AUDIO_ID" val="343"/>
  <p:tag name="ARTICULATE_AUDIO_RECORDED" val="1"/>
  <p:tag name="ELAPSEDTIME" val="21.1"/>
  <p:tag name="ANNOTATION_COUNT" val="0"/>
  <p:tag name="ARTICULATE_NAV_LEVEL" val="2"/>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93.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5.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35" val="8226"/>
  <p:tag name="BULLET_36" val="8226"/>
  <p:tag name="BULLET_37" val="8226"/>
  <p:tag name="BULLET_38" val="8226"/>
  <p:tag name="BULLET_39" val="8226"/>
  <p:tag name="BULLET_40" val="8226"/>
  <p:tag name="BULLET_41" val="8226"/>
  <p:tag name="BULLET_42" val="8226"/>
  <p:tag name="BULLET_43" val="8226"/>
  <p:tag name="BULLET_44" val="8226"/>
  <p:tag name="BULLET_45" val="8226"/>
  <p:tag name="BULLET_46" val="8226"/>
  <p:tag name="BULLET_47" val="8226"/>
  <p:tag name="BULLET_48" val="8226"/>
  <p:tag name="BULLET_49" val="8226"/>
  <p:tag name="BULLET_50" val="8226"/>
  <p:tag name="BULLET_51" val="8226"/>
  <p:tag name="BULLET_52" val="8226"/>
  <p:tag name="BULLET_53" val="8226"/>
  <p:tag name="BULLET_54" val="8226"/>
  <p:tag name="BULLET_55" val="8226"/>
  <p:tag name="BULLET_56" val="8226"/>
  <p:tag name="BULLET_57" val="8226"/>
  <p:tag name="BULLET_58" val="8226"/>
  <p:tag name="BULLET_59" val="8226"/>
  <p:tag name="BULLET_60" val="8226"/>
  <p:tag name="BULLET_61" val="8226"/>
  <p:tag name="BULLET_62" val="8226"/>
  <p:tag name="BULLET_63" val="8226"/>
  <p:tag name="BULLET_64" val="8226"/>
  <p:tag name="BULLET_65" val="8226"/>
  <p:tag name="BULLET_66" val="8226"/>
  <p:tag name="BULLET_67" val="8226"/>
  <p:tag name="BULLET_68" val="8226"/>
  <p:tag name="BULLET_69" val="8226"/>
  <p:tag name="BULLET_70" val="8226"/>
  <p:tag name="BULLET_71" val="8226"/>
  <p:tag name="BULLET_72" val="8226"/>
  <p:tag name="BULLET_73" val="8226"/>
  <p:tag name="BULLET_74" val="8226"/>
  <p:tag name="BULLET_75" val="8226"/>
  <p:tag name="BULLET_76" val="8226"/>
  <p:tag name="BULLET_77" val="8226"/>
  <p:tag name="BULLET_78" val="8226"/>
  <p:tag name="BULLET_79" val="8226"/>
  <p:tag name="BULLET_80" val="8226"/>
  <p:tag name="BULLET_81" val="8226"/>
  <p:tag name="BULLET_82" val="8226"/>
  <p:tag name="BULLET_83" val="8226"/>
  <p:tag name="BULLET_84" val="8226"/>
  <p:tag name="BULLET_85" val="8226"/>
  <p:tag name="BULLET_86" val="8226"/>
  <p:tag name="BULLET_87" val="8226"/>
  <p:tag name="BULLET_88" val="8226"/>
  <p:tag name="BULLET_89" val="8226"/>
  <p:tag name="BULLET_90" val="8226"/>
  <p:tag name="BULLET_91" val="8226"/>
  <p:tag name="BULLET_92" val="8226"/>
  <p:tag name="BULLET_93" val="8226"/>
  <p:tag name="BULLET_94" val="8226"/>
  <p:tag name="BULLET_95" val="8226"/>
  <p:tag name="BULLET_96" val="8226"/>
  <p:tag name="BULLET_97" val="8226"/>
  <p:tag name="BULLET_98" val="8226"/>
  <p:tag name="BULLET_99" val="8226"/>
  <p:tag name="BULLET_100" val="8226"/>
  <p:tag name="BULLET_101" val="8226"/>
  <p:tag name="BULLET_102" val="8226"/>
  <p:tag name="BULLET_103" val="8226"/>
  <p:tag name="BULLET_104" val="8226"/>
  <p:tag name="BULLET_105" val="8226"/>
  <p:tag name="BULLET_106" val="8226"/>
  <p:tag name="BULLET_107" val="8226"/>
  <p:tag name="BULLET_108" val="8226"/>
  <p:tag name="BULLET_109" val="8226"/>
  <p:tag name="BULLET_110" val="8226"/>
  <p:tag name="BULLET_111" val="8226"/>
  <p:tag name="BULLET_112" val="8226"/>
  <p:tag name="BULLET_113" val="8226"/>
  <p:tag name="BULLET_114" val="8226"/>
  <p:tag name="BULLET_115" val="8226"/>
  <p:tag name="BULLET_116" val="8226"/>
  <p:tag name="BULLET_117" val="8226"/>
  <p:tag name="BULLET_118" val="8226"/>
  <p:tag name="BULLET_119" val="8226"/>
  <p:tag name="BULLET_120" val="8226"/>
  <p:tag name="BULLET_121" val="8226"/>
  <p:tag name="BULLET_122" val="8226"/>
  <p:tag name="BULLET_123" val="8226"/>
  <p:tag name="BULLET_124" val="8226"/>
  <p:tag name="BULLET_125" val="8226"/>
  <p:tag name="BULLET_126" val="8226"/>
  <p:tag name="BULLET_127" val="8226"/>
  <p:tag name="BULLET_128" val="8226"/>
  <p:tag name="BULLET_129" val="8226"/>
  <p:tag name="BULLET_130" val="8226"/>
  <p:tag name="BULLET_1" val="8226"/>
  <p:tag name="BULLET_2" val="8226"/>
  <p:tag name="BULLET_3" val="8226"/>
  <p:tag name="MARGIN_1" val="0"/>
  <p:tag name="MARGIN_2" val="36"/>
  <p:tag name="MARGIN_3" val="72"/>
  <p:tag name="MARGIN_4" val="108"/>
  <p:tag name="MARGIN_5" val="144"/>
  <p:tag name="FONT_SIZE" val="10"/>
</p:tagLst>
</file>

<file path=ppt/tags/tag96.xml><?xml version="1.0" encoding="utf-8"?>
<p:tagLst xmlns:a="http://schemas.openxmlformats.org/drawingml/2006/main" xmlns:r="http://schemas.openxmlformats.org/officeDocument/2006/relationships" xmlns:p="http://schemas.openxmlformats.org/presentationml/2006/main">
  <p:tag name="ARTICULATE_SLIDE_GUID" val="77d8a336-b5e5-4632-9b02-3372aa8c72ad"/>
  <p:tag name="ARTICULATE_TITLE_TAG" val="Examples of Unwelcome Behavior"/>
  <p:tag name="ARTICULATE_PLAYLIST_ID" val="-1"/>
  <p:tag name="ARTICULATE_SLIDE_NAV" val="31"/>
  <p:tag name="AUDIO_ID" val="344"/>
  <p:tag name="ARTICULATE_AUDIO_RECORDED" val="1"/>
  <p:tag name="ELAPSEDTIME" val="34.4"/>
  <p:tag name="ANNOTATION_COUNT" val="0"/>
  <p:tag name="ARTICULATE_NAV_LEVEL" val="1"/>
  <p:tag name="ARTICULATE_SLIDE_PRESENTER_GUID" val="14da97a6-5c45-4e86-8cab-2b4a498a902c"/>
  <p:tag name="ARTICULATE_SLIDE_PAUSE" val="1"/>
  <p:tag name="ARTICULATE_LOCK_SLIDE" val="0"/>
  <p:tag name="ARTICULATE_HIDE_SLIDE" val="0"/>
  <p:tag name="ARTICULATE_PLAYER_CONTROL_PREVIOUS" val="True"/>
  <p:tag name="ARTICULATE_PLAYER_CONTROL_NEXT" val="True"/>
  <p:tag name="ARTICULATE_PLAYER_IS_DEFAULT" val="True"/>
  <p:tag name="ARTICULATE_PLAYER_CONTROL_NOTES" val="True"/>
  <p:tag name="ARTICULATE_PLAYER_CONTROL_RESOURCES" val="True"/>
  <p:tag name="ARTICULATE_PLAYER_CONTROL_MENU" val="True"/>
  <p:tag name="ARTICULATE_PLAYER_CONTROL_GLOSSARY" val="False"/>
  <p:tag name="ARTICULATE_PLAYER_SEEKBAR" val="True"/>
  <p:tag name="ARTICULATE_PLAYER_CONTROL_PLAYPAUSE" val="True"/>
  <p:tag name="ARTICULATE_USED_LAYOUT" val="1"/>
</p:tagLst>
</file>

<file path=ppt/tags/tag9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8.xml><?xml version="1.0" encoding="utf-8"?>
<p:tagLst xmlns:a="http://schemas.openxmlformats.org/drawingml/2006/main" xmlns:r="http://schemas.openxmlformats.org/officeDocument/2006/relationships" xmlns:p="http://schemas.openxmlformats.org/presentationml/2006/main">
  <p:tag name="ARTICULATE_SOURCE_IMAGE" val="C:\Users\Training\AppData\Local\Temp\articulate\presenter\imgtemp\7Lixt7WV_files\slide0001_image001.jpg"/>
  <p:tag name="ARTICULATE_PUBLISH_MODE" val="2"/>
</p:tagLst>
</file>

<file path=ppt/tags/tag99.xml><?xml version="1.0" encoding="utf-8"?>
<p:tagLst xmlns:a="http://schemas.openxmlformats.org/drawingml/2006/main" xmlns:r="http://schemas.openxmlformats.org/officeDocument/2006/relationships" xmlns:p="http://schemas.openxmlformats.org/presentationml/2006/main">
  <p:tag name="BULLET_4" val="8226"/>
  <p:tag name="BULLET_5" val="8226"/>
  <p:tag name="BULLET_6" val="8226"/>
  <p:tag name="BULLET_7" val="8226"/>
  <p:tag name="BULLET_8" val="8226"/>
  <p:tag name="BULLET_9" val="8226"/>
  <p:tag name="BULLET_10" val="8226"/>
  <p:tag name="BULLET_11" val="8226"/>
  <p:tag name="BULLET_12" val="8226"/>
  <p:tag name="BULLET_13" val="8226"/>
  <p:tag name="BULLET_14" val="8226"/>
  <p:tag name="BULLET_15" val="8226"/>
  <p:tag name="BULLET_16" val="8226"/>
  <p:tag name="BULLET_17" val="8226"/>
  <p:tag name="BULLET_18" val="8226"/>
  <p:tag name="BULLET_19" val="8226"/>
  <p:tag name="BULLET_20" val="8226"/>
  <p:tag name="BULLET_21" val="8226"/>
  <p:tag name="BULLET_22" val="8226"/>
  <p:tag name="BULLET_23" val="8226"/>
  <p:tag name="BULLET_24" val="8226"/>
  <p:tag name="BULLET_25" val="8226"/>
  <p:tag name="BULLET_26" val="8226"/>
  <p:tag name="BULLET_27" val="8226"/>
  <p:tag name="BULLET_28" val="8226"/>
  <p:tag name="BULLET_29" val="8226"/>
  <p:tag name="BULLET_30" val="8226"/>
  <p:tag name="BULLET_31" val="8226"/>
  <p:tag name="BULLET_32" val="8226"/>
  <p:tag name="BULLET_33" val="8226"/>
  <p:tag name="BULLET_34" val="8226"/>
  <p:tag name="BULLET_35" val="8226"/>
  <p:tag name="BULLET_36" val="8226"/>
  <p:tag name="BULLET_37" val="8226"/>
  <p:tag name="BULLET_38" val="8226"/>
  <p:tag name="BULLET_39" val="8226"/>
  <p:tag name="BULLET_40" val="8226"/>
  <p:tag name="BULLET_41" val="8226"/>
  <p:tag name="BULLET_42" val="8226"/>
  <p:tag name="BULLET_43" val="8226"/>
  <p:tag name="BULLET_44" val="8226"/>
  <p:tag name="BULLET_45" val="8226"/>
  <p:tag name="BULLET_46" val="8226"/>
  <p:tag name="BULLET_47" val="8226"/>
  <p:tag name="BULLET_48" val="8226"/>
  <p:tag name="BULLET_49" val="8226"/>
  <p:tag name="BULLET_50" val="8226"/>
  <p:tag name="BULLET_51" val="8226"/>
  <p:tag name="BULLET_52" val="8226"/>
  <p:tag name="BULLET_53" val="8226"/>
  <p:tag name="BULLET_54" val="8226"/>
  <p:tag name="BULLET_55" val="8226"/>
  <p:tag name="BULLET_56" val="8226"/>
  <p:tag name="BULLET_57" val="8226"/>
  <p:tag name="BULLET_58" val="8226"/>
  <p:tag name="BULLET_59" val="8226"/>
  <p:tag name="BULLET_60" val="8226"/>
  <p:tag name="BULLET_61" val="8226"/>
  <p:tag name="BULLET_62" val="8226"/>
  <p:tag name="BULLET_63" val="8226"/>
  <p:tag name="BULLET_64" val="8226"/>
  <p:tag name="BULLET_65" val="8226"/>
  <p:tag name="BULLET_66" val="8226"/>
  <p:tag name="BULLET_67" val="8226"/>
  <p:tag name="BULLET_68" val="8226"/>
  <p:tag name="BULLET_69" val="8226"/>
  <p:tag name="BULLET_70" val="8226"/>
  <p:tag name="BULLET_71" val="8226"/>
  <p:tag name="BULLET_72" val="8226"/>
  <p:tag name="BULLET_73" val="8226"/>
  <p:tag name="BULLET_74" val="8226"/>
  <p:tag name="BULLET_75" val="8226"/>
  <p:tag name="BULLET_76" val="8226"/>
  <p:tag name="BULLET_77" val="8226"/>
  <p:tag name="BULLET_78" val="8226"/>
  <p:tag name="BULLET_79" val="8226"/>
  <p:tag name="BULLET_80" val="8226"/>
  <p:tag name="BULLET_81" val="8226"/>
  <p:tag name="BULLET_82" val="8226"/>
  <p:tag name="BULLET_83" val="8226"/>
  <p:tag name="BULLET_84" val="8226"/>
  <p:tag name="BULLET_85" val="8226"/>
  <p:tag name="BULLET_86" val="8226"/>
  <p:tag name="BULLET_87" val="8226"/>
  <p:tag name="BULLET_88" val="8226"/>
  <p:tag name="BULLET_89" val="8226"/>
  <p:tag name="BULLET_90" val="8226"/>
  <p:tag name="BULLET_91" val="8226"/>
  <p:tag name="BULLET_92" val="8226"/>
  <p:tag name="BULLET_93" val="8226"/>
  <p:tag name="BULLET_94" val="8226"/>
  <p:tag name="BULLET_95" val="8226"/>
  <p:tag name="BULLET_96" val="8226"/>
  <p:tag name="BULLET_97" val="8226"/>
  <p:tag name="BULLET_98" val="8226"/>
  <p:tag name="BULLET_99" val="8226"/>
  <p:tag name="BULLET_100" val="8226"/>
  <p:tag name="BULLET_101" val="8226"/>
  <p:tag name="BULLET_102" val="8226"/>
  <p:tag name="BULLET_103" val="8226"/>
  <p:tag name="BULLET_104" val="8226"/>
  <p:tag name="BULLET_105" val="8226"/>
  <p:tag name="BULLET_106" val="8226"/>
  <p:tag name="BULLET_107" val="8226"/>
  <p:tag name="BULLET_108" val="8226"/>
  <p:tag name="BULLET_109" val="8226"/>
  <p:tag name="BULLET_110" val="8226"/>
  <p:tag name="BULLET_111" val="8226"/>
  <p:tag name="BULLET_112" val="8226"/>
  <p:tag name="BULLET_113" val="8226"/>
  <p:tag name="BULLET_114" val="8226"/>
  <p:tag name="BULLET_115" val="8226"/>
  <p:tag name="BULLET_116" val="8226"/>
  <p:tag name="BULLET_117" val="8226"/>
  <p:tag name="BULLET_118" val="8226"/>
  <p:tag name="BULLET_119" val="8226"/>
  <p:tag name="BULLET_120" val="8226"/>
  <p:tag name="BULLET_121" val="8226"/>
  <p:tag name="BULLET_122" val="8226"/>
  <p:tag name="BULLET_123" val="8226"/>
  <p:tag name="BULLET_124" val="8226"/>
  <p:tag name="BULLET_125" val="8226"/>
  <p:tag name="BULLET_126" val="8226"/>
  <p:tag name="BULLET_127" val="8226"/>
  <p:tag name="BULLET_128" val="8226"/>
  <p:tag name="BULLET_129" val="8226"/>
  <p:tag name="BULLET_130" val="8226"/>
  <p:tag name="BULLET_131" val="8226"/>
  <p:tag name="BULLET_132" val="8226"/>
  <p:tag name="BULLET_133" val="8226"/>
  <p:tag name="BULLET_134" val="8226"/>
  <p:tag name="BULLET_135" val="8226"/>
  <p:tag name="BULLET_136" val="8226"/>
  <p:tag name="BULLET_137" val="8226"/>
  <p:tag name="BULLET_138" val="8226"/>
  <p:tag name="BULLET_139" val="8226"/>
  <p:tag name="BULLET_140" val="8226"/>
  <p:tag name="BULLET_141" val="8226"/>
  <p:tag name="BULLET_142" val="8226"/>
  <p:tag name="BULLET_143" val="8226"/>
  <p:tag name="BULLET_144" val="8226"/>
  <p:tag name="BULLET_145" val="8226"/>
  <p:tag name="BULLET_146" val="8226"/>
  <p:tag name="BULLET_147" val="8226"/>
  <p:tag name="BULLET_148" val="8226"/>
  <p:tag name="BULLET_149" val="8226"/>
  <p:tag name="BULLET_150" val="8226"/>
  <p:tag name="BULLET_151" val="8226"/>
  <p:tag name="BULLET_152" val="8226"/>
  <p:tag name="BULLET_153" val="8226"/>
  <p:tag name="BULLET_154" val="8226"/>
  <p:tag name="BULLET_155" val="8226"/>
  <p:tag name="BULLET_156" val="8226"/>
  <p:tag name="BULLET_157" val="8226"/>
  <p:tag name="BULLET_158" val="8226"/>
  <p:tag name="BULLET_159" val="8226"/>
  <p:tag name="BULLET_160" val="8226"/>
  <p:tag name="BULLET_161" val="8226"/>
  <p:tag name="BULLET_162" val="8226"/>
  <p:tag name="BULLET_163" val="8226"/>
  <p:tag name="BULLET_164" val="8226"/>
  <p:tag name="BULLET_165" val="8226"/>
  <p:tag name="BULLET_166" val="8226"/>
  <p:tag name="BULLET_167" val="8226"/>
  <p:tag name="BULLET_168" val="8226"/>
  <p:tag name="BULLET_169" val="8226"/>
  <p:tag name="BULLET_170" val="8226"/>
  <p:tag name="BULLET_171" val="8226"/>
  <p:tag name="BULLET_172" val="8226"/>
  <p:tag name="BULLET_173" val="8226"/>
  <p:tag name="BULLET_174" val="8226"/>
  <p:tag name="BULLET_175" val="8226"/>
  <p:tag name="BULLET_176" val="8226"/>
  <p:tag name="BULLET_177" val="8226"/>
  <p:tag name="BULLET_178" val="8226"/>
  <p:tag name="BULLET_179" val="8226"/>
  <p:tag name="BULLET_180" val="8226"/>
  <p:tag name="BULLET_181" val="8226"/>
  <p:tag name="BULLET_182" val="8226"/>
  <p:tag name="BULLET_183" val="8226"/>
  <p:tag name="BULLET_184" val="8226"/>
  <p:tag name="BULLET_185" val="8226"/>
  <p:tag name="BULLET_186" val="8226"/>
  <p:tag name="BULLET_187" val="8226"/>
  <p:tag name="BULLET_188" val="8226"/>
  <p:tag name="BULLET_189" val="8226"/>
  <p:tag name="BULLET_190" val="8226"/>
  <p:tag name="BULLET_191" val="8226"/>
  <p:tag name="BULLET_192" val="8226"/>
  <p:tag name="BULLET_193" val="8226"/>
  <p:tag name="BULLET_194" val="8226"/>
  <p:tag name="BULLET_195" val="8226"/>
  <p:tag name="BULLET_196" val="8226"/>
  <p:tag name="BULLET_197" val="8226"/>
  <p:tag name="BULLET_198" val="8226"/>
  <p:tag name="BULLET_199" val="8226"/>
  <p:tag name="BULLET_200" val="8226"/>
  <p:tag name="BULLET_201" val="8226"/>
  <p:tag name="BULLET_202" val="8226"/>
  <p:tag name="BULLET_203" val="8226"/>
  <p:tag name="BULLET_204" val="8226"/>
  <p:tag name="BULLET_205" val="8226"/>
  <p:tag name="BULLET_206" val="8226"/>
  <p:tag name="BULLET_207" val="8226"/>
  <p:tag name="BULLET_208" val="8226"/>
  <p:tag name="BULLET_209" val="8226"/>
  <p:tag name="BULLET_210" val="8226"/>
  <p:tag name="BULLET_211" val="8226"/>
  <p:tag name="BULLET_212" val="8226"/>
  <p:tag name="BULLET_213" val="8226"/>
  <p:tag name="BULLET_214" val="8226"/>
  <p:tag name="BULLET_215" val="8226"/>
  <p:tag name="BULLET_216" val="8226"/>
  <p:tag name="BULLET_217" val="8226"/>
  <p:tag name="BULLET_218" val="8226"/>
  <p:tag name="BULLET_219" val="8226"/>
  <p:tag name="BULLET_220" val="8226"/>
  <p:tag name="BULLET_221" val="8226"/>
  <p:tag name="BULLET_222" val="8226"/>
  <p:tag name="BULLET_223" val="8226"/>
  <p:tag name="BULLET_224" val="8226"/>
  <p:tag name="BULLET_225" val="8226"/>
  <p:tag name="BULLET_226" val="8226"/>
  <p:tag name="BULLET_227" val="8226"/>
  <p:tag name="BULLET_228" val="8226"/>
  <p:tag name="BULLET_229" val="8226"/>
  <p:tag name="BULLET_230" val="8226"/>
  <p:tag name="BULLET_231" val="8226"/>
  <p:tag name="BULLET_232" val="8226"/>
  <p:tag name="BULLET_233" val="8226"/>
  <p:tag name="BULLET_234" val="8226"/>
  <p:tag name="BULLET_235" val="8226"/>
  <p:tag name="BULLET_236" val="8226"/>
  <p:tag name="BULLET_237" val="8226"/>
  <p:tag name="BULLET_238" val="8226"/>
  <p:tag name="BULLET_239" val="8226"/>
  <p:tag name="BULLET_240" val="8226"/>
  <p:tag name="BULLET_241" val="8226"/>
  <p:tag name="BULLET_242" val="8226"/>
  <p:tag name="BULLET_243" val="8226"/>
  <p:tag name="BULLET_244" val="8226"/>
  <p:tag name="BULLET_245" val="8226"/>
  <p:tag name="BULLET_246" val="8226"/>
  <p:tag name="BULLET_247" val="8226"/>
  <p:tag name="BULLET_248" val="8226"/>
  <p:tag name="BULLET_249" val="8226"/>
  <p:tag name="BULLET_250" val="8226"/>
  <p:tag name="BULLET_251" val="8226"/>
  <p:tag name="BULLET_252" val="8226"/>
  <p:tag name="BULLET_253" val="8226"/>
  <p:tag name="BULLET_254" val="8226"/>
  <p:tag name="BULLET_255" val="8226"/>
  <p:tag name="BULLET_256" val="8226"/>
  <p:tag name="BULLET_257" val="8226"/>
  <p:tag name="BULLET_258" val="8226"/>
  <p:tag name="BULLET_1" val="8226"/>
  <p:tag name="BULLET_2" val="8226"/>
  <p:tag name="BULLET_3" val="8226"/>
  <p:tag name="MARGIN_1" val="0"/>
  <p:tag name="MARGIN_2" val="36"/>
  <p:tag name="MARGIN_3" val="72"/>
  <p:tag name="MARGIN_4" val="108"/>
  <p:tag name="MARGIN_5" val="144"/>
  <p:tag name="FONT_SIZE" val="10"/>
</p:tagLst>
</file>

<file path=ppt/theme/theme1.xml><?xml version="1.0" encoding="utf-8"?>
<a:theme xmlns:a="http://schemas.openxmlformats.org/drawingml/2006/main" name="Default Design">
  <a:themeElements>
    <a:clrScheme name="Custom 5">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0038A8"/>
      </a:hlink>
      <a:folHlink>
        <a:srgbClr val="A4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Custom 5">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0038A8"/>
      </a:hlink>
      <a:folHlink>
        <a:srgbClr val="A4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Custom 5">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0038A8"/>
      </a:hlink>
      <a:folHlink>
        <a:srgbClr val="A4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Default Design">
  <a:themeElements>
    <a:clrScheme name="WSU Brand HEX">
      <a:dk1>
        <a:srgbClr val="000000"/>
      </a:dk1>
      <a:lt1>
        <a:srgbClr val="FFFFFF"/>
      </a:lt1>
      <a:dk2>
        <a:srgbClr val="003C69"/>
      </a:dk2>
      <a:lt2>
        <a:srgbClr val="DBCEAC"/>
      </a:lt2>
      <a:accent1>
        <a:srgbClr val="981E32"/>
      </a:accent1>
      <a:accent2>
        <a:srgbClr val="5E6A71"/>
      </a:accent2>
      <a:accent3>
        <a:srgbClr val="C60C30"/>
      </a:accent3>
      <a:accent4>
        <a:srgbClr val="EC7A08"/>
      </a:accent4>
      <a:accent5>
        <a:srgbClr val="3CB6CE"/>
      </a:accent5>
      <a:accent6>
        <a:srgbClr val="B6BF00"/>
      </a:accent6>
      <a:hlink>
        <a:srgbClr val="452325"/>
      </a:hlink>
      <a:folHlink>
        <a:srgbClr val="FF00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FFFFFF"/>
        </a:lt1>
        <a:dk2>
          <a:srgbClr val="000000"/>
        </a:dk2>
        <a:lt2>
          <a:srgbClr val="C0C0C0"/>
        </a:lt2>
        <a:accent1>
          <a:srgbClr val="CC0033"/>
        </a:accent1>
        <a:accent2>
          <a:srgbClr val="333399"/>
        </a:accent2>
        <a:accent3>
          <a:srgbClr val="FFFFFF"/>
        </a:accent3>
        <a:accent4>
          <a:srgbClr val="000000"/>
        </a:accent4>
        <a:accent5>
          <a:srgbClr val="E2AAA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14">
        <a:dk1>
          <a:srgbClr val="000000"/>
        </a:dk1>
        <a:lt1>
          <a:srgbClr val="FFFFFF"/>
        </a:lt1>
        <a:dk2>
          <a:srgbClr val="000000"/>
        </a:dk2>
        <a:lt2>
          <a:srgbClr val="C0C0C0"/>
        </a:lt2>
        <a:accent1>
          <a:srgbClr val="CC0033"/>
        </a:accent1>
        <a:accent2>
          <a:srgbClr val="000099"/>
        </a:accent2>
        <a:accent3>
          <a:srgbClr val="FFFFFF"/>
        </a:accent3>
        <a:accent4>
          <a:srgbClr val="000000"/>
        </a:accent4>
        <a:accent5>
          <a:srgbClr val="E2AAAD"/>
        </a:accent5>
        <a:accent6>
          <a:srgbClr val="00008A"/>
        </a:accent6>
        <a:hlink>
          <a:srgbClr val="009999"/>
        </a:hlink>
        <a:folHlink>
          <a:srgbClr val="33CC33"/>
        </a:folHlink>
      </a:clrScheme>
      <a:clrMap bg1="lt1" tx1="dk1" bg2="lt2" tx2="dk2" accent1="accent1" accent2="accent2" accent3="accent3" accent4="accent4" accent5="accent5" accent6="accent6" hlink="hlink" folHlink="folHlink"/>
    </a:extraClrScheme>
    <a:extraClrScheme>
      <a:clrScheme name="Default Design 15">
        <a:dk1>
          <a:srgbClr val="000000"/>
        </a:dk1>
        <a:lt1>
          <a:srgbClr val="FFFFFF"/>
        </a:lt1>
        <a:dk2>
          <a:srgbClr val="000099"/>
        </a:dk2>
        <a:lt2>
          <a:srgbClr val="FFFFFF"/>
        </a:lt2>
        <a:accent1>
          <a:srgbClr val="CC0033"/>
        </a:accent1>
        <a:accent2>
          <a:srgbClr val="000099"/>
        </a:accent2>
        <a:accent3>
          <a:srgbClr val="AAA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
      <a:clrScheme name="Default Design 16">
        <a:dk1>
          <a:srgbClr val="000000"/>
        </a:dk1>
        <a:lt1>
          <a:srgbClr val="FFFFFF"/>
        </a:lt1>
        <a:dk2>
          <a:srgbClr val="009999"/>
        </a:dk2>
        <a:lt2>
          <a:srgbClr val="FFFFFF"/>
        </a:lt2>
        <a:accent1>
          <a:srgbClr val="CC0033"/>
        </a:accent1>
        <a:accent2>
          <a:srgbClr val="000099"/>
        </a:accent2>
        <a:accent3>
          <a:srgbClr val="AACACA"/>
        </a:accent3>
        <a:accent4>
          <a:srgbClr val="DADADA"/>
        </a:accent4>
        <a:accent5>
          <a:srgbClr val="E2AAAD"/>
        </a:accent5>
        <a:accent6>
          <a:srgbClr val="00008A"/>
        </a:accent6>
        <a:hlink>
          <a:srgbClr val="009999"/>
        </a:hlink>
        <a:folHlink>
          <a:srgbClr val="33CC0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28723</TotalTime>
  <Words>7509</Words>
  <Application>Microsoft Office PowerPoint</Application>
  <PresentationFormat>On-screen Show (4:3)</PresentationFormat>
  <Paragraphs>909</Paragraphs>
  <Slides>78</Slides>
  <Notes>78</Notes>
  <HiddenSlides>0</HiddenSlides>
  <MMClips>0</MMClips>
  <ScaleCrop>false</ScaleCrop>
  <HeadingPairs>
    <vt:vector size="4" baseType="variant">
      <vt:variant>
        <vt:lpstr>Theme</vt:lpstr>
      </vt:variant>
      <vt:variant>
        <vt:i4>7</vt:i4>
      </vt:variant>
      <vt:variant>
        <vt:lpstr>Slide Titles</vt:lpstr>
      </vt:variant>
      <vt:variant>
        <vt:i4>78</vt:i4>
      </vt:variant>
    </vt:vector>
  </HeadingPairs>
  <TitlesOfParts>
    <vt:vector size="85" baseType="lpstr">
      <vt:lpstr>Default Design</vt:lpstr>
      <vt:lpstr>2_Default Design</vt:lpstr>
      <vt:lpstr>1_Default Design</vt:lpstr>
      <vt:lpstr>3_Default Design</vt:lpstr>
      <vt:lpstr>4_Default Design</vt:lpstr>
      <vt:lpstr>5_Default Design</vt:lpstr>
      <vt:lpstr>6_Default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HRS</dc:creator>
  <cp:lastModifiedBy>Schmidt, David A</cp:lastModifiedBy>
  <cp:revision>1733</cp:revision>
  <cp:lastPrinted>2014-05-14T15:54:13Z</cp:lastPrinted>
  <dcterms:created xsi:type="dcterms:W3CDTF">2010-04-13T20:43:35Z</dcterms:created>
  <dcterms:modified xsi:type="dcterms:W3CDTF">2014-06-06T16:31:50Z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Path">
    <vt:lpwstr>Discrimination and Sexual Harassment Prevention - Online Overview</vt:lpwstr>
  </property>
  <property fmtid="{D5CDD505-2E9C-101B-9397-08002B2CF9AE}" pid="4" name="ArticulateProjectVersion">
    <vt:lpwstr>7</vt:lpwstr>
  </property>
  <property fmtid="{D5CDD505-2E9C-101B-9397-08002B2CF9AE}" pid="5" name="ArticulateGUID">
    <vt:lpwstr>03211C8B-46E8-4DF2-91AB-B856CE3F539C</vt:lpwstr>
  </property>
  <property fmtid="{D5CDD505-2E9C-101B-9397-08002B2CF9AE}" pid="6" name="ArticulateProjectFull">
    <vt:lpwstr>C:\Users\Training\Documents\Training Files\Articulate\DSHP\DSHP - Online Overview.ppta</vt:lpwstr>
  </property>
</Properties>
</file>