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4439" r:id="rId2"/>
  </p:sldMasterIdLst>
  <p:notesMasterIdLst>
    <p:notesMasterId r:id="rId29"/>
  </p:notesMasterIdLst>
  <p:handoutMasterIdLst>
    <p:handoutMasterId r:id="rId30"/>
  </p:handoutMasterIdLst>
  <p:sldIdLst>
    <p:sldId id="304" r:id="rId3"/>
    <p:sldId id="305" r:id="rId4"/>
    <p:sldId id="346" r:id="rId5"/>
    <p:sldId id="317" r:id="rId6"/>
    <p:sldId id="338" r:id="rId7"/>
    <p:sldId id="318" r:id="rId8"/>
    <p:sldId id="352" r:id="rId9"/>
    <p:sldId id="354" r:id="rId10"/>
    <p:sldId id="319" r:id="rId11"/>
    <p:sldId id="320" r:id="rId12"/>
    <p:sldId id="314" r:id="rId13"/>
    <p:sldId id="310" r:id="rId14"/>
    <p:sldId id="311" r:id="rId15"/>
    <p:sldId id="324" r:id="rId16"/>
    <p:sldId id="345" r:id="rId17"/>
    <p:sldId id="358" r:id="rId18"/>
    <p:sldId id="357" r:id="rId19"/>
    <p:sldId id="356" r:id="rId20"/>
    <p:sldId id="359" r:id="rId21"/>
    <p:sldId id="315" r:id="rId22"/>
    <p:sldId id="363" r:id="rId23"/>
    <p:sldId id="360" r:id="rId24"/>
    <p:sldId id="361" r:id="rId25"/>
    <p:sldId id="362" r:id="rId26"/>
    <p:sldId id="353" r:id="rId27"/>
    <p:sldId id="365" r:id="rId28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534">
          <p15:clr>
            <a:srgbClr val="A4A3A4"/>
          </p15:clr>
        </p15:guide>
        <p15:guide id="2" orient="horz" pos="660">
          <p15:clr>
            <a:srgbClr val="A4A3A4"/>
          </p15:clr>
        </p15:guide>
        <p15:guide id="3" pos="2015">
          <p15:clr>
            <a:srgbClr val="A4A3A4"/>
          </p15:clr>
        </p15:guide>
        <p15:guide id="4" pos="390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rkins, Ben" initials="P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E6A71"/>
    <a:srgbClr val="C60C30"/>
    <a:srgbClr val="DBCEAC"/>
    <a:srgbClr val="3CB6CE"/>
    <a:srgbClr val="B6BF00"/>
    <a:srgbClr val="EC7A00"/>
    <a:srgbClr val="003C69"/>
    <a:srgbClr val="4523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54" autoAdjust="0"/>
    <p:restoredTop sz="96076" autoAdjust="0"/>
  </p:normalViewPr>
  <p:slideViewPr>
    <p:cSldViewPr snapToGrid="0">
      <p:cViewPr varScale="1">
        <p:scale>
          <a:sx n="112" d="100"/>
          <a:sy n="112" d="100"/>
        </p:scale>
        <p:origin x="1698" y="96"/>
      </p:cViewPr>
      <p:guideLst>
        <p:guide orient="horz" pos="1534"/>
        <p:guide orient="horz" pos="660"/>
        <p:guide pos="2015"/>
        <p:guide pos="390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206"/>
    </p:cViewPr>
  </p:sorterViewPr>
  <p:notesViewPr>
    <p:cSldViewPr snapToGrid="0">
      <p:cViewPr varScale="1">
        <p:scale>
          <a:sx n="56" d="100"/>
          <a:sy n="56" d="100"/>
        </p:scale>
        <p:origin x="-1746" y="-9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6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3-20T14:18:26.067" idx="1">
    <p:pos x="5244" y="1240"/>
    <p:text/>
  </p:cm>
</p:cmLst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519570" y="0"/>
            <a:ext cx="3172239" cy="47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74" tIns="47937" rIns="95874" bIns="47937" numCol="1" anchor="t" anchorCtr="0" compatLnSpc="1">
            <a:prstTxWarp prst="textNoShape">
              <a:avLst/>
            </a:prstTxWarp>
          </a:bodyPr>
          <a:lstStyle>
            <a:lvl1pPr defTabSz="959682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91809" y="0"/>
            <a:ext cx="1621735" cy="47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74" tIns="47937" rIns="95874" bIns="47937" numCol="1" anchor="t" anchorCtr="0" compatLnSpc="1">
            <a:prstTxWarp prst="textNoShape">
              <a:avLst/>
            </a:prstTxWarp>
          </a:bodyPr>
          <a:lstStyle>
            <a:lvl1pPr algn="r" defTabSz="959682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496DAC47-F72B-468D-8053-AEB0FF9CE924}" type="datetime1">
              <a:rPr lang="en-US"/>
              <a:pPr>
                <a:defRPr/>
              </a:pPr>
              <a:t>3/23/2015</a:t>
            </a:fld>
            <a:endParaRPr lang="en-US"/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9325"/>
            <a:ext cx="3170583" cy="480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74" tIns="47937" rIns="95874" bIns="47937" numCol="1" anchor="b" anchorCtr="0" compatLnSpc="1">
            <a:prstTxWarp prst="textNoShape">
              <a:avLst/>
            </a:prstTxWarp>
          </a:bodyPr>
          <a:lstStyle>
            <a:lvl1pPr defTabSz="959682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Template F-circle lt grey</a:t>
            </a:r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2962" y="9119325"/>
            <a:ext cx="3170583" cy="480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74" tIns="47937" rIns="95874" bIns="47937" numCol="1" anchor="b" anchorCtr="0" compatLnSpc="1">
            <a:prstTxWarp prst="textNoShape">
              <a:avLst/>
            </a:prstTxWarp>
          </a:bodyPr>
          <a:lstStyle>
            <a:lvl1pPr algn="r" defTabSz="958685" eaLnBrk="1" hangingPunct="1">
              <a:defRPr sz="1200"/>
            </a:lvl1pPr>
          </a:lstStyle>
          <a:p>
            <a:pPr>
              <a:defRPr/>
            </a:pPr>
            <a:fld id="{82AA4F04-D8FF-47B0-8776-966C69D04B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126" name="Picture 5" descr="wsuTLSig4c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40" y="148523"/>
            <a:ext cx="1302026" cy="48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95902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583" cy="47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74" tIns="47937" rIns="95874" bIns="47937" numCol="1" anchor="t" anchorCtr="0" compatLnSpc="1">
            <a:prstTxWarp prst="textNoShape">
              <a:avLst/>
            </a:prstTxWarp>
          </a:bodyPr>
          <a:lstStyle>
            <a:lvl1pPr defTabSz="959682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2962" y="0"/>
            <a:ext cx="3170583" cy="47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74" tIns="47937" rIns="95874" bIns="47937" numCol="1" anchor="t" anchorCtr="0" compatLnSpc="1">
            <a:prstTxWarp prst="textNoShape">
              <a:avLst/>
            </a:prstTxWarp>
          </a:bodyPr>
          <a:lstStyle>
            <a:lvl1pPr algn="r" defTabSz="959682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50ADB4D-B4D4-49E6-998A-4EEA7FF82095}" type="datetime1">
              <a:rPr lang="en-US"/>
              <a:pPr>
                <a:defRPr/>
              </a:pPr>
              <a:t>3/23/2015</a:t>
            </a:fld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0475" y="720725"/>
            <a:ext cx="4802188" cy="3602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2183" y="4561313"/>
            <a:ext cx="5850835" cy="431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74" tIns="47937" rIns="95874" bIns="479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325"/>
            <a:ext cx="3170583" cy="480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74" tIns="47937" rIns="95874" bIns="47937" numCol="1" anchor="b" anchorCtr="0" compatLnSpc="1">
            <a:prstTxWarp prst="textNoShape">
              <a:avLst/>
            </a:prstTxWarp>
          </a:bodyPr>
          <a:lstStyle>
            <a:lvl1pPr defTabSz="959682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Template F-circle lt grey</a:t>
            </a:r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2962" y="9119325"/>
            <a:ext cx="3170583" cy="480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74" tIns="47937" rIns="95874" bIns="47937" numCol="1" anchor="b" anchorCtr="0" compatLnSpc="1">
            <a:prstTxWarp prst="textNoShape">
              <a:avLst/>
            </a:prstTxWarp>
          </a:bodyPr>
          <a:lstStyle>
            <a:lvl1pPr algn="r" defTabSz="958685" eaLnBrk="1" hangingPunct="1">
              <a:defRPr sz="1200"/>
            </a:lvl1pPr>
          </a:lstStyle>
          <a:p>
            <a:pPr>
              <a:defRPr/>
            </a:pPr>
            <a:fld id="{0DFA74C7-D426-4199-B9DC-BBF1E2E54D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197131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 defTabSz="958685">
              <a:defRPr/>
            </a:pPr>
            <a:fld id="{303284FF-4A3E-4998-8D56-05B44C3C0E1A}" type="datetime1">
              <a:rPr lang="en-US" smtClean="0">
                <a:latin typeface="Arial" pitchFamily="34" charset="0"/>
              </a:rPr>
              <a:pPr defTabSz="958685">
                <a:defRPr/>
              </a:pPr>
              <a:t>3/23/2015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47107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defTabSz="958685">
              <a:defRPr/>
            </a:pPr>
            <a:r>
              <a:rPr lang="en-US" smtClean="0">
                <a:latin typeface="Arial" pitchFamily="34" charset="0"/>
              </a:rPr>
              <a:t>Template F-circle lt grey</a:t>
            </a:r>
          </a:p>
        </p:txBody>
      </p:sp>
      <p:sp>
        <p:nvSpPr>
          <p:cNvPr id="717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68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3560" indent="-297523" defTabSz="95868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0092" indent="-238018" defTabSz="95868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66128" indent="-238018" defTabSz="95868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42165" indent="-238018" defTabSz="95868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18202" indent="-238018" defTabSz="9586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94238" indent="-238018" defTabSz="9586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70275" indent="-238018" defTabSz="9586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6311" indent="-238018" defTabSz="9586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693AD86-6804-4797-8D2B-A28CCDDD72EF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71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2479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57348" name="Date Placeholder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 defTabSz="958685">
              <a:defRPr/>
            </a:pPr>
            <a:fld id="{82EBCCC8-86AE-4BED-90CA-6AFC8C133287}" type="datetime1">
              <a:rPr lang="en-US" smtClean="0">
                <a:latin typeface="Arial" pitchFamily="34" charset="0"/>
              </a:rPr>
              <a:pPr defTabSz="958685">
                <a:defRPr/>
              </a:pPr>
              <a:t>3/23/2015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7349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defTabSz="958685">
              <a:defRPr/>
            </a:pPr>
            <a:r>
              <a:rPr lang="en-US" smtClean="0">
                <a:latin typeface="Arial" pitchFamily="34" charset="0"/>
              </a:rPr>
              <a:t>Template F-circle lt grey</a:t>
            </a:r>
          </a:p>
        </p:txBody>
      </p:sp>
      <p:sp>
        <p:nvSpPr>
          <p:cNvPr id="25606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68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3560" indent="-297523" defTabSz="95868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0092" indent="-238018" defTabSz="95868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66128" indent="-238018" defTabSz="95868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42165" indent="-238018" defTabSz="95868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18202" indent="-238018" defTabSz="9586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94238" indent="-238018" defTabSz="9586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70275" indent="-238018" defTabSz="9586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6311" indent="-238018" defTabSz="9586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27B4A0A-85AE-4F1B-9E76-AFD00C131D66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698612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58372" name="Date Placeholder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 defTabSz="958685">
              <a:defRPr/>
            </a:pPr>
            <a:fld id="{625BC6ED-EEA3-43CD-B3B2-414BFF067E91}" type="datetime1">
              <a:rPr lang="en-US" smtClean="0">
                <a:latin typeface="Arial" pitchFamily="34" charset="0"/>
              </a:rPr>
              <a:pPr defTabSz="958685">
                <a:defRPr/>
              </a:pPr>
              <a:t>3/23/2015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8373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defTabSz="958685">
              <a:defRPr/>
            </a:pPr>
            <a:r>
              <a:rPr lang="en-US" smtClean="0">
                <a:latin typeface="Arial" pitchFamily="34" charset="0"/>
              </a:rPr>
              <a:t>Template F-circle lt grey</a:t>
            </a:r>
          </a:p>
        </p:txBody>
      </p:sp>
      <p:sp>
        <p:nvSpPr>
          <p:cNvPr id="27654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68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3560" indent="-297523" defTabSz="95868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0092" indent="-238018" defTabSz="95868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66128" indent="-238018" defTabSz="95868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42165" indent="-238018" defTabSz="95868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18202" indent="-238018" defTabSz="9586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94238" indent="-238018" defTabSz="9586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70275" indent="-238018" defTabSz="9586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6311" indent="-238018" defTabSz="9586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4789069-8E1E-4F5C-BADE-BCB65D612783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153216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59396" name="Date Placeholder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 defTabSz="958685">
              <a:defRPr/>
            </a:pPr>
            <a:fld id="{B5510843-F3DC-4DD2-AA99-EFAB4F8DA1A6}" type="datetime1">
              <a:rPr lang="en-US" smtClean="0">
                <a:latin typeface="Arial" pitchFamily="34" charset="0"/>
              </a:rPr>
              <a:pPr defTabSz="958685">
                <a:defRPr/>
              </a:pPr>
              <a:t>3/23/2015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9397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defTabSz="958685">
              <a:defRPr/>
            </a:pPr>
            <a:r>
              <a:rPr lang="en-US" smtClean="0">
                <a:latin typeface="Arial" pitchFamily="34" charset="0"/>
              </a:rPr>
              <a:t>Template F-circle lt grey</a:t>
            </a:r>
          </a:p>
        </p:txBody>
      </p:sp>
      <p:sp>
        <p:nvSpPr>
          <p:cNvPr id="29702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68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3560" indent="-297523" defTabSz="95868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0092" indent="-238018" defTabSz="95868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66128" indent="-238018" defTabSz="95868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42165" indent="-238018" defTabSz="95868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18202" indent="-238018" defTabSz="9586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94238" indent="-238018" defTabSz="9586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70275" indent="-238018" defTabSz="9586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6311" indent="-238018" defTabSz="9586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6D6C70E-2B96-4141-81AF-5F3D466A07E6}" type="slidenum">
              <a:rPr lang="en-US" altLang="en-US" smtClean="0"/>
              <a:pPr>
                <a:spcBef>
                  <a:spcPct val="0"/>
                </a:spcBef>
              </a:pPr>
              <a:t>12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43785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60420" name="Date Placeholder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 defTabSz="958685">
              <a:defRPr/>
            </a:pPr>
            <a:fld id="{73D8CECC-9BB9-48C7-83A9-91D823C23056}" type="datetime1">
              <a:rPr lang="en-US" smtClean="0">
                <a:latin typeface="Arial" pitchFamily="34" charset="0"/>
              </a:rPr>
              <a:pPr defTabSz="958685">
                <a:defRPr/>
              </a:pPr>
              <a:t>3/23/2015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60421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defTabSz="958685">
              <a:defRPr/>
            </a:pPr>
            <a:r>
              <a:rPr lang="en-US" smtClean="0">
                <a:latin typeface="Arial" pitchFamily="34" charset="0"/>
              </a:rPr>
              <a:t>Template F-circle lt grey</a:t>
            </a:r>
          </a:p>
        </p:txBody>
      </p:sp>
      <p:sp>
        <p:nvSpPr>
          <p:cNvPr id="31750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68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3560" indent="-297523" defTabSz="95868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0092" indent="-238018" defTabSz="95868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66128" indent="-238018" defTabSz="95868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42165" indent="-238018" defTabSz="95868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18202" indent="-238018" defTabSz="9586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94238" indent="-238018" defTabSz="9586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70275" indent="-238018" defTabSz="9586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6311" indent="-238018" defTabSz="9586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720412F-C6CB-4D6E-B6C8-CAD762D13D1D}" type="slidenum">
              <a:rPr lang="en-US" altLang="en-US" smtClean="0"/>
              <a:pPr>
                <a:spcBef>
                  <a:spcPct val="0"/>
                </a:spcBef>
              </a:pPr>
              <a:t>13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214889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61444" name="Date Placeholder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 defTabSz="958685">
              <a:defRPr/>
            </a:pPr>
            <a:fld id="{3D1522B5-2F0F-495E-BECD-60661F8977E5}" type="datetime1">
              <a:rPr lang="en-US" smtClean="0">
                <a:latin typeface="Arial" pitchFamily="34" charset="0"/>
              </a:rPr>
              <a:pPr defTabSz="958685">
                <a:defRPr/>
              </a:pPr>
              <a:t>3/23/2015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6144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defTabSz="958685">
              <a:defRPr/>
            </a:pPr>
            <a:r>
              <a:rPr lang="en-US" smtClean="0">
                <a:latin typeface="Arial" pitchFamily="34" charset="0"/>
              </a:rPr>
              <a:t>Template F-circle lt grey</a:t>
            </a:r>
          </a:p>
        </p:txBody>
      </p:sp>
      <p:sp>
        <p:nvSpPr>
          <p:cNvPr id="33798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68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3560" indent="-297523" defTabSz="95868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0092" indent="-238018" defTabSz="95868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66128" indent="-238018" defTabSz="95868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42165" indent="-238018" defTabSz="95868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18202" indent="-238018" defTabSz="9586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94238" indent="-238018" defTabSz="9586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70275" indent="-238018" defTabSz="9586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6311" indent="-238018" defTabSz="9586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2D28576-0B81-48E4-89F2-A4601C2A825A}" type="slidenum">
              <a:rPr lang="en-US" altLang="en-US" smtClean="0"/>
              <a:pPr>
                <a:spcBef>
                  <a:spcPct val="0"/>
                </a:spcBef>
              </a:pPr>
              <a:t>14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959761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62468" name="Date Placeholder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 defTabSz="958685">
              <a:defRPr/>
            </a:pPr>
            <a:fld id="{E20DAAF4-D95A-4B37-9D9B-B769BD94FFD5}" type="datetime1">
              <a:rPr lang="en-US" smtClean="0">
                <a:latin typeface="Arial" pitchFamily="34" charset="0"/>
              </a:rPr>
              <a:pPr defTabSz="958685">
                <a:defRPr/>
              </a:pPr>
              <a:t>3/23/2015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62469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defTabSz="958685">
              <a:defRPr/>
            </a:pPr>
            <a:r>
              <a:rPr lang="en-US" smtClean="0">
                <a:latin typeface="Arial" pitchFamily="34" charset="0"/>
              </a:rPr>
              <a:t>Template F-circle lt grey</a:t>
            </a:r>
          </a:p>
        </p:txBody>
      </p:sp>
      <p:sp>
        <p:nvSpPr>
          <p:cNvPr id="35846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68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3560" indent="-297523" defTabSz="95868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0092" indent="-238018" defTabSz="95868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66128" indent="-238018" defTabSz="95868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42165" indent="-238018" defTabSz="95868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18202" indent="-238018" defTabSz="9586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94238" indent="-238018" defTabSz="9586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70275" indent="-238018" defTabSz="9586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6311" indent="-238018" defTabSz="9586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32A818-B9DC-43BE-91E6-7732982CE832}" type="slidenum">
              <a:rPr lang="en-US" altLang="en-US" smtClean="0"/>
              <a:pPr>
                <a:spcBef>
                  <a:spcPct val="0"/>
                </a:spcBef>
              </a:pPr>
              <a:t>15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101460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63492" name="Date Placeholder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 defTabSz="958685">
              <a:defRPr/>
            </a:pPr>
            <a:fld id="{32C06354-294D-4E5B-9DCD-2232E508CAF1}" type="datetime1">
              <a:rPr lang="en-US" smtClean="0">
                <a:latin typeface="Arial" pitchFamily="34" charset="0"/>
              </a:rPr>
              <a:pPr defTabSz="958685">
                <a:defRPr/>
              </a:pPr>
              <a:t>3/23/2015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63493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defTabSz="958685">
              <a:defRPr/>
            </a:pPr>
            <a:r>
              <a:rPr lang="en-US" smtClean="0">
                <a:latin typeface="Arial" pitchFamily="34" charset="0"/>
              </a:rPr>
              <a:t>Template F-circle lt grey</a:t>
            </a:r>
          </a:p>
        </p:txBody>
      </p:sp>
      <p:sp>
        <p:nvSpPr>
          <p:cNvPr id="41990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68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3560" indent="-297523" defTabSz="95868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0092" indent="-238018" defTabSz="95868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66128" indent="-238018" defTabSz="95868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42165" indent="-238018" defTabSz="95868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18202" indent="-238018" defTabSz="9586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94238" indent="-238018" defTabSz="9586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70275" indent="-238018" defTabSz="9586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6311" indent="-238018" defTabSz="9586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4B38BBE-077F-463C-844A-427046A2A38A}" type="slidenum">
              <a:rPr lang="en-US" altLang="en-US" smtClean="0"/>
              <a:pPr>
                <a:spcBef>
                  <a:spcPct val="0"/>
                </a:spcBef>
              </a:pPr>
              <a:t>20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252092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63492" name="Date Placeholder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 defTabSz="958685">
              <a:defRPr/>
            </a:pPr>
            <a:fld id="{32C06354-294D-4E5B-9DCD-2232E508CAF1}" type="datetime1">
              <a:rPr lang="en-US" smtClean="0">
                <a:latin typeface="Arial" pitchFamily="34" charset="0"/>
              </a:rPr>
              <a:pPr defTabSz="958685">
                <a:defRPr/>
              </a:pPr>
              <a:t>3/23/2015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63493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defTabSz="958685">
              <a:defRPr/>
            </a:pPr>
            <a:r>
              <a:rPr lang="en-US" smtClean="0">
                <a:latin typeface="Arial" pitchFamily="34" charset="0"/>
              </a:rPr>
              <a:t>Template F-circle lt grey</a:t>
            </a:r>
          </a:p>
        </p:txBody>
      </p:sp>
      <p:sp>
        <p:nvSpPr>
          <p:cNvPr id="44038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68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3560" indent="-297523" defTabSz="95868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0092" indent="-238018" defTabSz="95868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66128" indent="-238018" defTabSz="95868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42165" indent="-238018" defTabSz="95868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18202" indent="-238018" defTabSz="9586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94238" indent="-238018" defTabSz="9586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70275" indent="-238018" defTabSz="9586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6311" indent="-238018" defTabSz="9586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A4733BA-7756-4448-A49C-71C0E483D0D4}" type="slidenum">
              <a:rPr lang="en-US" altLang="en-US" smtClean="0"/>
              <a:pPr>
                <a:spcBef>
                  <a:spcPct val="0"/>
                </a:spcBef>
              </a:pPr>
              <a:t>21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200524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64516" name="Date Placeholder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 defTabSz="958685">
              <a:defRPr/>
            </a:pPr>
            <a:fld id="{CE16B03D-078B-4794-8D06-EA58F7093171}" type="datetime1">
              <a:rPr lang="en-US" smtClean="0">
                <a:latin typeface="Arial" pitchFamily="34" charset="0"/>
              </a:rPr>
              <a:pPr defTabSz="958685">
                <a:defRPr/>
              </a:pPr>
              <a:t>3/23/2015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64517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defTabSz="958685">
              <a:defRPr/>
            </a:pPr>
            <a:r>
              <a:rPr lang="en-US" smtClean="0">
                <a:latin typeface="Arial" pitchFamily="34" charset="0"/>
              </a:rPr>
              <a:t>Template F-circle lt grey</a:t>
            </a:r>
          </a:p>
        </p:txBody>
      </p:sp>
      <p:sp>
        <p:nvSpPr>
          <p:cNvPr id="49158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68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3560" indent="-297523" defTabSz="95868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0092" indent="-238018" defTabSz="95868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66128" indent="-238018" defTabSz="95868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42165" indent="-238018" defTabSz="95868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18202" indent="-238018" defTabSz="9586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94238" indent="-238018" defTabSz="9586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70275" indent="-238018" defTabSz="9586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6311" indent="-238018" defTabSz="9586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FF56B0D-727B-4B18-A6B6-D95D118D10A4}" type="slidenum">
              <a:rPr lang="en-US" altLang="en-US" smtClean="0"/>
              <a:pPr>
                <a:spcBef>
                  <a:spcPct val="0"/>
                </a:spcBef>
              </a:pPr>
              <a:t>25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5080576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1268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03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3560" indent="-297523" defTabSz="95703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0092" indent="-238018" defTabSz="95703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66128" indent="-238018" defTabSz="95703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42165" indent="-238018" defTabSz="95703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18202" indent="-238018" defTabSz="95703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94238" indent="-238018" defTabSz="95703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70275" indent="-238018" defTabSz="95703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6311" indent="-238018" defTabSz="95703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1FEC6D8-018D-4E7C-9F3B-DD77A3B8C620}" type="datetime1">
              <a:rPr lang="en-US" altLang="en-US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3/23/2015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1269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03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3560" indent="-297523" defTabSz="95703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0092" indent="-238018" defTabSz="95703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66128" indent="-238018" defTabSz="95703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42165" indent="-238018" defTabSz="95703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18202" indent="-238018" defTabSz="95703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94238" indent="-238018" defTabSz="95703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70275" indent="-238018" defTabSz="95703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6311" indent="-238018" defTabSz="95703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mtClean="0">
                <a:solidFill>
                  <a:srgbClr val="000000"/>
                </a:solidFill>
              </a:rPr>
              <a:t>Template L white fuz</a:t>
            </a:r>
          </a:p>
        </p:txBody>
      </p:sp>
      <p:sp>
        <p:nvSpPr>
          <p:cNvPr id="11270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03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3560" indent="-297523" defTabSz="95703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0092" indent="-238018" defTabSz="95703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66128" indent="-238018" defTabSz="95703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42165" indent="-238018" defTabSz="95703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18202" indent="-238018" defTabSz="95703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94238" indent="-238018" defTabSz="95703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70275" indent="-238018" defTabSz="95703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6311" indent="-238018" defTabSz="95703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564EF10-94D8-4D8F-8262-8AF92E342C97}" type="slidenum">
              <a:rPr lang="en-US" altLang="en-US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26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7903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48132" name="Date Placeholder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 defTabSz="958685">
              <a:defRPr/>
            </a:pPr>
            <a:fld id="{5A0726F5-0252-432B-80E6-B298B722D013}" type="datetime1">
              <a:rPr lang="en-US" smtClean="0">
                <a:latin typeface="Arial" pitchFamily="34" charset="0"/>
              </a:rPr>
              <a:pPr defTabSz="958685">
                <a:defRPr/>
              </a:pPr>
              <a:t>3/23/2015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48133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defTabSz="958685">
              <a:defRPr/>
            </a:pPr>
            <a:r>
              <a:rPr lang="en-US" smtClean="0">
                <a:latin typeface="Arial" pitchFamily="34" charset="0"/>
              </a:rPr>
              <a:t>Template F-circle lt grey</a:t>
            </a:r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68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3560" indent="-297523" defTabSz="95868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0092" indent="-238018" defTabSz="95868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66128" indent="-238018" defTabSz="95868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42165" indent="-238018" defTabSz="95868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18202" indent="-238018" defTabSz="9586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94238" indent="-238018" defTabSz="9586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70275" indent="-238018" defTabSz="9586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6311" indent="-238018" defTabSz="9586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D013FBD-F29B-4E47-B78C-5AF9599F0EBF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797947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50180" name="Date Placeholder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 defTabSz="958685">
              <a:defRPr/>
            </a:pPr>
            <a:fld id="{36A8BAD3-AAC0-417D-9CD3-2920EE5D7E2D}" type="datetime1">
              <a:rPr lang="en-US" smtClean="0">
                <a:latin typeface="Arial" pitchFamily="34" charset="0"/>
              </a:rPr>
              <a:pPr defTabSz="958685">
                <a:defRPr/>
              </a:pPr>
              <a:t>3/23/2015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0181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defTabSz="958685">
              <a:defRPr/>
            </a:pPr>
            <a:r>
              <a:rPr lang="en-US" smtClean="0">
                <a:latin typeface="Arial" pitchFamily="34" charset="0"/>
              </a:rPr>
              <a:t>Template F-circle lt grey</a:t>
            </a:r>
          </a:p>
        </p:txBody>
      </p:sp>
      <p:sp>
        <p:nvSpPr>
          <p:cNvPr id="11270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68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3560" indent="-297523" defTabSz="95868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0092" indent="-238018" defTabSz="95868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66128" indent="-238018" defTabSz="95868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42165" indent="-238018" defTabSz="95868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18202" indent="-238018" defTabSz="9586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94238" indent="-238018" defTabSz="9586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70275" indent="-238018" defTabSz="9586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6311" indent="-238018" defTabSz="9586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A08DC26-98B9-4212-83D3-4671F2B353FE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907983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51204" name="Date Placeholder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 defTabSz="958685">
              <a:defRPr/>
            </a:pPr>
            <a:fld id="{B9285B77-0B2C-443A-8416-B45152D44091}" type="datetime1">
              <a:rPr lang="en-US" smtClean="0">
                <a:latin typeface="Arial" pitchFamily="34" charset="0"/>
              </a:rPr>
              <a:pPr defTabSz="958685">
                <a:defRPr/>
              </a:pPr>
              <a:t>3/23/2015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120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defTabSz="958685">
              <a:defRPr/>
            </a:pPr>
            <a:r>
              <a:rPr lang="en-US" smtClean="0">
                <a:latin typeface="Arial" pitchFamily="34" charset="0"/>
              </a:rPr>
              <a:t>Template F-circle lt grey</a:t>
            </a:r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68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3560" indent="-297523" defTabSz="95868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0092" indent="-238018" defTabSz="95868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66128" indent="-238018" defTabSz="95868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42165" indent="-238018" defTabSz="95868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18202" indent="-238018" defTabSz="9586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94238" indent="-238018" defTabSz="9586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70275" indent="-238018" defTabSz="9586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6311" indent="-238018" defTabSz="9586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06C98CC-A73D-49A9-9FEE-B25A165CD00A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555712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52228" name="Date Placeholder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 defTabSz="958685">
              <a:defRPr/>
            </a:pPr>
            <a:fld id="{50476A8A-7CFB-49E7-82B5-DA67282B4A6F}" type="datetime1">
              <a:rPr lang="en-US" smtClean="0">
                <a:latin typeface="Arial" pitchFamily="34" charset="0"/>
              </a:rPr>
              <a:pPr defTabSz="958685">
                <a:defRPr/>
              </a:pPr>
              <a:t>3/23/2015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2229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defTabSz="958685">
              <a:defRPr/>
            </a:pPr>
            <a:r>
              <a:rPr lang="en-US" smtClean="0">
                <a:latin typeface="Arial" pitchFamily="34" charset="0"/>
              </a:rPr>
              <a:t>Template F-circle lt grey</a:t>
            </a: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68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3560" indent="-297523" defTabSz="95868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0092" indent="-238018" defTabSz="95868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66128" indent="-238018" defTabSz="95868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42165" indent="-238018" defTabSz="95868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18202" indent="-238018" defTabSz="9586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94238" indent="-238018" defTabSz="9586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70275" indent="-238018" defTabSz="9586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6311" indent="-238018" defTabSz="9586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9A835C5-6C3F-4169-A2AD-E718A502E1E1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701864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53252" name="Date Placeholder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 defTabSz="958685">
              <a:defRPr/>
            </a:pPr>
            <a:fld id="{986B4F96-A561-4129-A9FD-90400B75EE83}" type="datetime1">
              <a:rPr lang="en-US" smtClean="0">
                <a:latin typeface="Arial" pitchFamily="34" charset="0"/>
              </a:rPr>
              <a:pPr defTabSz="958685">
                <a:defRPr/>
              </a:pPr>
              <a:t>3/23/2015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3253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defTabSz="958685">
              <a:defRPr/>
            </a:pPr>
            <a:r>
              <a:rPr lang="en-US" smtClean="0">
                <a:latin typeface="Arial" pitchFamily="34" charset="0"/>
              </a:rPr>
              <a:t>Template F-circle lt grey</a:t>
            </a:r>
          </a:p>
        </p:txBody>
      </p:sp>
      <p:sp>
        <p:nvSpPr>
          <p:cNvPr id="17414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68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3560" indent="-297523" defTabSz="95868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0092" indent="-238018" defTabSz="95868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66128" indent="-238018" defTabSz="95868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42165" indent="-238018" defTabSz="95868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18202" indent="-238018" defTabSz="9586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94238" indent="-238018" defTabSz="9586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70275" indent="-238018" defTabSz="9586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6311" indent="-238018" defTabSz="9586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BE4C79A-2EB7-4E5A-9B7F-CCE6A11F6A05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703595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54276" name="Date Placeholder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 defTabSz="958685">
              <a:defRPr/>
            </a:pPr>
            <a:fld id="{B4E1DE20-BD94-4436-AF96-1AB70B56BBF3}" type="datetime1">
              <a:rPr lang="en-US" smtClean="0">
                <a:latin typeface="Arial" pitchFamily="34" charset="0"/>
              </a:rPr>
              <a:pPr defTabSz="958685">
                <a:defRPr/>
              </a:pPr>
              <a:t>3/23/2015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4277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defTabSz="958685">
              <a:defRPr/>
            </a:pPr>
            <a:r>
              <a:rPr lang="en-US" smtClean="0">
                <a:latin typeface="Arial" pitchFamily="34" charset="0"/>
              </a:rPr>
              <a:t>Template F-circle lt grey</a:t>
            </a:r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68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3560" indent="-297523" defTabSz="95868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0092" indent="-238018" defTabSz="95868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66128" indent="-238018" defTabSz="95868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42165" indent="-238018" defTabSz="95868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18202" indent="-238018" defTabSz="9586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94238" indent="-238018" defTabSz="9586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70275" indent="-238018" defTabSz="9586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6311" indent="-238018" defTabSz="9586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5D86D91-096A-47CD-A514-B2DCEEA88269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33590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55300" name="Date Placeholder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 defTabSz="958685">
              <a:defRPr/>
            </a:pPr>
            <a:fld id="{9F3CA819-112F-4846-BB4A-1B304DD77782}" type="datetime1">
              <a:rPr lang="en-US" smtClean="0">
                <a:latin typeface="Arial" pitchFamily="34" charset="0"/>
              </a:rPr>
              <a:pPr defTabSz="958685">
                <a:defRPr/>
              </a:pPr>
              <a:t>3/23/2015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5301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defTabSz="958685">
              <a:defRPr/>
            </a:pPr>
            <a:r>
              <a:rPr lang="en-US" smtClean="0">
                <a:latin typeface="Arial" pitchFamily="34" charset="0"/>
              </a:rPr>
              <a:t>Template F-circle lt grey</a:t>
            </a:r>
          </a:p>
        </p:txBody>
      </p:sp>
      <p:sp>
        <p:nvSpPr>
          <p:cNvPr id="21510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68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3560" indent="-297523" defTabSz="95868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0092" indent="-238018" defTabSz="95868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66128" indent="-238018" defTabSz="95868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42165" indent="-238018" defTabSz="95868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18202" indent="-238018" defTabSz="9586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94238" indent="-238018" defTabSz="9586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70275" indent="-238018" defTabSz="9586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6311" indent="-238018" defTabSz="9586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8443AC4-7E30-4C26-96A2-996B1968989C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034001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56324" name="Date Placeholder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 defTabSz="958685">
              <a:defRPr/>
            </a:pPr>
            <a:fld id="{332358E9-D454-4F3D-827F-A6341A82D106}" type="datetime1">
              <a:rPr lang="en-US" smtClean="0">
                <a:latin typeface="Arial" pitchFamily="34" charset="0"/>
              </a:rPr>
              <a:pPr defTabSz="958685">
                <a:defRPr/>
              </a:pPr>
              <a:t>3/23/2015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632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defTabSz="958685">
              <a:defRPr/>
            </a:pPr>
            <a:r>
              <a:rPr lang="en-US" smtClean="0">
                <a:latin typeface="Arial" pitchFamily="34" charset="0"/>
              </a:rPr>
              <a:t>Template F-circle lt grey</a:t>
            </a:r>
          </a:p>
        </p:txBody>
      </p:sp>
      <p:sp>
        <p:nvSpPr>
          <p:cNvPr id="23558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68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3560" indent="-297523" defTabSz="95868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0092" indent="-238018" defTabSz="95868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66128" indent="-238018" defTabSz="95868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42165" indent="-238018" defTabSz="95868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18202" indent="-238018" defTabSz="9586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94238" indent="-238018" defTabSz="9586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70275" indent="-238018" defTabSz="9586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6311" indent="-238018" defTabSz="9586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348D98F-CFAE-4427-A963-8008791CAB20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37481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rgbClr val="981E32"/>
            </a:gs>
            <a:gs pos="25999">
              <a:srgbClr val="981E32"/>
            </a:gs>
            <a:gs pos="75000">
              <a:srgbClr val="C60C30"/>
            </a:gs>
            <a:gs pos="100000">
              <a:srgbClr val="981E32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6"/>
          <p:cNvSpPr>
            <a:spLocks/>
          </p:cNvSpPr>
          <p:nvPr userDrawn="1"/>
        </p:nvSpPr>
        <p:spPr bwMode="white">
          <a:xfrm>
            <a:off x="-6350" y="358775"/>
            <a:ext cx="8566150" cy="6518275"/>
          </a:xfrm>
          <a:custGeom>
            <a:avLst/>
            <a:gdLst/>
            <a:ahLst/>
            <a:cxnLst>
              <a:cxn ang="0">
                <a:pos x="1598" y="0"/>
              </a:cxn>
              <a:cxn ang="0">
                <a:pos x="1755" y="4"/>
              </a:cxn>
              <a:cxn ang="0">
                <a:pos x="1910" y="17"/>
              </a:cxn>
              <a:cxn ang="0">
                <a:pos x="2063" y="38"/>
              </a:cxn>
              <a:cxn ang="0">
                <a:pos x="2214" y="68"/>
              </a:cxn>
              <a:cxn ang="0">
                <a:pos x="2360" y="105"/>
              </a:cxn>
              <a:cxn ang="0">
                <a:pos x="2504" y="150"/>
              </a:cxn>
              <a:cxn ang="0">
                <a:pos x="2644" y="204"/>
              </a:cxn>
              <a:cxn ang="0">
                <a:pos x="2781" y="264"/>
              </a:cxn>
              <a:cxn ang="0">
                <a:pos x="2913" y="331"/>
              </a:cxn>
              <a:cxn ang="0">
                <a:pos x="3041" y="404"/>
              </a:cxn>
              <a:cxn ang="0">
                <a:pos x="3165" y="485"/>
              </a:cxn>
              <a:cxn ang="0">
                <a:pos x="3285" y="571"/>
              </a:cxn>
              <a:cxn ang="0">
                <a:pos x="3400" y="664"/>
              </a:cxn>
              <a:cxn ang="0">
                <a:pos x="3509" y="761"/>
              </a:cxn>
              <a:cxn ang="0">
                <a:pos x="3612" y="865"/>
              </a:cxn>
              <a:cxn ang="0">
                <a:pos x="3710" y="975"/>
              </a:cxn>
              <a:cxn ang="0">
                <a:pos x="3803" y="1090"/>
              </a:cxn>
              <a:cxn ang="0">
                <a:pos x="3890" y="1209"/>
              </a:cxn>
              <a:cxn ang="0">
                <a:pos x="3970" y="1332"/>
              </a:cxn>
              <a:cxn ang="0">
                <a:pos x="4043" y="1461"/>
              </a:cxn>
              <a:cxn ang="0">
                <a:pos x="4110" y="1594"/>
              </a:cxn>
              <a:cxn ang="0">
                <a:pos x="4170" y="1729"/>
              </a:cxn>
              <a:cxn ang="0">
                <a:pos x="4224" y="1870"/>
              </a:cxn>
              <a:cxn ang="0">
                <a:pos x="4269" y="2014"/>
              </a:cxn>
              <a:cxn ang="0">
                <a:pos x="4306" y="2161"/>
              </a:cxn>
              <a:cxn ang="0">
                <a:pos x="4336" y="2310"/>
              </a:cxn>
              <a:cxn ang="0">
                <a:pos x="4357" y="2463"/>
              </a:cxn>
              <a:cxn ang="0">
                <a:pos x="4370" y="2618"/>
              </a:cxn>
              <a:cxn ang="0">
                <a:pos x="4374" y="2776"/>
              </a:cxn>
              <a:cxn ang="0">
                <a:pos x="4370" y="2917"/>
              </a:cxn>
              <a:cxn ang="0">
                <a:pos x="4361" y="3056"/>
              </a:cxn>
              <a:cxn ang="0">
                <a:pos x="4343" y="3193"/>
              </a:cxn>
              <a:cxn ang="0">
                <a:pos x="4320" y="3328"/>
              </a:cxn>
              <a:cxn ang="0">
                <a:pos x="0" y="3328"/>
              </a:cxn>
              <a:cxn ang="0">
                <a:pos x="0" y="505"/>
              </a:cxn>
              <a:cxn ang="0">
                <a:pos x="115" y="428"/>
              </a:cxn>
              <a:cxn ang="0">
                <a:pos x="234" y="357"/>
              </a:cxn>
              <a:cxn ang="0">
                <a:pos x="356" y="291"/>
              </a:cxn>
              <a:cxn ang="0">
                <a:pos x="483" y="233"/>
              </a:cxn>
              <a:cxn ang="0">
                <a:pos x="612" y="179"/>
              </a:cxn>
              <a:cxn ang="0">
                <a:pos x="745" y="133"/>
              </a:cxn>
              <a:cxn ang="0">
                <a:pos x="880" y="93"/>
              </a:cxn>
              <a:cxn ang="0">
                <a:pos x="1019" y="60"/>
              </a:cxn>
              <a:cxn ang="0">
                <a:pos x="1161" y="34"/>
              </a:cxn>
              <a:cxn ang="0">
                <a:pos x="1303" y="15"/>
              </a:cxn>
              <a:cxn ang="0">
                <a:pos x="1450" y="4"/>
              </a:cxn>
              <a:cxn ang="0">
                <a:pos x="1598" y="0"/>
              </a:cxn>
            </a:cxnLst>
            <a:rect l="0" t="0" r="r" b="b"/>
            <a:pathLst>
              <a:path w="4374" h="3328">
                <a:moveTo>
                  <a:pt x="1598" y="0"/>
                </a:moveTo>
                <a:lnTo>
                  <a:pt x="1755" y="4"/>
                </a:lnTo>
                <a:lnTo>
                  <a:pt x="1910" y="17"/>
                </a:lnTo>
                <a:lnTo>
                  <a:pt x="2063" y="38"/>
                </a:lnTo>
                <a:lnTo>
                  <a:pt x="2214" y="68"/>
                </a:lnTo>
                <a:lnTo>
                  <a:pt x="2360" y="105"/>
                </a:lnTo>
                <a:lnTo>
                  <a:pt x="2504" y="150"/>
                </a:lnTo>
                <a:lnTo>
                  <a:pt x="2644" y="204"/>
                </a:lnTo>
                <a:lnTo>
                  <a:pt x="2781" y="264"/>
                </a:lnTo>
                <a:lnTo>
                  <a:pt x="2913" y="331"/>
                </a:lnTo>
                <a:lnTo>
                  <a:pt x="3041" y="404"/>
                </a:lnTo>
                <a:lnTo>
                  <a:pt x="3165" y="485"/>
                </a:lnTo>
                <a:lnTo>
                  <a:pt x="3285" y="571"/>
                </a:lnTo>
                <a:lnTo>
                  <a:pt x="3400" y="664"/>
                </a:lnTo>
                <a:lnTo>
                  <a:pt x="3509" y="761"/>
                </a:lnTo>
                <a:lnTo>
                  <a:pt x="3612" y="865"/>
                </a:lnTo>
                <a:lnTo>
                  <a:pt x="3710" y="975"/>
                </a:lnTo>
                <a:lnTo>
                  <a:pt x="3803" y="1090"/>
                </a:lnTo>
                <a:lnTo>
                  <a:pt x="3890" y="1209"/>
                </a:lnTo>
                <a:lnTo>
                  <a:pt x="3970" y="1332"/>
                </a:lnTo>
                <a:lnTo>
                  <a:pt x="4043" y="1461"/>
                </a:lnTo>
                <a:lnTo>
                  <a:pt x="4110" y="1594"/>
                </a:lnTo>
                <a:lnTo>
                  <a:pt x="4170" y="1729"/>
                </a:lnTo>
                <a:lnTo>
                  <a:pt x="4224" y="1870"/>
                </a:lnTo>
                <a:lnTo>
                  <a:pt x="4269" y="2014"/>
                </a:lnTo>
                <a:lnTo>
                  <a:pt x="4306" y="2161"/>
                </a:lnTo>
                <a:lnTo>
                  <a:pt x="4336" y="2310"/>
                </a:lnTo>
                <a:lnTo>
                  <a:pt x="4357" y="2463"/>
                </a:lnTo>
                <a:lnTo>
                  <a:pt x="4370" y="2618"/>
                </a:lnTo>
                <a:lnTo>
                  <a:pt x="4374" y="2776"/>
                </a:lnTo>
                <a:lnTo>
                  <a:pt x="4370" y="2917"/>
                </a:lnTo>
                <a:lnTo>
                  <a:pt x="4361" y="3056"/>
                </a:lnTo>
                <a:lnTo>
                  <a:pt x="4343" y="3193"/>
                </a:lnTo>
                <a:lnTo>
                  <a:pt x="4320" y="3328"/>
                </a:lnTo>
                <a:lnTo>
                  <a:pt x="0" y="3328"/>
                </a:lnTo>
                <a:lnTo>
                  <a:pt x="0" y="505"/>
                </a:lnTo>
                <a:lnTo>
                  <a:pt x="115" y="428"/>
                </a:lnTo>
                <a:lnTo>
                  <a:pt x="234" y="357"/>
                </a:lnTo>
                <a:lnTo>
                  <a:pt x="356" y="291"/>
                </a:lnTo>
                <a:lnTo>
                  <a:pt x="483" y="233"/>
                </a:lnTo>
                <a:lnTo>
                  <a:pt x="612" y="179"/>
                </a:lnTo>
                <a:lnTo>
                  <a:pt x="745" y="133"/>
                </a:lnTo>
                <a:lnTo>
                  <a:pt x="880" y="93"/>
                </a:lnTo>
                <a:lnTo>
                  <a:pt x="1019" y="60"/>
                </a:lnTo>
                <a:lnTo>
                  <a:pt x="1161" y="34"/>
                </a:lnTo>
                <a:lnTo>
                  <a:pt x="1303" y="15"/>
                </a:lnTo>
                <a:lnTo>
                  <a:pt x="1450" y="4"/>
                </a:lnTo>
                <a:lnTo>
                  <a:pt x="1598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0000">
                <a:schemeClr val="accent1"/>
              </a:gs>
              <a:gs pos="100000">
                <a:schemeClr val="accent3"/>
              </a:gs>
            </a:gsLst>
            <a:lin ang="18000000" scaled="0"/>
          </a:gra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pic>
        <p:nvPicPr>
          <p:cNvPr id="5" name="Picture 12" descr="wsuTLSigRvs-rd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black">
          <a:xfrm>
            <a:off x="6940550" y="5910263"/>
            <a:ext cx="1868488" cy="67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 bwMode="black">
          <a:xfrm>
            <a:off x="3215812" y="2422990"/>
            <a:ext cx="5661061" cy="480131"/>
          </a:xfrm>
          <a:noFill/>
          <a:ln w="9525">
            <a:noFill/>
            <a:miter lim="800000"/>
            <a:headEnd/>
            <a:tailEnd/>
          </a:ln>
        </p:spPr>
        <p:txBody>
          <a:bodyPr anchorCtr="0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800" b="1" dirty="0">
                <a:solidFill>
                  <a:schemeClr val="tx1"/>
                </a:solidFill>
                <a:effectLst/>
                <a:latin typeface="Lucida Sans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3212301" y="3024652"/>
            <a:ext cx="5675721" cy="430887"/>
          </a:xfrm>
        </p:spPr>
        <p:txBody>
          <a:bodyPr rIns="0" anchorCtr="0"/>
          <a:lstStyle>
            <a:lvl1pPr marL="0" indent="0" algn="l">
              <a:buFont typeface="Arial" pitchFamily="34" charset="0"/>
              <a:buNone/>
              <a:defRPr sz="2200" b="0">
                <a:solidFill>
                  <a:schemeClr val="tx1"/>
                </a:solidFill>
                <a:effectLst/>
                <a:latin typeface="Lucida Sans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 userDrawn="1">
            <p:ph type="dt" sz="half" idx="10"/>
          </p:nvPr>
        </p:nvSpPr>
        <p:spPr>
          <a:xfrm>
            <a:off x="0" y="6464300"/>
            <a:ext cx="1550988" cy="3937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 userDrawn="1">
            <p:ph type="ftr" sz="quarter" idx="11"/>
          </p:nvPr>
        </p:nvSpPr>
        <p:spPr>
          <a:xfrm>
            <a:off x="1573213" y="6464300"/>
            <a:ext cx="6451600" cy="3937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 userDrawn="1">
            <p:ph type="sldNum" sz="quarter" idx="12"/>
          </p:nvPr>
        </p:nvSpPr>
        <p:spPr>
          <a:xfrm>
            <a:off x="8169275" y="6464300"/>
            <a:ext cx="974725" cy="3937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EA88D5-B342-4383-AD74-097CEDF87E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410636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1651" y="1981201"/>
            <a:ext cx="5600700" cy="4801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262" y="2667002"/>
            <a:ext cx="4832092" cy="1851025"/>
          </a:xfrm>
        </p:spPr>
        <p:txBody>
          <a:bodyPr vert="eaVert"/>
          <a:lstStyle>
            <a:lvl1pPr>
              <a:defRPr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96BD3-3BF8-44B5-AE62-FD5E1D5B04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28327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24444" y="1981200"/>
            <a:ext cx="1348061" cy="251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45322" y="1981200"/>
            <a:ext cx="2774606" cy="2514600"/>
          </a:xfrm>
        </p:spPr>
        <p:txBody>
          <a:bodyPr vert="eaVert"/>
          <a:lstStyle>
            <a:lvl1pPr>
              <a:defRPr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A5D5B6-8BFC-40A0-82E4-280E2F9EE4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697938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wsuTLSigRvs-rd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7334250" y="6116638"/>
            <a:ext cx="15636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144054" y="1993614"/>
            <a:ext cx="5070298" cy="584775"/>
          </a:xfrm>
        </p:spPr>
        <p:txBody>
          <a:bodyPr anchorCtr="0"/>
          <a:lstStyle>
            <a:lvl1pPr algn="l">
              <a:lnSpc>
                <a:spcPct val="100000"/>
              </a:lnSpc>
              <a:defRPr sz="3200">
                <a:solidFill>
                  <a:schemeClr val="tx2">
                    <a:lumMod val="60000"/>
                    <a:lumOff val="40000"/>
                  </a:schemeClr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144054" y="2978475"/>
            <a:ext cx="5070298" cy="430887"/>
          </a:xfrm>
        </p:spPr>
        <p:txBody>
          <a:bodyPr rIns="0" anchorCtr="0"/>
          <a:lstStyle>
            <a:lvl1pPr marL="0" indent="0" algn="l">
              <a:buFontTx/>
              <a:buNone/>
              <a:defRPr sz="2200" b="0">
                <a:solidFill>
                  <a:schemeClr val="tx1"/>
                </a:solidFill>
                <a:effectLst/>
                <a:latin typeface="Lucida Sans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3487628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1915" y="903117"/>
            <a:ext cx="7772400" cy="480131"/>
          </a:xfrm>
        </p:spPr>
        <p:txBody>
          <a:bodyPr/>
          <a:lstStyle>
            <a:lvl1pPr>
              <a:defRPr sz="2800">
                <a:latin typeface="Lucida Sans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1915" y="1543943"/>
            <a:ext cx="7772400" cy="1954894"/>
          </a:xfrm>
        </p:spPr>
        <p:txBody>
          <a:bodyPr/>
          <a:lstStyle>
            <a:lvl1pPr marL="344488" indent="-179388">
              <a:spcBef>
                <a:spcPts val="1200"/>
              </a:spcBef>
              <a:buSzPct val="100000"/>
              <a:buFont typeface="Arial" pitchFamily="34" charset="0"/>
              <a:buChar char="•"/>
              <a:defRPr sz="2600" b="0"/>
            </a:lvl1pPr>
            <a:lvl2pPr marL="509588" indent="-165100">
              <a:spcBef>
                <a:spcPts val="400"/>
              </a:spcBef>
              <a:buSzPct val="75000"/>
              <a:buFont typeface="Wingdings" pitchFamily="2" charset="2"/>
              <a:buChar char="§"/>
              <a:defRPr sz="2400"/>
            </a:lvl2pPr>
            <a:lvl3pPr marL="688975" indent="-179388">
              <a:spcBef>
                <a:spcPts val="400"/>
              </a:spcBef>
              <a:buSzPct val="100000"/>
              <a:buFont typeface="Lucida Sans" pitchFamily="34" charset="0"/>
              <a:buChar char="–"/>
              <a:defRPr/>
            </a:lvl3pPr>
            <a:lvl4pPr marL="914400" indent="-165100">
              <a:spcBef>
                <a:spcPts val="400"/>
              </a:spcBef>
              <a:buSzPct val="100000"/>
              <a:buFont typeface="Arial" pitchFamily="34" charset="0"/>
              <a:buChar char="•"/>
              <a:defRPr lang="en-US" sz="2000" dirty="0" smtClean="0">
                <a:solidFill>
                  <a:schemeClr val="bg2"/>
                </a:solidFill>
                <a:latin typeface="Lucida Sans" pitchFamily="34" charset="0"/>
              </a:defRPr>
            </a:lvl4pPr>
            <a:lvl5pPr marL="1079500" indent="-165100">
              <a:spcBef>
                <a:spcPts val="400"/>
              </a:spcBef>
              <a:buSzPct val="100000"/>
              <a:buFont typeface="Arial" pitchFamily="34" charset="0"/>
              <a:buChar char="•"/>
              <a:defRPr lang="en-US" sz="2000" dirty="0">
                <a:solidFill>
                  <a:schemeClr val="bg2"/>
                </a:solidFill>
                <a:latin typeface="Lucida Sans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0F50D1-FC3B-4D7D-8102-F5726CB726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17747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6"/>
          <p:cNvSpPr>
            <a:spLocks/>
          </p:cNvSpPr>
          <p:nvPr userDrawn="1"/>
        </p:nvSpPr>
        <p:spPr bwMode="invGray">
          <a:xfrm>
            <a:off x="-12700" y="379413"/>
            <a:ext cx="8616950" cy="6557962"/>
          </a:xfrm>
          <a:custGeom>
            <a:avLst/>
            <a:gdLst/>
            <a:ahLst/>
            <a:cxnLst>
              <a:cxn ang="0">
                <a:pos x="1598" y="0"/>
              </a:cxn>
              <a:cxn ang="0">
                <a:pos x="1755" y="4"/>
              </a:cxn>
              <a:cxn ang="0">
                <a:pos x="1910" y="17"/>
              </a:cxn>
              <a:cxn ang="0">
                <a:pos x="2063" y="38"/>
              </a:cxn>
              <a:cxn ang="0">
                <a:pos x="2214" y="68"/>
              </a:cxn>
              <a:cxn ang="0">
                <a:pos x="2360" y="105"/>
              </a:cxn>
              <a:cxn ang="0">
                <a:pos x="2504" y="150"/>
              </a:cxn>
              <a:cxn ang="0">
                <a:pos x="2644" y="204"/>
              </a:cxn>
              <a:cxn ang="0">
                <a:pos x="2781" y="264"/>
              </a:cxn>
              <a:cxn ang="0">
                <a:pos x="2913" y="331"/>
              </a:cxn>
              <a:cxn ang="0">
                <a:pos x="3041" y="404"/>
              </a:cxn>
              <a:cxn ang="0">
                <a:pos x="3165" y="485"/>
              </a:cxn>
              <a:cxn ang="0">
                <a:pos x="3285" y="571"/>
              </a:cxn>
              <a:cxn ang="0">
                <a:pos x="3400" y="664"/>
              </a:cxn>
              <a:cxn ang="0">
                <a:pos x="3509" y="761"/>
              </a:cxn>
              <a:cxn ang="0">
                <a:pos x="3612" y="865"/>
              </a:cxn>
              <a:cxn ang="0">
                <a:pos x="3710" y="975"/>
              </a:cxn>
              <a:cxn ang="0">
                <a:pos x="3803" y="1090"/>
              </a:cxn>
              <a:cxn ang="0">
                <a:pos x="3890" y="1209"/>
              </a:cxn>
              <a:cxn ang="0">
                <a:pos x="3970" y="1332"/>
              </a:cxn>
              <a:cxn ang="0">
                <a:pos x="4043" y="1461"/>
              </a:cxn>
              <a:cxn ang="0">
                <a:pos x="4110" y="1594"/>
              </a:cxn>
              <a:cxn ang="0">
                <a:pos x="4170" y="1729"/>
              </a:cxn>
              <a:cxn ang="0">
                <a:pos x="4224" y="1870"/>
              </a:cxn>
              <a:cxn ang="0">
                <a:pos x="4269" y="2014"/>
              </a:cxn>
              <a:cxn ang="0">
                <a:pos x="4306" y="2161"/>
              </a:cxn>
              <a:cxn ang="0">
                <a:pos x="4336" y="2310"/>
              </a:cxn>
              <a:cxn ang="0">
                <a:pos x="4357" y="2463"/>
              </a:cxn>
              <a:cxn ang="0">
                <a:pos x="4370" y="2618"/>
              </a:cxn>
              <a:cxn ang="0">
                <a:pos x="4374" y="2776"/>
              </a:cxn>
              <a:cxn ang="0">
                <a:pos x="4370" y="2917"/>
              </a:cxn>
              <a:cxn ang="0">
                <a:pos x="4361" y="3056"/>
              </a:cxn>
              <a:cxn ang="0">
                <a:pos x="4343" y="3193"/>
              </a:cxn>
              <a:cxn ang="0">
                <a:pos x="4320" y="3328"/>
              </a:cxn>
              <a:cxn ang="0">
                <a:pos x="0" y="3328"/>
              </a:cxn>
              <a:cxn ang="0">
                <a:pos x="0" y="505"/>
              </a:cxn>
              <a:cxn ang="0">
                <a:pos x="115" y="428"/>
              </a:cxn>
              <a:cxn ang="0">
                <a:pos x="234" y="357"/>
              </a:cxn>
              <a:cxn ang="0">
                <a:pos x="356" y="291"/>
              </a:cxn>
              <a:cxn ang="0">
                <a:pos x="483" y="233"/>
              </a:cxn>
              <a:cxn ang="0">
                <a:pos x="612" y="179"/>
              </a:cxn>
              <a:cxn ang="0">
                <a:pos x="745" y="133"/>
              </a:cxn>
              <a:cxn ang="0">
                <a:pos x="880" y="93"/>
              </a:cxn>
              <a:cxn ang="0">
                <a:pos x="1019" y="60"/>
              </a:cxn>
              <a:cxn ang="0">
                <a:pos x="1161" y="34"/>
              </a:cxn>
              <a:cxn ang="0">
                <a:pos x="1303" y="15"/>
              </a:cxn>
              <a:cxn ang="0">
                <a:pos x="1450" y="4"/>
              </a:cxn>
              <a:cxn ang="0">
                <a:pos x="1598" y="0"/>
              </a:cxn>
            </a:cxnLst>
            <a:rect l="0" t="0" r="r" b="b"/>
            <a:pathLst>
              <a:path w="4374" h="3328">
                <a:moveTo>
                  <a:pt x="1598" y="0"/>
                </a:moveTo>
                <a:lnTo>
                  <a:pt x="1755" y="4"/>
                </a:lnTo>
                <a:lnTo>
                  <a:pt x="1910" y="17"/>
                </a:lnTo>
                <a:lnTo>
                  <a:pt x="2063" y="38"/>
                </a:lnTo>
                <a:lnTo>
                  <a:pt x="2214" y="68"/>
                </a:lnTo>
                <a:lnTo>
                  <a:pt x="2360" y="105"/>
                </a:lnTo>
                <a:lnTo>
                  <a:pt x="2504" y="150"/>
                </a:lnTo>
                <a:lnTo>
                  <a:pt x="2644" y="204"/>
                </a:lnTo>
                <a:lnTo>
                  <a:pt x="2781" y="264"/>
                </a:lnTo>
                <a:lnTo>
                  <a:pt x="2913" y="331"/>
                </a:lnTo>
                <a:lnTo>
                  <a:pt x="3041" y="404"/>
                </a:lnTo>
                <a:lnTo>
                  <a:pt x="3165" y="485"/>
                </a:lnTo>
                <a:lnTo>
                  <a:pt x="3285" y="571"/>
                </a:lnTo>
                <a:lnTo>
                  <a:pt x="3400" y="664"/>
                </a:lnTo>
                <a:lnTo>
                  <a:pt x="3509" y="761"/>
                </a:lnTo>
                <a:lnTo>
                  <a:pt x="3612" y="865"/>
                </a:lnTo>
                <a:lnTo>
                  <a:pt x="3710" y="975"/>
                </a:lnTo>
                <a:lnTo>
                  <a:pt x="3803" y="1090"/>
                </a:lnTo>
                <a:lnTo>
                  <a:pt x="3890" y="1209"/>
                </a:lnTo>
                <a:lnTo>
                  <a:pt x="3970" y="1332"/>
                </a:lnTo>
                <a:lnTo>
                  <a:pt x="4043" y="1461"/>
                </a:lnTo>
                <a:lnTo>
                  <a:pt x="4110" y="1594"/>
                </a:lnTo>
                <a:lnTo>
                  <a:pt x="4170" y="1729"/>
                </a:lnTo>
                <a:lnTo>
                  <a:pt x="4224" y="1870"/>
                </a:lnTo>
                <a:lnTo>
                  <a:pt x="4269" y="2014"/>
                </a:lnTo>
                <a:lnTo>
                  <a:pt x="4306" y="2161"/>
                </a:lnTo>
                <a:lnTo>
                  <a:pt x="4336" y="2310"/>
                </a:lnTo>
                <a:lnTo>
                  <a:pt x="4357" y="2463"/>
                </a:lnTo>
                <a:lnTo>
                  <a:pt x="4370" y="2618"/>
                </a:lnTo>
                <a:lnTo>
                  <a:pt x="4374" y="2776"/>
                </a:lnTo>
                <a:lnTo>
                  <a:pt x="4370" y="2917"/>
                </a:lnTo>
                <a:lnTo>
                  <a:pt x="4361" y="3056"/>
                </a:lnTo>
                <a:lnTo>
                  <a:pt x="4343" y="3193"/>
                </a:lnTo>
                <a:lnTo>
                  <a:pt x="4320" y="3328"/>
                </a:lnTo>
                <a:lnTo>
                  <a:pt x="0" y="3328"/>
                </a:lnTo>
                <a:lnTo>
                  <a:pt x="0" y="505"/>
                </a:lnTo>
                <a:lnTo>
                  <a:pt x="115" y="428"/>
                </a:lnTo>
                <a:lnTo>
                  <a:pt x="234" y="357"/>
                </a:lnTo>
                <a:lnTo>
                  <a:pt x="356" y="291"/>
                </a:lnTo>
                <a:lnTo>
                  <a:pt x="483" y="233"/>
                </a:lnTo>
                <a:lnTo>
                  <a:pt x="612" y="179"/>
                </a:lnTo>
                <a:lnTo>
                  <a:pt x="745" y="133"/>
                </a:lnTo>
                <a:lnTo>
                  <a:pt x="880" y="93"/>
                </a:lnTo>
                <a:lnTo>
                  <a:pt x="1019" y="60"/>
                </a:lnTo>
                <a:lnTo>
                  <a:pt x="1161" y="34"/>
                </a:lnTo>
                <a:lnTo>
                  <a:pt x="1303" y="15"/>
                </a:lnTo>
                <a:lnTo>
                  <a:pt x="1450" y="4"/>
                </a:lnTo>
                <a:lnTo>
                  <a:pt x="159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Freeform 26"/>
          <p:cNvSpPr>
            <a:spLocks/>
          </p:cNvSpPr>
          <p:nvPr userDrawn="1"/>
        </p:nvSpPr>
        <p:spPr bwMode="white">
          <a:xfrm>
            <a:off x="-6350" y="358775"/>
            <a:ext cx="8566150" cy="6518275"/>
          </a:xfrm>
          <a:custGeom>
            <a:avLst/>
            <a:gdLst/>
            <a:ahLst/>
            <a:cxnLst>
              <a:cxn ang="0">
                <a:pos x="1598" y="0"/>
              </a:cxn>
              <a:cxn ang="0">
                <a:pos x="1755" y="4"/>
              </a:cxn>
              <a:cxn ang="0">
                <a:pos x="1910" y="17"/>
              </a:cxn>
              <a:cxn ang="0">
                <a:pos x="2063" y="38"/>
              </a:cxn>
              <a:cxn ang="0">
                <a:pos x="2214" y="68"/>
              </a:cxn>
              <a:cxn ang="0">
                <a:pos x="2360" y="105"/>
              </a:cxn>
              <a:cxn ang="0">
                <a:pos x="2504" y="150"/>
              </a:cxn>
              <a:cxn ang="0">
                <a:pos x="2644" y="204"/>
              </a:cxn>
              <a:cxn ang="0">
                <a:pos x="2781" y="264"/>
              </a:cxn>
              <a:cxn ang="0">
                <a:pos x="2913" y="331"/>
              </a:cxn>
              <a:cxn ang="0">
                <a:pos x="3041" y="404"/>
              </a:cxn>
              <a:cxn ang="0">
                <a:pos x="3165" y="485"/>
              </a:cxn>
              <a:cxn ang="0">
                <a:pos x="3285" y="571"/>
              </a:cxn>
              <a:cxn ang="0">
                <a:pos x="3400" y="664"/>
              </a:cxn>
              <a:cxn ang="0">
                <a:pos x="3509" y="761"/>
              </a:cxn>
              <a:cxn ang="0">
                <a:pos x="3612" y="865"/>
              </a:cxn>
              <a:cxn ang="0">
                <a:pos x="3710" y="975"/>
              </a:cxn>
              <a:cxn ang="0">
                <a:pos x="3803" y="1090"/>
              </a:cxn>
              <a:cxn ang="0">
                <a:pos x="3890" y="1209"/>
              </a:cxn>
              <a:cxn ang="0">
                <a:pos x="3970" y="1332"/>
              </a:cxn>
              <a:cxn ang="0">
                <a:pos x="4043" y="1461"/>
              </a:cxn>
              <a:cxn ang="0">
                <a:pos x="4110" y="1594"/>
              </a:cxn>
              <a:cxn ang="0">
                <a:pos x="4170" y="1729"/>
              </a:cxn>
              <a:cxn ang="0">
                <a:pos x="4224" y="1870"/>
              </a:cxn>
              <a:cxn ang="0">
                <a:pos x="4269" y="2014"/>
              </a:cxn>
              <a:cxn ang="0">
                <a:pos x="4306" y="2161"/>
              </a:cxn>
              <a:cxn ang="0">
                <a:pos x="4336" y="2310"/>
              </a:cxn>
              <a:cxn ang="0">
                <a:pos x="4357" y="2463"/>
              </a:cxn>
              <a:cxn ang="0">
                <a:pos x="4370" y="2618"/>
              </a:cxn>
              <a:cxn ang="0">
                <a:pos x="4374" y="2776"/>
              </a:cxn>
              <a:cxn ang="0">
                <a:pos x="4370" y="2917"/>
              </a:cxn>
              <a:cxn ang="0">
                <a:pos x="4361" y="3056"/>
              </a:cxn>
              <a:cxn ang="0">
                <a:pos x="4343" y="3193"/>
              </a:cxn>
              <a:cxn ang="0">
                <a:pos x="4320" y="3328"/>
              </a:cxn>
              <a:cxn ang="0">
                <a:pos x="0" y="3328"/>
              </a:cxn>
              <a:cxn ang="0">
                <a:pos x="0" y="505"/>
              </a:cxn>
              <a:cxn ang="0">
                <a:pos x="115" y="428"/>
              </a:cxn>
              <a:cxn ang="0">
                <a:pos x="234" y="357"/>
              </a:cxn>
              <a:cxn ang="0">
                <a:pos x="356" y="291"/>
              </a:cxn>
              <a:cxn ang="0">
                <a:pos x="483" y="233"/>
              </a:cxn>
              <a:cxn ang="0">
                <a:pos x="612" y="179"/>
              </a:cxn>
              <a:cxn ang="0">
                <a:pos x="745" y="133"/>
              </a:cxn>
              <a:cxn ang="0">
                <a:pos x="880" y="93"/>
              </a:cxn>
              <a:cxn ang="0">
                <a:pos x="1019" y="60"/>
              </a:cxn>
              <a:cxn ang="0">
                <a:pos x="1161" y="34"/>
              </a:cxn>
              <a:cxn ang="0">
                <a:pos x="1303" y="15"/>
              </a:cxn>
              <a:cxn ang="0">
                <a:pos x="1450" y="4"/>
              </a:cxn>
              <a:cxn ang="0">
                <a:pos x="1598" y="0"/>
              </a:cxn>
            </a:cxnLst>
            <a:rect l="0" t="0" r="r" b="b"/>
            <a:pathLst>
              <a:path w="4374" h="3328">
                <a:moveTo>
                  <a:pt x="1598" y="0"/>
                </a:moveTo>
                <a:lnTo>
                  <a:pt x="1755" y="4"/>
                </a:lnTo>
                <a:lnTo>
                  <a:pt x="1910" y="17"/>
                </a:lnTo>
                <a:lnTo>
                  <a:pt x="2063" y="38"/>
                </a:lnTo>
                <a:lnTo>
                  <a:pt x="2214" y="68"/>
                </a:lnTo>
                <a:lnTo>
                  <a:pt x="2360" y="105"/>
                </a:lnTo>
                <a:lnTo>
                  <a:pt x="2504" y="150"/>
                </a:lnTo>
                <a:lnTo>
                  <a:pt x="2644" y="204"/>
                </a:lnTo>
                <a:lnTo>
                  <a:pt x="2781" y="264"/>
                </a:lnTo>
                <a:lnTo>
                  <a:pt x="2913" y="331"/>
                </a:lnTo>
                <a:lnTo>
                  <a:pt x="3041" y="404"/>
                </a:lnTo>
                <a:lnTo>
                  <a:pt x="3165" y="485"/>
                </a:lnTo>
                <a:lnTo>
                  <a:pt x="3285" y="571"/>
                </a:lnTo>
                <a:lnTo>
                  <a:pt x="3400" y="664"/>
                </a:lnTo>
                <a:lnTo>
                  <a:pt x="3509" y="761"/>
                </a:lnTo>
                <a:lnTo>
                  <a:pt x="3612" y="865"/>
                </a:lnTo>
                <a:lnTo>
                  <a:pt x="3710" y="975"/>
                </a:lnTo>
                <a:lnTo>
                  <a:pt x="3803" y="1090"/>
                </a:lnTo>
                <a:lnTo>
                  <a:pt x="3890" y="1209"/>
                </a:lnTo>
                <a:lnTo>
                  <a:pt x="3970" y="1332"/>
                </a:lnTo>
                <a:lnTo>
                  <a:pt x="4043" y="1461"/>
                </a:lnTo>
                <a:lnTo>
                  <a:pt x="4110" y="1594"/>
                </a:lnTo>
                <a:lnTo>
                  <a:pt x="4170" y="1729"/>
                </a:lnTo>
                <a:lnTo>
                  <a:pt x="4224" y="1870"/>
                </a:lnTo>
                <a:lnTo>
                  <a:pt x="4269" y="2014"/>
                </a:lnTo>
                <a:lnTo>
                  <a:pt x="4306" y="2161"/>
                </a:lnTo>
                <a:lnTo>
                  <a:pt x="4336" y="2310"/>
                </a:lnTo>
                <a:lnTo>
                  <a:pt x="4357" y="2463"/>
                </a:lnTo>
                <a:lnTo>
                  <a:pt x="4370" y="2618"/>
                </a:lnTo>
                <a:lnTo>
                  <a:pt x="4374" y="2776"/>
                </a:lnTo>
                <a:lnTo>
                  <a:pt x="4370" y="2917"/>
                </a:lnTo>
                <a:lnTo>
                  <a:pt x="4361" y="3056"/>
                </a:lnTo>
                <a:lnTo>
                  <a:pt x="4343" y="3193"/>
                </a:lnTo>
                <a:lnTo>
                  <a:pt x="4320" y="3328"/>
                </a:lnTo>
                <a:lnTo>
                  <a:pt x="0" y="3328"/>
                </a:lnTo>
                <a:lnTo>
                  <a:pt x="0" y="505"/>
                </a:lnTo>
                <a:lnTo>
                  <a:pt x="115" y="428"/>
                </a:lnTo>
                <a:lnTo>
                  <a:pt x="234" y="357"/>
                </a:lnTo>
                <a:lnTo>
                  <a:pt x="356" y="291"/>
                </a:lnTo>
                <a:lnTo>
                  <a:pt x="483" y="233"/>
                </a:lnTo>
                <a:lnTo>
                  <a:pt x="612" y="179"/>
                </a:lnTo>
                <a:lnTo>
                  <a:pt x="745" y="133"/>
                </a:lnTo>
                <a:lnTo>
                  <a:pt x="880" y="93"/>
                </a:lnTo>
                <a:lnTo>
                  <a:pt x="1019" y="60"/>
                </a:lnTo>
                <a:lnTo>
                  <a:pt x="1161" y="34"/>
                </a:lnTo>
                <a:lnTo>
                  <a:pt x="1303" y="15"/>
                </a:lnTo>
                <a:lnTo>
                  <a:pt x="1450" y="4"/>
                </a:lnTo>
                <a:lnTo>
                  <a:pt x="1598" y="0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lumMod val="85000"/>
                </a:schemeClr>
              </a:gs>
              <a:gs pos="100000">
                <a:schemeClr val="tx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pic>
        <p:nvPicPr>
          <p:cNvPr id="6" name="Picture 2" descr="C:\Documents and Settings\vboydo\My Documents\0 val work\1 WSU signature identities\PullmanTLSigsWindows\face to face - matted gifs to use\wsuTLSig4cW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0463" y="236538"/>
            <a:ext cx="1376362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215812" y="2396726"/>
            <a:ext cx="5239819" cy="492443"/>
          </a:xfrm>
        </p:spPr>
        <p:txBody>
          <a:bodyPr anchorCtr="0"/>
          <a:lstStyle>
            <a:lvl1pPr algn="l">
              <a:lnSpc>
                <a:spcPct val="100000"/>
              </a:lnSpc>
              <a:defRPr sz="260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215812" y="2978476"/>
            <a:ext cx="5239819" cy="430887"/>
          </a:xfrm>
        </p:spPr>
        <p:txBody>
          <a:bodyPr rIns="0" anchorCtr="0"/>
          <a:lstStyle>
            <a:lvl1pPr marL="0" indent="0" algn="l">
              <a:buFontTx/>
              <a:buNone/>
              <a:defRPr sz="2200" b="0">
                <a:solidFill>
                  <a:schemeClr val="bg2"/>
                </a:solidFill>
                <a:effectLst/>
                <a:latin typeface="Lucida Sans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" name="Rectangle 8"/>
          <p:cNvSpPr>
            <a:spLocks noGrp="1" noChangeArrowheads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9"/>
          <p:cNvSpPr>
            <a:spLocks noGrp="1" noChangeArrowheads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6"/>
          <p:cNvSpPr>
            <a:spLocks noGrp="1" noChangeArrowheads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E318B-E442-4709-B702-D5318CE4C6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29964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1651" y="969592"/>
            <a:ext cx="5600700" cy="48013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9688" y="1813812"/>
            <a:ext cx="4002321" cy="2282163"/>
          </a:xfrm>
        </p:spPr>
        <p:txBody>
          <a:bodyPr/>
          <a:lstStyle>
            <a:lvl1pPr>
              <a:buSzPct val="125000"/>
              <a:buFont typeface="Arial" pitchFamily="34" charset="0"/>
              <a:buChar char="•"/>
              <a:defRPr lang="en-US" sz="26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</a:defRPr>
            </a:lvl2pPr>
            <a:lvl3pPr>
              <a:buSzPct val="125000"/>
              <a:buFont typeface="Arial" pitchFamily="34" charset="0"/>
              <a:buChar char="•"/>
              <a:defRPr lang="en-US" sz="2200" dirty="0" smtClean="0">
                <a:solidFill>
                  <a:schemeClr val="bg2"/>
                </a:solidFill>
                <a:latin typeface="Lucida Sans" pitchFamily="34" charset="0"/>
              </a:defRPr>
            </a:lvl3pPr>
            <a:lvl4pPr>
              <a:buSzPct val="125000"/>
              <a:buFont typeface="Arial" pitchFamily="34" charset="0"/>
              <a:buChar char="•"/>
              <a:defRPr lang="en-US" sz="2000" dirty="0">
                <a:solidFill>
                  <a:schemeClr val="bg2"/>
                </a:solidFill>
                <a:latin typeface="Lucida Sans" pitchFamily="34" charset="0"/>
              </a:defRPr>
            </a:lvl4pPr>
            <a:lvl5pPr>
              <a:buSzPct val="125000"/>
              <a:buFont typeface="Arial" pitchFamily="34" charset="0"/>
              <a:buChar char="•"/>
              <a:defRPr lang="en-US" sz="2000" dirty="0">
                <a:solidFill>
                  <a:schemeClr val="bg2"/>
                </a:solidFill>
                <a:latin typeface="Lucida Sans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407" y="1813812"/>
            <a:ext cx="3969948" cy="2282163"/>
          </a:xfrm>
        </p:spPr>
        <p:txBody>
          <a:bodyPr/>
          <a:lstStyle>
            <a:lvl1pPr>
              <a:buSzPct val="125000"/>
              <a:buFont typeface="Arial" pitchFamily="34" charset="0"/>
              <a:buChar char="•"/>
              <a:defRPr lang="en-US" sz="26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</a:defRPr>
            </a:lvl2pPr>
            <a:lvl3pPr>
              <a:buSzPct val="125000"/>
              <a:buFont typeface="Arial" pitchFamily="34" charset="0"/>
              <a:buChar char="•"/>
              <a:defRPr lang="en-US" sz="2200" dirty="0" smtClean="0">
                <a:solidFill>
                  <a:schemeClr val="bg2"/>
                </a:solidFill>
                <a:latin typeface="Lucida Sans" pitchFamily="34" charset="0"/>
              </a:defRPr>
            </a:lvl3pPr>
            <a:lvl4pPr>
              <a:buSzPct val="125000"/>
              <a:buFont typeface="Arial" pitchFamily="34" charset="0"/>
              <a:buChar char="•"/>
              <a:defRPr lang="en-US" sz="2000" dirty="0">
                <a:solidFill>
                  <a:schemeClr val="bg2"/>
                </a:solidFill>
                <a:latin typeface="Lucida Sans" pitchFamily="34" charset="0"/>
              </a:defRPr>
            </a:lvl4pPr>
            <a:lvl5pPr>
              <a:buSzPct val="125000"/>
              <a:buFont typeface="Arial" pitchFamily="34" charset="0"/>
              <a:buChar char="•"/>
              <a:defRPr lang="en-US" sz="2000" dirty="0">
                <a:solidFill>
                  <a:schemeClr val="bg2"/>
                </a:solidFill>
                <a:latin typeface="Lucida Sans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36996F-FF92-4A59-8638-A50AA7A907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25179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40"/>
            <a:ext cx="8229600" cy="48013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4"/>
            <a:ext cx="4040188" cy="8309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6"/>
            <a:ext cx="4040188" cy="2282163"/>
          </a:xfrm>
        </p:spPr>
        <p:txBody>
          <a:bodyPr/>
          <a:lstStyle>
            <a:lvl1pPr>
              <a:defRPr lang="en-US" sz="26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defRPr lang="en-US" sz="2400" dirty="0" smtClean="0">
                <a:solidFill>
                  <a:schemeClr val="bg2"/>
                </a:solidFill>
                <a:latin typeface="Lucida Sans" pitchFamily="34" charset="0"/>
              </a:defRPr>
            </a:lvl2pPr>
            <a:lvl3pPr>
              <a:defRPr lang="en-US" sz="2200" dirty="0" smtClean="0">
                <a:solidFill>
                  <a:schemeClr val="bg2"/>
                </a:solidFill>
                <a:latin typeface="Lucida Sans" pitchFamily="34" charset="0"/>
              </a:defRPr>
            </a:lvl3pPr>
            <a:lvl4pPr>
              <a:defRPr lang="en-US" sz="2000" dirty="0">
                <a:solidFill>
                  <a:schemeClr val="bg2"/>
                </a:solidFill>
                <a:latin typeface="Lucida Sans" pitchFamily="34" charset="0"/>
              </a:defRPr>
            </a:lvl4pPr>
            <a:lvl5pPr>
              <a:defRPr lang="en-US" sz="2000" dirty="0">
                <a:solidFill>
                  <a:schemeClr val="bg2"/>
                </a:solidFill>
                <a:latin typeface="Lucida Sans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4"/>
            <a:ext cx="4041775" cy="8309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6"/>
            <a:ext cx="4041775" cy="2282163"/>
          </a:xfrm>
        </p:spPr>
        <p:txBody>
          <a:bodyPr/>
          <a:lstStyle>
            <a:lvl1pPr>
              <a:defRPr lang="en-US" sz="26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defRPr lang="en-US" sz="2400" dirty="0" smtClean="0">
                <a:solidFill>
                  <a:schemeClr val="bg2"/>
                </a:solidFill>
                <a:latin typeface="Lucida Sans" pitchFamily="34" charset="0"/>
              </a:defRPr>
            </a:lvl2pPr>
            <a:lvl3pPr>
              <a:defRPr lang="en-US" sz="2200" dirty="0" smtClean="0">
                <a:solidFill>
                  <a:schemeClr val="bg2"/>
                </a:solidFill>
                <a:latin typeface="Lucida Sans" pitchFamily="34" charset="0"/>
              </a:defRPr>
            </a:lvl3pPr>
            <a:lvl4pPr>
              <a:defRPr lang="en-US" sz="2000" dirty="0">
                <a:solidFill>
                  <a:schemeClr val="bg2"/>
                </a:solidFill>
                <a:latin typeface="Lucida Sans" pitchFamily="34" charset="0"/>
              </a:defRPr>
            </a:lvl4pPr>
            <a:lvl5pPr>
              <a:defRPr lang="en-US" sz="2000" dirty="0">
                <a:solidFill>
                  <a:schemeClr val="bg2"/>
                </a:solidFill>
                <a:latin typeface="Lucida Sans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4049D6-E99A-409D-8976-382DB7E43A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78890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1651" y="1981201"/>
            <a:ext cx="5600700" cy="4801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57BA0-33D6-4318-812B-702A62EB2C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91687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A6F62-BF2A-4C90-BE28-6495DF9300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34121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646331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2282163"/>
          </a:xfrm>
        </p:spPr>
        <p:txBody>
          <a:bodyPr/>
          <a:lstStyle>
            <a:lvl1pPr marL="165100" indent="-165100">
              <a:buSzPct val="125000"/>
              <a:buFont typeface="Arial" pitchFamily="34" charset="0"/>
              <a:buChar char="•"/>
              <a:defRPr lang="en-US" sz="26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 marL="509588" indent="-165100"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</a:defRPr>
            </a:lvl2pPr>
            <a:lvl3pPr>
              <a:buSzPct val="125000"/>
              <a:buFont typeface="Arial" pitchFamily="34" charset="0"/>
              <a:buChar char="•"/>
              <a:defRPr lang="en-US" sz="2200" dirty="0" smtClean="0">
                <a:solidFill>
                  <a:schemeClr val="bg2"/>
                </a:solidFill>
                <a:latin typeface="Lucida Sans" pitchFamily="34" charset="0"/>
              </a:defRPr>
            </a:lvl3pPr>
            <a:lvl4pPr marL="974725" indent="-180975">
              <a:buSzPct val="125000"/>
              <a:buFont typeface="Arial" pitchFamily="34" charset="0"/>
              <a:buChar char="•"/>
              <a:defRPr lang="en-US" sz="2000" dirty="0">
                <a:solidFill>
                  <a:schemeClr val="bg2"/>
                </a:solidFill>
                <a:latin typeface="Lucida Sans" pitchFamily="34" charset="0"/>
              </a:defRPr>
            </a:lvl4pPr>
            <a:lvl5pPr>
              <a:buSzPct val="125000"/>
              <a:buFont typeface="Arial" pitchFamily="34" charset="0"/>
              <a:buChar char="•"/>
              <a:defRPr lang="en-US" sz="2000" dirty="0">
                <a:solidFill>
                  <a:schemeClr val="bg2"/>
                </a:solidFill>
                <a:latin typeface="Lucida Sans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30777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2F9C5-954C-4D7E-8BE8-75A7E372DD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66652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369332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6"/>
            <a:ext cx="5486400" cy="584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0"/>
            <a:ext cx="5486400" cy="30777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28490-E9C3-4143-86E2-47147E2E85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2868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8"/>
          <p:cNvGrpSpPr>
            <a:grpSpLocks/>
          </p:cNvGrpSpPr>
          <p:nvPr/>
        </p:nvGrpSpPr>
        <p:grpSpPr bwMode="auto">
          <a:xfrm>
            <a:off x="0" y="0"/>
            <a:ext cx="9144000" cy="6861175"/>
            <a:chOff x="0" y="0"/>
            <a:chExt cx="9144000" cy="6861175"/>
          </a:xfrm>
        </p:grpSpPr>
        <p:sp>
          <p:nvSpPr>
            <p:cNvPr id="16" name="Rectangle 15"/>
            <p:cNvSpPr/>
            <p:nvPr userDrawn="1"/>
          </p:nvSpPr>
          <p:spPr bwMode="white">
            <a:xfrm>
              <a:off x="0" y="0"/>
              <a:ext cx="3089275" cy="6858000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</a:schemeClr>
                </a:gs>
                <a:gs pos="100000">
                  <a:schemeClr val="tx1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 bwMode="white">
            <a:xfrm>
              <a:off x="3068638" y="0"/>
              <a:ext cx="6075362" cy="6858000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85000"/>
                  </a:schemeClr>
                </a:gs>
                <a:gs pos="100000">
                  <a:schemeClr val="tx1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8" name="Freeform 26"/>
            <p:cNvSpPr>
              <a:spLocks/>
            </p:cNvSpPr>
            <p:nvPr userDrawn="1"/>
          </p:nvSpPr>
          <p:spPr bwMode="white">
            <a:xfrm>
              <a:off x="11113" y="342900"/>
              <a:ext cx="8566150" cy="6518275"/>
            </a:xfrm>
            <a:custGeom>
              <a:avLst/>
              <a:gdLst/>
              <a:ahLst/>
              <a:cxnLst>
                <a:cxn ang="0">
                  <a:pos x="1598" y="0"/>
                </a:cxn>
                <a:cxn ang="0">
                  <a:pos x="1755" y="4"/>
                </a:cxn>
                <a:cxn ang="0">
                  <a:pos x="1910" y="17"/>
                </a:cxn>
                <a:cxn ang="0">
                  <a:pos x="2063" y="38"/>
                </a:cxn>
                <a:cxn ang="0">
                  <a:pos x="2214" y="68"/>
                </a:cxn>
                <a:cxn ang="0">
                  <a:pos x="2360" y="105"/>
                </a:cxn>
                <a:cxn ang="0">
                  <a:pos x="2504" y="150"/>
                </a:cxn>
                <a:cxn ang="0">
                  <a:pos x="2644" y="204"/>
                </a:cxn>
                <a:cxn ang="0">
                  <a:pos x="2781" y="264"/>
                </a:cxn>
                <a:cxn ang="0">
                  <a:pos x="2913" y="331"/>
                </a:cxn>
                <a:cxn ang="0">
                  <a:pos x="3041" y="404"/>
                </a:cxn>
                <a:cxn ang="0">
                  <a:pos x="3165" y="485"/>
                </a:cxn>
                <a:cxn ang="0">
                  <a:pos x="3285" y="571"/>
                </a:cxn>
                <a:cxn ang="0">
                  <a:pos x="3400" y="664"/>
                </a:cxn>
                <a:cxn ang="0">
                  <a:pos x="3509" y="761"/>
                </a:cxn>
                <a:cxn ang="0">
                  <a:pos x="3612" y="865"/>
                </a:cxn>
                <a:cxn ang="0">
                  <a:pos x="3710" y="975"/>
                </a:cxn>
                <a:cxn ang="0">
                  <a:pos x="3803" y="1090"/>
                </a:cxn>
                <a:cxn ang="0">
                  <a:pos x="3890" y="1209"/>
                </a:cxn>
                <a:cxn ang="0">
                  <a:pos x="3970" y="1332"/>
                </a:cxn>
                <a:cxn ang="0">
                  <a:pos x="4043" y="1461"/>
                </a:cxn>
                <a:cxn ang="0">
                  <a:pos x="4110" y="1594"/>
                </a:cxn>
                <a:cxn ang="0">
                  <a:pos x="4170" y="1729"/>
                </a:cxn>
                <a:cxn ang="0">
                  <a:pos x="4224" y="1870"/>
                </a:cxn>
                <a:cxn ang="0">
                  <a:pos x="4269" y="2014"/>
                </a:cxn>
                <a:cxn ang="0">
                  <a:pos x="4306" y="2161"/>
                </a:cxn>
                <a:cxn ang="0">
                  <a:pos x="4336" y="2310"/>
                </a:cxn>
                <a:cxn ang="0">
                  <a:pos x="4357" y="2463"/>
                </a:cxn>
                <a:cxn ang="0">
                  <a:pos x="4370" y="2618"/>
                </a:cxn>
                <a:cxn ang="0">
                  <a:pos x="4374" y="2776"/>
                </a:cxn>
                <a:cxn ang="0">
                  <a:pos x="4370" y="2917"/>
                </a:cxn>
                <a:cxn ang="0">
                  <a:pos x="4361" y="3056"/>
                </a:cxn>
                <a:cxn ang="0">
                  <a:pos x="4343" y="3193"/>
                </a:cxn>
                <a:cxn ang="0">
                  <a:pos x="4320" y="3328"/>
                </a:cxn>
                <a:cxn ang="0">
                  <a:pos x="0" y="3328"/>
                </a:cxn>
                <a:cxn ang="0">
                  <a:pos x="0" y="505"/>
                </a:cxn>
                <a:cxn ang="0">
                  <a:pos x="115" y="428"/>
                </a:cxn>
                <a:cxn ang="0">
                  <a:pos x="234" y="357"/>
                </a:cxn>
                <a:cxn ang="0">
                  <a:pos x="356" y="291"/>
                </a:cxn>
                <a:cxn ang="0">
                  <a:pos x="483" y="233"/>
                </a:cxn>
                <a:cxn ang="0">
                  <a:pos x="612" y="179"/>
                </a:cxn>
                <a:cxn ang="0">
                  <a:pos x="745" y="133"/>
                </a:cxn>
                <a:cxn ang="0">
                  <a:pos x="880" y="93"/>
                </a:cxn>
                <a:cxn ang="0">
                  <a:pos x="1019" y="60"/>
                </a:cxn>
                <a:cxn ang="0">
                  <a:pos x="1161" y="34"/>
                </a:cxn>
                <a:cxn ang="0">
                  <a:pos x="1303" y="15"/>
                </a:cxn>
                <a:cxn ang="0">
                  <a:pos x="1450" y="4"/>
                </a:cxn>
                <a:cxn ang="0">
                  <a:pos x="1598" y="0"/>
                </a:cxn>
              </a:cxnLst>
              <a:rect l="0" t="0" r="r" b="b"/>
              <a:pathLst>
                <a:path w="4374" h="3328">
                  <a:moveTo>
                    <a:pt x="1598" y="0"/>
                  </a:moveTo>
                  <a:lnTo>
                    <a:pt x="1755" y="4"/>
                  </a:lnTo>
                  <a:lnTo>
                    <a:pt x="1910" y="17"/>
                  </a:lnTo>
                  <a:lnTo>
                    <a:pt x="2063" y="38"/>
                  </a:lnTo>
                  <a:lnTo>
                    <a:pt x="2214" y="68"/>
                  </a:lnTo>
                  <a:lnTo>
                    <a:pt x="2360" y="105"/>
                  </a:lnTo>
                  <a:lnTo>
                    <a:pt x="2504" y="150"/>
                  </a:lnTo>
                  <a:lnTo>
                    <a:pt x="2644" y="204"/>
                  </a:lnTo>
                  <a:lnTo>
                    <a:pt x="2781" y="264"/>
                  </a:lnTo>
                  <a:lnTo>
                    <a:pt x="2913" y="331"/>
                  </a:lnTo>
                  <a:lnTo>
                    <a:pt x="3041" y="404"/>
                  </a:lnTo>
                  <a:lnTo>
                    <a:pt x="3165" y="485"/>
                  </a:lnTo>
                  <a:lnTo>
                    <a:pt x="3285" y="571"/>
                  </a:lnTo>
                  <a:lnTo>
                    <a:pt x="3400" y="664"/>
                  </a:lnTo>
                  <a:lnTo>
                    <a:pt x="3509" y="761"/>
                  </a:lnTo>
                  <a:lnTo>
                    <a:pt x="3612" y="865"/>
                  </a:lnTo>
                  <a:lnTo>
                    <a:pt x="3710" y="975"/>
                  </a:lnTo>
                  <a:lnTo>
                    <a:pt x="3803" y="1090"/>
                  </a:lnTo>
                  <a:lnTo>
                    <a:pt x="3890" y="1209"/>
                  </a:lnTo>
                  <a:lnTo>
                    <a:pt x="3970" y="1332"/>
                  </a:lnTo>
                  <a:lnTo>
                    <a:pt x="4043" y="1461"/>
                  </a:lnTo>
                  <a:lnTo>
                    <a:pt x="4110" y="1594"/>
                  </a:lnTo>
                  <a:lnTo>
                    <a:pt x="4170" y="1729"/>
                  </a:lnTo>
                  <a:lnTo>
                    <a:pt x="4224" y="1870"/>
                  </a:lnTo>
                  <a:lnTo>
                    <a:pt x="4269" y="2014"/>
                  </a:lnTo>
                  <a:lnTo>
                    <a:pt x="4306" y="2161"/>
                  </a:lnTo>
                  <a:lnTo>
                    <a:pt x="4336" y="2310"/>
                  </a:lnTo>
                  <a:lnTo>
                    <a:pt x="4357" y="2463"/>
                  </a:lnTo>
                  <a:lnTo>
                    <a:pt x="4370" y="2618"/>
                  </a:lnTo>
                  <a:lnTo>
                    <a:pt x="4374" y="2776"/>
                  </a:lnTo>
                  <a:lnTo>
                    <a:pt x="4370" y="2917"/>
                  </a:lnTo>
                  <a:lnTo>
                    <a:pt x="4361" y="3056"/>
                  </a:lnTo>
                  <a:lnTo>
                    <a:pt x="4343" y="3193"/>
                  </a:lnTo>
                  <a:lnTo>
                    <a:pt x="4320" y="3328"/>
                  </a:lnTo>
                  <a:lnTo>
                    <a:pt x="0" y="3328"/>
                  </a:lnTo>
                  <a:lnTo>
                    <a:pt x="0" y="505"/>
                  </a:lnTo>
                  <a:lnTo>
                    <a:pt x="115" y="428"/>
                  </a:lnTo>
                  <a:lnTo>
                    <a:pt x="234" y="357"/>
                  </a:lnTo>
                  <a:lnTo>
                    <a:pt x="356" y="291"/>
                  </a:lnTo>
                  <a:lnTo>
                    <a:pt x="483" y="233"/>
                  </a:lnTo>
                  <a:lnTo>
                    <a:pt x="612" y="179"/>
                  </a:lnTo>
                  <a:lnTo>
                    <a:pt x="745" y="133"/>
                  </a:lnTo>
                  <a:lnTo>
                    <a:pt x="880" y="93"/>
                  </a:lnTo>
                  <a:lnTo>
                    <a:pt x="1019" y="60"/>
                  </a:lnTo>
                  <a:lnTo>
                    <a:pt x="1161" y="34"/>
                  </a:lnTo>
                  <a:lnTo>
                    <a:pt x="1303" y="15"/>
                  </a:lnTo>
                  <a:lnTo>
                    <a:pt x="1450" y="4"/>
                  </a:lnTo>
                  <a:lnTo>
                    <a:pt x="1598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85000"/>
                  </a:schemeClr>
                </a:gs>
                <a:gs pos="100000">
                  <a:schemeClr val="tx1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black">
          <a:xfrm>
            <a:off x="1874838" y="1592263"/>
            <a:ext cx="5600700" cy="188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5613" y="906463"/>
            <a:ext cx="84391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2"/>
          </p:nvPr>
        </p:nvSpPr>
        <p:spPr bwMode="black">
          <a:xfrm>
            <a:off x="123825" y="6469063"/>
            <a:ext cx="1519238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bg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44638" y="6469063"/>
            <a:ext cx="6153150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bg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7766050" y="6469063"/>
            <a:ext cx="1301750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DB6F9623-081C-4F99-B64D-8173089EA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437" r:id="rId1"/>
    <p:sldLayoutId id="2147484428" r:id="rId2"/>
    <p:sldLayoutId id="2147484438" r:id="rId3"/>
    <p:sldLayoutId id="2147484429" r:id="rId4"/>
    <p:sldLayoutId id="2147484430" r:id="rId5"/>
    <p:sldLayoutId id="2147484431" r:id="rId6"/>
    <p:sldLayoutId id="2147484432" r:id="rId7"/>
    <p:sldLayoutId id="2147484433" r:id="rId8"/>
    <p:sldLayoutId id="2147484434" r:id="rId9"/>
    <p:sldLayoutId id="2147484435" r:id="rId10"/>
    <p:sldLayoutId id="2147484436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Lucida Sans" pitchFamily="34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Lucida Sans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Lucida Sans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Lucida Sans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Lucida Sans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9pPr>
    </p:titleStyle>
    <p:bodyStyle>
      <a:lvl1pPr marL="165100" indent="-165100" algn="l" rtl="0" eaLnBrk="0" fontAlgn="base" hangingPunct="0">
        <a:spcBef>
          <a:spcPct val="25000"/>
        </a:spcBef>
        <a:spcAft>
          <a:spcPct val="0"/>
        </a:spcAft>
        <a:buClr>
          <a:srgbClr val="C60C30"/>
        </a:buClr>
        <a:buSzPct val="100000"/>
        <a:buFont typeface="Arial" panose="020B0604020202020204" pitchFamily="34" charset="0"/>
        <a:buChar char="•"/>
        <a:defRPr lang="en-US" sz="2600" dirty="0">
          <a:solidFill>
            <a:schemeClr val="bg2"/>
          </a:solidFill>
          <a:latin typeface="Lucida Sans" pitchFamily="34" charset="0"/>
          <a:ea typeface="+mn-ea"/>
          <a:cs typeface="+mn-cs"/>
        </a:defRPr>
      </a:lvl1pPr>
      <a:lvl2pPr marL="344488" indent="-179388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Arial" pitchFamily="34" charset="0"/>
        <a:buChar char="•"/>
        <a:defRPr lang="en-US" sz="2400" dirty="0">
          <a:solidFill>
            <a:schemeClr val="bg2"/>
          </a:solidFill>
          <a:latin typeface="Lucida Sans" pitchFamily="34" charset="0"/>
        </a:defRPr>
      </a:lvl2pPr>
      <a:lvl3pPr marL="509588" indent="-165100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Arial" pitchFamily="34" charset="0"/>
        <a:buChar char="•"/>
        <a:defRPr lang="en-US" sz="2200" dirty="0">
          <a:solidFill>
            <a:schemeClr val="bg2"/>
          </a:solidFill>
          <a:latin typeface="Lucida Sans" pitchFamily="34" charset="0"/>
        </a:defRPr>
      </a:lvl3pPr>
      <a:lvl4pPr marL="688975" indent="-179388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Arial" pitchFamily="34" charset="0"/>
        <a:buChar char="•"/>
        <a:defRPr lang="en-US" sz="2000" dirty="0">
          <a:solidFill>
            <a:schemeClr val="bg2"/>
          </a:solidFill>
          <a:latin typeface="Lucida Sans" pitchFamily="34" charset="0"/>
        </a:defRPr>
      </a:lvl4pPr>
      <a:lvl5pPr marL="854075" indent="-165100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Arial" pitchFamily="34" charset="0"/>
        <a:buChar char="•"/>
        <a:defRPr lang="en-US" sz="2000" dirty="0">
          <a:solidFill>
            <a:schemeClr val="bg2"/>
          </a:solidFill>
          <a:latin typeface="Lucida Sans" pitchFamily="34" charset="0"/>
        </a:defRPr>
      </a:lvl5pPr>
      <a:lvl6pPr marL="1141413" indent="222250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1598613" indent="222250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2055813" indent="222250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2513013" indent="222250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981E32"/>
            </a:gs>
            <a:gs pos="60001">
              <a:srgbClr val="981E32"/>
            </a:gs>
            <a:gs pos="100000">
              <a:srgbClr val="C60C30"/>
            </a:gs>
          </a:gsLst>
          <a:lin ang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3"/>
          <p:cNvGrpSpPr>
            <a:grpSpLocks/>
          </p:cNvGrpSpPr>
          <p:nvPr userDrawn="1"/>
        </p:nvGrpSpPr>
        <p:grpSpPr bwMode="auto">
          <a:xfrm>
            <a:off x="9007475" y="0"/>
            <a:ext cx="136525" cy="6858000"/>
            <a:chOff x="9007474" y="0"/>
            <a:chExt cx="136525" cy="6858000"/>
          </a:xfrm>
        </p:grpSpPr>
        <p:sp>
          <p:nvSpPr>
            <p:cNvPr id="20" name="Rectangle 19"/>
            <p:cNvSpPr/>
            <p:nvPr userDrawn="1"/>
          </p:nvSpPr>
          <p:spPr bwMode="ltGray">
            <a:xfrm>
              <a:off x="9007474" y="5683250"/>
              <a:ext cx="136525" cy="117475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1" name="Rectangle 20"/>
            <p:cNvSpPr/>
            <p:nvPr userDrawn="1"/>
          </p:nvSpPr>
          <p:spPr bwMode="ltGray">
            <a:xfrm flipH="1">
              <a:off x="9007474" y="0"/>
              <a:ext cx="136525" cy="383381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2" name="Rectangle 21"/>
            <p:cNvSpPr/>
            <p:nvPr userDrawn="1"/>
          </p:nvSpPr>
          <p:spPr bwMode="ltGray">
            <a:xfrm flipH="1">
              <a:off x="9007474" y="3698875"/>
              <a:ext cx="136525" cy="21780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3075" name="Rectangle 3"/>
          <p:cNvSpPr>
            <a:spLocks noGrp="1" noChangeArrowheads="1"/>
          </p:cNvSpPr>
          <p:nvPr userDrawn="1">
            <p:ph type="body" idx="1"/>
          </p:nvPr>
        </p:nvSpPr>
        <p:spPr bwMode="black">
          <a:xfrm>
            <a:off x="1874838" y="1592263"/>
            <a:ext cx="560070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76" name="Rectangle 2"/>
          <p:cNvSpPr>
            <a:spLocks noGrp="1" noChangeArrowheads="1"/>
          </p:cNvSpPr>
          <p:nvPr userDrawn="1">
            <p:ph type="title"/>
          </p:nvPr>
        </p:nvSpPr>
        <p:spPr bwMode="black">
          <a:xfrm>
            <a:off x="455613" y="906463"/>
            <a:ext cx="8439150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 userDrawn="1">
            <p:ph type="dt" sz="half" idx="2"/>
          </p:nvPr>
        </p:nvSpPr>
        <p:spPr bwMode="black">
          <a:xfrm>
            <a:off x="123825" y="6469063"/>
            <a:ext cx="1519238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 eaLnBrk="1" hangingPunct="1">
              <a:defRPr/>
            </a:pPr>
            <a:endParaRPr lang="en-US">
              <a:cs typeface="+mn-cs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 userDrawn="1">
            <p:ph type="ftr" sz="quarter" idx="3"/>
          </p:nvPr>
        </p:nvSpPr>
        <p:spPr bwMode="black">
          <a:xfrm>
            <a:off x="1544638" y="6469063"/>
            <a:ext cx="6153150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 eaLnBrk="1" hangingPunct="1">
              <a:defRPr/>
            </a:pPr>
            <a:endParaRPr lang="en-US">
              <a:cs typeface="+mn-cs"/>
            </a:endParaRPr>
          </a:p>
        </p:txBody>
      </p:sp>
      <p:sp>
        <p:nvSpPr>
          <p:cNvPr id="2" name="Rectangle 6"/>
          <p:cNvSpPr>
            <a:spLocks noGrp="1" noChangeArrowheads="1"/>
          </p:cNvSpPr>
          <p:nvPr userDrawn="1">
            <p:ph type="sldNum" sz="quarter" idx="4"/>
          </p:nvPr>
        </p:nvSpPr>
        <p:spPr bwMode="black">
          <a:xfrm>
            <a:off x="7766050" y="6469063"/>
            <a:ext cx="1301750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pPr eaLnBrk="1" hangingPunct="1"/>
            <a:fld id="{5892E3B4-63C5-4531-BD03-3010CBD1FB43}" type="slidenum">
              <a:rPr lang="en-US" altLang="en-US">
                <a:cs typeface="+mn-cs"/>
              </a:rPr>
              <a:pPr eaLnBrk="1" hangingPunct="1"/>
              <a:t>‹#›</a:t>
            </a:fld>
            <a:endParaRPr lang="en-US" altLang="en-US">
              <a:cs typeface="+mn-cs"/>
            </a:endParaRPr>
          </a:p>
        </p:txBody>
      </p:sp>
      <p:pic>
        <p:nvPicPr>
          <p:cNvPr id="3080" name="Picture 12" descr="wsuTLSigRvs-rd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7334250" y="6116638"/>
            <a:ext cx="15636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995210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440" r:id="rId1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E9E2CD"/>
          </a:solidFill>
          <a:latin typeface="Times New Roman" pitchFamily="18" charset="0"/>
          <a:ea typeface="+mj-ea"/>
          <a:cs typeface="Times New Roman" pitchFamily="18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E9E2CD"/>
          </a:solidFill>
          <a:latin typeface="Times New Roman" pitchFamily="18" charset="0"/>
          <a:cs typeface="Times New Roman" pitchFamily="18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E9E2CD"/>
          </a:solidFill>
          <a:latin typeface="Times New Roman" pitchFamily="18" charset="0"/>
          <a:cs typeface="Times New Roman" pitchFamily="18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E9E2CD"/>
          </a:solidFill>
          <a:latin typeface="Times New Roman" pitchFamily="18" charset="0"/>
          <a:cs typeface="Times New Roman" pitchFamily="18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E9E2CD"/>
          </a:solidFill>
          <a:latin typeface="Times New Roman" pitchFamily="18" charset="0"/>
          <a:cs typeface="Times New Roman" pitchFamily="18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9pPr>
    </p:titleStyle>
    <p:bodyStyle>
      <a:lvl1pPr marL="165100" indent="-165100" algn="l" rtl="0" eaLnBrk="0" fontAlgn="base" hangingPunct="0">
        <a:spcBef>
          <a:spcPct val="250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•"/>
        <a:defRPr lang="en-US" sz="2400" dirty="0">
          <a:solidFill>
            <a:schemeClr val="tx1"/>
          </a:solidFill>
          <a:latin typeface="Lucida Sans" pitchFamily="34" charset="0"/>
          <a:ea typeface="+mn-ea"/>
          <a:cs typeface="+mn-cs"/>
        </a:defRPr>
      </a:lvl1pPr>
      <a:lvl2pPr marL="344488" indent="-179388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•"/>
        <a:defRPr lang="en-US" sz="2200" dirty="0">
          <a:solidFill>
            <a:schemeClr val="tx1"/>
          </a:solidFill>
          <a:latin typeface="Lucida Sans" pitchFamily="34" charset="0"/>
        </a:defRPr>
      </a:lvl2pPr>
      <a:lvl3pPr marL="509588" indent="-165100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•"/>
        <a:defRPr lang="en-US" sz="2000" dirty="0">
          <a:solidFill>
            <a:schemeClr val="tx1"/>
          </a:solidFill>
          <a:latin typeface="Lucida Sans" pitchFamily="34" charset="0"/>
        </a:defRPr>
      </a:lvl3pPr>
      <a:lvl4pPr marL="688975" indent="-179388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•"/>
        <a:defRPr lang="en-US" dirty="0">
          <a:solidFill>
            <a:schemeClr val="tx1"/>
          </a:solidFill>
          <a:latin typeface="Lucida Sans" pitchFamily="34" charset="0"/>
        </a:defRPr>
      </a:lvl4pPr>
      <a:lvl5pPr marL="854075" indent="-165100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•"/>
        <a:defRPr lang="en-US" sz="1600" dirty="0">
          <a:solidFill>
            <a:schemeClr val="tx1"/>
          </a:solidFill>
          <a:latin typeface="Lucida Sans" pitchFamily="34" charset="0"/>
        </a:defRPr>
      </a:lvl5pPr>
      <a:lvl6pPr marL="1141413" indent="222250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1598613" indent="222250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2055813" indent="222250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2513013" indent="222250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ummeradmin.wsu.edu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6" descr="http://kaga.wsulibs.wsu.edu/cgi-bin/showfile.exe?CISOROOT=/photo_serv&amp;CISOPTR=56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01"/>
          <a:stretch>
            <a:fillRect/>
          </a:stretch>
        </p:blipFill>
        <p:spPr bwMode="auto">
          <a:xfrm>
            <a:off x="0" y="0"/>
            <a:ext cx="30781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3216275" y="1147763"/>
            <a:ext cx="5661025" cy="1754187"/>
          </a:xfrm>
          <a:ln/>
        </p:spPr>
        <p:txBody>
          <a:bodyPr/>
          <a:lstStyle/>
          <a:p>
            <a:pPr algn="ctr"/>
            <a:r>
              <a:rPr altLang="en-US" sz="4000" smtClean="0"/>
              <a:t>2015 </a:t>
            </a:r>
            <a:br>
              <a:rPr altLang="en-US" sz="4000" smtClean="0"/>
            </a:br>
            <a:r>
              <a:rPr altLang="en-US" sz="4000" smtClean="0"/>
              <a:t>SUMMER SESSION APPOINTMENTS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78163" y="6528987"/>
            <a:ext cx="17331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Revised March 2014</a:t>
            </a:r>
            <a:endParaRPr lang="en-US" sz="1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6"/>
          <p:cNvSpPr>
            <a:spLocks noGrp="1"/>
          </p:cNvSpPr>
          <p:nvPr>
            <p:ph idx="1"/>
          </p:nvPr>
        </p:nvSpPr>
        <p:spPr>
          <a:xfrm>
            <a:off x="388938" y="1624013"/>
            <a:ext cx="8377237" cy="5232400"/>
          </a:xfrm>
        </p:spPr>
        <p:txBody>
          <a:bodyPr/>
          <a:lstStyle/>
          <a:p>
            <a:r>
              <a:rPr altLang="en-US" smtClean="0"/>
              <a:t>Instructors are part-time temporary faculty, Job Class Code 0215.</a:t>
            </a:r>
          </a:p>
          <a:p>
            <a:r>
              <a:rPr altLang="en-US" smtClean="0"/>
              <a:t>Graduate students who graduate in May are part-time temporary faculty, Job Class Code 0215.</a:t>
            </a:r>
          </a:p>
          <a:p>
            <a:r>
              <a:rPr altLang="en-US" smtClean="0"/>
              <a:t>Salaries can be based on their current salary, or they can be negotiated at a reasonable rate.</a:t>
            </a:r>
          </a:p>
          <a:p>
            <a:r>
              <a:rPr altLang="en-US" smtClean="0"/>
              <a:t>See page 20, 11.Q. of "Call for PERMS" for more information on part-time temporary faculty.</a:t>
            </a:r>
          </a:p>
          <a:p>
            <a:pPr>
              <a:buFont typeface="Arial" pitchFamily="34" charset="0"/>
              <a:buNone/>
            </a:pPr>
            <a:endParaRPr altLang="en-US" smtClean="0"/>
          </a:p>
          <a:p>
            <a:endParaRPr altLang="en-US" sz="2400" smtClean="0"/>
          </a:p>
        </p:txBody>
      </p:sp>
      <p:sp>
        <p:nvSpPr>
          <p:cNvPr id="24579" name="Title 5"/>
          <p:cNvSpPr>
            <a:spLocks noGrp="1"/>
          </p:cNvSpPr>
          <p:nvPr>
            <p:ph type="title"/>
          </p:nvPr>
        </p:nvSpPr>
        <p:spPr>
          <a:xfrm>
            <a:off x="733425" y="342900"/>
            <a:ext cx="7772400" cy="534988"/>
          </a:xfrm>
        </p:spPr>
        <p:txBody>
          <a:bodyPr/>
          <a:lstStyle/>
          <a:p>
            <a:r>
              <a:rPr lang="en-US" altLang="en-US" sz="3200" smtClean="0"/>
              <a:t>Policy Highlights</a:t>
            </a:r>
          </a:p>
        </p:txBody>
      </p:sp>
      <p:sp>
        <p:nvSpPr>
          <p:cNvPr id="4" name="Title 5"/>
          <p:cNvSpPr txBox="1">
            <a:spLocks/>
          </p:cNvSpPr>
          <p:nvPr/>
        </p:nvSpPr>
        <p:spPr bwMode="black">
          <a:xfrm>
            <a:off x="749300" y="895350"/>
            <a:ext cx="777240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800" b="1" kern="0" dirty="0">
                <a:solidFill>
                  <a:schemeClr val="accent2">
                    <a:lumMod val="75000"/>
                  </a:schemeClr>
                </a:solidFill>
                <a:latin typeface="Lucida Sans" pitchFamily="34" charset="0"/>
                <a:ea typeface="+mj-ea"/>
                <a:cs typeface="+mj-cs"/>
              </a:rPr>
              <a:t>Part-Time Temporary Faculty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330325" y="1514475"/>
          <a:ext cx="5702300" cy="5538788"/>
        </p:xfrm>
        <a:graphic>
          <a:graphicData uri="http://schemas.openxmlformats.org/drawingml/2006/table">
            <a:tbl>
              <a:tblPr/>
              <a:tblGrid>
                <a:gridCol w="917575"/>
                <a:gridCol w="893763"/>
                <a:gridCol w="574675"/>
                <a:gridCol w="488950"/>
                <a:gridCol w="955675"/>
                <a:gridCol w="239712"/>
                <a:gridCol w="1003300"/>
                <a:gridCol w="147638"/>
                <a:gridCol w="481012"/>
              </a:tblGrid>
              <a:tr h="322263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TC Stone Sans Std Medium" pitchFamily="34" charset="0"/>
                          <a:cs typeface="Times New Roman" panose="02020603050405020304" pitchFamily="18" charset="0"/>
                        </a:rPr>
                        <a:t>X  22%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TC Stone Sans Std Medium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TC Stone Sans Std Medium" pitchFamily="34" charset="0"/>
                          <a:cs typeface="Times New Roman" panose="02020603050405020304" pitchFamily="18" charset="0"/>
                        </a:rPr>
                        <a:t>=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TC Stone Sans Std Medium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TC Stone Sans Std Medium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TC Stone Sans Std Medium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TC Stone Sans Std Medium" pitchFamily="34" charset="0"/>
                          <a:cs typeface="Times New Roman" panose="02020603050405020304" pitchFamily="18" charset="0"/>
                        </a:rPr>
                        <a:t>Academic Salary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TC Stone Sans Std Medium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TC Stone Sans Std Medium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TC Stone Sans Std Medium" pitchFamily="34" charset="0"/>
                          <a:cs typeface="Times New Roman" panose="02020603050405020304" pitchFamily="18" charset="0"/>
                        </a:rPr>
                        <a:t># Credits of course ÷ 6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TC Stone Sans Std Medium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TC Stone Sans Std Medium" pitchFamily="34" charset="0"/>
                          <a:cs typeface="Times New Roman" panose="02020603050405020304" pitchFamily="18" charset="0"/>
                        </a:rPr>
                        <a:t>Total SS Salary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TC Stone Sans Std Medium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TC Stone Sans Std Medium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075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TC Stone Sans Std Medium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TC Stone Sans Std Medium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TC Stone Sans Std Medium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TC Stone Sans Std Medium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TC Stone Sans Std Medium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TC Stone Sans Std Medium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TC Stone Sans Std Medium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TC Stone Sans Std Medium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TC Stone Sans Std Medium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TC Stone Sans Std Medium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TC Stone Sans Std Medium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TC Stone Sans Std Medium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TC Stone Sans Std Medium" pitchFamily="34" charset="0"/>
                          <a:cs typeface="Times New Roman" panose="02020603050405020304" pitchFamily="18" charset="0"/>
                        </a:rPr>
                        <a:t>=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TC Stone Sans Std Medium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TC Stone Sans Std Medium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TC Stone Sans Std Medium" pitchFamily="34" charset="0"/>
                          <a:cs typeface="Times New Roman" panose="02020603050405020304" pitchFamily="18" charset="0"/>
                        </a:rPr>
                        <a:t>Total SS Salary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TC Stone Sans Std Medium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TC Stone Sans Std Medium" pitchFamily="34" charset="0"/>
                          <a:cs typeface="Times New Roman" panose="02020603050405020304" pitchFamily="18" charset="0"/>
                        </a:rPr>
                        <a:t>Total % Effort for Period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TC Stone Sans Std Medium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TC Stone Sans Std Medium" pitchFamily="34" charset="0"/>
                          <a:cs typeface="Times New Roman" panose="02020603050405020304" pitchFamily="18" charset="0"/>
                        </a:rPr>
                        <a:t>Appt %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TC Stone Sans Std Medium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TC Stone Sans Std Medium" pitchFamily="34" charset="0"/>
                          <a:cs typeface="Times New Roman" panose="02020603050405020304" pitchFamily="18" charset="0"/>
                        </a:rPr>
                        <a:t>Full-Time Mo Salary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TC Stone Sans Std Medium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TC Stone Sans Std Medium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TC Stone Sans Std Medium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TC Stone Sans Std Medium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TC Stone Sans Std Medium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TC Stone Sans Std Medium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TC Stone Sans Std Medium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TC Stone Sans Std Medium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TC Stone Sans Std Medium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TC Stone Sans Std Medium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TC Stone Sans Std Medium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TC Stone Sans Std Medium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TC Stone Sans Std Medium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TC Stone Sans Std Medium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TC Stone Sans Std Medium" pitchFamily="34" charset="0"/>
                          <a:cs typeface="Times New Roman" panose="02020603050405020304" pitchFamily="18" charset="0"/>
                        </a:rPr>
                        <a:t>=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TC Stone Sans Std Medium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213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TC Stone Sans Std Medium" pitchFamily="34" charset="0"/>
                          <a:cs typeface="Times New Roman" panose="02020603050405020304" pitchFamily="18" charset="0"/>
                        </a:rPr>
                        <a:t>Full-Time Mo Salary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TC Stone Sans Std Medium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TC Stone Sans Std Medium" pitchFamily="34" charset="0"/>
                          <a:cs typeface="Times New Roman" panose="02020603050405020304" pitchFamily="18" charset="0"/>
                        </a:rPr>
                        <a:t>Appt %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TC Stone Sans Std Medium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TC Stone Sans Std Medium" pitchFamily="34" charset="0"/>
                          <a:cs typeface="Times New Roman" panose="02020603050405020304" pitchFamily="18" charset="0"/>
                        </a:rPr>
                        <a:t>% Effort for Period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TC Stone Sans Std Medium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TC Stone Sans Std Medium" pitchFamily="34" charset="0"/>
                          <a:cs typeface="Times New Roman" panose="02020603050405020304" pitchFamily="18" charset="0"/>
                        </a:rPr>
                        <a:t>$ for Pay Period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TC Stone Sans Std Medium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TC Stone Sans Std Medium" pitchFamily="34" charset="0"/>
                          <a:cs typeface="Times New Roman" panose="02020603050405020304" pitchFamily="18" charset="0"/>
                        </a:rPr>
                        <a:t>Pay Date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TC Stone Sans Std Medium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TC Stone Sans Std Medium" pitchFamily="34" charset="0"/>
                          <a:cs typeface="Times New Roman" panose="02020603050405020304" pitchFamily="18" charset="0"/>
                        </a:rPr>
                        <a:t>“  “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TC Stone Sans Std Medium" pitchFamily="34" charset="0"/>
                          <a:cs typeface="Times New Roman" panose="02020603050405020304" pitchFamily="18" charset="0"/>
                        </a:rPr>
                        <a:t>“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TC Stone Sans Std Medium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TC Stone Sans Std Medium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TC Stone Sans Std Medium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TC Stone Sans Std Medium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TC Stone Sans Std Medium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TC Stone Sans Std Medium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TC Stone Sans Std Medium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TC Stone Sans Std Medium" pitchFamily="34" charset="0"/>
                          <a:cs typeface="Times New Roman" panose="02020603050405020304" pitchFamily="18" charset="0"/>
                        </a:rPr>
                        <a:t>% Effort for Period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TC Stone Sans Std Medium" pitchFamily="34" charset="0"/>
                          <a:cs typeface="Times New Roman" panose="02020603050405020304" pitchFamily="18" charset="0"/>
                        </a:rPr>
                        <a:t>=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TC Stone Sans Std Medium" pitchFamily="34" charset="0"/>
                          <a:cs typeface="Times New Roman" panose="02020603050405020304" pitchFamily="18" charset="0"/>
                        </a:rPr>
                        <a:t>$ for Pay Period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TC Stone Sans Std Medium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TC Stone Sans Std Medium" pitchFamily="34" charset="0"/>
                          <a:cs typeface="Times New Roman" panose="02020603050405020304" pitchFamily="18" charset="0"/>
                        </a:rPr>
                        <a:t>Pay Date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TC Stone Sans Std Medium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TC Stone Sans Std Medium" pitchFamily="34" charset="0"/>
                          <a:cs typeface="Times New Roman" panose="02020603050405020304" pitchFamily="18" charset="0"/>
                        </a:rPr>
                        <a:t>“  “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TC Stone Sans Std Medium" pitchFamily="34" charset="0"/>
                          <a:cs typeface="Times New Roman" panose="02020603050405020304" pitchFamily="18" charset="0"/>
                        </a:rPr>
                        <a:t>“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TC Stone Sans Std Medium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TC Stone Sans Std Medium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TC Stone Sans Std Medium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TC Stone Sans Std Medium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TC Stone Sans Std Medium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TC Stone Sans Std Medium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TC Stone Sans Std Medium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TC Stone Sans Std Medium" pitchFamily="34" charset="0"/>
                          <a:cs typeface="Times New Roman" panose="02020603050405020304" pitchFamily="18" charset="0"/>
                        </a:rPr>
                        <a:t>% Effort for Period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TC Stone Sans Std Medium" pitchFamily="34" charset="0"/>
                          <a:cs typeface="Times New Roman" panose="02020603050405020304" pitchFamily="18" charset="0"/>
                        </a:rPr>
                        <a:t>=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TC Stone Sans Std Medium" pitchFamily="34" charset="0"/>
                          <a:cs typeface="Times New Roman" panose="02020603050405020304" pitchFamily="18" charset="0"/>
                        </a:rPr>
                        <a:t>$ for Pay Period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TC Stone Sans Std Medium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TC Stone Sans Std Medium" pitchFamily="34" charset="0"/>
                          <a:cs typeface="Times New Roman" panose="02020603050405020304" pitchFamily="18" charset="0"/>
                        </a:rPr>
                        <a:t>Pay Date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TC Stone Sans Std Medium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TC Stone Sans Std Medium" pitchFamily="34" charset="0"/>
                          <a:cs typeface="Times New Roman" panose="02020603050405020304" pitchFamily="18" charset="0"/>
                        </a:rPr>
                        <a:t>“  “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TC Stone Sans Std Medium" pitchFamily="34" charset="0"/>
                          <a:cs typeface="Times New Roman" panose="02020603050405020304" pitchFamily="18" charset="0"/>
                        </a:rPr>
                        <a:t>“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TC Stone Sans Std Medium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TC Stone Sans Std Medium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TC Stone Sans Std Medium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TC Stone Sans Std Medium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TC Stone Sans Std Medium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TC Stone Sans Std Medium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TC Stone Sans Std Medium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TC Stone Sans Std Medium" pitchFamily="34" charset="0"/>
                          <a:cs typeface="Times New Roman" panose="02020603050405020304" pitchFamily="18" charset="0"/>
                        </a:rPr>
                        <a:t>% Effort for Period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TC Stone Sans Std Medium" pitchFamily="34" charset="0"/>
                          <a:cs typeface="Times New Roman" panose="02020603050405020304" pitchFamily="18" charset="0"/>
                        </a:rPr>
                        <a:t>=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TC Stone Sans Std Medium" pitchFamily="34" charset="0"/>
                          <a:cs typeface="Times New Roman" panose="02020603050405020304" pitchFamily="18" charset="0"/>
                        </a:rPr>
                        <a:t>$ for Pay Period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TC Stone Sans Std Medium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TC Stone Sans Std Medium" pitchFamily="34" charset="0"/>
                          <a:cs typeface="Times New Roman" panose="02020603050405020304" pitchFamily="18" charset="0"/>
                        </a:rPr>
                        <a:t>Pay Date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TC Stone Sans Std Medium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TC Stone Sans Std Medium" pitchFamily="34" charset="0"/>
                          <a:cs typeface="Times New Roman" panose="02020603050405020304" pitchFamily="18" charset="0"/>
                        </a:rPr>
                        <a:t>“  “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TC Stone Sans Std Medium" pitchFamily="34" charset="0"/>
                          <a:cs typeface="Times New Roman" panose="02020603050405020304" pitchFamily="18" charset="0"/>
                        </a:rPr>
                        <a:t>“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TC Stone Sans Std Medium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TC Stone Sans Std Medium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TC Stone Sans Std Medium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TC Stone Sans Std Medium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TC Stone Sans Std Medium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TC Stone Sans Std Medium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TC Stone Sans Std Medium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TC Stone Sans Std Medium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TC Stone Sans Std Medium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TC Stone Sans Std Medium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TC Stone Sans Std Medium" pitchFamily="34" charset="0"/>
                          <a:cs typeface="Times New Roman" panose="02020603050405020304" pitchFamily="18" charset="0"/>
                        </a:rPr>
                        <a:t>% Effort for Period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TC Stone Sans Std Medium" pitchFamily="34" charset="0"/>
                          <a:cs typeface="Times New Roman" panose="02020603050405020304" pitchFamily="18" charset="0"/>
                        </a:rPr>
                        <a:t>=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TC Stone Sans Std Medium" pitchFamily="34" charset="0"/>
                          <a:cs typeface="Times New Roman" panose="02020603050405020304" pitchFamily="18" charset="0"/>
                        </a:rPr>
                        <a:t>$ for Pay Period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TC Stone Sans Std Medium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TC Stone Sans Std Medium" pitchFamily="34" charset="0"/>
                          <a:cs typeface="Times New Roman" panose="02020603050405020304" pitchFamily="18" charset="0"/>
                        </a:rPr>
                        <a:t>Pay Date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TC Stone Sans Std Medium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TC Stone Sans Std Medium" pitchFamily="34" charset="0"/>
                          <a:cs typeface="Times New Roman" panose="02020603050405020304" pitchFamily="18" charset="0"/>
                        </a:rPr>
                        <a:t>“  “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TC Stone Sans Std Medium" pitchFamily="34" charset="0"/>
                          <a:cs typeface="Times New Roman" panose="02020603050405020304" pitchFamily="18" charset="0"/>
                        </a:rPr>
                        <a:t>“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TC Stone Sans Std Medium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TC Stone Sans Std Medium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TC Stone Sans Std Medium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TC Stone Sans Std Medium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TC Stone Sans Std Medium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TC Stone Sans Std Medium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TC Stone Sans Std Medium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TC Stone Sans Std Medium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TC Stone Sans Std Medium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TC Stone Sans Std Medium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TC Stone Sans Std Medium" pitchFamily="34" charset="0"/>
                          <a:cs typeface="Times New Roman" panose="02020603050405020304" pitchFamily="18" charset="0"/>
                        </a:rPr>
                        <a:t>% Effort for Period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TC Stone Sans Std Medium" pitchFamily="34" charset="0"/>
                          <a:cs typeface="Times New Roman" panose="02020603050405020304" pitchFamily="18" charset="0"/>
                        </a:rPr>
                        <a:t>=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TC Stone Sans Std Medium" pitchFamily="34" charset="0"/>
                          <a:cs typeface="Times New Roman" panose="02020603050405020304" pitchFamily="18" charset="0"/>
                        </a:rPr>
                        <a:t>$ for Pay Period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TC Stone Sans Std Medium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TC Stone Sans Std Medium" pitchFamily="34" charset="0"/>
                          <a:cs typeface="Times New Roman" panose="02020603050405020304" pitchFamily="18" charset="0"/>
                        </a:rPr>
                        <a:t>Pay Date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TC Stone Sans Std Medium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TC Stone Sans Std Medium" pitchFamily="34" charset="0"/>
                          <a:cs typeface="Times New Roman" panose="02020603050405020304" pitchFamily="18" charset="0"/>
                        </a:rPr>
                        <a:t>“  “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TC Stone Sans Std Medium" pitchFamily="34" charset="0"/>
                          <a:cs typeface="Times New Roman" panose="02020603050405020304" pitchFamily="18" charset="0"/>
                        </a:rPr>
                        <a:t>“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TC Stone Sans Std Medium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TC Stone Sans Std Medium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TC Stone Sans Std Medium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TC Stone Sans Std Medium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TC Stone Sans Std Medium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TC Stone Sans Std Medium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TC Stone Sans Std Medium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TC Stone Sans Std Medium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TC Stone Sans Std Medium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TC Stone Sans Std Medium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TC Stone Sans Std Medium" pitchFamily="34" charset="0"/>
                          <a:cs typeface="Times New Roman" panose="02020603050405020304" pitchFamily="18" charset="0"/>
                        </a:rPr>
                        <a:t>% Effort for Period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TC Stone Sans Std Medium" pitchFamily="34" charset="0"/>
                          <a:cs typeface="Times New Roman" panose="02020603050405020304" pitchFamily="18" charset="0"/>
                        </a:rPr>
                        <a:t>=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TC Stone Sans Std Medium" pitchFamily="34" charset="0"/>
                          <a:cs typeface="Times New Roman" panose="02020603050405020304" pitchFamily="18" charset="0"/>
                        </a:rPr>
                        <a:t>$ for Pay Period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TC Stone Sans Std Medium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TC Stone Sans Std Medium" pitchFamily="34" charset="0"/>
                          <a:cs typeface="Times New Roman" panose="02020603050405020304" pitchFamily="18" charset="0"/>
                        </a:rPr>
                        <a:t>Pay Date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TC Stone Sans Std Medium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TC Stone Sans Std Medium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TC Stone Sans Std Medium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TC Stone Sans Std Medium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TC Stone Sans Std Medium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TC Stone Sans Std Medium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TC Stone Sans Std Medium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TC Stone Sans Std Medium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TC Stone Sans Std Medium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TC Stone Sans Std Medium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TC Stone Sans Std Medium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TC Stone Sans Std Medium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TC Stone Sans Std Medium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TC Stone Sans Std Medium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ITC Stone Sans Std Medium" pitchFamily="34" charset="0"/>
                          <a:cs typeface="Times New Roman" panose="02020603050405020304" pitchFamily="18" charset="0"/>
                        </a:rPr>
                        <a:t>Total SS Salary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TC Stone Sans Std Medium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2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1pPr>
                      <a:lvl2pPr marL="742950" indent="-28575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2pPr>
                      <a:lvl3pPr marL="11430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 sz="2000"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3pPr>
                      <a:lvl4pPr marL="16002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4pPr>
                      <a:lvl5pPr marL="2057400" indent="-228600">
                        <a:lnSpc>
                          <a:spcPct val="95000"/>
                        </a:lnSpc>
                        <a:spcBef>
                          <a:spcPct val="10000"/>
                        </a:spcBef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rgbClr val="C60C30"/>
                        </a:buClr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bg2"/>
                          </a:solidFill>
                          <a:latin typeface="Lucida Sans" panose="020B0602030504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ITC Stone Sans Std Medium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36" marR="57336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857" name="Rectangle 1"/>
          <p:cNvSpPr>
            <a:spLocks noChangeArrowheads="1"/>
          </p:cNvSpPr>
          <p:nvPr/>
        </p:nvSpPr>
        <p:spPr bwMode="auto">
          <a:xfrm>
            <a:off x="993775" y="658813"/>
            <a:ext cx="65341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5000"/>
              </a:spcBef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2600">
                <a:solidFill>
                  <a:schemeClr val="bg2"/>
                </a:solidFill>
                <a:latin typeface="Lucida Sans" panose="020B0602030504020204" pitchFamily="34" charset="0"/>
              </a:defRPr>
            </a:lvl1pPr>
            <a:lvl2pPr marL="742950" indent="-28575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chemeClr val="bg2"/>
                </a:solidFill>
                <a:latin typeface="Lucida Sans" panose="020B0602030504020204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2200">
                <a:solidFill>
                  <a:schemeClr val="bg2"/>
                </a:solidFill>
                <a:latin typeface="Lucida Sans" panose="020B0602030504020204" pitchFamily="34" charset="0"/>
              </a:defRPr>
            </a:lvl3pPr>
            <a:lvl4pPr marL="1600200" indent="-22860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bg2"/>
                </a:solidFill>
                <a:latin typeface="Lucida Sans" panose="020B0602030504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0000"/>
              </a:spcBef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bg2"/>
                </a:solidFill>
                <a:latin typeface="Lucida Sans" panose="020B0602030504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bg2"/>
                </a:solidFill>
                <a:latin typeface="Lucida Sans" panose="020B0602030504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bg2"/>
                </a:solidFill>
                <a:latin typeface="Lucida Sans" panose="020B0602030504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bg2"/>
                </a:solidFill>
                <a:latin typeface="Lucida Sans" panose="020B0602030504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bg2"/>
                </a:solidFill>
                <a:latin typeface="Lucida Sans" panose="020B0602030504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chemeClr val="accent1"/>
                </a:solidFill>
                <a:latin typeface="ITC Stone Sans Std Medium" pitchFamily="34" charset="0"/>
                <a:cs typeface="Times New Roman" panose="02020603050405020304" pitchFamily="18" charset="0"/>
              </a:rPr>
              <a:t>SUMMER SESSON SALARY CALCULATION WORKSHEET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>
              <a:solidFill>
                <a:srgbClr val="000000"/>
              </a:solidFill>
              <a:latin typeface="ITC Stone Sans Std Medium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rgbClr val="000000"/>
                </a:solidFill>
                <a:latin typeface="ITC Stone Sans Std Medium" pitchFamily="34" charset="0"/>
                <a:cs typeface="Times New Roman" panose="02020603050405020304" pitchFamily="18" charset="0"/>
              </a:rPr>
              <a:t>NAME:</a:t>
            </a:r>
            <a:r>
              <a:rPr lang="en-US" altLang="en-US" sz="1000" b="1">
                <a:solidFill>
                  <a:srgbClr val="000000"/>
                </a:solidFill>
                <a:latin typeface="ITC Stone Sans Std Medium" pitchFamily="34" charset="0"/>
                <a:cs typeface="Times New Roman" panose="02020603050405020304" pitchFamily="18" charset="0"/>
              </a:rPr>
              <a:t>_________________________________________  </a:t>
            </a:r>
            <a:r>
              <a:rPr lang="en-US" altLang="en-US" sz="1000">
                <a:solidFill>
                  <a:srgbClr val="000000"/>
                </a:solidFill>
                <a:latin typeface="ITC Stone Sans Std Medium" pitchFamily="34" charset="0"/>
                <a:cs typeface="Times New Roman" panose="02020603050405020304" pitchFamily="18" charset="0"/>
              </a:rPr>
              <a:t>APPOINTMENT DATES:_____________________________</a:t>
            </a:r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 i="1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6"/>
          <p:cNvSpPr>
            <a:spLocks noGrp="1"/>
          </p:cNvSpPr>
          <p:nvPr>
            <p:ph idx="1"/>
          </p:nvPr>
        </p:nvSpPr>
        <p:spPr>
          <a:xfrm>
            <a:off x="722313" y="1863725"/>
            <a:ext cx="7772400" cy="3113088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altLang="en-US" sz="2400" smtClean="0"/>
              <a:t>Academic Salary X 22% X  (course credit /6) = Summer Session Salary</a:t>
            </a:r>
          </a:p>
          <a:p>
            <a:r>
              <a:rPr altLang="en-US" sz="2400" smtClean="0"/>
              <a:t>Academic Salary:  FT (monthly) Rate X 9 </a:t>
            </a:r>
          </a:p>
          <a:p>
            <a:r>
              <a:rPr altLang="en-US" sz="2400" smtClean="0"/>
              <a:t>Appt %: Will still need to be used on the PERMS calculator. </a:t>
            </a:r>
            <a:r>
              <a:rPr altLang="en-US" sz="2000" smtClean="0"/>
              <a:t>	</a:t>
            </a:r>
          </a:p>
          <a:p>
            <a:pPr lvl="2"/>
            <a:r>
              <a:rPr altLang="en-US" sz="1800" smtClean="0"/>
              <a:t>Example: 3 credits taught in 6 weeks, Appt % = 66.7</a:t>
            </a:r>
          </a:p>
          <a:p>
            <a:endParaRPr altLang="en-US" sz="2400" smtClean="0"/>
          </a:p>
        </p:txBody>
      </p:sp>
      <p:sp>
        <p:nvSpPr>
          <p:cNvPr id="4" name="TextBox 3"/>
          <p:cNvSpPr txBox="1"/>
          <p:nvPr/>
        </p:nvSpPr>
        <p:spPr>
          <a:xfrm>
            <a:off x="1071563" y="444500"/>
            <a:ext cx="6765925" cy="10779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3200" b="1" dirty="0">
                <a:solidFill>
                  <a:schemeClr val="accent3"/>
                </a:solidFill>
                <a:cs typeface="+mn-cs"/>
              </a:rPr>
              <a:t>New Summer Session Formula</a:t>
            </a:r>
          </a:p>
          <a:p>
            <a:pPr algn="ctr" eaLnBrk="1" hangingPunct="1">
              <a:defRPr/>
            </a:pPr>
            <a:r>
              <a:rPr lang="en-US" sz="3200" b="1" dirty="0">
                <a:solidFill>
                  <a:schemeClr val="accent3"/>
                </a:solidFill>
                <a:cs typeface="+mn-cs"/>
              </a:rPr>
              <a:t>First Line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500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6"/>
          <p:cNvSpPr>
            <a:spLocks noGrp="1"/>
          </p:cNvSpPr>
          <p:nvPr>
            <p:ph idx="1"/>
          </p:nvPr>
        </p:nvSpPr>
        <p:spPr>
          <a:xfrm>
            <a:off x="330200" y="1581150"/>
            <a:ext cx="8378825" cy="7135813"/>
          </a:xfrm>
        </p:spPr>
        <p:txBody>
          <a:bodyPr/>
          <a:lstStyle/>
          <a:p>
            <a:pPr>
              <a:buFont typeface="Arial" pitchFamily="34" charset="0"/>
              <a:buNone/>
              <a:defRPr/>
            </a:pPr>
            <a:r>
              <a:rPr dirty="0" smtClean="0"/>
              <a:t>SS Salary / Total % Effort for Pay Period / Appt % = Full-Time Monthly Salary</a:t>
            </a:r>
          </a:p>
          <a:p>
            <a:pPr>
              <a:defRPr/>
            </a:pPr>
            <a:r>
              <a:rPr dirty="0" smtClean="0"/>
              <a:t>SS Salary: Previous calculation</a:t>
            </a:r>
          </a:p>
          <a:p>
            <a:pPr>
              <a:defRPr/>
            </a:pPr>
            <a:r>
              <a:rPr dirty="0" smtClean="0"/>
              <a:t>Total % Effort Link: </a:t>
            </a:r>
          </a:p>
          <a:p>
            <a:pPr marL="523875" lvl="2">
              <a:buFont typeface="Wingdings" pitchFamily="2" charset="2"/>
              <a:buChar char="§"/>
              <a:defRPr/>
            </a:pPr>
            <a:r>
              <a:rPr b="1" u="sng" dirty="0" smtClean="0">
                <a:solidFill>
                  <a:srgbClr val="C60C30"/>
                </a:solidFill>
              </a:rPr>
              <a:t>www.summeradmin.wsu.edu</a:t>
            </a:r>
            <a:endParaRPr dirty="0" smtClean="0"/>
          </a:p>
          <a:p>
            <a:pPr lvl="1">
              <a:defRPr/>
            </a:pPr>
            <a:r>
              <a:rPr sz="2200" dirty="0" smtClean="0"/>
              <a:t>PERMS left hand side of page, last link:  </a:t>
            </a:r>
          </a:p>
          <a:p>
            <a:pPr marL="523875" lvl="2">
              <a:buFont typeface="Lucida Sans" pitchFamily="34" charset="0"/>
              <a:buNone/>
              <a:defRPr/>
            </a:pPr>
            <a:r>
              <a:rPr dirty="0" smtClean="0">
                <a:solidFill>
                  <a:srgbClr val="FF0000"/>
                </a:solidFill>
              </a:rPr>
              <a:t>	</a:t>
            </a:r>
            <a:r>
              <a:rPr b="1" dirty="0" smtClean="0">
                <a:solidFill>
                  <a:srgbClr val="C60C30"/>
                </a:solidFill>
              </a:rPr>
              <a:t>"</a:t>
            </a:r>
            <a:r>
              <a:rPr b="1" dirty="0" err="1" smtClean="0">
                <a:solidFill>
                  <a:srgbClr val="C60C30"/>
                </a:solidFill>
              </a:rPr>
              <a:t>SumrSes</a:t>
            </a:r>
            <a:r>
              <a:rPr dirty="0" smtClean="0">
                <a:solidFill>
                  <a:srgbClr val="FF0000"/>
                </a:solidFill>
              </a:rPr>
              <a:t> </a:t>
            </a:r>
            <a:r>
              <a:rPr b="1" dirty="0" smtClean="0">
                <a:solidFill>
                  <a:srgbClr val="C60C30"/>
                </a:solidFill>
              </a:rPr>
              <a:t>Effort Chart"</a:t>
            </a:r>
          </a:p>
          <a:p>
            <a:pPr marL="344488" lvl="1">
              <a:buFont typeface="Arial" pitchFamily="34" charset="0"/>
              <a:buChar char="•"/>
              <a:defRPr/>
            </a:pPr>
            <a:r>
              <a:rPr sz="2600" dirty="0" smtClean="0"/>
              <a:t>Appt %:</a:t>
            </a:r>
          </a:p>
          <a:p>
            <a:pPr marL="523875" lvl="2">
              <a:buFont typeface="Wingdings" pitchFamily="2" charset="2"/>
              <a:buChar char="§"/>
              <a:defRPr/>
            </a:pPr>
            <a:r>
              <a:rPr b="1" u="sng" dirty="0" smtClean="0">
                <a:solidFill>
                  <a:srgbClr val="C60C30"/>
                </a:solidFill>
              </a:rPr>
              <a:t>www.summeradmin.wsu.edu</a:t>
            </a:r>
            <a:endParaRPr dirty="0" smtClean="0"/>
          </a:p>
          <a:p>
            <a:pPr lvl="1">
              <a:defRPr/>
            </a:pPr>
            <a:r>
              <a:rPr sz="2200" dirty="0" smtClean="0"/>
              <a:t>Page 8 of "Call for PERMS"</a:t>
            </a:r>
          </a:p>
          <a:p>
            <a:pPr lvl="1">
              <a:buFont typeface="Wingdings" pitchFamily="2" charset="2"/>
              <a:buNone/>
              <a:defRPr/>
            </a:pPr>
            <a:r>
              <a:rPr sz="2200" dirty="0" smtClean="0"/>
              <a:t>	Example: 3 credits taught in 6 weeks = Appt % of 66.7</a:t>
            </a:r>
          </a:p>
          <a:p>
            <a:pPr marL="523875" lvl="2">
              <a:defRPr/>
            </a:pPr>
            <a:endParaRPr dirty="0" smtClean="0"/>
          </a:p>
          <a:p>
            <a:pPr>
              <a:buFont typeface="Arial" pitchFamily="34" charset="0"/>
              <a:buNone/>
              <a:defRPr/>
            </a:pPr>
            <a:endParaRPr sz="2400" dirty="0" smtClean="0"/>
          </a:p>
          <a:p>
            <a:pPr>
              <a:defRPr/>
            </a:pPr>
            <a:endParaRPr sz="2400" dirty="0" smtClean="0"/>
          </a:p>
          <a:p>
            <a:pPr>
              <a:defRPr/>
            </a:pPr>
            <a:endParaRPr sz="2400" dirty="0" smtClean="0"/>
          </a:p>
          <a:p>
            <a:pPr>
              <a:buFont typeface="Arial" pitchFamily="34" charset="0"/>
              <a:buNone/>
              <a:defRPr/>
            </a:pPr>
            <a:endParaRPr sz="2400" dirty="0" smtClean="0"/>
          </a:p>
        </p:txBody>
      </p:sp>
      <p:sp>
        <p:nvSpPr>
          <p:cNvPr id="18435" name="Title 5"/>
          <p:cNvSpPr>
            <a:spLocks noGrp="1"/>
          </p:cNvSpPr>
          <p:nvPr>
            <p:ph type="title"/>
          </p:nvPr>
        </p:nvSpPr>
        <p:spPr>
          <a:xfrm>
            <a:off x="627063" y="419100"/>
            <a:ext cx="7772400" cy="979488"/>
          </a:xfrm>
        </p:spPr>
        <p:txBody>
          <a:bodyPr/>
          <a:lstStyle/>
          <a:p>
            <a:pPr algn="ctr">
              <a:defRPr/>
            </a:pPr>
            <a:r>
              <a:rPr lang="en-US" sz="3200" dirty="0" smtClean="0">
                <a:solidFill>
                  <a:schemeClr val="accent3"/>
                </a:solidFill>
              </a:rPr>
              <a:t>Summer Session Formula</a:t>
            </a:r>
            <a:br>
              <a:rPr lang="en-US" sz="3200" dirty="0" smtClean="0">
                <a:solidFill>
                  <a:schemeClr val="accent3"/>
                </a:solidFill>
              </a:rPr>
            </a:br>
            <a:r>
              <a:rPr lang="en-US" sz="3200" dirty="0" smtClean="0">
                <a:solidFill>
                  <a:schemeClr val="accent3"/>
                </a:solidFill>
              </a:rPr>
              <a:t>Second Line</a:t>
            </a:r>
            <a:endParaRPr lang="en-US" sz="3200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84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84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84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6"/>
          <p:cNvSpPr>
            <a:spLocks noGrp="1"/>
          </p:cNvSpPr>
          <p:nvPr>
            <p:ph idx="1"/>
          </p:nvPr>
        </p:nvSpPr>
        <p:spPr>
          <a:xfrm>
            <a:off x="296863" y="1408113"/>
            <a:ext cx="8378825" cy="6967537"/>
          </a:xfrm>
        </p:spPr>
        <p:txBody>
          <a:bodyPr/>
          <a:lstStyle/>
          <a:p>
            <a:r>
              <a:rPr altLang="en-US" smtClean="0"/>
              <a:t>Salaries cannot be negotiated at a rate higher than the formula calculates for </a:t>
            </a:r>
          </a:p>
          <a:p>
            <a:pPr lvl="1"/>
            <a:r>
              <a:rPr altLang="en-US" smtClean="0"/>
              <a:t>Fulltime faculty.</a:t>
            </a:r>
          </a:p>
          <a:p>
            <a:pPr lvl="1"/>
            <a:r>
              <a:rPr altLang="en-US" smtClean="0"/>
              <a:t>Graduate students.</a:t>
            </a:r>
          </a:p>
          <a:p>
            <a:r>
              <a:rPr altLang="en-US" smtClean="0"/>
              <a:t>Negotiate salaries down for low enrollment courses.</a:t>
            </a:r>
          </a:p>
          <a:p>
            <a:r>
              <a:rPr altLang="en-US" smtClean="0"/>
              <a:t>May negotiate salaries for temporary part time employees like instructors.</a:t>
            </a:r>
          </a:p>
          <a:p>
            <a:endParaRPr altLang="en-US" sz="2400" smtClean="0"/>
          </a:p>
          <a:p>
            <a:pPr marL="523875" lvl="2">
              <a:buFont typeface="Lucida Sans" pitchFamily="34" charset="0"/>
              <a:buNone/>
            </a:pPr>
            <a:endParaRPr altLang="en-US" smtClean="0"/>
          </a:p>
          <a:p>
            <a:pPr marL="523875" lvl="2"/>
            <a:endParaRPr altLang="en-US" smtClean="0"/>
          </a:p>
          <a:p>
            <a:pPr>
              <a:buFont typeface="Arial" pitchFamily="34" charset="0"/>
              <a:buNone/>
            </a:pPr>
            <a:endParaRPr altLang="en-US" sz="2400" smtClean="0"/>
          </a:p>
          <a:p>
            <a:endParaRPr altLang="en-US" sz="2400" smtClean="0"/>
          </a:p>
          <a:p>
            <a:endParaRPr altLang="en-US" sz="2400" smtClean="0"/>
          </a:p>
          <a:p>
            <a:pPr>
              <a:buFont typeface="Arial" pitchFamily="34" charset="0"/>
              <a:buNone/>
            </a:pPr>
            <a:endParaRPr altLang="en-US" sz="2400" smtClean="0"/>
          </a:p>
        </p:txBody>
      </p:sp>
      <p:sp>
        <p:nvSpPr>
          <p:cNvPr id="32771" name="Title 5"/>
          <p:cNvSpPr>
            <a:spLocks noGrp="1"/>
          </p:cNvSpPr>
          <p:nvPr>
            <p:ph type="title"/>
          </p:nvPr>
        </p:nvSpPr>
        <p:spPr>
          <a:xfrm>
            <a:off x="665163" y="663575"/>
            <a:ext cx="7772400" cy="534988"/>
          </a:xfrm>
        </p:spPr>
        <p:txBody>
          <a:bodyPr/>
          <a:lstStyle/>
          <a:p>
            <a:r>
              <a:rPr lang="en-US" altLang="en-US" sz="3200" smtClean="0"/>
              <a:t>NEGOTIATED SALARY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6"/>
          <p:cNvSpPr>
            <a:spLocks noGrp="1"/>
          </p:cNvSpPr>
          <p:nvPr>
            <p:ph idx="1"/>
          </p:nvPr>
        </p:nvSpPr>
        <p:spPr>
          <a:xfrm>
            <a:off x="709613" y="1544638"/>
            <a:ext cx="7772400" cy="2646362"/>
          </a:xfrm>
        </p:spPr>
        <p:txBody>
          <a:bodyPr/>
          <a:lstStyle/>
          <a:p>
            <a:r>
              <a:rPr altLang="en-US" smtClean="0"/>
              <a:t>Review required.</a:t>
            </a:r>
          </a:p>
          <a:p>
            <a:pPr marL="523875" lvl="2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altLang="en-US" smtClean="0"/>
              <a:t>Examples: Mass salary increase or "B" line</a:t>
            </a:r>
          </a:p>
          <a:p>
            <a:r>
              <a:rPr altLang="en-US" smtClean="0"/>
              <a:t>Summer "B" line runs early May.</a:t>
            </a:r>
            <a:endParaRPr altLang="en-US" b="1" smtClean="0"/>
          </a:p>
          <a:p>
            <a:r>
              <a:rPr altLang="en-US" smtClean="0"/>
              <a:t>Summer "B" line will trigger Yellow Triangle.</a:t>
            </a:r>
          </a:p>
          <a:p>
            <a:endParaRPr altLang="en-US" b="1" smtClean="0"/>
          </a:p>
        </p:txBody>
      </p:sp>
      <p:sp>
        <p:nvSpPr>
          <p:cNvPr id="6147" name="Title 5"/>
          <p:cNvSpPr>
            <a:spLocks noGrp="1"/>
          </p:cNvSpPr>
          <p:nvPr>
            <p:ph type="title"/>
          </p:nvPr>
        </p:nvSpPr>
        <p:spPr>
          <a:xfrm>
            <a:off x="755650" y="906463"/>
            <a:ext cx="7772400" cy="534987"/>
          </a:xfrm>
        </p:spPr>
        <p:txBody>
          <a:bodyPr/>
          <a:lstStyle/>
          <a:p>
            <a:r>
              <a:rPr lang="en-US" altLang="en-US" sz="3200" smtClean="0"/>
              <a:t>YELLOW TRIANGLE FLAG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15 0.03196  0.037 0.06526  0.055 0.07858  C 0.082 0.09988  0.108 0.10788  0.113 0.09722  C 0.117 0.08657  0.099 0.05993  0.072 0.03862  C 0.054 0.0253  0.021 0.01598  -0.008 0.01465  C -0.036 0.01598  -0.07 0.0253  -0.088 0.03862  C -0.115 0.05993  -0.133 0.08657  -0.128 0.09722  C -0.123 0.10788  -0.097 0.09988  -0.071 0.07858  C -0.053 0.06526  -0.03 0.03196  -0.016 0  C -0.001 -0.03329  0.009 -0.07724  0.009 -0.10521  C 0.009 -0.14783  0.002 -0.18112  -0.008 -0.18112  C -0.017 -0.18112  -0.025 -0.14783  -0.025 -0.10521  C -0.025 -0.07724  -0.014 -0.03329  0 0  Z" pathEditMode="relative" ptsTypes="">
                                      <p:cBhvr>
                                        <p:cTn id="6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build="p"/>
      <p:bldP spid="614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801688" y="515938"/>
            <a:ext cx="7772400" cy="539750"/>
          </a:xfrm>
        </p:spPr>
        <p:txBody>
          <a:bodyPr/>
          <a:lstStyle/>
          <a:p>
            <a:r>
              <a:rPr lang="en-US" altLang="en-US" smtClean="0"/>
              <a:t>PERMS Benefit Line</a:t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534988" y="741363"/>
            <a:ext cx="8081962" cy="6216650"/>
          </a:xfrm>
        </p:spPr>
        <p:txBody>
          <a:bodyPr/>
          <a:lstStyle/>
          <a:p>
            <a:r>
              <a:rPr altLang="en-US" smtClean="0"/>
              <a:t>Summer Session and summer appointments hanging out in PERMS, will generate an email stating that a “review” of the appointment is required.</a:t>
            </a:r>
          </a:p>
          <a:p>
            <a:r>
              <a:rPr altLang="en-US" smtClean="0"/>
              <a:t>Go to PERMS action </a:t>
            </a:r>
            <a:r>
              <a:rPr altLang="en-US" b="1" smtClean="0"/>
              <a:t>(add/change/route).</a:t>
            </a:r>
          </a:p>
          <a:p>
            <a:r>
              <a:rPr altLang="en-US" smtClean="0"/>
              <a:t>Click </a:t>
            </a:r>
            <a:r>
              <a:rPr altLang="en-US" b="1" smtClean="0"/>
              <a:t>‘Change’</a:t>
            </a:r>
            <a:r>
              <a:rPr altLang="en-US" smtClean="0"/>
              <a:t> button.</a:t>
            </a:r>
          </a:p>
          <a:p>
            <a:r>
              <a:rPr altLang="en-US" smtClean="0"/>
              <a:t>Review for possible changes, if none,</a:t>
            </a:r>
          </a:p>
          <a:p>
            <a:r>
              <a:rPr altLang="en-US" smtClean="0"/>
              <a:t>Click </a:t>
            </a:r>
            <a:r>
              <a:rPr altLang="en-US" b="1" smtClean="0">
                <a:solidFill>
                  <a:srgbClr val="FF0000"/>
                </a:solidFill>
              </a:rPr>
              <a:t>CONTINUE</a:t>
            </a:r>
            <a:r>
              <a:rPr altLang="en-US" smtClean="0"/>
              <a:t>. Review icon will disappear, the appointment will be “Ready for HEPPS” or whatever status the action is currently set to.</a:t>
            </a:r>
          </a:p>
          <a:p>
            <a:r>
              <a:rPr altLang="en-US" b="1" smtClean="0">
                <a:solidFill>
                  <a:srgbClr val="FF0000"/>
                </a:solidFill>
              </a:rPr>
              <a:t>DO NOT REROUTE</a:t>
            </a:r>
            <a:r>
              <a:rPr altLang="en-US" smtClean="0">
                <a:solidFill>
                  <a:srgbClr val="FF0000"/>
                </a:solidFill>
              </a:rPr>
              <a:t> </a:t>
            </a:r>
            <a:r>
              <a:rPr altLang="en-US" smtClean="0"/>
              <a:t>the PERMS appointment unless you made a change to it.</a:t>
            </a:r>
          </a:p>
          <a:p>
            <a:pPr>
              <a:buFont typeface="Arial" pitchFamily="34" charset="0"/>
              <a:buNone/>
            </a:pPr>
            <a:endParaRPr alt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844550" y="382588"/>
            <a:ext cx="7772400" cy="479425"/>
          </a:xfrm>
        </p:spPr>
        <p:txBody>
          <a:bodyPr/>
          <a:lstStyle/>
          <a:p>
            <a:r>
              <a:rPr lang="en-US" altLang="en-US" smtClean="0"/>
              <a:t>PERMS Action Codes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492125" y="1781175"/>
            <a:ext cx="8110538" cy="2000250"/>
          </a:xfrm>
        </p:spPr>
        <p:txBody>
          <a:bodyPr/>
          <a:lstStyle/>
          <a:p>
            <a:r>
              <a:rPr altLang="en-US" b="1" smtClean="0"/>
              <a:t>New Appointment 25:</a:t>
            </a:r>
            <a:r>
              <a:rPr altLang="en-US" smtClean="0"/>
              <a:t>  Use this code for adding Summer Session appointments.</a:t>
            </a:r>
          </a:p>
          <a:p>
            <a:r>
              <a:rPr altLang="en-US" smtClean="0"/>
              <a:t>DO NOT use “Renewal” or “Reappointment.”</a:t>
            </a:r>
          </a:p>
          <a:p>
            <a:pPr>
              <a:buFont typeface="Arial" pitchFamily="34" charset="0"/>
              <a:buNone/>
            </a:pPr>
            <a:endParaRPr alt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801688" y="903288"/>
            <a:ext cx="7772400" cy="479425"/>
          </a:xfrm>
        </p:spPr>
        <p:txBody>
          <a:bodyPr/>
          <a:lstStyle/>
          <a:p>
            <a:r>
              <a:rPr lang="en-US" altLang="en-US" smtClean="0"/>
              <a:t>PERMS Action Codes (cont)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457200" y="1544638"/>
            <a:ext cx="8116888" cy="2800350"/>
          </a:xfrm>
        </p:spPr>
        <p:txBody>
          <a:bodyPr/>
          <a:lstStyle/>
          <a:p>
            <a:r>
              <a:rPr altLang="en-US" smtClean="0"/>
              <a:t>Using an improper code will incorrectly route the PERMS appointment and HRS will have to manually change the action code in PERMS. </a:t>
            </a:r>
          </a:p>
          <a:p>
            <a:r>
              <a:rPr altLang="en-US" smtClean="0"/>
              <a:t>If you are unsure of which action code to use, please call HRS at 335-4521.</a:t>
            </a:r>
          </a:p>
          <a:p>
            <a:endParaRPr alt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700088" y="885825"/>
            <a:ext cx="7772400" cy="479425"/>
          </a:xfrm>
        </p:spPr>
        <p:txBody>
          <a:bodyPr/>
          <a:lstStyle/>
          <a:p>
            <a:r>
              <a:rPr lang="en-US" altLang="en-US" smtClean="0"/>
              <a:t>Summer Calculator</a:t>
            </a:r>
          </a:p>
        </p:txBody>
      </p:sp>
      <p:pic>
        <p:nvPicPr>
          <p:cNvPr id="39939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19175" y="1968500"/>
            <a:ext cx="7305675" cy="3449638"/>
          </a:xfrm>
        </p:spPr>
      </p:pic>
      <p:sp>
        <p:nvSpPr>
          <p:cNvPr id="6" name="Down Arrow 5"/>
          <p:cNvSpPr/>
          <p:nvPr/>
        </p:nvSpPr>
        <p:spPr>
          <a:xfrm>
            <a:off x="2827338" y="3192463"/>
            <a:ext cx="195262" cy="254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9941" name="TextBox 6"/>
          <p:cNvSpPr txBox="1">
            <a:spLocks noChangeArrowheads="1"/>
          </p:cNvSpPr>
          <p:nvPr/>
        </p:nvSpPr>
        <p:spPr bwMode="auto">
          <a:xfrm>
            <a:off x="2481263" y="2946400"/>
            <a:ext cx="1430337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i="1" u="sng">
                <a:solidFill>
                  <a:schemeClr val="bg2"/>
                </a:solidFill>
              </a:rPr>
              <a:t>Can’t change this field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4233863" y="4064000"/>
            <a:ext cx="1912937" cy="26193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943" name="TextBox 11"/>
          <p:cNvSpPr txBox="1">
            <a:spLocks noChangeArrowheads="1"/>
          </p:cNvSpPr>
          <p:nvPr/>
        </p:nvSpPr>
        <p:spPr bwMode="auto">
          <a:xfrm>
            <a:off x="6146800" y="3810000"/>
            <a:ext cx="1887538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>
                <a:solidFill>
                  <a:schemeClr val="bg2"/>
                </a:solidFill>
              </a:rPr>
              <a:t>Still need to use appt% chart for calculating full-time monthly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6"/>
          <p:cNvSpPr>
            <a:spLocks noGrp="1"/>
          </p:cNvSpPr>
          <p:nvPr>
            <p:ph idx="1"/>
          </p:nvPr>
        </p:nvSpPr>
        <p:spPr>
          <a:xfrm>
            <a:off x="755650" y="1104900"/>
            <a:ext cx="7772400" cy="5570538"/>
          </a:xfrm>
        </p:spPr>
        <p:txBody>
          <a:bodyPr/>
          <a:lstStyle/>
          <a:p>
            <a:pPr>
              <a:defRPr/>
            </a:pPr>
            <a:r>
              <a:rPr dirty="0" smtClean="0"/>
              <a:t>NEW! Summer Session Salary Calculation Formula</a:t>
            </a:r>
          </a:p>
          <a:p>
            <a:pPr>
              <a:defRPr/>
            </a:pPr>
            <a:r>
              <a:rPr dirty="0" smtClean="0"/>
              <a:t>Salary Policies for Summer Session </a:t>
            </a:r>
          </a:p>
          <a:p>
            <a:pPr>
              <a:defRPr/>
            </a:pPr>
            <a:r>
              <a:rPr dirty="0" smtClean="0"/>
              <a:t>Review Summer Session Appointment Policies</a:t>
            </a:r>
          </a:p>
          <a:p>
            <a:pPr>
              <a:defRPr/>
            </a:pPr>
            <a:r>
              <a:rPr dirty="0" smtClean="0"/>
              <a:t>Review TEMPS Appointments</a:t>
            </a:r>
          </a:p>
          <a:p>
            <a:pPr>
              <a:defRPr/>
            </a:pPr>
            <a:r>
              <a:rPr dirty="0"/>
              <a:t>Review Summer Session PERMS </a:t>
            </a:r>
            <a:endParaRPr dirty="0" smtClean="0"/>
          </a:p>
          <a:p>
            <a:pPr>
              <a:defRPr/>
            </a:pPr>
            <a:r>
              <a:rPr dirty="0" smtClean="0"/>
              <a:t>Appointments </a:t>
            </a:r>
            <a:r>
              <a:rPr dirty="0"/>
              <a:t>w/ new salary formula incorporated</a:t>
            </a:r>
          </a:p>
          <a:p>
            <a:pPr>
              <a:defRPr/>
            </a:pPr>
            <a:endParaRPr dirty="0" smtClean="0"/>
          </a:p>
          <a:p>
            <a:pPr marL="165100" indent="0">
              <a:buFont typeface="Arial" pitchFamily="34" charset="0"/>
              <a:buNone/>
              <a:defRPr/>
            </a:pPr>
            <a:endParaRPr dirty="0" smtClean="0"/>
          </a:p>
        </p:txBody>
      </p:sp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755650" y="212725"/>
            <a:ext cx="7772400" cy="534988"/>
          </a:xfrm>
        </p:spPr>
        <p:txBody>
          <a:bodyPr/>
          <a:lstStyle/>
          <a:p>
            <a:r>
              <a:rPr lang="en-US" altLang="en-US" sz="3200" smtClean="0"/>
              <a:t>Purpose of Training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ctrTitle"/>
          </p:nvPr>
        </p:nvSpPr>
        <p:spPr>
          <a:xfrm>
            <a:off x="1719263" y="1277938"/>
            <a:ext cx="5238750" cy="534987"/>
          </a:xfrm>
        </p:spPr>
        <p:txBody>
          <a:bodyPr/>
          <a:lstStyle/>
          <a:p>
            <a:pPr algn="ctr">
              <a:lnSpc>
                <a:spcPct val="90000"/>
              </a:lnSpc>
              <a:defRPr/>
            </a:pPr>
            <a:r>
              <a:rPr lang="en-US" sz="3200" kern="1200" dirty="0" smtClean="0"/>
              <a:t>Conditions</a:t>
            </a:r>
          </a:p>
        </p:txBody>
      </p:sp>
      <p:sp>
        <p:nvSpPr>
          <p:cNvPr id="34819" name="Subtitle 9"/>
          <p:cNvSpPr>
            <a:spLocks noGrp="1"/>
          </p:cNvSpPr>
          <p:nvPr>
            <p:ph type="subTitle" idx="1"/>
          </p:nvPr>
        </p:nvSpPr>
        <p:spPr>
          <a:xfrm>
            <a:off x="806450" y="2157413"/>
            <a:ext cx="7477125" cy="2454275"/>
          </a:xfrm>
        </p:spPr>
        <p:txBody>
          <a:bodyPr/>
          <a:lstStyle/>
          <a:p>
            <a:pPr marL="120650" indent="-120650"/>
            <a:r>
              <a:rPr altLang="en-US" sz="2600" smtClean="0"/>
              <a:t> The information you enter in the Conditions box is not saved in PERMS OR HEPPS. Summer Session receives this information in a download.</a:t>
            </a:r>
          </a:p>
          <a:p>
            <a:pPr marL="120650" indent="-120650"/>
            <a:r>
              <a:rPr altLang="en-US" smtClean="0"/>
              <a:t/>
            </a:r>
            <a:br>
              <a:rPr altLang="en-US" smtClean="0"/>
            </a:br>
            <a:endParaRPr alt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ctrTitle"/>
          </p:nvPr>
        </p:nvSpPr>
        <p:spPr>
          <a:xfrm>
            <a:off x="2201863" y="1993900"/>
            <a:ext cx="5238750" cy="1422400"/>
          </a:xfrm>
        </p:spPr>
        <p:txBody>
          <a:bodyPr/>
          <a:lstStyle/>
          <a:p>
            <a:pPr algn="ctr">
              <a:lnSpc>
                <a:spcPct val="90000"/>
              </a:lnSpc>
              <a:defRPr/>
            </a:pPr>
            <a:r>
              <a:rPr lang="en-US" sz="3200" kern="1200" dirty="0" smtClean="0"/>
              <a:t>Teaching Assistant and Research Assistant Appointments</a:t>
            </a:r>
          </a:p>
        </p:txBody>
      </p:sp>
      <p:sp>
        <p:nvSpPr>
          <p:cNvPr id="43011" name="Subtitle 9"/>
          <p:cNvSpPr>
            <a:spLocks noGrp="1"/>
          </p:cNvSpPr>
          <p:nvPr>
            <p:ph type="subTitle" idx="1"/>
          </p:nvPr>
        </p:nvSpPr>
        <p:spPr>
          <a:xfrm>
            <a:off x="806450" y="2157413"/>
            <a:ext cx="7477125" cy="769937"/>
          </a:xfrm>
        </p:spPr>
        <p:txBody>
          <a:bodyPr/>
          <a:lstStyle/>
          <a:p>
            <a:pPr marL="120650" indent="-120650"/>
            <a:r>
              <a:rPr altLang="en-US" smtClean="0"/>
              <a:t/>
            </a:r>
            <a:br>
              <a:rPr altLang="en-US" smtClean="0"/>
            </a:br>
            <a:endParaRPr alt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xfrm>
            <a:off x="801688" y="515938"/>
            <a:ext cx="7772400" cy="866775"/>
          </a:xfrm>
        </p:spPr>
        <p:txBody>
          <a:bodyPr/>
          <a:lstStyle/>
          <a:p>
            <a:r>
              <a:rPr lang="en-US" altLang="en-US" smtClean="0">
                <a:solidFill>
                  <a:srgbClr val="C00000"/>
                </a:solidFill>
              </a:rPr>
              <a:t>Research Assistants – Title Code 9971</a:t>
            </a:r>
            <a:br>
              <a:rPr lang="en-US" altLang="en-US" smtClean="0">
                <a:solidFill>
                  <a:srgbClr val="C00000"/>
                </a:solidFill>
              </a:rPr>
            </a:br>
            <a:r>
              <a:rPr lang="en-US" altLang="en-US" smtClean="0">
                <a:solidFill>
                  <a:srgbClr val="C00000"/>
                </a:solidFill>
              </a:rPr>
              <a:t>Staff Assistantants – Title Code 9972</a:t>
            </a:r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1688" y="1544638"/>
            <a:ext cx="7772400" cy="4260850"/>
          </a:xfrm>
        </p:spPr>
        <p:txBody>
          <a:bodyPr/>
          <a:lstStyle/>
          <a:p>
            <a:pPr marL="342900" indent="-342900">
              <a:defRPr/>
            </a:pPr>
            <a:r>
              <a:rPr dirty="0"/>
              <a:t>Enroll in 3 credits</a:t>
            </a:r>
          </a:p>
          <a:p>
            <a:pPr marL="687388" lvl="1" indent="-342900">
              <a:defRPr/>
            </a:pPr>
            <a:r>
              <a:rPr sz="1800" dirty="0"/>
              <a:t>Student is responsible for additional credits </a:t>
            </a:r>
          </a:p>
          <a:p>
            <a:pPr marL="342900" indent="-342900">
              <a:defRPr/>
            </a:pPr>
            <a:r>
              <a:rPr dirty="0"/>
              <a:t>FTE </a:t>
            </a:r>
            <a:r>
              <a:rPr u="sng" dirty="0"/>
              <a:t>&gt;</a:t>
            </a:r>
            <a:r>
              <a:rPr dirty="0"/>
              <a:t> 50% or 20 hours/wk. +</a:t>
            </a:r>
          </a:p>
          <a:p>
            <a:pPr marL="342900" indent="-342900">
              <a:defRPr/>
            </a:pPr>
            <a:r>
              <a:rPr dirty="0"/>
              <a:t>Appointment must be at least 4 weeks long </a:t>
            </a:r>
          </a:p>
          <a:p>
            <a:pPr marL="342900" indent="-342900">
              <a:defRPr/>
            </a:pPr>
            <a:r>
              <a:rPr dirty="0"/>
              <a:t>POSN funding: Grant, ICR, 17A, Etc. account</a:t>
            </a:r>
          </a:p>
          <a:p>
            <a:pPr marL="342900" indent="-342900">
              <a:defRPr/>
            </a:pPr>
            <a:r>
              <a:rPr dirty="0"/>
              <a:t>Override Account must be identified "QTR </a:t>
            </a:r>
            <a:r>
              <a:rPr dirty="0" err="1"/>
              <a:t>Ovr</a:t>
            </a:r>
            <a:r>
              <a:rPr dirty="0"/>
              <a:t> Acct" field in PERMS</a:t>
            </a:r>
          </a:p>
          <a:p>
            <a:pPr marL="687388" lvl="1" indent="-342900">
              <a:defRPr/>
            </a:pPr>
            <a:r>
              <a:rPr sz="1600" dirty="0"/>
              <a:t>Ex. (145-02-12G-2940-0076) 1420212G29400076</a:t>
            </a:r>
          </a:p>
          <a:p>
            <a:pPr>
              <a:defRPr/>
            </a:pPr>
            <a:endParaRPr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801688" y="903288"/>
            <a:ext cx="7772400" cy="479425"/>
          </a:xfrm>
        </p:spPr>
        <p:txBody>
          <a:bodyPr/>
          <a:lstStyle/>
          <a:p>
            <a:r>
              <a:rPr lang="en-US" altLang="en-US" smtClean="0">
                <a:solidFill>
                  <a:srgbClr val="C00000"/>
                </a:solidFill>
              </a:rPr>
              <a:t>Summer Assistantship Waiver Details</a:t>
            </a:r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1688" y="1544638"/>
            <a:ext cx="7772400" cy="4862512"/>
          </a:xfrm>
        </p:spPr>
        <p:txBody>
          <a:bodyPr/>
          <a:lstStyle/>
          <a:p>
            <a:pPr marL="342900" indent="-342900">
              <a:defRPr/>
            </a:pPr>
            <a:r>
              <a:rPr dirty="0"/>
              <a:t>SSW post to student accounts during the same summer block as the student enrolls in credit- may differ from appointment dates</a:t>
            </a:r>
          </a:p>
          <a:p>
            <a:pPr marL="342900" indent="-342900">
              <a:defRPr/>
            </a:pPr>
            <a:r>
              <a:rPr dirty="0"/>
              <a:t>QTR’s will begin to post to students accounts last week in May </a:t>
            </a:r>
          </a:p>
          <a:p>
            <a:pPr marL="342900" indent="-342900">
              <a:defRPr/>
            </a:pPr>
            <a:r>
              <a:rPr dirty="0"/>
              <a:t>QTR will hit your accounts </a:t>
            </a:r>
            <a:r>
              <a:rPr dirty="0" smtClean="0"/>
              <a:t>starting </a:t>
            </a:r>
            <a:r>
              <a:rPr dirty="0"/>
              <a:t>6/25 payroll </a:t>
            </a:r>
          </a:p>
          <a:p>
            <a:pPr marL="342900" indent="-342900">
              <a:defRPr/>
            </a:pPr>
            <a:r>
              <a:rPr dirty="0" smtClean="0"/>
              <a:t>SSW </a:t>
            </a:r>
            <a:r>
              <a:rPr dirty="0"/>
              <a:t>value $</a:t>
            </a:r>
            <a:r>
              <a:rPr dirty="0" smtClean="0"/>
              <a:t>1,447.00</a:t>
            </a:r>
            <a:endParaRPr dirty="0"/>
          </a:p>
          <a:p>
            <a:pPr marL="342900" indent="-342900">
              <a:defRPr/>
            </a:pPr>
            <a:r>
              <a:rPr dirty="0"/>
              <a:t>QTR value $</a:t>
            </a:r>
            <a:r>
              <a:rPr dirty="0" smtClean="0"/>
              <a:t>1,447.00</a:t>
            </a:r>
            <a:endParaRPr dirty="0"/>
          </a:p>
          <a:p>
            <a:pPr>
              <a:defRPr/>
            </a:pPr>
            <a:endParaRPr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331788" y="1193800"/>
            <a:ext cx="7772400" cy="479425"/>
          </a:xfrm>
        </p:spPr>
        <p:txBody>
          <a:bodyPr/>
          <a:lstStyle/>
          <a:p>
            <a:r>
              <a:rPr lang="en-US" altLang="en-US" smtClean="0">
                <a:solidFill>
                  <a:srgbClr val="C00000"/>
                </a:solidFill>
              </a:rPr>
              <a:t>Summer Graduate Student Titles</a:t>
            </a:r>
            <a:endParaRPr lang="en-US" altLang="en-US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08025" y="2989263"/>
          <a:ext cx="77724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Title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Title</a:t>
                      </a:r>
                      <a:r>
                        <a:rPr lang="en-US" baseline="0" dirty="0" smtClean="0"/>
                        <a:t> Code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Graduate Teaching</a:t>
                      </a:r>
                      <a:r>
                        <a:rPr lang="en-US" baseline="0" dirty="0" smtClean="0"/>
                        <a:t> Assistantship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9970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Graduate Research Assistantship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9971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Graduate Staff Assistant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9972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Graduate Project</a:t>
                      </a:r>
                      <a:r>
                        <a:rPr lang="en-US" baseline="0" dirty="0" smtClean="0"/>
                        <a:t> Assistant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9904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ctrTitle"/>
          </p:nvPr>
        </p:nvSpPr>
        <p:spPr>
          <a:xfrm>
            <a:off x="1206500" y="1549400"/>
            <a:ext cx="5738813" cy="534988"/>
          </a:xfrm>
        </p:spPr>
        <p:txBody>
          <a:bodyPr/>
          <a:lstStyle/>
          <a:p>
            <a:pPr algn="ctr">
              <a:lnSpc>
                <a:spcPct val="90000"/>
              </a:lnSpc>
              <a:defRPr/>
            </a:pPr>
            <a:r>
              <a:rPr lang="en-US" sz="3200" kern="1200" dirty="0" smtClean="0"/>
              <a:t>Last, But Very Important</a:t>
            </a:r>
          </a:p>
        </p:txBody>
      </p:sp>
      <p:sp>
        <p:nvSpPr>
          <p:cNvPr id="34819" name="Subtitle 9"/>
          <p:cNvSpPr>
            <a:spLocks noGrp="1"/>
          </p:cNvSpPr>
          <p:nvPr>
            <p:ph type="subTitle" idx="1"/>
          </p:nvPr>
        </p:nvSpPr>
        <p:spPr>
          <a:xfrm>
            <a:off x="1279525" y="2224088"/>
            <a:ext cx="6486525" cy="2532062"/>
          </a:xfrm>
        </p:spPr>
        <p:txBody>
          <a:bodyPr/>
          <a:lstStyle/>
          <a:p>
            <a:pPr marL="120650" indent="-120650">
              <a:buFont typeface="Arial" panose="020B0604020202020204" pitchFamily="34" charset="0"/>
              <a:buChar char="•"/>
            </a:pPr>
            <a:r>
              <a:rPr altLang="en-US" sz="2600" smtClean="0"/>
              <a:t>Cancel appointment if the course is cancelled. </a:t>
            </a:r>
          </a:p>
          <a:p>
            <a:pPr marL="120650" indent="-120650">
              <a:buFont typeface="Arial" panose="020B0604020202020204" pitchFamily="34" charset="0"/>
              <a:buChar char="•"/>
            </a:pPr>
            <a:r>
              <a:rPr altLang="en-US" sz="2600" smtClean="0"/>
              <a:t>Cancel appointment if instructor, faculty, or TA unable to teach. </a:t>
            </a:r>
            <a:r>
              <a:rPr altLang="en-US" smtClean="0"/>
              <a:t/>
            </a:r>
            <a:br>
              <a:rPr altLang="en-US" smtClean="0"/>
            </a:br>
            <a:endParaRPr alt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/>
            </a:gs>
            <a:gs pos="16000">
              <a:srgbClr val="000000"/>
            </a:gs>
            <a:gs pos="60001">
              <a:srgbClr val="981E32"/>
            </a:gs>
            <a:gs pos="100000">
              <a:schemeClr val="bg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896938" y="3625850"/>
            <a:ext cx="7702550" cy="2354263"/>
          </a:xfrm>
        </p:spPr>
        <p:txBody>
          <a:bodyPr/>
          <a:lstStyle/>
          <a:p>
            <a:pPr algn="ctr">
              <a:defRPr/>
            </a:pPr>
            <a:r>
              <a:rPr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you wish to have your attendance documented </a:t>
            </a:r>
            <a:r>
              <a:rPr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 your training history, </a:t>
            </a:r>
            <a:br>
              <a:rPr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please notify Human Resource Services</a:t>
            </a:r>
            <a:br>
              <a:rPr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within 24 hours of today's date: </a:t>
            </a:r>
            <a:r>
              <a:rPr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hrstraining@wsu.edu</a:t>
            </a:r>
            <a:r>
              <a:rPr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285" name="Picture 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850" y="509588"/>
            <a:ext cx="4943475" cy="2651125"/>
          </a:xfrm>
          <a:prstGeom prst="rect">
            <a:avLst/>
          </a:prstGeom>
          <a:noFill/>
          <a:ln>
            <a:noFill/>
          </a:ln>
          <a:effectLst>
            <a:outerShdw blurRad="266700" dist="254000" dir="2700000" algn="tl" rotWithShape="0">
              <a:prstClr val="black">
                <a:alpha val="56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Subtitle 5"/>
          <p:cNvSpPr txBox="1">
            <a:spLocks/>
          </p:cNvSpPr>
          <p:nvPr/>
        </p:nvSpPr>
        <p:spPr bwMode="black">
          <a:xfrm>
            <a:off x="5764213" y="1389063"/>
            <a:ext cx="2986087" cy="115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0">
            <a:spAutoFit/>
          </a:bodyPr>
          <a:lstStyle>
            <a:lvl1pPr marL="0" indent="0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SzPct val="100000"/>
              <a:buFontTx/>
              <a:buNone/>
              <a:defRPr lang="en-US" sz="2200" b="0">
                <a:solidFill>
                  <a:schemeClr val="tx1"/>
                </a:solidFill>
                <a:effectLst/>
                <a:latin typeface="Lucida Sans" pitchFamily="34" charset="0"/>
                <a:ea typeface="+mn-ea"/>
                <a:cs typeface="+mn-cs"/>
              </a:defRPr>
            </a:lvl1pPr>
            <a:lvl2pPr marL="344488" indent="-179388" algn="l" rtl="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charset="0"/>
              <a:buChar char="•"/>
              <a:defRPr lang="en-US" sz="2200" dirty="0">
                <a:solidFill>
                  <a:schemeClr val="tx1"/>
                </a:solidFill>
                <a:latin typeface="Lucida Sans" pitchFamily="34" charset="0"/>
              </a:defRPr>
            </a:lvl2pPr>
            <a:lvl3pPr marL="509588" indent="-165100" algn="l" rtl="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charset="0"/>
              <a:buChar char="•"/>
              <a:defRPr lang="en-US" sz="2000" dirty="0">
                <a:solidFill>
                  <a:schemeClr val="tx1"/>
                </a:solidFill>
                <a:latin typeface="Lucida Sans" pitchFamily="34" charset="0"/>
              </a:defRPr>
            </a:lvl3pPr>
            <a:lvl4pPr marL="688975" indent="-179388" algn="l" rtl="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charset="0"/>
              <a:buChar char="•"/>
              <a:defRPr lang="en-US" dirty="0">
                <a:solidFill>
                  <a:schemeClr val="tx1"/>
                </a:solidFill>
                <a:latin typeface="Lucida Sans" pitchFamily="34" charset="0"/>
              </a:defRPr>
            </a:lvl4pPr>
            <a:lvl5pPr marL="854075" indent="-165100" algn="l" rtl="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charset="0"/>
              <a:buChar char="•"/>
              <a:defRPr lang="en-US" sz="1600" dirty="0">
                <a:solidFill>
                  <a:schemeClr val="tx1"/>
                </a:solidFill>
                <a:latin typeface="Lucida Sans" pitchFamily="34" charset="0"/>
              </a:defRPr>
            </a:lvl5pPr>
            <a:lvl6pPr marL="1141413" indent="222250" algn="l" rtl="0" fontAlgn="base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1598613" indent="222250" algn="l" rtl="0" fontAlgn="base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2055813" indent="222250" algn="l" rtl="0" fontAlgn="base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2513013" indent="222250" algn="l" rtl="0" fontAlgn="base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Clr>
                <a:srgbClr val="FFFFFF"/>
              </a:buClr>
              <a:defRPr/>
            </a:pPr>
            <a:r>
              <a:rPr sz="23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has been a WSU Training Videoconference</a:t>
            </a:r>
            <a:endParaRPr sz="23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45554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6"/>
          <p:cNvSpPr>
            <a:spLocks noGrp="1"/>
          </p:cNvSpPr>
          <p:nvPr>
            <p:ph idx="1"/>
          </p:nvPr>
        </p:nvSpPr>
        <p:spPr>
          <a:xfrm>
            <a:off x="342900" y="1544638"/>
            <a:ext cx="8343900" cy="3262312"/>
          </a:xfrm>
        </p:spPr>
        <p:txBody>
          <a:bodyPr/>
          <a:lstStyle/>
          <a:p>
            <a:endParaRPr altLang="en-US" smtClean="0"/>
          </a:p>
          <a:p>
            <a:r>
              <a:rPr altLang="en-US" smtClean="0">
                <a:hlinkClick r:id="rId3"/>
              </a:rPr>
              <a:t>www.summeradmin.wsu.edu</a:t>
            </a:r>
            <a:endParaRPr altLang="en-US" smtClean="0"/>
          </a:p>
          <a:p>
            <a:endParaRPr altLang="en-US" smtClean="0"/>
          </a:p>
          <a:p>
            <a:r>
              <a:rPr altLang="en-US" smtClean="0"/>
              <a:t>2015 Planning Guide</a:t>
            </a:r>
          </a:p>
          <a:p>
            <a:endParaRPr altLang="en-US" smtClean="0"/>
          </a:p>
          <a:p>
            <a:r>
              <a:rPr altLang="en-US" smtClean="0"/>
              <a:t>Call for PERMS Appointments</a:t>
            </a:r>
          </a:p>
        </p:txBody>
      </p:sp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755650" y="1246188"/>
            <a:ext cx="7772400" cy="534987"/>
          </a:xfrm>
        </p:spPr>
        <p:txBody>
          <a:bodyPr/>
          <a:lstStyle/>
          <a:p>
            <a:r>
              <a:rPr lang="en-US" altLang="en-US" sz="3200" smtClean="0"/>
              <a:t>Summer Session Documents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6"/>
          <p:cNvSpPr>
            <a:spLocks noGrp="1"/>
          </p:cNvSpPr>
          <p:nvPr>
            <p:ph idx="1"/>
          </p:nvPr>
        </p:nvSpPr>
        <p:spPr>
          <a:xfrm>
            <a:off x="266700" y="1108075"/>
            <a:ext cx="8491538" cy="6335713"/>
          </a:xfrm>
        </p:spPr>
        <p:txBody>
          <a:bodyPr/>
          <a:lstStyle/>
          <a:p>
            <a:pPr>
              <a:defRPr/>
            </a:pPr>
            <a:r>
              <a:rPr sz="2300" dirty="0" smtClean="0"/>
              <a:t>Appointments </a:t>
            </a:r>
            <a:r>
              <a:rPr sz="2300" b="1" dirty="0" smtClean="0"/>
              <a:t>ALWAYS</a:t>
            </a:r>
            <a:r>
              <a:rPr sz="2300" dirty="0" smtClean="0"/>
              <a:t> begin on Monday and end on Friday.</a:t>
            </a:r>
          </a:p>
          <a:p>
            <a:pPr>
              <a:defRPr/>
            </a:pPr>
            <a:r>
              <a:rPr sz="2300" dirty="0" smtClean="0"/>
              <a:t>Appointment dates and course dates must be the same.</a:t>
            </a:r>
          </a:p>
          <a:p>
            <a:pPr marL="173038" indent="6350">
              <a:defRPr/>
            </a:pPr>
            <a:r>
              <a:rPr sz="2300" b="1" dirty="0" smtClean="0"/>
              <a:t>Holidays that fall on Monday</a:t>
            </a:r>
          </a:p>
          <a:p>
            <a:pPr marL="338138" lvl="1" indent="6350">
              <a:buFont typeface="Wingdings" pitchFamily="2" charset="2"/>
              <a:buNone/>
              <a:defRPr/>
            </a:pPr>
            <a:r>
              <a:rPr sz="2300" b="1" dirty="0" smtClean="0">
                <a:solidFill>
                  <a:srgbClr val="FF0000"/>
                </a:solidFill>
              </a:rPr>
              <a:t>(Appointments begin on Monday and end on Friday)</a:t>
            </a:r>
          </a:p>
          <a:p>
            <a:pPr lvl="1">
              <a:defRPr/>
            </a:pPr>
            <a:r>
              <a:rPr sz="2300" dirty="0" smtClean="0"/>
              <a:t>Memorial Day Holiday (May 25, Monday)</a:t>
            </a:r>
          </a:p>
          <a:p>
            <a:pPr lvl="1">
              <a:defRPr/>
            </a:pPr>
            <a:r>
              <a:rPr sz="2300" dirty="0" smtClean="0"/>
              <a:t>Fourth of July Holiday (July 3, Friday) </a:t>
            </a:r>
          </a:p>
          <a:p>
            <a:pPr lvl="2">
              <a:defRPr/>
            </a:pPr>
            <a:r>
              <a:rPr sz="2100" dirty="0" smtClean="0"/>
              <a:t>Appointment begins on Monday and ends on Friday</a:t>
            </a:r>
          </a:p>
          <a:p>
            <a:pPr>
              <a:defRPr/>
            </a:pPr>
            <a:r>
              <a:rPr sz="2300" dirty="0" smtClean="0"/>
              <a:t>Courses that do not meet five days a week, </a:t>
            </a:r>
            <a:r>
              <a:rPr sz="2300" dirty="0" err="1" smtClean="0"/>
              <a:t>i.e.,TuTh</a:t>
            </a:r>
            <a:r>
              <a:rPr sz="2300" dirty="0" smtClean="0"/>
              <a:t>, </a:t>
            </a:r>
            <a:r>
              <a:rPr sz="2300" dirty="0" err="1" smtClean="0"/>
              <a:t>MTuWTh</a:t>
            </a:r>
            <a:r>
              <a:rPr sz="2300" dirty="0" smtClean="0"/>
              <a:t>, MW</a:t>
            </a:r>
          </a:p>
          <a:p>
            <a:pPr marL="344488" lvl="1" indent="-179388">
              <a:lnSpc>
                <a:spcPct val="100000"/>
              </a:lnSpc>
              <a:spcBef>
                <a:spcPts val="1200"/>
              </a:spcBef>
              <a:buSzPct val="100000"/>
              <a:buFont typeface="Wingdings" pitchFamily="2" charset="2"/>
              <a:buNone/>
              <a:defRPr/>
            </a:pPr>
            <a:r>
              <a:rPr sz="2300" dirty="0" smtClean="0"/>
              <a:t>	</a:t>
            </a:r>
            <a:r>
              <a:rPr sz="2300" b="1" dirty="0" smtClean="0">
                <a:solidFill>
                  <a:srgbClr val="FF0000"/>
                </a:solidFill>
              </a:rPr>
              <a:t>(Appointments begin on Monday and end on Friday)</a:t>
            </a:r>
          </a:p>
          <a:p>
            <a:pPr>
              <a:defRPr/>
            </a:pPr>
            <a:endParaRPr dirty="0" smtClean="0"/>
          </a:p>
          <a:p>
            <a:pPr>
              <a:defRPr/>
            </a:pPr>
            <a:endParaRPr sz="2400" dirty="0" smtClean="0"/>
          </a:p>
          <a:p>
            <a:pPr>
              <a:buFont typeface="Arial" pitchFamily="34" charset="0"/>
              <a:buNone/>
              <a:defRPr/>
            </a:pPr>
            <a:endParaRPr sz="2400" dirty="0" smtClean="0"/>
          </a:p>
        </p:txBody>
      </p:sp>
      <p:sp>
        <p:nvSpPr>
          <p:cNvPr id="12291" name="Title 5"/>
          <p:cNvSpPr>
            <a:spLocks noGrp="1"/>
          </p:cNvSpPr>
          <p:nvPr>
            <p:ph type="title"/>
          </p:nvPr>
        </p:nvSpPr>
        <p:spPr>
          <a:xfrm>
            <a:off x="676275" y="325438"/>
            <a:ext cx="7772400" cy="534987"/>
          </a:xfrm>
        </p:spPr>
        <p:txBody>
          <a:bodyPr/>
          <a:lstStyle/>
          <a:p>
            <a:r>
              <a:rPr lang="en-US" altLang="en-US" sz="3200" smtClean="0"/>
              <a:t>Policy Highlights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1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6"/>
          <p:cNvSpPr>
            <a:spLocks noGrp="1"/>
          </p:cNvSpPr>
          <p:nvPr>
            <p:ph idx="1"/>
          </p:nvPr>
        </p:nvSpPr>
        <p:spPr>
          <a:xfrm>
            <a:off x="296863" y="1511300"/>
            <a:ext cx="8377237" cy="4035425"/>
          </a:xfrm>
        </p:spPr>
        <p:txBody>
          <a:bodyPr/>
          <a:lstStyle/>
          <a:p>
            <a:r>
              <a:rPr altLang="en-US" smtClean="0"/>
              <a:t>Visiting Faculty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altLang="en-US" sz="2200" smtClean="0"/>
              <a:t>Temporary faculty from another institution of higher education. Use Job Class Code 0206.</a:t>
            </a:r>
          </a:p>
          <a:p>
            <a:r>
              <a:rPr altLang="en-US" smtClean="0"/>
              <a:t>Negotiated Salary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altLang="en-US" sz="2200" smtClean="0"/>
              <a:t>Use only for true negotiated salaries, i.e, overlapping appointments, and some instructors.</a:t>
            </a:r>
          </a:p>
          <a:p>
            <a:endParaRPr altLang="en-US" smtClean="0"/>
          </a:p>
          <a:p>
            <a:endParaRPr altLang="en-US" sz="2400" smtClean="0"/>
          </a:p>
          <a:p>
            <a:pPr>
              <a:buFont typeface="Arial" pitchFamily="34" charset="0"/>
              <a:buNone/>
            </a:pPr>
            <a:endParaRPr altLang="en-US" sz="2400" smtClean="0"/>
          </a:p>
        </p:txBody>
      </p:sp>
      <p:sp>
        <p:nvSpPr>
          <p:cNvPr id="14339" name="Title 5"/>
          <p:cNvSpPr>
            <a:spLocks noGrp="1"/>
          </p:cNvSpPr>
          <p:nvPr>
            <p:ph type="title"/>
          </p:nvPr>
        </p:nvSpPr>
        <p:spPr>
          <a:xfrm>
            <a:off x="676275" y="479425"/>
            <a:ext cx="7772400" cy="534988"/>
          </a:xfrm>
        </p:spPr>
        <p:txBody>
          <a:bodyPr/>
          <a:lstStyle/>
          <a:p>
            <a:r>
              <a:rPr lang="en-US" altLang="en-US" sz="3200" smtClean="0"/>
              <a:t>Policy Highlights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6"/>
          <p:cNvSpPr>
            <a:spLocks noGrp="1"/>
          </p:cNvSpPr>
          <p:nvPr>
            <p:ph idx="1"/>
          </p:nvPr>
        </p:nvSpPr>
        <p:spPr>
          <a:xfrm>
            <a:off x="390525" y="1057275"/>
            <a:ext cx="8378825" cy="4357688"/>
          </a:xfrm>
        </p:spPr>
        <p:txBody>
          <a:bodyPr/>
          <a:lstStyle/>
          <a:p>
            <a:pPr algn="ctr">
              <a:buFont typeface="Arial" pitchFamily="34" charset="0"/>
              <a:buNone/>
              <a:defRPr/>
            </a:pPr>
            <a:r>
              <a:rPr b="1" dirty="0" smtClean="0">
                <a:solidFill>
                  <a:schemeClr val="bg2">
                    <a:lumMod val="65000"/>
                    <a:lumOff val="35000"/>
                  </a:schemeClr>
                </a:solidFill>
              </a:rPr>
              <a:t>End of Spring Term Overlapping Appointments</a:t>
            </a:r>
          </a:p>
          <a:p>
            <a:pPr marL="679450" indent="-514350">
              <a:buFont typeface="Arial" pitchFamily="34" charset="0"/>
              <a:buAutoNum type="arabicPeriod"/>
              <a:tabLst>
                <a:tab pos="344488" algn="l"/>
              </a:tabLst>
              <a:defRPr/>
            </a:pPr>
            <a:r>
              <a:rPr dirty="0" smtClean="0"/>
              <a:t>Typical overlap between spring and summer appointments are just fine</a:t>
            </a:r>
          </a:p>
          <a:p>
            <a:pPr marL="679450" indent="-514350">
              <a:buFont typeface="Arial" pitchFamily="34" charset="0"/>
              <a:buAutoNum type="arabicPeriod"/>
              <a:tabLst>
                <a:tab pos="344488" algn="l"/>
              </a:tabLst>
              <a:defRPr/>
            </a:pPr>
            <a:r>
              <a:rPr dirty="0" smtClean="0"/>
              <a:t>Early 6-week overlaps with 9.5-month, 10-month, 11-month, or 12-month appointments, extra steps need to be taken.</a:t>
            </a:r>
          </a:p>
          <a:p>
            <a:pPr marL="914400" lvl="1" indent="-225425">
              <a:tabLst>
                <a:tab pos="344488" algn="l"/>
              </a:tabLst>
              <a:defRPr/>
            </a:pPr>
            <a:r>
              <a:rPr dirty="0" smtClean="0"/>
              <a:t>PERMS will let you enter appointments for this overlap,</a:t>
            </a:r>
          </a:p>
          <a:p>
            <a:pPr marL="914400" lvl="1" indent="-225425">
              <a:buFont typeface="Wingdings" pitchFamily="2" charset="2"/>
              <a:buNone/>
              <a:tabLst>
                <a:tab pos="344488" algn="l"/>
              </a:tabLst>
              <a:defRPr/>
            </a:pPr>
            <a:r>
              <a:rPr b="1" dirty="0" smtClean="0"/>
              <a:t>but</a:t>
            </a:r>
            <a:r>
              <a:rPr dirty="0" smtClean="0"/>
              <a:t> </a:t>
            </a:r>
          </a:p>
          <a:p>
            <a:pPr marL="914400" lvl="1" indent="-225425">
              <a:tabLst>
                <a:tab pos="344488" algn="l"/>
              </a:tabLst>
              <a:defRPr/>
            </a:pPr>
            <a:r>
              <a:rPr dirty="0" smtClean="0"/>
              <a:t>They will not be approved. </a:t>
            </a:r>
          </a:p>
        </p:txBody>
      </p:sp>
      <p:sp>
        <p:nvSpPr>
          <p:cNvPr id="16387" name="Title 5"/>
          <p:cNvSpPr>
            <a:spLocks noGrp="1"/>
          </p:cNvSpPr>
          <p:nvPr>
            <p:ph type="title"/>
          </p:nvPr>
        </p:nvSpPr>
        <p:spPr>
          <a:xfrm>
            <a:off x="654050" y="377825"/>
            <a:ext cx="7772400" cy="534988"/>
          </a:xfrm>
        </p:spPr>
        <p:txBody>
          <a:bodyPr/>
          <a:lstStyle/>
          <a:p>
            <a:r>
              <a:rPr lang="en-US" altLang="en-US" sz="3200" smtClean="0"/>
              <a:t>Policy Highlights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6"/>
          <p:cNvSpPr>
            <a:spLocks noGrp="1"/>
          </p:cNvSpPr>
          <p:nvPr>
            <p:ph idx="1"/>
          </p:nvPr>
        </p:nvSpPr>
        <p:spPr>
          <a:xfrm>
            <a:off x="388938" y="1624013"/>
            <a:ext cx="8377237" cy="2373312"/>
          </a:xfrm>
        </p:spPr>
        <p:txBody>
          <a:bodyPr/>
          <a:lstStyle/>
          <a:p>
            <a:r>
              <a:rPr altLang="en-US" b="1" smtClean="0"/>
              <a:t>Summer Session Approves</a:t>
            </a:r>
          </a:p>
          <a:p>
            <a:r>
              <a:rPr altLang="en-US" b="1" smtClean="0"/>
              <a:t>Need to include the same information as a PERMS appointment.</a:t>
            </a:r>
          </a:p>
          <a:p>
            <a:endParaRPr altLang="en-US" smtClean="0"/>
          </a:p>
          <a:p>
            <a:pPr lvl="1">
              <a:buFont typeface="Arial" panose="020B0604020202020204" pitchFamily="34" charset="0"/>
              <a:buChar char="•"/>
            </a:pPr>
            <a:endParaRPr altLang="en-US" sz="2200" smtClean="0"/>
          </a:p>
        </p:txBody>
      </p:sp>
      <p:sp>
        <p:nvSpPr>
          <p:cNvPr id="18435" name="Title 5"/>
          <p:cNvSpPr>
            <a:spLocks noGrp="1"/>
          </p:cNvSpPr>
          <p:nvPr>
            <p:ph type="title"/>
          </p:nvPr>
        </p:nvSpPr>
        <p:spPr>
          <a:xfrm>
            <a:off x="733425" y="342900"/>
            <a:ext cx="7772400" cy="534988"/>
          </a:xfrm>
        </p:spPr>
        <p:txBody>
          <a:bodyPr/>
          <a:lstStyle/>
          <a:p>
            <a:r>
              <a:rPr lang="en-US" altLang="en-US" sz="3200" smtClean="0"/>
              <a:t>Policy Highlights</a:t>
            </a:r>
          </a:p>
        </p:txBody>
      </p:sp>
      <p:sp>
        <p:nvSpPr>
          <p:cNvPr id="4" name="Title 5"/>
          <p:cNvSpPr txBox="1">
            <a:spLocks/>
          </p:cNvSpPr>
          <p:nvPr/>
        </p:nvSpPr>
        <p:spPr bwMode="black">
          <a:xfrm>
            <a:off x="557213" y="895350"/>
            <a:ext cx="79644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spAutoFit/>
          </a:bodyPr>
          <a:lstStyle/>
          <a:p>
            <a:pPr eaLnBrk="1" hangingPunct="1">
              <a:buFont typeface="Arial" pitchFamily="34" charset="0"/>
              <a:buNone/>
              <a:defRPr/>
            </a:pPr>
            <a:r>
              <a:rPr lang="en-US" sz="2800" b="1" dirty="0">
                <a:solidFill>
                  <a:schemeClr val="bg2">
                    <a:lumMod val="75000"/>
                    <a:lumOff val="25000"/>
                  </a:schemeClr>
                </a:solidFill>
                <a:cs typeface="+mn-cs"/>
              </a:rPr>
              <a:t>All TEA and Faculty Time Card Appointments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6"/>
          <p:cNvSpPr>
            <a:spLocks noGrp="1"/>
          </p:cNvSpPr>
          <p:nvPr>
            <p:ph idx="1"/>
          </p:nvPr>
        </p:nvSpPr>
        <p:spPr>
          <a:xfrm>
            <a:off x="374650" y="1863725"/>
            <a:ext cx="8377238" cy="3297238"/>
          </a:xfrm>
        </p:spPr>
        <p:txBody>
          <a:bodyPr/>
          <a:lstStyle/>
          <a:p>
            <a:r>
              <a:rPr altLang="en-US" smtClean="0"/>
              <a:t>Letter of justification approved by Fran McSweeney, Vice Provost for Faculty Affairs, filed in Summer Session Office.</a:t>
            </a:r>
          </a:p>
          <a:p>
            <a:r>
              <a:rPr altLang="en-US" smtClean="0"/>
              <a:t>Salaries need to follow formula and policies.</a:t>
            </a:r>
          </a:p>
          <a:p>
            <a:endParaRPr altLang="en-US" smtClean="0"/>
          </a:p>
          <a:p>
            <a:pPr lvl="1">
              <a:buFont typeface="Arial" panose="020B0604020202020204" pitchFamily="34" charset="0"/>
              <a:buChar char="•"/>
            </a:pPr>
            <a:endParaRPr altLang="en-US" sz="2200" smtClean="0"/>
          </a:p>
          <a:p>
            <a:pPr>
              <a:buFont typeface="Arial" pitchFamily="34" charset="0"/>
              <a:buNone/>
            </a:pPr>
            <a:endParaRPr altLang="en-US" sz="2400" smtClean="0"/>
          </a:p>
        </p:txBody>
      </p:sp>
      <p:sp>
        <p:nvSpPr>
          <p:cNvPr id="20483" name="Title 5"/>
          <p:cNvSpPr>
            <a:spLocks noGrp="1"/>
          </p:cNvSpPr>
          <p:nvPr>
            <p:ph type="title"/>
          </p:nvPr>
        </p:nvSpPr>
        <p:spPr>
          <a:xfrm>
            <a:off x="733425" y="342900"/>
            <a:ext cx="7772400" cy="534988"/>
          </a:xfrm>
        </p:spPr>
        <p:txBody>
          <a:bodyPr/>
          <a:lstStyle/>
          <a:p>
            <a:r>
              <a:rPr lang="en-US" altLang="en-US" sz="3200" smtClean="0"/>
              <a:t>Policy Highlights</a:t>
            </a:r>
          </a:p>
        </p:txBody>
      </p:sp>
      <p:sp>
        <p:nvSpPr>
          <p:cNvPr id="4" name="Title 5"/>
          <p:cNvSpPr txBox="1">
            <a:spLocks/>
          </p:cNvSpPr>
          <p:nvPr/>
        </p:nvSpPr>
        <p:spPr bwMode="black">
          <a:xfrm>
            <a:off x="557213" y="895350"/>
            <a:ext cx="79644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spAutoFit/>
          </a:bodyPr>
          <a:lstStyle/>
          <a:p>
            <a:pPr eaLnBrk="1" hangingPunct="1">
              <a:buFont typeface="Arial" pitchFamily="34" charset="0"/>
              <a:buNone/>
              <a:defRPr/>
            </a:pPr>
            <a:r>
              <a:rPr lang="en-US" sz="2800" b="1" dirty="0">
                <a:solidFill>
                  <a:schemeClr val="bg2">
                    <a:lumMod val="75000"/>
                    <a:lumOff val="25000"/>
                  </a:schemeClr>
                </a:solidFill>
                <a:cs typeface="+mn-cs"/>
              </a:rPr>
              <a:t>All TEA and Faculty Time Card Appointments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6"/>
          <p:cNvSpPr>
            <a:spLocks noGrp="1"/>
          </p:cNvSpPr>
          <p:nvPr>
            <p:ph idx="1"/>
          </p:nvPr>
        </p:nvSpPr>
        <p:spPr>
          <a:xfrm>
            <a:off x="331788" y="1727200"/>
            <a:ext cx="8377237" cy="4806950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altLang="en-US" smtClean="0"/>
              <a:t>Required Information in TEMPS</a:t>
            </a:r>
          </a:p>
          <a:p>
            <a:r>
              <a:rPr altLang="en-US" smtClean="0"/>
              <a:t>Course Prefix, Number, Section</a:t>
            </a:r>
          </a:p>
          <a:p>
            <a:pPr lvl="1"/>
            <a:r>
              <a:rPr altLang="en-US" sz="2200" smtClean="0"/>
              <a:t>Example</a:t>
            </a:r>
            <a:r>
              <a:rPr altLang="en-US" smtClean="0"/>
              <a:t> Chem 101.1</a:t>
            </a:r>
          </a:p>
          <a:p>
            <a:r>
              <a:rPr altLang="en-US" smtClean="0"/>
              <a:t>Course Dates</a:t>
            </a:r>
          </a:p>
          <a:p>
            <a:pPr lvl="1"/>
            <a:r>
              <a:rPr altLang="en-US" sz="2200" smtClean="0"/>
              <a:t>Example: 6/8-7/31</a:t>
            </a:r>
          </a:p>
          <a:p>
            <a:r>
              <a:rPr altLang="en-US" smtClean="0"/>
              <a:t>Total amount you plan to this the person for this appointment. </a:t>
            </a:r>
          </a:p>
          <a:p>
            <a:r>
              <a:rPr altLang="en-US" smtClean="0"/>
              <a:t>I need this information and it needs to match what the person will actually be paid.</a:t>
            </a:r>
          </a:p>
          <a:p>
            <a:pPr>
              <a:buFont typeface="Arial" pitchFamily="34" charset="0"/>
              <a:buNone/>
            </a:pPr>
            <a:endParaRPr altLang="en-US" sz="2400" smtClean="0"/>
          </a:p>
        </p:txBody>
      </p:sp>
      <p:sp>
        <p:nvSpPr>
          <p:cNvPr id="22531" name="Title 5"/>
          <p:cNvSpPr>
            <a:spLocks noGrp="1"/>
          </p:cNvSpPr>
          <p:nvPr>
            <p:ph type="title"/>
          </p:nvPr>
        </p:nvSpPr>
        <p:spPr>
          <a:xfrm>
            <a:off x="733425" y="342900"/>
            <a:ext cx="7772400" cy="534988"/>
          </a:xfrm>
        </p:spPr>
        <p:txBody>
          <a:bodyPr/>
          <a:lstStyle/>
          <a:p>
            <a:r>
              <a:rPr lang="en-US" altLang="en-US" sz="3200" smtClean="0"/>
              <a:t>Policy Highlights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46188" y="1006475"/>
            <a:ext cx="6561137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Arial" charset="0"/>
                <a:cs typeface="+mn-cs"/>
              </a:rPr>
              <a:t>Time Card Appointments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WSU Brand HEX">
      <a:dk1>
        <a:srgbClr val="000000"/>
      </a:dk1>
      <a:lt1>
        <a:srgbClr val="FFFFFF"/>
      </a:lt1>
      <a:dk2>
        <a:srgbClr val="003C69"/>
      </a:dk2>
      <a:lt2>
        <a:srgbClr val="DBCEAC"/>
      </a:lt2>
      <a:accent1>
        <a:srgbClr val="981E32"/>
      </a:accent1>
      <a:accent2>
        <a:srgbClr val="5E6A71"/>
      </a:accent2>
      <a:accent3>
        <a:srgbClr val="C60C30"/>
      </a:accent3>
      <a:accent4>
        <a:srgbClr val="EC7A08"/>
      </a:accent4>
      <a:accent5>
        <a:srgbClr val="3CB6CE"/>
      </a:accent5>
      <a:accent6>
        <a:srgbClr val="B6BF00"/>
      </a:accent6>
      <a:hlink>
        <a:srgbClr val="452325"/>
      </a:hlink>
      <a:folHlink>
        <a:srgbClr val="FF00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003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AAAD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0033"/>
        </a:accent1>
        <a:accent2>
          <a:srgbClr val="000099"/>
        </a:accent2>
        <a:accent3>
          <a:srgbClr val="FFFFFF"/>
        </a:accent3>
        <a:accent4>
          <a:srgbClr val="000000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99"/>
        </a:dk2>
        <a:lt2>
          <a:srgbClr val="FFFFFF"/>
        </a:lt2>
        <a:accent1>
          <a:srgbClr val="CC0033"/>
        </a:accent1>
        <a:accent2>
          <a:srgbClr val="000099"/>
        </a:accent2>
        <a:accent3>
          <a:srgbClr val="AAAACA"/>
        </a:accent3>
        <a:accent4>
          <a:srgbClr val="DADADA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9999"/>
        </a:dk2>
        <a:lt2>
          <a:srgbClr val="FFFFFF"/>
        </a:lt2>
        <a:accent1>
          <a:srgbClr val="CC0033"/>
        </a:accent1>
        <a:accent2>
          <a:srgbClr val="000099"/>
        </a:accent2>
        <a:accent3>
          <a:srgbClr val="AACACA"/>
        </a:accent3>
        <a:accent4>
          <a:srgbClr val="DADADA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WSU Brand HEX">
      <a:dk1>
        <a:srgbClr val="000000"/>
      </a:dk1>
      <a:lt1>
        <a:srgbClr val="FFFFFF"/>
      </a:lt1>
      <a:dk2>
        <a:srgbClr val="003C69"/>
      </a:dk2>
      <a:lt2>
        <a:srgbClr val="DBCEAC"/>
      </a:lt2>
      <a:accent1>
        <a:srgbClr val="981E32"/>
      </a:accent1>
      <a:accent2>
        <a:srgbClr val="5E6A71"/>
      </a:accent2>
      <a:accent3>
        <a:srgbClr val="C60C30"/>
      </a:accent3>
      <a:accent4>
        <a:srgbClr val="EC7A08"/>
      </a:accent4>
      <a:accent5>
        <a:srgbClr val="3CB6CE"/>
      </a:accent5>
      <a:accent6>
        <a:srgbClr val="B6BF00"/>
      </a:accent6>
      <a:hlink>
        <a:srgbClr val="452325"/>
      </a:hlink>
      <a:folHlink>
        <a:srgbClr val="FF00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003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AAAD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0033"/>
        </a:accent1>
        <a:accent2>
          <a:srgbClr val="000099"/>
        </a:accent2>
        <a:accent3>
          <a:srgbClr val="FFFFFF"/>
        </a:accent3>
        <a:accent4>
          <a:srgbClr val="000000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99"/>
        </a:dk2>
        <a:lt2>
          <a:srgbClr val="FFFFFF"/>
        </a:lt2>
        <a:accent1>
          <a:srgbClr val="CC0033"/>
        </a:accent1>
        <a:accent2>
          <a:srgbClr val="000099"/>
        </a:accent2>
        <a:accent3>
          <a:srgbClr val="AAAACA"/>
        </a:accent3>
        <a:accent4>
          <a:srgbClr val="DADADA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9999"/>
        </a:dk2>
        <a:lt2>
          <a:srgbClr val="FFFFFF"/>
        </a:lt2>
        <a:accent1>
          <a:srgbClr val="CC0033"/>
        </a:accent1>
        <a:accent2>
          <a:srgbClr val="000099"/>
        </a:accent2>
        <a:accent3>
          <a:srgbClr val="AACACA"/>
        </a:accent3>
        <a:accent4>
          <a:srgbClr val="DADADA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5502</TotalTime>
  <Words>1230</Words>
  <Application>Microsoft Office PowerPoint</Application>
  <PresentationFormat>On-screen Show (4:3)</PresentationFormat>
  <Paragraphs>273</Paragraphs>
  <Slides>26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</vt:lpstr>
      <vt:lpstr>Lucida Sans</vt:lpstr>
      <vt:lpstr>Wingdings</vt:lpstr>
      <vt:lpstr>Courier</vt:lpstr>
      <vt:lpstr>Times New Roman</vt:lpstr>
      <vt:lpstr>ITC Stone Sans Std Medium</vt:lpstr>
      <vt:lpstr>Default Design</vt:lpstr>
      <vt:lpstr>3_Default Design</vt:lpstr>
      <vt:lpstr>2015  SUMMER SESSION APPOINTMENTS</vt:lpstr>
      <vt:lpstr>Purpose of Training</vt:lpstr>
      <vt:lpstr>Summer Session Documents</vt:lpstr>
      <vt:lpstr>Policy Highlights</vt:lpstr>
      <vt:lpstr>Policy Highlights</vt:lpstr>
      <vt:lpstr>Policy Highlights</vt:lpstr>
      <vt:lpstr>Policy Highlights</vt:lpstr>
      <vt:lpstr>Policy Highlights</vt:lpstr>
      <vt:lpstr>Policy Highlights</vt:lpstr>
      <vt:lpstr>Policy Highlights</vt:lpstr>
      <vt:lpstr>PowerPoint Presentation</vt:lpstr>
      <vt:lpstr>PowerPoint Presentation</vt:lpstr>
      <vt:lpstr>Summer Session Formula Second Line</vt:lpstr>
      <vt:lpstr>NEGOTIATED SALARY</vt:lpstr>
      <vt:lpstr>YELLOW TRIANGLE FLAG</vt:lpstr>
      <vt:lpstr>PERMS Benefit Line </vt:lpstr>
      <vt:lpstr>PERMS Action Codes</vt:lpstr>
      <vt:lpstr>PERMS Action Codes (cont)</vt:lpstr>
      <vt:lpstr>Summer Calculator</vt:lpstr>
      <vt:lpstr>Conditions</vt:lpstr>
      <vt:lpstr>Teaching Assistant and Research Assistant Appointments</vt:lpstr>
      <vt:lpstr>Research Assistants – Title Code 9971 Staff Assistantants – Title Code 9972</vt:lpstr>
      <vt:lpstr>Summer Assistantship Waiver Details</vt:lpstr>
      <vt:lpstr>Summer Graduate Student Titles</vt:lpstr>
      <vt:lpstr>Last, But Very Important</vt:lpstr>
      <vt:lpstr>PowerPoint Presentation</vt:lpstr>
    </vt:vector>
  </TitlesOfParts>
  <Company>Washington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Marketing</dc:creator>
  <cp:lastModifiedBy>Payne, Andrea Susan</cp:lastModifiedBy>
  <cp:revision>617</cp:revision>
  <cp:lastPrinted>2015-03-23T18:42:49Z</cp:lastPrinted>
  <dcterms:created xsi:type="dcterms:W3CDTF">2001-10-04T20:08:10Z</dcterms:created>
  <dcterms:modified xsi:type="dcterms:W3CDTF">2015-03-23T18:44:22Z</dcterms:modified>
</cp:coreProperties>
</file>