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65"/>
  </p:notesMasterIdLst>
  <p:handoutMasterIdLst>
    <p:handoutMasterId r:id="rId66"/>
  </p:handoutMasterIdLst>
  <p:sldIdLst>
    <p:sldId id="363" r:id="rId4"/>
    <p:sldId id="365" r:id="rId5"/>
    <p:sldId id="366" r:id="rId6"/>
    <p:sldId id="367" r:id="rId7"/>
    <p:sldId id="368" r:id="rId8"/>
    <p:sldId id="369" r:id="rId9"/>
    <p:sldId id="370" r:id="rId10"/>
    <p:sldId id="371" r:id="rId11"/>
    <p:sldId id="373" r:id="rId12"/>
    <p:sldId id="374" r:id="rId13"/>
    <p:sldId id="376" r:id="rId14"/>
    <p:sldId id="375" r:id="rId15"/>
    <p:sldId id="377" r:id="rId16"/>
    <p:sldId id="378" r:id="rId17"/>
    <p:sldId id="379" r:id="rId18"/>
    <p:sldId id="380" r:id="rId19"/>
    <p:sldId id="381" r:id="rId20"/>
    <p:sldId id="407" r:id="rId21"/>
    <p:sldId id="382" r:id="rId22"/>
    <p:sldId id="384" r:id="rId23"/>
    <p:sldId id="383" r:id="rId24"/>
    <p:sldId id="385" r:id="rId25"/>
    <p:sldId id="386" r:id="rId26"/>
    <p:sldId id="387" r:id="rId27"/>
    <p:sldId id="408" r:id="rId28"/>
    <p:sldId id="409" r:id="rId29"/>
    <p:sldId id="411" r:id="rId30"/>
    <p:sldId id="410" r:id="rId31"/>
    <p:sldId id="412"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25" r:id="rId45"/>
    <p:sldId id="388" r:id="rId46"/>
    <p:sldId id="389" r:id="rId47"/>
    <p:sldId id="390" r:id="rId48"/>
    <p:sldId id="391" r:id="rId49"/>
    <p:sldId id="392" r:id="rId50"/>
    <p:sldId id="393" r:id="rId51"/>
    <p:sldId id="394" r:id="rId52"/>
    <p:sldId id="395" r:id="rId53"/>
    <p:sldId id="396" r:id="rId54"/>
    <p:sldId id="397" r:id="rId55"/>
    <p:sldId id="398" r:id="rId56"/>
    <p:sldId id="399" r:id="rId57"/>
    <p:sldId id="400" r:id="rId58"/>
    <p:sldId id="401" r:id="rId59"/>
    <p:sldId id="402" r:id="rId60"/>
    <p:sldId id="403" r:id="rId61"/>
    <p:sldId id="405" r:id="rId62"/>
    <p:sldId id="406" r:id="rId63"/>
    <p:sldId id="362" r:id="rId64"/>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87533" autoAdjust="0"/>
  </p:normalViewPr>
  <p:slideViewPr>
    <p:cSldViewPr snapToGrid="0">
      <p:cViewPr varScale="1">
        <p:scale>
          <a:sx n="90" d="100"/>
          <a:sy n="90" d="100"/>
        </p:scale>
        <p:origin x="1620" y="84"/>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118" d="100"/>
          <a:sy n="118" d="100"/>
        </p:scale>
        <p:origin x="-2004"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3886200" y="0"/>
            <a:ext cx="437673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828">
              <a:defRPr sz="1200">
                <a:latin typeface="Arial" charset="0"/>
              </a:defRPr>
            </a:lvl1pPr>
          </a:lstStyle>
          <a:p>
            <a:pPr>
              <a:defRPr/>
            </a:pPr>
            <a:endParaRPr lang="en-US"/>
          </a:p>
        </p:txBody>
      </p:sp>
      <p:sp>
        <p:nvSpPr>
          <p:cNvPr id="55299" name="Rectangle 3"/>
          <p:cNvSpPr>
            <a:spLocks noGrp="1" noChangeArrowheads="1"/>
          </p:cNvSpPr>
          <p:nvPr>
            <p:ph type="dt" sz="quarter" idx="1"/>
          </p:nvPr>
        </p:nvSpPr>
        <p:spPr bwMode="auto">
          <a:xfrm>
            <a:off x="8277225" y="0"/>
            <a:ext cx="101758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2D0BEC2D-94EB-4C75-89CE-F800DB58FFC0}" type="datetime1">
              <a:rPr lang="en-US"/>
              <a:pPr>
                <a:defRPr/>
              </a:pPr>
              <a:t>2/23/2016</a:t>
            </a:fld>
            <a:endParaRPr lang="en-US" dirty="0"/>
          </a:p>
        </p:txBody>
      </p:sp>
      <p:sp>
        <p:nvSpPr>
          <p:cNvPr id="55300" name="Rectangle 4"/>
          <p:cNvSpPr>
            <a:spLocks noGrp="1" noChangeArrowheads="1"/>
          </p:cNvSpPr>
          <p:nvPr>
            <p:ph type="ftr" sz="quarter" idx="2"/>
          </p:nvPr>
        </p:nvSpPr>
        <p:spPr bwMode="auto">
          <a:xfrm>
            <a:off x="0" y="6657975"/>
            <a:ext cx="4027488"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a:t>Template-WSU Hrz 201.ppt</a:t>
            </a:r>
          </a:p>
        </p:txBody>
      </p:sp>
      <p:sp>
        <p:nvSpPr>
          <p:cNvPr id="55301"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0" y="7938"/>
            <a:ext cx="3757613" cy="277812"/>
          </a:xfrm>
          <a:prstGeom prst="rect">
            <a:avLst/>
          </a:prstGeom>
          <a:noFill/>
        </p:spPr>
        <p:txBody>
          <a:bodyPr lIns="91650" tIns="45825" rIns="91650" bIns="45825">
            <a:spAutoFit/>
          </a:bodyPr>
          <a:lstStyle/>
          <a:p>
            <a:pPr>
              <a:defRPr/>
            </a:pPr>
            <a:r>
              <a:rPr lang="en-US" sz="1200" spc="301"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02748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828">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5265738" y="0"/>
            <a:ext cx="4029075"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4A74AFC3-7EDC-4454-91FD-92683BE72F90}" type="datetime1">
              <a:rPr lang="en-US"/>
              <a:pPr>
                <a:defRPr/>
              </a:pPr>
              <a:t>2/23/2016</a:t>
            </a:fld>
            <a:endParaRPr lang="en-US"/>
          </a:p>
        </p:txBody>
      </p:sp>
      <p:sp>
        <p:nvSpPr>
          <p:cNvPr id="9220" name="Rectangle 4"/>
          <p:cNvSpPr>
            <a:spLocks noGrp="1" noRot="1" noChangeAspect="1" noChangeArrowheads="1" noTextEdit="1"/>
          </p:cNvSpPr>
          <p:nvPr>
            <p:ph type="sldImg" idx="2"/>
          </p:nvPr>
        </p:nvSpPr>
        <p:spPr bwMode="auto">
          <a:xfrm>
            <a:off x="2898775"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30275" y="3330575"/>
            <a:ext cx="7435850" cy="3152775"/>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6657975"/>
            <a:ext cx="4027488"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7EA6C5-B963-4960-AD54-9D20259DC8FC}" type="slidenum">
              <a:rPr lang="en-US" smtClean="0"/>
              <a:pPr eaLnBrk="1" hangingPunct="1"/>
              <a:t>1</a:t>
            </a:fld>
            <a:endParaRPr lang="en-US" smtClean="0"/>
          </a:p>
        </p:txBody>
      </p:sp>
      <p:sp>
        <p:nvSpPr>
          <p:cNvPr id="47108"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269562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486A8F-2A49-4EBD-AB4B-772720B7D437}" type="slidenum">
              <a:rPr lang="en-US" smtClean="0"/>
              <a:pPr eaLnBrk="1" hangingPunct="1"/>
              <a:t>14</a:t>
            </a:fld>
            <a:endParaRPr lang="en-US" smtClean="0"/>
          </a:p>
        </p:txBody>
      </p:sp>
      <p:sp>
        <p:nvSpPr>
          <p:cNvPr id="57348"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2582815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CAA71A-A46A-4807-89AB-C546C4B77918}" type="slidenum">
              <a:rPr lang="en-US" smtClean="0"/>
              <a:pPr eaLnBrk="1" hangingPunct="1"/>
              <a:t>15</a:t>
            </a:fld>
            <a:endParaRPr lang="en-US" smtClean="0"/>
          </a:p>
        </p:txBody>
      </p:sp>
      <p:sp>
        <p:nvSpPr>
          <p:cNvPr id="58372"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3084951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WSU has two ledgers.  One that all of you can see, Balances, and one that no one can see, FACTS.</a:t>
            </a:r>
            <a:endParaRPr lang="en-US" dirty="0"/>
          </a:p>
        </p:txBody>
      </p:sp>
      <p:sp>
        <p:nvSpPr>
          <p:cNvPr id="4" name="Date Placeholder 3"/>
          <p:cNvSpPr>
            <a:spLocks noGrp="1"/>
          </p:cNvSpPr>
          <p:nvPr>
            <p:ph type="dt" idx="10"/>
          </p:nvPr>
        </p:nvSpPr>
        <p:spPr/>
        <p:txBody>
          <a:bodyPr/>
          <a:lstStyle/>
          <a:p>
            <a:pPr>
              <a:defRPr/>
            </a:pPr>
            <a:fld id="{4A74AFC3-7EDC-4454-91FD-92683BE72F90}" type="datetime1">
              <a:rPr lang="en-US" smtClean="0"/>
              <a:pPr>
                <a:defRPr/>
              </a:pPr>
              <a:t>2/23/2016</a:t>
            </a:fld>
            <a:endParaRPr lang="en-US"/>
          </a:p>
        </p:txBody>
      </p:sp>
      <p:sp>
        <p:nvSpPr>
          <p:cNvPr id="5" name="Footer Placeholder 4"/>
          <p:cNvSpPr>
            <a:spLocks noGrp="1"/>
          </p:cNvSpPr>
          <p:nvPr>
            <p:ph type="ftr" sz="quarter" idx="11"/>
          </p:nvPr>
        </p:nvSpPr>
        <p:spPr/>
        <p:txBody>
          <a:bodyPr/>
          <a:lstStyle/>
          <a:p>
            <a:pPr>
              <a:defRPr/>
            </a:pPr>
            <a:r>
              <a:rPr lang="en-US" smtClean="0"/>
              <a:t>Template-WSU Hrz 201.ppt</a:t>
            </a:r>
            <a:endParaRPr lang="en-US"/>
          </a:p>
        </p:txBody>
      </p:sp>
      <p:sp>
        <p:nvSpPr>
          <p:cNvPr id="6" name="Slide Number Placeholder 5"/>
          <p:cNvSpPr>
            <a:spLocks noGrp="1"/>
          </p:cNvSpPr>
          <p:nvPr>
            <p:ph type="sldNum" sz="quarter" idx="12"/>
          </p:nvPr>
        </p:nvSpPr>
        <p:spPr/>
        <p:txBody>
          <a:bodyPr/>
          <a:lstStyle/>
          <a:p>
            <a:pPr>
              <a:defRPr/>
            </a:pPr>
            <a:fld id="{C23A3D8B-5633-4ECC-9DDA-387F39953303}" type="slidenum">
              <a:rPr lang="en-US" smtClean="0"/>
              <a:pPr>
                <a:defRPr/>
              </a:pPr>
              <a:t>26</a:t>
            </a:fld>
            <a:endParaRPr lang="en-US"/>
          </a:p>
        </p:txBody>
      </p:sp>
    </p:spTree>
    <p:extLst>
      <p:ext uri="{BB962C8B-B14F-4D97-AF65-F5344CB8AC3E}">
        <p14:creationId xmlns:p14="http://schemas.microsoft.com/office/powerpoint/2010/main" val="2979671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43</a:t>
            </a:fld>
            <a:endParaRPr lang="en-US"/>
          </a:p>
        </p:txBody>
      </p:sp>
    </p:spTree>
    <p:extLst>
      <p:ext uri="{BB962C8B-B14F-4D97-AF65-F5344CB8AC3E}">
        <p14:creationId xmlns:p14="http://schemas.microsoft.com/office/powerpoint/2010/main" val="4159839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A58420-C8F2-4E90-AC37-CEFC5A4EA0F7}" type="slidenum">
              <a:rPr lang="en-US" smtClean="0"/>
              <a:pPr eaLnBrk="1" hangingPunct="1"/>
              <a:t>50</a:t>
            </a:fld>
            <a:endParaRPr lang="en-US" smtClean="0"/>
          </a:p>
        </p:txBody>
      </p:sp>
    </p:spTree>
    <p:extLst>
      <p:ext uri="{BB962C8B-B14F-4D97-AF65-F5344CB8AC3E}">
        <p14:creationId xmlns:p14="http://schemas.microsoft.com/office/powerpoint/2010/main" val="2307052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74AD77-5401-411F-9EAA-C355EA3679AE}" type="slidenum">
              <a:rPr lang="en-US" smtClean="0"/>
              <a:pPr eaLnBrk="1" hangingPunct="1"/>
              <a:t>60</a:t>
            </a:fld>
            <a:endParaRPr lang="en-US" smtClean="0"/>
          </a:p>
        </p:txBody>
      </p:sp>
      <p:sp>
        <p:nvSpPr>
          <p:cNvPr id="61444"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625458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2/23/2016</a:t>
            </a:fld>
            <a:endParaRPr lang="en-US" altLang="en-US" dirty="0"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dirty="0"/>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61</a:t>
            </a:fld>
            <a:endParaRPr lang="en-US" altLang="en-US" dirty="0"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32199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DF1A7B-C45A-48B4-B054-A65D2BAFC474}" type="slidenum">
              <a:rPr lang="en-US" smtClean="0"/>
              <a:pPr eaLnBrk="1" hangingPunct="1"/>
              <a:t>2</a:t>
            </a:fld>
            <a:endParaRPr lang="en-US" smtClean="0"/>
          </a:p>
        </p:txBody>
      </p:sp>
      <p:sp>
        <p:nvSpPr>
          <p:cNvPr id="49156"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373980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1A847E-26E8-403D-951C-2B7A69F75236}" type="slidenum">
              <a:rPr lang="en-US" smtClean="0"/>
              <a:pPr eaLnBrk="1" hangingPunct="1"/>
              <a:t>3</a:t>
            </a:fld>
            <a:endParaRPr lang="en-US" smtClean="0"/>
          </a:p>
        </p:txBody>
      </p:sp>
      <p:sp>
        <p:nvSpPr>
          <p:cNvPr id="50180"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3635164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2759D7-A09D-41A8-AF59-9EFA7AE9B1A5}" type="slidenum">
              <a:rPr lang="en-US" smtClean="0"/>
              <a:pPr eaLnBrk="1" hangingPunct="1"/>
              <a:t>5</a:t>
            </a:fld>
            <a:endParaRPr lang="en-US" smtClean="0"/>
          </a:p>
        </p:txBody>
      </p:sp>
      <p:sp>
        <p:nvSpPr>
          <p:cNvPr id="51204"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309423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433912-5DEC-4BAE-AD35-FEE911839A66}" type="slidenum">
              <a:rPr lang="en-US" smtClean="0"/>
              <a:pPr eaLnBrk="1" hangingPunct="1"/>
              <a:t>6</a:t>
            </a:fld>
            <a:endParaRPr lang="en-US" smtClean="0"/>
          </a:p>
        </p:txBody>
      </p:sp>
      <p:sp>
        <p:nvSpPr>
          <p:cNvPr id="55300"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2497753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98A9E2-26ED-4BCC-B4CA-5C272EE784CD}" type="slidenum">
              <a:rPr lang="en-US" smtClean="0"/>
              <a:pPr eaLnBrk="1" hangingPunct="1"/>
              <a:t>9</a:t>
            </a:fld>
            <a:endParaRPr lang="en-US" smtClean="0"/>
          </a:p>
        </p:txBody>
      </p:sp>
      <p:sp>
        <p:nvSpPr>
          <p:cNvPr id="54276"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2564466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State Constitution provides a broad framework, the laws begin to provide detail on how to implement the concepts of the constitution,</a:t>
            </a:r>
            <a:r>
              <a:rPr lang="en-US" baseline="0" dirty="0" smtClean="0"/>
              <a:t> the Washington Administrative codes provide further detail by agency on how they apply the laws.  The SAAM provides detailed procedures on how each agency must operate within the structure of the laws, and finally the WSU BPPM provides the policies and procedures implemented by the University to adhere to all of the above regulations.  </a:t>
            </a:r>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10</a:t>
            </a:fld>
            <a:endParaRPr lang="en-US"/>
          </a:p>
        </p:txBody>
      </p:sp>
    </p:spTree>
    <p:extLst>
      <p:ext uri="{BB962C8B-B14F-4D97-AF65-F5344CB8AC3E}">
        <p14:creationId xmlns:p14="http://schemas.microsoft.com/office/powerpoint/2010/main" val="2298175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C927FE-221E-4C75-B19E-AA78606D14C6}" type="slidenum">
              <a:rPr lang="en-US" smtClean="0"/>
              <a:pPr eaLnBrk="1" hangingPunct="1"/>
              <a:t>11</a:t>
            </a:fld>
            <a:endParaRPr lang="en-US" smtClean="0"/>
          </a:p>
        </p:txBody>
      </p:sp>
      <p:sp>
        <p:nvSpPr>
          <p:cNvPr id="56324" name="Notes Placeholder 4"/>
          <p:cNvSpPr>
            <a:spLocks noGrp="1"/>
          </p:cNvSpPr>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eaLnBrk="0" hangingPunct="0">
              <a:spcBef>
                <a:spcPct val="30000"/>
              </a:spcBef>
            </a:pPr>
            <a:endParaRPr lang="en-US" sz="1200"/>
          </a:p>
        </p:txBody>
      </p:sp>
    </p:spTree>
    <p:extLst>
      <p:ext uri="{BB962C8B-B14F-4D97-AF65-F5344CB8AC3E}">
        <p14:creationId xmlns:p14="http://schemas.microsoft.com/office/powerpoint/2010/main" val="788897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the instructions on how to conduct our business.  We’ve got rules on how to record the transactions.  Once we’ve done that, we have to </a:t>
            </a:r>
            <a:r>
              <a:rPr lang="en-US" b="1" dirty="0" smtClean="0"/>
              <a:t>report</a:t>
            </a:r>
            <a:r>
              <a:rPr lang="en-US" dirty="0" smtClean="0"/>
              <a:t> the business we’ve done.  We have to prepare financial statements to show interested parties that we were good stewards of our resources.</a:t>
            </a:r>
            <a:r>
              <a:rPr lang="en-US" baseline="0" dirty="0" smtClean="0"/>
              <a:t>  </a:t>
            </a:r>
            <a:r>
              <a:rPr lang="en-US" dirty="0" smtClean="0"/>
              <a:t>So, there’s another layer of rules and regulations that govern the preparation of financial statements, footnote disclosures, and financial analysis of</a:t>
            </a:r>
            <a:r>
              <a:rPr lang="en-US" baseline="0" dirty="0" smtClean="0"/>
              <a:t> those numbers.</a:t>
            </a:r>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12</a:t>
            </a:fld>
            <a:endParaRPr lang="en-US"/>
          </a:p>
        </p:txBody>
      </p:sp>
    </p:spTree>
    <p:extLst>
      <p:ext uri="{BB962C8B-B14F-4D97-AF65-F5344CB8AC3E}">
        <p14:creationId xmlns:p14="http://schemas.microsoft.com/office/powerpoint/2010/main" val="2128028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95536F-F1CE-406A-9D56-BC22A1118E05}" type="slidenum">
              <a:rPr lang="en-US"/>
              <a:pPr>
                <a:defRPr/>
              </a:pPr>
              <a:t>‹#›</a:t>
            </a:fld>
            <a:endParaRPr lang="en-US"/>
          </a:p>
        </p:txBody>
      </p:sp>
    </p:spTree>
    <p:extLst>
      <p:ext uri="{BB962C8B-B14F-4D97-AF65-F5344CB8AC3E}">
        <p14:creationId xmlns:p14="http://schemas.microsoft.com/office/powerpoint/2010/main" val="363953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errye@w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mailto:wrightrd@wsu.edu" TargetMode="External"/><Relationship Id="rId2" Type="http://schemas.openxmlformats.org/officeDocument/2006/relationships/hyperlink" Target="mailto:terrye@wsu.edu" TargetMode="External"/><Relationship Id="rId1" Type="http://schemas.openxmlformats.org/officeDocument/2006/relationships/slideLayout" Target="../slideLayouts/slideLayout10.xml"/><Relationship Id="rId4" Type="http://schemas.openxmlformats.org/officeDocument/2006/relationships/hyperlink" Target="mailto:tbidle@wsu.edu"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wsu.edu/genacct/finstat.htm" TargetMode="Externa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hyperlink" Target="http://www.hrs.wsu.edu/Fiscal%20Management%20Training%20Resource%20Materials" TargetMode="Externa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3" Type="http://schemas.openxmlformats.org/officeDocument/2006/relationships/hyperlink" Target="https://webapps.wsu.edu/ais/perms/permsmaster/permswelcome.aspx" TargetMode="External"/><Relationship Id="rId2" Type="http://schemas.openxmlformats.org/officeDocument/2006/relationships/hyperlink" Target="http://www.hrs.wsu.edu/utils/File.aspx?fileid=5158" TargetMode="External"/><Relationship Id="rId1" Type="http://schemas.openxmlformats.org/officeDocument/2006/relationships/slideLayout" Target="../slideLayouts/slideLayout10.xml"/><Relationship Id="rId5" Type="http://schemas.openxmlformats.org/officeDocument/2006/relationships/hyperlink" Target="http://www.hrs.ws.edu/ILT%20Schedule.htm" TargetMode="External"/><Relationship Id="rId4" Type="http://schemas.openxmlformats.org/officeDocument/2006/relationships/hyperlink" Target="http://www.hrs.wsu.edu/utils/file.aspx?fileid=100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rategicplan.wsu.edu/"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hyperlink" Target="http://faa.wsu.edu/StrategicPlan.html"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www.hrs.wsu.edu/Fiscal+Management+Training+Resource+Materials"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3" Type="http://schemas.openxmlformats.org/officeDocument/2006/relationships/hyperlink" Target="mailto:dahmenm@wsu.edu" TargetMode="External"/><Relationship Id="rId2" Type="http://schemas.openxmlformats.org/officeDocument/2006/relationships/hyperlink" Target="mailto:emerson@wsu.edu" TargetMode="External"/><Relationship Id="rId1" Type="http://schemas.openxmlformats.org/officeDocument/2006/relationships/slideLayout" Target="../slideLayouts/slideLayout10.xml"/><Relationship Id="rId4" Type="http://schemas.openxmlformats.org/officeDocument/2006/relationships/hyperlink" Target="mailto:kbreese@wsu.edu"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hyperlink" Target="mailto:tbidle@wsu.edu" TargetMode="Externa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hyperlink" Target="mailto:kksmall@wsu.edu" TargetMode="External"/><Relationship Id="rId2" Type="http://schemas.openxmlformats.org/officeDocument/2006/relationships/hyperlink" Target="http://www.hrs.wsu.edu/ILT%20Schedule" TargetMode="Externa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ir.wsu.edu/budget/home.html"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hyperlink" Target="mailto:terrye@wsu.edu"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hyperlink" Target="http://apps.leg.wa.gov/wac/" TargetMode="External"/><Relationship Id="rId3" Type="http://schemas.openxmlformats.org/officeDocument/2006/relationships/image" Target="../media/image8.jpeg"/><Relationship Id="rId7" Type="http://schemas.openxmlformats.org/officeDocument/2006/relationships/hyperlink" Target="http://apps.leg.wa.gov/rcw/"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www.leg.wa.gov/lawsandagencyrules/pages/constitution.aspx" TargetMode="External"/><Relationship Id="rId5" Type="http://schemas.openxmlformats.org/officeDocument/2006/relationships/hyperlink" Target="http://www.ofm.wa.gov/policy/default.asp" TargetMode="External"/><Relationship Id="rId4" Type="http://schemas.openxmlformats.org/officeDocument/2006/relationships/hyperlink" Target="http://www.wsu.edu/~forms/manu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ctrTitle"/>
          </p:nvPr>
        </p:nvSpPr>
        <p:spPr>
          <a:xfrm>
            <a:off x="508534" y="1417291"/>
            <a:ext cx="8635466" cy="1421928"/>
          </a:xfrm>
        </p:spPr>
        <p:txBody>
          <a:bodyPr/>
          <a:lstStyle/>
          <a:p>
            <a:pPr algn="ctr" eaLnBrk="1" hangingPunct="1"/>
            <a:r>
              <a:rPr lang="en-US" sz="4800" dirty="0" smtClean="0">
                <a:latin typeface="Stone Serif" pitchFamily="18" charset="0"/>
              </a:rPr>
              <a:t>Introduction to WSU</a:t>
            </a:r>
            <a:br>
              <a:rPr lang="en-US" sz="4800" dirty="0" smtClean="0">
                <a:latin typeface="Stone Serif" pitchFamily="18" charset="0"/>
              </a:rPr>
            </a:br>
            <a:r>
              <a:rPr lang="en-US" sz="4800" dirty="0" smtClean="0">
                <a:latin typeface="Stone Serif" pitchFamily="18" charset="0"/>
              </a:rPr>
              <a:t> Accounting</a:t>
            </a:r>
          </a:p>
        </p:txBody>
      </p:sp>
      <p:sp>
        <p:nvSpPr>
          <p:cNvPr id="2" name="TextBox 1"/>
          <p:cNvSpPr txBox="1"/>
          <p:nvPr/>
        </p:nvSpPr>
        <p:spPr>
          <a:xfrm>
            <a:off x="7194698" y="6420638"/>
            <a:ext cx="1752600" cy="246221"/>
          </a:xfrm>
          <a:prstGeom prst="rect">
            <a:avLst/>
          </a:prstGeom>
          <a:noFill/>
        </p:spPr>
        <p:txBody>
          <a:bodyPr wrap="square" rtlCol="0">
            <a:spAutoFit/>
          </a:bodyPr>
          <a:lstStyle/>
          <a:p>
            <a:r>
              <a:rPr lang="en-US" sz="1000" smtClean="0">
                <a:solidFill>
                  <a:schemeClr val="bg2"/>
                </a:solidFill>
              </a:rPr>
              <a:t>Updated </a:t>
            </a:r>
            <a:r>
              <a:rPr lang="en-US" sz="1000" smtClean="0">
                <a:solidFill>
                  <a:schemeClr val="bg2"/>
                </a:solidFill>
              </a:rPr>
              <a:t>February 2016</a:t>
            </a:r>
            <a:endParaRPr lang="en-US" sz="1000" dirty="0">
              <a:solidFill>
                <a:schemeClr val="bg2"/>
              </a:solidFill>
            </a:endParaRPr>
          </a:p>
        </p:txBody>
      </p:sp>
      <p:sp>
        <p:nvSpPr>
          <p:cNvPr id="5" name="Title 1"/>
          <p:cNvSpPr txBox="1">
            <a:spLocks/>
          </p:cNvSpPr>
          <p:nvPr/>
        </p:nvSpPr>
        <p:spPr bwMode="invGray">
          <a:xfrm>
            <a:off x="105877" y="3581400"/>
            <a:ext cx="914400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0" compatLnSpc="1">
            <a:prstTxWarp prst="textNoShape">
              <a:avLst/>
            </a:prstTxWarp>
            <a:spAutoFit/>
          </a:bodyPr>
          <a:lstStyle>
            <a:lvl1pPr algn="ctr" rtl="0" eaLnBrk="0" fontAlgn="base" hangingPunct="0">
              <a:lnSpc>
                <a:spcPct val="90000"/>
              </a:lnSpc>
              <a:spcBef>
                <a:spcPct val="0"/>
              </a:spcBef>
              <a:spcAft>
                <a:spcPct val="0"/>
              </a:spcAft>
              <a:defRPr sz="2400" b="1">
                <a:solidFill>
                  <a:schemeClr val="bg2"/>
                </a:solidFill>
                <a:effectLst/>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a:lstStyle>
          <a:p>
            <a:pPr eaLnBrk="1" hangingPunct="1"/>
            <a:r>
              <a:rPr lang="en-US" sz="1800" kern="0" dirty="0" smtClean="0"/>
              <a:t>Presented by</a:t>
            </a:r>
          </a:p>
        </p:txBody>
      </p:sp>
      <p:sp>
        <p:nvSpPr>
          <p:cNvPr id="6" name="Content Placeholder 2"/>
          <p:cNvSpPr txBox="1">
            <a:spLocks/>
          </p:cNvSpPr>
          <p:nvPr/>
        </p:nvSpPr>
        <p:spPr bwMode="invGray">
          <a:xfrm>
            <a:off x="0" y="3581400"/>
            <a:ext cx="9144000" cy="296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spAutoFit/>
          </a:bodyPr>
          <a:lstStyle>
            <a:lvl1pPr marL="0" indent="0" algn="ctr" rtl="0" eaLnBrk="0" fontAlgn="base" hangingPunct="0">
              <a:spcBef>
                <a:spcPct val="25000"/>
              </a:spcBef>
              <a:spcAft>
                <a:spcPct val="0"/>
              </a:spcAft>
              <a:buClr>
                <a:srgbClr val="C60C30"/>
              </a:buClr>
              <a:buSzPct val="100000"/>
              <a:buFont typeface="Arial" pitchFamily="34" charset="0"/>
              <a:buNone/>
              <a:defRPr lang="en-US" sz="2200" b="0">
                <a:solidFill>
                  <a:schemeClr val="accent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eaLnBrk="1" hangingPunct="1">
              <a:spcBef>
                <a:spcPct val="0"/>
              </a:spcBef>
              <a:buFontTx/>
              <a:buNone/>
            </a:pPr>
            <a:endParaRPr lang="en-US" sz="3200" i="1" kern="0" dirty="0" smtClean="0">
              <a:latin typeface="Stone Serif" pitchFamily="18" charset="0"/>
            </a:endParaRPr>
          </a:p>
          <a:p>
            <a:pPr eaLnBrk="1" hangingPunct="1">
              <a:spcBef>
                <a:spcPct val="0"/>
              </a:spcBef>
              <a:buFontTx/>
              <a:buNone/>
            </a:pPr>
            <a:r>
              <a:rPr lang="en-US" sz="3200" i="1" kern="0" dirty="0" smtClean="0">
                <a:latin typeface="Stone Serif" pitchFamily="18" charset="0"/>
              </a:rPr>
              <a:t>Terry Ely</a:t>
            </a:r>
          </a:p>
          <a:p>
            <a:pPr eaLnBrk="1" hangingPunct="1">
              <a:buFontTx/>
              <a:buNone/>
            </a:pPr>
            <a:r>
              <a:rPr lang="en-US" kern="0" dirty="0" smtClean="0">
                <a:latin typeface="Stone Serif" pitchFamily="18" charset="0"/>
              </a:rPr>
              <a:t> Controller, Business Services/Controller</a:t>
            </a:r>
          </a:p>
          <a:p>
            <a:pPr eaLnBrk="1" hangingPunct="1">
              <a:buFontTx/>
              <a:buNone/>
            </a:pPr>
            <a:r>
              <a:rPr lang="en-US" kern="0" dirty="0" smtClean="0">
                <a:latin typeface="Stone Serif" pitchFamily="18" charset="0"/>
              </a:rPr>
              <a:t>  5-2008      </a:t>
            </a:r>
            <a:r>
              <a:rPr lang="en-US" kern="0" dirty="0" smtClean="0">
                <a:latin typeface="Stone Serif" pitchFamily="18" charset="0"/>
                <a:hlinkClick r:id="rId3"/>
              </a:rPr>
              <a:t>terrye@wsu.edu</a:t>
            </a:r>
            <a:r>
              <a:rPr lang="en-US" kern="0" dirty="0" smtClean="0">
                <a:latin typeface="Stone Serif" pitchFamily="18" charset="0"/>
              </a:rPr>
              <a:t> </a:t>
            </a:r>
          </a:p>
          <a:p>
            <a:pPr eaLnBrk="1" hangingPunct="1">
              <a:buFontTx/>
              <a:buNone/>
            </a:pPr>
            <a:r>
              <a:rPr lang="en-US" sz="3200" kern="0" dirty="0" smtClean="0">
                <a:latin typeface="Stone Serif" pitchFamily="18" charset="0"/>
              </a:rPr>
              <a:t>	</a:t>
            </a:r>
          </a:p>
          <a:p>
            <a:pPr eaLnBrk="1" hangingPunct="1">
              <a:buFontTx/>
              <a:buNone/>
            </a:pPr>
            <a:endParaRPr lang="en-US" kern="0" dirty="0" smtClean="0"/>
          </a:p>
        </p:txBody>
      </p:sp>
    </p:spTree>
    <p:extLst>
      <p:ext uri="{BB962C8B-B14F-4D97-AF65-F5344CB8AC3E}">
        <p14:creationId xmlns:p14="http://schemas.microsoft.com/office/powerpoint/2010/main" val="9652838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solidFill>
                  <a:schemeClr val="accent1"/>
                </a:solidFill>
                <a:latin typeface="Stone Serif" pitchFamily="18" charset="0"/>
              </a:rPr>
              <a:t>Why do we have all these rules?</a:t>
            </a:r>
            <a:r>
              <a:rPr lang="en-US" sz="3200" dirty="0" smtClean="0">
                <a:latin typeface="Stone Serif" pitchFamily="18" charset="0"/>
              </a:rPr>
              <a:t>	</a:t>
            </a:r>
            <a:endParaRPr lang="en-US" sz="3200" dirty="0">
              <a:latin typeface="Stone Serif" pitchFamily="18" charset="0"/>
            </a:endParaRPr>
          </a:p>
        </p:txBody>
      </p:sp>
      <p:sp>
        <p:nvSpPr>
          <p:cNvPr id="3" name="Content Placeholder 2"/>
          <p:cNvSpPr>
            <a:spLocks noGrp="1"/>
          </p:cNvSpPr>
          <p:nvPr>
            <p:ph idx="1"/>
          </p:nvPr>
        </p:nvSpPr>
        <p:spPr>
          <a:xfrm>
            <a:off x="484188" y="2298700"/>
            <a:ext cx="7988300" cy="3939540"/>
          </a:xfrm>
        </p:spPr>
        <p:txBody>
          <a:bodyPr/>
          <a:lstStyle/>
          <a:p>
            <a:r>
              <a:rPr lang="en-US" sz="2000" dirty="0" smtClean="0">
                <a:latin typeface="Stone Serif" pitchFamily="18" charset="0"/>
              </a:rPr>
              <a:t>These laws and regulations provide the guidance framework for how the State does business.  When properly implemented and followed, they will safeguard our resources, protect our staff, and provide internal controls to ensure that we are careful stewards of our public funds.</a:t>
            </a:r>
          </a:p>
          <a:p>
            <a:endParaRPr lang="en-US" sz="2000" dirty="0" smtClean="0">
              <a:latin typeface="Stone Serif" pitchFamily="18" charset="0"/>
            </a:endParaRPr>
          </a:p>
          <a:p>
            <a:r>
              <a:rPr lang="en-US" sz="2000" dirty="0" smtClean="0">
                <a:latin typeface="Stone Serif" pitchFamily="18" charset="0"/>
              </a:rPr>
              <a:t>These rules also guide us in how we track all of the business we’ve done.  They define what our accounting systems need to track, how to record transactions to properly account for the financial resources we’ve received or used.</a:t>
            </a:r>
            <a:endParaRPr lang="en-US" sz="2000"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10</a:t>
            </a:fld>
            <a:endParaRPr lang="en-US"/>
          </a:p>
        </p:txBody>
      </p:sp>
    </p:spTree>
    <p:extLst>
      <p:ext uri="{BB962C8B-B14F-4D97-AF65-F5344CB8AC3E}">
        <p14:creationId xmlns:p14="http://schemas.microsoft.com/office/powerpoint/2010/main" val="2592818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0D2315E9-789C-4DAC-8A77-A74859822439}" type="slidenum">
              <a:rPr lang="en-US" smtClean="0"/>
              <a:pPr eaLnBrk="1" hangingPunct="1"/>
              <a:t>11</a:t>
            </a:fld>
            <a:endParaRPr lang="en-US" smtClean="0"/>
          </a:p>
        </p:txBody>
      </p:sp>
      <p:sp>
        <p:nvSpPr>
          <p:cNvPr id="16387" name="TextBox 4"/>
          <p:cNvSpPr txBox="1">
            <a:spLocks noChangeArrowheads="1"/>
          </p:cNvSpPr>
          <p:nvPr/>
        </p:nvSpPr>
        <p:spPr bwMode="auto">
          <a:xfrm>
            <a:off x="2068286" y="1295399"/>
            <a:ext cx="47072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b="1" dirty="0" smtClean="0">
                <a:solidFill>
                  <a:schemeClr val="accent1"/>
                </a:solidFill>
              </a:rPr>
              <a:t>FUND ACCOUNTING</a:t>
            </a:r>
            <a:endParaRPr lang="en-US" sz="3600" b="1" dirty="0">
              <a:solidFill>
                <a:schemeClr val="accent1"/>
              </a:solidFill>
            </a:endParaRPr>
          </a:p>
        </p:txBody>
      </p:sp>
      <p:sp>
        <p:nvSpPr>
          <p:cNvPr id="16388" name="TextBox 5"/>
          <p:cNvSpPr txBox="1">
            <a:spLocks noChangeArrowheads="1"/>
          </p:cNvSpPr>
          <p:nvPr/>
        </p:nvSpPr>
        <p:spPr bwMode="auto">
          <a:xfrm>
            <a:off x="609600" y="2209800"/>
            <a:ext cx="7877175"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dirty="0" smtClean="0">
                <a:solidFill>
                  <a:schemeClr val="bg2"/>
                </a:solidFill>
                <a:latin typeface="Stone Serif" pitchFamily="18" charset="0"/>
              </a:rPr>
              <a:t>Governments use fund accounting.  Fund </a:t>
            </a:r>
            <a:r>
              <a:rPr lang="en-US" sz="2000" b="1" dirty="0">
                <a:solidFill>
                  <a:schemeClr val="bg2"/>
                </a:solidFill>
                <a:latin typeface="Stone Serif" pitchFamily="18" charset="0"/>
              </a:rPr>
              <a:t>accounting was created to enable governments to be “accountable” to their citizens.</a:t>
            </a:r>
          </a:p>
          <a:p>
            <a:pPr eaLnBrk="1" hangingPunct="1"/>
            <a:endParaRPr lang="en-US" dirty="0">
              <a:solidFill>
                <a:schemeClr val="bg2"/>
              </a:solidFill>
              <a:latin typeface="Stone Serif" pitchFamily="18" charset="0"/>
            </a:endParaRPr>
          </a:p>
          <a:p>
            <a:pPr eaLnBrk="1" hangingPunct="1">
              <a:buFont typeface="Arial" charset="0"/>
              <a:buChar char="•"/>
            </a:pPr>
            <a:r>
              <a:rPr lang="en-US" dirty="0">
                <a:solidFill>
                  <a:schemeClr val="bg2"/>
                </a:solidFill>
                <a:latin typeface="Stone Serif" pitchFamily="18" charset="0"/>
              </a:rPr>
              <a:t>Tax levies for a specific project </a:t>
            </a:r>
            <a:r>
              <a:rPr lang="en-US" dirty="0" smtClean="0">
                <a:solidFill>
                  <a:schemeClr val="bg2"/>
                </a:solidFill>
                <a:latin typeface="Stone Serif" pitchFamily="18" charset="0"/>
              </a:rPr>
              <a:t>are </a:t>
            </a:r>
            <a:r>
              <a:rPr lang="en-US" dirty="0">
                <a:solidFill>
                  <a:schemeClr val="bg2"/>
                </a:solidFill>
                <a:latin typeface="Stone Serif" pitchFamily="18" charset="0"/>
              </a:rPr>
              <a:t>placed in a specific fund for that project.</a:t>
            </a:r>
          </a:p>
          <a:p>
            <a:pPr eaLnBrk="1" hangingPunct="1">
              <a:buFont typeface="Arial" charset="0"/>
              <a:buChar char="•"/>
            </a:pPr>
            <a:r>
              <a:rPr lang="en-US" dirty="0">
                <a:solidFill>
                  <a:schemeClr val="bg2"/>
                </a:solidFill>
                <a:latin typeface="Stone Serif" pitchFamily="18" charset="0"/>
              </a:rPr>
              <a:t>Expenditures made to accomplish that project </a:t>
            </a:r>
            <a:r>
              <a:rPr lang="en-US" dirty="0" smtClean="0">
                <a:solidFill>
                  <a:schemeClr val="bg2"/>
                </a:solidFill>
                <a:latin typeface="Stone Serif" pitchFamily="18" charset="0"/>
              </a:rPr>
              <a:t>come </a:t>
            </a:r>
            <a:r>
              <a:rPr lang="en-US" dirty="0">
                <a:solidFill>
                  <a:schemeClr val="bg2"/>
                </a:solidFill>
                <a:latin typeface="Stone Serif" pitchFamily="18" charset="0"/>
              </a:rPr>
              <a:t>out of that same fund.</a:t>
            </a:r>
          </a:p>
          <a:p>
            <a:pPr eaLnBrk="1" hangingPunct="1">
              <a:buFont typeface="Arial" charset="0"/>
              <a:buChar char="•"/>
            </a:pPr>
            <a:r>
              <a:rPr lang="en-US" dirty="0">
                <a:solidFill>
                  <a:schemeClr val="bg2"/>
                </a:solidFill>
                <a:latin typeface="Stone Serif" pitchFamily="18" charset="0"/>
              </a:rPr>
              <a:t>At the end of the project, citizens </a:t>
            </a:r>
            <a:r>
              <a:rPr lang="en-US" dirty="0" smtClean="0">
                <a:solidFill>
                  <a:schemeClr val="bg2"/>
                </a:solidFill>
                <a:latin typeface="Stone Serif" pitchFamily="18" charset="0"/>
              </a:rPr>
              <a:t>can </a:t>
            </a:r>
            <a:r>
              <a:rPr lang="en-US" dirty="0">
                <a:solidFill>
                  <a:schemeClr val="bg2"/>
                </a:solidFill>
                <a:latin typeface="Stone Serif" pitchFamily="18" charset="0"/>
              </a:rPr>
              <a:t>see that their money was used as they had intended.</a:t>
            </a:r>
          </a:p>
        </p:txBody>
      </p:sp>
    </p:spTree>
    <p:extLst>
      <p:ext uri="{BB962C8B-B14F-4D97-AF65-F5344CB8AC3E}">
        <p14:creationId xmlns:p14="http://schemas.microsoft.com/office/powerpoint/2010/main" val="670833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solidFill>
                  <a:schemeClr val="accent1"/>
                </a:solidFill>
                <a:latin typeface="Stone Serif" pitchFamily="18" charset="0"/>
              </a:rPr>
              <a:t>But wait!  There’s more!</a:t>
            </a:r>
            <a:endParaRPr lang="en-US" sz="3200" dirty="0">
              <a:solidFill>
                <a:schemeClr val="accent1"/>
              </a:solidFill>
              <a:latin typeface="Stone Serif" pitchFamily="18" charset="0"/>
            </a:endParaRPr>
          </a:p>
        </p:txBody>
      </p:sp>
      <p:sp>
        <p:nvSpPr>
          <p:cNvPr id="3" name="Content Placeholder 2"/>
          <p:cNvSpPr>
            <a:spLocks noGrp="1"/>
          </p:cNvSpPr>
          <p:nvPr>
            <p:ph idx="1"/>
          </p:nvPr>
        </p:nvSpPr>
        <p:spPr>
          <a:xfrm>
            <a:off x="1157288" y="2298700"/>
            <a:ext cx="7315200" cy="3807196"/>
          </a:xfrm>
        </p:spPr>
        <p:txBody>
          <a:bodyPr/>
          <a:lstStyle/>
          <a:p>
            <a:r>
              <a:rPr lang="en-US" sz="2000" dirty="0" smtClean="0">
                <a:latin typeface="Stone Serif" pitchFamily="18" charset="0"/>
              </a:rPr>
              <a:t>Governmental Accounting Standards Board (GASB)</a:t>
            </a:r>
          </a:p>
          <a:p>
            <a:pPr lvl="2">
              <a:buNone/>
            </a:pPr>
            <a:r>
              <a:rPr lang="en-US" sz="1600" dirty="0" smtClean="0">
                <a:latin typeface="Stone Serif" pitchFamily="18" charset="0"/>
              </a:rPr>
              <a:t>Establishes the requirements for financial statement presentation and footnote disclosures for governments and public universities</a:t>
            </a:r>
          </a:p>
          <a:p>
            <a:pPr lvl="2">
              <a:buNone/>
            </a:pPr>
            <a:r>
              <a:rPr lang="en-US" sz="1600" dirty="0" smtClean="0">
                <a:latin typeface="Stone Serif" pitchFamily="18" charset="0"/>
              </a:rPr>
              <a:t>Currently they have issued 64 pronouncements  </a:t>
            </a:r>
          </a:p>
          <a:p>
            <a:r>
              <a:rPr lang="en-US" sz="2000" dirty="0" smtClean="0">
                <a:latin typeface="Stone Serif" pitchFamily="18" charset="0"/>
              </a:rPr>
              <a:t>National Association of College and University Business Officers (NACUBO)</a:t>
            </a:r>
          </a:p>
          <a:p>
            <a:pPr lvl="2">
              <a:buNone/>
            </a:pPr>
            <a:r>
              <a:rPr lang="en-US" sz="1600" dirty="0" smtClean="0">
                <a:latin typeface="Stone Serif" pitchFamily="18" charset="0"/>
              </a:rPr>
              <a:t>Provides detailed guidance to public and private colleges and universities on how to implement the guidance provided by GASB (and FASB)</a:t>
            </a:r>
          </a:p>
          <a:p>
            <a:pPr lvl="2">
              <a:buNone/>
            </a:pPr>
            <a:endParaRPr lang="en-US" sz="1600" dirty="0">
              <a:latin typeface="Stone Serif" pitchFamily="18" charset="0"/>
            </a:endParaRPr>
          </a:p>
          <a:p>
            <a:pPr lvl="2">
              <a:buNone/>
            </a:pPr>
            <a:endParaRPr lang="en-US" sz="1600" dirty="0" smtClean="0">
              <a:latin typeface="Stone Serif" pitchFamily="18" charset="0"/>
            </a:endParaRPr>
          </a:p>
          <a:p>
            <a:pPr lvl="2">
              <a:buNone/>
            </a:pPr>
            <a:r>
              <a:rPr lang="en-US" sz="1600" b="1" dirty="0" smtClean="0">
                <a:latin typeface="Stone Serif" pitchFamily="18" charset="0"/>
              </a:rPr>
              <a:t>These rules apply to how we must account for transactions within our accounting systems.</a:t>
            </a:r>
          </a:p>
          <a:p>
            <a:endParaRPr lang="en-US"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12</a:t>
            </a:fld>
            <a:endParaRPr lang="en-US"/>
          </a:p>
        </p:txBody>
      </p:sp>
    </p:spTree>
    <p:extLst>
      <p:ext uri="{BB962C8B-B14F-4D97-AF65-F5344CB8AC3E}">
        <p14:creationId xmlns:p14="http://schemas.microsoft.com/office/powerpoint/2010/main" val="4182384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959609"/>
            <a:ext cx="8659812" cy="978729"/>
          </a:xfrm>
        </p:spPr>
        <p:txBody>
          <a:bodyPr/>
          <a:lstStyle/>
          <a:p>
            <a:pPr algn="ctr"/>
            <a:r>
              <a:rPr lang="en-US" sz="3200" dirty="0" smtClean="0">
                <a:solidFill>
                  <a:schemeClr val="accent1"/>
                </a:solidFill>
                <a:latin typeface="Stone Serif" pitchFamily="18" charset="0"/>
              </a:rPr>
              <a:t>Brief History of College and University Accounting</a:t>
            </a:r>
            <a:endParaRPr lang="en-US" sz="3200" dirty="0">
              <a:solidFill>
                <a:schemeClr val="accent1"/>
              </a:solidFill>
              <a:latin typeface="Stone Serif" pitchFamily="18" charset="0"/>
            </a:endParaRPr>
          </a:p>
        </p:txBody>
      </p:sp>
      <p:sp>
        <p:nvSpPr>
          <p:cNvPr id="3" name="Content Placeholder 2"/>
          <p:cNvSpPr>
            <a:spLocks noGrp="1"/>
          </p:cNvSpPr>
          <p:nvPr>
            <p:ph idx="1"/>
          </p:nvPr>
        </p:nvSpPr>
        <p:spPr>
          <a:xfrm>
            <a:off x="484188" y="2252465"/>
            <a:ext cx="7988300" cy="1846659"/>
          </a:xfrm>
        </p:spPr>
        <p:txBody>
          <a:bodyPr anchor="ctr"/>
          <a:lstStyle/>
          <a:p>
            <a:r>
              <a:rPr lang="en-US" dirty="0" smtClean="0">
                <a:latin typeface="Stone Serif" pitchFamily="18" charset="0"/>
              </a:rPr>
              <a:t>NACUBO</a:t>
            </a:r>
          </a:p>
          <a:p>
            <a:r>
              <a:rPr lang="en-US" dirty="0" smtClean="0">
                <a:latin typeface="Stone Serif" pitchFamily="18" charset="0"/>
              </a:rPr>
              <a:t>FASB</a:t>
            </a:r>
          </a:p>
          <a:p>
            <a:r>
              <a:rPr lang="en-US" dirty="0" smtClean="0">
                <a:latin typeface="Stone Serif" pitchFamily="18" charset="0"/>
              </a:rPr>
              <a:t>GASB</a:t>
            </a:r>
          </a:p>
          <a:p>
            <a:r>
              <a:rPr lang="en-US" dirty="0" smtClean="0">
                <a:latin typeface="Stone Serif" pitchFamily="18" charset="0"/>
              </a:rPr>
              <a:t>Blank Slate Project</a:t>
            </a:r>
            <a:endParaRPr lang="en-US"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13</a:t>
            </a:fld>
            <a:endParaRPr lang="en-US"/>
          </a:p>
        </p:txBody>
      </p:sp>
    </p:spTree>
    <p:extLst>
      <p:ext uri="{BB962C8B-B14F-4D97-AF65-F5344CB8AC3E}">
        <p14:creationId xmlns:p14="http://schemas.microsoft.com/office/powerpoint/2010/main" val="261881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CA103980-4BE5-4395-B56F-04EFD359A193}" type="slidenum">
              <a:rPr lang="en-US" smtClean="0"/>
              <a:pPr eaLnBrk="1" hangingPunct="1"/>
              <a:t>14</a:t>
            </a:fld>
            <a:endParaRPr lang="en-US" smtClean="0"/>
          </a:p>
        </p:txBody>
      </p:sp>
      <p:sp>
        <p:nvSpPr>
          <p:cNvPr id="17411" name="Title 4"/>
          <p:cNvSpPr>
            <a:spLocks noGrp="1"/>
          </p:cNvSpPr>
          <p:nvPr>
            <p:ph type="title"/>
          </p:nvPr>
        </p:nvSpPr>
        <p:spPr>
          <a:xfrm>
            <a:off x="0" y="1390269"/>
            <a:ext cx="9144000" cy="590931"/>
          </a:xfrm>
        </p:spPr>
        <p:txBody>
          <a:bodyPr/>
          <a:lstStyle/>
          <a:p>
            <a:r>
              <a:rPr lang="en-US" sz="3600" dirty="0" smtClean="0">
                <a:solidFill>
                  <a:schemeClr val="accent1"/>
                </a:solidFill>
                <a:latin typeface="Stone Serif" pitchFamily="18" charset="0"/>
              </a:rPr>
              <a:t>University Accounting</a:t>
            </a:r>
          </a:p>
        </p:txBody>
      </p:sp>
      <p:sp>
        <p:nvSpPr>
          <p:cNvPr id="17412" name="Content Placeholder 5"/>
          <p:cNvSpPr>
            <a:spLocks noGrp="1"/>
          </p:cNvSpPr>
          <p:nvPr>
            <p:ph idx="1"/>
          </p:nvPr>
        </p:nvSpPr>
        <p:spPr>
          <a:xfrm>
            <a:off x="548640" y="2514600"/>
            <a:ext cx="8290560" cy="2954655"/>
          </a:xfrm>
        </p:spPr>
        <p:txBody>
          <a:bodyPr/>
          <a:lstStyle/>
          <a:p>
            <a:pPr>
              <a:buFontTx/>
              <a:buNone/>
            </a:pPr>
            <a:r>
              <a:rPr lang="en-US" b="0" dirty="0" smtClean="0">
                <a:latin typeface="Stone Serif" pitchFamily="18" charset="0"/>
              </a:rPr>
              <a:t>WSU uses fund accounting (“bucket accounting”)</a:t>
            </a:r>
          </a:p>
          <a:p>
            <a:pPr lvl="1">
              <a:buFontTx/>
              <a:buNone/>
            </a:pPr>
            <a:r>
              <a:rPr lang="en-US" sz="2400" b="0" dirty="0" smtClean="0">
                <a:latin typeface="Stone Serif" pitchFamily="18" charset="0"/>
              </a:rPr>
              <a:t>The source of the funds determines the bucket it goes into.</a:t>
            </a:r>
          </a:p>
          <a:p>
            <a:pPr lvl="2"/>
            <a:r>
              <a:rPr lang="en-US" sz="2000" b="0" dirty="0" smtClean="0">
                <a:latin typeface="Stone Serif" pitchFamily="18" charset="0"/>
              </a:rPr>
              <a:t>State appropriated funds</a:t>
            </a:r>
          </a:p>
          <a:p>
            <a:pPr lvl="2"/>
            <a:r>
              <a:rPr lang="en-US" sz="2000" b="0" dirty="0" smtClean="0">
                <a:latin typeface="Stone Serif" pitchFamily="18" charset="0"/>
              </a:rPr>
              <a:t>Self-sustaining funds</a:t>
            </a:r>
          </a:p>
          <a:p>
            <a:pPr lvl="2"/>
            <a:r>
              <a:rPr lang="en-US" sz="2000" b="0" dirty="0" smtClean="0">
                <a:latin typeface="Stone Serif" pitchFamily="18" charset="0"/>
              </a:rPr>
              <a:t>Grant funds</a:t>
            </a:r>
          </a:p>
          <a:p>
            <a:pPr lvl="2"/>
            <a:r>
              <a:rPr lang="en-US" sz="2000" b="0" dirty="0" smtClean="0">
                <a:latin typeface="Stone Serif" pitchFamily="18" charset="0"/>
              </a:rPr>
              <a:t>Donated funds</a:t>
            </a:r>
          </a:p>
          <a:p>
            <a:pPr>
              <a:buFontTx/>
              <a:buNone/>
            </a:pPr>
            <a:endParaRPr lang="en-US" b="0" dirty="0" smtClean="0">
              <a:latin typeface="Stone Serif" pitchFamily="18" charset="0"/>
            </a:endParaRPr>
          </a:p>
        </p:txBody>
      </p:sp>
    </p:spTree>
    <p:extLst>
      <p:ext uri="{BB962C8B-B14F-4D97-AF65-F5344CB8AC3E}">
        <p14:creationId xmlns:p14="http://schemas.microsoft.com/office/powerpoint/2010/main" val="1256948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7F0ACE60-218E-48FA-AA55-200709EB8D3C}" type="slidenum">
              <a:rPr lang="en-US" smtClean="0"/>
              <a:pPr eaLnBrk="1" hangingPunct="1"/>
              <a:t>15</a:t>
            </a:fld>
            <a:endParaRPr lang="en-US" smtClean="0"/>
          </a:p>
        </p:txBody>
      </p:sp>
      <p:sp>
        <p:nvSpPr>
          <p:cNvPr id="18435" name="Content Placeholder 4"/>
          <p:cNvSpPr>
            <a:spLocks noGrp="1"/>
          </p:cNvSpPr>
          <p:nvPr>
            <p:ph idx="1"/>
          </p:nvPr>
        </p:nvSpPr>
        <p:spPr>
          <a:xfrm>
            <a:off x="609600" y="2514600"/>
            <a:ext cx="8229600" cy="1754326"/>
          </a:xfrm>
        </p:spPr>
        <p:txBody>
          <a:bodyPr/>
          <a:lstStyle/>
          <a:p>
            <a:r>
              <a:rPr lang="en-US" sz="2400" b="0" dirty="0" smtClean="0">
                <a:latin typeface="Stone Serif" pitchFamily="18" charset="0"/>
              </a:rPr>
              <a:t>Unrestricted funds – can be expended for any lawful purpose </a:t>
            </a:r>
          </a:p>
          <a:p>
            <a:r>
              <a:rPr lang="en-US" sz="2400" b="0" dirty="0" smtClean="0">
                <a:latin typeface="Stone Serif" pitchFamily="18" charset="0"/>
              </a:rPr>
              <a:t>Restricted funds – can only be used for a specific purpose established by an </a:t>
            </a:r>
            <a:r>
              <a:rPr lang="en-US" sz="2400" b="0" u="sng" dirty="0" smtClean="0">
                <a:latin typeface="Stone Serif" pitchFamily="18" charset="0"/>
              </a:rPr>
              <a:t>outside person or entity</a:t>
            </a:r>
          </a:p>
          <a:p>
            <a:endParaRPr lang="en-US" b="0" dirty="0" smtClean="0">
              <a:latin typeface="Stone Serif" pitchFamily="18" charset="0"/>
            </a:endParaRPr>
          </a:p>
        </p:txBody>
      </p:sp>
      <p:sp>
        <p:nvSpPr>
          <p:cNvPr id="18436" name="TextBox 5"/>
          <p:cNvSpPr txBox="1">
            <a:spLocks noChangeArrowheads="1"/>
          </p:cNvSpPr>
          <p:nvPr/>
        </p:nvSpPr>
        <p:spPr bwMode="auto">
          <a:xfrm>
            <a:off x="1458686" y="1447800"/>
            <a:ext cx="5849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smtClean="0">
                <a:solidFill>
                  <a:schemeClr val="accent1"/>
                </a:solidFill>
              </a:rPr>
              <a:t>UNRESTRICTED or RESTRICTED</a:t>
            </a:r>
            <a:endParaRPr lang="en-US" sz="2800" b="1" dirty="0">
              <a:solidFill>
                <a:schemeClr val="accent1"/>
              </a:solidFill>
            </a:endParaRPr>
          </a:p>
        </p:txBody>
      </p:sp>
    </p:spTree>
    <p:extLst>
      <p:ext uri="{BB962C8B-B14F-4D97-AF65-F5344CB8AC3E}">
        <p14:creationId xmlns:p14="http://schemas.microsoft.com/office/powerpoint/2010/main" val="199886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1480268"/>
            <a:ext cx="9144000" cy="424732"/>
          </a:xfrm>
        </p:spPr>
        <p:txBody>
          <a:bodyPr/>
          <a:lstStyle/>
          <a:p>
            <a:r>
              <a:rPr lang="en-US" smtClean="0">
                <a:latin typeface="Stone Serif" pitchFamily="18" charset="0"/>
              </a:rPr>
              <a:t>The Color of Money</a:t>
            </a:r>
          </a:p>
        </p:txBody>
      </p:sp>
      <p:sp>
        <p:nvSpPr>
          <p:cNvPr id="19459" name="Content Placeholder 2"/>
          <p:cNvSpPr>
            <a:spLocks noGrp="1"/>
          </p:cNvSpPr>
          <p:nvPr>
            <p:ph idx="1"/>
          </p:nvPr>
        </p:nvSpPr>
        <p:spPr>
          <a:xfrm>
            <a:off x="349250" y="2279650"/>
            <a:ext cx="8337550" cy="461665"/>
          </a:xfrm>
        </p:spPr>
        <p:txBody>
          <a:bodyPr/>
          <a:lstStyle/>
          <a:p>
            <a:r>
              <a:rPr lang="en-US" smtClean="0">
                <a:latin typeface="Stone Serif" pitchFamily="18" charset="0"/>
              </a:rPr>
              <a:t>State appropriation funded budget</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4A5C7864-B140-4B14-BA40-758BC75D3E8B}" type="slidenum">
              <a:rPr lang="en-US" smtClean="0"/>
              <a:pPr eaLnBrk="1" hangingPunct="1"/>
              <a:t>16</a:t>
            </a:fld>
            <a:endParaRPr lang="en-US" smtClean="0"/>
          </a:p>
        </p:txBody>
      </p:sp>
      <p:pic>
        <p:nvPicPr>
          <p:cNvPr id="19461" name="Picture 2" descr="C:\Users\terrye\AppData\Local\Microsoft\Windows\Temporary Internet Files\Content.IE5\NMVDSPRN\MCj044129300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7432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5"/>
          <p:cNvSpPr txBox="1">
            <a:spLocks noChangeArrowheads="1"/>
          </p:cNvSpPr>
          <p:nvPr/>
        </p:nvSpPr>
        <p:spPr bwMode="auto">
          <a:xfrm>
            <a:off x="3962400" y="3124200"/>
            <a:ext cx="383951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Stone Serif" pitchFamily="18" charset="0"/>
              </a:rPr>
              <a:t>Operating account – 06F-5555-0001</a:t>
            </a:r>
          </a:p>
          <a:p>
            <a:pPr eaLnBrk="1" hangingPunct="1"/>
            <a:endParaRPr lang="en-US" dirty="0">
              <a:solidFill>
                <a:schemeClr val="bg2"/>
              </a:solidFill>
              <a:latin typeface="Stone Serif" pitchFamily="18" charset="0"/>
            </a:endParaRPr>
          </a:p>
          <a:p>
            <a:pPr eaLnBrk="1" hangingPunct="1"/>
            <a:r>
              <a:rPr lang="en-US" dirty="0">
                <a:solidFill>
                  <a:schemeClr val="bg2"/>
                </a:solidFill>
                <a:latin typeface="Stone Serif" pitchFamily="18" charset="0"/>
              </a:rPr>
              <a:t>Instruction &amp; departmental research for</a:t>
            </a:r>
          </a:p>
          <a:p>
            <a:pPr eaLnBrk="1" hangingPunct="1"/>
            <a:r>
              <a:rPr lang="en-US" dirty="0">
                <a:solidFill>
                  <a:schemeClr val="bg2"/>
                </a:solidFill>
                <a:latin typeface="Stone Serif" pitchFamily="18" charset="0"/>
              </a:rPr>
              <a:t>The College of </a:t>
            </a:r>
            <a:r>
              <a:rPr lang="en-US" dirty="0" smtClean="0">
                <a:solidFill>
                  <a:schemeClr val="bg2"/>
                </a:solidFill>
                <a:latin typeface="Stone Serif" pitchFamily="18" charset="0"/>
              </a:rPr>
              <a:t>Business</a:t>
            </a:r>
          </a:p>
          <a:p>
            <a:pPr eaLnBrk="1" hangingPunct="1"/>
            <a:endParaRPr lang="en-US" dirty="0">
              <a:solidFill>
                <a:schemeClr val="bg2"/>
              </a:solidFill>
              <a:latin typeface="Stone Serif" pitchFamily="18" charset="0"/>
            </a:endParaRPr>
          </a:p>
          <a:p>
            <a:pPr eaLnBrk="1" hangingPunct="1"/>
            <a:r>
              <a:rPr lang="en-US" dirty="0" smtClean="0">
                <a:solidFill>
                  <a:schemeClr val="bg2"/>
                </a:solidFill>
                <a:latin typeface="Stone Serif" pitchFamily="18" charset="0"/>
              </a:rPr>
              <a:t>PBL funded</a:t>
            </a:r>
            <a:endParaRPr lang="en-US" dirty="0">
              <a:solidFill>
                <a:schemeClr val="bg2"/>
              </a:solidFill>
              <a:latin typeface="Stone Serif" pitchFamily="18" charset="0"/>
            </a:endParaRPr>
          </a:p>
        </p:txBody>
      </p:sp>
    </p:spTree>
    <p:extLst>
      <p:ext uri="{BB962C8B-B14F-4D97-AF65-F5344CB8AC3E}">
        <p14:creationId xmlns:p14="http://schemas.microsoft.com/office/powerpoint/2010/main" val="317770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Stone Serif" pitchFamily="18" charset="0"/>
              </a:rPr>
              <a:t>The Color of Money, </a:t>
            </a:r>
            <a:r>
              <a:rPr lang="en-US" sz="1800" dirty="0" smtClean="0">
                <a:latin typeface="Stone Serif" pitchFamily="18" charset="0"/>
              </a:rPr>
              <a:t>continued</a:t>
            </a:r>
            <a:endParaRPr lang="en-US" dirty="0" smtClean="0">
              <a:latin typeface="Stone Serif" pitchFamily="18" charset="0"/>
            </a:endParaRPr>
          </a:p>
        </p:txBody>
      </p:sp>
      <p:sp>
        <p:nvSpPr>
          <p:cNvPr id="20483" name="Content Placeholder 2"/>
          <p:cNvSpPr>
            <a:spLocks noGrp="1"/>
          </p:cNvSpPr>
          <p:nvPr>
            <p:ph idx="1"/>
          </p:nvPr>
        </p:nvSpPr>
        <p:spPr>
          <a:xfrm>
            <a:off x="228600" y="2565400"/>
            <a:ext cx="8763000" cy="461665"/>
          </a:xfrm>
        </p:spPr>
        <p:txBody>
          <a:bodyPr/>
          <a:lstStyle/>
          <a:p>
            <a:r>
              <a:rPr lang="en-US" dirty="0" smtClean="0">
                <a:latin typeface="Stone Serif" pitchFamily="18" charset="0"/>
              </a:rPr>
              <a:t>Federally sponsored grant money</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EDC4D321-649B-4373-A988-E26FDE0ED786}" type="slidenum">
              <a:rPr lang="en-US" smtClean="0"/>
              <a:pPr eaLnBrk="1" hangingPunct="1"/>
              <a:t>17</a:t>
            </a:fld>
            <a:endParaRPr lang="en-US" smtClean="0"/>
          </a:p>
        </p:txBody>
      </p:sp>
      <p:pic>
        <p:nvPicPr>
          <p:cNvPr id="20485" name="Picture 2" descr="C:\Users\terrye\AppData\Local\Microsoft\Windows\Temporary Internet Files\Content.IE5\842S4WLM\MCj0250836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048000"/>
            <a:ext cx="1870075"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Box 5"/>
          <p:cNvSpPr txBox="1">
            <a:spLocks noChangeArrowheads="1"/>
          </p:cNvSpPr>
          <p:nvPr/>
        </p:nvSpPr>
        <p:spPr bwMode="auto">
          <a:xfrm>
            <a:off x="1600200" y="3505200"/>
            <a:ext cx="44701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Stone Serif" pitchFamily="18" charset="0"/>
              </a:rPr>
              <a:t>Grant account – 11E-5555-0002</a:t>
            </a:r>
          </a:p>
          <a:p>
            <a:pPr eaLnBrk="1" hangingPunct="1"/>
            <a:endParaRPr lang="en-US" dirty="0">
              <a:solidFill>
                <a:schemeClr val="bg2"/>
              </a:solidFill>
              <a:latin typeface="Stone Serif" pitchFamily="18" charset="0"/>
            </a:endParaRPr>
          </a:p>
          <a:p>
            <a:pPr eaLnBrk="1" hangingPunct="1"/>
            <a:r>
              <a:rPr lang="en-US" dirty="0">
                <a:solidFill>
                  <a:schemeClr val="bg2"/>
                </a:solidFill>
                <a:latin typeface="Stone Serif" pitchFamily="18" charset="0"/>
              </a:rPr>
              <a:t>Federal grant from the Department of</a:t>
            </a:r>
          </a:p>
          <a:p>
            <a:pPr eaLnBrk="1" hangingPunct="1"/>
            <a:r>
              <a:rPr lang="en-US" dirty="0">
                <a:solidFill>
                  <a:schemeClr val="bg2"/>
                </a:solidFill>
                <a:latin typeface="Stone Serif" pitchFamily="18" charset="0"/>
              </a:rPr>
              <a:t>Commerce to design a better mousetrap</a:t>
            </a:r>
          </a:p>
        </p:txBody>
      </p:sp>
    </p:spTree>
    <p:extLst>
      <p:ext uri="{BB962C8B-B14F-4D97-AF65-F5344CB8AC3E}">
        <p14:creationId xmlns:p14="http://schemas.microsoft.com/office/powerpoint/2010/main" val="3374515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Dean wants to Support the Grant</a:t>
            </a:r>
            <a:endParaRPr lang="en-US" dirty="0"/>
          </a:p>
        </p:txBody>
      </p:sp>
      <p:sp>
        <p:nvSpPr>
          <p:cNvPr id="3" name="Content Placeholder 2"/>
          <p:cNvSpPr>
            <a:spLocks noGrp="1"/>
          </p:cNvSpPr>
          <p:nvPr>
            <p:ph idx="1"/>
          </p:nvPr>
        </p:nvSpPr>
        <p:spPr>
          <a:xfrm>
            <a:off x="1157288" y="2298700"/>
            <a:ext cx="7315200" cy="2954655"/>
          </a:xfrm>
        </p:spPr>
        <p:txBody>
          <a:bodyPr/>
          <a:lstStyle/>
          <a:p>
            <a:r>
              <a:rPr lang="en-US" dirty="0" smtClean="0"/>
              <a:t>Transfer money from our state account into the grant account so they can buy more cheese.</a:t>
            </a:r>
          </a:p>
          <a:p>
            <a:r>
              <a:rPr lang="en-US" dirty="0" smtClean="0"/>
              <a:t>You send an email to General Accounting requesting them to transfer the funds.</a:t>
            </a:r>
          </a:p>
          <a:p>
            <a:r>
              <a:rPr lang="en-US" dirty="0" smtClean="0"/>
              <a:t>They will tell you that you can’t do that.</a:t>
            </a:r>
          </a:p>
          <a:p>
            <a:r>
              <a:rPr lang="en-US" dirty="0" smtClean="0"/>
              <a:t>Why?</a:t>
            </a:r>
            <a:endParaRPr lang="en-US" dirty="0"/>
          </a:p>
        </p:txBody>
      </p:sp>
    </p:spTree>
    <p:extLst>
      <p:ext uri="{BB962C8B-B14F-4D97-AF65-F5344CB8AC3E}">
        <p14:creationId xmlns:p14="http://schemas.microsoft.com/office/powerpoint/2010/main" val="1083888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84188" y="873791"/>
            <a:ext cx="8659812" cy="425450"/>
          </a:xfrm>
        </p:spPr>
        <p:txBody>
          <a:bodyPr/>
          <a:lstStyle/>
          <a:p>
            <a:r>
              <a:rPr lang="en-US" dirty="0" smtClean="0">
                <a:latin typeface="Stone Serif" pitchFamily="18" charset="0"/>
              </a:rPr>
              <a:t>The Color of Money, </a:t>
            </a:r>
            <a:r>
              <a:rPr lang="en-US" sz="1800" dirty="0" smtClean="0">
                <a:latin typeface="Stone Serif" pitchFamily="18" charset="0"/>
              </a:rPr>
              <a:t>continued</a:t>
            </a:r>
            <a:endParaRPr lang="en-US" dirty="0" smtClean="0">
              <a:latin typeface="Stone Serif" pitchFamily="18" charset="0"/>
            </a:endParaRPr>
          </a:p>
        </p:txBody>
      </p:sp>
      <p:sp>
        <p:nvSpPr>
          <p:cNvPr id="21507" name="Content Placeholder 2"/>
          <p:cNvSpPr>
            <a:spLocks noGrp="1"/>
          </p:cNvSpPr>
          <p:nvPr>
            <p:ph idx="1"/>
          </p:nvPr>
        </p:nvSpPr>
        <p:spPr>
          <a:xfrm>
            <a:off x="1066800" y="1403965"/>
            <a:ext cx="7315200" cy="461665"/>
          </a:xfrm>
        </p:spPr>
        <p:txBody>
          <a:bodyPr/>
          <a:lstStyle/>
          <a:p>
            <a:r>
              <a:rPr lang="en-US" dirty="0" smtClean="0">
                <a:latin typeface="Stone Serif" pitchFamily="18" charset="0"/>
              </a:rPr>
              <a:t>Green money is “unaccountable”</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72309DED-0A41-400A-9639-C3D5373DAFD9}" type="slidenum">
              <a:rPr lang="en-US" smtClean="0"/>
              <a:pPr eaLnBrk="1" hangingPunct="1"/>
              <a:t>19</a:t>
            </a:fld>
            <a:endParaRPr lang="en-US" smtClean="0"/>
          </a:p>
        </p:txBody>
      </p:sp>
      <p:pic>
        <p:nvPicPr>
          <p:cNvPr id="21509" name="Picture 2" descr="C:\Users\terrye\AppData\Local\Microsoft\Windows\Temporary Internet Files\Content.IE5\NMVDSPRN\MCj027902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7675" y="3486150"/>
            <a:ext cx="1827213"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Box 5"/>
          <p:cNvSpPr txBox="1">
            <a:spLocks noChangeArrowheads="1"/>
          </p:cNvSpPr>
          <p:nvPr/>
        </p:nvSpPr>
        <p:spPr bwMode="auto">
          <a:xfrm>
            <a:off x="701134" y="1936955"/>
            <a:ext cx="819365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latin typeface="Stone Serif" pitchFamily="18" charset="0"/>
              </a:rPr>
              <a:t>When you move “yellow” money and put it into “blue money”, </a:t>
            </a:r>
          </a:p>
          <a:p>
            <a:pPr eaLnBrk="1" hangingPunct="1"/>
            <a:r>
              <a:rPr lang="en-US" dirty="0" smtClean="0">
                <a:solidFill>
                  <a:schemeClr val="bg2"/>
                </a:solidFill>
                <a:latin typeface="Stone Serif" pitchFamily="18" charset="0"/>
              </a:rPr>
              <a:t>it becomes muddied “green money”.  You can no longer tell what the grant money was</a:t>
            </a:r>
          </a:p>
          <a:p>
            <a:pPr eaLnBrk="1" hangingPunct="1"/>
            <a:r>
              <a:rPr lang="en-US" dirty="0" smtClean="0">
                <a:solidFill>
                  <a:schemeClr val="bg2"/>
                </a:solidFill>
                <a:latin typeface="Stone Serif" pitchFamily="18" charset="0"/>
              </a:rPr>
              <a:t>spent for and what the PBL money was used for.  To account for both types of money</a:t>
            </a:r>
          </a:p>
          <a:p>
            <a:pPr eaLnBrk="1" hangingPunct="1"/>
            <a:r>
              <a:rPr lang="en-US" dirty="0" smtClean="0">
                <a:solidFill>
                  <a:schemeClr val="bg2"/>
                </a:solidFill>
                <a:latin typeface="Stone Serif" pitchFamily="18" charset="0"/>
              </a:rPr>
              <a:t>correctly, you should by the cheese with the PBL money and then let the grant use it.</a:t>
            </a:r>
          </a:p>
          <a:p>
            <a:pPr eaLnBrk="1" hangingPunct="1"/>
            <a:r>
              <a:rPr lang="en-US" dirty="0" smtClean="0">
                <a:solidFill>
                  <a:schemeClr val="bg2"/>
                </a:solidFill>
                <a:latin typeface="Stone Serif" pitchFamily="18" charset="0"/>
              </a:rPr>
              <a:t>You can show the cheese purchase as cost share on the grant.</a:t>
            </a:r>
          </a:p>
          <a:p>
            <a:pPr eaLnBrk="1" hangingPunct="1"/>
            <a:endParaRPr lang="en-US" dirty="0" smtClean="0">
              <a:solidFill>
                <a:schemeClr val="bg2"/>
              </a:solidFill>
              <a:latin typeface="Stone Serif" pitchFamily="18" charset="0"/>
            </a:endParaRPr>
          </a:p>
          <a:p>
            <a:pPr eaLnBrk="1" hangingPunct="1"/>
            <a:r>
              <a:rPr lang="en-US" dirty="0" smtClean="0">
                <a:solidFill>
                  <a:schemeClr val="bg2"/>
                </a:solidFill>
                <a:latin typeface="Stone Serif" pitchFamily="18" charset="0"/>
              </a:rPr>
              <a:t>Some </a:t>
            </a:r>
            <a:r>
              <a:rPr lang="en-US" dirty="0">
                <a:solidFill>
                  <a:schemeClr val="bg2"/>
                </a:solidFill>
                <a:latin typeface="Stone Serif" pitchFamily="18" charset="0"/>
              </a:rPr>
              <a:t>mixing of </a:t>
            </a:r>
            <a:r>
              <a:rPr lang="en-US" dirty="0" smtClean="0">
                <a:solidFill>
                  <a:schemeClr val="bg2"/>
                </a:solidFill>
                <a:latin typeface="Stone Serif" pitchFamily="18" charset="0"/>
              </a:rPr>
              <a:t>funds is </a:t>
            </a:r>
            <a:r>
              <a:rPr lang="en-US" dirty="0">
                <a:solidFill>
                  <a:schemeClr val="bg2"/>
                </a:solidFill>
                <a:latin typeface="Stone Serif" pitchFamily="18" charset="0"/>
              </a:rPr>
              <a:t>allowable.  In general, if you want to </a:t>
            </a:r>
            <a:r>
              <a:rPr lang="en-US" dirty="0" smtClean="0">
                <a:solidFill>
                  <a:schemeClr val="bg2"/>
                </a:solidFill>
                <a:latin typeface="Stone Serif" pitchFamily="18" charset="0"/>
              </a:rPr>
              <a:t>move</a:t>
            </a:r>
          </a:p>
          <a:p>
            <a:pPr eaLnBrk="1" hangingPunct="1"/>
            <a:r>
              <a:rPr lang="en-US" dirty="0" smtClean="0">
                <a:solidFill>
                  <a:schemeClr val="bg2"/>
                </a:solidFill>
                <a:latin typeface="Stone Serif" pitchFamily="18" charset="0"/>
              </a:rPr>
              <a:t>money from </a:t>
            </a:r>
            <a:r>
              <a:rPr lang="en-US" dirty="0">
                <a:solidFill>
                  <a:schemeClr val="bg2"/>
                </a:solidFill>
                <a:latin typeface="Stone Serif" pitchFamily="18" charset="0"/>
              </a:rPr>
              <a:t>one account to another within the same fund</a:t>
            </a:r>
            <a:r>
              <a:rPr lang="en-US" dirty="0" smtClean="0">
                <a:solidFill>
                  <a:schemeClr val="bg2"/>
                </a:solidFill>
                <a:latin typeface="Stone Serif" pitchFamily="18" charset="0"/>
              </a:rPr>
              <a:t>, you </a:t>
            </a:r>
            <a:r>
              <a:rPr lang="en-US" dirty="0">
                <a:solidFill>
                  <a:schemeClr val="bg2"/>
                </a:solidFill>
                <a:latin typeface="Stone Serif" pitchFamily="18" charset="0"/>
              </a:rPr>
              <a:t>can </a:t>
            </a:r>
            <a:endParaRPr lang="en-US" dirty="0" smtClean="0">
              <a:solidFill>
                <a:schemeClr val="bg2"/>
              </a:solidFill>
              <a:latin typeface="Stone Serif" pitchFamily="18" charset="0"/>
            </a:endParaRPr>
          </a:p>
          <a:p>
            <a:pPr eaLnBrk="1" hangingPunct="1"/>
            <a:r>
              <a:rPr lang="en-US" dirty="0" smtClean="0">
                <a:solidFill>
                  <a:schemeClr val="bg2"/>
                </a:solidFill>
                <a:latin typeface="Stone Serif" pitchFamily="18" charset="0"/>
              </a:rPr>
              <a:t>do </a:t>
            </a:r>
            <a:r>
              <a:rPr lang="en-US" dirty="0">
                <a:solidFill>
                  <a:schemeClr val="bg2"/>
                </a:solidFill>
                <a:latin typeface="Stone Serif" pitchFamily="18" charset="0"/>
              </a:rPr>
              <a:t>that.  </a:t>
            </a:r>
            <a:endParaRPr lang="en-US" dirty="0" smtClean="0">
              <a:solidFill>
                <a:schemeClr val="bg2"/>
              </a:solidFill>
              <a:latin typeface="Stone Serif" pitchFamily="18" charset="0"/>
            </a:endParaRPr>
          </a:p>
          <a:p>
            <a:pPr eaLnBrk="1" hangingPunct="1"/>
            <a:endParaRPr lang="en-US" dirty="0" smtClean="0">
              <a:solidFill>
                <a:schemeClr val="bg2"/>
              </a:solidFill>
              <a:latin typeface="Stone Serif" pitchFamily="18" charset="0"/>
            </a:endParaRPr>
          </a:p>
          <a:p>
            <a:pPr eaLnBrk="1" hangingPunct="1"/>
            <a:r>
              <a:rPr lang="en-US" dirty="0" smtClean="0">
                <a:solidFill>
                  <a:schemeClr val="bg2"/>
                </a:solidFill>
                <a:latin typeface="Stone Serif" pitchFamily="18" charset="0"/>
              </a:rPr>
              <a:t>If </a:t>
            </a:r>
            <a:r>
              <a:rPr lang="en-US" dirty="0">
                <a:solidFill>
                  <a:schemeClr val="bg2"/>
                </a:solidFill>
                <a:latin typeface="Stone Serif" pitchFamily="18" charset="0"/>
              </a:rPr>
              <a:t>you want to move money </a:t>
            </a:r>
            <a:r>
              <a:rPr lang="en-US" dirty="0" smtClean="0">
                <a:solidFill>
                  <a:schemeClr val="bg2"/>
                </a:solidFill>
                <a:latin typeface="Stone Serif" pitchFamily="18" charset="0"/>
              </a:rPr>
              <a:t>from one </a:t>
            </a:r>
            <a:r>
              <a:rPr lang="en-US" dirty="0">
                <a:solidFill>
                  <a:schemeClr val="bg2"/>
                </a:solidFill>
                <a:latin typeface="Stone Serif" pitchFamily="18" charset="0"/>
              </a:rPr>
              <a:t>fund to a different </a:t>
            </a:r>
            <a:endParaRPr lang="en-US" dirty="0" smtClean="0">
              <a:solidFill>
                <a:schemeClr val="bg2"/>
              </a:solidFill>
              <a:latin typeface="Stone Serif" pitchFamily="18" charset="0"/>
            </a:endParaRPr>
          </a:p>
          <a:p>
            <a:pPr eaLnBrk="1" hangingPunct="1"/>
            <a:r>
              <a:rPr lang="en-US" dirty="0" smtClean="0">
                <a:solidFill>
                  <a:schemeClr val="bg2"/>
                </a:solidFill>
                <a:latin typeface="Stone Serif" pitchFamily="18" charset="0"/>
              </a:rPr>
              <a:t>fund</a:t>
            </a:r>
            <a:r>
              <a:rPr lang="en-US" dirty="0">
                <a:solidFill>
                  <a:schemeClr val="bg2"/>
                </a:solidFill>
                <a:latin typeface="Stone Serif" pitchFamily="18" charset="0"/>
              </a:rPr>
              <a:t>, call the Controller’s </a:t>
            </a:r>
            <a:r>
              <a:rPr lang="en-US" dirty="0" smtClean="0">
                <a:solidFill>
                  <a:schemeClr val="bg2"/>
                </a:solidFill>
                <a:latin typeface="Stone Serif" pitchFamily="18" charset="0"/>
              </a:rPr>
              <a:t>office first</a:t>
            </a:r>
            <a:r>
              <a:rPr lang="en-US" dirty="0">
                <a:solidFill>
                  <a:schemeClr val="bg2"/>
                </a:solidFill>
                <a:latin typeface="Stone Serif" pitchFamily="18" charset="0"/>
              </a:rPr>
              <a:t>.</a:t>
            </a:r>
          </a:p>
        </p:txBody>
      </p:sp>
    </p:spTree>
    <p:extLst>
      <p:ext uri="{BB962C8B-B14F-4D97-AF65-F5344CB8AC3E}">
        <p14:creationId xmlns:p14="http://schemas.microsoft.com/office/powerpoint/2010/main" val="1077108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04469"/>
            <a:ext cx="9144000" cy="590931"/>
          </a:xfrm>
        </p:spPr>
        <p:txBody>
          <a:bodyPr/>
          <a:lstStyle/>
          <a:p>
            <a:pPr eaLnBrk="1" hangingPunct="1"/>
            <a:r>
              <a:rPr lang="en-US" sz="3600" dirty="0" smtClean="0">
                <a:latin typeface="Stone Serif" pitchFamily="18" charset="0"/>
              </a:rPr>
              <a:t>Objectives</a:t>
            </a:r>
          </a:p>
        </p:txBody>
      </p:sp>
      <p:sp>
        <p:nvSpPr>
          <p:cNvPr id="9219" name="Content Placeholder 2"/>
          <p:cNvSpPr>
            <a:spLocks noGrp="1"/>
          </p:cNvSpPr>
          <p:nvPr>
            <p:ph idx="1"/>
          </p:nvPr>
        </p:nvSpPr>
        <p:spPr>
          <a:xfrm>
            <a:off x="481262" y="1295400"/>
            <a:ext cx="8662737" cy="4539704"/>
          </a:xfrm>
        </p:spPr>
        <p:txBody>
          <a:bodyPr/>
          <a:lstStyle/>
          <a:p>
            <a:pPr eaLnBrk="1" hangingPunct="1">
              <a:buFontTx/>
              <a:buNone/>
              <a:defRPr/>
            </a:pPr>
            <a:endParaRPr lang="en-US" sz="1200" dirty="0" smtClean="0">
              <a:latin typeface="Stone Serif" pitchFamily="18" charset="0"/>
            </a:endParaRPr>
          </a:p>
          <a:p>
            <a:pPr eaLnBrk="1" hangingPunct="1">
              <a:defRPr/>
            </a:pPr>
            <a:r>
              <a:rPr lang="en-US" sz="2400" dirty="0" smtClean="0">
                <a:latin typeface="Stone Serif" pitchFamily="18" charset="0"/>
              </a:rPr>
              <a:t>Some history of WSU </a:t>
            </a:r>
          </a:p>
          <a:p>
            <a:pPr eaLnBrk="1" hangingPunct="1">
              <a:defRPr/>
            </a:pPr>
            <a:r>
              <a:rPr lang="en-US" sz="2400" dirty="0" smtClean="0">
                <a:latin typeface="Stone Serif" pitchFamily="18" charset="0"/>
              </a:rPr>
              <a:t>WSU’s basic accounting framework, its systems and how they inter-relate</a:t>
            </a:r>
          </a:p>
          <a:p>
            <a:pPr eaLnBrk="1" hangingPunct="1">
              <a:defRPr/>
            </a:pPr>
            <a:r>
              <a:rPr lang="en-US" sz="2400" dirty="0" smtClean="0">
                <a:latin typeface="Stone Serif" pitchFamily="18" charset="0"/>
              </a:rPr>
              <a:t>List the training classes that you can take to learn more about each of these systems</a:t>
            </a:r>
          </a:p>
          <a:p>
            <a:pPr eaLnBrk="1" hangingPunct="1">
              <a:defRPr/>
            </a:pPr>
            <a:r>
              <a:rPr lang="en-US" sz="2400" dirty="0" smtClean="0">
                <a:latin typeface="Stone Serif" pitchFamily="18" charset="0"/>
              </a:rPr>
              <a:t>List the resources and people that you can go to when you have a question</a:t>
            </a:r>
          </a:p>
          <a:p>
            <a:pPr eaLnBrk="1" hangingPunct="1">
              <a:buFontTx/>
              <a:buNone/>
              <a:defRPr/>
            </a:pPr>
            <a:endParaRPr lang="en-US" sz="1200" dirty="0" smtClean="0">
              <a:latin typeface="Stone Serif" pitchFamily="18" charset="0"/>
            </a:endParaRPr>
          </a:p>
          <a:p>
            <a:pPr eaLnBrk="1" hangingPunct="1">
              <a:buFontTx/>
              <a:buNone/>
              <a:defRPr/>
            </a:pPr>
            <a:endParaRPr lang="en-US" sz="1200" dirty="0" smtClean="0">
              <a:latin typeface="Stone Serif" pitchFamily="18" charset="0"/>
            </a:endParaRPr>
          </a:p>
          <a:p>
            <a:pPr eaLnBrk="1" hangingPunct="1">
              <a:buFontTx/>
              <a:buNone/>
              <a:defRPr/>
            </a:pPr>
            <a:endParaRPr lang="en-US" sz="1200" dirty="0" smtClean="0">
              <a:latin typeface="Stone Serif" pitchFamily="18" charset="0"/>
            </a:endParaRPr>
          </a:p>
          <a:p>
            <a:pPr eaLnBrk="1" hangingPunct="1">
              <a:buFontTx/>
              <a:buNone/>
              <a:defRPr/>
            </a:pPr>
            <a:r>
              <a:rPr lang="en-US" sz="1200" dirty="0" smtClean="0">
                <a:latin typeface="Stone Serif" pitchFamily="18" charset="0"/>
              </a:rPr>
              <a:t>                                                         </a:t>
            </a:r>
            <a:r>
              <a:rPr lang="en-US" sz="3200" b="0" u="sng" dirty="0" smtClean="0">
                <a:latin typeface="Stone Serif" pitchFamily="18" charset="0"/>
              </a:rPr>
              <a:t>Please Ask Questions!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88399E69-42B6-4522-B347-BC6E5A2AAB3A}" type="slidenum">
              <a:rPr lang="en-US" smtClean="0"/>
              <a:pPr eaLnBrk="1" hangingPunct="1"/>
              <a:t>2</a:t>
            </a:fld>
            <a:endParaRPr lang="en-US" smtClean="0"/>
          </a:p>
        </p:txBody>
      </p:sp>
      <p:pic>
        <p:nvPicPr>
          <p:cNvPr id="8197" name="Picture 4" descr="searching-ma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4724400"/>
            <a:ext cx="1371600"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742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latin typeface="Stone Serif" pitchFamily="18" charset="0"/>
              </a:rPr>
              <a:t>What Color is My Money?</a:t>
            </a:r>
          </a:p>
        </p:txBody>
      </p:sp>
      <p:sp>
        <p:nvSpPr>
          <p:cNvPr id="23555" name="Content Placeholder 2"/>
          <p:cNvSpPr>
            <a:spLocks noGrp="1"/>
          </p:cNvSpPr>
          <p:nvPr>
            <p:ph idx="1"/>
          </p:nvPr>
        </p:nvSpPr>
        <p:spPr>
          <a:xfrm>
            <a:off x="1157288" y="2298700"/>
            <a:ext cx="7315200" cy="2308324"/>
          </a:xfrm>
        </p:spPr>
        <p:txBody>
          <a:bodyPr/>
          <a:lstStyle/>
          <a:p>
            <a:pPr>
              <a:buFontTx/>
              <a:buNone/>
            </a:pPr>
            <a:r>
              <a:rPr lang="en-US" dirty="0" smtClean="0">
                <a:latin typeface="Stone Serif" pitchFamily="18" charset="0"/>
              </a:rPr>
              <a:t>You can tell by the fund number</a:t>
            </a:r>
          </a:p>
          <a:p>
            <a:r>
              <a:rPr lang="en-US" sz="1800" b="0" dirty="0" smtClean="0">
                <a:latin typeface="Stone Serif" pitchFamily="18" charset="0"/>
              </a:rPr>
              <a:t>Unrestricted operating funds are:  001, 148, and 149</a:t>
            </a:r>
          </a:p>
          <a:p>
            <a:r>
              <a:rPr lang="en-US" sz="1800" b="0" dirty="0" smtClean="0">
                <a:latin typeface="Stone Serif" pitchFamily="18" charset="0"/>
              </a:rPr>
              <a:t>Unrestricted internal service &amp; auxiliary funds are:  400’s &amp; 500’s</a:t>
            </a:r>
          </a:p>
          <a:p>
            <a:r>
              <a:rPr lang="en-US" sz="1800" b="0" dirty="0" smtClean="0">
                <a:latin typeface="Stone Serif" pitchFamily="18" charset="0"/>
              </a:rPr>
              <a:t>Restricted grant funds are:  143 &amp; 145</a:t>
            </a:r>
          </a:p>
          <a:p>
            <a:r>
              <a:rPr lang="en-US" sz="1800" b="0" dirty="0" smtClean="0">
                <a:latin typeface="Stone Serif" pitchFamily="18" charset="0"/>
              </a:rPr>
              <a:t>Restricted donated funds are: 846</a:t>
            </a:r>
          </a:p>
          <a:p>
            <a:pPr>
              <a:buFontTx/>
              <a:buNone/>
            </a:pPr>
            <a:endParaRPr lang="en-US" dirty="0" smtClean="0">
              <a:latin typeface="Stone Serif" pitchFamily="18" charset="0"/>
            </a:endParaRP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9E74268F-01F9-40DD-8C8B-02C063E13B36}" type="slidenum">
              <a:rPr lang="en-US" smtClean="0"/>
              <a:pPr eaLnBrk="1" hangingPunct="1"/>
              <a:t>20</a:t>
            </a:fld>
            <a:endParaRPr lang="en-US" smtClean="0"/>
          </a:p>
        </p:txBody>
      </p:sp>
    </p:spTree>
    <p:extLst>
      <p:ext uri="{BB962C8B-B14F-4D97-AF65-F5344CB8AC3E}">
        <p14:creationId xmlns:p14="http://schemas.microsoft.com/office/powerpoint/2010/main" val="77065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latin typeface="Stone Serif" pitchFamily="18" charset="0"/>
              </a:rPr>
              <a:t>Donated Funds</a:t>
            </a:r>
          </a:p>
        </p:txBody>
      </p:sp>
      <p:sp>
        <p:nvSpPr>
          <p:cNvPr id="22531" name="Content Placeholder 2"/>
          <p:cNvSpPr>
            <a:spLocks noGrp="1"/>
          </p:cNvSpPr>
          <p:nvPr>
            <p:ph idx="1"/>
          </p:nvPr>
        </p:nvSpPr>
        <p:spPr>
          <a:xfrm>
            <a:off x="596766" y="2298700"/>
            <a:ext cx="7875722" cy="1846659"/>
          </a:xfrm>
        </p:spPr>
        <p:txBody>
          <a:bodyPr/>
          <a:lstStyle/>
          <a:p>
            <a:r>
              <a:rPr lang="en-US" sz="2400" dirty="0" smtClean="0">
                <a:latin typeface="Stone Serif" pitchFamily="18" charset="0"/>
              </a:rPr>
              <a:t>Not considered “state” money </a:t>
            </a:r>
          </a:p>
          <a:p>
            <a:r>
              <a:rPr lang="en-US" sz="2400" dirty="0" smtClean="0">
                <a:latin typeface="Stone Serif" pitchFamily="18" charset="0"/>
              </a:rPr>
              <a:t>Fewer restrictions on spending than state money</a:t>
            </a:r>
          </a:p>
          <a:p>
            <a:r>
              <a:rPr lang="en-US" sz="2400" dirty="0" smtClean="0">
                <a:latin typeface="Stone Serif" pitchFamily="18" charset="0"/>
              </a:rPr>
              <a:t>Can’t move state funds into donated  funds</a:t>
            </a:r>
          </a:p>
          <a:p>
            <a:r>
              <a:rPr lang="en-US" dirty="0" smtClean="0">
                <a:latin typeface="Stone Serif" pitchFamily="18" charset="0"/>
              </a:rPr>
              <a:t>Please read our 17A policy BPPM 70.33</a:t>
            </a:r>
            <a:endParaRPr lang="en-US" sz="2400" dirty="0" smtClean="0">
              <a:latin typeface="Stone Serif" pitchFamily="18" charset="0"/>
            </a:endParaRP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4CAA8701-C560-4158-8AEC-B4FD3F816F85}" type="slidenum">
              <a:rPr lang="en-US" smtClean="0"/>
              <a:pPr eaLnBrk="1" hangingPunct="1"/>
              <a:t>21</a:t>
            </a:fld>
            <a:endParaRPr lang="en-US" smtClean="0"/>
          </a:p>
        </p:txBody>
      </p:sp>
    </p:spTree>
    <p:extLst>
      <p:ext uri="{BB962C8B-B14F-4D97-AF65-F5344CB8AC3E}">
        <p14:creationId xmlns:p14="http://schemas.microsoft.com/office/powerpoint/2010/main" val="1151919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latin typeface="Stone Serif" pitchFamily="18" charset="0"/>
              </a:rPr>
              <a:t>How do I know what my money is to be used for?</a:t>
            </a:r>
          </a:p>
        </p:txBody>
      </p:sp>
      <p:sp>
        <p:nvSpPr>
          <p:cNvPr id="24579" name="Content Placeholder 2"/>
          <p:cNvSpPr>
            <a:spLocks noGrp="1"/>
          </p:cNvSpPr>
          <p:nvPr>
            <p:ph idx="1"/>
          </p:nvPr>
        </p:nvSpPr>
        <p:spPr>
          <a:xfrm>
            <a:off x="152400" y="2362200"/>
            <a:ext cx="8991600" cy="3924151"/>
          </a:xfrm>
        </p:spPr>
        <p:txBody>
          <a:bodyPr/>
          <a:lstStyle/>
          <a:p>
            <a:pPr>
              <a:buFontTx/>
              <a:buNone/>
            </a:pPr>
            <a:r>
              <a:rPr lang="en-US" dirty="0" smtClean="0">
                <a:latin typeface="Stone Serif" pitchFamily="18" charset="0"/>
              </a:rPr>
              <a:t>You can tell by the program and subprogram</a:t>
            </a:r>
          </a:p>
          <a:p>
            <a:r>
              <a:rPr lang="en-US" sz="1800" b="0" dirty="0" smtClean="0">
                <a:latin typeface="Stone Serif" pitchFamily="18" charset="0"/>
              </a:rPr>
              <a:t>Instruction &amp; Departmental Research (Programs 06 &amp; 10)</a:t>
            </a:r>
          </a:p>
          <a:p>
            <a:r>
              <a:rPr lang="en-US" sz="1800" b="0" dirty="0" smtClean="0">
                <a:latin typeface="Stone Serif" pitchFamily="18" charset="0"/>
              </a:rPr>
              <a:t>Sponsored Research (Programs 11, 12, 13, &amp; 14)</a:t>
            </a:r>
          </a:p>
          <a:p>
            <a:r>
              <a:rPr lang="en-US" sz="1800" b="0" dirty="0" smtClean="0">
                <a:latin typeface="Stone Serif" pitchFamily="18" charset="0"/>
              </a:rPr>
              <a:t>Public Service (Program 09)</a:t>
            </a:r>
          </a:p>
          <a:p>
            <a:r>
              <a:rPr lang="en-US" sz="1800" b="0" dirty="0" smtClean="0">
                <a:latin typeface="Stone Serif" pitchFamily="18" charset="0"/>
              </a:rPr>
              <a:t>Student Services (Program 03)</a:t>
            </a:r>
          </a:p>
          <a:p>
            <a:r>
              <a:rPr lang="en-US" sz="1800" b="0" dirty="0" smtClean="0">
                <a:latin typeface="Stone Serif" pitchFamily="18" charset="0"/>
              </a:rPr>
              <a:t>Academic Support (Programs 07 &amp; 08)</a:t>
            </a:r>
          </a:p>
          <a:p>
            <a:r>
              <a:rPr lang="en-US" sz="1800" b="0" dirty="0" smtClean="0">
                <a:latin typeface="Stone Serif" pitchFamily="18" charset="0"/>
              </a:rPr>
              <a:t>Institutional Support (Program 01)</a:t>
            </a:r>
          </a:p>
          <a:p>
            <a:r>
              <a:rPr lang="en-US" sz="1800" b="0" dirty="0" smtClean="0">
                <a:latin typeface="Stone Serif" pitchFamily="18" charset="0"/>
              </a:rPr>
              <a:t>Operation &amp; Maintenance of Plant (Program 04)</a:t>
            </a:r>
          </a:p>
          <a:p>
            <a:r>
              <a:rPr lang="en-US" sz="1800" b="0" dirty="0" smtClean="0">
                <a:latin typeface="Stone Serif" pitchFamily="18" charset="0"/>
              </a:rPr>
              <a:t>Auxiliary Enterprises (Program 15)</a:t>
            </a:r>
          </a:p>
          <a:p>
            <a:r>
              <a:rPr lang="en-US" sz="1800" b="0" dirty="0" smtClean="0">
                <a:latin typeface="Stone Serif" pitchFamily="18" charset="0"/>
              </a:rPr>
              <a:t>Scholarships, Financial Aid, Donations (Program 17)</a:t>
            </a:r>
          </a:p>
          <a:p>
            <a:pPr>
              <a:buFontTx/>
              <a:buNone/>
            </a:pPr>
            <a:endParaRPr lang="en-US" sz="1800" b="0" dirty="0" smtClean="0">
              <a:latin typeface="Stone Serif" pitchFamily="18" charset="0"/>
            </a:endParaRP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08664808-A9E7-4C12-B5BB-A487F2D69212}" type="slidenum">
              <a:rPr lang="en-US" smtClean="0"/>
              <a:pPr eaLnBrk="1" hangingPunct="1"/>
              <a:t>22</a:t>
            </a:fld>
            <a:endParaRPr lang="en-US" smtClean="0"/>
          </a:p>
        </p:txBody>
      </p:sp>
    </p:spTree>
    <p:extLst>
      <p:ext uri="{BB962C8B-B14F-4D97-AF65-F5344CB8AC3E}">
        <p14:creationId xmlns:p14="http://schemas.microsoft.com/office/powerpoint/2010/main" val="3812777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4188" y="1057995"/>
            <a:ext cx="8659812" cy="1255728"/>
          </a:xfrm>
        </p:spPr>
        <p:txBody>
          <a:bodyPr/>
          <a:lstStyle/>
          <a:p>
            <a:pPr algn="ctr"/>
            <a:r>
              <a:rPr lang="en-US" sz="2800" dirty="0" smtClean="0">
                <a:latin typeface="Stone Serif" pitchFamily="18" charset="0"/>
              </a:rPr>
              <a:t>Who can I call if I have a question about how to account for the money in my buckets?</a:t>
            </a:r>
          </a:p>
        </p:txBody>
      </p:sp>
      <p:sp>
        <p:nvSpPr>
          <p:cNvPr id="25603" name="Content Placeholder 2"/>
          <p:cNvSpPr>
            <a:spLocks noGrp="1"/>
          </p:cNvSpPr>
          <p:nvPr>
            <p:ph idx="1"/>
          </p:nvPr>
        </p:nvSpPr>
        <p:spPr>
          <a:xfrm>
            <a:off x="484188" y="2397017"/>
            <a:ext cx="7988300" cy="2308324"/>
          </a:xfrm>
        </p:spPr>
        <p:txBody>
          <a:bodyPr anchor="ctr"/>
          <a:lstStyle/>
          <a:p>
            <a:r>
              <a:rPr lang="en-US" sz="2400" b="0" dirty="0" smtClean="0">
                <a:latin typeface="Stone Serif" pitchFamily="18" charset="0"/>
              </a:rPr>
              <a:t>Terry Ely, 5-2008 </a:t>
            </a:r>
            <a:r>
              <a:rPr lang="en-US" sz="2400" b="0" dirty="0" smtClean="0">
                <a:solidFill>
                  <a:srgbClr val="006666"/>
                </a:solidFill>
                <a:latin typeface="Stone Serif" pitchFamily="18" charset="0"/>
                <a:hlinkClick r:id="rId2"/>
              </a:rPr>
              <a:t>terrye@wsu.edu</a:t>
            </a:r>
            <a:endParaRPr lang="en-US" sz="2400" b="0" dirty="0" smtClean="0">
              <a:solidFill>
                <a:srgbClr val="006666"/>
              </a:solidFill>
              <a:latin typeface="Stone Serif" pitchFamily="18" charset="0"/>
            </a:endParaRPr>
          </a:p>
          <a:p>
            <a:r>
              <a:rPr lang="en-US" sz="2400" b="0" dirty="0" smtClean="0">
                <a:latin typeface="Stone Serif" pitchFamily="18" charset="0"/>
              </a:rPr>
              <a:t>Joy Morton, 5-2072 </a:t>
            </a:r>
            <a:r>
              <a:rPr lang="en-US" sz="2400" b="0" u="sng" dirty="0" smtClean="0">
                <a:solidFill>
                  <a:srgbClr val="008282"/>
                </a:solidFill>
                <a:latin typeface="Stone Serif" pitchFamily="18" charset="0"/>
              </a:rPr>
              <a:t>joy.morton@wsu.edu</a:t>
            </a:r>
          </a:p>
          <a:p>
            <a:r>
              <a:rPr lang="en-US" sz="2400" b="0" dirty="0" smtClean="0">
                <a:latin typeface="Stone Serif" pitchFamily="18" charset="0"/>
              </a:rPr>
              <a:t>Robert Wright, 5-2024 </a:t>
            </a:r>
            <a:r>
              <a:rPr lang="en-US" sz="2400" b="0" dirty="0" smtClean="0">
                <a:latin typeface="Stone Serif" pitchFamily="18" charset="0"/>
                <a:hlinkClick r:id="rId3"/>
              </a:rPr>
              <a:t>wrightrd@wsu.edu</a:t>
            </a:r>
            <a:endParaRPr lang="en-US" sz="2400" b="0" dirty="0" smtClean="0">
              <a:latin typeface="Stone Serif" pitchFamily="18" charset="0"/>
            </a:endParaRPr>
          </a:p>
          <a:p>
            <a:r>
              <a:rPr lang="en-US" sz="2400" b="0" dirty="0" smtClean="0">
                <a:latin typeface="Stone Serif" pitchFamily="18" charset="0"/>
              </a:rPr>
              <a:t>Tami Bidle, 5-1202 </a:t>
            </a:r>
            <a:r>
              <a:rPr lang="en-US" sz="2400" b="0" dirty="0" smtClean="0">
                <a:latin typeface="Stone Serif" pitchFamily="18" charset="0"/>
                <a:hlinkClick r:id="rId4"/>
              </a:rPr>
              <a:t>tbidle@wsu.edu</a:t>
            </a:r>
            <a:endParaRPr lang="en-US" sz="2400" b="0" dirty="0" smtClean="0">
              <a:latin typeface="Stone Serif" pitchFamily="18" charset="0"/>
            </a:endParaRPr>
          </a:p>
          <a:p>
            <a:endParaRPr lang="en-US" dirty="0" smtClean="0">
              <a:latin typeface="Stone Serif" pitchFamily="18" charset="0"/>
            </a:endParaRP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B7B5B731-779C-4716-B469-59B79F4FE773}" type="slidenum">
              <a:rPr lang="en-US" smtClean="0"/>
              <a:pPr eaLnBrk="1" hangingPunct="1"/>
              <a:t>23</a:t>
            </a:fld>
            <a:endParaRPr lang="en-US" smtClean="0"/>
          </a:p>
        </p:txBody>
      </p:sp>
    </p:spTree>
    <p:extLst>
      <p:ext uri="{BB962C8B-B14F-4D97-AF65-F5344CB8AC3E}">
        <p14:creationId xmlns:p14="http://schemas.microsoft.com/office/powerpoint/2010/main" val="780394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84188" y="1181208"/>
            <a:ext cx="8659812" cy="757130"/>
          </a:xfrm>
        </p:spPr>
        <p:txBody>
          <a:bodyPr/>
          <a:lstStyle/>
          <a:p>
            <a:pPr algn="ctr"/>
            <a:r>
              <a:rPr lang="en-US" dirty="0" smtClean="0">
                <a:latin typeface="Stone Serif" pitchFamily="18" charset="0"/>
              </a:rPr>
              <a:t>How do Funds and Programs fit into WSU’s Financial Reporting?</a:t>
            </a:r>
          </a:p>
        </p:txBody>
      </p:sp>
      <p:sp>
        <p:nvSpPr>
          <p:cNvPr id="26627" name="Content Placeholder 2"/>
          <p:cNvSpPr>
            <a:spLocks noGrp="1"/>
          </p:cNvSpPr>
          <p:nvPr>
            <p:ph idx="1"/>
          </p:nvPr>
        </p:nvSpPr>
        <p:spPr>
          <a:xfrm>
            <a:off x="484188" y="2298700"/>
            <a:ext cx="7988300" cy="4093428"/>
          </a:xfrm>
        </p:spPr>
        <p:txBody>
          <a:bodyPr/>
          <a:lstStyle/>
          <a:p>
            <a:r>
              <a:rPr lang="en-US" sz="2000" b="0" dirty="0" smtClean="0">
                <a:latin typeface="Stone Serif" pitchFamily="18" charset="0"/>
              </a:rPr>
              <a:t>Revenues are summarized by source</a:t>
            </a:r>
          </a:p>
          <a:p>
            <a:r>
              <a:rPr lang="en-US" sz="2000" b="0" dirty="0" smtClean="0">
                <a:latin typeface="Stone Serif" pitchFamily="18" charset="0"/>
              </a:rPr>
              <a:t>Expenditures are summarized by object and by program</a:t>
            </a:r>
          </a:p>
          <a:p>
            <a:r>
              <a:rPr lang="en-US" sz="2000" b="0" dirty="0" smtClean="0">
                <a:latin typeface="Stone Serif" pitchFamily="18" charset="0"/>
              </a:rPr>
              <a:t>Required adjustments, accruals, and reclassifications are made</a:t>
            </a:r>
          </a:p>
          <a:p>
            <a:r>
              <a:rPr lang="en-US" sz="2000" b="0" dirty="0" smtClean="0">
                <a:latin typeface="Stone Serif" pitchFamily="18" charset="0"/>
              </a:rPr>
              <a:t>The result becomes the income statement on our financial statements </a:t>
            </a:r>
          </a:p>
          <a:p>
            <a:endParaRPr lang="en-US" sz="2000" b="0" dirty="0" smtClean="0">
              <a:latin typeface="Stone Serif" pitchFamily="18" charset="0"/>
            </a:endParaRPr>
          </a:p>
          <a:p>
            <a:pPr>
              <a:buFontTx/>
              <a:buNone/>
            </a:pPr>
            <a:endParaRPr lang="en-US" sz="2000" b="0" dirty="0" smtClean="0">
              <a:latin typeface="Stone Serif" pitchFamily="18" charset="0"/>
            </a:endParaRPr>
          </a:p>
          <a:p>
            <a:pPr>
              <a:buFontTx/>
              <a:buNone/>
            </a:pPr>
            <a:r>
              <a:rPr lang="en-US" sz="2000" b="0" dirty="0" smtClean="0">
                <a:latin typeface="Stone Serif" pitchFamily="18" charset="0"/>
              </a:rPr>
              <a:t>WSU financial statements are available online at:</a:t>
            </a:r>
          </a:p>
          <a:p>
            <a:pPr>
              <a:buFontTx/>
              <a:buNone/>
            </a:pPr>
            <a:r>
              <a:rPr lang="en-US" sz="2000" b="0" dirty="0" smtClean="0">
                <a:latin typeface="Stone Serif" pitchFamily="18" charset="0"/>
                <a:hlinkClick r:id="rId2"/>
              </a:rPr>
              <a:t>http://www.wsu.edu/genacct/finstat.htm</a:t>
            </a:r>
            <a:endParaRPr lang="en-US" sz="2000" b="0" dirty="0" smtClean="0">
              <a:latin typeface="Stone Serif" pitchFamily="18" charset="0"/>
            </a:endParaRPr>
          </a:p>
          <a:p>
            <a:pPr>
              <a:buFontTx/>
              <a:buNone/>
            </a:pPr>
            <a:endParaRPr lang="en-US" sz="2000" b="0" dirty="0" smtClean="0">
              <a:latin typeface="Stone Serif" pitchFamily="18" charset="0"/>
            </a:endParaRP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D01E8EFA-33AB-4436-A29B-0016F198E3C9}" type="slidenum">
              <a:rPr lang="en-US" smtClean="0"/>
              <a:pPr eaLnBrk="1" hangingPunct="1"/>
              <a:t>24</a:t>
            </a:fld>
            <a:endParaRPr lang="en-US" smtClean="0"/>
          </a:p>
        </p:txBody>
      </p:sp>
    </p:spTree>
    <p:extLst>
      <p:ext uri="{BB962C8B-B14F-4D97-AF65-F5344CB8AC3E}">
        <p14:creationId xmlns:p14="http://schemas.microsoft.com/office/powerpoint/2010/main" val="2352601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a:xfrm>
            <a:off x="1157288" y="2298700"/>
            <a:ext cx="7315200" cy="2977738"/>
          </a:xfrm>
        </p:spPr>
        <p:txBody>
          <a:bodyPr/>
          <a:lstStyle/>
          <a:p>
            <a:r>
              <a:rPr lang="en-US" dirty="0" smtClean="0"/>
              <a:t>An organization’s chart of accounts forms the structural framework for accounting for all the organization’s financial transactions.</a:t>
            </a:r>
          </a:p>
          <a:p>
            <a:pPr lvl="1"/>
            <a:r>
              <a:rPr lang="en-US" dirty="0" smtClean="0"/>
              <a:t>Funds</a:t>
            </a:r>
          </a:p>
          <a:p>
            <a:pPr lvl="1"/>
            <a:r>
              <a:rPr lang="en-US" dirty="0" smtClean="0"/>
              <a:t>Programs</a:t>
            </a:r>
          </a:p>
          <a:p>
            <a:pPr lvl="1"/>
            <a:r>
              <a:rPr lang="en-US" dirty="0" smtClean="0"/>
              <a:t>Revenues</a:t>
            </a:r>
          </a:p>
          <a:p>
            <a:pPr lvl="1"/>
            <a:r>
              <a:rPr lang="en-US" dirty="0" smtClean="0"/>
              <a:t>Expenditures</a:t>
            </a:r>
          </a:p>
          <a:p>
            <a:pPr lvl="1"/>
            <a:r>
              <a:rPr lang="en-US" dirty="0" smtClean="0"/>
              <a:t>Other</a:t>
            </a:r>
            <a:endParaRPr lang="en-US" dirty="0"/>
          </a:p>
        </p:txBody>
      </p:sp>
    </p:spTree>
    <p:extLst>
      <p:ext uri="{BB962C8B-B14F-4D97-AF65-F5344CB8AC3E}">
        <p14:creationId xmlns:p14="http://schemas.microsoft.com/office/powerpoint/2010/main" val="2668932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Ledger and Budgetary Sub-ledger</a:t>
            </a:r>
            <a:endParaRPr lang="en-US" dirty="0"/>
          </a:p>
        </p:txBody>
      </p:sp>
      <p:sp>
        <p:nvSpPr>
          <p:cNvPr id="3" name="Content Placeholder 2"/>
          <p:cNvSpPr>
            <a:spLocks noGrp="1"/>
          </p:cNvSpPr>
          <p:nvPr>
            <p:ph idx="1"/>
          </p:nvPr>
        </p:nvSpPr>
        <p:spPr>
          <a:xfrm>
            <a:off x="1157288" y="2298700"/>
            <a:ext cx="7315200" cy="923330"/>
          </a:xfrm>
        </p:spPr>
        <p:txBody>
          <a:bodyPr/>
          <a:lstStyle/>
          <a:p>
            <a:r>
              <a:rPr lang="en-US" dirty="0" smtClean="0"/>
              <a:t>FACTS</a:t>
            </a:r>
          </a:p>
          <a:p>
            <a:r>
              <a:rPr lang="en-US" dirty="0" smtClean="0"/>
              <a:t>BALANCES</a:t>
            </a:r>
            <a:endParaRPr lang="en-US" dirty="0"/>
          </a:p>
        </p:txBody>
      </p:sp>
    </p:spTree>
    <p:extLst>
      <p:ext uri="{BB962C8B-B14F-4D97-AF65-F5344CB8AC3E}">
        <p14:creationId xmlns:p14="http://schemas.microsoft.com/office/powerpoint/2010/main" val="292990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BALANCES</a:t>
            </a:r>
            <a:endParaRPr lang="en-US" dirty="0"/>
          </a:p>
        </p:txBody>
      </p:sp>
      <p:sp>
        <p:nvSpPr>
          <p:cNvPr id="3" name="Content Placeholder 2"/>
          <p:cNvSpPr>
            <a:spLocks noGrp="1"/>
          </p:cNvSpPr>
          <p:nvPr>
            <p:ph idx="1"/>
          </p:nvPr>
        </p:nvSpPr>
        <p:spPr>
          <a:xfrm>
            <a:off x="1157288" y="2298700"/>
            <a:ext cx="7315200" cy="1846659"/>
          </a:xfrm>
        </p:spPr>
        <p:txBody>
          <a:bodyPr/>
          <a:lstStyle/>
          <a:p>
            <a:r>
              <a:rPr lang="en-US" dirty="0" smtClean="0"/>
              <a:t>Cash basis</a:t>
            </a:r>
          </a:p>
          <a:p>
            <a:r>
              <a:rPr lang="en-US" dirty="0" smtClean="0"/>
              <a:t>Revenues, Allocations, Encumbrances</a:t>
            </a:r>
          </a:p>
          <a:p>
            <a:r>
              <a:rPr lang="en-US" dirty="0" smtClean="0"/>
              <a:t>Expenses</a:t>
            </a:r>
          </a:p>
          <a:p>
            <a:r>
              <a:rPr lang="en-US" dirty="0" smtClean="0"/>
              <a:t>Cash</a:t>
            </a:r>
            <a:endParaRPr lang="en-US" dirty="0"/>
          </a:p>
        </p:txBody>
      </p:sp>
    </p:spTree>
    <p:extLst>
      <p:ext uri="{BB962C8B-B14F-4D97-AF65-F5344CB8AC3E}">
        <p14:creationId xmlns:p14="http://schemas.microsoft.com/office/powerpoint/2010/main" val="3861987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1157288" y="2298700"/>
            <a:ext cx="7315200" cy="3785652"/>
          </a:xfrm>
        </p:spPr>
        <p:txBody>
          <a:bodyPr/>
          <a:lstStyle/>
          <a:p>
            <a:r>
              <a:rPr lang="en-US" dirty="0" smtClean="0"/>
              <a:t>Balances transactions feed to it through two control accounts, 7101 for revenue and 8101 for expenses</a:t>
            </a:r>
          </a:p>
          <a:p>
            <a:r>
              <a:rPr lang="en-US" dirty="0" smtClean="0"/>
              <a:t>Offset is cash, 1103</a:t>
            </a:r>
          </a:p>
          <a:p>
            <a:r>
              <a:rPr lang="en-US" dirty="0" smtClean="0"/>
              <a:t>Facts records all balance sheet transactions and converts our accounting system to an accrual basis</a:t>
            </a:r>
          </a:p>
          <a:p>
            <a:endParaRPr lang="en-US" dirty="0" smtClean="0"/>
          </a:p>
          <a:p>
            <a:endParaRPr lang="en-US" dirty="0"/>
          </a:p>
        </p:txBody>
      </p:sp>
    </p:spTree>
    <p:extLst>
      <p:ext uri="{BB962C8B-B14F-4D97-AF65-F5344CB8AC3E}">
        <p14:creationId xmlns:p14="http://schemas.microsoft.com/office/powerpoint/2010/main" val="238429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Walk through the Chart</a:t>
            </a:r>
            <a:endParaRPr lang="en-US" dirty="0"/>
          </a:p>
        </p:txBody>
      </p:sp>
      <p:sp>
        <p:nvSpPr>
          <p:cNvPr id="3" name="Content Placeholder 2"/>
          <p:cNvSpPr>
            <a:spLocks noGrp="1"/>
          </p:cNvSpPr>
          <p:nvPr>
            <p:ph idx="1"/>
          </p:nvPr>
        </p:nvSpPr>
        <p:spPr>
          <a:xfrm>
            <a:off x="1157288" y="2298700"/>
            <a:ext cx="7315200" cy="1846659"/>
          </a:xfrm>
        </p:spPr>
        <p:txBody>
          <a:bodyPr/>
          <a:lstStyle/>
          <a:p>
            <a:r>
              <a:rPr lang="en-US" dirty="0" smtClean="0"/>
              <a:t>Funds</a:t>
            </a:r>
          </a:p>
          <a:p>
            <a:r>
              <a:rPr lang="en-US" dirty="0" smtClean="0"/>
              <a:t>Programs</a:t>
            </a:r>
          </a:p>
          <a:p>
            <a:r>
              <a:rPr lang="en-US" dirty="0" smtClean="0"/>
              <a:t>Revenue Sources</a:t>
            </a:r>
          </a:p>
          <a:p>
            <a:r>
              <a:rPr lang="en-US" dirty="0" smtClean="0"/>
              <a:t>Expenditure Objects</a:t>
            </a:r>
            <a:endParaRPr lang="en-US" dirty="0"/>
          </a:p>
        </p:txBody>
      </p:sp>
    </p:spTree>
    <p:extLst>
      <p:ext uri="{BB962C8B-B14F-4D97-AF65-F5344CB8AC3E}">
        <p14:creationId xmlns:p14="http://schemas.microsoft.com/office/powerpoint/2010/main" val="106292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046554"/>
            <a:ext cx="9144000" cy="424732"/>
          </a:xfrm>
        </p:spPr>
        <p:txBody>
          <a:bodyPr/>
          <a:lstStyle/>
          <a:p>
            <a:pPr eaLnBrk="1" hangingPunct="1"/>
            <a:r>
              <a:rPr lang="en-US" dirty="0" smtClean="0">
                <a:latin typeface="Stone Serif" pitchFamily="18" charset="0"/>
              </a:rPr>
              <a:t>Tell me a little about you</a:t>
            </a:r>
          </a:p>
        </p:txBody>
      </p:sp>
      <p:sp>
        <p:nvSpPr>
          <p:cNvPr id="9219" name="Content Placeholder 2"/>
          <p:cNvSpPr>
            <a:spLocks noGrp="1"/>
          </p:cNvSpPr>
          <p:nvPr>
            <p:ph idx="1"/>
          </p:nvPr>
        </p:nvSpPr>
        <p:spPr>
          <a:xfrm>
            <a:off x="0" y="2623686"/>
            <a:ext cx="9144000" cy="923330"/>
          </a:xfrm>
        </p:spPr>
        <p:txBody>
          <a:bodyPr/>
          <a:lstStyle/>
          <a:p>
            <a:pPr eaLnBrk="1" hangingPunct="1"/>
            <a:r>
              <a:rPr lang="en-US" dirty="0" smtClean="0">
                <a:latin typeface="Stone Serif" pitchFamily="18" charset="0"/>
              </a:rPr>
              <a:t>Where do you work?</a:t>
            </a:r>
          </a:p>
          <a:p>
            <a:pPr eaLnBrk="1" hangingPunct="1"/>
            <a:r>
              <a:rPr lang="en-US" dirty="0" smtClean="0">
                <a:latin typeface="Stone Serif" pitchFamily="18" charset="0"/>
              </a:rPr>
              <a:t>What do you hope to learn from this class?</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4235508B-6722-44B0-BEE2-F80EFFF370E3}" type="slidenum">
              <a:rPr lang="en-US" smtClean="0"/>
              <a:pPr eaLnBrk="1" hangingPunct="1"/>
              <a:t>3</a:t>
            </a:fld>
            <a:endParaRPr lang="en-US" smtClean="0"/>
          </a:p>
        </p:txBody>
      </p:sp>
    </p:spTree>
    <p:extLst>
      <p:ext uri="{BB962C8B-B14F-4D97-AF65-F5344CB8AC3E}">
        <p14:creationId xmlns:p14="http://schemas.microsoft.com/office/powerpoint/2010/main" val="4063859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a:t>
            </a:r>
            <a:endParaRPr lang="en-US" dirty="0"/>
          </a:p>
        </p:txBody>
      </p:sp>
      <p:sp>
        <p:nvSpPr>
          <p:cNvPr id="3" name="Content Placeholder 2"/>
          <p:cNvSpPr>
            <a:spLocks noGrp="1"/>
          </p:cNvSpPr>
          <p:nvPr>
            <p:ph idx="1"/>
          </p:nvPr>
        </p:nvSpPr>
        <p:spPr>
          <a:xfrm>
            <a:off x="1157288" y="2298700"/>
            <a:ext cx="7315200" cy="3399392"/>
          </a:xfrm>
        </p:spPr>
        <p:txBody>
          <a:bodyPr/>
          <a:lstStyle/>
          <a:p>
            <a:r>
              <a:rPr lang="en-US" dirty="0" smtClean="0"/>
              <a:t>Follows the State’s accounting system</a:t>
            </a:r>
          </a:p>
          <a:p>
            <a:pPr lvl="1"/>
            <a:r>
              <a:rPr lang="en-US" sz="1800" dirty="0" smtClean="0"/>
              <a:t>All WSU transactions are summarized and transmitted to the State monthly</a:t>
            </a:r>
          </a:p>
          <a:p>
            <a:r>
              <a:rPr lang="en-US" sz="2000" dirty="0" smtClean="0"/>
              <a:t>State Operating Appropriations – 001 (Unrestricted)</a:t>
            </a:r>
          </a:p>
          <a:p>
            <a:r>
              <a:rPr lang="en-US" sz="2000" dirty="0" smtClean="0"/>
              <a:t>State Capital Appropriations – 057 and 062 (Restricted)</a:t>
            </a:r>
          </a:p>
          <a:p>
            <a:pPr lvl="1"/>
            <a:r>
              <a:rPr lang="en-US" sz="1800" dirty="0" smtClean="0"/>
              <a:t>057 are monies provided by State budget for capital projects</a:t>
            </a:r>
          </a:p>
          <a:p>
            <a:pPr lvl="1"/>
            <a:r>
              <a:rPr lang="en-US" sz="1800" dirty="0" smtClean="0"/>
              <a:t>062 are monies earned on the land grant endowments and can only be spent for capital projects and debt service</a:t>
            </a:r>
          </a:p>
          <a:p>
            <a:r>
              <a:rPr lang="en-US" sz="2000" dirty="0" smtClean="0"/>
              <a:t>Federal Operating Appropriations – 143 (Restricted)</a:t>
            </a:r>
          </a:p>
          <a:p>
            <a:r>
              <a:rPr lang="en-US" sz="2000" dirty="0" smtClean="0"/>
              <a:t>Grants and Contracts – 145 (Restricted)</a:t>
            </a:r>
            <a:endParaRPr lang="en-US" sz="2000" dirty="0"/>
          </a:p>
        </p:txBody>
      </p:sp>
    </p:spTree>
    <p:extLst>
      <p:ext uri="{BB962C8B-B14F-4D97-AF65-F5344CB8AC3E}">
        <p14:creationId xmlns:p14="http://schemas.microsoft.com/office/powerpoint/2010/main" val="3987009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57288" y="2298700"/>
            <a:ext cx="7315200" cy="3111621"/>
          </a:xfrm>
        </p:spPr>
        <p:txBody>
          <a:bodyPr/>
          <a:lstStyle/>
          <a:p>
            <a:r>
              <a:rPr lang="en-US" dirty="0" smtClean="0"/>
              <a:t>Self-sustaining Funds – 148 (Unrestricted)</a:t>
            </a:r>
          </a:p>
          <a:p>
            <a:pPr lvl="1"/>
            <a:r>
              <a:rPr lang="en-US" dirty="0" smtClean="0"/>
              <a:t>Some are allocated</a:t>
            </a:r>
          </a:p>
          <a:p>
            <a:pPr lvl="2"/>
            <a:r>
              <a:rPr lang="en-US" dirty="0" smtClean="0"/>
              <a:t>148-02 F&amp;A Cost Recovery</a:t>
            </a:r>
          </a:p>
          <a:p>
            <a:pPr lvl="2"/>
            <a:r>
              <a:rPr lang="en-US" dirty="0" smtClean="0"/>
              <a:t>148-05 Admin Fees and Interest</a:t>
            </a:r>
          </a:p>
          <a:p>
            <a:pPr lvl="1"/>
            <a:r>
              <a:rPr lang="en-US" dirty="0" smtClean="0"/>
              <a:t>Others are managed by departments</a:t>
            </a:r>
          </a:p>
          <a:p>
            <a:pPr lvl="2"/>
            <a:r>
              <a:rPr lang="en-US" dirty="0" smtClean="0"/>
              <a:t>These generate revenue</a:t>
            </a:r>
          </a:p>
          <a:p>
            <a:pPr lvl="2"/>
            <a:r>
              <a:rPr lang="en-US" dirty="0" smtClean="0"/>
              <a:t>Their functions are education-related</a:t>
            </a:r>
          </a:p>
          <a:p>
            <a:pPr lvl="2"/>
            <a:r>
              <a:rPr lang="en-US" dirty="0" smtClean="0"/>
              <a:t>They are set up as service centers</a:t>
            </a:r>
          </a:p>
          <a:p>
            <a:pPr lvl="2"/>
            <a:r>
              <a:rPr lang="en-US" dirty="0" smtClean="0"/>
              <a:t>They are supposed to operate on a break-even basis</a:t>
            </a:r>
            <a:endParaRPr lang="en-US" dirty="0"/>
          </a:p>
        </p:txBody>
      </p:sp>
    </p:spTree>
    <p:extLst>
      <p:ext uri="{BB962C8B-B14F-4D97-AF65-F5344CB8AC3E}">
        <p14:creationId xmlns:p14="http://schemas.microsoft.com/office/powerpoint/2010/main" val="1910387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Funds, continued</a:t>
            </a:r>
          </a:p>
        </p:txBody>
      </p:sp>
      <p:sp>
        <p:nvSpPr>
          <p:cNvPr id="3" name="Content Placeholder 2"/>
          <p:cNvSpPr>
            <a:spLocks noGrp="1"/>
          </p:cNvSpPr>
          <p:nvPr>
            <p:ph idx="1"/>
          </p:nvPr>
        </p:nvSpPr>
        <p:spPr>
          <a:xfrm>
            <a:off x="1157288" y="2298700"/>
            <a:ext cx="7315200" cy="2243691"/>
          </a:xfrm>
        </p:spPr>
        <p:txBody>
          <a:bodyPr/>
          <a:lstStyle/>
          <a:p>
            <a:r>
              <a:rPr lang="en-US" dirty="0" smtClean="0"/>
              <a:t>Tuition and Fees - 149 (Unrestricted)</a:t>
            </a:r>
          </a:p>
          <a:p>
            <a:pPr lvl="1"/>
            <a:r>
              <a:rPr lang="en-US" dirty="0" smtClean="0"/>
              <a:t>All tuition revenue is deposited to these funds.  The tuition revenue is then combined with the State operation appropriations and allocated to departments as part of their </a:t>
            </a:r>
            <a:r>
              <a:rPr lang="en-US" smtClean="0"/>
              <a:t>001 allocation.</a:t>
            </a:r>
          </a:p>
          <a:p>
            <a:endParaRPr lang="en-US" dirty="0"/>
          </a:p>
        </p:txBody>
      </p:sp>
    </p:spTree>
    <p:extLst>
      <p:ext uri="{BB962C8B-B14F-4D97-AF65-F5344CB8AC3E}">
        <p14:creationId xmlns:p14="http://schemas.microsoft.com/office/powerpoint/2010/main" val="1467483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783771" y="2275114"/>
            <a:ext cx="7805058" cy="3242426"/>
          </a:xfrm>
        </p:spPr>
        <p:txBody>
          <a:bodyPr/>
          <a:lstStyle/>
          <a:p>
            <a:r>
              <a:rPr lang="en-US" dirty="0" smtClean="0"/>
              <a:t>Local Construction Funds – 252 (</a:t>
            </a:r>
            <a:r>
              <a:rPr lang="en-US" dirty="0" err="1" smtClean="0"/>
              <a:t>Sorta</a:t>
            </a:r>
            <a:r>
              <a:rPr lang="en-US" dirty="0" smtClean="0"/>
              <a:t> restricted)</a:t>
            </a:r>
          </a:p>
          <a:p>
            <a:pPr lvl="1"/>
            <a:r>
              <a:rPr lang="en-US" dirty="0" smtClean="0"/>
              <a:t>These funds are used to track construction projects that will be paid for with university funds or bond proceeds</a:t>
            </a:r>
          </a:p>
          <a:p>
            <a:r>
              <a:rPr lang="en-US" dirty="0" smtClean="0"/>
              <a:t>Internal Service Funds – 4XX (Unrestricted)</a:t>
            </a:r>
          </a:p>
          <a:p>
            <a:pPr lvl="1"/>
            <a:r>
              <a:rPr lang="en-US" dirty="0" smtClean="0"/>
              <a:t>These funds are used by departments that perform services for all units of the university.  Examples are: Central Stores, Motor Pool, Printing &amp; Publications, and Facilities.</a:t>
            </a:r>
            <a:endParaRPr lang="en-US" dirty="0"/>
          </a:p>
        </p:txBody>
      </p:sp>
    </p:spTree>
    <p:extLst>
      <p:ext uri="{BB962C8B-B14F-4D97-AF65-F5344CB8AC3E}">
        <p14:creationId xmlns:p14="http://schemas.microsoft.com/office/powerpoint/2010/main" val="3450025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57288" y="2298700"/>
            <a:ext cx="7315200" cy="3919535"/>
          </a:xfrm>
        </p:spPr>
        <p:txBody>
          <a:bodyPr/>
          <a:lstStyle/>
          <a:p>
            <a:r>
              <a:rPr lang="en-US" dirty="0" smtClean="0"/>
              <a:t>Auxiliary Funds – 5XX (Unrestricted)</a:t>
            </a:r>
          </a:p>
          <a:p>
            <a:pPr lvl="1"/>
            <a:r>
              <a:rPr lang="en-US" dirty="0" smtClean="0"/>
              <a:t>These are fully self-supporting business-type operations that provide services to customers of the university – students</a:t>
            </a:r>
          </a:p>
          <a:p>
            <a:pPr lvl="1"/>
            <a:r>
              <a:rPr lang="en-US" dirty="0" smtClean="0"/>
              <a:t>Examples are:  ASWSU, the CUB, the Student Recreation Center, and Housing and Dining.</a:t>
            </a:r>
          </a:p>
          <a:p>
            <a:r>
              <a:rPr lang="en-US" dirty="0" smtClean="0"/>
              <a:t>Donated Funds – 846 (Restricted)</a:t>
            </a:r>
          </a:p>
          <a:p>
            <a:pPr lvl="1"/>
            <a:r>
              <a:rPr lang="en-US" dirty="0" smtClean="0"/>
              <a:t>These funds contain monies donated to the university through the WSU Foundation.  The monies may be used only for the purpose established by the donor.</a:t>
            </a:r>
            <a:endParaRPr lang="en-US" dirty="0"/>
          </a:p>
        </p:txBody>
      </p:sp>
    </p:spTree>
    <p:extLst>
      <p:ext uri="{BB962C8B-B14F-4D97-AF65-F5344CB8AC3E}">
        <p14:creationId xmlns:p14="http://schemas.microsoft.com/office/powerpoint/2010/main" val="1114564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35517" y="2091871"/>
            <a:ext cx="7315200" cy="4568943"/>
          </a:xfrm>
        </p:spPr>
        <p:txBody>
          <a:bodyPr/>
          <a:lstStyle/>
          <a:p>
            <a:r>
              <a:rPr lang="en-US" dirty="0" smtClean="0"/>
              <a:t>Loan Funds – 849 &amp; 860 (Restricted)</a:t>
            </a:r>
          </a:p>
          <a:p>
            <a:pPr lvl="1"/>
            <a:r>
              <a:rPr lang="en-US" dirty="0" smtClean="0"/>
              <a:t>These funds track the various types of loans the university is authorized to issue to students.</a:t>
            </a:r>
          </a:p>
          <a:p>
            <a:r>
              <a:rPr lang="en-US" dirty="0" smtClean="0"/>
              <a:t>Endowment Funds – 859 (Permanently Restricted)</a:t>
            </a:r>
          </a:p>
          <a:p>
            <a:pPr lvl="1"/>
            <a:r>
              <a:rPr lang="en-US" dirty="0" smtClean="0"/>
              <a:t>The WSU Foundation holds most of the university endowments, but WSU does hold a few on our books.</a:t>
            </a:r>
          </a:p>
          <a:p>
            <a:r>
              <a:rPr lang="en-US" dirty="0" smtClean="0"/>
              <a:t>Agency Funds</a:t>
            </a:r>
          </a:p>
          <a:p>
            <a:pPr lvl="1"/>
            <a:r>
              <a:rPr lang="en-US" dirty="0" smtClean="0"/>
              <a:t>These are used for tracking money that WSU holds for others.  Examples are: student clubs.</a:t>
            </a:r>
          </a:p>
          <a:p>
            <a:endParaRPr lang="en-US" dirty="0"/>
          </a:p>
        </p:txBody>
      </p:sp>
    </p:spTree>
    <p:extLst>
      <p:ext uri="{BB962C8B-B14F-4D97-AF65-F5344CB8AC3E}">
        <p14:creationId xmlns:p14="http://schemas.microsoft.com/office/powerpoint/2010/main" val="4247387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 Codes</a:t>
            </a:r>
            <a:endParaRPr lang="en-US" dirty="0"/>
          </a:p>
        </p:txBody>
      </p:sp>
      <p:sp>
        <p:nvSpPr>
          <p:cNvPr id="3" name="Content Placeholder 2"/>
          <p:cNvSpPr>
            <a:spLocks noGrp="1"/>
          </p:cNvSpPr>
          <p:nvPr>
            <p:ph idx="1"/>
          </p:nvPr>
        </p:nvSpPr>
        <p:spPr>
          <a:xfrm>
            <a:off x="1157288" y="2298700"/>
            <a:ext cx="7315200" cy="2828467"/>
          </a:xfrm>
        </p:spPr>
        <p:txBody>
          <a:bodyPr/>
          <a:lstStyle/>
          <a:p>
            <a:r>
              <a:rPr lang="en-US" dirty="0" smtClean="0"/>
              <a:t>Source and sub-source codes are used to identify the type of revenue received. </a:t>
            </a:r>
          </a:p>
          <a:p>
            <a:pPr lvl="1"/>
            <a:r>
              <a:rPr lang="en-US" dirty="0" smtClean="0"/>
              <a:t>Revenue cannot be recorded in all types of funds.  In general, self-sustaining, internal service, auxiliary, grant, and agency funds can receive revenue.</a:t>
            </a:r>
          </a:p>
          <a:p>
            <a:pPr lvl="1"/>
            <a:r>
              <a:rPr lang="en-US" dirty="0" smtClean="0"/>
              <a:t>Before generating revenue, the department needs to submit a request to create a service center.</a:t>
            </a:r>
            <a:endParaRPr lang="en-US" dirty="0"/>
          </a:p>
        </p:txBody>
      </p:sp>
    </p:spTree>
    <p:extLst>
      <p:ext uri="{BB962C8B-B14F-4D97-AF65-F5344CB8AC3E}">
        <p14:creationId xmlns:p14="http://schemas.microsoft.com/office/powerpoint/2010/main" val="2757146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of Source Codes</a:t>
            </a:r>
            <a:endParaRPr lang="en-US" dirty="0"/>
          </a:p>
        </p:txBody>
      </p:sp>
      <p:sp>
        <p:nvSpPr>
          <p:cNvPr id="3" name="Content Placeholder 2"/>
          <p:cNvSpPr>
            <a:spLocks noGrp="1"/>
          </p:cNvSpPr>
          <p:nvPr>
            <p:ph idx="1"/>
          </p:nvPr>
        </p:nvSpPr>
        <p:spPr>
          <a:xfrm>
            <a:off x="1157288" y="2298700"/>
            <a:ext cx="7315200" cy="3877985"/>
          </a:xfrm>
        </p:spPr>
        <p:txBody>
          <a:bodyPr/>
          <a:lstStyle/>
          <a:p>
            <a:r>
              <a:rPr lang="en-US" dirty="0" smtClean="0"/>
              <a:t>0300 – Federal Revenue</a:t>
            </a:r>
          </a:p>
          <a:p>
            <a:pPr lvl="1"/>
            <a:r>
              <a:rPr lang="en-US" dirty="0" smtClean="0"/>
              <a:t>These are generally only used by grant funds</a:t>
            </a:r>
          </a:p>
          <a:p>
            <a:r>
              <a:rPr lang="en-US" dirty="0" smtClean="0"/>
              <a:t>0400 – Miscellaneous </a:t>
            </a:r>
          </a:p>
          <a:p>
            <a:pPr lvl="1"/>
            <a:r>
              <a:rPr lang="en-US" dirty="0" smtClean="0"/>
              <a:t>These record revenue from property rentals, endowments, investment income, and sale of property and equipment</a:t>
            </a:r>
          </a:p>
          <a:p>
            <a:r>
              <a:rPr lang="en-US" dirty="0" smtClean="0"/>
              <a:t>0420 – Charges for Services</a:t>
            </a:r>
          </a:p>
          <a:p>
            <a:pPr lvl="1"/>
            <a:r>
              <a:rPr lang="en-US" dirty="0" smtClean="0"/>
              <a:t>The codes are meant to track revenues for charges to other departments of the university.</a:t>
            </a:r>
          </a:p>
          <a:p>
            <a:endParaRPr lang="en-US" dirty="0"/>
          </a:p>
        </p:txBody>
      </p:sp>
    </p:spTree>
    <p:extLst>
      <p:ext uri="{BB962C8B-B14F-4D97-AF65-F5344CB8AC3E}">
        <p14:creationId xmlns:p14="http://schemas.microsoft.com/office/powerpoint/2010/main" val="2449435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Source Codes, continued</a:t>
            </a:r>
            <a:endParaRPr lang="en-US" dirty="0"/>
          </a:p>
        </p:txBody>
      </p:sp>
      <p:sp>
        <p:nvSpPr>
          <p:cNvPr id="3" name="Content Placeholder 2"/>
          <p:cNvSpPr>
            <a:spLocks noGrp="1"/>
          </p:cNvSpPr>
          <p:nvPr>
            <p:ph idx="1"/>
          </p:nvPr>
        </p:nvSpPr>
        <p:spPr>
          <a:xfrm>
            <a:off x="1157288" y="2298700"/>
            <a:ext cx="7315200" cy="3597908"/>
          </a:xfrm>
        </p:spPr>
        <p:txBody>
          <a:bodyPr/>
          <a:lstStyle/>
          <a:p>
            <a:r>
              <a:rPr lang="en-US" dirty="0" smtClean="0"/>
              <a:t>0424 Tuition and Fees</a:t>
            </a:r>
          </a:p>
          <a:p>
            <a:pPr lvl="1"/>
            <a:r>
              <a:rPr lang="en-US" dirty="0" smtClean="0"/>
              <a:t>These codes are used to classify the types of tuition and fees charged to students.</a:t>
            </a:r>
          </a:p>
          <a:p>
            <a:pPr lvl="1"/>
            <a:r>
              <a:rPr lang="en-US" dirty="0" smtClean="0"/>
              <a:t>0424-9x and 0425-xx record tuition waivers</a:t>
            </a:r>
          </a:p>
          <a:p>
            <a:r>
              <a:rPr lang="en-US" dirty="0" smtClean="0"/>
              <a:t>0428 Revenue from Sales within an Area</a:t>
            </a:r>
          </a:p>
          <a:p>
            <a:pPr lvl="1"/>
            <a:r>
              <a:rPr lang="en-US" dirty="0" smtClean="0"/>
              <a:t>When a department sells something to another department within their area, these source codes are used.  Using these codes tells accounting why there was no administrative service charge applied.</a:t>
            </a:r>
            <a:endParaRPr lang="en-US" dirty="0"/>
          </a:p>
        </p:txBody>
      </p:sp>
    </p:spTree>
    <p:extLst>
      <p:ext uri="{BB962C8B-B14F-4D97-AF65-F5344CB8AC3E}">
        <p14:creationId xmlns:p14="http://schemas.microsoft.com/office/powerpoint/2010/main" val="1483392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Source Codes, continued</a:t>
            </a:r>
            <a:endParaRPr lang="en-US" dirty="0"/>
          </a:p>
        </p:txBody>
      </p:sp>
      <p:sp>
        <p:nvSpPr>
          <p:cNvPr id="3" name="Content Placeholder 2"/>
          <p:cNvSpPr>
            <a:spLocks noGrp="1"/>
          </p:cNvSpPr>
          <p:nvPr>
            <p:ph idx="1"/>
          </p:nvPr>
        </p:nvSpPr>
        <p:spPr>
          <a:xfrm>
            <a:off x="1157288" y="2298700"/>
            <a:ext cx="7315200" cy="4107278"/>
          </a:xfrm>
        </p:spPr>
        <p:txBody>
          <a:bodyPr/>
          <a:lstStyle/>
          <a:p>
            <a:r>
              <a:rPr lang="en-US" dirty="0" smtClean="0"/>
              <a:t>0430 Dedicated Student Fees</a:t>
            </a:r>
          </a:p>
          <a:p>
            <a:pPr lvl="1"/>
            <a:r>
              <a:rPr lang="en-US" dirty="0" smtClean="0"/>
              <a:t>These codes are used to classify course fees and other student fees.</a:t>
            </a:r>
          </a:p>
          <a:p>
            <a:r>
              <a:rPr lang="en-US" dirty="0" smtClean="0"/>
              <a:t>0440 F&amp;A Cost Recovery</a:t>
            </a:r>
          </a:p>
          <a:p>
            <a:pPr lvl="1"/>
            <a:r>
              <a:rPr lang="en-US" dirty="0" smtClean="0"/>
              <a:t>These codes are used by Sponsored Programs to record the F&amp;A revenue received from grants.</a:t>
            </a:r>
          </a:p>
          <a:p>
            <a:r>
              <a:rPr lang="en-US" dirty="0" smtClean="0"/>
              <a:t>0451 Revenue from Sales to Students and Outside Customers</a:t>
            </a:r>
          </a:p>
          <a:p>
            <a:pPr lvl="1"/>
            <a:r>
              <a:rPr lang="en-US" dirty="0" smtClean="0"/>
              <a:t>These codes are used to classify sales made to customers of the university – students or other universities, or outside businesses.</a:t>
            </a:r>
            <a:endParaRPr lang="en-US" dirty="0"/>
          </a:p>
        </p:txBody>
      </p:sp>
    </p:spTree>
    <p:extLst>
      <p:ext uri="{BB962C8B-B14F-4D97-AF65-F5344CB8AC3E}">
        <p14:creationId xmlns:p14="http://schemas.microsoft.com/office/powerpoint/2010/main" val="77597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295400"/>
            <a:ext cx="9144000" cy="1865126"/>
          </a:xfrm>
        </p:spPr>
        <p:txBody>
          <a:bodyPr anchor="t"/>
          <a:lstStyle/>
          <a:p>
            <a:pPr algn="ctr"/>
            <a:r>
              <a:rPr lang="en-US" sz="3200" dirty="0" smtClean="0">
                <a:latin typeface="Stone Serif" pitchFamily="18" charset="0"/>
              </a:rPr>
              <a:t>Washington State University is </a:t>
            </a:r>
            <a:br>
              <a:rPr lang="en-US" sz="3200" dirty="0" smtClean="0">
                <a:latin typeface="Stone Serif" pitchFamily="18" charset="0"/>
              </a:rPr>
            </a:br>
            <a:r>
              <a:rPr lang="en-US" sz="3200" dirty="0" smtClean="0">
                <a:latin typeface="Stone Serif" pitchFamily="18" charset="0"/>
              </a:rPr>
              <a:t>Washington State’s </a:t>
            </a:r>
            <a:br>
              <a:rPr lang="en-US" sz="3200" dirty="0" smtClean="0">
                <a:latin typeface="Stone Serif" pitchFamily="18" charset="0"/>
              </a:rPr>
            </a:br>
            <a:r>
              <a:rPr lang="en-US" sz="3200" dirty="0" smtClean="0">
                <a:latin typeface="Stone Serif" pitchFamily="18" charset="0"/>
              </a:rPr>
              <a:t>Land </a:t>
            </a:r>
            <a:r>
              <a:rPr lang="en-US" sz="3200" dirty="0">
                <a:latin typeface="Stone Serif" pitchFamily="18" charset="0"/>
              </a:rPr>
              <a:t>G</a:t>
            </a:r>
            <a:r>
              <a:rPr lang="en-US" sz="3200" dirty="0" smtClean="0">
                <a:latin typeface="Stone Serif" pitchFamily="18" charset="0"/>
              </a:rPr>
              <a:t>rant University</a:t>
            </a:r>
            <a:br>
              <a:rPr lang="en-US" sz="3200" dirty="0" smtClean="0">
                <a:latin typeface="Stone Serif" pitchFamily="18" charset="0"/>
              </a:rPr>
            </a:br>
            <a:endParaRPr lang="en-US" sz="3200" dirty="0" smtClean="0">
              <a:latin typeface="Stone Serif" pitchFamily="18" charset="0"/>
            </a:endParaRPr>
          </a:p>
        </p:txBody>
      </p:sp>
      <p:sp>
        <p:nvSpPr>
          <p:cNvPr id="10243" name="Content Placeholder 2"/>
          <p:cNvSpPr>
            <a:spLocks noGrp="1"/>
          </p:cNvSpPr>
          <p:nvPr>
            <p:ph idx="1"/>
          </p:nvPr>
        </p:nvSpPr>
        <p:spPr>
          <a:xfrm>
            <a:off x="152400" y="3276600"/>
            <a:ext cx="8991600" cy="1384995"/>
          </a:xfrm>
        </p:spPr>
        <p:txBody>
          <a:bodyPr/>
          <a:lstStyle/>
          <a:p>
            <a:r>
              <a:rPr lang="en-US" b="0" dirty="0" smtClean="0">
                <a:latin typeface="Stone Serif" pitchFamily="18" charset="0"/>
              </a:rPr>
              <a:t>Morrill Acts of 1862 and 1890</a:t>
            </a:r>
          </a:p>
          <a:p>
            <a:r>
              <a:rPr lang="en-US" b="0" dirty="0" smtClean="0">
                <a:latin typeface="Stone Serif" pitchFamily="18" charset="0"/>
              </a:rPr>
              <a:t>Hatch Act of 1887</a:t>
            </a:r>
          </a:p>
          <a:p>
            <a:r>
              <a:rPr lang="en-US" b="0" dirty="0" smtClean="0">
                <a:latin typeface="Stone Serif" pitchFamily="18" charset="0"/>
              </a:rPr>
              <a:t>Smith-Lever Act of 1914</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EFBF68E9-EE20-4BE6-9DD0-B86147D60BDA}" type="slidenum">
              <a:rPr lang="en-US" smtClean="0"/>
              <a:pPr eaLnBrk="1" hangingPunct="1"/>
              <a:t>4</a:t>
            </a:fld>
            <a:endParaRPr lang="en-US" smtClean="0"/>
          </a:p>
        </p:txBody>
      </p:sp>
    </p:spTree>
    <p:extLst>
      <p:ext uri="{BB962C8B-B14F-4D97-AF65-F5344CB8AC3E}">
        <p14:creationId xmlns:p14="http://schemas.microsoft.com/office/powerpoint/2010/main" val="32469316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of Source Codes, continued</a:t>
            </a:r>
            <a:endParaRPr lang="en-US" dirty="0"/>
          </a:p>
        </p:txBody>
      </p:sp>
      <p:sp>
        <p:nvSpPr>
          <p:cNvPr id="3" name="Content Placeholder 2"/>
          <p:cNvSpPr>
            <a:spLocks noGrp="1"/>
          </p:cNvSpPr>
          <p:nvPr>
            <p:ph idx="1"/>
          </p:nvPr>
        </p:nvSpPr>
        <p:spPr>
          <a:xfrm>
            <a:off x="1157288" y="2298700"/>
            <a:ext cx="7315200" cy="3522503"/>
          </a:xfrm>
        </p:spPr>
        <p:txBody>
          <a:bodyPr/>
          <a:lstStyle/>
          <a:p>
            <a:r>
              <a:rPr lang="en-US" dirty="0" smtClean="0"/>
              <a:t>0473 Investment Costs</a:t>
            </a:r>
          </a:p>
          <a:p>
            <a:r>
              <a:rPr lang="en-US" dirty="0" smtClean="0"/>
              <a:t>0541 Contributions</a:t>
            </a:r>
          </a:p>
          <a:p>
            <a:pPr lvl="1"/>
            <a:r>
              <a:rPr lang="en-US" dirty="0" smtClean="0"/>
              <a:t>These codes are used by the WSU Foundation to record contributions received</a:t>
            </a:r>
          </a:p>
          <a:p>
            <a:r>
              <a:rPr lang="en-US" dirty="0" smtClean="0"/>
              <a:t>0546 Federal Pass-Thru Revenue</a:t>
            </a:r>
          </a:p>
          <a:p>
            <a:pPr lvl="1"/>
            <a:r>
              <a:rPr lang="en-US" dirty="0" smtClean="0"/>
              <a:t>These codes are used by Sponsored Programs to track Federal revenues received through non-Federal entities</a:t>
            </a:r>
          </a:p>
          <a:p>
            <a:r>
              <a:rPr lang="en-US" dirty="0" smtClean="0"/>
              <a:t>06xx Transfers (Revenue transfers)</a:t>
            </a:r>
            <a:endParaRPr lang="en-US" dirty="0"/>
          </a:p>
        </p:txBody>
      </p:sp>
    </p:spTree>
    <p:extLst>
      <p:ext uri="{BB962C8B-B14F-4D97-AF65-F5344CB8AC3E}">
        <p14:creationId xmlns:p14="http://schemas.microsoft.com/office/powerpoint/2010/main" val="1413819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of Expenditure</a:t>
            </a:r>
            <a:endParaRPr lang="en-US" dirty="0"/>
          </a:p>
        </p:txBody>
      </p:sp>
      <p:sp>
        <p:nvSpPr>
          <p:cNvPr id="3" name="Content Placeholder 2"/>
          <p:cNvSpPr>
            <a:spLocks noGrp="1"/>
          </p:cNvSpPr>
          <p:nvPr>
            <p:ph idx="1"/>
          </p:nvPr>
        </p:nvSpPr>
        <p:spPr>
          <a:xfrm>
            <a:off x="1157288" y="2298700"/>
            <a:ext cx="7315200" cy="3862596"/>
          </a:xfrm>
        </p:spPr>
        <p:txBody>
          <a:bodyPr/>
          <a:lstStyle/>
          <a:p>
            <a:r>
              <a:rPr lang="en-US" sz="2000" dirty="0" smtClean="0"/>
              <a:t>00 Salaries</a:t>
            </a:r>
          </a:p>
          <a:p>
            <a:r>
              <a:rPr lang="en-US" sz="2000" dirty="0" smtClean="0"/>
              <a:t>01 Wages</a:t>
            </a:r>
          </a:p>
          <a:p>
            <a:r>
              <a:rPr lang="en-US" sz="2000" dirty="0" smtClean="0"/>
              <a:t>02 Service Contracts – Personal or Purchased</a:t>
            </a:r>
          </a:p>
          <a:p>
            <a:r>
              <a:rPr lang="en-US" sz="2000" dirty="0" smtClean="0"/>
              <a:t>03 Goods and Supplies</a:t>
            </a:r>
          </a:p>
          <a:p>
            <a:r>
              <a:rPr lang="en-US" sz="2000" dirty="0" smtClean="0"/>
              <a:t>04 Travel</a:t>
            </a:r>
          </a:p>
          <a:p>
            <a:r>
              <a:rPr lang="en-US" sz="2000" dirty="0" smtClean="0"/>
              <a:t>06 Capitalizable Equipment</a:t>
            </a:r>
          </a:p>
          <a:p>
            <a:r>
              <a:rPr lang="en-US" sz="2000" dirty="0" smtClean="0"/>
              <a:t>07 Employee Benefits</a:t>
            </a:r>
          </a:p>
          <a:p>
            <a:r>
              <a:rPr lang="en-US" sz="2000" dirty="0" smtClean="0"/>
              <a:t>08 Scholarships</a:t>
            </a:r>
          </a:p>
          <a:p>
            <a:r>
              <a:rPr lang="en-US" sz="2000" dirty="0" smtClean="0"/>
              <a:t>09 Principal and Interest on Debt</a:t>
            </a:r>
          </a:p>
          <a:p>
            <a:r>
              <a:rPr lang="en-US" sz="2000" dirty="0" smtClean="0"/>
              <a:t>10 Capitalizable Land or Buildings</a:t>
            </a:r>
            <a:endParaRPr lang="en-US" sz="2000" dirty="0"/>
          </a:p>
        </p:txBody>
      </p:sp>
    </p:spTree>
    <p:extLst>
      <p:ext uri="{BB962C8B-B14F-4D97-AF65-F5344CB8AC3E}">
        <p14:creationId xmlns:p14="http://schemas.microsoft.com/office/powerpoint/2010/main" val="3658068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of Expenditure</a:t>
            </a:r>
            <a:endParaRPr lang="en-US" dirty="0"/>
          </a:p>
        </p:txBody>
      </p:sp>
      <p:sp>
        <p:nvSpPr>
          <p:cNvPr id="3" name="Content Placeholder 2"/>
          <p:cNvSpPr>
            <a:spLocks noGrp="1"/>
          </p:cNvSpPr>
          <p:nvPr>
            <p:ph idx="1"/>
          </p:nvPr>
        </p:nvSpPr>
        <p:spPr>
          <a:xfrm>
            <a:off x="1157288" y="2298700"/>
            <a:ext cx="7315200" cy="2323713"/>
          </a:xfrm>
        </p:spPr>
        <p:txBody>
          <a:bodyPr/>
          <a:lstStyle/>
          <a:p>
            <a:r>
              <a:rPr lang="en-US" sz="2000" dirty="0" smtClean="0"/>
              <a:t>12 Depreciation, Amortization, Bad Debt Expense</a:t>
            </a:r>
          </a:p>
          <a:p>
            <a:r>
              <a:rPr lang="en-US" sz="2000" dirty="0" smtClean="0"/>
              <a:t>13 F&amp;A Charged to Grants </a:t>
            </a:r>
            <a:r>
              <a:rPr lang="en-US" sz="2000" dirty="0"/>
              <a:t>(Sponsored Programs only)</a:t>
            </a:r>
          </a:p>
          <a:p>
            <a:r>
              <a:rPr lang="en-US" sz="2000" dirty="0" smtClean="0"/>
              <a:t>14 Sub-Contract Expenses (Sponsored Programs only)</a:t>
            </a:r>
          </a:p>
          <a:p>
            <a:r>
              <a:rPr lang="en-US" sz="2000" dirty="0" smtClean="0"/>
              <a:t>15 Cost of Goods Sold (only used by H&amp;D)</a:t>
            </a:r>
          </a:p>
          <a:p>
            <a:r>
              <a:rPr lang="en-US" sz="2000" dirty="0" smtClean="0"/>
              <a:t>16 Non-Capitalized Equipment </a:t>
            </a:r>
          </a:p>
          <a:p>
            <a:r>
              <a:rPr lang="en-US" sz="2000" dirty="0" smtClean="0"/>
              <a:t>2x Intra-agency Reimbursements</a:t>
            </a:r>
            <a:endParaRPr lang="en-US" sz="2000" dirty="0"/>
          </a:p>
        </p:txBody>
      </p:sp>
    </p:spTree>
    <p:extLst>
      <p:ext uri="{BB962C8B-B14F-4D97-AF65-F5344CB8AC3E}">
        <p14:creationId xmlns:p14="http://schemas.microsoft.com/office/powerpoint/2010/main" val="1930996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latin typeface="Stone Serif" pitchFamily="18" charset="0"/>
              </a:rPr>
              <a:t>WSU Accounting Systems</a:t>
            </a:r>
          </a:p>
        </p:txBody>
      </p:sp>
      <p:sp>
        <p:nvSpPr>
          <p:cNvPr id="27651" name="Content Placeholder 2"/>
          <p:cNvSpPr>
            <a:spLocks noGrp="1"/>
          </p:cNvSpPr>
          <p:nvPr>
            <p:ph idx="1"/>
          </p:nvPr>
        </p:nvSpPr>
        <p:spPr>
          <a:xfrm>
            <a:off x="484188" y="2298700"/>
            <a:ext cx="7988300" cy="2769989"/>
          </a:xfrm>
        </p:spPr>
        <p:txBody>
          <a:bodyPr/>
          <a:lstStyle/>
          <a:p>
            <a:r>
              <a:rPr lang="en-US" sz="2400" dirty="0" smtClean="0">
                <a:latin typeface="Stone Serif" pitchFamily="18" charset="0"/>
              </a:rPr>
              <a:t>AIS PAPR – purchasing &amp; accounts payable</a:t>
            </a:r>
          </a:p>
          <a:p>
            <a:r>
              <a:rPr lang="en-US" sz="2400" dirty="0" smtClean="0">
                <a:latin typeface="Stone Serif" pitchFamily="18" charset="0"/>
              </a:rPr>
              <a:t>AIS DEPPS – payroll &amp; position control</a:t>
            </a:r>
          </a:p>
          <a:p>
            <a:r>
              <a:rPr lang="en-US" dirty="0" smtClean="0">
                <a:latin typeface="Stone Serif" pitchFamily="18" charset="0"/>
              </a:rPr>
              <a:t>SIS</a:t>
            </a:r>
            <a:r>
              <a:rPr lang="en-US" sz="2400" dirty="0" smtClean="0">
                <a:latin typeface="Stone Serif" pitchFamily="18" charset="0"/>
              </a:rPr>
              <a:t> – student &amp; general accounts receivable</a:t>
            </a:r>
          </a:p>
          <a:p>
            <a:r>
              <a:rPr lang="en-US" sz="2400" dirty="0" smtClean="0">
                <a:latin typeface="Stone Serif" pitchFamily="18" charset="0"/>
              </a:rPr>
              <a:t>AIS SCBAIMS – service center billing</a:t>
            </a:r>
          </a:p>
          <a:p>
            <a:r>
              <a:rPr lang="en-US" sz="2400" dirty="0" smtClean="0">
                <a:latin typeface="Stone Serif" pitchFamily="18" charset="0"/>
              </a:rPr>
              <a:t>AIS BPS – budget system/PBL data</a:t>
            </a:r>
          </a:p>
          <a:p>
            <a:endParaRPr lang="en-US" dirty="0" smtClean="0">
              <a:latin typeface="Stone Serif" pitchFamily="18" charset="0"/>
            </a:endParaRP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8AF66FDB-EDD9-439D-A1B4-BBF84F20BABE}" type="slidenum">
              <a:rPr lang="en-US" smtClean="0"/>
              <a:pPr eaLnBrk="1" hangingPunct="1"/>
              <a:t>43</a:t>
            </a:fld>
            <a:endParaRPr lang="en-US" smtClean="0"/>
          </a:p>
        </p:txBody>
      </p:sp>
    </p:spTree>
    <p:extLst>
      <p:ext uri="{BB962C8B-B14F-4D97-AF65-F5344CB8AC3E}">
        <p14:creationId xmlns:p14="http://schemas.microsoft.com/office/powerpoint/2010/main" val="37470720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84188" y="1402807"/>
            <a:ext cx="8659812" cy="535531"/>
          </a:xfrm>
        </p:spPr>
        <p:txBody>
          <a:bodyPr/>
          <a:lstStyle/>
          <a:p>
            <a:r>
              <a:rPr lang="en-US" sz="3200" dirty="0" smtClean="0">
                <a:latin typeface="Stone Serif" pitchFamily="18" charset="0"/>
              </a:rPr>
              <a:t>Other Systems</a:t>
            </a:r>
          </a:p>
        </p:txBody>
      </p:sp>
      <p:sp>
        <p:nvSpPr>
          <p:cNvPr id="28675" name="Content Placeholder 2"/>
          <p:cNvSpPr>
            <a:spLocks noGrp="1"/>
          </p:cNvSpPr>
          <p:nvPr>
            <p:ph idx="1"/>
          </p:nvPr>
        </p:nvSpPr>
        <p:spPr>
          <a:xfrm>
            <a:off x="484188" y="2298700"/>
            <a:ext cx="7988300" cy="2793072"/>
          </a:xfrm>
        </p:spPr>
        <p:txBody>
          <a:bodyPr/>
          <a:lstStyle/>
          <a:p>
            <a:r>
              <a:rPr lang="en-US" sz="1800" b="0" dirty="0" smtClean="0">
                <a:latin typeface="Stone Serif" pitchFamily="18" charset="0"/>
              </a:rPr>
              <a:t>Purchasing Card/Central Travel</a:t>
            </a:r>
          </a:p>
          <a:p>
            <a:r>
              <a:rPr lang="en-US" sz="1800" b="0" dirty="0" smtClean="0">
                <a:latin typeface="Stone Serif" pitchFamily="18" charset="0"/>
              </a:rPr>
              <a:t>Point of Sale cashiering</a:t>
            </a:r>
          </a:p>
          <a:p>
            <a:r>
              <a:rPr lang="en-US" sz="1800" b="0" dirty="0" smtClean="0">
                <a:latin typeface="Stone Serif" pitchFamily="18" charset="0"/>
              </a:rPr>
              <a:t>Property Inventory</a:t>
            </a:r>
          </a:p>
          <a:p>
            <a:r>
              <a:rPr lang="en-US" sz="1800" b="0" dirty="0" smtClean="0">
                <a:latin typeface="Stone Serif" pitchFamily="18" charset="0"/>
              </a:rPr>
              <a:t>Facilities, Land</a:t>
            </a:r>
          </a:p>
          <a:p>
            <a:r>
              <a:rPr lang="en-US" sz="1800" b="0" dirty="0" smtClean="0">
                <a:latin typeface="Stone Serif" pitchFamily="18" charset="0"/>
              </a:rPr>
              <a:t>Cost Share/Effort Reporting</a:t>
            </a:r>
          </a:p>
          <a:p>
            <a:r>
              <a:rPr lang="en-US" sz="1800" b="0" dirty="0" smtClean="0">
                <a:latin typeface="Stone Serif" pitchFamily="18" charset="0"/>
              </a:rPr>
              <a:t>WSU Org</a:t>
            </a:r>
          </a:p>
          <a:p>
            <a:r>
              <a:rPr lang="en-US" sz="1800" b="0" dirty="0" smtClean="0">
                <a:latin typeface="Stone Serif" pitchFamily="18" charset="0"/>
              </a:rPr>
              <a:t>Endowment Investment Tracking</a:t>
            </a:r>
          </a:p>
          <a:p>
            <a:endParaRPr lang="en-US" sz="1800" b="0" dirty="0" smtClean="0">
              <a:latin typeface="Stone Serif" pitchFamily="18" charset="0"/>
            </a:endParaRP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15DE6D8F-2B34-4CF4-BA46-9FBCD4E049C9}" type="slidenum">
              <a:rPr lang="en-US" smtClean="0"/>
              <a:pPr eaLnBrk="1" hangingPunct="1"/>
              <a:t>44</a:t>
            </a:fld>
            <a:endParaRPr lang="en-US" smtClean="0"/>
          </a:p>
        </p:txBody>
      </p:sp>
    </p:spTree>
    <p:extLst>
      <p:ext uri="{BB962C8B-B14F-4D97-AF65-F5344CB8AC3E}">
        <p14:creationId xmlns:p14="http://schemas.microsoft.com/office/powerpoint/2010/main" val="685534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84188" y="1402807"/>
            <a:ext cx="8659812" cy="535531"/>
          </a:xfrm>
        </p:spPr>
        <p:txBody>
          <a:bodyPr/>
          <a:lstStyle/>
          <a:p>
            <a:r>
              <a:rPr lang="en-US" sz="3200" dirty="0" smtClean="0">
                <a:latin typeface="Stone Serif" pitchFamily="18" charset="0"/>
              </a:rPr>
              <a:t>AIS Balances</a:t>
            </a:r>
          </a:p>
        </p:txBody>
      </p:sp>
      <p:sp>
        <p:nvSpPr>
          <p:cNvPr id="29699" name="Content Placeholder 2"/>
          <p:cNvSpPr>
            <a:spLocks noGrp="1"/>
          </p:cNvSpPr>
          <p:nvPr>
            <p:ph idx="1"/>
          </p:nvPr>
        </p:nvSpPr>
        <p:spPr>
          <a:xfrm>
            <a:off x="484188" y="2298700"/>
            <a:ext cx="7988300" cy="3508653"/>
          </a:xfrm>
        </p:spPr>
        <p:txBody>
          <a:bodyPr/>
          <a:lstStyle/>
          <a:p>
            <a:r>
              <a:rPr lang="en-US" sz="2400" b="0" dirty="0" smtClean="0">
                <a:latin typeface="Stone Serif" pitchFamily="18" charset="0"/>
              </a:rPr>
              <a:t>Allows you to view your accounts in summary and detail</a:t>
            </a:r>
          </a:p>
          <a:p>
            <a:r>
              <a:rPr lang="en-US" sz="2400" b="0" dirty="0" smtClean="0">
                <a:latin typeface="Stone Serif" pitchFamily="18" charset="0"/>
              </a:rPr>
              <a:t>Flexibility</a:t>
            </a:r>
          </a:p>
          <a:p>
            <a:r>
              <a:rPr lang="en-US" sz="2400" b="0" dirty="0" smtClean="0">
                <a:latin typeface="Stone Serif" pitchFamily="18" charset="0"/>
              </a:rPr>
              <a:t>Multiple years</a:t>
            </a:r>
          </a:p>
          <a:p>
            <a:r>
              <a:rPr lang="en-US" sz="2400" b="0" dirty="0" smtClean="0">
                <a:latin typeface="Stone Serif" pitchFamily="18" charset="0"/>
              </a:rPr>
              <a:t>Essential tool</a:t>
            </a:r>
          </a:p>
          <a:p>
            <a:r>
              <a:rPr lang="en-US" sz="2400" b="0" dirty="0" smtClean="0">
                <a:latin typeface="Stone Serif" pitchFamily="18" charset="0"/>
              </a:rPr>
              <a:t>Refer to BPPM 85.33 to request access</a:t>
            </a:r>
          </a:p>
          <a:p>
            <a:r>
              <a:rPr lang="en-US" sz="2400" b="0" dirty="0" smtClean="0">
                <a:latin typeface="Stone Serif" pitchFamily="18" charset="0"/>
              </a:rPr>
              <a:t>Sign up for AIS: Account Balances training through HRS</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3F76171A-61F7-4605-8F21-8E452762F08E}" type="slidenum">
              <a:rPr lang="en-US" smtClean="0"/>
              <a:pPr eaLnBrk="1" hangingPunct="1"/>
              <a:t>45</a:t>
            </a:fld>
            <a:endParaRPr lang="en-US" smtClean="0"/>
          </a:p>
        </p:txBody>
      </p:sp>
    </p:spTree>
    <p:extLst>
      <p:ext uri="{BB962C8B-B14F-4D97-AF65-F5344CB8AC3E}">
        <p14:creationId xmlns:p14="http://schemas.microsoft.com/office/powerpoint/2010/main" val="12685597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latin typeface="Stone Serif" pitchFamily="18" charset="0"/>
              </a:rPr>
              <a:t>Financial Data Warehouse</a:t>
            </a:r>
            <a:endParaRPr lang="en-US" sz="3200" dirty="0">
              <a:latin typeface="Stone Serif" pitchFamily="18" charset="0"/>
            </a:endParaRPr>
          </a:p>
        </p:txBody>
      </p:sp>
      <p:sp>
        <p:nvSpPr>
          <p:cNvPr id="3" name="Content Placeholder 2"/>
          <p:cNvSpPr>
            <a:spLocks noGrp="1"/>
          </p:cNvSpPr>
          <p:nvPr>
            <p:ph idx="1"/>
          </p:nvPr>
        </p:nvSpPr>
        <p:spPr>
          <a:xfrm>
            <a:off x="484188" y="2298700"/>
            <a:ext cx="7988300" cy="2431435"/>
          </a:xfrm>
        </p:spPr>
        <p:txBody>
          <a:bodyPr/>
          <a:lstStyle/>
          <a:p>
            <a:r>
              <a:rPr lang="en-US" sz="2400" b="0" dirty="0" smtClean="0">
                <a:latin typeface="Stone Serif" pitchFamily="18" charset="0"/>
              </a:rPr>
              <a:t>Almost all data that goes into AIS Balances is exported to the financial data warehouse.</a:t>
            </a:r>
          </a:p>
          <a:p>
            <a:r>
              <a:rPr lang="en-US" sz="2400" b="0" dirty="0" smtClean="0">
                <a:latin typeface="Stone Serif" pitchFamily="18" charset="0"/>
              </a:rPr>
              <a:t>Using Business Objects as the query tool, you can write and run reports to gather all information about your budgets</a:t>
            </a:r>
          </a:p>
          <a:p>
            <a:r>
              <a:rPr lang="en-US" sz="2400" b="0" dirty="0" smtClean="0">
                <a:latin typeface="Stone Serif" pitchFamily="18" charset="0"/>
              </a:rPr>
              <a:t>The license is now free to all who need access.  </a:t>
            </a:r>
          </a:p>
          <a:p>
            <a:pPr lvl="1"/>
            <a:r>
              <a:rPr lang="en-US" sz="1400" dirty="0">
                <a:latin typeface="Stone Serif" pitchFamily="18" charset="0"/>
              </a:rPr>
              <a:t>https://infotech.wsu.edu/DataWarehouse/FinancialData/AccessProcedure.aspx</a:t>
            </a:r>
            <a:endParaRPr lang="en-US" sz="1400" b="0" dirty="0" smtClean="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46</a:t>
            </a:fld>
            <a:endParaRPr lang="en-US"/>
          </a:p>
        </p:txBody>
      </p:sp>
    </p:spTree>
    <p:extLst>
      <p:ext uri="{BB962C8B-B14F-4D97-AF65-F5344CB8AC3E}">
        <p14:creationId xmlns:p14="http://schemas.microsoft.com/office/powerpoint/2010/main" val="24804696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1217069"/>
            <a:ext cx="9144000" cy="535531"/>
          </a:xfrm>
        </p:spPr>
        <p:txBody>
          <a:bodyPr/>
          <a:lstStyle/>
          <a:p>
            <a:r>
              <a:rPr lang="en-US" sz="3200" dirty="0" smtClean="0">
                <a:latin typeface="Stone Serif" pitchFamily="18" charset="0"/>
              </a:rPr>
              <a:t>AIS HEPPS/DEPPS</a:t>
            </a:r>
          </a:p>
        </p:txBody>
      </p:sp>
      <p:sp>
        <p:nvSpPr>
          <p:cNvPr id="30723" name="Content Placeholder 2"/>
          <p:cNvSpPr>
            <a:spLocks noGrp="1"/>
          </p:cNvSpPr>
          <p:nvPr>
            <p:ph idx="1"/>
          </p:nvPr>
        </p:nvSpPr>
        <p:spPr>
          <a:xfrm>
            <a:off x="481262" y="2057400"/>
            <a:ext cx="8662737" cy="3508653"/>
          </a:xfrm>
        </p:spPr>
        <p:txBody>
          <a:bodyPr/>
          <a:lstStyle/>
          <a:p>
            <a:r>
              <a:rPr lang="en-US" sz="2400" b="0" dirty="0" smtClean="0">
                <a:latin typeface="Stone Serif" pitchFamily="18" charset="0"/>
              </a:rPr>
              <a:t>Payroll processing system</a:t>
            </a:r>
          </a:p>
          <a:p>
            <a:r>
              <a:rPr lang="en-US" sz="2400" b="0" dirty="0" smtClean="0">
                <a:latin typeface="Stone Serif" pitchFamily="18" charset="0"/>
              </a:rPr>
              <a:t>This system contains information on employees, payroll and position control</a:t>
            </a:r>
          </a:p>
          <a:p>
            <a:r>
              <a:rPr lang="en-US" sz="2400" b="0" dirty="0" smtClean="0">
                <a:latin typeface="Stone Serif" pitchFamily="18" charset="0"/>
              </a:rPr>
              <a:t>Training is available through Human Resources</a:t>
            </a:r>
          </a:p>
          <a:p>
            <a:r>
              <a:rPr lang="en-US" sz="2400" b="0" dirty="0" smtClean="0">
                <a:latin typeface="Stone Serif" pitchFamily="18" charset="0"/>
                <a:hlinkClick r:id="rId2"/>
              </a:rPr>
              <a:t>http://www.hrs.wsu.edu/Fiscal%20Management%20Training%20Resource%20Materials</a:t>
            </a:r>
            <a:endParaRPr lang="en-US" sz="2400" b="0" dirty="0" smtClean="0">
              <a:latin typeface="Stone Serif" pitchFamily="18" charset="0"/>
            </a:endParaRPr>
          </a:p>
          <a:p>
            <a:r>
              <a:rPr lang="en-US" sz="2400" b="0" dirty="0" smtClean="0">
                <a:latin typeface="Stone Serif" pitchFamily="18" charset="0"/>
              </a:rPr>
              <a:t>Payroll data is fed to the Financial data warehouse</a:t>
            </a:r>
          </a:p>
          <a:p>
            <a:endParaRPr lang="en-US" sz="2400" b="0" dirty="0" smtClean="0">
              <a:latin typeface="Stone Serif" pitchFamily="18" charset="0"/>
            </a:endParaRP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961A9B66-896F-4E76-BC98-5A0C834BA093}" type="slidenum">
              <a:rPr lang="en-US" smtClean="0"/>
              <a:pPr eaLnBrk="1" hangingPunct="1"/>
              <a:t>47</a:t>
            </a:fld>
            <a:endParaRPr lang="en-US" smtClean="0"/>
          </a:p>
        </p:txBody>
      </p:sp>
    </p:spTree>
    <p:extLst>
      <p:ext uri="{BB962C8B-B14F-4D97-AF65-F5344CB8AC3E}">
        <p14:creationId xmlns:p14="http://schemas.microsoft.com/office/powerpoint/2010/main" val="10842815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84188" y="1402807"/>
            <a:ext cx="8659812" cy="535531"/>
          </a:xfrm>
        </p:spPr>
        <p:txBody>
          <a:bodyPr/>
          <a:lstStyle/>
          <a:p>
            <a:r>
              <a:rPr lang="en-US" sz="3200" dirty="0" smtClean="0">
                <a:latin typeface="Stone Serif" pitchFamily="18" charset="0"/>
              </a:rPr>
              <a:t>DEPTPAY</a:t>
            </a:r>
          </a:p>
        </p:txBody>
      </p:sp>
      <p:sp>
        <p:nvSpPr>
          <p:cNvPr id="31747" name="Content Placeholder 2"/>
          <p:cNvSpPr>
            <a:spLocks noGrp="1"/>
          </p:cNvSpPr>
          <p:nvPr>
            <p:ph idx="1"/>
          </p:nvPr>
        </p:nvSpPr>
        <p:spPr>
          <a:xfrm>
            <a:off x="484188" y="2298700"/>
            <a:ext cx="7988300" cy="4431983"/>
          </a:xfrm>
        </p:spPr>
        <p:txBody>
          <a:bodyPr/>
          <a:lstStyle/>
          <a:p>
            <a:r>
              <a:rPr lang="en-US" sz="2400" b="0" dirty="0" smtClean="0">
                <a:latin typeface="Stone Serif" pitchFamily="18" charset="0"/>
              </a:rPr>
              <a:t>All departments must have two people who have been trained in inputting hours for hourly staff and reviewing gross pay for departmental employees. </a:t>
            </a:r>
          </a:p>
          <a:p>
            <a:r>
              <a:rPr lang="en-US" sz="2400" b="0" dirty="0" smtClean="0">
                <a:latin typeface="Stone Serif" pitchFamily="18" charset="0"/>
              </a:rPr>
              <a:t>You must attend training before you can use DEPTPAY.</a:t>
            </a:r>
          </a:p>
          <a:p>
            <a:r>
              <a:rPr lang="en-US" sz="2400" b="0" dirty="0" smtClean="0">
                <a:latin typeface="Stone Serif" pitchFamily="18" charset="0"/>
              </a:rPr>
              <a:t>You must have access to DEPPS before you can get training.</a:t>
            </a:r>
          </a:p>
          <a:p>
            <a:r>
              <a:rPr lang="en-US" sz="2400" b="0" dirty="0" smtClean="0">
                <a:latin typeface="Stone Serif" pitchFamily="18" charset="0"/>
              </a:rPr>
              <a:t>The training is offered through Human Resources.</a:t>
            </a:r>
            <a:br>
              <a:rPr lang="en-US" sz="2400" b="0" dirty="0" smtClean="0">
                <a:latin typeface="Stone Serif" pitchFamily="18" charset="0"/>
              </a:rPr>
            </a:br>
            <a:endParaRPr lang="en-US" sz="2400" b="0" dirty="0" smtClean="0">
              <a:latin typeface="Stone Serif" pitchFamily="18" charset="0"/>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69311EFD-F252-4CAA-82C0-5BD453A6C399}" type="slidenum">
              <a:rPr lang="en-US" smtClean="0"/>
              <a:pPr eaLnBrk="1" hangingPunct="1"/>
              <a:t>48</a:t>
            </a:fld>
            <a:endParaRPr lang="en-US" smtClean="0"/>
          </a:p>
        </p:txBody>
      </p:sp>
    </p:spTree>
    <p:extLst>
      <p:ext uri="{BB962C8B-B14F-4D97-AF65-F5344CB8AC3E}">
        <p14:creationId xmlns:p14="http://schemas.microsoft.com/office/powerpoint/2010/main" val="14188999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1064669"/>
            <a:ext cx="9144000" cy="535531"/>
          </a:xfrm>
        </p:spPr>
        <p:txBody>
          <a:bodyPr/>
          <a:lstStyle/>
          <a:p>
            <a:r>
              <a:rPr lang="en-US" sz="3200" dirty="0" smtClean="0">
                <a:latin typeface="Stone Serif" pitchFamily="18" charset="0"/>
              </a:rPr>
              <a:t>PERMS &amp; TEMPS</a:t>
            </a:r>
          </a:p>
        </p:txBody>
      </p:sp>
      <p:sp>
        <p:nvSpPr>
          <p:cNvPr id="32771" name="Content Placeholder 2"/>
          <p:cNvSpPr>
            <a:spLocks noGrp="1"/>
          </p:cNvSpPr>
          <p:nvPr>
            <p:ph idx="1"/>
          </p:nvPr>
        </p:nvSpPr>
        <p:spPr>
          <a:xfrm>
            <a:off x="577516" y="1752600"/>
            <a:ext cx="8566484" cy="4647426"/>
          </a:xfrm>
        </p:spPr>
        <p:txBody>
          <a:bodyPr/>
          <a:lstStyle/>
          <a:p>
            <a:pPr>
              <a:buFontTx/>
              <a:buNone/>
            </a:pPr>
            <a:r>
              <a:rPr lang="en-US" sz="1600" b="0" dirty="0" smtClean="0">
                <a:latin typeface="Stone Serif" pitchFamily="18" charset="0"/>
              </a:rPr>
              <a:t>Personnel Action Forms must be completed using the PERMS system</a:t>
            </a:r>
          </a:p>
          <a:p>
            <a:r>
              <a:rPr lang="en-US" sz="1600" b="0" dirty="0" smtClean="0">
                <a:latin typeface="Stone Serif" pitchFamily="18" charset="0"/>
              </a:rPr>
              <a:t>Frequently asked questions about PERMS</a:t>
            </a:r>
          </a:p>
          <a:p>
            <a:r>
              <a:rPr lang="en-US" sz="1600" b="0" dirty="0" smtClean="0">
                <a:latin typeface="Stone Serif" pitchFamily="18" charset="0"/>
                <a:hlinkClick r:id="rId2"/>
              </a:rPr>
              <a:t>http://www.hrs.wsu.edu/utils/File.aspx?fileid=5158</a:t>
            </a:r>
            <a:endParaRPr lang="en-US" sz="1600" b="0" dirty="0" smtClean="0">
              <a:latin typeface="Stone Serif" pitchFamily="18" charset="0"/>
            </a:endParaRPr>
          </a:p>
          <a:p>
            <a:r>
              <a:rPr lang="en-US" sz="1600" b="0" dirty="0" smtClean="0">
                <a:latin typeface="Stone Serif" pitchFamily="18" charset="0"/>
              </a:rPr>
              <a:t>You may access PERMS via the following websites:</a:t>
            </a:r>
          </a:p>
          <a:p>
            <a:r>
              <a:rPr lang="en-US" sz="1600" b="0" dirty="0" smtClean="0">
                <a:latin typeface="Stone Serif" pitchFamily="18" charset="0"/>
                <a:hlinkClick r:id="rId3"/>
              </a:rPr>
              <a:t>https://webapps.wsu.edu/ais/perms/permsmaster/permswelcome.aspx</a:t>
            </a:r>
            <a:endParaRPr lang="en-US" sz="1600" b="0" dirty="0" smtClean="0">
              <a:latin typeface="Stone Serif" pitchFamily="18" charset="0"/>
            </a:endParaRPr>
          </a:p>
          <a:p>
            <a:endParaRPr lang="en-US" sz="1600" b="0" dirty="0" smtClean="0">
              <a:latin typeface="Stone Serif" pitchFamily="18" charset="0"/>
            </a:endParaRPr>
          </a:p>
          <a:p>
            <a:r>
              <a:rPr lang="en-US" sz="1600" b="0" dirty="0" smtClean="0">
                <a:latin typeface="Stone Serif" pitchFamily="18" charset="0"/>
              </a:rPr>
              <a:t>Temporary Employee Personnel Actions must be processed using the TEMPS system</a:t>
            </a:r>
          </a:p>
          <a:p>
            <a:r>
              <a:rPr lang="en-US" sz="1600" b="0" dirty="0" smtClean="0">
                <a:latin typeface="Stone Serif" pitchFamily="18" charset="0"/>
              </a:rPr>
              <a:t>TEMPS Training Manual</a:t>
            </a:r>
          </a:p>
          <a:p>
            <a:r>
              <a:rPr lang="en-US" sz="1600" b="0" dirty="0" smtClean="0">
                <a:latin typeface="Stone Serif" pitchFamily="18" charset="0"/>
                <a:hlinkClick r:id="rId4"/>
              </a:rPr>
              <a:t>http://www.hrs.wsu.edu/utils/file.aspx?fileid=1007</a:t>
            </a:r>
            <a:endParaRPr lang="en-US" sz="1600" b="0" dirty="0" smtClean="0">
              <a:latin typeface="Stone Serif" pitchFamily="18" charset="0"/>
            </a:endParaRPr>
          </a:p>
          <a:p>
            <a:r>
              <a:rPr lang="en-US" sz="1600" b="0" dirty="0" smtClean="0">
                <a:latin typeface="Stone Serif" pitchFamily="18" charset="0"/>
              </a:rPr>
              <a:t>BPPM 60.26</a:t>
            </a:r>
          </a:p>
          <a:p>
            <a:pPr>
              <a:buFontTx/>
              <a:buNone/>
            </a:pPr>
            <a:endParaRPr lang="en-US" sz="1600" b="0" dirty="0" smtClean="0">
              <a:latin typeface="Stone Serif" pitchFamily="18" charset="0"/>
            </a:endParaRPr>
          </a:p>
          <a:p>
            <a:pPr>
              <a:buFontTx/>
              <a:buNone/>
            </a:pPr>
            <a:r>
              <a:rPr lang="en-US" sz="1600" b="0" dirty="0" smtClean="0">
                <a:latin typeface="Stone Serif" pitchFamily="18" charset="0"/>
              </a:rPr>
              <a:t>Both PERMS and TEMPS training is available through Human Resources </a:t>
            </a:r>
          </a:p>
          <a:p>
            <a:pPr>
              <a:buFontTx/>
              <a:buNone/>
            </a:pPr>
            <a:r>
              <a:rPr lang="en-US" sz="1600" b="0" dirty="0" smtClean="0">
                <a:latin typeface="Stone Serif" pitchFamily="18" charset="0"/>
                <a:hlinkClick r:id="rId5"/>
              </a:rPr>
              <a:t>http://www.hrs.ws.edu/ILT%20Schedule.htm</a:t>
            </a:r>
            <a:endParaRPr lang="en-US" sz="1600" b="0" dirty="0" smtClean="0">
              <a:latin typeface="Stone Serif" pitchFamily="18" charset="0"/>
            </a:endParaRPr>
          </a:p>
          <a:p>
            <a:pPr>
              <a:buFontTx/>
              <a:buNone/>
            </a:pPr>
            <a:endParaRPr lang="en-US" sz="1600" b="0" dirty="0" smtClean="0">
              <a:latin typeface="Stone Serif" pitchFamily="18" charset="0"/>
            </a:endParaRPr>
          </a:p>
          <a:p>
            <a:pPr>
              <a:buFontTx/>
              <a:buNone/>
            </a:pPr>
            <a:endParaRPr lang="en-US" sz="1600" b="0" dirty="0" smtClean="0">
              <a:latin typeface="Stone Serif" pitchFamily="18" charset="0"/>
            </a:endParaRP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553C3AD4-2544-46A5-AC6E-588AC55556BC}" type="slidenum">
              <a:rPr lang="en-US" smtClean="0"/>
              <a:pPr eaLnBrk="1" hangingPunct="1"/>
              <a:t>49</a:t>
            </a:fld>
            <a:endParaRPr lang="en-US" smtClean="0"/>
          </a:p>
        </p:txBody>
      </p:sp>
    </p:spTree>
    <p:extLst>
      <p:ext uri="{BB962C8B-B14F-4D97-AF65-F5344CB8AC3E}">
        <p14:creationId xmlns:p14="http://schemas.microsoft.com/office/powerpoint/2010/main" val="380681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587140" y="1219200"/>
            <a:ext cx="8252059" cy="1292662"/>
          </a:xfrm>
        </p:spPr>
        <p:txBody>
          <a:bodyPr/>
          <a:lstStyle/>
          <a:p>
            <a:pPr>
              <a:buFontTx/>
              <a:buNone/>
            </a:pPr>
            <a:r>
              <a:rPr lang="en-US" sz="2400" dirty="0" smtClean="0">
                <a:latin typeface="Stone Serif" pitchFamily="18" charset="0"/>
              </a:rPr>
              <a:t>WSU is a public research university committed to its land-grant heritage and tradition of service to society. </a:t>
            </a:r>
          </a:p>
          <a:p>
            <a:pPr>
              <a:buFontTx/>
              <a:buNone/>
            </a:pPr>
            <a:endParaRPr lang="en-US" sz="2400" dirty="0" smtClean="0">
              <a:latin typeface="Stone Serif" pitchFamily="18" charset="0"/>
            </a:endParaRPr>
          </a:p>
        </p:txBody>
      </p:sp>
      <p:sp>
        <p:nvSpPr>
          <p:cNvPr id="11267" name="Slide Number Placeholder 4"/>
          <p:cNvSpPr>
            <a:spLocks noGrp="1"/>
          </p:cNvSpPr>
          <p:nvPr>
            <p:ph type="sldNum" sz="quarter" idx="12"/>
          </p:nvPr>
        </p:nvSpPr>
        <p:spPr>
          <a:xfrm>
            <a:off x="7772400" y="6534150"/>
            <a:ext cx="1981200" cy="323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mtClean="0"/>
              <a:t>Slide# </a:t>
            </a:r>
            <a:fld id="{8CD6D046-8E08-4FF8-BC1E-9C342A6FCDDC}" type="slidenum">
              <a:rPr lang="en-US" smtClean="0"/>
              <a:pPr algn="ctr" eaLnBrk="1" hangingPunct="1"/>
              <a:t>5</a:t>
            </a:fld>
            <a:endParaRPr lang="en-US" smtClean="0"/>
          </a:p>
        </p:txBody>
      </p:sp>
      <p:sp>
        <p:nvSpPr>
          <p:cNvPr id="11268" name="TextBox 5"/>
          <p:cNvSpPr txBox="1">
            <a:spLocks noChangeArrowheads="1"/>
          </p:cNvSpPr>
          <p:nvPr/>
        </p:nvSpPr>
        <p:spPr bwMode="auto">
          <a:xfrm>
            <a:off x="2323578" y="5486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latin typeface="Stone Serif" pitchFamily="18" charset="0"/>
                <a:hlinkClick r:id="rId3"/>
              </a:rPr>
              <a:t>https://</a:t>
            </a:r>
            <a:r>
              <a:rPr lang="en-US" dirty="0">
                <a:solidFill>
                  <a:schemeClr val="bg2"/>
                </a:solidFill>
                <a:latin typeface="Stone Serif" pitchFamily="18" charset="0"/>
                <a:hlinkClick r:id="rId3"/>
              </a:rPr>
              <a:t>strategicplan.wsu.edu/</a:t>
            </a:r>
            <a:endParaRPr lang="en-US" dirty="0">
              <a:solidFill>
                <a:schemeClr val="bg2"/>
              </a:solidFill>
              <a:latin typeface="Stone Serif" pitchFamily="18" charset="0"/>
            </a:endParaRPr>
          </a:p>
        </p:txBody>
      </p:sp>
      <p:sp>
        <p:nvSpPr>
          <p:cNvPr id="7" name="Action Button: Information 6">
            <a:hlinkClick r:id="rId3" highlightClick="1"/>
          </p:cNvPr>
          <p:cNvSpPr/>
          <p:nvPr/>
        </p:nvSpPr>
        <p:spPr>
          <a:xfrm>
            <a:off x="1533916" y="5687002"/>
            <a:ext cx="533400" cy="4572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0" name="TextBox 9"/>
          <p:cNvSpPr txBox="1">
            <a:spLocks noChangeArrowheads="1"/>
          </p:cNvSpPr>
          <p:nvPr/>
        </p:nvSpPr>
        <p:spPr bwMode="auto">
          <a:xfrm>
            <a:off x="685800" y="2209800"/>
            <a:ext cx="7797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Stone Serif" pitchFamily="18" charset="0"/>
              </a:rPr>
              <a:t>WSU has a long tradition of excellence.  It has great plans for the future.  </a:t>
            </a:r>
          </a:p>
          <a:p>
            <a:pPr eaLnBrk="1" hangingPunct="1"/>
            <a:r>
              <a:rPr lang="en-US" dirty="0">
                <a:solidFill>
                  <a:schemeClr val="bg2"/>
                </a:solidFill>
                <a:latin typeface="Stone Serif" pitchFamily="18" charset="0"/>
              </a:rPr>
              <a:t>If you’d like to share that vision, see the university’s mission statement and</a:t>
            </a:r>
          </a:p>
          <a:p>
            <a:pPr eaLnBrk="1" hangingPunct="1"/>
            <a:r>
              <a:rPr lang="en-US" dirty="0">
                <a:solidFill>
                  <a:schemeClr val="bg2"/>
                </a:solidFill>
                <a:latin typeface="Stone Serif" pitchFamily="18" charset="0"/>
              </a:rPr>
              <a:t>Strategic plan at the website below</a:t>
            </a:r>
            <a:r>
              <a:rPr lang="en-US" dirty="0" smtClean="0">
                <a:solidFill>
                  <a:schemeClr val="bg2"/>
                </a:solidFill>
                <a:latin typeface="Stone Serif" pitchFamily="18" charset="0"/>
              </a:rPr>
              <a:t>.</a:t>
            </a:r>
          </a:p>
          <a:p>
            <a:pPr eaLnBrk="1" hangingPunct="1"/>
            <a:endParaRPr lang="en-US" dirty="0">
              <a:solidFill>
                <a:schemeClr val="bg2"/>
              </a:solidFill>
              <a:latin typeface="Stone Serif" pitchFamily="18" charset="0"/>
            </a:endParaRPr>
          </a:p>
          <a:p>
            <a:pPr eaLnBrk="1" hangingPunct="1"/>
            <a:r>
              <a:rPr lang="en-US" dirty="0" smtClean="0">
                <a:solidFill>
                  <a:schemeClr val="bg2"/>
                </a:solidFill>
                <a:latin typeface="Stone Serif" pitchFamily="18" charset="0"/>
              </a:rPr>
              <a:t>In addition, Finance and Administration has a vision and mission statement as well.  We are in the process of updating it now.</a:t>
            </a:r>
            <a:endParaRPr lang="en-US" dirty="0">
              <a:solidFill>
                <a:schemeClr val="bg2"/>
              </a:solidFill>
              <a:latin typeface="Stone Serif" pitchFamily="18" charset="0"/>
            </a:endParaRPr>
          </a:p>
        </p:txBody>
      </p:sp>
      <p:sp>
        <p:nvSpPr>
          <p:cNvPr id="2" name="Rectangle 1"/>
          <p:cNvSpPr/>
          <p:nvPr/>
        </p:nvSpPr>
        <p:spPr>
          <a:xfrm>
            <a:off x="2323578" y="6031468"/>
            <a:ext cx="3685624" cy="369332"/>
          </a:xfrm>
          <a:prstGeom prst="rect">
            <a:avLst/>
          </a:prstGeom>
        </p:spPr>
        <p:txBody>
          <a:bodyPr wrap="none">
            <a:spAutoFit/>
          </a:bodyPr>
          <a:lstStyle/>
          <a:p>
            <a:r>
              <a:rPr lang="en-US" dirty="0">
                <a:solidFill>
                  <a:schemeClr val="bg2"/>
                </a:solidFill>
                <a:latin typeface="Stone Serif" pitchFamily="18" charset="0"/>
                <a:hlinkClick r:id="rId4"/>
              </a:rPr>
              <a:t>http</a:t>
            </a:r>
            <a:r>
              <a:rPr lang="en-US" dirty="0" smtClean="0">
                <a:solidFill>
                  <a:schemeClr val="bg2"/>
                </a:solidFill>
                <a:latin typeface="Stone Serif" pitchFamily="18" charset="0"/>
                <a:hlinkClick r:id="rId4"/>
              </a:rPr>
              <a:t>://baf.wsu.edu/StrategicPlan.html</a:t>
            </a:r>
            <a:r>
              <a:rPr lang="en-US" dirty="0" smtClean="0">
                <a:solidFill>
                  <a:schemeClr val="bg2"/>
                </a:solidFill>
                <a:latin typeface="Stone Serif" pitchFamily="18" charset="0"/>
              </a:rPr>
              <a:t> </a:t>
            </a:r>
            <a:endParaRPr lang="en-US" dirty="0">
              <a:solidFill>
                <a:schemeClr val="bg2"/>
              </a:solidFill>
              <a:latin typeface="Stone Serif" pitchFamily="18" charset="0"/>
            </a:endParaRPr>
          </a:p>
        </p:txBody>
      </p:sp>
    </p:spTree>
    <p:extLst>
      <p:ext uri="{BB962C8B-B14F-4D97-AF65-F5344CB8AC3E}">
        <p14:creationId xmlns:p14="http://schemas.microsoft.com/office/powerpoint/2010/main" val="142503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1293269"/>
            <a:ext cx="9144000" cy="535531"/>
          </a:xfrm>
        </p:spPr>
        <p:txBody>
          <a:bodyPr/>
          <a:lstStyle/>
          <a:p>
            <a:r>
              <a:rPr lang="en-US" sz="3200" dirty="0" smtClean="0">
                <a:latin typeface="Stone Serif" pitchFamily="18" charset="0"/>
              </a:rPr>
              <a:t>Fiscal Management Training</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CF800FEA-3269-4F1E-BB17-DF05186463F5}" type="slidenum">
              <a:rPr lang="en-US" smtClean="0"/>
              <a:pPr eaLnBrk="1" hangingPunct="1"/>
              <a:t>50</a:t>
            </a:fld>
            <a:endParaRPr lang="en-US" smtClean="0"/>
          </a:p>
        </p:txBody>
      </p:sp>
      <p:sp>
        <p:nvSpPr>
          <p:cNvPr id="33796" name="Content Placeholder 5"/>
          <p:cNvSpPr>
            <a:spLocks noGrp="1"/>
          </p:cNvSpPr>
          <p:nvPr>
            <p:ph idx="1"/>
          </p:nvPr>
        </p:nvSpPr>
        <p:spPr>
          <a:xfrm>
            <a:off x="548640" y="2298700"/>
            <a:ext cx="7923848" cy="3247043"/>
          </a:xfrm>
        </p:spPr>
        <p:txBody>
          <a:bodyPr/>
          <a:lstStyle/>
          <a:p>
            <a:r>
              <a:rPr lang="en-US" sz="2000" b="0" dirty="0" smtClean="0">
                <a:latin typeface="Stone Serif" pitchFamily="18" charset="0"/>
              </a:rPr>
              <a:t>Human Resources offers a comprehensive selection of classes that will give you the knowledge you need to do your job well.</a:t>
            </a:r>
          </a:p>
          <a:p>
            <a:r>
              <a:rPr lang="en-US" sz="2000" b="0" dirty="0" smtClean="0">
                <a:latin typeface="Stone Serif" pitchFamily="18" charset="0"/>
              </a:rPr>
              <a:t>Some of the classes are online, others are instructor-led like this one.  </a:t>
            </a:r>
          </a:p>
          <a:p>
            <a:r>
              <a:rPr lang="en-US" sz="2000" b="0" dirty="0" smtClean="0">
                <a:latin typeface="Stone Serif" pitchFamily="18" charset="0"/>
              </a:rPr>
              <a:t>See what is offered and the class schedules at:</a:t>
            </a:r>
          </a:p>
          <a:p>
            <a:pPr>
              <a:buFontTx/>
              <a:buNone/>
            </a:pPr>
            <a:r>
              <a:rPr lang="en-US" sz="2000" b="0" dirty="0" smtClean="0">
                <a:latin typeface="Stone Serif" pitchFamily="18" charset="0"/>
                <a:hlinkClick r:id="rId3"/>
              </a:rPr>
              <a:t>http://www.hrs.wsu.edu/Fiscal+Management+Training+Resource+Materials</a:t>
            </a:r>
            <a:endParaRPr lang="en-US" sz="2000" b="0" dirty="0" smtClean="0">
              <a:latin typeface="Stone Serif" pitchFamily="18" charset="0"/>
            </a:endParaRPr>
          </a:p>
          <a:p>
            <a:endParaRPr lang="en-US" sz="2400" dirty="0" smtClean="0">
              <a:latin typeface="Stone Serif" pitchFamily="18" charset="0"/>
            </a:endParaRPr>
          </a:p>
        </p:txBody>
      </p:sp>
    </p:spTree>
    <p:extLst>
      <p:ext uri="{BB962C8B-B14F-4D97-AF65-F5344CB8AC3E}">
        <p14:creationId xmlns:p14="http://schemas.microsoft.com/office/powerpoint/2010/main" val="17346271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84188" y="1458207"/>
            <a:ext cx="8659812" cy="480131"/>
          </a:xfrm>
        </p:spPr>
        <p:txBody>
          <a:bodyPr/>
          <a:lstStyle/>
          <a:p>
            <a:r>
              <a:rPr lang="en-US" sz="2800" dirty="0" smtClean="0">
                <a:latin typeface="Stone Serif" pitchFamily="18" charset="0"/>
              </a:rPr>
              <a:t>Focus Area Finance</a:t>
            </a:r>
          </a:p>
        </p:txBody>
      </p:sp>
      <p:sp>
        <p:nvSpPr>
          <p:cNvPr id="34819" name="Content Placeholder 2"/>
          <p:cNvSpPr>
            <a:spLocks noGrp="1"/>
          </p:cNvSpPr>
          <p:nvPr>
            <p:ph idx="1"/>
          </p:nvPr>
        </p:nvSpPr>
        <p:spPr>
          <a:xfrm>
            <a:off x="484188" y="2298700"/>
            <a:ext cx="7988300" cy="4288866"/>
          </a:xfrm>
        </p:spPr>
        <p:txBody>
          <a:bodyPr/>
          <a:lstStyle/>
          <a:p>
            <a:pPr>
              <a:buFontTx/>
              <a:buNone/>
            </a:pPr>
            <a:r>
              <a:rPr lang="en-US" sz="1800" dirty="0" smtClean="0">
                <a:latin typeface="Stone Serif" pitchFamily="18" charset="0"/>
              </a:rPr>
              <a:t>Concept Area 1 – Accounting Foundations</a:t>
            </a:r>
          </a:p>
          <a:p>
            <a:pPr lvl="1">
              <a:buFont typeface="Wingdings" pitchFamily="2" charset="2"/>
              <a:buNone/>
            </a:pPr>
            <a:r>
              <a:rPr lang="en-US" sz="1600" b="0" dirty="0" smtClean="0">
                <a:latin typeface="Stone Serif" pitchFamily="18" charset="0"/>
              </a:rPr>
              <a:t>Accounting Foundations</a:t>
            </a:r>
          </a:p>
          <a:p>
            <a:pPr lvl="2">
              <a:buFontTx/>
              <a:buNone/>
            </a:pPr>
            <a:r>
              <a:rPr lang="en-US" sz="1400" b="0" dirty="0" smtClean="0">
                <a:latin typeface="Stone Serif" pitchFamily="18" charset="0"/>
              </a:rPr>
              <a:t>Accounting Fundamentals</a:t>
            </a:r>
          </a:p>
          <a:p>
            <a:pPr lvl="2">
              <a:buFontTx/>
              <a:buNone/>
            </a:pPr>
            <a:r>
              <a:rPr lang="en-US" sz="1400" b="0" dirty="0" smtClean="0">
                <a:latin typeface="Stone Serif" pitchFamily="18" charset="0"/>
              </a:rPr>
              <a:t>The Basics of Budgeting</a:t>
            </a:r>
          </a:p>
          <a:p>
            <a:pPr lvl="1">
              <a:buFont typeface="Wingdings" pitchFamily="2" charset="2"/>
              <a:buNone/>
            </a:pPr>
            <a:r>
              <a:rPr lang="en-US" sz="1600" b="0" dirty="0" smtClean="0">
                <a:latin typeface="Stone Serif" pitchFamily="18" charset="0"/>
              </a:rPr>
              <a:t>Funding at WSU</a:t>
            </a:r>
          </a:p>
          <a:p>
            <a:pPr lvl="1">
              <a:buFont typeface="Wingdings" pitchFamily="2" charset="2"/>
              <a:buNone/>
            </a:pPr>
            <a:r>
              <a:rPr lang="en-US" sz="1600" b="0" dirty="0" smtClean="0">
                <a:latin typeface="Stone Serif" pitchFamily="18" charset="0"/>
              </a:rPr>
              <a:t>Introduction to WSU Accounting Systems</a:t>
            </a:r>
          </a:p>
          <a:p>
            <a:pPr>
              <a:buFontTx/>
              <a:buNone/>
            </a:pPr>
            <a:r>
              <a:rPr lang="en-US" sz="1800" dirty="0" smtClean="0">
                <a:latin typeface="Stone Serif" pitchFamily="18" charset="0"/>
              </a:rPr>
              <a:t>Concept Area 2 – Financial Operations &amp; Accounting Activity</a:t>
            </a:r>
          </a:p>
          <a:p>
            <a:pPr lvl="1">
              <a:buFont typeface="Wingdings" pitchFamily="2" charset="2"/>
              <a:buNone/>
            </a:pPr>
            <a:r>
              <a:rPr lang="en-US" sz="1600" b="0" dirty="0" smtClean="0">
                <a:latin typeface="Stone Serif" pitchFamily="18" charset="0"/>
              </a:rPr>
              <a:t>WSU Procurement I &amp; II</a:t>
            </a:r>
          </a:p>
          <a:p>
            <a:pPr lvl="2">
              <a:buFontTx/>
              <a:buNone/>
            </a:pPr>
            <a:r>
              <a:rPr lang="en-US" sz="1400" b="0" dirty="0" smtClean="0">
                <a:latin typeface="Stone Serif" pitchFamily="18" charset="0"/>
              </a:rPr>
              <a:t>Purchasing &amp; Purchasing Cards</a:t>
            </a:r>
          </a:p>
          <a:p>
            <a:pPr lvl="2">
              <a:buFontTx/>
              <a:buNone/>
            </a:pPr>
            <a:r>
              <a:rPr lang="en-US" sz="1400" b="0" dirty="0" smtClean="0">
                <a:latin typeface="Stone Serif" pitchFamily="18" charset="0"/>
              </a:rPr>
              <a:t>Central Stores, Receiving, &amp; Delivery</a:t>
            </a:r>
          </a:p>
          <a:p>
            <a:pPr lvl="1">
              <a:buFont typeface="Wingdings" pitchFamily="2" charset="2"/>
              <a:buNone/>
            </a:pPr>
            <a:r>
              <a:rPr lang="en-US" sz="1600" b="0" dirty="0" smtClean="0">
                <a:latin typeface="Stone Serif" pitchFamily="18" charset="0"/>
              </a:rPr>
              <a:t>WSU Purchasing</a:t>
            </a:r>
          </a:p>
          <a:p>
            <a:pPr lvl="2">
              <a:buFontTx/>
              <a:buNone/>
            </a:pPr>
            <a:r>
              <a:rPr lang="en-US" sz="1400" b="0" dirty="0" smtClean="0">
                <a:latin typeface="Stone Serif" pitchFamily="18" charset="0"/>
              </a:rPr>
              <a:t>Purchasing Card Training, Levels 1 &amp; 2</a:t>
            </a:r>
          </a:p>
          <a:p>
            <a:pPr lvl="2">
              <a:buFontTx/>
              <a:buNone/>
            </a:pPr>
            <a:r>
              <a:rPr lang="en-US" sz="1400" b="0" dirty="0" smtClean="0">
                <a:latin typeface="Stone Serif" pitchFamily="18" charset="0"/>
              </a:rPr>
              <a:t>Purchasing Card Training for Approvers</a:t>
            </a:r>
          </a:p>
          <a:p>
            <a:pPr>
              <a:buFontTx/>
              <a:buNone/>
            </a:pPr>
            <a:endParaRPr lang="en-US" sz="1600" b="0" dirty="0" smtClean="0">
              <a:latin typeface="Stone Serif" pitchFamily="18" charset="0"/>
            </a:endParaRPr>
          </a:p>
          <a:p>
            <a:pPr>
              <a:buFontTx/>
              <a:buNone/>
            </a:pPr>
            <a:endParaRPr lang="en-US" sz="1600" b="0" dirty="0" smtClean="0">
              <a:latin typeface="Stone Serif" pitchFamily="18" charset="0"/>
            </a:endParaRPr>
          </a:p>
          <a:p>
            <a:pPr>
              <a:buFontTx/>
              <a:buNone/>
            </a:pPr>
            <a:endParaRPr lang="en-US" sz="1600" b="0" dirty="0" smtClean="0">
              <a:latin typeface="Stone Serif" pitchFamily="18" charset="0"/>
            </a:endParaRP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C96AE800-8140-4D6D-8509-ED7FB614F652}" type="slidenum">
              <a:rPr lang="en-US" smtClean="0"/>
              <a:pPr eaLnBrk="1" hangingPunct="1"/>
              <a:t>51</a:t>
            </a:fld>
            <a:endParaRPr lang="en-US" smtClean="0"/>
          </a:p>
        </p:txBody>
      </p:sp>
    </p:spTree>
    <p:extLst>
      <p:ext uri="{BB962C8B-B14F-4D97-AF65-F5344CB8AC3E}">
        <p14:creationId xmlns:p14="http://schemas.microsoft.com/office/powerpoint/2010/main" val="180305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4188" y="1402807"/>
            <a:ext cx="8659812" cy="535531"/>
          </a:xfrm>
        </p:spPr>
        <p:txBody>
          <a:bodyPr/>
          <a:lstStyle/>
          <a:p>
            <a:r>
              <a:rPr lang="en-US" sz="3200" dirty="0" smtClean="0">
                <a:latin typeface="Stone Serif" pitchFamily="18" charset="0"/>
              </a:rPr>
              <a:t>Focus Area Finance, </a:t>
            </a:r>
            <a:r>
              <a:rPr lang="en-US" sz="2800" dirty="0" smtClean="0">
                <a:latin typeface="Stone Serif" pitchFamily="18" charset="0"/>
              </a:rPr>
              <a:t>continued</a:t>
            </a:r>
          </a:p>
        </p:txBody>
      </p:sp>
      <p:sp>
        <p:nvSpPr>
          <p:cNvPr id="35843" name="Content Placeholder 2"/>
          <p:cNvSpPr>
            <a:spLocks noGrp="1"/>
          </p:cNvSpPr>
          <p:nvPr>
            <p:ph idx="1"/>
          </p:nvPr>
        </p:nvSpPr>
        <p:spPr>
          <a:xfrm>
            <a:off x="567891" y="2298700"/>
            <a:ext cx="7904597" cy="3416320"/>
          </a:xfrm>
        </p:spPr>
        <p:txBody>
          <a:bodyPr/>
          <a:lstStyle/>
          <a:p>
            <a:pPr>
              <a:buFontTx/>
              <a:buNone/>
            </a:pPr>
            <a:r>
              <a:rPr lang="en-US" sz="1600" b="0" dirty="0" smtClean="0">
                <a:latin typeface="Stone Serif" pitchFamily="18" charset="0"/>
              </a:rPr>
              <a:t>Revenue Management</a:t>
            </a:r>
          </a:p>
          <a:p>
            <a:pPr>
              <a:buFontTx/>
              <a:buNone/>
            </a:pPr>
            <a:r>
              <a:rPr lang="en-US" sz="1600" b="0" dirty="0" smtClean="0">
                <a:latin typeface="Stone Serif" pitchFamily="18" charset="0"/>
              </a:rPr>
              <a:t>Cash Handling</a:t>
            </a:r>
          </a:p>
          <a:p>
            <a:pPr>
              <a:buFontTx/>
              <a:buNone/>
            </a:pPr>
            <a:r>
              <a:rPr lang="en-US" sz="1600" b="0" dirty="0" smtClean="0">
                <a:latin typeface="Stone Serif" pitchFamily="18" charset="0"/>
              </a:rPr>
              <a:t>AIS Account Balances</a:t>
            </a:r>
          </a:p>
          <a:p>
            <a:pPr>
              <a:buFontTx/>
              <a:buNone/>
            </a:pPr>
            <a:r>
              <a:rPr lang="en-US" sz="1600" b="0" dirty="0" smtClean="0">
                <a:latin typeface="Stone Serif" pitchFamily="18" charset="0"/>
              </a:rPr>
              <a:t>Business Objects: Financial</a:t>
            </a:r>
          </a:p>
          <a:p>
            <a:pPr>
              <a:buFontTx/>
              <a:buNone/>
            </a:pPr>
            <a:r>
              <a:rPr lang="en-US" sz="1600" b="0" dirty="0" smtClean="0">
                <a:latin typeface="Stone Serif" pitchFamily="18" charset="0"/>
              </a:rPr>
              <a:t>Business Objects: </a:t>
            </a:r>
            <a:r>
              <a:rPr lang="en-US" sz="1600" b="0" dirty="0" err="1" smtClean="0">
                <a:latin typeface="Stone Serif" pitchFamily="18" charset="0"/>
              </a:rPr>
              <a:t>InfoBurst</a:t>
            </a:r>
            <a:endParaRPr lang="en-US" sz="1600" b="0" dirty="0" smtClean="0">
              <a:latin typeface="Stone Serif" pitchFamily="18" charset="0"/>
            </a:endParaRPr>
          </a:p>
          <a:p>
            <a:pPr>
              <a:buFontTx/>
              <a:buNone/>
            </a:pPr>
            <a:r>
              <a:rPr lang="en-US" sz="1600" b="0" dirty="0" smtClean="0">
                <a:latin typeface="Stone Serif" pitchFamily="18" charset="0"/>
              </a:rPr>
              <a:t>AIS: DEPPS</a:t>
            </a:r>
          </a:p>
          <a:p>
            <a:pPr>
              <a:buFontTx/>
              <a:buNone/>
            </a:pPr>
            <a:r>
              <a:rPr lang="en-US" sz="1600" b="0" dirty="0" smtClean="0">
                <a:latin typeface="Stone Serif" pitchFamily="18" charset="0"/>
              </a:rPr>
              <a:t>Department Pay</a:t>
            </a:r>
          </a:p>
          <a:p>
            <a:pPr>
              <a:buFontTx/>
              <a:buNone/>
            </a:pPr>
            <a:r>
              <a:rPr lang="en-US" sz="1600" b="0" dirty="0" smtClean="0">
                <a:latin typeface="Stone Serif" pitchFamily="18" charset="0"/>
              </a:rPr>
              <a:t>Position Control Training, 1 &amp; 2</a:t>
            </a:r>
          </a:p>
          <a:p>
            <a:pPr>
              <a:buFontTx/>
              <a:buNone/>
            </a:pPr>
            <a:r>
              <a:rPr lang="en-US" sz="1600" b="0" dirty="0" smtClean="0">
                <a:latin typeface="Stone Serif" pitchFamily="18" charset="0"/>
              </a:rPr>
              <a:t>Accruals, Allocation Adjustments and Reserve Accounts</a:t>
            </a:r>
          </a:p>
          <a:p>
            <a:pPr>
              <a:buFontTx/>
              <a:buNone/>
            </a:pPr>
            <a:r>
              <a:rPr lang="en-US" sz="1600" b="0" dirty="0" smtClean="0">
                <a:latin typeface="Stone Serif" pitchFamily="18" charset="0"/>
              </a:rPr>
              <a:t>Travel Training</a:t>
            </a:r>
          </a:p>
          <a:p>
            <a:pPr>
              <a:buFontTx/>
              <a:buNone/>
            </a:pPr>
            <a:r>
              <a:rPr lang="en-US" sz="1600" b="0" dirty="0" smtClean="0">
                <a:latin typeface="Stone Serif" pitchFamily="18" charset="0"/>
              </a:rPr>
              <a:t>Life Cycle of a Sponsored Program</a:t>
            </a:r>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AB094A90-08A2-4B31-BB62-B4EF0A891505}" type="slidenum">
              <a:rPr lang="en-US" smtClean="0"/>
              <a:pPr eaLnBrk="1" hangingPunct="1"/>
              <a:t>52</a:t>
            </a:fld>
            <a:endParaRPr lang="en-US" smtClean="0"/>
          </a:p>
        </p:txBody>
      </p:sp>
    </p:spTree>
    <p:extLst>
      <p:ext uri="{BB962C8B-B14F-4D97-AF65-F5344CB8AC3E}">
        <p14:creationId xmlns:p14="http://schemas.microsoft.com/office/powerpoint/2010/main" val="32997398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84188" y="1402807"/>
            <a:ext cx="8659812" cy="535531"/>
          </a:xfrm>
        </p:spPr>
        <p:txBody>
          <a:bodyPr/>
          <a:lstStyle/>
          <a:p>
            <a:r>
              <a:rPr lang="en-US" sz="3200" dirty="0" smtClean="0">
                <a:latin typeface="Stone Serif" pitchFamily="18" charset="0"/>
              </a:rPr>
              <a:t>Focus Area Finance, </a:t>
            </a:r>
            <a:r>
              <a:rPr lang="en-US" sz="2800" dirty="0" smtClean="0">
                <a:latin typeface="Stone Serif" pitchFamily="18" charset="0"/>
              </a:rPr>
              <a:t>continued</a:t>
            </a:r>
          </a:p>
        </p:txBody>
      </p:sp>
      <p:sp>
        <p:nvSpPr>
          <p:cNvPr id="36867" name="Content Placeholder 2"/>
          <p:cNvSpPr>
            <a:spLocks noGrp="1"/>
          </p:cNvSpPr>
          <p:nvPr>
            <p:ph idx="1"/>
          </p:nvPr>
        </p:nvSpPr>
        <p:spPr>
          <a:xfrm>
            <a:off x="484188" y="2298700"/>
            <a:ext cx="7988300" cy="1144929"/>
          </a:xfrm>
        </p:spPr>
        <p:txBody>
          <a:bodyPr/>
          <a:lstStyle/>
          <a:p>
            <a:pPr>
              <a:buFontTx/>
              <a:buNone/>
            </a:pPr>
            <a:r>
              <a:rPr lang="en-US" sz="1800" dirty="0" smtClean="0">
                <a:latin typeface="Stone Serif" pitchFamily="18" charset="0"/>
              </a:rPr>
              <a:t>Concept Area 3 – Fiscal Management</a:t>
            </a:r>
          </a:p>
          <a:p>
            <a:pPr lvl="1">
              <a:buFont typeface="Wingdings" pitchFamily="2" charset="2"/>
              <a:buNone/>
            </a:pPr>
            <a:r>
              <a:rPr lang="en-US" sz="1600" b="0" dirty="0" smtClean="0">
                <a:latin typeface="Stone Serif" pitchFamily="18" charset="0"/>
              </a:rPr>
              <a:t>Managing &amp; Reconciling your Budget</a:t>
            </a:r>
          </a:p>
          <a:p>
            <a:pPr lvl="1">
              <a:buFont typeface="Wingdings" pitchFamily="2" charset="2"/>
              <a:buNone/>
            </a:pPr>
            <a:r>
              <a:rPr lang="en-US" sz="1600" b="0" dirty="0" smtClean="0">
                <a:latin typeface="Stone Serif" pitchFamily="18" charset="0"/>
              </a:rPr>
              <a:t>Financial Analysis</a:t>
            </a:r>
          </a:p>
          <a:p>
            <a:pPr lvl="1">
              <a:buFont typeface="Wingdings" pitchFamily="2" charset="2"/>
              <a:buNone/>
            </a:pPr>
            <a:r>
              <a:rPr lang="en-US" sz="1600" b="0" dirty="0" smtClean="0">
                <a:latin typeface="Stone Serif" pitchFamily="18" charset="0"/>
              </a:rPr>
              <a:t>Fiscal Audits and Internal Controls</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F877217F-0185-48C4-8D53-B6E7BA7B6BC6}" type="slidenum">
              <a:rPr lang="en-US" smtClean="0"/>
              <a:pPr eaLnBrk="1" hangingPunct="1"/>
              <a:t>53</a:t>
            </a:fld>
            <a:endParaRPr lang="en-US" smtClean="0"/>
          </a:p>
        </p:txBody>
      </p:sp>
    </p:spTree>
    <p:extLst>
      <p:ext uri="{BB962C8B-B14F-4D97-AF65-F5344CB8AC3E}">
        <p14:creationId xmlns:p14="http://schemas.microsoft.com/office/powerpoint/2010/main" val="15851336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17069"/>
            <a:ext cx="9144000" cy="535531"/>
          </a:xfrm>
        </p:spPr>
        <p:txBody>
          <a:bodyPr/>
          <a:lstStyle/>
          <a:p>
            <a:r>
              <a:rPr lang="en-US" sz="3200" dirty="0" smtClean="0">
                <a:latin typeface="Stone Serif" pitchFamily="18" charset="0"/>
              </a:rPr>
              <a:t>Receivables – Internal or External</a:t>
            </a:r>
          </a:p>
        </p:txBody>
      </p:sp>
      <p:sp>
        <p:nvSpPr>
          <p:cNvPr id="37891" name="Content Placeholder 2"/>
          <p:cNvSpPr>
            <a:spLocks noGrp="1"/>
          </p:cNvSpPr>
          <p:nvPr>
            <p:ph idx="1"/>
          </p:nvPr>
        </p:nvSpPr>
        <p:spPr>
          <a:xfrm>
            <a:off x="539014" y="1828800"/>
            <a:ext cx="8604985" cy="5001369"/>
          </a:xfrm>
        </p:spPr>
        <p:txBody>
          <a:bodyPr/>
          <a:lstStyle/>
          <a:p>
            <a:pPr algn="ctr"/>
            <a:r>
              <a:rPr lang="en-US" dirty="0" smtClean="0">
                <a:latin typeface="Stone Serif" pitchFamily="18" charset="0"/>
              </a:rPr>
              <a:t>Service centers &amp; billing</a:t>
            </a:r>
          </a:p>
          <a:p>
            <a:pPr algn="ctr"/>
            <a:r>
              <a:rPr lang="en-US" dirty="0" smtClean="0">
                <a:latin typeface="Stone Serif" pitchFamily="18" charset="0"/>
              </a:rPr>
              <a:t>Invoicing customers</a:t>
            </a:r>
          </a:p>
          <a:p>
            <a:pPr>
              <a:buFontTx/>
              <a:buNone/>
            </a:pPr>
            <a:endParaRPr lang="en-US" sz="2000" b="0" dirty="0" smtClean="0">
              <a:latin typeface="Stone Serif" pitchFamily="18" charset="0"/>
            </a:endParaRPr>
          </a:p>
          <a:p>
            <a:pPr>
              <a:buFontTx/>
              <a:buNone/>
            </a:pPr>
            <a:r>
              <a:rPr lang="en-US" sz="2000" b="0" dirty="0" smtClean="0">
                <a:latin typeface="Stone Serif" pitchFamily="18" charset="0"/>
              </a:rPr>
              <a:t>If your department bills for goods or services, refer to the BPPM 30.56 and 30.57 for policies and procedures to follow</a:t>
            </a:r>
          </a:p>
          <a:p>
            <a:pPr>
              <a:buFontTx/>
              <a:buNone/>
            </a:pPr>
            <a:r>
              <a:rPr lang="en-US" sz="2000" b="0" dirty="0" smtClean="0">
                <a:latin typeface="Stone Serif" pitchFamily="18" charset="0"/>
              </a:rPr>
              <a:t>If you have questions about customer billing, call Debbie Stellyes in Student Accounts, 5-1270, </a:t>
            </a:r>
            <a:r>
              <a:rPr lang="en-US" sz="2000" b="0" dirty="0" smtClean="0">
                <a:latin typeface="Stone Serif" pitchFamily="18" charset="0"/>
                <a:hlinkClick r:id="rId2"/>
              </a:rPr>
              <a:t>stellyes@wsu.edu</a:t>
            </a:r>
            <a:endParaRPr lang="en-US" sz="2000" b="0" dirty="0" smtClean="0">
              <a:latin typeface="Stone Serif" pitchFamily="18" charset="0"/>
            </a:endParaRPr>
          </a:p>
          <a:p>
            <a:pPr>
              <a:buFontTx/>
              <a:buNone/>
            </a:pPr>
            <a:r>
              <a:rPr lang="en-US" sz="2000" b="0" dirty="0" smtClean="0">
                <a:latin typeface="Stone Serif" pitchFamily="18" charset="0"/>
              </a:rPr>
              <a:t>If you have questions about Internal Requisitions &amp; Invoices (IRIs) call Marilyn Dahmen, 5-2042, </a:t>
            </a:r>
            <a:r>
              <a:rPr lang="en-US" sz="2000" b="0" dirty="0" smtClean="0">
                <a:latin typeface="Stone Serif" pitchFamily="18" charset="0"/>
                <a:hlinkClick r:id="rId3"/>
              </a:rPr>
              <a:t>dahmenm@wsu.edu</a:t>
            </a:r>
            <a:r>
              <a:rPr lang="en-US" sz="2000" b="0" dirty="0" smtClean="0">
                <a:latin typeface="Stone Serif" pitchFamily="18" charset="0"/>
              </a:rPr>
              <a:t> </a:t>
            </a:r>
          </a:p>
          <a:p>
            <a:pPr>
              <a:buFontTx/>
              <a:buNone/>
            </a:pPr>
            <a:r>
              <a:rPr lang="en-US" sz="2000" b="0" dirty="0" smtClean="0">
                <a:latin typeface="Stone Serif" pitchFamily="18" charset="0"/>
              </a:rPr>
              <a:t>If you have a question about service centers, call Karen Breese, 5-2056, </a:t>
            </a:r>
            <a:r>
              <a:rPr lang="en-US" sz="2000" b="0" dirty="0" smtClean="0">
                <a:latin typeface="Stone Serif" pitchFamily="18" charset="0"/>
                <a:hlinkClick r:id="rId4"/>
              </a:rPr>
              <a:t>kbreese@wsu.edu</a:t>
            </a:r>
            <a:endParaRPr lang="en-US" sz="2000" b="0" dirty="0" smtClean="0">
              <a:latin typeface="Stone Serif" pitchFamily="18" charset="0"/>
            </a:endParaRPr>
          </a:p>
          <a:p>
            <a:pPr>
              <a:buFontTx/>
              <a:buNone/>
            </a:pPr>
            <a:endParaRPr lang="en-US" sz="2400" b="0" dirty="0" smtClean="0">
              <a:latin typeface="Stone Serif" pitchFamily="18" charset="0"/>
            </a:endParaRPr>
          </a:p>
          <a:p>
            <a:pPr>
              <a:buFontTx/>
              <a:buNone/>
            </a:pPr>
            <a:endParaRPr lang="en-US" sz="2400" b="0" dirty="0" smtClean="0">
              <a:latin typeface="Stone Serif" pitchFamily="18" charset="0"/>
            </a:endParaRPr>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5F1AD2F9-7EEA-4EA6-9F77-2C54870F4347}" type="slidenum">
              <a:rPr lang="en-US" smtClean="0"/>
              <a:pPr eaLnBrk="1" hangingPunct="1"/>
              <a:t>54</a:t>
            </a:fld>
            <a:endParaRPr lang="en-US" smtClean="0"/>
          </a:p>
        </p:txBody>
      </p:sp>
    </p:spTree>
    <p:extLst>
      <p:ext uri="{BB962C8B-B14F-4D97-AF65-F5344CB8AC3E}">
        <p14:creationId xmlns:p14="http://schemas.microsoft.com/office/powerpoint/2010/main" val="11658129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latin typeface="Stone Serif" pitchFamily="18" charset="0"/>
              </a:rPr>
              <a:t>New Receivables system</a:t>
            </a:r>
            <a:endParaRPr lang="en-US" sz="3200" dirty="0">
              <a:latin typeface="Stone Serif" pitchFamily="18" charset="0"/>
            </a:endParaRPr>
          </a:p>
        </p:txBody>
      </p:sp>
      <p:sp>
        <p:nvSpPr>
          <p:cNvPr id="3" name="Content Placeholder 2"/>
          <p:cNvSpPr>
            <a:spLocks noGrp="1"/>
          </p:cNvSpPr>
          <p:nvPr>
            <p:ph idx="1"/>
          </p:nvPr>
        </p:nvSpPr>
        <p:spPr>
          <a:xfrm>
            <a:off x="484188" y="2209800"/>
            <a:ext cx="8659812" cy="2822311"/>
          </a:xfrm>
        </p:spPr>
        <p:txBody>
          <a:bodyPr/>
          <a:lstStyle/>
          <a:p>
            <a:r>
              <a:rPr lang="en-US" dirty="0" smtClean="0">
                <a:latin typeface="Stone Serif" pitchFamily="18" charset="0"/>
              </a:rPr>
              <a:t>The university has converted to a new student system:</a:t>
            </a:r>
          </a:p>
          <a:p>
            <a:pPr lvl="3"/>
            <a:r>
              <a:rPr lang="en-US" sz="1800" b="0" dirty="0" smtClean="0">
                <a:latin typeface="Stone Serif" pitchFamily="18" charset="0"/>
              </a:rPr>
              <a:t>Admissions</a:t>
            </a:r>
          </a:p>
          <a:p>
            <a:pPr lvl="3"/>
            <a:r>
              <a:rPr lang="en-US" sz="1800" b="0" dirty="0" smtClean="0">
                <a:latin typeface="Stone Serif" pitchFamily="18" charset="0"/>
              </a:rPr>
              <a:t>Registration</a:t>
            </a:r>
          </a:p>
          <a:p>
            <a:pPr lvl="3"/>
            <a:r>
              <a:rPr lang="en-US" sz="1800" b="0" dirty="0" smtClean="0">
                <a:latin typeface="Stone Serif" pitchFamily="18" charset="0"/>
              </a:rPr>
              <a:t>Financial Aid</a:t>
            </a:r>
          </a:p>
          <a:p>
            <a:pPr lvl="3"/>
            <a:r>
              <a:rPr lang="en-US" sz="1800" b="0" dirty="0" smtClean="0">
                <a:latin typeface="Stone Serif" pitchFamily="18" charset="0"/>
              </a:rPr>
              <a:t>Student Accounts</a:t>
            </a:r>
          </a:p>
          <a:p>
            <a:pPr lvl="3"/>
            <a:r>
              <a:rPr lang="en-US" sz="1800" b="0" dirty="0" smtClean="0">
                <a:latin typeface="Stone Serif" pitchFamily="18" charset="0"/>
              </a:rPr>
              <a:t>General Receivables</a:t>
            </a:r>
          </a:p>
          <a:p>
            <a:pPr lvl="3"/>
            <a:endParaRPr lang="en-US" sz="1800" b="0" dirty="0" smtClean="0">
              <a:latin typeface="Stone Serif" pitchFamily="18" charset="0"/>
            </a:endParaRPr>
          </a:p>
          <a:p>
            <a:pPr lvl="1">
              <a:buNone/>
            </a:pPr>
            <a:r>
              <a:rPr lang="en-US" sz="2000" b="0" dirty="0" smtClean="0">
                <a:latin typeface="Stone Serif" pitchFamily="18" charset="0"/>
              </a:rPr>
              <a:t>Students and staff access the new systems through the </a:t>
            </a:r>
            <a:r>
              <a:rPr lang="en-US" sz="2000" b="0" dirty="0" err="1" smtClean="0">
                <a:latin typeface="Stone Serif" pitchFamily="18" charset="0"/>
              </a:rPr>
              <a:t>myWSU</a:t>
            </a:r>
            <a:r>
              <a:rPr lang="en-US" sz="2000" b="0" dirty="0" smtClean="0">
                <a:latin typeface="Stone Serif" pitchFamily="18" charset="0"/>
              </a:rPr>
              <a:t> portal. The new software is PeopleSoft by Oracle.</a:t>
            </a:r>
            <a:endParaRPr lang="en-US" sz="2000" b="0"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55</a:t>
            </a:fld>
            <a:endParaRPr lang="en-US"/>
          </a:p>
        </p:txBody>
      </p:sp>
    </p:spTree>
    <p:extLst>
      <p:ext uri="{BB962C8B-B14F-4D97-AF65-F5344CB8AC3E}">
        <p14:creationId xmlns:p14="http://schemas.microsoft.com/office/powerpoint/2010/main" val="6765244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1140869"/>
            <a:ext cx="9144000" cy="535531"/>
          </a:xfrm>
        </p:spPr>
        <p:txBody>
          <a:bodyPr/>
          <a:lstStyle/>
          <a:p>
            <a:r>
              <a:rPr lang="en-US" sz="3200" dirty="0" smtClean="0">
                <a:latin typeface="Stone Serif" pitchFamily="18" charset="0"/>
              </a:rPr>
              <a:t>Property Inventory</a:t>
            </a:r>
          </a:p>
        </p:txBody>
      </p:sp>
      <p:sp>
        <p:nvSpPr>
          <p:cNvPr id="38915" name="Content Placeholder 2"/>
          <p:cNvSpPr>
            <a:spLocks noGrp="1"/>
          </p:cNvSpPr>
          <p:nvPr>
            <p:ph idx="1"/>
          </p:nvPr>
        </p:nvSpPr>
        <p:spPr>
          <a:xfrm>
            <a:off x="481262" y="1752600"/>
            <a:ext cx="8662737" cy="5047536"/>
          </a:xfrm>
        </p:spPr>
        <p:txBody>
          <a:bodyPr/>
          <a:lstStyle/>
          <a:p>
            <a:pPr>
              <a:buFontTx/>
              <a:buNone/>
            </a:pPr>
            <a:r>
              <a:rPr lang="en-US" sz="2400" b="0" dirty="0" smtClean="0">
                <a:latin typeface="Stone Serif" pitchFamily="18" charset="0"/>
              </a:rPr>
              <a:t>All university property meeting certain criteria must be inventoried.  It must be tagged and safeguarded and can only be disposed of through Surplus Stores.</a:t>
            </a:r>
          </a:p>
          <a:p>
            <a:pPr>
              <a:buFontTx/>
              <a:buNone/>
            </a:pPr>
            <a:r>
              <a:rPr lang="en-US" sz="2000" b="0" dirty="0" smtClean="0">
                <a:latin typeface="Stone Serif" pitchFamily="18" charset="0"/>
              </a:rPr>
              <a:t>Who is the equipment inventory coordinator for your department or area?</a:t>
            </a:r>
          </a:p>
          <a:p>
            <a:pPr>
              <a:buFontTx/>
              <a:buNone/>
            </a:pPr>
            <a:r>
              <a:rPr lang="en-US" sz="2000" b="0" dirty="0" smtClean="0">
                <a:latin typeface="Stone Serif" pitchFamily="18" charset="0"/>
              </a:rPr>
              <a:t>What property must be inventoried?</a:t>
            </a:r>
          </a:p>
          <a:p>
            <a:pPr lvl="1"/>
            <a:r>
              <a:rPr lang="en-US" sz="1800" b="0" dirty="0" smtClean="0">
                <a:latin typeface="Stone Serif" pitchFamily="18" charset="0"/>
              </a:rPr>
              <a:t>Weapons &amp; Firearms</a:t>
            </a:r>
          </a:p>
          <a:p>
            <a:pPr lvl="1"/>
            <a:r>
              <a:rPr lang="en-US" sz="1800" b="0" dirty="0" smtClean="0">
                <a:latin typeface="Stone Serif" pitchFamily="18" charset="0"/>
              </a:rPr>
              <a:t>Laptop Computers</a:t>
            </a:r>
          </a:p>
          <a:p>
            <a:pPr lvl="1"/>
            <a:r>
              <a:rPr lang="en-US" sz="1800" b="0" dirty="0" smtClean="0">
                <a:latin typeface="Stone Serif" pitchFamily="18" charset="0"/>
              </a:rPr>
              <a:t>Licensed Vehicles and Trailers</a:t>
            </a:r>
          </a:p>
          <a:p>
            <a:pPr lvl="1"/>
            <a:r>
              <a:rPr lang="en-US" sz="1800" b="0" dirty="0" smtClean="0">
                <a:latin typeface="Stone Serif" pitchFamily="18" charset="0"/>
              </a:rPr>
              <a:t>Any item of equipment whose:</a:t>
            </a:r>
          </a:p>
          <a:p>
            <a:pPr lvl="3">
              <a:buFont typeface="Wingdings" pitchFamily="2" charset="2"/>
              <a:buNone/>
            </a:pPr>
            <a:r>
              <a:rPr lang="en-US" sz="1400" b="0" dirty="0" smtClean="0">
                <a:latin typeface="Stone Serif" pitchFamily="18" charset="0"/>
              </a:rPr>
              <a:t>Purchase cost is $5,000 or more</a:t>
            </a:r>
          </a:p>
          <a:p>
            <a:pPr lvl="3">
              <a:buFont typeface="Wingdings" pitchFamily="2" charset="2"/>
              <a:buNone/>
            </a:pPr>
            <a:r>
              <a:rPr lang="en-US" sz="1400" b="0" dirty="0" smtClean="0">
                <a:latin typeface="Stone Serif" pitchFamily="18" charset="0"/>
              </a:rPr>
              <a:t>Useful life is more than one year</a:t>
            </a:r>
          </a:p>
          <a:p>
            <a:pPr>
              <a:buFontTx/>
              <a:buNone/>
            </a:pPr>
            <a:r>
              <a:rPr lang="en-US" sz="1800" b="0" dirty="0" smtClean="0">
                <a:latin typeface="Stone Serif" pitchFamily="18" charset="0"/>
              </a:rPr>
              <a:t>If you have questions about property, call Tami Bidle, 5-1202, </a:t>
            </a:r>
            <a:r>
              <a:rPr lang="en-US" sz="1800" b="0" dirty="0" smtClean="0">
                <a:latin typeface="Stone Serif" pitchFamily="18" charset="0"/>
                <a:hlinkClick r:id="rId2"/>
              </a:rPr>
              <a:t>tbidle@wsu.edu</a:t>
            </a:r>
            <a:endParaRPr lang="en-US" sz="1800" b="0" dirty="0" smtClean="0">
              <a:latin typeface="Stone Serif" pitchFamily="18" charset="0"/>
            </a:endParaRPr>
          </a:p>
          <a:p>
            <a:pPr>
              <a:buFontTx/>
              <a:buNone/>
            </a:pPr>
            <a:endParaRPr lang="en-US" sz="1800" b="0" dirty="0" smtClean="0">
              <a:latin typeface="Stone Serif" pitchFamily="18" charset="0"/>
            </a:endParaRPr>
          </a:p>
          <a:p>
            <a:endParaRPr lang="en-US" dirty="0" smtClean="0">
              <a:latin typeface="Stone Serif" pitchFamily="18" charset="0"/>
            </a:endParaRP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05DB4E51-8CD4-4A85-8525-9DAF54E0B21A}" type="slidenum">
              <a:rPr lang="en-US" smtClean="0"/>
              <a:pPr eaLnBrk="1" hangingPunct="1"/>
              <a:t>56</a:t>
            </a:fld>
            <a:endParaRPr lang="en-US" smtClean="0"/>
          </a:p>
        </p:txBody>
      </p:sp>
    </p:spTree>
    <p:extLst>
      <p:ext uri="{BB962C8B-B14F-4D97-AF65-F5344CB8AC3E}">
        <p14:creationId xmlns:p14="http://schemas.microsoft.com/office/powerpoint/2010/main" val="19173926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1369469"/>
            <a:ext cx="9144000" cy="535531"/>
          </a:xfrm>
        </p:spPr>
        <p:txBody>
          <a:bodyPr/>
          <a:lstStyle/>
          <a:p>
            <a:r>
              <a:rPr lang="en-US" sz="3200" dirty="0" smtClean="0">
                <a:latin typeface="Stone Serif" pitchFamily="18" charset="0"/>
              </a:rPr>
              <a:t>Sponsored Programs</a:t>
            </a:r>
          </a:p>
        </p:txBody>
      </p:sp>
      <p:sp>
        <p:nvSpPr>
          <p:cNvPr id="39939" name="Content Placeholder 2"/>
          <p:cNvSpPr>
            <a:spLocks noGrp="1"/>
          </p:cNvSpPr>
          <p:nvPr>
            <p:ph idx="1"/>
          </p:nvPr>
        </p:nvSpPr>
        <p:spPr>
          <a:xfrm>
            <a:off x="548640" y="2133600"/>
            <a:ext cx="8595360" cy="4018023"/>
          </a:xfrm>
        </p:spPr>
        <p:txBody>
          <a:bodyPr/>
          <a:lstStyle/>
          <a:p>
            <a:pPr>
              <a:buFontTx/>
              <a:buNone/>
            </a:pPr>
            <a:r>
              <a:rPr lang="en-US" sz="2400" b="0" dirty="0" smtClean="0">
                <a:latin typeface="Stone Serif" pitchFamily="18" charset="0"/>
              </a:rPr>
              <a:t>If you are responsible for grants, there are a lot more regulations you need to be aware of: </a:t>
            </a:r>
          </a:p>
          <a:p>
            <a:pPr lvl="1">
              <a:buFont typeface="Wingdings" pitchFamily="2" charset="2"/>
              <a:buNone/>
            </a:pPr>
            <a:r>
              <a:rPr lang="en-US" sz="2000" b="0" dirty="0" smtClean="0">
                <a:latin typeface="Stone Serif" pitchFamily="18" charset="0"/>
              </a:rPr>
              <a:t>The grant will be subject to Facilities &amp; Administrative costs</a:t>
            </a:r>
          </a:p>
          <a:p>
            <a:pPr lvl="1">
              <a:buFont typeface="Wingdings" pitchFamily="2" charset="2"/>
              <a:buNone/>
            </a:pPr>
            <a:r>
              <a:rPr lang="en-US" sz="2000" b="0" dirty="0" smtClean="0">
                <a:latin typeface="Stone Serif" pitchFamily="18" charset="0"/>
              </a:rPr>
              <a:t>The grant may require cost sharing &amp; effort certification</a:t>
            </a:r>
          </a:p>
          <a:p>
            <a:pPr lvl="1">
              <a:buFont typeface="Wingdings" pitchFamily="2" charset="2"/>
              <a:buNone/>
            </a:pPr>
            <a:r>
              <a:rPr lang="en-US" sz="2000" b="0" dirty="0" smtClean="0">
                <a:latin typeface="Stone Serif" pitchFamily="18" charset="0"/>
              </a:rPr>
              <a:t>Human Resources offers training on both of these areas.</a:t>
            </a:r>
          </a:p>
          <a:p>
            <a:pPr lvl="2"/>
            <a:r>
              <a:rPr lang="en-US" sz="1400" b="0" dirty="0" smtClean="0">
                <a:latin typeface="Stone Serif" pitchFamily="18" charset="0"/>
              </a:rPr>
              <a:t>Effort Certification and Cost Sharing</a:t>
            </a:r>
          </a:p>
          <a:p>
            <a:pPr lvl="2"/>
            <a:r>
              <a:rPr lang="en-US" sz="1400" b="0" dirty="0" smtClean="0">
                <a:latin typeface="Stone Serif" pitchFamily="18" charset="0"/>
              </a:rPr>
              <a:t>Understanding Facilities &amp; Administrative Costs</a:t>
            </a:r>
          </a:p>
          <a:p>
            <a:pPr lvl="2"/>
            <a:r>
              <a:rPr lang="en-US" sz="1400" b="0" dirty="0" smtClean="0">
                <a:latin typeface="Stone Serif" pitchFamily="18" charset="0"/>
                <a:hlinkClick r:id="rId2"/>
              </a:rPr>
              <a:t>http://www.hrs.wsu.edu/ILT%20Schedule</a:t>
            </a:r>
            <a:endParaRPr lang="en-US" sz="1400" b="0" dirty="0" smtClean="0">
              <a:latin typeface="Stone Serif" pitchFamily="18" charset="0"/>
            </a:endParaRPr>
          </a:p>
          <a:p>
            <a:pPr>
              <a:buFontTx/>
              <a:buNone/>
            </a:pPr>
            <a:r>
              <a:rPr lang="en-US" sz="2000" b="0" dirty="0" smtClean="0">
                <a:latin typeface="Stone Serif" pitchFamily="18" charset="0"/>
              </a:rPr>
              <a:t>If you have questions about a sponsored program, call Kim Small, 5-2047, </a:t>
            </a:r>
            <a:r>
              <a:rPr lang="en-US" sz="2000" b="0" dirty="0" smtClean="0">
                <a:latin typeface="Stone Serif" pitchFamily="18" charset="0"/>
                <a:hlinkClick r:id="rId3"/>
              </a:rPr>
              <a:t>kksmall@wsu.edu</a:t>
            </a:r>
            <a:endParaRPr lang="en-US" sz="2000" b="0" dirty="0" smtClean="0">
              <a:latin typeface="Stone Serif" pitchFamily="18" charset="0"/>
            </a:endParaRPr>
          </a:p>
          <a:p>
            <a:pPr>
              <a:buFontTx/>
              <a:buNone/>
            </a:pPr>
            <a:endParaRPr lang="en-US" sz="2000" b="0" dirty="0" smtClean="0">
              <a:latin typeface="Stone Serif" pitchFamily="18" charset="0"/>
            </a:endParaRPr>
          </a:p>
          <a:p>
            <a:pPr>
              <a:buFontTx/>
              <a:buNone/>
            </a:pPr>
            <a:endParaRPr lang="en-US" sz="2400" b="0" dirty="0" smtClean="0">
              <a:latin typeface="Stone Serif" pitchFamily="18" charset="0"/>
            </a:endParaRP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8080A724-395E-449B-A8B5-F5E8BEB36393}" type="slidenum">
              <a:rPr lang="en-US" smtClean="0"/>
              <a:pPr eaLnBrk="1" hangingPunct="1"/>
              <a:t>57</a:t>
            </a:fld>
            <a:endParaRPr lang="en-US" smtClean="0"/>
          </a:p>
        </p:txBody>
      </p:sp>
    </p:spTree>
    <p:extLst>
      <p:ext uri="{BB962C8B-B14F-4D97-AF65-F5344CB8AC3E}">
        <p14:creationId xmlns:p14="http://schemas.microsoft.com/office/powerpoint/2010/main" val="40282525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1138462"/>
            <a:ext cx="9144000" cy="535531"/>
          </a:xfrm>
        </p:spPr>
        <p:txBody>
          <a:bodyPr/>
          <a:lstStyle/>
          <a:p>
            <a:r>
              <a:rPr lang="en-US" sz="3200" dirty="0" smtClean="0">
                <a:latin typeface="Stone Serif" pitchFamily="18" charset="0"/>
              </a:rPr>
              <a:t>Revenue Management</a:t>
            </a:r>
          </a:p>
        </p:txBody>
      </p:sp>
      <p:sp>
        <p:nvSpPr>
          <p:cNvPr id="40963" name="Content Placeholder 2"/>
          <p:cNvSpPr>
            <a:spLocks noGrp="1"/>
          </p:cNvSpPr>
          <p:nvPr>
            <p:ph idx="1"/>
          </p:nvPr>
        </p:nvSpPr>
        <p:spPr>
          <a:xfrm>
            <a:off x="510138" y="1885749"/>
            <a:ext cx="8633861" cy="3739485"/>
          </a:xfrm>
        </p:spPr>
        <p:txBody>
          <a:bodyPr/>
          <a:lstStyle/>
          <a:p>
            <a:pPr>
              <a:buFontTx/>
              <a:buNone/>
            </a:pPr>
            <a:r>
              <a:rPr lang="en-US" sz="2400" b="0" dirty="0" smtClean="0">
                <a:latin typeface="Stone Serif" pitchFamily="18" charset="0"/>
              </a:rPr>
              <a:t>Does your department ever receive cash or checks?</a:t>
            </a:r>
          </a:p>
          <a:p>
            <a:pPr>
              <a:buFontTx/>
              <a:buNone/>
            </a:pPr>
            <a:r>
              <a:rPr lang="en-US" sz="2400" b="0" dirty="0" smtClean="0">
                <a:latin typeface="Stone Serif" pitchFamily="18" charset="0"/>
              </a:rPr>
              <a:t>Does your department ever receive electronic payments – wires or ach transfers?</a:t>
            </a:r>
          </a:p>
          <a:p>
            <a:pPr lvl="1">
              <a:buFont typeface="Wingdings" pitchFamily="2" charset="2"/>
              <a:buNone/>
            </a:pPr>
            <a:r>
              <a:rPr lang="en-US" sz="2000" b="0" dirty="0" smtClean="0">
                <a:latin typeface="Stone Serif" pitchFamily="18" charset="0"/>
              </a:rPr>
              <a:t>Take the cash handling course</a:t>
            </a:r>
          </a:p>
          <a:p>
            <a:pPr>
              <a:buFontTx/>
              <a:buNone/>
            </a:pPr>
            <a:r>
              <a:rPr lang="en-US" sz="2400" b="0" dirty="0" smtClean="0">
                <a:latin typeface="Stone Serif" pitchFamily="18" charset="0"/>
              </a:rPr>
              <a:t>If you have questions about your revenue, contact, Nicole Blessing 5-2025, </a:t>
            </a:r>
            <a:r>
              <a:rPr lang="en-US" sz="2400" b="0" u="sng" dirty="0">
                <a:solidFill>
                  <a:srgbClr val="33CCCC"/>
                </a:solidFill>
                <a:latin typeface="Stone Serif" pitchFamily="18" charset="0"/>
              </a:rPr>
              <a:t>n.blessing@wsu.edu</a:t>
            </a:r>
          </a:p>
          <a:p>
            <a:pPr>
              <a:buFontTx/>
              <a:buNone/>
            </a:pPr>
            <a:r>
              <a:rPr lang="en-US" sz="2400" b="0" dirty="0" smtClean="0">
                <a:latin typeface="Stone Serif" pitchFamily="18" charset="0"/>
              </a:rPr>
              <a:t>If you think you should have received an electronic payment, but don’t see it in your account, call Robert Wright at 5-1202.</a:t>
            </a:r>
          </a:p>
          <a:p>
            <a:pPr>
              <a:buFontTx/>
              <a:buNone/>
            </a:pPr>
            <a:endParaRPr lang="en-US" sz="2400" b="0" dirty="0" smtClean="0">
              <a:latin typeface="Stone Serif" pitchFamily="18" charset="0"/>
            </a:endParaRP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BA494C81-313C-42BE-A087-26DFC8898716}" type="slidenum">
              <a:rPr lang="en-US" smtClean="0"/>
              <a:pPr eaLnBrk="1" hangingPunct="1"/>
              <a:t>58</a:t>
            </a:fld>
            <a:endParaRPr lang="en-US" smtClean="0"/>
          </a:p>
        </p:txBody>
      </p:sp>
    </p:spTree>
    <p:extLst>
      <p:ext uri="{BB962C8B-B14F-4D97-AF65-F5344CB8AC3E}">
        <p14:creationId xmlns:p14="http://schemas.microsoft.com/office/powerpoint/2010/main" val="1156748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1140869"/>
            <a:ext cx="9144000" cy="535531"/>
          </a:xfrm>
        </p:spPr>
        <p:txBody>
          <a:bodyPr/>
          <a:lstStyle/>
          <a:p>
            <a:r>
              <a:rPr lang="en-US" sz="3200" dirty="0" smtClean="0">
                <a:latin typeface="Stone Serif" pitchFamily="18" charset="0"/>
              </a:rPr>
              <a:t>Recap</a:t>
            </a:r>
          </a:p>
        </p:txBody>
      </p:sp>
      <p:sp>
        <p:nvSpPr>
          <p:cNvPr id="43011" name="Content Placeholder 2"/>
          <p:cNvSpPr>
            <a:spLocks noGrp="1"/>
          </p:cNvSpPr>
          <p:nvPr>
            <p:ph idx="1"/>
          </p:nvPr>
        </p:nvSpPr>
        <p:spPr>
          <a:xfrm>
            <a:off x="152400" y="1905000"/>
            <a:ext cx="8991600" cy="3231654"/>
          </a:xfrm>
        </p:spPr>
        <p:txBody>
          <a:bodyPr/>
          <a:lstStyle/>
          <a:p>
            <a:r>
              <a:rPr lang="en-US" sz="2400" dirty="0" smtClean="0">
                <a:latin typeface="Stone Serif" pitchFamily="18" charset="0"/>
              </a:rPr>
              <a:t>WSU – Land Grant Public University</a:t>
            </a:r>
          </a:p>
          <a:p>
            <a:r>
              <a:rPr lang="en-US" sz="2400" dirty="0" smtClean="0">
                <a:latin typeface="Stone Serif" pitchFamily="18" charset="0"/>
              </a:rPr>
              <a:t>WSU – State Agency</a:t>
            </a:r>
          </a:p>
          <a:p>
            <a:r>
              <a:rPr lang="en-US" sz="2400" dirty="0" smtClean="0">
                <a:latin typeface="Stone Serif" pitchFamily="18" charset="0"/>
              </a:rPr>
              <a:t>Fund (Bucket) Accounting</a:t>
            </a:r>
          </a:p>
          <a:p>
            <a:r>
              <a:rPr lang="en-US" sz="2400" dirty="0" smtClean="0">
                <a:latin typeface="Stone Serif" pitchFamily="18" charset="0"/>
              </a:rPr>
              <a:t>Funds, Programs, Revenue &amp; Expense Codes</a:t>
            </a:r>
          </a:p>
          <a:p>
            <a:r>
              <a:rPr lang="en-US" sz="2400" dirty="0" smtClean="0">
                <a:latin typeface="Stone Serif" pitchFamily="18" charset="0"/>
              </a:rPr>
              <a:t>WSU Accounting Systems</a:t>
            </a:r>
          </a:p>
          <a:p>
            <a:r>
              <a:rPr lang="en-US" sz="2400" dirty="0" smtClean="0">
                <a:latin typeface="Stone Serif" pitchFamily="18" charset="0"/>
              </a:rPr>
              <a:t>WSU Training </a:t>
            </a:r>
          </a:p>
          <a:p>
            <a:r>
              <a:rPr lang="en-US" sz="2400" dirty="0" smtClean="0">
                <a:latin typeface="Stone Serif" pitchFamily="18" charset="0"/>
              </a:rPr>
              <a:t>WSU Helpful Contacts</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B98AF8B3-69DF-4532-BCEE-F61B27DECE05}" type="slidenum">
              <a:rPr lang="en-US" smtClean="0"/>
              <a:pPr eaLnBrk="1" hangingPunct="1"/>
              <a:t>59</a:t>
            </a:fld>
            <a:endParaRPr lang="en-US" smtClean="0"/>
          </a:p>
        </p:txBody>
      </p:sp>
    </p:spTree>
    <p:extLst>
      <p:ext uri="{BB962C8B-B14F-4D97-AF65-F5344CB8AC3E}">
        <p14:creationId xmlns:p14="http://schemas.microsoft.com/office/powerpoint/2010/main" val="66982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xfrm>
            <a:off x="7772400" y="6553200"/>
            <a:ext cx="1600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mtClean="0"/>
              <a:t>Slide# </a:t>
            </a:r>
            <a:fld id="{00865B71-4202-4864-9848-6E53F5933EDD}" type="slidenum">
              <a:rPr lang="en-US" smtClean="0"/>
              <a:pPr algn="ctr" eaLnBrk="1" hangingPunct="1"/>
              <a:t>6</a:t>
            </a:fld>
            <a:endParaRPr lang="en-US" smtClean="0"/>
          </a:p>
        </p:txBody>
      </p:sp>
      <p:sp>
        <p:nvSpPr>
          <p:cNvPr id="10" name="Content Placeholder 5"/>
          <p:cNvSpPr txBox="1">
            <a:spLocks/>
          </p:cNvSpPr>
          <p:nvPr/>
        </p:nvSpPr>
        <p:spPr bwMode="auto">
          <a:xfrm>
            <a:off x="609600" y="2702033"/>
            <a:ext cx="7696200" cy="2971800"/>
          </a:xfrm>
          <a:prstGeom prst="rect">
            <a:avLst/>
          </a:prstGeom>
          <a:noFill/>
          <a:ln w="9525">
            <a:noFill/>
            <a:miter lim="800000"/>
            <a:headEnd/>
            <a:tailEnd/>
          </a:ln>
        </p:spPr>
        <p:txBody>
          <a:bodyPr anchorCtr="1"/>
          <a:lstStyle/>
          <a:p>
            <a:pPr marL="244475" indent="-244475">
              <a:lnSpc>
                <a:spcPct val="95000"/>
              </a:lnSpc>
              <a:spcBef>
                <a:spcPct val="25000"/>
              </a:spcBef>
              <a:buSzPct val="125000"/>
              <a:defRPr/>
            </a:pPr>
            <a:r>
              <a:rPr lang="en-US" sz="1400" b="1" kern="0" dirty="0">
                <a:solidFill>
                  <a:schemeClr val="bg2"/>
                </a:solidFill>
                <a:latin typeface="Stone Serif" pitchFamily="18" charset="0"/>
                <a:cs typeface="Courier New" pitchFamily="49" charset="0"/>
              </a:rPr>
              <a:t>   </a:t>
            </a:r>
          </a:p>
          <a:p>
            <a:pPr marL="971550" lvl="1" indent="-514350">
              <a:lnSpc>
                <a:spcPct val="95000"/>
              </a:lnSpc>
              <a:spcBef>
                <a:spcPct val="25000"/>
              </a:spcBef>
              <a:buSzPct val="125000"/>
              <a:defRPr/>
            </a:pPr>
            <a:r>
              <a:rPr lang="en-US" kern="0" dirty="0" smtClean="0">
                <a:solidFill>
                  <a:schemeClr val="bg2"/>
                </a:solidFill>
                <a:latin typeface="Stone Serif" pitchFamily="18" charset="0"/>
                <a:cs typeface="Arial" pitchFamily="34" charset="0"/>
              </a:rPr>
              <a:t>WSU </a:t>
            </a:r>
            <a:r>
              <a:rPr lang="en-US" kern="0" dirty="0">
                <a:solidFill>
                  <a:schemeClr val="bg2"/>
                </a:solidFill>
                <a:latin typeface="Stone Serif" pitchFamily="18" charset="0"/>
                <a:cs typeface="Arial" pitchFamily="34" charset="0"/>
              </a:rPr>
              <a:t>doesn’t collect taxes like the Department of Revenue</a:t>
            </a:r>
          </a:p>
          <a:p>
            <a:pPr marL="971550" lvl="1" indent="-514350">
              <a:lnSpc>
                <a:spcPct val="95000"/>
              </a:lnSpc>
              <a:spcBef>
                <a:spcPct val="25000"/>
              </a:spcBef>
              <a:buSzPct val="125000"/>
              <a:defRPr/>
            </a:pPr>
            <a:r>
              <a:rPr lang="en-US" kern="0" dirty="0">
                <a:solidFill>
                  <a:schemeClr val="bg2"/>
                </a:solidFill>
                <a:latin typeface="Stone Serif" pitchFamily="18" charset="0"/>
                <a:cs typeface="Arial" pitchFamily="34" charset="0"/>
              </a:rPr>
              <a:t>WSU doesn’t build roads like the Department of </a:t>
            </a:r>
            <a:r>
              <a:rPr lang="en-US" kern="0" dirty="0" smtClean="0">
                <a:solidFill>
                  <a:schemeClr val="bg2"/>
                </a:solidFill>
                <a:latin typeface="Stone Serif" pitchFamily="18" charset="0"/>
                <a:cs typeface="Arial" pitchFamily="34" charset="0"/>
              </a:rPr>
              <a:t>Transportation</a:t>
            </a:r>
          </a:p>
          <a:p>
            <a:pPr marL="971550" lvl="1" indent="-514350">
              <a:lnSpc>
                <a:spcPct val="95000"/>
              </a:lnSpc>
              <a:spcBef>
                <a:spcPct val="25000"/>
              </a:spcBef>
              <a:buSzPct val="125000"/>
              <a:defRPr/>
            </a:pPr>
            <a:endParaRPr lang="en-US" kern="0" dirty="0">
              <a:solidFill>
                <a:schemeClr val="bg2"/>
              </a:solidFill>
              <a:latin typeface="Stone Serif" pitchFamily="18" charset="0"/>
              <a:cs typeface="Arial" pitchFamily="34" charset="0"/>
            </a:endParaRPr>
          </a:p>
          <a:p>
            <a:pPr marL="971550" lvl="1" indent="-514350">
              <a:lnSpc>
                <a:spcPct val="95000"/>
              </a:lnSpc>
              <a:spcBef>
                <a:spcPct val="25000"/>
              </a:spcBef>
              <a:buSzPct val="125000"/>
              <a:defRPr/>
            </a:pPr>
            <a:r>
              <a:rPr lang="en-US" kern="0" dirty="0">
                <a:solidFill>
                  <a:schemeClr val="bg2"/>
                </a:solidFill>
                <a:latin typeface="Stone Serif" pitchFamily="18" charset="0"/>
                <a:cs typeface="Arial" pitchFamily="34" charset="0"/>
              </a:rPr>
              <a:t>WSU sells education to </a:t>
            </a:r>
            <a:r>
              <a:rPr lang="en-US" kern="0" dirty="0" smtClean="0">
                <a:solidFill>
                  <a:schemeClr val="bg2"/>
                </a:solidFill>
                <a:latin typeface="Stone Serif" pitchFamily="18" charset="0"/>
                <a:cs typeface="Arial" pitchFamily="34" charset="0"/>
              </a:rPr>
              <a:t>students</a:t>
            </a:r>
            <a:endParaRPr lang="en-US" kern="0" dirty="0">
              <a:solidFill>
                <a:schemeClr val="bg2"/>
              </a:solidFill>
              <a:latin typeface="Stone Serif" pitchFamily="18" charset="0"/>
              <a:cs typeface="Arial" pitchFamily="34" charset="0"/>
            </a:endParaRPr>
          </a:p>
          <a:p>
            <a:pPr marL="971550" lvl="1" indent="-514350">
              <a:lnSpc>
                <a:spcPct val="95000"/>
              </a:lnSpc>
              <a:spcBef>
                <a:spcPct val="25000"/>
              </a:spcBef>
              <a:buSzPct val="125000"/>
              <a:defRPr/>
            </a:pPr>
            <a:r>
              <a:rPr lang="en-US" sz="2000" b="1" kern="0" dirty="0">
                <a:solidFill>
                  <a:schemeClr val="bg2"/>
                </a:solidFill>
                <a:latin typeface="Stone Serif" pitchFamily="18" charset="0"/>
                <a:cs typeface="Arial" pitchFamily="34" charset="0"/>
              </a:rPr>
              <a:t>We operate more like a business enterprise.  </a:t>
            </a:r>
            <a:endParaRPr lang="en-US" sz="2000" b="1" kern="0" dirty="0" smtClean="0">
              <a:solidFill>
                <a:schemeClr val="bg2"/>
              </a:solidFill>
              <a:latin typeface="Stone Serif" pitchFamily="18" charset="0"/>
              <a:cs typeface="Arial" pitchFamily="34" charset="0"/>
            </a:endParaRPr>
          </a:p>
          <a:p>
            <a:pPr marL="971550" lvl="1" indent="-514350">
              <a:lnSpc>
                <a:spcPct val="95000"/>
              </a:lnSpc>
              <a:spcBef>
                <a:spcPct val="25000"/>
              </a:spcBef>
              <a:buSzPct val="125000"/>
              <a:defRPr/>
            </a:pPr>
            <a:endParaRPr lang="en-US" kern="0" dirty="0">
              <a:solidFill>
                <a:schemeClr val="bg2"/>
              </a:solidFill>
              <a:latin typeface="Stone Serif" pitchFamily="18" charset="0"/>
              <a:cs typeface="Arial" pitchFamily="34" charset="0"/>
            </a:endParaRPr>
          </a:p>
        </p:txBody>
      </p:sp>
      <p:sp>
        <p:nvSpPr>
          <p:cNvPr id="11" name="Rectangle 3"/>
          <p:cNvSpPr txBox="1">
            <a:spLocks noChangeArrowheads="1"/>
          </p:cNvSpPr>
          <p:nvPr/>
        </p:nvSpPr>
        <p:spPr bwMode="auto">
          <a:xfrm>
            <a:off x="712839" y="1219200"/>
            <a:ext cx="7696200" cy="1905000"/>
          </a:xfrm>
          <a:prstGeom prst="rect">
            <a:avLst/>
          </a:prstGeom>
          <a:noFill/>
          <a:ln w="9525">
            <a:noFill/>
            <a:miter lim="800000"/>
            <a:headEnd/>
            <a:tailEnd/>
          </a:ln>
          <a:effectLst/>
        </p:spPr>
        <p:txBody>
          <a:bodyPr anchor="t" anchorCtr="1"/>
          <a:lstStyle/>
          <a:p>
            <a:pPr algn="ctr">
              <a:lnSpc>
                <a:spcPct val="90000"/>
              </a:lnSpc>
              <a:defRPr/>
            </a:pPr>
            <a:r>
              <a:rPr lang="en-US" sz="3200" b="1" kern="0" dirty="0" smtClean="0">
                <a:solidFill>
                  <a:schemeClr val="bg2"/>
                </a:solidFill>
                <a:latin typeface="Stone Serif" pitchFamily="18" charset="0"/>
                <a:ea typeface="+mj-ea"/>
                <a:cs typeface="+mj-cs"/>
              </a:rPr>
              <a:t>WSU is also an agency of the State of Washington, but….</a:t>
            </a:r>
          </a:p>
          <a:p>
            <a:pPr algn="ctr">
              <a:lnSpc>
                <a:spcPct val="90000"/>
              </a:lnSpc>
              <a:defRPr/>
            </a:pPr>
            <a:r>
              <a:rPr lang="en-US" sz="3200" b="1" kern="0" dirty="0" smtClean="0">
                <a:solidFill>
                  <a:schemeClr val="bg2"/>
                </a:solidFill>
                <a:latin typeface="Stone Serif" pitchFamily="18" charset="0"/>
                <a:ea typeface="+mj-ea"/>
                <a:cs typeface="+mj-cs"/>
              </a:rPr>
              <a:t>A different kind of agency</a:t>
            </a:r>
            <a:endParaRPr lang="en-US" sz="3200" b="1" kern="0" dirty="0">
              <a:solidFill>
                <a:schemeClr val="bg2"/>
              </a:solidFill>
              <a:latin typeface="Stone Serif" pitchFamily="18" charset="0"/>
              <a:ea typeface="+mj-ea"/>
              <a:cs typeface="+mj-cs"/>
            </a:endParaRPr>
          </a:p>
        </p:txBody>
      </p:sp>
      <p:pic>
        <p:nvPicPr>
          <p:cNvPr id="15365" name="Picture 5" descr="CougarHead.gif">
            <a:hlinkClick r:id="rId3"/>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639885"/>
            <a:ext cx="1068721" cy="105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67637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A3FB039A-B8CF-4F5A-A6CF-C03AB31D8A5A}" type="slidenum">
              <a:rPr lang="en-US" smtClean="0"/>
              <a:pPr eaLnBrk="1" hangingPunct="1"/>
              <a:t>60</a:t>
            </a:fld>
            <a:endParaRPr lang="en-US" smtClean="0"/>
          </a:p>
        </p:txBody>
      </p:sp>
      <p:sp>
        <p:nvSpPr>
          <p:cNvPr id="4" name="Rectangle 3"/>
          <p:cNvSpPr txBox="1">
            <a:spLocks noChangeArrowheads="1"/>
          </p:cNvSpPr>
          <p:nvPr/>
        </p:nvSpPr>
        <p:spPr bwMode="auto">
          <a:xfrm>
            <a:off x="529388" y="2296427"/>
            <a:ext cx="8614611" cy="609600"/>
          </a:xfrm>
          <a:prstGeom prst="rect">
            <a:avLst/>
          </a:prstGeom>
          <a:noFill/>
          <a:ln w="9525">
            <a:noFill/>
            <a:miter lim="800000"/>
            <a:headEnd/>
            <a:tailEnd/>
          </a:ln>
          <a:effectLst/>
        </p:spPr>
        <p:txBody>
          <a:bodyPr anchor="b" anchorCtr="1"/>
          <a:lstStyle/>
          <a:p>
            <a:pPr algn="ctr">
              <a:lnSpc>
                <a:spcPct val="90000"/>
              </a:lnSpc>
              <a:defRPr/>
            </a:pPr>
            <a:r>
              <a:rPr lang="en-US" sz="2800" b="1" kern="0" dirty="0">
                <a:solidFill>
                  <a:schemeClr val="bg2"/>
                </a:solidFill>
                <a:latin typeface="Stone Serif" pitchFamily="18" charset="0"/>
                <a:ea typeface="+mj-ea"/>
                <a:cs typeface="+mj-cs"/>
                <a:sym typeface="Wingdings" pitchFamily="2" charset="2"/>
              </a:rPr>
              <a:t>That’s All for Now, Folks! </a:t>
            </a:r>
            <a:endParaRPr lang="en-US" sz="3600" b="1" kern="0" dirty="0">
              <a:solidFill>
                <a:schemeClr val="bg2"/>
              </a:solidFill>
              <a:latin typeface="Stone Serif" pitchFamily="18" charset="0"/>
              <a:ea typeface="+mj-ea"/>
              <a:cs typeface="+mj-cs"/>
            </a:endParaRPr>
          </a:p>
        </p:txBody>
      </p:sp>
      <p:sp>
        <p:nvSpPr>
          <p:cNvPr id="8" name="Rectangle 3"/>
          <p:cNvSpPr txBox="1">
            <a:spLocks noChangeArrowheads="1"/>
          </p:cNvSpPr>
          <p:nvPr/>
        </p:nvSpPr>
        <p:spPr bwMode="auto">
          <a:xfrm>
            <a:off x="529388" y="1153427"/>
            <a:ext cx="8614611" cy="1066800"/>
          </a:xfrm>
          <a:prstGeom prst="rect">
            <a:avLst/>
          </a:prstGeom>
          <a:noFill/>
          <a:ln w="9525">
            <a:noFill/>
            <a:miter lim="800000"/>
            <a:headEnd/>
            <a:tailEnd/>
          </a:ln>
          <a:effectLst/>
        </p:spPr>
        <p:txBody>
          <a:bodyPr anchor="b" anchorCtr="1"/>
          <a:lstStyle/>
          <a:p>
            <a:pPr algn="ctr">
              <a:lnSpc>
                <a:spcPct val="90000"/>
              </a:lnSpc>
              <a:defRPr/>
            </a:pPr>
            <a:r>
              <a:rPr lang="en-US" sz="3200" b="1" kern="0" dirty="0">
                <a:solidFill>
                  <a:schemeClr val="bg2"/>
                </a:solidFill>
                <a:latin typeface="Stone Serif" pitchFamily="18" charset="0"/>
                <a:ea typeface="+mj-ea"/>
                <a:cs typeface="+mj-cs"/>
                <a:sym typeface="Wingdings" pitchFamily="2" charset="2"/>
              </a:rPr>
              <a:t>Email questions or let us know what other topics you would like to see covered.</a:t>
            </a:r>
            <a:endParaRPr lang="en-US" sz="4000" b="1" kern="0" dirty="0">
              <a:solidFill>
                <a:schemeClr val="bg2"/>
              </a:solidFill>
              <a:latin typeface="Stone Serif" pitchFamily="18" charset="0"/>
              <a:ea typeface="+mj-ea"/>
              <a:cs typeface="+mj-cs"/>
            </a:endParaRPr>
          </a:p>
        </p:txBody>
      </p:sp>
      <p:pic>
        <p:nvPicPr>
          <p:cNvPr id="440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971800"/>
            <a:ext cx="3810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529388" y="4658627"/>
            <a:ext cx="8614611" cy="990600"/>
          </a:xfrm>
          <a:prstGeom prst="rect">
            <a:avLst/>
          </a:prstGeom>
          <a:noFill/>
          <a:ln w="9525">
            <a:noFill/>
            <a:miter lim="800000"/>
            <a:headEnd/>
            <a:tailEnd/>
          </a:ln>
          <a:effectLst/>
        </p:spPr>
        <p:txBody>
          <a:bodyPr anchor="b" anchorCtr="1"/>
          <a:lstStyle/>
          <a:p>
            <a:pPr algn="ctr">
              <a:lnSpc>
                <a:spcPct val="90000"/>
              </a:lnSpc>
              <a:defRPr/>
            </a:pPr>
            <a:r>
              <a:rPr lang="en-US" sz="2800" b="1" kern="0" dirty="0">
                <a:solidFill>
                  <a:schemeClr val="bg2"/>
                </a:solidFill>
                <a:latin typeface="Stone Serif" pitchFamily="18" charset="0"/>
                <a:ea typeface="+mj-ea"/>
                <a:cs typeface="+mj-cs"/>
                <a:sym typeface="Wingdings" pitchFamily="2" charset="2"/>
              </a:rPr>
              <a:t>Terry’s email:  </a:t>
            </a:r>
            <a:r>
              <a:rPr lang="en-US" sz="2800" b="1" kern="0" dirty="0">
                <a:solidFill>
                  <a:schemeClr val="bg2"/>
                </a:solidFill>
                <a:latin typeface="Stone Serif" pitchFamily="18" charset="0"/>
                <a:ea typeface="+mj-ea"/>
                <a:cs typeface="+mj-cs"/>
                <a:sym typeface="Wingdings" pitchFamily="2" charset="2"/>
                <a:hlinkClick r:id="rId4"/>
              </a:rPr>
              <a:t>terrye@wsu.edu</a:t>
            </a:r>
            <a:endParaRPr lang="en-US" sz="2800" b="1" kern="0" dirty="0">
              <a:solidFill>
                <a:schemeClr val="bg2"/>
              </a:solidFill>
              <a:latin typeface="Stone Serif" pitchFamily="18" charset="0"/>
              <a:ea typeface="+mj-ea"/>
              <a:cs typeface="+mj-cs"/>
              <a:sym typeface="Wingdings" pitchFamily="2" charset="2"/>
            </a:endParaRPr>
          </a:p>
          <a:p>
            <a:pPr algn="ctr">
              <a:lnSpc>
                <a:spcPct val="90000"/>
              </a:lnSpc>
              <a:defRPr/>
            </a:pPr>
            <a:endParaRPr lang="en-US" sz="800" b="1" kern="0" dirty="0">
              <a:solidFill>
                <a:schemeClr val="bg2"/>
              </a:solidFill>
              <a:latin typeface="Stone Serif" pitchFamily="18" charset="0"/>
              <a:ea typeface="+mj-ea"/>
              <a:cs typeface="+mj-cs"/>
              <a:sym typeface="Wingdings" pitchFamily="2" charset="2"/>
            </a:endParaRPr>
          </a:p>
        </p:txBody>
      </p:sp>
    </p:spTree>
    <p:extLst>
      <p:ext uri="{BB962C8B-B14F-4D97-AF65-F5344CB8AC3E}">
        <p14:creationId xmlns:p14="http://schemas.microsoft.com/office/powerpoint/2010/main" val="41131031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effectLst>
                  <a:outerShdw blurRad="38100" dist="38100" dir="2700000" algn="tl">
                    <a:srgbClr val="000000">
                      <a:alpha val="43137"/>
                    </a:srgbClr>
                  </a:outerShdw>
                </a:effectLst>
                <a:latin typeface="Stone Serif" pitchFamily="18" charset="0"/>
              </a:rPr>
              <a:t>If you attended this live training session and wish to have your attendance documented in your training history, </a:t>
            </a:r>
            <a:br>
              <a:rPr lang="en-US" sz="2400" b="1" kern="0" dirty="0" smtClean="0">
                <a:effectLst>
                  <a:outerShdw blurRad="38100" dist="38100" dir="2700000" algn="tl">
                    <a:srgbClr val="000000">
                      <a:alpha val="43137"/>
                    </a:srgbClr>
                  </a:outerShdw>
                </a:effectLst>
                <a:latin typeface="Stone Serif" pitchFamily="18" charset="0"/>
              </a:rPr>
            </a:br>
            <a:r>
              <a:rPr lang="en-US" sz="2400" b="1" kern="0" dirty="0" smtClean="0">
                <a:effectLst>
                  <a:outerShdw blurRad="38100" dist="38100" dir="2700000" algn="tl">
                    <a:srgbClr val="000000">
                      <a:alpha val="43137"/>
                    </a:srgbClr>
                  </a:outerShdw>
                </a:effectLst>
                <a:latin typeface="Stone Serif" pitchFamily="18" charset="0"/>
              </a:rPr>
              <a:t>please notify Human Resource Services</a:t>
            </a:r>
            <a:br>
              <a:rPr lang="en-US" sz="2400" b="1" kern="0" dirty="0" smtClean="0">
                <a:effectLst>
                  <a:outerShdw blurRad="38100" dist="38100" dir="2700000" algn="tl">
                    <a:srgbClr val="000000">
                      <a:alpha val="43137"/>
                    </a:srgbClr>
                  </a:outerShdw>
                </a:effectLst>
                <a:latin typeface="Stone Serif" pitchFamily="18" charset="0"/>
              </a:rPr>
            </a:br>
            <a:r>
              <a:rPr lang="en-US" sz="2400" b="1" kern="0" dirty="0" smtClean="0">
                <a:effectLst>
                  <a:outerShdw blurRad="38100" dist="38100" dir="2700000" algn="tl">
                    <a:srgbClr val="000000">
                      <a:alpha val="43137"/>
                    </a:srgbClr>
                  </a:outerShdw>
                </a:effectLst>
                <a:latin typeface="Stone Serif" pitchFamily="18" charset="0"/>
              </a:rPr>
              <a:t> within 24 hours of today's date: </a:t>
            </a:r>
            <a:r>
              <a:rPr lang="en-US" sz="1100" b="1" kern="0" dirty="0" smtClean="0">
                <a:effectLst>
                  <a:outerShdw blurRad="38100" dist="38100" dir="2700000" algn="tl">
                    <a:srgbClr val="000000">
                      <a:alpha val="43137"/>
                    </a:srgbClr>
                  </a:outerShdw>
                </a:effectLst>
                <a:latin typeface="Stone Serif" pitchFamily="18" charset="0"/>
              </a:rPr>
              <a:t/>
            </a:r>
            <a:br>
              <a:rPr lang="en-US" sz="1100" b="1" kern="0" dirty="0" smtClean="0">
                <a:effectLst>
                  <a:outerShdw blurRad="38100" dist="38100" dir="2700000" algn="tl">
                    <a:srgbClr val="000000">
                      <a:alpha val="43137"/>
                    </a:srgbClr>
                  </a:outerShdw>
                </a:effectLst>
                <a:latin typeface="Stone Serif" pitchFamily="18" charset="0"/>
              </a:rPr>
            </a:br>
            <a:r>
              <a:rPr lang="en-US" sz="1100" b="1" kern="0" dirty="0" smtClean="0">
                <a:effectLst>
                  <a:outerShdw blurRad="38100" dist="38100" dir="2700000" algn="tl">
                    <a:srgbClr val="000000">
                      <a:alpha val="43137"/>
                    </a:srgbClr>
                  </a:outerShdw>
                </a:effectLst>
                <a:latin typeface="Stone Serif" pitchFamily="18" charset="0"/>
              </a:rPr>
              <a:t/>
            </a:r>
            <a:br>
              <a:rPr lang="en-US" sz="1100" b="1" kern="0" dirty="0" smtClean="0">
                <a:effectLst>
                  <a:outerShdw blurRad="38100" dist="38100" dir="2700000" algn="tl">
                    <a:srgbClr val="000000">
                      <a:alpha val="43137"/>
                    </a:srgbClr>
                  </a:outerShdw>
                </a:effectLst>
                <a:latin typeface="Stone Serif" pitchFamily="18" charset="0"/>
              </a:rPr>
            </a:br>
            <a:r>
              <a:rPr lang="en-US" sz="4000" b="1" kern="0" dirty="0" smtClean="0">
                <a:effectLst>
                  <a:outerShdw blurRad="38100" dist="38100" dir="2700000" algn="tl">
                    <a:srgbClr val="000000">
                      <a:alpha val="43137"/>
                    </a:srgbClr>
                  </a:outerShdw>
                </a:effectLst>
                <a:latin typeface="Stone Serif" pitchFamily="18" charset="0"/>
              </a:rPr>
              <a:t>hrstraining@wsu.edu</a:t>
            </a:r>
            <a:r>
              <a:rPr lang="en-US" sz="3200" b="1" kern="0" dirty="0" smtClean="0">
                <a:effectLst>
                  <a:outerShdw blurRad="38100" dist="38100" dir="2700000" algn="tl">
                    <a:srgbClr val="000000">
                      <a:alpha val="43137"/>
                    </a:srgbClr>
                  </a:outerShdw>
                </a:effectLst>
                <a:latin typeface="Stone Serif" pitchFamily="18" charset="0"/>
              </a:rPr>
              <a:t> </a:t>
            </a:r>
            <a:endParaRPr lang="en-US" sz="2400" b="1" kern="0" dirty="0" smtClean="0">
              <a:effectLst>
                <a:outerShdw blurRad="38100" dist="38100" dir="2700000" algn="tl">
                  <a:srgbClr val="000000">
                    <a:alpha val="43137"/>
                  </a:srgbClr>
                </a:outerShdw>
              </a:effectLst>
              <a:latin typeface="Stone Serif" pitchFamily="18" charset="0"/>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chemeClr val="bg2"/>
                </a:solidFill>
                <a:effectLst>
                  <a:outerShdw blurRad="38100" dist="38100" dir="2700000" algn="tl">
                    <a:srgbClr val="000000">
                      <a:alpha val="43137"/>
                    </a:srgbClr>
                  </a:outerShdw>
                </a:effectLst>
                <a:latin typeface="Stone Serif" pitchFamily="18" charset="0"/>
              </a:rPr>
              <a:t>This has been a WSU Training Videoconference</a:t>
            </a:r>
            <a:endParaRPr sz="2300" dirty="0">
              <a:solidFill>
                <a:schemeClr val="bg2"/>
              </a:solidFill>
              <a:effectLst>
                <a:outerShdw blurRad="38100" dist="38100" dir="2700000" algn="tl">
                  <a:srgbClr val="000000">
                    <a:alpha val="43137"/>
                  </a:srgbClr>
                </a:outerShdw>
              </a:effectLst>
              <a:latin typeface="Stone Serif" pitchFamily="18" charset="0"/>
            </a:endParaRPr>
          </a:p>
        </p:txBody>
      </p:sp>
    </p:spTree>
    <p:extLst>
      <p:ext uri="{BB962C8B-B14F-4D97-AF65-F5344CB8AC3E}">
        <p14:creationId xmlns:p14="http://schemas.microsoft.com/office/powerpoint/2010/main" val="188984256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latin typeface="Stone Serif" pitchFamily="18" charset="0"/>
              </a:rPr>
              <a:t>A competitive state agency</a:t>
            </a:r>
            <a:endParaRPr lang="en-US" sz="3200" dirty="0">
              <a:latin typeface="Stone Serif" pitchFamily="18" charset="0"/>
            </a:endParaRPr>
          </a:p>
        </p:txBody>
      </p:sp>
      <p:sp>
        <p:nvSpPr>
          <p:cNvPr id="3" name="Content Placeholder 2"/>
          <p:cNvSpPr>
            <a:spLocks noGrp="1"/>
          </p:cNvSpPr>
          <p:nvPr>
            <p:ph idx="1"/>
          </p:nvPr>
        </p:nvSpPr>
        <p:spPr>
          <a:xfrm>
            <a:off x="1157288" y="2298700"/>
            <a:ext cx="7315200" cy="1384995"/>
          </a:xfrm>
        </p:spPr>
        <p:txBody>
          <a:bodyPr/>
          <a:lstStyle/>
          <a:p>
            <a:r>
              <a:rPr lang="en-US" dirty="0" smtClean="0">
                <a:latin typeface="Stone Serif" pitchFamily="18" charset="0"/>
              </a:rPr>
              <a:t>Must compete to attract students</a:t>
            </a:r>
          </a:p>
          <a:p>
            <a:r>
              <a:rPr lang="en-US" dirty="0" smtClean="0">
                <a:latin typeface="Stone Serif" pitchFamily="18" charset="0"/>
              </a:rPr>
              <a:t>Must compete to attract research</a:t>
            </a:r>
          </a:p>
          <a:p>
            <a:r>
              <a:rPr lang="en-US" dirty="0" smtClean="0">
                <a:latin typeface="Stone Serif" pitchFamily="18" charset="0"/>
              </a:rPr>
              <a:t>Result – very different expenses</a:t>
            </a:r>
            <a:endParaRPr lang="en-US"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7</a:t>
            </a:fld>
            <a:endParaRPr lang="en-US"/>
          </a:p>
        </p:txBody>
      </p:sp>
      <p:sp>
        <p:nvSpPr>
          <p:cNvPr id="5" name="Rectangle 4"/>
          <p:cNvSpPr/>
          <p:nvPr/>
        </p:nvSpPr>
        <p:spPr>
          <a:xfrm>
            <a:off x="1039528" y="4403024"/>
            <a:ext cx="7392203" cy="618631"/>
          </a:xfrm>
          <a:prstGeom prst="rect">
            <a:avLst/>
          </a:prstGeom>
        </p:spPr>
        <p:txBody>
          <a:bodyPr wrap="square">
            <a:spAutoFit/>
          </a:bodyPr>
          <a:lstStyle/>
          <a:p>
            <a:pPr marL="514350" indent="-514350">
              <a:lnSpc>
                <a:spcPct val="95000"/>
              </a:lnSpc>
              <a:spcBef>
                <a:spcPct val="25000"/>
              </a:spcBef>
              <a:buSzPct val="125000"/>
              <a:defRPr/>
            </a:pPr>
            <a:r>
              <a:rPr lang="en-US" kern="0" dirty="0">
                <a:solidFill>
                  <a:schemeClr val="bg2"/>
                </a:solidFill>
                <a:latin typeface="Stone Serif" pitchFamily="18" charset="0"/>
                <a:cs typeface="Arial" pitchFamily="34" charset="0"/>
              </a:rPr>
              <a:t>Sometimes our unique requirements make trying to fit into the state’s mold uncomfortable.  But it can be done.</a:t>
            </a:r>
            <a:endParaRPr lang="en-US" kern="0" dirty="0">
              <a:solidFill>
                <a:schemeClr val="bg2"/>
              </a:solidFill>
              <a:latin typeface="Stone Serif" pitchFamily="18" charset="0"/>
              <a:cs typeface="Courier New" pitchFamily="49" charset="0"/>
            </a:endParaRPr>
          </a:p>
        </p:txBody>
      </p:sp>
    </p:spTree>
    <p:extLst>
      <p:ext uri="{BB962C8B-B14F-4D97-AF65-F5344CB8AC3E}">
        <p14:creationId xmlns:p14="http://schemas.microsoft.com/office/powerpoint/2010/main" val="304731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one Serif" pitchFamily="18" charset="0"/>
              </a:rPr>
              <a:t>A picture is worth 1,000 words</a:t>
            </a:r>
            <a:endParaRPr lang="en-US" dirty="0">
              <a:latin typeface="Stone Serif"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8</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6032" y="2077318"/>
            <a:ext cx="8002583" cy="4043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776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xfrm>
            <a:off x="7086600" y="6553200"/>
            <a:ext cx="1981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Slide# </a:t>
            </a:r>
            <a:fld id="{A50BFCE6-32BD-4420-B85A-280EBBB8B10B}" type="slidenum">
              <a:rPr lang="en-US" smtClean="0"/>
              <a:pPr eaLnBrk="1" hangingPunct="1"/>
              <a:t>9</a:t>
            </a:fld>
            <a:endParaRPr lang="en-US" smtClean="0"/>
          </a:p>
        </p:txBody>
      </p:sp>
      <p:pic>
        <p:nvPicPr>
          <p:cNvPr id="14339" name="Picture 7" descr="http://www.theseattletraveler.com/wp-content/uploads/2008/08/wsumasco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669" y="3126890"/>
            <a:ext cx="3048000"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288758" y="3885343"/>
            <a:ext cx="5147911" cy="1991258"/>
          </a:xfrm>
          <a:prstGeom prst="rect">
            <a:avLst/>
          </a:prstGeom>
          <a:noFill/>
          <a:ln w="9525">
            <a:noFill/>
            <a:miter lim="800000"/>
            <a:headEnd/>
            <a:tailEnd/>
          </a:ln>
        </p:spPr>
        <p:txBody>
          <a:bodyPr anchorCtr="1"/>
          <a:lstStyle/>
          <a:p>
            <a:pPr marL="244475" indent="-244475" eaLnBrk="0" hangingPunct="0">
              <a:lnSpc>
                <a:spcPct val="95000"/>
              </a:lnSpc>
              <a:spcBef>
                <a:spcPct val="25000"/>
              </a:spcBef>
              <a:buSzPct val="125000"/>
              <a:defRPr/>
            </a:pPr>
            <a:endParaRPr lang="en-US" kern="0" dirty="0">
              <a:solidFill>
                <a:schemeClr val="bg2"/>
              </a:solidFill>
              <a:latin typeface="Stone Serif" pitchFamily="18" charset="0"/>
            </a:endParaRPr>
          </a:p>
          <a:p>
            <a:pPr marL="285750" indent="-285750" eaLnBrk="0" hangingPunct="0">
              <a:lnSpc>
                <a:spcPct val="95000"/>
              </a:lnSpc>
              <a:buSzPct val="125000"/>
              <a:buFont typeface="Arial" panose="020B0604020202020204" pitchFamily="34" charset="0"/>
              <a:buChar char="•"/>
              <a:defRPr/>
            </a:pPr>
            <a:r>
              <a:rPr lang="en-US" dirty="0">
                <a:solidFill>
                  <a:schemeClr val="bg2"/>
                </a:solidFill>
                <a:latin typeface="Stone Serif" pitchFamily="18" charset="0"/>
              </a:rPr>
              <a:t>WSU Business Policies and Procedures</a:t>
            </a:r>
          </a:p>
          <a:p>
            <a:pPr marL="701675" lvl="1" indent="-244475" eaLnBrk="0" hangingPunct="0">
              <a:lnSpc>
                <a:spcPct val="95000"/>
              </a:lnSpc>
              <a:buSzPct val="125000"/>
              <a:defRPr/>
            </a:pPr>
            <a:r>
              <a:rPr lang="en-US" dirty="0">
                <a:solidFill>
                  <a:schemeClr val="bg2"/>
                </a:solidFill>
                <a:latin typeface="Stone Serif" pitchFamily="18" charset="0"/>
                <a:hlinkClick r:id="rId4"/>
              </a:rPr>
              <a:t>http://www.wsu.edu/~forms/manuals.html</a:t>
            </a:r>
            <a:endParaRPr lang="en-US" dirty="0">
              <a:solidFill>
                <a:schemeClr val="bg2"/>
              </a:solidFill>
              <a:latin typeface="Stone Serif" pitchFamily="18" charset="0"/>
            </a:endParaRPr>
          </a:p>
          <a:p>
            <a:pPr marL="244475" indent="-244475" eaLnBrk="0" hangingPunct="0">
              <a:lnSpc>
                <a:spcPct val="95000"/>
              </a:lnSpc>
              <a:buSzPct val="125000"/>
              <a:buFont typeface="Arial" pitchFamily="34" charset="0"/>
              <a:buChar char="•"/>
              <a:defRPr/>
            </a:pPr>
            <a:r>
              <a:rPr lang="en-US" dirty="0" smtClean="0">
                <a:solidFill>
                  <a:schemeClr val="bg2"/>
                </a:solidFill>
                <a:latin typeface="Stone Serif" pitchFamily="18" charset="0"/>
              </a:rPr>
              <a:t>Office </a:t>
            </a:r>
            <a:r>
              <a:rPr lang="en-US" dirty="0">
                <a:solidFill>
                  <a:schemeClr val="bg2"/>
                </a:solidFill>
                <a:latin typeface="Stone Serif" pitchFamily="18" charset="0"/>
              </a:rPr>
              <a:t>of Financial Management (OFM)</a:t>
            </a:r>
          </a:p>
          <a:p>
            <a:pPr marL="244475" indent="-244475" eaLnBrk="0" hangingPunct="0">
              <a:lnSpc>
                <a:spcPct val="95000"/>
              </a:lnSpc>
              <a:buSzPct val="125000"/>
              <a:defRPr/>
            </a:pPr>
            <a:r>
              <a:rPr lang="en-US" dirty="0">
                <a:solidFill>
                  <a:schemeClr val="bg2"/>
                </a:solidFill>
                <a:latin typeface="Stone Serif" pitchFamily="18" charset="0"/>
              </a:rPr>
              <a:t>State Administrative and Accounting Manual</a:t>
            </a:r>
          </a:p>
          <a:p>
            <a:pPr marL="701675" lvl="1" indent="-244475" eaLnBrk="0" hangingPunct="0">
              <a:lnSpc>
                <a:spcPct val="95000"/>
              </a:lnSpc>
              <a:buSzPct val="125000"/>
              <a:defRPr/>
            </a:pPr>
            <a:r>
              <a:rPr lang="en-US" dirty="0">
                <a:solidFill>
                  <a:schemeClr val="bg2"/>
                </a:solidFill>
                <a:latin typeface="Stone Serif" pitchFamily="18" charset="0"/>
                <a:hlinkClick r:id="rId5"/>
              </a:rPr>
              <a:t>http://www.ofm.wa.gov/policy/default.asp</a:t>
            </a:r>
            <a:endParaRPr lang="en-US" dirty="0">
              <a:solidFill>
                <a:schemeClr val="bg2"/>
              </a:solidFill>
              <a:latin typeface="Stone Serif" pitchFamily="18" charset="0"/>
            </a:endParaRPr>
          </a:p>
          <a:p>
            <a:pPr marL="701675" lvl="1" indent="-244475" eaLnBrk="0" hangingPunct="0">
              <a:lnSpc>
                <a:spcPct val="95000"/>
              </a:lnSpc>
              <a:spcBef>
                <a:spcPct val="25000"/>
              </a:spcBef>
              <a:buSzPct val="125000"/>
              <a:defRPr/>
            </a:pPr>
            <a:endParaRPr lang="en-US" kern="0" dirty="0">
              <a:solidFill>
                <a:schemeClr val="bg2"/>
              </a:solidFill>
              <a:latin typeface="Stone Serif" pitchFamily="18" charset="0"/>
            </a:endParaRPr>
          </a:p>
          <a:p>
            <a:pPr marL="1158875" lvl="2" indent="-244475" eaLnBrk="0" hangingPunct="0">
              <a:lnSpc>
                <a:spcPct val="95000"/>
              </a:lnSpc>
              <a:spcBef>
                <a:spcPct val="25000"/>
              </a:spcBef>
              <a:buSzPct val="125000"/>
              <a:defRPr/>
            </a:pPr>
            <a:endParaRPr lang="en-US" u="sng" kern="0" dirty="0">
              <a:solidFill>
                <a:schemeClr val="bg2"/>
              </a:solidFill>
              <a:latin typeface="Stone Serif" pitchFamily="18" charset="0"/>
            </a:endParaRPr>
          </a:p>
          <a:p>
            <a:pPr marL="1158875" lvl="2" indent="-244475" eaLnBrk="0" hangingPunct="0">
              <a:lnSpc>
                <a:spcPct val="95000"/>
              </a:lnSpc>
              <a:spcBef>
                <a:spcPct val="25000"/>
              </a:spcBef>
              <a:buSzPct val="125000"/>
              <a:defRPr/>
            </a:pPr>
            <a:endParaRPr lang="en-US" kern="0" dirty="0">
              <a:solidFill>
                <a:schemeClr val="bg2"/>
              </a:solidFill>
              <a:latin typeface="Stone Serif" pitchFamily="18" charset="0"/>
            </a:endParaRPr>
          </a:p>
          <a:p>
            <a:pPr marL="244475" indent="-244475" eaLnBrk="0" hangingPunct="0">
              <a:lnSpc>
                <a:spcPct val="95000"/>
              </a:lnSpc>
              <a:spcBef>
                <a:spcPct val="25000"/>
              </a:spcBef>
              <a:buSzPct val="125000"/>
              <a:defRPr/>
            </a:pPr>
            <a:endParaRPr lang="en-US" kern="0" dirty="0">
              <a:solidFill>
                <a:schemeClr val="bg2"/>
              </a:solidFill>
              <a:latin typeface="Stone Serif" pitchFamily="18" charset="0"/>
            </a:endParaRPr>
          </a:p>
          <a:p>
            <a:pPr marL="244475" indent="-244475" eaLnBrk="0" hangingPunct="0">
              <a:lnSpc>
                <a:spcPct val="95000"/>
              </a:lnSpc>
              <a:spcBef>
                <a:spcPct val="25000"/>
              </a:spcBef>
              <a:buSzPct val="125000"/>
              <a:defRPr/>
            </a:pPr>
            <a:endParaRPr lang="en-US" sz="2800" kern="0" dirty="0">
              <a:solidFill>
                <a:schemeClr val="bg2"/>
              </a:solidFill>
              <a:latin typeface="Stone Serif" pitchFamily="18" charset="0"/>
            </a:endParaRPr>
          </a:p>
        </p:txBody>
      </p:sp>
      <p:sp>
        <p:nvSpPr>
          <p:cNvPr id="5" name="TextBox 4"/>
          <p:cNvSpPr txBox="1"/>
          <p:nvPr/>
        </p:nvSpPr>
        <p:spPr>
          <a:xfrm>
            <a:off x="577515" y="2036120"/>
            <a:ext cx="7907154" cy="2031325"/>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2"/>
                </a:solidFill>
                <a:latin typeface="Stone Serif" pitchFamily="18" charset="0"/>
              </a:rPr>
              <a:t>Washington State Constitution</a:t>
            </a:r>
          </a:p>
          <a:p>
            <a:pPr lvl="1"/>
            <a:r>
              <a:rPr lang="en-US" u="sng" dirty="0">
                <a:solidFill>
                  <a:schemeClr val="bg2"/>
                </a:solidFill>
                <a:latin typeface="Stone Serif" pitchFamily="18" charset="0"/>
                <a:hlinkClick r:id="rId6"/>
              </a:rPr>
              <a:t>http://www.leg.wa.gov/lawsandagencyrules/pages/constitution.aspx</a:t>
            </a:r>
            <a:endParaRPr lang="en-US" dirty="0">
              <a:solidFill>
                <a:schemeClr val="bg2"/>
              </a:solidFill>
              <a:latin typeface="Stone Serif" pitchFamily="18" charset="0"/>
            </a:endParaRPr>
          </a:p>
          <a:p>
            <a:pPr marL="285750" indent="-285750">
              <a:buFont typeface="Arial" panose="020B0604020202020204" pitchFamily="34" charset="0"/>
              <a:buChar char="•"/>
            </a:pPr>
            <a:r>
              <a:rPr lang="en-US" dirty="0">
                <a:solidFill>
                  <a:schemeClr val="bg2"/>
                </a:solidFill>
                <a:latin typeface="Stone Serif" pitchFamily="18" charset="0"/>
              </a:rPr>
              <a:t>Revised Code of Washington (RCWs)</a:t>
            </a:r>
          </a:p>
          <a:p>
            <a:pPr lvl="1"/>
            <a:r>
              <a:rPr lang="en-US" u="sng" dirty="0">
                <a:solidFill>
                  <a:schemeClr val="bg2"/>
                </a:solidFill>
                <a:latin typeface="Stone Serif" pitchFamily="18" charset="0"/>
                <a:hlinkClick r:id="rId7"/>
              </a:rPr>
              <a:t>http://apps.leg.wa.gov/rcw/</a:t>
            </a:r>
            <a:endParaRPr lang="en-US" dirty="0">
              <a:solidFill>
                <a:schemeClr val="bg2"/>
              </a:solidFill>
              <a:latin typeface="Stone Serif" pitchFamily="18" charset="0"/>
            </a:endParaRPr>
          </a:p>
          <a:p>
            <a:pPr marL="285750" indent="-285750">
              <a:buFont typeface="Arial" panose="020B0604020202020204" pitchFamily="34" charset="0"/>
              <a:buChar char="•"/>
            </a:pPr>
            <a:r>
              <a:rPr lang="en-US" dirty="0">
                <a:solidFill>
                  <a:schemeClr val="bg2"/>
                </a:solidFill>
                <a:latin typeface="Stone Serif" pitchFamily="18" charset="0"/>
              </a:rPr>
              <a:t>Washington Administrative Code (WACs)</a:t>
            </a:r>
          </a:p>
          <a:p>
            <a:pPr lvl="1"/>
            <a:r>
              <a:rPr lang="en-US" u="sng" dirty="0">
                <a:solidFill>
                  <a:schemeClr val="bg2"/>
                </a:solidFill>
                <a:latin typeface="Stone Serif" pitchFamily="18" charset="0"/>
                <a:hlinkClick r:id="rId8"/>
              </a:rPr>
              <a:t>http://apps.leg.wa.gov/wac</a:t>
            </a:r>
            <a:r>
              <a:rPr lang="en-US" u="sng" dirty="0" smtClean="0">
                <a:solidFill>
                  <a:schemeClr val="bg2"/>
                </a:solidFill>
                <a:latin typeface="Stone Serif" pitchFamily="18" charset="0"/>
                <a:hlinkClick r:id="rId8"/>
              </a:rPr>
              <a:t>/</a:t>
            </a:r>
            <a:endParaRPr lang="en-US" u="sng" dirty="0">
              <a:solidFill>
                <a:schemeClr val="bg2"/>
              </a:solidFill>
              <a:latin typeface="Stone Serif" pitchFamily="18" charset="0"/>
            </a:endParaRPr>
          </a:p>
          <a:p>
            <a:pPr lvl="1" eaLnBrk="1" hangingPunct="1">
              <a:buFont typeface="Arial" charset="0"/>
              <a:buChar char="•"/>
            </a:pPr>
            <a:endParaRPr lang="en-US" dirty="0"/>
          </a:p>
        </p:txBody>
      </p:sp>
      <p:sp>
        <p:nvSpPr>
          <p:cNvPr id="2" name="Rectangle 1"/>
          <p:cNvSpPr/>
          <p:nvPr/>
        </p:nvSpPr>
        <p:spPr>
          <a:xfrm>
            <a:off x="577515" y="929163"/>
            <a:ext cx="8431729" cy="687881"/>
          </a:xfrm>
          <a:prstGeom prst="rect">
            <a:avLst/>
          </a:prstGeom>
        </p:spPr>
        <p:txBody>
          <a:bodyPr wrap="square">
            <a:spAutoFit/>
          </a:bodyPr>
          <a:lstStyle/>
          <a:p>
            <a:pPr marL="244475" indent="-244475" algn="ctr" eaLnBrk="0" hangingPunct="0">
              <a:lnSpc>
                <a:spcPct val="95000"/>
              </a:lnSpc>
              <a:spcBef>
                <a:spcPct val="25000"/>
              </a:spcBef>
              <a:buSzPct val="125000"/>
              <a:defRPr/>
            </a:pPr>
            <a:r>
              <a:rPr lang="en-US" b="1" kern="0" dirty="0">
                <a:solidFill>
                  <a:schemeClr val="accent1"/>
                </a:solidFill>
              </a:rPr>
              <a:t>WSU’s Business Policies and Procedures </a:t>
            </a:r>
          </a:p>
          <a:p>
            <a:pPr marL="244475" indent="-244475" algn="ctr" eaLnBrk="0" hangingPunct="0">
              <a:lnSpc>
                <a:spcPct val="95000"/>
              </a:lnSpc>
              <a:spcBef>
                <a:spcPct val="25000"/>
              </a:spcBef>
              <a:buSzPct val="125000"/>
              <a:defRPr/>
            </a:pPr>
            <a:r>
              <a:rPr lang="en-US" b="1" kern="0" dirty="0">
                <a:solidFill>
                  <a:schemeClr val="accent1"/>
                </a:solidFill>
              </a:rPr>
              <a:t>have their basis in the state’s laws and policies.</a:t>
            </a:r>
          </a:p>
        </p:txBody>
      </p:sp>
    </p:spTree>
    <p:extLst>
      <p:ext uri="{BB962C8B-B14F-4D97-AF65-F5344CB8AC3E}">
        <p14:creationId xmlns:p14="http://schemas.microsoft.com/office/powerpoint/2010/main" val="113544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3741</TotalTime>
  <Words>3319</Words>
  <Application>Microsoft Office PowerPoint</Application>
  <PresentationFormat>On-screen Show (4:3)</PresentationFormat>
  <Paragraphs>487</Paragraphs>
  <Slides>61</Slides>
  <Notes>16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61</vt:i4>
      </vt:variant>
    </vt:vector>
  </HeadingPairs>
  <TitlesOfParts>
    <vt:vector size="71" baseType="lpstr">
      <vt:lpstr>Arial</vt:lpstr>
      <vt:lpstr>Courier New</vt:lpstr>
      <vt:lpstr>Lucida Sans</vt:lpstr>
      <vt:lpstr>Stone Sans</vt:lpstr>
      <vt:lpstr>Stone Serif</vt:lpstr>
      <vt:lpstr>Times New Roman</vt:lpstr>
      <vt:lpstr>Wingdings</vt:lpstr>
      <vt:lpstr>Default Design</vt:lpstr>
      <vt:lpstr>3_Default Design</vt:lpstr>
      <vt:lpstr>1_Default Design</vt:lpstr>
      <vt:lpstr>Introduction to WSU  Accounting</vt:lpstr>
      <vt:lpstr>Objectives</vt:lpstr>
      <vt:lpstr>Tell me a little about you</vt:lpstr>
      <vt:lpstr>Washington State University is  Washington State’s  Land Grant University </vt:lpstr>
      <vt:lpstr>PowerPoint Presentation</vt:lpstr>
      <vt:lpstr>PowerPoint Presentation</vt:lpstr>
      <vt:lpstr>A competitive state agency</vt:lpstr>
      <vt:lpstr>A picture is worth 1,000 words</vt:lpstr>
      <vt:lpstr>PowerPoint Presentation</vt:lpstr>
      <vt:lpstr>Why do we have all these rules? </vt:lpstr>
      <vt:lpstr>PowerPoint Presentation</vt:lpstr>
      <vt:lpstr>But wait!  There’s more!</vt:lpstr>
      <vt:lpstr>Brief History of College and University Accounting</vt:lpstr>
      <vt:lpstr>University Accounting</vt:lpstr>
      <vt:lpstr>PowerPoint Presentation</vt:lpstr>
      <vt:lpstr>The Color of Money</vt:lpstr>
      <vt:lpstr>The Color of Money, continued</vt:lpstr>
      <vt:lpstr>Your Dean wants to Support the Grant</vt:lpstr>
      <vt:lpstr>The Color of Money, continued</vt:lpstr>
      <vt:lpstr>What Color is My Money?</vt:lpstr>
      <vt:lpstr>Donated Funds</vt:lpstr>
      <vt:lpstr>How do I know what my money is to be used for?</vt:lpstr>
      <vt:lpstr>Who can I call if I have a question about how to account for the money in my buckets?</vt:lpstr>
      <vt:lpstr>How do Funds and Programs fit into WSU’s Financial Reporting?</vt:lpstr>
      <vt:lpstr>Chart of Accounts</vt:lpstr>
      <vt:lpstr>General Ledger and Budgetary Sub-ledger</vt:lpstr>
      <vt:lpstr>BALANCES</vt:lpstr>
      <vt:lpstr>FACTS</vt:lpstr>
      <vt:lpstr>A Quick Walk through the Chart</vt:lpstr>
      <vt:lpstr>Funds</vt:lpstr>
      <vt:lpstr>Funds, continued</vt:lpstr>
      <vt:lpstr>Funds, continued</vt:lpstr>
      <vt:lpstr>Funds, continued</vt:lpstr>
      <vt:lpstr>Funds, continued</vt:lpstr>
      <vt:lpstr>Funds, continued</vt:lpstr>
      <vt:lpstr>Revenue Source Codes</vt:lpstr>
      <vt:lpstr>Classifications of Source Codes</vt:lpstr>
      <vt:lpstr>Classification of Source Codes, continued</vt:lpstr>
      <vt:lpstr>Classification of Source Codes, continued</vt:lpstr>
      <vt:lpstr>Classifications of Source Codes, continued</vt:lpstr>
      <vt:lpstr>Objects of Expenditure</vt:lpstr>
      <vt:lpstr>Objects of Expenditure</vt:lpstr>
      <vt:lpstr>WSU Accounting Systems</vt:lpstr>
      <vt:lpstr>Other Systems</vt:lpstr>
      <vt:lpstr>AIS Balances</vt:lpstr>
      <vt:lpstr>Financial Data Warehouse</vt:lpstr>
      <vt:lpstr>AIS HEPPS/DEPPS</vt:lpstr>
      <vt:lpstr>DEPTPAY</vt:lpstr>
      <vt:lpstr>PERMS &amp; TEMPS</vt:lpstr>
      <vt:lpstr>Fiscal Management Training</vt:lpstr>
      <vt:lpstr>Focus Area Finance</vt:lpstr>
      <vt:lpstr>Focus Area Finance, continued</vt:lpstr>
      <vt:lpstr>Focus Area Finance, continued</vt:lpstr>
      <vt:lpstr>Receivables – Internal or External</vt:lpstr>
      <vt:lpstr>New Receivables system</vt:lpstr>
      <vt:lpstr>Property Inventory</vt:lpstr>
      <vt:lpstr>Sponsored Programs</vt:lpstr>
      <vt:lpstr>Revenue Management</vt:lpstr>
      <vt:lpstr>Recap</vt:lpstr>
      <vt:lpstr>PowerPoint Presentation</vt:lpstr>
      <vt:lpstr>PowerPoint Presentation</vt:lpstr>
    </vt:vector>
  </TitlesOfParts>
  <Company>Washington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Payne, Andrea S</cp:lastModifiedBy>
  <cp:revision>392</cp:revision>
  <cp:lastPrinted>2016-02-22T17:05:29Z</cp:lastPrinted>
  <dcterms:created xsi:type="dcterms:W3CDTF">2001-10-04T20:08:10Z</dcterms:created>
  <dcterms:modified xsi:type="dcterms:W3CDTF">2016-02-23T17:01:14Z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302413846</vt:i4>
  </property>
  <property fmtid="{D5CDD505-2E9C-101B-9397-08002B2CF9AE}" pid="3" name="_NewReviewCycle">
    <vt:lpwstr/>
  </property>
  <property fmtid="{D5CDD505-2E9C-101B-9397-08002B2CF9AE}" pid="4" name="_EmailSubject">
    <vt:lpwstr>Introduction to WSU Accounting Systems</vt:lpwstr>
  </property>
  <property fmtid="{D5CDD505-2E9C-101B-9397-08002B2CF9AE}" pid="5" name="_AuthorEmail">
    <vt:lpwstr>terrye@wsu.edu</vt:lpwstr>
  </property>
  <property fmtid="{D5CDD505-2E9C-101B-9397-08002B2CF9AE}" pid="6" name="_AuthorEmailDisplayName">
    <vt:lpwstr>Ely, Terry L</vt:lpwstr>
  </property>
</Properties>
</file>