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78"/>
  </p:notesMasterIdLst>
  <p:handoutMasterIdLst>
    <p:handoutMasterId r:id="rId79"/>
  </p:handoutMasterIdLst>
  <p:sldIdLst>
    <p:sldId id="396" r:id="rId4"/>
    <p:sldId id="318" r:id="rId5"/>
    <p:sldId id="319" r:id="rId6"/>
    <p:sldId id="320" r:id="rId7"/>
    <p:sldId id="321" r:id="rId8"/>
    <p:sldId id="397" r:id="rId9"/>
    <p:sldId id="323" r:id="rId10"/>
    <p:sldId id="398" r:id="rId11"/>
    <p:sldId id="324" r:id="rId12"/>
    <p:sldId id="325" r:id="rId13"/>
    <p:sldId id="326" r:id="rId14"/>
    <p:sldId id="327" r:id="rId15"/>
    <p:sldId id="330" r:id="rId16"/>
    <p:sldId id="333" r:id="rId17"/>
    <p:sldId id="334" r:id="rId18"/>
    <p:sldId id="332" r:id="rId19"/>
    <p:sldId id="337" r:id="rId20"/>
    <p:sldId id="338" r:id="rId21"/>
    <p:sldId id="339" r:id="rId22"/>
    <p:sldId id="340" r:id="rId23"/>
    <p:sldId id="341" r:id="rId24"/>
    <p:sldId id="342" r:id="rId25"/>
    <p:sldId id="343" r:id="rId26"/>
    <p:sldId id="344" r:id="rId27"/>
    <p:sldId id="345" r:id="rId28"/>
    <p:sldId id="348" r:id="rId29"/>
    <p:sldId id="346" r:id="rId30"/>
    <p:sldId id="347"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401" r:id="rId50"/>
    <p:sldId id="402" r:id="rId51"/>
    <p:sldId id="403" r:id="rId52"/>
    <p:sldId id="369" r:id="rId53"/>
    <p:sldId id="404" r:id="rId54"/>
    <p:sldId id="372" r:id="rId55"/>
    <p:sldId id="373" r:id="rId56"/>
    <p:sldId id="374" r:id="rId57"/>
    <p:sldId id="376" r:id="rId58"/>
    <p:sldId id="377" r:id="rId59"/>
    <p:sldId id="378" r:id="rId60"/>
    <p:sldId id="379" r:id="rId61"/>
    <p:sldId id="380" r:id="rId62"/>
    <p:sldId id="381" r:id="rId63"/>
    <p:sldId id="382" r:id="rId64"/>
    <p:sldId id="383" r:id="rId65"/>
    <p:sldId id="386" r:id="rId66"/>
    <p:sldId id="387" r:id="rId67"/>
    <p:sldId id="388" r:id="rId68"/>
    <p:sldId id="389" r:id="rId69"/>
    <p:sldId id="390" r:id="rId70"/>
    <p:sldId id="391" r:id="rId71"/>
    <p:sldId id="399" r:id="rId72"/>
    <p:sldId id="385" r:id="rId73"/>
    <p:sldId id="392" r:id="rId74"/>
    <p:sldId id="393" r:id="rId75"/>
    <p:sldId id="394" r:id="rId76"/>
    <p:sldId id="316" r:id="rId7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5" autoAdjust="0"/>
    <p:restoredTop sz="97674" autoAdjust="0"/>
  </p:normalViewPr>
  <p:slideViewPr>
    <p:cSldViewPr snapToGrid="0">
      <p:cViewPr varScale="1">
        <p:scale>
          <a:sx n="103" d="100"/>
          <a:sy n="103" d="100"/>
        </p:scale>
        <p:origin x="294" y="72"/>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64" d="100"/>
          <a:sy n="64" d="100"/>
        </p:scale>
        <p:origin x="308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handoutMaster" Target="handoutMasters/handout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9" name="Rectangle 3"/>
          <p:cNvSpPr>
            <a:spLocks noGrp="1" noChangeArrowheads="1"/>
          </p:cNvSpPr>
          <p:nvPr>
            <p:ph type="dt" sz="quarter" idx="1"/>
          </p:nvPr>
        </p:nvSpPr>
        <p:spPr bwMode="auto">
          <a:xfrm>
            <a:off x="6052600" y="0"/>
            <a:ext cx="956604" cy="463136"/>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algn="r" defTabSz="923828">
              <a:defRPr sz="1200">
                <a:latin typeface="Arial" charset="0"/>
              </a:defRPr>
            </a:lvl1pPr>
          </a:lstStyle>
          <a:p>
            <a:pPr>
              <a:defRPr/>
            </a:pPr>
            <a:fld id="{2D0BEC2D-94EB-4C75-89CE-F800DB58FFC0}" type="datetime1">
              <a:rPr lang="en-US" sz="1050"/>
              <a:pPr>
                <a:defRPr/>
              </a:pPr>
              <a:t>12/11/2017</a:t>
            </a:fld>
            <a:endParaRPr lang="en-US" dirty="0"/>
          </a:p>
        </p:txBody>
      </p:sp>
      <p:sp>
        <p:nvSpPr>
          <p:cNvPr id="55300" name="Rectangle 4"/>
          <p:cNvSpPr>
            <a:spLocks noGrp="1" noChangeArrowheads="1"/>
          </p:cNvSpPr>
          <p:nvPr>
            <p:ph type="ftr" sz="quarter" idx="2"/>
          </p:nvPr>
        </p:nvSpPr>
        <p:spPr bwMode="auto">
          <a:xfrm>
            <a:off x="0" y="8829054"/>
            <a:ext cx="3037122" cy="465242"/>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defTabSz="923828">
              <a:defRPr sz="1200" smtClean="0">
                <a:latin typeface="Arial" charset="0"/>
              </a:defRPr>
            </a:lvl1pPr>
          </a:lstStyle>
          <a:p>
            <a:pPr>
              <a:defRPr/>
            </a:pPr>
            <a:r>
              <a:rPr lang="en-US" dirty="0" smtClean="0"/>
              <a:t>Award Admin 3: Audits &amp; Audit Issues</a:t>
            </a:r>
            <a:endParaRPr lang="en-US" dirty="0"/>
          </a:p>
        </p:txBody>
      </p:sp>
      <p:sp>
        <p:nvSpPr>
          <p:cNvPr id="55301" name="Rectangle 5"/>
          <p:cNvSpPr>
            <a:spLocks noGrp="1" noChangeArrowheads="1"/>
          </p:cNvSpPr>
          <p:nvPr>
            <p:ph type="sldNum" sz="quarter" idx="3"/>
          </p:nvPr>
        </p:nvSpPr>
        <p:spPr bwMode="auto">
          <a:xfrm>
            <a:off x="3970885" y="8829054"/>
            <a:ext cx="3038319" cy="465242"/>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defTabSz="923828">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1" y="10526"/>
            <a:ext cx="3801979" cy="277211"/>
          </a:xfrm>
          <a:prstGeom prst="rect">
            <a:avLst/>
          </a:prstGeom>
          <a:noFill/>
        </p:spPr>
        <p:txBody>
          <a:bodyPr wrap="square" lIns="91650" tIns="45825" rIns="91650" bIns="45825">
            <a:spAutoFit/>
          </a:bodyPr>
          <a:lstStyle/>
          <a:p>
            <a:pPr>
              <a:defRPr/>
            </a:pPr>
            <a:r>
              <a:rPr lang="en-US" sz="1200" spc="301"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7122" cy="463136"/>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defTabSz="923828">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3970885" y="0"/>
            <a:ext cx="3038319" cy="463136"/>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lvl1pPr algn="r" defTabSz="923828">
              <a:defRPr sz="1200">
                <a:latin typeface="Arial" charset="0"/>
              </a:defRPr>
            </a:lvl1pPr>
          </a:lstStyle>
          <a:p>
            <a:pPr>
              <a:defRPr/>
            </a:pPr>
            <a:fld id="{4A74AFC3-7EDC-4454-91FD-92683BE72F90}" type="datetime1">
              <a:rPr lang="en-US"/>
              <a:pPr>
                <a:defRPr/>
              </a:pPr>
              <a:t>12/11/2017</a:t>
            </a:fld>
            <a:endParaRPr lang="en-US"/>
          </a:p>
        </p:txBody>
      </p:sp>
      <p:sp>
        <p:nvSpPr>
          <p:cNvPr id="9220" name="Rectangle 4"/>
          <p:cNvSpPr>
            <a:spLocks noGrp="1" noRot="1" noChangeAspect="1" noChangeArrowheads="1" noTextEdit="1"/>
          </p:cNvSpPr>
          <p:nvPr>
            <p:ph type="sldImg" idx="2"/>
          </p:nvPr>
        </p:nvSpPr>
        <p:spPr bwMode="auto">
          <a:xfrm>
            <a:off x="1184275" y="698500"/>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01519" y="4416633"/>
            <a:ext cx="5607362" cy="4180854"/>
          </a:xfrm>
          <a:prstGeom prst="rect">
            <a:avLst/>
          </a:prstGeom>
          <a:noFill/>
          <a:ln w="9525">
            <a:noFill/>
            <a:miter lim="800000"/>
            <a:headEnd/>
            <a:tailEnd/>
          </a:ln>
          <a:effectLst/>
        </p:spPr>
        <p:txBody>
          <a:bodyPr vert="horz" wrap="square" lIns="92292" tIns="46146" rIns="92292" bIns="461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054"/>
            <a:ext cx="3037122" cy="465242"/>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defTabSz="923828">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3970885" y="8829054"/>
            <a:ext cx="3038319" cy="465242"/>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defTabSz="923828">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12/11/2017</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1</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93316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41</a:t>
            </a:fld>
            <a:endParaRPr lang="en-US"/>
          </a:p>
        </p:txBody>
      </p:sp>
    </p:spTree>
    <p:extLst>
      <p:ext uri="{BB962C8B-B14F-4D97-AF65-F5344CB8AC3E}">
        <p14:creationId xmlns:p14="http://schemas.microsoft.com/office/powerpoint/2010/main" val="1428356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A94C14-8959-47BB-A530-535E1E3FB5F8}" type="slidenum">
              <a:rPr lang="en-US" smtClean="0"/>
              <a:pPr/>
              <a:t>44</a:t>
            </a:fld>
            <a:endParaRPr lang="en-US"/>
          </a:p>
        </p:txBody>
      </p:sp>
    </p:spTree>
    <p:extLst>
      <p:ext uri="{BB962C8B-B14F-4D97-AF65-F5344CB8AC3E}">
        <p14:creationId xmlns:p14="http://schemas.microsoft.com/office/powerpoint/2010/main" val="4213294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50</a:t>
            </a:fld>
            <a:endParaRPr lang="en-US"/>
          </a:p>
        </p:txBody>
      </p:sp>
    </p:spTree>
    <p:extLst>
      <p:ext uri="{BB962C8B-B14F-4D97-AF65-F5344CB8AC3E}">
        <p14:creationId xmlns:p14="http://schemas.microsoft.com/office/powerpoint/2010/main" val="2229388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6A2CEF2D-7F76-4104-9C0B-772E8155CC97}" type="slidenum">
              <a:rPr lang="en-US" smtClean="0"/>
              <a:pPr/>
              <a:t>54</a:t>
            </a:fld>
            <a:endParaRPr lang="en-US" smtClean="0"/>
          </a:p>
        </p:txBody>
      </p:sp>
    </p:spTree>
    <p:extLst>
      <p:ext uri="{BB962C8B-B14F-4D97-AF65-F5344CB8AC3E}">
        <p14:creationId xmlns:p14="http://schemas.microsoft.com/office/powerpoint/2010/main" val="340647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pPr eaLnBrk="1" hangingPunct="1"/>
            <a:endParaRPr lang="en-US" smtClean="0"/>
          </a:p>
        </p:txBody>
      </p:sp>
      <p:sp>
        <p:nvSpPr>
          <p:cNvPr id="131076" name="Slide Number Placeholder 3"/>
          <p:cNvSpPr>
            <a:spLocks noGrp="1"/>
          </p:cNvSpPr>
          <p:nvPr>
            <p:ph type="sldNum" sz="quarter" idx="5"/>
          </p:nvPr>
        </p:nvSpPr>
        <p:spPr>
          <a:noFill/>
        </p:spPr>
        <p:txBody>
          <a:bodyPr/>
          <a:lstStyle/>
          <a:p>
            <a:fld id="{507A965D-19CB-4386-B44E-B3FDF3C0E798}" type="slidenum">
              <a:rPr lang="en-US" smtClean="0"/>
              <a:pPr/>
              <a:t>58</a:t>
            </a:fld>
            <a:endParaRPr lang="en-US" smtClean="0"/>
          </a:p>
        </p:txBody>
      </p:sp>
    </p:spTree>
    <p:extLst>
      <p:ext uri="{BB962C8B-B14F-4D97-AF65-F5344CB8AC3E}">
        <p14:creationId xmlns:p14="http://schemas.microsoft.com/office/powerpoint/2010/main" val="2389768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pPr eaLnBrk="1" hangingPunct="1"/>
            <a:endParaRPr lang="en-US" smtClean="0"/>
          </a:p>
        </p:txBody>
      </p:sp>
      <p:sp>
        <p:nvSpPr>
          <p:cNvPr id="134148" name="Slide Number Placeholder 3"/>
          <p:cNvSpPr>
            <a:spLocks noGrp="1"/>
          </p:cNvSpPr>
          <p:nvPr>
            <p:ph type="sldNum" sz="quarter" idx="5"/>
          </p:nvPr>
        </p:nvSpPr>
        <p:spPr>
          <a:noFill/>
        </p:spPr>
        <p:txBody>
          <a:bodyPr/>
          <a:lstStyle/>
          <a:p>
            <a:fld id="{B725E3B8-FFF0-47D3-A497-EB7DDF8E89AB}" type="slidenum">
              <a:rPr lang="en-US" smtClean="0"/>
              <a:pPr/>
              <a:t>64</a:t>
            </a:fld>
            <a:endParaRPr lang="en-US" smtClean="0"/>
          </a:p>
        </p:txBody>
      </p:sp>
    </p:spTree>
    <p:extLst>
      <p:ext uri="{BB962C8B-B14F-4D97-AF65-F5344CB8AC3E}">
        <p14:creationId xmlns:p14="http://schemas.microsoft.com/office/powerpoint/2010/main" val="3534010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Slide Number Placeholder 3"/>
          <p:cNvSpPr>
            <a:spLocks noGrp="1"/>
          </p:cNvSpPr>
          <p:nvPr>
            <p:ph type="sldNum" sz="quarter" idx="5"/>
          </p:nvPr>
        </p:nvSpPr>
        <p:spPr>
          <a:noFill/>
        </p:spPr>
        <p:txBody>
          <a:bodyPr/>
          <a:lstStyle/>
          <a:p>
            <a:fld id="{27B89425-9BFA-4CC8-9E56-2BC61F382A8A}" type="slidenum">
              <a:rPr lang="en-US" smtClean="0"/>
              <a:pPr/>
              <a:t>65</a:t>
            </a:fld>
            <a:endParaRPr lang="en-US" smtClean="0"/>
          </a:p>
        </p:txBody>
      </p:sp>
      <p:sp>
        <p:nvSpPr>
          <p:cNvPr id="137220" name="Notes Placeholder 4"/>
          <p:cNvSpPr>
            <a:spLocks noGrp="1"/>
          </p:cNvSpPr>
          <p:nvPr/>
        </p:nvSpPr>
        <p:spPr bwMode="auto">
          <a:xfrm>
            <a:off x="528883" y="5856132"/>
            <a:ext cx="4228766" cy="5546302"/>
          </a:xfrm>
          <a:prstGeom prst="rect">
            <a:avLst/>
          </a:prstGeom>
        </p:spPr>
        <p:txBody>
          <a:bodyPr lIns="93172" tIns="46586" rIns="93172" bIns="46586"/>
          <a:lstStyle/>
          <a:p>
            <a:pPr>
              <a:spcBef>
                <a:spcPct val="30000"/>
              </a:spcBef>
            </a:pPr>
            <a:endParaRPr lang="en-US" sz="1200"/>
          </a:p>
        </p:txBody>
      </p:sp>
    </p:spTree>
    <p:extLst>
      <p:ext uri="{BB962C8B-B14F-4D97-AF65-F5344CB8AC3E}">
        <p14:creationId xmlns:p14="http://schemas.microsoft.com/office/powerpoint/2010/main" val="1895179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pPr eaLnBrk="1" hangingPunct="1"/>
            <a:endParaRPr lang="en-US" smtClean="0"/>
          </a:p>
        </p:txBody>
      </p:sp>
      <p:sp>
        <p:nvSpPr>
          <p:cNvPr id="138244" name="Slide Number Placeholder 3"/>
          <p:cNvSpPr>
            <a:spLocks noGrp="1"/>
          </p:cNvSpPr>
          <p:nvPr>
            <p:ph type="sldNum" sz="quarter" idx="5"/>
          </p:nvPr>
        </p:nvSpPr>
        <p:spPr>
          <a:noFill/>
        </p:spPr>
        <p:txBody>
          <a:bodyPr/>
          <a:lstStyle/>
          <a:p>
            <a:fld id="{EEF7D78C-970A-422E-861B-EB5731491C6E}" type="slidenum">
              <a:rPr lang="en-US" smtClean="0"/>
              <a:pPr/>
              <a:t>66</a:t>
            </a:fld>
            <a:endParaRPr lang="en-US" smtClean="0"/>
          </a:p>
        </p:txBody>
      </p:sp>
    </p:spTree>
    <p:extLst>
      <p:ext uri="{BB962C8B-B14F-4D97-AF65-F5344CB8AC3E}">
        <p14:creationId xmlns:p14="http://schemas.microsoft.com/office/powerpoint/2010/main" val="3180433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67</a:t>
            </a:fld>
            <a:endParaRPr lang="en-US"/>
          </a:p>
        </p:txBody>
      </p:sp>
    </p:spTree>
    <p:extLst>
      <p:ext uri="{BB962C8B-B14F-4D97-AF65-F5344CB8AC3E}">
        <p14:creationId xmlns:p14="http://schemas.microsoft.com/office/powerpoint/2010/main" val="173162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70</a:t>
            </a:fld>
            <a:endParaRPr lang="en-US"/>
          </a:p>
        </p:txBody>
      </p:sp>
    </p:spTree>
    <p:extLst>
      <p:ext uri="{BB962C8B-B14F-4D97-AF65-F5344CB8AC3E}">
        <p14:creationId xmlns:p14="http://schemas.microsoft.com/office/powerpoint/2010/main" val="189736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Date Placeholder 3"/>
          <p:cNvSpPr>
            <a:spLocks noGrp="1"/>
          </p:cNvSpPr>
          <p:nvPr>
            <p:ph type="dt" sz="quarter" idx="1"/>
          </p:nvPr>
        </p:nvSpPr>
        <p:spPr>
          <a:noFill/>
        </p:spPr>
        <p:txBody>
          <a:bodyPr/>
          <a:lstStyle/>
          <a:p>
            <a:pPr defTabSz="921244"/>
            <a:fld id="{39B075CD-2A07-4571-ACEF-9B17D21B3072}" type="datetime1">
              <a:rPr lang="en-US" smtClean="0">
                <a:solidFill>
                  <a:srgbClr val="000000"/>
                </a:solidFill>
              </a:rPr>
              <a:pPr defTabSz="921244"/>
              <a:t>12/11/2017</a:t>
            </a:fld>
            <a:endParaRPr lang="en-US" dirty="0" smtClean="0">
              <a:solidFill>
                <a:srgbClr val="000000"/>
              </a:solidFill>
            </a:endParaRPr>
          </a:p>
        </p:txBody>
      </p:sp>
      <p:sp>
        <p:nvSpPr>
          <p:cNvPr id="14341" name="Footer Placeholder 4"/>
          <p:cNvSpPr>
            <a:spLocks noGrp="1"/>
          </p:cNvSpPr>
          <p:nvPr>
            <p:ph type="ftr" sz="quarter" idx="4"/>
          </p:nvPr>
        </p:nvSpPr>
        <p:spPr>
          <a:noFill/>
        </p:spPr>
        <p:txBody>
          <a:bodyPr/>
          <a:lstStyle/>
          <a:p>
            <a:pPr defTabSz="921244"/>
            <a:r>
              <a:rPr lang="en-US" dirty="0" smtClean="0">
                <a:solidFill>
                  <a:srgbClr val="000000"/>
                </a:solidFill>
              </a:rPr>
              <a:t>Template L white </a:t>
            </a:r>
            <a:r>
              <a:rPr lang="en-US" dirty="0" err="1" smtClean="0">
                <a:solidFill>
                  <a:srgbClr val="000000"/>
                </a:solidFill>
              </a:rPr>
              <a:t>fuz</a:t>
            </a:r>
            <a:endParaRPr lang="en-US" dirty="0" smtClean="0">
              <a:solidFill>
                <a:srgbClr val="000000"/>
              </a:solidFill>
            </a:endParaRPr>
          </a:p>
        </p:txBody>
      </p:sp>
      <p:sp>
        <p:nvSpPr>
          <p:cNvPr id="14342" name="Slide Number Placeholder 5"/>
          <p:cNvSpPr>
            <a:spLocks noGrp="1"/>
          </p:cNvSpPr>
          <p:nvPr>
            <p:ph type="sldNum" sz="quarter" idx="5"/>
          </p:nvPr>
        </p:nvSpPr>
        <p:spPr>
          <a:noFill/>
        </p:spPr>
        <p:txBody>
          <a:bodyPr/>
          <a:lstStyle/>
          <a:p>
            <a:pPr defTabSz="921244"/>
            <a:fld id="{C690962A-E56D-4DD5-AB7F-FF2CD2FBD812}" type="slidenum">
              <a:rPr lang="en-US" smtClean="0">
                <a:solidFill>
                  <a:srgbClr val="000000"/>
                </a:solidFill>
              </a:rPr>
              <a:pPr defTabSz="921244"/>
              <a:t>2</a:t>
            </a:fld>
            <a:endParaRPr lang="en-US" dirty="0" smtClean="0">
              <a:solidFill>
                <a:srgbClr val="000000"/>
              </a:solidFill>
            </a:endParaRPr>
          </a:p>
        </p:txBody>
      </p:sp>
    </p:spTree>
    <p:extLst>
      <p:ext uri="{BB962C8B-B14F-4D97-AF65-F5344CB8AC3E}">
        <p14:creationId xmlns:p14="http://schemas.microsoft.com/office/powerpoint/2010/main" val="639282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238D5EB-BCD6-41F5-BC8D-516B69A5A62C}" type="slidenum">
              <a:rPr lang="en-US" smtClean="0"/>
              <a:pPr/>
              <a:t>71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7202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pPr eaLnBrk="1" hangingPunct="1"/>
            <a:endParaRPr lang="en-US" smtClean="0"/>
          </a:p>
        </p:txBody>
      </p:sp>
      <p:sp>
        <p:nvSpPr>
          <p:cNvPr id="142340" name="Slide Number Placeholder 3"/>
          <p:cNvSpPr>
            <a:spLocks noGrp="1"/>
          </p:cNvSpPr>
          <p:nvPr>
            <p:ph type="sldNum" sz="quarter" idx="5"/>
          </p:nvPr>
        </p:nvSpPr>
        <p:spPr>
          <a:noFill/>
        </p:spPr>
        <p:txBody>
          <a:bodyPr/>
          <a:lstStyle/>
          <a:p>
            <a:fld id="{8A68EB98-8761-413F-BDC4-BFAF1373A3EE}" type="slidenum">
              <a:rPr lang="en-US" smtClean="0"/>
              <a:pPr/>
              <a:t>72</a:t>
            </a:fld>
            <a:endParaRPr lang="en-US" smtClean="0"/>
          </a:p>
        </p:txBody>
      </p:sp>
    </p:spTree>
    <p:extLst>
      <p:ext uri="{BB962C8B-B14F-4D97-AF65-F5344CB8AC3E}">
        <p14:creationId xmlns:p14="http://schemas.microsoft.com/office/powerpoint/2010/main" val="2973394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pPr eaLnBrk="1" hangingPunct="1"/>
            <a:endParaRPr lang="en-US" smtClean="0"/>
          </a:p>
        </p:txBody>
      </p:sp>
      <p:sp>
        <p:nvSpPr>
          <p:cNvPr id="143364" name="Slide Number Placeholder 3"/>
          <p:cNvSpPr>
            <a:spLocks noGrp="1"/>
          </p:cNvSpPr>
          <p:nvPr>
            <p:ph type="sldNum" sz="quarter" idx="5"/>
          </p:nvPr>
        </p:nvSpPr>
        <p:spPr>
          <a:noFill/>
        </p:spPr>
        <p:txBody>
          <a:bodyPr/>
          <a:lstStyle/>
          <a:p>
            <a:fld id="{4332A2E1-5B67-416B-90E4-15A0116E6830}" type="slidenum">
              <a:rPr lang="en-US" smtClean="0"/>
              <a:pPr/>
              <a:t>73</a:t>
            </a:fld>
            <a:endParaRPr lang="en-US" smtClean="0"/>
          </a:p>
        </p:txBody>
      </p:sp>
    </p:spTree>
    <p:extLst>
      <p:ext uri="{BB962C8B-B14F-4D97-AF65-F5344CB8AC3E}">
        <p14:creationId xmlns:p14="http://schemas.microsoft.com/office/powerpoint/2010/main" val="485872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12/11/2017</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spcBef>
                <a:spcPct val="30000"/>
              </a:spcBef>
              <a:defRPr sz="1200">
                <a:solidFill>
                  <a:schemeClr val="tx1"/>
                </a:solidFill>
                <a:latin typeface="Arial" charset="0"/>
              </a:defRPr>
            </a:lvl1pPr>
            <a:lvl2pPr marL="744538" indent="-285750" defTabSz="922338" eaLnBrk="0" hangingPunct="0">
              <a:spcBef>
                <a:spcPct val="30000"/>
              </a:spcBef>
              <a:defRPr sz="1200">
                <a:solidFill>
                  <a:schemeClr val="tx1"/>
                </a:solidFill>
                <a:latin typeface="Arial" charset="0"/>
              </a:defRPr>
            </a:lvl2pPr>
            <a:lvl3pPr marL="1144588" indent="-228600" defTabSz="922338" eaLnBrk="0" hangingPunct="0">
              <a:spcBef>
                <a:spcPct val="30000"/>
              </a:spcBef>
              <a:defRPr sz="1200">
                <a:solidFill>
                  <a:schemeClr val="tx1"/>
                </a:solidFill>
                <a:latin typeface="Arial" charset="0"/>
              </a:defRPr>
            </a:lvl3pPr>
            <a:lvl4pPr marL="1603375" indent="-228600" defTabSz="922338" eaLnBrk="0" hangingPunct="0">
              <a:spcBef>
                <a:spcPct val="30000"/>
              </a:spcBef>
              <a:defRPr sz="1200">
                <a:solidFill>
                  <a:schemeClr val="tx1"/>
                </a:solidFill>
                <a:latin typeface="Arial" charset="0"/>
              </a:defRPr>
            </a:lvl4pPr>
            <a:lvl5pPr marL="2060575" indent="-228600" defTabSz="922338" eaLnBrk="0" hangingPunct="0">
              <a:spcBef>
                <a:spcPct val="30000"/>
              </a:spcBef>
              <a:defRPr sz="1200">
                <a:solidFill>
                  <a:schemeClr val="tx1"/>
                </a:solidFill>
                <a:latin typeface="Arial" charset="0"/>
              </a:defRPr>
            </a:lvl5pPr>
            <a:lvl6pPr marL="2517775" indent="-228600" defTabSz="922338" eaLnBrk="0" fontAlgn="base" hangingPunct="0">
              <a:spcBef>
                <a:spcPct val="30000"/>
              </a:spcBef>
              <a:spcAft>
                <a:spcPct val="0"/>
              </a:spcAft>
              <a:defRPr sz="1200">
                <a:solidFill>
                  <a:schemeClr val="tx1"/>
                </a:solidFill>
                <a:latin typeface="Arial" charset="0"/>
              </a:defRPr>
            </a:lvl6pPr>
            <a:lvl7pPr marL="2974975" indent="-228600" defTabSz="922338" eaLnBrk="0" fontAlgn="base" hangingPunct="0">
              <a:spcBef>
                <a:spcPct val="30000"/>
              </a:spcBef>
              <a:spcAft>
                <a:spcPct val="0"/>
              </a:spcAft>
              <a:defRPr sz="1200">
                <a:solidFill>
                  <a:schemeClr val="tx1"/>
                </a:solidFill>
                <a:latin typeface="Arial" charset="0"/>
              </a:defRPr>
            </a:lvl7pPr>
            <a:lvl8pPr marL="3432175" indent="-228600" defTabSz="922338" eaLnBrk="0" fontAlgn="base" hangingPunct="0">
              <a:spcBef>
                <a:spcPct val="30000"/>
              </a:spcBef>
              <a:spcAft>
                <a:spcPct val="0"/>
              </a:spcAft>
              <a:defRPr sz="1200">
                <a:solidFill>
                  <a:schemeClr val="tx1"/>
                </a:solidFill>
                <a:latin typeface="Arial" charset="0"/>
              </a:defRPr>
            </a:lvl8pPr>
            <a:lvl9pPr marL="3889375" indent="-228600" defTabSz="922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74</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8623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77C1001-B6F4-4A6A-AD87-53CD8BD12AFD}" type="slidenum">
              <a:rPr lang="en-US" smtClean="0"/>
              <a:pPr/>
              <a:t>3</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00703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E25592-B129-4E28-BCA6-0A6502FF28EC}" type="slidenum">
              <a:rPr lang="en-US" smtClean="0"/>
              <a:pPr>
                <a:defRPr/>
              </a:pPr>
              <a:t>7</a:t>
            </a:fld>
            <a:endParaRPr lang="en-US"/>
          </a:p>
        </p:txBody>
      </p:sp>
    </p:spTree>
    <p:extLst>
      <p:ext uri="{BB962C8B-B14F-4D97-AF65-F5344CB8AC3E}">
        <p14:creationId xmlns:p14="http://schemas.microsoft.com/office/powerpoint/2010/main" val="1239672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9</a:t>
            </a:fld>
            <a:endParaRPr lang="en-US"/>
          </a:p>
        </p:txBody>
      </p:sp>
    </p:spTree>
    <p:extLst>
      <p:ext uri="{BB962C8B-B14F-4D97-AF65-F5344CB8AC3E}">
        <p14:creationId xmlns:p14="http://schemas.microsoft.com/office/powerpoint/2010/main" val="359518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B23E8FC-C541-4BD6-860E-4210B015EFD8}" type="slidenum">
              <a:rPr lang="en-US" smtClean="0"/>
              <a:pPr/>
              <a:t>14</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4401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17C4ED7-6A97-4C5A-86EA-5D5D6852FD9F}" type="slidenum">
              <a:rPr lang="en-US" smtClean="0"/>
              <a:pPr/>
              <a:t>15</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30204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A89F917-E8AE-41AB-9C15-968983462623}" type="slidenum">
              <a:rPr lang="en-US" smtClean="0"/>
              <a:pPr/>
              <a:t>35</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66961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36</a:t>
            </a:fld>
            <a:endParaRPr lang="en-US"/>
          </a:p>
        </p:txBody>
      </p:sp>
    </p:spTree>
    <p:extLst>
      <p:ext uri="{BB962C8B-B14F-4D97-AF65-F5344CB8AC3E}">
        <p14:creationId xmlns:p14="http://schemas.microsoft.com/office/powerpoint/2010/main" val="7799662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03116"/>
            <a:ext cx="7772400" cy="535531"/>
          </a:xfrm>
        </p:spPr>
        <p:txBody>
          <a:bodyPr/>
          <a:lstStyle>
            <a:lvl1pPr>
              <a:defRPr sz="3200">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43943"/>
            <a:ext cx="7772400" cy="1777923"/>
          </a:xfrm>
        </p:spPr>
        <p:txBody>
          <a:bodyPr/>
          <a:lstStyle>
            <a:lvl1pPr marL="344488" indent="-179388">
              <a:spcBef>
                <a:spcPts val="1200"/>
              </a:spcBef>
              <a:buClr>
                <a:srgbClr val="970035"/>
              </a:buClr>
              <a:buSzPct val="100000"/>
              <a:buFont typeface="Arial" pitchFamily="34" charset="0"/>
              <a:buChar char="•"/>
              <a:defRPr sz="2400" b="0">
                <a:solidFill>
                  <a:schemeClr val="tx1"/>
                </a:solidFill>
              </a:defRPr>
            </a:lvl1pPr>
            <a:lvl2pPr marL="509588" indent="-165100">
              <a:spcBef>
                <a:spcPts val="400"/>
              </a:spcBef>
              <a:buClr>
                <a:srgbClr val="970035"/>
              </a:buClr>
              <a:buSzPct val="75000"/>
              <a:buFont typeface="Wingdings" pitchFamily="2" charset="2"/>
              <a:buChar char="§"/>
              <a:defRPr sz="2200">
                <a:solidFill>
                  <a:schemeClr val="tx1"/>
                </a:solidFill>
              </a:defRPr>
            </a:lvl2pPr>
            <a:lvl3pPr marL="688975" indent="-179388">
              <a:spcBef>
                <a:spcPts val="400"/>
              </a:spcBef>
              <a:buClr>
                <a:srgbClr val="970035"/>
              </a:buClr>
              <a:buSzPct val="100000"/>
              <a:buFont typeface="Lucida Sans" pitchFamily="34" charset="0"/>
              <a:buChar char="–"/>
              <a:defRPr>
                <a:solidFill>
                  <a:schemeClr val="tx1"/>
                </a:solidFill>
              </a:defRPr>
            </a:lvl3pPr>
            <a:lvl4pPr marL="914400" indent="-165100">
              <a:spcBef>
                <a:spcPts val="400"/>
              </a:spcBef>
              <a:buClr>
                <a:srgbClr val="970035"/>
              </a:buClr>
              <a:buSzPct val="100000"/>
              <a:buFont typeface="Arial" pitchFamily="34" charset="0"/>
              <a:buChar char="•"/>
              <a:defRPr lang="en-US" sz="1800" dirty="0" smtClean="0">
                <a:solidFill>
                  <a:schemeClr val="tx1"/>
                </a:solidFill>
                <a:latin typeface="Lucida Sans" pitchFamily="34" charset="0"/>
              </a:defRPr>
            </a:lvl4pPr>
            <a:lvl5pPr marL="1079500" indent="-165100">
              <a:spcBef>
                <a:spcPts val="400"/>
              </a:spcBef>
              <a:buClr>
                <a:srgbClr val="970035"/>
              </a:buClr>
              <a:buSzPct val="100000"/>
              <a:buFont typeface="Arial" pitchFamily="34" charset="0"/>
              <a:buChar char="•"/>
              <a:defRPr lang="en-US" sz="1600" dirty="0">
                <a:solidFill>
                  <a:schemeClr val="tx1"/>
                </a:solidFill>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2974332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19200"/>
            <a:ext cx="8853488" cy="515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6200" y="6248400"/>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934200" y="6248400"/>
            <a:ext cx="2057400" cy="476250"/>
          </a:xfrm>
        </p:spPr>
        <p:txBody>
          <a:bodyPr/>
          <a:lstStyle>
            <a:lvl1pPr>
              <a:defRPr/>
            </a:lvl1pPr>
          </a:lstStyle>
          <a:p>
            <a:fld id="{D2F116B2-F98A-4225-80F2-BFB36E5C58AE}" type="slidenum">
              <a:rPr lang="en-US"/>
              <a:pPr/>
              <a:t>‹#›</a:t>
            </a:fld>
            <a:endParaRPr lang="en-US" dirty="0"/>
          </a:p>
        </p:txBody>
      </p:sp>
    </p:spTree>
    <p:extLst>
      <p:ext uri="{BB962C8B-B14F-4D97-AF65-F5344CB8AC3E}">
        <p14:creationId xmlns:p14="http://schemas.microsoft.com/office/powerpoint/2010/main" val="252392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3">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 id="2147484125" r:id="rId11"/>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8" Type="http://schemas.openxmlformats.org/officeDocument/2006/relationships/hyperlink" Target="http://www.wsu.edu/~forms/links.html" TargetMode="External"/><Relationship Id="rId3" Type="http://schemas.openxmlformats.org/officeDocument/2006/relationships/hyperlink" Target="http://uscode.house.gov/" TargetMode="External"/><Relationship Id="rId7" Type="http://schemas.openxmlformats.org/officeDocument/2006/relationships/hyperlink" Target="http://www.nacubo.org/" TargetMode="External"/><Relationship Id="rId2" Type="http://schemas.openxmlformats.org/officeDocument/2006/relationships/notesSlide" Target="../notesSlides/notesSlide21.xml"/><Relationship Id="rId1" Type="http://schemas.openxmlformats.org/officeDocument/2006/relationships/slideLayout" Target="../slideLayouts/slideLayout10.xml"/><Relationship Id="rId6" Type="http://schemas.openxmlformats.org/officeDocument/2006/relationships/hyperlink" Target="http://www.ofm.wa.gov/" TargetMode="External"/><Relationship Id="rId5" Type="http://schemas.openxmlformats.org/officeDocument/2006/relationships/hyperlink" Target="http://apps.leg.wa.gov/wac/" TargetMode="External"/><Relationship Id="rId4" Type="http://schemas.openxmlformats.org/officeDocument/2006/relationships/hyperlink" Target="http://apps.leg.wa.gov/rcw/"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mailto:ia.central@wsu.edu" TargetMode="External"/><Relationship Id="rId7" Type="http://schemas.openxmlformats.org/officeDocument/2006/relationships/hyperlink" Target="http://www.sao.wa.gov/" TargetMode="External"/><Relationship Id="rId2" Type="http://schemas.openxmlformats.org/officeDocument/2006/relationships/notesSlide" Target="../notesSlides/notesSlide22.xml"/><Relationship Id="rId1" Type="http://schemas.openxmlformats.org/officeDocument/2006/relationships/slideLayout" Target="../slideLayouts/slideLayout10.xml"/><Relationship Id="rId6" Type="http://schemas.openxmlformats.org/officeDocument/2006/relationships/hyperlink" Target="mailto:genacct@wsu.edu" TargetMode="External"/><Relationship Id="rId5" Type="http://schemas.openxmlformats.org/officeDocument/2006/relationships/hyperlink" Target="mailto:sps@wsu.edu" TargetMode="External"/><Relationship Id="rId4" Type="http://schemas.openxmlformats.org/officeDocument/2006/relationships/hyperlink" Target="mailto:orso@wsu.edu" TargetMode="External"/></Relationships>
</file>

<file path=ppt/slides/_rels/slide7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051133" y="3413216"/>
            <a:ext cx="7430444" cy="22195"/>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9"/>
          <p:cNvSpPr txBox="1">
            <a:spLocks noChangeArrowheads="1"/>
          </p:cNvSpPr>
          <p:nvPr/>
        </p:nvSpPr>
        <p:spPr>
          <a:xfrm>
            <a:off x="495656" y="1448436"/>
            <a:ext cx="8648343" cy="1233488"/>
          </a:xfrm>
          <a:prstGeom prst="rect">
            <a:avLst/>
          </a:prstGeom>
        </p:spPr>
        <p:txBody>
          <a:bodyPr/>
          <a:lstStyle/>
          <a:p>
            <a:pPr algn="ctr">
              <a:lnSpc>
                <a:spcPct val="90000"/>
              </a:lnSpc>
              <a:defRPr/>
            </a:pPr>
            <a:r>
              <a:rPr lang="en-US" altLang="en-US" sz="4400" b="1" dirty="0">
                <a:solidFill>
                  <a:schemeClr val="bg2"/>
                </a:solidFill>
                <a:latin typeface="Stone Sans Bold" pitchFamily="34" charset="0"/>
              </a:rPr>
              <a:t>Award </a:t>
            </a:r>
            <a:r>
              <a:rPr lang="en-US" altLang="en-US" sz="4400" b="1" dirty="0" smtClean="0">
                <a:solidFill>
                  <a:schemeClr val="bg2"/>
                </a:solidFill>
                <a:latin typeface="Stone Sans Bold" pitchFamily="34" charset="0"/>
              </a:rPr>
              <a:t>Administration </a:t>
            </a:r>
          </a:p>
          <a:p>
            <a:pPr algn="ctr">
              <a:lnSpc>
                <a:spcPct val="90000"/>
              </a:lnSpc>
              <a:defRPr/>
            </a:pPr>
            <a:r>
              <a:rPr lang="en-US" altLang="en-US" sz="4400" b="1" dirty="0" smtClean="0">
                <a:solidFill>
                  <a:schemeClr val="bg2"/>
                </a:solidFill>
                <a:latin typeface="Stone Sans Bold" pitchFamily="34" charset="0"/>
              </a:rPr>
              <a:t>Part Three: Audits and </a:t>
            </a:r>
          </a:p>
          <a:p>
            <a:pPr algn="ctr">
              <a:lnSpc>
                <a:spcPct val="90000"/>
              </a:lnSpc>
              <a:defRPr/>
            </a:pPr>
            <a:r>
              <a:rPr lang="en-US" altLang="en-US" sz="4400" b="1" dirty="0" smtClean="0">
                <a:solidFill>
                  <a:schemeClr val="bg2"/>
                </a:solidFill>
                <a:latin typeface="Stone Sans Bold" pitchFamily="34" charset="0"/>
              </a:rPr>
              <a:t>Audit Issues</a:t>
            </a:r>
            <a:endParaRPr lang="en-US" sz="4400" b="1" kern="0" dirty="0">
              <a:solidFill>
                <a:schemeClr val="bg2"/>
              </a:solidFill>
              <a:latin typeface="Stone Sans Bold" pitchFamily="34" charset="0"/>
            </a:endParaRPr>
          </a:p>
        </p:txBody>
      </p:sp>
      <p:sp>
        <p:nvSpPr>
          <p:cNvPr id="13" name="Rectangle 20"/>
          <p:cNvSpPr txBox="1">
            <a:spLocks noChangeArrowheads="1"/>
          </p:cNvSpPr>
          <p:nvPr/>
        </p:nvSpPr>
        <p:spPr>
          <a:xfrm>
            <a:off x="636142" y="6350965"/>
            <a:ext cx="1985760" cy="431987"/>
          </a:xfrm>
          <a:prstGeom prst="rect">
            <a:avLst/>
          </a:prstGeom>
        </p:spPr>
        <p:txBody>
          <a:bodyPr/>
          <a:lstStyle/>
          <a:p>
            <a:pPr marL="165100" indent="-165100" algn="ctr">
              <a:spcBef>
                <a:spcPct val="25000"/>
              </a:spcBef>
              <a:buClr>
                <a:srgbClr val="C60C30"/>
              </a:buClr>
              <a:buSzPct val="100000"/>
              <a:buFont typeface="Arial" charset="0"/>
              <a:buNone/>
              <a:defRPr/>
            </a:pPr>
            <a:r>
              <a:rPr lang="en-US" sz="1200" kern="0" dirty="0" smtClean="0">
                <a:solidFill>
                  <a:schemeClr val="bg2"/>
                </a:solidFill>
                <a:latin typeface="Stone Sans"/>
              </a:rPr>
              <a:t>Updated December 2017</a:t>
            </a:r>
            <a:endParaRPr lang="en-US" sz="1400" kern="0" dirty="0">
              <a:solidFill>
                <a:schemeClr val="bg2"/>
              </a:solidFill>
              <a:latin typeface="Stone Sans"/>
            </a:endParaRPr>
          </a:p>
        </p:txBody>
      </p:sp>
      <p:cxnSp>
        <p:nvCxnSpPr>
          <p:cNvPr id="16" name="Straight Connector 15"/>
          <p:cNvCxnSpPr/>
          <p:nvPr/>
        </p:nvCxnSpPr>
        <p:spPr>
          <a:xfrm flipV="1">
            <a:off x="1051133" y="5278158"/>
            <a:ext cx="7430444" cy="20236"/>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8"/>
          <p:cNvSpPr>
            <a:spLocks noChangeArrowheads="1"/>
          </p:cNvSpPr>
          <p:nvPr/>
        </p:nvSpPr>
        <p:spPr bwMode="auto">
          <a:xfrm>
            <a:off x="495656" y="3828204"/>
            <a:ext cx="864834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a:solidFill>
                  <a:schemeClr val="bg2"/>
                </a:solidFill>
                <a:latin typeface="Stone Sans Bold" pitchFamily="34" charset="0"/>
              </a:rPr>
              <a:t>Presented </a:t>
            </a:r>
            <a:r>
              <a:rPr lang="en-US" altLang="en-US" sz="2400" dirty="0" smtClean="0">
                <a:solidFill>
                  <a:schemeClr val="bg2"/>
                </a:solidFill>
                <a:latin typeface="Stone Sans Bold" pitchFamily="34" charset="0"/>
              </a:rPr>
              <a:t>by: </a:t>
            </a:r>
          </a:p>
          <a:p>
            <a:pPr algn="ctr" eaLnBrk="1" hangingPunct="1">
              <a:spcBef>
                <a:spcPts val="0"/>
              </a:spcBef>
            </a:pPr>
            <a:r>
              <a:rPr lang="en-US" sz="2400" dirty="0">
                <a:solidFill>
                  <a:schemeClr val="bg2"/>
                </a:solidFill>
                <a:latin typeface="Stone Sans Bold" pitchFamily="34" charset="0"/>
              </a:rPr>
              <a:t>Heather Lopez</a:t>
            </a:r>
          </a:p>
          <a:p>
            <a:pPr algn="ctr" eaLnBrk="1" hangingPunct="1">
              <a:spcBef>
                <a:spcPts val="0"/>
              </a:spcBef>
            </a:pPr>
            <a:r>
              <a:rPr lang="en-US" sz="2400" dirty="0" smtClean="0">
                <a:solidFill>
                  <a:schemeClr val="bg2"/>
                </a:solidFill>
                <a:latin typeface="Stone Sans Bold" pitchFamily="34" charset="0"/>
              </a:rPr>
              <a:t>Chief Audit Executive, </a:t>
            </a:r>
            <a:r>
              <a:rPr lang="en-US" sz="2400" dirty="0">
                <a:solidFill>
                  <a:schemeClr val="bg2"/>
                </a:solidFill>
                <a:latin typeface="Stone Sans Bold" pitchFamily="34" charset="0"/>
              </a:rPr>
              <a:t>Internal Audit</a:t>
            </a:r>
          </a:p>
          <a:p>
            <a:pPr eaLnBrk="1" hangingPunct="1"/>
            <a:endParaRPr lang="en-US" altLang="en-US" sz="2400" dirty="0">
              <a:solidFill>
                <a:schemeClr val="bg2"/>
              </a:solidFill>
              <a:latin typeface="StoneSans" pitchFamily="34" charset="0"/>
            </a:endParaRPr>
          </a:p>
        </p:txBody>
      </p:sp>
    </p:spTree>
    <p:extLst>
      <p:ext uri="{BB962C8B-B14F-4D97-AF65-F5344CB8AC3E}">
        <p14:creationId xmlns:p14="http://schemas.microsoft.com/office/powerpoint/2010/main" val="367761537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EAE88EB1-6E73-42A9-AFA0-2C47B098BFA9}" type="slidenum">
              <a:rPr lang="en-US" sz="1500" smtClean="0">
                <a:solidFill>
                  <a:schemeClr val="bg2"/>
                </a:solidFill>
                <a:latin typeface="Stone Sans" pitchFamily="34" charset="0"/>
              </a:rPr>
              <a:pPr algn="r"/>
              <a:t>10</a:t>
            </a:fld>
            <a:endParaRPr lang="en-US" sz="1500" dirty="0" smtClean="0">
              <a:solidFill>
                <a:schemeClr val="bg2"/>
              </a:solidFill>
              <a:latin typeface="Stone Sans" pitchFamily="34" charset="0"/>
            </a:endParaRPr>
          </a:p>
        </p:txBody>
      </p:sp>
      <p:sp>
        <p:nvSpPr>
          <p:cNvPr id="8195" name="Rectangle 2"/>
          <p:cNvSpPr>
            <a:spLocks noGrp="1" noChangeArrowheads="1"/>
          </p:cNvSpPr>
          <p:nvPr>
            <p:ph type="title"/>
          </p:nvPr>
        </p:nvSpPr>
        <p:spPr>
          <a:xfrm>
            <a:off x="457200" y="754008"/>
            <a:ext cx="8686800" cy="701731"/>
          </a:xfrm>
        </p:spPr>
        <p:txBody>
          <a:bodyPr/>
          <a:lstStyle/>
          <a:p>
            <a:pPr eaLnBrk="1" hangingPunct="1"/>
            <a:r>
              <a:rPr lang="en-US" sz="4400" dirty="0" smtClean="0">
                <a:latin typeface="Stone Sans" pitchFamily="34" charset="0"/>
              </a:rPr>
              <a:t>Management’s Role	</a:t>
            </a:r>
          </a:p>
        </p:txBody>
      </p:sp>
      <p:sp>
        <p:nvSpPr>
          <p:cNvPr id="8196" name="Rectangle 3"/>
          <p:cNvSpPr>
            <a:spLocks noGrp="1" noChangeArrowheads="1"/>
          </p:cNvSpPr>
          <p:nvPr>
            <p:ph type="body" idx="1"/>
          </p:nvPr>
        </p:nvSpPr>
        <p:spPr>
          <a:xfrm>
            <a:off x="457200" y="2021875"/>
            <a:ext cx="8572500" cy="3028521"/>
          </a:xfrm>
        </p:spPr>
        <p:txBody>
          <a:bodyPr/>
          <a:lstStyle/>
          <a:p>
            <a:pPr eaLnBrk="1" hangingPunct="1"/>
            <a:r>
              <a:rPr lang="en-US" dirty="0" smtClean="0">
                <a:solidFill>
                  <a:schemeClr val="bg2"/>
                </a:solidFill>
                <a:latin typeface="Stone Sans" pitchFamily="34" charset="0"/>
              </a:rPr>
              <a:t>Management has responsibility to:</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A</a:t>
            </a:r>
            <a:r>
              <a:rPr lang="en-US" sz="2400" b="0" dirty="0" smtClean="0">
                <a:solidFill>
                  <a:schemeClr val="bg2"/>
                </a:solidFill>
                <a:latin typeface="Stone Sans" pitchFamily="34" charset="0"/>
              </a:rPr>
              <a:t>ssess risks to the organization of not meeting its objectives</a:t>
            </a:r>
          </a:p>
          <a:p>
            <a:pPr lvl="1" eaLnBrk="1" hangingPunct="1">
              <a:spcBef>
                <a:spcPts val="1200"/>
              </a:spcBef>
              <a:buFont typeface="Symbol" panose="05050102010706020507" pitchFamily="18" charset="2"/>
              <a:buChar char="-"/>
            </a:pPr>
            <a:r>
              <a:rPr lang="en-US" sz="2400" b="0" dirty="0" smtClean="0">
                <a:solidFill>
                  <a:schemeClr val="bg2"/>
                </a:solidFill>
                <a:latin typeface="Stone Sans" pitchFamily="34" charset="0"/>
              </a:rPr>
              <a:t>Identify and develop appropriate control system to mitigate/manage identified risks </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I</a:t>
            </a:r>
            <a:r>
              <a:rPr lang="en-US" sz="2400" b="0" dirty="0" smtClean="0">
                <a:solidFill>
                  <a:schemeClr val="bg2"/>
                </a:solidFill>
                <a:latin typeface="Stone Sans" pitchFamily="34" charset="0"/>
              </a:rPr>
              <a:t>mplement controls and monitor them to ensure they are working as designed and are adequate</a:t>
            </a:r>
          </a:p>
        </p:txBody>
      </p:sp>
    </p:spTree>
    <p:extLst>
      <p:ext uri="{BB962C8B-B14F-4D97-AF65-F5344CB8AC3E}">
        <p14:creationId xmlns:p14="http://schemas.microsoft.com/office/powerpoint/2010/main" val="270636573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AF691AF6-8CFE-46F7-AC01-968DA65CC03D}" type="slidenum">
              <a:rPr lang="en-US" sz="1500" smtClean="0">
                <a:solidFill>
                  <a:schemeClr val="bg2"/>
                </a:solidFill>
                <a:latin typeface="Stone Sans" pitchFamily="34" charset="0"/>
              </a:rPr>
              <a:pPr algn="r"/>
              <a:t>11</a:t>
            </a:fld>
            <a:endParaRPr lang="en-US" sz="1500" dirty="0" smtClean="0">
              <a:solidFill>
                <a:schemeClr val="bg2"/>
              </a:solidFill>
              <a:latin typeface="Stone Sans" pitchFamily="34" charset="0"/>
            </a:endParaRPr>
          </a:p>
        </p:txBody>
      </p:sp>
      <p:sp>
        <p:nvSpPr>
          <p:cNvPr id="9219" name="Rectangle 2"/>
          <p:cNvSpPr>
            <a:spLocks noGrp="1" noChangeArrowheads="1"/>
          </p:cNvSpPr>
          <p:nvPr>
            <p:ph type="title"/>
          </p:nvPr>
        </p:nvSpPr>
        <p:spPr>
          <a:xfrm>
            <a:off x="465746" y="796737"/>
            <a:ext cx="8678254" cy="701731"/>
          </a:xfrm>
        </p:spPr>
        <p:txBody>
          <a:bodyPr/>
          <a:lstStyle/>
          <a:p>
            <a:pPr eaLnBrk="1" hangingPunct="1"/>
            <a:r>
              <a:rPr lang="en-US" sz="4400" dirty="0" smtClean="0">
                <a:latin typeface="Stone Sans" pitchFamily="34" charset="0"/>
              </a:rPr>
              <a:t>Auditor’s Role	</a:t>
            </a:r>
          </a:p>
        </p:txBody>
      </p:sp>
      <p:sp>
        <p:nvSpPr>
          <p:cNvPr id="9220" name="Rectangle 3"/>
          <p:cNvSpPr>
            <a:spLocks noGrp="1" noChangeArrowheads="1"/>
          </p:cNvSpPr>
          <p:nvPr>
            <p:ph type="body" idx="1"/>
          </p:nvPr>
        </p:nvSpPr>
        <p:spPr>
          <a:xfrm>
            <a:off x="465746" y="2011111"/>
            <a:ext cx="8440862" cy="4115486"/>
          </a:xfrm>
        </p:spPr>
        <p:txBody>
          <a:bodyPr/>
          <a:lstStyle/>
          <a:p>
            <a:pPr eaLnBrk="1" hangingPunct="1"/>
            <a:r>
              <a:rPr lang="en-US" dirty="0" smtClean="0">
                <a:solidFill>
                  <a:schemeClr val="bg2"/>
                </a:solidFill>
                <a:latin typeface="Stone Sans" pitchFamily="34" charset="0"/>
              </a:rPr>
              <a:t>Auditors test to ensure the controls and processes management has established and implemented are adequate to:</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Ensure compliance with applicable rules</a:t>
            </a:r>
          </a:p>
          <a:p>
            <a:pPr lvl="1" eaLnBrk="1" hangingPunct="1">
              <a:spcBef>
                <a:spcPts val="1200"/>
              </a:spcBef>
              <a:buFont typeface="Symbol" panose="05050102010706020507" pitchFamily="18" charset="2"/>
              <a:buChar char="-"/>
            </a:pPr>
            <a:r>
              <a:rPr lang="en-US" sz="2400" b="0" dirty="0" smtClean="0">
                <a:solidFill>
                  <a:schemeClr val="bg2"/>
                </a:solidFill>
                <a:latin typeface="Stone Sans" pitchFamily="34" charset="0"/>
              </a:rPr>
              <a:t>Safeguard resources</a:t>
            </a:r>
            <a:endParaRPr lang="en-US" sz="2400" b="0" dirty="0">
              <a:solidFill>
                <a:schemeClr val="bg2"/>
              </a:solidFill>
              <a:latin typeface="Stone Sans" pitchFamily="34" charset="0"/>
            </a:endParaRP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Properly present and report activity (reliable reporting)</a:t>
            </a:r>
          </a:p>
          <a:p>
            <a:pPr lvl="1" eaLnBrk="1" hangingPunct="1">
              <a:spcBef>
                <a:spcPts val="1200"/>
              </a:spcBef>
              <a:buFont typeface="Symbol" panose="05050102010706020507" pitchFamily="18" charset="2"/>
              <a:buChar char="-"/>
            </a:pPr>
            <a:r>
              <a:rPr lang="en-US" sz="2400" b="0" dirty="0" smtClean="0">
                <a:solidFill>
                  <a:schemeClr val="bg2"/>
                </a:solidFill>
                <a:latin typeface="Stone Sans" pitchFamily="34" charset="0"/>
              </a:rPr>
              <a:t>Provide for effectiveness </a:t>
            </a:r>
            <a:r>
              <a:rPr lang="en-US" sz="2400" b="0" dirty="0">
                <a:solidFill>
                  <a:schemeClr val="bg2"/>
                </a:solidFill>
                <a:latin typeface="Stone Sans" pitchFamily="34" charset="0"/>
              </a:rPr>
              <a:t>and efficiency in operations</a:t>
            </a:r>
          </a:p>
          <a:p>
            <a:pPr lvl="1" eaLnBrk="1" hangingPunct="1"/>
            <a:endParaRPr lang="en-US" dirty="0" smtClean="0">
              <a:solidFill>
                <a:schemeClr val="bg2"/>
              </a:solidFill>
              <a:latin typeface="Stone Sans" pitchFamily="34" charset="0"/>
            </a:endParaRPr>
          </a:p>
          <a:p>
            <a:pPr eaLnBrk="1" hangingPunct="1">
              <a:buFontTx/>
              <a:buNone/>
            </a:pPr>
            <a:endParaRPr lang="en-US" dirty="0" smtClean="0">
              <a:solidFill>
                <a:schemeClr val="bg2"/>
              </a:solidFill>
              <a:latin typeface="Stone Sans" pitchFamily="34" charset="0"/>
            </a:endParaRPr>
          </a:p>
        </p:txBody>
      </p:sp>
    </p:spTree>
    <p:extLst>
      <p:ext uri="{BB962C8B-B14F-4D97-AF65-F5344CB8AC3E}">
        <p14:creationId xmlns:p14="http://schemas.microsoft.com/office/powerpoint/2010/main" val="39231853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71443" y="1788303"/>
            <a:ext cx="8672557" cy="3139321"/>
          </a:xfrm>
        </p:spPr>
        <p:txBody>
          <a:bodyPr/>
          <a:lstStyle/>
          <a:p>
            <a:pPr>
              <a:buNone/>
            </a:pPr>
            <a:endParaRPr lang="en-US" dirty="0" smtClean="0">
              <a:latin typeface="Stone Sans" pitchFamily="34" charset="0"/>
            </a:endParaRPr>
          </a:p>
          <a:p>
            <a:pPr>
              <a:buNone/>
            </a:pPr>
            <a:r>
              <a:rPr lang="en-US" sz="6400" dirty="0" smtClean="0">
                <a:latin typeface="Stone Sans" pitchFamily="34" charset="0"/>
              </a:rPr>
              <a:t>AUDITS AND AUDITORS</a:t>
            </a:r>
          </a:p>
          <a:p>
            <a:pPr>
              <a:buNone/>
            </a:pPr>
            <a:endParaRPr lang="en-US" dirty="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12</a:t>
            </a:fld>
            <a:endParaRPr lang="en-US" sz="1500" dirty="0">
              <a:latin typeface="Stone Sans" pitchFamily="34" charset="0"/>
            </a:endParaRPr>
          </a:p>
        </p:txBody>
      </p:sp>
    </p:spTree>
    <p:extLst>
      <p:ext uri="{BB962C8B-B14F-4D97-AF65-F5344CB8AC3E}">
        <p14:creationId xmlns:p14="http://schemas.microsoft.com/office/powerpoint/2010/main" val="983093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47346" y="1296112"/>
            <a:ext cx="7948246" cy="3754874"/>
          </a:xfrm>
        </p:spPr>
        <p:txBody>
          <a:bodyPr/>
          <a:lstStyle/>
          <a:p>
            <a:pPr>
              <a:buNone/>
            </a:pPr>
            <a:endParaRPr lang="en-US" dirty="0" smtClean="0">
              <a:latin typeface="Stone Sans" pitchFamily="34" charset="0"/>
            </a:endParaRPr>
          </a:p>
          <a:p>
            <a:pPr>
              <a:buNone/>
            </a:pPr>
            <a:r>
              <a:rPr lang="en-US" dirty="0" smtClean="0">
                <a:latin typeface="Stone Sans" pitchFamily="34" charset="0"/>
              </a:rPr>
              <a:t>In General…</a:t>
            </a:r>
          </a:p>
          <a:p>
            <a:pPr lvl="1"/>
            <a:endParaRPr lang="en-US" sz="2400" dirty="0" smtClean="0">
              <a:latin typeface="Stone Sans" pitchFamily="34" charset="0"/>
            </a:endParaRPr>
          </a:p>
          <a:p>
            <a:pPr lvl="1"/>
            <a:r>
              <a:rPr lang="en-US" sz="2400" dirty="0" smtClean="0">
                <a:latin typeface="Stone Sans" pitchFamily="34" charset="0"/>
              </a:rPr>
              <a:t>An audit is an evaluation of a person, organization, system, process, enterprise, project or product. </a:t>
            </a:r>
          </a:p>
          <a:p>
            <a:pPr marL="246062" lvl="1" indent="0">
              <a:buNone/>
            </a:pPr>
            <a:endParaRPr lang="en-US" sz="2400" dirty="0" smtClean="0">
              <a:latin typeface="Stone Sans" pitchFamily="34" charset="0"/>
            </a:endParaRPr>
          </a:p>
          <a:p>
            <a:pPr lvl="1">
              <a:spcBef>
                <a:spcPts val="1200"/>
              </a:spcBef>
            </a:pPr>
            <a:r>
              <a:rPr lang="en-US" sz="2400" dirty="0" smtClean="0">
                <a:latin typeface="Stone Sans" pitchFamily="34" charset="0"/>
              </a:rPr>
              <a:t>Audits are performed to ascertain validity and reliability of information.</a:t>
            </a:r>
          </a:p>
          <a:p>
            <a:pPr>
              <a:buNone/>
            </a:pPr>
            <a:endParaRPr lang="en-US" dirty="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13</a:t>
            </a:fld>
            <a:endParaRPr lang="en-US" sz="1500" dirty="0">
              <a:latin typeface="Stone Sans" pitchFamily="34" charset="0"/>
            </a:endParaRPr>
          </a:p>
        </p:txBody>
      </p:sp>
    </p:spTree>
    <p:extLst>
      <p:ext uri="{BB962C8B-B14F-4D97-AF65-F5344CB8AC3E}">
        <p14:creationId xmlns:p14="http://schemas.microsoft.com/office/powerpoint/2010/main" val="939063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1B964CEA-FFBE-4FFD-B1B7-00C46CB89850}" type="slidenum">
              <a:rPr lang="en-US" sz="1500" smtClean="0">
                <a:solidFill>
                  <a:schemeClr val="bg2"/>
                </a:solidFill>
                <a:latin typeface="Stone Sans" pitchFamily="34" charset="0"/>
              </a:rPr>
              <a:pPr algn="r"/>
              <a:t>14</a:t>
            </a:fld>
            <a:endParaRPr lang="en-US" sz="1500" dirty="0" smtClean="0">
              <a:solidFill>
                <a:schemeClr val="bg2"/>
              </a:solidFill>
              <a:latin typeface="Stone Sans" pitchFamily="34" charset="0"/>
            </a:endParaRPr>
          </a:p>
        </p:txBody>
      </p:sp>
      <p:sp>
        <p:nvSpPr>
          <p:cNvPr id="11267" name="Rectangle 2"/>
          <p:cNvSpPr>
            <a:spLocks noGrp="1" noChangeArrowheads="1"/>
          </p:cNvSpPr>
          <p:nvPr>
            <p:ph type="body" idx="1"/>
          </p:nvPr>
        </p:nvSpPr>
        <p:spPr>
          <a:xfrm>
            <a:off x="480700" y="2093446"/>
            <a:ext cx="8443492" cy="3222934"/>
          </a:xfrm>
        </p:spPr>
        <p:txBody>
          <a:bodyPr/>
          <a:lstStyle/>
          <a:p>
            <a:pPr eaLnBrk="1" hangingPunct="1"/>
            <a:r>
              <a:rPr lang="en-US" dirty="0" smtClean="0">
                <a:solidFill>
                  <a:schemeClr val="bg2"/>
                </a:solidFill>
                <a:latin typeface="Stone Sans" pitchFamily="34" charset="0"/>
              </a:rPr>
              <a:t>External auditors</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State</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Federal</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Private audit firms – e.g. KPMG, PWC, </a:t>
            </a:r>
            <a:r>
              <a:rPr lang="en-US" sz="2400" b="0" dirty="0" err="1" smtClean="0">
                <a:solidFill>
                  <a:schemeClr val="bg2"/>
                </a:solidFill>
                <a:latin typeface="Stone Sans" pitchFamily="34" charset="0"/>
              </a:rPr>
              <a:t>CliftonLarsonAllen</a:t>
            </a:r>
            <a:endParaRPr lang="en-US" dirty="0" smtClean="0">
              <a:solidFill>
                <a:schemeClr val="bg2"/>
              </a:solidFill>
              <a:latin typeface="Stone Sans" pitchFamily="34" charset="0"/>
            </a:endParaRPr>
          </a:p>
          <a:p>
            <a:pPr eaLnBrk="1" hangingPunct="1"/>
            <a:r>
              <a:rPr lang="en-US" dirty="0" smtClean="0">
                <a:solidFill>
                  <a:schemeClr val="bg2"/>
                </a:solidFill>
                <a:latin typeface="Stone Sans" pitchFamily="34" charset="0"/>
              </a:rPr>
              <a:t>Internal auditors </a:t>
            </a:r>
          </a:p>
          <a:p>
            <a:pPr lvl="1" eaLnBrk="1" hangingPunct="1">
              <a:buFont typeface="Wingdings" pitchFamily="2" charset="2"/>
              <a:buNone/>
            </a:pPr>
            <a:endParaRPr lang="en-US" dirty="0" smtClean="0">
              <a:solidFill>
                <a:schemeClr val="bg2"/>
              </a:solidFill>
              <a:latin typeface="Stone Sans" pitchFamily="34" charset="0"/>
            </a:endParaRPr>
          </a:p>
        </p:txBody>
      </p:sp>
      <p:sp>
        <p:nvSpPr>
          <p:cNvPr id="11268" name="Rectangle 3"/>
          <p:cNvSpPr>
            <a:spLocks noGrp="1" noChangeArrowheads="1"/>
          </p:cNvSpPr>
          <p:nvPr>
            <p:ph type="title"/>
          </p:nvPr>
        </p:nvSpPr>
        <p:spPr>
          <a:xfrm>
            <a:off x="480700" y="713638"/>
            <a:ext cx="8663299" cy="784830"/>
          </a:xfrm>
        </p:spPr>
        <p:txBody>
          <a:bodyPr/>
          <a:lstStyle/>
          <a:p>
            <a:pPr eaLnBrk="1" hangingPunct="1"/>
            <a:r>
              <a:rPr lang="en-US" sz="5000" dirty="0" smtClean="0">
                <a:latin typeface="Stone Sans" pitchFamily="34" charset="0"/>
              </a:rPr>
              <a:t>Types of Auditors</a:t>
            </a:r>
          </a:p>
        </p:txBody>
      </p:sp>
    </p:spTree>
    <p:extLst>
      <p:ext uri="{BB962C8B-B14F-4D97-AF65-F5344CB8AC3E}">
        <p14:creationId xmlns:p14="http://schemas.microsoft.com/office/powerpoint/2010/main" val="358913839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4294967295"/>
          </p:nvPr>
        </p:nvSpPr>
        <p:spPr>
          <a:xfrm>
            <a:off x="7010400" y="6365621"/>
            <a:ext cx="2133600" cy="476250"/>
          </a:xfrm>
          <a:prstGeom prst="rect">
            <a:avLst/>
          </a:prstGeom>
          <a:noFill/>
        </p:spPr>
        <p:txBody>
          <a:bodyPr/>
          <a:lstStyle/>
          <a:p>
            <a:pPr algn="r"/>
            <a:fld id="{AF2AF2C9-1309-4DAC-B987-3263B69CD294}" type="slidenum">
              <a:rPr lang="en-US" sz="1500" smtClean="0">
                <a:solidFill>
                  <a:schemeClr val="bg2"/>
                </a:solidFill>
                <a:latin typeface="Stone Sans" pitchFamily="34" charset="0"/>
              </a:rPr>
              <a:pPr algn="r"/>
              <a:t>15</a:t>
            </a:fld>
            <a:endParaRPr lang="en-US" sz="1500" dirty="0" smtClean="0">
              <a:solidFill>
                <a:schemeClr val="bg2"/>
              </a:solidFill>
              <a:latin typeface="Stone Sans" pitchFamily="34" charset="0"/>
            </a:endParaRPr>
          </a:p>
        </p:txBody>
      </p:sp>
      <p:sp>
        <p:nvSpPr>
          <p:cNvPr id="12291" name="Rectangle 2"/>
          <p:cNvSpPr>
            <a:spLocks noGrp="1" noChangeArrowheads="1"/>
          </p:cNvSpPr>
          <p:nvPr>
            <p:ph type="body" idx="1"/>
          </p:nvPr>
        </p:nvSpPr>
        <p:spPr>
          <a:xfrm>
            <a:off x="463608" y="1991390"/>
            <a:ext cx="8399038" cy="2927468"/>
          </a:xfrm>
        </p:spPr>
        <p:txBody>
          <a:bodyPr/>
          <a:lstStyle/>
          <a:p>
            <a:pPr eaLnBrk="1" hangingPunct="1"/>
            <a:r>
              <a:rPr lang="en-US" dirty="0" smtClean="0">
                <a:solidFill>
                  <a:schemeClr val="bg2"/>
                </a:solidFill>
                <a:latin typeface="Stone Sans" pitchFamily="34" charset="0"/>
              </a:rPr>
              <a:t>Program/compliance audits</a:t>
            </a:r>
          </a:p>
          <a:p>
            <a:pPr eaLnBrk="1" hangingPunct="1"/>
            <a:r>
              <a:rPr lang="en-US" dirty="0" smtClean="0">
                <a:solidFill>
                  <a:schemeClr val="bg2"/>
                </a:solidFill>
                <a:latin typeface="Stone Sans" pitchFamily="34" charset="0"/>
              </a:rPr>
              <a:t>Program reviews and/or studies</a:t>
            </a:r>
          </a:p>
          <a:p>
            <a:pPr eaLnBrk="1" hangingPunct="1"/>
            <a:r>
              <a:rPr lang="en-US" dirty="0" smtClean="0">
                <a:solidFill>
                  <a:schemeClr val="bg2"/>
                </a:solidFill>
                <a:latin typeface="Stone Sans" pitchFamily="34" charset="0"/>
              </a:rPr>
              <a:t>State accountability/compliance audit</a:t>
            </a:r>
          </a:p>
          <a:p>
            <a:pPr eaLnBrk="1" hangingPunct="1"/>
            <a:r>
              <a:rPr lang="en-US" dirty="0" smtClean="0">
                <a:solidFill>
                  <a:schemeClr val="bg2"/>
                </a:solidFill>
                <a:latin typeface="Stone Sans" pitchFamily="34" charset="0"/>
              </a:rPr>
              <a:t>Financial statement</a:t>
            </a:r>
          </a:p>
          <a:p>
            <a:pPr eaLnBrk="1" hangingPunct="1"/>
            <a:r>
              <a:rPr lang="en-US" dirty="0" smtClean="0">
                <a:solidFill>
                  <a:schemeClr val="bg2"/>
                </a:solidFill>
                <a:latin typeface="Stone Sans" pitchFamily="34" charset="0"/>
              </a:rPr>
              <a:t>Investigations</a:t>
            </a:r>
          </a:p>
          <a:p>
            <a:pPr lvl="1" eaLnBrk="1" hangingPunct="1">
              <a:buNone/>
            </a:pPr>
            <a:endParaRPr lang="en-US" b="0" dirty="0" smtClean="0">
              <a:solidFill>
                <a:schemeClr val="bg2"/>
              </a:solidFill>
              <a:latin typeface="Stone Sans" pitchFamily="34" charset="0"/>
            </a:endParaRPr>
          </a:p>
        </p:txBody>
      </p:sp>
      <p:sp>
        <p:nvSpPr>
          <p:cNvPr id="12292" name="Rectangle 3"/>
          <p:cNvSpPr>
            <a:spLocks noGrp="1" noChangeArrowheads="1"/>
          </p:cNvSpPr>
          <p:nvPr>
            <p:ph type="title"/>
          </p:nvPr>
        </p:nvSpPr>
        <p:spPr>
          <a:xfrm>
            <a:off x="463608" y="701457"/>
            <a:ext cx="8680391" cy="784830"/>
          </a:xfrm>
        </p:spPr>
        <p:txBody>
          <a:bodyPr/>
          <a:lstStyle/>
          <a:p>
            <a:pPr eaLnBrk="1" hangingPunct="1"/>
            <a:r>
              <a:rPr lang="en-US" sz="5000" dirty="0" smtClean="0">
                <a:latin typeface="Stone Sans" pitchFamily="34" charset="0"/>
              </a:rPr>
              <a:t>Types of Audits</a:t>
            </a:r>
          </a:p>
        </p:txBody>
      </p:sp>
    </p:spTree>
    <p:extLst>
      <p:ext uri="{BB962C8B-B14F-4D97-AF65-F5344CB8AC3E}">
        <p14:creationId xmlns:p14="http://schemas.microsoft.com/office/powerpoint/2010/main" val="69646404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5447ED09-2C45-4E85-ADEC-FE2639775CBA}" type="slidenum">
              <a:rPr lang="en-US" sz="1500" smtClean="0">
                <a:solidFill>
                  <a:schemeClr val="bg2"/>
                </a:solidFill>
                <a:latin typeface="Stone Sans" pitchFamily="34" charset="0"/>
              </a:rPr>
              <a:pPr algn="r"/>
              <a:t>16</a:t>
            </a:fld>
            <a:endParaRPr lang="en-US" sz="1500" dirty="0" smtClean="0">
              <a:solidFill>
                <a:schemeClr val="bg2"/>
              </a:solidFill>
              <a:latin typeface="Stone Sans" pitchFamily="34" charset="0"/>
            </a:endParaRPr>
          </a:p>
        </p:txBody>
      </p:sp>
      <p:sp>
        <p:nvSpPr>
          <p:cNvPr id="13315" name="Rectangle 2"/>
          <p:cNvSpPr>
            <a:spLocks noGrp="1" noChangeArrowheads="1"/>
          </p:cNvSpPr>
          <p:nvPr>
            <p:ph type="title"/>
          </p:nvPr>
        </p:nvSpPr>
        <p:spPr>
          <a:xfrm>
            <a:off x="480700" y="694187"/>
            <a:ext cx="8663299" cy="701731"/>
          </a:xfrm>
        </p:spPr>
        <p:txBody>
          <a:bodyPr/>
          <a:lstStyle/>
          <a:p>
            <a:pPr eaLnBrk="1" hangingPunct="1"/>
            <a:r>
              <a:rPr lang="en-US" sz="4400" dirty="0" smtClean="0">
                <a:latin typeface="Stone Sans" pitchFamily="34" charset="0"/>
              </a:rPr>
              <a:t>What Triggers an Audit?</a:t>
            </a:r>
          </a:p>
        </p:txBody>
      </p:sp>
      <p:sp>
        <p:nvSpPr>
          <p:cNvPr id="13316" name="Rectangle 3"/>
          <p:cNvSpPr>
            <a:spLocks noGrp="1" noChangeArrowheads="1"/>
          </p:cNvSpPr>
          <p:nvPr>
            <p:ph type="body" idx="1"/>
          </p:nvPr>
        </p:nvSpPr>
        <p:spPr>
          <a:xfrm>
            <a:off x="480700" y="1946203"/>
            <a:ext cx="8531415" cy="4021101"/>
          </a:xfrm>
        </p:spPr>
        <p:txBody>
          <a:bodyPr/>
          <a:lstStyle/>
          <a:p>
            <a:pPr eaLnBrk="1" hangingPunct="1"/>
            <a:r>
              <a:rPr lang="en-US" dirty="0" smtClean="0">
                <a:solidFill>
                  <a:schemeClr val="bg2"/>
                </a:solidFill>
                <a:latin typeface="Stone Sans" pitchFamily="34" charset="0"/>
              </a:rPr>
              <a:t>Statutory requirement</a:t>
            </a:r>
          </a:p>
          <a:p>
            <a:pPr lvl="1" eaLnBrk="1" hangingPunct="1">
              <a:spcBef>
                <a:spcPts val="1200"/>
              </a:spcBef>
              <a:buFont typeface="Symbol" panose="05050102010706020507" pitchFamily="18" charset="2"/>
              <a:buChar char="-"/>
            </a:pPr>
            <a:r>
              <a:rPr lang="en-US" sz="2300" b="0" dirty="0">
                <a:solidFill>
                  <a:schemeClr val="bg2"/>
                </a:solidFill>
                <a:latin typeface="Stone Sans" pitchFamily="34" charset="0"/>
              </a:rPr>
              <a:t>By accepting federal </a:t>
            </a:r>
            <a:r>
              <a:rPr lang="en-US" sz="2300" b="0" dirty="0" smtClean="0">
                <a:solidFill>
                  <a:schemeClr val="bg2"/>
                </a:solidFill>
                <a:latin typeface="Stone Sans" pitchFamily="34" charset="0"/>
              </a:rPr>
              <a:t>funds, </a:t>
            </a:r>
            <a:r>
              <a:rPr lang="en-US" sz="2300" b="0" dirty="0">
                <a:solidFill>
                  <a:schemeClr val="bg2"/>
                </a:solidFill>
                <a:latin typeface="Stone Sans" pitchFamily="34" charset="0"/>
              </a:rPr>
              <a:t>agree to meet requirements</a:t>
            </a:r>
          </a:p>
          <a:p>
            <a:pPr lvl="1" eaLnBrk="1" hangingPunct="1">
              <a:spcBef>
                <a:spcPts val="1200"/>
              </a:spcBef>
              <a:buFont typeface="Symbol" panose="05050102010706020507" pitchFamily="18" charset="2"/>
              <a:buChar char="-"/>
            </a:pPr>
            <a:r>
              <a:rPr lang="en-US" sz="2300" b="0" dirty="0">
                <a:solidFill>
                  <a:schemeClr val="bg2"/>
                </a:solidFill>
                <a:latin typeface="Stone Sans" pitchFamily="34" charset="0"/>
              </a:rPr>
              <a:t>State agencies required to be audited by State Auditor</a:t>
            </a:r>
          </a:p>
          <a:p>
            <a:pPr eaLnBrk="1" hangingPunct="1"/>
            <a:r>
              <a:rPr lang="en-US" dirty="0" smtClean="0">
                <a:solidFill>
                  <a:schemeClr val="bg2"/>
                </a:solidFill>
                <a:latin typeface="Stone Sans" pitchFamily="34" charset="0"/>
              </a:rPr>
              <a:t>Contract contingency </a:t>
            </a:r>
          </a:p>
          <a:p>
            <a:pPr eaLnBrk="1" hangingPunct="1"/>
            <a:r>
              <a:rPr lang="en-US" dirty="0" smtClean="0">
                <a:solidFill>
                  <a:schemeClr val="bg2"/>
                </a:solidFill>
                <a:latin typeface="Stone Sans" pitchFamily="34" charset="0"/>
              </a:rPr>
              <a:t>Complaint</a:t>
            </a:r>
          </a:p>
          <a:p>
            <a:pPr lvl="1" eaLnBrk="1" hangingPunct="1">
              <a:spcBef>
                <a:spcPts val="1200"/>
              </a:spcBef>
              <a:buFont typeface="Symbol" panose="05050102010706020507" pitchFamily="18" charset="2"/>
              <a:buChar char="-"/>
            </a:pPr>
            <a:r>
              <a:rPr lang="en-US" sz="2300" b="0" dirty="0" smtClean="0">
                <a:solidFill>
                  <a:schemeClr val="bg2"/>
                </a:solidFill>
                <a:latin typeface="Stone Sans" pitchFamily="34" charset="0"/>
              </a:rPr>
              <a:t>Internal/external</a:t>
            </a:r>
            <a:endParaRPr lang="en-US" sz="2300" b="0" dirty="0">
              <a:solidFill>
                <a:schemeClr val="bg2"/>
              </a:solidFill>
              <a:latin typeface="Stone Sans" pitchFamily="34" charset="0"/>
            </a:endParaRPr>
          </a:p>
          <a:p>
            <a:pPr lvl="1" eaLnBrk="1" hangingPunct="1">
              <a:spcBef>
                <a:spcPts val="1200"/>
              </a:spcBef>
              <a:buFont typeface="Symbol" panose="05050102010706020507" pitchFamily="18" charset="2"/>
              <a:buChar char="-"/>
            </a:pPr>
            <a:r>
              <a:rPr lang="en-US" sz="2300" b="0" dirty="0">
                <a:solidFill>
                  <a:schemeClr val="bg2"/>
                </a:solidFill>
                <a:latin typeface="Stone Sans" pitchFamily="34" charset="0"/>
              </a:rPr>
              <a:t>Whistleblower</a:t>
            </a:r>
          </a:p>
          <a:p>
            <a:pPr eaLnBrk="1" hangingPunct="1">
              <a:buFontTx/>
              <a:buNone/>
            </a:pPr>
            <a:endParaRPr lang="en-US" dirty="0" smtClean="0">
              <a:solidFill>
                <a:schemeClr val="bg2"/>
              </a:solidFill>
              <a:latin typeface="Stone Sans" pitchFamily="34" charset="0"/>
            </a:endParaRPr>
          </a:p>
        </p:txBody>
      </p:sp>
    </p:spTree>
    <p:extLst>
      <p:ext uri="{BB962C8B-B14F-4D97-AF65-F5344CB8AC3E}">
        <p14:creationId xmlns:p14="http://schemas.microsoft.com/office/powerpoint/2010/main" val="8339590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85825"/>
            <a:ext cx="8610600" cy="1200329"/>
          </a:xfrm>
        </p:spPr>
        <p:txBody>
          <a:bodyPr/>
          <a:lstStyle/>
          <a:p>
            <a:pPr algn="ctr" eaLnBrk="1" hangingPunct="1"/>
            <a:r>
              <a:rPr lang="en-US" sz="4400" dirty="0">
                <a:latin typeface="Stone Sans" pitchFamily="34" charset="0"/>
              </a:rPr>
              <a:t>Program Audits/Reviews </a:t>
            </a:r>
            <a:br>
              <a:rPr lang="en-US" sz="4400" dirty="0">
                <a:latin typeface="Stone Sans" pitchFamily="34" charset="0"/>
              </a:rPr>
            </a:br>
            <a:r>
              <a:rPr lang="en-US" sz="3600" dirty="0">
                <a:latin typeface="Stone Sans" pitchFamily="34" charset="0"/>
              </a:rPr>
              <a:t>(State and Federal)</a:t>
            </a:r>
          </a:p>
        </p:txBody>
      </p:sp>
      <p:sp>
        <p:nvSpPr>
          <p:cNvPr id="3" name="Content Placeholder 2"/>
          <p:cNvSpPr>
            <a:spLocks noGrp="1"/>
          </p:cNvSpPr>
          <p:nvPr>
            <p:ph idx="1"/>
          </p:nvPr>
        </p:nvSpPr>
        <p:spPr>
          <a:xfrm>
            <a:off x="447942" y="2334700"/>
            <a:ext cx="8229600" cy="2554545"/>
          </a:xfrm>
        </p:spPr>
        <p:txBody>
          <a:bodyPr/>
          <a:lstStyle/>
          <a:p>
            <a:pPr>
              <a:spcBef>
                <a:spcPts val="1200"/>
              </a:spcBef>
            </a:pPr>
            <a:r>
              <a:rPr lang="en-US" dirty="0">
                <a:solidFill>
                  <a:schemeClr val="bg2"/>
                </a:solidFill>
                <a:latin typeface="Stone Sans" pitchFamily="34" charset="0"/>
              </a:rPr>
              <a:t>C</a:t>
            </a:r>
            <a:r>
              <a:rPr lang="en-US" dirty="0" smtClean="0">
                <a:solidFill>
                  <a:schemeClr val="bg2"/>
                </a:solidFill>
                <a:latin typeface="Stone Sans" pitchFamily="34" charset="0"/>
              </a:rPr>
              <a:t>an be state, federal, or other sponsor</a:t>
            </a:r>
          </a:p>
          <a:p>
            <a:pPr>
              <a:spcBef>
                <a:spcPts val="1200"/>
              </a:spcBef>
            </a:pPr>
            <a:r>
              <a:rPr lang="en-US" dirty="0" smtClean="0">
                <a:solidFill>
                  <a:schemeClr val="bg2"/>
                </a:solidFill>
                <a:latin typeface="Stone Sans" pitchFamily="34" charset="0"/>
              </a:rPr>
              <a:t>Focus on programmatic attributes</a:t>
            </a:r>
          </a:p>
          <a:p>
            <a:pPr>
              <a:spcBef>
                <a:spcPts val="1200"/>
              </a:spcBef>
            </a:pPr>
            <a:r>
              <a:rPr lang="en-US" dirty="0" smtClean="0">
                <a:solidFill>
                  <a:schemeClr val="bg2"/>
                </a:solidFill>
                <a:latin typeface="Stone Sans" pitchFamily="34" charset="0"/>
              </a:rPr>
              <a:t>Test of transactions relating to program reviewed</a:t>
            </a:r>
          </a:p>
          <a:p>
            <a:pPr>
              <a:spcBef>
                <a:spcPts val="1200"/>
              </a:spcBef>
            </a:pPr>
            <a:r>
              <a:rPr lang="en-US" dirty="0" smtClean="0">
                <a:solidFill>
                  <a:schemeClr val="bg2"/>
                </a:solidFill>
                <a:latin typeface="Stone Sans" pitchFamily="34" charset="0"/>
              </a:rPr>
              <a:t>Program reviews or studies</a:t>
            </a:r>
          </a:p>
          <a:p>
            <a:pPr>
              <a:spcBef>
                <a:spcPts val="1200"/>
              </a:spcBef>
            </a:pPr>
            <a:r>
              <a:rPr lang="en-US" dirty="0" smtClean="0">
                <a:solidFill>
                  <a:schemeClr val="bg2"/>
                </a:solidFill>
                <a:latin typeface="Stone Sans" pitchFamily="34" charset="0"/>
              </a:rPr>
              <a:t>Identify best practices, programs or processes to omit</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17</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121334980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247" y="792021"/>
            <a:ext cx="8654753" cy="535531"/>
          </a:xfrm>
        </p:spPr>
        <p:txBody>
          <a:bodyPr/>
          <a:lstStyle/>
          <a:p>
            <a:r>
              <a:rPr lang="en-US" dirty="0" smtClean="0">
                <a:latin typeface="Stone Sans" pitchFamily="34" charset="0"/>
              </a:rPr>
              <a:t>State Accountability/Compliance</a:t>
            </a:r>
            <a:endParaRPr lang="en-US" dirty="0">
              <a:latin typeface="Stone Sans" pitchFamily="34" charset="0"/>
            </a:endParaRPr>
          </a:p>
        </p:txBody>
      </p:sp>
      <p:sp>
        <p:nvSpPr>
          <p:cNvPr id="3" name="Content Placeholder 2"/>
          <p:cNvSpPr>
            <a:spLocks noGrp="1"/>
          </p:cNvSpPr>
          <p:nvPr>
            <p:ph idx="1"/>
          </p:nvPr>
        </p:nvSpPr>
        <p:spPr>
          <a:xfrm>
            <a:off x="489247" y="1644353"/>
            <a:ext cx="8229600" cy="4027769"/>
          </a:xfrm>
        </p:spPr>
        <p:txBody>
          <a:bodyPr/>
          <a:lstStyle/>
          <a:p>
            <a:pPr>
              <a:spcBef>
                <a:spcPts val="1200"/>
              </a:spcBef>
            </a:pPr>
            <a:r>
              <a:rPr lang="en-US" dirty="0" smtClean="0">
                <a:solidFill>
                  <a:schemeClr val="bg2"/>
                </a:solidFill>
                <a:latin typeface="Stone Sans" pitchFamily="34" charset="0"/>
              </a:rPr>
              <a:t>Statewide accountability audits – performed by SAO</a:t>
            </a:r>
          </a:p>
          <a:p>
            <a:pPr>
              <a:spcBef>
                <a:spcPts val="1200"/>
              </a:spcBef>
            </a:pPr>
            <a:r>
              <a:rPr lang="en-US" dirty="0" smtClean="0">
                <a:solidFill>
                  <a:schemeClr val="bg2"/>
                </a:solidFill>
                <a:latin typeface="Stone Sans" pitchFamily="34" charset="0"/>
              </a:rPr>
              <a:t>SEFA, ‘single audit’, performed at higher education if SAO determines higher education program is major </a:t>
            </a:r>
            <a:r>
              <a:rPr lang="en-US" sz="2400" b="0" dirty="0" smtClean="0">
                <a:solidFill>
                  <a:schemeClr val="bg2"/>
                </a:solidFill>
                <a:latin typeface="Stone Sans" pitchFamily="34" charset="0"/>
              </a:rPr>
              <a:t>(usually every other year Financial Aid and/or Research &amp; Development)</a:t>
            </a:r>
          </a:p>
          <a:p>
            <a:pPr>
              <a:spcBef>
                <a:spcPts val="1200"/>
              </a:spcBef>
            </a:pPr>
            <a:r>
              <a:rPr lang="en-US" dirty="0" smtClean="0">
                <a:solidFill>
                  <a:schemeClr val="bg2"/>
                </a:solidFill>
                <a:latin typeface="Stone Sans" pitchFamily="34" charset="0"/>
              </a:rPr>
              <a:t>Review of controls, focus on transactions for:</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Compliance with rules</a:t>
            </a:r>
          </a:p>
          <a:p>
            <a:pPr lvl="1" eaLnBrk="1" hangingPunct="1">
              <a:spcBef>
                <a:spcPts val="800"/>
              </a:spcBef>
              <a:buFont typeface="Symbol" panose="05050102010706020507" pitchFamily="18" charset="2"/>
              <a:buChar char="-"/>
            </a:pPr>
            <a:r>
              <a:rPr lang="en-US" sz="2400" b="0" dirty="0" smtClean="0">
                <a:solidFill>
                  <a:schemeClr val="bg2"/>
                </a:solidFill>
                <a:latin typeface="Stone Sans" pitchFamily="34" charset="0"/>
              </a:rPr>
              <a:t>Safeguarding </a:t>
            </a:r>
            <a:r>
              <a:rPr lang="en-US" sz="2400" b="0" dirty="0">
                <a:solidFill>
                  <a:schemeClr val="bg2"/>
                </a:solidFill>
                <a:latin typeface="Stone Sans" pitchFamily="34" charset="0"/>
              </a:rPr>
              <a:t>of assets</a:t>
            </a:r>
          </a:p>
          <a:p>
            <a:pPr lvl="1" eaLnBrk="1" hangingPunct="1">
              <a:spcBef>
                <a:spcPts val="800"/>
              </a:spcBef>
              <a:buFont typeface="Symbol" panose="05050102010706020507" pitchFamily="18" charset="2"/>
              <a:buChar char="-"/>
            </a:pPr>
            <a:r>
              <a:rPr lang="en-US" sz="2400" b="0" dirty="0">
                <a:solidFill>
                  <a:schemeClr val="bg2"/>
                </a:solidFill>
                <a:latin typeface="Stone Sans" pitchFamily="34" charset="0"/>
              </a:rPr>
              <a:t>Reporting</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18</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84865811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64" y="694592"/>
            <a:ext cx="8665436" cy="744054"/>
          </a:xfrm>
        </p:spPr>
        <p:txBody>
          <a:bodyPr/>
          <a:lstStyle/>
          <a:p>
            <a:r>
              <a:rPr lang="en-US" sz="5000" dirty="0" smtClean="0">
                <a:latin typeface="Stone Sans" pitchFamily="34" charset="0"/>
              </a:rPr>
              <a:t/>
            </a:r>
            <a:br>
              <a:rPr lang="en-US" sz="5000" dirty="0" smtClean="0">
                <a:latin typeface="Stone Sans" pitchFamily="34" charset="0"/>
              </a:rPr>
            </a:br>
            <a:r>
              <a:rPr lang="en-US" sz="4400" dirty="0" smtClean="0">
                <a:latin typeface="Stone Sans" pitchFamily="34" charset="0"/>
              </a:rPr>
              <a:t>Financial Statement</a:t>
            </a:r>
            <a:endParaRPr lang="en-US" sz="4400" dirty="0">
              <a:latin typeface="Stone Sans" pitchFamily="34" charset="0"/>
            </a:endParaRPr>
          </a:p>
        </p:txBody>
      </p:sp>
      <p:sp>
        <p:nvSpPr>
          <p:cNvPr id="3" name="Content Placeholder 2"/>
          <p:cNvSpPr>
            <a:spLocks noGrp="1"/>
          </p:cNvSpPr>
          <p:nvPr>
            <p:ph idx="1"/>
          </p:nvPr>
        </p:nvSpPr>
        <p:spPr>
          <a:xfrm>
            <a:off x="478564" y="1956196"/>
            <a:ext cx="7772400" cy="3219343"/>
          </a:xfrm>
        </p:spPr>
        <p:txBody>
          <a:bodyPr/>
          <a:lstStyle/>
          <a:p>
            <a:pPr>
              <a:spcBef>
                <a:spcPts val="1200"/>
              </a:spcBef>
            </a:pPr>
            <a:r>
              <a:rPr lang="en-US" dirty="0" smtClean="0">
                <a:solidFill>
                  <a:schemeClr val="bg2"/>
                </a:solidFill>
                <a:latin typeface="Stone Sans" pitchFamily="34" charset="0"/>
                <a:cs typeface="Arial" pitchFamily="34" charset="0"/>
              </a:rPr>
              <a:t>University (entity) financials - SAO</a:t>
            </a:r>
          </a:p>
          <a:p>
            <a:pPr>
              <a:spcBef>
                <a:spcPts val="1200"/>
              </a:spcBef>
            </a:pPr>
            <a:r>
              <a:rPr lang="en-US" dirty="0" smtClean="0">
                <a:solidFill>
                  <a:schemeClr val="bg2"/>
                </a:solidFill>
                <a:latin typeface="Stone Sans" pitchFamily="34" charset="0"/>
                <a:cs typeface="Arial" pitchFamily="34" charset="0"/>
              </a:rPr>
              <a:t>Auxiliary financials - contracted</a:t>
            </a:r>
          </a:p>
          <a:p>
            <a:pPr>
              <a:spcBef>
                <a:spcPts val="1200"/>
              </a:spcBef>
            </a:pPr>
            <a:r>
              <a:rPr lang="en-US" dirty="0" smtClean="0">
                <a:solidFill>
                  <a:schemeClr val="bg2"/>
                </a:solidFill>
                <a:latin typeface="Stone Sans" pitchFamily="34" charset="0"/>
                <a:cs typeface="Arial" pitchFamily="34" charset="0"/>
              </a:rPr>
              <a:t>Audits of financial statements</a:t>
            </a:r>
          </a:p>
          <a:p>
            <a:pPr lvl="1" eaLnBrk="1" hangingPunct="1">
              <a:spcBef>
                <a:spcPts val="1200"/>
              </a:spcBef>
              <a:buFont typeface="Symbol" panose="05050102010706020507" pitchFamily="18" charset="2"/>
              <a:buChar char="-"/>
            </a:pPr>
            <a:r>
              <a:rPr lang="en-US" sz="2300" b="0" dirty="0" smtClean="0">
                <a:solidFill>
                  <a:schemeClr val="bg2"/>
                </a:solidFill>
                <a:latin typeface="Stone Sans" pitchFamily="34" charset="0"/>
              </a:rPr>
              <a:t>Tests of financial statement figures and representations performed to verify controls are working, information is accurate and supported</a:t>
            </a:r>
          </a:p>
          <a:p>
            <a:pPr lvl="1" eaLnBrk="1" hangingPunct="1">
              <a:spcBef>
                <a:spcPts val="1200"/>
              </a:spcBef>
              <a:buFont typeface="Symbol" panose="05050102010706020507" pitchFamily="18" charset="2"/>
              <a:buChar char="-"/>
            </a:pPr>
            <a:r>
              <a:rPr lang="en-US" sz="2300" b="0" dirty="0" smtClean="0">
                <a:solidFill>
                  <a:schemeClr val="bg2"/>
                </a:solidFill>
                <a:latin typeface="Stone Sans" pitchFamily="34" charset="0"/>
              </a:rPr>
              <a:t>Opinion issued</a:t>
            </a:r>
            <a:endParaRPr lang="en-US" sz="2300" b="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19</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7060625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762000"/>
            <a:ext cx="7772400" cy="5447645"/>
          </a:xfrm>
        </p:spPr>
        <p:txBody>
          <a:bodyPr/>
          <a:lstStyle/>
          <a:p>
            <a:pPr algn="ctr">
              <a:buFont typeface="Arial" pitchFamily="34" charset="0"/>
              <a:buNone/>
              <a:defRPr/>
            </a:pPr>
            <a:r>
              <a:rPr sz="2800" b="1" dirty="0" smtClean="0">
                <a:solidFill>
                  <a:schemeClr val="bg2"/>
                </a:solidFill>
                <a:effectLst>
                  <a:outerShdw blurRad="38100" dist="38100" dir="2700000" algn="tl">
                    <a:srgbClr val="000000">
                      <a:alpha val="43137"/>
                    </a:srgbClr>
                  </a:outerShdw>
                </a:effectLst>
                <a:latin typeface="Stone Sans" pitchFamily="34" charset="0"/>
              </a:rPr>
              <a:t>Recording date of this workshop is </a:t>
            </a:r>
          </a:p>
          <a:p>
            <a:pPr algn="ctr">
              <a:buFont typeface="Arial" pitchFamily="34" charset="0"/>
              <a:buNone/>
              <a:defRPr/>
            </a:pPr>
            <a:r>
              <a:rPr sz="4000" b="1" dirty="0" smtClean="0">
                <a:solidFill>
                  <a:schemeClr val="bg2"/>
                </a:solidFill>
                <a:effectLst>
                  <a:outerShdw blurRad="38100" dist="38100" dir="2700000" algn="tl">
                    <a:srgbClr val="000000">
                      <a:alpha val="43137"/>
                    </a:srgbClr>
                  </a:outerShdw>
                </a:effectLst>
                <a:latin typeface="Stone Sans" pitchFamily="34" charset="0"/>
              </a:rPr>
              <a:t>December 15</a:t>
            </a:r>
            <a:r>
              <a:rPr sz="4000" b="1" dirty="0" smtClean="0">
                <a:solidFill>
                  <a:schemeClr val="bg2"/>
                </a:solidFill>
                <a:effectLst>
                  <a:outerShdw blurRad="38100" dist="38100" dir="2700000" algn="tl">
                    <a:srgbClr val="000000">
                      <a:alpha val="43137"/>
                    </a:srgbClr>
                  </a:outerShdw>
                </a:effectLst>
                <a:latin typeface="Stone Sans" pitchFamily="34" charset="0"/>
              </a:rPr>
              <a:t>, </a:t>
            </a:r>
            <a:r>
              <a:rPr sz="4000" b="1" dirty="0" smtClean="0">
                <a:solidFill>
                  <a:schemeClr val="bg2"/>
                </a:solidFill>
                <a:effectLst>
                  <a:outerShdw blurRad="38100" dist="38100" dir="2700000" algn="tl">
                    <a:srgbClr val="000000">
                      <a:alpha val="43137"/>
                    </a:srgbClr>
                  </a:outerShdw>
                </a:effectLst>
                <a:latin typeface="Stone Sans" pitchFamily="34" charset="0"/>
              </a:rPr>
              <a:t>2017</a:t>
            </a:r>
          </a:p>
          <a:p>
            <a:pPr algn="ctr">
              <a:buFont typeface="Arial" pitchFamily="34" charset="0"/>
              <a:buNone/>
              <a:defRPr/>
            </a:pPr>
            <a:endParaRPr lang="en-US" sz="1200" b="1" dirty="0" smtClean="0">
              <a:solidFill>
                <a:schemeClr val="bg2"/>
              </a:solidFill>
              <a:effectLst>
                <a:outerShdw blurRad="38100" dist="38100" dir="2700000" algn="tl">
                  <a:srgbClr val="000000">
                    <a:alpha val="43137"/>
                  </a:srgbClr>
                </a:outerShdw>
              </a:effectLst>
              <a:latin typeface="Stone Sans" pitchFamily="34" charset="0"/>
            </a:endParaRPr>
          </a:p>
          <a:p>
            <a:pPr algn="ctr">
              <a:buFont typeface="Arial" pitchFamily="34" charset="0"/>
              <a:buNone/>
              <a:defRPr/>
            </a:pPr>
            <a:endParaRPr sz="1200" b="1" dirty="0" smtClean="0">
              <a:solidFill>
                <a:schemeClr val="bg2"/>
              </a:solidFill>
              <a:effectLst>
                <a:outerShdw blurRad="38100" dist="38100" dir="2700000" algn="tl">
                  <a:srgbClr val="000000">
                    <a:alpha val="43137"/>
                  </a:srgbClr>
                </a:outerShdw>
              </a:effectLst>
              <a:latin typeface="Stone Sans" pitchFamily="34" charset="0"/>
            </a:endParaRPr>
          </a:p>
          <a:p>
            <a:pPr algn="ctr">
              <a:buFont typeface="Arial" pitchFamily="34" charset="0"/>
              <a:buNone/>
              <a:defRPr/>
            </a:pPr>
            <a:r>
              <a:rPr sz="2800" b="1" dirty="0" smtClean="0">
                <a:solidFill>
                  <a:schemeClr val="bg2"/>
                </a:solidFill>
                <a:effectLst>
                  <a:outerShdw blurRad="38100" dist="38100" dir="2700000" algn="tl">
                    <a:srgbClr val="000000">
                      <a:alpha val="43137"/>
                    </a:srgbClr>
                  </a:outerShdw>
                </a:effectLst>
                <a:latin typeface="Stone Sans" pitchFamily="34" charset="0"/>
              </a:rPr>
              <a:t>Some of the rules and procedures discussed in this workshop are subject to change.</a:t>
            </a:r>
          </a:p>
          <a:p>
            <a:pPr algn="ctr">
              <a:buFont typeface="Arial" pitchFamily="34" charset="0"/>
              <a:buNone/>
              <a:defRPr/>
            </a:pPr>
            <a:endParaRPr sz="2000" b="1" dirty="0" smtClean="0">
              <a:solidFill>
                <a:schemeClr val="bg2"/>
              </a:solidFill>
              <a:effectLst>
                <a:outerShdw blurRad="38100" dist="38100" dir="2700000" algn="tl">
                  <a:srgbClr val="000000">
                    <a:alpha val="43137"/>
                  </a:srgbClr>
                </a:outerShdw>
              </a:effectLst>
              <a:latin typeface="Stone Sans" pitchFamily="34" charset="0"/>
            </a:endParaRPr>
          </a:p>
          <a:p>
            <a:pPr algn="ctr">
              <a:buFont typeface="Arial" pitchFamily="34" charset="0"/>
              <a:buNone/>
              <a:defRPr/>
            </a:pPr>
            <a:r>
              <a:rPr sz="2800" b="1" dirty="0" smtClean="0">
                <a:solidFill>
                  <a:schemeClr val="bg2"/>
                </a:solidFill>
                <a:effectLst>
                  <a:outerShdw blurRad="38100" dist="38100" dir="2700000" algn="tl">
                    <a:srgbClr val="000000">
                      <a:alpha val="43137"/>
                    </a:srgbClr>
                  </a:outerShdw>
                </a:effectLst>
                <a:latin typeface="Stone Sans" pitchFamily="34" charset="0"/>
              </a:rPr>
              <a:t>Please check University resources before relying exclusively on this recorded presentation.</a:t>
            </a:r>
            <a:endParaRPr sz="2800" b="1" dirty="0">
              <a:solidFill>
                <a:schemeClr val="bg2"/>
              </a:solidFill>
              <a:effectLst>
                <a:outerShdw blurRad="38100" dist="38100" dir="2700000" algn="tl">
                  <a:srgbClr val="000000">
                    <a:alpha val="43137"/>
                  </a:srgbClr>
                </a:outerShdw>
              </a:effectLst>
              <a:latin typeface="Stone Sans" pitchFamily="34" charset="0"/>
            </a:endParaRPr>
          </a:p>
        </p:txBody>
      </p:sp>
    </p:spTree>
    <p:extLst>
      <p:ext uri="{BB962C8B-B14F-4D97-AF65-F5344CB8AC3E}">
        <p14:creationId xmlns:p14="http://schemas.microsoft.com/office/powerpoint/2010/main" val="2882875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0756"/>
            <a:ext cx="8686800" cy="678071"/>
          </a:xfrm>
        </p:spPr>
        <p:txBody>
          <a:bodyPr/>
          <a:lstStyle/>
          <a:p>
            <a:r>
              <a:rPr lang="en-US" sz="4400" dirty="0" smtClean="0">
                <a:latin typeface="Stone Sans" pitchFamily="34" charset="0"/>
              </a:rPr>
              <a:t>Investigations (Any </a:t>
            </a:r>
            <a:r>
              <a:rPr lang="en-US" sz="4400" dirty="0">
                <a:latin typeface="Stone Sans" pitchFamily="34" charset="0"/>
              </a:rPr>
              <a:t>E</a:t>
            </a:r>
            <a:r>
              <a:rPr lang="en-US" sz="4400" dirty="0" smtClean="0">
                <a:latin typeface="Stone Sans" pitchFamily="34" charset="0"/>
              </a:rPr>
              <a:t>ntity)</a:t>
            </a:r>
            <a:endParaRPr lang="en-US" sz="4400" dirty="0">
              <a:latin typeface="Stone Sans" pitchFamily="34" charset="0"/>
            </a:endParaRPr>
          </a:p>
        </p:txBody>
      </p:sp>
      <p:sp>
        <p:nvSpPr>
          <p:cNvPr id="3" name="Content Placeholder 2"/>
          <p:cNvSpPr>
            <a:spLocks noGrp="1"/>
          </p:cNvSpPr>
          <p:nvPr>
            <p:ph idx="1"/>
          </p:nvPr>
        </p:nvSpPr>
        <p:spPr>
          <a:xfrm>
            <a:off x="457200" y="1859232"/>
            <a:ext cx="8229600" cy="3908762"/>
          </a:xfrm>
        </p:spPr>
        <p:txBody>
          <a:bodyPr/>
          <a:lstStyle/>
          <a:p>
            <a:pPr>
              <a:spcBef>
                <a:spcPts val="1200"/>
              </a:spcBef>
            </a:pPr>
            <a:r>
              <a:rPr lang="en-US" sz="2600" dirty="0" smtClean="0">
                <a:solidFill>
                  <a:schemeClr val="bg2"/>
                </a:solidFill>
                <a:latin typeface="Stone Sans" pitchFamily="34" charset="0"/>
                <a:cs typeface="Arial" pitchFamily="34" charset="0"/>
              </a:rPr>
              <a:t>Initiated by Whistleblower or found during audit.</a:t>
            </a:r>
          </a:p>
          <a:p>
            <a:pPr>
              <a:spcBef>
                <a:spcPts val="1200"/>
              </a:spcBef>
            </a:pPr>
            <a:r>
              <a:rPr lang="en-US" sz="2600" dirty="0" smtClean="0">
                <a:solidFill>
                  <a:schemeClr val="bg2"/>
                </a:solidFill>
                <a:latin typeface="Stone Sans" pitchFamily="34" charset="0"/>
                <a:cs typeface="Arial" pitchFamily="34" charset="0"/>
              </a:rPr>
              <a:t>May be performed by federal, state, internal audit or regulatory agencies.</a:t>
            </a:r>
          </a:p>
          <a:p>
            <a:pPr>
              <a:spcBef>
                <a:spcPts val="1200"/>
              </a:spcBef>
            </a:pPr>
            <a:r>
              <a:rPr lang="en-US" sz="2600" dirty="0" smtClean="0">
                <a:solidFill>
                  <a:schemeClr val="bg2"/>
                </a:solidFill>
                <a:latin typeface="Stone Sans" pitchFamily="34" charset="0"/>
                <a:cs typeface="Arial" pitchFamily="34" charset="0"/>
              </a:rPr>
              <a:t>May involve OIG, Secret Service, FBI, local law authorities.</a:t>
            </a:r>
          </a:p>
          <a:p>
            <a:pPr>
              <a:spcBef>
                <a:spcPts val="1200"/>
              </a:spcBef>
            </a:pPr>
            <a:r>
              <a:rPr lang="en-US" sz="2600" dirty="0" smtClean="0">
                <a:solidFill>
                  <a:schemeClr val="bg2"/>
                </a:solidFill>
                <a:latin typeface="Stone Sans" pitchFamily="34" charset="0"/>
                <a:cs typeface="Arial" pitchFamily="34" charset="0"/>
              </a:rPr>
              <a:t>Scope dependent on complaint or substance of issue.</a:t>
            </a:r>
          </a:p>
          <a:p>
            <a:pPr>
              <a:spcBef>
                <a:spcPts val="1200"/>
              </a:spcBef>
            </a:pPr>
            <a:r>
              <a:rPr lang="en-US" sz="2600" dirty="0" smtClean="0">
                <a:solidFill>
                  <a:schemeClr val="bg2"/>
                </a:solidFill>
                <a:latin typeface="Stone Sans" pitchFamily="34" charset="0"/>
                <a:cs typeface="Arial" pitchFamily="34" charset="0"/>
              </a:rPr>
              <a:t>Focus mostly on the issue, effect-cause evaluated.</a:t>
            </a:r>
            <a:endParaRPr lang="en-US" sz="2600" dirty="0">
              <a:solidFill>
                <a:schemeClr val="bg2"/>
              </a:solidFill>
              <a:latin typeface="Stone Sans" pitchFamily="34" charset="0"/>
              <a:cs typeface="Arial" pitchFamily="34" charset="0"/>
            </a:endParaRPr>
          </a:p>
        </p:txBody>
      </p:sp>
      <p:sp>
        <p:nvSpPr>
          <p:cNvPr id="4" name="Slide Number Placeholder 3"/>
          <p:cNvSpPr>
            <a:spLocks noGrp="1"/>
          </p:cNvSpPr>
          <p:nvPr>
            <p:ph type="sldNum" sz="quarter" idx="4294967295"/>
          </p:nvPr>
        </p:nvSpPr>
        <p:spPr>
          <a:xfrm>
            <a:off x="7010400" y="6383173"/>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20</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89104100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514172" y="729763"/>
            <a:ext cx="8629828" cy="3293209"/>
          </a:xfrm>
        </p:spPr>
        <p:txBody>
          <a:bodyPr/>
          <a:lstStyle/>
          <a:p>
            <a:pPr algn="ctr">
              <a:buNone/>
            </a:pPr>
            <a:endParaRPr lang="en-US" sz="6400" dirty="0" smtClean="0">
              <a:latin typeface="Stone Sans" pitchFamily="34" charset="0"/>
            </a:endParaRPr>
          </a:p>
          <a:p>
            <a:pPr algn="ctr">
              <a:buNone/>
            </a:pPr>
            <a:r>
              <a:rPr lang="en-US" sz="6400" dirty="0" smtClean="0">
                <a:latin typeface="Stone Sans" pitchFamily="34" charset="0"/>
              </a:rPr>
              <a:t>AUDIT PROCESS OVERVIEW</a:t>
            </a:r>
            <a:endParaRPr lang="en-US" sz="6400" dirty="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21</a:t>
            </a:fld>
            <a:endParaRPr lang="en-US" sz="1500" dirty="0">
              <a:latin typeface="Stone Sans" pitchFamily="34" charset="0"/>
            </a:endParaRPr>
          </a:p>
        </p:txBody>
      </p:sp>
    </p:spTree>
    <p:extLst>
      <p:ext uri="{BB962C8B-B14F-4D97-AF65-F5344CB8AC3E}">
        <p14:creationId xmlns:p14="http://schemas.microsoft.com/office/powerpoint/2010/main" val="2490707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656" y="776205"/>
            <a:ext cx="8648344" cy="784830"/>
          </a:xfrm>
        </p:spPr>
        <p:txBody>
          <a:bodyPr/>
          <a:lstStyle/>
          <a:p>
            <a:r>
              <a:rPr lang="en-US" sz="5000" dirty="0" smtClean="0">
                <a:latin typeface="Stone Sans" pitchFamily="34" charset="0"/>
              </a:rPr>
              <a:t>Audit Process </a:t>
            </a:r>
            <a:r>
              <a:rPr lang="en-US" sz="4400" dirty="0" smtClean="0">
                <a:latin typeface="Stone Sans" pitchFamily="34" charset="0"/>
              </a:rPr>
              <a:t>Overview</a:t>
            </a:r>
            <a:endParaRPr lang="en-US" sz="4400" dirty="0">
              <a:latin typeface="Stone Sans" pitchFamily="34" charset="0"/>
            </a:endParaRPr>
          </a:p>
        </p:txBody>
      </p:sp>
      <p:sp>
        <p:nvSpPr>
          <p:cNvPr id="3" name="Content Placeholder 2"/>
          <p:cNvSpPr>
            <a:spLocks noGrp="1"/>
          </p:cNvSpPr>
          <p:nvPr>
            <p:ph idx="1"/>
          </p:nvPr>
        </p:nvSpPr>
        <p:spPr>
          <a:xfrm>
            <a:off x="495656" y="1754466"/>
            <a:ext cx="8358198" cy="3600986"/>
          </a:xfrm>
        </p:spPr>
        <p:txBody>
          <a:bodyPr/>
          <a:lstStyle/>
          <a:p>
            <a:pPr marL="514350" indent="-514350">
              <a:buSzPct val="100000"/>
              <a:buFont typeface="+mj-lt"/>
              <a:buAutoNum type="arabicPeriod"/>
            </a:pPr>
            <a:endParaRPr lang="en-US" dirty="0" smtClean="0">
              <a:solidFill>
                <a:schemeClr val="bg2"/>
              </a:solidFill>
              <a:latin typeface="Stone Sans" pitchFamily="34" charset="0"/>
            </a:endParaRPr>
          </a:p>
          <a:p>
            <a:pPr marL="514350" indent="-514350">
              <a:buSzPct val="100000"/>
              <a:buFont typeface="+mj-lt"/>
              <a:buAutoNum type="arabicPeriod"/>
            </a:pPr>
            <a:r>
              <a:rPr lang="en-US" dirty="0" smtClean="0">
                <a:solidFill>
                  <a:schemeClr val="bg2"/>
                </a:solidFill>
                <a:latin typeface="Stone Sans" pitchFamily="34" charset="0"/>
              </a:rPr>
              <a:t>Initial contact/engagement</a:t>
            </a:r>
          </a:p>
          <a:p>
            <a:pPr marL="514350" indent="-514350">
              <a:buSzPct val="100000"/>
              <a:buFont typeface="+mj-lt"/>
              <a:buAutoNum type="arabicPeriod"/>
            </a:pPr>
            <a:r>
              <a:rPr lang="en-US" dirty="0" smtClean="0">
                <a:solidFill>
                  <a:schemeClr val="bg2"/>
                </a:solidFill>
                <a:latin typeface="Stone Sans" pitchFamily="34" charset="0"/>
              </a:rPr>
              <a:t>Planning</a:t>
            </a:r>
          </a:p>
          <a:p>
            <a:pPr marL="514350" indent="-514350">
              <a:buSzPct val="100000"/>
              <a:buFont typeface="+mj-lt"/>
              <a:buAutoNum type="arabicPeriod"/>
            </a:pPr>
            <a:r>
              <a:rPr lang="en-US" dirty="0" smtClean="0">
                <a:solidFill>
                  <a:schemeClr val="bg2"/>
                </a:solidFill>
                <a:latin typeface="Stone Sans" pitchFamily="34" charset="0"/>
              </a:rPr>
              <a:t>Entrance meeting</a:t>
            </a:r>
          </a:p>
          <a:p>
            <a:pPr marL="514350" indent="-514350">
              <a:buSzPct val="100000"/>
              <a:buFont typeface="+mj-lt"/>
              <a:buAutoNum type="arabicPeriod"/>
            </a:pPr>
            <a:r>
              <a:rPr lang="en-US" dirty="0" smtClean="0">
                <a:solidFill>
                  <a:schemeClr val="bg2"/>
                </a:solidFill>
                <a:latin typeface="Stone Sans" pitchFamily="34" charset="0"/>
              </a:rPr>
              <a:t>Fieldwork</a:t>
            </a:r>
          </a:p>
          <a:p>
            <a:pPr marL="514350" indent="-514350">
              <a:buSzPct val="100000"/>
              <a:buFont typeface="+mj-lt"/>
              <a:buAutoNum type="arabicPeriod"/>
            </a:pPr>
            <a:r>
              <a:rPr lang="en-US" dirty="0" smtClean="0">
                <a:solidFill>
                  <a:schemeClr val="bg2"/>
                </a:solidFill>
                <a:latin typeface="Stone Sans" pitchFamily="34" charset="0"/>
              </a:rPr>
              <a:t>Exit/reporting</a:t>
            </a:r>
          </a:p>
          <a:p>
            <a:pPr marL="514350" indent="-514350">
              <a:buSzPct val="100000"/>
              <a:buFont typeface="+mj-lt"/>
              <a:buAutoNum type="arabicPeriod"/>
            </a:pPr>
            <a:r>
              <a:rPr lang="en-US" dirty="0" smtClean="0">
                <a:solidFill>
                  <a:schemeClr val="bg2"/>
                </a:solidFill>
                <a:latin typeface="Stone Sans" pitchFamily="34" charset="0"/>
              </a:rPr>
              <a:t>Follow up</a:t>
            </a:r>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22</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75290872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5134"/>
            <a:ext cx="9144000" cy="701731"/>
          </a:xfrm>
        </p:spPr>
        <p:txBody>
          <a:bodyPr/>
          <a:lstStyle/>
          <a:p>
            <a:r>
              <a:rPr lang="en-US" sz="4400" dirty="0" smtClean="0">
                <a:latin typeface="Stone Sans" pitchFamily="34" charset="0"/>
              </a:rPr>
              <a:t>1.  Initial Contact/Engagement</a:t>
            </a:r>
            <a:endParaRPr lang="en-US" sz="4400" dirty="0">
              <a:latin typeface="Stone Sans" pitchFamily="34" charset="0"/>
            </a:endParaRPr>
          </a:p>
        </p:txBody>
      </p:sp>
      <p:sp>
        <p:nvSpPr>
          <p:cNvPr id="3" name="Content Placeholder 2"/>
          <p:cNvSpPr>
            <a:spLocks noGrp="1"/>
          </p:cNvSpPr>
          <p:nvPr>
            <p:ph idx="1"/>
          </p:nvPr>
        </p:nvSpPr>
        <p:spPr>
          <a:xfrm>
            <a:off x="515460" y="1729852"/>
            <a:ext cx="8250472" cy="4712059"/>
          </a:xfrm>
        </p:spPr>
        <p:txBody>
          <a:bodyPr/>
          <a:lstStyle/>
          <a:p>
            <a:pPr marL="53975" indent="-9525">
              <a:buNone/>
            </a:pPr>
            <a:endParaRPr lang="en-US" dirty="0" smtClean="0">
              <a:solidFill>
                <a:schemeClr val="bg2"/>
              </a:solidFill>
              <a:latin typeface="Stone Sans" pitchFamily="34" charset="0"/>
            </a:endParaRPr>
          </a:p>
          <a:p>
            <a:pPr marL="53975" indent="-9525">
              <a:buNone/>
            </a:pPr>
            <a:r>
              <a:rPr lang="en-US" dirty="0" smtClean="0">
                <a:solidFill>
                  <a:schemeClr val="bg2"/>
                </a:solidFill>
                <a:latin typeface="Stone Sans" pitchFamily="34" charset="0"/>
              </a:rPr>
              <a:t>WSU Policy on External Audits (BPPM 30.14): </a:t>
            </a:r>
          </a:p>
          <a:p>
            <a:pPr marL="519113" lvl="3" indent="-9525">
              <a:buNone/>
            </a:pPr>
            <a:r>
              <a:rPr lang="en-US" b="0" dirty="0" smtClean="0">
                <a:solidFill>
                  <a:schemeClr val="bg2"/>
                </a:solidFill>
                <a:latin typeface="Stone Sans" pitchFamily="34" charset="0"/>
              </a:rPr>
              <a:t>WSU ‘</a:t>
            </a:r>
            <a:r>
              <a:rPr lang="en-US" b="0" i="1" dirty="0" smtClean="0">
                <a:solidFill>
                  <a:schemeClr val="bg2"/>
                </a:solidFill>
                <a:latin typeface="Stone Sans" pitchFamily="34" charset="0"/>
              </a:rPr>
              <a:t>cooperates with and assists external auditors or investigators whose responsibilities involve examination and confirmation of University transactions.</a:t>
            </a:r>
            <a:r>
              <a:rPr lang="en-US" b="0" dirty="0" smtClean="0">
                <a:solidFill>
                  <a:schemeClr val="bg2"/>
                </a:solidFill>
                <a:latin typeface="Stone Sans" pitchFamily="34" charset="0"/>
              </a:rPr>
              <a:t>’</a:t>
            </a:r>
          </a:p>
          <a:p>
            <a:pPr>
              <a:spcBef>
                <a:spcPts val="2000"/>
              </a:spcBef>
            </a:pPr>
            <a:r>
              <a:rPr lang="en-US" dirty="0" smtClean="0">
                <a:solidFill>
                  <a:schemeClr val="bg2"/>
                </a:solidFill>
                <a:latin typeface="Stone Sans" pitchFamily="34" charset="0"/>
              </a:rPr>
              <a:t>External audits may be initiated by invitation, mandate or by request of funding agency. </a:t>
            </a:r>
          </a:p>
          <a:p>
            <a:pPr>
              <a:spcBef>
                <a:spcPts val="1200"/>
              </a:spcBef>
            </a:pPr>
            <a:r>
              <a:rPr lang="en-US" dirty="0" smtClean="0">
                <a:solidFill>
                  <a:schemeClr val="bg2"/>
                </a:solidFill>
                <a:latin typeface="Stone Sans" pitchFamily="34" charset="0"/>
              </a:rPr>
              <a:t>Internal Audit serves as liaison between central offices, departments and external auditors.</a:t>
            </a:r>
          </a:p>
          <a:p>
            <a:pPr lvl="1">
              <a:spcBef>
                <a:spcPts val="1200"/>
              </a:spcBef>
            </a:pPr>
            <a:r>
              <a:rPr lang="en-US" dirty="0" smtClean="0">
                <a:solidFill>
                  <a:schemeClr val="bg2"/>
                </a:solidFill>
                <a:latin typeface="Stone Sans" pitchFamily="34" charset="0"/>
              </a:rPr>
              <a:t>SPS, Controller – liaison on specific audits</a:t>
            </a:r>
          </a:p>
          <a:p>
            <a:pPr>
              <a:buNone/>
            </a:pPr>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23</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1677605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00" y="743712"/>
            <a:ext cx="8663299" cy="1311128"/>
          </a:xfrm>
        </p:spPr>
        <p:txBody>
          <a:bodyPr/>
          <a:lstStyle/>
          <a:p>
            <a:pPr algn="ctr"/>
            <a:r>
              <a:rPr lang="en-US" sz="4400" dirty="0" smtClean="0">
                <a:latin typeface="Stone Sans" pitchFamily="34" charset="0"/>
              </a:rPr>
              <a:t>WSU Protocol for </a:t>
            </a:r>
            <a:br>
              <a:rPr lang="en-US" sz="4400" dirty="0" smtClean="0">
                <a:latin typeface="Stone Sans" pitchFamily="34" charset="0"/>
              </a:rPr>
            </a:br>
            <a:r>
              <a:rPr lang="en-US" sz="4400" dirty="0" smtClean="0">
                <a:latin typeface="Stone Sans" pitchFamily="34" charset="0"/>
              </a:rPr>
              <a:t>External Audit Engagement</a:t>
            </a:r>
            <a:endParaRPr lang="en-US" sz="4400" dirty="0">
              <a:latin typeface="Stone Sans" pitchFamily="34" charset="0"/>
            </a:endParaRPr>
          </a:p>
        </p:txBody>
      </p:sp>
      <p:sp>
        <p:nvSpPr>
          <p:cNvPr id="3" name="Content Placeholder 2"/>
          <p:cNvSpPr>
            <a:spLocks noGrp="1"/>
          </p:cNvSpPr>
          <p:nvPr>
            <p:ph idx="1"/>
          </p:nvPr>
        </p:nvSpPr>
        <p:spPr>
          <a:xfrm>
            <a:off x="480700" y="2472419"/>
            <a:ext cx="8305800" cy="2954655"/>
          </a:xfrm>
        </p:spPr>
        <p:txBody>
          <a:bodyPr/>
          <a:lstStyle/>
          <a:p>
            <a:pPr lvl="1">
              <a:lnSpc>
                <a:spcPct val="100000"/>
              </a:lnSpc>
              <a:spcBef>
                <a:spcPts val="1200"/>
              </a:spcBef>
              <a:buFont typeface="Arial" panose="020B0604020202020204" pitchFamily="34" charset="0"/>
              <a:buChar char="•"/>
            </a:pPr>
            <a:r>
              <a:rPr lang="en-US" dirty="0" smtClean="0">
                <a:solidFill>
                  <a:schemeClr val="bg2"/>
                </a:solidFill>
                <a:latin typeface="Stone Sans" pitchFamily="34" charset="0"/>
              </a:rPr>
              <a:t>Initial contact usually by mail, telephone call or email.</a:t>
            </a:r>
          </a:p>
          <a:p>
            <a:pPr lvl="1">
              <a:lnSpc>
                <a:spcPct val="100000"/>
              </a:lnSpc>
              <a:spcBef>
                <a:spcPts val="1200"/>
              </a:spcBef>
              <a:buFont typeface="Arial" panose="020B0604020202020204" pitchFamily="34" charset="0"/>
              <a:buChar char="•"/>
            </a:pPr>
            <a:r>
              <a:rPr lang="en-US" dirty="0" smtClean="0">
                <a:solidFill>
                  <a:schemeClr val="bg2"/>
                </a:solidFill>
                <a:latin typeface="Stone Sans" pitchFamily="34" charset="0"/>
              </a:rPr>
              <a:t>If contacted, get identification and contact supervisor and Internal Audit.</a:t>
            </a:r>
          </a:p>
          <a:p>
            <a:pPr lvl="1">
              <a:lnSpc>
                <a:spcPct val="100000"/>
              </a:lnSpc>
              <a:spcBef>
                <a:spcPts val="1200"/>
              </a:spcBef>
              <a:buFont typeface="Arial" panose="020B0604020202020204" pitchFamily="34" charset="0"/>
              <a:buChar char="•"/>
            </a:pPr>
            <a:r>
              <a:rPr lang="en-US" dirty="0" smtClean="0">
                <a:solidFill>
                  <a:schemeClr val="bg2"/>
                </a:solidFill>
                <a:latin typeface="Stone Sans" pitchFamily="34" charset="0"/>
              </a:rPr>
              <a:t>It is important for external auditors to understand University policy on external audit protocol. This is to ensure appropriate administration is involved in the audit process.</a:t>
            </a:r>
          </a:p>
          <a:p>
            <a:pPr>
              <a:buNone/>
            </a:pPr>
            <a:endParaRPr lang="en-US" dirty="0" smtClean="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74743"/>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24</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423900361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656" y="666571"/>
            <a:ext cx="8648344" cy="772075"/>
          </a:xfrm>
        </p:spPr>
        <p:txBody>
          <a:bodyPr/>
          <a:lstStyle/>
          <a:p>
            <a:r>
              <a:rPr lang="en-US" sz="4400" dirty="0" smtClean="0">
                <a:latin typeface="Stone Sans" pitchFamily="34" charset="0"/>
              </a:rPr>
              <a:t>Establish Primary Contact</a:t>
            </a:r>
            <a:endParaRPr lang="en-US" sz="4400" dirty="0">
              <a:latin typeface="Stone Sans" pitchFamily="34" charset="0"/>
            </a:endParaRPr>
          </a:p>
        </p:txBody>
      </p:sp>
      <p:sp>
        <p:nvSpPr>
          <p:cNvPr id="3" name="Content Placeholder 2"/>
          <p:cNvSpPr>
            <a:spLocks noGrp="1"/>
          </p:cNvSpPr>
          <p:nvPr>
            <p:ph idx="1"/>
          </p:nvPr>
        </p:nvSpPr>
        <p:spPr>
          <a:xfrm>
            <a:off x="495655" y="1908561"/>
            <a:ext cx="8548643" cy="3010055"/>
          </a:xfrm>
        </p:spPr>
        <p:txBody>
          <a:bodyPr/>
          <a:lstStyle/>
          <a:p>
            <a:pPr lvl="1">
              <a:buFont typeface="Arial" panose="020B0604020202020204" pitchFamily="34" charset="0"/>
              <a:buChar char="•"/>
            </a:pPr>
            <a:r>
              <a:rPr lang="en-US" sz="2400" dirty="0" smtClean="0">
                <a:solidFill>
                  <a:schemeClr val="bg2"/>
                </a:solidFill>
                <a:latin typeface="Stone Sans" pitchFamily="34" charset="0"/>
              </a:rPr>
              <a:t>Units subject to audit should establish: </a:t>
            </a:r>
          </a:p>
          <a:p>
            <a:pPr marL="858838" lvl="1" indent="-290513" eaLnBrk="1" hangingPunct="1">
              <a:spcBef>
                <a:spcPts val="1200"/>
              </a:spcBef>
              <a:buFont typeface="Symbol" panose="05050102010706020507" pitchFamily="18" charset="2"/>
              <a:buChar char="-"/>
            </a:pPr>
            <a:r>
              <a:rPr lang="en-US" sz="2400" dirty="0" smtClean="0">
                <a:solidFill>
                  <a:schemeClr val="bg2"/>
                </a:solidFill>
                <a:latin typeface="Stone Sans" pitchFamily="34" charset="0"/>
              </a:rPr>
              <a:t>Who </a:t>
            </a:r>
            <a:r>
              <a:rPr lang="en-US" sz="2400" dirty="0">
                <a:solidFill>
                  <a:schemeClr val="bg2"/>
                </a:solidFill>
                <a:latin typeface="Stone Sans" pitchFamily="34" charset="0"/>
              </a:rPr>
              <a:t>in their unit will be the primary contact during all phases of the </a:t>
            </a:r>
            <a:r>
              <a:rPr lang="en-US" sz="2400" dirty="0" smtClean="0">
                <a:solidFill>
                  <a:schemeClr val="bg2"/>
                </a:solidFill>
                <a:latin typeface="Stone Sans" pitchFamily="34" charset="0"/>
              </a:rPr>
              <a:t>audit.</a:t>
            </a:r>
            <a:endParaRPr lang="en-US" sz="2400" dirty="0">
              <a:solidFill>
                <a:schemeClr val="bg2"/>
              </a:solidFill>
              <a:latin typeface="Stone Sans" pitchFamily="34" charset="0"/>
            </a:endParaRPr>
          </a:p>
          <a:p>
            <a:pPr marL="858838" lvl="1" indent="-290513" eaLnBrk="1" hangingPunct="1">
              <a:spcBef>
                <a:spcPts val="1200"/>
              </a:spcBef>
              <a:buFont typeface="Symbol" panose="05050102010706020507" pitchFamily="18" charset="2"/>
              <a:buChar char="-"/>
            </a:pPr>
            <a:r>
              <a:rPr lang="en-US" sz="2400" dirty="0" smtClean="0">
                <a:solidFill>
                  <a:schemeClr val="bg2"/>
                </a:solidFill>
                <a:latin typeface="Stone Sans" pitchFamily="34" charset="0"/>
              </a:rPr>
              <a:t>Identify </a:t>
            </a:r>
            <a:r>
              <a:rPr lang="en-US" sz="2400" dirty="0">
                <a:solidFill>
                  <a:schemeClr val="bg2"/>
                </a:solidFill>
                <a:latin typeface="Stone Sans" pitchFamily="34" charset="0"/>
              </a:rPr>
              <a:t>the responsible administrator. This is usually the Chair, Director or Dean who takes responsibility for the report, and needed corrective </a:t>
            </a:r>
            <a:r>
              <a:rPr lang="en-US" sz="2400" dirty="0" smtClean="0">
                <a:solidFill>
                  <a:schemeClr val="bg2"/>
                </a:solidFill>
                <a:latin typeface="Stone Sans" pitchFamily="34" charset="0"/>
              </a:rPr>
              <a:t>action.</a:t>
            </a:r>
          </a:p>
          <a:p>
            <a:pPr marL="568325" lvl="1" indent="0" eaLnBrk="1" hangingPunct="1">
              <a:spcBef>
                <a:spcPts val="1200"/>
              </a:spcBef>
              <a:buNone/>
            </a:pPr>
            <a:endParaRPr lang="en-US" sz="240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25</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0480633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64" y="736916"/>
            <a:ext cx="8665436" cy="701731"/>
          </a:xfrm>
        </p:spPr>
        <p:txBody>
          <a:bodyPr/>
          <a:lstStyle/>
          <a:p>
            <a:pPr eaLnBrk="1" hangingPunct="1"/>
            <a:r>
              <a:rPr lang="en-US" sz="4400" dirty="0" smtClean="0">
                <a:latin typeface="Stone Sans" pitchFamily="34" charset="0"/>
              </a:rPr>
              <a:t>Confidential </a:t>
            </a:r>
            <a:r>
              <a:rPr lang="en-US" sz="4400" dirty="0">
                <a:latin typeface="Stone Sans" pitchFamily="34" charset="0"/>
              </a:rPr>
              <a:t>Information</a:t>
            </a:r>
          </a:p>
        </p:txBody>
      </p:sp>
      <p:sp>
        <p:nvSpPr>
          <p:cNvPr id="3" name="Content Placeholder 2"/>
          <p:cNvSpPr>
            <a:spLocks noGrp="1"/>
          </p:cNvSpPr>
          <p:nvPr>
            <p:ph idx="1"/>
          </p:nvPr>
        </p:nvSpPr>
        <p:spPr>
          <a:xfrm>
            <a:off x="478564" y="1968382"/>
            <a:ext cx="8401667" cy="3065455"/>
          </a:xfrm>
        </p:spPr>
        <p:txBody>
          <a:bodyPr/>
          <a:lstStyle/>
          <a:p>
            <a:r>
              <a:rPr lang="en-US" dirty="0" smtClean="0">
                <a:solidFill>
                  <a:schemeClr val="bg2"/>
                </a:solidFill>
                <a:latin typeface="Stone Sans" pitchFamily="34" charset="0"/>
              </a:rPr>
              <a:t>If auditors request information that is confidential, including any student data, identifications or financial information that may include banking or private data:</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Determine if the info is necessary for request</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Work with AAG for </a:t>
            </a:r>
            <a:r>
              <a:rPr lang="en-US" sz="2400" b="0" dirty="0" smtClean="0">
                <a:solidFill>
                  <a:schemeClr val="bg2"/>
                </a:solidFill>
                <a:latin typeface="Stone Sans" pitchFamily="34" charset="0"/>
              </a:rPr>
              <a:t>nondisclosure </a:t>
            </a:r>
            <a:r>
              <a:rPr lang="en-US" sz="2400" b="0" dirty="0">
                <a:solidFill>
                  <a:schemeClr val="bg2"/>
                </a:solidFill>
                <a:latin typeface="Stone Sans" pitchFamily="34" charset="0"/>
              </a:rPr>
              <a:t>agreement</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DO NOT send any confidential data without it first being encrypted</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26</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39387094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78A77BCC-FF1E-4243-9986-04D4B4C161F7}" type="slidenum">
              <a:rPr lang="en-US" sz="1500" smtClean="0">
                <a:solidFill>
                  <a:schemeClr val="bg2"/>
                </a:solidFill>
                <a:latin typeface="Stone Sans" pitchFamily="34" charset="0"/>
              </a:rPr>
              <a:pPr algn="r"/>
              <a:t>27</a:t>
            </a:fld>
            <a:endParaRPr lang="en-US" sz="1500" dirty="0" smtClean="0">
              <a:solidFill>
                <a:schemeClr val="bg2"/>
              </a:solidFill>
              <a:latin typeface="Stone Sans" pitchFamily="34" charset="0"/>
            </a:endParaRPr>
          </a:p>
        </p:txBody>
      </p:sp>
      <p:sp>
        <p:nvSpPr>
          <p:cNvPr id="15363" name="Rectangle 2"/>
          <p:cNvSpPr>
            <a:spLocks noGrp="1" noChangeArrowheads="1"/>
          </p:cNvSpPr>
          <p:nvPr>
            <p:ph type="title"/>
          </p:nvPr>
        </p:nvSpPr>
        <p:spPr>
          <a:xfrm>
            <a:off x="512748" y="798462"/>
            <a:ext cx="8631252" cy="701731"/>
          </a:xfrm>
        </p:spPr>
        <p:txBody>
          <a:bodyPr/>
          <a:lstStyle/>
          <a:p>
            <a:pPr eaLnBrk="1" hangingPunct="1"/>
            <a:r>
              <a:rPr lang="en-US" sz="4400" dirty="0" smtClean="0">
                <a:latin typeface="Stone Sans" pitchFamily="34" charset="0"/>
              </a:rPr>
              <a:t>2.  Auditor Planning</a:t>
            </a:r>
          </a:p>
        </p:txBody>
      </p:sp>
      <p:sp>
        <p:nvSpPr>
          <p:cNvPr id="15364" name="Rectangle 3"/>
          <p:cNvSpPr>
            <a:spLocks noGrp="1" noChangeArrowheads="1"/>
          </p:cNvSpPr>
          <p:nvPr>
            <p:ph type="body" idx="1"/>
          </p:nvPr>
        </p:nvSpPr>
        <p:spPr>
          <a:xfrm>
            <a:off x="512748" y="1973779"/>
            <a:ext cx="7772400" cy="3336298"/>
          </a:xfrm>
        </p:spPr>
        <p:txBody>
          <a:bodyPr/>
          <a:lstStyle/>
          <a:p>
            <a:pPr eaLnBrk="1" hangingPunct="1"/>
            <a:r>
              <a:rPr lang="en-US" dirty="0" smtClean="0">
                <a:solidFill>
                  <a:schemeClr val="bg2"/>
                </a:solidFill>
                <a:latin typeface="Stone Sans" pitchFamily="34" charset="0"/>
              </a:rPr>
              <a:t>Preliminary procedures by auditor generally include:</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Review all requirements </a:t>
            </a:r>
            <a:r>
              <a:rPr lang="en-US" sz="2400" b="0" dirty="0" smtClean="0">
                <a:solidFill>
                  <a:schemeClr val="bg2"/>
                </a:solidFill>
                <a:latin typeface="Stone Sans" pitchFamily="34" charset="0"/>
              </a:rPr>
              <a:t>(circulars</a:t>
            </a:r>
            <a:r>
              <a:rPr lang="en-US" sz="2400" b="0" dirty="0">
                <a:solidFill>
                  <a:schemeClr val="bg2"/>
                </a:solidFill>
                <a:latin typeface="Stone Sans" pitchFamily="34" charset="0"/>
              </a:rPr>
              <a:t>, CFR codes)</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Obtain and review proposals, contract, correspondence between Grantor and WSU</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Perform financial analysis</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Identify high risk areas </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Create an audit plan</a:t>
            </a:r>
          </a:p>
        </p:txBody>
      </p:sp>
    </p:spTree>
    <p:extLst>
      <p:ext uri="{BB962C8B-B14F-4D97-AF65-F5344CB8AC3E}">
        <p14:creationId xmlns:p14="http://schemas.microsoft.com/office/powerpoint/2010/main" val="282713534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430" y="706810"/>
            <a:ext cx="8620570" cy="1089529"/>
          </a:xfrm>
        </p:spPr>
        <p:txBody>
          <a:bodyPr/>
          <a:lstStyle/>
          <a:p>
            <a:pPr algn="ctr"/>
            <a:r>
              <a:rPr lang="en-US" sz="4400" dirty="0">
                <a:latin typeface="Stone Sans" pitchFamily="34" charset="0"/>
              </a:rPr>
              <a:t>Auditor Planning </a:t>
            </a:r>
            <a:br>
              <a:rPr lang="en-US" sz="4400" dirty="0">
                <a:latin typeface="Stone Sans" pitchFamily="34" charset="0"/>
              </a:rPr>
            </a:br>
            <a:r>
              <a:rPr lang="en-US" sz="2800" b="0" i="1" dirty="0" smtClean="0">
                <a:latin typeface="Stone Sans" pitchFamily="34" charset="0"/>
              </a:rPr>
              <a:t>(Continued)</a:t>
            </a:r>
            <a:endParaRPr lang="en-US" sz="2800" b="0" i="1" dirty="0">
              <a:latin typeface="Stone Sans" pitchFamily="34" charset="0"/>
            </a:endParaRPr>
          </a:p>
        </p:txBody>
      </p:sp>
      <p:sp>
        <p:nvSpPr>
          <p:cNvPr id="3" name="Content Placeholder 2"/>
          <p:cNvSpPr>
            <a:spLocks noGrp="1"/>
          </p:cNvSpPr>
          <p:nvPr>
            <p:ph idx="1"/>
          </p:nvPr>
        </p:nvSpPr>
        <p:spPr>
          <a:xfrm>
            <a:off x="523430" y="2199118"/>
            <a:ext cx="8304048" cy="2351413"/>
          </a:xfrm>
        </p:spPr>
        <p:txBody>
          <a:bodyPr/>
          <a:lstStyle/>
          <a:p>
            <a:pPr lvl="1">
              <a:spcBef>
                <a:spcPts val="1200"/>
              </a:spcBef>
              <a:buFont typeface="Arial" panose="020B0604020202020204" pitchFamily="34" charset="0"/>
              <a:buChar char="•"/>
            </a:pPr>
            <a:r>
              <a:rPr lang="en-US" sz="2400" dirty="0" smtClean="0">
                <a:solidFill>
                  <a:schemeClr val="bg2"/>
                </a:solidFill>
                <a:latin typeface="Stone Sans" pitchFamily="34" charset="0"/>
              </a:rPr>
              <a:t>During auditor planning stage, the work may be performed on site or remotely. There may be initial requests for reports, downloads of data or other information to be sent via mail or email. </a:t>
            </a:r>
          </a:p>
          <a:p>
            <a:pPr lvl="1">
              <a:spcBef>
                <a:spcPts val="1200"/>
              </a:spcBef>
              <a:buFont typeface="Arial" panose="020B0604020202020204" pitchFamily="34" charset="0"/>
              <a:buChar char="•"/>
            </a:pPr>
            <a:r>
              <a:rPr lang="en-US" sz="2400" dirty="0" smtClean="0">
                <a:solidFill>
                  <a:schemeClr val="bg2"/>
                </a:solidFill>
                <a:latin typeface="Stone Sans" pitchFamily="34" charset="0"/>
              </a:rPr>
              <a:t>Full and timely cooperation with auditors is essential to a successful audit.</a:t>
            </a:r>
            <a:endParaRPr lang="en-US" sz="240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28</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7344952"/>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5283"/>
            <a:ext cx="8534400" cy="701731"/>
          </a:xfrm>
        </p:spPr>
        <p:txBody>
          <a:bodyPr/>
          <a:lstStyle/>
          <a:p>
            <a:pPr eaLnBrk="1" hangingPunct="1"/>
            <a:r>
              <a:rPr lang="en-US" sz="4400" dirty="0" smtClean="0">
                <a:latin typeface="Stone Sans" pitchFamily="34" charset="0"/>
              </a:rPr>
              <a:t>3.  Entrance</a:t>
            </a:r>
            <a:endParaRPr lang="en-US" sz="4400" dirty="0">
              <a:latin typeface="Stone Sans" pitchFamily="34" charset="0"/>
            </a:endParaRPr>
          </a:p>
        </p:txBody>
      </p:sp>
      <p:sp>
        <p:nvSpPr>
          <p:cNvPr id="3" name="Content Placeholder 2"/>
          <p:cNvSpPr>
            <a:spLocks noGrp="1"/>
          </p:cNvSpPr>
          <p:nvPr>
            <p:ph idx="1"/>
          </p:nvPr>
        </p:nvSpPr>
        <p:spPr>
          <a:xfrm>
            <a:off x="533400" y="2033954"/>
            <a:ext cx="8153400" cy="2985433"/>
          </a:xfrm>
        </p:spPr>
        <p:txBody>
          <a:bodyPr/>
          <a:lstStyle/>
          <a:p>
            <a:pPr>
              <a:spcBef>
                <a:spcPts val="1200"/>
              </a:spcBef>
            </a:pPr>
            <a:r>
              <a:rPr lang="en-US" dirty="0" smtClean="0">
                <a:solidFill>
                  <a:schemeClr val="bg2"/>
                </a:solidFill>
                <a:latin typeface="Stone Sans" pitchFamily="34" charset="0"/>
                <a:cs typeface="Arial" pitchFamily="34" charset="0"/>
              </a:rPr>
              <a:t>Generally, external auditors conduct an entrance meeting with central administrators to communicate the purpose, scope and timing of the audit. </a:t>
            </a:r>
          </a:p>
          <a:p>
            <a:pPr>
              <a:spcBef>
                <a:spcPts val="1200"/>
              </a:spcBef>
            </a:pPr>
            <a:r>
              <a:rPr lang="en-US" dirty="0" smtClean="0">
                <a:solidFill>
                  <a:schemeClr val="bg2"/>
                </a:solidFill>
                <a:latin typeface="Stone Sans" pitchFamily="34" charset="0"/>
                <a:cs typeface="Arial" pitchFamily="34" charset="0"/>
              </a:rPr>
              <a:t>Attendees at entrance meeting should include the appropriate central administrator, unit supervisor and Internal Audit.</a:t>
            </a:r>
          </a:p>
          <a:p>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29</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76011960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9A34CF6B-4C25-4A94-A2B0-4A211BE5E83F}" type="slidenum">
              <a:rPr lang="en-US" sz="1500" smtClean="0">
                <a:solidFill>
                  <a:schemeClr val="bg2"/>
                </a:solidFill>
                <a:latin typeface="Stone Sans" pitchFamily="34" charset="0"/>
              </a:rPr>
              <a:pPr algn="r"/>
              <a:t>3</a:t>
            </a:fld>
            <a:endParaRPr lang="en-US" sz="1500" dirty="0" smtClean="0">
              <a:solidFill>
                <a:schemeClr val="bg2"/>
              </a:solidFill>
              <a:latin typeface="Stone Sans" pitchFamily="34" charset="0"/>
            </a:endParaRPr>
          </a:p>
        </p:txBody>
      </p:sp>
      <p:sp>
        <p:nvSpPr>
          <p:cNvPr id="6147" name="Rectangle 2"/>
          <p:cNvSpPr>
            <a:spLocks noGrp="1" noChangeArrowheads="1"/>
          </p:cNvSpPr>
          <p:nvPr>
            <p:ph type="title"/>
          </p:nvPr>
        </p:nvSpPr>
        <p:spPr>
          <a:xfrm>
            <a:off x="509954" y="744120"/>
            <a:ext cx="8634046" cy="784830"/>
          </a:xfrm>
        </p:spPr>
        <p:txBody>
          <a:bodyPr/>
          <a:lstStyle/>
          <a:p>
            <a:pPr eaLnBrk="1" hangingPunct="1"/>
            <a:r>
              <a:rPr lang="en-US" sz="5000" dirty="0" smtClean="0">
                <a:latin typeface="Stone Sans" pitchFamily="34" charset="0"/>
              </a:rPr>
              <a:t>Agenda</a:t>
            </a:r>
          </a:p>
        </p:txBody>
      </p:sp>
      <p:sp>
        <p:nvSpPr>
          <p:cNvPr id="6148" name="Rectangle 3"/>
          <p:cNvSpPr>
            <a:spLocks noGrp="1" noChangeArrowheads="1"/>
          </p:cNvSpPr>
          <p:nvPr>
            <p:ph type="body" idx="1"/>
          </p:nvPr>
        </p:nvSpPr>
        <p:spPr>
          <a:xfrm>
            <a:off x="509954" y="2054195"/>
            <a:ext cx="8634046" cy="2727413"/>
          </a:xfrm>
        </p:spPr>
        <p:txBody>
          <a:bodyPr/>
          <a:lstStyle/>
          <a:p>
            <a:pPr lvl="1" eaLnBrk="1" hangingPunct="1">
              <a:lnSpc>
                <a:spcPct val="100000"/>
              </a:lnSpc>
              <a:spcBef>
                <a:spcPts val="1400"/>
              </a:spcBef>
              <a:buClr>
                <a:srgbClr val="970035"/>
              </a:buClr>
              <a:buFont typeface="Arial" panose="020B0604020202020204" pitchFamily="34" charset="0"/>
              <a:buChar char="•"/>
            </a:pPr>
            <a:r>
              <a:rPr lang="en-US" sz="2800" dirty="0">
                <a:solidFill>
                  <a:schemeClr val="bg2"/>
                </a:solidFill>
                <a:latin typeface="Stone Sans" pitchFamily="34" charset="0"/>
              </a:rPr>
              <a:t>Internal Controls</a:t>
            </a:r>
          </a:p>
          <a:p>
            <a:pPr lvl="1" eaLnBrk="1" hangingPunct="1">
              <a:lnSpc>
                <a:spcPct val="100000"/>
              </a:lnSpc>
              <a:spcBef>
                <a:spcPts val="1400"/>
              </a:spcBef>
              <a:buClr>
                <a:srgbClr val="970035"/>
              </a:buClr>
              <a:buFont typeface="Arial" panose="020B0604020202020204" pitchFamily="34" charset="0"/>
              <a:buChar char="•"/>
            </a:pPr>
            <a:r>
              <a:rPr lang="en-US" sz="2800" dirty="0" smtClean="0">
                <a:solidFill>
                  <a:schemeClr val="bg2"/>
                </a:solidFill>
                <a:latin typeface="Stone Sans" pitchFamily="34" charset="0"/>
              </a:rPr>
              <a:t>Audits and Auditors</a:t>
            </a:r>
          </a:p>
          <a:p>
            <a:pPr lvl="1" eaLnBrk="1" hangingPunct="1">
              <a:lnSpc>
                <a:spcPct val="100000"/>
              </a:lnSpc>
              <a:spcBef>
                <a:spcPts val="1400"/>
              </a:spcBef>
              <a:buClr>
                <a:srgbClr val="970035"/>
              </a:buClr>
              <a:buFont typeface="Arial" panose="020B0604020202020204" pitchFamily="34" charset="0"/>
              <a:buChar char="•"/>
            </a:pPr>
            <a:r>
              <a:rPr lang="en-US" sz="2800" dirty="0" smtClean="0">
                <a:solidFill>
                  <a:schemeClr val="bg2"/>
                </a:solidFill>
                <a:latin typeface="Stone Sans" pitchFamily="34" charset="0"/>
              </a:rPr>
              <a:t>Audit Process Overview </a:t>
            </a:r>
          </a:p>
          <a:p>
            <a:pPr lvl="1" eaLnBrk="1" hangingPunct="1">
              <a:lnSpc>
                <a:spcPct val="100000"/>
              </a:lnSpc>
              <a:spcBef>
                <a:spcPts val="1400"/>
              </a:spcBef>
              <a:buClr>
                <a:srgbClr val="970035"/>
              </a:buClr>
              <a:buFont typeface="Arial" panose="020B0604020202020204" pitchFamily="34" charset="0"/>
              <a:buChar char="•"/>
            </a:pPr>
            <a:r>
              <a:rPr lang="en-US" sz="2800" dirty="0" smtClean="0">
                <a:solidFill>
                  <a:schemeClr val="bg2"/>
                </a:solidFill>
                <a:latin typeface="Stone Sans" pitchFamily="34" charset="0"/>
              </a:rPr>
              <a:t>How to Prepare for a POSITIVE Audit</a:t>
            </a:r>
          </a:p>
          <a:p>
            <a:pPr lvl="1" eaLnBrk="1" hangingPunct="1">
              <a:buNone/>
            </a:pPr>
            <a:endParaRPr lang="en-US" dirty="0" smtClean="0">
              <a:solidFill>
                <a:schemeClr val="bg2"/>
              </a:solidFill>
              <a:latin typeface="Stone Sans" pitchFamily="34" charset="0"/>
            </a:endParaRPr>
          </a:p>
        </p:txBody>
      </p:sp>
    </p:spTree>
    <p:extLst>
      <p:ext uri="{BB962C8B-B14F-4D97-AF65-F5344CB8AC3E}">
        <p14:creationId xmlns:p14="http://schemas.microsoft.com/office/powerpoint/2010/main" val="19866883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4294967295"/>
          </p:nvPr>
        </p:nvSpPr>
        <p:spPr>
          <a:xfrm>
            <a:off x="6934200" y="6248400"/>
            <a:ext cx="2133600" cy="476250"/>
          </a:xfrm>
          <a:prstGeom prst="rect">
            <a:avLst/>
          </a:prstGeom>
          <a:noFill/>
        </p:spPr>
        <p:txBody>
          <a:bodyPr/>
          <a:lstStyle/>
          <a:p>
            <a:fld id="{A888B7BA-61D8-467C-928E-8DFA2636216A}" type="slidenum">
              <a:rPr lang="en-US" smtClean="0"/>
              <a:pPr/>
              <a:t>30</a:t>
            </a:fld>
            <a:endParaRPr lang="en-US" smtClean="0"/>
          </a:p>
        </p:txBody>
      </p:sp>
      <p:sp>
        <p:nvSpPr>
          <p:cNvPr id="16387" name="Rectangle 2"/>
          <p:cNvSpPr>
            <a:spLocks noGrp="1" noChangeArrowheads="1"/>
          </p:cNvSpPr>
          <p:nvPr>
            <p:ph type="title"/>
          </p:nvPr>
        </p:nvSpPr>
        <p:spPr>
          <a:xfrm>
            <a:off x="495300" y="805282"/>
            <a:ext cx="8572500" cy="701731"/>
          </a:xfrm>
        </p:spPr>
        <p:txBody>
          <a:bodyPr/>
          <a:lstStyle/>
          <a:p>
            <a:pPr eaLnBrk="1" hangingPunct="1"/>
            <a:r>
              <a:rPr lang="en-US" sz="4400" dirty="0" smtClean="0">
                <a:latin typeface="Stone Sans" pitchFamily="34" charset="0"/>
              </a:rPr>
              <a:t>4.  Auditor </a:t>
            </a:r>
            <a:r>
              <a:rPr lang="en-US" sz="4400" dirty="0">
                <a:latin typeface="Stone Sans" pitchFamily="34" charset="0"/>
              </a:rPr>
              <a:t>Fieldwork </a:t>
            </a:r>
          </a:p>
        </p:txBody>
      </p:sp>
      <p:sp>
        <p:nvSpPr>
          <p:cNvPr id="16388" name="Rectangle 3"/>
          <p:cNvSpPr>
            <a:spLocks noGrp="1" noChangeArrowheads="1"/>
          </p:cNvSpPr>
          <p:nvPr>
            <p:ph type="body" idx="1"/>
          </p:nvPr>
        </p:nvSpPr>
        <p:spPr>
          <a:xfrm>
            <a:off x="495300" y="2105113"/>
            <a:ext cx="8358554" cy="4632550"/>
          </a:xfrm>
        </p:spPr>
        <p:txBody>
          <a:bodyPr/>
          <a:lstStyle/>
          <a:p>
            <a:pPr lvl="1" eaLnBrk="1" hangingPunct="1">
              <a:buFont typeface="Arial" panose="020B0604020202020204" pitchFamily="34" charset="0"/>
              <a:buChar char="•"/>
            </a:pPr>
            <a:r>
              <a:rPr lang="en-US" sz="2400" dirty="0" smtClean="0">
                <a:solidFill>
                  <a:schemeClr val="bg2"/>
                </a:solidFill>
                <a:latin typeface="Stone Sans"/>
              </a:rPr>
              <a:t>Auditor gains understanding of unit (and University) method for processing functions within scope – tests to transactions.</a:t>
            </a:r>
          </a:p>
          <a:p>
            <a:pPr marL="801688" lvl="2" indent="-233363" eaLnBrk="1" hangingPunct="1">
              <a:spcBef>
                <a:spcPts val="1200"/>
              </a:spcBef>
              <a:buFont typeface="Symbol" panose="05050102010706020507" pitchFamily="18" charset="2"/>
              <a:buChar char="-"/>
            </a:pPr>
            <a:r>
              <a:rPr lang="en-US" sz="2400" b="0" dirty="0">
                <a:solidFill>
                  <a:schemeClr val="bg2"/>
                </a:solidFill>
                <a:latin typeface="Stone Sans"/>
              </a:rPr>
              <a:t>For audit of a grant, the auditor will want to know general administrative and functional processes, who does what and how, in order to identify controls in place. </a:t>
            </a:r>
            <a:endParaRPr lang="en-US" sz="2400" b="0" dirty="0" smtClean="0">
              <a:solidFill>
                <a:schemeClr val="bg2"/>
              </a:solidFill>
              <a:latin typeface="Stone Sans"/>
            </a:endParaRPr>
          </a:p>
          <a:p>
            <a:pPr marL="801688" lvl="2" indent="-233363" eaLnBrk="1" hangingPunct="1">
              <a:spcBef>
                <a:spcPts val="1200"/>
              </a:spcBef>
              <a:buFont typeface="Symbol" panose="05050102010706020507" pitchFamily="18" charset="2"/>
              <a:buChar char="-"/>
            </a:pPr>
            <a:r>
              <a:rPr lang="en-US" sz="2400" b="0" dirty="0" smtClean="0">
                <a:solidFill>
                  <a:schemeClr val="bg2"/>
                </a:solidFill>
                <a:latin typeface="Stone Sans"/>
              </a:rPr>
              <a:t>These </a:t>
            </a:r>
            <a:r>
              <a:rPr lang="en-US" sz="2400" b="0" dirty="0">
                <a:solidFill>
                  <a:schemeClr val="bg2"/>
                </a:solidFill>
                <a:latin typeface="Stone Sans"/>
              </a:rPr>
              <a:t>controls may be tested by pulling transactions and verifying through review of initials, stamps, signatures, </a:t>
            </a:r>
            <a:r>
              <a:rPr lang="en-US" sz="2400" b="0" dirty="0" smtClean="0">
                <a:solidFill>
                  <a:schemeClr val="bg2"/>
                </a:solidFill>
                <a:latin typeface="Stone Sans"/>
              </a:rPr>
              <a:t>files </a:t>
            </a:r>
            <a:r>
              <a:rPr lang="en-US" sz="2400" b="0" dirty="0">
                <a:solidFill>
                  <a:schemeClr val="bg2"/>
                </a:solidFill>
                <a:latin typeface="Stone Sans"/>
              </a:rPr>
              <a:t>or other means that the process described is working.</a:t>
            </a:r>
          </a:p>
          <a:p>
            <a:pPr lvl="1" eaLnBrk="1" hangingPunct="1">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364690251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5480"/>
            <a:ext cx="8686800" cy="1089529"/>
          </a:xfrm>
        </p:spPr>
        <p:txBody>
          <a:bodyPr/>
          <a:lstStyle/>
          <a:p>
            <a:pPr algn="ctr"/>
            <a:r>
              <a:rPr lang="en-US" sz="4400" dirty="0">
                <a:latin typeface="Stone Sans" pitchFamily="34" charset="0"/>
              </a:rPr>
              <a:t>Auditor Fieldwork</a:t>
            </a:r>
            <a:br>
              <a:rPr lang="en-US" sz="4400" dirty="0">
                <a:latin typeface="Stone Sans" pitchFamily="34" charset="0"/>
              </a:rPr>
            </a:br>
            <a:r>
              <a:rPr lang="en-US" sz="2800" b="0" i="1" dirty="0" smtClean="0">
                <a:latin typeface="Stone Sans"/>
              </a:rPr>
              <a:t>(Continued)</a:t>
            </a:r>
            <a:endParaRPr lang="en-US" sz="2800" b="0" i="1" dirty="0">
              <a:latin typeface="Stone Sans"/>
            </a:endParaRPr>
          </a:p>
        </p:txBody>
      </p:sp>
      <p:sp>
        <p:nvSpPr>
          <p:cNvPr id="3" name="Content Placeholder 2"/>
          <p:cNvSpPr>
            <a:spLocks noGrp="1"/>
          </p:cNvSpPr>
          <p:nvPr>
            <p:ph idx="1"/>
          </p:nvPr>
        </p:nvSpPr>
        <p:spPr>
          <a:xfrm>
            <a:off x="457200" y="2095500"/>
            <a:ext cx="8305800" cy="3650808"/>
          </a:xfrm>
        </p:spPr>
        <p:txBody>
          <a:bodyPr/>
          <a:lstStyle/>
          <a:p>
            <a:pPr lvl="1" eaLnBrk="1" hangingPunct="1">
              <a:spcBef>
                <a:spcPts val="1200"/>
              </a:spcBef>
              <a:buFont typeface="Arial" panose="020B0604020202020204" pitchFamily="34" charset="0"/>
              <a:buChar char="•"/>
            </a:pPr>
            <a:r>
              <a:rPr lang="en-US" sz="2400" dirty="0" smtClean="0">
                <a:solidFill>
                  <a:schemeClr val="bg2"/>
                </a:solidFill>
                <a:latin typeface="Stone Sans"/>
              </a:rPr>
              <a:t>Auditors usually know what transactions they want to test prior to working onsite. Tests of those transactions include reviewing records, support and conducting interviews.</a:t>
            </a:r>
          </a:p>
          <a:p>
            <a:pPr lvl="1" eaLnBrk="1" hangingPunct="1">
              <a:spcBef>
                <a:spcPts val="1200"/>
              </a:spcBef>
              <a:buFont typeface="Arial" panose="020B0604020202020204" pitchFamily="34" charset="0"/>
              <a:buChar char="•"/>
            </a:pPr>
            <a:r>
              <a:rPr lang="en-US" sz="2400" dirty="0" smtClean="0">
                <a:solidFill>
                  <a:schemeClr val="bg2"/>
                </a:solidFill>
                <a:latin typeface="Stone Sans"/>
              </a:rPr>
              <a:t>Auditors then analyze the results of tests.  Work is documented to support any reporting.</a:t>
            </a:r>
          </a:p>
          <a:p>
            <a:pPr lvl="1" eaLnBrk="1" hangingPunct="1">
              <a:spcBef>
                <a:spcPts val="1200"/>
              </a:spcBef>
              <a:buFont typeface="Arial" panose="020B0604020202020204" pitchFamily="34" charset="0"/>
              <a:buChar char="•"/>
            </a:pPr>
            <a:r>
              <a:rPr lang="en-US" sz="2400" dirty="0" smtClean="0">
                <a:solidFill>
                  <a:schemeClr val="bg2"/>
                </a:solidFill>
                <a:latin typeface="Stone Sans"/>
              </a:rPr>
              <a:t>It is important to ensure auditors have right understanding and information </a:t>
            </a:r>
            <a:r>
              <a:rPr lang="en-US" sz="2400" dirty="0">
                <a:solidFill>
                  <a:schemeClr val="bg2"/>
                </a:solidFill>
                <a:latin typeface="Stone Sans"/>
              </a:rPr>
              <a:t>at this stage to ensure accurate reporting of issues.</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31</a:t>
            </a:fld>
            <a:endParaRPr lang="en-US"/>
          </a:p>
        </p:txBody>
      </p:sp>
    </p:spTree>
    <p:extLst>
      <p:ext uri="{BB962C8B-B14F-4D97-AF65-F5344CB8AC3E}">
        <p14:creationId xmlns:p14="http://schemas.microsoft.com/office/powerpoint/2010/main" val="383944476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9645"/>
            <a:ext cx="8610600" cy="701731"/>
          </a:xfrm>
        </p:spPr>
        <p:txBody>
          <a:bodyPr/>
          <a:lstStyle/>
          <a:p>
            <a:r>
              <a:rPr lang="en-US" sz="4400" dirty="0" smtClean="0">
                <a:latin typeface="Stone Sans"/>
              </a:rPr>
              <a:t>5.  Exit/Reporting</a:t>
            </a:r>
            <a:endParaRPr lang="en-US" sz="4400" dirty="0">
              <a:latin typeface="Stone Sans"/>
            </a:endParaRPr>
          </a:p>
        </p:txBody>
      </p:sp>
      <p:sp>
        <p:nvSpPr>
          <p:cNvPr id="3" name="Content Placeholder 2"/>
          <p:cNvSpPr>
            <a:spLocks noGrp="1"/>
          </p:cNvSpPr>
          <p:nvPr>
            <p:ph idx="1"/>
          </p:nvPr>
        </p:nvSpPr>
        <p:spPr>
          <a:xfrm>
            <a:off x="457200" y="2002840"/>
            <a:ext cx="8305800" cy="3724096"/>
          </a:xfrm>
        </p:spPr>
        <p:txBody>
          <a:bodyPr/>
          <a:lstStyle/>
          <a:p>
            <a:pPr>
              <a:spcBef>
                <a:spcPts val="1200"/>
              </a:spcBef>
            </a:pPr>
            <a:r>
              <a:rPr lang="en-US" sz="2400" dirty="0" smtClean="0">
                <a:solidFill>
                  <a:schemeClr val="bg2"/>
                </a:solidFill>
                <a:latin typeface="Stone Sans"/>
              </a:rPr>
              <a:t>Not all audits culminate in a written report, though there will usually be some form of summary (even verbal) to communicate results.</a:t>
            </a:r>
          </a:p>
          <a:p>
            <a:pPr>
              <a:spcBef>
                <a:spcPts val="1200"/>
              </a:spcBef>
            </a:pPr>
            <a:r>
              <a:rPr lang="en-US" sz="2400" dirty="0" smtClean="0">
                <a:solidFill>
                  <a:schemeClr val="bg2"/>
                </a:solidFill>
                <a:latin typeface="Stone Sans"/>
              </a:rPr>
              <a:t>Single audits and state audits result in a written report.  If any findings are communicated, it is a state and federal requirement to timely provide a corrective action plan.</a:t>
            </a:r>
          </a:p>
          <a:p>
            <a:pPr>
              <a:spcBef>
                <a:spcPts val="1200"/>
              </a:spcBef>
            </a:pPr>
            <a:r>
              <a:rPr lang="en-US" sz="2400" dirty="0" smtClean="0">
                <a:solidFill>
                  <a:schemeClr val="bg2"/>
                </a:solidFill>
                <a:latin typeface="Stone Sans"/>
              </a:rPr>
              <a:t>Program audits and reviews do not always generate a report.  It is helpful to attempt feedback from the auditor prior to completion of audit.</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32</a:t>
            </a:fld>
            <a:endParaRPr lang="en-US"/>
          </a:p>
        </p:txBody>
      </p:sp>
    </p:spTree>
    <p:extLst>
      <p:ext uri="{BB962C8B-B14F-4D97-AF65-F5344CB8AC3E}">
        <p14:creationId xmlns:p14="http://schemas.microsoft.com/office/powerpoint/2010/main" val="365241851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8213"/>
            <a:ext cx="8610600" cy="701731"/>
          </a:xfrm>
        </p:spPr>
        <p:txBody>
          <a:bodyPr/>
          <a:lstStyle/>
          <a:p>
            <a:r>
              <a:rPr lang="en-US" sz="4400" dirty="0" smtClean="0">
                <a:latin typeface="Stone Sans"/>
              </a:rPr>
              <a:t>6.  Follow Up</a:t>
            </a:r>
            <a:endParaRPr lang="en-US" sz="4400" dirty="0">
              <a:latin typeface="Stone Sans"/>
            </a:endParaRPr>
          </a:p>
        </p:txBody>
      </p:sp>
      <p:sp>
        <p:nvSpPr>
          <p:cNvPr id="3" name="Content Placeholder 2"/>
          <p:cNvSpPr>
            <a:spLocks noGrp="1"/>
          </p:cNvSpPr>
          <p:nvPr>
            <p:ph idx="1"/>
          </p:nvPr>
        </p:nvSpPr>
        <p:spPr>
          <a:xfrm>
            <a:off x="457200" y="2276030"/>
            <a:ext cx="8229600" cy="3270126"/>
          </a:xfrm>
        </p:spPr>
        <p:txBody>
          <a:bodyPr/>
          <a:lstStyle/>
          <a:p>
            <a:pPr>
              <a:spcBef>
                <a:spcPts val="1200"/>
              </a:spcBef>
            </a:pPr>
            <a:r>
              <a:rPr lang="en-US" sz="2400" dirty="0" smtClean="0">
                <a:solidFill>
                  <a:schemeClr val="bg2"/>
                </a:solidFill>
                <a:latin typeface="Stone Sans"/>
              </a:rPr>
              <a:t>Some audits and reviews will require the external auditor to return after a designated time to determine if the University has resolved prior issues. </a:t>
            </a:r>
          </a:p>
          <a:p>
            <a:pPr marL="801688" lvl="2" indent="-233363" eaLnBrk="1" hangingPunct="1">
              <a:spcBef>
                <a:spcPts val="1200"/>
              </a:spcBef>
              <a:buFont typeface="Symbol" panose="05050102010706020507" pitchFamily="18" charset="2"/>
              <a:buChar char="-"/>
            </a:pPr>
            <a:r>
              <a:rPr lang="en-US" sz="2200" b="0" dirty="0">
                <a:solidFill>
                  <a:schemeClr val="bg2"/>
                </a:solidFill>
                <a:latin typeface="Stone Sans"/>
              </a:rPr>
              <a:t>Single audit:  </a:t>
            </a:r>
            <a:r>
              <a:rPr lang="en-US" sz="2200" b="0" dirty="0" smtClean="0">
                <a:solidFill>
                  <a:schemeClr val="bg2"/>
                </a:solidFill>
                <a:latin typeface="Stone Sans"/>
              </a:rPr>
              <a:t>follow up within </a:t>
            </a:r>
            <a:r>
              <a:rPr lang="en-US" sz="2200" b="0" dirty="0">
                <a:solidFill>
                  <a:schemeClr val="bg2"/>
                </a:solidFill>
                <a:latin typeface="Stone Sans"/>
              </a:rPr>
              <a:t>one year regardless of whether another single audit is determined necessary the second year</a:t>
            </a:r>
          </a:p>
          <a:p>
            <a:pPr marL="801688" lvl="2" indent="-233363" eaLnBrk="1" hangingPunct="1">
              <a:spcBef>
                <a:spcPts val="1200"/>
              </a:spcBef>
              <a:buFont typeface="Symbol" panose="05050102010706020507" pitchFamily="18" charset="2"/>
              <a:buChar char="-"/>
            </a:pPr>
            <a:r>
              <a:rPr lang="en-US" sz="2200" b="0" dirty="0">
                <a:solidFill>
                  <a:schemeClr val="bg2"/>
                </a:solidFill>
                <a:latin typeface="Stone Sans"/>
              </a:rPr>
              <a:t>State audit:   </a:t>
            </a:r>
            <a:r>
              <a:rPr lang="en-US" sz="2200" b="0" dirty="0" smtClean="0">
                <a:solidFill>
                  <a:schemeClr val="bg2"/>
                </a:solidFill>
                <a:latin typeface="Stone Sans"/>
              </a:rPr>
              <a:t>follow up required </a:t>
            </a:r>
            <a:r>
              <a:rPr lang="en-US" sz="2200" b="0" dirty="0">
                <a:solidFill>
                  <a:schemeClr val="bg2"/>
                </a:solidFill>
                <a:latin typeface="Stone Sans"/>
              </a:rPr>
              <a:t>if findings were issued</a:t>
            </a:r>
          </a:p>
          <a:p>
            <a:pPr marL="801688" lvl="2" indent="-233363" eaLnBrk="1" hangingPunct="1">
              <a:spcBef>
                <a:spcPts val="1200"/>
              </a:spcBef>
              <a:buFont typeface="Symbol" panose="05050102010706020507" pitchFamily="18" charset="2"/>
              <a:buChar char="-"/>
            </a:pPr>
            <a:r>
              <a:rPr lang="en-US" sz="2200" b="0" dirty="0">
                <a:solidFill>
                  <a:schemeClr val="bg2"/>
                </a:solidFill>
                <a:latin typeface="Stone Sans"/>
              </a:rPr>
              <a:t>Program reviews/audits:  dependent on the agency</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33</a:t>
            </a:fld>
            <a:endParaRPr lang="en-US"/>
          </a:p>
        </p:txBody>
      </p:sp>
    </p:spTree>
    <p:extLst>
      <p:ext uri="{BB962C8B-B14F-4D97-AF65-F5344CB8AC3E}">
        <p14:creationId xmlns:p14="http://schemas.microsoft.com/office/powerpoint/2010/main" val="6571181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527538" y="713930"/>
            <a:ext cx="8616462" cy="4585871"/>
          </a:xfrm>
        </p:spPr>
        <p:txBody>
          <a:bodyPr/>
          <a:lstStyle/>
          <a:p>
            <a:pPr>
              <a:buNone/>
            </a:pPr>
            <a:endParaRPr lang="en-US" dirty="0" smtClean="0">
              <a:latin typeface="StoneSans" pitchFamily="34" charset="0"/>
            </a:endParaRPr>
          </a:p>
          <a:p>
            <a:pPr>
              <a:buNone/>
            </a:pPr>
            <a:endParaRPr lang="en-US" dirty="0" smtClean="0">
              <a:latin typeface="StoneSans" pitchFamily="34" charset="0"/>
            </a:endParaRPr>
          </a:p>
          <a:p>
            <a:pPr marL="0" indent="0" algn="ctr">
              <a:buNone/>
            </a:pPr>
            <a:r>
              <a:rPr lang="en-US" sz="6400" dirty="0" smtClean="0">
                <a:latin typeface="Stone Sans"/>
              </a:rPr>
              <a:t>HOW TO PREPARE FOR A POSITIVE AUDIT</a:t>
            </a:r>
          </a:p>
          <a:p>
            <a:pPr>
              <a:buNone/>
            </a:pPr>
            <a:endParaRPr lang="en-US" dirty="0">
              <a:latin typeface="StoneSans" pitchFamily="34" charset="0"/>
            </a:endParaRPr>
          </a:p>
        </p:txBody>
      </p:sp>
      <p:sp>
        <p:nvSpPr>
          <p:cNvPr id="3" name="Slide Number Placeholder 2"/>
          <p:cNvSpPr>
            <a:spLocks noGrp="1"/>
          </p:cNvSpPr>
          <p:nvPr>
            <p:ph type="sldNum" sz="quarter" idx="12"/>
          </p:nvPr>
        </p:nvSpPr>
        <p:spPr/>
        <p:txBody>
          <a:bodyPr/>
          <a:lstStyle/>
          <a:p>
            <a:fld id="{D2F116B2-F98A-4225-80F2-BFB36E5C58AE}" type="slidenum">
              <a:rPr lang="en-US" smtClean="0"/>
              <a:pPr/>
              <a:t>34</a:t>
            </a:fld>
            <a:endParaRPr lang="en-US"/>
          </a:p>
        </p:txBody>
      </p:sp>
    </p:spTree>
    <p:extLst>
      <p:ext uri="{BB962C8B-B14F-4D97-AF65-F5344CB8AC3E}">
        <p14:creationId xmlns:p14="http://schemas.microsoft.com/office/powerpoint/2010/main" val="3156195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4294967295"/>
          </p:nvPr>
        </p:nvSpPr>
        <p:spPr>
          <a:xfrm>
            <a:off x="6934200" y="6248400"/>
            <a:ext cx="2133600" cy="476250"/>
          </a:xfrm>
          <a:prstGeom prst="rect">
            <a:avLst/>
          </a:prstGeom>
          <a:noFill/>
        </p:spPr>
        <p:txBody>
          <a:bodyPr/>
          <a:lstStyle/>
          <a:p>
            <a:fld id="{456E6663-1A57-4556-8AE8-89AD4B6A1F10}" type="slidenum">
              <a:rPr lang="en-US" smtClean="0"/>
              <a:pPr/>
              <a:t>35</a:t>
            </a:fld>
            <a:endParaRPr lang="en-US" smtClean="0"/>
          </a:p>
        </p:txBody>
      </p:sp>
      <p:sp>
        <p:nvSpPr>
          <p:cNvPr id="10243" name="Rectangle 2"/>
          <p:cNvSpPr>
            <a:spLocks noGrp="1" noChangeArrowheads="1"/>
          </p:cNvSpPr>
          <p:nvPr>
            <p:ph type="body" idx="1"/>
          </p:nvPr>
        </p:nvSpPr>
        <p:spPr>
          <a:xfrm>
            <a:off x="694592" y="1858364"/>
            <a:ext cx="7567767" cy="3970318"/>
          </a:xfrm>
        </p:spPr>
        <p:txBody>
          <a:bodyPr/>
          <a:lstStyle/>
          <a:p>
            <a:pPr eaLnBrk="1" hangingPunct="1">
              <a:spcBef>
                <a:spcPts val="1200"/>
              </a:spcBef>
            </a:pPr>
            <a:endParaRPr lang="en-US" dirty="0">
              <a:solidFill>
                <a:schemeClr val="bg2"/>
              </a:solidFill>
              <a:latin typeface="StoneSans" pitchFamily="34" charset="0"/>
            </a:endParaRPr>
          </a:p>
          <a:p>
            <a:pPr eaLnBrk="1" hangingPunct="1">
              <a:spcBef>
                <a:spcPts val="1200"/>
              </a:spcBef>
            </a:pPr>
            <a:r>
              <a:rPr lang="en-US" dirty="0" smtClean="0">
                <a:solidFill>
                  <a:schemeClr val="bg2"/>
                </a:solidFill>
                <a:latin typeface="Stone Sans"/>
              </a:rPr>
              <a:t>Loss of future awards</a:t>
            </a:r>
          </a:p>
          <a:p>
            <a:pPr eaLnBrk="1" hangingPunct="1">
              <a:spcBef>
                <a:spcPts val="1200"/>
              </a:spcBef>
            </a:pPr>
            <a:r>
              <a:rPr lang="en-US" dirty="0" smtClean="0">
                <a:solidFill>
                  <a:schemeClr val="bg2"/>
                </a:solidFill>
                <a:latin typeface="Stone Sans"/>
              </a:rPr>
              <a:t>Bad publicity </a:t>
            </a:r>
          </a:p>
          <a:p>
            <a:pPr eaLnBrk="1" hangingPunct="1">
              <a:spcBef>
                <a:spcPts val="1200"/>
              </a:spcBef>
            </a:pPr>
            <a:r>
              <a:rPr lang="en-US" dirty="0" smtClean="0">
                <a:solidFill>
                  <a:schemeClr val="bg2"/>
                </a:solidFill>
                <a:latin typeface="Stone Sans"/>
              </a:rPr>
              <a:t>Potential undermining of public trust and confidence in agency and government</a:t>
            </a:r>
          </a:p>
          <a:p>
            <a:pPr eaLnBrk="1" hangingPunct="1">
              <a:spcBef>
                <a:spcPts val="1200"/>
              </a:spcBef>
            </a:pPr>
            <a:r>
              <a:rPr lang="en-US" dirty="0" smtClean="0">
                <a:solidFill>
                  <a:schemeClr val="bg2"/>
                </a:solidFill>
                <a:latin typeface="Stone Sans"/>
              </a:rPr>
              <a:t>Personal losses</a:t>
            </a:r>
          </a:p>
          <a:p>
            <a:pPr eaLnBrk="1" hangingPunct="1">
              <a:buFontTx/>
              <a:buNone/>
            </a:pPr>
            <a:endParaRPr lang="en-US" dirty="0" smtClean="0">
              <a:solidFill>
                <a:schemeClr val="bg2"/>
              </a:solidFill>
              <a:latin typeface="StoneSans" pitchFamily="34" charset="0"/>
            </a:endParaRPr>
          </a:p>
          <a:p>
            <a:pPr eaLnBrk="1" hangingPunct="1">
              <a:buFontTx/>
              <a:buNone/>
            </a:pPr>
            <a:endParaRPr lang="en-US" dirty="0" smtClean="0">
              <a:solidFill>
                <a:schemeClr val="bg2"/>
              </a:solidFill>
              <a:latin typeface="StoneSans" pitchFamily="34" charset="0"/>
            </a:endParaRPr>
          </a:p>
        </p:txBody>
      </p:sp>
      <p:sp>
        <p:nvSpPr>
          <p:cNvPr id="10244" name="Rectangle 3"/>
          <p:cNvSpPr>
            <a:spLocks noGrp="1" noChangeArrowheads="1"/>
          </p:cNvSpPr>
          <p:nvPr>
            <p:ph type="title"/>
          </p:nvPr>
        </p:nvSpPr>
        <p:spPr>
          <a:xfrm>
            <a:off x="487110" y="736916"/>
            <a:ext cx="8656890" cy="701731"/>
          </a:xfrm>
        </p:spPr>
        <p:txBody>
          <a:bodyPr/>
          <a:lstStyle/>
          <a:p>
            <a:pPr eaLnBrk="1" hangingPunct="1"/>
            <a:r>
              <a:rPr lang="en-US" sz="4400" dirty="0" smtClean="0">
                <a:latin typeface="Stone Sans"/>
              </a:rPr>
              <a:t>Effects of a Negative Audit</a:t>
            </a:r>
          </a:p>
        </p:txBody>
      </p:sp>
    </p:spTree>
    <p:extLst>
      <p:ext uri="{BB962C8B-B14F-4D97-AF65-F5344CB8AC3E}">
        <p14:creationId xmlns:p14="http://schemas.microsoft.com/office/powerpoint/2010/main" val="377912226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00" y="689368"/>
            <a:ext cx="8587099" cy="1311128"/>
          </a:xfrm>
        </p:spPr>
        <p:txBody>
          <a:bodyPr/>
          <a:lstStyle/>
          <a:p>
            <a:pPr algn="ctr"/>
            <a:r>
              <a:rPr lang="en-US" sz="4400" dirty="0" smtClean="0">
                <a:latin typeface="Stone Sans"/>
              </a:rPr>
              <a:t>Key Considerations for </a:t>
            </a:r>
            <a:br>
              <a:rPr lang="en-US" sz="4400" dirty="0" smtClean="0">
                <a:latin typeface="Stone Sans"/>
              </a:rPr>
            </a:br>
            <a:r>
              <a:rPr lang="en-US" sz="4400" dirty="0" smtClean="0">
                <a:latin typeface="Stone Sans"/>
              </a:rPr>
              <a:t>Controls and Compliance</a:t>
            </a:r>
            <a:endParaRPr lang="en-US" sz="4400" dirty="0">
              <a:latin typeface="Stone Sans"/>
            </a:endParaRPr>
          </a:p>
        </p:txBody>
      </p:sp>
      <p:sp>
        <p:nvSpPr>
          <p:cNvPr id="3" name="Content Placeholder 2"/>
          <p:cNvSpPr>
            <a:spLocks noGrp="1"/>
          </p:cNvSpPr>
          <p:nvPr>
            <p:ph idx="1"/>
          </p:nvPr>
        </p:nvSpPr>
        <p:spPr>
          <a:xfrm>
            <a:off x="480700" y="2363788"/>
            <a:ext cx="8305800" cy="2925929"/>
          </a:xfrm>
        </p:spPr>
        <p:txBody>
          <a:bodyPr/>
          <a:lstStyle/>
          <a:p>
            <a:pPr marL="787400" lvl="1" indent="-514350">
              <a:buFont typeface="+mj-lt"/>
              <a:buAutoNum type="arabicPeriod"/>
            </a:pPr>
            <a:r>
              <a:rPr lang="en-US" sz="2400" dirty="0" smtClean="0">
                <a:solidFill>
                  <a:schemeClr val="bg2"/>
                </a:solidFill>
                <a:latin typeface="Stone Sans"/>
              </a:rPr>
              <a:t>Be prepared</a:t>
            </a:r>
          </a:p>
          <a:p>
            <a:pPr marL="787400" lvl="1" indent="-514350">
              <a:buFont typeface="+mj-lt"/>
              <a:buAutoNum type="arabicPeriod"/>
            </a:pPr>
            <a:r>
              <a:rPr lang="en-US" sz="2400" dirty="0" smtClean="0">
                <a:solidFill>
                  <a:schemeClr val="bg2"/>
                </a:solidFill>
                <a:latin typeface="Stone Sans"/>
              </a:rPr>
              <a:t>Have adequate segregation of duties</a:t>
            </a:r>
          </a:p>
          <a:p>
            <a:pPr marL="787400" lvl="1" indent="-514350">
              <a:buFont typeface="+mj-lt"/>
              <a:buAutoNum type="arabicPeriod"/>
            </a:pPr>
            <a:r>
              <a:rPr lang="en-US" sz="2400" dirty="0" smtClean="0">
                <a:solidFill>
                  <a:schemeClr val="bg2"/>
                </a:solidFill>
                <a:latin typeface="Stone Sans"/>
              </a:rPr>
              <a:t>Authorizations, approvals and verifications should be in place </a:t>
            </a:r>
          </a:p>
          <a:p>
            <a:pPr marL="787400" lvl="1" indent="-514350">
              <a:buFont typeface="+mj-lt"/>
              <a:buAutoNum type="arabicPeriod"/>
            </a:pPr>
            <a:r>
              <a:rPr lang="en-US" sz="2400" dirty="0" smtClean="0">
                <a:solidFill>
                  <a:schemeClr val="bg2"/>
                </a:solidFill>
                <a:latin typeface="Stone Sans"/>
              </a:rPr>
              <a:t>Allocation of costs/</a:t>
            </a:r>
            <a:r>
              <a:rPr lang="en-US" sz="2400" dirty="0" err="1" smtClean="0">
                <a:solidFill>
                  <a:schemeClr val="bg2"/>
                </a:solidFill>
                <a:latin typeface="Stone Sans"/>
              </a:rPr>
              <a:t>allowability</a:t>
            </a:r>
            <a:r>
              <a:rPr lang="en-US" sz="2400" dirty="0" smtClean="0">
                <a:solidFill>
                  <a:schemeClr val="bg2"/>
                </a:solidFill>
                <a:latin typeface="Stone Sans"/>
              </a:rPr>
              <a:t> considerations</a:t>
            </a:r>
          </a:p>
          <a:p>
            <a:pPr marL="787400" lvl="1" indent="-514350">
              <a:buFont typeface="+mj-lt"/>
              <a:buAutoNum type="arabicPeriod"/>
            </a:pPr>
            <a:r>
              <a:rPr lang="en-US" sz="2400" dirty="0" smtClean="0">
                <a:solidFill>
                  <a:schemeClr val="bg2"/>
                </a:solidFill>
                <a:latin typeface="Stone Sans"/>
              </a:rPr>
              <a:t>Control over assets, data and resources</a:t>
            </a:r>
          </a:p>
          <a:p>
            <a:pPr algn="r">
              <a:buNone/>
            </a:pPr>
            <a:endParaRPr lang="en-US" dirty="0">
              <a:solidFill>
                <a:schemeClr val="bg2"/>
              </a:solidFill>
              <a:latin typeface="StoneSans" pitchFamily="34" charset="0"/>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36</a:t>
            </a:fld>
            <a:endParaRPr lang="en-US" dirty="0"/>
          </a:p>
        </p:txBody>
      </p:sp>
    </p:spTree>
    <p:extLst>
      <p:ext uri="{BB962C8B-B14F-4D97-AF65-F5344CB8AC3E}">
        <p14:creationId xmlns:p14="http://schemas.microsoft.com/office/powerpoint/2010/main" val="83861506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4294967295"/>
          </p:nvPr>
        </p:nvSpPr>
        <p:spPr>
          <a:xfrm>
            <a:off x="6934200" y="6248400"/>
            <a:ext cx="2133600" cy="476250"/>
          </a:xfrm>
          <a:prstGeom prst="rect">
            <a:avLst/>
          </a:prstGeom>
          <a:noFill/>
        </p:spPr>
        <p:txBody>
          <a:bodyPr/>
          <a:lstStyle/>
          <a:p>
            <a:fld id="{99A60222-4A0A-46C2-8962-F7D8E60C599D}" type="slidenum">
              <a:rPr lang="en-US" smtClean="0"/>
              <a:pPr/>
              <a:t>37</a:t>
            </a:fld>
            <a:endParaRPr lang="en-US" smtClean="0"/>
          </a:p>
        </p:txBody>
      </p:sp>
      <p:sp>
        <p:nvSpPr>
          <p:cNvPr id="20483" name="Rectangle 2"/>
          <p:cNvSpPr>
            <a:spLocks noGrp="1" noChangeArrowheads="1"/>
          </p:cNvSpPr>
          <p:nvPr>
            <p:ph type="title"/>
          </p:nvPr>
        </p:nvSpPr>
        <p:spPr>
          <a:xfrm>
            <a:off x="0" y="894970"/>
            <a:ext cx="9144000" cy="590931"/>
          </a:xfrm>
        </p:spPr>
        <p:txBody>
          <a:bodyPr/>
          <a:lstStyle/>
          <a:p>
            <a:pPr eaLnBrk="1" hangingPunct="1"/>
            <a:r>
              <a:rPr lang="en-US" sz="3600" dirty="0" smtClean="0">
                <a:latin typeface="Stone Sans"/>
              </a:rPr>
              <a:t>1.  Be Prepared for Audit at Any Time</a:t>
            </a:r>
          </a:p>
        </p:txBody>
      </p:sp>
      <p:sp>
        <p:nvSpPr>
          <p:cNvPr id="20484" name="Rectangle 3"/>
          <p:cNvSpPr>
            <a:spLocks noGrp="1" noChangeArrowheads="1"/>
          </p:cNvSpPr>
          <p:nvPr>
            <p:ph type="body" idx="1"/>
          </p:nvPr>
        </p:nvSpPr>
        <p:spPr>
          <a:xfrm>
            <a:off x="463116" y="1824535"/>
            <a:ext cx="8534400" cy="4844403"/>
          </a:xfrm>
        </p:spPr>
        <p:txBody>
          <a:bodyPr/>
          <a:lstStyle/>
          <a:p>
            <a:pPr eaLnBrk="1" hangingPunct="1">
              <a:spcBef>
                <a:spcPts val="1200"/>
              </a:spcBef>
            </a:pPr>
            <a:r>
              <a:rPr lang="en-US" dirty="0" smtClean="0">
                <a:solidFill>
                  <a:schemeClr val="bg2"/>
                </a:solidFill>
                <a:latin typeface="Stone Sans"/>
              </a:rPr>
              <a:t>Be familiar with WSU Policy – BPPM 30.14.</a:t>
            </a:r>
          </a:p>
          <a:p>
            <a:pPr lvl="1" eaLnBrk="1" hangingPunct="1">
              <a:spcBef>
                <a:spcPts val="1200"/>
              </a:spcBef>
              <a:buFont typeface="Symbol" panose="05050102010706020507" pitchFamily="18" charset="2"/>
              <a:buChar char="-"/>
            </a:pPr>
            <a:r>
              <a:rPr lang="en-US" b="0" dirty="0">
                <a:solidFill>
                  <a:schemeClr val="bg2"/>
                </a:solidFill>
                <a:latin typeface="Stone Sans"/>
              </a:rPr>
              <a:t>Obtain identification, contact supervisor, notify </a:t>
            </a:r>
            <a:r>
              <a:rPr lang="en-US" b="0" dirty="0" smtClean="0">
                <a:solidFill>
                  <a:schemeClr val="bg2"/>
                </a:solidFill>
                <a:latin typeface="Stone Sans"/>
              </a:rPr>
              <a:t>IA/SPS</a:t>
            </a:r>
            <a:endParaRPr lang="en-US" b="0" dirty="0">
              <a:solidFill>
                <a:schemeClr val="bg2"/>
              </a:solidFill>
              <a:latin typeface="Stone Sans"/>
            </a:endParaRPr>
          </a:p>
          <a:p>
            <a:pPr eaLnBrk="1" hangingPunct="1">
              <a:spcBef>
                <a:spcPts val="1200"/>
              </a:spcBef>
            </a:pPr>
            <a:r>
              <a:rPr lang="en-US" dirty="0" smtClean="0">
                <a:solidFill>
                  <a:schemeClr val="bg2"/>
                </a:solidFill>
                <a:latin typeface="Stone Sans"/>
              </a:rPr>
              <a:t>Understand grant/project, terms of agreements and applicable circulars.</a:t>
            </a:r>
          </a:p>
          <a:p>
            <a:pPr eaLnBrk="1" hangingPunct="1">
              <a:spcBef>
                <a:spcPts val="1200"/>
              </a:spcBef>
            </a:pPr>
            <a:r>
              <a:rPr lang="en-US" dirty="0" smtClean="0">
                <a:solidFill>
                  <a:schemeClr val="bg2"/>
                </a:solidFill>
                <a:latin typeface="Stone Sans"/>
              </a:rPr>
              <a:t>Ensure thorough, fact-based proposal.</a:t>
            </a:r>
          </a:p>
          <a:p>
            <a:pPr eaLnBrk="1" hangingPunct="1">
              <a:spcBef>
                <a:spcPts val="1200"/>
              </a:spcBef>
            </a:pPr>
            <a:r>
              <a:rPr lang="en-US" dirty="0" smtClean="0">
                <a:solidFill>
                  <a:schemeClr val="bg2"/>
                </a:solidFill>
                <a:latin typeface="Stone Sans"/>
              </a:rPr>
              <a:t>Understand and be able to explain procedures and how they coincide with BPPM and grants.</a:t>
            </a:r>
          </a:p>
          <a:p>
            <a:pPr eaLnBrk="1" hangingPunct="1">
              <a:spcBef>
                <a:spcPts val="1200"/>
              </a:spcBef>
            </a:pPr>
            <a:r>
              <a:rPr lang="en-US" dirty="0" smtClean="0">
                <a:solidFill>
                  <a:schemeClr val="bg2"/>
                </a:solidFill>
                <a:latin typeface="Stone Sans"/>
              </a:rPr>
              <a:t>Provide all information requested timely and orderly.</a:t>
            </a:r>
          </a:p>
          <a:p>
            <a:pPr eaLnBrk="1" hangingPunct="1">
              <a:spcBef>
                <a:spcPts val="1200"/>
              </a:spcBef>
            </a:pPr>
            <a:r>
              <a:rPr lang="en-US" dirty="0" smtClean="0">
                <a:solidFill>
                  <a:schemeClr val="bg2"/>
                </a:solidFill>
                <a:latin typeface="Stone Sans"/>
              </a:rPr>
              <a:t>Be organized!</a:t>
            </a:r>
          </a:p>
          <a:p>
            <a:pPr eaLnBrk="1" hangingPunct="1">
              <a:spcBef>
                <a:spcPts val="1200"/>
              </a:spcBef>
            </a:pPr>
            <a:r>
              <a:rPr lang="en-US" dirty="0" smtClean="0">
                <a:solidFill>
                  <a:schemeClr val="bg2"/>
                </a:solidFill>
                <a:latin typeface="Stone Sans"/>
              </a:rPr>
              <a:t>Document, document, document!</a:t>
            </a:r>
          </a:p>
        </p:txBody>
      </p:sp>
    </p:spTree>
    <p:extLst>
      <p:ext uri="{BB962C8B-B14F-4D97-AF65-F5344CB8AC3E}">
        <p14:creationId xmlns:p14="http://schemas.microsoft.com/office/powerpoint/2010/main" val="41136150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4294967295"/>
          </p:nvPr>
        </p:nvSpPr>
        <p:spPr>
          <a:xfrm>
            <a:off x="6934200" y="6248400"/>
            <a:ext cx="2133600" cy="476250"/>
          </a:xfrm>
          <a:prstGeom prst="rect">
            <a:avLst/>
          </a:prstGeom>
          <a:noFill/>
        </p:spPr>
        <p:txBody>
          <a:bodyPr/>
          <a:lstStyle/>
          <a:p>
            <a:fld id="{92C8999D-0179-481A-B1F7-03B64499ABFF}" type="slidenum">
              <a:rPr lang="en-US" smtClean="0"/>
              <a:pPr/>
              <a:t>38</a:t>
            </a:fld>
            <a:endParaRPr lang="en-US" smtClean="0"/>
          </a:p>
        </p:txBody>
      </p:sp>
      <p:sp>
        <p:nvSpPr>
          <p:cNvPr id="23555" name="Rectangle 2"/>
          <p:cNvSpPr>
            <a:spLocks noGrp="1" noChangeArrowheads="1"/>
          </p:cNvSpPr>
          <p:nvPr>
            <p:ph type="title"/>
          </p:nvPr>
        </p:nvSpPr>
        <p:spPr>
          <a:xfrm>
            <a:off x="504202" y="736915"/>
            <a:ext cx="8639798" cy="701731"/>
          </a:xfrm>
        </p:spPr>
        <p:txBody>
          <a:bodyPr/>
          <a:lstStyle/>
          <a:p>
            <a:pPr eaLnBrk="1" hangingPunct="1"/>
            <a:r>
              <a:rPr lang="en-US" sz="4400" dirty="0" smtClean="0">
                <a:latin typeface="Stone Sans"/>
              </a:rPr>
              <a:t>2.  Separation of Duties</a:t>
            </a:r>
          </a:p>
        </p:txBody>
      </p:sp>
      <p:sp>
        <p:nvSpPr>
          <p:cNvPr id="23556" name="Rectangle 3"/>
          <p:cNvSpPr>
            <a:spLocks noGrp="1" noChangeArrowheads="1"/>
          </p:cNvSpPr>
          <p:nvPr>
            <p:ph type="body" idx="1"/>
          </p:nvPr>
        </p:nvSpPr>
        <p:spPr>
          <a:xfrm>
            <a:off x="659423" y="2045105"/>
            <a:ext cx="7772400" cy="3222934"/>
          </a:xfrm>
        </p:spPr>
        <p:txBody>
          <a:bodyPr/>
          <a:lstStyle/>
          <a:p>
            <a:pPr eaLnBrk="1" hangingPunct="1"/>
            <a:r>
              <a:rPr lang="en-US" dirty="0" smtClean="0">
                <a:solidFill>
                  <a:schemeClr val="bg2"/>
                </a:solidFill>
                <a:latin typeface="Stone Sans"/>
              </a:rPr>
              <a:t>Strong internal controls require adequate separation of duties:</a:t>
            </a:r>
          </a:p>
          <a:p>
            <a:pPr lvl="2" eaLnBrk="1" hangingPunct="1">
              <a:spcBef>
                <a:spcPts val="1200"/>
              </a:spcBef>
              <a:buFont typeface="Symbol" panose="05050102010706020507" pitchFamily="18" charset="2"/>
              <a:buChar char="-"/>
            </a:pPr>
            <a:r>
              <a:rPr lang="en-US" sz="2400" b="0" dirty="0">
                <a:solidFill>
                  <a:schemeClr val="bg2"/>
                </a:solidFill>
                <a:latin typeface="Stone Sans"/>
              </a:rPr>
              <a:t>Record keeping </a:t>
            </a:r>
          </a:p>
          <a:p>
            <a:pPr lvl="2" eaLnBrk="1" hangingPunct="1">
              <a:spcBef>
                <a:spcPts val="1200"/>
              </a:spcBef>
              <a:buFont typeface="Symbol" panose="05050102010706020507" pitchFamily="18" charset="2"/>
              <a:buChar char="-"/>
            </a:pPr>
            <a:r>
              <a:rPr lang="en-US" sz="2400" b="0" dirty="0">
                <a:solidFill>
                  <a:schemeClr val="bg2"/>
                </a:solidFill>
                <a:latin typeface="Stone Sans"/>
              </a:rPr>
              <a:t>Authorization</a:t>
            </a:r>
          </a:p>
          <a:p>
            <a:pPr lvl="2" eaLnBrk="1" hangingPunct="1">
              <a:spcBef>
                <a:spcPts val="1200"/>
              </a:spcBef>
              <a:buFont typeface="Symbol" panose="05050102010706020507" pitchFamily="18" charset="2"/>
              <a:buChar char="-"/>
            </a:pPr>
            <a:r>
              <a:rPr lang="en-US" sz="2400" b="0" dirty="0">
                <a:solidFill>
                  <a:schemeClr val="bg2"/>
                </a:solidFill>
                <a:latin typeface="Stone Sans"/>
              </a:rPr>
              <a:t>Asset custody</a:t>
            </a:r>
          </a:p>
          <a:p>
            <a:pPr lvl="2" eaLnBrk="1" hangingPunct="1">
              <a:spcBef>
                <a:spcPts val="1200"/>
              </a:spcBef>
              <a:buFont typeface="Symbol" panose="05050102010706020507" pitchFamily="18" charset="2"/>
              <a:buChar char="-"/>
            </a:pPr>
            <a:r>
              <a:rPr lang="en-US" sz="2400" b="0" dirty="0">
                <a:solidFill>
                  <a:schemeClr val="bg2"/>
                </a:solidFill>
                <a:latin typeface="Stone Sans"/>
              </a:rPr>
              <a:t>Reconciliation</a:t>
            </a:r>
          </a:p>
          <a:p>
            <a:pPr lvl="1" eaLnBrk="1" hangingPunct="1">
              <a:buFont typeface="Wingdings" pitchFamily="2" charset="2"/>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247683279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4294967295"/>
          </p:nvPr>
        </p:nvSpPr>
        <p:spPr>
          <a:xfrm>
            <a:off x="6934200" y="6248400"/>
            <a:ext cx="2133600" cy="476250"/>
          </a:xfrm>
          <a:prstGeom prst="rect">
            <a:avLst/>
          </a:prstGeom>
          <a:noFill/>
        </p:spPr>
        <p:txBody>
          <a:bodyPr/>
          <a:lstStyle/>
          <a:p>
            <a:fld id="{AE0C1005-2CA3-4246-B230-394A4FEFC1D2}" type="slidenum">
              <a:rPr lang="en-US" smtClean="0"/>
              <a:pPr/>
              <a:t>39</a:t>
            </a:fld>
            <a:endParaRPr lang="en-US" smtClean="0"/>
          </a:p>
        </p:txBody>
      </p:sp>
      <p:sp>
        <p:nvSpPr>
          <p:cNvPr id="24579" name="Rectangle 2"/>
          <p:cNvSpPr>
            <a:spLocks noGrp="1" noChangeArrowheads="1"/>
          </p:cNvSpPr>
          <p:nvPr>
            <p:ph type="title"/>
          </p:nvPr>
        </p:nvSpPr>
        <p:spPr>
          <a:xfrm>
            <a:off x="457200" y="718175"/>
            <a:ext cx="8686800" cy="1200329"/>
          </a:xfrm>
        </p:spPr>
        <p:txBody>
          <a:bodyPr/>
          <a:lstStyle/>
          <a:p>
            <a:pPr algn="ctr" eaLnBrk="1" hangingPunct="1"/>
            <a:r>
              <a:rPr lang="en-US" sz="4000" dirty="0" smtClean="0">
                <a:latin typeface="Stone Sans"/>
              </a:rPr>
              <a:t>Problems Caused by Inadequate Separation of Duties</a:t>
            </a:r>
          </a:p>
        </p:txBody>
      </p:sp>
      <p:sp>
        <p:nvSpPr>
          <p:cNvPr id="24580" name="Rectangle 3"/>
          <p:cNvSpPr>
            <a:spLocks noGrp="1" noChangeArrowheads="1"/>
          </p:cNvSpPr>
          <p:nvPr>
            <p:ph type="body" idx="1"/>
          </p:nvPr>
        </p:nvSpPr>
        <p:spPr>
          <a:xfrm>
            <a:off x="615462" y="2258938"/>
            <a:ext cx="7842738" cy="2972485"/>
          </a:xfrm>
        </p:spPr>
        <p:txBody>
          <a:bodyPr/>
          <a:lstStyle/>
          <a:p>
            <a:pPr eaLnBrk="1" hangingPunct="1">
              <a:spcBef>
                <a:spcPts val="1200"/>
              </a:spcBef>
            </a:pPr>
            <a:endParaRPr lang="en-US" dirty="0" smtClean="0">
              <a:solidFill>
                <a:schemeClr val="bg2"/>
              </a:solidFill>
              <a:latin typeface="StoneSans" pitchFamily="34" charset="0"/>
            </a:endParaRPr>
          </a:p>
          <a:p>
            <a:pPr eaLnBrk="1" hangingPunct="1">
              <a:spcBef>
                <a:spcPts val="1200"/>
              </a:spcBef>
            </a:pPr>
            <a:r>
              <a:rPr lang="en-US" dirty="0" smtClean="0">
                <a:solidFill>
                  <a:schemeClr val="bg2"/>
                </a:solidFill>
                <a:latin typeface="Stone Sans"/>
              </a:rPr>
              <a:t>Administrative errors may not be detected without an independent review of transactions.</a:t>
            </a:r>
          </a:p>
          <a:p>
            <a:pPr eaLnBrk="1" hangingPunct="1">
              <a:spcBef>
                <a:spcPts val="1200"/>
              </a:spcBef>
            </a:pPr>
            <a:r>
              <a:rPr lang="en-US" dirty="0" smtClean="0">
                <a:solidFill>
                  <a:schemeClr val="bg2"/>
                </a:solidFill>
                <a:latin typeface="Stone Sans"/>
              </a:rPr>
              <a:t>Inappropriate or unauthorized transactions are permitted to occur since one individual controls a major portion of the revenue, expenditure or payroll function.</a:t>
            </a:r>
          </a:p>
        </p:txBody>
      </p:sp>
    </p:spTree>
    <p:extLst>
      <p:ext uri="{BB962C8B-B14F-4D97-AF65-F5344CB8AC3E}">
        <p14:creationId xmlns:p14="http://schemas.microsoft.com/office/powerpoint/2010/main" val="16186111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89246" y="768409"/>
            <a:ext cx="8654753" cy="3662541"/>
          </a:xfrm>
        </p:spPr>
        <p:txBody>
          <a:bodyPr/>
          <a:lstStyle/>
          <a:p>
            <a:pPr marL="0" indent="0" algn="ctr">
              <a:buNone/>
            </a:pPr>
            <a:endParaRPr lang="en-US" dirty="0" smtClean="0">
              <a:latin typeface="Stone Sans" pitchFamily="34" charset="0"/>
            </a:endParaRPr>
          </a:p>
          <a:p>
            <a:pPr algn="ctr">
              <a:buNone/>
            </a:pPr>
            <a:r>
              <a:rPr lang="en-US" sz="6400" dirty="0" smtClean="0">
                <a:latin typeface="Stone Sans" pitchFamily="34" charset="0"/>
              </a:rPr>
              <a:t>WHAT ARE INTERNAL CONTROLS?</a:t>
            </a:r>
            <a:endParaRPr lang="en-US" sz="6400" dirty="0">
              <a:latin typeface="Stone Sans" pitchFamily="34" charset="0"/>
            </a:endParaRPr>
          </a:p>
        </p:txBody>
      </p:sp>
      <p:sp>
        <p:nvSpPr>
          <p:cNvPr id="3" name="Slide Number Placeholder 2"/>
          <p:cNvSpPr>
            <a:spLocks noGrp="1"/>
          </p:cNvSpPr>
          <p:nvPr>
            <p:ph type="sldNum" sz="quarter" idx="12"/>
          </p:nvPr>
        </p:nvSpPr>
        <p:spPr>
          <a:xfrm>
            <a:off x="7086599" y="6381750"/>
            <a:ext cx="2057400" cy="476250"/>
          </a:xfrm>
        </p:spPr>
        <p:txBody>
          <a:bodyPr/>
          <a:lstStyle/>
          <a:p>
            <a:fld id="{D2F116B2-F98A-4225-80F2-BFB36E5C58AE}" type="slidenum">
              <a:rPr lang="en-US" sz="1500" smtClean="0">
                <a:latin typeface="Stone Sans" pitchFamily="34" charset="0"/>
              </a:rPr>
              <a:pPr/>
              <a:t>4</a:t>
            </a:fld>
            <a:endParaRPr lang="en-US" sz="1500" dirty="0">
              <a:latin typeface="Stone Sans" pitchFamily="34" charset="0"/>
            </a:endParaRPr>
          </a:p>
        </p:txBody>
      </p:sp>
    </p:spTree>
    <p:extLst>
      <p:ext uri="{BB962C8B-B14F-4D97-AF65-F5344CB8AC3E}">
        <p14:creationId xmlns:p14="http://schemas.microsoft.com/office/powerpoint/2010/main" val="7424003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4294967295"/>
          </p:nvPr>
        </p:nvSpPr>
        <p:spPr>
          <a:xfrm>
            <a:off x="6934200" y="6248400"/>
            <a:ext cx="2133600" cy="476250"/>
          </a:xfrm>
          <a:prstGeom prst="rect">
            <a:avLst/>
          </a:prstGeom>
          <a:noFill/>
        </p:spPr>
        <p:txBody>
          <a:bodyPr/>
          <a:lstStyle/>
          <a:p>
            <a:fld id="{63D804DC-FDE4-4A85-A3CE-225318E64115}" type="slidenum">
              <a:rPr lang="en-US" smtClean="0"/>
              <a:pPr/>
              <a:t>40</a:t>
            </a:fld>
            <a:endParaRPr lang="en-US" smtClean="0"/>
          </a:p>
        </p:txBody>
      </p:sp>
      <p:sp>
        <p:nvSpPr>
          <p:cNvPr id="25603" name="Rectangle 2"/>
          <p:cNvSpPr>
            <a:spLocks noGrp="1" noChangeArrowheads="1"/>
          </p:cNvSpPr>
          <p:nvPr>
            <p:ph type="title"/>
          </p:nvPr>
        </p:nvSpPr>
        <p:spPr>
          <a:xfrm>
            <a:off x="523430" y="781090"/>
            <a:ext cx="8544370" cy="1089529"/>
          </a:xfrm>
        </p:spPr>
        <p:txBody>
          <a:bodyPr/>
          <a:lstStyle/>
          <a:p>
            <a:pPr algn="ctr" eaLnBrk="1" hangingPunct="1"/>
            <a:r>
              <a:rPr lang="en-US" sz="3600" dirty="0" smtClean="0">
                <a:latin typeface="Stone Sans"/>
              </a:rPr>
              <a:t>What if There is Inadequate </a:t>
            </a:r>
            <a:r>
              <a:rPr lang="en-US" sz="3600" dirty="0">
                <a:latin typeface="Stone Sans"/>
              </a:rPr>
              <a:t>S</a:t>
            </a:r>
            <a:r>
              <a:rPr lang="en-US" sz="3600" dirty="0" smtClean="0">
                <a:latin typeface="Stone Sans"/>
              </a:rPr>
              <a:t>taff to Properly Separate Duties?</a:t>
            </a:r>
          </a:p>
        </p:txBody>
      </p:sp>
      <p:sp>
        <p:nvSpPr>
          <p:cNvPr id="25604" name="Rectangle 3"/>
          <p:cNvSpPr>
            <a:spLocks noGrp="1" noChangeArrowheads="1"/>
          </p:cNvSpPr>
          <p:nvPr>
            <p:ph type="body" idx="1"/>
          </p:nvPr>
        </p:nvSpPr>
        <p:spPr>
          <a:xfrm>
            <a:off x="523430" y="2438400"/>
            <a:ext cx="8087170" cy="2831544"/>
          </a:xfrm>
        </p:spPr>
        <p:txBody>
          <a:bodyPr/>
          <a:lstStyle/>
          <a:p>
            <a:pPr eaLnBrk="1" hangingPunct="1">
              <a:spcBef>
                <a:spcPts val="1200"/>
              </a:spcBef>
            </a:pPr>
            <a:r>
              <a:rPr lang="en-US" dirty="0">
                <a:solidFill>
                  <a:schemeClr val="bg2"/>
                </a:solidFill>
                <a:latin typeface="Stone Sans"/>
              </a:rPr>
              <a:t>Smaller units may not be able to obtain the ideal system to adequately separate certain functions. In these cases, compensating controls can be used to decrease risk (e.g., increased monitoring from supervisor, chair, etc.).</a:t>
            </a:r>
          </a:p>
          <a:p>
            <a:pPr eaLnBrk="1" hangingPunct="1">
              <a:spcBef>
                <a:spcPts val="1200"/>
              </a:spcBef>
            </a:pPr>
            <a:r>
              <a:rPr lang="en-US" dirty="0">
                <a:solidFill>
                  <a:schemeClr val="bg2"/>
                </a:solidFill>
                <a:latin typeface="Stone Sans"/>
              </a:rPr>
              <a:t>Contact the Controller or Internal Audit if you need assistance in determining your individual policies.</a:t>
            </a:r>
          </a:p>
        </p:txBody>
      </p:sp>
    </p:spTree>
    <p:extLst>
      <p:ext uri="{BB962C8B-B14F-4D97-AF65-F5344CB8AC3E}">
        <p14:creationId xmlns:p14="http://schemas.microsoft.com/office/powerpoint/2010/main" val="396912202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21280"/>
            <a:ext cx="8610600" cy="1200329"/>
          </a:xfrm>
        </p:spPr>
        <p:txBody>
          <a:bodyPr/>
          <a:lstStyle/>
          <a:p>
            <a:pPr algn="ctr"/>
            <a:r>
              <a:rPr lang="en-US" sz="4000" dirty="0" smtClean="0">
                <a:latin typeface="Stone Sans"/>
              </a:rPr>
              <a:t>3.  Authorizations, Approvals </a:t>
            </a:r>
            <a:br>
              <a:rPr lang="en-US" sz="4000" dirty="0" smtClean="0">
                <a:latin typeface="Stone Sans"/>
              </a:rPr>
            </a:br>
            <a:r>
              <a:rPr lang="en-US" sz="4000" dirty="0" smtClean="0">
                <a:latin typeface="Stone Sans"/>
              </a:rPr>
              <a:t>and </a:t>
            </a:r>
            <a:r>
              <a:rPr lang="en-US" sz="4000" dirty="0">
                <a:latin typeface="Stone Sans"/>
              </a:rPr>
              <a:t>V</a:t>
            </a:r>
            <a:r>
              <a:rPr lang="en-US" sz="4000" dirty="0" smtClean="0">
                <a:latin typeface="Stone Sans"/>
              </a:rPr>
              <a:t>erifications</a:t>
            </a:r>
            <a:endParaRPr lang="en-US" sz="4000" dirty="0">
              <a:latin typeface="Stone Sans"/>
            </a:endParaRPr>
          </a:p>
        </p:txBody>
      </p:sp>
      <p:sp>
        <p:nvSpPr>
          <p:cNvPr id="3" name="Content Placeholder 2"/>
          <p:cNvSpPr>
            <a:spLocks noGrp="1"/>
          </p:cNvSpPr>
          <p:nvPr>
            <p:ph idx="1"/>
          </p:nvPr>
        </p:nvSpPr>
        <p:spPr>
          <a:xfrm>
            <a:off x="533400" y="2438400"/>
            <a:ext cx="8153400" cy="3293209"/>
          </a:xfrm>
        </p:spPr>
        <p:txBody>
          <a:bodyPr/>
          <a:lstStyle/>
          <a:p>
            <a:pPr eaLnBrk="1" hangingPunct="1">
              <a:spcBef>
                <a:spcPts val="1200"/>
              </a:spcBef>
            </a:pPr>
            <a:r>
              <a:rPr lang="en-US" dirty="0">
                <a:solidFill>
                  <a:schemeClr val="bg2"/>
                </a:solidFill>
                <a:latin typeface="Stone Sans"/>
              </a:rPr>
              <a:t>Establish and know authorization </a:t>
            </a:r>
            <a:r>
              <a:rPr lang="en-US" dirty="0" smtClean="0">
                <a:solidFill>
                  <a:schemeClr val="bg2"/>
                </a:solidFill>
                <a:latin typeface="Stone Sans"/>
              </a:rPr>
              <a:t>limits.</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Rubber stamping is not </a:t>
            </a:r>
            <a:r>
              <a:rPr lang="en-US" dirty="0" smtClean="0">
                <a:solidFill>
                  <a:schemeClr val="bg2"/>
                </a:solidFill>
                <a:latin typeface="Stone Sans"/>
              </a:rPr>
              <a:t>allowed.</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Secure access to electronic signatures or other signatory </a:t>
            </a:r>
            <a:r>
              <a:rPr lang="en-US" dirty="0" smtClean="0">
                <a:solidFill>
                  <a:schemeClr val="bg2"/>
                </a:solidFill>
                <a:latin typeface="Stone Sans"/>
              </a:rPr>
              <a:t>devices.</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Never, never, never sign a blank </a:t>
            </a:r>
            <a:r>
              <a:rPr lang="en-US" dirty="0" smtClean="0">
                <a:solidFill>
                  <a:schemeClr val="bg2"/>
                </a:solidFill>
                <a:latin typeface="Stone Sans"/>
              </a:rPr>
              <a:t>form.</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Develop written procedures outlining delegation </a:t>
            </a:r>
            <a:r>
              <a:rPr lang="en-US" dirty="0" smtClean="0">
                <a:solidFill>
                  <a:schemeClr val="bg2"/>
                </a:solidFill>
                <a:latin typeface="Stone Sans"/>
              </a:rPr>
              <a:t>guidelines.</a:t>
            </a:r>
            <a:endParaRPr lang="en-US"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41</a:t>
            </a:fld>
            <a:endParaRPr lang="en-US" dirty="0"/>
          </a:p>
        </p:txBody>
      </p:sp>
    </p:spTree>
    <p:extLst>
      <p:ext uri="{BB962C8B-B14F-4D97-AF65-F5344CB8AC3E}">
        <p14:creationId xmlns:p14="http://schemas.microsoft.com/office/powerpoint/2010/main" val="167544837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4294967295"/>
          </p:nvPr>
        </p:nvSpPr>
        <p:spPr>
          <a:xfrm>
            <a:off x="6934200" y="6248400"/>
            <a:ext cx="2133600" cy="476250"/>
          </a:xfrm>
          <a:prstGeom prst="rect">
            <a:avLst/>
          </a:prstGeom>
          <a:noFill/>
        </p:spPr>
        <p:txBody>
          <a:bodyPr/>
          <a:lstStyle/>
          <a:p>
            <a:fld id="{8E54933B-6694-4BC0-855C-C75C9DBC46E6}" type="slidenum">
              <a:rPr lang="en-US" smtClean="0"/>
              <a:pPr/>
              <a:t>42</a:t>
            </a:fld>
            <a:endParaRPr lang="en-US" smtClean="0"/>
          </a:p>
        </p:txBody>
      </p:sp>
      <p:sp>
        <p:nvSpPr>
          <p:cNvPr id="26627" name="Rectangle 2"/>
          <p:cNvSpPr>
            <a:spLocks noGrp="1" noChangeArrowheads="1"/>
          </p:cNvSpPr>
          <p:nvPr>
            <p:ph type="title"/>
          </p:nvPr>
        </p:nvSpPr>
        <p:spPr>
          <a:xfrm>
            <a:off x="497792" y="706923"/>
            <a:ext cx="8646208" cy="701731"/>
          </a:xfrm>
        </p:spPr>
        <p:txBody>
          <a:bodyPr/>
          <a:lstStyle/>
          <a:p>
            <a:pPr eaLnBrk="1" hangingPunct="1"/>
            <a:r>
              <a:rPr lang="en-US" sz="4400" dirty="0" smtClean="0">
                <a:latin typeface="Stone Sans"/>
              </a:rPr>
              <a:t>4.  Allowability of Expenses </a:t>
            </a:r>
          </a:p>
        </p:txBody>
      </p:sp>
      <p:sp>
        <p:nvSpPr>
          <p:cNvPr id="26628" name="Rectangle 3"/>
          <p:cNvSpPr>
            <a:spLocks noGrp="1" noChangeArrowheads="1"/>
          </p:cNvSpPr>
          <p:nvPr>
            <p:ph type="body" idx="1"/>
          </p:nvPr>
        </p:nvSpPr>
        <p:spPr>
          <a:xfrm>
            <a:off x="743976" y="1930804"/>
            <a:ext cx="7772400" cy="3399392"/>
          </a:xfrm>
        </p:spPr>
        <p:txBody>
          <a:bodyPr/>
          <a:lstStyle/>
          <a:p>
            <a:pPr eaLnBrk="1" hangingPunct="1">
              <a:spcBef>
                <a:spcPts val="1200"/>
              </a:spcBef>
            </a:pPr>
            <a:r>
              <a:rPr lang="en-US" dirty="0">
                <a:solidFill>
                  <a:schemeClr val="bg2"/>
                </a:solidFill>
                <a:latin typeface="Stone Sans"/>
              </a:rPr>
              <a:t>OMB A-81 – Uniform Guidance</a:t>
            </a:r>
          </a:p>
          <a:p>
            <a:pPr lvl="1" eaLnBrk="1" hangingPunct="1">
              <a:spcBef>
                <a:spcPts val="1200"/>
              </a:spcBef>
              <a:buFontTx/>
              <a:buChar char="–"/>
            </a:pPr>
            <a:r>
              <a:rPr lang="en-US" sz="2400" dirty="0">
                <a:solidFill>
                  <a:schemeClr val="bg2"/>
                </a:solidFill>
                <a:latin typeface="Stone Sans"/>
              </a:rPr>
              <a:t>Allowable, allocable and reasonable still apply</a:t>
            </a:r>
          </a:p>
          <a:p>
            <a:pPr eaLnBrk="1" hangingPunct="1">
              <a:spcBef>
                <a:spcPts val="1200"/>
              </a:spcBef>
            </a:pPr>
            <a:r>
              <a:rPr lang="en-US" dirty="0">
                <a:solidFill>
                  <a:schemeClr val="bg2"/>
                </a:solidFill>
                <a:latin typeface="Stone Sans"/>
              </a:rPr>
              <a:t>How does the expense benefit the specific grant?</a:t>
            </a:r>
          </a:p>
          <a:p>
            <a:pPr eaLnBrk="1" hangingPunct="1">
              <a:spcBef>
                <a:spcPts val="1200"/>
              </a:spcBef>
            </a:pPr>
            <a:r>
              <a:rPr lang="en-US" dirty="0">
                <a:solidFill>
                  <a:schemeClr val="bg2"/>
                </a:solidFill>
                <a:latin typeface="Stone Sans"/>
              </a:rPr>
              <a:t>Is there supporting documentation?</a:t>
            </a:r>
          </a:p>
          <a:p>
            <a:pPr eaLnBrk="1" hangingPunct="1">
              <a:spcBef>
                <a:spcPts val="1200"/>
              </a:spcBef>
            </a:pPr>
            <a:r>
              <a:rPr lang="en-US" dirty="0">
                <a:solidFill>
                  <a:schemeClr val="bg2"/>
                </a:solidFill>
                <a:latin typeface="Stone Sans"/>
              </a:rPr>
              <a:t>Authorized by PI or person with specific knowledge of grant? </a:t>
            </a:r>
          </a:p>
          <a:p>
            <a:pPr eaLnBrk="1" hangingPunct="1">
              <a:spcBef>
                <a:spcPts val="1200"/>
              </a:spcBef>
            </a:pPr>
            <a:r>
              <a:rPr lang="en-US" dirty="0">
                <a:solidFill>
                  <a:schemeClr val="bg2"/>
                </a:solidFill>
                <a:latin typeface="Stone Sans"/>
              </a:rPr>
              <a:t>Some direct charges permitted that weren’t </a:t>
            </a:r>
            <a:r>
              <a:rPr lang="en-US" dirty="0" smtClean="0">
                <a:solidFill>
                  <a:schemeClr val="bg2"/>
                </a:solidFill>
                <a:latin typeface="Stone Sans"/>
              </a:rPr>
              <a:t>before.</a:t>
            </a:r>
            <a:endParaRPr lang="en-US" dirty="0">
              <a:solidFill>
                <a:schemeClr val="bg2"/>
              </a:solidFill>
              <a:latin typeface="Stone Sans"/>
            </a:endParaRPr>
          </a:p>
        </p:txBody>
      </p:sp>
    </p:spTree>
    <p:extLst>
      <p:ext uri="{BB962C8B-B14F-4D97-AF65-F5344CB8AC3E}">
        <p14:creationId xmlns:p14="http://schemas.microsoft.com/office/powerpoint/2010/main" val="347781499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246" y="772380"/>
            <a:ext cx="8654753" cy="701731"/>
          </a:xfrm>
        </p:spPr>
        <p:txBody>
          <a:bodyPr/>
          <a:lstStyle/>
          <a:p>
            <a:pPr algn="ctr"/>
            <a:r>
              <a:rPr lang="en-US" sz="4400" dirty="0" smtClean="0">
                <a:latin typeface="Stone Sans"/>
              </a:rPr>
              <a:t>Salaries and Personnel</a:t>
            </a:r>
            <a:endParaRPr lang="en-US" sz="4400" dirty="0">
              <a:latin typeface="Stone Sans"/>
            </a:endParaRPr>
          </a:p>
        </p:txBody>
      </p:sp>
      <p:sp>
        <p:nvSpPr>
          <p:cNvPr id="3" name="Content Placeholder 2"/>
          <p:cNvSpPr>
            <a:spLocks noGrp="1"/>
          </p:cNvSpPr>
          <p:nvPr>
            <p:ph idx="1"/>
          </p:nvPr>
        </p:nvSpPr>
        <p:spPr>
          <a:xfrm>
            <a:off x="489246" y="1794977"/>
            <a:ext cx="7772400" cy="4093428"/>
          </a:xfrm>
        </p:spPr>
        <p:txBody>
          <a:bodyPr/>
          <a:lstStyle/>
          <a:p>
            <a:pPr lvl="1" eaLnBrk="1" hangingPunct="1">
              <a:spcBef>
                <a:spcPts val="1200"/>
              </a:spcBef>
            </a:pPr>
            <a:r>
              <a:rPr lang="en-US" sz="2400" dirty="0" smtClean="0">
                <a:solidFill>
                  <a:schemeClr val="bg2"/>
                </a:solidFill>
                <a:latin typeface="Stone Sans"/>
              </a:rPr>
              <a:t>Administrative </a:t>
            </a:r>
            <a:r>
              <a:rPr lang="en-US" sz="2400" dirty="0">
                <a:solidFill>
                  <a:schemeClr val="bg2"/>
                </a:solidFill>
                <a:latin typeface="Stone Sans"/>
              </a:rPr>
              <a:t>and clerical </a:t>
            </a:r>
            <a:r>
              <a:rPr lang="en-US" sz="2400" dirty="0" smtClean="0">
                <a:solidFill>
                  <a:schemeClr val="bg2"/>
                </a:solidFill>
                <a:latin typeface="Stone Sans"/>
              </a:rPr>
              <a:t>salaries</a:t>
            </a:r>
          </a:p>
          <a:p>
            <a:pPr lvl="2" eaLnBrk="1" hangingPunct="1">
              <a:spcBef>
                <a:spcPts val="1200"/>
              </a:spcBef>
              <a:buFont typeface="Symbol" panose="05050102010706020507" pitchFamily="18" charset="2"/>
              <a:buChar char="-"/>
            </a:pPr>
            <a:r>
              <a:rPr lang="en-US" sz="2200" b="0" dirty="0" smtClean="0">
                <a:solidFill>
                  <a:schemeClr val="bg2"/>
                </a:solidFill>
                <a:latin typeface="Stone Sans"/>
              </a:rPr>
              <a:t>Direct charge may be appropriate only if ALL:</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Integral to a project</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Individuals can be specifically identified with the project</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The costs explicitly in budget or have prior written approval</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And not also recovered as indirect</a:t>
            </a:r>
            <a:endParaRPr lang="en-US" sz="2000" b="0" dirty="0">
              <a:solidFill>
                <a:schemeClr val="bg2"/>
              </a:solidFill>
              <a:latin typeface="Stone Sans"/>
            </a:endParaRPr>
          </a:p>
          <a:p>
            <a:pPr lvl="1" eaLnBrk="1" hangingPunct="1">
              <a:spcBef>
                <a:spcPts val="1200"/>
              </a:spcBef>
            </a:pPr>
            <a:r>
              <a:rPr lang="en-US" sz="2400" dirty="0">
                <a:solidFill>
                  <a:schemeClr val="bg2"/>
                </a:solidFill>
                <a:latin typeface="Stone Sans"/>
              </a:rPr>
              <a:t>Level of effort – if paid on the grant, work on the grant</a:t>
            </a:r>
          </a:p>
          <a:p>
            <a:pPr lvl="1" eaLnBrk="1" hangingPunct="1">
              <a:spcBef>
                <a:spcPts val="1200"/>
              </a:spcBef>
            </a:pPr>
            <a:r>
              <a:rPr lang="en-US" sz="2400" dirty="0">
                <a:solidFill>
                  <a:schemeClr val="bg2"/>
                </a:solidFill>
                <a:latin typeface="Stone Sans"/>
              </a:rPr>
              <a:t>Effort certification</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43</a:t>
            </a:fld>
            <a:endParaRPr lang="en-US" dirty="0"/>
          </a:p>
        </p:txBody>
      </p:sp>
    </p:spTree>
    <p:extLst>
      <p:ext uri="{BB962C8B-B14F-4D97-AF65-F5344CB8AC3E}">
        <p14:creationId xmlns:p14="http://schemas.microsoft.com/office/powerpoint/2010/main" val="817775403"/>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5482"/>
            <a:ext cx="8686800" cy="646331"/>
          </a:xfrm>
        </p:spPr>
        <p:txBody>
          <a:bodyPr/>
          <a:lstStyle/>
          <a:p>
            <a:r>
              <a:rPr lang="en-US" sz="4000" i="1" u="sng" dirty="0" smtClean="0">
                <a:latin typeface="Stone Sans"/>
              </a:rPr>
              <a:t>Unallowable Costs - $35 million</a:t>
            </a:r>
            <a:endParaRPr lang="en-US" sz="4000" i="1" u="sng" dirty="0">
              <a:latin typeface="Stone Sans"/>
            </a:endParaRPr>
          </a:p>
        </p:txBody>
      </p:sp>
      <p:sp>
        <p:nvSpPr>
          <p:cNvPr id="3" name="Content Placeholder 2"/>
          <p:cNvSpPr>
            <a:spLocks noGrp="1"/>
          </p:cNvSpPr>
          <p:nvPr>
            <p:ph idx="1"/>
          </p:nvPr>
        </p:nvSpPr>
        <p:spPr>
          <a:xfrm>
            <a:off x="597877" y="2019902"/>
            <a:ext cx="7913077" cy="3745128"/>
          </a:xfrm>
        </p:spPr>
        <p:txBody>
          <a:bodyPr/>
          <a:lstStyle/>
          <a:p>
            <a:r>
              <a:rPr lang="en-US" dirty="0" smtClean="0">
                <a:solidFill>
                  <a:schemeClr val="bg2"/>
                </a:solidFill>
                <a:latin typeface="StoneSans" pitchFamily="34" charset="0"/>
              </a:rPr>
              <a:t> </a:t>
            </a:r>
            <a:r>
              <a:rPr lang="en-US" dirty="0" smtClean="0">
                <a:solidFill>
                  <a:schemeClr val="bg2"/>
                </a:solidFill>
                <a:latin typeface="Stone Sans"/>
              </a:rPr>
              <a:t>University of Washington - False Claims Act</a:t>
            </a:r>
          </a:p>
          <a:p>
            <a:pPr lvl="1" eaLnBrk="1" hangingPunct="1">
              <a:spcBef>
                <a:spcPts val="1200"/>
              </a:spcBef>
              <a:buFont typeface="Symbol" panose="05050102010706020507" pitchFamily="18" charset="2"/>
              <a:buChar char="-"/>
            </a:pPr>
            <a:r>
              <a:rPr lang="en-US" sz="2400" b="0" dirty="0">
                <a:solidFill>
                  <a:schemeClr val="bg2"/>
                </a:solidFill>
                <a:latin typeface="Stone Sans"/>
              </a:rPr>
              <a:t>Charged for operations retroactively billed to Medicare</a:t>
            </a:r>
          </a:p>
          <a:p>
            <a:pPr lvl="1" eaLnBrk="1" hangingPunct="1">
              <a:spcBef>
                <a:spcPts val="1200"/>
              </a:spcBef>
              <a:buFont typeface="Symbol" panose="05050102010706020507" pitchFamily="18" charset="2"/>
              <a:buChar char="-"/>
            </a:pPr>
            <a:r>
              <a:rPr lang="en-US" sz="2400" b="0" dirty="0">
                <a:solidFill>
                  <a:schemeClr val="bg2"/>
                </a:solidFill>
                <a:latin typeface="Stone Sans"/>
              </a:rPr>
              <a:t>Charged for bedside procedures by doctors who </a:t>
            </a:r>
            <a:r>
              <a:rPr lang="en-US" sz="2400" b="0" dirty="0" smtClean="0">
                <a:solidFill>
                  <a:schemeClr val="bg2"/>
                </a:solidFill>
                <a:latin typeface="Stone Sans"/>
              </a:rPr>
              <a:t>were not </a:t>
            </a:r>
            <a:r>
              <a:rPr lang="en-US" sz="2400" b="0" dirty="0">
                <a:solidFill>
                  <a:schemeClr val="bg2"/>
                </a:solidFill>
                <a:latin typeface="Stone Sans"/>
              </a:rPr>
              <a:t>at bedsides</a:t>
            </a:r>
          </a:p>
          <a:p>
            <a:pPr lvl="1" eaLnBrk="1" hangingPunct="1">
              <a:spcBef>
                <a:spcPts val="1200"/>
              </a:spcBef>
              <a:buFont typeface="Symbol" panose="05050102010706020507" pitchFamily="18" charset="2"/>
              <a:buChar char="-"/>
            </a:pPr>
            <a:r>
              <a:rPr lang="en-US" sz="2400" b="0" dirty="0">
                <a:solidFill>
                  <a:schemeClr val="bg2"/>
                </a:solidFill>
                <a:latin typeface="Stone Sans"/>
              </a:rPr>
              <a:t>Charged for surgical procedures done in absence of </a:t>
            </a:r>
            <a:r>
              <a:rPr lang="en-US" sz="2400" b="0" dirty="0" smtClean="0">
                <a:solidFill>
                  <a:schemeClr val="bg2"/>
                </a:solidFill>
                <a:latin typeface="Stone Sans"/>
              </a:rPr>
              <a:t>surgeons</a:t>
            </a:r>
            <a:endParaRPr lang="en-US" sz="2400" dirty="0" smtClean="0">
              <a:solidFill>
                <a:schemeClr val="bg2"/>
              </a:solidFill>
              <a:latin typeface="Stone Sans"/>
            </a:endParaRPr>
          </a:p>
          <a:p>
            <a:pPr lvl="1" algn="r">
              <a:buNone/>
            </a:pPr>
            <a:r>
              <a:rPr lang="en-US" sz="2000" i="1" dirty="0" smtClean="0">
                <a:solidFill>
                  <a:schemeClr val="bg2"/>
                </a:solidFill>
                <a:latin typeface="StoneSans" pitchFamily="34" charset="0"/>
              </a:rPr>
              <a:t>(2008)</a:t>
            </a:r>
          </a:p>
          <a:p>
            <a:pPr lvl="1">
              <a:buNone/>
            </a:pPr>
            <a:endParaRPr lang="en-US" dirty="0" smtClean="0">
              <a:solidFill>
                <a:schemeClr val="bg2"/>
              </a:solidFill>
              <a:latin typeface="StoneSans" pitchFamily="34" charset="0"/>
            </a:endParaRPr>
          </a:p>
        </p:txBody>
      </p:sp>
      <p:sp>
        <p:nvSpPr>
          <p:cNvPr id="4" name="Rectangle 3"/>
          <p:cNvSpPr/>
          <p:nvPr/>
        </p:nvSpPr>
        <p:spPr>
          <a:xfrm>
            <a:off x="8603839" y="6274420"/>
            <a:ext cx="383438" cy="307777"/>
          </a:xfrm>
          <a:prstGeom prst="rect">
            <a:avLst/>
          </a:prstGeom>
        </p:spPr>
        <p:txBody>
          <a:bodyPr wrap="none">
            <a:spAutoFit/>
          </a:bodyPr>
          <a:lstStyle/>
          <a:p>
            <a:fld id="{2AA8C9A0-3BF2-4DB9-A6D4-83C56EAF1B92}" type="slidenum">
              <a:rPr lang="en-US" sz="1400"/>
              <a:pPr/>
              <a:t>44</a:t>
            </a:fld>
            <a:endParaRPr lang="en-US" dirty="0"/>
          </a:p>
        </p:txBody>
      </p:sp>
    </p:spTree>
    <p:extLst>
      <p:ext uri="{BB962C8B-B14F-4D97-AF65-F5344CB8AC3E}">
        <p14:creationId xmlns:p14="http://schemas.microsoft.com/office/powerpoint/2010/main" val="26569577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934200" y="6248400"/>
            <a:ext cx="2133600" cy="476250"/>
          </a:xfrm>
          <a:prstGeom prst="rect">
            <a:avLst/>
          </a:prstGeom>
          <a:noFill/>
        </p:spPr>
        <p:txBody>
          <a:bodyPr/>
          <a:lstStyle/>
          <a:p>
            <a:fld id="{3AD6A8D8-9218-47BA-9EFF-1261F25D4F09}" type="slidenum">
              <a:rPr lang="en-US" smtClean="0"/>
              <a:pPr/>
              <a:t>45</a:t>
            </a:fld>
            <a:endParaRPr lang="en-US" smtClean="0"/>
          </a:p>
        </p:txBody>
      </p:sp>
      <p:sp>
        <p:nvSpPr>
          <p:cNvPr id="27651" name="Rectangle 2"/>
          <p:cNvSpPr>
            <a:spLocks noGrp="1" noChangeArrowheads="1"/>
          </p:cNvSpPr>
          <p:nvPr>
            <p:ph type="title"/>
          </p:nvPr>
        </p:nvSpPr>
        <p:spPr>
          <a:xfrm>
            <a:off x="480700" y="771100"/>
            <a:ext cx="8663299" cy="701731"/>
          </a:xfrm>
        </p:spPr>
        <p:txBody>
          <a:bodyPr/>
          <a:lstStyle/>
          <a:p>
            <a:pPr eaLnBrk="1" hangingPunct="1"/>
            <a:r>
              <a:rPr lang="en-US" sz="4400" dirty="0" smtClean="0">
                <a:latin typeface="Stone Sans"/>
              </a:rPr>
              <a:t>Allocation of Costs</a:t>
            </a:r>
          </a:p>
        </p:txBody>
      </p:sp>
      <p:sp>
        <p:nvSpPr>
          <p:cNvPr id="27652" name="Rectangle 3"/>
          <p:cNvSpPr>
            <a:spLocks noGrp="1" noChangeArrowheads="1"/>
          </p:cNvSpPr>
          <p:nvPr>
            <p:ph type="body" idx="1"/>
          </p:nvPr>
        </p:nvSpPr>
        <p:spPr>
          <a:xfrm>
            <a:off x="694592" y="1846991"/>
            <a:ext cx="7558508" cy="3413755"/>
          </a:xfrm>
        </p:spPr>
        <p:txBody>
          <a:bodyPr/>
          <a:lstStyle/>
          <a:p>
            <a:pPr eaLnBrk="1" hangingPunct="1">
              <a:spcBef>
                <a:spcPts val="1200"/>
              </a:spcBef>
            </a:pPr>
            <a:r>
              <a:rPr lang="en-US" dirty="0" smtClean="0">
                <a:solidFill>
                  <a:schemeClr val="bg2"/>
                </a:solidFill>
                <a:latin typeface="Stone Sans"/>
              </a:rPr>
              <a:t>Allocation of expenses</a:t>
            </a:r>
          </a:p>
          <a:p>
            <a:pPr marL="633413" lvl="1" eaLnBrk="1" hangingPunct="1">
              <a:spcBef>
                <a:spcPts val="1200"/>
              </a:spcBef>
              <a:buFont typeface="Symbol" panose="05050102010706020507" pitchFamily="18" charset="2"/>
              <a:buChar char="-"/>
            </a:pPr>
            <a:r>
              <a:rPr lang="en-US" b="0" dirty="0" smtClean="0">
                <a:solidFill>
                  <a:schemeClr val="bg2"/>
                </a:solidFill>
                <a:latin typeface="Stone Sans"/>
              </a:rPr>
              <a:t>Rent</a:t>
            </a:r>
          </a:p>
          <a:p>
            <a:pPr marL="633413" lvl="1" eaLnBrk="1" hangingPunct="1">
              <a:spcBef>
                <a:spcPts val="1200"/>
              </a:spcBef>
              <a:buFont typeface="Symbol" panose="05050102010706020507" pitchFamily="18" charset="2"/>
              <a:buChar char="-"/>
            </a:pPr>
            <a:r>
              <a:rPr lang="en-US" b="0" dirty="0" smtClean="0">
                <a:solidFill>
                  <a:schemeClr val="bg2"/>
                </a:solidFill>
                <a:latin typeface="Stone Sans"/>
              </a:rPr>
              <a:t>Lab </a:t>
            </a:r>
            <a:r>
              <a:rPr lang="en-US" b="0" dirty="0">
                <a:solidFill>
                  <a:schemeClr val="bg2"/>
                </a:solidFill>
                <a:latin typeface="Stone Sans"/>
              </a:rPr>
              <a:t>supplies</a:t>
            </a:r>
          </a:p>
          <a:p>
            <a:pPr eaLnBrk="1" hangingPunct="1">
              <a:spcBef>
                <a:spcPts val="1200"/>
              </a:spcBef>
            </a:pPr>
            <a:r>
              <a:rPr lang="en-US" dirty="0" smtClean="0">
                <a:solidFill>
                  <a:schemeClr val="bg2"/>
                </a:solidFill>
                <a:latin typeface="Stone Sans"/>
              </a:rPr>
              <a:t>What is the allocation plan?</a:t>
            </a:r>
          </a:p>
          <a:p>
            <a:pPr eaLnBrk="1" hangingPunct="1">
              <a:spcBef>
                <a:spcPts val="1200"/>
              </a:spcBef>
            </a:pPr>
            <a:r>
              <a:rPr lang="en-US" dirty="0" smtClean="0">
                <a:solidFill>
                  <a:schemeClr val="bg2"/>
                </a:solidFill>
                <a:latin typeface="Stone Sans"/>
              </a:rPr>
              <a:t>Is it documented, reasonable, periodically reviewed?</a:t>
            </a:r>
          </a:p>
          <a:p>
            <a:pPr eaLnBrk="1" hangingPunct="1">
              <a:spcBef>
                <a:spcPts val="1200"/>
              </a:spcBef>
            </a:pPr>
            <a:r>
              <a:rPr lang="en-US" dirty="0" smtClean="0">
                <a:solidFill>
                  <a:schemeClr val="bg2"/>
                </a:solidFill>
                <a:latin typeface="Stone Sans"/>
              </a:rPr>
              <a:t>Has cost sharing promise been met?</a:t>
            </a:r>
          </a:p>
          <a:p>
            <a:pPr lvl="1" eaLnBrk="1" hangingPunct="1">
              <a:buFont typeface="Wingdings" pitchFamily="2" charset="2"/>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236951263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4294967295"/>
          </p:nvPr>
        </p:nvSpPr>
        <p:spPr>
          <a:xfrm>
            <a:off x="6934200" y="6248400"/>
            <a:ext cx="2133600" cy="476250"/>
          </a:xfrm>
          <a:prstGeom prst="rect">
            <a:avLst/>
          </a:prstGeom>
          <a:noFill/>
        </p:spPr>
        <p:txBody>
          <a:bodyPr/>
          <a:lstStyle/>
          <a:p>
            <a:fld id="{BBD20EF1-BC84-4514-971D-7ED6C174FA4A}" type="slidenum">
              <a:rPr lang="en-US" smtClean="0"/>
              <a:pPr/>
              <a:t>46</a:t>
            </a:fld>
            <a:endParaRPr lang="en-US" smtClean="0"/>
          </a:p>
        </p:txBody>
      </p:sp>
      <p:sp>
        <p:nvSpPr>
          <p:cNvPr id="28675" name="Rectangle 2"/>
          <p:cNvSpPr>
            <a:spLocks noGrp="1" noChangeArrowheads="1"/>
          </p:cNvSpPr>
          <p:nvPr>
            <p:ph type="title"/>
          </p:nvPr>
        </p:nvSpPr>
        <p:spPr>
          <a:xfrm>
            <a:off x="474785" y="697112"/>
            <a:ext cx="8669215" cy="1089529"/>
          </a:xfrm>
        </p:spPr>
        <p:txBody>
          <a:bodyPr/>
          <a:lstStyle/>
          <a:p>
            <a:pPr algn="ctr" eaLnBrk="1" hangingPunct="1"/>
            <a:r>
              <a:rPr lang="en-US" sz="4400" dirty="0" smtClean="0">
                <a:latin typeface="Stone Sans"/>
              </a:rPr>
              <a:t>Allocation of Costs </a:t>
            </a:r>
            <a:r>
              <a:rPr lang="en-US" dirty="0" smtClean="0">
                <a:latin typeface="StoneSans" pitchFamily="34" charset="0"/>
              </a:rPr>
              <a:t/>
            </a:r>
            <a:br>
              <a:rPr lang="en-US" dirty="0" smtClean="0">
                <a:latin typeface="StoneSans" pitchFamily="34" charset="0"/>
              </a:rPr>
            </a:br>
            <a:r>
              <a:rPr lang="en-US" sz="2800" b="0" i="1" dirty="0" smtClean="0">
                <a:latin typeface="Stone Sans"/>
              </a:rPr>
              <a:t>(Continued)</a:t>
            </a:r>
          </a:p>
        </p:txBody>
      </p:sp>
      <p:sp>
        <p:nvSpPr>
          <p:cNvPr id="28676" name="Rectangle 3"/>
          <p:cNvSpPr>
            <a:spLocks noGrp="1" noChangeArrowheads="1"/>
          </p:cNvSpPr>
          <p:nvPr>
            <p:ph type="body" idx="1"/>
          </p:nvPr>
        </p:nvSpPr>
        <p:spPr>
          <a:xfrm>
            <a:off x="474785" y="2019773"/>
            <a:ext cx="8159262" cy="5137304"/>
          </a:xfrm>
        </p:spPr>
        <p:txBody>
          <a:bodyPr/>
          <a:lstStyle/>
          <a:p>
            <a:pPr eaLnBrk="1" hangingPunct="1">
              <a:lnSpc>
                <a:spcPct val="85000"/>
              </a:lnSpc>
            </a:pPr>
            <a:r>
              <a:rPr lang="en-US" dirty="0" smtClean="0">
                <a:solidFill>
                  <a:schemeClr val="bg2"/>
                </a:solidFill>
                <a:latin typeface="Stone Sans"/>
              </a:rPr>
              <a:t>How a PI might assign costs to a project:</a:t>
            </a:r>
          </a:p>
          <a:p>
            <a:pPr marL="633413" lvl="1" eaLnBrk="1" hangingPunct="1">
              <a:spcBef>
                <a:spcPts val="1200"/>
              </a:spcBef>
              <a:buFont typeface="Symbol" panose="05050102010706020507" pitchFamily="18" charset="2"/>
              <a:buChar char="-"/>
            </a:pPr>
            <a:r>
              <a:rPr lang="en-US" sz="2400" b="0" dirty="0">
                <a:solidFill>
                  <a:schemeClr val="bg2"/>
                </a:solidFill>
                <a:latin typeface="Stone Sans"/>
              </a:rPr>
              <a:t>Based on who is ordering the supplies, the cost should be charged to that project</a:t>
            </a:r>
          </a:p>
          <a:p>
            <a:pPr marL="633413" lvl="1" eaLnBrk="1" hangingPunct="1">
              <a:spcBef>
                <a:spcPts val="1200"/>
              </a:spcBef>
              <a:buFont typeface="Symbol" panose="05050102010706020507" pitchFamily="18" charset="2"/>
              <a:buChar char="-"/>
            </a:pPr>
            <a:r>
              <a:rPr lang="en-US" sz="2400" b="0" dirty="0">
                <a:solidFill>
                  <a:schemeClr val="bg2"/>
                </a:solidFill>
                <a:latin typeface="Stone Sans"/>
              </a:rPr>
              <a:t>By splitting costs among grants involving similar research</a:t>
            </a:r>
          </a:p>
          <a:p>
            <a:pPr marL="633413" lvl="1" eaLnBrk="1" hangingPunct="1">
              <a:spcBef>
                <a:spcPts val="1200"/>
              </a:spcBef>
              <a:buFont typeface="Symbol" panose="05050102010706020507" pitchFamily="18" charset="2"/>
              <a:buChar char="-"/>
            </a:pPr>
            <a:r>
              <a:rPr lang="en-US" sz="2400" b="0" dirty="0">
                <a:solidFill>
                  <a:schemeClr val="bg2"/>
                </a:solidFill>
                <a:latin typeface="Stone Sans"/>
              </a:rPr>
              <a:t>By a pre-determined consistently applied method</a:t>
            </a:r>
          </a:p>
          <a:p>
            <a:pPr lvl="3" eaLnBrk="1" hangingPunct="1">
              <a:spcBef>
                <a:spcPts val="1200"/>
              </a:spcBef>
            </a:pPr>
            <a:r>
              <a:rPr lang="en-US" sz="2200" b="0" dirty="0">
                <a:solidFill>
                  <a:schemeClr val="bg2"/>
                </a:solidFill>
                <a:latin typeface="Stone Sans"/>
              </a:rPr>
              <a:t>Have a spending plan in </a:t>
            </a:r>
            <a:r>
              <a:rPr lang="en-US" sz="2200" b="0" dirty="0" smtClean="0">
                <a:solidFill>
                  <a:schemeClr val="bg2"/>
                </a:solidFill>
                <a:latin typeface="Stone Sans"/>
              </a:rPr>
              <a:t>place</a:t>
            </a:r>
            <a:endParaRPr lang="en-US" sz="2200" b="0" dirty="0">
              <a:solidFill>
                <a:schemeClr val="bg2"/>
              </a:solidFill>
              <a:latin typeface="Stone Sans"/>
            </a:endParaRPr>
          </a:p>
          <a:p>
            <a:pPr marL="685800" lvl="1" eaLnBrk="1" hangingPunct="1">
              <a:spcBef>
                <a:spcPts val="1200"/>
              </a:spcBef>
              <a:buFont typeface="Symbol" panose="05050102010706020507" pitchFamily="18" charset="2"/>
              <a:buChar char="-"/>
            </a:pPr>
            <a:r>
              <a:rPr lang="en-US" sz="2400" dirty="0" smtClean="0">
                <a:solidFill>
                  <a:schemeClr val="bg2"/>
                </a:solidFill>
                <a:latin typeface="Stone Sans"/>
              </a:rPr>
              <a:t>When requested, be prepared to demonstrate knowledge of cost allocation </a:t>
            </a:r>
            <a:r>
              <a:rPr lang="en-US" sz="2400" b="0" dirty="0" smtClean="0">
                <a:solidFill>
                  <a:schemeClr val="bg2"/>
                </a:solidFill>
                <a:latin typeface="Stone Sans"/>
              </a:rPr>
              <a:t>plan</a:t>
            </a:r>
            <a:r>
              <a:rPr lang="en-US" sz="2400" b="0" dirty="0">
                <a:solidFill>
                  <a:schemeClr val="bg2"/>
                </a:solidFill>
                <a:latin typeface="Stone Sans"/>
              </a:rPr>
              <a:t>, support for </a:t>
            </a:r>
            <a:r>
              <a:rPr lang="en-US" sz="2400" b="0" dirty="0" smtClean="0">
                <a:solidFill>
                  <a:schemeClr val="bg2"/>
                </a:solidFill>
                <a:latin typeface="Stone Sans"/>
              </a:rPr>
              <a:t>allocations</a:t>
            </a:r>
            <a:endParaRPr lang="en-US" sz="2400" b="0" dirty="0">
              <a:solidFill>
                <a:schemeClr val="bg2"/>
              </a:solidFill>
              <a:latin typeface="Stone Sans"/>
            </a:endParaRPr>
          </a:p>
          <a:p>
            <a:pPr lvl="2" eaLnBrk="1" hangingPunct="1">
              <a:lnSpc>
                <a:spcPct val="85000"/>
              </a:lnSpc>
              <a:buFontTx/>
              <a:buNone/>
            </a:pPr>
            <a:endParaRPr lang="en-US" sz="2400" dirty="0">
              <a:solidFill>
                <a:schemeClr val="bg2"/>
              </a:solidFill>
              <a:latin typeface="Stone Sans"/>
            </a:endParaRPr>
          </a:p>
          <a:p>
            <a:pPr eaLnBrk="1" hangingPunct="1">
              <a:lnSpc>
                <a:spcPct val="85000"/>
              </a:lnSpc>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2764687695"/>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0" y="1543943"/>
            <a:ext cx="7772400" cy="3570208"/>
          </a:xfrm>
        </p:spPr>
        <p:txBody>
          <a:bodyPr/>
          <a:lstStyle/>
          <a:p>
            <a:r>
              <a:rPr lang="en-US" dirty="0" smtClean="0">
                <a:solidFill>
                  <a:schemeClr val="bg2"/>
                </a:solidFill>
                <a:latin typeface="StoneSans"/>
              </a:rPr>
              <a:t>Columbia University agreed to pay $9.5million to resolve allegations that it improperly charged NIH for F&amp;A costs on more than 400 federal grants. </a:t>
            </a:r>
          </a:p>
          <a:p>
            <a:r>
              <a:rPr lang="en-US" dirty="0" smtClean="0">
                <a:solidFill>
                  <a:schemeClr val="bg2"/>
                </a:solidFill>
                <a:latin typeface="StoneSans"/>
              </a:rPr>
              <a:t>Universities are allowed to charge a higher rate for research conducted on campus to offset M&amp;O, however, amounts charged were inflated from 2003-2015. University claims rates were openly and consistently disclosed but government disagreed with university’s approach. (7/16)</a:t>
            </a:r>
            <a:endParaRPr lang="en-US" dirty="0">
              <a:solidFill>
                <a:schemeClr val="bg2"/>
              </a:solidFill>
              <a:latin typeface="StoneSans"/>
            </a:endParaRPr>
          </a:p>
        </p:txBody>
      </p:sp>
    </p:spTree>
    <p:extLst>
      <p:ext uri="{BB962C8B-B14F-4D97-AF65-F5344CB8AC3E}">
        <p14:creationId xmlns:p14="http://schemas.microsoft.com/office/powerpoint/2010/main" val="1510455438"/>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543943"/>
            <a:ext cx="7772400" cy="3416320"/>
          </a:xfrm>
        </p:spPr>
        <p:txBody>
          <a:bodyPr/>
          <a:lstStyle/>
          <a:p>
            <a:r>
              <a:rPr lang="en-US" dirty="0" smtClean="0">
                <a:solidFill>
                  <a:schemeClr val="bg2"/>
                </a:solidFill>
                <a:latin typeface="StoneSans"/>
              </a:rPr>
              <a:t>University of Florida agreed to pay nearly $20 million to resolve allegations it improperly charged DHHS for salary and administrative costs on hundreds of grants. Suit claims university overcharged for salaries of its employees without documenting their contributions (effort) and inflated the cost of services performed by a contractor, also, claimed school sought reimbursement for equipment and supplies not covered by the grant. (11/16)</a:t>
            </a:r>
            <a:endParaRPr lang="en-US" dirty="0">
              <a:solidFill>
                <a:schemeClr val="bg2"/>
              </a:solidFill>
              <a:latin typeface="StoneSans"/>
            </a:endParaRPr>
          </a:p>
        </p:txBody>
      </p:sp>
    </p:spTree>
    <p:extLst>
      <p:ext uri="{BB962C8B-B14F-4D97-AF65-F5344CB8AC3E}">
        <p14:creationId xmlns:p14="http://schemas.microsoft.com/office/powerpoint/2010/main" val="405487729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543943"/>
            <a:ext cx="7772400" cy="4462760"/>
          </a:xfrm>
        </p:spPr>
        <p:txBody>
          <a:bodyPr/>
          <a:lstStyle/>
          <a:p>
            <a:r>
              <a:rPr lang="en-US" dirty="0" smtClean="0">
                <a:solidFill>
                  <a:schemeClr val="bg2"/>
                </a:solidFill>
                <a:latin typeface="StoneSans"/>
              </a:rPr>
              <a:t>8/15 National Science Foundation ordered Northeastern University to pay back $2.7 million. Salaries paid without proper support, advances  disbursed without required verification of need and sufficient oversight. </a:t>
            </a:r>
          </a:p>
          <a:p>
            <a:endParaRPr lang="en-US" dirty="0">
              <a:solidFill>
                <a:schemeClr val="bg2"/>
              </a:solidFill>
              <a:latin typeface="StoneSans"/>
            </a:endParaRPr>
          </a:p>
          <a:p>
            <a:r>
              <a:rPr lang="en-US" dirty="0" smtClean="0">
                <a:solidFill>
                  <a:schemeClr val="bg2"/>
                </a:solidFill>
                <a:latin typeface="StoneSans"/>
              </a:rPr>
              <a:t>8/15 NASA and NSF settle for $2.3 million from Wheeling Jesuit University – costs improperly mischaracterized, impermissible costs and misused federal funds and property acquired with federal funds. </a:t>
            </a:r>
            <a:endParaRPr lang="en-US" dirty="0">
              <a:solidFill>
                <a:schemeClr val="bg2"/>
              </a:solidFill>
              <a:latin typeface="StoneSans"/>
            </a:endParaRPr>
          </a:p>
        </p:txBody>
      </p:sp>
    </p:spTree>
    <p:extLst>
      <p:ext uri="{BB962C8B-B14F-4D97-AF65-F5344CB8AC3E}">
        <p14:creationId xmlns:p14="http://schemas.microsoft.com/office/powerpoint/2010/main" val="365247813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656" y="736916"/>
            <a:ext cx="8648344" cy="701731"/>
          </a:xfrm>
        </p:spPr>
        <p:txBody>
          <a:bodyPr/>
          <a:lstStyle/>
          <a:p>
            <a:r>
              <a:rPr lang="en-US" sz="4400" dirty="0" smtClean="0">
                <a:latin typeface="Stone Sans" pitchFamily="34" charset="0"/>
              </a:rPr>
              <a:t>What is Internal Control?</a:t>
            </a:r>
            <a:endParaRPr lang="en-US" sz="4400" dirty="0">
              <a:latin typeface="Stone Sans" pitchFamily="34" charset="0"/>
            </a:endParaRPr>
          </a:p>
        </p:txBody>
      </p:sp>
      <p:sp>
        <p:nvSpPr>
          <p:cNvPr id="3" name="Content Placeholder 2"/>
          <p:cNvSpPr>
            <a:spLocks noGrp="1"/>
          </p:cNvSpPr>
          <p:nvPr>
            <p:ph idx="1"/>
          </p:nvPr>
        </p:nvSpPr>
        <p:spPr>
          <a:xfrm>
            <a:off x="685800" y="2001638"/>
            <a:ext cx="7992208" cy="3804118"/>
          </a:xfrm>
        </p:spPr>
        <p:txBody>
          <a:bodyPr/>
          <a:lstStyle/>
          <a:p>
            <a:pPr marL="0" indent="0">
              <a:buNone/>
            </a:pPr>
            <a:r>
              <a:rPr lang="en-US" dirty="0" smtClean="0">
                <a:solidFill>
                  <a:schemeClr val="bg2"/>
                </a:solidFill>
                <a:latin typeface="Stone Sans" pitchFamily="34" charset="0"/>
              </a:rPr>
              <a:t>Internal control is a process, effected by people at all levels of an organization, designed to provide reasonable assurance that the organization will achieve its objectives by:</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Safeguarding its assets and resources</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Providing accurate accounting data</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Promoting efficient operations</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Ensuring adherence to policies and regulations</a:t>
            </a:r>
          </a:p>
          <a:p>
            <a:pPr>
              <a:buNone/>
            </a:pPr>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68747"/>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5</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86938099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10" y="736916"/>
            <a:ext cx="8656890" cy="701731"/>
          </a:xfrm>
        </p:spPr>
        <p:txBody>
          <a:bodyPr/>
          <a:lstStyle/>
          <a:p>
            <a:r>
              <a:rPr lang="en-US" sz="4400" dirty="0" smtClean="0">
                <a:latin typeface="Stone Sans"/>
              </a:rPr>
              <a:t>5.  Asset Control Activities</a:t>
            </a:r>
            <a:endParaRPr lang="en-US" sz="4400" dirty="0">
              <a:latin typeface="Stone Sans"/>
            </a:endParaRPr>
          </a:p>
        </p:txBody>
      </p:sp>
      <p:sp>
        <p:nvSpPr>
          <p:cNvPr id="3" name="Content Placeholder 2"/>
          <p:cNvSpPr>
            <a:spLocks noGrp="1"/>
          </p:cNvSpPr>
          <p:nvPr>
            <p:ph idx="1"/>
          </p:nvPr>
        </p:nvSpPr>
        <p:spPr>
          <a:xfrm>
            <a:off x="487110" y="1939597"/>
            <a:ext cx="7772400" cy="4265783"/>
          </a:xfrm>
        </p:spPr>
        <p:txBody>
          <a:bodyPr/>
          <a:lstStyle/>
          <a:p>
            <a:pPr>
              <a:spcBef>
                <a:spcPts val="1200"/>
              </a:spcBef>
            </a:pPr>
            <a:r>
              <a:rPr lang="en-US" dirty="0" smtClean="0">
                <a:solidFill>
                  <a:schemeClr val="bg2"/>
                </a:solidFill>
                <a:latin typeface="StoneSans" pitchFamily="34" charset="0"/>
              </a:rPr>
              <a:t>Adequately protect assets – assets include data!</a:t>
            </a:r>
          </a:p>
          <a:p>
            <a:pPr lvl="1">
              <a:spcBef>
                <a:spcPts val="1200"/>
              </a:spcBef>
            </a:pPr>
            <a:r>
              <a:rPr lang="en-US" dirty="0" smtClean="0">
                <a:solidFill>
                  <a:schemeClr val="bg2"/>
                </a:solidFill>
                <a:latin typeface="Stone Sans"/>
              </a:rPr>
              <a:t>Periodic asset counts</a:t>
            </a:r>
          </a:p>
          <a:p>
            <a:pPr lvl="1">
              <a:spcBef>
                <a:spcPts val="1200"/>
              </a:spcBef>
            </a:pPr>
            <a:r>
              <a:rPr lang="en-US" dirty="0" smtClean="0">
                <a:solidFill>
                  <a:schemeClr val="bg2"/>
                </a:solidFill>
                <a:latin typeface="Stone Sans"/>
              </a:rPr>
              <a:t>Periodic comparisons</a:t>
            </a:r>
          </a:p>
          <a:p>
            <a:pPr lvl="1">
              <a:spcBef>
                <a:spcPts val="1200"/>
              </a:spcBef>
            </a:pPr>
            <a:r>
              <a:rPr lang="en-US" dirty="0" smtClean="0">
                <a:solidFill>
                  <a:schemeClr val="bg2"/>
                </a:solidFill>
                <a:latin typeface="Stone Sans"/>
              </a:rPr>
              <a:t>Investigation of discrepancies</a:t>
            </a:r>
          </a:p>
          <a:p>
            <a:pPr lvl="1">
              <a:spcBef>
                <a:spcPts val="1200"/>
              </a:spcBef>
            </a:pPr>
            <a:r>
              <a:rPr lang="en-US" dirty="0" smtClean="0">
                <a:solidFill>
                  <a:schemeClr val="bg2"/>
                </a:solidFill>
                <a:latin typeface="Stone Sans"/>
              </a:rPr>
              <a:t>Physical safeguards against theft and fire</a:t>
            </a:r>
          </a:p>
          <a:p>
            <a:pPr lvl="1">
              <a:spcBef>
                <a:spcPts val="1200"/>
              </a:spcBef>
            </a:pPr>
            <a:r>
              <a:rPr lang="en-US" dirty="0" smtClean="0">
                <a:solidFill>
                  <a:schemeClr val="bg2"/>
                </a:solidFill>
                <a:latin typeface="Stone Sans"/>
              </a:rPr>
              <a:t>Password security</a:t>
            </a:r>
          </a:p>
          <a:p>
            <a:pPr lvl="1">
              <a:spcBef>
                <a:spcPts val="1200"/>
              </a:spcBef>
            </a:pPr>
            <a:r>
              <a:rPr lang="en-US" dirty="0" smtClean="0">
                <a:solidFill>
                  <a:schemeClr val="bg2"/>
                </a:solidFill>
                <a:latin typeface="Stone Sans"/>
              </a:rPr>
              <a:t>Encryption</a:t>
            </a:r>
          </a:p>
          <a:p>
            <a:pPr lvl="1">
              <a:spcBef>
                <a:spcPts val="1200"/>
              </a:spcBef>
            </a:pPr>
            <a:r>
              <a:rPr lang="en-US" dirty="0" smtClean="0">
                <a:solidFill>
                  <a:schemeClr val="bg2"/>
                </a:solidFill>
                <a:latin typeface="Stone Sans"/>
              </a:rPr>
              <a:t>Backup</a:t>
            </a:r>
            <a:endParaRPr lang="en-US" dirty="0">
              <a:solidFill>
                <a:schemeClr val="bg2"/>
              </a:solidFill>
              <a:latin typeface="Stone Sans"/>
            </a:endParaRPr>
          </a:p>
          <a:p>
            <a:pPr lvl="1">
              <a:spcBef>
                <a:spcPts val="1200"/>
              </a:spcBef>
            </a:pPr>
            <a:r>
              <a:rPr lang="en-US" dirty="0" smtClean="0">
                <a:solidFill>
                  <a:schemeClr val="bg2"/>
                </a:solidFill>
                <a:latin typeface="Stone Sans"/>
              </a:rPr>
              <a:t>third-party agreements </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50</a:t>
            </a:fld>
            <a:endParaRPr lang="en-US" dirty="0"/>
          </a:p>
        </p:txBody>
      </p:sp>
    </p:spTree>
    <p:extLst>
      <p:ext uri="{BB962C8B-B14F-4D97-AF65-F5344CB8AC3E}">
        <p14:creationId xmlns:p14="http://schemas.microsoft.com/office/powerpoint/2010/main" val="337925451"/>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1543943"/>
            <a:ext cx="7772400" cy="461665"/>
          </a:xfrm>
        </p:spPr>
        <p:txBody>
          <a:bodyPr/>
          <a:lstStyle/>
          <a:p>
            <a:pPr marL="165100" indent="0">
              <a:buNone/>
            </a:pPr>
            <a:r>
              <a:rPr lang="en-US" dirty="0" smtClean="0">
                <a:solidFill>
                  <a:schemeClr val="bg2"/>
                </a:solidFill>
                <a:latin typeface="StoneSans"/>
              </a:rPr>
              <a:t>OTHER CONTROL CONSIDERATIONS</a:t>
            </a:r>
            <a:endParaRPr lang="en-US" dirty="0">
              <a:solidFill>
                <a:schemeClr val="bg2"/>
              </a:solidFill>
              <a:latin typeface="StoneSans"/>
            </a:endParaRPr>
          </a:p>
        </p:txBody>
      </p:sp>
    </p:spTree>
    <p:extLst>
      <p:ext uri="{BB962C8B-B14F-4D97-AF65-F5344CB8AC3E}">
        <p14:creationId xmlns:p14="http://schemas.microsoft.com/office/powerpoint/2010/main" val="429377094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4294967295"/>
          </p:nvPr>
        </p:nvSpPr>
        <p:spPr>
          <a:xfrm>
            <a:off x="6934200" y="6248400"/>
            <a:ext cx="2133600" cy="476250"/>
          </a:xfrm>
          <a:prstGeom prst="rect">
            <a:avLst/>
          </a:prstGeom>
          <a:noFill/>
        </p:spPr>
        <p:txBody>
          <a:bodyPr/>
          <a:lstStyle/>
          <a:p>
            <a:fld id="{E1AFD950-5A74-4FFC-954A-89912A77E646}" type="slidenum">
              <a:rPr lang="en-US" smtClean="0"/>
              <a:pPr/>
              <a:t>52</a:t>
            </a:fld>
            <a:endParaRPr lang="en-US" smtClean="0"/>
          </a:p>
        </p:txBody>
      </p:sp>
      <p:sp>
        <p:nvSpPr>
          <p:cNvPr id="29699" name="Rectangle 2"/>
          <p:cNvSpPr>
            <a:spLocks noGrp="1" noChangeArrowheads="1"/>
          </p:cNvSpPr>
          <p:nvPr>
            <p:ph type="title"/>
          </p:nvPr>
        </p:nvSpPr>
        <p:spPr>
          <a:xfrm>
            <a:off x="497791" y="701745"/>
            <a:ext cx="8646210" cy="701731"/>
          </a:xfrm>
        </p:spPr>
        <p:txBody>
          <a:bodyPr/>
          <a:lstStyle/>
          <a:p>
            <a:pPr eaLnBrk="1" hangingPunct="1"/>
            <a:r>
              <a:rPr lang="en-US" sz="4400" dirty="0" smtClean="0">
                <a:latin typeface="Stone Sans"/>
              </a:rPr>
              <a:t>Payroll</a:t>
            </a:r>
          </a:p>
        </p:txBody>
      </p:sp>
      <p:sp>
        <p:nvSpPr>
          <p:cNvPr id="29700" name="Rectangle 3"/>
          <p:cNvSpPr>
            <a:spLocks noGrp="1" noChangeArrowheads="1"/>
          </p:cNvSpPr>
          <p:nvPr>
            <p:ph type="body" idx="1"/>
          </p:nvPr>
        </p:nvSpPr>
        <p:spPr>
          <a:xfrm>
            <a:off x="497790" y="2105114"/>
            <a:ext cx="8294518" cy="3673313"/>
          </a:xfrm>
        </p:spPr>
        <p:txBody>
          <a:bodyPr/>
          <a:lstStyle/>
          <a:p>
            <a:pPr eaLnBrk="1" hangingPunct="1"/>
            <a:r>
              <a:rPr lang="en-US" dirty="0" smtClean="0">
                <a:solidFill>
                  <a:schemeClr val="bg2"/>
                </a:solidFill>
                <a:latin typeface="Stone Sans"/>
              </a:rPr>
              <a:t>Time records:</a:t>
            </a:r>
          </a:p>
          <a:p>
            <a:pPr lvl="2" eaLnBrk="1" hangingPunct="1">
              <a:spcBef>
                <a:spcPts val="1200"/>
              </a:spcBef>
              <a:buFont typeface="Symbol" panose="05050102010706020507" pitchFamily="18" charset="2"/>
              <a:buChar char=""/>
            </a:pPr>
            <a:r>
              <a:rPr lang="en-US" sz="2200" b="0" dirty="0">
                <a:solidFill>
                  <a:schemeClr val="bg2"/>
                </a:solidFill>
                <a:latin typeface="Stone Sans"/>
              </a:rPr>
              <a:t>Should never be pre-approved or pre-signed</a:t>
            </a:r>
          </a:p>
          <a:p>
            <a:pPr lvl="2" eaLnBrk="1" hangingPunct="1">
              <a:spcBef>
                <a:spcPts val="1200"/>
              </a:spcBef>
              <a:buFont typeface="Symbol" panose="05050102010706020507" pitchFamily="18" charset="2"/>
              <a:buChar char=""/>
            </a:pPr>
            <a:r>
              <a:rPr lang="en-US" sz="2200" b="0" dirty="0">
                <a:solidFill>
                  <a:schemeClr val="bg2"/>
                </a:solidFill>
                <a:latin typeface="Stone Sans"/>
              </a:rPr>
              <a:t>Should be signed/certified by employee and supervisor</a:t>
            </a:r>
          </a:p>
          <a:p>
            <a:pPr lvl="2" eaLnBrk="1" hangingPunct="1">
              <a:spcBef>
                <a:spcPts val="1200"/>
              </a:spcBef>
              <a:buFont typeface="Symbol" panose="05050102010706020507" pitchFamily="18" charset="2"/>
              <a:buChar char=""/>
            </a:pPr>
            <a:r>
              <a:rPr lang="en-US" sz="2200" b="0" dirty="0">
                <a:solidFill>
                  <a:schemeClr val="bg2"/>
                </a:solidFill>
                <a:latin typeface="Stone Sans"/>
              </a:rPr>
              <a:t>Should reflect actual hours worked</a:t>
            </a:r>
          </a:p>
          <a:p>
            <a:pPr eaLnBrk="1" hangingPunct="1">
              <a:spcBef>
                <a:spcPts val="1200"/>
              </a:spcBef>
            </a:pPr>
            <a:r>
              <a:rPr lang="en-US" dirty="0" smtClean="0">
                <a:solidFill>
                  <a:schemeClr val="bg2"/>
                </a:solidFill>
                <a:latin typeface="Stone Sans"/>
              </a:rPr>
              <a:t>After certification, approved time records should not return to employee.</a:t>
            </a:r>
          </a:p>
          <a:p>
            <a:pPr eaLnBrk="1" hangingPunct="1">
              <a:spcBef>
                <a:spcPts val="1200"/>
              </a:spcBef>
            </a:pPr>
            <a:r>
              <a:rPr lang="en-US" dirty="0" smtClean="0">
                <a:solidFill>
                  <a:schemeClr val="bg2"/>
                </a:solidFill>
                <a:latin typeface="Stone Sans"/>
              </a:rPr>
              <a:t>Should have adequate separation of duties – scheduling, post of hours, payroll processing.</a:t>
            </a:r>
          </a:p>
        </p:txBody>
      </p:sp>
    </p:spTree>
    <p:extLst>
      <p:ext uri="{BB962C8B-B14F-4D97-AF65-F5344CB8AC3E}">
        <p14:creationId xmlns:p14="http://schemas.microsoft.com/office/powerpoint/2010/main" val="406683066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4294967295"/>
          </p:nvPr>
        </p:nvSpPr>
        <p:spPr>
          <a:xfrm>
            <a:off x="6934200" y="6248400"/>
            <a:ext cx="2133600" cy="476250"/>
          </a:xfrm>
          <a:prstGeom prst="rect">
            <a:avLst/>
          </a:prstGeom>
          <a:noFill/>
        </p:spPr>
        <p:txBody>
          <a:bodyPr/>
          <a:lstStyle/>
          <a:p>
            <a:fld id="{8500E996-CCF9-4945-BE41-B92F6EE654EB}" type="slidenum">
              <a:rPr lang="en-US" smtClean="0"/>
              <a:pPr/>
              <a:t>53</a:t>
            </a:fld>
            <a:endParaRPr lang="en-US" smtClean="0"/>
          </a:p>
        </p:txBody>
      </p:sp>
      <p:sp>
        <p:nvSpPr>
          <p:cNvPr id="30723" name="Rectangle 2"/>
          <p:cNvSpPr>
            <a:spLocks noGrp="1" noChangeArrowheads="1"/>
          </p:cNvSpPr>
          <p:nvPr>
            <p:ph type="title"/>
          </p:nvPr>
        </p:nvSpPr>
        <p:spPr>
          <a:xfrm>
            <a:off x="472154" y="805283"/>
            <a:ext cx="8595645" cy="701731"/>
          </a:xfrm>
        </p:spPr>
        <p:txBody>
          <a:bodyPr/>
          <a:lstStyle/>
          <a:p>
            <a:pPr eaLnBrk="1" hangingPunct="1"/>
            <a:r>
              <a:rPr lang="en-US" sz="4400" dirty="0">
                <a:latin typeface="Stone Sans"/>
              </a:rPr>
              <a:t>Auditing Payroll</a:t>
            </a:r>
          </a:p>
        </p:txBody>
      </p:sp>
      <p:sp>
        <p:nvSpPr>
          <p:cNvPr id="30724" name="Rectangle 3"/>
          <p:cNvSpPr>
            <a:spLocks noGrp="1" noChangeArrowheads="1"/>
          </p:cNvSpPr>
          <p:nvPr>
            <p:ph type="body" idx="1"/>
          </p:nvPr>
        </p:nvSpPr>
        <p:spPr>
          <a:xfrm>
            <a:off x="562708" y="2282440"/>
            <a:ext cx="7974623" cy="3816429"/>
          </a:xfrm>
        </p:spPr>
        <p:txBody>
          <a:bodyPr/>
          <a:lstStyle/>
          <a:p>
            <a:pPr eaLnBrk="1" hangingPunct="1"/>
            <a:r>
              <a:rPr lang="en-US" dirty="0" smtClean="0">
                <a:solidFill>
                  <a:schemeClr val="bg2"/>
                </a:solidFill>
                <a:latin typeface="Stone Sans"/>
              </a:rPr>
              <a:t>When requested, have available, or allow access to, personnel files (PAF, appointments, Time/Leave </a:t>
            </a:r>
            <a:r>
              <a:rPr lang="en-US" dirty="0">
                <a:solidFill>
                  <a:schemeClr val="bg2"/>
                </a:solidFill>
                <a:latin typeface="Stone Sans"/>
              </a:rPr>
              <a:t>R</a:t>
            </a:r>
            <a:r>
              <a:rPr lang="en-US" dirty="0" smtClean="0">
                <a:solidFill>
                  <a:schemeClr val="bg2"/>
                </a:solidFill>
                <a:latin typeface="Stone Sans"/>
              </a:rPr>
              <a:t>eports, pay-affecting documents).</a:t>
            </a:r>
          </a:p>
          <a:p>
            <a:pPr eaLnBrk="1" hangingPunct="1">
              <a:spcBef>
                <a:spcPts val="1200"/>
              </a:spcBef>
            </a:pPr>
            <a:r>
              <a:rPr lang="en-US" dirty="0" smtClean="0">
                <a:solidFill>
                  <a:schemeClr val="bg2"/>
                </a:solidFill>
                <a:latin typeface="Stone Sans"/>
              </a:rPr>
              <a:t>Ensure all support is accounted for.</a:t>
            </a:r>
          </a:p>
          <a:p>
            <a:pPr eaLnBrk="1" hangingPunct="1">
              <a:spcBef>
                <a:spcPts val="1200"/>
              </a:spcBef>
            </a:pPr>
            <a:r>
              <a:rPr lang="en-US" dirty="0" smtClean="0">
                <a:solidFill>
                  <a:schemeClr val="bg2"/>
                </a:solidFill>
                <a:latin typeface="Stone Sans"/>
              </a:rPr>
              <a:t>If unusual activity, document the conditions.</a:t>
            </a:r>
          </a:p>
          <a:p>
            <a:pPr eaLnBrk="1" hangingPunct="1">
              <a:spcBef>
                <a:spcPts val="1200"/>
              </a:spcBef>
            </a:pPr>
            <a:r>
              <a:rPr lang="en-US" dirty="0" smtClean="0">
                <a:solidFill>
                  <a:schemeClr val="bg2"/>
                </a:solidFill>
                <a:latin typeface="Stone Sans"/>
              </a:rPr>
              <a:t>Evidence reviews.</a:t>
            </a:r>
          </a:p>
          <a:p>
            <a:pPr eaLnBrk="1" hangingPunct="1">
              <a:spcBef>
                <a:spcPts val="1200"/>
              </a:spcBef>
            </a:pPr>
            <a:r>
              <a:rPr lang="en-US" dirty="0" smtClean="0">
                <a:solidFill>
                  <a:schemeClr val="bg2"/>
                </a:solidFill>
                <a:latin typeface="Stone Sans"/>
              </a:rPr>
              <a:t>Be able to identify employee responsibilities.</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3829482328"/>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87110" y="801617"/>
            <a:ext cx="8656890" cy="701731"/>
          </a:xfrm>
        </p:spPr>
        <p:txBody>
          <a:bodyPr/>
          <a:lstStyle/>
          <a:p>
            <a:pPr eaLnBrk="1" hangingPunct="1"/>
            <a:r>
              <a:rPr lang="en-US" sz="4400" dirty="0">
                <a:latin typeface="Stone Sans"/>
              </a:rPr>
              <a:t>Payroll Issues Example</a:t>
            </a:r>
          </a:p>
        </p:txBody>
      </p:sp>
      <p:sp>
        <p:nvSpPr>
          <p:cNvPr id="3" name="Content Placeholder 2"/>
          <p:cNvSpPr>
            <a:spLocks noGrp="1"/>
          </p:cNvSpPr>
          <p:nvPr>
            <p:ph idx="1"/>
          </p:nvPr>
        </p:nvSpPr>
        <p:spPr>
          <a:xfrm>
            <a:off x="487110" y="1954138"/>
            <a:ext cx="8287614" cy="3877985"/>
          </a:xfrm>
        </p:spPr>
        <p:txBody>
          <a:bodyPr/>
          <a:lstStyle/>
          <a:p>
            <a:pPr eaLnBrk="1" hangingPunct="1"/>
            <a:r>
              <a:rPr lang="en-US" dirty="0" smtClean="0">
                <a:solidFill>
                  <a:schemeClr val="bg2"/>
                </a:solidFill>
                <a:latin typeface="Stone Sans"/>
              </a:rPr>
              <a:t>Payroll Fraud ~$25,000 - payroll administrator created temp position for herself, used rubber stamp for supervisor ‘authorization,’ no monitoring.</a:t>
            </a:r>
          </a:p>
          <a:p>
            <a:pPr eaLnBrk="1" hangingPunct="1">
              <a:spcBef>
                <a:spcPts val="1200"/>
              </a:spcBef>
            </a:pPr>
            <a:r>
              <a:rPr lang="en-US" dirty="0" smtClean="0">
                <a:solidFill>
                  <a:schemeClr val="bg2"/>
                </a:solidFill>
                <a:latin typeface="Stone Sans"/>
              </a:rPr>
              <a:t>Payroll Audit Finding – supervisor allowed employees to take 2 - 4 days off work without booking leave.</a:t>
            </a:r>
          </a:p>
          <a:p>
            <a:pPr eaLnBrk="1" hangingPunct="1">
              <a:spcBef>
                <a:spcPts val="1200"/>
              </a:spcBef>
            </a:pPr>
            <a:r>
              <a:rPr lang="en-US" dirty="0" smtClean="0">
                <a:solidFill>
                  <a:schemeClr val="bg2"/>
                </a:solidFill>
                <a:latin typeface="Stone Sans"/>
              </a:rPr>
              <a:t>Payroll Audit Finding – supervisor signing time reports and handing back to employee prior to posting payroll hours.</a:t>
            </a:r>
          </a:p>
          <a:p>
            <a:pPr eaLnBrk="1" hangingPunct="1">
              <a:buFontTx/>
              <a:buNone/>
            </a:pPr>
            <a:endParaRPr lang="en-US" dirty="0" smtClean="0">
              <a:solidFill>
                <a:schemeClr val="bg2"/>
              </a:solidFill>
              <a:latin typeface="StoneSans" pitchFamily="34" charset="0"/>
            </a:endParaRPr>
          </a:p>
        </p:txBody>
      </p:sp>
      <p:sp>
        <p:nvSpPr>
          <p:cNvPr id="55300" name="Slide Number Placeholder 3"/>
          <p:cNvSpPr>
            <a:spLocks noGrp="1"/>
          </p:cNvSpPr>
          <p:nvPr>
            <p:ph type="sldNum" sz="quarter" idx="4294967295"/>
          </p:nvPr>
        </p:nvSpPr>
        <p:spPr>
          <a:xfrm>
            <a:off x="6934200" y="6248400"/>
            <a:ext cx="2133600" cy="476250"/>
          </a:xfrm>
          <a:prstGeom prst="rect">
            <a:avLst/>
          </a:prstGeom>
          <a:noFill/>
        </p:spPr>
        <p:txBody>
          <a:bodyPr/>
          <a:lstStyle/>
          <a:p>
            <a:fld id="{7F70B1EE-7F26-409C-A24E-7885E8234FD9}" type="slidenum">
              <a:rPr lang="en-US" smtClean="0"/>
              <a:pPr/>
              <a:t>54</a:t>
            </a:fld>
            <a:endParaRPr lang="en-US" smtClean="0"/>
          </a:p>
        </p:txBody>
      </p:sp>
    </p:spTree>
    <p:extLst>
      <p:ext uri="{BB962C8B-B14F-4D97-AF65-F5344CB8AC3E}">
        <p14:creationId xmlns:p14="http://schemas.microsoft.com/office/powerpoint/2010/main" val="1005794904"/>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4294967295"/>
          </p:nvPr>
        </p:nvSpPr>
        <p:spPr>
          <a:xfrm>
            <a:off x="6934200" y="6248400"/>
            <a:ext cx="2133600" cy="476250"/>
          </a:xfrm>
          <a:prstGeom prst="rect">
            <a:avLst/>
          </a:prstGeom>
          <a:noFill/>
        </p:spPr>
        <p:txBody>
          <a:bodyPr/>
          <a:lstStyle/>
          <a:p>
            <a:fld id="{E9C0079F-82D2-4F94-9866-1F7D93E505D6}" type="slidenum">
              <a:rPr lang="en-US" smtClean="0"/>
              <a:pPr/>
              <a:t>55</a:t>
            </a:fld>
            <a:endParaRPr lang="en-US" smtClean="0"/>
          </a:p>
        </p:txBody>
      </p:sp>
      <p:sp>
        <p:nvSpPr>
          <p:cNvPr id="31747" name="Rectangle 2"/>
          <p:cNvSpPr>
            <a:spLocks noGrp="1" noChangeArrowheads="1"/>
          </p:cNvSpPr>
          <p:nvPr>
            <p:ph type="title"/>
          </p:nvPr>
        </p:nvSpPr>
        <p:spPr>
          <a:xfrm>
            <a:off x="489247" y="1326471"/>
            <a:ext cx="8654753" cy="701731"/>
          </a:xfrm>
        </p:spPr>
        <p:txBody>
          <a:bodyPr/>
          <a:lstStyle/>
          <a:p>
            <a:pPr algn="ctr" eaLnBrk="1" hangingPunct="1"/>
            <a:r>
              <a:rPr lang="en-US" sz="4400" dirty="0" smtClean="0">
                <a:latin typeface="Stone Sans"/>
              </a:rPr>
              <a:t>Purchasing </a:t>
            </a:r>
            <a:r>
              <a:rPr lang="en-US" sz="4400" dirty="0">
                <a:latin typeface="Stone Sans"/>
              </a:rPr>
              <a:t>Cards</a:t>
            </a:r>
          </a:p>
        </p:txBody>
      </p:sp>
      <p:sp>
        <p:nvSpPr>
          <p:cNvPr id="31748" name="Rectangle 3"/>
          <p:cNvSpPr>
            <a:spLocks noGrp="1" noChangeArrowheads="1"/>
          </p:cNvSpPr>
          <p:nvPr>
            <p:ph type="body" idx="1"/>
          </p:nvPr>
        </p:nvSpPr>
        <p:spPr>
          <a:xfrm>
            <a:off x="562707" y="2028202"/>
            <a:ext cx="8062547" cy="3816429"/>
          </a:xfrm>
        </p:spPr>
        <p:txBody>
          <a:bodyPr/>
          <a:lstStyle/>
          <a:p>
            <a:pPr eaLnBrk="1" hangingPunct="1"/>
            <a:endParaRPr lang="en-US" dirty="0" smtClean="0">
              <a:solidFill>
                <a:schemeClr val="bg2"/>
              </a:solidFill>
              <a:latin typeface="StoneSans" pitchFamily="34" charset="0"/>
            </a:endParaRPr>
          </a:p>
          <a:p>
            <a:pPr eaLnBrk="1" hangingPunct="1"/>
            <a:r>
              <a:rPr lang="en-US" dirty="0" smtClean="0">
                <a:solidFill>
                  <a:schemeClr val="bg2"/>
                </a:solidFill>
                <a:latin typeface="Stone Sans"/>
              </a:rPr>
              <a:t>Be sure to understand and comply with University policy.			</a:t>
            </a:r>
          </a:p>
          <a:p>
            <a:pPr eaLnBrk="1" hangingPunct="1">
              <a:spcBef>
                <a:spcPts val="1200"/>
              </a:spcBef>
            </a:pPr>
            <a:r>
              <a:rPr lang="en-US" dirty="0" smtClean="0">
                <a:solidFill>
                  <a:schemeClr val="bg2"/>
                </a:solidFill>
                <a:latin typeface="Stone Sans"/>
              </a:rPr>
              <a:t>Safeguard purchasing cards when not in use.</a:t>
            </a:r>
          </a:p>
          <a:p>
            <a:pPr eaLnBrk="1" hangingPunct="1">
              <a:spcBef>
                <a:spcPts val="1200"/>
              </a:spcBef>
            </a:pPr>
            <a:r>
              <a:rPr lang="en-US" dirty="0" smtClean="0">
                <a:solidFill>
                  <a:schemeClr val="bg2"/>
                </a:solidFill>
                <a:latin typeface="Stone Sans"/>
              </a:rPr>
              <a:t>Only authorized persons should use card.</a:t>
            </a:r>
          </a:p>
          <a:p>
            <a:pPr eaLnBrk="1" hangingPunct="1">
              <a:spcBef>
                <a:spcPts val="1200"/>
              </a:spcBef>
            </a:pPr>
            <a:r>
              <a:rPr lang="en-US" dirty="0" smtClean="0">
                <a:solidFill>
                  <a:schemeClr val="bg2"/>
                </a:solidFill>
                <a:latin typeface="Stone Sans"/>
              </a:rPr>
              <a:t>Log all transactions and make sure timely reconciled on-line and with bank statements.</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3451569371"/>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4294967295"/>
          </p:nvPr>
        </p:nvSpPr>
        <p:spPr>
          <a:xfrm>
            <a:off x="6934200" y="6248400"/>
            <a:ext cx="2133600" cy="476250"/>
          </a:xfrm>
          <a:prstGeom prst="rect">
            <a:avLst/>
          </a:prstGeom>
          <a:noFill/>
        </p:spPr>
        <p:txBody>
          <a:bodyPr/>
          <a:lstStyle/>
          <a:p>
            <a:fld id="{392FA1A3-A183-4929-8691-2634BB4737A2}" type="slidenum">
              <a:rPr lang="en-US" smtClean="0"/>
              <a:pPr/>
              <a:t>56</a:t>
            </a:fld>
            <a:endParaRPr lang="en-US" smtClean="0"/>
          </a:p>
        </p:txBody>
      </p:sp>
      <p:sp>
        <p:nvSpPr>
          <p:cNvPr id="32771" name="Rectangle 2"/>
          <p:cNvSpPr>
            <a:spLocks noGrp="1" noChangeArrowheads="1"/>
          </p:cNvSpPr>
          <p:nvPr>
            <p:ph type="title"/>
          </p:nvPr>
        </p:nvSpPr>
        <p:spPr>
          <a:xfrm>
            <a:off x="518746" y="748388"/>
            <a:ext cx="8625254" cy="1089529"/>
          </a:xfrm>
        </p:spPr>
        <p:txBody>
          <a:bodyPr/>
          <a:lstStyle/>
          <a:p>
            <a:pPr algn="ctr" eaLnBrk="1" hangingPunct="1"/>
            <a:r>
              <a:rPr lang="en-US" sz="4400" dirty="0" smtClean="0">
                <a:latin typeface="Stone Sans"/>
              </a:rPr>
              <a:t>Purchasing Cards</a:t>
            </a:r>
            <a:r>
              <a:rPr lang="en-US" dirty="0" smtClean="0">
                <a:latin typeface="Stone Sans"/>
              </a:rPr>
              <a:t/>
            </a:r>
            <a:br>
              <a:rPr lang="en-US" dirty="0" smtClean="0">
                <a:latin typeface="Stone Sans"/>
              </a:rPr>
            </a:br>
            <a:r>
              <a:rPr lang="en-US" sz="2800" b="0" i="1" dirty="0" smtClean="0">
                <a:latin typeface="Stone Sans"/>
              </a:rPr>
              <a:t>(Continued)</a:t>
            </a:r>
          </a:p>
        </p:txBody>
      </p:sp>
      <p:sp>
        <p:nvSpPr>
          <p:cNvPr id="32772" name="Rectangle 3"/>
          <p:cNvSpPr>
            <a:spLocks noGrp="1" noChangeArrowheads="1"/>
          </p:cNvSpPr>
          <p:nvPr>
            <p:ph type="body" idx="1"/>
          </p:nvPr>
        </p:nvSpPr>
        <p:spPr>
          <a:xfrm>
            <a:off x="518746" y="2070930"/>
            <a:ext cx="8044962" cy="3293209"/>
          </a:xfrm>
        </p:spPr>
        <p:txBody>
          <a:bodyPr/>
          <a:lstStyle/>
          <a:p>
            <a:pPr eaLnBrk="1" hangingPunct="1">
              <a:spcBef>
                <a:spcPts val="1200"/>
              </a:spcBef>
            </a:pPr>
            <a:endParaRPr lang="en-US" dirty="0" smtClean="0">
              <a:solidFill>
                <a:schemeClr val="bg2"/>
              </a:solidFill>
              <a:latin typeface="StoneSans" pitchFamily="34" charset="0"/>
            </a:endParaRPr>
          </a:p>
          <a:p>
            <a:pPr eaLnBrk="1" hangingPunct="1">
              <a:spcBef>
                <a:spcPts val="1200"/>
              </a:spcBef>
            </a:pPr>
            <a:r>
              <a:rPr lang="en-US" dirty="0" smtClean="0">
                <a:solidFill>
                  <a:schemeClr val="bg2"/>
                </a:solidFill>
                <a:latin typeface="Stone Sans"/>
              </a:rPr>
              <a:t>Ensure adequate separation of duties – custodian, authorizing official, reconciler.</a:t>
            </a:r>
          </a:p>
          <a:p>
            <a:pPr eaLnBrk="1" hangingPunct="1">
              <a:spcBef>
                <a:spcPts val="1200"/>
              </a:spcBef>
            </a:pPr>
            <a:r>
              <a:rPr lang="en-US" dirty="0" smtClean="0">
                <a:solidFill>
                  <a:schemeClr val="bg2"/>
                </a:solidFill>
                <a:latin typeface="Stone Sans"/>
              </a:rPr>
              <a:t>Retain original receipts.</a:t>
            </a:r>
          </a:p>
          <a:p>
            <a:pPr eaLnBrk="1" hangingPunct="1">
              <a:spcBef>
                <a:spcPts val="1200"/>
              </a:spcBef>
            </a:pPr>
            <a:r>
              <a:rPr lang="en-US" dirty="0" smtClean="0">
                <a:solidFill>
                  <a:schemeClr val="bg2"/>
                </a:solidFill>
                <a:latin typeface="Stone Sans"/>
              </a:rPr>
              <a:t>Review purchase activity to ensure for allowable purchases.</a:t>
            </a:r>
          </a:p>
          <a:p>
            <a:pPr eaLnBrk="1" hangingPunct="1">
              <a:spcBef>
                <a:spcPts val="1200"/>
              </a:spcBef>
            </a:pPr>
            <a:r>
              <a:rPr lang="en-US" dirty="0" smtClean="0">
                <a:solidFill>
                  <a:schemeClr val="bg2"/>
                </a:solidFill>
                <a:latin typeface="Stone Sans"/>
              </a:rPr>
              <a:t>Ensure expenditure authority on all budgets charged.</a:t>
            </a:r>
          </a:p>
        </p:txBody>
      </p:sp>
    </p:spTree>
    <p:extLst>
      <p:ext uri="{BB962C8B-B14F-4D97-AF65-F5344CB8AC3E}">
        <p14:creationId xmlns:p14="http://schemas.microsoft.com/office/powerpoint/2010/main" val="4064016181"/>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10" y="736916"/>
            <a:ext cx="8656890" cy="701731"/>
          </a:xfrm>
        </p:spPr>
        <p:txBody>
          <a:bodyPr/>
          <a:lstStyle/>
          <a:p>
            <a:r>
              <a:rPr lang="en-US" sz="4400" dirty="0" smtClean="0">
                <a:latin typeface="Stone Sans"/>
              </a:rPr>
              <a:t>Auditing Purchasing Cards</a:t>
            </a:r>
            <a:endParaRPr lang="en-US" sz="4400" dirty="0">
              <a:latin typeface="Stone Sans"/>
            </a:endParaRPr>
          </a:p>
        </p:txBody>
      </p:sp>
      <p:sp>
        <p:nvSpPr>
          <p:cNvPr id="3" name="Content Placeholder 2"/>
          <p:cNvSpPr>
            <a:spLocks noGrp="1"/>
          </p:cNvSpPr>
          <p:nvPr>
            <p:ph idx="1"/>
          </p:nvPr>
        </p:nvSpPr>
        <p:spPr>
          <a:xfrm>
            <a:off x="685800" y="1797579"/>
            <a:ext cx="7772400" cy="4208844"/>
          </a:xfrm>
        </p:spPr>
        <p:txBody>
          <a:bodyPr/>
          <a:lstStyle/>
          <a:p>
            <a:r>
              <a:rPr lang="en-US" dirty="0" smtClean="0">
                <a:solidFill>
                  <a:schemeClr val="bg2"/>
                </a:solidFill>
                <a:latin typeface="Stone Sans"/>
              </a:rPr>
              <a:t>When asked for purchasing card records, have available:</a:t>
            </a:r>
          </a:p>
          <a:p>
            <a:pPr marL="633413" lvl="1">
              <a:spcBef>
                <a:spcPts val="1200"/>
              </a:spcBef>
              <a:buFont typeface="Symbol" panose="05050102010706020507" pitchFamily="18" charset="2"/>
              <a:buChar char="-"/>
            </a:pPr>
            <a:r>
              <a:rPr lang="en-US" sz="2400" b="0" dirty="0" smtClean="0">
                <a:solidFill>
                  <a:schemeClr val="bg2"/>
                </a:solidFill>
                <a:latin typeface="Stone Sans"/>
              </a:rPr>
              <a:t>Purchasing card </a:t>
            </a:r>
            <a:r>
              <a:rPr lang="en-US" sz="2400" b="0" dirty="0">
                <a:solidFill>
                  <a:schemeClr val="bg2"/>
                </a:solidFill>
                <a:latin typeface="Stone Sans"/>
              </a:rPr>
              <a:t>logs</a:t>
            </a:r>
          </a:p>
          <a:p>
            <a:pPr marL="633413" lvl="1">
              <a:spcBef>
                <a:spcPts val="1200"/>
              </a:spcBef>
              <a:buFont typeface="Symbol" panose="05050102010706020507" pitchFamily="18" charset="2"/>
              <a:buChar char="-"/>
            </a:pPr>
            <a:r>
              <a:rPr lang="en-US" sz="2400" b="0" dirty="0">
                <a:solidFill>
                  <a:schemeClr val="bg2"/>
                </a:solidFill>
                <a:latin typeface="Stone Sans"/>
              </a:rPr>
              <a:t>Issuing bank statement</a:t>
            </a:r>
          </a:p>
          <a:p>
            <a:pPr marL="633413" lvl="1">
              <a:spcBef>
                <a:spcPts val="1200"/>
              </a:spcBef>
              <a:buFont typeface="Symbol" panose="05050102010706020507" pitchFamily="18" charset="2"/>
              <a:buChar char="-"/>
            </a:pPr>
            <a:r>
              <a:rPr lang="en-US" sz="2400" b="0" dirty="0">
                <a:solidFill>
                  <a:schemeClr val="bg2"/>
                </a:solidFill>
                <a:latin typeface="Stone Sans"/>
              </a:rPr>
              <a:t>All supporting </a:t>
            </a:r>
            <a:r>
              <a:rPr lang="en-US" sz="2400" b="0" dirty="0" smtClean="0">
                <a:solidFill>
                  <a:schemeClr val="bg2"/>
                </a:solidFill>
                <a:latin typeface="Stone Sans"/>
              </a:rPr>
              <a:t>receipts/documents*</a:t>
            </a:r>
            <a:endParaRPr lang="en-US" sz="2400" b="0" dirty="0">
              <a:solidFill>
                <a:schemeClr val="bg2"/>
              </a:solidFill>
              <a:latin typeface="Stone Sans"/>
            </a:endParaRPr>
          </a:p>
          <a:p>
            <a:pPr marL="633413" lvl="1">
              <a:spcBef>
                <a:spcPts val="1200"/>
              </a:spcBef>
              <a:buFont typeface="Symbol" panose="05050102010706020507" pitchFamily="18" charset="2"/>
              <a:buChar char="-"/>
            </a:pPr>
            <a:r>
              <a:rPr lang="en-US" sz="2400" b="0" dirty="0" smtClean="0">
                <a:solidFill>
                  <a:schemeClr val="bg2"/>
                </a:solidFill>
                <a:latin typeface="Stone Sans"/>
              </a:rPr>
              <a:t>Check-out logs</a:t>
            </a:r>
            <a:endParaRPr lang="en-US" dirty="0">
              <a:solidFill>
                <a:schemeClr val="bg2"/>
              </a:solidFill>
              <a:latin typeface="Stone Sans"/>
            </a:endParaRPr>
          </a:p>
          <a:p>
            <a:pPr marL="1143000" lvl="2" indent="-165100">
              <a:spcBef>
                <a:spcPts val="1500"/>
              </a:spcBef>
              <a:buNone/>
            </a:pPr>
            <a:r>
              <a:rPr lang="en-US" sz="2400" b="0" dirty="0" smtClean="0">
                <a:solidFill>
                  <a:schemeClr val="bg2"/>
                </a:solidFill>
                <a:latin typeface="Stone Sans"/>
              </a:rPr>
              <a:t>*Gift card/gas card/other distribution support</a:t>
            </a:r>
          </a:p>
          <a:p>
            <a:pPr marL="1319213" lvl="3">
              <a:spcBef>
                <a:spcPts val="900"/>
              </a:spcBef>
              <a:buFont typeface="Symbol" panose="05050102010706020507" pitchFamily="18" charset="2"/>
              <a:buChar char="-"/>
            </a:pPr>
            <a:r>
              <a:rPr lang="en-US" sz="2000" b="0" dirty="0">
                <a:solidFill>
                  <a:schemeClr val="bg2"/>
                </a:solidFill>
                <a:latin typeface="Stone Sans"/>
              </a:rPr>
              <a:t>Receipt of initial </a:t>
            </a:r>
            <a:r>
              <a:rPr lang="en-US" sz="2000" b="0" dirty="0" smtClean="0">
                <a:solidFill>
                  <a:schemeClr val="bg2"/>
                </a:solidFill>
                <a:latin typeface="Stone Sans"/>
              </a:rPr>
              <a:t>purchase</a:t>
            </a:r>
          </a:p>
          <a:p>
            <a:pPr marL="1319213" lvl="3">
              <a:spcBef>
                <a:spcPts val="900"/>
              </a:spcBef>
              <a:buFont typeface="Symbol" panose="05050102010706020507" pitchFamily="18" charset="2"/>
              <a:buChar char="-"/>
            </a:pPr>
            <a:r>
              <a:rPr lang="en-US" sz="2000" b="0" dirty="0" smtClean="0">
                <a:solidFill>
                  <a:schemeClr val="bg2"/>
                </a:solidFill>
                <a:latin typeface="Stone Sans"/>
              </a:rPr>
              <a:t>Log </a:t>
            </a:r>
            <a:r>
              <a:rPr lang="en-US" sz="2000" b="0" dirty="0">
                <a:solidFill>
                  <a:schemeClr val="bg2"/>
                </a:solidFill>
                <a:latin typeface="Stone Sans"/>
              </a:rPr>
              <a:t>of disposition</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57</a:t>
            </a:fld>
            <a:endParaRPr lang="en-US"/>
          </a:p>
        </p:txBody>
      </p:sp>
    </p:spTree>
    <p:extLst>
      <p:ext uri="{BB962C8B-B14F-4D97-AF65-F5344CB8AC3E}">
        <p14:creationId xmlns:p14="http://schemas.microsoft.com/office/powerpoint/2010/main" val="3504482181"/>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72155" y="730540"/>
            <a:ext cx="8671845" cy="590931"/>
          </a:xfrm>
        </p:spPr>
        <p:txBody>
          <a:bodyPr/>
          <a:lstStyle/>
          <a:p>
            <a:pPr eaLnBrk="1" hangingPunct="1"/>
            <a:r>
              <a:rPr lang="en-US" sz="3600" dirty="0" smtClean="0">
                <a:latin typeface="Stone Sans"/>
              </a:rPr>
              <a:t>Purchasing Card </a:t>
            </a:r>
            <a:r>
              <a:rPr lang="en-US" sz="3600" dirty="0">
                <a:latin typeface="Stone Sans"/>
              </a:rPr>
              <a:t>Issues Example </a:t>
            </a:r>
            <a:endParaRPr lang="en-US" sz="3600" dirty="0" smtClean="0">
              <a:latin typeface="Stone Sans"/>
            </a:endParaRPr>
          </a:p>
        </p:txBody>
      </p:sp>
      <p:sp>
        <p:nvSpPr>
          <p:cNvPr id="3" name="Content Placeholder 2"/>
          <p:cNvSpPr>
            <a:spLocks noGrp="1"/>
          </p:cNvSpPr>
          <p:nvPr>
            <p:ph idx="1"/>
          </p:nvPr>
        </p:nvSpPr>
        <p:spPr>
          <a:xfrm>
            <a:off x="533701" y="1642635"/>
            <a:ext cx="7986045" cy="4843890"/>
          </a:xfrm>
        </p:spPr>
        <p:txBody>
          <a:bodyPr/>
          <a:lstStyle/>
          <a:p>
            <a:pPr eaLnBrk="1" hangingPunct="1"/>
            <a:r>
              <a:rPr lang="en-US" dirty="0" smtClean="0">
                <a:solidFill>
                  <a:schemeClr val="bg2"/>
                </a:solidFill>
                <a:latin typeface="Stone Sans"/>
              </a:rPr>
              <a:t>Purchasing card fraud: </a:t>
            </a:r>
          </a:p>
          <a:p>
            <a:pPr lvl="1">
              <a:spcBef>
                <a:spcPts val="1200"/>
              </a:spcBef>
              <a:buFont typeface="Symbol" panose="05050102010706020507" pitchFamily="18" charset="2"/>
              <a:buChar char="-"/>
            </a:pPr>
            <a:r>
              <a:rPr lang="en-US" sz="2300" b="0" dirty="0">
                <a:solidFill>
                  <a:schemeClr val="bg2"/>
                </a:solidFill>
                <a:latin typeface="Stone Sans"/>
              </a:rPr>
              <a:t>~$350,000 use of </a:t>
            </a:r>
            <a:r>
              <a:rPr lang="en-US" sz="2300" b="0" dirty="0" smtClean="0">
                <a:solidFill>
                  <a:schemeClr val="bg2"/>
                </a:solidFill>
                <a:latin typeface="Stone Sans"/>
              </a:rPr>
              <a:t>p-card </a:t>
            </a:r>
            <a:r>
              <a:rPr lang="en-US" sz="2300" b="0" dirty="0">
                <a:solidFill>
                  <a:schemeClr val="bg2"/>
                </a:solidFill>
                <a:latin typeface="Stone Sans"/>
              </a:rPr>
              <a:t>for personal (UW)</a:t>
            </a:r>
          </a:p>
          <a:p>
            <a:pPr eaLnBrk="1" hangingPunct="1"/>
            <a:r>
              <a:rPr lang="en-US" dirty="0" smtClean="0">
                <a:solidFill>
                  <a:schemeClr val="bg2"/>
                </a:solidFill>
                <a:latin typeface="Stone Sans"/>
              </a:rPr>
              <a:t>State audit of purchasing cards (2013)</a:t>
            </a:r>
          </a:p>
          <a:p>
            <a:pPr eaLnBrk="1" hangingPunct="1"/>
            <a:r>
              <a:rPr lang="en-US" dirty="0" smtClean="0">
                <a:solidFill>
                  <a:schemeClr val="bg2"/>
                </a:solidFill>
                <a:latin typeface="Stone Sans"/>
              </a:rPr>
              <a:t>Purchasing card audit issues/findings at WSU:</a:t>
            </a:r>
          </a:p>
          <a:p>
            <a:pPr lvl="1">
              <a:spcBef>
                <a:spcPts val="1000"/>
              </a:spcBef>
              <a:buFont typeface="Symbol" panose="05050102010706020507" pitchFamily="18" charset="2"/>
              <a:buChar char="-"/>
            </a:pPr>
            <a:r>
              <a:rPr lang="en-US" sz="2300" b="0" dirty="0">
                <a:solidFill>
                  <a:schemeClr val="bg2"/>
                </a:solidFill>
                <a:latin typeface="Stone Sans"/>
              </a:rPr>
              <a:t>Inadequate separation of duties</a:t>
            </a:r>
          </a:p>
          <a:p>
            <a:pPr lvl="1">
              <a:spcBef>
                <a:spcPts val="1000"/>
              </a:spcBef>
              <a:buFont typeface="Symbol" panose="05050102010706020507" pitchFamily="18" charset="2"/>
              <a:buChar char="-"/>
            </a:pPr>
            <a:r>
              <a:rPr lang="en-US" sz="2300" b="0" dirty="0">
                <a:solidFill>
                  <a:schemeClr val="bg2"/>
                </a:solidFill>
                <a:latin typeface="Stone Sans"/>
              </a:rPr>
              <a:t>Approving authority does not have </a:t>
            </a:r>
            <a:r>
              <a:rPr lang="en-US" sz="2300" b="0" dirty="0" smtClean="0">
                <a:solidFill>
                  <a:schemeClr val="bg2"/>
                </a:solidFill>
                <a:latin typeface="Stone Sans"/>
              </a:rPr>
              <a:t>expenditure </a:t>
            </a:r>
            <a:r>
              <a:rPr lang="en-US" sz="2300" b="0" dirty="0">
                <a:solidFill>
                  <a:schemeClr val="bg2"/>
                </a:solidFill>
                <a:latin typeface="Stone Sans"/>
              </a:rPr>
              <a:t>authority </a:t>
            </a:r>
          </a:p>
          <a:p>
            <a:pPr lvl="1">
              <a:spcBef>
                <a:spcPts val="1000"/>
              </a:spcBef>
              <a:buFont typeface="Symbol" panose="05050102010706020507" pitchFamily="18" charset="2"/>
              <a:buChar char="-"/>
            </a:pPr>
            <a:r>
              <a:rPr lang="en-US" sz="2300" b="0" dirty="0">
                <a:solidFill>
                  <a:schemeClr val="bg2"/>
                </a:solidFill>
                <a:latin typeface="Stone Sans"/>
              </a:rPr>
              <a:t>Inadequate </a:t>
            </a:r>
            <a:r>
              <a:rPr lang="en-US" sz="2300" b="0" dirty="0" smtClean="0">
                <a:solidFill>
                  <a:schemeClr val="bg2"/>
                </a:solidFill>
                <a:latin typeface="Stone Sans"/>
              </a:rPr>
              <a:t>support </a:t>
            </a:r>
            <a:r>
              <a:rPr lang="en-US" sz="2300" b="0" dirty="0">
                <a:solidFill>
                  <a:schemeClr val="bg2"/>
                </a:solidFill>
                <a:latin typeface="Stone Sans"/>
              </a:rPr>
              <a:t>or </a:t>
            </a:r>
            <a:r>
              <a:rPr lang="en-US" sz="2300" b="0" dirty="0" smtClean="0">
                <a:solidFill>
                  <a:schemeClr val="bg2"/>
                </a:solidFill>
                <a:latin typeface="Stone Sans"/>
              </a:rPr>
              <a:t>incomplete logs</a:t>
            </a:r>
            <a:endParaRPr lang="en-US" sz="2300" b="0" dirty="0">
              <a:solidFill>
                <a:schemeClr val="bg2"/>
              </a:solidFill>
              <a:latin typeface="Stone Sans"/>
            </a:endParaRPr>
          </a:p>
          <a:p>
            <a:pPr lvl="1">
              <a:spcBef>
                <a:spcPts val="1000"/>
              </a:spcBef>
              <a:buFont typeface="Symbol" panose="05050102010706020507" pitchFamily="18" charset="2"/>
              <a:buChar char="-"/>
            </a:pPr>
            <a:r>
              <a:rPr lang="en-US" sz="2300" b="0" dirty="0">
                <a:solidFill>
                  <a:schemeClr val="bg2"/>
                </a:solidFill>
                <a:latin typeface="Stone Sans"/>
              </a:rPr>
              <a:t>Reconciliations not performed or not timely</a:t>
            </a:r>
          </a:p>
          <a:p>
            <a:pPr lvl="1">
              <a:spcBef>
                <a:spcPts val="1000"/>
              </a:spcBef>
              <a:buFont typeface="Symbol" panose="05050102010706020507" pitchFamily="18" charset="2"/>
              <a:buChar char="-"/>
            </a:pPr>
            <a:r>
              <a:rPr lang="en-US" sz="2300" b="0" dirty="0">
                <a:solidFill>
                  <a:schemeClr val="bg2"/>
                </a:solidFill>
                <a:latin typeface="Stone Sans"/>
              </a:rPr>
              <a:t>Split purchases </a:t>
            </a:r>
          </a:p>
          <a:p>
            <a:pPr eaLnBrk="1" hangingPunct="1"/>
            <a:endParaRPr lang="en-US" sz="2400" dirty="0" smtClean="0">
              <a:solidFill>
                <a:schemeClr val="bg2"/>
              </a:solidFill>
              <a:latin typeface="StoneSans" pitchFamily="34" charset="0"/>
            </a:endParaRPr>
          </a:p>
        </p:txBody>
      </p:sp>
      <p:sp>
        <p:nvSpPr>
          <p:cNvPr id="59396" name="Slide Number Placeholder 3"/>
          <p:cNvSpPr>
            <a:spLocks noGrp="1"/>
          </p:cNvSpPr>
          <p:nvPr>
            <p:ph type="sldNum" sz="quarter" idx="4294967295"/>
          </p:nvPr>
        </p:nvSpPr>
        <p:spPr>
          <a:xfrm>
            <a:off x="6934200" y="6248400"/>
            <a:ext cx="2133600" cy="476250"/>
          </a:xfrm>
          <a:prstGeom prst="rect">
            <a:avLst/>
          </a:prstGeom>
          <a:noFill/>
        </p:spPr>
        <p:txBody>
          <a:bodyPr/>
          <a:lstStyle/>
          <a:p>
            <a:fld id="{C1B43475-4C5B-434F-A5B0-332AE96443FA}" type="slidenum">
              <a:rPr lang="en-US" smtClean="0"/>
              <a:pPr/>
              <a:t>58</a:t>
            </a:fld>
            <a:endParaRPr lang="en-US" smtClean="0"/>
          </a:p>
        </p:txBody>
      </p:sp>
    </p:spTree>
    <p:extLst>
      <p:ext uri="{BB962C8B-B14F-4D97-AF65-F5344CB8AC3E}">
        <p14:creationId xmlns:p14="http://schemas.microsoft.com/office/powerpoint/2010/main" val="1948040230"/>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4294967295"/>
          </p:nvPr>
        </p:nvSpPr>
        <p:spPr>
          <a:xfrm>
            <a:off x="6934200" y="6248400"/>
            <a:ext cx="2133600" cy="476250"/>
          </a:xfrm>
          <a:prstGeom prst="rect">
            <a:avLst/>
          </a:prstGeom>
          <a:noFill/>
        </p:spPr>
        <p:txBody>
          <a:bodyPr/>
          <a:lstStyle/>
          <a:p>
            <a:fld id="{53487C85-22E6-4BED-846E-6F591446E105}" type="slidenum">
              <a:rPr lang="en-US" smtClean="0"/>
              <a:pPr/>
              <a:t>59</a:t>
            </a:fld>
            <a:endParaRPr lang="en-US" smtClean="0"/>
          </a:p>
        </p:txBody>
      </p:sp>
      <p:sp>
        <p:nvSpPr>
          <p:cNvPr id="36867" name="Rectangle 2"/>
          <p:cNvSpPr>
            <a:spLocks noGrp="1" noChangeArrowheads="1"/>
          </p:cNvSpPr>
          <p:nvPr>
            <p:ph type="title"/>
          </p:nvPr>
        </p:nvSpPr>
        <p:spPr>
          <a:xfrm>
            <a:off x="470019" y="790709"/>
            <a:ext cx="8673981" cy="701731"/>
          </a:xfrm>
        </p:spPr>
        <p:txBody>
          <a:bodyPr/>
          <a:lstStyle/>
          <a:p>
            <a:pPr eaLnBrk="1" hangingPunct="1"/>
            <a:r>
              <a:rPr lang="en-US" sz="4400" dirty="0" smtClean="0">
                <a:latin typeface="Stone Sans"/>
              </a:rPr>
              <a:t>Purchasing Equipment</a:t>
            </a:r>
            <a:endParaRPr lang="en-US" sz="4400" b="0" i="1" dirty="0" smtClean="0">
              <a:latin typeface="Stone Sans"/>
            </a:endParaRPr>
          </a:p>
        </p:txBody>
      </p:sp>
      <p:sp>
        <p:nvSpPr>
          <p:cNvPr id="36868" name="Rectangle 3"/>
          <p:cNvSpPr>
            <a:spLocks noGrp="1" noChangeArrowheads="1"/>
          </p:cNvSpPr>
          <p:nvPr>
            <p:ph type="body" idx="1"/>
          </p:nvPr>
        </p:nvSpPr>
        <p:spPr>
          <a:xfrm>
            <a:off x="470019" y="1942461"/>
            <a:ext cx="7970596" cy="2769989"/>
          </a:xfrm>
        </p:spPr>
        <p:txBody>
          <a:bodyPr/>
          <a:lstStyle/>
          <a:p>
            <a:pPr eaLnBrk="1" hangingPunct="1"/>
            <a:r>
              <a:rPr lang="en-US" dirty="0" smtClean="0">
                <a:solidFill>
                  <a:schemeClr val="bg2"/>
                </a:solidFill>
                <a:latin typeface="Stone Sans"/>
              </a:rPr>
              <a:t>Review the order; determine if it is allowable per grant. </a:t>
            </a:r>
          </a:p>
          <a:p>
            <a:pPr eaLnBrk="1" hangingPunct="1"/>
            <a:r>
              <a:rPr lang="en-US" dirty="0" smtClean="0">
                <a:solidFill>
                  <a:schemeClr val="bg2"/>
                </a:solidFill>
                <a:latin typeface="Stone Sans"/>
              </a:rPr>
              <a:t>Compare with budget provided in grant proposal.</a:t>
            </a:r>
          </a:p>
          <a:p>
            <a:pPr eaLnBrk="1" hangingPunct="1">
              <a:spcBef>
                <a:spcPts val="1200"/>
              </a:spcBef>
            </a:pPr>
            <a:r>
              <a:rPr lang="en-US" dirty="0" smtClean="0">
                <a:solidFill>
                  <a:schemeClr val="bg2"/>
                </a:solidFill>
                <a:latin typeface="Stone Sans"/>
              </a:rPr>
              <a:t>If not listed as part of planned equipment purchase, read the award to determine if allowed via budget revision.</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82573639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03116"/>
            <a:ext cx="7772400" cy="535531"/>
          </a:xfrm>
        </p:spPr>
        <p:txBody>
          <a:bodyPr/>
          <a:lstStyle/>
          <a:p>
            <a:r>
              <a:rPr lang="en-US" dirty="0" smtClean="0">
                <a:latin typeface="Stone Sans" pitchFamily="34" charset="0"/>
              </a:rPr>
              <a:t>COSO: Internal Control System</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544638"/>
            <a:ext cx="7772400" cy="5021262"/>
          </a:xfrm>
        </p:spPr>
      </p:pic>
    </p:spTree>
    <p:extLst>
      <p:ext uri="{BB962C8B-B14F-4D97-AF65-F5344CB8AC3E}">
        <p14:creationId xmlns:p14="http://schemas.microsoft.com/office/powerpoint/2010/main" val="3778135844"/>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4294967295"/>
          </p:nvPr>
        </p:nvSpPr>
        <p:spPr>
          <a:xfrm>
            <a:off x="6934200" y="6248400"/>
            <a:ext cx="2133600" cy="476250"/>
          </a:xfrm>
          <a:prstGeom prst="rect">
            <a:avLst/>
          </a:prstGeom>
          <a:noFill/>
        </p:spPr>
        <p:txBody>
          <a:bodyPr/>
          <a:lstStyle/>
          <a:p>
            <a:fld id="{6719C646-4EF4-487E-94C3-340A2EA6112E}" type="slidenum">
              <a:rPr lang="en-US" smtClean="0"/>
              <a:pPr/>
              <a:t>60</a:t>
            </a:fld>
            <a:endParaRPr lang="en-US" smtClean="0"/>
          </a:p>
        </p:txBody>
      </p:sp>
      <p:sp>
        <p:nvSpPr>
          <p:cNvPr id="37891" name="Rectangle 2"/>
          <p:cNvSpPr>
            <a:spLocks noGrp="1" noChangeArrowheads="1"/>
          </p:cNvSpPr>
          <p:nvPr>
            <p:ph type="title"/>
          </p:nvPr>
        </p:nvSpPr>
        <p:spPr>
          <a:xfrm>
            <a:off x="478564" y="736915"/>
            <a:ext cx="8665436" cy="701731"/>
          </a:xfrm>
        </p:spPr>
        <p:txBody>
          <a:bodyPr/>
          <a:lstStyle/>
          <a:p>
            <a:pPr eaLnBrk="1" hangingPunct="1"/>
            <a:r>
              <a:rPr lang="en-US" sz="4400" dirty="0">
                <a:latin typeface="Stone Sans"/>
              </a:rPr>
              <a:t>Control Over Equipment</a:t>
            </a:r>
          </a:p>
        </p:txBody>
      </p:sp>
      <p:sp>
        <p:nvSpPr>
          <p:cNvPr id="37892" name="Rectangle 3"/>
          <p:cNvSpPr>
            <a:spLocks noGrp="1" noChangeArrowheads="1"/>
          </p:cNvSpPr>
          <p:nvPr>
            <p:ph type="body" idx="1"/>
          </p:nvPr>
        </p:nvSpPr>
        <p:spPr>
          <a:xfrm>
            <a:off x="478564" y="2003460"/>
            <a:ext cx="8382000" cy="3139321"/>
          </a:xfrm>
        </p:spPr>
        <p:txBody>
          <a:bodyPr/>
          <a:lstStyle/>
          <a:p>
            <a:pPr eaLnBrk="1" hangingPunct="1">
              <a:spcBef>
                <a:spcPts val="1200"/>
              </a:spcBef>
            </a:pPr>
            <a:r>
              <a:rPr lang="en-US" dirty="0" smtClean="0">
                <a:solidFill>
                  <a:schemeClr val="bg2"/>
                </a:solidFill>
                <a:latin typeface="Stone Sans"/>
              </a:rPr>
              <a:t>WSU inventories equipment every two years.</a:t>
            </a:r>
          </a:p>
          <a:p>
            <a:pPr eaLnBrk="1" hangingPunct="1">
              <a:spcBef>
                <a:spcPts val="1200"/>
              </a:spcBef>
            </a:pPr>
            <a:r>
              <a:rPr lang="en-US" dirty="0" smtClean="0">
                <a:solidFill>
                  <a:schemeClr val="bg2"/>
                </a:solidFill>
                <a:latin typeface="Stone Sans"/>
              </a:rPr>
              <a:t>Be sure department inventory is updated with location of equipment.</a:t>
            </a:r>
          </a:p>
          <a:p>
            <a:pPr eaLnBrk="1" hangingPunct="1">
              <a:spcBef>
                <a:spcPts val="1200"/>
              </a:spcBef>
            </a:pPr>
            <a:r>
              <a:rPr lang="en-US" dirty="0" smtClean="0">
                <a:solidFill>
                  <a:schemeClr val="bg2"/>
                </a:solidFill>
                <a:latin typeface="Stone Sans"/>
              </a:rPr>
              <a:t>Equipment purchased with federal funds has restrictions on disposal or transfer.</a:t>
            </a:r>
          </a:p>
          <a:p>
            <a:pPr eaLnBrk="1" hangingPunct="1">
              <a:spcBef>
                <a:spcPts val="1200"/>
              </a:spcBef>
            </a:pPr>
            <a:r>
              <a:rPr lang="en-US" dirty="0" smtClean="0">
                <a:solidFill>
                  <a:schemeClr val="bg2"/>
                </a:solidFill>
                <a:latin typeface="Stone Sans"/>
              </a:rPr>
              <a:t>If you have equipment that is ‘borrowed’ develop a check-out and return system.</a:t>
            </a:r>
          </a:p>
        </p:txBody>
      </p:sp>
    </p:spTree>
    <p:extLst>
      <p:ext uri="{BB962C8B-B14F-4D97-AF65-F5344CB8AC3E}">
        <p14:creationId xmlns:p14="http://schemas.microsoft.com/office/powerpoint/2010/main" val="1904305229"/>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38856"/>
            <a:ext cx="8610600" cy="1089529"/>
          </a:xfrm>
        </p:spPr>
        <p:txBody>
          <a:bodyPr/>
          <a:lstStyle/>
          <a:p>
            <a:pPr algn="ctr"/>
            <a:r>
              <a:rPr lang="en-US" sz="4400" dirty="0">
                <a:latin typeface="Stone Sans"/>
              </a:rPr>
              <a:t>Control Over Equipment</a:t>
            </a:r>
            <a:r>
              <a:rPr lang="en-US" dirty="0">
                <a:latin typeface="StoneSans" pitchFamily="34" charset="0"/>
              </a:rPr>
              <a:t/>
            </a:r>
            <a:br>
              <a:rPr lang="en-US" dirty="0">
                <a:latin typeface="StoneSans" pitchFamily="34" charset="0"/>
              </a:rPr>
            </a:br>
            <a:r>
              <a:rPr lang="en-US" sz="2800" b="0" i="1" dirty="0" smtClean="0">
                <a:latin typeface="Stone Sans"/>
              </a:rPr>
              <a:t>(Continued)</a:t>
            </a:r>
          </a:p>
        </p:txBody>
      </p:sp>
      <p:sp>
        <p:nvSpPr>
          <p:cNvPr id="3" name="Content Placeholder 2"/>
          <p:cNvSpPr>
            <a:spLocks noGrp="1"/>
          </p:cNvSpPr>
          <p:nvPr>
            <p:ph idx="1"/>
          </p:nvPr>
        </p:nvSpPr>
        <p:spPr>
          <a:xfrm>
            <a:off x="533400" y="2045292"/>
            <a:ext cx="8346831" cy="2560701"/>
          </a:xfrm>
        </p:spPr>
        <p:txBody>
          <a:bodyPr/>
          <a:lstStyle/>
          <a:p>
            <a:r>
              <a:rPr lang="en-US" dirty="0" smtClean="0">
                <a:solidFill>
                  <a:schemeClr val="bg2"/>
                </a:solidFill>
                <a:latin typeface="Stone Sans"/>
              </a:rPr>
              <a:t>Essential to control equipment from purchase to disposal.</a:t>
            </a:r>
          </a:p>
          <a:p>
            <a:pPr>
              <a:spcBef>
                <a:spcPts val="1200"/>
              </a:spcBef>
            </a:pPr>
            <a:r>
              <a:rPr lang="en-US" dirty="0" smtClean="0">
                <a:solidFill>
                  <a:schemeClr val="bg2"/>
                </a:solidFill>
                <a:latin typeface="Stone Sans"/>
              </a:rPr>
              <a:t>If equipment holds data, data is an asset, track accordingly.</a:t>
            </a:r>
            <a:endParaRPr lang="en-US" dirty="0">
              <a:solidFill>
                <a:schemeClr val="bg2"/>
              </a:solidFill>
              <a:latin typeface="Stone Sans"/>
            </a:endParaRPr>
          </a:p>
          <a:p>
            <a:pPr lvl="1">
              <a:spcBef>
                <a:spcPts val="1200"/>
              </a:spcBef>
              <a:buFont typeface="Symbol" panose="05050102010706020507" pitchFamily="18" charset="2"/>
              <a:buChar char="-"/>
            </a:pPr>
            <a:r>
              <a:rPr lang="en-US" sz="2400" b="0" dirty="0">
                <a:solidFill>
                  <a:schemeClr val="bg2"/>
                </a:solidFill>
                <a:latin typeface="Stone Sans"/>
              </a:rPr>
              <a:t>If equipment </a:t>
            </a:r>
            <a:r>
              <a:rPr lang="en-US" sz="2400" b="0" dirty="0" smtClean="0">
                <a:solidFill>
                  <a:schemeClr val="bg2"/>
                </a:solidFill>
                <a:latin typeface="Stone Sans"/>
              </a:rPr>
              <a:t>lost </a:t>
            </a:r>
            <a:r>
              <a:rPr lang="en-US" sz="2400" b="0" dirty="0">
                <a:solidFill>
                  <a:schemeClr val="bg2"/>
                </a:solidFill>
                <a:latin typeface="Stone Sans"/>
              </a:rPr>
              <a:t>or stolen, </a:t>
            </a:r>
            <a:r>
              <a:rPr lang="en-US" sz="2400" b="0" dirty="0" smtClean="0">
                <a:solidFill>
                  <a:schemeClr val="bg2"/>
                </a:solidFill>
                <a:latin typeface="Stone Sans"/>
              </a:rPr>
              <a:t>it must </a:t>
            </a:r>
            <a:r>
              <a:rPr lang="en-US" sz="2400" b="0" dirty="0">
                <a:solidFill>
                  <a:schemeClr val="bg2"/>
                </a:solidFill>
                <a:latin typeface="Stone Sans"/>
              </a:rPr>
              <a:t>be reported immediately to determine if data breach protocol must be </a:t>
            </a:r>
            <a:r>
              <a:rPr lang="en-US" sz="2400" b="0" dirty="0" smtClean="0">
                <a:solidFill>
                  <a:schemeClr val="bg2"/>
                </a:solidFill>
                <a:latin typeface="Stone Sans"/>
              </a:rPr>
              <a:t>initiated.</a:t>
            </a:r>
            <a:endParaRPr lang="en-US" sz="2400" b="0"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61</a:t>
            </a:fld>
            <a:endParaRPr lang="en-US"/>
          </a:p>
        </p:txBody>
      </p:sp>
    </p:spTree>
    <p:extLst>
      <p:ext uri="{BB962C8B-B14F-4D97-AF65-F5344CB8AC3E}">
        <p14:creationId xmlns:p14="http://schemas.microsoft.com/office/powerpoint/2010/main" val="1718456021"/>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338" y="805283"/>
            <a:ext cx="8561461" cy="701731"/>
          </a:xfrm>
        </p:spPr>
        <p:txBody>
          <a:bodyPr/>
          <a:lstStyle/>
          <a:p>
            <a:r>
              <a:rPr lang="en-US" sz="4400" dirty="0" smtClean="0">
                <a:latin typeface="Stone Sans"/>
              </a:rPr>
              <a:t>Auditing Equipment</a:t>
            </a:r>
            <a:endParaRPr lang="en-US" sz="4400" dirty="0">
              <a:latin typeface="Stone Sans"/>
            </a:endParaRPr>
          </a:p>
        </p:txBody>
      </p:sp>
      <p:sp>
        <p:nvSpPr>
          <p:cNvPr id="3" name="Content Placeholder 2"/>
          <p:cNvSpPr>
            <a:spLocks noGrp="1"/>
          </p:cNvSpPr>
          <p:nvPr>
            <p:ph idx="1"/>
          </p:nvPr>
        </p:nvSpPr>
        <p:spPr>
          <a:xfrm>
            <a:off x="423728" y="1891469"/>
            <a:ext cx="8534400" cy="3003899"/>
          </a:xfrm>
        </p:spPr>
        <p:txBody>
          <a:bodyPr/>
          <a:lstStyle/>
          <a:p>
            <a:endParaRPr lang="en-US" dirty="0" smtClean="0">
              <a:solidFill>
                <a:schemeClr val="bg2"/>
              </a:solidFill>
              <a:latin typeface="StoneSans" pitchFamily="34" charset="0"/>
            </a:endParaRPr>
          </a:p>
          <a:p>
            <a:r>
              <a:rPr lang="en-US" dirty="0" smtClean="0">
                <a:solidFill>
                  <a:schemeClr val="bg2"/>
                </a:solidFill>
                <a:latin typeface="Stone Sans"/>
              </a:rPr>
              <a:t>When asked for audit, have available:</a:t>
            </a:r>
          </a:p>
          <a:p>
            <a:pPr marL="571500" lvl="1">
              <a:spcBef>
                <a:spcPts val="1200"/>
              </a:spcBef>
              <a:buFont typeface="Symbol" panose="05050102010706020507" pitchFamily="18" charset="2"/>
              <a:buChar char="-"/>
            </a:pPr>
            <a:r>
              <a:rPr lang="en-US" sz="2400" b="0" dirty="0">
                <a:solidFill>
                  <a:schemeClr val="bg2"/>
                </a:solidFill>
                <a:latin typeface="Stone Sans"/>
              </a:rPr>
              <a:t>Purchase records</a:t>
            </a:r>
          </a:p>
          <a:p>
            <a:pPr marL="571500" lvl="1">
              <a:spcBef>
                <a:spcPts val="1200"/>
              </a:spcBef>
              <a:buFont typeface="Symbol" panose="05050102010706020507" pitchFamily="18" charset="2"/>
              <a:buChar char="-"/>
            </a:pPr>
            <a:r>
              <a:rPr lang="en-US" sz="2400" b="0" dirty="0">
                <a:solidFill>
                  <a:schemeClr val="bg2"/>
                </a:solidFill>
                <a:latin typeface="Stone Sans"/>
              </a:rPr>
              <a:t>Equipment inventory listings – verified</a:t>
            </a:r>
          </a:p>
          <a:p>
            <a:pPr marL="571500" lvl="1">
              <a:spcBef>
                <a:spcPts val="1200"/>
              </a:spcBef>
              <a:buFont typeface="Symbol" panose="05050102010706020507" pitchFamily="18" charset="2"/>
              <a:buChar char="-"/>
            </a:pPr>
            <a:r>
              <a:rPr lang="en-US" sz="2400" b="0" dirty="0">
                <a:solidFill>
                  <a:schemeClr val="bg2"/>
                </a:solidFill>
                <a:latin typeface="Stone Sans"/>
              </a:rPr>
              <a:t>Known location of equipment</a:t>
            </a:r>
          </a:p>
          <a:p>
            <a:pPr marL="571500" lvl="1">
              <a:spcBef>
                <a:spcPts val="1200"/>
              </a:spcBef>
              <a:buFont typeface="Symbol" panose="05050102010706020507" pitchFamily="18" charset="2"/>
              <a:buChar char="-"/>
            </a:pPr>
            <a:r>
              <a:rPr lang="en-US" sz="2400" b="0" dirty="0">
                <a:solidFill>
                  <a:schemeClr val="bg2"/>
                </a:solidFill>
                <a:latin typeface="Stone Sans"/>
              </a:rPr>
              <a:t>Knowledge of what equipment is used for</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62</a:t>
            </a:fld>
            <a:endParaRPr lang="en-US"/>
          </a:p>
        </p:txBody>
      </p:sp>
    </p:spTree>
    <p:extLst>
      <p:ext uri="{BB962C8B-B14F-4D97-AF65-F5344CB8AC3E}">
        <p14:creationId xmlns:p14="http://schemas.microsoft.com/office/powerpoint/2010/main" val="1345227659"/>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4294967295"/>
          </p:nvPr>
        </p:nvSpPr>
        <p:spPr>
          <a:xfrm>
            <a:off x="6934200" y="6248400"/>
            <a:ext cx="2133600" cy="476250"/>
          </a:xfrm>
          <a:prstGeom prst="rect">
            <a:avLst/>
          </a:prstGeom>
          <a:noFill/>
        </p:spPr>
        <p:txBody>
          <a:bodyPr/>
          <a:lstStyle/>
          <a:p>
            <a:fld id="{9DBC0E5B-A71C-4E95-9102-673D4419C9A5}" type="slidenum">
              <a:rPr lang="en-US" smtClean="0"/>
              <a:pPr/>
              <a:t>63</a:t>
            </a:fld>
            <a:endParaRPr lang="en-US" dirty="0" smtClean="0"/>
          </a:p>
        </p:txBody>
      </p:sp>
      <p:sp>
        <p:nvSpPr>
          <p:cNvPr id="33795" name="Rectangle 2"/>
          <p:cNvSpPr>
            <a:spLocks noGrp="1" noChangeArrowheads="1"/>
          </p:cNvSpPr>
          <p:nvPr>
            <p:ph type="title"/>
          </p:nvPr>
        </p:nvSpPr>
        <p:spPr>
          <a:xfrm>
            <a:off x="480701" y="1300833"/>
            <a:ext cx="8663299" cy="701731"/>
          </a:xfrm>
        </p:spPr>
        <p:txBody>
          <a:bodyPr/>
          <a:lstStyle/>
          <a:p>
            <a:pPr algn="ctr" eaLnBrk="1" hangingPunct="1"/>
            <a:r>
              <a:rPr lang="en-US" sz="4400" dirty="0" smtClean="0">
                <a:latin typeface="Stone Sans"/>
              </a:rPr>
              <a:t>Receipting</a:t>
            </a:r>
          </a:p>
        </p:txBody>
      </p:sp>
      <p:sp>
        <p:nvSpPr>
          <p:cNvPr id="33796" name="Rectangle 3"/>
          <p:cNvSpPr>
            <a:spLocks noGrp="1" noChangeArrowheads="1"/>
          </p:cNvSpPr>
          <p:nvPr>
            <p:ph type="body" idx="1"/>
          </p:nvPr>
        </p:nvSpPr>
        <p:spPr>
          <a:xfrm>
            <a:off x="533400" y="2204787"/>
            <a:ext cx="8127023" cy="3816429"/>
          </a:xfrm>
        </p:spPr>
        <p:txBody>
          <a:bodyPr/>
          <a:lstStyle/>
          <a:p>
            <a:pPr eaLnBrk="1" hangingPunct="1"/>
            <a:endParaRPr lang="en-US" dirty="0" smtClean="0">
              <a:solidFill>
                <a:schemeClr val="bg2"/>
              </a:solidFill>
              <a:latin typeface="StoneSans" pitchFamily="34" charset="0"/>
            </a:endParaRPr>
          </a:p>
          <a:p>
            <a:pPr eaLnBrk="1" hangingPunct="1"/>
            <a:r>
              <a:rPr lang="en-US" dirty="0" smtClean="0">
                <a:solidFill>
                  <a:schemeClr val="bg2"/>
                </a:solidFill>
                <a:latin typeface="Stone Sans"/>
              </a:rPr>
              <a:t>Cash and checks should be deposited on a timely basis.</a:t>
            </a:r>
          </a:p>
          <a:p>
            <a:pPr eaLnBrk="1" hangingPunct="1">
              <a:spcBef>
                <a:spcPts val="1200"/>
              </a:spcBef>
            </a:pPr>
            <a:r>
              <a:rPr lang="en-US" dirty="0" smtClean="0">
                <a:solidFill>
                  <a:schemeClr val="bg2"/>
                </a:solidFill>
                <a:latin typeface="Stone Sans"/>
              </a:rPr>
              <a:t>Deposits should be made intact and in proper composition.</a:t>
            </a:r>
          </a:p>
          <a:p>
            <a:pPr eaLnBrk="1" hangingPunct="1">
              <a:spcBef>
                <a:spcPts val="1200"/>
              </a:spcBef>
            </a:pPr>
            <a:r>
              <a:rPr lang="en-US" dirty="0" smtClean="0">
                <a:solidFill>
                  <a:schemeClr val="bg2"/>
                </a:solidFill>
                <a:latin typeface="Stone Sans"/>
              </a:rPr>
              <a:t>Funds should be properly safeguarded (before deposit and in transit).</a:t>
            </a:r>
          </a:p>
          <a:p>
            <a:pPr eaLnBrk="1" hangingPunct="1">
              <a:spcBef>
                <a:spcPts val="1200"/>
              </a:spcBef>
            </a:pPr>
            <a:r>
              <a:rPr lang="en-US" dirty="0" smtClean="0">
                <a:solidFill>
                  <a:schemeClr val="bg2"/>
                </a:solidFill>
                <a:latin typeface="Stone Sans"/>
              </a:rPr>
              <a:t>Numerical receipts should be used in order.</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884540566"/>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506339" y="715825"/>
            <a:ext cx="8637661" cy="701731"/>
          </a:xfrm>
        </p:spPr>
        <p:txBody>
          <a:bodyPr/>
          <a:lstStyle/>
          <a:p>
            <a:pPr eaLnBrk="1" hangingPunct="1"/>
            <a:r>
              <a:rPr lang="en-US" sz="4400" dirty="0" smtClean="0">
                <a:latin typeface="Stone Sans"/>
              </a:rPr>
              <a:t>Receipting Issues Example</a:t>
            </a:r>
          </a:p>
        </p:txBody>
      </p:sp>
      <p:sp>
        <p:nvSpPr>
          <p:cNvPr id="3" name="Content Placeholder 2"/>
          <p:cNvSpPr>
            <a:spLocks noGrp="1"/>
          </p:cNvSpPr>
          <p:nvPr>
            <p:ph idx="1"/>
          </p:nvPr>
        </p:nvSpPr>
        <p:spPr>
          <a:xfrm>
            <a:off x="506339" y="1811573"/>
            <a:ext cx="7943069" cy="5190139"/>
          </a:xfrm>
        </p:spPr>
        <p:txBody>
          <a:bodyPr/>
          <a:lstStyle/>
          <a:p>
            <a:pPr eaLnBrk="1" hangingPunct="1"/>
            <a:r>
              <a:rPr lang="en-US" sz="2400" dirty="0" smtClean="0">
                <a:solidFill>
                  <a:schemeClr val="bg2"/>
                </a:solidFill>
                <a:latin typeface="Stone Sans"/>
              </a:rPr>
              <a:t>Receipt Fraud: </a:t>
            </a:r>
          </a:p>
          <a:p>
            <a:pPr lvl="1">
              <a:spcBef>
                <a:spcPts val="1200"/>
              </a:spcBef>
              <a:buFont typeface="Symbol" panose="05050102010706020507" pitchFamily="18" charset="2"/>
              <a:buChar char="-"/>
            </a:pPr>
            <a:r>
              <a:rPr lang="en-US" sz="2300" b="0" dirty="0">
                <a:solidFill>
                  <a:schemeClr val="bg2"/>
                </a:solidFill>
                <a:latin typeface="Stone Sans"/>
              </a:rPr>
              <a:t>Money not deposited </a:t>
            </a:r>
            <a:r>
              <a:rPr lang="en-US" sz="2300" b="0" dirty="0" smtClean="0">
                <a:solidFill>
                  <a:schemeClr val="bg2"/>
                </a:solidFill>
                <a:latin typeface="Stone Sans"/>
              </a:rPr>
              <a:t>timely</a:t>
            </a:r>
            <a:r>
              <a:rPr lang="en-US" sz="2300" b="0" dirty="0">
                <a:solidFill>
                  <a:schemeClr val="bg2"/>
                </a:solidFill>
                <a:latin typeface="Stone Sans"/>
              </a:rPr>
              <a:t> </a:t>
            </a:r>
            <a:r>
              <a:rPr lang="en-US" sz="2300" b="0" dirty="0" smtClean="0">
                <a:solidFill>
                  <a:schemeClr val="bg2"/>
                </a:solidFill>
                <a:latin typeface="Stone Sans"/>
              </a:rPr>
              <a:t>($18,340 - Klickitat </a:t>
            </a:r>
            <a:r>
              <a:rPr lang="en-US" sz="2300" b="0" dirty="0">
                <a:solidFill>
                  <a:schemeClr val="bg2"/>
                </a:solidFill>
                <a:latin typeface="Stone Sans"/>
              </a:rPr>
              <a:t>County Fire Protection District </a:t>
            </a:r>
            <a:r>
              <a:rPr lang="en-US" sz="2300" b="0" dirty="0" smtClean="0">
                <a:solidFill>
                  <a:schemeClr val="bg2"/>
                </a:solidFill>
                <a:latin typeface="Stone Sans"/>
              </a:rPr>
              <a:t>No. </a:t>
            </a:r>
            <a:r>
              <a:rPr lang="en-US" sz="2300" b="0" dirty="0">
                <a:solidFill>
                  <a:schemeClr val="bg2"/>
                </a:solidFill>
                <a:latin typeface="Stone Sans"/>
              </a:rPr>
              <a:t>7</a:t>
            </a:r>
            <a:r>
              <a:rPr lang="en-US" sz="2300" b="0" dirty="0" smtClean="0">
                <a:solidFill>
                  <a:schemeClr val="bg2"/>
                </a:solidFill>
                <a:latin typeface="Stone Sans"/>
              </a:rPr>
              <a:t>).</a:t>
            </a:r>
            <a:endParaRPr lang="en-US" sz="2300" dirty="0" smtClean="0">
              <a:solidFill>
                <a:schemeClr val="bg2"/>
              </a:solidFill>
              <a:latin typeface="Stone Sans"/>
            </a:endParaRPr>
          </a:p>
          <a:p>
            <a:pPr eaLnBrk="1" hangingPunct="1">
              <a:spcBef>
                <a:spcPts val="1200"/>
              </a:spcBef>
            </a:pPr>
            <a:r>
              <a:rPr lang="en-US" sz="2400" dirty="0" smtClean="0">
                <a:solidFill>
                  <a:schemeClr val="bg2"/>
                </a:solidFill>
                <a:latin typeface="Stone Sans"/>
              </a:rPr>
              <a:t>Receipt Audit Issues:</a:t>
            </a:r>
          </a:p>
          <a:p>
            <a:pPr lvl="1">
              <a:spcBef>
                <a:spcPts val="1200"/>
              </a:spcBef>
              <a:buFont typeface="Symbol" panose="05050102010706020507" pitchFamily="18" charset="2"/>
              <a:buChar char="-"/>
            </a:pPr>
            <a:r>
              <a:rPr lang="en-US" sz="2300" b="0" dirty="0">
                <a:solidFill>
                  <a:schemeClr val="bg2"/>
                </a:solidFill>
                <a:latin typeface="Stone Sans"/>
              </a:rPr>
              <a:t>Use of </a:t>
            </a:r>
            <a:r>
              <a:rPr lang="en-US" sz="2300" b="0" dirty="0" err="1">
                <a:solidFill>
                  <a:schemeClr val="bg2"/>
                </a:solidFill>
                <a:latin typeface="Stone Sans"/>
              </a:rPr>
              <a:t>redi</a:t>
            </a:r>
            <a:r>
              <a:rPr lang="en-US" sz="2300" b="0" dirty="0">
                <a:solidFill>
                  <a:schemeClr val="bg2"/>
                </a:solidFill>
                <a:latin typeface="Stone Sans"/>
              </a:rPr>
              <a:t>-form receipts, uncontrolled, lack of </a:t>
            </a:r>
            <a:r>
              <a:rPr lang="en-US" sz="2300" b="0" dirty="0" smtClean="0">
                <a:solidFill>
                  <a:schemeClr val="bg2"/>
                </a:solidFill>
                <a:latin typeface="Stone Sans"/>
              </a:rPr>
              <a:t>accountability.</a:t>
            </a:r>
            <a:endParaRPr lang="en-US" sz="2300" b="0" dirty="0">
              <a:solidFill>
                <a:schemeClr val="bg2"/>
              </a:solidFill>
              <a:latin typeface="Stone Sans"/>
            </a:endParaRPr>
          </a:p>
          <a:p>
            <a:pPr lvl="1">
              <a:spcBef>
                <a:spcPts val="1200"/>
              </a:spcBef>
              <a:buFont typeface="Symbol" panose="05050102010706020507" pitchFamily="18" charset="2"/>
              <a:buChar char="-"/>
            </a:pPr>
            <a:r>
              <a:rPr lang="en-US" sz="2300" b="0" dirty="0">
                <a:solidFill>
                  <a:schemeClr val="bg2"/>
                </a:solidFill>
                <a:latin typeface="Stone Sans"/>
              </a:rPr>
              <a:t>Using receipts out of </a:t>
            </a:r>
            <a:r>
              <a:rPr lang="en-US" sz="2300" b="0" dirty="0" smtClean="0">
                <a:solidFill>
                  <a:schemeClr val="bg2"/>
                </a:solidFill>
                <a:latin typeface="Stone Sans"/>
              </a:rPr>
              <a:t>order.</a:t>
            </a:r>
            <a:endParaRPr lang="en-US" sz="2300" b="0" dirty="0">
              <a:solidFill>
                <a:schemeClr val="bg2"/>
              </a:solidFill>
              <a:latin typeface="Stone Sans"/>
            </a:endParaRPr>
          </a:p>
          <a:p>
            <a:pPr lvl="1">
              <a:spcBef>
                <a:spcPts val="1200"/>
              </a:spcBef>
              <a:buFont typeface="Symbol" panose="05050102010706020507" pitchFamily="18" charset="2"/>
              <a:buChar char="-"/>
            </a:pPr>
            <a:r>
              <a:rPr lang="en-US" sz="2300" b="0" dirty="0">
                <a:solidFill>
                  <a:schemeClr val="bg2"/>
                </a:solidFill>
                <a:latin typeface="Stone Sans"/>
              </a:rPr>
              <a:t>Not retaining receipts </a:t>
            </a:r>
            <a:r>
              <a:rPr lang="en-US" sz="2300" b="0" dirty="0" smtClean="0">
                <a:solidFill>
                  <a:schemeClr val="bg2"/>
                </a:solidFill>
                <a:latin typeface="Stone Sans"/>
              </a:rPr>
              <a:t>intact.</a:t>
            </a:r>
            <a:endParaRPr lang="en-US" sz="2300" b="0" dirty="0">
              <a:solidFill>
                <a:schemeClr val="bg2"/>
              </a:solidFill>
              <a:latin typeface="Stone Sans"/>
            </a:endParaRPr>
          </a:p>
          <a:p>
            <a:pPr lvl="1">
              <a:spcBef>
                <a:spcPts val="1200"/>
              </a:spcBef>
              <a:buFont typeface="Symbol" panose="05050102010706020507" pitchFamily="18" charset="2"/>
              <a:buChar char="-"/>
            </a:pPr>
            <a:r>
              <a:rPr lang="en-US" sz="2300" b="0" dirty="0">
                <a:solidFill>
                  <a:schemeClr val="bg2"/>
                </a:solidFill>
                <a:latin typeface="Stone Sans"/>
              </a:rPr>
              <a:t>Untimely deposits, longer period of time funds at risk of </a:t>
            </a:r>
            <a:r>
              <a:rPr lang="en-US" sz="2300" b="0" dirty="0" smtClean="0">
                <a:solidFill>
                  <a:schemeClr val="bg2"/>
                </a:solidFill>
                <a:latin typeface="Stone Sans"/>
              </a:rPr>
              <a:t>misappropriation.</a:t>
            </a:r>
            <a:endParaRPr lang="en-US" sz="2300" b="0" dirty="0">
              <a:solidFill>
                <a:schemeClr val="bg2"/>
              </a:solidFill>
              <a:latin typeface="Stone Sans"/>
            </a:endParaRPr>
          </a:p>
          <a:p>
            <a:pPr lvl="1" eaLnBrk="1" hangingPunct="1">
              <a:buFont typeface="Wingdings" pitchFamily="2" charset="2"/>
              <a:buNone/>
            </a:pPr>
            <a:endParaRPr lang="en-US" dirty="0" smtClean="0">
              <a:solidFill>
                <a:schemeClr val="bg2"/>
              </a:solidFill>
              <a:latin typeface="StoneSans" pitchFamily="34" charset="0"/>
            </a:endParaRPr>
          </a:p>
          <a:p>
            <a:pPr lvl="1" eaLnBrk="1" hangingPunct="1"/>
            <a:endParaRPr lang="en-US" dirty="0" smtClean="0">
              <a:solidFill>
                <a:schemeClr val="bg2"/>
              </a:solidFill>
              <a:latin typeface="StoneSans" pitchFamily="34" charset="0"/>
            </a:endParaRPr>
          </a:p>
        </p:txBody>
      </p:sp>
      <p:sp>
        <p:nvSpPr>
          <p:cNvPr id="62468" name="Slide Number Placeholder 3"/>
          <p:cNvSpPr>
            <a:spLocks noGrp="1"/>
          </p:cNvSpPr>
          <p:nvPr>
            <p:ph type="sldNum" sz="quarter" idx="4294967295"/>
          </p:nvPr>
        </p:nvSpPr>
        <p:spPr>
          <a:xfrm>
            <a:off x="6934200" y="6248400"/>
            <a:ext cx="2133600" cy="476250"/>
          </a:xfrm>
          <a:prstGeom prst="rect">
            <a:avLst/>
          </a:prstGeom>
          <a:noFill/>
        </p:spPr>
        <p:txBody>
          <a:bodyPr/>
          <a:lstStyle/>
          <a:p>
            <a:fld id="{6EE772C5-0EB3-4E21-9B24-12630B043EB7}" type="slidenum">
              <a:rPr lang="en-US" smtClean="0"/>
              <a:pPr/>
              <a:t>64</a:t>
            </a:fld>
            <a:endParaRPr lang="en-US" smtClean="0"/>
          </a:p>
        </p:txBody>
      </p:sp>
    </p:spTree>
    <p:extLst>
      <p:ext uri="{BB962C8B-B14F-4D97-AF65-F5344CB8AC3E}">
        <p14:creationId xmlns:p14="http://schemas.microsoft.com/office/powerpoint/2010/main" val="1035656690"/>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31885" y="866611"/>
            <a:ext cx="9012115" cy="646331"/>
          </a:xfrm>
        </p:spPr>
        <p:txBody>
          <a:bodyPr/>
          <a:lstStyle/>
          <a:p>
            <a:pPr algn="ctr" eaLnBrk="1" hangingPunct="1"/>
            <a:r>
              <a:rPr lang="en-US" sz="4000" dirty="0" smtClean="0">
                <a:latin typeface="Stone Sans"/>
              </a:rPr>
              <a:t>Reconciliation</a:t>
            </a:r>
            <a:endParaRPr lang="en-US" sz="4000" dirty="0">
              <a:latin typeface="Stone Sans"/>
            </a:endParaRPr>
          </a:p>
        </p:txBody>
      </p:sp>
      <p:sp>
        <p:nvSpPr>
          <p:cNvPr id="65539" name="Content Placeholder 2"/>
          <p:cNvSpPr>
            <a:spLocks noGrp="1"/>
          </p:cNvSpPr>
          <p:nvPr>
            <p:ph idx="1"/>
          </p:nvPr>
        </p:nvSpPr>
        <p:spPr>
          <a:xfrm>
            <a:off x="512748" y="1918339"/>
            <a:ext cx="8750893" cy="3730252"/>
          </a:xfrm>
        </p:spPr>
        <p:txBody>
          <a:bodyPr/>
          <a:lstStyle/>
          <a:p>
            <a:pPr marL="233363" indent="-233363" eaLnBrk="1" hangingPunct="1"/>
            <a:r>
              <a:rPr lang="en-US" dirty="0" smtClean="0">
                <a:solidFill>
                  <a:schemeClr val="bg2"/>
                </a:solidFill>
                <a:latin typeface="Stone Sans"/>
              </a:rPr>
              <a:t>Reconciliation is a detective control.</a:t>
            </a:r>
          </a:p>
          <a:p>
            <a:pPr marL="233363" indent="-233363" eaLnBrk="1" hangingPunct="1">
              <a:spcBef>
                <a:spcPts val="1200"/>
              </a:spcBef>
            </a:pPr>
            <a:r>
              <a:rPr lang="en-US" dirty="0" smtClean="0">
                <a:solidFill>
                  <a:schemeClr val="bg2"/>
                </a:solidFill>
                <a:latin typeface="Stone Sans"/>
              </a:rPr>
              <a:t>Departmental budgets should be reviewed monthly, timely and discrepancies investigated.</a:t>
            </a:r>
          </a:p>
          <a:p>
            <a:pPr marL="233363" indent="-233363" eaLnBrk="1" hangingPunct="1">
              <a:spcBef>
                <a:spcPts val="1200"/>
              </a:spcBef>
            </a:pPr>
            <a:r>
              <a:rPr lang="en-US" dirty="0" smtClean="0">
                <a:solidFill>
                  <a:schemeClr val="bg2"/>
                </a:solidFill>
                <a:latin typeface="Stone Sans"/>
              </a:rPr>
              <a:t>Check budget statements to ensure transactions:</a:t>
            </a:r>
          </a:p>
          <a:p>
            <a:pPr lvl="1">
              <a:spcBef>
                <a:spcPts val="600"/>
              </a:spcBef>
              <a:buFont typeface="Symbol" panose="05050102010706020507" pitchFamily="18" charset="2"/>
              <a:buChar char="-"/>
            </a:pPr>
            <a:r>
              <a:rPr lang="en-US" b="0" dirty="0" smtClean="0">
                <a:solidFill>
                  <a:schemeClr val="bg2"/>
                </a:solidFill>
                <a:latin typeface="Stone Sans"/>
              </a:rPr>
              <a:t>Are posted </a:t>
            </a:r>
            <a:r>
              <a:rPr lang="en-US" b="0" dirty="0">
                <a:solidFill>
                  <a:schemeClr val="bg2"/>
                </a:solidFill>
                <a:latin typeface="Stone Sans"/>
              </a:rPr>
              <a:t>to the correct account </a:t>
            </a:r>
          </a:p>
          <a:p>
            <a:pPr lvl="1">
              <a:spcBef>
                <a:spcPts val="600"/>
              </a:spcBef>
              <a:buFont typeface="Symbol" panose="05050102010706020507" pitchFamily="18" charset="2"/>
              <a:buChar char="-"/>
            </a:pPr>
            <a:r>
              <a:rPr lang="en-US" b="0" dirty="0" smtClean="0">
                <a:solidFill>
                  <a:schemeClr val="bg2"/>
                </a:solidFill>
                <a:latin typeface="Stone Sans"/>
              </a:rPr>
              <a:t>Are listed </a:t>
            </a:r>
            <a:r>
              <a:rPr lang="en-US" b="0" dirty="0">
                <a:solidFill>
                  <a:schemeClr val="bg2"/>
                </a:solidFill>
                <a:latin typeface="Stone Sans"/>
              </a:rPr>
              <a:t>at the correct amount</a:t>
            </a:r>
          </a:p>
          <a:p>
            <a:pPr lvl="1">
              <a:spcBef>
                <a:spcPts val="600"/>
              </a:spcBef>
              <a:buFont typeface="Symbol" panose="05050102010706020507" pitchFamily="18" charset="2"/>
              <a:buChar char="-"/>
            </a:pPr>
            <a:r>
              <a:rPr lang="en-US" b="0" dirty="0" smtClean="0">
                <a:solidFill>
                  <a:schemeClr val="bg2"/>
                </a:solidFill>
                <a:latin typeface="Stone Sans"/>
              </a:rPr>
              <a:t>Are appropriate </a:t>
            </a:r>
            <a:r>
              <a:rPr lang="en-US" b="0" dirty="0">
                <a:solidFill>
                  <a:schemeClr val="bg2"/>
                </a:solidFill>
                <a:latin typeface="Stone Sans"/>
              </a:rPr>
              <a:t>for </a:t>
            </a:r>
            <a:r>
              <a:rPr lang="en-US" b="0" dirty="0" smtClean="0">
                <a:solidFill>
                  <a:schemeClr val="bg2"/>
                </a:solidFill>
                <a:latin typeface="Stone Sans"/>
              </a:rPr>
              <a:t>the account</a:t>
            </a:r>
            <a:endParaRPr lang="en-US" b="0" dirty="0">
              <a:solidFill>
                <a:schemeClr val="bg2"/>
              </a:solidFill>
              <a:latin typeface="Stone Sans"/>
            </a:endParaRPr>
          </a:p>
          <a:p>
            <a:pPr eaLnBrk="1" hangingPunct="1"/>
            <a:r>
              <a:rPr lang="en-US" dirty="0" smtClean="0">
                <a:solidFill>
                  <a:schemeClr val="bg2"/>
                </a:solidFill>
                <a:latin typeface="Stone Sans"/>
              </a:rPr>
              <a:t>Follow up on errors that need correction.</a:t>
            </a:r>
          </a:p>
        </p:txBody>
      </p:sp>
      <p:sp>
        <p:nvSpPr>
          <p:cNvPr id="65540" name="Slide Number Placeholder 3"/>
          <p:cNvSpPr>
            <a:spLocks noGrp="1"/>
          </p:cNvSpPr>
          <p:nvPr>
            <p:ph type="sldNum" sz="quarter" idx="4294967295"/>
          </p:nvPr>
        </p:nvSpPr>
        <p:spPr>
          <a:xfrm>
            <a:off x="6934200" y="6248400"/>
            <a:ext cx="2133600" cy="476250"/>
          </a:xfrm>
          <a:prstGeom prst="rect">
            <a:avLst/>
          </a:prstGeom>
          <a:noFill/>
        </p:spPr>
        <p:txBody>
          <a:bodyPr/>
          <a:lstStyle/>
          <a:p>
            <a:fld id="{0C1FD546-5149-4C2B-A0FF-E77149911B02}" type="slidenum">
              <a:rPr lang="en-US" smtClean="0"/>
              <a:pPr/>
              <a:t>65</a:t>
            </a:fld>
            <a:endParaRPr lang="en-US" dirty="0" smtClean="0"/>
          </a:p>
        </p:txBody>
      </p:sp>
    </p:spTree>
    <p:extLst>
      <p:ext uri="{BB962C8B-B14F-4D97-AF65-F5344CB8AC3E}">
        <p14:creationId xmlns:p14="http://schemas.microsoft.com/office/powerpoint/2010/main" val="3303860401"/>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4294967295"/>
          </p:nvPr>
        </p:nvSpPr>
        <p:spPr>
          <a:xfrm>
            <a:off x="6934200" y="6248400"/>
            <a:ext cx="2133600" cy="476250"/>
          </a:xfrm>
          <a:prstGeom prst="rect">
            <a:avLst/>
          </a:prstGeom>
          <a:noFill/>
        </p:spPr>
        <p:txBody>
          <a:bodyPr/>
          <a:lstStyle/>
          <a:p>
            <a:fld id="{48898139-5A5E-48A1-AE24-337EC9855EA6}" type="slidenum">
              <a:rPr lang="en-US" smtClean="0"/>
              <a:pPr/>
              <a:t>66</a:t>
            </a:fld>
            <a:endParaRPr lang="en-US" smtClean="0"/>
          </a:p>
        </p:txBody>
      </p:sp>
      <p:sp>
        <p:nvSpPr>
          <p:cNvPr id="66563" name="Rectangle 2"/>
          <p:cNvSpPr>
            <a:spLocks noGrp="1" noChangeArrowheads="1"/>
          </p:cNvSpPr>
          <p:nvPr>
            <p:ph type="title"/>
          </p:nvPr>
        </p:nvSpPr>
        <p:spPr>
          <a:xfrm>
            <a:off x="487110" y="651854"/>
            <a:ext cx="8656890" cy="1100301"/>
          </a:xfrm>
        </p:spPr>
        <p:txBody>
          <a:bodyPr/>
          <a:lstStyle/>
          <a:p>
            <a:pPr algn="ctr" eaLnBrk="1" hangingPunct="1"/>
            <a:r>
              <a:rPr lang="en-US" sz="4400" dirty="0" smtClean="0">
                <a:latin typeface="Stone Sans"/>
              </a:rPr>
              <a:t>Reconciliation</a:t>
            </a:r>
            <a:r>
              <a:rPr lang="en-US" sz="4400" dirty="0">
                <a:latin typeface="Stone Sans"/>
              </a:rPr>
              <a:t/>
            </a:r>
            <a:br>
              <a:rPr lang="en-US" sz="4400" dirty="0">
                <a:latin typeface="Stone Sans"/>
              </a:rPr>
            </a:br>
            <a:r>
              <a:rPr lang="en-US" sz="2800" b="0" i="1" dirty="0" smtClean="0">
                <a:latin typeface="Stone Sans"/>
              </a:rPr>
              <a:t>(Continued)</a:t>
            </a:r>
          </a:p>
        </p:txBody>
      </p:sp>
      <p:sp>
        <p:nvSpPr>
          <p:cNvPr id="66564" name="Rectangle 3"/>
          <p:cNvSpPr>
            <a:spLocks noGrp="1" noChangeArrowheads="1"/>
          </p:cNvSpPr>
          <p:nvPr>
            <p:ph type="body" idx="1"/>
          </p:nvPr>
        </p:nvSpPr>
        <p:spPr>
          <a:xfrm>
            <a:off x="487110" y="2113156"/>
            <a:ext cx="8275890" cy="3413242"/>
          </a:xfrm>
        </p:spPr>
        <p:txBody>
          <a:bodyPr/>
          <a:lstStyle/>
          <a:p>
            <a:pPr eaLnBrk="1" hangingPunct="1">
              <a:spcBef>
                <a:spcPts val="1200"/>
              </a:spcBef>
            </a:pPr>
            <a:r>
              <a:rPr lang="en-US" dirty="0" smtClean="0">
                <a:solidFill>
                  <a:schemeClr val="bg2"/>
                </a:solidFill>
                <a:latin typeface="Stone Sans"/>
              </a:rPr>
              <a:t>The reconciliation process should include verifying the transactions are valid, properly authorized and properly recorded on a timely basis.</a:t>
            </a:r>
          </a:p>
          <a:p>
            <a:pPr eaLnBrk="1" hangingPunct="1">
              <a:spcBef>
                <a:spcPts val="1200"/>
              </a:spcBef>
            </a:pPr>
            <a:r>
              <a:rPr lang="en-US" dirty="0" smtClean="0">
                <a:solidFill>
                  <a:schemeClr val="bg2"/>
                </a:solidFill>
                <a:latin typeface="Stone Sans"/>
              </a:rPr>
              <a:t>Who should perform?</a:t>
            </a:r>
          </a:p>
          <a:p>
            <a:pPr lvl="1">
              <a:spcBef>
                <a:spcPts val="600"/>
              </a:spcBef>
              <a:buFont typeface="Symbol" panose="05050102010706020507" pitchFamily="18" charset="2"/>
              <a:buChar char="-"/>
            </a:pPr>
            <a:r>
              <a:rPr lang="en-US" b="0" dirty="0">
                <a:solidFill>
                  <a:schemeClr val="bg2"/>
                </a:solidFill>
                <a:latin typeface="Stone Sans"/>
              </a:rPr>
              <a:t>Someone independent from function </a:t>
            </a:r>
          </a:p>
          <a:p>
            <a:pPr eaLnBrk="1" hangingPunct="1">
              <a:spcBef>
                <a:spcPts val="1200"/>
              </a:spcBef>
            </a:pPr>
            <a:r>
              <a:rPr lang="en-US" dirty="0" smtClean="0">
                <a:solidFill>
                  <a:schemeClr val="bg2"/>
                </a:solidFill>
                <a:latin typeface="Stone Sans"/>
              </a:rPr>
              <a:t>For expenditures, someone with authority to sign for that account should review </a:t>
            </a:r>
            <a:r>
              <a:rPr lang="en-US" i="1" dirty="0" smtClean="0">
                <a:solidFill>
                  <a:schemeClr val="bg2"/>
                </a:solidFill>
                <a:latin typeface="Stone Sans"/>
              </a:rPr>
              <a:t>(required for some methods of procurement).</a:t>
            </a:r>
          </a:p>
        </p:txBody>
      </p:sp>
    </p:spTree>
    <p:extLst>
      <p:ext uri="{BB962C8B-B14F-4D97-AF65-F5344CB8AC3E}">
        <p14:creationId xmlns:p14="http://schemas.microsoft.com/office/powerpoint/2010/main" val="49110590"/>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578" y="717074"/>
            <a:ext cx="8717422" cy="1311128"/>
          </a:xfrm>
        </p:spPr>
        <p:txBody>
          <a:bodyPr/>
          <a:lstStyle/>
          <a:p>
            <a:pPr algn="ctr"/>
            <a:r>
              <a:rPr lang="en-US" sz="4400" dirty="0" smtClean="0">
                <a:latin typeface="Stone Sans"/>
              </a:rPr>
              <a:t>Do Not Skimp on Review </a:t>
            </a:r>
            <a:br>
              <a:rPr lang="en-US" sz="4400" dirty="0" smtClean="0">
                <a:latin typeface="Stone Sans"/>
              </a:rPr>
            </a:br>
            <a:r>
              <a:rPr lang="en-US" sz="4400" dirty="0" smtClean="0">
                <a:latin typeface="Stone Sans"/>
              </a:rPr>
              <a:t>as Key Control</a:t>
            </a:r>
            <a:endParaRPr lang="en-US" sz="4400" dirty="0">
              <a:latin typeface="Stone Sans"/>
            </a:endParaRPr>
          </a:p>
        </p:txBody>
      </p:sp>
      <p:sp>
        <p:nvSpPr>
          <p:cNvPr id="3" name="Content Placeholder 2"/>
          <p:cNvSpPr>
            <a:spLocks noGrp="1"/>
          </p:cNvSpPr>
          <p:nvPr>
            <p:ph idx="1"/>
          </p:nvPr>
        </p:nvSpPr>
        <p:spPr>
          <a:xfrm>
            <a:off x="580292" y="2028202"/>
            <a:ext cx="8194431" cy="3827475"/>
          </a:xfrm>
        </p:spPr>
        <p:txBody>
          <a:bodyPr/>
          <a:lstStyle/>
          <a:p>
            <a:endParaRPr lang="en-US" dirty="0" smtClean="0">
              <a:solidFill>
                <a:schemeClr val="bg2"/>
              </a:solidFill>
              <a:latin typeface="StoneSans" pitchFamily="34" charset="0"/>
            </a:endParaRPr>
          </a:p>
          <a:p>
            <a:r>
              <a:rPr lang="en-US" dirty="0" smtClean="0">
                <a:solidFill>
                  <a:schemeClr val="bg2"/>
                </a:solidFill>
                <a:latin typeface="Stone Sans"/>
              </a:rPr>
              <a:t>Do not cut oversight!  Most important control, not only to detect errors, but also as deterrent.</a:t>
            </a:r>
          </a:p>
          <a:p>
            <a:pPr>
              <a:spcBef>
                <a:spcPts val="1200"/>
              </a:spcBef>
            </a:pPr>
            <a:r>
              <a:rPr lang="en-US" dirty="0" smtClean="0">
                <a:solidFill>
                  <a:schemeClr val="bg2"/>
                </a:solidFill>
                <a:latin typeface="Stone Sans"/>
              </a:rPr>
              <a:t>Consider sharing oversight, reconciliation responsibilities.</a:t>
            </a:r>
          </a:p>
          <a:p>
            <a:pPr>
              <a:spcBef>
                <a:spcPts val="1200"/>
              </a:spcBef>
            </a:pPr>
            <a:r>
              <a:rPr lang="en-US" dirty="0" smtClean="0">
                <a:solidFill>
                  <a:schemeClr val="bg2"/>
                </a:solidFill>
                <a:latin typeface="Stone Sans"/>
              </a:rPr>
              <a:t>Review frequency of oversight activities and assess those that may be performed periodically without compromising integrity of process.</a:t>
            </a:r>
            <a:endParaRPr lang="en-US"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67</a:t>
            </a:fld>
            <a:endParaRPr lang="en-US"/>
          </a:p>
        </p:txBody>
      </p:sp>
    </p:spTree>
    <p:extLst>
      <p:ext uri="{BB962C8B-B14F-4D97-AF65-F5344CB8AC3E}">
        <p14:creationId xmlns:p14="http://schemas.microsoft.com/office/powerpoint/2010/main" val="2756396966"/>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4294967295"/>
          </p:nvPr>
        </p:nvSpPr>
        <p:spPr>
          <a:xfrm>
            <a:off x="6934200" y="6248400"/>
            <a:ext cx="2133600" cy="476250"/>
          </a:xfrm>
          <a:prstGeom prst="rect">
            <a:avLst/>
          </a:prstGeom>
          <a:noFill/>
        </p:spPr>
        <p:txBody>
          <a:bodyPr/>
          <a:lstStyle/>
          <a:p>
            <a:fld id="{2F7020CB-F9D6-423B-BD64-579E02CC57B7}" type="slidenum">
              <a:rPr lang="en-US" smtClean="0"/>
              <a:pPr/>
              <a:t>68</a:t>
            </a:fld>
            <a:endParaRPr lang="en-US" smtClean="0"/>
          </a:p>
        </p:txBody>
      </p:sp>
      <p:sp>
        <p:nvSpPr>
          <p:cNvPr id="39939" name="Rectangle 2"/>
          <p:cNvSpPr>
            <a:spLocks noGrp="1" noChangeArrowheads="1"/>
          </p:cNvSpPr>
          <p:nvPr>
            <p:ph type="title"/>
          </p:nvPr>
        </p:nvSpPr>
        <p:spPr>
          <a:xfrm>
            <a:off x="506338" y="694190"/>
            <a:ext cx="8561462" cy="701731"/>
          </a:xfrm>
        </p:spPr>
        <p:txBody>
          <a:bodyPr/>
          <a:lstStyle/>
          <a:p>
            <a:pPr eaLnBrk="1" hangingPunct="1"/>
            <a:r>
              <a:rPr lang="en-US" sz="4400" dirty="0" smtClean="0">
                <a:latin typeface="Stone Sans"/>
              </a:rPr>
              <a:t>Security</a:t>
            </a:r>
          </a:p>
        </p:txBody>
      </p:sp>
      <p:sp>
        <p:nvSpPr>
          <p:cNvPr id="39940" name="Rectangle 3"/>
          <p:cNvSpPr>
            <a:spLocks noGrp="1" noChangeArrowheads="1"/>
          </p:cNvSpPr>
          <p:nvPr>
            <p:ph type="body" idx="1"/>
          </p:nvPr>
        </p:nvSpPr>
        <p:spPr>
          <a:xfrm>
            <a:off x="506338" y="2067769"/>
            <a:ext cx="8198048" cy="3816429"/>
          </a:xfrm>
        </p:spPr>
        <p:txBody>
          <a:bodyPr/>
          <a:lstStyle/>
          <a:p>
            <a:pPr eaLnBrk="1" hangingPunct="1">
              <a:spcBef>
                <a:spcPts val="1200"/>
              </a:spcBef>
            </a:pPr>
            <a:r>
              <a:rPr lang="en-US" dirty="0" smtClean="0">
                <a:solidFill>
                  <a:schemeClr val="bg2"/>
                </a:solidFill>
                <a:latin typeface="Stone Sans"/>
              </a:rPr>
              <a:t>Limit access to keys.</a:t>
            </a:r>
          </a:p>
          <a:p>
            <a:pPr eaLnBrk="1" hangingPunct="1">
              <a:spcBef>
                <a:spcPts val="1200"/>
              </a:spcBef>
            </a:pPr>
            <a:r>
              <a:rPr lang="en-US" dirty="0" smtClean="0">
                <a:solidFill>
                  <a:schemeClr val="bg2"/>
                </a:solidFill>
                <a:latin typeface="Stone Sans"/>
              </a:rPr>
              <a:t>Safeguard cash and checks in secure area.</a:t>
            </a:r>
          </a:p>
          <a:p>
            <a:pPr eaLnBrk="1" hangingPunct="1">
              <a:spcBef>
                <a:spcPts val="1200"/>
              </a:spcBef>
            </a:pPr>
            <a:r>
              <a:rPr lang="en-US" dirty="0" smtClean="0">
                <a:solidFill>
                  <a:schemeClr val="bg2"/>
                </a:solidFill>
                <a:latin typeface="Stone Sans"/>
              </a:rPr>
              <a:t>Lock doors and desks after hours.</a:t>
            </a:r>
          </a:p>
          <a:p>
            <a:pPr eaLnBrk="1" hangingPunct="1">
              <a:spcBef>
                <a:spcPts val="1200"/>
              </a:spcBef>
            </a:pPr>
            <a:r>
              <a:rPr lang="en-US" dirty="0" smtClean="0">
                <a:solidFill>
                  <a:schemeClr val="bg2"/>
                </a:solidFill>
                <a:latin typeface="Stone Sans"/>
              </a:rPr>
              <a:t>Restrict access to forms (petty cash, reimbursements and payment).</a:t>
            </a:r>
          </a:p>
          <a:p>
            <a:pPr eaLnBrk="1" hangingPunct="1">
              <a:spcBef>
                <a:spcPts val="1200"/>
              </a:spcBef>
            </a:pPr>
            <a:r>
              <a:rPr lang="en-US" dirty="0" smtClean="0">
                <a:solidFill>
                  <a:schemeClr val="bg2"/>
                </a:solidFill>
                <a:latin typeface="Stone Sans"/>
              </a:rPr>
              <a:t>Periodically review accessibility to programs; limit to those needed.</a:t>
            </a:r>
          </a:p>
          <a:p>
            <a:pPr eaLnBrk="1" hangingPunct="1">
              <a:spcBef>
                <a:spcPts val="1200"/>
              </a:spcBef>
            </a:pPr>
            <a:r>
              <a:rPr lang="en-US" dirty="0" smtClean="0">
                <a:solidFill>
                  <a:schemeClr val="bg2"/>
                </a:solidFill>
                <a:latin typeface="Stone Sans"/>
              </a:rPr>
              <a:t>Periodically change passwords; do not give out.</a:t>
            </a:r>
          </a:p>
        </p:txBody>
      </p:sp>
    </p:spTree>
    <p:extLst>
      <p:ext uri="{BB962C8B-B14F-4D97-AF65-F5344CB8AC3E}">
        <p14:creationId xmlns:p14="http://schemas.microsoft.com/office/powerpoint/2010/main" val="1567559017"/>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toneSans"/>
              </a:rPr>
              <a:t>Control over Data</a:t>
            </a:r>
            <a:endParaRPr lang="en-US" dirty="0">
              <a:latin typeface="StoneSans"/>
            </a:endParaRPr>
          </a:p>
        </p:txBody>
      </p:sp>
      <p:sp>
        <p:nvSpPr>
          <p:cNvPr id="3" name="Content Placeholder 2"/>
          <p:cNvSpPr>
            <a:spLocks noGrp="1"/>
          </p:cNvSpPr>
          <p:nvPr>
            <p:ph idx="1"/>
          </p:nvPr>
        </p:nvSpPr>
        <p:spPr>
          <a:xfrm>
            <a:off x="685800" y="1543943"/>
            <a:ext cx="7772400" cy="4242187"/>
          </a:xfrm>
        </p:spPr>
        <p:txBody>
          <a:bodyPr/>
          <a:lstStyle/>
          <a:p>
            <a:r>
              <a:rPr lang="en-US" dirty="0" smtClean="0">
                <a:solidFill>
                  <a:schemeClr val="bg2"/>
                </a:solidFill>
                <a:latin typeface="StoneSans"/>
              </a:rPr>
              <a:t>As University employees, we have an obligation to handle confidential data in a manner that seeks to protect the privacy of the individual who has directly or indirectly entrusted us with their data. Basic guidelines:</a:t>
            </a:r>
          </a:p>
          <a:p>
            <a:pPr lvl="2"/>
            <a:r>
              <a:rPr lang="en-US" dirty="0" smtClean="0">
                <a:solidFill>
                  <a:schemeClr val="bg2"/>
                </a:solidFill>
                <a:latin typeface="StoneSans"/>
              </a:rPr>
              <a:t>Make sure you need it before you collect it</a:t>
            </a:r>
          </a:p>
          <a:p>
            <a:pPr lvl="2"/>
            <a:r>
              <a:rPr lang="en-US" dirty="0" smtClean="0">
                <a:solidFill>
                  <a:schemeClr val="bg2"/>
                </a:solidFill>
                <a:latin typeface="StoneSans"/>
              </a:rPr>
              <a:t>If you collect it, protect it</a:t>
            </a:r>
          </a:p>
          <a:p>
            <a:pPr lvl="2"/>
            <a:r>
              <a:rPr lang="en-US" dirty="0" smtClean="0">
                <a:solidFill>
                  <a:schemeClr val="bg2"/>
                </a:solidFill>
                <a:latin typeface="StoneSans"/>
              </a:rPr>
              <a:t>Be open and honest about how you collect, use and share personal information</a:t>
            </a:r>
          </a:p>
          <a:p>
            <a:pPr lvl="2"/>
            <a:r>
              <a:rPr lang="en-US" dirty="0" smtClean="0">
                <a:solidFill>
                  <a:schemeClr val="bg2"/>
                </a:solidFill>
                <a:latin typeface="StoneSans"/>
              </a:rPr>
              <a:t>Create a culture of privacy</a:t>
            </a:r>
          </a:p>
          <a:p>
            <a:pPr lvl="2"/>
            <a:r>
              <a:rPr lang="en-US" dirty="0" smtClean="0">
                <a:solidFill>
                  <a:schemeClr val="bg2"/>
                </a:solidFill>
                <a:latin typeface="StoneSans"/>
              </a:rPr>
              <a:t>Conduct due diligence and maintain oversight of partners and vendors</a:t>
            </a:r>
            <a:endParaRPr lang="en-US" dirty="0">
              <a:solidFill>
                <a:schemeClr val="bg2"/>
              </a:solidFill>
              <a:latin typeface="StoneSans"/>
            </a:endParaRPr>
          </a:p>
        </p:txBody>
      </p:sp>
    </p:spTree>
    <p:extLst>
      <p:ext uri="{BB962C8B-B14F-4D97-AF65-F5344CB8AC3E}">
        <p14:creationId xmlns:p14="http://schemas.microsoft.com/office/powerpoint/2010/main" val="224945915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97166"/>
            <a:ext cx="9144000" cy="480131"/>
          </a:xfrm>
        </p:spPr>
        <p:txBody>
          <a:bodyPr/>
          <a:lstStyle/>
          <a:p>
            <a:r>
              <a:rPr lang="en-US" sz="2800" dirty="0" smtClean="0">
                <a:latin typeface="Stone Sans" pitchFamily="34" charset="0"/>
              </a:rPr>
              <a:t>Components of the Internal Control System</a:t>
            </a:r>
            <a:endParaRPr lang="en-US" sz="2800" dirty="0">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7</a:t>
            </a:fld>
            <a:endParaRPr lang="en-US" sz="1500" dirty="0">
              <a:solidFill>
                <a:schemeClr val="bg2"/>
              </a:solidFill>
              <a:latin typeface="Stone Sans" pitchFamily="34" charset="0"/>
            </a:endParaRPr>
          </a:p>
        </p:txBody>
      </p:sp>
      <p:sp>
        <p:nvSpPr>
          <p:cNvPr id="6" name="Content Placeholder 5"/>
          <p:cNvSpPr>
            <a:spLocks noGrp="1"/>
          </p:cNvSpPr>
          <p:nvPr>
            <p:ph idx="1"/>
          </p:nvPr>
        </p:nvSpPr>
        <p:spPr>
          <a:xfrm>
            <a:off x="495656" y="1786643"/>
            <a:ext cx="8648344" cy="4580741"/>
          </a:xfrm>
        </p:spPr>
        <p:txBody>
          <a:bodyPr/>
          <a:lstStyle/>
          <a:p>
            <a:pPr>
              <a:buClr>
                <a:srgbClr val="970035"/>
              </a:buClr>
            </a:pPr>
            <a:r>
              <a:rPr lang="en-US" sz="2000" b="1" dirty="0" smtClean="0">
                <a:solidFill>
                  <a:schemeClr val="bg2"/>
                </a:solidFill>
                <a:latin typeface="Stone Sans" pitchFamily="34" charset="0"/>
              </a:rPr>
              <a:t>Control Environment – </a:t>
            </a:r>
            <a:r>
              <a:rPr lang="en-US" sz="2000" dirty="0" smtClean="0">
                <a:solidFill>
                  <a:schemeClr val="bg2"/>
                </a:solidFill>
                <a:latin typeface="Stone Sans" pitchFamily="34" charset="0"/>
              </a:rPr>
              <a:t>standards, processes and structure that provide the basis for carrying out internal controls, including:</a:t>
            </a:r>
          </a:p>
          <a:p>
            <a:pPr lvl="1"/>
            <a:r>
              <a:rPr lang="en-US" sz="2000" dirty="0" smtClean="0">
                <a:solidFill>
                  <a:schemeClr val="bg2"/>
                </a:solidFill>
                <a:latin typeface="Stone Sans" pitchFamily="34" charset="0"/>
              </a:rPr>
              <a:t>Ethics/Standards</a:t>
            </a:r>
          </a:p>
          <a:p>
            <a:pPr lvl="1"/>
            <a:r>
              <a:rPr lang="en-US" sz="2000" b="0" dirty="0" smtClean="0">
                <a:solidFill>
                  <a:schemeClr val="bg2"/>
                </a:solidFill>
                <a:latin typeface="Stone Sans" pitchFamily="34" charset="0"/>
              </a:rPr>
              <a:t>Tone at the Top</a:t>
            </a:r>
          </a:p>
          <a:p>
            <a:pPr>
              <a:buClr>
                <a:srgbClr val="970035"/>
              </a:buClr>
            </a:pPr>
            <a:r>
              <a:rPr lang="en-US" sz="2000" b="1" dirty="0" smtClean="0">
                <a:solidFill>
                  <a:schemeClr val="bg2"/>
                </a:solidFill>
                <a:latin typeface="Stone Sans" pitchFamily="34" charset="0"/>
              </a:rPr>
              <a:t>Risk Assessment </a:t>
            </a:r>
            <a:r>
              <a:rPr lang="en-US" sz="2000" b="0" dirty="0" smtClean="0">
                <a:solidFill>
                  <a:schemeClr val="bg2"/>
                </a:solidFill>
                <a:latin typeface="Stone Sans" pitchFamily="34" charset="0"/>
              </a:rPr>
              <a:t>– process that informs policies/procedures/controls</a:t>
            </a:r>
          </a:p>
          <a:p>
            <a:pPr>
              <a:buClr>
                <a:srgbClr val="970035"/>
              </a:buClr>
            </a:pPr>
            <a:r>
              <a:rPr lang="en-US" sz="2000" b="1" dirty="0" smtClean="0">
                <a:solidFill>
                  <a:schemeClr val="bg2"/>
                </a:solidFill>
                <a:latin typeface="Stone Sans" pitchFamily="34" charset="0"/>
              </a:rPr>
              <a:t>Control Activities – </a:t>
            </a:r>
            <a:r>
              <a:rPr lang="en-US" sz="2000" dirty="0" smtClean="0">
                <a:solidFill>
                  <a:schemeClr val="bg2"/>
                </a:solidFill>
                <a:latin typeface="Stone Sans" pitchFamily="34" charset="0"/>
              </a:rPr>
              <a:t>policies, procedures, techniques and mechanisms in place to help reduce risk, e.g.:</a:t>
            </a:r>
          </a:p>
          <a:p>
            <a:pPr lvl="1"/>
            <a:r>
              <a:rPr lang="en-US" sz="2000" b="0" dirty="0" smtClean="0">
                <a:solidFill>
                  <a:schemeClr val="bg2"/>
                </a:solidFill>
                <a:latin typeface="Stone Sans" pitchFamily="34" charset="0"/>
              </a:rPr>
              <a:t>Authorization and approvals</a:t>
            </a:r>
          </a:p>
          <a:p>
            <a:pPr lvl="1"/>
            <a:r>
              <a:rPr lang="en-US" sz="2000" dirty="0" smtClean="0">
                <a:solidFill>
                  <a:schemeClr val="bg2"/>
                </a:solidFill>
                <a:latin typeface="Stone Sans" pitchFamily="34" charset="0"/>
              </a:rPr>
              <a:t>Segregation of duties</a:t>
            </a:r>
          </a:p>
          <a:p>
            <a:pPr lvl="1"/>
            <a:r>
              <a:rPr lang="en-US" sz="2000" b="0" dirty="0" smtClean="0">
                <a:solidFill>
                  <a:schemeClr val="bg2"/>
                </a:solidFill>
                <a:latin typeface="Stone Sans" pitchFamily="34" charset="0"/>
              </a:rPr>
              <a:t>Reconciliation</a:t>
            </a:r>
          </a:p>
          <a:p>
            <a:r>
              <a:rPr lang="en-US" sz="2000" b="1" dirty="0" smtClean="0">
                <a:solidFill>
                  <a:schemeClr val="bg2"/>
                </a:solidFill>
                <a:latin typeface="Stone Sans" pitchFamily="34" charset="0"/>
              </a:rPr>
              <a:t>Monitoring</a:t>
            </a:r>
            <a:r>
              <a:rPr lang="en-US" sz="2000" b="0" dirty="0" smtClean="0">
                <a:solidFill>
                  <a:schemeClr val="bg2"/>
                </a:solidFill>
                <a:latin typeface="Stone Sans" pitchFamily="34" charset="0"/>
              </a:rPr>
              <a:t> – ongoing evaluation of controls over time</a:t>
            </a:r>
          </a:p>
          <a:p>
            <a:r>
              <a:rPr lang="en-US" sz="2000" b="1" dirty="0" smtClean="0">
                <a:solidFill>
                  <a:schemeClr val="bg2"/>
                </a:solidFill>
                <a:latin typeface="Stone Sans" pitchFamily="34" charset="0"/>
              </a:rPr>
              <a:t>Information and Communication </a:t>
            </a:r>
            <a:r>
              <a:rPr lang="en-US" sz="2000" dirty="0" smtClean="0">
                <a:solidFill>
                  <a:schemeClr val="bg2"/>
                </a:solidFill>
                <a:latin typeface="Stone Sans" pitchFamily="34" charset="0"/>
              </a:rPr>
              <a:t>– flow, top to bottom and back</a:t>
            </a:r>
            <a:endParaRPr lang="en-US" sz="2000" b="0" dirty="0">
              <a:solidFill>
                <a:schemeClr val="bg2"/>
              </a:solidFill>
              <a:latin typeface="Stone Sans" pitchFamily="34" charset="0"/>
            </a:endParaRPr>
          </a:p>
        </p:txBody>
      </p:sp>
    </p:spTree>
    <p:extLst>
      <p:ext uri="{BB962C8B-B14F-4D97-AF65-F5344CB8AC3E}">
        <p14:creationId xmlns:p14="http://schemas.microsoft.com/office/powerpoint/2010/main" val="3769008818"/>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01" y="346366"/>
            <a:ext cx="8663299" cy="1698927"/>
          </a:xfrm>
        </p:spPr>
        <p:txBody>
          <a:bodyPr/>
          <a:lstStyle/>
          <a:p>
            <a:pPr algn="ctr"/>
            <a:r>
              <a:rPr lang="en-US" sz="4400" dirty="0" smtClean="0">
                <a:latin typeface="Stone Sans"/>
              </a:rPr>
              <a:t/>
            </a:r>
            <a:br>
              <a:rPr lang="en-US" sz="4400" dirty="0" smtClean="0">
                <a:latin typeface="Stone Sans"/>
              </a:rPr>
            </a:br>
            <a:r>
              <a:rPr lang="en-US" sz="3600" dirty="0" smtClean="0">
                <a:latin typeface="Stone Sans"/>
              </a:rPr>
              <a:t>Control Environment – Investment in Employee Development</a:t>
            </a:r>
            <a:endParaRPr lang="en-US" sz="3600" dirty="0">
              <a:latin typeface="Stone Sans"/>
            </a:endParaRPr>
          </a:p>
        </p:txBody>
      </p:sp>
      <p:sp>
        <p:nvSpPr>
          <p:cNvPr id="3" name="Content Placeholder 2"/>
          <p:cNvSpPr>
            <a:spLocks noGrp="1"/>
          </p:cNvSpPr>
          <p:nvPr>
            <p:ph idx="1"/>
          </p:nvPr>
        </p:nvSpPr>
        <p:spPr>
          <a:xfrm>
            <a:off x="480701" y="2290276"/>
            <a:ext cx="8097716" cy="3724096"/>
          </a:xfrm>
        </p:spPr>
        <p:txBody>
          <a:bodyPr/>
          <a:lstStyle/>
          <a:p>
            <a:r>
              <a:rPr lang="en-US" dirty="0" smtClean="0">
                <a:solidFill>
                  <a:schemeClr val="bg2"/>
                </a:solidFill>
                <a:latin typeface="Stone Sans"/>
              </a:rPr>
              <a:t>All objectives are at risk when employees are not adequately trained due to layoff, turnover, lack of time, etc.</a:t>
            </a:r>
          </a:p>
          <a:p>
            <a:pPr>
              <a:spcBef>
                <a:spcPts val="1200"/>
              </a:spcBef>
            </a:pPr>
            <a:r>
              <a:rPr lang="en-US" dirty="0" smtClean="0">
                <a:solidFill>
                  <a:schemeClr val="bg2"/>
                </a:solidFill>
                <a:latin typeface="Stone Sans"/>
              </a:rPr>
              <a:t>Employees should be trained and cross-trained in essential duties.</a:t>
            </a:r>
          </a:p>
          <a:p>
            <a:pPr>
              <a:spcBef>
                <a:spcPts val="1200"/>
              </a:spcBef>
            </a:pPr>
            <a:r>
              <a:rPr lang="en-US" dirty="0" smtClean="0">
                <a:solidFill>
                  <a:schemeClr val="bg2"/>
                </a:solidFill>
                <a:latin typeface="Stone Sans"/>
              </a:rPr>
              <a:t>Development does not have to be expensive – can provide opportunity for on-line learning, WSU learning, satellite or webinar, etc.; be aware of trainings that will provide most value overall.</a:t>
            </a:r>
            <a:endParaRPr lang="en-US"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70</a:t>
            </a:fld>
            <a:endParaRPr lang="en-US"/>
          </a:p>
        </p:txBody>
      </p:sp>
    </p:spTree>
    <p:extLst>
      <p:ext uri="{BB962C8B-B14F-4D97-AF65-F5344CB8AC3E}">
        <p14:creationId xmlns:p14="http://schemas.microsoft.com/office/powerpoint/2010/main" val="955448977"/>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4294967295"/>
          </p:nvPr>
        </p:nvSpPr>
        <p:spPr>
          <a:xfrm>
            <a:off x="6934200" y="6248400"/>
            <a:ext cx="2133600" cy="476250"/>
          </a:xfrm>
          <a:prstGeom prst="rect">
            <a:avLst/>
          </a:prstGeom>
          <a:noFill/>
        </p:spPr>
        <p:txBody>
          <a:bodyPr/>
          <a:lstStyle/>
          <a:p>
            <a:fld id="{3F6B1DAF-75E1-4402-A418-35B1A50FABDF}" type="slidenum">
              <a:rPr lang="en-US" smtClean="0"/>
              <a:pPr/>
              <a:t>71</a:t>
            </a:fld>
            <a:endParaRPr lang="en-US" smtClean="0"/>
          </a:p>
        </p:txBody>
      </p:sp>
      <p:sp>
        <p:nvSpPr>
          <p:cNvPr id="43011" name="Rectangle 2"/>
          <p:cNvSpPr>
            <a:spLocks noGrp="1" noChangeArrowheads="1"/>
          </p:cNvSpPr>
          <p:nvPr>
            <p:ph type="body" idx="1"/>
          </p:nvPr>
        </p:nvSpPr>
        <p:spPr>
          <a:xfrm>
            <a:off x="630116" y="2103810"/>
            <a:ext cx="7696200" cy="3970318"/>
          </a:xfrm>
        </p:spPr>
        <p:txBody>
          <a:bodyPr/>
          <a:lstStyle/>
          <a:p>
            <a:pPr eaLnBrk="1" hangingPunct="1">
              <a:spcBef>
                <a:spcPts val="1200"/>
              </a:spcBef>
            </a:pPr>
            <a:r>
              <a:rPr lang="en-US" dirty="0" smtClean="0">
                <a:solidFill>
                  <a:schemeClr val="bg2"/>
                </a:solidFill>
                <a:latin typeface="Stone Sans"/>
              </a:rPr>
              <a:t>Always verify auditor’s credentials before giving information and notify Internal Audit.</a:t>
            </a:r>
          </a:p>
          <a:p>
            <a:pPr eaLnBrk="1" hangingPunct="1">
              <a:spcBef>
                <a:spcPts val="1200"/>
              </a:spcBef>
            </a:pPr>
            <a:r>
              <a:rPr lang="en-US" dirty="0" smtClean="0">
                <a:solidFill>
                  <a:schemeClr val="bg2"/>
                </a:solidFill>
                <a:latin typeface="Stone Sans"/>
              </a:rPr>
              <a:t>Be prepared.</a:t>
            </a:r>
          </a:p>
          <a:p>
            <a:pPr eaLnBrk="1" hangingPunct="1">
              <a:spcBef>
                <a:spcPts val="1200"/>
              </a:spcBef>
            </a:pPr>
            <a:r>
              <a:rPr lang="en-US" dirty="0" smtClean="0">
                <a:solidFill>
                  <a:schemeClr val="bg2"/>
                </a:solidFill>
                <a:latin typeface="Stone Sans"/>
              </a:rPr>
              <a:t>Be organized. </a:t>
            </a:r>
          </a:p>
          <a:p>
            <a:pPr eaLnBrk="1" hangingPunct="1">
              <a:spcBef>
                <a:spcPts val="1200"/>
              </a:spcBef>
            </a:pPr>
            <a:r>
              <a:rPr lang="en-US" dirty="0" smtClean="0">
                <a:solidFill>
                  <a:schemeClr val="bg2"/>
                </a:solidFill>
                <a:latin typeface="Stone Sans"/>
              </a:rPr>
              <a:t>Do it right the first time.</a:t>
            </a:r>
            <a:endParaRPr lang="en-US" b="0" dirty="0" smtClean="0">
              <a:solidFill>
                <a:schemeClr val="bg2"/>
              </a:solidFill>
              <a:latin typeface="Stone Sans"/>
            </a:endParaRPr>
          </a:p>
          <a:p>
            <a:pPr eaLnBrk="1" hangingPunct="1"/>
            <a:endParaRPr lang="en-US" b="0" dirty="0" smtClean="0">
              <a:solidFill>
                <a:schemeClr val="bg2"/>
              </a:solidFill>
              <a:latin typeface="StoneSans" pitchFamily="34" charset="0"/>
            </a:endParaRPr>
          </a:p>
          <a:p>
            <a:pPr eaLnBrk="1" hangingPunct="1"/>
            <a:endParaRPr lang="en-US" b="0" dirty="0" smtClean="0">
              <a:solidFill>
                <a:schemeClr val="bg2"/>
              </a:solidFill>
              <a:latin typeface="StoneSans" pitchFamily="34" charset="0"/>
            </a:endParaRPr>
          </a:p>
          <a:p>
            <a:pPr eaLnBrk="1" hangingPunct="1"/>
            <a:endParaRPr lang="en-US" b="0" dirty="0" smtClean="0">
              <a:solidFill>
                <a:schemeClr val="bg2"/>
              </a:solidFill>
              <a:latin typeface="StoneSans" pitchFamily="34" charset="0"/>
            </a:endParaRPr>
          </a:p>
        </p:txBody>
      </p:sp>
      <p:sp>
        <p:nvSpPr>
          <p:cNvPr id="43012" name="Rectangle 3"/>
          <p:cNvSpPr>
            <a:spLocks noGrp="1" noChangeArrowheads="1"/>
          </p:cNvSpPr>
          <p:nvPr>
            <p:ph type="title"/>
          </p:nvPr>
        </p:nvSpPr>
        <p:spPr>
          <a:xfrm>
            <a:off x="533400" y="788191"/>
            <a:ext cx="8534400" cy="701731"/>
          </a:xfrm>
        </p:spPr>
        <p:txBody>
          <a:bodyPr/>
          <a:lstStyle/>
          <a:p>
            <a:pPr eaLnBrk="1" hangingPunct="1"/>
            <a:r>
              <a:rPr lang="en-US" sz="4400" dirty="0">
                <a:latin typeface="Stone Sans"/>
              </a:rPr>
              <a:t>In Summary</a:t>
            </a:r>
          </a:p>
        </p:txBody>
      </p:sp>
    </p:spTree>
    <p:extLst>
      <p:ext uri="{BB962C8B-B14F-4D97-AF65-F5344CB8AC3E}">
        <p14:creationId xmlns:p14="http://schemas.microsoft.com/office/powerpoint/2010/main" val="4042941159"/>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4294967295"/>
          </p:nvPr>
        </p:nvSpPr>
        <p:spPr>
          <a:xfrm>
            <a:off x="6934200" y="6248400"/>
            <a:ext cx="2133600" cy="476250"/>
          </a:xfrm>
          <a:prstGeom prst="rect">
            <a:avLst/>
          </a:prstGeom>
          <a:noFill/>
        </p:spPr>
        <p:txBody>
          <a:bodyPr/>
          <a:lstStyle/>
          <a:p>
            <a:fld id="{D017EC60-E0DF-43A8-A555-8A6787930105}" type="slidenum">
              <a:rPr lang="en-US" smtClean="0"/>
              <a:pPr/>
              <a:t>72</a:t>
            </a:fld>
            <a:endParaRPr lang="en-US" smtClean="0"/>
          </a:p>
        </p:txBody>
      </p:sp>
      <p:sp>
        <p:nvSpPr>
          <p:cNvPr id="70659" name="Rectangle 2"/>
          <p:cNvSpPr>
            <a:spLocks noGrp="1" noChangeArrowheads="1"/>
          </p:cNvSpPr>
          <p:nvPr>
            <p:ph type="title"/>
          </p:nvPr>
        </p:nvSpPr>
        <p:spPr>
          <a:xfrm>
            <a:off x="497792" y="815888"/>
            <a:ext cx="8570007" cy="978729"/>
          </a:xfrm>
        </p:spPr>
        <p:txBody>
          <a:bodyPr/>
          <a:lstStyle/>
          <a:p>
            <a:pPr algn="ctr" eaLnBrk="1" hangingPunct="1"/>
            <a:r>
              <a:rPr lang="en-US" dirty="0" smtClean="0">
                <a:latin typeface="Stone Sans"/>
              </a:rPr>
              <a:t>Be Familiar with Authoritative </a:t>
            </a:r>
            <a:br>
              <a:rPr lang="en-US" dirty="0" smtClean="0">
                <a:latin typeface="Stone Sans"/>
              </a:rPr>
            </a:br>
            <a:r>
              <a:rPr lang="en-US" dirty="0" smtClean="0">
                <a:latin typeface="Stone Sans"/>
              </a:rPr>
              <a:t>Governing Bodies and Their Policies</a:t>
            </a:r>
          </a:p>
        </p:txBody>
      </p:sp>
      <p:sp>
        <p:nvSpPr>
          <p:cNvPr id="70660" name="Rectangle 3"/>
          <p:cNvSpPr>
            <a:spLocks noGrp="1" noChangeArrowheads="1"/>
          </p:cNvSpPr>
          <p:nvPr>
            <p:ph type="body" idx="1"/>
          </p:nvPr>
        </p:nvSpPr>
        <p:spPr>
          <a:xfrm>
            <a:off x="497792" y="2246279"/>
            <a:ext cx="8570007" cy="4002121"/>
          </a:xfrm>
        </p:spPr>
        <p:txBody>
          <a:bodyPr/>
          <a:lstStyle/>
          <a:p>
            <a:pPr eaLnBrk="1" hangingPunct="1">
              <a:lnSpc>
                <a:spcPct val="85000"/>
              </a:lnSpc>
            </a:pPr>
            <a:r>
              <a:rPr lang="en-US" sz="2400" dirty="0" smtClean="0">
                <a:solidFill>
                  <a:schemeClr val="bg2"/>
                </a:solidFill>
                <a:latin typeface="Stone Sans"/>
              </a:rPr>
              <a:t>Federal: </a:t>
            </a:r>
            <a:r>
              <a:rPr lang="en-US" sz="2400" b="0" dirty="0" smtClean="0">
                <a:solidFill>
                  <a:schemeClr val="bg2"/>
                </a:solidFill>
                <a:latin typeface="Stone Sans"/>
                <a:hlinkClick r:id="rId3"/>
              </a:rPr>
              <a:t>http://uscode.house.gov/</a:t>
            </a:r>
            <a:endParaRPr lang="en-US" sz="2400" b="0" dirty="0" smtClean="0">
              <a:solidFill>
                <a:schemeClr val="bg2"/>
              </a:solidFill>
              <a:latin typeface="Stone Sans"/>
            </a:endParaRPr>
          </a:p>
          <a:p>
            <a:pPr eaLnBrk="1" hangingPunct="1">
              <a:lnSpc>
                <a:spcPct val="85000"/>
              </a:lnSpc>
            </a:pPr>
            <a:r>
              <a:rPr lang="en-US" sz="2400" dirty="0" smtClean="0">
                <a:solidFill>
                  <a:schemeClr val="bg2"/>
                </a:solidFill>
                <a:latin typeface="Stone Sans"/>
              </a:rPr>
              <a:t>State: </a:t>
            </a:r>
          </a:p>
          <a:p>
            <a:pPr lvl="1" eaLnBrk="1" hangingPunct="1">
              <a:lnSpc>
                <a:spcPct val="85000"/>
              </a:lnSpc>
              <a:buFont typeface="Symbol" panose="05050102010706020507" pitchFamily="18" charset="2"/>
              <a:buChar char="-"/>
            </a:pPr>
            <a:r>
              <a:rPr lang="en-US" b="0" dirty="0" smtClean="0">
                <a:solidFill>
                  <a:schemeClr val="bg2"/>
                </a:solidFill>
                <a:latin typeface="Stone Sans"/>
              </a:rPr>
              <a:t>RCW </a:t>
            </a:r>
            <a:r>
              <a:rPr lang="en-US" b="0" dirty="0" smtClean="0">
                <a:solidFill>
                  <a:schemeClr val="bg2"/>
                </a:solidFill>
                <a:latin typeface="Stone Sans"/>
                <a:hlinkClick r:id="rId4"/>
              </a:rPr>
              <a:t>http://apps.leg.wa.gov/rcw/</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WAC </a:t>
            </a:r>
            <a:r>
              <a:rPr lang="en-US" b="0" dirty="0" smtClean="0">
                <a:solidFill>
                  <a:schemeClr val="bg2"/>
                </a:solidFill>
                <a:latin typeface="Stone Sans"/>
                <a:hlinkClick r:id="rId5"/>
              </a:rPr>
              <a:t>http://apps.leg.wa.gov/wac/</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OFM </a:t>
            </a:r>
            <a:r>
              <a:rPr lang="en-US" b="0" dirty="0" smtClean="0">
                <a:solidFill>
                  <a:schemeClr val="bg2"/>
                </a:solidFill>
                <a:latin typeface="Stone Sans"/>
                <a:hlinkClick r:id="rId6"/>
              </a:rPr>
              <a:t>http://www.ofm.wa.gov/</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SAAM </a:t>
            </a:r>
            <a:r>
              <a:rPr lang="en-US" b="0" dirty="0" smtClean="0">
                <a:solidFill>
                  <a:schemeClr val="bg2"/>
                </a:solidFill>
                <a:latin typeface="Stone Sans"/>
                <a:hlinkClick r:id="rId6"/>
              </a:rPr>
              <a:t>http://www.ofm.wa.gov/policy/default.asp</a:t>
            </a:r>
          </a:p>
          <a:p>
            <a:pPr eaLnBrk="1" hangingPunct="1">
              <a:lnSpc>
                <a:spcPct val="85000"/>
              </a:lnSpc>
            </a:pPr>
            <a:r>
              <a:rPr lang="en-US" sz="2400" dirty="0" smtClean="0">
                <a:solidFill>
                  <a:schemeClr val="bg2"/>
                </a:solidFill>
                <a:latin typeface="Stone Sans"/>
              </a:rPr>
              <a:t>Financial/Regulatory</a:t>
            </a:r>
          </a:p>
          <a:p>
            <a:pPr lvl="1" eaLnBrk="1" hangingPunct="1">
              <a:lnSpc>
                <a:spcPct val="85000"/>
              </a:lnSpc>
              <a:buFont typeface="Symbol" panose="05050102010706020507" pitchFamily="18" charset="2"/>
              <a:buChar char="-"/>
            </a:pPr>
            <a:r>
              <a:rPr lang="en-US" b="0" dirty="0" smtClean="0">
                <a:solidFill>
                  <a:schemeClr val="bg2"/>
                </a:solidFill>
                <a:latin typeface="Stone Sans"/>
              </a:rPr>
              <a:t>NACUBO </a:t>
            </a:r>
            <a:r>
              <a:rPr lang="en-US" b="0" dirty="0" smtClean="0">
                <a:solidFill>
                  <a:schemeClr val="bg2"/>
                </a:solidFill>
                <a:latin typeface="Stone Sans"/>
                <a:hlinkClick r:id="rId7"/>
              </a:rPr>
              <a:t>http://www.nacubo.org/</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WSU Procedures/Forms </a:t>
            </a:r>
            <a:r>
              <a:rPr lang="en-US" b="0" dirty="0" smtClean="0">
                <a:solidFill>
                  <a:schemeClr val="bg2"/>
                </a:solidFill>
                <a:latin typeface="Stone Sans"/>
                <a:hlinkClick r:id="rId8"/>
              </a:rPr>
              <a:t>http://www.wsu.edu/~forms/links.html</a:t>
            </a:r>
            <a:endParaRPr lang="en-US" b="0" dirty="0" smtClean="0">
              <a:solidFill>
                <a:schemeClr val="bg2"/>
              </a:solidFill>
              <a:latin typeface="Stone Sans"/>
            </a:endParaRPr>
          </a:p>
          <a:p>
            <a:pPr lvl="1" eaLnBrk="1" hangingPunct="1">
              <a:lnSpc>
                <a:spcPct val="85000"/>
              </a:lnSpc>
              <a:buFont typeface="Wingdings" pitchFamily="2" charset="2"/>
              <a:buNone/>
            </a:pPr>
            <a:endParaRPr lang="en-US" dirty="0" smtClean="0">
              <a:solidFill>
                <a:schemeClr val="bg2"/>
              </a:solidFill>
              <a:latin typeface="StoneSans" pitchFamily="34" charset="0"/>
            </a:endParaRPr>
          </a:p>
          <a:p>
            <a:pPr marL="749300" lvl="3" indent="0" eaLnBrk="1" hangingPunct="1">
              <a:lnSpc>
                <a:spcPct val="85000"/>
              </a:lnSpc>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502357231"/>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4294967295"/>
          </p:nvPr>
        </p:nvSpPr>
        <p:spPr>
          <a:xfrm>
            <a:off x="6934200" y="6248400"/>
            <a:ext cx="2133600" cy="476250"/>
          </a:xfrm>
          <a:prstGeom prst="rect">
            <a:avLst/>
          </a:prstGeom>
          <a:noFill/>
        </p:spPr>
        <p:txBody>
          <a:bodyPr/>
          <a:lstStyle/>
          <a:p>
            <a:fld id="{FFD59EC5-BE44-4B31-8168-A6080E2E5937}" type="slidenum">
              <a:rPr lang="en-US" smtClean="0"/>
              <a:pPr/>
              <a:t>73</a:t>
            </a:fld>
            <a:endParaRPr lang="en-US" smtClean="0"/>
          </a:p>
        </p:txBody>
      </p:sp>
      <p:sp>
        <p:nvSpPr>
          <p:cNvPr id="71683" name="Rectangle 2"/>
          <p:cNvSpPr>
            <a:spLocks noGrp="1" noChangeArrowheads="1"/>
          </p:cNvSpPr>
          <p:nvPr>
            <p:ph type="body" idx="1"/>
          </p:nvPr>
        </p:nvSpPr>
        <p:spPr>
          <a:xfrm>
            <a:off x="483577" y="1872762"/>
            <a:ext cx="8053754" cy="6093976"/>
          </a:xfrm>
        </p:spPr>
        <p:txBody>
          <a:bodyPr/>
          <a:lstStyle/>
          <a:p>
            <a:pPr eaLnBrk="1" hangingPunct="1"/>
            <a:endParaRPr lang="en-US" dirty="0" smtClean="0">
              <a:solidFill>
                <a:schemeClr val="bg2"/>
              </a:solidFill>
              <a:latin typeface="Stone Sans"/>
            </a:endParaRPr>
          </a:p>
          <a:p>
            <a:pPr eaLnBrk="1" hangingPunct="1">
              <a:lnSpc>
                <a:spcPct val="150000"/>
              </a:lnSpc>
            </a:pPr>
            <a:r>
              <a:rPr lang="en-US" dirty="0" smtClean="0">
                <a:solidFill>
                  <a:schemeClr val="bg2"/>
                </a:solidFill>
                <a:latin typeface="Stone Sans"/>
              </a:rPr>
              <a:t>Internal Audit – 5-5336, </a:t>
            </a:r>
            <a:r>
              <a:rPr lang="en-US" dirty="0" smtClean="0">
                <a:solidFill>
                  <a:schemeClr val="bg2"/>
                </a:solidFill>
                <a:latin typeface="Stone Sans"/>
                <a:hlinkClick r:id="rId3"/>
              </a:rPr>
              <a:t>ia.central@wsu.edu</a:t>
            </a:r>
            <a:r>
              <a:rPr lang="en-US" dirty="0" smtClean="0">
                <a:solidFill>
                  <a:schemeClr val="bg2"/>
                </a:solidFill>
                <a:latin typeface="Stone Sans"/>
              </a:rPr>
              <a:t> </a:t>
            </a:r>
            <a:endParaRPr lang="en-US" b="0" dirty="0" smtClean="0">
              <a:solidFill>
                <a:schemeClr val="bg2"/>
              </a:solidFill>
              <a:latin typeface="Stone Sans"/>
            </a:endParaRPr>
          </a:p>
          <a:p>
            <a:pPr eaLnBrk="1" hangingPunct="1">
              <a:lnSpc>
                <a:spcPct val="150000"/>
              </a:lnSpc>
            </a:pPr>
            <a:r>
              <a:rPr lang="en-US" dirty="0" smtClean="0">
                <a:solidFill>
                  <a:schemeClr val="bg2"/>
                </a:solidFill>
                <a:latin typeface="Stone Sans"/>
              </a:rPr>
              <a:t>ORSO – 5-9661, </a:t>
            </a:r>
            <a:r>
              <a:rPr lang="en-US" smtClean="0">
                <a:solidFill>
                  <a:schemeClr val="bg2"/>
                </a:solidFill>
                <a:latin typeface="Stone Sans"/>
                <a:hlinkClick r:id="rId4"/>
              </a:rPr>
              <a:t>orso@wsu.edu</a:t>
            </a:r>
            <a:r>
              <a:rPr lang="en-US" dirty="0" smtClean="0">
                <a:solidFill>
                  <a:schemeClr val="bg2"/>
                </a:solidFill>
                <a:latin typeface="Stone Sans"/>
              </a:rPr>
              <a:t> </a:t>
            </a:r>
          </a:p>
          <a:p>
            <a:pPr eaLnBrk="1" hangingPunct="1">
              <a:lnSpc>
                <a:spcPct val="150000"/>
              </a:lnSpc>
            </a:pPr>
            <a:r>
              <a:rPr lang="en-US" dirty="0" smtClean="0">
                <a:solidFill>
                  <a:schemeClr val="bg2"/>
                </a:solidFill>
                <a:latin typeface="Stone Sans"/>
              </a:rPr>
              <a:t>Sponsored Programs – 5-2058, </a:t>
            </a:r>
            <a:r>
              <a:rPr lang="en-US" dirty="0" smtClean="0">
                <a:solidFill>
                  <a:schemeClr val="bg2"/>
                </a:solidFill>
                <a:latin typeface="Stone Sans"/>
                <a:hlinkClick r:id="rId5"/>
              </a:rPr>
              <a:t>sps@wsu.edu</a:t>
            </a:r>
            <a:endParaRPr lang="en-US" dirty="0" smtClean="0">
              <a:solidFill>
                <a:schemeClr val="bg2"/>
              </a:solidFill>
              <a:latin typeface="Stone Sans"/>
            </a:endParaRPr>
          </a:p>
          <a:p>
            <a:pPr eaLnBrk="1" hangingPunct="1">
              <a:lnSpc>
                <a:spcPct val="150000"/>
              </a:lnSpc>
            </a:pPr>
            <a:r>
              <a:rPr lang="en-US" dirty="0" smtClean="0">
                <a:solidFill>
                  <a:schemeClr val="bg2"/>
                </a:solidFill>
                <a:latin typeface="Stone Sans"/>
              </a:rPr>
              <a:t>General Accounting – 5-2013, </a:t>
            </a:r>
            <a:r>
              <a:rPr lang="en-US" b="0" dirty="0" smtClean="0">
                <a:solidFill>
                  <a:schemeClr val="bg2"/>
                </a:solidFill>
                <a:latin typeface="Stone Sans"/>
                <a:hlinkClick r:id="rId6"/>
              </a:rPr>
              <a:t>genacct@wsu.edu</a:t>
            </a:r>
            <a:endParaRPr lang="en-US" b="0" dirty="0" smtClean="0">
              <a:solidFill>
                <a:schemeClr val="bg2"/>
              </a:solidFill>
              <a:latin typeface="Stone Sans"/>
            </a:endParaRPr>
          </a:p>
          <a:p>
            <a:pPr eaLnBrk="1" hangingPunct="1">
              <a:lnSpc>
                <a:spcPct val="150000"/>
              </a:lnSpc>
            </a:pPr>
            <a:r>
              <a:rPr lang="en-US" dirty="0" smtClean="0">
                <a:solidFill>
                  <a:schemeClr val="bg2"/>
                </a:solidFill>
                <a:latin typeface="Stone Sans"/>
              </a:rPr>
              <a:t>SAO – </a:t>
            </a:r>
            <a:r>
              <a:rPr lang="en-US" b="0" dirty="0" smtClean="0">
                <a:solidFill>
                  <a:schemeClr val="bg2"/>
                </a:solidFill>
                <a:latin typeface="Stone Sans"/>
                <a:hlinkClick r:id="rId7"/>
              </a:rPr>
              <a:t>http://www.sao.wa.gov</a:t>
            </a:r>
            <a:endParaRPr lang="en-US" b="0" dirty="0" smtClean="0">
              <a:solidFill>
                <a:schemeClr val="bg2"/>
              </a:solidFill>
              <a:latin typeface="Stone Sans"/>
            </a:endParaRPr>
          </a:p>
          <a:p>
            <a:pPr marL="0" indent="0" eaLnBrk="1" hangingPunct="1">
              <a:buNone/>
            </a:pPr>
            <a:endParaRPr lang="en-US" dirty="0" smtClean="0">
              <a:solidFill>
                <a:schemeClr val="bg2"/>
              </a:solidFill>
              <a:latin typeface="StoneSans" pitchFamily="34" charset="0"/>
            </a:endParaRPr>
          </a:p>
          <a:p>
            <a:pPr eaLnBrk="1" hangingPunct="1">
              <a:buFontTx/>
              <a:buNone/>
            </a:pPr>
            <a:endParaRPr lang="en-US" b="0" dirty="0" smtClean="0">
              <a:solidFill>
                <a:schemeClr val="bg2"/>
              </a:solidFill>
              <a:latin typeface="StoneSans" pitchFamily="34" charset="0"/>
            </a:endParaRPr>
          </a:p>
          <a:p>
            <a:pPr eaLnBrk="1" hangingPunct="1">
              <a:buFontTx/>
              <a:buNone/>
            </a:pPr>
            <a:endParaRPr lang="en-US" b="0" dirty="0" smtClean="0">
              <a:solidFill>
                <a:schemeClr val="bg2"/>
              </a:solidFill>
              <a:latin typeface="StoneSans" pitchFamily="34" charset="0"/>
            </a:endParaRPr>
          </a:p>
          <a:p>
            <a:pPr eaLnBrk="1" hangingPunct="1">
              <a:buFontTx/>
              <a:buNone/>
            </a:pPr>
            <a:endParaRPr lang="en-US" b="0" dirty="0" smtClean="0">
              <a:solidFill>
                <a:schemeClr val="bg2"/>
              </a:solidFill>
              <a:latin typeface="StoneSans" pitchFamily="34" charset="0"/>
            </a:endParaRPr>
          </a:p>
        </p:txBody>
      </p:sp>
      <p:sp>
        <p:nvSpPr>
          <p:cNvPr id="71684" name="Rectangle 3"/>
          <p:cNvSpPr>
            <a:spLocks noGrp="1" noChangeArrowheads="1"/>
          </p:cNvSpPr>
          <p:nvPr>
            <p:ph type="title"/>
          </p:nvPr>
        </p:nvSpPr>
        <p:spPr>
          <a:xfrm>
            <a:off x="483577" y="819639"/>
            <a:ext cx="8660423" cy="784830"/>
          </a:xfrm>
        </p:spPr>
        <p:txBody>
          <a:bodyPr/>
          <a:lstStyle/>
          <a:p>
            <a:pPr eaLnBrk="1" hangingPunct="1"/>
            <a:r>
              <a:rPr lang="en-US" sz="5000" dirty="0" smtClean="0">
                <a:latin typeface="Stone Sans"/>
              </a:rPr>
              <a:t>Resources</a:t>
            </a:r>
          </a:p>
        </p:txBody>
      </p:sp>
    </p:spTree>
    <p:extLst>
      <p:ext uri="{BB962C8B-B14F-4D97-AF65-F5344CB8AC3E}">
        <p14:creationId xmlns:p14="http://schemas.microsoft.com/office/powerpoint/2010/main" val="2611554719"/>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5775" y="695325"/>
            <a:ext cx="8677275" cy="6162675"/>
          </a:xfrm>
          <a:prstGeom prst="rect">
            <a:avLst/>
          </a:prstGeom>
          <a:gradFill flip="none" rotWithShape="1">
            <a:gsLst>
              <a:gs pos="0">
                <a:schemeClr val="bg2"/>
              </a:gs>
              <a:gs pos="33000">
                <a:srgbClr val="970035"/>
              </a:gs>
              <a:gs pos="87000">
                <a:schemeClr val="bg2"/>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smtClean="0">
                <a:solidFill>
                  <a:schemeClr val="tx1"/>
                </a:solidFill>
                <a:effectLst>
                  <a:outerShdw blurRad="38100" dist="38100" dir="2700000" algn="tl">
                    <a:srgbClr val="000000">
                      <a:alpha val="43137"/>
                    </a:srgbClr>
                  </a:outerShdw>
                </a:effectLst>
              </a:rPr>
              <a:t>If you attended this live training session and wish to have your attendance documented in your training history, </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please notify Human Resource Services</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 within 24 hours of today's date: </a:t>
            </a: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4000" b="1" kern="0" dirty="0" smtClean="0">
                <a:solidFill>
                  <a:schemeClr val="tx1"/>
                </a:solidFill>
                <a:effectLst>
                  <a:outerShdw blurRad="38100" dist="38100" dir="2700000" algn="tl">
                    <a:srgbClr val="000000">
                      <a:alpha val="43137"/>
                    </a:srgbClr>
                  </a:outerShdw>
                </a:effectLst>
              </a:rPr>
              <a:t>hrstraining@wsu.edu</a:t>
            </a:r>
            <a:r>
              <a:rPr lang="en-US" sz="3200" b="1" kern="0" dirty="0" smtClean="0">
                <a:solidFill>
                  <a:schemeClr val="tx1"/>
                </a:solidFill>
                <a:effectLst>
                  <a:outerShdw blurRad="38100" dist="38100" dir="2700000" algn="tl">
                    <a:srgbClr val="000000">
                      <a:alpha val="43137"/>
                    </a:srgbClr>
                  </a:outerShdw>
                </a:effectLst>
              </a:rPr>
              <a:t> </a:t>
            </a:r>
            <a:endParaRPr lang="en-US" sz="2400" b="1" kern="0" dirty="0" smtClean="0">
              <a:solidFill>
                <a:schemeClr val="tx1"/>
              </a:solidFill>
              <a:effectLst>
                <a:outerShdw blurRad="38100" dist="38100" dir="2700000" algn="tl">
                  <a:srgbClr val="000000">
                    <a:alpha val="43137"/>
                  </a:srgbClr>
                </a:outerShdw>
              </a:effectLst>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smtClean="0">
                <a:solidFill>
                  <a:srgbClr val="FFFFFF"/>
                </a:solidFill>
                <a:effectLst>
                  <a:outerShdw blurRad="38100" dist="38100" dir="2700000" algn="tl">
                    <a:srgbClr val="000000">
                      <a:alpha val="43137"/>
                    </a:srgbClr>
                  </a:outerShdw>
                </a:effectLst>
              </a:rPr>
              <a:t>This has been a WSU Training Videoconference</a:t>
            </a:r>
            <a:endParaRPr sz="23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697516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18067" y="2314409"/>
            <a:ext cx="7772400" cy="2677656"/>
          </a:xfrm>
        </p:spPr>
        <p:txBody>
          <a:bodyPr/>
          <a:lstStyle/>
          <a:p>
            <a:pPr marL="165100" indent="0">
              <a:buNone/>
            </a:pPr>
            <a:r>
              <a:rPr lang="en-US" dirty="0" smtClean="0">
                <a:solidFill>
                  <a:schemeClr val="bg2"/>
                </a:solidFill>
                <a:latin typeface="StoneSans"/>
              </a:rPr>
              <a:t>Under COSO, an organization’s internal control system is deemed effective only if all five components (along with relevant principles) are both present and functioning. It is not enough to design and implement a system of control. There must be processes to ensure continued existence and evaluation and address as needed. </a:t>
            </a:r>
          </a:p>
        </p:txBody>
      </p:sp>
    </p:spTree>
    <p:extLst>
      <p:ext uri="{BB962C8B-B14F-4D97-AF65-F5344CB8AC3E}">
        <p14:creationId xmlns:p14="http://schemas.microsoft.com/office/powerpoint/2010/main" val="382109930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4450"/>
            <a:ext cx="8686800" cy="1311128"/>
          </a:xfrm>
        </p:spPr>
        <p:txBody>
          <a:bodyPr/>
          <a:lstStyle/>
          <a:p>
            <a:pPr algn="ctr"/>
            <a:r>
              <a:rPr lang="en-US" sz="4400" dirty="0" smtClean="0">
                <a:latin typeface="Stone Sans" pitchFamily="34" charset="0"/>
              </a:rPr>
              <a:t>Who is Responsible for </a:t>
            </a:r>
            <a:br>
              <a:rPr lang="en-US" sz="4400" dirty="0" smtClean="0">
                <a:latin typeface="Stone Sans" pitchFamily="34" charset="0"/>
              </a:rPr>
            </a:br>
            <a:r>
              <a:rPr lang="en-US" sz="4400" dirty="0" smtClean="0">
                <a:latin typeface="Stone Sans" pitchFamily="34" charset="0"/>
              </a:rPr>
              <a:t>Internal Controls?</a:t>
            </a:r>
            <a:endParaRPr lang="en-US" sz="4400" dirty="0">
              <a:latin typeface="Stone Sans" pitchFamily="34" charset="0"/>
            </a:endParaRPr>
          </a:p>
        </p:txBody>
      </p:sp>
      <p:sp>
        <p:nvSpPr>
          <p:cNvPr id="3" name="Content Placeholder 2"/>
          <p:cNvSpPr>
            <a:spLocks noGrp="1"/>
          </p:cNvSpPr>
          <p:nvPr>
            <p:ph idx="1"/>
          </p:nvPr>
        </p:nvSpPr>
        <p:spPr>
          <a:xfrm>
            <a:off x="487973" y="2420912"/>
            <a:ext cx="8348296" cy="5416868"/>
          </a:xfrm>
        </p:spPr>
        <p:txBody>
          <a:bodyPr/>
          <a:lstStyle/>
          <a:p>
            <a:pPr marL="165100" indent="0" algn="ctr">
              <a:buNone/>
            </a:pPr>
            <a:r>
              <a:rPr lang="en-US" i="1" dirty="0" smtClean="0">
                <a:solidFill>
                  <a:schemeClr val="bg2"/>
                </a:solidFill>
                <a:latin typeface="Stone Sans" pitchFamily="34" charset="0"/>
              </a:rPr>
              <a:t>Internal </a:t>
            </a:r>
            <a:r>
              <a:rPr lang="en-US" i="1" dirty="0">
                <a:solidFill>
                  <a:schemeClr val="bg2"/>
                </a:solidFill>
                <a:latin typeface="Stone Sans" pitchFamily="34" charset="0"/>
              </a:rPr>
              <a:t>Controls are Everyone’s Business</a:t>
            </a:r>
            <a:r>
              <a:rPr lang="en-US" i="1" dirty="0" smtClean="0">
                <a:solidFill>
                  <a:schemeClr val="bg2"/>
                </a:solidFill>
                <a:latin typeface="Stone Sans" pitchFamily="34" charset="0"/>
              </a:rPr>
              <a:t>!</a:t>
            </a:r>
          </a:p>
          <a:p>
            <a:pPr marL="165100" indent="0" algn="ctr">
              <a:buNone/>
            </a:pPr>
            <a:endParaRPr lang="en-US" dirty="0">
              <a:solidFill>
                <a:schemeClr val="bg2"/>
              </a:solidFill>
              <a:latin typeface="Stone Sans" pitchFamily="34" charset="0"/>
            </a:endParaRPr>
          </a:p>
          <a:p>
            <a:pPr>
              <a:spcBef>
                <a:spcPts val="1200"/>
              </a:spcBef>
            </a:pPr>
            <a:r>
              <a:rPr lang="en-US" b="0" dirty="0" smtClean="0">
                <a:solidFill>
                  <a:schemeClr val="bg2"/>
                </a:solidFill>
                <a:latin typeface="Stone Sans" pitchFamily="34" charset="0"/>
              </a:rPr>
              <a:t>Though leadership is ultimately responsible, everyone in an entity has some responsibility for the organization’s internal controls.</a:t>
            </a:r>
          </a:p>
          <a:p>
            <a:pPr>
              <a:spcBef>
                <a:spcPts val="1200"/>
              </a:spcBef>
            </a:pPr>
            <a:r>
              <a:rPr lang="en-US" b="0" dirty="0" smtClean="0">
                <a:solidFill>
                  <a:schemeClr val="bg2"/>
                </a:solidFill>
                <a:latin typeface="Stone Sans" pitchFamily="34" charset="0"/>
              </a:rPr>
              <a:t>All personnel should be responsible to effect internal controls, communicate problems in operations, deviations from established standards and violations of policy or law.</a:t>
            </a:r>
          </a:p>
          <a:p>
            <a:endParaRPr lang="en-US" sz="2400" i="1" dirty="0" smtClean="0">
              <a:solidFill>
                <a:schemeClr val="bg2"/>
              </a:solidFill>
              <a:latin typeface="Stone Sans" pitchFamily="34" charset="0"/>
            </a:endParaRPr>
          </a:p>
          <a:p>
            <a:pPr>
              <a:buNone/>
            </a:pPr>
            <a:endParaRPr lang="en-US" sz="2400" dirty="0" smtClean="0">
              <a:solidFill>
                <a:schemeClr val="bg2"/>
              </a:solidFill>
              <a:latin typeface="Stone Sans" pitchFamily="34" charset="0"/>
            </a:endParaRPr>
          </a:p>
          <a:p>
            <a:pPr>
              <a:buNone/>
            </a:pPr>
            <a:r>
              <a:rPr lang="en-US" sz="1800" dirty="0" smtClean="0">
                <a:solidFill>
                  <a:schemeClr val="bg2"/>
                </a:solidFill>
                <a:latin typeface="Stone Sans" pitchFamily="34" charset="0"/>
              </a:rPr>
              <a:t>    </a:t>
            </a:r>
            <a:r>
              <a:rPr lang="en-US" sz="1800" i="1" dirty="0" smtClean="0">
                <a:solidFill>
                  <a:schemeClr val="bg2"/>
                </a:solidFill>
                <a:latin typeface="Stone Sans" pitchFamily="34" charset="0"/>
              </a:rPr>
              <a:t>           </a:t>
            </a:r>
          </a:p>
          <a:p>
            <a:pPr>
              <a:buNone/>
            </a:pPr>
            <a:r>
              <a:rPr lang="en-US" sz="1800" i="1" dirty="0" smtClean="0">
                <a:solidFill>
                  <a:schemeClr val="bg2"/>
                </a:solidFill>
                <a:latin typeface="Stone Sans" pitchFamily="34" charset="0"/>
              </a:rPr>
              <a:t>   </a:t>
            </a:r>
            <a:endParaRPr lang="en-US" sz="180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fld id="{2AA8C9A0-3BF2-4DB9-A6D4-83C56EAF1B92}" type="slidenum">
              <a:rPr lang="en-US" sz="1500" smtClean="0">
                <a:solidFill>
                  <a:schemeClr val="bg2"/>
                </a:solidFill>
                <a:latin typeface="Stone Sans" pitchFamily="34" charset="0"/>
              </a:rPr>
              <a:pPr algn="r"/>
              <a:t>9</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97586863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3773</TotalTime>
  <Words>3359</Words>
  <Application>Microsoft Office PowerPoint</Application>
  <PresentationFormat>On-screen Show (4:3)</PresentationFormat>
  <Paragraphs>507</Paragraphs>
  <Slides>74</Slides>
  <Notes>23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74</vt:i4>
      </vt:variant>
    </vt:vector>
  </HeadingPairs>
  <TitlesOfParts>
    <vt:vector size="86" baseType="lpstr">
      <vt:lpstr>Arial</vt:lpstr>
      <vt:lpstr>Courier New</vt:lpstr>
      <vt:lpstr>Lucida Sans</vt:lpstr>
      <vt:lpstr>Stone Sans</vt:lpstr>
      <vt:lpstr>Stone Sans Bold</vt:lpstr>
      <vt:lpstr>StoneSans</vt:lpstr>
      <vt:lpstr>Symbol</vt:lpstr>
      <vt:lpstr>Times New Roman</vt:lpstr>
      <vt:lpstr>Wingdings</vt:lpstr>
      <vt:lpstr>Default Design</vt:lpstr>
      <vt:lpstr>3_Default Design</vt:lpstr>
      <vt:lpstr>1_Default Design</vt:lpstr>
      <vt:lpstr>PowerPoint Presentation</vt:lpstr>
      <vt:lpstr>PowerPoint Presentation</vt:lpstr>
      <vt:lpstr>Agenda</vt:lpstr>
      <vt:lpstr>PowerPoint Presentation</vt:lpstr>
      <vt:lpstr>What is Internal Control?</vt:lpstr>
      <vt:lpstr>COSO: Internal Control System</vt:lpstr>
      <vt:lpstr>Components of the Internal Control System</vt:lpstr>
      <vt:lpstr>PowerPoint Presentation</vt:lpstr>
      <vt:lpstr>Who is Responsible for  Internal Controls?</vt:lpstr>
      <vt:lpstr>Management’s Role </vt:lpstr>
      <vt:lpstr>Auditor’s Role </vt:lpstr>
      <vt:lpstr>PowerPoint Presentation</vt:lpstr>
      <vt:lpstr>PowerPoint Presentation</vt:lpstr>
      <vt:lpstr>Types of Auditors</vt:lpstr>
      <vt:lpstr>Types of Audits</vt:lpstr>
      <vt:lpstr>What Triggers an Audit?</vt:lpstr>
      <vt:lpstr>Program Audits/Reviews  (State and Federal)</vt:lpstr>
      <vt:lpstr>State Accountability/Compliance</vt:lpstr>
      <vt:lpstr> Financial Statement</vt:lpstr>
      <vt:lpstr>Investigations (Any Entity)</vt:lpstr>
      <vt:lpstr>PowerPoint Presentation</vt:lpstr>
      <vt:lpstr>Audit Process Overview</vt:lpstr>
      <vt:lpstr>1.  Initial Contact/Engagement</vt:lpstr>
      <vt:lpstr>WSU Protocol for  External Audit Engagement</vt:lpstr>
      <vt:lpstr>Establish Primary Contact</vt:lpstr>
      <vt:lpstr>Confidential Information</vt:lpstr>
      <vt:lpstr>2.  Auditor Planning</vt:lpstr>
      <vt:lpstr>Auditor Planning  (Continued)</vt:lpstr>
      <vt:lpstr>3.  Entrance</vt:lpstr>
      <vt:lpstr>4.  Auditor Fieldwork </vt:lpstr>
      <vt:lpstr>Auditor Fieldwork (Continued)</vt:lpstr>
      <vt:lpstr>5.  Exit/Reporting</vt:lpstr>
      <vt:lpstr>6.  Follow Up</vt:lpstr>
      <vt:lpstr>PowerPoint Presentation</vt:lpstr>
      <vt:lpstr>Effects of a Negative Audit</vt:lpstr>
      <vt:lpstr>Key Considerations for  Controls and Compliance</vt:lpstr>
      <vt:lpstr>1.  Be Prepared for Audit at Any Time</vt:lpstr>
      <vt:lpstr>2.  Separation of Duties</vt:lpstr>
      <vt:lpstr>Problems Caused by Inadequate Separation of Duties</vt:lpstr>
      <vt:lpstr>What if There is Inadequate Staff to Properly Separate Duties?</vt:lpstr>
      <vt:lpstr>3.  Authorizations, Approvals  and Verifications</vt:lpstr>
      <vt:lpstr>4.  Allowability of Expenses </vt:lpstr>
      <vt:lpstr>Salaries and Personnel</vt:lpstr>
      <vt:lpstr>Unallowable Costs - $35 million</vt:lpstr>
      <vt:lpstr>Allocation of Costs</vt:lpstr>
      <vt:lpstr>Allocation of Costs  (Continued)</vt:lpstr>
      <vt:lpstr>PowerPoint Presentation</vt:lpstr>
      <vt:lpstr>PowerPoint Presentation</vt:lpstr>
      <vt:lpstr>PowerPoint Presentation</vt:lpstr>
      <vt:lpstr>5.  Asset Control Activities</vt:lpstr>
      <vt:lpstr>PowerPoint Presentation</vt:lpstr>
      <vt:lpstr>Payroll</vt:lpstr>
      <vt:lpstr>Auditing Payroll</vt:lpstr>
      <vt:lpstr>Payroll Issues Example</vt:lpstr>
      <vt:lpstr>Purchasing Cards</vt:lpstr>
      <vt:lpstr>Purchasing Cards (Continued)</vt:lpstr>
      <vt:lpstr>Auditing Purchasing Cards</vt:lpstr>
      <vt:lpstr>Purchasing Card Issues Example </vt:lpstr>
      <vt:lpstr>Purchasing Equipment</vt:lpstr>
      <vt:lpstr>Control Over Equipment</vt:lpstr>
      <vt:lpstr>Control Over Equipment (Continued)</vt:lpstr>
      <vt:lpstr>Auditing Equipment</vt:lpstr>
      <vt:lpstr>Receipting</vt:lpstr>
      <vt:lpstr>Receipting Issues Example</vt:lpstr>
      <vt:lpstr>Reconciliation</vt:lpstr>
      <vt:lpstr>Reconciliation (Continued)</vt:lpstr>
      <vt:lpstr>Do Not Skimp on Review  as Key Control</vt:lpstr>
      <vt:lpstr>Security</vt:lpstr>
      <vt:lpstr>Control over Data</vt:lpstr>
      <vt:lpstr> Control Environment – Investment in Employee Development</vt:lpstr>
      <vt:lpstr>In Summary</vt:lpstr>
      <vt:lpstr>Be Familiar with Authoritative  Governing Bodies and Their Policies</vt:lpstr>
      <vt:lpstr>Resources</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Gray, D</cp:lastModifiedBy>
  <cp:revision>402</cp:revision>
  <cp:lastPrinted>2017-03-10T15:56:53Z</cp:lastPrinted>
  <dcterms:created xsi:type="dcterms:W3CDTF">2001-10-04T20:08:10Z</dcterms:created>
  <dcterms:modified xsi:type="dcterms:W3CDTF">2017-12-11T18:02:31Z</dcterms:modified>
</cp:coreProperties>
</file>