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handoutMasterIdLst>
    <p:handoutMasterId r:id="rId24"/>
  </p:handoutMasterIdLst>
  <p:sldIdLst>
    <p:sldId id="285" r:id="rId4"/>
    <p:sldId id="286" r:id="rId5"/>
    <p:sldId id="287" r:id="rId6"/>
    <p:sldId id="288" r:id="rId7"/>
    <p:sldId id="290" r:id="rId8"/>
    <p:sldId id="291" r:id="rId9"/>
    <p:sldId id="292" r:id="rId10"/>
    <p:sldId id="257" r:id="rId11"/>
    <p:sldId id="269" r:id="rId12"/>
    <p:sldId id="275" r:id="rId13"/>
    <p:sldId id="264" r:id="rId14"/>
    <p:sldId id="278" r:id="rId15"/>
    <p:sldId id="277" r:id="rId16"/>
    <p:sldId id="259" r:id="rId17"/>
    <p:sldId id="276" r:id="rId18"/>
    <p:sldId id="283" r:id="rId19"/>
    <p:sldId id="284" r:id="rId20"/>
    <p:sldId id="280" r:id="rId21"/>
    <p:sldId id="281" r:id="rId22"/>
    <p:sldId id="289" r:id="rId23"/>
  </p:sldIdLst>
  <p:sldSz cx="12192000" cy="6858000"/>
  <p:notesSz cx="7315200" cy="96012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40346-05FE-4DBD-9C5C-A761E0476EA3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CA242-F517-4908-A340-805B680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2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26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582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1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77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1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1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9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7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66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82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10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38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900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62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40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99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53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04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43"/>
          <a:stretch/>
        </p:blipFill>
        <p:spPr>
          <a:xfrm>
            <a:off x="0" y="0"/>
            <a:ext cx="12192000" cy="5535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56" y="6356350"/>
            <a:ext cx="2743200" cy="365125"/>
          </a:xfrm>
        </p:spPr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7256" y="6356350"/>
            <a:ext cx="4114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2056" y="6356350"/>
            <a:ext cx="1654937" cy="365125"/>
          </a:xfrm>
        </p:spPr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2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5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555"/>
            <a:ext cx="10515600" cy="40552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1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602555"/>
            <a:ext cx="10515600" cy="49615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11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1337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5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425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8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2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7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132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7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3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45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8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8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881" y="5855126"/>
            <a:ext cx="2822219" cy="8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5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3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6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9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0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6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810" y="344078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2555"/>
            <a:ext cx="10515600" cy="4574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fld id="{4B1F62DA-4AFF-8647-9184-F82F6168EB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0400"/>
            <a:ext cx="1730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fld id="{AAA89FCF-4930-0748-B51C-AF6BFB914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874" y="5742189"/>
            <a:ext cx="2822219" cy="87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9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Lucida Sans" charset="0"/>
          <a:ea typeface="Lucida Sans" charset="0"/>
          <a:cs typeface="Lucida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Lucida Sans" charset="0"/>
          <a:ea typeface="Lucida Sans" charset="0"/>
          <a:cs typeface="Lucida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Lucida Sans" charset="0"/>
          <a:ea typeface="Lucida Sans" charset="0"/>
          <a:cs typeface="Lucida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Lucida Sans" charset="0"/>
          <a:ea typeface="Lucida Sans" charset="0"/>
          <a:cs typeface="Lucida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Lucida Sans" charset="0"/>
          <a:ea typeface="Lucida Sans" charset="0"/>
          <a:cs typeface="Lucida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Lucida Sans" charset="0"/>
          <a:ea typeface="Lucida Sans" charset="0"/>
          <a:cs typeface="Lucida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bie3@wsu.ed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ce.wsu.edu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affairs.wsu.edu/initiatives/campus-culture-climate/gender-inclusive-and-transstar-support/" TargetMode="External"/><Relationship Id="rId3" Type="http://schemas.openxmlformats.org/officeDocument/2006/relationships/hyperlink" Target="https://studentaffairs.wsu.edu/initiatives/campus-culture-climate/" TargetMode="External"/><Relationship Id="rId7" Type="http://schemas.openxmlformats.org/officeDocument/2006/relationships/hyperlink" Target="https://studentaffairs.wsu.edu/initiatives/campus-culture-climate/diverse-faculty-and-staff/" TargetMode="Externa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hyperlink" Target="https://studentaffairs.wsu.edu/initiatives/campus-culture-climate/cultural-and-resource-centers/" TargetMode="External"/><Relationship Id="rId5" Type="http://schemas.openxmlformats.org/officeDocument/2006/relationships/hyperlink" Target="https://studentaffairs.wsu.edu/initiatives/campus-culture-climate/cultural-competency/" TargetMode="External"/><Relationship Id="rId4" Type="http://schemas.openxmlformats.org/officeDocument/2006/relationships/hyperlink" Target="https://studentaffairs.wsu.edu/initiatives/campus-culture-climate/executive-policy-1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1" y="556953"/>
            <a:ext cx="10396882" cy="226937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Department Chairs/Directors Workshop: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"</a:t>
            </a:r>
            <a:r>
              <a:rPr lang="en-US" sz="4400" dirty="0"/>
              <a:t>Fostering an Inclusive University"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2759825"/>
            <a:ext cx="10394707" cy="2751513"/>
          </a:xfrm>
        </p:spPr>
        <p:txBody>
          <a:bodyPr/>
          <a:lstStyle/>
          <a:p>
            <a:pPr algn="just"/>
            <a:r>
              <a:rPr lang="en-US" sz="1800" dirty="0" smtClean="0"/>
              <a:t>Kelly Ward, vice provost for faculty development and recognition</a:t>
            </a:r>
          </a:p>
          <a:p>
            <a:pPr algn="just"/>
            <a:r>
              <a:rPr lang="en-US" sz="1800" dirty="0" smtClean="0"/>
              <a:t>Mary Jo Gonzales, Vice President of Student Affairs</a:t>
            </a:r>
          </a:p>
          <a:p>
            <a:pPr algn="just"/>
            <a:r>
              <a:rPr lang="en-US" sz="1800" dirty="0" smtClean="0"/>
              <a:t>Maria “Masha” Gartstein, Director of Advance | Professor, Department of Psychology</a:t>
            </a:r>
          </a:p>
          <a:p>
            <a:pPr algn="just"/>
            <a:r>
              <a:rPr lang="en-US" sz="1800" dirty="0" smtClean="0"/>
              <a:t>Obie Ford III,  Campus Director of Equity and Diversity, Vancouver</a:t>
            </a:r>
          </a:p>
          <a:p>
            <a:pPr algn="just"/>
            <a:r>
              <a:rPr lang="en-US" sz="1800" dirty="0" smtClean="0"/>
              <a:t>Matthews Jeffries, Director | Gender, Identity/expression and Sexual Orientation Resource Center</a:t>
            </a:r>
          </a:p>
          <a:p>
            <a:pPr marL="0" indent="0" algn="ctr">
              <a:buNone/>
            </a:pPr>
            <a:r>
              <a:rPr lang="en-US" dirty="0" smtClean="0"/>
              <a:t>*March 21, 2018 * Chairs and Directors Series*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15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 of Equity and Diversity at WSU Vancouver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567950"/>
            <a:ext cx="10972800" cy="4835678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Provides campus wide direction for Goal 4 of WSU Vancouver Strategic Plan to promote an ethical and socially just society through an intentional commitment to equity, diversity, and inclusion.</a:t>
            </a:r>
          </a:p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Reports to the Chancellor and a member of the Chancellor’s Cabinet</a:t>
            </a:r>
          </a:p>
          <a:p>
            <a:pPr algn="l"/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l">
              <a:buNone/>
            </a:pPr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9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572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 4 Objectives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290638"/>
            <a:ext cx="10972800" cy="483567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Closing the opportunity gap to ensure equitable opportunities and outcomes for all student populations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Increasing capacity for institutional change and working toward equity in all aspects of campus endeavors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Providing a campus climate that is equitable, affirming, and hospitable for all students and employees</a:t>
            </a:r>
          </a:p>
          <a:p>
            <a:pPr algn="l"/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l">
              <a:buNone/>
            </a:pPr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2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572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290638"/>
            <a:ext cx="10972800" cy="483567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Cohesive and proactive framework through which we achieve our equity and diversity objectives: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</a:p>
          <a:p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l">
              <a:buNone/>
            </a:pPr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62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572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Strategies and Initiatives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290638"/>
            <a:ext cx="10972800" cy="483567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Assessing equity of outcomes across demographics (i.e., race, gender, income, accommodation needs, etc.)</a:t>
            </a:r>
          </a:p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Students from underrepresented populations</a:t>
            </a:r>
          </a:p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Employees from underrepresented populations</a:t>
            </a:r>
          </a:p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Creating ongoing Professional Development for all campus employees: Building a Community of Equity (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  <a:cs typeface="Arial"/>
              </a:rPr>
              <a:t>BaCE</a:t>
            </a:r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Challenge status quo to dismantle systemic barriers that maintain power and privilege; and reproduces oppression</a:t>
            </a:r>
          </a:p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Belonging and making equity-mindedness tangible</a:t>
            </a:r>
          </a:p>
          <a:p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l">
              <a:buNone/>
            </a:pPr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4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Activity: Framing and Institutionalizing Equity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620838"/>
            <a:ext cx="10972800" cy="4835678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How do you define equity? Diversity? Inclusion?</a:t>
            </a:r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8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2326"/>
            <a:ext cx="103632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Obie Ford III, PhD</a:t>
            </a:r>
            <a:endParaRPr lang="en-US" sz="3600" i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400" i="1" dirty="0" smtClean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obie3@wsu.edu</a:t>
            </a:r>
            <a:r>
              <a:rPr lang="en-US" sz="2400" i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r>
              <a:rPr lang="en-US" sz="2800" i="1" dirty="0" smtClean="0">
                <a:solidFill>
                  <a:srgbClr val="FFFFFF"/>
                </a:solidFill>
                <a:latin typeface="Arial"/>
                <a:cs typeface="Arial"/>
              </a:rPr>
              <a:t>Twitter and Facebook: @</a:t>
            </a:r>
            <a:r>
              <a:rPr lang="en-US" sz="2800" i="1" dirty="0" err="1" smtClean="0">
                <a:solidFill>
                  <a:srgbClr val="FFFFFF"/>
                </a:solidFill>
                <a:latin typeface="Arial"/>
                <a:cs typeface="Arial"/>
              </a:rPr>
              <a:t>ObieTheCDO</a:t>
            </a:r>
            <a:endParaRPr lang="en-US" sz="2800" i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800" b="1" i="1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3600" b="1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C76B09-F900-7B41-B6F9-04C7567BB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 at 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D36FCF-50B2-2C4F-B15D-2D511EAF0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3"/>
              </a:rPr>
              <a:t>https://advance.wsu.edu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54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1A9A08-17BA-0943-A99A-1D9EAF97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67748"/>
            <a:ext cx="10396882" cy="1151965"/>
          </a:xfrm>
        </p:spPr>
        <p:txBody>
          <a:bodyPr/>
          <a:lstStyle/>
          <a:p>
            <a:r>
              <a:rPr lang="en-US" dirty="0"/>
              <a:t>ADVANCE AT wsu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64AC98-DA81-BC43-B535-EEC99E5EE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812" y="795130"/>
            <a:ext cx="11080507" cy="5864087"/>
          </a:xfrm>
        </p:spPr>
        <p:txBody>
          <a:bodyPr/>
          <a:lstStyle/>
          <a:p>
            <a:r>
              <a:rPr lang="en-US" sz="2100" dirty="0"/>
              <a:t>ADVANCE at WSU represents a set of programs with a twofold core mission focused on: </a:t>
            </a:r>
          </a:p>
          <a:p>
            <a:pPr lvl="1"/>
            <a:r>
              <a:rPr lang="en-US" sz="2100" dirty="0"/>
              <a:t>Institutional transformation toward a more inclusive/faculty-friendly environment</a:t>
            </a:r>
          </a:p>
          <a:p>
            <a:pPr lvl="1"/>
            <a:r>
              <a:rPr lang="en-US" sz="2100" dirty="0"/>
              <a:t>Supporting individual faculty members, which includes under-represented minority faculty in any discipline at WSU, along with women faculty in tenure-track positions in STEMM fields </a:t>
            </a:r>
          </a:p>
          <a:p>
            <a:r>
              <a:rPr lang="en-US" sz="2100" dirty="0"/>
              <a:t>ADVANCE programs at WSU began with an Institutional Transformation Award: Excellence in Science and Engineering (EXCEL</a:t>
            </a:r>
            <a:r>
              <a:rPr lang="en-US" sz="2100" cap="none" dirty="0"/>
              <a:t>in</a:t>
            </a:r>
            <a:r>
              <a:rPr lang="en-US" sz="2100" dirty="0"/>
              <a:t>SE), from the National Science Foundation (NSF) </a:t>
            </a:r>
          </a:p>
          <a:p>
            <a:pPr lvl="1"/>
            <a:r>
              <a:rPr lang="en-US" sz="2100" dirty="0"/>
              <a:t>Most successful ADVANCE programs have been institutionalized, supported by the WSU Provost’s office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38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233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 Gender Identity/Expression and Sexual Orientation Resource Center (GIESORC)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7975" y="1549828"/>
            <a:ext cx="10394707" cy="3311189"/>
          </a:xfrm>
        </p:spPr>
        <p:txBody>
          <a:bodyPr/>
          <a:lstStyle/>
          <a:p>
            <a:r>
              <a:rPr lang="en-US" dirty="0" smtClean="0"/>
              <a:t>GIESORC </a:t>
            </a:r>
            <a:r>
              <a:rPr lang="en-US" dirty="0"/>
              <a:t>strives to infuse LGBTQ+ perspectives into all areas of WSU.</a:t>
            </a:r>
          </a:p>
          <a:p>
            <a:r>
              <a:rPr lang="en-US" dirty="0"/>
              <a:t>We work with faculty, staff, students, and community members to create thoughtful and inclusive communities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980" y="3312362"/>
            <a:ext cx="9522777" cy="2743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6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Matthew’s Perspectives on Equity </a:t>
            </a:r>
            <a:br>
              <a:rPr lang="en-US" sz="4400" dirty="0" smtClean="0"/>
            </a:br>
            <a:r>
              <a:rPr lang="en-US" sz="4400" dirty="0" smtClean="0"/>
              <a:t>&amp; Inclusion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Apologizing/Humility</a:t>
            </a:r>
          </a:p>
          <a:p>
            <a:r>
              <a:rPr lang="en-US" dirty="0"/>
              <a:t>Consult!</a:t>
            </a:r>
          </a:p>
          <a:p>
            <a:r>
              <a:rPr lang="en-US" dirty="0"/>
              <a:t>Creating Policies that Help the Most Vulnerable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8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WSU Strategic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Goal 4: Equity and Diversity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Promote an ethical and socially just society through an intentional commitment to inclusion, equity and diversity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095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Questions, Comments??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79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en-US" dirty="0"/>
              <a:t>Ensure equitable opportunities and outcomes for all student populations, including equal retention and graduation rates across demographic groups.</a:t>
            </a:r>
          </a:p>
          <a:p>
            <a:pPr fontAlgn="base"/>
            <a:r>
              <a:rPr lang="en-US" dirty="0"/>
              <a:t>Infuse equity-mindedness throughout the fabric of the campus structure and create capacity to work toward equity in all aspects of campus endeavors.</a:t>
            </a:r>
          </a:p>
          <a:p>
            <a:pPr fontAlgn="base"/>
            <a:r>
              <a:rPr lang="en-US" dirty="0"/>
              <a:t>Build and maintain a safe and welcoming environment for all students and employees.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81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600" b="1" dirty="0" smtClean="0"/>
              <a:t>Closing </a:t>
            </a:r>
            <a:r>
              <a:rPr lang="en-US" sz="3600" b="1" dirty="0"/>
              <a:t>the gap</a:t>
            </a:r>
          </a:p>
          <a:p>
            <a:pPr fontAlgn="base"/>
            <a:r>
              <a:rPr lang="en-US" sz="3600" b="1" dirty="0" smtClean="0"/>
              <a:t>Increased </a:t>
            </a:r>
            <a:r>
              <a:rPr lang="en-US" sz="3600" b="1" dirty="0"/>
              <a:t>capacity for institutional change</a:t>
            </a:r>
          </a:p>
          <a:p>
            <a:pPr fontAlgn="base"/>
            <a:r>
              <a:rPr lang="en-US" sz="3600" b="1" dirty="0" smtClean="0"/>
              <a:t>Climate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1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40245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kinds of conversations about diversity, Equity and Inclusions are taking place in your unit??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06438"/>
            <a:ext cx="10394707" cy="3468147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98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has a role in promoting diversity, equity and inclusion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Campus resources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7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5" y="522289"/>
            <a:ext cx="10858500" cy="103981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900" b="0" dirty="0" smtClean="0">
                <a:latin typeface="Lucida Sans Demibold Roman" charset="0"/>
                <a:ea typeface="Lucida Sans Demibold Roman" charset="0"/>
                <a:cs typeface="Lucida Sans Demibold Roman" charset="0"/>
              </a:rPr>
              <a:t>Campus Culture &amp; Climate</a:t>
            </a:r>
            <a:r>
              <a:rPr lang="en-US" b="0" dirty="0" smtClean="0">
                <a:latin typeface="Lucida Sans Demibold Roman" charset="0"/>
                <a:ea typeface="Lucida Sans Demibold Roman" charset="0"/>
                <a:cs typeface="Lucida Sans Demibold Roman" charset="0"/>
              </a:rPr>
              <a:t/>
            </a:r>
            <a:br>
              <a:rPr lang="en-US" b="0" dirty="0" smtClean="0">
                <a:latin typeface="Lucida Sans Demibold Roman" charset="0"/>
                <a:ea typeface="Lucida Sans Demibold Roman" charset="0"/>
                <a:cs typeface="Lucida Sans Demibold Roman" charset="0"/>
              </a:rPr>
            </a:br>
            <a:r>
              <a:rPr lang="en-US" sz="800" b="0" dirty="0" smtClean="0">
                <a:latin typeface="Lucida Sans Demibold Roman" charset="0"/>
                <a:ea typeface="Lucida Sans Demibold Roman" charset="0"/>
                <a:cs typeface="Lucida Sans Demibold Roman" charset="0"/>
              </a:rPr>
              <a:t/>
            </a:r>
            <a:br>
              <a:rPr lang="en-US" sz="800" b="0" dirty="0" smtClean="0">
                <a:latin typeface="Lucida Sans Demibold Roman" charset="0"/>
                <a:ea typeface="Lucida Sans Demibold Roman" charset="0"/>
                <a:cs typeface="Lucida Sans Demibold Roman" charset="0"/>
              </a:rPr>
            </a:br>
            <a:r>
              <a:rPr lang="en-US" sz="1800" b="0" dirty="0" smtClean="0">
                <a:latin typeface="Lucida Sans Demibold Roman" charset="0"/>
                <a:ea typeface="Lucida Sans Demibold Roman" charset="0"/>
                <a:cs typeface="Lucida Sans Demibold Roman" charset="0"/>
                <a:hlinkClick r:id="rId3"/>
              </a:rPr>
              <a:t>www.studentaffairs.wsu.edu/initiatives/campus-culture-climate</a:t>
            </a:r>
            <a:endParaRPr lang="en-US" sz="1800" b="0" dirty="0"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775" y="2058988"/>
            <a:ext cx="11382375" cy="3960812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hlinkClick r:id="rId4"/>
              </a:rPr>
              <a:t>WSU Executive Policy 15 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hlinkClick r:id="rId5"/>
              </a:rPr>
              <a:t>Cultural Competency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hlinkClick r:id="rId6"/>
              </a:rPr>
              <a:t>Cultural &amp; Resource Centers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hlinkClick r:id="rId7"/>
              </a:rPr>
              <a:t>Diverse Faculty &amp; Staff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 smtClean="0">
                <a:hlinkClick r:id="rId8"/>
              </a:rPr>
              <a:t>Gender Inclusive and Trans* Support</a:t>
            </a:r>
            <a:endParaRPr lang="en-US" sz="3000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2326"/>
            <a:ext cx="103632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Fostering a Community of Equity</a:t>
            </a:r>
            <a:endParaRPr lang="en-US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presented by Obie Ford III, PhD</a:t>
            </a:r>
            <a:endParaRPr lang="en-US" sz="3600" i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400" i="1" dirty="0" smtClean="0">
                <a:solidFill>
                  <a:srgbClr val="FFFFFF"/>
                </a:solidFill>
                <a:latin typeface="Arial"/>
                <a:cs typeface="Arial"/>
              </a:rPr>
              <a:t>Campus Director of Equity and Diversity</a:t>
            </a:r>
          </a:p>
          <a:p>
            <a:r>
              <a:rPr lang="en-US" sz="2400" i="1" dirty="0" smtClean="0">
                <a:solidFill>
                  <a:srgbClr val="FFFFFF"/>
                </a:solidFill>
                <a:latin typeface="Arial"/>
                <a:cs typeface="Arial"/>
              </a:rPr>
              <a:t>Washington State University Vancouver</a:t>
            </a:r>
          </a:p>
          <a:p>
            <a:endParaRPr lang="en-US" sz="2800" b="1" i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800" b="1" i="1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3600" b="1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1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Activity: Who Are They?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282171"/>
            <a:ext cx="10972800" cy="4949296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FFFFFF"/>
                </a:solidFill>
                <a:latin typeface="Arial"/>
                <a:cs typeface="Arial"/>
              </a:rPr>
              <a:t>80% of Tenured Positions in Higher </a:t>
            </a:r>
            <a:r>
              <a:rPr lang="en-US" sz="3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3400" b="1" dirty="0" smtClean="0">
                <a:solidFill>
                  <a:srgbClr val="FFFFFF"/>
                </a:solidFill>
                <a:latin typeface="Arial"/>
                <a:cs typeface="Arial"/>
              </a:rPr>
              <a:t>ducation</a:t>
            </a:r>
          </a:p>
          <a:p>
            <a:r>
              <a:rPr lang="en-US" sz="3400" b="1" dirty="0" smtClean="0">
                <a:solidFill>
                  <a:srgbClr val="FFFFFF"/>
                </a:solidFill>
                <a:latin typeface="Arial"/>
                <a:cs typeface="Arial"/>
              </a:rPr>
              <a:t>80% of College Presidents</a:t>
            </a:r>
          </a:p>
          <a:p>
            <a:r>
              <a:rPr lang="en-US" sz="3400" b="1" dirty="0" smtClean="0">
                <a:solidFill>
                  <a:srgbClr val="FFFFFF"/>
                </a:solidFill>
                <a:latin typeface="Arial"/>
                <a:cs typeface="Arial"/>
              </a:rPr>
              <a:t>80% of the House of Representatives</a:t>
            </a:r>
          </a:p>
          <a:p>
            <a:r>
              <a:rPr lang="en-US" sz="3400" b="1" dirty="0" smtClean="0">
                <a:solidFill>
                  <a:srgbClr val="FFFFFF"/>
                </a:solidFill>
                <a:latin typeface="Arial"/>
                <a:cs typeface="Arial"/>
              </a:rPr>
              <a:t>80 – 85% of U.S. Senate</a:t>
            </a:r>
          </a:p>
          <a:p>
            <a:r>
              <a:rPr lang="en-US" sz="3400" b="1" dirty="0" smtClean="0">
                <a:solidFill>
                  <a:srgbClr val="FFFFFF"/>
                </a:solidFill>
                <a:latin typeface="Arial"/>
                <a:cs typeface="Arial"/>
              </a:rPr>
              <a:t>92% of Forbes 400 executive CEO-level positions</a:t>
            </a:r>
          </a:p>
          <a:p>
            <a:r>
              <a:rPr lang="en-US" sz="3400" b="1" dirty="0" smtClean="0">
                <a:solidFill>
                  <a:srgbClr val="FFFFFF"/>
                </a:solidFill>
                <a:latin typeface="Arial"/>
                <a:cs typeface="Arial"/>
              </a:rPr>
              <a:t>90% of Public School Superintendents</a:t>
            </a:r>
          </a:p>
          <a:p>
            <a:r>
              <a:rPr lang="en-US" sz="3400" b="1" dirty="0" smtClean="0">
                <a:solidFill>
                  <a:srgbClr val="FFFFFF"/>
                </a:solidFill>
                <a:latin typeface="Arial"/>
                <a:cs typeface="Arial"/>
              </a:rPr>
              <a:t>99.9% of Athletic Team Owners</a:t>
            </a:r>
          </a:p>
          <a:p>
            <a:r>
              <a:rPr lang="en-US" sz="3400" b="1" dirty="0" smtClean="0">
                <a:solidFill>
                  <a:srgbClr val="FFFFFF"/>
                </a:solidFill>
                <a:latin typeface="Arial"/>
                <a:cs typeface="Arial"/>
              </a:rPr>
              <a:t>97.7% of U.S. Presidents</a:t>
            </a:r>
            <a:r>
              <a:rPr lang="en-US" sz="3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3400" b="1" dirty="0" smtClean="0">
                <a:solidFill>
                  <a:srgbClr val="FFFFFF"/>
                </a:solidFill>
                <a:latin typeface="Arial"/>
                <a:cs typeface="Arial"/>
              </a:rPr>
              <a:t>								</a:t>
            </a:r>
            <a:r>
              <a:rPr lang="en-US" sz="1800" b="1" dirty="0" smtClean="0">
                <a:solidFill>
                  <a:srgbClr val="FFFFFF"/>
                </a:solidFill>
                <a:latin typeface="Arial"/>
                <a:cs typeface="Arial"/>
              </a:rPr>
              <a:t>(Sue, 2013)</a:t>
            </a: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29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673</Words>
  <Application>Microsoft Office PowerPoint</Application>
  <PresentationFormat>Widescreen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Impact</vt:lpstr>
      <vt:lpstr>Lucida Sans</vt:lpstr>
      <vt:lpstr>Lucida Sans Demibold Roman</vt:lpstr>
      <vt:lpstr>1_Office Theme</vt:lpstr>
      <vt:lpstr>Main Event</vt:lpstr>
      <vt:lpstr>Office Theme</vt:lpstr>
      <vt:lpstr>Department Chairs/Directors Workshop:  "Fostering an Inclusive University"</vt:lpstr>
      <vt:lpstr>WSU Strategic Plan</vt:lpstr>
      <vt:lpstr>Objectives</vt:lpstr>
      <vt:lpstr>Strategies</vt:lpstr>
      <vt:lpstr>What kinds of conversations about diversity, Equity and Inclusions are taking place in your unit??</vt:lpstr>
      <vt:lpstr>Everyone has a role in promoting diversity, equity and inclusion</vt:lpstr>
      <vt:lpstr>Campus Culture &amp; Climate  www.studentaffairs.wsu.edu/initiatives/campus-culture-climate</vt:lpstr>
      <vt:lpstr>Fostering a Community of Equity</vt:lpstr>
      <vt:lpstr>Activity: Who Are They? </vt:lpstr>
      <vt:lpstr>Office of Equity and Diversity at WSU Vancouver</vt:lpstr>
      <vt:lpstr>Goal 4 Objectives</vt:lpstr>
      <vt:lpstr>SPACE</vt:lpstr>
      <vt:lpstr>Strategies and Initiatives</vt:lpstr>
      <vt:lpstr>Activity: Framing and Institutionalizing Equity</vt:lpstr>
      <vt:lpstr>Thank you!</vt:lpstr>
      <vt:lpstr>Advance at wsu</vt:lpstr>
      <vt:lpstr>ADVANCE AT wsu</vt:lpstr>
      <vt:lpstr>The Gender Identity/Expression and Sexual Orientation Resource Center (GIESORC)</vt:lpstr>
      <vt:lpstr>Matthew’s Perspectives on Equity  &amp; Inclusion</vt:lpstr>
      <vt:lpstr>Questions, Comments??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Ford, Obie</dc:creator>
  <cp:lastModifiedBy>Schmidt, David A</cp:lastModifiedBy>
  <cp:revision>85</cp:revision>
  <dcterms:created xsi:type="dcterms:W3CDTF">2018-01-25T20:43:44Z</dcterms:created>
  <dcterms:modified xsi:type="dcterms:W3CDTF">2018-03-21T15:55:16Z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D2E8496E-3FBC-4F57-A6CE-CF031BA33B39</vt:lpwstr>
  </property>
  <property fmtid="{D5CDD505-2E9C-101B-9397-08002B2CF9AE}" pid="3" name="ArticulatePath">
    <vt:lpwstr>March 21 workshop the inclusive university</vt:lpwstr>
  </property>
</Properties>
</file>