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3.xml" ContentType="application/vnd.openxmlformats-officedocument.presentationml.tags+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notesSlides/notesSlide17.xml" ContentType="application/vnd.openxmlformats-officedocument.presentationml.notesSlide+xml"/>
  <Override PartName="/ppt/tags/tag26.xml" ContentType="application/vnd.openxmlformats-officedocument.presentationml.tags+xml"/>
  <Override PartName="/ppt/notesSlides/notesSlide18.xml" ContentType="application/vnd.openxmlformats-officedocument.presentationml.notesSlide+xml"/>
  <Override PartName="/ppt/tags/tag27.xml" ContentType="application/vnd.openxmlformats-officedocument.presentationml.tags+xml"/>
  <Override PartName="/ppt/notesSlides/notesSlide19.xml" ContentType="application/vnd.openxmlformats-officedocument.presentationml.notesSlide+xml"/>
  <Override PartName="/ppt/tags/tag28.xml" ContentType="application/vnd.openxmlformats-officedocument.presentationml.tags+xml"/>
  <Override PartName="/ppt/notesSlides/notesSlide20.xml" ContentType="application/vnd.openxmlformats-officedocument.presentationml.notesSlide+xml"/>
  <Override PartName="/ppt/tags/tag29.xml" ContentType="application/vnd.openxmlformats-officedocument.presentationml.tags+xml"/>
  <Override PartName="/ppt/notesSlides/notesSlide21.xml" ContentType="application/vnd.openxmlformats-officedocument.presentationml.notesSlide+xml"/>
  <Override PartName="/ppt/tags/tag30.xml" ContentType="application/vnd.openxmlformats-officedocument.presentationml.tags+xml"/>
  <Override PartName="/ppt/notesSlides/notesSlide22.xml" ContentType="application/vnd.openxmlformats-officedocument.presentationml.notesSlide+xml"/>
  <Override PartName="/ppt/tags/tag31.xml" ContentType="application/vnd.openxmlformats-officedocument.presentationml.tags+xml"/>
  <Override PartName="/ppt/notesSlides/notesSlide23.xml" ContentType="application/vnd.openxmlformats-officedocument.presentationml.notesSlide+xml"/>
  <Override PartName="/ppt/tags/tag32.xml" ContentType="application/vnd.openxmlformats-officedocument.presentationml.tags+xml"/>
  <Override PartName="/ppt/notesSlides/notesSlide24.xml" ContentType="application/vnd.openxmlformats-officedocument.presentationml.notesSlide+xml"/>
  <Override PartName="/ppt/tags/tag33.xml" ContentType="application/vnd.openxmlformats-officedocument.presentationml.tags+xml"/>
  <Override PartName="/ppt/notesSlides/notesSlide25.xml" ContentType="application/vnd.openxmlformats-officedocument.presentationml.notesSlide+xml"/>
  <Override PartName="/ppt/tags/tag34.xml" ContentType="application/vnd.openxmlformats-officedocument.presentationml.tags+xml"/>
  <Override PartName="/ppt/notesSlides/notesSlide26.xml" ContentType="application/vnd.openxmlformats-officedocument.presentationml.notesSlide+xml"/>
  <Override PartName="/ppt/tags/tag35.xml" ContentType="application/vnd.openxmlformats-officedocument.presentationml.tags+xml"/>
  <Override PartName="/ppt/notesSlides/notesSlide27.xml" ContentType="application/vnd.openxmlformats-officedocument.presentationml.notesSlide+xml"/>
  <Override PartName="/ppt/tags/tag36.xml" ContentType="application/vnd.openxmlformats-officedocument.presentationml.tags+xml"/>
  <Override PartName="/ppt/notesSlides/notesSlide28.xml" ContentType="application/vnd.openxmlformats-officedocument.presentationml.notesSlide+xml"/>
  <Override PartName="/ppt/tags/tag37.xml" ContentType="application/vnd.openxmlformats-officedocument.presentationml.tags+xml"/>
  <Override PartName="/ppt/notesSlides/notesSlide29.xml" ContentType="application/vnd.openxmlformats-officedocument.presentationml.notesSlide+xml"/>
  <Override PartName="/ppt/tags/tag38.xml" ContentType="application/vnd.openxmlformats-officedocument.presentationml.tags+xml"/>
  <Override PartName="/ppt/notesSlides/notesSlide30.xml" ContentType="application/vnd.openxmlformats-officedocument.presentationml.notesSlide+xml"/>
  <Override PartName="/ppt/tags/tag39.xml" ContentType="application/vnd.openxmlformats-officedocument.presentationml.tags+xml"/>
  <Override PartName="/ppt/notesSlides/notesSlide31.xml" ContentType="application/vnd.openxmlformats-officedocument.presentationml.notesSlide+xml"/>
  <Override PartName="/ppt/tags/tag40.xml" ContentType="application/vnd.openxmlformats-officedocument.presentationml.tags+xml"/>
  <Override PartName="/ppt/notesSlides/notesSlide32.xml" ContentType="application/vnd.openxmlformats-officedocument.presentationml.notesSlide+xml"/>
  <Override PartName="/ppt/tags/tag41.xml" ContentType="application/vnd.openxmlformats-officedocument.presentationml.tags+xml"/>
  <Override PartName="/ppt/notesSlides/notesSlide33.xml" ContentType="application/vnd.openxmlformats-officedocument.presentationml.notesSlide+xml"/>
  <Override PartName="/ppt/tags/tag42.xml" ContentType="application/vnd.openxmlformats-officedocument.presentationml.tags+xml"/>
  <Override PartName="/ppt/notesSlides/notesSlide34.xml" ContentType="application/vnd.openxmlformats-officedocument.presentationml.notesSlide+xml"/>
  <Override PartName="/ppt/tags/tag43.xml" ContentType="application/vnd.openxmlformats-officedocument.presentationml.tags+xml"/>
  <Override PartName="/ppt/notesSlides/notesSlide35.xml" ContentType="application/vnd.openxmlformats-officedocument.presentationml.notesSlide+xml"/>
  <Override PartName="/ppt/tags/tag44.xml" ContentType="application/vnd.openxmlformats-officedocument.presentationml.tags+xml"/>
  <Override PartName="/ppt/notesSlides/notesSlide36.xml" ContentType="application/vnd.openxmlformats-officedocument.presentationml.notesSlide+xml"/>
  <Override PartName="/ppt/tags/tag45.xml" ContentType="application/vnd.openxmlformats-officedocument.presentationml.tags+xml"/>
  <Override PartName="/ppt/notesSlides/notesSlide37.xml" ContentType="application/vnd.openxmlformats-officedocument.presentationml.notesSlide+xml"/>
  <Override PartName="/ppt/tags/tag46.xml" ContentType="application/vnd.openxmlformats-officedocument.presentationml.tags+xml"/>
  <Override PartName="/ppt/notesSlides/notesSlide38.xml" ContentType="application/vnd.openxmlformats-officedocument.presentationml.notesSlide+xml"/>
  <Override PartName="/ppt/tags/tag47.xml" ContentType="application/vnd.openxmlformats-officedocument.presentationml.tags+xml"/>
  <Override PartName="/ppt/notesSlides/notesSlide39.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40.xml" ContentType="application/vnd.openxmlformats-officedocument.presentationml.notesSlide+xml"/>
  <Override PartName="/ppt/tags/tag50.xml" ContentType="application/vnd.openxmlformats-officedocument.presentationml.tags+xml"/>
  <Override PartName="/ppt/notesSlides/notesSlide41.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304" r:id="rId2"/>
    <p:sldId id="383" r:id="rId3"/>
    <p:sldId id="359" r:id="rId4"/>
    <p:sldId id="320" r:id="rId5"/>
    <p:sldId id="321" r:id="rId6"/>
    <p:sldId id="372" r:id="rId7"/>
    <p:sldId id="322" r:id="rId8"/>
    <p:sldId id="323" r:id="rId9"/>
    <p:sldId id="369" r:id="rId10"/>
    <p:sldId id="371" r:id="rId11"/>
    <p:sldId id="361" r:id="rId12"/>
    <p:sldId id="326" r:id="rId13"/>
    <p:sldId id="327" r:id="rId14"/>
    <p:sldId id="384" r:id="rId15"/>
    <p:sldId id="386" r:id="rId16"/>
    <p:sldId id="330" r:id="rId17"/>
    <p:sldId id="331" r:id="rId18"/>
    <p:sldId id="332" r:id="rId19"/>
    <p:sldId id="333" r:id="rId20"/>
    <p:sldId id="334" r:id="rId21"/>
    <p:sldId id="336" r:id="rId22"/>
    <p:sldId id="387" r:id="rId23"/>
    <p:sldId id="388" r:id="rId24"/>
    <p:sldId id="389" r:id="rId25"/>
    <p:sldId id="340" r:id="rId26"/>
    <p:sldId id="390" r:id="rId27"/>
    <p:sldId id="342" r:id="rId28"/>
    <p:sldId id="374" r:id="rId29"/>
    <p:sldId id="362" r:id="rId30"/>
    <p:sldId id="375" r:id="rId31"/>
    <p:sldId id="376" r:id="rId32"/>
    <p:sldId id="385" r:id="rId33"/>
    <p:sldId id="377" r:id="rId34"/>
    <p:sldId id="363" r:id="rId35"/>
    <p:sldId id="391" r:id="rId36"/>
    <p:sldId id="351" r:id="rId37"/>
    <p:sldId id="352" r:id="rId38"/>
    <p:sldId id="367" r:id="rId39"/>
    <p:sldId id="350" r:id="rId40"/>
    <p:sldId id="353" r:id="rId41"/>
    <p:sldId id="392" r:id="rId42"/>
    <p:sldId id="393" r:id="rId43"/>
    <p:sldId id="357" r:id="rId44"/>
  </p:sldIdLst>
  <p:sldSz cx="9144000" cy="6858000" type="screen4x3"/>
  <p:notesSz cx="7315200" cy="9601200"/>
  <p:custDataLst>
    <p:tags r:id="rId4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534">
          <p15:clr>
            <a:srgbClr val="A4A3A4"/>
          </p15:clr>
        </p15:guide>
        <p15:guide id="2" orient="horz" pos="660">
          <p15:clr>
            <a:srgbClr val="A4A3A4"/>
          </p15:clr>
        </p15:guide>
        <p15:guide id="3" pos="2015">
          <p15:clr>
            <a:srgbClr val="A4A3A4"/>
          </p15:clr>
        </p15:guide>
        <p15:guide id="4" pos="3907">
          <p15:clr>
            <a:srgbClr val="A4A3A4"/>
          </p15:clr>
        </p15:guide>
        <p15:guide id="5" pos="306">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EDEDED"/>
    <a:srgbClr val="981E32"/>
    <a:srgbClr val="C7C7C7"/>
    <a:srgbClr val="5E6A71"/>
    <a:srgbClr val="EEECEC"/>
    <a:srgbClr val="EBEBEB"/>
    <a:srgbClr val="F8F8F8"/>
    <a:srgbClr val="F1F1F1"/>
    <a:srgbClr val="9700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0" autoAdjust="0"/>
    <p:restoredTop sz="45091" autoAdjust="0"/>
  </p:normalViewPr>
  <p:slideViewPr>
    <p:cSldViewPr snapToGrid="0">
      <p:cViewPr varScale="1">
        <p:scale>
          <a:sx n="51" d="100"/>
          <a:sy n="51" d="100"/>
        </p:scale>
        <p:origin x="3510" y="66"/>
      </p:cViewPr>
      <p:guideLst>
        <p:guide orient="horz" pos="1534"/>
        <p:guide orient="horz" pos="660"/>
        <p:guide pos="2015"/>
        <p:guide pos="3907"/>
        <p:guide pos="306"/>
      </p:guideLst>
    </p:cSldViewPr>
  </p:slideViewPr>
  <p:notesTextViewPr>
    <p:cViewPr>
      <p:scale>
        <a:sx n="3" d="2"/>
        <a:sy n="3" d="2"/>
      </p:scale>
      <p:origin x="0" y="0"/>
    </p:cViewPr>
  </p:notesTextViewPr>
  <p:sorterViewPr>
    <p:cViewPr>
      <p:scale>
        <a:sx n="50" d="100"/>
        <a:sy n="50" d="100"/>
      </p:scale>
      <p:origin x="0" y="0"/>
    </p:cViewPr>
  </p:sorterViewPr>
  <p:notesViewPr>
    <p:cSldViewPr snapToGrid="0">
      <p:cViewPr varScale="1">
        <p:scale>
          <a:sx n="84" d="100"/>
          <a:sy n="84" d="100"/>
        </p:scale>
        <p:origin x="1950"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B43764-5997-402E-9D21-7BC307B4854A}" type="doc">
      <dgm:prSet loTypeId="urn:microsoft.com/office/officeart/2005/8/layout/vProcess5" loCatId="process" qsTypeId="urn:microsoft.com/office/officeart/2005/8/quickstyle/simple1" qsCatId="simple" csTypeId="urn:microsoft.com/office/officeart/2005/8/colors/accent1_3" csCatId="accent1" phldr="1"/>
      <dgm:spPr/>
      <dgm:t>
        <a:bodyPr/>
        <a:lstStyle/>
        <a:p>
          <a:endParaRPr lang="en-US"/>
        </a:p>
      </dgm:t>
    </dgm:pt>
    <dgm:pt modelId="{98B4DCFC-7C8D-4F06-81A9-0822DD0A229A}">
      <dgm:prSet phldrT="[Text]" custT="1"/>
      <dgm:spPr/>
      <dgm:t>
        <a:bodyPr/>
        <a:lstStyle/>
        <a:p>
          <a:pPr algn="ctr"/>
          <a:endParaRPr lang="en-US" sz="2400" dirty="0">
            <a:latin typeface="ITC Stone Sans Std Medium" panose="020B0602030503020204" pitchFamily="34" charset="0"/>
          </a:endParaRPr>
        </a:p>
        <a:p>
          <a:pPr algn="ctr"/>
          <a:endParaRPr lang="en-US" sz="2400" dirty="0">
            <a:latin typeface="ITC Stone Sans Std Medium" panose="020B0602030503020204" pitchFamily="34" charset="0"/>
          </a:endParaRPr>
        </a:p>
        <a:p>
          <a:pPr algn="l"/>
          <a:r>
            <a:rPr lang="en-US" sz="2400" dirty="0">
              <a:latin typeface="ITC Stone Sans Std Medium" panose="020B0602030503020204" pitchFamily="34" charset="0"/>
            </a:rPr>
            <a:t>1862:  The Morrill Act</a:t>
          </a:r>
        </a:p>
      </dgm:t>
    </dgm:pt>
    <dgm:pt modelId="{DD309B0C-AD21-42AF-80AE-8D11480616CC}" type="parTrans" cxnId="{CBA5E8D1-5FC3-4872-B7B0-14CFE69E4C17}">
      <dgm:prSet/>
      <dgm:spPr/>
      <dgm:t>
        <a:bodyPr/>
        <a:lstStyle/>
        <a:p>
          <a:endParaRPr lang="en-US" sz="2400">
            <a:latin typeface="ITC Stone Sans Std Medium" panose="020B0602030503020204" pitchFamily="34" charset="0"/>
          </a:endParaRPr>
        </a:p>
      </dgm:t>
    </dgm:pt>
    <dgm:pt modelId="{761AD76F-4526-49AE-AE58-8D04D51FA9A5}" type="sibTrans" cxnId="{CBA5E8D1-5FC3-4872-B7B0-14CFE69E4C17}">
      <dgm:prSet custT="1"/>
      <dgm:spPr>
        <a:gradFill rotWithShape="0">
          <a:gsLst>
            <a:gs pos="100000">
              <a:schemeClr val="tx1"/>
            </a:gs>
            <a:gs pos="0">
              <a:schemeClr val="bg1">
                <a:lumMod val="75000"/>
              </a:schemeClr>
            </a:gs>
          </a:gsLst>
          <a:lin ang="16200000" scaled="1"/>
        </a:gradFill>
      </dgm:spPr>
      <dgm:t>
        <a:bodyPr/>
        <a:lstStyle/>
        <a:p>
          <a:endParaRPr lang="en-US" sz="2400">
            <a:latin typeface="ITC Stone Sans Std Medium" panose="020B0602030503020204" pitchFamily="34" charset="0"/>
          </a:endParaRPr>
        </a:p>
      </dgm:t>
    </dgm:pt>
    <dgm:pt modelId="{8DFA1557-D6D9-458E-B289-8B8B5F41C6C7}">
      <dgm:prSet custT="1"/>
      <dgm:spPr/>
      <dgm:t>
        <a:bodyPr/>
        <a:lstStyle/>
        <a:p>
          <a:pPr algn="l"/>
          <a:endParaRPr lang="en-US" sz="2400" dirty="0">
            <a:latin typeface="ITC Stone Sans Std Medium" panose="020B0602030503020204" pitchFamily="34" charset="0"/>
          </a:endParaRPr>
        </a:p>
      </dgm:t>
    </dgm:pt>
    <dgm:pt modelId="{E0D4BB04-9593-43E7-9D39-150A53E2CC52}" type="parTrans" cxnId="{0FCFB668-897D-4BA0-AE88-C012E4FC30DD}">
      <dgm:prSet/>
      <dgm:spPr/>
      <dgm:t>
        <a:bodyPr/>
        <a:lstStyle/>
        <a:p>
          <a:endParaRPr lang="en-US" sz="2400">
            <a:latin typeface="ITC Stone Sans Std Medium" panose="020B0602030503020204" pitchFamily="34" charset="0"/>
          </a:endParaRPr>
        </a:p>
      </dgm:t>
    </dgm:pt>
    <dgm:pt modelId="{2E7D84C3-59E5-4205-8BF0-A0F33323B435}" type="sibTrans" cxnId="{0FCFB668-897D-4BA0-AE88-C012E4FC30DD}">
      <dgm:prSet/>
      <dgm:spPr/>
      <dgm:t>
        <a:bodyPr/>
        <a:lstStyle/>
        <a:p>
          <a:endParaRPr lang="en-US" sz="2400">
            <a:latin typeface="ITC Stone Sans Std Medium" panose="020B0602030503020204" pitchFamily="34" charset="0"/>
          </a:endParaRPr>
        </a:p>
      </dgm:t>
    </dgm:pt>
    <dgm:pt modelId="{99004C57-D534-458B-8477-806A30E930F7}">
      <dgm:prSet custT="1"/>
      <dgm:spPr/>
      <dgm:t>
        <a:bodyPr/>
        <a:lstStyle/>
        <a:p>
          <a:pPr algn="l"/>
          <a:endParaRPr lang="en-US" sz="2400" dirty="0">
            <a:latin typeface="ITC Stone Sans Std Medium" panose="020B0602030503020204" pitchFamily="34" charset="0"/>
          </a:endParaRPr>
        </a:p>
      </dgm:t>
    </dgm:pt>
    <dgm:pt modelId="{8845B13B-26A0-4C3E-B346-AB2084862044}" type="parTrans" cxnId="{F0E5341E-CB69-4A94-A7B5-369F2C270369}">
      <dgm:prSet/>
      <dgm:spPr/>
      <dgm:t>
        <a:bodyPr/>
        <a:lstStyle/>
        <a:p>
          <a:endParaRPr lang="en-US" sz="2400">
            <a:latin typeface="ITC Stone Sans Std Medium" panose="020B0602030503020204" pitchFamily="34" charset="0"/>
          </a:endParaRPr>
        </a:p>
      </dgm:t>
    </dgm:pt>
    <dgm:pt modelId="{4CBD13F1-B832-40B9-AE1D-073214EB8177}" type="sibTrans" cxnId="{F0E5341E-CB69-4A94-A7B5-369F2C270369}">
      <dgm:prSet/>
      <dgm:spPr/>
      <dgm:t>
        <a:bodyPr/>
        <a:lstStyle/>
        <a:p>
          <a:endParaRPr lang="en-US" sz="2400">
            <a:latin typeface="ITC Stone Sans Std Medium" panose="020B0602030503020204" pitchFamily="34" charset="0"/>
          </a:endParaRPr>
        </a:p>
      </dgm:t>
    </dgm:pt>
    <dgm:pt modelId="{3AF235B0-F832-4557-8F6C-C9A55647CFE0}">
      <dgm:prSet custT="1"/>
      <dgm:spPr/>
      <dgm:t>
        <a:bodyPr/>
        <a:lstStyle/>
        <a:p>
          <a:pPr marL="1030288" indent="-1030288" algn="l"/>
          <a:r>
            <a:rPr lang="en-US" sz="2400" dirty="0">
              <a:latin typeface="ITC Stone Sans Std Medium" panose="020B0602030503020204" pitchFamily="34" charset="0"/>
            </a:rPr>
            <a:t>1890:	Washington State Agricultural College and School of Science (WAC )</a:t>
          </a:r>
        </a:p>
      </dgm:t>
    </dgm:pt>
    <dgm:pt modelId="{7E8F055F-FCE6-4148-8F1A-B157B1483DCA}" type="parTrans" cxnId="{57D7016A-8856-4764-B77D-CAB57D1AF647}">
      <dgm:prSet/>
      <dgm:spPr/>
      <dgm:t>
        <a:bodyPr/>
        <a:lstStyle/>
        <a:p>
          <a:endParaRPr lang="en-US" sz="2400">
            <a:latin typeface="ITC Stone Sans Std Medium" panose="020B0602030503020204" pitchFamily="34" charset="0"/>
          </a:endParaRPr>
        </a:p>
      </dgm:t>
    </dgm:pt>
    <dgm:pt modelId="{115A2F26-099D-4775-A792-59B3D843BE01}" type="sibTrans" cxnId="{57D7016A-8856-4764-B77D-CAB57D1AF647}">
      <dgm:prSet custT="1"/>
      <dgm:spPr>
        <a:gradFill rotWithShape="0">
          <a:gsLst>
            <a:gs pos="100000">
              <a:schemeClr val="tx1"/>
            </a:gs>
            <a:gs pos="0">
              <a:schemeClr val="bg1">
                <a:lumMod val="75000"/>
              </a:schemeClr>
            </a:gs>
          </a:gsLst>
          <a:lin ang="16200000" scaled="1"/>
        </a:gradFill>
      </dgm:spPr>
      <dgm:t>
        <a:bodyPr/>
        <a:lstStyle/>
        <a:p>
          <a:endParaRPr lang="en-US" sz="2400">
            <a:latin typeface="ITC Stone Sans Std Medium" panose="020B0602030503020204" pitchFamily="34" charset="0"/>
          </a:endParaRPr>
        </a:p>
      </dgm:t>
    </dgm:pt>
    <dgm:pt modelId="{A36A6C88-1FFD-4F6B-949B-986E84A6E810}">
      <dgm:prSet custT="1"/>
      <dgm:spPr>
        <a:solidFill>
          <a:schemeClr val="tx1">
            <a:lumMod val="50000"/>
          </a:schemeClr>
        </a:solidFill>
      </dgm:spPr>
      <dgm:t>
        <a:bodyPr/>
        <a:lstStyle/>
        <a:p>
          <a:pPr algn="l"/>
          <a:r>
            <a:rPr lang="en-US" sz="2400" dirty="0">
              <a:latin typeface="ITC Stone Sans Std Medium" panose="020B0602030503020204" pitchFamily="34" charset="0"/>
            </a:rPr>
            <a:t>1892:  Doors open to  59!</a:t>
          </a:r>
        </a:p>
      </dgm:t>
    </dgm:pt>
    <dgm:pt modelId="{EBE18A12-ACBD-49DD-A270-ED880FB245FE}" type="parTrans" cxnId="{BB7D5A17-0B5B-45E7-894C-7CD96CA50339}">
      <dgm:prSet/>
      <dgm:spPr/>
      <dgm:t>
        <a:bodyPr/>
        <a:lstStyle/>
        <a:p>
          <a:endParaRPr lang="en-US" sz="2400">
            <a:latin typeface="ITC Stone Sans Std Medium" panose="020B0602030503020204" pitchFamily="34" charset="0"/>
          </a:endParaRPr>
        </a:p>
      </dgm:t>
    </dgm:pt>
    <dgm:pt modelId="{1CE00597-89C8-40ED-945D-119DAAAF6FC8}" type="sibTrans" cxnId="{BB7D5A17-0B5B-45E7-894C-7CD96CA50339}">
      <dgm:prSet custT="1"/>
      <dgm:spPr>
        <a:gradFill rotWithShape="0">
          <a:gsLst>
            <a:gs pos="100000">
              <a:schemeClr val="tx1"/>
            </a:gs>
            <a:gs pos="0">
              <a:schemeClr val="bg1">
                <a:lumMod val="75000"/>
              </a:schemeClr>
            </a:gs>
          </a:gsLst>
          <a:lin ang="16200000" scaled="1"/>
        </a:gradFill>
      </dgm:spPr>
      <dgm:t>
        <a:bodyPr/>
        <a:lstStyle/>
        <a:p>
          <a:endParaRPr lang="en-US" sz="2400">
            <a:latin typeface="ITC Stone Sans Std Medium" panose="020B0602030503020204" pitchFamily="34" charset="0"/>
          </a:endParaRPr>
        </a:p>
      </dgm:t>
    </dgm:pt>
    <dgm:pt modelId="{A3CE937A-E683-4CA6-942E-707FBFEB714A}">
      <dgm:prSet custT="1"/>
      <dgm:spPr>
        <a:solidFill>
          <a:schemeClr val="accent2">
            <a:lumMod val="50000"/>
          </a:schemeClr>
        </a:solidFill>
      </dgm:spPr>
      <dgm:t>
        <a:bodyPr/>
        <a:lstStyle/>
        <a:p>
          <a:pPr algn="l"/>
          <a:r>
            <a:rPr lang="en-US" sz="2400" dirty="0">
              <a:latin typeface="ITC Stone Sans Std Medium" panose="020B0602030503020204" pitchFamily="34" charset="0"/>
            </a:rPr>
            <a:t>1905:  Washington State College (WSC)</a:t>
          </a:r>
        </a:p>
      </dgm:t>
    </dgm:pt>
    <dgm:pt modelId="{5AEF7C05-4331-48A8-9005-C8799D30B73C}" type="parTrans" cxnId="{62205C45-D552-4D95-90D6-D124DB38BA7C}">
      <dgm:prSet/>
      <dgm:spPr/>
      <dgm:t>
        <a:bodyPr/>
        <a:lstStyle/>
        <a:p>
          <a:endParaRPr lang="en-US" sz="2400">
            <a:latin typeface="ITC Stone Sans Std Medium" panose="020B0602030503020204" pitchFamily="34" charset="0"/>
          </a:endParaRPr>
        </a:p>
      </dgm:t>
    </dgm:pt>
    <dgm:pt modelId="{9ECE81ED-C8F6-488E-8F71-4191B54552F3}" type="sibTrans" cxnId="{62205C45-D552-4D95-90D6-D124DB38BA7C}">
      <dgm:prSet/>
      <dgm:spPr/>
      <dgm:t>
        <a:bodyPr/>
        <a:lstStyle/>
        <a:p>
          <a:endParaRPr lang="en-US" sz="2400">
            <a:latin typeface="ITC Stone Sans Std Medium" panose="020B0602030503020204" pitchFamily="34" charset="0"/>
          </a:endParaRPr>
        </a:p>
      </dgm:t>
    </dgm:pt>
    <dgm:pt modelId="{CF1D8D5B-C142-4265-B75E-BCA259498A9D}" type="pres">
      <dgm:prSet presAssocID="{90B43764-5997-402E-9D21-7BC307B4854A}" presName="outerComposite" presStyleCnt="0">
        <dgm:presLayoutVars>
          <dgm:chMax val="5"/>
          <dgm:dir/>
          <dgm:resizeHandles val="exact"/>
        </dgm:presLayoutVars>
      </dgm:prSet>
      <dgm:spPr/>
      <dgm:t>
        <a:bodyPr/>
        <a:lstStyle/>
        <a:p>
          <a:endParaRPr lang="en-US"/>
        </a:p>
      </dgm:t>
    </dgm:pt>
    <dgm:pt modelId="{E0FB51E8-75B1-4C30-9743-D5A0B6655C1B}" type="pres">
      <dgm:prSet presAssocID="{90B43764-5997-402E-9D21-7BC307B4854A}" presName="dummyMaxCanvas" presStyleCnt="0">
        <dgm:presLayoutVars/>
      </dgm:prSet>
      <dgm:spPr/>
    </dgm:pt>
    <dgm:pt modelId="{6CB74E7A-3D7F-4B88-979C-ECEAF8E65A14}" type="pres">
      <dgm:prSet presAssocID="{90B43764-5997-402E-9D21-7BC307B4854A}" presName="FourNodes_1" presStyleLbl="node1" presStyleIdx="0" presStyleCnt="4" custLinFactNeighborY="6932">
        <dgm:presLayoutVars>
          <dgm:bulletEnabled val="1"/>
        </dgm:presLayoutVars>
      </dgm:prSet>
      <dgm:spPr/>
      <dgm:t>
        <a:bodyPr/>
        <a:lstStyle/>
        <a:p>
          <a:endParaRPr lang="en-US"/>
        </a:p>
      </dgm:t>
    </dgm:pt>
    <dgm:pt modelId="{568221E3-07F0-44CC-BB2D-59673E8895A3}" type="pres">
      <dgm:prSet presAssocID="{90B43764-5997-402E-9D21-7BC307B4854A}" presName="FourNodes_2" presStyleLbl="node1" presStyleIdx="1" presStyleCnt="4" custScaleX="99290" custScaleY="133998" custLinFactNeighborX="171" custLinFactNeighborY="10108">
        <dgm:presLayoutVars>
          <dgm:bulletEnabled val="1"/>
        </dgm:presLayoutVars>
      </dgm:prSet>
      <dgm:spPr/>
      <dgm:t>
        <a:bodyPr/>
        <a:lstStyle/>
        <a:p>
          <a:endParaRPr lang="en-US"/>
        </a:p>
      </dgm:t>
    </dgm:pt>
    <dgm:pt modelId="{375548CD-360A-4658-823C-CD7713804A3A}" type="pres">
      <dgm:prSet presAssocID="{90B43764-5997-402E-9D21-7BC307B4854A}" presName="FourNodes_3" presStyleLbl="node1" presStyleIdx="2" presStyleCnt="4" custScaleX="103106" custLinFactNeighborX="-195" custLinFactNeighborY="13169">
        <dgm:presLayoutVars>
          <dgm:bulletEnabled val="1"/>
        </dgm:presLayoutVars>
      </dgm:prSet>
      <dgm:spPr/>
      <dgm:t>
        <a:bodyPr/>
        <a:lstStyle/>
        <a:p>
          <a:endParaRPr lang="en-US"/>
        </a:p>
      </dgm:t>
    </dgm:pt>
    <dgm:pt modelId="{5772B379-8BD2-4AC1-A1DD-CB9A6A905691}" type="pres">
      <dgm:prSet presAssocID="{90B43764-5997-402E-9D21-7BC307B4854A}" presName="FourNodes_4" presStyleLbl="node1" presStyleIdx="3" presStyleCnt="4" custScaleX="103929" custLinFactNeighborX="-1738" custLinFactNeighborY="12477">
        <dgm:presLayoutVars>
          <dgm:bulletEnabled val="1"/>
        </dgm:presLayoutVars>
      </dgm:prSet>
      <dgm:spPr/>
      <dgm:t>
        <a:bodyPr/>
        <a:lstStyle/>
        <a:p>
          <a:endParaRPr lang="en-US"/>
        </a:p>
      </dgm:t>
    </dgm:pt>
    <dgm:pt modelId="{58F4F0E3-E65C-4D2C-B094-27724973A466}" type="pres">
      <dgm:prSet presAssocID="{90B43764-5997-402E-9D21-7BC307B4854A}" presName="FourConn_1-2" presStyleLbl="fgAccFollowNode1" presStyleIdx="0" presStyleCnt="3" custLinFactNeighborY="8532">
        <dgm:presLayoutVars>
          <dgm:bulletEnabled val="1"/>
        </dgm:presLayoutVars>
      </dgm:prSet>
      <dgm:spPr/>
      <dgm:t>
        <a:bodyPr/>
        <a:lstStyle/>
        <a:p>
          <a:endParaRPr lang="en-US"/>
        </a:p>
      </dgm:t>
    </dgm:pt>
    <dgm:pt modelId="{89482E9B-B249-4F33-B786-D3A7D8A02A1B}" type="pres">
      <dgm:prSet presAssocID="{90B43764-5997-402E-9D21-7BC307B4854A}" presName="FourConn_2-3" presStyleLbl="fgAccFollowNode1" presStyleIdx="1" presStyleCnt="3" custLinFactNeighborX="-2132" custLinFactNeighborY="38391">
        <dgm:presLayoutVars>
          <dgm:bulletEnabled val="1"/>
        </dgm:presLayoutVars>
      </dgm:prSet>
      <dgm:spPr/>
      <dgm:t>
        <a:bodyPr/>
        <a:lstStyle/>
        <a:p>
          <a:endParaRPr lang="en-US"/>
        </a:p>
      </dgm:t>
    </dgm:pt>
    <dgm:pt modelId="{3FE038CC-AC94-433D-8860-4815E7BBE882}" type="pres">
      <dgm:prSet presAssocID="{90B43764-5997-402E-9D21-7BC307B4854A}" presName="FourConn_3-4" presStyleLbl="fgAccFollowNode1" presStyleIdx="2" presStyleCnt="3" custLinFactNeighborX="17063" custLinFactNeighborY="19196">
        <dgm:presLayoutVars>
          <dgm:bulletEnabled val="1"/>
        </dgm:presLayoutVars>
      </dgm:prSet>
      <dgm:spPr/>
      <dgm:t>
        <a:bodyPr/>
        <a:lstStyle/>
        <a:p>
          <a:endParaRPr lang="en-US"/>
        </a:p>
      </dgm:t>
    </dgm:pt>
    <dgm:pt modelId="{FF4D62CE-9A34-4ACF-882C-BCBEFEDF6ABA}" type="pres">
      <dgm:prSet presAssocID="{90B43764-5997-402E-9D21-7BC307B4854A}" presName="FourNodes_1_text" presStyleLbl="node1" presStyleIdx="3" presStyleCnt="4">
        <dgm:presLayoutVars>
          <dgm:bulletEnabled val="1"/>
        </dgm:presLayoutVars>
      </dgm:prSet>
      <dgm:spPr/>
      <dgm:t>
        <a:bodyPr/>
        <a:lstStyle/>
        <a:p>
          <a:endParaRPr lang="en-US"/>
        </a:p>
      </dgm:t>
    </dgm:pt>
    <dgm:pt modelId="{D6027E26-66B4-4B7D-8864-9BDC533E7805}" type="pres">
      <dgm:prSet presAssocID="{90B43764-5997-402E-9D21-7BC307B4854A}" presName="FourNodes_2_text" presStyleLbl="node1" presStyleIdx="3" presStyleCnt="4">
        <dgm:presLayoutVars>
          <dgm:bulletEnabled val="1"/>
        </dgm:presLayoutVars>
      </dgm:prSet>
      <dgm:spPr/>
      <dgm:t>
        <a:bodyPr/>
        <a:lstStyle/>
        <a:p>
          <a:endParaRPr lang="en-US"/>
        </a:p>
      </dgm:t>
    </dgm:pt>
    <dgm:pt modelId="{9580C219-E19A-413C-B7A6-C22FBC8F61B3}" type="pres">
      <dgm:prSet presAssocID="{90B43764-5997-402E-9D21-7BC307B4854A}" presName="FourNodes_3_text" presStyleLbl="node1" presStyleIdx="3" presStyleCnt="4">
        <dgm:presLayoutVars>
          <dgm:bulletEnabled val="1"/>
        </dgm:presLayoutVars>
      </dgm:prSet>
      <dgm:spPr/>
      <dgm:t>
        <a:bodyPr/>
        <a:lstStyle/>
        <a:p>
          <a:endParaRPr lang="en-US"/>
        </a:p>
      </dgm:t>
    </dgm:pt>
    <dgm:pt modelId="{95A6DF15-C68E-4311-B03B-7C4C89105E01}" type="pres">
      <dgm:prSet presAssocID="{90B43764-5997-402E-9D21-7BC307B4854A}" presName="FourNodes_4_text" presStyleLbl="node1" presStyleIdx="3" presStyleCnt="4">
        <dgm:presLayoutVars>
          <dgm:bulletEnabled val="1"/>
        </dgm:presLayoutVars>
      </dgm:prSet>
      <dgm:spPr/>
      <dgm:t>
        <a:bodyPr/>
        <a:lstStyle/>
        <a:p>
          <a:endParaRPr lang="en-US"/>
        </a:p>
      </dgm:t>
    </dgm:pt>
  </dgm:ptLst>
  <dgm:cxnLst>
    <dgm:cxn modelId="{62205C45-D552-4D95-90D6-D124DB38BA7C}" srcId="{90B43764-5997-402E-9D21-7BC307B4854A}" destId="{A3CE937A-E683-4CA6-942E-707FBFEB714A}" srcOrd="3" destOrd="0" parTransId="{5AEF7C05-4331-48A8-9005-C8799D30B73C}" sibTransId="{9ECE81ED-C8F6-488E-8F71-4191B54552F3}"/>
    <dgm:cxn modelId="{119A68A2-556E-4421-A2CE-F293E9908126}" type="presOf" srcId="{A3CE937A-E683-4CA6-942E-707FBFEB714A}" destId="{95A6DF15-C68E-4311-B03B-7C4C89105E01}" srcOrd="1" destOrd="0" presId="urn:microsoft.com/office/officeart/2005/8/layout/vProcess5"/>
    <dgm:cxn modelId="{BB7D5A17-0B5B-45E7-894C-7CD96CA50339}" srcId="{90B43764-5997-402E-9D21-7BC307B4854A}" destId="{A36A6C88-1FFD-4F6B-949B-986E84A6E810}" srcOrd="2" destOrd="0" parTransId="{EBE18A12-ACBD-49DD-A270-ED880FB245FE}" sibTransId="{1CE00597-89C8-40ED-945D-119DAAAF6FC8}"/>
    <dgm:cxn modelId="{8DE02288-7B83-4B9C-AB91-18E7B532FE1A}" type="presOf" srcId="{90B43764-5997-402E-9D21-7BC307B4854A}" destId="{CF1D8D5B-C142-4265-B75E-BCA259498A9D}" srcOrd="0" destOrd="0" presId="urn:microsoft.com/office/officeart/2005/8/layout/vProcess5"/>
    <dgm:cxn modelId="{6FEDEB4B-2BCF-4D73-B9F8-1FEED4646C64}" type="presOf" srcId="{1CE00597-89C8-40ED-945D-119DAAAF6FC8}" destId="{3FE038CC-AC94-433D-8860-4815E7BBE882}" srcOrd="0" destOrd="0" presId="urn:microsoft.com/office/officeart/2005/8/layout/vProcess5"/>
    <dgm:cxn modelId="{57D7016A-8856-4764-B77D-CAB57D1AF647}" srcId="{90B43764-5997-402E-9D21-7BC307B4854A}" destId="{3AF235B0-F832-4557-8F6C-C9A55647CFE0}" srcOrd="1" destOrd="0" parTransId="{7E8F055F-FCE6-4148-8F1A-B157B1483DCA}" sibTransId="{115A2F26-099D-4775-A792-59B3D843BE01}"/>
    <dgm:cxn modelId="{1C9A0AC6-EAC8-4FD3-A240-AC9ACA644E6F}" type="presOf" srcId="{98B4DCFC-7C8D-4F06-81A9-0822DD0A229A}" destId="{FF4D62CE-9A34-4ACF-882C-BCBEFEDF6ABA}" srcOrd="1" destOrd="0" presId="urn:microsoft.com/office/officeart/2005/8/layout/vProcess5"/>
    <dgm:cxn modelId="{0B8E4461-40AD-497A-9D4D-4E314EF558A1}" type="presOf" srcId="{761AD76F-4526-49AE-AE58-8D04D51FA9A5}" destId="{58F4F0E3-E65C-4D2C-B094-27724973A466}" srcOrd="0" destOrd="0" presId="urn:microsoft.com/office/officeart/2005/8/layout/vProcess5"/>
    <dgm:cxn modelId="{0FCFB668-897D-4BA0-AE88-C012E4FC30DD}" srcId="{98B4DCFC-7C8D-4F06-81A9-0822DD0A229A}" destId="{8DFA1557-D6D9-458E-B289-8B8B5F41C6C7}" srcOrd="0" destOrd="0" parTransId="{E0D4BB04-9593-43E7-9D39-150A53E2CC52}" sibTransId="{2E7D84C3-59E5-4205-8BF0-A0F33323B435}"/>
    <dgm:cxn modelId="{A761F3CD-8708-45D5-A5A5-0B6D7395EEC6}" type="presOf" srcId="{3AF235B0-F832-4557-8F6C-C9A55647CFE0}" destId="{568221E3-07F0-44CC-BB2D-59673E8895A3}" srcOrd="0" destOrd="0" presId="urn:microsoft.com/office/officeart/2005/8/layout/vProcess5"/>
    <dgm:cxn modelId="{B15B909B-175A-4E8D-96EA-A74891DB7C6D}" type="presOf" srcId="{8DFA1557-D6D9-458E-B289-8B8B5F41C6C7}" destId="{FF4D62CE-9A34-4ACF-882C-BCBEFEDF6ABA}" srcOrd="1" destOrd="1" presId="urn:microsoft.com/office/officeart/2005/8/layout/vProcess5"/>
    <dgm:cxn modelId="{6A6E3D51-AF7C-4C27-838B-7978F3E5016B}" type="presOf" srcId="{3AF235B0-F832-4557-8F6C-C9A55647CFE0}" destId="{D6027E26-66B4-4B7D-8864-9BDC533E7805}" srcOrd="1" destOrd="0" presId="urn:microsoft.com/office/officeart/2005/8/layout/vProcess5"/>
    <dgm:cxn modelId="{F874CFC5-044C-4143-90DE-46A693F594E1}" type="presOf" srcId="{8DFA1557-D6D9-458E-B289-8B8B5F41C6C7}" destId="{6CB74E7A-3D7F-4B88-979C-ECEAF8E65A14}" srcOrd="0" destOrd="1" presId="urn:microsoft.com/office/officeart/2005/8/layout/vProcess5"/>
    <dgm:cxn modelId="{556AF224-E32A-4962-8DE8-74FF69837640}" type="presOf" srcId="{A36A6C88-1FFD-4F6B-949B-986E84A6E810}" destId="{9580C219-E19A-413C-B7A6-C22FBC8F61B3}" srcOrd="1" destOrd="0" presId="urn:microsoft.com/office/officeart/2005/8/layout/vProcess5"/>
    <dgm:cxn modelId="{9C64AC0F-4D0E-4882-8E33-2A4683AD18F0}" type="presOf" srcId="{A36A6C88-1FFD-4F6B-949B-986E84A6E810}" destId="{375548CD-360A-4658-823C-CD7713804A3A}" srcOrd="0" destOrd="0" presId="urn:microsoft.com/office/officeart/2005/8/layout/vProcess5"/>
    <dgm:cxn modelId="{B9EF1D33-A4A5-47C4-997D-82CF3014C36A}" type="presOf" srcId="{A3CE937A-E683-4CA6-942E-707FBFEB714A}" destId="{5772B379-8BD2-4AC1-A1DD-CB9A6A905691}" srcOrd="0" destOrd="0" presId="urn:microsoft.com/office/officeart/2005/8/layout/vProcess5"/>
    <dgm:cxn modelId="{CBA5E8D1-5FC3-4872-B7B0-14CFE69E4C17}" srcId="{90B43764-5997-402E-9D21-7BC307B4854A}" destId="{98B4DCFC-7C8D-4F06-81A9-0822DD0A229A}" srcOrd="0" destOrd="0" parTransId="{DD309B0C-AD21-42AF-80AE-8D11480616CC}" sibTransId="{761AD76F-4526-49AE-AE58-8D04D51FA9A5}"/>
    <dgm:cxn modelId="{CBDBEB30-F838-451E-B4E6-7B717287A732}" type="presOf" srcId="{98B4DCFC-7C8D-4F06-81A9-0822DD0A229A}" destId="{6CB74E7A-3D7F-4B88-979C-ECEAF8E65A14}" srcOrd="0" destOrd="0" presId="urn:microsoft.com/office/officeart/2005/8/layout/vProcess5"/>
    <dgm:cxn modelId="{1838B2E5-F1FD-452C-8365-35D3FECBB887}" type="presOf" srcId="{99004C57-D534-458B-8477-806A30E930F7}" destId="{FF4D62CE-9A34-4ACF-882C-BCBEFEDF6ABA}" srcOrd="1" destOrd="2" presId="urn:microsoft.com/office/officeart/2005/8/layout/vProcess5"/>
    <dgm:cxn modelId="{9F437721-3EBC-4911-B510-77231ECD7A8D}" type="presOf" srcId="{99004C57-D534-458B-8477-806A30E930F7}" destId="{6CB74E7A-3D7F-4B88-979C-ECEAF8E65A14}" srcOrd="0" destOrd="2" presId="urn:microsoft.com/office/officeart/2005/8/layout/vProcess5"/>
    <dgm:cxn modelId="{045BAB05-3507-4E31-B3CC-D160CF9F0489}" type="presOf" srcId="{115A2F26-099D-4775-A792-59B3D843BE01}" destId="{89482E9B-B249-4F33-B786-D3A7D8A02A1B}" srcOrd="0" destOrd="0" presId="urn:microsoft.com/office/officeart/2005/8/layout/vProcess5"/>
    <dgm:cxn modelId="{F0E5341E-CB69-4A94-A7B5-369F2C270369}" srcId="{98B4DCFC-7C8D-4F06-81A9-0822DD0A229A}" destId="{99004C57-D534-458B-8477-806A30E930F7}" srcOrd="1" destOrd="0" parTransId="{8845B13B-26A0-4C3E-B346-AB2084862044}" sibTransId="{4CBD13F1-B832-40B9-AE1D-073214EB8177}"/>
    <dgm:cxn modelId="{4ECE8D55-7CBA-401F-A42F-C9C582FC7581}" type="presParOf" srcId="{CF1D8D5B-C142-4265-B75E-BCA259498A9D}" destId="{E0FB51E8-75B1-4C30-9743-D5A0B6655C1B}" srcOrd="0" destOrd="0" presId="urn:microsoft.com/office/officeart/2005/8/layout/vProcess5"/>
    <dgm:cxn modelId="{4AF3C02B-DCD2-4820-AF04-20EB61E13987}" type="presParOf" srcId="{CF1D8D5B-C142-4265-B75E-BCA259498A9D}" destId="{6CB74E7A-3D7F-4B88-979C-ECEAF8E65A14}" srcOrd="1" destOrd="0" presId="urn:microsoft.com/office/officeart/2005/8/layout/vProcess5"/>
    <dgm:cxn modelId="{2965F1DC-2DD6-4E35-827E-E92F9E04F690}" type="presParOf" srcId="{CF1D8D5B-C142-4265-B75E-BCA259498A9D}" destId="{568221E3-07F0-44CC-BB2D-59673E8895A3}" srcOrd="2" destOrd="0" presId="urn:microsoft.com/office/officeart/2005/8/layout/vProcess5"/>
    <dgm:cxn modelId="{6E02EA81-2A57-412C-92FA-9F6DAEFA9757}" type="presParOf" srcId="{CF1D8D5B-C142-4265-B75E-BCA259498A9D}" destId="{375548CD-360A-4658-823C-CD7713804A3A}" srcOrd="3" destOrd="0" presId="urn:microsoft.com/office/officeart/2005/8/layout/vProcess5"/>
    <dgm:cxn modelId="{5A111A05-3714-44F0-8F36-3E12E427A9F1}" type="presParOf" srcId="{CF1D8D5B-C142-4265-B75E-BCA259498A9D}" destId="{5772B379-8BD2-4AC1-A1DD-CB9A6A905691}" srcOrd="4" destOrd="0" presId="urn:microsoft.com/office/officeart/2005/8/layout/vProcess5"/>
    <dgm:cxn modelId="{0F990AA3-2548-4733-ABCF-1234D490D85E}" type="presParOf" srcId="{CF1D8D5B-C142-4265-B75E-BCA259498A9D}" destId="{58F4F0E3-E65C-4D2C-B094-27724973A466}" srcOrd="5" destOrd="0" presId="urn:microsoft.com/office/officeart/2005/8/layout/vProcess5"/>
    <dgm:cxn modelId="{061660D9-7ADE-422B-A52B-517C61124D96}" type="presParOf" srcId="{CF1D8D5B-C142-4265-B75E-BCA259498A9D}" destId="{89482E9B-B249-4F33-B786-D3A7D8A02A1B}" srcOrd="6" destOrd="0" presId="urn:microsoft.com/office/officeart/2005/8/layout/vProcess5"/>
    <dgm:cxn modelId="{90C9F84D-A860-437A-8463-9E12F078876D}" type="presParOf" srcId="{CF1D8D5B-C142-4265-B75E-BCA259498A9D}" destId="{3FE038CC-AC94-433D-8860-4815E7BBE882}" srcOrd="7" destOrd="0" presId="urn:microsoft.com/office/officeart/2005/8/layout/vProcess5"/>
    <dgm:cxn modelId="{F8FA32A0-920D-4824-96F5-4DA6392396F2}" type="presParOf" srcId="{CF1D8D5B-C142-4265-B75E-BCA259498A9D}" destId="{FF4D62CE-9A34-4ACF-882C-BCBEFEDF6ABA}" srcOrd="8" destOrd="0" presId="urn:microsoft.com/office/officeart/2005/8/layout/vProcess5"/>
    <dgm:cxn modelId="{5C03A5CC-9FFA-4839-ABCB-0B6B95BCDC75}" type="presParOf" srcId="{CF1D8D5B-C142-4265-B75E-BCA259498A9D}" destId="{D6027E26-66B4-4B7D-8864-9BDC533E7805}" srcOrd="9" destOrd="0" presId="urn:microsoft.com/office/officeart/2005/8/layout/vProcess5"/>
    <dgm:cxn modelId="{605EEB77-9091-4C77-B88A-C174A57148E8}" type="presParOf" srcId="{CF1D8D5B-C142-4265-B75E-BCA259498A9D}" destId="{9580C219-E19A-413C-B7A6-C22FBC8F61B3}" srcOrd="10" destOrd="0" presId="urn:microsoft.com/office/officeart/2005/8/layout/vProcess5"/>
    <dgm:cxn modelId="{C4F203F8-A0CB-4361-868F-8182DBE641C1}" type="presParOf" srcId="{CF1D8D5B-C142-4265-B75E-BCA259498A9D}" destId="{95A6DF15-C68E-4311-B03B-7C4C89105E01}"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91F89A-E256-4205-8D04-D5535FF2D7F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E6D6AAA2-6BE1-4C87-8C3D-032B03CE5BFD}">
      <dgm:prSet phldrT="[Text]"/>
      <dgm:spPr/>
      <dgm:t>
        <a:bodyPr/>
        <a:lstStyle/>
        <a:p>
          <a:r>
            <a:rPr lang="en-US" dirty="0"/>
            <a:t>1916</a:t>
          </a:r>
        </a:p>
      </dgm:t>
    </dgm:pt>
    <dgm:pt modelId="{3E4BE032-7579-42D4-AA31-4FC9EFE7239A}" type="parTrans" cxnId="{52290AB2-AB20-486D-81F6-5821158F51BF}">
      <dgm:prSet/>
      <dgm:spPr/>
      <dgm:t>
        <a:bodyPr/>
        <a:lstStyle/>
        <a:p>
          <a:endParaRPr lang="en-US"/>
        </a:p>
      </dgm:t>
    </dgm:pt>
    <dgm:pt modelId="{8DA5DD15-4CE4-4E17-A351-2760F9270FDB}" type="sibTrans" cxnId="{52290AB2-AB20-486D-81F6-5821158F51BF}">
      <dgm:prSet/>
      <dgm:spPr/>
      <dgm:t>
        <a:bodyPr/>
        <a:lstStyle/>
        <a:p>
          <a:endParaRPr lang="en-US"/>
        </a:p>
      </dgm:t>
    </dgm:pt>
    <dgm:pt modelId="{0DE742BC-54E1-4EED-82B7-C110B49AAEDB}">
      <dgm:prSet phldrT="[Text]"/>
      <dgm:spPr/>
      <dgm:t>
        <a:bodyPr/>
        <a:lstStyle/>
        <a:p>
          <a:r>
            <a:rPr lang="en-US" dirty="0"/>
            <a:t>Crimson &amp; Gray</a:t>
          </a:r>
        </a:p>
      </dgm:t>
    </dgm:pt>
    <dgm:pt modelId="{AD5D74C3-1FEA-43AA-BF76-33BE6D95A90B}" type="parTrans" cxnId="{F1FDA6EA-0917-47E5-9F2C-70AFEBC26401}">
      <dgm:prSet/>
      <dgm:spPr/>
      <dgm:t>
        <a:bodyPr/>
        <a:lstStyle/>
        <a:p>
          <a:endParaRPr lang="en-US"/>
        </a:p>
      </dgm:t>
    </dgm:pt>
    <dgm:pt modelId="{BCF09CB4-179C-47CF-A9AA-AC0253E1B3CB}" type="sibTrans" cxnId="{F1FDA6EA-0917-47E5-9F2C-70AFEBC26401}">
      <dgm:prSet/>
      <dgm:spPr/>
      <dgm:t>
        <a:bodyPr/>
        <a:lstStyle/>
        <a:p>
          <a:endParaRPr lang="en-US"/>
        </a:p>
      </dgm:t>
    </dgm:pt>
    <dgm:pt modelId="{F0B13D85-76A3-49A0-816A-A121337CFFA2}">
      <dgm:prSet phldrT="[Text]"/>
      <dgm:spPr/>
      <dgm:t>
        <a:bodyPr/>
        <a:lstStyle/>
        <a:p>
          <a:r>
            <a:rPr lang="en-US" dirty="0"/>
            <a:t>1919</a:t>
          </a:r>
        </a:p>
      </dgm:t>
    </dgm:pt>
    <dgm:pt modelId="{7243F436-F9CB-439D-839F-213A56162968}" type="parTrans" cxnId="{4DEBD01A-9D36-46FB-BAD3-E97CA9F5E5E6}">
      <dgm:prSet/>
      <dgm:spPr/>
      <dgm:t>
        <a:bodyPr/>
        <a:lstStyle/>
        <a:p>
          <a:endParaRPr lang="en-US"/>
        </a:p>
      </dgm:t>
    </dgm:pt>
    <dgm:pt modelId="{96DD7FD6-C9D1-4611-A1CB-3B77D315CA1B}" type="sibTrans" cxnId="{4DEBD01A-9D36-46FB-BAD3-E97CA9F5E5E6}">
      <dgm:prSet/>
      <dgm:spPr/>
      <dgm:t>
        <a:bodyPr/>
        <a:lstStyle/>
        <a:p>
          <a:endParaRPr lang="en-US"/>
        </a:p>
      </dgm:t>
    </dgm:pt>
    <dgm:pt modelId="{338FB5C9-50D6-4A23-B9FA-C8512CE0FB67}">
      <dgm:prSet phldrT="[Text]"/>
      <dgm:spPr/>
      <dgm:t>
        <a:bodyPr/>
        <a:lstStyle/>
        <a:p>
          <a:r>
            <a:rPr lang="en-US" dirty="0"/>
            <a:t>Cougars</a:t>
          </a:r>
        </a:p>
      </dgm:t>
    </dgm:pt>
    <dgm:pt modelId="{52F4997F-2932-4B9E-94E9-E5366039548B}" type="parTrans" cxnId="{4F00085E-697D-43CC-8D37-9FB66CB5E383}">
      <dgm:prSet/>
      <dgm:spPr/>
      <dgm:t>
        <a:bodyPr/>
        <a:lstStyle/>
        <a:p>
          <a:endParaRPr lang="en-US"/>
        </a:p>
      </dgm:t>
    </dgm:pt>
    <dgm:pt modelId="{066BA951-23A6-4A85-A20D-C335E502817F}" type="sibTrans" cxnId="{4F00085E-697D-43CC-8D37-9FB66CB5E383}">
      <dgm:prSet/>
      <dgm:spPr/>
      <dgm:t>
        <a:bodyPr/>
        <a:lstStyle/>
        <a:p>
          <a:endParaRPr lang="en-US"/>
        </a:p>
      </dgm:t>
    </dgm:pt>
    <dgm:pt modelId="{B3AC026D-AF25-4796-ADAB-2AFCB788D197}">
      <dgm:prSet phldrT="[Text]"/>
      <dgm:spPr/>
      <dgm:t>
        <a:bodyPr/>
        <a:lstStyle/>
        <a:p>
          <a:r>
            <a:rPr lang="en-US" dirty="0"/>
            <a:t>1927</a:t>
          </a:r>
        </a:p>
      </dgm:t>
    </dgm:pt>
    <dgm:pt modelId="{8E16DD95-368F-4FED-8C54-FE863E72F836}" type="parTrans" cxnId="{9C74A991-9BA5-4AE9-A490-3D49835D5EDE}">
      <dgm:prSet/>
      <dgm:spPr/>
      <dgm:t>
        <a:bodyPr/>
        <a:lstStyle/>
        <a:p>
          <a:endParaRPr lang="en-US"/>
        </a:p>
      </dgm:t>
    </dgm:pt>
    <dgm:pt modelId="{998AEDA9-6817-43BB-9E7E-1950A789AAC0}" type="sibTrans" cxnId="{9C74A991-9BA5-4AE9-A490-3D49835D5EDE}">
      <dgm:prSet/>
      <dgm:spPr/>
      <dgm:t>
        <a:bodyPr/>
        <a:lstStyle/>
        <a:p>
          <a:endParaRPr lang="en-US"/>
        </a:p>
      </dgm:t>
    </dgm:pt>
    <dgm:pt modelId="{181EC446-C20F-4545-BD18-CEBBE0E5A97C}">
      <dgm:prSet phldrT="[Text]"/>
      <dgm:spPr/>
      <dgm:t>
        <a:bodyPr/>
        <a:lstStyle/>
        <a:p>
          <a:r>
            <a:rPr lang="en-US" dirty="0"/>
            <a:t>Our first real cougar!</a:t>
          </a:r>
        </a:p>
      </dgm:t>
    </dgm:pt>
    <dgm:pt modelId="{8E64A8CC-6786-44C3-97BE-3ECD147CC175}" type="parTrans" cxnId="{07A2BEE5-A77F-4F0C-B189-C6BFA135300A}">
      <dgm:prSet/>
      <dgm:spPr/>
      <dgm:t>
        <a:bodyPr/>
        <a:lstStyle/>
        <a:p>
          <a:endParaRPr lang="en-US"/>
        </a:p>
      </dgm:t>
    </dgm:pt>
    <dgm:pt modelId="{3CAC109A-A469-4325-A6B6-6C78A9943A13}" type="sibTrans" cxnId="{07A2BEE5-A77F-4F0C-B189-C6BFA135300A}">
      <dgm:prSet/>
      <dgm:spPr/>
      <dgm:t>
        <a:bodyPr/>
        <a:lstStyle/>
        <a:p>
          <a:endParaRPr lang="en-US"/>
        </a:p>
      </dgm:t>
    </dgm:pt>
    <dgm:pt modelId="{A0FCABC4-4895-4F33-BBDF-D4690DE8151A}">
      <dgm:prSet phldrT="[Text]"/>
      <dgm:spPr/>
      <dgm:t>
        <a:bodyPr/>
        <a:lstStyle/>
        <a:p>
          <a:r>
            <a:rPr lang="en-US" dirty="0"/>
            <a:t>Butch</a:t>
          </a:r>
        </a:p>
      </dgm:t>
    </dgm:pt>
    <dgm:pt modelId="{5AFB5921-17AC-4541-8A10-AED17903CCB7}" type="parTrans" cxnId="{E4BE97EA-8047-4435-994E-D512B5AC9DF4}">
      <dgm:prSet/>
      <dgm:spPr/>
      <dgm:t>
        <a:bodyPr/>
        <a:lstStyle/>
        <a:p>
          <a:endParaRPr lang="en-US"/>
        </a:p>
      </dgm:t>
    </dgm:pt>
    <dgm:pt modelId="{9A414EDF-B881-42C6-B9A6-653CF896201F}" type="sibTrans" cxnId="{E4BE97EA-8047-4435-994E-D512B5AC9DF4}">
      <dgm:prSet/>
      <dgm:spPr/>
      <dgm:t>
        <a:bodyPr/>
        <a:lstStyle/>
        <a:p>
          <a:endParaRPr lang="en-US"/>
        </a:p>
      </dgm:t>
    </dgm:pt>
    <dgm:pt modelId="{FE5DFF9E-AB67-495A-9175-5C4924B51B69}">
      <dgm:prSet/>
      <dgm:spPr/>
      <dgm:t>
        <a:bodyPr/>
        <a:lstStyle/>
        <a:p>
          <a:r>
            <a:rPr lang="en-US" dirty="0"/>
            <a:t>1959</a:t>
          </a:r>
        </a:p>
      </dgm:t>
    </dgm:pt>
    <dgm:pt modelId="{A6636431-295A-418D-8976-0C353FF41465}" type="parTrans" cxnId="{11D60EC8-2A83-4F15-B2A6-DAD8C1E2B183}">
      <dgm:prSet/>
      <dgm:spPr/>
      <dgm:t>
        <a:bodyPr/>
        <a:lstStyle/>
        <a:p>
          <a:endParaRPr lang="en-US"/>
        </a:p>
      </dgm:t>
    </dgm:pt>
    <dgm:pt modelId="{3A56C68C-9F4F-4679-A8A4-DA876EC5B413}" type="sibTrans" cxnId="{11D60EC8-2A83-4F15-B2A6-DAD8C1E2B183}">
      <dgm:prSet/>
      <dgm:spPr/>
      <dgm:t>
        <a:bodyPr/>
        <a:lstStyle/>
        <a:p>
          <a:endParaRPr lang="en-US"/>
        </a:p>
      </dgm:t>
    </dgm:pt>
    <dgm:pt modelId="{16E5B4EB-ECD7-45E0-92ED-8D9ECE0A06D2}">
      <dgm:prSet/>
      <dgm:spPr/>
      <dgm:t>
        <a:bodyPr/>
        <a:lstStyle/>
        <a:p>
          <a:r>
            <a:rPr lang="en-US" dirty="0"/>
            <a:t>Washington State University</a:t>
          </a:r>
        </a:p>
      </dgm:t>
    </dgm:pt>
    <dgm:pt modelId="{406FF217-E4CD-47CB-A6D4-D6C3D6E10D68}" type="parTrans" cxnId="{0C9721CA-DDD1-4281-8F59-25120AAF3A18}">
      <dgm:prSet/>
      <dgm:spPr/>
      <dgm:t>
        <a:bodyPr/>
        <a:lstStyle/>
        <a:p>
          <a:endParaRPr lang="en-US"/>
        </a:p>
      </dgm:t>
    </dgm:pt>
    <dgm:pt modelId="{9D572338-A6C3-415A-8935-ACB94BF99E1B}" type="sibTrans" cxnId="{0C9721CA-DDD1-4281-8F59-25120AAF3A18}">
      <dgm:prSet/>
      <dgm:spPr/>
      <dgm:t>
        <a:bodyPr/>
        <a:lstStyle/>
        <a:p>
          <a:endParaRPr lang="en-US"/>
        </a:p>
      </dgm:t>
    </dgm:pt>
    <dgm:pt modelId="{6B2FDEA2-2CB3-4ED8-898A-1F8F9564A55E}" type="pres">
      <dgm:prSet presAssocID="{B091F89A-E256-4205-8D04-D5535FF2D7F4}" presName="linearFlow" presStyleCnt="0">
        <dgm:presLayoutVars>
          <dgm:dir/>
          <dgm:animLvl val="lvl"/>
          <dgm:resizeHandles val="exact"/>
        </dgm:presLayoutVars>
      </dgm:prSet>
      <dgm:spPr/>
      <dgm:t>
        <a:bodyPr/>
        <a:lstStyle/>
        <a:p>
          <a:endParaRPr lang="en-US"/>
        </a:p>
      </dgm:t>
    </dgm:pt>
    <dgm:pt modelId="{259E4F23-8DDD-4325-B604-42BF2CF3D91B}" type="pres">
      <dgm:prSet presAssocID="{E6D6AAA2-6BE1-4C87-8C3D-032B03CE5BFD}" presName="composite" presStyleCnt="0"/>
      <dgm:spPr/>
    </dgm:pt>
    <dgm:pt modelId="{1ECEB4C9-3E10-4DD2-A09A-9BECC3B47154}" type="pres">
      <dgm:prSet presAssocID="{E6D6AAA2-6BE1-4C87-8C3D-032B03CE5BFD}" presName="parentText" presStyleLbl="alignNode1" presStyleIdx="0" presStyleCnt="4" custLinFactNeighborX="-4609" custLinFactNeighborY="-8633">
        <dgm:presLayoutVars>
          <dgm:chMax val="1"/>
          <dgm:bulletEnabled val="1"/>
        </dgm:presLayoutVars>
      </dgm:prSet>
      <dgm:spPr/>
      <dgm:t>
        <a:bodyPr/>
        <a:lstStyle/>
        <a:p>
          <a:endParaRPr lang="en-US"/>
        </a:p>
      </dgm:t>
    </dgm:pt>
    <dgm:pt modelId="{57050154-56C9-4577-8B12-4C7916975587}" type="pres">
      <dgm:prSet presAssocID="{E6D6AAA2-6BE1-4C87-8C3D-032B03CE5BFD}" presName="descendantText" presStyleLbl="alignAcc1" presStyleIdx="0" presStyleCnt="4">
        <dgm:presLayoutVars>
          <dgm:bulletEnabled val="1"/>
        </dgm:presLayoutVars>
      </dgm:prSet>
      <dgm:spPr/>
      <dgm:t>
        <a:bodyPr/>
        <a:lstStyle/>
        <a:p>
          <a:endParaRPr lang="en-US"/>
        </a:p>
      </dgm:t>
    </dgm:pt>
    <dgm:pt modelId="{88C88D3D-4179-4EB2-BF0E-8C2EEB9ABDD0}" type="pres">
      <dgm:prSet presAssocID="{8DA5DD15-4CE4-4E17-A351-2760F9270FDB}" presName="sp" presStyleCnt="0"/>
      <dgm:spPr/>
    </dgm:pt>
    <dgm:pt modelId="{C32F880B-2149-44A2-8B0E-32326A3DC050}" type="pres">
      <dgm:prSet presAssocID="{F0B13D85-76A3-49A0-816A-A121337CFFA2}" presName="composite" presStyleCnt="0"/>
      <dgm:spPr/>
    </dgm:pt>
    <dgm:pt modelId="{E6BF549A-D126-489E-BB11-58F10BB997D0}" type="pres">
      <dgm:prSet presAssocID="{F0B13D85-76A3-49A0-816A-A121337CFFA2}" presName="parentText" presStyleLbl="alignNode1" presStyleIdx="1" presStyleCnt="4">
        <dgm:presLayoutVars>
          <dgm:chMax val="1"/>
          <dgm:bulletEnabled val="1"/>
        </dgm:presLayoutVars>
      </dgm:prSet>
      <dgm:spPr/>
      <dgm:t>
        <a:bodyPr/>
        <a:lstStyle/>
        <a:p>
          <a:endParaRPr lang="en-US"/>
        </a:p>
      </dgm:t>
    </dgm:pt>
    <dgm:pt modelId="{4F511A4F-6C33-4165-AA9C-3AFB686795A2}" type="pres">
      <dgm:prSet presAssocID="{F0B13D85-76A3-49A0-816A-A121337CFFA2}" presName="descendantText" presStyleLbl="alignAcc1" presStyleIdx="1" presStyleCnt="4">
        <dgm:presLayoutVars>
          <dgm:bulletEnabled val="1"/>
        </dgm:presLayoutVars>
      </dgm:prSet>
      <dgm:spPr/>
      <dgm:t>
        <a:bodyPr/>
        <a:lstStyle/>
        <a:p>
          <a:endParaRPr lang="en-US"/>
        </a:p>
      </dgm:t>
    </dgm:pt>
    <dgm:pt modelId="{ECD521B5-B029-44E6-9105-926A148E6610}" type="pres">
      <dgm:prSet presAssocID="{96DD7FD6-C9D1-4611-A1CB-3B77D315CA1B}" presName="sp" presStyleCnt="0"/>
      <dgm:spPr/>
    </dgm:pt>
    <dgm:pt modelId="{9EBDBBEE-D6FE-4AFE-B183-8187D2BA532B}" type="pres">
      <dgm:prSet presAssocID="{B3AC026D-AF25-4796-ADAB-2AFCB788D197}" presName="composite" presStyleCnt="0"/>
      <dgm:spPr/>
    </dgm:pt>
    <dgm:pt modelId="{5589FAA5-21FD-4D8E-82FB-4AC83B54F735}" type="pres">
      <dgm:prSet presAssocID="{B3AC026D-AF25-4796-ADAB-2AFCB788D197}" presName="parentText" presStyleLbl="alignNode1" presStyleIdx="2" presStyleCnt="4">
        <dgm:presLayoutVars>
          <dgm:chMax val="1"/>
          <dgm:bulletEnabled val="1"/>
        </dgm:presLayoutVars>
      </dgm:prSet>
      <dgm:spPr/>
      <dgm:t>
        <a:bodyPr/>
        <a:lstStyle/>
        <a:p>
          <a:endParaRPr lang="en-US"/>
        </a:p>
      </dgm:t>
    </dgm:pt>
    <dgm:pt modelId="{E8839164-F04D-4D81-B20D-A8694813ECD4}" type="pres">
      <dgm:prSet presAssocID="{B3AC026D-AF25-4796-ADAB-2AFCB788D197}" presName="descendantText" presStyleLbl="alignAcc1" presStyleIdx="2" presStyleCnt="4">
        <dgm:presLayoutVars>
          <dgm:bulletEnabled val="1"/>
        </dgm:presLayoutVars>
      </dgm:prSet>
      <dgm:spPr/>
      <dgm:t>
        <a:bodyPr/>
        <a:lstStyle/>
        <a:p>
          <a:endParaRPr lang="en-US"/>
        </a:p>
      </dgm:t>
    </dgm:pt>
    <dgm:pt modelId="{5C74A2AC-20CA-42DA-9CFA-2CE05249F7C4}" type="pres">
      <dgm:prSet presAssocID="{998AEDA9-6817-43BB-9E7E-1950A789AAC0}" presName="sp" presStyleCnt="0"/>
      <dgm:spPr/>
    </dgm:pt>
    <dgm:pt modelId="{210EA562-7250-47C0-84E5-7D6075CFD8B7}" type="pres">
      <dgm:prSet presAssocID="{FE5DFF9E-AB67-495A-9175-5C4924B51B69}" presName="composite" presStyleCnt="0"/>
      <dgm:spPr/>
    </dgm:pt>
    <dgm:pt modelId="{CAEB4E7F-8A23-49BB-82E5-7E9511B6B148}" type="pres">
      <dgm:prSet presAssocID="{FE5DFF9E-AB67-495A-9175-5C4924B51B69}" presName="parentText" presStyleLbl="alignNode1" presStyleIdx="3" presStyleCnt="4">
        <dgm:presLayoutVars>
          <dgm:chMax val="1"/>
          <dgm:bulletEnabled val="1"/>
        </dgm:presLayoutVars>
      </dgm:prSet>
      <dgm:spPr/>
      <dgm:t>
        <a:bodyPr/>
        <a:lstStyle/>
        <a:p>
          <a:endParaRPr lang="en-US"/>
        </a:p>
      </dgm:t>
    </dgm:pt>
    <dgm:pt modelId="{AF5C54CE-E7CE-4608-9241-574B97A5C547}" type="pres">
      <dgm:prSet presAssocID="{FE5DFF9E-AB67-495A-9175-5C4924B51B69}" presName="descendantText" presStyleLbl="alignAcc1" presStyleIdx="3" presStyleCnt="4">
        <dgm:presLayoutVars>
          <dgm:bulletEnabled val="1"/>
        </dgm:presLayoutVars>
      </dgm:prSet>
      <dgm:spPr/>
      <dgm:t>
        <a:bodyPr/>
        <a:lstStyle/>
        <a:p>
          <a:endParaRPr lang="en-US"/>
        </a:p>
      </dgm:t>
    </dgm:pt>
  </dgm:ptLst>
  <dgm:cxnLst>
    <dgm:cxn modelId="{C9CA04F9-EFCD-4E47-A0D4-85D61DE974C0}" type="presOf" srcId="{338FB5C9-50D6-4A23-B9FA-C8512CE0FB67}" destId="{4F511A4F-6C33-4165-AA9C-3AFB686795A2}" srcOrd="0" destOrd="0" presId="urn:microsoft.com/office/officeart/2005/8/layout/chevron2"/>
    <dgm:cxn modelId="{19CFC5C6-A40B-43B3-9A1E-A60E45E1D3BC}" type="presOf" srcId="{E6D6AAA2-6BE1-4C87-8C3D-032B03CE5BFD}" destId="{1ECEB4C9-3E10-4DD2-A09A-9BECC3B47154}" srcOrd="0" destOrd="0" presId="urn:microsoft.com/office/officeart/2005/8/layout/chevron2"/>
    <dgm:cxn modelId="{4F00085E-697D-43CC-8D37-9FB66CB5E383}" srcId="{F0B13D85-76A3-49A0-816A-A121337CFFA2}" destId="{338FB5C9-50D6-4A23-B9FA-C8512CE0FB67}" srcOrd="0" destOrd="0" parTransId="{52F4997F-2932-4B9E-94E9-E5366039548B}" sibTransId="{066BA951-23A6-4A85-A20D-C335E502817F}"/>
    <dgm:cxn modelId="{F24E4AE7-CF29-41E9-80D6-90260A64AF94}" type="presOf" srcId="{181EC446-C20F-4545-BD18-CEBBE0E5A97C}" destId="{E8839164-F04D-4D81-B20D-A8694813ECD4}" srcOrd="0" destOrd="0" presId="urn:microsoft.com/office/officeart/2005/8/layout/chevron2"/>
    <dgm:cxn modelId="{52290AB2-AB20-486D-81F6-5821158F51BF}" srcId="{B091F89A-E256-4205-8D04-D5535FF2D7F4}" destId="{E6D6AAA2-6BE1-4C87-8C3D-032B03CE5BFD}" srcOrd="0" destOrd="0" parTransId="{3E4BE032-7579-42D4-AA31-4FC9EFE7239A}" sibTransId="{8DA5DD15-4CE4-4E17-A351-2760F9270FDB}"/>
    <dgm:cxn modelId="{07A2BEE5-A77F-4F0C-B189-C6BFA135300A}" srcId="{B3AC026D-AF25-4796-ADAB-2AFCB788D197}" destId="{181EC446-C20F-4545-BD18-CEBBE0E5A97C}" srcOrd="0" destOrd="0" parTransId="{8E64A8CC-6786-44C3-97BE-3ECD147CC175}" sibTransId="{3CAC109A-A469-4325-A6B6-6C78A9943A13}"/>
    <dgm:cxn modelId="{9C74A991-9BA5-4AE9-A490-3D49835D5EDE}" srcId="{B091F89A-E256-4205-8D04-D5535FF2D7F4}" destId="{B3AC026D-AF25-4796-ADAB-2AFCB788D197}" srcOrd="2" destOrd="0" parTransId="{8E16DD95-368F-4FED-8C54-FE863E72F836}" sibTransId="{998AEDA9-6817-43BB-9E7E-1950A789AAC0}"/>
    <dgm:cxn modelId="{968F1F94-5407-470E-A5F5-61530983110A}" type="presOf" srcId="{FE5DFF9E-AB67-495A-9175-5C4924B51B69}" destId="{CAEB4E7F-8A23-49BB-82E5-7E9511B6B148}" srcOrd="0" destOrd="0" presId="urn:microsoft.com/office/officeart/2005/8/layout/chevron2"/>
    <dgm:cxn modelId="{F1FDA6EA-0917-47E5-9F2C-70AFEBC26401}" srcId="{E6D6AAA2-6BE1-4C87-8C3D-032B03CE5BFD}" destId="{0DE742BC-54E1-4EED-82B7-C110B49AAEDB}" srcOrd="0" destOrd="0" parTransId="{AD5D74C3-1FEA-43AA-BF76-33BE6D95A90B}" sibTransId="{BCF09CB4-179C-47CF-A9AA-AC0253E1B3CB}"/>
    <dgm:cxn modelId="{43E226F3-56E1-4305-821A-973DFCCA46AA}" type="presOf" srcId="{B3AC026D-AF25-4796-ADAB-2AFCB788D197}" destId="{5589FAA5-21FD-4D8E-82FB-4AC83B54F735}" srcOrd="0" destOrd="0" presId="urn:microsoft.com/office/officeart/2005/8/layout/chevron2"/>
    <dgm:cxn modelId="{4DEBD01A-9D36-46FB-BAD3-E97CA9F5E5E6}" srcId="{B091F89A-E256-4205-8D04-D5535FF2D7F4}" destId="{F0B13D85-76A3-49A0-816A-A121337CFFA2}" srcOrd="1" destOrd="0" parTransId="{7243F436-F9CB-439D-839F-213A56162968}" sibTransId="{96DD7FD6-C9D1-4611-A1CB-3B77D315CA1B}"/>
    <dgm:cxn modelId="{644E19AD-BA7F-4ED6-A88C-45EB77D98A1F}" type="presOf" srcId="{F0B13D85-76A3-49A0-816A-A121337CFFA2}" destId="{E6BF549A-D126-489E-BB11-58F10BB997D0}" srcOrd="0" destOrd="0" presId="urn:microsoft.com/office/officeart/2005/8/layout/chevron2"/>
    <dgm:cxn modelId="{8902758F-412C-42D9-AE23-099A0A77CC7A}" type="presOf" srcId="{B091F89A-E256-4205-8D04-D5535FF2D7F4}" destId="{6B2FDEA2-2CB3-4ED8-898A-1F8F9564A55E}" srcOrd="0" destOrd="0" presId="urn:microsoft.com/office/officeart/2005/8/layout/chevron2"/>
    <dgm:cxn modelId="{E4BE97EA-8047-4435-994E-D512B5AC9DF4}" srcId="{B3AC026D-AF25-4796-ADAB-2AFCB788D197}" destId="{A0FCABC4-4895-4F33-BBDF-D4690DE8151A}" srcOrd="1" destOrd="0" parTransId="{5AFB5921-17AC-4541-8A10-AED17903CCB7}" sibTransId="{9A414EDF-B881-42C6-B9A6-653CF896201F}"/>
    <dgm:cxn modelId="{11D60EC8-2A83-4F15-B2A6-DAD8C1E2B183}" srcId="{B091F89A-E256-4205-8D04-D5535FF2D7F4}" destId="{FE5DFF9E-AB67-495A-9175-5C4924B51B69}" srcOrd="3" destOrd="0" parTransId="{A6636431-295A-418D-8976-0C353FF41465}" sibTransId="{3A56C68C-9F4F-4679-A8A4-DA876EC5B413}"/>
    <dgm:cxn modelId="{B5B31DB4-2D21-4691-8860-D67801F12F93}" type="presOf" srcId="{A0FCABC4-4895-4F33-BBDF-D4690DE8151A}" destId="{E8839164-F04D-4D81-B20D-A8694813ECD4}" srcOrd="0" destOrd="1" presId="urn:microsoft.com/office/officeart/2005/8/layout/chevron2"/>
    <dgm:cxn modelId="{012CAE02-84D2-4BA8-B124-ACCC12EA0CFE}" type="presOf" srcId="{16E5B4EB-ECD7-45E0-92ED-8D9ECE0A06D2}" destId="{AF5C54CE-E7CE-4608-9241-574B97A5C547}" srcOrd="0" destOrd="0" presId="urn:microsoft.com/office/officeart/2005/8/layout/chevron2"/>
    <dgm:cxn modelId="{316E6392-7D3A-4515-8441-DC5E87A4878E}" type="presOf" srcId="{0DE742BC-54E1-4EED-82B7-C110B49AAEDB}" destId="{57050154-56C9-4577-8B12-4C7916975587}" srcOrd="0" destOrd="0" presId="urn:microsoft.com/office/officeart/2005/8/layout/chevron2"/>
    <dgm:cxn modelId="{0C9721CA-DDD1-4281-8F59-25120AAF3A18}" srcId="{FE5DFF9E-AB67-495A-9175-5C4924B51B69}" destId="{16E5B4EB-ECD7-45E0-92ED-8D9ECE0A06D2}" srcOrd="0" destOrd="0" parTransId="{406FF217-E4CD-47CB-A6D4-D6C3D6E10D68}" sibTransId="{9D572338-A6C3-415A-8935-ACB94BF99E1B}"/>
    <dgm:cxn modelId="{994DD22F-7DF0-41D1-AFDC-2F2F90F41FE2}" type="presParOf" srcId="{6B2FDEA2-2CB3-4ED8-898A-1F8F9564A55E}" destId="{259E4F23-8DDD-4325-B604-42BF2CF3D91B}" srcOrd="0" destOrd="0" presId="urn:microsoft.com/office/officeart/2005/8/layout/chevron2"/>
    <dgm:cxn modelId="{657FAC4D-9F39-4C2D-90B3-8300B0304CAC}" type="presParOf" srcId="{259E4F23-8DDD-4325-B604-42BF2CF3D91B}" destId="{1ECEB4C9-3E10-4DD2-A09A-9BECC3B47154}" srcOrd="0" destOrd="0" presId="urn:microsoft.com/office/officeart/2005/8/layout/chevron2"/>
    <dgm:cxn modelId="{12BFD568-A81D-4D97-A0B2-D5D0C15348BB}" type="presParOf" srcId="{259E4F23-8DDD-4325-B604-42BF2CF3D91B}" destId="{57050154-56C9-4577-8B12-4C7916975587}" srcOrd="1" destOrd="0" presId="urn:microsoft.com/office/officeart/2005/8/layout/chevron2"/>
    <dgm:cxn modelId="{76B16CB6-8370-4398-8022-36F4A3A5A429}" type="presParOf" srcId="{6B2FDEA2-2CB3-4ED8-898A-1F8F9564A55E}" destId="{88C88D3D-4179-4EB2-BF0E-8C2EEB9ABDD0}" srcOrd="1" destOrd="0" presId="urn:microsoft.com/office/officeart/2005/8/layout/chevron2"/>
    <dgm:cxn modelId="{8D3E6EE8-6798-42EE-974F-4F5F5102A089}" type="presParOf" srcId="{6B2FDEA2-2CB3-4ED8-898A-1F8F9564A55E}" destId="{C32F880B-2149-44A2-8B0E-32326A3DC050}" srcOrd="2" destOrd="0" presId="urn:microsoft.com/office/officeart/2005/8/layout/chevron2"/>
    <dgm:cxn modelId="{BBF0D1D1-30E0-423B-8D60-B316DECE1A3F}" type="presParOf" srcId="{C32F880B-2149-44A2-8B0E-32326A3DC050}" destId="{E6BF549A-D126-489E-BB11-58F10BB997D0}" srcOrd="0" destOrd="0" presId="urn:microsoft.com/office/officeart/2005/8/layout/chevron2"/>
    <dgm:cxn modelId="{35BA6F56-2414-4A76-B038-E11F4DBDBB90}" type="presParOf" srcId="{C32F880B-2149-44A2-8B0E-32326A3DC050}" destId="{4F511A4F-6C33-4165-AA9C-3AFB686795A2}" srcOrd="1" destOrd="0" presId="urn:microsoft.com/office/officeart/2005/8/layout/chevron2"/>
    <dgm:cxn modelId="{5AE93D42-A13D-4857-B0E0-D28CAD648CD6}" type="presParOf" srcId="{6B2FDEA2-2CB3-4ED8-898A-1F8F9564A55E}" destId="{ECD521B5-B029-44E6-9105-926A148E6610}" srcOrd="3" destOrd="0" presId="urn:microsoft.com/office/officeart/2005/8/layout/chevron2"/>
    <dgm:cxn modelId="{C3EC7E50-103B-4C6B-B3FC-C5E2042B1B1F}" type="presParOf" srcId="{6B2FDEA2-2CB3-4ED8-898A-1F8F9564A55E}" destId="{9EBDBBEE-D6FE-4AFE-B183-8187D2BA532B}" srcOrd="4" destOrd="0" presId="urn:microsoft.com/office/officeart/2005/8/layout/chevron2"/>
    <dgm:cxn modelId="{25046603-DFEA-4AD5-9EAE-981EA7E91E1B}" type="presParOf" srcId="{9EBDBBEE-D6FE-4AFE-B183-8187D2BA532B}" destId="{5589FAA5-21FD-4D8E-82FB-4AC83B54F735}" srcOrd="0" destOrd="0" presId="urn:microsoft.com/office/officeart/2005/8/layout/chevron2"/>
    <dgm:cxn modelId="{236CE1D6-4E6B-4232-A6E1-507FE55E50C3}" type="presParOf" srcId="{9EBDBBEE-D6FE-4AFE-B183-8187D2BA532B}" destId="{E8839164-F04D-4D81-B20D-A8694813ECD4}" srcOrd="1" destOrd="0" presId="urn:microsoft.com/office/officeart/2005/8/layout/chevron2"/>
    <dgm:cxn modelId="{D3FBC92E-0C71-4B89-9DA8-5B82B1B4E625}" type="presParOf" srcId="{6B2FDEA2-2CB3-4ED8-898A-1F8F9564A55E}" destId="{5C74A2AC-20CA-42DA-9CFA-2CE05249F7C4}" srcOrd="5" destOrd="0" presId="urn:microsoft.com/office/officeart/2005/8/layout/chevron2"/>
    <dgm:cxn modelId="{1D7B5F4D-F0B4-4D10-9B96-A7535DC35D4F}" type="presParOf" srcId="{6B2FDEA2-2CB3-4ED8-898A-1F8F9564A55E}" destId="{210EA562-7250-47C0-84E5-7D6075CFD8B7}" srcOrd="6" destOrd="0" presId="urn:microsoft.com/office/officeart/2005/8/layout/chevron2"/>
    <dgm:cxn modelId="{93735ED5-BA4D-4EE8-820F-1ACB70958557}" type="presParOf" srcId="{210EA562-7250-47C0-84E5-7D6075CFD8B7}" destId="{CAEB4E7F-8A23-49BB-82E5-7E9511B6B148}" srcOrd="0" destOrd="0" presId="urn:microsoft.com/office/officeart/2005/8/layout/chevron2"/>
    <dgm:cxn modelId="{538D641F-B9AB-4768-A144-CB3DE6FC4B90}" type="presParOf" srcId="{210EA562-7250-47C0-84E5-7D6075CFD8B7}" destId="{AF5C54CE-E7CE-4608-9241-574B97A5C547}"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74E7A-3D7F-4B88-979C-ECEAF8E65A14}">
      <dsp:nvSpPr>
        <dsp:cNvPr id="0" name=""/>
        <dsp:cNvSpPr/>
      </dsp:nvSpPr>
      <dsp:spPr>
        <a:xfrm>
          <a:off x="-64610" y="64397"/>
          <a:ext cx="6577834" cy="928985"/>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latin typeface="ITC Stone Sans Std Medium" panose="020B0602030503020204" pitchFamily="34" charset="0"/>
          </a:endParaRPr>
        </a:p>
        <a:p>
          <a:pPr lvl="0" algn="ctr" defTabSz="1066800">
            <a:lnSpc>
              <a:spcPct val="90000"/>
            </a:lnSpc>
            <a:spcBef>
              <a:spcPct val="0"/>
            </a:spcBef>
            <a:spcAft>
              <a:spcPct val="35000"/>
            </a:spcAft>
          </a:pPr>
          <a:endParaRPr lang="en-US" sz="2400" kern="1200" dirty="0">
            <a:latin typeface="ITC Stone Sans Std Medium" panose="020B0602030503020204" pitchFamily="34" charset="0"/>
          </a:endParaRPr>
        </a:p>
        <a:p>
          <a:pPr lvl="0" algn="l" defTabSz="1066800">
            <a:lnSpc>
              <a:spcPct val="90000"/>
            </a:lnSpc>
            <a:spcBef>
              <a:spcPct val="0"/>
            </a:spcBef>
            <a:spcAft>
              <a:spcPct val="35000"/>
            </a:spcAft>
          </a:pPr>
          <a:r>
            <a:rPr lang="en-US" sz="2400" kern="1200" dirty="0">
              <a:latin typeface="ITC Stone Sans Std Medium" panose="020B0602030503020204" pitchFamily="34" charset="0"/>
            </a:rPr>
            <a:t>1862:  The Morrill Act</a:t>
          </a:r>
        </a:p>
        <a:p>
          <a:pPr marL="228600" lvl="1" indent="-228600" algn="l" defTabSz="1066800">
            <a:lnSpc>
              <a:spcPct val="90000"/>
            </a:lnSpc>
            <a:spcBef>
              <a:spcPct val="0"/>
            </a:spcBef>
            <a:spcAft>
              <a:spcPct val="15000"/>
            </a:spcAft>
            <a:buChar char="••"/>
          </a:pPr>
          <a:endParaRPr lang="en-US" sz="2400" kern="1200" dirty="0">
            <a:latin typeface="ITC Stone Sans Std Medium" panose="020B0602030503020204" pitchFamily="34" charset="0"/>
          </a:endParaRPr>
        </a:p>
        <a:p>
          <a:pPr marL="228600" lvl="1" indent="-228600" algn="l" defTabSz="1066800">
            <a:lnSpc>
              <a:spcPct val="90000"/>
            </a:lnSpc>
            <a:spcBef>
              <a:spcPct val="0"/>
            </a:spcBef>
            <a:spcAft>
              <a:spcPct val="15000"/>
            </a:spcAft>
            <a:buChar char="••"/>
          </a:pPr>
          <a:endParaRPr lang="en-US" sz="2400" kern="1200" dirty="0">
            <a:latin typeface="ITC Stone Sans Std Medium" panose="020B0602030503020204" pitchFamily="34" charset="0"/>
          </a:endParaRPr>
        </a:p>
      </dsp:txBody>
      <dsp:txXfrm>
        <a:off x="-37401" y="91606"/>
        <a:ext cx="5496887" cy="874567"/>
      </dsp:txXfrm>
    </dsp:sp>
    <dsp:sp modelId="{568221E3-07F0-44CC-BB2D-59673E8895A3}">
      <dsp:nvSpPr>
        <dsp:cNvPr id="0" name=""/>
        <dsp:cNvSpPr/>
      </dsp:nvSpPr>
      <dsp:spPr>
        <a:xfrm>
          <a:off x="520882" y="1033875"/>
          <a:ext cx="6531131" cy="1244822"/>
        </a:xfrm>
        <a:prstGeom prst="roundRect">
          <a:avLst>
            <a:gd name="adj" fmla="val 10000"/>
          </a:avLst>
        </a:prstGeom>
        <a:solidFill>
          <a:schemeClr val="accent1">
            <a:shade val="80000"/>
            <a:hueOff val="109362"/>
            <a:satOff val="-14788"/>
            <a:lumOff val="116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1030288" lvl="0" indent="-1030288" algn="l" defTabSz="1066800">
            <a:lnSpc>
              <a:spcPct val="90000"/>
            </a:lnSpc>
            <a:spcBef>
              <a:spcPct val="0"/>
            </a:spcBef>
            <a:spcAft>
              <a:spcPct val="35000"/>
            </a:spcAft>
          </a:pPr>
          <a:r>
            <a:rPr lang="en-US" sz="2400" kern="1200" dirty="0">
              <a:latin typeface="ITC Stone Sans Std Medium" panose="020B0602030503020204" pitchFamily="34" charset="0"/>
            </a:rPr>
            <a:t>1890:	Washington State Agricultural College and School of Science (WAC )</a:t>
          </a:r>
        </a:p>
      </dsp:txBody>
      <dsp:txXfrm>
        <a:off x="557342" y="1070335"/>
        <a:ext cx="5311675" cy="1171902"/>
      </dsp:txXfrm>
    </dsp:sp>
    <dsp:sp modelId="{375548CD-360A-4658-823C-CD7713804A3A}">
      <dsp:nvSpPr>
        <dsp:cNvPr id="0" name=""/>
        <dsp:cNvSpPr/>
      </dsp:nvSpPr>
      <dsp:spPr>
        <a:xfrm>
          <a:off x="913973" y="2318122"/>
          <a:ext cx="6782141" cy="928985"/>
        </a:xfrm>
        <a:prstGeom prst="roundRect">
          <a:avLst>
            <a:gd name="adj" fmla="val 10000"/>
          </a:avLst>
        </a:prstGeom>
        <a:solidFill>
          <a:schemeClr val="tx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latin typeface="ITC Stone Sans Std Medium" panose="020B0602030503020204" pitchFamily="34" charset="0"/>
            </a:rPr>
            <a:t>1892:  Doors open to  59!</a:t>
          </a:r>
        </a:p>
      </dsp:txBody>
      <dsp:txXfrm>
        <a:off x="941182" y="2345331"/>
        <a:ext cx="5545601" cy="874567"/>
      </dsp:txXfrm>
    </dsp:sp>
    <dsp:sp modelId="{5772B379-8BD2-4AC1-A1DD-CB9A6A905691}">
      <dsp:nvSpPr>
        <dsp:cNvPr id="0" name=""/>
        <dsp:cNvSpPr/>
      </dsp:nvSpPr>
      <dsp:spPr>
        <a:xfrm>
          <a:off x="1336303" y="3293677"/>
          <a:ext cx="6836277" cy="928985"/>
        </a:xfrm>
        <a:prstGeom prst="roundRect">
          <a:avLst>
            <a:gd name="adj" fmla="val 10000"/>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latin typeface="ITC Stone Sans Std Medium" panose="020B0602030503020204" pitchFamily="34" charset="0"/>
            </a:rPr>
            <a:t>1905:  Washington State College (WSC)</a:t>
          </a:r>
        </a:p>
      </dsp:txBody>
      <dsp:txXfrm>
        <a:off x="1363512" y="3320886"/>
        <a:ext cx="5581755" cy="874567"/>
      </dsp:txXfrm>
    </dsp:sp>
    <dsp:sp modelId="{58F4F0E3-E65C-4D2C-B094-27724973A466}">
      <dsp:nvSpPr>
        <dsp:cNvPr id="0" name=""/>
        <dsp:cNvSpPr/>
      </dsp:nvSpPr>
      <dsp:spPr>
        <a:xfrm>
          <a:off x="5909382" y="763038"/>
          <a:ext cx="603840" cy="603840"/>
        </a:xfrm>
        <a:prstGeom prst="downArrow">
          <a:avLst>
            <a:gd name="adj1" fmla="val 55000"/>
            <a:gd name="adj2" fmla="val 45000"/>
          </a:avLst>
        </a:prstGeom>
        <a:gradFill rotWithShape="0">
          <a:gsLst>
            <a:gs pos="100000">
              <a:schemeClr val="tx1"/>
            </a:gs>
            <a:gs pos="0">
              <a:schemeClr val="bg1">
                <a:lumMod val="75000"/>
              </a:schemeClr>
            </a:gs>
          </a:gsLst>
          <a:lin ang="16200000" scaled="1"/>
        </a:gra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latin typeface="ITC Stone Sans Std Medium" panose="020B0602030503020204" pitchFamily="34" charset="0"/>
          </a:endParaRPr>
        </a:p>
      </dsp:txBody>
      <dsp:txXfrm>
        <a:off x="6045246" y="763038"/>
        <a:ext cx="332112" cy="454390"/>
      </dsp:txXfrm>
    </dsp:sp>
    <dsp:sp modelId="{89482E9B-B249-4F33-B786-D3A7D8A02A1B}">
      <dsp:nvSpPr>
        <dsp:cNvPr id="0" name=""/>
        <dsp:cNvSpPr/>
      </dsp:nvSpPr>
      <dsp:spPr>
        <a:xfrm>
          <a:off x="6447402" y="2041231"/>
          <a:ext cx="603840" cy="603840"/>
        </a:xfrm>
        <a:prstGeom prst="downArrow">
          <a:avLst>
            <a:gd name="adj1" fmla="val 55000"/>
            <a:gd name="adj2" fmla="val 45000"/>
          </a:avLst>
        </a:prstGeom>
        <a:gradFill rotWithShape="0">
          <a:gsLst>
            <a:gs pos="100000">
              <a:schemeClr val="tx1"/>
            </a:gs>
            <a:gs pos="0">
              <a:schemeClr val="bg1">
                <a:lumMod val="75000"/>
              </a:schemeClr>
            </a:gs>
          </a:gsLst>
          <a:lin ang="16200000" scaled="1"/>
        </a:gra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latin typeface="ITC Stone Sans Std Medium" panose="020B0602030503020204" pitchFamily="34" charset="0"/>
          </a:endParaRPr>
        </a:p>
      </dsp:txBody>
      <dsp:txXfrm>
        <a:off x="6583266" y="2041231"/>
        <a:ext cx="332112" cy="454390"/>
      </dsp:txXfrm>
    </dsp:sp>
    <dsp:sp modelId="{3FE038CC-AC94-433D-8860-4815E7BBE882}">
      <dsp:nvSpPr>
        <dsp:cNvPr id="0" name=""/>
        <dsp:cNvSpPr/>
      </dsp:nvSpPr>
      <dsp:spPr>
        <a:xfrm>
          <a:off x="7105981" y="3023216"/>
          <a:ext cx="603840" cy="603840"/>
        </a:xfrm>
        <a:prstGeom prst="downArrow">
          <a:avLst>
            <a:gd name="adj1" fmla="val 55000"/>
            <a:gd name="adj2" fmla="val 45000"/>
          </a:avLst>
        </a:prstGeom>
        <a:gradFill rotWithShape="0">
          <a:gsLst>
            <a:gs pos="100000">
              <a:schemeClr val="tx1"/>
            </a:gs>
            <a:gs pos="0">
              <a:schemeClr val="bg1">
                <a:lumMod val="75000"/>
              </a:schemeClr>
            </a:gs>
          </a:gsLst>
          <a:lin ang="16200000" scaled="1"/>
        </a:gra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latin typeface="ITC Stone Sans Std Medium" panose="020B0602030503020204" pitchFamily="34" charset="0"/>
          </a:endParaRPr>
        </a:p>
      </dsp:txBody>
      <dsp:txXfrm>
        <a:off x="7241845" y="3023216"/>
        <a:ext cx="332112" cy="4543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9" name="Rectangle 3"/>
          <p:cNvSpPr>
            <a:spLocks noGrp="1" noChangeArrowheads="1"/>
          </p:cNvSpPr>
          <p:nvPr>
            <p:ph type="dt" sz="quarter" idx="1"/>
          </p:nvPr>
        </p:nvSpPr>
        <p:spPr bwMode="auto">
          <a:xfrm>
            <a:off x="5498595" y="12195"/>
            <a:ext cx="1815359" cy="478321"/>
          </a:xfrm>
          <a:prstGeom prst="rect">
            <a:avLst/>
          </a:prstGeom>
          <a:noFill/>
          <a:ln w="9525">
            <a:noFill/>
            <a:miter lim="800000"/>
            <a:headEnd/>
            <a:tailEnd/>
          </a:ln>
          <a:effectLst/>
        </p:spPr>
        <p:txBody>
          <a:bodyPr vert="horz" wrap="square" lIns="95703" tIns="47850" rIns="95703" bIns="47850" numCol="1" anchor="t" anchorCtr="0" compatLnSpc="1">
            <a:prstTxWarp prst="textNoShape">
              <a:avLst/>
            </a:prstTxWarp>
          </a:bodyPr>
          <a:lstStyle>
            <a:lvl1pPr algn="r" defTabSz="957969">
              <a:defRPr sz="1300">
                <a:latin typeface="Arial" charset="0"/>
              </a:defRPr>
            </a:lvl1pPr>
          </a:lstStyle>
          <a:p>
            <a:pPr>
              <a:defRPr/>
            </a:pPr>
            <a:r>
              <a:rPr lang="en-US" dirty="0">
                <a:latin typeface="Stone Sans" pitchFamily="34" charset="0"/>
              </a:rPr>
              <a:t>Revised</a:t>
            </a:r>
            <a:r>
              <a:rPr lang="en-US">
                <a:latin typeface="Stone Sans" pitchFamily="34" charset="0"/>
              </a:rPr>
              <a:t>: </a:t>
            </a:r>
            <a:fld id="{5CFD3CB5-0516-4F22-B874-FE4DBB2ACA38}" type="datetime1">
              <a:rPr lang="en-US" smtClean="0">
                <a:latin typeface="Stone Sans" pitchFamily="34" charset="0"/>
              </a:rPr>
              <a:t>8/6/2018</a:t>
            </a:fld>
            <a:endParaRPr lang="en-US" dirty="0">
              <a:latin typeface="Stone Sans" pitchFamily="34" charset="0"/>
            </a:endParaRPr>
          </a:p>
        </p:txBody>
      </p:sp>
      <p:sp>
        <p:nvSpPr>
          <p:cNvPr id="55301" name="Rectangle 5"/>
          <p:cNvSpPr>
            <a:spLocks noGrp="1" noChangeArrowheads="1"/>
          </p:cNvSpPr>
          <p:nvPr>
            <p:ph type="sldNum" sz="quarter" idx="3"/>
          </p:nvPr>
        </p:nvSpPr>
        <p:spPr bwMode="auto">
          <a:xfrm>
            <a:off x="4143533" y="9142914"/>
            <a:ext cx="3170419" cy="480496"/>
          </a:xfrm>
          <a:prstGeom prst="rect">
            <a:avLst/>
          </a:prstGeom>
          <a:noFill/>
          <a:ln w="9525">
            <a:noFill/>
            <a:miter lim="800000"/>
            <a:headEnd/>
            <a:tailEnd/>
          </a:ln>
          <a:effectLst/>
        </p:spPr>
        <p:txBody>
          <a:bodyPr vert="horz" wrap="square" lIns="95703" tIns="47850" rIns="95703" bIns="47850" numCol="1" anchor="b" anchorCtr="0" compatLnSpc="1">
            <a:prstTxWarp prst="textNoShape">
              <a:avLst/>
            </a:prstTxWarp>
          </a:bodyPr>
          <a:lstStyle>
            <a:lvl1pPr algn="r" defTabSz="957969">
              <a:defRPr sz="1300">
                <a:latin typeface="Arial" charset="0"/>
              </a:defRPr>
            </a:lvl1pPr>
          </a:lstStyle>
          <a:p>
            <a:pPr>
              <a:defRPr/>
            </a:pPr>
            <a:fld id="{8C91435D-2E5A-4658-9B73-48AE9113FC44}" type="slidenum">
              <a:rPr lang="en-US">
                <a:latin typeface="Stone Sans" pitchFamily="34" charset="0"/>
              </a:rPr>
              <a:pPr>
                <a:defRPr/>
              </a:pPr>
              <a:t>‹#›</a:t>
            </a:fld>
            <a:endParaRPr lang="en-US" dirty="0">
              <a:latin typeface="Stone Sans" pitchFamily="34" charset="0"/>
            </a:endParaRPr>
          </a:p>
        </p:txBody>
      </p:sp>
      <p:sp>
        <p:nvSpPr>
          <p:cNvPr id="2" name="TextBox 1"/>
          <p:cNvSpPr txBox="1"/>
          <p:nvPr/>
        </p:nvSpPr>
        <p:spPr>
          <a:xfrm>
            <a:off x="1" y="23064"/>
            <a:ext cx="4145280" cy="296019"/>
          </a:xfrm>
          <a:prstGeom prst="rect">
            <a:avLst/>
          </a:prstGeom>
          <a:noFill/>
        </p:spPr>
        <p:txBody>
          <a:bodyPr wrap="square" lIns="95037" tIns="47518" rIns="95037" bIns="47518">
            <a:spAutoFit/>
          </a:bodyPr>
          <a:lstStyle/>
          <a:p>
            <a:pPr>
              <a:defRPr/>
            </a:pPr>
            <a:r>
              <a:rPr lang="en-US" sz="1300" spc="312" dirty="0">
                <a:latin typeface="Stone Sans" pitchFamily="34" charset="0"/>
                <a:cs typeface="Times New Roman" panose="02020603050405020304" pitchFamily="18" charset="0"/>
              </a:rPr>
              <a:t>WASHINGTON STATE UNIVERSITY</a:t>
            </a:r>
          </a:p>
        </p:txBody>
      </p:sp>
    </p:spTree>
    <p:extLst>
      <p:ext uri="{BB962C8B-B14F-4D97-AF65-F5344CB8AC3E}">
        <p14:creationId xmlns:p14="http://schemas.microsoft.com/office/powerpoint/2010/main" val="7569672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3"/>
            <a:ext cx="3169171" cy="478321"/>
          </a:xfrm>
          <a:prstGeom prst="rect">
            <a:avLst/>
          </a:prstGeom>
          <a:noFill/>
          <a:ln w="9525">
            <a:noFill/>
            <a:miter lim="800000"/>
            <a:headEnd/>
            <a:tailEnd/>
          </a:ln>
          <a:effectLst/>
        </p:spPr>
        <p:txBody>
          <a:bodyPr vert="horz" wrap="square" lIns="95703" tIns="47850" rIns="95703" bIns="47850" numCol="1" anchor="t" anchorCtr="0" compatLnSpc="1">
            <a:prstTxWarp prst="textNoShape">
              <a:avLst/>
            </a:prstTxWarp>
          </a:bodyPr>
          <a:lstStyle>
            <a:lvl1pPr defTabSz="957969">
              <a:defRPr sz="1300">
                <a:latin typeface="Stone Sans" pitchFamily="34" charset="0"/>
              </a:defRPr>
            </a:lvl1pPr>
          </a:lstStyle>
          <a:p>
            <a:pPr>
              <a:defRPr/>
            </a:pPr>
            <a:endParaRPr lang="en-US" dirty="0"/>
          </a:p>
        </p:txBody>
      </p:sp>
      <p:sp>
        <p:nvSpPr>
          <p:cNvPr id="12291" name="Rectangle 3"/>
          <p:cNvSpPr>
            <a:spLocks noGrp="1" noChangeArrowheads="1"/>
          </p:cNvSpPr>
          <p:nvPr>
            <p:ph type="dt" idx="1"/>
          </p:nvPr>
        </p:nvSpPr>
        <p:spPr bwMode="auto">
          <a:xfrm>
            <a:off x="4143533" y="3"/>
            <a:ext cx="3170419" cy="478321"/>
          </a:xfrm>
          <a:prstGeom prst="rect">
            <a:avLst/>
          </a:prstGeom>
          <a:noFill/>
          <a:ln w="9525">
            <a:noFill/>
            <a:miter lim="800000"/>
            <a:headEnd/>
            <a:tailEnd/>
          </a:ln>
          <a:effectLst/>
        </p:spPr>
        <p:txBody>
          <a:bodyPr vert="horz" wrap="square" lIns="95703" tIns="47850" rIns="95703" bIns="47850" numCol="1" anchor="t" anchorCtr="0" compatLnSpc="1">
            <a:prstTxWarp prst="textNoShape">
              <a:avLst/>
            </a:prstTxWarp>
          </a:bodyPr>
          <a:lstStyle>
            <a:lvl1pPr algn="r" defTabSz="957969">
              <a:defRPr sz="1300">
                <a:latin typeface="Stone Sans" pitchFamily="34" charset="0"/>
              </a:defRPr>
            </a:lvl1pPr>
          </a:lstStyle>
          <a:p>
            <a:pPr>
              <a:defRPr/>
            </a:pPr>
            <a:fld id="{657F197A-F96B-4D77-BE93-204ABD4FE9E2}" type="datetime1">
              <a:rPr lang="en-US" smtClean="0"/>
              <a:t>8/6/2018</a:t>
            </a:fld>
            <a:endParaRPr lang="en-US" dirty="0"/>
          </a:p>
        </p:txBody>
      </p:sp>
      <p:sp>
        <p:nvSpPr>
          <p:cNvPr id="9220" name="Rectangle 4"/>
          <p:cNvSpPr>
            <a:spLocks noGrp="1" noRot="1" noChangeAspect="1" noChangeArrowheads="1" noTextEdit="1"/>
          </p:cNvSpPr>
          <p:nvPr>
            <p:ph type="sldImg" idx="2"/>
          </p:nvPr>
        </p:nvSpPr>
        <p:spPr bwMode="auto">
          <a:xfrm>
            <a:off x="1260475" y="719138"/>
            <a:ext cx="4799013" cy="35988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732021" y="4561442"/>
            <a:ext cx="5851162" cy="4317930"/>
          </a:xfrm>
          <a:prstGeom prst="rect">
            <a:avLst/>
          </a:prstGeom>
          <a:noFill/>
          <a:ln w="9525">
            <a:noFill/>
            <a:miter lim="800000"/>
            <a:headEnd/>
            <a:tailEnd/>
          </a:ln>
          <a:effectLst/>
        </p:spPr>
        <p:txBody>
          <a:bodyPr vert="horz" wrap="square" lIns="95703" tIns="47850" rIns="95703" bIns="4785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295" name="Rectangle 7"/>
          <p:cNvSpPr>
            <a:spLocks noGrp="1" noChangeArrowheads="1"/>
          </p:cNvSpPr>
          <p:nvPr>
            <p:ph type="sldNum" sz="quarter" idx="5"/>
          </p:nvPr>
        </p:nvSpPr>
        <p:spPr bwMode="auto">
          <a:xfrm>
            <a:off x="4143533" y="9118532"/>
            <a:ext cx="3170419" cy="480496"/>
          </a:xfrm>
          <a:prstGeom prst="rect">
            <a:avLst/>
          </a:prstGeom>
          <a:noFill/>
          <a:ln w="9525">
            <a:noFill/>
            <a:miter lim="800000"/>
            <a:headEnd/>
            <a:tailEnd/>
          </a:ln>
          <a:effectLst/>
        </p:spPr>
        <p:txBody>
          <a:bodyPr vert="horz" wrap="square" lIns="95703" tIns="47850" rIns="95703" bIns="47850" numCol="1" anchor="b" anchorCtr="0" compatLnSpc="1">
            <a:prstTxWarp prst="textNoShape">
              <a:avLst/>
            </a:prstTxWarp>
          </a:bodyPr>
          <a:lstStyle>
            <a:lvl1pPr algn="r" defTabSz="957969">
              <a:defRPr sz="1300">
                <a:latin typeface="Stone Sans" pitchFamily="34" charset="0"/>
              </a:defRPr>
            </a:lvl1pPr>
          </a:lstStyle>
          <a:p>
            <a:pPr>
              <a:defRPr/>
            </a:pPr>
            <a:fld id="{C23A3D8B-5633-4ECC-9DDA-387F39953303}" type="slidenum">
              <a:rPr lang="en-US" smtClean="0"/>
              <a:pPr>
                <a:defRPr/>
              </a:pPr>
              <a:t>‹#›</a:t>
            </a:fld>
            <a:endParaRPr lang="en-US" dirty="0"/>
          </a:p>
        </p:txBody>
      </p:sp>
    </p:spTree>
    <p:extLst>
      <p:ext uri="{BB962C8B-B14F-4D97-AF65-F5344CB8AC3E}">
        <p14:creationId xmlns:p14="http://schemas.microsoft.com/office/powerpoint/2010/main" val="29846093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050" kern="1200">
        <a:solidFill>
          <a:schemeClr val="tx1"/>
        </a:solidFill>
        <a:latin typeface="ITC Stone Sans Std Medium" panose="020B0602030503020204" pitchFamily="34" charset="0"/>
        <a:ea typeface="+mn-ea"/>
        <a:cs typeface="+mn-cs"/>
      </a:defRPr>
    </a:lvl1pPr>
    <a:lvl2pPr marL="457200" algn="l" rtl="0" eaLnBrk="0" fontAlgn="base" hangingPunct="0">
      <a:spcBef>
        <a:spcPct val="30000"/>
      </a:spcBef>
      <a:spcAft>
        <a:spcPct val="0"/>
      </a:spcAft>
      <a:defRPr sz="1050" kern="1200">
        <a:solidFill>
          <a:schemeClr val="tx1"/>
        </a:solidFill>
        <a:latin typeface="ITC Stone Sans Std Medium" panose="020B0602030503020204" pitchFamily="34" charset="0"/>
        <a:ea typeface="+mn-ea"/>
        <a:cs typeface="+mn-cs"/>
      </a:defRPr>
    </a:lvl2pPr>
    <a:lvl3pPr marL="914400" algn="l" rtl="0" eaLnBrk="0" fontAlgn="base" hangingPunct="0">
      <a:spcBef>
        <a:spcPct val="30000"/>
      </a:spcBef>
      <a:spcAft>
        <a:spcPct val="0"/>
      </a:spcAft>
      <a:defRPr sz="1050" kern="1200">
        <a:solidFill>
          <a:schemeClr val="tx1"/>
        </a:solidFill>
        <a:latin typeface="ITC Stone Sans Std Medium" panose="020B0602030503020204" pitchFamily="34" charset="0"/>
        <a:ea typeface="+mn-ea"/>
        <a:cs typeface="+mn-cs"/>
      </a:defRPr>
    </a:lvl3pPr>
    <a:lvl4pPr marL="1371600" algn="l" rtl="0" eaLnBrk="0" fontAlgn="base" hangingPunct="0">
      <a:spcBef>
        <a:spcPct val="30000"/>
      </a:spcBef>
      <a:spcAft>
        <a:spcPct val="0"/>
      </a:spcAft>
      <a:defRPr sz="1050" kern="1200">
        <a:solidFill>
          <a:schemeClr val="tx1"/>
        </a:solidFill>
        <a:latin typeface="ITC Stone Sans Std Medium" panose="020B0602030503020204" pitchFamily="34" charset="0"/>
        <a:ea typeface="+mn-ea"/>
        <a:cs typeface="+mn-cs"/>
      </a:defRPr>
    </a:lvl4pPr>
    <a:lvl5pPr marL="1828800" algn="l" rtl="0" eaLnBrk="0" fontAlgn="base" hangingPunct="0">
      <a:spcBef>
        <a:spcPct val="30000"/>
      </a:spcBef>
      <a:spcAft>
        <a:spcPct val="0"/>
      </a:spcAft>
      <a:defRPr sz="1050" kern="1200">
        <a:solidFill>
          <a:schemeClr val="tx1"/>
        </a:solidFill>
        <a:latin typeface="ITC Stone Sans Std Medium" panose="020B06020305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424" eaLnBrk="0" hangingPunct="0">
              <a:spcBef>
                <a:spcPct val="30000"/>
              </a:spcBef>
              <a:defRPr sz="1300">
                <a:solidFill>
                  <a:schemeClr val="tx1"/>
                </a:solidFill>
                <a:latin typeface="Arial" charset="0"/>
              </a:defRPr>
            </a:lvl1pPr>
            <a:lvl2pPr marL="772054" indent="-296310" defTabSz="956424" eaLnBrk="0" hangingPunct="0">
              <a:spcBef>
                <a:spcPct val="30000"/>
              </a:spcBef>
              <a:defRPr sz="1300">
                <a:solidFill>
                  <a:schemeClr val="tx1"/>
                </a:solidFill>
                <a:latin typeface="Arial" charset="0"/>
              </a:defRPr>
            </a:lvl2pPr>
            <a:lvl3pPr marL="1186887" indent="-237049" defTabSz="956424" eaLnBrk="0" hangingPunct="0">
              <a:spcBef>
                <a:spcPct val="30000"/>
              </a:spcBef>
              <a:defRPr sz="1300">
                <a:solidFill>
                  <a:schemeClr val="tx1"/>
                </a:solidFill>
                <a:latin typeface="Arial" charset="0"/>
              </a:defRPr>
            </a:lvl3pPr>
            <a:lvl4pPr marL="1662629" indent="-237049" defTabSz="956424" eaLnBrk="0" hangingPunct="0">
              <a:spcBef>
                <a:spcPct val="30000"/>
              </a:spcBef>
              <a:defRPr sz="1300">
                <a:solidFill>
                  <a:schemeClr val="tx1"/>
                </a:solidFill>
                <a:latin typeface="Arial" charset="0"/>
              </a:defRPr>
            </a:lvl4pPr>
            <a:lvl5pPr marL="2136724" indent="-237049" defTabSz="956424" eaLnBrk="0" hangingPunct="0">
              <a:spcBef>
                <a:spcPct val="30000"/>
              </a:spcBef>
              <a:defRPr sz="1300">
                <a:solidFill>
                  <a:schemeClr val="tx1"/>
                </a:solidFill>
                <a:latin typeface="Arial" charset="0"/>
              </a:defRPr>
            </a:lvl5pPr>
            <a:lvl6pPr marL="2610821" indent="-237049" defTabSz="956424" eaLnBrk="0" fontAlgn="base" hangingPunct="0">
              <a:spcBef>
                <a:spcPct val="30000"/>
              </a:spcBef>
              <a:spcAft>
                <a:spcPct val="0"/>
              </a:spcAft>
              <a:defRPr sz="1300">
                <a:solidFill>
                  <a:schemeClr val="tx1"/>
                </a:solidFill>
                <a:latin typeface="Arial" charset="0"/>
              </a:defRPr>
            </a:lvl6pPr>
            <a:lvl7pPr marL="3084919" indent="-237049" defTabSz="956424" eaLnBrk="0" fontAlgn="base" hangingPunct="0">
              <a:spcBef>
                <a:spcPct val="30000"/>
              </a:spcBef>
              <a:spcAft>
                <a:spcPct val="0"/>
              </a:spcAft>
              <a:defRPr sz="1300">
                <a:solidFill>
                  <a:schemeClr val="tx1"/>
                </a:solidFill>
                <a:latin typeface="Arial" charset="0"/>
              </a:defRPr>
            </a:lvl7pPr>
            <a:lvl8pPr marL="3559014" indent="-237049" defTabSz="956424" eaLnBrk="0" fontAlgn="base" hangingPunct="0">
              <a:spcBef>
                <a:spcPct val="30000"/>
              </a:spcBef>
              <a:spcAft>
                <a:spcPct val="0"/>
              </a:spcAft>
              <a:defRPr sz="1300">
                <a:solidFill>
                  <a:schemeClr val="tx1"/>
                </a:solidFill>
                <a:latin typeface="Arial" charset="0"/>
              </a:defRPr>
            </a:lvl8pPr>
            <a:lvl9pPr marL="4033111" indent="-237049" defTabSz="956424"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5ECD2DB6-B424-4F95-B620-95DFC24BFF10}" type="datetime1">
              <a:rPr lang="en-US" altLang="en-US" smtClean="0">
                <a:latin typeface="Stone Sans" pitchFamily="34" charset="0"/>
              </a:rPr>
              <a:t>8/6/2018</a:t>
            </a:fld>
            <a:endParaRPr lang="en-US" altLang="en-US" dirty="0">
              <a:latin typeface="Stone Sans" pitchFamily="34" charset="0"/>
            </a:endParaRPr>
          </a:p>
        </p:txBody>
      </p:sp>
      <p:sp>
        <p:nvSpPr>
          <p:cNvPr id="10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424" eaLnBrk="0" hangingPunct="0">
              <a:spcBef>
                <a:spcPct val="30000"/>
              </a:spcBef>
              <a:defRPr sz="1300">
                <a:solidFill>
                  <a:schemeClr val="tx1"/>
                </a:solidFill>
                <a:latin typeface="Arial" charset="0"/>
              </a:defRPr>
            </a:lvl1pPr>
            <a:lvl2pPr marL="772054" indent="-296310" defTabSz="956424" eaLnBrk="0" hangingPunct="0">
              <a:spcBef>
                <a:spcPct val="30000"/>
              </a:spcBef>
              <a:defRPr sz="1300">
                <a:solidFill>
                  <a:schemeClr val="tx1"/>
                </a:solidFill>
                <a:latin typeface="Arial" charset="0"/>
              </a:defRPr>
            </a:lvl2pPr>
            <a:lvl3pPr marL="1186887" indent="-237049" defTabSz="956424" eaLnBrk="0" hangingPunct="0">
              <a:spcBef>
                <a:spcPct val="30000"/>
              </a:spcBef>
              <a:defRPr sz="1300">
                <a:solidFill>
                  <a:schemeClr val="tx1"/>
                </a:solidFill>
                <a:latin typeface="Arial" charset="0"/>
              </a:defRPr>
            </a:lvl3pPr>
            <a:lvl4pPr marL="1662629" indent="-237049" defTabSz="956424" eaLnBrk="0" hangingPunct="0">
              <a:spcBef>
                <a:spcPct val="30000"/>
              </a:spcBef>
              <a:defRPr sz="1300">
                <a:solidFill>
                  <a:schemeClr val="tx1"/>
                </a:solidFill>
                <a:latin typeface="Arial" charset="0"/>
              </a:defRPr>
            </a:lvl4pPr>
            <a:lvl5pPr marL="2136724" indent="-237049" defTabSz="956424" eaLnBrk="0" hangingPunct="0">
              <a:spcBef>
                <a:spcPct val="30000"/>
              </a:spcBef>
              <a:defRPr sz="1300">
                <a:solidFill>
                  <a:schemeClr val="tx1"/>
                </a:solidFill>
                <a:latin typeface="Arial" charset="0"/>
              </a:defRPr>
            </a:lvl5pPr>
            <a:lvl6pPr marL="2610821" indent="-237049" defTabSz="956424" eaLnBrk="0" fontAlgn="base" hangingPunct="0">
              <a:spcBef>
                <a:spcPct val="30000"/>
              </a:spcBef>
              <a:spcAft>
                <a:spcPct val="0"/>
              </a:spcAft>
              <a:defRPr sz="1300">
                <a:solidFill>
                  <a:schemeClr val="tx1"/>
                </a:solidFill>
                <a:latin typeface="Arial" charset="0"/>
              </a:defRPr>
            </a:lvl6pPr>
            <a:lvl7pPr marL="3084919" indent="-237049" defTabSz="956424" eaLnBrk="0" fontAlgn="base" hangingPunct="0">
              <a:spcBef>
                <a:spcPct val="30000"/>
              </a:spcBef>
              <a:spcAft>
                <a:spcPct val="0"/>
              </a:spcAft>
              <a:defRPr sz="1300">
                <a:solidFill>
                  <a:schemeClr val="tx1"/>
                </a:solidFill>
                <a:latin typeface="Arial" charset="0"/>
              </a:defRPr>
            </a:lvl7pPr>
            <a:lvl8pPr marL="3559014" indent="-237049" defTabSz="956424" eaLnBrk="0" fontAlgn="base" hangingPunct="0">
              <a:spcBef>
                <a:spcPct val="30000"/>
              </a:spcBef>
              <a:spcAft>
                <a:spcPct val="0"/>
              </a:spcAft>
              <a:defRPr sz="1300">
                <a:solidFill>
                  <a:schemeClr val="tx1"/>
                </a:solidFill>
                <a:latin typeface="Arial" charset="0"/>
              </a:defRPr>
            </a:lvl8pPr>
            <a:lvl9pPr marL="4033111" indent="-237049" defTabSz="956424"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3361341B-831D-4F2E-AF09-3795CFD88F84}" type="slidenum">
              <a:rPr lang="en-US" altLang="en-US" smtClean="0">
                <a:latin typeface="Stone Sans" pitchFamily="34" charset="0"/>
              </a:rPr>
              <a:pPr eaLnBrk="1" hangingPunct="1">
                <a:spcBef>
                  <a:spcPct val="0"/>
                </a:spcBef>
              </a:pPr>
              <a:t>1</a:t>
            </a:fld>
            <a:endParaRPr lang="en-US" altLang="en-US" dirty="0">
              <a:latin typeface="Stone Sans" pitchFamily="34" charset="0"/>
            </a:endParaRPr>
          </a:p>
        </p:txBody>
      </p:sp>
      <p:sp>
        <p:nvSpPr>
          <p:cNvPr id="10245" name="Rectangle 2"/>
          <p:cNvSpPr>
            <a:spLocks noGrp="1" noRot="1" noChangeAspect="1" noChangeArrowheads="1" noTextEdit="1"/>
          </p:cNvSpPr>
          <p:nvPr>
            <p:ph type="sldImg"/>
          </p:nvPr>
        </p:nvSpPr>
        <p:spPr>
          <a:ln/>
        </p:spPr>
      </p:sp>
      <p:sp>
        <p:nvSpPr>
          <p:cNvPr id="102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265" eaLnBrk="1" hangingPunct="1">
              <a:defRPr/>
            </a:pPr>
            <a:r>
              <a:rPr lang="en-US" sz="1000" i="1" dirty="0">
                <a:solidFill>
                  <a:schemeClr val="bg2"/>
                </a:solidFill>
              </a:rPr>
              <a:t>Begin with introductions,</a:t>
            </a:r>
            <a:r>
              <a:rPr lang="en-US" sz="1000" i="1" baseline="0" dirty="0">
                <a:solidFill>
                  <a:schemeClr val="bg2"/>
                </a:solidFill>
              </a:rPr>
              <a:t> including name, department, and start date.  Depending on the size of the group, you may consider asking if they are new to the area.</a:t>
            </a:r>
            <a:endParaRPr lang="en-US" sz="1000" i="1" dirty="0">
              <a:solidFill>
                <a:schemeClr val="bg2"/>
              </a:solidFill>
            </a:endParaRPr>
          </a:p>
          <a:p>
            <a:pPr defTabSz="914265" eaLnBrk="1" hangingPunct="1">
              <a:defRPr/>
            </a:pPr>
            <a:endParaRPr lang="en-US" sz="1000" dirty="0">
              <a:solidFill>
                <a:schemeClr val="bg2"/>
              </a:solidFill>
            </a:endParaRPr>
          </a:p>
          <a:p>
            <a:pPr defTabSz="914265" eaLnBrk="1" hangingPunct="1">
              <a:defRPr/>
            </a:pPr>
            <a:r>
              <a:rPr lang="en-US" sz="1000" dirty="0">
                <a:solidFill>
                  <a:schemeClr val="bg2"/>
                </a:solidFill>
              </a:rPr>
              <a:t>In front of you, please note the handout that contains relevant information including telephone numbers, websites, and email addresses for the various departments and offices that we discuss, as well as a copy of the presentation if you wish to take notes. </a:t>
            </a:r>
          </a:p>
          <a:p>
            <a:pPr eaLnBrk="1" hangingPunct="1"/>
            <a:endParaRPr lang="en-US" altLang="en-US" sz="1000" dirty="0"/>
          </a:p>
        </p:txBody>
      </p:sp>
    </p:spTree>
    <p:extLst>
      <p:ext uri="{BB962C8B-B14F-4D97-AF65-F5344CB8AC3E}">
        <p14:creationId xmlns:p14="http://schemas.microsoft.com/office/powerpoint/2010/main" val="123135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US" sz="1200" dirty="0"/>
              <a:t>In addition</a:t>
            </a:r>
            <a:r>
              <a:rPr lang="en-US" sz="1200" baseline="0" dirty="0"/>
              <a:t> to the strategic plan, </a:t>
            </a:r>
            <a:r>
              <a:rPr lang="en-US" sz="1200" dirty="0"/>
              <a:t>Dr. Schulz</a:t>
            </a:r>
            <a:r>
              <a:rPr lang="en-US" sz="1200" baseline="0" dirty="0"/>
              <a:t> has created the initiative known as “Drive to 25.”  When accomplished, </a:t>
            </a:r>
            <a:r>
              <a:rPr lang="en-US" sz="1200" dirty="0"/>
              <a:t>Washington State University will be recognized as one of the nation’s top 25 public research universities, preeminent in research and discovery, teaching and engagement.  He has identified the year 2030 as the target date for this ambitious</a:t>
            </a:r>
            <a:r>
              <a:rPr lang="en-US" sz="1200" baseline="0" dirty="0"/>
              <a:t> effort.</a:t>
            </a:r>
          </a:p>
          <a:p>
            <a:endParaRPr lang="en-US" sz="1200" dirty="0"/>
          </a:p>
          <a:p>
            <a:r>
              <a:rPr lang="en-US" sz="1200" dirty="0"/>
              <a:t>At this time, let’s watch</a:t>
            </a:r>
            <a:r>
              <a:rPr lang="en-US" sz="1200" baseline="0" dirty="0"/>
              <a:t> a brief video highlighting some of the many endeavors of WSU.  (</a:t>
            </a:r>
            <a:r>
              <a:rPr lang="en-US" sz="1200" i="1" dirty="0"/>
              <a:t>Watch video)</a:t>
            </a:r>
          </a:p>
        </p:txBody>
      </p:sp>
      <p:sp>
        <p:nvSpPr>
          <p:cNvPr id="54276" name="Slide Number Placeholder 3"/>
          <p:cNvSpPr>
            <a:spLocks noGrp="1"/>
          </p:cNvSpPr>
          <p:nvPr>
            <p:ph type="sldNum" sz="quarter" idx="5"/>
          </p:nvPr>
        </p:nvSpPr>
        <p:spPr>
          <a:noFill/>
        </p:spPr>
        <p:txBody>
          <a:bodyPr/>
          <a:lstStyle/>
          <a:p>
            <a:fld id="{C9A73DCB-E4B8-4410-A3AC-C6DFBA082AD4}" type="slidenum">
              <a:rPr lang="en-US" smtClean="0"/>
              <a:pPr/>
              <a:t>10</a:t>
            </a:fld>
            <a:endParaRPr lang="en-US" dirty="0"/>
          </a:p>
        </p:txBody>
      </p:sp>
    </p:spTree>
    <p:extLst>
      <p:ext uri="{BB962C8B-B14F-4D97-AF65-F5344CB8AC3E}">
        <p14:creationId xmlns:p14="http://schemas.microsoft.com/office/powerpoint/2010/main" val="918972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US" sz="1200" dirty="0"/>
              <a:t>That ends the amount</a:t>
            </a:r>
            <a:r>
              <a:rPr lang="en-US" sz="1200" baseline="0" dirty="0"/>
              <a:t> of WSU history we will examine today.  No let’s turn our attention to the details of your new position that will likely affect you in one way or another on a day-to-day basis.  This section – WSU Employment – may bring to mind a number of questions and we move through the information.  Once again, I encourage you to ask your questions as we go.</a:t>
            </a:r>
            <a:endParaRPr lang="en-US" sz="1200" dirty="0"/>
          </a:p>
        </p:txBody>
      </p:sp>
      <p:sp>
        <p:nvSpPr>
          <p:cNvPr id="50180" name="Slide Number Placeholder 3"/>
          <p:cNvSpPr>
            <a:spLocks noGrp="1"/>
          </p:cNvSpPr>
          <p:nvPr>
            <p:ph type="sldNum" sz="quarter" idx="5"/>
          </p:nvPr>
        </p:nvSpPr>
        <p:spPr>
          <a:noFill/>
        </p:spPr>
        <p:txBody>
          <a:bodyPr/>
          <a:lstStyle/>
          <a:p>
            <a:fld id="{73ECB8C8-5B4C-4CC9-994A-C1D17CBA569A}" type="slidenum">
              <a:rPr lang="en-US" smtClean="0"/>
              <a:pPr/>
              <a:t>11</a:t>
            </a:fld>
            <a:endParaRPr lang="en-US" dirty="0"/>
          </a:p>
        </p:txBody>
      </p:sp>
    </p:spTree>
    <p:extLst>
      <p:ext uri="{BB962C8B-B14F-4D97-AF65-F5344CB8AC3E}">
        <p14:creationId xmlns:p14="http://schemas.microsoft.com/office/powerpoint/2010/main" val="3625254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000" i="1" dirty="0">
                <a:cs typeface="Arial" pitchFamily="34" charset="0"/>
              </a:rPr>
              <a:t>May not go into too much detail since this does not apply to non-Pullman people. Invite questions during the break or let them know that they can visit parking services. Do let them know that everyone needs to be aware of where they are parking and if they have the correct permit.</a:t>
            </a:r>
          </a:p>
          <a:p>
            <a:pPr>
              <a:defRPr/>
            </a:pPr>
            <a:endParaRPr lang="en-US" sz="1000" i="1" dirty="0">
              <a:cs typeface="Arial" pitchFamily="34" charset="0"/>
            </a:endParaRPr>
          </a:p>
          <a:p>
            <a:pPr>
              <a:defRPr/>
            </a:pPr>
            <a:r>
              <a:rPr lang="en-US" sz="1000" i="1" dirty="0">
                <a:cs typeface="Arial" pitchFamily="34" charset="0"/>
              </a:rPr>
              <a:t>Information:</a:t>
            </a:r>
          </a:p>
          <a:p>
            <a:pPr>
              <a:defRPr/>
            </a:pPr>
            <a:r>
              <a:rPr lang="en-US" sz="1000" i="1" dirty="0">
                <a:cs typeface="Arial" pitchFamily="34" charset="0"/>
              </a:rPr>
              <a:t>Pullman-based employees parking on campus during regular business hours will require a parking permit.</a:t>
            </a:r>
          </a:p>
          <a:p>
            <a:pPr>
              <a:defRPr/>
            </a:pPr>
            <a:endParaRPr lang="en-US" sz="1000" i="1" dirty="0">
              <a:cs typeface="Arial" pitchFamily="34" charset="0"/>
            </a:endParaRPr>
          </a:p>
          <a:p>
            <a:pPr defTabSz="985639">
              <a:defRPr/>
            </a:pPr>
            <a:r>
              <a:rPr lang="en-US" sz="1000" i="1" dirty="0">
                <a:cs typeface="Arial" pitchFamily="34" charset="0"/>
              </a:rPr>
              <a:t>There are various annual permit options available as well as other permit options for those who maybe driving to work occasionally. Permits can be purchased at the time they are issued, however payroll deduction is also available to meet your needs. </a:t>
            </a:r>
          </a:p>
          <a:p>
            <a:pPr defTabSz="985639">
              <a:defRPr/>
            </a:pPr>
            <a:endParaRPr lang="en-US" sz="1000" i="1" dirty="0">
              <a:cs typeface="Arial" pitchFamily="34" charset="0"/>
            </a:endParaRPr>
          </a:p>
          <a:p>
            <a:pPr defTabSz="985639">
              <a:defRPr/>
            </a:pPr>
            <a:r>
              <a:rPr lang="en-US" sz="1000" b="1" i="1" dirty="0">
                <a:cs typeface="Arial" pitchFamily="34" charset="0"/>
              </a:rPr>
              <a:t>New in 2018: Coug Commute Advisor </a:t>
            </a:r>
            <a:r>
              <a:rPr lang="en-US" sz="1000" b="0" i="1" dirty="0">
                <a:cs typeface="Arial" pitchFamily="34" charset="0"/>
              </a:rPr>
              <a:t>provides</a:t>
            </a:r>
            <a:r>
              <a:rPr lang="en-US" sz="1000" b="0" i="1" baseline="0" dirty="0">
                <a:cs typeface="Arial" pitchFamily="34" charset="0"/>
              </a:rPr>
              <a:t> additional information on additional transportation options.  Check it out!!!</a:t>
            </a:r>
            <a:endParaRPr lang="en-US" sz="1000" b="1" i="1" dirty="0">
              <a:cs typeface="Arial" pitchFamily="34" charset="0"/>
            </a:endParaRPr>
          </a:p>
          <a:p>
            <a:pPr defTabSz="985639">
              <a:defRPr/>
            </a:pPr>
            <a:endParaRPr lang="en-US" sz="1000" i="1" dirty="0">
              <a:cs typeface="Arial" pitchFamily="34" charset="0"/>
            </a:endParaRPr>
          </a:p>
          <a:p>
            <a:pPr>
              <a:defRPr/>
            </a:pPr>
            <a:r>
              <a:rPr lang="en-US" sz="1000" i="1" dirty="0">
                <a:cs typeface="Arial" pitchFamily="34" charset="0"/>
              </a:rPr>
              <a:t>When it comes to parking on campus, there are a few things to keep in mind. </a:t>
            </a:r>
          </a:p>
          <a:p>
            <a:pPr>
              <a:defRPr/>
            </a:pPr>
            <a:endParaRPr lang="en-US" sz="1000" i="1" dirty="0">
              <a:cs typeface="Arial" pitchFamily="34" charset="0"/>
            </a:endParaRPr>
          </a:p>
          <a:p>
            <a:pPr marL="184809" indent="-184809">
              <a:buFont typeface="Arial" pitchFamily="34" charset="0"/>
              <a:buChar char="•"/>
              <a:defRPr/>
            </a:pPr>
            <a:r>
              <a:rPr lang="en-US" sz="1000" i="1" dirty="0">
                <a:cs typeface="Arial" pitchFamily="34" charset="0"/>
              </a:rPr>
              <a:t>Permits will not work in metered spaces. </a:t>
            </a:r>
          </a:p>
          <a:p>
            <a:pPr marL="184809" indent="-184809">
              <a:buFont typeface="Arial" pitchFamily="34" charset="0"/>
              <a:buChar char="•"/>
              <a:defRPr/>
            </a:pPr>
            <a:r>
              <a:rPr lang="en-US" sz="1000" i="1" dirty="0">
                <a:cs typeface="Arial" pitchFamily="34" charset="0"/>
              </a:rPr>
              <a:t>If you are performing work related errands on-campus, your department should provide a service permit, a parking meter key, or other departmental permits available for you to use.</a:t>
            </a:r>
          </a:p>
          <a:p>
            <a:pPr marL="184809" indent="-184809">
              <a:buFont typeface="Arial" pitchFamily="34" charset="0"/>
              <a:buChar char="•"/>
              <a:defRPr/>
            </a:pPr>
            <a:r>
              <a:rPr lang="en-US" sz="1000" i="1" dirty="0">
                <a:cs typeface="Arial" pitchFamily="34" charset="0"/>
              </a:rPr>
              <a:t>Be sure to pay attention to the Zone signs as well as when signs are posted in your lot, such as game days.</a:t>
            </a:r>
          </a:p>
          <a:p>
            <a:pPr marL="184809" indent="-184809">
              <a:buFont typeface="Arial" pitchFamily="34" charset="0"/>
              <a:buChar char="•"/>
              <a:defRPr/>
            </a:pPr>
            <a:r>
              <a:rPr lang="en-US" sz="1000" i="1" dirty="0">
                <a:cs typeface="Arial" pitchFamily="34" charset="0"/>
              </a:rPr>
              <a:t>After 5pm most Green/Yellow/Red &amp; Blue zones are available to park w/o a permit.  </a:t>
            </a:r>
          </a:p>
          <a:p>
            <a:pPr marL="184809" indent="-184809">
              <a:buFont typeface="Arial" pitchFamily="34" charset="0"/>
              <a:buChar char="•"/>
              <a:defRPr/>
            </a:pPr>
            <a:r>
              <a:rPr lang="en-US" sz="1000" i="1" dirty="0">
                <a:cs typeface="Arial" pitchFamily="34" charset="0"/>
              </a:rPr>
              <a:t>Certain lots are closed at various times for maintenance or </a:t>
            </a:r>
            <a:r>
              <a:rPr lang="en-US" sz="1000" i="1" dirty="0" err="1">
                <a:cs typeface="Arial" pitchFamily="34" charset="0"/>
              </a:rPr>
              <a:t>gamedays</a:t>
            </a:r>
            <a:r>
              <a:rPr lang="en-US" sz="1000" i="1" dirty="0">
                <a:cs typeface="Arial" pitchFamily="34" charset="0"/>
              </a:rPr>
              <a:t>. </a:t>
            </a:r>
          </a:p>
          <a:p>
            <a:pPr marL="184809" indent="-184809">
              <a:buFont typeface="Arial" pitchFamily="34" charset="0"/>
              <a:buChar char="•"/>
              <a:defRPr/>
            </a:pPr>
            <a:r>
              <a:rPr lang="en-US" sz="1000" i="1" dirty="0">
                <a:cs typeface="Arial" pitchFamily="34" charset="0"/>
              </a:rPr>
              <a:t>Zipcar car rental options.</a:t>
            </a:r>
          </a:p>
          <a:p>
            <a:pPr marL="184809" indent="-184809">
              <a:buFont typeface="Arial" pitchFamily="34" charset="0"/>
              <a:buChar char="•"/>
              <a:defRPr/>
            </a:pPr>
            <a:r>
              <a:rPr lang="en-US" sz="1000" i="1" dirty="0" err="1">
                <a:cs typeface="Arial" pitchFamily="34" charset="0"/>
              </a:rPr>
              <a:t>Zimride</a:t>
            </a:r>
            <a:r>
              <a:rPr lang="en-US" sz="1000" i="1" dirty="0">
                <a:cs typeface="Arial" pitchFamily="34" charset="0"/>
              </a:rPr>
              <a:t> rideshare options.</a:t>
            </a:r>
          </a:p>
          <a:p>
            <a:pPr marL="184809" indent="-184809">
              <a:buFont typeface="Arial" pitchFamily="34" charset="0"/>
              <a:buChar char="•"/>
              <a:defRPr/>
            </a:pPr>
            <a:r>
              <a:rPr lang="en-US" sz="1000" i="1" dirty="0">
                <a:cs typeface="Arial" pitchFamily="34" charset="0"/>
              </a:rPr>
              <a:t>Vanpool:</a:t>
            </a:r>
            <a:r>
              <a:rPr lang="en-US" sz="1000" i="1" baseline="0" dirty="0">
                <a:cs typeface="Arial" pitchFamily="34" charset="0"/>
              </a:rPr>
              <a:t> Moscow, Colfax, Lewis-Clark Valley, and Clarkston (working on expanding).</a:t>
            </a:r>
          </a:p>
          <a:p>
            <a:pPr marL="184809" indent="-184809">
              <a:buFont typeface="Arial" pitchFamily="34" charset="0"/>
              <a:buChar char="•"/>
              <a:defRPr/>
            </a:pPr>
            <a:r>
              <a:rPr lang="en-US" sz="1000" i="1" baseline="0" dirty="0">
                <a:cs typeface="Arial" pitchFamily="34" charset="0"/>
              </a:rPr>
              <a:t>Emergency Ride Home.</a:t>
            </a:r>
            <a:endParaRPr lang="en-US" sz="1000" i="1" dirty="0">
              <a:cs typeface="Arial" pitchFamily="34" charset="0"/>
            </a:endParaRPr>
          </a:p>
          <a:p>
            <a:pPr marL="184809" indent="-184809">
              <a:buFont typeface="Arial" pitchFamily="34" charset="0"/>
              <a:buChar char="•"/>
              <a:defRPr/>
            </a:pPr>
            <a:endParaRPr lang="en-US" sz="1000" i="1" dirty="0">
              <a:cs typeface="Arial" pitchFamily="34" charset="0"/>
            </a:endParaRPr>
          </a:p>
          <a:p>
            <a:pPr defTabSz="985639">
              <a:defRPr/>
            </a:pPr>
            <a:r>
              <a:rPr lang="en-US" sz="1000" i="1" dirty="0">
                <a:cs typeface="Arial" pitchFamily="34" charset="0"/>
              </a:rPr>
              <a:t>The parking and transportation office can assist you on determining which zone and permit option will work best, as well as address any of your transportation questions. </a:t>
            </a:r>
          </a:p>
        </p:txBody>
      </p:sp>
      <p:sp>
        <p:nvSpPr>
          <p:cNvPr id="4" name="Date Placeholder 3"/>
          <p:cNvSpPr>
            <a:spLocks noGrp="1"/>
          </p:cNvSpPr>
          <p:nvPr>
            <p:ph type="dt" idx="10"/>
          </p:nvPr>
        </p:nvSpPr>
        <p:spPr/>
        <p:txBody>
          <a:bodyPr/>
          <a:lstStyle/>
          <a:p>
            <a:pPr>
              <a:defRPr/>
            </a:pPr>
            <a:fld id="{B75AFD63-6883-4D15-A476-3C31ECFDB28A}" type="datetime1">
              <a:rPr lang="en-US" smtClean="0"/>
              <a:t>8/6/2018</a:t>
            </a:fld>
            <a:endParaRPr lang="en-US"/>
          </a:p>
        </p:txBody>
      </p:sp>
      <p:sp>
        <p:nvSpPr>
          <p:cNvPr id="6" name="Slide Number Placeholder 5"/>
          <p:cNvSpPr>
            <a:spLocks noGrp="1"/>
          </p:cNvSpPr>
          <p:nvPr>
            <p:ph type="sldNum" sz="quarter" idx="12"/>
          </p:nvPr>
        </p:nvSpPr>
        <p:spPr/>
        <p:txBody>
          <a:bodyPr/>
          <a:lstStyle/>
          <a:p>
            <a:pPr>
              <a:defRPr/>
            </a:pPr>
            <a:fld id="{4E1A8729-9590-4B82-BE79-D52143B90960}" type="slidenum">
              <a:rPr lang="en-US" smtClean="0"/>
              <a:pPr>
                <a:defRPr/>
              </a:pPr>
              <a:t>12</a:t>
            </a:fld>
            <a:endParaRPr lang="en-US"/>
          </a:p>
        </p:txBody>
      </p:sp>
    </p:spTree>
    <p:extLst>
      <p:ext uri="{BB962C8B-B14F-4D97-AF65-F5344CB8AC3E}">
        <p14:creationId xmlns:p14="http://schemas.microsoft.com/office/powerpoint/2010/main" val="3353861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68" marR="0" indent="-177568" algn="l" defTabSz="98181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As we mentioned earlier, this presentation focuses primarily on these four types of WSU employment.</a:t>
            </a:r>
            <a:r>
              <a:rPr lang="en-US" sz="1200" baseline="0" dirty="0"/>
              <a:t>  Let’s go to the Human Resources website and learn where you can access the employee handbooks for each employee type. </a:t>
            </a:r>
            <a:r>
              <a:rPr lang="en-US" sz="1200" b="1" i="1" dirty="0"/>
              <a:t>Open the web site and show where these handbooks are located.  </a:t>
            </a:r>
          </a:p>
          <a:p>
            <a:pPr marL="177568" marR="0" indent="-177568" algn="l" defTabSz="98181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aseline="0" dirty="0"/>
          </a:p>
          <a:p>
            <a:pPr marL="177568" marR="0" indent="-177568" algn="l" defTabSz="98181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dirty="0"/>
              <a:t>Administrative</a:t>
            </a:r>
            <a:r>
              <a:rPr lang="en-US" sz="1200" b="1" baseline="0" dirty="0"/>
              <a:t> Professional:</a:t>
            </a:r>
            <a:br>
              <a:rPr lang="en-US" sz="1200" b="1" baseline="0" dirty="0"/>
            </a:br>
            <a:r>
              <a:rPr lang="en-US" sz="1200" dirty="0"/>
              <a:t>Classified in accordance with WSU classification benchmarks and meet the AP exemptions set by Washington DOP – generally these positions perform administrative, managerial, professional, research, public service, extension, or a combo of these responsibilities. These positions follow the AP manual.  Often you will hear the term “Exempt” in association with this classification type.  This is a reference to the fact that AP employees are technically exempt from the Civil Service rules, although a great many of these rules and conditions are very similar across differing</a:t>
            </a:r>
            <a:r>
              <a:rPr lang="en-US" sz="1200" baseline="0" dirty="0"/>
              <a:t> employee types.</a:t>
            </a:r>
            <a:endParaRPr lang="en-US" sz="1200" dirty="0"/>
          </a:p>
          <a:p>
            <a:pPr marL="177568" indent="-177568" defTabSz="981810">
              <a:buFont typeface="Arial" panose="020B0604020202020204" pitchFamily="34" charset="0"/>
              <a:buChar char="•"/>
              <a:defRPr/>
            </a:pPr>
            <a:endParaRPr lang="en-US" sz="1200" dirty="0"/>
          </a:p>
          <a:p>
            <a:pPr marL="177568" marR="0" indent="-177568" algn="l" defTabSz="98181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dirty="0"/>
              <a:t>Civil Service and Bargaining Unit:</a:t>
            </a:r>
            <a:br>
              <a:rPr lang="en-US" sz="1200" b="1" dirty="0"/>
            </a:br>
            <a:r>
              <a:rPr lang="en-US" sz="1200" dirty="0"/>
              <a:t>CS and BU position are classified in accordance with Washington </a:t>
            </a:r>
            <a:r>
              <a:rPr lang="en-US" sz="1200" b="1" dirty="0"/>
              <a:t>Department of Enterprise Services</a:t>
            </a:r>
            <a:r>
              <a:rPr lang="en-US" sz="1200" dirty="0"/>
              <a:t> classification specifications; ultimately this means that they are classifications which can be found throughout the state of Washington within other state and higher </a:t>
            </a:r>
            <a:r>
              <a:rPr lang="en-US" sz="1200" dirty="0" err="1"/>
              <a:t>ed</a:t>
            </a:r>
            <a:r>
              <a:rPr lang="en-US" sz="1200" dirty="0"/>
              <a:t>  institutions. CS positions follow the rules set forth in WAC 357. </a:t>
            </a:r>
            <a:r>
              <a:rPr lang="en-US" sz="1200" b="1" i="1" baseline="0" dirty="0"/>
              <a:t> O</a:t>
            </a:r>
            <a:r>
              <a:rPr lang="en-US" sz="1200" b="1" i="1" dirty="0"/>
              <a:t>pen the WA.gov site and select a WAC example.</a:t>
            </a:r>
            <a:r>
              <a:rPr lang="en-US" sz="1200" b="0" i="0" dirty="0"/>
              <a:t/>
            </a:r>
            <a:br>
              <a:rPr lang="en-US" sz="1200" b="0" i="0" dirty="0"/>
            </a:br>
            <a:r>
              <a:rPr lang="en-US" sz="1200" b="0" i="0" dirty="0"/>
              <a:t/>
            </a:r>
            <a:br>
              <a:rPr lang="en-US" sz="1200" b="0" i="0" dirty="0"/>
            </a:br>
            <a:r>
              <a:rPr lang="en-US" sz="1200" b="0" i="0" dirty="0"/>
              <a:t>Bargaining</a:t>
            </a:r>
            <a:r>
              <a:rPr lang="en-US" sz="1200" b="0" i="0" baseline="0" dirty="0"/>
              <a:t> Unit</a:t>
            </a:r>
            <a:r>
              <a:rPr lang="en-US" sz="1200" dirty="0"/>
              <a:t> positions are typically CS classifications, but the terms and conditions of specific Collective Bargaining Agreements may alter certain</a:t>
            </a:r>
            <a:r>
              <a:rPr lang="en-US" sz="1200" baseline="0" dirty="0"/>
              <a:t> WAC’s.</a:t>
            </a:r>
            <a:br>
              <a:rPr lang="en-US" sz="1200" baseline="0" dirty="0"/>
            </a:br>
            <a:r>
              <a:rPr lang="en-US" sz="1200" baseline="0" dirty="0"/>
              <a:t/>
            </a:r>
            <a:br>
              <a:rPr lang="en-US" sz="1200" baseline="0" dirty="0"/>
            </a:br>
            <a:r>
              <a:rPr lang="en-US" sz="1200" baseline="0" dirty="0"/>
              <a:t>Both Civil Service and Bargaining Unit employees </a:t>
            </a:r>
            <a:r>
              <a:rPr lang="en-US" sz="1200" dirty="0"/>
              <a:t>must complete the probationary period prior to becoming permanent (for most, this is 6 months).  </a:t>
            </a:r>
          </a:p>
          <a:p>
            <a:pPr marL="0" indent="0">
              <a:buFont typeface="Arial" panose="020B0604020202020204" pitchFamily="34" charset="0"/>
              <a:buNone/>
            </a:pPr>
            <a:endParaRPr lang="en-US" sz="1200" dirty="0"/>
          </a:p>
          <a:p>
            <a:pPr marL="177568" indent="-177568">
              <a:buFont typeface="Arial" panose="020B0604020202020204" pitchFamily="34" charset="0"/>
              <a:buChar char="•"/>
            </a:pPr>
            <a:r>
              <a:rPr lang="en-US" sz="1200" b="1" dirty="0"/>
              <a:t>Faculty:</a:t>
            </a:r>
            <a:r>
              <a:rPr lang="en-US" sz="1200" dirty="0"/>
              <a:t/>
            </a:r>
            <a:br>
              <a:rPr lang="en-US" sz="1200" dirty="0"/>
            </a:br>
            <a:r>
              <a:rPr lang="en-US" sz="1200" dirty="0"/>
              <a:t>Classified in accordance with the Faculty Manual and Provost’s Office – generally perform academic, extension, library, research, and student affairs duties as determined by faculty manual. </a:t>
            </a:r>
          </a:p>
        </p:txBody>
      </p:sp>
      <p:sp>
        <p:nvSpPr>
          <p:cNvPr id="4" name="Date Placeholder 3"/>
          <p:cNvSpPr>
            <a:spLocks noGrp="1"/>
          </p:cNvSpPr>
          <p:nvPr>
            <p:ph type="dt" idx="10"/>
          </p:nvPr>
        </p:nvSpPr>
        <p:spPr/>
        <p:txBody>
          <a:bodyPr/>
          <a:lstStyle/>
          <a:p>
            <a:pPr>
              <a:defRPr/>
            </a:pPr>
            <a:fld id="{767158A4-6B5F-4A6A-BD22-E34A19C3BA0D}" type="datetime1">
              <a:rPr lang="en-US" smtClean="0"/>
              <a:t>8/6/2018</a:t>
            </a:fld>
            <a:endParaRPr lang="en-US"/>
          </a:p>
        </p:txBody>
      </p:sp>
      <p:sp>
        <p:nvSpPr>
          <p:cNvPr id="6" name="Slide Number Placeholder 5"/>
          <p:cNvSpPr>
            <a:spLocks noGrp="1"/>
          </p:cNvSpPr>
          <p:nvPr>
            <p:ph type="sldNum" sz="quarter" idx="12"/>
          </p:nvPr>
        </p:nvSpPr>
        <p:spPr/>
        <p:txBody>
          <a:bodyPr/>
          <a:lstStyle/>
          <a:p>
            <a:pPr>
              <a:defRPr/>
            </a:pPr>
            <a:fld id="{4E1A8729-9590-4B82-BE79-D52143B90960}" type="slidenum">
              <a:rPr lang="en-US" smtClean="0"/>
              <a:pPr>
                <a:defRPr/>
              </a:pPr>
              <a:t>13</a:t>
            </a:fld>
            <a:endParaRPr lang="en-US"/>
          </a:p>
        </p:txBody>
      </p:sp>
    </p:spTree>
    <p:extLst>
      <p:ext uri="{BB962C8B-B14F-4D97-AF65-F5344CB8AC3E}">
        <p14:creationId xmlns:p14="http://schemas.microsoft.com/office/powerpoint/2010/main" val="3645076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defRPr/>
            </a:pPr>
            <a:r>
              <a:rPr lang="en-US" sz="1200" dirty="0">
                <a:cs typeface="Arial" pitchFamily="34" charset="0"/>
              </a:rPr>
              <a:t>The Cougar Card is your official University ID and used for multiple purposes, including:</a:t>
            </a:r>
          </a:p>
          <a:p>
            <a:pPr>
              <a:buFont typeface="Arial" pitchFamily="34" charset="0"/>
              <a:buNone/>
              <a:defRPr/>
            </a:pPr>
            <a:endParaRPr lang="en-US" sz="1200" dirty="0">
              <a:cs typeface="Arial" pitchFamily="34" charset="0"/>
            </a:endParaRPr>
          </a:p>
          <a:p>
            <a:pPr marL="184809" indent="-184809">
              <a:spcAft>
                <a:spcPts val="645"/>
              </a:spcAft>
              <a:buFont typeface="Arial" pitchFamily="34" charset="0"/>
              <a:buChar char="•"/>
              <a:tabLst>
                <a:tab pos="492821" algn="l"/>
              </a:tabLst>
              <a:defRPr/>
            </a:pPr>
            <a:r>
              <a:rPr lang="en-US" sz="1200" dirty="0">
                <a:solidFill>
                  <a:schemeClr val="bg2"/>
                </a:solidFill>
                <a:cs typeface="Arial" pitchFamily="34" charset="0"/>
              </a:rPr>
              <a:t>Gain access to selected campus offices and buildings throughout the day and after hours as determined by your departments</a:t>
            </a:r>
          </a:p>
          <a:p>
            <a:pPr marL="184809" marR="0" indent="-184809" algn="l" defTabSz="914400" rtl="0" eaLnBrk="0" fontAlgn="base" latinLnBrk="0" hangingPunct="0">
              <a:lnSpc>
                <a:spcPct val="100000"/>
              </a:lnSpc>
              <a:spcBef>
                <a:spcPct val="30000"/>
              </a:spcBef>
              <a:spcAft>
                <a:spcPts val="645"/>
              </a:spcAft>
              <a:buClrTx/>
              <a:buSzTx/>
              <a:buFont typeface="Arial" pitchFamily="34" charset="0"/>
              <a:buChar char="•"/>
              <a:tabLst>
                <a:tab pos="492821" algn="l"/>
              </a:tabLst>
              <a:defRPr/>
            </a:pPr>
            <a:r>
              <a:rPr lang="en-US" sz="1200" dirty="0">
                <a:solidFill>
                  <a:schemeClr val="bg2"/>
                </a:solidFill>
                <a:cs typeface="Arial" pitchFamily="34" charset="0"/>
              </a:rPr>
              <a:t>Use your CC to check out books at any of the University libraries</a:t>
            </a:r>
          </a:p>
          <a:p>
            <a:pPr marL="184809" indent="-184809">
              <a:spcAft>
                <a:spcPts val="645"/>
              </a:spcAft>
              <a:buFont typeface="Arial" pitchFamily="34" charset="0"/>
              <a:buChar char="•"/>
              <a:tabLst>
                <a:tab pos="492821" algn="l"/>
              </a:tabLst>
              <a:defRPr/>
            </a:pPr>
            <a:r>
              <a:rPr lang="en-US" sz="1200" dirty="0">
                <a:cs typeface="Arial" pitchFamily="34" charset="0"/>
              </a:rPr>
              <a:t>Ride for free on the Pullman Transit or Spokane Transit systems just by showing your CC</a:t>
            </a:r>
          </a:p>
          <a:p>
            <a:pPr marL="184809" marR="0" indent="-184809"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a:cs typeface="Arial" pitchFamily="34" charset="0"/>
              </a:rPr>
              <a:t>Faculty and staff receive a discount on non-textbook items at the Bookie and Bookie Too just by showing their CC</a:t>
            </a:r>
          </a:p>
          <a:p>
            <a:pPr marL="184809" indent="-184809">
              <a:buFont typeface="Arial" pitchFamily="34" charset="0"/>
              <a:buChar char="•"/>
              <a:defRPr/>
            </a:pPr>
            <a:r>
              <a:rPr lang="en-US" sz="1200" dirty="0">
                <a:cs typeface="Arial" pitchFamily="34" charset="0"/>
              </a:rPr>
              <a:t>Adding Cougar CASH to your card</a:t>
            </a:r>
            <a:r>
              <a:rPr lang="en-US" sz="1200" baseline="0" dirty="0">
                <a:cs typeface="Arial" pitchFamily="34" charset="0"/>
              </a:rPr>
              <a:t> for a 10% discount at</a:t>
            </a:r>
            <a:r>
              <a:rPr lang="en-US" sz="1200" dirty="0">
                <a:cs typeface="Arial" pitchFamily="34" charset="0"/>
              </a:rPr>
              <a:t> the Campus Espresso carts or campus markets </a:t>
            </a:r>
          </a:p>
          <a:p>
            <a:pPr marL="677629" lvl="1" indent="-184809">
              <a:buFont typeface="Arial" pitchFamily="34" charset="0"/>
              <a:buChar char="•"/>
              <a:defRPr/>
            </a:pPr>
            <a:r>
              <a:rPr lang="en-US" sz="1200" dirty="0">
                <a:cs typeface="Arial" pitchFamily="34" charset="0"/>
              </a:rPr>
              <a:t>To put money on your card just sign-up for regular paycheck deductions or deposit funds online using a debit card or credit card.</a:t>
            </a:r>
          </a:p>
          <a:p>
            <a:pPr marL="184809" lvl="1" indent="-184809">
              <a:buFont typeface="Arial" pitchFamily="34" charset="0"/>
              <a:buChar char="•"/>
              <a:defRPr/>
            </a:pPr>
            <a:r>
              <a:rPr lang="en-US" sz="1200" dirty="0">
                <a:cs typeface="Arial" pitchFamily="34" charset="0"/>
              </a:rPr>
              <a:t>You may upgrade your CougarCard to a CougarCard MAXX. This essentially turns your CougarCard into a debit card, and you can use your CougarCard MAXX for debit card purchases and in ATMs anywhere VISA debit cards are accepted. CougarCard MAXX is done through US Bank</a:t>
            </a:r>
          </a:p>
          <a:p>
            <a:pPr marL="184809" lvl="1" indent="-184809">
              <a:buFont typeface="Arial" pitchFamily="34" charset="0"/>
              <a:buChar char="•"/>
              <a:defRPr/>
            </a:pPr>
            <a:endParaRPr lang="en-US" sz="1200" dirty="0">
              <a:cs typeface="Arial" pitchFamily="34" charset="0"/>
            </a:endParaRPr>
          </a:p>
          <a:p>
            <a:pPr marL="0" lvl="1" indent="0">
              <a:buFont typeface="Arial" pitchFamily="34" charset="0"/>
              <a:buNone/>
              <a:defRPr/>
            </a:pPr>
            <a:r>
              <a:rPr lang="en-US" sz="1200" dirty="0">
                <a:cs typeface="Arial" pitchFamily="34" charset="0"/>
              </a:rPr>
              <a:t>To get your Cougar Card:</a:t>
            </a:r>
          </a:p>
          <a:p>
            <a:pPr marL="184809" lvl="1" indent="-184809">
              <a:buFont typeface="Arial" pitchFamily="34" charset="0"/>
              <a:buChar char="•"/>
              <a:defRPr/>
            </a:pPr>
            <a:r>
              <a:rPr lang="en-US" sz="1200" dirty="0">
                <a:cs typeface="Arial" pitchFamily="34" charset="0"/>
              </a:rPr>
              <a:t>Those who work in Pullman can go to the Compton Union Building ground floor. Those who are not in Pullman should ask their supervisor if they do not have a card yet. </a:t>
            </a:r>
          </a:p>
          <a:p>
            <a:pPr marL="184809" lvl="1" indent="-184809">
              <a:buFont typeface="Arial" pitchFamily="34" charset="0"/>
              <a:buChar char="•"/>
              <a:defRPr/>
            </a:pPr>
            <a:r>
              <a:rPr lang="en-US" sz="1200" dirty="0">
                <a:cs typeface="Arial" pitchFamily="34" charset="0"/>
              </a:rPr>
              <a:t>If someone is a student and then becomes an employee, still get an updated CougarCard that correctly identifies you as staff or faculty</a:t>
            </a:r>
          </a:p>
          <a:p>
            <a:pPr marL="184809" lvl="1" indent="-184809">
              <a:buFont typeface="Arial" pitchFamily="34" charset="0"/>
              <a:buChar char="•"/>
              <a:defRPr/>
            </a:pPr>
            <a:r>
              <a:rPr lang="en-US" sz="1200" dirty="0">
                <a:cs typeface="Arial" pitchFamily="34" charset="0"/>
              </a:rPr>
              <a:t>If you are not in Pullman: </a:t>
            </a:r>
            <a:r>
              <a:rPr lang="en-US" sz="1050" b="0" i="0" kern="1200" dirty="0">
                <a:solidFill>
                  <a:schemeClr val="tx1"/>
                </a:solidFill>
                <a:effectLst/>
                <a:latin typeface="ITC Stone Sans Std Medium" panose="020B0602030503020204" pitchFamily="34" charset="0"/>
                <a:ea typeface="+mn-ea"/>
                <a:cs typeface="+mn-cs"/>
              </a:rPr>
              <a:t>Spokane and Vancouver have card centers, Extensions and Tri Cities: email </a:t>
            </a:r>
            <a:r>
              <a:rPr lang="en-US" sz="1050" b="0" i="0" kern="1200" dirty="0" err="1">
                <a:solidFill>
                  <a:schemeClr val="tx1"/>
                </a:solidFill>
                <a:effectLst/>
                <a:latin typeface="ITC Stone Sans Std Medium" panose="020B0602030503020204" pitchFamily="34" charset="0"/>
                <a:ea typeface="+mn-ea"/>
                <a:cs typeface="+mn-cs"/>
              </a:rPr>
              <a:t>coug</a:t>
            </a:r>
            <a:r>
              <a:rPr lang="en-US" sz="1050" b="0" i="0" kern="1200" dirty="0">
                <a:solidFill>
                  <a:schemeClr val="tx1"/>
                </a:solidFill>
                <a:effectLst/>
                <a:latin typeface="ITC Stone Sans Std Medium" panose="020B0602030503020204" pitchFamily="34" charset="0"/>
                <a:ea typeface="+mn-ea"/>
                <a:cs typeface="+mn-cs"/>
              </a:rPr>
              <a:t> card center directly with photo and scan of other form of ID and they will mail the card to you.</a:t>
            </a:r>
            <a:endParaRPr lang="en-US" sz="1200" dirty="0">
              <a:cs typeface="Arial" pitchFamily="34" charset="0"/>
            </a:endParaRPr>
          </a:p>
        </p:txBody>
      </p:sp>
      <p:sp>
        <p:nvSpPr>
          <p:cNvPr id="4" name="Date Placeholder 3"/>
          <p:cNvSpPr>
            <a:spLocks noGrp="1"/>
          </p:cNvSpPr>
          <p:nvPr>
            <p:ph type="dt" idx="10"/>
          </p:nvPr>
        </p:nvSpPr>
        <p:spPr/>
        <p:txBody>
          <a:bodyPr/>
          <a:lstStyle/>
          <a:p>
            <a:pPr>
              <a:defRPr/>
            </a:pPr>
            <a:fld id="{1F021E5C-ED3F-4998-AE17-99F0F0B25275}" type="datetime1">
              <a:rPr lang="en-US" smtClean="0"/>
              <a:t>8/6/2018</a:t>
            </a:fld>
            <a:endParaRPr lang="en-US"/>
          </a:p>
        </p:txBody>
      </p:sp>
      <p:sp>
        <p:nvSpPr>
          <p:cNvPr id="6" name="Slide Number Placeholder 5"/>
          <p:cNvSpPr>
            <a:spLocks noGrp="1"/>
          </p:cNvSpPr>
          <p:nvPr>
            <p:ph type="sldNum" sz="quarter" idx="12"/>
          </p:nvPr>
        </p:nvSpPr>
        <p:spPr/>
        <p:txBody>
          <a:bodyPr/>
          <a:lstStyle/>
          <a:p>
            <a:pPr>
              <a:defRPr/>
            </a:pPr>
            <a:fld id="{4E1A8729-9590-4B82-BE79-D52143B90960}" type="slidenum">
              <a:rPr lang="en-US" smtClean="0"/>
              <a:pPr>
                <a:defRPr/>
              </a:pPr>
              <a:t>14</a:t>
            </a:fld>
            <a:endParaRPr lang="en-US"/>
          </a:p>
        </p:txBody>
      </p:sp>
    </p:spTree>
    <p:extLst>
      <p:ext uri="{BB962C8B-B14F-4D97-AF65-F5344CB8AC3E}">
        <p14:creationId xmlns:p14="http://schemas.microsoft.com/office/powerpoint/2010/main" val="1858895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621"/>
              </a:spcAft>
              <a:buFont typeface="Arial" panose="020B0604020202020204" pitchFamily="34" charset="0"/>
              <a:buNone/>
            </a:pPr>
            <a:r>
              <a:rPr lang="en-US" dirty="0"/>
              <a:t>We each</a:t>
            </a:r>
            <a:r>
              <a:rPr lang="en-US" baseline="0" dirty="0"/>
              <a:t> have a WSU ID as well.  This is an eight character number (nine if you include the leading zero) that is used for most WSU processes.  For example, we have all of your WSU ID numbers on this training roster.  Also, when you create your NID, you will need to provide your WSU ID number.  </a:t>
            </a:r>
          </a:p>
          <a:p>
            <a:pPr marL="0" indent="0">
              <a:spcBef>
                <a:spcPts val="0"/>
              </a:spcBef>
              <a:spcAft>
                <a:spcPts val="621"/>
              </a:spcAft>
              <a:buFont typeface="Arial" panose="020B0604020202020204" pitchFamily="34" charset="0"/>
              <a:buNone/>
            </a:pPr>
            <a:endParaRPr lang="en-US" baseline="0" dirty="0"/>
          </a:p>
          <a:p>
            <a:pPr marL="0" indent="0">
              <a:spcBef>
                <a:spcPts val="0"/>
              </a:spcBef>
              <a:spcAft>
                <a:spcPts val="621"/>
              </a:spcAft>
              <a:buFont typeface="Arial" panose="020B0604020202020204" pitchFamily="34" charset="0"/>
              <a:buNone/>
            </a:pPr>
            <a:r>
              <a:rPr lang="en-US" baseline="0" dirty="0"/>
              <a:t>This identifier is completely public and not subject to the same confidentiality restrictions as your NID.  Feel free to provide your WSU ID upon request, or to ask it of other depending upon your role with the University.</a:t>
            </a:r>
            <a:endParaRPr lang="en-US" dirty="0"/>
          </a:p>
        </p:txBody>
      </p:sp>
      <p:sp>
        <p:nvSpPr>
          <p:cNvPr id="4" name="Date Placeholder 3"/>
          <p:cNvSpPr>
            <a:spLocks noGrp="1"/>
          </p:cNvSpPr>
          <p:nvPr>
            <p:ph type="dt" idx="10"/>
          </p:nvPr>
        </p:nvSpPr>
        <p:spPr/>
        <p:txBody>
          <a:bodyPr/>
          <a:lstStyle/>
          <a:p>
            <a:pPr>
              <a:defRPr/>
            </a:pPr>
            <a:fld id="{CAC3F11E-4260-40A2-BD7C-712180DCA899}" type="datetime1">
              <a:rPr lang="en-US" smtClean="0"/>
              <a:t>8/6/2018</a:t>
            </a:fld>
            <a:endParaRPr lang="en-US"/>
          </a:p>
        </p:txBody>
      </p:sp>
      <p:sp>
        <p:nvSpPr>
          <p:cNvPr id="6" name="Slide Number Placeholder 5"/>
          <p:cNvSpPr>
            <a:spLocks noGrp="1"/>
          </p:cNvSpPr>
          <p:nvPr>
            <p:ph type="sldNum" sz="quarter" idx="12"/>
          </p:nvPr>
        </p:nvSpPr>
        <p:spPr/>
        <p:txBody>
          <a:bodyPr/>
          <a:lstStyle/>
          <a:p>
            <a:pPr>
              <a:defRPr/>
            </a:pPr>
            <a:fld id="{4E1A8729-9590-4B82-BE79-D52143B90960}" type="slidenum">
              <a:rPr lang="en-US" smtClean="0"/>
              <a:pPr>
                <a:defRPr/>
              </a:pPr>
              <a:t>15</a:t>
            </a:fld>
            <a:endParaRPr lang="en-US"/>
          </a:p>
        </p:txBody>
      </p:sp>
    </p:spTree>
    <p:extLst>
      <p:ext uri="{BB962C8B-B14F-4D97-AF65-F5344CB8AC3E}">
        <p14:creationId xmlns:p14="http://schemas.microsoft.com/office/powerpoint/2010/main" val="3900436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568" indent="-177568">
              <a:spcBef>
                <a:spcPts val="0"/>
              </a:spcBef>
              <a:spcAft>
                <a:spcPts val="621"/>
              </a:spcAft>
              <a:buFont typeface="Arial" panose="020B0604020202020204" pitchFamily="34" charset="0"/>
              <a:buChar char="•"/>
            </a:pPr>
            <a:r>
              <a:rPr lang="en-US" dirty="0"/>
              <a:t>Your Network ID (or NID) is your point of access to WSU’s computing and network services. With this</a:t>
            </a:r>
            <a:r>
              <a:rPr lang="en-US" baseline="0" dirty="0"/>
              <a:t> you are able to v</a:t>
            </a:r>
            <a:r>
              <a:rPr lang="en-US" dirty="0"/>
              <a:t>iew your earnings statement and benefits information at </a:t>
            </a:r>
            <a:r>
              <a:rPr lang="en-US" dirty="0" err="1"/>
              <a:t>myWSU</a:t>
            </a:r>
            <a:r>
              <a:rPr lang="en-US" dirty="0"/>
              <a:t>, access WSU administrative systems, establish your email account and access the WSU Online Training System. </a:t>
            </a:r>
          </a:p>
          <a:p>
            <a:pPr marL="177568" indent="-177568">
              <a:spcBef>
                <a:spcPts val="0"/>
              </a:spcBef>
              <a:spcAft>
                <a:spcPts val="621"/>
              </a:spcAft>
              <a:buFont typeface="Arial" panose="020B0604020202020204" pitchFamily="34" charset="0"/>
              <a:buChar char="•"/>
            </a:pPr>
            <a:endParaRPr lang="en-US" dirty="0"/>
          </a:p>
          <a:p>
            <a:pPr marL="177568" indent="-177568">
              <a:spcBef>
                <a:spcPts val="0"/>
              </a:spcBef>
              <a:spcAft>
                <a:spcPts val="621"/>
              </a:spcAft>
              <a:buFont typeface="Arial" panose="020B0604020202020204" pitchFamily="34" charset="0"/>
              <a:buChar char="•"/>
            </a:pPr>
            <a:r>
              <a:rPr lang="en-US" dirty="0"/>
              <a:t>Does anyone not have their Network ID? </a:t>
            </a:r>
          </a:p>
          <a:p>
            <a:pPr marL="177568" indent="-177568">
              <a:spcBef>
                <a:spcPts val="0"/>
              </a:spcBef>
              <a:spcAft>
                <a:spcPts val="621"/>
              </a:spcAft>
              <a:buFont typeface="Arial" panose="020B0604020202020204" pitchFamily="34" charset="0"/>
              <a:buChar char="•"/>
            </a:pPr>
            <a:endParaRPr lang="en-US" dirty="0"/>
          </a:p>
          <a:p>
            <a:pPr marL="177568" indent="-177568">
              <a:spcBef>
                <a:spcPts val="0"/>
              </a:spcBef>
              <a:spcAft>
                <a:spcPts val="621"/>
              </a:spcAft>
              <a:buFont typeface="Arial" panose="020B0604020202020204" pitchFamily="34" charset="0"/>
              <a:buChar char="•"/>
            </a:pPr>
            <a:r>
              <a:rPr lang="en-US" dirty="0"/>
              <a:t>You can create your NID online at www.wsu.edu/nid.  Contact</a:t>
            </a:r>
            <a:r>
              <a:rPr lang="en-US" baseline="0" dirty="0"/>
              <a:t> you</a:t>
            </a:r>
            <a:r>
              <a:rPr lang="en-US" dirty="0"/>
              <a:t>r area IT administrator</a:t>
            </a:r>
            <a:r>
              <a:rPr lang="en-US" baseline="0" dirty="0"/>
              <a:t> if you need assistance.</a:t>
            </a:r>
            <a:r>
              <a:rPr lang="en-US" dirty="0"/>
              <a:t> </a:t>
            </a:r>
          </a:p>
          <a:p>
            <a:pPr marL="177568" indent="-177568">
              <a:spcBef>
                <a:spcPts val="0"/>
              </a:spcBef>
              <a:spcAft>
                <a:spcPts val="621"/>
              </a:spcAft>
              <a:buFont typeface="Arial" panose="020B0604020202020204" pitchFamily="34" charset="0"/>
              <a:buChar char="•"/>
            </a:pPr>
            <a:endParaRPr lang="en-US" dirty="0"/>
          </a:p>
          <a:p>
            <a:pPr marL="177568" indent="-177568">
              <a:spcBef>
                <a:spcPts val="0"/>
              </a:spcBef>
              <a:spcAft>
                <a:spcPts val="621"/>
              </a:spcAft>
              <a:buFont typeface="Arial" panose="020B0604020202020204" pitchFamily="34" charset="0"/>
              <a:buChar char="•"/>
            </a:pPr>
            <a:r>
              <a:rPr lang="en-US" dirty="0"/>
              <a:t>When creating your NID you will need to have your WSU ID#. </a:t>
            </a:r>
          </a:p>
          <a:p>
            <a:pPr>
              <a:spcBef>
                <a:spcPts val="0"/>
              </a:spcBef>
              <a:spcAft>
                <a:spcPts val="621"/>
              </a:spcAft>
            </a:pPr>
            <a:endParaRPr lang="en-US" b="1" i="1" u="sng" dirty="0"/>
          </a:p>
          <a:p>
            <a:pPr>
              <a:spcBef>
                <a:spcPts val="0"/>
              </a:spcBef>
              <a:spcAft>
                <a:spcPts val="621"/>
              </a:spcAft>
            </a:pPr>
            <a:r>
              <a:rPr lang="en-US" b="1" i="1" u="sng" dirty="0"/>
              <a:t>Emphasize</a:t>
            </a:r>
            <a:r>
              <a:rPr lang="en-US" b="1" i="1" u="sng" baseline="0" dirty="0"/>
              <a:t> the confidentiality of the NID/Password!  Provide examples and a reference to the Executive Policy. Also mention email security and phishing emails- send suspicious emails to abuse@wsu.edu</a:t>
            </a:r>
          </a:p>
          <a:p>
            <a:pPr>
              <a:spcBef>
                <a:spcPts val="0"/>
              </a:spcBef>
              <a:spcAft>
                <a:spcPts val="621"/>
              </a:spcAft>
            </a:pPr>
            <a:endParaRPr lang="en-US" b="1" i="1" u="sng" baseline="0" dirty="0"/>
          </a:p>
          <a:p>
            <a:pPr marL="0" indent="0">
              <a:spcBef>
                <a:spcPts val="0"/>
              </a:spcBef>
              <a:spcAft>
                <a:spcPts val="621"/>
              </a:spcAft>
              <a:buFont typeface="Arial" pitchFamily="34" charset="0"/>
              <a:buNone/>
            </a:pPr>
            <a:r>
              <a:rPr lang="en-US" b="1" dirty="0"/>
              <a:t>Each individual is responsible for any and all use of the WSU network or network services obtained under his/her Network ID.</a:t>
            </a:r>
          </a:p>
          <a:p>
            <a:pPr marL="184090" indent="-184090">
              <a:spcBef>
                <a:spcPts val="0"/>
              </a:spcBef>
              <a:spcAft>
                <a:spcPts val="621"/>
              </a:spcAft>
              <a:buFont typeface="Arial" pitchFamily="34" charset="0"/>
              <a:buChar char="•"/>
            </a:pPr>
            <a:endParaRPr lang="en-US" b="1" dirty="0"/>
          </a:p>
          <a:p>
            <a:pPr marL="177568" indent="-177568">
              <a:spcBef>
                <a:spcPts val="0"/>
              </a:spcBef>
              <a:spcAft>
                <a:spcPts val="621"/>
              </a:spcAft>
              <a:buFont typeface="Arial" panose="020B0604020202020204" pitchFamily="34" charset="0"/>
              <a:buChar char="•"/>
            </a:pPr>
            <a:endParaRPr lang="en-US" dirty="0"/>
          </a:p>
          <a:p>
            <a:pPr marL="177568" indent="-177568">
              <a:spcBef>
                <a:spcPts val="0"/>
              </a:spcBef>
              <a:spcAft>
                <a:spcPts val="621"/>
              </a:spcAft>
              <a:buFont typeface="Arial" panose="020B0604020202020204" pitchFamily="34" charset="0"/>
              <a:buChar char="•"/>
            </a:pPr>
            <a:r>
              <a:rPr lang="en-US" dirty="0"/>
              <a:t>NOTE: your username will</a:t>
            </a:r>
            <a:r>
              <a:rPr lang="en-US" baseline="0" dirty="0"/>
              <a:t> probably</a:t>
            </a:r>
            <a:r>
              <a:rPr lang="en-US" dirty="0"/>
              <a:t> be the first part of your email address. (click to display </a:t>
            </a:r>
            <a:r>
              <a:rPr lang="en-US" dirty="0" err="1"/>
              <a:t>Butch.Cougar</a:t>
            </a:r>
            <a:r>
              <a:rPr lang="en-US" dirty="0"/>
              <a:t>; then click to display @wsu.edu)</a:t>
            </a:r>
          </a:p>
          <a:p>
            <a:pPr marL="177568" indent="-177568">
              <a:spcBef>
                <a:spcPts val="0"/>
              </a:spcBef>
              <a:spcAft>
                <a:spcPts val="621"/>
              </a:spcAft>
              <a:buFont typeface="Arial" panose="020B0604020202020204" pitchFamily="34" charset="0"/>
              <a:buChar char="•"/>
            </a:pPr>
            <a:endParaRPr lang="en-US" dirty="0"/>
          </a:p>
          <a:p>
            <a:pPr marL="177568" indent="-177568">
              <a:spcBef>
                <a:spcPts val="0"/>
              </a:spcBef>
              <a:spcAft>
                <a:spcPts val="621"/>
              </a:spcAft>
              <a:buFont typeface="Arial" panose="020B0604020202020204" pitchFamily="34" charset="0"/>
              <a:buChar char="•"/>
            </a:pPr>
            <a:r>
              <a:rPr lang="en-US" b="0" i="0" dirty="0"/>
              <a:t>(click to display password)</a:t>
            </a:r>
          </a:p>
          <a:p>
            <a:pPr marL="0" indent="0">
              <a:spcBef>
                <a:spcPts val="0"/>
              </a:spcBef>
              <a:spcAft>
                <a:spcPts val="621"/>
              </a:spcAft>
              <a:buFont typeface="Arial" panose="020B0604020202020204" pitchFamily="34" charset="0"/>
              <a:buNone/>
            </a:pPr>
            <a:r>
              <a:rPr lang="en-US" b="0" i="0" baseline="0" dirty="0"/>
              <a:t>     </a:t>
            </a:r>
            <a:r>
              <a:rPr lang="en-US" b="1" i="1" dirty="0"/>
              <a:t>The extremely confidential</a:t>
            </a:r>
            <a:r>
              <a:rPr lang="en-US" b="1" i="1" baseline="0" dirty="0"/>
              <a:t> part of your NID is the password.  </a:t>
            </a:r>
            <a:r>
              <a:rPr lang="en-US" b="1" i="1" u="sng" baseline="0" dirty="0"/>
              <a:t>NEVER SHARE YOUR PASSWORD!</a:t>
            </a:r>
            <a:endParaRPr lang="en-US" b="1" i="1" dirty="0"/>
          </a:p>
          <a:p>
            <a:pPr marL="177568" indent="-177568">
              <a:spcBef>
                <a:spcPts val="0"/>
              </a:spcBef>
              <a:spcAft>
                <a:spcPts val="621"/>
              </a:spcAft>
              <a:buFont typeface="Arial" panose="020B0604020202020204" pitchFamily="34" charset="0"/>
              <a:buChar char="•"/>
            </a:pPr>
            <a:endParaRPr lang="en-US" dirty="0"/>
          </a:p>
          <a:p>
            <a:pPr marL="177568" indent="-177568">
              <a:spcBef>
                <a:spcPts val="0"/>
              </a:spcBef>
              <a:spcAft>
                <a:spcPts val="621"/>
              </a:spcAft>
              <a:buFont typeface="Arial" panose="020B0604020202020204" pitchFamily="34" charset="0"/>
              <a:buChar char="•"/>
            </a:pPr>
            <a:endParaRPr lang="en-US" b="1" i="1" u="sng" dirty="0"/>
          </a:p>
          <a:p>
            <a:pPr marL="177568" indent="-177568">
              <a:spcBef>
                <a:spcPts val="0"/>
              </a:spcBef>
              <a:spcAft>
                <a:spcPts val="621"/>
              </a:spcAft>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pPr>
              <a:defRPr/>
            </a:pPr>
            <a:fld id="{CAC3F11E-4260-40A2-BD7C-712180DCA899}" type="datetime1">
              <a:rPr lang="en-US" smtClean="0"/>
              <a:t>8/6/2018</a:t>
            </a:fld>
            <a:endParaRPr lang="en-US"/>
          </a:p>
        </p:txBody>
      </p:sp>
      <p:sp>
        <p:nvSpPr>
          <p:cNvPr id="6" name="Slide Number Placeholder 5"/>
          <p:cNvSpPr>
            <a:spLocks noGrp="1"/>
          </p:cNvSpPr>
          <p:nvPr>
            <p:ph type="sldNum" sz="quarter" idx="12"/>
          </p:nvPr>
        </p:nvSpPr>
        <p:spPr/>
        <p:txBody>
          <a:bodyPr/>
          <a:lstStyle/>
          <a:p>
            <a:pPr>
              <a:defRPr/>
            </a:pPr>
            <a:fld id="{4E1A8729-9590-4B82-BE79-D52143B90960}" type="slidenum">
              <a:rPr lang="en-US" smtClean="0"/>
              <a:pPr>
                <a:defRPr/>
              </a:pPr>
              <a:t>16</a:t>
            </a:fld>
            <a:endParaRPr lang="en-US"/>
          </a:p>
        </p:txBody>
      </p:sp>
    </p:spTree>
    <p:extLst>
      <p:ext uri="{BB962C8B-B14F-4D97-AF65-F5344CB8AC3E}">
        <p14:creationId xmlns:p14="http://schemas.microsoft.com/office/powerpoint/2010/main" val="3037212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you as curious</a:t>
            </a:r>
            <a:r>
              <a:rPr lang="en-US" baseline="0" dirty="0"/>
              <a:t> as a 4-year old?  Any questions at this point?</a:t>
            </a:r>
            <a:endParaRPr lang="en-US" dirty="0"/>
          </a:p>
        </p:txBody>
      </p:sp>
      <p:sp>
        <p:nvSpPr>
          <p:cNvPr id="4" name="Date Placeholder 3"/>
          <p:cNvSpPr>
            <a:spLocks noGrp="1"/>
          </p:cNvSpPr>
          <p:nvPr>
            <p:ph type="dt" idx="10"/>
          </p:nvPr>
        </p:nvSpPr>
        <p:spPr/>
        <p:txBody>
          <a:bodyPr/>
          <a:lstStyle/>
          <a:p>
            <a:pPr>
              <a:defRPr/>
            </a:pPr>
            <a:fld id="{D0F8CBEB-D8AF-4132-857E-C1FA62F75C9D}" type="datetime1">
              <a:rPr lang="en-US" smtClean="0"/>
              <a:t>8/6/2018</a:t>
            </a:fld>
            <a:endParaRPr lang="en-US"/>
          </a:p>
        </p:txBody>
      </p:sp>
      <p:sp>
        <p:nvSpPr>
          <p:cNvPr id="6" name="Slide Number Placeholder 5"/>
          <p:cNvSpPr>
            <a:spLocks noGrp="1"/>
          </p:cNvSpPr>
          <p:nvPr>
            <p:ph type="sldNum" sz="quarter" idx="12"/>
          </p:nvPr>
        </p:nvSpPr>
        <p:spPr/>
        <p:txBody>
          <a:bodyPr/>
          <a:lstStyle/>
          <a:p>
            <a:pPr>
              <a:defRPr/>
            </a:pPr>
            <a:fld id="{C23A3D8B-5633-4ECC-9DDA-387F39953303}" type="slidenum">
              <a:rPr lang="en-US" smtClean="0"/>
              <a:pPr>
                <a:defRPr/>
              </a:pPr>
              <a:t>17</a:t>
            </a:fld>
            <a:endParaRPr lang="en-US"/>
          </a:p>
        </p:txBody>
      </p:sp>
    </p:spTree>
    <p:extLst>
      <p:ext uri="{BB962C8B-B14F-4D97-AF65-F5344CB8AC3E}">
        <p14:creationId xmlns:p14="http://schemas.microsoft.com/office/powerpoint/2010/main" val="749302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en-US" sz="1200" dirty="0"/>
              <a:t>Ask: Has anyone here received their first paycheck yet?  (Hopefully, some have.  Reassure the others</a:t>
            </a:r>
            <a:r>
              <a:rPr lang="en-US" sz="1200" baseline="0" dirty="0"/>
              <a:t> they will get paid, too </a:t>
            </a:r>
            <a:r>
              <a:rPr lang="en-US" sz="1200" baseline="0" dirty="0">
                <a:sym typeface="Wingdings" panose="05000000000000000000" pitchFamily="2" charset="2"/>
              </a:rPr>
              <a:t>.  Here is how it </a:t>
            </a:r>
            <a:r>
              <a:rPr lang="en-US" sz="1200" baseline="0" dirty="0" err="1">
                <a:sym typeface="Wingdings" panose="05000000000000000000" pitchFamily="2" charset="2"/>
              </a:rPr>
              <a:t>workds</a:t>
            </a:r>
            <a:r>
              <a:rPr lang="en-US" sz="1200" baseline="0" dirty="0">
                <a:sym typeface="Wingdings" panose="05000000000000000000" pitchFamily="2" charset="2"/>
              </a:rPr>
              <a:t> at WSU:)</a:t>
            </a:r>
            <a:endParaRPr lang="en-US" sz="1200" dirty="0"/>
          </a:p>
          <a:p>
            <a:endParaRPr lang="en-US" sz="1200" dirty="0"/>
          </a:p>
          <a:p>
            <a:r>
              <a:rPr lang="en-US" sz="1200" dirty="0"/>
              <a:t>At WSU, we are on a SEMI-monthly lagged payroll leave period.  That’s a bit of a mouthful . . . let’s break it down.</a:t>
            </a:r>
          </a:p>
          <a:p>
            <a:endParaRPr lang="en-US" sz="1200" dirty="0"/>
          </a:p>
          <a:p>
            <a:pPr marL="171450" indent="-171450">
              <a:buFont typeface="Arial" panose="020B0604020202020204" pitchFamily="34" charset="0"/>
              <a:buChar char="•"/>
            </a:pPr>
            <a:r>
              <a:rPr lang="en-US" sz="1200" dirty="0"/>
              <a:t>First</a:t>
            </a:r>
            <a:r>
              <a:rPr lang="en-US" sz="1200" baseline="0" dirty="0"/>
              <a:t> the “Semi-Monthly” aspect.  We get paid twice each month – on t</a:t>
            </a:r>
            <a:r>
              <a:rPr lang="en-US" sz="1200" dirty="0"/>
              <a:t>he 10</a:t>
            </a:r>
            <a:r>
              <a:rPr lang="en-US" sz="1200" baseline="30000" dirty="0"/>
              <a:t>th</a:t>
            </a:r>
            <a:r>
              <a:rPr lang="en-US" sz="1200" dirty="0"/>
              <a:t> and the 25</a:t>
            </a:r>
            <a:r>
              <a:rPr lang="en-US" sz="1200" baseline="30000" dirty="0"/>
              <a:t>th </a:t>
            </a:r>
            <a:r>
              <a:rPr lang="en-US" sz="1200" dirty="0"/>
              <a:t>.   </a:t>
            </a:r>
          </a:p>
          <a:p>
            <a:pPr marL="628650" marR="0" lvl="3"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Exceptions- if 10</a:t>
            </a:r>
            <a:r>
              <a:rPr lang="en-US" sz="1200" baseline="30000" dirty="0"/>
              <a:t>th</a:t>
            </a:r>
            <a:r>
              <a:rPr lang="en-US" sz="1200" dirty="0"/>
              <a:t> or 25</a:t>
            </a:r>
            <a:r>
              <a:rPr lang="en-US" sz="1200" baseline="30000" dirty="0"/>
              <a:t>th</a:t>
            </a:r>
            <a:r>
              <a:rPr lang="en-US" sz="1200" dirty="0"/>
              <a:t> is a holiday or weekend</a:t>
            </a:r>
          </a:p>
          <a:p>
            <a:endParaRPr lang="en-US" sz="1200" dirty="0"/>
          </a:p>
          <a:p>
            <a:pPr marL="171450" indent="-171450">
              <a:buFont typeface="Arial" panose="020B0604020202020204" pitchFamily="34" charset="0"/>
              <a:buChar char="•"/>
            </a:pPr>
            <a:r>
              <a:rPr lang="en-US" sz="1200" dirty="0"/>
              <a:t>As</a:t>
            </a:r>
            <a:r>
              <a:rPr lang="en-US" sz="1200" baseline="0" dirty="0"/>
              <a:t> for the “Lagged Payroll Leave Period” aspect:</a:t>
            </a:r>
            <a:endParaRPr lang="en-US" sz="1200" dirty="0"/>
          </a:p>
          <a:p>
            <a:pPr marL="674996" lvl="1" indent="-184090">
              <a:buFont typeface="Arial" pitchFamily="34" charset="0"/>
              <a:buChar char="•"/>
            </a:pPr>
            <a:r>
              <a:rPr lang="en-US" sz="1200" dirty="0"/>
              <a:t>Work performed from the 1</a:t>
            </a:r>
            <a:r>
              <a:rPr lang="en-US" sz="1200" baseline="30000" dirty="0"/>
              <a:t>st</a:t>
            </a:r>
            <a:r>
              <a:rPr lang="en-US" sz="1200" dirty="0"/>
              <a:t> through the 15</a:t>
            </a:r>
            <a:r>
              <a:rPr lang="en-US" sz="1200" baseline="30000" dirty="0"/>
              <a:t>th</a:t>
            </a:r>
            <a:r>
              <a:rPr lang="en-US" sz="1200" dirty="0"/>
              <a:t> of the month will be paid on the 25</a:t>
            </a:r>
            <a:r>
              <a:rPr lang="en-US" sz="1200" baseline="30000" dirty="0"/>
              <a:t>th</a:t>
            </a:r>
            <a:r>
              <a:rPr lang="en-US" sz="1200" baseline="0" dirty="0"/>
              <a:t> (even though there is a payday within that time period)</a:t>
            </a:r>
          </a:p>
          <a:p>
            <a:pPr marL="674996" lvl="1" indent="-184090">
              <a:buFont typeface="Arial" pitchFamily="34" charset="0"/>
              <a:buChar char="•"/>
            </a:pPr>
            <a:endParaRPr lang="en-US" sz="1200" dirty="0"/>
          </a:p>
          <a:p>
            <a:pPr marL="674996" lvl="1" indent="-184090">
              <a:buFont typeface="Arial" pitchFamily="34" charset="0"/>
              <a:buChar char="•"/>
            </a:pPr>
            <a:r>
              <a:rPr lang="en-US" sz="1200" dirty="0"/>
              <a:t>Work performed from the 16</a:t>
            </a:r>
            <a:r>
              <a:rPr lang="en-US" sz="1200" baseline="30000" dirty="0"/>
              <a:t>th</a:t>
            </a:r>
            <a:r>
              <a:rPr lang="en-US" sz="1200" dirty="0"/>
              <a:t> through the end of the month will be paid on the 10</a:t>
            </a:r>
            <a:r>
              <a:rPr lang="en-US" sz="1200" baseline="30000" dirty="0"/>
              <a:t>th</a:t>
            </a:r>
            <a:r>
              <a:rPr lang="en-US" sz="1200" dirty="0"/>
              <a:t> of the following month</a:t>
            </a:r>
            <a:r>
              <a:rPr lang="en-US" sz="1200" baseline="0" dirty="0"/>
              <a:t>  (even though there is a payday within that time period)</a:t>
            </a:r>
            <a:endParaRPr lang="en-US" sz="1200" dirty="0"/>
          </a:p>
          <a:p>
            <a:endParaRPr lang="en-US" sz="1200" dirty="0"/>
          </a:p>
          <a:p>
            <a:r>
              <a:rPr lang="en-US" sz="1200" dirty="0"/>
              <a:t>This</a:t>
            </a:r>
            <a:r>
              <a:rPr lang="en-US" sz="1200" baseline="0" dirty="0"/>
              <a:t> lag allows Payroll to perform all the proper calculations on paychecks, such as deductions and reductions.</a:t>
            </a:r>
            <a:endParaRPr lang="en-US" sz="1200" dirty="0"/>
          </a:p>
          <a:p>
            <a:endParaRPr lang="en-US" sz="1200" dirty="0"/>
          </a:p>
          <a:p>
            <a:r>
              <a:rPr lang="en-US" sz="1200" i="1" dirty="0"/>
              <a:t>Ask if any</a:t>
            </a:r>
            <a:r>
              <a:rPr lang="en-US" sz="1200" i="1" baseline="0" dirty="0"/>
              <a:t> </a:t>
            </a:r>
            <a:r>
              <a:rPr lang="en-US" sz="1200" i="1" dirty="0"/>
              <a:t>cyclic (9 month) employees are present.</a:t>
            </a:r>
            <a:r>
              <a:rPr lang="en-US" sz="1200" i="1" baseline="0" dirty="0"/>
              <a:t>  If so, clarify that Payroll cannot be spread over </a:t>
            </a:r>
            <a:r>
              <a:rPr lang="en-US" sz="1200" i="1" dirty="0"/>
              <a:t>12 months;</a:t>
            </a:r>
            <a:r>
              <a:rPr lang="en-US" sz="1200" i="1" baseline="0" dirty="0"/>
              <a:t> </a:t>
            </a:r>
            <a:r>
              <a:rPr lang="en-US" sz="1200" i="1" dirty="0"/>
              <a:t>however, Payroll is happy to work with individuals to help them</a:t>
            </a:r>
            <a:r>
              <a:rPr lang="en-US" sz="1200" i="1" baseline="0" dirty="0"/>
              <a:t> manage their bank account to accommodate this situation.</a:t>
            </a:r>
            <a:endParaRPr lang="en-US" sz="1200" i="1" dirty="0"/>
          </a:p>
        </p:txBody>
      </p:sp>
      <p:sp>
        <p:nvSpPr>
          <p:cNvPr id="58372" name="Slide Number Placeholder 3"/>
          <p:cNvSpPr>
            <a:spLocks noGrp="1"/>
          </p:cNvSpPr>
          <p:nvPr>
            <p:ph type="sldNum" sz="quarter" idx="5"/>
          </p:nvPr>
        </p:nvSpPr>
        <p:spPr>
          <a:noFill/>
        </p:spPr>
        <p:txBody>
          <a:bodyPr/>
          <a:lstStyle/>
          <a:p>
            <a:fld id="{31CA477C-B95E-404A-9FB1-8C16BE1F9FDF}" type="slidenum">
              <a:rPr lang="en-US" smtClean="0"/>
              <a:pPr/>
              <a:t>18</a:t>
            </a:fld>
            <a:endParaRPr lang="en-US" dirty="0"/>
          </a:p>
        </p:txBody>
      </p:sp>
    </p:spTree>
    <p:extLst>
      <p:ext uri="{BB962C8B-B14F-4D97-AF65-F5344CB8AC3E}">
        <p14:creationId xmlns:p14="http://schemas.microsoft.com/office/powerpoint/2010/main" val="2506381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a:buFontTx/>
              <a:buNone/>
              <a:defRPr/>
            </a:pPr>
            <a:r>
              <a:rPr lang="en-US" sz="1200" i="0" dirty="0"/>
              <a:t>This slide</a:t>
            </a:r>
            <a:r>
              <a:rPr lang="en-US" sz="1200" i="0" baseline="0" dirty="0"/>
              <a:t> lists some key aspects of Payroll that you should know.  I won’t read you these points because we are going to go to their site and explore.</a:t>
            </a:r>
          </a:p>
          <a:p>
            <a:pPr>
              <a:buFontTx/>
              <a:buNone/>
              <a:defRPr/>
            </a:pPr>
            <a:endParaRPr lang="en-US" sz="1200" i="0" baseline="0" dirty="0"/>
          </a:p>
          <a:p>
            <a:pPr>
              <a:buFontTx/>
              <a:buNone/>
              <a:defRPr/>
            </a:pPr>
            <a:r>
              <a:rPr lang="en-US" sz="1200" i="0" baseline="0" dirty="0"/>
              <a:t>&lt;Go to Payroll site. If the flash plugin needs activation, do so.&gt;</a:t>
            </a:r>
            <a:endParaRPr lang="en-US" sz="1200" i="1" dirty="0"/>
          </a:p>
          <a:p>
            <a:pPr marL="177568" indent="-177568">
              <a:buFont typeface="Arial" panose="020B0604020202020204" pitchFamily="34" charset="0"/>
              <a:buChar char="•"/>
              <a:defRPr/>
            </a:pPr>
            <a:r>
              <a:rPr lang="en-US" sz="1200" b="1" i="0" dirty="0"/>
              <a:t>Pay Schedule:</a:t>
            </a:r>
            <a:br>
              <a:rPr lang="en-US" sz="1200" b="1" i="0" dirty="0"/>
            </a:br>
            <a:r>
              <a:rPr lang="en-US" sz="1200" i="0" dirty="0"/>
              <a:t>First</a:t>
            </a:r>
            <a:r>
              <a:rPr lang="en-US" sz="1200" i="0" baseline="0" dirty="0"/>
              <a:t> let’s look at the payroll calendar.  Notice all the 10</a:t>
            </a:r>
            <a:r>
              <a:rPr lang="en-US" sz="1200" i="0" baseline="30000" dirty="0"/>
              <a:t>th</a:t>
            </a:r>
            <a:r>
              <a:rPr lang="en-US" sz="1200" i="0" baseline="0" dirty="0"/>
              <a:t> and 25</a:t>
            </a:r>
            <a:r>
              <a:rPr lang="en-US" sz="1200" i="0" baseline="30000" dirty="0"/>
              <a:t>th</a:t>
            </a:r>
            <a:r>
              <a:rPr lang="en-US" sz="1200" i="0" baseline="0" dirty="0"/>
              <a:t> dates for paydays, but also note the exceptions.  This reflects the fact that paydays falling on a Saturday are paid out on the previous Friday, and those falling on a Sunday are paid out on the following Monday.  The same holds true for University Holidays.  Another way to think of it is </a:t>
            </a:r>
            <a:r>
              <a:rPr lang="en-US" sz="1200" i="0" dirty="0"/>
              <a:t>if the 10</a:t>
            </a:r>
            <a:r>
              <a:rPr lang="en-US" sz="1200" i="0" baseline="30000" dirty="0"/>
              <a:t>th</a:t>
            </a:r>
            <a:r>
              <a:rPr lang="en-US" sz="1200" i="0" dirty="0"/>
              <a:t> or 25</a:t>
            </a:r>
            <a:r>
              <a:rPr lang="en-US" sz="1200" i="0" baseline="30000" dirty="0"/>
              <a:t>th</a:t>
            </a:r>
            <a:r>
              <a:rPr lang="en-US" sz="1200" i="0" dirty="0"/>
              <a:t> is a weekend or holiday, we get paid on the closest business day.</a:t>
            </a:r>
          </a:p>
          <a:p>
            <a:pPr marL="184090" indent="-184090">
              <a:buFont typeface="Arial" pitchFamily="34" charset="0"/>
              <a:buChar char="•"/>
              <a:defRPr/>
            </a:pPr>
            <a:r>
              <a:rPr lang="en-US" sz="1200" b="1" dirty="0"/>
              <a:t>Direct Deposit:</a:t>
            </a:r>
            <a:br>
              <a:rPr lang="en-US" sz="1200" b="1" dirty="0"/>
            </a:br>
            <a:r>
              <a:rPr lang="en-US" sz="1200" b="0" dirty="0"/>
              <a:t>There</a:t>
            </a:r>
            <a:r>
              <a:rPr lang="en-US" sz="1200" b="0" baseline="0" dirty="0"/>
              <a:t> are still a few employees who prefer to have their paychecks mailed to their home, but the strong recommendation from Payroll is to sign up for Direct Deposit to your bank.  This will eliminate the fear of a check being lost in the mail and the subsequent wait time if that does happen.  Also, depending upon the relationship between your bank and WSU, you may actually receive your funds a day or two before payday!</a:t>
            </a:r>
            <a:r>
              <a:rPr lang="en-US" sz="1200" dirty="0"/>
              <a:t> </a:t>
            </a:r>
            <a:br>
              <a:rPr lang="en-US" sz="1200" dirty="0"/>
            </a:br>
            <a:r>
              <a:rPr lang="en-US" sz="1200" dirty="0"/>
              <a:t/>
            </a:r>
            <a:br>
              <a:rPr lang="en-US" sz="1200" dirty="0"/>
            </a:br>
            <a:r>
              <a:rPr lang="en-US" sz="1200" dirty="0"/>
              <a:t>Here in</a:t>
            </a:r>
            <a:r>
              <a:rPr lang="en-US" sz="1200" baseline="0" dirty="0"/>
              <a:t> Pullman you have been provided with a Direct Deposit Authorization Card that you can complete and return to Payroll.  If you are not in Pullman, use this link to download a card for this purpose.  Also, check with your supervisor to determine if you need to mail the card to Pullman, or if your site can take care of the this process for you.</a:t>
            </a:r>
          </a:p>
          <a:p>
            <a:pPr marL="184090" indent="-184090">
              <a:buFont typeface="Arial" pitchFamily="34" charset="0"/>
              <a:buChar char="•"/>
              <a:defRPr/>
            </a:pPr>
            <a:endParaRPr lang="en-US" sz="1200" baseline="0" dirty="0"/>
          </a:p>
          <a:p>
            <a:pPr marL="184090" indent="-184090">
              <a:buFont typeface="Arial" pitchFamily="34" charset="0"/>
              <a:buChar char="•"/>
              <a:defRPr/>
            </a:pPr>
            <a:r>
              <a:rPr lang="en-US" sz="1200" baseline="0" dirty="0"/>
              <a:t>Self-Guided Orientation resources</a:t>
            </a:r>
            <a:br>
              <a:rPr lang="en-US" sz="1200" baseline="0" dirty="0"/>
            </a:br>
            <a:r>
              <a:rPr lang="en-US" sz="1200" baseline="0" dirty="0"/>
              <a:t>Have you ever wondered what all those acronyms mean on your paycheck?  This is just one example of the sort of information that is available through the orientation tools found here.  Check them out!</a:t>
            </a:r>
          </a:p>
          <a:p>
            <a:pPr marL="184090" indent="-184090">
              <a:buFont typeface="Arial" pitchFamily="34" charset="0"/>
              <a:buChar char="•"/>
              <a:defRPr/>
            </a:pPr>
            <a:endParaRPr lang="en-US" sz="1200" baseline="0" dirty="0"/>
          </a:p>
          <a:p>
            <a:pPr marL="184090" indent="-184090">
              <a:buFont typeface="Arial" pitchFamily="34" charset="0"/>
              <a:buChar char="•"/>
              <a:defRPr/>
            </a:pPr>
            <a:r>
              <a:rPr lang="en-US" sz="1200" dirty="0"/>
              <a:t>W-4 Employee Withholding</a:t>
            </a:r>
            <a:br>
              <a:rPr lang="en-US" sz="1200" dirty="0"/>
            </a:br>
            <a:r>
              <a:rPr lang="en-US" sz="1200" dirty="0"/>
              <a:t>Instructions</a:t>
            </a:r>
            <a:r>
              <a:rPr lang="en-US" sz="1200" baseline="0" dirty="0"/>
              <a:t> and tools to help you complete your “</a:t>
            </a:r>
            <a:r>
              <a:rPr lang="en-US" sz="1200" i="1" baseline="0" dirty="0"/>
              <a:t>Employee Withholding Allowance Certificate” </a:t>
            </a:r>
            <a:r>
              <a:rPr lang="en-US" sz="1200" i="0" baseline="0" dirty="0"/>
              <a:t>are available here.  Also note the helpful </a:t>
            </a:r>
            <a:r>
              <a:rPr lang="en-US" sz="1200" i="1" baseline="0" dirty="0"/>
              <a:t>“Withholding Calculators” </a:t>
            </a:r>
            <a:r>
              <a:rPr lang="en-US" sz="1200" i="0" baseline="0" dirty="0"/>
              <a:t>on this same page.</a:t>
            </a:r>
          </a:p>
          <a:p>
            <a:pPr marL="184090" indent="-184090">
              <a:buFont typeface="Arial" pitchFamily="34" charset="0"/>
              <a:buChar char="•"/>
              <a:defRPr/>
            </a:pPr>
            <a:endParaRPr lang="en-US" sz="1200" i="0" baseline="0" dirty="0"/>
          </a:p>
          <a:p>
            <a:pPr marL="184090" indent="-184090">
              <a:buFont typeface="Arial" pitchFamily="34" charset="0"/>
              <a:buChar char="•"/>
              <a:defRPr/>
            </a:pPr>
            <a:r>
              <a:rPr lang="en-US" sz="1200" i="0" baseline="0" dirty="0"/>
              <a:t>Earning Statements</a:t>
            </a:r>
            <a:br>
              <a:rPr lang="en-US" sz="1200" i="0" baseline="0" dirty="0"/>
            </a:br>
            <a:r>
              <a:rPr lang="en-US" sz="1200" i="0" baseline="0" dirty="0"/>
              <a:t>Particularly if you elect Direct Deposit (we really hope you do!), you will need to go online to access your earning statements (or pay stubs).  You can do so on this page (point to link), but we recommend accessing your </a:t>
            </a:r>
            <a:r>
              <a:rPr lang="en-US" sz="1200" i="0" baseline="0" dirty="0" err="1"/>
              <a:t>my.WSU</a:t>
            </a:r>
            <a:r>
              <a:rPr lang="en-US" sz="1200" i="0" baseline="0" dirty="0"/>
              <a:t> account.  </a:t>
            </a:r>
            <a:br>
              <a:rPr lang="en-US" sz="1200" i="0" baseline="0" dirty="0"/>
            </a:br>
            <a:r>
              <a:rPr lang="en-US" sz="1200" i="0" baseline="0" dirty="0"/>
              <a:t>(Demonstrate accessing the </a:t>
            </a:r>
            <a:r>
              <a:rPr lang="en-US" sz="1200" i="0" baseline="0" dirty="0" err="1"/>
              <a:t>my.WSU</a:t>
            </a:r>
            <a:r>
              <a:rPr lang="en-US" sz="1200" i="0" baseline="0" dirty="0"/>
              <a:t> portal and highlight the “financial profile” on the bottom left corner.  Point out earning statements, benefits summary, direct deposit, etc.  Comment: “This is another great reason why you should never give your NID criteria to others!!!”)</a:t>
            </a:r>
            <a:endParaRPr lang="en-US" sz="1200" dirty="0"/>
          </a:p>
        </p:txBody>
      </p:sp>
      <p:sp>
        <p:nvSpPr>
          <p:cNvPr id="59396" name="Slide Number Placeholder 3"/>
          <p:cNvSpPr>
            <a:spLocks noGrp="1"/>
          </p:cNvSpPr>
          <p:nvPr>
            <p:ph type="sldNum" sz="quarter" idx="5"/>
          </p:nvPr>
        </p:nvSpPr>
        <p:spPr>
          <a:noFill/>
        </p:spPr>
        <p:txBody>
          <a:bodyPr/>
          <a:lstStyle/>
          <a:p>
            <a:fld id="{506F0651-5780-4D23-8FB2-8CE8B81DB86F}" type="slidenum">
              <a:rPr lang="en-US" smtClean="0"/>
              <a:pPr/>
              <a:t>19</a:t>
            </a:fld>
            <a:endParaRPr lang="en-US" dirty="0"/>
          </a:p>
        </p:txBody>
      </p:sp>
    </p:spTree>
    <p:extLst>
      <p:ext uri="{BB962C8B-B14F-4D97-AF65-F5344CB8AC3E}">
        <p14:creationId xmlns:p14="http://schemas.microsoft.com/office/powerpoint/2010/main" val="2390087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defRPr/>
            </a:pPr>
            <a:r>
              <a:rPr lang="en-US" dirty="0">
                <a:latin typeface="Arial" pitchFamily="34" charset="0"/>
              </a:rPr>
              <a:t>First of all, CONGRATULATIONS!  </a:t>
            </a:r>
          </a:p>
          <a:p>
            <a:pPr marL="0" indent="0">
              <a:buFont typeface="Arial" pitchFamily="34" charset="0"/>
              <a:buNone/>
              <a:defRPr/>
            </a:pPr>
            <a:endParaRPr lang="en-US" dirty="0">
              <a:latin typeface="Arial" pitchFamily="34" charset="0"/>
            </a:endParaRPr>
          </a:p>
          <a:p>
            <a:pPr marL="0" indent="0">
              <a:buFont typeface="Arial" pitchFamily="34" charset="0"/>
              <a:buNone/>
              <a:defRPr/>
            </a:pPr>
            <a:r>
              <a:rPr lang="en-US" dirty="0">
                <a:latin typeface="Arial" pitchFamily="34" charset="0"/>
              </a:rPr>
              <a:t>Today’s job market</a:t>
            </a:r>
            <a:r>
              <a:rPr lang="en-US" baseline="0" dirty="0">
                <a:latin typeface="Arial" pitchFamily="34" charset="0"/>
              </a:rPr>
              <a:t> is very competitive, as you know, and</a:t>
            </a:r>
            <a:r>
              <a:rPr lang="en-US" dirty="0">
                <a:latin typeface="Arial" pitchFamily="34" charset="0"/>
              </a:rPr>
              <a:t> WSU is recognized</a:t>
            </a:r>
            <a:r>
              <a:rPr lang="en-US" baseline="0" dirty="0">
                <a:latin typeface="Arial" pitchFamily="34" charset="0"/>
              </a:rPr>
              <a:t> as a premier employer in the state of Washington.  As such, it</a:t>
            </a:r>
            <a:r>
              <a:rPr lang="en-US" dirty="0">
                <a:latin typeface="Arial" pitchFamily="34" charset="0"/>
              </a:rPr>
              <a:t> is likely a great many</a:t>
            </a:r>
            <a:r>
              <a:rPr lang="en-US" baseline="0" dirty="0">
                <a:latin typeface="Arial" pitchFamily="34" charset="0"/>
              </a:rPr>
              <a:t> other capable individuals applied for the position you now hold. Being selected as the top candidate is indeed a</a:t>
            </a:r>
            <a:r>
              <a:rPr lang="en-US" i="0" baseline="0" dirty="0">
                <a:latin typeface="Arial" pitchFamily="34" charset="0"/>
              </a:rPr>
              <a:t> significant accomplishment and you </a:t>
            </a:r>
            <a:r>
              <a:rPr lang="en-US" dirty="0">
                <a:latin typeface="Arial" pitchFamily="34" charset="0"/>
              </a:rPr>
              <a:t>represent “</a:t>
            </a:r>
            <a:r>
              <a:rPr lang="en-US" i="1" baseline="0" dirty="0">
                <a:latin typeface="Arial" pitchFamily="34" charset="0"/>
              </a:rPr>
              <a:t>the best of the best!”  </a:t>
            </a:r>
            <a:r>
              <a:rPr lang="en-US" i="0" baseline="0" dirty="0">
                <a:latin typeface="Arial" pitchFamily="34" charset="0"/>
              </a:rPr>
              <a:t>And so, on b</a:t>
            </a:r>
            <a:r>
              <a:rPr lang="en-US" dirty="0">
                <a:latin typeface="Arial" pitchFamily="34" charset="0"/>
              </a:rPr>
              <a:t>ehalf of</a:t>
            </a:r>
            <a:r>
              <a:rPr lang="en-US" baseline="0" dirty="0">
                <a:latin typeface="Arial" pitchFamily="34" charset="0"/>
              </a:rPr>
              <a:t> the entire </a:t>
            </a:r>
            <a:r>
              <a:rPr lang="en-US" dirty="0">
                <a:latin typeface="Arial" pitchFamily="34" charset="0"/>
              </a:rPr>
              <a:t>Washington State University community, congratulations</a:t>
            </a:r>
            <a:r>
              <a:rPr lang="en-US" baseline="0" dirty="0">
                <a:latin typeface="Arial" pitchFamily="34" charset="0"/>
              </a:rPr>
              <a:t> and – once again - welcome aboard!</a:t>
            </a:r>
            <a:r>
              <a:rPr lang="en-US" dirty="0">
                <a:latin typeface="Arial" pitchFamily="34" charset="0"/>
              </a:rPr>
              <a:t>  How about giving yourselves</a:t>
            </a:r>
            <a:r>
              <a:rPr lang="en-US" baseline="0" dirty="0">
                <a:latin typeface="Arial" pitchFamily="34" charset="0"/>
              </a:rPr>
              <a:t> a round of applause?  You deserve it!</a:t>
            </a:r>
            <a:endParaRPr lang="en-US" dirty="0">
              <a:latin typeface="Arial" pitchFamily="34" charset="0"/>
            </a:endParaRPr>
          </a:p>
          <a:p>
            <a:pPr marL="0" indent="0">
              <a:buFont typeface="Arial" pitchFamily="34" charset="0"/>
              <a:buNone/>
              <a:defRPr/>
            </a:pPr>
            <a:endParaRPr lang="en-US" dirty="0">
              <a:latin typeface="Arial" pitchFamily="34" charset="0"/>
            </a:endParaRPr>
          </a:p>
          <a:p>
            <a:pPr marL="0" indent="0">
              <a:buFont typeface="Arial" pitchFamily="34" charset="0"/>
              <a:buNone/>
              <a:defRPr/>
            </a:pPr>
            <a:r>
              <a:rPr lang="en-US" dirty="0">
                <a:latin typeface="Arial" pitchFamily="34" charset="0"/>
              </a:rPr>
              <a:t>Here at WSU</a:t>
            </a:r>
            <a:r>
              <a:rPr lang="en-US" baseline="0" dirty="0">
                <a:latin typeface="Arial" pitchFamily="34" charset="0"/>
              </a:rPr>
              <a:t> there are many different employee types, each with its own set of conditions and guidelines.  </a:t>
            </a:r>
            <a:r>
              <a:rPr lang="en-US" dirty="0">
                <a:latin typeface="Arial" pitchFamily="34" charset="0"/>
              </a:rPr>
              <a:t>The orientation</a:t>
            </a:r>
            <a:r>
              <a:rPr lang="en-US" baseline="0" dirty="0">
                <a:latin typeface="Arial" pitchFamily="34" charset="0"/>
              </a:rPr>
              <a:t> your are about to begin is particularly applicable to Faculty, Administrative Professional, Civil Service, and Bargaining Unit employees.    </a:t>
            </a:r>
            <a:endParaRPr lang="en-US" dirty="0">
              <a:latin typeface="Arial" pitchFamily="34" charset="0"/>
            </a:endParaRPr>
          </a:p>
          <a:p>
            <a:endParaRPr lang="en-US" dirty="0"/>
          </a:p>
        </p:txBody>
      </p:sp>
      <p:sp>
        <p:nvSpPr>
          <p:cNvPr id="4" name="Date Placeholder 3"/>
          <p:cNvSpPr>
            <a:spLocks noGrp="1"/>
          </p:cNvSpPr>
          <p:nvPr>
            <p:ph type="dt" idx="10"/>
          </p:nvPr>
        </p:nvSpPr>
        <p:spPr/>
        <p:txBody>
          <a:bodyPr/>
          <a:lstStyle/>
          <a:p>
            <a:pPr>
              <a:defRPr/>
            </a:pPr>
            <a:fld id="{657F197A-F96B-4D77-BE93-204ABD4FE9E2}" type="datetime1">
              <a:rPr lang="en-US" smtClean="0"/>
              <a:t>8/6/2018</a:t>
            </a:fld>
            <a:endParaRPr lang="en-US" dirty="0"/>
          </a:p>
        </p:txBody>
      </p:sp>
      <p:sp>
        <p:nvSpPr>
          <p:cNvPr id="5" name="Slide Number Placeholder 4"/>
          <p:cNvSpPr>
            <a:spLocks noGrp="1"/>
          </p:cNvSpPr>
          <p:nvPr>
            <p:ph type="sldNum" sz="quarter" idx="11"/>
          </p:nvPr>
        </p:nvSpPr>
        <p:spPr/>
        <p:txBody>
          <a:bodyPr/>
          <a:lstStyle/>
          <a:p>
            <a:pPr>
              <a:defRPr/>
            </a:pPr>
            <a:fld id="{C23A3D8B-5633-4ECC-9DDA-387F39953303}" type="slidenum">
              <a:rPr lang="en-US" smtClean="0"/>
              <a:pPr>
                <a:defRPr/>
              </a:pPr>
              <a:t>2</a:t>
            </a:fld>
            <a:endParaRPr lang="en-US" dirty="0"/>
          </a:p>
        </p:txBody>
      </p:sp>
    </p:spTree>
    <p:extLst>
      <p:ext uri="{BB962C8B-B14F-4D97-AF65-F5344CB8AC3E}">
        <p14:creationId xmlns:p14="http://schemas.microsoft.com/office/powerpoint/2010/main" val="29806832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a:buFont typeface="Arial" pitchFamily="34" charset="0"/>
              <a:buNone/>
              <a:defRPr/>
            </a:pPr>
            <a:r>
              <a:rPr lang="en-US" b="1" dirty="0"/>
              <a:t>More often than not you will have no problems when it comes to payroll, however if you do ever have an question or concern contact your supervisor or payroll services </a:t>
            </a:r>
            <a:r>
              <a:rPr lang="en-US" b="1" baseline="0" dirty="0"/>
              <a:t>to resolve the discrepancy. </a:t>
            </a:r>
          </a:p>
          <a:p>
            <a:pPr>
              <a:buFont typeface="Arial" pitchFamily="34" charset="0"/>
              <a:buNone/>
              <a:defRPr/>
            </a:pPr>
            <a:endParaRPr lang="en-US" dirty="0"/>
          </a:p>
          <a:p>
            <a:pPr>
              <a:buFont typeface="Arial" pitchFamily="34" charset="0"/>
              <a:buNone/>
              <a:defRPr/>
            </a:pPr>
            <a:r>
              <a:rPr lang="en-US" i="0" dirty="0"/>
              <a:t>Some of the most common errors or problems might include: </a:t>
            </a:r>
          </a:p>
          <a:p>
            <a:pPr>
              <a:buFont typeface="Arial" pitchFamily="34" charset="0"/>
              <a:buNone/>
              <a:defRPr/>
            </a:pPr>
            <a:r>
              <a:rPr lang="en-US" i="0" dirty="0"/>
              <a:t>	(1) Receiving no payment - </a:t>
            </a:r>
          </a:p>
          <a:p>
            <a:pPr>
              <a:buFont typeface="Arial" pitchFamily="34" charset="0"/>
              <a:buNone/>
              <a:defRPr/>
            </a:pPr>
            <a:r>
              <a:rPr lang="en-US" i="0" dirty="0"/>
              <a:t>	(2) Overpayment of funds</a:t>
            </a:r>
          </a:p>
          <a:p>
            <a:pPr marL="1590115" lvl="3" indent="-184809">
              <a:buFont typeface="Arial" pitchFamily="34" charset="0"/>
              <a:buChar char="•"/>
              <a:defRPr/>
            </a:pPr>
            <a:r>
              <a:rPr lang="en-US" i="0" dirty="0"/>
              <a:t>If you are overpaid, contact Payroll immediately because Washington State Ethics Laws prohibit state employee from keeping overpaid funds.</a:t>
            </a:r>
          </a:p>
          <a:p>
            <a:pPr>
              <a:buFont typeface="Arial" pitchFamily="34" charset="0"/>
              <a:buNone/>
              <a:defRPr/>
            </a:pPr>
            <a:r>
              <a:rPr lang="en-US" i="0" dirty="0"/>
              <a:t>	(3) Underpayment: </a:t>
            </a:r>
          </a:p>
          <a:p>
            <a:pPr marL="1590115" lvl="3" indent="-184809">
              <a:buFont typeface="Arial" pitchFamily="34" charset="0"/>
              <a:buChar char="•"/>
              <a:defRPr/>
            </a:pPr>
            <a:r>
              <a:rPr lang="en-US" i="0" dirty="0"/>
              <a:t>Keep in mind that retroactive premiums will be withheld from your first paycheck after you sign-up for Benefits. As such, it is important that you sign-up for benefits as soon as possible to reduce this retroactive payment. </a:t>
            </a:r>
          </a:p>
          <a:p>
            <a:pPr>
              <a:buFont typeface="Arial" pitchFamily="34" charset="0"/>
              <a:buNone/>
              <a:defRPr/>
            </a:pPr>
            <a:endParaRPr lang="en-US" i="0" dirty="0"/>
          </a:p>
        </p:txBody>
      </p:sp>
      <p:sp>
        <p:nvSpPr>
          <p:cNvPr id="59396" name="Slide Number Placeholder 3"/>
          <p:cNvSpPr>
            <a:spLocks noGrp="1"/>
          </p:cNvSpPr>
          <p:nvPr>
            <p:ph type="sldNum" sz="quarter" idx="5"/>
          </p:nvPr>
        </p:nvSpPr>
        <p:spPr>
          <a:noFill/>
        </p:spPr>
        <p:txBody>
          <a:bodyPr/>
          <a:lstStyle/>
          <a:p>
            <a:fld id="{506F0651-5780-4D23-8FB2-8CE8B81DB86F}" type="slidenum">
              <a:rPr lang="en-US" smtClean="0"/>
              <a:pPr/>
              <a:t>20</a:t>
            </a:fld>
            <a:endParaRPr lang="en-US" dirty="0"/>
          </a:p>
        </p:txBody>
      </p:sp>
    </p:spTree>
    <p:extLst>
      <p:ext uri="{BB962C8B-B14F-4D97-AF65-F5344CB8AC3E}">
        <p14:creationId xmlns:p14="http://schemas.microsoft.com/office/powerpoint/2010/main" val="2618654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a:t>
            </a:r>
            <a:r>
              <a:rPr lang="en-US" baseline="0" dirty="0"/>
              <a:t> this slide ask for any Payroll questions.  It also provides a lead-in to the wonderful concept of Annual Leave (“You could be here!”)</a:t>
            </a:r>
            <a:endParaRPr lang="en-US" dirty="0"/>
          </a:p>
        </p:txBody>
      </p:sp>
      <p:sp>
        <p:nvSpPr>
          <p:cNvPr id="4" name="Date Placeholder 3"/>
          <p:cNvSpPr>
            <a:spLocks noGrp="1"/>
          </p:cNvSpPr>
          <p:nvPr>
            <p:ph type="dt" idx="10"/>
          </p:nvPr>
        </p:nvSpPr>
        <p:spPr/>
        <p:txBody>
          <a:bodyPr/>
          <a:lstStyle/>
          <a:p>
            <a:pPr>
              <a:defRPr/>
            </a:pPr>
            <a:fld id="{15812467-9F57-4530-B1F4-3E0DF26BE1AB}" type="datetime1">
              <a:rPr lang="en-US" smtClean="0"/>
              <a:t>8/6/2018</a:t>
            </a:fld>
            <a:endParaRPr lang="en-US"/>
          </a:p>
        </p:txBody>
      </p:sp>
      <p:sp>
        <p:nvSpPr>
          <p:cNvPr id="6" name="Slide Number Placeholder 5"/>
          <p:cNvSpPr>
            <a:spLocks noGrp="1"/>
          </p:cNvSpPr>
          <p:nvPr>
            <p:ph type="sldNum" sz="quarter" idx="12"/>
          </p:nvPr>
        </p:nvSpPr>
        <p:spPr/>
        <p:txBody>
          <a:bodyPr/>
          <a:lstStyle/>
          <a:p>
            <a:pPr>
              <a:defRPr/>
            </a:pPr>
            <a:fld id="{C23A3D8B-5633-4ECC-9DDA-387F39953303}" type="slidenum">
              <a:rPr lang="en-US" smtClean="0"/>
              <a:pPr>
                <a:defRPr/>
              </a:pPr>
              <a:t>21</a:t>
            </a:fld>
            <a:endParaRPr lang="en-US"/>
          </a:p>
        </p:txBody>
      </p:sp>
    </p:spTree>
    <p:extLst>
      <p:ext uri="{BB962C8B-B14F-4D97-AF65-F5344CB8AC3E}">
        <p14:creationId xmlns:p14="http://schemas.microsoft.com/office/powerpoint/2010/main" val="339904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There are multiple leave options available to WSU faculty and Staff.  Please note that for all employees, paid leave cannot be used prior to earning it.  Accruals (and thus,</a:t>
            </a:r>
            <a:r>
              <a:rPr lang="en-US" sz="1200" b="1" baseline="0" dirty="0"/>
              <a:t> availability to use leave) </a:t>
            </a:r>
            <a:r>
              <a:rPr lang="en-US" sz="1200" b="1" dirty="0"/>
              <a:t>are adjusted at</a:t>
            </a:r>
            <a:r>
              <a:rPr lang="en-US" sz="1200" b="1" baseline="0" dirty="0"/>
              <a:t> the end of each month</a:t>
            </a:r>
            <a:endParaRPr lang="en-US" sz="1200" b="1" dirty="0"/>
          </a:p>
          <a:p>
            <a:endParaRPr lang="en-US" sz="1200" b="1" dirty="0"/>
          </a:p>
          <a:p>
            <a:r>
              <a:rPr lang="en-US" sz="1200" b="1" dirty="0"/>
              <a:t>Annual Leave accruals vary depending on employee type.  </a:t>
            </a:r>
          </a:p>
          <a:p>
            <a:pPr marL="0" indent="0" defTabSz="981810">
              <a:buFont typeface="Arial" pitchFamily="34" charset="0"/>
              <a:buNone/>
              <a:defRPr/>
            </a:pPr>
            <a:endParaRPr lang="en-US" sz="1200" dirty="0"/>
          </a:p>
          <a:p>
            <a:pPr marL="0" indent="0" defTabSz="981810">
              <a:buFont typeface="Arial" pitchFamily="34" charset="0"/>
              <a:buNone/>
              <a:defRPr/>
            </a:pPr>
            <a:r>
              <a:rPr lang="en-US" sz="1200" dirty="0"/>
              <a:t>Fulltime AP employees and Faculty on annual appointment each earn 16.67 </a:t>
            </a:r>
            <a:r>
              <a:rPr lang="en-US" sz="1200" i="0" dirty="0"/>
              <a:t>hrs/month and can earn a maximum of 352 hours.  This</a:t>
            </a:r>
            <a:r>
              <a:rPr lang="en-US" sz="1200" i="0" baseline="0" dirty="0"/>
              <a:t> is a “hard” maximum, meaning employees can never exceed the 352 hours</a:t>
            </a:r>
            <a:r>
              <a:rPr lang="en-US" sz="1200" i="0" dirty="0"/>
              <a:t>.  </a:t>
            </a:r>
          </a:p>
        </p:txBody>
      </p:sp>
      <p:sp>
        <p:nvSpPr>
          <p:cNvPr id="4" name="Date Placeholder 3"/>
          <p:cNvSpPr>
            <a:spLocks noGrp="1"/>
          </p:cNvSpPr>
          <p:nvPr>
            <p:ph type="dt" idx="10"/>
          </p:nvPr>
        </p:nvSpPr>
        <p:spPr/>
        <p:txBody>
          <a:bodyPr/>
          <a:lstStyle/>
          <a:p>
            <a:pPr>
              <a:defRPr/>
            </a:pPr>
            <a:fld id="{B6AF0494-8BDC-4882-BB30-EC4761119A50}" type="datetime1">
              <a:rPr lang="en-US" smtClean="0"/>
              <a:t>8/6/2018</a:t>
            </a:fld>
            <a:endParaRPr lang="en-US"/>
          </a:p>
        </p:txBody>
      </p:sp>
      <p:sp>
        <p:nvSpPr>
          <p:cNvPr id="6" name="Slide Number Placeholder 5"/>
          <p:cNvSpPr>
            <a:spLocks noGrp="1"/>
          </p:cNvSpPr>
          <p:nvPr>
            <p:ph type="sldNum" sz="quarter" idx="12"/>
          </p:nvPr>
        </p:nvSpPr>
        <p:spPr/>
        <p:txBody>
          <a:bodyPr/>
          <a:lstStyle/>
          <a:p>
            <a:pPr>
              <a:defRPr/>
            </a:pPr>
            <a:fld id="{4E1A8729-9590-4B82-BE79-D52143B90960}" type="slidenum">
              <a:rPr lang="en-US" smtClean="0"/>
              <a:pPr>
                <a:defRPr/>
              </a:pPr>
              <a:t>22</a:t>
            </a:fld>
            <a:endParaRPr lang="en-US"/>
          </a:p>
        </p:txBody>
      </p:sp>
    </p:spTree>
    <p:extLst>
      <p:ext uri="{BB962C8B-B14F-4D97-AF65-F5344CB8AC3E}">
        <p14:creationId xmlns:p14="http://schemas.microsoft.com/office/powerpoint/2010/main" val="3879268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Full time</a:t>
            </a:r>
            <a:r>
              <a:rPr lang="en-US" sz="1200" b="0" baseline="0" dirty="0"/>
              <a:t> Civil Service and Bargaining Unit employees begin their appointments by earning 9.33 hours per month.  This amount, however, is “progressively increasing.”  That is, this accrual rate increases over time (click link; describe policy and explain we will show more policy navigation later).</a:t>
            </a:r>
          </a:p>
          <a:p>
            <a:endParaRPr lang="en-US" sz="1200" b="0" baseline="0" dirty="0"/>
          </a:p>
          <a:p>
            <a:r>
              <a:rPr lang="en-US" sz="1200" b="0" baseline="0" dirty="0"/>
              <a:t>As for maximum accruals, there is a “soft” maximum of 240 hours in place.  That is, if you are this type of employee, you can temporarily exceed this 240 hour maximum, but upon your anniversary date you will lose any hours that exceed this maximum.  In other words, if you have more that 240 hours on your anniversary date, that overage will be subtracted from your accrued amount.</a:t>
            </a:r>
          </a:p>
          <a:p>
            <a:endParaRPr lang="en-US" sz="1200" b="0" baseline="0" dirty="0"/>
          </a:p>
          <a:p>
            <a:r>
              <a:rPr lang="en-US" sz="1200" b="0" baseline="0" dirty="0"/>
              <a:t>Incidentally, “hire date” is defined as your most recent date of hire without a break in service.</a:t>
            </a:r>
            <a:endParaRPr lang="en-US" sz="1200" i="1" dirty="0"/>
          </a:p>
        </p:txBody>
      </p:sp>
      <p:sp>
        <p:nvSpPr>
          <p:cNvPr id="4" name="Date Placeholder 3"/>
          <p:cNvSpPr>
            <a:spLocks noGrp="1"/>
          </p:cNvSpPr>
          <p:nvPr>
            <p:ph type="dt" idx="10"/>
          </p:nvPr>
        </p:nvSpPr>
        <p:spPr/>
        <p:txBody>
          <a:bodyPr/>
          <a:lstStyle/>
          <a:p>
            <a:pPr>
              <a:defRPr/>
            </a:pPr>
            <a:fld id="{B6AF0494-8BDC-4882-BB30-EC4761119A50}" type="datetime1">
              <a:rPr lang="en-US" smtClean="0"/>
              <a:t>8/6/2018</a:t>
            </a:fld>
            <a:endParaRPr lang="en-US"/>
          </a:p>
        </p:txBody>
      </p:sp>
      <p:sp>
        <p:nvSpPr>
          <p:cNvPr id="6" name="Slide Number Placeholder 5"/>
          <p:cNvSpPr>
            <a:spLocks noGrp="1"/>
          </p:cNvSpPr>
          <p:nvPr>
            <p:ph type="sldNum" sz="quarter" idx="12"/>
          </p:nvPr>
        </p:nvSpPr>
        <p:spPr/>
        <p:txBody>
          <a:bodyPr/>
          <a:lstStyle/>
          <a:p>
            <a:pPr>
              <a:defRPr/>
            </a:pPr>
            <a:fld id="{4E1A8729-9590-4B82-BE79-D52143B90960}" type="slidenum">
              <a:rPr lang="en-US" smtClean="0"/>
              <a:pPr>
                <a:defRPr/>
              </a:pPr>
              <a:t>23</a:t>
            </a:fld>
            <a:endParaRPr lang="en-US"/>
          </a:p>
        </p:txBody>
      </p:sp>
    </p:spTree>
    <p:extLst>
      <p:ext uri="{BB962C8B-B14F-4D97-AF65-F5344CB8AC3E}">
        <p14:creationId xmlns:p14="http://schemas.microsoft.com/office/powerpoint/2010/main" val="259907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Sick leave is accrued the same for each employee type. </a:t>
            </a:r>
          </a:p>
          <a:p>
            <a:pPr marL="171450" indent="-171450">
              <a:buFont typeface="Arial" panose="020B0604020202020204" pitchFamily="34" charset="0"/>
              <a:buChar char="•"/>
            </a:pPr>
            <a:endParaRPr lang="en-US" sz="1200" b="1" dirty="0"/>
          </a:p>
          <a:p>
            <a:pPr marL="171450" indent="-171450">
              <a:buFont typeface="Arial" panose="020B0604020202020204" pitchFamily="34" charset="0"/>
              <a:buChar char="•"/>
            </a:pPr>
            <a:r>
              <a:rPr lang="en-US" sz="1200" dirty="0"/>
              <a:t>Full time employee earn 8 hours of sick leave per month</a:t>
            </a:r>
          </a:p>
          <a:p>
            <a:pPr marL="184090" indent="-184090">
              <a:buFont typeface="Arial" pitchFamily="34" charset="0"/>
              <a:buChar char="•"/>
            </a:pPr>
            <a:endParaRPr lang="en-US" sz="1200" dirty="0"/>
          </a:p>
          <a:p>
            <a:pPr marL="184090" indent="-184090">
              <a:buFont typeface="Arial" pitchFamily="34" charset="0"/>
              <a:buChar char="•"/>
            </a:pPr>
            <a:r>
              <a:rPr lang="en-US" sz="1200" dirty="0"/>
              <a:t>Sick leave accruals have no maximum</a:t>
            </a:r>
          </a:p>
          <a:p>
            <a:pPr marL="184090" indent="-184090">
              <a:buFont typeface="Arial" pitchFamily="34" charset="0"/>
              <a:buChar char="•"/>
            </a:pPr>
            <a:endParaRPr lang="en-US" sz="1200" dirty="0"/>
          </a:p>
          <a:p>
            <a:pPr marL="184090" indent="-184090">
              <a:buFont typeface="Arial" pitchFamily="34" charset="0"/>
              <a:buChar char="•"/>
            </a:pPr>
            <a:r>
              <a:rPr lang="en-US" sz="1200" dirty="0"/>
              <a:t>You don’t necessarily</a:t>
            </a:r>
            <a:r>
              <a:rPr lang="en-US" sz="1200" baseline="0" dirty="0"/>
              <a:t> </a:t>
            </a:r>
            <a:r>
              <a:rPr lang="en-US" sz="1200" dirty="0"/>
              <a:t>have to be “sick” to use your sick leave- you can also use sick leave for doctors appointments, sick child, etc.  However, it is against University</a:t>
            </a:r>
            <a:r>
              <a:rPr lang="en-US" sz="1200" baseline="0" dirty="0"/>
              <a:t> policy to “pretend” to be sick and use this leave as though it were annual leave.  Please refrain from such a practice.</a:t>
            </a:r>
          </a:p>
          <a:p>
            <a:pPr marL="184090" indent="-184090">
              <a:buFont typeface="Arial" pitchFamily="34" charset="0"/>
              <a:buChar char="•"/>
            </a:pPr>
            <a:endParaRPr lang="en-US" sz="1200" dirty="0"/>
          </a:p>
        </p:txBody>
      </p:sp>
      <p:sp>
        <p:nvSpPr>
          <p:cNvPr id="4" name="Date Placeholder 3"/>
          <p:cNvSpPr>
            <a:spLocks noGrp="1"/>
          </p:cNvSpPr>
          <p:nvPr>
            <p:ph type="dt" idx="10"/>
          </p:nvPr>
        </p:nvSpPr>
        <p:spPr/>
        <p:txBody>
          <a:bodyPr/>
          <a:lstStyle/>
          <a:p>
            <a:pPr>
              <a:defRPr/>
            </a:pPr>
            <a:fld id="{B6AF0494-8BDC-4882-BB30-EC4761119A50}" type="datetime1">
              <a:rPr lang="en-US" smtClean="0"/>
              <a:t>8/6/2018</a:t>
            </a:fld>
            <a:endParaRPr lang="en-US"/>
          </a:p>
        </p:txBody>
      </p:sp>
      <p:sp>
        <p:nvSpPr>
          <p:cNvPr id="6" name="Slide Number Placeholder 5"/>
          <p:cNvSpPr>
            <a:spLocks noGrp="1"/>
          </p:cNvSpPr>
          <p:nvPr>
            <p:ph type="sldNum" sz="quarter" idx="12"/>
          </p:nvPr>
        </p:nvSpPr>
        <p:spPr/>
        <p:txBody>
          <a:bodyPr/>
          <a:lstStyle/>
          <a:p>
            <a:pPr>
              <a:defRPr/>
            </a:pPr>
            <a:fld id="{4E1A8729-9590-4B82-BE79-D52143B90960}" type="slidenum">
              <a:rPr lang="en-US" smtClean="0"/>
              <a:pPr>
                <a:defRPr/>
              </a:pPr>
              <a:t>24</a:t>
            </a:fld>
            <a:endParaRPr lang="en-US"/>
          </a:p>
        </p:txBody>
      </p:sp>
    </p:spTree>
    <p:extLst>
      <p:ext uri="{BB962C8B-B14F-4D97-AF65-F5344CB8AC3E}">
        <p14:creationId xmlns:p14="http://schemas.microsoft.com/office/powerpoint/2010/main" val="22114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Holiday Pay: (LWOP =Leave Without Pay)</a:t>
            </a:r>
          </a:p>
          <a:p>
            <a:pPr marL="184090" indent="-184090">
              <a:buFont typeface="Arial" pitchFamily="34" charset="0"/>
              <a:buChar char="•"/>
            </a:pPr>
            <a:r>
              <a:rPr lang="en-US" sz="1200" dirty="0"/>
              <a:t>WSU observes 10 paid holidays each year (click on link and navigate to schedule)</a:t>
            </a:r>
          </a:p>
          <a:p>
            <a:pPr marL="641290" lvl="1" indent="-184090">
              <a:buFont typeface="Arial" pitchFamily="34" charset="0"/>
              <a:buChar char="•"/>
            </a:pPr>
            <a:r>
              <a:rPr lang="en-US" sz="1200" dirty="0"/>
              <a:t>Note the “Personal Holiday</a:t>
            </a:r>
            <a:r>
              <a:rPr lang="en-US" sz="1200" baseline="0" dirty="0"/>
              <a:t>” at the bottom of the list.  We will discuss that momentarily.</a:t>
            </a:r>
            <a:endParaRPr lang="en-US" sz="1200" dirty="0"/>
          </a:p>
          <a:p>
            <a:pPr marL="184090" indent="-184090">
              <a:buFont typeface="Arial" pitchFamily="34" charset="0"/>
              <a:buChar char="•"/>
            </a:pPr>
            <a:endParaRPr lang="en-US" sz="1200" dirty="0"/>
          </a:p>
          <a:p>
            <a:pPr marL="184090" indent="-184090">
              <a:buFont typeface="Arial" pitchFamily="34" charset="0"/>
              <a:buChar char="•"/>
            </a:pPr>
            <a:r>
              <a:rPr lang="en-US" sz="1200" dirty="0"/>
              <a:t>These are paid holidays, but only if you are in “Pay Status” the prio</a:t>
            </a:r>
            <a:r>
              <a:rPr lang="en-US" sz="1200" baseline="0" dirty="0"/>
              <a:t>r work shift in order to receive payment for the holiday</a:t>
            </a:r>
          </a:p>
          <a:p>
            <a:pPr marL="641290" lvl="1" indent="-184090">
              <a:buFont typeface="Arial" pitchFamily="34" charset="0"/>
              <a:buChar char="•"/>
            </a:pPr>
            <a:r>
              <a:rPr lang="en-US" sz="1200" baseline="0" dirty="0"/>
              <a:t>Pay Status refers to any condition </a:t>
            </a:r>
            <a:r>
              <a:rPr lang="en-US" sz="1200" b="1" i="1" u="sng" baseline="0" dirty="0"/>
              <a:t>except</a:t>
            </a:r>
            <a:r>
              <a:rPr lang="en-US" sz="1200" b="1" i="1" u="none" baseline="0" dirty="0"/>
              <a:t> </a:t>
            </a:r>
            <a:r>
              <a:rPr lang="en-US" sz="1200" b="0" i="0" u="none" baseline="0" dirty="0"/>
              <a:t>Leave Without Pay (LWOP).  In other words, if you are actually working that day, or perhaps out on Annual Leave or Sick Leave, then you are actually getting paid that day.  This means you are in Pay Status</a:t>
            </a:r>
            <a:br>
              <a:rPr lang="en-US" sz="1200" b="0" i="0" u="none" baseline="0" dirty="0"/>
            </a:br>
            <a:endParaRPr lang="en-US" sz="1200" b="0" i="0" u="none" baseline="0" dirty="0"/>
          </a:p>
          <a:p>
            <a:pPr marL="641290" lvl="1" indent="-184090">
              <a:buFont typeface="Arial" pitchFamily="34" charset="0"/>
              <a:buChar char="•"/>
            </a:pPr>
            <a:r>
              <a:rPr lang="en-US" sz="1200" b="0" i="0" u="none" baseline="0" dirty="0"/>
              <a:t>But if you are out that day and for some reason are on “Leave Without Pay” – that is, not using any sort of leave – then you are considered out of Pay Status.  If that is the case on the scheduled </a:t>
            </a:r>
            <a:r>
              <a:rPr lang="en-US" sz="1200" b="0" i="0" u="none" baseline="0" dirty="0" err="1"/>
              <a:t>workshift</a:t>
            </a:r>
            <a:r>
              <a:rPr lang="en-US" sz="1200" b="0" i="0" u="none" baseline="0" dirty="0"/>
              <a:t> immediately prior to the holiday, you will not be paid for that holiday</a:t>
            </a:r>
            <a:endParaRPr lang="en-US" sz="1200" baseline="0" dirty="0"/>
          </a:p>
          <a:p>
            <a:pPr marL="184090" indent="-184090">
              <a:buFont typeface="Arial" pitchFamily="34" charset="0"/>
              <a:buChar char="•"/>
            </a:pPr>
            <a:endParaRPr lang="en-US" sz="1200" baseline="0" dirty="0"/>
          </a:p>
          <a:p>
            <a:pPr marL="184090" lvl="0" indent="-184090">
              <a:buFont typeface="Arial" pitchFamily="34" charset="0"/>
              <a:buChar char="•"/>
            </a:pPr>
            <a:r>
              <a:rPr lang="en-US" sz="1200" dirty="0"/>
              <a:t>Civil Service employees must be in Pay Status for the entire work shift prior to the</a:t>
            </a:r>
            <a:r>
              <a:rPr lang="en-US" sz="1200" baseline="0" dirty="0"/>
              <a:t> holiday.  For most of us working full time, that would be the 8 hour shift</a:t>
            </a:r>
            <a:endParaRPr lang="en-US" sz="1200" dirty="0"/>
          </a:p>
          <a:p>
            <a:pPr marL="184090" indent="-184090" defTabSz="981810">
              <a:buFont typeface="Arial" pitchFamily="34" charset="0"/>
              <a:buChar char="•"/>
              <a:defRPr/>
            </a:pPr>
            <a:endParaRPr lang="en-US" sz="1200" dirty="0"/>
          </a:p>
          <a:p>
            <a:pPr marL="184090" indent="-184090" defTabSz="981810">
              <a:buFont typeface="Arial" pitchFamily="34" charset="0"/>
              <a:buChar char="•"/>
              <a:defRPr/>
            </a:pPr>
            <a:r>
              <a:rPr lang="en-US" sz="1200" dirty="0"/>
              <a:t>Faculty and AP employees must be in pay status for any portion of the work shift prior to the holiday</a:t>
            </a:r>
            <a:br>
              <a:rPr lang="en-US" sz="1200" dirty="0"/>
            </a:br>
            <a:endParaRPr lang="en-US" sz="1200" dirty="0"/>
          </a:p>
          <a:p>
            <a:pPr marL="184090" marR="0" indent="-184090" algn="l" defTabSz="981810" rtl="0" eaLnBrk="0" fontAlgn="base" latinLnBrk="0" hangingPunct="0">
              <a:lnSpc>
                <a:spcPct val="100000"/>
              </a:lnSpc>
              <a:spcBef>
                <a:spcPct val="30000"/>
              </a:spcBef>
              <a:spcAft>
                <a:spcPct val="0"/>
              </a:spcAft>
              <a:buClrTx/>
              <a:buSzTx/>
              <a:buFont typeface="Arial" pitchFamily="34" charset="0"/>
              <a:buChar char="•"/>
              <a:tabLst/>
              <a:defRPr/>
            </a:pPr>
            <a:r>
              <a:rPr lang="en-US" sz="1200" dirty="0"/>
              <a:t>Bargaining Unit employees are advised to check their Collective Bargaining Agreement for details.  It may be the</a:t>
            </a:r>
            <a:r>
              <a:rPr lang="en-US" sz="1200" baseline="0" dirty="0"/>
              <a:t> same as Civil Service conditions, or it may vary</a:t>
            </a:r>
            <a:endParaRPr lang="en-US" sz="1200" dirty="0"/>
          </a:p>
        </p:txBody>
      </p:sp>
      <p:sp>
        <p:nvSpPr>
          <p:cNvPr id="4" name="Date Placeholder 3"/>
          <p:cNvSpPr>
            <a:spLocks noGrp="1"/>
          </p:cNvSpPr>
          <p:nvPr>
            <p:ph type="dt" idx="10"/>
          </p:nvPr>
        </p:nvSpPr>
        <p:spPr/>
        <p:txBody>
          <a:bodyPr/>
          <a:lstStyle/>
          <a:p>
            <a:pPr>
              <a:defRPr/>
            </a:pPr>
            <a:fld id="{00FAE978-1EF4-4EDA-8552-397A05ECB4E1}" type="datetime1">
              <a:rPr lang="en-US" smtClean="0"/>
              <a:t>8/6/2018</a:t>
            </a:fld>
            <a:endParaRPr lang="en-US"/>
          </a:p>
        </p:txBody>
      </p:sp>
      <p:sp>
        <p:nvSpPr>
          <p:cNvPr id="6" name="Slide Number Placeholder 5"/>
          <p:cNvSpPr>
            <a:spLocks noGrp="1"/>
          </p:cNvSpPr>
          <p:nvPr>
            <p:ph type="sldNum" sz="quarter" idx="12"/>
          </p:nvPr>
        </p:nvSpPr>
        <p:spPr/>
        <p:txBody>
          <a:bodyPr/>
          <a:lstStyle/>
          <a:p>
            <a:pPr>
              <a:defRPr/>
            </a:pPr>
            <a:fld id="{4E1A8729-9590-4B82-BE79-D52143B90960}" type="slidenum">
              <a:rPr lang="en-US" smtClean="0"/>
              <a:pPr>
                <a:defRPr/>
              </a:pPr>
              <a:t>25</a:t>
            </a:fld>
            <a:endParaRPr lang="en-US"/>
          </a:p>
        </p:txBody>
      </p:sp>
    </p:spTree>
    <p:extLst>
      <p:ext uri="{BB962C8B-B14F-4D97-AF65-F5344CB8AC3E}">
        <p14:creationId xmlns:p14="http://schemas.microsoft.com/office/powerpoint/2010/main" val="3918115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 addition to the 10 Holidays, full time employees receive 1 personal holiday per year (part time employees are prorated).  This means you are able to select</a:t>
            </a:r>
            <a:r>
              <a:rPr lang="en-US" sz="1200" baseline="0" dirty="0"/>
              <a:t> any day of the year – subject to supervisory approval – as an additional paid holiday.  One stipulation: while you are permitted to use Annual Leave or Sick Leave in small increments (an hour or two at a time when desired), the Personal Holiday must be used in its entirety on that selected day.</a:t>
            </a:r>
          </a:p>
          <a:p>
            <a:endParaRPr lang="en-US" sz="1200" baseline="0" dirty="0"/>
          </a:p>
          <a:p>
            <a:r>
              <a:rPr lang="en-US" sz="1200" baseline="0" dirty="0"/>
              <a:t>It is also important to understand that you are allowed to accrue only one Personal Holiday.  This is a “use it or lose it” situation.  If you do not use your Personal Holiday within the date range for your position type, you will lose that one in the same moment you accrue its new replacement:</a:t>
            </a:r>
            <a:endParaRPr lang="en-US" sz="1200" dirty="0"/>
          </a:p>
          <a:p>
            <a:endParaRPr lang="en-US" sz="1200" dirty="0"/>
          </a:p>
          <a:p>
            <a:pPr marL="184090" indent="-184090">
              <a:buFont typeface="Arial" pitchFamily="34" charset="0"/>
              <a:buChar char="•"/>
            </a:pPr>
            <a:r>
              <a:rPr lang="en-US" sz="1200" dirty="0"/>
              <a:t>FAC, AP – the personal holiday is immediately available and must be used by the end of the fiscal year</a:t>
            </a:r>
          </a:p>
          <a:p>
            <a:pPr marL="184090" indent="-184090">
              <a:buFont typeface="Arial" pitchFamily="34" charset="0"/>
              <a:buChar char="•"/>
            </a:pPr>
            <a:endParaRPr lang="en-US" sz="1200" dirty="0"/>
          </a:p>
          <a:p>
            <a:pPr marL="184090" indent="-184090">
              <a:buFont typeface="Arial" pitchFamily="34" charset="0"/>
              <a:buChar char="•"/>
            </a:pPr>
            <a:r>
              <a:rPr lang="en-US" sz="1200" dirty="0"/>
              <a:t>CS – also immediately available and must be used by the end of the calendar year</a:t>
            </a:r>
          </a:p>
          <a:p>
            <a:pPr marL="184090" indent="-184090">
              <a:buFont typeface="Arial" pitchFamily="34" charset="0"/>
              <a:buChar char="•"/>
            </a:pPr>
            <a:endParaRPr lang="en-US" sz="1200" dirty="0"/>
          </a:p>
          <a:p>
            <a:pPr marL="184090" indent="-184090">
              <a:buFont typeface="Arial" pitchFamily="34" charset="0"/>
              <a:buChar char="•"/>
            </a:pPr>
            <a:r>
              <a:rPr lang="en-US" sz="1200" dirty="0"/>
              <a:t>BU – </a:t>
            </a:r>
            <a:r>
              <a:rPr lang="en-US" sz="1200" u="sng" dirty="0"/>
              <a:t>may</a:t>
            </a:r>
            <a:r>
              <a:rPr lang="en-US" sz="1200" u="none" dirty="0"/>
              <a:t> be immediately available,</a:t>
            </a:r>
            <a:r>
              <a:rPr lang="en-US" sz="1200" u="none" baseline="0" dirty="0"/>
              <a:t> but some contracts stipulate a requirement to wait 4 months before using.  As always, BU employees should be familiar with their CBA</a:t>
            </a:r>
            <a:endParaRPr lang="en-US" sz="1200" b="1" u="sng" dirty="0"/>
          </a:p>
        </p:txBody>
      </p:sp>
      <p:sp>
        <p:nvSpPr>
          <p:cNvPr id="4" name="Date Placeholder 3"/>
          <p:cNvSpPr>
            <a:spLocks noGrp="1"/>
          </p:cNvSpPr>
          <p:nvPr>
            <p:ph type="dt" idx="10"/>
          </p:nvPr>
        </p:nvSpPr>
        <p:spPr/>
        <p:txBody>
          <a:bodyPr/>
          <a:lstStyle/>
          <a:p>
            <a:pPr>
              <a:defRPr/>
            </a:pPr>
            <a:fld id="{680D4BBE-6BBA-467B-9525-B828E1EF956C}" type="datetime1">
              <a:rPr lang="en-US" smtClean="0"/>
              <a:t>8/6/2018</a:t>
            </a:fld>
            <a:endParaRPr lang="en-US"/>
          </a:p>
        </p:txBody>
      </p:sp>
      <p:sp>
        <p:nvSpPr>
          <p:cNvPr id="6" name="Slide Number Placeholder 5"/>
          <p:cNvSpPr>
            <a:spLocks noGrp="1"/>
          </p:cNvSpPr>
          <p:nvPr>
            <p:ph type="sldNum" sz="quarter" idx="12"/>
          </p:nvPr>
        </p:nvSpPr>
        <p:spPr/>
        <p:txBody>
          <a:bodyPr/>
          <a:lstStyle/>
          <a:p>
            <a:pPr>
              <a:defRPr/>
            </a:pPr>
            <a:fld id="{4E1A8729-9590-4B82-BE79-D52143B90960}" type="slidenum">
              <a:rPr lang="en-US" smtClean="0"/>
              <a:pPr>
                <a:defRPr/>
              </a:pPr>
              <a:t>26</a:t>
            </a:fld>
            <a:endParaRPr lang="en-US"/>
          </a:p>
        </p:txBody>
      </p:sp>
    </p:spTree>
    <p:extLst>
      <p:ext uri="{BB962C8B-B14F-4D97-AF65-F5344CB8AC3E}">
        <p14:creationId xmlns:p14="http://schemas.microsoft.com/office/powerpoint/2010/main" val="31695795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t>Read FAQs and look at website before NEO</a:t>
            </a:r>
          </a:p>
          <a:p>
            <a:endParaRPr lang="en-US" sz="1200" i="1" dirty="0"/>
          </a:p>
          <a:p>
            <a:r>
              <a:rPr lang="en-US" sz="1200" i="0" dirty="0"/>
              <a:t>Read</a:t>
            </a:r>
            <a:r>
              <a:rPr lang="en-US" sz="1200" i="0" baseline="0" dirty="0"/>
              <a:t> the statement on the slide.</a:t>
            </a:r>
            <a:endParaRPr lang="en-US" sz="1200" i="0" dirty="0"/>
          </a:p>
          <a:p>
            <a:endParaRPr lang="en-US" sz="1200" i="1" dirty="0"/>
          </a:p>
          <a:p>
            <a:r>
              <a:rPr lang="en-US" sz="1200" dirty="0"/>
              <a:t>Beginning in 2011, WSU has closed all non-essential business operations and associated buildings during a brief period</a:t>
            </a:r>
            <a:r>
              <a:rPr lang="en-US" sz="1200" baseline="0" dirty="0"/>
              <a:t> closing the calendar year</a:t>
            </a:r>
            <a:r>
              <a:rPr lang="en-US" sz="1200" dirty="0"/>
              <a:t>.  This measure was actually suggested by employees in response to University official’s request for possible cost-saving ideas.</a:t>
            </a:r>
          </a:p>
          <a:p>
            <a:endParaRPr lang="en-US" sz="1200" dirty="0"/>
          </a:p>
          <a:p>
            <a:r>
              <a:rPr lang="en-US" sz="1200" b="1" i="1" dirty="0"/>
              <a:t>Open web site and navigate to schedule.</a:t>
            </a:r>
          </a:p>
          <a:p>
            <a:endParaRPr lang="en-US" sz="1200" dirty="0"/>
          </a:p>
          <a:p>
            <a:pPr defTabSz="981810">
              <a:defRPr/>
            </a:pPr>
            <a:r>
              <a:rPr lang="en-US" sz="1200" dirty="0"/>
              <a:t>As new employees (especially if hired later in the year), it is critical to understand and prepare for the December closure. The first step is to check with your supervisor as to what you should expect during the period of Reduced Operations.  Ask: Am</a:t>
            </a:r>
            <a:r>
              <a:rPr lang="en-US" sz="1200" baseline="0" dirty="0"/>
              <a:t> I considered essential?  Will I be expected to work those days?  </a:t>
            </a:r>
          </a:p>
          <a:p>
            <a:pPr defTabSz="981810">
              <a:defRPr/>
            </a:pPr>
            <a:endParaRPr lang="en-US" sz="1200" baseline="0" dirty="0"/>
          </a:p>
          <a:p>
            <a:pPr marL="0" marR="0" indent="0" algn="l" defTabSz="981810" rtl="0" eaLnBrk="0" fontAlgn="base" latinLnBrk="0" hangingPunct="0">
              <a:lnSpc>
                <a:spcPct val="100000"/>
              </a:lnSpc>
              <a:spcBef>
                <a:spcPct val="30000"/>
              </a:spcBef>
              <a:spcAft>
                <a:spcPct val="0"/>
              </a:spcAft>
              <a:buClrTx/>
              <a:buSzTx/>
              <a:buFontTx/>
              <a:buNone/>
              <a:tabLst/>
              <a:defRPr/>
            </a:pPr>
            <a:r>
              <a:rPr lang="en-US" sz="1200" baseline="0" dirty="0"/>
              <a:t>If you are considered essential, plan to work as usual.  However, if you</a:t>
            </a:r>
            <a:r>
              <a:rPr lang="en-US" sz="1200" dirty="0"/>
              <a:t>r position is not deemed essential</a:t>
            </a:r>
            <a:r>
              <a:rPr lang="en-US" sz="1200" baseline="0" dirty="0"/>
              <a:t> during this time, you will be expected to take those days off and use the normal leave accruals to cover your time.  </a:t>
            </a:r>
            <a:r>
              <a:rPr lang="en-US" sz="1200" dirty="0"/>
              <a:t>Please understand that all standard leave usage provisions apply during this time just as they do throughout the year.  There are no special exceptions (for example, an employee may not use sick leave inappropriately to cover portions of the December closure days).</a:t>
            </a:r>
          </a:p>
          <a:p>
            <a:pPr defTabSz="981810">
              <a:defRPr/>
            </a:pPr>
            <a:endParaRPr lang="en-US" sz="1200" baseline="0" dirty="0"/>
          </a:p>
          <a:p>
            <a:pPr defTabSz="981810">
              <a:defRPr/>
            </a:pPr>
            <a:r>
              <a:rPr lang="en-US" sz="1200" baseline="0" dirty="0"/>
              <a:t>If you are limited in the amount of leave you have available to cover this period, you will need to be off work on “Leave Without Pay (LWOP).”  This will impact your paycheck for this period.  One suggestion to mitigate this impact is, if possible, to save your Personal Holiday for use on the work shift immediately preceding the January 1</a:t>
            </a:r>
            <a:r>
              <a:rPr lang="en-US" sz="1200" baseline="30000" dirty="0"/>
              <a:t>st</a:t>
            </a:r>
            <a:r>
              <a:rPr lang="en-US" sz="1200" baseline="0" dirty="0"/>
              <a:t> New Years Holiday.  This puts you in Pay Status for that particular day as well as for the Holiday itself, as we discussed earlier.</a:t>
            </a:r>
            <a:endParaRPr lang="en-US" sz="1200" dirty="0"/>
          </a:p>
          <a:p>
            <a:pPr defTabSz="981810">
              <a:defRPr/>
            </a:pPr>
            <a:endParaRPr lang="en-US" sz="1200" dirty="0"/>
          </a:p>
        </p:txBody>
      </p:sp>
      <p:sp>
        <p:nvSpPr>
          <p:cNvPr id="4" name="Date Placeholder 3"/>
          <p:cNvSpPr>
            <a:spLocks noGrp="1"/>
          </p:cNvSpPr>
          <p:nvPr>
            <p:ph type="dt" idx="10"/>
          </p:nvPr>
        </p:nvSpPr>
        <p:spPr/>
        <p:txBody>
          <a:bodyPr/>
          <a:lstStyle/>
          <a:p>
            <a:pPr>
              <a:defRPr/>
            </a:pPr>
            <a:fld id="{EC7DAC7F-5DC3-47DA-8930-744EA28B71BE}" type="datetime1">
              <a:rPr lang="en-US" smtClean="0"/>
              <a:t>8/6/2018</a:t>
            </a:fld>
            <a:endParaRPr lang="en-US"/>
          </a:p>
        </p:txBody>
      </p:sp>
      <p:sp>
        <p:nvSpPr>
          <p:cNvPr id="6" name="Slide Number Placeholder 5"/>
          <p:cNvSpPr>
            <a:spLocks noGrp="1"/>
          </p:cNvSpPr>
          <p:nvPr>
            <p:ph type="sldNum" sz="quarter" idx="12"/>
          </p:nvPr>
        </p:nvSpPr>
        <p:spPr/>
        <p:txBody>
          <a:bodyPr/>
          <a:lstStyle/>
          <a:p>
            <a:pPr>
              <a:defRPr/>
            </a:pPr>
            <a:fld id="{4E1A8729-9590-4B82-BE79-D52143B90960}" type="slidenum">
              <a:rPr lang="en-US" smtClean="0"/>
              <a:pPr>
                <a:defRPr/>
              </a:pPr>
              <a:t>27</a:t>
            </a:fld>
            <a:endParaRPr lang="en-US"/>
          </a:p>
        </p:txBody>
      </p:sp>
    </p:spTree>
    <p:extLst>
      <p:ext uri="{BB962C8B-B14F-4D97-AF65-F5344CB8AC3E}">
        <p14:creationId xmlns:p14="http://schemas.microsoft.com/office/powerpoint/2010/main" val="39181159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The Fair Labor Standards Act </a:t>
            </a:r>
            <a:r>
              <a:rPr lang="en-US" sz="1200" dirty="0"/>
              <a:t>sets and regulates minimum wage, overtime pay, equal pay, record keeping, and child labor standards for covered employees.  HRS determines overtime eligibility for positions based on these federal standards.</a:t>
            </a:r>
          </a:p>
          <a:p>
            <a:endParaRPr lang="en-US" sz="1200" b="1" dirty="0"/>
          </a:p>
          <a:p>
            <a:r>
              <a:rPr lang="en-US" sz="1200" b="1" dirty="0"/>
              <a:t>OVERTIME ELIGIBLE </a:t>
            </a:r>
          </a:p>
          <a:p>
            <a:pPr marL="184090" indent="-184090">
              <a:buFont typeface="Arial" pitchFamily="34" charset="0"/>
              <a:buChar char="•"/>
            </a:pPr>
            <a:r>
              <a:rPr lang="en-US" sz="1200" dirty="0"/>
              <a:t>EE’s considered OVERTIME ELIGIBLE are covered under the FLSA (Fair Labor Standards Act) and are eligible for overtime compensation if they work more than 40hrs/work week.</a:t>
            </a:r>
            <a:r>
              <a:rPr lang="en-US" sz="1200" baseline="0" dirty="0"/>
              <a:t>  This compensation is provided at a rate of 1½ times the normal rate for the hours exceeding 40 in the workweek.</a:t>
            </a:r>
            <a:endParaRPr lang="en-US" sz="1200" dirty="0"/>
          </a:p>
          <a:p>
            <a:pPr marL="184090" indent="-184090">
              <a:buFont typeface="Arial" pitchFamily="34" charset="0"/>
              <a:buChar char="•"/>
            </a:pPr>
            <a:r>
              <a:rPr lang="en-US" sz="1200" dirty="0"/>
              <a:t>This imbursement may be taken</a:t>
            </a:r>
            <a:r>
              <a:rPr lang="en-US" sz="1200" baseline="0" dirty="0"/>
              <a:t> in the form of compensatory pay, or as compensatory time.  Your preference should be communicated to your</a:t>
            </a:r>
            <a:r>
              <a:rPr lang="en-US" sz="1200" dirty="0"/>
              <a:t> supervisor. </a:t>
            </a:r>
          </a:p>
          <a:p>
            <a:pPr marL="184090" indent="-184090" defTabSz="985639">
              <a:buFont typeface="Arial" pitchFamily="34" charset="0"/>
              <a:buChar char="•"/>
              <a:defRPr/>
            </a:pPr>
            <a:r>
              <a:rPr lang="en-US" sz="1200" dirty="0">
                <a:solidFill>
                  <a:schemeClr val="bg2"/>
                </a:solidFill>
              </a:rPr>
              <a:t>Fulltime EE’s are entitled to a 30 minute unpaid meal period</a:t>
            </a:r>
            <a:r>
              <a:rPr lang="en-US" sz="1200" baseline="0" dirty="0">
                <a:solidFill>
                  <a:schemeClr val="bg2"/>
                </a:solidFill>
              </a:rPr>
              <a:t> to occur</a:t>
            </a:r>
            <a:r>
              <a:rPr lang="en-US" sz="1200" dirty="0">
                <a:solidFill>
                  <a:schemeClr val="bg2"/>
                </a:solidFill>
              </a:rPr>
              <a:t> no more than 5 hours after the beginning of the shift. Employees may request to waive this meal period, but since this is Federal Law it is necessary to submit</a:t>
            </a:r>
            <a:r>
              <a:rPr lang="en-US" sz="1200" baseline="0" dirty="0">
                <a:solidFill>
                  <a:schemeClr val="bg2"/>
                </a:solidFill>
              </a:rPr>
              <a:t> the request with a form that will be need to be approved by your </a:t>
            </a:r>
            <a:r>
              <a:rPr lang="en-US" sz="1200" dirty="0">
                <a:solidFill>
                  <a:schemeClr val="bg2"/>
                </a:solidFill>
              </a:rPr>
              <a:t>department manager or director. </a:t>
            </a:r>
          </a:p>
          <a:p>
            <a:pPr marL="184090" indent="-184090">
              <a:buFont typeface="Arial" pitchFamily="34" charset="0"/>
              <a:buChar char="•"/>
            </a:pPr>
            <a:r>
              <a:rPr lang="en-US" sz="1200" dirty="0">
                <a:solidFill>
                  <a:schemeClr val="bg2"/>
                </a:solidFill>
              </a:rPr>
              <a:t>Additionally, overtime eligible employees receive a 15 minute paid rest period for every 4 hours worked. Unlike</a:t>
            </a:r>
            <a:r>
              <a:rPr lang="en-US" sz="1200" baseline="0" dirty="0">
                <a:solidFill>
                  <a:schemeClr val="bg2"/>
                </a:solidFill>
              </a:rPr>
              <a:t> the meal period, these rest periods may not be waived or combined.  If you are called back to work duty during your break for some reason, you are placed on what is called “intermittent” break.  This means you still have an uncompleted break and you are allowed to complete the remaining portion as soon and reasonably possible.</a:t>
            </a:r>
            <a:endParaRPr lang="en-US" sz="1200" dirty="0">
              <a:solidFill>
                <a:schemeClr val="bg2"/>
              </a:solidFill>
            </a:endParaRPr>
          </a:p>
          <a:p>
            <a:pPr marL="184090" indent="-184090" defTabSz="981810">
              <a:buFont typeface="Arial" pitchFamily="34" charset="0"/>
              <a:buChar char="•"/>
              <a:defRPr/>
            </a:pPr>
            <a:r>
              <a:rPr lang="en-US" sz="1200" dirty="0"/>
              <a:t>Overtime eligible employees are required to fill out and submit a time report in which they track the time they worked each month</a:t>
            </a:r>
          </a:p>
          <a:p>
            <a:pPr marL="184090" indent="-184090" defTabSz="981810">
              <a:buFont typeface="Arial" pitchFamily="34" charset="0"/>
              <a:buChar char="•"/>
              <a:defRPr/>
            </a:pPr>
            <a:r>
              <a:rPr lang="en-US" sz="1200" i="1" dirty="0"/>
              <a:t>Open time report, show them “balances box” and explain importance of filling out balances box correctly</a:t>
            </a:r>
            <a:endParaRPr lang="en-US" sz="1200" dirty="0">
              <a:solidFill>
                <a:schemeClr val="bg2"/>
              </a:solidFill>
            </a:endParaRPr>
          </a:p>
          <a:p>
            <a:endParaRPr lang="en-US" sz="1200" dirty="0"/>
          </a:p>
          <a:p>
            <a:r>
              <a:rPr lang="en-US" sz="1200" b="1" dirty="0"/>
              <a:t>OVERTIME EXEMPT </a:t>
            </a:r>
          </a:p>
          <a:p>
            <a:pPr marL="184090" indent="-184090">
              <a:buFont typeface="Arial" pitchFamily="34" charset="0"/>
              <a:buChar char="•"/>
            </a:pPr>
            <a:r>
              <a:rPr lang="en-US" sz="1200" dirty="0"/>
              <a:t>Employee considered OVERTIME EXEMPT are those who have been designated by HRS as “overtime-exempt”. </a:t>
            </a:r>
          </a:p>
          <a:p>
            <a:pPr marL="184090" indent="-184090">
              <a:buFont typeface="Arial" pitchFamily="34" charset="0"/>
              <a:buChar char="•"/>
            </a:pPr>
            <a:r>
              <a:rPr lang="en-US" sz="1200" dirty="0"/>
              <a:t>Overtime exempt employees are required to fill out and submit leave reports in which they track any leave they took each month. There is a similar “balances box” in the leave report. </a:t>
            </a:r>
          </a:p>
          <a:p>
            <a:pPr marL="184090" indent="-184090">
              <a:buFont typeface="Arial" pitchFamily="34" charset="0"/>
              <a:buChar char="•"/>
            </a:pPr>
            <a:r>
              <a:rPr lang="en-US" sz="1200" dirty="0"/>
              <a:t>Clarification:</a:t>
            </a:r>
            <a:r>
              <a:rPr lang="en-US" sz="1200" baseline="0" dirty="0"/>
              <a:t> Overtime exempt employees should also be mindful of healthy work efforts, taking appropriate meal and rest periods even though they are not officially addressed by FLSA</a:t>
            </a:r>
            <a:endParaRPr lang="en-US" sz="1200" dirty="0"/>
          </a:p>
          <a:p>
            <a:pPr marL="184090" indent="-184090">
              <a:buFont typeface="Arial" pitchFamily="34" charset="0"/>
              <a:buChar char="•"/>
            </a:pPr>
            <a:endParaRPr lang="en-US" sz="1200" dirty="0"/>
          </a:p>
          <a:p>
            <a:r>
              <a:rPr lang="en-US" sz="1200" dirty="0"/>
              <a:t>If you have questions regarding whether you are overtime eligible or exempt please follow up with your supervisor or area payroll individual. </a:t>
            </a:r>
          </a:p>
        </p:txBody>
      </p:sp>
      <p:sp>
        <p:nvSpPr>
          <p:cNvPr id="4" name="Date Placeholder 3"/>
          <p:cNvSpPr>
            <a:spLocks noGrp="1"/>
          </p:cNvSpPr>
          <p:nvPr>
            <p:ph type="dt" idx="10"/>
          </p:nvPr>
        </p:nvSpPr>
        <p:spPr/>
        <p:txBody>
          <a:bodyPr/>
          <a:lstStyle/>
          <a:p>
            <a:pPr>
              <a:defRPr/>
            </a:pPr>
            <a:fld id="{A90C352F-E9A6-4400-A947-459F72D66767}" type="datetime1">
              <a:rPr lang="en-US" smtClean="0"/>
              <a:t>8/6/2018</a:t>
            </a:fld>
            <a:endParaRPr lang="en-US"/>
          </a:p>
        </p:txBody>
      </p:sp>
      <p:sp>
        <p:nvSpPr>
          <p:cNvPr id="6" name="Slide Number Placeholder 5"/>
          <p:cNvSpPr>
            <a:spLocks noGrp="1"/>
          </p:cNvSpPr>
          <p:nvPr>
            <p:ph type="sldNum" sz="quarter" idx="12"/>
          </p:nvPr>
        </p:nvSpPr>
        <p:spPr/>
        <p:txBody>
          <a:bodyPr/>
          <a:lstStyle/>
          <a:p>
            <a:pPr>
              <a:defRPr/>
            </a:pPr>
            <a:fld id="{4E1A8729-9590-4B82-BE79-D52143B90960}" type="slidenum">
              <a:rPr lang="en-US" smtClean="0"/>
              <a:pPr>
                <a:defRPr/>
              </a:pPr>
              <a:t>28</a:t>
            </a:fld>
            <a:endParaRPr lang="en-US"/>
          </a:p>
        </p:txBody>
      </p:sp>
    </p:spTree>
    <p:extLst>
      <p:ext uri="{BB962C8B-B14F-4D97-AF65-F5344CB8AC3E}">
        <p14:creationId xmlns:p14="http://schemas.microsoft.com/office/powerpoint/2010/main" val="33004737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baseline="0" dirty="0"/>
          </a:p>
        </p:txBody>
      </p:sp>
      <p:sp>
        <p:nvSpPr>
          <p:cNvPr id="50180" name="Slide Number Placeholder 3"/>
          <p:cNvSpPr>
            <a:spLocks noGrp="1"/>
          </p:cNvSpPr>
          <p:nvPr>
            <p:ph type="sldNum" sz="quarter" idx="5"/>
          </p:nvPr>
        </p:nvSpPr>
        <p:spPr>
          <a:noFill/>
        </p:spPr>
        <p:txBody>
          <a:bodyPr/>
          <a:lstStyle/>
          <a:p>
            <a:fld id="{73ECB8C8-5B4C-4CC9-994A-C1D17CBA569A}" type="slidenum">
              <a:rPr lang="en-US" smtClean="0"/>
              <a:pPr/>
              <a:t>29</a:t>
            </a:fld>
            <a:endParaRPr lang="en-US" dirty="0"/>
          </a:p>
        </p:txBody>
      </p:sp>
    </p:spTree>
    <p:extLst>
      <p:ext uri="{BB962C8B-B14F-4D97-AF65-F5344CB8AC3E}">
        <p14:creationId xmlns:p14="http://schemas.microsoft.com/office/powerpoint/2010/main" val="2226213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defTabSz="1035907">
              <a:defRPr/>
            </a:pPr>
            <a:r>
              <a:rPr lang="en-US" sz="1000" dirty="0"/>
              <a:t>This orientation has been broken into three parts. Over the next hour or so, we will cover information on the topics listed here.  The goal is to familiarize you with WSU as well as ease your transition as a new employee. </a:t>
            </a:r>
          </a:p>
          <a:p>
            <a:pPr defTabSz="1035907">
              <a:defRPr/>
            </a:pPr>
            <a:endParaRPr lang="en-US" sz="1000" dirty="0"/>
          </a:p>
          <a:p>
            <a:pPr>
              <a:defRPr/>
            </a:pPr>
            <a:r>
              <a:rPr lang="en-US" sz="1000" dirty="0">
                <a:solidFill>
                  <a:schemeClr val="bg1"/>
                </a:solidFill>
              </a:rPr>
              <a:t>As we move through</a:t>
            </a:r>
            <a:r>
              <a:rPr lang="en-US" sz="1000" baseline="0" dirty="0">
                <a:solidFill>
                  <a:schemeClr val="bg1"/>
                </a:solidFill>
              </a:rPr>
              <a:t> this material there will be time for questions.  </a:t>
            </a:r>
            <a:r>
              <a:rPr lang="en-US" sz="1000" dirty="0">
                <a:solidFill>
                  <a:schemeClr val="bg1"/>
                </a:solidFill>
              </a:rPr>
              <a:t>Please feel free to stop me at any time with your questions or follow-up to the information I am presenting today. For those who are joining us by videoconference, please be aware that it is difficult for me to see you so if you have questions, please just start talking.  </a:t>
            </a:r>
          </a:p>
          <a:p>
            <a:pPr>
              <a:defRPr/>
            </a:pPr>
            <a:endParaRPr lang="en-US" sz="1000" dirty="0">
              <a:solidFill>
                <a:schemeClr val="bg1"/>
              </a:solidFill>
            </a:endParaRPr>
          </a:p>
          <a:p>
            <a:pPr>
              <a:defRPr/>
            </a:pPr>
            <a:r>
              <a:rPr lang="en-US" sz="1000" dirty="0">
                <a:solidFill>
                  <a:schemeClr val="bg1"/>
                </a:solidFill>
              </a:rPr>
              <a:t>You should each have a copy of the PowerPoint</a:t>
            </a:r>
            <a:r>
              <a:rPr lang="en-US" sz="1000" baseline="0" dirty="0">
                <a:solidFill>
                  <a:schemeClr val="bg1"/>
                </a:solidFill>
              </a:rPr>
              <a:t> slides I am using, as well as a Resource Guide listing all the offices and contact information included in this presentation.  (Check with the non-Pullman participants to make sure they have these materials)</a:t>
            </a:r>
            <a:endParaRPr lang="en-US" sz="1000" dirty="0">
              <a:solidFill>
                <a:schemeClr val="bg1"/>
              </a:solidFill>
            </a:endParaRPr>
          </a:p>
          <a:p>
            <a:pPr>
              <a:defRPr/>
            </a:pPr>
            <a:endParaRPr lang="en-US" sz="1000" dirty="0">
              <a:solidFill>
                <a:schemeClr val="bg1"/>
              </a:solidFill>
            </a:endParaRPr>
          </a:p>
          <a:p>
            <a:pPr>
              <a:defRPr/>
            </a:pPr>
            <a:r>
              <a:rPr lang="en-US" sz="1000" dirty="0">
                <a:solidFill>
                  <a:schemeClr val="bg1"/>
                </a:solidFill>
              </a:rPr>
              <a:t>This section is due to end around 10 am, at which time you will be invited to take a 15 minute break.</a:t>
            </a:r>
          </a:p>
        </p:txBody>
      </p:sp>
      <p:sp>
        <p:nvSpPr>
          <p:cNvPr id="50180" name="Slide Number Placeholder 3"/>
          <p:cNvSpPr>
            <a:spLocks noGrp="1"/>
          </p:cNvSpPr>
          <p:nvPr>
            <p:ph type="sldNum" sz="quarter" idx="5"/>
          </p:nvPr>
        </p:nvSpPr>
        <p:spPr>
          <a:noFill/>
        </p:spPr>
        <p:txBody>
          <a:bodyPr/>
          <a:lstStyle/>
          <a:p>
            <a:fld id="{73ECB8C8-5B4C-4CC9-994A-C1D17CBA569A}" type="slidenum">
              <a:rPr lang="en-US" smtClean="0"/>
              <a:pPr/>
              <a:t>3</a:t>
            </a:fld>
            <a:endParaRPr lang="en-US" dirty="0"/>
          </a:p>
        </p:txBody>
      </p:sp>
    </p:spTree>
    <p:extLst>
      <p:ext uri="{BB962C8B-B14F-4D97-AF65-F5344CB8AC3E}">
        <p14:creationId xmlns:p14="http://schemas.microsoft.com/office/powerpoint/2010/main" val="7217632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WSU employees are encouraged to select</a:t>
            </a:r>
            <a:r>
              <a:rPr lang="en-US" i="0" baseline="0" dirty="0"/>
              <a:t> from and participate in </a:t>
            </a:r>
            <a:r>
              <a:rPr lang="en-US" i="0" dirty="0"/>
              <a:t>the many available training opportunities.  Professional</a:t>
            </a:r>
            <a:r>
              <a:rPr lang="en-US" i="0" baseline="0" dirty="0"/>
              <a:t> development can be loosely grouped into three general categories:</a:t>
            </a:r>
          </a:p>
          <a:p>
            <a:endParaRPr lang="en-US" i="0" baseline="0" dirty="0"/>
          </a:p>
          <a:p>
            <a:pPr marL="171450" indent="-171450">
              <a:buFont typeface="Arial" panose="020B0604020202020204" pitchFamily="34" charset="0"/>
              <a:buChar char="•"/>
            </a:pPr>
            <a:r>
              <a:rPr lang="en-US" b="1" i="0" baseline="0" dirty="0"/>
              <a:t>Online Training:</a:t>
            </a:r>
            <a:r>
              <a:rPr lang="en-US" i="0" baseline="0" dirty="0"/>
              <a:t/>
            </a:r>
            <a:br>
              <a:rPr lang="en-US" i="0" baseline="0" dirty="0"/>
            </a:br>
            <a:r>
              <a:rPr lang="en-US" i="0" baseline="0" dirty="0"/>
              <a:t>Through our contract with </a:t>
            </a:r>
            <a:r>
              <a:rPr lang="en-US" i="0" baseline="0" dirty="0" err="1"/>
              <a:t>SkillSoft</a:t>
            </a:r>
            <a:r>
              <a:rPr lang="en-US" i="0" baseline="0" dirty="0"/>
              <a:t>, all employees have ready access to over 3,000 online courses and more than 25,000 online books and other publications.  Your personal training account may already be activated; this is typically done the first or second Friday following your appointment start date</a:t>
            </a:r>
            <a:br>
              <a:rPr lang="en-US" i="0" baseline="0" dirty="0"/>
            </a:br>
            <a:endParaRPr lang="en-US" i="0" baseline="0" dirty="0"/>
          </a:p>
          <a:p>
            <a:pPr marL="171450" indent="-171450">
              <a:buFont typeface="Arial" panose="020B0604020202020204" pitchFamily="34" charset="0"/>
              <a:buChar char="•"/>
            </a:pPr>
            <a:r>
              <a:rPr lang="en-US" b="1" i="0" baseline="0" dirty="0"/>
              <a:t>Instructor Led Training:</a:t>
            </a:r>
            <a:r>
              <a:rPr lang="en-US" i="0" baseline="0" dirty="0"/>
              <a:t/>
            </a:r>
            <a:br>
              <a:rPr lang="en-US" i="0" baseline="0" dirty="0"/>
            </a:br>
            <a:r>
              <a:rPr lang="en-US" i="0" baseline="0" dirty="0"/>
              <a:t>On average, between 400 to 600 live trainings are scheduled and coordinated through this same training system each year.  Most of these are </a:t>
            </a:r>
            <a:r>
              <a:rPr lang="en-US" i="0" baseline="0" dirty="0" err="1"/>
              <a:t>videoconferenced</a:t>
            </a:r>
            <a:r>
              <a:rPr lang="en-US" i="0" baseline="0" dirty="0"/>
              <a:t> to allow people across the many University locations to participate</a:t>
            </a:r>
            <a:br>
              <a:rPr lang="en-US" i="0" baseline="0" dirty="0"/>
            </a:br>
            <a:endParaRPr lang="en-US" i="0" baseline="0" dirty="0"/>
          </a:p>
          <a:p>
            <a:pPr marL="171450" indent="-171450">
              <a:buFont typeface="Arial" panose="020B0604020202020204" pitchFamily="34" charset="0"/>
              <a:buChar char="•"/>
            </a:pPr>
            <a:r>
              <a:rPr lang="en-US" b="1" i="0" dirty="0"/>
              <a:t>Academic</a:t>
            </a:r>
            <a:r>
              <a:rPr lang="en-US" b="1" i="0" baseline="0" dirty="0"/>
              <a:t> Classes:</a:t>
            </a:r>
            <a:r>
              <a:rPr lang="en-US" i="0" baseline="0" dirty="0"/>
              <a:t/>
            </a:r>
            <a:br>
              <a:rPr lang="en-US" i="0" baseline="0" dirty="0"/>
            </a:br>
            <a:r>
              <a:rPr lang="en-US" i="0" baseline="0" dirty="0"/>
              <a:t>Through the “Tuition Fee Waiver Policy,” many people complete a variety academic courses or even college degrees while employed at WSU.  Later, we will show you where this policy is found, but for now let me explain the general highlights of this policy.  Each Fall and Spring semester, permanent employees who are working at least 50% FTE can request supervisory approval to attend up to six credit hours of academic courses.  The tuition for these courses is waived, although a small $5.00 administrative fee must be paid.  This fee is for the entire semester, not per credit.  Also, a “one-time” admission fee will also be charged.  This is $25.00 for non-matriculated and $50.00 for matriculated students.  </a:t>
            </a:r>
            <a:endParaRPr lang="en-US" i="0" dirty="0"/>
          </a:p>
          <a:p>
            <a:endParaRPr lang="en-US" i="1" dirty="0"/>
          </a:p>
          <a:p>
            <a:endParaRPr lang="en-US" i="1" dirty="0"/>
          </a:p>
          <a:p>
            <a:endParaRPr lang="en-US" i="1" dirty="0"/>
          </a:p>
          <a:p>
            <a:r>
              <a:rPr lang="en-US" i="1" dirty="0"/>
              <a:t>BPPM</a:t>
            </a:r>
            <a:r>
              <a:rPr lang="en-US" i="1" baseline="0" dirty="0"/>
              <a:t> 60.70. </a:t>
            </a:r>
            <a:r>
              <a:rPr lang="en-US" dirty="0"/>
              <a:t>Most departments provide different</a:t>
            </a:r>
            <a:r>
              <a:rPr lang="en-US" baseline="0" dirty="0"/>
              <a:t> sorts of trainings specific to their functions and requirements.  Human Resource Services represents the “central” training system for the University, however, and most departments work through us for coordination and record-keeping purposes.</a:t>
            </a:r>
          </a:p>
          <a:p>
            <a:endParaRPr lang="en-US" baseline="0" dirty="0"/>
          </a:p>
          <a:p>
            <a:r>
              <a:rPr lang="en-US" baseline="0" dirty="0"/>
              <a:t>Through the WSU Online Training System, you can choose from hundreds of live, instructor led seminars and workshops each years.  Additionally, thousands of online courses and books are available.</a:t>
            </a:r>
            <a:endParaRPr lang="en-US" b="1" i="1" baseline="0" dirty="0"/>
          </a:p>
          <a:p>
            <a:endParaRPr lang="en-US" baseline="0" dirty="0"/>
          </a:p>
          <a:p>
            <a:endParaRPr lang="en-US" dirty="0"/>
          </a:p>
        </p:txBody>
      </p:sp>
      <p:sp>
        <p:nvSpPr>
          <p:cNvPr id="4" name="Date Placeholder 3"/>
          <p:cNvSpPr>
            <a:spLocks noGrp="1"/>
          </p:cNvSpPr>
          <p:nvPr>
            <p:ph type="dt" idx="10"/>
          </p:nvPr>
        </p:nvSpPr>
        <p:spPr/>
        <p:txBody>
          <a:bodyPr/>
          <a:lstStyle/>
          <a:p>
            <a:pPr>
              <a:defRPr/>
            </a:pPr>
            <a:fld id="{A26E8021-22EB-4A99-8BCA-6E7894C53E11}" type="datetime1">
              <a:rPr lang="en-US" smtClean="0"/>
              <a:t>8/6/2018</a:t>
            </a:fld>
            <a:endParaRPr lang="en-US"/>
          </a:p>
        </p:txBody>
      </p:sp>
      <p:sp>
        <p:nvSpPr>
          <p:cNvPr id="6" name="Slide Number Placeholder 5"/>
          <p:cNvSpPr>
            <a:spLocks noGrp="1"/>
          </p:cNvSpPr>
          <p:nvPr>
            <p:ph type="sldNum" sz="quarter" idx="12"/>
          </p:nvPr>
        </p:nvSpPr>
        <p:spPr/>
        <p:txBody>
          <a:bodyPr/>
          <a:lstStyle/>
          <a:p>
            <a:pPr>
              <a:defRPr/>
            </a:pPr>
            <a:fld id="{4E1A8729-9590-4B82-BE79-D52143B90960}" type="slidenum">
              <a:rPr lang="en-US" smtClean="0"/>
              <a:pPr>
                <a:defRPr/>
              </a:pPr>
              <a:t>30</a:t>
            </a:fld>
            <a:endParaRPr lang="en-US"/>
          </a:p>
        </p:txBody>
      </p:sp>
    </p:spTree>
    <p:extLst>
      <p:ext uri="{BB962C8B-B14F-4D97-AF65-F5344CB8AC3E}">
        <p14:creationId xmlns:p14="http://schemas.microsoft.com/office/powerpoint/2010/main" val="35768389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a:t>
            </a:r>
            <a:r>
              <a:rPr lang="en-US" baseline="0" dirty="0"/>
              <a:t> access to the various training opportunities comes in one of two ways: directed and elective.</a:t>
            </a:r>
          </a:p>
          <a:p>
            <a:endParaRPr lang="en-US" baseline="0" dirty="0"/>
          </a:p>
          <a:p>
            <a:pPr defTabSz="960891">
              <a:defRPr/>
            </a:pPr>
            <a:r>
              <a:rPr lang="en-US" baseline="0" dirty="0"/>
              <a:t>Directed training is that training that is directed by your supervisor, department, or the University. </a:t>
            </a:r>
            <a:r>
              <a:rPr lang="en-US" dirty="0"/>
              <a:t>The amount of “directed” training is determined by your supervisor. Some examples are listed here:</a:t>
            </a:r>
            <a:br>
              <a:rPr lang="en-US" dirty="0"/>
            </a:br>
            <a:endParaRPr lang="en-US" dirty="0"/>
          </a:p>
          <a:p>
            <a:pPr marL="628650" lvl="1" indent="-171450" defTabSz="960891">
              <a:buFont typeface="Arial" panose="020B0604020202020204" pitchFamily="34" charset="0"/>
              <a:buChar char="•"/>
              <a:defRPr/>
            </a:pPr>
            <a:r>
              <a:rPr lang="en-US" baseline="0" dirty="0"/>
              <a:t>For instance, we will all experience some sort of safety-related training.  The amount and type of safety training you personally experience will depend upon your position and the duties of that position.</a:t>
            </a:r>
            <a:br>
              <a:rPr lang="en-US" baseline="0" dirty="0"/>
            </a:br>
            <a:endParaRPr lang="en-US" baseline="0" dirty="0"/>
          </a:p>
          <a:p>
            <a:pPr marL="628650" lvl="1" indent="-171450" defTabSz="960891">
              <a:buFont typeface="Arial" panose="020B0604020202020204" pitchFamily="34" charset="0"/>
              <a:buChar char="•"/>
              <a:defRPr/>
            </a:pPr>
            <a:r>
              <a:rPr lang="en-US" baseline="0" dirty="0"/>
              <a:t>Likewise, if you are involved in procurement of goods for your department or have a role in the contract management processes for the University, you will be asked to complete a certain amount of training related to those topics.</a:t>
            </a:r>
            <a:br>
              <a:rPr lang="en-US" baseline="0" dirty="0"/>
            </a:br>
            <a:endParaRPr lang="en-US" baseline="0" dirty="0"/>
          </a:p>
          <a:p>
            <a:pPr marL="628650" lvl="1" indent="-171450" defTabSz="960891">
              <a:buFont typeface="Arial" panose="020B0604020202020204" pitchFamily="34" charset="0"/>
              <a:buChar char="•"/>
              <a:defRPr/>
            </a:pPr>
            <a:r>
              <a:rPr lang="en-US" baseline="0" dirty="0"/>
              <a:t>Most employees are encouraged to complete State Ethics Law training early in their careers and we will have some information on this important law in the next section of our orientation today.  Another example that is often required is Customer Service training, helping us to serve our students and each other as congenially and professionally as possible.</a:t>
            </a:r>
          </a:p>
          <a:p>
            <a:pPr marL="628650" lvl="1" indent="-171450" defTabSz="960891">
              <a:buFont typeface="Arial" panose="020B0604020202020204" pitchFamily="34" charset="0"/>
              <a:buChar char="•"/>
              <a:defRPr/>
            </a:pPr>
            <a:endParaRPr lang="en-US" baseline="0" dirty="0"/>
          </a:p>
          <a:p>
            <a:pPr marL="0" lvl="0" indent="0" defTabSz="960891">
              <a:buFont typeface="Arial" panose="020B0604020202020204" pitchFamily="34" charset="0"/>
              <a:buNone/>
              <a:defRPr/>
            </a:pPr>
            <a:r>
              <a:rPr lang="en-US" baseline="0" dirty="0"/>
              <a:t>Also on this list is the Presidentially mandated requirement to complete “</a:t>
            </a:r>
            <a:r>
              <a:rPr lang="en-US" sz="1400" dirty="0"/>
              <a:t>Discrimination, Sexual Harassment and Sexual Misconduct Prevention Training” within six months of your employment start date.  This training then needs to be refreshed every five years.</a:t>
            </a:r>
          </a:p>
          <a:p>
            <a:pPr defTabSz="960891">
              <a:defRPr/>
            </a:pPr>
            <a:endParaRPr lang="en-US" sz="1400" dirty="0"/>
          </a:p>
          <a:p>
            <a:pPr defTabSz="960891">
              <a:defRPr/>
            </a:pPr>
            <a:r>
              <a:rPr lang="en-US" sz="1400" b="1" i="1" dirty="0"/>
              <a:t>Open HRS Training homepage and navigate to DSHP page.  Demonstrate the link to the online DSHP course.</a:t>
            </a:r>
            <a:endParaRPr lang="en-US" sz="1400" dirty="0"/>
          </a:p>
          <a:p>
            <a:endParaRPr lang="en-US" dirty="0"/>
          </a:p>
          <a:p>
            <a:r>
              <a:rPr lang="en-US" b="1" i="1" dirty="0"/>
              <a:t>Note: new employee accounts are typically uploaded</a:t>
            </a:r>
            <a:r>
              <a:rPr lang="en-US" b="1" i="1" baseline="0" dirty="0"/>
              <a:t> each Friday.  Depending on your start date, you may need to wait a week or so for access.  Also, certain computer configurations are necessary.  Contact us if you experience difficulties.</a:t>
            </a:r>
            <a:endParaRPr lang="en-US" b="1" i="1" dirty="0"/>
          </a:p>
          <a:p>
            <a:endParaRPr lang="en-US" dirty="0"/>
          </a:p>
        </p:txBody>
      </p:sp>
      <p:sp>
        <p:nvSpPr>
          <p:cNvPr id="4" name="Date Placeholder 3"/>
          <p:cNvSpPr>
            <a:spLocks noGrp="1"/>
          </p:cNvSpPr>
          <p:nvPr>
            <p:ph type="dt" idx="10"/>
          </p:nvPr>
        </p:nvSpPr>
        <p:spPr/>
        <p:txBody>
          <a:bodyPr/>
          <a:lstStyle/>
          <a:p>
            <a:pPr>
              <a:defRPr/>
            </a:pPr>
            <a:fld id="{829275D8-DB2B-4E92-A236-DADC5F664BBB}" type="datetime1">
              <a:rPr lang="en-US" smtClean="0"/>
              <a:t>8/6/2018</a:t>
            </a:fld>
            <a:endParaRPr lang="en-US"/>
          </a:p>
        </p:txBody>
      </p:sp>
      <p:sp>
        <p:nvSpPr>
          <p:cNvPr id="6" name="Slide Number Placeholder 5"/>
          <p:cNvSpPr>
            <a:spLocks noGrp="1"/>
          </p:cNvSpPr>
          <p:nvPr>
            <p:ph type="sldNum" sz="quarter" idx="12"/>
          </p:nvPr>
        </p:nvSpPr>
        <p:spPr/>
        <p:txBody>
          <a:bodyPr/>
          <a:lstStyle/>
          <a:p>
            <a:pPr>
              <a:defRPr/>
            </a:pPr>
            <a:fld id="{4E1A8729-9590-4B82-BE79-D52143B90960}" type="slidenum">
              <a:rPr lang="en-US" smtClean="0"/>
              <a:pPr>
                <a:defRPr/>
              </a:pPr>
              <a:t>31</a:t>
            </a:fld>
            <a:endParaRPr lang="en-US"/>
          </a:p>
        </p:txBody>
      </p:sp>
    </p:spTree>
    <p:extLst>
      <p:ext uri="{BB962C8B-B14F-4D97-AF65-F5344CB8AC3E}">
        <p14:creationId xmlns:p14="http://schemas.microsoft.com/office/powerpoint/2010/main" val="32723726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moving on to a brief</a:t>
            </a:r>
            <a:r>
              <a:rPr lang="en-US" baseline="0" dirty="0"/>
              <a:t> discussion of “Elective Training,” I would like to share a brief comment regarding the Customer Service philosophy adopted by the University.  Since Customer Service training is one of the items on the previous list, it seems an appropriate time to mention our desire to </a:t>
            </a:r>
            <a:r>
              <a:rPr lang="en-US" i="1" baseline="0" dirty="0"/>
              <a:t>GROW </a:t>
            </a:r>
            <a:r>
              <a:rPr lang="en-US" i="0" baseline="0" dirty="0"/>
              <a:t>with our customers and with each other.  We aspire to:</a:t>
            </a:r>
          </a:p>
          <a:p>
            <a:endParaRPr lang="en-US" i="0" baseline="0" dirty="0"/>
          </a:p>
          <a:p>
            <a:r>
              <a:rPr lang="en-US" i="0" baseline="0" dirty="0"/>
              <a:t>Greet our customers appropriately</a:t>
            </a:r>
            <a:br>
              <a:rPr lang="en-US" i="0" baseline="0" dirty="0"/>
            </a:br>
            <a:endParaRPr lang="en-US" i="0" baseline="0" dirty="0"/>
          </a:p>
          <a:p>
            <a:r>
              <a:rPr lang="en-US" i="0" baseline="0" dirty="0"/>
              <a:t>Receive them warmly into our classrooms, labs, offices and culture</a:t>
            </a:r>
          </a:p>
          <a:p>
            <a:endParaRPr lang="en-US" i="0" baseline="0" dirty="0"/>
          </a:p>
          <a:p>
            <a:r>
              <a:rPr lang="en-US" i="0" baseline="0" dirty="0"/>
              <a:t>Offer them the services we represent with professionalism</a:t>
            </a:r>
          </a:p>
          <a:p>
            <a:endParaRPr lang="en-US" i="0" baseline="0" dirty="0"/>
          </a:p>
          <a:p>
            <a:r>
              <a:rPr lang="en-US" i="0" baseline="0" dirty="0"/>
              <a:t>And together, walk that extra mile.</a:t>
            </a:r>
            <a:endParaRPr lang="en-US" dirty="0"/>
          </a:p>
        </p:txBody>
      </p:sp>
      <p:sp>
        <p:nvSpPr>
          <p:cNvPr id="4" name="Date Placeholder 3"/>
          <p:cNvSpPr>
            <a:spLocks noGrp="1"/>
          </p:cNvSpPr>
          <p:nvPr>
            <p:ph type="dt" idx="10"/>
          </p:nvPr>
        </p:nvSpPr>
        <p:spPr/>
        <p:txBody>
          <a:bodyPr/>
          <a:lstStyle/>
          <a:p>
            <a:pPr>
              <a:defRPr/>
            </a:pPr>
            <a:fld id="{829275D8-DB2B-4E92-A236-DADC5F664BBB}" type="datetime1">
              <a:rPr lang="en-US" smtClean="0"/>
              <a:t>8/6/2018</a:t>
            </a:fld>
            <a:endParaRPr lang="en-US"/>
          </a:p>
        </p:txBody>
      </p:sp>
      <p:sp>
        <p:nvSpPr>
          <p:cNvPr id="6" name="Slide Number Placeholder 5"/>
          <p:cNvSpPr>
            <a:spLocks noGrp="1"/>
          </p:cNvSpPr>
          <p:nvPr>
            <p:ph type="sldNum" sz="quarter" idx="12"/>
          </p:nvPr>
        </p:nvSpPr>
        <p:spPr/>
        <p:txBody>
          <a:bodyPr/>
          <a:lstStyle/>
          <a:p>
            <a:pPr>
              <a:defRPr/>
            </a:pPr>
            <a:fld id="{4E1A8729-9590-4B82-BE79-D52143B90960}" type="slidenum">
              <a:rPr lang="en-US" smtClean="0"/>
              <a:pPr>
                <a:defRPr/>
              </a:pPr>
              <a:t>32</a:t>
            </a:fld>
            <a:endParaRPr lang="en-US"/>
          </a:p>
        </p:txBody>
      </p:sp>
    </p:spTree>
    <p:extLst>
      <p:ext uri="{BB962C8B-B14F-4D97-AF65-F5344CB8AC3E}">
        <p14:creationId xmlns:p14="http://schemas.microsoft.com/office/powerpoint/2010/main" val="22752896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Finally, “Elective Training” is that which you personally identify and select as professional</a:t>
            </a:r>
            <a:r>
              <a:rPr lang="en-US" sz="1200" b="0" baseline="0" dirty="0"/>
              <a:t> development you would like to pursue.  </a:t>
            </a:r>
            <a:r>
              <a:rPr lang="en-US" sz="1200" b="0" dirty="0"/>
              <a:t>training that you elect or personally identify to attend. The amount of “elective” training employees are allowed is described</a:t>
            </a:r>
            <a:r>
              <a:rPr lang="en-US" sz="1200" b="0" baseline="0" dirty="0"/>
              <a:t> in the “Release Time for Training” policy. Specifically</a:t>
            </a:r>
            <a:r>
              <a:rPr lang="en-US" sz="1200" b="0" dirty="0"/>
              <a:t>:</a:t>
            </a:r>
          </a:p>
          <a:p>
            <a:pPr marL="641290" lvl="1" indent="-184090">
              <a:buFont typeface="Arial" pitchFamily="34" charset="0"/>
              <a:buChar char="•"/>
            </a:pPr>
            <a:r>
              <a:rPr lang="en-US" sz="1200" dirty="0"/>
              <a:t>An eligible full-time employee is allowed 96 hours per fiscal year.</a:t>
            </a:r>
          </a:p>
          <a:p>
            <a:pPr marL="641290" lvl="1" indent="-184090">
              <a:buFont typeface="Arial" pitchFamily="34" charset="0"/>
              <a:buChar char="•"/>
            </a:pPr>
            <a:r>
              <a:rPr lang="en-US" sz="1200" dirty="0"/>
              <a:t>An eligible part-time employee’s hours are based on FTE.</a:t>
            </a:r>
          </a:p>
          <a:p>
            <a:pPr rtl="0"/>
            <a:r>
              <a:rPr lang="en-US" sz="1200" dirty="0"/>
              <a:t>Both directed and elective training are subject to release time, in which employees are paid to attend trainings. Supervisory approval is required before employees may attend training.  Also, for more than 20 hours of release time, the supervisory may ask the employee to submit a training plan outlining his or her development goals. </a:t>
            </a:r>
          </a:p>
        </p:txBody>
      </p:sp>
      <p:sp>
        <p:nvSpPr>
          <p:cNvPr id="4" name="Date Placeholder 3"/>
          <p:cNvSpPr>
            <a:spLocks noGrp="1"/>
          </p:cNvSpPr>
          <p:nvPr>
            <p:ph type="dt" idx="10"/>
          </p:nvPr>
        </p:nvSpPr>
        <p:spPr/>
        <p:txBody>
          <a:bodyPr/>
          <a:lstStyle/>
          <a:p>
            <a:pPr>
              <a:defRPr/>
            </a:pPr>
            <a:fld id="{27CBEF68-33DF-4D5C-B031-610070A6DC43}" type="datetime1">
              <a:rPr lang="en-US" smtClean="0"/>
              <a:t>8/6/2018</a:t>
            </a:fld>
            <a:endParaRPr lang="en-US"/>
          </a:p>
        </p:txBody>
      </p:sp>
      <p:sp>
        <p:nvSpPr>
          <p:cNvPr id="6" name="Slide Number Placeholder 5"/>
          <p:cNvSpPr>
            <a:spLocks noGrp="1"/>
          </p:cNvSpPr>
          <p:nvPr>
            <p:ph type="sldNum" sz="quarter" idx="12"/>
          </p:nvPr>
        </p:nvSpPr>
        <p:spPr/>
        <p:txBody>
          <a:bodyPr/>
          <a:lstStyle/>
          <a:p>
            <a:pPr>
              <a:defRPr/>
            </a:pPr>
            <a:fld id="{4E1A8729-9590-4B82-BE79-D52143B90960}" type="slidenum">
              <a:rPr lang="en-US" smtClean="0"/>
              <a:pPr>
                <a:defRPr/>
              </a:pPr>
              <a:t>33</a:t>
            </a:fld>
            <a:endParaRPr lang="en-US"/>
          </a:p>
        </p:txBody>
      </p:sp>
    </p:spTree>
    <p:extLst>
      <p:ext uri="{BB962C8B-B14F-4D97-AF65-F5344CB8AC3E}">
        <p14:creationId xmlns:p14="http://schemas.microsoft.com/office/powerpoint/2010/main" val="17644116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baseline="0" dirty="0"/>
          </a:p>
        </p:txBody>
      </p:sp>
      <p:sp>
        <p:nvSpPr>
          <p:cNvPr id="50180" name="Slide Number Placeholder 3"/>
          <p:cNvSpPr>
            <a:spLocks noGrp="1"/>
          </p:cNvSpPr>
          <p:nvPr>
            <p:ph type="sldNum" sz="quarter" idx="5"/>
          </p:nvPr>
        </p:nvSpPr>
        <p:spPr>
          <a:noFill/>
        </p:spPr>
        <p:txBody>
          <a:bodyPr/>
          <a:lstStyle/>
          <a:p>
            <a:fld id="{73ECB8C8-5B4C-4CC9-994A-C1D17CBA569A}" type="slidenum">
              <a:rPr lang="en-US" smtClean="0"/>
              <a:pPr/>
              <a:t>34</a:t>
            </a:fld>
            <a:endParaRPr lang="en-US" dirty="0"/>
          </a:p>
        </p:txBody>
      </p:sp>
    </p:spTree>
    <p:extLst>
      <p:ext uri="{BB962C8B-B14F-4D97-AF65-F5344CB8AC3E}">
        <p14:creationId xmlns:p14="http://schemas.microsoft.com/office/powerpoint/2010/main" val="4058615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Holiday Pay: (LWOP =Leave Without Pay)</a:t>
            </a:r>
          </a:p>
          <a:p>
            <a:pPr marL="184090" indent="-184090">
              <a:buFont typeface="Arial" pitchFamily="34" charset="0"/>
              <a:buChar char="•"/>
            </a:pPr>
            <a:r>
              <a:rPr lang="en-US" sz="1200" dirty="0"/>
              <a:t>WSU observes 10 paid holidays each year (click on link and navigate to schedule)</a:t>
            </a:r>
          </a:p>
          <a:p>
            <a:pPr marL="641290" lvl="1" indent="-184090">
              <a:buFont typeface="Arial" pitchFamily="34" charset="0"/>
              <a:buChar char="•"/>
            </a:pPr>
            <a:r>
              <a:rPr lang="en-US" sz="1200" dirty="0"/>
              <a:t>Note the “Personal Holiday</a:t>
            </a:r>
            <a:r>
              <a:rPr lang="en-US" sz="1200" baseline="0" dirty="0"/>
              <a:t>” at the bottom of the list.  We will discuss that momentarily.</a:t>
            </a:r>
            <a:endParaRPr lang="en-US" sz="1200" dirty="0"/>
          </a:p>
          <a:p>
            <a:pPr marL="184090" indent="-184090">
              <a:buFont typeface="Arial" pitchFamily="34" charset="0"/>
              <a:buChar char="•"/>
            </a:pPr>
            <a:endParaRPr lang="en-US" sz="1200" dirty="0"/>
          </a:p>
          <a:p>
            <a:pPr marL="184090" indent="-184090">
              <a:buFont typeface="Arial" pitchFamily="34" charset="0"/>
              <a:buChar char="•"/>
            </a:pPr>
            <a:r>
              <a:rPr lang="en-US" sz="1200" dirty="0"/>
              <a:t>These are paid holidays, but only if you are in “Pay Status” the prio</a:t>
            </a:r>
            <a:r>
              <a:rPr lang="en-US" sz="1200" baseline="0" dirty="0"/>
              <a:t>r work shift in order to receive payment for the holiday</a:t>
            </a:r>
          </a:p>
          <a:p>
            <a:pPr marL="641290" lvl="1" indent="-184090">
              <a:buFont typeface="Arial" pitchFamily="34" charset="0"/>
              <a:buChar char="•"/>
            </a:pPr>
            <a:r>
              <a:rPr lang="en-US" sz="1200" baseline="0" dirty="0"/>
              <a:t>Pay Status refers to any condition </a:t>
            </a:r>
            <a:r>
              <a:rPr lang="en-US" sz="1200" b="1" i="1" u="sng" baseline="0" dirty="0"/>
              <a:t>except</a:t>
            </a:r>
            <a:r>
              <a:rPr lang="en-US" sz="1200" b="1" i="1" u="none" baseline="0" dirty="0"/>
              <a:t> </a:t>
            </a:r>
            <a:r>
              <a:rPr lang="en-US" sz="1200" b="0" i="0" u="none" baseline="0" dirty="0"/>
              <a:t>Leave Without Pay (LWOP).  In other words, if you are actually working that day, or perhaps out on Annual Leave or Sick Leave, then you are actually getting paid that day.  This means you are in Pay Status</a:t>
            </a:r>
            <a:br>
              <a:rPr lang="en-US" sz="1200" b="0" i="0" u="none" baseline="0" dirty="0"/>
            </a:br>
            <a:endParaRPr lang="en-US" sz="1200" b="0" i="0" u="none" baseline="0" dirty="0"/>
          </a:p>
          <a:p>
            <a:pPr marL="641290" lvl="1" indent="-184090">
              <a:buFont typeface="Arial" pitchFamily="34" charset="0"/>
              <a:buChar char="•"/>
            </a:pPr>
            <a:r>
              <a:rPr lang="en-US" sz="1200" b="0" i="0" u="none" baseline="0" dirty="0"/>
              <a:t>But if you are out that day and for some reason are on “Leave Without Pay” – that is, not using any sort of leave – then you are considered out of Pay Status.  If that is the case on the scheduled </a:t>
            </a:r>
            <a:r>
              <a:rPr lang="en-US" sz="1200" b="0" i="0" u="none" baseline="0" dirty="0" err="1"/>
              <a:t>workshift</a:t>
            </a:r>
            <a:r>
              <a:rPr lang="en-US" sz="1200" b="0" i="0" u="none" baseline="0" dirty="0"/>
              <a:t> immediately prior to the holiday, you will not be paid for that holiday</a:t>
            </a:r>
            <a:endParaRPr lang="en-US" sz="1200" baseline="0" dirty="0"/>
          </a:p>
          <a:p>
            <a:pPr marL="184090" indent="-184090">
              <a:buFont typeface="Arial" pitchFamily="34" charset="0"/>
              <a:buChar char="•"/>
            </a:pPr>
            <a:endParaRPr lang="en-US" sz="1200" baseline="0" dirty="0"/>
          </a:p>
          <a:p>
            <a:pPr marL="184090" lvl="0" indent="-184090">
              <a:buFont typeface="Arial" pitchFamily="34" charset="0"/>
              <a:buChar char="•"/>
            </a:pPr>
            <a:r>
              <a:rPr lang="en-US" sz="1200" dirty="0"/>
              <a:t>Civil Service employees must be in Pay Status for the entire work shift prior to the</a:t>
            </a:r>
            <a:r>
              <a:rPr lang="en-US" sz="1200" baseline="0" dirty="0"/>
              <a:t> holiday.  For most of us working full time, that would be the 8 hour shift</a:t>
            </a:r>
            <a:endParaRPr lang="en-US" sz="1200" dirty="0"/>
          </a:p>
          <a:p>
            <a:pPr marL="184090" indent="-184090" defTabSz="981810">
              <a:buFont typeface="Arial" pitchFamily="34" charset="0"/>
              <a:buChar char="•"/>
              <a:defRPr/>
            </a:pPr>
            <a:endParaRPr lang="en-US" sz="1200" dirty="0"/>
          </a:p>
          <a:p>
            <a:pPr marL="184090" indent="-184090" defTabSz="981810">
              <a:buFont typeface="Arial" pitchFamily="34" charset="0"/>
              <a:buChar char="•"/>
              <a:defRPr/>
            </a:pPr>
            <a:r>
              <a:rPr lang="en-US" sz="1200" dirty="0"/>
              <a:t>Faculty and AP employees must be in pay status for any portion of the work shift prior to the holiday</a:t>
            </a:r>
            <a:br>
              <a:rPr lang="en-US" sz="1200" dirty="0"/>
            </a:br>
            <a:endParaRPr lang="en-US" sz="1200" dirty="0"/>
          </a:p>
          <a:p>
            <a:pPr marL="184090" marR="0" indent="-184090" algn="l" defTabSz="981810" rtl="0" eaLnBrk="0" fontAlgn="base" latinLnBrk="0" hangingPunct="0">
              <a:lnSpc>
                <a:spcPct val="100000"/>
              </a:lnSpc>
              <a:spcBef>
                <a:spcPct val="30000"/>
              </a:spcBef>
              <a:spcAft>
                <a:spcPct val="0"/>
              </a:spcAft>
              <a:buClrTx/>
              <a:buSzTx/>
              <a:buFont typeface="Arial" pitchFamily="34" charset="0"/>
              <a:buChar char="•"/>
              <a:tabLst/>
              <a:defRPr/>
            </a:pPr>
            <a:r>
              <a:rPr lang="en-US" sz="1200" dirty="0"/>
              <a:t>Bargaining Unit employees are advised to check their Collective Bargaining Agreement for details.  It may be the</a:t>
            </a:r>
            <a:r>
              <a:rPr lang="en-US" sz="1200" baseline="0" dirty="0"/>
              <a:t> same as Civil Service conditions, or it may vary</a:t>
            </a:r>
            <a:endParaRPr lang="en-US" sz="1200" dirty="0"/>
          </a:p>
        </p:txBody>
      </p:sp>
      <p:sp>
        <p:nvSpPr>
          <p:cNvPr id="4" name="Date Placeholder 3"/>
          <p:cNvSpPr>
            <a:spLocks noGrp="1"/>
          </p:cNvSpPr>
          <p:nvPr>
            <p:ph type="dt" idx="10"/>
          </p:nvPr>
        </p:nvSpPr>
        <p:spPr/>
        <p:txBody>
          <a:bodyPr/>
          <a:lstStyle/>
          <a:p>
            <a:pPr>
              <a:defRPr/>
            </a:pPr>
            <a:fld id="{00FAE978-1EF4-4EDA-8552-397A05ECB4E1}" type="datetime1">
              <a:rPr lang="en-US" smtClean="0"/>
              <a:t>8/6/2018</a:t>
            </a:fld>
            <a:endParaRPr lang="en-US"/>
          </a:p>
        </p:txBody>
      </p:sp>
      <p:sp>
        <p:nvSpPr>
          <p:cNvPr id="6" name="Slide Number Placeholder 5"/>
          <p:cNvSpPr>
            <a:spLocks noGrp="1"/>
          </p:cNvSpPr>
          <p:nvPr>
            <p:ph type="sldNum" sz="quarter" idx="12"/>
          </p:nvPr>
        </p:nvSpPr>
        <p:spPr/>
        <p:txBody>
          <a:bodyPr/>
          <a:lstStyle/>
          <a:p>
            <a:pPr>
              <a:defRPr/>
            </a:pPr>
            <a:fld id="{4E1A8729-9590-4B82-BE79-D52143B90960}" type="slidenum">
              <a:rPr lang="en-US" smtClean="0"/>
              <a:pPr>
                <a:defRPr/>
              </a:pPr>
              <a:t>35</a:t>
            </a:fld>
            <a:endParaRPr lang="en-US"/>
          </a:p>
        </p:txBody>
      </p:sp>
    </p:spTree>
    <p:extLst>
      <p:ext uri="{BB962C8B-B14F-4D97-AF65-F5344CB8AC3E}">
        <p14:creationId xmlns:p14="http://schemas.microsoft.com/office/powerpoint/2010/main" val="35366536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defRPr/>
            </a:pPr>
            <a:r>
              <a:rPr lang="en-US" sz="1200" i="1" dirty="0">
                <a:cs typeface="Arial" pitchFamily="34" charset="0"/>
              </a:rPr>
              <a:t>Encourage all to attend training. </a:t>
            </a:r>
            <a:r>
              <a:rPr lang="en-US" sz="1200" dirty="0">
                <a:cs typeface="Arial" pitchFamily="34" charset="0"/>
              </a:rPr>
              <a:t>The State Ethics law addresses allowable use of state resources, special privileges, outside compensation, conflicts of interest, gift restrictions, etc. Everything we do, we do for</a:t>
            </a:r>
            <a:r>
              <a:rPr lang="en-US" sz="1200" baseline="0" dirty="0">
                <a:cs typeface="Arial" pitchFamily="34" charset="0"/>
              </a:rPr>
              <a:t> the benefit of the state and the state agency that we work for.</a:t>
            </a:r>
            <a:r>
              <a:rPr lang="en-US" sz="1200" dirty="0">
                <a:cs typeface="Arial" pitchFamily="34" charset="0"/>
              </a:rPr>
              <a:t/>
            </a:r>
            <a:br>
              <a:rPr lang="en-US" sz="1200" dirty="0">
                <a:cs typeface="Arial" pitchFamily="34" charset="0"/>
              </a:rPr>
            </a:br>
            <a:endParaRPr lang="en-US" sz="1200" dirty="0">
              <a:cs typeface="Arial" pitchFamily="34" charset="0"/>
            </a:endParaRPr>
          </a:p>
          <a:p>
            <a:pPr marL="677629" lvl="1" indent="-184809" eaLnBrk="1" hangingPunct="1">
              <a:lnSpc>
                <a:spcPct val="80000"/>
              </a:lnSpc>
              <a:buFontTx/>
              <a:buChar char="•"/>
              <a:defRPr/>
            </a:pPr>
            <a:r>
              <a:rPr lang="en-US" sz="1200" dirty="0">
                <a:cs typeface="Arial" pitchFamily="34" charset="0"/>
              </a:rPr>
              <a:t>The</a:t>
            </a:r>
            <a:r>
              <a:rPr lang="en-US" sz="1200" baseline="0" dirty="0">
                <a:cs typeface="Arial" pitchFamily="34" charset="0"/>
              </a:rPr>
              <a:t> only special privilege allowed is to keep travel points and airline miles.  There is no way for WSU to keep or track those, so they have given those to employees.</a:t>
            </a:r>
          </a:p>
          <a:p>
            <a:pPr marL="677629" lvl="1" indent="-184809" eaLnBrk="1" hangingPunct="1">
              <a:lnSpc>
                <a:spcPct val="80000"/>
              </a:lnSpc>
              <a:buFontTx/>
              <a:buChar char="•"/>
              <a:defRPr/>
            </a:pPr>
            <a:r>
              <a:rPr lang="en-US" sz="1200" baseline="0" dirty="0">
                <a:cs typeface="Arial" pitchFamily="34" charset="0"/>
              </a:rPr>
              <a:t>Can’t accept gifts if they would influence a decision.  $50 max amount you can accept per year.</a:t>
            </a:r>
            <a:endParaRPr lang="en-US" sz="1200" dirty="0">
              <a:cs typeface="Arial" pitchFamily="34" charset="0"/>
            </a:endParaRPr>
          </a:p>
          <a:p>
            <a:pPr marL="677629" lvl="1" indent="-184809" eaLnBrk="1" hangingPunct="1">
              <a:lnSpc>
                <a:spcPct val="80000"/>
              </a:lnSpc>
              <a:buFontTx/>
              <a:buChar char="•"/>
              <a:defRPr/>
            </a:pPr>
            <a:r>
              <a:rPr lang="en-US" sz="1200" dirty="0">
                <a:cs typeface="Arial" pitchFamily="34" charset="0"/>
              </a:rPr>
              <a:t>The Ethics Law states that all state officers and employees have a duty to ensure the proper stewardship of state resources which includes anything provided to WSU employees to perform their jobs; Exp. Computers, equipment, facilities. Etc.. </a:t>
            </a:r>
          </a:p>
          <a:p>
            <a:pPr marL="677629" lvl="1" indent="-184809" eaLnBrk="1" hangingPunct="1">
              <a:lnSpc>
                <a:spcPct val="80000"/>
              </a:lnSpc>
              <a:buFontTx/>
              <a:buChar char="•"/>
              <a:defRPr/>
            </a:pPr>
            <a:r>
              <a:rPr lang="en-US" sz="1200" dirty="0">
                <a:cs typeface="Arial" pitchFamily="34" charset="0"/>
              </a:rPr>
              <a:t>State resources may not be used for private benefit or gain. Which essentially means that you may not avoid a cost or expense by using WSU resources to benefit yourself or use a WSU resources to support an outside business or interest</a:t>
            </a:r>
          </a:p>
          <a:p>
            <a:pPr marL="677629" lvl="1" indent="-184809" eaLnBrk="1" hangingPunct="1">
              <a:lnSpc>
                <a:spcPct val="80000"/>
              </a:lnSpc>
              <a:buFontTx/>
              <a:buChar char="•"/>
              <a:defRPr/>
            </a:pPr>
            <a:r>
              <a:rPr lang="en-US" sz="1200" dirty="0">
                <a:cs typeface="Arial" pitchFamily="34" charset="0"/>
              </a:rPr>
              <a:t>Employees are personally liable for violating the Ethics Law whether they know what is says or not!</a:t>
            </a:r>
          </a:p>
          <a:p>
            <a:pPr marL="677629" lvl="1" indent="-184809" eaLnBrk="1" hangingPunct="1">
              <a:lnSpc>
                <a:spcPct val="80000"/>
              </a:lnSpc>
              <a:buFontTx/>
              <a:buChar char="•"/>
              <a:defRPr/>
            </a:pPr>
            <a:r>
              <a:rPr lang="en-US" sz="1200" dirty="0">
                <a:cs typeface="Arial" pitchFamily="34" charset="0"/>
              </a:rPr>
              <a:t>Penalties may be assessed by more than one agency if you are found to be in violation of the State Ethics act which include WSU, Executive Ethics Board, &amp; the State Auditor’s Office</a:t>
            </a:r>
          </a:p>
          <a:p>
            <a:pPr marL="677629" lvl="1" indent="-184809" eaLnBrk="1" hangingPunct="1">
              <a:lnSpc>
                <a:spcPct val="80000"/>
              </a:lnSpc>
              <a:buFontTx/>
              <a:buChar char="•"/>
              <a:defRPr/>
            </a:pPr>
            <a:r>
              <a:rPr lang="en-US" sz="1200" dirty="0">
                <a:cs typeface="Arial" pitchFamily="34" charset="0"/>
              </a:rPr>
              <a:t>The ethics act does provide an exception, knows as De </a:t>
            </a:r>
            <a:r>
              <a:rPr lang="en-US" sz="1200" dirty="0" err="1">
                <a:cs typeface="Arial" pitchFamily="34" charset="0"/>
              </a:rPr>
              <a:t>Minimis</a:t>
            </a:r>
            <a:r>
              <a:rPr lang="en-US" sz="1200" dirty="0">
                <a:cs typeface="Arial" pitchFamily="34" charset="0"/>
              </a:rPr>
              <a:t>, which is infrequent, occasional personal use resulting in little or no cost to WSU and does not disrupt WSU Employees or the operations. </a:t>
            </a:r>
          </a:p>
          <a:p>
            <a:pPr marL="677629" lvl="1" indent="-184809" eaLnBrk="1" hangingPunct="1">
              <a:lnSpc>
                <a:spcPct val="80000"/>
              </a:lnSpc>
              <a:buFontTx/>
              <a:buChar char="•"/>
              <a:defRPr/>
            </a:pPr>
            <a:r>
              <a:rPr lang="en-US" sz="1200" dirty="0">
                <a:cs typeface="Arial" pitchFamily="34" charset="0"/>
              </a:rPr>
              <a:t>Although the act does provide for an exception, there are some Prohibited Purposes which result in a violation regardless of the use: </a:t>
            </a:r>
          </a:p>
          <a:p>
            <a:pPr marL="1170449" lvl="2" indent="-184809" eaLnBrk="1" hangingPunct="1">
              <a:lnSpc>
                <a:spcPct val="80000"/>
              </a:lnSpc>
              <a:buFontTx/>
              <a:buChar char="•"/>
              <a:defRPr/>
            </a:pPr>
            <a:r>
              <a:rPr lang="en-US" sz="1200" dirty="0">
                <a:cs typeface="Arial" pitchFamily="34" charset="0"/>
              </a:rPr>
              <a:t>Outside business/Private employment</a:t>
            </a:r>
          </a:p>
          <a:p>
            <a:pPr marL="1170449" lvl="2" indent="-184809" eaLnBrk="1" hangingPunct="1">
              <a:lnSpc>
                <a:spcPct val="80000"/>
              </a:lnSpc>
              <a:buFontTx/>
              <a:buChar char="•"/>
              <a:defRPr/>
            </a:pPr>
            <a:r>
              <a:rPr lang="en-US" sz="1200" dirty="0">
                <a:cs typeface="Arial" pitchFamily="34" charset="0"/>
              </a:rPr>
              <a:t>Outside Organization/Group solicitation</a:t>
            </a:r>
          </a:p>
          <a:p>
            <a:pPr marL="1170449" lvl="2" indent="-184809" eaLnBrk="1" hangingPunct="1">
              <a:lnSpc>
                <a:spcPct val="80000"/>
              </a:lnSpc>
              <a:buFontTx/>
              <a:buChar char="•"/>
              <a:defRPr/>
            </a:pPr>
            <a:r>
              <a:rPr lang="en-US" sz="1200" dirty="0">
                <a:cs typeface="Arial" pitchFamily="34" charset="0"/>
              </a:rPr>
              <a:t>Political Campaigning</a:t>
            </a:r>
          </a:p>
          <a:p>
            <a:pPr marL="1170449" lvl="2" indent="-184809" eaLnBrk="1" hangingPunct="1">
              <a:lnSpc>
                <a:spcPct val="80000"/>
              </a:lnSpc>
              <a:buFontTx/>
              <a:buChar char="•"/>
              <a:defRPr/>
            </a:pPr>
            <a:r>
              <a:rPr lang="en-US" sz="1200" dirty="0">
                <a:cs typeface="Arial" pitchFamily="34" charset="0"/>
              </a:rPr>
              <a:t>Lobbying</a:t>
            </a:r>
          </a:p>
          <a:p>
            <a:pPr marL="1170449" lvl="2" indent="-184809" eaLnBrk="1" hangingPunct="1">
              <a:lnSpc>
                <a:spcPct val="80000"/>
              </a:lnSpc>
              <a:buFontTx/>
              <a:buChar char="•"/>
              <a:defRPr/>
            </a:pPr>
            <a:r>
              <a:rPr lang="en-US" sz="1200" dirty="0">
                <a:cs typeface="Arial" pitchFamily="34" charset="0"/>
              </a:rPr>
              <a:t>Use of property away from WSU</a:t>
            </a:r>
          </a:p>
          <a:p>
            <a:pPr marL="1170449" lvl="2" indent="-184809" eaLnBrk="1" hangingPunct="1">
              <a:lnSpc>
                <a:spcPct val="80000"/>
              </a:lnSpc>
              <a:buFontTx/>
              <a:buChar char="•"/>
              <a:defRPr/>
            </a:pPr>
            <a:endParaRPr lang="en-US" sz="1200" dirty="0">
              <a:cs typeface="Arial" pitchFamily="34" charset="0"/>
            </a:endParaRPr>
          </a:p>
          <a:p>
            <a:pPr marL="184809" indent="-184809" eaLnBrk="1" hangingPunct="1">
              <a:lnSpc>
                <a:spcPct val="80000"/>
              </a:lnSpc>
              <a:buFontTx/>
              <a:buChar char="•"/>
              <a:defRPr/>
            </a:pPr>
            <a:r>
              <a:rPr lang="en-US" sz="1200" dirty="0">
                <a:cs typeface="Arial" pitchFamily="34" charset="0"/>
              </a:rPr>
              <a:t>There is a lot more to the Ethics act then what we just went over. As such, I would strongly encourage each of you to attend the WSU State Ethics Training that is offered </a:t>
            </a:r>
          </a:p>
          <a:p>
            <a:endParaRPr lang="en-US" sz="1200" dirty="0">
              <a:cs typeface="Arial" pitchFamily="34" charset="0"/>
            </a:endParaRPr>
          </a:p>
        </p:txBody>
      </p:sp>
      <p:sp>
        <p:nvSpPr>
          <p:cNvPr id="4" name="Date Placeholder 3"/>
          <p:cNvSpPr>
            <a:spLocks noGrp="1"/>
          </p:cNvSpPr>
          <p:nvPr>
            <p:ph type="dt" idx="10"/>
          </p:nvPr>
        </p:nvSpPr>
        <p:spPr/>
        <p:txBody>
          <a:bodyPr/>
          <a:lstStyle/>
          <a:p>
            <a:pPr>
              <a:defRPr/>
            </a:pPr>
            <a:fld id="{09662FD3-9F61-4736-A33B-3AE071A2BACC}" type="datetime1">
              <a:rPr lang="en-US" smtClean="0"/>
              <a:t>8/6/2018</a:t>
            </a:fld>
            <a:endParaRPr lang="en-US"/>
          </a:p>
        </p:txBody>
      </p:sp>
      <p:sp>
        <p:nvSpPr>
          <p:cNvPr id="6" name="Slide Number Placeholder 5"/>
          <p:cNvSpPr>
            <a:spLocks noGrp="1"/>
          </p:cNvSpPr>
          <p:nvPr>
            <p:ph type="sldNum" sz="quarter" idx="12"/>
          </p:nvPr>
        </p:nvSpPr>
        <p:spPr/>
        <p:txBody>
          <a:bodyPr/>
          <a:lstStyle/>
          <a:p>
            <a:pPr>
              <a:defRPr/>
            </a:pPr>
            <a:fld id="{4E1A8729-9590-4B82-BE79-D52143B90960}" type="slidenum">
              <a:rPr lang="en-US" smtClean="0"/>
              <a:pPr>
                <a:defRPr/>
              </a:pPr>
              <a:t>36</a:t>
            </a:fld>
            <a:endParaRPr lang="en-US"/>
          </a:p>
        </p:txBody>
      </p:sp>
    </p:spTree>
    <p:extLst>
      <p:ext uri="{BB962C8B-B14F-4D97-AF65-F5344CB8AC3E}">
        <p14:creationId xmlns:p14="http://schemas.microsoft.com/office/powerpoint/2010/main" val="9389346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2257" eaLnBrk="0" hangingPunct="0">
              <a:defRPr>
                <a:solidFill>
                  <a:schemeClr val="tx1"/>
                </a:solidFill>
                <a:latin typeface="Arial" pitchFamily="34" charset="0"/>
              </a:defRPr>
            </a:lvl1pPr>
            <a:lvl2pPr marL="770107" indent="-296196" defTabSz="992257" eaLnBrk="0" hangingPunct="0">
              <a:defRPr>
                <a:solidFill>
                  <a:schemeClr val="tx1"/>
                </a:solidFill>
                <a:latin typeface="Arial" pitchFamily="34" charset="0"/>
              </a:defRPr>
            </a:lvl2pPr>
            <a:lvl3pPr marL="1184783" indent="-236958" defTabSz="992257" eaLnBrk="0" hangingPunct="0">
              <a:defRPr>
                <a:solidFill>
                  <a:schemeClr val="tx1"/>
                </a:solidFill>
                <a:latin typeface="Arial" pitchFamily="34" charset="0"/>
              </a:defRPr>
            </a:lvl3pPr>
            <a:lvl4pPr marL="1658697" indent="-236958" defTabSz="992257" eaLnBrk="0" hangingPunct="0">
              <a:defRPr>
                <a:solidFill>
                  <a:schemeClr val="tx1"/>
                </a:solidFill>
                <a:latin typeface="Arial" pitchFamily="34" charset="0"/>
              </a:defRPr>
            </a:lvl4pPr>
            <a:lvl5pPr marL="2132613" indent="-236958" defTabSz="992257" eaLnBrk="0" hangingPunct="0">
              <a:defRPr>
                <a:solidFill>
                  <a:schemeClr val="tx1"/>
                </a:solidFill>
                <a:latin typeface="Arial" pitchFamily="34" charset="0"/>
              </a:defRPr>
            </a:lvl5pPr>
            <a:lvl6pPr marL="2606523" indent="-236958" defTabSz="992257" eaLnBrk="0" fontAlgn="base" hangingPunct="0">
              <a:spcBef>
                <a:spcPct val="0"/>
              </a:spcBef>
              <a:spcAft>
                <a:spcPct val="0"/>
              </a:spcAft>
              <a:defRPr>
                <a:solidFill>
                  <a:schemeClr val="tx1"/>
                </a:solidFill>
                <a:latin typeface="Arial" pitchFamily="34" charset="0"/>
              </a:defRPr>
            </a:lvl6pPr>
            <a:lvl7pPr marL="3080437" indent="-236958" defTabSz="992257" eaLnBrk="0" fontAlgn="base" hangingPunct="0">
              <a:spcBef>
                <a:spcPct val="0"/>
              </a:spcBef>
              <a:spcAft>
                <a:spcPct val="0"/>
              </a:spcAft>
              <a:defRPr>
                <a:solidFill>
                  <a:schemeClr val="tx1"/>
                </a:solidFill>
                <a:latin typeface="Arial" pitchFamily="34" charset="0"/>
              </a:defRPr>
            </a:lvl7pPr>
            <a:lvl8pPr marL="3554351" indent="-236958" defTabSz="992257" eaLnBrk="0" fontAlgn="base" hangingPunct="0">
              <a:spcBef>
                <a:spcPct val="0"/>
              </a:spcBef>
              <a:spcAft>
                <a:spcPct val="0"/>
              </a:spcAft>
              <a:defRPr>
                <a:solidFill>
                  <a:schemeClr val="tx1"/>
                </a:solidFill>
                <a:latin typeface="Arial" pitchFamily="34" charset="0"/>
              </a:defRPr>
            </a:lvl8pPr>
            <a:lvl9pPr marL="4028265" indent="-236958" defTabSz="992257" eaLnBrk="0" fontAlgn="base" hangingPunct="0">
              <a:spcBef>
                <a:spcPct val="0"/>
              </a:spcBef>
              <a:spcAft>
                <a:spcPct val="0"/>
              </a:spcAft>
              <a:defRPr>
                <a:solidFill>
                  <a:schemeClr val="tx1"/>
                </a:solidFill>
                <a:latin typeface="Arial" pitchFamily="34" charset="0"/>
              </a:defRPr>
            </a:lvl9pPr>
          </a:lstStyle>
          <a:p>
            <a:pPr eaLnBrk="1" hangingPunct="1">
              <a:defRPr/>
            </a:pPr>
            <a:fld id="{04123B95-10FA-4903-AFEB-3C0F2DB8EA5A}" type="slidenum">
              <a:rPr lang="en-US" smtClean="0">
                <a:solidFill>
                  <a:srgbClr val="000000"/>
                </a:solidFill>
                <a:latin typeface="Stone Sans" pitchFamily="34" charset="0"/>
              </a:rPr>
              <a:pPr eaLnBrk="1" hangingPunct="1">
                <a:defRPr/>
              </a:pPr>
              <a:t>37</a:t>
            </a:fld>
            <a:endParaRPr lang="en-US" dirty="0">
              <a:solidFill>
                <a:srgbClr val="000000"/>
              </a:solidFill>
              <a:latin typeface="Stone Sans"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i="1" dirty="0">
                <a:cs typeface="Arial" pitchFamily="34" charset="0"/>
              </a:rPr>
              <a:t>Encourage all to attend training. </a:t>
            </a:r>
          </a:p>
          <a:p>
            <a:pPr eaLnBrk="1" hangingPunct="1"/>
            <a:endParaRPr lang="en-US" sz="1000" i="1" dirty="0">
              <a:cs typeface="Arial" pitchFamily="34" charset="0"/>
            </a:endParaRPr>
          </a:p>
          <a:p>
            <a:pPr eaLnBrk="1" hangingPunct="1"/>
            <a:r>
              <a:rPr lang="en-US" dirty="0"/>
              <a:t>The State Whistleblower Act</a:t>
            </a:r>
            <a:r>
              <a:rPr lang="en-US" baseline="0" dirty="0"/>
              <a:t> offers protection to employees who, in good faith, report suspected improper governmental action.  </a:t>
            </a:r>
          </a:p>
          <a:p>
            <a:pPr eaLnBrk="1" hangingPunct="1"/>
            <a:endParaRPr lang="en-US" baseline="0" dirty="0"/>
          </a:p>
          <a:p>
            <a:pPr eaLnBrk="1" hangingPunct="1"/>
            <a:r>
              <a:rPr lang="en-US" dirty="0"/>
              <a:t>University employees may file complaints to the State Auditor's Office in Olympia, or to the Office of Internal Audit  on the Pullman campus.</a:t>
            </a:r>
            <a:r>
              <a:rPr lang="en-US" baseline="0" dirty="0"/>
              <a:t> As with State Ethics Law, training is regularly offered on this topic and can be found in the online training calendar we examined earlier.</a:t>
            </a:r>
          </a:p>
          <a:p>
            <a:pPr eaLnBrk="1" hangingPunct="1"/>
            <a:endParaRPr lang="en-US" baseline="0" dirty="0"/>
          </a:p>
          <a:p>
            <a:pPr eaLnBrk="1" hangingPunct="1"/>
            <a:r>
              <a:rPr lang="en-US" i="1" baseline="0" dirty="0"/>
              <a:t>Fun example: If you see your supervisor take one of the vanpool vans, load up the children and go to Disneyland, you may consider reporting them for improper use of university property</a:t>
            </a:r>
            <a:endParaRPr lang="en-US" i="1" dirty="0"/>
          </a:p>
        </p:txBody>
      </p:sp>
    </p:spTree>
    <p:extLst>
      <p:ext uri="{BB962C8B-B14F-4D97-AF65-F5344CB8AC3E}">
        <p14:creationId xmlns:p14="http://schemas.microsoft.com/office/powerpoint/2010/main" val="18214192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2257" eaLnBrk="0" hangingPunct="0">
              <a:defRPr>
                <a:solidFill>
                  <a:schemeClr val="tx1"/>
                </a:solidFill>
                <a:latin typeface="Arial" pitchFamily="34" charset="0"/>
              </a:defRPr>
            </a:lvl1pPr>
            <a:lvl2pPr marL="770107" indent="-296196" defTabSz="992257" eaLnBrk="0" hangingPunct="0">
              <a:defRPr>
                <a:solidFill>
                  <a:schemeClr val="tx1"/>
                </a:solidFill>
                <a:latin typeface="Arial" pitchFamily="34" charset="0"/>
              </a:defRPr>
            </a:lvl2pPr>
            <a:lvl3pPr marL="1184783" indent="-236958" defTabSz="992257" eaLnBrk="0" hangingPunct="0">
              <a:defRPr>
                <a:solidFill>
                  <a:schemeClr val="tx1"/>
                </a:solidFill>
                <a:latin typeface="Arial" pitchFamily="34" charset="0"/>
              </a:defRPr>
            </a:lvl3pPr>
            <a:lvl4pPr marL="1658697" indent="-236958" defTabSz="992257" eaLnBrk="0" hangingPunct="0">
              <a:defRPr>
                <a:solidFill>
                  <a:schemeClr val="tx1"/>
                </a:solidFill>
                <a:latin typeface="Arial" pitchFamily="34" charset="0"/>
              </a:defRPr>
            </a:lvl4pPr>
            <a:lvl5pPr marL="2132613" indent="-236958" defTabSz="992257" eaLnBrk="0" hangingPunct="0">
              <a:defRPr>
                <a:solidFill>
                  <a:schemeClr val="tx1"/>
                </a:solidFill>
                <a:latin typeface="Arial" pitchFamily="34" charset="0"/>
              </a:defRPr>
            </a:lvl5pPr>
            <a:lvl6pPr marL="2606523" indent="-236958" defTabSz="992257" eaLnBrk="0" fontAlgn="base" hangingPunct="0">
              <a:spcBef>
                <a:spcPct val="0"/>
              </a:spcBef>
              <a:spcAft>
                <a:spcPct val="0"/>
              </a:spcAft>
              <a:defRPr>
                <a:solidFill>
                  <a:schemeClr val="tx1"/>
                </a:solidFill>
                <a:latin typeface="Arial" pitchFamily="34" charset="0"/>
              </a:defRPr>
            </a:lvl6pPr>
            <a:lvl7pPr marL="3080437" indent="-236958" defTabSz="992257" eaLnBrk="0" fontAlgn="base" hangingPunct="0">
              <a:spcBef>
                <a:spcPct val="0"/>
              </a:spcBef>
              <a:spcAft>
                <a:spcPct val="0"/>
              </a:spcAft>
              <a:defRPr>
                <a:solidFill>
                  <a:schemeClr val="tx1"/>
                </a:solidFill>
                <a:latin typeface="Arial" pitchFamily="34" charset="0"/>
              </a:defRPr>
            </a:lvl7pPr>
            <a:lvl8pPr marL="3554351" indent="-236958" defTabSz="992257" eaLnBrk="0" fontAlgn="base" hangingPunct="0">
              <a:spcBef>
                <a:spcPct val="0"/>
              </a:spcBef>
              <a:spcAft>
                <a:spcPct val="0"/>
              </a:spcAft>
              <a:defRPr>
                <a:solidFill>
                  <a:schemeClr val="tx1"/>
                </a:solidFill>
                <a:latin typeface="Arial" pitchFamily="34" charset="0"/>
              </a:defRPr>
            </a:lvl8pPr>
            <a:lvl9pPr marL="4028265" indent="-236958" defTabSz="992257" eaLnBrk="0" fontAlgn="base" hangingPunct="0">
              <a:spcBef>
                <a:spcPct val="0"/>
              </a:spcBef>
              <a:spcAft>
                <a:spcPct val="0"/>
              </a:spcAft>
              <a:defRPr>
                <a:solidFill>
                  <a:schemeClr val="tx1"/>
                </a:solidFill>
                <a:latin typeface="Arial" pitchFamily="34" charset="0"/>
              </a:defRPr>
            </a:lvl9pPr>
          </a:lstStyle>
          <a:p>
            <a:pPr eaLnBrk="1" hangingPunct="1">
              <a:defRPr/>
            </a:pPr>
            <a:fld id="{04123B95-10FA-4903-AFEB-3C0F2DB8EA5A}" type="slidenum">
              <a:rPr lang="en-US" smtClean="0">
                <a:solidFill>
                  <a:srgbClr val="000000"/>
                </a:solidFill>
                <a:latin typeface="Stone Sans" pitchFamily="34" charset="0"/>
              </a:rPr>
              <a:pPr eaLnBrk="1" hangingPunct="1">
                <a:defRPr/>
              </a:pPr>
              <a:t>38</a:t>
            </a:fld>
            <a:endParaRPr lang="en-US" dirty="0">
              <a:solidFill>
                <a:srgbClr val="000000"/>
              </a:solidFill>
              <a:latin typeface="Stone Sans"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i="1" dirty="0">
                <a:cs typeface="Arial" pitchFamily="34" charset="0"/>
              </a:rPr>
              <a:t>Encourage all to attend training. </a:t>
            </a:r>
          </a:p>
          <a:p>
            <a:pPr eaLnBrk="1" hangingPunct="1"/>
            <a:endParaRPr lang="en-US" sz="1000" i="1" dirty="0">
              <a:cs typeface="Arial" pitchFamily="34" charset="0"/>
            </a:endParaRPr>
          </a:p>
          <a:p>
            <a:pPr eaLnBrk="1" hangingPunct="1"/>
            <a:r>
              <a:rPr lang="en-US" dirty="0"/>
              <a:t>Ask:  </a:t>
            </a:r>
            <a:r>
              <a:rPr lang="en-US" i="1" dirty="0"/>
              <a:t>“Do</a:t>
            </a:r>
            <a:r>
              <a:rPr lang="en-US" i="1" baseline="0" dirty="0"/>
              <a:t> you find yourself using expressions like ‘I need to check </a:t>
            </a:r>
            <a:r>
              <a:rPr lang="en-US" i="1" u="sng" baseline="0" dirty="0"/>
              <a:t>my</a:t>
            </a:r>
            <a:r>
              <a:rPr lang="en-US" i="1" u="none" baseline="0" dirty="0"/>
              <a:t> email’?“  </a:t>
            </a:r>
          </a:p>
          <a:p>
            <a:pPr eaLnBrk="1" hangingPunct="1"/>
            <a:endParaRPr lang="en-US" i="1" u="none" baseline="0" dirty="0"/>
          </a:p>
          <a:p>
            <a:pPr eaLnBrk="1" hangingPunct="1"/>
            <a:r>
              <a:rPr lang="en-US" i="0" u="none" baseline="0" dirty="0"/>
              <a:t>This is one example of how we sometimes misinterpret conditions.  The reality is that “our” email is really the property of the State of Washington.  This is also true with the documents we create, the notes we take, and so forth, whether they be physical or electronic.  As such, these actually University records that can be </a:t>
            </a:r>
            <a:r>
              <a:rPr lang="en-US" baseline="0" dirty="0"/>
              <a:t>requested by a member of the public. Please be aware of what you are writing, emailing, etc.  Also, make sure you are keeping proper files and keeping files and records that may be requested organized in a way to make them easy to find and access. </a:t>
            </a:r>
            <a:endParaRPr lang="en-US" dirty="0"/>
          </a:p>
        </p:txBody>
      </p:sp>
    </p:spTree>
    <p:extLst>
      <p:ext uri="{BB962C8B-B14F-4D97-AF65-F5344CB8AC3E}">
        <p14:creationId xmlns:p14="http://schemas.microsoft.com/office/powerpoint/2010/main" val="41687112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sz="1200" i="1" dirty="0"/>
              <a:t>Safe Environment Resources link can be found at the bottom of every HRS Page. </a:t>
            </a:r>
          </a:p>
          <a:p>
            <a:pPr eaLnBrk="1" hangingPunct="1">
              <a:defRPr/>
            </a:pPr>
            <a:endParaRPr lang="en-US" sz="1200" i="1" dirty="0"/>
          </a:p>
          <a:p>
            <a:pPr eaLnBrk="1" hangingPunct="1">
              <a:defRPr/>
            </a:pPr>
            <a:r>
              <a:rPr lang="en-US" sz="1200" dirty="0"/>
              <a:t>WSU Safety – download a copy of the safety guide which can be found at the Campus Police website. Please note that if you are calling 911 from your office it will take 7 seconds for the call to go through.</a:t>
            </a:r>
          </a:p>
          <a:p>
            <a:pPr eaLnBrk="1" hangingPunct="1">
              <a:defRPr/>
            </a:pPr>
            <a:endParaRPr lang="en-US" sz="1200" dirty="0"/>
          </a:p>
          <a:p>
            <a:pPr eaLnBrk="1" hangingPunct="1">
              <a:defRPr/>
            </a:pPr>
            <a:r>
              <a:rPr lang="en-US" sz="1200" dirty="0"/>
              <a:t>WSU Alert – visit the webpage for emergency info; two notification systems in place</a:t>
            </a:r>
          </a:p>
          <a:p>
            <a:pPr marL="677629" lvl="1" indent="-184809" eaLnBrk="1" hangingPunct="1">
              <a:buFont typeface="Arial" pitchFamily="34" charset="0"/>
              <a:buChar char="•"/>
              <a:defRPr/>
            </a:pPr>
            <a:r>
              <a:rPr lang="en-US" sz="1200" dirty="0"/>
              <a:t>WSU Outdoor Warning System: installed in the fall of 2007 – it consists of sirens and PA units that will provide info during an emergency situation.</a:t>
            </a:r>
          </a:p>
          <a:p>
            <a:pPr marL="677629" lvl="1" indent="-184809" eaLnBrk="1" hangingPunct="1">
              <a:buFont typeface="Arial" pitchFamily="34" charset="0"/>
              <a:buChar char="•"/>
              <a:defRPr/>
            </a:pPr>
            <a:r>
              <a:rPr lang="en-US" sz="1200" dirty="0"/>
              <a:t>Emergency Notification System: voice, text, and emails sent directly to your home phone, cell phone, home email etc. to provide warnings in the case of emergency.  Update your personal emergency contact information and sign up for the Emergency Notification System on the </a:t>
            </a:r>
            <a:r>
              <a:rPr lang="en-US" sz="1200" dirty="0" err="1"/>
              <a:t>myWSU</a:t>
            </a:r>
            <a:r>
              <a:rPr lang="en-US" sz="1200" dirty="0"/>
              <a:t> portal </a:t>
            </a:r>
          </a:p>
          <a:p>
            <a:pPr>
              <a:buFontTx/>
              <a:buNone/>
              <a:defRPr/>
            </a:pPr>
            <a:endParaRPr lang="en-US" sz="1200" dirty="0"/>
          </a:p>
          <a:p>
            <a:pPr>
              <a:defRPr/>
            </a:pPr>
            <a:r>
              <a:rPr lang="en-US" sz="1200" dirty="0"/>
              <a:t>Specialized training courses available upon request delivered by EH&amp;S staff directly at your workplace. Visit the EH&amp;S website to view available courses.</a:t>
            </a:r>
          </a:p>
          <a:p>
            <a:pPr>
              <a:defRPr/>
            </a:pPr>
            <a:endParaRPr lang="en-US" sz="1200" dirty="0"/>
          </a:p>
          <a:p>
            <a:pPr defTabSz="947032">
              <a:defRPr/>
            </a:pPr>
            <a:r>
              <a:rPr lang="en-US" sz="1200" dirty="0"/>
              <a:t>Your supervisor/manager is responsible to providing job specific safety information and training to you.  </a:t>
            </a:r>
          </a:p>
          <a:p>
            <a:pPr>
              <a:defRPr/>
            </a:pPr>
            <a:endParaRPr lang="en-US" sz="1200" dirty="0"/>
          </a:p>
          <a:p>
            <a:pPr>
              <a:defRPr/>
            </a:pPr>
            <a:r>
              <a:rPr lang="en-US" sz="1200" dirty="0"/>
              <a:t>Tobacco-free campus in Pullman, Spokane,</a:t>
            </a:r>
            <a:r>
              <a:rPr lang="en-US" sz="1200" baseline="0" dirty="0"/>
              <a:t> Tri Cities and</a:t>
            </a:r>
            <a:r>
              <a:rPr lang="en-US" sz="1200" dirty="0"/>
              <a:t> Vancouver</a:t>
            </a:r>
          </a:p>
          <a:p>
            <a:pPr marL="171392" indent="-171392">
              <a:buFont typeface="Arial" panose="020B0604020202020204" pitchFamily="34" charset="0"/>
              <a:buChar char="•"/>
              <a:defRPr/>
            </a:pPr>
            <a:r>
              <a:rPr lang="en-US" sz="1200" dirty="0"/>
              <a:t>Smoking and nicotine is</a:t>
            </a:r>
            <a:r>
              <a:rPr lang="en-US" sz="1200" baseline="0" dirty="0"/>
              <a:t> not permitted</a:t>
            </a:r>
            <a:r>
              <a:rPr lang="en-US" sz="1200" dirty="0"/>
              <a:t> within the perimeters of these WSU campuses. </a:t>
            </a:r>
          </a:p>
        </p:txBody>
      </p:sp>
      <p:sp>
        <p:nvSpPr>
          <p:cNvPr id="4" name="Date Placeholder 3"/>
          <p:cNvSpPr>
            <a:spLocks noGrp="1"/>
          </p:cNvSpPr>
          <p:nvPr>
            <p:ph type="dt" idx="10"/>
          </p:nvPr>
        </p:nvSpPr>
        <p:spPr/>
        <p:txBody>
          <a:bodyPr/>
          <a:lstStyle/>
          <a:p>
            <a:pPr>
              <a:defRPr/>
            </a:pPr>
            <a:fld id="{1C4A620C-2BAF-4444-B62A-70093CDBF216}" type="datetime1">
              <a:rPr lang="en-US" smtClean="0"/>
              <a:t>8/6/2018</a:t>
            </a:fld>
            <a:endParaRPr lang="en-US"/>
          </a:p>
        </p:txBody>
      </p:sp>
      <p:sp>
        <p:nvSpPr>
          <p:cNvPr id="6" name="Slide Number Placeholder 5"/>
          <p:cNvSpPr>
            <a:spLocks noGrp="1"/>
          </p:cNvSpPr>
          <p:nvPr>
            <p:ph type="sldNum" sz="quarter" idx="12"/>
          </p:nvPr>
        </p:nvSpPr>
        <p:spPr/>
        <p:txBody>
          <a:bodyPr/>
          <a:lstStyle/>
          <a:p>
            <a:pPr>
              <a:defRPr/>
            </a:pPr>
            <a:fld id="{4E1A8729-9590-4B82-BE79-D52143B90960}" type="slidenum">
              <a:rPr lang="en-US" smtClean="0"/>
              <a:pPr>
                <a:defRPr/>
              </a:pPr>
              <a:t>39</a:t>
            </a:fld>
            <a:endParaRPr lang="en-US"/>
          </a:p>
        </p:txBody>
      </p:sp>
    </p:spTree>
    <p:extLst>
      <p:ext uri="{BB962C8B-B14F-4D97-AF65-F5344CB8AC3E}">
        <p14:creationId xmlns:p14="http://schemas.microsoft.com/office/powerpoint/2010/main" val="508780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US" sz="1000" dirty="0"/>
              <a:t>When you return, you will be greeted by members of our Employee Benefits section.  They will describe medical and dental coverage options available</a:t>
            </a:r>
            <a:r>
              <a:rPr lang="en-US" sz="1000" baseline="0" dirty="0"/>
              <a:t> to you</a:t>
            </a:r>
            <a:r>
              <a:rPr lang="en-US" sz="1000" dirty="0"/>
              <a:t>, as well as other related aspects of your benefits package.  You will need the benefits packet you received in the mail at this time.  However, if you did not yet receive this packet or perhaps forgot to bring it with you today, one will be provided</a:t>
            </a:r>
            <a:r>
              <a:rPr lang="en-US" sz="1000" baseline="0" dirty="0"/>
              <a:t> when they arrive.</a:t>
            </a:r>
            <a:endParaRPr lang="en-US" sz="1000" dirty="0"/>
          </a:p>
          <a:p>
            <a:endParaRPr lang="en-US" sz="1000" dirty="0"/>
          </a:p>
          <a:p>
            <a:r>
              <a:rPr lang="en-US" sz="1000" dirty="0"/>
              <a:t>This portion of the program concludes at 12:30.  </a:t>
            </a:r>
          </a:p>
          <a:p>
            <a:endParaRPr lang="en-US" sz="1000" dirty="0"/>
          </a:p>
          <a:p>
            <a:r>
              <a:rPr lang="en-US" sz="1000" dirty="0"/>
              <a:t>Orientation continues this afternoon with information regarding your retirement plan options.  (</a:t>
            </a:r>
            <a:r>
              <a:rPr lang="en-US" sz="1000" b="0" i="1" dirty="0"/>
              <a:t>Give room locations and let Pullman participants know that Butch holding the “New Employee Orientation” sign will be set out front.)</a:t>
            </a:r>
            <a:r>
              <a:rPr lang="en-US" sz="1000" i="1" dirty="0"/>
              <a:t> </a:t>
            </a:r>
            <a:r>
              <a:rPr lang="en-US" sz="1000" dirty="0"/>
              <a:t>Since different options exist for different employee types, two separate sessions are planned:</a:t>
            </a:r>
          </a:p>
          <a:p>
            <a:endParaRPr lang="en-US" sz="1000" dirty="0"/>
          </a:p>
          <a:p>
            <a:pPr marL="674996" lvl="1" indent="-184090">
              <a:buFont typeface="Arial" pitchFamily="34" charset="0"/>
              <a:buChar char="•"/>
            </a:pPr>
            <a:r>
              <a:rPr lang="en-US" sz="1000" dirty="0"/>
              <a:t>1:30-2:30: Faculty and Administrative Professional employees</a:t>
            </a:r>
          </a:p>
          <a:p>
            <a:pPr marL="674996" lvl="1" indent="-184090">
              <a:buFont typeface="Arial" pitchFamily="34" charset="0"/>
              <a:buChar char="•"/>
            </a:pPr>
            <a:r>
              <a:rPr lang="en-US" sz="1000" dirty="0"/>
              <a:t>3:00-4:00: Civil Service employees</a:t>
            </a:r>
          </a:p>
          <a:p>
            <a:endParaRPr lang="en-US" sz="1000" dirty="0"/>
          </a:p>
          <a:p>
            <a:r>
              <a:rPr lang="en-US" sz="1000" dirty="0"/>
              <a:t>Even if you have not pre-registered for the appropriate session, please try to attend.  It is critical that you receive this information and make your personal choices early in your career:</a:t>
            </a:r>
          </a:p>
          <a:p>
            <a:endParaRPr lang="en-US" sz="1000" dirty="0"/>
          </a:p>
          <a:p>
            <a:pPr marL="180167" indent="-180167">
              <a:buFont typeface="Arial" panose="020B0604020202020204" pitchFamily="34" charset="0"/>
              <a:buChar char="•"/>
            </a:pPr>
            <a:r>
              <a:rPr lang="en-US" sz="1000" dirty="0"/>
              <a:t>Medical, Dental, Long Term Disability Insurance:  31 days for all employees</a:t>
            </a:r>
          </a:p>
          <a:p>
            <a:pPr marL="180167" indent="-180167">
              <a:buFont typeface="Arial" panose="020B0604020202020204" pitchFamily="34" charset="0"/>
              <a:buChar char="•"/>
            </a:pPr>
            <a:r>
              <a:rPr lang="en-US" sz="1000" dirty="0"/>
              <a:t>Retirement:  30 days for AP and Faculty</a:t>
            </a:r>
          </a:p>
          <a:p>
            <a:pPr marL="180167" indent="-180167">
              <a:buFont typeface="Arial" panose="020B0604020202020204" pitchFamily="34" charset="0"/>
              <a:buChar char="•"/>
            </a:pPr>
            <a:r>
              <a:rPr lang="en-US" sz="1000" dirty="0"/>
              <a:t>Retirement:  90 days for Civil Service and Eligible Hourly </a:t>
            </a:r>
          </a:p>
        </p:txBody>
      </p:sp>
      <p:sp>
        <p:nvSpPr>
          <p:cNvPr id="50180" name="Slide Number Placeholder 3"/>
          <p:cNvSpPr>
            <a:spLocks noGrp="1"/>
          </p:cNvSpPr>
          <p:nvPr>
            <p:ph type="sldNum" sz="quarter" idx="5"/>
          </p:nvPr>
        </p:nvSpPr>
        <p:spPr>
          <a:noFill/>
        </p:spPr>
        <p:txBody>
          <a:bodyPr/>
          <a:lstStyle/>
          <a:p>
            <a:fld id="{73ECB8C8-5B4C-4CC9-994A-C1D17CBA569A}" type="slidenum">
              <a:rPr lang="en-US" smtClean="0"/>
              <a:pPr/>
              <a:t>4</a:t>
            </a:fld>
            <a:endParaRPr lang="en-US" dirty="0"/>
          </a:p>
        </p:txBody>
      </p:sp>
    </p:spTree>
    <p:extLst>
      <p:ext uri="{BB962C8B-B14F-4D97-AF65-F5344CB8AC3E}">
        <p14:creationId xmlns:p14="http://schemas.microsoft.com/office/powerpoint/2010/main" val="35820923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Employee Assistance</a:t>
            </a:r>
            <a:r>
              <a:rPr lang="en-US" baseline="0" dirty="0"/>
              <a:t> Program is a free and confidential service available to WSU employees.  Release time may be used to seek professional help in identifying, managing and resolving personal and work-related problems such as those listed here.</a:t>
            </a:r>
            <a:endParaRPr lang="en-US" dirty="0"/>
          </a:p>
        </p:txBody>
      </p:sp>
      <p:sp>
        <p:nvSpPr>
          <p:cNvPr id="4" name="Date Placeholder 3"/>
          <p:cNvSpPr>
            <a:spLocks noGrp="1"/>
          </p:cNvSpPr>
          <p:nvPr>
            <p:ph type="dt" idx="10"/>
          </p:nvPr>
        </p:nvSpPr>
        <p:spPr/>
        <p:txBody>
          <a:bodyPr/>
          <a:lstStyle/>
          <a:p>
            <a:pPr>
              <a:defRPr/>
            </a:pPr>
            <a:fld id="{A199272B-F419-4673-83C2-53721698D213}" type="datetime1">
              <a:rPr lang="en-US" smtClean="0"/>
              <a:t>8/6/2018</a:t>
            </a:fld>
            <a:endParaRPr lang="en-US"/>
          </a:p>
        </p:txBody>
      </p:sp>
      <p:sp>
        <p:nvSpPr>
          <p:cNvPr id="6" name="Slide Number Placeholder 5"/>
          <p:cNvSpPr>
            <a:spLocks noGrp="1"/>
          </p:cNvSpPr>
          <p:nvPr>
            <p:ph type="sldNum" sz="quarter" idx="12"/>
          </p:nvPr>
        </p:nvSpPr>
        <p:spPr/>
        <p:txBody>
          <a:bodyPr/>
          <a:lstStyle/>
          <a:p>
            <a:pPr>
              <a:defRPr/>
            </a:pPr>
            <a:fld id="{4E1A8729-9590-4B82-BE79-D52143B90960}" type="slidenum">
              <a:rPr lang="en-US" smtClean="0"/>
              <a:pPr>
                <a:defRPr/>
              </a:pPr>
              <a:t>40</a:t>
            </a:fld>
            <a:endParaRPr lang="en-US"/>
          </a:p>
        </p:txBody>
      </p:sp>
    </p:spTree>
    <p:extLst>
      <p:ext uri="{BB962C8B-B14F-4D97-AF65-F5344CB8AC3E}">
        <p14:creationId xmlns:p14="http://schemas.microsoft.com/office/powerpoint/2010/main" val="19375498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 perhaps all - of your insurance include some provisions for counseling.</a:t>
            </a:r>
            <a:r>
              <a:rPr lang="en-US" baseline="0" dirty="0"/>
              <a:t>  This is good to know!  But this resource is what many call “pre-insurance” assistance.  That is, you are able to meet with a licensed professional up to three times per issue.  If continued care is required, you will need to follow up with community referrals.  At this time, you would want to check your insurance provider to understand your coverage.</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The initial three visits are considered work time if you choose to visit the professional during your normal work schedule. While supervisory approval of release time is required for the actual appointment times, the visits themselves are confidential. </a:t>
            </a:r>
            <a:endParaRPr lang="en-US" dirty="0"/>
          </a:p>
        </p:txBody>
      </p:sp>
      <p:sp>
        <p:nvSpPr>
          <p:cNvPr id="4" name="Date Placeholder 3"/>
          <p:cNvSpPr>
            <a:spLocks noGrp="1"/>
          </p:cNvSpPr>
          <p:nvPr>
            <p:ph type="dt" idx="10"/>
          </p:nvPr>
        </p:nvSpPr>
        <p:spPr/>
        <p:txBody>
          <a:bodyPr/>
          <a:lstStyle/>
          <a:p>
            <a:pPr>
              <a:defRPr/>
            </a:pPr>
            <a:fld id="{A199272B-F419-4673-83C2-53721698D213}" type="datetime1">
              <a:rPr lang="en-US" smtClean="0"/>
              <a:t>8/6/2018</a:t>
            </a:fld>
            <a:endParaRPr lang="en-US"/>
          </a:p>
        </p:txBody>
      </p:sp>
      <p:sp>
        <p:nvSpPr>
          <p:cNvPr id="6" name="Slide Number Placeholder 5"/>
          <p:cNvSpPr>
            <a:spLocks noGrp="1"/>
          </p:cNvSpPr>
          <p:nvPr>
            <p:ph type="sldNum" sz="quarter" idx="12"/>
          </p:nvPr>
        </p:nvSpPr>
        <p:spPr/>
        <p:txBody>
          <a:bodyPr/>
          <a:lstStyle/>
          <a:p>
            <a:pPr>
              <a:defRPr/>
            </a:pPr>
            <a:fld id="{4E1A8729-9590-4B82-BE79-D52143B90960}" type="slidenum">
              <a:rPr lang="en-US" smtClean="0"/>
              <a:pPr>
                <a:defRPr/>
              </a:pPr>
              <a:t>41</a:t>
            </a:fld>
            <a:endParaRPr lang="en-US"/>
          </a:p>
        </p:txBody>
      </p:sp>
    </p:spTree>
    <p:extLst>
      <p:ext uri="{BB962C8B-B14F-4D97-AF65-F5344CB8AC3E}">
        <p14:creationId xmlns:p14="http://schemas.microsoft.com/office/powerpoint/2010/main" val="23712756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In closing, we return to the beautiful</a:t>
            </a:r>
            <a:r>
              <a:rPr lang="en-US" baseline="0" dirty="0"/>
              <a:t> pink and blue of the Pullman sunsets.  Thank you again for joining WSU.</a:t>
            </a:r>
          </a:p>
          <a:p>
            <a:endParaRPr lang="en-US" baseline="0" dirty="0"/>
          </a:p>
          <a:p>
            <a:r>
              <a:rPr lang="en-US" baseline="0" dirty="0"/>
              <a:t>Take 15 minutes and return here for the benefits portion of this morning’s orientation.</a:t>
            </a:r>
          </a:p>
        </p:txBody>
      </p:sp>
      <p:sp>
        <p:nvSpPr>
          <p:cNvPr id="9421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2485" eaLnBrk="0" hangingPunct="0">
              <a:defRPr>
                <a:solidFill>
                  <a:schemeClr val="tx1"/>
                </a:solidFill>
                <a:latin typeface="Arial" pitchFamily="34" charset="0"/>
              </a:defRPr>
            </a:lvl1pPr>
            <a:lvl2pPr marL="800835" indent="-308012" defTabSz="992485" eaLnBrk="0" hangingPunct="0">
              <a:defRPr>
                <a:solidFill>
                  <a:schemeClr val="tx1"/>
                </a:solidFill>
                <a:latin typeface="Arial" pitchFamily="34" charset="0"/>
              </a:defRPr>
            </a:lvl2pPr>
            <a:lvl3pPr marL="1232051" indent="-246412" defTabSz="992485" eaLnBrk="0" hangingPunct="0">
              <a:defRPr>
                <a:solidFill>
                  <a:schemeClr val="tx1"/>
                </a:solidFill>
                <a:latin typeface="Arial" pitchFamily="34" charset="0"/>
              </a:defRPr>
            </a:lvl3pPr>
            <a:lvl4pPr marL="1724873" indent="-246412" defTabSz="992485" eaLnBrk="0" hangingPunct="0">
              <a:defRPr>
                <a:solidFill>
                  <a:schemeClr val="tx1"/>
                </a:solidFill>
                <a:latin typeface="Arial" pitchFamily="34" charset="0"/>
              </a:defRPr>
            </a:lvl4pPr>
            <a:lvl5pPr marL="2217692" indent="-246412" defTabSz="992485" eaLnBrk="0" hangingPunct="0">
              <a:defRPr>
                <a:solidFill>
                  <a:schemeClr val="tx1"/>
                </a:solidFill>
                <a:latin typeface="Arial" pitchFamily="34" charset="0"/>
              </a:defRPr>
            </a:lvl5pPr>
            <a:lvl6pPr marL="2710510" indent="-246412" defTabSz="992485" eaLnBrk="0" fontAlgn="base" hangingPunct="0">
              <a:spcBef>
                <a:spcPct val="0"/>
              </a:spcBef>
              <a:spcAft>
                <a:spcPct val="0"/>
              </a:spcAft>
              <a:defRPr>
                <a:solidFill>
                  <a:schemeClr val="tx1"/>
                </a:solidFill>
                <a:latin typeface="Arial" pitchFamily="34" charset="0"/>
              </a:defRPr>
            </a:lvl6pPr>
            <a:lvl7pPr marL="3203333" indent="-246412" defTabSz="992485" eaLnBrk="0" fontAlgn="base" hangingPunct="0">
              <a:spcBef>
                <a:spcPct val="0"/>
              </a:spcBef>
              <a:spcAft>
                <a:spcPct val="0"/>
              </a:spcAft>
              <a:defRPr>
                <a:solidFill>
                  <a:schemeClr val="tx1"/>
                </a:solidFill>
                <a:latin typeface="Arial" pitchFamily="34" charset="0"/>
              </a:defRPr>
            </a:lvl7pPr>
            <a:lvl8pPr marL="3696153" indent="-246412" defTabSz="992485" eaLnBrk="0" fontAlgn="base" hangingPunct="0">
              <a:spcBef>
                <a:spcPct val="0"/>
              </a:spcBef>
              <a:spcAft>
                <a:spcPct val="0"/>
              </a:spcAft>
              <a:defRPr>
                <a:solidFill>
                  <a:schemeClr val="tx1"/>
                </a:solidFill>
                <a:latin typeface="Arial" pitchFamily="34" charset="0"/>
              </a:defRPr>
            </a:lvl8pPr>
            <a:lvl9pPr marL="4188973" indent="-246412" defTabSz="992485" eaLnBrk="0" fontAlgn="base" hangingPunct="0">
              <a:spcBef>
                <a:spcPct val="0"/>
              </a:spcBef>
              <a:spcAft>
                <a:spcPct val="0"/>
              </a:spcAft>
              <a:defRPr>
                <a:solidFill>
                  <a:schemeClr val="tx1"/>
                </a:solidFill>
                <a:latin typeface="Arial" pitchFamily="34" charset="0"/>
              </a:defRPr>
            </a:lvl9pPr>
          </a:lstStyle>
          <a:p>
            <a:pPr eaLnBrk="1" hangingPunct="1"/>
            <a:fld id="{F4940754-3462-4C7A-915B-5CFC9DFBD819}" type="datetime1">
              <a:rPr lang="en-US" smtClean="0">
                <a:latin typeface="Stone Sans" pitchFamily="34" charset="0"/>
              </a:rPr>
              <a:t>8/6/2018</a:t>
            </a:fld>
            <a:endParaRPr lang="en-US" dirty="0">
              <a:latin typeface="Stone Sans" pitchFamily="34" charset="0"/>
            </a:endParaRPr>
          </a:p>
        </p:txBody>
      </p:sp>
      <p:sp>
        <p:nvSpPr>
          <p:cNvPr id="9421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2485" eaLnBrk="0" hangingPunct="0">
              <a:defRPr>
                <a:solidFill>
                  <a:schemeClr val="tx1"/>
                </a:solidFill>
                <a:latin typeface="Arial" pitchFamily="34" charset="0"/>
              </a:defRPr>
            </a:lvl1pPr>
            <a:lvl2pPr marL="800835" indent="-308012" defTabSz="992485" eaLnBrk="0" hangingPunct="0">
              <a:defRPr>
                <a:solidFill>
                  <a:schemeClr val="tx1"/>
                </a:solidFill>
                <a:latin typeface="Arial" pitchFamily="34" charset="0"/>
              </a:defRPr>
            </a:lvl2pPr>
            <a:lvl3pPr marL="1232051" indent="-246412" defTabSz="992485" eaLnBrk="0" hangingPunct="0">
              <a:defRPr>
                <a:solidFill>
                  <a:schemeClr val="tx1"/>
                </a:solidFill>
                <a:latin typeface="Arial" pitchFamily="34" charset="0"/>
              </a:defRPr>
            </a:lvl3pPr>
            <a:lvl4pPr marL="1724873" indent="-246412" defTabSz="992485" eaLnBrk="0" hangingPunct="0">
              <a:defRPr>
                <a:solidFill>
                  <a:schemeClr val="tx1"/>
                </a:solidFill>
                <a:latin typeface="Arial" pitchFamily="34" charset="0"/>
              </a:defRPr>
            </a:lvl4pPr>
            <a:lvl5pPr marL="2217692" indent="-246412" defTabSz="992485" eaLnBrk="0" hangingPunct="0">
              <a:defRPr>
                <a:solidFill>
                  <a:schemeClr val="tx1"/>
                </a:solidFill>
                <a:latin typeface="Arial" pitchFamily="34" charset="0"/>
              </a:defRPr>
            </a:lvl5pPr>
            <a:lvl6pPr marL="2710510" indent="-246412" defTabSz="992485" eaLnBrk="0" fontAlgn="base" hangingPunct="0">
              <a:spcBef>
                <a:spcPct val="0"/>
              </a:spcBef>
              <a:spcAft>
                <a:spcPct val="0"/>
              </a:spcAft>
              <a:defRPr>
                <a:solidFill>
                  <a:schemeClr val="tx1"/>
                </a:solidFill>
                <a:latin typeface="Arial" pitchFamily="34" charset="0"/>
              </a:defRPr>
            </a:lvl6pPr>
            <a:lvl7pPr marL="3203333" indent="-246412" defTabSz="992485" eaLnBrk="0" fontAlgn="base" hangingPunct="0">
              <a:spcBef>
                <a:spcPct val="0"/>
              </a:spcBef>
              <a:spcAft>
                <a:spcPct val="0"/>
              </a:spcAft>
              <a:defRPr>
                <a:solidFill>
                  <a:schemeClr val="tx1"/>
                </a:solidFill>
                <a:latin typeface="Arial" pitchFamily="34" charset="0"/>
              </a:defRPr>
            </a:lvl7pPr>
            <a:lvl8pPr marL="3696153" indent="-246412" defTabSz="992485" eaLnBrk="0" fontAlgn="base" hangingPunct="0">
              <a:spcBef>
                <a:spcPct val="0"/>
              </a:spcBef>
              <a:spcAft>
                <a:spcPct val="0"/>
              </a:spcAft>
              <a:defRPr>
                <a:solidFill>
                  <a:schemeClr val="tx1"/>
                </a:solidFill>
                <a:latin typeface="Arial" pitchFamily="34" charset="0"/>
              </a:defRPr>
            </a:lvl8pPr>
            <a:lvl9pPr marL="4188973" indent="-246412" defTabSz="992485" eaLnBrk="0" fontAlgn="base" hangingPunct="0">
              <a:spcBef>
                <a:spcPct val="0"/>
              </a:spcBef>
              <a:spcAft>
                <a:spcPct val="0"/>
              </a:spcAft>
              <a:defRPr>
                <a:solidFill>
                  <a:schemeClr val="tx1"/>
                </a:solidFill>
                <a:latin typeface="Arial" pitchFamily="34" charset="0"/>
              </a:defRPr>
            </a:lvl9pPr>
          </a:lstStyle>
          <a:p>
            <a:pPr eaLnBrk="1" hangingPunct="1"/>
            <a:fld id="{94744F74-6A83-423D-ACFC-531995F93AC1}" type="slidenum">
              <a:rPr lang="en-US" smtClean="0">
                <a:latin typeface="Stone Sans" pitchFamily="34" charset="0"/>
              </a:rPr>
              <a:pPr eaLnBrk="1" hangingPunct="1"/>
              <a:t>43</a:t>
            </a:fld>
            <a:endParaRPr lang="en-US" dirty="0">
              <a:latin typeface="Stone Sans" pitchFamily="34" charset="0"/>
            </a:endParaRPr>
          </a:p>
        </p:txBody>
      </p:sp>
    </p:spTree>
    <p:extLst>
      <p:ext uri="{BB962C8B-B14F-4D97-AF65-F5344CB8AC3E}">
        <p14:creationId xmlns:p14="http://schemas.microsoft.com/office/powerpoint/2010/main" val="900815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090" indent="-184090">
              <a:buFont typeface="Arial" pitchFamily="34" charset="0"/>
              <a:buChar char="•"/>
            </a:pPr>
            <a:r>
              <a:rPr lang="en-US" dirty="0"/>
              <a:t>Perhaps the best place to begin is – well – the beginning!  Let’s take a brief look as some of</a:t>
            </a:r>
            <a:r>
              <a:rPr lang="en-US" baseline="0" dirty="0"/>
              <a:t> the history </a:t>
            </a:r>
            <a:r>
              <a:rPr lang="en-US" dirty="0"/>
              <a:t>and background that has molded this institution into what it has become today. </a:t>
            </a:r>
          </a:p>
          <a:p>
            <a:pPr marL="184090" indent="-184090">
              <a:buFont typeface="Arial" pitchFamily="34" charset="0"/>
              <a:buChar char="•"/>
            </a:pPr>
            <a:endParaRPr lang="en-US" dirty="0"/>
          </a:p>
          <a:p>
            <a:pPr marL="184090" indent="-184090">
              <a:buFont typeface="Arial" pitchFamily="34" charset="0"/>
              <a:buChar char="•"/>
            </a:pPr>
            <a:r>
              <a:rPr lang="en-US" dirty="0"/>
              <a:t>The Morrill Act of 1862 was proposed by Justin Morrill, a Vermont Senator who has come to be regarded</a:t>
            </a:r>
            <a:r>
              <a:rPr lang="en-US" baseline="0" dirty="0"/>
              <a:t> as </a:t>
            </a:r>
            <a:r>
              <a:rPr lang="en-US" dirty="0"/>
              <a:t>the “Father of the Land Grant College”. This act granted every state in the union 30,000 acres of federal land for every member of its congressional delegation.  This land was then sold and the funds</a:t>
            </a:r>
            <a:r>
              <a:rPr lang="en-US" baseline="0" dirty="0"/>
              <a:t> were used for the creation of that state’s </a:t>
            </a:r>
            <a:r>
              <a:rPr lang="en-US" dirty="0"/>
              <a:t>“land-grant” institution.</a:t>
            </a:r>
            <a:r>
              <a:rPr lang="en-US" baseline="0" dirty="0"/>
              <a:t>  The mission</a:t>
            </a:r>
            <a:r>
              <a:rPr lang="en-US" dirty="0"/>
              <a:t>s of these new colleges were to emphasize teaching and research in agriculture, mechanical arts, military sciences, and the “classics.” They also had to be open and accessible to Americans from all walks of life.</a:t>
            </a:r>
          </a:p>
          <a:p>
            <a:pPr marL="184090" indent="-184090">
              <a:buFont typeface="Arial" pitchFamily="34" charset="0"/>
              <a:buChar char="•"/>
            </a:pPr>
            <a:endParaRPr lang="en-US" dirty="0"/>
          </a:p>
          <a:p>
            <a:pPr marL="184090" marR="0" indent="-18409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a:t>Washington</a:t>
            </a:r>
            <a:r>
              <a:rPr lang="en-US" baseline="0" dirty="0"/>
              <a:t> earned statehood on November 11, 1889.  Our newly formed Congress quickly acted to create its own land college. O</a:t>
            </a:r>
            <a:r>
              <a:rPr lang="en-US" dirty="0"/>
              <a:t>riginally known as the “Washington State Agricultural College and School of Science”, or WAC,</a:t>
            </a:r>
            <a:r>
              <a:rPr lang="en-US" baseline="0" dirty="0"/>
              <a:t> our birthday is </a:t>
            </a:r>
            <a:r>
              <a:rPr lang="en-US" dirty="0"/>
              <a:t>March 28, 1890.  However, we</a:t>
            </a:r>
            <a:r>
              <a:rPr lang="en-US" baseline="0" dirty="0"/>
              <a:t> were really </a:t>
            </a:r>
            <a:r>
              <a:rPr lang="en-US" dirty="0"/>
              <a:t>just a “paper” college at this time.  It took a little longer to select a site, erect buildings and hire staff and faculty for our new college.</a:t>
            </a:r>
          </a:p>
          <a:p>
            <a:pPr marL="184090" marR="0" indent="-18409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dirty="0"/>
          </a:p>
          <a:p>
            <a:pPr marL="184090" indent="-184090">
              <a:buFont typeface="Arial" pitchFamily="34" charset="0"/>
              <a:buChar char="•"/>
            </a:pPr>
            <a:r>
              <a:rPr lang="en-US" dirty="0"/>
              <a:t>Finally</a:t>
            </a:r>
            <a:r>
              <a:rPr lang="en-US" baseline="0" dirty="0"/>
              <a:t> – nearly two years later – WAC opened its doors to welcome its first </a:t>
            </a:r>
            <a:r>
              <a:rPr lang="en-US" dirty="0"/>
              <a:t>59 on a cold</a:t>
            </a:r>
            <a:r>
              <a:rPr lang="en-US" baseline="0" dirty="0"/>
              <a:t> </a:t>
            </a:r>
            <a:r>
              <a:rPr lang="en-US" dirty="0"/>
              <a:t>January</a:t>
            </a:r>
            <a:r>
              <a:rPr lang="en-US" baseline="0" dirty="0"/>
              <a:t> 13,</a:t>
            </a:r>
            <a:r>
              <a:rPr lang="en-US" dirty="0"/>
              <a:t> 1892. </a:t>
            </a:r>
          </a:p>
          <a:p>
            <a:endParaRPr lang="en-US" dirty="0"/>
          </a:p>
          <a:p>
            <a:pPr marL="184090" indent="-184090">
              <a:buFont typeface="Arial" pitchFamily="34" charset="0"/>
              <a:buChar char="•"/>
            </a:pPr>
            <a:r>
              <a:rPr lang="en-US" dirty="0"/>
              <a:t>Not long after that we experienced </a:t>
            </a:r>
            <a:r>
              <a:rPr lang="en-US" baseline="0" dirty="0"/>
              <a:t>our first name change.  I</a:t>
            </a:r>
            <a:r>
              <a:rPr lang="en-US" dirty="0"/>
              <a:t>n 1905, 15 years after WAC was founded, the institution changed it’s name to Washington State</a:t>
            </a:r>
            <a:r>
              <a:rPr lang="en-US" baseline="0" dirty="0"/>
              <a:t> College</a:t>
            </a:r>
            <a:r>
              <a:rPr lang="en-US" dirty="0"/>
              <a:t>.  Agriculture is</a:t>
            </a:r>
            <a:r>
              <a:rPr lang="en-US" baseline="0" dirty="0"/>
              <a:t> still a cornerstone of our heritage and continues as a thriving college today, but the change in name reflects the addition of many other academic and scientific programs.</a:t>
            </a:r>
            <a:endParaRPr lang="en-US" dirty="0"/>
          </a:p>
          <a:p>
            <a:pPr marL="184090" indent="-184090">
              <a:buFont typeface="Arial" pitchFamily="34" charset="0"/>
              <a:buChar char="•"/>
            </a:pPr>
            <a:endParaRPr lang="en-US" dirty="0"/>
          </a:p>
        </p:txBody>
      </p:sp>
      <p:sp>
        <p:nvSpPr>
          <p:cNvPr id="4" name="Date Placeholder 3"/>
          <p:cNvSpPr>
            <a:spLocks noGrp="1"/>
          </p:cNvSpPr>
          <p:nvPr>
            <p:ph type="dt" idx="10"/>
          </p:nvPr>
        </p:nvSpPr>
        <p:spPr/>
        <p:txBody>
          <a:bodyPr/>
          <a:lstStyle/>
          <a:p>
            <a:pPr>
              <a:defRPr/>
            </a:pPr>
            <a:fld id="{B74C36B7-B231-48CF-8A53-ECBA46BB42EB}" type="datetime1">
              <a:rPr lang="en-US" smtClean="0"/>
              <a:t>8/6/2018</a:t>
            </a:fld>
            <a:endParaRPr lang="en-US"/>
          </a:p>
        </p:txBody>
      </p:sp>
      <p:sp>
        <p:nvSpPr>
          <p:cNvPr id="6" name="Slide Number Placeholder 5"/>
          <p:cNvSpPr>
            <a:spLocks noGrp="1"/>
          </p:cNvSpPr>
          <p:nvPr>
            <p:ph type="sldNum" sz="quarter" idx="12"/>
          </p:nvPr>
        </p:nvSpPr>
        <p:spPr/>
        <p:txBody>
          <a:bodyPr/>
          <a:lstStyle/>
          <a:p>
            <a:pPr>
              <a:defRPr/>
            </a:pPr>
            <a:fld id="{4E1A8729-9590-4B82-BE79-D52143B90960}" type="slidenum">
              <a:rPr lang="en-US" smtClean="0"/>
              <a:pPr>
                <a:defRPr/>
              </a:pPr>
              <a:t>5</a:t>
            </a:fld>
            <a:endParaRPr lang="en-US"/>
          </a:p>
        </p:txBody>
      </p:sp>
    </p:spTree>
    <p:extLst>
      <p:ext uri="{BB962C8B-B14F-4D97-AF65-F5344CB8AC3E}">
        <p14:creationId xmlns:p14="http://schemas.microsoft.com/office/powerpoint/2010/main" val="3402297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32">
              <a:defRPr/>
            </a:pPr>
            <a:r>
              <a:rPr lang="en-US" dirty="0"/>
              <a:t>1897 marked</a:t>
            </a:r>
            <a:r>
              <a:rPr lang="en-US" baseline="0" dirty="0"/>
              <a:t> the year of our very first graduating class.  It was a class of 7, pictured here with members of the faculty.</a:t>
            </a:r>
          </a:p>
          <a:p>
            <a:endParaRPr lang="en-US" dirty="0"/>
          </a:p>
        </p:txBody>
      </p:sp>
      <p:sp>
        <p:nvSpPr>
          <p:cNvPr id="4" name="Date Placeholder 3"/>
          <p:cNvSpPr>
            <a:spLocks noGrp="1"/>
          </p:cNvSpPr>
          <p:nvPr>
            <p:ph type="dt" idx="10"/>
          </p:nvPr>
        </p:nvSpPr>
        <p:spPr/>
        <p:txBody>
          <a:bodyPr/>
          <a:lstStyle/>
          <a:p>
            <a:pPr>
              <a:defRPr/>
            </a:pPr>
            <a:fld id="{657F197A-F96B-4D77-BE93-204ABD4FE9E2}" type="datetime1">
              <a:rPr lang="en-US" smtClean="0"/>
              <a:t>8/6/2018</a:t>
            </a:fld>
            <a:endParaRPr lang="en-US" dirty="0"/>
          </a:p>
        </p:txBody>
      </p:sp>
      <p:sp>
        <p:nvSpPr>
          <p:cNvPr id="5" name="Slide Number Placeholder 4"/>
          <p:cNvSpPr>
            <a:spLocks noGrp="1"/>
          </p:cNvSpPr>
          <p:nvPr>
            <p:ph type="sldNum" sz="quarter" idx="11"/>
          </p:nvPr>
        </p:nvSpPr>
        <p:spPr/>
        <p:txBody>
          <a:bodyPr/>
          <a:lstStyle/>
          <a:p>
            <a:pPr>
              <a:defRPr/>
            </a:pPr>
            <a:fld id="{C23A3D8B-5633-4ECC-9DDA-387F39953303}" type="slidenum">
              <a:rPr lang="en-US" smtClean="0"/>
              <a:pPr>
                <a:defRPr/>
              </a:pPr>
              <a:t>6</a:t>
            </a:fld>
            <a:endParaRPr lang="en-US" dirty="0"/>
          </a:p>
        </p:txBody>
      </p:sp>
    </p:spTree>
    <p:extLst>
      <p:ext uri="{BB962C8B-B14F-4D97-AF65-F5344CB8AC3E}">
        <p14:creationId xmlns:p14="http://schemas.microsoft.com/office/powerpoint/2010/main" val="994011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sz="1000" dirty="0"/>
              <a:t>I sometimes</a:t>
            </a:r>
            <a:r>
              <a:rPr lang="en-US" sz="1000" baseline="0" dirty="0"/>
              <a:t> think of those first years as a “search for identity.”  We changed our name early on, we struggled with school colors, our team mascot had a name while the team cycled through several choices.  Here is just a little bit of that story:</a:t>
            </a:r>
            <a:endParaRPr lang="en-US" sz="1000" dirty="0"/>
          </a:p>
          <a:p>
            <a:endParaRPr lang="en-US" sz="1000" dirty="0"/>
          </a:p>
          <a:p>
            <a:r>
              <a:rPr lang="en-US" sz="1000" i="1" dirty="0"/>
              <a:t>Great slide to have people guess- ex: Does anyone know what the original school colors were?</a:t>
            </a:r>
          </a:p>
          <a:p>
            <a:endParaRPr lang="en-US" sz="1000" dirty="0"/>
          </a:p>
          <a:p>
            <a:pPr marL="184090" indent="-184090">
              <a:buFont typeface="Arial" pitchFamily="34" charset="0"/>
              <a:buChar char="•"/>
            </a:pPr>
            <a:r>
              <a:rPr lang="en-US" sz="1000" dirty="0"/>
              <a:t>Believe it or not, the colors were not always Crimson and Gray. Until 1916, inspired by the Palouse sunsets, Pink &amp; Blue were the schools first colors. These were selected by our</a:t>
            </a:r>
            <a:r>
              <a:rPr lang="en-US" sz="1000" baseline="0" dirty="0"/>
              <a:t> first president’s wife who, the story goes, was struck by the intense pink and blue sunsets here on the Palouse and petitioned her husband to select them for the college.</a:t>
            </a:r>
            <a:endParaRPr lang="en-US" sz="1000" dirty="0"/>
          </a:p>
          <a:p>
            <a:pPr marL="184090" indent="-184090">
              <a:buFont typeface="Arial" pitchFamily="34" charset="0"/>
              <a:buChar char="•"/>
            </a:pPr>
            <a:endParaRPr lang="en-US" sz="1000" dirty="0"/>
          </a:p>
          <a:p>
            <a:pPr marL="171450" indent="-171450">
              <a:buFont typeface="Arial" pitchFamily="34" charset="0"/>
              <a:buChar char="•"/>
            </a:pPr>
            <a:r>
              <a:rPr lang="en-US" sz="1000" dirty="0"/>
              <a:t>Through</a:t>
            </a:r>
            <a:r>
              <a:rPr lang="en-US" sz="1000" baseline="0" dirty="0"/>
              <a:t> the early years we tried out a few different names for our teams.  At different times we were the Warriors, the Indians and the Farmers.  In spite of this indecision, we were sold on our beloved fox terrier mascot.  Perhaps you can make out the name on his jacket in this slide – “Squirt.”  It is important to understand that this was the mascot’s name, not the team’s.  </a:t>
            </a:r>
            <a:r>
              <a:rPr lang="en-US" sz="1000" i="1" baseline="0" dirty="0"/>
              <a:t>We were never the mighty Squirts! </a:t>
            </a:r>
            <a:r>
              <a:rPr lang="en-US" sz="1000" i="1" baseline="0" dirty="0">
                <a:sym typeface="Wingdings" panose="05000000000000000000" pitchFamily="2" charset="2"/>
              </a:rPr>
              <a:t>  </a:t>
            </a:r>
            <a:br>
              <a:rPr lang="en-US" sz="1000" i="1" baseline="0" dirty="0">
                <a:sym typeface="Wingdings" panose="05000000000000000000" pitchFamily="2" charset="2"/>
              </a:rPr>
            </a:br>
            <a:r>
              <a:rPr lang="en-US" sz="1000" i="1" baseline="0" dirty="0">
                <a:sym typeface="Wingdings" panose="05000000000000000000" pitchFamily="2" charset="2"/>
              </a:rPr>
              <a:t/>
            </a:r>
            <a:br>
              <a:rPr lang="en-US" sz="1000" i="1" baseline="0" dirty="0">
                <a:sym typeface="Wingdings" panose="05000000000000000000" pitchFamily="2" charset="2"/>
              </a:rPr>
            </a:br>
            <a:r>
              <a:rPr lang="en-US" sz="1000" i="0" baseline="0" dirty="0">
                <a:sym typeface="Wingdings" panose="05000000000000000000" pitchFamily="2" charset="2"/>
              </a:rPr>
              <a:t>For a couple years, Squirt we had two mascots.  You see, back in those early years it was tradition to try to capture your opponent’s mascot.  When playing a team in Oregon we captured their mascot.  To be fair, they also captured our Squirt, but they returned him to us at the end of the game.  Our team, however, kept the Oregon mascot and got him on the train back to Pullman.  This additional mascot was a bear cub named “</a:t>
            </a:r>
            <a:r>
              <a:rPr lang="en-US" sz="1000" i="0" baseline="0" dirty="0" err="1">
                <a:sym typeface="Wingdings" panose="05000000000000000000" pitchFamily="2" charset="2"/>
              </a:rPr>
              <a:t>Toodles</a:t>
            </a:r>
            <a:r>
              <a:rPr lang="en-US" sz="1000" i="0" baseline="0" dirty="0">
                <a:sym typeface="Wingdings" panose="05000000000000000000" pitchFamily="2" charset="2"/>
              </a:rPr>
              <a:t>.” </a:t>
            </a:r>
          </a:p>
          <a:p>
            <a:pPr marL="171450" indent="-171450">
              <a:buFont typeface="Arial" pitchFamily="34" charset="0"/>
              <a:buChar char="•"/>
            </a:pPr>
            <a:endParaRPr lang="en-US" sz="1000" i="0" baseline="0" dirty="0">
              <a:sym typeface="Wingdings" panose="05000000000000000000" pitchFamily="2" charset="2"/>
            </a:endParaRPr>
          </a:p>
          <a:p>
            <a:pPr marL="171450" indent="-171450">
              <a:buFont typeface="Arial" pitchFamily="34" charset="0"/>
              <a:buChar char="•"/>
            </a:pPr>
            <a:r>
              <a:rPr lang="en-US" sz="1000" baseline="0" dirty="0"/>
              <a:t>So, here we have Squirt, </a:t>
            </a:r>
            <a:r>
              <a:rPr lang="en-US" sz="1000" baseline="0" dirty="0" err="1"/>
              <a:t>Toodles</a:t>
            </a:r>
            <a:r>
              <a:rPr lang="en-US" sz="1000" baseline="0" dirty="0"/>
              <a:t>, Warriors, Farmers, etc.  Who are we really?  This was finally settled in 1919 after defeating Oakland Golden Bears on the gridiron.  After the game, a </a:t>
            </a:r>
            <a:r>
              <a:rPr lang="en-US" sz="1000" dirty="0"/>
              <a:t>Oakland </a:t>
            </a:r>
            <a:r>
              <a:rPr lang="en-US" sz="1000" baseline="0" dirty="0"/>
              <a:t>sportscaster and </a:t>
            </a:r>
            <a:r>
              <a:rPr lang="en-US" sz="1000" dirty="0"/>
              <a:t>portrayed the football team as “fierce Northwestern Cougars.” The idea caught on and within two weeks the cougar was officially adopted by our student body as the team name.  </a:t>
            </a:r>
          </a:p>
          <a:p>
            <a:pPr marL="171450" indent="-171450">
              <a:buFont typeface="Arial" pitchFamily="34" charset="0"/>
              <a:buChar char="•"/>
            </a:pPr>
            <a:endParaRPr lang="en-US" sz="1000" dirty="0"/>
          </a:p>
          <a:p>
            <a:pPr marL="184090" indent="-184090">
              <a:buFont typeface="Arial" pitchFamily="34" charset="0"/>
              <a:buChar char="•"/>
            </a:pPr>
            <a:r>
              <a:rPr lang="en-US" sz="1000" dirty="0"/>
              <a:t>Today a student wears a Cougar costume to portray “Butch”, but between 1927 and 1978 “Butch” was a live cougar housed at the institution. We had six different cougars</a:t>
            </a:r>
            <a:r>
              <a:rPr lang="en-US" sz="1000" baseline="0" dirty="0"/>
              <a:t> over the years, and the first was a gift from the governor at the time, Roland Hartley.  The student body wanted to name the new mascot “Hartley” in honor of the governor, but Mr. Hartley recommended we select a local namesake.  Ultimately, we selected “Butch,” the nickname of our football captain,  </a:t>
            </a:r>
            <a:r>
              <a:rPr lang="en-US" sz="1000" dirty="0"/>
              <a:t>Herbert Meeker.</a:t>
            </a:r>
          </a:p>
          <a:p>
            <a:pPr marL="184090" indent="-184090">
              <a:buFont typeface="Arial" pitchFamily="34" charset="0"/>
              <a:buChar char="•"/>
            </a:pPr>
            <a:endParaRPr lang="en-US" sz="1000" dirty="0"/>
          </a:p>
          <a:p>
            <a:pPr marL="184090" indent="-184090">
              <a:buFont typeface="Arial" pitchFamily="34" charset="0"/>
              <a:buChar char="•"/>
            </a:pPr>
            <a:r>
              <a:rPr lang="en-US" sz="1000" dirty="0"/>
              <a:t>Still another identity upgrade was in store for our college.</a:t>
            </a:r>
            <a:r>
              <a:rPr lang="en-US" sz="1000" baseline="0" dirty="0"/>
              <a:t>  In</a:t>
            </a:r>
            <a:r>
              <a:rPr lang="en-US" sz="1000" dirty="0"/>
              <a:t> 1959 we doubled the</a:t>
            </a:r>
            <a:r>
              <a:rPr lang="en-US" sz="1000" baseline="0" dirty="0"/>
              <a:t> number of enrollments and changed our name to </a:t>
            </a:r>
            <a:r>
              <a:rPr lang="en-US" sz="1000" dirty="0"/>
              <a:t>Washington State University,</a:t>
            </a:r>
            <a:r>
              <a:rPr lang="en-US" sz="1000" baseline="0" dirty="0"/>
              <a:t> signifying the fact that we now offered graduate degrees.</a:t>
            </a:r>
            <a:endParaRPr lang="en-US" sz="1000" dirty="0"/>
          </a:p>
          <a:p>
            <a:endParaRPr lang="en-US" sz="1000" dirty="0"/>
          </a:p>
        </p:txBody>
      </p:sp>
      <p:sp>
        <p:nvSpPr>
          <p:cNvPr id="52228" name="Slide Number Placeholder 3"/>
          <p:cNvSpPr>
            <a:spLocks noGrp="1"/>
          </p:cNvSpPr>
          <p:nvPr>
            <p:ph type="sldNum" sz="quarter" idx="5"/>
          </p:nvPr>
        </p:nvSpPr>
        <p:spPr>
          <a:noFill/>
        </p:spPr>
        <p:txBody>
          <a:bodyPr/>
          <a:lstStyle/>
          <a:p>
            <a:fld id="{94309BE6-A90B-45CF-A610-3FC7C6B836D2}" type="slidenum">
              <a:rPr lang="en-US" smtClean="0"/>
              <a:pPr/>
              <a:t>7</a:t>
            </a:fld>
            <a:endParaRPr lang="en-US" dirty="0"/>
          </a:p>
        </p:txBody>
      </p:sp>
    </p:spTree>
    <p:extLst>
      <p:ext uri="{BB962C8B-B14F-4D97-AF65-F5344CB8AC3E}">
        <p14:creationId xmlns:p14="http://schemas.microsoft.com/office/powerpoint/2010/main" val="2817584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marL="184090" indent="-184090">
              <a:buFont typeface="Arial" pitchFamily="34" charset="0"/>
              <a:buChar char="•"/>
            </a:pPr>
            <a:r>
              <a:rPr lang="en-US" sz="1200" dirty="0"/>
              <a:t>WSU has come a long way over the years, with over 60 state locations in every county of Washington.</a:t>
            </a:r>
          </a:p>
          <a:p>
            <a:pPr marL="657605" lvl="1" indent="-184090">
              <a:buFont typeface="Arial" pitchFamily="34" charset="0"/>
              <a:buChar char="•"/>
            </a:pPr>
            <a:r>
              <a:rPr lang="en-US" sz="1200" i="1" dirty="0"/>
              <a:t>Point out the people joining by videoconference as examples.</a:t>
            </a:r>
          </a:p>
          <a:p>
            <a:pPr marL="184090" indent="-184090">
              <a:buFont typeface="Arial" pitchFamily="34" charset="0"/>
              <a:buChar char="•"/>
            </a:pPr>
            <a:endParaRPr lang="en-US" sz="1200" dirty="0"/>
          </a:p>
          <a:p>
            <a:pPr marL="184090" marR="0" indent="-18409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a:t>Besides the thriving Pullman campus, WSU has established campuses in Tri-Cities, Vancouver, and Spokane.  Our</a:t>
            </a:r>
            <a:r>
              <a:rPr lang="en-US" sz="1200" baseline="0" dirty="0"/>
              <a:t> extension centers through the College of Agricultural, Human, and Natural Resource Sciences places WSU in every county of the state.  Also, our Global Campus now makes if possible of people in every corner of the world to earn a WSU degree. </a:t>
            </a:r>
            <a:r>
              <a:rPr lang="en-US" sz="1200" dirty="0"/>
              <a:t>In addition to the 12 colleges and the Graduate School, the Global Campus provides online learning so anyone anywhere in the world can earn a WSU degree. </a:t>
            </a:r>
          </a:p>
          <a:p>
            <a:pPr marL="0" indent="0">
              <a:buFont typeface="Arial" pitchFamily="34" charset="0"/>
              <a:buNone/>
            </a:pPr>
            <a:endParaRPr lang="en-US" sz="1200" dirty="0"/>
          </a:p>
          <a:p>
            <a:pPr marL="184090" indent="-184090">
              <a:buFont typeface="Arial" pitchFamily="34" charset="0"/>
              <a:buChar char="•"/>
            </a:pPr>
            <a:r>
              <a:rPr lang="en-US" sz="1200" dirty="0"/>
              <a:t>The university now has</a:t>
            </a:r>
          </a:p>
          <a:p>
            <a:pPr marL="674996" lvl="1" indent="-184090">
              <a:buFont typeface="Arial" pitchFamily="34" charset="0"/>
              <a:buChar char="•"/>
            </a:pPr>
            <a:r>
              <a:rPr lang="en-US" sz="1200" dirty="0"/>
              <a:t>Over 30,000 students statewide</a:t>
            </a:r>
          </a:p>
          <a:p>
            <a:pPr marL="674996" lvl="1" indent="-184090">
              <a:buFont typeface="Arial" pitchFamily="34" charset="0"/>
              <a:buChar char="•"/>
            </a:pPr>
            <a:r>
              <a:rPr lang="en-US" sz="1200" dirty="0"/>
              <a:t>Over 2,600 faculty</a:t>
            </a:r>
          </a:p>
          <a:p>
            <a:pPr marL="674996" lvl="1" indent="-184090">
              <a:buFont typeface="Arial" pitchFamily="34" charset="0"/>
              <a:buChar char="•"/>
            </a:pPr>
            <a:r>
              <a:rPr lang="en-US" sz="1200" dirty="0"/>
              <a:t>Over 4,200 employees</a:t>
            </a:r>
          </a:p>
          <a:p>
            <a:pPr marL="184090" indent="-184090">
              <a:buFont typeface="Arial" pitchFamily="34" charset="0"/>
              <a:buChar char="•"/>
            </a:pPr>
            <a:endParaRPr lang="en-US" sz="1200" dirty="0"/>
          </a:p>
        </p:txBody>
      </p:sp>
      <p:sp>
        <p:nvSpPr>
          <p:cNvPr id="53252" name="Slide Number Placeholder 3"/>
          <p:cNvSpPr>
            <a:spLocks noGrp="1"/>
          </p:cNvSpPr>
          <p:nvPr>
            <p:ph type="sldNum" sz="quarter" idx="5"/>
          </p:nvPr>
        </p:nvSpPr>
        <p:spPr>
          <a:noFill/>
        </p:spPr>
        <p:txBody>
          <a:bodyPr/>
          <a:lstStyle/>
          <a:p>
            <a:fld id="{13E96096-DC3E-4F07-9B7A-30199699321F}" type="slidenum">
              <a:rPr lang="en-US" smtClean="0"/>
              <a:pPr/>
              <a:t>8</a:t>
            </a:fld>
            <a:endParaRPr lang="en-US" dirty="0"/>
          </a:p>
        </p:txBody>
      </p:sp>
    </p:spTree>
    <p:extLst>
      <p:ext uri="{BB962C8B-B14F-4D97-AF65-F5344CB8AC3E}">
        <p14:creationId xmlns:p14="http://schemas.microsoft.com/office/powerpoint/2010/main" val="3653208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US" sz="1200" dirty="0"/>
              <a:t>WSU has had a total of 11 Presidents since opening it’s doors in 1892.</a:t>
            </a:r>
          </a:p>
          <a:p>
            <a:endParaRPr lang="en-US" sz="1200" dirty="0"/>
          </a:p>
          <a:p>
            <a:r>
              <a:rPr lang="en-US" sz="1200" dirty="0"/>
              <a:t>Our current president, Dr. Kirk Schulz, joined us in June 2016.</a:t>
            </a:r>
          </a:p>
          <a:p>
            <a:endParaRPr lang="en-US" sz="1200" dirty="0"/>
          </a:p>
          <a:p>
            <a:r>
              <a:rPr lang="en-US" sz="1200" dirty="0"/>
              <a:t>As president, Dr. Schulz leads the way as</a:t>
            </a:r>
            <a:r>
              <a:rPr lang="en-US" sz="1200" baseline="0" dirty="0"/>
              <a:t> we strive to accomplish the goals set forth through the WSU Strategic Plan.  It is highly recommended that each employee takes time to visit the website listed and become familiar with the many aspects of this important and far-reaching document.</a:t>
            </a:r>
            <a:endParaRPr lang="en-US" sz="1200" dirty="0"/>
          </a:p>
        </p:txBody>
      </p:sp>
      <p:sp>
        <p:nvSpPr>
          <p:cNvPr id="54276" name="Slide Number Placeholder 3"/>
          <p:cNvSpPr>
            <a:spLocks noGrp="1"/>
          </p:cNvSpPr>
          <p:nvPr>
            <p:ph type="sldNum" sz="quarter" idx="5"/>
          </p:nvPr>
        </p:nvSpPr>
        <p:spPr>
          <a:noFill/>
        </p:spPr>
        <p:txBody>
          <a:bodyPr/>
          <a:lstStyle/>
          <a:p>
            <a:fld id="{C9A73DCB-E4B8-4410-A3AC-C6DFBA082AD4}" type="slidenum">
              <a:rPr lang="en-US" smtClean="0"/>
              <a:pPr/>
              <a:t>9</a:t>
            </a:fld>
            <a:endParaRPr lang="en-US" dirty="0"/>
          </a:p>
        </p:txBody>
      </p:sp>
    </p:spTree>
    <p:extLst>
      <p:ext uri="{BB962C8B-B14F-4D97-AF65-F5344CB8AC3E}">
        <p14:creationId xmlns:p14="http://schemas.microsoft.com/office/powerpoint/2010/main" val="7001262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Rectangle 12"/>
          <p:cNvSpPr/>
          <p:nvPr userDrawn="1"/>
        </p:nvSpPr>
        <p:spPr bwMode="gray">
          <a:xfrm flipH="1">
            <a:off x="0" y="0"/>
            <a:ext cx="9144000" cy="66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userDrawn="1"/>
        </p:nvSpPr>
        <p:spPr>
          <a:xfrm>
            <a:off x="0" y="25577"/>
            <a:ext cx="9144000" cy="594360"/>
          </a:xfrm>
          <a:prstGeom prst="rect">
            <a:avLst/>
          </a:prstGeom>
          <a:gradFill flip="none" rotWithShape="1">
            <a:gsLst>
              <a:gs pos="57000">
                <a:schemeClr val="tx1"/>
              </a:gs>
              <a:gs pos="0">
                <a:srgbClr val="949C9F">
                  <a:lumMod val="82000"/>
                </a:srgbClr>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a:clrChange>
              <a:clrFrom>
                <a:srgbClr val="FFFFFF"/>
              </a:clrFrom>
              <a:clrTo>
                <a:srgbClr val="FFFFFF">
                  <a:alpha val="0"/>
                </a:srgbClr>
              </a:clrTo>
            </a:clrChange>
          </a:blip>
          <a:stretch>
            <a:fillRect/>
          </a:stretch>
        </p:blipFill>
        <p:spPr>
          <a:xfrm>
            <a:off x="6099537" y="145726"/>
            <a:ext cx="2775841" cy="354061"/>
          </a:xfrm>
          <a:prstGeom prst="rect">
            <a:avLst/>
          </a:prstGeom>
        </p:spPr>
      </p:pic>
      <p:pic>
        <p:nvPicPr>
          <p:cNvPr id="17" name="Picture 16"/>
          <p:cNvPicPr>
            <a:picLocks noChangeAspect="1"/>
          </p:cNvPicPr>
          <p:nvPr userDrawn="1"/>
        </p:nvPicPr>
        <p:blipFill>
          <a:blip r:embed="rId4">
            <a:clrChange>
              <a:clrFrom>
                <a:srgbClr val="FFFFFF"/>
              </a:clrFrom>
              <a:clrTo>
                <a:srgbClr val="FFFFFF">
                  <a:alpha val="0"/>
                </a:srgbClr>
              </a:clrTo>
            </a:clrChange>
          </a:blip>
          <a:stretch>
            <a:fillRect/>
          </a:stretch>
        </p:blipFill>
        <p:spPr>
          <a:xfrm>
            <a:off x="5467758" y="6224337"/>
            <a:ext cx="3133098" cy="416717"/>
          </a:xfrm>
          <a:prstGeom prst="rect">
            <a:avLst/>
          </a:prstGeom>
        </p:spPr>
      </p:pic>
    </p:spTree>
    <p:custDataLst>
      <p:tags r:id="rId1"/>
    </p:custDataLst>
    <p:extLst>
      <p:ext uri="{BB962C8B-B14F-4D97-AF65-F5344CB8AC3E}">
        <p14:creationId xmlns:p14="http://schemas.microsoft.com/office/powerpoint/2010/main" val="237525851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56068427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23823963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AEAEA"/>
            </a:gs>
            <a:gs pos="100000">
              <a:schemeClr val="tx1"/>
            </a:gs>
          </a:gsLst>
          <a:lin ang="16200000" scaled="1"/>
        </a:gradFill>
        <a:effectLst/>
      </p:bgPr>
    </p:bg>
    <p:spTree>
      <p:nvGrpSpPr>
        <p:cNvPr id="1" name=""/>
        <p:cNvGrpSpPr/>
        <p:nvPr/>
      </p:nvGrpSpPr>
      <p:grpSpPr>
        <a:xfrm>
          <a:off x="0" y="0"/>
          <a:ext cx="0" cy="0"/>
          <a:chOff x="0" y="0"/>
          <a:chExt cx="0" cy="0"/>
        </a:xfrm>
      </p:grpSpPr>
      <p:sp>
        <p:nvSpPr>
          <p:cNvPr id="12" name="Rectangle 11"/>
          <p:cNvSpPr/>
          <p:nvPr userDrawn="1"/>
        </p:nvSpPr>
        <p:spPr bwMode="gray">
          <a:xfrm flipH="1">
            <a:off x="0" y="0"/>
            <a:ext cx="9144000" cy="66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userDrawn="1"/>
        </p:nvSpPr>
        <p:spPr>
          <a:xfrm>
            <a:off x="0" y="25577"/>
            <a:ext cx="9144000" cy="594360"/>
          </a:xfrm>
          <a:prstGeom prst="rect">
            <a:avLst/>
          </a:prstGeom>
          <a:gradFill flip="none" rotWithShape="1">
            <a:gsLst>
              <a:gs pos="57000">
                <a:schemeClr val="tx1"/>
              </a:gs>
              <a:gs pos="0">
                <a:srgbClr val="949C9F">
                  <a:lumMod val="82000"/>
                </a:srgbClr>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6">
            <a:clrChange>
              <a:clrFrom>
                <a:srgbClr val="FFFFFF"/>
              </a:clrFrom>
              <a:clrTo>
                <a:srgbClr val="FFFFFF">
                  <a:alpha val="0"/>
                </a:srgbClr>
              </a:clrTo>
            </a:clrChange>
          </a:blip>
          <a:stretch>
            <a:fillRect/>
          </a:stretch>
        </p:blipFill>
        <p:spPr>
          <a:xfrm>
            <a:off x="6099537" y="145726"/>
            <a:ext cx="2775841" cy="354061"/>
          </a:xfrm>
          <a:prstGeom prst="rect">
            <a:avLst/>
          </a:prstGeom>
        </p:spPr>
      </p:pic>
      <p:pic>
        <p:nvPicPr>
          <p:cNvPr id="15" name="Picture 14"/>
          <p:cNvPicPr>
            <a:picLocks noChangeAspect="1"/>
          </p:cNvPicPr>
          <p:nvPr userDrawn="1"/>
        </p:nvPicPr>
        <p:blipFill>
          <a:blip r:embed="rId7">
            <a:clrChange>
              <a:clrFrom>
                <a:srgbClr val="FFFFFF"/>
              </a:clrFrom>
              <a:clrTo>
                <a:srgbClr val="FFFFFF">
                  <a:alpha val="0"/>
                </a:srgbClr>
              </a:clrTo>
            </a:clrChange>
          </a:blip>
          <a:stretch>
            <a:fillRect/>
          </a:stretch>
        </p:blipFill>
        <p:spPr>
          <a:xfrm>
            <a:off x="5467758" y="6224337"/>
            <a:ext cx="3133098" cy="416717"/>
          </a:xfrm>
          <a:prstGeom prst="rect">
            <a:avLst/>
          </a:prstGeom>
        </p:spPr>
      </p:pic>
    </p:spTree>
    <p:custDataLst>
      <p:tags r:id="rId5"/>
    </p:custDataLst>
  </p:cSld>
  <p:clrMap bg1="dk2" tx1="lt1" bg2="dk1" tx2="lt2" accent1="accent1" accent2="accent2" accent3="accent3" accent4="accent4" accent5="accent5" accent6="accent6" hlink="hlink" folHlink="folHlink"/>
  <p:sldLayoutIdLst>
    <p:sldLayoutId id="2147484121" r:id="rId1"/>
    <p:sldLayoutId id="2147484113" r:id="rId2"/>
    <p:sldLayoutId id="2147484126" r:id="rId3"/>
  </p:sldLayoutIdLst>
  <p:transition/>
  <p:txStyles>
    <p:titleStyle>
      <a:lvl1pPr algn="l" rtl="0" eaLnBrk="0" fontAlgn="base" hangingPunct="0">
        <a:lnSpc>
          <a:spcPct val="90000"/>
        </a:lnSpc>
        <a:spcBef>
          <a:spcPct val="0"/>
        </a:spcBef>
        <a:spcAft>
          <a:spcPct val="0"/>
        </a:spcAft>
        <a:defRPr sz="2400" b="1">
          <a:solidFill>
            <a:schemeClr val="bg2"/>
          </a:solidFill>
          <a:latin typeface="Stone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charset="0"/>
        <a:buChar char="•"/>
        <a:defRPr lang="en-US" sz="2400" dirty="0">
          <a:solidFill>
            <a:schemeClr val="bg2"/>
          </a:solidFill>
          <a:latin typeface="Stone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sz="2200" dirty="0">
          <a:solidFill>
            <a:schemeClr val="bg2"/>
          </a:solidFill>
          <a:latin typeface="Stone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Stone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dirty="0">
          <a:solidFill>
            <a:schemeClr val="bg2"/>
          </a:solidFill>
          <a:latin typeface="Stone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charset="0"/>
        <a:buChar char="•"/>
        <a:defRPr lang="en-US" sz="1600" dirty="0">
          <a:solidFill>
            <a:schemeClr val="bg2"/>
          </a:solidFill>
          <a:latin typeface="Stone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hyperlink" Target="https://wsu.edu/drive-to-25/" TargetMode="External"/><Relationship Id="rId2" Type="http://schemas.openxmlformats.org/officeDocument/2006/relationships/slideLayout" Target="../slideLayouts/slideLayout3.xml"/><Relationship Id="rId1" Type="http://schemas.openxmlformats.org/officeDocument/2006/relationships/tags" Target="../tags/tag16.xml"/><Relationship Id="rId6" Type="http://schemas.openxmlformats.org/officeDocument/2006/relationships/image" Target="../media/image14.png"/><Relationship Id="rId5" Type="http://schemas.openxmlformats.org/officeDocument/2006/relationships/hyperlink" Target="https://vimeo.com/276158556" TargetMode="Externa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7.png"/><Relationship Id="rId2" Type="http://schemas.openxmlformats.org/officeDocument/2006/relationships/slideLayout" Target="../slideLayouts/slideLayout3.xml"/><Relationship Id="rId1" Type="http://schemas.openxmlformats.org/officeDocument/2006/relationships/tags" Target="../tags/tag18.xml"/><Relationship Id="rId6" Type="http://schemas.openxmlformats.org/officeDocument/2006/relationships/hyperlink" Target="https://transportation.wsu.edu/CougCommuteAdvisor.html" TargetMode="External"/><Relationship Id="rId5" Type="http://schemas.openxmlformats.org/officeDocument/2006/relationships/image" Target="../media/image16.jpg"/><Relationship Id="rId4" Type="http://schemas.openxmlformats.org/officeDocument/2006/relationships/hyperlink" Target="http://www.transportation.wsu.edu/"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9.xml"/><Relationship Id="rId6" Type="http://schemas.openxmlformats.org/officeDocument/2006/relationships/hyperlink" Target="http://hrs.wsu.edu/" TargetMode="External"/><Relationship Id="rId5" Type="http://schemas.openxmlformats.org/officeDocument/2006/relationships/image" Target="../media/image18.jp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tags" Target="../tags/tag22.xml"/><Relationship Id="rId7" Type="http://schemas.openxmlformats.org/officeDocument/2006/relationships/image" Target="../media/image19.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4.png"/><Relationship Id="rId5" Type="http://schemas.openxmlformats.org/officeDocument/2006/relationships/notesSlide" Target="../notesSlides/notesSlide14.xml"/><Relationship Id="rId4" Type="http://schemas.openxmlformats.org/officeDocument/2006/relationships/slideLayout" Target="../slideLayouts/slideLayout3.xml"/><Relationship Id="rId9" Type="http://schemas.openxmlformats.org/officeDocument/2006/relationships/hyperlink" Target="http://cougarcard.wsu.edu/"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4.xml"/><Relationship Id="rId6" Type="http://schemas.openxmlformats.org/officeDocument/2006/relationships/image" Target="../media/image21.png"/><Relationship Id="rId5" Type="http://schemas.openxmlformats.org/officeDocument/2006/relationships/hyperlink" Target="http://www.wsu.edu/nid" TargetMode="Externa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5.xml"/><Relationship Id="rId5" Type="http://schemas.openxmlformats.org/officeDocument/2006/relationships/image" Target="../media/image22.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26.xml"/><Relationship Id="rId5" Type="http://schemas.openxmlformats.org/officeDocument/2006/relationships/hyperlink" Target="http://www.payroll.wsu.edu/" TargetMode="Externa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7.xml"/><Relationship Id="rId6" Type="http://schemas.openxmlformats.org/officeDocument/2006/relationships/hyperlink" Target="http://www.payroll.wsu.edu/" TargetMode="External"/><Relationship Id="rId5" Type="http://schemas.openxmlformats.org/officeDocument/2006/relationships/image" Target="../media/image23.jpe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8.xml"/><Relationship Id="rId5" Type="http://schemas.openxmlformats.org/officeDocument/2006/relationships/hyperlink" Target="http://www.payroll.wsu.edu/" TargetMode="Externa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30.xml"/><Relationship Id="rId4" Type="http://schemas.openxmlformats.org/officeDocument/2006/relationships/image" Target="../media/image25.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31.xml"/><Relationship Id="rId5" Type="http://schemas.openxmlformats.org/officeDocument/2006/relationships/image" Target="../media/image26.jpeg"/><Relationship Id="rId4" Type="http://schemas.openxmlformats.org/officeDocument/2006/relationships/hyperlink" Target="https://policies.wsu.edu/prf/index/manuals/60-00-personnel/60-57-civil-service-employee-leave/#annual"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32.xml"/><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33.xml"/><Relationship Id="rId5" Type="http://schemas.openxmlformats.org/officeDocument/2006/relationships/hyperlink" Target="http://www.hrs.wsu.edu/" TargetMode="Externa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34.xml"/><Relationship Id="rId5" Type="http://schemas.openxmlformats.org/officeDocument/2006/relationships/hyperlink" Target="http://www.hrs.wsu.edu/" TargetMode="Externa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35.xml"/><Relationship Id="rId6" Type="http://schemas.openxmlformats.org/officeDocument/2006/relationships/hyperlink" Target="http://www.hrs.wsu.edu/" TargetMode="External"/><Relationship Id="rId5" Type="http://schemas.openxmlformats.org/officeDocument/2006/relationships/image" Target="../media/image28.jp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36.xml"/><Relationship Id="rId5" Type="http://schemas.openxmlformats.org/officeDocument/2006/relationships/hyperlink" Target="http://policies.wsu.edu/prf/documents/2017/10/60-60-time-report-2007-later.xlsm" TargetMode="Externa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3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38.xml"/><Relationship Id="rId5" Type="http://schemas.openxmlformats.org/officeDocument/2006/relationships/image" Target="../media/image31.png"/><Relationship Id="rId4" Type="http://schemas.openxmlformats.org/officeDocument/2006/relationships/image" Target="../media/image30.jp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39.xml"/><Relationship Id="rId6" Type="http://schemas.openxmlformats.org/officeDocument/2006/relationships/image" Target="../media/image32.png"/><Relationship Id="rId5" Type="http://schemas.openxmlformats.org/officeDocument/2006/relationships/hyperlink" Target="http://www.hrs.wsu.edu/" TargetMode="Externa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40.xml"/><Relationship Id="rId5" Type="http://schemas.openxmlformats.org/officeDocument/2006/relationships/hyperlink" Target="http://www.hrs.wsu.edu/" TargetMode="Externa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41.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42.xml"/><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43.xml"/><Relationship Id="rId5" Type="http://schemas.openxmlformats.org/officeDocument/2006/relationships/hyperlink" Target="https://policies.wsu.edu/" TargetMode="Externa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44.xml"/><Relationship Id="rId6" Type="http://schemas.openxmlformats.org/officeDocument/2006/relationships/image" Target="../media/image34.jpeg"/><Relationship Id="rId5" Type="http://schemas.openxmlformats.org/officeDocument/2006/relationships/hyperlink" Target="http://internalaudit.wsu.edu/" TargetMode="Externa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8" Type="http://schemas.openxmlformats.org/officeDocument/2006/relationships/hyperlink" Target="http://www.sao.wa.gov/" TargetMode="External"/><Relationship Id="rId3" Type="http://schemas.openxmlformats.org/officeDocument/2006/relationships/notesSlide" Target="../notesSlides/notesSlide37.xml"/><Relationship Id="rId7" Type="http://schemas.microsoft.com/office/2007/relationships/hdphoto" Target="../media/hdphoto1.wdp"/><Relationship Id="rId2" Type="http://schemas.openxmlformats.org/officeDocument/2006/relationships/slideLayout" Target="../slideLayouts/slideLayout3.xml"/><Relationship Id="rId1" Type="http://schemas.openxmlformats.org/officeDocument/2006/relationships/tags" Target="../tags/tag45.xml"/><Relationship Id="rId6" Type="http://schemas.openxmlformats.org/officeDocument/2006/relationships/image" Target="../media/image35.png"/><Relationship Id="rId5" Type="http://schemas.openxmlformats.org/officeDocument/2006/relationships/hyperlink" Target="http://internalaudit.wsu.edu/" TargetMode="Externa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ags" Target="../tags/tag46.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hyperlink" Target="http://www.hrs.wsu.edu/" TargetMode="External"/><Relationship Id="rId2" Type="http://schemas.openxmlformats.org/officeDocument/2006/relationships/slideLayout" Target="../slideLayouts/slideLayout3.xml"/><Relationship Id="rId1" Type="http://schemas.openxmlformats.org/officeDocument/2006/relationships/tags" Target="../tags/tag47.xml"/><Relationship Id="rId6" Type="http://schemas.openxmlformats.org/officeDocument/2006/relationships/image" Target="../media/image36.jpg"/><Relationship Id="rId5" Type="http://schemas.openxmlformats.org/officeDocument/2006/relationships/hyperlink" Target="http://hrs.wsu.edu/Safe%20Environment" TargetMode="Externa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7.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hyperlink" Target="http://www.dop.wa.gov/eap" TargetMode="External"/><Relationship Id="rId5" Type="http://schemas.openxmlformats.org/officeDocument/2006/relationships/image" Target="../media/image14.png"/><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tags" Target="../tags/tag50.xml"/><Relationship Id="rId6" Type="http://schemas.openxmlformats.org/officeDocument/2006/relationships/image" Target="../media/image37.png"/><Relationship Id="rId5" Type="http://schemas.openxmlformats.org/officeDocument/2006/relationships/hyperlink" Target="http://www.dop.wa.gov/eap" TargetMode="External"/><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slideLayout" Target="../slideLayouts/slideLayout3.xml"/><Relationship Id="rId1" Type="http://schemas.openxmlformats.org/officeDocument/2006/relationships/tags" Target="../tags/tag5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tags" Target="../tags/tag52.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7.xml"/><Relationship Id="rId7" Type="http://schemas.openxmlformats.org/officeDocument/2006/relationships/diagramColors" Target="../diagrams/colors2.xml"/><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3.xml"/><Relationship Id="rId7" Type="http://schemas.openxmlformats.org/officeDocument/2006/relationships/image" Target="../media/image11.jpe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notesSlide" Target="../notesSlides/notesSlide8.xml"/><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hyperlink" Target="https://strategicplan.wsu.edu/" TargetMode="External"/><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4"/>
          <a:srcRect r="5376"/>
          <a:stretch/>
        </p:blipFill>
        <p:spPr>
          <a:xfrm>
            <a:off x="-65032" y="-38828"/>
            <a:ext cx="9197157" cy="6912396"/>
          </a:xfrm>
          <a:prstGeom prst="rect">
            <a:avLst/>
          </a:prstGeom>
        </p:spPr>
      </p:pic>
      <p:sp>
        <p:nvSpPr>
          <p:cNvPr id="13" name="Rectangle 20"/>
          <p:cNvSpPr txBox="1">
            <a:spLocks noChangeArrowheads="1"/>
          </p:cNvSpPr>
          <p:nvPr/>
        </p:nvSpPr>
        <p:spPr>
          <a:xfrm>
            <a:off x="6231606" y="6327901"/>
            <a:ext cx="2039021" cy="347586"/>
          </a:xfrm>
          <a:prstGeom prst="rect">
            <a:avLst/>
          </a:prstGeom>
          <a:noFill/>
        </p:spPr>
        <p:txBody>
          <a:bodyPr anchor="ctr" anchorCtr="1"/>
          <a:lstStyle/>
          <a:p>
            <a:r>
              <a:rPr lang="en-US" sz="1200" kern="0" dirty="0">
                <a:ln w="0"/>
                <a:solidFill>
                  <a:schemeClr val="accent1"/>
                </a:solidFill>
                <a:effectLst>
                  <a:outerShdw blurRad="38100" dist="25400" dir="5400000" algn="ctr" rotWithShape="0">
                    <a:srgbClr val="6E747A">
                      <a:alpha val="43000"/>
                    </a:srgbClr>
                  </a:outerShdw>
                </a:effectLst>
                <a:latin typeface="Stone Sans" pitchFamily="34" charset="0"/>
              </a:rPr>
              <a:t>Revised May 2018</a:t>
            </a:r>
          </a:p>
        </p:txBody>
      </p:sp>
      <p:sp>
        <p:nvSpPr>
          <p:cNvPr id="19" name="Rectangle 18"/>
          <p:cNvSpPr/>
          <p:nvPr/>
        </p:nvSpPr>
        <p:spPr>
          <a:xfrm>
            <a:off x="472074" y="4929491"/>
            <a:ext cx="8671925" cy="1200329"/>
          </a:xfrm>
          <a:prstGeom prst="rect">
            <a:avLst/>
          </a:prstGeom>
        </p:spPr>
        <p:txBody>
          <a:bodyPr wrap="square">
            <a:spAutoFit/>
          </a:bodyPr>
          <a:lstStyle/>
          <a:p>
            <a:pPr algn="ctr"/>
            <a:r>
              <a:rPr lang="en-US" sz="3200" dirty="0">
                <a:solidFill>
                  <a:srgbClr val="981E32"/>
                </a:solidFill>
                <a:effectLst>
                  <a:outerShdw blurRad="38100" dist="38100" dir="2700000" algn="tl">
                    <a:srgbClr val="000000">
                      <a:alpha val="43137"/>
                    </a:srgbClr>
                  </a:outerShdw>
                </a:effectLst>
                <a:latin typeface="ITC Stone Sans Std Medium" panose="020B0602030503020204" pitchFamily="34" charset="0"/>
              </a:rPr>
              <a:t>Welcome to </a:t>
            </a:r>
          </a:p>
          <a:p>
            <a:pPr algn="ctr"/>
            <a:r>
              <a:rPr lang="en-US" sz="4000" b="1" dirty="0">
                <a:solidFill>
                  <a:srgbClr val="981E32"/>
                </a:solidFill>
                <a:effectLst>
                  <a:outerShdw blurRad="38100" dist="38100" dir="2700000" algn="tl">
                    <a:srgbClr val="000000">
                      <a:alpha val="43137"/>
                    </a:srgbClr>
                  </a:outerShdw>
                </a:effectLst>
                <a:latin typeface="ITC Stone Sans Std Medium" panose="020B0602030503020204" pitchFamily="34" charset="0"/>
              </a:rPr>
              <a:t>Washington State University!</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irk Schulz, Eleventh President at Washington State Univers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1229" y="1401670"/>
            <a:ext cx="3609104" cy="44911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hlinkClick r:id="rId5"/>
          </p:cNvPr>
          <p:cNvSpPr/>
          <p:nvPr/>
        </p:nvSpPr>
        <p:spPr>
          <a:xfrm>
            <a:off x="1151230" y="1401670"/>
            <a:ext cx="3609104" cy="44911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tone Sans" pitchFamily="34" charset="0"/>
            </a:endParaRPr>
          </a:p>
        </p:txBody>
      </p:sp>
      <p:sp>
        <p:nvSpPr>
          <p:cNvPr id="12" name="TextBox 1"/>
          <p:cNvSpPr txBox="1">
            <a:spLocks noChangeArrowheads="1"/>
          </p:cNvSpPr>
          <p:nvPr/>
        </p:nvSpPr>
        <p:spPr bwMode="auto">
          <a:xfrm>
            <a:off x="5342965" y="1401670"/>
            <a:ext cx="3155576"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4000" b="1" dirty="0">
                <a:solidFill>
                  <a:schemeClr val="bg2"/>
                </a:solidFill>
                <a:latin typeface="Stone Sans" pitchFamily="34" charset="0"/>
              </a:rPr>
              <a:t>Kirk Schulz </a:t>
            </a:r>
          </a:p>
          <a:p>
            <a:pPr algn="ctr" eaLnBrk="1" hangingPunct="1"/>
            <a:r>
              <a:rPr lang="en-US" sz="3200" b="1" dirty="0">
                <a:solidFill>
                  <a:schemeClr val="bg2"/>
                </a:solidFill>
                <a:latin typeface="Stone Sans" pitchFamily="34" charset="0"/>
              </a:rPr>
              <a:t>11</a:t>
            </a:r>
            <a:r>
              <a:rPr lang="en-US" sz="3200" b="1" baseline="30000" dirty="0">
                <a:solidFill>
                  <a:schemeClr val="bg2"/>
                </a:solidFill>
                <a:latin typeface="Stone Sans" pitchFamily="34" charset="0"/>
              </a:rPr>
              <a:t>th</a:t>
            </a:r>
            <a:r>
              <a:rPr lang="en-US" sz="3200" b="1" dirty="0">
                <a:solidFill>
                  <a:schemeClr val="bg2"/>
                </a:solidFill>
                <a:latin typeface="Stone Sans" pitchFamily="34" charset="0"/>
              </a:rPr>
              <a:t> President</a:t>
            </a:r>
            <a:endParaRPr lang="en-US" sz="2800" b="1" dirty="0">
              <a:solidFill>
                <a:schemeClr val="bg2"/>
              </a:solidFill>
              <a:latin typeface="Stone Sans" pitchFamily="34" charset="0"/>
            </a:endParaRPr>
          </a:p>
          <a:p>
            <a:pPr algn="ctr" eaLnBrk="1" hangingPunct="1"/>
            <a:endParaRPr lang="en-US" sz="1100" b="1" dirty="0">
              <a:solidFill>
                <a:schemeClr val="bg2"/>
              </a:solidFill>
              <a:latin typeface="Stone Sans" pitchFamily="34" charset="0"/>
            </a:endParaRPr>
          </a:p>
        </p:txBody>
      </p:sp>
      <p:sp>
        <p:nvSpPr>
          <p:cNvPr id="4" name="Rectangle 3"/>
          <p:cNvSpPr/>
          <p:nvPr/>
        </p:nvSpPr>
        <p:spPr>
          <a:xfrm>
            <a:off x="5181599" y="2915061"/>
            <a:ext cx="3621741" cy="2262158"/>
          </a:xfrm>
          <a:prstGeom prst="rect">
            <a:avLst/>
          </a:prstGeom>
        </p:spPr>
        <p:txBody>
          <a:bodyPr wrap="square">
            <a:spAutoFit/>
          </a:bodyPr>
          <a:lstStyle/>
          <a:p>
            <a:pPr algn="ctr" eaLnBrk="1" hangingPunct="1"/>
            <a:r>
              <a:rPr lang="en-US" sz="2800" b="1" dirty="0">
                <a:solidFill>
                  <a:schemeClr val="bg2"/>
                </a:solidFill>
                <a:latin typeface="Stone Sans" pitchFamily="34" charset="0"/>
              </a:rPr>
              <a:t>Drive-to-25</a:t>
            </a:r>
          </a:p>
          <a:p>
            <a:pPr algn="ctr" eaLnBrk="1" hangingPunct="1">
              <a:spcBef>
                <a:spcPts val="600"/>
              </a:spcBef>
            </a:pPr>
            <a:r>
              <a:rPr lang="en-US" dirty="0">
                <a:solidFill>
                  <a:schemeClr val="bg2"/>
                </a:solidFill>
                <a:latin typeface="Stone Sans" pitchFamily="34" charset="0"/>
              </a:rPr>
              <a:t>“Washington State University will be recognized as one of the nation’s top 25 public research universities, preeminent in research and discovery, teaching, and engagement by 2030.” </a:t>
            </a:r>
            <a:endParaRPr lang="en-US" b="1" dirty="0">
              <a:solidFill>
                <a:schemeClr val="bg2"/>
              </a:solidFill>
              <a:latin typeface="Stone Sans" pitchFamily="34" charset="0"/>
            </a:endParaRPr>
          </a:p>
        </p:txBody>
      </p:sp>
      <p:pic>
        <p:nvPicPr>
          <p:cNvPr id="10" name="Picture 9"/>
          <p:cNvPicPr>
            <a:picLocks noChangeAspect="1"/>
          </p:cNvPicPr>
          <p:nvPr/>
        </p:nvPicPr>
        <p:blipFill>
          <a:blip r:embed="rId6"/>
          <a:stretch>
            <a:fillRect/>
          </a:stretch>
        </p:blipFill>
        <p:spPr>
          <a:xfrm>
            <a:off x="5229225" y="6124575"/>
            <a:ext cx="3914775" cy="733425"/>
          </a:xfrm>
          <a:prstGeom prst="rect">
            <a:avLst/>
          </a:prstGeom>
        </p:spPr>
      </p:pic>
      <p:sp>
        <p:nvSpPr>
          <p:cNvPr id="11" name="Text Box 4"/>
          <p:cNvSpPr txBox="1">
            <a:spLocks noChangeArrowheads="1"/>
          </p:cNvSpPr>
          <p:nvPr/>
        </p:nvSpPr>
        <p:spPr bwMode="auto">
          <a:xfrm>
            <a:off x="424664" y="6065824"/>
            <a:ext cx="87193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i="1" dirty="0">
                <a:solidFill>
                  <a:schemeClr val="accent1"/>
                </a:solidFill>
                <a:latin typeface="Stone Sans" pitchFamily="34" charset="0"/>
              </a:rPr>
              <a:t>Office of the President  - French Admin, Room 422</a:t>
            </a:r>
          </a:p>
          <a:p>
            <a:pPr algn="ctr" eaLnBrk="1" hangingPunct="1"/>
            <a:r>
              <a:rPr lang="en-US" dirty="0">
                <a:solidFill>
                  <a:schemeClr val="bg2"/>
                </a:solidFill>
                <a:latin typeface="Stone Sans" pitchFamily="34" charset="0"/>
                <a:hlinkClick r:id="rId7"/>
              </a:rPr>
              <a:t>wsu.edu/drive-to-25</a:t>
            </a:r>
            <a:endParaRPr lang="en-US" dirty="0">
              <a:solidFill>
                <a:schemeClr val="bg2"/>
              </a:solidFill>
              <a:latin typeface="Stone Sans" pitchFamily="34" charset="0"/>
            </a:endParaRPr>
          </a:p>
        </p:txBody>
      </p:sp>
      <p:sp>
        <p:nvSpPr>
          <p:cNvPr id="15" name="TPQuestion"/>
          <p:cNvSpPr txBox="1">
            <a:spLocks/>
          </p:cNvSpPr>
          <p:nvPr/>
        </p:nvSpPr>
        <p:spPr bwMode="black">
          <a:xfrm>
            <a:off x="0" y="57951"/>
            <a:ext cx="6128937" cy="535531"/>
          </a:xfrm>
          <a:prstGeom prst="rect">
            <a:avLst/>
          </a:prstGeom>
          <a:gradFill flip="none" rotWithShape="1">
            <a:gsLst>
              <a:gs pos="0">
                <a:srgbClr val="5E6A71"/>
              </a:gs>
              <a:gs pos="34000">
                <a:schemeClr val="tx1"/>
              </a:gs>
              <a:gs pos="100000">
                <a:schemeClr val="tx1"/>
              </a:gs>
            </a:gsLst>
            <a:lin ang="0" scaled="1"/>
            <a:tileRect/>
          </a:gra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1" compatLnSpc="1">
            <a:prstTxWarp prst="textNoShape">
              <a:avLst/>
            </a:prstTxWarp>
            <a:spAutoFit/>
          </a:bodyPr>
          <a:lstStyle>
            <a:defPPr>
              <a:defRPr lang="en-US"/>
            </a:defPPr>
            <a:lvl1pPr marL="0" eaLnBrk="0" hangingPunct="0">
              <a:lnSpc>
                <a:spcPct val="90000"/>
              </a:lnSpc>
              <a:defRPr sz="3200" b="1">
                <a:solidFill>
                  <a:srgbClr val="600020"/>
                </a:solidFill>
                <a:effectLst>
                  <a:outerShdw blurRad="114300" dist="25400" dir="5400000" algn="ctr" rotWithShape="0">
                    <a:schemeClr val="tx1"/>
                  </a:outerShdw>
                </a:effectLst>
                <a:latin typeface="Stone Sans Bold" pitchFamily="34" charset="0"/>
              </a:defRPr>
            </a:lvl1pPr>
            <a:lvl2pPr eaLnBrk="0" hangingPunct="0">
              <a:lnSpc>
                <a:spcPct val="90000"/>
              </a:lnSpc>
              <a:defRPr sz="2800" b="1"/>
            </a:lvl2pPr>
            <a:lvl3pPr eaLnBrk="0" hangingPunct="0">
              <a:lnSpc>
                <a:spcPct val="90000"/>
              </a:lnSpc>
              <a:defRPr sz="2800" b="1"/>
            </a:lvl3pPr>
            <a:lvl4pPr eaLnBrk="0" hangingPunct="0">
              <a:lnSpc>
                <a:spcPct val="90000"/>
              </a:lnSpc>
              <a:defRPr sz="2800" b="1"/>
            </a:lvl4pPr>
            <a:lvl5pPr eaLnBrk="0" hangingPunct="0">
              <a:lnSpc>
                <a:spcPct val="90000"/>
              </a:lnSpc>
              <a:defRPr sz="2800" b="1"/>
            </a:lvl5pPr>
            <a:lvl6pPr marL="457200" fontAlgn="base">
              <a:lnSpc>
                <a:spcPct val="90000"/>
              </a:lnSpc>
              <a:spcBef>
                <a:spcPct val="0"/>
              </a:spcBef>
              <a:spcAft>
                <a:spcPct val="0"/>
              </a:spcAft>
              <a:defRPr sz="2800" b="1"/>
            </a:lvl6pPr>
            <a:lvl7pPr marL="914400" fontAlgn="base">
              <a:lnSpc>
                <a:spcPct val="90000"/>
              </a:lnSpc>
              <a:spcBef>
                <a:spcPct val="0"/>
              </a:spcBef>
              <a:spcAft>
                <a:spcPct val="0"/>
              </a:spcAft>
              <a:defRPr sz="2800" b="1"/>
            </a:lvl7pPr>
            <a:lvl8pPr marL="1371600" fontAlgn="base">
              <a:lnSpc>
                <a:spcPct val="90000"/>
              </a:lnSpc>
              <a:spcBef>
                <a:spcPct val="0"/>
              </a:spcBef>
              <a:spcAft>
                <a:spcPct val="0"/>
              </a:spcAft>
              <a:defRPr sz="2800" b="1"/>
            </a:lvl8pPr>
            <a:lvl9pPr marL="1828800" fontAlgn="base">
              <a:lnSpc>
                <a:spcPct val="90000"/>
              </a:lnSpc>
              <a:spcBef>
                <a:spcPct val="0"/>
              </a:spcBef>
              <a:spcAft>
                <a:spcPct val="0"/>
              </a:spcAft>
              <a:defRPr sz="2800" b="1"/>
            </a:lvl9pPr>
          </a:lstStyle>
          <a:p>
            <a:r>
              <a:rPr lang="en-US" dirty="0">
                <a:solidFill>
                  <a:srgbClr val="981E32"/>
                </a:solidFill>
                <a:effectLst>
                  <a:outerShdw blurRad="38100" dist="38100" dir="2700000" algn="tl">
                    <a:srgbClr val="000000">
                      <a:alpha val="43137"/>
                    </a:srgbClr>
                  </a:outerShdw>
                </a:effectLst>
                <a:latin typeface="Stone Sans" pitchFamily="34" charset="0"/>
              </a:rPr>
              <a:t>Leadership</a:t>
            </a:r>
          </a:p>
        </p:txBody>
      </p:sp>
    </p:spTree>
    <p:custDataLst>
      <p:tags r:id="rId1"/>
    </p:custDataLst>
    <p:extLst>
      <p:ext uri="{BB962C8B-B14F-4D97-AF65-F5344CB8AC3E}">
        <p14:creationId xmlns:p14="http://schemas.microsoft.com/office/powerpoint/2010/main" val="32819836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kaga.wsulibs.wsu.edu/cgi-bin/showfile.exe?CISOROOT=/photo_serv&amp;CISOPTR=2441"/>
          <p:cNvPicPr>
            <a:picLocks noChangeAspect="1" noChangeArrowheads="1"/>
          </p:cNvPicPr>
          <p:nvPr/>
        </p:nvPicPr>
        <p:blipFill rotWithShape="1">
          <a:blip r:embed="rId4">
            <a:extLst>
              <a:ext uri="{28A0092B-C50C-407E-A947-70E740481C1C}">
                <a14:useLocalDpi xmlns:a14="http://schemas.microsoft.com/office/drawing/2010/main" val="0"/>
              </a:ext>
            </a:extLst>
          </a:blip>
          <a:srcRect l="15297"/>
          <a:stretch/>
        </p:blipFill>
        <p:spPr bwMode="auto">
          <a:xfrm>
            <a:off x="488873" y="693678"/>
            <a:ext cx="3510560" cy="616432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bwMode="auto">
          <a:xfrm>
            <a:off x="2566418" y="693678"/>
            <a:ext cx="1433015" cy="6241234"/>
          </a:xfrm>
          <a:prstGeom prst="rect">
            <a:avLst/>
          </a:prstGeom>
          <a:gradFill>
            <a:gsLst>
              <a:gs pos="0">
                <a:schemeClr val="tx1">
                  <a:alpha val="0"/>
                </a:schemeClr>
              </a:gs>
              <a:gs pos="85000">
                <a:srgbClr val="F2F2F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Stone Sans" pitchFamily="34" charset="0"/>
            </a:endParaRPr>
          </a:p>
        </p:txBody>
      </p:sp>
      <p:sp>
        <p:nvSpPr>
          <p:cNvPr id="6" name="Title 2"/>
          <p:cNvSpPr txBox="1">
            <a:spLocks/>
          </p:cNvSpPr>
          <p:nvPr/>
        </p:nvSpPr>
        <p:spPr bwMode="black">
          <a:xfrm>
            <a:off x="3999433" y="798716"/>
            <a:ext cx="4883760" cy="546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800" b="1">
                <a:solidFill>
                  <a:schemeClr val="accent1"/>
                </a:solidFill>
                <a:latin typeface="Lucida Sans" pitchFamily="34" charset="0"/>
                <a:ea typeface="+mj-ea"/>
                <a:cs typeface="+mj-cs"/>
              </a:defRPr>
            </a:lvl1pPr>
            <a:lvl2pPr algn="l" rtl="0" eaLnBrk="0" fontAlgn="base" hangingPunct="0">
              <a:lnSpc>
                <a:spcPct val="90000"/>
              </a:lnSpc>
              <a:spcBef>
                <a:spcPct val="0"/>
              </a:spcBef>
              <a:spcAft>
                <a:spcPct val="0"/>
              </a:spcAft>
              <a:defRPr sz="2800" b="1">
                <a:solidFill>
                  <a:schemeClr val="accent1"/>
                </a:solidFill>
                <a:latin typeface="Lucida Sans" pitchFamily="34" charset="0"/>
              </a:defRPr>
            </a:lvl2pPr>
            <a:lvl3pPr algn="l" rtl="0" eaLnBrk="0" fontAlgn="base" hangingPunct="0">
              <a:lnSpc>
                <a:spcPct val="90000"/>
              </a:lnSpc>
              <a:spcBef>
                <a:spcPct val="0"/>
              </a:spcBef>
              <a:spcAft>
                <a:spcPct val="0"/>
              </a:spcAft>
              <a:defRPr sz="2800" b="1">
                <a:solidFill>
                  <a:schemeClr val="accent1"/>
                </a:solidFill>
                <a:latin typeface="Lucida Sans" pitchFamily="34" charset="0"/>
              </a:defRPr>
            </a:lvl3pPr>
            <a:lvl4pPr algn="l" rtl="0" eaLnBrk="0" fontAlgn="base" hangingPunct="0">
              <a:lnSpc>
                <a:spcPct val="90000"/>
              </a:lnSpc>
              <a:spcBef>
                <a:spcPct val="0"/>
              </a:spcBef>
              <a:spcAft>
                <a:spcPct val="0"/>
              </a:spcAft>
              <a:defRPr sz="2800" b="1">
                <a:solidFill>
                  <a:schemeClr val="accent1"/>
                </a:solidFill>
                <a:latin typeface="Lucida Sans" pitchFamily="34" charset="0"/>
              </a:defRPr>
            </a:lvl4pPr>
            <a:lvl5pPr algn="l" rtl="0" eaLnBrk="0" fontAlgn="base" hangingPunct="0">
              <a:lnSpc>
                <a:spcPct val="90000"/>
              </a:lnSpc>
              <a:spcBef>
                <a:spcPct val="0"/>
              </a:spcBef>
              <a:spcAft>
                <a:spcPct val="0"/>
              </a:spcAft>
              <a:defRPr sz="2800" b="1">
                <a:solidFill>
                  <a:schemeClr val="accent1"/>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endParaRPr lang="en-US" sz="3600" dirty="0">
              <a:solidFill>
                <a:schemeClr val="bg2">
                  <a:lumMod val="65000"/>
                  <a:lumOff val="35000"/>
                </a:schemeClr>
              </a:solidFill>
              <a:latin typeface="Stone Sans" pitchFamily="34" charset="0"/>
            </a:endParaRPr>
          </a:p>
          <a:p>
            <a:pPr marL="463550"/>
            <a:r>
              <a:rPr lang="en-US" sz="3600" dirty="0">
                <a:solidFill>
                  <a:schemeClr val="tx1">
                    <a:lumMod val="85000"/>
                  </a:schemeClr>
                </a:solidFill>
                <a:latin typeface="Stone Sans" pitchFamily="34" charset="0"/>
                <a:ea typeface="+mn-ea"/>
                <a:cs typeface="+mn-cs"/>
              </a:rPr>
              <a:t>About WSU</a:t>
            </a:r>
          </a:p>
          <a:p>
            <a:pPr marL="463550"/>
            <a:endParaRPr lang="en-US" sz="3600" dirty="0">
              <a:solidFill>
                <a:srgbClr val="800000"/>
              </a:solidFill>
              <a:effectLst>
                <a:outerShdw blurRad="38100" dist="38100" dir="2700000" algn="tl">
                  <a:srgbClr val="000000">
                    <a:alpha val="43137"/>
                  </a:srgbClr>
                </a:outerShdw>
              </a:effectLst>
              <a:latin typeface="Stone Sans" pitchFamily="34" charset="0"/>
              <a:ea typeface="+mn-ea"/>
              <a:cs typeface="+mn-cs"/>
            </a:endParaRPr>
          </a:p>
          <a:p>
            <a:pPr marL="463550"/>
            <a:r>
              <a:rPr lang="en-US" sz="3600" dirty="0">
                <a:solidFill>
                  <a:schemeClr val="bg2"/>
                </a:solidFill>
                <a:latin typeface="Stone Sans" pitchFamily="34" charset="0"/>
                <a:ea typeface="+mn-ea"/>
                <a:cs typeface="+mn-cs"/>
              </a:rPr>
              <a:t>WSU Employment</a:t>
            </a:r>
          </a:p>
          <a:p>
            <a:pPr marL="463550"/>
            <a:endParaRPr lang="en-US" sz="3600" dirty="0">
              <a:solidFill>
                <a:schemeClr val="tx1">
                  <a:lumMod val="50000"/>
                </a:schemeClr>
              </a:solidFill>
              <a:effectLst>
                <a:outerShdw blurRad="38100" dist="38100" dir="2700000" algn="tl">
                  <a:srgbClr val="000000">
                    <a:alpha val="43137"/>
                  </a:srgbClr>
                </a:outerShdw>
              </a:effectLst>
              <a:latin typeface="Stone Sans" pitchFamily="34" charset="0"/>
              <a:ea typeface="+mn-ea"/>
              <a:cs typeface="+mn-cs"/>
            </a:endParaRPr>
          </a:p>
          <a:p>
            <a:pPr marL="463550"/>
            <a:r>
              <a:rPr lang="en-US" sz="3600" dirty="0">
                <a:solidFill>
                  <a:schemeClr val="tx1">
                    <a:lumMod val="85000"/>
                  </a:schemeClr>
                </a:solidFill>
                <a:latin typeface="Stone Sans" pitchFamily="34" charset="0"/>
                <a:ea typeface="+mn-ea"/>
                <a:cs typeface="+mn-cs"/>
              </a:rPr>
              <a:t>Employee Training &amp; Development</a:t>
            </a:r>
          </a:p>
          <a:p>
            <a:pPr marL="463550"/>
            <a:endParaRPr lang="en-US" sz="3600" dirty="0">
              <a:solidFill>
                <a:schemeClr val="tx1">
                  <a:lumMod val="85000"/>
                </a:schemeClr>
              </a:solidFill>
              <a:effectLst>
                <a:outerShdw blurRad="38100" dist="38100" dir="2700000" algn="tl">
                  <a:srgbClr val="000000">
                    <a:alpha val="43137"/>
                  </a:srgbClr>
                </a:outerShdw>
              </a:effectLst>
              <a:latin typeface="Stone Sans" pitchFamily="34" charset="0"/>
              <a:ea typeface="+mn-ea"/>
              <a:cs typeface="+mn-cs"/>
            </a:endParaRPr>
          </a:p>
          <a:p>
            <a:pPr marL="463550"/>
            <a:r>
              <a:rPr lang="en-US" sz="3600" dirty="0">
                <a:solidFill>
                  <a:schemeClr val="tx1">
                    <a:lumMod val="85000"/>
                  </a:schemeClr>
                </a:solidFill>
                <a:latin typeface="Stone Sans" pitchFamily="34" charset="0"/>
                <a:ea typeface="+mn-ea"/>
                <a:cs typeface="+mn-cs"/>
              </a:rPr>
              <a:t>Employee Policies &amp; Resources </a:t>
            </a:r>
          </a:p>
          <a:p>
            <a:endParaRPr lang="en-US" dirty="0">
              <a:latin typeface="Stone Sans" pitchFamily="34" charset="0"/>
            </a:endParaRPr>
          </a:p>
        </p:txBody>
      </p:sp>
      <p:cxnSp>
        <p:nvCxnSpPr>
          <p:cNvPr id="8" name="Straight Connector 7"/>
          <p:cNvCxnSpPr/>
          <p:nvPr/>
        </p:nvCxnSpPr>
        <p:spPr>
          <a:xfrm>
            <a:off x="4590991" y="4469997"/>
            <a:ext cx="39525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90991" y="3109791"/>
            <a:ext cx="39525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90991" y="2092842"/>
            <a:ext cx="3952508" cy="0"/>
          </a:xfrm>
          <a:prstGeom prst="line">
            <a:avLst/>
          </a:prstGeom>
          <a:ln w="2540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682626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92607" y="3254296"/>
            <a:ext cx="4914899" cy="2267271"/>
          </a:xfrm>
          <a:prstGeom prst="rect">
            <a:avLst/>
          </a:prstGeom>
        </p:spPr>
        <p:txBody>
          <a:bodyPr/>
          <a:lstStyle/>
          <a:p>
            <a:pPr marL="573088" indent="-407988" eaLnBrk="1" hangingPunct="1">
              <a:buClr>
                <a:srgbClr val="A20000"/>
              </a:buClr>
            </a:pPr>
            <a:r>
              <a:rPr lang="en-US" sz="2400" b="1" dirty="0">
                <a:latin typeface="ITC Stone Sans Std Medium" panose="020B0602030503020204" pitchFamily="34" charset="0"/>
              </a:rPr>
              <a:t>Parking permits may be required, depending on your campus</a:t>
            </a:r>
            <a:endParaRPr lang="en-US" sz="700" b="1" dirty="0">
              <a:latin typeface="ITC Stone Sans Std Medium" panose="020B0602030503020204" pitchFamily="34" charset="0"/>
            </a:endParaRPr>
          </a:p>
          <a:p>
            <a:pPr marL="573088" indent="-407988" eaLnBrk="1" hangingPunct="1">
              <a:buClr>
                <a:srgbClr val="A20000"/>
              </a:buClr>
            </a:pPr>
            <a:endParaRPr lang="en-US" sz="700" b="1" dirty="0">
              <a:latin typeface="ITC Stone Sans Std Medium" panose="020B0602030503020204" pitchFamily="34" charset="0"/>
            </a:endParaRPr>
          </a:p>
          <a:p>
            <a:pPr marL="573088" indent="-407988" eaLnBrk="1" hangingPunct="1">
              <a:buClr>
                <a:srgbClr val="A20000"/>
              </a:buClr>
            </a:pPr>
            <a:r>
              <a:rPr lang="en-US" sz="2400" b="1" dirty="0">
                <a:latin typeface="ITC Stone Sans Std Medium" panose="020B0602030503020204" pitchFamily="34" charset="0"/>
              </a:rPr>
              <a:t>Annual and daily permits available</a:t>
            </a:r>
            <a:endParaRPr lang="en-US" sz="700" b="1" dirty="0">
              <a:latin typeface="ITC Stone Sans Std Medium" panose="020B0602030503020204" pitchFamily="34" charset="0"/>
            </a:endParaRPr>
          </a:p>
          <a:p>
            <a:pPr marL="165100" indent="0" eaLnBrk="1" hangingPunct="1">
              <a:buClr>
                <a:srgbClr val="A20000"/>
              </a:buClr>
              <a:buNone/>
            </a:pPr>
            <a:r>
              <a:rPr lang="en-US" sz="700" b="1" dirty="0">
                <a:latin typeface="ITC Stone Sans Std Medium" panose="020B0602030503020204" pitchFamily="34" charset="0"/>
              </a:rPr>
              <a:t/>
            </a:r>
            <a:br>
              <a:rPr lang="en-US" sz="700" b="1" dirty="0">
                <a:latin typeface="ITC Stone Sans Std Medium" panose="020B0602030503020204" pitchFamily="34" charset="0"/>
              </a:rPr>
            </a:br>
            <a:endParaRPr lang="en-US" sz="700" b="1" dirty="0">
              <a:latin typeface="ITC Stone Sans Std Medium" panose="020B0602030503020204" pitchFamily="34" charset="0"/>
            </a:endParaRPr>
          </a:p>
          <a:p>
            <a:pPr marL="573088" indent="-407988" eaLnBrk="1" hangingPunct="1">
              <a:buClr>
                <a:srgbClr val="A20000"/>
              </a:buClr>
            </a:pPr>
            <a:endParaRPr lang="en-US" sz="700" b="1" dirty="0"/>
          </a:p>
          <a:p>
            <a:pPr marL="573088" indent="-407988" eaLnBrk="1" hangingPunct="1">
              <a:buClr>
                <a:srgbClr val="A20000"/>
              </a:buClr>
            </a:pPr>
            <a:endParaRPr lang="en-US" sz="700" b="1" dirty="0"/>
          </a:p>
        </p:txBody>
      </p:sp>
      <p:sp>
        <p:nvSpPr>
          <p:cNvPr id="4" name="Text Box 4"/>
          <p:cNvSpPr txBox="1">
            <a:spLocks noChangeArrowheads="1"/>
          </p:cNvSpPr>
          <p:nvPr/>
        </p:nvSpPr>
        <p:spPr bwMode="auto">
          <a:xfrm>
            <a:off x="2850057" y="5526583"/>
            <a:ext cx="348512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400" b="1" i="1" dirty="0">
                <a:solidFill>
                  <a:schemeClr val="accent1"/>
                </a:solidFill>
                <a:latin typeface="ITC Stone Sans Std Medium" panose="020B0602030503020204" pitchFamily="34" charset="0"/>
              </a:rPr>
              <a:t>Parking Services  in Pullman</a:t>
            </a:r>
          </a:p>
          <a:p>
            <a:pPr algn="ctr" eaLnBrk="1" hangingPunct="1"/>
            <a:r>
              <a:rPr lang="en-US" sz="1400" b="1" i="1" dirty="0">
                <a:solidFill>
                  <a:schemeClr val="accent1"/>
                </a:solidFill>
                <a:latin typeface="ITC Stone Sans Std Medium" panose="020B0602030503020204" pitchFamily="34" charset="0"/>
              </a:rPr>
              <a:t>corner of Cougar Way and D Street</a:t>
            </a:r>
          </a:p>
          <a:p>
            <a:pPr algn="ctr" eaLnBrk="1" hangingPunct="1"/>
            <a:r>
              <a:rPr lang="en-US" sz="1400" b="1" dirty="0">
                <a:solidFill>
                  <a:schemeClr val="accent1"/>
                </a:solidFill>
                <a:latin typeface="ITC Stone Sans Std Medium" panose="020B0602030503020204" pitchFamily="34" charset="0"/>
                <a:hlinkClick r:id="rId4"/>
              </a:rPr>
              <a:t>transportation.wsu.edu</a:t>
            </a:r>
            <a:endParaRPr lang="en-US" sz="1400" b="1" dirty="0">
              <a:solidFill>
                <a:schemeClr val="accent1"/>
              </a:solidFill>
              <a:latin typeface="ITC Stone Sans Std Medium" panose="020B0602030503020204" pitchFamily="34" charset="0"/>
            </a:endParaRPr>
          </a:p>
        </p:txBody>
      </p:sp>
      <p:sp>
        <p:nvSpPr>
          <p:cNvPr id="7" name="TPQuestion"/>
          <p:cNvSpPr txBox="1">
            <a:spLocks/>
          </p:cNvSpPr>
          <p:nvPr/>
        </p:nvSpPr>
        <p:spPr bwMode="black">
          <a:xfrm>
            <a:off x="0" y="57951"/>
            <a:ext cx="6128937" cy="535531"/>
          </a:xfrm>
          <a:prstGeom prst="rect">
            <a:avLst/>
          </a:prstGeom>
          <a:gradFill flip="none" rotWithShape="1">
            <a:gsLst>
              <a:gs pos="0">
                <a:srgbClr val="5E6A71"/>
              </a:gs>
              <a:gs pos="13000">
                <a:schemeClr val="tx1"/>
              </a:gs>
              <a:gs pos="100000">
                <a:schemeClr val="tx1"/>
              </a:gs>
            </a:gsLst>
            <a:lin ang="0" scaled="1"/>
            <a:tileRect/>
          </a:gra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1" compatLnSpc="1">
            <a:prstTxWarp prst="textNoShape">
              <a:avLst/>
            </a:prstTxWarp>
            <a:spAutoFit/>
          </a:bodyPr>
          <a:lstStyle>
            <a:defPPr>
              <a:defRPr lang="en-US"/>
            </a:defPPr>
            <a:lvl1pPr marL="0" eaLnBrk="0" hangingPunct="0">
              <a:lnSpc>
                <a:spcPct val="90000"/>
              </a:lnSpc>
              <a:defRPr sz="3200" b="1">
                <a:solidFill>
                  <a:srgbClr val="600020"/>
                </a:solidFill>
                <a:effectLst>
                  <a:outerShdw blurRad="114300" dist="25400" dir="5400000" algn="ctr" rotWithShape="0">
                    <a:schemeClr val="tx1"/>
                  </a:outerShdw>
                </a:effectLst>
                <a:latin typeface="Stone Sans Bold" pitchFamily="34" charset="0"/>
              </a:defRPr>
            </a:lvl1pPr>
            <a:lvl2pPr eaLnBrk="0" hangingPunct="0">
              <a:lnSpc>
                <a:spcPct val="90000"/>
              </a:lnSpc>
              <a:defRPr sz="2800" b="1"/>
            </a:lvl2pPr>
            <a:lvl3pPr eaLnBrk="0" hangingPunct="0">
              <a:lnSpc>
                <a:spcPct val="90000"/>
              </a:lnSpc>
              <a:defRPr sz="2800" b="1"/>
            </a:lvl3pPr>
            <a:lvl4pPr eaLnBrk="0" hangingPunct="0">
              <a:lnSpc>
                <a:spcPct val="90000"/>
              </a:lnSpc>
              <a:defRPr sz="2800" b="1"/>
            </a:lvl4pPr>
            <a:lvl5pPr eaLnBrk="0" hangingPunct="0">
              <a:lnSpc>
                <a:spcPct val="90000"/>
              </a:lnSpc>
              <a:defRPr sz="2800" b="1"/>
            </a:lvl5pPr>
            <a:lvl6pPr marL="457200" fontAlgn="base">
              <a:lnSpc>
                <a:spcPct val="90000"/>
              </a:lnSpc>
              <a:spcBef>
                <a:spcPct val="0"/>
              </a:spcBef>
              <a:spcAft>
                <a:spcPct val="0"/>
              </a:spcAft>
              <a:defRPr sz="2800" b="1"/>
            </a:lvl6pPr>
            <a:lvl7pPr marL="914400" fontAlgn="base">
              <a:lnSpc>
                <a:spcPct val="90000"/>
              </a:lnSpc>
              <a:spcBef>
                <a:spcPct val="0"/>
              </a:spcBef>
              <a:spcAft>
                <a:spcPct val="0"/>
              </a:spcAft>
              <a:defRPr sz="2800" b="1"/>
            </a:lvl7pPr>
            <a:lvl8pPr marL="1371600" fontAlgn="base">
              <a:lnSpc>
                <a:spcPct val="90000"/>
              </a:lnSpc>
              <a:spcBef>
                <a:spcPct val="0"/>
              </a:spcBef>
              <a:spcAft>
                <a:spcPct val="0"/>
              </a:spcAft>
              <a:defRPr sz="2800" b="1"/>
            </a:lvl8pPr>
            <a:lvl9pPr marL="1828800" fontAlgn="base">
              <a:lnSpc>
                <a:spcPct val="90000"/>
              </a:lnSpc>
              <a:spcBef>
                <a:spcPct val="0"/>
              </a:spcBef>
              <a:spcAft>
                <a:spcPct val="0"/>
              </a:spcAft>
              <a:defRPr sz="2800" b="1"/>
            </a:lvl9pPr>
          </a:lstStyle>
          <a:p>
            <a:r>
              <a:rPr lang="en-US" dirty="0">
                <a:solidFill>
                  <a:srgbClr val="981E32"/>
                </a:solidFill>
                <a:effectLst>
                  <a:outerShdw blurRad="38100" dist="38100" dir="2700000" algn="tl">
                    <a:srgbClr val="000000">
                      <a:alpha val="43137"/>
                    </a:srgbClr>
                  </a:outerShdw>
                </a:effectLst>
                <a:latin typeface="Stone Sans" pitchFamily="34" charset="0"/>
              </a:rPr>
              <a:t>Parking and Transportation</a:t>
            </a:r>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20118" r="27629"/>
          <a:stretch/>
        </p:blipFill>
        <p:spPr>
          <a:xfrm>
            <a:off x="5581176" y="1156480"/>
            <a:ext cx="3172877" cy="4045514"/>
          </a:xfrm>
          <a:prstGeom prst="rect">
            <a:avLst/>
          </a:prstGeom>
        </p:spPr>
      </p:pic>
      <p:pic>
        <p:nvPicPr>
          <p:cNvPr id="2" name="Picture 1">
            <a:hlinkClick r:id="rId6"/>
          </p:cNvPr>
          <p:cNvPicPr>
            <a:picLocks noChangeAspect="1"/>
          </p:cNvPicPr>
          <p:nvPr/>
        </p:nvPicPr>
        <p:blipFill>
          <a:blip r:embed="rId7">
            <a:clrChange>
              <a:clrFrom>
                <a:srgbClr val="807C7C"/>
              </a:clrFrom>
              <a:clrTo>
                <a:srgbClr val="807C7C">
                  <a:alpha val="0"/>
                </a:srgbClr>
              </a:clrTo>
            </a:clrChange>
          </a:blip>
          <a:stretch>
            <a:fillRect/>
          </a:stretch>
        </p:blipFill>
        <p:spPr>
          <a:xfrm>
            <a:off x="1381402" y="832958"/>
            <a:ext cx="2473569" cy="2467144"/>
          </a:xfrm>
          <a:prstGeom prst="rect">
            <a:avLst/>
          </a:prstGeom>
          <a:effectLst>
            <a:outerShdw blurRad="215900" dist="38100" dir="2700000" algn="tl" rotWithShape="0">
              <a:prstClr val="black">
                <a:alpha val="67000"/>
              </a:prstClr>
            </a:outerShdw>
          </a:effectLst>
        </p:spPr>
      </p:pic>
    </p:spTree>
    <p:custDataLst>
      <p:tags r:id="rId1"/>
    </p:custDataLst>
    <p:extLst>
      <p:ext uri="{BB962C8B-B14F-4D97-AF65-F5344CB8AC3E}">
        <p14:creationId xmlns:p14="http://schemas.microsoft.com/office/powerpoint/2010/main" val="31460482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5229225" y="6124575"/>
            <a:ext cx="3914775" cy="733425"/>
          </a:xfrm>
          <a:prstGeom prst="rect">
            <a:avLst/>
          </a:prstGeom>
        </p:spPr>
      </p:pic>
      <p:pic>
        <p:nvPicPr>
          <p:cNvPr id="2" name="Picture 1"/>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4051"/>
          <a:stretch/>
        </p:blipFill>
        <p:spPr>
          <a:xfrm>
            <a:off x="0" y="2058573"/>
            <a:ext cx="3580327" cy="4799427"/>
          </a:xfrm>
          <a:prstGeom prst="rect">
            <a:avLst/>
          </a:prstGeom>
        </p:spPr>
      </p:pic>
      <p:sp>
        <p:nvSpPr>
          <p:cNvPr id="5" name="Rectangle 4"/>
          <p:cNvSpPr/>
          <p:nvPr/>
        </p:nvSpPr>
        <p:spPr>
          <a:xfrm>
            <a:off x="1777286" y="3876541"/>
            <a:ext cx="7366714" cy="2981459"/>
          </a:xfrm>
          <a:prstGeom prst="rect">
            <a:avLst/>
          </a:prstGeom>
          <a:gradFill flip="none" rotWithShape="1">
            <a:gsLst>
              <a:gs pos="0">
                <a:srgbClr val="F1F1F1">
                  <a:alpha val="0"/>
                </a:srgbClr>
              </a:gs>
              <a:gs pos="19000">
                <a:srgbClr val="F8F8F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4294967295"/>
          </p:nvPr>
        </p:nvSpPr>
        <p:spPr>
          <a:xfrm>
            <a:off x="1468193" y="1202526"/>
            <a:ext cx="7675806" cy="4006263"/>
          </a:xfrm>
          <a:prstGeom prst="rect">
            <a:avLst/>
          </a:prstGeom>
        </p:spPr>
        <p:txBody>
          <a:bodyPr wrap="none"/>
          <a:lstStyle/>
          <a:p>
            <a:pPr marL="682625" indent="-231775">
              <a:buClr>
                <a:srgbClr val="A20000"/>
              </a:buClr>
            </a:pPr>
            <a:r>
              <a:rPr lang="en-US" sz="2800" b="1" dirty="0">
                <a:latin typeface="ITC Stone Sans Std Medium" panose="020B0602030503020204" pitchFamily="34" charset="0"/>
              </a:rPr>
              <a:t>Administrative Professional</a:t>
            </a:r>
          </a:p>
          <a:p>
            <a:pPr marL="1030288" lvl="4" indent="-231775">
              <a:lnSpc>
                <a:spcPct val="100000"/>
              </a:lnSpc>
              <a:buClr>
                <a:srgbClr val="A20000"/>
              </a:buClr>
              <a:buFont typeface="Arial" pitchFamily="34" charset="0"/>
              <a:buChar char="‒"/>
              <a:tabLst>
                <a:tab pos="1201738" algn="l"/>
              </a:tabLst>
            </a:pPr>
            <a:r>
              <a:rPr lang="en-US" sz="2000" b="1" dirty="0">
                <a:latin typeface="ITC Stone Sans Std Medium" panose="020B0602030503020204" pitchFamily="34" charset="0"/>
              </a:rPr>
              <a:t>AP Manual</a:t>
            </a:r>
            <a:r>
              <a:rPr lang="en-US" b="1" dirty="0">
                <a:latin typeface="ITC Stone Sans Std Medium" panose="020B0602030503020204" pitchFamily="34" charset="0"/>
              </a:rPr>
              <a:t/>
            </a:r>
            <a:br>
              <a:rPr lang="en-US" b="1" dirty="0">
                <a:latin typeface="ITC Stone Sans Std Medium" panose="020B0602030503020204" pitchFamily="34" charset="0"/>
              </a:rPr>
            </a:br>
            <a:endParaRPr lang="en-US" b="1" dirty="0">
              <a:latin typeface="ITC Stone Sans Std Medium" panose="020B0602030503020204" pitchFamily="34" charset="0"/>
            </a:endParaRPr>
          </a:p>
          <a:p>
            <a:pPr marL="1146175" indent="-231775">
              <a:buClr>
                <a:srgbClr val="A20000"/>
              </a:buClr>
            </a:pPr>
            <a:r>
              <a:rPr lang="en-US" sz="2800" b="1" dirty="0">
                <a:latin typeface="ITC Stone Sans Std Medium" panose="020B0602030503020204" pitchFamily="34" charset="0"/>
              </a:rPr>
              <a:t>Civil Service</a:t>
            </a:r>
          </a:p>
          <a:p>
            <a:pPr marL="1481138" lvl="4" indent="-231775">
              <a:lnSpc>
                <a:spcPct val="100000"/>
              </a:lnSpc>
              <a:buClr>
                <a:srgbClr val="A20000"/>
              </a:buClr>
              <a:buFont typeface="Arial" pitchFamily="34" charset="0"/>
              <a:buChar char="‒"/>
              <a:tabLst>
                <a:tab pos="1201738" algn="l"/>
              </a:tabLst>
            </a:pPr>
            <a:r>
              <a:rPr lang="en-US" sz="2000" b="1" dirty="0">
                <a:latin typeface="ITC Stone Sans Std Medium" panose="020B0602030503020204" pitchFamily="34" charset="0"/>
              </a:rPr>
              <a:t>Washington Administrative Code (WAC) 357</a:t>
            </a:r>
            <a:r>
              <a:rPr lang="en-US" b="1" dirty="0">
                <a:latin typeface="ITC Stone Sans Std Medium" panose="020B0602030503020204" pitchFamily="34" charset="0"/>
              </a:rPr>
              <a:t/>
            </a:r>
            <a:br>
              <a:rPr lang="en-US" b="1" dirty="0">
                <a:latin typeface="ITC Stone Sans Std Medium" panose="020B0602030503020204" pitchFamily="34" charset="0"/>
              </a:rPr>
            </a:br>
            <a:endParaRPr lang="en-US" b="1" dirty="0">
              <a:latin typeface="ITC Stone Sans Std Medium" panose="020B0602030503020204" pitchFamily="34" charset="0"/>
            </a:endParaRPr>
          </a:p>
          <a:p>
            <a:pPr marL="1597025" indent="-231775">
              <a:buClr>
                <a:srgbClr val="A20000"/>
              </a:buClr>
            </a:pPr>
            <a:r>
              <a:rPr lang="en-US" sz="2800" b="1" dirty="0">
                <a:latin typeface="ITC Stone Sans Std Medium" panose="020B0602030503020204" pitchFamily="34" charset="0"/>
              </a:rPr>
              <a:t>Bargaining Unit</a:t>
            </a:r>
          </a:p>
          <a:p>
            <a:pPr marL="1944688" lvl="4" indent="-231775">
              <a:lnSpc>
                <a:spcPct val="100000"/>
              </a:lnSpc>
              <a:buClr>
                <a:srgbClr val="A20000"/>
              </a:buClr>
              <a:buFont typeface="Arial" pitchFamily="34" charset="0"/>
              <a:buChar char="‒"/>
              <a:tabLst>
                <a:tab pos="1201738" algn="l"/>
              </a:tabLst>
            </a:pPr>
            <a:r>
              <a:rPr lang="en-US" sz="2000" b="1" dirty="0">
                <a:latin typeface="ITC Stone Sans Std Medium" panose="020B0602030503020204" pitchFamily="34" charset="0"/>
              </a:rPr>
              <a:t>Appropriate Collective Bargaining Agreement</a:t>
            </a:r>
            <a:r>
              <a:rPr lang="en-US" b="1" dirty="0">
                <a:latin typeface="ITC Stone Sans Std Medium" panose="020B0602030503020204" pitchFamily="34" charset="0"/>
              </a:rPr>
              <a:t/>
            </a:r>
            <a:br>
              <a:rPr lang="en-US" b="1" dirty="0">
                <a:latin typeface="ITC Stone Sans Std Medium" panose="020B0602030503020204" pitchFamily="34" charset="0"/>
              </a:rPr>
            </a:br>
            <a:endParaRPr lang="en-US" b="1" dirty="0">
              <a:latin typeface="ITC Stone Sans Std Medium" panose="020B0602030503020204" pitchFamily="34" charset="0"/>
            </a:endParaRPr>
          </a:p>
          <a:p>
            <a:pPr marL="2111375" indent="-282575">
              <a:buClr>
                <a:srgbClr val="A20000"/>
              </a:buClr>
            </a:pPr>
            <a:r>
              <a:rPr lang="en-US" sz="2800" b="1" dirty="0">
                <a:latin typeface="ITC Stone Sans Std Medium" panose="020B0602030503020204" pitchFamily="34" charset="0"/>
              </a:rPr>
              <a:t>Faculty</a:t>
            </a:r>
          </a:p>
          <a:p>
            <a:pPr marL="2395538" lvl="4" indent="-282575">
              <a:lnSpc>
                <a:spcPct val="100000"/>
              </a:lnSpc>
              <a:buClr>
                <a:srgbClr val="A20000"/>
              </a:buClr>
              <a:buFont typeface="Arial" pitchFamily="34" charset="0"/>
              <a:buChar char="‒"/>
              <a:tabLst>
                <a:tab pos="1201738" algn="l"/>
              </a:tabLst>
            </a:pPr>
            <a:r>
              <a:rPr lang="en-US" sz="2000" b="1" dirty="0">
                <a:latin typeface="ITC Stone Sans Std Medium" panose="020B0602030503020204" pitchFamily="34" charset="0"/>
              </a:rPr>
              <a:t>Faculty Manual</a:t>
            </a:r>
          </a:p>
        </p:txBody>
      </p:sp>
      <p:sp>
        <p:nvSpPr>
          <p:cNvPr id="7" name="TPQuestion"/>
          <p:cNvSpPr txBox="1">
            <a:spLocks/>
          </p:cNvSpPr>
          <p:nvPr/>
        </p:nvSpPr>
        <p:spPr bwMode="black">
          <a:xfrm>
            <a:off x="0" y="57951"/>
            <a:ext cx="6128937" cy="535531"/>
          </a:xfrm>
          <a:prstGeom prst="rect">
            <a:avLst/>
          </a:prstGeom>
          <a:gradFill flip="none" rotWithShape="1">
            <a:gsLst>
              <a:gs pos="0">
                <a:srgbClr val="5E6A71"/>
              </a:gs>
              <a:gs pos="34000">
                <a:schemeClr val="tx1"/>
              </a:gs>
              <a:gs pos="100000">
                <a:schemeClr val="tx1"/>
              </a:gs>
            </a:gsLst>
            <a:lin ang="0" scaled="1"/>
            <a:tileRect/>
          </a:gra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1" compatLnSpc="1">
            <a:prstTxWarp prst="textNoShape">
              <a:avLst/>
            </a:prstTxWarp>
            <a:spAutoFit/>
          </a:bodyPr>
          <a:lstStyle>
            <a:defPPr>
              <a:defRPr lang="en-US"/>
            </a:defPPr>
            <a:lvl1pPr marL="0" eaLnBrk="0" hangingPunct="0">
              <a:lnSpc>
                <a:spcPct val="90000"/>
              </a:lnSpc>
              <a:defRPr sz="3200" b="1">
                <a:solidFill>
                  <a:srgbClr val="600020"/>
                </a:solidFill>
                <a:effectLst>
                  <a:outerShdw blurRad="114300" dist="25400" dir="5400000" algn="ctr" rotWithShape="0">
                    <a:schemeClr val="tx1"/>
                  </a:outerShdw>
                </a:effectLst>
                <a:latin typeface="Stone Sans Bold" pitchFamily="34" charset="0"/>
              </a:defRPr>
            </a:lvl1pPr>
            <a:lvl2pPr eaLnBrk="0" hangingPunct="0">
              <a:lnSpc>
                <a:spcPct val="90000"/>
              </a:lnSpc>
              <a:defRPr sz="2800" b="1"/>
            </a:lvl2pPr>
            <a:lvl3pPr eaLnBrk="0" hangingPunct="0">
              <a:lnSpc>
                <a:spcPct val="90000"/>
              </a:lnSpc>
              <a:defRPr sz="2800" b="1"/>
            </a:lvl3pPr>
            <a:lvl4pPr eaLnBrk="0" hangingPunct="0">
              <a:lnSpc>
                <a:spcPct val="90000"/>
              </a:lnSpc>
              <a:defRPr sz="2800" b="1"/>
            </a:lvl4pPr>
            <a:lvl5pPr eaLnBrk="0" hangingPunct="0">
              <a:lnSpc>
                <a:spcPct val="90000"/>
              </a:lnSpc>
              <a:defRPr sz="2800" b="1"/>
            </a:lvl5pPr>
            <a:lvl6pPr marL="457200" fontAlgn="base">
              <a:lnSpc>
                <a:spcPct val="90000"/>
              </a:lnSpc>
              <a:spcBef>
                <a:spcPct val="0"/>
              </a:spcBef>
              <a:spcAft>
                <a:spcPct val="0"/>
              </a:spcAft>
              <a:defRPr sz="2800" b="1"/>
            </a:lvl6pPr>
            <a:lvl7pPr marL="914400" fontAlgn="base">
              <a:lnSpc>
                <a:spcPct val="90000"/>
              </a:lnSpc>
              <a:spcBef>
                <a:spcPct val="0"/>
              </a:spcBef>
              <a:spcAft>
                <a:spcPct val="0"/>
              </a:spcAft>
              <a:defRPr sz="2800" b="1"/>
            </a:lvl7pPr>
            <a:lvl8pPr marL="1371600" fontAlgn="base">
              <a:lnSpc>
                <a:spcPct val="90000"/>
              </a:lnSpc>
              <a:spcBef>
                <a:spcPct val="0"/>
              </a:spcBef>
              <a:spcAft>
                <a:spcPct val="0"/>
              </a:spcAft>
              <a:defRPr sz="2800" b="1"/>
            </a:lvl8pPr>
            <a:lvl9pPr marL="1828800" fontAlgn="base">
              <a:lnSpc>
                <a:spcPct val="90000"/>
              </a:lnSpc>
              <a:spcBef>
                <a:spcPct val="0"/>
              </a:spcBef>
              <a:spcAft>
                <a:spcPct val="0"/>
              </a:spcAft>
              <a:defRPr sz="2800" b="1"/>
            </a:lvl9pPr>
          </a:lstStyle>
          <a:p>
            <a:r>
              <a:rPr lang="en-US" dirty="0">
                <a:solidFill>
                  <a:srgbClr val="981E32"/>
                </a:solidFill>
                <a:effectLst>
                  <a:outerShdw blurRad="38100" dist="38100" dir="2700000" algn="tl">
                    <a:srgbClr val="000000">
                      <a:alpha val="43137"/>
                    </a:srgbClr>
                  </a:outerShdw>
                </a:effectLst>
                <a:latin typeface="Stone Sans" pitchFamily="34" charset="0"/>
              </a:rPr>
              <a:t>Employee Handbooks</a:t>
            </a:r>
          </a:p>
        </p:txBody>
      </p:sp>
      <p:sp>
        <p:nvSpPr>
          <p:cNvPr id="4" name="Text Box 4"/>
          <p:cNvSpPr txBox="1">
            <a:spLocks noChangeArrowheads="1"/>
          </p:cNvSpPr>
          <p:nvPr/>
        </p:nvSpPr>
        <p:spPr bwMode="auto">
          <a:xfrm>
            <a:off x="190500" y="6117773"/>
            <a:ext cx="89534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i="1" dirty="0">
                <a:solidFill>
                  <a:schemeClr val="accent1"/>
                </a:solidFill>
                <a:latin typeface="ITC Stone Sans Std Medium" panose="020B0602030503020204" pitchFamily="34" charset="0"/>
              </a:rPr>
              <a:t>Human Resource Services - Room 139, French Admin </a:t>
            </a:r>
            <a:r>
              <a:rPr lang="en-US" b="1" i="1" dirty="0" err="1">
                <a:solidFill>
                  <a:schemeClr val="accent1"/>
                </a:solidFill>
                <a:latin typeface="ITC Stone Sans Std Medium" panose="020B0602030503020204" pitchFamily="34" charset="0"/>
              </a:rPr>
              <a:t>Bldg</a:t>
            </a:r>
            <a:endParaRPr lang="en-US" b="1" i="1" dirty="0">
              <a:solidFill>
                <a:schemeClr val="accent1"/>
              </a:solidFill>
              <a:latin typeface="ITC Stone Sans Std Medium" panose="020B0602030503020204" pitchFamily="34" charset="0"/>
            </a:endParaRPr>
          </a:p>
          <a:p>
            <a:pPr algn="ctr" eaLnBrk="1" hangingPunct="1"/>
            <a:r>
              <a:rPr lang="en-US" b="1" dirty="0">
                <a:solidFill>
                  <a:schemeClr val="accent1"/>
                </a:solidFill>
                <a:latin typeface="ITC Stone Sans Std Medium" panose="020B0602030503020204" pitchFamily="34" charset="0"/>
                <a:hlinkClick r:id="rId6"/>
              </a:rPr>
              <a:t>hrs.wsu.edu</a:t>
            </a:r>
            <a:endParaRPr lang="en-US" b="1" dirty="0">
              <a:solidFill>
                <a:schemeClr val="accent1"/>
              </a:solidFill>
              <a:latin typeface="ITC Stone Sans Std Medium" panose="020B0602030503020204" pitchFamily="34" charset="0"/>
            </a:endParaRPr>
          </a:p>
        </p:txBody>
      </p:sp>
    </p:spTree>
    <p:custDataLst>
      <p:tags r:id="rId1"/>
    </p:custDataLst>
    <p:extLst>
      <p:ext uri="{BB962C8B-B14F-4D97-AF65-F5344CB8AC3E}">
        <p14:creationId xmlns:p14="http://schemas.microsoft.com/office/powerpoint/2010/main" val="14843024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6"/>
          <a:stretch>
            <a:fillRect/>
          </a:stretch>
        </p:blipFill>
        <p:spPr>
          <a:xfrm>
            <a:off x="4830135" y="6049807"/>
            <a:ext cx="4313865" cy="808194"/>
          </a:xfrm>
          <a:prstGeom prst="rect">
            <a:avLst/>
          </a:prstGeom>
        </p:spPr>
      </p:pic>
      <p:grpSp>
        <p:nvGrpSpPr>
          <p:cNvPr id="17" name="Group 16"/>
          <p:cNvGrpSpPr/>
          <p:nvPr/>
        </p:nvGrpSpPr>
        <p:grpSpPr>
          <a:xfrm>
            <a:off x="3607904" y="31357"/>
            <a:ext cx="5609576" cy="6878159"/>
            <a:chOff x="4191989" y="534390"/>
            <a:chExt cx="4952011" cy="6323610"/>
          </a:xfrm>
        </p:grpSpPr>
        <p:sp>
          <p:nvSpPr>
            <p:cNvPr id="9" name="Rectangle 8"/>
            <p:cNvSpPr/>
            <p:nvPr/>
          </p:nvSpPr>
          <p:spPr>
            <a:xfrm>
              <a:off x="4306784" y="1002671"/>
              <a:ext cx="4837216" cy="4400602"/>
            </a:xfrm>
            <a:prstGeom prst="rect">
              <a:avLst/>
            </a:prstGeom>
            <a:gradFill flip="none" rotWithShape="1">
              <a:gsLst>
                <a:gs pos="1667">
                  <a:schemeClr val="bg1">
                    <a:lumMod val="60000"/>
                    <a:lumOff val="40000"/>
                    <a:alpha val="0"/>
                  </a:schemeClr>
                </a:gs>
                <a:gs pos="51000">
                  <a:schemeClr val="bg1">
                    <a:lumMod val="60000"/>
                    <a:lumOff val="40000"/>
                  </a:schemeClr>
                </a:gs>
                <a:gs pos="98000">
                  <a:schemeClr val="bg2">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tone Sans" pitchFamily="34" charset="0"/>
              </a:endParaRPr>
            </a:p>
          </p:txBody>
        </p:sp>
        <p:pic>
          <p:nvPicPr>
            <p:cNvPr id="10" name="Picture 4"/>
            <p:cNvPicPr>
              <a:picLocks noChangeAspect="1" noChangeArrowheads="1"/>
            </p:cNvPicPr>
            <p:nvPr>
              <p:custDataLst>
                <p:tags r:id="rId2"/>
              </p:custDataLst>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10751" y="3418770"/>
              <a:ext cx="4833249" cy="31186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oup 14"/>
            <p:cNvGrpSpPr/>
            <p:nvPr/>
          </p:nvGrpSpPr>
          <p:grpSpPr>
            <a:xfrm>
              <a:off x="4191989" y="534390"/>
              <a:ext cx="4952011" cy="6323610"/>
              <a:chOff x="4191989" y="534390"/>
              <a:chExt cx="4952011" cy="6323610"/>
            </a:xfrm>
          </p:grpSpPr>
          <p:grpSp>
            <p:nvGrpSpPr>
              <p:cNvPr id="14" name="Group 13"/>
              <p:cNvGrpSpPr/>
              <p:nvPr/>
            </p:nvGrpSpPr>
            <p:grpSpPr>
              <a:xfrm>
                <a:off x="4191989" y="534390"/>
                <a:ext cx="4952011" cy="6323610"/>
                <a:chOff x="4191989" y="534390"/>
                <a:chExt cx="4952011" cy="6323610"/>
              </a:xfrm>
            </p:grpSpPr>
            <p:sp>
              <p:nvSpPr>
                <p:cNvPr id="11" name="Rectangle 10"/>
                <p:cNvSpPr/>
                <p:nvPr/>
              </p:nvSpPr>
              <p:spPr>
                <a:xfrm flipH="1">
                  <a:off x="4191989" y="534390"/>
                  <a:ext cx="1947561" cy="6323610"/>
                </a:xfrm>
                <a:prstGeom prst="rect">
                  <a:avLst/>
                </a:prstGeom>
                <a:gradFill flip="none" rotWithShape="1">
                  <a:gsLst>
                    <a:gs pos="0">
                      <a:srgbClr val="EBEBEB"/>
                    </a:gs>
                    <a:gs pos="100000">
                      <a:srgbClr val="EBEBEB">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tone Sans" pitchFamily="34" charset="0"/>
                  </a:endParaRPr>
                </a:p>
              </p:txBody>
            </p:sp>
            <p:sp>
              <p:nvSpPr>
                <p:cNvPr id="12" name="Rectangle 11"/>
                <p:cNvSpPr/>
                <p:nvPr/>
              </p:nvSpPr>
              <p:spPr>
                <a:xfrm>
                  <a:off x="4306784" y="1104405"/>
                  <a:ext cx="4837216" cy="5753595"/>
                </a:xfrm>
                <a:prstGeom prst="rect">
                  <a:avLst/>
                </a:prstGeom>
                <a:gradFill flip="none" rotWithShape="1">
                  <a:gsLst>
                    <a:gs pos="0">
                      <a:srgbClr val="EBEBEB">
                        <a:alpha val="51000"/>
                      </a:srgbClr>
                    </a:gs>
                    <a:gs pos="100000">
                      <a:srgbClr val="EBEBEB">
                        <a:alpha val="5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tone Sans" pitchFamily="34" charset="0"/>
                  </a:endParaRPr>
                </a:p>
              </p:txBody>
            </p:sp>
          </p:grpSp>
          <p:pic>
            <p:nvPicPr>
              <p:cNvPr id="13" name="Picture 12"/>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rot="1715454">
                <a:off x="5460692" y="1911725"/>
                <a:ext cx="3269353" cy="2065637"/>
              </a:xfrm>
              <a:prstGeom prst="rect">
                <a:avLst/>
              </a:prstGeom>
              <a:gradFill flip="none" rotWithShape="1">
                <a:gsLst>
                  <a:gs pos="0">
                    <a:srgbClr val="EBEBEB">
                      <a:alpha val="51000"/>
                    </a:srgbClr>
                  </a:gs>
                  <a:gs pos="100000">
                    <a:srgbClr val="EBEBEB">
                      <a:alpha val="59000"/>
                    </a:srgbClr>
                  </a:gs>
                </a:gsLst>
                <a:lin ang="0" scaled="1"/>
                <a:tileRect/>
              </a:gradFill>
              <a:ln>
                <a:noFill/>
              </a:ln>
              <a:effectLst>
                <a:outerShdw blurRad="292100" dist="139700" dir="2700000" algn="tl" rotWithShape="0">
                  <a:srgbClr val="333333">
                    <a:alpha val="65000"/>
                  </a:srgbClr>
                </a:outerShdw>
              </a:effectLst>
            </p:spPr>
          </p:pic>
        </p:grpSp>
      </p:grpSp>
      <p:sp>
        <p:nvSpPr>
          <p:cNvPr id="2" name="Rectangle 1"/>
          <p:cNvSpPr/>
          <p:nvPr/>
        </p:nvSpPr>
        <p:spPr>
          <a:xfrm>
            <a:off x="0" y="675861"/>
            <a:ext cx="9144000" cy="6182139"/>
          </a:xfrm>
          <a:prstGeom prst="rect">
            <a:avLst/>
          </a:prstGeom>
          <a:gradFill flip="none" rotWithShape="1">
            <a:gsLst>
              <a:gs pos="1000">
                <a:schemeClr val="accent1">
                  <a:lumMod val="5000"/>
                  <a:lumOff val="95000"/>
                  <a:alpha val="0"/>
                </a:schemeClr>
              </a:gs>
              <a:gs pos="44000">
                <a:srgbClr val="EEECEC"/>
              </a:gs>
              <a:gs pos="51000">
                <a:srgbClr val="EBEBEB">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PQuestion"/>
          <p:cNvSpPr txBox="1">
            <a:spLocks/>
          </p:cNvSpPr>
          <p:nvPr/>
        </p:nvSpPr>
        <p:spPr bwMode="black">
          <a:xfrm>
            <a:off x="0" y="57951"/>
            <a:ext cx="6128937" cy="535531"/>
          </a:xfrm>
          <a:prstGeom prst="rect">
            <a:avLst/>
          </a:prstGeom>
          <a:gradFill flip="none" rotWithShape="1">
            <a:gsLst>
              <a:gs pos="0">
                <a:srgbClr val="5E6A71"/>
              </a:gs>
              <a:gs pos="34000">
                <a:schemeClr val="tx1"/>
              </a:gs>
              <a:gs pos="100000">
                <a:schemeClr val="tx1"/>
              </a:gs>
            </a:gsLst>
            <a:lin ang="0" scaled="1"/>
            <a:tileRect/>
          </a:gra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1" compatLnSpc="1">
            <a:prstTxWarp prst="textNoShape">
              <a:avLst/>
            </a:prstTxWarp>
            <a:spAutoFit/>
          </a:bodyPr>
          <a:lstStyle>
            <a:defPPr>
              <a:defRPr lang="en-US"/>
            </a:defPPr>
            <a:lvl1pPr marL="0" eaLnBrk="0" hangingPunct="0">
              <a:lnSpc>
                <a:spcPct val="90000"/>
              </a:lnSpc>
              <a:defRPr sz="3200" b="1">
                <a:solidFill>
                  <a:srgbClr val="600020"/>
                </a:solidFill>
                <a:effectLst>
                  <a:outerShdw blurRad="114300" dist="25400" dir="5400000" algn="ctr" rotWithShape="0">
                    <a:schemeClr val="tx1"/>
                  </a:outerShdw>
                </a:effectLst>
                <a:latin typeface="Stone Sans Bold" pitchFamily="34" charset="0"/>
              </a:defRPr>
            </a:lvl1pPr>
            <a:lvl2pPr eaLnBrk="0" hangingPunct="0">
              <a:lnSpc>
                <a:spcPct val="90000"/>
              </a:lnSpc>
              <a:defRPr sz="2800" b="1"/>
            </a:lvl2pPr>
            <a:lvl3pPr eaLnBrk="0" hangingPunct="0">
              <a:lnSpc>
                <a:spcPct val="90000"/>
              </a:lnSpc>
              <a:defRPr sz="2800" b="1"/>
            </a:lvl3pPr>
            <a:lvl4pPr eaLnBrk="0" hangingPunct="0">
              <a:lnSpc>
                <a:spcPct val="90000"/>
              </a:lnSpc>
              <a:defRPr sz="2800" b="1"/>
            </a:lvl4pPr>
            <a:lvl5pPr eaLnBrk="0" hangingPunct="0">
              <a:lnSpc>
                <a:spcPct val="90000"/>
              </a:lnSpc>
              <a:defRPr sz="2800" b="1"/>
            </a:lvl5pPr>
            <a:lvl6pPr marL="457200" fontAlgn="base">
              <a:lnSpc>
                <a:spcPct val="90000"/>
              </a:lnSpc>
              <a:spcBef>
                <a:spcPct val="0"/>
              </a:spcBef>
              <a:spcAft>
                <a:spcPct val="0"/>
              </a:spcAft>
              <a:defRPr sz="2800" b="1"/>
            </a:lvl6pPr>
            <a:lvl7pPr marL="914400" fontAlgn="base">
              <a:lnSpc>
                <a:spcPct val="90000"/>
              </a:lnSpc>
              <a:spcBef>
                <a:spcPct val="0"/>
              </a:spcBef>
              <a:spcAft>
                <a:spcPct val="0"/>
              </a:spcAft>
              <a:defRPr sz="2800" b="1"/>
            </a:lvl7pPr>
            <a:lvl8pPr marL="1371600" fontAlgn="base">
              <a:lnSpc>
                <a:spcPct val="90000"/>
              </a:lnSpc>
              <a:spcBef>
                <a:spcPct val="0"/>
              </a:spcBef>
              <a:spcAft>
                <a:spcPct val="0"/>
              </a:spcAft>
              <a:defRPr sz="2800" b="1"/>
            </a:lvl8pPr>
            <a:lvl9pPr marL="1828800" fontAlgn="base">
              <a:lnSpc>
                <a:spcPct val="90000"/>
              </a:lnSpc>
              <a:spcBef>
                <a:spcPct val="0"/>
              </a:spcBef>
              <a:spcAft>
                <a:spcPct val="0"/>
              </a:spcAft>
              <a:defRPr sz="2800" b="1"/>
            </a:lvl9pPr>
          </a:lstStyle>
          <a:p>
            <a:r>
              <a:rPr lang="en-US" dirty="0">
                <a:solidFill>
                  <a:srgbClr val="981E32"/>
                </a:solidFill>
                <a:latin typeface="Stone Sans" pitchFamily="34" charset="0"/>
              </a:rPr>
              <a:t>Cougar Card</a:t>
            </a:r>
          </a:p>
        </p:txBody>
      </p:sp>
      <p:sp>
        <p:nvSpPr>
          <p:cNvPr id="3" name="Content Placeholder 2"/>
          <p:cNvSpPr>
            <a:spLocks noGrp="1"/>
          </p:cNvSpPr>
          <p:nvPr>
            <p:ph idx="4294967295"/>
          </p:nvPr>
        </p:nvSpPr>
        <p:spPr>
          <a:xfrm>
            <a:off x="270459" y="1142043"/>
            <a:ext cx="4083006" cy="4345953"/>
          </a:xfrm>
          <a:prstGeom prst="rect">
            <a:avLst/>
          </a:prstGeom>
        </p:spPr>
        <p:txBody>
          <a:bodyPr wrap="none"/>
          <a:lstStyle/>
          <a:p>
            <a:pPr marL="396875" indent="-342900">
              <a:spcAft>
                <a:spcPts val="600"/>
              </a:spcAft>
              <a:buClr>
                <a:srgbClr val="A20000"/>
              </a:buClr>
              <a:tabLst>
                <a:tab pos="457200" algn="l"/>
              </a:tabLst>
              <a:defRPr/>
            </a:pPr>
            <a:r>
              <a:rPr lang="en-US" b="1" dirty="0">
                <a:latin typeface="ITC Stone Sans Std Medium" panose="020B0602030503020204" pitchFamily="34" charset="0"/>
              </a:rPr>
              <a:t>Official University ID</a:t>
            </a:r>
          </a:p>
          <a:p>
            <a:pPr marL="396875" indent="-342900">
              <a:spcAft>
                <a:spcPts val="600"/>
              </a:spcAft>
              <a:buClr>
                <a:srgbClr val="A20000"/>
              </a:buClr>
              <a:tabLst>
                <a:tab pos="457200" algn="l"/>
              </a:tabLst>
              <a:defRPr/>
            </a:pPr>
            <a:r>
              <a:rPr lang="en-US" sz="2400" b="1" dirty="0">
                <a:latin typeface="ITC Stone Sans Std Medium" panose="020B0602030503020204" pitchFamily="34" charset="0"/>
              </a:rPr>
              <a:t>Building access</a:t>
            </a:r>
          </a:p>
          <a:p>
            <a:pPr marL="396875" indent="-342900">
              <a:spcAft>
                <a:spcPts val="600"/>
              </a:spcAft>
              <a:buClr>
                <a:srgbClr val="A20000"/>
              </a:buClr>
              <a:tabLst>
                <a:tab pos="457200" algn="l"/>
              </a:tabLst>
              <a:defRPr/>
            </a:pPr>
            <a:r>
              <a:rPr lang="en-US" b="1" dirty="0">
                <a:latin typeface="ITC Stone Sans Std Medium" panose="020B0602030503020204" pitchFamily="34" charset="0"/>
              </a:rPr>
              <a:t>Library card</a:t>
            </a:r>
          </a:p>
          <a:p>
            <a:pPr marL="396875" indent="-342900">
              <a:spcAft>
                <a:spcPts val="600"/>
              </a:spcAft>
              <a:buClr>
                <a:srgbClr val="A20000"/>
              </a:buClr>
              <a:tabLst>
                <a:tab pos="457200" algn="l"/>
              </a:tabLst>
              <a:defRPr/>
            </a:pPr>
            <a:r>
              <a:rPr lang="en-US" sz="2400" b="1" dirty="0">
                <a:latin typeface="ITC Stone Sans Std Medium" panose="020B0602030503020204" pitchFamily="34" charset="0"/>
              </a:rPr>
              <a:t>Pullman/Spokane bus pass</a:t>
            </a:r>
          </a:p>
          <a:p>
            <a:pPr marL="396875" indent="-342900">
              <a:spcAft>
                <a:spcPts val="600"/>
              </a:spcAft>
              <a:buClr>
                <a:srgbClr val="A20000"/>
              </a:buClr>
              <a:tabLst>
                <a:tab pos="457200" algn="l"/>
              </a:tabLst>
              <a:defRPr/>
            </a:pPr>
            <a:r>
              <a:rPr lang="en-US" b="1" dirty="0">
                <a:latin typeface="ITC Stone Sans Std Medium" panose="020B0602030503020204" pitchFamily="34" charset="0"/>
              </a:rPr>
              <a:t>Discount at the Bookie</a:t>
            </a:r>
            <a:endParaRPr lang="en-US" sz="1000" b="1" dirty="0">
              <a:latin typeface="ITC Stone Sans Std Medium" panose="020B0602030503020204" pitchFamily="34" charset="0"/>
            </a:endParaRPr>
          </a:p>
          <a:p>
            <a:pPr marL="396875" indent="-342900">
              <a:spcAft>
                <a:spcPts val="600"/>
              </a:spcAft>
              <a:buClr>
                <a:srgbClr val="A20000"/>
              </a:buClr>
              <a:tabLst>
                <a:tab pos="457200" algn="l"/>
              </a:tabLst>
              <a:defRPr/>
            </a:pPr>
            <a:r>
              <a:rPr lang="en-US" sz="2400" b="1" dirty="0">
                <a:latin typeface="ITC Stone Sans Std Medium" panose="020B0602030503020204" pitchFamily="34" charset="0"/>
              </a:rPr>
              <a:t>Cougar CASH: 10% discount</a:t>
            </a:r>
            <a:endParaRPr lang="en-US" sz="1050" b="1" dirty="0">
              <a:latin typeface="ITC Stone Sans Std Medium" panose="020B0602030503020204" pitchFamily="34" charset="0"/>
            </a:endParaRPr>
          </a:p>
          <a:p>
            <a:pPr marL="396875" indent="-342900">
              <a:spcAft>
                <a:spcPts val="600"/>
              </a:spcAft>
              <a:buClr>
                <a:srgbClr val="A20000"/>
              </a:buClr>
              <a:tabLst>
                <a:tab pos="457200" algn="l"/>
              </a:tabLst>
              <a:defRPr/>
            </a:pPr>
            <a:r>
              <a:rPr lang="en-US" sz="2400" b="1" dirty="0">
                <a:latin typeface="ITC Stone Sans Std Medium" panose="020B0602030503020204" pitchFamily="34" charset="0"/>
              </a:rPr>
              <a:t>Payroll Deductible</a:t>
            </a:r>
            <a:endParaRPr lang="en-US" sz="1000" b="1" dirty="0">
              <a:latin typeface="ITC Stone Sans Std Medium" panose="020B0602030503020204" pitchFamily="34" charset="0"/>
            </a:endParaRPr>
          </a:p>
          <a:p>
            <a:pPr marL="396875" indent="-342900">
              <a:spcAft>
                <a:spcPts val="600"/>
              </a:spcAft>
              <a:buClr>
                <a:srgbClr val="A20000"/>
              </a:buClr>
              <a:tabLst>
                <a:tab pos="457200" algn="l"/>
              </a:tabLst>
              <a:defRPr/>
            </a:pPr>
            <a:r>
              <a:rPr lang="en-US" sz="2400" b="1" dirty="0" err="1">
                <a:latin typeface="ITC Stone Sans Std Medium" panose="020B0602030503020204" pitchFamily="34" charset="0"/>
              </a:rPr>
              <a:t>CougarCard</a:t>
            </a:r>
            <a:r>
              <a:rPr lang="en-US" sz="2400" b="1" dirty="0">
                <a:latin typeface="ITC Stone Sans Std Medium" panose="020B0602030503020204" pitchFamily="34" charset="0"/>
              </a:rPr>
              <a:t> </a:t>
            </a:r>
            <a:r>
              <a:rPr lang="en-US" sz="2400" b="1" i="1" dirty="0">
                <a:latin typeface="ITC Stone Sans Std Medium" panose="020B0602030503020204" pitchFamily="34" charset="0"/>
              </a:rPr>
              <a:t>Maxx</a:t>
            </a:r>
          </a:p>
          <a:p>
            <a:pPr marL="396875" indent="-342900">
              <a:spcAft>
                <a:spcPts val="600"/>
              </a:spcAft>
              <a:buClr>
                <a:srgbClr val="A20000"/>
              </a:buClr>
              <a:tabLst>
                <a:tab pos="457200" algn="l"/>
              </a:tabLst>
              <a:defRPr/>
            </a:pPr>
            <a:r>
              <a:rPr lang="en-US" b="1" dirty="0">
                <a:latin typeface="ITC Stone Sans Std Medium" panose="020B0602030503020204" pitchFamily="34" charset="0"/>
              </a:rPr>
              <a:t>Non-Pullman Locations</a:t>
            </a:r>
            <a:endParaRPr lang="en-US" sz="2400" b="1" dirty="0">
              <a:latin typeface="ITC Stone Sans Std Medium" panose="020B0602030503020204" pitchFamily="34" charset="0"/>
            </a:endParaRPr>
          </a:p>
        </p:txBody>
      </p:sp>
      <p:sp>
        <p:nvSpPr>
          <p:cNvPr id="4" name="Text Box 4"/>
          <p:cNvSpPr txBox="1">
            <a:spLocks noChangeArrowheads="1"/>
          </p:cNvSpPr>
          <p:nvPr/>
        </p:nvSpPr>
        <p:spPr bwMode="auto">
          <a:xfrm>
            <a:off x="641430" y="5933640"/>
            <a:ext cx="7261356"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i="1" dirty="0">
                <a:solidFill>
                  <a:schemeClr val="accent1"/>
                </a:solidFill>
                <a:latin typeface="ITC Stone Sans Std Medium" panose="020B0602030503020204" pitchFamily="34" charset="0"/>
              </a:rPr>
              <a:t>CougarCard Center - Compton Union Building, </a:t>
            </a:r>
          </a:p>
          <a:p>
            <a:pPr algn="ctr" eaLnBrk="1" hangingPunct="1"/>
            <a:r>
              <a:rPr lang="en-US" b="1" dirty="0">
                <a:solidFill>
                  <a:schemeClr val="accent1"/>
                </a:solidFill>
                <a:latin typeface="ITC Stone Sans Std Medium" panose="020B0602030503020204" pitchFamily="34" charset="0"/>
                <a:hlinkClick r:id="rId9"/>
              </a:rPr>
              <a:t>cougarcard.wsu.edu</a:t>
            </a:r>
            <a:endParaRPr lang="en-US" b="1" dirty="0">
              <a:solidFill>
                <a:schemeClr val="accent1"/>
              </a:solidFill>
              <a:latin typeface="ITC Stone Sans Std Medium" panose="020B0602030503020204" pitchFamily="34" charset="0"/>
            </a:endParaRPr>
          </a:p>
        </p:txBody>
      </p:sp>
    </p:spTree>
    <p:custDataLst>
      <p:tags r:id="rId1"/>
    </p:custDataLst>
    <p:extLst>
      <p:ext uri="{BB962C8B-B14F-4D97-AF65-F5344CB8AC3E}">
        <p14:creationId xmlns:p14="http://schemas.microsoft.com/office/powerpoint/2010/main" val="7420422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547079" y="1258461"/>
            <a:ext cx="184731" cy="4508927"/>
          </a:xfrm>
          <a:prstGeom prst="rect">
            <a:avLst/>
          </a:prstGeom>
          <a:noFill/>
        </p:spPr>
        <p:txBody>
          <a:bodyPr wrap="none" rtlCol="0">
            <a:spAutoFit/>
          </a:bodyPr>
          <a:lstStyle/>
          <a:p>
            <a:endParaRPr lang="en-US" sz="28700" dirty="0">
              <a:solidFill>
                <a:srgbClr val="FF0000"/>
              </a:solidFill>
              <a:latin typeface="Stone Sans" pitchFamily="34" charset="0"/>
            </a:endParaRPr>
          </a:p>
        </p:txBody>
      </p:sp>
      <p:sp>
        <p:nvSpPr>
          <p:cNvPr id="14" name="TPQuestion"/>
          <p:cNvSpPr txBox="1">
            <a:spLocks/>
          </p:cNvSpPr>
          <p:nvPr/>
        </p:nvSpPr>
        <p:spPr bwMode="black">
          <a:xfrm>
            <a:off x="0" y="57951"/>
            <a:ext cx="6128937" cy="535531"/>
          </a:xfrm>
          <a:prstGeom prst="rect">
            <a:avLst/>
          </a:prstGeom>
          <a:gradFill flip="none" rotWithShape="1">
            <a:gsLst>
              <a:gs pos="0">
                <a:srgbClr val="5E6A71"/>
              </a:gs>
              <a:gs pos="34000">
                <a:schemeClr val="tx1"/>
              </a:gs>
              <a:gs pos="100000">
                <a:schemeClr val="tx1"/>
              </a:gs>
            </a:gsLst>
            <a:lin ang="0" scaled="1"/>
            <a:tileRect/>
          </a:gra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1" compatLnSpc="1">
            <a:prstTxWarp prst="textNoShape">
              <a:avLst/>
            </a:prstTxWarp>
            <a:spAutoFit/>
          </a:bodyPr>
          <a:lstStyle>
            <a:defPPr>
              <a:defRPr lang="en-US"/>
            </a:defPPr>
            <a:lvl1pPr marL="0" eaLnBrk="0" hangingPunct="0">
              <a:lnSpc>
                <a:spcPct val="90000"/>
              </a:lnSpc>
              <a:defRPr sz="3200" b="1">
                <a:solidFill>
                  <a:srgbClr val="600020"/>
                </a:solidFill>
                <a:effectLst>
                  <a:outerShdw blurRad="114300" dist="25400" dir="5400000" algn="ctr" rotWithShape="0">
                    <a:schemeClr val="tx1"/>
                  </a:outerShdw>
                </a:effectLst>
                <a:latin typeface="Stone Sans Bold" pitchFamily="34" charset="0"/>
              </a:defRPr>
            </a:lvl1pPr>
            <a:lvl2pPr eaLnBrk="0" hangingPunct="0">
              <a:lnSpc>
                <a:spcPct val="90000"/>
              </a:lnSpc>
              <a:defRPr sz="2800" b="1"/>
            </a:lvl2pPr>
            <a:lvl3pPr eaLnBrk="0" hangingPunct="0">
              <a:lnSpc>
                <a:spcPct val="90000"/>
              </a:lnSpc>
              <a:defRPr sz="2800" b="1"/>
            </a:lvl3pPr>
            <a:lvl4pPr eaLnBrk="0" hangingPunct="0">
              <a:lnSpc>
                <a:spcPct val="90000"/>
              </a:lnSpc>
              <a:defRPr sz="2800" b="1"/>
            </a:lvl4pPr>
            <a:lvl5pPr eaLnBrk="0" hangingPunct="0">
              <a:lnSpc>
                <a:spcPct val="90000"/>
              </a:lnSpc>
              <a:defRPr sz="2800" b="1"/>
            </a:lvl5pPr>
            <a:lvl6pPr marL="457200" fontAlgn="base">
              <a:lnSpc>
                <a:spcPct val="90000"/>
              </a:lnSpc>
              <a:spcBef>
                <a:spcPct val="0"/>
              </a:spcBef>
              <a:spcAft>
                <a:spcPct val="0"/>
              </a:spcAft>
              <a:defRPr sz="2800" b="1"/>
            </a:lvl6pPr>
            <a:lvl7pPr marL="914400" fontAlgn="base">
              <a:lnSpc>
                <a:spcPct val="90000"/>
              </a:lnSpc>
              <a:spcBef>
                <a:spcPct val="0"/>
              </a:spcBef>
              <a:spcAft>
                <a:spcPct val="0"/>
              </a:spcAft>
              <a:defRPr sz="2800" b="1"/>
            </a:lvl7pPr>
            <a:lvl8pPr marL="1371600" fontAlgn="base">
              <a:lnSpc>
                <a:spcPct val="90000"/>
              </a:lnSpc>
              <a:spcBef>
                <a:spcPct val="0"/>
              </a:spcBef>
              <a:spcAft>
                <a:spcPct val="0"/>
              </a:spcAft>
              <a:defRPr sz="2800" b="1"/>
            </a:lvl8pPr>
            <a:lvl9pPr marL="1828800" fontAlgn="base">
              <a:lnSpc>
                <a:spcPct val="90000"/>
              </a:lnSpc>
              <a:spcBef>
                <a:spcPct val="0"/>
              </a:spcBef>
              <a:spcAft>
                <a:spcPct val="0"/>
              </a:spcAft>
              <a:defRPr sz="2800" b="1"/>
            </a:lvl9pPr>
          </a:lstStyle>
          <a:p>
            <a:r>
              <a:rPr lang="en-US" dirty="0">
                <a:solidFill>
                  <a:srgbClr val="981E32"/>
                </a:solidFill>
                <a:effectLst>
                  <a:outerShdw blurRad="38100" dist="38100" dir="2700000" algn="tl">
                    <a:srgbClr val="000000">
                      <a:alpha val="43137"/>
                    </a:srgbClr>
                  </a:outerShdw>
                </a:effectLst>
                <a:latin typeface="Stone Sans" pitchFamily="34" charset="0"/>
              </a:rPr>
              <a:t>WSU ID </a:t>
            </a:r>
          </a:p>
        </p:txBody>
      </p:sp>
      <p:sp>
        <p:nvSpPr>
          <p:cNvPr id="10" name="TextBox 9"/>
          <p:cNvSpPr txBox="1"/>
          <p:nvPr/>
        </p:nvSpPr>
        <p:spPr>
          <a:xfrm>
            <a:off x="3476610" y="3251314"/>
            <a:ext cx="1988045" cy="523220"/>
          </a:xfrm>
          <a:prstGeom prst="rect">
            <a:avLst/>
          </a:prstGeom>
          <a:noFill/>
        </p:spPr>
        <p:txBody>
          <a:bodyPr wrap="none" rtlCol="0">
            <a:spAutoFit/>
          </a:bodyPr>
          <a:lstStyle/>
          <a:p>
            <a:r>
              <a:rPr lang="en-US" sz="2800" b="1" dirty="0">
                <a:solidFill>
                  <a:srgbClr val="970035"/>
                </a:solidFill>
                <a:latin typeface="Stone Sans" pitchFamily="34" charset="0"/>
              </a:rPr>
              <a:t>012345678</a:t>
            </a:r>
          </a:p>
        </p:txBody>
      </p:sp>
      <p:cxnSp>
        <p:nvCxnSpPr>
          <p:cNvPr id="6" name="Straight Connector 5"/>
          <p:cNvCxnSpPr/>
          <p:nvPr/>
        </p:nvCxnSpPr>
        <p:spPr>
          <a:xfrm flipH="1">
            <a:off x="3538330" y="3299791"/>
            <a:ext cx="248479" cy="427383"/>
          </a:xfrm>
          <a:prstGeom prst="line">
            <a:avLst/>
          </a:prstGeom>
          <a:ln w="1905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253851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a:stretch>
            <a:fillRect/>
          </a:stretch>
        </p:blipFill>
        <p:spPr>
          <a:xfrm>
            <a:off x="5229225" y="6124575"/>
            <a:ext cx="3914775" cy="733425"/>
          </a:xfrm>
          <a:prstGeom prst="rect">
            <a:avLst/>
          </a:prstGeom>
        </p:spPr>
      </p:pic>
      <p:sp>
        <p:nvSpPr>
          <p:cNvPr id="4" name="Text Box 4"/>
          <p:cNvSpPr txBox="1">
            <a:spLocks noChangeArrowheads="1"/>
          </p:cNvSpPr>
          <p:nvPr/>
        </p:nvSpPr>
        <p:spPr bwMode="auto">
          <a:xfrm>
            <a:off x="491619" y="5907088"/>
            <a:ext cx="86523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i="1" dirty="0">
                <a:solidFill>
                  <a:schemeClr val="accent1"/>
                </a:solidFill>
                <a:latin typeface="ITC Stone Sans Std Medium" panose="020B0602030503020204" pitchFamily="34" charset="0"/>
              </a:rPr>
              <a:t>Information Technology Services </a:t>
            </a:r>
            <a:br>
              <a:rPr lang="en-US" b="1" i="1" dirty="0">
                <a:solidFill>
                  <a:schemeClr val="accent1"/>
                </a:solidFill>
                <a:latin typeface="ITC Stone Sans Std Medium" panose="020B0602030503020204" pitchFamily="34" charset="0"/>
              </a:rPr>
            </a:br>
            <a:r>
              <a:rPr lang="en-US" b="1" dirty="0">
                <a:solidFill>
                  <a:schemeClr val="bg2"/>
                </a:solidFill>
                <a:latin typeface="ITC Stone Sans Std Medium" panose="020B0602030503020204" pitchFamily="34" charset="0"/>
                <a:hlinkClick r:id="rId5"/>
              </a:rPr>
              <a:t>wsu.edu/</a:t>
            </a:r>
            <a:r>
              <a:rPr lang="en-US" b="1" dirty="0" err="1">
                <a:solidFill>
                  <a:schemeClr val="bg2"/>
                </a:solidFill>
                <a:latin typeface="ITC Stone Sans Std Medium" panose="020B0602030503020204" pitchFamily="34" charset="0"/>
                <a:hlinkClick r:id="rId5"/>
              </a:rPr>
              <a:t>nid</a:t>
            </a:r>
            <a:r>
              <a:rPr lang="en-US" b="1" dirty="0">
                <a:solidFill>
                  <a:schemeClr val="bg2"/>
                </a:solidFill>
                <a:latin typeface="ITC Stone Sans Std Medium" panose="020B0602030503020204" pitchFamily="34" charset="0"/>
              </a:rPr>
              <a:t> </a:t>
            </a:r>
          </a:p>
        </p:txBody>
      </p:sp>
      <p:sp>
        <p:nvSpPr>
          <p:cNvPr id="7" name="TextBox 6"/>
          <p:cNvSpPr txBox="1"/>
          <p:nvPr/>
        </p:nvSpPr>
        <p:spPr>
          <a:xfrm>
            <a:off x="6547079" y="1258461"/>
            <a:ext cx="184731" cy="4508927"/>
          </a:xfrm>
          <a:prstGeom prst="rect">
            <a:avLst/>
          </a:prstGeom>
          <a:noFill/>
        </p:spPr>
        <p:txBody>
          <a:bodyPr wrap="none" rtlCol="0">
            <a:spAutoFit/>
          </a:bodyPr>
          <a:lstStyle/>
          <a:p>
            <a:endParaRPr lang="en-US" sz="28700" dirty="0">
              <a:solidFill>
                <a:srgbClr val="FF0000"/>
              </a:solidFill>
              <a:latin typeface="Stone Sans" pitchFamily="34" charset="0"/>
            </a:endParaRPr>
          </a:p>
        </p:txBody>
      </p:sp>
      <p:pic>
        <p:nvPicPr>
          <p:cNvPr id="5" name="Picture 4"/>
          <p:cNvPicPr>
            <a:picLocks noChangeAspect="1"/>
          </p:cNvPicPr>
          <p:nvPr/>
        </p:nvPicPr>
        <p:blipFill>
          <a:blip r:embed="rId6"/>
          <a:stretch>
            <a:fillRect/>
          </a:stretch>
        </p:blipFill>
        <p:spPr>
          <a:xfrm>
            <a:off x="1079352" y="1301913"/>
            <a:ext cx="6963352" cy="4248825"/>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1449029" y="2958652"/>
            <a:ext cx="2561920" cy="523220"/>
          </a:xfrm>
          <a:prstGeom prst="rect">
            <a:avLst/>
          </a:prstGeom>
          <a:noFill/>
        </p:spPr>
        <p:txBody>
          <a:bodyPr wrap="none" rtlCol="0">
            <a:spAutoFit/>
          </a:bodyPr>
          <a:lstStyle/>
          <a:p>
            <a:r>
              <a:rPr lang="en-US" sz="2800" b="1" dirty="0" err="1">
                <a:solidFill>
                  <a:srgbClr val="970035"/>
                </a:solidFill>
                <a:latin typeface="Stone Sans" pitchFamily="34" charset="0"/>
              </a:rPr>
              <a:t>Butch.Cougar</a:t>
            </a:r>
            <a:endParaRPr lang="en-US" sz="2800" b="1" dirty="0">
              <a:solidFill>
                <a:srgbClr val="970035"/>
              </a:solidFill>
              <a:latin typeface="Stone Sans" pitchFamily="34" charset="0"/>
            </a:endParaRPr>
          </a:p>
        </p:txBody>
      </p:sp>
      <p:sp>
        <p:nvSpPr>
          <p:cNvPr id="13" name="TextBox 12"/>
          <p:cNvSpPr txBox="1"/>
          <p:nvPr/>
        </p:nvSpPr>
        <p:spPr>
          <a:xfrm>
            <a:off x="1449029" y="3709853"/>
            <a:ext cx="3178049" cy="923330"/>
          </a:xfrm>
          <a:prstGeom prst="rect">
            <a:avLst/>
          </a:prstGeom>
          <a:noFill/>
        </p:spPr>
        <p:txBody>
          <a:bodyPr wrap="none" rtlCol="0">
            <a:spAutoFit/>
          </a:bodyPr>
          <a:lstStyle/>
          <a:p>
            <a:r>
              <a:rPr lang="en-US" sz="5400" b="1" dirty="0">
                <a:solidFill>
                  <a:srgbClr val="970035"/>
                </a:solidFill>
                <a:latin typeface="Stone Serif" pitchFamily="18" charset="0"/>
              </a:rPr>
              <a:t>. . . . . . . . . .</a:t>
            </a:r>
          </a:p>
        </p:txBody>
      </p:sp>
      <p:sp>
        <p:nvSpPr>
          <p:cNvPr id="14" name="TPQuestion"/>
          <p:cNvSpPr txBox="1">
            <a:spLocks/>
          </p:cNvSpPr>
          <p:nvPr/>
        </p:nvSpPr>
        <p:spPr bwMode="black">
          <a:xfrm>
            <a:off x="0" y="57951"/>
            <a:ext cx="6128937" cy="535531"/>
          </a:xfrm>
          <a:prstGeom prst="rect">
            <a:avLst/>
          </a:prstGeom>
          <a:gradFill flip="none" rotWithShape="1">
            <a:gsLst>
              <a:gs pos="0">
                <a:srgbClr val="5E6A71"/>
              </a:gs>
              <a:gs pos="34000">
                <a:schemeClr val="tx1"/>
              </a:gs>
              <a:gs pos="100000">
                <a:schemeClr val="tx1"/>
              </a:gs>
            </a:gsLst>
            <a:lin ang="0" scaled="1"/>
            <a:tileRect/>
          </a:gra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1" compatLnSpc="1">
            <a:prstTxWarp prst="textNoShape">
              <a:avLst/>
            </a:prstTxWarp>
            <a:spAutoFit/>
          </a:bodyPr>
          <a:lstStyle>
            <a:defPPr>
              <a:defRPr lang="en-US"/>
            </a:defPPr>
            <a:lvl1pPr marL="0" eaLnBrk="0" hangingPunct="0">
              <a:lnSpc>
                <a:spcPct val="90000"/>
              </a:lnSpc>
              <a:defRPr sz="3200" b="1">
                <a:solidFill>
                  <a:srgbClr val="600020"/>
                </a:solidFill>
                <a:effectLst>
                  <a:outerShdw blurRad="114300" dist="25400" dir="5400000" algn="ctr" rotWithShape="0">
                    <a:schemeClr val="tx1"/>
                  </a:outerShdw>
                </a:effectLst>
                <a:latin typeface="Stone Sans Bold" pitchFamily="34" charset="0"/>
              </a:defRPr>
            </a:lvl1pPr>
            <a:lvl2pPr eaLnBrk="0" hangingPunct="0">
              <a:lnSpc>
                <a:spcPct val="90000"/>
              </a:lnSpc>
              <a:defRPr sz="2800" b="1"/>
            </a:lvl2pPr>
            <a:lvl3pPr eaLnBrk="0" hangingPunct="0">
              <a:lnSpc>
                <a:spcPct val="90000"/>
              </a:lnSpc>
              <a:defRPr sz="2800" b="1"/>
            </a:lvl3pPr>
            <a:lvl4pPr eaLnBrk="0" hangingPunct="0">
              <a:lnSpc>
                <a:spcPct val="90000"/>
              </a:lnSpc>
              <a:defRPr sz="2800" b="1"/>
            </a:lvl4pPr>
            <a:lvl5pPr eaLnBrk="0" hangingPunct="0">
              <a:lnSpc>
                <a:spcPct val="90000"/>
              </a:lnSpc>
              <a:defRPr sz="2800" b="1"/>
            </a:lvl5pPr>
            <a:lvl6pPr marL="457200" fontAlgn="base">
              <a:lnSpc>
                <a:spcPct val="90000"/>
              </a:lnSpc>
              <a:spcBef>
                <a:spcPct val="0"/>
              </a:spcBef>
              <a:spcAft>
                <a:spcPct val="0"/>
              </a:spcAft>
              <a:defRPr sz="2800" b="1"/>
            </a:lvl6pPr>
            <a:lvl7pPr marL="914400" fontAlgn="base">
              <a:lnSpc>
                <a:spcPct val="90000"/>
              </a:lnSpc>
              <a:spcBef>
                <a:spcPct val="0"/>
              </a:spcBef>
              <a:spcAft>
                <a:spcPct val="0"/>
              </a:spcAft>
              <a:defRPr sz="2800" b="1"/>
            </a:lvl7pPr>
            <a:lvl8pPr marL="1371600" fontAlgn="base">
              <a:lnSpc>
                <a:spcPct val="90000"/>
              </a:lnSpc>
              <a:spcBef>
                <a:spcPct val="0"/>
              </a:spcBef>
              <a:spcAft>
                <a:spcPct val="0"/>
              </a:spcAft>
              <a:defRPr sz="2800" b="1"/>
            </a:lvl8pPr>
            <a:lvl9pPr marL="1828800" fontAlgn="base">
              <a:lnSpc>
                <a:spcPct val="90000"/>
              </a:lnSpc>
              <a:spcBef>
                <a:spcPct val="0"/>
              </a:spcBef>
              <a:spcAft>
                <a:spcPct val="0"/>
              </a:spcAft>
              <a:defRPr sz="2800" b="1"/>
            </a:lvl9pPr>
          </a:lstStyle>
          <a:p>
            <a:r>
              <a:rPr lang="en-US" dirty="0">
                <a:solidFill>
                  <a:srgbClr val="981E32"/>
                </a:solidFill>
                <a:effectLst>
                  <a:outerShdw blurRad="38100" dist="38100" dir="2700000" algn="tl">
                    <a:srgbClr val="000000">
                      <a:alpha val="43137"/>
                    </a:srgbClr>
                  </a:outerShdw>
                </a:effectLst>
                <a:latin typeface="Stone Sans" pitchFamily="34" charset="0"/>
              </a:rPr>
              <a:t>Network ID (NID)</a:t>
            </a:r>
          </a:p>
        </p:txBody>
      </p:sp>
      <p:sp>
        <p:nvSpPr>
          <p:cNvPr id="9" name="TextBox 8"/>
          <p:cNvSpPr txBox="1"/>
          <p:nvPr/>
        </p:nvSpPr>
        <p:spPr>
          <a:xfrm>
            <a:off x="3815710" y="2958652"/>
            <a:ext cx="1972015" cy="523220"/>
          </a:xfrm>
          <a:prstGeom prst="rect">
            <a:avLst/>
          </a:prstGeom>
          <a:noFill/>
        </p:spPr>
        <p:txBody>
          <a:bodyPr wrap="none" rtlCol="0">
            <a:spAutoFit/>
          </a:bodyPr>
          <a:lstStyle/>
          <a:p>
            <a:r>
              <a:rPr lang="en-US" sz="2800" b="1" i="1" dirty="0">
                <a:solidFill>
                  <a:schemeClr val="accent2">
                    <a:lumMod val="75000"/>
                  </a:schemeClr>
                </a:solidFill>
                <a:latin typeface="Stone Sans" pitchFamily="34" charset="0"/>
              </a:rPr>
              <a:t>@wsu.edu</a:t>
            </a:r>
          </a:p>
        </p:txBody>
      </p:sp>
    </p:spTree>
    <p:custDataLst>
      <p:tags r:id="rId1"/>
    </p:custDataLst>
    <p:extLst>
      <p:ext uri="{BB962C8B-B14F-4D97-AF65-F5344CB8AC3E}">
        <p14:creationId xmlns:p14="http://schemas.microsoft.com/office/powerpoint/2010/main" val="26427687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5229225" y="6124575"/>
            <a:ext cx="3914775" cy="733425"/>
          </a:xfrm>
          <a:prstGeom prst="rect">
            <a:avLst/>
          </a:prstGeom>
        </p:spPr>
      </p:pic>
      <p:pic>
        <p:nvPicPr>
          <p:cNvPr id="2" name="Picture 1"/>
          <p:cNvPicPr>
            <a:picLocks noChangeAspect="1"/>
          </p:cNvPicPr>
          <p:nvPr/>
        </p:nvPicPr>
        <p:blipFill>
          <a:blip r:embed="rId5"/>
          <a:stretch>
            <a:fillRect/>
          </a:stretch>
        </p:blipFill>
        <p:spPr>
          <a:xfrm>
            <a:off x="1884825" y="1040210"/>
            <a:ext cx="5391939" cy="5345788"/>
          </a:xfrm>
          <a:prstGeom prst="rect">
            <a:avLst/>
          </a:prstGeom>
        </p:spPr>
      </p:pic>
    </p:spTree>
    <p:custDataLst>
      <p:tags r:id="rId1"/>
    </p:custDataLst>
    <p:extLst>
      <p:ext uri="{BB962C8B-B14F-4D97-AF65-F5344CB8AC3E}">
        <p14:creationId xmlns:p14="http://schemas.microsoft.com/office/powerpoint/2010/main" val="42026950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5229225" y="6124575"/>
            <a:ext cx="3914775" cy="733425"/>
          </a:xfrm>
          <a:prstGeom prst="rect">
            <a:avLst/>
          </a:prstGeom>
        </p:spPr>
      </p:pic>
      <p:sp>
        <p:nvSpPr>
          <p:cNvPr id="7" name="Text Box 4"/>
          <p:cNvSpPr txBox="1">
            <a:spLocks noChangeArrowheads="1"/>
          </p:cNvSpPr>
          <p:nvPr/>
        </p:nvSpPr>
        <p:spPr bwMode="auto">
          <a:xfrm>
            <a:off x="982039" y="5767388"/>
            <a:ext cx="74300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i="1" dirty="0">
                <a:solidFill>
                  <a:schemeClr val="accent1"/>
                </a:solidFill>
                <a:latin typeface="ITC Stone Sans Std Medium" panose="020B0602030503020204" pitchFamily="34" charset="0"/>
              </a:rPr>
              <a:t>Payroll Services Office - French Admin, Room 236</a:t>
            </a:r>
          </a:p>
          <a:p>
            <a:pPr algn="ctr" eaLnBrk="1" hangingPunct="1"/>
            <a:r>
              <a:rPr lang="en-US" b="1" i="1" dirty="0">
                <a:solidFill>
                  <a:schemeClr val="accent1"/>
                </a:solidFill>
                <a:latin typeface="ITC Stone Sans Std Medium" panose="020B0602030503020204" pitchFamily="34" charset="0"/>
              </a:rPr>
              <a:t> </a:t>
            </a:r>
            <a:r>
              <a:rPr lang="en-US" b="1" dirty="0">
                <a:solidFill>
                  <a:schemeClr val="bg2"/>
                </a:solidFill>
                <a:latin typeface="ITC Stone Sans Std Medium" panose="020B0602030503020204" pitchFamily="34" charset="0"/>
                <a:hlinkClick r:id="rId5"/>
              </a:rPr>
              <a:t>payroll.wsu.edu</a:t>
            </a:r>
            <a:endParaRPr lang="en-US" b="1" dirty="0">
              <a:solidFill>
                <a:schemeClr val="bg2"/>
              </a:solidFill>
              <a:latin typeface="ITC Stone Sans Std Medium" panose="020B0602030503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694489075"/>
              </p:ext>
            </p:extLst>
          </p:nvPr>
        </p:nvGraphicFramePr>
        <p:xfrm>
          <a:off x="912963" y="1687146"/>
          <a:ext cx="7197848" cy="3539947"/>
        </p:xfrm>
        <a:graphic>
          <a:graphicData uri="http://schemas.openxmlformats.org/drawingml/2006/table">
            <a:tbl>
              <a:tblPr firstRow="1" bandRow="1">
                <a:effectLst>
                  <a:outerShdw blurRad="304800" dist="38100" dir="2700000" sx="103000" sy="103000" algn="tl" rotWithShape="0">
                    <a:prstClr val="black">
                      <a:alpha val="40000"/>
                    </a:prstClr>
                  </a:outerShdw>
                </a:effectLst>
                <a:tableStyleId>{6E25E649-3F16-4E02-A733-19D2CDBF48F0}</a:tableStyleId>
              </a:tblPr>
              <a:tblGrid>
                <a:gridCol w="7197848">
                  <a:extLst>
                    <a:ext uri="{9D8B030D-6E8A-4147-A177-3AD203B41FA5}">
                      <a16:colId xmlns:a16="http://schemas.microsoft.com/office/drawing/2014/main" xmlns="" val="20000"/>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effectLst>
                            <a:outerShdw blurRad="38100" dist="38100" dir="2700000" algn="tl">
                              <a:srgbClr val="000000">
                                <a:alpha val="43137"/>
                              </a:srgbClr>
                            </a:outerShdw>
                          </a:effectLst>
                          <a:latin typeface="ITC Stone Sans Std Medium" panose="020B0602030503020204" pitchFamily="34" charset="0"/>
                        </a:rPr>
                        <a:t>Semi-Monthly</a:t>
                      </a:r>
                      <a:r>
                        <a:rPr lang="en-US" sz="2800" b="1" baseline="0" dirty="0">
                          <a:solidFill>
                            <a:schemeClr val="tx1"/>
                          </a:solidFill>
                          <a:effectLst>
                            <a:outerShdw blurRad="38100" dist="38100" dir="2700000" algn="tl">
                              <a:srgbClr val="000000">
                                <a:alpha val="43137"/>
                              </a:srgbClr>
                            </a:outerShdw>
                          </a:effectLst>
                          <a:latin typeface="ITC Stone Sans Std Medium" panose="020B0602030503020204" pitchFamily="34" charset="0"/>
                        </a:rPr>
                        <a:t> </a:t>
                      </a:r>
                      <a:br>
                        <a:rPr lang="en-US" sz="2800" b="1" baseline="0" dirty="0">
                          <a:solidFill>
                            <a:schemeClr val="tx1"/>
                          </a:solidFill>
                          <a:effectLst>
                            <a:outerShdw blurRad="38100" dist="38100" dir="2700000" algn="tl">
                              <a:srgbClr val="000000">
                                <a:alpha val="43137"/>
                              </a:srgbClr>
                            </a:outerShdw>
                          </a:effectLst>
                          <a:latin typeface="ITC Stone Sans Std Medium" panose="020B0602030503020204" pitchFamily="34" charset="0"/>
                        </a:rPr>
                      </a:br>
                      <a:r>
                        <a:rPr lang="en-US" sz="2800" b="1" baseline="0" dirty="0">
                          <a:solidFill>
                            <a:schemeClr val="tx1"/>
                          </a:solidFill>
                          <a:effectLst>
                            <a:outerShdw blurRad="38100" dist="38100" dir="2700000" algn="tl">
                              <a:srgbClr val="000000">
                                <a:alpha val="43137"/>
                              </a:srgbClr>
                            </a:outerShdw>
                          </a:effectLst>
                          <a:latin typeface="ITC Stone Sans Std Medium" panose="020B0602030503020204" pitchFamily="34" charset="0"/>
                        </a:rPr>
                        <a:t>Lagged Pa</a:t>
                      </a:r>
                      <a:r>
                        <a:rPr lang="en-US" sz="2800" b="1" dirty="0">
                          <a:solidFill>
                            <a:schemeClr val="tx1"/>
                          </a:solidFill>
                          <a:effectLst>
                            <a:outerShdw blurRad="38100" dist="38100" dir="2700000" algn="tl">
                              <a:srgbClr val="000000">
                                <a:alpha val="43137"/>
                              </a:srgbClr>
                            </a:outerShdw>
                          </a:effectLst>
                          <a:latin typeface="ITC Stone Sans Std Medium" panose="020B0602030503020204" pitchFamily="34" charset="0"/>
                        </a:rPr>
                        <a:t>yroll</a:t>
                      </a:r>
                      <a:r>
                        <a:rPr lang="en-US" sz="2800" b="1" baseline="0" dirty="0">
                          <a:solidFill>
                            <a:schemeClr val="tx1"/>
                          </a:solidFill>
                          <a:effectLst>
                            <a:outerShdw blurRad="38100" dist="38100" dir="2700000" algn="tl">
                              <a:srgbClr val="000000">
                                <a:alpha val="43137"/>
                              </a:srgbClr>
                            </a:outerShdw>
                          </a:effectLst>
                          <a:latin typeface="ITC Stone Sans Std Medium" panose="020B0602030503020204" pitchFamily="34" charset="0"/>
                        </a:rPr>
                        <a:t> Leave Period</a:t>
                      </a:r>
                      <a:endParaRPr lang="en-US" sz="2800" b="1" dirty="0">
                        <a:solidFill>
                          <a:schemeClr val="tx1"/>
                        </a:solidFill>
                        <a:effectLst>
                          <a:outerShdw blurRad="38100" dist="38100" dir="2700000" algn="tl">
                            <a:srgbClr val="000000">
                              <a:alpha val="43137"/>
                            </a:srgbClr>
                          </a:outerShdw>
                        </a:effectLst>
                        <a:latin typeface="ITC Stone Sans Std Medium" panose="020B06020305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gradFill>
                      <a:gsLst>
                        <a:gs pos="1667">
                          <a:schemeClr val="bg2"/>
                        </a:gs>
                        <a:gs pos="38000">
                          <a:srgbClr val="970035"/>
                        </a:gs>
                        <a:gs pos="68000">
                          <a:srgbClr val="720028"/>
                        </a:gs>
                        <a:gs pos="100000">
                          <a:schemeClr val="bg2"/>
                        </a:gs>
                      </a:gsLst>
                      <a:lin ang="10800000" scaled="1"/>
                    </a:gradFill>
                  </a:tcPr>
                </a:tc>
                <a:extLst>
                  <a:ext uri="{0D108BD9-81ED-4DB2-BD59-A6C34878D82A}">
                    <a16:rowId xmlns:a16="http://schemas.microsoft.com/office/drawing/2014/main" xmlns="" val="10000"/>
                  </a:ext>
                </a:extLst>
              </a:tr>
              <a:tr h="165765">
                <a:tc>
                  <a:txBody>
                    <a:bodyPr/>
                    <a:lstStyle/>
                    <a:p>
                      <a:endParaRPr lang="en-US" sz="400" b="1" dirty="0">
                        <a:latin typeface="ITC Stone Sans Std Medium" panose="020B06020305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xmlns="" val="10001"/>
                  </a:ext>
                </a:extLst>
              </a:tr>
              <a:tr h="370840">
                <a:tc>
                  <a:txBody>
                    <a:bodyPr/>
                    <a:lstStyle/>
                    <a:p>
                      <a:r>
                        <a:rPr lang="en-US" sz="2400" b="1" dirty="0">
                          <a:latin typeface="ITC Stone Sans Std Medium" panose="020B0602030503020204" pitchFamily="34" charset="0"/>
                        </a:rPr>
                        <a:t>Work done on 1</a:t>
                      </a:r>
                      <a:r>
                        <a:rPr lang="en-US" sz="2400" b="1" baseline="30000" dirty="0">
                          <a:latin typeface="ITC Stone Sans Std Medium" panose="020B0602030503020204" pitchFamily="34" charset="0"/>
                        </a:rPr>
                        <a:t>st</a:t>
                      </a:r>
                      <a:r>
                        <a:rPr lang="en-US" sz="2400" b="1" dirty="0">
                          <a:latin typeface="ITC Stone Sans Std Medium" panose="020B0602030503020204" pitchFamily="34" charset="0"/>
                        </a:rPr>
                        <a:t> – 15</a:t>
                      </a:r>
                      <a:r>
                        <a:rPr lang="en-US" sz="2400" b="1" baseline="30000" dirty="0">
                          <a:latin typeface="ITC Stone Sans Std Medium" panose="020B0602030503020204" pitchFamily="34" charset="0"/>
                        </a:rPr>
                        <a:t>th</a:t>
                      </a:r>
                      <a:r>
                        <a:rPr lang="en-US" sz="2400" b="1" dirty="0">
                          <a:latin typeface="ITC Stone Sans Std Medium" panose="020B0602030503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1667">
                          <a:schemeClr val="tx1">
                            <a:lumMod val="65000"/>
                          </a:schemeClr>
                        </a:gs>
                        <a:gs pos="100000">
                          <a:schemeClr val="tx1">
                            <a:lumMod val="95000"/>
                          </a:schemeClr>
                        </a:gs>
                      </a:gsLst>
                      <a:lin ang="0" scaled="1"/>
                      <a:tileRect/>
                    </a:gradFill>
                  </a:tcPr>
                </a:tc>
                <a:extLst>
                  <a:ext uri="{0D108BD9-81ED-4DB2-BD59-A6C34878D82A}">
                    <a16:rowId xmlns:a16="http://schemas.microsoft.com/office/drawing/2014/main" xmlns="" val="10002"/>
                  </a:ext>
                </a:extLst>
              </a:tr>
              <a:tr h="784746">
                <a:tc>
                  <a:txBody>
                    <a:bodyPr/>
                    <a:lstStyle/>
                    <a:p>
                      <a:r>
                        <a:rPr lang="en-US" sz="2400" b="1" i="1" dirty="0">
                          <a:latin typeface="ITC Stone Sans Std Medium" panose="020B0602030503020204" pitchFamily="34" charset="0"/>
                        </a:rPr>
                        <a:t>	Paid on 25</a:t>
                      </a:r>
                      <a:r>
                        <a:rPr lang="en-US" sz="2400" b="1" i="1" baseline="30000" dirty="0">
                          <a:latin typeface="ITC Stone Sans Std Medium" panose="020B0602030503020204" pitchFamily="34" charset="0"/>
                        </a:rPr>
                        <a:t>th</a:t>
                      </a:r>
                      <a:r>
                        <a:rPr lang="en-US" sz="2400" b="1" i="1" dirty="0">
                          <a:latin typeface="ITC Stone Sans Std Medium" panose="020B0602030503020204" pitchFamily="34" charset="0"/>
                        </a:rPr>
                        <a:t> of the current month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xmlns="" val="10003"/>
                  </a:ext>
                </a:extLst>
              </a:tr>
              <a:tr h="370840">
                <a:tc>
                  <a:txBody>
                    <a:bodyPr/>
                    <a:lstStyle/>
                    <a:p>
                      <a:r>
                        <a:rPr lang="en-US" sz="2400" b="1" dirty="0">
                          <a:latin typeface="ITC Stone Sans Std Medium" panose="020B0602030503020204" pitchFamily="34" charset="0"/>
                        </a:rPr>
                        <a:t>Work done on 16</a:t>
                      </a:r>
                      <a:r>
                        <a:rPr lang="en-US" sz="2400" b="1" baseline="30000" dirty="0">
                          <a:latin typeface="ITC Stone Sans Std Medium" panose="020B0602030503020204" pitchFamily="34" charset="0"/>
                        </a:rPr>
                        <a:t>th</a:t>
                      </a:r>
                      <a:r>
                        <a:rPr lang="en-US" sz="2400" b="1" dirty="0">
                          <a:latin typeface="ITC Stone Sans Std Medium" panose="020B0602030503020204" pitchFamily="34" charset="0"/>
                        </a:rPr>
                        <a:t> – end</a:t>
                      </a:r>
                      <a:r>
                        <a:rPr lang="en-US" sz="2400" b="1" baseline="0" dirty="0">
                          <a:latin typeface="ITC Stone Sans Std Medium" panose="020B0602030503020204" pitchFamily="34" charset="0"/>
                        </a:rPr>
                        <a:t> of month</a:t>
                      </a:r>
                      <a:r>
                        <a:rPr lang="en-US" sz="2400" b="1" dirty="0">
                          <a:latin typeface="ITC Stone Sans Std Medium" panose="020B0602030503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gradFill>
                      <a:gsLst>
                        <a:gs pos="1667">
                          <a:schemeClr val="tx1">
                            <a:lumMod val="65000"/>
                          </a:schemeClr>
                        </a:gs>
                        <a:gs pos="100000">
                          <a:schemeClr val="tx1">
                            <a:lumMod val="95000"/>
                          </a:schemeClr>
                        </a:gs>
                      </a:gsLst>
                      <a:lin ang="0" scaled="1"/>
                    </a:gradFill>
                  </a:tcPr>
                </a:tc>
                <a:extLst>
                  <a:ext uri="{0D108BD9-81ED-4DB2-BD59-A6C34878D82A}">
                    <a16:rowId xmlns:a16="http://schemas.microsoft.com/office/drawing/2014/main" xmlns="" val="10004"/>
                  </a:ext>
                </a:extLst>
              </a:tr>
              <a:tr h="730156">
                <a:tc>
                  <a:txBody>
                    <a:bodyPr/>
                    <a:lstStyle/>
                    <a:p>
                      <a:r>
                        <a:rPr lang="en-US" sz="2400" b="1" i="1" dirty="0">
                          <a:latin typeface="ITC Stone Sans Std Medium" panose="020B0602030503020204" pitchFamily="34" charset="0"/>
                        </a:rPr>
                        <a:t>	Paid on 10</a:t>
                      </a:r>
                      <a:r>
                        <a:rPr lang="en-US" sz="2400" b="1" i="1" baseline="30000" dirty="0">
                          <a:latin typeface="ITC Stone Sans Std Medium" panose="020B0602030503020204" pitchFamily="34" charset="0"/>
                        </a:rPr>
                        <a:t>th</a:t>
                      </a:r>
                      <a:r>
                        <a:rPr lang="en-US" sz="2400" b="1" i="1" dirty="0">
                          <a:latin typeface="ITC Stone Sans Std Medium" panose="020B0602030503020204" pitchFamily="34" charset="0"/>
                        </a:rPr>
                        <a:t> of the following month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xmlns="" val="10005"/>
                  </a:ext>
                </a:extLst>
              </a:tr>
            </a:tbl>
          </a:graphicData>
        </a:graphic>
      </p:graphicFrame>
      <p:sp>
        <p:nvSpPr>
          <p:cNvPr id="12" name="TPQuestion"/>
          <p:cNvSpPr txBox="1">
            <a:spLocks/>
          </p:cNvSpPr>
          <p:nvPr/>
        </p:nvSpPr>
        <p:spPr bwMode="black">
          <a:xfrm>
            <a:off x="0" y="57951"/>
            <a:ext cx="6128937" cy="535531"/>
          </a:xfrm>
          <a:prstGeom prst="rect">
            <a:avLst/>
          </a:prstGeom>
          <a:gradFill flip="none" rotWithShape="1">
            <a:gsLst>
              <a:gs pos="0">
                <a:srgbClr val="5E6A71"/>
              </a:gs>
              <a:gs pos="34000">
                <a:schemeClr val="tx1"/>
              </a:gs>
              <a:gs pos="100000">
                <a:schemeClr val="tx1"/>
              </a:gs>
            </a:gsLst>
            <a:lin ang="0" scaled="1"/>
            <a:tileRect/>
          </a:gra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1" compatLnSpc="1">
            <a:prstTxWarp prst="textNoShape">
              <a:avLst/>
            </a:prstTxWarp>
            <a:spAutoFit/>
          </a:bodyPr>
          <a:lstStyle>
            <a:defPPr>
              <a:defRPr lang="en-US"/>
            </a:defPPr>
            <a:lvl1pPr marL="0" eaLnBrk="0" hangingPunct="0">
              <a:lnSpc>
                <a:spcPct val="90000"/>
              </a:lnSpc>
              <a:defRPr sz="3200" b="1">
                <a:solidFill>
                  <a:srgbClr val="600020"/>
                </a:solidFill>
                <a:effectLst>
                  <a:outerShdw blurRad="114300" dist="25400" dir="5400000" algn="ctr" rotWithShape="0">
                    <a:schemeClr val="tx1"/>
                  </a:outerShdw>
                </a:effectLst>
                <a:latin typeface="Stone Sans Bold" pitchFamily="34" charset="0"/>
              </a:defRPr>
            </a:lvl1pPr>
            <a:lvl2pPr eaLnBrk="0" hangingPunct="0">
              <a:lnSpc>
                <a:spcPct val="90000"/>
              </a:lnSpc>
              <a:defRPr sz="2800" b="1"/>
            </a:lvl2pPr>
            <a:lvl3pPr eaLnBrk="0" hangingPunct="0">
              <a:lnSpc>
                <a:spcPct val="90000"/>
              </a:lnSpc>
              <a:defRPr sz="2800" b="1"/>
            </a:lvl3pPr>
            <a:lvl4pPr eaLnBrk="0" hangingPunct="0">
              <a:lnSpc>
                <a:spcPct val="90000"/>
              </a:lnSpc>
              <a:defRPr sz="2800" b="1"/>
            </a:lvl4pPr>
            <a:lvl5pPr eaLnBrk="0" hangingPunct="0">
              <a:lnSpc>
                <a:spcPct val="90000"/>
              </a:lnSpc>
              <a:defRPr sz="2800" b="1"/>
            </a:lvl5pPr>
            <a:lvl6pPr marL="457200" fontAlgn="base">
              <a:lnSpc>
                <a:spcPct val="90000"/>
              </a:lnSpc>
              <a:spcBef>
                <a:spcPct val="0"/>
              </a:spcBef>
              <a:spcAft>
                <a:spcPct val="0"/>
              </a:spcAft>
              <a:defRPr sz="2800" b="1"/>
            </a:lvl6pPr>
            <a:lvl7pPr marL="914400" fontAlgn="base">
              <a:lnSpc>
                <a:spcPct val="90000"/>
              </a:lnSpc>
              <a:spcBef>
                <a:spcPct val="0"/>
              </a:spcBef>
              <a:spcAft>
                <a:spcPct val="0"/>
              </a:spcAft>
              <a:defRPr sz="2800" b="1"/>
            </a:lvl7pPr>
            <a:lvl8pPr marL="1371600" fontAlgn="base">
              <a:lnSpc>
                <a:spcPct val="90000"/>
              </a:lnSpc>
              <a:spcBef>
                <a:spcPct val="0"/>
              </a:spcBef>
              <a:spcAft>
                <a:spcPct val="0"/>
              </a:spcAft>
              <a:defRPr sz="2800" b="1"/>
            </a:lvl8pPr>
            <a:lvl9pPr marL="1828800" fontAlgn="base">
              <a:lnSpc>
                <a:spcPct val="90000"/>
              </a:lnSpc>
              <a:spcBef>
                <a:spcPct val="0"/>
              </a:spcBef>
              <a:spcAft>
                <a:spcPct val="0"/>
              </a:spcAft>
              <a:defRPr sz="2800" b="1"/>
            </a:lvl9pPr>
          </a:lstStyle>
          <a:p>
            <a:r>
              <a:rPr lang="en-US" dirty="0">
                <a:solidFill>
                  <a:srgbClr val="981E32"/>
                </a:solidFill>
                <a:effectLst>
                  <a:outerShdw blurRad="38100" dist="38100" dir="2700000" algn="tl">
                    <a:srgbClr val="000000">
                      <a:alpha val="43137"/>
                    </a:srgbClr>
                  </a:outerShdw>
                </a:effectLst>
                <a:latin typeface="Stone Sans" pitchFamily="34" charset="0"/>
              </a:rPr>
              <a:t>Payroll Information</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5229225" y="6124575"/>
            <a:ext cx="3914775" cy="733425"/>
          </a:xfrm>
          <a:prstGeom prst="rect">
            <a:avLst/>
          </a:prstGeom>
        </p:spPr>
      </p:pic>
      <p:pic>
        <p:nvPicPr>
          <p:cNvPr id="10244" name="Picture 4" descr="http://www.apexpestcontrol.net/wp-content/uploads/Computer_Finger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3971499"/>
            <a:ext cx="4353872" cy="2894440"/>
          </a:xfrm>
          <a:prstGeom prst="rect">
            <a:avLst/>
          </a:prstGeom>
          <a:noFill/>
          <a:ln>
            <a:noFill/>
          </a:ln>
          <a:effectLst>
            <a:glow rad="647700">
              <a:srgbClr val="F7F7F7">
                <a:alpha val="87000"/>
              </a:srgbClr>
            </a:glow>
            <a:softEdge rad="1651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4294967295"/>
          </p:nvPr>
        </p:nvSpPr>
        <p:spPr>
          <a:xfrm>
            <a:off x="579789" y="1612892"/>
            <a:ext cx="8377935" cy="3754874"/>
          </a:xfrm>
          <a:prstGeom prst="rect">
            <a:avLst/>
          </a:prstGeom>
        </p:spPr>
        <p:txBody>
          <a:bodyPr wrap="none"/>
          <a:lstStyle/>
          <a:p>
            <a:pPr marL="569913" indent="-517525">
              <a:buClr>
                <a:srgbClr val="A20000"/>
              </a:buClr>
              <a:defRPr/>
            </a:pPr>
            <a:r>
              <a:rPr lang="en-US" sz="3600" b="1" dirty="0">
                <a:latin typeface="ITC Stone Sans Std Medium" panose="020B0602030503020204" pitchFamily="34" charset="0"/>
              </a:rPr>
              <a:t>Pay Schedule</a:t>
            </a:r>
          </a:p>
          <a:p>
            <a:pPr marL="1089025" indent="-517525">
              <a:buClr>
                <a:srgbClr val="A20000"/>
              </a:buClr>
              <a:defRPr/>
            </a:pPr>
            <a:r>
              <a:rPr lang="en-US" sz="3600" b="1" dirty="0">
                <a:latin typeface="ITC Stone Sans Std Medium" panose="020B0602030503020204" pitchFamily="34" charset="0"/>
              </a:rPr>
              <a:t>Direct Deposit</a:t>
            </a:r>
            <a:endParaRPr lang="en-US" sz="800" b="1" dirty="0">
              <a:latin typeface="ITC Stone Sans Std Medium" panose="020B0602030503020204" pitchFamily="34" charset="0"/>
            </a:endParaRPr>
          </a:p>
          <a:p>
            <a:pPr marL="1655763" indent="-517525">
              <a:buClr>
                <a:srgbClr val="A20000"/>
              </a:buClr>
              <a:defRPr/>
            </a:pPr>
            <a:r>
              <a:rPr lang="en-US" sz="3600" b="1" dirty="0">
                <a:latin typeface="ITC Stone Sans Std Medium" panose="020B0602030503020204" pitchFamily="34" charset="0"/>
              </a:rPr>
              <a:t>Self-Guided Orientation</a:t>
            </a:r>
          </a:p>
          <a:p>
            <a:pPr marL="2233613" indent="-517525">
              <a:buClr>
                <a:srgbClr val="A20000"/>
              </a:buClr>
              <a:defRPr/>
            </a:pPr>
            <a:r>
              <a:rPr lang="en-US" sz="3600" b="1" dirty="0">
                <a:latin typeface="ITC Stone Sans Std Medium" panose="020B0602030503020204" pitchFamily="34" charset="0"/>
              </a:rPr>
              <a:t>W-4 Employee Withholding</a:t>
            </a:r>
            <a:endParaRPr lang="en-US" sz="800" b="1" dirty="0">
              <a:latin typeface="ITC Stone Sans Std Medium" panose="020B0602030503020204" pitchFamily="34" charset="0"/>
            </a:endParaRPr>
          </a:p>
          <a:p>
            <a:pPr marL="2800350" indent="-517525">
              <a:buClr>
                <a:srgbClr val="A20000"/>
              </a:buClr>
              <a:defRPr/>
            </a:pPr>
            <a:r>
              <a:rPr lang="en-US" sz="3600" b="1" dirty="0">
                <a:latin typeface="ITC Stone Sans Std Medium" panose="020B0602030503020204" pitchFamily="34" charset="0"/>
              </a:rPr>
              <a:t>Earnings Statements</a:t>
            </a:r>
          </a:p>
          <a:p>
            <a:pPr marL="2347913" indent="-517525">
              <a:buClr>
                <a:srgbClr val="A20000"/>
              </a:buClr>
              <a:defRPr/>
            </a:pPr>
            <a:endParaRPr lang="en-US" sz="800" b="1" dirty="0">
              <a:latin typeface="ITC Stone Sans Std Medium" panose="020B0602030503020204" pitchFamily="34" charset="0"/>
            </a:endParaRPr>
          </a:p>
        </p:txBody>
      </p:sp>
      <p:sp>
        <p:nvSpPr>
          <p:cNvPr id="7" name="Text Box 4"/>
          <p:cNvSpPr txBox="1">
            <a:spLocks noChangeArrowheads="1"/>
          </p:cNvSpPr>
          <p:nvPr/>
        </p:nvSpPr>
        <p:spPr bwMode="auto">
          <a:xfrm>
            <a:off x="982039" y="5767388"/>
            <a:ext cx="74300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i="1" dirty="0">
                <a:solidFill>
                  <a:schemeClr val="accent1"/>
                </a:solidFill>
                <a:latin typeface="ITC Stone Sans Std Medium" panose="020B0602030503020204" pitchFamily="34" charset="0"/>
              </a:rPr>
              <a:t>Payroll Services Office - French Admin, Room 236 </a:t>
            </a:r>
          </a:p>
          <a:p>
            <a:pPr algn="ctr" eaLnBrk="1" hangingPunct="1"/>
            <a:r>
              <a:rPr lang="en-US" b="1" dirty="0">
                <a:solidFill>
                  <a:schemeClr val="bg2"/>
                </a:solidFill>
                <a:latin typeface="ITC Stone Sans Std Medium" panose="020B0602030503020204" pitchFamily="34" charset="0"/>
                <a:hlinkClick r:id="rId6"/>
              </a:rPr>
              <a:t>payroll.wsu.edu</a:t>
            </a:r>
            <a:r>
              <a:rPr lang="en-US" b="1" dirty="0">
                <a:solidFill>
                  <a:schemeClr val="bg2"/>
                </a:solidFill>
                <a:latin typeface="ITC Stone Sans Std Medium" panose="020B0602030503020204" pitchFamily="34" charset="0"/>
              </a:rPr>
              <a:t> </a:t>
            </a:r>
          </a:p>
        </p:txBody>
      </p:sp>
      <p:sp>
        <p:nvSpPr>
          <p:cNvPr id="10" name="TPQuestion"/>
          <p:cNvSpPr txBox="1">
            <a:spLocks/>
          </p:cNvSpPr>
          <p:nvPr/>
        </p:nvSpPr>
        <p:spPr bwMode="black">
          <a:xfrm>
            <a:off x="0" y="57951"/>
            <a:ext cx="6128937" cy="535531"/>
          </a:xfrm>
          <a:prstGeom prst="rect">
            <a:avLst/>
          </a:prstGeom>
          <a:gradFill flip="none" rotWithShape="1">
            <a:gsLst>
              <a:gs pos="0">
                <a:srgbClr val="5E6A71"/>
              </a:gs>
              <a:gs pos="34000">
                <a:schemeClr val="tx1"/>
              </a:gs>
              <a:gs pos="100000">
                <a:schemeClr val="tx1"/>
              </a:gs>
            </a:gsLst>
            <a:lin ang="0" scaled="1"/>
            <a:tileRect/>
          </a:gra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1" compatLnSpc="1">
            <a:prstTxWarp prst="textNoShape">
              <a:avLst/>
            </a:prstTxWarp>
            <a:spAutoFit/>
          </a:bodyPr>
          <a:lstStyle>
            <a:defPPr>
              <a:defRPr lang="en-US"/>
            </a:defPPr>
            <a:lvl1pPr marL="0" eaLnBrk="0" hangingPunct="0">
              <a:lnSpc>
                <a:spcPct val="90000"/>
              </a:lnSpc>
              <a:defRPr sz="3200" b="1">
                <a:solidFill>
                  <a:srgbClr val="600020"/>
                </a:solidFill>
                <a:effectLst>
                  <a:outerShdw blurRad="114300" dist="25400" dir="5400000" algn="ctr" rotWithShape="0">
                    <a:schemeClr val="tx1"/>
                  </a:outerShdw>
                </a:effectLst>
                <a:latin typeface="Stone Sans Bold" pitchFamily="34" charset="0"/>
              </a:defRPr>
            </a:lvl1pPr>
            <a:lvl2pPr eaLnBrk="0" hangingPunct="0">
              <a:lnSpc>
                <a:spcPct val="90000"/>
              </a:lnSpc>
              <a:defRPr sz="2800" b="1"/>
            </a:lvl2pPr>
            <a:lvl3pPr eaLnBrk="0" hangingPunct="0">
              <a:lnSpc>
                <a:spcPct val="90000"/>
              </a:lnSpc>
              <a:defRPr sz="2800" b="1"/>
            </a:lvl3pPr>
            <a:lvl4pPr eaLnBrk="0" hangingPunct="0">
              <a:lnSpc>
                <a:spcPct val="90000"/>
              </a:lnSpc>
              <a:defRPr sz="2800" b="1"/>
            </a:lvl4pPr>
            <a:lvl5pPr eaLnBrk="0" hangingPunct="0">
              <a:lnSpc>
                <a:spcPct val="90000"/>
              </a:lnSpc>
              <a:defRPr sz="2800" b="1"/>
            </a:lvl5pPr>
            <a:lvl6pPr marL="457200" fontAlgn="base">
              <a:lnSpc>
                <a:spcPct val="90000"/>
              </a:lnSpc>
              <a:spcBef>
                <a:spcPct val="0"/>
              </a:spcBef>
              <a:spcAft>
                <a:spcPct val="0"/>
              </a:spcAft>
              <a:defRPr sz="2800" b="1"/>
            </a:lvl6pPr>
            <a:lvl7pPr marL="914400" fontAlgn="base">
              <a:lnSpc>
                <a:spcPct val="90000"/>
              </a:lnSpc>
              <a:spcBef>
                <a:spcPct val="0"/>
              </a:spcBef>
              <a:spcAft>
                <a:spcPct val="0"/>
              </a:spcAft>
              <a:defRPr sz="2800" b="1"/>
            </a:lvl7pPr>
            <a:lvl8pPr marL="1371600" fontAlgn="base">
              <a:lnSpc>
                <a:spcPct val="90000"/>
              </a:lnSpc>
              <a:spcBef>
                <a:spcPct val="0"/>
              </a:spcBef>
              <a:spcAft>
                <a:spcPct val="0"/>
              </a:spcAft>
              <a:defRPr sz="2800" b="1"/>
            </a:lvl8pPr>
            <a:lvl9pPr marL="1828800" fontAlgn="base">
              <a:lnSpc>
                <a:spcPct val="90000"/>
              </a:lnSpc>
              <a:spcBef>
                <a:spcPct val="0"/>
              </a:spcBef>
              <a:spcAft>
                <a:spcPct val="0"/>
              </a:spcAft>
              <a:defRPr sz="2800" b="1"/>
            </a:lvl9pPr>
          </a:lstStyle>
          <a:p>
            <a:r>
              <a:rPr lang="en-US" dirty="0">
                <a:solidFill>
                  <a:srgbClr val="981E32"/>
                </a:solidFill>
                <a:effectLst>
                  <a:outerShdw blurRad="38100" dist="38100" dir="2700000" algn="tl">
                    <a:srgbClr val="000000">
                      <a:alpha val="43137"/>
                    </a:srgbClr>
                  </a:outerShdw>
                </a:effectLst>
                <a:latin typeface="Stone Sans" pitchFamily="34" charset="0"/>
              </a:rPr>
              <a:t>Payroll Information</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srcRect l="4352"/>
          <a:stretch/>
        </p:blipFill>
        <p:spPr>
          <a:xfrm>
            <a:off x="11875" y="659004"/>
            <a:ext cx="9131961" cy="6268270"/>
          </a:xfrm>
          <a:prstGeom prst="rect">
            <a:avLst/>
          </a:prstGeom>
        </p:spPr>
      </p:pic>
      <p:sp>
        <p:nvSpPr>
          <p:cNvPr id="3" name="TextBox 2"/>
          <p:cNvSpPr txBox="1"/>
          <p:nvPr/>
        </p:nvSpPr>
        <p:spPr>
          <a:xfrm>
            <a:off x="512947" y="1076933"/>
            <a:ext cx="6338077" cy="1733680"/>
          </a:xfrm>
          <a:prstGeom prst="rect">
            <a:avLst/>
          </a:prstGeom>
          <a:noFill/>
          <a:effectLst>
            <a:outerShdw blurRad="50800" dist="215900" dir="2700000" algn="tl" rotWithShape="0">
              <a:prstClr val="black">
                <a:alpha val="44000"/>
              </a:prstClr>
            </a:outerShdw>
          </a:effectLst>
        </p:spPr>
        <p:txBody>
          <a:bodyPr wrap="square" rtlCol="0">
            <a:spAutoFit/>
          </a:bodyPr>
          <a:lstStyle/>
          <a:p>
            <a:r>
              <a:rPr lang="en-US" sz="10666" b="1" dirty="0">
                <a:effectLst>
                  <a:outerShdw blurRad="38100" dist="38100" dir="2700000" algn="tl">
                    <a:srgbClr val="000000">
                      <a:alpha val="43137"/>
                    </a:srgbClr>
                  </a:outerShdw>
                </a:effectLst>
                <a:latin typeface="Brush Script MT" panose="03060802040406070304" pitchFamily="66" charset="0"/>
                <a:cs typeface="FrankRuehl" panose="020E0503060101010101" pitchFamily="34" charset="-79"/>
              </a:rPr>
              <a:t>C</a:t>
            </a:r>
            <a:r>
              <a:rPr lang="en-US" sz="7200" b="1" dirty="0">
                <a:effectLst>
                  <a:outerShdw blurRad="38100" dist="38100" dir="2700000" algn="tl">
                    <a:srgbClr val="000000">
                      <a:alpha val="43137"/>
                    </a:srgbClr>
                  </a:outerShdw>
                </a:effectLst>
                <a:latin typeface="Brush Script MT" panose="03060802040406070304" pitchFamily="66" charset="0"/>
                <a:cs typeface="FrankRuehl" panose="020E0503060101010101" pitchFamily="34" charset="-79"/>
              </a:rPr>
              <a:t>ongratulations!</a:t>
            </a:r>
          </a:p>
        </p:txBody>
      </p:sp>
      <p:sp>
        <p:nvSpPr>
          <p:cNvPr id="4" name="TextBox 3"/>
          <p:cNvSpPr txBox="1"/>
          <p:nvPr/>
        </p:nvSpPr>
        <p:spPr>
          <a:xfrm>
            <a:off x="565602" y="2799393"/>
            <a:ext cx="6134591" cy="523220"/>
          </a:xfrm>
          <a:prstGeom prst="rect">
            <a:avLst/>
          </a:prstGeom>
          <a:noFill/>
          <a:effectLst>
            <a:outerShdw blurRad="50800" dist="127000" dir="2700000" algn="tl" rotWithShape="0">
              <a:prstClr val="black">
                <a:alpha val="44000"/>
              </a:prstClr>
            </a:outerShdw>
          </a:effectLst>
        </p:spPr>
        <p:txBody>
          <a:bodyPr wrap="square" rtlCol="0">
            <a:spAutoFit/>
          </a:bodyPr>
          <a:lstStyle>
            <a:defPPr>
              <a:defRPr lang="en-US"/>
            </a:defPPr>
            <a:lvl1pPr>
              <a:defRPr sz="8000" b="1">
                <a:effectLst>
                  <a:outerShdw blurRad="38100" dist="38100" dir="2700000" algn="tl">
                    <a:srgbClr val="000000">
                      <a:alpha val="43137"/>
                    </a:srgbClr>
                  </a:outerShdw>
                </a:effectLst>
                <a:latin typeface="Brush Script MT" panose="03060802040406070304" pitchFamily="66" charset="0"/>
                <a:cs typeface="FrankRuehl" panose="020E0503060101010101" pitchFamily="34" charset="-79"/>
              </a:defRPr>
            </a:lvl1pPr>
          </a:lstStyle>
          <a:p>
            <a:r>
              <a:rPr lang="en-US" sz="2800" dirty="0">
                <a:latin typeface="Arial" panose="020B0604020202020204" pitchFamily="34" charset="0"/>
                <a:cs typeface="Arial" panose="020B0604020202020204" pitchFamily="34" charset="0"/>
              </a:rPr>
              <a:t>. . . on your new appointment!</a:t>
            </a:r>
          </a:p>
        </p:txBody>
      </p:sp>
      <p:sp>
        <p:nvSpPr>
          <p:cNvPr id="5" name="TextBox 4"/>
          <p:cNvSpPr txBox="1"/>
          <p:nvPr/>
        </p:nvSpPr>
        <p:spPr>
          <a:xfrm>
            <a:off x="565602" y="3634184"/>
            <a:ext cx="5168403" cy="1734064"/>
          </a:xfrm>
          <a:prstGeom prst="rect">
            <a:avLst/>
          </a:prstGeom>
          <a:noFill/>
          <a:effectLst>
            <a:outerShdw blurRad="76200" dist="114300" dir="2700000" algn="tl" rotWithShape="0">
              <a:prstClr val="black">
                <a:alpha val="53000"/>
              </a:prstClr>
            </a:outerShdw>
          </a:effectLst>
        </p:spPr>
        <p:txBody>
          <a:bodyPr wrap="none" rtlCol="0">
            <a:spAutoFit/>
          </a:bodyPr>
          <a:lstStyle/>
          <a:p>
            <a:pPr marL="457189" indent="-457189">
              <a:buFont typeface="Arial" panose="020B0604020202020204" pitchFamily="34" charset="0"/>
              <a:buChar char="•"/>
            </a:pPr>
            <a:r>
              <a:rPr lang="en-US" sz="2667" b="1" dirty="0"/>
              <a:t>Faculty</a:t>
            </a:r>
          </a:p>
          <a:p>
            <a:pPr marL="457189" indent="-457189">
              <a:buFont typeface="Arial" panose="020B0604020202020204" pitchFamily="34" charset="0"/>
              <a:buChar char="•"/>
            </a:pPr>
            <a:r>
              <a:rPr lang="en-US" sz="2667" b="1" dirty="0"/>
              <a:t>Administrative Professional</a:t>
            </a:r>
          </a:p>
          <a:p>
            <a:pPr marL="457189" indent="-457189">
              <a:buFont typeface="Arial" panose="020B0604020202020204" pitchFamily="34" charset="0"/>
              <a:buChar char="•"/>
            </a:pPr>
            <a:r>
              <a:rPr lang="en-US" sz="2667" b="1" dirty="0"/>
              <a:t>Civil Service</a:t>
            </a:r>
          </a:p>
          <a:p>
            <a:pPr marL="457189" indent="-457189">
              <a:buFont typeface="Arial" panose="020B0604020202020204" pitchFamily="34" charset="0"/>
              <a:buChar char="•"/>
            </a:pPr>
            <a:r>
              <a:rPr lang="en-US" sz="2667" b="1" dirty="0"/>
              <a:t>Bargaining Unit</a:t>
            </a:r>
          </a:p>
        </p:txBody>
      </p:sp>
    </p:spTree>
    <p:custDataLst>
      <p:tags r:id="rId1"/>
    </p:custDataLst>
    <p:extLst>
      <p:ext uri="{BB962C8B-B14F-4D97-AF65-F5344CB8AC3E}">
        <p14:creationId xmlns:p14="http://schemas.microsoft.com/office/powerpoint/2010/main" val="11285810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5229225" y="6124575"/>
            <a:ext cx="3914775" cy="733425"/>
          </a:xfrm>
          <a:prstGeom prst="rect">
            <a:avLst/>
          </a:prstGeom>
        </p:spPr>
      </p:pic>
      <p:sp>
        <p:nvSpPr>
          <p:cNvPr id="2" name="Content Placeholder 1"/>
          <p:cNvSpPr>
            <a:spLocks noGrp="1"/>
          </p:cNvSpPr>
          <p:nvPr>
            <p:ph idx="4294967295"/>
          </p:nvPr>
        </p:nvSpPr>
        <p:spPr>
          <a:xfrm>
            <a:off x="801914" y="1857847"/>
            <a:ext cx="7772400" cy="2893100"/>
          </a:xfrm>
          <a:prstGeom prst="rect">
            <a:avLst/>
          </a:prstGeom>
        </p:spPr>
        <p:txBody>
          <a:bodyPr/>
          <a:lstStyle/>
          <a:p>
            <a:pPr marL="0" indent="0" eaLnBrk="1" hangingPunct="1">
              <a:buNone/>
              <a:defRPr/>
            </a:pPr>
            <a:r>
              <a:rPr lang="en-US" sz="3200" b="1" dirty="0">
                <a:latin typeface="ITC Stone Sans Std Medium" panose="020B0602030503020204" pitchFamily="34" charset="0"/>
              </a:rPr>
              <a:t> Paycheck questions or concerns: </a:t>
            </a:r>
          </a:p>
          <a:p>
            <a:pPr marL="165100" indent="0" eaLnBrk="1" hangingPunct="1">
              <a:buClr>
                <a:srgbClr val="A20000"/>
              </a:buClr>
              <a:buNone/>
              <a:defRPr/>
            </a:pPr>
            <a:endParaRPr lang="en-US" sz="3200" b="1" dirty="0">
              <a:latin typeface="ITC Stone Sans Std Medium" panose="020B0602030503020204" pitchFamily="34" charset="0"/>
            </a:endParaRPr>
          </a:p>
          <a:p>
            <a:pPr marL="165100" indent="0" eaLnBrk="1" hangingPunct="1">
              <a:buClr>
                <a:srgbClr val="A20000"/>
              </a:buClr>
              <a:buNone/>
              <a:defRPr/>
            </a:pPr>
            <a:r>
              <a:rPr lang="en-US" sz="2800" b="1" dirty="0">
                <a:latin typeface="ITC Stone Sans Std Medium" panose="020B0602030503020204" pitchFamily="34" charset="0"/>
              </a:rPr>
              <a:t>Contact your immediate supervisor or Payroll Services.</a:t>
            </a:r>
          </a:p>
          <a:p>
            <a:pPr marL="165100" indent="0" eaLnBrk="1" hangingPunct="1">
              <a:buNone/>
              <a:defRPr/>
            </a:pPr>
            <a:r>
              <a:rPr lang="en-US" sz="3200" b="1" dirty="0">
                <a:latin typeface="ITC Stone Sans Std Medium" panose="020B0602030503020204" pitchFamily="34" charset="0"/>
              </a:rPr>
              <a:t> </a:t>
            </a:r>
          </a:p>
        </p:txBody>
      </p:sp>
      <p:sp>
        <p:nvSpPr>
          <p:cNvPr id="6" name="Text Box 4"/>
          <p:cNvSpPr txBox="1">
            <a:spLocks noChangeArrowheads="1"/>
          </p:cNvSpPr>
          <p:nvPr/>
        </p:nvSpPr>
        <p:spPr bwMode="auto">
          <a:xfrm>
            <a:off x="982039" y="5767388"/>
            <a:ext cx="74300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i="1" dirty="0">
                <a:solidFill>
                  <a:schemeClr val="accent1"/>
                </a:solidFill>
                <a:latin typeface="ITC Stone Sans Std Medium" panose="020B0602030503020204" pitchFamily="34" charset="0"/>
              </a:rPr>
              <a:t>Payroll Services Office - French Admin, Room 236 </a:t>
            </a:r>
          </a:p>
          <a:p>
            <a:pPr algn="ctr" eaLnBrk="1" hangingPunct="1"/>
            <a:r>
              <a:rPr lang="en-US" b="1" dirty="0">
                <a:solidFill>
                  <a:schemeClr val="bg2"/>
                </a:solidFill>
                <a:latin typeface="ITC Stone Sans Std Medium" panose="020B0602030503020204" pitchFamily="34" charset="0"/>
                <a:hlinkClick r:id="rId5"/>
              </a:rPr>
              <a:t>payroll.wsu.edu</a:t>
            </a:r>
            <a:r>
              <a:rPr lang="en-US" b="1" dirty="0">
                <a:solidFill>
                  <a:schemeClr val="bg2"/>
                </a:solidFill>
                <a:latin typeface="ITC Stone Sans Std Medium" panose="020B0602030503020204" pitchFamily="34" charset="0"/>
              </a:rPr>
              <a:t> </a:t>
            </a:r>
          </a:p>
        </p:txBody>
      </p:sp>
      <p:sp>
        <p:nvSpPr>
          <p:cNvPr id="8" name="TPQuestion"/>
          <p:cNvSpPr txBox="1">
            <a:spLocks/>
          </p:cNvSpPr>
          <p:nvPr/>
        </p:nvSpPr>
        <p:spPr bwMode="black">
          <a:xfrm>
            <a:off x="0" y="57951"/>
            <a:ext cx="6128937" cy="535531"/>
          </a:xfrm>
          <a:prstGeom prst="rect">
            <a:avLst/>
          </a:prstGeom>
          <a:gradFill flip="none" rotWithShape="1">
            <a:gsLst>
              <a:gs pos="0">
                <a:srgbClr val="5E6A71"/>
              </a:gs>
              <a:gs pos="34000">
                <a:schemeClr val="tx1"/>
              </a:gs>
              <a:gs pos="100000">
                <a:schemeClr val="tx1"/>
              </a:gs>
            </a:gsLst>
            <a:lin ang="0" scaled="1"/>
            <a:tileRect/>
          </a:gra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1" compatLnSpc="1">
            <a:prstTxWarp prst="textNoShape">
              <a:avLst/>
            </a:prstTxWarp>
            <a:spAutoFit/>
          </a:bodyPr>
          <a:lstStyle>
            <a:defPPr>
              <a:defRPr lang="en-US"/>
            </a:defPPr>
            <a:lvl1pPr marL="0" eaLnBrk="0" hangingPunct="0">
              <a:lnSpc>
                <a:spcPct val="90000"/>
              </a:lnSpc>
              <a:defRPr sz="3200" b="1">
                <a:solidFill>
                  <a:srgbClr val="600020"/>
                </a:solidFill>
                <a:effectLst>
                  <a:outerShdw blurRad="114300" dist="25400" dir="5400000" algn="ctr" rotWithShape="0">
                    <a:schemeClr val="tx1"/>
                  </a:outerShdw>
                </a:effectLst>
                <a:latin typeface="Stone Sans Bold" pitchFamily="34" charset="0"/>
              </a:defRPr>
            </a:lvl1pPr>
            <a:lvl2pPr eaLnBrk="0" hangingPunct="0">
              <a:lnSpc>
                <a:spcPct val="90000"/>
              </a:lnSpc>
              <a:defRPr sz="2800" b="1"/>
            </a:lvl2pPr>
            <a:lvl3pPr eaLnBrk="0" hangingPunct="0">
              <a:lnSpc>
                <a:spcPct val="90000"/>
              </a:lnSpc>
              <a:defRPr sz="2800" b="1"/>
            </a:lvl3pPr>
            <a:lvl4pPr eaLnBrk="0" hangingPunct="0">
              <a:lnSpc>
                <a:spcPct val="90000"/>
              </a:lnSpc>
              <a:defRPr sz="2800" b="1"/>
            </a:lvl4pPr>
            <a:lvl5pPr eaLnBrk="0" hangingPunct="0">
              <a:lnSpc>
                <a:spcPct val="90000"/>
              </a:lnSpc>
              <a:defRPr sz="2800" b="1"/>
            </a:lvl5pPr>
            <a:lvl6pPr marL="457200" fontAlgn="base">
              <a:lnSpc>
                <a:spcPct val="90000"/>
              </a:lnSpc>
              <a:spcBef>
                <a:spcPct val="0"/>
              </a:spcBef>
              <a:spcAft>
                <a:spcPct val="0"/>
              </a:spcAft>
              <a:defRPr sz="2800" b="1"/>
            </a:lvl6pPr>
            <a:lvl7pPr marL="914400" fontAlgn="base">
              <a:lnSpc>
                <a:spcPct val="90000"/>
              </a:lnSpc>
              <a:spcBef>
                <a:spcPct val="0"/>
              </a:spcBef>
              <a:spcAft>
                <a:spcPct val="0"/>
              </a:spcAft>
              <a:defRPr sz="2800" b="1"/>
            </a:lvl7pPr>
            <a:lvl8pPr marL="1371600" fontAlgn="base">
              <a:lnSpc>
                <a:spcPct val="90000"/>
              </a:lnSpc>
              <a:spcBef>
                <a:spcPct val="0"/>
              </a:spcBef>
              <a:spcAft>
                <a:spcPct val="0"/>
              </a:spcAft>
              <a:defRPr sz="2800" b="1"/>
            </a:lvl8pPr>
            <a:lvl9pPr marL="1828800" fontAlgn="base">
              <a:lnSpc>
                <a:spcPct val="90000"/>
              </a:lnSpc>
              <a:spcBef>
                <a:spcPct val="0"/>
              </a:spcBef>
              <a:spcAft>
                <a:spcPct val="0"/>
              </a:spcAft>
              <a:defRPr sz="2800" b="1"/>
            </a:lvl9pPr>
          </a:lstStyle>
          <a:p>
            <a:r>
              <a:rPr lang="en-US" dirty="0">
                <a:solidFill>
                  <a:srgbClr val="981E32"/>
                </a:solidFill>
                <a:effectLst>
                  <a:outerShdw blurRad="38100" dist="38100" dir="2700000" algn="tl">
                    <a:srgbClr val="000000">
                      <a:alpha val="43137"/>
                    </a:srgbClr>
                  </a:outerShdw>
                </a:effectLst>
                <a:latin typeface="Stone Sans" pitchFamily="34" charset="0"/>
              </a:rPr>
              <a:t>Payroll Information</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793" y="0"/>
            <a:ext cx="10287001" cy="6858000"/>
          </a:xfrm>
          <a:prstGeom prst="rect">
            <a:avLst/>
          </a:prstGeom>
        </p:spPr>
      </p:pic>
    </p:spTree>
    <p:custDataLst>
      <p:tags r:id="rId1"/>
    </p:custDataLst>
    <p:extLst>
      <p:ext uri="{BB962C8B-B14F-4D97-AF65-F5344CB8AC3E}">
        <p14:creationId xmlns:p14="http://schemas.microsoft.com/office/powerpoint/2010/main" val="37907826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35979" y="3152538"/>
            <a:ext cx="7898524" cy="2853559"/>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814683"/>
            <a:ext cx="9144000" cy="707886"/>
          </a:xfrm>
          <a:prstGeom prst="rect">
            <a:avLst/>
          </a:prstGeom>
        </p:spPr>
        <p:txBody>
          <a:bodyPr wrap="square">
            <a:spAutoFit/>
          </a:bodyPr>
          <a:lstStyle/>
          <a:p>
            <a:pPr algn="ctr" eaLnBrk="0" hangingPunct="0">
              <a:spcBef>
                <a:spcPts val="1200"/>
              </a:spcBef>
              <a:buClr>
                <a:srgbClr val="C60C30"/>
              </a:buClr>
              <a:buSzPct val="100000"/>
              <a:tabLst>
                <a:tab pos="457200" algn="l"/>
              </a:tabLst>
              <a:defRPr/>
            </a:pPr>
            <a:r>
              <a:rPr lang="en-US" sz="4000" b="1" dirty="0">
                <a:solidFill>
                  <a:srgbClr val="800000"/>
                </a:solidFill>
                <a:effectLst>
                  <a:outerShdw blurRad="38100" dist="38100" dir="2700000" algn="tl">
                    <a:srgbClr val="000000">
                      <a:alpha val="43137"/>
                    </a:srgbClr>
                  </a:outerShdw>
                </a:effectLst>
                <a:latin typeface="Stone Sans" pitchFamily="34" charset="0"/>
              </a:rPr>
              <a:t>Annual Leave</a:t>
            </a:r>
          </a:p>
        </p:txBody>
      </p:sp>
      <p:sp>
        <p:nvSpPr>
          <p:cNvPr id="11" name="TextBox 10"/>
          <p:cNvSpPr txBox="1"/>
          <p:nvPr/>
        </p:nvSpPr>
        <p:spPr>
          <a:xfrm flipH="1">
            <a:off x="5250828" y="3447270"/>
            <a:ext cx="3278315" cy="954107"/>
          </a:xfrm>
          <a:prstGeom prst="rect">
            <a:avLst/>
          </a:prstGeom>
          <a:noFill/>
        </p:spPr>
        <p:txBody>
          <a:bodyPr wrap="square" rtlCol="0">
            <a:spAutoFit/>
          </a:bodyPr>
          <a:lstStyle/>
          <a:p>
            <a:pPr algn="ctr"/>
            <a:r>
              <a:rPr lang="en-US" sz="2800" b="1" dirty="0">
                <a:solidFill>
                  <a:schemeClr val="bg2"/>
                </a:solidFill>
                <a:latin typeface="ITC Stone Sans Std Medium" panose="020B0602030503020204" pitchFamily="34" charset="0"/>
              </a:rPr>
              <a:t>16.67 hours </a:t>
            </a:r>
          </a:p>
          <a:p>
            <a:pPr algn="ctr"/>
            <a:r>
              <a:rPr lang="en-US" sz="2800" b="1" dirty="0">
                <a:solidFill>
                  <a:schemeClr val="bg2"/>
                </a:solidFill>
                <a:latin typeface="ITC Stone Sans Std Medium" panose="020B0602030503020204" pitchFamily="34" charset="0"/>
              </a:rPr>
              <a:t>per month</a:t>
            </a:r>
          </a:p>
        </p:txBody>
      </p:sp>
      <p:sp>
        <p:nvSpPr>
          <p:cNvPr id="16" name="TPQuestion"/>
          <p:cNvSpPr txBox="1">
            <a:spLocks/>
          </p:cNvSpPr>
          <p:nvPr/>
        </p:nvSpPr>
        <p:spPr bwMode="black">
          <a:xfrm>
            <a:off x="0" y="57951"/>
            <a:ext cx="6128937" cy="535531"/>
          </a:xfrm>
          <a:prstGeom prst="rect">
            <a:avLst/>
          </a:prstGeom>
          <a:gradFill flip="none" rotWithShape="1">
            <a:gsLst>
              <a:gs pos="0">
                <a:srgbClr val="5E6A71"/>
              </a:gs>
              <a:gs pos="34000">
                <a:schemeClr val="tx1"/>
              </a:gs>
              <a:gs pos="100000">
                <a:schemeClr val="tx1"/>
              </a:gs>
            </a:gsLst>
            <a:lin ang="0" scaled="1"/>
            <a:tileRect/>
          </a:gra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1" compatLnSpc="1">
            <a:prstTxWarp prst="textNoShape">
              <a:avLst/>
            </a:prstTxWarp>
            <a:spAutoFit/>
          </a:bodyPr>
          <a:lstStyle>
            <a:defPPr>
              <a:defRPr lang="en-US"/>
            </a:defPPr>
            <a:lvl1pPr marL="0" eaLnBrk="0" hangingPunct="0">
              <a:lnSpc>
                <a:spcPct val="90000"/>
              </a:lnSpc>
              <a:defRPr sz="3200" b="1">
                <a:solidFill>
                  <a:srgbClr val="600020"/>
                </a:solidFill>
                <a:effectLst>
                  <a:outerShdw blurRad="114300" dist="25400" dir="5400000" algn="ctr" rotWithShape="0">
                    <a:schemeClr val="tx1"/>
                  </a:outerShdw>
                </a:effectLst>
                <a:latin typeface="Stone Sans Bold" pitchFamily="34" charset="0"/>
              </a:defRPr>
            </a:lvl1pPr>
            <a:lvl2pPr eaLnBrk="0" hangingPunct="0">
              <a:lnSpc>
                <a:spcPct val="90000"/>
              </a:lnSpc>
              <a:defRPr sz="2800" b="1"/>
            </a:lvl2pPr>
            <a:lvl3pPr eaLnBrk="0" hangingPunct="0">
              <a:lnSpc>
                <a:spcPct val="90000"/>
              </a:lnSpc>
              <a:defRPr sz="2800" b="1"/>
            </a:lvl3pPr>
            <a:lvl4pPr eaLnBrk="0" hangingPunct="0">
              <a:lnSpc>
                <a:spcPct val="90000"/>
              </a:lnSpc>
              <a:defRPr sz="2800" b="1"/>
            </a:lvl4pPr>
            <a:lvl5pPr eaLnBrk="0" hangingPunct="0">
              <a:lnSpc>
                <a:spcPct val="90000"/>
              </a:lnSpc>
              <a:defRPr sz="2800" b="1"/>
            </a:lvl5pPr>
            <a:lvl6pPr marL="457200" fontAlgn="base">
              <a:lnSpc>
                <a:spcPct val="90000"/>
              </a:lnSpc>
              <a:spcBef>
                <a:spcPct val="0"/>
              </a:spcBef>
              <a:spcAft>
                <a:spcPct val="0"/>
              </a:spcAft>
              <a:defRPr sz="2800" b="1"/>
            </a:lvl6pPr>
            <a:lvl7pPr marL="914400" fontAlgn="base">
              <a:lnSpc>
                <a:spcPct val="90000"/>
              </a:lnSpc>
              <a:spcBef>
                <a:spcPct val="0"/>
              </a:spcBef>
              <a:spcAft>
                <a:spcPct val="0"/>
              </a:spcAft>
              <a:defRPr sz="2800" b="1"/>
            </a:lvl7pPr>
            <a:lvl8pPr marL="1371600" fontAlgn="base">
              <a:lnSpc>
                <a:spcPct val="90000"/>
              </a:lnSpc>
              <a:spcBef>
                <a:spcPct val="0"/>
              </a:spcBef>
              <a:spcAft>
                <a:spcPct val="0"/>
              </a:spcAft>
              <a:defRPr sz="2800" b="1"/>
            </a:lvl8pPr>
            <a:lvl9pPr marL="1828800" fontAlgn="base">
              <a:lnSpc>
                <a:spcPct val="90000"/>
              </a:lnSpc>
              <a:spcBef>
                <a:spcPct val="0"/>
              </a:spcBef>
              <a:spcAft>
                <a:spcPct val="0"/>
              </a:spcAft>
              <a:defRPr sz="2800" b="1"/>
            </a:lvl9pPr>
          </a:lstStyle>
          <a:p>
            <a:r>
              <a:rPr lang="en-US" dirty="0">
                <a:solidFill>
                  <a:srgbClr val="981E32"/>
                </a:solidFill>
                <a:effectLst>
                  <a:outerShdw blurRad="38100" dist="38100" dir="2700000" algn="tl">
                    <a:srgbClr val="000000">
                      <a:alpha val="43137"/>
                    </a:srgbClr>
                  </a:outerShdw>
                </a:effectLst>
                <a:latin typeface="Stone Sans" pitchFamily="34" charset="0"/>
              </a:rPr>
              <a:t>Leave Information</a:t>
            </a:r>
          </a:p>
        </p:txBody>
      </p:sp>
      <p:sp>
        <p:nvSpPr>
          <p:cNvPr id="14" name="TextBox 13"/>
          <p:cNvSpPr txBox="1"/>
          <p:nvPr/>
        </p:nvSpPr>
        <p:spPr>
          <a:xfrm flipH="1">
            <a:off x="787568" y="1407137"/>
            <a:ext cx="7568864" cy="584775"/>
          </a:xfrm>
          <a:prstGeom prst="rect">
            <a:avLst/>
          </a:prstGeom>
          <a:noFill/>
        </p:spPr>
        <p:txBody>
          <a:bodyPr wrap="square" rtlCol="0">
            <a:spAutoFit/>
          </a:bodyPr>
          <a:lstStyle/>
          <a:p>
            <a:pPr algn="ctr"/>
            <a:r>
              <a:rPr lang="en-US" sz="3200" b="1" dirty="0">
                <a:solidFill>
                  <a:schemeClr val="bg2"/>
                </a:solidFill>
                <a:latin typeface="ITC Stone Sans Std Medium" panose="020B0602030503020204" pitchFamily="34" charset="0"/>
              </a:rPr>
              <a:t>Full time Faculty* and Admin Prof</a:t>
            </a:r>
          </a:p>
        </p:txBody>
      </p:sp>
      <p:sp>
        <p:nvSpPr>
          <p:cNvPr id="17" name="TextBox 16"/>
          <p:cNvSpPr txBox="1"/>
          <p:nvPr/>
        </p:nvSpPr>
        <p:spPr>
          <a:xfrm flipH="1">
            <a:off x="5221348" y="2215286"/>
            <a:ext cx="3307796" cy="646331"/>
          </a:xfrm>
          <a:prstGeom prst="rect">
            <a:avLst/>
          </a:prstGeom>
          <a:noFill/>
        </p:spPr>
        <p:txBody>
          <a:bodyPr wrap="square" rtlCol="0">
            <a:spAutoFit/>
          </a:bodyPr>
          <a:lstStyle/>
          <a:p>
            <a:pPr>
              <a:tabLst>
                <a:tab pos="173038" algn="l"/>
              </a:tabLst>
            </a:pPr>
            <a:r>
              <a:rPr lang="en-US" dirty="0">
                <a:solidFill>
                  <a:schemeClr val="bg2"/>
                </a:solidFill>
                <a:latin typeface="ITC Stone Sans Std Medium" panose="020B0602030503020204" pitchFamily="34" charset="0"/>
              </a:rPr>
              <a:t>* 	Faculty appointments must</a:t>
            </a:r>
            <a:br>
              <a:rPr lang="en-US" dirty="0">
                <a:solidFill>
                  <a:schemeClr val="bg2"/>
                </a:solidFill>
                <a:latin typeface="ITC Stone Sans Std Medium" panose="020B0602030503020204" pitchFamily="34" charset="0"/>
              </a:rPr>
            </a:br>
            <a:r>
              <a:rPr lang="en-US" dirty="0">
                <a:solidFill>
                  <a:schemeClr val="bg2"/>
                </a:solidFill>
                <a:latin typeface="ITC Stone Sans Std Medium" panose="020B0602030503020204" pitchFamily="34" charset="0"/>
              </a:rPr>
              <a:t> 	be 12 month appointments </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713" y="2176075"/>
            <a:ext cx="4514850" cy="2819400"/>
          </a:xfrm>
          <a:prstGeom prst="rect">
            <a:avLst/>
          </a:prstGeom>
          <a:ln>
            <a:noFill/>
          </a:ln>
          <a:effectLst>
            <a:outerShdw blurRad="292100" dist="139700" dir="2700000" algn="tl" rotWithShape="0">
              <a:srgbClr val="333333">
                <a:alpha val="65000"/>
              </a:srgbClr>
            </a:outerShdw>
          </a:effectLst>
        </p:spPr>
      </p:pic>
      <p:sp>
        <p:nvSpPr>
          <p:cNvPr id="20" name="TextBox 19"/>
          <p:cNvSpPr txBox="1"/>
          <p:nvPr/>
        </p:nvSpPr>
        <p:spPr>
          <a:xfrm flipH="1">
            <a:off x="2217689" y="5220742"/>
            <a:ext cx="5186848" cy="523220"/>
          </a:xfrm>
          <a:prstGeom prst="rect">
            <a:avLst/>
          </a:prstGeom>
          <a:noFill/>
        </p:spPr>
        <p:txBody>
          <a:bodyPr wrap="square" rtlCol="0">
            <a:spAutoFit/>
          </a:bodyPr>
          <a:lstStyle/>
          <a:p>
            <a:pPr algn="ctr"/>
            <a:r>
              <a:rPr lang="en-US" sz="2800" b="1" dirty="0">
                <a:solidFill>
                  <a:schemeClr val="bg2"/>
                </a:solidFill>
                <a:latin typeface="ITC Stone Sans Std Medium" panose="020B0602030503020204" pitchFamily="34" charset="0"/>
              </a:rPr>
              <a:t>Maximum accrual: 352 hours</a:t>
            </a:r>
          </a:p>
        </p:txBody>
      </p:sp>
      <p:cxnSp>
        <p:nvCxnSpPr>
          <p:cNvPr id="21" name="Straight Connector 20"/>
          <p:cNvCxnSpPr/>
          <p:nvPr/>
        </p:nvCxnSpPr>
        <p:spPr>
          <a:xfrm>
            <a:off x="5486400" y="4639759"/>
            <a:ext cx="2870032" cy="0"/>
          </a:xfrm>
          <a:prstGeom prst="line">
            <a:avLst/>
          </a:prstGeom>
          <a:ln w="3810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951463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35979" y="3152538"/>
            <a:ext cx="7898524" cy="2853559"/>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814683"/>
            <a:ext cx="9144000" cy="707886"/>
          </a:xfrm>
          <a:prstGeom prst="rect">
            <a:avLst/>
          </a:prstGeom>
        </p:spPr>
        <p:txBody>
          <a:bodyPr wrap="square">
            <a:spAutoFit/>
          </a:bodyPr>
          <a:lstStyle/>
          <a:p>
            <a:pPr algn="ctr" eaLnBrk="0" hangingPunct="0">
              <a:spcBef>
                <a:spcPts val="1200"/>
              </a:spcBef>
              <a:buClr>
                <a:srgbClr val="C60C30"/>
              </a:buClr>
              <a:buSzPct val="100000"/>
              <a:tabLst>
                <a:tab pos="457200" algn="l"/>
              </a:tabLst>
              <a:defRPr/>
            </a:pPr>
            <a:r>
              <a:rPr lang="en-US" sz="4000" b="1" dirty="0">
                <a:solidFill>
                  <a:srgbClr val="800000"/>
                </a:solidFill>
                <a:effectLst>
                  <a:outerShdw blurRad="38100" dist="38100" dir="2700000" algn="tl">
                    <a:srgbClr val="000000">
                      <a:alpha val="43137"/>
                    </a:srgbClr>
                  </a:outerShdw>
                </a:effectLst>
                <a:latin typeface="Stone Sans" pitchFamily="34" charset="0"/>
              </a:rPr>
              <a:t>Annual Leave</a:t>
            </a:r>
          </a:p>
        </p:txBody>
      </p:sp>
      <p:sp>
        <p:nvSpPr>
          <p:cNvPr id="11" name="TextBox 10"/>
          <p:cNvSpPr txBox="1"/>
          <p:nvPr/>
        </p:nvSpPr>
        <p:spPr>
          <a:xfrm flipH="1">
            <a:off x="4684985" y="3226546"/>
            <a:ext cx="3970280" cy="1261884"/>
          </a:xfrm>
          <a:prstGeom prst="rect">
            <a:avLst/>
          </a:prstGeom>
          <a:noFill/>
        </p:spPr>
        <p:txBody>
          <a:bodyPr wrap="square" rtlCol="0">
            <a:spAutoFit/>
          </a:bodyPr>
          <a:lstStyle/>
          <a:p>
            <a:pPr algn="ctr"/>
            <a:r>
              <a:rPr lang="en-US" sz="2800" b="1" dirty="0">
                <a:solidFill>
                  <a:schemeClr val="bg2"/>
                </a:solidFill>
                <a:latin typeface="ITC Stone Sans Std Medium" panose="020B0602030503020204" pitchFamily="34" charset="0"/>
              </a:rPr>
              <a:t>9.33 hours </a:t>
            </a:r>
          </a:p>
          <a:p>
            <a:pPr algn="ctr"/>
            <a:r>
              <a:rPr lang="en-US" sz="2800" b="1" dirty="0">
                <a:solidFill>
                  <a:schemeClr val="bg2"/>
                </a:solidFill>
                <a:latin typeface="ITC Stone Sans Std Medium" panose="020B0602030503020204" pitchFamily="34" charset="0"/>
              </a:rPr>
              <a:t>per month</a:t>
            </a:r>
          </a:p>
          <a:p>
            <a:pPr algn="ctr"/>
            <a:r>
              <a:rPr lang="en-US" sz="2000" b="1" dirty="0">
                <a:solidFill>
                  <a:schemeClr val="bg2"/>
                </a:solidFill>
                <a:latin typeface="ITC Stone Sans Std Medium" panose="020B0602030503020204" pitchFamily="34" charset="0"/>
              </a:rPr>
              <a:t>(</a:t>
            </a:r>
            <a:r>
              <a:rPr lang="en-US" sz="2000" b="1" dirty="0">
                <a:solidFill>
                  <a:schemeClr val="bg2"/>
                </a:solidFill>
                <a:latin typeface="ITC Stone Sans Std Medium" panose="020B0602030503020204" pitchFamily="34" charset="0"/>
                <a:hlinkClick r:id="rId4"/>
              </a:rPr>
              <a:t>progressively increasing</a:t>
            </a:r>
            <a:r>
              <a:rPr lang="en-US" sz="2000" b="1" dirty="0">
                <a:solidFill>
                  <a:schemeClr val="bg2"/>
                </a:solidFill>
                <a:latin typeface="ITC Stone Sans Std Medium" panose="020B0602030503020204" pitchFamily="34" charset="0"/>
              </a:rPr>
              <a:t>)</a:t>
            </a:r>
          </a:p>
        </p:txBody>
      </p:sp>
      <p:sp>
        <p:nvSpPr>
          <p:cNvPr id="16" name="TPQuestion"/>
          <p:cNvSpPr txBox="1">
            <a:spLocks/>
          </p:cNvSpPr>
          <p:nvPr/>
        </p:nvSpPr>
        <p:spPr bwMode="black">
          <a:xfrm>
            <a:off x="0" y="57951"/>
            <a:ext cx="6128937" cy="535531"/>
          </a:xfrm>
          <a:prstGeom prst="rect">
            <a:avLst/>
          </a:prstGeom>
          <a:gradFill flip="none" rotWithShape="1">
            <a:gsLst>
              <a:gs pos="0">
                <a:srgbClr val="5E6A71"/>
              </a:gs>
              <a:gs pos="34000">
                <a:schemeClr val="tx1"/>
              </a:gs>
              <a:gs pos="100000">
                <a:schemeClr val="tx1"/>
              </a:gs>
            </a:gsLst>
            <a:lin ang="0" scaled="1"/>
            <a:tileRect/>
          </a:gra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1" compatLnSpc="1">
            <a:prstTxWarp prst="textNoShape">
              <a:avLst/>
            </a:prstTxWarp>
            <a:spAutoFit/>
          </a:bodyPr>
          <a:lstStyle>
            <a:defPPr>
              <a:defRPr lang="en-US"/>
            </a:defPPr>
            <a:lvl1pPr marL="0" eaLnBrk="0" hangingPunct="0">
              <a:lnSpc>
                <a:spcPct val="90000"/>
              </a:lnSpc>
              <a:defRPr sz="3200" b="1">
                <a:solidFill>
                  <a:srgbClr val="600020"/>
                </a:solidFill>
                <a:effectLst>
                  <a:outerShdw blurRad="114300" dist="25400" dir="5400000" algn="ctr" rotWithShape="0">
                    <a:schemeClr val="tx1"/>
                  </a:outerShdw>
                </a:effectLst>
                <a:latin typeface="Stone Sans Bold" pitchFamily="34" charset="0"/>
              </a:defRPr>
            </a:lvl1pPr>
            <a:lvl2pPr eaLnBrk="0" hangingPunct="0">
              <a:lnSpc>
                <a:spcPct val="90000"/>
              </a:lnSpc>
              <a:defRPr sz="2800" b="1"/>
            </a:lvl2pPr>
            <a:lvl3pPr eaLnBrk="0" hangingPunct="0">
              <a:lnSpc>
                <a:spcPct val="90000"/>
              </a:lnSpc>
              <a:defRPr sz="2800" b="1"/>
            </a:lvl3pPr>
            <a:lvl4pPr eaLnBrk="0" hangingPunct="0">
              <a:lnSpc>
                <a:spcPct val="90000"/>
              </a:lnSpc>
              <a:defRPr sz="2800" b="1"/>
            </a:lvl4pPr>
            <a:lvl5pPr eaLnBrk="0" hangingPunct="0">
              <a:lnSpc>
                <a:spcPct val="90000"/>
              </a:lnSpc>
              <a:defRPr sz="2800" b="1"/>
            </a:lvl5pPr>
            <a:lvl6pPr marL="457200" fontAlgn="base">
              <a:lnSpc>
                <a:spcPct val="90000"/>
              </a:lnSpc>
              <a:spcBef>
                <a:spcPct val="0"/>
              </a:spcBef>
              <a:spcAft>
                <a:spcPct val="0"/>
              </a:spcAft>
              <a:defRPr sz="2800" b="1"/>
            </a:lvl6pPr>
            <a:lvl7pPr marL="914400" fontAlgn="base">
              <a:lnSpc>
                <a:spcPct val="90000"/>
              </a:lnSpc>
              <a:spcBef>
                <a:spcPct val="0"/>
              </a:spcBef>
              <a:spcAft>
                <a:spcPct val="0"/>
              </a:spcAft>
              <a:defRPr sz="2800" b="1"/>
            </a:lvl7pPr>
            <a:lvl8pPr marL="1371600" fontAlgn="base">
              <a:lnSpc>
                <a:spcPct val="90000"/>
              </a:lnSpc>
              <a:spcBef>
                <a:spcPct val="0"/>
              </a:spcBef>
              <a:spcAft>
                <a:spcPct val="0"/>
              </a:spcAft>
              <a:defRPr sz="2800" b="1"/>
            </a:lvl8pPr>
            <a:lvl9pPr marL="1828800" fontAlgn="base">
              <a:lnSpc>
                <a:spcPct val="90000"/>
              </a:lnSpc>
              <a:spcBef>
                <a:spcPct val="0"/>
              </a:spcBef>
              <a:spcAft>
                <a:spcPct val="0"/>
              </a:spcAft>
              <a:defRPr sz="2800" b="1"/>
            </a:lvl9pPr>
          </a:lstStyle>
          <a:p>
            <a:r>
              <a:rPr lang="en-US" dirty="0">
                <a:solidFill>
                  <a:srgbClr val="981E32"/>
                </a:solidFill>
                <a:effectLst>
                  <a:outerShdw blurRad="38100" dist="38100" dir="2700000" algn="tl">
                    <a:srgbClr val="000000">
                      <a:alpha val="43137"/>
                    </a:srgbClr>
                  </a:outerShdw>
                </a:effectLst>
                <a:latin typeface="Stone Sans" pitchFamily="34" charset="0"/>
              </a:rPr>
              <a:t>Leave Information</a:t>
            </a:r>
          </a:p>
        </p:txBody>
      </p:sp>
      <p:sp>
        <p:nvSpPr>
          <p:cNvPr id="14" name="TextBox 13"/>
          <p:cNvSpPr txBox="1"/>
          <p:nvPr/>
        </p:nvSpPr>
        <p:spPr>
          <a:xfrm flipH="1">
            <a:off x="787568" y="1407137"/>
            <a:ext cx="7568864" cy="584775"/>
          </a:xfrm>
          <a:prstGeom prst="rect">
            <a:avLst/>
          </a:prstGeom>
          <a:noFill/>
        </p:spPr>
        <p:txBody>
          <a:bodyPr wrap="square" rtlCol="0">
            <a:spAutoFit/>
          </a:bodyPr>
          <a:lstStyle/>
          <a:p>
            <a:pPr algn="ctr"/>
            <a:r>
              <a:rPr lang="en-US" sz="3200" b="1" dirty="0">
                <a:solidFill>
                  <a:schemeClr val="bg2"/>
                </a:solidFill>
                <a:latin typeface="ITC Stone Sans Std Medium" panose="020B0602030503020204" pitchFamily="34" charset="0"/>
              </a:rPr>
              <a:t>Full time Civil Service and BU</a:t>
            </a:r>
          </a:p>
        </p:txBody>
      </p:sp>
      <p:sp>
        <p:nvSpPr>
          <p:cNvPr id="20" name="TextBox 19"/>
          <p:cNvSpPr txBox="1"/>
          <p:nvPr/>
        </p:nvSpPr>
        <p:spPr>
          <a:xfrm flipH="1">
            <a:off x="4076701" y="4639759"/>
            <a:ext cx="5186848" cy="1754326"/>
          </a:xfrm>
          <a:prstGeom prst="rect">
            <a:avLst/>
          </a:prstGeom>
          <a:noFill/>
        </p:spPr>
        <p:txBody>
          <a:bodyPr wrap="square" rtlCol="0">
            <a:spAutoFit/>
          </a:bodyPr>
          <a:lstStyle/>
          <a:p>
            <a:pPr algn="ctr"/>
            <a:r>
              <a:rPr lang="en-US" sz="2800" b="1" dirty="0">
                <a:solidFill>
                  <a:schemeClr val="bg2"/>
                </a:solidFill>
                <a:latin typeface="ITC Stone Sans Std Medium" panose="020B0602030503020204" pitchFamily="34" charset="0"/>
              </a:rPr>
              <a:t>Maximum accrual: </a:t>
            </a:r>
            <a:br>
              <a:rPr lang="en-US" sz="2800" b="1" dirty="0">
                <a:solidFill>
                  <a:schemeClr val="bg2"/>
                </a:solidFill>
                <a:latin typeface="ITC Stone Sans Std Medium" panose="020B0602030503020204" pitchFamily="34" charset="0"/>
              </a:rPr>
            </a:br>
            <a:r>
              <a:rPr lang="en-US" sz="2800" b="1" dirty="0">
                <a:solidFill>
                  <a:schemeClr val="bg2"/>
                </a:solidFill>
                <a:latin typeface="ITC Stone Sans Std Medium" panose="020B0602030503020204" pitchFamily="34" charset="0"/>
              </a:rPr>
              <a:t>240 hours</a:t>
            </a:r>
            <a:br>
              <a:rPr lang="en-US" sz="2800" b="1" dirty="0">
                <a:solidFill>
                  <a:schemeClr val="bg2"/>
                </a:solidFill>
                <a:latin typeface="ITC Stone Sans Std Medium" panose="020B0602030503020204" pitchFamily="34" charset="0"/>
              </a:rPr>
            </a:br>
            <a:r>
              <a:rPr lang="en-US" sz="2000" b="1" dirty="0">
                <a:solidFill>
                  <a:schemeClr val="bg2"/>
                </a:solidFill>
                <a:latin typeface="ITC Stone Sans Std Medium" panose="020B0602030503020204" pitchFamily="34" charset="0"/>
              </a:rPr>
              <a:t>(on anniversary date)</a:t>
            </a:r>
          </a:p>
          <a:p>
            <a:pPr algn="ctr"/>
            <a:endParaRPr lang="en-US" sz="2800" b="1" dirty="0">
              <a:solidFill>
                <a:schemeClr val="bg2"/>
              </a:solidFill>
              <a:latin typeface="ITC Stone Sans Std Medium" panose="020B0602030503020204"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534" y="1991912"/>
            <a:ext cx="4398579" cy="4398579"/>
          </a:xfrm>
          <a:prstGeom prst="rect">
            <a:avLst/>
          </a:prstGeom>
          <a:ln>
            <a:noFill/>
          </a:ln>
          <a:effectLst>
            <a:outerShdw blurRad="292100" dist="139700" dir="2700000" algn="tl" rotWithShape="0">
              <a:srgbClr val="333333">
                <a:alpha val="65000"/>
              </a:srgbClr>
            </a:outerShdw>
          </a:effectLst>
        </p:spPr>
      </p:pic>
      <p:cxnSp>
        <p:nvCxnSpPr>
          <p:cNvPr id="6" name="Straight Connector 5"/>
          <p:cNvCxnSpPr/>
          <p:nvPr/>
        </p:nvCxnSpPr>
        <p:spPr>
          <a:xfrm>
            <a:off x="4981903" y="4639759"/>
            <a:ext cx="3374529" cy="0"/>
          </a:xfrm>
          <a:prstGeom prst="line">
            <a:avLst/>
          </a:prstGeom>
          <a:ln w="3810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85966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35979" y="3152538"/>
            <a:ext cx="7898524" cy="2853559"/>
          </a:xfrm>
          <a:prstGeom prst="rect">
            <a:avLst/>
          </a:prstGeom>
          <a:solidFill>
            <a:schemeClr val="tx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814683"/>
            <a:ext cx="9144000" cy="707886"/>
          </a:xfrm>
          <a:prstGeom prst="rect">
            <a:avLst/>
          </a:prstGeom>
        </p:spPr>
        <p:txBody>
          <a:bodyPr wrap="square">
            <a:spAutoFit/>
          </a:bodyPr>
          <a:lstStyle/>
          <a:p>
            <a:pPr algn="ctr" eaLnBrk="0" hangingPunct="0">
              <a:spcBef>
                <a:spcPts val="1200"/>
              </a:spcBef>
              <a:buClr>
                <a:srgbClr val="C60C30"/>
              </a:buClr>
              <a:buSzPct val="100000"/>
              <a:tabLst>
                <a:tab pos="457200" algn="l"/>
              </a:tabLst>
              <a:defRPr/>
            </a:pPr>
            <a:r>
              <a:rPr lang="en-US" sz="4000" b="1" dirty="0">
                <a:solidFill>
                  <a:srgbClr val="800000"/>
                </a:solidFill>
                <a:effectLst>
                  <a:outerShdw blurRad="38100" dist="38100" dir="2700000" algn="tl">
                    <a:srgbClr val="000000">
                      <a:alpha val="43137"/>
                    </a:srgbClr>
                  </a:outerShdw>
                </a:effectLst>
                <a:latin typeface="Stone Sans" pitchFamily="34" charset="0"/>
              </a:rPr>
              <a:t>Sick Leave</a:t>
            </a:r>
          </a:p>
        </p:txBody>
      </p:sp>
      <p:sp>
        <p:nvSpPr>
          <p:cNvPr id="11" name="TextBox 10"/>
          <p:cNvSpPr txBox="1"/>
          <p:nvPr/>
        </p:nvSpPr>
        <p:spPr>
          <a:xfrm flipH="1">
            <a:off x="4684985" y="3324520"/>
            <a:ext cx="3970280" cy="954107"/>
          </a:xfrm>
          <a:prstGeom prst="rect">
            <a:avLst/>
          </a:prstGeom>
          <a:noFill/>
        </p:spPr>
        <p:txBody>
          <a:bodyPr wrap="square" rtlCol="0">
            <a:spAutoFit/>
          </a:bodyPr>
          <a:lstStyle/>
          <a:p>
            <a:pPr algn="ctr"/>
            <a:r>
              <a:rPr lang="en-US" sz="2800" b="1" dirty="0">
                <a:solidFill>
                  <a:schemeClr val="bg2"/>
                </a:solidFill>
                <a:latin typeface="ITC Stone Sans Std Medium" panose="020B0602030503020204" pitchFamily="34" charset="0"/>
              </a:rPr>
              <a:t>8.00 hours </a:t>
            </a:r>
          </a:p>
          <a:p>
            <a:pPr algn="ctr"/>
            <a:r>
              <a:rPr lang="en-US" sz="2800" b="1" dirty="0">
                <a:solidFill>
                  <a:schemeClr val="bg2"/>
                </a:solidFill>
                <a:latin typeface="ITC Stone Sans Std Medium" panose="020B0602030503020204" pitchFamily="34" charset="0"/>
              </a:rPr>
              <a:t>per month</a:t>
            </a:r>
            <a:endParaRPr lang="en-US" sz="2000" b="1" dirty="0">
              <a:solidFill>
                <a:schemeClr val="bg2"/>
              </a:solidFill>
              <a:latin typeface="ITC Stone Sans Std Medium" panose="020B0602030503020204" pitchFamily="34" charset="0"/>
            </a:endParaRPr>
          </a:p>
        </p:txBody>
      </p:sp>
      <p:sp>
        <p:nvSpPr>
          <p:cNvPr id="16" name="TPQuestion"/>
          <p:cNvSpPr txBox="1">
            <a:spLocks/>
          </p:cNvSpPr>
          <p:nvPr/>
        </p:nvSpPr>
        <p:spPr bwMode="black">
          <a:xfrm>
            <a:off x="0" y="57951"/>
            <a:ext cx="6128937" cy="535531"/>
          </a:xfrm>
          <a:prstGeom prst="rect">
            <a:avLst/>
          </a:prstGeom>
          <a:gradFill flip="none" rotWithShape="1">
            <a:gsLst>
              <a:gs pos="0">
                <a:srgbClr val="5E6A71"/>
              </a:gs>
              <a:gs pos="34000">
                <a:schemeClr val="tx1"/>
              </a:gs>
              <a:gs pos="100000">
                <a:schemeClr val="tx1"/>
              </a:gs>
            </a:gsLst>
            <a:lin ang="0" scaled="1"/>
            <a:tileRect/>
          </a:gra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1" compatLnSpc="1">
            <a:prstTxWarp prst="textNoShape">
              <a:avLst/>
            </a:prstTxWarp>
            <a:spAutoFit/>
          </a:bodyPr>
          <a:lstStyle>
            <a:defPPr>
              <a:defRPr lang="en-US"/>
            </a:defPPr>
            <a:lvl1pPr marL="0" eaLnBrk="0" hangingPunct="0">
              <a:lnSpc>
                <a:spcPct val="90000"/>
              </a:lnSpc>
              <a:defRPr sz="3200" b="1">
                <a:solidFill>
                  <a:srgbClr val="600020"/>
                </a:solidFill>
                <a:effectLst>
                  <a:outerShdw blurRad="114300" dist="25400" dir="5400000" algn="ctr" rotWithShape="0">
                    <a:schemeClr val="tx1"/>
                  </a:outerShdw>
                </a:effectLst>
                <a:latin typeface="Stone Sans Bold" pitchFamily="34" charset="0"/>
              </a:defRPr>
            </a:lvl1pPr>
            <a:lvl2pPr eaLnBrk="0" hangingPunct="0">
              <a:lnSpc>
                <a:spcPct val="90000"/>
              </a:lnSpc>
              <a:defRPr sz="2800" b="1"/>
            </a:lvl2pPr>
            <a:lvl3pPr eaLnBrk="0" hangingPunct="0">
              <a:lnSpc>
                <a:spcPct val="90000"/>
              </a:lnSpc>
              <a:defRPr sz="2800" b="1"/>
            </a:lvl3pPr>
            <a:lvl4pPr eaLnBrk="0" hangingPunct="0">
              <a:lnSpc>
                <a:spcPct val="90000"/>
              </a:lnSpc>
              <a:defRPr sz="2800" b="1"/>
            </a:lvl4pPr>
            <a:lvl5pPr eaLnBrk="0" hangingPunct="0">
              <a:lnSpc>
                <a:spcPct val="90000"/>
              </a:lnSpc>
              <a:defRPr sz="2800" b="1"/>
            </a:lvl5pPr>
            <a:lvl6pPr marL="457200" fontAlgn="base">
              <a:lnSpc>
                <a:spcPct val="90000"/>
              </a:lnSpc>
              <a:spcBef>
                <a:spcPct val="0"/>
              </a:spcBef>
              <a:spcAft>
                <a:spcPct val="0"/>
              </a:spcAft>
              <a:defRPr sz="2800" b="1"/>
            </a:lvl6pPr>
            <a:lvl7pPr marL="914400" fontAlgn="base">
              <a:lnSpc>
                <a:spcPct val="90000"/>
              </a:lnSpc>
              <a:spcBef>
                <a:spcPct val="0"/>
              </a:spcBef>
              <a:spcAft>
                <a:spcPct val="0"/>
              </a:spcAft>
              <a:defRPr sz="2800" b="1"/>
            </a:lvl7pPr>
            <a:lvl8pPr marL="1371600" fontAlgn="base">
              <a:lnSpc>
                <a:spcPct val="90000"/>
              </a:lnSpc>
              <a:spcBef>
                <a:spcPct val="0"/>
              </a:spcBef>
              <a:spcAft>
                <a:spcPct val="0"/>
              </a:spcAft>
              <a:defRPr sz="2800" b="1"/>
            </a:lvl8pPr>
            <a:lvl9pPr marL="1828800" fontAlgn="base">
              <a:lnSpc>
                <a:spcPct val="90000"/>
              </a:lnSpc>
              <a:spcBef>
                <a:spcPct val="0"/>
              </a:spcBef>
              <a:spcAft>
                <a:spcPct val="0"/>
              </a:spcAft>
              <a:defRPr sz="2800" b="1"/>
            </a:lvl9pPr>
          </a:lstStyle>
          <a:p>
            <a:r>
              <a:rPr lang="en-US" dirty="0">
                <a:solidFill>
                  <a:srgbClr val="981E32"/>
                </a:solidFill>
                <a:effectLst>
                  <a:outerShdw blurRad="38100" dist="38100" dir="2700000" algn="tl">
                    <a:srgbClr val="000000">
                      <a:alpha val="43137"/>
                    </a:srgbClr>
                  </a:outerShdw>
                </a:effectLst>
                <a:latin typeface="Stone Sans" pitchFamily="34" charset="0"/>
              </a:rPr>
              <a:t>Leave Information</a:t>
            </a:r>
          </a:p>
        </p:txBody>
      </p:sp>
      <p:sp>
        <p:nvSpPr>
          <p:cNvPr id="14" name="TextBox 13"/>
          <p:cNvSpPr txBox="1"/>
          <p:nvPr/>
        </p:nvSpPr>
        <p:spPr>
          <a:xfrm flipH="1">
            <a:off x="787568" y="1407137"/>
            <a:ext cx="7568864" cy="584775"/>
          </a:xfrm>
          <a:prstGeom prst="rect">
            <a:avLst/>
          </a:prstGeom>
          <a:noFill/>
        </p:spPr>
        <p:txBody>
          <a:bodyPr wrap="square" rtlCol="0">
            <a:spAutoFit/>
          </a:bodyPr>
          <a:lstStyle/>
          <a:p>
            <a:pPr algn="ctr"/>
            <a:r>
              <a:rPr lang="en-US" sz="3200" b="1" dirty="0">
                <a:solidFill>
                  <a:schemeClr val="bg2"/>
                </a:solidFill>
                <a:latin typeface="ITC Stone Sans Std Medium" panose="020B0602030503020204" pitchFamily="34" charset="0"/>
              </a:rPr>
              <a:t>Full time employees</a:t>
            </a:r>
          </a:p>
        </p:txBody>
      </p:sp>
      <p:sp>
        <p:nvSpPr>
          <p:cNvPr id="20" name="TextBox 19"/>
          <p:cNvSpPr txBox="1"/>
          <p:nvPr/>
        </p:nvSpPr>
        <p:spPr>
          <a:xfrm flipH="1">
            <a:off x="4076701" y="4786720"/>
            <a:ext cx="5186848" cy="523220"/>
          </a:xfrm>
          <a:prstGeom prst="rect">
            <a:avLst/>
          </a:prstGeom>
          <a:noFill/>
        </p:spPr>
        <p:txBody>
          <a:bodyPr wrap="square" rtlCol="0">
            <a:spAutoFit/>
          </a:bodyPr>
          <a:lstStyle/>
          <a:p>
            <a:pPr algn="ctr"/>
            <a:r>
              <a:rPr lang="en-US" sz="2800" b="1" dirty="0">
                <a:solidFill>
                  <a:schemeClr val="bg2"/>
                </a:solidFill>
                <a:latin typeface="ITC Stone Sans Std Medium" panose="020B0602030503020204" pitchFamily="34" charset="0"/>
              </a:rPr>
              <a:t>No maximum accrual</a:t>
            </a:r>
          </a:p>
        </p:txBody>
      </p:sp>
      <p:cxnSp>
        <p:nvCxnSpPr>
          <p:cNvPr id="6" name="Straight Connector 5"/>
          <p:cNvCxnSpPr/>
          <p:nvPr/>
        </p:nvCxnSpPr>
        <p:spPr>
          <a:xfrm>
            <a:off x="4981903" y="4639759"/>
            <a:ext cx="3374529"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398" y="2279266"/>
            <a:ext cx="3656541" cy="296586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9040414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5229225" y="5888085"/>
            <a:ext cx="3914775" cy="733425"/>
          </a:xfrm>
          <a:prstGeom prst="rect">
            <a:avLst/>
          </a:prstGeom>
        </p:spPr>
      </p:pic>
      <p:sp>
        <p:nvSpPr>
          <p:cNvPr id="2" name="Rectangle 1"/>
          <p:cNvSpPr/>
          <p:nvPr/>
        </p:nvSpPr>
        <p:spPr>
          <a:xfrm>
            <a:off x="687157" y="2601328"/>
            <a:ext cx="7715863" cy="3373852"/>
          </a:xfrm>
          <a:prstGeom prst="rect">
            <a:avLst/>
          </a:prstGeom>
          <a:gradFill flip="none" rotWithShape="1">
            <a:gsLst>
              <a:gs pos="0">
                <a:srgbClr val="5E6A71">
                  <a:alpha val="0"/>
                </a:srgbClr>
              </a:gs>
              <a:gs pos="100000">
                <a:srgbClr val="5E6A71">
                  <a:alpha val="38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4294967295"/>
          </p:nvPr>
        </p:nvSpPr>
        <p:spPr>
          <a:xfrm>
            <a:off x="1655418" y="1359454"/>
            <a:ext cx="5833164" cy="810114"/>
          </a:xfrm>
          <a:prstGeom prst="rect">
            <a:avLst/>
          </a:prstGeom>
        </p:spPr>
        <p:txBody>
          <a:bodyPr wrap="none"/>
          <a:lstStyle/>
          <a:p>
            <a:pPr marL="0" lvl="1" indent="0" algn="ctr">
              <a:lnSpc>
                <a:spcPct val="150000"/>
              </a:lnSpc>
              <a:buClr>
                <a:srgbClr val="A20000"/>
              </a:buClr>
              <a:buSzPct val="100000"/>
              <a:buNone/>
              <a:tabLst>
                <a:tab pos="457200" algn="l"/>
                <a:tab pos="2224088" algn="l"/>
                <a:tab pos="4803775" algn="l"/>
              </a:tabLst>
              <a:defRPr/>
            </a:pPr>
            <a:r>
              <a:rPr lang="en-US" sz="2800" b="1" dirty="0">
                <a:latin typeface="ITC Stone Sans Std Medium" panose="020B0602030503020204" pitchFamily="34" charset="0"/>
              </a:rPr>
              <a:t>PAY STATUS vs. LWOP</a:t>
            </a:r>
            <a:endParaRPr lang="en-US" sz="2000" b="1" dirty="0">
              <a:latin typeface="ITC Stone Sans Std Medium" panose="020B0602030503020204" pitchFamily="34" charset="0"/>
            </a:endParaRPr>
          </a:p>
        </p:txBody>
      </p:sp>
      <p:sp>
        <p:nvSpPr>
          <p:cNvPr id="10" name="Text Box 4"/>
          <p:cNvSpPr txBox="1">
            <a:spLocks noChangeArrowheads="1"/>
          </p:cNvSpPr>
          <p:nvPr/>
        </p:nvSpPr>
        <p:spPr bwMode="auto">
          <a:xfrm>
            <a:off x="491618" y="6150652"/>
            <a:ext cx="86523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i="1" dirty="0">
                <a:solidFill>
                  <a:schemeClr val="accent1"/>
                </a:solidFill>
                <a:latin typeface="ITC Stone Sans Std Medium" panose="020B0602030503020204" pitchFamily="34" charset="0"/>
              </a:rPr>
              <a:t>Human Resource Services - Room 139, French Admin </a:t>
            </a:r>
            <a:r>
              <a:rPr lang="en-US" b="1" i="1" dirty="0" err="1">
                <a:solidFill>
                  <a:schemeClr val="accent1"/>
                </a:solidFill>
                <a:latin typeface="ITC Stone Sans Std Medium" panose="020B0602030503020204" pitchFamily="34" charset="0"/>
              </a:rPr>
              <a:t>Bldg</a:t>
            </a:r>
            <a:endParaRPr lang="en-US" b="1" i="1" dirty="0">
              <a:solidFill>
                <a:schemeClr val="accent1"/>
              </a:solidFill>
              <a:latin typeface="ITC Stone Sans Std Medium" panose="020B0602030503020204" pitchFamily="34" charset="0"/>
            </a:endParaRPr>
          </a:p>
          <a:p>
            <a:pPr algn="ctr" eaLnBrk="1" hangingPunct="1"/>
            <a:r>
              <a:rPr lang="en-US" b="1" dirty="0">
                <a:solidFill>
                  <a:schemeClr val="accent1"/>
                </a:solidFill>
                <a:latin typeface="ITC Stone Sans Std Medium" panose="020B0602030503020204" pitchFamily="34" charset="0"/>
                <a:hlinkClick r:id="rId5"/>
              </a:rPr>
              <a:t>hrs.wsu.edu</a:t>
            </a:r>
            <a:endParaRPr lang="en-US" b="1" dirty="0">
              <a:solidFill>
                <a:schemeClr val="accent1"/>
              </a:solidFill>
              <a:latin typeface="ITC Stone Sans Std Medium" panose="020B0602030503020204" pitchFamily="34" charset="0"/>
            </a:endParaRPr>
          </a:p>
        </p:txBody>
      </p:sp>
      <p:sp>
        <p:nvSpPr>
          <p:cNvPr id="11" name="TPQuestion"/>
          <p:cNvSpPr txBox="1">
            <a:spLocks/>
          </p:cNvSpPr>
          <p:nvPr/>
        </p:nvSpPr>
        <p:spPr bwMode="black">
          <a:xfrm>
            <a:off x="0" y="57951"/>
            <a:ext cx="6128937" cy="535531"/>
          </a:xfrm>
          <a:prstGeom prst="rect">
            <a:avLst/>
          </a:prstGeom>
          <a:gradFill flip="none" rotWithShape="1">
            <a:gsLst>
              <a:gs pos="0">
                <a:srgbClr val="5E6A71"/>
              </a:gs>
              <a:gs pos="34000">
                <a:schemeClr val="tx1"/>
              </a:gs>
              <a:gs pos="100000">
                <a:schemeClr val="tx1"/>
              </a:gs>
            </a:gsLst>
            <a:lin ang="0" scaled="1"/>
            <a:tileRect/>
          </a:gra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1" compatLnSpc="1">
            <a:prstTxWarp prst="textNoShape">
              <a:avLst/>
            </a:prstTxWarp>
            <a:spAutoFit/>
          </a:bodyPr>
          <a:lstStyle>
            <a:defPPr>
              <a:defRPr lang="en-US"/>
            </a:defPPr>
            <a:lvl1pPr marL="0" eaLnBrk="0" hangingPunct="0">
              <a:lnSpc>
                <a:spcPct val="90000"/>
              </a:lnSpc>
              <a:defRPr sz="3200" b="1">
                <a:solidFill>
                  <a:srgbClr val="600020"/>
                </a:solidFill>
                <a:effectLst>
                  <a:outerShdw blurRad="114300" dist="25400" dir="5400000" algn="ctr" rotWithShape="0">
                    <a:schemeClr val="tx1"/>
                  </a:outerShdw>
                </a:effectLst>
                <a:latin typeface="Stone Sans Bold" pitchFamily="34" charset="0"/>
              </a:defRPr>
            </a:lvl1pPr>
            <a:lvl2pPr eaLnBrk="0" hangingPunct="0">
              <a:lnSpc>
                <a:spcPct val="90000"/>
              </a:lnSpc>
              <a:defRPr sz="2800" b="1"/>
            </a:lvl2pPr>
            <a:lvl3pPr eaLnBrk="0" hangingPunct="0">
              <a:lnSpc>
                <a:spcPct val="90000"/>
              </a:lnSpc>
              <a:defRPr sz="2800" b="1"/>
            </a:lvl3pPr>
            <a:lvl4pPr eaLnBrk="0" hangingPunct="0">
              <a:lnSpc>
                <a:spcPct val="90000"/>
              </a:lnSpc>
              <a:defRPr sz="2800" b="1"/>
            </a:lvl4pPr>
            <a:lvl5pPr eaLnBrk="0" hangingPunct="0">
              <a:lnSpc>
                <a:spcPct val="90000"/>
              </a:lnSpc>
              <a:defRPr sz="2800" b="1"/>
            </a:lvl5pPr>
            <a:lvl6pPr marL="457200" fontAlgn="base">
              <a:lnSpc>
                <a:spcPct val="90000"/>
              </a:lnSpc>
              <a:spcBef>
                <a:spcPct val="0"/>
              </a:spcBef>
              <a:spcAft>
                <a:spcPct val="0"/>
              </a:spcAft>
              <a:defRPr sz="2800" b="1"/>
            </a:lvl6pPr>
            <a:lvl7pPr marL="914400" fontAlgn="base">
              <a:lnSpc>
                <a:spcPct val="90000"/>
              </a:lnSpc>
              <a:spcBef>
                <a:spcPct val="0"/>
              </a:spcBef>
              <a:spcAft>
                <a:spcPct val="0"/>
              </a:spcAft>
              <a:defRPr sz="2800" b="1"/>
            </a:lvl7pPr>
            <a:lvl8pPr marL="1371600" fontAlgn="base">
              <a:lnSpc>
                <a:spcPct val="90000"/>
              </a:lnSpc>
              <a:spcBef>
                <a:spcPct val="0"/>
              </a:spcBef>
              <a:spcAft>
                <a:spcPct val="0"/>
              </a:spcAft>
              <a:defRPr sz="2800" b="1"/>
            </a:lvl8pPr>
            <a:lvl9pPr marL="1828800" fontAlgn="base">
              <a:lnSpc>
                <a:spcPct val="90000"/>
              </a:lnSpc>
              <a:spcBef>
                <a:spcPct val="0"/>
              </a:spcBef>
              <a:spcAft>
                <a:spcPct val="0"/>
              </a:spcAft>
              <a:defRPr sz="2800" b="1"/>
            </a:lvl9pPr>
          </a:lstStyle>
          <a:p>
            <a:r>
              <a:rPr lang="en-US" dirty="0">
                <a:solidFill>
                  <a:srgbClr val="981E32"/>
                </a:solidFill>
                <a:effectLst>
                  <a:outerShdw blurRad="38100" dist="38100" dir="2700000" algn="tl">
                    <a:srgbClr val="000000">
                      <a:alpha val="43137"/>
                    </a:srgbClr>
                  </a:outerShdw>
                </a:effectLst>
                <a:latin typeface="Stone Sans" pitchFamily="34" charset="0"/>
              </a:rPr>
              <a:t>Leave Information</a:t>
            </a:r>
          </a:p>
        </p:txBody>
      </p:sp>
      <p:sp>
        <p:nvSpPr>
          <p:cNvPr id="8" name="Rectangle 7"/>
          <p:cNvSpPr/>
          <p:nvPr/>
        </p:nvSpPr>
        <p:spPr>
          <a:xfrm>
            <a:off x="0" y="814683"/>
            <a:ext cx="9144000" cy="707886"/>
          </a:xfrm>
          <a:prstGeom prst="rect">
            <a:avLst/>
          </a:prstGeom>
        </p:spPr>
        <p:txBody>
          <a:bodyPr wrap="square">
            <a:spAutoFit/>
          </a:bodyPr>
          <a:lstStyle/>
          <a:p>
            <a:pPr algn="ctr" eaLnBrk="0" hangingPunct="0">
              <a:spcBef>
                <a:spcPts val="1200"/>
              </a:spcBef>
              <a:buClr>
                <a:srgbClr val="C60C30"/>
              </a:buClr>
              <a:buSzPct val="100000"/>
              <a:tabLst>
                <a:tab pos="457200" algn="l"/>
              </a:tabLst>
              <a:defRPr/>
            </a:pPr>
            <a:r>
              <a:rPr lang="en-US" sz="4000" b="1" dirty="0">
                <a:solidFill>
                  <a:srgbClr val="800000"/>
                </a:solidFill>
                <a:effectLst>
                  <a:outerShdw blurRad="38100" dist="38100" dir="2700000" algn="tl">
                    <a:srgbClr val="000000">
                      <a:alpha val="43137"/>
                    </a:srgbClr>
                  </a:outerShdw>
                </a:effectLst>
                <a:latin typeface="Stone Sans" pitchFamily="34" charset="0"/>
              </a:rPr>
              <a:t>10 University Holidays</a:t>
            </a:r>
          </a:p>
        </p:txBody>
      </p:sp>
      <p:grpSp>
        <p:nvGrpSpPr>
          <p:cNvPr id="9" name="Group 8"/>
          <p:cNvGrpSpPr/>
          <p:nvPr/>
        </p:nvGrpSpPr>
        <p:grpSpPr>
          <a:xfrm>
            <a:off x="687157" y="2058919"/>
            <a:ext cx="6902910" cy="4067715"/>
            <a:chOff x="687157" y="2058919"/>
            <a:chExt cx="6902910" cy="4067715"/>
          </a:xfrm>
        </p:grpSpPr>
        <p:sp>
          <p:nvSpPr>
            <p:cNvPr id="16" name="Straight Connector 15"/>
            <p:cNvSpPr/>
            <p:nvPr/>
          </p:nvSpPr>
          <p:spPr>
            <a:xfrm>
              <a:off x="1494067" y="5334108"/>
              <a:ext cx="6096000"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7" name="Straight Connector 16"/>
            <p:cNvSpPr/>
            <p:nvPr/>
          </p:nvSpPr>
          <p:spPr>
            <a:xfrm>
              <a:off x="1484890" y="3955769"/>
              <a:ext cx="6096000"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8" name="Straight Connector 17"/>
            <p:cNvSpPr/>
            <p:nvPr/>
          </p:nvSpPr>
          <p:spPr>
            <a:xfrm>
              <a:off x="1489479" y="2608963"/>
              <a:ext cx="6096000"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9" name="Freeform 18"/>
            <p:cNvSpPr/>
            <p:nvPr/>
          </p:nvSpPr>
          <p:spPr>
            <a:xfrm>
              <a:off x="3074439" y="2130113"/>
              <a:ext cx="4511040" cy="400021"/>
            </a:xfrm>
            <a:custGeom>
              <a:avLst/>
              <a:gdLst>
                <a:gd name="connsiteX0" fmla="*/ 0 w 4511040"/>
                <a:gd name="connsiteY0" fmla="*/ 0 h 400021"/>
                <a:gd name="connsiteX1" fmla="*/ 4511040 w 4511040"/>
                <a:gd name="connsiteY1" fmla="*/ 0 h 400021"/>
                <a:gd name="connsiteX2" fmla="*/ 4511040 w 4511040"/>
                <a:gd name="connsiteY2" fmla="*/ 400021 h 400021"/>
                <a:gd name="connsiteX3" fmla="*/ 0 w 4511040"/>
                <a:gd name="connsiteY3" fmla="*/ 400021 h 400021"/>
                <a:gd name="connsiteX4" fmla="*/ 0 w 4511040"/>
                <a:gd name="connsiteY4" fmla="*/ 0 h 400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1040" h="400021">
                  <a:moveTo>
                    <a:pt x="0" y="0"/>
                  </a:moveTo>
                  <a:lnTo>
                    <a:pt x="4511040" y="0"/>
                  </a:lnTo>
                  <a:lnTo>
                    <a:pt x="4511040" y="400021"/>
                  </a:lnTo>
                  <a:lnTo>
                    <a:pt x="0" y="4000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3815" tIns="43815" rIns="43815" bIns="43815" numCol="1" spcCol="1270" anchor="b" anchorCtr="0">
              <a:noAutofit/>
            </a:bodyPr>
            <a:lstStyle/>
            <a:p>
              <a:pPr lvl="0" algn="l" defTabSz="1022350">
                <a:lnSpc>
                  <a:spcPct val="90000"/>
                </a:lnSpc>
                <a:spcBef>
                  <a:spcPct val="0"/>
                </a:spcBef>
                <a:spcAft>
                  <a:spcPct val="35000"/>
                </a:spcAft>
              </a:pPr>
              <a:endParaRPr lang="en-US" sz="2300" kern="1200"/>
            </a:p>
          </p:txBody>
        </p:sp>
        <p:sp>
          <p:nvSpPr>
            <p:cNvPr id="20" name="Freeform 19"/>
            <p:cNvSpPr/>
            <p:nvPr/>
          </p:nvSpPr>
          <p:spPr>
            <a:xfrm>
              <a:off x="691745" y="2058919"/>
              <a:ext cx="3180428" cy="542408"/>
            </a:xfrm>
            <a:custGeom>
              <a:avLst/>
              <a:gdLst>
                <a:gd name="connsiteX0" fmla="*/ 90419 w 3180428"/>
                <a:gd name="connsiteY0" fmla="*/ 0 h 542408"/>
                <a:gd name="connsiteX1" fmla="*/ 3090009 w 3180428"/>
                <a:gd name="connsiteY1" fmla="*/ 0 h 542408"/>
                <a:gd name="connsiteX2" fmla="*/ 3180428 w 3180428"/>
                <a:gd name="connsiteY2" fmla="*/ 90419 h 542408"/>
                <a:gd name="connsiteX3" fmla="*/ 3180428 w 3180428"/>
                <a:gd name="connsiteY3" fmla="*/ 542408 h 542408"/>
                <a:gd name="connsiteX4" fmla="*/ 3180428 w 3180428"/>
                <a:gd name="connsiteY4" fmla="*/ 542408 h 542408"/>
                <a:gd name="connsiteX5" fmla="*/ 0 w 3180428"/>
                <a:gd name="connsiteY5" fmla="*/ 542408 h 542408"/>
                <a:gd name="connsiteX6" fmla="*/ 0 w 3180428"/>
                <a:gd name="connsiteY6" fmla="*/ 542408 h 542408"/>
                <a:gd name="connsiteX7" fmla="*/ 0 w 3180428"/>
                <a:gd name="connsiteY7" fmla="*/ 90419 h 542408"/>
                <a:gd name="connsiteX8" fmla="*/ 90419 w 3180428"/>
                <a:gd name="connsiteY8" fmla="*/ 0 h 5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0428" h="542408">
                  <a:moveTo>
                    <a:pt x="90419" y="0"/>
                  </a:moveTo>
                  <a:lnTo>
                    <a:pt x="3090009" y="0"/>
                  </a:lnTo>
                  <a:cubicBezTo>
                    <a:pt x="3139946" y="0"/>
                    <a:pt x="3180428" y="40482"/>
                    <a:pt x="3180428" y="90419"/>
                  </a:cubicBezTo>
                  <a:lnTo>
                    <a:pt x="3180428" y="542408"/>
                  </a:lnTo>
                  <a:lnTo>
                    <a:pt x="3180428" y="542408"/>
                  </a:lnTo>
                  <a:lnTo>
                    <a:pt x="0" y="542408"/>
                  </a:lnTo>
                  <a:lnTo>
                    <a:pt x="0" y="542408"/>
                  </a:lnTo>
                  <a:lnTo>
                    <a:pt x="0" y="90419"/>
                  </a:lnTo>
                  <a:cubicBezTo>
                    <a:pt x="0" y="40482"/>
                    <a:pt x="40482" y="0"/>
                    <a:pt x="90419" y="0"/>
                  </a:cubicBez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823" tIns="79823" rIns="79823" bIns="53340" numCol="1" spcCol="1270" anchor="ctr" anchorCtr="0">
              <a:noAutofit/>
            </a:bodyPr>
            <a:lstStyle/>
            <a:p>
              <a:pPr lvl="0" algn="ctr" defTabSz="1244600">
                <a:lnSpc>
                  <a:spcPct val="90000"/>
                </a:lnSpc>
                <a:spcBef>
                  <a:spcPct val="0"/>
                </a:spcBef>
                <a:spcAft>
                  <a:spcPct val="35000"/>
                </a:spcAft>
              </a:pPr>
              <a:r>
                <a:rPr lang="en-US" sz="2800" b="1" kern="1200" dirty="0">
                  <a:effectLst>
                    <a:outerShdw blurRad="38100" dist="38100" dir="2700000" algn="tl">
                      <a:srgbClr val="000000">
                        <a:alpha val="43137"/>
                      </a:srgbClr>
                    </a:outerShdw>
                  </a:effectLst>
                </a:rPr>
                <a:t>Civil Service</a:t>
              </a:r>
            </a:p>
          </p:txBody>
        </p:sp>
        <p:sp>
          <p:nvSpPr>
            <p:cNvPr id="21" name="Freeform 20"/>
            <p:cNvSpPr/>
            <p:nvPr/>
          </p:nvSpPr>
          <p:spPr>
            <a:xfrm>
              <a:off x="1090612" y="2601328"/>
              <a:ext cx="6096000" cy="800162"/>
            </a:xfrm>
            <a:custGeom>
              <a:avLst/>
              <a:gdLst>
                <a:gd name="connsiteX0" fmla="*/ 0 w 6096000"/>
                <a:gd name="connsiteY0" fmla="*/ 0 h 800162"/>
                <a:gd name="connsiteX1" fmla="*/ 6096000 w 6096000"/>
                <a:gd name="connsiteY1" fmla="*/ 0 h 800162"/>
                <a:gd name="connsiteX2" fmla="*/ 6096000 w 6096000"/>
                <a:gd name="connsiteY2" fmla="*/ 800162 h 800162"/>
                <a:gd name="connsiteX3" fmla="*/ 0 w 6096000"/>
                <a:gd name="connsiteY3" fmla="*/ 800162 h 800162"/>
                <a:gd name="connsiteX4" fmla="*/ 0 w 6096000"/>
                <a:gd name="connsiteY4" fmla="*/ 0 h 800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00162">
                  <a:moveTo>
                    <a:pt x="0" y="0"/>
                  </a:moveTo>
                  <a:lnTo>
                    <a:pt x="6096000" y="0"/>
                  </a:lnTo>
                  <a:lnTo>
                    <a:pt x="6096000" y="800162"/>
                  </a:lnTo>
                  <a:lnTo>
                    <a:pt x="0" y="8001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8585" tIns="108585" rIns="108585" bIns="108585" numCol="1" spcCol="1270" anchor="t" anchorCtr="0">
              <a:noAutofit/>
            </a:bodyPr>
            <a:lstStyle/>
            <a:p>
              <a:pPr marL="285750" lvl="1" indent="-285750" algn="l" defTabSz="1955800">
                <a:lnSpc>
                  <a:spcPct val="90000"/>
                </a:lnSpc>
                <a:spcBef>
                  <a:spcPct val="0"/>
                </a:spcBef>
                <a:spcAft>
                  <a:spcPct val="15000"/>
                </a:spcAft>
                <a:buChar char="••"/>
              </a:pPr>
              <a:endParaRPr lang="en-US" sz="4400" kern="1200" dirty="0"/>
            </a:p>
          </p:txBody>
        </p:sp>
        <p:sp>
          <p:nvSpPr>
            <p:cNvPr id="22" name="Freeform 21"/>
            <p:cNvSpPr/>
            <p:nvPr/>
          </p:nvSpPr>
          <p:spPr>
            <a:xfrm>
              <a:off x="3069850" y="3492685"/>
              <a:ext cx="4511040" cy="400021"/>
            </a:xfrm>
            <a:custGeom>
              <a:avLst/>
              <a:gdLst>
                <a:gd name="connsiteX0" fmla="*/ 0 w 4511040"/>
                <a:gd name="connsiteY0" fmla="*/ 0 h 400021"/>
                <a:gd name="connsiteX1" fmla="*/ 4511040 w 4511040"/>
                <a:gd name="connsiteY1" fmla="*/ 0 h 400021"/>
                <a:gd name="connsiteX2" fmla="*/ 4511040 w 4511040"/>
                <a:gd name="connsiteY2" fmla="*/ 400021 h 400021"/>
                <a:gd name="connsiteX3" fmla="*/ 0 w 4511040"/>
                <a:gd name="connsiteY3" fmla="*/ 400021 h 400021"/>
                <a:gd name="connsiteX4" fmla="*/ 0 w 4511040"/>
                <a:gd name="connsiteY4" fmla="*/ 0 h 400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1040" h="400021">
                  <a:moveTo>
                    <a:pt x="0" y="0"/>
                  </a:moveTo>
                  <a:lnTo>
                    <a:pt x="4511040" y="0"/>
                  </a:lnTo>
                  <a:lnTo>
                    <a:pt x="4511040" y="400021"/>
                  </a:lnTo>
                  <a:lnTo>
                    <a:pt x="0" y="4000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3815" tIns="43815" rIns="43815" bIns="43815" numCol="1" spcCol="1270" anchor="b" anchorCtr="0">
              <a:noAutofit/>
            </a:bodyPr>
            <a:lstStyle/>
            <a:p>
              <a:pPr lvl="0" algn="l" defTabSz="1022350">
                <a:lnSpc>
                  <a:spcPct val="90000"/>
                </a:lnSpc>
                <a:spcBef>
                  <a:spcPct val="0"/>
                </a:spcBef>
                <a:spcAft>
                  <a:spcPct val="35000"/>
                </a:spcAft>
              </a:pPr>
              <a:endParaRPr lang="en-US" sz="2300" kern="1200"/>
            </a:p>
          </p:txBody>
        </p:sp>
        <p:sp>
          <p:nvSpPr>
            <p:cNvPr id="23" name="Freeform 22"/>
            <p:cNvSpPr/>
            <p:nvPr/>
          </p:nvSpPr>
          <p:spPr>
            <a:xfrm>
              <a:off x="696334" y="3421491"/>
              <a:ext cx="3162074" cy="542408"/>
            </a:xfrm>
            <a:custGeom>
              <a:avLst/>
              <a:gdLst>
                <a:gd name="connsiteX0" fmla="*/ 90419 w 3162074"/>
                <a:gd name="connsiteY0" fmla="*/ 0 h 542408"/>
                <a:gd name="connsiteX1" fmla="*/ 3071655 w 3162074"/>
                <a:gd name="connsiteY1" fmla="*/ 0 h 542408"/>
                <a:gd name="connsiteX2" fmla="*/ 3162074 w 3162074"/>
                <a:gd name="connsiteY2" fmla="*/ 90419 h 542408"/>
                <a:gd name="connsiteX3" fmla="*/ 3162074 w 3162074"/>
                <a:gd name="connsiteY3" fmla="*/ 542408 h 542408"/>
                <a:gd name="connsiteX4" fmla="*/ 3162074 w 3162074"/>
                <a:gd name="connsiteY4" fmla="*/ 542408 h 542408"/>
                <a:gd name="connsiteX5" fmla="*/ 0 w 3162074"/>
                <a:gd name="connsiteY5" fmla="*/ 542408 h 542408"/>
                <a:gd name="connsiteX6" fmla="*/ 0 w 3162074"/>
                <a:gd name="connsiteY6" fmla="*/ 542408 h 542408"/>
                <a:gd name="connsiteX7" fmla="*/ 0 w 3162074"/>
                <a:gd name="connsiteY7" fmla="*/ 90419 h 542408"/>
                <a:gd name="connsiteX8" fmla="*/ 90419 w 3162074"/>
                <a:gd name="connsiteY8" fmla="*/ 0 h 5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2074" h="542408">
                  <a:moveTo>
                    <a:pt x="90419" y="0"/>
                  </a:moveTo>
                  <a:lnTo>
                    <a:pt x="3071655" y="0"/>
                  </a:lnTo>
                  <a:cubicBezTo>
                    <a:pt x="3121592" y="0"/>
                    <a:pt x="3162074" y="40482"/>
                    <a:pt x="3162074" y="90419"/>
                  </a:cubicBezTo>
                  <a:lnTo>
                    <a:pt x="3162074" y="542408"/>
                  </a:lnTo>
                  <a:lnTo>
                    <a:pt x="3162074" y="542408"/>
                  </a:lnTo>
                  <a:lnTo>
                    <a:pt x="0" y="542408"/>
                  </a:lnTo>
                  <a:lnTo>
                    <a:pt x="0" y="542408"/>
                  </a:lnTo>
                  <a:lnTo>
                    <a:pt x="0" y="90419"/>
                  </a:lnTo>
                  <a:cubicBezTo>
                    <a:pt x="0" y="40482"/>
                    <a:pt x="40482" y="0"/>
                    <a:pt x="90419" y="0"/>
                  </a:cubicBez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203" tIns="72203" rIns="72203" bIns="45720" numCol="1" spcCol="1270" anchor="ctr" anchorCtr="0">
              <a:noAutofit/>
            </a:bodyPr>
            <a:lstStyle/>
            <a:p>
              <a:pPr lvl="0" algn="ctr" defTabSz="1066800">
                <a:lnSpc>
                  <a:spcPct val="90000"/>
                </a:lnSpc>
                <a:spcBef>
                  <a:spcPct val="0"/>
                </a:spcBef>
                <a:spcAft>
                  <a:spcPct val="35000"/>
                </a:spcAft>
              </a:pPr>
              <a:r>
                <a:rPr lang="en-US" sz="2400" b="1" kern="1200" dirty="0">
                  <a:effectLst>
                    <a:outerShdw blurRad="38100" dist="38100" dir="2700000" algn="tl">
                      <a:srgbClr val="000000">
                        <a:alpha val="43137"/>
                      </a:srgbClr>
                    </a:outerShdw>
                  </a:effectLst>
                </a:rPr>
                <a:t>Faculty and AP</a:t>
              </a:r>
            </a:p>
          </p:txBody>
        </p:sp>
        <p:sp>
          <p:nvSpPr>
            <p:cNvPr id="24" name="Freeform 23"/>
            <p:cNvSpPr/>
            <p:nvPr/>
          </p:nvSpPr>
          <p:spPr>
            <a:xfrm>
              <a:off x="1090612" y="3963900"/>
              <a:ext cx="6096000" cy="800162"/>
            </a:xfrm>
            <a:custGeom>
              <a:avLst/>
              <a:gdLst>
                <a:gd name="connsiteX0" fmla="*/ 0 w 6096000"/>
                <a:gd name="connsiteY0" fmla="*/ 0 h 800162"/>
                <a:gd name="connsiteX1" fmla="*/ 6096000 w 6096000"/>
                <a:gd name="connsiteY1" fmla="*/ 0 h 800162"/>
                <a:gd name="connsiteX2" fmla="*/ 6096000 w 6096000"/>
                <a:gd name="connsiteY2" fmla="*/ 800162 h 800162"/>
                <a:gd name="connsiteX3" fmla="*/ 0 w 6096000"/>
                <a:gd name="connsiteY3" fmla="*/ 800162 h 800162"/>
                <a:gd name="connsiteX4" fmla="*/ 0 w 6096000"/>
                <a:gd name="connsiteY4" fmla="*/ 0 h 800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00162">
                  <a:moveTo>
                    <a:pt x="0" y="0"/>
                  </a:moveTo>
                  <a:lnTo>
                    <a:pt x="6096000" y="0"/>
                  </a:lnTo>
                  <a:lnTo>
                    <a:pt x="6096000" y="800162"/>
                  </a:lnTo>
                  <a:lnTo>
                    <a:pt x="0" y="8001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8585" tIns="108585" rIns="108585" bIns="108585" numCol="1" spcCol="1270" anchor="t" anchorCtr="0">
              <a:noAutofit/>
            </a:bodyPr>
            <a:lstStyle/>
            <a:p>
              <a:pPr marL="285750" lvl="1" indent="-285750" algn="l" defTabSz="1955800">
                <a:lnSpc>
                  <a:spcPct val="90000"/>
                </a:lnSpc>
                <a:spcBef>
                  <a:spcPct val="0"/>
                </a:spcBef>
                <a:spcAft>
                  <a:spcPct val="15000"/>
                </a:spcAft>
                <a:buChar char="••"/>
              </a:pPr>
              <a:endParaRPr lang="en-US" sz="4400" kern="1200" dirty="0"/>
            </a:p>
          </p:txBody>
        </p:sp>
        <p:sp>
          <p:nvSpPr>
            <p:cNvPr id="25" name="Freeform 24"/>
            <p:cNvSpPr/>
            <p:nvPr/>
          </p:nvSpPr>
          <p:spPr>
            <a:xfrm>
              <a:off x="3079027" y="4855257"/>
              <a:ext cx="4511040" cy="400021"/>
            </a:xfrm>
            <a:custGeom>
              <a:avLst/>
              <a:gdLst>
                <a:gd name="connsiteX0" fmla="*/ 0 w 4511040"/>
                <a:gd name="connsiteY0" fmla="*/ 0 h 400021"/>
                <a:gd name="connsiteX1" fmla="*/ 4511040 w 4511040"/>
                <a:gd name="connsiteY1" fmla="*/ 0 h 400021"/>
                <a:gd name="connsiteX2" fmla="*/ 4511040 w 4511040"/>
                <a:gd name="connsiteY2" fmla="*/ 400021 h 400021"/>
                <a:gd name="connsiteX3" fmla="*/ 0 w 4511040"/>
                <a:gd name="connsiteY3" fmla="*/ 400021 h 400021"/>
                <a:gd name="connsiteX4" fmla="*/ 0 w 4511040"/>
                <a:gd name="connsiteY4" fmla="*/ 0 h 400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1040" h="400021">
                  <a:moveTo>
                    <a:pt x="0" y="0"/>
                  </a:moveTo>
                  <a:lnTo>
                    <a:pt x="4511040" y="0"/>
                  </a:lnTo>
                  <a:lnTo>
                    <a:pt x="4511040" y="400021"/>
                  </a:lnTo>
                  <a:lnTo>
                    <a:pt x="0" y="4000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3815" tIns="43815" rIns="43815" bIns="43815" numCol="1" spcCol="1270" anchor="b" anchorCtr="0">
              <a:noAutofit/>
            </a:bodyPr>
            <a:lstStyle/>
            <a:p>
              <a:pPr lvl="0" algn="l" defTabSz="1022350">
                <a:lnSpc>
                  <a:spcPct val="90000"/>
                </a:lnSpc>
                <a:spcBef>
                  <a:spcPct val="0"/>
                </a:spcBef>
                <a:spcAft>
                  <a:spcPct val="35000"/>
                </a:spcAft>
              </a:pPr>
              <a:endParaRPr lang="en-US" sz="2300" kern="1200"/>
            </a:p>
          </p:txBody>
        </p:sp>
        <p:sp>
          <p:nvSpPr>
            <p:cNvPr id="26" name="Freeform 25"/>
            <p:cNvSpPr/>
            <p:nvPr/>
          </p:nvSpPr>
          <p:spPr>
            <a:xfrm>
              <a:off x="687157" y="4784063"/>
              <a:ext cx="3198782" cy="542408"/>
            </a:xfrm>
            <a:custGeom>
              <a:avLst/>
              <a:gdLst>
                <a:gd name="connsiteX0" fmla="*/ 90419 w 3198782"/>
                <a:gd name="connsiteY0" fmla="*/ 0 h 542408"/>
                <a:gd name="connsiteX1" fmla="*/ 3108363 w 3198782"/>
                <a:gd name="connsiteY1" fmla="*/ 0 h 542408"/>
                <a:gd name="connsiteX2" fmla="*/ 3198782 w 3198782"/>
                <a:gd name="connsiteY2" fmla="*/ 90419 h 542408"/>
                <a:gd name="connsiteX3" fmla="*/ 3198782 w 3198782"/>
                <a:gd name="connsiteY3" fmla="*/ 542408 h 542408"/>
                <a:gd name="connsiteX4" fmla="*/ 3198782 w 3198782"/>
                <a:gd name="connsiteY4" fmla="*/ 542408 h 542408"/>
                <a:gd name="connsiteX5" fmla="*/ 0 w 3198782"/>
                <a:gd name="connsiteY5" fmla="*/ 542408 h 542408"/>
                <a:gd name="connsiteX6" fmla="*/ 0 w 3198782"/>
                <a:gd name="connsiteY6" fmla="*/ 542408 h 542408"/>
                <a:gd name="connsiteX7" fmla="*/ 0 w 3198782"/>
                <a:gd name="connsiteY7" fmla="*/ 90419 h 542408"/>
                <a:gd name="connsiteX8" fmla="*/ 90419 w 3198782"/>
                <a:gd name="connsiteY8" fmla="*/ 0 h 5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8782" h="542408">
                  <a:moveTo>
                    <a:pt x="90419" y="0"/>
                  </a:moveTo>
                  <a:lnTo>
                    <a:pt x="3108363" y="0"/>
                  </a:lnTo>
                  <a:cubicBezTo>
                    <a:pt x="3158300" y="0"/>
                    <a:pt x="3198782" y="40482"/>
                    <a:pt x="3198782" y="90419"/>
                  </a:cubicBezTo>
                  <a:lnTo>
                    <a:pt x="3198782" y="542408"/>
                  </a:lnTo>
                  <a:lnTo>
                    <a:pt x="3198782" y="542408"/>
                  </a:lnTo>
                  <a:lnTo>
                    <a:pt x="0" y="542408"/>
                  </a:lnTo>
                  <a:lnTo>
                    <a:pt x="0" y="542408"/>
                  </a:lnTo>
                  <a:lnTo>
                    <a:pt x="0" y="90419"/>
                  </a:lnTo>
                  <a:cubicBezTo>
                    <a:pt x="0" y="40482"/>
                    <a:pt x="40482" y="0"/>
                    <a:pt x="90419" y="0"/>
                  </a:cubicBez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203" tIns="72203" rIns="72203" bIns="45720" numCol="1" spcCol="1270" anchor="ctr" anchorCtr="0">
              <a:noAutofit/>
            </a:bodyPr>
            <a:lstStyle/>
            <a:p>
              <a:pPr lvl="0" algn="ctr" defTabSz="1066800">
                <a:lnSpc>
                  <a:spcPct val="90000"/>
                </a:lnSpc>
                <a:spcBef>
                  <a:spcPct val="0"/>
                </a:spcBef>
                <a:spcAft>
                  <a:spcPct val="35000"/>
                </a:spcAft>
              </a:pPr>
              <a:r>
                <a:rPr lang="en-US" sz="2400" b="1" kern="1200" dirty="0">
                  <a:effectLst>
                    <a:outerShdw blurRad="38100" dist="38100" dir="2700000" algn="tl">
                      <a:srgbClr val="000000">
                        <a:alpha val="43137"/>
                      </a:srgbClr>
                    </a:outerShdw>
                  </a:effectLst>
                </a:rPr>
                <a:t>Bargaining Unit</a:t>
              </a:r>
            </a:p>
          </p:txBody>
        </p:sp>
        <p:sp>
          <p:nvSpPr>
            <p:cNvPr id="27" name="Freeform 26"/>
            <p:cNvSpPr/>
            <p:nvPr/>
          </p:nvSpPr>
          <p:spPr>
            <a:xfrm>
              <a:off x="1090612" y="5326472"/>
              <a:ext cx="6096000" cy="800162"/>
            </a:xfrm>
            <a:custGeom>
              <a:avLst/>
              <a:gdLst>
                <a:gd name="connsiteX0" fmla="*/ 0 w 6096000"/>
                <a:gd name="connsiteY0" fmla="*/ 0 h 800162"/>
                <a:gd name="connsiteX1" fmla="*/ 6096000 w 6096000"/>
                <a:gd name="connsiteY1" fmla="*/ 0 h 800162"/>
                <a:gd name="connsiteX2" fmla="*/ 6096000 w 6096000"/>
                <a:gd name="connsiteY2" fmla="*/ 800162 h 800162"/>
                <a:gd name="connsiteX3" fmla="*/ 0 w 6096000"/>
                <a:gd name="connsiteY3" fmla="*/ 800162 h 800162"/>
                <a:gd name="connsiteX4" fmla="*/ 0 w 6096000"/>
                <a:gd name="connsiteY4" fmla="*/ 0 h 800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00162">
                  <a:moveTo>
                    <a:pt x="0" y="0"/>
                  </a:moveTo>
                  <a:lnTo>
                    <a:pt x="6096000" y="0"/>
                  </a:lnTo>
                  <a:lnTo>
                    <a:pt x="6096000" y="800162"/>
                  </a:lnTo>
                  <a:lnTo>
                    <a:pt x="0" y="8001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8585" tIns="108585" rIns="108585" bIns="108585" numCol="1" spcCol="1270" anchor="t" anchorCtr="0">
              <a:noAutofit/>
            </a:bodyPr>
            <a:lstStyle/>
            <a:p>
              <a:pPr marL="285750" lvl="1" indent="-285750" algn="l" defTabSz="1955800">
                <a:lnSpc>
                  <a:spcPct val="90000"/>
                </a:lnSpc>
                <a:spcBef>
                  <a:spcPct val="0"/>
                </a:spcBef>
                <a:spcAft>
                  <a:spcPct val="15000"/>
                </a:spcAft>
                <a:buChar char="••"/>
              </a:pPr>
              <a:endParaRPr lang="en-US" sz="4400" kern="1200" dirty="0"/>
            </a:p>
          </p:txBody>
        </p:sp>
      </p:grpSp>
      <p:sp>
        <p:nvSpPr>
          <p:cNvPr id="5" name="TextBox 4"/>
          <p:cNvSpPr txBox="1"/>
          <p:nvPr/>
        </p:nvSpPr>
        <p:spPr>
          <a:xfrm>
            <a:off x="1305890" y="2654629"/>
            <a:ext cx="5361162" cy="523220"/>
          </a:xfrm>
          <a:prstGeom prst="rect">
            <a:avLst/>
          </a:prstGeom>
          <a:noFill/>
        </p:spPr>
        <p:txBody>
          <a:bodyPr wrap="square" rtlCol="0">
            <a:spAutoFit/>
          </a:bodyPr>
          <a:lstStyle/>
          <a:p>
            <a:r>
              <a:rPr lang="en-US" sz="2800" b="1" i="1" dirty="0">
                <a:solidFill>
                  <a:schemeClr val="bg2"/>
                </a:solidFill>
              </a:rPr>
              <a:t>Full work shift prior to holiday</a:t>
            </a:r>
          </a:p>
        </p:txBody>
      </p:sp>
      <p:sp>
        <p:nvSpPr>
          <p:cNvPr id="12" name="TextBox 11"/>
          <p:cNvSpPr txBox="1"/>
          <p:nvPr/>
        </p:nvSpPr>
        <p:spPr>
          <a:xfrm>
            <a:off x="1305890" y="4014040"/>
            <a:ext cx="6606638" cy="523220"/>
          </a:xfrm>
          <a:prstGeom prst="rect">
            <a:avLst/>
          </a:prstGeom>
          <a:noFill/>
        </p:spPr>
        <p:txBody>
          <a:bodyPr wrap="square" rtlCol="0">
            <a:spAutoFit/>
          </a:bodyPr>
          <a:lstStyle/>
          <a:p>
            <a:r>
              <a:rPr lang="en-US" sz="2800" b="1" i="1" dirty="0">
                <a:solidFill>
                  <a:schemeClr val="bg2"/>
                </a:solidFill>
              </a:rPr>
              <a:t>Any part of work shift prior to holiday</a:t>
            </a:r>
          </a:p>
        </p:txBody>
      </p:sp>
      <p:sp>
        <p:nvSpPr>
          <p:cNvPr id="13" name="TextBox 12"/>
          <p:cNvSpPr txBox="1"/>
          <p:nvPr/>
        </p:nvSpPr>
        <p:spPr>
          <a:xfrm>
            <a:off x="1305889" y="5376557"/>
            <a:ext cx="7097131" cy="523220"/>
          </a:xfrm>
          <a:prstGeom prst="rect">
            <a:avLst/>
          </a:prstGeom>
          <a:noFill/>
        </p:spPr>
        <p:txBody>
          <a:bodyPr wrap="square" rtlCol="0">
            <a:spAutoFit/>
          </a:bodyPr>
          <a:lstStyle/>
          <a:p>
            <a:r>
              <a:rPr lang="en-US" sz="2800" b="1" i="1" dirty="0">
                <a:solidFill>
                  <a:schemeClr val="bg2"/>
                </a:solidFill>
              </a:rPr>
              <a:t>Check Collective Bargaining Agreement</a:t>
            </a:r>
          </a:p>
        </p:txBody>
      </p:sp>
    </p:spTree>
    <p:custDataLst>
      <p:tags r:id="rId1"/>
    </p:custDataLst>
    <p:extLst>
      <p:ext uri="{BB962C8B-B14F-4D97-AF65-F5344CB8AC3E}">
        <p14:creationId xmlns:p14="http://schemas.microsoft.com/office/powerpoint/2010/main" val="36291930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PQuestion"/>
          <p:cNvSpPr txBox="1">
            <a:spLocks/>
          </p:cNvSpPr>
          <p:nvPr/>
        </p:nvSpPr>
        <p:spPr bwMode="black">
          <a:xfrm>
            <a:off x="0" y="57951"/>
            <a:ext cx="6128937" cy="535531"/>
          </a:xfrm>
          <a:prstGeom prst="rect">
            <a:avLst/>
          </a:prstGeom>
          <a:gradFill flip="none" rotWithShape="1">
            <a:gsLst>
              <a:gs pos="0">
                <a:srgbClr val="5E6A71"/>
              </a:gs>
              <a:gs pos="34000">
                <a:schemeClr val="tx1"/>
              </a:gs>
              <a:gs pos="100000">
                <a:schemeClr val="tx1"/>
              </a:gs>
            </a:gsLst>
            <a:lin ang="0" scaled="1"/>
            <a:tileRect/>
          </a:gra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1" compatLnSpc="1">
            <a:prstTxWarp prst="textNoShape">
              <a:avLst/>
            </a:prstTxWarp>
            <a:spAutoFit/>
          </a:bodyPr>
          <a:lstStyle>
            <a:defPPr>
              <a:defRPr lang="en-US"/>
            </a:defPPr>
            <a:lvl1pPr marL="0" eaLnBrk="0" hangingPunct="0">
              <a:lnSpc>
                <a:spcPct val="90000"/>
              </a:lnSpc>
              <a:defRPr sz="3200" b="1">
                <a:solidFill>
                  <a:srgbClr val="600020"/>
                </a:solidFill>
                <a:effectLst>
                  <a:outerShdw blurRad="114300" dist="25400" dir="5400000" algn="ctr" rotWithShape="0">
                    <a:schemeClr val="tx1"/>
                  </a:outerShdw>
                </a:effectLst>
                <a:latin typeface="Stone Sans Bold" pitchFamily="34" charset="0"/>
              </a:defRPr>
            </a:lvl1pPr>
            <a:lvl2pPr eaLnBrk="0" hangingPunct="0">
              <a:lnSpc>
                <a:spcPct val="90000"/>
              </a:lnSpc>
              <a:defRPr sz="2800" b="1"/>
            </a:lvl2pPr>
            <a:lvl3pPr eaLnBrk="0" hangingPunct="0">
              <a:lnSpc>
                <a:spcPct val="90000"/>
              </a:lnSpc>
              <a:defRPr sz="2800" b="1"/>
            </a:lvl3pPr>
            <a:lvl4pPr eaLnBrk="0" hangingPunct="0">
              <a:lnSpc>
                <a:spcPct val="90000"/>
              </a:lnSpc>
              <a:defRPr sz="2800" b="1"/>
            </a:lvl4pPr>
            <a:lvl5pPr eaLnBrk="0" hangingPunct="0">
              <a:lnSpc>
                <a:spcPct val="90000"/>
              </a:lnSpc>
              <a:defRPr sz="2800" b="1"/>
            </a:lvl5pPr>
            <a:lvl6pPr marL="457200" fontAlgn="base">
              <a:lnSpc>
                <a:spcPct val="90000"/>
              </a:lnSpc>
              <a:spcBef>
                <a:spcPct val="0"/>
              </a:spcBef>
              <a:spcAft>
                <a:spcPct val="0"/>
              </a:spcAft>
              <a:defRPr sz="2800" b="1"/>
            </a:lvl6pPr>
            <a:lvl7pPr marL="914400" fontAlgn="base">
              <a:lnSpc>
                <a:spcPct val="90000"/>
              </a:lnSpc>
              <a:spcBef>
                <a:spcPct val="0"/>
              </a:spcBef>
              <a:spcAft>
                <a:spcPct val="0"/>
              </a:spcAft>
              <a:defRPr sz="2800" b="1"/>
            </a:lvl7pPr>
            <a:lvl8pPr marL="1371600" fontAlgn="base">
              <a:lnSpc>
                <a:spcPct val="90000"/>
              </a:lnSpc>
              <a:spcBef>
                <a:spcPct val="0"/>
              </a:spcBef>
              <a:spcAft>
                <a:spcPct val="0"/>
              </a:spcAft>
              <a:defRPr sz="2800" b="1"/>
            </a:lvl8pPr>
            <a:lvl9pPr marL="1828800" fontAlgn="base">
              <a:lnSpc>
                <a:spcPct val="90000"/>
              </a:lnSpc>
              <a:spcBef>
                <a:spcPct val="0"/>
              </a:spcBef>
              <a:spcAft>
                <a:spcPct val="0"/>
              </a:spcAft>
              <a:defRPr sz="2800" b="1"/>
            </a:lvl9pPr>
          </a:lstStyle>
          <a:p>
            <a:r>
              <a:rPr lang="en-US" dirty="0">
                <a:solidFill>
                  <a:srgbClr val="981E32"/>
                </a:solidFill>
                <a:effectLst>
                  <a:outerShdw blurRad="38100" dist="38100" dir="2700000" algn="tl">
                    <a:srgbClr val="000000">
                      <a:alpha val="43137"/>
                    </a:srgbClr>
                  </a:outerShdw>
                </a:effectLst>
                <a:latin typeface="Stone Sans" pitchFamily="34" charset="0"/>
              </a:rPr>
              <a:t>Leave Information</a:t>
            </a:r>
          </a:p>
        </p:txBody>
      </p:sp>
      <p:sp>
        <p:nvSpPr>
          <p:cNvPr id="6" name="Rectangle 5"/>
          <p:cNvSpPr/>
          <p:nvPr/>
        </p:nvSpPr>
        <p:spPr>
          <a:xfrm>
            <a:off x="0" y="814683"/>
            <a:ext cx="9144000" cy="707886"/>
          </a:xfrm>
          <a:prstGeom prst="rect">
            <a:avLst/>
          </a:prstGeom>
        </p:spPr>
        <p:txBody>
          <a:bodyPr wrap="square">
            <a:spAutoFit/>
          </a:bodyPr>
          <a:lstStyle/>
          <a:p>
            <a:pPr algn="ctr" eaLnBrk="0" hangingPunct="0">
              <a:spcBef>
                <a:spcPts val="1200"/>
              </a:spcBef>
              <a:buClr>
                <a:srgbClr val="C60C30"/>
              </a:buClr>
              <a:buSzPct val="100000"/>
              <a:tabLst>
                <a:tab pos="457200" algn="l"/>
              </a:tabLst>
              <a:defRPr/>
            </a:pPr>
            <a:r>
              <a:rPr lang="en-US" sz="4000" b="1" dirty="0">
                <a:solidFill>
                  <a:srgbClr val="800000"/>
                </a:solidFill>
                <a:effectLst>
                  <a:outerShdw blurRad="38100" dist="38100" dir="2700000" algn="tl">
                    <a:srgbClr val="000000">
                      <a:alpha val="43137"/>
                    </a:srgbClr>
                  </a:outerShdw>
                </a:effectLst>
                <a:latin typeface="Stone Sans" pitchFamily="34" charset="0"/>
              </a:rPr>
              <a:t>Personal Holiday</a:t>
            </a:r>
          </a:p>
        </p:txBody>
      </p:sp>
      <p:pic>
        <p:nvPicPr>
          <p:cNvPr id="8" name="Picture 7"/>
          <p:cNvPicPr>
            <a:picLocks noChangeAspect="1"/>
          </p:cNvPicPr>
          <p:nvPr/>
        </p:nvPicPr>
        <p:blipFill>
          <a:blip r:embed="rId4"/>
          <a:stretch>
            <a:fillRect/>
          </a:stretch>
        </p:blipFill>
        <p:spPr>
          <a:xfrm>
            <a:off x="5229225" y="5888085"/>
            <a:ext cx="3914775" cy="733425"/>
          </a:xfrm>
          <a:prstGeom prst="rect">
            <a:avLst/>
          </a:prstGeom>
        </p:spPr>
      </p:pic>
      <p:sp>
        <p:nvSpPr>
          <p:cNvPr id="9" name="Rectangle 8"/>
          <p:cNvSpPr/>
          <p:nvPr/>
        </p:nvSpPr>
        <p:spPr>
          <a:xfrm>
            <a:off x="687157" y="2396374"/>
            <a:ext cx="7715863" cy="3373852"/>
          </a:xfrm>
          <a:prstGeom prst="rect">
            <a:avLst/>
          </a:prstGeom>
          <a:gradFill flip="none" rotWithShape="1">
            <a:gsLst>
              <a:gs pos="0">
                <a:schemeClr val="tx2">
                  <a:lumMod val="75000"/>
                  <a:alpha val="0"/>
                </a:schemeClr>
              </a:gs>
              <a:gs pos="100000">
                <a:schemeClr val="tx2">
                  <a:lumMod val="75000"/>
                  <a:alpha val="52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Box 4"/>
          <p:cNvSpPr txBox="1">
            <a:spLocks noChangeArrowheads="1"/>
          </p:cNvSpPr>
          <p:nvPr/>
        </p:nvSpPr>
        <p:spPr bwMode="auto">
          <a:xfrm>
            <a:off x="491618" y="6150652"/>
            <a:ext cx="86523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i="1" dirty="0">
                <a:solidFill>
                  <a:schemeClr val="accent1"/>
                </a:solidFill>
                <a:latin typeface="ITC Stone Sans Std Medium" panose="020B0602030503020204" pitchFamily="34" charset="0"/>
              </a:rPr>
              <a:t>Human Resource Services - Room 139, French Admin </a:t>
            </a:r>
            <a:r>
              <a:rPr lang="en-US" b="1" i="1" dirty="0" err="1">
                <a:solidFill>
                  <a:schemeClr val="accent1"/>
                </a:solidFill>
                <a:latin typeface="ITC Stone Sans Std Medium" panose="020B0602030503020204" pitchFamily="34" charset="0"/>
              </a:rPr>
              <a:t>Bldg</a:t>
            </a:r>
            <a:endParaRPr lang="en-US" b="1" i="1" dirty="0">
              <a:solidFill>
                <a:schemeClr val="accent1"/>
              </a:solidFill>
              <a:latin typeface="ITC Stone Sans Std Medium" panose="020B0602030503020204" pitchFamily="34" charset="0"/>
            </a:endParaRPr>
          </a:p>
          <a:p>
            <a:pPr algn="ctr" eaLnBrk="1" hangingPunct="1"/>
            <a:r>
              <a:rPr lang="en-US" b="1" dirty="0">
                <a:solidFill>
                  <a:schemeClr val="accent1"/>
                </a:solidFill>
                <a:latin typeface="ITC Stone Sans Std Medium" panose="020B0602030503020204" pitchFamily="34" charset="0"/>
                <a:hlinkClick r:id="rId5"/>
              </a:rPr>
              <a:t>hrs.wsu.edu</a:t>
            </a:r>
            <a:endParaRPr lang="en-US" b="1" dirty="0">
              <a:solidFill>
                <a:schemeClr val="accent1"/>
              </a:solidFill>
              <a:latin typeface="ITC Stone Sans Std Medium" panose="020B0602030503020204" pitchFamily="34" charset="0"/>
            </a:endParaRPr>
          </a:p>
        </p:txBody>
      </p:sp>
      <p:grpSp>
        <p:nvGrpSpPr>
          <p:cNvPr id="12" name="Group 11"/>
          <p:cNvGrpSpPr/>
          <p:nvPr/>
        </p:nvGrpSpPr>
        <p:grpSpPr>
          <a:xfrm>
            <a:off x="687157" y="1853965"/>
            <a:ext cx="6902910" cy="4067715"/>
            <a:chOff x="687157" y="2058919"/>
            <a:chExt cx="6902910" cy="4067715"/>
          </a:xfrm>
        </p:grpSpPr>
        <p:sp>
          <p:nvSpPr>
            <p:cNvPr id="13" name="Straight Connector 12"/>
            <p:cNvSpPr/>
            <p:nvPr/>
          </p:nvSpPr>
          <p:spPr>
            <a:xfrm>
              <a:off x="1494067" y="5334108"/>
              <a:ext cx="6096000"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4" name="Straight Connector 13"/>
            <p:cNvSpPr/>
            <p:nvPr/>
          </p:nvSpPr>
          <p:spPr>
            <a:xfrm>
              <a:off x="1484890" y="3955769"/>
              <a:ext cx="6096000"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5" name="Straight Connector 14"/>
            <p:cNvSpPr/>
            <p:nvPr/>
          </p:nvSpPr>
          <p:spPr>
            <a:xfrm>
              <a:off x="1489479" y="2608963"/>
              <a:ext cx="6096000"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p:cNvSpPr/>
            <p:nvPr/>
          </p:nvSpPr>
          <p:spPr>
            <a:xfrm>
              <a:off x="3074439" y="2130113"/>
              <a:ext cx="4511040" cy="400021"/>
            </a:xfrm>
            <a:custGeom>
              <a:avLst/>
              <a:gdLst>
                <a:gd name="connsiteX0" fmla="*/ 0 w 4511040"/>
                <a:gd name="connsiteY0" fmla="*/ 0 h 400021"/>
                <a:gd name="connsiteX1" fmla="*/ 4511040 w 4511040"/>
                <a:gd name="connsiteY1" fmla="*/ 0 h 400021"/>
                <a:gd name="connsiteX2" fmla="*/ 4511040 w 4511040"/>
                <a:gd name="connsiteY2" fmla="*/ 400021 h 400021"/>
                <a:gd name="connsiteX3" fmla="*/ 0 w 4511040"/>
                <a:gd name="connsiteY3" fmla="*/ 400021 h 400021"/>
                <a:gd name="connsiteX4" fmla="*/ 0 w 4511040"/>
                <a:gd name="connsiteY4" fmla="*/ 0 h 400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1040" h="400021">
                  <a:moveTo>
                    <a:pt x="0" y="0"/>
                  </a:moveTo>
                  <a:lnTo>
                    <a:pt x="4511040" y="0"/>
                  </a:lnTo>
                  <a:lnTo>
                    <a:pt x="4511040" y="400021"/>
                  </a:lnTo>
                  <a:lnTo>
                    <a:pt x="0" y="4000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3815" tIns="43815" rIns="43815" bIns="43815" numCol="1" spcCol="1270" anchor="b" anchorCtr="0">
              <a:noAutofit/>
            </a:bodyPr>
            <a:lstStyle/>
            <a:p>
              <a:pPr lvl="0" algn="l" defTabSz="1022350">
                <a:lnSpc>
                  <a:spcPct val="90000"/>
                </a:lnSpc>
                <a:spcBef>
                  <a:spcPct val="0"/>
                </a:spcBef>
                <a:spcAft>
                  <a:spcPct val="35000"/>
                </a:spcAft>
              </a:pPr>
              <a:endParaRPr lang="en-US" sz="2300" kern="1200"/>
            </a:p>
          </p:txBody>
        </p:sp>
        <p:sp>
          <p:nvSpPr>
            <p:cNvPr id="17" name="Freeform 16"/>
            <p:cNvSpPr/>
            <p:nvPr/>
          </p:nvSpPr>
          <p:spPr>
            <a:xfrm>
              <a:off x="691745" y="2058919"/>
              <a:ext cx="3180428" cy="542408"/>
            </a:xfrm>
            <a:custGeom>
              <a:avLst/>
              <a:gdLst>
                <a:gd name="connsiteX0" fmla="*/ 90419 w 3180428"/>
                <a:gd name="connsiteY0" fmla="*/ 0 h 542408"/>
                <a:gd name="connsiteX1" fmla="*/ 3090009 w 3180428"/>
                <a:gd name="connsiteY1" fmla="*/ 0 h 542408"/>
                <a:gd name="connsiteX2" fmla="*/ 3180428 w 3180428"/>
                <a:gd name="connsiteY2" fmla="*/ 90419 h 542408"/>
                <a:gd name="connsiteX3" fmla="*/ 3180428 w 3180428"/>
                <a:gd name="connsiteY3" fmla="*/ 542408 h 542408"/>
                <a:gd name="connsiteX4" fmla="*/ 3180428 w 3180428"/>
                <a:gd name="connsiteY4" fmla="*/ 542408 h 542408"/>
                <a:gd name="connsiteX5" fmla="*/ 0 w 3180428"/>
                <a:gd name="connsiteY5" fmla="*/ 542408 h 542408"/>
                <a:gd name="connsiteX6" fmla="*/ 0 w 3180428"/>
                <a:gd name="connsiteY6" fmla="*/ 542408 h 542408"/>
                <a:gd name="connsiteX7" fmla="*/ 0 w 3180428"/>
                <a:gd name="connsiteY7" fmla="*/ 90419 h 542408"/>
                <a:gd name="connsiteX8" fmla="*/ 90419 w 3180428"/>
                <a:gd name="connsiteY8" fmla="*/ 0 h 5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0428" h="542408">
                  <a:moveTo>
                    <a:pt x="90419" y="0"/>
                  </a:moveTo>
                  <a:lnTo>
                    <a:pt x="3090009" y="0"/>
                  </a:lnTo>
                  <a:cubicBezTo>
                    <a:pt x="3139946" y="0"/>
                    <a:pt x="3180428" y="40482"/>
                    <a:pt x="3180428" y="90419"/>
                  </a:cubicBezTo>
                  <a:lnTo>
                    <a:pt x="3180428" y="542408"/>
                  </a:lnTo>
                  <a:lnTo>
                    <a:pt x="3180428" y="542408"/>
                  </a:lnTo>
                  <a:lnTo>
                    <a:pt x="0" y="542408"/>
                  </a:lnTo>
                  <a:lnTo>
                    <a:pt x="0" y="542408"/>
                  </a:lnTo>
                  <a:lnTo>
                    <a:pt x="0" y="90419"/>
                  </a:lnTo>
                  <a:cubicBezTo>
                    <a:pt x="0" y="40482"/>
                    <a:pt x="40482" y="0"/>
                    <a:pt x="90419" y="0"/>
                  </a:cubicBez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823" tIns="79823" rIns="79823" bIns="53340" numCol="1" spcCol="1270" anchor="ctr" anchorCtr="0">
              <a:noAutofit/>
            </a:bodyPr>
            <a:lstStyle/>
            <a:p>
              <a:pPr lvl="0" algn="ctr" defTabSz="1244600">
                <a:lnSpc>
                  <a:spcPct val="90000"/>
                </a:lnSpc>
                <a:spcBef>
                  <a:spcPct val="0"/>
                </a:spcBef>
                <a:spcAft>
                  <a:spcPct val="35000"/>
                </a:spcAft>
              </a:pPr>
              <a:r>
                <a:rPr lang="en-US" sz="2800" b="1" kern="1200" dirty="0">
                  <a:effectLst>
                    <a:outerShdw blurRad="38100" dist="38100" dir="2700000" algn="tl">
                      <a:srgbClr val="000000">
                        <a:alpha val="43137"/>
                      </a:srgbClr>
                    </a:outerShdw>
                  </a:effectLst>
                </a:rPr>
                <a:t>Civil</a:t>
              </a:r>
              <a:r>
                <a:rPr lang="en-US" sz="3200" b="1" kern="1200" dirty="0">
                  <a:effectLst>
                    <a:outerShdw blurRad="38100" dist="38100" dir="2700000" algn="tl">
                      <a:srgbClr val="000000">
                        <a:alpha val="43137"/>
                      </a:srgbClr>
                    </a:outerShdw>
                  </a:effectLst>
                </a:rPr>
                <a:t> </a:t>
              </a:r>
              <a:r>
                <a:rPr lang="en-US" sz="2800" b="1" kern="1200" dirty="0">
                  <a:effectLst>
                    <a:outerShdw blurRad="38100" dist="38100" dir="2700000" algn="tl">
                      <a:srgbClr val="000000">
                        <a:alpha val="43137"/>
                      </a:srgbClr>
                    </a:outerShdw>
                  </a:effectLst>
                </a:rPr>
                <a:t>Service</a:t>
              </a:r>
              <a:endParaRPr lang="en-US" sz="3200" b="1" kern="1200" dirty="0">
                <a:effectLst>
                  <a:outerShdw blurRad="38100" dist="38100" dir="2700000" algn="tl">
                    <a:srgbClr val="000000">
                      <a:alpha val="43137"/>
                    </a:srgbClr>
                  </a:outerShdw>
                </a:effectLst>
              </a:endParaRPr>
            </a:p>
          </p:txBody>
        </p:sp>
        <p:sp>
          <p:nvSpPr>
            <p:cNvPr id="18" name="Freeform 17"/>
            <p:cNvSpPr/>
            <p:nvPr/>
          </p:nvSpPr>
          <p:spPr>
            <a:xfrm>
              <a:off x="1090612" y="2601328"/>
              <a:ext cx="6096000" cy="800162"/>
            </a:xfrm>
            <a:custGeom>
              <a:avLst/>
              <a:gdLst>
                <a:gd name="connsiteX0" fmla="*/ 0 w 6096000"/>
                <a:gd name="connsiteY0" fmla="*/ 0 h 800162"/>
                <a:gd name="connsiteX1" fmla="*/ 6096000 w 6096000"/>
                <a:gd name="connsiteY1" fmla="*/ 0 h 800162"/>
                <a:gd name="connsiteX2" fmla="*/ 6096000 w 6096000"/>
                <a:gd name="connsiteY2" fmla="*/ 800162 h 800162"/>
                <a:gd name="connsiteX3" fmla="*/ 0 w 6096000"/>
                <a:gd name="connsiteY3" fmla="*/ 800162 h 800162"/>
                <a:gd name="connsiteX4" fmla="*/ 0 w 6096000"/>
                <a:gd name="connsiteY4" fmla="*/ 0 h 800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00162">
                  <a:moveTo>
                    <a:pt x="0" y="0"/>
                  </a:moveTo>
                  <a:lnTo>
                    <a:pt x="6096000" y="0"/>
                  </a:lnTo>
                  <a:lnTo>
                    <a:pt x="6096000" y="800162"/>
                  </a:lnTo>
                  <a:lnTo>
                    <a:pt x="0" y="8001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8585" tIns="108585" rIns="108585" bIns="108585" numCol="1" spcCol="1270" anchor="t" anchorCtr="0">
              <a:noAutofit/>
            </a:bodyPr>
            <a:lstStyle/>
            <a:p>
              <a:pPr marL="285750" lvl="1" indent="-285750" algn="l" defTabSz="1955800">
                <a:lnSpc>
                  <a:spcPct val="90000"/>
                </a:lnSpc>
                <a:spcBef>
                  <a:spcPct val="0"/>
                </a:spcBef>
                <a:spcAft>
                  <a:spcPct val="15000"/>
                </a:spcAft>
                <a:buChar char="••"/>
              </a:pPr>
              <a:endParaRPr lang="en-US" sz="4400" kern="1200" dirty="0"/>
            </a:p>
          </p:txBody>
        </p:sp>
        <p:sp>
          <p:nvSpPr>
            <p:cNvPr id="19" name="Freeform 18"/>
            <p:cNvSpPr/>
            <p:nvPr/>
          </p:nvSpPr>
          <p:spPr>
            <a:xfrm>
              <a:off x="3069850" y="3492685"/>
              <a:ext cx="4511040" cy="400021"/>
            </a:xfrm>
            <a:custGeom>
              <a:avLst/>
              <a:gdLst>
                <a:gd name="connsiteX0" fmla="*/ 0 w 4511040"/>
                <a:gd name="connsiteY0" fmla="*/ 0 h 400021"/>
                <a:gd name="connsiteX1" fmla="*/ 4511040 w 4511040"/>
                <a:gd name="connsiteY1" fmla="*/ 0 h 400021"/>
                <a:gd name="connsiteX2" fmla="*/ 4511040 w 4511040"/>
                <a:gd name="connsiteY2" fmla="*/ 400021 h 400021"/>
                <a:gd name="connsiteX3" fmla="*/ 0 w 4511040"/>
                <a:gd name="connsiteY3" fmla="*/ 400021 h 400021"/>
                <a:gd name="connsiteX4" fmla="*/ 0 w 4511040"/>
                <a:gd name="connsiteY4" fmla="*/ 0 h 400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1040" h="400021">
                  <a:moveTo>
                    <a:pt x="0" y="0"/>
                  </a:moveTo>
                  <a:lnTo>
                    <a:pt x="4511040" y="0"/>
                  </a:lnTo>
                  <a:lnTo>
                    <a:pt x="4511040" y="400021"/>
                  </a:lnTo>
                  <a:lnTo>
                    <a:pt x="0" y="4000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3815" tIns="43815" rIns="43815" bIns="43815" numCol="1" spcCol="1270" anchor="b" anchorCtr="0">
              <a:noAutofit/>
            </a:bodyPr>
            <a:lstStyle/>
            <a:p>
              <a:pPr lvl="0" algn="l" defTabSz="1022350">
                <a:lnSpc>
                  <a:spcPct val="90000"/>
                </a:lnSpc>
                <a:spcBef>
                  <a:spcPct val="0"/>
                </a:spcBef>
                <a:spcAft>
                  <a:spcPct val="35000"/>
                </a:spcAft>
              </a:pPr>
              <a:endParaRPr lang="en-US" sz="2300" kern="1200"/>
            </a:p>
          </p:txBody>
        </p:sp>
        <p:sp>
          <p:nvSpPr>
            <p:cNvPr id="20" name="Freeform 19"/>
            <p:cNvSpPr/>
            <p:nvPr/>
          </p:nvSpPr>
          <p:spPr>
            <a:xfrm>
              <a:off x="696334" y="3421491"/>
              <a:ext cx="3162074" cy="542408"/>
            </a:xfrm>
            <a:custGeom>
              <a:avLst/>
              <a:gdLst>
                <a:gd name="connsiteX0" fmla="*/ 90419 w 3162074"/>
                <a:gd name="connsiteY0" fmla="*/ 0 h 542408"/>
                <a:gd name="connsiteX1" fmla="*/ 3071655 w 3162074"/>
                <a:gd name="connsiteY1" fmla="*/ 0 h 542408"/>
                <a:gd name="connsiteX2" fmla="*/ 3162074 w 3162074"/>
                <a:gd name="connsiteY2" fmla="*/ 90419 h 542408"/>
                <a:gd name="connsiteX3" fmla="*/ 3162074 w 3162074"/>
                <a:gd name="connsiteY3" fmla="*/ 542408 h 542408"/>
                <a:gd name="connsiteX4" fmla="*/ 3162074 w 3162074"/>
                <a:gd name="connsiteY4" fmla="*/ 542408 h 542408"/>
                <a:gd name="connsiteX5" fmla="*/ 0 w 3162074"/>
                <a:gd name="connsiteY5" fmla="*/ 542408 h 542408"/>
                <a:gd name="connsiteX6" fmla="*/ 0 w 3162074"/>
                <a:gd name="connsiteY6" fmla="*/ 542408 h 542408"/>
                <a:gd name="connsiteX7" fmla="*/ 0 w 3162074"/>
                <a:gd name="connsiteY7" fmla="*/ 90419 h 542408"/>
                <a:gd name="connsiteX8" fmla="*/ 90419 w 3162074"/>
                <a:gd name="connsiteY8" fmla="*/ 0 h 5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2074" h="542408">
                  <a:moveTo>
                    <a:pt x="90419" y="0"/>
                  </a:moveTo>
                  <a:lnTo>
                    <a:pt x="3071655" y="0"/>
                  </a:lnTo>
                  <a:cubicBezTo>
                    <a:pt x="3121592" y="0"/>
                    <a:pt x="3162074" y="40482"/>
                    <a:pt x="3162074" y="90419"/>
                  </a:cubicBezTo>
                  <a:lnTo>
                    <a:pt x="3162074" y="542408"/>
                  </a:lnTo>
                  <a:lnTo>
                    <a:pt x="3162074" y="542408"/>
                  </a:lnTo>
                  <a:lnTo>
                    <a:pt x="0" y="542408"/>
                  </a:lnTo>
                  <a:lnTo>
                    <a:pt x="0" y="542408"/>
                  </a:lnTo>
                  <a:lnTo>
                    <a:pt x="0" y="90419"/>
                  </a:lnTo>
                  <a:cubicBezTo>
                    <a:pt x="0" y="40482"/>
                    <a:pt x="40482" y="0"/>
                    <a:pt x="90419" y="0"/>
                  </a:cubicBez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203" tIns="72203" rIns="72203" bIns="45720" numCol="1" spcCol="1270" anchor="ctr" anchorCtr="0">
              <a:noAutofit/>
            </a:bodyPr>
            <a:lstStyle/>
            <a:p>
              <a:pPr lvl="0" algn="ctr" defTabSz="1066800">
                <a:lnSpc>
                  <a:spcPct val="90000"/>
                </a:lnSpc>
                <a:spcBef>
                  <a:spcPct val="0"/>
                </a:spcBef>
                <a:spcAft>
                  <a:spcPct val="35000"/>
                </a:spcAft>
              </a:pPr>
              <a:r>
                <a:rPr lang="en-US" sz="2800" b="1" kern="1200" dirty="0">
                  <a:effectLst>
                    <a:outerShdw blurRad="38100" dist="38100" dir="2700000" algn="tl">
                      <a:srgbClr val="000000">
                        <a:alpha val="43137"/>
                      </a:srgbClr>
                    </a:outerShdw>
                  </a:effectLst>
                </a:rPr>
                <a:t>Faculty and AP</a:t>
              </a:r>
            </a:p>
          </p:txBody>
        </p:sp>
        <p:sp>
          <p:nvSpPr>
            <p:cNvPr id="21" name="Freeform 20"/>
            <p:cNvSpPr/>
            <p:nvPr/>
          </p:nvSpPr>
          <p:spPr>
            <a:xfrm>
              <a:off x="1090612" y="3963900"/>
              <a:ext cx="6096000" cy="800162"/>
            </a:xfrm>
            <a:custGeom>
              <a:avLst/>
              <a:gdLst>
                <a:gd name="connsiteX0" fmla="*/ 0 w 6096000"/>
                <a:gd name="connsiteY0" fmla="*/ 0 h 800162"/>
                <a:gd name="connsiteX1" fmla="*/ 6096000 w 6096000"/>
                <a:gd name="connsiteY1" fmla="*/ 0 h 800162"/>
                <a:gd name="connsiteX2" fmla="*/ 6096000 w 6096000"/>
                <a:gd name="connsiteY2" fmla="*/ 800162 h 800162"/>
                <a:gd name="connsiteX3" fmla="*/ 0 w 6096000"/>
                <a:gd name="connsiteY3" fmla="*/ 800162 h 800162"/>
                <a:gd name="connsiteX4" fmla="*/ 0 w 6096000"/>
                <a:gd name="connsiteY4" fmla="*/ 0 h 800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00162">
                  <a:moveTo>
                    <a:pt x="0" y="0"/>
                  </a:moveTo>
                  <a:lnTo>
                    <a:pt x="6096000" y="0"/>
                  </a:lnTo>
                  <a:lnTo>
                    <a:pt x="6096000" y="800162"/>
                  </a:lnTo>
                  <a:lnTo>
                    <a:pt x="0" y="8001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8585" tIns="108585" rIns="108585" bIns="108585" numCol="1" spcCol="1270" anchor="t" anchorCtr="0">
              <a:noAutofit/>
            </a:bodyPr>
            <a:lstStyle/>
            <a:p>
              <a:pPr marL="285750" lvl="1" indent="-285750" algn="l" defTabSz="1955800">
                <a:lnSpc>
                  <a:spcPct val="90000"/>
                </a:lnSpc>
                <a:spcBef>
                  <a:spcPct val="0"/>
                </a:spcBef>
                <a:spcAft>
                  <a:spcPct val="15000"/>
                </a:spcAft>
                <a:buChar char="••"/>
              </a:pPr>
              <a:endParaRPr lang="en-US" sz="4400" kern="1200" dirty="0"/>
            </a:p>
          </p:txBody>
        </p:sp>
        <p:sp>
          <p:nvSpPr>
            <p:cNvPr id="22" name="Freeform 21"/>
            <p:cNvSpPr/>
            <p:nvPr/>
          </p:nvSpPr>
          <p:spPr>
            <a:xfrm>
              <a:off x="3079027" y="4855257"/>
              <a:ext cx="4511040" cy="400021"/>
            </a:xfrm>
            <a:custGeom>
              <a:avLst/>
              <a:gdLst>
                <a:gd name="connsiteX0" fmla="*/ 0 w 4511040"/>
                <a:gd name="connsiteY0" fmla="*/ 0 h 400021"/>
                <a:gd name="connsiteX1" fmla="*/ 4511040 w 4511040"/>
                <a:gd name="connsiteY1" fmla="*/ 0 h 400021"/>
                <a:gd name="connsiteX2" fmla="*/ 4511040 w 4511040"/>
                <a:gd name="connsiteY2" fmla="*/ 400021 h 400021"/>
                <a:gd name="connsiteX3" fmla="*/ 0 w 4511040"/>
                <a:gd name="connsiteY3" fmla="*/ 400021 h 400021"/>
                <a:gd name="connsiteX4" fmla="*/ 0 w 4511040"/>
                <a:gd name="connsiteY4" fmla="*/ 0 h 400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1040" h="400021">
                  <a:moveTo>
                    <a:pt x="0" y="0"/>
                  </a:moveTo>
                  <a:lnTo>
                    <a:pt x="4511040" y="0"/>
                  </a:lnTo>
                  <a:lnTo>
                    <a:pt x="4511040" y="400021"/>
                  </a:lnTo>
                  <a:lnTo>
                    <a:pt x="0" y="4000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3815" tIns="43815" rIns="43815" bIns="43815" numCol="1" spcCol="1270" anchor="b" anchorCtr="0">
              <a:noAutofit/>
            </a:bodyPr>
            <a:lstStyle/>
            <a:p>
              <a:pPr lvl="0" algn="l" defTabSz="1022350">
                <a:lnSpc>
                  <a:spcPct val="90000"/>
                </a:lnSpc>
                <a:spcBef>
                  <a:spcPct val="0"/>
                </a:spcBef>
                <a:spcAft>
                  <a:spcPct val="35000"/>
                </a:spcAft>
              </a:pPr>
              <a:endParaRPr lang="en-US" sz="2300" kern="1200"/>
            </a:p>
          </p:txBody>
        </p:sp>
        <p:sp>
          <p:nvSpPr>
            <p:cNvPr id="23" name="Freeform 22"/>
            <p:cNvSpPr/>
            <p:nvPr/>
          </p:nvSpPr>
          <p:spPr>
            <a:xfrm>
              <a:off x="687157" y="4784063"/>
              <a:ext cx="3198782" cy="542408"/>
            </a:xfrm>
            <a:custGeom>
              <a:avLst/>
              <a:gdLst>
                <a:gd name="connsiteX0" fmla="*/ 90419 w 3198782"/>
                <a:gd name="connsiteY0" fmla="*/ 0 h 542408"/>
                <a:gd name="connsiteX1" fmla="*/ 3108363 w 3198782"/>
                <a:gd name="connsiteY1" fmla="*/ 0 h 542408"/>
                <a:gd name="connsiteX2" fmla="*/ 3198782 w 3198782"/>
                <a:gd name="connsiteY2" fmla="*/ 90419 h 542408"/>
                <a:gd name="connsiteX3" fmla="*/ 3198782 w 3198782"/>
                <a:gd name="connsiteY3" fmla="*/ 542408 h 542408"/>
                <a:gd name="connsiteX4" fmla="*/ 3198782 w 3198782"/>
                <a:gd name="connsiteY4" fmla="*/ 542408 h 542408"/>
                <a:gd name="connsiteX5" fmla="*/ 0 w 3198782"/>
                <a:gd name="connsiteY5" fmla="*/ 542408 h 542408"/>
                <a:gd name="connsiteX6" fmla="*/ 0 w 3198782"/>
                <a:gd name="connsiteY6" fmla="*/ 542408 h 542408"/>
                <a:gd name="connsiteX7" fmla="*/ 0 w 3198782"/>
                <a:gd name="connsiteY7" fmla="*/ 90419 h 542408"/>
                <a:gd name="connsiteX8" fmla="*/ 90419 w 3198782"/>
                <a:gd name="connsiteY8" fmla="*/ 0 h 5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8782" h="542408">
                  <a:moveTo>
                    <a:pt x="90419" y="0"/>
                  </a:moveTo>
                  <a:lnTo>
                    <a:pt x="3108363" y="0"/>
                  </a:lnTo>
                  <a:cubicBezTo>
                    <a:pt x="3158300" y="0"/>
                    <a:pt x="3198782" y="40482"/>
                    <a:pt x="3198782" y="90419"/>
                  </a:cubicBezTo>
                  <a:lnTo>
                    <a:pt x="3198782" y="542408"/>
                  </a:lnTo>
                  <a:lnTo>
                    <a:pt x="3198782" y="542408"/>
                  </a:lnTo>
                  <a:lnTo>
                    <a:pt x="0" y="542408"/>
                  </a:lnTo>
                  <a:lnTo>
                    <a:pt x="0" y="542408"/>
                  </a:lnTo>
                  <a:lnTo>
                    <a:pt x="0" y="90419"/>
                  </a:lnTo>
                  <a:cubicBezTo>
                    <a:pt x="0" y="40482"/>
                    <a:pt x="40482" y="0"/>
                    <a:pt x="90419" y="0"/>
                  </a:cubicBez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203" tIns="72203" rIns="72203" bIns="45720" numCol="1" spcCol="1270" anchor="ctr" anchorCtr="0">
              <a:noAutofit/>
            </a:bodyPr>
            <a:lstStyle/>
            <a:p>
              <a:pPr lvl="0" algn="ctr" defTabSz="1066800">
                <a:lnSpc>
                  <a:spcPct val="90000"/>
                </a:lnSpc>
                <a:spcBef>
                  <a:spcPct val="0"/>
                </a:spcBef>
                <a:spcAft>
                  <a:spcPct val="35000"/>
                </a:spcAft>
              </a:pPr>
              <a:r>
                <a:rPr lang="en-US" sz="2800" b="1" kern="1200" dirty="0">
                  <a:effectLst>
                    <a:outerShdw blurRad="38100" dist="38100" dir="2700000" algn="tl">
                      <a:srgbClr val="000000">
                        <a:alpha val="43137"/>
                      </a:srgbClr>
                    </a:outerShdw>
                  </a:effectLst>
                </a:rPr>
                <a:t>Bargaining Unit</a:t>
              </a:r>
            </a:p>
          </p:txBody>
        </p:sp>
        <p:sp>
          <p:nvSpPr>
            <p:cNvPr id="24" name="Freeform 23"/>
            <p:cNvSpPr/>
            <p:nvPr/>
          </p:nvSpPr>
          <p:spPr>
            <a:xfrm>
              <a:off x="1090612" y="5326472"/>
              <a:ext cx="6096000" cy="800162"/>
            </a:xfrm>
            <a:custGeom>
              <a:avLst/>
              <a:gdLst>
                <a:gd name="connsiteX0" fmla="*/ 0 w 6096000"/>
                <a:gd name="connsiteY0" fmla="*/ 0 h 800162"/>
                <a:gd name="connsiteX1" fmla="*/ 6096000 w 6096000"/>
                <a:gd name="connsiteY1" fmla="*/ 0 h 800162"/>
                <a:gd name="connsiteX2" fmla="*/ 6096000 w 6096000"/>
                <a:gd name="connsiteY2" fmla="*/ 800162 h 800162"/>
                <a:gd name="connsiteX3" fmla="*/ 0 w 6096000"/>
                <a:gd name="connsiteY3" fmla="*/ 800162 h 800162"/>
                <a:gd name="connsiteX4" fmla="*/ 0 w 6096000"/>
                <a:gd name="connsiteY4" fmla="*/ 0 h 800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00162">
                  <a:moveTo>
                    <a:pt x="0" y="0"/>
                  </a:moveTo>
                  <a:lnTo>
                    <a:pt x="6096000" y="0"/>
                  </a:lnTo>
                  <a:lnTo>
                    <a:pt x="6096000" y="800162"/>
                  </a:lnTo>
                  <a:lnTo>
                    <a:pt x="0" y="8001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8585" tIns="108585" rIns="108585" bIns="108585" numCol="1" spcCol="1270" anchor="t" anchorCtr="0">
              <a:noAutofit/>
            </a:bodyPr>
            <a:lstStyle/>
            <a:p>
              <a:pPr marL="285750" lvl="1" indent="-285750" algn="l" defTabSz="1955800">
                <a:lnSpc>
                  <a:spcPct val="90000"/>
                </a:lnSpc>
                <a:spcBef>
                  <a:spcPct val="0"/>
                </a:spcBef>
                <a:spcAft>
                  <a:spcPct val="15000"/>
                </a:spcAft>
                <a:buChar char="••"/>
              </a:pPr>
              <a:endParaRPr lang="en-US" sz="4400" kern="1200" dirty="0"/>
            </a:p>
          </p:txBody>
        </p:sp>
      </p:grpSp>
      <p:sp>
        <p:nvSpPr>
          <p:cNvPr id="25" name="TextBox 24"/>
          <p:cNvSpPr txBox="1"/>
          <p:nvPr/>
        </p:nvSpPr>
        <p:spPr>
          <a:xfrm>
            <a:off x="1305890" y="2449675"/>
            <a:ext cx="5252566" cy="523220"/>
          </a:xfrm>
          <a:prstGeom prst="rect">
            <a:avLst/>
          </a:prstGeom>
          <a:noFill/>
        </p:spPr>
        <p:txBody>
          <a:bodyPr wrap="square" rtlCol="0">
            <a:spAutoFit/>
          </a:bodyPr>
          <a:lstStyle/>
          <a:p>
            <a:r>
              <a:rPr lang="en-US" sz="2800" b="1" i="1" dirty="0">
                <a:solidFill>
                  <a:schemeClr val="bg2"/>
                </a:solidFill>
              </a:rPr>
              <a:t>Immediately available for use</a:t>
            </a:r>
          </a:p>
        </p:txBody>
      </p:sp>
      <p:sp>
        <p:nvSpPr>
          <p:cNvPr id="26" name="TextBox 25"/>
          <p:cNvSpPr txBox="1"/>
          <p:nvPr/>
        </p:nvSpPr>
        <p:spPr>
          <a:xfrm>
            <a:off x="1305890" y="3809086"/>
            <a:ext cx="5252565" cy="523220"/>
          </a:xfrm>
          <a:prstGeom prst="rect">
            <a:avLst/>
          </a:prstGeom>
          <a:noFill/>
        </p:spPr>
        <p:txBody>
          <a:bodyPr wrap="square" rtlCol="0">
            <a:spAutoFit/>
          </a:bodyPr>
          <a:lstStyle/>
          <a:p>
            <a:r>
              <a:rPr lang="en-US" sz="2800" b="1" i="1" dirty="0">
                <a:solidFill>
                  <a:schemeClr val="bg2"/>
                </a:solidFill>
              </a:rPr>
              <a:t>Immediately available for use</a:t>
            </a:r>
          </a:p>
        </p:txBody>
      </p:sp>
      <p:sp>
        <p:nvSpPr>
          <p:cNvPr id="27" name="TextBox 26"/>
          <p:cNvSpPr txBox="1"/>
          <p:nvPr/>
        </p:nvSpPr>
        <p:spPr>
          <a:xfrm>
            <a:off x="1305889" y="5171603"/>
            <a:ext cx="4448525" cy="523220"/>
          </a:xfrm>
          <a:prstGeom prst="rect">
            <a:avLst/>
          </a:prstGeom>
          <a:noFill/>
        </p:spPr>
        <p:txBody>
          <a:bodyPr wrap="square" rtlCol="0">
            <a:spAutoFit/>
          </a:bodyPr>
          <a:lstStyle/>
          <a:p>
            <a:r>
              <a:rPr lang="en-US" sz="2800" b="1" i="1" dirty="0">
                <a:solidFill>
                  <a:schemeClr val="bg2"/>
                </a:solidFill>
              </a:rPr>
              <a:t>Check CBA</a:t>
            </a:r>
          </a:p>
        </p:txBody>
      </p:sp>
      <p:sp>
        <p:nvSpPr>
          <p:cNvPr id="28" name="TextBox 27"/>
          <p:cNvSpPr txBox="1"/>
          <p:nvPr/>
        </p:nvSpPr>
        <p:spPr>
          <a:xfrm>
            <a:off x="6424428" y="2521388"/>
            <a:ext cx="2719572" cy="400110"/>
          </a:xfrm>
          <a:prstGeom prst="rect">
            <a:avLst/>
          </a:prstGeom>
          <a:noFill/>
        </p:spPr>
        <p:txBody>
          <a:bodyPr wrap="square" rtlCol="0">
            <a:spAutoFit/>
          </a:bodyPr>
          <a:lstStyle/>
          <a:p>
            <a:r>
              <a:rPr lang="en-US" sz="2000" b="1" dirty="0">
                <a:solidFill>
                  <a:srgbClr val="800000"/>
                </a:solidFill>
              </a:rPr>
              <a:t>Jan 1 – Dec 31</a:t>
            </a:r>
          </a:p>
        </p:txBody>
      </p:sp>
      <p:sp>
        <p:nvSpPr>
          <p:cNvPr id="29" name="TextBox 28"/>
          <p:cNvSpPr txBox="1"/>
          <p:nvPr/>
        </p:nvSpPr>
        <p:spPr>
          <a:xfrm>
            <a:off x="6424428" y="5209221"/>
            <a:ext cx="2719572" cy="400110"/>
          </a:xfrm>
          <a:prstGeom prst="rect">
            <a:avLst/>
          </a:prstGeom>
          <a:noFill/>
        </p:spPr>
        <p:txBody>
          <a:bodyPr wrap="square" rtlCol="0">
            <a:spAutoFit/>
          </a:bodyPr>
          <a:lstStyle/>
          <a:p>
            <a:r>
              <a:rPr lang="en-US" sz="2000" b="1" dirty="0">
                <a:solidFill>
                  <a:srgbClr val="800000"/>
                </a:solidFill>
              </a:rPr>
              <a:t>Jan 1 – Dec 31</a:t>
            </a:r>
          </a:p>
        </p:txBody>
      </p:sp>
      <p:sp>
        <p:nvSpPr>
          <p:cNvPr id="30" name="TextBox 29"/>
          <p:cNvSpPr txBox="1"/>
          <p:nvPr/>
        </p:nvSpPr>
        <p:spPr>
          <a:xfrm>
            <a:off x="6424428" y="3910342"/>
            <a:ext cx="2719572" cy="400110"/>
          </a:xfrm>
          <a:prstGeom prst="rect">
            <a:avLst/>
          </a:prstGeom>
          <a:noFill/>
        </p:spPr>
        <p:txBody>
          <a:bodyPr wrap="square" rtlCol="0">
            <a:spAutoFit/>
          </a:bodyPr>
          <a:lstStyle/>
          <a:p>
            <a:r>
              <a:rPr lang="en-US" sz="2000" b="1" dirty="0">
                <a:solidFill>
                  <a:srgbClr val="800000"/>
                </a:solidFill>
              </a:rPr>
              <a:t>Jul 1 – Jun 30</a:t>
            </a:r>
          </a:p>
        </p:txBody>
      </p:sp>
    </p:spTree>
    <p:custDataLst>
      <p:tags r:id="rId1"/>
    </p:custDataLst>
    <p:extLst>
      <p:ext uri="{BB962C8B-B14F-4D97-AF65-F5344CB8AC3E}">
        <p14:creationId xmlns:p14="http://schemas.microsoft.com/office/powerpoint/2010/main" val="33518012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rgbClr val="EAEAEA"/>
            </a:gs>
            <a:gs pos="100000">
              <a:schemeClr val="tx1"/>
            </a:gs>
          </a:gsLst>
          <a:lin ang="16200000" scaled="1"/>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5229225" y="6124575"/>
            <a:ext cx="3914775" cy="733425"/>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9809" r="29921"/>
          <a:stretch/>
        </p:blipFill>
        <p:spPr>
          <a:xfrm>
            <a:off x="0" y="656466"/>
            <a:ext cx="9191297" cy="6233066"/>
          </a:xfrm>
          <a:prstGeom prst="rect">
            <a:avLst/>
          </a:prstGeom>
        </p:spPr>
      </p:pic>
      <p:sp>
        <p:nvSpPr>
          <p:cNvPr id="10" name="TPQuestion"/>
          <p:cNvSpPr txBox="1">
            <a:spLocks/>
          </p:cNvSpPr>
          <p:nvPr/>
        </p:nvSpPr>
        <p:spPr bwMode="black">
          <a:xfrm>
            <a:off x="0" y="57951"/>
            <a:ext cx="6128937" cy="535531"/>
          </a:xfrm>
          <a:prstGeom prst="rect">
            <a:avLst/>
          </a:prstGeom>
          <a:gradFill flip="none" rotWithShape="1">
            <a:gsLst>
              <a:gs pos="0">
                <a:srgbClr val="5E6A71"/>
              </a:gs>
              <a:gs pos="34000">
                <a:schemeClr val="tx1"/>
              </a:gs>
              <a:gs pos="100000">
                <a:schemeClr val="tx1"/>
              </a:gs>
            </a:gsLst>
            <a:lin ang="0" scaled="1"/>
            <a:tileRect/>
          </a:gra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1" compatLnSpc="1">
            <a:prstTxWarp prst="textNoShape">
              <a:avLst/>
            </a:prstTxWarp>
            <a:spAutoFit/>
          </a:bodyPr>
          <a:lstStyle>
            <a:defPPr>
              <a:defRPr lang="en-US"/>
            </a:defPPr>
            <a:lvl1pPr marL="0" eaLnBrk="0" hangingPunct="0">
              <a:lnSpc>
                <a:spcPct val="90000"/>
              </a:lnSpc>
              <a:defRPr sz="3200" b="1">
                <a:solidFill>
                  <a:srgbClr val="600020"/>
                </a:solidFill>
                <a:effectLst>
                  <a:outerShdw blurRad="114300" dist="25400" dir="5400000" algn="ctr" rotWithShape="0">
                    <a:schemeClr val="tx1"/>
                  </a:outerShdw>
                </a:effectLst>
                <a:latin typeface="Stone Sans Bold" pitchFamily="34" charset="0"/>
              </a:defRPr>
            </a:lvl1pPr>
            <a:lvl2pPr eaLnBrk="0" hangingPunct="0">
              <a:lnSpc>
                <a:spcPct val="90000"/>
              </a:lnSpc>
              <a:defRPr sz="2800" b="1"/>
            </a:lvl2pPr>
            <a:lvl3pPr eaLnBrk="0" hangingPunct="0">
              <a:lnSpc>
                <a:spcPct val="90000"/>
              </a:lnSpc>
              <a:defRPr sz="2800" b="1"/>
            </a:lvl3pPr>
            <a:lvl4pPr eaLnBrk="0" hangingPunct="0">
              <a:lnSpc>
                <a:spcPct val="90000"/>
              </a:lnSpc>
              <a:defRPr sz="2800" b="1"/>
            </a:lvl4pPr>
            <a:lvl5pPr eaLnBrk="0" hangingPunct="0">
              <a:lnSpc>
                <a:spcPct val="90000"/>
              </a:lnSpc>
              <a:defRPr sz="2800" b="1"/>
            </a:lvl5pPr>
            <a:lvl6pPr marL="457200" fontAlgn="base">
              <a:lnSpc>
                <a:spcPct val="90000"/>
              </a:lnSpc>
              <a:spcBef>
                <a:spcPct val="0"/>
              </a:spcBef>
              <a:spcAft>
                <a:spcPct val="0"/>
              </a:spcAft>
              <a:defRPr sz="2800" b="1"/>
            </a:lvl6pPr>
            <a:lvl7pPr marL="914400" fontAlgn="base">
              <a:lnSpc>
                <a:spcPct val="90000"/>
              </a:lnSpc>
              <a:spcBef>
                <a:spcPct val="0"/>
              </a:spcBef>
              <a:spcAft>
                <a:spcPct val="0"/>
              </a:spcAft>
              <a:defRPr sz="2800" b="1"/>
            </a:lvl7pPr>
            <a:lvl8pPr marL="1371600" fontAlgn="base">
              <a:lnSpc>
                <a:spcPct val="90000"/>
              </a:lnSpc>
              <a:spcBef>
                <a:spcPct val="0"/>
              </a:spcBef>
              <a:spcAft>
                <a:spcPct val="0"/>
              </a:spcAft>
              <a:defRPr sz="2800" b="1"/>
            </a:lvl8pPr>
            <a:lvl9pPr marL="1828800" fontAlgn="base">
              <a:lnSpc>
                <a:spcPct val="90000"/>
              </a:lnSpc>
              <a:spcBef>
                <a:spcPct val="0"/>
              </a:spcBef>
              <a:spcAft>
                <a:spcPct val="0"/>
              </a:spcAft>
              <a:defRPr sz="2800" b="1"/>
            </a:lvl9pPr>
          </a:lstStyle>
          <a:p>
            <a:r>
              <a:rPr lang="en-US" dirty="0">
                <a:solidFill>
                  <a:srgbClr val="981E32"/>
                </a:solidFill>
                <a:effectLst>
                  <a:outerShdw blurRad="38100" dist="38100" dir="2700000" algn="tl">
                    <a:srgbClr val="000000">
                      <a:alpha val="43137"/>
                    </a:srgbClr>
                  </a:outerShdw>
                </a:effectLst>
                <a:latin typeface="Stone Sans" pitchFamily="34" charset="0"/>
              </a:rPr>
              <a:t>Leave Information</a:t>
            </a:r>
          </a:p>
        </p:txBody>
      </p:sp>
      <p:sp>
        <p:nvSpPr>
          <p:cNvPr id="5" name="Rectangle 4"/>
          <p:cNvSpPr/>
          <p:nvPr/>
        </p:nvSpPr>
        <p:spPr>
          <a:xfrm>
            <a:off x="0" y="656466"/>
            <a:ext cx="9144000" cy="6259143"/>
          </a:xfrm>
          <a:prstGeom prst="rect">
            <a:avLst/>
          </a:prstGeom>
          <a:gradFill flip="none" rotWithShape="1">
            <a:gsLst>
              <a:gs pos="2000">
                <a:srgbClr val="EAEAEA">
                  <a:lumMod val="18000"/>
                  <a:lumOff val="82000"/>
                  <a:alpha val="42000"/>
                </a:srgbClr>
              </a:gs>
              <a:gs pos="100000">
                <a:srgbClr val="EDEDED">
                  <a:lumMod val="0"/>
                  <a:lumOff val="10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4"/>
          <p:cNvSpPr txBox="1">
            <a:spLocks noChangeArrowheads="1"/>
          </p:cNvSpPr>
          <p:nvPr/>
        </p:nvSpPr>
        <p:spPr bwMode="auto">
          <a:xfrm>
            <a:off x="491618" y="6150652"/>
            <a:ext cx="86523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i="1" dirty="0">
                <a:solidFill>
                  <a:schemeClr val="accent1"/>
                </a:solidFill>
                <a:latin typeface="ITC Stone Sans Std Medium" panose="020B0602030503020204" pitchFamily="34" charset="0"/>
              </a:rPr>
              <a:t>Human Resource Services - Room 139, French Admin </a:t>
            </a:r>
            <a:r>
              <a:rPr lang="en-US" b="1" i="1" dirty="0" err="1">
                <a:solidFill>
                  <a:schemeClr val="accent1"/>
                </a:solidFill>
                <a:latin typeface="ITC Stone Sans Std Medium" panose="020B0602030503020204" pitchFamily="34" charset="0"/>
              </a:rPr>
              <a:t>Bldg</a:t>
            </a:r>
            <a:endParaRPr lang="en-US" b="1" i="1" dirty="0">
              <a:solidFill>
                <a:schemeClr val="accent1"/>
              </a:solidFill>
              <a:latin typeface="ITC Stone Sans Std Medium" panose="020B0602030503020204" pitchFamily="34" charset="0"/>
            </a:endParaRPr>
          </a:p>
          <a:p>
            <a:pPr algn="ctr" eaLnBrk="1" hangingPunct="1"/>
            <a:r>
              <a:rPr lang="en-US" b="1" dirty="0">
                <a:solidFill>
                  <a:schemeClr val="accent1"/>
                </a:solidFill>
                <a:latin typeface="ITC Stone Sans Std Medium" panose="020B0602030503020204" pitchFamily="34" charset="0"/>
                <a:hlinkClick r:id="rId6"/>
              </a:rPr>
              <a:t>hrs.wsu.edu</a:t>
            </a:r>
            <a:endParaRPr lang="en-US" b="1" dirty="0">
              <a:solidFill>
                <a:schemeClr val="accent1"/>
              </a:solidFill>
              <a:latin typeface="ITC Stone Sans Std Medium" panose="020B0602030503020204" pitchFamily="34" charset="0"/>
            </a:endParaRPr>
          </a:p>
        </p:txBody>
      </p:sp>
      <p:sp>
        <p:nvSpPr>
          <p:cNvPr id="3" name="Content Placeholder 2"/>
          <p:cNvSpPr>
            <a:spLocks noGrp="1"/>
          </p:cNvSpPr>
          <p:nvPr>
            <p:ph idx="4294967295"/>
          </p:nvPr>
        </p:nvSpPr>
        <p:spPr>
          <a:xfrm>
            <a:off x="382137" y="1129073"/>
            <a:ext cx="8243248" cy="3913892"/>
          </a:xfrm>
          <a:prstGeom prst="rect">
            <a:avLst/>
          </a:prstGeom>
        </p:spPr>
        <p:txBody>
          <a:bodyPr wrap="square"/>
          <a:lstStyle/>
          <a:p>
            <a:pPr marL="0" indent="0" algn="ctr">
              <a:spcBef>
                <a:spcPts val="600"/>
              </a:spcBef>
              <a:buNone/>
              <a:tabLst>
                <a:tab pos="457200" algn="l"/>
              </a:tabLst>
              <a:defRPr/>
            </a:pPr>
            <a:r>
              <a:rPr lang="en-US" sz="3600" b="1" dirty="0">
                <a:solidFill>
                  <a:srgbClr val="800000"/>
                </a:solidFill>
                <a:effectLst>
                  <a:outerShdw blurRad="38100" dist="38100" dir="2700000" algn="tl">
                    <a:srgbClr val="000000">
                      <a:alpha val="43137"/>
                    </a:srgbClr>
                  </a:outerShdw>
                </a:effectLst>
                <a:latin typeface="ITC Stone Sans Std Medium" panose="020B0602030503020204" pitchFamily="34" charset="0"/>
              </a:rPr>
              <a:t>December Holiday </a:t>
            </a:r>
          </a:p>
          <a:p>
            <a:pPr marL="0" indent="0" algn="ctr">
              <a:spcBef>
                <a:spcPts val="600"/>
              </a:spcBef>
              <a:buNone/>
              <a:tabLst>
                <a:tab pos="457200" algn="l"/>
              </a:tabLst>
              <a:defRPr/>
            </a:pPr>
            <a:r>
              <a:rPr lang="en-US" sz="3600" b="1" dirty="0">
                <a:solidFill>
                  <a:srgbClr val="800000"/>
                </a:solidFill>
                <a:effectLst>
                  <a:outerShdw blurRad="38100" dist="38100" dir="2700000" algn="tl">
                    <a:srgbClr val="000000">
                      <a:alpha val="43137"/>
                    </a:srgbClr>
                  </a:outerShdw>
                </a:effectLst>
                <a:latin typeface="ITC Stone Sans Std Medium" panose="020B0602030503020204" pitchFamily="34" charset="0"/>
              </a:rPr>
              <a:t>Reduced Operations</a:t>
            </a:r>
          </a:p>
          <a:p>
            <a:pPr marL="0" lvl="1" indent="0" algn="ctr">
              <a:lnSpc>
                <a:spcPct val="100000"/>
              </a:lnSpc>
              <a:spcBef>
                <a:spcPts val="0"/>
              </a:spcBef>
              <a:buSzPct val="100000"/>
              <a:buNone/>
              <a:tabLst>
                <a:tab pos="457200" algn="l"/>
                <a:tab pos="2224088" algn="l"/>
              </a:tabLst>
              <a:defRPr/>
            </a:pPr>
            <a:endParaRPr lang="en-US" sz="2800" b="1" dirty="0">
              <a:latin typeface="ITC Stone Sans Std Medium" panose="020B0602030503020204" pitchFamily="34" charset="0"/>
            </a:endParaRPr>
          </a:p>
          <a:p>
            <a:pPr marL="0" lvl="1" indent="0" algn="ctr">
              <a:lnSpc>
                <a:spcPct val="100000"/>
              </a:lnSpc>
              <a:buSzPct val="100000"/>
              <a:buNone/>
              <a:tabLst>
                <a:tab pos="457200" algn="l"/>
                <a:tab pos="2224088" algn="l"/>
              </a:tabLst>
              <a:defRPr/>
            </a:pPr>
            <a:r>
              <a:rPr lang="en-US" sz="2800" b="1" dirty="0">
                <a:latin typeface="ITC Stone Sans Std Medium" panose="020B0602030503020204" pitchFamily="34" charset="0"/>
              </a:rPr>
              <a:t>WSU will close all non-essential business operations and associated buildings at all locations during the period covering the December Holiday Reduced Operations. </a:t>
            </a:r>
            <a:endParaRPr lang="en-US" b="1" dirty="0">
              <a:latin typeface="ITC Stone Sans Std Medium" panose="020B0602030503020204" pitchFamily="34" charset="0"/>
            </a:endParaRPr>
          </a:p>
        </p:txBody>
      </p:sp>
      <p:sp>
        <p:nvSpPr>
          <p:cNvPr id="4" name="Content Placeholder 2"/>
          <p:cNvSpPr txBox="1">
            <a:spLocks/>
          </p:cNvSpPr>
          <p:nvPr/>
        </p:nvSpPr>
        <p:spPr bwMode="black">
          <a:xfrm>
            <a:off x="762617" y="5193259"/>
            <a:ext cx="737413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1" compatLnSpc="1">
            <a:prstTxWarp prst="textNoShape">
              <a:avLst/>
            </a:prstTxWarp>
            <a:spAutoFit/>
          </a:bodyPr>
          <a:lstStyle>
            <a:lvl1pPr marL="344488" indent="-179388" algn="l" rtl="0" eaLnBrk="0" fontAlgn="base" hangingPunct="0">
              <a:spcBef>
                <a:spcPts val="1200"/>
              </a:spcBef>
              <a:spcAft>
                <a:spcPct val="0"/>
              </a:spcAft>
              <a:buClr>
                <a:srgbClr val="C60C30"/>
              </a:buClr>
              <a:buSzPct val="100000"/>
              <a:buFont typeface="Arial" pitchFamily="34" charset="0"/>
              <a:buChar char="•"/>
              <a:defRPr lang="en-US" sz="2600" b="0">
                <a:solidFill>
                  <a:schemeClr val="bg2"/>
                </a:solidFill>
                <a:latin typeface="Stone Sans" pitchFamily="34" charset="0"/>
                <a:ea typeface="+mn-ea"/>
                <a:cs typeface="+mn-cs"/>
              </a:defRPr>
            </a:lvl1pPr>
            <a:lvl2pPr marL="509588" indent="-165100" algn="l" rtl="0" eaLnBrk="0" fontAlgn="base" hangingPunct="0">
              <a:lnSpc>
                <a:spcPct val="95000"/>
              </a:lnSpc>
              <a:spcBef>
                <a:spcPts val="400"/>
              </a:spcBef>
              <a:spcAft>
                <a:spcPct val="0"/>
              </a:spcAft>
              <a:buClr>
                <a:srgbClr val="C60C30"/>
              </a:buClr>
              <a:buSzPct val="75000"/>
              <a:buFont typeface="Wingdings" pitchFamily="2" charset="2"/>
              <a:buChar char="§"/>
              <a:defRPr lang="en-US" sz="2400">
                <a:solidFill>
                  <a:schemeClr val="bg2"/>
                </a:solidFill>
                <a:latin typeface="Stone Sans" pitchFamily="34" charset="0"/>
              </a:defRPr>
            </a:lvl2pPr>
            <a:lvl3pPr marL="688975" indent="-179388" algn="l" rtl="0" eaLnBrk="0" fontAlgn="base" hangingPunct="0">
              <a:lnSpc>
                <a:spcPct val="95000"/>
              </a:lnSpc>
              <a:spcBef>
                <a:spcPts val="400"/>
              </a:spcBef>
              <a:spcAft>
                <a:spcPct val="0"/>
              </a:spcAft>
              <a:buClr>
                <a:srgbClr val="C60C30"/>
              </a:buClr>
              <a:buSzPct val="100000"/>
              <a:buFont typeface="Lucida Sans" pitchFamily="34" charset="0"/>
              <a:buChar char="–"/>
              <a:defRPr lang="en-US" sz="2200">
                <a:solidFill>
                  <a:schemeClr val="bg2"/>
                </a:solidFill>
                <a:latin typeface="Stone Sans" pitchFamily="34" charset="0"/>
              </a:defRPr>
            </a:lvl3pPr>
            <a:lvl4pPr marL="914400" indent="-165100" algn="l" rtl="0" eaLnBrk="0" fontAlgn="base" hangingPunct="0">
              <a:lnSpc>
                <a:spcPct val="95000"/>
              </a:lnSpc>
              <a:spcBef>
                <a:spcPts val="400"/>
              </a:spcBef>
              <a:spcAft>
                <a:spcPct val="0"/>
              </a:spcAft>
              <a:buClr>
                <a:srgbClr val="C60C30"/>
              </a:buClr>
              <a:buSzPct val="100000"/>
              <a:buFont typeface="Arial" pitchFamily="34" charset="0"/>
              <a:buChar char="•"/>
              <a:defRPr lang="en-US" sz="2000" dirty="0" smtClean="0">
                <a:solidFill>
                  <a:schemeClr val="bg2"/>
                </a:solidFill>
                <a:latin typeface="Lucida Sans" pitchFamily="34" charset="0"/>
              </a:defRPr>
            </a:lvl4pPr>
            <a:lvl5pPr marL="1079500" indent="-165100" algn="l" rtl="0" eaLnBrk="0" fontAlgn="base" hangingPunct="0">
              <a:lnSpc>
                <a:spcPct val="95000"/>
              </a:lnSpc>
              <a:spcBef>
                <a:spcPts val="400"/>
              </a:spcBef>
              <a:spcAft>
                <a:spcPct val="0"/>
              </a:spcAft>
              <a:buClr>
                <a:srgbClr val="C60C30"/>
              </a:buClr>
              <a:buSzPct val="100000"/>
              <a:buFont typeface="Arial" pitchFamily="34" charset="0"/>
              <a:buChar char="•"/>
              <a:defRPr lang="en-US" sz="2000" dirty="0">
                <a:solidFill>
                  <a:schemeClr val="bg2"/>
                </a:solidFill>
                <a:latin typeface="Lucida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marL="0" indent="0" algn="ctr">
              <a:lnSpc>
                <a:spcPct val="150000"/>
              </a:lnSpc>
              <a:buFont typeface="Arial" pitchFamily="34" charset="0"/>
              <a:buNone/>
              <a:tabLst>
                <a:tab pos="457200" algn="l"/>
              </a:tabLst>
              <a:defRPr/>
            </a:pPr>
            <a:r>
              <a:rPr lang="en-US" sz="2800" b="1" kern="0" dirty="0">
                <a:latin typeface="ITC Stone Sans Std Medium" panose="020B0602030503020204" pitchFamily="34" charset="0"/>
              </a:rPr>
              <a:t>Plan ahead and work with your supervisor.</a:t>
            </a:r>
            <a:endParaRPr lang="en-US" sz="2400" b="1" kern="0" dirty="0">
              <a:latin typeface="ITC Stone Sans Std Medium" panose="020B0602030503020204" pitchFamily="34" charset="0"/>
            </a:endParaRPr>
          </a:p>
        </p:txBody>
      </p:sp>
      <p:cxnSp>
        <p:nvCxnSpPr>
          <p:cNvPr id="6" name="Straight Connector 5"/>
          <p:cNvCxnSpPr/>
          <p:nvPr/>
        </p:nvCxnSpPr>
        <p:spPr>
          <a:xfrm>
            <a:off x="784376" y="5193259"/>
            <a:ext cx="8120418" cy="0"/>
          </a:xfrm>
          <a:prstGeom prst="line">
            <a:avLst/>
          </a:prstGeom>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0492383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1170" y="1127973"/>
            <a:ext cx="6053277" cy="615553"/>
          </a:xfrm>
          <a:prstGeom prst="rect">
            <a:avLst/>
          </a:prstGeom>
          <a:noFill/>
        </p:spPr>
        <p:txBody>
          <a:bodyPr wrap="square" rtlCol="0">
            <a:spAutoFit/>
          </a:bodyPr>
          <a:lstStyle/>
          <a:p>
            <a:r>
              <a:rPr lang="en-US" sz="3400" b="1" i="1" dirty="0">
                <a:solidFill>
                  <a:schemeClr val="bg2"/>
                </a:solidFill>
                <a:latin typeface="ITC Stone Sans Std Medium" panose="020B0602030503020204" pitchFamily="34" charset="0"/>
              </a:rPr>
              <a:t>Are you eligible for overtime?  </a:t>
            </a:r>
          </a:p>
        </p:txBody>
      </p:sp>
      <p:sp>
        <p:nvSpPr>
          <p:cNvPr id="11" name="TPQuestion"/>
          <p:cNvSpPr txBox="1">
            <a:spLocks/>
          </p:cNvSpPr>
          <p:nvPr/>
        </p:nvSpPr>
        <p:spPr bwMode="black">
          <a:xfrm>
            <a:off x="0" y="57951"/>
            <a:ext cx="6128937" cy="535531"/>
          </a:xfrm>
          <a:prstGeom prst="rect">
            <a:avLst/>
          </a:prstGeom>
          <a:gradFill flip="none" rotWithShape="1">
            <a:gsLst>
              <a:gs pos="0">
                <a:srgbClr val="5E6A71"/>
              </a:gs>
              <a:gs pos="34000">
                <a:schemeClr val="tx1"/>
              </a:gs>
              <a:gs pos="100000">
                <a:schemeClr val="tx1"/>
              </a:gs>
            </a:gsLst>
            <a:lin ang="0" scaled="1"/>
            <a:tileRect/>
          </a:gra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1" compatLnSpc="1">
            <a:prstTxWarp prst="textNoShape">
              <a:avLst/>
            </a:prstTxWarp>
            <a:spAutoFit/>
          </a:bodyPr>
          <a:lstStyle>
            <a:defPPr>
              <a:defRPr lang="en-US"/>
            </a:defPPr>
            <a:lvl1pPr marL="0" eaLnBrk="0" hangingPunct="0">
              <a:lnSpc>
                <a:spcPct val="90000"/>
              </a:lnSpc>
              <a:defRPr sz="3200" b="1">
                <a:solidFill>
                  <a:srgbClr val="600020"/>
                </a:solidFill>
                <a:effectLst>
                  <a:outerShdw blurRad="114300" dist="25400" dir="5400000" algn="ctr" rotWithShape="0">
                    <a:schemeClr val="tx1"/>
                  </a:outerShdw>
                </a:effectLst>
                <a:latin typeface="Stone Sans Bold" pitchFamily="34" charset="0"/>
              </a:defRPr>
            </a:lvl1pPr>
            <a:lvl2pPr eaLnBrk="0" hangingPunct="0">
              <a:lnSpc>
                <a:spcPct val="90000"/>
              </a:lnSpc>
              <a:defRPr sz="2800" b="1"/>
            </a:lvl2pPr>
            <a:lvl3pPr eaLnBrk="0" hangingPunct="0">
              <a:lnSpc>
                <a:spcPct val="90000"/>
              </a:lnSpc>
              <a:defRPr sz="2800" b="1"/>
            </a:lvl3pPr>
            <a:lvl4pPr eaLnBrk="0" hangingPunct="0">
              <a:lnSpc>
                <a:spcPct val="90000"/>
              </a:lnSpc>
              <a:defRPr sz="2800" b="1"/>
            </a:lvl4pPr>
            <a:lvl5pPr eaLnBrk="0" hangingPunct="0">
              <a:lnSpc>
                <a:spcPct val="90000"/>
              </a:lnSpc>
              <a:defRPr sz="2800" b="1"/>
            </a:lvl5pPr>
            <a:lvl6pPr marL="457200" fontAlgn="base">
              <a:lnSpc>
                <a:spcPct val="90000"/>
              </a:lnSpc>
              <a:spcBef>
                <a:spcPct val="0"/>
              </a:spcBef>
              <a:spcAft>
                <a:spcPct val="0"/>
              </a:spcAft>
              <a:defRPr sz="2800" b="1"/>
            </a:lvl6pPr>
            <a:lvl7pPr marL="914400" fontAlgn="base">
              <a:lnSpc>
                <a:spcPct val="90000"/>
              </a:lnSpc>
              <a:spcBef>
                <a:spcPct val="0"/>
              </a:spcBef>
              <a:spcAft>
                <a:spcPct val="0"/>
              </a:spcAft>
              <a:defRPr sz="2800" b="1"/>
            </a:lvl7pPr>
            <a:lvl8pPr marL="1371600" fontAlgn="base">
              <a:lnSpc>
                <a:spcPct val="90000"/>
              </a:lnSpc>
              <a:spcBef>
                <a:spcPct val="0"/>
              </a:spcBef>
              <a:spcAft>
                <a:spcPct val="0"/>
              </a:spcAft>
              <a:defRPr sz="2800" b="1"/>
            </a:lvl8pPr>
            <a:lvl9pPr marL="1828800" fontAlgn="base">
              <a:lnSpc>
                <a:spcPct val="90000"/>
              </a:lnSpc>
              <a:spcBef>
                <a:spcPct val="0"/>
              </a:spcBef>
              <a:spcAft>
                <a:spcPct val="0"/>
              </a:spcAft>
              <a:defRPr sz="2800" b="1"/>
            </a:lvl9pPr>
          </a:lstStyle>
          <a:p>
            <a:r>
              <a:rPr lang="en-US" dirty="0">
                <a:solidFill>
                  <a:srgbClr val="981E32"/>
                </a:solidFill>
                <a:effectLst>
                  <a:outerShdw blurRad="38100" dist="38100" dir="2700000" algn="tl">
                    <a:srgbClr val="000000">
                      <a:alpha val="43137"/>
                    </a:srgbClr>
                  </a:outerShdw>
                </a:effectLst>
                <a:latin typeface="Stone Sans" pitchFamily="34" charset="0"/>
              </a:rPr>
              <a:t>Overtime Provisions</a:t>
            </a:r>
          </a:p>
        </p:txBody>
      </p:sp>
      <p:pic>
        <p:nvPicPr>
          <p:cNvPr id="7" name="Picture 6"/>
          <p:cNvPicPr>
            <a:picLocks noChangeAspect="1"/>
          </p:cNvPicPr>
          <p:nvPr/>
        </p:nvPicPr>
        <p:blipFill>
          <a:blip r:embed="rId4">
            <a:clrChange>
              <a:clrFrom>
                <a:srgbClr val="E4E4E4"/>
              </a:clrFrom>
              <a:clrTo>
                <a:srgbClr val="E4E4E4">
                  <a:alpha val="0"/>
                </a:srgbClr>
              </a:clrTo>
            </a:clrChange>
          </a:blip>
          <a:stretch>
            <a:fillRect/>
          </a:stretch>
        </p:blipFill>
        <p:spPr>
          <a:xfrm>
            <a:off x="-6732" y="2803299"/>
            <a:ext cx="6067425" cy="4057650"/>
          </a:xfrm>
          <a:prstGeom prst="rect">
            <a:avLst/>
          </a:prstGeom>
        </p:spPr>
      </p:pic>
      <p:sp>
        <p:nvSpPr>
          <p:cNvPr id="12" name="TextBox 11"/>
          <p:cNvSpPr txBox="1"/>
          <p:nvPr/>
        </p:nvSpPr>
        <p:spPr>
          <a:xfrm>
            <a:off x="788283" y="1937043"/>
            <a:ext cx="7434544" cy="523220"/>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chemeClr val="bg2"/>
                </a:solidFill>
                <a:latin typeface="ITC Stone Sans Std Medium" panose="020B0602030503020204" pitchFamily="34" charset="0"/>
              </a:rPr>
              <a:t>1½ times compensation over 40 hrs</a:t>
            </a:r>
          </a:p>
        </p:txBody>
      </p:sp>
      <p:sp>
        <p:nvSpPr>
          <p:cNvPr id="13" name="TextBox 12"/>
          <p:cNvSpPr txBox="1"/>
          <p:nvPr/>
        </p:nvSpPr>
        <p:spPr>
          <a:xfrm>
            <a:off x="1503828" y="2740973"/>
            <a:ext cx="6867657" cy="523220"/>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chemeClr val="bg2"/>
                </a:solidFill>
                <a:latin typeface="ITC Stone Sans Std Medium" panose="020B0602030503020204" pitchFamily="34" charset="0"/>
              </a:rPr>
              <a:t>30 min. meal period within 5 hrs </a:t>
            </a:r>
          </a:p>
        </p:txBody>
      </p:sp>
      <p:sp>
        <p:nvSpPr>
          <p:cNvPr id="14" name="TextBox 13"/>
          <p:cNvSpPr txBox="1"/>
          <p:nvPr/>
        </p:nvSpPr>
        <p:spPr>
          <a:xfrm>
            <a:off x="2334152" y="3544903"/>
            <a:ext cx="6841374" cy="523220"/>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chemeClr val="bg2"/>
                </a:solidFill>
                <a:latin typeface="ITC Stone Sans Std Medium" panose="020B0602030503020204" pitchFamily="34" charset="0"/>
              </a:rPr>
              <a:t>15 min. rest period for every 4 hrs </a:t>
            </a:r>
          </a:p>
        </p:txBody>
      </p:sp>
      <p:sp>
        <p:nvSpPr>
          <p:cNvPr id="9" name="TextBox 8"/>
          <p:cNvSpPr txBox="1"/>
          <p:nvPr/>
        </p:nvSpPr>
        <p:spPr>
          <a:xfrm>
            <a:off x="4777348" y="4348833"/>
            <a:ext cx="3877921" cy="523220"/>
          </a:xfrm>
          <a:prstGeom prst="rect">
            <a:avLst/>
          </a:prstGeom>
          <a:noFill/>
        </p:spPr>
        <p:txBody>
          <a:bodyPr wrap="none" rtlCol="0">
            <a:spAutoFit/>
          </a:bodyPr>
          <a:lstStyle/>
          <a:p>
            <a:r>
              <a:rPr lang="en-US" sz="2800" b="1" dirty="0">
                <a:solidFill>
                  <a:srgbClr val="981E32"/>
                </a:solidFill>
                <a:latin typeface="Stone Sans" pitchFamily="34" charset="0"/>
                <a:hlinkClick r:id="rId5"/>
              </a:rPr>
              <a:t>Monthly Time Report</a:t>
            </a:r>
            <a:endParaRPr lang="en-US" sz="2800" b="1" dirty="0">
              <a:solidFill>
                <a:srgbClr val="981E32"/>
              </a:solidFill>
              <a:latin typeface="Stone Sans" pitchFamily="34" charset="0"/>
            </a:endParaRPr>
          </a:p>
        </p:txBody>
      </p:sp>
    </p:spTree>
    <p:custDataLst>
      <p:tags r:id="rId1"/>
    </p:custDataLst>
    <p:extLst>
      <p:ext uri="{BB962C8B-B14F-4D97-AF65-F5344CB8AC3E}">
        <p14:creationId xmlns:p14="http://schemas.microsoft.com/office/powerpoint/2010/main" val="10202331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kaga.wsulibs.wsu.edu/cgi-bin/showfile.exe?CISOROOT=/photo_serv&amp;CISOPTR=2441"/>
          <p:cNvPicPr>
            <a:picLocks noChangeAspect="1" noChangeArrowheads="1"/>
          </p:cNvPicPr>
          <p:nvPr/>
        </p:nvPicPr>
        <p:blipFill rotWithShape="1">
          <a:blip r:embed="rId4">
            <a:extLst>
              <a:ext uri="{28A0092B-C50C-407E-A947-70E740481C1C}">
                <a14:useLocalDpi xmlns:a14="http://schemas.microsoft.com/office/drawing/2010/main" val="0"/>
              </a:ext>
            </a:extLst>
          </a:blip>
          <a:srcRect l="15297"/>
          <a:stretch/>
        </p:blipFill>
        <p:spPr bwMode="auto">
          <a:xfrm>
            <a:off x="488873" y="693678"/>
            <a:ext cx="3510560" cy="616432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bwMode="auto">
          <a:xfrm>
            <a:off x="2566418" y="693678"/>
            <a:ext cx="1433015" cy="6241234"/>
          </a:xfrm>
          <a:prstGeom prst="rect">
            <a:avLst/>
          </a:prstGeom>
          <a:gradFill>
            <a:gsLst>
              <a:gs pos="0">
                <a:schemeClr val="tx1">
                  <a:alpha val="0"/>
                </a:schemeClr>
              </a:gs>
              <a:gs pos="85000">
                <a:srgbClr val="F2F2F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Stone Sans" pitchFamily="34" charset="0"/>
            </a:endParaRPr>
          </a:p>
        </p:txBody>
      </p:sp>
      <p:sp>
        <p:nvSpPr>
          <p:cNvPr id="6" name="Title 2"/>
          <p:cNvSpPr txBox="1">
            <a:spLocks/>
          </p:cNvSpPr>
          <p:nvPr/>
        </p:nvSpPr>
        <p:spPr bwMode="black">
          <a:xfrm>
            <a:off x="3999433" y="1297314"/>
            <a:ext cx="4883760" cy="496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800" b="1">
                <a:solidFill>
                  <a:schemeClr val="accent1"/>
                </a:solidFill>
                <a:latin typeface="Lucida Sans" pitchFamily="34" charset="0"/>
                <a:ea typeface="+mj-ea"/>
                <a:cs typeface="+mj-cs"/>
              </a:defRPr>
            </a:lvl1pPr>
            <a:lvl2pPr algn="l" rtl="0" eaLnBrk="0" fontAlgn="base" hangingPunct="0">
              <a:lnSpc>
                <a:spcPct val="90000"/>
              </a:lnSpc>
              <a:spcBef>
                <a:spcPct val="0"/>
              </a:spcBef>
              <a:spcAft>
                <a:spcPct val="0"/>
              </a:spcAft>
              <a:defRPr sz="2800" b="1">
                <a:solidFill>
                  <a:schemeClr val="accent1"/>
                </a:solidFill>
                <a:latin typeface="Lucida Sans" pitchFamily="34" charset="0"/>
              </a:defRPr>
            </a:lvl2pPr>
            <a:lvl3pPr algn="l" rtl="0" eaLnBrk="0" fontAlgn="base" hangingPunct="0">
              <a:lnSpc>
                <a:spcPct val="90000"/>
              </a:lnSpc>
              <a:spcBef>
                <a:spcPct val="0"/>
              </a:spcBef>
              <a:spcAft>
                <a:spcPct val="0"/>
              </a:spcAft>
              <a:defRPr sz="2800" b="1">
                <a:solidFill>
                  <a:schemeClr val="accent1"/>
                </a:solidFill>
                <a:latin typeface="Lucida Sans" pitchFamily="34" charset="0"/>
              </a:defRPr>
            </a:lvl3pPr>
            <a:lvl4pPr algn="l" rtl="0" eaLnBrk="0" fontAlgn="base" hangingPunct="0">
              <a:lnSpc>
                <a:spcPct val="90000"/>
              </a:lnSpc>
              <a:spcBef>
                <a:spcPct val="0"/>
              </a:spcBef>
              <a:spcAft>
                <a:spcPct val="0"/>
              </a:spcAft>
              <a:defRPr sz="2800" b="1">
                <a:solidFill>
                  <a:schemeClr val="accent1"/>
                </a:solidFill>
                <a:latin typeface="Lucida Sans" pitchFamily="34" charset="0"/>
              </a:defRPr>
            </a:lvl4pPr>
            <a:lvl5pPr algn="l" rtl="0" eaLnBrk="0" fontAlgn="base" hangingPunct="0">
              <a:lnSpc>
                <a:spcPct val="90000"/>
              </a:lnSpc>
              <a:spcBef>
                <a:spcPct val="0"/>
              </a:spcBef>
              <a:spcAft>
                <a:spcPct val="0"/>
              </a:spcAft>
              <a:defRPr sz="2800" b="1">
                <a:solidFill>
                  <a:schemeClr val="accent1"/>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pPr marL="463550"/>
            <a:r>
              <a:rPr lang="en-US" sz="3600" dirty="0">
                <a:solidFill>
                  <a:schemeClr val="tx1">
                    <a:lumMod val="85000"/>
                  </a:schemeClr>
                </a:solidFill>
                <a:latin typeface="ITC Stone Sans Std Medium" panose="020B0602030503020204" pitchFamily="34" charset="0"/>
                <a:ea typeface="+mn-ea"/>
                <a:cs typeface="+mn-cs"/>
              </a:rPr>
              <a:t>About WSU </a:t>
            </a:r>
          </a:p>
          <a:p>
            <a:pPr marL="463550"/>
            <a:endParaRPr lang="en-US" sz="3600" dirty="0">
              <a:solidFill>
                <a:schemeClr val="tx1">
                  <a:lumMod val="85000"/>
                </a:schemeClr>
              </a:solidFill>
              <a:latin typeface="ITC Stone Sans Std Medium" panose="020B0602030503020204" pitchFamily="34" charset="0"/>
              <a:ea typeface="+mn-ea"/>
              <a:cs typeface="+mn-cs"/>
            </a:endParaRPr>
          </a:p>
          <a:p>
            <a:pPr marL="463550"/>
            <a:r>
              <a:rPr lang="en-US" sz="3600" dirty="0">
                <a:solidFill>
                  <a:schemeClr val="tx1">
                    <a:lumMod val="85000"/>
                  </a:schemeClr>
                </a:solidFill>
                <a:latin typeface="ITC Stone Sans Std Medium" panose="020B0602030503020204" pitchFamily="34" charset="0"/>
                <a:ea typeface="+mn-ea"/>
                <a:cs typeface="+mn-cs"/>
              </a:rPr>
              <a:t>WSU Employment</a:t>
            </a:r>
          </a:p>
          <a:p>
            <a:pPr marL="463550"/>
            <a:endParaRPr lang="en-US" sz="3600" dirty="0">
              <a:solidFill>
                <a:schemeClr val="tx1">
                  <a:lumMod val="85000"/>
                </a:schemeClr>
              </a:solidFill>
              <a:effectLst>
                <a:outerShdw blurRad="38100" dist="38100" dir="2700000" algn="tl">
                  <a:srgbClr val="000000">
                    <a:alpha val="43137"/>
                  </a:srgbClr>
                </a:outerShdw>
              </a:effectLst>
              <a:latin typeface="ITC Stone Sans Std Medium" panose="020B0602030503020204" pitchFamily="34" charset="0"/>
              <a:ea typeface="+mn-ea"/>
              <a:cs typeface="+mn-cs"/>
            </a:endParaRPr>
          </a:p>
          <a:p>
            <a:pPr marL="463550"/>
            <a:r>
              <a:rPr lang="en-US" sz="3600" dirty="0">
                <a:solidFill>
                  <a:schemeClr val="bg2"/>
                </a:solidFill>
                <a:latin typeface="ITC Stone Sans Std Medium" panose="020B0602030503020204" pitchFamily="34" charset="0"/>
                <a:ea typeface="+mn-ea"/>
                <a:cs typeface="+mn-cs"/>
              </a:rPr>
              <a:t>Employee Training &amp; Development</a:t>
            </a:r>
          </a:p>
          <a:p>
            <a:pPr marL="463550"/>
            <a:endParaRPr lang="en-US" sz="3600" dirty="0">
              <a:solidFill>
                <a:schemeClr val="tx1">
                  <a:lumMod val="85000"/>
                </a:schemeClr>
              </a:solidFill>
              <a:effectLst>
                <a:outerShdw blurRad="38100" dist="38100" dir="2700000" algn="tl">
                  <a:srgbClr val="000000">
                    <a:alpha val="43137"/>
                  </a:srgbClr>
                </a:outerShdw>
              </a:effectLst>
              <a:latin typeface="ITC Stone Sans Std Medium" panose="020B0602030503020204" pitchFamily="34" charset="0"/>
              <a:ea typeface="+mn-ea"/>
              <a:cs typeface="+mn-cs"/>
            </a:endParaRPr>
          </a:p>
          <a:p>
            <a:pPr marL="463550"/>
            <a:r>
              <a:rPr lang="en-US" sz="3600" dirty="0">
                <a:solidFill>
                  <a:schemeClr val="tx1">
                    <a:lumMod val="85000"/>
                  </a:schemeClr>
                </a:solidFill>
                <a:latin typeface="ITC Stone Sans Std Medium" panose="020B0602030503020204" pitchFamily="34" charset="0"/>
                <a:ea typeface="+mn-ea"/>
                <a:cs typeface="+mn-cs"/>
              </a:rPr>
              <a:t>Employee Policies &amp; Resources </a:t>
            </a:r>
          </a:p>
          <a:p>
            <a:endParaRPr lang="en-US" dirty="0">
              <a:latin typeface="ITC Stone Sans Std Medium" panose="020B0602030503020204" pitchFamily="34" charset="0"/>
            </a:endParaRPr>
          </a:p>
        </p:txBody>
      </p:sp>
      <p:cxnSp>
        <p:nvCxnSpPr>
          <p:cNvPr id="7" name="Straight Connector 6"/>
          <p:cNvCxnSpPr/>
          <p:nvPr/>
        </p:nvCxnSpPr>
        <p:spPr>
          <a:xfrm>
            <a:off x="4590991" y="4469997"/>
            <a:ext cx="39525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90991" y="3032879"/>
            <a:ext cx="39525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90991" y="2084296"/>
            <a:ext cx="3952508" cy="0"/>
          </a:xfrm>
          <a:prstGeom prst="line">
            <a:avLst/>
          </a:prstGeom>
          <a:ln w="2540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248081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kaga.wsulibs.wsu.edu/cgi-bin/showfile.exe?CISOROOT=/photo_serv&amp;CISOPTR=2441"/>
          <p:cNvPicPr>
            <a:picLocks noChangeAspect="1" noChangeArrowheads="1"/>
          </p:cNvPicPr>
          <p:nvPr/>
        </p:nvPicPr>
        <p:blipFill rotWithShape="1">
          <a:blip r:embed="rId4">
            <a:extLst>
              <a:ext uri="{28A0092B-C50C-407E-A947-70E740481C1C}">
                <a14:useLocalDpi xmlns:a14="http://schemas.microsoft.com/office/drawing/2010/main" val="0"/>
              </a:ext>
            </a:extLst>
          </a:blip>
          <a:srcRect l="15297"/>
          <a:stretch/>
        </p:blipFill>
        <p:spPr bwMode="auto">
          <a:xfrm>
            <a:off x="-1" y="658053"/>
            <a:ext cx="3999433" cy="624123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bwMode="auto">
          <a:xfrm>
            <a:off x="2566418" y="658053"/>
            <a:ext cx="1433015" cy="6241234"/>
          </a:xfrm>
          <a:prstGeom prst="rect">
            <a:avLst/>
          </a:prstGeom>
          <a:gradFill>
            <a:gsLst>
              <a:gs pos="0">
                <a:schemeClr val="tx1">
                  <a:alpha val="0"/>
                </a:schemeClr>
              </a:gs>
              <a:gs pos="85000">
                <a:srgbClr val="F2F2F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Stone Sans" pitchFamily="34" charset="0"/>
            </a:endParaRPr>
          </a:p>
        </p:txBody>
      </p:sp>
      <p:sp>
        <p:nvSpPr>
          <p:cNvPr id="7" name="Title 2"/>
          <p:cNvSpPr txBox="1">
            <a:spLocks/>
          </p:cNvSpPr>
          <p:nvPr/>
        </p:nvSpPr>
        <p:spPr bwMode="black">
          <a:xfrm>
            <a:off x="3999433" y="1340866"/>
            <a:ext cx="4883760" cy="496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800" b="1">
                <a:solidFill>
                  <a:schemeClr val="accent1"/>
                </a:solidFill>
                <a:latin typeface="Lucida Sans" pitchFamily="34" charset="0"/>
                <a:ea typeface="+mj-ea"/>
                <a:cs typeface="+mj-cs"/>
              </a:defRPr>
            </a:lvl1pPr>
            <a:lvl2pPr algn="l" rtl="0" eaLnBrk="0" fontAlgn="base" hangingPunct="0">
              <a:lnSpc>
                <a:spcPct val="90000"/>
              </a:lnSpc>
              <a:spcBef>
                <a:spcPct val="0"/>
              </a:spcBef>
              <a:spcAft>
                <a:spcPct val="0"/>
              </a:spcAft>
              <a:defRPr sz="2800" b="1">
                <a:solidFill>
                  <a:schemeClr val="accent1"/>
                </a:solidFill>
                <a:latin typeface="Lucida Sans" pitchFamily="34" charset="0"/>
              </a:defRPr>
            </a:lvl2pPr>
            <a:lvl3pPr algn="l" rtl="0" eaLnBrk="0" fontAlgn="base" hangingPunct="0">
              <a:lnSpc>
                <a:spcPct val="90000"/>
              </a:lnSpc>
              <a:spcBef>
                <a:spcPct val="0"/>
              </a:spcBef>
              <a:spcAft>
                <a:spcPct val="0"/>
              </a:spcAft>
              <a:defRPr sz="2800" b="1">
                <a:solidFill>
                  <a:schemeClr val="accent1"/>
                </a:solidFill>
                <a:latin typeface="Lucida Sans" pitchFamily="34" charset="0"/>
              </a:defRPr>
            </a:lvl3pPr>
            <a:lvl4pPr algn="l" rtl="0" eaLnBrk="0" fontAlgn="base" hangingPunct="0">
              <a:lnSpc>
                <a:spcPct val="90000"/>
              </a:lnSpc>
              <a:spcBef>
                <a:spcPct val="0"/>
              </a:spcBef>
              <a:spcAft>
                <a:spcPct val="0"/>
              </a:spcAft>
              <a:defRPr sz="2800" b="1">
                <a:solidFill>
                  <a:schemeClr val="accent1"/>
                </a:solidFill>
                <a:latin typeface="Lucida Sans" pitchFamily="34" charset="0"/>
              </a:defRPr>
            </a:lvl4pPr>
            <a:lvl5pPr algn="l" rtl="0" eaLnBrk="0" fontAlgn="base" hangingPunct="0">
              <a:lnSpc>
                <a:spcPct val="90000"/>
              </a:lnSpc>
              <a:spcBef>
                <a:spcPct val="0"/>
              </a:spcBef>
              <a:spcAft>
                <a:spcPct val="0"/>
              </a:spcAft>
              <a:defRPr sz="2800" b="1">
                <a:solidFill>
                  <a:schemeClr val="accent1"/>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pPr marL="463550"/>
            <a:r>
              <a:rPr lang="en-US" sz="3600" dirty="0">
                <a:solidFill>
                  <a:schemeClr val="bg2"/>
                </a:solidFill>
                <a:latin typeface="ITC Stone Sans Std Medium" panose="020B0602030503020204" pitchFamily="34" charset="0"/>
                <a:ea typeface="+mn-ea"/>
                <a:cs typeface="+mn-cs"/>
              </a:rPr>
              <a:t>History</a:t>
            </a:r>
          </a:p>
          <a:p>
            <a:pPr marL="463550"/>
            <a:endParaRPr lang="en-US" sz="3600" dirty="0">
              <a:solidFill>
                <a:schemeClr val="bg2"/>
              </a:solidFill>
              <a:latin typeface="ITC Stone Sans Std Medium" panose="020B0602030503020204" pitchFamily="34" charset="0"/>
              <a:ea typeface="+mn-ea"/>
              <a:cs typeface="+mn-cs"/>
            </a:endParaRPr>
          </a:p>
          <a:p>
            <a:pPr marL="463550"/>
            <a:r>
              <a:rPr lang="en-US" sz="3600" dirty="0">
                <a:solidFill>
                  <a:schemeClr val="bg2"/>
                </a:solidFill>
                <a:latin typeface="ITC Stone Sans Std Medium" panose="020B0602030503020204" pitchFamily="34" charset="0"/>
                <a:ea typeface="+mn-ea"/>
                <a:cs typeface="+mn-cs"/>
              </a:rPr>
              <a:t>WSU Employment</a:t>
            </a:r>
          </a:p>
          <a:p>
            <a:pPr marL="463550"/>
            <a:endParaRPr lang="en-US" sz="3600" dirty="0">
              <a:solidFill>
                <a:schemeClr val="bg2"/>
              </a:solidFill>
              <a:latin typeface="ITC Stone Sans Std Medium" panose="020B0602030503020204" pitchFamily="34" charset="0"/>
              <a:ea typeface="+mn-ea"/>
              <a:cs typeface="+mn-cs"/>
            </a:endParaRPr>
          </a:p>
          <a:p>
            <a:pPr marL="463550"/>
            <a:r>
              <a:rPr lang="en-US" sz="3600" dirty="0">
                <a:solidFill>
                  <a:schemeClr val="bg2"/>
                </a:solidFill>
                <a:latin typeface="ITC Stone Sans Std Medium" panose="020B0602030503020204" pitchFamily="34" charset="0"/>
                <a:ea typeface="+mn-ea"/>
                <a:cs typeface="+mn-cs"/>
              </a:rPr>
              <a:t>Training &amp; Development</a:t>
            </a:r>
          </a:p>
          <a:p>
            <a:pPr marL="463550"/>
            <a:endParaRPr lang="en-US" sz="3600" dirty="0">
              <a:solidFill>
                <a:schemeClr val="bg2"/>
              </a:solidFill>
              <a:latin typeface="ITC Stone Sans Std Medium" panose="020B0602030503020204" pitchFamily="34" charset="0"/>
              <a:ea typeface="+mn-ea"/>
              <a:cs typeface="+mn-cs"/>
            </a:endParaRPr>
          </a:p>
          <a:p>
            <a:pPr marL="463550"/>
            <a:r>
              <a:rPr lang="en-US" sz="3600" dirty="0">
                <a:solidFill>
                  <a:schemeClr val="bg2"/>
                </a:solidFill>
                <a:latin typeface="ITC Stone Sans Std Medium" panose="020B0602030503020204" pitchFamily="34" charset="0"/>
                <a:ea typeface="+mn-ea"/>
                <a:cs typeface="+mn-cs"/>
              </a:rPr>
              <a:t>Policies &amp; Resources </a:t>
            </a:r>
          </a:p>
          <a:p>
            <a:endParaRPr lang="en-US" dirty="0">
              <a:latin typeface="Stone Sans" pitchFamily="34" charset="0"/>
            </a:endParaRPr>
          </a:p>
        </p:txBody>
      </p:sp>
      <p:cxnSp>
        <p:nvCxnSpPr>
          <p:cNvPr id="6" name="Straight Connector 5"/>
          <p:cNvCxnSpPr/>
          <p:nvPr/>
        </p:nvCxnSpPr>
        <p:spPr>
          <a:xfrm>
            <a:off x="4529935" y="2002357"/>
            <a:ext cx="39525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92528" y="3012007"/>
            <a:ext cx="39525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55120" y="4478857"/>
            <a:ext cx="3952508" cy="0"/>
          </a:xfrm>
          <a:prstGeom prst="line">
            <a:avLst/>
          </a:prstGeom>
          <a:ln w="2540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726156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1273"/>
            <a:ext cx="9144000" cy="5080000"/>
          </a:xfrm>
          <a:prstGeom prst="rect">
            <a:avLst/>
          </a:prstGeom>
        </p:spPr>
      </p:pic>
      <p:pic>
        <p:nvPicPr>
          <p:cNvPr id="4" name="Picture 3"/>
          <p:cNvPicPr>
            <a:picLocks noChangeAspect="1"/>
          </p:cNvPicPr>
          <p:nvPr/>
        </p:nvPicPr>
        <p:blipFill rotWithShape="1">
          <a:blip r:embed="rId5">
            <a:clrChange>
              <a:clrFrom>
                <a:srgbClr val="E4E4E4"/>
              </a:clrFrom>
              <a:clrTo>
                <a:srgbClr val="E4E4E4">
                  <a:alpha val="0"/>
                </a:srgbClr>
              </a:clrTo>
            </a:clrChange>
          </a:blip>
          <a:srcRect l="7638" b="5528"/>
          <a:stretch/>
        </p:blipFill>
        <p:spPr>
          <a:xfrm>
            <a:off x="0" y="662155"/>
            <a:ext cx="9150698" cy="6195845"/>
          </a:xfrm>
          <a:prstGeom prst="rect">
            <a:avLst/>
          </a:prstGeom>
        </p:spPr>
      </p:pic>
      <p:sp>
        <p:nvSpPr>
          <p:cNvPr id="5" name="TPQuestion"/>
          <p:cNvSpPr txBox="1">
            <a:spLocks/>
          </p:cNvSpPr>
          <p:nvPr/>
        </p:nvSpPr>
        <p:spPr bwMode="black">
          <a:xfrm>
            <a:off x="0" y="57951"/>
            <a:ext cx="6128937" cy="535531"/>
          </a:xfrm>
          <a:prstGeom prst="rect">
            <a:avLst/>
          </a:prstGeom>
          <a:gradFill flip="none" rotWithShape="1">
            <a:gsLst>
              <a:gs pos="0">
                <a:srgbClr val="5E6A71"/>
              </a:gs>
              <a:gs pos="19000">
                <a:schemeClr val="tx1"/>
              </a:gs>
              <a:gs pos="100000">
                <a:schemeClr val="tx1"/>
              </a:gs>
            </a:gsLst>
            <a:lin ang="0" scaled="1"/>
            <a:tileRect/>
          </a:gra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1" compatLnSpc="1">
            <a:prstTxWarp prst="textNoShape">
              <a:avLst/>
            </a:prstTxWarp>
            <a:spAutoFit/>
          </a:bodyPr>
          <a:lstStyle>
            <a:defPPr>
              <a:defRPr lang="en-US"/>
            </a:defPPr>
            <a:lvl1pPr marL="0" eaLnBrk="0" hangingPunct="0">
              <a:lnSpc>
                <a:spcPct val="90000"/>
              </a:lnSpc>
              <a:defRPr sz="3200" b="1">
                <a:solidFill>
                  <a:srgbClr val="600020"/>
                </a:solidFill>
                <a:effectLst>
                  <a:outerShdw blurRad="114300" dist="25400" dir="5400000" algn="ctr" rotWithShape="0">
                    <a:schemeClr val="tx1"/>
                  </a:outerShdw>
                </a:effectLst>
                <a:latin typeface="Stone Sans Bold" pitchFamily="34" charset="0"/>
              </a:defRPr>
            </a:lvl1pPr>
            <a:lvl2pPr eaLnBrk="0" hangingPunct="0">
              <a:lnSpc>
                <a:spcPct val="90000"/>
              </a:lnSpc>
              <a:defRPr sz="2800" b="1"/>
            </a:lvl2pPr>
            <a:lvl3pPr eaLnBrk="0" hangingPunct="0">
              <a:lnSpc>
                <a:spcPct val="90000"/>
              </a:lnSpc>
              <a:defRPr sz="2800" b="1"/>
            </a:lvl3pPr>
            <a:lvl4pPr eaLnBrk="0" hangingPunct="0">
              <a:lnSpc>
                <a:spcPct val="90000"/>
              </a:lnSpc>
              <a:defRPr sz="2800" b="1"/>
            </a:lvl4pPr>
            <a:lvl5pPr eaLnBrk="0" hangingPunct="0">
              <a:lnSpc>
                <a:spcPct val="90000"/>
              </a:lnSpc>
              <a:defRPr sz="2800" b="1"/>
            </a:lvl5pPr>
            <a:lvl6pPr marL="457200" fontAlgn="base">
              <a:lnSpc>
                <a:spcPct val="90000"/>
              </a:lnSpc>
              <a:spcBef>
                <a:spcPct val="0"/>
              </a:spcBef>
              <a:spcAft>
                <a:spcPct val="0"/>
              </a:spcAft>
              <a:defRPr sz="2800" b="1"/>
            </a:lvl6pPr>
            <a:lvl7pPr marL="914400" fontAlgn="base">
              <a:lnSpc>
                <a:spcPct val="90000"/>
              </a:lnSpc>
              <a:spcBef>
                <a:spcPct val="0"/>
              </a:spcBef>
              <a:spcAft>
                <a:spcPct val="0"/>
              </a:spcAft>
              <a:defRPr sz="2800" b="1"/>
            </a:lvl7pPr>
            <a:lvl8pPr marL="1371600" fontAlgn="base">
              <a:lnSpc>
                <a:spcPct val="90000"/>
              </a:lnSpc>
              <a:spcBef>
                <a:spcPct val="0"/>
              </a:spcBef>
              <a:spcAft>
                <a:spcPct val="0"/>
              </a:spcAft>
              <a:defRPr sz="2800" b="1"/>
            </a:lvl8pPr>
            <a:lvl9pPr marL="1828800" fontAlgn="base">
              <a:lnSpc>
                <a:spcPct val="90000"/>
              </a:lnSpc>
              <a:spcBef>
                <a:spcPct val="0"/>
              </a:spcBef>
              <a:spcAft>
                <a:spcPct val="0"/>
              </a:spcAft>
              <a:defRPr sz="2800" b="1"/>
            </a:lvl9pPr>
          </a:lstStyle>
          <a:p>
            <a:r>
              <a:rPr lang="en-US" dirty="0">
                <a:solidFill>
                  <a:srgbClr val="981E32"/>
                </a:solidFill>
                <a:effectLst>
                  <a:outerShdw blurRad="38100" dist="38100" dir="2700000" algn="tl">
                    <a:srgbClr val="000000">
                      <a:alpha val="43137"/>
                    </a:srgbClr>
                  </a:outerShdw>
                </a:effectLst>
                <a:latin typeface="Stone Sans" pitchFamily="34" charset="0"/>
              </a:rPr>
              <a:t>Training &amp; Development</a:t>
            </a:r>
          </a:p>
        </p:txBody>
      </p:sp>
      <p:sp>
        <p:nvSpPr>
          <p:cNvPr id="14" name="Content Placeholder 6"/>
          <p:cNvSpPr>
            <a:spLocks noGrp="1"/>
          </p:cNvSpPr>
          <p:nvPr/>
        </p:nvSpPr>
        <p:spPr bwMode="black">
          <a:xfrm>
            <a:off x="2782791" y="2165174"/>
            <a:ext cx="57148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marL="693738" marR="0" indent="-693738" eaLnBrk="0" fontAlgn="base" hangingPunct="0">
              <a:spcBef>
                <a:spcPts val="1200"/>
              </a:spcBef>
              <a:spcAft>
                <a:spcPts val="0"/>
              </a:spcAft>
              <a:buFont typeface="Wingdings" panose="05000000000000000000" pitchFamily="2" charset="2"/>
              <a:buChar char="ü"/>
              <a:tabLst>
                <a:tab pos="1025525" algn="l"/>
              </a:tabLst>
            </a:pPr>
            <a:r>
              <a:rPr lang="en-US" sz="3200" b="1" dirty="0">
                <a:solidFill>
                  <a:schemeClr val="bg2"/>
                </a:solidFill>
                <a:effectLst>
                  <a:outerShdw blurRad="38100" dist="38100" dir="2700000" algn="tl">
                    <a:srgbClr val="000000">
                      <a:alpha val="43137"/>
                    </a:srgbClr>
                  </a:outerShdw>
                </a:effectLst>
                <a:latin typeface="Stone Sans" pitchFamily="34" charset="0"/>
                <a:ea typeface="Times New Roman" panose="02020603050405020304" pitchFamily="18" charset="0"/>
                <a:cs typeface="Times New Roman" panose="02020603050405020304" pitchFamily="18" charset="0"/>
              </a:rPr>
              <a:t>Instructor Led Training</a:t>
            </a:r>
          </a:p>
        </p:txBody>
      </p:sp>
      <p:sp>
        <p:nvSpPr>
          <p:cNvPr id="15" name="Content Placeholder 6"/>
          <p:cNvSpPr>
            <a:spLocks noGrp="1"/>
          </p:cNvSpPr>
          <p:nvPr/>
        </p:nvSpPr>
        <p:spPr bwMode="black">
          <a:xfrm>
            <a:off x="4165202" y="3053834"/>
            <a:ext cx="479630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marL="693738" indent="-693738" eaLnBrk="0" hangingPunct="0">
              <a:spcBef>
                <a:spcPts val="1200"/>
              </a:spcBef>
              <a:spcAft>
                <a:spcPts val="0"/>
              </a:spcAft>
              <a:buFont typeface="Wingdings" panose="05000000000000000000" pitchFamily="2" charset="2"/>
              <a:buChar char="ü"/>
              <a:tabLst>
                <a:tab pos="463550" algn="l"/>
              </a:tabLst>
            </a:pPr>
            <a:r>
              <a:rPr lang="en-US" sz="3200" b="1" dirty="0">
                <a:solidFill>
                  <a:schemeClr val="bg2"/>
                </a:solidFill>
                <a:effectLst>
                  <a:outerShdw blurRad="38100" dist="38100" dir="2700000" algn="tl">
                    <a:srgbClr val="000000">
                      <a:alpha val="43137"/>
                    </a:srgbClr>
                  </a:outerShdw>
                </a:effectLst>
                <a:latin typeface="Stone Sans" pitchFamily="34" charset="0"/>
                <a:ea typeface="Times New Roman" panose="02020603050405020304" pitchFamily="18" charset="0"/>
                <a:cs typeface="Times New Roman" panose="02020603050405020304" pitchFamily="18" charset="0"/>
              </a:rPr>
              <a:t>Academic Classes</a:t>
            </a:r>
            <a:br>
              <a:rPr lang="en-US" sz="3200" b="1" dirty="0">
                <a:solidFill>
                  <a:schemeClr val="bg2"/>
                </a:solidFill>
                <a:effectLst>
                  <a:outerShdw blurRad="38100" dist="38100" dir="2700000" algn="tl">
                    <a:srgbClr val="000000">
                      <a:alpha val="43137"/>
                    </a:srgbClr>
                  </a:outerShdw>
                </a:effectLst>
                <a:latin typeface="Stone Sans" pitchFamily="34" charset="0"/>
                <a:ea typeface="Times New Roman" panose="02020603050405020304" pitchFamily="18" charset="0"/>
                <a:cs typeface="Times New Roman" panose="02020603050405020304" pitchFamily="18" charset="0"/>
              </a:rPr>
            </a:br>
            <a:r>
              <a:rPr lang="en-US" sz="2400" b="1" dirty="0">
                <a:solidFill>
                  <a:schemeClr val="bg2"/>
                </a:solidFill>
                <a:effectLst>
                  <a:outerShdw blurRad="38100" dist="38100" dir="2700000" algn="tl">
                    <a:srgbClr val="000000">
                      <a:alpha val="43137"/>
                    </a:srgbClr>
                  </a:outerShdw>
                </a:effectLst>
                <a:latin typeface="Stone Sans" pitchFamily="34" charset="0"/>
                <a:ea typeface="Times New Roman" panose="02020603050405020304" pitchFamily="18" charset="0"/>
                <a:cs typeface="Times New Roman" panose="02020603050405020304" pitchFamily="18" charset="0"/>
              </a:rPr>
              <a:t>(Tuition Fee Waiver Policy)</a:t>
            </a:r>
            <a:endParaRPr lang="en-US" sz="1200" b="1" dirty="0">
              <a:solidFill>
                <a:schemeClr val="bg2"/>
              </a:solidFill>
              <a:effectLst>
                <a:outerShdw blurRad="38100" dist="38100" dir="2700000" algn="tl">
                  <a:srgbClr val="000000">
                    <a:alpha val="43137"/>
                  </a:srgbClr>
                </a:outerShdw>
              </a:effectLst>
              <a:latin typeface="Stone Sans" pitchFamily="34" charset="0"/>
              <a:ea typeface="Times New Roman" panose="02020603050405020304" pitchFamily="18" charset="0"/>
            </a:endParaRPr>
          </a:p>
        </p:txBody>
      </p:sp>
      <p:sp>
        <p:nvSpPr>
          <p:cNvPr id="16" name="Content Placeholder 6"/>
          <p:cNvSpPr>
            <a:spLocks noGrp="1"/>
          </p:cNvSpPr>
          <p:nvPr/>
        </p:nvSpPr>
        <p:spPr bwMode="black">
          <a:xfrm>
            <a:off x="882490" y="1276513"/>
            <a:ext cx="40994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marL="693738" marR="0" indent="-693738" eaLnBrk="0" fontAlgn="base" hangingPunct="0">
              <a:spcBef>
                <a:spcPts val="1200"/>
              </a:spcBef>
              <a:spcAft>
                <a:spcPts val="0"/>
              </a:spcAft>
              <a:buFont typeface="Wingdings" panose="05000000000000000000" pitchFamily="2" charset="2"/>
              <a:buChar char="ü"/>
              <a:tabLst>
                <a:tab pos="1025525" algn="l"/>
              </a:tabLst>
            </a:pPr>
            <a:r>
              <a:rPr lang="en-US" sz="3200" b="1" dirty="0">
                <a:solidFill>
                  <a:schemeClr val="bg2"/>
                </a:solidFill>
                <a:effectLst>
                  <a:outerShdw blurRad="38100" dist="38100" dir="2700000" algn="tl">
                    <a:srgbClr val="000000">
                      <a:alpha val="43137"/>
                    </a:srgbClr>
                  </a:outerShdw>
                </a:effectLst>
                <a:latin typeface="Stone Sans" pitchFamily="34" charset="0"/>
                <a:ea typeface="Times New Roman" panose="02020603050405020304" pitchFamily="18" charset="0"/>
                <a:cs typeface="Times New Roman" panose="02020603050405020304" pitchFamily="18" charset="0"/>
              </a:rPr>
              <a:t>Online Training</a:t>
            </a:r>
          </a:p>
        </p:txBody>
      </p:sp>
    </p:spTree>
    <p:custDataLst>
      <p:tags r:id="rId1"/>
    </p:custDataLst>
    <p:extLst>
      <p:ext uri="{BB962C8B-B14F-4D97-AF65-F5344CB8AC3E}">
        <p14:creationId xmlns:p14="http://schemas.microsoft.com/office/powerpoint/2010/main" val="24384218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bwMode="black">
          <a:xfrm>
            <a:off x="157662" y="4869296"/>
            <a:ext cx="8043364" cy="85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1" compatLnSpc="1">
            <a:prstTxWarp prst="textNoShape">
              <a:avLst/>
            </a:prstTxWarp>
            <a:spAutoFit/>
          </a:bodyPr>
          <a:lstStyle>
            <a:lvl1pPr marL="344488" indent="-179388" algn="l" rtl="0" eaLnBrk="0" fontAlgn="base" hangingPunct="0">
              <a:spcBef>
                <a:spcPts val="1200"/>
              </a:spcBef>
              <a:spcAft>
                <a:spcPct val="0"/>
              </a:spcAft>
              <a:buClr>
                <a:srgbClr val="C60C30"/>
              </a:buClr>
              <a:buSzPct val="100000"/>
              <a:buFont typeface="Arial" pitchFamily="34" charset="0"/>
              <a:buChar char="•"/>
              <a:defRPr lang="en-US" sz="2600" b="0">
                <a:solidFill>
                  <a:schemeClr val="bg2"/>
                </a:solidFill>
                <a:latin typeface="Stone Sans" pitchFamily="34" charset="0"/>
                <a:ea typeface="+mn-ea"/>
                <a:cs typeface="+mn-cs"/>
              </a:defRPr>
            </a:lvl1pPr>
            <a:lvl2pPr marL="509588" indent="-165100" algn="l" rtl="0" eaLnBrk="0" fontAlgn="base" hangingPunct="0">
              <a:lnSpc>
                <a:spcPct val="95000"/>
              </a:lnSpc>
              <a:spcBef>
                <a:spcPts val="400"/>
              </a:spcBef>
              <a:spcAft>
                <a:spcPct val="0"/>
              </a:spcAft>
              <a:buClr>
                <a:srgbClr val="C60C30"/>
              </a:buClr>
              <a:buSzPct val="75000"/>
              <a:buFont typeface="Wingdings" pitchFamily="2" charset="2"/>
              <a:buChar char="§"/>
              <a:defRPr lang="en-US" sz="2400">
                <a:solidFill>
                  <a:schemeClr val="bg2"/>
                </a:solidFill>
                <a:latin typeface="Stone Sans" pitchFamily="34" charset="0"/>
              </a:defRPr>
            </a:lvl2pPr>
            <a:lvl3pPr marL="688975" indent="-179388" algn="l" rtl="0" eaLnBrk="0" fontAlgn="base" hangingPunct="0">
              <a:lnSpc>
                <a:spcPct val="95000"/>
              </a:lnSpc>
              <a:spcBef>
                <a:spcPts val="400"/>
              </a:spcBef>
              <a:spcAft>
                <a:spcPct val="0"/>
              </a:spcAft>
              <a:buClr>
                <a:srgbClr val="C60C30"/>
              </a:buClr>
              <a:buSzPct val="100000"/>
              <a:buFont typeface="Lucida Sans" pitchFamily="34" charset="0"/>
              <a:buChar char="–"/>
              <a:defRPr lang="en-US" sz="2200">
                <a:solidFill>
                  <a:schemeClr val="bg2"/>
                </a:solidFill>
                <a:latin typeface="Stone Sans" pitchFamily="34" charset="0"/>
              </a:defRPr>
            </a:lvl3pPr>
            <a:lvl4pPr marL="914400" indent="-165100" algn="l" rtl="0" eaLnBrk="0" fontAlgn="base" hangingPunct="0">
              <a:lnSpc>
                <a:spcPct val="95000"/>
              </a:lnSpc>
              <a:spcBef>
                <a:spcPts val="400"/>
              </a:spcBef>
              <a:spcAft>
                <a:spcPct val="0"/>
              </a:spcAft>
              <a:buClr>
                <a:srgbClr val="C60C30"/>
              </a:buClr>
              <a:buSzPct val="100000"/>
              <a:buFont typeface="Arial" pitchFamily="34" charset="0"/>
              <a:buChar char="•"/>
              <a:defRPr lang="en-US" sz="2000" dirty="0" smtClean="0">
                <a:solidFill>
                  <a:schemeClr val="bg2"/>
                </a:solidFill>
                <a:latin typeface="Lucida Sans" pitchFamily="34" charset="0"/>
              </a:defRPr>
            </a:lvl4pPr>
            <a:lvl5pPr marL="1079500" indent="-165100" algn="l" rtl="0" eaLnBrk="0" fontAlgn="base" hangingPunct="0">
              <a:lnSpc>
                <a:spcPct val="95000"/>
              </a:lnSpc>
              <a:spcBef>
                <a:spcPts val="400"/>
              </a:spcBef>
              <a:spcAft>
                <a:spcPct val="0"/>
              </a:spcAft>
              <a:buClr>
                <a:srgbClr val="C60C30"/>
              </a:buClr>
              <a:buSzPct val="100000"/>
              <a:buFont typeface="Arial" pitchFamily="34" charset="0"/>
              <a:buChar char="•"/>
              <a:defRPr lang="en-US" sz="2000" dirty="0">
                <a:solidFill>
                  <a:schemeClr val="bg2"/>
                </a:solidFill>
                <a:latin typeface="Lucida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marL="965200" lvl="1" indent="-342900">
              <a:buClr>
                <a:srgbClr val="A20000"/>
              </a:buClr>
            </a:pPr>
            <a:r>
              <a:rPr lang="en-US" sz="2600" b="1" kern="0" dirty="0">
                <a:solidFill>
                  <a:srgbClr val="970035"/>
                </a:solidFill>
                <a:latin typeface="ITC Stone Sans Std Medium" panose="020B0602030503020204" pitchFamily="34" charset="0"/>
              </a:rPr>
              <a:t>Discrimination, Sexual Harassment and Sexual Misconduct Prevention </a:t>
            </a:r>
          </a:p>
        </p:txBody>
      </p:sp>
      <p:sp>
        <p:nvSpPr>
          <p:cNvPr id="17" name="Content Placeholder 2"/>
          <p:cNvSpPr txBox="1">
            <a:spLocks/>
          </p:cNvSpPr>
          <p:nvPr/>
        </p:nvSpPr>
        <p:spPr bwMode="black">
          <a:xfrm>
            <a:off x="132577" y="1163282"/>
            <a:ext cx="48218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lvl1pPr marL="344488" indent="-179388" algn="l" rtl="0" eaLnBrk="0" fontAlgn="base" hangingPunct="0">
              <a:spcBef>
                <a:spcPts val="1200"/>
              </a:spcBef>
              <a:spcAft>
                <a:spcPct val="0"/>
              </a:spcAft>
              <a:buClr>
                <a:srgbClr val="C60C30"/>
              </a:buClr>
              <a:buSzPct val="100000"/>
              <a:buFont typeface="Arial" pitchFamily="34" charset="0"/>
              <a:buChar char="•"/>
              <a:defRPr lang="en-US" sz="2600" b="0">
                <a:solidFill>
                  <a:schemeClr val="bg2"/>
                </a:solidFill>
                <a:latin typeface="Stone Sans" pitchFamily="34" charset="0"/>
                <a:ea typeface="+mn-ea"/>
                <a:cs typeface="+mn-cs"/>
              </a:defRPr>
            </a:lvl1pPr>
            <a:lvl2pPr marL="509588" indent="-165100" algn="l" rtl="0" eaLnBrk="0" fontAlgn="base" hangingPunct="0">
              <a:lnSpc>
                <a:spcPct val="95000"/>
              </a:lnSpc>
              <a:spcBef>
                <a:spcPts val="400"/>
              </a:spcBef>
              <a:spcAft>
                <a:spcPct val="0"/>
              </a:spcAft>
              <a:buClr>
                <a:srgbClr val="C60C30"/>
              </a:buClr>
              <a:buSzPct val="75000"/>
              <a:buFont typeface="Wingdings" pitchFamily="2" charset="2"/>
              <a:buChar char="§"/>
              <a:defRPr lang="en-US" sz="2400">
                <a:solidFill>
                  <a:schemeClr val="bg2"/>
                </a:solidFill>
                <a:latin typeface="Stone Sans" pitchFamily="34" charset="0"/>
              </a:defRPr>
            </a:lvl2pPr>
            <a:lvl3pPr marL="688975" indent="-179388" algn="l" rtl="0" eaLnBrk="0" fontAlgn="base" hangingPunct="0">
              <a:lnSpc>
                <a:spcPct val="95000"/>
              </a:lnSpc>
              <a:spcBef>
                <a:spcPts val="400"/>
              </a:spcBef>
              <a:spcAft>
                <a:spcPct val="0"/>
              </a:spcAft>
              <a:buClr>
                <a:srgbClr val="C60C30"/>
              </a:buClr>
              <a:buSzPct val="100000"/>
              <a:buFont typeface="Lucida Sans" pitchFamily="34" charset="0"/>
              <a:buChar char="–"/>
              <a:defRPr lang="en-US" sz="2200">
                <a:solidFill>
                  <a:schemeClr val="bg2"/>
                </a:solidFill>
                <a:latin typeface="Stone Sans" pitchFamily="34" charset="0"/>
              </a:defRPr>
            </a:lvl3pPr>
            <a:lvl4pPr marL="914400" indent="-165100" algn="l" rtl="0" eaLnBrk="0" fontAlgn="base" hangingPunct="0">
              <a:lnSpc>
                <a:spcPct val="95000"/>
              </a:lnSpc>
              <a:spcBef>
                <a:spcPts val="400"/>
              </a:spcBef>
              <a:spcAft>
                <a:spcPct val="0"/>
              </a:spcAft>
              <a:buClr>
                <a:srgbClr val="C60C30"/>
              </a:buClr>
              <a:buSzPct val="100000"/>
              <a:buFont typeface="Arial" pitchFamily="34" charset="0"/>
              <a:buChar char="•"/>
              <a:defRPr lang="en-US" sz="2000" dirty="0" smtClean="0">
                <a:solidFill>
                  <a:schemeClr val="bg2"/>
                </a:solidFill>
                <a:latin typeface="Lucida Sans" pitchFamily="34" charset="0"/>
              </a:defRPr>
            </a:lvl4pPr>
            <a:lvl5pPr marL="1079500" indent="-165100" algn="l" rtl="0" eaLnBrk="0" fontAlgn="base" hangingPunct="0">
              <a:lnSpc>
                <a:spcPct val="95000"/>
              </a:lnSpc>
              <a:spcBef>
                <a:spcPts val="400"/>
              </a:spcBef>
              <a:spcAft>
                <a:spcPct val="0"/>
              </a:spcAft>
              <a:buClr>
                <a:srgbClr val="C60C30"/>
              </a:buClr>
              <a:buSzPct val="100000"/>
              <a:buFont typeface="Arial" pitchFamily="34" charset="0"/>
              <a:buChar char="•"/>
              <a:defRPr lang="en-US" sz="2000" dirty="0">
                <a:solidFill>
                  <a:schemeClr val="bg2"/>
                </a:solidFill>
                <a:latin typeface="Lucida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marL="165100" indent="0">
              <a:buClr>
                <a:srgbClr val="A20000"/>
              </a:buClr>
              <a:buNone/>
            </a:pPr>
            <a:r>
              <a:rPr lang="en-US" sz="3600" b="1" kern="0" dirty="0">
                <a:latin typeface="ITC Stone Sans Std Medium" panose="020B0602030503020204" pitchFamily="34" charset="0"/>
              </a:rPr>
              <a:t>Directed Training</a:t>
            </a:r>
          </a:p>
        </p:txBody>
      </p:sp>
      <p:pic>
        <p:nvPicPr>
          <p:cNvPr id="9" name="Picture 8"/>
          <p:cNvPicPr>
            <a:picLocks noChangeAspect="1"/>
          </p:cNvPicPr>
          <p:nvPr/>
        </p:nvPicPr>
        <p:blipFill>
          <a:blip r:embed="rId4"/>
          <a:stretch>
            <a:fillRect/>
          </a:stretch>
        </p:blipFill>
        <p:spPr>
          <a:xfrm>
            <a:off x="5229225" y="6124575"/>
            <a:ext cx="3914775" cy="733425"/>
          </a:xfrm>
          <a:prstGeom prst="rect">
            <a:avLst/>
          </a:prstGeom>
        </p:spPr>
      </p:pic>
      <p:sp>
        <p:nvSpPr>
          <p:cNvPr id="11" name="Text Box 4"/>
          <p:cNvSpPr txBox="1">
            <a:spLocks noChangeArrowheads="1"/>
          </p:cNvSpPr>
          <p:nvPr/>
        </p:nvSpPr>
        <p:spPr bwMode="auto">
          <a:xfrm>
            <a:off x="491618" y="6150652"/>
            <a:ext cx="86523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i="1" dirty="0">
                <a:solidFill>
                  <a:schemeClr val="accent1"/>
                </a:solidFill>
                <a:latin typeface="ITC Stone Sans Std Medium" panose="020B0602030503020204" pitchFamily="34" charset="0"/>
              </a:rPr>
              <a:t>Human Resource Services - Room 139, French Admin </a:t>
            </a:r>
            <a:r>
              <a:rPr lang="en-US" b="1" i="1" dirty="0" err="1">
                <a:solidFill>
                  <a:schemeClr val="accent1"/>
                </a:solidFill>
                <a:latin typeface="ITC Stone Sans Std Medium" panose="020B0602030503020204" pitchFamily="34" charset="0"/>
              </a:rPr>
              <a:t>Bldg</a:t>
            </a:r>
            <a:endParaRPr lang="en-US" b="1" i="1" dirty="0">
              <a:solidFill>
                <a:schemeClr val="accent1"/>
              </a:solidFill>
              <a:latin typeface="ITC Stone Sans Std Medium" panose="020B0602030503020204" pitchFamily="34" charset="0"/>
            </a:endParaRPr>
          </a:p>
          <a:p>
            <a:pPr algn="ctr" eaLnBrk="1" hangingPunct="1"/>
            <a:r>
              <a:rPr lang="en-US" b="1" dirty="0">
                <a:solidFill>
                  <a:schemeClr val="accent1"/>
                </a:solidFill>
                <a:latin typeface="ITC Stone Sans Std Medium" panose="020B0602030503020204" pitchFamily="34" charset="0"/>
                <a:hlinkClick r:id="rId5"/>
              </a:rPr>
              <a:t>hrs.wsu.edu</a:t>
            </a:r>
            <a:endParaRPr lang="en-US" b="1" dirty="0">
              <a:solidFill>
                <a:schemeClr val="accent1"/>
              </a:solidFill>
              <a:latin typeface="ITC Stone Sans Std Medium" panose="020B0602030503020204" pitchFamily="34" charset="0"/>
            </a:endParaRPr>
          </a:p>
        </p:txBody>
      </p:sp>
      <p:sp>
        <p:nvSpPr>
          <p:cNvPr id="7" name="TPQuestion"/>
          <p:cNvSpPr txBox="1">
            <a:spLocks/>
          </p:cNvSpPr>
          <p:nvPr/>
        </p:nvSpPr>
        <p:spPr bwMode="black">
          <a:xfrm>
            <a:off x="0" y="57951"/>
            <a:ext cx="6128937" cy="535531"/>
          </a:xfrm>
          <a:prstGeom prst="rect">
            <a:avLst/>
          </a:prstGeom>
          <a:gradFill flip="none" rotWithShape="1">
            <a:gsLst>
              <a:gs pos="0">
                <a:srgbClr val="5E6A71"/>
              </a:gs>
              <a:gs pos="19000">
                <a:schemeClr val="tx1"/>
              </a:gs>
              <a:gs pos="100000">
                <a:schemeClr val="tx1"/>
              </a:gs>
            </a:gsLst>
            <a:lin ang="0" scaled="1"/>
            <a:tileRect/>
          </a:gra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1" compatLnSpc="1">
            <a:prstTxWarp prst="textNoShape">
              <a:avLst/>
            </a:prstTxWarp>
            <a:spAutoFit/>
          </a:bodyPr>
          <a:lstStyle>
            <a:defPPr>
              <a:defRPr lang="en-US"/>
            </a:defPPr>
            <a:lvl1pPr marL="0" eaLnBrk="0" hangingPunct="0">
              <a:lnSpc>
                <a:spcPct val="90000"/>
              </a:lnSpc>
              <a:defRPr sz="3200" b="1">
                <a:solidFill>
                  <a:srgbClr val="600020"/>
                </a:solidFill>
                <a:effectLst>
                  <a:outerShdw blurRad="114300" dist="25400" dir="5400000" algn="ctr" rotWithShape="0">
                    <a:schemeClr val="tx1"/>
                  </a:outerShdw>
                </a:effectLst>
                <a:latin typeface="Stone Sans Bold" pitchFamily="34" charset="0"/>
              </a:defRPr>
            </a:lvl1pPr>
            <a:lvl2pPr eaLnBrk="0" hangingPunct="0">
              <a:lnSpc>
                <a:spcPct val="90000"/>
              </a:lnSpc>
              <a:defRPr sz="2800" b="1"/>
            </a:lvl2pPr>
            <a:lvl3pPr eaLnBrk="0" hangingPunct="0">
              <a:lnSpc>
                <a:spcPct val="90000"/>
              </a:lnSpc>
              <a:defRPr sz="2800" b="1"/>
            </a:lvl3pPr>
            <a:lvl4pPr eaLnBrk="0" hangingPunct="0">
              <a:lnSpc>
                <a:spcPct val="90000"/>
              </a:lnSpc>
              <a:defRPr sz="2800" b="1"/>
            </a:lvl4pPr>
            <a:lvl5pPr eaLnBrk="0" hangingPunct="0">
              <a:lnSpc>
                <a:spcPct val="90000"/>
              </a:lnSpc>
              <a:defRPr sz="2800" b="1"/>
            </a:lvl5pPr>
            <a:lvl6pPr marL="457200" fontAlgn="base">
              <a:lnSpc>
                <a:spcPct val="90000"/>
              </a:lnSpc>
              <a:spcBef>
                <a:spcPct val="0"/>
              </a:spcBef>
              <a:spcAft>
                <a:spcPct val="0"/>
              </a:spcAft>
              <a:defRPr sz="2800" b="1"/>
            </a:lvl6pPr>
            <a:lvl7pPr marL="914400" fontAlgn="base">
              <a:lnSpc>
                <a:spcPct val="90000"/>
              </a:lnSpc>
              <a:spcBef>
                <a:spcPct val="0"/>
              </a:spcBef>
              <a:spcAft>
                <a:spcPct val="0"/>
              </a:spcAft>
              <a:defRPr sz="2800" b="1"/>
            </a:lvl7pPr>
            <a:lvl8pPr marL="1371600" fontAlgn="base">
              <a:lnSpc>
                <a:spcPct val="90000"/>
              </a:lnSpc>
              <a:spcBef>
                <a:spcPct val="0"/>
              </a:spcBef>
              <a:spcAft>
                <a:spcPct val="0"/>
              </a:spcAft>
              <a:defRPr sz="2800" b="1"/>
            </a:lvl8pPr>
            <a:lvl9pPr marL="1828800" fontAlgn="base">
              <a:lnSpc>
                <a:spcPct val="90000"/>
              </a:lnSpc>
              <a:spcBef>
                <a:spcPct val="0"/>
              </a:spcBef>
              <a:spcAft>
                <a:spcPct val="0"/>
              </a:spcAft>
              <a:defRPr sz="2800" b="1"/>
            </a:lvl9pPr>
          </a:lstStyle>
          <a:p>
            <a:r>
              <a:rPr lang="en-US" dirty="0">
                <a:solidFill>
                  <a:srgbClr val="981E32"/>
                </a:solidFill>
                <a:effectLst>
                  <a:outerShdw blurRad="38100" dist="38100" dir="2700000" algn="tl">
                    <a:srgbClr val="000000">
                      <a:alpha val="43137"/>
                    </a:srgbClr>
                  </a:outerShdw>
                </a:effectLst>
                <a:latin typeface="Stone Sans" pitchFamily="34" charset="0"/>
              </a:rPr>
              <a:t>Training &amp; Development</a:t>
            </a:r>
          </a:p>
        </p:txBody>
      </p:sp>
      <p:pic>
        <p:nvPicPr>
          <p:cNvPr id="12"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4999" y="1296580"/>
            <a:ext cx="2943225"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ontent Placeholder 2"/>
          <p:cNvSpPr txBox="1">
            <a:spLocks/>
          </p:cNvSpPr>
          <p:nvPr/>
        </p:nvSpPr>
        <p:spPr bwMode="black">
          <a:xfrm>
            <a:off x="47298" y="1877804"/>
            <a:ext cx="4954438" cy="334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1" compatLnSpc="1">
            <a:prstTxWarp prst="textNoShape">
              <a:avLst/>
            </a:prstTxWarp>
            <a:spAutoFit/>
          </a:bodyPr>
          <a:lstStyle>
            <a:lvl1pPr marL="344488" indent="-179388" algn="l" rtl="0" eaLnBrk="0" fontAlgn="base" hangingPunct="0">
              <a:spcBef>
                <a:spcPts val="1200"/>
              </a:spcBef>
              <a:spcAft>
                <a:spcPct val="0"/>
              </a:spcAft>
              <a:buClr>
                <a:srgbClr val="C60C30"/>
              </a:buClr>
              <a:buSzPct val="100000"/>
              <a:buFont typeface="Arial" pitchFamily="34" charset="0"/>
              <a:buChar char="•"/>
              <a:defRPr lang="en-US" sz="2600" b="0">
                <a:solidFill>
                  <a:schemeClr val="bg2"/>
                </a:solidFill>
                <a:latin typeface="Stone Sans" pitchFamily="34" charset="0"/>
                <a:ea typeface="+mn-ea"/>
                <a:cs typeface="+mn-cs"/>
              </a:defRPr>
            </a:lvl1pPr>
            <a:lvl2pPr marL="509588" indent="-165100" algn="l" rtl="0" eaLnBrk="0" fontAlgn="base" hangingPunct="0">
              <a:lnSpc>
                <a:spcPct val="95000"/>
              </a:lnSpc>
              <a:spcBef>
                <a:spcPts val="400"/>
              </a:spcBef>
              <a:spcAft>
                <a:spcPct val="0"/>
              </a:spcAft>
              <a:buClr>
                <a:srgbClr val="C60C30"/>
              </a:buClr>
              <a:buSzPct val="75000"/>
              <a:buFont typeface="Wingdings" pitchFamily="2" charset="2"/>
              <a:buChar char="§"/>
              <a:defRPr lang="en-US" sz="2400">
                <a:solidFill>
                  <a:schemeClr val="bg2"/>
                </a:solidFill>
                <a:latin typeface="Stone Sans" pitchFamily="34" charset="0"/>
              </a:defRPr>
            </a:lvl2pPr>
            <a:lvl3pPr marL="688975" indent="-179388" algn="l" rtl="0" eaLnBrk="0" fontAlgn="base" hangingPunct="0">
              <a:lnSpc>
                <a:spcPct val="95000"/>
              </a:lnSpc>
              <a:spcBef>
                <a:spcPts val="400"/>
              </a:spcBef>
              <a:spcAft>
                <a:spcPct val="0"/>
              </a:spcAft>
              <a:buClr>
                <a:srgbClr val="C60C30"/>
              </a:buClr>
              <a:buSzPct val="100000"/>
              <a:buFont typeface="Lucida Sans" pitchFamily="34" charset="0"/>
              <a:buChar char="–"/>
              <a:defRPr lang="en-US" sz="2200">
                <a:solidFill>
                  <a:schemeClr val="bg2"/>
                </a:solidFill>
                <a:latin typeface="Stone Sans" pitchFamily="34" charset="0"/>
              </a:defRPr>
            </a:lvl3pPr>
            <a:lvl4pPr marL="914400" indent="-165100" algn="l" rtl="0" eaLnBrk="0" fontAlgn="base" hangingPunct="0">
              <a:lnSpc>
                <a:spcPct val="95000"/>
              </a:lnSpc>
              <a:spcBef>
                <a:spcPts val="400"/>
              </a:spcBef>
              <a:spcAft>
                <a:spcPct val="0"/>
              </a:spcAft>
              <a:buClr>
                <a:srgbClr val="C60C30"/>
              </a:buClr>
              <a:buSzPct val="100000"/>
              <a:buFont typeface="Arial" pitchFamily="34" charset="0"/>
              <a:buChar char="•"/>
              <a:defRPr lang="en-US" sz="2000" dirty="0" smtClean="0">
                <a:solidFill>
                  <a:schemeClr val="bg2"/>
                </a:solidFill>
                <a:latin typeface="Lucida Sans" pitchFamily="34" charset="0"/>
              </a:defRPr>
            </a:lvl4pPr>
            <a:lvl5pPr marL="1079500" indent="-165100" algn="l" rtl="0" eaLnBrk="0" fontAlgn="base" hangingPunct="0">
              <a:lnSpc>
                <a:spcPct val="95000"/>
              </a:lnSpc>
              <a:spcBef>
                <a:spcPts val="400"/>
              </a:spcBef>
              <a:spcAft>
                <a:spcPct val="0"/>
              </a:spcAft>
              <a:buClr>
                <a:srgbClr val="C60C30"/>
              </a:buClr>
              <a:buSzPct val="100000"/>
              <a:buFont typeface="Arial" pitchFamily="34" charset="0"/>
              <a:buChar char="•"/>
              <a:defRPr lang="en-US" sz="2000" dirty="0">
                <a:solidFill>
                  <a:schemeClr val="bg2"/>
                </a:solidFill>
                <a:latin typeface="Lucida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marL="965200" lvl="1" indent="-342900">
              <a:buClr>
                <a:srgbClr val="A20000"/>
              </a:buClr>
            </a:pPr>
            <a:r>
              <a:rPr lang="en-US" sz="2600" b="1" kern="0" dirty="0">
                <a:latin typeface="ITC Stone Sans Std Medium" panose="020B0602030503020204" pitchFamily="34" charset="0"/>
              </a:rPr>
              <a:t>Safety</a:t>
            </a:r>
            <a:endParaRPr lang="en-US" sz="1200" b="1" kern="0" dirty="0">
              <a:latin typeface="ITC Stone Sans Std Medium" panose="020B0602030503020204" pitchFamily="34" charset="0"/>
            </a:endParaRPr>
          </a:p>
          <a:p>
            <a:pPr marL="965200" lvl="1" indent="-342900">
              <a:buClr>
                <a:srgbClr val="A20000"/>
              </a:buClr>
            </a:pPr>
            <a:endParaRPr lang="en-US" sz="1200" b="1" kern="0" dirty="0">
              <a:latin typeface="ITC Stone Sans Std Medium" panose="020B0602030503020204" pitchFamily="34" charset="0"/>
            </a:endParaRPr>
          </a:p>
          <a:p>
            <a:pPr marL="965200" lvl="1" indent="-342900">
              <a:buClr>
                <a:srgbClr val="A20000"/>
              </a:buClr>
            </a:pPr>
            <a:r>
              <a:rPr lang="en-US" sz="2600" b="1" kern="0" dirty="0">
                <a:latin typeface="ITC Stone Sans Std Medium" panose="020B0602030503020204" pitchFamily="34" charset="0"/>
              </a:rPr>
              <a:t>Procurement and Contract Training </a:t>
            </a:r>
            <a:endParaRPr lang="en-US" sz="1200" b="1" kern="0" dirty="0">
              <a:latin typeface="ITC Stone Sans Std Medium" panose="020B0602030503020204" pitchFamily="34" charset="0"/>
            </a:endParaRPr>
          </a:p>
          <a:p>
            <a:pPr marL="965200" lvl="1" indent="-342900">
              <a:buClr>
                <a:srgbClr val="A20000"/>
              </a:buClr>
            </a:pPr>
            <a:endParaRPr lang="en-US" sz="1200" b="1" kern="0" dirty="0">
              <a:latin typeface="ITC Stone Sans Std Medium" panose="020B0602030503020204" pitchFamily="34" charset="0"/>
            </a:endParaRPr>
          </a:p>
          <a:p>
            <a:pPr marL="965200" lvl="1" indent="-342900">
              <a:buClr>
                <a:srgbClr val="A20000"/>
              </a:buClr>
            </a:pPr>
            <a:r>
              <a:rPr lang="en-US" sz="2600" b="1" kern="0" dirty="0">
                <a:latin typeface="ITC Stone Sans Std Medium" panose="020B0602030503020204" pitchFamily="34" charset="0"/>
              </a:rPr>
              <a:t>State Ethics Law</a:t>
            </a:r>
            <a:endParaRPr lang="en-US" sz="1200" b="1" kern="0" dirty="0">
              <a:latin typeface="ITC Stone Sans Std Medium" panose="020B0602030503020204" pitchFamily="34" charset="0"/>
            </a:endParaRPr>
          </a:p>
          <a:p>
            <a:pPr marL="965200" lvl="1" indent="-342900">
              <a:buClr>
                <a:srgbClr val="A20000"/>
              </a:buClr>
            </a:pPr>
            <a:endParaRPr lang="en-US" sz="1200" b="1" kern="0" dirty="0">
              <a:latin typeface="ITC Stone Sans Std Medium" panose="020B0602030503020204" pitchFamily="34" charset="0"/>
            </a:endParaRPr>
          </a:p>
          <a:p>
            <a:pPr marL="965200" lvl="1" indent="-342900">
              <a:buClr>
                <a:srgbClr val="A20000"/>
              </a:buClr>
            </a:pPr>
            <a:r>
              <a:rPr lang="en-US" sz="2600" b="1" kern="0" dirty="0">
                <a:latin typeface="ITC Stone Sans Std Medium" panose="020B0602030503020204" pitchFamily="34" charset="0"/>
              </a:rPr>
              <a:t>Customer Service</a:t>
            </a:r>
          </a:p>
          <a:p>
            <a:pPr marL="1085850" lvl="1" indent="-461963">
              <a:buClr>
                <a:srgbClr val="A20000"/>
              </a:buClr>
            </a:pPr>
            <a:endParaRPr lang="en-US" b="1" kern="0" dirty="0">
              <a:latin typeface="ITC Stone Sans Std Medium" panose="020B0602030503020204" pitchFamily="34" charset="0"/>
            </a:endParaRPr>
          </a:p>
        </p:txBody>
      </p:sp>
    </p:spTree>
    <p:custDataLst>
      <p:tags r:id="rId1"/>
    </p:custDataLst>
    <p:extLst>
      <p:ext uri="{BB962C8B-B14F-4D97-AF65-F5344CB8AC3E}">
        <p14:creationId xmlns:p14="http://schemas.microsoft.com/office/powerpoint/2010/main" val="41209296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stretch>
            <a:fillRect/>
          </a:stretch>
        </p:blipFill>
        <p:spPr>
          <a:xfrm>
            <a:off x="5229225" y="6124575"/>
            <a:ext cx="3914775" cy="733425"/>
          </a:xfrm>
          <a:prstGeom prst="rect">
            <a:avLst/>
          </a:prstGeom>
        </p:spPr>
      </p:pic>
      <p:sp>
        <p:nvSpPr>
          <p:cNvPr id="11" name="Text Box 4"/>
          <p:cNvSpPr txBox="1">
            <a:spLocks noChangeArrowheads="1"/>
          </p:cNvSpPr>
          <p:nvPr/>
        </p:nvSpPr>
        <p:spPr bwMode="auto">
          <a:xfrm>
            <a:off x="491618" y="6150652"/>
            <a:ext cx="86523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i="1" dirty="0">
                <a:solidFill>
                  <a:schemeClr val="accent1"/>
                </a:solidFill>
                <a:latin typeface="ITC Stone Sans Std Medium" panose="020B0602030503020204" pitchFamily="34" charset="0"/>
              </a:rPr>
              <a:t>Human Resource Services - Room 139, French Admin </a:t>
            </a:r>
            <a:r>
              <a:rPr lang="en-US" b="1" i="1" dirty="0" err="1">
                <a:solidFill>
                  <a:schemeClr val="accent1"/>
                </a:solidFill>
                <a:latin typeface="ITC Stone Sans Std Medium" panose="020B0602030503020204" pitchFamily="34" charset="0"/>
              </a:rPr>
              <a:t>Bldg</a:t>
            </a:r>
            <a:endParaRPr lang="en-US" b="1" i="1" dirty="0">
              <a:solidFill>
                <a:schemeClr val="accent1"/>
              </a:solidFill>
              <a:latin typeface="ITC Stone Sans Std Medium" panose="020B0602030503020204" pitchFamily="34" charset="0"/>
            </a:endParaRPr>
          </a:p>
          <a:p>
            <a:pPr algn="ctr" eaLnBrk="1" hangingPunct="1"/>
            <a:r>
              <a:rPr lang="en-US" b="1" dirty="0">
                <a:solidFill>
                  <a:schemeClr val="accent1"/>
                </a:solidFill>
                <a:latin typeface="ITC Stone Sans Std Medium" panose="020B0602030503020204" pitchFamily="34" charset="0"/>
                <a:hlinkClick r:id="rId5"/>
              </a:rPr>
              <a:t>hrs.wsu.edu</a:t>
            </a:r>
            <a:endParaRPr lang="en-US" b="1" dirty="0">
              <a:solidFill>
                <a:schemeClr val="accent1"/>
              </a:solidFill>
              <a:latin typeface="ITC Stone Sans Std Medium" panose="020B0602030503020204" pitchFamily="34" charset="0"/>
            </a:endParaRPr>
          </a:p>
        </p:txBody>
      </p:sp>
      <p:sp>
        <p:nvSpPr>
          <p:cNvPr id="7" name="TPQuestion"/>
          <p:cNvSpPr txBox="1">
            <a:spLocks/>
          </p:cNvSpPr>
          <p:nvPr/>
        </p:nvSpPr>
        <p:spPr bwMode="black">
          <a:xfrm>
            <a:off x="0" y="57951"/>
            <a:ext cx="6128937" cy="535531"/>
          </a:xfrm>
          <a:prstGeom prst="rect">
            <a:avLst/>
          </a:prstGeom>
          <a:gradFill flip="none" rotWithShape="1">
            <a:gsLst>
              <a:gs pos="0">
                <a:srgbClr val="5E6A71"/>
              </a:gs>
              <a:gs pos="12000">
                <a:schemeClr val="tx1"/>
              </a:gs>
              <a:gs pos="100000">
                <a:schemeClr val="tx1"/>
              </a:gs>
            </a:gsLst>
            <a:lin ang="0" scaled="1"/>
            <a:tileRect/>
          </a:gra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1" compatLnSpc="1">
            <a:prstTxWarp prst="textNoShape">
              <a:avLst/>
            </a:prstTxWarp>
            <a:spAutoFit/>
          </a:bodyPr>
          <a:lstStyle>
            <a:defPPr>
              <a:defRPr lang="en-US"/>
            </a:defPPr>
            <a:lvl1pPr marL="0" eaLnBrk="0" hangingPunct="0">
              <a:lnSpc>
                <a:spcPct val="90000"/>
              </a:lnSpc>
              <a:defRPr sz="3200" b="1">
                <a:solidFill>
                  <a:srgbClr val="600020"/>
                </a:solidFill>
                <a:effectLst>
                  <a:outerShdw blurRad="114300" dist="25400" dir="5400000" algn="ctr" rotWithShape="0">
                    <a:schemeClr val="tx1"/>
                  </a:outerShdw>
                </a:effectLst>
                <a:latin typeface="Stone Sans Bold" pitchFamily="34" charset="0"/>
              </a:defRPr>
            </a:lvl1pPr>
            <a:lvl2pPr eaLnBrk="0" hangingPunct="0">
              <a:lnSpc>
                <a:spcPct val="90000"/>
              </a:lnSpc>
              <a:defRPr sz="2800" b="1"/>
            </a:lvl2pPr>
            <a:lvl3pPr eaLnBrk="0" hangingPunct="0">
              <a:lnSpc>
                <a:spcPct val="90000"/>
              </a:lnSpc>
              <a:defRPr sz="2800" b="1"/>
            </a:lvl3pPr>
            <a:lvl4pPr eaLnBrk="0" hangingPunct="0">
              <a:lnSpc>
                <a:spcPct val="90000"/>
              </a:lnSpc>
              <a:defRPr sz="2800" b="1"/>
            </a:lvl4pPr>
            <a:lvl5pPr eaLnBrk="0" hangingPunct="0">
              <a:lnSpc>
                <a:spcPct val="90000"/>
              </a:lnSpc>
              <a:defRPr sz="2800" b="1"/>
            </a:lvl5pPr>
            <a:lvl6pPr marL="457200" fontAlgn="base">
              <a:lnSpc>
                <a:spcPct val="90000"/>
              </a:lnSpc>
              <a:spcBef>
                <a:spcPct val="0"/>
              </a:spcBef>
              <a:spcAft>
                <a:spcPct val="0"/>
              </a:spcAft>
              <a:defRPr sz="2800" b="1"/>
            </a:lvl6pPr>
            <a:lvl7pPr marL="914400" fontAlgn="base">
              <a:lnSpc>
                <a:spcPct val="90000"/>
              </a:lnSpc>
              <a:spcBef>
                <a:spcPct val="0"/>
              </a:spcBef>
              <a:spcAft>
                <a:spcPct val="0"/>
              </a:spcAft>
              <a:defRPr sz="2800" b="1"/>
            </a:lvl7pPr>
            <a:lvl8pPr marL="1371600" fontAlgn="base">
              <a:lnSpc>
                <a:spcPct val="90000"/>
              </a:lnSpc>
              <a:spcBef>
                <a:spcPct val="0"/>
              </a:spcBef>
              <a:spcAft>
                <a:spcPct val="0"/>
              </a:spcAft>
              <a:defRPr sz="2800" b="1"/>
            </a:lvl8pPr>
            <a:lvl9pPr marL="1828800" fontAlgn="base">
              <a:lnSpc>
                <a:spcPct val="90000"/>
              </a:lnSpc>
              <a:spcBef>
                <a:spcPct val="0"/>
              </a:spcBef>
              <a:spcAft>
                <a:spcPct val="0"/>
              </a:spcAft>
              <a:defRPr sz="2800" b="1"/>
            </a:lvl9pPr>
          </a:lstStyle>
          <a:p>
            <a:r>
              <a:rPr lang="en-US" dirty="0">
                <a:solidFill>
                  <a:srgbClr val="981E32"/>
                </a:solidFill>
                <a:effectLst>
                  <a:outerShdw blurRad="38100" dist="38100" dir="2700000" algn="tl">
                    <a:srgbClr val="000000">
                      <a:alpha val="43137"/>
                    </a:srgbClr>
                  </a:outerShdw>
                </a:effectLst>
                <a:latin typeface="Stone Sans" pitchFamily="34" charset="0"/>
              </a:rPr>
              <a:t>Customer Service at WSU</a:t>
            </a:r>
          </a:p>
        </p:txBody>
      </p:sp>
      <p:sp>
        <p:nvSpPr>
          <p:cNvPr id="8" name="Rectangle 7"/>
          <p:cNvSpPr/>
          <p:nvPr/>
        </p:nvSpPr>
        <p:spPr>
          <a:xfrm>
            <a:off x="1159697" y="2222265"/>
            <a:ext cx="5104282" cy="3785652"/>
          </a:xfrm>
          <a:prstGeom prst="rect">
            <a:avLst/>
          </a:prstGeom>
          <a:noFill/>
        </p:spPr>
        <p:txBody>
          <a:bodyPr wrap="none" lIns="91440" tIns="45720" rIns="91440" bIns="45720">
            <a:spAutoFit/>
          </a:bodyPr>
          <a:lstStyle/>
          <a:p>
            <a:r>
              <a:rPr lang="en-US" sz="6000" b="1" dirty="0">
                <a:ln w="0"/>
                <a:solidFill>
                  <a:srgbClr val="C60C30">
                    <a:lumMod val="75000"/>
                  </a:srgbClr>
                </a:solidFill>
                <a:effectLst>
                  <a:outerShdw blurRad="38100" dist="25400" dir="5400000" algn="ctr" rotWithShape="0">
                    <a:srgbClr val="6E747A">
                      <a:alpha val="43000"/>
                    </a:srgbClr>
                  </a:outerShdw>
                </a:effectLst>
                <a:latin typeface="Stone Sans" pitchFamily="34" charset="0"/>
              </a:rPr>
              <a:t>G</a:t>
            </a:r>
            <a:r>
              <a:rPr lang="en-US" sz="4000" b="1" dirty="0">
                <a:ln w="0"/>
                <a:solidFill>
                  <a:srgbClr val="000000"/>
                </a:solidFill>
                <a:effectLst>
                  <a:outerShdw blurRad="38100" dist="25400" dir="5400000" algn="ctr" rotWithShape="0">
                    <a:srgbClr val="6E747A">
                      <a:alpha val="43000"/>
                    </a:srgbClr>
                  </a:outerShdw>
                </a:effectLst>
                <a:latin typeface="Stone Sans" pitchFamily="34" charset="0"/>
              </a:rPr>
              <a:t>reet</a:t>
            </a:r>
            <a:endParaRPr lang="en-US" sz="5400" b="1" dirty="0">
              <a:ln w="0"/>
              <a:solidFill>
                <a:srgbClr val="000000"/>
              </a:solidFill>
              <a:effectLst>
                <a:outerShdw blurRad="38100" dist="25400" dir="5400000" algn="ctr" rotWithShape="0">
                  <a:srgbClr val="6E747A">
                    <a:alpha val="43000"/>
                  </a:srgbClr>
                </a:outerShdw>
              </a:effectLst>
              <a:latin typeface="Stone Sans" pitchFamily="34" charset="0"/>
            </a:endParaRPr>
          </a:p>
          <a:p>
            <a:r>
              <a:rPr lang="en-US" sz="6000" b="1" dirty="0">
                <a:ln w="0"/>
                <a:solidFill>
                  <a:srgbClr val="C60C30">
                    <a:lumMod val="75000"/>
                  </a:srgbClr>
                </a:solidFill>
                <a:effectLst>
                  <a:outerShdw blurRad="38100" dist="25400" dir="5400000" algn="ctr" rotWithShape="0">
                    <a:srgbClr val="6E747A">
                      <a:alpha val="43000"/>
                    </a:srgbClr>
                  </a:outerShdw>
                </a:effectLst>
                <a:latin typeface="Stone Sans" pitchFamily="34" charset="0"/>
              </a:rPr>
              <a:t>R</a:t>
            </a:r>
            <a:r>
              <a:rPr lang="en-US" sz="4000" b="1" dirty="0">
                <a:ln w="0"/>
                <a:solidFill>
                  <a:srgbClr val="000000"/>
                </a:solidFill>
                <a:effectLst>
                  <a:outerShdw blurRad="38100" dist="25400" dir="5400000" algn="ctr" rotWithShape="0">
                    <a:srgbClr val="6E747A">
                      <a:alpha val="43000"/>
                    </a:srgbClr>
                  </a:outerShdw>
                </a:effectLst>
                <a:latin typeface="Stone Sans" pitchFamily="34" charset="0"/>
              </a:rPr>
              <a:t>eceive</a:t>
            </a:r>
          </a:p>
          <a:p>
            <a:r>
              <a:rPr lang="en-US" sz="6000" b="1" dirty="0">
                <a:ln w="0"/>
                <a:solidFill>
                  <a:srgbClr val="C60C30">
                    <a:lumMod val="75000"/>
                  </a:srgbClr>
                </a:solidFill>
                <a:effectLst>
                  <a:outerShdw blurRad="38100" dist="25400" dir="5400000" algn="ctr" rotWithShape="0">
                    <a:srgbClr val="6E747A">
                      <a:alpha val="43000"/>
                    </a:srgbClr>
                  </a:outerShdw>
                </a:effectLst>
                <a:latin typeface="Stone Sans" pitchFamily="34" charset="0"/>
              </a:rPr>
              <a:t>O</a:t>
            </a:r>
            <a:r>
              <a:rPr lang="en-US" sz="4000" b="1" dirty="0">
                <a:ln w="0"/>
                <a:solidFill>
                  <a:srgbClr val="000000"/>
                </a:solidFill>
                <a:effectLst>
                  <a:outerShdw blurRad="38100" dist="25400" dir="5400000" algn="ctr" rotWithShape="0">
                    <a:srgbClr val="6E747A">
                      <a:alpha val="43000"/>
                    </a:srgbClr>
                  </a:outerShdw>
                </a:effectLst>
                <a:latin typeface="Stone Sans" pitchFamily="34" charset="0"/>
              </a:rPr>
              <a:t>ffer</a:t>
            </a:r>
            <a:r>
              <a:rPr lang="en-US" sz="2000" b="1" dirty="0">
                <a:ln w="0"/>
                <a:solidFill>
                  <a:srgbClr val="000000"/>
                </a:solidFill>
                <a:effectLst>
                  <a:outerShdw blurRad="38100" dist="25400" dir="5400000" algn="ctr" rotWithShape="0">
                    <a:srgbClr val="6E747A">
                      <a:alpha val="43000"/>
                    </a:srgbClr>
                  </a:outerShdw>
                </a:effectLst>
                <a:latin typeface="Stone Sans" pitchFamily="34" charset="0"/>
              </a:rPr>
              <a:t>  </a:t>
            </a:r>
            <a:endParaRPr lang="en-US" sz="5400" b="1" dirty="0">
              <a:ln w="0"/>
              <a:solidFill>
                <a:srgbClr val="000000"/>
              </a:solidFill>
              <a:effectLst>
                <a:outerShdw blurRad="38100" dist="25400" dir="5400000" algn="ctr" rotWithShape="0">
                  <a:srgbClr val="6E747A">
                    <a:alpha val="43000"/>
                  </a:srgbClr>
                </a:outerShdw>
              </a:effectLst>
              <a:latin typeface="Stone Sans" pitchFamily="34" charset="0"/>
            </a:endParaRPr>
          </a:p>
          <a:p>
            <a:r>
              <a:rPr lang="en-US" sz="6000" b="1" dirty="0">
                <a:ln w="0"/>
                <a:solidFill>
                  <a:srgbClr val="C60C30">
                    <a:lumMod val="75000"/>
                  </a:srgbClr>
                </a:solidFill>
                <a:effectLst>
                  <a:outerShdw blurRad="38100" dist="25400" dir="5400000" algn="ctr" rotWithShape="0">
                    <a:srgbClr val="6E747A">
                      <a:alpha val="43000"/>
                    </a:srgbClr>
                  </a:outerShdw>
                </a:effectLst>
                <a:latin typeface="Stone Sans" pitchFamily="34" charset="0"/>
              </a:rPr>
              <a:t>W</a:t>
            </a:r>
            <a:r>
              <a:rPr lang="en-US" sz="4000" b="1" dirty="0">
                <a:ln w="0"/>
                <a:solidFill>
                  <a:srgbClr val="000000"/>
                </a:solidFill>
                <a:effectLst>
                  <a:outerShdw blurRad="38100" dist="25400" dir="5400000" algn="ctr" rotWithShape="0">
                    <a:srgbClr val="6E747A">
                      <a:alpha val="43000"/>
                    </a:srgbClr>
                  </a:outerShdw>
                </a:effectLst>
                <a:latin typeface="Stone Sans" pitchFamily="34" charset="0"/>
              </a:rPr>
              <a:t>alk</a:t>
            </a:r>
            <a:r>
              <a:rPr lang="en-US" sz="2000" b="1" dirty="0">
                <a:ln w="0"/>
                <a:solidFill>
                  <a:srgbClr val="000000"/>
                </a:solidFill>
                <a:effectLst>
                  <a:outerShdw blurRad="38100" dist="25400" dir="5400000" algn="ctr" rotWithShape="0">
                    <a:srgbClr val="6E747A">
                      <a:alpha val="43000"/>
                    </a:srgbClr>
                  </a:outerShdw>
                </a:effectLst>
                <a:latin typeface="Stone Sans" pitchFamily="34" charset="0"/>
              </a:rPr>
              <a:t> </a:t>
            </a:r>
            <a:r>
              <a:rPr lang="en-US" sz="4000" b="1" dirty="0">
                <a:ln w="0"/>
                <a:solidFill>
                  <a:srgbClr val="000000"/>
                </a:solidFill>
                <a:effectLst>
                  <a:outerShdw blurRad="38100" dist="25400" dir="5400000" algn="ctr" rotWithShape="0">
                    <a:srgbClr val="6E747A">
                      <a:alpha val="43000"/>
                    </a:srgbClr>
                  </a:outerShdw>
                </a:effectLst>
                <a:latin typeface="Stone Sans" pitchFamily="34" charset="0"/>
              </a:rPr>
              <a:t>that</a:t>
            </a:r>
            <a:r>
              <a:rPr lang="en-US" sz="2000" b="1" dirty="0">
                <a:ln w="0"/>
                <a:solidFill>
                  <a:srgbClr val="000000"/>
                </a:solidFill>
                <a:effectLst>
                  <a:outerShdw blurRad="38100" dist="25400" dir="5400000" algn="ctr" rotWithShape="0">
                    <a:srgbClr val="6E747A">
                      <a:alpha val="43000"/>
                    </a:srgbClr>
                  </a:outerShdw>
                </a:effectLst>
                <a:latin typeface="Stone Sans" pitchFamily="34" charset="0"/>
              </a:rPr>
              <a:t> </a:t>
            </a:r>
            <a:r>
              <a:rPr lang="en-US" sz="4000" b="1" dirty="0">
                <a:ln w="0"/>
                <a:solidFill>
                  <a:srgbClr val="000000"/>
                </a:solidFill>
                <a:effectLst>
                  <a:outerShdw blurRad="38100" dist="25400" dir="5400000" algn="ctr" rotWithShape="0">
                    <a:srgbClr val="6E747A">
                      <a:alpha val="43000"/>
                    </a:srgbClr>
                  </a:outerShdw>
                </a:effectLst>
                <a:latin typeface="Stone Sans" pitchFamily="34" charset="0"/>
              </a:rPr>
              <a:t>extra mile</a:t>
            </a:r>
            <a:endParaRPr lang="en-US" sz="5400" b="1" dirty="0">
              <a:ln w="0"/>
              <a:solidFill>
                <a:srgbClr val="000000"/>
              </a:solidFill>
              <a:effectLst>
                <a:outerShdw blurRad="38100" dist="25400" dir="5400000" algn="ctr" rotWithShape="0">
                  <a:srgbClr val="6E747A">
                    <a:alpha val="43000"/>
                  </a:srgbClr>
                </a:outerShdw>
              </a:effectLst>
              <a:latin typeface="Stone Sans" pitchFamily="34" charset="0"/>
            </a:endParaRPr>
          </a:p>
        </p:txBody>
      </p:sp>
      <p:sp>
        <p:nvSpPr>
          <p:cNvPr id="12" name="TextBox 11"/>
          <p:cNvSpPr txBox="1"/>
          <p:nvPr/>
        </p:nvSpPr>
        <p:spPr>
          <a:xfrm>
            <a:off x="4320208" y="2473618"/>
            <a:ext cx="4418454" cy="2308324"/>
          </a:xfrm>
          <a:prstGeom prst="rect">
            <a:avLst/>
          </a:prstGeom>
          <a:solidFill>
            <a:srgbClr val="F9F9F9"/>
          </a:solidFill>
          <a:effectLst>
            <a:outerShdw blurRad="279400" dist="101600" dir="2700000" algn="tl" rotWithShape="0">
              <a:prstClr val="black">
                <a:alpha val="40000"/>
              </a:prstClr>
            </a:outerShdw>
          </a:effectLst>
        </p:spPr>
        <p:txBody>
          <a:bodyPr wrap="square" rtlCol="0">
            <a:spAutoFit/>
          </a:bodyPr>
          <a:lstStyle/>
          <a:p>
            <a:r>
              <a:rPr lang="en-US" sz="2000" b="1" i="1" dirty="0">
                <a:solidFill>
                  <a:srgbClr val="000000"/>
                </a:solidFill>
                <a:latin typeface="Stone Sans" pitchFamily="34" charset="0"/>
              </a:rPr>
              <a:t>Together, we can exceed expectations by engaging all members of our University Community, including students, parents, faculty, staff and visitors!</a:t>
            </a:r>
          </a:p>
          <a:p>
            <a:endParaRPr lang="en-US" sz="2000" b="1" i="1" dirty="0">
              <a:solidFill>
                <a:srgbClr val="000000"/>
              </a:solidFill>
              <a:latin typeface="Stone Sans" pitchFamily="34" charset="0"/>
            </a:endParaRPr>
          </a:p>
          <a:p>
            <a:r>
              <a:rPr lang="en-US" sz="2400" b="1" i="1" dirty="0">
                <a:solidFill>
                  <a:srgbClr val="000000"/>
                </a:solidFill>
                <a:latin typeface="Stone Sans" pitchFamily="34" charset="0"/>
              </a:rPr>
              <a:t>Let’s GROW together!</a:t>
            </a:r>
          </a:p>
        </p:txBody>
      </p:sp>
      <p:sp>
        <p:nvSpPr>
          <p:cNvPr id="13" name="Title 1"/>
          <p:cNvSpPr txBox="1">
            <a:spLocks/>
          </p:cNvSpPr>
          <p:nvPr/>
        </p:nvSpPr>
        <p:spPr bwMode="black">
          <a:xfrm>
            <a:off x="1701799" y="907341"/>
            <a:ext cx="6019801" cy="923330"/>
          </a:xfrm>
          <a:prstGeom prst="rect">
            <a:avLst/>
          </a:prstGeom>
          <a:gradFill flip="none" rotWithShape="1">
            <a:gsLst>
              <a:gs pos="0">
                <a:schemeClr val="tx2">
                  <a:lumMod val="60000"/>
                  <a:lumOff val="40000"/>
                </a:schemeClr>
              </a:gs>
              <a:gs pos="97345">
                <a:schemeClr val="tx2">
                  <a:lumMod val="60000"/>
                  <a:lumOff val="40000"/>
                </a:schemeClr>
              </a:gs>
              <a:gs pos="65000">
                <a:srgbClr val="FCFBF8"/>
              </a:gs>
              <a:gs pos="28000">
                <a:schemeClr val="tx1"/>
              </a:gs>
            </a:gsLst>
            <a:lin ang="0" scaled="1"/>
            <a:tileRect/>
          </a:gradFill>
          <a:ln>
            <a:noFill/>
          </a:ln>
          <a:effectLst>
            <a:outerShdw blurRad="88900" dist="1397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defPPr>
              <a:defRPr lang="en-US"/>
            </a:defPPr>
            <a:lvl1pPr eaLnBrk="0" hangingPunct="0">
              <a:spcBef>
                <a:spcPct val="25000"/>
              </a:spcBef>
              <a:buClr>
                <a:srgbClr val="C60C30"/>
              </a:buClr>
              <a:buSzPct val="100000"/>
              <a:buFont typeface="Arial" charset="0"/>
              <a:buNone/>
              <a:defRPr sz="3600" b="1">
                <a:solidFill>
                  <a:schemeClr val="bg2"/>
                </a:solidFill>
                <a:latin typeface="Arial" panose="020B0604020202020204" pitchFamily="34" charset="0"/>
              </a:defRPr>
            </a:lvl1pPr>
          </a:lstStyle>
          <a:p>
            <a:r>
              <a:rPr lang="en-US" sz="5400" dirty="0">
                <a:solidFill>
                  <a:srgbClr val="990001"/>
                </a:solidFill>
              </a:rPr>
              <a:t>Cougar Nation</a:t>
            </a:r>
          </a:p>
        </p:txBody>
      </p:sp>
    </p:spTree>
    <p:custDataLst>
      <p:tags r:id="rId1"/>
    </p:custDataLst>
    <p:extLst>
      <p:ext uri="{BB962C8B-B14F-4D97-AF65-F5344CB8AC3E}">
        <p14:creationId xmlns:p14="http://schemas.microsoft.com/office/powerpoint/2010/main" val="21068848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bwMode="black">
          <a:xfrm>
            <a:off x="369064" y="2735707"/>
            <a:ext cx="4874079"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lvl1pPr marL="344488" indent="-179388" algn="l" rtl="0" eaLnBrk="0" fontAlgn="base" hangingPunct="0">
              <a:spcBef>
                <a:spcPts val="1200"/>
              </a:spcBef>
              <a:spcAft>
                <a:spcPct val="0"/>
              </a:spcAft>
              <a:buClr>
                <a:srgbClr val="C60C30"/>
              </a:buClr>
              <a:buSzPct val="100000"/>
              <a:buFont typeface="Arial" pitchFamily="34" charset="0"/>
              <a:buChar char="•"/>
              <a:defRPr lang="en-US" sz="2600" b="0">
                <a:solidFill>
                  <a:schemeClr val="bg2"/>
                </a:solidFill>
                <a:latin typeface="Stone Sans" pitchFamily="34" charset="0"/>
                <a:ea typeface="+mn-ea"/>
                <a:cs typeface="+mn-cs"/>
              </a:defRPr>
            </a:lvl1pPr>
            <a:lvl2pPr marL="509588" indent="-165100" algn="l" rtl="0" eaLnBrk="0" fontAlgn="base" hangingPunct="0">
              <a:lnSpc>
                <a:spcPct val="95000"/>
              </a:lnSpc>
              <a:spcBef>
                <a:spcPts val="400"/>
              </a:spcBef>
              <a:spcAft>
                <a:spcPct val="0"/>
              </a:spcAft>
              <a:buClr>
                <a:srgbClr val="C60C30"/>
              </a:buClr>
              <a:buSzPct val="75000"/>
              <a:buFont typeface="Wingdings" pitchFamily="2" charset="2"/>
              <a:buChar char="§"/>
              <a:defRPr lang="en-US" sz="2400">
                <a:solidFill>
                  <a:schemeClr val="bg2"/>
                </a:solidFill>
                <a:latin typeface="Stone Sans" pitchFamily="34" charset="0"/>
              </a:defRPr>
            </a:lvl2pPr>
            <a:lvl3pPr marL="688975" indent="-179388" algn="l" rtl="0" eaLnBrk="0" fontAlgn="base" hangingPunct="0">
              <a:lnSpc>
                <a:spcPct val="95000"/>
              </a:lnSpc>
              <a:spcBef>
                <a:spcPts val="400"/>
              </a:spcBef>
              <a:spcAft>
                <a:spcPct val="0"/>
              </a:spcAft>
              <a:buClr>
                <a:srgbClr val="C60C30"/>
              </a:buClr>
              <a:buSzPct val="100000"/>
              <a:buFont typeface="Lucida Sans" pitchFamily="34" charset="0"/>
              <a:buChar char="–"/>
              <a:defRPr lang="en-US" sz="2200">
                <a:solidFill>
                  <a:schemeClr val="bg2"/>
                </a:solidFill>
                <a:latin typeface="Stone Sans" pitchFamily="34" charset="0"/>
              </a:defRPr>
            </a:lvl3pPr>
            <a:lvl4pPr marL="914400" indent="-165100" algn="l" rtl="0" eaLnBrk="0" fontAlgn="base" hangingPunct="0">
              <a:lnSpc>
                <a:spcPct val="95000"/>
              </a:lnSpc>
              <a:spcBef>
                <a:spcPts val="400"/>
              </a:spcBef>
              <a:spcAft>
                <a:spcPct val="0"/>
              </a:spcAft>
              <a:buClr>
                <a:srgbClr val="C60C30"/>
              </a:buClr>
              <a:buSzPct val="100000"/>
              <a:buFont typeface="Arial" pitchFamily="34" charset="0"/>
              <a:buChar char="•"/>
              <a:defRPr lang="en-US" sz="2000" dirty="0" smtClean="0">
                <a:solidFill>
                  <a:schemeClr val="bg2"/>
                </a:solidFill>
                <a:latin typeface="Lucida Sans" pitchFamily="34" charset="0"/>
              </a:defRPr>
            </a:lvl4pPr>
            <a:lvl5pPr marL="1079500" indent="-165100" algn="l" rtl="0" eaLnBrk="0" fontAlgn="base" hangingPunct="0">
              <a:lnSpc>
                <a:spcPct val="95000"/>
              </a:lnSpc>
              <a:spcBef>
                <a:spcPts val="400"/>
              </a:spcBef>
              <a:spcAft>
                <a:spcPct val="0"/>
              </a:spcAft>
              <a:buClr>
                <a:srgbClr val="C60C30"/>
              </a:buClr>
              <a:buSzPct val="100000"/>
              <a:buFont typeface="Arial" pitchFamily="34" charset="0"/>
              <a:buChar char="•"/>
              <a:defRPr lang="en-US" sz="2000" dirty="0">
                <a:solidFill>
                  <a:schemeClr val="bg2"/>
                </a:solidFill>
                <a:latin typeface="Lucida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marL="165100" indent="0">
              <a:buClr>
                <a:srgbClr val="A20000"/>
              </a:buClr>
              <a:buNone/>
            </a:pPr>
            <a:r>
              <a:rPr lang="en-US" sz="2800" b="1" dirty="0">
                <a:solidFill>
                  <a:srgbClr val="981E32"/>
                </a:solidFill>
              </a:rPr>
              <a:t>Release Time for Training Policy</a:t>
            </a:r>
            <a:endParaRPr lang="en-US" sz="1200" b="1" dirty="0">
              <a:solidFill>
                <a:srgbClr val="981E32"/>
              </a:solidFill>
            </a:endParaRPr>
          </a:p>
          <a:p>
            <a:pPr marL="165100" indent="0">
              <a:buClr>
                <a:srgbClr val="A20000"/>
              </a:buClr>
              <a:buNone/>
            </a:pPr>
            <a:endParaRPr lang="en-US" sz="1200" b="1" dirty="0">
              <a:solidFill>
                <a:srgbClr val="981E32"/>
              </a:solidFill>
            </a:endParaRPr>
          </a:p>
          <a:p>
            <a:pPr marL="627063" indent="-461963">
              <a:buClr>
                <a:srgbClr val="A20000"/>
              </a:buClr>
            </a:pPr>
            <a:r>
              <a:rPr lang="en-US" sz="2800" b="1" kern="0" dirty="0">
                <a:latin typeface="ITC Stone Sans Std Medium" panose="020B0602030503020204" pitchFamily="34" charset="0"/>
              </a:rPr>
              <a:t>96 hours per fiscal year</a:t>
            </a:r>
          </a:p>
          <a:p>
            <a:pPr marL="627063" indent="-461963">
              <a:buClr>
                <a:srgbClr val="A20000"/>
              </a:buClr>
            </a:pPr>
            <a:r>
              <a:rPr lang="en-US" sz="2800" b="1" kern="0" dirty="0">
                <a:latin typeface="ITC Stone Sans Std Medium" panose="020B0602030503020204" pitchFamily="34" charset="0"/>
              </a:rPr>
              <a:t>Paid release time during working hours</a:t>
            </a:r>
          </a:p>
        </p:txBody>
      </p:sp>
      <p:sp>
        <p:nvSpPr>
          <p:cNvPr id="16" name="Content Placeholder 2"/>
          <p:cNvSpPr txBox="1">
            <a:spLocks/>
          </p:cNvSpPr>
          <p:nvPr/>
        </p:nvSpPr>
        <p:spPr bwMode="black">
          <a:xfrm>
            <a:off x="79724" y="1699757"/>
            <a:ext cx="44476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lvl1pPr marL="344488" indent="-179388" algn="l" rtl="0" eaLnBrk="0" fontAlgn="base" hangingPunct="0">
              <a:spcBef>
                <a:spcPts val="1200"/>
              </a:spcBef>
              <a:spcAft>
                <a:spcPct val="0"/>
              </a:spcAft>
              <a:buClr>
                <a:srgbClr val="C60C30"/>
              </a:buClr>
              <a:buSzPct val="100000"/>
              <a:buFont typeface="Arial" pitchFamily="34" charset="0"/>
              <a:buChar char="•"/>
              <a:defRPr lang="en-US" sz="2600" b="0">
                <a:solidFill>
                  <a:schemeClr val="bg2"/>
                </a:solidFill>
                <a:latin typeface="Stone Sans" pitchFamily="34" charset="0"/>
                <a:ea typeface="+mn-ea"/>
                <a:cs typeface="+mn-cs"/>
              </a:defRPr>
            </a:lvl1pPr>
            <a:lvl2pPr marL="509588" indent="-165100" algn="l" rtl="0" eaLnBrk="0" fontAlgn="base" hangingPunct="0">
              <a:lnSpc>
                <a:spcPct val="95000"/>
              </a:lnSpc>
              <a:spcBef>
                <a:spcPts val="400"/>
              </a:spcBef>
              <a:spcAft>
                <a:spcPct val="0"/>
              </a:spcAft>
              <a:buClr>
                <a:srgbClr val="C60C30"/>
              </a:buClr>
              <a:buSzPct val="75000"/>
              <a:buFont typeface="Wingdings" pitchFamily="2" charset="2"/>
              <a:buChar char="§"/>
              <a:defRPr lang="en-US" sz="2400">
                <a:solidFill>
                  <a:schemeClr val="bg2"/>
                </a:solidFill>
                <a:latin typeface="Stone Sans" pitchFamily="34" charset="0"/>
              </a:defRPr>
            </a:lvl2pPr>
            <a:lvl3pPr marL="688975" indent="-179388" algn="l" rtl="0" eaLnBrk="0" fontAlgn="base" hangingPunct="0">
              <a:lnSpc>
                <a:spcPct val="95000"/>
              </a:lnSpc>
              <a:spcBef>
                <a:spcPts val="400"/>
              </a:spcBef>
              <a:spcAft>
                <a:spcPct val="0"/>
              </a:spcAft>
              <a:buClr>
                <a:srgbClr val="C60C30"/>
              </a:buClr>
              <a:buSzPct val="100000"/>
              <a:buFont typeface="Lucida Sans" pitchFamily="34" charset="0"/>
              <a:buChar char="–"/>
              <a:defRPr lang="en-US" sz="2200">
                <a:solidFill>
                  <a:schemeClr val="bg2"/>
                </a:solidFill>
                <a:latin typeface="Stone Sans" pitchFamily="34" charset="0"/>
              </a:defRPr>
            </a:lvl3pPr>
            <a:lvl4pPr marL="914400" indent="-165100" algn="l" rtl="0" eaLnBrk="0" fontAlgn="base" hangingPunct="0">
              <a:lnSpc>
                <a:spcPct val="95000"/>
              </a:lnSpc>
              <a:spcBef>
                <a:spcPts val="400"/>
              </a:spcBef>
              <a:spcAft>
                <a:spcPct val="0"/>
              </a:spcAft>
              <a:buClr>
                <a:srgbClr val="C60C30"/>
              </a:buClr>
              <a:buSzPct val="100000"/>
              <a:buFont typeface="Arial" pitchFamily="34" charset="0"/>
              <a:buChar char="•"/>
              <a:defRPr lang="en-US" sz="2000" dirty="0" smtClean="0">
                <a:solidFill>
                  <a:schemeClr val="bg2"/>
                </a:solidFill>
                <a:latin typeface="Lucida Sans" pitchFamily="34" charset="0"/>
              </a:defRPr>
            </a:lvl4pPr>
            <a:lvl5pPr marL="1079500" indent="-165100" algn="l" rtl="0" eaLnBrk="0" fontAlgn="base" hangingPunct="0">
              <a:lnSpc>
                <a:spcPct val="95000"/>
              </a:lnSpc>
              <a:spcBef>
                <a:spcPts val="400"/>
              </a:spcBef>
              <a:spcAft>
                <a:spcPct val="0"/>
              </a:spcAft>
              <a:buClr>
                <a:srgbClr val="C60C30"/>
              </a:buClr>
              <a:buSzPct val="100000"/>
              <a:buFont typeface="Arial" pitchFamily="34" charset="0"/>
              <a:buChar char="•"/>
              <a:defRPr lang="en-US" sz="2000" dirty="0">
                <a:solidFill>
                  <a:schemeClr val="bg2"/>
                </a:solidFill>
                <a:latin typeface="Lucida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marL="165100" indent="0">
              <a:buClr>
                <a:srgbClr val="A20000"/>
              </a:buClr>
              <a:buNone/>
            </a:pPr>
            <a:r>
              <a:rPr lang="en-US" sz="3600" b="1" kern="0" dirty="0">
                <a:latin typeface="ITC Stone Sans Std Medium" panose="020B0602030503020204" pitchFamily="34" charset="0"/>
              </a:rPr>
              <a:t>Elective Training</a:t>
            </a:r>
          </a:p>
        </p:txBody>
      </p:sp>
      <p:sp>
        <p:nvSpPr>
          <p:cNvPr id="8" name="TPQuestion"/>
          <p:cNvSpPr txBox="1">
            <a:spLocks/>
          </p:cNvSpPr>
          <p:nvPr/>
        </p:nvSpPr>
        <p:spPr bwMode="black">
          <a:xfrm>
            <a:off x="0" y="57951"/>
            <a:ext cx="6128937" cy="535531"/>
          </a:xfrm>
          <a:prstGeom prst="rect">
            <a:avLst/>
          </a:prstGeom>
          <a:gradFill flip="none" rotWithShape="1">
            <a:gsLst>
              <a:gs pos="0">
                <a:srgbClr val="5E6A71"/>
              </a:gs>
              <a:gs pos="19000">
                <a:schemeClr val="tx1"/>
              </a:gs>
              <a:gs pos="100000">
                <a:schemeClr val="tx1"/>
              </a:gs>
            </a:gsLst>
            <a:lin ang="0" scaled="1"/>
            <a:tileRect/>
          </a:gra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1" compatLnSpc="1">
            <a:prstTxWarp prst="textNoShape">
              <a:avLst/>
            </a:prstTxWarp>
            <a:spAutoFit/>
          </a:bodyPr>
          <a:lstStyle>
            <a:defPPr>
              <a:defRPr lang="en-US"/>
            </a:defPPr>
            <a:lvl1pPr marL="0" eaLnBrk="0" hangingPunct="0">
              <a:lnSpc>
                <a:spcPct val="90000"/>
              </a:lnSpc>
              <a:defRPr sz="3200" b="1">
                <a:solidFill>
                  <a:srgbClr val="600020"/>
                </a:solidFill>
                <a:effectLst>
                  <a:outerShdw blurRad="114300" dist="25400" dir="5400000" algn="ctr" rotWithShape="0">
                    <a:schemeClr val="tx1"/>
                  </a:outerShdw>
                </a:effectLst>
                <a:latin typeface="Stone Sans Bold" pitchFamily="34" charset="0"/>
              </a:defRPr>
            </a:lvl1pPr>
            <a:lvl2pPr eaLnBrk="0" hangingPunct="0">
              <a:lnSpc>
                <a:spcPct val="90000"/>
              </a:lnSpc>
              <a:defRPr sz="2800" b="1"/>
            </a:lvl2pPr>
            <a:lvl3pPr eaLnBrk="0" hangingPunct="0">
              <a:lnSpc>
                <a:spcPct val="90000"/>
              </a:lnSpc>
              <a:defRPr sz="2800" b="1"/>
            </a:lvl3pPr>
            <a:lvl4pPr eaLnBrk="0" hangingPunct="0">
              <a:lnSpc>
                <a:spcPct val="90000"/>
              </a:lnSpc>
              <a:defRPr sz="2800" b="1"/>
            </a:lvl4pPr>
            <a:lvl5pPr eaLnBrk="0" hangingPunct="0">
              <a:lnSpc>
                <a:spcPct val="90000"/>
              </a:lnSpc>
              <a:defRPr sz="2800" b="1"/>
            </a:lvl5pPr>
            <a:lvl6pPr marL="457200" fontAlgn="base">
              <a:lnSpc>
                <a:spcPct val="90000"/>
              </a:lnSpc>
              <a:spcBef>
                <a:spcPct val="0"/>
              </a:spcBef>
              <a:spcAft>
                <a:spcPct val="0"/>
              </a:spcAft>
              <a:defRPr sz="2800" b="1"/>
            </a:lvl6pPr>
            <a:lvl7pPr marL="914400" fontAlgn="base">
              <a:lnSpc>
                <a:spcPct val="90000"/>
              </a:lnSpc>
              <a:spcBef>
                <a:spcPct val="0"/>
              </a:spcBef>
              <a:spcAft>
                <a:spcPct val="0"/>
              </a:spcAft>
              <a:defRPr sz="2800" b="1"/>
            </a:lvl7pPr>
            <a:lvl8pPr marL="1371600" fontAlgn="base">
              <a:lnSpc>
                <a:spcPct val="90000"/>
              </a:lnSpc>
              <a:spcBef>
                <a:spcPct val="0"/>
              </a:spcBef>
              <a:spcAft>
                <a:spcPct val="0"/>
              </a:spcAft>
              <a:defRPr sz="2800" b="1"/>
            </a:lvl8pPr>
            <a:lvl9pPr marL="1828800" fontAlgn="base">
              <a:lnSpc>
                <a:spcPct val="90000"/>
              </a:lnSpc>
              <a:spcBef>
                <a:spcPct val="0"/>
              </a:spcBef>
              <a:spcAft>
                <a:spcPct val="0"/>
              </a:spcAft>
              <a:defRPr sz="2800" b="1"/>
            </a:lvl9pPr>
          </a:lstStyle>
          <a:p>
            <a:r>
              <a:rPr lang="en-US" dirty="0">
                <a:solidFill>
                  <a:srgbClr val="981E32"/>
                </a:solidFill>
                <a:effectLst>
                  <a:outerShdw blurRad="38100" dist="38100" dir="2700000" algn="tl">
                    <a:srgbClr val="000000">
                      <a:alpha val="43137"/>
                    </a:srgbClr>
                  </a:outerShdw>
                </a:effectLst>
                <a:latin typeface="Stone Sans" pitchFamily="34" charset="0"/>
              </a:rPr>
              <a:t>Training &amp; Development</a:t>
            </a:r>
          </a:p>
        </p:txBody>
      </p:sp>
      <p:pic>
        <p:nvPicPr>
          <p:cNvPr id="4" name="Picture 3"/>
          <p:cNvPicPr>
            <a:picLocks noChangeAspect="1"/>
          </p:cNvPicPr>
          <p:nvPr/>
        </p:nvPicPr>
        <p:blipFill>
          <a:blip r:embed="rId4"/>
          <a:stretch>
            <a:fillRect/>
          </a:stretch>
        </p:blipFill>
        <p:spPr>
          <a:xfrm>
            <a:off x="5432335" y="1586851"/>
            <a:ext cx="2838450" cy="4276725"/>
          </a:xfrm>
          <a:prstGeom prst="rect">
            <a:avLst/>
          </a:prstGeom>
        </p:spPr>
      </p:pic>
    </p:spTree>
    <p:custDataLst>
      <p:tags r:id="rId1"/>
    </p:custDataLst>
    <p:extLst>
      <p:ext uri="{BB962C8B-B14F-4D97-AF65-F5344CB8AC3E}">
        <p14:creationId xmlns:p14="http://schemas.microsoft.com/office/powerpoint/2010/main" val="5953024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kaga.wsulibs.wsu.edu/cgi-bin/showfile.exe?CISOROOT=/photo_serv&amp;CISOPTR=2441"/>
          <p:cNvPicPr>
            <a:picLocks noChangeAspect="1" noChangeArrowheads="1"/>
          </p:cNvPicPr>
          <p:nvPr/>
        </p:nvPicPr>
        <p:blipFill rotWithShape="1">
          <a:blip r:embed="rId4">
            <a:extLst>
              <a:ext uri="{28A0092B-C50C-407E-A947-70E740481C1C}">
                <a14:useLocalDpi xmlns:a14="http://schemas.microsoft.com/office/drawing/2010/main" val="0"/>
              </a:ext>
            </a:extLst>
          </a:blip>
          <a:srcRect l="15297"/>
          <a:stretch/>
        </p:blipFill>
        <p:spPr bwMode="auto">
          <a:xfrm>
            <a:off x="488873" y="693678"/>
            <a:ext cx="3510560" cy="616432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bwMode="auto">
          <a:xfrm>
            <a:off x="2566418" y="693678"/>
            <a:ext cx="1433015" cy="6241234"/>
          </a:xfrm>
          <a:prstGeom prst="rect">
            <a:avLst/>
          </a:prstGeom>
          <a:gradFill>
            <a:gsLst>
              <a:gs pos="0">
                <a:schemeClr val="tx1">
                  <a:alpha val="0"/>
                </a:schemeClr>
              </a:gs>
              <a:gs pos="85000">
                <a:srgbClr val="F2F2F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Stone Sans" pitchFamily="34" charset="0"/>
            </a:endParaRPr>
          </a:p>
        </p:txBody>
      </p:sp>
      <p:sp>
        <p:nvSpPr>
          <p:cNvPr id="6" name="Title 2"/>
          <p:cNvSpPr txBox="1">
            <a:spLocks/>
          </p:cNvSpPr>
          <p:nvPr/>
        </p:nvSpPr>
        <p:spPr bwMode="black">
          <a:xfrm>
            <a:off x="3999433" y="1297314"/>
            <a:ext cx="4883760" cy="496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800" b="1">
                <a:solidFill>
                  <a:schemeClr val="accent1"/>
                </a:solidFill>
                <a:latin typeface="Lucida Sans" pitchFamily="34" charset="0"/>
                <a:ea typeface="+mj-ea"/>
                <a:cs typeface="+mj-cs"/>
              </a:defRPr>
            </a:lvl1pPr>
            <a:lvl2pPr algn="l" rtl="0" eaLnBrk="0" fontAlgn="base" hangingPunct="0">
              <a:lnSpc>
                <a:spcPct val="90000"/>
              </a:lnSpc>
              <a:spcBef>
                <a:spcPct val="0"/>
              </a:spcBef>
              <a:spcAft>
                <a:spcPct val="0"/>
              </a:spcAft>
              <a:defRPr sz="2800" b="1">
                <a:solidFill>
                  <a:schemeClr val="accent1"/>
                </a:solidFill>
                <a:latin typeface="Lucida Sans" pitchFamily="34" charset="0"/>
              </a:defRPr>
            </a:lvl2pPr>
            <a:lvl3pPr algn="l" rtl="0" eaLnBrk="0" fontAlgn="base" hangingPunct="0">
              <a:lnSpc>
                <a:spcPct val="90000"/>
              </a:lnSpc>
              <a:spcBef>
                <a:spcPct val="0"/>
              </a:spcBef>
              <a:spcAft>
                <a:spcPct val="0"/>
              </a:spcAft>
              <a:defRPr sz="2800" b="1">
                <a:solidFill>
                  <a:schemeClr val="accent1"/>
                </a:solidFill>
                <a:latin typeface="Lucida Sans" pitchFamily="34" charset="0"/>
              </a:defRPr>
            </a:lvl3pPr>
            <a:lvl4pPr algn="l" rtl="0" eaLnBrk="0" fontAlgn="base" hangingPunct="0">
              <a:lnSpc>
                <a:spcPct val="90000"/>
              </a:lnSpc>
              <a:spcBef>
                <a:spcPct val="0"/>
              </a:spcBef>
              <a:spcAft>
                <a:spcPct val="0"/>
              </a:spcAft>
              <a:defRPr sz="2800" b="1">
                <a:solidFill>
                  <a:schemeClr val="accent1"/>
                </a:solidFill>
                <a:latin typeface="Lucida Sans" pitchFamily="34" charset="0"/>
              </a:defRPr>
            </a:lvl4pPr>
            <a:lvl5pPr algn="l" rtl="0" eaLnBrk="0" fontAlgn="base" hangingPunct="0">
              <a:lnSpc>
                <a:spcPct val="90000"/>
              </a:lnSpc>
              <a:spcBef>
                <a:spcPct val="0"/>
              </a:spcBef>
              <a:spcAft>
                <a:spcPct val="0"/>
              </a:spcAft>
              <a:defRPr sz="2800" b="1">
                <a:solidFill>
                  <a:schemeClr val="accent1"/>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pPr marL="463550"/>
            <a:r>
              <a:rPr lang="en-US" sz="3600" dirty="0">
                <a:solidFill>
                  <a:schemeClr val="tx1">
                    <a:lumMod val="85000"/>
                  </a:schemeClr>
                </a:solidFill>
                <a:latin typeface="Stone Sans" pitchFamily="34" charset="0"/>
                <a:ea typeface="+mn-ea"/>
                <a:cs typeface="+mn-cs"/>
              </a:rPr>
              <a:t>About WSU </a:t>
            </a:r>
          </a:p>
          <a:p>
            <a:pPr marL="463550"/>
            <a:endParaRPr lang="en-US" sz="3600" dirty="0">
              <a:solidFill>
                <a:schemeClr val="tx1">
                  <a:lumMod val="85000"/>
                </a:schemeClr>
              </a:solidFill>
              <a:latin typeface="Stone Sans" pitchFamily="34" charset="0"/>
              <a:ea typeface="+mn-ea"/>
              <a:cs typeface="+mn-cs"/>
            </a:endParaRPr>
          </a:p>
          <a:p>
            <a:pPr marL="463550"/>
            <a:r>
              <a:rPr lang="en-US" sz="3600" dirty="0">
                <a:solidFill>
                  <a:schemeClr val="tx1">
                    <a:lumMod val="85000"/>
                  </a:schemeClr>
                </a:solidFill>
                <a:latin typeface="Stone Sans" pitchFamily="34" charset="0"/>
                <a:ea typeface="+mn-ea"/>
                <a:cs typeface="+mn-cs"/>
              </a:rPr>
              <a:t>WSU Employment</a:t>
            </a:r>
          </a:p>
          <a:p>
            <a:pPr marL="463550"/>
            <a:endParaRPr lang="en-US" sz="3600" dirty="0">
              <a:solidFill>
                <a:schemeClr val="tx1">
                  <a:lumMod val="85000"/>
                </a:schemeClr>
              </a:solidFill>
              <a:effectLst>
                <a:outerShdw blurRad="38100" dist="38100" dir="2700000" algn="tl">
                  <a:srgbClr val="000000">
                    <a:alpha val="43137"/>
                  </a:srgbClr>
                </a:outerShdw>
              </a:effectLst>
              <a:latin typeface="Stone Sans" pitchFamily="34" charset="0"/>
              <a:ea typeface="+mn-ea"/>
              <a:cs typeface="+mn-cs"/>
            </a:endParaRPr>
          </a:p>
          <a:p>
            <a:pPr marL="463550"/>
            <a:r>
              <a:rPr lang="en-US" sz="3600" dirty="0">
                <a:solidFill>
                  <a:schemeClr val="tx1">
                    <a:lumMod val="85000"/>
                  </a:schemeClr>
                </a:solidFill>
                <a:latin typeface="Stone Sans" pitchFamily="34" charset="0"/>
              </a:rPr>
              <a:t>Employee Training &amp; Development</a:t>
            </a:r>
          </a:p>
          <a:p>
            <a:pPr marL="463550"/>
            <a:endParaRPr lang="en-US" sz="3600" dirty="0">
              <a:solidFill>
                <a:schemeClr val="tx1">
                  <a:lumMod val="85000"/>
                </a:schemeClr>
              </a:solidFill>
              <a:effectLst>
                <a:outerShdw blurRad="38100" dist="38100" dir="2700000" algn="tl">
                  <a:srgbClr val="000000">
                    <a:alpha val="43137"/>
                  </a:srgbClr>
                </a:outerShdw>
              </a:effectLst>
              <a:latin typeface="Stone Sans" pitchFamily="34" charset="0"/>
              <a:ea typeface="+mn-ea"/>
              <a:cs typeface="+mn-cs"/>
            </a:endParaRPr>
          </a:p>
          <a:p>
            <a:pPr marL="463550"/>
            <a:r>
              <a:rPr lang="en-US" sz="3600" dirty="0">
                <a:solidFill>
                  <a:schemeClr val="bg2"/>
                </a:solidFill>
                <a:effectLst>
                  <a:outerShdw blurRad="38100" dist="38100" dir="2700000" algn="tl">
                    <a:srgbClr val="000000">
                      <a:alpha val="43137"/>
                    </a:srgbClr>
                  </a:outerShdw>
                </a:effectLst>
                <a:latin typeface="Stone Sans" pitchFamily="34" charset="0"/>
              </a:rPr>
              <a:t>Employee Policies &amp; Resources </a:t>
            </a:r>
          </a:p>
          <a:p>
            <a:endParaRPr lang="en-US" dirty="0">
              <a:latin typeface="Stone Sans" pitchFamily="34" charset="0"/>
            </a:endParaRPr>
          </a:p>
        </p:txBody>
      </p:sp>
      <p:cxnSp>
        <p:nvCxnSpPr>
          <p:cNvPr id="7" name="Straight Connector 6"/>
          <p:cNvCxnSpPr/>
          <p:nvPr/>
        </p:nvCxnSpPr>
        <p:spPr>
          <a:xfrm>
            <a:off x="4590991" y="4469997"/>
            <a:ext cx="39525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90991" y="3075608"/>
            <a:ext cx="39525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90991" y="2109934"/>
            <a:ext cx="3952508" cy="0"/>
          </a:xfrm>
          <a:prstGeom prst="line">
            <a:avLst/>
          </a:prstGeom>
          <a:ln w="2540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502369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5229225" y="5888085"/>
            <a:ext cx="3914775" cy="733425"/>
          </a:xfrm>
          <a:prstGeom prst="rect">
            <a:avLst/>
          </a:prstGeom>
        </p:spPr>
      </p:pic>
      <p:sp>
        <p:nvSpPr>
          <p:cNvPr id="2" name="Rectangle 1"/>
          <p:cNvSpPr/>
          <p:nvPr/>
        </p:nvSpPr>
        <p:spPr>
          <a:xfrm>
            <a:off x="1524404" y="1380483"/>
            <a:ext cx="6216465" cy="3643447"/>
          </a:xfrm>
          <a:prstGeom prst="rect">
            <a:avLst/>
          </a:prstGeom>
          <a:gradFill flip="none" rotWithShape="1">
            <a:gsLst>
              <a:gs pos="0">
                <a:srgbClr val="5E6A71">
                  <a:alpha val="0"/>
                </a:srgbClr>
              </a:gs>
              <a:gs pos="100000">
                <a:srgbClr val="5E6A71">
                  <a:alpha val="38000"/>
                </a:srgbClr>
              </a:gs>
            </a:gsLst>
            <a:lin ang="5400000" scaled="1"/>
            <a:tileRect/>
          </a:gradFill>
          <a:ln>
            <a:noFill/>
          </a:ln>
          <a:effectLst>
            <a:outerShdw blurRad="50800" dist="215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PQuestion"/>
          <p:cNvSpPr txBox="1">
            <a:spLocks/>
          </p:cNvSpPr>
          <p:nvPr/>
        </p:nvSpPr>
        <p:spPr bwMode="black">
          <a:xfrm>
            <a:off x="0" y="57951"/>
            <a:ext cx="6128937" cy="535531"/>
          </a:xfrm>
          <a:prstGeom prst="rect">
            <a:avLst/>
          </a:prstGeom>
          <a:gradFill flip="none" rotWithShape="1">
            <a:gsLst>
              <a:gs pos="0">
                <a:srgbClr val="5E6A71"/>
              </a:gs>
              <a:gs pos="34000">
                <a:schemeClr val="tx1"/>
              </a:gs>
              <a:gs pos="100000">
                <a:schemeClr val="tx1"/>
              </a:gs>
            </a:gsLst>
            <a:lin ang="0" scaled="1"/>
            <a:tileRect/>
          </a:gra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1" compatLnSpc="1">
            <a:prstTxWarp prst="textNoShape">
              <a:avLst/>
            </a:prstTxWarp>
            <a:spAutoFit/>
          </a:bodyPr>
          <a:lstStyle>
            <a:defPPr>
              <a:defRPr lang="en-US"/>
            </a:defPPr>
            <a:lvl1pPr marL="0" eaLnBrk="0" hangingPunct="0">
              <a:lnSpc>
                <a:spcPct val="90000"/>
              </a:lnSpc>
              <a:defRPr sz="3200" b="1">
                <a:solidFill>
                  <a:srgbClr val="600020"/>
                </a:solidFill>
                <a:effectLst>
                  <a:outerShdw blurRad="114300" dist="25400" dir="5400000" algn="ctr" rotWithShape="0">
                    <a:schemeClr val="tx1"/>
                  </a:outerShdw>
                </a:effectLst>
                <a:latin typeface="Stone Sans Bold" pitchFamily="34" charset="0"/>
              </a:defRPr>
            </a:lvl1pPr>
            <a:lvl2pPr eaLnBrk="0" hangingPunct="0">
              <a:lnSpc>
                <a:spcPct val="90000"/>
              </a:lnSpc>
              <a:defRPr sz="2800" b="1"/>
            </a:lvl2pPr>
            <a:lvl3pPr eaLnBrk="0" hangingPunct="0">
              <a:lnSpc>
                <a:spcPct val="90000"/>
              </a:lnSpc>
              <a:defRPr sz="2800" b="1"/>
            </a:lvl3pPr>
            <a:lvl4pPr eaLnBrk="0" hangingPunct="0">
              <a:lnSpc>
                <a:spcPct val="90000"/>
              </a:lnSpc>
              <a:defRPr sz="2800" b="1"/>
            </a:lvl4pPr>
            <a:lvl5pPr eaLnBrk="0" hangingPunct="0">
              <a:lnSpc>
                <a:spcPct val="90000"/>
              </a:lnSpc>
              <a:defRPr sz="2800" b="1"/>
            </a:lvl5pPr>
            <a:lvl6pPr marL="457200" fontAlgn="base">
              <a:lnSpc>
                <a:spcPct val="90000"/>
              </a:lnSpc>
              <a:spcBef>
                <a:spcPct val="0"/>
              </a:spcBef>
              <a:spcAft>
                <a:spcPct val="0"/>
              </a:spcAft>
              <a:defRPr sz="2800" b="1"/>
            </a:lvl6pPr>
            <a:lvl7pPr marL="914400" fontAlgn="base">
              <a:lnSpc>
                <a:spcPct val="90000"/>
              </a:lnSpc>
              <a:spcBef>
                <a:spcPct val="0"/>
              </a:spcBef>
              <a:spcAft>
                <a:spcPct val="0"/>
              </a:spcAft>
              <a:defRPr sz="2800" b="1"/>
            </a:lvl7pPr>
            <a:lvl8pPr marL="1371600" fontAlgn="base">
              <a:lnSpc>
                <a:spcPct val="90000"/>
              </a:lnSpc>
              <a:spcBef>
                <a:spcPct val="0"/>
              </a:spcBef>
              <a:spcAft>
                <a:spcPct val="0"/>
              </a:spcAft>
              <a:defRPr sz="2800" b="1"/>
            </a:lvl8pPr>
            <a:lvl9pPr marL="1828800" fontAlgn="base">
              <a:lnSpc>
                <a:spcPct val="90000"/>
              </a:lnSpc>
              <a:spcBef>
                <a:spcPct val="0"/>
              </a:spcBef>
              <a:spcAft>
                <a:spcPct val="0"/>
              </a:spcAft>
              <a:defRPr sz="2800" b="1"/>
            </a:lvl9pPr>
          </a:lstStyle>
          <a:p>
            <a:r>
              <a:rPr lang="en-US" dirty="0">
                <a:solidFill>
                  <a:srgbClr val="981E32"/>
                </a:solidFill>
                <a:effectLst>
                  <a:outerShdw blurRad="38100" dist="38100" dir="2700000" algn="tl">
                    <a:srgbClr val="000000">
                      <a:alpha val="43137"/>
                    </a:srgbClr>
                  </a:outerShdw>
                </a:effectLst>
                <a:latin typeface="Stone Sans" pitchFamily="34" charset="0"/>
              </a:rPr>
              <a:t>University Policies</a:t>
            </a:r>
          </a:p>
        </p:txBody>
      </p:sp>
      <p:grpSp>
        <p:nvGrpSpPr>
          <p:cNvPr id="4" name="Group 3"/>
          <p:cNvGrpSpPr/>
          <p:nvPr/>
        </p:nvGrpSpPr>
        <p:grpSpPr>
          <a:xfrm>
            <a:off x="1120141" y="1383948"/>
            <a:ext cx="6903718" cy="4110841"/>
            <a:chOff x="-5328694" y="2126442"/>
            <a:chExt cx="6903718" cy="4110841"/>
          </a:xfrm>
        </p:grpSpPr>
        <p:grpSp>
          <p:nvGrpSpPr>
            <p:cNvPr id="9" name="Group 8"/>
            <p:cNvGrpSpPr/>
            <p:nvPr/>
          </p:nvGrpSpPr>
          <p:grpSpPr>
            <a:xfrm>
              <a:off x="-5327887" y="2126442"/>
              <a:ext cx="6902911" cy="4110841"/>
              <a:chOff x="687156" y="2015793"/>
              <a:chExt cx="6902911" cy="4110841"/>
            </a:xfrm>
          </p:grpSpPr>
          <p:sp>
            <p:nvSpPr>
              <p:cNvPr id="16" name="Straight Connector 15"/>
              <p:cNvSpPr/>
              <p:nvPr/>
            </p:nvSpPr>
            <p:spPr>
              <a:xfrm>
                <a:off x="1494067" y="4504158"/>
                <a:ext cx="6096000" cy="0"/>
              </a:xfrm>
              <a:prstGeom prst="line">
                <a:avLst/>
              </a:prstGeom>
              <a:effectLst>
                <a:outerShdw blurRad="50800" dist="38100" dir="2700000" algn="tl" rotWithShape="0">
                  <a:prstClr val="black">
                    <a:alpha val="45000"/>
                  </a:prstClr>
                </a:outerShdw>
              </a:effectLst>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7" name="Straight Connector 16"/>
              <p:cNvSpPr/>
              <p:nvPr/>
            </p:nvSpPr>
            <p:spPr>
              <a:xfrm>
                <a:off x="1484890" y="3528099"/>
                <a:ext cx="6096000" cy="0"/>
              </a:xfrm>
              <a:prstGeom prst="line">
                <a:avLst/>
              </a:prstGeom>
              <a:effectLst>
                <a:outerShdw blurRad="50800" dist="38100" dir="2700000" algn="tl" rotWithShape="0">
                  <a:prstClr val="black">
                    <a:alpha val="45000"/>
                  </a:prstClr>
                </a:outerShdw>
              </a:effectLst>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8" name="Straight Connector 17"/>
              <p:cNvSpPr/>
              <p:nvPr/>
            </p:nvSpPr>
            <p:spPr>
              <a:xfrm>
                <a:off x="1489479" y="2571290"/>
                <a:ext cx="6096000" cy="0"/>
              </a:xfrm>
              <a:prstGeom prst="line">
                <a:avLst/>
              </a:prstGeom>
              <a:effectLst>
                <a:outerShdw blurRad="50800" dist="38100" dir="2700000" algn="tl" rotWithShape="0">
                  <a:prstClr val="black">
                    <a:alpha val="45000"/>
                  </a:prstClr>
                </a:outerShdw>
              </a:effectLst>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9" name="Freeform 18"/>
              <p:cNvSpPr/>
              <p:nvPr/>
            </p:nvSpPr>
            <p:spPr>
              <a:xfrm>
                <a:off x="3074439" y="2130113"/>
                <a:ext cx="4511040" cy="400021"/>
              </a:xfrm>
              <a:custGeom>
                <a:avLst/>
                <a:gdLst>
                  <a:gd name="connsiteX0" fmla="*/ 0 w 4511040"/>
                  <a:gd name="connsiteY0" fmla="*/ 0 h 400021"/>
                  <a:gd name="connsiteX1" fmla="*/ 4511040 w 4511040"/>
                  <a:gd name="connsiteY1" fmla="*/ 0 h 400021"/>
                  <a:gd name="connsiteX2" fmla="*/ 4511040 w 4511040"/>
                  <a:gd name="connsiteY2" fmla="*/ 400021 h 400021"/>
                  <a:gd name="connsiteX3" fmla="*/ 0 w 4511040"/>
                  <a:gd name="connsiteY3" fmla="*/ 400021 h 400021"/>
                  <a:gd name="connsiteX4" fmla="*/ 0 w 4511040"/>
                  <a:gd name="connsiteY4" fmla="*/ 0 h 400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1040" h="400021">
                    <a:moveTo>
                      <a:pt x="0" y="0"/>
                    </a:moveTo>
                    <a:lnTo>
                      <a:pt x="4511040" y="0"/>
                    </a:lnTo>
                    <a:lnTo>
                      <a:pt x="4511040" y="400021"/>
                    </a:lnTo>
                    <a:lnTo>
                      <a:pt x="0" y="4000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3815" tIns="43815" rIns="43815" bIns="43815" numCol="1" spcCol="1270" anchor="b" anchorCtr="0">
                <a:noAutofit/>
              </a:bodyPr>
              <a:lstStyle/>
              <a:p>
                <a:pPr lvl="0" defTabSz="1022350">
                  <a:lnSpc>
                    <a:spcPct val="90000"/>
                  </a:lnSpc>
                  <a:spcBef>
                    <a:spcPct val="0"/>
                  </a:spcBef>
                  <a:spcAft>
                    <a:spcPct val="35000"/>
                  </a:spcAft>
                </a:pPr>
                <a:endParaRPr lang="en-US" sz="2300" kern="1200"/>
              </a:p>
            </p:txBody>
          </p:sp>
          <p:sp>
            <p:nvSpPr>
              <p:cNvPr id="20" name="Freeform 19"/>
              <p:cNvSpPr/>
              <p:nvPr/>
            </p:nvSpPr>
            <p:spPr>
              <a:xfrm>
                <a:off x="691744" y="2015793"/>
                <a:ext cx="6010455" cy="542408"/>
              </a:xfrm>
              <a:custGeom>
                <a:avLst/>
                <a:gdLst>
                  <a:gd name="connsiteX0" fmla="*/ 90419 w 3180428"/>
                  <a:gd name="connsiteY0" fmla="*/ 0 h 542408"/>
                  <a:gd name="connsiteX1" fmla="*/ 3090009 w 3180428"/>
                  <a:gd name="connsiteY1" fmla="*/ 0 h 542408"/>
                  <a:gd name="connsiteX2" fmla="*/ 3180428 w 3180428"/>
                  <a:gd name="connsiteY2" fmla="*/ 90419 h 542408"/>
                  <a:gd name="connsiteX3" fmla="*/ 3180428 w 3180428"/>
                  <a:gd name="connsiteY3" fmla="*/ 542408 h 542408"/>
                  <a:gd name="connsiteX4" fmla="*/ 3180428 w 3180428"/>
                  <a:gd name="connsiteY4" fmla="*/ 542408 h 542408"/>
                  <a:gd name="connsiteX5" fmla="*/ 0 w 3180428"/>
                  <a:gd name="connsiteY5" fmla="*/ 542408 h 542408"/>
                  <a:gd name="connsiteX6" fmla="*/ 0 w 3180428"/>
                  <a:gd name="connsiteY6" fmla="*/ 542408 h 542408"/>
                  <a:gd name="connsiteX7" fmla="*/ 0 w 3180428"/>
                  <a:gd name="connsiteY7" fmla="*/ 90419 h 542408"/>
                  <a:gd name="connsiteX8" fmla="*/ 90419 w 3180428"/>
                  <a:gd name="connsiteY8" fmla="*/ 0 h 5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0428" h="542408">
                    <a:moveTo>
                      <a:pt x="90419" y="0"/>
                    </a:moveTo>
                    <a:lnTo>
                      <a:pt x="3090009" y="0"/>
                    </a:lnTo>
                    <a:cubicBezTo>
                      <a:pt x="3139946" y="0"/>
                      <a:pt x="3180428" y="40482"/>
                      <a:pt x="3180428" y="90419"/>
                    </a:cubicBezTo>
                    <a:lnTo>
                      <a:pt x="3180428" y="542408"/>
                    </a:lnTo>
                    <a:lnTo>
                      <a:pt x="3180428" y="542408"/>
                    </a:lnTo>
                    <a:lnTo>
                      <a:pt x="0" y="542408"/>
                    </a:lnTo>
                    <a:lnTo>
                      <a:pt x="0" y="542408"/>
                    </a:lnTo>
                    <a:lnTo>
                      <a:pt x="0" y="90419"/>
                    </a:lnTo>
                    <a:cubicBezTo>
                      <a:pt x="0" y="40482"/>
                      <a:pt x="40482" y="0"/>
                      <a:pt x="90419" y="0"/>
                    </a:cubicBezTo>
                    <a:close/>
                  </a:path>
                </a:pathLst>
              </a:custGeom>
              <a:effectLst>
                <a:outerShdw blurRad="50800" dist="38100" dir="2700000" algn="tl" rotWithShape="0">
                  <a:prstClr val="black">
                    <a:alpha val="45000"/>
                  </a:prstClr>
                </a:outerShdw>
              </a:effectLst>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9823" tIns="79823" rIns="79823" bIns="53340" numCol="1" spcCol="1270" anchor="ctr" anchorCtr="0">
                <a:noAutofit/>
              </a:bodyPr>
              <a:lstStyle/>
              <a:p>
                <a:pPr lvl="0" defTabSz="1244600">
                  <a:lnSpc>
                    <a:spcPct val="90000"/>
                  </a:lnSpc>
                  <a:spcBef>
                    <a:spcPct val="0"/>
                  </a:spcBef>
                  <a:spcAft>
                    <a:spcPct val="35000"/>
                  </a:spcAft>
                </a:pPr>
                <a:r>
                  <a:rPr lang="en-US" sz="2400" b="1" kern="1200" dirty="0">
                    <a:effectLst>
                      <a:outerShdw blurRad="38100" dist="38100" dir="2700000" algn="tl">
                        <a:srgbClr val="000000">
                          <a:alpha val="43137"/>
                        </a:srgbClr>
                      </a:outerShdw>
                    </a:effectLst>
                  </a:rPr>
                  <a:t>Business Policies and Procedures</a:t>
                </a:r>
              </a:p>
            </p:txBody>
          </p:sp>
          <p:sp>
            <p:nvSpPr>
              <p:cNvPr id="21" name="Freeform 20"/>
              <p:cNvSpPr/>
              <p:nvPr/>
            </p:nvSpPr>
            <p:spPr>
              <a:xfrm>
                <a:off x="1090612" y="2601328"/>
                <a:ext cx="6096000" cy="800162"/>
              </a:xfrm>
              <a:custGeom>
                <a:avLst/>
                <a:gdLst>
                  <a:gd name="connsiteX0" fmla="*/ 0 w 6096000"/>
                  <a:gd name="connsiteY0" fmla="*/ 0 h 800162"/>
                  <a:gd name="connsiteX1" fmla="*/ 6096000 w 6096000"/>
                  <a:gd name="connsiteY1" fmla="*/ 0 h 800162"/>
                  <a:gd name="connsiteX2" fmla="*/ 6096000 w 6096000"/>
                  <a:gd name="connsiteY2" fmla="*/ 800162 h 800162"/>
                  <a:gd name="connsiteX3" fmla="*/ 0 w 6096000"/>
                  <a:gd name="connsiteY3" fmla="*/ 800162 h 800162"/>
                  <a:gd name="connsiteX4" fmla="*/ 0 w 6096000"/>
                  <a:gd name="connsiteY4" fmla="*/ 0 h 800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00162">
                    <a:moveTo>
                      <a:pt x="0" y="0"/>
                    </a:moveTo>
                    <a:lnTo>
                      <a:pt x="6096000" y="0"/>
                    </a:lnTo>
                    <a:lnTo>
                      <a:pt x="6096000" y="800162"/>
                    </a:lnTo>
                    <a:lnTo>
                      <a:pt x="0" y="8001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8585" tIns="108585" rIns="108585" bIns="108585" numCol="1" spcCol="1270" anchor="t" anchorCtr="0">
                <a:noAutofit/>
              </a:bodyPr>
              <a:lstStyle/>
              <a:p>
                <a:pPr marL="285750" lvl="1" indent="-285750" defTabSz="1955800">
                  <a:lnSpc>
                    <a:spcPct val="90000"/>
                  </a:lnSpc>
                  <a:spcBef>
                    <a:spcPct val="0"/>
                  </a:spcBef>
                  <a:spcAft>
                    <a:spcPct val="15000"/>
                  </a:spcAft>
                  <a:buChar char="••"/>
                </a:pPr>
                <a:endParaRPr lang="en-US" sz="4400" kern="1200" dirty="0"/>
              </a:p>
            </p:txBody>
          </p:sp>
          <p:sp>
            <p:nvSpPr>
              <p:cNvPr id="22" name="Freeform 21"/>
              <p:cNvSpPr/>
              <p:nvPr/>
            </p:nvSpPr>
            <p:spPr>
              <a:xfrm>
                <a:off x="3069850" y="3492685"/>
                <a:ext cx="4511040" cy="400021"/>
              </a:xfrm>
              <a:custGeom>
                <a:avLst/>
                <a:gdLst>
                  <a:gd name="connsiteX0" fmla="*/ 0 w 4511040"/>
                  <a:gd name="connsiteY0" fmla="*/ 0 h 400021"/>
                  <a:gd name="connsiteX1" fmla="*/ 4511040 w 4511040"/>
                  <a:gd name="connsiteY1" fmla="*/ 0 h 400021"/>
                  <a:gd name="connsiteX2" fmla="*/ 4511040 w 4511040"/>
                  <a:gd name="connsiteY2" fmla="*/ 400021 h 400021"/>
                  <a:gd name="connsiteX3" fmla="*/ 0 w 4511040"/>
                  <a:gd name="connsiteY3" fmla="*/ 400021 h 400021"/>
                  <a:gd name="connsiteX4" fmla="*/ 0 w 4511040"/>
                  <a:gd name="connsiteY4" fmla="*/ 0 h 400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1040" h="400021">
                    <a:moveTo>
                      <a:pt x="0" y="0"/>
                    </a:moveTo>
                    <a:lnTo>
                      <a:pt x="4511040" y="0"/>
                    </a:lnTo>
                    <a:lnTo>
                      <a:pt x="4511040" y="400021"/>
                    </a:lnTo>
                    <a:lnTo>
                      <a:pt x="0" y="4000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3815" tIns="43815" rIns="43815" bIns="43815" numCol="1" spcCol="1270" anchor="b" anchorCtr="0">
                <a:noAutofit/>
              </a:bodyPr>
              <a:lstStyle/>
              <a:p>
                <a:pPr lvl="0" defTabSz="1022350">
                  <a:lnSpc>
                    <a:spcPct val="90000"/>
                  </a:lnSpc>
                  <a:spcBef>
                    <a:spcPct val="0"/>
                  </a:spcBef>
                  <a:spcAft>
                    <a:spcPct val="35000"/>
                  </a:spcAft>
                </a:pPr>
                <a:endParaRPr lang="en-US" sz="2300" kern="1200"/>
              </a:p>
            </p:txBody>
          </p:sp>
          <p:sp>
            <p:nvSpPr>
              <p:cNvPr id="23" name="Freeform 22"/>
              <p:cNvSpPr/>
              <p:nvPr/>
            </p:nvSpPr>
            <p:spPr>
              <a:xfrm>
                <a:off x="696333" y="2980837"/>
                <a:ext cx="5975769" cy="542408"/>
              </a:xfrm>
              <a:custGeom>
                <a:avLst/>
                <a:gdLst>
                  <a:gd name="connsiteX0" fmla="*/ 90419 w 3162074"/>
                  <a:gd name="connsiteY0" fmla="*/ 0 h 542408"/>
                  <a:gd name="connsiteX1" fmla="*/ 3071655 w 3162074"/>
                  <a:gd name="connsiteY1" fmla="*/ 0 h 542408"/>
                  <a:gd name="connsiteX2" fmla="*/ 3162074 w 3162074"/>
                  <a:gd name="connsiteY2" fmla="*/ 90419 h 542408"/>
                  <a:gd name="connsiteX3" fmla="*/ 3162074 w 3162074"/>
                  <a:gd name="connsiteY3" fmla="*/ 542408 h 542408"/>
                  <a:gd name="connsiteX4" fmla="*/ 3162074 w 3162074"/>
                  <a:gd name="connsiteY4" fmla="*/ 542408 h 542408"/>
                  <a:gd name="connsiteX5" fmla="*/ 0 w 3162074"/>
                  <a:gd name="connsiteY5" fmla="*/ 542408 h 542408"/>
                  <a:gd name="connsiteX6" fmla="*/ 0 w 3162074"/>
                  <a:gd name="connsiteY6" fmla="*/ 542408 h 542408"/>
                  <a:gd name="connsiteX7" fmla="*/ 0 w 3162074"/>
                  <a:gd name="connsiteY7" fmla="*/ 90419 h 542408"/>
                  <a:gd name="connsiteX8" fmla="*/ 90419 w 3162074"/>
                  <a:gd name="connsiteY8" fmla="*/ 0 h 5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2074" h="542408">
                    <a:moveTo>
                      <a:pt x="90419" y="0"/>
                    </a:moveTo>
                    <a:lnTo>
                      <a:pt x="3071655" y="0"/>
                    </a:lnTo>
                    <a:cubicBezTo>
                      <a:pt x="3121592" y="0"/>
                      <a:pt x="3162074" y="40482"/>
                      <a:pt x="3162074" y="90419"/>
                    </a:cubicBezTo>
                    <a:lnTo>
                      <a:pt x="3162074" y="542408"/>
                    </a:lnTo>
                    <a:lnTo>
                      <a:pt x="3162074" y="542408"/>
                    </a:lnTo>
                    <a:lnTo>
                      <a:pt x="0" y="542408"/>
                    </a:lnTo>
                    <a:lnTo>
                      <a:pt x="0" y="542408"/>
                    </a:lnTo>
                    <a:lnTo>
                      <a:pt x="0" y="90419"/>
                    </a:lnTo>
                    <a:cubicBezTo>
                      <a:pt x="0" y="40482"/>
                      <a:pt x="40482" y="0"/>
                      <a:pt x="90419" y="0"/>
                    </a:cubicBezTo>
                    <a:close/>
                  </a:path>
                </a:pathLst>
              </a:custGeom>
              <a:effectLst>
                <a:outerShdw blurRad="50800" dist="38100" dir="2700000" algn="tl" rotWithShape="0">
                  <a:prstClr val="black">
                    <a:alpha val="45000"/>
                  </a:prstClr>
                </a:outerShdw>
              </a:effectLst>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203" tIns="72203" rIns="72203" bIns="45720" numCol="1" spcCol="1270" anchor="ctr" anchorCtr="0">
                <a:noAutofit/>
              </a:bodyPr>
              <a:lstStyle/>
              <a:p>
                <a:pPr lvl="0" defTabSz="1066800">
                  <a:lnSpc>
                    <a:spcPct val="90000"/>
                  </a:lnSpc>
                  <a:spcBef>
                    <a:spcPct val="0"/>
                  </a:spcBef>
                  <a:spcAft>
                    <a:spcPct val="35000"/>
                  </a:spcAft>
                </a:pPr>
                <a:r>
                  <a:rPr lang="en-US" sz="2400" b="1" kern="1200" dirty="0">
                    <a:effectLst>
                      <a:outerShdw blurRad="38100" dist="38100" dir="2700000" algn="tl">
                        <a:srgbClr val="000000">
                          <a:alpha val="43137"/>
                        </a:srgbClr>
                      </a:outerShdw>
                    </a:effectLst>
                  </a:rPr>
                  <a:t>Safety Policies and Procedures</a:t>
                </a:r>
              </a:p>
            </p:txBody>
          </p:sp>
          <p:sp>
            <p:nvSpPr>
              <p:cNvPr id="24" name="Freeform 23"/>
              <p:cNvSpPr/>
              <p:nvPr/>
            </p:nvSpPr>
            <p:spPr>
              <a:xfrm>
                <a:off x="1090612" y="3963900"/>
                <a:ext cx="6096000" cy="800162"/>
              </a:xfrm>
              <a:custGeom>
                <a:avLst/>
                <a:gdLst>
                  <a:gd name="connsiteX0" fmla="*/ 0 w 6096000"/>
                  <a:gd name="connsiteY0" fmla="*/ 0 h 800162"/>
                  <a:gd name="connsiteX1" fmla="*/ 6096000 w 6096000"/>
                  <a:gd name="connsiteY1" fmla="*/ 0 h 800162"/>
                  <a:gd name="connsiteX2" fmla="*/ 6096000 w 6096000"/>
                  <a:gd name="connsiteY2" fmla="*/ 800162 h 800162"/>
                  <a:gd name="connsiteX3" fmla="*/ 0 w 6096000"/>
                  <a:gd name="connsiteY3" fmla="*/ 800162 h 800162"/>
                  <a:gd name="connsiteX4" fmla="*/ 0 w 6096000"/>
                  <a:gd name="connsiteY4" fmla="*/ 0 h 800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00162">
                    <a:moveTo>
                      <a:pt x="0" y="0"/>
                    </a:moveTo>
                    <a:lnTo>
                      <a:pt x="6096000" y="0"/>
                    </a:lnTo>
                    <a:lnTo>
                      <a:pt x="6096000" y="800162"/>
                    </a:lnTo>
                    <a:lnTo>
                      <a:pt x="0" y="8001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8585" tIns="108585" rIns="108585" bIns="108585" numCol="1" spcCol="1270" anchor="t" anchorCtr="0">
                <a:noAutofit/>
              </a:bodyPr>
              <a:lstStyle/>
              <a:p>
                <a:pPr marL="285750" lvl="1" indent="-285750" defTabSz="1955800">
                  <a:lnSpc>
                    <a:spcPct val="90000"/>
                  </a:lnSpc>
                  <a:spcBef>
                    <a:spcPct val="0"/>
                  </a:spcBef>
                  <a:spcAft>
                    <a:spcPct val="15000"/>
                  </a:spcAft>
                  <a:buChar char="••"/>
                </a:pPr>
                <a:endParaRPr lang="en-US" sz="4400" kern="1200" dirty="0"/>
              </a:p>
            </p:txBody>
          </p:sp>
          <p:sp>
            <p:nvSpPr>
              <p:cNvPr id="25" name="Freeform 24"/>
              <p:cNvSpPr/>
              <p:nvPr/>
            </p:nvSpPr>
            <p:spPr>
              <a:xfrm>
                <a:off x="3079027" y="4855257"/>
                <a:ext cx="4511040" cy="400021"/>
              </a:xfrm>
              <a:custGeom>
                <a:avLst/>
                <a:gdLst>
                  <a:gd name="connsiteX0" fmla="*/ 0 w 4511040"/>
                  <a:gd name="connsiteY0" fmla="*/ 0 h 400021"/>
                  <a:gd name="connsiteX1" fmla="*/ 4511040 w 4511040"/>
                  <a:gd name="connsiteY1" fmla="*/ 0 h 400021"/>
                  <a:gd name="connsiteX2" fmla="*/ 4511040 w 4511040"/>
                  <a:gd name="connsiteY2" fmla="*/ 400021 h 400021"/>
                  <a:gd name="connsiteX3" fmla="*/ 0 w 4511040"/>
                  <a:gd name="connsiteY3" fmla="*/ 400021 h 400021"/>
                  <a:gd name="connsiteX4" fmla="*/ 0 w 4511040"/>
                  <a:gd name="connsiteY4" fmla="*/ 0 h 400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1040" h="400021">
                    <a:moveTo>
                      <a:pt x="0" y="0"/>
                    </a:moveTo>
                    <a:lnTo>
                      <a:pt x="4511040" y="0"/>
                    </a:lnTo>
                    <a:lnTo>
                      <a:pt x="4511040" y="400021"/>
                    </a:lnTo>
                    <a:lnTo>
                      <a:pt x="0" y="40002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3815" tIns="43815" rIns="43815" bIns="43815" numCol="1" spcCol="1270" anchor="b" anchorCtr="0">
                <a:noAutofit/>
              </a:bodyPr>
              <a:lstStyle/>
              <a:p>
                <a:pPr lvl="0" defTabSz="1022350">
                  <a:lnSpc>
                    <a:spcPct val="90000"/>
                  </a:lnSpc>
                  <a:spcBef>
                    <a:spcPct val="0"/>
                  </a:spcBef>
                  <a:spcAft>
                    <a:spcPct val="35000"/>
                  </a:spcAft>
                </a:pPr>
                <a:endParaRPr lang="en-US" sz="2300" kern="1200"/>
              </a:p>
            </p:txBody>
          </p:sp>
          <p:sp>
            <p:nvSpPr>
              <p:cNvPr id="26" name="Freeform 25"/>
              <p:cNvSpPr/>
              <p:nvPr/>
            </p:nvSpPr>
            <p:spPr>
              <a:xfrm>
                <a:off x="687156" y="3945881"/>
                <a:ext cx="6045141" cy="542408"/>
              </a:xfrm>
              <a:custGeom>
                <a:avLst/>
                <a:gdLst>
                  <a:gd name="connsiteX0" fmla="*/ 90419 w 3198782"/>
                  <a:gd name="connsiteY0" fmla="*/ 0 h 542408"/>
                  <a:gd name="connsiteX1" fmla="*/ 3108363 w 3198782"/>
                  <a:gd name="connsiteY1" fmla="*/ 0 h 542408"/>
                  <a:gd name="connsiteX2" fmla="*/ 3198782 w 3198782"/>
                  <a:gd name="connsiteY2" fmla="*/ 90419 h 542408"/>
                  <a:gd name="connsiteX3" fmla="*/ 3198782 w 3198782"/>
                  <a:gd name="connsiteY3" fmla="*/ 542408 h 542408"/>
                  <a:gd name="connsiteX4" fmla="*/ 3198782 w 3198782"/>
                  <a:gd name="connsiteY4" fmla="*/ 542408 h 542408"/>
                  <a:gd name="connsiteX5" fmla="*/ 0 w 3198782"/>
                  <a:gd name="connsiteY5" fmla="*/ 542408 h 542408"/>
                  <a:gd name="connsiteX6" fmla="*/ 0 w 3198782"/>
                  <a:gd name="connsiteY6" fmla="*/ 542408 h 542408"/>
                  <a:gd name="connsiteX7" fmla="*/ 0 w 3198782"/>
                  <a:gd name="connsiteY7" fmla="*/ 90419 h 542408"/>
                  <a:gd name="connsiteX8" fmla="*/ 90419 w 3198782"/>
                  <a:gd name="connsiteY8" fmla="*/ 0 h 5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8782" h="542408">
                    <a:moveTo>
                      <a:pt x="90419" y="0"/>
                    </a:moveTo>
                    <a:lnTo>
                      <a:pt x="3108363" y="0"/>
                    </a:lnTo>
                    <a:cubicBezTo>
                      <a:pt x="3158300" y="0"/>
                      <a:pt x="3198782" y="40482"/>
                      <a:pt x="3198782" y="90419"/>
                    </a:cubicBezTo>
                    <a:lnTo>
                      <a:pt x="3198782" y="542408"/>
                    </a:lnTo>
                    <a:lnTo>
                      <a:pt x="3198782" y="542408"/>
                    </a:lnTo>
                    <a:lnTo>
                      <a:pt x="0" y="542408"/>
                    </a:lnTo>
                    <a:lnTo>
                      <a:pt x="0" y="542408"/>
                    </a:lnTo>
                    <a:lnTo>
                      <a:pt x="0" y="90419"/>
                    </a:lnTo>
                    <a:cubicBezTo>
                      <a:pt x="0" y="40482"/>
                      <a:pt x="40482" y="0"/>
                      <a:pt x="90419" y="0"/>
                    </a:cubicBezTo>
                    <a:close/>
                  </a:path>
                </a:pathLst>
              </a:custGeom>
              <a:effectLst>
                <a:outerShdw blurRad="50800" dist="38100" dir="2700000" algn="tl" rotWithShape="0">
                  <a:prstClr val="black">
                    <a:alpha val="45000"/>
                  </a:prstClr>
                </a:outerShdw>
              </a:effectLst>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203" tIns="72203" rIns="72203" bIns="45720" numCol="1" spcCol="1270" anchor="ctr" anchorCtr="0">
                <a:noAutofit/>
              </a:bodyPr>
              <a:lstStyle/>
              <a:p>
                <a:pPr lvl="0" defTabSz="1066800">
                  <a:lnSpc>
                    <a:spcPct val="90000"/>
                  </a:lnSpc>
                  <a:spcBef>
                    <a:spcPct val="0"/>
                  </a:spcBef>
                  <a:spcAft>
                    <a:spcPct val="35000"/>
                  </a:spcAft>
                </a:pPr>
                <a:r>
                  <a:rPr lang="en-US" sz="2400" b="1" kern="1200" dirty="0">
                    <a:effectLst>
                      <a:outerShdw blurRad="38100" dist="38100" dir="2700000" algn="tl">
                        <a:srgbClr val="000000">
                          <a:alpha val="43137"/>
                        </a:srgbClr>
                      </a:outerShdw>
                    </a:effectLst>
                  </a:rPr>
                  <a:t>Educational Policies and Procedures</a:t>
                </a:r>
              </a:p>
            </p:txBody>
          </p:sp>
          <p:sp>
            <p:nvSpPr>
              <p:cNvPr id="27" name="Freeform 26"/>
              <p:cNvSpPr/>
              <p:nvPr/>
            </p:nvSpPr>
            <p:spPr>
              <a:xfrm>
                <a:off x="1090612" y="5326472"/>
                <a:ext cx="6096000" cy="800162"/>
              </a:xfrm>
              <a:custGeom>
                <a:avLst/>
                <a:gdLst>
                  <a:gd name="connsiteX0" fmla="*/ 0 w 6096000"/>
                  <a:gd name="connsiteY0" fmla="*/ 0 h 800162"/>
                  <a:gd name="connsiteX1" fmla="*/ 6096000 w 6096000"/>
                  <a:gd name="connsiteY1" fmla="*/ 0 h 800162"/>
                  <a:gd name="connsiteX2" fmla="*/ 6096000 w 6096000"/>
                  <a:gd name="connsiteY2" fmla="*/ 800162 h 800162"/>
                  <a:gd name="connsiteX3" fmla="*/ 0 w 6096000"/>
                  <a:gd name="connsiteY3" fmla="*/ 800162 h 800162"/>
                  <a:gd name="connsiteX4" fmla="*/ 0 w 6096000"/>
                  <a:gd name="connsiteY4" fmla="*/ 0 h 800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00162">
                    <a:moveTo>
                      <a:pt x="0" y="0"/>
                    </a:moveTo>
                    <a:lnTo>
                      <a:pt x="6096000" y="0"/>
                    </a:lnTo>
                    <a:lnTo>
                      <a:pt x="6096000" y="800162"/>
                    </a:lnTo>
                    <a:lnTo>
                      <a:pt x="0" y="8001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8585" tIns="108585" rIns="108585" bIns="108585" numCol="1" spcCol="1270" anchor="t" anchorCtr="0">
                <a:noAutofit/>
              </a:bodyPr>
              <a:lstStyle/>
              <a:p>
                <a:pPr marL="285750" lvl="1" indent="-285750" defTabSz="1955800">
                  <a:lnSpc>
                    <a:spcPct val="90000"/>
                  </a:lnSpc>
                  <a:spcBef>
                    <a:spcPct val="0"/>
                  </a:spcBef>
                  <a:spcAft>
                    <a:spcPct val="15000"/>
                  </a:spcAft>
                  <a:buChar char="••"/>
                </a:pPr>
                <a:endParaRPr lang="en-US" sz="4400" kern="1200" dirty="0"/>
              </a:p>
            </p:txBody>
          </p:sp>
        </p:grpSp>
        <p:sp>
          <p:nvSpPr>
            <p:cNvPr id="28" name="Straight Connector 27"/>
            <p:cNvSpPr/>
            <p:nvPr/>
          </p:nvSpPr>
          <p:spPr>
            <a:xfrm>
              <a:off x="-4521783" y="5575101"/>
              <a:ext cx="6096000" cy="0"/>
            </a:xfrm>
            <a:prstGeom prst="line">
              <a:avLst/>
            </a:prstGeom>
            <a:effectLst>
              <a:outerShdw blurRad="50800" dist="38100" dir="2700000" algn="tl" rotWithShape="0">
                <a:prstClr val="black">
                  <a:alpha val="45000"/>
                </a:prstClr>
              </a:outerShdw>
            </a:effectLst>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9" name="Freeform 28"/>
            <p:cNvSpPr/>
            <p:nvPr/>
          </p:nvSpPr>
          <p:spPr>
            <a:xfrm>
              <a:off x="-5328694" y="5021574"/>
              <a:ext cx="6045947" cy="542408"/>
            </a:xfrm>
            <a:custGeom>
              <a:avLst/>
              <a:gdLst>
                <a:gd name="connsiteX0" fmla="*/ 90419 w 3198782"/>
                <a:gd name="connsiteY0" fmla="*/ 0 h 542408"/>
                <a:gd name="connsiteX1" fmla="*/ 3108363 w 3198782"/>
                <a:gd name="connsiteY1" fmla="*/ 0 h 542408"/>
                <a:gd name="connsiteX2" fmla="*/ 3198782 w 3198782"/>
                <a:gd name="connsiteY2" fmla="*/ 90419 h 542408"/>
                <a:gd name="connsiteX3" fmla="*/ 3198782 w 3198782"/>
                <a:gd name="connsiteY3" fmla="*/ 542408 h 542408"/>
                <a:gd name="connsiteX4" fmla="*/ 3198782 w 3198782"/>
                <a:gd name="connsiteY4" fmla="*/ 542408 h 542408"/>
                <a:gd name="connsiteX5" fmla="*/ 0 w 3198782"/>
                <a:gd name="connsiteY5" fmla="*/ 542408 h 542408"/>
                <a:gd name="connsiteX6" fmla="*/ 0 w 3198782"/>
                <a:gd name="connsiteY6" fmla="*/ 542408 h 542408"/>
                <a:gd name="connsiteX7" fmla="*/ 0 w 3198782"/>
                <a:gd name="connsiteY7" fmla="*/ 90419 h 542408"/>
                <a:gd name="connsiteX8" fmla="*/ 90419 w 3198782"/>
                <a:gd name="connsiteY8" fmla="*/ 0 h 5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98782" h="542408">
                  <a:moveTo>
                    <a:pt x="90419" y="0"/>
                  </a:moveTo>
                  <a:lnTo>
                    <a:pt x="3108363" y="0"/>
                  </a:lnTo>
                  <a:cubicBezTo>
                    <a:pt x="3158300" y="0"/>
                    <a:pt x="3198782" y="40482"/>
                    <a:pt x="3198782" y="90419"/>
                  </a:cubicBezTo>
                  <a:lnTo>
                    <a:pt x="3198782" y="542408"/>
                  </a:lnTo>
                  <a:lnTo>
                    <a:pt x="3198782" y="542408"/>
                  </a:lnTo>
                  <a:lnTo>
                    <a:pt x="0" y="542408"/>
                  </a:lnTo>
                  <a:lnTo>
                    <a:pt x="0" y="542408"/>
                  </a:lnTo>
                  <a:lnTo>
                    <a:pt x="0" y="90419"/>
                  </a:lnTo>
                  <a:cubicBezTo>
                    <a:pt x="0" y="40482"/>
                    <a:pt x="40482" y="0"/>
                    <a:pt x="90419" y="0"/>
                  </a:cubicBezTo>
                  <a:close/>
                </a:path>
              </a:pathLst>
            </a:custGeom>
            <a:effectLst>
              <a:outerShdw blurRad="50800" dist="38100" dir="2700000" algn="tl" rotWithShape="0">
                <a:prstClr val="black">
                  <a:alpha val="45000"/>
                </a:prstClr>
              </a:outerShdw>
            </a:effectLst>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203" tIns="72203" rIns="72203" bIns="45720" numCol="1" spcCol="1270" anchor="ctr" anchorCtr="0">
              <a:noAutofit/>
            </a:bodyPr>
            <a:lstStyle/>
            <a:p>
              <a:pPr lvl="0" defTabSz="1066800">
                <a:lnSpc>
                  <a:spcPct val="90000"/>
                </a:lnSpc>
                <a:spcBef>
                  <a:spcPct val="0"/>
                </a:spcBef>
                <a:spcAft>
                  <a:spcPct val="35000"/>
                </a:spcAft>
              </a:pPr>
              <a:r>
                <a:rPr lang="en-US" sz="2400" b="1" kern="1200" dirty="0">
                  <a:effectLst>
                    <a:outerShdw blurRad="38100" dist="38100" dir="2700000" algn="tl">
                      <a:srgbClr val="000000">
                        <a:alpha val="43137"/>
                      </a:srgbClr>
                    </a:outerShdw>
                  </a:effectLst>
                </a:rPr>
                <a:t>Executive Policies</a:t>
              </a:r>
            </a:p>
          </p:txBody>
        </p:sp>
      </p:grpSp>
      <p:sp>
        <p:nvSpPr>
          <p:cNvPr id="30" name="Text Box 4"/>
          <p:cNvSpPr txBox="1">
            <a:spLocks noChangeArrowheads="1"/>
          </p:cNvSpPr>
          <p:nvPr/>
        </p:nvSpPr>
        <p:spPr bwMode="auto">
          <a:xfrm>
            <a:off x="217796" y="5947141"/>
            <a:ext cx="87344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i="1" dirty="0">
                <a:solidFill>
                  <a:schemeClr val="accent1"/>
                </a:solidFill>
                <a:latin typeface="ITC Stone Sans Std Medium" panose="020B0602030503020204" pitchFamily="34" charset="0"/>
              </a:rPr>
              <a:t>Office of Procedures, Records, &amp; Forms </a:t>
            </a:r>
          </a:p>
          <a:p>
            <a:pPr algn="ctr" eaLnBrk="1" hangingPunct="1"/>
            <a:r>
              <a:rPr lang="en-US" b="1" dirty="0">
                <a:solidFill>
                  <a:schemeClr val="accent1"/>
                </a:solidFill>
                <a:latin typeface="ITC Stone Sans Std Medium" panose="020B0602030503020204" pitchFamily="34" charset="0"/>
                <a:hlinkClick r:id="rId5"/>
              </a:rPr>
              <a:t>policies.wsu.edu</a:t>
            </a:r>
            <a:endParaRPr lang="en-US" b="1" dirty="0">
              <a:solidFill>
                <a:schemeClr val="accent1"/>
              </a:solidFill>
              <a:latin typeface="ITC Stone Sans Std Medium" panose="020B0602030503020204" pitchFamily="34" charset="0"/>
            </a:endParaRPr>
          </a:p>
        </p:txBody>
      </p:sp>
    </p:spTree>
    <p:custDataLst>
      <p:tags r:id="rId1"/>
    </p:custDataLst>
    <p:extLst>
      <p:ext uri="{BB962C8B-B14F-4D97-AF65-F5344CB8AC3E}">
        <p14:creationId xmlns:p14="http://schemas.microsoft.com/office/powerpoint/2010/main" val="31331163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5229225" y="6124575"/>
            <a:ext cx="3914775" cy="733425"/>
          </a:xfrm>
          <a:prstGeom prst="rect">
            <a:avLst/>
          </a:prstGeom>
        </p:spPr>
      </p:pic>
      <p:sp>
        <p:nvSpPr>
          <p:cNvPr id="3" name="Content Placeholder 2"/>
          <p:cNvSpPr>
            <a:spLocks noGrp="1"/>
          </p:cNvSpPr>
          <p:nvPr>
            <p:ph idx="4294967295"/>
          </p:nvPr>
        </p:nvSpPr>
        <p:spPr>
          <a:xfrm>
            <a:off x="739407" y="1859638"/>
            <a:ext cx="8156801" cy="4001095"/>
          </a:xfrm>
          <a:prstGeom prst="rect">
            <a:avLst/>
          </a:prstGeom>
        </p:spPr>
        <p:txBody>
          <a:bodyPr/>
          <a:lstStyle/>
          <a:p>
            <a:pPr indent="-344488">
              <a:buClr>
                <a:srgbClr val="800000"/>
              </a:buClr>
            </a:pPr>
            <a:r>
              <a:rPr lang="en-US" sz="2800" b="1" dirty="0"/>
              <a:t>Conflicts of Interest</a:t>
            </a:r>
          </a:p>
          <a:p>
            <a:pPr indent="-344488">
              <a:buClr>
                <a:srgbClr val="800000"/>
              </a:buClr>
            </a:pPr>
            <a:r>
              <a:rPr lang="en-US" sz="2800" b="1" dirty="0"/>
              <a:t>Special Privileges</a:t>
            </a:r>
          </a:p>
          <a:p>
            <a:pPr indent="-344488">
              <a:buClr>
                <a:srgbClr val="800000"/>
              </a:buClr>
            </a:pPr>
            <a:r>
              <a:rPr lang="en-US" sz="2800" b="1" dirty="0"/>
              <a:t>Gifts are Restricted</a:t>
            </a:r>
          </a:p>
          <a:p>
            <a:pPr indent="-344488">
              <a:buClr>
                <a:srgbClr val="800000"/>
              </a:buClr>
            </a:pPr>
            <a:r>
              <a:rPr lang="en-US" sz="2800" b="1" dirty="0"/>
              <a:t>Political Activities</a:t>
            </a:r>
          </a:p>
          <a:p>
            <a:pPr indent="-344488">
              <a:buClr>
                <a:srgbClr val="800000"/>
              </a:buClr>
            </a:pPr>
            <a:r>
              <a:rPr lang="en-US" sz="2800" b="1" dirty="0"/>
              <a:t>State Resources</a:t>
            </a:r>
          </a:p>
          <a:p>
            <a:pPr indent="-344488">
              <a:buClr>
                <a:srgbClr val="800000"/>
              </a:buClr>
            </a:pPr>
            <a:r>
              <a:rPr lang="en-US" sz="2800" b="1" dirty="0"/>
              <a:t>De Minimis – Infrequent, occasional use</a:t>
            </a:r>
          </a:p>
          <a:p>
            <a:pPr indent="-344488">
              <a:buClr>
                <a:srgbClr val="800000"/>
              </a:buClr>
            </a:pPr>
            <a:r>
              <a:rPr lang="en-US" sz="2800" b="1" dirty="0"/>
              <a:t>Ignorance is Not a Defense</a:t>
            </a:r>
          </a:p>
          <a:p>
            <a:pPr marL="0" indent="0">
              <a:buNone/>
            </a:pPr>
            <a:endParaRPr lang="en-US" sz="2800" b="1" dirty="0"/>
          </a:p>
        </p:txBody>
      </p:sp>
      <p:sp>
        <p:nvSpPr>
          <p:cNvPr id="4" name="Text Box 4"/>
          <p:cNvSpPr txBox="1">
            <a:spLocks noChangeArrowheads="1"/>
          </p:cNvSpPr>
          <p:nvPr/>
        </p:nvSpPr>
        <p:spPr bwMode="auto">
          <a:xfrm>
            <a:off x="491618" y="5929313"/>
            <a:ext cx="86523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i="1" dirty="0">
                <a:solidFill>
                  <a:schemeClr val="accent1"/>
                </a:solidFill>
                <a:latin typeface="Stone Sans" pitchFamily="34" charset="0"/>
              </a:rPr>
              <a:t>Office of Internal Audit - Info Tech Bldg., </a:t>
            </a:r>
            <a:r>
              <a:rPr lang="en-US" b="1" i="1" dirty="0" err="1">
                <a:solidFill>
                  <a:schemeClr val="accent1"/>
                </a:solidFill>
                <a:latin typeface="Stone Sans" pitchFamily="34" charset="0"/>
              </a:rPr>
              <a:t>Rm</a:t>
            </a:r>
            <a:r>
              <a:rPr lang="en-US" b="1" i="1" dirty="0">
                <a:solidFill>
                  <a:schemeClr val="accent1"/>
                </a:solidFill>
                <a:latin typeface="Stone Sans" pitchFamily="34" charset="0"/>
              </a:rPr>
              <a:t> 2127</a:t>
            </a:r>
          </a:p>
          <a:p>
            <a:pPr algn="ctr" eaLnBrk="1" hangingPunct="1"/>
            <a:r>
              <a:rPr lang="en-US" b="1" i="1" dirty="0">
                <a:solidFill>
                  <a:schemeClr val="accent1"/>
                </a:solidFill>
                <a:latin typeface="Stone Sans" pitchFamily="34" charset="0"/>
              </a:rPr>
              <a:t> </a:t>
            </a:r>
            <a:r>
              <a:rPr lang="en-US" b="1" dirty="0">
                <a:solidFill>
                  <a:schemeClr val="accent1"/>
                </a:solidFill>
                <a:latin typeface="Stone Sans" pitchFamily="34" charset="0"/>
                <a:hlinkClick r:id="rId5"/>
              </a:rPr>
              <a:t>internalaudit.wsu.edu</a:t>
            </a:r>
            <a:r>
              <a:rPr lang="en-US" b="1" dirty="0">
                <a:solidFill>
                  <a:schemeClr val="accent1"/>
                </a:solidFill>
                <a:latin typeface="Stone Sans" pitchFamily="34" charset="0"/>
              </a:rPr>
              <a:t> </a:t>
            </a:r>
          </a:p>
        </p:txBody>
      </p:sp>
      <p:sp>
        <p:nvSpPr>
          <p:cNvPr id="7" name="TPQuestion"/>
          <p:cNvSpPr txBox="1">
            <a:spLocks/>
          </p:cNvSpPr>
          <p:nvPr/>
        </p:nvSpPr>
        <p:spPr bwMode="black">
          <a:xfrm>
            <a:off x="0" y="57951"/>
            <a:ext cx="6128937" cy="535531"/>
          </a:xfrm>
          <a:prstGeom prst="rect">
            <a:avLst/>
          </a:prstGeom>
          <a:gradFill flip="none" rotWithShape="1">
            <a:gsLst>
              <a:gs pos="0">
                <a:srgbClr val="5E6A71"/>
              </a:gs>
              <a:gs pos="19000">
                <a:schemeClr val="tx1"/>
              </a:gs>
              <a:gs pos="100000">
                <a:schemeClr val="tx1"/>
              </a:gs>
            </a:gsLst>
            <a:lin ang="0" scaled="1"/>
            <a:tileRect/>
          </a:gra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1" compatLnSpc="1">
            <a:prstTxWarp prst="textNoShape">
              <a:avLst/>
            </a:prstTxWarp>
            <a:spAutoFit/>
          </a:bodyPr>
          <a:lstStyle>
            <a:defPPr>
              <a:defRPr lang="en-US"/>
            </a:defPPr>
            <a:lvl1pPr marL="0" eaLnBrk="0" hangingPunct="0">
              <a:lnSpc>
                <a:spcPct val="90000"/>
              </a:lnSpc>
              <a:defRPr sz="3200" b="1">
                <a:solidFill>
                  <a:srgbClr val="600020"/>
                </a:solidFill>
                <a:effectLst>
                  <a:outerShdw blurRad="114300" dist="25400" dir="5400000" algn="ctr" rotWithShape="0">
                    <a:schemeClr val="tx1"/>
                  </a:outerShdw>
                </a:effectLst>
                <a:latin typeface="Stone Sans Bold" pitchFamily="34" charset="0"/>
              </a:defRPr>
            </a:lvl1pPr>
            <a:lvl2pPr eaLnBrk="0" hangingPunct="0">
              <a:lnSpc>
                <a:spcPct val="90000"/>
              </a:lnSpc>
              <a:defRPr sz="2800" b="1"/>
            </a:lvl2pPr>
            <a:lvl3pPr eaLnBrk="0" hangingPunct="0">
              <a:lnSpc>
                <a:spcPct val="90000"/>
              </a:lnSpc>
              <a:defRPr sz="2800" b="1"/>
            </a:lvl3pPr>
            <a:lvl4pPr eaLnBrk="0" hangingPunct="0">
              <a:lnSpc>
                <a:spcPct val="90000"/>
              </a:lnSpc>
              <a:defRPr sz="2800" b="1"/>
            </a:lvl4pPr>
            <a:lvl5pPr eaLnBrk="0" hangingPunct="0">
              <a:lnSpc>
                <a:spcPct val="90000"/>
              </a:lnSpc>
              <a:defRPr sz="2800" b="1"/>
            </a:lvl5pPr>
            <a:lvl6pPr marL="457200" fontAlgn="base">
              <a:lnSpc>
                <a:spcPct val="90000"/>
              </a:lnSpc>
              <a:spcBef>
                <a:spcPct val="0"/>
              </a:spcBef>
              <a:spcAft>
                <a:spcPct val="0"/>
              </a:spcAft>
              <a:defRPr sz="2800" b="1"/>
            </a:lvl6pPr>
            <a:lvl7pPr marL="914400" fontAlgn="base">
              <a:lnSpc>
                <a:spcPct val="90000"/>
              </a:lnSpc>
              <a:spcBef>
                <a:spcPct val="0"/>
              </a:spcBef>
              <a:spcAft>
                <a:spcPct val="0"/>
              </a:spcAft>
              <a:defRPr sz="2800" b="1"/>
            </a:lvl7pPr>
            <a:lvl8pPr marL="1371600" fontAlgn="base">
              <a:lnSpc>
                <a:spcPct val="90000"/>
              </a:lnSpc>
              <a:spcBef>
                <a:spcPct val="0"/>
              </a:spcBef>
              <a:spcAft>
                <a:spcPct val="0"/>
              </a:spcAft>
              <a:defRPr sz="2800" b="1"/>
            </a:lvl8pPr>
            <a:lvl9pPr marL="1828800" fontAlgn="base">
              <a:lnSpc>
                <a:spcPct val="90000"/>
              </a:lnSpc>
              <a:spcBef>
                <a:spcPct val="0"/>
              </a:spcBef>
              <a:spcAft>
                <a:spcPct val="0"/>
              </a:spcAft>
              <a:defRPr sz="2800" b="1"/>
            </a:lvl9pPr>
          </a:lstStyle>
          <a:p>
            <a:r>
              <a:rPr lang="en-US" dirty="0">
                <a:solidFill>
                  <a:srgbClr val="981E32"/>
                </a:solidFill>
                <a:effectLst>
                  <a:outerShdw blurRad="38100" dist="38100" dir="2700000" algn="tl">
                    <a:srgbClr val="000000">
                      <a:alpha val="43137"/>
                    </a:srgbClr>
                  </a:outerShdw>
                </a:effectLst>
                <a:latin typeface="Stone Sans" pitchFamily="34" charset="0"/>
              </a:rPr>
              <a:t>State Ethics Law</a:t>
            </a:r>
          </a:p>
        </p:txBody>
      </p:sp>
      <p:grpSp>
        <p:nvGrpSpPr>
          <p:cNvPr id="8" name="Group 7"/>
          <p:cNvGrpSpPr/>
          <p:nvPr/>
        </p:nvGrpSpPr>
        <p:grpSpPr>
          <a:xfrm>
            <a:off x="6519581" y="1260910"/>
            <a:ext cx="2200239" cy="2215548"/>
            <a:chOff x="6519581" y="1260910"/>
            <a:chExt cx="2200239" cy="2215548"/>
          </a:xfrm>
        </p:grpSpPr>
        <p:sp>
          <p:nvSpPr>
            <p:cNvPr id="5" name="Oval 4"/>
            <p:cNvSpPr/>
            <p:nvPr/>
          </p:nvSpPr>
          <p:spPr>
            <a:xfrm>
              <a:off x="6519581" y="1260910"/>
              <a:ext cx="2196298" cy="2196298"/>
            </a:xfrm>
            <a:prstGeom prst="ellipse">
              <a:avLst/>
            </a:prstGeom>
            <a:solidFill>
              <a:schemeClr val="tx1"/>
            </a:solidFill>
            <a:ln>
              <a:noFill/>
            </a:ln>
            <a:effectLst>
              <a:outerShdw blurRad="1524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23522" y="1280160"/>
              <a:ext cx="2196298" cy="2196298"/>
            </a:xfrm>
            <a:prstGeom prst="rect">
              <a:avLst/>
            </a:prstGeom>
          </p:spPr>
        </p:pic>
      </p:grpSp>
    </p:spTree>
    <p:custDataLst>
      <p:tags r:id="rId1"/>
    </p:custDataLst>
    <p:extLst>
      <p:ext uri="{BB962C8B-B14F-4D97-AF65-F5344CB8AC3E}">
        <p14:creationId xmlns:p14="http://schemas.microsoft.com/office/powerpoint/2010/main" val="25643966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5229225" y="6124575"/>
            <a:ext cx="3914775" cy="733425"/>
          </a:xfrm>
          <a:prstGeom prst="rect">
            <a:avLst/>
          </a:prstGeom>
        </p:spPr>
      </p:pic>
      <p:sp>
        <p:nvSpPr>
          <p:cNvPr id="8" name="Text Box 4"/>
          <p:cNvSpPr txBox="1">
            <a:spLocks noChangeArrowheads="1"/>
          </p:cNvSpPr>
          <p:nvPr/>
        </p:nvSpPr>
        <p:spPr bwMode="auto">
          <a:xfrm>
            <a:off x="491618" y="5929313"/>
            <a:ext cx="86523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i="1" dirty="0">
                <a:solidFill>
                  <a:schemeClr val="accent1"/>
                </a:solidFill>
                <a:latin typeface="Stone Sans" pitchFamily="34" charset="0"/>
              </a:rPr>
              <a:t>Office of Internal Audit - Info Tech Bldg., </a:t>
            </a:r>
            <a:r>
              <a:rPr lang="en-US" b="1" i="1" dirty="0" err="1">
                <a:solidFill>
                  <a:schemeClr val="accent1"/>
                </a:solidFill>
                <a:latin typeface="Stone Sans" pitchFamily="34" charset="0"/>
              </a:rPr>
              <a:t>Rm</a:t>
            </a:r>
            <a:r>
              <a:rPr lang="en-US" b="1" i="1" dirty="0">
                <a:solidFill>
                  <a:schemeClr val="accent1"/>
                </a:solidFill>
                <a:latin typeface="Stone Sans" pitchFamily="34" charset="0"/>
              </a:rPr>
              <a:t> 2127</a:t>
            </a:r>
          </a:p>
          <a:p>
            <a:pPr algn="ctr" eaLnBrk="1" hangingPunct="1"/>
            <a:r>
              <a:rPr lang="en-US" b="1" i="1" dirty="0">
                <a:solidFill>
                  <a:schemeClr val="accent1"/>
                </a:solidFill>
                <a:latin typeface="Stone Sans" pitchFamily="34" charset="0"/>
              </a:rPr>
              <a:t> </a:t>
            </a:r>
            <a:r>
              <a:rPr lang="en-US" b="1" dirty="0">
                <a:solidFill>
                  <a:schemeClr val="accent1"/>
                </a:solidFill>
                <a:latin typeface="Stone Sans" pitchFamily="34" charset="0"/>
                <a:hlinkClick r:id="rId5"/>
              </a:rPr>
              <a:t>internalaudit.wsu.edu</a:t>
            </a:r>
            <a:r>
              <a:rPr lang="en-US" b="1" dirty="0">
                <a:solidFill>
                  <a:schemeClr val="accent1"/>
                </a:solidFill>
                <a:latin typeface="Stone Sans" pitchFamily="34" charset="0"/>
              </a:rPr>
              <a:t> </a:t>
            </a:r>
          </a:p>
        </p:txBody>
      </p:sp>
      <p:sp>
        <p:nvSpPr>
          <p:cNvPr id="7" name="TPQuestion"/>
          <p:cNvSpPr txBox="1">
            <a:spLocks/>
          </p:cNvSpPr>
          <p:nvPr/>
        </p:nvSpPr>
        <p:spPr bwMode="black">
          <a:xfrm>
            <a:off x="0" y="57951"/>
            <a:ext cx="6128937" cy="535531"/>
          </a:xfrm>
          <a:prstGeom prst="rect">
            <a:avLst/>
          </a:prstGeom>
          <a:gradFill flip="none" rotWithShape="1">
            <a:gsLst>
              <a:gs pos="0">
                <a:srgbClr val="5E6A71"/>
              </a:gs>
              <a:gs pos="19000">
                <a:schemeClr val="tx1"/>
              </a:gs>
              <a:gs pos="100000">
                <a:schemeClr val="tx1"/>
              </a:gs>
            </a:gsLst>
            <a:lin ang="0" scaled="1"/>
            <a:tileRect/>
          </a:gra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1" compatLnSpc="1">
            <a:prstTxWarp prst="textNoShape">
              <a:avLst/>
            </a:prstTxWarp>
            <a:spAutoFit/>
          </a:bodyPr>
          <a:lstStyle>
            <a:defPPr>
              <a:defRPr lang="en-US"/>
            </a:defPPr>
            <a:lvl1pPr marL="0" eaLnBrk="0" hangingPunct="0">
              <a:lnSpc>
                <a:spcPct val="90000"/>
              </a:lnSpc>
              <a:defRPr sz="3200" b="1">
                <a:solidFill>
                  <a:srgbClr val="600020"/>
                </a:solidFill>
                <a:effectLst>
                  <a:outerShdw blurRad="114300" dist="25400" dir="5400000" algn="ctr" rotWithShape="0">
                    <a:schemeClr val="tx1"/>
                  </a:outerShdw>
                </a:effectLst>
                <a:latin typeface="Stone Sans Bold" pitchFamily="34" charset="0"/>
              </a:defRPr>
            </a:lvl1pPr>
            <a:lvl2pPr eaLnBrk="0" hangingPunct="0">
              <a:lnSpc>
                <a:spcPct val="90000"/>
              </a:lnSpc>
              <a:defRPr sz="2800" b="1"/>
            </a:lvl2pPr>
            <a:lvl3pPr eaLnBrk="0" hangingPunct="0">
              <a:lnSpc>
                <a:spcPct val="90000"/>
              </a:lnSpc>
              <a:defRPr sz="2800" b="1"/>
            </a:lvl3pPr>
            <a:lvl4pPr eaLnBrk="0" hangingPunct="0">
              <a:lnSpc>
                <a:spcPct val="90000"/>
              </a:lnSpc>
              <a:defRPr sz="2800" b="1"/>
            </a:lvl4pPr>
            <a:lvl5pPr eaLnBrk="0" hangingPunct="0">
              <a:lnSpc>
                <a:spcPct val="90000"/>
              </a:lnSpc>
              <a:defRPr sz="2800" b="1"/>
            </a:lvl5pPr>
            <a:lvl6pPr marL="457200" fontAlgn="base">
              <a:lnSpc>
                <a:spcPct val="90000"/>
              </a:lnSpc>
              <a:spcBef>
                <a:spcPct val="0"/>
              </a:spcBef>
              <a:spcAft>
                <a:spcPct val="0"/>
              </a:spcAft>
              <a:defRPr sz="2800" b="1"/>
            </a:lvl6pPr>
            <a:lvl7pPr marL="914400" fontAlgn="base">
              <a:lnSpc>
                <a:spcPct val="90000"/>
              </a:lnSpc>
              <a:spcBef>
                <a:spcPct val="0"/>
              </a:spcBef>
              <a:spcAft>
                <a:spcPct val="0"/>
              </a:spcAft>
              <a:defRPr sz="2800" b="1"/>
            </a:lvl7pPr>
            <a:lvl8pPr marL="1371600" fontAlgn="base">
              <a:lnSpc>
                <a:spcPct val="90000"/>
              </a:lnSpc>
              <a:spcBef>
                <a:spcPct val="0"/>
              </a:spcBef>
              <a:spcAft>
                <a:spcPct val="0"/>
              </a:spcAft>
              <a:defRPr sz="2800" b="1"/>
            </a:lvl8pPr>
            <a:lvl9pPr marL="1828800" fontAlgn="base">
              <a:lnSpc>
                <a:spcPct val="90000"/>
              </a:lnSpc>
              <a:spcBef>
                <a:spcPct val="0"/>
              </a:spcBef>
              <a:spcAft>
                <a:spcPct val="0"/>
              </a:spcAft>
              <a:defRPr sz="2800" b="1"/>
            </a:lvl9pPr>
          </a:lstStyle>
          <a:p>
            <a:r>
              <a:rPr lang="en-US" dirty="0">
                <a:solidFill>
                  <a:srgbClr val="981E32"/>
                </a:solidFill>
                <a:effectLst>
                  <a:outerShdw blurRad="38100" dist="38100" dir="2700000" algn="tl">
                    <a:srgbClr val="000000">
                      <a:alpha val="43137"/>
                    </a:srgbClr>
                  </a:outerShdw>
                </a:effectLst>
                <a:latin typeface="Stone Sans" pitchFamily="34" charset="0"/>
              </a:rPr>
              <a:t>Whistleblower Act</a:t>
            </a:r>
          </a:p>
        </p:txBody>
      </p:sp>
      <p:grpSp>
        <p:nvGrpSpPr>
          <p:cNvPr id="2" name="Group 1"/>
          <p:cNvGrpSpPr/>
          <p:nvPr/>
        </p:nvGrpSpPr>
        <p:grpSpPr>
          <a:xfrm>
            <a:off x="6519581" y="1260910"/>
            <a:ext cx="2200239" cy="2215548"/>
            <a:chOff x="6519581" y="1260910"/>
            <a:chExt cx="2200239" cy="2215548"/>
          </a:xfrm>
        </p:grpSpPr>
        <p:pic>
          <p:nvPicPr>
            <p:cNvPr id="11" name="Picture 10"/>
            <p:cNvPicPr>
              <a:picLocks noChangeAspect="1"/>
            </p:cNvPicPr>
            <p:nvPr/>
          </p:nvPicPr>
          <p:blipFill>
            <a:blip r:embed="rId6" cstate="print">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7">
                      <a14:imgEffect>
                        <a14:brightnessContrast bright="51000" contrast="50000"/>
                      </a14:imgEffect>
                    </a14:imgLayer>
                  </a14:imgProps>
                </a:ext>
                <a:ext uri="{28A0092B-C50C-407E-A947-70E740481C1C}">
                  <a14:useLocalDpi xmlns:a14="http://schemas.microsoft.com/office/drawing/2010/main" val="0"/>
                </a:ext>
              </a:extLst>
            </a:blip>
            <a:stretch>
              <a:fillRect/>
            </a:stretch>
          </p:blipFill>
          <p:spPr>
            <a:xfrm>
              <a:off x="6523522" y="1280160"/>
              <a:ext cx="2196298" cy="2196298"/>
            </a:xfrm>
            <a:prstGeom prst="rect">
              <a:avLst/>
            </a:prstGeom>
          </p:spPr>
        </p:pic>
        <p:sp>
          <p:nvSpPr>
            <p:cNvPr id="10" name="Oval 9"/>
            <p:cNvSpPr/>
            <p:nvPr/>
          </p:nvSpPr>
          <p:spPr>
            <a:xfrm>
              <a:off x="6519581" y="1260910"/>
              <a:ext cx="2196298" cy="2196298"/>
            </a:xfrm>
            <a:prstGeom prst="ellipse">
              <a:avLst/>
            </a:prstGeom>
            <a:solidFill>
              <a:schemeClr val="tx1">
                <a:alpha val="77000"/>
              </a:schemeClr>
            </a:solidFill>
            <a:ln>
              <a:noFill/>
            </a:ln>
            <a:effectLst>
              <a:outerShdw blurRad="1524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66" name="Rectangle 2"/>
          <p:cNvSpPr>
            <a:spLocks noGrp="1" noChangeArrowheads="1"/>
          </p:cNvSpPr>
          <p:nvPr>
            <p:ph type="body" idx="4294967295"/>
          </p:nvPr>
        </p:nvSpPr>
        <p:spPr bwMode="auto">
          <a:xfrm>
            <a:off x="498765" y="1806563"/>
            <a:ext cx="8063344" cy="3847207"/>
          </a:xfrm>
          <a:prstGeom prst="rect">
            <a:avLst/>
          </a:prstGeom>
        </p:spPr>
        <p:txBody>
          <a:bodyPr anchorCtr="0"/>
          <a:lstStyle/>
          <a:p>
            <a:pPr marL="463550" indent="-463550" eaLnBrk="1" hangingPunct="1">
              <a:lnSpc>
                <a:spcPct val="85000"/>
              </a:lnSpc>
              <a:buClr>
                <a:srgbClr val="800000"/>
              </a:buClr>
            </a:pPr>
            <a:r>
              <a:rPr lang="en-US" sz="2800" b="1" dirty="0"/>
              <a:t>Provides a safe avenue for state employees to report suspected improper governmental action </a:t>
            </a:r>
            <a:endParaRPr lang="en-US" sz="800" b="1" dirty="0"/>
          </a:p>
          <a:p>
            <a:pPr marL="463550" indent="-463550" eaLnBrk="1" hangingPunct="1">
              <a:lnSpc>
                <a:spcPct val="85000"/>
              </a:lnSpc>
              <a:buClr>
                <a:srgbClr val="800000"/>
              </a:buClr>
            </a:pPr>
            <a:endParaRPr lang="en-US" sz="800" b="1" dirty="0"/>
          </a:p>
          <a:p>
            <a:pPr marL="463550" indent="-463550" eaLnBrk="1" hangingPunct="1">
              <a:lnSpc>
                <a:spcPct val="85000"/>
              </a:lnSpc>
              <a:buClr>
                <a:srgbClr val="800000"/>
              </a:buClr>
            </a:pPr>
            <a:r>
              <a:rPr lang="en-US" sz="2800" b="1" dirty="0"/>
              <a:t>Makes retaliation against whistleblowers (and witnesses participating in an investigation) unlawful, and authorizes remedies for occurrence.</a:t>
            </a:r>
            <a:endParaRPr lang="en-US" sz="800" b="1" dirty="0"/>
          </a:p>
          <a:p>
            <a:pPr marL="463550" indent="-463550" eaLnBrk="1" hangingPunct="1">
              <a:lnSpc>
                <a:spcPct val="85000"/>
              </a:lnSpc>
              <a:buClr>
                <a:srgbClr val="800000"/>
              </a:buClr>
            </a:pPr>
            <a:endParaRPr lang="en-US" sz="800" b="1" dirty="0"/>
          </a:p>
          <a:p>
            <a:pPr marL="463550" indent="-463550" eaLnBrk="1" hangingPunct="1">
              <a:lnSpc>
                <a:spcPct val="85000"/>
              </a:lnSpc>
              <a:buClr>
                <a:srgbClr val="800000"/>
              </a:buClr>
            </a:pPr>
            <a:r>
              <a:rPr lang="en-US" sz="2800" b="1" dirty="0"/>
              <a:t>Reports issued at </a:t>
            </a:r>
            <a:r>
              <a:rPr sz="2800" b="1" dirty="0">
                <a:hlinkClick r:id="rId8"/>
              </a:rPr>
              <a:t>sao.wa.gov</a:t>
            </a:r>
            <a:endParaRPr lang="en-US" sz="2800" b="1" dirty="0"/>
          </a:p>
        </p:txBody>
      </p:sp>
    </p:spTree>
    <p:custDataLst>
      <p:tags r:id="rId1"/>
    </p:custDataLst>
    <p:extLst>
      <p:ext uri="{BB962C8B-B14F-4D97-AF65-F5344CB8AC3E}">
        <p14:creationId xmlns:p14="http://schemas.microsoft.com/office/powerpoint/2010/main" val="7038694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519581" y="1260910"/>
            <a:ext cx="2200239" cy="2215548"/>
            <a:chOff x="6519581" y="1260910"/>
            <a:chExt cx="2200239" cy="2215548"/>
          </a:xfrm>
        </p:grpSpPr>
        <p:pic>
          <p:nvPicPr>
            <p:cNvPr id="12" name="Picture 11"/>
            <p:cNvPicPr>
              <a:picLocks noChangeAspect="1"/>
            </p:cNvPicPr>
            <p:nvPr/>
          </p:nvPicPr>
          <p:blipFill>
            <a:blip r:embed="rId4" cstate="print">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51000" contrast="50000"/>
                      </a14:imgEffect>
                    </a14:imgLayer>
                  </a14:imgProps>
                </a:ext>
                <a:ext uri="{28A0092B-C50C-407E-A947-70E740481C1C}">
                  <a14:useLocalDpi xmlns:a14="http://schemas.microsoft.com/office/drawing/2010/main" val="0"/>
                </a:ext>
              </a:extLst>
            </a:blip>
            <a:stretch>
              <a:fillRect/>
            </a:stretch>
          </p:blipFill>
          <p:spPr>
            <a:xfrm>
              <a:off x="6523522" y="1280160"/>
              <a:ext cx="2196298" cy="2196298"/>
            </a:xfrm>
            <a:prstGeom prst="rect">
              <a:avLst/>
            </a:prstGeom>
          </p:spPr>
        </p:pic>
        <p:sp>
          <p:nvSpPr>
            <p:cNvPr id="13" name="Oval 12"/>
            <p:cNvSpPr/>
            <p:nvPr/>
          </p:nvSpPr>
          <p:spPr>
            <a:xfrm>
              <a:off x="6519581" y="1260910"/>
              <a:ext cx="2196298" cy="2196298"/>
            </a:xfrm>
            <a:prstGeom prst="ellipse">
              <a:avLst/>
            </a:prstGeom>
            <a:solidFill>
              <a:schemeClr val="tx1">
                <a:alpha val="77000"/>
              </a:schemeClr>
            </a:solidFill>
            <a:ln>
              <a:noFill/>
            </a:ln>
            <a:effectLst>
              <a:outerShdw blurRad="1524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p:cNvPicPr>
            <a:picLocks noChangeAspect="1"/>
          </p:cNvPicPr>
          <p:nvPr/>
        </p:nvPicPr>
        <p:blipFill>
          <a:blip r:embed="rId6"/>
          <a:stretch>
            <a:fillRect/>
          </a:stretch>
        </p:blipFill>
        <p:spPr>
          <a:xfrm>
            <a:off x="5229225" y="6124575"/>
            <a:ext cx="3914775" cy="733425"/>
          </a:xfrm>
          <a:prstGeom prst="rect">
            <a:avLst/>
          </a:prstGeom>
        </p:spPr>
      </p:pic>
      <p:sp>
        <p:nvSpPr>
          <p:cNvPr id="11266" name="Rectangle 2"/>
          <p:cNvSpPr>
            <a:spLocks noGrp="1" noChangeArrowheads="1"/>
          </p:cNvSpPr>
          <p:nvPr>
            <p:ph type="body" idx="4294967295"/>
          </p:nvPr>
        </p:nvSpPr>
        <p:spPr bwMode="auto">
          <a:xfrm>
            <a:off x="714665" y="1806563"/>
            <a:ext cx="7781635" cy="824841"/>
          </a:xfrm>
          <a:prstGeom prst="rect">
            <a:avLst/>
          </a:prstGeom>
        </p:spPr>
        <p:txBody>
          <a:bodyPr anchorCtr="0"/>
          <a:lstStyle/>
          <a:p>
            <a:pPr marL="463550" indent="-463550" eaLnBrk="1" hangingPunct="1">
              <a:lnSpc>
                <a:spcPct val="85000"/>
              </a:lnSpc>
              <a:buClr>
                <a:srgbClr val="800000"/>
              </a:buClr>
            </a:pPr>
            <a:r>
              <a:rPr lang="en-US" sz="2800" b="1" dirty="0"/>
              <a:t>We are each creating University Records in the daily course of doing our jobs</a:t>
            </a:r>
          </a:p>
        </p:txBody>
      </p:sp>
      <p:sp>
        <p:nvSpPr>
          <p:cNvPr id="7" name="Text Box 4"/>
          <p:cNvSpPr txBox="1">
            <a:spLocks noChangeArrowheads="1"/>
          </p:cNvSpPr>
          <p:nvPr/>
        </p:nvSpPr>
        <p:spPr bwMode="auto">
          <a:xfrm>
            <a:off x="714665" y="5929313"/>
            <a:ext cx="74636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i="1" dirty="0">
                <a:solidFill>
                  <a:schemeClr val="accent1"/>
                </a:solidFill>
                <a:latin typeface="Stone Sans" pitchFamily="34" charset="0"/>
              </a:rPr>
              <a:t>Office of Public Records - Info Tech Bldg., 3033</a:t>
            </a:r>
          </a:p>
          <a:p>
            <a:pPr algn="ctr" eaLnBrk="1" hangingPunct="1"/>
            <a:r>
              <a:rPr lang="en-US" b="1" i="1" dirty="0">
                <a:solidFill>
                  <a:schemeClr val="accent1"/>
                </a:solidFill>
                <a:latin typeface="Stone Sans" pitchFamily="34" charset="0"/>
              </a:rPr>
              <a:t> </a:t>
            </a:r>
            <a:r>
              <a:rPr lang="en-US" b="1" u="sng" dirty="0">
                <a:solidFill>
                  <a:schemeClr val="accent1">
                    <a:lumMod val="50000"/>
                  </a:schemeClr>
                </a:solidFill>
                <a:latin typeface="Stone Sans" pitchFamily="34" charset="0"/>
              </a:rPr>
              <a:t>public-records.wsu.edu</a:t>
            </a:r>
            <a:r>
              <a:rPr lang="en-US" b="1" dirty="0">
                <a:solidFill>
                  <a:schemeClr val="accent1">
                    <a:lumMod val="50000"/>
                  </a:schemeClr>
                </a:solidFill>
                <a:latin typeface="Stone Sans" pitchFamily="34" charset="0"/>
              </a:rPr>
              <a:t> </a:t>
            </a:r>
          </a:p>
        </p:txBody>
      </p:sp>
      <p:sp>
        <p:nvSpPr>
          <p:cNvPr id="8" name="Rectangle 2"/>
          <p:cNvSpPr txBox="1">
            <a:spLocks noChangeArrowheads="1"/>
          </p:cNvSpPr>
          <p:nvPr/>
        </p:nvSpPr>
        <p:spPr bwMode="auto">
          <a:xfrm>
            <a:off x="714665" y="4377470"/>
            <a:ext cx="8063344" cy="82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4488" indent="-179388" algn="l" rtl="0" eaLnBrk="0" fontAlgn="base" hangingPunct="0">
              <a:spcBef>
                <a:spcPts val="1200"/>
              </a:spcBef>
              <a:spcAft>
                <a:spcPct val="0"/>
              </a:spcAft>
              <a:buClr>
                <a:srgbClr val="C60C30"/>
              </a:buClr>
              <a:buSzPct val="100000"/>
              <a:buFont typeface="Arial" pitchFamily="34" charset="0"/>
              <a:buChar char="•"/>
              <a:defRPr lang="en-US" sz="2600" b="0">
                <a:solidFill>
                  <a:schemeClr val="bg2"/>
                </a:solidFill>
                <a:latin typeface="Stone Sans" pitchFamily="34" charset="0"/>
                <a:ea typeface="+mn-ea"/>
                <a:cs typeface="+mn-cs"/>
              </a:defRPr>
            </a:lvl1pPr>
            <a:lvl2pPr marL="509588" indent="-165100" algn="l" rtl="0" eaLnBrk="0" fontAlgn="base" hangingPunct="0">
              <a:lnSpc>
                <a:spcPct val="95000"/>
              </a:lnSpc>
              <a:spcBef>
                <a:spcPts val="400"/>
              </a:spcBef>
              <a:spcAft>
                <a:spcPct val="0"/>
              </a:spcAft>
              <a:buClr>
                <a:srgbClr val="C60C30"/>
              </a:buClr>
              <a:buSzPct val="75000"/>
              <a:buFont typeface="Wingdings" pitchFamily="2" charset="2"/>
              <a:buChar char="§"/>
              <a:defRPr lang="en-US" sz="2400">
                <a:solidFill>
                  <a:schemeClr val="bg2"/>
                </a:solidFill>
                <a:latin typeface="Stone Sans" pitchFamily="34" charset="0"/>
                <a:ea typeface="+mn-ea"/>
                <a:cs typeface="+mn-cs"/>
              </a:defRPr>
            </a:lvl2pPr>
            <a:lvl3pPr marL="688975" indent="-179388" algn="l" rtl="0" eaLnBrk="0" fontAlgn="base" hangingPunct="0">
              <a:lnSpc>
                <a:spcPct val="95000"/>
              </a:lnSpc>
              <a:spcBef>
                <a:spcPts val="400"/>
              </a:spcBef>
              <a:spcAft>
                <a:spcPct val="0"/>
              </a:spcAft>
              <a:buClr>
                <a:srgbClr val="C60C30"/>
              </a:buClr>
              <a:buSzPct val="100000"/>
              <a:buFont typeface="Lucida Sans" pitchFamily="34" charset="0"/>
              <a:buChar char="–"/>
              <a:defRPr lang="en-US" sz="2000">
                <a:solidFill>
                  <a:schemeClr val="bg2"/>
                </a:solidFill>
                <a:latin typeface="Stone Sans" pitchFamily="34" charset="0"/>
                <a:ea typeface="+mn-ea"/>
                <a:cs typeface="+mn-cs"/>
              </a:defRPr>
            </a:lvl3pPr>
            <a:lvl4pPr marL="914400" indent="-165100" algn="l" rtl="0" eaLnBrk="0" fontAlgn="base" hangingPunct="0">
              <a:lnSpc>
                <a:spcPct val="95000"/>
              </a:lnSpc>
              <a:spcBef>
                <a:spcPts val="400"/>
              </a:spcBef>
              <a:spcAft>
                <a:spcPct val="0"/>
              </a:spcAft>
              <a:buClr>
                <a:srgbClr val="C60C30"/>
              </a:buClr>
              <a:buSzPct val="100000"/>
              <a:buFont typeface="Arial" pitchFamily="34" charset="0"/>
              <a:buChar char="•"/>
              <a:defRPr lang="en-US" sz="2000" dirty="0" smtClean="0">
                <a:solidFill>
                  <a:schemeClr val="bg2"/>
                </a:solidFill>
                <a:latin typeface="Stone Sans" pitchFamily="34" charset="0"/>
                <a:ea typeface="+mn-ea"/>
                <a:cs typeface="+mn-cs"/>
              </a:defRPr>
            </a:lvl4pPr>
            <a:lvl5pPr marL="1079500" indent="-165100" algn="l" rtl="0" eaLnBrk="0" fontAlgn="base" hangingPunct="0">
              <a:lnSpc>
                <a:spcPct val="95000"/>
              </a:lnSpc>
              <a:spcBef>
                <a:spcPts val="400"/>
              </a:spcBef>
              <a:spcAft>
                <a:spcPct val="0"/>
              </a:spcAft>
              <a:buClr>
                <a:srgbClr val="C60C30"/>
              </a:buClr>
              <a:buSzPct val="100000"/>
              <a:buFont typeface="Arial" pitchFamily="34" charset="0"/>
              <a:buChar char="•"/>
              <a:defRPr lang="en-US" sz="2000" dirty="0">
                <a:solidFill>
                  <a:schemeClr val="bg2"/>
                </a:solidFill>
                <a:latin typeface="Stone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marL="463550" indent="-463550" eaLnBrk="1" hangingPunct="1">
              <a:lnSpc>
                <a:spcPct val="85000"/>
              </a:lnSpc>
              <a:buClr>
                <a:srgbClr val="800000"/>
              </a:buClr>
            </a:pPr>
            <a:r>
              <a:rPr lang="en-US" sz="2800" b="1" kern="0" dirty="0"/>
              <a:t>These records may be requested by a member of the public.</a:t>
            </a:r>
          </a:p>
        </p:txBody>
      </p:sp>
      <p:sp>
        <p:nvSpPr>
          <p:cNvPr id="10" name="TPQuestion"/>
          <p:cNvSpPr txBox="1">
            <a:spLocks/>
          </p:cNvSpPr>
          <p:nvPr/>
        </p:nvSpPr>
        <p:spPr bwMode="black">
          <a:xfrm>
            <a:off x="0" y="57951"/>
            <a:ext cx="6128937" cy="535531"/>
          </a:xfrm>
          <a:prstGeom prst="rect">
            <a:avLst/>
          </a:prstGeom>
          <a:gradFill flip="none" rotWithShape="1">
            <a:gsLst>
              <a:gs pos="0">
                <a:srgbClr val="5E6A71"/>
              </a:gs>
              <a:gs pos="19000">
                <a:schemeClr val="tx1"/>
              </a:gs>
              <a:gs pos="100000">
                <a:schemeClr val="tx1"/>
              </a:gs>
            </a:gsLst>
            <a:lin ang="0" scaled="1"/>
            <a:tileRect/>
          </a:gra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1" compatLnSpc="1">
            <a:prstTxWarp prst="textNoShape">
              <a:avLst/>
            </a:prstTxWarp>
            <a:spAutoFit/>
          </a:bodyPr>
          <a:lstStyle>
            <a:defPPr>
              <a:defRPr lang="en-US"/>
            </a:defPPr>
            <a:lvl1pPr marL="0" eaLnBrk="0" hangingPunct="0">
              <a:lnSpc>
                <a:spcPct val="90000"/>
              </a:lnSpc>
              <a:defRPr sz="3200" b="1">
                <a:solidFill>
                  <a:srgbClr val="600020"/>
                </a:solidFill>
                <a:effectLst>
                  <a:outerShdw blurRad="114300" dist="25400" dir="5400000" algn="ctr" rotWithShape="0">
                    <a:schemeClr val="tx1"/>
                  </a:outerShdw>
                </a:effectLst>
                <a:latin typeface="Stone Sans Bold" pitchFamily="34" charset="0"/>
              </a:defRPr>
            </a:lvl1pPr>
            <a:lvl2pPr eaLnBrk="0" hangingPunct="0">
              <a:lnSpc>
                <a:spcPct val="90000"/>
              </a:lnSpc>
              <a:defRPr sz="2800" b="1"/>
            </a:lvl2pPr>
            <a:lvl3pPr eaLnBrk="0" hangingPunct="0">
              <a:lnSpc>
                <a:spcPct val="90000"/>
              </a:lnSpc>
              <a:defRPr sz="2800" b="1"/>
            </a:lvl3pPr>
            <a:lvl4pPr eaLnBrk="0" hangingPunct="0">
              <a:lnSpc>
                <a:spcPct val="90000"/>
              </a:lnSpc>
              <a:defRPr sz="2800" b="1"/>
            </a:lvl4pPr>
            <a:lvl5pPr eaLnBrk="0" hangingPunct="0">
              <a:lnSpc>
                <a:spcPct val="90000"/>
              </a:lnSpc>
              <a:defRPr sz="2800" b="1"/>
            </a:lvl5pPr>
            <a:lvl6pPr marL="457200" fontAlgn="base">
              <a:lnSpc>
                <a:spcPct val="90000"/>
              </a:lnSpc>
              <a:spcBef>
                <a:spcPct val="0"/>
              </a:spcBef>
              <a:spcAft>
                <a:spcPct val="0"/>
              </a:spcAft>
              <a:defRPr sz="2800" b="1"/>
            </a:lvl6pPr>
            <a:lvl7pPr marL="914400" fontAlgn="base">
              <a:lnSpc>
                <a:spcPct val="90000"/>
              </a:lnSpc>
              <a:spcBef>
                <a:spcPct val="0"/>
              </a:spcBef>
              <a:spcAft>
                <a:spcPct val="0"/>
              </a:spcAft>
              <a:defRPr sz="2800" b="1"/>
            </a:lvl7pPr>
            <a:lvl8pPr marL="1371600" fontAlgn="base">
              <a:lnSpc>
                <a:spcPct val="90000"/>
              </a:lnSpc>
              <a:spcBef>
                <a:spcPct val="0"/>
              </a:spcBef>
              <a:spcAft>
                <a:spcPct val="0"/>
              </a:spcAft>
              <a:defRPr sz="2800" b="1"/>
            </a:lvl8pPr>
            <a:lvl9pPr marL="1828800" fontAlgn="base">
              <a:lnSpc>
                <a:spcPct val="90000"/>
              </a:lnSpc>
              <a:spcBef>
                <a:spcPct val="0"/>
              </a:spcBef>
              <a:spcAft>
                <a:spcPct val="0"/>
              </a:spcAft>
              <a:defRPr sz="2800" b="1"/>
            </a:lvl9pPr>
          </a:lstStyle>
          <a:p>
            <a:r>
              <a:rPr lang="en-US" dirty="0">
                <a:solidFill>
                  <a:srgbClr val="981E32"/>
                </a:solidFill>
                <a:effectLst>
                  <a:outerShdw blurRad="38100" dist="38100" dir="2700000" algn="tl">
                    <a:srgbClr val="000000">
                      <a:alpha val="43137"/>
                    </a:srgbClr>
                  </a:outerShdw>
                </a:effectLst>
                <a:latin typeface="Stone Sans" pitchFamily="34" charset="0"/>
              </a:rPr>
              <a:t>Public Records Act</a:t>
            </a:r>
          </a:p>
        </p:txBody>
      </p:sp>
      <p:sp>
        <p:nvSpPr>
          <p:cNvPr id="15" name="TextBox 14"/>
          <p:cNvSpPr txBox="1"/>
          <p:nvPr/>
        </p:nvSpPr>
        <p:spPr>
          <a:xfrm>
            <a:off x="901763" y="2892757"/>
            <a:ext cx="3996530" cy="1468094"/>
          </a:xfrm>
          <a:prstGeom prst="rect">
            <a:avLst/>
          </a:prstGeom>
          <a:noFill/>
        </p:spPr>
        <p:txBody>
          <a:bodyPr wrap="square" rtlCol="0">
            <a:spAutoFit/>
          </a:bodyPr>
          <a:lstStyle/>
          <a:p>
            <a:pPr marL="977900" lvl="2" indent="-457200" eaLnBrk="1" hangingPunct="1">
              <a:lnSpc>
                <a:spcPct val="85000"/>
              </a:lnSpc>
              <a:buClr>
                <a:srgbClr val="800000"/>
              </a:buClr>
              <a:buFontTx/>
              <a:buChar char="-"/>
            </a:pPr>
            <a:r>
              <a:rPr lang="en-US" sz="2800" b="1" kern="0" dirty="0">
                <a:solidFill>
                  <a:schemeClr val="bg2"/>
                </a:solidFill>
              </a:rPr>
              <a:t>Documents</a:t>
            </a:r>
          </a:p>
          <a:p>
            <a:pPr marL="977900" lvl="2" indent="-457200" eaLnBrk="1" hangingPunct="1">
              <a:lnSpc>
                <a:spcPct val="85000"/>
              </a:lnSpc>
              <a:buClr>
                <a:srgbClr val="800000"/>
              </a:buClr>
              <a:buFontTx/>
              <a:buChar char="-"/>
            </a:pPr>
            <a:r>
              <a:rPr lang="en-US" sz="2800" b="1" kern="0" dirty="0">
                <a:solidFill>
                  <a:schemeClr val="bg2"/>
                </a:solidFill>
              </a:rPr>
              <a:t>Email</a:t>
            </a:r>
          </a:p>
          <a:p>
            <a:pPr marL="977900" lvl="2" indent="-457200" eaLnBrk="1" hangingPunct="1">
              <a:lnSpc>
                <a:spcPct val="85000"/>
              </a:lnSpc>
              <a:buClr>
                <a:srgbClr val="800000"/>
              </a:buClr>
              <a:buFontTx/>
              <a:buChar char="-"/>
            </a:pPr>
            <a:r>
              <a:rPr lang="en-US" sz="2800" b="1" kern="0" dirty="0">
                <a:solidFill>
                  <a:schemeClr val="bg2"/>
                </a:solidFill>
              </a:rPr>
              <a:t>Notes</a:t>
            </a:r>
          </a:p>
          <a:p>
            <a:endParaRPr lang="en-US" dirty="0">
              <a:solidFill>
                <a:schemeClr val="bg2"/>
              </a:solidFill>
            </a:endParaRPr>
          </a:p>
        </p:txBody>
      </p:sp>
      <p:sp>
        <p:nvSpPr>
          <p:cNvPr id="16" name="TextBox 15"/>
          <p:cNvSpPr txBox="1"/>
          <p:nvPr/>
        </p:nvSpPr>
        <p:spPr>
          <a:xfrm>
            <a:off x="3694225" y="2892757"/>
            <a:ext cx="3996530" cy="1191095"/>
          </a:xfrm>
          <a:prstGeom prst="rect">
            <a:avLst/>
          </a:prstGeom>
          <a:noFill/>
        </p:spPr>
        <p:txBody>
          <a:bodyPr wrap="square" rtlCol="0">
            <a:spAutoFit/>
          </a:bodyPr>
          <a:lstStyle/>
          <a:p>
            <a:pPr marL="977900" lvl="2" indent="-457200" eaLnBrk="1" hangingPunct="1">
              <a:lnSpc>
                <a:spcPct val="85000"/>
              </a:lnSpc>
              <a:buClr>
                <a:srgbClr val="800000"/>
              </a:buClr>
              <a:buFontTx/>
              <a:buChar char="-"/>
            </a:pPr>
            <a:r>
              <a:rPr lang="en-US" sz="2800" b="1" kern="0" dirty="0">
                <a:solidFill>
                  <a:schemeClr val="bg2"/>
                </a:solidFill>
              </a:rPr>
              <a:t>Physical</a:t>
            </a:r>
          </a:p>
          <a:p>
            <a:pPr marL="977900" lvl="2" indent="-457200" eaLnBrk="1" hangingPunct="1">
              <a:lnSpc>
                <a:spcPct val="85000"/>
              </a:lnSpc>
              <a:buClr>
                <a:srgbClr val="800000"/>
              </a:buClr>
              <a:buFontTx/>
              <a:buChar char="-"/>
            </a:pPr>
            <a:r>
              <a:rPr lang="en-US" sz="2800" b="1" kern="0" dirty="0">
                <a:solidFill>
                  <a:schemeClr val="bg2"/>
                </a:solidFill>
              </a:rPr>
              <a:t>Electronic</a:t>
            </a:r>
          </a:p>
          <a:p>
            <a:pPr marL="977900" lvl="2" indent="-457200" eaLnBrk="1" hangingPunct="1">
              <a:lnSpc>
                <a:spcPct val="85000"/>
              </a:lnSpc>
              <a:buClr>
                <a:srgbClr val="800000"/>
              </a:buClr>
              <a:buFontTx/>
              <a:buChar char="-"/>
            </a:pPr>
            <a:r>
              <a:rPr lang="en-US" sz="2800" b="1" kern="0" dirty="0">
                <a:solidFill>
                  <a:schemeClr val="bg2"/>
                </a:solidFill>
              </a:rPr>
              <a:t>Etc.</a:t>
            </a:r>
            <a:endParaRPr lang="en-US" dirty="0">
              <a:solidFill>
                <a:schemeClr val="bg2"/>
              </a:solidFill>
            </a:endParaRPr>
          </a:p>
        </p:txBody>
      </p:sp>
    </p:spTree>
    <p:custDataLst>
      <p:tags r:id="rId1"/>
    </p:custDataLst>
    <p:extLst>
      <p:ext uri="{BB962C8B-B14F-4D97-AF65-F5344CB8AC3E}">
        <p14:creationId xmlns:p14="http://schemas.microsoft.com/office/powerpoint/2010/main" val="28538817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5229225" y="6124575"/>
            <a:ext cx="3914775" cy="733425"/>
          </a:xfrm>
          <a:prstGeom prst="rect">
            <a:avLst/>
          </a:prstGeom>
        </p:spPr>
      </p:pic>
      <p:sp>
        <p:nvSpPr>
          <p:cNvPr id="3" name="Content Placeholder 2"/>
          <p:cNvSpPr>
            <a:spLocks noGrp="1"/>
          </p:cNvSpPr>
          <p:nvPr>
            <p:ph idx="4294967295"/>
          </p:nvPr>
        </p:nvSpPr>
        <p:spPr>
          <a:xfrm>
            <a:off x="471714" y="1029933"/>
            <a:ext cx="7961086" cy="5104167"/>
          </a:xfrm>
          <a:prstGeom prst="rect">
            <a:avLst/>
          </a:prstGeom>
          <a:noFill/>
        </p:spPr>
        <p:txBody>
          <a:bodyPr/>
          <a:lstStyle/>
          <a:p>
            <a:pPr indent="-344488" eaLnBrk="1" hangingPunct="1">
              <a:spcBef>
                <a:spcPct val="50000"/>
              </a:spcBef>
              <a:buClr>
                <a:srgbClr val="800000"/>
              </a:buClr>
            </a:pPr>
            <a:r>
              <a:rPr lang="en-US" sz="2800" b="1" dirty="0">
                <a:hlinkClick r:id="rId5"/>
              </a:rPr>
              <a:t>Safe Environment Resources</a:t>
            </a:r>
            <a:endParaRPr lang="en-US" sz="2800" b="1" dirty="0"/>
          </a:p>
          <a:p>
            <a:pPr indent="-344488" eaLnBrk="1" hangingPunct="1">
              <a:spcBef>
                <a:spcPct val="50000"/>
              </a:spcBef>
              <a:buClr>
                <a:srgbClr val="800000"/>
              </a:buClr>
            </a:pPr>
            <a:r>
              <a:rPr lang="en-US" sz="2800" b="1" dirty="0"/>
              <a:t>WSU Police</a:t>
            </a:r>
          </a:p>
          <a:p>
            <a:pPr indent="-344488" eaLnBrk="1" hangingPunct="1">
              <a:spcBef>
                <a:spcPct val="50000"/>
              </a:spcBef>
              <a:buClr>
                <a:srgbClr val="800000"/>
              </a:buClr>
            </a:pPr>
            <a:r>
              <a:rPr lang="en-US" sz="2800" b="1" dirty="0"/>
              <a:t>my.wsu.edu </a:t>
            </a:r>
          </a:p>
          <a:p>
            <a:pPr lvl="2" indent="-344488" eaLnBrk="1" hangingPunct="1">
              <a:spcBef>
                <a:spcPct val="50000"/>
              </a:spcBef>
              <a:buClr>
                <a:srgbClr val="800000"/>
              </a:buClr>
            </a:pPr>
            <a:r>
              <a:rPr lang="en-US" sz="2200" b="1" dirty="0"/>
              <a:t>WSU Alert</a:t>
            </a:r>
          </a:p>
          <a:p>
            <a:pPr lvl="2" indent="-344488" eaLnBrk="1" hangingPunct="1">
              <a:spcBef>
                <a:spcPct val="50000"/>
              </a:spcBef>
              <a:buClr>
                <a:srgbClr val="800000"/>
              </a:buClr>
            </a:pPr>
            <a:r>
              <a:rPr lang="en-US" sz="2200" b="1" dirty="0"/>
              <a:t>Update emergency contacts</a:t>
            </a:r>
          </a:p>
          <a:p>
            <a:pPr indent="-344488" eaLnBrk="1" hangingPunct="1">
              <a:spcBef>
                <a:spcPct val="50000"/>
              </a:spcBef>
              <a:buClr>
                <a:srgbClr val="800000"/>
              </a:buClr>
            </a:pPr>
            <a:r>
              <a:rPr lang="en-US" sz="2800" b="1" dirty="0"/>
              <a:t>Environmental Health and Safety</a:t>
            </a:r>
          </a:p>
          <a:p>
            <a:pPr indent="-344488" eaLnBrk="1" hangingPunct="1">
              <a:spcBef>
                <a:spcPct val="50000"/>
              </a:spcBef>
              <a:buClr>
                <a:srgbClr val="800000"/>
              </a:buClr>
            </a:pPr>
            <a:r>
              <a:rPr lang="en-US" sz="2800" b="1" dirty="0"/>
              <a:t>Department specific information</a:t>
            </a:r>
          </a:p>
          <a:p>
            <a:pPr marL="342900" indent="-342900" eaLnBrk="1" hangingPunct="1">
              <a:spcBef>
                <a:spcPct val="50000"/>
              </a:spcBef>
              <a:buClr>
                <a:srgbClr val="800000"/>
              </a:buClr>
            </a:pPr>
            <a:r>
              <a:rPr lang="en-US" sz="2800" b="1" dirty="0"/>
              <a:t>Tobacco-free campus in Pullman, Spokane, Tri-Cities &amp; Vancouver</a:t>
            </a:r>
          </a:p>
        </p:txBody>
      </p:sp>
      <p:sp>
        <p:nvSpPr>
          <p:cNvPr id="6" name="TPQuestion"/>
          <p:cNvSpPr txBox="1">
            <a:spLocks/>
          </p:cNvSpPr>
          <p:nvPr/>
        </p:nvSpPr>
        <p:spPr bwMode="black">
          <a:xfrm>
            <a:off x="0" y="57951"/>
            <a:ext cx="6128937" cy="535531"/>
          </a:xfrm>
          <a:prstGeom prst="rect">
            <a:avLst/>
          </a:prstGeom>
          <a:gradFill flip="none" rotWithShape="1">
            <a:gsLst>
              <a:gs pos="0">
                <a:srgbClr val="5E6A71"/>
              </a:gs>
              <a:gs pos="19000">
                <a:schemeClr val="tx1"/>
              </a:gs>
              <a:gs pos="100000">
                <a:schemeClr val="tx1"/>
              </a:gs>
            </a:gsLst>
            <a:lin ang="0" scaled="1"/>
            <a:tileRect/>
          </a:gra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1" compatLnSpc="1">
            <a:prstTxWarp prst="textNoShape">
              <a:avLst/>
            </a:prstTxWarp>
            <a:spAutoFit/>
          </a:bodyPr>
          <a:lstStyle>
            <a:defPPr>
              <a:defRPr lang="en-US"/>
            </a:defPPr>
            <a:lvl1pPr marL="0" eaLnBrk="0" hangingPunct="0">
              <a:lnSpc>
                <a:spcPct val="90000"/>
              </a:lnSpc>
              <a:defRPr sz="3200" b="1">
                <a:solidFill>
                  <a:srgbClr val="600020"/>
                </a:solidFill>
                <a:effectLst>
                  <a:outerShdw blurRad="114300" dist="25400" dir="5400000" algn="ctr" rotWithShape="0">
                    <a:schemeClr val="tx1"/>
                  </a:outerShdw>
                </a:effectLst>
                <a:latin typeface="Stone Sans Bold" pitchFamily="34" charset="0"/>
              </a:defRPr>
            </a:lvl1pPr>
            <a:lvl2pPr eaLnBrk="0" hangingPunct="0">
              <a:lnSpc>
                <a:spcPct val="90000"/>
              </a:lnSpc>
              <a:defRPr sz="2800" b="1"/>
            </a:lvl2pPr>
            <a:lvl3pPr eaLnBrk="0" hangingPunct="0">
              <a:lnSpc>
                <a:spcPct val="90000"/>
              </a:lnSpc>
              <a:defRPr sz="2800" b="1"/>
            </a:lvl3pPr>
            <a:lvl4pPr eaLnBrk="0" hangingPunct="0">
              <a:lnSpc>
                <a:spcPct val="90000"/>
              </a:lnSpc>
              <a:defRPr sz="2800" b="1"/>
            </a:lvl4pPr>
            <a:lvl5pPr eaLnBrk="0" hangingPunct="0">
              <a:lnSpc>
                <a:spcPct val="90000"/>
              </a:lnSpc>
              <a:defRPr sz="2800" b="1"/>
            </a:lvl5pPr>
            <a:lvl6pPr marL="457200" fontAlgn="base">
              <a:lnSpc>
                <a:spcPct val="90000"/>
              </a:lnSpc>
              <a:spcBef>
                <a:spcPct val="0"/>
              </a:spcBef>
              <a:spcAft>
                <a:spcPct val="0"/>
              </a:spcAft>
              <a:defRPr sz="2800" b="1"/>
            </a:lvl6pPr>
            <a:lvl7pPr marL="914400" fontAlgn="base">
              <a:lnSpc>
                <a:spcPct val="90000"/>
              </a:lnSpc>
              <a:spcBef>
                <a:spcPct val="0"/>
              </a:spcBef>
              <a:spcAft>
                <a:spcPct val="0"/>
              </a:spcAft>
              <a:defRPr sz="2800" b="1"/>
            </a:lvl7pPr>
            <a:lvl8pPr marL="1371600" fontAlgn="base">
              <a:lnSpc>
                <a:spcPct val="90000"/>
              </a:lnSpc>
              <a:spcBef>
                <a:spcPct val="0"/>
              </a:spcBef>
              <a:spcAft>
                <a:spcPct val="0"/>
              </a:spcAft>
              <a:defRPr sz="2800" b="1"/>
            </a:lvl8pPr>
            <a:lvl9pPr marL="1828800" fontAlgn="base">
              <a:lnSpc>
                <a:spcPct val="90000"/>
              </a:lnSpc>
              <a:spcBef>
                <a:spcPct val="0"/>
              </a:spcBef>
              <a:spcAft>
                <a:spcPct val="0"/>
              </a:spcAft>
              <a:defRPr sz="2800" b="1"/>
            </a:lvl9pPr>
          </a:lstStyle>
          <a:p>
            <a:r>
              <a:rPr lang="en-US" dirty="0">
                <a:solidFill>
                  <a:srgbClr val="981E32"/>
                </a:solidFill>
                <a:effectLst>
                  <a:outerShdw blurRad="38100" dist="38100" dir="2700000" algn="tl">
                    <a:srgbClr val="000000">
                      <a:alpha val="43137"/>
                    </a:srgbClr>
                  </a:outerShdw>
                </a:effectLst>
                <a:latin typeface="Stone Sans" pitchFamily="34" charset="0"/>
              </a:rPr>
              <a:t>Safety Resources</a:t>
            </a:r>
          </a:p>
        </p:txBody>
      </p:sp>
      <p:pic>
        <p:nvPicPr>
          <p:cNvPr id="2" name="Picture 1"/>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29225" y="769200"/>
            <a:ext cx="3683000" cy="3683000"/>
          </a:xfrm>
          <a:prstGeom prst="rect">
            <a:avLst/>
          </a:prstGeom>
          <a:ln>
            <a:noFill/>
          </a:ln>
          <a:effectLst>
            <a:outerShdw blurRad="292100" dist="139700" dir="2700000" algn="tl" rotWithShape="0">
              <a:srgbClr val="333333">
                <a:alpha val="65000"/>
              </a:srgbClr>
            </a:outerShdw>
          </a:effectLst>
        </p:spPr>
      </p:pic>
      <p:sp>
        <p:nvSpPr>
          <p:cNvPr id="7" name="Text Box 4"/>
          <p:cNvSpPr txBox="1">
            <a:spLocks noChangeArrowheads="1"/>
          </p:cNvSpPr>
          <p:nvPr/>
        </p:nvSpPr>
        <p:spPr bwMode="auto">
          <a:xfrm>
            <a:off x="491618" y="6150652"/>
            <a:ext cx="86523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i="1" dirty="0">
                <a:solidFill>
                  <a:schemeClr val="accent1"/>
                </a:solidFill>
                <a:latin typeface="ITC Stone Sans Std Medium" panose="020B0602030503020204" pitchFamily="34" charset="0"/>
              </a:rPr>
              <a:t>Human Resource Services - Room 139, French Admin </a:t>
            </a:r>
            <a:r>
              <a:rPr lang="en-US" b="1" i="1" dirty="0" err="1">
                <a:solidFill>
                  <a:schemeClr val="accent1"/>
                </a:solidFill>
                <a:latin typeface="ITC Stone Sans Std Medium" panose="020B0602030503020204" pitchFamily="34" charset="0"/>
              </a:rPr>
              <a:t>Bldg</a:t>
            </a:r>
            <a:endParaRPr lang="en-US" b="1" i="1" dirty="0">
              <a:solidFill>
                <a:schemeClr val="accent1"/>
              </a:solidFill>
              <a:latin typeface="ITC Stone Sans Std Medium" panose="020B0602030503020204" pitchFamily="34" charset="0"/>
            </a:endParaRPr>
          </a:p>
          <a:p>
            <a:pPr algn="ctr" eaLnBrk="1" hangingPunct="1"/>
            <a:r>
              <a:rPr lang="en-US" b="1" dirty="0">
                <a:solidFill>
                  <a:schemeClr val="accent1"/>
                </a:solidFill>
                <a:latin typeface="ITC Stone Sans Std Medium" panose="020B0602030503020204" pitchFamily="34" charset="0"/>
                <a:hlinkClick r:id="rId7"/>
              </a:rPr>
              <a:t>hrs.wsu.edu</a:t>
            </a:r>
            <a:endParaRPr lang="en-US" b="1" dirty="0">
              <a:solidFill>
                <a:schemeClr val="accent1"/>
              </a:solidFill>
              <a:latin typeface="ITC Stone Sans Std Medium" panose="020B0602030503020204" pitchFamily="34" charset="0"/>
            </a:endParaRPr>
          </a:p>
        </p:txBody>
      </p:sp>
    </p:spTree>
    <p:custDataLst>
      <p:tags r:id="rId1"/>
    </p:custDataLst>
    <p:extLst>
      <p:ext uri="{BB962C8B-B14F-4D97-AF65-F5344CB8AC3E}">
        <p14:creationId xmlns:p14="http://schemas.microsoft.com/office/powerpoint/2010/main" val="41975333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98513" y="1459804"/>
            <a:ext cx="4559122" cy="4616648"/>
          </a:xfrm>
          <a:prstGeom prst="rect">
            <a:avLst/>
          </a:prstGeom>
          <a:noFill/>
        </p:spPr>
        <p:txBody>
          <a:bodyPr wrap="square" rtlCol="0">
            <a:spAutoFit/>
          </a:bodyPr>
          <a:lstStyle/>
          <a:p>
            <a:r>
              <a:rPr lang="en-US" sz="3000" b="1" dirty="0">
                <a:solidFill>
                  <a:schemeClr val="bg2"/>
                </a:solidFill>
                <a:latin typeface="ITC Stone Sans Std Medium" panose="020B0602030503020204" pitchFamily="34" charset="0"/>
              </a:rPr>
              <a:t>Medical Benefits</a:t>
            </a:r>
          </a:p>
          <a:p>
            <a:endParaRPr lang="en-US" sz="3000" b="1" dirty="0">
              <a:solidFill>
                <a:schemeClr val="bg2"/>
              </a:solidFill>
              <a:latin typeface="ITC Stone Sans Std Medium" panose="020B0602030503020204" pitchFamily="34" charset="0"/>
            </a:endParaRPr>
          </a:p>
          <a:p>
            <a:r>
              <a:rPr lang="en-US" sz="3000" b="1" dirty="0">
                <a:solidFill>
                  <a:schemeClr val="bg2"/>
                </a:solidFill>
                <a:latin typeface="ITC Stone Sans Std Medium" panose="020B0602030503020204" pitchFamily="34" charset="0"/>
              </a:rPr>
              <a:t>Retirement Plan Information</a:t>
            </a:r>
          </a:p>
          <a:p>
            <a:endParaRPr lang="en-US" sz="3000" b="1" dirty="0">
              <a:solidFill>
                <a:schemeClr val="bg2"/>
              </a:solidFill>
              <a:latin typeface="ITC Stone Sans Std Medium" panose="020B0602030503020204" pitchFamily="34" charset="0"/>
            </a:endParaRPr>
          </a:p>
          <a:p>
            <a:pPr marL="800100" lvl="1" indent="-342900">
              <a:buFont typeface="Arial" panose="020B0604020202020204" pitchFamily="34" charset="0"/>
              <a:buChar char="•"/>
            </a:pPr>
            <a:r>
              <a:rPr lang="en-US" sz="2400" b="1" dirty="0">
                <a:solidFill>
                  <a:schemeClr val="bg2"/>
                </a:solidFill>
                <a:latin typeface="ITC Stone Sans Std Medium" panose="020B0602030503020204" pitchFamily="34" charset="0"/>
              </a:rPr>
              <a:t>1:30-2:30</a:t>
            </a:r>
            <a:br>
              <a:rPr lang="en-US" sz="2400" b="1" dirty="0">
                <a:solidFill>
                  <a:schemeClr val="bg2"/>
                </a:solidFill>
                <a:latin typeface="ITC Stone Sans Std Medium" panose="020B0602030503020204" pitchFamily="34" charset="0"/>
              </a:rPr>
            </a:br>
            <a:r>
              <a:rPr lang="en-US" sz="2400" b="1" dirty="0">
                <a:solidFill>
                  <a:srgbClr val="970035"/>
                </a:solidFill>
                <a:latin typeface="ITC Stone Sans Std Medium" panose="020B0602030503020204" pitchFamily="34" charset="0"/>
              </a:rPr>
              <a:t>Faculty &amp; Administrative Professionals</a:t>
            </a:r>
          </a:p>
          <a:p>
            <a:pPr marL="800100" lvl="1" indent="-342900">
              <a:buFont typeface="Arial" panose="020B0604020202020204" pitchFamily="34" charset="0"/>
              <a:buChar char="•"/>
            </a:pPr>
            <a:endParaRPr lang="en-US" sz="2400" b="1" dirty="0">
              <a:solidFill>
                <a:schemeClr val="bg2"/>
              </a:solidFill>
              <a:latin typeface="ITC Stone Sans Std Medium" panose="020B0602030503020204" pitchFamily="34" charset="0"/>
            </a:endParaRPr>
          </a:p>
          <a:p>
            <a:pPr marL="800100" lvl="1" indent="-342900">
              <a:buFont typeface="Arial" panose="020B0604020202020204" pitchFamily="34" charset="0"/>
              <a:buChar char="•"/>
            </a:pPr>
            <a:r>
              <a:rPr lang="en-US" sz="2400" b="1" dirty="0">
                <a:solidFill>
                  <a:schemeClr val="bg2"/>
                </a:solidFill>
                <a:latin typeface="ITC Stone Sans Std Medium" panose="020B0602030503020204" pitchFamily="34" charset="0"/>
              </a:rPr>
              <a:t>3:00-4:00</a:t>
            </a:r>
            <a:br>
              <a:rPr lang="en-US" sz="2400" b="1" dirty="0">
                <a:solidFill>
                  <a:schemeClr val="bg2"/>
                </a:solidFill>
                <a:latin typeface="ITC Stone Sans Std Medium" panose="020B0602030503020204" pitchFamily="34" charset="0"/>
              </a:rPr>
            </a:br>
            <a:r>
              <a:rPr lang="en-US" sz="2400" b="1" dirty="0">
                <a:solidFill>
                  <a:srgbClr val="970035"/>
                </a:solidFill>
                <a:latin typeface="ITC Stone Sans Std Medium" panose="020B0602030503020204" pitchFamily="34" charset="0"/>
              </a:rPr>
              <a:t>Civil Service Employees</a:t>
            </a:r>
          </a:p>
        </p:txBody>
      </p:sp>
      <p:cxnSp>
        <p:nvCxnSpPr>
          <p:cNvPr id="8" name="Straight Connector 7"/>
          <p:cNvCxnSpPr/>
          <p:nvPr/>
        </p:nvCxnSpPr>
        <p:spPr>
          <a:xfrm>
            <a:off x="4288664" y="2125014"/>
            <a:ext cx="4181697" cy="4824"/>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9" name="Picture 2" descr="http://kaga.wsulibs.wsu.edu/cgi-bin/showfile.exe?CISOROOT=/photo_serv&amp;CISOPTR=2441"/>
          <p:cNvPicPr>
            <a:picLocks noChangeAspect="1" noChangeArrowheads="1"/>
          </p:cNvPicPr>
          <p:nvPr/>
        </p:nvPicPr>
        <p:blipFill rotWithShape="1">
          <a:blip r:embed="rId4">
            <a:extLst>
              <a:ext uri="{28A0092B-C50C-407E-A947-70E740481C1C}">
                <a14:useLocalDpi xmlns:a14="http://schemas.microsoft.com/office/drawing/2010/main" val="0"/>
              </a:ext>
            </a:extLst>
          </a:blip>
          <a:srcRect l="15297"/>
          <a:stretch/>
        </p:blipFill>
        <p:spPr bwMode="auto">
          <a:xfrm>
            <a:off x="-1" y="658053"/>
            <a:ext cx="3999433" cy="624123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bwMode="auto">
          <a:xfrm>
            <a:off x="2566418" y="658053"/>
            <a:ext cx="1433015" cy="6241234"/>
          </a:xfrm>
          <a:prstGeom prst="rect">
            <a:avLst/>
          </a:prstGeom>
          <a:gradFill>
            <a:gsLst>
              <a:gs pos="0">
                <a:schemeClr val="tx1">
                  <a:alpha val="0"/>
                </a:schemeClr>
              </a:gs>
              <a:gs pos="85000">
                <a:srgbClr val="F2F2F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Stone Sans" pitchFamily="34" charset="0"/>
            </a:endParaRPr>
          </a:p>
        </p:txBody>
      </p:sp>
      <p:cxnSp>
        <p:nvCxnSpPr>
          <p:cNvPr id="10" name="Straight Connector 9"/>
          <p:cNvCxnSpPr/>
          <p:nvPr/>
        </p:nvCxnSpPr>
        <p:spPr>
          <a:xfrm>
            <a:off x="4288664" y="2277414"/>
            <a:ext cx="4181697" cy="4824"/>
          </a:xfrm>
          <a:prstGeom prst="line">
            <a:avLst/>
          </a:prstGeom>
          <a:ln w="2540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652604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5"/>
          <a:stretch>
            <a:fillRect/>
          </a:stretch>
        </p:blipFill>
        <p:spPr>
          <a:xfrm>
            <a:off x="5229225" y="6124575"/>
            <a:ext cx="3914775" cy="733425"/>
          </a:xfrm>
          <a:prstGeom prst="rect">
            <a:avLst/>
          </a:prstGeom>
        </p:spPr>
      </p:pic>
      <p:sp>
        <p:nvSpPr>
          <p:cNvPr id="12" name="Text Box 4"/>
          <p:cNvSpPr txBox="1">
            <a:spLocks noChangeArrowheads="1"/>
          </p:cNvSpPr>
          <p:nvPr/>
        </p:nvSpPr>
        <p:spPr bwMode="auto">
          <a:xfrm>
            <a:off x="491618" y="5924550"/>
            <a:ext cx="86523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i="1" dirty="0">
                <a:solidFill>
                  <a:schemeClr val="accent1"/>
                </a:solidFill>
                <a:latin typeface="ITC Stone Sans Std Medium" panose="020B0602030503020204" pitchFamily="34" charset="0"/>
              </a:rPr>
              <a:t>Employee Assistance Program </a:t>
            </a:r>
          </a:p>
          <a:p>
            <a:pPr algn="ctr" eaLnBrk="1" hangingPunct="1"/>
            <a:r>
              <a:rPr lang="en-US" b="1" i="1" dirty="0">
                <a:solidFill>
                  <a:srgbClr val="C60C30"/>
                </a:solidFill>
                <a:latin typeface="ITC Stone Sans Std Medium" panose="020B0602030503020204" pitchFamily="34" charset="0"/>
                <a:hlinkClick r:id="rId6"/>
              </a:rPr>
              <a:t>dop.wa.gov/</a:t>
            </a:r>
            <a:r>
              <a:rPr lang="en-US" b="1" i="1" dirty="0" err="1">
                <a:solidFill>
                  <a:srgbClr val="C60C30"/>
                </a:solidFill>
                <a:latin typeface="ITC Stone Sans Std Medium" panose="020B0602030503020204" pitchFamily="34" charset="0"/>
                <a:hlinkClick r:id="rId6"/>
              </a:rPr>
              <a:t>eap</a:t>
            </a:r>
            <a:r>
              <a:rPr lang="en-US" u="sng" dirty="0">
                <a:solidFill>
                  <a:srgbClr val="C60C30"/>
                </a:solidFill>
                <a:latin typeface="ITC Stone Sans Std Medium" panose="020B0602030503020204" pitchFamily="34" charset="0"/>
              </a:rPr>
              <a:t> </a:t>
            </a:r>
            <a:r>
              <a:rPr lang="en-US" b="1" dirty="0">
                <a:latin typeface="ITC Stone Sans Std Medium" panose="020B0602030503020204" pitchFamily="34" charset="0"/>
              </a:rPr>
              <a:t>  </a:t>
            </a:r>
            <a:endParaRPr lang="en-US" b="1" dirty="0">
              <a:solidFill>
                <a:schemeClr val="accent1"/>
              </a:solidFill>
              <a:latin typeface="ITC Stone Sans Std Medium" panose="020B0602030503020204" pitchFamily="34" charset="0"/>
            </a:endParaRPr>
          </a:p>
        </p:txBody>
      </p:sp>
      <p:sp>
        <p:nvSpPr>
          <p:cNvPr id="16" name="TPQuestion"/>
          <p:cNvSpPr txBox="1">
            <a:spLocks/>
          </p:cNvSpPr>
          <p:nvPr/>
        </p:nvSpPr>
        <p:spPr bwMode="black">
          <a:xfrm>
            <a:off x="0" y="57951"/>
            <a:ext cx="6128937" cy="535531"/>
          </a:xfrm>
          <a:prstGeom prst="rect">
            <a:avLst/>
          </a:prstGeom>
          <a:gradFill flip="none" rotWithShape="1">
            <a:gsLst>
              <a:gs pos="0">
                <a:srgbClr val="5E6A71"/>
              </a:gs>
              <a:gs pos="9000">
                <a:schemeClr val="tx1"/>
              </a:gs>
              <a:gs pos="100000">
                <a:schemeClr val="tx1"/>
              </a:gs>
            </a:gsLst>
            <a:lin ang="0" scaled="1"/>
            <a:tileRect/>
          </a:gra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1" compatLnSpc="1">
            <a:prstTxWarp prst="textNoShape">
              <a:avLst/>
            </a:prstTxWarp>
            <a:spAutoFit/>
          </a:bodyPr>
          <a:lstStyle>
            <a:defPPr>
              <a:defRPr lang="en-US"/>
            </a:defPPr>
            <a:lvl1pPr marL="0" eaLnBrk="0" hangingPunct="0">
              <a:lnSpc>
                <a:spcPct val="90000"/>
              </a:lnSpc>
              <a:defRPr sz="3200" b="1">
                <a:solidFill>
                  <a:srgbClr val="600020"/>
                </a:solidFill>
                <a:effectLst>
                  <a:outerShdw blurRad="114300" dist="25400" dir="5400000" algn="ctr" rotWithShape="0">
                    <a:schemeClr val="tx1"/>
                  </a:outerShdw>
                </a:effectLst>
                <a:latin typeface="Stone Sans Bold" pitchFamily="34" charset="0"/>
              </a:defRPr>
            </a:lvl1pPr>
            <a:lvl2pPr eaLnBrk="0" hangingPunct="0">
              <a:lnSpc>
                <a:spcPct val="90000"/>
              </a:lnSpc>
              <a:defRPr sz="2800" b="1"/>
            </a:lvl2pPr>
            <a:lvl3pPr eaLnBrk="0" hangingPunct="0">
              <a:lnSpc>
                <a:spcPct val="90000"/>
              </a:lnSpc>
              <a:defRPr sz="2800" b="1"/>
            </a:lvl3pPr>
            <a:lvl4pPr eaLnBrk="0" hangingPunct="0">
              <a:lnSpc>
                <a:spcPct val="90000"/>
              </a:lnSpc>
              <a:defRPr sz="2800" b="1"/>
            </a:lvl4pPr>
            <a:lvl5pPr eaLnBrk="0" hangingPunct="0">
              <a:lnSpc>
                <a:spcPct val="90000"/>
              </a:lnSpc>
              <a:defRPr sz="2800" b="1"/>
            </a:lvl5pPr>
            <a:lvl6pPr marL="457200" fontAlgn="base">
              <a:lnSpc>
                <a:spcPct val="90000"/>
              </a:lnSpc>
              <a:spcBef>
                <a:spcPct val="0"/>
              </a:spcBef>
              <a:spcAft>
                <a:spcPct val="0"/>
              </a:spcAft>
              <a:defRPr sz="2800" b="1"/>
            </a:lvl6pPr>
            <a:lvl7pPr marL="914400" fontAlgn="base">
              <a:lnSpc>
                <a:spcPct val="90000"/>
              </a:lnSpc>
              <a:spcBef>
                <a:spcPct val="0"/>
              </a:spcBef>
              <a:spcAft>
                <a:spcPct val="0"/>
              </a:spcAft>
              <a:defRPr sz="2800" b="1"/>
            </a:lvl7pPr>
            <a:lvl8pPr marL="1371600" fontAlgn="base">
              <a:lnSpc>
                <a:spcPct val="90000"/>
              </a:lnSpc>
              <a:spcBef>
                <a:spcPct val="0"/>
              </a:spcBef>
              <a:spcAft>
                <a:spcPct val="0"/>
              </a:spcAft>
              <a:defRPr sz="2800" b="1"/>
            </a:lvl8pPr>
            <a:lvl9pPr marL="1828800" fontAlgn="base">
              <a:lnSpc>
                <a:spcPct val="90000"/>
              </a:lnSpc>
              <a:spcBef>
                <a:spcPct val="0"/>
              </a:spcBef>
              <a:spcAft>
                <a:spcPct val="0"/>
              </a:spcAft>
              <a:defRPr sz="2800" b="1"/>
            </a:lvl9pPr>
          </a:lstStyle>
          <a:p>
            <a:r>
              <a:rPr lang="en-US" dirty="0">
                <a:solidFill>
                  <a:srgbClr val="981E32"/>
                </a:solidFill>
                <a:effectLst>
                  <a:outerShdw blurRad="38100" dist="38100" dir="2700000" algn="tl">
                    <a:srgbClr val="000000">
                      <a:alpha val="43137"/>
                    </a:srgbClr>
                  </a:outerShdw>
                </a:effectLst>
                <a:latin typeface="Stone Sans" pitchFamily="34" charset="0"/>
              </a:rPr>
              <a:t>Employee Assistance Program</a:t>
            </a: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6460" y="2830996"/>
            <a:ext cx="6653968" cy="2590476"/>
          </a:xfrm>
          <a:prstGeom prst="rect">
            <a:avLst/>
          </a:prstGeom>
        </p:spPr>
      </p:pic>
      <p:grpSp>
        <p:nvGrpSpPr>
          <p:cNvPr id="14" name="Group 13"/>
          <p:cNvGrpSpPr/>
          <p:nvPr/>
        </p:nvGrpSpPr>
        <p:grpSpPr>
          <a:xfrm>
            <a:off x="1087413" y="2724946"/>
            <a:ext cx="6852062" cy="2802577"/>
            <a:chOff x="5844664" y="2653319"/>
            <a:chExt cx="6852062" cy="2802577"/>
          </a:xfrm>
        </p:grpSpPr>
        <p:sp>
          <p:nvSpPr>
            <p:cNvPr id="13" name="Rectangle 12"/>
            <p:cNvSpPr/>
            <p:nvPr/>
          </p:nvSpPr>
          <p:spPr>
            <a:xfrm>
              <a:off x="5943711" y="2759369"/>
              <a:ext cx="6653968" cy="25904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5844664" y="2653319"/>
              <a:ext cx="6852062" cy="2802577"/>
              <a:chOff x="1157817" y="2889504"/>
              <a:chExt cx="6852062" cy="2802577"/>
            </a:xfrm>
          </p:grpSpPr>
          <p:sp>
            <p:nvSpPr>
              <p:cNvPr id="4" name="Rounded Rectangle 3"/>
              <p:cNvSpPr/>
              <p:nvPr/>
            </p:nvSpPr>
            <p:spPr>
              <a:xfrm>
                <a:off x="1157817" y="2889504"/>
                <a:ext cx="6852062" cy="2802577"/>
              </a:xfrm>
              <a:prstGeom prst="roundRect">
                <a:avLst/>
              </a:prstGeom>
              <a:gradFill flip="none" rotWithShape="1">
                <a:gsLst>
                  <a:gs pos="0">
                    <a:schemeClr val="bg2">
                      <a:lumMod val="75000"/>
                      <a:lumOff val="25000"/>
                      <a:alpha val="45000"/>
                    </a:schemeClr>
                  </a:gs>
                  <a:gs pos="50000">
                    <a:schemeClr val="tx1"/>
                  </a:gs>
                  <a:gs pos="100000">
                    <a:schemeClr val="bg2">
                      <a:lumMod val="65000"/>
                      <a:lumOff val="35000"/>
                      <a:alpha val="37000"/>
                    </a:schemeClr>
                  </a:gs>
                </a:gsLst>
                <a:lin ang="18900000" scaled="1"/>
                <a:tileRect/>
              </a:gradFill>
              <a:effectLst>
                <a:glow rad="863600">
                  <a:schemeClr val="tx1">
                    <a:alpha val="7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tone Sans" pitchFamily="34" charset="0"/>
                </a:endParaRPr>
              </a:p>
            </p:txBody>
          </p:sp>
          <p:grpSp>
            <p:nvGrpSpPr>
              <p:cNvPr id="5" name="Group 4"/>
              <p:cNvGrpSpPr/>
              <p:nvPr>
                <p:custDataLst>
                  <p:tags r:id="rId2"/>
                </p:custDataLst>
              </p:nvPr>
            </p:nvGrpSpPr>
            <p:grpSpPr>
              <a:xfrm>
                <a:off x="1214197" y="3019371"/>
                <a:ext cx="6739303" cy="2570869"/>
                <a:chOff x="1335864" y="2964682"/>
                <a:chExt cx="6739303" cy="2570869"/>
              </a:xfrm>
            </p:grpSpPr>
            <p:sp>
              <p:nvSpPr>
                <p:cNvPr id="6" name="Rectangle 5"/>
                <p:cNvSpPr/>
                <p:nvPr/>
              </p:nvSpPr>
              <p:spPr>
                <a:xfrm>
                  <a:off x="1335864" y="2981006"/>
                  <a:ext cx="3437907" cy="2554545"/>
                </a:xfrm>
                <a:prstGeom prst="rect">
                  <a:avLst/>
                </a:prstGeom>
              </p:spPr>
              <p:txBody>
                <a:bodyPr wrap="square" numCol="1">
                  <a:spAutoFit/>
                </a:bodyPr>
                <a:lstStyle/>
                <a:p>
                  <a:pPr marL="342900" indent="-342900">
                    <a:buClr>
                      <a:srgbClr val="970035"/>
                    </a:buClr>
                    <a:buFont typeface="Arial" pitchFamily="34" charset="0"/>
                    <a:buChar char="•"/>
                  </a:pPr>
                  <a:r>
                    <a:rPr lang="en-US" sz="2000" b="1" dirty="0">
                      <a:solidFill>
                        <a:schemeClr val="bg2"/>
                      </a:solidFill>
                      <a:latin typeface="ITC Stone Sans Std Medium" panose="020B0602030503020204" pitchFamily="34" charset="0"/>
                    </a:rPr>
                    <a:t>Anger management</a:t>
                  </a:r>
                </a:p>
                <a:p>
                  <a:pPr marL="342900" indent="-342900">
                    <a:buClr>
                      <a:srgbClr val="970035"/>
                    </a:buClr>
                    <a:buFont typeface="Arial" pitchFamily="34" charset="0"/>
                    <a:buChar char="•"/>
                  </a:pPr>
                  <a:r>
                    <a:rPr lang="en-US" sz="2000" b="1" dirty="0">
                      <a:solidFill>
                        <a:schemeClr val="bg2"/>
                      </a:solidFill>
                      <a:latin typeface="ITC Stone Sans Std Medium" panose="020B0602030503020204" pitchFamily="34" charset="0"/>
                    </a:rPr>
                    <a:t>Anxiety</a:t>
                  </a:r>
                </a:p>
                <a:p>
                  <a:pPr marL="342900" indent="-342900">
                    <a:buClr>
                      <a:srgbClr val="970035"/>
                    </a:buClr>
                    <a:buFont typeface="Arial" pitchFamily="34" charset="0"/>
                    <a:buChar char="•"/>
                  </a:pPr>
                  <a:r>
                    <a:rPr lang="en-US" sz="2000" b="1" dirty="0">
                      <a:solidFill>
                        <a:schemeClr val="bg2"/>
                      </a:solidFill>
                      <a:latin typeface="ITC Stone Sans Std Medium" panose="020B0602030503020204" pitchFamily="34" charset="0"/>
                    </a:rPr>
                    <a:t>Conflicts at work</a:t>
                  </a:r>
                </a:p>
                <a:p>
                  <a:pPr marL="342900" indent="-342900">
                    <a:buClr>
                      <a:srgbClr val="970035"/>
                    </a:buClr>
                    <a:buFont typeface="Arial" pitchFamily="34" charset="0"/>
                    <a:buChar char="•"/>
                  </a:pPr>
                  <a:r>
                    <a:rPr lang="en-US" sz="2000" b="1" dirty="0">
                      <a:solidFill>
                        <a:schemeClr val="bg2"/>
                      </a:solidFill>
                      <a:latin typeface="ITC Stone Sans Std Medium" panose="020B0602030503020204" pitchFamily="34" charset="0"/>
                    </a:rPr>
                    <a:t>Depression</a:t>
                  </a:r>
                </a:p>
                <a:p>
                  <a:pPr marL="342900" indent="-342900">
                    <a:buClr>
                      <a:srgbClr val="970035"/>
                    </a:buClr>
                    <a:buFont typeface="Arial" pitchFamily="34" charset="0"/>
                    <a:buChar char="•"/>
                  </a:pPr>
                  <a:r>
                    <a:rPr lang="en-US" sz="2000" b="1" dirty="0">
                      <a:solidFill>
                        <a:schemeClr val="bg2"/>
                      </a:solidFill>
                      <a:latin typeface="ITC Stone Sans Std Medium" panose="020B0602030503020204" pitchFamily="34" charset="0"/>
                    </a:rPr>
                    <a:t>Domestic violence</a:t>
                  </a:r>
                </a:p>
                <a:p>
                  <a:pPr marL="342900" indent="-342900">
                    <a:buClr>
                      <a:srgbClr val="970035"/>
                    </a:buClr>
                    <a:buFont typeface="Arial" pitchFamily="34" charset="0"/>
                    <a:buChar char="•"/>
                  </a:pPr>
                  <a:r>
                    <a:rPr lang="en-US" sz="2000" b="1" dirty="0">
                      <a:solidFill>
                        <a:schemeClr val="bg2"/>
                      </a:solidFill>
                      <a:latin typeface="ITC Stone Sans Std Medium" panose="020B0602030503020204" pitchFamily="34" charset="0"/>
                    </a:rPr>
                    <a:t>Emotional and/or </a:t>
                  </a:r>
                  <a:br>
                    <a:rPr lang="en-US" sz="2000" b="1" dirty="0">
                      <a:solidFill>
                        <a:schemeClr val="bg2"/>
                      </a:solidFill>
                      <a:latin typeface="ITC Stone Sans Std Medium" panose="020B0602030503020204" pitchFamily="34" charset="0"/>
                    </a:rPr>
                  </a:br>
                  <a:r>
                    <a:rPr lang="en-US" sz="2000" b="1" dirty="0">
                      <a:solidFill>
                        <a:schemeClr val="bg2"/>
                      </a:solidFill>
                      <a:latin typeface="ITC Stone Sans Std Medium" panose="020B0602030503020204" pitchFamily="34" charset="0"/>
                    </a:rPr>
                    <a:t>psychological issues</a:t>
                  </a:r>
                </a:p>
                <a:p>
                  <a:pPr marL="342900" indent="-342900">
                    <a:buClr>
                      <a:srgbClr val="970035"/>
                    </a:buClr>
                    <a:buFont typeface="Arial" pitchFamily="34" charset="0"/>
                    <a:buChar char="•"/>
                  </a:pPr>
                  <a:r>
                    <a:rPr lang="en-US" sz="2000" b="1" dirty="0">
                      <a:solidFill>
                        <a:schemeClr val="bg2"/>
                      </a:solidFill>
                      <a:latin typeface="ITC Stone Sans Std Medium" panose="020B0602030503020204" pitchFamily="34" charset="0"/>
                    </a:rPr>
                    <a:t>Financial</a:t>
                  </a:r>
                </a:p>
              </p:txBody>
            </p:sp>
            <p:sp>
              <p:nvSpPr>
                <p:cNvPr id="7" name="Rectangle 6"/>
                <p:cNvSpPr/>
                <p:nvPr/>
              </p:nvSpPr>
              <p:spPr>
                <a:xfrm>
                  <a:off x="4789514" y="2964682"/>
                  <a:ext cx="3285653" cy="2246769"/>
                </a:xfrm>
                <a:prstGeom prst="rect">
                  <a:avLst/>
                </a:prstGeom>
              </p:spPr>
              <p:txBody>
                <a:bodyPr wrap="square" numCol="1">
                  <a:spAutoFit/>
                </a:bodyPr>
                <a:lstStyle/>
                <a:p>
                  <a:pPr marL="342900" indent="-342900">
                    <a:buClr>
                      <a:srgbClr val="970035"/>
                    </a:buClr>
                    <a:buFont typeface="Arial" pitchFamily="34" charset="0"/>
                    <a:buChar char="•"/>
                  </a:pPr>
                  <a:r>
                    <a:rPr lang="en-US" sz="2000" b="1" dirty="0">
                      <a:solidFill>
                        <a:schemeClr val="bg2"/>
                      </a:solidFill>
                      <a:latin typeface="ITC Stone Sans Std Medium" panose="020B0602030503020204" pitchFamily="34" charset="0"/>
                    </a:rPr>
                    <a:t>Grief and loss</a:t>
                  </a:r>
                </a:p>
                <a:p>
                  <a:pPr marL="342900" indent="-342900">
                    <a:buClr>
                      <a:srgbClr val="970035"/>
                    </a:buClr>
                    <a:buFont typeface="Arial" pitchFamily="34" charset="0"/>
                    <a:buChar char="•"/>
                  </a:pPr>
                  <a:r>
                    <a:rPr lang="en-US" sz="2000" b="1" dirty="0">
                      <a:solidFill>
                        <a:schemeClr val="bg2"/>
                      </a:solidFill>
                      <a:latin typeface="ITC Stone Sans Std Medium" panose="020B0602030503020204" pitchFamily="34" charset="0"/>
                    </a:rPr>
                    <a:t>Job performance</a:t>
                  </a:r>
                </a:p>
                <a:p>
                  <a:pPr marL="342900" indent="-342900">
                    <a:buClr>
                      <a:srgbClr val="970035"/>
                    </a:buClr>
                    <a:buFont typeface="Arial" pitchFamily="34" charset="0"/>
                    <a:buChar char="•"/>
                  </a:pPr>
                  <a:r>
                    <a:rPr lang="en-US" sz="2000" b="1" dirty="0">
                      <a:solidFill>
                        <a:schemeClr val="bg2"/>
                      </a:solidFill>
                      <a:latin typeface="ITC Stone Sans Std Medium" panose="020B0602030503020204" pitchFamily="34" charset="0"/>
                    </a:rPr>
                    <a:t>Parenting issues</a:t>
                  </a:r>
                </a:p>
                <a:p>
                  <a:pPr marL="342900" indent="-342900">
                    <a:buClr>
                      <a:srgbClr val="970035"/>
                    </a:buClr>
                    <a:buFont typeface="Arial" pitchFamily="34" charset="0"/>
                    <a:buChar char="•"/>
                  </a:pPr>
                  <a:r>
                    <a:rPr lang="en-US" sz="2000" b="1" dirty="0">
                      <a:solidFill>
                        <a:schemeClr val="bg2"/>
                      </a:solidFill>
                      <a:latin typeface="ITC Stone Sans Std Medium" panose="020B0602030503020204" pitchFamily="34" charset="0"/>
                    </a:rPr>
                    <a:t>Relationship and </a:t>
                  </a:r>
                  <a:br>
                    <a:rPr lang="en-US" sz="2000" b="1" dirty="0">
                      <a:solidFill>
                        <a:schemeClr val="bg2"/>
                      </a:solidFill>
                      <a:latin typeface="ITC Stone Sans Std Medium" panose="020B0602030503020204" pitchFamily="34" charset="0"/>
                    </a:rPr>
                  </a:br>
                  <a:r>
                    <a:rPr lang="en-US" sz="2000" b="1" dirty="0">
                      <a:solidFill>
                        <a:schemeClr val="bg2"/>
                      </a:solidFill>
                      <a:latin typeface="ITC Stone Sans Std Medium" panose="020B0602030503020204" pitchFamily="34" charset="0"/>
                    </a:rPr>
                    <a:t>family concerns</a:t>
                  </a:r>
                </a:p>
                <a:p>
                  <a:pPr marL="342900" indent="-342900">
                    <a:buClr>
                      <a:srgbClr val="970035"/>
                    </a:buClr>
                    <a:buFont typeface="Arial" pitchFamily="34" charset="0"/>
                    <a:buChar char="•"/>
                  </a:pPr>
                  <a:r>
                    <a:rPr lang="en-US" sz="2000" b="1" dirty="0">
                      <a:solidFill>
                        <a:schemeClr val="bg2"/>
                      </a:solidFill>
                      <a:latin typeface="ITC Stone Sans Std Medium" panose="020B0602030503020204" pitchFamily="34" charset="0"/>
                    </a:rPr>
                    <a:t>Stress</a:t>
                  </a:r>
                </a:p>
                <a:p>
                  <a:pPr marL="342900" indent="-342900">
                    <a:buClr>
                      <a:srgbClr val="970035"/>
                    </a:buClr>
                    <a:buFont typeface="Arial" pitchFamily="34" charset="0"/>
                    <a:buChar char="•"/>
                  </a:pPr>
                  <a:r>
                    <a:rPr lang="en-US" sz="2000" b="1" dirty="0">
                      <a:solidFill>
                        <a:schemeClr val="bg2"/>
                      </a:solidFill>
                      <a:latin typeface="ITC Stone Sans Std Medium" panose="020B0602030503020204" pitchFamily="34" charset="0"/>
                    </a:rPr>
                    <a:t>Substance abuse</a:t>
                  </a:r>
                </a:p>
              </p:txBody>
            </p:sp>
          </p:grpSp>
        </p:grpSp>
      </p:grpSp>
      <p:sp>
        <p:nvSpPr>
          <p:cNvPr id="8" name="PPTShape_0"/>
          <p:cNvSpPr>
            <a:spLocks noGrp="1"/>
          </p:cNvSpPr>
          <p:nvPr>
            <p:ph idx="4294967295"/>
          </p:nvPr>
        </p:nvSpPr>
        <p:spPr>
          <a:xfrm>
            <a:off x="801914" y="1509258"/>
            <a:ext cx="7772400" cy="1015663"/>
          </a:xfrm>
          <a:prstGeom prst="rect">
            <a:avLst/>
          </a:prstGeom>
          <a:noFill/>
        </p:spPr>
        <p:txBody>
          <a:bodyPr/>
          <a:lstStyle/>
          <a:p>
            <a:pPr marL="0" indent="0">
              <a:buNone/>
              <a:defRPr/>
            </a:pPr>
            <a:r>
              <a:rPr lang="en-US" sz="2000" b="1" dirty="0">
                <a:latin typeface="ITC Stone Sans Std Medium" panose="020B0602030503020204" pitchFamily="34" charset="0"/>
              </a:rPr>
              <a:t>The EAP provides confidential assistance in identifying, managing and resolving personal and work-related problems that may affect job performance or quality of life issues.</a:t>
            </a:r>
            <a:endParaRPr lang="en-US" sz="1100" b="1" dirty="0">
              <a:latin typeface="ITC Stone Sans Std Medium" panose="020B0602030503020204" pitchFamily="34" charset="0"/>
            </a:endParaRPr>
          </a:p>
        </p:txBody>
      </p:sp>
    </p:spTree>
    <p:custDataLst>
      <p:tags r:id="rId1"/>
    </p:custDataLst>
    <p:extLst>
      <p:ext uri="{BB962C8B-B14F-4D97-AF65-F5344CB8AC3E}">
        <p14:creationId xmlns:p14="http://schemas.microsoft.com/office/powerpoint/2010/main" val="23747732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a:stretch>
            <a:fillRect/>
          </a:stretch>
        </p:blipFill>
        <p:spPr>
          <a:xfrm>
            <a:off x="5229225" y="6124575"/>
            <a:ext cx="3914775" cy="733425"/>
          </a:xfrm>
          <a:prstGeom prst="rect">
            <a:avLst/>
          </a:prstGeom>
        </p:spPr>
      </p:pic>
      <p:sp>
        <p:nvSpPr>
          <p:cNvPr id="12" name="Text Box 4"/>
          <p:cNvSpPr txBox="1">
            <a:spLocks noChangeArrowheads="1"/>
          </p:cNvSpPr>
          <p:nvPr/>
        </p:nvSpPr>
        <p:spPr bwMode="auto">
          <a:xfrm>
            <a:off x="491618" y="5924550"/>
            <a:ext cx="86523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i="1" dirty="0">
                <a:solidFill>
                  <a:schemeClr val="accent1"/>
                </a:solidFill>
                <a:latin typeface="ITC Stone Sans Std Medium" panose="020B0602030503020204" pitchFamily="34" charset="0"/>
              </a:rPr>
              <a:t>Employee Assistance Program </a:t>
            </a:r>
          </a:p>
          <a:p>
            <a:pPr algn="ctr" eaLnBrk="1" hangingPunct="1"/>
            <a:r>
              <a:rPr lang="en-US" b="1" i="1" dirty="0">
                <a:solidFill>
                  <a:srgbClr val="C60C30"/>
                </a:solidFill>
                <a:latin typeface="ITC Stone Sans Std Medium" panose="020B0602030503020204" pitchFamily="34" charset="0"/>
                <a:hlinkClick r:id="rId5"/>
              </a:rPr>
              <a:t>dop.wa.gov/</a:t>
            </a:r>
            <a:r>
              <a:rPr lang="en-US" b="1" i="1" dirty="0" err="1">
                <a:solidFill>
                  <a:srgbClr val="C60C30"/>
                </a:solidFill>
                <a:latin typeface="ITC Stone Sans Std Medium" panose="020B0602030503020204" pitchFamily="34" charset="0"/>
                <a:hlinkClick r:id="rId5"/>
              </a:rPr>
              <a:t>eap</a:t>
            </a:r>
            <a:r>
              <a:rPr lang="en-US" u="sng" dirty="0">
                <a:solidFill>
                  <a:srgbClr val="C60C30"/>
                </a:solidFill>
                <a:latin typeface="ITC Stone Sans Std Medium" panose="020B0602030503020204" pitchFamily="34" charset="0"/>
              </a:rPr>
              <a:t> </a:t>
            </a:r>
            <a:r>
              <a:rPr lang="en-US" b="1" dirty="0">
                <a:latin typeface="ITC Stone Sans Std Medium" panose="020B0602030503020204" pitchFamily="34" charset="0"/>
              </a:rPr>
              <a:t>  </a:t>
            </a:r>
            <a:endParaRPr lang="en-US" b="1" dirty="0">
              <a:solidFill>
                <a:schemeClr val="accent1"/>
              </a:solidFill>
              <a:latin typeface="ITC Stone Sans Std Medium" panose="020B0602030503020204" pitchFamily="34" charset="0"/>
            </a:endParaRPr>
          </a:p>
        </p:txBody>
      </p:sp>
      <p:sp>
        <p:nvSpPr>
          <p:cNvPr id="16" name="TPQuestion"/>
          <p:cNvSpPr txBox="1">
            <a:spLocks/>
          </p:cNvSpPr>
          <p:nvPr/>
        </p:nvSpPr>
        <p:spPr bwMode="black">
          <a:xfrm>
            <a:off x="0" y="57951"/>
            <a:ext cx="6128937" cy="535531"/>
          </a:xfrm>
          <a:prstGeom prst="rect">
            <a:avLst/>
          </a:prstGeom>
          <a:gradFill flip="none" rotWithShape="1">
            <a:gsLst>
              <a:gs pos="0">
                <a:srgbClr val="5E6A71"/>
              </a:gs>
              <a:gs pos="9000">
                <a:schemeClr val="tx1"/>
              </a:gs>
              <a:gs pos="100000">
                <a:schemeClr val="tx1"/>
              </a:gs>
            </a:gsLst>
            <a:lin ang="0" scaled="1"/>
            <a:tileRect/>
          </a:gra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1" compatLnSpc="1">
            <a:prstTxWarp prst="textNoShape">
              <a:avLst/>
            </a:prstTxWarp>
            <a:spAutoFit/>
          </a:bodyPr>
          <a:lstStyle>
            <a:defPPr>
              <a:defRPr lang="en-US"/>
            </a:defPPr>
            <a:lvl1pPr marL="0" eaLnBrk="0" hangingPunct="0">
              <a:lnSpc>
                <a:spcPct val="90000"/>
              </a:lnSpc>
              <a:defRPr sz="3200" b="1">
                <a:solidFill>
                  <a:srgbClr val="600020"/>
                </a:solidFill>
                <a:effectLst>
                  <a:outerShdw blurRad="114300" dist="25400" dir="5400000" algn="ctr" rotWithShape="0">
                    <a:schemeClr val="tx1"/>
                  </a:outerShdw>
                </a:effectLst>
                <a:latin typeface="Stone Sans Bold" pitchFamily="34" charset="0"/>
              </a:defRPr>
            </a:lvl1pPr>
            <a:lvl2pPr eaLnBrk="0" hangingPunct="0">
              <a:lnSpc>
                <a:spcPct val="90000"/>
              </a:lnSpc>
              <a:defRPr sz="2800" b="1"/>
            </a:lvl2pPr>
            <a:lvl3pPr eaLnBrk="0" hangingPunct="0">
              <a:lnSpc>
                <a:spcPct val="90000"/>
              </a:lnSpc>
              <a:defRPr sz="2800" b="1"/>
            </a:lvl3pPr>
            <a:lvl4pPr eaLnBrk="0" hangingPunct="0">
              <a:lnSpc>
                <a:spcPct val="90000"/>
              </a:lnSpc>
              <a:defRPr sz="2800" b="1"/>
            </a:lvl4pPr>
            <a:lvl5pPr eaLnBrk="0" hangingPunct="0">
              <a:lnSpc>
                <a:spcPct val="90000"/>
              </a:lnSpc>
              <a:defRPr sz="2800" b="1"/>
            </a:lvl5pPr>
            <a:lvl6pPr marL="457200" fontAlgn="base">
              <a:lnSpc>
                <a:spcPct val="90000"/>
              </a:lnSpc>
              <a:spcBef>
                <a:spcPct val="0"/>
              </a:spcBef>
              <a:spcAft>
                <a:spcPct val="0"/>
              </a:spcAft>
              <a:defRPr sz="2800" b="1"/>
            </a:lvl6pPr>
            <a:lvl7pPr marL="914400" fontAlgn="base">
              <a:lnSpc>
                <a:spcPct val="90000"/>
              </a:lnSpc>
              <a:spcBef>
                <a:spcPct val="0"/>
              </a:spcBef>
              <a:spcAft>
                <a:spcPct val="0"/>
              </a:spcAft>
              <a:defRPr sz="2800" b="1"/>
            </a:lvl7pPr>
            <a:lvl8pPr marL="1371600" fontAlgn="base">
              <a:lnSpc>
                <a:spcPct val="90000"/>
              </a:lnSpc>
              <a:spcBef>
                <a:spcPct val="0"/>
              </a:spcBef>
              <a:spcAft>
                <a:spcPct val="0"/>
              </a:spcAft>
              <a:defRPr sz="2800" b="1"/>
            </a:lvl8pPr>
            <a:lvl9pPr marL="1828800" fontAlgn="base">
              <a:lnSpc>
                <a:spcPct val="90000"/>
              </a:lnSpc>
              <a:spcBef>
                <a:spcPct val="0"/>
              </a:spcBef>
              <a:spcAft>
                <a:spcPct val="0"/>
              </a:spcAft>
              <a:defRPr sz="2800" b="1"/>
            </a:lvl9pPr>
          </a:lstStyle>
          <a:p>
            <a:r>
              <a:rPr lang="en-US" dirty="0">
                <a:solidFill>
                  <a:srgbClr val="981E32"/>
                </a:solidFill>
                <a:effectLst>
                  <a:outerShdw blurRad="38100" dist="38100" dir="2700000" algn="tl">
                    <a:srgbClr val="000000">
                      <a:alpha val="43137"/>
                    </a:srgbClr>
                  </a:outerShdw>
                </a:effectLst>
                <a:latin typeface="Stone Sans" pitchFamily="34" charset="0"/>
              </a:rPr>
              <a:t>Employee Assistance Program</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6460" y="2830996"/>
            <a:ext cx="6653968" cy="2590476"/>
          </a:xfrm>
          <a:prstGeom prst="rect">
            <a:avLst/>
          </a:prstGeom>
        </p:spPr>
      </p:pic>
      <p:grpSp>
        <p:nvGrpSpPr>
          <p:cNvPr id="14" name="Group 13"/>
          <p:cNvGrpSpPr/>
          <p:nvPr/>
        </p:nvGrpSpPr>
        <p:grpSpPr>
          <a:xfrm>
            <a:off x="1087413" y="2724946"/>
            <a:ext cx="6852062" cy="2802577"/>
            <a:chOff x="5844664" y="2653319"/>
            <a:chExt cx="6852062" cy="2802577"/>
          </a:xfrm>
        </p:grpSpPr>
        <p:sp>
          <p:nvSpPr>
            <p:cNvPr id="13" name="Rectangle 12"/>
            <p:cNvSpPr/>
            <p:nvPr/>
          </p:nvSpPr>
          <p:spPr>
            <a:xfrm>
              <a:off x="5943711" y="2759369"/>
              <a:ext cx="6653968" cy="25904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844664" y="2653319"/>
              <a:ext cx="6852062" cy="2802577"/>
            </a:xfrm>
            <a:prstGeom prst="roundRect">
              <a:avLst/>
            </a:prstGeom>
            <a:gradFill flip="none" rotWithShape="1">
              <a:gsLst>
                <a:gs pos="0">
                  <a:schemeClr val="bg2">
                    <a:lumMod val="75000"/>
                    <a:lumOff val="25000"/>
                    <a:alpha val="45000"/>
                  </a:schemeClr>
                </a:gs>
                <a:gs pos="50000">
                  <a:schemeClr val="tx1"/>
                </a:gs>
                <a:gs pos="100000">
                  <a:schemeClr val="bg2">
                    <a:lumMod val="65000"/>
                    <a:lumOff val="35000"/>
                    <a:alpha val="37000"/>
                  </a:schemeClr>
                </a:gs>
              </a:gsLst>
              <a:lin ang="18900000" scaled="1"/>
              <a:tileRect/>
            </a:gradFill>
            <a:effectLst>
              <a:glow rad="863600">
                <a:schemeClr val="tx1">
                  <a:alpha val="7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tone Sans" pitchFamily="34" charset="0"/>
              </a:endParaRPr>
            </a:p>
          </p:txBody>
        </p:sp>
      </p:grpSp>
      <p:sp>
        <p:nvSpPr>
          <p:cNvPr id="8" name="PPTShape_0"/>
          <p:cNvSpPr>
            <a:spLocks noGrp="1"/>
          </p:cNvSpPr>
          <p:nvPr>
            <p:ph idx="4294967295"/>
          </p:nvPr>
        </p:nvSpPr>
        <p:spPr>
          <a:xfrm>
            <a:off x="801914" y="1509258"/>
            <a:ext cx="7772400" cy="1015663"/>
          </a:xfrm>
          <a:prstGeom prst="rect">
            <a:avLst/>
          </a:prstGeom>
          <a:noFill/>
        </p:spPr>
        <p:txBody>
          <a:bodyPr/>
          <a:lstStyle/>
          <a:p>
            <a:pPr marL="0" indent="0">
              <a:buNone/>
              <a:defRPr/>
            </a:pPr>
            <a:r>
              <a:rPr lang="en-US" sz="2000" b="1" dirty="0">
                <a:latin typeface="ITC Stone Sans Std Medium" panose="020B0602030503020204" pitchFamily="34" charset="0"/>
              </a:rPr>
              <a:t>The EAP provides confidential assistance in identifying, managing and resolving personal and work-related problems that may affect job performance or quality of life issues.</a:t>
            </a:r>
            <a:endParaRPr lang="en-US" sz="1100" b="1" dirty="0">
              <a:latin typeface="ITC Stone Sans Std Medium" panose="020B0602030503020204" pitchFamily="34" charset="0"/>
            </a:endParaRPr>
          </a:p>
        </p:txBody>
      </p:sp>
      <p:sp>
        <p:nvSpPr>
          <p:cNvPr id="9" name="Rectangle 8"/>
          <p:cNvSpPr/>
          <p:nvPr/>
        </p:nvSpPr>
        <p:spPr>
          <a:xfrm>
            <a:off x="1502455" y="2819980"/>
            <a:ext cx="6021978" cy="2616101"/>
          </a:xfrm>
          <a:prstGeom prst="rect">
            <a:avLst/>
          </a:prstGeom>
        </p:spPr>
        <p:txBody>
          <a:bodyPr wrap="square">
            <a:spAutoFit/>
          </a:bodyPr>
          <a:lstStyle/>
          <a:p>
            <a:pPr marL="342900" indent="-342900">
              <a:buClr>
                <a:srgbClr val="970035"/>
              </a:buClr>
              <a:buSzPct val="130000"/>
              <a:buFont typeface="Arial" pitchFamily="34" charset="0"/>
              <a:buChar char="•"/>
              <a:defRPr/>
            </a:pPr>
            <a:r>
              <a:rPr lang="en-US" sz="2000" b="1" dirty="0">
                <a:solidFill>
                  <a:schemeClr val="bg2"/>
                </a:solidFill>
                <a:latin typeface="Stone Sans" pitchFamily="34" charset="0"/>
              </a:rPr>
              <a:t>Up to three free visits per issue followed by community referrals</a:t>
            </a:r>
            <a:endParaRPr lang="en-US" sz="800" b="1" dirty="0">
              <a:solidFill>
                <a:schemeClr val="bg2"/>
              </a:solidFill>
              <a:latin typeface="Stone Sans" pitchFamily="34" charset="0"/>
            </a:endParaRPr>
          </a:p>
          <a:p>
            <a:pPr marL="342900" indent="-342900">
              <a:buClr>
                <a:srgbClr val="970035"/>
              </a:buClr>
              <a:buSzPct val="130000"/>
              <a:buFont typeface="Arial" pitchFamily="34" charset="0"/>
              <a:buChar char="•"/>
              <a:defRPr/>
            </a:pPr>
            <a:endParaRPr lang="en-US" sz="800" b="1" dirty="0">
              <a:solidFill>
                <a:schemeClr val="bg2"/>
              </a:solidFill>
              <a:latin typeface="Stone Sans" pitchFamily="34" charset="0"/>
            </a:endParaRPr>
          </a:p>
          <a:p>
            <a:pPr marL="342900" indent="-342900">
              <a:buClr>
                <a:srgbClr val="970035"/>
              </a:buClr>
              <a:buSzPct val="130000"/>
              <a:buFont typeface="Arial" pitchFamily="34" charset="0"/>
              <a:buChar char="•"/>
              <a:defRPr/>
            </a:pPr>
            <a:r>
              <a:rPr lang="en-US" sz="2000" b="1" dirty="0">
                <a:solidFill>
                  <a:schemeClr val="bg2"/>
                </a:solidFill>
                <a:latin typeface="Stone Sans" pitchFamily="34" charset="0"/>
              </a:rPr>
              <a:t>Appointments are considered to be time worked</a:t>
            </a:r>
            <a:endParaRPr lang="en-US" sz="800" b="1" dirty="0">
              <a:solidFill>
                <a:schemeClr val="bg2"/>
              </a:solidFill>
              <a:latin typeface="Stone Sans" pitchFamily="34" charset="0"/>
            </a:endParaRPr>
          </a:p>
          <a:p>
            <a:pPr marL="342900" indent="-342900">
              <a:buClr>
                <a:srgbClr val="970035"/>
              </a:buClr>
              <a:buSzPct val="130000"/>
              <a:buFont typeface="Arial" pitchFamily="34" charset="0"/>
              <a:buChar char="•"/>
              <a:defRPr/>
            </a:pPr>
            <a:endParaRPr lang="en-US" sz="800" b="1" dirty="0">
              <a:solidFill>
                <a:schemeClr val="bg2"/>
              </a:solidFill>
              <a:latin typeface="Stone Sans" pitchFamily="34" charset="0"/>
            </a:endParaRPr>
          </a:p>
          <a:p>
            <a:pPr marL="342900" indent="-342900">
              <a:buClr>
                <a:srgbClr val="970035"/>
              </a:buClr>
              <a:buSzPct val="130000"/>
              <a:buFont typeface="Arial" pitchFamily="34" charset="0"/>
              <a:buChar char="•"/>
              <a:defRPr/>
            </a:pPr>
            <a:r>
              <a:rPr lang="en-US" sz="2000" b="1" dirty="0">
                <a:solidFill>
                  <a:schemeClr val="bg2"/>
                </a:solidFill>
                <a:latin typeface="Stone Sans" pitchFamily="34" charset="0"/>
              </a:rPr>
              <a:t>Supervisory approval for appointment times is required</a:t>
            </a:r>
            <a:endParaRPr lang="en-US" sz="800" b="1" dirty="0">
              <a:solidFill>
                <a:schemeClr val="bg2"/>
              </a:solidFill>
              <a:latin typeface="Stone Sans" pitchFamily="34" charset="0"/>
            </a:endParaRPr>
          </a:p>
          <a:p>
            <a:pPr marL="342900" indent="-342900">
              <a:buClr>
                <a:srgbClr val="970035"/>
              </a:buClr>
              <a:buSzPct val="130000"/>
              <a:buFont typeface="Arial" pitchFamily="34" charset="0"/>
              <a:buChar char="•"/>
              <a:defRPr/>
            </a:pPr>
            <a:endParaRPr lang="en-US" sz="800" b="1" dirty="0">
              <a:solidFill>
                <a:schemeClr val="bg2"/>
              </a:solidFill>
              <a:latin typeface="Stone Sans" pitchFamily="34" charset="0"/>
            </a:endParaRPr>
          </a:p>
          <a:p>
            <a:pPr marL="342900" indent="-342900">
              <a:buClr>
                <a:srgbClr val="970035"/>
              </a:buClr>
              <a:buSzPct val="130000"/>
              <a:buFont typeface="Arial" pitchFamily="34" charset="0"/>
              <a:buChar char="•"/>
              <a:defRPr/>
            </a:pPr>
            <a:r>
              <a:rPr lang="en-US" sz="2000" b="1" dirty="0">
                <a:solidFill>
                  <a:schemeClr val="bg2"/>
                </a:solidFill>
                <a:latin typeface="Stone Sans" pitchFamily="34" charset="0"/>
              </a:rPr>
              <a:t>Actual visits are confidential</a:t>
            </a:r>
          </a:p>
        </p:txBody>
      </p:sp>
    </p:spTree>
    <p:custDataLst>
      <p:tags r:id="rId1"/>
    </p:custDataLst>
    <p:extLst>
      <p:ext uri="{BB962C8B-B14F-4D97-AF65-F5344CB8AC3E}">
        <p14:creationId xmlns:p14="http://schemas.microsoft.com/office/powerpoint/2010/main" val="31504274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1473" y="959827"/>
            <a:ext cx="5279768" cy="2972094"/>
          </a:xfrm>
          <a:prstGeom prst="rect">
            <a:avLst/>
          </a:prstGeom>
        </p:spPr>
      </p:pic>
      <p:sp>
        <p:nvSpPr>
          <p:cNvPr id="3" name="TPQuestion"/>
          <p:cNvSpPr txBox="1">
            <a:spLocks/>
          </p:cNvSpPr>
          <p:nvPr/>
        </p:nvSpPr>
        <p:spPr bwMode="black">
          <a:xfrm>
            <a:off x="0" y="57951"/>
            <a:ext cx="6128937" cy="535531"/>
          </a:xfrm>
          <a:prstGeom prst="rect">
            <a:avLst/>
          </a:prstGeom>
          <a:gradFill flip="none" rotWithShape="1">
            <a:gsLst>
              <a:gs pos="0">
                <a:srgbClr val="5E6A71"/>
              </a:gs>
              <a:gs pos="9000">
                <a:schemeClr val="tx1"/>
              </a:gs>
              <a:gs pos="100000">
                <a:schemeClr val="tx1"/>
              </a:gs>
            </a:gsLst>
            <a:lin ang="0" scaled="1"/>
            <a:tileRect/>
          </a:gra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1" compatLnSpc="1">
            <a:prstTxWarp prst="textNoShape">
              <a:avLst/>
            </a:prstTxWarp>
            <a:spAutoFit/>
          </a:bodyPr>
          <a:lstStyle>
            <a:defPPr>
              <a:defRPr lang="en-US"/>
            </a:defPPr>
            <a:lvl1pPr marL="0" eaLnBrk="0" hangingPunct="0">
              <a:lnSpc>
                <a:spcPct val="90000"/>
              </a:lnSpc>
              <a:defRPr sz="3200" b="1">
                <a:solidFill>
                  <a:srgbClr val="600020"/>
                </a:solidFill>
                <a:effectLst>
                  <a:outerShdw blurRad="114300" dist="25400" dir="5400000" algn="ctr" rotWithShape="0">
                    <a:schemeClr val="tx1"/>
                  </a:outerShdw>
                </a:effectLst>
                <a:latin typeface="Stone Sans Bold" pitchFamily="34" charset="0"/>
              </a:defRPr>
            </a:lvl1pPr>
            <a:lvl2pPr eaLnBrk="0" hangingPunct="0">
              <a:lnSpc>
                <a:spcPct val="90000"/>
              </a:lnSpc>
              <a:defRPr sz="2800" b="1"/>
            </a:lvl2pPr>
            <a:lvl3pPr eaLnBrk="0" hangingPunct="0">
              <a:lnSpc>
                <a:spcPct val="90000"/>
              </a:lnSpc>
              <a:defRPr sz="2800" b="1"/>
            </a:lvl3pPr>
            <a:lvl4pPr eaLnBrk="0" hangingPunct="0">
              <a:lnSpc>
                <a:spcPct val="90000"/>
              </a:lnSpc>
              <a:defRPr sz="2800" b="1"/>
            </a:lvl4pPr>
            <a:lvl5pPr eaLnBrk="0" hangingPunct="0">
              <a:lnSpc>
                <a:spcPct val="90000"/>
              </a:lnSpc>
              <a:defRPr sz="2800" b="1"/>
            </a:lvl5pPr>
            <a:lvl6pPr marL="457200" fontAlgn="base">
              <a:lnSpc>
                <a:spcPct val="90000"/>
              </a:lnSpc>
              <a:spcBef>
                <a:spcPct val="0"/>
              </a:spcBef>
              <a:spcAft>
                <a:spcPct val="0"/>
              </a:spcAft>
              <a:defRPr sz="2800" b="1"/>
            </a:lvl6pPr>
            <a:lvl7pPr marL="914400" fontAlgn="base">
              <a:lnSpc>
                <a:spcPct val="90000"/>
              </a:lnSpc>
              <a:spcBef>
                <a:spcPct val="0"/>
              </a:spcBef>
              <a:spcAft>
                <a:spcPct val="0"/>
              </a:spcAft>
              <a:defRPr sz="2800" b="1"/>
            </a:lvl7pPr>
            <a:lvl8pPr marL="1371600" fontAlgn="base">
              <a:lnSpc>
                <a:spcPct val="90000"/>
              </a:lnSpc>
              <a:spcBef>
                <a:spcPct val="0"/>
              </a:spcBef>
              <a:spcAft>
                <a:spcPct val="0"/>
              </a:spcAft>
              <a:defRPr sz="2800" b="1"/>
            </a:lvl8pPr>
            <a:lvl9pPr marL="1828800" fontAlgn="base">
              <a:lnSpc>
                <a:spcPct val="90000"/>
              </a:lnSpc>
              <a:spcBef>
                <a:spcPct val="0"/>
              </a:spcBef>
              <a:spcAft>
                <a:spcPct val="0"/>
              </a:spcAft>
              <a:defRPr sz="2800" b="1"/>
            </a:lvl9pPr>
          </a:lstStyle>
          <a:p>
            <a:r>
              <a:rPr lang="en-US" dirty="0">
                <a:solidFill>
                  <a:srgbClr val="981E32"/>
                </a:solidFill>
                <a:effectLst>
                  <a:outerShdw blurRad="38100" dist="38100" dir="2700000" algn="tl">
                    <a:srgbClr val="000000">
                      <a:alpha val="43137"/>
                    </a:srgbClr>
                  </a:outerShdw>
                </a:effectLst>
                <a:latin typeface="Stone Sans" pitchFamily="34" charset="0"/>
              </a:rPr>
              <a:t>Retirement Orientation</a:t>
            </a:r>
          </a:p>
        </p:txBody>
      </p:sp>
      <p:sp>
        <p:nvSpPr>
          <p:cNvPr id="4" name="PPTShape_0"/>
          <p:cNvSpPr txBox="1">
            <a:spLocks/>
          </p:cNvSpPr>
          <p:nvPr/>
        </p:nvSpPr>
        <p:spPr>
          <a:xfrm>
            <a:off x="561701" y="4298266"/>
            <a:ext cx="8216537" cy="1475517"/>
          </a:xfrm>
          <a:prstGeom prst="rect">
            <a:avLst/>
          </a:prstGeom>
          <a:noFill/>
        </p:spPr>
        <p:txBody>
          <a:bodyPr/>
          <a:lstStyle>
            <a:lvl1pPr marL="165100" indent="-165100" algn="l" rtl="0" eaLnBrk="0" fontAlgn="base" hangingPunct="0">
              <a:spcBef>
                <a:spcPct val="25000"/>
              </a:spcBef>
              <a:spcAft>
                <a:spcPct val="0"/>
              </a:spcAft>
              <a:buClr>
                <a:srgbClr val="C60C30"/>
              </a:buClr>
              <a:buSzPct val="100000"/>
              <a:buFont typeface="Arial" charset="0"/>
              <a:buChar char="•"/>
              <a:defRPr lang="en-US" sz="2400" dirty="0">
                <a:solidFill>
                  <a:schemeClr val="bg2"/>
                </a:solidFill>
                <a:latin typeface="Stone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sz="2200" dirty="0">
                <a:solidFill>
                  <a:schemeClr val="bg2"/>
                </a:solidFill>
                <a:latin typeface="Stone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Stone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dirty="0">
                <a:solidFill>
                  <a:schemeClr val="bg2"/>
                </a:solidFill>
                <a:latin typeface="Stone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charset="0"/>
              <a:buChar char="•"/>
              <a:defRPr lang="en-US" sz="1600" dirty="0">
                <a:solidFill>
                  <a:schemeClr val="bg2"/>
                </a:solidFill>
                <a:latin typeface="Stone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marL="0" indent="0">
              <a:buFont typeface="Arial" charset="0"/>
              <a:buNone/>
              <a:tabLst>
                <a:tab pos="1658938" algn="l"/>
              </a:tabLst>
              <a:defRPr/>
            </a:pPr>
            <a:r>
              <a:rPr lang="en-US" b="1" kern="0" dirty="0">
                <a:latin typeface="ITC Stone Sans Std Medium" panose="020B0602030503020204" pitchFamily="34" charset="0"/>
              </a:rPr>
              <a:t>1:30-2:30	Faculty and Administrative Professionals</a:t>
            </a:r>
          </a:p>
          <a:p>
            <a:pPr marL="0" indent="0">
              <a:buFont typeface="Arial" charset="0"/>
              <a:buNone/>
              <a:tabLst>
                <a:tab pos="1658938" algn="l"/>
              </a:tabLst>
              <a:defRPr/>
            </a:pPr>
            <a:endParaRPr lang="en-US" b="1" kern="0" dirty="0">
              <a:latin typeface="ITC Stone Sans Std Medium" panose="020B0602030503020204" pitchFamily="34" charset="0"/>
            </a:endParaRPr>
          </a:p>
          <a:p>
            <a:pPr marL="0" indent="0">
              <a:buFont typeface="Arial" charset="0"/>
              <a:buNone/>
              <a:tabLst>
                <a:tab pos="1658938" algn="l"/>
              </a:tabLst>
              <a:defRPr/>
            </a:pPr>
            <a:r>
              <a:rPr lang="en-US" b="1" kern="0" dirty="0">
                <a:latin typeface="ITC Stone Sans Std Medium" panose="020B0602030503020204" pitchFamily="34" charset="0"/>
              </a:rPr>
              <a:t>3:00-4:00	Civil Service and Bargaining Unit Employees</a:t>
            </a:r>
            <a:endParaRPr lang="en-US" sz="1200" b="1" kern="0" dirty="0">
              <a:latin typeface="ITC Stone Sans Std Medium" panose="020B0602030503020204" pitchFamily="34" charset="0"/>
            </a:endParaRPr>
          </a:p>
        </p:txBody>
      </p:sp>
    </p:spTree>
    <p:custDataLst>
      <p:tags r:id="rId1"/>
    </p:custDataLst>
    <p:extLst>
      <p:ext uri="{BB962C8B-B14F-4D97-AF65-F5344CB8AC3E}">
        <p14:creationId xmlns:p14="http://schemas.microsoft.com/office/powerpoint/2010/main" val="21137198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HRS sign copy.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9050" y="5849938"/>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123174" y="0"/>
            <a:ext cx="9416996" cy="6858000"/>
            <a:chOff x="-123174" y="0"/>
            <a:chExt cx="9416996" cy="6858000"/>
          </a:xfrm>
        </p:grpSpPr>
        <p:pic>
          <p:nvPicPr>
            <p:cNvPr id="2057" name="Picture 9"/>
            <p:cNvPicPr>
              <a:picLocks noChangeAspect="1" noChangeArrowheads="1"/>
            </p:cNvPicPr>
            <p:nvPr/>
          </p:nvPicPr>
          <p:blipFill rotWithShape="1">
            <a:blip r:embed="rId5">
              <a:extLst>
                <a:ext uri="{28A0092B-C50C-407E-A947-70E740481C1C}">
                  <a14:useLocalDpi xmlns:a14="http://schemas.microsoft.com/office/drawing/2010/main" val="0"/>
                </a:ext>
              </a:extLst>
            </a:blip>
            <a:srcRect r="47569"/>
            <a:stretch/>
          </p:blipFill>
          <p:spPr bwMode="auto">
            <a:xfrm>
              <a:off x="-60481" y="0"/>
              <a:ext cx="9354303"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Content Placeholder 3"/>
            <p:cNvPicPr>
              <a:picLocks noChangeAspect="1"/>
            </p:cNvPicPr>
            <p:nvPr/>
          </p:nvPicPr>
          <p:blipFill rotWithShape="1">
            <a:blip r:embed="rId6" cstate="print">
              <a:extLst>
                <a:ext uri="{28A0092B-C50C-407E-A947-70E740481C1C}">
                  <a14:useLocalDpi xmlns:a14="http://schemas.microsoft.com/office/drawing/2010/main" val="0"/>
                </a:ext>
              </a:extLst>
            </a:blip>
            <a:srcRect l="1455" t="6541" r="3915" b="55332"/>
            <a:stretch/>
          </p:blipFill>
          <p:spPr bwMode="black">
            <a:xfrm>
              <a:off x="-123174" y="13806"/>
              <a:ext cx="9371276" cy="3074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33738543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1275374882"/>
              </p:ext>
            </p:extLst>
          </p:nvPr>
        </p:nvGraphicFramePr>
        <p:xfrm>
          <a:off x="355037" y="1508435"/>
          <a:ext cx="8222293" cy="4222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PQuestion"/>
          <p:cNvSpPr txBox="1">
            <a:spLocks/>
          </p:cNvSpPr>
          <p:nvPr/>
        </p:nvSpPr>
        <p:spPr bwMode="black">
          <a:xfrm>
            <a:off x="0" y="57951"/>
            <a:ext cx="6128937" cy="535531"/>
          </a:xfrm>
          <a:prstGeom prst="rect">
            <a:avLst/>
          </a:prstGeom>
          <a:gradFill flip="none" rotWithShape="1">
            <a:gsLst>
              <a:gs pos="0">
                <a:srgbClr val="5E6A71"/>
              </a:gs>
              <a:gs pos="34000">
                <a:schemeClr val="tx1"/>
              </a:gs>
              <a:gs pos="100000">
                <a:schemeClr val="tx1"/>
              </a:gs>
            </a:gsLst>
            <a:lin ang="0" scaled="1"/>
            <a:tileRect/>
          </a:gra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1" compatLnSpc="1">
            <a:prstTxWarp prst="textNoShape">
              <a:avLst/>
            </a:prstTxWarp>
            <a:spAutoFit/>
          </a:bodyPr>
          <a:lstStyle>
            <a:defPPr>
              <a:defRPr lang="en-US"/>
            </a:defPPr>
            <a:lvl1pPr marL="0" eaLnBrk="0" hangingPunct="0">
              <a:lnSpc>
                <a:spcPct val="90000"/>
              </a:lnSpc>
              <a:defRPr sz="3200" b="1">
                <a:solidFill>
                  <a:srgbClr val="600020"/>
                </a:solidFill>
                <a:effectLst>
                  <a:outerShdw blurRad="114300" dist="25400" dir="5400000" algn="ctr" rotWithShape="0">
                    <a:schemeClr val="tx1"/>
                  </a:outerShdw>
                </a:effectLst>
                <a:latin typeface="Stone Sans Bold" pitchFamily="34" charset="0"/>
              </a:defRPr>
            </a:lvl1pPr>
            <a:lvl2pPr eaLnBrk="0" hangingPunct="0">
              <a:lnSpc>
                <a:spcPct val="90000"/>
              </a:lnSpc>
              <a:defRPr sz="2800" b="1"/>
            </a:lvl2pPr>
            <a:lvl3pPr eaLnBrk="0" hangingPunct="0">
              <a:lnSpc>
                <a:spcPct val="90000"/>
              </a:lnSpc>
              <a:defRPr sz="2800" b="1"/>
            </a:lvl3pPr>
            <a:lvl4pPr eaLnBrk="0" hangingPunct="0">
              <a:lnSpc>
                <a:spcPct val="90000"/>
              </a:lnSpc>
              <a:defRPr sz="2800" b="1"/>
            </a:lvl4pPr>
            <a:lvl5pPr eaLnBrk="0" hangingPunct="0">
              <a:lnSpc>
                <a:spcPct val="90000"/>
              </a:lnSpc>
              <a:defRPr sz="2800" b="1"/>
            </a:lvl5pPr>
            <a:lvl6pPr marL="457200" fontAlgn="base">
              <a:lnSpc>
                <a:spcPct val="90000"/>
              </a:lnSpc>
              <a:spcBef>
                <a:spcPct val="0"/>
              </a:spcBef>
              <a:spcAft>
                <a:spcPct val="0"/>
              </a:spcAft>
              <a:defRPr sz="2800" b="1"/>
            </a:lvl6pPr>
            <a:lvl7pPr marL="914400" fontAlgn="base">
              <a:lnSpc>
                <a:spcPct val="90000"/>
              </a:lnSpc>
              <a:spcBef>
                <a:spcPct val="0"/>
              </a:spcBef>
              <a:spcAft>
                <a:spcPct val="0"/>
              </a:spcAft>
              <a:defRPr sz="2800" b="1"/>
            </a:lvl7pPr>
            <a:lvl8pPr marL="1371600" fontAlgn="base">
              <a:lnSpc>
                <a:spcPct val="90000"/>
              </a:lnSpc>
              <a:spcBef>
                <a:spcPct val="0"/>
              </a:spcBef>
              <a:spcAft>
                <a:spcPct val="0"/>
              </a:spcAft>
              <a:defRPr sz="2800" b="1"/>
            </a:lvl8pPr>
            <a:lvl9pPr marL="1828800" fontAlgn="base">
              <a:lnSpc>
                <a:spcPct val="90000"/>
              </a:lnSpc>
              <a:spcBef>
                <a:spcPct val="0"/>
              </a:spcBef>
              <a:spcAft>
                <a:spcPct val="0"/>
              </a:spcAft>
              <a:defRPr sz="2800" b="1"/>
            </a:lvl9pPr>
          </a:lstStyle>
          <a:p>
            <a:r>
              <a:rPr lang="en-US" dirty="0">
                <a:solidFill>
                  <a:srgbClr val="981E32"/>
                </a:solidFill>
                <a:effectLst>
                  <a:outerShdw blurRad="38100" dist="38100" dir="2700000" algn="tl">
                    <a:srgbClr val="000000">
                      <a:alpha val="43137"/>
                    </a:srgbClr>
                  </a:outerShdw>
                </a:effectLst>
                <a:latin typeface="Stone Sans" pitchFamily="34" charset="0"/>
              </a:rPr>
              <a:t>Humble Beginnings</a:t>
            </a:r>
          </a:p>
        </p:txBody>
      </p:sp>
    </p:spTree>
    <p:custDataLst>
      <p:tags r:id="rId1"/>
    </p:custDataLst>
    <p:extLst>
      <p:ext uri="{BB962C8B-B14F-4D97-AF65-F5344CB8AC3E}">
        <p14:creationId xmlns:p14="http://schemas.microsoft.com/office/powerpoint/2010/main" val="37510117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5310620" y="5962650"/>
            <a:ext cx="3676650" cy="895350"/>
          </a:xfrm>
          <a:prstGeom prst="rect">
            <a:avLst/>
          </a:prstGeom>
        </p:spPr>
      </p:pic>
      <p:pic>
        <p:nvPicPr>
          <p:cNvPr id="2" name="Picture 1" descr="First Class copy"/>
          <p:cNvPicPr/>
          <p:nvPr/>
        </p:nvPicPr>
        <p:blipFill>
          <a:blip r:embed="rId5" cstate="print"/>
          <a:srcRect l="12262" t="11111" r="12857" b="17937"/>
          <a:stretch>
            <a:fillRect/>
          </a:stretch>
        </p:blipFill>
        <p:spPr bwMode="auto">
          <a:xfrm>
            <a:off x="760020" y="997528"/>
            <a:ext cx="7445829" cy="5438897"/>
          </a:xfrm>
          <a:prstGeom prst="rect">
            <a:avLst/>
          </a:prstGeom>
          <a:ln>
            <a:noFill/>
          </a:ln>
          <a:effectLst>
            <a:outerShdw blurRad="292100" dist="139700" dir="2700000" algn="tl" rotWithShape="0">
              <a:srgbClr val="333333">
                <a:alpha val="65000"/>
              </a:srgbClr>
            </a:outerShdw>
          </a:effectLst>
        </p:spPr>
      </p:pic>
      <p:sp>
        <p:nvSpPr>
          <p:cNvPr id="5" name="TPQuestion"/>
          <p:cNvSpPr txBox="1">
            <a:spLocks/>
          </p:cNvSpPr>
          <p:nvPr/>
        </p:nvSpPr>
        <p:spPr bwMode="black">
          <a:xfrm>
            <a:off x="0" y="57951"/>
            <a:ext cx="6128937" cy="535531"/>
          </a:xfrm>
          <a:prstGeom prst="rect">
            <a:avLst/>
          </a:prstGeom>
          <a:gradFill flip="none" rotWithShape="1">
            <a:gsLst>
              <a:gs pos="0">
                <a:srgbClr val="5E6A71"/>
              </a:gs>
              <a:gs pos="34000">
                <a:schemeClr val="tx1"/>
              </a:gs>
              <a:gs pos="100000">
                <a:schemeClr val="tx1"/>
              </a:gs>
            </a:gsLst>
            <a:lin ang="0" scaled="1"/>
            <a:tileRect/>
          </a:gra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1" compatLnSpc="1">
            <a:prstTxWarp prst="textNoShape">
              <a:avLst/>
            </a:prstTxWarp>
            <a:spAutoFit/>
          </a:bodyPr>
          <a:lstStyle>
            <a:defPPr>
              <a:defRPr lang="en-US"/>
            </a:defPPr>
            <a:lvl1pPr marL="0" eaLnBrk="0" hangingPunct="0">
              <a:lnSpc>
                <a:spcPct val="90000"/>
              </a:lnSpc>
              <a:defRPr sz="3200" b="1">
                <a:solidFill>
                  <a:srgbClr val="600020"/>
                </a:solidFill>
                <a:effectLst>
                  <a:outerShdw blurRad="114300" dist="25400" dir="5400000" algn="ctr" rotWithShape="0">
                    <a:schemeClr val="tx1"/>
                  </a:outerShdw>
                </a:effectLst>
                <a:latin typeface="Stone Sans Bold" pitchFamily="34" charset="0"/>
              </a:defRPr>
            </a:lvl1pPr>
            <a:lvl2pPr eaLnBrk="0" hangingPunct="0">
              <a:lnSpc>
                <a:spcPct val="90000"/>
              </a:lnSpc>
              <a:defRPr sz="2800" b="1"/>
            </a:lvl2pPr>
            <a:lvl3pPr eaLnBrk="0" hangingPunct="0">
              <a:lnSpc>
                <a:spcPct val="90000"/>
              </a:lnSpc>
              <a:defRPr sz="2800" b="1"/>
            </a:lvl3pPr>
            <a:lvl4pPr eaLnBrk="0" hangingPunct="0">
              <a:lnSpc>
                <a:spcPct val="90000"/>
              </a:lnSpc>
              <a:defRPr sz="2800" b="1"/>
            </a:lvl4pPr>
            <a:lvl5pPr eaLnBrk="0" hangingPunct="0">
              <a:lnSpc>
                <a:spcPct val="90000"/>
              </a:lnSpc>
              <a:defRPr sz="2800" b="1"/>
            </a:lvl5pPr>
            <a:lvl6pPr marL="457200" fontAlgn="base">
              <a:lnSpc>
                <a:spcPct val="90000"/>
              </a:lnSpc>
              <a:spcBef>
                <a:spcPct val="0"/>
              </a:spcBef>
              <a:spcAft>
                <a:spcPct val="0"/>
              </a:spcAft>
              <a:defRPr sz="2800" b="1"/>
            </a:lvl6pPr>
            <a:lvl7pPr marL="914400" fontAlgn="base">
              <a:lnSpc>
                <a:spcPct val="90000"/>
              </a:lnSpc>
              <a:spcBef>
                <a:spcPct val="0"/>
              </a:spcBef>
              <a:spcAft>
                <a:spcPct val="0"/>
              </a:spcAft>
              <a:defRPr sz="2800" b="1"/>
            </a:lvl7pPr>
            <a:lvl8pPr marL="1371600" fontAlgn="base">
              <a:lnSpc>
                <a:spcPct val="90000"/>
              </a:lnSpc>
              <a:spcBef>
                <a:spcPct val="0"/>
              </a:spcBef>
              <a:spcAft>
                <a:spcPct val="0"/>
              </a:spcAft>
              <a:defRPr sz="2800" b="1"/>
            </a:lvl8pPr>
            <a:lvl9pPr marL="1828800" fontAlgn="base">
              <a:lnSpc>
                <a:spcPct val="90000"/>
              </a:lnSpc>
              <a:spcBef>
                <a:spcPct val="0"/>
              </a:spcBef>
              <a:spcAft>
                <a:spcPct val="0"/>
              </a:spcAft>
              <a:defRPr sz="2800" b="1"/>
            </a:lvl9pPr>
          </a:lstStyle>
          <a:p>
            <a:r>
              <a:rPr lang="en-US" dirty="0">
                <a:solidFill>
                  <a:srgbClr val="981E32"/>
                </a:solidFill>
                <a:effectLst>
                  <a:outerShdw blurRad="38100" dist="38100" dir="2700000" algn="tl">
                    <a:srgbClr val="000000">
                      <a:alpha val="43137"/>
                    </a:srgbClr>
                  </a:outerShdw>
                </a:effectLst>
                <a:latin typeface="Stone Sans" pitchFamily="34" charset="0"/>
              </a:rPr>
              <a:t>Class of ‘97</a:t>
            </a:r>
          </a:p>
        </p:txBody>
      </p:sp>
    </p:spTree>
    <p:custDataLst>
      <p:tags r:id="rId1"/>
    </p:custDataLst>
    <p:extLst>
      <p:ext uri="{BB962C8B-B14F-4D97-AF65-F5344CB8AC3E}">
        <p14:creationId xmlns:p14="http://schemas.microsoft.com/office/powerpoint/2010/main" val="38134950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p:nvPr>
            <p:extLst>
              <p:ext uri="{D42A27DB-BD31-4B8C-83A1-F6EECF244321}">
                <p14:modId xmlns:p14="http://schemas.microsoft.com/office/powerpoint/2010/main" val="3435017059"/>
              </p:ext>
            </p:extLst>
          </p:nvPr>
        </p:nvGraphicFramePr>
        <p:xfrm>
          <a:off x="3669535" y="1478351"/>
          <a:ext cx="5219700" cy="41678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p:cNvPicPr>
            <a:picLocks noChangeAspect="1"/>
          </p:cNvPicPr>
          <p:nvPr/>
        </p:nvPicPr>
        <p:blipFill>
          <a:blip r:embed="rId9">
            <a:clrChange>
              <a:clrFrom>
                <a:srgbClr val="686666"/>
              </a:clrFrom>
              <a:clrTo>
                <a:srgbClr val="686666">
                  <a:alpha val="0"/>
                </a:srgbClr>
              </a:clrTo>
            </a:clrChange>
          </a:blip>
          <a:stretch>
            <a:fillRect/>
          </a:stretch>
        </p:blipFill>
        <p:spPr>
          <a:xfrm>
            <a:off x="201881" y="947378"/>
            <a:ext cx="3730357" cy="5691679"/>
          </a:xfrm>
          <a:prstGeom prst="rect">
            <a:avLst/>
          </a:prstGeom>
          <a:ln>
            <a:noFill/>
          </a:ln>
          <a:effectLst>
            <a:outerShdw blurRad="292100" dist="139700" dir="2700000" algn="tl" rotWithShape="0">
              <a:srgbClr val="333333">
                <a:alpha val="65000"/>
              </a:srgbClr>
            </a:outerShdw>
          </a:effectLst>
        </p:spPr>
      </p:pic>
      <p:sp>
        <p:nvSpPr>
          <p:cNvPr id="8" name="TPQuestion"/>
          <p:cNvSpPr txBox="1">
            <a:spLocks/>
          </p:cNvSpPr>
          <p:nvPr/>
        </p:nvSpPr>
        <p:spPr bwMode="black">
          <a:xfrm>
            <a:off x="0" y="57951"/>
            <a:ext cx="9144000" cy="535531"/>
          </a:xfrm>
          <a:prstGeom prst="rect">
            <a:avLst/>
          </a:prstGeom>
          <a:gradFill flip="none" rotWithShape="1">
            <a:gsLst>
              <a:gs pos="0">
                <a:srgbClr val="5E6A71"/>
              </a:gs>
              <a:gs pos="16000">
                <a:schemeClr val="tx1"/>
              </a:gs>
              <a:gs pos="100000">
                <a:schemeClr val="tx1"/>
              </a:gs>
            </a:gsLst>
            <a:lin ang="0" scaled="1"/>
            <a:tileRect/>
          </a:gra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1" compatLnSpc="1">
            <a:prstTxWarp prst="textNoShape">
              <a:avLst/>
            </a:prstTxWarp>
            <a:spAutoFit/>
          </a:bodyPr>
          <a:lstStyle>
            <a:defPPr>
              <a:defRPr lang="en-US"/>
            </a:defPPr>
            <a:lvl1pPr marL="0" eaLnBrk="0" hangingPunct="0">
              <a:lnSpc>
                <a:spcPct val="90000"/>
              </a:lnSpc>
              <a:defRPr sz="3200" b="1">
                <a:solidFill>
                  <a:srgbClr val="600020"/>
                </a:solidFill>
                <a:effectLst>
                  <a:outerShdw blurRad="114300" dist="25400" dir="5400000" algn="ctr" rotWithShape="0">
                    <a:schemeClr val="tx1"/>
                  </a:outerShdw>
                </a:effectLst>
                <a:latin typeface="Stone Sans Bold" pitchFamily="34" charset="0"/>
              </a:defRPr>
            </a:lvl1pPr>
            <a:lvl2pPr eaLnBrk="0" hangingPunct="0">
              <a:lnSpc>
                <a:spcPct val="90000"/>
              </a:lnSpc>
              <a:defRPr sz="2800" b="1"/>
            </a:lvl2pPr>
            <a:lvl3pPr eaLnBrk="0" hangingPunct="0">
              <a:lnSpc>
                <a:spcPct val="90000"/>
              </a:lnSpc>
              <a:defRPr sz="2800" b="1"/>
            </a:lvl3pPr>
            <a:lvl4pPr eaLnBrk="0" hangingPunct="0">
              <a:lnSpc>
                <a:spcPct val="90000"/>
              </a:lnSpc>
              <a:defRPr sz="2800" b="1"/>
            </a:lvl4pPr>
            <a:lvl5pPr eaLnBrk="0" hangingPunct="0">
              <a:lnSpc>
                <a:spcPct val="90000"/>
              </a:lnSpc>
              <a:defRPr sz="2800" b="1"/>
            </a:lvl5pPr>
            <a:lvl6pPr marL="457200" fontAlgn="base">
              <a:lnSpc>
                <a:spcPct val="90000"/>
              </a:lnSpc>
              <a:spcBef>
                <a:spcPct val="0"/>
              </a:spcBef>
              <a:spcAft>
                <a:spcPct val="0"/>
              </a:spcAft>
              <a:defRPr sz="2800" b="1"/>
            </a:lvl6pPr>
            <a:lvl7pPr marL="914400" fontAlgn="base">
              <a:lnSpc>
                <a:spcPct val="90000"/>
              </a:lnSpc>
              <a:spcBef>
                <a:spcPct val="0"/>
              </a:spcBef>
              <a:spcAft>
                <a:spcPct val="0"/>
              </a:spcAft>
              <a:defRPr sz="2800" b="1"/>
            </a:lvl7pPr>
            <a:lvl8pPr marL="1371600" fontAlgn="base">
              <a:lnSpc>
                <a:spcPct val="90000"/>
              </a:lnSpc>
              <a:spcBef>
                <a:spcPct val="0"/>
              </a:spcBef>
              <a:spcAft>
                <a:spcPct val="0"/>
              </a:spcAft>
              <a:defRPr sz="2800" b="1"/>
            </a:lvl8pPr>
            <a:lvl9pPr marL="1828800" fontAlgn="base">
              <a:lnSpc>
                <a:spcPct val="90000"/>
              </a:lnSpc>
              <a:spcBef>
                <a:spcPct val="0"/>
              </a:spcBef>
              <a:spcAft>
                <a:spcPct val="0"/>
              </a:spcAft>
              <a:defRPr sz="2800" b="1"/>
            </a:lvl9pPr>
          </a:lstStyle>
          <a:p>
            <a:r>
              <a:rPr lang="en-US" i="1" dirty="0">
                <a:solidFill>
                  <a:srgbClr val="981E32"/>
                </a:solidFill>
                <a:effectLst>
                  <a:outerShdw blurRad="38100" dist="38100" dir="2700000" algn="tl">
                    <a:srgbClr val="000000">
                      <a:alpha val="43137"/>
                    </a:srgbClr>
                  </a:outerShdw>
                </a:effectLst>
                <a:latin typeface="Stone Sans" pitchFamily="34" charset="0"/>
              </a:rPr>
              <a:t>Colors, Mascots, and Names, Oh My!</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kaga.wsulibs.wsu.edu/cgi-bin/showfile.exe?CISOROOT=/photo_serv&amp;CISOPTR=2709"/>
          <p:cNvPicPr>
            <a:picLocks noChangeAspect="1" noChangeArrowheads="1"/>
          </p:cNvPicPr>
          <p:nvPr/>
        </p:nvPicPr>
        <p:blipFill rotWithShape="1">
          <a:blip r:embed="rId5">
            <a:extLst>
              <a:ext uri="{28A0092B-C50C-407E-A947-70E740481C1C}">
                <a14:useLocalDpi xmlns:a14="http://schemas.microsoft.com/office/drawing/2010/main" val="0"/>
              </a:ext>
            </a:extLst>
          </a:blip>
          <a:srcRect l="29767" t="8021" r="11689" b="5880"/>
          <a:stretch/>
        </p:blipFill>
        <p:spPr bwMode="auto">
          <a:xfrm>
            <a:off x="7327072" y="5071983"/>
            <a:ext cx="1828783" cy="178601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busy bees"/>
          <p:cNvPicPr>
            <a:picLocks noChangeAspect="1" noChangeArrowheads="1"/>
          </p:cNvPicPr>
          <p:nvPr/>
        </p:nvPicPr>
        <p:blipFill rotWithShape="1">
          <a:blip r:embed="rId6">
            <a:extLst>
              <a:ext uri="{28A0092B-C50C-407E-A947-70E740481C1C}">
                <a14:useLocalDpi xmlns:a14="http://schemas.microsoft.com/office/drawing/2010/main" val="0"/>
              </a:ext>
            </a:extLst>
          </a:blip>
          <a:srcRect l="22880" r="17010" b="1631"/>
          <a:stretch/>
        </p:blipFill>
        <p:spPr bwMode="auto">
          <a:xfrm>
            <a:off x="-11377" y="5071983"/>
            <a:ext cx="3191211" cy="17860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flipH="1">
            <a:off x="-11377" y="5071983"/>
            <a:ext cx="1828800" cy="1786017"/>
          </a:xfrm>
          <a:prstGeom prst="rect">
            <a:avLst/>
          </a:prstGeom>
          <a:gradFill>
            <a:gsLst>
              <a:gs pos="47000">
                <a:schemeClr val="bg2">
                  <a:alpha val="0"/>
                </a:schemeClr>
              </a:gs>
              <a:gs pos="99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Stone Sans" pitchFamily="34" charset="0"/>
            </a:endParaRPr>
          </a:p>
        </p:txBody>
      </p:sp>
      <p:sp>
        <p:nvSpPr>
          <p:cNvPr id="5" name="Rectangle 4"/>
          <p:cNvSpPr/>
          <p:nvPr/>
        </p:nvSpPr>
        <p:spPr bwMode="auto">
          <a:xfrm>
            <a:off x="1537929" y="5071983"/>
            <a:ext cx="1641905" cy="1786017"/>
          </a:xfrm>
          <a:prstGeom prst="rect">
            <a:avLst/>
          </a:prstGeom>
          <a:gradFill>
            <a:gsLst>
              <a:gs pos="47000">
                <a:schemeClr val="bg2">
                  <a:alpha val="0"/>
                </a:schemeClr>
              </a:gs>
              <a:gs pos="99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Stone Sans" pitchFamily="34" charset="0"/>
            </a:endParaRPr>
          </a:p>
        </p:txBody>
      </p:sp>
      <p:pic>
        <p:nvPicPr>
          <p:cNvPr id="13" name="Picture 2"/>
          <p:cNvPicPr>
            <a:picLocks noChangeAspect="1" noChangeArrowheads="1"/>
          </p:cNvPicPr>
          <p:nvPr>
            <p:custDataLst>
              <p:tags r:id="rId2"/>
            </p:custDataLst>
          </p:nvPr>
        </p:nvPicPr>
        <p:blipFill rotWithShape="1">
          <a:blip r:embed="rId7" cstate="print">
            <a:extLst>
              <a:ext uri="{28A0092B-C50C-407E-A947-70E740481C1C}">
                <a14:useLocalDpi xmlns:a14="http://schemas.microsoft.com/office/drawing/2010/main" val="0"/>
              </a:ext>
            </a:extLst>
          </a:blip>
          <a:srcRect l="41485" b="1522"/>
          <a:stretch/>
        </p:blipFill>
        <p:spPr bwMode="auto">
          <a:xfrm>
            <a:off x="3182134" y="5071983"/>
            <a:ext cx="1653184" cy="17860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kaga.wsulibs.wsu.edu/cgi-bin/showfile.exe?CISOROOT=/photo_serv&amp;CISOPTR=165"/>
          <p:cNvPicPr>
            <a:picLocks noChangeAspect="1" noChangeArrowheads="1"/>
          </p:cNvPicPr>
          <p:nvPr/>
        </p:nvPicPr>
        <p:blipFill rotWithShape="1">
          <a:blip r:embed="rId8">
            <a:extLst>
              <a:ext uri="{28A0092B-C50C-407E-A947-70E740481C1C}">
                <a14:useLocalDpi xmlns:a14="http://schemas.microsoft.com/office/drawing/2010/main" val="0"/>
              </a:ext>
            </a:extLst>
          </a:blip>
          <a:srcRect l="39985" t="32079" b="3429"/>
          <a:stretch/>
        </p:blipFill>
        <p:spPr bwMode="auto">
          <a:xfrm>
            <a:off x="4862615" y="5071983"/>
            <a:ext cx="2496950" cy="178601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bwMode="auto">
          <a:xfrm flipH="1">
            <a:off x="3182134" y="5071983"/>
            <a:ext cx="461818" cy="1786017"/>
          </a:xfrm>
          <a:prstGeom prst="rect">
            <a:avLst/>
          </a:prstGeom>
          <a:gradFill>
            <a:gsLst>
              <a:gs pos="47000">
                <a:schemeClr val="bg2">
                  <a:alpha val="0"/>
                </a:schemeClr>
              </a:gs>
              <a:gs pos="99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Stone Sans" pitchFamily="34" charset="0"/>
            </a:endParaRPr>
          </a:p>
        </p:txBody>
      </p:sp>
      <p:sp>
        <p:nvSpPr>
          <p:cNvPr id="15" name="Rectangle 14"/>
          <p:cNvSpPr/>
          <p:nvPr/>
        </p:nvSpPr>
        <p:spPr bwMode="auto">
          <a:xfrm flipH="1">
            <a:off x="4848966" y="5071983"/>
            <a:ext cx="461818" cy="1786017"/>
          </a:xfrm>
          <a:prstGeom prst="rect">
            <a:avLst/>
          </a:prstGeom>
          <a:gradFill>
            <a:gsLst>
              <a:gs pos="47000">
                <a:schemeClr val="bg2">
                  <a:alpha val="0"/>
                </a:schemeClr>
              </a:gs>
              <a:gs pos="99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Stone Sans" pitchFamily="34" charset="0"/>
            </a:endParaRPr>
          </a:p>
        </p:txBody>
      </p:sp>
      <p:sp>
        <p:nvSpPr>
          <p:cNvPr id="16" name="Rectangle 15"/>
          <p:cNvSpPr/>
          <p:nvPr/>
        </p:nvSpPr>
        <p:spPr bwMode="auto">
          <a:xfrm flipH="1">
            <a:off x="7365609" y="5071983"/>
            <a:ext cx="461818" cy="1786017"/>
          </a:xfrm>
          <a:prstGeom prst="rect">
            <a:avLst/>
          </a:prstGeom>
          <a:gradFill>
            <a:gsLst>
              <a:gs pos="47000">
                <a:schemeClr val="bg2">
                  <a:alpha val="0"/>
                </a:schemeClr>
              </a:gs>
              <a:gs pos="99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Stone Sans" pitchFamily="34" charset="0"/>
            </a:endParaRPr>
          </a:p>
        </p:txBody>
      </p:sp>
      <p:sp>
        <p:nvSpPr>
          <p:cNvPr id="17" name="Rectangle 16"/>
          <p:cNvSpPr/>
          <p:nvPr/>
        </p:nvSpPr>
        <p:spPr bwMode="auto">
          <a:xfrm>
            <a:off x="4417274" y="5071983"/>
            <a:ext cx="431927" cy="1786017"/>
          </a:xfrm>
          <a:prstGeom prst="rect">
            <a:avLst/>
          </a:prstGeom>
          <a:gradFill>
            <a:gsLst>
              <a:gs pos="47000">
                <a:schemeClr val="bg2">
                  <a:alpha val="0"/>
                </a:schemeClr>
              </a:gs>
              <a:gs pos="99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Stone Sans" pitchFamily="34" charset="0"/>
            </a:endParaRPr>
          </a:p>
        </p:txBody>
      </p:sp>
      <p:sp>
        <p:nvSpPr>
          <p:cNvPr id="18" name="Rectangle 17"/>
          <p:cNvSpPr/>
          <p:nvPr/>
        </p:nvSpPr>
        <p:spPr bwMode="auto">
          <a:xfrm>
            <a:off x="6946704" y="5071983"/>
            <a:ext cx="431927" cy="1786017"/>
          </a:xfrm>
          <a:prstGeom prst="rect">
            <a:avLst/>
          </a:prstGeom>
          <a:gradFill>
            <a:gsLst>
              <a:gs pos="47000">
                <a:schemeClr val="bg2">
                  <a:alpha val="0"/>
                </a:schemeClr>
              </a:gs>
              <a:gs pos="99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Stone Sans" pitchFamily="34" charset="0"/>
            </a:endParaRPr>
          </a:p>
        </p:txBody>
      </p:sp>
      <p:sp>
        <p:nvSpPr>
          <p:cNvPr id="20" name="Rectangle 19"/>
          <p:cNvSpPr/>
          <p:nvPr/>
        </p:nvSpPr>
        <p:spPr bwMode="auto">
          <a:xfrm>
            <a:off x="8712073" y="5071983"/>
            <a:ext cx="431927" cy="1786017"/>
          </a:xfrm>
          <a:prstGeom prst="rect">
            <a:avLst/>
          </a:prstGeom>
          <a:gradFill>
            <a:gsLst>
              <a:gs pos="47000">
                <a:schemeClr val="bg2">
                  <a:alpha val="0"/>
                </a:schemeClr>
              </a:gs>
              <a:gs pos="99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Stone Sans" pitchFamily="34" charset="0"/>
            </a:endParaRPr>
          </a:p>
        </p:txBody>
      </p:sp>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059" y="5062733"/>
            <a:ext cx="9176914" cy="1804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819694" y="1604513"/>
            <a:ext cx="7195159" cy="1200329"/>
          </a:xfrm>
          <a:prstGeom prst="rect">
            <a:avLst/>
          </a:prstGeom>
          <a:noFill/>
        </p:spPr>
        <p:txBody>
          <a:bodyPr wrap="square" rtlCol="0">
            <a:spAutoFit/>
          </a:bodyPr>
          <a:lstStyle/>
          <a:p>
            <a:pPr algn="ctr"/>
            <a:r>
              <a:rPr lang="en-US" sz="2400" b="1" dirty="0">
                <a:solidFill>
                  <a:schemeClr val="bg2"/>
                </a:solidFill>
                <a:latin typeface="ITC Stone Sans Std Medium" panose="020B0602030503020204" pitchFamily="34" charset="0"/>
              </a:rPr>
              <a:t>With over 60 locations statewide and a Global campus, we strive to reach every corner!  We are one university, one Cougar Nation!</a:t>
            </a:r>
          </a:p>
        </p:txBody>
      </p:sp>
      <p:sp>
        <p:nvSpPr>
          <p:cNvPr id="2" name="Rectangle 1"/>
          <p:cNvSpPr/>
          <p:nvPr/>
        </p:nvSpPr>
        <p:spPr>
          <a:xfrm>
            <a:off x="2327496" y="3013502"/>
            <a:ext cx="4179554" cy="1200329"/>
          </a:xfrm>
          <a:prstGeom prst="rect">
            <a:avLst/>
          </a:prstGeom>
        </p:spPr>
        <p:txBody>
          <a:bodyPr wrap="square">
            <a:spAutoFit/>
          </a:bodyPr>
          <a:lstStyle/>
          <a:p>
            <a:pPr marL="674688" lvl="1" indent="-449263">
              <a:buFont typeface="Arial" pitchFamily="34" charset="0"/>
              <a:buChar char="•"/>
            </a:pPr>
            <a:r>
              <a:rPr lang="en-US" sz="2400" b="1" dirty="0">
                <a:solidFill>
                  <a:srgbClr val="970035"/>
                </a:solidFill>
                <a:latin typeface="ITC Stone Sans Std Medium" panose="020B0602030503020204" pitchFamily="34" charset="0"/>
              </a:rPr>
              <a:t>Over 30,000 students</a:t>
            </a:r>
          </a:p>
          <a:p>
            <a:pPr marL="674688" lvl="1" indent="-449263">
              <a:buFont typeface="Arial" pitchFamily="34" charset="0"/>
              <a:buChar char="•"/>
            </a:pPr>
            <a:r>
              <a:rPr lang="en-US" sz="2400" b="1" dirty="0">
                <a:solidFill>
                  <a:srgbClr val="970035"/>
                </a:solidFill>
                <a:latin typeface="ITC Stone Sans Std Medium" panose="020B0602030503020204" pitchFamily="34" charset="0"/>
              </a:rPr>
              <a:t>Over 2,600 faculty</a:t>
            </a:r>
          </a:p>
          <a:p>
            <a:pPr marL="674688" lvl="1" indent="-449263">
              <a:buFont typeface="Arial" pitchFamily="34" charset="0"/>
              <a:buChar char="•"/>
            </a:pPr>
            <a:r>
              <a:rPr lang="en-US" sz="2400" b="1" dirty="0">
                <a:solidFill>
                  <a:srgbClr val="970035"/>
                </a:solidFill>
                <a:latin typeface="ITC Stone Sans Std Medium" panose="020B0602030503020204" pitchFamily="34" charset="0"/>
              </a:rPr>
              <a:t>Over 4,200 employees</a:t>
            </a:r>
          </a:p>
        </p:txBody>
      </p:sp>
      <p:sp>
        <p:nvSpPr>
          <p:cNvPr id="23" name="TPQuestion"/>
          <p:cNvSpPr txBox="1">
            <a:spLocks/>
          </p:cNvSpPr>
          <p:nvPr/>
        </p:nvSpPr>
        <p:spPr bwMode="black">
          <a:xfrm>
            <a:off x="0" y="57951"/>
            <a:ext cx="6128937" cy="535531"/>
          </a:xfrm>
          <a:prstGeom prst="rect">
            <a:avLst/>
          </a:prstGeom>
          <a:gradFill flip="none" rotWithShape="1">
            <a:gsLst>
              <a:gs pos="0">
                <a:srgbClr val="5E6A71"/>
              </a:gs>
              <a:gs pos="34000">
                <a:schemeClr val="tx1"/>
              </a:gs>
              <a:gs pos="100000">
                <a:schemeClr val="tx1"/>
              </a:gs>
            </a:gsLst>
            <a:lin ang="0" scaled="1"/>
            <a:tileRect/>
          </a:gra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1" compatLnSpc="1">
            <a:prstTxWarp prst="textNoShape">
              <a:avLst/>
            </a:prstTxWarp>
            <a:spAutoFit/>
          </a:bodyPr>
          <a:lstStyle>
            <a:defPPr>
              <a:defRPr lang="en-US"/>
            </a:defPPr>
            <a:lvl1pPr marL="0" eaLnBrk="0" hangingPunct="0">
              <a:lnSpc>
                <a:spcPct val="90000"/>
              </a:lnSpc>
              <a:defRPr sz="3200" b="1">
                <a:solidFill>
                  <a:srgbClr val="600020"/>
                </a:solidFill>
                <a:effectLst>
                  <a:outerShdw blurRad="114300" dist="25400" dir="5400000" algn="ctr" rotWithShape="0">
                    <a:schemeClr val="tx1"/>
                  </a:outerShdw>
                </a:effectLst>
                <a:latin typeface="Stone Sans Bold" pitchFamily="34" charset="0"/>
              </a:defRPr>
            </a:lvl1pPr>
            <a:lvl2pPr eaLnBrk="0" hangingPunct="0">
              <a:lnSpc>
                <a:spcPct val="90000"/>
              </a:lnSpc>
              <a:defRPr sz="2800" b="1"/>
            </a:lvl2pPr>
            <a:lvl3pPr eaLnBrk="0" hangingPunct="0">
              <a:lnSpc>
                <a:spcPct val="90000"/>
              </a:lnSpc>
              <a:defRPr sz="2800" b="1"/>
            </a:lvl3pPr>
            <a:lvl4pPr eaLnBrk="0" hangingPunct="0">
              <a:lnSpc>
                <a:spcPct val="90000"/>
              </a:lnSpc>
              <a:defRPr sz="2800" b="1"/>
            </a:lvl4pPr>
            <a:lvl5pPr eaLnBrk="0" hangingPunct="0">
              <a:lnSpc>
                <a:spcPct val="90000"/>
              </a:lnSpc>
              <a:defRPr sz="2800" b="1"/>
            </a:lvl5pPr>
            <a:lvl6pPr marL="457200" fontAlgn="base">
              <a:lnSpc>
                <a:spcPct val="90000"/>
              </a:lnSpc>
              <a:spcBef>
                <a:spcPct val="0"/>
              </a:spcBef>
              <a:spcAft>
                <a:spcPct val="0"/>
              </a:spcAft>
              <a:defRPr sz="2800" b="1"/>
            </a:lvl6pPr>
            <a:lvl7pPr marL="914400" fontAlgn="base">
              <a:lnSpc>
                <a:spcPct val="90000"/>
              </a:lnSpc>
              <a:spcBef>
                <a:spcPct val="0"/>
              </a:spcBef>
              <a:spcAft>
                <a:spcPct val="0"/>
              </a:spcAft>
              <a:defRPr sz="2800" b="1"/>
            </a:lvl7pPr>
            <a:lvl8pPr marL="1371600" fontAlgn="base">
              <a:lnSpc>
                <a:spcPct val="90000"/>
              </a:lnSpc>
              <a:spcBef>
                <a:spcPct val="0"/>
              </a:spcBef>
              <a:spcAft>
                <a:spcPct val="0"/>
              </a:spcAft>
              <a:defRPr sz="2800" b="1"/>
            </a:lvl8pPr>
            <a:lvl9pPr marL="1828800" fontAlgn="base">
              <a:lnSpc>
                <a:spcPct val="90000"/>
              </a:lnSpc>
              <a:spcBef>
                <a:spcPct val="0"/>
              </a:spcBef>
              <a:spcAft>
                <a:spcPct val="0"/>
              </a:spcAft>
              <a:defRPr sz="2800" b="1"/>
            </a:lvl9pPr>
          </a:lstStyle>
          <a:p>
            <a:r>
              <a:rPr lang="en-US" dirty="0">
                <a:solidFill>
                  <a:srgbClr val="981E32"/>
                </a:solidFill>
                <a:effectLst>
                  <a:outerShdw blurRad="38100" dist="38100" dir="2700000" algn="tl">
                    <a:srgbClr val="000000">
                      <a:alpha val="43137"/>
                    </a:srgbClr>
                  </a:outerShdw>
                </a:effectLst>
                <a:latin typeface="Stone Sans" pitchFamily="34" charset="0"/>
              </a:rPr>
              <a:t>Current Profile</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stretch>
            <a:fillRect/>
          </a:stretch>
        </p:blipFill>
        <p:spPr>
          <a:xfrm>
            <a:off x="5229225" y="6124575"/>
            <a:ext cx="3914775" cy="733425"/>
          </a:xfrm>
          <a:prstGeom prst="rect">
            <a:avLst/>
          </a:prstGeom>
        </p:spPr>
      </p:pic>
      <p:pic>
        <p:nvPicPr>
          <p:cNvPr id="3" name="Picture 2" descr="Kirk Schulz, Eleventh President at Washington State Univers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1229" y="1401670"/>
            <a:ext cx="3609104" cy="449113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4"/>
          <p:cNvSpPr txBox="1">
            <a:spLocks noChangeArrowheads="1"/>
          </p:cNvSpPr>
          <p:nvPr/>
        </p:nvSpPr>
        <p:spPr bwMode="auto">
          <a:xfrm>
            <a:off x="424664" y="6065824"/>
            <a:ext cx="87193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i="1" dirty="0">
                <a:solidFill>
                  <a:schemeClr val="accent1"/>
                </a:solidFill>
                <a:latin typeface="Stone Sans" pitchFamily="34" charset="0"/>
              </a:rPr>
              <a:t>Office of the President  - French Admin, Room 422</a:t>
            </a:r>
          </a:p>
          <a:p>
            <a:pPr algn="ctr" eaLnBrk="1" hangingPunct="1"/>
            <a:r>
              <a:rPr lang="en-US" dirty="0">
                <a:solidFill>
                  <a:schemeClr val="bg2"/>
                </a:solidFill>
                <a:latin typeface="Stone Sans" pitchFamily="34" charset="0"/>
                <a:hlinkClick r:id="rId6"/>
              </a:rPr>
              <a:t>strategicplan.wsu.edu</a:t>
            </a:r>
            <a:endParaRPr lang="en-US" dirty="0">
              <a:solidFill>
                <a:schemeClr val="bg2"/>
              </a:solidFill>
              <a:latin typeface="Stone Sans" pitchFamily="34" charset="0"/>
            </a:endParaRPr>
          </a:p>
        </p:txBody>
      </p:sp>
      <p:sp>
        <p:nvSpPr>
          <p:cNvPr id="12" name="TextBox 1"/>
          <p:cNvSpPr txBox="1">
            <a:spLocks noChangeArrowheads="1"/>
          </p:cNvSpPr>
          <p:nvPr/>
        </p:nvSpPr>
        <p:spPr bwMode="auto">
          <a:xfrm>
            <a:off x="5342965" y="1401670"/>
            <a:ext cx="3155576" cy="401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4000" b="1" dirty="0">
                <a:solidFill>
                  <a:schemeClr val="bg2"/>
                </a:solidFill>
                <a:latin typeface="Stone Sans" pitchFamily="34" charset="0"/>
              </a:rPr>
              <a:t>Kirk Schulz </a:t>
            </a:r>
          </a:p>
          <a:p>
            <a:pPr algn="ctr" eaLnBrk="1" hangingPunct="1"/>
            <a:r>
              <a:rPr lang="en-US" sz="3200" b="1" dirty="0">
                <a:solidFill>
                  <a:schemeClr val="bg2"/>
                </a:solidFill>
                <a:latin typeface="Stone Sans" pitchFamily="34" charset="0"/>
              </a:rPr>
              <a:t>11</a:t>
            </a:r>
            <a:r>
              <a:rPr lang="en-US" sz="3200" b="1" baseline="30000" dirty="0">
                <a:solidFill>
                  <a:schemeClr val="bg2"/>
                </a:solidFill>
                <a:latin typeface="Stone Sans" pitchFamily="34" charset="0"/>
              </a:rPr>
              <a:t>th</a:t>
            </a:r>
            <a:r>
              <a:rPr lang="en-US" sz="3200" b="1" dirty="0">
                <a:solidFill>
                  <a:schemeClr val="bg2"/>
                </a:solidFill>
                <a:latin typeface="Stone Sans" pitchFamily="34" charset="0"/>
              </a:rPr>
              <a:t> President</a:t>
            </a:r>
          </a:p>
          <a:p>
            <a:pPr algn="ctr" eaLnBrk="1" hangingPunct="1"/>
            <a:endParaRPr lang="en-US" sz="2800" b="1" dirty="0">
              <a:solidFill>
                <a:schemeClr val="bg2"/>
              </a:solidFill>
              <a:latin typeface="Stone Sans" pitchFamily="34" charset="0"/>
            </a:endParaRPr>
          </a:p>
          <a:p>
            <a:pPr algn="ctr" eaLnBrk="1" hangingPunct="1"/>
            <a:r>
              <a:rPr lang="en-US" sz="2800" b="1" dirty="0">
                <a:solidFill>
                  <a:schemeClr val="bg2"/>
                </a:solidFill>
                <a:latin typeface="Stone Sans" pitchFamily="34" charset="0"/>
              </a:rPr>
              <a:t>WSU Strategic Plan</a:t>
            </a:r>
          </a:p>
          <a:p>
            <a:pPr algn="ctr" eaLnBrk="1" hangingPunct="1"/>
            <a:r>
              <a:rPr lang="en-US" sz="2000" dirty="0">
                <a:solidFill>
                  <a:schemeClr val="bg2"/>
                </a:solidFill>
                <a:latin typeface="Stone Sans" pitchFamily="34" charset="0"/>
              </a:rPr>
              <a:t>Core Values and broad mission of Washington State University </a:t>
            </a:r>
          </a:p>
          <a:p>
            <a:pPr algn="ctr" eaLnBrk="1" hangingPunct="1"/>
            <a:endParaRPr lang="en-US" sz="2800" b="1" dirty="0">
              <a:solidFill>
                <a:schemeClr val="bg2"/>
              </a:solidFill>
              <a:latin typeface="Stone Sans" pitchFamily="34" charset="0"/>
            </a:endParaRPr>
          </a:p>
          <a:p>
            <a:pPr algn="ctr" eaLnBrk="1" hangingPunct="1"/>
            <a:endParaRPr lang="en-US" sz="1100" b="1" dirty="0">
              <a:solidFill>
                <a:schemeClr val="bg2"/>
              </a:solidFill>
              <a:latin typeface="Stone Sans" pitchFamily="34" charset="0"/>
            </a:endParaRPr>
          </a:p>
        </p:txBody>
      </p:sp>
      <p:sp>
        <p:nvSpPr>
          <p:cNvPr id="13" name="TPQuestion"/>
          <p:cNvSpPr txBox="1">
            <a:spLocks/>
          </p:cNvSpPr>
          <p:nvPr/>
        </p:nvSpPr>
        <p:spPr bwMode="black">
          <a:xfrm>
            <a:off x="0" y="57951"/>
            <a:ext cx="6128937" cy="535531"/>
          </a:xfrm>
          <a:prstGeom prst="rect">
            <a:avLst/>
          </a:prstGeom>
          <a:gradFill flip="none" rotWithShape="1">
            <a:gsLst>
              <a:gs pos="0">
                <a:srgbClr val="5E6A71"/>
              </a:gs>
              <a:gs pos="34000">
                <a:schemeClr val="tx1"/>
              </a:gs>
              <a:gs pos="100000">
                <a:schemeClr val="tx1"/>
              </a:gs>
            </a:gsLst>
            <a:lin ang="0" scaled="1"/>
            <a:tileRect/>
          </a:gra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1" compatLnSpc="1">
            <a:prstTxWarp prst="textNoShape">
              <a:avLst/>
            </a:prstTxWarp>
            <a:spAutoFit/>
          </a:bodyPr>
          <a:lstStyle>
            <a:defPPr>
              <a:defRPr lang="en-US"/>
            </a:defPPr>
            <a:lvl1pPr marL="0" eaLnBrk="0" hangingPunct="0">
              <a:lnSpc>
                <a:spcPct val="90000"/>
              </a:lnSpc>
              <a:defRPr sz="3200" b="1">
                <a:solidFill>
                  <a:srgbClr val="600020"/>
                </a:solidFill>
                <a:effectLst>
                  <a:outerShdw blurRad="114300" dist="25400" dir="5400000" algn="ctr" rotWithShape="0">
                    <a:schemeClr val="tx1"/>
                  </a:outerShdw>
                </a:effectLst>
                <a:latin typeface="Stone Sans Bold" pitchFamily="34" charset="0"/>
              </a:defRPr>
            </a:lvl1pPr>
            <a:lvl2pPr eaLnBrk="0" hangingPunct="0">
              <a:lnSpc>
                <a:spcPct val="90000"/>
              </a:lnSpc>
              <a:defRPr sz="2800" b="1"/>
            </a:lvl2pPr>
            <a:lvl3pPr eaLnBrk="0" hangingPunct="0">
              <a:lnSpc>
                <a:spcPct val="90000"/>
              </a:lnSpc>
              <a:defRPr sz="2800" b="1"/>
            </a:lvl3pPr>
            <a:lvl4pPr eaLnBrk="0" hangingPunct="0">
              <a:lnSpc>
                <a:spcPct val="90000"/>
              </a:lnSpc>
              <a:defRPr sz="2800" b="1"/>
            </a:lvl4pPr>
            <a:lvl5pPr eaLnBrk="0" hangingPunct="0">
              <a:lnSpc>
                <a:spcPct val="90000"/>
              </a:lnSpc>
              <a:defRPr sz="2800" b="1"/>
            </a:lvl5pPr>
            <a:lvl6pPr marL="457200" fontAlgn="base">
              <a:lnSpc>
                <a:spcPct val="90000"/>
              </a:lnSpc>
              <a:spcBef>
                <a:spcPct val="0"/>
              </a:spcBef>
              <a:spcAft>
                <a:spcPct val="0"/>
              </a:spcAft>
              <a:defRPr sz="2800" b="1"/>
            </a:lvl6pPr>
            <a:lvl7pPr marL="914400" fontAlgn="base">
              <a:lnSpc>
                <a:spcPct val="90000"/>
              </a:lnSpc>
              <a:spcBef>
                <a:spcPct val="0"/>
              </a:spcBef>
              <a:spcAft>
                <a:spcPct val="0"/>
              </a:spcAft>
              <a:defRPr sz="2800" b="1"/>
            </a:lvl7pPr>
            <a:lvl8pPr marL="1371600" fontAlgn="base">
              <a:lnSpc>
                <a:spcPct val="90000"/>
              </a:lnSpc>
              <a:spcBef>
                <a:spcPct val="0"/>
              </a:spcBef>
              <a:spcAft>
                <a:spcPct val="0"/>
              </a:spcAft>
              <a:defRPr sz="2800" b="1"/>
            </a:lvl8pPr>
            <a:lvl9pPr marL="1828800" fontAlgn="base">
              <a:lnSpc>
                <a:spcPct val="90000"/>
              </a:lnSpc>
              <a:spcBef>
                <a:spcPct val="0"/>
              </a:spcBef>
              <a:spcAft>
                <a:spcPct val="0"/>
              </a:spcAft>
              <a:defRPr sz="2800" b="1"/>
            </a:lvl9pPr>
          </a:lstStyle>
          <a:p>
            <a:r>
              <a:rPr lang="en-US" dirty="0">
                <a:solidFill>
                  <a:srgbClr val="981E32"/>
                </a:solidFill>
                <a:effectLst>
                  <a:outerShdw blurRad="38100" dist="38100" dir="2700000" algn="tl">
                    <a:srgbClr val="000000">
                      <a:alpha val="43137"/>
                    </a:srgbClr>
                  </a:outerShdw>
                </a:effectLst>
                <a:latin typeface="Stone Sans" pitchFamily="34" charset="0"/>
              </a:rPr>
              <a:t>Leadership</a:t>
            </a:r>
          </a:p>
        </p:txBody>
      </p:sp>
    </p:spTree>
    <p:custDataLst>
      <p:tags r:id="rId1"/>
    </p:custDataLst>
    <p:extLst>
      <p:ext uri="{BB962C8B-B14F-4D97-AF65-F5344CB8AC3E}">
        <p14:creationId xmlns:p14="http://schemas.microsoft.com/office/powerpoint/2010/main" val="29631342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NOPREFERENCE" val="False"/>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NOPREFERENCE" val="False"/>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NOPREFERENCE" val="False"/>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NOPREFERENCE" val="False"/>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NOPREFERENCE" val="False"/>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NOPREFERENCE" val="False"/>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NOPREFERENCE" val="False"/>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NOPREFERENCE" val="False"/>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NOPREFERENCE" val="False"/>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NOPREFERENCE" val="False"/>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ARTICULATE_SLIDE_THUMBNAIL_REFRESH" val="1"/>
</p:tagLst>
</file>

<file path=ppt/theme/theme1.xml><?xml version="1.0" encoding="utf-8"?>
<a:theme xmlns:a="http://schemas.openxmlformats.org/drawingml/2006/main" name="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31349</TotalTime>
  <Words>6297</Words>
  <Application>Microsoft Office PowerPoint</Application>
  <PresentationFormat>On-screen Show (4:3)</PresentationFormat>
  <Paragraphs>717</Paragraphs>
  <Slides>43</Slides>
  <Notes>42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Arial</vt:lpstr>
      <vt:lpstr>Brush Script MT</vt:lpstr>
      <vt:lpstr>FrankRuehl</vt:lpstr>
      <vt:lpstr>ITC Stone Sans Std Medium</vt:lpstr>
      <vt:lpstr>Lucida Sans</vt:lpstr>
      <vt:lpstr>Stone Sans</vt:lpstr>
      <vt:lpstr>Stone Serif</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Washington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Marketing</dc:creator>
  <cp:lastModifiedBy>Schmidt, David A</cp:lastModifiedBy>
  <cp:revision>659</cp:revision>
  <cp:lastPrinted>2017-09-08T21:31:02Z</cp:lastPrinted>
  <dcterms:created xsi:type="dcterms:W3CDTF">2001-10-04T20:08:10Z</dcterms:created>
  <dcterms:modified xsi:type="dcterms:W3CDTF">2018-08-06T20:51:10Z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99519576-D164-4B6D-8EB9-46C92CAC86D1</vt:lpwstr>
  </property>
  <property fmtid="{D5CDD505-2E9C-101B-9397-08002B2CF9AE}" pid="3" name="ArticulatePath">
    <vt:lpwstr>New Employee Orientation - Presentation</vt:lpwstr>
  </property>
</Properties>
</file>