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4" r:id="rId1"/>
  </p:sldMasterIdLst>
  <p:notesMasterIdLst>
    <p:notesMasterId r:id="rId55"/>
  </p:notesMasterIdLst>
  <p:handoutMasterIdLst>
    <p:handoutMasterId r:id="rId56"/>
  </p:handoutMasterIdLst>
  <p:sldIdLst>
    <p:sldId id="256" r:id="rId2"/>
    <p:sldId id="257" r:id="rId3"/>
    <p:sldId id="304" r:id="rId4"/>
    <p:sldId id="258" r:id="rId5"/>
    <p:sldId id="259" r:id="rId6"/>
    <p:sldId id="260" r:id="rId7"/>
    <p:sldId id="261" r:id="rId8"/>
    <p:sldId id="305"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306" r:id="rId22"/>
    <p:sldId id="274" r:id="rId23"/>
    <p:sldId id="276" r:id="rId24"/>
    <p:sldId id="277" r:id="rId25"/>
    <p:sldId id="278" r:id="rId26"/>
    <p:sldId id="279" r:id="rId27"/>
    <p:sldId id="280" r:id="rId28"/>
    <p:sldId id="281" r:id="rId29"/>
    <p:sldId id="275" r:id="rId30"/>
    <p:sldId id="303"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302" r:id="rId45"/>
    <p:sldId id="299" r:id="rId46"/>
    <p:sldId id="295" r:id="rId47"/>
    <p:sldId id="296" r:id="rId48"/>
    <p:sldId id="297" r:id="rId49"/>
    <p:sldId id="298" r:id="rId50"/>
    <p:sldId id="307" r:id="rId51"/>
    <p:sldId id="308" r:id="rId52"/>
    <p:sldId id="300" r:id="rId53"/>
    <p:sldId id="301" r:id="rId54"/>
  </p:sldIdLst>
  <p:sldSz cx="12192000" cy="6858000"/>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nd, Melissa E" initials="PME" lastIdx="1" clrIdx="0">
    <p:extLst>
      <p:ext uri="{19B8F6BF-5375-455C-9EA6-DF929625EA0E}">
        <p15:presenceInfo xmlns:p15="http://schemas.microsoft.com/office/powerpoint/2012/main" userId="S-1-5-21-861567501-115176313-682003330-21541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7577" autoAdjust="0"/>
  </p:normalViewPr>
  <p:slideViewPr>
    <p:cSldViewPr snapToGrid="0">
      <p:cViewPr varScale="1">
        <p:scale>
          <a:sx n="67" d="100"/>
          <a:sy n="67" d="100"/>
        </p:scale>
        <p:origin x="8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550"/>
          </a:xfrm>
          <a:prstGeom prst="rect">
            <a:avLst/>
          </a:prstGeom>
        </p:spPr>
        <p:txBody>
          <a:bodyPr vert="horz" lIns="91440" tIns="45720" rIns="91440" bIns="45720" rtlCol="0"/>
          <a:lstStyle>
            <a:lvl1pPr algn="l">
              <a:defRPr sz="1200"/>
            </a:lvl1pPr>
          </a:lstStyle>
          <a:p>
            <a:r>
              <a:rPr lang="en-US" smtClean="0"/>
              <a:t>OPDRS &amp; Recruitment Processes</a:t>
            </a:r>
            <a:endParaRPr lang="en-US"/>
          </a:p>
        </p:txBody>
      </p:sp>
      <p:sp>
        <p:nvSpPr>
          <p:cNvPr id="3" name="Date Placeholder 2"/>
          <p:cNvSpPr>
            <a:spLocks noGrp="1"/>
          </p:cNvSpPr>
          <p:nvPr>
            <p:ph type="dt" sz="quarter" idx="1"/>
          </p:nvPr>
        </p:nvSpPr>
        <p:spPr>
          <a:xfrm>
            <a:off x="3884614" y="1"/>
            <a:ext cx="2971800" cy="463550"/>
          </a:xfrm>
          <a:prstGeom prst="rect">
            <a:avLst/>
          </a:prstGeom>
        </p:spPr>
        <p:txBody>
          <a:bodyPr vert="horz" lIns="91440" tIns="45720" rIns="91440" bIns="45720" rtlCol="0"/>
          <a:lstStyle>
            <a:lvl1pPr algn="r">
              <a:defRPr sz="1200"/>
            </a:lvl1pPr>
          </a:lstStyle>
          <a:p>
            <a:r>
              <a:rPr lang="en-US" smtClean="0"/>
              <a:t>2016</a:t>
            </a:r>
            <a:endParaRPr lang="en-US"/>
          </a:p>
        </p:txBody>
      </p:sp>
      <p:sp>
        <p:nvSpPr>
          <p:cNvPr id="4" name="Footer Placeholder 3"/>
          <p:cNvSpPr>
            <a:spLocks noGrp="1"/>
          </p:cNvSpPr>
          <p:nvPr>
            <p:ph type="ftr" sz="quarter" idx="2"/>
          </p:nvPr>
        </p:nvSpPr>
        <p:spPr>
          <a:xfrm>
            <a:off x="0" y="8772525"/>
            <a:ext cx="29718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772525"/>
            <a:ext cx="2971800" cy="463550"/>
          </a:xfrm>
          <a:prstGeom prst="rect">
            <a:avLst/>
          </a:prstGeom>
        </p:spPr>
        <p:txBody>
          <a:bodyPr vert="horz" lIns="91440" tIns="45720" rIns="91440" bIns="45720" rtlCol="0" anchor="b"/>
          <a:lstStyle>
            <a:lvl1pPr algn="r">
              <a:defRPr sz="1200"/>
            </a:lvl1pPr>
          </a:lstStyle>
          <a:p>
            <a:fld id="{0B03385B-F404-46E0-9D62-9244B8161C8B}" type="slidenum">
              <a:rPr lang="en-US" smtClean="0"/>
              <a:t>‹#›</a:t>
            </a:fld>
            <a:endParaRPr lang="en-US"/>
          </a:p>
        </p:txBody>
      </p:sp>
    </p:spTree>
    <p:extLst>
      <p:ext uri="{BB962C8B-B14F-4D97-AF65-F5344CB8AC3E}">
        <p14:creationId xmlns:p14="http://schemas.microsoft.com/office/powerpoint/2010/main" val="367645231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3" cy="463942"/>
          </a:xfrm>
          <a:prstGeom prst="rect">
            <a:avLst/>
          </a:prstGeom>
        </p:spPr>
        <p:txBody>
          <a:bodyPr vert="horz" lIns="91440" tIns="45720" rIns="91440" bIns="45720" rtlCol="0"/>
          <a:lstStyle>
            <a:lvl1pPr algn="l">
              <a:defRPr sz="1200"/>
            </a:lvl1pPr>
          </a:lstStyle>
          <a:p>
            <a:r>
              <a:rPr lang="en-US" smtClean="0"/>
              <a:t>OPDRS &amp; Recruitment Processes</a:t>
            </a:r>
            <a:endParaRPr lang="en-US"/>
          </a:p>
        </p:txBody>
      </p:sp>
      <p:sp>
        <p:nvSpPr>
          <p:cNvPr id="3" name="Date Placeholder 2"/>
          <p:cNvSpPr>
            <a:spLocks noGrp="1"/>
          </p:cNvSpPr>
          <p:nvPr>
            <p:ph type="dt" idx="1"/>
          </p:nvPr>
        </p:nvSpPr>
        <p:spPr>
          <a:xfrm>
            <a:off x="3885179" y="0"/>
            <a:ext cx="2971643" cy="463942"/>
          </a:xfrm>
          <a:prstGeom prst="rect">
            <a:avLst/>
          </a:prstGeom>
        </p:spPr>
        <p:txBody>
          <a:bodyPr vert="horz" lIns="91440" tIns="45720" rIns="91440" bIns="45720" rtlCol="0"/>
          <a:lstStyle>
            <a:lvl1pPr algn="r">
              <a:defRPr sz="1200"/>
            </a:lvl1pPr>
          </a:lstStyle>
          <a:p>
            <a:r>
              <a:rPr lang="en-US" smtClean="0"/>
              <a:t>2016</a:t>
            </a:r>
            <a:endParaRPr lang="en-US"/>
          </a:p>
        </p:txBody>
      </p:sp>
      <p:sp>
        <p:nvSpPr>
          <p:cNvPr id="4" name="Slide Image Placeholder 3"/>
          <p:cNvSpPr>
            <a:spLocks noGrp="1" noRot="1" noChangeAspect="1"/>
          </p:cNvSpPr>
          <p:nvPr>
            <p:ph type="sldImg" idx="2"/>
          </p:nvPr>
        </p:nvSpPr>
        <p:spPr>
          <a:xfrm>
            <a:off x="658813" y="1154113"/>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036" y="4444862"/>
            <a:ext cx="5485928" cy="363670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135"/>
            <a:ext cx="2971643" cy="46394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179" y="8772135"/>
            <a:ext cx="2971643" cy="463941"/>
          </a:xfrm>
          <a:prstGeom prst="rect">
            <a:avLst/>
          </a:prstGeom>
        </p:spPr>
        <p:txBody>
          <a:bodyPr vert="horz" lIns="91440" tIns="45720" rIns="91440" bIns="45720" rtlCol="0" anchor="b"/>
          <a:lstStyle>
            <a:lvl1pPr algn="r">
              <a:defRPr sz="1200"/>
            </a:lvl1pPr>
          </a:lstStyle>
          <a:p>
            <a:fld id="{57C42796-093B-46D8-8883-477634D0EA79}" type="slidenum">
              <a:rPr lang="en-US" smtClean="0"/>
              <a:t>‹#›</a:t>
            </a:fld>
            <a:endParaRPr lang="en-US"/>
          </a:p>
        </p:txBody>
      </p:sp>
    </p:spTree>
    <p:extLst>
      <p:ext uri="{BB962C8B-B14F-4D97-AF65-F5344CB8AC3E}">
        <p14:creationId xmlns:p14="http://schemas.microsoft.com/office/powerpoint/2010/main" val="318781846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1</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2740225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this</a:t>
            </a:r>
            <a:r>
              <a:rPr lang="en-US" baseline="0" dirty="0" smtClean="0"/>
              <a:t> slide deals with an action that is not pictured. I think it would helpful to users to what this slide is describing. DONE</a:t>
            </a:r>
            <a:endParaRPr lang="en-US" dirty="0"/>
          </a:p>
        </p:txBody>
      </p:sp>
      <p:sp>
        <p:nvSpPr>
          <p:cNvPr id="4" name="Slide Number Placeholder 3"/>
          <p:cNvSpPr>
            <a:spLocks noGrp="1"/>
          </p:cNvSpPr>
          <p:nvPr>
            <p:ph type="sldNum" sz="quarter" idx="10"/>
          </p:nvPr>
        </p:nvSpPr>
        <p:spPr/>
        <p:txBody>
          <a:bodyPr/>
          <a:lstStyle/>
          <a:p>
            <a:fld id="{57C42796-093B-46D8-8883-477634D0EA79}" type="slidenum">
              <a:rPr lang="en-US" smtClean="0"/>
              <a:t>12</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1762238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Near the bottom of the page is a listing of all approved positions in the department(s) you have access to. Select an approved position.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Recommend changing</a:t>
            </a:r>
            <a:r>
              <a:rPr lang="en-US" sz="1200" baseline="0" dirty="0" smtClean="0"/>
              <a:t> to: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Near the bottom of the page is a listing of all approved positions in the department(s) you have access to. Select an approved position by</a:t>
            </a:r>
            <a:r>
              <a:rPr lang="en-US" sz="1200" baseline="0" dirty="0" smtClean="0"/>
              <a:t> clicking on the university or working title</a:t>
            </a:r>
            <a:r>
              <a:rPr lang="en-US" sz="1200" dirty="0" smtClean="0"/>
              <a:t>. DONE</a:t>
            </a:r>
          </a:p>
          <a:p>
            <a:endParaRPr lang="en-US" dirty="0"/>
          </a:p>
        </p:txBody>
      </p:sp>
      <p:sp>
        <p:nvSpPr>
          <p:cNvPr id="4" name="Slide Number Placeholder 3"/>
          <p:cNvSpPr>
            <a:spLocks noGrp="1"/>
          </p:cNvSpPr>
          <p:nvPr>
            <p:ph type="sldNum" sz="quarter" idx="10"/>
          </p:nvPr>
        </p:nvSpPr>
        <p:spPr/>
        <p:txBody>
          <a:bodyPr/>
          <a:lstStyle/>
          <a:p>
            <a:fld id="{57C42796-093B-46D8-8883-477634D0EA79}" type="slidenum">
              <a:rPr lang="en-US" smtClean="0"/>
              <a:t>13</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1772041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14</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426120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15</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3632339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16</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41504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17</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2333137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18</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855716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19</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107078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to demonstrate these steps. </a:t>
            </a:r>
            <a:r>
              <a:rPr lang="en-US" baseline="0" smtClean="0"/>
              <a:t>DONE?</a:t>
            </a:r>
            <a:endParaRPr lang="en-US" dirty="0"/>
          </a:p>
        </p:txBody>
      </p:sp>
      <p:sp>
        <p:nvSpPr>
          <p:cNvPr id="4" name="Slide Number Placeholder 3"/>
          <p:cNvSpPr>
            <a:spLocks noGrp="1"/>
          </p:cNvSpPr>
          <p:nvPr>
            <p:ph type="sldNum" sz="quarter" idx="10"/>
          </p:nvPr>
        </p:nvSpPr>
        <p:spPr/>
        <p:txBody>
          <a:bodyPr/>
          <a:lstStyle/>
          <a:p>
            <a:fld id="{57C42796-093B-46D8-8883-477634D0EA79}" type="slidenum">
              <a:rPr lang="en-US" smtClean="0"/>
              <a:t>20</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733184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22</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186800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2</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4186042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23</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995307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24</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563108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25</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704767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26</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2604231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27</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249154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title is missing. MOVED</a:t>
            </a:r>
            <a:r>
              <a:rPr lang="en-US" baseline="0" dirty="0" smtClean="0"/>
              <a:t> PHOTOS TO ACCOMMODATE </a:t>
            </a:r>
            <a:endParaRPr lang="en-US" dirty="0"/>
          </a:p>
        </p:txBody>
      </p:sp>
      <p:sp>
        <p:nvSpPr>
          <p:cNvPr id="4" name="Slide Number Placeholder 3"/>
          <p:cNvSpPr>
            <a:spLocks noGrp="1"/>
          </p:cNvSpPr>
          <p:nvPr>
            <p:ph type="sldNum" sz="quarter" idx="10"/>
          </p:nvPr>
        </p:nvSpPr>
        <p:spPr/>
        <p:txBody>
          <a:bodyPr/>
          <a:lstStyle/>
          <a:p>
            <a:fld id="{57C42796-093B-46D8-8883-477634D0EA79}" type="slidenum">
              <a:rPr lang="en-US" smtClean="0"/>
              <a:t>28</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674720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lot of text for one slide.</a:t>
            </a:r>
            <a:r>
              <a:rPr lang="en-US" baseline="0" dirty="0" smtClean="0"/>
              <a:t> Consider breaking up or reducing text. DONE</a:t>
            </a:r>
            <a:endParaRPr lang="en-US" dirty="0"/>
          </a:p>
        </p:txBody>
      </p:sp>
      <p:sp>
        <p:nvSpPr>
          <p:cNvPr id="4" name="Slide Number Placeholder 3"/>
          <p:cNvSpPr>
            <a:spLocks noGrp="1"/>
          </p:cNvSpPr>
          <p:nvPr>
            <p:ph type="sldNum" sz="quarter" idx="10"/>
          </p:nvPr>
        </p:nvSpPr>
        <p:spPr/>
        <p:txBody>
          <a:bodyPr/>
          <a:lstStyle/>
          <a:p>
            <a:fld id="{57C42796-093B-46D8-8883-477634D0EA79}" type="slidenum">
              <a:rPr lang="en-US" smtClean="0"/>
              <a:t>29</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3558567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OPDRS &amp; Recruitment Processes</a:t>
            </a:r>
            <a:endParaRPr lang="en-US"/>
          </a:p>
        </p:txBody>
      </p:sp>
      <p:sp>
        <p:nvSpPr>
          <p:cNvPr id="5" name="Date Placeholder 4"/>
          <p:cNvSpPr>
            <a:spLocks noGrp="1"/>
          </p:cNvSpPr>
          <p:nvPr>
            <p:ph type="dt" idx="11"/>
          </p:nvPr>
        </p:nvSpPr>
        <p:spPr/>
        <p:txBody>
          <a:bodyPr/>
          <a:lstStyle/>
          <a:p>
            <a:r>
              <a:rPr lang="en-US" smtClean="0"/>
              <a:t>2016</a:t>
            </a:r>
            <a:endParaRPr lang="en-US"/>
          </a:p>
        </p:txBody>
      </p:sp>
      <p:sp>
        <p:nvSpPr>
          <p:cNvPr id="6" name="Slide Number Placeholder 5"/>
          <p:cNvSpPr>
            <a:spLocks noGrp="1"/>
          </p:cNvSpPr>
          <p:nvPr>
            <p:ph type="sldNum" sz="quarter" idx="12"/>
          </p:nvPr>
        </p:nvSpPr>
        <p:spPr/>
        <p:txBody>
          <a:bodyPr/>
          <a:lstStyle/>
          <a:p>
            <a:fld id="{57C42796-093B-46D8-8883-477634D0EA79}" type="slidenum">
              <a:rPr lang="en-US" smtClean="0"/>
              <a:t>30</a:t>
            </a:fld>
            <a:endParaRPr lang="en-US"/>
          </a:p>
        </p:txBody>
      </p:sp>
    </p:spTree>
    <p:extLst>
      <p:ext uri="{BB962C8B-B14F-4D97-AF65-F5344CB8AC3E}">
        <p14:creationId xmlns:p14="http://schemas.microsoft.com/office/powerpoint/2010/main" val="2335631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31</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2021473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32</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397209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4</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3443703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33</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149670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34</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1775320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35</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2606720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36</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2747983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37</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1785233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38</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164104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39</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2370741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information on one slide. Removed information regarding “</a:t>
            </a:r>
            <a:r>
              <a:rPr lang="en-US" i="1" dirty="0" smtClean="0"/>
              <a:t>Owned</a:t>
            </a:r>
            <a:r>
              <a:rPr lang="en-US" dirty="0" smtClean="0"/>
              <a:t>” workflow</a:t>
            </a:r>
            <a:r>
              <a:rPr lang="en-US" baseline="0" dirty="0" smtClean="0"/>
              <a:t> states, and we can just mention that when giving presentation. (i.e. if one applicant ‘owned’ by HR, then department can’t move applicant – will need to change settings).</a:t>
            </a:r>
            <a:endParaRPr lang="en-US" dirty="0"/>
          </a:p>
        </p:txBody>
      </p:sp>
      <p:sp>
        <p:nvSpPr>
          <p:cNvPr id="4" name="Slide Number Placeholder 3"/>
          <p:cNvSpPr>
            <a:spLocks noGrp="1"/>
          </p:cNvSpPr>
          <p:nvPr>
            <p:ph type="sldNum" sz="quarter" idx="10"/>
          </p:nvPr>
        </p:nvSpPr>
        <p:spPr/>
        <p:txBody>
          <a:bodyPr/>
          <a:lstStyle/>
          <a:p>
            <a:fld id="{57C42796-093B-46D8-8883-477634D0EA79}" type="slidenum">
              <a:rPr lang="en-US" smtClean="0"/>
              <a:t>40</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2220599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41</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1409922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42</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2525516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5</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14979100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don’t know that the image matches what is being described well. DONE – not quite sure if this is what else you wanted?</a:t>
            </a:r>
            <a:endParaRPr lang="en-US" dirty="0"/>
          </a:p>
        </p:txBody>
      </p:sp>
      <p:sp>
        <p:nvSpPr>
          <p:cNvPr id="4" name="Slide Number Placeholder 3"/>
          <p:cNvSpPr>
            <a:spLocks noGrp="1"/>
          </p:cNvSpPr>
          <p:nvPr>
            <p:ph type="sldNum" sz="quarter" idx="10"/>
          </p:nvPr>
        </p:nvSpPr>
        <p:spPr/>
        <p:txBody>
          <a:bodyPr/>
          <a:lstStyle/>
          <a:p>
            <a:fld id="{57C42796-093B-46D8-8883-477634D0EA79}" type="slidenum">
              <a:rPr lang="en-US" smtClean="0"/>
              <a:t>43</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29779650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44</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3051487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45</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34784196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text. DONE</a:t>
            </a:r>
            <a:endParaRPr lang="en-US" dirty="0"/>
          </a:p>
        </p:txBody>
      </p:sp>
      <p:sp>
        <p:nvSpPr>
          <p:cNvPr id="4" name="Slide Number Placeholder 3"/>
          <p:cNvSpPr>
            <a:spLocks noGrp="1"/>
          </p:cNvSpPr>
          <p:nvPr>
            <p:ph type="sldNum" sz="quarter" idx="10"/>
          </p:nvPr>
        </p:nvSpPr>
        <p:spPr/>
        <p:txBody>
          <a:bodyPr/>
          <a:lstStyle/>
          <a:p>
            <a:fld id="{57C42796-093B-46D8-8883-477634D0EA79}" type="slidenum">
              <a:rPr lang="en-US" smtClean="0"/>
              <a:t>46</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42651228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47</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4090990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48</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29776794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49</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1709412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52</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2061266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53</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1763171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6</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338678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7</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113220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9</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3313971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10</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2999571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C42796-093B-46D8-8883-477634D0EA79}" type="slidenum">
              <a:rPr lang="en-US" smtClean="0"/>
              <a:t>11</a:t>
            </a:fld>
            <a:endParaRPr lang="en-US"/>
          </a:p>
        </p:txBody>
      </p:sp>
      <p:sp>
        <p:nvSpPr>
          <p:cNvPr id="5" name="Header Placeholder 4"/>
          <p:cNvSpPr>
            <a:spLocks noGrp="1"/>
          </p:cNvSpPr>
          <p:nvPr>
            <p:ph type="hdr" sz="quarter" idx="11"/>
          </p:nvPr>
        </p:nvSpPr>
        <p:spPr/>
        <p:txBody>
          <a:bodyPr/>
          <a:lstStyle/>
          <a:p>
            <a:r>
              <a:rPr lang="en-US" smtClean="0"/>
              <a:t>OPDRS &amp; Recruitment Processes</a:t>
            </a:r>
            <a:endParaRPr lang="en-US"/>
          </a:p>
        </p:txBody>
      </p:sp>
      <p:sp>
        <p:nvSpPr>
          <p:cNvPr id="6" name="Date Placeholder 5"/>
          <p:cNvSpPr>
            <a:spLocks noGrp="1"/>
          </p:cNvSpPr>
          <p:nvPr>
            <p:ph type="dt" idx="12"/>
          </p:nvPr>
        </p:nvSpPr>
        <p:spPr/>
        <p:txBody>
          <a:bodyPr/>
          <a:lstStyle/>
          <a:p>
            <a:r>
              <a:rPr lang="en-US" smtClean="0"/>
              <a:t>2016</a:t>
            </a:r>
            <a:endParaRPr lang="en-US"/>
          </a:p>
        </p:txBody>
      </p:sp>
    </p:spTree>
    <p:extLst>
      <p:ext uri="{BB962C8B-B14F-4D97-AF65-F5344CB8AC3E}">
        <p14:creationId xmlns:p14="http://schemas.microsoft.com/office/powerpoint/2010/main" val="231511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57CC79F-0E53-4B18-BDD6-A7F7FE4CC833}"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B5AFE-E091-44C4-901F-FB942D072BF4}"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520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7CC79F-0E53-4B18-BDD6-A7F7FE4CC833}"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B5AFE-E091-44C4-901F-FB942D072BF4}" type="slidenum">
              <a:rPr lang="en-US" smtClean="0"/>
              <a:t>‹#›</a:t>
            </a:fld>
            <a:endParaRPr lang="en-US"/>
          </a:p>
        </p:txBody>
      </p:sp>
    </p:spTree>
    <p:extLst>
      <p:ext uri="{BB962C8B-B14F-4D97-AF65-F5344CB8AC3E}">
        <p14:creationId xmlns:p14="http://schemas.microsoft.com/office/powerpoint/2010/main" val="412981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7CC79F-0E53-4B18-BDD6-A7F7FE4CC833}"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B5AFE-E091-44C4-901F-FB942D072BF4}"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82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7CC79F-0E53-4B18-BDD6-A7F7FE4CC833}"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B5AFE-E091-44C4-901F-FB942D072BF4}" type="slidenum">
              <a:rPr lang="en-US" smtClean="0"/>
              <a:t>‹#›</a:t>
            </a:fld>
            <a:endParaRPr lang="en-US"/>
          </a:p>
        </p:txBody>
      </p:sp>
    </p:spTree>
    <p:extLst>
      <p:ext uri="{BB962C8B-B14F-4D97-AF65-F5344CB8AC3E}">
        <p14:creationId xmlns:p14="http://schemas.microsoft.com/office/powerpoint/2010/main" val="402852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7CC79F-0E53-4B18-BDD6-A7F7FE4CC833}"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B5AFE-E091-44C4-901F-FB942D072BF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084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7CC79F-0E53-4B18-BDD6-A7F7FE4CC833}"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B5AFE-E091-44C4-901F-FB942D072BF4}" type="slidenum">
              <a:rPr lang="en-US" smtClean="0"/>
              <a:t>‹#›</a:t>
            </a:fld>
            <a:endParaRPr lang="en-US"/>
          </a:p>
        </p:txBody>
      </p:sp>
    </p:spTree>
    <p:extLst>
      <p:ext uri="{BB962C8B-B14F-4D97-AF65-F5344CB8AC3E}">
        <p14:creationId xmlns:p14="http://schemas.microsoft.com/office/powerpoint/2010/main" val="263159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7CC79F-0E53-4B18-BDD6-A7F7FE4CC833}" type="datetimeFigureOut">
              <a:rPr lang="en-US" smtClean="0"/>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9B5AFE-E091-44C4-901F-FB942D072BF4}" type="slidenum">
              <a:rPr lang="en-US" smtClean="0"/>
              <a:t>‹#›</a:t>
            </a:fld>
            <a:endParaRPr lang="en-US"/>
          </a:p>
        </p:txBody>
      </p:sp>
    </p:spTree>
    <p:extLst>
      <p:ext uri="{BB962C8B-B14F-4D97-AF65-F5344CB8AC3E}">
        <p14:creationId xmlns:p14="http://schemas.microsoft.com/office/powerpoint/2010/main" val="3557923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7CC79F-0E53-4B18-BDD6-A7F7FE4CC833}" type="datetimeFigureOut">
              <a:rPr lang="en-US" smtClean="0"/>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9B5AFE-E091-44C4-901F-FB942D072BF4}" type="slidenum">
              <a:rPr lang="en-US" smtClean="0"/>
              <a:t>‹#›</a:t>
            </a:fld>
            <a:endParaRPr lang="en-US"/>
          </a:p>
        </p:txBody>
      </p:sp>
    </p:spTree>
    <p:extLst>
      <p:ext uri="{BB962C8B-B14F-4D97-AF65-F5344CB8AC3E}">
        <p14:creationId xmlns:p14="http://schemas.microsoft.com/office/powerpoint/2010/main" val="2623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CC79F-0E53-4B18-BDD6-A7F7FE4CC833}" type="datetimeFigureOut">
              <a:rPr lang="en-US" smtClean="0"/>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9B5AFE-E091-44C4-901F-FB942D072BF4}" type="slidenum">
              <a:rPr lang="en-US" smtClean="0"/>
              <a:t>‹#›</a:t>
            </a:fld>
            <a:endParaRPr lang="en-US"/>
          </a:p>
        </p:txBody>
      </p:sp>
    </p:spTree>
    <p:extLst>
      <p:ext uri="{BB962C8B-B14F-4D97-AF65-F5344CB8AC3E}">
        <p14:creationId xmlns:p14="http://schemas.microsoft.com/office/powerpoint/2010/main" val="107205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CC79F-0E53-4B18-BDD6-A7F7FE4CC833}"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B5AFE-E091-44C4-901F-FB942D072BF4}" type="slidenum">
              <a:rPr lang="en-US" smtClean="0"/>
              <a:t>‹#›</a:t>
            </a:fld>
            <a:endParaRPr lang="en-US"/>
          </a:p>
        </p:txBody>
      </p:sp>
    </p:spTree>
    <p:extLst>
      <p:ext uri="{BB962C8B-B14F-4D97-AF65-F5344CB8AC3E}">
        <p14:creationId xmlns:p14="http://schemas.microsoft.com/office/powerpoint/2010/main" val="104864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CC79F-0E53-4B18-BDD6-A7F7FE4CC833}"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B5AFE-E091-44C4-901F-FB942D072BF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14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57CC79F-0E53-4B18-BDD6-A7F7FE4CC833}" type="datetimeFigureOut">
              <a:rPr lang="en-US" smtClean="0"/>
              <a:t>9/24/2018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E9B5AFE-E091-44C4-901F-FB942D072BF4}"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181757"/>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ublic.wsu.edu/~forms/HTML/BPPM/60_Personnel/60.12_Administrative_Professional_Salary_Determination_and_Adjustment.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hrs.wsu.edu/HRS%20Contac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wsujobs.com/h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hrs.wsu.edu/HRS%20Contac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hyperlink" Target="http://www.wsujobs.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hrs.wsu.edu/Letter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hyperlink" Target="https://hrs.wsu.edu/utils/File.aspx?fileid=252"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hrs.wsu.edu/Recruitment%20toolki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public.wsu.edu/~forms/PDF/BPPM/60-08.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hrs.wsu.edu/New+Employees" TargetMode="External"/><Relationship Id="rId4" Type="http://schemas.openxmlformats.org/officeDocument/2006/relationships/hyperlink" Target="http://hrs.wsu.edu/onboardin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hrs.wsu.edu/opdr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hrs.wsu.edu/outreach+tools" TargetMode="External"/><Relationship Id="rId5" Type="http://schemas.openxmlformats.org/officeDocument/2006/relationships/hyperlink" Target="http://hrs.wsu.edu/candidate+Experience" TargetMode="External"/><Relationship Id="rId4" Type="http://schemas.openxmlformats.org/officeDocument/2006/relationships/hyperlink" Target="http://hrs.wsu.edu/Recruitment%20toolk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1100" y="769137"/>
            <a:ext cx="7772400" cy="1463040"/>
          </a:xfrm>
        </p:spPr>
        <p:txBody>
          <a:bodyPr/>
          <a:lstStyle/>
          <a:p>
            <a:r>
              <a:rPr lang="en-US" dirty="0" smtClean="0"/>
              <a:t>Online Position Description and recruitment System (OPDRS) </a:t>
            </a:r>
            <a:endParaRPr lang="en-US" dirty="0"/>
          </a:p>
        </p:txBody>
      </p:sp>
      <p:sp>
        <p:nvSpPr>
          <p:cNvPr id="3" name="Subtitle 2"/>
          <p:cNvSpPr>
            <a:spLocks noGrp="1"/>
          </p:cNvSpPr>
          <p:nvPr>
            <p:ph type="subTitle" idx="1"/>
          </p:nvPr>
        </p:nvSpPr>
        <p:spPr/>
        <p:txBody>
          <a:bodyPr/>
          <a:lstStyle/>
          <a:p>
            <a:r>
              <a:rPr lang="en-US" dirty="0" smtClean="0"/>
              <a:t>Presented by HRS</a:t>
            </a:r>
            <a:endParaRPr lang="en-US" dirty="0"/>
          </a:p>
        </p:txBody>
      </p:sp>
      <p:pic>
        <p:nvPicPr>
          <p:cNvPr id="4" name="Picture 2" descr="http://media.fx-mm.com/wp-content/uploads/Recruit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037" y="2476652"/>
            <a:ext cx="3946525" cy="3946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296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8"/>
          <p:cNvSpPr>
            <a:spLocks noChangeArrowheads="1"/>
          </p:cNvSpPr>
          <p:nvPr/>
        </p:nvSpPr>
        <p:spPr bwMode="auto">
          <a:xfrm>
            <a:off x="729787" y="470574"/>
            <a:ext cx="107324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1500" algn="l"/>
              </a:tabLst>
              <a:defRPr>
                <a:solidFill>
                  <a:schemeClr val="tx1"/>
                </a:solidFill>
                <a:latin typeface="Arial" panose="020B0604020202020204" pitchFamily="34" charset="0"/>
              </a:defRPr>
            </a:lvl1pPr>
            <a:lvl2pPr eaLnBrk="0" fontAlgn="base" hangingPunct="0">
              <a:spcBef>
                <a:spcPct val="0"/>
              </a:spcBef>
              <a:spcAft>
                <a:spcPct val="0"/>
              </a:spcAft>
              <a:tabLst>
                <a:tab pos="571500" algn="l"/>
              </a:tabLst>
              <a:defRPr>
                <a:solidFill>
                  <a:schemeClr val="tx1"/>
                </a:solidFill>
                <a:latin typeface="Arial" panose="020B0604020202020204" pitchFamily="34" charset="0"/>
              </a:defRPr>
            </a:lvl2pPr>
            <a:lvl3pPr eaLnBrk="0" fontAlgn="base" hangingPunct="0">
              <a:spcBef>
                <a:spcPct val="0"/>
              </a:spcBef>
              <a:spcAft>
                <a:spcPct val="0"/>
              </a:spcAft>
              <a:tabLst>
                <a:tab pos="571500" algn="l"/>
              </a:tabLst>
              <a:defRPr>
                <a:solidFill>
                  <a:schemeClr val="tx1"/>
                </a:solidFill>
                <a:latin typeface="Arial" panose="020B0604020202020204" pitchFamily="34" charset="0"/>
              </a:defRPr>
            </a:lvl3pPr>
            <a:lvl4pPr eaLnBrk="0" fontAlgn="base" hangingPunct="0">
              <a:spcBef>
                <a:spcPct val="0"/>
              </a:spcBef>
              <a:spcAft>
                <a:spcPct val="0"/>
              </a:spcAft>
              <a:tabLst>
                <a:tab pos="571500" algn="l"/>
              </a:tabLst>
              <a:defRPr>
                <a:solidFill>
                  <a:schemeClr val="tx1"/>
                </a:solidFill>
                <a:latin typeface="Arial" panose="020B0604020202020204" pitchFamily="34" charset="0"/>
              </a:defRPr>
            </a:lvl4pPr>
            <a:lvl5pPr eaLnBrk="0" fontAlgn="base" hangingPunct="0">
              <a:spcBef>
                <a:spcPct val="0"/>
              </a:spcBef>
              <a:spcAft>
                <a:spcPct val="0"/>
              </a:spcAft>
              <a:tabLst>
                <a:tab pos="571500" algn="l"/>
              </a:tabLst>
              <a:defRPr>
                <a:solidFill>
                  <a:schemeClr val="tx1"/>
                </a:solidFill>
                <a:latin typeface="Arial" panose="020B0604020202020204" pitchFamily="34" charset="0"/>
              </a:defRPr>
            </a:lvl5pPr>
            <a:lvl6pPr eaLnBrk="0" fontAlgn="base" hangingPunct="0">
              <a:spcBef>
                <a:spcPct val="0"/>
              </a:spcBef>
              <a:spcAft>
                <a:spcPct val="0"/>
              </a:spcAft>
              <a:tabLst>
                <a:tab pos="571500" algn="l"/>
              </a:tabLst>
              <a:defRPr>
                <a:solidFill>
                  <a:schemeClr val="tx1"/>
                </a:solidFill>
                <a:latin typeface="Arial" panose="020B0604020202020204" pitchFamily="34" charset="0"/>
              </a:defRPr>
            </a:lvl6pPr>
            <a:lvl7pPr eaLnBrk="0" fontAlgn="base" hangingPunct="0">
              <a:spcBef>
                <a:spcPct val="0"/>
              </a:spcBef>
              <a:spcAft>
                <a:spcPct val="0"/>
              </a:spcAft>
              <a:tabLst>
                <a:tab pos="571500" algn="l"/>
              </a:tabLst>
              <a:defRPr>
                <a:solidFill>
                  <a:schemeClr val="tx1"/>
                </a:solidFill>
                <a:latin typeface="Arial" panose="020B0604020202020204" pitchFamily="34" charset="0"/>
              </a:defRPr>
            </a:lvl7pPr>
            <a:lvl8pPr eaLnBrk="0" fontAlgn="base" hangingPunct="0">
              <a:spcBef>
                <a:spcPct val="0"/>
              </a:spcBef>
              <a:spcAft>
                <a:spcPct val="0"/>
              </a:spcAft>
              <a:tabLst>
                <a:tab pos="571500" algn="l"/>
              </a:tabLst>
              <a:defRPr>
                <a:solidFill>
                  <a:schemeClr val="tx1"/>
                </a:solidFill>
                <a:latin typeface="Arial" panose="020B0604020202020204" pitchFamily="34" charset="0"/>
              </a:defRPr>
            </a:lvl8pPr>
            <a:lvl9pPr eaLnBrk="0" fontAlgn="base" hangingPunct="0">
              <a:spcBef>
                <a:spcPct val="0"/>
              </a:spcBef>
              <a:spcAft>
                <a:spcPct val="0"/>
              </a:spcAft>
              <a:tabLst>
                <a:tab pos="571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571500" algn="l"/>
              </a:tabLst>
            </a:pPr>
            <a:r>
              <a:rPr kumimoji="0" lang="en-US" altLang="en-US" sz="2000" b="0" i="0" u="none" strike="noStrike" cap="none" normalizeH="0" baseline="0" dirty="0" smtClean="0">
                <a:ln>
                  <a:noFill/>
                </a:ln>
                <a:solidFill>
                  <a:schemeClr val="tx1"/>
                </a:solidFill>
                <a:effectLst/>
                <a:latin typeface="Microsoft Sans Serif" panose="020B0604020202020204" pitchFamily="34" charset="0"/>
                <a:ea typeface="Calibri" panose="020F0502020204030204" pitchFamily="34" charset="0"/>
                <a:cs typeface="Microsoft Sans Serif" panose="020B0604020202020204" pitchFamily="34" charset="0"/>
              </a:rPr>
              <a:t>The following is a list of the sections within new </a:t>
            </a:r>
            <a:r>
              <a:rPr kumimoji="0" lang="en-US" altLang="en-US" sz="2000" b="1" i="0" u="none" strike="noStrike" cap="none" normalizeH="0" baseline="0" dirty="0" smtClean="0">
                <a:ln>
                  <a:noFill/>
                </a:ln>
                <a:solidFill>
                  <a:schemeClr val="tx1"/>
                </a:solidFill>
                <a:effectLst/>
                <a:latin typeface="Microsoft Sans Serif" panose="020B0604020202020204" pitchFamily="34" charset="0"/>
                <a:ea typeface="Calibri" panose="020F0502020204030204" pitchFamily="34" charset="0"/>
                <a:cs typeface="Microsoft Sans Serif" panose="020B0604020202020204" pitchFamily="34" charset="0"/>
              </a:rPr>
              <a:t>Staff</a:t>
            </a:r>
            <a:r>
              <a:rPr kumimoji="0" lang="en-US" altLang="en-US" sz="2000" b="0" i="0" u="none" strike="noStrike" cap="none" normalizeH="0" baseline="0" dirty="0" smtClean="0">
                <a:ln>
                  <a:noFill/>
                </a:ln>
                <a:solidFill>
                  <a:schemeClr val="tx1"/>
                </a:solidFill>
                <a:effectLst/>
                <a:latin typeface="Microsoft Sans Serif" panose="020B0604020202020204" pitchFamily="34" charset="0"/>
                <a:ea typeface="Calibri" panose="020F0502020204030204" pitchFamily="34" charset="0"/>
                <a:cs typeface="Microsoft Sans Serif" panose="020B0604020202020204" pitchFamily="34" charset="0"/>
              </a:rPr>
              <a:t> positions that will need to be completed.</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endParaRPr kumimoji="0" lang="en-US" altLang="en-US" sz="1600" b="0" i="0" u="none" strike="noStrike" cap="none" normalizeH="0" baseline="0" dirty="0" smtClean="0">
              <a:ln>
                <a:noFill/>
              </a:ln>
              <a:solidFill>
                <a:schemeClr val="tx1"/>
              </a:solidFill>
              <a:effectLst/>
            </a:endParaRPr>
          </a:p>
        </p:txBody>
      </p:sp>
      <p:sp>
        <p:nvSpPr>
          <p:cNvPr id="24" name="Rectangle 2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4" name="Picture 63"/>
          <p:cNvPicPr/>
          <p:nvPr/>
        </p:nvPicPr>
        <p:blipFill>
          <a:blip r:embed="rId3">
            <a:extLst>
              <a:ext uri="{28A0092B-C50C-407E-A947-70E740481C1C}">
                <a14:useLocalDpi xmlns:a14="http://schemas.microsoft.com/office/drawing/2010/main" val="0"/>
              </a:ext>
            </a:extLst>
          </a:blip>
          <a:stretch>
            <a:fillRect/>
          </a:stretch>
        </p:blipFill>
        <p:spPr>
          <a:xfrm>
            <a:off x="2628900" y="1521881"/>
            <a:ext cx="3393612" cy="3797564"/>
          </a:xfrm>
          <a:prstGeom prst="rect">
            <a:avLst/>
          </a:prstGeom>
        </p:spPr>
      </p:pic>
      <p:sp>
        <p:nvSpPr>
          <p:cNvPr id="66" name="Text Box 2"/>
          <p:cNvSpPr txBox="1">
            <a:spLocks noChangeArrowheads="1"/>
          </p:cNvSpPr>
          <p:nvPr/>
        </p:nvSpPr>
        <p:spPr bwMode="auto">
          <a:xfrm>
            <a:off x="6286446" y="1482912"/>
            <a:ext cx="2425238" cy="269304"/>
          </a:xfrm>
          <a:prstGeom prst="rect">
            <a:avLst/>
          </a:prstGeom>
          <a:solidFill>
            <a:sysClr val="window" lastClr="FFFFFF"/>
          </a:solidFill>
          <a:ln w="25400" cap="flat" cmpd="sng" algn="ctr">
            <a:solidFill>
              <a:srgbClr val="4F81BD"/>
            </a:solidFill>
            <a:prstDash val="solid"/>
            <a:headEnd/>
            <a:tailEnd/>
          </a:ln>
          <a:effectLst/>
        </p:spPr>
        <p:txBody>
          <a:bodyPr rot="0" vert="horz" wrap="square" lIns="91440" tIns="45720" rIns="91440" bIns="4572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5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Select the official university title</a:t>
            </a:r>
          </a:p>
        </p:txBody>
      </p:sp>
      <p:cxnSp>
        <p:nvCxnSpPr>
          <p:cNvPr id="67" name="Straight Arrow Connector 66"/>
          <p:cNvCxnSpPr/>
          <p:nvPr/>
        </p:nvCxnSpPr>
        <p:spPr>
          <a:xfrm flipH="1">
            <a:off x="5940031" y="1630819"/>
            <a:ext cx="295275" cy="6464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62" name="Picture 2061"/>
          <p:cNvPicPr>
            <a:picLocks noChangeAspect="1"/>
          </p:cNvPicPr>
          <p:nvPr/>
        </p:nvPicPr>
        <p:blipFill>
          <a:blip r:embed="rId4"/>
          <a:stretch>
            <a:fillRect/>
          </a:stretch>
        </p:blipFill>
        <p:spPr>
          <a:xfrm>
            <a:off x="6232062" y="2104390"/>
            <a:ext cx="3839111" cy="485843"/>
          </a:xfrm>
          <a:prstGeom prst="rect">
            <a:avLst/>
          </a:prstGeom>
        </p:spPr>
      </p:pic>
      <p:cxnSp>
        <p:nvCxnSpPr>
          <p:cNvPr id="70" name="Straight Arrow Connector 69"/>
          <p:cNvCxnSpPr/>
          <p:nvPr/>
        </p:nvCxnSpPr>
        <p:spPr>
          <a:xfrm flipH="1">
            <a:off x="5936911" y="2132735"/>
            <a:ext cx="304800" cy="431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2063" name="Picture 2062"/>
          <p:cNvPicPr>
            <a:picLocks noChangeAspect="1"/>
          </p:cNvPicPr>
          <p:nvPr/>
        </p:nvPicPr>
        <p:blipFill>
          <a:blip r:embed="rId5"/>
          <a:stretch>
            <a:fillRect/>
          </a:stretch>
        </p:blipFill>
        <p:spPr>
          <a:xfrm>
            <a:off x="6232062" y="2807431"/>
            <a:ext cx="3953427" cy="485843"/>
          </a:xfrm>
          <a:prstGeom prst="rect">
            <a:avLst/>
          </a:prstGeom>
        </p:spPr>
      </p:pic>
      <p:cxnSp>
        <p:nvCxnSpPr>
          <p:cNvPr id="73" name="Straight Arrow Connector 72"/>
          <p:cNvCxnSpPr/>
          <p:nvPr/>
        </p:nvCxnSpPr>
        <p:spPr>
          <a:xfrm flipH="1">
            <a:off x="5922623" y="2977074"/>
            <a:ext cx="333375" cy="6477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2064" name="Picture 2063"/>
          <p:cNvPicPr>
            <a:picLocks noChangeAspect="1"/>
          </p:cNvPicPr>
          <p:nvPr/>
        </p:nvPicPr>
        <p:blipFill>
          <a:blip r:embed="rId6"/>
          <a:stretch>
            <a:fillRect/>
          </a:stretch>
        </p:blipFill>
        <p:spPr>
          <a:xfrm>
            <a:off x="6241711" y="3391387"/>
            <a:ext cx="4039164" cy="638264"/>
          </a:xfrm>
          <a:prstGeom prst="rect">
            <a:avLst/>
          </a:prstGeom>
        </p:spPr>
      </p:pic>
      <p:cxnSp>
        <p:nvCxnSpPr>
          <p:cNvPr id="76" name="Straight Arrow Connector 75"/>
          <p:cNvCxnSpPr/>
          <p:nvPr/>
        </p:nvCxnSpPr>
        <p:spPr>
          <a:xfrm flipH="1" flipV="1">
            <a:off x="5889286" y="3666781"/>
            <a:ext cx="333375" cy="23812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2065" name="Picture 2064"/>
          <p:cNvPicPr>
            <a:picLocks noChangeAspect="1"/>
          </p:cNvPicPr>
          <p:nvPr/>
        </p:nvPicPr>
        <p:blipFill>
          <a:blip r:embed="rId7"/>
          <a:stretch>
            <a:fillRect/>
          </a:stretch>
        </p:blipFill>
        <p:spPr>
          <a:xfrm>
            <a:off x="6232062" y="4065516"/>
            <a:ext cx="3648584" cy="314369"/>
          </a:xfrm>
          <a:prstGeom prst="rect">
            <a:avLst/>
          </a:prstGeom>
        </p:spPr>
      </p:pic>
      <p:cxnSp>
        <p:nvCxnSpPr>
          <p:cNvPr id="79" name="Straight Arrow Connector 78"/>
          <p:cNvCxnSpPr/>
          <p:nvPr/>
        </p:nvCxnSpPr>
        <p:spPr>
          <a:xfrm flipH="1" flipV="1">
            <a:off x="5822487" y="3996749"/>
            <a:ext cx="400050" cy="40957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pic>
        <p:nvPicPr>
          <p:cNvPr id="2066" name="Picture 2065"/>
          <p:cNvPicPr>
            <a:picLocks noChangeAspect="1"/>
          </p:cNvPicPr>
          <p:nvPr/>
        </p:nvPicPr>
        <p:blipFill>
          <a:blip r:embed="rId8"/>
          <a:stretch>
            <a:fillRect/>
          </a:stretch>
        </p:blipFill>
        <p:spPr>
          <a:xfrm>
            <a:off x="6232062" y="4511733"/>
            <a:ext cx="3829584" cy="314369"/>
          </a:xfrm>
          <a:prstGeom prst="rect">
            <a:avLst/>
          </a:prstGeom>
        </p:spPr>
      </p:pic>
      <p:cxnSp>
        <p:nvCxnSpPr>
          <p:cNvPr id="83" name="Straight Arrow Connector 82"/>
          <p:cNvCxnSpPr/>
          <p:nvPr/>
        </p:nvCxnSpPr>
        <p:spPr>
          <a:xfrm flipH="1" flipV="1">
            <a:off x="5889162" y="4406324"/>
            <a:ext cx="333375" cy="42926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pic>
        <p:nvPicPr>
          <p:cNvPr id="2067" name="Picture 2066"/>
          <p:cNvPicPr>
            <a:picLocks noChangeAspect="1"/>
          </p:cNvPicPr>
          <p:nvPr/>
        </p:nvPicPr>
        <p:blipFill>
          <a:blip r:embed="rId9"/>
          <a:stretch>
            <a:fillRect/>
          </a:stretch>
        </p:blipFill>
        <p:spPr>
          <a:xfrm>
            <a:off x="6232062" y="5319445"/>
            <a:ext cx="2381582" cy="314369"/>
          </a:xfrm>
          <a:prstGeom prst="rect">
            <a:avLst/>
          </a:prstGeom>
        </p:spPr>
      </p:pic>
      <p:cxnSp>
        <p:nvCxnSpPr>
          <p:cNvPr id="86" name="Straight Arrow Connector 85"/>
          <p:cNvCxnSpPr>
            <a:stCxn id="2067" idx="1"/>
          </p:cNvCxnSpPr>
          <p:nvPr/>
        </p:nvCxnSpPr>
        <p:spPr>
          <a:xfrm flipH="1" flipV="1">
            <a:off x="5847570" y="4786246"/>
            <a:ext cx="384492" cy="69038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17697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create a new staff position description?</a:t>
            </a:r>
          </a:p>
        </p:txBody>
      </p:sp>
      <p:sp>
        <p:nvSpPr>
          <p:cNvPr id="3" name="Content Placeholder 2"/>
          <p:cNvSpPr>
            <a:spLocks noGrp="1"/>
          </p:cNvSpPr>
          <p:nvPr>
            <p:ph idx="1"/>
          </p:nvPr>
        </p:nvSpPr>
        <p:spPr>
          <a:xfrm>
            <a:off x="606877" y="2250434"/>
            <a:ext cx="10554574" cy="3636511"/>
          </a:xfrm>
        </p:spPr>
        <p:txBody>
          <a:bodyPr>
            <a:normAutofit/>
          </a:bodyPr>
          <a:lstStyle/>
          <a:p>
            <a:pPr marL="0" indent="0">
              <a:buNone/>
            </a:pPr>
            <a:r>
              <a:rPr lang="en-US" sz="1800" dirty="0" smtClean="0"/>
              <a:t>After </a:t>
            </a:r>
            <a:r>
              <a:rPr lang="en-US" sz="1800" dirty="0"/>
              <a:t>completing all sections, review changes on the Position Actions Summary tab. Check all information entered for accuracy and make additional edits if necessary. Completed sections are noted with a </a:t>
            </a:r>
            <a:r>
              <a:rPr lang="en-US" sz="1800" dirty="0" smtClean="0"/>
              <a:t>green </a:t>
            </a:r>
            <a:r>
              <a:rPr lang="en-US" sz="1800" dirty="0"/>
              <a:t>checkmark      , while incomplete sections are noted with an orange exclamation mark      .</a:t>
            </a:r>
          </a:p>
          <a:p>
            <a:pPr marL="0" indent="0">
              <a:buNone/>
            </a:pPr>
            <a:r>
              <a:rPr lang="en-US" sz="1800" dirty="0" smtClean="0"/>
              <a:t>Once </a:t>
            </a:r>
            <a:r>
              <a:rPr lang="en-US" sz="1800" dirty="0"/>
              <a:t>all sections are completed, move the action through the workflow by hovering over the Take Action on Position Actions button on the top right hand corner of the page and select the workflow option you wish to take. The actions you can take are determined by your user type.</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7044690" y="2791284"/>
            <a:ext cx="284163" cy="255589"/>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4450079" y="4204619"/>
            <a:ext cx="2878773" cy="2335881"/>
          </a:xfrm>
          <a:prstGeom prst="rect">
            <a:avLst/>
          </a:prstGeom>
          <a:noFill/>
          <a:ln>
            <a:noFill/>
          </a:ln>
        </p:spPr>
      </p:pic>
      <p:pic>
        <p:nvPicPr>
          <p:cNvPr id="4" name="Picture 3"/>
          <p:cNvPicPr>
            <a:picLocks noChangeAspect="1"/>
          </p:cNvPicPr>
          <p:nvPr/>
        </p:nvPicPr>
        <p:blipFill>
          <a:blip r:embed="rId5"/>
          <a:stretch>
            <a:fillRect/>
          </a:stretch>
        </p:blipFill>
        <p:spPr>
          <a:xfrm>
            <a:off x="10509250" y="2594434"/>
            <a:ext cx="209550" cy="171450"/>
          </a:xfrm>
          <a:prstGeom prst="rect">
            <a:avLst/>
          </a:prstGeom>
        </p:spPr>
      </p:pic>
    </p:spTree>
    <p:extLst>
      <p:ext uri="{BB962C8B-B14F-4D97-AF65-F5344CB8AC3E}">
        <p14:creationId xmlns:p14="http://schemas.microsoft.com/office/powerpoint/2010/main" val="2384550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create a new staff position description?</a:t>
            </a:r>
            <a:endParaRPr lang="en-US" dirty="0"/>
          </a:p>
        </p:txBody>
      </p:sp>
      <p:sp>
        <p:nvSpPr>
          <p:cNvPr id="3" name="Content Placeholder 2"/>
          <p:cNvSpPr>
            <a:spLocks noGrp="1"/>
          </p:cNvSpPr>
          <p:nvPr>
            <p:ph idx="1"/>
          </p:nvPr>
        </p:nvSpPr>
        <p:spPr>
          <a:xfrm>
            <a:off x="840124" y="2230438"/>
            <a:ext cx="10554574" cy="3636511"/>
          </a:xfrm>
        </p:spPr>
        <p:txBody>
          <a:bodyPr/>
          <a:lstStyle/>
          <a:p>
            <a:pPr marL="0" lvl="0" indent="0">
              <a:buNone/>
            </a:pPr>
            <a:r>
              <a:rPr lang="en-US" sz="1800" dirty="0"/>
              <a:t>A pop-up ‘Take Action’ window will open in which you can make comments, if needed, which would be sent to the next approver. </a:t>
            </a:r>
            <a:r>
              <a:rPr lang="en-US" sz="1800" dirty="0" smtClean="0"/>
              <a:t> </a:t>
            </a:r>
          </a:p>
          <a:p>
            <a:pPr marL="0" lvl="0" indent="0">
              <a:buNone/>
            </a:pPr>
            <a:r>
              <a:rPr lang="en-US" sz="1800" i="1" dirty="0" smtClean="0"/>
              <a:t>Please </a:t>
            </a:r>
            <a:r>
              <a:rPr lang="en-US" sz="1800" i="1" dirty="0"/>
              <a:t>note, comments will be tied to the historical record of the action. </a:t>
            </a:r>
          </a:p>
          <a:p>
            <a:pPr marL="0" lvl="0" indent="0">
              <a:buNone/>
            </a:pPr>
            <a:r>
              <a:rPr lang="en-US" sz="1800" dirty="0" smtClean="0"/>
              <a:t>Check </a:t>
            </a:r>
            <a:r>
              <a:rPr lang="en-US" sz="1800" dirty="0"/>
              <a:t>the box to include the action on your watch list, if needed, and click </a:t>
            </a:r>
            <a:r>
              <a:rPr lang="en-US" sz="1800" b="1" dirty="0"/>
              <a:t>Submit</a:t>
            </a:r>
            <a:r>
              <a:rPr lang="en-US" sz="1800" dirty="0"/>
              <a:t>. An email will be sent to the next approver, notifying them of the pending action.</a:t>
            </a:r>
            <a:br>
              <a:rPr lang="en-US" sz="1800" dirty="0"/>
            </a:br>
            <a:endParaRPr lang="en-US" sz="1800" dirty="0" smtClean="0"/>
          </a:p>
          <a:p>
            <a:pPr marL="0" lvl="0" indent="0">
              <a:buNone/>
            </a:pPr>
            <a:r>
              <a:rPr lang="en-US" sz="1800" dirty="0" smtClean="0"/>
              <a:t>You </a:t>
            </a:r>
            <a:r>
              <a:rPr lang="en-US" sz="1800" dirty="0"/>
              <a:t>will receive a </a:t>
            </a:r>
            <a:r>
              <a:rPr lang="en-US" sz="1800" dirty="0" smtClean="0"/>
              <a:t>blue bar </a:t>
            </a:r>
            <a:r>
              <a:rPr lang="en-US" sz="1800" dirty="0"/>
              <a:t>on the top of your page that </a:t>
            </a:r>
            <a:endParaRPr lang="en-US" sz="1800" dirty="0" smtClean="0"/>
          </a:p>
          <a:p>
            <a:pPr marL="0" lvl="0" indent="0">
              <a:buNone/>
            </a:pPr>
            <a:r>
              <a:rPr lang="en-US" sz="1800" dirty="0" smtClean="0"/>
              <a:t>will </a:t>
            </a:r>
            <a:r>
              <a:rPr lang="en-US" sz="1800" dirty="0"/>
              <a:t>state the action was successfully transitioned</a:t>
            </a:r>
            <a:r>
              <a:rPr lang="en-US" sz="1800" dirty="0" smtClean="0"/>
              <a:t>.</a:t>
            </a:r>
          </a:p>
          <a:p>
            <a:pPr marL="0" lvl="0" indent="0">
              <a:buNone/>
            </a:pPr>
            <a:endParaRPr lang="en-US" sz="1800" dirty="0"/>
          </a:p>
          <a:p>
            <a:endParaRPr lang="en-US" dirty="0"/>
          </a:p>
        </p:txBody>
      </p:sp>
      <p:pic>
        <p:nvPicPr>
          <p:cNvPr id="5" name="Picture 4"/>
          <p:cNvPicPr>
            <a:picLocks noChangeAspect="1"/>
          </p:cNvPicPr>
          <p:nvPr/>
        </p:nvPicPr>
        <p:blipFill>
          <a:blip r:embed="rId3"/>
          <a:stretch>
            <a:fillRect/>
          </a:stretch>
        </p:blipFill>
        <p:spPr>
          <a:xfrm>
            <a:off x="7545387" y="3768725"/>
            <a:ext cx="2790825" cy="2876550"/>
          </a:xfrm>
          <a:prstGeom prst="rect">
            <a:avLst/>
          </a:prstGeom>
        </p:spPr>
      </p:pic>
      <p:pic>
        <p:nvPicPr>
          <p:cNvPr id="4" name="Picture 3"/>
          <p:cNvPicPr>
            <a:picLocks noChangeAspect="1"/>
          </p:cNvPicPr>
          <p:nvPr/>
        </p:nvPicPr>
        <p:blipFill>
          <a:blip r:embed="rId4"/>
          <a:stretch>
            <a:fillRect/>
          </a:stretch>
        </p:blipFill>
        <p:spPr>
          <a:xfrm>
            <a:off x="1024128" y="5207000"/>
            <a:ext cx="3524250" cy="400050"/>
          </a:xfrm>
          <a:prstGeom prst="rect">
            <a:avLst/>
          </a:prstGeom>
        </p:spPr>
      </p:pic>
    </p:spTree>
    <p:extLst>
      <p:ext uri="{BB962C8B-B14F-4D97-AF65-F5344CB8AC3E}">
        <p14:creationId xmlns:p14="http://schemas.microsoft.com/office/powerpoint/2010/main" val="2959060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447188"/>
            <a:ext cx="10571998" cy="970450"/>
          </a:xfrm>
        </p:spPr>
        <p:txBody>
          <a:bodyPr>
            <a:normAutofit fontScale="90000"/>
          </a:bodyPr>
          <a:lstStyle/>
          <a:p>
            <a:r>
              <a:rPr lang="en-US" dirty="0" smtClean="0"/>
              <a:t>How do I modify an existing </a:t>
            </a:r>
            <a:r>
              <a:rPr lang="en-US" i="1" u="sng" dirty="0" smtClean="0">
                <a:effectLst>
                  <a:outerShdw blurRad="38100" dist="38100" dir="2700000" algn="tl">
                    <a:srgbClr val="000000">
                      <a:alpha val="43137"/>
                    </a:srgbClr>
                  </a:outerShdw>
                </a:effectLst>
              </a:rPr>
              <a:t>staff</a:t>
            </a:r>
            <a:r>
              <a:rPr lang="en-US" dirty="0" smtClean="0">
                <a:effectLst>
                  <a:outerShdw blurRad="38100" dist="38100" dir="2700000" algn="tl">
                    <a:srgbClr val="000000">
                      <a:alpha val="43137"/>
                    </a:srgbClr>
                  </a:outerShdw>
                </a:effectLst>
              </a:rPr>
              <a:t> </a:t>
            </a:r>
            <a:r>
              <a:rPr lang="en-US" dirty="0" smtClean="0"/>
              <a:t>position description?</a:t>
            </a:r>
            <a:endParaRPr lang="en-US" dirty="0"/>
          </a:p>
        </p:txBody>
      </p:sp>
      <p:sp>
        <p:nvSpPr>
          <p:cNvPr id="3" name="Content Placeholder 2"/>
          <p:cNvSpPr>
            <a:spLocks noGrp="1"/>
          </p:cNvSpPr>
          <p:nvPr>
            <p:ph idx="1"/>
          </p:nvPr>
        </p:nvSpPr>
        <p:spPr>
          <a:xfrm>
            <a:off x="304800" y="1777810"/>
            <a:ext cx="11051062" cy="4178490"/>
          </a:xfrm>
        </p:spPr>
        <p:txBody>
          <a:bodyPr>
            <a:normAutofit fontScale="70000" lnSpcReduction="20000"/>
          </a:bodyPr>
          <a:lstStyle/>
          <a:p>
            <a:pPr marL="0" indent="0">
              <a:buNone/>
            </a:pPr>
            <a:r>
              <a:rPr lang="en-US" sz="2900" dirty="0" smtClean="0"/>
              <a:t>The </a:t>
            </a:r>
            <a:r>
              <a:rPr lang="en-US" sz="2900" dirty="0"/>
              <a:t>Modify Position action is used to</a:t>
            </a:r>
            <a:r>
              <a:rPr lang="en-US" sz="2900" b="1" i="1" u="sng" dirty="0">
                <a:effectLst>
                  <a:outerShdw blurRad="38100" dist="38100" dir="2700000" algn="tl">
                    <a:srgbClr val="000000">
                      <a:alpha val="43137"/>
                    </a:srgbClr>
                  </a:outerShdw>
                </a:effectLst>
              </a:rPr>
              <a:t> reclassify positions, request salary increases or stipends, and to update position descriptions.</a:t>
            </a:r>
          </a:p>
          <a:p>
            <a:pPr marL="0" indent="0">
              <a:buNone/>
            </a:pPr>
            <a:r>
              <a:rPr lang="en-US" sz="2900" dirty="0" smtClean="0"/>
              <a:t>Verify </a:t>
            </a:r>
            <a:r>
              <a:rPr lang="en-US" sz="2900" dirty="0"/>
              <a:t>you are in the Position Management module as either Hiring Manager, Personnel Admin, or Appointing Authority.</a:t>
            </a:r>
          </a:p>
          <a:p>
            <a:pPr marL="0" indent="0">
              <a:buNone/>
            </a:pPr>
            <a:r>
              <a:rPr lang="en-US" sz="2900" dirty="0" smtClean="0"/>
              <a:t>Hover </a:t>
            </a:r>
            <a:r>
              <a:rPr lang="en-US" sz="2900" dirty="0"/>
              <a:t>over Position Descriptions and click on Staff. Staff is used for Classified Staff and Administrative Professional positions.</a:t>
            </a:r>
          </a:p>
          <a:p>
            <a:pPr marL="0" indent="0">
              <a:buNone/>
            </a:pPr>
            <a:r>
              <a:rPr lang="en-US" sz="2900" dirty="0" smtClean="0"/>
              <a:t>Near </a:t>
            </a:r>
            <a:r>
              <a:rPr lang="en-US" sz="2900" dirty="0"/>
              <a:t>the bottom of the page is a listing of all approved positions in the department(s) you have access to. Select an approved </a:t>
            </a:r>
            <a:r>
              <a:rPr lang="en-US" sz="2900" dirty="0" smtClean="0"/>
              <a:t>position by clicking on the university or working title.</a:t>
            </a:r>
            <a:endParaRPr lang="en-US" sz="2900" dirty="0"/>
          </a:p>
          <a:p>
            <a:pPr marL="0" indent="0">
              <a:buNone/>
            </a:pPr>
            <a:r>
              <a:rPr lang="en-US" sz="2900" dirty="0" smtClean="0"/>
              <a:t>Select </a:t>
            </a:r>
            <a:r>
              <a:rPr lang="en-US" sz="2900" dirty="0"/>
              <a:t>the Modify Position button in the upper right corner</a:t>
            </a:r>
            <a:r>
              <a:rPr lang="en-US" sz="2900" dirty="0" smtClean="0"/>
              <a:t>.</a:t>
            </a:r>
          </a:p>
          <a:p>
            <a:pPr marL="0" lvl="0" indent="0">
              <a:buNone/>
            </a:pPr>
            <a:r>
              <a:rPr lang="en-US" sz="2900" dirty="0"/>
              <a:t>You will receive a message on your screen stating the position will be locked once you start the action until the action has been completed. Once finished reading the message, select </a:t>
            </a:r>
            <a:r>
              <a:rPr lang="en-US" sz="2900" b="1" dirty="0"/>
              <a:t>Start</a:t>
            </a:r>
            <a:r>
              <a:rPr lang="en-US" sz="2900" dirty="0"/>
              <a:t>.</a:t>
            </a:r>
            <a:r>
              <a:rPr lang="en-US" sz="1600" dirty="0"/>
              <a:t/>
            </a:r>
            <a:br>
              <a:rPr lang="en-US" sz="1600" dirty="0"/>
            </a:br>
            <a:endParaRPr lang="en-US" sz="1600" dirty="0"/>
          </a:p>
          <a:p>
            <a:pPr marL="0" indent="0">
              <a:buNone/>
            </a:pPr>
            <a:endParaRPr lang="en-US" sz="1500" dirty="0"/>
          </a:p>
          <a:p>
            <a:pPr marL="0" indent="0">
              <a:buNone/>
            </a:pPr>
            <a:r>
              <a:rPr lang="en-US" sz="1500" dirty="0"/>
              <a:t>	</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618599" y="5161280"/>
            <a:ext cx="6962775" cy="1590040"/>
          </a:xfrm>
          <a:prstGeom prst="rect">
            <a:avLst/>
          </a:prstGeom>
          <a:noFill/>
          <a:ln>
            <a:noFill/>
          </a:ln>
        </p:spPr>
      </p:pic>
      <p:sp>
        <p:nvSpPr>
          <p:cNvPr id="5" name="Oval 4"/>
          <p:cNvSpPr/>
          <p:nvPr/>
        </p:nvSpPr>
        <p:spPr>
          <a:xfrm>
            <a:off x="7845425" y="6282447"/>
            <a:ext cx="819150" cy="200025"/>
          </a:xfrm>
          <a:prstGeom prst="ellipse">
            <a:avLst/>
          </a:prstGeom>
          <a:noFill/>
          <a:ln w="25400" cap="flat" cmpd="sng" algn="ctr">
            <a:solidFill>
              <a:srgbClr val="C0504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648063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modify an existing </a:t>
            </a:r>
            <a:r>
              <a:rPr lang="en-US" i="1" u="sng" dirty="0">
                <a:effectLst>
                  <a:outerShdw blurRad="38100" dist="38100" dir="2700000" algn="tl">
                    <a:srgbClr val="000000">
                      <a:alpha val="43137"/>
                    </a:srgbClr>
                  </a:outerShdw>
                </a:effectLst>
              </a:rPr>
              <a:t>staff</a:t>
            </a:r>
            <a:r>
              <a:rPr lang="en-US" dirty="0">
                <a:effectLst>
                  <a:outerShdw blurRad="38100" dist="38100" dir="2700000" algn="tl">
                    <a:srgbClr val="000000">
                      <a:alpha val="43137"/>
                    </a:srgbClr>
                  </a:outerShdw>
                </a:effectLst>
              </a:rPr>
              <a:t> </a:t>
            </a:r>
            <a:r>
              <a:rPr lang="en-US" dirty="0"/>
              <a:t>position description?</a:t>
            </a:r>
          </a:p>
        </p:txBody>
      </p:sp>
      <p:sp>
        <p:nvSpPr>
          <p:cNvPr id="3" name="Content Placeholder 2"/>
          <p:cNvSpPr>
            <a:spLocks noGrp="1"/>
          </p:cNvSpPr>
          <p:nvPr>
            <p:ph idx="1"/>
          </p:nvPr>
        </p:nvSpPr>
        <p:spPr>
          <a:xfrm>
            <a:off x="752850" y="2036064"/>
            <a:ext cx="10554574" cy="4737313"/>
          </a:xfrm>
        </p:spPr>
        <p:txBody>
          <a:bodyPr>
            <a:normAutofit fontScale="47500" lnSpcReduction="20000"/>
          </a:bodyPr>
          <a:lstStyle/>
          <a:p>
            <a:pPr marL="0" lvl="0" indent="0">
              <a:buNone/>
            </a:pPr>
            <a:r>
              <a:rPr lang="en-US" sz="3300" dirty="0" smtClean="0"/>
              <a:t>The </a:t>
            </a:r>
            <a:r>
              <a:rPr lang="en-US" sz="3300" dirty="0"/>
              <a:t>first tab, </a:t>
            </a:r>
            <a:r>
              <a:rPr lang="en-US" sz="3300" dirty="0" smtClean="0"/>
              <a:t>titled </a:t>
            </a:r>
            <a:r>
              <a:rPr lang="en-US" sz="3300" b="1" dirty="0"/>
              <a:t>Action Justification</a:t>
            </a:r>
            <a:r>
              <a:rPr lang="en-US" sz="3300" dirty="0"/>
              <a:t>, allows you to select the action you are </a:t>
            </a:r>
            <a:r>
              <a:rPr lang="en-US" sz="3300" dirty="0" smtClean="0"/>
              <a:t>requesting</a:t>
            </a:r>
            <a:r>
              <a:rPr lang="en-US" sz="3300" dirty="0"/>
              <a:t>, along with providing any necessary </a:t>
            </a:r>
            <a:r>
              <a:rPr lang="en-US" sz="3300" dirty="0" smtClean="0"/>
              <a:t>justifications. Note</a:t>
            </a:r>
            <a:r>
              <a:rPr lang="en-US" sz="3300" dirty="0"/>
              <a:t>: only </a:t>
            </a:r>
            <a:r>
              <a:rPr lang="en-US" sz="3300" u="sng" dirty="0"/>
              <a:t>one</a:t>
            </a:r>
            <a:r>
              <a:rPr lang="en-US" sz="3300" dirty="0"/>
              <a:t> modification action should be selected</a:t>
            </a:r>
            <a:r>
              <a:rPr lang="en-US" sz="3300" dirty="0" smtClean="0"/>
              <a:t>.</a:t>
            </a:r>
            <a:r>
              <a:rPr lang="en-US" sz="3300" dirty="0"/>
              <a:t> Modification actions are as follows:</a:t>
            </a:r>
          </a:p>
          <a:p>
            <a:pPr lvl="0"/>
            <a:r>
              <a:rPr lang="en-US" sz="2900" b="1" dirty="0"/>
              <a:t>Reclassification – Occupied</a:t>
            </a:r>
            <a:r>
              <a:rPr lang="en-US" sz="2900" dirty="0"/>
              <a:t>: used for reclassifications, including salary reviews due to the reclassification, in which an incumbent will be affected.</a:t>
            </a:r>
          </a:p>
          <a:p>
            <a:pPr lvl="0"/>
            <a:r>
              <a:rPr lang="en-US" sz="2900" b="1" dirty="0"/>
              <a:t>Reclassification – Vacant</a:t>
            </a:r>
            <a:r>
              <a:rPr lang="en-US" sz="2900" dirty="0"/>
              <a:t>: used for reclassifications, including salary reviews due to the reclassification, in which there is no incumbent.</a:t>
            </a:r>
          </a:p>
          <a:p>
            <a:pPr lvl="0"/>
            <a:r>
              <a:rPr lang="en-US" sz="2900" b="1" dirty="0"/>
              <a:t>FLSA Review</a:t>
            </a:r>
            <a:r>
              <a:rPr lang="en-US" sz="2900" dirty="0"/>
              <a:t>: used when classification is not changing, but FLSA is being reviewed.</a:t>
            </a:r>
          </a:p>
          <a:p>
            <a:pPr lvl="0"/>
            <a:r>
              <a:rPr lang="en-US" sz="2900" b="1" dirty="0"/>
              <a:t>AP Salary Review</a:t>
            </a:r>
            <a:r>
              <a:rPr lang="en-US" sz="2900" dirty="0"/>
              <a:t>: used when the incumbent has requested a review of their salary per </a:t>
            </a:r>
            <a:r>
              <a:rPr lang="en-US" sz="2900" u="sng" dirty="0">
                <a:hlinkClick r:id="rId3"/>
              </a:rPr>
              <a:t>BPPM 60.12</a:t>
            </a:r>
            <a:r>
              <a:rPr lang="en-US" sz="2900" dirty="0"/>
              <a:t>.</a:t>
            </a:r>
          </a:p>
          <a:p>
            <a:pPr lvl="0"/>
            <a:r>
              <a:rPr lang="en-US" sz="2900" b="1" dirty="0"/>
              <a:t>Update Position – Occupied</a:t>
            </a:r>
            <a:r>
              <a:rPr lang="en-US" sz="2900" dirty="0"/>
              <a:t>: used when there is no change to title or salary and in which an incumbent will be affected. This includes changes in </a:t>
            </a:r>
            <a:r>
              <a:rPr lang="en-US" sz="2900" dirty="0" smtClean="0"/>
              <a:t>FTE, Term, and duties.</a:t>
            </a:r>
            <a:endParaRPr lang="en-US" sz="2900" dirty="0"/>
          </a:p>
          <a:p>
            <a:pPr lvl="0"/>
            <a:r>
              <a:rPr lang="en-US" sz="2900" b="1" dirty="0"/>
              <a:t>Update Position – Vacant</a:t>
            </a:r>
            <a:r>
              <a:rPr lang="en-US" sz="2900" dirty="0"/>
              <a:t>: used when there is no change to title or salary and in which there is no incumbent. This includes changes in </a:t>
            </a:r>
            <a:r>
              <a:rPr lang="en-US" sz="2900" dirty="0" smtClean="0"/>
              <a:t>FTE, Term, or duties.</a:t>
            </a:r>
            <a:endParaRPr lang="en-US" sz="2900" dirty="0"/>
          </a:p>
          <a:p>
            <a:pPr lvl="0"/>
            <a:r>
              <a:rPr lang="en-US" sz="2900" b="1" dirty="0"/>
              <a:t>Salary Increase – 10% or Below</a:t>
            </a:r>
            <a:r>
              <a:rPr lang="en-US" sz="2900" dirty="0"/>
              <a:t>: used when there is no change to title, however a salary increase of 10% or less for administrative professional, or requesting a step increase for classified staff, is being requested.</a:t>
            </a:r>
          </a:p>
          <a:p>
            <a:pPr lvl="0"/>
            <a:r>
              <a:rPr lang="en-US" sz="2900" b="1" dirty="0"/>
              <a:t>Salary Increase – Above 10%</a:t>
            </a:r>
            <a:r>
              <a:rPr lang="en-US" sz="2900" dirty="0"/>
              <a:t>: used when there is no change to title, however a salary increase of above 10% is being requested.</a:t>
            </a:r>
          </a:p>
          <a:p>
            <a:pPr lvl="2"/>
            <a:r>
              <a:rPr lang="en-US" sz="2900" dirty="0"/>
              <a:t>Additional approval outside of HRS is required per </a:t>
            </a:r>
            <a:r>
              <a:rPr lang="en-US" sz="2900" u="sng" dirty="0">
                <a:solidFill>
                  <a:srgbClr val="C00000"/>
                </a:solidFill>
                <a:hlinkClick r:id="rId3"/>
              </a:rPr>
              <a:t>BPPM 60.12</a:t>
            </a:r>
            <a:r>
              <a:rPr lang="en-US" sz="2900" dirty="0" smtClean="0"/>
              <a:t>.</a:t>
            </a:r>
            <a:endParaRPr lang="en-US" sz="2900" dirty="0"/>
          </a:p>
          <a:p>
            <a:pPr lvl="0"/>
            <a:r>
              <a:rPr lang="en-US" sz="2900" b="1" dirty="0"/>
              <a:t>Stipend</a:t>
            </a:r>
            <a:r>
              <a:rPr lang="en-US" sz="2900" dirty="0"/>
              <a:t>: used when the department is requesting a stipend for duties performed by an AP employee above and beyond their normal load per </a:t>
            </a:r>
            <a:r>
              <a:rPr lang="en-US" sz="2900" u="sng" dirty="0">
                <a:solidFill>
                  <a:srgbClr val="C00000"/>
                </a:solidFill>
                <a:hlinkClick r:id="rId3"/>
              </a:rPr>
              <a:t>BPPM 60.12</a:t>
            </a:r>
            <a:r>
              <a:rPr lang="en-US" sz="2900" dirty="0">
                <a:solidFill>
                  <a:srgbClr val="C00000"/>
                </a:solidFill>
              </a:rPr>
              <a:t>.</a:t>
            </a:r>
          </a:p>
          <a:p>
            <a:pPr lvl="1"/>
            <a:endParaRPr lang="en-US" dirty="0"/>
          </a:p>
          <a:p>
            <a:pPr marL="0" indent="0">
              <a:buNone/>
            </a:pPr>
            <a:endParaRPr lang="en-US" dirty="0"/>
          </a:p>
        </p:txBody>
      </p:sp>
    </p:spTree>
    <p:extLst>
      <p:ext uri="{BB962C8B-B14F-4D97-AF65-F5344CB8AC3E}">
        <p14:creationId xmlns:p14="http://schemas.microsoft.com/office/powerpoint/2010/main" val="1610948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modify an existing </a:t>
            </a:r>
            <a:r>
              <a:rPr lang="en-US" i="1" u="sng" dirty="0">
                <a:effectLst>
                  <a:outerShdw blurRad="38100" dist="38100" dir="2700000" algn="tl">
                    <a:srgbClr val="000000">
                      <a:alpha val="43137"/>
                    </a:srgbClr>
                  </a:outerShdw>
                </a:effectLst>
              </a:rPr>
              <a:t>staff</a:t>
            </a:r>
            <a:r>
              <a:rPr lang="en-US" dirty="0">
                <a:effectLst>
                  <a:outerShdw blurRad="38100" dist="38100" dir="2700000" algn="tl">
                    <a:srgbClr val="000000">
                      <a:alpha val="43137"/>
                    </a:srgbClr>
                  </a:outerShdw>
                </a:effectLst>
              </a:rPr>
              <a:t> </a:t>
            </a:r>
            <a:r>
              <a:rPr lang="en-US" dirty="0"/>
              <a:t>position description?</a:t>
            </a:r>
          </a:p>
        </p:txBody>
      </p:sp>
      <p:sp>
        <p:nvSpPr>
          <p:cNvPr id="3" name="Content Placeholder 2"/>
          <p:cNvSpPr>
            <a:spLocks noGrp="1"/>
          </p:cNvSpPr>
          <p:nvPr>
            <p:ph idx="1"/>
          </p:nvPr>
        </p:nvSpPr>
        <p:spPr>
          <a:xfrm>
            <a:off x="822700" y="2006822"/>
            <a:ext cx="10554574" cy="3636511"/>
          </a:xfrm>
        </p:spPr>
        <p:txBody>
          <a:bodyPr>
            <a:normAutofit/>
          </a:bodyPr>
          <a:lstStyle/>
          <a:p>
            <a:pPr marL="0" indent="0">
              <a:buNone/>
            </a:pPr>
            <a:r>
              <a:rPr lang="en-US" sz="1800" dirty="0" smtClean="0"/>
              <a:t>Continue </a:t>
            </a:r>
            <a:r>
              <a:rPr lang="en-US" sz="1800" dirty="0"/>
              <a:t>through the tabs, making changes and </a:t>
            </a:r>
            <a:r>
              <a:rPr lang="en-US" sz="1800" dirty="0" smtClean="0"/>
              <a:t>saving.</a:t>
            </a:r>
          </a:p>
          <a:p>
            <a:pPr marL="0" lvl="0" indent="0">
              <a:buNone/>
            </a:pPr>
            <a:r>
              <a:rPr lang="en-US" sz="1800" dirty="0"/>
              <a:t>After completing all sections, review changes on the </a:t>
            </a:r>
            <a:r>
              <a:rPr lang="en-US" sz="1800" i="1" dirty="0"/>
              <a:t>Position Actions Summary</a:t>
            </a:r>
            <a:r>
              <a:rPr lang="en-US" sz="1800" dirty="0"/>
              <a:t> tab. Check all information entered for accuracy and make additional edits if necessary. Completed sections are noted with a </a:t>
            </a:r>
            <a:r>
              <a:rPr lang="en-US" sz="1800" dirty="0" smtClean="0"/>
              <a:t>green </a:t>
            </a:r>
            <a:r>
              <a:rPr lang="en-US" sz="1800" dirty="0"/>
              <a:t>checkmark      , while incomplete sections are noted with an orange exclamation mark      . </a:t>
            </a:r>
            <a:endParaRPr lang="en-US" sz="1800" dirty="0" smtClean="0"/>
          </a:p>
          <a:p>
            <a:pPr marL="0" lvl="0" indent="0">
              <a:buNone/>
            </a:pPr>
            <a:r>
              <a:rPr lang="en-US" sz="1800" dirty="0"/>
              <a:t>Once all sections are completed, move the action through the workflow by hovering over the Take Action on Position Actions button on the top right hand corner of the page and select the </a:t>
            </a:r>
            <a:r>
              <a:rPr lang="en-US" sz="1800" dirty="0" smtClean="0"/>
              <a:t>workflow </a:t>
            </a:r>
            <a:r>
              <a:rPr lang="en-US" sz="1800" dirty="0"/>
              <a:t>option you wish to take. The actions you can take are determined by your user type</a:t>
            </a:r>
            <a:r>
              <a:rPr lang="en-US" sz="1800" dirty="0" smtClean="0"/>
              <a:t>.</a:t>
            </a:r>
          </a:p>
          <a:p>
            <a:pPr marL="0" indent="0">
              <a:buNone/>
            </a:pPr>
            <a:r>
              <a:rPr lang="en-US" sz="1800" dirty="0" smtClean="0"/>
              <a:t>A </a:t>
            </a:r>
            <a:r>
              <a:rPr lang="en-US" sz="1800" dirty="0"/>
              <a:t>pop-up ‘Take Action’ window will open in which you can make comments, if needed, which would </a:t>
            </a:r>
            <a:r>
              <a:rPr lang="en-US" sz="1800" dirty="0" smtClean="0"/>
              <a:t>be </a:t>
            </a:r>
            <a:r>
              <a:rPr lang="en-US" sz="1800" dirty="0"/>
              <a:t>sent to the next approver. Please note, comments will be tied to the historical record of the action. Check the box to include the action on your watch list, if needed, and click </a:t>
            </a:r>
            <a:r>
              <a:rPr lang="en-US" sz="1800" b="1" dirty="0"/>
              <a:t>Submit</a:t>
            </a:r>
            <a:r>
              <a:rPr lang="en-US" sz="1800" dirty="0"/>
              <a:t>. An email will be sent to the next approver, notifying them of the pending </a:t>
            </a:r>
            <a:r>
              <a:rPr lang="en-US" sz="1800" dirty="0" smtClean="0"/>
              <a:t>action as </a:t>
            </a:r>
            <a:r>
              <a:rPr lang="en-US" sz="1800" dirty="0"/>
              <a:t>necessary.</a:t>
            </a:r>
          </a:p>
        </p:txBody>
      </p:sp>
      <p:pic>
        <p:nvPicPr>
          <p:cNvPr id="6" name="Picture 5"/>
          <p:cNvPicPr>
            <a:picLocks noChangeAspect="1"/>
          </p:cNvPicPr>
          <p:nvPr/>
        </p:nvPicPr>
        <p:blipFill>
          <a:blip r:embed="rId3"/>
          <a:stretch>
            <a:fillRect/>
          </a:stretch>
        </p:blipFill>
        <p:spPr>
          <a:xfrm>
            <a:off x="1888157" y="5377192"/>
            <a:ext cx="8634587" cy="1137127"/>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7277101" y="2961477"/>
            <a:ext cx="254000" cy="252413"/>
          </a:xfrm>
          <a:prstGeom prst="rect">
            <a:avLst/>
          </a:prstGeom>
        </p:spPr>
      </p:pic>
      <p:pic>
        <p:nvPicPr>
          <p:cNvPr id="7" name="Picture 6"/>
          <p:cNvPicPr>
            <a:picLocks noChangeAspect="1"/>
          </p:cNvPicPr>
          <p:nvPr/>
        </p:nvPicPr>
        <p:blipFill>
          <a:blip r:embed="rId5"/>
          <a:stretch>
            <a:fillRect/>
          </a:stretch>
        </p:blipFill>
        <p:spPr>
          <a:xfrm>
            <a:off x="10775950" y="2790027"/>
            <a:ext cx="209550" cy="171450"/>
          </a:xfrm>
          <a:prstGeom prst="rect">
            <a:avLst/>
          </a:prstGeom>
        </p:spPr>
      </p:pic>
    </p:spTree>
    <p:extLst>
      <p:ext uri="{BB962C8B-B14F-4D97-AF65-F5344CB8AC3E}">
        <p14:creationId xmlns:p14="http://schemas.microsoft.com/office/powerpoint/2010/main" val="3099238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modify an existing </a:t>
            </a:r>
            <a:r>
              <a:rPr lang="en-US" i="1" u="sng" dirty="0" smtClean="0">
                <a:effectLst>
                  <a:outerShdw blurRad="38100" dist="38100" dir="2700000" algn="tl">
                    <a:srgbClr val="000000">
                      <a:alpha val="43137"/>
                    </a:srgbClr>
                  </a:outerShdw>
                </a:effectLst>
              </a:rPr>
              <a:t>faculty </a:t>
            </a:r>
            <a:r>
              <a:rPr lang="en-US" dirty="0" smtClean="0"/>
              <a:t>position </a:t>
            </a:r>
            <a:r>
              <a:rPr lang="en-US" dirty="0"/>
              <a:t>description?</a:t>
            </a:r>
          </a:p>
        </p:txBody>
      </p:sp>
      <p:sp>
        <p:nvSpPr>
          <p:cNvPr id="3" name="Content Placeholder 2"/>
          <p:cNvSpPr>
            <a:spLocks noGrp="1"/>
          </p:cNvSpPr>
          <p:nvPr>
            <p:ph idx="1"/>
          </p:nvPr>
        </p:nvSpPr>
        <p:spPr/>
        <p:txBody>
          <a:bodyPr/>
          <a:lstStyle/>
          <a:p>
            <a:r>
              <a:rPr lang="en-US" sz="2400" dirty="0"/>
              <a:t>The following Faculty actions are not submitted in OPDRS: salary increases, ADRs/Stipends, position configuration changes, and/or title changes</a:t>
            </a:r>
            <a:r>
              <a:rPr lang="en-US" sz="2400" dirty="0" smtClean="0"/>
              <a:t>.</a:t>
            </a:r>
            <a:endParaRPr lang="en-US" sz="2400" dirty="0"/>
          </a:p>
          <a:p>
            <a:pPr lvl="0"/>
            <a:r>
              <a:rPr lang="en-US" sz="2400" b="1" dirty="0"/>
              <a:t>Title:</a:t>
            </a:r>
            <a:r>
              <a:rPr lang="en-US" sz="2400" dirty="0"/>
              <a:t> to change a title to a position prior to posting, contact your </a:t>
            </a:r>
            <a:r>
              <a:rPr lang="en-US" sz="2400" u="sng" dirty="0">
                <a:hlinkClick r:id="rId3"/>
              </a:rPr>
              <a:t>HR Service Team</a:t>
            </a:r>
            <a:r>
              <a:rPr lang="en-US" sz="2400" dirty="0"/>
              <a:t>. HRS will make the change for you and notify you once the position is ready to submit for job posting.</a:t>
            </a:r>
          </a:p>
          <a:p>
            <a:pPr lvl="1"/>
            <a:r>
              <a:rPr lang="en-US" sz="2000" dirty="0"/>
              <a:t>Please note, a PA/PRR must be submitted to Position Control to update DEPPS.</a:t>
            </a:r>
          </a:p>
          <a:p>
            <a:pPr lvl="1"/>
            <a:r>
              <a:rPr lang="en-US" sz="2000" dirty="0"/>
              <a:t>An Open Rank title may also be used when the final title may be dependent upon a new hire’s experience. The titles under consideration will then be noted under Working Title. Contact your </a:t>
            </a:r>
            <a:r>
              <a:rPr lang="en-US" sz="2000" u="sng" dirty="0">
                <a:hlinkClick r:id="rId3"/>
              </a:rPr>
              <a:t>HR Service Team</a:t>
            </a:r>
            <a:r>
              <a:rPr lang="en-US" sz="2000" dirty="0"/>
              <a:t> if you would like to use this title or discuss options.</a:t>
            </a:r>
          </a:p>
          <a:p>
            <a:endParaRPr lang="en-US" dirty="0"/>
          </a:p>
        </p:txBody>
      </p:sp>
    </p:spTree>
    <p:extLst>
      <p:ext uri="{BB962C8B-B14F-4D97-AF65-F5344CB8AC3E}">
        <p14:creationId xmlns:p14="http://schemas.microsoft.com/office/powerpoint/2010/main" val="3135712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I know if my position has been approved?</a:t>
            </a:r>
            <a:endParaRPr lang="en-US" dirty="0"/>
          </a:p>
        </p:txBody>
      </p:sp>
      <p:sp>
        <p:nvSpPr>
          <p:cNvPr id="3" name="Content Placeholder 2"/>
          <p:cNvSpPr>
            <a:spLocks noGrp="1"/>
          </p:cNvSpPr>
          <p:nvPr>
            <p:ph idx="1"/>
          </p:nvPr>
        </p:nvSpPr>
        <p:spPr>
          <a:xfrm>
            <a:off x="606877" y="2072752"/>
            <a:ext cx="10554574" cy="3636511"/>
          </a:xfrm>
        </p:spPr>
        <p:txBody>
          <a:bodyPr/>
          <a:lstStyle/>
          <a:p>
            <a:r>
              <a:rPr lang="en-US" dirty="0" smtClean="0"/>
              <a:t>Your HR Service team will notify you when your position has been approved by HRS. </a:t>
            </a:r>
          </a:p>
          <a:p>
            <a:r>
              <a:rPr lang="en-US" dirty="0" smtClean="0"/>
              <a:t>To check the status of your action you can return to the “Home Screen” and view your “Watch List” or hover over “Staff” and select “position Actions” </a:t>
            </a:r>
            <a:endParaRPr lang="en-US" dirty="0"/>
          </a:p>
        </p:txBody>
      </p:sp>
      <p:pic>
        <p:nvPicPr>
          <p:cNvPr id="4" name="Picture 3"/>
          <p:cNvPicPr>
            <a:picLocks noChangeAspect="1"/>
          </p:cNvPicPr>
          <p:nvPr/>
        </p:nvPicPr>
        <p:blipFill rotWithShape="1">
          <a:blip r:embed="rId3"/>
          <a:srcRect l="25757" t="11218" r="39092" b="65377"/>
          <a:stretch/>
        </p:blipFill>
        <p:spPr>
          <a:xfrm>
            <a:off x="7355035" y="3857005"/>
            <a:ext cx="4543127" cy="2325364"/>
          </a:xfrm>
          <a:prstGeom prst="rect">
            <a:avLst/>
          </a:prstGeom>
        </p:spPr>
      </p:pic>
      <p:sp>
        <p:nvSpPr>
          <p:cNvPr id="7" name="Oval 6"/>
          <p:cNvSpPr/>
          <p:nvPr/>
        </p:nvSpPr>
        <p:spPr>
          <a:xfrm>
            <a:off x="8350974" y="5592098"/>
            <a:ext cx="1275625" cy="26260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330" y="3989695"/>
            <a:ext cx="6528143" cy="1153805"/>
          </a:xfrm>
          <a:prstGeom prst="rect">
            <a:avLst/>
          </a:prstGeom>
        </p:spPr>
      </p:pic>
    </p:spTree>
    <p:extLst>
      <p:ext uri="{BB962C8B-B14F-4D97-AF65-F5344CB8AC3E}">
        <p14:creationId xmlns:p14="http://schemas.microsoft.com/office/powerpoint/2010/main" val="1131997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891688"/>
            <a:ext cx="10571998" cy="970450"/>
          </a:xfrm>
        </p:spPr>
        <p:txBody>
          <a:bodyPr>
            <a:normAutofit fontScale="90000"/>
          </a:bodyPr>
          <a:lstStyle/>
          <a:p>
            <a:r>
              <a:rPr lang="en-US" dirty="0" smtClean="0"/>
              <a:t>Now that my position has been approved by HRS, what are my next steps in OPDRS?	</a:t>
            </a:r>
            <a:endParaRPr lang="en-US" dirty="0"/>
          </a:p>
        </p:txBody>
      </p:sp>
      <p:sp>
        <p:nvSpPr>
          <p:cNvPr id="3" name="Content Placeholder 2"/>
          <p:cNvSpPr>
            <a:spLocks noGrp="1"/>
          </p:cNvSpPr>
          <p:nvPr>
            <p:ph idx="1"/>
          </p:nvPr>
        </p:nvSpPr>
        <p:spPr>
          <a:xfrm>
            <a:off x="801288" y="2164665"/>
            <a:ext cx="10554574" cy="4198035"/>
          </a:xfrm>
        </p:spPr>
        <p:txBody>
          <a:bodyPr/>
          <a:lstStyle/>
          <a:p>
            <a:pPr marL="0" indent="0">
              <a:buNone/>
            </a:pPr>
            <a:r>
              <a:rPr lang="en-US" sz="2000" dirty="0" smtClean="0"/>
              <a:t>Now the recruitment/posting can be submitted in OPDRS!</a:t>
            </a:r>
          </a:p>
          <a:p>
            <a:pPr marL="0" lvl="0" indent="0">
              <a:buNone/>
            </a:pPr>
            <a:r>
              <a:rPr lang="en-US" sz="2000" dirty="0"/>
              <a:t>Verify you are in the </a:t>
            </a:r>
            <a:r>
              <a:rPr lang="en-US" sz="2000" b="1" dirty="0" smtClean="0">
                <a:solidFill>
                  <a:schemeClr val="accent3">
                    <a:lumMod val="60000"/>
                    <a:lumOff val="40000"/>
                  </a:schemeClr>
                </a:solidFill>
              </a:rPr>
              <a:t>Hire</a:t>
            </a:r>
            <a:r>
              <a:rPr lang="en-US" sz="2000" dirty="0" smtClean="0"/>
              <a:t> </a:t>
            </a:r>
            <a:r>
              <a:rPr lang="en-US" sz="2000" dirty="0"/>
              <a:t>module as a Hiring Manager, Personnel Admin, or Appointing </a:t>
            </a:r>
            <a:r>
              <a:rPr lang="en-US" sz="2000" dirty="0" smtClean="0"/>
              <a:t>Authority.</a:t>
            </a:r>
          </a:p>
          <a:p>
            <a:pPr marL="0" lvl="0" indent="0">
              <a:buNone/>
            </a:pPr>
            <a:r>
              <a:rPr lang="en-US" sz="2000" dirty="0" smtClean="0"/>
              <a:t>Select postings </a:t>
            </a:r>
            <a:r>
              <a:rPr lang="en-US" sz="2000" dirty="0"/>
              <a:t>and click on </a:t>
            </a:r>
            <a:r>
              <a:rPr lang="en-US" sz="2000" b="1" dirty="0"/>
              <a:t>Staff </a:t>
            </a:r>
            <a:r>
              <a:rPr lang="en-US" sz="2000" dirty="0"/>
              <a:t>or</a:t>
            </a:r>
            <a:r>
              <a:rPr lang="en-US" sz="2000" b="1" dirty="0"/>
              <a:t> Faculty</a:t>
            </a:r>
            <a:r>
              <a:rPr lang="en-US" sz="2000" dirty="0"/>
              <a:t>. Staff is used for Classified Staff and Administrative Professional</a:t>
            </a:r>
            <a:r>
              <a:rPr lang="en-US" sz="2000" dirty="0" smtClean="0"/>
              <a:t>.</a:t>
            </a:r>
          </a:p>
          <a:p>
            <a:pPr marL="0" lvl="0" indent="0">
              <a:buNone/>
            </a:pPr>
            <a:endParaRPr lang="en-US" dirty="0" smtClean="0"/>
          </a:p>
          <a:p>
            <a:pPr marL="0" lvl="0" indent="0">
              <a:buNone/>
            </a:pPr>
            <a:endParaRPr lang="en-US" dirty="0"/>
          </a:p>
          <a:p>
            <a:pPr marL="0" lvl="0" indent="0">
              <a:buNone/>
            </a:pPr>
            <a:endParaRPr lang="en-US" dirty="0"/>
          </a:p>
          <a:p>
            <a:pPr marL="0" indent="0">
              <a:buNone/>
            </a:pPr>
            <a:r>
              <a:rPr lang="en-US" sz="2000" dirty="0" smtClean="0"/>
              <a:t>Click </a:t>
            </a:r>
            <a:r>
              <a:rPr lang="en-US" sz="2000" dirty="0"/>
              <a:t>the </a:t>
            </a:r>
            <a:r>
              <a:rPr lang="en-US" sz="2000" b="1" dirty="0"/>
              <a:t>Create New Posting</a:t>
            </a:r>
            <a:r>
              <a:rPr lang="en-US" sz="2000" dirty="0"/>
              <a:t> button at the top right corner.</a:t>
            </a:r>
          </a:p>
          <a:p>
            <a:pPr marL="0" lvl="0" indent="0">
              <a:buNone/>
            </a:pPr>
            <a:endParaRPr lang="en-US" dirty="0"/>
          </a:p>
          <a:p>
            <a:endParaRPr lang="en-US" dirty="0"/>
          </a:p>
        </p:txBody>
      </p:sp>
      <p:pic>
        <p:nvPicPr>
          <p:cNvPr id="6" name="Picture 5"/>
          <p:cNvPicPr>
            <a:picLocks noChangeAspect="1"/>
          </p:cNvPicPr>
          <p:nvPr/>
        </p:nvPicPr>
        <p:blipFill>
          <a:blip r:embed="rId3"/>
          <a:stretch>
            <a:fillRect/>
          </a:stretch>
        </p:blipFill>
        <p:spPr>
          <a:xfrm>
            <a:off x="656855" y="3691161"/>
            <a:ext cx="11445063" cy="1528539"/>
          </a:xfrm>
          <a:prstGeom prst="rect">
            <a:avLst/>
          </a:prstGeom>
        </p:spPr>
      </p:pic>
      <p:sp>
        <p:nvSpPr>
          <p:cNvPr id="5" name="Oval 4"/>
          <p:cNvSpPr/>
          <p:nvPr/>
        </p:nvSpPr>
        <p:spPr>
          <a:xfrm>
            <a:off x="1702929" y="4569049"/>
            <a:ext cx="837071" cy="307751"/>
          </a:xfrm>
          <a:prstGeom prst="ellipse">
            <a:avLst/>
          </a:prstGeom>
          <a:noFill/>
          <a:ln w="25400" cap="flat" cmpd="sng" algn="ctr">
            <a:solidFill>
              <a:srgbClr val="C0504D">
                <a:lumMod val="7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a:blip r:embed="rId4"/>
          <a:stretch>
            <a:fillRect/>
          </a:stretch>
        </p:blipFill>
        <p:spPr>
          <a:xfrm>
            <a:off x="656855" y="5627002"/>
            <a:ext cx="6645645" cy="1183051"/>
          </a:xfrm>
          <a:prstGeom prst="rect">
            <a:avLst/>
          </a:prstGeom>
        </p:spPr>
      </p:pic>
      <p:sp>
        <p:nvSpPr>
          <p:cNvPr id="8" name="Oval 7"/>
          <p:cNvSpPr/>
          <p:nvPr/>
        </p:nvSpPr>
        <p:spPr>
          <a:xfrm>
            <a:off x="6045200" y="5549900"/>
            <a:ext cx="13081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099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Postings Continued</a:t>
            </a:r>
            <a:endParaRPr lang="en-US" dirty="0"/>
          </a:p>
        </p:txBody>
      </p:sp>
      <p:sp>
        <p:nvSpPr>
          <p:cNvPr id="3" name="Content Placeholder 2"/>
          <p:cNvSpPr>
            <a:spLocks noGrp="1"/>
          </p:cNvSpPr>
          <p:nvPr>
            <p:ph idx="1"/>
          </p:nvPr>
        </p:nvSpPr>
        <p:spPr>
          <a:xfrm>
            <a:off x="247212" y="1883197"/>
            <a:ext cx="10554574" cy="3636511"/>
          </a:xfrm>
        </p:spPr>
        <p:txBody>
          <a:bodyPr>
            <a:normAutofit/>
          </a:bodyPr>
          <a:lstStyle/>
          <a:p>
            <a:pPr marL="0" lvl="0" indent="0">
              <a:buNone/>
            </a:pPr>
            <a:r>
              <a:rPr lang="en-US" sz="2800" dirty="0"/>
              <a:t>A pop-up box will open. Choose the “Create from Position Description” option.</a:t>
            </a:r>
          </a:p>
          <a:p>
            <a:pPr marL="457200" lvl="1" indent="0">
              <a:buNone/>
            </a:pPr>
            <a:r>
              <a:rPr lang="en-US" sz="2400" dirty="0"/>
              <a:t>Although Faculty do not have traditional position descriptions as Staff do, for purposes of OPDRS, postings begin with a position description.</a:t>
            </a:r>
            <a:br>
              <a:rPr lang="en-US" sz="2400" dirty="0"/>
            </a:br>
            <a:endParaRPr lang="en-US" sz="2400" dirty="0"/>
          </a:p>
        </p:txBody>
      </p:sp>
      <p:pic>
        <p:nvPicPr>
          <p:cNvPr id="6" name="Picture 5"/>
          <p:cNvPicPr>
            <a:picLocks noChangeAspect="1"/>
          </p:cNvPicPr>
          <p:nvPr/>
        </p:nvPicPr>
        <p:blipFill>
          <a:blip r:embed="rId3"/>
          <a:stretch>
            <a:fillRect/>
          </a:stretch>
        </p:blipFill>
        <p:spPr>
          <a:xfrm>
            <a:off x="3773486" y="3382813"/>
            <a:ext cx="3298825" cy="3273547"/>
          </a:xfrm>
          <a:prstGeom prst="rect">
            <a:avLst/>
          </a:prstGeom>
        </p:spPr>
      </p:pic>
      <p:sp>
        <p:nvSpPr>
          <p:cNvPr id="5" name="Oval 4"/>
          <p:cNvSpPr/>
          <p:nvPr/>
        </p:nvSpPr>
        <p:spPr>
          <a:xfrm>
            <a:off x="3518850" y="5966750"/>
            <a:ext cx="3808095" cy="588010"/>
          </a:xfrm>
          <a:prstGeom prst="ellipse">
            <a:avLst/>
          </a:prstGeom>
          <a:noFill/>
          <a:ln w="25400" cap="flat" cmpd="sng" algn="ctr">
            <a:solidFill>
              <a:srgbClr val="C0504D">
                <a:lumMod val="7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466709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028" y="341671"/>
            <a:ext cx="9720072" cy="1499616"/>
          </a:xfrm>
        </p:spPr>
        <p:txBody>
          <a:bodyPr/>
          <a:lstStyle/>
          <a:p>
            <a:r>
              <a:rPr lang="en-US" dirty="0" smtClean="0"/>
              <a:t>What is OPDRS?	</a:t>
            </a:r>
            <a:endParaRPr lang="en-US" dirty="0"/>
          </a:p>
        </p:txBody>
      </p:sp>
      <p:sp>
        <p:nvSpPr>
          <p:cNvPr id="3" name="Content Placeholder 2"/>
          <p:cNvSpPr>
            <a:spLocks noGrp="1"/>
          </p:cNvSpPr>
          <p:nvPr>
            <p:ph idx="1"/>
          </p:nvPr>
        </p:nvSpPr>
        <p:spPr>
          <a:xfrm>
            <a:off x="725824" y="1358687"/>
            <a:ext cx="10554574" cy="5169113"/>
          </a:xfrm>
        </p:spPr>
        <p:txBody>
          <a:bodyPr>
            <a:normAutofit/>
          </a:bodyPr>
          <a:lstStyle/>
          <a:p>
            <a:r>
              <a:rPr lang="en-US" dirty="0" smtClean="0"/>
              <a:t>WSU Online Position Description and Recruitment System</a:t>
            </a:r>
          </a:p>
          <a:p>
            <a:pPr lvl="1"/>
            <a:r>
              <a:rPr lang="en-US" dirty="0" smtClean="0"/>
              <a:t>Allows for tracking of recruitment and personnel actions</a:t>
            </a:r>
          </a:p>
          <a:p>
            <a:pPr lvl="1"/>
            <a:r>
              <a:rPr lang="en-US" dirty="0" smtClean="0">
                <a:hlinkClick r:id="rId3"/>
              </a:rPr>
              <a:t>www.wsujobs.com/hr</a:t>
            </a:r>
            <a:r>
              <a:rPr lang="en-US" dirty="0" smtClean="0"/>
              <a:t> </a:t>
            </a:r>
          </a:p>
          <a:p>
            <a:r>
              <a:rPr lang="en-US" dirty="0" smtClean="0"/>
              <a:t>Two Modules</a:t>
            </a:r>
          </a:p>
          <a:p>
            <a:pPr lvl="1"/>
            <a:r>
              <a:rPr lang="en-US" dirty="0" smtClean="0"/>
              <a:t>Position Management (Orange screen used for position description actions)</a:t>
            </a:r>
          </a:p>
          <a:p>
            <a:pPr lvl="1"/>
            <a:endParaRPr lang="en-US" dirty="0" smtClean="0"/>
          </a:p>
          <a:p>
            <a:pPr lvl="1"/>
            <a:endParaRPr lang="en-US" dirty="0"/>
          </a:p>
          <a:p>
            <a:pPr lvl="1"/>
            <a:r>
              <a:rPr lang="en-US" dirty="0" smtClean="0"/>
              <a:t>Applicant Tracking (Blue screen used for recruitment)</a:t>
            </a:r>
          </a:p>
          <a:p>
            <a:pPr lvl="1"/>
            <a:endParaRPr lang="en-US" dirty="0"/>
          </a:p>
          <a:p>
            <a:pPr lvl="1"/>
            <a:endParaRPr lang="en-US" dirty="0" smtClean="0"/>
          </a:p>
          <a:p>
            <a:pPr lvl="1"/>
            <a:r>
              <a:rPr lang="en-US" dirty="0" smtClean="0"/>
              <a:t>Move Between modules using the indicator in the top left hand corner:</a:t>
            </a:r>
            <a:endParaRPr lang="en-US" dirty="0"/>
          </a:p>
        </p:txBody>
      </p:sp>
      <p:pic>
        <p:nvPicPr>
          <p:cNvPr id="7" name="Picture 6"/>
          <p:cNvPicPr>
            <a:picLocks noChangeAspect="1"/>
          </p:cNvPicPr>
          <p:nvPr/>
        </p:nvPicPr>
        <p:blipFill>
          <a:blip r:embed="rId4"/>
          <a:stretch>
            <a:fillRect/>
          </a:stretch>
        </p:blipFill>
        <p:spPr>
          <a:xfrm>
            <a:off x="21411" y="4263517"/>
            <a:ext cx="11963400" cy="495300"/>
          </a:xfrm>
          <a:prstGeom prst="rect">
            <a:avLst/>
          </a:prstGeom>
        </p:spPr>
      </p:pic>
      <p:pic>
        <p:nvPicPr>
          <p:cNvPr id="9" name="Picture 8"/>
          <p:cNvPicPr>
            <a:picLocks noChangeAspect="1"/>
          </p:cNvPicPr>
          <p:nvPr/>
        </p:nvPicPr>
        <p:blipFill>
          <a:blip r:embed="rId5"/>
          <a:stretch>
            <a:fillRect/>
          </a:stretch>
        </p:blipFill>
        <p:spPr>
          <a:xfrm>
            <a:off x="21411" y="3214826"/>
            <a:ext cx="11963400" cy="571500"/>
          </a:xfrm>
          <a:prstGeom prst="rect">
            <a:avLst/>
          </a:prstGeom>
        </p:spPr>
      </p:pic>
      <p:pic>
        <p:nvPicPr>
          <p:cNvPr id="10" name="Picture 9"/>
          <p:cNvPicPr>
            <a:picLocks noChangeAspect="1"/>
          </p:cNvPicPr>
          <p:nvPr/>
        </p:nvPicPr>
        <p:blipFill>
          <a:blip r:embed="rId6"/>
          <a:stretch>
            <a:fillRect/>
          </a:stretch>
        </p:blipFill>
        <p:spPr>
          <a:xfrm>
            <a:off x="859028" y="5159865"/>
            <a:ext cx="3571875" cy="1590675"/>
          </a:xfrm>
          <a:prstGeom prst="rect">
            <a:avLst/>
          </a:prstGeom>
        </p:spPr>
      </p:pic>
    </p:spTree>
    <p:extLst>
      <p:ext uri="{BB962C8B-B14F-4D97-AF65-F5344CB8AC3E}">
        <p14:creationId xmlns:p14="http://schemas.microsoft.com/office/powerpoint/2010/main" val="1565693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Postings Continued</a:t>
            </a:r>
            <a:endParaRPr lang="en-US" dirty="0"/>
          </a:p>
        </p:txBody>
      </p:sp>
      <p:sp>
        <p:nvSpPr>
          <p:cNvPr id="3" name="Content Placeholder 2"/>
          <p:cNvSpPr>
            <a:spLocks noGrp="1"/>
          </p:cNvSpPr>
          <p:nvPr>
            <p:ph idx="1"/>
          </p:nvPr>
        </p:nvSpPr>
        <p:spPr>
          <a:xfrm>
            <a:off x="810000" y="1702362"/>
            <a:ext cx="10554574" cy="3636511"/>
          </a:xfrm>
        </p:spPr>
        <p:txBody>
          <a:bodyPr/>
          <a:lstStyle/>
          <a:p>
            <a:pPr marL="0" lvl="0" indent="0">
              <a:buNone/>
            </a:pPr>
            <a:r>
              <a:rPr lang="en-US" sz="2000" dirty="0"/>
              <a:t>Find the position you would like to post. Hover over </a:t>
            </a:r>
            <a:r>
              <a:rPr lang="en-US" sz="2000" b="1" dirty="0"/>
              <a:t>Actions</a:t>
            </a:r>
            <a:r>
              <a:rPr lang="en-US" sz="2000" dirty="0"/>
              <a:t> to see your </a:t>
            </a:r>
            <a:r>
              <a:rPr lang="en-US" sz="2000" dirty="0" smtClean="0"/>
              <a:t>options: </a:t>
            </a:r>
          </a:p>
          <a:p>
            <a:pPr marL="0" lvl="0" indent="0">
              <a:buNone/>
            </a:pPr>
            <a:r>
              <a:rPr lang="en-US" sz="2000" dirty="0" smtClean="0"/>
              <a:t>Select </a:t>
            </a:r>
            <a:r>
              <a:rPr lang="en-US" sz="2000" i="1" dirty="0"/>
              <a:t>Create From</a:t>
            </a:r>
            <a:r>
              <a:rPr lang="en-US" sz="2000" dirty="0"/>
              <a:t> to create the posting from the selected position description; </a:t>
            </a:r>
            <a:r>
              <a:rPr lang="en-US" sz="2000" dirty="0" smtClean="0"/>
              <a:t>or</a:t>
            </a:r>
          </a:p>
          <a:p>
            <a:pPr marL="0" lvl="0" indent="0">
              <a:buNone/>
            </a:pPr>
            <a:r>
              <a:rPr lang="en-US" sz="2000" dirty="0"/>
              <a:t>S</a:t>
            </a:r>
            <a:r>
              <a:rPr lang="en-US" sz="2000" dirty="0" smtClean="0"/>
              <a:t>elect </a:t>
            </a:r>
            <a:r>
              <a:rPr lang="en-US" sz="2000" i="1" dirty="0"/>
              <a:t>View</a:t>
            </a:r>
            <a:r>
              <a:rPr lang="en-US" sz="2000" dirty="0"/>
              <a:t> to see the current position description prior to beginning the action. If the selected position description is correct, click on </a:t>
            </a:r>
            <a:r>
              <a:rPr lang="en-US" sz="2000" i="1" dirty="0"/>
              <a:t>Create Posting from this Position Description</a:t>
            </a:r>
            <a:r>
              <a:rPr lang="en-US" sz="2000" dirty="0"/>
              <a:t> on the upper right corner.</a:t>
            </a:r>
          </a:p>
          <a:p>
            <a:pPr lvl="2"/>
            <a:r>
              <a:rPr lang="en-US" sz="1800" dirty="0"/>
              <a:t>NOTE: Always review the position description prior to starting the posting. If changes are needed, they will need to be done prior to starting the posting.</a:t>
            </a:r>
          </a:p>
          <a:p>
            <a:pPr lvl="2"/>
            <a:r>
              <a:rPr lang="en-US" sz="1800" dirty="0"/>
              <a:t>If you cannot find the position you would like to post, contact your </a:t>
            </a:r>
            <a:r>
              <a:rPr lang="en-US" sz="1800" u="sng" dirty="0">
                <a:hlinkClick r:id="rId3"/>
              </a:rPr>
              <a:t>HR Service Team</a:t>
            </a:r>
            <a:r>
              <a:rPr lang="en-US" sz="1800" dirty="0"/>
              <a:t>.</a:t>
            </a:r>
          </a:p>
          <a:p>
            <a:endParaRPr lang="en-US" dirty="0"/>
          </a:p>
        </p:txBody>
      </p:sp>
      <p:pic>
        <p:nvPicPr>
          <p:cNvPr id="6" name="Picture 5"/>
          <p:cNvPicPr>
            <a:picLocks noChangeAspect="1"/>
          </p:cNvPicPr>
          <p:nvPr/>
        </p:nvPicPr>
        <p:blipFill>
          <a:blip r:embed="rId4"/>
          <a:stretch>
            <a:fillRect/>
          </a:stretch>
        </p:blipFill>
        <p:spPr>
          <a:xfrm>
            <a:off x="8144678" y="4446687"/>
            <a:ext cx="3362325" cy="1933575"/>
          </a:xfrm>
          <a:prstGeom prst="rect">
            <a:avLst/>
          </a:prstGeom>
        </p:spPr>
      </p:pic>
      <p:sp>
        <p:nvSpPr>
          <p:cNvPr id="8" name="Oval 7"/>
          <p:cNvSpPr/>
          <p:nvPr/>
        </p:nvSpPr>
        <p:spPr>
          <a:xfrm>
            <a:off x="8144678" y="5150168"/>
            <a:ext cx="3054796" cy="37741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1106149" y="4126704"/>
            <a:ext cx="5386049" cy="2573539"/>
          </a:xfrm>
          <a:prstGeom prst="rect">
            <a:avLst/>
          </a:prstGeom>
        </p:spPr>
      </p:pic>
      <p:sp>
        <p:nvSpPr>
          <p:cNvPr id="9" name="Oval 8"/>
          <p:cNvSpPr/>
          <p:nvPr/>
        </p:nvSpPr>
        <p:spPr>
          <a:xfrm>
            <a:off x="5592861" y="6391249"/>
            <a:ext cx="1013637" cy="22373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98425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Postings Continued</a:t>
            </a:r>
          </a:p>
        </p:txBody>
      </p:sp>
      <p:sp>
        <p:nvSpPr>
          <p:cNvPr id="3" name="Content Placeholder 2"/>
          <p:cNvSpPr>
            <a:spLocks noGrp="1"/>
          </p:cNvSpPr>
          <p:nvPr>
            <p:ph idx="1"/>
          </p:nvPr>
        </p:nvSpPr>
        <p:spPr>
          <a:xfrm>
            <a:off x="1024128" y="2286000"/>
            <a:ext cx="6506971" cy="4023360"/>
          </a:xfrm>
        </p:spPr>
        <p:txBody>
          <a:bodyPr/>
          <a:lstStyle/>
          <a:p>
            <a:pPr>
              <a:buFont typeface="Arial" panose="020B0604020202020204" pitchFamily="34" charset="0"/>
              <a:buChar char="•"/>
            </a:pPr>
            <a:r>
              <a:rPr lang="en-US" sz="2400" dirty="0"/>
              <a:t>This will take you directly into the “settings” tab of the posting</a:t>
            </a:r>
            <a:r>
              <a:rPr lang="en-US" sz="2400" dirty="0" smtClean="0"/>
              <a:t>. Most information will auto-populate from the </a:t>
            </a:r>
            <a:r>
              <a:rPr lang="en-US" sz="2400" dirty="0" smtClean="0">
                <a:solidFill>
                  <a:schemeClr val="accent1">
                    <a:lumMod val="75000"/>
                  </a:schemeClr>
                </a:solidFill>
              </a:rPr>
              <a:t>position description</a:t>
            </a:r>
            <a:r>
              <a:rPr lang="en-US" sz="2400" dirty="0" smtClean="0"/>
              <a:t>. </a:t>
            </a:r>
          </a:p>
          <a:p>
            <a:pPr>
              <a:buFont typeface="Arial" panose="020B0604020202020204" pitchFamily="34" charset="0"/>
              <a:buChar char="•"/>
            </a:pPr>
            <a:r>
              <a:rPr lang="en-US" sz="2400" dirty="0" smtClean="0"/>
              <a:t>You will need to select the appropriate “Interest Card” category. These categories allow for applicants to search by job type, rather than just by specific titles. They allow for greater </a:t>
            </a:r>
            <a:r>
              <a:rPr lang="en-US" sz="2400" dirty="0" err="1" smtClean="0"/>
              <a:t>searchability</a:t>
            </a:r>
            <a:r>
              <a:rPr lang="en-US" sz="2400" dirty="0" smtClean="0"/>
              <a:t> and functionality within </a:t>
            </a:r>
            <a:r>
              <a:rPr lang="en-US" sz="2400" dirty="0" err="1" smtClean="0"/>
              <a:t>WSUjobs</a:t>
            </a:r>
            <a:r>
              <a:rPr lang="en-US" sz="2400" dirty="0" smtClean="0"/>
              <a:t>. </a:t>
            </a:r>
            <a:endParaRPr lang="en-US" dirty="0"/>
          </a:p>
        </p:txBody>
      </p:sp>
      <p:pic>
        <p:nvPicPr>
          <p:cNvPr id="4" name="Picture 3"/>
          <p:cNvPicPr>
            <a:picLocks noChangeAspect="1"/>
          </p:cNvPicPr>
          <p:nvPr/>
        </p:nvPicPr>
        <p:blipFill>
          <a:blip r:embed="rId2"/>
          <a:stretch>
            <a:fillRect/>
          </a:stretch>
        </p:blipFill>
        <p:spPr>
          <a:xfrm>
            <a:off x="7945437" y="452437"/>
            <a:ext cx="3743325" cy="5953125"/>
          </a:xfrm>
          <a:prstGeom prst="rect">
            <a:avLst/>
          </a:prstGeom>
        </p:spPr>
      </p:pic>
      <p:sp>
        <p:nvSpPr>
          <p:cNvPr id="5" name="Oval 4"/>
          <p:cNvSpPr/>
          <p:nvPr/>
        </p:nvSpPr>
        <p:spPr>
          <a:xfrm>
            <a:off x="7945437" y="1143000"/>
            <a:ext cx="423863" cy="3175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040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Postings Continued</a:t>
            </a:r>
          </a:p>
        </p:txBody>
      </p:sp>
      <p:sp>
        <p:nvSpPr>
          <p:cNvPr id="3" name="Content Placeholder 2"/>
          <p:cNvSpPr>
            <a:spLocks noGrp="1"/>
          </p:cNvSpPr>
          <p:nvPr>
            <p:ph idx="1"/>
          </p:nvPr>
        </p:nvSpPr>
        <p:spPr>
          <a:xfrm>
            <a:off x="532526" y="1817290"/>
            <a:ext cx="10554574" cy="3636511"/>
          </a:xfrm>
        </p:spPr>
        <p:txBody>
          <a:bodyPr>
            <a:normAutofit/>
          </a:bodyPr>
          <a:lstStyle/>
          <a:p>
            <a:r>
              <a:rPr lang="en-US" sz="1800" dirty="0" smtClean="0"/>
              <a:t>“References” in this section means letters of recommendation.</a:t>
            </a:r>
          </a:p>
          <a:p>
            <a:pPr lvl="1"/>
            <a:r>
              <a:rPr lang="en-US" dirty="0" smtClean="0"/>
              <a:t> Only used for faculty</a:t>
            </a:r>
          </a:p>
          <a:p>
            <a:pPr lvl="1"/>
            <a:r>
              <a:rPr lang="en-US" dirty="0" smtClean="0"/>
              <a:t>Select the </a:t>
            </a:r>
            <a:r>
              <a:rPr lang="en-US" dirty="0"/>
              <a:t>application </a:t>
            </a:r>
            <a:r>
              <a:rPr lang="en-US" dirty="0" smtClean="0"/>
              <a:t>type </a:t>
            </a:r>
          </a:p>
          <a:p>
            <a:pPr lvl="1"/>
            <a:r>
              <a:rPr lang="en-US" dirty="0" smtClean="0"/>
              <a:t>Select Create New Posting</a:t>
            </a:r>
            <a:endParaRPr lang="en-US" dirty="0"/>
          </a:p>
        </p:txBody>
      </p:sp>
      <p:pic>
        <p:nvPicPr>
          <p:cNvPr id="4" name="Picture 3"/>
          <p:cNvPicPr>
            <a:picLocks noChangeAspect="1"/>
          </p:cNvPicPr>
          <p:nvPr/>
        </p:nvPicPr>
        <p:blipFill>
          <a:blip r:embed="rId3"/>
          <a:stretch>
            <a:fillRect/>
          </a:stretch>
        </p:blipFill>
        <p:spPr>
          <a:xfrm>
            <a:off x="182365" y="3137967"/>
            <a:ext cx="6235898" cy="3479800"/>
          </a:xfrm>
          <a:prstGeom prst="rect">
            <a:avLst/>
          </a:prstGeom>
        </p:spPr>
      </p:pic>
      <p:pic>
        <p:nvPicPr>
          <p:cNvPr id="5" name="Picture 4"/>
          <p:cNvPicPr>
            <a:picLocks noChangeAspect="1"/>
          </p:cNvPicPr>
          <p:nvPr/>
        </p:nvPicPr>
        <p:blipFill>
          <a:blip r:embed="rId4"/>
          <a:stretch>
            <a:fillRect/>
          </a:stretch>
        </p:blipFill>
        <p:spPr>
          <a:xfrm>
            <a:off x="6551612" y="2438335"/>
            <a:ext cx="5438775" cy="4419665"/>
          </a:xfrm>
          <a:prstGeom prst="rect">
            <a:avLst/>
          </a:prstGeom>
        </p:spPr>
      </p:pic>
      <p:sp>
        <p:nvSpPr>
          <p:cNvPr id="6" name="Right Arrow 5"/>
          <p:cNvSpPr/>
          <p:nvPr/>
        </p:nvSpPr>
        <p:spPr>
          <a:xfrm>
            <a:off x="8739188" y="6223222"/>
            <a:ext cx="850900" cy="1651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725964" y="5385480"/>
            <a:ext cx="2264423" cy="400110"/>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smtClean="0">
                <a:solidFill>
                  <a:schemeClr val="tx2">
                    <a:lumMod val="10000"/>
                  </a:schemeClr>
                </a:solidFill>
              </a:rPr>
              <a:t>More information , work history/education/references </a:t>
            </a:r>
            <a:r>
              <a:rPr lang="en-US" sz="1000" dirty="0" err="1" smtClean="0">
                <a:solidFill>
                  <a:schemeClr val="tx2">
                    <a:lumMod val="10000"/>
                  </a:schemeClr>
                </a:solidFill>
              </a:rPr>
              <a:t>etc</a:t>
            </a:r>
            <a:endParaRPr lang="en-US" sz="1000" dirty="0">
              <a:solidFill>
                <a:schemeClr val="tx2">
                  <a:lumMod val="10000"/>
                </a:schemeClr>
              </a:solidFill>
            </a:endParaRPr>
          </a:p>
        </p:txBody>
      </p:sp>
      <p:cxnSp>
        <p:nvCxnSpPr>
          <p:cNvPr id="11" name="Straight Arrow Connector 10"/>
          <p:cNvCxnSpPr/>
          <p:nvPr/>
        </p:nvCxnSpPr>
        <p:spPr>
          <a:xfrm flipH="1">
            <a:off x="8960643" y="5585535"/>
            <a:ext cx="765321" cy="308700"/>
          </a:xfrm>
          <a:prstGeom prst="straightConnector1">
            <a:avLst/>
          </a:prstGeom>
          <a:ln>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856787" y="6244546"/>
            <a:ext cx="1866901" cy="246221"/>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smtClean="0">
                <a:solidFill>
                  <a:schemeClr val="tx2">
                    <a:lumMod val="10000"/>
                  </a:schemeClr>
                </a:solidFill>
              </a:rPr>
              <a:t>Contact information only. </a:t>
            </a:r>
            <a:endParaRPr lang="en-US" sz="1000" dirty="0">
              <a:solidFill>
                <a:schemeClr val="tx2">
                  <a:lumMod val="10000"/>
                </a:schemeClr>
              </a:solidFill>
            </a:endParaRPr>
          </a:p>
        </p:txBody>
      </p:sp>
      <p:cxnSp>
        <p:nvCxnSpPr>
          <p:cNvPr id="14" name="Straight Arrow Connector 13"/>
          <p:cNvCxnSpPr>
            <a:stCxn id="12" idx="1"/>
          </p:cNvCxnSpPr>
          <p:nvPr/>
        </p:nvCxnSpPr>
        <p:spPr>
          <a:xfrm flipH="1" flipV="1">
            <a:off x="8928101" y="6152824"/>
            <a:ext cx="928686" cy="214833"/>
          </a:xfrm>
          <a:prstGeom prst="straightConnector1">
            <a:avLst/>
          </a:prstGeom>
          <a:ln>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0566400" y="6622501"/>
            <a:ext cx="1041400" cy="317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93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Postings Continued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8402" y="2386234"/>
            <a:ext cx="4070533" cy="402272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164" y="1630362"/>
            <a:ext cx="5638736" cy="5080000"/>
          </a:xfrm>
          <a:prstGeom prst="rect">
            <a:avLst/>
          </a:prstGeom>
        </p:spPr>
      </p:pic>
      <p:sp>
        <p:nvSpPr>
          <p:cNvPr id="6" name="TextBox 5"/>
          <p:cNvSpPr txBox="1"/>
          <p:nvPr/>
        </p:nvSpPr>
        <p:spPr>
          <a:xfrm>
            <a:off x="2793999" y="2870200"/>
            <a:ext cx="1734435" cy="461665"/>
          </a:xfrm>
          <a:prstGeom prst="rect">
            <a:avLst/>
          </a:prstGeom>
          <a:noFill/>
        </p:spPr>
        <p:txBody>
          <a:bodyPr wrap="square" rtlCol="0">
            <a:spAutoFit/>
          </a:bodyPr>
          <a:lstStyle/>
          <a:p>
            <a:r>
              <a:rPr lang="en-US" sz="1200" dirty="0" smtClean="0">
                <a:solidFill>
                  <a:schemeClr val="bg1"/>
                </a:solidFill>
              </a:rPr>
              <a:t>Title info is pulled from the PD</a:t>
            </a:r>
            <a:endParaRPr lang="en-US" sz="1200" dirty="0">
              <a:solidFill>
                <a:schemeClr val="bg1"/>
              </a:solidFill>
            </a:endParaRPr>
          </a:p>
        </p:txBody>
      </p:sp>
      <p:cxnSp>
        <p:nvCxnSpPr>
          <p:cNvPr id="8" name="Straight Arrow Connector 7"/>
          <p:cNvCxnSpPr/>
          <p:nvPr/>
        </p:nvCxnSpPr>
        <p:spPr>
          <a:xfrm flipH="1" flipV="1">
            <a:off x="1562100" y="2568798"/>
            <a:ext cx="1231899" cy="521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283700" y="1900167"/>
            <a:ext cx="1219200" cy="276999"/>
          </a:xfrm>
          <a:prstGeom prst="rect">
            <a:avLst/>
          </a:prstGeom>
          <a:noFill/>
        </p:spPr>
        <p:txBody>
          <a:bodyPr wrap="square" rtlCol="0">
            <a:spAutoFit/>
          </a:bodyPr>
          <a:lstStyle/>
          <a:p>
            <a:r>
              <a:rPr lang="en-US" sz="1200" dirty="0" smtClean="0">
                <a:solidFill>
                  <a:schemeClr val="bg1"/>
                </a:solidFill>
              </a:rPr>
              <a:t>Pulled from PD</a:t>
            </a:r>
            <a:endParaRPr lang="en-US" sz="1200" dirty="0">
              <a:solidFill>
                <a:schemeClr val="bg1"/>
              </a:solidFill>
            </a:endParaRPr>
          </a:p>
        </p:txBody>
      </p:sp>
      <p:cxnSp>
        <p:nvCxnSpPr>
          <p:cNvPr id="11" name="Straight Arrow Connector 10"/>
          <p:cNvCxnSpPr>
            <a:stCxn id="10" idx="1"/>
          </p:cNvCxnSpPr>
          <p:nvPr/>
        </p:nvCxnSpPr>
        <p:spPr>
          <a:xfrm flipH="1" flipV="1">
            <a:off x="8085136" y="1968099"/>
            <a:ext cx="1198564" cy="70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255000" y="2106599"/>
            <a:ext cx="1143000" cy="162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8432801" y="2177166"/>
            <a:ext cx="1146170" cy="362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578971" y="5341866"/>
            <a:ext cx="1845500" cy="1015663"/>
          </a:xfrm>
          <a:prstGeom prst="rect">
            <a:avLst/>
          </a:prstGeom>
          <a:noFill/>
        </p:spPr>
        <p:txBody>
          <a:bodyPr wrap="square" rtlCol="0">
            <a:spAutoFit/>
          </a:bodyPr>
          <a:lstStyle/>
          <a:p>
            <a:r>
              <a:rPr lang="en-US" sz="1200" dirty="0" smtClean="0">
                <a:solidFill>
                  <a:schemeClr val="bg1"/>
                </a:solidFill>
              </a:rPr>
              <a:t>Pulled from PD Note: if minor changes are made to Summary of Duties HRS can update on the PD side as well.</a:t>
            </a:r>
            <a:endParaRPr lang="en-US" sz="1200" dirty="0">
              <a:solidFill>
                <a:schemeClr val="bg1"/>
              </a:solidFill>
            </a:endParaRPr>
          </a:p>
        </p:txBody>
      </p:sp>
      <p:cxnSp>
        <p:nvCxnSpPr>
          <p:cNvPr id="20" name="Straight Arrow Connector 19"/>
          <p:cNvCxnSpPr/>
          <p:nvPr/>
        </p:nvCxnSpPr>
        <p:spPr>
          <a:xfrm flipH="1">
            <a:off x="8920157" y="5757364"/>
            <a:ext cx="698499" cy="18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2"/>
          </p:cNvCxnSpPr>
          <p:nvPr/>
        </p:nvCxnSpPr>
        <p:spPr>
          <a:xfrm flipH="1">
            <a:off x="7509270" y="2177166"/>
            <a:ext cx="2384030" cy="868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8684418" y="2245098"/>
            <a:ext cx="1386682" cy="903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410700" y="3487641"/>
            <a:ext cx="1845500" cy="461665"/>
          </a:xfrm>
          <a:prstGeom prst="rect">
            <a:avLst/>
          </a:prstGeom>
          <a:noFill/>
        </p:spPr>
        <p:txBody>
          <a:bodyPr wrap="square" rtlCol="0">
            <a:spAutoFit/>
          </a:bodyPr>
          <a:lstStyle/>
          <a:p>
            <a:r>
              <a:rPr lang="en-US" sz="1200" dirty="0" smtClean="0">
                <a:solidFill>
                  <a:schemeClr val="bg1"/>
                </a:solidFill>
              </a:rPr>
              <a:t>Website link for candidates to review.</a:t>
            </a:r>
            <a:endParaRPr lang="en-US" sz="1200" dirty="0">
              <a:solidFill>
                <a:schemeClr val="bg1"/>
              </a:solidFill>
            </a:endParaRPr>
          </a:p>
        </p:txBody>
      </p:sp>
      <p:cxnSp>
        <p:nvCxnSpPr>
          <p:cNvPr id="39" name="Straight Arrow Connector 38"/>
          <p:cNvCxnSpPr/>
          <p:nvPr/>
        </p:nvCxnSpPr>
        <p:spPr>
          <a:xfrm flipH="1">
            <a:off x="9214643" y="3718473"/>
            <a:ext cx="3921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4718935" y="4216400"/>
            <a:ext cx="1165229"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024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Postings Continued</a:t>
            </a:r>
          </a:p>
        </p:txBody>
      </p:sp>
      <p:sp>
        <p:nvSpPr>
          <p:cNvPr id="6" name="Right Arrow 5"/>
          <p:cNvSpPr/>
          <p:nvPr/>
        </p:nvSpPr>
        <p:spPr>
          <a:xfrm>
            <a:off x="6010505" y="3608832"/>
            <a:ext cx="854964"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l="17821" t="2960"/>
          <a:stretch/>
        </p:blipFill>
        <p:spPr>
          <a:xfrm>
            <a:off x="128919" y="2084832"/>
            <a:ext cx="5928981" cy="4239768"/>
          </a:xfr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1220" r="22769" b="-1"/>
          <a:stretch/>
        </p:blipFill>
        <p:spPr>
          <a:xfrm>
            <a:off x="6865469" y="1549400"/>
            <a:ext cx="5186831" cy="4912072"/>
          </a:xfrm>
          <a:prstGeom prst="rect">
            <a:avLst/>
          </a:prstGeom>
        </p:spPr>
      </p:pic>
    </p:spTree>
    <p:extLst>
      <p:ext uri="{BB962C8B-B14F-4D97-AF65-F5344CB8AC3E}">
        <p14:creationId xmlns:p14="http://schemas.microsoft.com/office/powerpoint/2010/main" val="275003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Postings Continued</a:t>
            </a:r>
          </a:p>
        </p:txBody>
      </p:sp>
      <p:sp>
        <p:nvSpPr>
          <p:cNvPr id="8" name="Right Arrow 7"/>
          <p:cNvSpPr/>
          <p:nvPr/>
        </p:nvSpPr>
        <p:spPr>
          <a:xfrm>
            <a:off x="5662606" y="3950581"/>
            <a:ext cx="1165229"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l="12709" t="15235" r="58229" b="24479"/>
          <a:stretch/>
        </p:blipFill>
        <p:spPr>
          <a:xfrm>
            <a:off x="469900" y="1989864"/>
            <a:ext cx="5078406" cy="4213803"/>
          </a:xfrm>
          <a:prstGeom prst="rect">
            <a:avLst/>
          </a:prstGeom>
        </p:spPr>
      </p:pic>
      <p:pic>
        <p:nvPicPr>
          <p:cNvPr id="10" name="Picture 9"/>
          <p:cNvPicPr>
            <a:picLocks noChangeAspect="1"/>
          </p:cNvPicPr>
          <p:nvPr/>
        </p:nvPicPr>
        <p:blipFill rotWithShape="1">
          <a:blip r:embed="rId4"/>
          <a:srcRect l="12812" t="9244" r="65937" b="45313"/>
          <a:stretch/>
        </p:blipFill>
        <p:spPr>
          <a:xfrm>
            <a:off x="6827835" y="1928100"/>
            <a:ext cx="5181600" cy="4432300"/>
          </a:xfrm>
          <a:prstGeom prst="rect">
            <a:avLst/>
          </a:prstGeom>
        </p:spPr>
      </p:pic>
    </p:spTree>
    <p:extLst>
      <p:ext uri="{BB962C8B-B14F-4D97-AF65-F5344CB8AC3E}">
        <p14:creationId xmlns:p14="http://schemas.microsoft.com/office/powerpoint/2010/main" val="1908537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8506" y="661079"/>
            <a:ext cx="5662483" cy="4736084"/>
          </a:xfrm>
          <a:prstGeom prst="rect">
            <a:avLst/>
          </a:prstGeom>
        </p:spPr>
      </p:pic>
      <p:sp>
        <p:nvSpPr>
          <p:cNvPr id="5" name="TextBox 4"/>
          <p:cNvSpPr txBox="1"/>
          <p:nvPr/>
        </p:nvSpPr>
        <p:spPr>
          <a:xfrm>
            <a:off x="2419606" y="3581568"/>
            <a:ext cx="2997200" cy="1015663"/>
          </a:xfrm>
          <a:prstGeom prst="rect">
            <a:avLst/>
          </a:prstGeom>
          <a:noFill/>
        </p:spPr>
        <p:txBody>
          <a:bodyPr wrap="square" rtlCol="0">
            <a:spAutoFit/>
          </a:bodyPr>
          <a:lstStyle/>
          <a:p>
            <a:r>
              <a:rPr lang="en-US" sz="1200" dirty="0" smtClean="0">
                <a:solidFill>
                  <a:schemeClr val="bg1"/>
                </a:solidFill>
              </a:rPr>
              <a:t>If specific individuals have not been named, please still feel free to send to HRS. Once names have been identified send an email to your HRCA and they can enter this information at a later time.</a:t>
            </a:r>
            <a:endParaRPr lang="en-US" sz="1200" dirty="0">
              <a:solidFill>
                <a:schemeClr val="bg1"/>
              </a:solidFill>
            </a:endParaRPr>
          </a:p>
        </p:txBody>
      </p:sp>
      <p:pic>
        <p:nvPicPr>
          <p:cNvPr id="6" name="Picture 5"/>
          <p:cNvPicPr>
            <a:picLocks noChangeAspect="1"/>
          </p:cNvPicPr>
          <p:nvPr/>
        </p:nvPicPr>
        <p:blipFill>
          <a:blip r:embed="rId4"/>
          <a:stretch>
            <a:fillRect/>
          </a:stretch>
        </p:blipFill>
        <p:spPr>
          <a:xfrm>
            <a:off x="6812283" y="283452"/>
            <a:ext cx="4663946" cy="6140904"/>
          </a:xfrm>
          <a:prstGeom prst="rect">
            <a:avLst/>
          </a:prstGeom>
        </p:spPr>
      </p:pic>
      <p:sp>
        <p:nvSpPr>
          <p:cNvPr id="9" name="Right Arrow 8"/>
          <p:cNvSpPr/>
          <p:nvPr/>
        </p:nvSpPr>
        <p:spPr>
          <a:xfrm>
            <a:off x="5960989" y="3886200"/>
            <a:ext cx="851294"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938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513" r="3405" b="2353"/>
          <a:stretch/>
        </p:blipFill>
        <p:spPr>
          <a:xfrm>
            <a:off x="152399" y="106680"/>
            <a:ext cx="6096001" cy="3632200"/>
          </a:xfrm>
          <a:prstGeom prst="rect">
            <a:avLst/>
          </a:prstGeom>
        </p:spPr>
      </p:pic>
      <p:pic>
        <p:nvPicPr>
          <p:cNvPr id="5" name="Picture 4"/>
          <p:cNvPicPr>
            <a:picLocks noChangeAspect="1"/>
          </p:cNvPicPr>
          <p:nvPr/>
        </p:nvPicPr>
        <p:blipFill rotWithShape="1">
          <a:blip r:embed="rId4"/>
          <a:srcRect l="12344" t="32031" r="51875" b="43620"/>
          <a:stretch/>
        </p:blipFill>
        <p:spPr>
          <a:xfrm>
            <a:off x="3200399" y="4135628"/>
            <a:ext cx="8724900" cy="2374900"/>
          </a:xfrm>
          <a:prstGeom prst="rect">
            <a:avLst/>
          </a:prstGeom>
        </p:spPr>
      </p:pic>
      <p:sp>
        <p:nvSpPr>
          <p:cNvPr id="6" name="Right Arrow 5"/>
          <p:cNvSpPr/>
          <p:nvPr/>
        </p:nvSpPr>
        <p:spPr>
          <a:xfrm rot="5400000">
            <a:off x="5846826" y="3734056"/>
            <a:ext cx="396747"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947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7382" y="797778"/>
            <a:ext cx="4629796" cy="2591162"/>
          </a:xfrm>
        </p:spPr>
      </p:pic>
      <p:sp>
        <p:nvSpPr>
          <p:cNvPr id="5" name="Oval 4"/>
          <p:cNvSpPr/>
          <p:nvPr/>
        </p:nvSpPr>
        <p:spPr>
          <a:xfrm>
            <a:off x="571500" y="1349212"/>
            <a:ext cx="1816100" cy="571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8424" y="459594"/>
            <a:ext cx="5782482" cy="5858693"/>
          </a:xfrm>
          <a:prstGeom prst="rect">
            <a:avLst/>
          </a:prstGeom>
        </p:spPr>
      </p:pic>
      <p:sp>
        <p:nvSpPr>
          <p:cNvPr id="7" name="Oval 6"/>
          <p:cNvSpPr/>
          <p:nvPr/>
        </p:nvSpPr>
        <p:spPr>
          <a:xfrm>
            <a:off x="8001000" y="1773355"/>
            <a:ext cx="1752600" cy="4370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537700" y="5523848"/>
            <a:ext cx="2133600" cy="6102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847178" y="2007254"/>
            <a:ext cx="1251246"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542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Postings Continued</a:t>
            </a:r>
          </a:p>
        </p:txBody>
      </p:sp>
      <p:sp>
        <p:nvSpPr>
          <p:cNvPr id="3" name="Content Placeholder 2"/>
          <p:cNvSpPr>
            <a:spLocks noGrp="1"/>
          </p:cNvSpPr>
          <p:nvPr>
            <p:ph idx="1"/>
          </p:nvPr>
        </p:nvSpPr>
        <p:spPr>
          <a:xfrm>
            <a:off x="1024127" y="1828760"/>
            <a:ext cx="9455377" cy="4023360"/>
          </a:xfrm>
        </p:spPr>
        <p:txBody>
          <a:bodyPr>
            <a:normAutofit/>
          </a:bodyPr>
          <a:lstStyle/>
          <a:p>
            <a:pPr marL="0" indent="0">
              <a:buNone/>
            </a:pPr>
            <a:r>
              <a:rPr lang="en-US" dirty="0" smtClean="0"/>
              <a:t>After </a:t>
            </a:r>
            <a:r>
              <a:rPr lang="en-US" dirty="0"/>
              <a:t>completing all sections, review edits on the Summary tab. Check all information entered for accuracy and make additional edits if necessary. </a:t>
            </a:r>
            <a:endParaRPr lang="en-US" dirty="0" smtClean="0"/>
          </a:p>
          <a:p>
            <a:pPr marL="0" indent="0">
              <a:buNone/>
            </a:pPr>
            <a:r>
              <a:rPr lang="en-US" dirty="0"/>
              <a:t>	</a:t>
            </a:r>
            <a:r>
              <a:rPr lang="en-US" dirty="0" smtClean="0"/>
              <a:t>Completed </a:t>
            </a:r>
            <a:r>
              <a:rPr lang="en-US" dirty="0"/>
              <a:t>sections are noted with a </a:t>
            </a:r>
            <a:r>
              <a:rPr lang="en-US" dirty="0" smtClean="0"/>
              <a:t>green checkmark      , and incomplete 	sections </a:t>
            </a:r>
            <a:r>
              <a:rPr lang="en-US" dirty="0"/>
              <a:t>are </a:t>
            </a:r>
            <a:r>
              <a:rPr lang="en-US" dirty="0" smtClean="0"/>
              <a:t>noted </a:t>
            </a:r>
            <a:r>
              <a:rPr lang="en-US" dirty="0"/>
              <a:t>with an orange exclamation </a:t>
            </a:r>
            <a:r>
              <a:rPr lang="en-US" dirty="0" smtClean="0"/>
              <a:t>mark    </a:t>
            </a:r>
            <a:endParaRPr lang="en-US" dirty="0"/>
          </a:p>
        </p:txBody>
      </p:sp>
      <p:pic>
        <p:nvPicPr>
          <p:cNvPr id="13" name="Picture 12"/>
          <p:cNvPicPr/>
          <p:nvPr/>
        </p:nvPicPr>
        <p:blipFill rotWithShape="1">
          <a:blip r:embed="rId3">
            <a:extLst>
              <a:ext uri="{28A0092B-C50C-407E-A947-70E740481C1C}">
                <a14:useLocalDpi xmlns:a14="http://schemas.microsoft.com/office/drawing/2010/main" val="0"/>
              </a:ext>
            </a:extLst>
          </a:blip>
          <a:srcRect l="2688" t="16667"/>
          <a:stretch/>
        </p:blipFill>
        <p:spPr>
          <a:xfrm>
            <a:off x="7900090" y="2988062"/>
            <a:ext cx="287338" cy="254000"/>
          </a:xfrm>
          <a:prstGeom prst="rect">
            <a:avLst/>
          </a:prstGeom>
        </p:spPr>
      </p:pic>
      <p:pic>
        <p:nvPicPr>
          <p:cNvPr id="5" name="Picture 4"/>
          <p:cNvPicPr>
            <a:picLocks noChangeAspect="1"/>
          </p:cNvPicPr>
          <p:nvPr/>
        </p:nvPicPr>
        <p:blipFill>
          <a:blip r:embed="rId4"/>
          <a:stretch>
            <a:fillRect/>
          </a:stretch>
        </p:blipFill>
        <p:spPr>
          <a:xfrm>
            <a:off x="9387530" y="3728462"/>
            <a:ext cx="2183947" cy="2434090"/>
          </a:xfrm>
          <a:prstGeom prst="rect">
            <a:avLst/>
          </a:prstGeom>
        </p:spPr>
      </p:pic>
      <p:sp>
        <p:nvSpPr>
          <p:cNvPr id="7" name="TextBox 6"/>
          <p:cNvSpPr txBox="1"/>
          <p:nvPr/>
        </p:nvSpPr>
        <p:spPr>
          <a:xfrm>
            <a:off x="1024126" y="3728462"/>
            <a:ext cx="7939398" cy="2123658"/>
          </a:xfrm>
          <a:prstGeom prst="rect">
            <a:avLst/>
          </a:prstGeom>
          <a:noFill/>
        </p:spPr>
        <p:txBody>
          <a:bodyPr wrap="square" rtlCol="0">
            <a:spAutoFit/>
          </a:bodyPr>
          <a:lstStyle/>
          <a:p>
            <a:r>
              <a:rPr lang="en-US" sz="2200" dirty="0"/>
              <a:t>Once all sections are completed, move the action through the workflow by hovering over the </a:t>
            </a:r>
            <a:r>
              <a:rPr lang="en-US" sz="2200" i="1" dirty="0"/>
              <a:t>Take Action on Posting </a:t>
            </a:r>
            <a:r>
              <a:rPr lang="en-US" sz="2200" dirty="0"/>
              <a:t>button on the top right hand corner of the page and select the workflow option you wish to take. The actions you can take are determined by your user type.</a:t>
            </a:r>
          </a:p>
          <a:p>
            <a:endParaRPr lang="en-US" sz="2200" dirty="0"/>
          </a:p>
        </p:txBody>
      </p:sp>
      <p:pic>
        <p:nvPicPr>
          <p:cNvPr id="8" name="Picture 7"/>
          <p:cNvPicPr>
            <a:picLocks noChangeAspect="1"/>
          </p:cNvPicPr>
          <p:nvPr/>
        </p:nvPicPr>
        <p:blipFill>
          <a:blip r:embed="rId5"/>
          <a:stretch>
            <a:fillRect/>
          </a:stretch>
        </p:blipFill>
        <p:spPr>
          <a:xfrm>
            <a:off x="8187428" y="2720663"/>
            <a:ext cx="209550" cy="171450"/>
          </a:xfrm>
          <a:prstGeom prst="rect">
            <a:avLst/>
          </a:prstGeom>
        </p:spPr>
      </p:pic>
    </p:spTree>
    <p:extLst>
      <p:ext uri="{BB962C8B-B14F-4D97-AF65-F5344CB8AC3E}">
        <p14:creationId xmlns:p14="http://schemas.microsoft.com/office/powerpoint/2010/main" val="1489688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critically</a:t>
            </a:r>
            <a:endParaRPr lang="en-US" dirty="0"/>
          </a:p>
        </p:txBody>
      </p:sp>
      <p:sp>
        <p:nvSpPr>
          <p:cNvPr id="3" name="Content Placeholder 2"/>
          <p:cNvSpPr>
            <a:spLocks noGrp="1"/>
          </p:cNvSpPr>
          <p:nvPr>
            <p:ph idx="1"/>
          </p:nvPr>
        </p:nvSpPr>
        <p:spPr>
          <a:xfrm>
            <a:off x="1024128" y="2286000"/>
            <a:ext cx="9720073" cy="4356100"/>
          </a:xfrm>
        </p:spPr>
        <p:txBody>
          <a:bodyPr>
            <a:normAutofit lnSpcReduction="10000"/>
          </a:bodyPr>
          <a:lstStyle/>
          <a:p>
            <a:pPr>
              <a:buFont typeface="Arial" panose="020B0604020202020204" pitchFamily="34" charset="0"/>
              <a:buChar char="•"/>
            </a:pPr>
            <a:r>
              <a:rPr lang="en-US" dirty="0" smtClean="0"/>
              <a:t>To better understand the two sides of OPDRS, consider the following phrase:</a:t>
            </a:r>
          </a:p>
          <a:p>
            <a:pPr marL="0" indent="0" algn="ctr">
              <a:buNone/>
            </a:pPr>
            <a:r>
              <a:rPr lang="en-US" dirty="0" smtClean="0"/>
              <a:t>“We want to </a:t>
            </a:r>
            <a:r>
              <a:rPr lang="en-US" dirty="0" smtClean="0">
                <a:solidFill>
                  <a:schemeClr val="accent3">
                    <a:lumMod val="60000"/>
                    <a:lumOff val="40000"/>
                  </a:schemeClr>
                </a:solidFill>
              </a:rPr>
              <a:t>hire</a:t>
            </a:r>
            <a:r>
              <a:rPr lang="en-US" dirty="0" smtClean="0"/>
              <a:t> someone for this </a:t>
            </a:r>
            <a:r>
              <a:rPr lang="en-US" dirty="0" smtClean="0">
                <a:solidFill>
                  <a:schemeClr val="accent1">
                    <a:lumMod val="75000"/>
                  </a:schemeClr>
                </a:solidFill>
              </a:rPr>
              <a:t>job</a:t>
            </a:r>
            <a:r>
              <a:rPr lang="en-US" dirty="0" smtClean="0"/>
              <a:t>”</a:t>
            </a:r>
          </a:p>
          <a:p>
            <a:pPr>
              <a:buFont typeface="Arial" panose="020B0604020202020204" pitchFamily="34" charset="0"/>
              <a:buChar char="•"/>
            </a:pPr>
            <a:r>
              <a:rPr lang="en-US" dirty="0"/>
              <a:t> </a:t>
            </a:r>
            <a:r>
              <a:rPr lang="en-US" dirty="0" smtClean="0"/>
              <a:t>The </a:t>
            </a:r>
            <a:r>
              <a:rPr lang="en-US" dirty="0" smtClean="0">
                <a:solidFill>
                  <a:schemeClr val="accent1">
                    <a:lumMod val="75000"/>
                  </a:schemeClr>
                </a:solidFill>
              </a:rPr>
              <a:t>position side </a:t>
            </a:r>
            <a:r>
              <a:rPr lang="en-US" dirty="0" smtClean="0"/>
              <a:t>is where you create and modify the </a:t>
            </a:r>
            <a:r>
              <a:rPr lang="en-US" dirty="0" smtClean="0">
                <a:solidFill>
                  <a:schemeClr val="accent1">
                    <a:lumMod val="75000"/>
                  </a:schemeClr>
                </a:solidFill>
              </a:rPr>
              <a:t>position description</a:t>
            </a:r>
            <a:r>
              <a:rPr lang="en-US" dirty="0" smtClean="0"/>
              <a:t> for your new job or an existing job you want to update or change before recruiting for it.</a:t>
            </a:r>
          </a:p>
          <a:p>
            <a:pPr>
              <a:buFont typeface="Arial" panose="020B0604020202020204" pitchFamily="34" charset="0"/>
              <a:buChar char="•"/>
            </a:pPr>
            <a:r>
              <a:rPr lang="en-US" dirty="0" smtClean="0"/>
              <a:t>This is also where to modify </a:t>
            </a:r>
            <a:r>
              <a:rPr lang="en-US" dirty="0" smtClean="0">
                <a:solidFill>
                  <a:schemeClr val="accent1">
                    <a:lumMod val="75000"/>
                  </a:schemeClr>
                </a:solidFill>
              </a:rPr>
              <a:t>position descriptions </a:t>
            </a:r>
            <a:r>
              <a:rPr lang="en-US" dirty="0" smtClean="0"/>
              <a:t>for current staff members. </a:t>
            </a:r>
          </a:p>
          <a:p>
            <a:pPr>
              <a:buFont typeface="Arial" panose="020B0604020202020204" pitchFamily="34" charset="0"/>
              <a:buChar char="•"/>
            </a:pPr>
            <a:r>
              <a:rPr lang="en-US" dirty="0"/>
              <a:t> </a:t>
            </a:r>
            <a:r>
              <a:rPr lang="en-US" dirty="0" smtClean="0"/>
              <a:t>The </a:t>
            </a:r>
            <a:r>
              <a:rPr lang="en-US" dirty="0" smtClean="0">
                <a:solidFill>
                  <a:schemeClr val="accent3">
                    <a:lumMod val="60000"/>
                    <a:lumOff val="40000"/>
                  </a:schemeClr>
                </a:solidFill>
              </a:rPr>
              <a:t>recruitment/hire </a:t>
            </a:r>
            <a:r>
              <a:rPr lang="en-US" dirty="0" smtClean="0"/>
              <a:t>side is where you create a </a:t>
            </a:r>
            <a:r>
              <a:rPr lang="en-US" dirty="0" smtClean="0">
                <a:solidFill>
                  <a:schemeClr val="accent3">
                    <a:lumMod val="60000"/>
                    <a:lumOff val="40000"/>
                  </a:schemeClr>
                </a:solidFill>
              </a:rPr>
              <a:t>posting</a:t>
            </a:r>
            <a:r>
              <a:rPr lang="en-US" dirty="0" smtClean="0"/>
              <a:t> which links to your summary of duties from the </a:t>
            </a:r>
            <a:r>
              <a:rPr lang="en-US" dirty="0" smtClean="0">
                <a:solidFill>
                  <a:schemeClr val="accent1">
                    <a:lumMod val="75000"/>
                  </a:schemeClr>
                </a:solidFill>
              </a:rPr>
              <a:t>position description</a:t>
            </a:r>
            <a:r>
              <a:rPr lang="en-US" dirty="0" smtClean="0"/>
              <a:t> and tells your applicants what the job you are recruiting for is about. </a:t>
            </a:r>
          </a:p>
          <a:p>
            <a:pPr>
              <a:buFont typeface="Arial" panose="020B0604020202020204" pitchFamily="34" charset="0"/>
              <a:buChar char="•"/>
            </a:pPr>
            <a:r>
              <a:rPr lang="en-US" dirty="0" smtClean="0"/>
              <a:t>It is also where applicants </a:t>
            </a:r>
            <a:r>
              <a:rPr lang="en-US" dirty="0" smtClean="0">
                <a:solidFill>
                  <a:schemeClr val="accent3">
                    <a:lumMod val="60000"/>
                    <a:lumOff val="40000"/>
                  </a:schemeClr>
                </a:solidFill>
              </a:rPr>
              <a:t>apply for </a:t>
            </a:r>
            <a:r>
              <a:rPr lang="en-US" dirty="0" smtClean="0"/>
              <a:t>the </a:t>
            </a:r>
            <a:r>
              <a:rPr lang="en-US" dirty="0" smtClean="0">
                <a:solidFill>
                  <a:schemeClr val="accent1">
                    <a:lumMod val="75000"/>
                  </a:schemeClr>
                </a:solidFill>
              </a:rPr>
              <a:t>job</a:t>
            </a:r>
            <a:r>
              <a:rPr lang="en-US" dirty="0" smtClean="0"/>
              <a:t> and your search committee views those applicants, makes their </a:t>
            </a:r>
            <a:r>
              <a:rPr lang="en-US" dirty="0" smtClean="0">
                <a:solidFill>
                  <a:schemeClr val="accent3">
                    <a:lumMod val="60000"/>
                    <a:lumOff val="40000"/>
                  </a:schemeClr>
                </a:solidFill>
              </a:rPr>
              <a:t>recommendation for hire </a:t>
            </a:r>
            <a:r>
              <a:rPr lang="en-US" dirty="0" smtClean="0"/>
              <a:t>of the top applicant and then the </a:t>
            </a:r>
            <a:r>
              <a:rPr lang="en-US" dirty="0" smtClean="0">
                <a:solidFill>
                  <a:schemeClr val="accent3">
                    <a:lumMod val="60000"/>
                    <a:lumOff val="40000"/>
                  </a:schemeClr>
                </a:solidFill>
              </a:rPr>
              <a:t>hiring proposal </a:t>
            </a:r>
            <a:r>
              <a:rPr lang="en-US" dirty="0" smtClean="0"/>
              <a:t>seats that top applicant onto the </a:t>
            </a:r>
            <a:r>
              <a:rPr lang="en-US" dirty="0" smtClean="0">
                <a:solidFill>
                  <a:schemeClr val="accent1">
                    <a:lumMod val="75000"/>
                  </a:schemeClr>
                </a:solidFill>
              </a:rPr>
              <a:t>position description </a:t>
            </a:r>
            <a:r>
              <a:rPr lang="en-US" dirty="0" smtClean="0"/>
              <a:t>when they accept the position. </a:t>
            </a:r>
          </a:p>
        </p:txBody>
      </p:sp>
    </p:spTree>
    <p:extLst>
      <p:ext uri="{BB962C8B-B14F-4D97-AF65-F5344CB8AC3E}">
        <p14:creationId xmlns:p14="http://schemas.microsoft.com/office/powerpoint/2010/main" val="4255789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Postings Continued</a:t>
            </a:r>
          </a:p>
        </p:txBody>
      </p:sp>
      <p:sp>
        <p:nvSpPr>
          <p:cNvPr id="3" name="Content Placeholder 2"/>
          <p:cNvSpPr>
            <a:spLocks noGrp="1"/>
          </p:cNvSpPr>
          <p:nvPr>
            <p:ph idx="1"/>
          </p:nvPr>
        </p:nvSpPr>
        <p:spPr>
          <a:xfrm>
            <a:off x="1024128" y="2084832"/>
            <a:ext cx="8324409" cy="4023360"/>
          </a:xfrm>
        </p:spPr>
        <p:txBody>
          <a:bodyPr/>
          <a:lstStyle/>
          <a:p>
            <a:pPr marL="0" indent="0">
              <a:buNone/>
            </a:pPr>
            <a:r>
              <a:rPr lang="en-US" dirty="0"/>
              <a:t>A pop-up ‘Take Action’ window will open in which you can make comments, if needed, which would be sent to the next approver. Please note, comments will be tied to the historical record of the action. Check the box to include the action on your watch list, if needed, and click Submit. </a:t>
            </a:r>
            <a:r>
              <a:rPr lang="en-US" dirty="0" smtClean="0"/>
              <a:t>An </a:t>
            </a:r>
            <a:r>
              <a:rPr lang="en-US" dirty="0"/>
              <a:t>email will be sent to the next approver, notifying them of the </a:t>
            </a:r>
            <a:r>
              <a:rPr lang="en-US" dirty="0" smtClean="0"/>
              <a:t>pending </a:t>
            </a:r>
            <a:r>
              <a:rPr lang="en-US" dirty="0"/>
              <a:t>action</a:t>
            </a:r>
            <a:r>
              <a:rPr lang="en-US" dirty="0" smtClean="0"/>
              <a:t>.</a:t>
            </a:r>
          </a:p>
          <a:p>
            <a:pPr marL="0" indent="0">
              <a:buNone/>
            </a:pPr>
            <a:endParaRPr lang="en-US" dirty="0"/>
          </a:p>
          <a:p>
            <a:pPr marL="0" indent="0">
              <a:buNone/>
            </a:pPr>
            <a:r>
              <a:rPr lang="en-US" dirty="0"/>
              <a:t>You will receive a green bar on the top of your page that will state the action was successfully transitioned. </a:t>
            </a:r>
          </a:p>
          <a:p>
            <a:endParaRPr lang="en-US" dirty="0"/>
          </a:p>
        </p:txBody>
      </p:sp>
      <p:pic>
        <p:nvPicPr>
          <p:cNvPr id="4" name="Picture 3"/>
          <p:cNvPicPr>
            <a:picLocks noChangeAspect="1"/>
          </p:cNvPicPr>
          <p:nvPr/>
        </p:nvPicPr>
        <p:blipFill rotWithShape="1">
          <a:blip r:embed="rId3"/>
          <a:srcRect r="33495" b="70996"/>
          <a:stretch/>
        </p:blipFill>
        <p:spPr>
          <a:xfrm>
            <a:off x="1024128" y="5474369"/>
            <a:ext cx="7246645" cy="416210"/>
          </a:xfrm>
          <a:prstGeom prst="rect">
            <a:avLst/>
          </a:prstGeom>
        </p:spPr>
      </p:pic>
      <p:pic>
        <p:nvPicPr>
          <p:cNvPr id="5" name="Picture 4"/>
          <p:cNvPicPr>
            <a:picLocks noChangeAspect="1"/>
          </p:cNvPicPr>
          <p:nvPr/>
        </p:nvPicPr>
        <p:blipFill>
          <a:blip r:embed="rId4"/>
          <a:stretch>
            <a:fillRect/>
          </a:stretch>
        </p:blipFill>
        <p:spPr>
          <a:xfrm>
            <a:off x="9264317" y="2271557"/>
            <a:ext cx="2598232" cy="2543340"/>
          </a:xfrm>
          <a:prstGeom prst="rect">
            <a:avLst/>
          </a:prstGeom>
        </p:spPr>
      </p:pic>
    </p:spTree>
    <p:extLst>
      <p:ext uri="{BB962C8B-B14F-4D97-AF65-F5344CB8AC3E}">
        <p14:creationId xmlns:p14="http://schemas.microsoft.com/office/powerpoint/2010/main" val="2360969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that I’ve created my posting what happens?</a:t>
            </a:r>
            <a:endParaRPr lang="en-US" dirty="0"/>
          </a:p>
        </p:txBody>
      </p:sp>
      <p:sp>
        <p:nvSpPr>
          <p:cNvPr id="3" name="Content Placeholder 2"/>
          <p:cNvSpPr>
            <a:spLocks noGrp="1"/>
          </p:cNvSpPr>
          <p:nvPr>
            <p:ph idx="1"/>
          </p:nvPr>
        </p:nvSpPr>
        <p:spPr>
          <a:xfrm>
            <a:off x="1024129" y="2334895"/>
            <a:ext cx="5414772" cy="4023360"/>
          </a:xfrm>
        </p:spPr>
        <p:txBody>
          <a:bodyPr/>
          <a:lstStyle/>
          <a:p>
            <a:r>
              <a:rPr lang="en-US" sz="1800" dirty="0" smtClean="0"/>
              <a:t>It moves through the appropriate channels and will then be posted on the www.wsujobs.com website!</a:t>
            </a:r>
          </a:p>
          <a:p>
            <a:r>
              <a:rPr lang="en-US" sz="1800" dirty="0" smtClean="0"/>
              <a:t>Is there a direct link to my posting?</a:t>
            </a:r>
          </a:p>
          <a:p>
            <a:r>
              <a:rPr lang="en-US" sz="1800" dirty="0" smtClean="0"/>
              <a:t>Yes! Visit </a:t>
            </a:r>
            <a:r>
              <a:rPr lang="en-US" sz="1800" dirty="0" smtClean="0">
                <a:hlinkClick r:id="rId3"/>
              </a:rPr>
              <a:t>www.wsujobs.com</a:t>
            </a:r>
            <a:r>
              <a:rPr lang="en-US" sz="1800" dirty="0" smtClean="0"/>
              <a:t>, click on “Search Jobs” on the left hand side of the screen and locate your posting. Open the posting and the URL at the top of the screen within the posting is a direct URL to the posting.</a:t>
            </a:r>
          </a:p>
          <a:p>
            <a:endParaRPr lang="en-US" dirty="0"/>
          </a:p>
          <a:p>
            <a:endParaRPr lang="en-US" dirty="0"/>
          </a:p>
        </p:txBody>
      </p:sp>
      <p:pic>
        <p:nvPicPr>
          <p:cNvPr id="5" name="Picture 4"/>
          <p:cNvPicPr>
            <a:picLocks noChangeAspect="1"/>
          </p:cNvPicPr>
          <p:nvPr/>
        </p:nvPicPr>
        <p:blipFill>
          <a:blip r:embed="rId4"/>
          <a:stretch>
            <a:fillRect/>
          </a:stretch>
        </p:blipFill>
        <p:spPr>
          <a:xfrm>
            <a:off x="6858000" y="1956943"/>
            <a:ext cx="3886200" cy="4105275"/>
          </a:xfrm>
          <a:prstGeom prst="rect">
            <a:avLst/>
          </a:prstGeom>
        </p:spPr>
      </p:pic>
      <p:cxnSp>
        <p:nvCxnSpPr>
          <p:cNvPr id="8" name="Straight Arrow Connector 7"/>
          <p:cNvCxnSpPr/>
          <p:nvPr/>
        </p:nvCxnSpPr>
        <p:spPr>
          <a:xfrm flipH="1">
            <a:off x="8509000" y="2959100"/>
            <a:ext cx="1231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623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different about the faculty Posting Process?	</a:t>
            </a:r>
            <a:endParaRPr lang="en-US" dirty="0"/>
          </a:p>
        </p:txBody>
      </p:sp>
      <p:sp>
        <p:nvSpPr>
          <p:cNvPr id="3" name="Content Placeholder 2"/>
          <p:cNvSpPr>
            <a:spLocks noGrp="1"/>
          </p:cNvSpPr>
          <p:nvPr>
            <p:ph idx="1"/>
          </p:nvPr>
        </p:nvSpPr>
        <p:spPr/>
        <p:txBody>
          <a:bodyPr/>
          <a:lstStyle/>
          <a:p>
            <a:r>
              <a:rPr lang="en-US" dirty="0" smtClean="0"/>
              <a:t>International Programs – Hiring managers can work directly with International Programs (IP) to send the recruitment/ad copies for tenure track positions.</a:t>
            </a:r>
          </a:p>
          <a:p>
            <a:r>
              <a:rPr lang="en-US" dirty="0" smtClean="0"/>
              <a:t>Faculty position descriptions are much less descriptive than staff, as such most information will need to be entered in the posting manually as opposed from being pulled over from a position description. Most information can be pulled directly from the Notice of Vacancy (NOV</a:t>
            </a:r>
            <a:r>
              <a:rPr lang="en-US" dirty="0"/>
              <a:t>)</a:t>
            </a:r>
            <a:r>
              <a:rPr lang="en-US" dirty="0" smtClean="0"/>
              <a:t> for the position.</a:t>
            </a:r>
          </a:p>
          <a:p>
            <a:r>
              <a:rPr lang="en-US" dirty="0" smtClean="0"/>
              <a:t>Letters of recommendation can be accepted through the system.</a:t>
            </a:r>
          </a:p>
          <a:p>
            <a:pPr lvl="1"/>
            <a:r>
              <a:rPr lang="en-US" dirty="0" smtClean="0"/>
              <a:t> </a:t>
            </a:r>
            <a:r>
              <a:rPr lang="en-US" b="1" i="1" dirty="0" smtClean="0"/>
              <a:t>NOTE: Letters of recommendation do not take the place of the “reference contact information” document.</a:t>
            </a:r>
            <a:endParaRPr lang="en-US" b="1" i="1" dirty="0"/>
          </a:p>
        </p:txBody>
      </p:sp>
    </p:spTree>
    <p:extLst>
      <p:ext uri="{BB962C8B-B14F-4D97-AF65-F5344CB8AC3E}">
        <p14:creationId xmlns:p14="http://schemas.microsoft.com/office/powerpoint/2010/main" val="796888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 want Reference letters through the system on my faculty posting?</a:t>
            </a:r>
            <a:endParaRPr lang="en-US" dirty="0"/>
          </a:p>
        </p:txBody>
      </p:sp>
      <p:sp>
        <p:nvSpPr>
          <p:cNvPr id="3" name="Content Placeholder 2"/>
          <p:cNvSpPr>
            <a:spLocks noGrp="1"/>
          </p:cNvSpPr>
          <p:nvPr>
            <p:ph idx="1"/>
          </p:nvPr>
        </p:nvSpPr>
        <p:spPr/>
        <p:txBody>
          <a:bodyPr/>
          <a:lstStyle/>
          <a:p>
            <a:pPr marL="0" indent="0">
              <a:buNone/>
            </a:pPr>
            <a:r>
              <a:rPr lang="en-US" dirty="0" smtClean="0"/>
              <a:t>The first screen after creating a posting from a position description includes this section:</a:t>
            </a:r>
            <a:endParaRPr lang="en-US" dirty="0"/>
          </a:p>
        </p:txBody>
      </p:sp>
      <p:pic>
        <p:nvPicPr>
          <p:cNvPr id="4" name="Picture 3"/>
          <p:cNvPicPr>
            <a:picLocks noChangeAspect="1"/>
          </p:cNvPicPr>
          <p:nvPr/>
        </p:nvPicPr>
        <p:blipFill>
          <a:blip r:embed="rId3"/>
          <a:stretch>
            <a:fillRect/>
          </a:stretch>
        </p:blipFill>
        <p:spPr>
          <a:xfrm>
            <a:off x="1443037" y="3125606"/>
            <a:ext cx="8391525" cy="2733675"/>
          </a:xfrm>
          <a:prstGeom prst="rect">
            <a:avLst/>
          </a:prstGeom>
        </p:spPr>
      </p:pic>
      <p:sp>
        <p:nvSpPr>
          <p:cNvPr id="6" name="TextBox 5"/>
          <p:cNvSpPr txBox="1"/>
          <p:nvPr/>
        </p:nvSpPr>
        <p:spPr>
          <a:xfrm>
            <a:off x="4286248" y="3163706"/>
            <a:ext cx="4870451" cy="461665"/>
          </a:xfrm>
          <a:prstGeom prst="rect">
            <a:avLst/>
          </a:prstGeom>
          <a:noFill/>
          <a:ln>
            <a:solidFill>
              <a:schemeClr val="bg1"/>
            </a:solidFill>
          </a:ln>
        </p:spPr>
        <p:txBody>
          <a:bodyPr wrap="square" rtlCol="0">
            <a:spAutoFit/>
          </a:bodyPr>
          <a:lstStyle/>
          <a:p>
            <a:r>
              <a:rPr lang="en-US" sz="1200" dirty="0" smtClean="0">
                <a:solidFill>
                  <a:schemeClr val="bg1"/>
                </a:solidFill>
              </a:rPr>
              <a:t>This allows for you to request letters later on in the recruitment when a  candidate moves past a certain point (such as long list, campus interview, etc.)</a:t>
            </a:r>
            <a:endParaRPr lang="en-US" sz="1200" dirty="0">
              <a:solidFill>
                <a:schemeClr val="bg1"/>
              </a:solidFill>
            </a:endParaRPr>
          </a:p>
        </p:txBody>
      </p:sp>
      <p:cxnSp>
        <p:nvCxnSpPr>
          <p:cNvPr id="8" name="Straight Arrow Connector 7"/>
          <p:cNvCxnSpPr/>
          <p:nvPr/>
        </p:nvCxnSpPr>
        <p:spPr>
          <a:xfrm flipH="1">
            <a:off x="3206749" y="3530600"/>
            <a:ext cx="1079500" cy="117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435600" y="4914900"/>
            <a:ext cx="1718564" cy="3048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46927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I want Reference letters through the system on my faculty posting</a:t>
            </a:r>
            <a:r>
              <a:rPr lang="en-US" dirty="0" smtClean="0"/>
              <a:t>? </a:t>
            </a:r>
            <a:endParaRPr lang="en-US" dirty="0"/>
          </a:p>
        </p:txBody>
      </p:sp>
      <p:sp>
        <p:nvSpPr>
          <p:cNvPr id="3" name="Content Placeholder 2"/>
          <p:cNvSpPr>
            <a:spLocks noGrp="1"/>
          </p:cNvSpPr>
          <p:nvPr>
            <p:ph idx="1"/>
          </p:nvPr>
        </p:nvSpPr>
        <p:spPr>
          <a:xfrm>
            <a:off x="1024128" y="2084832"/>
            <a:ext cx="9720073" cy="4023360"/>
          </a:xfrm>
        </p:spPr>
        <p:txBody>
          <a:bodyPr/>
          <a:lstStyle/>
          <a:p>
            <a:r>
              <a:rPr lang="en-US" dirty="0" smtClean="0"/>
              <a:t>Additionally, after initiating the posting the last section is “References.” Be sure to provide information.</a:t>
            </a:r>
          </a:p>
          <a:p>
            <a:endParaRPr lang="en-US" dirty="0"/>
          </a:p>
        </p:txBody>
      </p:sp>
      <p:pic>
        <p:nvPicPr>
          <p:cNvPr id="5" name="Picture 4"/>
          <p:cNvPicPr>
            <a:picLocks noChangeAspect="1"/>
          </p:cNvPicPr>
          <p:nvPr/>
        </p:nvPicPr>
        <p:blipFill>
          <a:blip r:embed="rId3"/>
          <a:stretch>
            <a:fillRect/>
          </a:stretch>
        </p:blipFill>
        <p:spPr>
          <a:xfrm>
            <a:off x="4914900" y="2506449"/>
            <a:ext cx="4483100" cy="4207088"/>
          </a:xfrm>
          <a:prstGeom prst="rect">
            <a:avLst/>
          </a:prstGeom>
        </p:spPr>
      </p:pic>
    </p:spTree>
    <p:extLst>
      <p:ext uri="{BB962C8B-B14F-4D97-AF65-F5344CB8AC3E}">
        <p14:creationId xmlns:p14="http://schemas.microsoft.com/office/powerpoint/2010/main" val="798653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that my recruitment has been posted, what are the next steps?	</a:t>
            </a:r>
            <a:endParaRPr lang="en-US" dirty="0"/>
          </a:p>
        </p:txBody>
      </p:sp>
      <p:sp>
        <p:nvSpPr>
          <p:cNvPr id="3" name="Content Placeholder 2"/>
          <p:cNvSpPr>
            <a:spLocks noGrp="1"/>
          </p:cNvSpPr>
          <p:nvPr>
            <p:ph idx="1"/>
          </p:nvPr>
        </p:nvSpPr>
        <p:spPr>
          <a:xfrm>
            <a:off x="1024127" y="2298700"/>
            <a:ext cx="9720073" cy="4023360"/>
          </a:xfrm>
        </p:spPr>
        <p:txBody>
          <a:bodyPr/>
          <a:lstStyle/>
          <a:p>
            <a:r>
              <a:rPr lang="en-US" dirty="0" smtClean="0"/>
              <a:t>HRS will release applicants to the hiring manager in OPDRS on the designated screening date or the day after the position has closed. (Faculty applicants are automatically “under review by the department/committee”)</a:t>
            </a:r>
          </a:p>
          <a:p>
            <a:r>
              <a:rPr lang="en-US" dirty="0" smtClean="0"/>
              <a:t>HRS sends an email with information regarding the search as well as the guest user credentials that can be forwarded along to the search committee</a:t>
            </a:r>
          </a:p>
          <a:p>
            <a:r>
              <a:rPr lang="en-US" dirty="0" smtClean="0"/>
              <a:t>Note: Prior to releasing, HRS reviews materials for protected information as well as to ensure all applications forwarded are complete. </a:t>
            </a:r>
            <a:endParaRPr lang="en-US" dirty="0"/>
          </a:p>
        </p:txBody>
      </p:sp>
    </p:spTree>
    <p:extLst>
      <p:ext uri="{BB962C8B-B14F-4D97-AF65-F5344CB8AC3E}">
        <p14:creationId xmlns:p14="http://schemas.microsoft.com/office/powerpoint/2010/main" val="3269971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Applicants have been released to me. Now how do I find them?</a:t>
            </a:r>
            <a:endParaRPr lang="en-US" dirty="0"/>
          </a:p>
        </p:txBody>
      </p:sp>
      <p:sp>
        <p:nvSpPr>
          <p:cNvPr id="3" name="Content Placeholder 2"/>
          <p:cNvSpPr>
            <a:spLocks noGrp="1"/>
          </p:cNvSpPr>
          <p:nvPr>
            <p:ph idx="1"/>
          </p:nvPr>
        </p:nvSpPr>
        <p:spPr/>
        <p:txBody>
          <a:bodyPr/>
          <a:lstStyle/>
          <a:p>
            <a:pPr lvl="0"/>
            <a:r>
              <a:rPr lang="en-US" sz="2400" dirty="0"/>
              <a:t>Find the posting in one of the following places in the </a:t>
            </a:r>
            <a:r>
              <a:rPr lang="en-US" sz="2400" dirty="0" smtClean="0">
                <a:solidFill>
                  <a:schemeClr val="accent3">
                    <a:lumMod val="60000"/>
                    <a:lumOff val="40000"/>
                  </a:schemeClr>
                </a:solidFill>
              </a:rPr>
              <a:t>Hire</a:t>
            </a:r>
            <a:r>
              <a:rPr lang="en-US" sz="2400" dirty="0" smtClean="0"/>
              <a:t> module</a:t>
            </a:r>
            <a:r>
              <a:rPr lang="en-US" sz="2400" dirty="0"/>
              <a:t>:</a:t>
            </a:r>
            <a:endParaRPr lang="en-US" sz="2800" dirty="0"/>
          </a:p>
          <a:p>
            <a:pPr lvl="1"/>
            <a:r>
              <a:rPr lang="en-US" dirty="0"/>
              <a:t>Watch List on the Home tab, or</a:t>
            </a:r>
            <a:endParaRPr lang="en-US" sz="2000" dirty="0"/>
          </a:p>
          <a:p>
            <a:pPr lvl="1"/>
            <a:r>
              <a:rPr lang="en-US" dirty="0"/>
              <a:t>Select “Staff” or “Faculty” under the Postings </a:t>
            </a:r>
            <a:r>
              <a:rPr lang="en-US" dirty="0" smtClean="0"/>
              <a:t>tab</a:t>
            </a:r>
          </a:p>
          <a:p>
            <a:pPr lvl="1"/>
            <a:endParaRPr lang="en-US" sz="2000" dirty="0"/>
          </a:p>
          <a:p>
            <a:pPr lvl="1"/>
            <a:endParaRPr lang="en-US" sz="2000" dirty="0" smtClean="0"/>
          </a:p>
          <a:p>
            <a:pPr lvl="1"/>
            <a:endParaRPr lang="en-US" sz="2000" dirty="0"/>
          </a:p>
          <a:p>
            <a:pPr lvl="0"/>
            <a:r>
              <a:rPr lang="en-US" sz="2400" dirty="0"/>
              <a:t>To view inactive applicants, change your search parameters:</a:t>
            </a:r>
            <a:endParaRPr lang="en-US" sz="2800" dirty="0"/>
          </a:p>
          <a:p>
            <a:pPr lvl="1"/>
            <a:r>
              <a:rPr lang="en-US" dirty="0"/>
              <a:t>Click on “More Search Options” next to your search bar to select Active and/or Inactive applicants.</a:t>
            </a:r>
            <a:endParaRPr lang="en-US" sz="2000" dirty="0"/>
          </a:p>
          <a:p>
            <a:pPr lvl="1"/>
            <a:r>
              <a:rPr lang="en-US" dirty="0"/>
              <a:t>Holding down the Ctrl button on your keyboard will allow you to select more than one option, or deselect an option.</a:t>
            </a:r>
            <a:endParaRPr lang="en-US" sz="2000" dirty="0"/>
          </a:p>
          <a:p>
            <a:pPr lvl="1"/>
            <a:endParaRPr lang="en-US" sz="2000" dirty="0"/>
          </a:p>
          <a:p>
            <a:endParaRPr lang="en-US" dirty="0"/>
          </a:p>
        </p:txBody>
      </p:sp>
      <p:cxnSp>
        <p:nvCxnSpPr>
          <p:cNvPr id="5" name="Straight Arrow Connector 4"/>
          <p:cNvCxnSpPr/>
          <p:nvPr/>
        </p:nvCxnSpPr>
        <p:spPr>
          <a:xfrm flipH="1">
            <a:off x="2500312" y="3951223"/>
            <a:ext cx="790575"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flipH="1">
            <a:off x="1499584" y="3760723"/>
            <a:ext cx="6858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8" name="Picture 7"/>
          <p:cNvPicPr>
            <a:picLocks noChangeAspect="1"/>
          </p:cNvPicPr>
          <p:nvPr/>
        </p:nvPicPr>
        <p:blipFill>
          <a:blip r:embed="rId3"/>
          <a:stretch>
            <a:fillRect/>
          </a:stretch>
        </p:blipFill>
        <p:spPr>
          <a:xfrm>
            <a:off x="1499584" y="3389565"/>
            <a:ext cx="6781800" cy="908115"/>
          </a:xfrm>
          <a:prstGeom prst="rect">
            <a:avLst/>
          </a:prstGeom>
        </p:spPr>
      </p:pic>
      <p:sp>
        <p:nvSpPr>
          <p:cNvPr id="7" name="Oval 6"/>
          <p:cNvSpPr/>
          <p:nvPr/>
        </p:nvSpPr>
        <p:spPr>
          <a:xfrm>
            <a:off x="2660840" y="3760723"/>
            <a:ext cx="944975" cy="24765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09689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review application materials?</a:t>
            </a:r>
            <a:endParaRPr lang="en-US" dirty="0"/>
          </a:p>
        </p:txBody>
      </p:sp>
      <p:sp>
        <p:nvSpPr>
          <p:cNvPr id="3" name="Content Placeholder 2"/>
          <p:cNvSpPr>
            <a:spLocks noGrp="1"/>
          </p:cNvSpPr>
          <p:nvPr>
            <p:ph idx="1"/>
          </p:nvPr>
        </p:nvSpPr>
        <p:spPr>
          <a:xfrm>
            <a:off x="972375" y="1752600"/>
            <a:ext cx="9720073" cy="4023360"/>
          </a:xfrm>
        </p:spPr>
        <p:txBody>
          <a:bodyPr>
            <a:normAutofit/>
          </a:bodyPr>
          <a:lstStyle/>
          <a:p>
            <a:r>
              <a:rPr lang="en-US" sz="1600" dirty="0"/>
              <a:t>Application materials can be viewed individually or in bulk</a:t>
            </a:r>
            <a:r>
              <a:rPr lang="en-US" sz="1600" dirty="0" smtClean="0"/>
              <a:t>.</a:t>
            </a:r>
            <a:endParaRPr lang="en-US" sz="1600" dirty="0"/>
          </a:p>
          <a:p>
            <a:pPr lvl="0"/>
            <a:r>
              <a:rPr lang="en-US" sz="1600" dirty="0"/>
              <a:t>To view application materials </a:t>
            </a:r>
            <a:r>
              <a:rPr lang="en-US" sz="1600" b="1" i="1" dirty="0"/>
              <a:t>individually</a:t>
            </a:r>
            <a:r>
              <a:rPr lang="en-US" sz="1600" dirty="0"/>
              <a:t>, select an applicant name from the list. This will open the application for the selected applicant.</a:t>
            </a:r>
          </a:p>
          <a:p>
            <a:pPr lvl="1"/>
            <a:r>
              <a:rPr lang="en-US" sz="1600" dirty="0"/>
              <a:t>Scroll to the bottom of the application to view other submitted documents, such as resume/cover letter.</a:t>
            </a:r>
          </a:p>
          <a:p>
            <a:pPr lvl="1"/>
            <a:r>
              <a:rPr lang="en-US" sz="1600" dirty="0"/>
              <a:t>A combined document that includes all application materials submitted can also be generated at the bottom of each </a:t>
            </a:r>
            <a:r>
              <a:rPr lang="en-US" sz="1600" dirty="0" smtClean="0"/>
              <a:t>application.</a:t>
            </a:r>
          </a:p>
          <a:p>
            <a:pPr marL="128016" lvl="1" indent="0">
              <a:buNone/>
            </a:pPr>
            <a:r>
              <a:rPr lang="en-US" sz="1600" dirty="0" smtClean="0"/>
              <a:t>To </a:t>
            </a:r>
            <a:r>
              <a:rPr lang="en-US" sz="1600" dirty="0"/>
              <a:t>view application materials </a:t>
            </a:r>
            <a:r>
              <a:rPr lang="en-US" sz="1600" b="1" i="1" dirty="0"/>
              <a:t>in bulk</a:t>
            </a:r>
            <a:r>
              <a:rPr lang="en-US" sz="1600" dirty="0"/>
              <a:t>, select the box next to the applicants you want to review and then </a:t>
            </a:r>
            <a:r>
              <a:rPr lang="en-US" sz="1600" dirty="0" smtClean="0"/>
              <a:t>hover over the </a:t>
            </a:r>
            <a:r>
              <a:rPr lang="en-US" sz="1600" dirty="0"/>
              <a:t>Action button on the right.</a:t>
            </a:r>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539047" y="4128706"/>
            <a:ext cx="7938453" cy="2590292"/>
          </a:xfrm>
          <a:prstGeom prst="rect">
            <a:avLst/>
          </a:prstGeom>
        </p:spPr>
      </p:pic>
      <p:sp>
        <p:nvSpPr>
          <p:cNvPr id="5" name="Oval 4"/>
          <p:cNvSpPr/>
          <p:nvPr/>
        </p:nvSpPr>
        <p:spPr>
          <a:xfrm>
            <a:off x="2539047" y="4742783"/>
            <a:ext cx="914400" cy="9144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p:cNvSpPr/>
          <p:nvPr/>
        </p:nvSpPr>
        <p:spPr>
          <a:xfrm>
            <a:off x="8946674" y="5764101"/>
            <a:ext cx="1181100" cy="71437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 name="Straight Arrow Connector 6"/>
          <p:cNvCxnSpPr/>
          <p:nvPr/>
        </p:nvCxnSpPr>
        <p:spPr>
          <a:xfrm flipV="1">
            <a:off x="8271035" y="5987907"/>
            <a:ext cx="763270" cy="76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V="1">
            <a:off x="8271035" y="6236049"/>
            <a:ext cx="763270" cy="76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659948" y="5498173"/>
            <a:ext cx="3559335" cy="1200329"/>
          </a:xfrm>
          <a:prstGeom prst="rect">
            <a:avLst/>
          </a:prstGeom>
          <a:noFill/>
        </p:spPr>
        <p:txBody>
          <a:bodyPr wrap="square" rtlCol="0">
            <a:spAutoFit/>
          </a:bodyPr>
          <a:lstStyle/>
          <a:p>
            <a:r>
              <a:rPr lang="en-US" sz="1200" b="1" dirty="0" smtClean="0">
                <a:solidFill>
                  <a:schemeClr val="bg1"/>
                </a:solidFill>
              </a:rPr>
              <a:t>Download Applications as PDF</a:t>
            </a:r>
            <a:r>
              <a:rPr lang="en-US" sz="1200" dirty="0" smtClean="0">
                <a:solidFill>
                  <a:schemeClr val="bg1"/>
                </a:solidFill>
              </a:rPr>
              <a:t>: Select this to choose which applicant document(s) you would like to include in the download.</a:t>
            </a:r>
          </a:p>
          <a:p>
            <a:r>
              <a:rPr lang="en-US" sz="1200" b="1" dirty="0" smtClean="0">
                <a:solidFill>
                  <a:schemeClr val="bg1"/>
                </a:solidFill>
              </a:rPr>
              <a:t>Create </a:t>
            </a:r>
            <a:r>
              <a:rPr lang="en-US" sz="1200" b="1" dirty="0">
                <a:solidFill>
                  <a:schemeClr val="bg1"/>
                </a:solidFill>
              </a:rPr>
              <a:t>Document PDF per Applicant</a:t>
            </a:r>
            <a:r>
              <a:rPr lang="en-US" sz="1200" dirty="0">
                <a:solidFill>
                  <a:schemeClr val="bg1"/>
                </a:solidFill>
              </a:rPr>
              <a:t>: select this to open a pdf of all documents submitted by each applicant. </a:t>
            </a:r>
          </a:p>
        </p:txBody>
      </p:sp>
    </p:spTree>
    <p:extLst>
      <p:ext uri="{BB962C8B-B14F-4D97-AF65-F5344CB8AC3E}">
        <p14:creationId xmlns:p14="http://schemas.microsoft.com/office/powerpoint/2010/main" val="3658097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Applicant Statuses</a:t>
            </a:r>
          </a:p>
        </p:txBody>
      </p:sp>
      <p:sp>
        <p:nvSpPr>
          <p:cNvPr id="3" name="Content Placeholder 2"/>
          <p:cNvSpPr>
            <a:spLocks noGrp="1"/>
          </p:cNvSpPr>
          <p:nvPr>
            <p:ph idx="1"/>
          </p:nvPr>
        </p:nvSpPr>
        <p:spPr/>
        <p:txBody>
          <a:bodyPr/>
          <a:lstStyle/>
          <a:p>
            <a:r>
              <a:rPr lang="en-US" sz="1800" dirty="0" smtClean="0"/>
              <a:t>To </a:t>
            </a:r>
            <a:r>
              <a:rPr lang="en-US" sz="1800" dirty="0"/>
              <a:t>change applicant status individually, select an applicant name from the list. This will open the application for the selected applicant.</a:t>
            </a:r>
          </a:p>
          <a:p>
            <a:r>
              <a:rPr lang="en-US" sz="1800" dirty="0" smtClean="0"/>
              <a:t>On </a:t>
            </a:r>
            <a:r>
              <a:rPr lang="en-US" sz="1800" dirty="0"/>
              <a:t>the right side of the application, hover over the orange Take Action on Job Application button.</a:t>
            </a:r>
          </a:p>
          <a:p>
            <a:r>
              <a:rPr lang="en-US" sz="1800" dirty="0" smtClean="0"/>
              <a:t>The </a:t>
            </a:r>
            <a:r>
              <a:rPr lang="en-US" sz="1800" dirty="0"/>
              <a:t>workflow actions available will change each time an applicant is moved through the workflow.</a:t>
            </a:r>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857244" y="4107180"/>
            <a:ext cx="4053840" cy="2011680"/>
          </a:xfrm>
          <a:prstGeom prst="rect">
            <a:avLst/>
          </a:prstGeom>
          <a:noFill/>
          <a:ln>
            <a:noFill/>
          </a:ln>
        </p:spPr>
      </p:pic>
    </p:spTree>
    <p:extLst>
      <p:ext uri="{BB962C8B-B14F-4D97-AF65-F5344CB8AC3E}">
        <p14:creationId xmlns:p14="http://schemas.microsoft.com/office/powerpoint/2010/main" val="3389477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Applicant Statuses</a:t>
            </a:r>
          </a:p>
        </p:txBody>
      </p:sp>
      <p:sp>
        <p:nvSpPr>
          <p:cNvPr id="3" name="Content Placeholder 2"/>
          <p:cNvSpPr>
            <a:spLocks noGrp="1"/>
          </p:cNvSpPr>
          <p:nvPr>
            <p:ph idx="1"/>
          </p:nvPr>
        </p:nvSpPr>
        <p:spPr>
          <a:xfrm>
            <a:off x="1024127" y="2221293"/>
            <a:ext cx="9720073" cy="4023360"/>
          </a:xfrm>
        </p:spPr>
        <p:txBody>
          <a:bodyPr/>
          <a:lstStyle/>
          <a:p>
            <a:pPr lvl="0"/>
            <a:r>
              <a:rPr lang="en-US" dirty="0"/>
              <a:t>To change applicant status </a:t>
            </a:r>
            <a:r>
              <a:rPr lang="en-US" b="1" i="1" dirty="0"/>
              <a:t>in bulk</a:t>
            </a:r>
            <a:r>
              <a:rPr lang="en-US" dirty="0"/>
              <a:t>, select the box next to the applicants you want to move and then select the Action button on the right.</a:t>
            </a:r>
          </a:p>
          <a:p>
            <a:endParaRPr lang="en-US" dirty="0" smtClean="0"/>
          </a:p>
          <a:p>
            <a:endParaRPr lang="en-US" dirty="0"/>
          </a:p>
          <a:p>
            <a:endParaRPr lang="en-US" dirty="0" smtClean="0"/>
          </a:p>
          <a:p>
            <a:endParaRPr lang="en-US" dirty="0"/>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325340" y="3367405"/>
            <a:ext cx="8558846" cy="2877248"/>
          </a:xfrm>
          <a:prstGeom prst="rect">
            <a:avLst/>
          </a:prstGeom>
        </p:spPr>
      </p:pic>
      <p:sp>
        <p:nvSpPr>
          <p:cNvPr id="6" name="Oval 5"/>
          <p:cNvSpPr/>
          <p:nvPr/>
        </p:nvSpPr>
        <p:spPr>
          <a:xfrm>
            <a:off x="1325340" y="4370421"/>
            <a:ext cx="609600" cy="46672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b="1" dirty="0"/>
          </a:p>
        </p:txBody>
      </p:sp>
      <p:cxnSp>
        <p:nvCxnSpPr>
          <p:cNvPr id="7" name="Straight Arrow Connector 6"/>
          <p:cNvCxnSpPr/>
          <p:nvPr/>
        </p:nvCxnSpPr>
        <p:spPr>
          <a:xfrm>
            <a:off x="7619365" y="5235576"/>
            <a:ext cx="695325" cy="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6058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a:t>
            </a:r>
            <a:r>
              <a:rPr lang="en-US" b="1" i="1" u="sng" dirty="0" smtClean="0">
                <a:effectLst>
                  <a:outerShdw blurRad="38100" dist="38100" dir="2700000" algn="tl">
                    <a:srgbClr val="000000">
                      <a:alpha val="43137"/>
                    </a:srgbClr>
                  </a:outerShdw>
                </a:effectLst>
              </a:rPr>
              <a:t>staff</a:t>
            </a:r>
            <a:r>
              <a:rPr lang="en-US" dirty="0" smtClean="0">
                <a:effectLst>
                  <a:outerShdw blurRad="38100" dist="38100" dir="2700000" algn="tl">
                    <a:srgbClr val="000000">
                      <a:alpha val="43137"/>
                    </a:srgbClr>
                  </a:outerShdw>
                </a:effectLst>
              </a:rPr>
              <a:t> </a:t>
            </a:r>
            <a:r>
              <a:rPr lang="en-US" dirty="0" smtClean="0"/>
              <a:t>actions do I need OPDRS for?</a:t>
            </a:r>
            <a:endParaRPr lang="en-US" dirty="0"/>
          </a:p>
        </p:txBody>
      </p:sp>
      <p:sp>
        <p:nvSpPr>
          <p:cNvPr id="3" name="Content Placeholder 2"/>
          <p:cNvSpPr>
            <a:spLocks noGrp="1"/>
          </p:cNvSpPr>
          <p:nvPr>
            <p:ph idx="1"/>
          </p:nvPr>
        </p:nvSpPr>
        <p:spPr>
          <a:xfrm>
            <a:off x="810000" y="2438187"/>
            <a:ext cx="10554574" cy="3636511"/>
          </a:xfrm>
        </p:spPr>
        <p:txBody>
          <a:bodyPr/>
          <a:lstStyle/>
          <a:p>
            <a:r>
              <a:rPr lang="en-US" dirty="0" smtClean="0">
                <a:solidFill>
                  <a:schemeClr val="accent1">
                    <a:lumMod val="75000"/>
                  </a:schemeClr>
                </a:solidFill>
              </a:rPr>
              <a:t>Position Management</a:t>
            </a:r>
          </a:p>
          <a:p>
            <a:pPr lvl="1"/>
            <a:r>
              <a:rPr lang="en-US" dirty="0" smtClean="0"/>
              <a:t>New Position Descriptions</a:t>
            </a:r>
          </a:p>
          <a:p>
            <a:pPr lvl="1"/>
            <a:r>
              <a:rPr lang="en-US" dirty="0" smtClean="0"/>
              <a:t>Salary Increases</a:t>
            </a:r>
          </a:p>
          <a:p>
            <a:pPr lvl="1"/>
            <a:r>
              <a:rPr lang="en-US" dirty="0" smtClean="0"/>
              <a:t>Stipends/ADRs</a:t>
            </a:r>
          </a:p>
          <a:p>
            <a:pPr lvl="1"/>
            <a:r>
              <a:rPr lang="en-US" dirty="0" smtClean="0"/>
              <a:t>Reclassifications – vacant and occupied</a:t>
            </a:r>
          </a:p>
          <a:p>
            <a:pPr lvl="1"/>
            <a:r>
              <a:rPr lang="en-US" dirty="0" smtClean="0"/>
              <a:t>Updates – vacant and occupied</a:t>
            </a:r>
          </a:p>
          <a:p>
            <a:r>
              <a:rPr lang="en-US" dirty="0" smtClean="0">
                <a:solidFill>
                  <a:schemeClr val="accent3">
                    <a:lumMod val="60000"/>
                    <a:lumOff val="40000"/>
                  </a:schemeClr>
                </a:solidFill>
              </a:rPr>
              <a:t>Applicant Tracking</a:t>
            </a:r>
          </a:p>
          <a:p>
            <a:pPr lvl="1"/>
            <a:r>
              <a:rPr lang="en-US" dirty="0" smtClean="0"/>
              <a:t>Recruitments/Postings</a:t>
            </a:r>
          </a:p>
          <a:p>
            <a:pPr lvl="1"/>
            <a:r>
              <a:rPr lang="en-US" dirty="0" smtClean="0"/>
              <a:t>Applicant management</a:t>
            </a:r>
          </a:p>
          <a:p>
            <a:pPr lvl="1"/>
            <a:endParaRPr lang="en-US" dirty="0"/>
          </a:p>
          <a:p>
            <a:pPr marL="457200" lvl="1" indent="0">
              <a:buNone/>
            </a:pPr>
            <a:endParaRPr lang="en-US" dirty="0"/>
          </a:p>
        </p:txBody>
      </p:sp>
    </p:spTree>
    <p:extLst>
      <p:ext uri="{BB962C8B-B14F-4D97-AF65-F5344CB8AC3E}">
        <p14:creationId xmlns:p14="http://schemas.microsoft.com/office/powerpoint/2010/main" val="27571322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applicant statuses</a:t>
            </a:r>
            <a:endParaRPr lang="en-US" dirty="0"/>
          </a:p>
        </p:txBody>
      </p:sp>
      <p:sp>
        <p:nvSpPr>
          <p:cNvPr id="3" name="Content Placeholder 2"/>
          <p:cNvSpPr>
            <a:spLocks noGrp="1"/>
          </p:cNvSpPr>
          <p:nvPr>
            <p:ph idx="1"/>
          </p:nvPr>
        </p:nvSpPr>
        <p:spPr>
          <a:xfrm>
            <a:off x="884428" y="1816100"/>
            <a:ext cx="11050898" cy="4559300"/>
          </a:xfrm>
        </p:spPr>
        <p:txBody>
          <a:bodyPr>
            <a:normAutofit/>
          </a:bodyPr>
          <a:lstStyle/>
          <a:p>
            <a:pPr lvl="0"/>
            <a:r>
              <a:rPr lang="en-US" sz="2050" dirty="0"/>
              <a:t>Select “Move in Workflow”.</a:t>
            </a:r>
          </a:p>
          <a:p>
            <a:pPr lvl="2"/>
            <a:r>
              <a:rPr lang="en-US" sz="1900" dirty="0"/>
              <a:t>If the “Move in Workflow” action is </a:t>
            </a:r>
            <a:r>
              <a:rPr lang="en-US" sz="1900" dirty="0" smtClean="0"/>
              <a:t>missing:</a:t>
            </a:r>
          </a:p>
          <a:p>
            <a:pPr lvl="3"/>
            <a:r>
              <a:rPr lang="en-US" sz="1900" dirty="0" smtClean="0"/>
              <a:t>Change the search </a:t>
            </a:r>
            <a:r>
              <a:rPr lang="en-US" sz="1900" dirty="0"/>
              <a:t>parameters to include only applicants under the H</a:t>
            </a:r>
            <a:r>
              <a:rPr lang="en-US" sz="1900" dirty="0" smtClean="0"/>
              <a:t>iring </a:t>
            </a:r>
            <a:r>
              <a:rPr lang="en-US" sz="1900" dirty="0"/>
              <a:t>M</a:t>
            </a:r>
            <a:r>
              <a:rPr lang="en-US" sz="1900" dirty="0" smtClean="0"/>
              <a:t>anager </a:t>
            </a:r>
            <a:r>
              <a:rPr lang="en-US" sz="1900" dirty="0"/>
              <a:t>W</a:t>
            </a:r>
            <a:r>
              <a:rPr lang="en-US" sz="1900" dirty="0" smtClean="0"/>
              <a:t>orkflow </a:t>
            </a:r>
            <a:r>
              <a:rPr lang="en-US" sz="1900" dirty="0"/>
              <a:t>state owner. </a:t>
            </a:r>
            <a:r>
              <a:rPr lang="en-US" sz="1900" dirty="0" smtClean="0"/>
              <a:t>Click </a:t>
            </a:r>
            <a:r>
              <a:rPr lang="en-US" sz="1900" dirty="0"/>
              <a:t>on “More Search Options” next to your search bar to select specific Workflow State(s).</a:t>
            </a:r>
            <a:endParaRPr lang="en-US" sz="2200" dirty="0"/>
          </a:p>
          <a:p>
            <a:pPr lvl="3"/>
            <a:r>
              <a:rPr lang="en-US" sz="1900" dirty="0"/>
              <a:t>Holding down the Ctrl button on your keyboard will allow you to select more than one option, or deselect an option</a:t>
            </a:r>
            <a:r>
              <a:rPr lang="en-US" sz="1900" dirty="0" smtClean="0"/>
              <a:t>.</a:t>
            </a:r>
            <a:endParaRPr lang="en-US" sz="3900" dirty="0"/>
          </a:p>
          <a:p>
            <a:pPr lvl="0"/>
            <a:r>
              <a:rPr lang="en-US" sz="2050" dirty="0" smtClean="0"/>
              <a:t>To finalize </a:t>
            </a:r>
            <a:r>
              <a:rPr lang="en-US" sz="2050" dirty="0"/>
              <a:t>the posting, each applicant not hired will need to have a Not Hired Reason</a:t>
            </a:r>
            <a:r>
              <a:rPr lang="en-US" sz="2050" dirty="0" smtClean="0"/>
              <a:t>.</a:t>
            </a:r>
            <a:endParaRPr lang="en-US" sz="2050" dirty="0"/>
          </a:p>
          <a:p>
            <a:r>
              <a:rPr lang="en-US" sz="2050" dirty="0"/>
              <a:t>Note: As a best practice, the search committee should identify the candidates they do not wish to move forward with at the same time applicants are being requested to interview.</a:t>
            </a:r>
          </a:p>
          <a:p>
            <a:endParaRPr lang="en-US" dirty="0"/>
          </a:p>
        </p:txBody>
      </p:sp>
      <p:pic>
        <p:nvPicPr>
          <p:cNvPr id="4" name="Picture 3"/>
          <p:cNvPicPr>
            <a:picLocks noChangeAspect="1"/>
          </p:cNvPicPr>
          <p:nvPr/>
        </p:nvPicPr>
        <p:blipFill rotWithShape="1">
          <a:blip r:embed="rId3"/>
          <a:srcRect l="7895" b="19794"/>
          <a:stretch/>
        </p:blipFill>
        <p:spPr>
          <a:xfrm>
            <a:off x="2743420" y="4944477"/>
            <a:ext cx="6281487" cy="1757112"/>
          </a:xfrm>
          <a:prstGeom prst="rect">
            <a:avLst/>
          </a:prstGeom>
        </p:spPr>
      </p:pic>
    </p:spTree>
    <p:extLst>
      <p:ext uri="{BB962C8B-B14F-4D97-AF65-F5344CB8AC3E}">
        <p14:creationId xmlns:p14="http://schemas.microsoft.com/office/powerpoint/2010/main" val="919389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different applicant statuses mean?</a:t>
            </a:r>
            <a:endParaRPr lang="en-US" dirty="0"/>
          </a:p>
        </p:txBody>
      </p:sp>
      <p:sp>
        <p:nvSpPr>
          <p:cNvPr id="3" name="Content Placeholder 2"/>
          <p:cNvSpPr>
            <a:spLocks noGrp="1"/>
          </p:cNvSpPr>
          <p:nvPr>
            <p:ph idx="1"/>
          </p:nvPr>
        </p:nvSpPr>
        <p:spPr>
          <a:xfrm>
            <a:off x="1024128" y="1917700"/>
            <a:ext cx="9720073" cy="4023360"/>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21007880"/>
              </p:ext>
            </p:extLst>
          </p:nvPr>
        </p:nvGraphicFramePr>
        <p:xfrm>
          <a:off x="893064" y="1919732"/>
          <a:ext cx="10185400" cy="4373879"/>
        </p:xfrm>
        <a:graphic>
          <a:graphicData uri="http://schemas.openxmlformats.org/drawingml/2006/table">
            <a:tbl>
              <a:tblPr firstRow="1" bandRow="1">
                <a:tableStyleId>{5C22544A-7EE6-4342-B048-85BDC9FD1C3A}</a:tableStyleId>
              </a:tblPr>
              <a:tblGrid>
                <a:gridCol w="2535936">
                  <a:extLst>
                    <a:ext uri="{9D8B030D-6E8A-4147-A177-3AD203B41FA5}">
                      <a16:colId xmlns:a16="http://schemas.microsoft.com/office/drawing/2014/main" val="20000"/>
                    </a:ext>
                  </a:extLst>
                </a:gridCol>
                <a:gridCol w="7649464">
                  <a:extLst>
                    <a:ext uri="{9D8B030D-6E8A-4147-A177-3AD203B41FA5}">
                      <a16:colId xmlns:a16="http://schemas.microsoft.com/office/drawing/2014/main" val="20001"/>
                    </a:ext>
                  </a:extLst>
                </a:gridCol>
              </a:tblGrid>
              <a:tr h="428193">
                <a:tc>
                  <a:txBody>
                    <a:bodyPr/>
                    <a:lstStyle/>
                    <a:p>
                      <a:r>
                        <a:rPr lang="en-US" sz="1400" dirty="0" smtClean="0"/>
                        <a:t>Staff Workflow Statuses </a:t>
                      </a:r>
                      <a:endParaRPr lang="en-US" sz="1400" dirty="0"/>
                    </a:p>
                  </a:txBody>
                  <a:tcPr/>
                </a:tc>
                <a:tc>
                  <a:txBody>
                    <a:bodyPr/>
                    <a:lstStyle/>
                    <a:p>
                      <a:r>
                        <a:rPr lang="en-US" sz="1400" dirty="0" smtClean="0"/>
                        <a:t>Definition</a:t>
                      </a:r>
                      <a:endParaRPr lang="en-US" sz="1400" dirty="0"/>
                    </a:p>
                  </a:txBody>
                  <a:tcPr/>
                </a:tc>
                <a:extLst>
                  <a:ext uri="{0D108BD9-81ED-4DB2-BD59-A6C34878D82A}">
                    <a16:rowId xmlns:a16="http://schemas.microsoft.com/office/drawing/2014/main" val="10000"/>
                  </a:ext>
                </a:extLst>
              </a:tr>
              <a:tr h="598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bg1"/>
                          </a:solidFill>
                          <a:effectLst/>
                          <a:latin typeface="+mn-lt"/>
                          <a:ea typeface="+mn-ea"/>
                          <a:cs typeface="+mn-cs"/>
                        </a:rPr>
                        <a:t>Under Review by Dept.</a:t>
                      </a:r>
                    </a:p>
                  </a:txBody>
                  <a:tcPr/>
                </a:tc>
                <a:tc>
                  <a:txBody>
                    <a:bodyPr/>
                    <a:lstStyle/>
                    <a:p>
                      <a:r>
                        <a:rPr lang="en-US" sz="1400" b="0" dirty="0" smtClean="0"/>
                        <a:t>Owned</a:t>
                      </a:r>
                      <a:r>
                        <a:rPr lang="en-US" sz="1400" b="0" baseline="0" dirty="0" smtClean="0"/>
                        <a:t> by Hiring manager. Used for reviewing applications to determine if an interview will be requested.</a:t>
                      </a:r>
                      <a:endParaRPr lang="en-US" sz="1400" b="0" dirty="0"/>
                    </a:p>
                  </a:txBody>
                  <a:tcPr/>
                </a:tc>
                <a:extLst>
                  <a:ext uri="{0D108BD9-81ED-4DB2-BD59-A6C34878D82A}">
                    <a16:rowId xmlns:a16="http://schemas.microsoft.com/office/drawing/2014/main" val="10001"/>
                  </a:ext>
                </a:extLst>
              </a:tr>
              <a:tr h="428193">
                <a:tc>
                  <a:txBody>
                    <a:bodyPr/>
                    <a:lstStyle/>
                    <a:p>
                      <a:r>
                        <a:rPr lang="en-US" sz="1400" dirty="0" smtClean="0"/>
                        <a:t>Not Interviewed, Not Hired</a:t>
                      </a:r>
                      <a:endParaRPr lang="en-US" sz="1400" dirty="0"/>
                    </a:p>
                  </a:txBody>
                  <a:tcPr/>
                </a:tc>
                <a:tc>
                  <a:txBody>
                    <a:bodyPr/>
                    <a:lstStyle/>
                    <a:p>
                      <a:r>
                        <a:rPr lang="en-US" sz="1400" dirty="0" smtClean="0"/>
                        <a:t>Owned by HRS. Department</a:t>
                      </a:r>
                      <a:r>
                        <a:rPr lang="en-US" sz="1400" baseline="0" dirty="0" smtClean="0"/>
                        <a:t> does not want to interview.</a:t>
                      </a:r>
                      <a:endParaRPr lang="en-US" sz="1400" dirty="0"/>
                    </a:p>
                  </a:txBody>
                  <a:tcPr/>
                </a:tc>
                <a:extLst>
                  <a:ext uri="{0D108BD9-81ED-4DB2-BD59-A6C34878D82A}">
                    <a16:rowId xmlns:a16="http://schemas.microsoft.com/office/drawing/2014/main" val="10002"/>
                  </a:ext>
                </a:extLst>
              </a:tr>
              <a:tr h="428193">
                <a:tc>
                  <a:txBody>
                    <a:bodyPr/>
                    <a:lstStyle/>
                    <a:p>
                      <a:r>
                        <a:rPr lang="en-US" sz="1400" dirty="0" smtClean="0"/>
                        <a:t>Request to Interview</a:t>
                      </a:r>
                      <a:endParaRPr lang="en-US" sz="1400" dirty="0"/>
                    </a:p>
                  </a:txBody>
                  <a:tcPr/>
                </a:tc>
                <a:tc>
                  <a:txBody>
                    <a:bodyPr/>
                    <a:lstStyle/>
                    <a:p>
                      <a:r>
                        <a:rPr lang="en-US" sz="1400" dirty="0" smtClean="0"/>
                        <a:t>Owned</a:t>
                      </a:r>
                      <a:r>
                        <a:rPr lang="en-US" sz="1400" baseline="0" dirty="0" smtClean="0"/>
                        <a:t> by HR. HRS will review the request.</a:t>
                      </a:r>
                      <a:endParaRPr lang="en-US" sz="1400" dirty="0"/>
                    </a:p>
                  </a:txBody>
                  <a:tcPr/>
                </a:tc>
                <a:extLst>
                  <a:ext uri="{0D108BD9-81ED-4DB2-BD59-A6C34878D82A}">
                    <a16:rowId xmlns:a16="http://schemas.microsoft.com/office/drawing/2014/main" val="10003"/>
                  </a:ext>
                </a:extLst>
              </a:tr>
              <a:tr h="428193">
                <a:tc>
                  <a:txBody>
                    <a:bodyPr/>
                    <a:lstStyle/>
                    <a:p>
                      <a:r>
                        <a:rPr lang="en-US" sz="1400" dirty="0" smtClean="0"/>
                        <a:t>Approved for Interview</a:t>
                      </a:r>
                      <a:endParaRPr lang="en-US" sz="1400" dirty="0"/>
                    </a:p>
                  </a:txBody>
                  <a:tcPr/>
                </a:tc>
                <a:tc>
                  <a:txBody>
                    <a:bodyPr/>
                    <a:lstStyle/>
                    <a:p>
                      <a:r>
                        <a:rPr lang="en-US" sz="1400" dirty="0" smtClean="0"/>
                        <a:t>Owned by Hiring Manager. Dept. may schedule interviews</a:t>
                      </a:r>
                      <a:endParaRPr lang="en-US" sz="1400" dirty="0"/>
                    </a:p>
                  </a:txBody>
                  <a:tcPr/>
                </a:tc>
                <a:extLst>
                  <a:ext uri="{0D108BD9-81ED-4DB2-BD59-A6C34878D82A}">
                    <a16:rowId xmlns:a16="http://schemas.microsoft.com/office/drawing/2014/main" val="10004"/>
                  </a:ext>
                </a:extLst>
              </a:tr>
              <a:tr h="598297">
                <a:tc>
                  <a:txBody>
                    <a:bodyPr/>
                    <a:lstStyle/>
                    <a:p>
                      <a:r>
                        <a:rPr lang="en-US" sz="1400" dirty="0" smtClean="0"/>
                        <a:t>Interviewed, Not Selected</a:t>
                      </a:r>
                      <a:endParaRPr lang="en-US" sz="1400" dirty="0"/>
                    </a:p>
                  </a:txBody>
                  <a:tcPr/>
                </a:tc>
                <a:tc>
                  <a:txBody>
                    <a:bodyPr/>
                    <a:lstStyle/>
                    <a:p>
                      <a:r>
                        <a:rPr lang="en-US" sz="1400" dirty="0" smtClean="0"/>
                        <a:t>Owned by HR.</a:t>
                      </a:r>
                      <a:r>
                        <a:rPr lang="en-US" sz="1400" baseline="0" dirty="0" smtClean="0"/>
                        <a:t> After interview process. Dept. has determined to not proceed with hiring.</a:t>
                      </a:r>
                      <a:endParaRPr lang="en-US" sz="1400" dirty="0"/>
                    </a:p>
                  </a:txBody>
                  <a:tcPr/>
                </a:tc>
                <a:extLst>
                  <a:ext uri="{0D108BD9-81ED-4DB2-BD59-A6C34878D82A}">
                    <a16:rowId xmlns:a16="http://schemas.microsoft.com/office/drawing/2014/main" val="10005"/>
                  </a:ext>
                </a:extLst>
              </a:tr>
              <a:tr h="428193">
                <a:tc>
                  <a:txBody>
                    <a:bodyPr/>
                    <a:lstStyle/>
                    <a:p>
                      <a:r>
                        <a:rPr lang="en-US" sz="1400" dirty="0" smtClean="0"/>
                        <a:t>Alternate Finalist</a:t>
                      </a:r>
                      <a:endParaRPr lang="en-US" sz="1400" dirty="0"/>
                    </a:p>
                  </a:txBody>
                  <a:tcPr/>
                </a:tc>
                <a:tc>
                  <a:txBody>
                    <a:bodyPr/>
                    <a:lstStyle/>
                    <a:p>
                      <a:r>
                        <a:rPr lang="en-US" sz="1400" dirty="0" smtClean="0"/>
                        <a:t>Owned</a:t>
                      </a:r>
                      <a:r>
                        <a:rPr lang="en-US" sz="1400" baseline="0" dirty="0" smtClean="0"/>
                        <a:t> by HR. Dept. has determined they do not wish to move forward with this applicant.</a:t>
                      </a:r>
                      <a:endParaRPr lang="en-US" sz="1400" dirty="0"/>
                    </a:p>
                  </a:txBody>
                  <a:tcPr/>
                </a:tc>
                <a:extLst>
                  <a:ext uri="{0D108BD9-81ED-4DB2-BD59-A6C34878D82A}">
                    <a16:rowId xmlns:a16="http://schemas.microsoft.com/office/drawing/2014/main" val="10006"/>
                  </a:ext>
                </a:extLst>
              </a:tr>
              <a:tr h="428193">
                <a:tc>
                  <a:txBody>
                    <a:bodyPr/>
                    <a:lstStyle/>
                    <a:p>
                      <a:r>
                        <a:rPr lang="en-US" sz="1400" dirty="0" smtClean="0"/>
                        <a:t>Recommend for Hire</a:t>
                      </a:r>
                      <a:endParaRPr lang="en-US" sz="1400" dirty="0"/>
                    </a:p>
                  </a:txBody>
                  <a:tcPr/>
                </a:tc>
                <a:tc>
                  <a:txBody>
                    <a:bodyPr/>
                    <a:lstStyle/>
                    <a:p>
                      <a:r>
                        <a:rPr lang="en-US" sz="1400" dirty="0" smtClean="0"/>
                        <a:t>Owned by HR. Dept. has determined</a:t>
                      </a:r>
                      <a:r>
                        <a:rPr lang="en-US" sz="1400" baseline="0" dirty="0" smtClean="0"/>
                        <a:t> top candidate (s). HRS will move forward with Hiring Proposal &amp; BGC, if required</a:t>
                      </a:r>
                      <a:endParaRPr lang="en-US" sz="1400" dirty="0"/>
                    </a:p>
                  </a:txBody>
                  <a:tcPr/>
                </a:tc>
                <a:extLst>
                  <a:ext uri="{0D108BD9-81ED-4DB2-BD59-A6C34878D82A}">
                    <a16:rowId xmlns:a16="http://schemas.microsoft.com/office/drawing/2014/main" val="10007"/>
                  </a:ext>
                </a:extLst>
              </a:tr>
              <a:tr h="428193">
                <a:tc>
                  <a:txBody>
                    <a:bodyPr/>
                    <a:lstStyle/>
                    <a:p>
                      <a:r>
                        <a:rPr lang="en-US" sz="1400" dirty="0" smtClean="0"/>
                        <a:t>Hired</a:t>
                      </a:r>
                      <a:endParaRPr lang="en-US" sz="1400" dirty="0"/>
                    </a:p>
                  </a:txBody>
                  <a:tcPr/>
                </a:tc>
                <a:tc>
                  <a:txBody>
                    <a:bodyPr/>
                    <a:lstStyle/>
                    <a:p>
                      <a:r>
                        <a:rPr lang="en-US" sz="1400" dirty="0" smtClean="0"/>
                        <a:t>Owned by HR. Once Hiring Proposal is complete</a:t>
                      </a:r>
                      <a:r>
                        <a:rPr lang="en-US" sz="1400" baseline="0" dirty="0" smtClean="0"/>
                        <a:t> applicant's status will update to “Hired” and the position will be “filled” if all other candidates have been moved out of the active pool.</a:t>
                      </a:r>
                      <a:endParaRPr lang="en-US" sz="1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678482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do the different applicant statuses mean?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0797295"/>
              </p:ext>
            </p:extLst>
          </p:nvPr>
        </p:nvGraphicFramePr>
        <p:xfrm>
          <a:off x="1023938" y="2080260"/>
          <a:ext cx="10571162" cy="4511040"/>
        </p:xfrm>
        <a:graphic>
          <a:graphicData uri="http://schemas.openxmlformats.org/drawingml/2006/table">
            <a:tbl>
              <a:tblPr firstRow="1" bandRow="1">
                <a:tableStyleId>{5C22544A-7EE6-4342-B048-85BDC9FD1C3A}</a:tableStyleId>
              </a:tblPr>
              <a:tblGrid>
                <a:gridCol w="3128962">
                  <a:extLst>
                    <a:ext uri="{9D8B030D-6E8A-4147-A177-3AD203B41FA5}">
                      <a16:colId xmlns:a16="http://schemas.microsoft.com/office/drawing/2014/main" val="20000"/>
                    </a:ext>
                  </a:extLst>
                </a:gridCol>
                <a:gridCol w="7442200">
                  <a:extLst>
                    <a:ext uri="{9D8B030D-6E8A-4147-A177-3AD203B41FA5}">
                      <a16:colId xmlns:a16="http://schemas.microsoft.com/office/drawing/2014/main" val="20001"/>
                    </a:ext>
                  </a:extLst>
                </a:gridCol>
              </a:tblGrid>
              <a:tr h="370840">
                <a:tc>
                  <a:txBody>
                    <a:bodyPr/>
                    <a:lstStyle/>
                    <a:p>
                      <a:r>
                        <a:rPr lang="en-US" sz="1400" dirty="0" smtClean="0"/>
                        <a:t>Faculty Applicant Workflow States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Definition</a:t>
                      </a:r>
                    </a:p>
                  </a:txBody>
                  <a:tcPr/>
                </a:tc>
                <a:extLst>
                  <a:ext uri="{0D108BD9-81ED-4DB2-BD59-A6C34878D82A}">
                    <a16:rowId xmlns:a16="http://schemas.microsoft.com/office/drawing/2014/main" val="10000"/>
                  </a:ext>
                </a:extLst>
              </a:tr>
              <a:tr h="370840">
                <a:tc>
                  <a:txBody>
                    <a:bodyPr/>
                    <a:lstStyle/>
                    <a:p>
                      <a:r>
                        <a:rPr lang="en-US" sz="1400" dirty="0" smtClean="0"/>
                        <a:t>Under Review by Department/Committee</a:t>
                      </a:r>
                      <a:endParaRPr lang="en-US" sz="1400" dirty="0"/>
                    </a:p>
                  </a:txBody>
                  <a:tcPr/>
                </a:tc>
                <a:tc>
                  <a:txBody>
                    <a:bodyPr/>
                    <a:lstStyle/>
                    <a:p>
                      <a:r>
                        <a:rPr lang="en-US" sz="1400" dirty="0" smtClean="0"/>
                        <a:t>Owned</a:t>
                      </a:r>
                      <a:r>
                        <a:rPr lang="en-US" sz="1400" baseline="0" dirty="0" smtClean="0"/>
                        <a:t> by Hiring Manager. Reviewing materials to determine if candidate will be moved to long list.</a:t>
                      </a:r>
                      <a:endParaRPr lang="en-US" sz="1400" dirty="0"/>
                    </a:p>
                  </a:txBody>
                  <a:tcPr/>
                </a:tc>
                <a:extLst>
                  <a:ext uri="{0D108BD9-81ED-4DB2-BD59-A6C34878D82A}">
                    <a16:rowId xmlns:a16="http://schemas.microsoft.com/office/drawing/2014/main" val="10001"/>
                  </a:ext>
                </a:extLst>
              </a:tr>
              <a:tr h="370840">
                <a:tc>
                  <a:txBody>
                    <a:bodyPr/>
                    <a:lstStyle/>
                    <a:p>
                      <a:r>
                        <a:rPr lang="en-US" sz="1400" dirty="0" smtClean="0"/>
                        <a:t>Not Interviewed, Not Hired</a:t>
                      </a:r>
                      <a:endParaRPr lang="en-US" sz="1400" dirty="0"/>
                    </a:p>
                  </a:txBody>
                  <a:tcPr/>
                </a:tc>
                <a:tc>
                  <a:txBody>
                    <a:bodyPr/>
                    <a:lstStyle/>
                    <a:p>
                      <a:r>
                        <a:rPr lang="en-US" sz="1400" dirty="0" smtClean="0"/>
                        <a:t>Owned by</a:t>
                      </a:r>
                      <a:r>
                        <a:rPr lang="en-US" sz="1400" baseline="0" dirty="0" smtClean="0"/>
                        <a:t> HR. Dept. does not wish to interview applicant.</a:t>
                      </a:r>
                      <a:endParaRPr lang="en-US" sz="1400" dirty="0"/>
                    </a:p>
                  </a:txBody>
                  <a:tcPr/>
                </a:tc>
                <a:extLst>
                  <a:ext uri="{0D108BD9-81ED-4DB2-BD59-A6C34878D82A}">
                    <a16:rowId xmlns:a16="http://schemas.microsoft.com/office/drawing/2014/main" val="10002"/>
                  </a:ext>
                </a:extLst>
              </a:tr>
              <a:tr h="370840">
                <a:tc>
                  <a:txBody>
                    <a:bodyPr/>
                    <a:lstStyle/>
                    <a:p>
                      <a:r>
                        <a:rPr lang="en-US" sz="1400" dirty="0" smtClean="0"/>
                        <a:t>Long List</a:t>
                      </a:r>
                      <a:endParaRPr lang="en-US" sz="1400" dirty="0"/>
                    </a:p>
                  </a:txBody>
                  <a:tcPr/>
                </a:tc>
                <a:tc>
                  <a:txBody>
                    <a:bodyPr/>
                    <a:lstStyle/>
                    <a:p>
                      <a:r>
                        <a:rPr lang="en-US" sz="1400" dirty="0" smtClean="0"/>
                        <a:t>Owned</a:t>
                      </a:r>
                      <a:r>
                        <a:rPr lang="en-US" sz="1400" baseline="0" dirty="0" smtClean="0"/>
                        <a:t> by Hiring Manager. Reviewing candidate to determine if a preliminary interview will be conducted.</a:t>
                      </a:r>
                      <a:endParaRPr lang="en-US" sz="1400" dirty="0"/>
                    </a:p>
                  </a:txBody>
                  <a:tcPr/>
                </a:tc>
                <a:extLst>
                  <a:ext uri="{0D108BD9-81ED-4DB2-BD59-A6C34878D82A}">
                    <a16:rowId xmlns:a16="http://schemas.microsoft.com/office/drawing/2014/main" val="10003"/>
                  </a:ext>
                </a:extLst>
              </a:tr>
              <a:tr h="370840">
                <a:tc>
                  <a:txBody>
                    <a:bodyPr/>
                    <a:lstStyle/>
                    <a:p>
                      <a:r>
                        <a:rPr lang="en-US" sz="1400" dirty="0" smtClean="0"/>
                        <a:t>Preliminary Interview</a:t>
                      </a:r>
                      <a:endParaRPr lang="en-US" sz="1400" dirty="0"/>
                    </a:p>
                  </a:txBody>
                  <a:tcPr/>
                </a:tc>
                <a:tc>
                  <a:txBody>
                    <a:bodyPr/>
                    <a:lstStyle/>
                    <a:p>
                      <a:r>
                        <a:rPr lang="en-US" sz="1400" dirty="0" smtClean="0"/>
                        <a:t>Owned</a:t>
                      </a:r>
                      <a:r>
                        <a:rPr lang="en-US" sz="1400" baseline="0" dirty="0" smtClean="0"/>
                        <a:t> by Hiring Manager. Reviewing to determine if Campus interview will be conducted</a:t>
                      </a:r>
                      <a:endParaRPr lang="en-US" sz="1400" dirty="0"/>
                    </a:p>
                  </a:txBody>
                  <a:tcPr/>
                </a:tc>
                <a:extLst>
                  <a:ext uri="{0D108BD9-81ED-4DB2-BD59-A6C34878D82A}">
                    <a16:rowId xmlns:a16="http://schemas.microsoft.com/office/drawing/2014/main" val="10004"/>
                  </a:ext>
                </a:extLst>
              </a:tr>
              <a:tr h="370840">
                <a:tc>
                  <a:txBody>
                    <a:bodyPr/>
                    <a:lstStyle/>
                    <a:p>
                      <a:r>
                        <a:rPr lang="en-US" sz="1400" dirty="0" smtClean="0"/>
                        <a:t>Campus Interview</a:t>
                      </a:r>
                      <a:endParaRPr lang="en-US" sz="1400" dirty="0"/>
                    </a:p>
                  </a:txBody>
                  <a:tcPr/>
                </a:tc>
                <a:tc>
                  <a:txBody>
                    <a:bodyPr/>
                    <a:lstStyle/>
                    <a:p>
                      <a:r>
                        <a:rPr lang="en-US" sz="1400" dirty="0" smtClean="0"/>
                        <a:t>Owned by Hiring Manager. Search committee</a:t>
                      </a:r>
                      <a:r>
                        <a:rPr lang="en-US" sz="1400" baseline="0" dirty="0" smtClean="0"/>
                        <a:t> determining top candidate(s).</a:t>
                      </a:r>
                      <a:endParaRPr lang="en-US" sz="1400" dirty="0"/>
                    </a:p>
                  </a:txBody>
                  <a:tcPr/>
                </a:tc>
                <a:extLst>
                  <a:ext uri="{0D108BD9-81ED-4DB2-BD59-A6C34878D82A}">
                    <a16:rowId xmlns:a16="http://schemas.microsoft.com/office/drawing/2014/main" val="10005"/>
                  </a:ext>
                </a:extLst>
              </a:tr>
              <a:tr h="510540">
                <a:tc>
                  <a:txBody>
                    <a:bodyPr/>
                    <a:lstStyle/>
                    <a:p>
                      <a:r>
                        <a:rPr lang="en-US" sz="1400" dirty="0" smtClean="0"/>
                        <a:t>Interviewed, Not Selected </a:t>
                      </a:r>
                      <a:endParaRPr lang="en-US" sz="1400" dirty="0"/>
                    </a:p>
                  </a:txBody>
                  <a:tcPr/>
                </a:tc>
                <a:tc>
                  <a:txBody>
                    <a:bodyPr/>
                    <a:lstStyle/>
                    <a:p>
                      <a:r>
                        <a:rPr lang="en-US" sz="1400" dirty="0" smtClean="0"/>
                        <a:t>Owned</a:t>
                      </a:r>
                      <a:r>
                        <a:rPr lang="en-US" sz="1400" baseline="0" dirty="0" smtClean="0"/>
                        <a:t> by Human Resources. After interview dept. has determined they do not wish to move forward with candidate</a:t>
                      </a:r>
                      <a:endParaRPr lang="en-US" sz="1400" dirty="0"/>
                    </a:p>
                  </a:txBody>
                  <a:tcPr/>
                </a:tc>
                <a:extLst>
                  <a:ext uri="{0D108BD9-81ED-4DB2-BD59-A6C34878D82A}">
                    <a16:rowId xmlns:a16="http://schemas.microsoft.com/office/drawing/2014/main" val="10006"/>
                  </a:ext>
                </a:extLst>
              </a:tr>
              <a:tr h="370840">
                <a:tc>
                  <a:txBody>
                    <a:bodyPr/>
                    <a:lstStyle/>
                    <a:p>
                      <a:r>
                        <a:rPr lang="en-US" sz="1400" dirty="0" smtClean="0"/>
                        <a:t>Recommend for Hire</a:t>
                      </a:r>
                      <a:endParaRPr lang="en-US" sz="1400" dirty="0"/>
                    </a:p>
                  </a:txBody>
                  <a:tcPr/>
                </a:tc>
                <a:tc>
                  <a:txBody>
                    <a:bodyPr/>
                    <a:lstStyle/>
                    <a:p>
                      <a:r>
                        <a:rPr lang="en-US" sz="1400" dirty="0" smtClean="0"/>
                        <a:t>Dept. has determined top candidate(s). HRS will move forward with Hiring Proposal &amp; BGC, if required</a:t>
                      </a:r>
                    </a:p>
                  </a:txBody>
                  <a:tcPr/>
                </a:tc>
                <a:extLst>
                  <a:ext uri="{0D108BD9-81ED-4DB2-BD59-A6C34878D82A}">
                    <a16:rowId xmlns:a16="http://schemas.microsoft.com/office/drawing/2014/main" val="10007"/>
                  </a:ext>
                </a:extLst>
              </a:tr>
              <a:tr h="370840">
                <a:tc>
                  <a:txBody>
                    <a:bodyPr/>
                    <a:lstStyle/>
                    <a:p>
                      <a:r>
                        <a:rPr lang="en-US" sz="1400" dirty="0" smtClean="0"/>
                        <a:t>Selected as Finalist</a:t>
                      </a:r>
                      <a:endParaRPr lang="en-US" sz="1400" dirty="0"/>
                    </a:p>
                  </a:txBody>
                  <a:tcPr/>
                </a:tc>
                <a:tc>
                  <a:txBody>
                    <a:bodyPr/>
                    <a:lstStyle/>
                    <a:p>
                      <a:r>
                        <a:rPr lang="en-US" sz="1400" dirty="0" smtClean="0"/>
                        <a:t>Owned</a:t>
                      </a:r>
                      <a:r>
                        <a:rPr lang="en-US" sz="1400" baseline="0" dirty="0" smtClean="0"/>
                        <a:t> by HR. Used if more than one vacancy is being filled from the posting.</a:t>
                      </a:r>
                      <a:endParaRPr lang="en-US" sz="1400" dirty="0" smtClean="0"/>
                    </a:p>
                  </a:txBody>
                  <a:tcPr/>
                </a:tc>
                <a:extLst>
                  <a:ext uri="{0D108BD9-81ED-4DB2-BD59-A6C34878D82A}">
                    <a16:rowId xmlns:a16="http://schemas.microsoft.com/office/drawing/2014/main" val="10008"/>
                  </a:ext>
                </a:extLst>
              </a:tr>
              <a:tr h="525780">
                <a:tc>
                  <a:txBody>
                    <a:bodyPr/>
                    <a:lstStyle/>
                    <a:p>
                      <a:r>
                        <a:rPr lang="en-US" sz="1400" dirty="0" smtClean="0"/>
                        <a:t>Hired</a:t>
                      </a:r>
                      <a:endParaRPr lang="en-US" sz="1400" dirty="0"/>
                    </a:p>
                  </a:txBody>
                  <a:tcPr/>
                </a:tc>
                <a:tc>
                  <a:txBody>
                    <a:bodyPr/>
                    <a:lstStyle/>
                    <a:p>
                      <a:r>
                        <a:rPr lang="en-US" sz="1400" dirty="0" smtClean="0"/>
                        <a:t>Owned by HR.</a:t>
                      </a:r>
                      <a:r>
                        <a:rPr lang="en-US" sz="1400" baseline="0" dirty="0" smtClean="0"/>
                        <a:t> Once Hiring Proposal is complete applicant's status will update to “Hired” and the position will be “filled” if all other candidates have been moved out of the active pool.</a:t>
                      </a:r>
                    </a:p>
                    <a:p>
                      <a:endParaRPr lang="en-US" sz="1400" dirty="0" smtClean="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861217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93116"/>
            <a:ext cx="9720072" cy="1499616"/>
          </a:xfrm>
        </p:spPr>
        <p:txBody>
          <a:bodyPr/>
          <a:lstStyle/>
          <a:p>
            <a:r>
              <a:rPr lang="en-US" dirty="0" smtClean="0"/>
              <a:t>Staff Hiring Proposals	</a:t>
            </a:r>
            <a:endParaRPr lang="en-US" dirty="0"/>
          </a:p>
        </p:txBody>
      </p:sp>
      <p:sp>
        <p:nvSpPr>
          <p:cNvPr id="3" name="Content Placeholder 2"/>
          <p:cNvSpPr>
            <a:spLocks noGrp="1"/>
          </p:cNvSpPr>
          <p:nvPr>
            <p:ph idx="1"/>
          </p:nvPr>
        </p:nvSpPr>
        <p:spPr>
          <a:xfrm>
            <a:off x="922528" y="1497075"/>
            <a:ext cx="9400567" cy="4023360"/>
          </a:xfrm>
        </p:spPr>
        <p:txBody>
          <a:bodyPr>
            <a:normAutofit fontScale="77500" lnSpcReduction="20000"/>
          </a:bodyPr>
          <a:lstStyle/>
          <a:p>
            <a:r>
              <a:rPr lang="en-US" sz="2100" dirty="0" smtClean="0"/>
              <a:t>Hiring proposals are initiated by HRS and completed by hiring managers to “seat” an individual on their new position.</a:t>
            </a:r>
          </a:p>
          <a:p>
            <a:r>
              <a:rPr lang="en-US" sz="2100" dirty="0" smtClean="0"/>
              <a:t>HRS </a:t>
            </a:r>
            <a:r>
              <a:rPr lang="en-US" sz="2100" dirty="0"/>
              <a:t>selects the applicant that has been “Recommended for Hire” and begins the hiring proposal.</a:t>
            </a:r>
          </a:p>
          <a:p>
            <a:r>
              <a:rPr lang="en-US" sz="2100" dirty="0" smtClean="0"/>
              <a:t>If </a:t>
            </a:r>
            <a:r>
              <a:rPr lang="en-US" sz="2100" dirty="0"/>
              <a:t>there is a background to check to process, HRS will begin the process and move the hiring proposal to “Background Check.”</a:t>
            </a:r>
          </a:p>
          <a:p>
            <a:r>
              <a:rPr lang="en-US" sz="2100" dirty="0" smtClean="0"/>
              <a:t>Once </a:t>
            </a:r>
            <a:r>
              <a:rPr lang="en-US" sz="2100" dirty="0"/>
              <a:t>a satisfactory background check is complete, or if the recruitment did not require a background check, HRS will move the hiring proposal to “Approved to Make Offer.”</a:t>
            </a:r>
          </a:p>
          <a:p>
            <a:pPr marL="0" indent="0">
              <a:buNone/>
            </a:pPr>
            <a:r>
              <a:rPr lang="en-US" sz="2100" dirty="0" smtClean="0"/>
              <a:t>Find </a:t>
            </a:r>
            <a:r>
              <a:rPr lang="en-US" sz="2100" dirty="0"/>
              <a:t>the hiring proposal in one of the following places in the Applicant Tracking module:</a:t>
            </a:r>
          </a:p>
          <a:p>
            <a:pPr marL="0" indent="0">
              <a:buNone/>
            </a:pPr>
            <a:r>
              <a:rPr lang="en-US" sz="2100" dirty="0" smtClean="0"/>
              <a:t>Inbox </a:t>
            </a:r>
            <a:r>
              <a:rPr lang="en-US" sz="2100" dirty="0"/>
              <a:t>on the Home tab,</a:t>
            </a:r>
          </a:p>
          <a:p>
            <a:r>
              <a:rPr lang="en-US" sz="2100" dirty="0" smtClean="0"/>
              <a:t>Select </a:t>
            </a:r>
            <a:r>
              <a:rPr lang="en-US" sz="2100" dirty="0"/>
              <a:t>Staff under the Postings tab</a:t>
            </a:r>
          </a:p>
          <a:p>
            <a:r>
              <a:rPr lang="en-US" sz="2100" dirty="0" smtClean="0"/>
              <a:t>Once </a:t>
            </a:r>
            <a:r>
              <a:rPr lang="en-US" sz="2100" dirty="0"/>
              <a:t>a posting is chosen, select the “Hiring Proposal” tab to view active and inactive hiring proposals.</a:t>
            </a:r>
          </a:p>
          <a:p>
            <a:r>
              <a:rPr lang="en-US" sz="2100" dirty="0" smtClean="0"/>
              <a:t>OR </a:t>
            </a:r>
            <a:r>
              <a:rPr lang="en-US" sz="2100" dirty="0"/>
              <a:t>Select Staff under the Hiring Proposals </a:t>
            </a:r>
            <a:r>
              <a:rPr lang="en-US" sz="2100" dirty="0" smtClean="0"/>
              <a:t>tab</a:t>
            </a:r>
          </a:p>
          <a:p>
            <a:endParaRPr lang="en-US" dirty="0"/>
          </a:p>
        </p:txBody>
      </p:sp>
      <p:cxnSp>
        <p:nvCxnSpPr>
          <p:cNvPr id="5" name="Straight Arrow Connector 4"/>
          <p:cNvCxnSpPr/>
          <p:nvPr/>
        </p:nvCxnSpPr>
        <p:spPr>
          <a:xfrm flipH="1">
            <a:off x="1434496" y="5444234"/>
            <a:ext cx="660400" cy="393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6" name="Picture 5"/>
          <p:cNvPicPr>
            <a:picLocks noChangeAspect="1"/>
          </p:cNvPicPr>
          <p:nvPr/>
        </p:nvPicPr>
        <p:blipFill rotWithShape="1">
          <a:blip r:embed="rId3"/>
          <a:srcRect l="9154" t="2632" r="3396" b="10211"/>
          <a:stretch/>
        </p:blipFill>
        <p:spPr>
          <a:xfrm>
            <a:off x="9810291" y="1081638"/>
            <a:ext cx="2071018" cy="1764200"/>
          </a:xfrm>
          <a:prstGeom prst="rect">
            <a:avLst/>
          </a:prstGeom>
        </p:spPr>
      </p:pic>
      <p:pic>
        <p:nvPicPr>
          <p:cNvPr id="11" name="Picture 10"/>
          <p:cNvPicPr>
            <a:picLocks noChangeAspect="1"/>
          </p:cNvPicPr>
          <p:nvPr/>
        </p:nvPicPr>
        <p:blipFill>
          <a:blip r:embed="rId4"/>
          <a:stretch>
            <a:fillRect/>
          </a:stretch>
        </p:blipFill>
        <p:spPr>
          <a:xfrm>
            <a:off x="5015592" y="4862280"/>
            <a:ext cx="7027949" cy="1951308"/>
          </a:xfrm>
          <a:prstGeom prst="rect">
            <a:avLst/>
          </a:prstGeom>
        </p:spPr>
      </p:pic>
      <p:sp>
        <p:nvSpPr>
          <p:cNvPr id="9" name="Oval 8"/>
          <p:cNvSpPr/>
          <p:nvPr/>
        </p:nvSpPr>
        <p:spPr>
          <a:xfrm>
            <a:off x="9075320" y="6346211"/>
            <a:ext cx="1247775" cy="34696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1302261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Checks	</a:t>
            </a:r>
            <a:endParaRPr lang="en-US" dirty="0"/>
          </a:p>
        </p:txBody>
      </p:sp>
      <p:sp>
        <p:nvSpPr>
          <p:cNvPr id="3" name="Content Placeholder 2"/>
          <p:cNvSpPr>
            <a:spLocks noGrp="1"/>
          </p:cNvSpPr>
          <p:nvPr>
            <p:ph idx="1"/>
          </p:nvPr>
        </p:nvSpPr>
        <p:spPr>
          <a:xfrm>
            <a:off x="711200" y="2084832"/>
            <a:ext cx="10033001" cy="4224528"/>
          </a:xfrm>
        </p:spPr>
        <p:txBody>
          <a:bodyPr/>
          <a:lstStyle/>
          <a:p>
            <a:r>
              <a:rPr lang="en-US" sz="2400" dirty="0" smtClean="0"/>
              <a:t>Typically departments choose to perform reference checks prior to, or simultaneously with the background check</a:t>
            </a:r>
          </a:p>
          <a:p>
            <a:r>
              <a:rPr lang="en-US" sz="2400" dirty="0" smtClean="0"/>
              <a:t>Best practice calls for checking three references via phone with two members of the search committee.</a:t>
            </a:r>
          </a:p>
          <a:p>
            <a:pPr lvl="1"/>
            <a:r>
              <a:rPr lang="en-US" sz="2000" dirty="0" smtClean="0"/>
              <a:t>If phone is not possible the search committee can use different mediums, however, we recommend utilizing the same medium for each candidate</a:t>
            </a:r>
          </a:p>
          <a:p>
            <a:pPr marL="128016" lvl="1" indent="0">
              <a:buNone/>
            </a:pPr>
            <a:r>
              <a:rPr lang="en-US" sz="2000" dirty="0" smtClean="0"/>
              <a:t>Please note, background checks/letters of recommendation do not take the place of reference checks. All provide valuable insight into the candidate’s experience.</a:t>
            </a:r>
          </a:p>
          <a:p>
            <a:pPr marL="128016" lvl="1" indent="0">
              <a:buNone/>
            </a:pPr>
            <a:endParaRPr lang="en-US" dirty="0"/>
          </a:p>
        </p:txBody>
      </p:sp>
    </p:spTree>
    <p:extLst>
      <p:ext uri="{BB962C8B-B14F-4D97-AF65-F5344CB8AC3E}">
        <p14:creationId xmlns:p14="http://schemas.microsoft.com/office/powerpoint/2010/main" val="2627091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Offer Letters	</a:t>
            </a:r>
            <a:endParaRPr lang="en-US" dirty="0"/>
          </a:p>
        </p:txBody>
      </p:sp>
      <p:sp>
        <p:nvSpPr>
          <p:cNvPr id="3" name="Content Placeholder 2"/>
          <p:cNvSpPr>
            <a:spLocks noGrp="1"/>
          </p:cNvSpPr>
          <p:nvPr>
            <p:ph idx="1"/>
          </p:nvPr>
        </p:nvSpPr>
        <p:spPr>
          <a:xfrm>
            <a:off x="642334" y="1892300"/>
            <a:ext cx="9720073" cy="4023360"/>
          </a:xfrm>
        </p:spPr>
        <p:txBody>
          <a:bodyPr/>
          <a:lstStyle/>
          <a:p>
            <a:r>
              <a:rPr lang="en-US" dirty="0" smtClean="0"/>
              <a:t>Please feel free to send drafts of offer letters to your HR Consultant and Assistant if you would like us to review.</a:t>
            </a:r>
          </a:p>
          <a:p>
            <a:r>
              <a:rPr lang="en-US" dirty="0" smtClean="0"/>
              <a:t>All templates are available on the HRS website </a:t>
            </a:r>
            <a:r>
              <a:rPr lang="en-US" dirty="0"/>
              <a:t>at this link: </a:t>
            </a:r>
            <a:r>
              <a:rPr lang="en-US" dirty="0">
                <a:hlinkClick r:id="rId3"/>
              </a:rPr>
              <a:t>http://</a:t>
            </a:r>
            <a:r>
              <a:rPr lang="en-US" dirty="0" smtClean="0">
                <a:hlinkClick r:id="rId3"/>
              </a:rPr>
              <a:t>hrs.wsu.edu/Letters</a:t>
            </a:r>
            <a:r>
              <a:rPr lang="en-US" dirty="0" smtClean="0"/>
              <a:t> </a:t>
            </a:r>
          </a:p>
          <a:p>
            <a:r>
              <a:rPr lang="en-US" dirty="0" smtClean="0"/>
              <a:t>Note: Offer letters must be signed by an appointing authority; a list is available at </a:t>
            </a:r>
            <a:r>
              <a:rPr lang="en-US" dirty="0"/>
              <a:t>this link: </a:t>
            </a:r>
            <a:r>
              <a:rPr lang="en-US" dirty="0">
                <a:hlinkClick r:id="rId4"/>
              </a:rPr>
              <a:t>https://</a:t>
            </a:r>
            <a:r>
              <a:rPr lang="en-US" dirty="0" smtClean="0">
                <a:hlinkClick r:id="rId4"/>
              </a:rPr>
              <a:t>hrs.wsu.edu/utils/File.aspx?fileid=252</a:t>
            </a:r>
            <a:r>
              <a:rPr lang="en-US" dirty="0" smtClean="0"/>
              <a:t> </a:t>
            </a:r>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9301" y="3726180"/>
            <a:ext cx="2730500" cy="2752257"/>
          </a:xfrm>
          <a:prstGeom prst="rect">
            <a:avLst/>
          </a:prstGeom>
        </p:spPr>
      </p:pic>
    </p:spTree>
    <p:extLst>
      <p:ext uri="{BB962C8B-B14F-4D97-AF65-F5344CB8AC3E}">
        <p14:creationId xmlns:p14="http://schemas.microsoft.com/office/powerpoint/2010/main" val="3006994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Hiring proposals continued</a:t>
            </a:r>
            <a:endParaRPr lang="en-US" dirty="0"/>
          </a:p>
        </p:txBody>
      </p:sp>
      <p:sp>
        <p:nvSpPr>
          <p:cNvPr id="3" name="Content Placeholder 2"/>
          <p:cNvSpPr>
            <a:spLocks noGrp="1"/>
          </p:cNvSpPr>
          <p:nvPr>
            <p:ph idx="1"/>
          </p:nvPr>
        </p:nvSpPr>
        <p:spPr>
          <a:xfrm>
            <a:off x="1024128" y="1676400"/>
            <a:ext cx="9828356" cy="4023360"/>
          </a:xfrm>
        </p:spPr>
        <p:txBody>
          <a:bodyPr>
            <a:normAutofit/>
          </a:bodyPr>
          <a:lstStyle/>
          <a:p>
            <a:r>
              <a:rPr lang="en-US" sz="1800" dirty="0" smtClean="0"/>
              <a:t>Select </a:t>
            </a:r>
            <a:r>
              <a:rPr lang="en-US" sz="1800" dirty="0"/>
              <a:t>Edit to </a:t>
            </a:r>
            <a:r>
              <a:rPr lang="en-US" sz="1800" dirty="0" smtClean="0"/>
              <a:t>edit the details (requested salary/start date). When done, select the </a:t>
            </a:r>
            <a:r>
              <a:rPr lang="en-US" sz="1800" dirty="0"/>
              <a:t>appropriate </a:t>
            </a:r>
            <a:r>
              <a:rPr lang="en-US" sz="1800" dirty="0" smtClean="0"/>
              <a:t>action</a:t>
            </a:r>
            <a:r>
              <a:rPr lang="en-US" sz="1800" dirty="0"/>
              <a:t>:</a:t>
            </a:r>
          </a:p>
          <a:p>
            <a:pPr lvl="1"/>
            <a:r>
              <a:rPr lang="en-US" b="1" dirty="0"/>
              <a:t>Offer Accepted:</a:t>
            </a:r>
            <a:r>
              <a:rPr lang="en-US" dirty="0"/>
              <a:t> </a:t>
            </a:r>
            <a:r>
              <a:rPr lang="en-US" dirty="0" smtClean="0"/>
              <a:t>use if </a:t>
            </a:r>
            <a:r>
              <a:rPr lang="en-US" dirty="0"/>
              <a:t>the </a:t>
            </a:r>
            <a:r>
              <a:rPr lang="en-US" dirty="0" smtClean="0"/>
              <a:t>salary is </a:t>
            </a:r>
            <a:r>
              <a:rPr lang="en-US" dirty="0"/>
              <a:t>at the minimum step for Classified Staff (usually step A), or at or below the approved salary amount </a:t>
            </a:r>
            <a:r>
              <a:rPr lang="en-US" dirty="0" smtClean="0"/>
              <a:t>for </a:t>
            </a:r>
            <a:r>
              <a:rPr lang="en-US" dirty="0"/>
              <a:t>Administrative </a:t>
            </a:r>
            <a:r>
              <a:rPr lang="en-US" dirty="0" smtClean="0"/>
              <a:t>Professional (AP). </a:t>
            </a:r>
            <a:r>
              <a:rPr lang="en-US" dirty="0"/>
              <a:t>This </a:t>
            </a:r>
            <a:r>
              <a:rPr lang="en-US" dirty="0" smtClean="0"/>
              <a:t>moves </a:t>
            </a:r>
            <a:r>
              <a:rPr lang="en-US" dirty="0"/>
              <a:t>the action directly to HRS, skipping the Appointing Authority</a:t>
            </a:r>
            <a:r>
              <a:rPr lang="en-US" dirty="0" smtClean="0"/>
              <a:t>.</a:t>
            </a:r>
            <a:endParaRPr lang="en-US" dirty="0"/>
          </a:p>
          <a:p>
            <a:pPr lvl="1"/>
            <a:r>
              <a:rPr lang="en-US" b="1" dirty="0"/>
              <a:t>Change Offer</a:t>
            </a:r>
            <a:r>
              <a:rPr lang="en-US" dirty="0"/>
              <a:t>: </a:t>
            </a:r>
            <a:r>
              <a:rPr lang="en-US" dirty="0" smtClean="0"/>
              <a:t>use if </a:t>
            </a:r>
            <a:r>
              <a:rPr lang="en-US" dirty="0"/>
              <a:t>the requested salary is above the minimum step for Classified Staff, or above the approved </a:t>
            </a:r>
            <a:r>
              <a:rPr lang="en-US" dirty="0" smtClean="0"/>
              <a:t>amount for AP. </a:t>
            </a:r>
            <a:r>
              <a:rPr lang="en-US" dirty="0"/>
              <a:t>The justification section will need to be </a:t>
            </a:r>
            <a:r>
              <a:rPr lang="en-US" dirty="0" smtClean="0"/>
              <a:t>completed. </a:t>
            </a:r>
            <a:r>
              <a:rPr lang="en-US" dirty="0"/>
              <a:t>This </a:t>
            </a:r>
            <a:r>
              <a:rPr lang="en-US" dirty="0" smtClean="0"/>
              <a:t>moves </a:t>
            </a:r>
            <a:r>
              <a:rPr lang="en-US" dirty="0"/>
              <a:t>the action to the Appointing </a:t>
            </a:r>
            <a:r>
              <a:rPr lang="en-US" dirty="0" smtClean="0"/>
              <a:t>Authority (AA). </a:t>
            </a:r>
            <a:r>
              <a:rPr lang="en-US" dirty="0"/>
              <a:t>Once the </a:t>
            </a:r>
            <a:r>
              <a:rPr lang="en-US" dirty="0" smtClean="0"/>
              <a:t>AA has </a:t>
            </a:r>
            <a:r>
              <a:rPr lang="en-US" dirty="0"/>
              <a:t>approved/adjusted the request, </a:t>
            </a:r>
            <a:r>
              <a:rPr lang="en-US" dirty="0" smtClean="0"/>
              <a:t>it is moved </a:t>
            </a:r>
            <a:r>
              <a:rPr lang="en-US" dirty="0"/>
              <a:t>to HRS for review and approval</a:t>
            </a:r>
            <a:r>
              <a:rPr lang="en-US" dirty="0" smtClean="0"/>
              <a:t>.</a:t>
            </a:r>
          </a:p>
          <a:p>
            <a:pPr lvl="1"/>
            <a:endParaRPr lang="en-US" dirty="0"/>
          </a:p>
          <a:p>
            <a:pPr lvl="2"/>
            <a:r>
              <a:rPr lang="en-US" sz="1800" dirty="0"/>
              <a:t>HRS will work with Appointing Authorities and other offices as necessary </a:t>
            </a:r>
            <a:r>
              <a:rPr lang="en-US" sz="1800" dirty="0" smtClean="0"/>
              <a:t>for </a:t>
            </a:r>
            <a:r>
              <a:rPr lang="en-US" sz="1800" dirty="0"/>
              <a:t>any </a:t>
            </a:r>
            <a:endParaRPr lang="en-US" sz="1800" dirty="0" smtClean="0"/>
          </a:p>
          <a:p>
            <a:pPr marL="310896" lvl="2" indent="0">
              <a:buNone/>
            </a:pPr>
            <a:r>
              <a:rPr lang="en-US" sz="1800" dirty="0" smtClean="0"/>
              <a:t>concerns </a:t>
            </a:r>
            <a:r>
              <a:rPr lang="en-US" sz="1800" dirty="0"/>
              <a:t>with monthly salary amount requests. Offers are not to be extended without </a:t>
            </a:r>
          </a:p>
          <a:p>
            <a:pPr marL="310896" lvl="2" indent="0">
              <a:buNone/>
            </a:pPr>
            <a:r>
              <a:rPr lang="en-US" sz="1800" dirty="0" smtClean="0"/>
              <a:t>approval </a:t>
            </a:r>
            <a:r>
              <a:rPr lang="en-US" sz="1800" dirty="0"/>
              <a:t>from HRS.</a:t>
            </a:r>
          </a:p>
          <a:p>
            <a:endParaRPr lang="en-US" dirty="0"/>
          </a:p>
        </p:txBody>
      </p:sp>
      <p:pic>
        <p:nvPicPr>
          <p:cNvPr id="4" name="Picture 3"/>
          <p:cNvPicPr/>
          <p:nvPr/>
        </p:nvPicPr>
        <p:blipFill rotWithShape="1">
          <a:blip r:embed="rId3">
            <a:extLst>
              <a:ext uri="{28A0092B-C50C-407E-A947-70E740481C1C}">
                <a14:useLocalDpi xmlns:a14="http://schemas.microsoft.com/office/drawing/2010/main" val="0"/>
              </a:ext>
            </a:extLst>
          </a:blip>
          <a:srcRect l="20413" t="12686" r="20265" b="14281"/>
          <a:stretch/>
        </p:blipFill>
        <p:spPr>
          <a:xfrm>
            <a:off x="9276347" y="3970421"/>
            <a:ext cx="2707106" cy="2610851"/>
          </a:xfrm>
          <a:prstGeom prst="rect">
            <a:avLst/>
          </a:prstGeom>
        </p:spPr>
      </p:pic>
    </p:spTree>
    <p:extLst>
      <p:ext uri="{BB962C8B-B14F-4D97-AF65-F5344CB8AC3E}">
        <p14:creationId xmlns:p14="http://schemas.microsoft.com/office/powerpoint/2010/main" val="20164955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Hiring Proposals</a:t>
            </a:r>
            <a:endParaRPr lang="en-US" dirty="0"/>
          </a:p>
        </p:txBody>
      </p:sp>
      <p:sp>
        <p:nvSpPr>
          <p:cNvPr id="3" name="Content Placeholder 2"/>
          <p:cNvSpPr>
            <a:spLocks noGrp="1"/>
          </p:cNvSpPr>
          <p:nvPr>
            <p:ph idx="1"/>
          </p:nvPr>
        </p:nvSpPr>
        <p:spPr>
          <a:xfrm>
            <a:off x="1024128" y="1727200"/>
            <a:ext cx="9720073" cy="4023360"/>
          </a:xfrm>
        </p:spPr>
        <p:txBody>
          <a:bodyPr>
            <a:normAutofit/>
          </a:bodyPr>
          <a:lstStyle/>
          <a:p>
            <a:r>
              <a:rPr lang="en-US" sz="2000" dirty="0" smtClean="0"/>
              <a:t>HRS </a:t>
            </a:r>
            <a:r>
              <a:rPr lang="en-US" sz="2000" dirty="0"/>
              <a:t>selects the applicant that has been “Recommended for Hire” and begins the hiring proposal.</a:t>
            </a:r>
          </a:p>
          <a:p>
            <a:pPr lvl="1"/>
            <a:r>
              <a:rPr lang="en-US" sz="2000" dirty="0" smtClean="0"/>
              <a:t>If </a:t>
            </a:r>
            <a:r>
              <a:rPr lang="en-US" sz="2000" dirty="0"/>
              <a:t>there is a background to check to process, HRS will begin the process and move the hiring proposal to “Background Check.”</a:t>
            </a:r>
          </a:p>
          <a:p>
            <a:r>
              <a:rPr lang="en-US" sz="2000" dirty="0" smtClean="0"/>
              <a:t>Once </a:t>
            </a:r>
            <a:r>
              <a:rPr lang="en-US" sz="2000" dirty="0"/>
              <a:t>a satisfactory background check is complete, or if the recruitment did not require a background check, HRS will move the hiring proposal to the Hiring Manager.</a:t>
            </a:r>
          </a:p>
          <a:p>
            <a:pPr marL="0" indent="0">
              <a:buNone/>
            </a:pPr>
            <a:r>
              <a:rPr lang="en-US" sz="2000" dirty="0" smtClean="0"/>
              <a:t>Find </a:t>
            </a:r>
            <a:r>
              <a:rPr lang="en-US" sz="2000" dirty="0"/>
              <a:t>the hiring proposal in one of the following places in the Applicant Tracking </a:t>
            </a:r>
            <a:r>
              <a:rPr lang="en-US" sz="2000" dirty="0" smtClean="0"/>
              <a:t>module: Inbox </a:t>
            </a:r>
            <a:r>
              <a:rPr lang="en-US" sz="2000" dirty="0"/>
              <a:t>on the Home tab,</a:t>
            </a:r>
          </a:p>
          <a:p>
            <a:pPr lvl="1"/>
            <a:r>
              <a:rPr lang="en-US" sz="2000" dirty="0" smtClean="0"/>
              <a:t>Select </a:t>
            </a:r>
            <a:r>
              <a:rPr lang="en-US" sz="2000" dirty="0"/>
              <a:t>Faculty under the Postings </a:t>
            </a:r>
            <a:r>
              <a:rPr lang="en-US" sz="2000" dirty="0" smtClean="0"/>
              <a:t>tab</a:t>
            </a:r>
          </a:p>
          <a:p>
            <a:pPr lvl="1"/>
            <a:r>
              <a:rPr lang="en-US" sz="2000" dirty="0" smtClean="0"/>
              <a:t>Once </a:t>
            </a:r>
            <a:r>
              <a:rPr lang="en-US" sz="2000" dirty="0"/>
              <a:t>a posting is chosen, select the “Hiring Proposal” tab to view active and inactive hiring </a:t>
            </a:r>
            <a:r>
              <a:rPr lang="en-US" sz="2000" dirty="0" smtClean="0"/>
              <a:t>proposals. OR </a:t>
            </a:r>
            <a:r>
              <a:rPr lang="en-US" sz="2000" dirty="0"/>
              <a:t>Select Faculty under the Hiring Proposals tab</a:t>
            </a:r>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440876" y="5408612"/>
            <a:ext cx="6886575" cy="1141095"/>
          </a:xfrm>
          <a:prstGeom prst="rect">
            <a:avLst/>
          </a:prstGeom>
          <a:noFill/>
          <a:ln>
            <a:noFill/>
          </a:ln>
        </p:spPr>
      </p:pic>
      <p:cxnSp>
        <p:nvCxnSpPr>
          <p:cNvPr id="7" name="Straight Arrow Connector 6"/>
          <p:cNvCxnSpPr/>
          <p:nvPr/>
        </p:nvCxnSpPr>
        <p:spPr>
          <a:xfrm flipH="1">
            <a:off x="2832100" y="5560060"/>
            <a:ext cx="6858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a:off x="3517900" y="6054883"/>
            <a:ext cx="6858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H="1">
            <a:off x="4110036" y="5521960"/>
            <a:ext cx="790575"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683300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Hiring Proposals</a:t>
            </a:r>
            <a:endParaRPr lang="en-US" dirty="0"/>
          </a:p>
        </p:txBody>
      </p:sp>
      <p:sp>
        <p:nvSpPr>
          <p:cNvPr id="3" name="Content Placeholder 2"/>
          <p:cNvSpPr>
            <a:spLocks noGrp="1"/>
          </p:cNvSpPr>
          <p:nvPr>
            <p:ph idx="1"/>
          </p:nvPr>
        </p:nvSpPr>
        <p:spPr>
          <a:xfrm>
            <a:off x="1024127" y="1701800"/>
            <a:ext cx="10189973" cy="4610100"/>
          </a:xfrm>
        </p:spPr>
        <p:txBody>
          <a:bodyPr>
            <a:normAutofit/>
          </a:bodyPr>
          <a:lstStyle/>
          <a:p>
            <a:pPr lvl="0"/>
            <a:r>
              <a:rPr lang="en-US" sz="2400" dirty="0"/>
              <a:t>To view inactive hiring proposals, change your search parameters:</a:t>
            </a:r>
          </a:p>
          <a:p>
            <a:pPr lvl="1"/>
            <a:r>
              <a:rPr lang="en-US" sz="2000" dirty="0"/>
              <a:t>Click on “More Search Options” next to your search bar to select specific Workflow State(s).</a:t>
            </a:r>
          </a:p>
          <a:p>
            <a:pPr lvl="1"/>
            <a:r>
              <a:rPr lang="en-US" sz="2000" dirty="0"/>
              <a:t>Holding down the Ctrl button on your keyboard will allow you to select more than one option, or deselect an option</a:t>
            </a:r>
            <a:r>
              <a:rPr lang="en-US" sz="2000" dirty="0" smtClean="0"/>
              <a:t>.</a:t>
            </a:r>
            <a:endParaRPr lang="en-US" sz="2000" dirty="0"/>
          </a:p>
          <a:p>
            <a:pPr lvl="0"/>
            <a:r>
              <a:rPr lang="en-US" sz="2400" dirty="0"/>
              <a:t>Select Edit to begin editing the Hiring Proposal details, including requested salary and start date. When finished, move the action back to Human Resources.</a:t>
            </a:r>
          </a:p>
          <a:p>
            <a:pPr lvl="1"/>
            <a:r>
              <a:rPr lang="en-US" sz="2000" dirty="0"/>
              <a:t>NOTE: If Open Rank was used as the title for the recruitment, change the Working Title on the hiring proposal to define the official title the candidate is being hired at.</a:t>
            </a:r>
          </a:p>
          <a:p>
            <a:pPr lvl="1"/>
            <a:r>
              <a:rPr lang="en-US" sz="2000" dirty="0"/>
              <a:t>If there are concerns or questions on the salary amount, HRS will move the applicant to the Appointing Authority </a:t>
            </a:r>
            <a:r>
              <a:rPr lang="en-US" sz="2000" dirty="0" smtClean="0"/>
              <a:t>for </a:t>
            </a:r>
            <a:r>
              <a:rPr lang="en-US" sz="2000" dirty="0"/>
              <a:t>additional review.</a:t>
            </a:r>
          </a:p>
          <a:p>
            <a:pPr lvl="1"/>
            <a:r>
              <a:rPr lang="en-US" sz="2000" dirty="0"/>
              <a:t>Once details are finalized (BGC results, questions, etc.) HRS will approve the hiring proposal.</a:t>
            </a:r>
          </a:p>
        </p:txBody>
      </p:sp>
    </p:spTree>
    <p:extLst>
      <p:ext uri="{BB962C8B-B14F-4D97-AF65-F5344CB8AC3E}">
        <p14:creationId xmlns:p14="http://schemas.microsoft.com/office/powerpoint/2010/main" val="9928934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I’ve selected my candidate. What about the other applicants?</a:t>
            </a:r>
            <a:endParaRPr lang="en-US" dirty="0"/>
          </a:p>
        </p:txBody>
      </p:sp>
      <p:sp>
        <p:nvSpPr>
          <p:cNvPr id="3" name="Content Placeholder 2"/>
          <p:cNvSpPr>
            <a:spLocks noGrp="1"/>
          </p:cNvSpPr>
          <p:nvPr>
            <p:ph idx="1"/>
          </p:nvPr>
        </p:nvSpPr>
        <p:spPr>
          <a:xfrm>
            <a:off x="1024127" y="2084832"/>
            <a:ext cx="9720073" cy="4023360"/>
          </a:xfrm>
        </p:spPr>
        <p:txBody>
          <a:bodyPr/>
          <a:lstStyle/>
          <a:p>
            <a:r>
              <a:rPr lang="en-US" dirty="0" smtClean="0"/>
              <a:t>Best practice calls for a phone call notification from the search chair for those that were interviewed, but not selected. You may also provide email notification via OPDRS.</a:t>
            </a:r>
          </a:p>
          <a:p>
            <a:r>
              <a:rPr lang="en-US" dirty="0"/>
              <a:t>Sample notifications are available on the Recruitment </a:t>
            </a:r>
            <a:r>
              <a:rPr lang="en-US" dirty="0" err="1"/>
              <a:t>ToolKit</a:t>
            </a:r>
            <a:r>
              <a:rPr lang="en-US" dirty="0"/>
              <a:t>: </a:t>
            </a:r>
            <a:r>
              <a:rPr lang="en-US" dirty="0">
                <a:hlinkClick r:id="rId3"/>
              </a:rPr>
              <a:t>http://hrs.wsu.edu/Recruitment%20toolkit</a:t>
            </a:r>
            <a:r>
              <a:rPr lang="en-US" dirty="0"/>
              <a:t> </a:t>
            </a:r>
          </a:p>
          <a:p>
            <a:r>
              <a:rPr lang="en-US" dirty="0" smtClean="0"/>
              <a:t>For those that were not interviewed best practice calls for a written notification from the search committee via mail, email, etc.</a:t>
            </a:r>
          </a:p>
        </p:txBody>
      </p:sp>
    </p:spTree>
    <p:extLst>
      <p:ext uri="{BB962C8B-B14F-4D97-AF65-F5344CB8AC3E}">
        <p14:creationId xmlns:p14="http://schemas.microsoft.com/office/powerpoint/2010/main" val="1345160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a:t>
            </a:r>
            <a:r>
              <a:rPr lang="en-US" b="1" i="1" u="sng" dirty="0" smtClean="0">
                <a:effectLst>
                  <a:outerShdw blurRad="38100" dist="38100" dir="2700000" algn="tl">
                    <a:srgbClr val="000000">
                      <a:alpha val="43137"/>
                    </a:srgbClr>
                  </a:outerShdw>
                </a:effectLst>
              </a:rPr>
              <a:t>faculty</a:t>
            </a:r>
            <a:r>
              <a:rPr lang="en-US" dirty="0" smtClean="0">
                <a:effectLst>
                  <a:outerShdw blurRad="38100" dist="38100" dir="2700000" algn="tl">
                    <a:srgbClr val="000000">
                      <a:alpha val="43137"/>
                    </a:srgbClr>
                  </a:outerShdw>
                </a:effectLst>
              </a:rPr>
              <a:t> </a:t>
            </a:r>
            <a:r>
              <a:rPr lang="en-US" dirty="0" smtClean="0"/>
              <a:t>actions do I need OPDRS for?</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1">
                    <a:lumMod val="75000"/>
                  </a:schemeClr>
                </a:solidFill>
              </a:rPr>
              <a:t>Position Management</a:t>
            </a:r>
          </a:p>
          <a:p>
            <a:pPr lvl="1"/>
            <a:r>
              <a:rPr lang="en-US" b="1" dirty="0" smtClean="0"/>
              <a:t>New Position Numbers</a:t>
            </a:r>
            <a:r>
              <a:rPr lang="en-US" dirty="0" smtClean="0"/>
              <a:t>: </a:t>
            </a:r>
            <a:r>
              <a:rPr lang="en-US" dirty="0"/>
              <a:t>Contact your HR Service team and provide them with the Title and Position Number of the new Faculty position. HRS will input the details into OPDRS and notify you once the position is ready to submit for job posting. </a:t>
            </a:r>
          </a:p>
          <a:p>
            <a:pPr lvl="1"/>
            <a:r>
              <a:rPr lang="en-US" b="1" dirty="0"/>
              <a:t>Existing Position Numbers</a:t>
            </a:r>
            <a:r>
              <a:rPr lang="en-US" dirty="0"/>
              <a:t>: If the position number exists in OPDRS, you may submit the job posting. If you want to change the official position title prior to posting, contact your HR Service Team. </a:t>
            </a:r>
            <a:endParaRPr lang="en-US" dirty="0" smtClean="0"/>
          </a:p>
          <a:p>
            <a:pPr lvl="1"/>
            <a:r>
              <a:rPr lang="en-US" dirty="0" smtClean="0"/>
              <a:t>Actions no longer submitted for faculty in ODPRS: Salary increases, ADRS/Stipends, position configuration changes, and/or title changes. </a:t>
            </a:r>
          </a:p>
          <a:p>
            <a:r>
              <a:rPr lang="en-US" dirty="0" smtClean="0">
                <a:solidFill>
                  <a:schemeClr val="accent3">
                    <a:lumMod val="60000"/>
                    <a:lumOff val="40000"/>
                  </a:schemeClr>
                </a:solidFill>
              </a:rPr>
              <a:t>Applicant Tracking</a:t>
            </a:r>
          </a:p>
          <a:p>
            <a:pPr lvl="1"/>
            <a:r>
              <a:rPr lang="en-US" dirty="0" smtClean="0"/>
              <a:t>Recruitments</a:t>
            </a:r>
          </a:p>
          <a:p>
            <a:pPr lvl="1"/>
            <a:r>
              <a:rPr lang="en-US" dirty="0" smtClean="0"/>
              <a:t>Applicant management</a:t>
            </a:r>
            <a:endParaRPr lang="en-US" dirty="0"/>
          </a:p>
        </p:txBody>
      </p:sp>
    </p:spTree>
    <p:extLst>
      <p:ext uri="{BB962C8B-B14F-4D97-AF65-F5344CB8AC3E}">
        <p14:creationId xmlns:p14="http://schemas.microsoft.com/office/powerpoint/2010/main" val="8812894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I’ve selected my candidate. What about the other applicants?</a:t>
            </a:r>
          </a:p>
        </p:txBody>
      </p:sp>
      <p:sp>
        <p:nvSpPr>
          <p:cNvPr id="3" name="Content Placeholder 2"/>
          <p:cNvSpPr>
            <a:spLocks noGrp="1"/>
          </p:cNvSpPr>
          <p:nvPr>
            <p:ph idx="1"/>
          </p:nvPr>
        </p:nvSpPr>
        <p:spPr>
          <a:xfrm>
            <a:off x="1024129" y="2286000"/>
            <a:ext cx="8680310" cy="4023360"/>
          </a:xfrm>
        </p:spPr>
        <p:txBody>
          <a:bodyPr/>
          <a:lstStyle/>
          <a:p>
            <a:r>
              <a:rPr lang="en-US" dirty="0" smtClean="0"/>
              <a:t>To use the built-in notification system in OPDRS, select the all the applicants from the appropriate status (e.g. those who were not interview, not hired). </a:t>
            </a:r>
          </a:p>
          <a:p>
            <a:r>
              <a:rPr lang="en-US" dirty="0" smtClean="0"/>
              <a:t>Use the bulk move option and select ‘email applicants’</a:t>
            </a:r>
          </a:p>
          <a:p>
            <a:r>
              <a:rPr lang="en-US" dirty="0" smtClean="0"/>
              <a:t>Then select the appropriate template for notification from the list of templates.</a:t>
            </a:r>
          </a:p>
          <a:p>
            <a:pPr>
              <a:buFont typeface="Arial" panose="020B0604020202020204" pitchFamily="34" charset="0"/>
              <a:buChar char="•"/>
            </a:pPr>
            <a:r>
              <a:rPr lang="en-US" dirty="0" smtClean="0"/>
              <a:t>Note, only the last 4 templates should be used by departments. </a:t>
            </a:r>
          </a:p>
        </p:txBody>
      </p:sp>
      <p:pic>
        <p:nvPicPr>
          <p:cNvPr id="4" name="Picture 3"/>
          <p:cNvPicPr>
            <a:picLocks noChangeAspect="1"/>
          </p:cNvPicPr>
          <p:nvPr/>
        </p:nvPicPr>
        <p:blipFill>
          <a:blip r:embed="rId2"/>
          <a:stretch>
            <a:fillRect/>
          </a:stretch>
        </p:blipFill>
        <p:spPr>
          <a:xfrm>
            <a:off x="9880038" y="1650775"/>
            <a:ext cx="2076450" cy="4752975"/>
          </a:xfrm>
          <a:prstGeom prst="rect">
            <a:avLst/>
          </a:prstGeom>
        </p:spPr>
      </p:pic>
      <p:sp>
        <p:nvSpPr>
          <p:cNvPr id="5" name="Oval 4"/>
          <p:cNvSpPr/>
          <p:nvPr/>
        </p:nvSpPr>
        <p:spPr>
          <a:xfrm>
            <a:off x="7005484" y="5397910"/>
            <a:ext cx="1356851" cy="44245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2568893" y="4981688"/>
            <a:ext cx="6986332" cy="1717345"/>
          </a:xfrm>
          <a:prstGeom prst="rect">
            <a:avLst/>
          </a:prstGeom>
        </p:spPr>
      </p:pic>
    </p:spTree>
    <p:extLst>
      <p:ext uri="{BB962C8B-B14F-4D97-AF65-F5344CB8AC3E}">
        <p14:creationId xmlns:p14="http://schemas.microsoft.com/office/powerpoint/2010/main" val="3629750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I’ve selected my candidate. What about the other applicants?</a:t>
            </a:r>
          </a:p>
        </p:txBody>
      </p:sp>
      <p:sp>
        <p:nvSpPr>
          <p:cNvPr id="3" name="Content Placeholder 2"/>
          <p:cNvSpPr>
            <a:spLocks noGrp="1"/>
          </p:cNvSpPr>
          <p:nvPr>
            <p:ph idx="1"/>
          </p:nvPr>
        </p:nvSpPr>
        <p:spPr/>
        <p:txBody>
          <a:bodyPr/>
          <a:lstStyle/>
          <a:p>
            <a:r>
              <a:rPr lang="en-US" dirty="0"/>
              <a:t>Select </a:t>
            </a:r>
            <a:r>
              <a:rPr lang="en-US" dirty="0" smtClean="0"/>
              <a:t>“preview” then proof read to ensure the correct template has been selected. 	Note you will only see an example for the first applicant to be emailed. All 	selected applicants will be emailed.</a:t>
            </a:r>
          </a:p>
          <a:p>
            <a:r>
              <a:rPr lang="en-US" dirty="0" smtClean="0"/>
              <a:t>If the template is correct, select “send emails”</a:t>
            </a:r>
          </a:p>
          <a:p>
            <a:endParaRPr lang="en-US" dirty="0"/>
          </a:p>
          <a:p>
            <a:endParaRPr lang="en-US" dirty="0"/>
          </a:p>
        </p:txBody>
      </p:sp>
      <p:pic>
        <p:nvPicPr>
          <p:cNvPr id="4" name="Picture 3"/>
          <p:cNvPicPr>
            <a:picLocks noChangeAspect="1"/>
          </p:cNvPicPr>
          <p:nvPr/>
        </p:nvPicPr>
        <p:blipFill>
          <a:blip r:embed="rId2"/>
          <a:stretch>
            <a:fillRect/>
          </a:stretch>
        </p:blipFill>
        <p:spPr>
          <a:xfrm>
            <a:off x="1024128" y="3738283"/>
            <a:ext cx="9409471" cy="2968240"/>
          </a:xfrm>
          <a:prstGeom prst="rect">
            <a:avLst/>
          </a:prstGeom>
        </p:spPr>
      </p:pic>
    </p:spTree>
    <p:extLst>
      <p:ext uri="{BB962C8B-B14F-4D97-AF65-F5344CB8AC3E}">
        <p14:creationId xmlns:p14="http://schemas.microsoft.com/office/powerpoint/2010/main" val="1701533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Hiring and onboarding</a:t>
            </a:r>
            <a:endParaRPr lang="en-US" dirty="0"/>
          </a:p>
        </p:txBody>
      </p:sp>
      <p:sp>
        <p:nvSpPr>
          <p:cNvPr id="3" name="Content Placeholder 2"/>
          <p:cNvSpPr>
            <a:spLocks noGrp="1"/>
          </p:cNvSpPr>
          <p:nvPr>
            <p:ph idx="1"/>
          </p:nvPr>
        </p:nvSpPr>
        <p:spPr>
          <a:xfrm>
            <a:off x="1169094" y="2084832"/>
            <a:ext cx="9720073" cy="4023360"/>
          </a:xfrm>
        </p:spPr>
        <p:txBody>
          <a:bodyPr/>
          <a:lstStyle/>
          <a:p>
            <a:pPr marL="0" indent="0">
              <a:buNone/>
            </a:pPr>
            <a:r>
              <a:rPr lang="en-US" dirty="0" smtClean="0"/>
              <a:t>Pre-Employment Inquiry Guidelines</a:t>
            </a:r>
          </a:p>
          <a:p>
            <a:pPr marL="0" indent="0">
              <a:buNone/>
            </a:pPr>
            <a:r>
              <a:rPr lang="en-US" dirty="0">
                <a:hlinkClick r:id="rId3"/>
              </a:rPr>
              <a:t>http://public.wsu.edu/~</a:t>
            </a:r>
            <a:r>
              <a:rPr lang="en-US" dirty="0" smtClean="0">
                <a:hlinkClick r:id="rId3"/>
              </a:rPr>
              <a:t>forms/PDF/BPPM/60-08.pdf</a:t>
            </a:r>
            <a:r>
              <a:rPr lang="en-US" dirty="0" smtClean="0"/>
              <a:t> </a:t>
            </a:r>
          </a:p>
          <a:p>
            <a:pPr marL="0" indent="0">
              <a:buNone/>
            </a:pPr>
            <a:endParaRPr lang="en-US" dirty="0"/>
          </a:p>
          <a:p>
            <a:pPr marL="0" indent="0">
              <a:buNone/>
            </a:pPr>
            <a:r>
              <a:rPr lang="en-US" dirty="0" smtClean="0"/>
              <a:t>Onboarding Resources</a:t>
            </a:r>
          </a:p>
          <a:p>
            <a:pPr marL="0" indent="0">
              <a:buNone/>
            </a:pPr>
            <a:r>
              <a:rPr lang="en-US" dirty="0">
                <a:hlinkClick r:id="rId4"/>
              </a:rPr>
              <a:t>http://</a:t>
            </a:r>
            <a:r>
              <a:rPr lang="en-US" dirty="0" smtClean="0">
                <a:hlinkClick r:id="rId4"/>
              </a:rPr>
              <a:t>hrs.wsu.edu/onboarding</a:t>
            </a:r>
            <a:endParaRPr lang="en-US" dirty="0" smtClean="0"/>
          </a:p>
          <a:p>
            <a:pPr marL="0" indent="0">
              <a:buNone/>
            </a:pPr>
            <a:endParaRPr lang="en-US" dirty="0"/>
          </a:p>
          <a:p>
            <a:pPr marL="0" indent="0">
              <a:buNone/>
            </a:pPr>
            <a:r>
              <a:rPr lang="en-US" dirty="0" smtClean="0"/>
              <a:t>Resources for New Employees</a:t>
            </a:r>
          </a:p>
          <a:p>
            <a:pPr marL="0" indent="0">
              <a:buNone/>
            </a:pPr>
            <a:r>
              <a:rPr lang="en-US" dirty="0">
                <a:hlinkClick r:id="rId5"/>
              </a:rPr>
              <a:t>https://</a:t>
            </a:r>
            <a:r>
              <a:rPr lang="en-US" dirty="0" smtClean="0">
                <a:hlinkClick r:id="rId5"/>
              </a:rPr>
              <a:t>hrs.wsu.edu/New+Employees</a:t>
            </a:r>
            <a:r>
              <a:rPr lang="en-US" dirty="0" smtClean="0"/>
              <a:t> </a:t>
            </a:r>
            <a:endParaRPr lang="en-US" dirty="0"/>
          </a:p>
        </p:txBody>
      </p:sp>
    </p:spTree>
    <p:extLst>
      <p:ext uri="{BB962C8B-B14F-4D97-AF65-F5344CB8AC3E}">
        <p14:creationId xmlns:p14="http://schemas.microsoft.com/office/powerpoint/2010/main" val="3463936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 don’t remember all of this information?	</a:t>
            </a:r>
            <a:endParaRPr lang="en-US" dirty="0"/>
          </a:p>
        </p:txBody>
      </p:sp>
      <p:sp>
        <p:nvSpPr>
          <p:cNvPr id="3" name="Content Placeholder 2"/>
          <p:cNvSpPr>
            <a:spLocks noGrp="1"/>
          </p:cNvSpPr>
          <p:nvPr>
            <p:ph idx="1"/>
          </p:nvPr>
        </p:nvSpPr>
        <p:spPr/>
        <p:txBody>
          <a:bodyPr/>
          <a:lstStyle/>
          <a:p>
            <a:r>
              <a:rPr lang="en-US" dirty="0" smtClean="0"/>
              <a:t>Please visit the OPDRS training website:</a:t>
            </a:r>
          </a:p>
          <a:p>
            <a:r>
              <a:rPr lang="en-US" dirty="0">
                <a:hlinkClick r:id="rId3"/>
              </a:rPr>
              <a:t>http://</a:t>
            </a:r>
            <a:r>
              <a:rPr lang="en-US" dirty="0" smtClean="0">
                <a:hlinkClick r:id="rId3"/>
              </a:rPr>
              <a:t>hrs.wsu.edu/opdrs</a:t>
            </a:r>
            <a:endParaRPr lang="en-US" dirty="0"/>
          </a:p>
          <a:p>
            <a:r>
              <a:rPr lang="en-US" dirty="0" smtClean="0"/>
              <a:t>For all recruitment information check out the Recruitment </a:t>
            </a:r>
            <a:r>
              <a:rPr lang="en-US" dirty="0" err="1" smtClean="0"/>
              <a:t>ToolKit</a:t>
            </a:r>
            <a:r>
              <a:rPr lang="en-US" dirty="0" smtClean="0"/>
              <a:t>:</a:t>
            </a:r>
          </a:p>
          <a:p>
            <a:r>
              <a:rPr lang="en-US" dirty="0">
                <a:hlinkClick r:id="rId4"/>
              </a:rPr>
              <a:t>http://</a:t>
            </a:r>
            <a:r>
              <a:rPr lang="en-US" dirty="0" smtClean="0">
                <a:hlinkClick r:id="rId4"/>
              </a:rPr>
              <a:t>hrs.wsu.edu/Recruitment%20toolkit</a:t>
            </a:r>
            <a:r>
              <a:rPr lang="en-US" dirty="0" smtClean="0"/>
              <a:t> </a:t>
            </a:r>
            <a:endParaRPr lang="en-US" dirty="0"/>
          </a:p>
          <a:p>
            <a:r>
              <a:rPr lang="en-US" dirty="0" smtClean="0"/>
              <a:t>To provide the best possible candidate experience:</a:t>
            </a:r>
          </a:p>
          <a:p>
            <a:r>
              <a:rPr lang="en-US" dirty="0">
                <a:hlinkClick r:id="rId5"/>
              </a:rPr>
              <a:t>http://</a:t>
            </a:r>
            <a:r>
              <a:rPr lang="en-US" dirty="0" smtClean="0">
                <a:hlinkClick r:id="rId5"/>
              </a:rPr>
              <a:t>hrs.wsu.edu/candidate+Experience</a:t>
            </a:r>
            <a:endParaRPr lang="en-US" dirty="0" smtClean="0"/>
          </a:p>
          <a:p>
            <a:r>
              <a:rPr lang="en-US" dirty="0" smtClean="0"/>
              <a:t>For tips on advertising &amp; outreach:</a:t>
            </a:r>
          </a:p>
          <a:p>
            <a:r>
              <a:rPr lang="en-US" dirty="0">
                <a:hlinkClick r:id="rId6"/>
              </a:rPr>
              <a:t>http://</a:t>
            </a:r>
            <a:r>
              <a:rPr lang="en-US" dirty="0" smtClean="0">
                <a:hlinkClick r:id="rId6"/>
              </a:rPr>
              <a:t>hrs.wsu.edu/outreach+tools</a:t>
            </a:r>
            <a:r>
              <a:rPr lang="en-US" dirty="0" smtClean="0"/>
              <a:t> </a:t>
            </a:r>
          </a:p>
          <a:p>
            <a:endParaRPr lang="en-US" dirty="0"/>
          </a:p>
        </p:txBody>
      </p:sp>
    </p:spTree>
    <p:extLst>
      <p:ext uri="{BB962C8B-B14F-4D97-AF65-F5344CB8AC3E}">
        <p14:creationId xmlns:p14="http://schemas.microsoft.com/office/powerpoint/2010/main" val="3993318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create a new staff position description?</a:t>
            </a:r>
            <a:endParaRPr lang="en-US" dirty="0"/>
          </a:p>
        </p:txBody>
      </p:sp>
      <p:sp>
        <p:nvSpPr>
          <p:cNvPr id="3" name="Content Placeholder 2"/>
          <p:cNvSpPr>
            <a:spLocks noGrp="1"/>
          </p:cNvSpPr>
          <p:nvPr>
            <p:ph idx="1"/>
          </p:nvPr>
        </p:nvSpPr>
        <p:spPr>
          <a:xfrm>
            <a:off x="501212" y="2260387"/>
            <a:ext cx="10554574" cy="3636511"/>
          </a:xfrm>
        </p:spPr>
        <p:txBody>
          <a:bodyPr>
            <a:normAutofit/>
          </a:bodyPr>
          <a:lstStyle/>
          <a:p>
            <a:r>
              <a:rPr lang="en-US" dirty="0"/>
              <a:t>The Create New Position Description action is used to create new position descriptions that are not currently </a:t>
            </a:r>
            <a:r>
              <a:rPr lang="en-US" dirty="0" smtClean="0"/>
              <a:t>within </a:t>
            </a:r>
            <a:r>
              <a:rPr lang="en-US" dirty="0"/>
              <a:t>OPDRS</a:t>
            </a:r>
            <a:r>
              <a:rPr lang="en-US" dirty="0" smtClean="0"/>
              <a:t>.</a:t>
            </a:r>
            <a:endParaRPr lang="en-US" dirty="0"/>
          </a:p>
          <a:p>
            <a:pPr lvl="0"/>
            <a:r>
              <a:rPr lang="en-US" dirty="0"/>
              <a:t>Verify you are in the </a:t>
            </a:r>
            <a:r>
              <a:rPr lang="en-US" b="1" dirty="0">
                <a:solidFill>
                  <a:schemeClr val="accent1">
                    <a:lumMod val="75000"/>
                  </a:schemeClr>
                </a:solidFill>
              </a:rPr>
              <a:t>Position Management</a:t>
            </a:r>
            <a:r>
              <a:rPr lang="en-US" dirty="0">
                <a:solidFill>
                  <a:schemeClr val="accent1">
                    <a:lumMod val="75000"/>
                  </a:schemeClr>
                </a:solidFill>
              </a:rPr>
              <a:t> </a:t>
            </a:r>
            <a:r>
              <a:rPr lang="en-US" dirty="0"/>
              <a:t>module as a Hiring Manager, Personnel Admin, or Appointing Authority</a:t>
            </a:r>
            <a:r>
              <a:rPr lang="en-US" dirty="0" smtClean="0"/>
              <a:t>.</a:t>
            </a:r>
            <a:endParaRPr lang="en-US" dirty="0"/>
          </a:p>
          <a:p>
            <a:pPr lvl="0"/>
            <a:r>
              <a:rPr lang="en-US" dirty="0"/>
              <a:t>Hover over Position Descriptions and click on </a:t>
            </a:r>
            <a:r>
              <a:rPr lang="en-US" b="1" dirty="0"/>
              <a:t>Staff</a:t>
            </a:r>
            <a:r>
              <a:rPr lang="en-US" dirty="0"/>
              <a:t>. Staff is used for Classified Staff and Administrative Professional positions</a:t>
            </a:r>
            <a:r>
              <a:rPr lang="en-US" dirty="0" smtClean="0"/>
              <a:t>.</a:t>
            </a:r>
            <a:endParaRPr lang="en-US" dirty="0"/>
          </a:p>
          <a:p>
            <a:pPr lvl="0"/>
            <a:r>
              <a:rPr lang="en-US" dirty="0"/>
              <a:t>Click the </a:t>
            </a:r>
            <a:r>
              <a:rPr lang="en-US" b="1" dirty="0"/>
              <a:t>Create New Position Description</a:t>
            </a:r>
            <a:r>
              <a:rPr lang="en-US" dirty="0"/>
              <a:t> button at the top right corner.</a:t>
            </a:r>
          </a:p>
          <a:p>
            <a:pPr>
              <a:buAutoNum type="arabicPeriod"/>
            </a:pPr>
            <a:endParaRPr lang="en-US" dirty="0"/>
          </a:p>
          <a:p>
            <a:pPr>
              <a:buAutoNum type="arabicPeriod"/>
            </a:pPr>
            <a:endParaRPr lang="en-US" dirty="0" smtClean="0"/>
          </a:p>
          <a:p>
            <a:pPr>
              <a:buAutoNum type="arabicPeriod"/>
            </a:pPr>
            <a:endParaRPr lang="en-US" dirty="0"/>
          </a:p>
          <a:p>
            <a:pPr>
              <a:buAutoNum type="arabicPeriod"/>
            </a:pPr>
            <a:endParaRPr lang="en-US" dirty="0" smtClean="0"/>
          </a:p>
          <a:p>
            <a:pPr>
              <a:buAutoNum type="arabicPeriod"/>
            </a:pPr>
            <a:endParaRPr lang="en-US" dirty="0"/>
          </a:p>
        </p:txBody>
      </p:sp>
      <p:pic>
        <p:nvPicPr>
          <p:cNvPr id="5" name="Picture 4"/>
          <p:cNvPicPr>
            <a:picLocks noChangeAspect="1"/>
          </p:cNvPicPr>
          <p:nvPr/>
        </p:nvPicPr>
        <p:blipFill>
          <a:blip r:embed="rId3"/>
          <a:stretch>
            <a:fillRect/>
          </a:stretch>
        </p:blipFill>
        <p:spPr>
          <a:xfrm>
            <a:off x="1791589" y="4980252"/>
            <a:ext cx="8185150" cy="1833291"/>
          </a:xfrm>
          <a:prstGeom prst="rect">
            <a:avLst/>
          </a:prstGeom>
        </p:spPr>
      </p:pic>
      <p:sp>
        <p:nvSpPr>
          <p:cNvPr id="6" name="Oval 5"/>
          <p:cNvSpPr/>
          <p:nvPr/>
        </p:nvSpPr>
        <p:spPr>
          <a:xfrm>
            <a:off x="1816100" y="5778500"/>
            <a:ext cx="698500" cy="2939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02500" y="6072453"/>
            <a:ext cx="2540000" cy="6331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146161" y="4980252"/>
            <a:ext cx="1696339" cy="6204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681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create a new staff position description?</a:t>
            </a:r>
          </a:p>
        </p:txBody>
      </p:sp>
      <p:sp>
        <p:nvSpPr>
          <p:cNvPr id="3" name="Content Placeholder 2"/>
          <p:cNvSpPr>
            <a:spLocks noGrp="1"/>
          </p:cNvSpPr>
          <p:nvPr>
            <p:ph idx="1"/>
          </p:nvPr>
        </p:nvSpPr>
        <p:spPr>
          <a:xfrm>
            <a:off x="1024128" y="2286001"/>
            <a:ext cx="9720073" cy="1524000"/>
          </a:xfrm>
        </p:spPr>
        <p:txBody>
          <a:bodyPr>
            <a:normAutofit fontScale="85000" lnSpcReduction="20000"/>
          </a:bodyPr>
          <a:lstStyle/>
          <a:p>
            <a:pPr>
              <a:buFont typeface="Arial" panose="020B0604020202020204" pitchFamily="34" charset="0"/>
              <a:buChar char="•"/>
            </a:pPr>
            <a:r>
              <a:rPr lang="en-US" dirty="0" smtClean="0"/>
              <a:t>Enter </a:t>
            </a:r>
            <a:r>
              <a:rPr lang="en-US" b="1" dirty="0"/>
              <a:t>Working Title</a:t>
            </a:r>
            <a:r>
              <a:rPr lang="en-US" dirty="0" smtClean="0"/>
              <a:t>.</a:t>
            </a:r>
            <a:endParaRPr lang="en-US" dirty="0"/>
          </a:p>
          <a:p>
            <a:pPr>
              <a:buFont typeface="Arial" panose="020B0604020202020204" pitchFamily="34" charset="0"/>
              <a:buChar char="•"/>
            </a:pPr>
            <a:r>
              <a:rPr lang="en-US" dirty="0"/>
              <a:t>The </a:t>
            </a:r>
            <a:r>
              <a:rPr lang="en-US" b="1" dirty="0" smtClean="0"/>
              <a:t>Area</a:t>
            </a:r>
            <a:r>
              <a:rPr lang="en-US" dirty="0" smtClean="0"/>
              <a:t> </a:t>
            </a:r>
            <a:r>
              <a:rPr lang="en-US" dirty="0"/>
              <a:t>and </a:t>
            </a:r>
            <a:r>
              <a:rPr lang="en-US" b="1" dirty="0"/>
              <a:t>Department</a:t>
            </a:r>
            <a:r>
              <a:rPr lang="en-US" dirty="0"/>
              <a:t> sections will default unless you have responsibility for more than one. If you have responsibility for more than one Area and/or Department, you will then select the Area and Department the position will report under from the drop down list</a:t>
            </a:r>
            <a:r>
              <a:rPr lang="en-US" dirty="0" smtClean="0"/>
              <a:t>. </a:t>
            </a:r>
            <a:endParaRPr lang="en-US" dirty="0"/>
          </a:p>
          <a:p>
            <a:pPr>
              <a:buFont typeface="Arial" panose="020B0604020202020204" pitchFamily="34" charset="0"/>
              <a:buChar char="•"/>
            </a:pPr>
            <a:r>
              <a:rPr lang="en-US" dirty="0" smtClean="0"/>
              <a:t>Select “Start Position Actions”</a:t>
            </a:r>
          </a:p>
          <a:p>
            <a:pPr lvl="0"/>
            <a:endParaRPr lang="en-US" dirty="0"/>
          </a:p>
          <a:p>
            <a:endParaRPr lang="en-US" dirty="0"/>
          </a:p>
        </p:txBody>
      </p:sp>
      <p:pic>
        <p:nvPicPr>
          <p:cNvPr id="4" name="Picture 3"/>
          <p:cNvPicPr>
            <a:picLocks noChangeAspect="1"/>
          </p:cNvPicPr>
          <p:nvPr/>
        </p:nvPicPr>
        <p:blipFill>
          <a:blip r:embed="rId3"/>
          <a:stretch>
            <a:fillRect/>
          </a:stretch>
        </p:blipFill>
        <p:spPr>
          <a:xfrm>
            <a:off x="2171700" y="3810001"/>
            <a:ext cx="6870700" cy="2915835"/>
          </a:xfrm>
          <a:prstGeom prst="rect">
            <a:avLst/>
          </a:prstGeom>
        </p:spPr>
      </p:pic>
    </p:spTree>
    <p:extLst>
      <p:ext uri="{BB962C8B-B14F-4D97-AF65-F5344CB8AC3E}">
        <p14:creationId xmlns:p14="http://schemas.microsoft.com/office/powerpoint/2010/main" val="610200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create a new staff position description?</a:t>
            </a:r>
          </a:p>
        </p:txBody>
      </p:sp>
      <p:sp>
        <p:nvSpPr>
          <p:cNvPr id="3" name="Content Placeholder 2"/>
          <p:cNvSpPr>
            <a:spLocks noGrp="1"/>
          </p:cNvSpPr>
          <p:nvPr>
            <p:ph idx="1"/>
          </p:nvPr>
        </p:nvSpPr>
        <p:spPr/>
        <p:txBody>
          <a:bodyPr/>
          <a:lstStyle/>
          <a:p>
            <a:pPr lvl="0"/>
            <a:r>
              <a:rPr lang="en-US" dirty="0"/>
              <a:t>If you have an existing position description within your department(s) you wish to copy or ‘clone’, choose that position description from the list at the bottom of the page. This will pull in the pertinent information from the ‘cloned’ position description into this action and allow for edits.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590800" y="3869288"/>
            <a:ext cx="6337872" cy="2887112"/>
          </a:xfrm>
          <a:prstGeom prst="rect">
            <a:avLst/>
          </a:prstGeom>
        </p:spPr>
      </p:pic>
    </p:spTree>
    <p:extLst>
      <p:ext uri="{BB962C8B-B14F-4D97-AF65-F5344CB8AC3E}">
        <p14:creationId xmlns:p14="http://schemas.microsoft.com/office/powerpoint/2010/main" val="3820970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create a new staff position description?</a:t>
            </a:r>
          </a:p>
        </p:txBody>
      </p:sp>
      <p:sp>
        <p:nvSpPr>
          <p:cNvPr id="5" name="Content Placeholder 4"/>
          <p:cNvSpPr>
            <a:spLocks noGrp="1"/>
          </p:cNvSpPr>
          <p:nvPr>
            <p:ph idx="1"/>
          </p:nvPr>
        </p:nvSpPr>
        <p:spPr>
          <a:xfrm>
            <a:off x="840124" y="2084832"/>
            <a:ext cx="10554574" cy="2527513"/>
          </a:xfrm>
        </p:spPr>
        <p:txBody>
          <a:bodyPr/>
          <a:lstStyle/>
          <a:p>
            <a:pPr marL="0" lvl="0" indent="0">
              <a:buNone/>
            </a:pPr>
            <a:r>
              <a:rPr lang="en-US" sz="2000" dirty="0" smtClean="0"/>
              <a:t>Title– </a:t>
            </a:r>
            <a:r>
              <a:rPr lang="en-US" sz="2000" dirty="0"/>
              <a:t>Is the official University title. Scroll through the titles at the bottom or search for the title by selecting the “Filter these results” button</a:t>
            </a:r>
            <a:r>
              <a:rPr lang="en-US" sz="2000" dirty="0" smtClean="0"/>
              <a:t>.</a:t>
            </a:r>
            <a:endParaRPr lang="en-US" sz="2000" dirty="0"/>
          </a:p>
          <a:p>
            <a:pPr lvl="0"/>
            <a:r>
              <a:rPr lang="en-US" sz="2000" dirty="0"/>
              <a:t>Continue through the tabs, completing all required information. Please note that if you ‘cloned’ from an existing position description, many of the fields will be prepopulated and ready for you to edit if applicable. Also note that by clicking the </a:t>
            </a:r>
            <a:r>
              <a:rPr lang="en-US" sz="2000" b="1" dirty="0"/>
              <a:t>Next</a:t>
            </a:r>
            <a:r>
              <a:rPr lang="en-US" sz="2000" dirty="0"/>
              <a:t> button, your changes will automatically save. </a:t>
            </a:r>
          </a:p>
          <a:p>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590800" y="3869288"/>
            <a:ext cx="6337872" cy="2887112"/>
          </a:xfrm>
          <a:prstGeom prst="rect">
            <a:avLst/>
          </a:prstGeom>
        </p:spPr>
      </p:pic>
    </p:spTree>
    <p:extLst>
      <p:ext uri="{BB962C8B-B14F-4D97-AF65-F5344CB8AC3E}">
        <p14:creationId xmlns:p14="http://schemas.microsoft.com/office/powerpoint/2010/main" val="13425500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4031</TotalTime>
  <Words>5160</Words>
  <Application>Microsoft Office PowerPoint</Application>
  <PresentationFormat>Widescreen</PresentationFormat>
  <Paragraphs>462</Paragraphs>
  <Slides>53</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Microsoft Sans Serif</vt:lpstr>
      <vt:lpstr>Times New Roman</vt:lpstr>
      <vt:lpstr>Tw Cen MT</vt:lpstr>
      <vt:lpstr>Tw Cen MT Condensed</vt:lpstr>
      <vt:lpstr>Wingdings 3</vt:lpstr>
      <vt:lpstr>Integral</vt:lpstr>
      <vt:lpstr>Online Position Description and recruitment System (OPDRS) </vt:lpstr>
      <vt:lpstr>What is OPDRS? </vt:lpstr>
      <vt:lpstr>Thinking critically</vt:lpstr>
      <vt:lpstr>What type of staff actions do I need OPDRS for?</vt:lpstr>
      <vt:lpstr>What type of faculty actions do I need OPDRS for?</vt:lpstr>
      <vt:lpstr>How do I create a new staff position description?</vt:lpstr>
      <vt:lpstr>How do I create a new staff position description?</vt:lpstr>
      <vt:lpstr>How do I create a new staff position description?</vt:lpstr>
      <vt:lpstr>How do I create a new staff position description?</vt:lpstr>
      <vt:lpstr>PowerPoint Presentation</vt:lpstr>
      <vt:lpstr>How do I create a new staff position description?</vt:lpstr>
      <vt:lpstr>How do I create a new staff position description?</vt:lpstr>
      <vt:lpstr>How do I modify an existing staff position description?</vt:lpstr>
      <vt:lpstr>How do I modify an existing staff position description?</vt:lpstr>
      <vt:lpstr>How do I modify an existing staff position description?</vt:lpstr>
      <vt:lpstr>How do I modify an existing faculty position description?</vt:lpstr>
      <vt:lpstr>How will I know if my position has been approved?</vt:lpstr>
      <vt:lpstr>Now that my position has been approved by HRS, what are my next steps in OPDRS? </vt:lpstr>
      <vt:lpstr>Creating Postings Continued</vt:lpstr>
      <vt:lpstr>Creating Postings Continued</vt:lpstr>
      <vt:lpstr>Creating Postings Continued</vt:lpstr>
      <vt:lpstr>Creating Postings Continued</vt:lpstr>
      <vt:lpstr>Creating Postings Continued</vt:lpstr>
      <vt:lpstr>Creating Postings Continued</vt:lpstr>
      <vt:lpstr>Creating Postings Continued</vt:lpstr>
      <vt:lpstr>PowerPoint Presentation</vt:lpstr>
      <vt:lpstr>PowerPoint Presentation</vt:lpstr>
      <vt:lpstr>PowerPoint Presentation</vt:lpstr>
      <vt:lpstr>Creating Postings Continued</vt:lpstr>
      <vt:lpstr>Creating Postings Continued</vt:lpstr>
      <vt:lpstr>Now that I’ve created my posting what happens?</vt:lpstr>
      <vt:lpstr>What is different about the faculty Posting Process? </vt:lpstr>
      <vt:lpstr>What if I want Reference letters through the system on my faculty posting?</vt:lpstr>
      <vt:lpstr>What if I want Reference letters through the system on my faculty posting? </vt:lpstr>
      <vt:lpstr>Now that my recruitment has been posted, what are the next steps? </vt:lpstr>
      <vt:lpstr>Applicants have been released to me. Now how do I find them?</vt:lpstr>
      <vt:lpstr>How do I review application materials?</vt:lpstr>
      <vt:lpstr>Changing Applicant Statuses</vt:lpstr>
      <vt:lpstr>Changing Applicant Statuses</vt:lpstr>
      <vt:lpstr>Changing applicant statuses</vt:lpstr>
      <vt:lpstr>What do the different applicant statuses mean?</vt:lpstr>
      <vt:lpstr>What do the different applicant statuses mean?</vt:lpstr>
      <vt:lpstr>Staff Hiring Proposals </vt:lpstr>
      <vt:lpstr>Reference Checks </vt:lpstr>
      <vt:lpstr>Offer Letters </vt:lpstr>
      <vt:lpstr>Staff Hiring proposals continued</vt:lpstr>
      <vt:lpstr>Faculty Hiring Proposals</vt:lpstr>
      <vt:lpstr>Faculty Hiring Proposals</vt:lpstr>
      <vt:lpstr>I’ve selected my candidate. What about the other applicants?</vt:lpstr>
      <vt:lpstr>I’ve selected my candidate. What about the other applicants?</vt:lpstr>
      <vt:lpstr>I’ve selected my candidate. What about the other applicants?</vt:lpstr>
      <vt:lpstr>Hiring and onboarding</vt:lpstr>
      <vt:lpstr>What if I don’t remember all of this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OPDRS &amp; Recruitment Processes</dc:title>
  <dc:creator>Phares, Teddi Ann</dc:creator>
  <cp:lastModifiedBy>Meier, Sarah</cp:lastModifiedBy>
  <cp:revision>92</cp:revision>
  <cp:lastPrinted>2016-01-14T00:49:04Z</cp:lastPrinted>
  <dcterms:created xsi:type="dcterms:W3CDTF">2016-01-12T00:26:30Z</dcterms:created>
  <dcterms:modified xsi:type="dcterms:W3CDTF">2018-09-24T15:59:38Z</dcterms:modified>
</cp:coreProperties>
</file>