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15" r:id="rId2"/>
    <p:sldMasterId id="2147484317" r:id="rId3"/>
  </p:sldMasterIdLst>
  <p:notesMasterIdLst>
    <p:notesMasterId r:id="rId20"/>
  </p:notesMasterIdLst>
  <p:handoutMasterIdLst>
    <p:handoutMasterId r:id="rId21"/>
  </p:handoutMasterIdLst>
  <p:sldIdLst>
    <p:sldId id="304" r:id="rId4"/>
    <p:sldId id="351" r:id="rId5"/>
    <p:sldId id="313" r:id="rId6"/>
    <p:sldId id="349" r:id="rId7"/>
    <p:sldId id="350" r:id="rId8"/>
    <p:sldId id="332" r:id="rId9"/>
    <p:sldId id="335" r:id="rId10"/>
    <p:sldId id="338" r:id="rId11"/>
    <p:sldId id="339" r:id="rId12"/>
    <p:sldId id="340" r:id="rId13"/>
    <p:sldId id="342" r:id="rId14"/>
    <p:sldId id="343" r:id="rId15"/>
    <p:sldId id="345" r:id="rId16"/>
    <p:sldId id="346" r:id="rId17"/>
    <p:sldId id="347" r:id="rId18"/>
    <p:sldId id="352" r:id="rId19"/>
  </p:sldIdLst>
  <p:sldSz cx="9144000" cy="5143500" type="screen16x9"/>
  <p:notesSz cx="7315200" cy="96012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1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  <a:srgbClr val="EAEAEA"/>
    <a:srgbClr val="DBCEAC"/>
    <a:srgbClr val="3CB6CE"/>
    <a:srgbClr val="B6BF00"/>
    <a:srgbClr val="EC7A00"/>
    <a:srgbClr val="003C69"/>
    <a:srgbClr val="452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5" autoAdjust="0"/>
    <p:restoredTop sz="97674" autoAdjust="0"/>
  </p:normalViewPr>
  <p:slideViewPr>
    <p:cSldViewPr snapToGrid="0">
      <p:cViewPr varScale="1">
        <p:scale>
          <a:sx n="141" d="100"/>
          <a:sy n="141" d="100"/>
        </p:scale>
        <p:origin x="216" y="120"/>
      </p:cViewPr>
      <p:guideLst>
        <p:guide orient="horz" pos="1151"/>
        <p:guide orient="horz" pos="495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478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6.xml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8468A8D5-2B95-4898-82A8-8C70E4E745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45175" y="0"/>
            <a:ext cx="14684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>
            <a:lvl1pPr algn="r" defTabSz="9582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0ED9CC6-802D-43D3-9CC7-677ECD08F1AA}" type="datetime1">
              <a:rPr lang="en-US"/>
              <a:pPr>
                <a:defRPr/>
              </a:pPr>
              <a:t>10/11/2018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C00BB999-ADA1-484F-BE46-83A405BE9E1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defTabSz="9582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D3A9FA86-0295-4F14-88FC-68B3BEA4BF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algn="r" defTabSz="956741" eaLnBrk="1" hangingPunct="1">
              <a:defRPr sz="1200"/>
            </a:lvl1pPr>
          </a:lstStyle>
          <a:p>
            <a:pPr>
              <a:defRPr/>
            </a:pPr>
            <a:fld id="{08655B23-1418-452A-921A-30CAB6BCD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A51AD3-AC3B-4B01-BBE8-E83B2148B3C0}"/>
              </a:ext>
            </a:extLst>
          </p:cNvPr>
          <p:cNvSpPr txBox="1"/>
          <p:nvPr/>
        </p:nvSpPr>
        <p:spPr>
          <a:xfrm>
            <a:off x="0" y="11113"/>
            <a:ext cx="4303713" cy="280987"/>
          </a:xfrm>
          <a:prstGeom prst="rect">
            <a:avLst/>
          </a:prstGeom>
          <a:noFill/>
        </p:spPr>
        <p:txBody>
          <a:bodyPr lIns="95069" tIns="47534" rIns="95069" bIns="47534">
            <a:spAutoFit/>
          </a:bodyPr>
          <a:lstStyle/>
          <a:p>
            <a:pPr eaLnBrk="1" hangingPunct="1">
              <a:defRPr/>
            </a:pPr>
            <a:r>
              <a:rPr lang="en-US" sz="1200" spc="312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custDataLst>
      <p:tags r:id="rId2"/>
    </p:custData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1B4B5FF-00F6-4541-B6D4-EB8BF3361B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>
            <a:lvl1pPr defTabSz="9582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6D17AF7-34A4-4FCC-869F-61BA1B11CF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>
            <a:lvl1pPr algn="r" defTabSz="9582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01AFE2D-04D6-40C4-A42E-E9537D398CC7}" type="datetime1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75" y="720725"/>
            <a:ext cx="6399213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C0F9AAA-C421-44A5-8A93-FC9DEB8190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3C8D182-2535-4C4C-B1AC-CFDD4B386B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defTabSz="95828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38C8B13-A5AD-4B46-9477-416231C066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algn="r" defTabSz="956741" eaLnBrk="1" hangingPunct="1">
              <a:defRPr sz="1200"/>
            </a:lvl1pPr>
          </a:lstStyle>
          <a:p>
            <a:pPr>
              <a:defRPr/>
            </a:pPr>
            <a:fld id="{D3E8FDBB-5919-4DF7-90B9-41947E227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525" indent="-2952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863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2113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6775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39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11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83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5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0E7DE0-8F60-4750-A000-7205F6ACDFEF}" type="datetime1">
              <a:rPr lang="en-US" altLang="en-US" smtClean="0"/>
              <a:pPr>
                <a:spcBef>
                  <a:spcPct val="0"/>
                </a:spcBef>
              </a:pPr>
              <a:t>10/11/2018</a:t>
            </a:fld>
            <a:endParaRPr lang="en-US" altLang="en-US" smtClean="0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525" indent="-2952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863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2113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6775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39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11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83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5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525" indent="-2952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863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2113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6775" indent="-2365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39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11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83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557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98BBF7-EF2C-4C1F-8C3A-5AD5B231514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Purpose of today’s session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2C2978-E064-4D47-AC09-71D8336E6EB8}" type="datetime1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56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10/11/2018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Template L white fuz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FBDDE-1315-42B1-855A-6244DA40B7DB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56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97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Most academic leaders are accidental leaders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My leadership journey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D47E26-9AB3-44AF-B3BB-2408CCCFB25C}" type="datetime1">
              <a:rPr lang="en-US" altLang="en-US" smtClean="0"/>
              <a:pPr/>
              <a:t>10/11/2018</a:t>
            </a:fld>
            <a:endParaRPr lang="en-US" alt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794D87-DF05-4DA7-B69A-95EC0048202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Most academic leaders are accidental leaders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My leadership journey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5C4C56-7D0C-4BBB-BB6B-0038CDBD8ADE}" type="datetime1">
              <a:rPr lang="en-US" altLang="en-US" smtClean="0"/>
              <a:pPr/>
              <a:t>10/11/2018</a:t>
            </a:fld>
            <a:endParaRPr lang="en-US" alt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38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00" indent="-236538" defTabSz="955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08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80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52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2400" indent="-236538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05558-4C4E-4F9F-BF2D-F42482EE9EEA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2259" indent="-296389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87203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63072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37294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11516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85739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59962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34184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566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2CE228-308B-4154-86BB-B7613A6C19A4}" type="datetime1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66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10/11/2018</a:t>
            </a:fld>
            <a:endParaRPr kumimoji="0" lang="en-US" alt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2259" indent="-296389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87203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63072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37294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11516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85739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59962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34184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566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Template-WSU Hrz 201.ppt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72259" indent="-296389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87203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63072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37294" indent="-237111" defTabSz="95667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11516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85739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559962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034184" indent="-237111" defTabSz="95667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566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61341B-831D-4F2E-AF09-3795CFD88F84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66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155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4" t="34232" r="20018" b="37660"/>
          <a:stretch>
            <a:fillRect/>
          </a:stretch>
        </p:blipFill>
        <p:spPr bwMode="auto">
          <a:xfrm>
            <a:off x="0" y="71438"/>
            <a:ext cx="4857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484094" y="1485391"/>
            <a:ext cx="8659903" cy="424732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84093" y="2066182"/>
            <a:ext cx="8659904" cy="430887"/>
          </a:xfrm>
        </p:spPr>
        <p:txBody>
          <a:bodyPr rIns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538995-E653-49D7-B837-903F5785E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4786313"/>
            <a:ext cx="1550987" cy="3571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1BDC156-B790-43FB-B00C-4151D1183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4786313"/>
            <a:ext cx="6100763" cy="357187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04F41F3-18C8-46E7-9BC5-DF2A7CFCAD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4786313"/>
            <a:ext cx="974725" cy="357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4D09E-4198-4D71-B707-BDB515700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180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7338"/>
            <a:ext cx="7772400" cy="40164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7959"/>
            <a:ext cx="7772400" cy="1333442"/>
          </a:xfrm>
          <a:prstGeom prst="rect">
            <a:avLst/>
          </a:prstGeom>
        </p:spPr>
        <p:txBody>
          <a:bodyPr/>
          <a:lstStyle>
            <a:lvl1pPr marL="258359" indent="-134538">
              <a:spcBef>
                <a:spcPts val="900"/>
              </a:spcBef>
              <a:buSzPct val="100000"/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 marL="382181" indent="-123822">
              <a:spcBef>
                <a:spcPts val="300"/>
              </a:spcBef>
              <a:buSzPct val="75000"/>
              <a:buFont typeface="Wingdings" pitchFamily="2" charset="2"/>
              <a:buChar char="§"/>
              <a:defRPr sz="1650">
                <a:solidFill>
                  <a:schemeClr val="tx1"/>
                </a:solidFill>
              </a:defRPr>
            </a:lvl2pPr>
            <a:lvl3pPr marL="516718" indent="-134538">
              <a:spcBef>
                <a:spcPts val="300"/>
              </a:spcBef>
              <a:buSzPct val="100000"/>
              <a:buFont typeface="Lucida Sans" pitchFamily="34" charset="0"/>
              <a:buChar char="–"/>
              <a:defRPr>
                <a:solidFill>
                  <a:schemeClr val="tx1"/>
                </a:solidFill>
              </a:defRPr>
            </a:lvl3pPr>
            <a:lvl4pPr marL="685783" indent="-123822">
              <a:spcBef>
                <a:spcPts val="300"/>
              </a:spcBef>
              <a:buSzPct val="100000"/>
              <a:buFont typeface="Arial" pitchFamily="34" charset="0"/>
              <a:buChar char="•"/>
              <a:defRPr lang="en-US" sz="1350" dirty="0" smtClean="0">
                <a:solidFill>
                  <a:schemeClr val="tx1"/>
                </a:solidFill>
                <a:latin typeface="Lucida Sans" pitchFamily="34" charset="0"/>
              </a:defRPr>
            </a:lvl4pPr>
            <a:lvl5pPr marL="809605" indent="-123822">
              <a:spcBef>
                <a:spcPts val="300"/>
              </a:spcBef>
              <a:buSzPct val="100000"/>
              <a:buFont typeface="Arial" pitchFamily="34" charset="0"/>
              <a:buChar char="•"/>
              <a:defRPr lang="en-US" sz="1200" dirty="0">
                <a:solidFill>
                  <a:schemeClr val="tx1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13319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0186567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778" y="444553"/>
            <a:ext cx="8652222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374" y="1130940"/>
            <a:ext cx="614503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595C-7CD0-443A-9858-43A00A134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735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1778" y="166295"/>
            <a:ext cx="8652222" cy="369332"/>
          </a:xfrm>
        </p:spPr>
        <p:txBody>
          <a:bodyPr/>
          <a:lstStyle>
            <a:lvl1pPr algn="ctr">
              <a:lnSpc>
                <a:spcPct val="100000"/>
              </a:lnSpc>
              <a:defRPr sz="18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1778" y="531897"/>
            <a:ext cx="8652222" cy="338554"/>
          </a:xfrm>
        </p:spPr>
        <p:txBody>
          <a:bodyPr rIns="0"/>
          <a:lstStyle>
            <a:lvl1pPr marL="0" indent="0" algn="ctr">
              <a:buFontTx/>
              <a:buNone/>
              <a:defRPr sz="16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8B66-353B-42FF-875D-5FEED5A39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161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443567"/>
            <a:ext cx="8659907" cy="4247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576" y="1343070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295" y="1343070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F4F5C-8259-4ECF-9A3C-E262A2BF6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57301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526"/>
            <a:ext cx="8686800" cy="4247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22" y="1168968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721" y="1602341"/>
            <a:ext cx="4040188" cy="1806648"/>
          </a:xfrm>
        </p:spPr>
        <p:txBody>
          <a:bodyPr/>
          <a:lstStyle>
            <a:lvl1pPr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5548" y="1168968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5547" y="1602341"/>
            <a:ext cx="4041775" cy="1806648"/>
          </a:xfrm>
        </p:spPr>
        <p:txBody>
          <a:bodyPr/>
          <a:lstStyle>
            <a:lvl1pPr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3CEC1-17F2-4258-9E34-7F9E97C7F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9344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1496186"/>
            <a:ext cx="8675274" cy="4247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7306-F426-40F8-B290-358206863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410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D2FA-BA31-454D-BD4E-323DFB154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1208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-233794"/>
            <a:ext cx="3008313" cy="92333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8"/>
            <a:ext cx="5111751" cy="1818959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5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83D91-96FA-4CED-B2D7-F34F6EADD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6500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74922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01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BDEE-EA85-4025-8876-05E0B0048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8774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67E5E2-C122-46C6-91AB-DE621D77BBF9}"/>
              </a:ext>
            </a:extLst>
          </p:cNvPr>
          <p:cNvSpPr/>
          <p:nvPr userDrawn="1"/>
        </p:nvSpPr>
        <p:spPr bwMode="invGray">
          <a:xfrm flipH="1">
            <a:off x="390525" y="0"/>
            <a:ext cx="11271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454150" y="1117600"/>
            <a:ext cx="671988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84188" y="442913"/>
            <a:ext cx="86598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968928-1CCE-448C-B8A7-C9CBB3FC2963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538163" y="4829175"/>
            <a:ext cx="119856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8A9042-BA07-42E1-B8F2-95CD451873E0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4829175"/>
            <a:ext cx="61531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9A3CF63C-1D6C-4F29-8BB5-EDD6960592F8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4829175"/>
            <a:ext cx="1244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F5B6A47-0057-4541-B0B6-DA7CB4095E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AC5D8F-F78A-419C-A655-2BF213C61BF8}"/>
              </a:ext>
            </a:extLst>
          </p:cNvPr>
          <p:cNvSpPr/>
          <p:nvPr userDrawn="1"/>
        </p:nvSpPr>
        <p:spPr>
          <a:xfrm>
            <a:off x="0" y="785813"/>
            <a:ext cx="485775" cy="4357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D00B4E-BD15-47CB-9A98-4A574862963A}"/>
              </a:ext>
            </a:extLst>
          </p:cNvPr>
          <p:cNvSpPr/>
          <p:nvPr userDrawn="1"/>
        </p:nvSpPr>
        <p:spPr>
          <a:xfrm>
            <a:off x="0" y="0"/>
            <a:ext cx="485775" cy="785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14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">
          <a:xfrm flipH="1">
            <a:off x="2" y="0"/>
            <a:ext cx="484188" cy="51435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gray">
          <a:xfrm flipH="1">
            <a:off x="1" y="59532"/>
            <a:ext cx="6862357" cy="3287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gray">
          <a:xfrm flipH="1">
            <a:off x="-17463" y="59532"/>
            <a:ext cx="376477" cy="32875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gray">
          <a:xfrm flipH="1">
            <a:off x="-17462" y="2"/>
            <a:ext cx="68754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3" y="52479"/>
            <a:ext cx="9167284" cy="45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 bwMode="gray">
          <a:xfrm flipH="1">
            <a:off x="-23285" y="63501"/>
            <a:ext cx="501969" cy="43833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gray">
          <a:xfrm flipH="1">
            <a:off x="-23285" y="1"/>
            <a:ext cx="9167284" cy="569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29260" y="112103"/>
            <a:ext cx="362181" cy="32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6931548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16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Stone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5pPr>
      <a:lvl6pPr marL="34289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7pPr>
      <a:lvl8pPr marL="1028675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9pPr>
    </p:titleStyle>
    <p:bodyStyle>
      <a:lvl1pPr marL="123822" indent="-123822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800" dirty="0">
          <a:solidFill>
            <a:schemeClr val="bg2"/>
          </a:solidFill>
          <a:latin typeface="Stone Sans" pitchFamily="34" charset="0"/>
          <a:ea typeface="+mn-ea"/>
          <a:cs typeface="+mn-cs"/>
        </a:defRPr>
      </a:lvl1pPr>
      <a:lvl2pPr marL="258359" indent="-13453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1650" dirty="0">
          <a:solidFill>
            <a:schemeClr val="bg2"/>
          </a:solidFill>
          <a:latin typeface="Stone Sans" pitchFamily="34" charset="0"/>
          <a:ea typeface="+mn-ea"/>
          <a:cs typeface="+mn-cs"/>
        </a:defRPr>
      </a:lvl2pPr>
      <a:lvl3pPr marL="382181" indent="-123822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500" dirty="0">
          <a:solidFill>
            <a:schemeClr val="bg2"/>
          </a:solidFill>
          <a:latin typeface="Stone Sans" pitchFamily="34" charset="0"/>
          <a:ea typeface="+mn-ea"/>
          <a:cs typeface="+mn-cs"/>
        </a:defRPr>
      </a:lvl3pPr>
      <a:lvl4pPr marL="516718" indent="-13453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Stone Sans" pitchFamily="34" charset="0"/>
          <a:ea typeface="+mn-ea"/>
          <a:cs typeface="+mn-cs"/>
        </a:defRPr>
      </a:lvl4pPr>
      <a:lvl5pPr marL="640540" indent="-123822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200" dirty="0">
          <a:solidFill>
            <a:schemeClr val="bg2"/>
          </a:solidFill>
          <a:latin typeface="Stone Sans" pitchFamily="34" charset="0"/>
          <a:ea typeface="+mn-ea"/>
          <a:cs typeface="+mn-cs"/>
        </a:defRPr>
      </a:lvl5pPr>
      <a:lvl6pPr marL="856039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6pPr>
      <a:lvl7pPr marL="1198930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7pPr>
      <a:lvl8pPr marL="1541822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8pPr>
      <a:lvl9pPr marL="1884713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">
          <a:xfrm flipH="1">
            <a:off x="2" y="0"/>
            <a:ext cx="484188" cy="51435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gray">
          <a:xfrm flipH="1">
            <a:off x="1" y="59532"/>
            <a:ext cx="6862357" cy="3287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gray">
          <a:xfrm flipH="1">
            <a:off x="-17463" y="59532"/>
            <a:ext cx="376477" cy="32875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gray">
          <a:xfrm flipH="1">
            <a:off x="-17462" y="2"/>
            <a:ext cx="6875463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Stone Sans" pitchFamily="34" charset="0"/>
            </a:endParaRPr>
          </a:p>
        </p:txBody>
      </p: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3" y="52479"/>
            <a:ext cx="9167284" cy="45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 bwMode="gray">
          <a:xfrm flipH="1">
            <a:off x="-23285" y="63501"/>
            <a:ext cx="501969" cy="43833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gray">
          <a:xfrm flipH="1">
            <a:off x="-23285" y="1"/>
            <a:ext cx="9167284" cy="569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29260" y="112103"/>
            <a:ext cx="362181" cy="328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7470820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18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Stone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Lucida Sans" pitchFamily="34" charset="0"/>
        </a:defRPr>
      </a:lvl5pPr>
      <a:lvl6pPr marL="34289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6pPr>
      <a:lvl7pPr marL="68578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7pPr>
      <a:lvl8pPr marL="1028675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8pPr>
      <a:lvl9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Arial" charset="0"/>
        </a:defRPr>
      </a:lvl9pPr>
    </p:titleStyle>
    <p:bodyStyle>
      <a:lvl1pPr marL="123822" indent="-123822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800" dirty="0">
          <a:solidFill>
            <a:schemeClr val="bg2"/>
          </a:solidFill>
          <a:latin typeface="Stone Sans" pitchFamily="34" charset="0"/>
          <a:ea typeface="+mn-ea"/>
          <a:cs typeface="+mn-cs"/>
        </a:defRPr>
      </a:lvl1pPr>
      <a:lvl2pPr marL="258359" indent="-13453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1650" dirty="0">
          <a:solidFill>
            <a:schemeClr val="bg2"/>
          </a:solidFill>
          <a:latin typeface="Stone Sans" pitchFamily="34" charset="0"/>
          <a:ea typeface="+mn-ea"/>
          <a:cs typeface="+mn-cs"/>
        </a:defRPr>
      </a:lvl2pPr>
      <a:lvl3pPr marL="382181" indent="-123822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500" dirty="0">
          <a:solidFill>
            <a:schemeClr val="bg2"/>
          </a:solidFill>
          <a:latin typeface="Stone Sans" pitchFamily="34" charset="0"/>
          <a:ea typeface="+mn-ea"/>
          <a:cs typeface="+mn-cs"/>
        </a:defRPr>
      </a:lvl3pPr>
      <a:lvl4pPr marL="516718" indent="-13453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Stone Sans" pitchFamily="34" charset="0"/>
          <a:ea typeface="+mn-ea"/>
          <a:cs typeface="+mn-cs"/>
        </a:defRPr>
      </a:lvl4pPr>
      <a:lvl5pPr marL="640540" indent="-123822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200" dirty="0">
          <a:solidFill>
            <a:schemeClr val="bg2"/>
          </a:solidFill>
          <a:latin typeface="Stone Sans" pitchFamily="34" charset="0"/>
          <a:ea typeface="+mn-ea"/>
          <a:cs typeface="+mn-cs"/>
        </a:defRPr>
      </a:lvl5pPr>
      <a:lvl6pPr marL="856039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6pPr>
      <a:lvl7pPr marL="1198930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7pPr>
      <a:lvl8pPr marL="1541822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8pPr>
      <a:lvl9pPr marL="1884713" indent="166684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84188" y="2811463"/>
            <a:ext cx="8659812" cy="701675"/>
          </a:xfrm>
        </p:spPr>
        <p:txBody>
          <a:bodyPr/>
          <a:lstStyle/>
          <a:p>
            <a:r>
              <a:rPr lang="en-US" altLang="en-US" sz="4400" smtClean="0"/>
              <a:t>Annual Review of Faculty</a:t>
            </a:r>
          </a:p>
        </p:txBody>
      </p:sp>
      <p:sp>
        <p:nvSpPr>
          <p:cNvPr id="3076" name="Rectangle 20">
            <a:extLst>
              <a:ext uri="{FF2B5EF4-FFF2-40B4-BE49-F238E27FC236}">
                <a16:creationId xmlns:a16="http://schemas.microsoft.com/office/drawing/2014/main" id="{2BBBF9BD-5DC1-4B93-9904-BEAA76E7F3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4188" y="3513138"/>
            <a:ext cx="8659812" cy="1062037"/>
          </a:xfrm>
        </p:spPr>
        <p:txBody>
          <a:bodyPr/>
          <a:lstStyle/>
          <a:p>
            <a:pPr>
              <a:defRPr/>
            </a:pPr>
            <a:r>
              <a:rPr altLang="en-US" sz="1800" dirty="0"/>
              <a:t>Craig Parks</a:t>
            </a:r>
          </a:p>
          <a:p>
            <a:pPr>
              <a:defRPr/>
            </a:pPr>
            <a:r>
              <a:rPr altLang="en-US" sz="1800" dirty="0"/>
              <a:t>Associate Vice Provost </a:t>
            </a:r>
          </a:p>
          <a:p>
            <a:pPr>
              <a:defRPr/>
            </a:pPr>
            <a:r>
              <a:rPr altLang="en-US" sz="1800" dirty="0"/>
              <a:t>Fall 2018</a:t>
            </a: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50825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550863"/>
            <a:ext cx="8651875" cy="1811338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Intensive Reviews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E2D00C7-7923-4E05-8318-948E5075A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663" y="968375"/>
            <a:ext cx="6737350" cy="3224213"/>
          </a:xfrm>
        </p:spPr>
        <p:txBody>
          <a:bodyPr/>
          <a:lstStyle/>
          <a:p>
            <a:pPr>
              <a:defRPr/>
            </a:pPr>
            <a:r>
              <a:rPr dirty="0"/>
              <a:t>Two part process </a:t>
            </a:r>
          </a:p>
          <a:p>
            <a:pPr lvl="1">
              <a:defRPr/>
            </a:pPr>
            <a:r>
              <a:rPr dirty="0"/>
              <a:t>Comprehensive review to evaluate past year</a:t>
            </a:r>
          </a:p>
          <a:p>
            <a:pPr lvl="1">
              <a:defRPr/>
            </a:pPr>
            <a:r>
              <a:rPr dirty="0"/>
              <a:t>Career progress review to evaluate progress toward promotion and/or tenure</a:t>
            </a:r>
          </a:p>
          <a:p>
            <a:pPr lvl="1">
              <a:defRPr/>
            </a:pPr>
            <a:r>
              <a:rPr i="1" dirty="0"/>
              <a:t>Career progress review materials:</a:t>
            </a:r>
          </a:p>
          <a:p>
            <a:pPr lvl="2">
              <a:defRPr/>
            </a:pPr>
            <a:r>
              <a:rPr dirty="0"/>
              <a:t>Copies of research articles, teaching portfolio, service statement, research statement </a:t>
            </a:r>
          </a:p>
          <a:p>
            <a:pPr lvl="2">
              <a:defRPr/>
            </a:pPr>
            <a:r>
              <a:rPr dirty="0"/>
              <a:t>Context statements are optional </a:t>
            </a:r>
          </a:p>
          <a:p>
            <a:pPr marL="165100" indent="0">
              <a:buFont typeface="Arial" pitchFamily="34" charset="0"/>
              <a:buNone/>
              <a:defRPr/>
            </a:pPr>
            <a:endParaRPr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493713"/>
            <a:ext cx="8651875" cy="1754188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Intensive Reviews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744663" y="968375"/>
            <a:ext cx="6737350" cy="3490913"/>
          </a:xfrm>
        </p:spPr>
        <p:txBody>
          <a:bodyPr/>
          <a:lstStyle/>
          <a:p>
            <a:r>
              <a:rPr altLang="en-US" smtClean="0"/>
              <a:t>Performed by unit leaders with input from supervisors at relevant campus locations, senior faculty, mentoring committees </a:t>
            </a:r>
          </a:p>
          <a:p>
            <a:r>
              <a:rPr altLang="en-US" smtClean="0"/>
              <a:t>If assistant professor, all materials and summaries forwarded to dean</a:t>
            </a:r>
          </a:p>
          <a:p>
            <a:pPr lvl="1"/>
            <a:r>
              <a:rPr altLang="en-US" smtClean="0"/>
              <a:t>Comprehensive review serves as annual review</a:t>
            </a:r>
          </a:p>
          <a:p>
            <a:pPr lvl="1"/>
            <a:r>
              <a:rPr altLang="en-US" smtClean="0"/>
              <a:t>Career progress review serves as T&amp;P report</a:t>
            </a:r>
          </a:p>
          <a:p>
            <a:r>
              <a:rPr altLang="en-US" smtClean="0"/>
              <a:t>If associate professor, only comprehensive review needs to go to dean.  Career progress review can stay within the unit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550863"/>
            <a:ext cx="8651875" cy="1811338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Intensive Reviews--Ratings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98488" y="985838"/>
            <a:ext cx="7361237" cy="1612900"/>
          </a:xfrm>
        </p:spPr>
        <p:txBody>
          <a:bodyPr/>
          <a:lstStyle/>
          <a:p>
            <a:pPr marL="793750" lvl="2" indent="-219075"/>
            <a:r>
              <a:rPr altLang="en-US" smtClean="0"/>
              <a:t>"well prepared" </a:t>
            </a:r>
          </a:p>
          <a:p>
            <a:pPr marL="793750" lvl="2" indent="-219075"/>
            <a:r>
              <a:rPr altLang="en-US" smtClean="0"/>
              <a:t>"satisfactory" </a:t>
            </a:r>
          </a:p>
          <a:p>
            <a:pPr marL="793750" lvl="2" indent="-219075"/>
            <a:r>
              <a:rPr altLang="en-US" smtClean="0"/>
              <a:t>"improvement needed" </a:t>
            </a:r>
          </a:p>
          <a:p>
            <a:pPr marL="793750" lvl="2" indent="-219075"/>
            <a:r>
              <a:rPr altLang="en-US" smtClean="0"/>
              <a:t>"unsatisfactory“</a:t>
            </a:r>
          </a:p>
          <a:p>
            <a:pPr marL="793750" lvl="2" indent="-219075"/>
            <a:endParaRPr alt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444500"/>
            <a:ext cx="8651875" cy="425450"/>
          </a:xfrm>
        </p:spPr>
        <p:txBody>
          <a:bodyPr/>
          <a:lstStyle/>
          <a:p>
            <a:r>
              <a:rPr lang="en-US" altLang="en-US" smtClean="0"/>
              <a:t>General Guidelines</a:t>
            </a:r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042988" y="1130300"/>
            <a:ext cx="7415212" cy="4246563"/>
          </a:xfrm>
        </p:spPr>
        <p:txBody>
          <a:bodyPr/>
          <a:lstStyle/>
          <a:p>
            <a:r>
              <a:rPr altLang="en-US" smtClean="0"/>
              <a:t>Faculty have the right to request a </a:t>
            </a:r>
            <a:r>
              <a:rPr altLang="en-US" i="1" smtClean="0"/>
              <a:t>comprehensive </a:t>
            </a:r>
            <a:r>
              <a:rPr altLang="en-US" smtClean="0"/>
              <a:t>or </a:t>
            </a:r>
            <a:r>
              <a:rPr altLang="en-US" i="1" smtClean="0"/>
              <a:t>intensive </a:t>
            </a:r>
            <a:r>
              <a:rPr altLang="en-US" smtClean="0"/>
              <a:t>review at any time</a:t>
            </a:r>
          </a:p>
          <a:p>
            <a:r>
              <a:rPr altLang="en-US" smtClean="0"/>
              <a:t>Unit leaders can request </a:t>
            </a:r>
            <a:r>
              <a:rPr altLang="en-US" i="1" smtClean="0"/>
              <a:t>comprehensive </a:t>
            </a:r>
            <a:r>
              <a:rPr altLang="en-US" smtClean="0"/>
              <a:t>or </a:t>
            </a:r>
            <a:r>
              <a:rPr altLang="en-US" i="1" smtClean="0"/>
              <a:t>intensive </a:t>
            </a:r>
            <a:r>
              <a:rPr altLang="en-US" smtClean="0"/>
              <a:t>reviews at any time</a:t>
            </a:r>
          </a:p>
          <a:p>
            <a:r>
              <a:rPr altLang="en-US" smtClean="0"/>
              <a:t>Requests need to be made before the end of the fall semester of the review year</a:t>
            </a:r>
          </a:p>
          <a:p>
            <a:r>
              <a:rPr altLang="en-US" smtClean="0"/>
              <a:t>Faculty  in positions that are eligible for promotion should go through an </a:t>
            </a:r>
            <a:r>
              <a:rPr altLang="en-US" i="1" smtClean="0"/>
              <a:t>intensive </a:t>
            </a:r>
            <a:r>
              <a:rPr altLang="en-US" smtClean="0"/>
              <a:t>review every 4 to 6 years</a:t>
            </a:r>
          </a:p>
          <a:p>
            <a:endParaRPr altLang="en-US" smtClean="0"/>
          </a:p>
          <a:p>
            <a:endParaRPr altLang="en-US" smtClean="0"/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444500"/>
            <a:ext cx="8651875" cy="425450"/>
          </a:xfrm>
        </p:spPr>
        <p:txBody>
          <a:bodyPr/>
          <a:lstStyle/>
          <a:p>
            <a:r>
              <a:rPr lang="en-US" altLang="en-US" smtClean="0"/>
              <a:t>General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4992-A007-4929-8A7C-8C7DBFB37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775" y="1130300"/>
            <a:ext cx="6956425" cy="3395663"/>
          </a:xfrm>
        </p:spPr>
        <p:txBody>
          <a:bodyPr/>
          <a:lstStyle/>
          <a:p>
            <a:pPr>
              <a:defRPr/>
            </a:pPr>
            <a:r>
              <a:rPr dirty="0"/>
              <a:t>The annual review process is designed to be formative and cumulative with an eye toward promotion</a:t>
            </a:r>
          </a:p>
          <a:p>
            <a:pPr>
              <a:defRPr/>
            </a:pPr>
            <a:r>
              <a:rPr dirty="0"/>
              <a:t>Faculty should be reviewed based on contracts, role statements and job descriptions</a:t>
            </a:r>
          </a:p>
          <a:p>
            <a:pPr lvl="1">
              <a:defRPr/>
            </a:pPr>
            <a:r>
              <a:rPr dirty="0"/>
              <a:t>Not on what they informally do—if informal has become formal, job description needs to be revised</a:t>
            </a:r>
          </a:p>
          <a:p>
            <a:pPr marL="165100" indent="0">
              <a:buFont typeface="Arial" pitchFamily="34" charset="0"/>
              <a:buNone/>
              <a:defRPr/>
            </a:pPr>
            <a:endParaRPr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444500"/>
            <a:ext cx="8651875" cy="425450"/>
          </a:xfrm>
        </p:spPr>
        <p:txBody>
          <a:bodyPr/>
          <a:lstStyle/>
          <a:p>
            <a:r>
              <a:rPr lang="en-US" altLang="en-US" smtClean="0"/>
              <a:t>General Guidelines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501775" y="1130300"/>
            <a:ext cx="6956425" cy="4094163"/>
          </a:xfrm>
        </p:spPr>
        <p:txBody>
          <a:bodyPr/>
          <a:lstStyle/>
          <a:p>
            <a:r>
              <a:rPr altLang="en-US" smtClean="0"/>
              <a:t>Faculty eligible for promotion should have access to mentoring and feedback from faculty who will be part of their review process</a:t>
            </a:r>
          </a:p>
          <a:p>
            <a:r>
              <a:rPr altLang="en-US" smtClean="0"/>
              <a:t>Regardless of review type, all faculty are required to enter their accomplishments and information into Activity Insight</a:t>
            </a:r>
          </a:p>
          <a:p>
            <a:r>
              <a:rPr altLang="en-US" smtClean="0"/>
              <a:t>The qualitative system encourages holistic assessment of faculty</a:t>
            </a:r>
          </a:p>
          <a:p>
            <a:pPr lvl="1"/>
            <a:r>
              <a:rPr altLang="en-US" smtClean="0"/>
              <a:t>Unit leaders can’t default to a single score</a:t>
            </a:r>
          </a:p>
          <a:p>
            <a:endParaRPr altLang="en-US" smtClean="0"/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0"/>
            <a:ext cx="6858000" cy="51435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33000">
                <a:srgbClr val="970035"/>
              </a:gs>
              <a:gs pos="87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endParaRPr lang="en-US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black">
          <a:xfrm>
            <a:off x="1749463" y="2699689"/>
            <a:ext cx="5776913" cy="204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2900" tIns="34290" rIns="342900" bIns="3429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2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Lucida Sans" panose="020B0602030504020204" pitchFamily="34" charset="0"/>
              <a:buChar char="–"/>
              <a:defRPr lang="en-US" sz="20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23822" indent="0" algn="ctr" defTabSz="685800">
              <a:spcBef>
                <a:spcPts val="900"/>
              </a:spcBef>
              <a:buNone/>
              <a:defRPr/>
            </a:pPr>
            <a:r>
              <a:rPr lang="en-US"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If you attended this live training session and wish to have your attendance documented in your training history, </a:t>
            </a:r>
            <a:br>
              <a:rPr lang="en-US"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</a:br>
            <a:r>
              <a:rPr lang="en-US"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please notify Human Resource Services</a:t>
            </a:r>
            <a:br>
              <a:rPr lang="en-US"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</a:br>
            <a:r>
              <a:rPr lang="en-US"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 within 24 hours of today's date: </a:t>
            </a:r>
            <a:r>
              <a:rPr lang="en-US" sz="825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/>
            </a:r>
            <a:br>
              <a:rPr lang="en-US" sz="825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</a:br>
            <a:r>
              <a:rPr lang="en-US" sz="825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/>
            </a:r>
            <a:br>
              <a:rPr lang="en-US" sz="825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</a:b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hrstraining@wsu.edu</a:t>
            </a: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 </a:t>
            </a:r>
            <a:endParaRPr lang="en-US" sz="1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one Sans" pitchFamily="34" charset="0"/>
            </a:endParaRPr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4915" y="362493"/>
            <a:ext cx="3707606" cy="1988344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5"/>
          <p:cNvSpPr txBox="1">
            <a:spLocks/>
          </p:cNvSpPr>
          <p:nvPr/>
        </p:nvSpPr>
        <p:spPr bwMode="black">
          <a:xfrm>
            <a:off x="5399920" y="1022098"/>
            <a:ext cx="2239565" cy="95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685800">
              <a:buClr>
                <a:srgbClr val="FFFFFF"/>
              </a:buClr>
              <a:defRPr/>
            </a:pPr>
            <a:r>
              <a:rPr lang="en-US" sz="17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This has been a </a:t>
            </a:r>
          </a:p>
          <a:p>
            <a:pPr algn="ctr" defTabSz="685800">
              <a:buClr>
                <a:srgbClr val="FFFFFF"/>
              </a:buClr>
              <a:defRPr/>
            </a:pPr>
            <a:r>
              <a:rPr lang="en-US" sz="1725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 Sans" pitchFamily="34" charset="0"/>
              </a:rPr>
              <a:t>WSU Training Videoconference</a:t>
            </a:r>
            <a:endParaRPr lang="en-US" sz="1725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one Sans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79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7333" y="521494"/>
            <a:ext cx="6507956" cy="462200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33000">
                <a:srgbClr val="970035"/>
              </a:gs>
              <a:gs pos="87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hangingPunct="1"/>
            <a:endParaRPr lang="en-US" sz="135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46659" y="893564"/>
            <a:ext cx="5829300" cy="3877866"/>
          </a:xfrm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Recording date of this workshop is </a:t>
            </a:r>
          </a:p>
          <a:p>
            <a:pPr algn="ctr">
              <a:buFont typeface="Arial" pitchFamily="34" charset="0"/>
              <a:buNone/>
              <a:defRPr/>
            </a:pPr>
            <a:r>
              <a:rPr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October 11</a:t>
            </a:r>
            <a:r>
              <a:rPr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, </a:t>
            </a:r>
            <a:r>
              <a:rPr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2018.</a:t>
            </a:r>
          </a:p>
          <a:p>
            <a:pPr algn="ctr">
              <a:buFont typeface="Arial" pitchFamily="34" charset="0"/>
              <a:buNone/>
              <a:defRPr/>
            </a:pP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oneSans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Some of the information presented in this workshop is subject to change.</a:t>
            </a:r>
          </a:p>
          <a:p>
            <a:pPr algn="ctr">
              <a:spcBef>
                <a:spcPts val="0"/>
              </a:spcBef>
              <a:buNone/>
              <a:defRPr/>
            </a:pPr>
            <a:endParaRPr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oneSans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endParaRPr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oneSans" pitchFamily="34" charset="0"/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Please check university resources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before relying exclusively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on this recorded presentation.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2395903" y="1963762"/>
            <a:ext cx="4840166" cy="34289"/>
          </a:xfrm>
          <a:prstGeom prst="rect">
            <a:avLst/>
          </a:prstGeom>
          <a:effectLst>
            <a:glow rad="88900">
              <a:schemeClr val="accent3">
                <a:alpha val="2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571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444500"/>
            <a:ext cx="8651875" cy="4254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1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1312863" y="444500"/>
            <a:ext cx="7126287" cy="4370388"/>
          </a:xfrm>
        </p:spPr>
        <p:txBody>
          <a:bodyPr/>
          <a:lstStyle/>
          <a:p>
            <a:r>
              <a:rPr altLang="en-US" smtClean="0"/>
              <a:t>In 2017 WSU switched from a quantitative to a qualitative approach to annual review</a:t>
            </a:r>
          </a:p>
          <a:p>
            <a:r>
              <a:rPr altLang="en-US" smtClean="0"/>
              <a:t>Result of joint Faculty Senate/administration task force</a:t>
            </a:r>
          </a:p>
          <a:p>
            <a:r>
              <a:rPr altLang="en-US" smtClean="0"/>
              <a:t>Old approach was not diagnostic, focus was more on score than content</a:t>
            </a:r>
          </a:p>
          <a:p>
            <a:pPr lvl="1"/>
            <a:r>
              <a:rPr altLang="en-US" smtClean="0"/>
              <a:t>Person might be meeting standard each year, but not building a strong overall record</a:t>
            </a:r>
          </a:p>
          <a:p>
            <a:pPr lvl="1"/>
            <a:r>
              <a:rPr altLang="en-US" smtClean="0"/>
              <a:t>Annual review was separated from T&amp;P progress</a:t>
            </a:r>
          </a:p>
          <a:p>
            <a:r>
              <a:rPr altLang="en-US" smtClean="0"/>
              <a:t>Recognition that not everyone needs the same kind of review </a:t>
            </a:r>
          </a:p>
          <a:p>
            <a:endParaRPr alt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444500"/>
            <a:ext cx="8651875" cy="4254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9219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1312863" y="444500"/>
            <a:ext cx="7126287" cy="4267200"/>
          </a:xfrm>
        </p:spPr>
        <p:txBody>
          <a:bodyPr/>
          <a:lstStyle/>
          <a:p>
            <a:r>
              <a:rPr altLang="en-US" smtClean="0"/>
              <a:t>We now have three types of reviews:</a:t>
            </a:r>
          </a:p>
          <a:p>
            <a:pPr lvl="1"/>
            <a:r>
              <a:rPr altLang="en-US" smtClean="0"/>
              <a:t>Abridged</a:t>
            </a:r>
          </a:p>
          <a:p>
            <a:pPr lvl="1"/>
            <a:r>
              <a:rPr altLang="en-US" smtClean="0"/>
              <a:t>Comprehensive</a:t>
            </a:r>
          </a:p>
          <a:p>
            <a:pPr lvl="1"/>
            <a:r>
              <a:rPr altLang="en-US" smtClean="0"/>
              <a:t>Intensive</a:t>
            </a:r>
          </a:p>
          <a:p>
            <a:endParaRPr altLang="en-US" smtClean="0"/>
          </a:p>
          <a:p>
            <a:r>
              <a:rPr altLang="en-US" smtClean="0"/>
              <a:t>Each results in a qualitative assessment of the person’s performance during the review year</a:t>
            </a:r>
          </a:p>
          <a:p>
            <a:endParaRPr altLang="en-US" smtClean="0"/>
          </a:p>
          <a:p>
            <a:r>
              <a:rPr altLang="en-US" smtClean="0"/>
              <a:t>Each is cumulative and diagnostic; focus is on recent pattern of performance</a:t>
            </a:r>
          </a:p>
          <a:p>
            <a:endParaRPr alt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444500"/>
            <a:ext cx="8651875" cy="4254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744663" y="268288"/>
            <a:ext cx="6145212" cy="4587875"/>
          </a:xfrm>
        </p:spPr>
        <p:txBody>
          <a:bodyPr/>
          <a:lstStyle/>
          <a:p>
            <a:r>
              <a:rPr altLang="en-US" smtClean="0"/>
              <a:t>Assistant professors complete a comprehensive review each year</a:t>
            </a:r>
          </a:p>
          <a:p>
            <a:pPr lvl="1"/>
            <a:r>
              <a:rPr altLang="en-US" smtClean="0"/>
              <a:t>If tenure-track, intensive review is conducted in third year</a:t>
            </a:r>
          </a:p>
          <a:p>
            <a:r>
              <a:rPr altLang="en-US" smtClean="0"/>
              <a:t>Associate/full professors who are meeting expectations alternate between abridged and comprehensive reviews</a:t>
            </a:r>
          </a:p>
          <a:p>
            <a:pPr lvl="1"/>
            <a:r>
              <a:rPr altLang="en-US" smtClean="0"/>
              <a:t>Associates should undergo intensive review at some point to prepare for promotion</a:t>
            </a:r>
          </a:p>
          <a:p>
            <a:r>
              <a:rPr altLang="en-US" smtClean="0"/>
              <a:t>If not meeting expectations, complete comprehensive review each year until performance is satisfactory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550863"/>
            <a:ext cx="8651875" cy="1811338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Abridged Reviews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69C921-8264-472D-9452-960FD8D53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213" y="1260475"/>
            <a:ext cx="7162800" cy="4383088"/>
          </a:xfrm>
        </p:spPr>
        <p:txBody>
          <a:bodyPr/>
          <a:lstStyle/>
          <a:p>
            <a:pPr>
              <a:defRPr/>
            </a:pPr>
            <a:r>
              <a:rPr dirty="0"/>
              <a:t>Submit CV, </a:t>
            </a:r>
            <a:r>
              <a:rPr b="1" u="sng" dirty="0"/>
              <a:t>short</a:t>
            </a:r>
            <a:r>
              <a:rPr dirty="0"/>
              <a:t> description of major accomplishments for the year, Activity Insight report </a:t>
            </a:r>
          </a:p>
          <a:p>
            <a:pPr>
              <a:defRPr/>
            </a:pPr>
            <a:r>
              <a:rPr dirty="0"/>
              <a:t>Completed by unit leader with input from relevant campus based administrators</a:t>
            </a:r>
          </a:p>
          <a:p>
            <a:pPr lvl="1">
              <a:defRPr/>
            </a:pPr>
            <a:r>
              <a:rPr dirty="0"/>
              <a:t>Basically just checking to see if an appropriate amount of work was done during review year</a:t>
            </a:r>
          </a:p>
          <a:p>
            <a:pPr>
              <a:defRPr/>
            </a:pPr>
            <a:r>
              <a:rPr dirty="0"/>
              <a:t>Ratings:</a:t>
            </a:r>
          </a:p>
          <a:p>
            <a:pPr lvl="1">
              <a:defRPr/>
            </a:pPr>
            <a:r>
              <a:rPr dirty="0"/>
              <a:t> "satisfactory or better" </a:t>
            </a:r>
          </a:p>
          <a:p>
            <a:pPr lvl="1">
              <a:defRPr/>
            </a:pPr>
            <a:r>
              <a:rPr dirty="0"/>
              <a:t> "less than satisfactory" </a:t>
            </a:r>
          </a:p>
          <a:p>
            <a:pPr marL="165100" indent="0">
              <a:buFont typeface="Arial" pitchFamily="34" charset="0"/>
              <a:buNone/>
              <a:defRPr/>
            </a:pPr>
            <a:endParaRPr dirty="0"/>
          </a:p>
          <a:p>
            <a:pPr>
              <a:defRPr/>
            </a:pPr>
            <a:endParaRPr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550863"/>
            <a:ext cx="8651875" cy="1811338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Comprehensive Reviews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744663" y="968375"/>
            <a:ext cx="6737350" cy="2862263"/>
          </a:xfrm>
        </p:spPr>
        <p:txBody>
          <a:bodyPr/>
          <a:lstStyle/>
          <a:p>
            <a:r>
              <a:rPr altLang="en-US" smtClean="0"/>
              <a:t>Evaluate </a:t>
            </a:r>
            <a:r>
              <a:rPr altLang="en-US" i="1" smtClean="0"/>
              <a:t>cumulative</a:t>
            </a:r>
            <a:r>
              <a:rPr altLang="en-US" smtClean="0"/>
              <a:t> faculty performance and contributions since the last comprehensive or intensive review</a:t>
            </a:r>
          </a:p>
          <a:p>
            <a:r>
              <a:rPr altLang="en-US" smtClean="0"/>
              <a:t>Submit CV, thorough summary of accomplishments since the previous comprehensive or intensive review, Activity Insight report</a:t>
            </a:r>
          </a:p>
          <a:p>
            <a:endParaRPr alt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550863"/>
            <a:ext cx="8345488" cy="1641476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Comprehensive Reviews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33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625600" y="1031875"/>
            <a:ext cx="6408738" cy="3170238"/>
          </a:xfrm>
        </p:spPr>
        <p:txBody>
          <a:bodyPr/>
          <a:lstStyle/>
          <a:p>
            <a:r>
              <a:rPr altLang="en-US" smtClean="0"/>
              <a:t>Performed by unit leaders with input from supervisors at relevant campus locations, senior faculty, mentoring committees </a:t>
            </a:r>
          </a:p>
          <a:p>
            <a:r>
              <a:rPr altLang="en-US" smtClean="0"/>
              <a:t>For assistant/associate professors, review must include discussion of progress toward tenure/promotion </a:t>
            </a:r>
          </a:p>
          <a:p>
            <a:r>
              <a:rPr altLang="en-US" smtClean="0"/>
              <a:t>Materials and summaries are forwarded to dean.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>
          <a:xfrm>
            <a:off x="492125" y="-550863"/>
            <a:ext cx="8651875" cy="1811338"/>
          </a:xfrm>
        </p:spPr>
        <p:txBody>
          <a:bodyPr/>
          <a:lstStyle/>
          <a:p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Comprehensive Reviews--Ratings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AC1792A-D06F-4C2B-8628-26EB6CF96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275" y="1104900"/>
            <a:ext cx="6737350" cy="3324225"/>
          </a:xfrm>
        </p:spPr>
        <p:txBody>
          <a:bodyPr/>
          <a:lstStyle/>
          <a:p>
            <a:pPr>
              <a:defRPr/>
            </a:pPr>
            <a:r>
              <a:rPr dirty="0"/>
              <a:t>"especially meritorious performance“</a:t>
            </a:r>
          </a:p>
          <a:p>
            <a:pPr>
              <a:defRPr/>
            </a:pPr>
            <a:r>
              <a:rPr dirty="0"/>
              <a:t>"strong performance beyond satisfactory“</a:t>
            </a:r>
          </a:p>
          <a:p>
            <a:pPr>
              <a:defRPr/>
            </a:pPr>
            <a:r>
              <a:rPr dirty="0"/>
              <a:t>"satisfactory" </a:t>
            </a:r>
          </a:p>
          <a:p>
            <a:pPr>
              <a:defRPr/>
            </a:pPr>
            <a:r>
              <a:rPr dirty="0"/>
              <a:t>"some improvement needed" </a:t>
            </a:r>
          </a:p>
          <a:p>
            <a:pPr>
              <a:defRPr/>
            </a:pPr>
            <a:r>
              <a:rPr dirty="0"/>
              <a:t>"substantial improvement needed“</a:t>
            </a:r>
          </a:p>
          <a:p>
            <a:pPr marL="165100" indent="0">
              <a:buFont typeface="Arial" pitchFamily="34" charset="0"/>
              <a:buNone/>
              <a:defRPr/>
            </a:pPr>
            <a:r>
              <a:rPr dirty="0"/>
              <a:t>Report to dean includes rating and summary of cumulative accomplishments and progress toward  promotion and/or tenure. 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brand 2014">
      <a:dk1>
        <a:srgbClr val="000000"/>
      </a:dk1>
      <a:lt1>
        <a:srgbClr val="FFFFFF"/>
      </a:lt1>
      <a:dk2>
        <a:srgbClr val="B67233"/>
      </a:dk2>
      <a:lt2>
        <a:srgbClr val="EDDCCC"/>
      </a:lt2>
      <a:accent1>
        <a:srgbClr val="981E32"/>
      </a:accent1>
      <a:accent2>
        <a:srgbClr val="5E6A71"/>
      </a:accent2>
      <a:accent3>
        <a:srgbClr val="C60C30"/>
      </a:accent3>
      <a:accent4>
        <a:srgbClr val="C69214"/>
      </a:accent4>
      <a:accent5>
        <a:srgbClr val="4F868E"/>
      </a:accent5>
      <a:accent6>
        <a:srgbClr val="8F7E35"/>
      </a:accent6>
      <a:hlink>
        <a:srgbClr val="C60C30"/>
      </a:hlink>
      <a:folHlink>
        <a:srgbClr val="5E6A7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16709</TotalTime>
  <Words>730</Words>
  <Application>Microsoft Office PowerPoint</Application>
  <PresentationFormat>On-screen Show (16:9)</PresentationFormat>
  <Paragraphs>105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Lucida Sans</vt:lpstr>
      <vt:lpstr>Stone Sans</vt:lpstr>
      <vt:lpstr>StoneSans</vt:lpstr>
      <vt:lpstr>Times New Roman</vt:lpstr>
      <vt:lpstr>Wingdings</vt:lpstr>
      <vt:lpstr>Default Design</vt:lpstr>
      <vt:lpstr>1_Default Design</vt:lpstr>
      <vt:lpstr>2_Default Design</vt:lpstr>
      <vt:lpstr>Annual Review of Faculty</vt:lpstr>
      <vt:lpstr>PowerPoint Presentation</vt:lpstr>
      <vt:lpstr>PowerPoint Presentation</vt:lpstr>
      <vt:lpstr>PowerPoint Presentation</vt:lpstr>
      <vt:lpstr>PowerPoint Presentation</vt:lpstr>
      <vt:lpstr>    Abridged Reviews </vt:lpstr>
      <vt:lpstr>    Comprehensive Reviews </vt:lpstr>
      <vt:lpstr>    Comprehensive Reviews </vt:lpstr>
      <vt:lpstr>    Comprehensive Reviews--Ratings </vt:lpstr>
      <vt:lpstr>    Intensive Reviews </vt:lpstr>
      <vt:lpstr>    Intensive Reviews </vt:lpstr>
      <vt:lpstr>    Intensive Reviews--Ratings </vt:lpstr>
      <vt:lpstr>General Guidelines</vt:lpstr>
      <vt:lpstr>General Guidelines</vt:lpstr>
      <vt:lpstr>General Guidelines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Schmidt, David A</cp:lastModifiedBy>
  <cp:revision>455</cp:revision>
  <cp:lastPrinted>2017-10-03T21:34:17Z</cp:lastPrinted>
  <dcterms:created xsi:type="dcterms:W3CDTF">2001-10-04T20:08:10Z</dcterms:created>
  <dcterms:modified xsi:type="dcterms:W3CDTF">2018-10-11T15:33:05Z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E6169B20-F60B-48E0-822D-5DDFFCA49CBC</vt:lpwstr>
  </property>
  <property fmtid="{D5CDD505-2E9C-101B-9397-08002B2CF9AE}" pid="3" name="ArticulatePath">
    <vt:lpwstr>Revised Faculty Performance Review - Presentation</vt:lpwstr>
  </property>
</Properties>
</file>