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63"/>
  </p:notesMasterIdLst>
  <p:handoutMasterIdLst>
    <p:handoutMasterId r:id="rId64"/>
  </p:handoutMasterIdLst>
  <p:sldIdLst>
    <p:sldId id="363" r:id="rId4"/>
    <p:sldId id="365" r:id="rId5"/>
    <p:sldId id="366" r:id="rId6"/>
    <p:sldId id="367" r:id="rId7"/>
    <p:sldId id="368" r:id="rId8"/>
    <p:sldId id="369" r:id="rId9"/>
    <p:sldId id="370" r:id="rId10"/>
    <p:sldId id="371" r:id="rId11"/>
    <p:sldId id="373" r:id="rId12"/>
    <p:sldId id="374" r:id="rId13"/>
    <p:sldId id="375" r:id="rId14"/>
    <p:sldId id="377" r:id="rId15"/>
    <p:sldId id="378" r:id="rId16"/>
    <p:sldId id="379" r:id="rId17"/>
    <p:sldId id="380" r:id="rId18"/>
    <p:sldId id="381" r:id="rId19"/>
    <p:sldId id="407" r:id="rId20"/>
    <p:sldId id="382" r:id="rId21"/>
    <p:sldId id="426" r:id="rId22"/>
    <p:sldId id="384" r:id="rId23"/>
    <p:sldId id="385" r:id="rId24"/>
    <p:sldId id="386" r:id="rId25"/>
    <p:sldId id="387" r:id="rId26"/>
    <p:sldId id="409" r:id="rId27"/>
    <p:sldId id="411" r:id="rId28"/>
    <p:sldId id="410" r:id="rId29"/>
    <p:sldId id="427" r:id="rId30"/>
    <p:sldId id="413" r:id="rId31"/>
    <p:sldId id="414" r:id="rId32"/>
    <p:sldId id="415" r:id="rId33"/>
    <p:sldId id="416" r:id="rId34"/>
    <p:sldId id="417" r:id="rId35"/>
    <p:sldId id="418" r:id="rId36"/>
    <p:sldId id="419" r:id="rId37"/>
    <p:sldId id="420" r:id="rId38"/>
    <p:sldId id="421" r:id="rId39"/>
    <p:sldId id="422" r:id="rId40"/>
    <p:sldId id="423" r:id="rId41"/>
    <p:sldId id="428" r:id="rId42"/>
    <p:sldId id="424" r:id="rId43"/>
    <p:sldId id="425" r:id="rId44"/>
    <p:sldId id="388" r:id="rId45"/>
    <p:sldId id="389" r:id="rId46"/>
    <p:sldId id="391" r:id="rId47"/>
    <p:sldId id="392" r:id="rId48"/>
    <p:sldId id="393" r:id="rId49"/>
    <p:sldId id="394" r:id="rId50"/>
    <p:sldId id="395" r:id="rId51"/>
    <p:sldId id="396" r:id="rId52"/>
    <p:sldId id="397" r:id="rId53"/>
    <p:sldId id="398" r:id="rId54"/>
    <p:sldId id="399" r:id="rId55"/>
    <p:sldId id="401" r:id="rId56"/>
    <p:sldId id="402" r:id="rId57"/>
    <p:sldId id="403" r:id="rId58"/>
    <p:sldId id="429" r:id="rId59"/>
    <p:sldId id="405" r:id="rId60"/>
    <p:sldId id="406" r:id="rId61"/>
    <p:sldId id="362" r:id="rId6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2280" userDrawn="1">
          <p15:clr>
            <a:srgbClr val="A4A3A4"/>
          </p15:clr>
        </p15:guide>
        <p15:guide id="2" pos="3055" userDrawn="1">
          <p15:clr>
            <a:srgbClr val="A4A3A4"/>
          </p15:clr>
        </p15:guide>
        <p15:guide id="3" orient="horz" pos="3024" userDrawn="1">
          <p15:clr>
            <a:srgbClr val="A4A3A4"/>
          </p15:clr>
        </p15:guide>
        <p15:guide id="4"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0" autoAdjust="0"/>
    <p:restoredTop sz="87529" autoAdjust="0"/>
  </p:normalViewPr>
  <p:slideViewPr>
    <p:cSldViewPr snapToGrid="0">
      <p:cViewPr varScale="1">
        <p:scale>
          <a:sx n="101" d="100"/>
          <a:sy n="101" d="100"/>
        </p:scale>
        <p:origin x="2004" y="102"/>
      </p:cViewPr>
      <p:guideLst>
        <p:guide orient="horz" pos="1534"/>
        <p:guide orient="horz" pos="660"/>
        <p:guide pos="2015"/>
        <p:guide pos="3907"/>
        <p:guide pos="306"/>
      </p:guideLst>
    </p:cSldViewPr>
  </p:slideViewPr>
  <p:outlineViewPr>
    <p:cViewPr>
      <p:scale>
        <a:sx n="33" d="100"/>
        <a:sy n="33" d="100"/>
      </p:scale>
      <p:origin x="0" y="29274"/>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83" d="100"/>
          <a:sy n="83" d="100"/>
        </p:scale>
        <p:origin x="3816" y="108"/>
      </p:cViewPr>
      <p:guideLst>
        <p:guide orient="horz" pos="2280"/>
        <p:guide pos="3055"/>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9" name="Rectangle 3"/>
          <p:cNvSpPr>
            <a:spLocks noGrp="1" noChangeArrowheads="1"/>
          </p:cNvSpPr>
          <p:nvPr>
            <p:ph type="dt" sz="quarter" idx="1"/>
          </p:nvPr>
        </p:nvSpPr>
        <p:spPr bwMode="auto">
          <a:xfrm>
            <a:off x="5638801" y="0"/>
            <a:ext cx="1675152"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algn="r" defTabSz="958287">
              <a:defRPr sz="1200">
                <a:latin typeface="Arial" charset="0"/>
              </a:defRPr>
            </a:lvl1pPr>
          </a:lstStyle>
          <a:p>
            <a:pPr>
              <a:defRPr/>
            </a:pPr>
            <a:fld id="{2D0BEC2D-94EB-4C75-89CE-F800DB58FFC0}" type="datetime1">
              <a:rPr lang="en-US"/>
              <a:pPr>
                <a:defRPr/>
              </a:pPr>
              <a:t>11/6/2018</a:t>
            </a:fld>
            <a:endParaRPr lang="en-US" dirty="0"/>
          </a:p>
        </p:txBody>
      </p:sp>
      <p:sp>
        <p:nvSpPr>
          <p:cNvPr id="55300" name="Rectangle 4"/>
          <p:cNvSpPr>
            <a:spLocks noGrp="1" noChangeArrowheads="1"/>
          </p:cNvSpPr>
          <p:nvPr>
            <p:ph type="ftr" sz="quarter" idx="2"/>
          </p:nvPr>
        </p:nvSpPr>
        <p:spPr bwMode="auto">
          <a:xfrm>
            <a:off x="0" y="9118531"/>
            <a:ext cx="3169171"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defTabSz="958287">
              <a:defRPr sz="1200" smtClean="0">
                <a:latin typeface="Arial" charset="0"/>
              </a:defRPr>
            </a:lvl1pPr>
          </a:lstStyle>
          <a:p>
            <a:pPr>
              <a:defRPr/>
            </a:pPr>
            <a:endParaRPr lang="en-US"/>
          </a:p>
        </p:txBody>
      </p:sp>
      <p:sp>
        <p:nvSpPr>
          <p:cNvPr id="55301" name="Rectangle 5"/>
          <p:cNvSpPr>
            <a:spLocks noGrp="1" noChangeArrowheads="1"/>
          </p:cNvSpPr>
          <p:nvPr>
            <p:ph type="sldNum" sz="quarter" idx="3"/>
          </p:nvPr>
        </p:nvSpPr>
        <p:spPr bwMode="auto">
          <a:xfrm>
            <a:off x="4143533" y="9118531"/>
            <a:ext cx="3170420"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algn="r" defTabSz="958287">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0" y="10871"/>
            <a:ext cx="3833446" cy="280662"/>
          </a:xfrm>
          <a:prstGeom prst="rect">
            <a:avLst/>
          </a:prstGeom>
          <a:noFill/>
        </p:spPr>
        <p:txBody>
          <a:bodyPr wrap="square" lIns="95069" tIns="47534" rIns="95069" bIns="47534">
            <a:spAutoFit/>
          </a:bodyPr>
          <a:lstStyle/>
          <a:p>
            <a:pPr>
              <a:defRPr/>
            </a:pPr>
            <a:r>
              <a:rPr lang="en-US" sz="1200" spc="312"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69171"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defTabSz="958287">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4143533" y="0"/>
            <a:ext cx="3170420"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algn="r" defTabSz="958287">
              <a:defRPr sz="1200">
                <a:latin typeface="Arial" charset="0"/>
              </a:defRPr>
            </a:lvl1pPr>
          </a:lstStyle>
          <a:p>
            <a:pPr>
              <a:defRPr/>
            </a:pPr>
            <a:fld id="{4A74AFC3-7EDC-4454-91FD-92683BE72F90}" type="datetime1">
              <a:rPr lang="en-US"/>
              <a:pPr>
                <a:defRPr/>
              </a:pPr>
              <a:t>11/6/2018</a:t>
            </a:fld>
            <a:endParaRPr lang="en-US"/>
          </a:p>
        </p:txBody>
      </p:sp>
      <p:sp>
        <p:nvSpPr>
          <p:cNvPr id="9220" name="Rectangle 4"/>
          <p:cNvSpPr>
            <a:spLocks noGrp="1" noRot="1" noChangeAspect="1" noChangeArrowheads="1" noTextEdit="1"/>
          </p:cNvSpPr>
          <p:nvPr>
            <p:ph type="sldImg" idx="2"/>
          </p:nvPr>
        </p:nvSpPr>
        <p:spPr bwMode="auto">
          <a:xfrm>
            <a:off x="1258888" y="720725"/>
            <a:ext cx="4802187"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32020" y="4561441"/>
            <a:ext cx="5851160" cy="431793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18531"/>
            <a:ext cx="3169171"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defTabSz="958287">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4143533" y="9118531"/>
            <a:ext cx="3170420"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algn="r" defTabSz="958287">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D87EA6C5-B963-4960-AD54-9D20259DC8FC}" type="slidenum">
              <a:rPr lang="en-US" smtClean="0"/>
              <a:pPr eaLnBrk="1" hangingPunct="1"/>
              <a:t>1</a:t>
            </a:fld>
            <a:endParaRPr lang="en-US" dirty="0" smtClean="0"/>
          </a:p>
        </p:txBody>
      </p:sp>
      <p:sp>
        <p:nvSpPr>
          <p:cNvPr id="47108"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dirty="0"/>
          </a:p>
        </p:txBody>
      </p:sp>
    </p:spTree>
    <p:extLst>
      <p:ext uri="{BB962C8B-B14F-4D97-AF65-F5344CB8AC3E}">
        <p14:creationId xmlns:p14="http://schemas.microsoft.com/office/powerpoint/2010/main" val="2695624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60CAA71A-A46A-4807-89AB-C546C4B77918}" type="slidenum">
              <a:rPr lang="en-US" smtClean="0"/>
              <a:pPr eaLnBrk="1" hangingPunct="1"/>
              <a:t>14</a:t>
            </a:fld>
            <a:endParaRPr lang="en-US" dirty="0" smtClean="0"/>
          </a:p>
        </p:txBody>
      </p:sp>
      <p:sp>
        <p:nvSpPr>
          <p:cNvPr id="58372"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dirty="0"/>
          </a:p>
        </p:txBody>
      </p:sp>
    </p:spTree>
    <p:extLst>
      <p:ext uri="{BB962C8B-B14F-4D97-AF65-F5344CB8AC3E}">
        <p14:creationId xmlns:p14="http://schemas.microsoft.com/office/powerpoint/2010/main" val="3084951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WSU has two ledgers.  One that all of you can see, Balances, and one that no one can see, FACTS.</a:t>
            </a:r>
            <a:endParaRPr lang="en-US" dirty="0"/>
          </a:p>
        </p:txBody>
      </p:sp>
      <p:sp>
        <p:nvSpPr>
          <p:cNvPr id="4" name="Date Placeholder 3"/>
          <p:cNvSpPr>
            <a:spLocks noGrp="1"/>
          </p:cNvSpPr>
          <p:nvPr>
            <p:ph type="dt" idx="10"/>
          </p:nvPr>
        </p:nvSpPr>
        <p:spPr/>
        <p:txBody>
          <a:bodyPr/>
          <a:lstStyle/>
          <a:p>
            <a:pPr>
              <a:defRPr/>
            </a:pPr>
            <a:fld id="{4A74AFC3-7EDC-4454-91FD-92683BE72F90}" type="datetime1">
              <a:rPr lang="en-US" smtClean="0"/>
              <a:pPr>
                <a:defRPr/>
              </a:pPr>
              <a:t>11/6/2018</a:t>
            </a:fld>
            <a:endParaRPr lang="en-US" dirty="0"/>
          </a:p>
        </p:txBody>
      </p:sp>
      <p:sp>
        <p:nvSpPr>
          <p:cNvPr id="5" name="Footer Placeholder 4"/>
          <p:cNvSpPr>
            <a:spLocks noGrp="1"/>
          </p:cNvSpPr>
          <p:nvPr>
            <p:ph type="ftr" sz="quarter" idx="11"/>
          </p:nvPr>
        </p:nvSpPr>
        <p:spPr/>
        <p:txBody>
          <a:bodyPr/>
          <a:lstStyle/>
          <a:p>
            <a:pPr>
              <a:defRPr/>
            </a:pPr>
            <a:r>
              <a:rPr lang="en-US" dirty="0" smtClean="0"/>
              <a:t>Template-WSU </a:t>
            </a:r>
            <a:r>
              <a:rPr lang="en-US" dirty="0" err="1" smtClean="0"/>
              <a:t>Hrz</a:t>
            </a:r>
            <a:r>
              <a:rPr lang="en-US" dirty="0" smtClean="0"/>
              <a:t> 201.ppt</a:t>
            </a:r>
            <a:endParaRPr lang="en-US" dirty="0"/>
          </a:p>
        </p:txBody>
      </p:sp>
      <p:sp>
        <p:nvSpPr>
          <p:cNvPr id="6" name="Slide Number Placeholder 5"/>
          <p:cNvSpPr>
            <a:spLocks noGrp="1"/>
          </p:cNvSpPr>
          <p:nvPr>
            <p:ph type="sldNum" sz="quarter" idx="12"/>
          </p:nvPr>
        </p:nvSpPr>
        <p:spPr/>
        <p:txBody>
          <a:bodyPr/>
          <a:lstStyle/>
          <a:p>
            <a:pPr>
              <a:defRPr/>
            </a:pPr>
            <a:fld id="{C23A3D8B-5633-4ECC-9DDA-387F39953303}" type="slidenum">
              <a:rPr lang="en-US" smtClean="0"/>
              <a:pPr>
                <a:defRPr/>
              </a:pPr>
              <a:t>24</a:t>
            </a:fld>
            <a:endParaRPr lang="en-US"/>
          </a:p>
        </p:txBody>
      </p:sp>
    </p:spTree>
    <p:extLst>
      <p:ext uri="{BB962C8B-B14F-4D97-AF65-F5344CB8AC3E}">
        <p14:creationId xmlns:p14="http://schemas.microsoft.com/office/powerpoint/2010/main" val="2979671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2422A60-14D4-479F-B132-4A30F2B0013D}" type="slidenum">
              <a:rPr lang="en-US" smtClean="0"/>
              <a:pPr>
                <a:defRPr/>
              </a:pPr>
              <a:t>42</a:t>
            </a:fld>
            <a:endParaRPr lang="en-US"/>
          </a:p>
        </p:txBody>
      </p:sp>
    </p:spTree>
    <p:extLst>
      <p:ext uri="{BB962C8B-B14F-4D97-AF65-F5344CB8AC3E}">
        <p14:creationId xmlns:p14="http://schemas.microsoft.com/office/powerpoint/2010/main" val="4159839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50A58420-C8F2-4E90-AC37-CEFC5A4EA0F7}" type="slidenum">
              <a:rPr lang="en-US" smtClean="0"/>
              <a:pPr eaLnBrk="1" hangingPunct="1"/>
              <a:t>48</a:t>
            </a:fld>
            <a:endParaRPr lang="en-US" smtClean="0"/>
          </a:p>
        </p:txBody>
      </p:sp>
    </p:spTree>
    <p:extLst>
      <p:ext uri="{BB962C8B-B14F-4D97-AF65-F5344CB8AC3E}">
        <p14:creationId xmlns:p14="http://schemas.microsoft.com/office/powerpoint/2010/main" val="2307052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8574AD77-5401-411F-9EAA-C355EA3679AE}" type="slidenum">
              <a:rPr lang="en-US" smtClean="0"/>
              <a:pPr eaLnBrk="1" hangingPunct="1"/>
              <a:t>58</a:t>
            </a:fld>
            <a:endParaRPr lang="en-US" smtClean="0"/>
          </a:p>
        </p:txBody>
      </p:sp>
      <p:sp>
        <p:nvSpPr>
          <p:cNvPr id="61444"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a:p>
        </p:txBody>
      </p:sp>
    </p:spTree>
    <p:extLst>
      <p:ext uri="{BB962C8B-B14F-4D97-AF65-F5344CB8AC3E}">
        <p14:creationId xmlns:p14="http://schemas.microsoft.com/office/powerpoint/2010/main" val="625458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208" eaLnBrk="0" hangingPunct="0">
              <a:spcBef>
                <a:spcPct val="30000"/>
              </a:spcBef>
              <a:defRPr sz="1200">
                <a:solidFill>
                  <a:schemeClr val="tx1"/>
                </a:solidFill>
                <a:latin typeface="Arial" charset="0"/>
              </a:defRPr>
            </a:lvl1pPr>
            <a:lvl2pPr marL="762192" indent="-292526" defTabSz="944208" eaLnBrk="0" hangingPunct="0">
              <a:spcBef>
                <a:spcPct val="30000"/>
              </a:spcBef>
              <a:defRPr sz="1200">
                <a:solidFill>
                  <a:schemeClr val="tx1"/>
                </a:solidFill>
                <a:latin typeface="Arial" charset="0"/>
              </a:defRPr>
            </a:lvl2pPr>
            <a:lvl3pPr marL="1171728" indent="-234020" defTabSz="944208" eaLnBrk="0" hangingPunct="0">
              <a:spcBef>
                <a:spcPct val="30000"/>
              </a:spcBef>
              <a:defRPr sz="1200">
                <a:solidFill>
                  <a:schemeClr val="tx1"/>
                </a:solidFill>
                <a:latin typeface="Arial" charset="0"/>
              </a:defRPr>
            </a:lvl3pPr>
            <a:lvl4pPr marL="1641393" indent="-234020" defTabSz="944208" eaLnBrk="0" hangingPunct="0">
              <a:spcBef>
                <a:spcPct val="30000"/>
              </a:spcBef>
              <a:defRPr sz="1200">
                <a:solidFill>
                  <a:schemeClr val="tx1"/>
                </a:solidFill>
                <a:latin typeface="Arial" charset="0"/>
              </a:defRPr>
            </a:lvl4pPr>
            <a:lvl5pPr marL="2109434" indent="-234020" defTabSz="944208" eaLnBrk="0" hangingPunct="0">
              <a:spcBef>
                <a:spcPct val="30000"/>
              </a:spcBef>
              <a:defRPr sz="1200">
                <a:solidFill>
                  <a:schemeClr val="tx1"/>
                </a:solidFill>
                <a:latin typeface="Arial" charset="0"/>
              </a:defRPr>
            </a:lvl5pPr>
            <a:lvl6pPr marL="2577475" indent="-234020" defTabSz="944208" eaLnBrk="0" fontAlgn="base" hangingPunct="0">
              <a:spcBef>
                <a:spcPct val="30000"/>
              </a:spcBef>
              <a:spcAft>
                <a:spcPct val="0"/>
              </a:spcAft>
              <a:defRPr sz="1200">
                <a:solidFill>
                  <a:schemeClr val="tx1"/>
                </a:solidFill>
                <a:latin typeface="Arial" charset="0"/>
              </a:defRPr>
            </a:lvl6pPr>
            <a:lvl7pPr marL="3045516" indent="-234020" defTabSz="944208" eaLnBrk="0" fontAlgn="base" hangingPunct="0">
              <a:spcBef>
                <a:spcPct val="30000"/>
              </a:spcBef>
              <a:spcAft>
                <a:spcPct val="0"/>
              </a:spcAft>
              <a:defRPr sz="1200">
                <a:solidFill>
                  <a:schemeClr val="tx1"/>
                </a:solidFill>
                <a:latin typeface="Arial" charset="0"/>
              </a:defRPr>
            </a:lvl7pPr>
            <a:lvl8pPr marL="3513557" indent="-234020" defTabSz="944208" eaLnBrk="0" fontAlgn="base" hangingPunct="0">
              <a:spcBef>
                <a:spcPct val="30000"/>
              </a:spcBef>
              <a:spcAft>
                <a:spcPct val="0"/>
              </a:spcAft>
              <a:defRPr sz="1200">
                <a:solidFill>
                  <a:schemeClr val="tx1"/>
                </a:solidFill>
                <a:latin typeface="Arial" charset="0"/>
              </a:defRPr>
            </a:lvl8pPr>
            <a:lvl9pPr marL="3981597" indent="-234020" defTabSz="94420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11/6/2018</a:t>
            </a:fld>
            <a:endParaRPr lang="en-US" altLang="en-US" dirty="0"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208" eaLnBrk="0" hangingPunct="0">
              <a:spcBef>
                <a:spcPct val="30000"/>
              </a:spcBef>
              <a:defRPr sz="1200">
                <a:solidFill>
                  <a:schemeClr val="tx1"/>
                </a:solidFill>
                <a:latin typeface="Arial" charset="0"/>
              </a:defRPr>
            </a:lvl1pPr>
            <a:lvl2pPr marL="762192" indent="-292526" defTabSz="944208" eaLnBrk="0" hangingPunct="0">
              <a:spcBef>
                <a:spcPct val="30000"/>
              </a:spcBef>
              <a:defRPr sz="1200">
                <a:solidFill>
                  <a:schemeClr val="tx1"/>
                </a:solidFill>
                <a:latin typeface="Arial" charset="0"/>
              </a:defRPr>
            </a:lvl2pPr>
            <a:lvl3pPr marL="1171728" indent="-234020" defTabSz="944208" eaLnBrk="0" hangingPunct="0">
              <a:spcBef>
                <a:spcPct val="30000"/>
              </a:spcBef>
              <a:defRPr sz="1200">
                <a:solidFill>
                  <a:schemeClr val="tx1"/>
                </a:solidFill>
                <a:latin typeface="Arial" charset="0"/>
              </a:defRPr>
            </a:lvl3pPr>
            <a:lvl4pPr marL="1641393" indent="-234020" defTabSz="944208" eaLnBrk="0" hangingPunct="0">
              <a:spcBef>
                <a:spcPct val="30000"/>
              </a:spcBef>
              <a:defRPr sz="1200">
                <a:solidFill>
                  <a:schemeClr val="tx1"/>
                </a:solidFill>
                <a:latin typeface="Arial" charset="0"/>
              </a:defRPr>
            </a:lvl4pPr>
            <a:lvl5pPr marL="2109434" indent="-234020" defTabSz="944208" eaLnBrk="0" hangingPunct="0">
              <a:spcBef>
                <a:spcPct val="30000"/>
              </a:spcBef>
              <a:defRPr sz="1200">
                <a:solidFill>
                  <a:schemeClr val="tx1"/>
                </a:solidFill>
                <a:latin typeface="Arial" charset="0"/>
              </a:defRPr>
            </a:lvl5pPr>
            <a:lvl6pPr marL="2577475" indent="-234020" defTabSz="944208" eaLnBrk="0" fontAlgn="base" hangingPunct="0">
              <a:spcBef>
                <a:spcPct val="30000"/>
              </a:spcBef>
              <a:spcAft>
                <a:spcPct val="0"/>
              </a:spcAft>
              <a:defRPr sz="1200">
                <a:solidFill>
                  <a:schemeClr val="tx1"/>
                </a:solidFill>
                <a:latin typeface="Arial" charset="0"/>
              </a:defRPr>
            </a:lvl6pPr>
            <a:lvl7pPr marL="3045516" indent="-234020" defTabSz="944208" eaLnBrk="0" fontAlgn="base" hangingPunct="0">
              <a:spcBef>
                <a:spcPct val="30000"/>
              </a:spcBef>
              <a:spcAft>
                <a:spcPct val="0"/>
              </a:spcAft>
              <a:defRPr sz="1200">
                <a:solidFill>
                  <a:schemeClr val="tx1"/>
                </a:solidFill>
                <a:latin typeface="Arial" charset="0"/>
              </a:defRPr>
            </a:lvl7pPr>
            <a:lvl8pPr marL="3513557" indent="-234020" defTabSz="944208" eaLnBrk="0" fontAlgn="base" hangingPunct="0">
              <a:spcBef>
                <a:spcPct val="30000"/>
              </a:spcBef>
              <a:spcAft>
                <a:spcPct val="0"/>
              </a:spcAft>
              <a:defRPr sz="1200">
                <a:solidFill>
                  <a:schemeClr val="tx1"/>
                </a:solidFill>
                <a:latin typeface="Arial" charset="0"/>
              </a:defRPr>
            </a:lvl8pPr>
            <a:lvl9pPr marL="3981597" indent="-234020" defTabSz="94420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dirty="0"/>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208" eaLnBrk="0" hangingPunct="0">
              <a:spcBef>
                <a:spcPct val="30000"/>
              </a:spcBef>
              <a:defRPr sz="1200">
                <a:solidFill>
                  <a:schemeClr val="tx1"/>
                </a:solidFill>
                <a:latin typeface="Arial" charset="0"/>
              </a:defRPr>
            </a:lvl1pPr>
            <a:lvl2pPr marL="762192" indent="-292526" defTabSz="944208" eaLnBrk="0" hangingPunct="0">
              <a:spcBef>
                <a:spcPct val="30000"/>
              </a:spcBef>
              <a:defRPr sz="1200">
                <a:solidFill>
                  <a:schemeClr val="tx1"/>
                </a:solidFill>
                <a:latin typeface="Arial" charset="0"/>
              </a:defRPr>
            </a:lvl2pPr>
            <a:lvl3pPr marL="1171728" indent="-234020" defTabSz="944208" eaLnBrk="0" hangingPunct="0">
              <a:spcBef>
                <a:spcPct val="30000"/>
              </a:spcBef>
              <a:defRPr sz="1200">
                <a:solidFill>
                  <a:schemeClr val="tx1"/>
                </a:solidFill>
                <a:latin typeface="Arial" charset="0"/>
              </a:defRPr>
            </a:lvl3pPr>
            <a:lvl4pPr marL="1641393" indent="-234020" defTabSz="944208" eaLnBrk="0" hangingPunct="0">
              <a:spcBef>
                <a:spcPct val="30000"/>
              </a:spcBef>
              <a:defRPr sz="1200">
                <a:solidFill>
                  <a:schemeClr val="tx1"/>
                </a:solidFill>
                <a:latin typeface="Arial" charset="0"/>
              </a:defRPr>
            </a:lvl4pPr>
            <a:lvl5pPr marL="2109434" indent="-234020" defTabSz="944208" eaLnBrk="0" hangingPunct="0">
              <a:spcBef>
                <a:spcPct val="30000"/>
              </a:spcBef>
              <a:defRPr sz="1200">
                <a:solidFill>
                  <a:schemeClr val="tx1"/>
                </a:solidFill>
                <a:latin typeface="Arial" charset="0"/>
              </a:defRPr>
            </a:lvl5pPr>
            <a:lvl6pPr marL="2577475" indent="-234020" defTabSz="944208" eaLnBrk="0" fontAlgn="base" hangingPunct="0">
              <a:spcBef>
                <a:spcPct val="30000"/>
              </a:spcBef>
              <a:spcAft>
                <a:spcPct val="0"/>
              </a:spcAft>
              <a:defRPr sz="1200">
                <a:solidFill>
                  <a:schemeClr val="tx1"/>
                </a:solidFill>
                <a:latin typeface="Arial" charset="0"/>
              </a:defRPr>
            </a:lvl6pPr>
            <a:lvl7pPr marL="3045516" indent="-234020" defTabSz="944208" eaLnBrk="0" fontAlgn="base" hangingPunct="0">
              <a:spcBef>
                <a:spcPct val="30000"/>
              </a:spcBef>
              <a:spcAft>
                <a:spcPct val="0"/>
              </a:spcAft>
              <a:defRPr sz="1200">
                <a:solidFill>
                  <a:schemeClr val="tx1"/>
                </a:solidFill>
                <a:latin typeface="Arial" charset="0"/>
              </a:defRPr>
            </a:lvl7pPr>
            <a:lvl8pPr marL="3513557" indent="-234020" defTabSz="944208" eaLnBrk="0" fontAlgn="base" hangingPunct="0">
              <a:spcBef>
                <a:spcPct val="30000"/>
              </a:spcBef>
              <a:spcAft>
                <a:spcPct val="0"/>
              </a:spcAft>
              <a:defRPr sz="1200">
                <a:solidFill>
                  <a:schemeClr val="tx1"/>
                </a:solidFill>
                <a:latin typeface="Arial" charset="0"/>
              </a:defRPr>
            </a:lvl8pPr>
            <a:lvl9pPr marL="3981597" indent="-234020" defTabSz="94420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59</a:t>
            </a:fld>
            <a:endParaRPr lang="en-US" altLang="en-US" dirty="0"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321990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D7DF1A7B-C45A-48B4-B054-A65D2BAFC474}" type="slidenum">
              <a:rPr lang="en-US" smtClean="0"/>
              <a:pPr eaLnBrk="1" hangingPunct="1"/>
              <a:t>2</a:t>
            </a:fld>
            <a:endParaRPr lang="en-US" dirty="0" smtClean="0"/>
          </a:p>
        </p:txBody>
      </p:sp>
      <p:sp>
        <p:nvSpPr>
          <p:cNvPr id="49156"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dirty="0"/>
          </a:p>
        </p:txBody>
      </p:sp>
    </p:spTree>
    <p:extLst>
      <p:ext uri="{BB962C8B-B14F-4D97-AF65-F5344CB8AC3E}">
        <p14:creationId xmlns:p14="http://schemas.microsoft.com/office/powerpoint/2010/main" val="373980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8E1A847E-26E8-403D-951C-2B7A69F75236}" type="slidenum">
              <a:rPr lang="en-US" smtClean="0"/>
              <a:pPr eaLnBrk="1" hangingPunct="1"/>
              <a:t>3</a:t>
            </a:fld>
            <a:endParaRPr lang="en-US" dirty="0" smtClean="0"/>
          </a:p>
        </p:txBody>
      </p:sp>
      <p:sp>
        <p:nvSpPr>
          <p:cNvPr id="50180"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dirty="0"/>
          </a:p>
        </p:txBody>
      </p:sp>
    </p:spTree>
    <p:extLst>
      <p:ext uri="{BB962C8B-B14F-4D97-AF65-F5344CB8AC3E}">
        <p14:creationId xmlns:p14="http://schemas.microsoft.com/office/powerpoint/2010/main" val="3635164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A22759D7-A09D-41A8-AF59-9EFA7AE9B1A5}" type="slidenum">
              <a:rPr lang="en-US" smtClean="0"/>
              <a:pPr eaLnBrk="1" hangingPunct="1"/>
              <a:t>5</a:t>
            </a:fld>
            <a:endParaRPr lang="en-US" dirty="0" smtClean="0"/>
          </a:p>
        </p:txBody>
      </p:sp>
      <p:sp>
        <p:nvSpPr>
          <p:cNvPr id="51204"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dirty="0"/>
          </a:p>
        </p:txBody>
      </p:sp>
    </p:spTree>
    <p:extLst>
      <p:ext uri="{BB962C8B-B14F-4D97-AF65-F5344CB8AC3E}">
        <p14:creationId xmlns:p14="http://schemas.microsoft.com/office/powerpoint/2010/main" val="3094230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F9433912-5DEC-4BAE-AD35-FEE911839A66}" type="slidenum">
              <a:rPr lang="en-US" smtClean="0"/>
              <a:pPr eaLnBrk="1" hangingPunct="1"/>
              <a:t>6</a:t>
            </a:fld>
            <a:endParaRPr lang="en-US" dirty="0" smtClean="0"/>
          </a:p>
        </p:txBody>
      </p:sp>
      <p:sp>
        <p:nvSpPr>
          <p:cNvPr id="55300"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dirty="0"/>
          </a:p>
        </p:txBody>
      </p:sp>
    </p:spTree>
    <p:extLst>
      <p:ext uri="{BB962C8B-B14F-4D97-AF65-F5344CB8AC3E}">
        <p14:creationId xmlns:p14="http://schemas.microsoft.com/office/powerpoint/2010/main" val="2497753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4D98A9E2-26ED-4BCC-B4CA-5C272EE784CD}" type="slidenum">
              <a:rPr lang="en-US" smtClean="0"/>
              <a:pPr eaLnBrk="1" hangingPunct="1"/>
              <a:t>9</a:t>
            </a:fld>
            <a:endParaRPr lang="en-US" dirty="0" smtClean="0"/>
          </a:p>
        </p:txBody>
      </p:sp>
      <p:sp>
        <p:nvSpPr>
          <p:cNvPr id="54276"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dirty="0"/>
          </a:p>
        </p:txBody>
      </p:sp>
    </p:spTree>
    <p:extLst>
      <p:ext uri="{BB962C8B-B14F-4D97-AF65-F5344CB8AC3E}">
        <p14:creationId xmlns:p14="http://schemas.microsoft.com/office/powerpoint/2010/main" val="2564466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State Constitution provides a broad framework, the laws begin to provide detail on how to implement the concepts of the constitution,</a:t>
            </a:r>
            <a:r>
              <a:rPr lang="en-US" baseline="0" dirty="0" smtClean="0"/>
              <a:t> the Washington Administrative codes provide further detail by agency on how they apply the laws.  The SAAM provides detailed procedures on how each agency must operate within the structure of the laws, and finally the WSU BPPM provides the policies and procedures implemented by the University to adhere to all of the above regulations.  </a:t>
            </a:r>
            <a:endParaRPr lang="en-US" dirty="0"/>
          </a:p>
        </p:txBody>
      </p:sp>
      <p:sp>
        <p:nvSpPr>
          <p:cNvPr id="4" name="Slide Number Placeholder 3"/>
          <p:cNvSpPr>
            <a:spLocks noGrp="1"/>
          </p:cNvSpPr>
          <p:nvPr>
            <p:ph type="sldNum" sz="quarter" idx="10"/>
          </p:nvPr>
        </p:nvSpPr>
        <p:spPr/>
        <p:txBody>
          <a:bodyPr/>
          <a:lstStyle/>
          <a:p>
            <a:pPr>
              <a:defRPr/>
            </a:pPr>
            <a:fld id="{A2422A60-14D4-479F-B132-4A30F2B0013D}" type="slidenum">
              <a:rPr lang="en-US" smtClean="0"/>
              <a:pPr>
                <a:defRPr/>
              </a:pPr>
              <a:t>10</a:t>
            </a:fld>
            <a:endParaRPr lang="en-US" dirty="0"/>
          </a:p>
        </p:txBody>
      </p:sp>
    </p:spTree>
    <p:extLst>
      <p:ext uri="{BB962C8B-B14F-4D97-AF65-F5344CB8AC3E}">
        <p14:creationId xmlns:p14="http://schemas.microsoft.com/office/powerpoint/2010/main" val="2298175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the instructions on how to conduct our business.  We’ve got rules on how to record the transactions.  Once we’ve done that, we have to </a:t>
            </a:r>
            <a:r>
              <a:rPr lang="en-US" b="1" dirty="0" smtClean="0"/>
              <a:t>report</a:t>
            </a:r>
            <a:r>
              <a:rPr lang="en-US" dirty="0" smtClean="0"/>
              <a:t> the business we’ve done.  We have to prepare financial statements to show interested parties that we were good stewards of our resources.</a:t>
            </a:r>
            <a:r>
              <a:rPr lang="en-US" baseline="0" dirty="0" smtClean="0"/>
              <a:t>  </a:t>
            </a:r>
            <a:r>
              <a:rPr lang="en-US" dirty="0" smtClean="0"/>
              <a:t>So, there’s another layer of rules and regulations that govern the preparation of financial statements, footnote disclosures, and financial analysis of</a:t>
            </a:r>
            <a:r>
              <a:rPr lang="en-US" baseline="0" dirty="0" smtClean="0"/>
              <a:t> those numbers.</a:t>
            </a:r>
            <a:endParaRPr lang="en-US" dirty="0"/>
          </a:p>
        </p:txBody>
      </p:sp>
      <p:sp>
        <p:nvSpPr>
          <p:cNvPr id="4" name="Slide Number Placeholder 3"/>
          <p:cNvSpPr>
            <a:spLocks noGrp="1"/>
          </p:cNvSpPr>
          <p:nvPr>
            <p:ph type="sldNum" sz="quarter" idx="10"/>
          </p:nvPr>
        </p:nvSpPr>
        <p:spPr/>
        <p:txBody>
          <a:bodyPr/>
          <a:lstStyle/>
          <a:p>
            <a:pPr>
              <a:defRPr/>
            </a:pPr>
            <a:fld id="{A2422A60-14D4-479F-B132-4A30F2B0013D}" type="slidenum">
              <a:rPr lang="en-US" smtClean="0"/>
              <a:pPr>
                <a:defRPr/>
              </a:pPr>
              <a:t>11</a:t>
            </a:fld>
            <a:endParaRPr lang="en-US" dirty="0"/>
          </a:p>
        </p:txBody>
      </p:sp>
    </p:spTree>
    <p:extLst>
      <p:ext uri="{BB962C8B-B14F-4D97-AF65-F5344CB8AC3E}">
        <p14:creationId xmlns:p14="http://schemas.microsoft.com/office/powerpoint/2010/main" val="2128028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62" indent="-296408" eaLnBrk="0" hangingPunct="0">
              <a:defRPr>
                <a:solidFill>
                  <a:schemeClr val="tx1"/>
                </a:solidFill>
                <a:latin typeface="Arial" charset="0"/>
              </a:defRPr>
            </a:lvl2pPr>
            <a:lvl3pPr marL="1185634" indent="-237127" eaLnBrk="0" hangingPunct="0">
              <a:defRPr>
                <a:solidFill>
                  <a:schemeClr val="tx1"/>
                </a:solidFill>
                <a:latin typeface="Arial" charset="0"/>
              </a:defRPr>
            </a:lvl3pPr>
            <a:lvl4pPr marL="1659887" indent="-237127" eaLnBrk="0" hangingPunct="0">
              <a:defRPr>
                <a:solidFill>
                  <a:schemeClr val="tx1"/>
                </a:solidFill>
                <a:latin typeface="Arial" charset="0"/>
              </a:defRPr>
            </a:lvl4pPr>
            <a:lvl5pPr marL="2134141" indent="-237127" eaLnBrk="0" hangingPunct="0">
              <a:defRPr>
                <a:solidFill>
                  <a:schemeClr val="tx1"/>
                </a:solidFill>
                <a:latin typeface="Arial" charset="0"/>
              </a:defRPr>
            </a:lvl5pPr>
            <a:lvl6pPr marL="2608395" indent="-237127" eaLnBrk="0" fontAlgn="base" hangingPunct="0">
              <a:spcBef>
                <a:spcPct val="0"/>
              </a:spcBef>
              <a:spcAft>
                <a:spcPct val="0"/>
              </a:spcAft>
              <a:defRPr>
                <a:solidFill>
                  <a:schemeClr val="tx1"/>
                </a:solidFill>
                <a:latin typeface="Arial" charset="0"/>
              </a:defRPr>
            </a:lvl6pPr>
            <a:lvl7pPr marL="3082648" indent="-237127" eaLnBrk="0" fontAlgn="base" hangingPunct="0">
              <a:spcBef>
                <a:spcPct val="0"/>
              </a:spcBef>
              <a:spcAft>
                <a:spcPct val="0"/>
              </a:spcAft>
              <a:defRPr>
                <a:solidFill>
                  <a:schemeClr val="tx1"/>
                </a:solidFill>
                <a:latin typeface="Arial" charset="0"/>
              </a:defRPr>
            </a:lvl7pPr>
            <a:lvl8pPr marL="3556902" indent="-237127" eaLnBrk="0" fontAlgn="base" hangingPunct="0">
              <a:spcBef>
                <a:spcPct val="0"/>
              </a:spcBef>
              <a:spcAft>
                <a:spcPct val="0"/>
              </a:spcAft>
              <a:defRPr>
                <a:solidFill>
                  <a:schemeClr val="tx1"/>
                </a:solidFill>
                <a:latin typeface="Arial" charset="0"/>
              </a:defRPr>
            </a:lvl8pPr>
            <a:lvl9pPr marL="4031155" indent="-237127" eaLnBrk="0" fontAlgn="base" hangingPunct="0">
              <a:spcBef>
                <a:spcPct val="0"/>
              </a:spcBef>
              <a:spcAft>
                <a:spcPct val="0"/>
              </a:spcAft>
              <a:defRPr>
                <a:solidFill>
                  <a:schemeClr val="tx1"/>
                </a:solidFill>
                <a:latin typeface="Arial" charset="0"/>
              </a:defRPr>
            </a:lvl9pPr>
          </a:lstStyle>
          <a:p>
            <a:pPr eaLnBrk="1" hangingPunct="1"/>
            <a:fld id="{30486A8F-2A49-4EBD-AB4B-772720B7D437}" type="slidenum">
              <a:rPr lang="en-US" smtClean="0"/>
              <a:pPr eaLnBrk="1" hangingPunct="1"/>
              <a:t>13</a:t>
            </a:fld>
            <a:endParaRPr lang="en-US" dirty="0" smtClean="0"/>
          </a:p>
        </p:txBody>
      </p:sp>
      <p:sp>
        <p:nvSpPr>
          <p:cNvPr id="57348" name="Notes Placeholder 4"/>
          <p:cNvSpPr>
            <a:spLocks noGrp="1"/>
          </p:cNvSpPr>
          <p:nvPr/>
        </p:nvSpPr>
        <p:spPr bwMode="auto">
          <a:xfrm>
            <a:off x="575873" y="6246435"/>
            <a:ext cx="4604478" cy="5915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266" tIns="50134" rIns="100266" bIns="50134"/>
          <a:lstStyle/>
          <a:p>
            <a:pPr eaLnBrk="0" hangingPunct="0">
              <a:spcBef>
                <a:spcPct val="30000"/>
              </a:spcBef>
            </a:pPr>
            <a:endParaRPr lang="en-US" sz="1200" dirty="0"/>
          </a:p>
        </p:txBody>
      </p:sp>
    </p:spTree>
    <p:extLst>
      <p:ext uri="{BB962C8B-B14F-4D97-AF65-F5344CB8AC3E}">
        <p14:creationId xmlns:p14="http://schemas.microsoft.com/office/powerpoint/2010/main" val="2582815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fld id="{3239B19B-C548-4E79-A39D-0DD168834EAA}" type="datetime1">
              <a:rPr lang="en-US" smtClean="0"/>
              <a:t>11/6/2018</a:t>
            </a:fld>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5A31F3B-1DB8-4644-9D52-1A9D18ED0847}" type="datetime1">
              <a:rPr lang="en-US" smtClean="0"/>
              <a:t>11/6/2018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95536F-F1CE-406A-9D56-BC22A1118E05}" type="slidenum">
              <a:rPr lang="en-US"/>
              <a:pPr>
                <a:defRPr/>
              </a:pPr>
              <a:t>‹#›</a:t>
            </a:fld>
            <a:endParaRPr lang="en-US"/>
          </a:p>
        </p:txBody>
      </p:sp>
    </p:spTree>
    <p:extLst>
      <p:ext uri="{BB962C8B-B14F-4D97-AF65-F5344CB8AC3E}">
        <p14:creationId xmlns:p14="http://schemas.microsoft.com/office/powerpoint/2010/main" val="363953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fld id="{52B12425-6C47-4692-8D39-FDA22EE83F4F}" type="datetime1">
              <a:rPr lang="en-US" smtClean="0"/>
              <a:t>11/6/2018</a:t>
            </a:fld>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fld id="{8CBE51E8-9E45-471E-8B78-B7F45A976184}" type="datetime1">
              <a:rPr lang="en-US" smtClean="0"/>
              <a:t>11/6/2018</a:t>
            </a:fld>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fld id="{A92526A2-E86B-45DB-A59C-D4782B8AEDB9}" type="datetime1">
              <a:rPr lang="en-US" smtClean="0"/>
              <a:t>11/6/2018</a:t>
            </a:fld>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fld id="{71C7201F-B735-4D00-9A93-FE5C42B55037}" type="datetime1">
              <a:rPr lang="en-US" smtClean="0"/>
              <a:t>11/6/2018</a:t>
            </a:fld>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fld id="{820966D6-19BE-46BE-8307-E9ED2C55DE9F}" type="datetime1">
              <a:rPr lang="en-US" smtClean="0"/>
              <a:t>11/6/2018</a:t>
            </a:fld>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fld id="{87A0E39C-9082-4CB0-BCC1-739EE91B9716}" type="datetime1">
              <a:rPr lang="en-US" smtClean="0"/>
              <a:t>11/6/2018</a:t>
            </a:fld>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fld id="{01E5620E-617E-436C-B0FC-F012B11248F2}" type="datetime1">
              <a:rPr lang="en-US" smtClean="0"/>
              <a:t>11/6/2018</a:t>
            </a:fld>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fld id="{9227110A-9AE6-4F71-BDE9-841F2F5C7C4D}" type="datetime1">
              <a:rPr lang="en-US" smtClean="0"/>
              <a:t>11/6/2018</a:t>
            </a:fld>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4" r:id="rId10"/>
  </p:sldLayoutIdLst>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fld id="{062F02B8-162B-4EB2-8BA1-9603A617FC50}" type="datetime1">
              <a:rPr lang="en-US" smtClean="0"/>
              <a:t>11/6/2018</a:t>
            </a:fld>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fld id="{CAF11E38-D2D1-4483-A3FF-DE8BF613C077}" type="datetime1">
              <a:rPr lang="en-US" smtClean="0">
                <a:solidFill>
                  <a:srgbClr val="000000"/>
                </a:solidFill>
              </a:rPr>
              <a:t>11/6/2018</a:t>
            </a:fld>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ITC Stone Sans Std Medium" panose="020B0602030503020204"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ITC Stone Sans Std Medium" panose="020B0602030503020204"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ITC Stone Sans Std Medium" panose="020B0602030503020204"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ITC Stone Sans Std Medium" panose="020B0602030503020204"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ITC Stone Sans Std Medium" panose="020B0602030503020204"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hyperlink" Target="mailto:combs@wsu.edu" TargetMode="Externa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hyperlink" Target="http://www.wsu.edu/genacct/finstat.htm" TargetMode="Externa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hyperlink" Target="http://hrs.wsu.edu/wp-content/uploads/2015/08/PERMS-FAQ.pdf" TargetMode="Externa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3" Type="http://schemas.openxmlformats.org/officeDocument/2006/relationships/hyperlink" Target="http://www.hrs.wsu.edu/Fiscal+Management+Training+Resource+Materials"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strategicplan.wsu.edu/"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3" Type="http://schemas.openxmlformats.org/officeDocument/2006/relationships/hyperlink" Target="mailto:dahmenm@wsu.edu" TargetMode="External"/><Relationship Id="rId2" Type="http://schemas.openxmlformats.org/officeDocument/2006/relationships/hyperlink" Target="mailto:emerson@wsu.edu" TargetMode="External"/><Relationship Id="rId1" Type="http://schemas.openxmlformats.org/officeDocument/2006/relationships/slideLayout" Target="../slideLayouts/slideLayout10.xml"/><Relationship Id="rId4" Type="http://schemas.openxmlformats.org/officeDocument/2006/relationships/hyperlink" Target="mailto:kbreese@wsu.edu"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mailto:wrightrd@wsu.edu" TargetMode="External"/><Relationship Id="rId2" Type="http://schemas.openxmlformats.org/officeDocument/2006/relationships/hyperlink" Target="mailto:tarryn.anderson@wsu.edu" TargetMode="Externa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hyperlink" Target="mailto:karenk@wsu.edu" TargetMode="Externa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ir.wsu.edu/budget/home.html"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hyperlink" Target="http://apps.leg.wa.gov/wac/" TargetMode="External"/><Relationship Id="rId3" Type="http://schemas.openxmlformats.org/officeDocument/2006/relationships/image" Target="../media/image8.jpeg"/><Relationship Id="rId7" Type="http://schemas.openxmlformats.org/officeDocument/2006/relationships/hyperlink" Target="http://apps.leg.wa.gov/rcw/"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http://www.leg.wa.gov/lawsandagencyrules/pages/constitution.aspx" TargetMode="External"/><Relationship Id="rId5" Type="http://schemas.openxmlformats.org/officeDocument/2006/relationships/hyperlink" Target="http://www.ofm.wa.gov/policy/default.asp" TargetMode="External"/><Relationship Id="rId4" Type="http://schemas.openxmlformats.org/officeDocument/2006/relationships/hyperlink" Target="http://www.wsu.edu/~forms/manu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ctrTitle"/>
          </p:nvPr>
        </p:nvSpPr>
        <p:spPr>
          <a:xfrm>
            <a:off x="508534" y="1417291"/>
            <a:ext cx="8635466" cy="1421928"/>
          </a:xfrm>
        </p:spPr>
        <p:txBody>
          <a:bodyPr/>
          <a:lstStyle/>
          <a:p>
            <a:pPr algn="ctr" eaLnBrk="1" hangingPunct="1"/>
            <a:r>
              <a:rPr lang="en-US" sz="4800" dirty="0" smtClean="0">
                <a:latin typeface="ITC Stone Serif Std Medium" panose="02040602060506020304" pitchFamily="18" charset="0"/>
              </a:rPr>
              <a:t>Introduction to WSU</a:t>
            </a:r>
            <a:br>
              <a:rPr lang="en-US" sz="4800" dirty="0" smtClean="0">
                <a:latin typeface="ITC Stone Serif Std Medium" panose="02040602060506020304" pitchFamily="18" charset="0"/>
              </a:rPr>
            </a:br>
            <a:r>
              <a:rPr lang="en-US" sz="4800" dirty="0" smtClean="0">
                <a:latin typeface="ITC Stone Serif Std Medium" panose="02040602060506020304" pitchFamily="18" charset="0"/>
              </a:rPr>
              <a:t> Accounting</a:t>
            </a:r>
          </a:p>
        </p:txBody>
      </p:sp>
      <p:sp>
        <p:nvSpPr>
          <p:cNvPr id="2" name="TextBox 1"/>
          <p:cNvSpPr txBox="1"/>
          <p:nvPr/>
        </p:nvSpPr>
        <p:spPr>
          <a:xfrm>
            <a:off x="7162800" y="6324600"/>
            <a:ext cx="1752600" cy="246221"/>
          </a:xfrm>
          <a:prstGeom prst="rect">
            <a:avLst/>
          </a:prstGeom>
          <a:noFill/>
        </p:spPr>
        <p:txBody>
          <a:bodyPr wrap="square" rtlCol="0">
            <a:spAutoFit/>
          </a:bodyPr>
          <a:lstStyle/>
          <a:p>
            <a:r>
              <a:rPr lang="en-US" sz="1000" dirty="0" smtClean="0">
                <a:solidFill>
                  <a:schemeClr val="bg2"/>
                </a:solidFill>
              </a:rPr>
              <a:t>Updated </a:t>
            </a:r>
            <a:r>
              <a:rPr lang="en-US" sz="1000" dirty="0" smtClean="0">
                <a:solidFill>
                  <a:schemeClr val="bg2"/>
                </a:solidFill>
              </a:rPr>
              <a:t>November 2018</a:t>
            </a:r>
            <a:endParaRPr lang="en-US" sz="1000" dirty="0">
              <a:solidFill>
                <a:schemeClr val="bg2"/>
              </a:solidFill>
            </a:endParaRPr>
          </a:p>
        </p:txBody>
      </p:sp>
      <p:sp>
        <p:nvSpPr>
          <p:cNvPr id="5" name="Title 1"/>
          <p:cNvSpPr txBox="1">
            <a:spLocks/>
          </p:cNvSpPr>
          <p:nvPr/>
        </p:nvSpPr>
        <p:spPr bwMode="invGray">
          <a:xfrm>
            <a:off x="105877" y="3581400"/>
            <a:ext cx="9144000"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0" compatLnSpc="1">
            <a:prstTxWarp prst="textNoShape">
              <a:avLst/>
            </a:prstTxWarp>
            <a:spAutoFit/>
          </a:bodyPr>
          <a:lstStyle>
            <a:lvl1pPr algn="ctr" rtl="0" eaLnBrk="0" fontAlgn="base" hangingPunct="0">
              <a:lnSpc>
                <a:spcPct val="90000"/>
              </a:lnSpc>
              <a:spcBef>
                <a:spcPct val="0"/>
              </a:spcBef>
              <a:spcAft>
                <a:spcPct val="0"/>
              </a:spcAft>
              <a:defRPr sz="2400" b="1">
                <a:solidFill>
                  <a:schemeClr val="bg2"/>
                </a:solidFill>
                <a:effectLst/>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a:lstStyle>
          <a:p>
            <a:pPr eaLnBrk="1" hangingPunct="1"/>
            <a:r>
              <a:rPr lang="en-US" sz="1800" kern="0" dirty="0" smtClean="0"/>
              <a:t>Presented by</a:t>
            </a:r>
          </a:p>
        </p:txBody>
      </p:sp>
      <p:sp>
        <p:nvSpPr>
          <p:cNvPr id="6" name="Content Placeholder 2"/>
          <p:cNvSpPr txBox="1">
            <a:spLocks/>
          </p:cNvSpPr>
          <p:nvPr/>
        </p:nvSpPr>
        <p:spPr bwMode="invGray">
          <a:xfrm>
            <a:off x="0" y="3485361"/>
            <a:ext cx="9144000" cy="296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spAutoFit/>
          </a:bodyPr>
          <a:lstStyle>
            <a:lvl1pPr marL="0" indent="0" algn="ctr" rtl="0" eaLnBrk="0" fontAlgn="base" hangingPunct="0">
              <a:spcBef>
                <a:spcPct val="25000"/>
              </a:spcBef>
              <a:spcAft>
                <a:spcPct val="0"/>
              </a:spcAft>
              <a:buClr>
                <a:srgbClr val="C60C30"/>
              </a:buClr>
              <a:buSzPct val="100000"/>
              <a:buFont typeface="Arial" pitchFamily="34" charset="0"/>
              <a:buNone/>
              <a:defRPr lang="en-US" sz="2200" b="0">
                <a:solidFill>
                  <a:schemeClr val="accent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eaLnBrk="1" hangingPunct="1">
              <a:spcBef>
                <a:spcPct val="0"/>
              </a:spcBef>
              <a:buFontTx/>
              <a:buNone/>
            </a:pPr>
            <a:endParaRPr lang="en-US" sz="3200" i="1" kern="0" dirty="0" smtClean="0">
              <a:latin typeface="ITC Stone Serif Std Medium" panose="02040602060506020304" pitchFamily="18" charset="0"/>
            </a:endParaRPr>
          </a:p>
          <a:p>
            <a:pPr eaLnBrk="1" hangingPunct="1">
              <a:spcBef>
                <a:spcPct val="0"/>
              </a:spcBef>
              <a:buFontTx/>
              <a:buNone/>
            </a:pPr>
            <a:r>
              <a:rPr lang="en-US" sz="3200" i="1" kern="0" dirty="0" smtClean="0">
                <a:latin typeface="ITC Stone Serif Std Medium" panose="02040602060506020304" pitchFamily="18" charset="0"/>
              </a:rPr>
              <a:t>Tami Bidle</a:t>
            </a:r>
          </a:p>
          <a:p>
            <a:pPr eaLnBrk="1" hangingPunct="1">
              <a:buFontTx/>
              <a:buNone/>
            </a:pPr>
            <a:r>
              <a:rPr lang="en-US" kern="0" dirty="0" smtClean="0">
                <a:latin typeface="ITC Stone Serif Std Medium" panose="02040602060506020304" pitchFamily="18" charset="0"/>
              </a:rPr>
              <a:t> Financial Reporting Manager, Business Services/Controller</a:t>
            </a:r>
          </a:p>
          <a:p>
            <a:pPr eaLnBrk="1" hangingPunct="1">
              <a:buFontTx/>
              <a:buNone/>
            </a:pPr>
            <a:r>
              <a:rPr lang="en-US" kern="0" dirty="0" smtClean="0">
                <a:latin typeface="ITC Stone Serif Std Medium" panose="02040602060506020304" pitchFamily="18" charset="0"/>
              </a:rPr>
              <a:t>  5-1202      tbidle@wsu.edu</a:t>
            </a:r>
          </a:p>
          <a:p>
            <a:pPr eaLnBrk="1" hangingPunct="1">
              <a:buFontTx/>
              <a:buNone/>
            </a:pPr>
            <a:r>
              <a:rPr lang="en-US" sz="3200" kern="0" dirty="0" smtClean="0">
                <a:latin typeface="ITC Stone Serif Std Medium" panose="02040602060506020304" pitchFamily="18" charset="0"/>
              </a:rPr>
              <a:t>	</a:t>
            </a:r>
          </a:p>
          <a:p>
            <a:pPr eaLnBrk="1" hangingPunct="1">
              <a:buFontTx/>
              <a:buNone/>
            </a:pPr>
            <a:endParaRPr lang="en-US" kern="0" dirty="0" smtClean="0"/>
          </a:p>
        </p:txBody>
      </p:sp>
      <p:sp>
        <p:nvSpPr>
          <p:cNvPr id="3" name="Slide Number Placeholder 2"/>
          <p:cNvSpPr>
            <a:spLocks noGrp="1"/>
          </p:cNvSpPr>
          <p:nvPr>
            <p:ph type="sldNum" sz="quarter" idx="12"/>
          </p:nvPr>
        </p:nvSpPr>
        <p:spPr/>
        <p:txBody>
          <a:bodyPr/>
          <a:lstStyle/>
          <a:p>
            <a:pPr>
              <a:defRPr/>
            </a:pPr>
            <a:r>
              <a:rPr lang="en-US" dirty="0" smtClean="0"/>
              <a:t>Slide </a:t>
            </a:r>
            <a:fld id="{96476B66-3F28-4D88-8A13-E30115B88424}" type="slidenum">
              <a:rPr lang="en-US" smtClean="0"/>
              <a:pPr>
                <a:defRPr/>
              </a:pPr>
              <a:t>1</a:t>
            </a:fld>
            <a:endParaRPr lang="en-US" dirty="0"/>
          </a:p>
        </p:txBody>
      </p:sp>
    </p:spTree>
    <p:extLst>
      <p:ext uri="{BB962C8B-B14F-4D97-AF65-F5344CB8AC3E}">
        <p14:creationId xmlns:p14="http://schemas.microsoft.com/office/powerpoint/2010/main" val="9652838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solidFill>
                  <a:schemeClr val="accent1"/>
                </a:solidFill>
                <a:latin typeface="ITC Stone Serif Std Medium" panose="02040602060506020304" pitchFamily="18" charset="0"/>
              </a:rPr>
              <a:t>Why do we have all these rules?</a:t>
            </a:r>
            <a:r>
              <a:rPr lang="en-US" sz="3200" dirty="0" smtClean="0">
                <a:latin typeface="ITC Stone Serif Std Medium" panose="02040602060506020304" pitchFamily="18" charset="0"/>
              </a:rPr>
              <a:t>	</a:t>
            </a:r>
            <a:endParaRPr lang="en-US" sz="3200" dirty="0">
              <a:latin typeface="ITC Stone Serif Std Medium" panose="02040602060506020304" pitchFamily="18" charset="0"/>
            </a:endParaRPr>
          </a:p>
        </p:txBody>
      </p:sp>
      <p:sp>
        <p:nvSpPr>
          <p:cNvPr id="3" name="Content Placeholder 2"/>
          <p:cNvSpPr>
            <a:spLocks noGrp="1"/>
          </p:cNvSpPr>
          <p:nvPr>
            <p:ph idx="1"/>
          </p:nvPr>
        </p:nvSpPr>
        <p:spPr>
          <a:xfrm>
            <a:off x="484188" y="2298700"/>
            <a:ext cx="7988300" cy="3323987"/>
          </a:xfrm>
        </p:spPr>
        <p:txBody>
          <a:bodyPr/>
          <a:lstStyle/>
          <a:p>
            <a:r>
              <a:rPr lang="en-US" sz="2000" dirty="0" smtClean="0">
                <a:latin typeface="ITC Stone Serif Std Medium" panose="02040602060506020304" pitchFamily="18" charset="0"/>
              </a:rPr>
              <a:t>These laws and regulations provide the guidance framework for how the State does business.  When properly implemented and followed, they will safeguard our resources, protect our staff, and provide internal controls to ensure that we are careful stewards of our public funds.</a:t>
            </a:r>
          </a:p>
          <a:p>
            <a:endParaRPr lang="en-US" sz="2000" dirty="0" smtClean="0">
              <a:latin typeface="ITC Stone Serif Std Medium" panose="02040602060506020304" pitchFamily="18" charset="0"/>
            </a:endParaRPr>
          </a:p>
          <a:p>
            <a:r>
              <a:rPr lang="en-US" sz="2000" dirty="0" smtClean="0">
                <a:latin typeface="ITC Stone Serif Std Medium" panose="02040602060506020304" pitchFamily="18" charset="0"/>
              </a:rPr>
              <a:t>These rules also guide us in how we track all of the business we’ve done.  They define what our accounting systems need to track, how to record transactions to properly account for the financial resources we’ve received or used.</a:t>
            </a:r>
            <a:endParaRPr lang="en-US" sz="2000" dirty="0">
              <a:latin typeface="ITC Stone Serif Std Medium" panose="02040602060506020304" pitchFamily="18" charset="0"/>
            </a:endParaRPr>
          </a:p>
        </p:txBody>
      </p:sp>
      <p:sp>
        <p:nvSpPr>
          <p:cNvPr id="4" name="Slide Number Placeholder 3"/>
          <p:cNvSpPr>
            <a:spLocks noGrp="1"/>
          </p:cNvSpPr>
          <p:nvPr>
            <p:ph type="sldNum" sz="quarter" idx="12"/>
          </p:nvPr>
        </p:nvSpPr>
        <p:spPr/>
        <p:txBody>
          <a:bodyPr/>
          <a:lstStyle/>
          <a:p>
            <a:pPr>
              <a:defRPr/>
            </a:pPr>
            <a:r>
              <a:rPr lang="en-US" dirty="0" smtClean="0"/>
              <a:t>Slide </a:t>
            </a:r>
            <a:fld id="{C295536F-F1CE-406A-9D56-BC22A1118E05}" type="slidenum">
              <a:rPr lang="en-US" smtClean="0"/>
              <a:pPr>
                <a:defRPr/>
              </a:pPr>
              <a:t>10</a:t>
            </a:fld>
            <a:endParaRPr lang="en-US" dirty="0"/>
          </a:p>
        </p:txBody>
      </p:sp>
    </p:spTree>
    <p:extLst>
      <p:ext uri="{BB962C8B-B14F-4D97-AF65-F5344CB8AC3E}">
        <p14:creationId xmlns:p14="http://schemas.microsoft.com/office/powerpoint/2010/main" val="2592818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solidFill>
                  <a:schemeClr val="accent1"/>
                </a:solidFill>
                <a:latin typeface="ITC Stone Serif Std Medium" panose="02040602060506020304" pitchFamily="18" charset="0"/>
              </a:rPr>
              <a:t>But wait!  There’s more!</a:t>
            </a:r>
            <a:endParaRPr lang="en-US" sz="3200" dirty="0">
              <a:solidFill>
                <a:schemeClr val="accent1"/>
              </a:solidFill>
              <a:latin typeface="ITC Stone Serif Std Medium" panose="02040602060506020304" pitchFamily="18" charset="0"/>
            </a:endParaRPr>
          </a:p>
        </p:txBody>
      </p:sp>
      <p:sp>
        <p:nvSpPr>
          <p:cNvPr id="3" name="Content Placeholder 2"/>
          <p:cNvSpPr>
            <a:spLocks noGrp="1"/>
          </p:cNvSpPr>
          <p:nvPr>
            <p:ph idx="1"/>
          </p:nvPr>
        </p:nvSpPr>
        <p:spPr>
          <a:xfrm>
            <a:off x="1157288" y="2298700"/>
            <a:ext cx="7315200" cy="4275016"/>
          </a:xfrm>
        </p:spPr>
        <p:txBody>
          <a:bodyPr/>
          <a:lstStyle/>
          <a:p>
            <a:r>
              <a:rPr lang="en-US" sz="2000" dirty="0" smtClean="0">
                <a:latin typeface="ITC Stone Serif Std Medium" panose="02040602060506020304" pitchFamily="18" charset="0"/>
              </a:rPr>
              <a:t>Governmental Accounting Standards Board (GASB)</a:t>
            </a:r>
          </a:p>
          <a:p>
            <a:pPr lvl="2">
              <a:buNone/>
            </a:pPr>
            <a:r>
              <a:rPr lang="en-US" sz="1600" dirty="0" smtClean="0">
                <a:latin typeface="ITC Stone Serif Std Medium" panose="02040602060506020304" pitchFamily="18" charset="0"/>
              </a:rPr>
              <a:t>Establishes the requirements for financial statement presentation and footnote disclosures for governments and public universities</a:t>
            </a:r>
          </a:p>
          <a:p>
            <a:pPr lvl="2">
              <a:buNone/>
            </a:pPr>
            <a:r>
              <a:rPr lang="en-US" sz="1600" dirty="0" smtClean="0">
                <a:latin typeface="ITC Stone Serif Std Medium" panose="02040602060506020304" pitchFamily="18" charset="0"/>
              </a:rPr>
              <a:t>Currently we are on pronouncement 75-which is for FY18 (in the works up to 87) </a:t>
            </a:r>
          </a:p>
          <a:p>
            <a:r>
              <a:rPr lang="en-US" sz="2000" dirty="0" smtClean="0">
                <a:latin typeface="ITC Stone Serif Std Medium" panose="02040602060506020304" pitchFamily="18" charset="0"/>
              </a:rPr>
              <a:t>National Association of College and University Business Officers (NACUBO)</a:t>
            </a:r>
          </a:p>
          <a:p>
            <a:pPr lvl="2">
              <a:buNone/>
            </a:pPr>
            <a:r>
              <a:rPr lang="en-US" sz="1600" dirty="0" smtClean="0">
                <a:latin typeface="ITC Stone Serif Std Medium" panose="02040602060506020304" pitchFamily="18" charset="0"/>
              </a:rPr>
              <a:t>Provides detailed guidance to public and private colleges and universities on how to implement the guidance provided by GASB (and FASB)</a:t>
            </a:r>
          </a:p>
          <a:p>
            <a:pPr lvl="2">
              <a:buNone/>
            </a:pPr>
            <a:endParaRPr lang="en-US" sz="1600" dirty="0">
              <a:latin typeface="ITC Stone Serif Std Medium" panose="02040602060506020304" pitchFamily="18" charset="0"/>
            </a:endParaRPr>
          </a:p>
          <a:p>
            <a:pPr lvl="2">
              <a:buNone/>
            </a:pPr>
            <a:endParaRPr lang="en-US" sz="1600" dirty="0" smtClean="0">
              <a:latin typeface="ITC Stone Serif Std Medium" panose="02040602060506020304" pitchFamily="18" charset="0"/>
            </a:endParaRPr>
          </a:p>
          <a:p>
            <a:pPr lvl="2">
              <a:buNone/>
            </a:pPr>
            <a:r>
              <a:rPr lang="en-US" sz="1600" b="1" dirty="0" smtClean="0">
                <a:latin typeface="ITC Stone Serif Std Medium" panose="02040602060506020304" pitchFamily="18" charset="0"/>
              </a:rPr>
              <a:t>These rules apply to how we must account for transactions within our accounting systems.</a:t>
            </a:r>
          </a:p>
          <a:p>
            <a:endParaRPr lang="en-US" dirty="0">
              <a:latin typeface="ITC Stone Serif Std Medium" panose="02040602060506020304" pitchFamily="18" charset="0"/>
            </a:endParaRPr>
          </a:p>
        </p:txBody>
      </p:sp>
      <p:sp>
        <p:nvSpPr>
          <p:cNvPr id="4" name="Slide Number Placeholder 3"/>
          <p:cNvSpPr>
            <a:spLocks noGrp="1"/>
          </p:cNvSpPr>
          <p:nvPr>
            <p:ph type="sldNum" sz="quarter" idx="12"/>
          </p:nvPr>
        </p:nvSpPr>
        <p:spPr/>
        <p:txBody>
          <a:bodyPr/>
          <a:lstStyle/>
          <a:p>
            <a:pPr>
              <a:defRPr/>
            </a:pPr>
            <a:r>
              <a:rPr lang="en-US" dirty="0" smtClean="0"/>
              <a:t>Slide </a:t>
            </a:r>
            <a:fld id="{C295536F-F1CE-406A-9D56-BC22A1118E05}" type="slidenum">
              <a:rPr lang="en-US" smtClean="0"/>
              <a:pPr>
                <a:defRPr/>
              </a:pPr>
              <a:t>11</a:t>
            </a:fld>
            <a:endParaRPr lang="en-US" dirty="0"/>
          </a:p>
        </p:txBody>
      </p:sp>
    </p:spTree>
    <p:extLst>
      <p:ext uri="{BB962C8B-B14F-4D97-AF65-F5344CB8AC3E}">
        <p14:creationId xmlns:p14="http://schemas.microsoft.com/office/powerpoint/2010/main" val="4182384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959609"/>
            <a:ext cx="8659812" cy="978729"/>
          </a:xfrm>
        </p:spPr>
        <p:txBody>
          <a:bodyPr/>
          <a:lstStyle/>
          <a:p>
            <a:pPr algn="ctr"/>
            <a:r>
              <a:rPr lang="en-US" sz="3200" dirty="0" smtClean="0">
                <a:solidFill>
                  <a:schemeClr val="accent1"/>
                </a:solidFill>
                <a:latin typeface="ITC Stone Serif Std Medium" panose="02040602060506020304" pitchFamily="18" charset="0"/>
              </a:rPr>
              <a:t>Brief History of College and University Accounting</a:t>
            </a:r>
            <a:endParaRPr lang="en-US" sz="3200" dirty="0">
              <a:solidFill>
                <a:schemeClr val="accent1"/>
              </a:solidFill>
              <a:latin typeface="ITC Stone Serif Std Medium" panose="02040602060506020304" pitchFamily="18" charset="0"/>
            </a:endParaRPr>
          </a:p>
        </p:txBody>
      </p:sp>
      <p:sp>
        <p:nvSpPr>
          <p:cNvPr id="3" name="Content Placeholder 2"/>
          <p:cNvSpPr>
            <a:spLocks noGrp="1"/>
          </p:cNvSpPr>
          <p:nvPr>
            <p:ph idx="1"/>
          </p:nvPr>
        </p:nvSpPr>
        <p:spPr>
          <a:xfrm>
            <a:off x="484188" y="2252465"/>
            <a:ext cx="7988300" cy="1846659"/>
          </a:xfrm>
        </p:spPr>
        <p:txBody>
          <a:bodyPr anchor="ctr"/>
          <a:lstStyle/>
          <a:p>
            <a:r>
              <a:rPr lang="en-US" dirty="0" smtClean="0">
                <a:latin typeface="ITC Stone Serif Std Medium" panose="02040602060506020304" pitchFamily="18" charset="0"/>
              </a:rPr>
              <a:t>NACUBO</a:t>
            </a:r>
          </a:p>
          <a:p>
            <a:r>
              <a:rPr lang="en-US" dirty="0" smtClean="0">
                <a:latin typeface="ITC Stone Serif Std Medium" panose="02040602060506020304" pitchFamily="18" charset="0"/>
              </a:rPr>
              <a:t>FASB</a:t>
            </a:r>
          </a:p>
          <a:p>
            <a:r>
              <a:rPr lang="en-US" dirty="0" smtClean="0">
                <a:latin typeface="ITC Stone Serif Std Medium" panose="02040602060506020304" pitchFamily="18" charset="0"/>
              </a:rPr>
              <a:t>GASB</a:t>
            </a:r>
          </a:p>
          <a:p>
            <a:r>
              <a:rPr lang="en-US" dirty="0" smtClean="0">
                <a:latin typeface="ITC Stone Serif Std Medium" panose="02040602060506020304" pitchFamily="18" charset="0"/>
              </a:rPr>
              <a:t>Blank Slate Project</a:t>
            </a:r>
            <a:endParaRPr lang="en-US" dirty="0">
              <a:latin typeface="ITC Stone Serif Std Medium" panose="02040602060506020304" pitchFamily="18" charset="0"/>
            </a:endParaRPr>
          </a:p>
        </p:txBody>
      </p:sp>
      <p:sp>
        <p:nvSpPr>
          <p:cNvPr id="4" name="Slide Number Placeholder 3"/>
          <p:cNvSpPr>
            <a:spLocks noGrp="1"/>
          </p:cNvSpPr>
          <p:nvPr>
            <p:ph type="sldNum" sz="quarter" idx="12"/>
          </p:nvPr>
        </p:nvSpPr>
        <p:spPr/>
        <p:txBody>
          <a:bodyPr/>
          <a:lstStyle/>
          <a:p>
            <a:pPr>
              <a:defRPr/>
            </a:pPr>
            <a:r>
              <a:rPr lang="en-US" dirty="0" smtClean="0"/>
              <a:t>Slide </a:t>
            </a:r>
            <a:fld id="{C295536F-F1CE-406A-9D56-BC22A1118E05}" type="slidenum">
              <a:rPr lang="en-US" smtClean="0"/>
              <a:pPr>
                <a:defRPr/>
              </a:pPr>
              <a:t>12</a:t>
            </a:fld>
            <a:endParaRPr lang="en-US" dirty="0"/>
          </a:p>
        </p:txBody>
      </p:sp>
    </p:spTree>
    <p:extLst>
      <p:ext uri="{BB962C8B-B14F-4D97-AF65-F5344CB8AC3E}">
        <p14:creationId xmlns:p14="http://schemas.microsoft.com/office/powerpoint/2010/main" val="261881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xfrm>
            <a:off x="7786188" y="6465026"/>
            <a:ext cx="1244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CA103980-4BE5-4395-B56F-04EFD359A193}" type="slidenum">
              <a:rPr lang="en-US" smtClean="0">
                <a:solidFill>
                  <a:schemeClr val="bg2"/>
                </a:solidFill>
              </a:rPr>
              <a:pPr eaLnBrk="1" hangingPunct="1"/>
              <a:t>13</a:t>
            </a:fld>
            <a:endParaRPr lang="en-US" dirty="0" smtClean="0">
              <a:solidFill>
                <a:schemeClr val="bg2"/>
              </a:solidFill>
            </a:endParaRPr>
          </a:p>
        </p:txBody>
      </p:sp>
      <p:sp>
        <p:nvSpPr>
          <p:cNvPr id="17411" name="Title 4"/>
          <p:cNvSpPr>
            <a:spLocks noGrp="1"/>
          </p:cNvSpPr>
          <p:nvPr>
            <p:ph type="title"/>
          </p:nvPr>
        </p:nvSpPr>
        <p:spPr>
          <a:xfrm>
            <a:off x="0" y="1390269"/>
            <a:ext cx="9144000" cy="590931"/>
          </a:xfrm>
        </p:spPr>
        <p:txBody>
          <a:bodyPr/>
          <a:lstStyle/>
          <a:p>
            <a:r>
              <a:rPr lang="en-US" sz="3600" dirty="0" smtClean="0">
                <a:solidFill>
                  <a:schemeClr val="accent1"/>
                </a:solidFill>
                <a:latin typeface="ITC Stone Serif Std Medium" panose="02040602060506020304" pitchFamily="18" charset="0"/>
              </a:rPr>
              <a:t>University Accounting</a:t>
            </a:r>
          </a:p>
        </p:txBody>
      </p:sp>
      <p:sp>
        <p:nvSpPr>
          <p:cNvPr id="17412" name="Content Placeholder 5"/>
          <p:cNvSpPr>
            <a:spLocks noGrp="1"/>
          </p:cNvSpPr>
          <p:nvPr>
            <p:ph idx="1"/>
          </p:nvPr>
        </p:nvSpPr>
        <p:spPr>
          <a:xfrm>
            <a:off x="548640" y="2514600"/>
            <a:ext cx="8290560" cy="3277820"/>
          </a:xfrm>
        </p:spPr>
        <p:txBody>
          <a:bodyPr/>
          <a:lstStyle/>
          <a:p>
            <a:pPr>
              <a:buFontTx/>
              <a:buNone/>
            </a:pPr>
            <a:r>
              <a:rPr lang="en-US" b="0" dirty="0" smtClean="0">
                <a:latin typeface="ITC Stone Serif Std Medium" panose="02040602060506020304" pitchFamily="18" charset="0"/>
              </a:rPr>
              <a:t>WSU uses fund accounting (“bucket accounting”)</a:t>
            </a:r>
          </a:p>
          <a:p>
            <a:pPr lvl="1">
              <a:buFontTx/>
              <a:buNone/>
            </a:pPr>
            <a:r>
              <a:rPr lang="en-US" sz="2400" b="0" dirty="0" smtClean="0">
                <a:latin typeface="ITC Stone Serif Std Medium" panose="02040602060506020304" pitchFamily="18" charset="0"/>
              </a:rPr>
              <a:t>The source of the funds determines the bucket it goes into.</a:t>
            </a:r>
          </a:p>
          <a:p>
            <a:pPr lvl="2"/>
            <a:r>
              <a:rPr lang="en-US" sz="2000" b="0" dirty="0" smtClean="0">
                <a:latin typeface="ITC Stone Serif Std Medium" panose="02040602060506020304" pitchFamily="18" charset="0"/>
              </a:rPr>
              <a:t>State appropriated funds</a:t>
            </a:r>
          </a:p>
          <a:p>
            <a:pPr lvl="2"/>
            <a:r>
              <a:rPr lang="en-US" sz="2000" b="0" dirty="0" smtClean="0">
                <a:latin typeface="ITC Stone Serif Std Medium" panose="02040602060506020304" pitchFamily="18" charset="0"/>
              </a:rPr>
              <a:t>Self-sustaining funds</a:t>
            </a:r>
          </a:p>
          <a:p>
            <a:pPr lvl="2"/>
            <a:r>
              <a:rPr lang="en-US" sz="2000" b="0" dirty="0" smtClean="0">
                <a:latin typeface="ITC Stone Serif Std Medium" panose="02040602060506020304" pitchFamily="18" charset="0"/>
              </a:rPr>
              <a:t>Grant funds</a:t>
            </a:r>
          </a:p>
          <a:p>
            <a:pPr lvl="2"/>
            <a:r>
              <a:rPr lang="en-US" dirty="0" smtClean="0">
                <a:latin typeface="ITC Stone Serif Std Medium" panose="02040602060506020304" pitchFamily="18" charset="0"/>
              </a:rPr>
              <a:t>Federal appropriated funds</a:t>
            </a:r>
          </a:p>
          <a:p>
            <a:pPr lvl="2"/>
            <a:r>
              <a:rPr lang="en-US" sz="2000" b="0" dirty="0" smtClean="0">
                <a:latin typeface="ITC Stone Serif Std Medium" panose="02040602060506020304" pitchFamily="18" charset="0"/>
              </a:rPr>
              <a:t>Donated funds</a:t>
            </a:r>
          </a:p>
          <a:p>
            <a:pPr>
              <a:buFontTx/>
              <a:buNone/>
            </a:pPr>
            <a:endParaRPr lang="en-US" b="0" dirty="0" smtClean="0">
              <a:latin typeface="ITC Stone Serif Std Medium" panose="02040602060506020304" pitchFamily="18" charset="0"/>
            </a:endParaRPr>
          </a:p>
        </p:txBody>
      </p:sp>
    </p:spTree>
    <p:extLst>
      <p:ext uri="{BB962C8B-B14F-4D97-AF65-F5344CB8AC3E}">
        <p14:creationId xmlns:p14="http://schemas.microsoft.com/office/powerpoint/2010/main" val="1256948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7F0ACE60-218E-48FA-AA55-200709EB8D3C}" type="slidenum">
              <a:rPr lang="en-US" smtClean="0">
                <a:solidFill>
                  <a:schemeClr val="bg2"/>
                </a:solidFill>
              </a:rPr>
              <a:pPr eaLnBrk="1" hangingPunct="1"/>
              <a:t>14</a:t>
            </a:fld>
            <a:endParaRPr lang="en-US" dirty="0" smtClean="0">
              <a:solidFill>
                <a:schemeClr val="bg2"/>
              </a:solidFill>
            </a:endParaRPr>
          </a:p>
        </p:txBody>
      </p:sp>
      <p:sp>
        <p:nvSpPr>
          <p:cNvPr id="18435" name="Content Placeholder 4"/>
          <p:cNvSpPr>
            <a:spLocks noGrp="1"/>
          </p:cNvSpPr>
          <p:nvPr>
            <p:ph idx="1"/>
          </p:nvPr>
        </p:nvSpPr>
        <p:spPr>
          <a:xfrm>
            <a:off x="609600" y="2514600"/>
            <a:ext cx="8229600" cy="2123658"/>
          </a:xfrm>
        </p:spPr>
        <p:txBody>
          <a:bodyPr/>
          <a:lstStyle/>
          <a:p>
            <a:r>
              <a:rPr lang="en-US" sz="2400" b="0" dirty="0" smtClean="0">
                <a:latin typeface="ITC Stone Serif Std Medium" panose="02040602060506020304" pitchFamily="18" charset="0"/>
              </a:rPr>
              <a:t>Unrestricted funds – can be expended for any lawful purpose </a:t>
            </a:r>
          </a:p>
          <a:p>
            <a:r>
              <a:rPr lang="en-US" sz="2400" b="0" dirty="0" smtClean="0">
                <a:latin typeface="ITC Stone Serif Std Medium" panose="02040602060506020304" pitchFamily="18" charset="0"/>
              </a:rPr>
              <a:t>Restricted funds – can only be used for a specific purpose established by an </a:t>
            </a:r>
            <a:r>
              <a:rPr lang="en-US" sz="2400" b="0" u="sng" dirty="0" smtClean="0">
                <a:latin typeface="ITC Stone Serif Std Medium" panose="02040602060506020304" pitchFamily="18" charset="0"/>
              </a:rPr>
              <a:t>outside person or entity</a:t>
            </a:r>
          </a:p>
          <a:p>
            <a:endParaRPr lang="en-US" b="0" dirty="0" smtClean="0">
              <a:latin typeface="ITC Stone Serif Std Medium" panose="02040602060506020304" pitchFamily="18" charset="0"/>
            </a:endParaRPr>
          </a:p>
        </p:txBody>
      </p:sp>
      <p:sp>
        <p:nvSpPr>
          <p:cNvPr id="18436" name="TextBox 5"/>
          <p:cNvSpPr txBox="1">
            <a:spLocks noChangeArrowheads="1"/>
          </p:cNvSpPr>
          <p:nvPr/>
        </p:nvSpPr>
        <p:spPr bwMode="auto">
          <a:xfrm>
            <a:off x="1458686" y="1447800"/>
            <a:ext cx="58496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dirty="0" smtClean="0">
                <a:solidFill>
                  <a:schemeClr val="accent1"/>
                </a:solidFill>
              </a:rPr>
              <a:t>UNRESTRICTED or RESTRICTED</a:t>
            </a:r>
            <a:endParaRPr lang="en-US" sz="2800" b="1" dirty="0">
              <a:solidFill>
                <a:schemeClr val="accent1"/>
              </a:solidFill>
            </a:endParaRPr>
          </a:p>
        </p:txBody>
      </p:sp>
    </p:spTree>
    <p:extLst>
      <p:ext uri="{BB962C8B-B14F-4D97-AF65-F5344CB8AC3E}">
        <p14:creationId xmlns:p14="http://schemas.microsoft.com/office/powerpoint/2010/main" val="199886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1480268"/>
            <a:ext cx="9144000" cy="424732"/>
          </a:xfrm>
        </p:spPr>
        <p:txBody>
          <a:bodyPr/>
          <a:lstStyle/>
          <a:p>
            <a:r>
              <a:rPr lang="en-US" dirty="0" smtClean="0">
                <a:latin typeface="ITC Stone Serif Std Medium" panose="02040602060506020304" pitchFamily="18" charset="0"/>
              </a:rPr>
              <a:t>The Color of Money</a:t>
            </a:r>
          </a:p>
        </p:txBody>
      </p:sp>
      <p:sp>
        <p:nvSpPr>
          <p:cNvPr id="19459" name="Content Placeholder 2"/>
          <p:cNvSpPr>
            <a:spLocks noGrp="1"/>
          </p:cNvSpPr>
          <p:nvPr>
            <p:ph idx="1"/>
          </p:nvPr>
        </p:nvSpPr>
        <p:spPr>
          <a:xfrm>
            <a:off x="349250" y="2279650"/>
            <a:ext cx="8337550" cy="461665"/>
          </a:xfrm>
        </p:spPr>
        <p:txBody>
          <a:bodyPr/>
          <a:lstStyle/>
          <a:p>
            <a:r>
              <a:rPr lang="en-US" dirty="0" smtClean="0">
                <a:latin typeface="ITC Stone Serif Std Medium" panose="02040602060506020304" pitchFamily="18" charset="0"/>
              </a:rPr>
              <a:t>State appropriation funded budget/project</a:t>
            </a:r>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4A5C7864-B140-4B14-BA40-758BC75D3E8B}" type="slidenum">
              <a:rPr lang="en-US" smtClean="0">
                <a:solidFill>
                  <a:schemeClr val="bg2"/>
                </a:solidFill>
              </a:rPr>
              <a:pPr eaLnBrk="1" hangingPunct="1"/>
              <a:t>15</a:t>
            </a:fld>
            <a:endParaRPr lang="en-US" dirty="0" smtClean="0">
              <a:solidFill>
                <a:schemeClr val="bg2"/>
              </a:solidFill>
            </a:endParaRPr>
          </a:p>
        </p:txBody>
      </p:sp>
      <p:pic>
        <p:nvPicPr>
          <p:cNvPr id="19461" name="Picture 2" descr="C:\Users\terrye\AppData\Local\Microsoft\Windows\Temporary Internet Files\Content.IE5\NMVDSPRN\MCj044129300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7432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Box 5"/>
          <p:cNvSpPr txBox="1">
            <a:spLocks noChangeArrowheads="1"/>
          </p:cNvSpPr>
          <p:nvPr/>
        </p:nvSpPr>
        <p:spPr bwMode="auto">
          <a:xfrm>
            <a:off x="3962400" y="3124200"/>
            <a:ext cx="485581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2"/>
                </a:solidFill>
                <a:latin typeface="ITC Stone Serif Std Medium" panose="02040602060506020304" pitchFamily="18" charset="0"/>
              </a:rPr>
              <a:t>Operating account – </a:t>
            </a:r>
            <a:r>
              <a:rPr lang="en-US" dirty="0" smtClean="0">
                <a:solidFill>
                  <a:schemeClr val="bg2"/>
                </a:solidFill>
                <a:latin typeface="ITC Stone Serif Std Medium" panose="02040602060506020304" pitchFamily="18" charset="0"/>
              </a:rPr>
              <a:t>001-01-06F-5555-0001</a:t>
            </a:r>
            <a:endParaRPr lang="en-US" dirty="0">
              <a:solidFill>
                <a:schemeClr val="bg2"/>
              </a:solidFill>
              <a:latin typeface="ITC Stone Serif Std Medium" panose="02040602060506020304" pitchFamily="18" charset="0"/>
            </a:endParaRPr>
          </a:p>
          <a:p>
            <a:pPr eaLnBrk="1" hangingPunct="1"/>
            <a:endParaRPr lang="en-US" dirty="0">
              <a:solidFill>
                <a:schemeClr val="bg2"/>
              </a:solidFill>
              <a:latin typeface="ITC Stone Serif Std Medium" panose="02040602060506020304" pitchFamily="18" charset="0"/>
            </a:endParaRPr>
          </a:p>
          <a:p>
            <a:pPr eaLnBrk="1" hangingPunct="1"/>
            <a:r>
              <a:rPr lang="en-US" dirty="0" smtClean="0">
                <a:solidFill>
                  <a:schemeClr val="bg2"/>
                </a:solidFill>
                <a:latin typeface="ITC Stone Serif Std Medium" panose="02040602060506020304" pitchFamily="18" charset="0"/>
              </a:rPr>
              <a:t>Instruction for The </a:t>
            </a:r>
            <a:r>
              <a:rPr lang="en-US" dirty="0">
                <a:solidFill>
                  <a:schemeClr val="bg2"/>
                </a:solidFill>
                <a:latin typeface="ITC Stone Serif Std Medium" panose="02040602060506020304" pitchFamily="18" charset="0"/>
              </a:rPr>
              <a:t>College of </a:t>
            </a:r>
            <a:r>
              <a:rPr lang="en-US" dirty="0" smtClean="0">
                <a:solidFill>
                  <a:schemeClr val="bg2"/>
                </a:solidFill>
                <a:latin typeface="ITC Stone Serif Std Medium" panose="02040602060506020304" pitchFamily="18" charset="0"/>
              </a:rPr>
              <a:t>Business</a:t>
            </a:r>
          </a:p>
          <a:p>
            <a:pPr eaLnBrk="1" hangingPunct="1"/>
            <a:endParaRPr lang="en-US" dirty="0">
              <a:solidFill>
                <a:schemeClr val="bg2"/>
              </a:solidFill>
              <a:latin typeface="ITC Stone Serif Std Medium" panose="02040602060506020304" pitchFamily="18" charset="0"/>
            </a:endParaRPr>
          </a:p>
          <a:p>
            <a:pPr eaLnBrk="1" hangingPunct="1"/>
            <a:r>
              <a:rPr lang="en-US" dirty="0" smtClean="0">
                <a:solidFill>
                  <a:schemeClr val="bg2"/>
                </a:solidFill>
                <a:latin typeface="ITC Stone Serif Std Medium" panose="02040602060506020304" pitchFamily="18" charset="0"/>
              </a:rPr>
              <a:t>PBL funded</a:t>
            </a:r>
            <a:endParaRPr lang="en-US" dirty="0">
              <a:solidFill>
                <a:schemeClr val="bg2"/>
              </a:solidFill>
              <a:latin typeface="ITC Stone Serif Std Medium" panose="02040602060506020304" pitchFamily="18" charset="0"/>
            </a:endParaRPr>
          </a:p>
        </p:txBody>
      </p:sp>
    </p:spTree>
    <p:extLst>
      <p:ext uri="{BB962C8B-B14F-4D97-AF65-F5344CB8AC3E}">
        <p14:creationId xmlns:p14="http://schemas.microsoft.com/office/powerpoint/2010/main" val="317770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latin typeface="ITC Stone Serif Std Medium" panose="02040602060506020304" pitchFamily="18" charset="0"/>
              </a:rPr>
              <a:t>The Color of Money, </a:t>
            </a:r>
            <a:r>
              <a:rPr lang="en-US" sz="1800" dirty="0" smtClean="0">
                <a:latin typeface="ITC Stone Serif Std Medium" panose="02040602060506020304" pitchFamily="18" charset="0"/>
              </a:rPr>
              <a:t>continued</a:t>
            </a:r>
            <a:endParaRPr lang="en-US" dirty="0" smtClean="0">
              <a:latin typeface="ITC Stone Serif Std Medium" panose="02040602060506020304" pitchFamily="18" charset="0"/>
            </a:endParaRPr>
          </a:p>
        </p:txBody>
      </p:sp>
      <p:sp>
        <p:nvSpPr>
          <p:cNvPr id="20483" name="Content Placeholder 2"/>
          <p:cNvSpPr>
            <a:spLocks noGrp="1"/>
          </p:cNvSpPr>
          <p:nvPr>
            <p:ph idx="1"/>
          </p:nvPr>
        </p:nvSpPr>
        <p:spPr>
          <a:xfrm>
            <a:off x="228600" y="2565400"/>
            <a:ext cx="8763000" cy="461665"/>
          </a:xfrm>
        </p:spPr>
        <p:txBody>
          <a:bodyPr/>
          <a:lstStyle/>
          <a:p>
            <a:r>
              <a:rPr lang="en-US" dirty="0" smtClean="0">
                <a:latin typeface="ITC Stone Serif Std Medium" panose="02040602060506020304" pitchFamily="18" charset="0"/>
              </a:rPr>
              <a:t>Federally sponsored grant money</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EDC4D321-649B-4373-A988-E26FDE0ED786}" type="slidenum">
              <a:rPr lang="en-US" smtClean="0">
                <a:solidFill>
                  <a:schemeClr val="bg2"/>
                </a:solidFill>
              </a:rPr>
              <a:pPr eaLnBrk="1" hangingPunct="1"/>
              <a:t>16</a:t>
            </a:fld>
            <a:endParaRPr lang="en-US" dirty="0" smtClean="0">
              <a:solidFill>
                <a:schemeClr val="bg2"/>
              </a:solidFill>
            </a:endParaRPr>
          </a:p>
        </p:txBody>
      </p:sp>
      <p:pic>
        <p:nvPicPr>
          <p:cNvPr id="20485" name="Picture 2" descr="C:\Users\terrye\AppData\Local\Microsoft\Windows\Temporary Internet Files\Content.IE5\842S4WLM\MCj0250836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048000"/>
            <a:ext cx="1870075"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Box 5"/>
          <p:cNvSpPr txBox="1">
            <a:spLocks noChangeArrowheads="1"/>
          </p:cNvSpPr>
          <p:nvPr/>
        </p:nvSpPr>
        <p:spPr bwMode="auto">
          <a:xfrm>
            <a:off x="1600200" y="3505200"/>
            <a:ext cx="447013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2"/>
                </a:solidFill>
                <a:latin typeface="ITC Stone Serif Std Medium" panose="02040602060506020304" pitchFamily="18" charset="0"/>
              </a:rPr>
              <a:t>Grant account </a:t>
            </a:r>
            <a:r>
              <a:rPr lang="en-US" dirty="0" smtClean="0">
                <a:solidFill>
                  <a:schemeClr val="bg2"/>
                </a:solidFill>
                <a:latin typeface="ITC Stone Serif Std Medium" panose="02040602060506020304" pitchFamily="18" charset="0"/>
              </a:rPr>
              <a:t>–145-01-11E-5555-0002</a:t>
            </a:r>
            <a:endParaRPr lang="en-US" dirty="0">
              <a:solidFill>
                <a:schemeClr val="bg2"/>
              </a:solidFill>
              <a:latin typeface="ITC Stone Serif Std Medium" panose="02040602060506020304" pitchFamily="18" charset="0"/>
            </a:endParaRPr>
          </a:p>
          <a:p>
            <a:pPr eaLnBrk="1" hangingPunct="1"/>
            <a:endParaRPr lang="en-US" dirty="0">
              <a:solidFill>
                <a:schemeClr val="bg2"/>
              </a:solidFill>
              <a:latin typeface="ITC Stone Serif Std Medium" panose="02040602060506020304" pitchFamily="18" charset="0"/>
            </a:endParaRPr>
          </a:p>
          <a:p>
            <a:pPr eaLnBrk="1" hangingPunct="1"/>
            <a:r>
              <a:rPr lang="en-US" dirty="0">
                <a:solidFill>
                  <a:schemeClr val="bg2"/>
                </a:solidFill>
                <a:latin typeface="ITC Stone Serif Std Medium" panose="02040602060506020304" pitchFamily="18" charset="0"/>
              </a:rPr>
              <a:t>Federal grant from the Department of</a:t>
            </a:r>
          </a:p>
          <a:p>
            <a:pPr eaLnBrk="1" hangingPunct="1"/>
            <a:r>
              <a:rPr lang="en-US" dirty="0">
                <a:solidFill>
                  <a:schemeClr val="bg2"/>
                </a:solidFill>
                <a:latin typeface="ITC Stone Serif Std Medium" panose="02040602060506020304" pitchFamily="18" charset="0"/>
              </a:rPr>
              <a:t>Commerce to design a better mousetrap</a:t>
            </a:r>
          </a:p>
        </p:txBody>
      </p:sp>
    </p:spTree>
    <p:extLst>
      <p:ext uri="{BB962C8B-B14F-4D97-AF65-F5344CB8AC3E}">
        <p14:creationId xmlns:p14="http://schemas.microsoft.com/office/powerpoint/2010/main" val="3374515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Dean wants to Support the Grant</a:t>
            </a:r>
            <a:endParaRPr lang="en-US" dirty="0"/>
          </a:p>
        </p:txBody>
      </p:sp>
      <p:sp>
        <p:nvSpPr>
          <p:cNvPr id="3" name="Content Placeholder 2"/>
          <p:cNvSpPr>
            <a:spLocks noGrp="1"/>
          </p:cNvSpPr>
          <p:nvPr>
            <p:ph idx="1"/>
          </p:nvPr>
        </p:nvSpPr>
        <p:spPr>
          <a:xfrm>
            <a:off x="1157288" y="2298700"/>
            <a:ext cx="7315200" cy="3665619"/>
          </a:xfrm>
        </p:spPr>
        <p:txBody>
          <a:bodyPr/>
          <a:lstStyle/>
          <a:p>
            <a:r>
              <a:rPr lang="en-US" dirty="0" smtClean="0"/>
              <a:t>Transfer money from our state account into the grant account so they can buy more cheese.</a:t>
            </a:r>
          </a:p>
          <a:p>
            <a:r>
              <a:rPr lang="en-US" dirty="0" smtClean="0"/>
              <a:t>You send an email to General Accounting requesting them to transfer the funds.</a:t>
            </a:r>
          </a:p>
          <a:p>
            <a:r>
              <a:rPr lang="en-US" dirty="0" smtClean="0"/>
              <a:t>They will tell you that you can’t do that.</a:t>
            </a:r>
          </a:p>
          <a:p>
            <a:r>
              <a:rPr lang="en-US" dirty="0" smtClean="0"/>
              <a:t>Why?</a:t>
            </a:r>
          </a:p>
          <a:p>
            <a:pPr marL="165100" lvl="1" indent="0">
              <a:buNone/>
            </a:pPr>
            <a:r>
              <a:rPr lang="en-US" dirty="0" smtClean="0"/>
              <a:t>	Yellow money + blue money= green money</a:t>
            </a:r>
          </a:p>
          <a:p>
            <a:pPr marL="165100" lvl="1" indent="0">
              <a:buNone/>
            </a:pP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C295536F-F1CE-406A-9D56-BC22A1118E05}" type="slidenum">
              <a:rPr lang="en-US" smtClean="0"/>
              <a:pPr>
                <a:defRPr/>
              </a:pPr>
              <a:t>17</a:t>
            </a:fld>
            <a:endParaRPr lang="en-US" dirty="0"/>
          </a:p>
        </p:txBody>
      </p:sp>
    </p:spTree>
    <p:extLst>
      <p:ext uri="{BB962C8B-B14F-4D97-AF65-F5344CB8AC3E}">
        <p14:creationId xmlns:p14="http://schemas.microsoft.com/office/powerpoint/2010/main" val="1083888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84188" y="873791"/>
            <a:ext cx="8659812" cy="425450"/>
          </a:xfrm>
        </p:spPr>
        <p:txBody>
          <a:bodyPr/>
          <a:lstStyle/>
          <a:p>
            <a:r>
              <a:rPr lang="en-US" dirty="0" smtClean="0">
                <a:latin typeface="ITC Stone Serif Std Medium" panose="02040602060506020304" pitchFamily="18" charset="0"/>
              </a:rPr>
              <a:t>The Color of Money, </a:t>
            </a:r>
            <a:r>
              <a:rPr lang="en-US" sz="1800" dirty="0" smtClean="0">
                <a:latin typeface="ITC Stone Serif Std Medium" panose="02040602060506020304" pitchFamily="18" charset="0"/>
              </a:rPr>
              <a:t>continued</a:t>
            </a:r>
            <a:endParaRPr lang="en-US" dirty="0" smtClean="0">
              <a:latin typeface="ITC Stone Serif Std Medium" panose="02040602060506020304" pitchFamily="18" charset="0"/>
            </a:endParaRPr>
          </a:p>
        </p:txBody>
      </p:sp>
      <p:sp>
        <p:nvSpPr>
          <p:cNvPr id="21507" name="Content Placeholder 2"/>
          <p:cNvSpPr>
            <a:spLocks noGrp="1"/>
          </p:cNvSpPr>
          <p:nvPr>
            <p:ph idx="1"/>
          </p:nvPr>
        </p:nvSpPr>
        <p:spPr>
          <a:xfrm>
            <a:off x="1066800" y="1403965"/>
            <a:ext cx="7315200" cy="923330"/>
          </a:xfrm>
        </p:spPr>
        <p:txBody>
          <a:bodyPr/>
          <a:lstStyle/>
          <a:p>
            <a:r>
              <a:rPr lang="en-US" dirty="0" smtClean="0">
                <a:latin typeface="ITC Stone Serif Std Medium" panose="02040602060506020304" pitchFamily="18" charset="0"/>
              </a:rPr>
              <a:t>Green money is “unaccountable”</a:t>
            </a:r>
          </a:p>
          <a:p>
            <a:pPr marL="0" indent="0">
              <a:buNone/>
            </a:pPr>
            <a:endParaRPr lang="en-US" dirty="0" smtClean="0">
              <a:latin typeface="ITC Stone Serif Std Medium" panose="02040602060506020304" pitchFamily="18" charset="0"/>
            </a:endParaRP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72309DED-0A41-400A-9639-C3D5373DAFD9}" type="slidenum">
              <a:rPr lang="en-US" smtClean="0">
                <a:solidFill>
                  <a:schemeClr val="bg2"/>
                </a:solidFill>
              </a:rPr>
              <a:pPr eaLnBrk="1" hangingPunct="1"/>
              <a:t>18</a:t>
            </a:fld>
            <a:endParaRPr lang="en-US" dirty="0" smtClean="0">
              <a:solidFill>
                <a:schemeClr val="bg2"/>
              </a:solidFill>
            </a:endParaRPr>
          </a:p>
        </p:txBody>
      </p:sp>
      <p:pic>
        <p:nvPicPr>
          <p:cNvPr id="21509" name="Picture 2" descr="C:\Users\terrye\AppData\Local\Microsoft\Windows\Temporary Internet Files\Content.IE5\NMVDSPRN\MCj0279022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97675" y="3486150"/>
            <a:ext cx="1827213"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Box 5"/>
          <p:cNvSpPr txBox="1">
            <a:spLocks noChangeArrowheads="1"/>
          </p:cNvSpPr>
          <p:nvPr/>
        </p:nvSpPr>
        <p:spPr bwMode="auto">
          <a:xfrm>
            <a:off x="701134" y="1936955"/>
            <a:ext cx="972439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latin typeface="ITC Stone Serif Std Medium" panose="02040602060506020304" pitchFamily="18" charset="0"/>
              </a:rPr>
              <a:t>When you move “yellow” money and put it into “blue money”, </a:t>
            </a:r>
          </a:p>
          <a:p>
            <a:pPr eaLnBrk="1" hangingPunct="1"/>
            <a:r>
              <a:rPr lang="en-US" dirty="0" smtClean="0">
                <a:solidFill>
                  <a:schemeClr val="bg2"/>
                </a:solidFill>
                <a:latin typeface="ITC Stone Serif Std Medium" panose="02040602060506020304" pitchFamily="18" charset="0"/>
              </a:rPr>
              <a:t>it becomes muddied “green money”.  You can no longer tell what the grant money was</a:t>
            </a:r>
          </a:p>
          <a:p>
            <a:pPr eaLnBrk="1" hangingPunct="1"/>
            <a:r>
              <a:rPr lang="en-US" dirty="0" smtClean="0">
                <a:solidFill>
                  <a:schemeClr val="bg2"/>
                </a:solidFill>
                <a:latin typeface="ITC Stone Serif Std Medium" panose="02040602060506020304" pitchFamily="18" charset="0"/>
              </a:rPr>
              <a:t>spent for and what the state appropriated money was used for.  </a:t>
            </a:r>
          </a:p>
          <a:p>
            <a:pPr eaLnBrk="1" hangingPunct="1"/>
            <a:r>
              <a:rPr lang="en-US" dirty="0" smtClean="0">
                <a:solidFill>
                  <a:schemeClr val="bg2"/>
                </a:solidFill>
                <a:latin typeface="ITC Stone Serif Std Medium" panose="02040602060506020304" pitchFamily="18" charset="0"/>
              </a:rPr>
              <a:t>To account for both types of money correctly, you should buy the cheese with the </a:t>
            </a:r>
          </a:p>
          <a:p>
            <a:pPr eaLnBrk="1" hangingPunct="1"/>
            <a:r>
              <a:rPr lang="en-US" dirty="0" smtClean="0">
                <a:solidFill>
                  <a:schemeClr val="bg2"/>
                </a:solidFill>
                <a:latin typeface="ITC Stone Serif Std Medium" panose="02040602060506020304" pitchFamily="18" charset="0"/>
              </a:rPr>
              <a:t>operations money and then let the grant use </a:t>
            </a:r>
            <a:r>
              <a:rPr lang="en-US" dirty="0" err="1" smtClean="0">
                <a:solidFill>
                  <a:schemeClr val="bg2"/>
                </a:solidFill>
                <a:latin typeface="ITC Stone Serif Std Medium" panose="02040602060506020304" pitchFamily="18" charset="0"/>
              </a:rPr>
              <a:t>it.You</a:t>
            </a:r>
            <a:r>
              <a:rPr lang="en-US" dirty="0" smtClean="0">
                <a:solidFill>
                  <a:schemeClr val="bg2"/>
                </a:solidFill>
                <a:latin typeface="ITC Stone Serif Std Medium" panose="02040602060506020304" pitchFamily="18" charset="0"/>
              </a:rPr>
              <a:t> can show the cheese purchase as cost</a:t>
            </a:r>
          </a:p>
          <a:p>
            <a:pPr eaLnBrk="1" hangingPunct="1"/>
            <a:r>
              <a:rPr lang="en-US" dirty="0" smtClean="0">
                <a:solidFill>
                  <a:schemeClr val="bg2"/>
                </a:solidFill>
                <a:latin typeface="ITC Stone Serif Std Medium" panose="02040602060506020304" pitchFamily="18" charset="0"/>
              </a:rPr>
              <a:t> share on the grant.</a:t>
            </a:r>
          </a:p>
          <a:p>
            <a:pPr eaLnBrk="1" hangingPunct="1"/>
            <a:endParaRPr lang="en-US" dirty="0">
              <a:solidFill>
                <a:schemeClr val="bg2"/>
              </a:solidFill>
              <a:latin typeface="ITC Stone Serif Std Medium" panose="02040602060506020304" pitchFamily="18" charset="0"/>
            </a:endParaRPr>
          </a:p>
          <a:p>
            <a:pPr eaLnBrk="1" hangingPunct="1"/>
            <a:r>
              <a:rPr lang="en-US" dirty="0" smtClean="0">
                <a:solidFill>
                  <a:schemeClr val="bg2"/>
                </a:solidFill>
                <a:latin typeface="ITC Stone Serif Std Medium" panose="02040602060506020304" pitchFamily="18" charset="0"/>
              </a:rPr>
              <a:t>To do this correctly, you would need to set up a new account</a:t>
            </a:r>
          </a:p>
          <a:p>
            <a:pPr eaLnBrk="1" hangingPunct="1"/>
            <a:r>
              <a:rPr lang="en-US" dirty="0" smtClean="0">
                <a:solidFill>
                  <a:schemeClr val="bg2"/>
                </a:solidFill>
                <a:latin typeface="ITC Stone Serif Std Medium" panose="02040602060506020304" pitchFamily="18" charset="0"/>
              </a:rPr>
              <a:t>001-01-10F-5555-0003. </a:t>
            </a:r>
          </a:p>
          <a:p>
            <a:pPr eaLnBrk="1" hangingPunct="1"/>
            <a:endParaRPr lang="en-US" dirty="0" smtClean="0">
              <a:solidFill>
                <a:schemeClr val="bg2"/>
              </a:solidFill>
              <a:latin typeface="ITC Stone Serif Std Medium" panose="02040602060506020304" pitchFamily="18" charset="0"/>
            </a:endParaRPr>
          </a:p>
          <a:p>
            <a:pPr eaLnBrk="1" hangingPunct="1"/>
            <a:r>
              <a:rPr lang="en-US" dirty="0" smtClean="0">
                <a:solidFill>
                  <a:schemeClr val="bg2"/>
                </a:solidFill>
                <a:latin typeface="ITC Stone Serif Std Medium" panose="02040602060506020304" pitchFamily="18" charset="0"/>
              </a:rPr>
              <a:t>Some </a:t>
            </a:r>
            <a:r>
              <a:rPr lang="en-US" dirty="0">
                <a:solidFill>
                  <a:schemeClr val="bg2"/>
                </a:solidFill>
                <a:latin typeface="ITC Stone Serif Std Medium" panose="02040602060506020304" pitchFamily="18" charset="0"/>
              </a:rPr>
              <a:t>mixing of </a:t>
            </a:r>
            <a:r>
              <a:rPr lang="en-US" dirty="0" smtClean="0">
                <a:solidFill>
                  <a:schemeClr val="bg2"/>
                </a:solidFill>
                <a:latin typeface="ITC Stone Serif Std Medium" panose="02040602060506020304" pitchFamily="18" charset="0"/>
              </a:rPr>
              <a:t>funds is </a:t>
            </a:r>
            <a:r>
              <a:rPr lang="en-US" dirty="0">
                <a:solidFill>
                  <a:schemeClr val="bg2"/>
                </a:solidFill>
                <a:latin typeface="ITC Stone Serif Std Medium" panose="02040602060506020304" pitchFamily="18" charset="0"/>
              </a:rPr>
              <a:t>allowable.  In general, if you want to </a:t>
            </a:r>
            <a:r>
              <a:rPr lang="en-US" dirty="0" smtClean="0">
                <a:solidFill>
                  <a:schemeClr val="bg2"/>
                </a:solidFill>
                <a:latin typeface="ITC Stone Serif Std Medium" panose="02040602060506020304" pitchFamily="18" charset="0"/>
              </a:rPr>
              <a:t>move</a:t>
            </a:r>
          </a:p>
          <a:p>
            <a:pPr eaLnBrk="1" hangingPunct="1"/>
            <a:r>
              <a:rPr lang="en-US" dirty="0" smtClean="0">
                <a:solidFill>
                  <a:schemeClr val="bg2"/>
                </a:solidFill>
                <a:latin typeface="ITC Stone Serif Std Medium" panose="02040602060506020304" pitchFamily="18" charset="0"/>
              </a:rPr>
              <a:t>money from </a:t>
            </a:r>
            <a:r>
              <a:rPr lang="en-US" dirty="0">
                <a:solidFill>
                  <a:schemeClr val="bg2"/>
                </a:solidFill>
                <a:latin typeface="ITC Stone Serif Std Medium" panose="02040602060506020304" pitchFamily="18" charset="0"/>
              </a:rPr>
              <a:t>one account to another within the same fund</a:t>
            </a:r>
            <a:r>
              <a:rPr lang="en-US" dirty="0" smtClean="0">
                <a:solidFill>
                  <a:schemeClr val="bg2"/>
                </a:solidFill>
                <a:latin typeface="ITC Stone Serif Std Medium" panose="02040602060506020304" pitchFamily="18" charset="0"/>
              </a:rPr>
              <a:t>, you </a:t>
            </a:r>
            <a:r>
              <a:rPr lang="en-US" dirty="0">
                <a:solidFill>
                  <a:schemeClr val="bg2"/>
                </a:solidFill>
                <a:latin typeface="ITC Stone Serif Std Medium" panose="02040602060506020304" pitchFamily="18" charset="0"/>
              </a:rPr>
              <a:t>can </a:t>
            </a:r>
            <a:endParaRPr lang="en-US" dirty="0" smtClean="0">
              <a:solidFill>
                <a:schemeClr val="bg2"/>
              </a:solidFill>
              <a:latin typeface="ITC Stone Serif Std Medium" panose="02040602060506020304" pitchFamily="18" charset="0"/>
            </a:endParaRPr>
          </a:p>
          <a:p>
            <a:pPr eaLnBrk="1" hangingPunct="1"/>
            <a:r>
              <a:rPr lang="en-US" dirty="0" smtClean="0">
                <a:solidFill>
                  <a:schemeClr val="bg2"/>
                </a:solidFill>
                <a:latin typeface="ITC Stone Serif Std Medium" panose="02040602060506020304" pitchFamily="18" charset="0"/>
              </a:rPr>
              <a:t>do </a:t>
            </a:r>
            <a:r>
              <a:rPr lang="en-US" dirty="0">
                <a:solidFill>
                  <a:schemeClr val="bg2"/>
                </a:solidFill>
                <a:latin typeface="ITC Stone Serif Std Medium" panose="02040602060506020304" pitchFamily="18" charset="0"/>
              </a:rPr>
              <a:t>that.  </a:t>
            </a:r>
            <a:endParaRPr lang="en-US" dirty="0" smtClean="0">
              <a:solidFill>
                <a:schemeClr val="bg2"/>
              </a:solidFill>
              <a:latin typeface="ITC Stone Serif Std Medium" panose="02040602060506020304" pitchFamily="18" charset="0"/>
            </a:endParaRPr>
          </a:p>
          <a:p>
            <a:pPr eaLnBrk="1" hangingPunct="1"/>
            <a:endParaRPr lang="en-US" dirty="0" smtClean="0">
              <a:solidFill>
                <a:schemeClr val="bg2"/>
              </a:solidFill>
              <a:latin typeface="ITC Stone Serif Std Medium" panose="02040602060506020304" pitchFamily="18" charset="0"/>
            </a:endParaRPr>
          </a:p>
          <a:p>
            <a:pPr eaLnBrk="1" hangingPunct="1"/>
            <a:r>
              <a:rPr lang="en-US" dirty="0" smtClean="0">
                <a:solidFill>
                  <a:schemeClr val="bg2"/>
                </a:solidFill>
                <a:latin typeface="ITC Stone Serif Std Medium" panose="02040602060506020304" pitchFamily="18" charset="0"/>
              </a:rPr>
              <a:t>If </a:t>
            </a:r>
            <a:r>
              <a:rPr lang="en-US" dirty="0">
                <a:solidFill>
                  <a:schemeClr val="bg2"/>
                </a:solidFill>
                <a:latin typeface="ITC Stone Serif Std Medium" panose="02040602060506020304" pitchFamily="18" charset="0"/>
              </a:rPr>
              <a:t>you want to move money </a:t>
            </a:r>
            <a:r>
              <a:rPr lang="en-US" dirty="0" smtClean="0">
                <a:solidFill>
                  <a:schemeClr val="bg2"/>
                </a:solidFill>
                <a:latin typeface="ITC Stone Serif Std Medium" panose="02040602060506020304" pitchFamily="18" charset="0"/>
              </a:rPr>
              <a:t>from one </a:t>
            </a:r>
            <a:r>
              <a:rPr lang="en-US" dirty="0">
                <a:solidFill>
                  <a:schemeClr val="bg2"/>
                </a:solidFill>
                <a:latin typeface="ITC Stone Serif Std Medium" panose="02040602060506020304" pitchFamily="18" charset="0"/>
              </a:rPr>
              <a:t>fund to a different </a:t>
            </a:r>
            <a:endParaRPr lang="en-US" dirty="0" smtClean="0">
              <a:solidFill>
                <a:schemeClr val="bg2"/>
              </a:solidFill>
              <a:latin typeface="ITC Stone Serif Std Medium" panose="02040602060506020304" pitchFamily="18" charset="0"/>
            </a:endParaRPr>
          </a:p>
          <a:p>
            <a:pPr eaLnBrk="1" hangingPunct="1"/>
            <a:r>
              <a:rPr lang="en-US" dirty="0" smtClean="0">
                <a:solidFill>
                  <a:schemeClr val="bg2"/>
                </a:solidFill>
                <a:latin typeface="ITC Stone Serif Std Medium" panose="02040602060506020304" pitchFamily="18" charset="0"/>
              </a:rPr>
              <a:t>fund</a:t>
            </a:r>
            <a:r>
              <a:rPr lang="en-US" dirty="0">
                <a:solidFill>
                  <a:schemeClr val="bg2"/>
                </a:solidFill>
                <a:latin typeface="ITC Stone Serif Std Medium" panose="02040602060506020304" pitchFamily="18" charset="0"/>
              </a:rPr>
              <a:t>, call the Controller’s </a:t>
            </a:r>
            <a:r>
              <a:rPr lang="en-US" dirty="0" smtClean="0">
                <a:solidFill>
                  <a:schemeClr val="bg2"/>
                </a:solidFill>
                <a:latin typeface="ITC Stone Serif Std Medium" panose="02040602060506020304" pitchFamily="18" charset="0"/>
              </a:rPr>
              <a:t>office first</a:t>
            </a:r>
            <a:r>
              <a:rPr lang="en-US" dirty="0">
                <a:solidFill>
                  <a:schemeClr val="bg2"/>
                </a:solidFill>
                <a:latin typeface="ITC Stone Serif Std Medium" panose="02040602060506020304" pitchFamily="18" charset="0"/>
              </a:rPr>
              <a:t>.</a:t>
            </a:r>
          </a:p>
        </p:txBody>
      </p:sp>
    </p:spTree>
    <p:extLst>
      <p:ext uri="{BB962C8B-B14F-4D97-AF65-F5344CB8AC3E}">
        <p14:creationId xmlns:p14="http://schemas.microsoft.com/office/powerpoint/2010/main" val="1077108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latin typeface="ITC Stone Serif Std Medium" panose="02040602060506020304" pitchFamily="18" charset="0"/>
              </a:rPr>
              <a:t>Donated Funds</a:t>
            </a:r>
          </a:p>
        </p:txBody>
      </p:sp>
      <p:sp>
        <p:nvSpPr>
          <p:cNvPr id="22531" name="Content Placeholder 2"/>
          <p:cNvSpPr>
            <a:spLocks noGrp="1"/>
          </p:cNvSpPr>
          <p:nvPr>
            <p:ph idx="1"/>
          </p:nvPr>
        </p:nvSpPr>
        <p:spPr>
          <a:xfrm>
            <a:off x="596766" y="2298700"/>
            <a:ext cx="7875722" cy="1846659"/>
          </a:xfrm>
        </p:spPr>
        <p:txBody>
          <a:bodyPr/>
          <a:lstStyle/>
          <a:p>
            <a:r>
              <a:rPr lang="en-US" sz="2400" dirty="0" smtClean="0">
                <a:latin typeface="ITC Stone Serif Std Medium" panose="02040602060506020304" pitchFamily="18" charset="0"/>
              </a:rPr>
              <a:t>Not considered “state” money </a:t>
            </a:r>
          </a:p>
          <a:p>
            <a:r>
              <a:rPr lang="en-US" sz="2400" dirty="0" smtClean="0">
                <a:latin typeface="ITC Stone Serif Std Medium" panose="02040602060506020304" pitchFamily="18" charset="0"/>
              </a:rPr>
              <a:t>Fewer restrictions on spending than state money</a:t>
            </a:r>
          </a:p>
          <a:p>
            <a:r>
              <a:rPr lang="en-US" sz="2400" dirty="0" smtClean="0">
                <a:latin typeface="ITC Stone Serif Std Medium" panose="02040602060506020304" pitchFamily="18" charset="0"/>
              </a:rPr>
              <a:t>Can’t move state funds into donated  funds</a:t>
            </a:r>
          </a:p>
          <a:p>
            <a:r>
              <a:rPr lang="en-US" dirty="0" smtClean="0">
                <a:latin typeface="ITC Stone Serif Std Medium" panose="02040602060506020304" pitchFamily="18" charset="0"/>
              </a:rPr>
              <a:t>Please read our 17A policy BPPM 70.33</a:t>
            </a:r>
            <a:endParaRPr lang="en-US" sz="2400" dirty="0" smtClean="0">
              <a:latin typeface="ITC Stone Serif Std Medium" panose="02040602060506020304" pitchFamily="18" charset="0"/>
            </a:endParaRP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4CAA8701-C560-4158-8AEC-B4FD3F816F85}" type="slidenum">
              <a:rPr lang="en-US" smtClean="0">
                <a:solidFill>
                  <a:schemeClr val="bg2"/>
                </a:solidFill>
              </a:rPr>
              <a:pPr eaLnBrk="1" hangingPunct="1"/>
              <a:t>19</a:t>
            </a:fld>
            <a:endParaRPr lang="en-US" dirty="0" smtClean="0">
              <a:solidFill>
                <a:schemeClr val="bg2"/>
              </a:solidFill>
            </a:endParaRPr>
          </a:p>
        </p:txBody>
      </p:sp>
    </p:spTree>
    <p:extLst>
      <p:ext uri="{BB962C8B-B14F-4D97-AF65-F5344CB8AC3E}">
        <p14:creationId xmlns:p14="http://schemas.microsoft.com/office/powerpoint/2010/main" val="3272722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04469"/>
            <a:ext cx="9144000" cy="590931"/>
          </a:xfrm>
        </p:spPr>
        <p:txBody>
          <a:bodyPr/>
          <a:lstStyle/>
          <a:p>
            <a:pPr eaLnBrk="1" hangingPunct="1"/>
            <a:r>
              <a:rPr lang="en-US" sz="3600" dirty="0" smtClean="0">
                <a:latin typeface="ITC Stone Serif Std Medium" panose="02040602060506020304" pitchFamily="18" charset="0"/>
              </a:rPr>
              <a:t>Objectives</a:t>
            </a:r>
          </a:p>
        </p:txBody>
      </p:sp>
      <p:sp>
        <p:nvSpPr>
          <p:cNvPr id="9219" name="Content Placeholder 2"/>
          <p:cNvSpPr>
            <a:spLocks noGrp="1"/>
          </p:cNvSpPr>
          <p:nvPr>
            <p:ph idx="1"/>
          </p:nvPr>
        </p:nvSpPr>
        <p:spPr>
          <a:xfrm>
            <a:off x="481262" y="1295400"/>
            <a:ext cx="8662737" cy="4539704"/>
          </a:xfrm>
        </p:spPr>
        <p:txBody>
          <a:bodyPr/>
          <a:lstStyle/>
          <a:p>
            <a:pPr eaLnBrk="1" hangingPunct="1">
              <a:buFontTx/>
              <a:buNone/>
              <a:defRPr/>
            </a:pPr>
            <a:endParaRPr lang="en-US" sz="1200" dirty="0" smtClean="0">
              <a:latin typeface="ITC Stone Serif Std Medium" panose="02040602060506020304" pitchFamily="18" charset="0"/>
            </a:endParaRPr>
          </a:p>
          <a:p>
            <a:pPr eaLnBrk="1" hangingPunct="1">
              <a:defRPr/>
            </a:pPr>
            <a:r>
              <a:rPr lang="en-US" sz="2400" dirty="0" smtClean="0">
                <a:latin typeface="ITC Stone Serif Std Medium" panose="02040602060506020304" pitchFamily="18" charset="0"/>
              </a:rPr>
              <a:t>Some history of WSU </a:t>
            </a:r>
          </a:p>
          <a:p>
            <a:pPr eaLnBrk="1" hangingPunct="1">
              <a:defRPr/>
            </a:pPr>
            <a:r>
              <a:rPr lang="en-US" sz="2400" dirty="0" smtClean="0">
                <a:latin typeface="ITC Stone Serif Std Medium" panose="02040602060506020304" pitchFamily="18" charset="0"/>
              </a:rPr>
              <a:t>WSU’s basic accounting framework, its systems and how they inter-relate</a:t>
            </a:r>
          </a:p>
          <a:p>
            <a:pPr eaLnBrk="1" hangingPunct="1">
              <a:defRPr/>
            </a:pPr>
            <a:r>
              <a:rPr lang="en-US" sz="2400" dirty="0" smtClean="0">
                <a:latin typeface="ITC Stone Serif Std Medium" panose="02040602060506020304" pitchFamily="18" charset="0"/>
              </a:rPr>
              <a:t>List the training classes that you can take to learn more about each of these systems</a:t>
            </a:r>
          </a:p>
          <a:p>
            <a:pPr eaLnBrk="1" hangingPunct="1">
              <a:defRPr/>
            </a:pPr>
            <a:r>
              <a:rPr lang="en-US" sz="2400" dirty="0" smtClean="0">
                <a:latin typeface="ITC Stone Serif Std Medium" panose="02040602060506020304" pitchFamily="18" charset="0"/>
              </a:rPr>
              <a:t>List the resources and people that you can go to when you have a question</a:t>
            </a:r>
          </a:p>
          <a:p>
            <a:pPr eaLnBrk="1" hangingPunct="1">
              <a:buFontTx/>
              <a:buNone/>
              <a:defRPr/>
            </a:pPr>
            <a:endParaRPr lang="en-US" sz="1200" dirty="0" smtClean="0">
              <a:latin typeface="ITC Stone Serif Std Medium" panose="02040602060506020304" pitchFamily="18" charset="0"/>
            </a:endParaRPr>
          </a:p>
          <a:p>
            <a:pPr eaLnBrk="1" hangingPunct="1">
              <a:buFontTx/>
              <a:buNone/>
              <a:defRPr/>
            </a:pPr>
            <a:endParaRPr lang="en-US" sz="1200" dirty="0" smtClean="0">
              <a:latin typeface="ITC Stone Serif Std Medium" panose="02040602060506020304" pitchFamily="18" charset="0"/>
            </a:endParaRPr>
          </a:p>
          <a:p>
            <a:pPr eaLnBrk="1" hangingPunct="1">
              <a:buFontTx/>
              <a:buNone/>
              <a:defRPr/>
            </a:pPr>
            <a:endParaRPr lang="en-US" sz="1200" dirty="0" smtClean="0">
              <a:latin typeface="ITC Stone Serif Std Medium" panose="02040602060506020304" pitchFamily="18" charset="0"/>
            </a:endParaRPr>
          </a:p>
          <a:p>
            <a:pPr eaLnBrk="1" hangingPunct="1">
              <a:buFontTx/>
              <a:buNone/>
              <a:defRPr/>
            </a:pPr>
            <a:r>
              <a:rPr lang="en-US" sz="1200" dirty="0" smtClean="0">
                <a:latin typeface="ITC Stone Serif Std Medium" panose="02040602060506020304" pitchFamily="18" charset="0"/>
              </a:rPr>
              <a:t>                                                         </a:t>
            </a:r>
            <a:r>
              <a:rPr lang="en-US" sz="3200" b="0" u="sng" dirty="0" smtClean="0">
                <a:latin typeface="ITC Stone Serif Std Medium" panose="02040602060506020304" pitchFamily="18" charset="0"/>
              </a:rPr>
              <a:t>Please Ask Questions!</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88399E69-42B6-4522-B347-BC6E5A2AAB3A}" type="slidenum">
              <a:rPr lang="en-US" smtClean="0">
                <a:solidFill>
                  <a:schemeClr val="bg2"/>
                </a:solidFill>
              </a:rPr>
              <a:pPr eaLnBrk="1" hangingPunct="1"/>
              <a:t>2</a:t>
            </a:fld>
            <a:endParaRPr lang="en-US" dirty="0" smtClean="0">
              <a:solidFill>
                <a:schemeClr val="bg2"/>
              </a:solidFill>
            </a:endParaRPr>
          </a:p>
        </p:txBody>
      </p:sp>
      <p:pic>
        <p:nvPicPr>
          <p:cNvPr id="8197" name="Picture 4" descr="searching-man.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4724400"/>
            <a:ext cx="1371600" cy="171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874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latin typeface="ITC Stone Serif Std Medium" panose="02040602060506020304" pitchFamily="18" charset="0"/>
              </a:rPr>
              <a:t>What Color is My Money?</a:t>
            </a:r>
          </a:p>
        </p:txBody>
      </p:sp>
      <p:sp>
        <p:nvSpPr>
          <p:cNvPr id="23555" name="Content Placeholder 2"/>
          <p:cNvSpPr>
            <a:spLocks noGrp="1"/>
          </p:cNvSpPr>
          <p:nvPr>
            <p:ph idx="1"/>
          </p:nvPr>
        </p:nvSpPr>
        <p:spPr>
          <a:xfrm>
            <a:off x="1157288" y="2298700"/>
            <a:ext cx="7315200" cy="2308324"/>
          </a:xfrm>
        </p:spPr>
        <p:txBody>
          <a:bodyPr/>
          <a:lstStyle/>
          <a:p>
            <a:pPr>
              <a:buFontTx/>
              <a:buNone/>
            </a:pPr>
            <a:r>
              <a:rPr lang="en-US" dirty="0" smtClean="0">
                <a:latin typeface="ITC Stone Serif Std Medium" panose="02040602060506020304" pitchFamily="18" charset="0"/>
              </a:rPr>
              <a:t>You can tell by the fund number</a:t>
            </a:r>
          </a:p>
          <a:p>
            <a:r>
              <a:rPr lang="en-US" sz="1800" b="0" dirty="0" smtClean="0">
                <a:latin typeface="ITC Stone Serif Std Medium" panose="02040602060506020304" pitchFamily="18" charset="0"/>
              </a:rPr>
              <a:t>Unrestricted operating funds are:  001, 148, and 149</a:t>
            </a:r>
          </a:p>
          <a:p>
            <a:r>
              <a:rPr lang="en-US" sz="1800" b="0" dirty="0" smtClean="0">
                <a:latin typeface="ITC Stone Serif Std Medium" panose="02040602060506020304" pitchFamily="18" charset="0"/>
              </a:rPr>
              <a:t>Unrestricted internal service &amp; auxiliary funds are:  400’s &amp; 500’s</a:t>
            </a:r>
          </a:p>
          <a:p>
            <a:r>
              <a:rPr lang="en-US" sz="1800" b="0" dirty="0" smtClean="0">
                <a:latin typeface="ITC Stone Serif Std Medium" panose="02040602060506020304" pitchFamily="18" charset="0"/>
              </a:rPr>
              <a:t>Restricted grant funds are:  143 &amp; 145</a:t>
            </a:r>
          </a:p>
          <a:p>
            <a:r>
              <a:rPr lang="en-US" sz="1800" b="0" dirty="0" smtClean="0">
                <a:latin typeface="ITC Stone Serif Std Medium" panose="02040602060506020304" pitchFamily="18" charset="0"/>
              </a:rPr>
              <a:t>Restricted donated funds are: 846</a:t>
            </a:r>
          </a:p>
          <a:p>
            <a:pPr>
              <a:buFontTx/>
              <a:buNone/>
            </a:pPr>
            <a:endParaRPr lang="en-US" dirty="0" smtClean="0">
              <a:latin typeface="ITC Stone Serif Std Medium" panose="02040602060506020304" pitchFamily="18" charset="0"/>
            </a:endParaRP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9E74268F-01F9-40DD-8C8B-02C063E13B36}" type="slidenum">
              <a:rPr lang="en-US" smtClean="0">
                <a:solidFill>
                  <a:schemeClr val="bg2"/>
                </a:solidFill>
              </a:rPr>
              <a:pPr eaLnBrk="1" hangingPunct="1"/>
              <a:t>20</a:t>
            </a:fld>
            <a:endParaRPr lang="en-US" dirty="0" smtClean="0">
              <a:solidFill>
                <a:schemeClr val="bg2"/>
              </a:solidFill>
            </a:endParaRPr>
          </a:p>
        </p:txBody>
      </p:sp>
    </p:spTree>
    <p:extLst>
      <p:ext uri="{BB962C8B-B14F-4D97-AF65-F5344CB8AC3E}">
        <p14:creationId xmlns:p14="http://schemas.microsoft.com/office/powerpoint/2010/main" val="77065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latin typeface="ITC Stone Serif Std Medium" panose="02040602060506020304" pitchFamily="18" charset="0"/>
              </a:rPr>
              <a:t>How do I know what my money is to be used for?</a:t>
            </a:r>
          </a:p>
        </p:txBody>
      </p:sp>
      <p:sp>
        <p:nvSpPr>
          <p:cNvPr id="24579" name="Content Placeholder 2"/>
          <p:cNvSpPr>
            <a:spLocks noGrp="1"/>
          </p:cNvSpPr>
          <p:nvPr>
            <p:ph idx="1"/>
          </p:nvPr>
        </p:nvSpPr>
        <p:spPr>
          <a:xfrm>
            <a:off x="152400" y="2362200"/>
            <a:ext cx="8991600" cy="3924151"/>
          </a:xfrm>
        </p:spPr>
        <p:txBody>
          <a:bodyPr/>
          <a:lstStyle/>
          <a:p>
            <a:pPr>
              <a:buFontTx/>
              <a:buNone/>
            </a:pPr>
            <a:r>
              <a:rPr lang="en-US" dirty="0" smtClean="0">
                <a:latin typeface="ITC Stone Serif Std Medium" panose="02040602060506020304" pitchFamily="18" charset="0"/>
              </a:rPr>
              <a:t>You can tell by the program and subprogram</a:t>
            </a:r>
          </a:p>
          <a:p>
            <a:r>
              <a:rPr lang="en-US" sz="1800" b="0" dirty="0" smtClean="0">
                <a:latin typeface="ITC Stone Serif Std Medium" panose="02040602060506020304" pitchFamily="18" charset="0"/>
              </a:rPr>
              <a:t>Instruction &amp; Departmental Research (Programs 06 &amp; 10)</a:t>
            </a:r>
          </a:p>
          <a:p>
            <a:r>
              <a:rPr lang="en-US" sz="1800" b="0" dirty="0" smtClean="0">
                <a:latin typeface="ITC Stone Serif Std Medium" panose="02040602060506020304" pitchFamily="18" charset="0"/>
              </a:rPr>
              <a:t>Sponsored Research (Programs 11, 12, 13, &amp; 14)</a:t>
            </a:r>
          </a:p>
          <a:p>
            <a:r>
              <a:rPr lang="en-US" sz="1800" b="0" dirty="0" smtClean="0">
                <a:latin typeface="ITC Stone Serif Std Medium" panose="02040602060506020304" pitchFamily="18" charset="0"/>
              </a:rPr>
              <a:t>Public Service (Program 09)</a:t>
            </a:r>
          </a:p>
          <a:p>
            <a:r>
              <a:rPr lang="en-US" sz="1800" b="0" dirty="0" smtClean="0">
                <a:latin typeface="ITC Stone Serif Std Medium" panose="02040602060506020304" pitchFamily="18" charset="0"/>
              </a:rPr>
              <a:t>Student Services (Program 03)</a:t>
            </a:r>
          </a:p>
          <a:p>
            <a:r>
              <a:rPr lang="en-US" sz="1800" b="0" dirty="0" smtClean="0">
                <a:latin typeface="ITC Stone Serif Std Medium" panose="02040602060506020304" pitchFamily="18" charset="0"/>
              </a:rPr>
              <a:t>Academic Support (Programs 07 &amp; 08)</a:t>
            </a:r>
          </a:p>
          <a:p>
            <a:r>
              <a:rPr lang="en-US" sz="1800" b="0" dirty="0" smtClean="0">
                <a:latin typeface="ITC Stone Serif Std Medium" panose="02040602060506020304" pitchFamily="18" charset="0"/>
              </a:rPr>
              <a:t>Institutional Support (Program 01)</a:t>
            </a:r>
          </a:p>
          <a:p>
            <a:r>
              <a:rPr lang="en-US" sz="1800" b="0" dirty="0" smtClean="0">
                <a:latin typeface="ITC Stone Serif Std Medium" panose="02040602060506020304" pitchFamily="18" charset="0"/>
              </a:rPr>
              <a:t>Operation &amp; Maintenance of Plant (Program 04)</a:t>
            </a:r>
          </a:p>
          <a:p>
            <a:r>
              <a:rPr lang="en-US" sz="1800" b="0" dirty="0" smtClean="0">
                <a:latin typeface="ITC Stone Serif Std Medium" panose="02040602060506020304" pitchFamily="18" charset="0"/>
              </a:rPr>
              <a:t>Auxiliary Enterprises (Program 15)</a:t>
            </a:r>
          </a:p>
          <a:p>
            <a:r>
              <a:rPr lang="en-US" sz="1800" b="0" dirty="0" smtClean="0">
                <a:latin typeface="ITC Stone Serif Std Medium" panose="02040602060506020304" pitchFamily="18" charset="0"/>
              </a:rPr>
              <a:t>Scholarships, Financial Aid, Donations (Program 17)</a:t>
            </a:r>
          </a:p>
          <a:p>
            <a:pPr>
              <a:buFontTx/>
              <a:buNone/>
            </a:pPr>
            <a:endParaRPr lang="en-US" sz="1800" b="0" dirty="0" smtClean="0">
              <a:latin typeface="ITC Stone Serif Std Medium" panose="02040602060506020304" pitchFamily="18" charset="0"/>
            </a:endParaRP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08664808-A9E7-4C12-B5BB-A487F2D69212}" type="slidenum">
              <a:rPr lang="en-US" smtClean="0">
                <a:solidFill>
                  <a:schemeClr val="bg2"/>
                </a:solidFill>
              </a:rPr>
              <a:pPr eaLnBrk="1" hangingPunct="1"/>
              <a:t>21</a:t>
            </a:fld>
            <a:endParaRPr lang="en-US" dirty="0" smtClean="0">
              <a:solidFill>
                <a:schemeClr val="bg2"/>
              </a:solidFill>
            </a:endParaRPr>
          </a:p>
        </p:txBody>
      </p:sp>
    </p:spTree>
    <p:extLst>
      <p:ext uri="{BB962C8B-B14F-4D97-AF65-F5344CB8AC3E}">
        <p14:creationId xmlns:p14="http://schemas.microsoft.com/office/powerpoint/2010/main" val="3812777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4188" y="1057995"/>
            <a:ext cx="8659812" cy="1255728"/>
          </a:xfrm>
        </p:spPr>
        <p:txBody>
          <a:bodyPr/>
          <a:lstStyle/>
          <a:p>
            <a:pPr algn="ctr"/>
            <a:r>
              <a:rPr lang="en-US" sz="2800" dirty="0" smtClean="0">
                <a:latin typeface="ITC Stone Serif Std Medium" panose="02040602060506020304" pitchFamily="18" charset="0"/>
              </a:rPr>
              <a:t>Who can I call if I have a question about how to account for the money in my buckets?</a:t>
            </a:r>
          </a:p>
        </p:txBody>
      </p:sp>
      <p:sp>
        <p:nvSpPr>
          <p:cNvPr id="25603" name="Content Placeholder 2"/>
          <p:cNvSpPr>
            <a:spLocks noGrp="1"/>
          </p:cNvSpPr>
          <p:nvPr>
            <p:ph idx="1"/>
          </p:nvPr>
        </p:nvSpPr>
        <p:spPr>
          <a:xfrm>
            <a:off x="484188" y="2627849"/>
            <a:ext cx="7988300" cy="1846659"/>
          </a:xfrm>
        </p:spPr>
        <p:txBody>
          <a:bodyPr anchor="ctr"/>
          <a:lstStyle/>
          <a:p>
            <a:r>
              <a:rPr lang="en-US" dirty="0" smtClean="0">
                <a:latin typeface="ITC Stone Serif Std Medium" panose="02040602060506020304" pitchFamily="18" charset="0"/>
              </a:rPr>
              <a:t>Tami Bidle</a:t>
            </a:r>
            <a:r>
              <a:rPr lang="en-US" sz="2400" b="0" dirty="0" smtClean="0">
                <a:latin typeface="ITC Stone Serif Std Medium" panose="02040602060506020304" pitchFamily="18" charset="0"/>
              </a:rPr>
              <a:t> 	      5-1202	</a:t>
            </a:r>
            <a:r>
              <a:rPr lang="en-US" u="sng" dirty="0">
                <a:latin typeface="ITC Stone Serif Std Medium" panose="02040602060506020304" pitchFamily="18" charset="0"/>
              </a:rPr>
              <a:t> tbidle@wsu.edu</a:t>
            </a:r>
          </a:p>
          <a:p>
            <a:r>
              <a:rPr lang="en-US" sz="2400" b="0" dirty="0" smtClean="0">
                <a:latin typeface="ITC Stone Serif Std Medium" panose="02040602060506020304" pitchFamily="18" charset="0"/>
              </a:rPr>
              <a:t>Jennifer Druffel  5-2027	 </a:t>
            </a:r>
            <a:r>
              <a:rPr lang="en-US" u="sng" dirty="0">
                <a:latin typeface="ITC Stone Serif Std Medium" panose="02040602060506020304" pitchFamily="18" charset="0"/>
              </a:rPr>
              <a:t>jennifer.reyes@wsu.edu</a:t>
            </a:r>
          </a:p>
          <a:p>
            <a:r>
              <a:rPr lang="en-US" dirty="0" smtClean="0">
                <a:latin typeface="ITC Stone Serif Std Medium" panose="02040602060506020304" pitchFamily="18" charset="0"/>
              </a:rPr>
              <a:t>Rick Combs </a:t>
            </a:r>
            <a:r>
              <a:rPr lang="en-US" sz="2400" b="0" dirty="0" smtClean="0">
                <a:latin typeface="ITC Stone Serif Std Medium" panose="02040602060506020304" pitchFamily="18" charset="0"/>
              </a:rPr>
              <a:t>       5-2028 	 </a:t>
            </a:r>
            <a:r>
              <a:rPr lang="en-US" u="sng" dirty="0">
                <a:latin typeface="ITC Stone Serif Std Medium" panose="02040602060506020304" pitchFamily="18" charset="0"/>
                <a:hlinkClick r:id="rId2"/>
              </a:rPr>
              <a:t>combs@wsu.edu</a:t>
            </a:r>
            <a:endParaRPr lang="en-US" dirty="0">
              <a:latin typeface="ITC Stone Serif Std Medium" panose="02040602060506020304" pitchFamily="18" charset="0"/>
            </a:endParaRPr>
          </a:p>
          <a:p>
            <a:pPr marL="0" indent="0">
              <a:buNone/>
            </a:pPr>
            <a:endParaRPr lang="en-US" dirty="0" smtClean="0">
              <a:latin typeface="ITC Stone Serif Std Medium" panose="02040602060506020304" pitchFamily="18" charset="0"/>
            </a:endParaRP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B7B5B731-779C-4716-B469-59B79F4FE773}" type="slidenum">
              <a:rPr lang="en-US" smtClean="0">
                <a:solidFill>
                  <a:schemeClr val="bg2"/>
                </a:solidFill>
              </a:rPr>
              <a:pPr eaLnBrk="1" hangingPunct="1"/>
              <a:t>22</a:t>
            </a:fld>
            <a:endParaRPr lang="en-US" dirty="0" smtClean="0">
              <a:solidFill>
                <a:schemeClr val="bg2"/>
              </a:solidFill>
            </a:endParaRPr>
          </a:p>
        </p:txBody>
      </p:sp>
    </p:spTree>
    <p:extLst>
      <p:ext uri="{BB962C8B-B14F-4D97-AF65-F5344CB8AC3E}">
        <p14:creationId xmlns:p14="http://schemas.microsoft.com/office/powerpoint/2010/main" val="780394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84188" y="1181208"/>
            <a:ext cx="8659812" cy="757130"/>
          </a:xfrm>
        </p:spPr>
        <p:txBody>
          <a:bodyPr/>
          <a:lstStyle/>
          <a:p>
            <a:pPr algn="ctr"/>
            <a:r>
              <a:rPr lang="en-US" dirty="0" smtClean="0">
                <a:latin typeface="ITC Stone Serif Std Medium" panose="02040602060506020304" pitchFamily="18" charset="0"/>
              </a:rPr>
              <a:t>How do Funds and Programs fit into WSU’s Financial Reporting?</a:t>
            </a:r>
          </a:p>
        </p:txBody>
      </p:sp>
      <p:sp>
        <p:nvSpPr>
          <p:cNvPr id="26627" name="Content Placeholder 2"/>
          <p:cNvSpPr>
            <a:spLocks noGrp="1"/>
          </p:cNvSpPr>
          <p:nvPr>
            <p:ph idx="1"/>
          </p:nvPr>
        </p:nvSpPr>
        <p:spPr>
          <a:xfrm>
            <a:off x="484188" y="2298700"/>
            <a:ext cx="7988300" cy="3785652"/>
          </a:xfrm>
        </p:spPr>
        <p:txBody>
          <a:bodyPr/>
          <a:lstStyle/>
          <a:p>
            <a:r>
              <a:rPr lang="en-US" sz="2000" b="0" dirty="0" smtClean="0">
                <a:latin typeface="ITC Stone Serif Std Medium" panose="02040602060506020304" pitchFamily="18" charset="0"/>
              </a:rPr>
              <a:t>Revenues are summarized by source</a:t>
            </a:r>
          </a:p>
          <a:p>
            <a:r>
              <a:rPr lang="en-US" sz="2000" b="0" dirty="0" smtClean="0">
                <a:latin typeface="ITC Stone Serif Std Medium" panose="02040602060506020304" pitchFamily="18" charset="0"/>
              </a:rPr>
              <a:t>Expenditures are summarized by object and by program</a:t>
            </a:r>
          </a:p>
          <a:p>
            <a:r>
              <a:rPr lang="en-US" sz="2000" b="0" dirty="0" smtClean="0">
                <a:latin typeface="ITC Stone Serif Std Medium" panose="02040602060506020304" pitchFamily="18" charset="0"/>
              </a:rPr>
              <a:t>Required adjustments, accruals, and reclassifications are made</a:t>
            </a:r>
          </a:p>
          <a:p>
            <a:r>
              <a:rPr lang="en-US" sz="2000" b="0" dirty="0" smtClean="0">
                <a:latin typeface="ITC Stone Serif Std Medium" panose="02040602060506020304" pitchFamily="18" charset="0"/>
              </a:rPr>
              <a:t>The result becomes the income statement on our financial statements </a:t>
            </a:r>
          </a:p>
          <a:p>
            <a:endParaRPr lang="en-US" sz="2000" b="0" dirty="0" smtClean="0">
              <a:latin typeface="ITC Stone Serif Std Medium" panose="02040602060506020304" pitchFamily="18" charset="0"/>
            </a:endParaRPr>
          </a:p>
          <a:p>
            <a:pPr>
              <a:buFontTx/>
              <a:buNone/>
            </a:pPr>
            <a:endParaRPr lang="en-US" sz="2000" b="0" dirty="0" smtClean="0">
              <a:latin typeface="ITC Stone Serif Std Medium" panose="02040602060506020304" pitchFamily="18" charset="0"/>
            </a:endParaRPr>
          </a:p>
          <a:p>
            <a:pPr>
              <a:buFontTx/>
              <a:buNone/>
            </a:pPr>
            <a:r>
              <a:rPr lang="en-US" sz="2000" b="0" dirty="0" smtClean="0">
                <a:latin typeface="ITC Stone Serif Std Medium" panose="02040602060506020304" pitchFamily="18" charset="0"/>
              </a:rPr>
              <a:t>WSU financial statements are available online at:</a:t>
            </a:r>
          </a:p>
          <a:p>
            <a:pPr>
              <a:buFontTx/>
              <a:buNone/>
            </a:pPr>
            <a:r>
              <a:rPr lang="en-US" sz="2000" b="0" dirty="0" smtClean="0">
                <a:latin typeface="ITC Stone Serif Std Medium" panose="02040602060506020304" pitchFamily="18" charset="0"/>
                <a:hlinkClick r:id="rId2"/>
              </a:rPr>
              <a:t>http://www.wsu.edu/genacct/finstat.htm</a:t>
            </a:r>
            <a:endParaRPr lang="en-US" sz="2000" b="0" dirty="0" smtClean="0">
              <a:latin typeface="ITC Stone Serif Std Medium" panose="02040602060506020304" pitchFamily="18" charset="0"/>
            </a:endParaRPr>
          </a:p>
          <a:p>
            <a:pPr>
              <a:buFontTx/>
              <a:buNone/>
            </a:pPr>
            <a:endParaRPr lang="en-US" sz="2000" b="0" dirty="0" smtClean="0">
              <a:latin typeface="ITC Stone Serif Std Medium" panose="02040602060506020304" pitchFamily="18" charset="0"/>
            </a:endParaRP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D01E8EFA-33AB-4436-A29B-0016F198E3C9}" type="slidenum">
              <a:rPr lang="en-US" smtClean="0">
                <a:solidFill>
                  <a:schemeClr val="bg2"/>
                </a:solidFill>
              </a:rPr>
              <a:pPr eaLnBrk="1" hangingPunct="1"/>
              <a:t>23</a:t>
            </a:fld>
            <a:endParaRPr lang="en-US" dirty="0" smtClean="0">
              <a:solidFill>
                <a:schemeClr val="bg2"/>
              </a:solidFill>
            </a:endParaRPr>
          </a:p>
        </p:txBody>
      </p:sp>
    </p:spTree>
    <p:extLst>
      <p:ext uri="{BB962C8B-B14F-4D97-AF65-F5344CB8AC3E}">
        <p14:creationId xmlns:p14="http://schemas.microsoft.com/office/powerpoint/2010/main" val="2352601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Budgetary Sub-ledger and General Ledger</a:t>
            </a:r>
            <a:endParaRPr lang="en-US" dirty="0"/>
          </a:p>
        </p:txBody>
      </p:sp>
      <p:sp>
        <p:nvSpPr>
          <p:cNvPr id="3" name="Content Placeholder 2"/>
          <p:cNvSpPr>
            <a:spLocks noGrp="1"/>
          </p:cNvSpPr>
          <p:nvPr>
            <p:ph idx="1"/>
          </p:nvPr>
        </p:nvSpPr>
        <p:spPr>
          <a:xfrm>
            <a:off x="1157288" y="2298700"/>
            <a:ext cx="7315200" cy="923330"/>
          </a:xfrm>
        </p:spPr>
        <p:txBody>
          <a:bodyPr/>
          <a:lstStyle/>
          <a:p>
            <a:r>
              <a:rPr lang="en-US" dirty="0" smtClean="0"/>
              <a:t>BALANCES</a:t>
            </a:r>
          </a:p>
          <a:p>
            <a:r>
              <a:rPr lang="en-US" dirty="0" smtClean="0"/>
              <a:t>FACTS</a:t>
            </a:r>
          </a:p>
        </p:txBody>
      </p:sp>
      <p:sp>
        <p:nvSpPr>
          <p:cNvPr id="4" name="Slide Number Placeholder 3"/>
          <p:cNvSpPr>
            <a:spLocks noGrp="1"/>
          </p:cNvSpPr>
          <p:nvPr>
            <p:ph type="sldNum" sz="quarter" idx="12"/>
          </p:nvPr>
        </p:nvSpPr>
        <p:spPr/>
        <p:txBody>
          <a:bodyPr/>
          <a:lstStyle/>
          <a:p>
            <a:pPr>
              <a:defRPr/>
            </a:pPr>
            <a:r>
              <a:rPr lang="en-US" dirty="0" smtClean="0"/>
              <a:t>Slide </a:t>
            </a:r>
            <a:fld id="{C295536F-F1CE-406A-9D56-BC22A1118E05}" type="slidenum">
              <a:rPr lang="en-US" smtClean="0"/>
              <a:pPr>
                <a:defRPr/>
              </a:pPr>
              <a:t>24</a:t>
            </a:fld>
            <a:endParaRPr lang="en-US" dirty="0"/>
          </a:p>
        </p:txBody>
      </p:sp>
    </p:spTree>
    <p:extLst>
      <p:ext uri="{BB962C8B-B14F-4D97-AF65-F5344CB8AC3E}">
        <p14:creationId xmlns:p14="http://schemas.microsoft.com/office/powerpoint/2010/main" val="2929907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BALANCES</a:t>
            </a:r>
            <a:endParaRPr lang="en-US" dirty="0"/>
          </a:p>
        </p:txBody>
      </p:sp>
      <p:sp>
        <p:nvSpPr>
          <p:cNvPr id="3" name="Content Placeholder 2"/>
          <p:cNvSpPr>
            <a:spLocks noGrp="1"/>
          </p:cNvSpPr>
          <p:nvPr>
            <p:ph idx="1"/>
          </p:nvPr>
        </p:nvSpPr>
        <p:spPr>
          <a:xfrm>
            <a:off x="1157288" y="2298700"/>
            <a:ext cx="7315200" cy="1384995"/>
          </a:xfrm>
        </p:spPr>
        <p:txBody>
          <a:bodyPr/>
          <a:lstStyle/>
          <a:p>
            <a:r>
              <a:rPr lang="en-US" dirty="0" smtClean="0"/>
              <a:t>Cash basis</a:t>
            </a:r>
          </a:p>
          <a:p>
            <a:r>
              <a:rPr lang="en-US" dirty="0" smtClean="0"/>
              <a:t>Revenues, Allocations, Encumbrances</a:t>
            </a:r>
          </a:p>
          <a:p>
            <a:r>
              <a:rPr lang="en-US" dirty="0" smtClean="0"/>
              <a:t>Expenses</a:t>
            </a: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25</a:t>
            </a:fld>
            <a:endParaRPr lang="en-US"/>
          </a:p>
        </p:txBody>
      </p:sp>
    </p:spTree>
    <p:extLst>
      <p:ext uri="{BB962C8B-B14F-4D97-AF65-F5344CB8AC3E}">
        <p14:creationId xmlns:p14="http://schemas.microsoft.com/office/powerpoint/2010/main" val="3861987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a:xfrm>
            <a:off x="1157288" y="2298700"/>
            <a:ext cx="7315200" cy="3785652"/>
          </a:xfrm>
        </p:spPr>
        <p:txBody>
          <a:bodyPr/>
          <a:lstStyle/>
          <a:p>
            <a:r>
              <a:rPr lang="en-US" dirty="0" smtClean="0"/>
              <a:t>Balances transactions feed to it through control accounts, 7101 for revenue and 8101 for expenses</a:t>
            </a:r>
          </a:p>
          <a:p>
            <a:r>
              <a:rPr lang="en-US" dirty="0" smtClean="0"/>
              <a:t>Offset is cash, 1103</a:t>
            </a:r>
          </a:p>
          <a:p>
            <a:r>
              <a:rPr lang="en-US" dirty="0" smtClean="0"/>
              <a:t>Facts records all balance sheet transactions and converts our accounting system to an accrual basis</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26</a:t>
            </a:fld>
            <a:endParaRPr lang="en-US"/>
          </a:p>
        </p:txBody>
      </p:sp>
    </p:spTree>
    <p:extLst>
      <p:ext uri="{BB962C8B-B14F-4D97-AF65-F5344CB8AC3E}">
        <p14:creationId xmlns:p14="http://schemas.microsoft.com/office/powerpoint/2010/main" val="2384294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a:t>
            </a:r>
            <a:endParaRPr lang="en-US" dirty="0"/>
          </a:p>
        </p:txBody>
      </p:sp>
      <p:sp>
        <p:nvSpPr>
          <p:cNvPr id="3" name="Content Placeholder 2"/>
          <p:cNvSpPr>
            <a:spLocks noGrp="1"/>
          </p:cNvSpPr>
          <p:nvPr>
            <p:ph idx="1"/>
          </p:nvPr>
        </p:nvSpPr>
        <p:spPr>
          <a:xfrm>
            <a:off x="1157288" y="2298700"/>
            <a:ext cx="7315200" cy="2977738"/>
          </a:xfrm>
        </p:spPr>
        <p:txBody>
          <a:bodyPr/>
          <a:lstStyle/>
          <a:p>
            <a:r>
              <a:rPr lang="en-US" dirty="0" smtClean="0"/>
              <a:t>An organization’s chart of accounts forms the structural framework for accounting for all the organization’s financial transactions.</a:t>
            </a:r>
          </a:p>
          <a:p>
            <a:pPr lvl="1"/>
            <a:r>
              <a:rPr lang="en-US" dirty="0" smtClean="0"/>
              <a:t>Funds</a:t>
            </a:r>
          </a:p>
          <a:p>
            <a:pPr lvl="1"/>
            <a:r>
              <a:rPr lang="en-US" dirty="0" smtClean="0"/>
              <a:t>Programs</a:t>
            </a:r>
          </a:p>
          <a:p>
            <a:pPr lvl="1"/>
            <a:r>
              <a:rPr lang="en-US" dirty="0" smtClean="0"/>
              <a:t>Revenues</a:t>
            </a:r>
          </a:p>
          <a:p>
            <a:pPr lvl="1"/>
            <a:r>
              <a:rPr lang="en-US" dirty="0" smtClean="0"/>
              <a:t>Expenditures</a:t>
            </a:r>
          </a:p>
          <a:p>
            <a:pPr lvl="1"/>
            <a:r>
              <a:rPr lang="en-US" dirty="0" smtClean="0"/>
              <a:t>Other</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27</a:t>
            </a:fld>
            <a:endParaRPr lang="en-US"/>
          </a:p>
        </p:txBody>
      </p:sp>
    </p:spTree>
    <p:extLst>
      <p:ext uri="{BB962C8B-B14F-4D97-AF65-F5344CB8AC3E}">
        <p14:creationId xmlns:p14="http://schemas.microsoft.com/office/powerpoint/2010/main" val="3152841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a:t>
            </a:r>
            <a:endParaRPr lang="en-US" dirty="0"/>
          </a:p>
        </p:txBody>
      </p:sp>
      <p:sp>
        <p:nvSpPr>
          <p:cNvPr id="3" name="Content Placeholder 2"/>
          <p:cNvSpPr>
            <a:spLocks noGrp="1"/>
          </p:cNvSpPr>
          <p:nvPr>
            <p:ph idx="1"/>
          </p:nvPr>
        </p:nvSpPr>
        <p:spPr>
          <a:xfrm>
            <a:off x="1157288" y="2298700"/>
            <a:ext cx="7315200" cy="3399392"/>
          </a:xfrm>
        </p:spPr>
        <p:txBody>
          <a:bodyPr/>
          <a:lstStyle/>
          <a:p>
            <a:r>
              <a:rPr lang="en-US" dirty="0" smtClean="0"/>
              <a:t>Follows the State’s accounting system</a:t>
            </a:r>
          </a:p>
          <a:p>
            <a:pPr lvl="1"/>
            <a:r>
              <a:rPr lang="en-US" sz="1800" dirty="0" smtClean="0"/>
              <a:t>All WSU transactions are summarized and transmitted to the State monthly</a:t>
            </a:r>
          </a:p>
          <a:p>
            <a:r>
              <a:rPr lang="en-US" sz="2000" dirty="0" smtClean="0"/>
              <a:t>State Operating Appropriations – 001 (Unrestricted)</a:t>
            </a:r>
          </a:p>
          <a:p>
            <a:r>
              <a:rPr lang="en-US" sz="2000" dirty="0" smtClean="0"/>
              <a:t>State Capital Appropriations – 057 and 062 (Restricted)</a:t>
            </a:r>
          </a:p>
          <a:p>
            <a:pPr lvl="1"/>
            <a:r>
              <a:rPr lang="en-US" sz="1800" dirty="0" smtClean="0"/>
              <a:t>057 are monies provided by State budget for capital projects</a:t>
            </a:r>
          </a:p>
          <a:p>
            <a:pPr lvl="1"/>
            <a:r>
              <a:rPr lang="en-US" sz="1800" dirty="0" smtClean="0"/>
              <a:t>062 are monies earned on the land grant endowments and can only be spent for capital projects and debt service</a:t>
            </a:r>
          </a:p>
          <a:p>
            <a:r>
              <a:rPr lang="en-US" sz="2000" dirty="0" smtClean="0"/>
              <a:t>Federal Operating Appropriations – 143 (Restricted)</a:t>
            </a:r>
          </a:p>
          <a:p>
            <a:r>
              <a:rPr lang="en-US" sz="2000" dirty="0" smtClean="0"/>
              <a:t>Grants and Contracts – 145 (Restricted)</a:t>
            </a:r>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28</a:t>
            </a:fld>
            <a:endParaRPr lang="en-US"/>
          </a:p>
        </p:txBody>
      </p:sp>
    </p:spTree>
    <p:extLst>
      <p:ext uri="{BB962C8B-B14F-4D97-AF65-F5344CB8AC3E}">
        <p14:creationId xmlns:p14="http://schemas.microsoft.com/office/powerpoint/2010/main" val="3987009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continued</a:t>
            </a:r>
            <a:endParaRPr lang="en-US" dirty="0"/>
          </a:p>
        </p:txBody>
      </p:sp>
      <p:sp>
        <p:nvSpPr>
          <p:cNvPr id="3" name="Content Placeholder 2"/>
          <p:cNvSpPr>
            <a:spLocks noGrp="1"/>
          </p:cNvSpPr>
          <p:nvPr>
            <p:ph idx="1"/>
          </p:nvPr>
        </p:nvSpPr>
        <p:spPr>
          <a:xfrm>
            <a:off x="1157288" y="2298700"/>
            <a:ext cx="7315200" cy="3111621"/>
          </a:xfrm>
        </p:spPr>
        <p:txBody>
          <a:bodyPr/>
          <a:lstStyle/>
          <a:p>
            <a:r>
              <a:rPr lang="en-US" dirty="0" smtClean="0"/>
              <a:t>Self-sustaining Funds – 148 (Unrestricted)</a:t>
            </a:r>
          </a:p>
          <a:p>
            <a:pPr lvl="1"/>
            <a:r>
              <a:rPr lang="en-US" dirty="0" smtClean="0"/>
              <a:t>Some are allocated</a:t>
            </a:r>
          </a:p>
          <a:p>
            <a:pPr lvl="2"/>
            <a:r>
              <a:rPr lang="en-US" dirty="0" smtClean="0"/>
              <a:t>148-02 F&amp;A Cost Recovery</a:t>
            </a:r>
          </a:p>
          <a:p>
            <a:pPr lvl="2"/>
            <a:r>
              <a:rPr lang="en-US" dirty="0" smtClean="0"/>
              <a:t>148-05 Admin Fees and Interest</a:t>
            </a:r>
          </a:p>
          <a:p>
            <a:pPr lvl="1"/>
            <a:r>
              <a:rPr lang="en-US" dirty="0" smtClean="0"/>
              <a:t>Others are managed by departments</a:t>
            </a:r>
          </a:p>
          <a:p>
            <a:pPr lvl="2"/>
            <a:r>
              <a:rPr lang="en-US" dirty="0" smtClean="0"/>
              <a:t>These generate revenue</a:t>
            </a:r>
          </a:p>
          <a:p>
            <a:pPr lvl="2"/>
            <a:r>
              <a:rPr lang="en-US" dirty="0" smtClean="0"/>
              <a:t>Their functions are education-related</a:t>
            </a:r>
          </a:p>
          <a:p>
            <a:pPr lvl="2"/>
            <a:r>
              <a:rPr lang="en-US" dirty="0" smtClean="0"/>
              <a:t>They are set up as service centers</a:t>
            </a:r>
          </a:p>
          <a:p>
            <a:pPr lvl="2"/>
            <a:r>
              <a:rPr lang="en-US" dirty="0" smtClean="0"/>
              <a:t>They are supposed to operate on a break-even basis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29</a:t>
            </a:fld>
            <a:endParaRPr lang="en-US"/>
          </a:p>
        </p:txBody>
      </p:sp>
    </p:spTree>
    <p:extLst>
      <p:ext uri="{BB962C8B-B14F-4D97-AF65-F5344CB8AC3E}">
        <p14:creationId xmlns:p14="http://schemas.microsoft.com/office/powerpoint/2010/main" val="1910387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046554"/>
            <a:ext cx="9144000" cy="424732"/>
          </a:xfrm>
        </p:spPr>
        <p:txBody>
          <a:bodyPr/>
          <a:lstStyle/>
          <a:p>
            <a:pPr eaLnBrk="1" hangingPunct="1"/>
            <a:r>
              <a:rPr lang="en-US" dirty="0" smtClean="0">
                <a:latin typeface="ITC Stone Serif Std Medium" panose="02040602060506020304" pitchFamily="18" charset="0"/>
              </a:rPr>
              <a:t>Tell me a little about you</a:t>
            </a:r>
          </a:p>
        </p:txBody>
      </p:sp>
      <p:sp>
        <p:nvSpPr>
          <p:cNvPr id="9219" name="Content Placeholder 2"/>
          <p:cNvSpPr>
            <a:spLocks noGrp="1"/>
          </p:cNvSpPr>
          <p:nvPr>
            <p:ph idx="1"/>
          </p:nvPr>
        </p:nvSpPr>
        <p:spPr>
          <a:xfrm>
            <a:off x="0" y="2623686"/>
            <a:ext cx="9144000" cy="923330"/>
          </a:xfrm>
        </p:spPr>
        <p:txBody>
          <a:bodyPr/>
          <a:lstStyle/>
          <a:p>
            <a:pPr eaLnBrk="1" hangingPunct="1"/>
            <a:r>
              <a:rPr lang="en-US" dirty="0" smtClean="0">
                <a:latin typeface="ITC Stone Serif Std Medium" panose="02040602060506020304" pitchFamily="18" charset="0"/>
              </a:rPr>
              <a:t>Where do you work?</a:t>
            </a:r>
          </a:p>
          <a:p>
            <a:pPr eaLnBrk="1" hangingPunct="1"/>
            <a:r>
              <a:rPr lang="en-US" dirty="0" smtClean="0">
                <a:latin typeface="ITC Stone Serif Std Medium" panose="02040602060506020304" pitchFamily="18" charset="0"/>
              </a:rPr>
              <a:t>What do you hope to learn from this class?</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4235508B-6722-44B0-BEE2-F80EFFF370E3}" type="slidenum">
              <a:rPr lang="en-US" smtClean="0">
                <a:solidFill>
                  <a:schemeClr val="bg2"/>
                </a:solidFill>
              </a:rPr>
              <a:pPr eaLnBrk="1" hangingPunct="1"/>
              <a:t>3</a:t>
            </a:fld>
            <a:endParaRPr lang="en-US" dirty="0" smtClean="0">
              <a:solidFill>
                <a:schemeClr val="bg2"/>
              </a:solidFill>
            </a:endParaRPr>
          </a:p>
        </p:txBody>
      </p:sp>
    </p:spTree>
    <p:extLst>
      <p:ext uri="{BB962C8B-B14F-4D97-AF65-F5344CB8AC3E}">
        <p14:creationId xmlns:p14="http://schemas.microsoft.com/office/powerpoint/2010/main" val="40638594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Funds, continued</a:t>
            </a:r>
          </a:p>
        </p:txBody>
      </p:sp>
      <p:sp>
        <p:nvSpPr>
          <p:cNvPr id="3" name="Content Placeholder 2"/>
          <p:cNvSpPr>
            <a:spLocks noGrp="1"/>
          </p:cNvSpPr>
          <p:nvPr>
            <p:ph idx="1"/>
          </p:nvPr>
        </p:nvSpPr>
        <p:spPr>
          <a:xfrm>
            <a:off x="1157288" y="2298700"/>
            <a:ext cx="7315200" cy="2243691"/>
          </a:xfrm>
        </p:spPr>
        <p:txBody>
          <a:bodyPr/>
          <a:lstStyle/>
          <a:p>
            <a:r>
              <a:rPr lang="en-US" dirty="0" smtClean="0"/>
              <a:t>Tuition and Fees - 149 (Unrestricted)</a:t>
            </a:r>
          </a:p>
          <a:p>
            <a:pPr lvl="1"/>
            <a:r>
              <a:rPr lang="en-US" dirty="0" smtClean="0"/>
              <a:t>All tuition revenue is deposited to these funds.  The tuition revenue is then combined with the State operation appropriations and allocated to departments as part of their </a:t>
            </a:r>
            <a:r>
              <a:rPr lang="en-US" smtClean="0"/>
              <a:t>001 allocation.</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30</a:t>
            </a:fld>
            <a:endParaRPr lang="en-US"/>
          </a:p>
        </p:txBody>
      </p:sp>
    </p:spTree>
    <p:extLst>
      <p:ext uri="{BB962C8B-B14F-4D97-AF65-F5344CB8AC3E}">
        <p14:creationId xmlns:p14="http://schemas.microsoft.com/office/powerpoint/2010/main" val="14674832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continued</a:t>
            </a:r>
            <a:endParaRPr lang="en-US" dirty="0"/>
          </a:p>
        </p:txBody>
      </p:sp>
      <p:sp>
        <p:nvSpPr>
          <p:cNvPr id="3" name="Content Placeholder 2"/>
          <p:cNvSpPr>
            <a:spLocks noGrp="1"/>
          </p:cNvSpPr>
          <p:nvPr>
            <p:ph idx="1"/>
          </p:nvPr>
        </p:nvSpPr>
        <p:spPr>
          <a:xfrm>
            <a:off x="783771" y="2275114"/>
            <a:ext cx="7805058" cy="3611758"/>
          </a:xfrm>
        </p:spPr>
        <p:txBody>
          <a:bodyPr/>
          <a:lstStyle/>
          <a:p>
            <a:r>
              <a:rPr lang="en-US" dirty="0" smtClean="0"/>
              <a:t>Local Construction Funds – 252 (Kind of restricted)</a:t>
            </a:r>
          </a:p>
          <a:p>
            <a:pPr lvl="1"/>
            <a:r>
              <a:rPr lang="en-US" dirty="0" smtClean="0"/>
              <a:t>These funds are used to track construction projects that will be paid for with university funds or bond proceeds</a:t>
            </a:r>
          </a:p>
          <a:p>
            <a:r>
              <a:rPr lang="en-US" dirty="0" smtClean="0"/>
              <a:t>Internal Service Funds – 4XX (Unrestricted)</a:t>
            </a:r>
          </a:p>
          <a:p>
            <a:pPr lvl="1"/>
            <a:r>
              <a:rPr lang="en-US" dirty="0" smtClean="0"/>
              <a:t>These funds are used by departments that perform services for all units of the university.  Examples are: Central Stores, Motor Pool, Printing &amp; Publications, and Facilities.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31</a:t>
            </a:fld>
            <a:endParaRPr lang="en-US"/>
          </a:p>
        </p:txBody>
      </p:sp>
    </p:spTree>
    <p:extLst>
      <p:ext uri="{BB962C8B-B14F-4D97-AF65-F5344CB8AC3E}">
        <p14:creationId xmlns:p14="http://schemas.microsoft.com/office/powerpoint/2010/main" val="3450025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continued</a:t>
            </a:r>
            <a:endParaRPr lang="en-US" dirty="0"/>
          </a:p>
        </p:txBody>
      </p:sp>
      <p:sp>
        <p:nvSpPr>
          <p:cNvPr id="3" name="Content Placeholder 2"/>
          <p:cNvSpPr>
            <a:spLocks noGrp="1"/>
          </p:cNvSpPr>
          <p:nvPr>
            <p:ph idx="1"/>
          </p:nvPr>
        </p:nvSpPr>
        <p:spPr>
          <a:xfrm>
            <a:off x="1157288" y="2298700"/>
            <a:ext cx="7315200" cy="4241161"/>
          </a:xfrm>
        </p:spPr>
        <p:txBody>
          <a:bodyPr/>
          <a:lstStyle/>
          <a:p>
            <a:r>
              <a:rPr lang="en-US" dirty="0" smtClean="0"/>
              <a:t>Auxiliary Funds – 5XX (Unrestricted)</a:t>
            </a:r>
          </a:p>
          <a:p>
            <a:pPr lvl="1"/>
            <a:r>
              <a:rPr lang="en-US" dirty="0" smtClean="0"/>
              <a:t>These are fully self-supporting business-type operations that provide services to customers of the university – students</a:t>
            </a:r>
          </a:p>
          <a:p>
            <a:pPr lvl="1"/>
            <a:r>
              <a:rPr lang="en-US" dirty="0" smtClean="0"/>
              <a:t>Examples are:  ASWSU, the CUB, the Student Recreation Center, Parking, and Housing and Dining.</a:t>
            </a:r>
          </a:p>
          <a:p>
            <a:r>
              <a:rPr lang="en-US" dirty="0" smtClean="0"/>
              <a:t>Donated Funds – 846 (Restricted)</a:t>
            </a:r>
          </a:p>
          <a:p>
            <a:pPr lvl="1"/>
            <a:r>
              <a:rPr lang="en-US" dirty="0" smtClean="0"/>
              <a:t>These funds contain monies donated to the university through the WSU Foundation.  The monies may be used only for the purpose established by the donor.</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32</a:t>
            </a:fld>
            <a:endParaRPr lang="en-US"/>
          </a:p>
        </p:txBody>
      </p:sp>
    </p:spTree>
    <p:extLst>
      <p:ext uri="{BB962C8B-B14F-4D97-AF65-F5344CB8AC3E}">
        <p14:creationId xmlns:p14="http://schemas.microsoft.com/office/powerpoint/2010/main" val="1114564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continued</a:t>
            </a:r>
            <a:endParaRPr lang="en-US" dirty="0"/>
          </a:p>
        </p:txBody>
      </p:sp>
      <p:sp>
        <p:nvSpPr>
          <p:cNvPr id="3" name="Content Placeholder 2"/>
          <p:cNvSpPr>
            <a:spLocks noGrp="1"/>
          </p:cNvSpPr>
          <p:nvPr>
            <p:ph idx="1"/>
          </p:nvPr>
        </p:nvSpPr>
        <p:spPr>
          <a:xfrm>
            <a:off x="1135517" y="2091871"/>
            <a:ext cx="7315200" cy="4568943"/>
          </a:xfrm>
        </p:spPr>
        <p:txBody>
          <a:bodyPr/>
          <a:lstStyle/>
          <a:p>
            <a:r>
              <a:rPr lang="en-US" dirty="0" smtClean="0"/>
              <a:t>Loan Funds – 849 &amp; 860 (Restricted)</a:t>
            </a:r>
          </a:p>
          <a:p>
            <a:pPr lvl="1"/>
            <a:r>
              <a:rPr lang="en-US" dirty="0" smtClean="0"/>
              <a:t>These funds track the various types of loans the university is authorized to issue to students.</a:t>
            </a:r>
          </a:p>
          <a:p>
            <a:r>
              <a:rPr lang="en-US" dirty="0" smtClean="0"/>
              <a:t>Endowment Funds – 859 (Permanently Restricted)</a:t>
            </a:r>
          </a:p>
          <a:p>
            <a:pPr lvl="1"/>
            <a:r>
              <a:rPr lang="en-US" dirty="0" smtClean="0"/>
              <a:t>The WSU Foundation holds most of the university endowments, but WSU does hold a few on our books.</a:t>
            </a:r>
          </a:p>
          <a:p>
            <a:r>
              <a:rPr lang="en-US" dirty="0" smtClean="0"/>
              <a:t>Agency Funds</a:t>
            </a:r>
          </a:p>
          <a:p>
            <a:pPr lvl="1"/>
            <a:r>
              <a:rPr lang="en-US" dirty="0" smtClean="0"/>
              <a:t>These are used for tracking money that WSU holds for others.  Examples are: student clubs.</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33</a:t>
            </a:fld>
            <a:endParaRPr lang="en-US"/>
          </a:p>
        </p:txBody>
      </p:sp>
    </p:spTree>
    <p:extLst>
      <p:ext uri="{BB962C8B-B14F-4D97-AF65-F5344CB8AC3E}">
        <p14:creationId xmlns:p14="http://schemas.microsoft.com/office/powerpoint/2010/main" val="4247387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Source Codes</a:t>
            </a:r>
            <a:endParaRPr lang="en-US" dirty="0"/>
          </a:p>
        </p:txBody>
      </p:sp>
      <p:sp>
        <p:nvSpPr>
          <p:cNvPr id="3" name="Content Placeholder 2"/>
          <p:cNvSpPr>
            <a:spLocks noGrp="1"/>
          </p:cNvSpPr>
          <p:nvPr>
            <p:ph idx="1"/>
          </p:nvPr>
        </p:nvSpPr>
        <p:spPr>
          <a:xfrm>
            <a:off x="1157288" y="2298700"/>
            <a:ext cx="7315200" cy="2828467"/>
          </a:xfrm>
        </p:spPr>
        <p:txBody>
          <a:bodyPr/>
          <a:lstStyle/>
          <a:p>
            <a:r>
              <a:rPr lang="en-US" dirty="0" smtClean="0"/>
              <a:t>Source and sub-source codes are used to identify the type of revenue received. </a:t>
            </a:r>
          </a:p>
          <a:p>
            <a:pPr lvl="1"/>
            <a:r>
              <a:rPr lang="en-US" dirty="0" smtClean="0"/>
              <a:t>Revenue cannot be recorded in all types of funds.  In general, self-sustaining, internal service, auxiliary, grant, and agency funds can receive revenue.</a:t>
            </a:r>
          </a:p>
          <a:p>
            <a:pPr lvl="1"/>
            <a:r>
              <a:rPr lang="en-US" dirty="0" smtClean="0"/>
              <a:t>Before generating revenue, the department needs to submit a request to create a service center.</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34</a:t>
            </a:fld>
            <a:endParaRPr lang="en-US"/>
          </a:p>
        </p:txBody>
      </p:sp>
    </p:spTree>
    <p:extLst>
      <p:ext uri="{BB962C8B-B14F-4D97-AF65-F5344CB8AC3E}">
        <p14:creationId xmlns:p14="http://schemas.microsoft.com/office/powerpoint/2010/main" val="27571460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Classifications of Source Codes</a:t>
            </a:r>
            <a:endParaRPr lang="en-US" dirty="0"/>
          </a:p>
        </p:txBody>
      </p:sp>
      <p:sp>
        <p:nvSpPr>
          <p:cNvPr id="3" name="Content Placeholder 2"/>
          <p:cNvSpPr>
            <a:spLocks noGrp="1"/>
          </p:cNvSpPr>
          <p:nvPr>
            <p:ph idx="1"/>
          </p:nvPr>
        </p:nvSpPr>
        <p:spPr>
          <a:xfrm>
            <a:off x="1157288" y="2298700"/>
            <a:ext cx="7315200" cy="3877985"/>
          </a:xfrm>
        </p:spPr>
        <p:txBody>
          <a:bodyPr/>
          <a:lstStyle/>
          <a:p>
            <a:r>
              <a:rPr lang="en-US" dirty="0" smtClean="0"/>
              <a:t>3xx-xx – Federal Revenue</a:t>
            </a:r>
          </a:p>
          <a:p>
            <a:pPr lvl="1"/>
            <a:r>
              <a:rPr lang="en-US" dirty="0" smtClean="0"/>
              <a:t>These are generally only used by grant funds</a:t>
            </a:r>
          </a:p>
          <a:p>
            <a:r>
              <a:rPr lang="en-US" dirty="0" smtClean="0"/>
              <a:t>4xx-xx – Miscellaneous </a:t>
            </a:r>
          </a:p>
          <a:p>
            <a:pPr lvl="1"/>
            <a:r>
              <a:rPr lang="en-US" dirty="0" smtClean="0"/>
              <a:t>These record revenue from property rentals, fines, investment income, and sale of property and equipment</a:t>
            </a:r>
          </a:p>
          <a:p>
            <a:r>
              <a:rPr lang="en-US" dirty="0" smtClean="0"/>
              <a:t>420-xx – Charges for Services</a:t>
            </a:r>
          </a:p>
          <a:p>
            <a:pPr lvl="1"/>
            <a:r>
              <a:rPr lang="en-US" dirty="0" smtClean="0"/>
              <a:t>The codes are meant to track revenues for charges to other departments of the university.</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35</a:t>
            </a:fld>
            <a:endParaRPr lang="en-US"/>
          </a:p>
        </p:txBody>
      </p:sp>
    </p:spTree>
    <p:extLst>
      <p:ext uri="{BB962C8B-B14F-4D97-AF65-F5344CB8AC3E}">
        <p14:creationId xmlns:p14="http://schemas.microsoft.com/office/powerpoint/2010/main" val="24494352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Source Codes, continued</a:t>
            </a:r>
            <a:endParaRPr lang="en-US" dirty="0"/>
          </a:p>
        </p:txBody>
      </p:sp>
      <p:sp>
        <p:nvSpPr>
          <p:cNvPr id="3" name="Content Placeholder 2"/>
          <p:cNvSpPr>
            <a:spLocks noGrp="1"/>
          </p:cNvSpPr>
          <p:nvPr>
            <p:ph idx="1"/>
          </p:nvPr>
        </p:nvSpPr>
        <p:spPr>
          <a:xfrm>
            <a:off x="1157288" y="2298700"/>
            <a:ext cx="7315200" cy="3597908"/>
          </a:xfrm>
        </p:spPr>
        <p:txBody>
          <a:bodyPr/>
          <a:lstStyle/>
          <a:p>
            <a:r>
              <a:rPr lang="en-US" dirty="0" smtClean="0"/>
              <a:t>424-xx Tuition and Fees</a:t>
            </a:r>
          </a:p>
          <a:p>
            <a:pPr lvl="1"/>
            <a:r>
              <a:rPr lang="en-US" dirty="0" smtClean="0"/>
              <a:t>These codes are used to classify the types of tuition and fees charged to students.</a:t>
            </a:r>
          </a:p>
          <a:p>
            <a:pPr lvl="1"/>
            <a:r>
              <a:rPr lang="en-US" dirty="0" smtClean="0"/>
              <a:t>424-9x and 425-xx record tuition waivers</a:t>
            </a:r>
          </a:p>
          <a:p>
            <a:r>
              <a:rPr lang="en-US" dirty="0" smtClean="0"/>
              <a:t>428-xx Revenue from Sales within an Area</a:t>
            </a:r>
          </a:p>
          <a:p>
            <a:pPr lvl="1"/>
            <a:r>
              <a:rPr lang="en-US" dirty="0" smtClean="0"/>
              <a:t>When a department sells something to another department within their area, these source codes are used.  Using these codes tells accounting why there was no administrative service charge applied.</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36</a:t>
            </a:fld>
            <a:endParaRPr lang="en-US"/>
          </a:p>
        </p:txBody>
      </p:sp>
    </p:spTree>
    <p:extLst>
      <p:ext uri="{BB962C8B-B14F-4D97-AF65-F5344CB8AC3E}">
        <p14:creationId xmlns:p14="http://schemas.microsoft.com/office/powerpoint/2010/main" val="14833928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Source Codes, continued</a:t>
            </a:r>
            <a:endParaRPr lang="en-US" dirty="0"/>
          </a:p>
        </p:txBody>
      </p:sp>
      <p:sp>
        <p:nvSpPr>
          <p:cNvPr id="3" name="Content Placeholder 2"/>
          <p:cNvSpPr>
            <a:spLocks noGrp="1"/>
          </p:cNvSpPr>
          <p:nvPr>
            <p:ph idx="1"/>
          </p:nvPr>
        </p:nvSpPr>
        <p:spPr>
          <a:xfrm>
            <a:off x="1157288" y="2298700"/>
            <a:ext cx="7315200" cy="4107278"/>
          </a:xfrm>
        </p:spPr>
        <p:txBody>
          <a:bodyPr/>
          <a:lstStyle/>
          <a:p>
            <a:r>
              <a:rPr lang="en-US" dirty="0" smtClean="0"/>
              <a:t>430-xx Dedicated Student Fees</a:t>
            </a:r>
          </a:p>
          <a:p>
            <a:pPr lvl="1"/>
            <a:r>
              <a:rPr lang="en-US" dirty="0" smtClean="0"/>
              <a:t>These codes are used to classify course fees and other student fees.</a:t>
            </a:r>
          </a:p>
          <a:p>
            <a:r>
              <a:rPr lang="en-US" dirty="0" smtClean="0"/>
              <a:t>440-xx F&amp;A Cost Recovery</a:t>
            </a:r>
          </a:p>
          <a:p>
            <a:pPr lvl="1"/>
            <a:r>
              <a:rPr lang="en-US" dirty="0" smtClean="0"/>
              <a:t>These codes are used by Sponsored Programs to record the F&amp;A revenue received from grants.</a:t>
            </a:r>
          </a:p>
          <a:p>
            <a:r>
              <a:rPr lang="en-US" dirty="0" smtClean="0"/>
              <a:t>451-xx Revenue from Sales to Students and Outside Customers</a:t>
            </a:r>
          </a:p>
          <a:p>
            <a:pPr lvl="1"/>
            <a:r>
              <a:rPr lang="en-US" dirty="0" smtClean="0"/>
              <a:t>These codes are used to classify sales made to customers of the university – students or other universities, or outside businesses.-mirror 420</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37</a:t>
            </a:fld>
            <a:endParaRPr lang="en-US"/>
          </a:p>
        </p:txBody>
      </p:sp>
    </p:spTree>
    <p:extLst>
      <p:ext uri="{BB962C8B-B14F-4D97-AF65-F5344CB8AC3E}">
        <p14:creationId xmlns:p14="http://schemas.microsoft.com/office/powerpoint/2010/main" val="775978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Classifications of Source Codes, continued</a:t>
            </a:r>
            <a:endParaRPr lang="en-US" dirty="0"/>
          </a:p>
        </p:txBody>
      </p:sp>
      <p:sp>
        <p:nvSpPr>
          <p:cNvPr id="3" name="Content Placeholder 2"/>
          <p:cNvSpPr>
            <a:spLocks noGrp="1"/>
          </p:cNvSpPr>
          <p:nvPr>
            <p:ph idx="1"/>
          </p:nvPr>
        </p:nvSpPr>
        <p:spPr>
          <a:xfrm>
            <a:off x="1157288" y="2089150"/>
            <a:ext cx="7315200" cy="4996752"/>
          </a:xfrm>
        </p:spPr>
        <p:txBody>
          <a:bodyPr/>
          <a:lstStyle/>
          <a:p>
            <a:r>
              <a:rPr lang="en-US" dirty="0" smtClean="0"/>
              <a:t>473-xx Investment Costs</a:t>
            </a:r>
          </a:p>
          <a:p>
            <a:r>
              <a:rPr lang="en-US" dirty="0" smtClean="0"/>
              <a:t>541-xx Contributions</a:t>
            </a:r>
          </a:p>
          <a:p>
            <a:pPr lvl="1"/>
            <a:r>
              <a:rPr lang="en-US" dirty="0" smtClean="0"/>
              <a:t>These codes are used by the WSU Foundation to record contributions received. When you have an event supporting donated revenue you should record it as Cultivation revenue</a:t>
            </a:r>
          </a:p>
          <a:p>
            <a:r>
              <a:rPr lang="en-US" dirty="0" smtClean="0"/>
              <a:t>546-xx Federal Pass-Thru Revenue</a:t>
            </a:r>
          </a:p>
          <a:p>
            <a:pPr lvl="1"/>
            <a:r>
              <a:rPr lang="en-US" dirty="0" smtClean="0"/>
              <a:t>These codes are used by Sponsored Programs to track Federal revenues received through non-Federal entities</a:t>
            </a:r>
          </a:p>
          <a:p>
            <a:r>
              <a:rPr lang="en-US" dirty="0" smtClean="0"/>
              <a:t>622/621 Transfers (Revenue transfers)-always off set-never for outside revenue</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38</a:t>
            </a:fld>
            <a:endParaRPr lang="en-US"/>
          </a:p>
        </p:txBody>
      </p:sp>
    </p:spTree>
    <p:extLst>
      <p:ext uri="{BB962C8B-B14F-4D97-AF65-F5344CB8AC3E}">
        <p14:creationId xmlns:p14="http://schemas.microsoft.com/office/powerpoint/2010/main" val="14138193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of Expenditures</a:t>
            </a:r>
            <a:endParaRPr lang="en-US" dirty="0"/>
          </a:p>
        </p:txBody>
      </p:sp>
      <p:sp>
        <p:nvSpPr>
          <p:cNvPr id="3" name="Content Placeholder 2"/>
          <p:cNvSpPr>
            <a:spLocks noGrp="1"/>
          </p:cNvSpPr>
          <p:nvPr>
            <p:ph idx="1"/>
          </p:nvPr>
        </p:nvSpPr>
        <p:spPr>
          <a:xfrm>
            <a:off x="1157288" y="2298700"/>
            <a:ext cx="7315200" cy="4856714"/>
          </a:xfrm>
        </p:spPr>
        <p:txBody>
          <a:bodyPr/>
          <a:lstStyle/>
          <a:p>
            <a:r>
              <a:rPr lang="en-US" dirty="0" smtClean="0"/>
              <a:t>Objects determine what we have spent our money on</a:t>
            </a:r>
          </a:p>
          <a:p>
            <a:r>
              <a:rPr lang="en-US" dirty="0" smtClean="0"/>
              <a:t>Objects can be limited </a:t>
            </a:r>
          </a:p>
          <a:p>
            <a:pPr lvl="1"/>
            <a:r>
              <a:rPr lang="en-US" dirty="0" smtClean="0"/>
              <a:t>By the department</a:t>
            </a:r>
          </a:p>
          <a:p>
            <a:pPr lvl="1"/>
            <a:endParaRPr lang="en-US" dirty="0" smtClean="0"/>
          </a:p>
          <a:p>
            <a:pPr lvl="1"/>
            <a:r>
              <a:rPr lang="en-US" dirty="0" smtClean="0"/>
              <a:t>By type of funds</a:t>
            </a:r>
          </a:p>
          <a:p>
            <a:pPr lvl="2"/>
            <a:r>
              <a:rPr lang="en-US" dirty="0" smtClean="0"/>
              <a:t>Restricted funds (donated or grants)</a:t>
            </a:r>
          </a:p>
          <a:p>
            <a:pPr lvl="2"/>
            <a:r>
              <a:rPr lang="en-US" dirty="0" smtClean="0"/>
              <a:t>Capital funds (057, 062)</a:t>
            </a:r>
          </a:p>
          <a:p>
            <a:pPr marL="344488" lvl="2" indent="0">
              <a:buNone/>
            </a:pPr>
            <a:endParaRPr lang="en-US" dirty="0" smtClean="0"/>
          </a:p>
          <a:p>
            <a:pPr lvl="1"/>
            <a:r>
              <a:rPr lang="en-US" dirty="0" smtClean="0"/>
              <a:t>Service centers</a:t>
            </a:r>
          </a:p>
          <a:p>
            <a:pPr marL="165100" lvl="1" indent="0">
              <a:buNone/>
            </a:pPr>
            <a:endParaRPr lang="en-US" dirty="0" smtClean="0"/>
          </a:p>
          <a:p>
            <a:pPr marL="165100" lvl="1" indent="0">
              <a:buNone/>
            </a:pPr>
            <a:endParaRPr lang="en-US" dirty="0" smtClean="0"/>
          </a:p>
          <a:p>
            <a:pPr marL="0" indent="0">
              <a:buNone/>
            </a:pPr>
            <a:r>
              <a:rPr lang="en-US" dirty="0"/>
              <a:t>	</a:t>
            </a: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39</a:t>
            </a:fld>
            <a:endParaRPr lang="en-US"/>
          </a:p>
        </p:txBody>
      </p:sp>
    </p:spTree>
    <p:extLst>
      <p:ext uri="{BB962C8B-B14F-4D97-AF65-F5344CB8AC3E}">
        <p14:creationId xmlns:p14="http://schemas.microsoft.com/office/powerpoint/2010/main" val="1918676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295400"/>
            <a:ext cx="9144000" cy="1865126"/>
          </a:xfrm>
        </p:spPr>
        <p:txBody>
          <a:bodyPr anchor="t"/>
          <a:lstStyle/>
          <a:p>
            <a:pPr algn="ctr"/>
            <a:r>
              <a:rPr lang="en-US" sz="3200" dirty="0" smtClean="0">
                <a:latin typeface="ITC Stone Serif Std Medium" panose="02040602060506020304" pitchFamily="18" charset="0"/>
              </a:rPr>
              <a:t>Washington State University is </a:t>
            </a:r>
            <a:br>
              <a:rPr lang="en-US" sz="3200" dirty="0" smtClean="0">
                <a:latin typeface="ITC Stone Serif Std Medium" panose="02040602060506020304" pitchFamily="18" charset="0"/>
              </a:rPr>
            </a:br>
            <a:r>
              <a:rPr lang="en-US" sz="3200" dirty="0" smtClean="0">
                <a:latin typeface="ITC Stone Serif Std Medium" panose="02040602060506020304" pitchFamily="18" charset="0"/>
              </a:rPr>
              <a:t>Washington State’s </a:t>
            </a:r>
            <a:br>
              <a:rPr lang="en-US" sz="3200" dirty="0" smtClean="0">
                <a:latin typeface="ITC Stone Serif Std Medium" panose="02040602060506020304" pitchFamily="18" charset="0"/>
              </a:rPr>
            </a:br>
            <a:r>
              <a:rPr lang="en-US" sz="3200" dirty="0" smtClean="0">
                <a:latin typeface="ITC Stone Serif Std Medium" panose="02040602060506020304" pitchFamily="18" charset="0"/>
              </a:rPr>
              <a:t>Land </a:t>
            </a:r>
            <a:r>
              <a:rPr lang="en-US" sz="3200" dirty="0">
                <a:latin typeface="ITC Stone Serif Std Medium" panose="02040602060506020304" pitchFamily="18" charset="0"/>
              </a:rPr>
              <a:t>G</a:t>
            </a:r>
            <a:r>
              <a:rPr lang="en-US" sz="3200" dirty="0" smtClean="0">
                <a:latin typeface="ITC Stone Serif Std Medium" panose="02040602060506020304" pitchFamily="18" charset="0"/>
              </a:rPr>
              <a:t>rant University</a:t>
            </a:r>
            <a:br>
              <a:rPr lang="en-US" sz="3200" dirty="0" smtClean="0">
                <a:latin typeface="ITC Stone Serif Std Medium" panose="02040602060506020304" pitchFamily="18" charset="0"/>
              </a:rPr>
            </a:br>
            <a:endParaRPr lang="en-US" sz="3200" dirty="0" smtClean="0">
              <a:latin typeface="ITC Stone Serif Std Medium" panose="02040602060506020304" pitchFamily="18" charset="0"/>
            </a:endParaRPr>
          </a:p>
        </p:txBody>
      </p:sp>
      <p:sp>
        <p:nvSpPr>
          <p:cNvPr id="10243" name="Content Placeholder 2"/>
          <p:cNvSpPr>
            <a:spLocks noGrp="1"/>
          </p:cNvSpPr>
          <p:nvPr>
            <p:ph idx="1"/>
          </p:nvPr>
        </p:nvSpPr>
        <p:spPr>
          <a:xfrm>
            <a:off x="152400" y="3276600"/>
            <a:ext cx="8991600" cy="1384995"/>
          </a:xfrm>
        </p:spPr>
        <p:txBody>
          <a:bodyPr/>
          <a:lstStyle/>
          <a:p>
            <a:r>
              <a:rPr lang="en-US" b="0" dirty="0" smtClean="0">
                <a:latin typeface="ITC Stone Serif Std Medium" panose="02040602060506020304" pitchFamily="18" charset="0"/>
              </a:rPr>
              <a:t>Morrill Acts of 1862 and 1890</a:t>
            </a:r>
          </a:p>
          <a:p>
            <a:r>
              <a:rPr lang="en-US" b="0" dirty="0" smtClean="0">
                <a:latin typeface="ITC Stone Serif Std Medium" panose="02040602060506020304" pitchFamily="18" charset="0"/>
              </a:rPr>
              <a:t>Hatch Act of 1887</a:t>
            </a:r>
          </a:p>
          <a:p>
            <a:r>
              <a:rPr lang="en-US" b="0" dirty="0" smtClean="0">
                <a:latin typeface="ITC Stone Serif Std Medium" panose="02040602060506020304" pitchFamily="18" charset="0"/>
              </a:rPr>
              <a:t>Smith-Lever Act of 1914</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EFBF68E9-EE20-4BE6-9DD0-B86147D60BDA}" type="slidenum">
              <a:rPr lang="en-US" smtClean="0">
                <a:solidFill>
                  <a:schemeClr val="bg2"/>
                </a:solidFill>
              </a:rPr>
              <a:pPr eaLnBrk="1" hangingPunct="1"/>
              <a:t>4</a:t>
            </a:fld>
            <a:endParaRPr lang="en-US" dirty="0" smtClean="0">
              <a:solidFill>
                <a:schemeClr val="bg2"/>
              </a:solidFill>
            </a:endParaRPr>
          </a:p>
        </p:txBody>
      </p:sp>
    </p:spTree>
    <p:extLst>
      <p:ext uri="{BB962C8B-B14F-4D97-AF65-F5344CB8AC3E}">
        <p14:creationId xmlns:p14="http://schemas.microsoft.com/office/powerpoint/2010/main" val="32469316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a:t>
            </a:r>
            <a:r>
              <a:rPr lang="en-US" baseline="0" dirty="0" smtClean="0"/>
              <a:t> List</a:t>
            </a:r>
            <a:endParaRPr lang="en-US" dirty="0"/>
          </a:p>
        </p:txBody>
      </p:sp>
      <p:sp>
        <p:nvSpPr>
          <p:cNvPr id="3" name="Content Placeholder 2"/>
          <p:cNvSpPr>
            <a:spLocks noGrp="1"/>
          </p:cNvSpPr>
          <p:nvPr>
            <p:ph idx="1"/>
          </p:nvPr>
        </p:nvSpPr>
        <p:spPr>
          <a:xfrm>
            <a:off x="1157288" y="2298700"/>
            <a:ext cx="7315200" cy="3862596"/>
          </a:xfrm>
        </p:spPr>
        <p:txBody>
          <a:bodyPr/>
          <a:lstStyle/>
          <a:p>
            <a:r>
              <a:rPr lang="en-US" sz="2000" dirty="0" smtClean="0"/>
              <a:t>00 Salaries</a:t>
            </a:r>
          </a:p>
          <a:p>
            <a:r>
              <a:rPr lang="en-US" sz="2000" dirty="0" smtClean="0"/>
              <a:t>01 Wages</a:t>
            </a:r>
          </a:p>
          <a:p>
            <a:r>
              <a:rPr lang="en-US" sz="2000" dirty="0" smtClean="0"/>
              <a:t>02 Service Contracts – Personal or Purchased</a:t>
            </a:r>
          </a:p>
          <a:p>
            <a:r>
              <a:rPr lang="en-US" sz="2000" dirty="0" smtClean="0"/>
              <a:t>03 Goods and Supplies</a:t>
            </a:r>
          </a:p>
          <a:p>
            <a:r>
              <a:rPr lang="en-US" sz="2000" dirty="0" smtClean="0"/>
              <a:t>04 Travel</a:t>
            </a:r>
          </a:p>
          <a:p>
            <a:r>
              <a:rPr lang="en-US" sz="2000" dirty="0" smtClean="0"/>
              <a:t>06 Capitalizable Equipment</a:t>
            </a:r>
          </a:p>
          <a:p>
            <a:r>
              <a:rPr lang="en-US" sz="2000" dirty="0" smtClean="0"/>
              <a:t>07 Employee Benefits</a:t>
            </a:r>
          </a:p>
          <a:p>
            <a:r>
              <a:rPr lang="en-US" sz="2000" dirty="0" smtClean="0"/>
              <a:t>08 Scholarships</a:t>
            </a:r>
          </a:p>
          <a:p>
            <a:r>
              <a:rPr lang="en-US" sz="2000" dirty="0" smtClean="0"/>
              <a:t>09 Principal and Interest on Debt</a:t>
            </a:r>
          </a:p>
          <a:p>
            <a:r>
              <a:rPr lang="en-US" sz="2000" dirty="0" smtClean="0"/>
              <a:t>10 Capitalizable Land or Buildings</a:t>
            </a:r>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40</a:t>
            </a:fld>
            <a:endParaRPr lang="en-US"/>
          </a:p>
        </p:txBody>
      </p:sp>
    </p:spTree>
    <p:extLst>
      <p:ext uri="{BB962C8B-B14F-4D97-AF65-F5344CB8AC3E}">
        <p14:creationId xmlns:p14="http://schemas.microsoft.com/office/powerpoint/2010/main" val="36580685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List continued</a:t>
            </a:r>
            <a:endParaRPr lang="en-US" dirty="0"/>
          </a:p>
        </p:txBody>
      </p:sp>
      <p:sp>
        <p:nvSpPr>
          <p:cNvPr id="3" name="Content Placeholder 2"/>
          <p:cNvSpPr>
            <a:spLocks noGrp="1"/>
          </p:cNvSpPr>
          <p:nvPr>
            <p:ph idx="1"/>
          </p:nvPr>
        </p:nvSpPr>
        <p:spPr>
          <a:xfrm>
            <a:off x="1157288" y="2298700"/>
            <a:ext cx="7315200" cy="2939266"/>
          </a:xfrm>
        </p:spPr>
        <p:txBody>
          <a:bodyPr/>
          <a:lstStyle/>
          <a:p>
            <a:r>
              <a:rPr lang="en-US" sz="2000" dirty="0" smtClean="0"/>
              <a:t>12 Depreciation, Amortization, Bad Debt Expense</a:t>
            </a:r>
          </a:p>
          <a:p>
            <a:r>
              <a:rPr lang="en-US" sz="2000" dirty="0" smtClean="0"/>
              <a:t>13 F&amp;A Charged to Grants </a:t>
            </a:r>
            <a:r>
              <a:rPr lang="en-US" sz="2000" dirty="0"/>
              <a:t>(Sponsored Programs only)</a:t>
            </a:r>
          </a:p>
          <a:p>
            <a:r>
              <a:rPr lang="en-US" sz="2000" dirty="0" smtClean="0"/>
              <a:t>14 Sub-Contract Expenses (Sponsored Programs only)</a:t>
            </a:r>
          </a:p>
          <a:p>
            <a:r>
              <a:rPr lang="en-US" sz="2000" dirty="0" smtClean="0"/>
              <a:t>16 Non-Capitalized Equipment (only for items that are considered small and attractive.  i.e. laptops, weapons, vehicles under $5000)</a:t>
            </a:r>
          </a:p>
          <a:p>
            <a:r>
              <a:rPr lang="en-US" sz="2000" dirty="0" smtClean="0"/>
              <a:t>2x Intra-agency Reimbursements</a:t>
            </a:r>
          </a:p>
          <a:p>
            <a:r>
              <a:rPr lang="en-US" sz="2000" dirty="0" smtClean="0"/>
              <a:t>3x Grants and Contracts sub contracts</a:t>
            </a:r>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41</a:t>
            </a:fld>
            <a:endParaRPr lang="en-US"/>
          </a:p>
        </p:txBody>
      </p:sp>
    </p:spTree>
    <p:extLst>
      <p:ext uri="{BB962C8B-B14F-4D97-AF65-F5344CB8AC3E}">
        <p14:creationId xmlns:p14="http://schemas.microsoft.com/office/powerpoint/2010/main" val="19309960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84188" y="1181208"/>
            <a:ext cx="8659812" cy="757130"/>
          </a:xfrm>
        </p:spPr>
        <p:txBody>
          <a:bodyPr/>
          <a:lstStyle/>
          <a:p>
            <a:pPr algn="ctr"/>
            <a:r>
              <a:rPr lang="en-US" dirty="0" smtClean="0">
                <a:latin typeface="ITC Stone Serif Std Medium" panose="02040602060506020304" pitchFamily="18" charset="0"/>
              </a:rPr>
              <a:t>WSU Accounting Systems </a:t>
            </a:r>
            <a:br>
              <a:rPr lang="en-US" dirty="0" smtClean="0">
                <a:latin typeface="ITC Stone Serif Std Medium" panose="02040602060506020304" pitchFamily="18" charset="0"/>
              </a:rPr>
            </a:br>
            <a:r>
              <a:rPr lang="en-US" dirty="0" smtClean="0">
                <a:latin typeface="ITC Stone Serif Std Medium" panose="02040602060506020304" pitchFamily="18" charset="0"/>
              </a:rPr>
              <a:t>AIS</a:t>
            </a:r>
          </a:p>
        </p:txBody>
      </p:sp>
      <p:sp>
        <p:nvSpPr>
          <p:cNvPr id="27651" name="Content Placeholder 2"/>
          <p:cNvSpPr>
            <a:spLocks noGrp="1"/>
          </p:cNvSpPr>
          <p:nvPr>
            <p:ph idx="1"/>
          </p:nvPr>
        </p:nvSpPr>
        <p:spPr>
          <a:xfrm>
            <a:off x="484188" y="2298700"/>
            <a:ext cx="7988300" cy="3046988"/>
          </a:xfrm>
        </p:spPr>
        <p:txBody>
          <a:bodyPr/>
          <a:lstStyle/>
          <a:p>
            <a:r>
              <a:rPr lang="en-US" sz="2400" dirty="0" smtClean="0">
                <a:latin typeface="ITC Stone Serif Std Medium" panose="02040602060506020304" pitchFamily="18" charset="0"/>
              </a:rPr>
              <a:t>PAPR – purchasing &amp; accounts payable</a:t>
            </a:r>
          </a:p>
          <a:p>
            <a:r>
              <a:rPr lang="en-US" sz="2400" dirty="0" smtClean="0">
                <a:latin typeface="ITC Stone Serif Std Medium" panose="02040602060506020304" pitchFamily="18" charset="0"/>
              </a:rPr>
              <a:t>DEPPS – payroll &amp; position control</a:t>
            </a:r>
          </a:p>
          <a:p>
            <a:r>
              <a:rPr lang="en-US" sz="2400" dirty="0" smtClean="0">
                <a:latin typeface="ITC Stone Serif Std Medium" panose="02040602060506020304" pitchFamily="18" charset="0"/>
              </a:rPr>
              <a:t>SCBAIMS – service center billing</a:t>
            </a:r>
          </a:p>
          <a:p>
            <a:r>
              <a:rPr lang="en-US" sz="2400" dirty="0" smtClean="0">
                <a:latin typeface="ITC Stone Serif Std Medium" panose="02040602060506020304" pitchFamily="18" charset="0"/>
              </a:rPr>
              <a:t>BPS – budget system/PBL data-not in AIS-feeds the BALANCES system-contact the budget office for access</a:t>
            </a:r>
          </a:p>
          <a:p>
            <a:endParaRPr lang="en-US" dirty="0" smtClean="0">
              <a:latin typeface="ITC Stone Serif Std Medium" panose="02040602060506020304" pitchFamily="18" charset="0"/>
            </a:endParaRP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8AF66FDB-EDD9-439D-A1B4-BBF84F20BABE}" type="slidenum">
              <a:rPr lang="en-US" smtClean="0">
                <a:solidFill>
                  <a:schemeClr val="bg2"/>
                </a:solidFill>
              </a:rPr>
              <a:pPr eaLnBrk="1" hangingPunct="1"/>
              <a:t>42</a:t>
            </a:fld>
            <a:endParaRPr lang="en-US" dirty="0" smtClean="0">
              <a:solidFill>
                <a:schemeClr val="bg2"/>
              </a:solidFill>
            </a:endParaRPr>
          </a:p>
        </p:txBody>
      </p:sp>
    </p:spTree>
    <p:extLst>
      <p:ext uri="{BB962C8B-B14F-4D97-AF65-F5344CB8AC3E}">
        <p14:creationId xmlns:p14="http://schemas.microsoft.com/office/powerpoint/2010/main" val="37470720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84188" y="1402807"/>
            <a:ext cx="8659812" cy="535531"/>
          </a:xfrm>
        </p:spPr>
        <p:txBody>
          <a:bodyPr/>
          <a:lstStyle/>
          <a:p>
            <a:r>
              <a:rPr lang="en-US" sz="3200" dirty="0" smtClean="0">
                <a:latin typeface="ITC Stone Serif Std Medium" panose="02040602060506020304" pitchFamily="18" charset="0"/>
              </a:rPr>
              <a:t>Other Systems</a:t>
            </a:r>
          </a:p>
        </p:txBody>
      </p:sp>
      <p:sp>
        <p:nvSpPr>
          <p:cNvPr id="28675" name="Content Placeholder 2"/>
          <p:cNvSpPr>
            <a:spLocks noGrp="1"/>
          </p:cNvSpPr>
          <p:nvPr>
            <p:ph idx="1"/>
          </p:nvPr>
        </p:nvSpPr>
        <p:spPr>
          <a:xfrm>
            <a:off x="484188" y="2298700"/>
            <a:ext cx="7988300" cy="2793072"/>
          </a:xfrm>
        </p:spPr>
        <p:txBody>
          <a:bodyPr/>
          <a:lstStyle/>
          <a:p>
            <a:r>
              <a:rPr lang="en-US" sz="1800" b="0" dirty="0" smtClean="0">
                <a:latin typeface="ITC Stone Serif Std Medium" panose="02040602060506020304" pitchFamily="18" charset="0"/>
              </a:rPr>
              <a:t>Purchasing Card/Central Travel</a:t>
            </a:r>
          </a:p>
          <a:p>
            <a:r>
              <a:rPr lang="en-US" sz="1800" dirty="0" smtClean="0">
                <a:latin typeface="ITC Stone Serif Std Medium" panose="02040602060506020304" pitchFamily="18" charset="0"/>
              </a:rPr>
              <a:t>SIS-</a:t>
            </a:r>
            <a:r>
              <a:rPr lang="en-US" sz="1800" dirty="0" err="1" smtClean="0">
                <a:latin typeface="ITC Stone Serif Std Medium" panose="02040602060506020304" pitchFamily="18" charset="0"/>
              </a:rPr>
              <a:t>MyWSU</a:t>
            </a:r>
            <a:r>
              <a:rPr lang="en-US" sz="1800" dirty="0" smtClean="0">
                <a:latin typeface="ITC Stone Serif Std Medium" panose="02040602060506020304" pitchFamily="18" charset="0"/>
              </a:rPr>
              <a:t>-Student receivables, general receivables</a:t>
            </a:r>
            <a:endParaRPr lang="en-US" sz="1800" b="0" dirty="0" smtClean="0">
              <a:latin typeface="ITC Stone Serif Std Medium" panose="02040602060506020304" pitchFamily="18" charset="0"/>
            </a:endParaRPr>
          </a:p>
          <a:p>
            <a:r>
              <a:rPr lang="en-US" sz="1800" b="0" dirty="0" smtClean="0">
                <a:latin typeface="ITC Stone Serif Std Medium" panose="02040602060506020304" pitchFamily="18" charset="0"/>
              </a:rPr>
              <a:t>Point of Sale cashiering</a:t>
            </a:r>
          </a:p>
          <a:p>
            <a:r>
              <a:rPr lang="en-US" sz="1800" b="0" dirty="0" smtClean="0">
                <a:latin typeface="ITC Stone Serif Std Medium" panose="02040602060506020304" pitchFamily="18" charset="0"/>
              </a:rPr>
              <a:t>Property Inventory</a:t>
            </a:r>
          </a:p>
          <a:p>
            <a:r>
              <a:rPr lang="en-US" sz="1800" b="0" dirty="0" smtClean="0">
                <a:latin typeface="ITC Stone Serif Std Medium" panose="02040602060506020304" pitchFamily="18" charset="0"/>
              </a:rPr>
              <a:t>Cost Share/Effort Reporting</a:t>
            </a:r>
          </a:p>
          <a:p>
            <a:r>
              <a:rPr lang="en-US" sz="1800" b="0" dirty="0" smtClean="0">
                <a:latin typeface="ITC Stone Serif Std Medium" panose="02040602060506020304" pitchFamily="18" charset="0"/>
              </a:rPr>
              <a:t>WSU Org</a:t>
            </a:r>
          </a:p>
          <a:p>
            <a:r>
              <a:rPr lang="en-US" sz="1800" b="0" dirty="0" smtClean="0">
                <a:latin typeface="ITC Stone Serif Std Medium" panose="02040602060506020304" pitchFamily="18" charset="0"/>
              </a:rPr>
              <a:t>Endowment Investment Tracking</a:t>
            </a:r>
          </a:p>
          <a:p>
            <a:endParaRPr lang="en-US" sz="1800" b="0" dirty="0" smtClean="0">
              <a:latin typeface="ITC Stone Serif Std Medium" panose="02040602060506020304" pitchFamily="18" charset="0"/>
            </a:endParaRP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15DE6D8F-2B34-4CF4-BA46-9FBCD4E049C9}" type="slidenum">
              <a:rPr lang="en-US" smtClean="0">
                <a:solidFill>
                  <a:schemeClr val="bg2"/>
                </a:solidFill>
              </a:rPr>
              <a:pPr eaLnBrk="1" hangingPunct="1"/>
              <a:t>43</a:t>
            </a:fld>
            <a:endParaRPr lang="en-US" dirty="0" smtClean="0">
              <a:solidFill>
                <a:schemeClr val="bg2"/>
              </a:solidFill>
            </a:endParaRPr>
          </a:p>
        </p:txBody>
      </p:sp>
    </p:spTree>
    <p:extLst>
      <p:ext uri="{BB962C8B-B14F-4D97-AF65-F5344CB8AC3E}">
        <p14:creationId xmlns:p14="http://schemas.microsoft.com/office/powerpoint/2010/main" val="6855343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latin typeface="ITC Stone Serif Std Medium" panose="02040602060506020304" pitchFamily="18" charset="0"/>
              </a:rPr>
              <a:t>Financial Data Warehouse</a:t>
            </a:r>
            <a:endParaRPr lang="en-US" sz="3200" dirty="0">
              <a:latin typeface="ITC Stone Serif Std Medium" panose="02040602060506020304" pitchFamily="18" charset="0"/>
            </a:endParaRPr>
          </a:p>
        </p:txBody>
      </p:sp>
      <p:sp>
        <p:nvSpPr>
          <p:cNvPr id="3" name="Content Placeholder 2"/>
          <p:cNvSpPr>
            <a:spLocks noGrp="1"/>
          </p:cNvSpPr>
          <p:nvPr>
            <p:ph idx="1"/>
          </p:nvPr>
        </p:nvSpPr>
        <p:spPr>
          <a:xfrm>
            <a:off x="484188" y="2298700"/>
            <a:ext cx="7988300" cy="2719206"/>
          </a:xfrm>
        </p:spPr>
        <p:txBody>
          <a:bodyPr/>
          <a:lstStyle/>
          <a:p>
            <a:r>
              <a:rPr lang="en-US" sz="2400" b="0" dirty="0" smtClean="0">
                <a:latin typeface="ITC Stone Serif Std Medium" panose="02040602060506020304" pitchFamily="18" charset="0"/>
              </a:rPr>
              <a:t>Almost all data that goes into AIS Balances is exported to the financial data warehouse.</a:t>
            </a:r>
          </a:p>
          <a:p>
            <a:r>
              <a:rPr lang="en-US" sz="2400" b="0" dirty="0" smtClean="0">
                <a:latin typeface="ITC Stone Serif Std Medium" panose="02040602060506020304" pitchFamily="18" charset="0"/>
              </a:rPr>
              <a:t>Using Business Objects as the query tool, you can write and run reports to gather all information about your budgets</a:t>
            </a:r>
          </a:p>
          <a:p>
            <a:r>
              <a:rPr lang="en-US" sz="2400" b="0" dirty="0" smtClean="0">
                <a:latin typeface="ITC Stone Serif Std Medium" panose="02040602060506020304" pitchFamily="18" charset="0"/>
              </a:rPr>
              <a:t>The license is now free to all who need access.  </a:t>
            </a:r>
          </a:p>
          <a:p>
            <a:pPr lvl="1"/>
            <a:r>
              <a:rPr lang="en-US" sz="1400" dirty="0">
                <a:latin typeface="ITC Stone Serif Std Medium" panose="02040602060506020304" pitchFamily="18" charset="0"/>
              </a:rPr>
              <a:t>https://infotech.wsu.edu/DataWarehouse/FinancialData/AccessProcedure.aspx</a:t>
            </a:r>
            <a:endParaRPr lang="en-US" sz="1400" b="0" dirty="0" smtClean="0">
              <a:latin typeface="ITC Stone Serif Std Medium" panose="02040602060506020304" pitchFamily="18" charset="0"/>
            </a:endParaRPr>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44</a:t>
            </a:fld>
            <a:endParaRPr lang="en-US"/>
          </a:p>
        </p:txBody>
      </p:sp>
    </p:spTree>
    <p:extLst>
      <p:ext uri="{BB962C8B-B14F-4D97-AF65-F5344CB8AC3E}">
        <p14:creationId xmlns:p14="http://schemas.microsoft.com/office/powerpoint/2010/main" val="24804696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1217069"/>
            <a:ext cx="9144000" cy="535531"/>
          </a:xfrm>
        </p:spPr>
        <p:txBody>
          <a:bodyPr/>
          <a:lstStyle/>
          <a:p>
            <a:r>
              <a:rPr lang="en-US" sz="3200" dirty="0" smtClean="0">
                <a:latin typeface="ITC Stone Serif Std Medium" panose="02040602060506020304" pitchFamily="18" charset="0"/>
              </a:rPr>
              <a:t>AIS HEPPS/DEPPS</a:t>
            </a:r>
          </a:p>
        </p:txBody>
      </p:sp>
      <p:sp>
        <p:nvSpPr>
          <p:cNvPr id="30723" name="Content Placeholder 2"/>
          <p:cNvSpPr>
            <a:spLocks noGrp="1"/>
          </p:cNvSpPr>
          <p:nvPr>
            <p:ph idx="1"/>
          </p:nvPr>
        </p:nvSpPr>
        <p:spPr>
          <a:xfrm>
            <a:off x="481262" y="2057400"/>
            <a:ext cx="8662737" cy="2677656"/>
          </a:xfrm>
        </p:spPr>
        <p:txBody>
          <a:bodyPr/>
          <a:lstStyle/>
          <a:p>
            <a:r>
              <a:rPr lang="en-US" sz="2400" b="0" dirty="0" smtClean="0">
                <a:latin typeface="ITC Stone Serif Std Medium" panose="02040602060506020304" pitchFamily="18" charset="0"/>
              </a:rPr>
              <a:t>Payroll processing system</a:t>
            </a:r>
          </a:p>
          <a:p>
            <a:r>
              <a:rPr lang="en-US" sz="2400" b="0" dirty="0" smtClean="0">
                <a:latin typeface="ITC Stone Serif Std Medium" panose="02040602060506020304" pitchFamily="18" charset="0"/>
              </a:rPr>
              <a:t>This system contains information on employees, payroll and position control</a:t>
            </a:r>
          </a:p>
          <a:p>
            <a:r>
              <a:rPr lang="en-US" sz="2400" b="0" dirty="0" smtClean="0">
                <a:latin typeface="ITC Stone Serif Std Medium" panose="02040602060506020304" pitchFamily="18" charset="0"/>
              </a:rPr>
              <a:t>Training is available through Human Resources</a:t>
            </a:r>
          </a:p>
          <a:p>
            <a:r>
              <a:rPr lang="en-US" sz="2400" b="0" dirty="0" smtClean="0">
                <a:latin typeface="ITC Stone Serif Std Medium" panose="02040602060506020304" pitchFamily="18" charset="0"/>
              </a:rPr>
              <a:t>Payroll data is fed to the Financial data warehouse</a:t>
            </a:r>
          </a:p>
          <a:p>
            <a:endParaRPr lang="en-US" sz="2400" b="0" dirty="0" smtClean="0">
              <a:latin typeface="ITC Stone Serif Std Medium" panose="02040602060506020304" pitchFamily="18" charset="0"/>
            </a:endParaRPr>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961A9B66-896F-4E76-BC98-5A0C834BA093}" type="slidenum">
              <a:rPr lang="en-US" smtClean="0">
                <a:solidFill>
                  <a:schemeClr val="bg2"/>
                </a:solidFill>
              </a:rPr>
              <a:pPr eaLnBrk="1" hangingPunct="1"/>
              <a:t>45</a:t>
            </a:fld>
            <a:endParaRPr lang="en-US" dirty="0" smtClean="0">
              <a:solidFill>
                <a:schemeClr val="bg2"/>
              </a:solidFill>
            </a:endParaRPr>
          </a:p>
        </p:txBody>
      </p:sp>
    </p:spTree>
    <p:extLst>
      <p:ext uri="{BB962C8B-B14F-4D97-AF65-F5344CB8AC3E}">
        <p14:creationId xmlns:p14="http://schemas.microsoft.com/office/powerpoint/2010/main" val="10842815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84188" y="1402807"/>
            <a:ext cx="8659812" cy="535531"/>
          </a:xfrm>
        </p:spPr>
        <p:txBody>
          <a:bodyPr/>
          <a:lstStyle/>
          <a:p>
            <a:r>
              <a:rPr lang="en-US" sz="3200" dirty="0" smtClean="0">
                <a:latin typeface="ITC Stone Serif Std Medium" panose="02040602060506020304" pitchFamily="18" charset="0"/>
              </a:rPr>
              <a:t>DEPTPAY</a:t>
            </a:r>
          </a:p>
        </p:txBody>
      </p:sp>
      <p:sp>
        <p:nvSpPr>
          <p:cNvPr id="31747" name="Content Placeholder 2"/>
          <p:cNvSpPr>
            <a:spLocks noGrp="1"/>
          </p:cNvSpPr>
          <p:nvPr>
            <p:ph idx="1"/>
          </p:nvPr>
        </p:nvSpPr>
        <p:spPr>
          <a:xfrm>
            <a:off x="484188" y="2298700"/>
            <a:ext cx="7988300" cy="3693319"/>
          </a:xfrm>
        </p:spPr>
        <p:txBody>
          <a:bodyPr/>
          <a:lstStyle/>
          <a:p>
            <a:r>
              <a:rPr lang="en-US" sz="2400" b="0" dirty="0" smtClean="0">
                <a:latin typeface="ITC Stone Serif Std Medium" panose="02040602060506020304" pitchFamily="18" charset="0"/>
              </a:rPr>
              <a:t>All departments must have two people who have been trained in inputting hours for hourly staff and reviewing gross pay for departmental employees. </a:t>
            </a:r>
          </a:p>
          <a:p>
            <a:r>
              <a:rPr lang="en-US" sz="2400" b="0" dirty="0" smtClean="0">
                <a:latin typeface="ITC Stone Serif Std Medium" panose="02040602060506020304" pitchFamily="18" charset="0"/>
              </a:rPr>
              <a:t>You must attend training before you can use DEPTPAY.</a:t>
            </a:r>
          </a:p>
          <a:p>
            <a:r>
              <a:rPr lang="en-US" sz="2400" b="0" dirty="0" smtClean="0">
                <a:latin typeface="ITC Stone Serif Std Medium" panose="02040602060506020304" pitchFamily="18" charset="0"/>
              </a:rPr>
              <a:t>You must have access to DEPPS before you can get training.</a:t>
            </a:r>
          </a:p>
          <a:p>
            <a:r>
              <a:rPr lang="en-US" sz="2400" b="0" dirty="0" smtClean="0">
                <a:latin typeface="ITC Stone Serif Std Medium" panose="02040602060506020304" pitchFamily="18" charset="0"/>
              </a:rPr>
              <a:t>The training is offered through Human Resources.</a:t>
            </a:r>
            <a:br>
              <a:rPr lang="en-US" sz="2400" b="0" dirty="0" smtClean="0">
                <a:latin typeface="ITC Stone Serif Std Medium" panose="02040602060506020304" pitchFamily="18" charset="0"/>
              </a:rPr>
            </a:br>
            <a:endParaRPr lang="en-US" sz="2400" b="0" dirty="0" smtClean="0">
              <a:latin typeface="ITC Stone Serif Std Medium" panose="02040602060506020304" pitchFamily="18" charset="0"/>
            </a:endParaRP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69311EFD-F252-4CAA-82C0-5BD453A6C399}" type="slidenum">
              <a:rPr lang="en-US" smtClean="0">
                <a:solidFill>
                  <a:schemeClr val="bg2"/>
                </a:solidFill>
              </a:rPr>
              <a:pPr eaLnBrk="1" hangingPunct="1"/>
              <a:t>46</a:t>
            </a:fld>
            <a:endParaRPr lang="en-US" dirty="0" smtClean="0">
              <a:solidFill>
                <a:schemeClr val="bg2"/>
              </a:solidFill>
            </a:endParaRPr>
          </a:p>
        </p:txBody>
      </p:sp>
    </p:spTree>
    <p:extLst>
      <p:ext uri="{BB962C8B-B14F-4D97-AF65-F5344CB8AC3E}">
        <p14:creationId xmlns:p14="http://schemas.microsoft.com/office/powerpoint/2010/main" val="14188999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1064669"/>
            <a:ext cx="9144000" cy="535531"/>
          </a:xfrm>
        </p:spPr>
        <p:txBody>
          <a:bodyPr/>
          <a:lstStyle/>
          <a:p>
            <a:r>
              <a:rPr lang="en-US" sz="3200" dirty="0" smtClean="0">
                <a:latin typeface="ITC Stone Serif Std Medium" panose="02040602060506020304" pitchFamily="18" charset="0"/>
              </a:rPr>
              <a:t>PERMS &amp; TEMPS</a:t>
            </a:r>
          </a:p>
        </p:txBody>
      </p:sp>
      <p:sp>
        <p:nvSpPr>
          <p:cNvPr id="32771" name="Content Placeholder 2"/>
          <p:cNvSpPr>
            <a:spLocks noGrp="1"/>
          </p:cNvSpPr>
          <p:nvPr>
            <p:ph idx="1"/>
          </p:nvPr>
        </p:nvSpPr>
        <p:spPr>
          <a:xfrm>
            <a:off x="577516" y="1752600"/>
            <a:ext cx="8566484" cy="4647426"/>
          </a:xfrm>
        </p:spPr>
        <p:txBody>
          <a:bodyPr/>
          <a:lstStyle/>
          <a:p>
            <a:pPr>
              <a:buFontTx/>
              <a:buNone/>
            </a:pPr>
            <a:r>
              <a:rPr lang="en-US" sz="1600" b="0" dirty="0" smtClean="0">
                <a:latin typeface="ITC Stone Serif Std Medium" panose="02040602060506020304" pitchFamily="18" charset="0"/>
              </a:rPr>
              <a:t>Personnel Action Forms must be completed using the PERMS system</a:t>
            </a:r>
          </a:p>
          <a:p>
            <a:pPr>
              <a:buFontTx/>
              <a:buNone/>
            </a:pPr>
            <a:endParaRPr lang="en-US" sz="1600" b="0" dirty="0" smtClean="0">
              <a:latin typeface="ITC Stone Serif Std Medium" panose="02040602060506020304" pitchFamily="18" charset="0"/>
            </a:endParaRPr>
          </a:p>
          <a:p>
            <a:r>
              <a:rPr lang="en-US" sz="1600" b="0" dirty="0" smtClean="0">
                <a:latin typeface="ITC Stone Serif Std Medium" panose="02040602060506020304" pitchFamily="18" charset="0"/>
              </a:rPr>
              <a:t>Frequently asked questions about PERMS</a:t>
            </a:r>
          </a:p>
          <a:p>
            <a:r>
              <a:rPr lang="en-US" sz="1600" dirty="0">
                <a:latin typeface="ITC Stone Serif Std Medium" panose="02040602060506020304" pitchFamily="18" charset="0"/>
                <a:hlinkClick r:id="rId2"/>
              </a:rPr>
              <a:t>http://</a:t>
            </a:r>
            <a:r>
              <a:rPr lang="en-US" sz="1600" dirty="0" smtClean="0">
                <a:latin typeface="ITC Stone Serif Std Medium" panose="02040602060506020304" pitchFamily="18" charset="0"/>
                <a:hlinkClick r:id="rId2"/>
              </a:rPr>
              <a:t>hrs.wsu.edu/wp-content/uploads/2015/08/PERMS-FAQ.pdf</a:t>
            </a:r>
            <a:endParaRPr lang="en-US" sz="1600" dirty="0" smtClean="0">
              <a:latin typeface="ITC Stone Serif Std Medium" panose="02040602060506020304" pitchFamily="18" charset="0"/>
            </a:endParaRPr>
          </a:p>
          <a:p>
            <a:pPr marL="0" indent="0">
              <a:buNone/>
            </a:pPr>
            <a:endParaRPr lang="en-US" sz="1600" b="0" dirty="0">
              <a:latin typeface="ITC Stone Serif Std Medium" panose="02040602060506020304" pitchFamily="18" charset="0"/>
            </a:endParaRPr>
          </a:p>
          <a:p>
            <a:r>
              <a:rPr lang="en-US" sz="1600" b="0" dirty="0" smtClean="0">
                <a:latin typeface="ITC Stone Serif Std Medium" panose="02040602060506020304" pitchFamily="18" charset="0"/>
              </a:rPr>
              <a:t>Temporary Employee Personnel Actions must be processed using the TEMPS system</a:t>
            </a:r>
          </a:p>
          <a:p>
            <a:r>
              <a:rPr lang="en-US" sz="1600" b="0" dirty="0" smtClean="0">
                <a:latin typeface="ITC Stone Serif Std Medium" panose="02040602060506020304" pitchFamily="18" charset="0"/>
              </a:rPr>
              <a:t>TEMPS</a:t>
            </a:r>
          </a:p>
          <a:p>
            <a:r>
              <a:rPr lang="en-US" sz="1600" dirty="0" smtClean="0">
                <a:latin typeface="ITC Stone Serif Std Medium" panose="02040602060506020304" pitchFamily="18" charset="0"/>
              </a:rPr>
              <a:t>Training Manual</a:t>
            </a:r>
            <a:endParaRPr lang="en-US" sz="1600" b="0" dirty="0" smtClean="0">
              <a:latin typeface="ITC Stone Serif Std Medium" panose="02040602060506020304" pitchFamily="18" charset="0"/>
            </a:endParaRPr>
          </a:p>
          <a:p>
            <a:r>
              <a:rPr lang="en-US" sz="1600" u="sng" dirty="0">
                <a:latin typeface="ITC Stone Serif Std Medium" panose="02040602060506020304" pitchFamily="18" charset="0"/>
              </a:rPr>
              <a:t>http://</a:t>
            </a:r>
            <a:r>
              <a:rPr lang="en-US" sz="1600" u="sng" dirty="0" smtClean="0">
                <a:latin typeface="ITC Stone Serif Std Medium" panose="02040602060506020304" pitchFamily="18" charset="0"/>
              </a:rPr>
              <a:t>hrs.wsu.edu/wp-content/uploads/2015/08/TEMPS-Training-Manual.pdf</a:t>
            </a:r>
            <a:endParaRPr lang="en-US" sz="1600" b="0" dirty="0" smtClean="0">
              <a:latin typeface="ITC Stone Serif Std Medium" panose="02040602060506020304" pitchFamily="18" charset="0"/>
            </a:endParaRPr>
          </a:p>
          <a:p>
            <a:r>
              <a:rPr lang="en-US" sz="1600" b="0" dirty="0" smtClean="0">
                <a:latin typeface="ITC Stone Serif Std Medium" panose="02040602060506020304" pitchFamily="18" charset="0"/>
              </a:rPr>
              <a:t>BPPM 60.26</a:t>
            </a:r>
          </a:p>
          <a:p>
            <a:pPr>
              <a:buFontTx/>
              <a:buNone/>
            </a:pPr>
            <a:endParaRPr lang="en-US" sz="1600" b="0" dirty="0" smtClean="0">
              <a:latin typeface="ITC Stone Serif Std Medium" panose="02040602060506020304" pitchFamily="18" charset="0"/>
            </a:endParaRPr>
          </a:p>
          <a:p>
            <a:pPr>
              <a:buFontTx/>
              <a:buNone/>
            </a:pPr>
            <a:r>
              <a:rPr lang="en-US" sz="1600" b="0" dirty="0" smtClean="0">
                <a:latin typeface="ITC Stone Serif Std Medium" panose="02040602060506020304" pitchFamily="18" charset="0"/>
              </a:rPr>
              <a:t>Both PERMS and TEMPS training is available through Human Resources </a:t>
            </a:r>
          </a:p>
          <a:p>
            <a:r>
              <a:rPr lang="en-US" sz="1600" dirty="0" smtClean="0">
                <a:latin typeface="ITC Stone Serif Std Medium" panose="02040602060506020304" pitchFamily="18" charset="0"/>
              </a:rPr>
              <a:t>http</a:t>
            </a:r>
            <a:r>
              <a:rPr lang="en-US" sz="1600" dirty="0">
                <a:latin typeface="ITC Stone Serif Std Medium" panose="02040602060506020304" pitchFamily="18" charset="0"/>
              </a:rPr>
              <a:t>://hrs.wsu.edu/</a:t>
            </a:r>
            <a:endParaRPr lang="en-US" sz="1600" b="0" dirty="0" smtClean="0">
              <a:latin typeface="ITC Stone Serif Std Medium" panose="02040602060506020304" pitchFamily="18" charset="0"/>
            </a:endParaRPr>
          </a:p>
          <a:p>
            <a:pPr>
              <a:buFontTx/>
              <a:buNone/>
            </a:pPr>
            <a:endParaRPr lang="en-US" sz="1600" b="0" dirty="0" smtClean="0">
              <a:latin typeface="ITC Stone Serif Std Medium" panose="02040602060506020304" pitchFamily="18" charset="0"/>
            </a:endParaRPr>
          </a:p>
          <a:p>
            <a:pPr>
              <a:buFontTx/>
              <a:buNone/>
            </a:pPr>
            <a:endParaRPr lang="en-US" sz="1600" b="0" dirty="0" smtClean="0">
              <a:latin typeface="ITC Stone Serif Std Medium" panose="02040602060506020304" pitchFamily="18" charset="0"/>
            </a:endParaRP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553C3AD4-2544-46A5-AC6E-588AC55556BC}" type="slidenum">
              <a:rPr lang="en-US" smtClean="0">
                <a:solidFill>
                  <a:schemeClr val="bg2"/>
                </a:solidFill>
              </a:rPr>
              <a:pPr eaLnBrk="1" hangingPunct="1"/>
              <a:t>47</a:t>
            </a:fld>
            <a:endParaRPr lang="en-US" dirty="0" smtClean="0">
              <a:solidFill>
                <a:schemeClr val="bg2"/>
              </a:solidFill>
            </a:endParaRPr>
          </a:p>
        </p:txBody>
      </p:sp>
    </p:spTree>
    <p:extLst>
      <p:ext uri="{BB962C8B-B14F-4D97-AF65-F5344CB8AC3E}">
        <p14:creationId xmlns:p14="http://schemas.microsoft.com/office/powerpoint/2010/main" val="38068193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1293269"/>
            <a:ext cx="9144000" cy="535531"/>
          </a:xfrm>
        </p:spPr>
        <p:txBody>
          <a:bodyPr/>
          <a:lstStyle/>
          <a:p>
            <a:r>
              <a:rPr lang="en-US" sz="3200" dirty="0" smtClean="0">
                <a:latin typeface="ITC Stone Serif Std Medium" panose="02040602060506020304" pitchFamily="18" charset="0"/>
              </a:rPr>
              <a:t>Fiscal Management Training</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CF800FEA-3269-4F1E-BB17-DF05186463F5}" type="slidenum">
              <a:rPr lang="en-US" smtClean="0">
                <a:solidFill>
                  <a:schemeClr val="bg2"/>
                </a:solidFill>
              </a:rPr>
              <a:pPr eaLnBrk="1" hangingPunct="1"/>
              <a:t>48</a:t>
            </a:fld>
            <a:endParaRPr lang="en-US" dirty="0" smtClean="0">
              <a:solidFill>
                <a:schemeClr val="bg2"/>
              </a:solidFill>
            </a:endParaRPr>
          </a:p>
        </p:txBody>
      </p:sp>
      <p:sp>
        <p:nvSpPr>
          <p:cNvPr id="33796" name="Content Placeholder 5"/>
          <p:cNvSpPr>
            <a:spLocks noGrp="1"/>
          </p:cNvSpPr>
          <p:nvPr>
            <p:ph idx="1"/>
          </p:nvPr>
        </p:nvSpPr>
        <p:spPr>
          <a:xfrm>
            <a:off x="548640" y="2298700"/>
            <a:ext cx="7923848" cy="2939266"/>
          </a:xfrm>
        </p:spPr>
        <p:txBody>
          <a:bodyPr/>
          <a:lstStyle/>
          <a:p>
            <a:r>
              <a:rPr lang="en-US" sz="2000" b="0" dirty="0" smtClean="0">
                <a:latin typeface="ITC Stone Serif Std Medium" panose="02040602060506020304" pitchFamily="18" charset="0"/>
              </a:rPr>
              <a:t>Human Resources offers a comprehensive selection of classes that will give you the knowledge you need to do your job well.</a:t>
            </a:r>
          </a:p>
          <a:p>
            <a:r>
              <a:rPr lang="en-US" sz="2000" b="0" dirty="0" smtClean="0">
                <a:latin typeface="ITC Stone Serif Std Medium" panose="02040602060506020304" pitchFamily="18" charset="0"/>
              </a:rPr>
              <a:t>Some of the classes are online, others are instructor-led like this one.  </a:t>
            </a:r>
          </a:p>
          <a:p>
            <a:r>
              <a:rPr lang="en-US" sz="2000" b="0" dirty="0" smtClean="0">
                <a:latin typeface="ITC Stone Serif Std Medium" panose="02040602060506020304" pitchFamily="18" charset="0"/>
              </a:rPr>
              <a:t>See what is offered and the class schedules at:</a:t>
            </a:r>
          </a:p>
          <a:p>
            <a:pPr>
              <a:buFontTx/>
              <a:buNone/>
            </a:pPr>
            <a:r>
              <a:rPr lang="en-US" sz="2000" dirty="0">
                <a:latin typeface="ITC Stone Serif Std Medium" panose="02040602060506020304" pitchFamily="18" charset="0"/>
                <a:hlinkClick r:id="rId3"/>
              </a:rPr>
              <a:t>http://</a:t>
            </a:r>
            <a:r>
              <a:rPr lang="en-US" sz="2000" dirty="0" smtClean="0">
                <a:latin typeface="ITC Stone Serif Std Medium" panose="02040602060506020304" pitchFamily="18" charset="0"/>
                <a:hlinkClick r:id="rId3"/>
              </a:rPr>
              <a:t>hrs.wsu.edu/training/learning-programs/fiscal-management-training-resources/</a:t>
            </a:r>
            <a:endParaRPr lang="en-US" sz="2000" b="0" dirty="0" smtClean="0">
              <a:latin typeface="ITC Stone Serif Std Medium" panose="02040602060506020304" pitchFamily="18" charset="0"/>
            </a:endParaRPr>
          </a:p>
          <a:p>
            <a:endParaRPr lang="en-US" sz="2400" dirty="0" smtClean="0">
              <a:latin typeface="ITC Stone Serif Std Medium" panose="02040602060506020304" pitchFamily="18" charset="0"/>
            </a:endParaRPr>
          </a:p>
        </p:txBody>
      </p:sp>
    </p:spTree>
    <p:extLst>
      <p:ext uri="{BB962C8B-B14F-4D97-AF65-F5344CB8AC3E}">
        <p14:creationId xmlns:p14="http://schemas.microsoft.com/office/powerpoint/2010/main" val="17346271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84188" y="1458207"/>
            <a:ext cx="8659812" cy="480131"/>
          </a:xfrm>
        </p:spPr>
        <p:txBody>
          <a:bodyPr/>
          <a:lstStyle/>
          <a:p>
            <a:r>
              <a:rPr lang="en-US" sz="2800" dirty="0" smtClean="0">
                <a:latin typeface="ITC Stone Serif Std Medium" panose="02040602060506020304" pitchFamily="18" charset="0"/>
              </a:rPr>
              <a:t>Focus Area Finance</a:t>
            </a:r>
          </a:p>
        </p:txBody>
      </p:sp>
      <p:sp>
        <p:nvSpPr>
          <p:cNvPr id="34819" name="Content Placeholder 2"/>
          <p:cNvSpPr>
            <a:spLocks noGrp="1"/>
          </p:cNvSpPr>
          <p:nvPr>
            <p:ph idx="1"/>
          </p:nvPr>
        </p:nvSpPr>
        <p:spPr>
          <a:xfrm>
            <a:off x="484188" y="2298700"/>
            <a:ext cx="7988300" cy="4288866"/>
          </a:xfrm>
        </p:spPr>
        <p:txBody>
          <a:bodyPr/>
          <a:lstStyle/>
          <a:p>
            <a:pPr>
              <a:buFontTx/>
              <a:buNone/>
            </a:pPr>
            <a:r>
              <a:rPr lang="en-US" sz="1800" dirty="0" smtClean="0">
                <a:latin typeface="ITC Stone Serif Std Medium" panose="02040602060506020304" pitchFamily="18" charset="0"/>
              </a:rPr>
              <a:t>Concept Area 1 – Accounting Foundations</a:t>
            </a:r>
          </a:p>
          <a:p>
            <a:pPr lvl="1">
              <a:buFont typeface="Wingdings" pitchFamily="2" charset="2"/>
              <a:buNone/>
            </a:pPr>
            <a:r>
              <a:rPr lang="en-US" sz="1600" b="0" dirty="0" smtClean="0">
                <a:latin typeface="ITC Stone Serif Std Medium" panose="02040602060506020304" pitchFamily="18" charset="0"/>
              </a:rPr>
              <a:t>Accounting Foundations</a:t>
            </a:r>
          </a:p>
          <a:p>
            <a:pPr lvl="2">
              <a:buFontTx/>
              <a:buNone/>
            </a:pPr>
            <a:r>
              <a:rPr lang="en-US" sz="1400" b="0" dirty="0" smtClean="0">
                <a:latin typeface="ITC Stone Serif Std Medium" panose="02040602060506020304" pitchFamily="18" charset="0"/>
              </a:rPr>
              <a:t>Accounting Fundamentals</a:t>
            </a:r>
          </a:p>
          <a:p>
            <a:pPr lvl="2">
              <a:buFontTx/>
              <a:buNone/>
            </a:pPr>
            <a:r>
              <a:rPr lang="en-US" sz="1400" b="0" dirty="0" smtClean="0">
                <a:latin typeface="ITC Stone Serif Std Medium" panose="02040602060506020304" pitchFamily="18" charset="0"/>
              </a:rPr>
              <a:t>The Basics of Budgeting</a:t>
            </a:r>
          </a:p>
          <a:p>
            <a:pPr lvl="1">
              <a:buFont typeface="Wingdings" pitchFamily="2" charset="2"/>
              <a:buNone/>
            </a:pPr>
            <a:r>
              <a:rPr lang="en-US" sz="1600" b="0" dirty="0" smtClean="0">
                <a:latin typeface="ITC Stone Serif Std Medium" panose="02040602060506020304" pitchFamily="18" charset="0"/>
              </a:rPr>
              <a:t>Funding at WSU</a:t>
            </a:r>
          </a:p>
          <a:p>
            <a:pPr lvl="1">
              <a:buFont typeface="Wingdings" pitchFamily="2" charset="2"/>
              <a:buNone/>
            </a:pPr>
            <a:r>
              <a:rPr lang="en-US" sz="1600" b="0" dirty="0" smtClean="0">
                <a:latin typeface="ITC Stone Serif Std Medium" panose="02040602060506020304" pitchFamily="18" charset="0"/>
              </a:rPr>
              <a:t>Introduction to WSU Accounting Systems</a:t>
            </a:r>
          </a:p>
          <a:p>
            <a:pPr>
              <a:buFontTx/>
              <a:buNone/>
            </a:pPr>
            <a:r>
              <a:rPr lang="en-US" sz="1800" dirty="0" smtClean="0">
                <a:latin typeface="ITC Stone Serif Std Medium" panose="02040602060506020304" pitchFamily="18" charset="0"/>
              </a:rPr>
              <a:t>Concept Area 2 – Financial Operations &amp; Accounting Activity</a:t>
            </a:r>
          </a:p>
          <a:p>
            <a:pPr lvl="1">
              <a:buFont typeface="Wingdings" pitchFamily="2" charset="2"/>
              <a:buNone/>
            </a:pPr>
            <a:r>
              <a:rPr lang="en-US" sz="1600" b="0" dirty="0" smtClean="0">
                <a:latin typeface="ITC Stone Serif Std Medium" panose="02040602060506020304" pitchFamily="18" charset="0"/>
              </a:rPr>
              <a:t>WSU Procurement I &amp; II</a:t>
            </a:r>
          </a:p>
          <a:p>
            <a:pPr lvl="2">
              <a:buFontTx/>
              <a:buNone/>
            </a:pPr>
            <a:r>
              <a:rPr lang="en-US" sz="1400" b="0" dirty="0" smtClean="0">
                <a:latin typeface="ITC Stone Serif Std Medium" panose="02040602060506020304" pitchFamily="18" charset="0"/>
              </a:rPr>
              <a:t>Purchasing &amp; Purchasing Cards</a:t>
            </a:r>
          </a:p>
          <a:p>
            <a:pPr lvl="2">
              <a:buFontTx/>
              <a:buNone/>
            </a:pPr>
            <a:r>
              <a:rPr lang="en-US" sz="1400" b="0" dirty="0" smtClean="0">
                <a:latin typeface="ITC Stone Serif Std Medium" panose="02040602060506020304" pitchFamily="18" charset="0"/>
              </a:rPr>
              <a:t>Central Stores, Receiving, &amp; Delivery</a:t>
            </a:r>
          </a:p>
          <a:p>
            <a:pPr lvl="1">
              <a:buFont typeface="Wingdings" pitchFamily="2" charset="2"/>
              <a:buNone/>
            </a:pPr>
            <a:r>
              <a:rPr lang="en-US" sz="1600" b="0" dirty="0" smtClean="0">
                <a:latin typeface="ITC Stone Serif Std Medium" panose="02040602060506020304" pitchFamily="18" charset="0"/>
              </a:rPr>
              <a:t>WSU Purchasing</a:t>
            </a:r>
          </a:p>
          <a:p>
            <a:pPr lvl="2">
              <a:buFontTx/>
              <a:buNone/>
            </a:pPr>
            <a:r>
              <a:rPr lang="en-US" sz="1400" b="0" dirty="0" smtClean="0">
                <a:latin typeface="ITC Stone Serif Std Medium" panose="02040602060506020304" pitchFamily="18" charset="0"/>
              </a:rPr>
              <a:t>Purchasing Card Training, Levels 1 &amp; 2</a:t>
            </a:r>
          </a:p>
          <a:p>
            <a:pPr lvl="2">
              <a:buFontTx/>
              <a:buNone/>
            </a:pPr>
            <a:r>
              <a:rPr lang="en-US" sz="1400" b="0" dirty="0" smtClean="0">
                <a:latin typeface="ITC Stone Serif Std Medium" panose="02040602060506020304" pitchFamily="18" charset="0"/>
              </a:rPr>
              <a:t>Purchasing Card Training for Approvers</a:t>
            </a:r>
          </a:p>
          <a:p>
            <a:pPr>
              <a:buFontTx/>
              <a:buNone/>
            </a:pPr>
            <a:endParaRPr lang="en-US" sz="1600" b="0" dirty="0" smtClean="0">
              <a:latin typeface="ITC Stone Serif Std Medium" panose="02040602060506020304" pitchFamily="18" charset="0"/>
            </a:endParaRPr>
          </a:p>
          <a:p>
            <a:pPr>
              <a:buFontTx/>
              <a:buNone/>
            </a:pPr>
            <a:endParaRPr lang="en-US" sz="1600" b="0" dirty="0" smtClean="0">
              <a:latin typeface="ITC Stone Serif Std Medium" panose="02040602060506020304" pitchFamily="18" charset="0"/>
            </a:endParaRPr>
          </a:p>
          <a:p>
            <a:pPr>
              <a:buFontTx/>
              <a:buNone/>
            </a:pPr>
            <a:endParaRPr lang="en-US" sz="1600" b="0" dirty="0" smtClean="0">
              <a:latin typeface="ITC Stone Serif Std Medium" panose="02040602060506020304" pitchFamily="18" charset="0"/>
            </a:endParaRP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C96AE800-8140-4D6D-8509-ED7FB614F652}" type="slidenum">
              <a:rPr lang="en-US" smtClean="0">
                <a:solidFill>
                  <a:schemeClr val="bg2"/>
                </a:solidFill>
              </a:rPr>
              <a:pPr eaLnBrk="1" hangingPunct="1"/>
              <a:t>49</a:t>
            </a:fld>
            <a:endParaRPr lang="en-US" dirty="0" smtClean="0">
              <a:solidFill>
                <a:schemeClr val="bg2"/>
              </a:solidFill>
            </a:endParaRPr>
          </a:p>
        </p:txBody>
      </p:sp>
    </p:spTree>
    <p:extLst>
      <p:ext uri="{BB962C8B-B14F-4D97-AF65-F5344CB8AC3E}">
        <p14:creationId xmlns:p14="http://schemas.microsoft.com/office/powerpoint/2010/main" val="180305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587140" y="1219200"/>
            <a:ext cx="8252059" cy="1292662"/>
          </a:xfrm>
        </p:spPr>
        <p:txBody>
          <a:bodyPr/>
          <a:lstStyle/>
          <a:p>
            <a:pPr>
              <a:buFontTx/>
              <a:buNone/>
            </a:pPr>
            <a:r>
              <a:rPr lang="en-US" sz="2400" dirty="0" smtClean="0">
                <a:latin typeface="ITC Stone Serif Std Medium" panose="02040602060506020304" pitchFamily="18" charset="0"/>
              </a:rPr>
              <a:t>WSU is a public research university committed to its land-grant heritage and tradition of service to society. </a:t>
            </a:r>
          </a:p>
          <a:p>
            <a:pPr>
              <a:buFontTx/>
              <a:buNone/>
            </a:pPr>
            <a:endParaRPr lang="en-US" sz="2400" dirty="0" smtClean="0">
              <a:latin typeface="ITC Stone Serif Std Medium" panose="02040602060506020304" pitchFamily="18" charset="0"/>
            </a:endParaRPr>
          </a:p>
        </p:txBody>
      </p:sp>
      <p:sp>
        <p:nvSpPr>
          <p:cNvPr id="11267" name="Slide Number Placeholder 4"/>
          <p:cNvSpPr>
            <a:spLocks noGrp="1"/>
          </p:cNvSpPr>
          <p:nvPr>
            <p:ph type="sldNum" sz="quarter" idx="12"/>
          </p:nvPr>
        </p:nvSpPr>
        <p:spPr>
          <a:xfrm>
            <a:off x="7772400" y="6534150"/>
            <a:ext cx="1981200" cy="323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smtClean="0">
                <a:solidFill>
                  <a:schemeClr val="bg2"/>
                </a:solidFill>
              </a:rPr>
              <a:t>Slide </a:t>
            </a:r>
            <a:fld id="{8CD6D046-8E08-4FF8-BC1E-9C342A6FCDDC}" type="slidenum">
              <a:rPr lang="en-US" smtClean="0">
                <a:solidFill>
                  <a:schemeClr val="bg2"/>
                </a:solidFill>
              </a:rPr>
              <a:pPr algn="ctr" eaLnBrk="1" hangingPunct="1"/>
              <a:t>5</a:t>
            </a:fld>
            <a:endParaRPr lang="en-US" dirty="0" smtClean="0">
              <a:solidFill>
                <a:schemeClr val="bg2"/>
              </a:solidFill>
            </a:endParaRPr>
          </a:p>
        </p:txBody>
      </p:sp>
      <p:sp>
        <p:nvSpPr>
          <p:cNvPr id="11268" name="TextBox 5"/>
          <p:cNvSpPr txBox="1">
            <a:spLocks noChangeArrowheads="1"/>
          </p:cNvSpPr>
          <p:nvPr/>
        </p:nvSpPr>
        <p:spPr bwMode="auto">
          <a:xfrm>
            <a:off x="2323578" y="5486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latin typeface="ITC Stone Serif Std Medium" panose="02040602060506020304" pitchFamily="18" charset="0"/>
                <a:hlinkClick r:id="rId3"/>
              </a:rPr>
              <a:t>https://</a:t>
            </a:r>
            <a:r>
              <a:rPr lang="en-US" dirty="0">
                <a:solidFill>
                  <a:schemeClr val="bg2"/>
                </a:solidFill>
                <a:latin typeface="ITC Stone Serif Std Medium" panose="02040602060506020304" pitchFamily="18" charset="0"/>
                <a:hlinkClick r:id="rId3"/>
              </a:rPr>
              <a:t>strategicplan.wsu.edu/</a:t>
            </a:r>
            <a:endParaRPr lang="en-US" dirty="0">
              <a:solidFill>
                <a:schemeClr val="bg2"/>
              </a:solidFill>
              <a:latin typeface="ITC Stone Serif Std Medium" panose="02040602060506020304" pitchFamily="18" charset="0"/>
            </a:endParaRPr>
          </a:p>
        </p:txBody>
      </p:sp>
      <p:sp>
        <p:nvSpPr>
          <p:cNvPr id="7" name="Action Button: Information 6">
            <a:hlinkClick r:id="rId3" highlightClick="1"/>
          </p:cNvPr>
          <p:cNvSpPr/>
          <p:nvPr/>
        </p:nvSpPr>
        <p:spPr>
          <a:xfrm>
            <a:off x="1533916" y="5687002"/>
            <a:ext cx="533400" cy="45720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270" name="TextBox 9"/>
          <p:cNvSpPr txBox="1">
            <a:spLocks noChangeArrowheads="1"/>
          </p:cNvSpPr>
          <p:nvPr/>
        </p:nvSpPr>
        <p:spPr bwMode="auto">
          <a:xfrm>
            <a:off x="685800" y="2209800"/>
            <a:ext cx="7797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bg2"/>
                </a:solidFill>
                <a:latin typeface="ITC Stone Serif Std Medium" panose="02040602060506020304" pitchFamily="18" charset="0"/>
              </a:rPr>
              <a:t>WSU has a long tradition of excellence.  It has great plans for the future.  </a:t>
            </a:r>
          </a:p>
          <a:p>
            <a:pPr eaLnBrk="1" hangingPunct="1"/>
            <a:r>
              <a:rPr lang="en-US" dirty="0">
                <a:solidFill>
                  <a:schemeClr val="bg2"/>
                </a:solidFill>
                <a:latin typeface="ITC Stone Serif Std Medium" panose="02040602060506020304" pitchFamily="18" charset="0"/>
              </a:rPr>
              <a:t>If you’d like to share that vision, see the university’s mission statement and</a:t>
            </a:r>
          </a:p>
          <a:p>
            <a:pPr eaLnBrk="1" hangingPunct="1"/>
            <a:r>
              <a:rPr lang="en-US" dirty="0">
                <a:solidFill>
                  <a:schemeClr val="bg2"/>
                </a:solidFill>
                <a:latin typeface="ITC Stone Serif Std Medium" panose="02040602060506020304" pitchFamily="18" charset="0"/>
              </a:rPr>
              <a:t>Strategic plan at the website below</a:t>
            </a:r>
            <a:r>
              <a:rPr lang="en-US" dirty="0" smtClean="0">
                <a:solidFill>
                  <a:schemeClr val="bg2"/>
                </a:solidFill>
                <a:latin typeface="ITC Stone Serif Std Medium" panose="02040602060506020304" pitchFamily="18" charset="0"/>
              </a:rPr>
              <a:t>.</a:t>
            </a:r>
          </a:p>
          <a:p>
            <a:pPr eaLnBrk="1" hangingPunct="1"/>
            <a:endParaRPr lang="en-US" dirty="0">
              <a:solidFill>
                <a:schemeClr val="bg2"/>
              </a:solidFill>
              <a:latin typeface="ITC Stone Serif Std Medium" panose="02040602060506020304" pitchFamily="18" charset="0"/>
            </a:endParaRPr>
          </a:p>
          <a:p>
            <a:pPr eaLnBrk="1" hangingPunct="1"/>
            <a:r>
              <a:rPr lang="en-US" dirty="0" smtClean="0">
                <a:solidFill>
                  <a:schemeClr val="bg2"/>
                </a:solidFill>
                <a:latin typeface="ITC Stone Serif Std Medium" panose="02040602060506020304" pitchFamily="18" charset="0"/>
              </a:rPr>
              <a:t>In addition, Finance and Administration has a vision and mission statement as well.  We are in the process of updating it now.</a:t>
            </a:r>
            <a:endParaRPr lang="en-US" dirty="0">
              <a:solidFill>
                <a:schemeClr val="bg2"/>
              </a:solidFill>
              <a:latin typeface="ITC Stone Serif Std Medium" panose="02040602060506020304" pitchFamily="18" charset="0"/>
            </a:endParaRPr>
          </a:p>
        </p:txBody>
      </p:sp>
    </p:spTree>
    <p:extLst>
      <p:ext uri="{BB962C8B-B14F-4D97-AF65-F5344CB8AC3E}">
        <p14:creationId xmlns:p14="http://schemas.microsoft.com/office/powerpoint/2010/main" val="1425038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84188" y="1402807"/>
            <a:ext cx="8659812" cy="535531"/>
          </a:xfrm>
        </p:spPr>
        <p:txBody>
          <a:bodyPr/>
          <a:lstStyle/>
          <a:p>
            <a:r>
              <a:rPr lang="en-US" sz="3200" dirty="0" smtClean="0">
                <a:latin typeface="ITC Stone Serif Std Medium" panose="02040602060506020304" pitchFamily="18" charset="0"/>
              </a:rPr>
              <a:t>Focus Area Finance, </a:t>
            </a:r>
            <a:r>
              <a:rPr lang="en-US" sz="2800" dirty="0" smtClean="0">
                <a:latin typeface="ITC Stone Serif Std Medium" panose="02040602060506020304" pitchFamily="18" charset="0"/>
              </a:rPr>
              <a:t>continued</a:t>
            </a:r>
          </a:p>
        </p:txBody>
      </p:sp>
      <p:sp>
        <p:nvSpPr>
          <p:cNvPr id="35843" name="Content Placeholder 2"/>
          <p:cNvSpPr>
            <a:spLocks noGrp="1"/>
          </p:cNvSpPr>
          <p:nvPr>
            <p:ph idx="1"/>
          </p:nvPr>
        </p:nvSpPr>
        <p:spPr>
          <a:xfrm>
            <a:off x="567891" y="2298700"/>
            <a:ext cx="7904597" cy="3416320"/>
          </a:xfrm>
        </p:spPr>
        <p:txBody>
          <a:bodyPr/>
          <a:lstStyle/>
          <a:p>
            <a:pPr>
              <a:buFontTx/>
              <a:buNone/>
            </a:pPr>
            <a:r>
              <a:rPr lang="en-US" sz="1600" b="0" dirty="0" smtClean="0">
                <a:latin typeface="ITC Stone Serif Std Medium" panose="02040602060506020304" pitchFamily="18" charset="0"/>
              </a:rPr>
              <a:t>Revenue Management</a:t>
            </a:r>
          </a:p>
          <a:p>
            <a:pPr>
              <a:buFontTx/>
              <a:buNone/>
            </a:pPr>
            <a:r>
              <a:rPr lang="en-US" sz="1600" b="0" dirty="0" smtClean="0">
                <a:latin typeface="ITC Stone Serif Std Medium" panose="02040602060506020304" pitchFamily="18" charset="0"/>
              </a:rPr>
              <a:t>Cash Handling</a:t>
            </a:r>
          </a:p>
          <a:p>
            <a:pPr>
              <a:buFontTx/>
              <a:buNone/>
            </a:pPr>
            <a:r>
              <a:rPr lang="en-US" sz="1600" b="0" dirty="0" smtClean="0">
                <a:latin typeface="ITC Stone Serif Std Medium" panose="02040602060506020304" pitchFamily="18" charset="0"/>
              </a:rPr>
              <a:t>AIS Account Balances</a:t>
            </a:r>
          </a:p>
          <a:p>
            <a:pPr>
              <a:buFontTx/>
              <a:buNone/>
            </a:pPr>
            <a:r>
              <a:rPr lang="en-US" sz="1600" b="0" dirty="0" smtClean="0">
                <a:latin typeface="ITC Stone Serif Std Medium" panose="02040602060506020304" pitchFamily="18" charset="0"/>
              </a:rPr>
              <a:t>Business Objects: Financial</a:t>
            </a:r>
          </a:p>
          <a:p>
            <a:pPr>
              <a:buFontTx/>
              <a:buNone/>
            </a:pPr>
            <a:r>
              <a:rPr lang="en-US" sz="1600" b="0" dirty="0" smtClean="0">
                <a:latin typeface="ITC Stone Serif Std Medium" panose="02040602060506020304" pitchFamily="18" charset="0"/>
              </a:rPr>
              <a:t>Business Objects: </a:t>
            </a:r>
            <a:r>
              <a:rPr lang="en-US" sz="1600" b="0" dirty="0" err="1" smtClean="0">
                <a:latin typeface="ITC Stone Serif Std Medium" panose="02040602060506020304" pitchFamily="18" charset="0"/>
              </a:rPr>
              <a:t>InfoBurst</a:t>
            </a:r>
            <a:endParaRPr lang="en-US" sz="1600" b="0" dirty="0" smtClean="0">
              <a:latin typeface="ITC Stone Serif Std Medium" panose="02040602060506020304" pitchFamily="18" charset="0"/>
            </a:endParaRPr>
          </a:p>
          <a:p>
            <a:pPr>
              <a:buFontTx/>
              <a:buNone/>
            </a:pPr>
            <a:r>
              <a:rPr lang="en-US" sz="1600" b="0" dirty="0" smtClean="0">
                <a:latin typeface="ITC Stone Serif Std Medium" panose="02040602060506020304" pitchFamily="18" charset="0"/>
              </a:rPr>
              <a:t>AIS: DEPPS</a:t>
            </a:r>
          </a:p>
          <a:p>
            <a:pPr>
              <a:buFontTx/>
              <a:buNone/>
            </a:pPr>
            <a:r>
              <a:rPr lang="en-US" sz="1600" b="0" dirty="0" smtClean="0">
                <a:latin typeface="ITC Stone Serif Std Medium" panose="02040602060506020304" pitchFamily="18" charset="0"/>
              </a:rPr>
              <a:t>Department Pay</a:t>
            </a:r>
          </a:p>
          <a:p>
            <a:pPr>
              <a:buFontTx/>
              <a:buNone/>
            </a:pPr>
            <a:r>
              <a:rPr lang="en-US" sz="1600" b="0" dirty="0" smtClean="0">
                <a:latin typeface="ITC Stone Serif Std Medium" panose="02040602060506020304" pitchFamily="18" charset="0"/>
              </a:rPr>
              <a:t>Position Control Training, 1 &amp; 2</a:t>
            </a:r>
          </a:p>
          <a:p>
            <a:pPr>
              <a:buFontTx/>
              <a:buNone/>
            </a:pPr>
            <a:r>
              <a:rPr lang="en-US" sz="1600" b="0" dirty="0" smtClean="0">
                <a:latin typeface="ITC Stone Serif Std Medium" panose="02040602060506020304" pitchFamily="18" charset="0"/>
              </a:rPr>
              <a:t>Accruals, Allocation Adjustments and Reserve Accounts</a:t>
            </a:r>
          </a:p>
          <a:p>
            <a:pPr>
              <a:buFontTx/>
              <a:buNone/>
            </a:pPr>
            <a:r>
              <a:rPr lang="en-US" sz="1600" b="0" dirty="0" smtClean="0">
                <a:latin typeface="ITC Stone Serif Std Medium" panose="02040602060506020304" pitchFamily="18" charset="0"/>
              </a:rPr>
              <a:t>Travel Training</a:t>
            </a:r>
          </a:p>
          <a:p>
            <a:pPr>
              <a:buFontTx/>
              <a:buNone/>
            </a:pPr>
            <a:r>
              <a:rPr lang="en-US" sz="1600" b="0" dirty="0" smtClean="0">
                <a:latin typeface="ITC Stone Serif Std Medium" panose="02040602060506020304" pitchFamily="18" charset="0"/>
              </a:rPr>
              <a:t>Life Cycle of a Sponsored Program</a:t>
            </a:r>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AB094A90-08A2-4B31-BB62-B4EF0A891505}" type="slidenum">
              <a:rPr lang="en-US" smtClean="0">
                <a:solidFill>
                  <a:schemeClr val="bg2"/>
                </a:solidFill>
              </a:rPr>
              <a:pPr eaLnBrk="1" hangingPunct="1"/>
              <a:t>50</a:t>
            </a:fld>
            <a:endParaRPr lang="en-US" dirty="0" smtClean="0">
              <a:solidFill>
                <a:schemeClr val="bg2"/>
              </a:solidFill>
            </a:endParaRPr>
          </a:p>
        </p:txBody>
      </p:sp>
    </p:spTree>
    <p:extLst>
      <p:ext uri="{BB962C8B-B14F-4D97-AF65-F5344CB8AC3E}">
        <p14:creationId xmlns:p14="http://schemas.microsoft.com/office/powerpoint/2010/main" val="32997398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84188" y="1402807"/>
            <a:ext cx="8659812" cy="535531"/>
          </a:xfrm>
        </p:spPr>
        <p:txBody>
          <a:bodyPr/>
          <a:lstStyle/>
          <a:p>
            <a:r>
              <a:rPr lang="en-US" sz="3200" dirty="0" smtClean="0">
                <a:latin typeface="ITC Stone Serif Std Medium" panose="02040602060506020304" pitchFamily="18" charset="0"/>
              </a:rPr>
              <a:t>Focus Area Finance, </a:t>
            </a:r>
            <a:r>
              <a:rPr lang="en-US" sz="2800" dirty="0" smtClean="0">
                <a:latin typeface="ITC Stone Serif Std Medium" panose="02040602060506020304" pitchFamily="18" charset="0"/>
              </a:rPr>
              <a:t>continued</a:t>
            </a:r>
          </a:p>
        </p:txBody>
      </p:sp>
      <p:sp>
        <p:nvSpPr>
          <p:cNvPr id="36867" name="Content Placeholder 2"/>
          <p:cNvSpPr>
            <a:spLocks noGrp="1"/>
          </p:cNvSpPr>
          <p:nvPr>
            <p:ph idx="1"/>
          </p:nvPr>
        </p:nvSpPr>
        <p:spPr>
          <a:xfrm>
            <a:off x="484188" y="2298700"/>
            <a:ext cx="7988300" cy="1144929"/>
          </a:xfrm>
        </p:spPr>
        <p:txBody>
          <a:bodyPr/>
          <a:lstStyle/>
          <a:p>
            <a:pPr>
              <a:buFontTx/>
              <a:buNone/>
            </a:pPr>
            <a:r>
              <a:rPr lang="en-US" sz="1800" dirty="0" smtClean="0">
                <a:latin typeface="ITC Stone Serif Std Medium" panose="02040602060506020304" pitchFamily="18" charset="0"/>
              </a:rPr>
              <a:t>Concept Area 3 – Fiscal Management</a:t>
            </a:r>
          </a:p>
          <a:p>
            <a:pPr lvl="1">
              <a:buFont typeface="Wingdings" pitchFamily="2" charset="2"/>
              <a:buNone/>
            </a:pPr>
            <a:r>
              <a:rPr lang="en-US" sz="1600" b="0" dirty="0" smtClean="0">
                <a:latin typeface="ITC Stone Serif Std Medium" panose="02040602060506020304" pitchFamily="18" charset="0"/>
              </a:rPr>
              <a:t>Managing &amp; Reconciling your Budget</a:t>
            </a:r>
          </a:p>
          <a:p>
            <a:pPr lvl="1">
              <a:buFont typeface="Wingdings" pitchFamily="2" charset="2"/>
              <a:buNone/>
            </a:pPr>
            <a:r>
              <a:rPr lang="en-US" sz="1600" b="0" dirty="0" smtClean="0">
                <a:latin typeface="ITC Stone Serif Std Medium" panose="02040602060506020304" pitchFamily="18" charset="0"/>
              </a:rPr>
              <a:t>Financial Analysis</a:t>
            </a:r>
          </a:p>
          <a:p>
            <a:pPr lvl="1">
              <a:buFont typeface="Wingdings" pitchFamily="2" charset="2"/>
              <a:buNone/>
            </a:pPr>
            <a:r>
              <a:rPr lang="en-US" sz="1600" b="0" dirty="0" smtClean="0">
                <a:latin typeface="ITC Stone Serif Std Medium" panose="02040602060506020304" pitchFamily="18" charset="0"/>
              </a:rPr>
              <a:t>Fiscal Audits and Internal Controls</a:t>
            </a:r>
          </a:p>
        </p:txBody>
      </p:sp>
      <p:sp>
        <p:nvSpPr>
          <p:cNvPr id="36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F877217F-0185-48C4-8D53-B6E7BA7B6BC6}" type="slidenum">
              <a:rPr lang="en-US" smtClean="0">
                <a:solidFill>
                  <a:schemeClr val="bg2"/>
                </a:solidFill>
              </a:rPr>
              <a:pPr eaLnBrk="1" hangingPunct="1"/>
              <a:t>51</a:t>
            </a:fld>
            <a:endParaRPr lang="en-US" dirty="0" smtClean="0">
              <a:solidFill>
                <a:schemeClr val="bg2"/>
              </a:solidFill>
            </a:endParaRPr>
          </a:p>
        </p:txBody>
      </p:sp>
    </p:spTree>
    <p:extLst>
      <p:ext uri="{BB962C8B-B14F-4D97-AF65-F5344CB8AC3E}">
        <p14:creationId xmlns:p14="http://schemas.microsoft.com/office/powerpoint/2010/main" val="15851336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773871"/>
            <a:ext cx="9144000" cy="978729"/>
          </a:xfrm>
        </p:spPr>
        <p:txBody>
          <a:bodyPr/>
          <a:lstStyle/>
          <a:p>
            <a:pPr algn="ctr"/>
            <a:r>
              <a:rPr lang="en-US" sz="3200" dirty="0" smtClean="0">
                <a:latin typeface="ITC Stone Serif Std Medium" panose="02040602060506020304" pitchFamily="18" charset="0"/>
              </a:rPr>
              <a:t/>
            </a:r>
            <a:br>
              <a:rPr lang="en-US" sz="3200" dirty="0" smtClean="0">
                <a:latin typeface="ITC Stone Serif Std Medium" panose="02040602060506020304" pitchFamily="18" charset="0"/>
              </a:rPr>
            </a:br>
            <a:r>
              <a:rPr lang="en-US" sz="3200" dirty="0" smtClean="0">
                <a:latin typeface="ITC Stone Serif Std Medium" panose="02040602060506020304" pitchFamily="18" charset="0"/>
              </a:rPr>
              <a:t>Receivables – Internal and External</a:t>
            </a:r>
          </a:p>
        </p:txBody>
      </p:sp>
      <p:sp>
        <p:nvSpPr>
          <p:cNvPr id="37891" name="Content Placeholder 2"/>
          <p:cNvSpPr>
            <a:spLocks noGrp="1"/>
          </p:cNvSpPr>
          <p:nvPr>
            <p:ph idx="1"/>
          </p:nvPr>
        </p:nvSpPr>
        <p:spPr>
          <a:xfrm>
            <a:off x="539014" y="1828800"/>
            <a:ext cx="8604985" cy="5001369"/>
          </a:xfrm>
        </p:spPr>
        <p:txBody>
          <a:bodyPr/>
          <a:lstStyle/>
          <a:p>
            <a:pPr algn="ctr"/>
            <a:r>
              <a:rPr lang="en-US" dirty="0" smtClean="0">
                <a:latin typeface="ITC Stone Serif Std Medium" panose="02040602060506020304" pitchFamily="18" charset="0"/>
              </a:rPr>
              <a:t>Service centers &amp; billing</a:t>
            </a:r>
          </a:p>
          <a:p>
            <a:pPr algn="ctr"/>
            <a:r>
              <a:rPr lang="en-US" dirty="0" smtClean="0">
                <a:latin typeface="ITC Stone Serif Std Medium" panose="02040602060506020304" pitchFamily="18" charset="0"/>
              </a:rPr>
              <a:t>Invoicing customers-</a:t>
            </a:r>
            <a:r>
              <a:rPr lang="en-US" dirty="0" err="1" smtClean="0">
                <a:latin typeface="ITC Stone Serif Std Medium" panose="02040602060506020304" pitchFamily="18" charset="0"/>
              </a:rPr>
              <a:t>MyWSU</a:t>
            </a:r>
            <a:endParaRPr lang="en-US" dirty="0" smtClean="0">
              <a:latin typeface="ITC Stone Serif Std Medium" panose="02040602060506020304" pitchFamily="18" charset="0"/>
            </a:endParaRPr>
          </a:p>
          <a:p>
            <a:pPr>
              <a:buFontTx/>
              <a:buNone/>
            </a:pPr>
            <a:endParaRPr lang="en-US" sz="2000" b="0" dirty="0" smtClean="0">
              <a:latin typeface="ITC Stone Serif Std Medium" panose="02040602060506020304" pitchFamily="18" charset="0"/>
            </a:endParaRPr>
          </a:p>
          <a:p>
            <a:pPr>
              <a:buFontTx/>
              <a:buNone/>
            </a:pPr>
            <a:r>
              <a:rPr lang="en-US" sz="2000" b="0" dirty="0" smtClean="0">
                <a:latin typeface="ITC Stone Serif Std Medium" panose="02040602060506020304" pitchFamily="18" charset="0"/>
              </a:rPr>
              <a:t>If your department bills for goods or services, refer to the BPPM 30.56 and 30.57 for policies and procedures to follow</a:t>
            </a:r>
          </a:p>
          <a:p>
            <a:pPr>
              <a:buFontTx/>
              <a:buNone/>
            </a:pPr>
            <a:r>
              <a:rPr lang="en-US" sz="2000" b="0" dirty="0" smtClean="0">
                <a:latin typeface="ITC Stone Serif Std Medium" panose="02040602060506020304" pitchFamily="18" charset="0"/>
              </a:rPr>
              <a:t>If you have questions about customer billing, call Debbie Stellyes in Student Accounts, 5-1419, </a:t>
            </a:r>
            <a:r>
              <a:rPr lang="en-US" sz="2000" b="0" dirty="0" smtClean="0">
                <a:latin typeface="ITC Stone Serif Std Medium" panose="02040602060506020304" pitchFamily="18" charset="0"/>
                <a:hlinkClick r:id="rId2"/>
              </a:rPr>
              <a:t>stellyes@wsu.edu</a:t>
            </a:r>
            <a:endParaRPr lang="en-US" sz="2000" b="0" dirty="0" smtClean="0">
              <a:latin typeface="ITC Stone Serif Std Medium" panose="02040602060506020304" pitchFamily="18" charset="0"/>
            </a:endParaRPr>
          </a:p>
          <a:p>
            <a:pPr>
              <a:buFontTx/>
              <a:buNone/>
            </a:pPr>
            <a:r>
              <a:rPr lang="en-US" sz="2000" b="0" dirty="0" smtClean="0">
                <a:latin typeface="ITC Stone Serif Std Medium" panose="02040602060506020304" pitchFamily="18" charset="0"/>
              </a:rPr>
              <a:t>If you have questions about Internal Requisitions &amp; Invoices (IRIs) call Marilyn Dahmen, 5-2042, </a:t>
            </a:r>
            <a:r>
              <a:rPr lang="en-US" sz="2000" b="0" dirty="0" smtClean="0">
                <a:latin typeface="ITC Stone Serif Std Medium" panose="02040602060506020304" pitchFamily="18" charset="0"/>
                <a:hlinkClick r:id="rId3"/>
              </a:rPr>
              <a:t>dahmenm@wsu.edu</a:t>
            </a:r>
            <a:r>
              <a:rPr lang="en-US" sz="2000" b="0" dirty="0" smtClean="0">
                <a:latin typeface="ITC Stone Serif Std Medium" panose="02040602060506020304" pitchFamily="18" charset="0"/>
              </a:rPr>
              <a:t> </a:t>
            </a:r>
          </a:p>
          <a:p>
            <a:pPr>
              <a:buFontTx/>
              <a:buNone/>
            </a:pPr>
            <a:r>
              <a:rPr lang="en-US" sz="2000" b="0" dirty="0" smtClean="0">
                <a:latin typeface="ITC Stone Serif Std Medium" panose="02040602060506020304" pitchFamily="18" charset="0"/>
              </a:rPr>
              <a:t>If you have a question about service centers, call Karen Breese, 5-2056, </a:t>
            </a:r>
            <a:r>
              <a:rPr lang="en-US" sz="2000" b="0" dirty="0" smtClean="0">
                <a:latin typeface="ITC Stone Serif Std Medium" panose="02040602060506020304" pitchFamily="18" charset="0"/>
                <a:hlinkClick r:id="rId4"/>
              </a:rPr>
              <a:t>kbreese@wsu.edu</a:t>
            </a:r>
            <a:endParaRPr lang="en-US" sz="2000" b="0" dirty="0" smtClean="0">
              <a:latin typeface="ITC Stone Serif Std Medium" panose="02040602060506020304" pitchFamily="18" charset="0"/>
            </a:endParaRPr>
          </a:p>
          <a:p>
            <a:pPr>
              <a:buFontTx/>
              <a:buNone/>
            </a:pPr>
            <a:endParaRPr lang="en-US" sz="2400" b="0" dirty="0" smtClean="0">
              <a:latin typeface="ITC Stone Serif Std Medium" panose="02040602060506020304" pitchFamily="18" charset="0"/>
            </a:endParaRPr>
          </a:p>
          <a:p>
            <a:pPr>
              <a:buFontTx/>
              <a:buNone/>
            </a:pPr>
            <a:endParaRPr lang="en-US" sz="2400" b="0" dirty="0" smtClean="0">
              <a:latin typeface="ITC Stone Serif Std Medium" panose="02040602060506020304" pitchFamily="18" charset="0"/>
            </a:endParaRPr>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5F1AD2F9-7EEA-4EA6-9F77-2C54870F4347}" type="slidenum">
              <a:rPr lang="en-US" smtClean="0">
                <a:solidFill>
                  <a:schemeClr val="bg2"/>
                </a:solidFill>
              </a:rPr>
              <a:pPr eaLnBrk="1" hangingPunct="1"/>
              <a:t>52</a:t>
            </a:fld>
            <a:endParaRPr lang="en-US" dirty="0" smtClean="0">
              <a:solidFill>
                <a:schemeClr val="bg2"/>
              </a:solidFill>
            </a:endParaRPr>
          </a:p>
        </p:txBody>
      </p:sp>
    </p:spTree>
    <p:extLst>
      <p:ext uri="{BB962C8B-B14F-4D97-AF65-F5344CB8AC3E}">
        <p14:creationId xmlns:p14="http://schemas.microsoft.com/office/powerpoint/2010/main" val="11658129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1140869"/>
            <a:ext cx="9144000" cy="535531"/>
          </a:xfrm>
        </p:spPr>
        <p:txBody>
          <a:bodyPr/>
          <a:lstStyle/>
          <a:p>
            <a:r>
              <a:rPr lang="en-US" sz="3200" dirty="0" smtClean="0">
                <a:latin typeface="ITC Stone Serif Std Medium" panose="02040602060506020304" pitchFamily="18" charset="0"/>
              </a:rPr>
              <a:t>Property Inventory</a:t>
            </a:r>
          </a:p>
        </p:txBody>
      </p:sp>
      <p:sp>
        <p:nvSpPr>
          <p:cNvPr id="38915" name="Content Placeholder 2"/>
          <p:cNvSpPr>
            <a:spLocks noGrp="1"/>
          </p:cNvSpPr>
          <p:nvPr>
            <p:ph idx="1"/>
          </p:nvPr>
        </p:nvSpPr>
        <p:spPr>
          <a:xfrm>
            <a:off x="481262" y="1752600"/>
            <a:ext cx="8662737" cy="6363280"/>
          </a:xfrm>
        </p:spPr>
        <p:txBody>
          <a:bodyPr/>
          <a:lstStyle/>
          <a:p>
            <a:pPr>
              <a:buFontTx/>
              <a:buNone/>
            </a:pPr>
            <a:r>
              <a:rPr lang="en-US" sz="2400" b="0" dirty="0" smtClean="0">
                <a:latin typeface="ITC Stone Serif Std Medium" panose="02040602060506020304" pitchFamily="18" charset="0"/>
              </a:rPr>
              <a:t>All university property meeting certain criteria must be inventoried.  It must be tagged and safeguarded and can only be disposed of through Surplus Stores.</a:t>
            </a:r>
          </a:p>
          <a:p>
            <a:pPr>
              <a:buFontTx/>
              <a:buNone/>
            </a:pPr>
            <a:r>
              <a:rPr lang="en-US" sz="2000" b="0" dirty="0" smtClean="0">
                <a:latin typeface="ITC Stone Serif Std Medium" panose="02040602060506020304" pitchFamily="18" charset="0"/>
              </a:rPr>
              <a:t>Who is the equipment inventory coordinator for your department or area?</a:t>
            </a:r>
          </a:p>
          <a:p>
            <a:pPr>
              <a:buFontTx/>
              <a:buNone/>
            </a:pPr>
            <a:r>
              <a:rPr lang="en-US" sz="2000" b="0" dirty="0" smtClean="0">
                <a:latin typeface="ITC Stone Serif Std Medium" panose="02040602060506020304" pitchFamily="18" charset="0"/>
              </a:rPr>
              <a:t>What property must be inventoried?</a:t>
            </a:r>
          </a:p>
          <a:p>
            <a:pPr lvl="1"/>
            <a:r>
              <a:rPr lang="en-US" sz="1800" b="0" dirty="0" smtClean="0">
                <a:latin typeface="ITC Stone Serif Std Medium" panose="02040602060506020304" pitchFamily="18" charset="0"/>
              </a:rPr>
              <a:t>Weapons &amp; Firearms</a:t>
            </a:r>
          </a:p>
          <a:p>
            <a:pPr lvl="1"/>
            <a:r>
              <a:rPr lang="en-US" sz="1800" b="0" dirty="0" smtClean="0">
                <a:latin typeface="ITC Stone Serif Std Medium" panose="02040602060506020304" pitchFamily="18" charset="0"/>
              </a:rPr>
              <a:t>Laptop Computers</a:t>
            </a:r>
          </a:p>
          <a:p>
            <a:pPr lvl="1"/>
            <a:r>
              <a:rPr lang="en-US" sz="1800" b="0" dirty="0" smtClean="0">
                <a:latin typeface="ITC Stone Serif Std Medium" panose="02040602060506020304" pitchFamily="18" charset="0"/>
              </a:rPr>
              <a:t>Licensed Vehicles and Trailers</a:t>
            </a:r>
          </a:p>
          <a:p>
            <a:pPr lvl="1"/>
            <a:r>
              <a:rPr lang="en-US" sz="1800" b="0" dirty="0" smtClean="0">
                <a:latin typeface="ITC Stone Serif Std Medium" panose="02040602060506020304" pitchFamily="18" charset="0"/>
              </a:rPr>
              <a:t>Any item of equipment whose:</a:t>
            </a:r>
          </a:p>
          <a:p>
            <a:pPr lvl="3">
              <a:buFont typeface="Wingdings" pitchFamily="2" charset="2"/>
              <a:buNone/>
            </a:pPr>
            <a:r>
              <a:rPr lang="en-US" sz="1400" b="0" dirty="0" smtClean="0">
                <a:latin typeface="ITC Stone Serif Std Medium" panose="02040602060506020304" pitchFamily="18" charset="0"/>
              </a:rPr>
              <a:t>Purchase cost is $5,000 or more</a:t>
            </a:r>
          </a:p>
          <a:p>
            <a:pPr lvl="3">
              <a:buFont typeface="Wingdings" pitchFamily="2" charset="2"/>
              <a:buNone/>
            </a:pPr>
            <a:r>
              <a:rPr lang="en-US" sz="1400" b="0" dirty="0" smtClean="0">
                <a:latin typeface="ITC Stone Serif Std Medium" panose="02040602060506020304" pitchFamily="18" charset="0"/>
              </a:rPr>
              <a:t>Useful life is more than one year</a:t>
            </a:r>
          </a:p>
          <a:p>
            <a:pPr>
              <a:buFontTx/>
              <a:buNone/>
            </a:pPr>
            <a:r>
              <a:rPr lang="en-US" sz="1800" b="0" dirty="0" smtClean="0">
                <a:latin typeface="ITC Stone Serif Std Medium" panose="02040602060506020304" pitchFamily="18" charset="0"/>
              </a:rPr>
              <a:t>If you have questions about property, call Tarryn Anderson, 5-2057, </a:t>
            </a:r>
            <a:r>
              <a:rPr lang="en-US" sz="1800" b="0" dirty="0" smtClean="0">
                <a:solidFill>
                  <a:srgbClr val="FF0000"/>
                </a:solidFill>
                <a:latin typeface="ITC Stone Serif Std Medium" panose="02040602060506020304" pitchFamily="18" charset="0"/>
                <a:hlinkClick r:id="rId2"/>
              </a:rPr>
              <a:t>tarryn.anderson@wsu</a:t>
            </a:r>
            <a:r>
              <a:rPr lang="en-US" sz="1800" dirty="0" smtClean="0">
                <a:solidFill>
                  <a:srgbClr val="FF0000"/>
                </a:solidFill>
                <a:latin typeface="ITC Stone Serif Std Medium" panose="02040602060506020304" pitchFamily="18" charset="0"/>
                <a:hlinkClick r:id="rId2"/>
              </a:rPr>
              <a:t>.edu</a:t>
            </a:r>
            <a:endParaRPr lang="en-US" sz="1800" dirty="0" smtClean="0">
              <a:solidFill>
                <a:srgbClr val="FF0000"/>
              </a:solidFill>
              <a:latin typeface="ITC Stone Serif Std Medium" panose="02040602060506020304" pitchFamily="18" charset="0"/>
            </a:endParaRPr>
          </a:p>
          <a:p>
            <a:pPr>
              <a:buFontTx/>
              <a:buNone/>
            </a:pPr>
            <a:r>
              <a:rPr lang="en-US" sz="1800" dirty="0" smtClean="0">
                <a:latin typeface="ITC Stone Serif Std Medium" panose="02040602060506020304" pitchFamily="18" charset="0"/>
              </a:rPr>
              <a:t>Or  Robert Wright, 5-2024, </a:t>
            </a:r>
            <a:r>
              <a:rPr lang="en-US" sz="1800" dirty="0" smtClean="0">
                <a:latin typeface="ITC Stone Serif Std Medium" panose="02040602060506020304" pitchFamily="18" charset="0"/>
                <a:hlinkClick r:id="rId3"/>
              </a:rPr>
              <a:t>wrightrd@wsu.edu</a:t>
            </a:r>
            <a:endParaRPr lang="en-US" sz="1800" dirty="0" smtClean="0">
              <a:latin typeface="ITC Stone Serif Std Medium" panose="02040602060506020304" pitchFamily="18" charset="0"/>
            </a:endParaRPr>
          </a:p>
          <a:p>
            <a:pPr>
              <a:buFontTx/>
              <a:buNone/>
            </a:pPr>
            <a:endParaRPr lang="en-US" sz="1800" dirty="0" smtClean="0">
              <a:latin typeface="ITC Stone Serif Std Medium" panose="02040602060506020304" pitchFamily="18" charset="0"/>
            </a:endParaRPr>
          </a:p>
          <a:p>
            <a:pPr>
              <a:buFontTx/>
              <a:buNone/>
            </a:pPr>
            <a:endParaRPr lang="en-US" sz="1800" b="0" dirty="0" smtClean="0">
              <a:latin typeface="ITC Stone Serif Std Medium" panose="02040602060506020304" pitchFamily="18" charset="0"/>
            </a:endParaRPr>
          </a:p>
          <a:p>
            <a:pPr>
              <a:buFontTx/>
              <a:buNone/>
            </a:pPr>
            <a:endParaRPr lang="en-US" sz="1800" b="0" dirty="0" smtClean="0">
              <a:latin typeface="ITC Stone Serif Std Medium" panose="02040602060506020304" pitchFamily="18" charset="0"/>
            </a:endParaRPr>
          </a:p>
          <a:p>
            <a:endParaRPr lang="en-US" dirty="0" smtClean="0">
              <a:latin typeface="ITC Stone Serif Std Medium" panose="02040602060506020304" pitchFamily="18" charset="0"/>
            </a:endParaRP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05DB4E51-8CD4-4A85-8525-9DAF54E0B21A}" type="slidenum">
              <a:rPr lang="en-US" smtClean="0">
                <a:solidFill>
                  <a:schemeClr val="bg2"/>
                </a:solidFill>
              </a:rPr>
              <a:pPr eaLnBrk="1" hangingPunct="1"/>
              <a:t>53</a:t>
            </a:fld>
            <a:endParaRPr lang="en-US" dirty="0" smtClean="0">
              <a:solidFill>
                <a:schemeClr val="bg2"/>
              </a:solidFill>
            </a:endParaRPr>
          </a:p>
        </p:txBody>
      </p:sp>
    </p:spTree>
    <p:extLst>
      <p:ext uri="{BB962C8B-B14F-4D97-AF65-F5344CB8AC3E}">
        <p14:creationId xmlns:p14="http://schemas.microsoft.com/office/powerpoint/2010/main" val="19173926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1369469"/>
            <a:ext cx="9144000" cy="535531"/>
          </a:xfrm>
        </p:spPr>
        <p:txBody>
          <a:bodyPr/>
          <a:lstStyle/>
          <a:p>
            <a:r>
              <a:rPr lang="en-US" sz="3200" dirty="0" smtClean="0">
                <a:latin typeface="ITC Stone Serif Std Medium" panose="02040602060506020304" pitchFamily="18" charset="0"/>
              </a:rPr>
              <a:t>Sponsored Programs</a:t>
            </a:r>
          </a:p>
        </p:txBody>
      </p:sp>
      <p:sp>
        <p:nvSpPr>
          <p:cNvPr id="39939" name="Content Placeholder 2"/>
          <p:cNvSpPr>
            <a:spLocks noGrp="1"/>
          </p:cNvSpPr>
          <p:nvPr>
            <p:ph idx="1"/>
          </p:nvPr>
        </p:nvSpPr>
        <p:spPr>
          <a:xfrm>
            <a:off x="548640" y="2133600"/>
            <a:ext cx="8595360" cy="3325526"/>
          </a:xfrm>
        </p:spPr>
        <p:txBody>
          <a:bodyPr/>
          <a:lstStyle/>
          <a:p>
            <a:pPr>
              <a:buFontTx/>
              <a:buNone/>
            </a:pPr>
            <a:r>
              <a:rPr lang="en-US" sz="2400" b="0" dirty="0" smtClean="0">
                <a:latin typeface="ITC Stone Serif Std Medium" panose="02040602060506020304" pitchFamily="18" charset="0"/>
              </a:rPr>
              <a:t>If you are responsible for grants, there are a lot more regulations you need to be aware of: </a:t>
            </a:r>
          </a:p>
          <a:p>
            <a:pPr lvl="1">
              <a:buFont typeface="Wingdings" pitchFamily="2" charset="2"/>
              <a:buNone/>
            </a:pPr>
            <a:r>
              <a:rPr lang="en-US" sz="2000" b="0" dirty="0" smtClean="0">
                <a:latin typeface="ITC Stone Serif Std Medium" panose="02040602060506020304" pitchFamily="18" charset="0"/>
              </a:rPr>
              <a:t>The grant will be subject to Facilities &amp; Administrative costs</a:t>
            </a:r>
          </a:p>
          <a:p>
            <a:pPr lvl="1">
              <a:buFont typeface="Wingdings" pitchFamily="2" charset="2"/>
              <a:buNone/>
            </a:pPr>
            <a:r>
              <a:rPr lang="en-US" sz="2000" b="0" dirty="0" smtClean="0">
                <a:latin typeface="ITC Stone Serif Std Medium" panose="02040602060506020304" pitchFamily="18" charset="0"/>
              </a:rPr>
              <a:t>The grant may require cost sharing &amp; effort certification</a:t>
            </a:r>
          </a:p>
          <a:p>
            <a:pPr lvl="1">
              <a:buFont typeface="Wingdings" pitchFamily="2" charset="2"/>
              <a:buNone/>
            </a:pPr>
            <a:r>
              <a:rPr lang="en-US" sz="2000" b="0" dirty="0" smtClean="0">
                <a:latin typeface="ITC Stone Serif Std Medium" panose="02040602060506020304" pitchFamily="18" charset="0"/>
              </a:rPr>
              <a:t>Human Resources offers training on both of these areas.</a:t>
            </a:r>
          </a:p>
          <a:p>
            <a:pPr lvl="2"/>
            <a:r>
              <a:rPr lang="en-US" sz="1400" b="0" dirty="0" smtClean="0">
                <a:latin typeface="ITC Stone Serif Std Medium" panose="02040602060506020304" pitchFamily="18" charset="0"/>
              </a:rPr>
              <a:t>Effort Certification and Cost Sharing</a:t>
            </a:r>
          </a:p>
          <a:p>
            <a:pPr lvl="2"/>
            <a:r>
              <a:rPr lang="en-US" sz="1400" b="0" dirty="0" smtClean="0">
                <a:latin typeface="ITC Stone Serif Std Medium" panose="02040602060506020304" pitchFamily="18" charset="0"/>
              </a:rPr>
              <a:t>Understanding Facilities &amp; Administrative Costs</a:t>
            </a:r>
          </a:p>
          <a:p>
            <a:pPr marL="344488" lvl="2" indent="0">
              <a:buNone/>
            </a:pPr>
            <a:endParaRPr lang="en-US" sz="1400" b="0" dirty="0" smtClean="0">
              <a:latin typeface="ITC Stone Serif Std Medium" panose="02040602060506020304" pitchFamily="18" charset="0"/>
            </a:endParaRPr>
          </a:p>
          <a:p>
            <a:pPr>
              <a:buFontTx/>
              <a:buNone/>
            </a:pPr>
            <a:endParaRPr lang="en-US" sz="2000" b="0" dirty="0" smtClean="0">
              <a:latin typeface="ITC Stone Serif Std Medium" panose="02040602060506020304" pitchFamily="18" charset="0"/>
            </a:endParaRPr>
          </a:p>
          <a:p>
            <a:pPr>
              <a:buFontTx/>
              <a:buNone/>
            </a:pPr>
            <a:endParaRPr lang="en-US" sz="2400" b="0" dirty="0" smtClean="0">
              <a:latin typeface="ITC Stone Serif Std Medium" panose="02040602060506020304" pitchFamily="18" charset="0"/>
            </a:endParaRPr>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8080A724-395E-449B-A8B5-F5E8BEB36393}" type="slidenum">
              <a:rPr lang="en-US" smtClean="0">
                <a:solidFill>
                  <a:schemeClr val="bg2"/>
                </a:solidFill>
              </a:rPr>
              <a:pPr eaLnBrk="1" hangingPunct="1"/>
              <a:t>54</a:t>
            </a:fld>
            <a:endParaRPr lang="en-US" dirty="0" smtClean="0">
              <a:solidFill>
                <a:schemeClr val="bg2"/>
              </a:solidFill>
            </a:endParaRPr>
          </a:p>
        </p:txBody>
      </p:sp>
    </p:spTree>
    <p:extLst>
      <p:ext uri="{BB962C8B-B14F-4D97-AF65-F5344CB8AC3E}">
        <p14:creationId xmlns:p14="http://schemas.microsoft.com/office/powerpoint/2010/main" val="40282525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928912"/>
            <a:ext cx="9144000" cy="535531"/>
          </a:xfrm>
        </p:spPr>
        <p:txBody>
          <a:bodyPr/>
          <a:lstStyle/>
          <a:p>
            <a:r>
              <a:rPr lang="en-US" sz="3200" dirty="0" smtClean="0">
                <a:latin typeface="ITC Stone Serif Std Medium" panose="02040602060506020304" pitchFamily="18" charset="0"/>
              </a:rPr>
              <a:t>Revenue Management</a:t>
            </a:r>
          </a:p>
        </p:txBody>
      </p:sp>
      <p:sp>
        <p:nvSpPr>
          <p:cNvPr id="40963" name="Content Placeholder 2"/>
          <p:cNvSpPr>
            <a:spLocks noGrp="1"/>
          </p:cNvSpPr>
          <p:nvPr>
            <p:ph idx="1"/>
          </p:nvPr>
        </p:nvSpPr>
        <p:spPr>
          <a:xfrm>
            <a:off x="510138" y="1428549"/>
            <a:ext cx="8633861" cy="5216813"/>
          </a:xfrm>
        </p:spPr>
        <p:txBody>
          <a:bodyPr/>
          <a:lstStyle/>
          <a:p>
            <a:pPr>
              <a:buFontTx/>
              <a:buNone/>
            </a:pPr>
            <a:r>
              <a:rPr lang="en-US" sz="2400" b="0" dirty="0" smtClean="0">
                <a:latin typeface="ITC Stone Serif Std Medium" panose="02040602060506020304" pitchFamily="18" charset="0"/>
              </a:rPr>
              <a:t>Does your department ever receive cash or checks?</a:t>
            </a:r>
          </a:p>
          <a:p>
            <a:pPr>
              <a:buFontTx/>
              <a:buNone/>
            </a:pPr>
            <a:r>
              <a:rPr lang="en-US" sz="2400" b="0" dirty="0" smtClean="0">
                <a:latin typeface="ITC Stone Serif Std Medium" panose="02040602060506020304" pitchFamily="18" charset="0"/>
              </a:rPr>
              <a:t>Does your department ever receive electronic payments – wires or ach transfers?</a:t>
            </a:r>
          </a:p>
          <a:p>
            <a:pPr lvl="1">
              <a:buFont typeface="Wingdings" pitchFamily="2" charset="2"/>
              <a:buNone/>
            </a:pPr>
            <a:r>
              <a:rPr lang="en-US" sz="2000" b="0" dirty="0" smtClean="0">
                <a:latin typeface="ITC Stone Serif Std Medium" panose="02040602060506020304" pitchFamily="18" charset="0"/>
              </a:rPr>
              <a:t>Take the cash handling course</a:t>
            </a:r>
          </a:p>
          <a:p>
            <a:pPr>
              <a:buFontTx/>
              <a:buNone/>
            </a:pPr>
            <a:r>
              <a:rPr lang="en-US" sz="2400" b="0" dirty="0" smtClean="0">
                <a:latin typeface="ITC Stone Serif Std Medium" panose="02040602060506020304" pitchFamily="18" charset="0"/>
              </a:rPr>
              <a:t>If you have questions about your revenue, contact, Emily Simmons 5-2025, </a:t>
            </a:r>
            <a:r>
              <a:rPr lang="en-US" u="sng" dirty="0" smtClean="0">
                <a:latin typeface="ITC Stone Serif Std Medium" panose="02040602060506020304" pitchFamily="18" charset="0"/>
              </a:rPr>
              <a:t>esimmons</a:t>
            </a:r>
            <a:r>
              <a:rPr lang="en-US" sz="2400" b="0" u="sng" dirty="0" smtClean="0">
                <a:latin typeface="ITC Stone Serif Std Medium" panose="02040602060506020304" pitchFamily="18" charset="0"/>
              </a:rPr>
              <a:t>@wsu.edu</a:t>
            </a:r>
            <a:endParaRPr lang="en-US" sz="2400" b="0" u="sng" dirty="0">
              <a:latin typeface="ITC Stone Serif Std Medium" panose="02040602060506020304" pitchFamily="18" charset="0"/>
            </a:endParaRPr>
          </a:p>
          <a:p>
            <a:pPr>
              <a:buFontTx/>
              <a:buNone/>
            </a:pPr>
            <a:r>
              <a:rPr lang="en-US" sz="2400" b="0" dirty="0" smtClean="0">
                <a:latin typeface="ITC Stone Serif Std Medium" panose="02040602060506020304" pitchFamily="18" charset="0"/>
              </a:rPr>
              <a:t>If you think you should have received an electronic payment, but don’t see it in your account, call Robert Wright at 5-1202.</a:t>
            </a:r>
          </a:p>
          <a:p>
            <a:pPr>
              <a:buFontTx/>
              <a:buNone/>
            </a:pPr>
            <a:r>
              <a:rPr lang="en-US" dirty="0" smtClean="0">
                <a:latin typeface="ITC Stone Serif Std Medium" panose="02040602060506020304" pitchFamily="18" charset="0"/>
              </a:rPr>
              <a:t>Questions about revenue source and what type of an account this revenue can be deposited into call  Rick Combs at 5-2028 or Jennifer Druffel at 5-2027 or me at 5-1202</a:t>
            </a:r>
            <a:endParaRPr lang="en-US" sz="2400" b="0" dirty="0" smtClean="0">
              <a:latin typeface="ITC Stone Serif Std Medium" panose="02040602060506020304" pitchFamily="18" charset="0"/>
            </a:endParaRPr>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BA494C81-313C-42BE-A087-26DFC8898716}" type="slidenum">
              <a:rPr lang="en-US" smtClean="0">
                <a:solidFill>
                  <a:schemeClr val="bg2"/>
                </a:solidFill>
              </a:rPr>
              <a:pPr eaLnBrk="1" hangingPunct="1"/>
              <a:t>55</a:t>
            </a:fld>
            <a:endParaRPr lang="en-US" dirty="0" smtClean="0">
              <a:solidFill>
                <a:schemeClr val="bg2"/>
              </a:solidFill>
            </a:endParaRPr>
          </a:p>
        </p:txBody>
      </p:sp>
    </p:spTree>
    <p:extLst>
      <p:ext uri="{BB962C8B-B14F-4D97-AF65-F5344CB8AC3E}">
        <p14:creationId xmlns:p14="http://schemas.microsoft.com/office/powerpoint/2010/main" val="1156748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Management</a:t>
            </a:r>
            <a:endParaRPr lang="en-US" dirty="0"/>
          </a:p>
        </p:txBody>
      </p:sp>
      <p:sp>
        <p:nvSpPr>
          <p:cNvPr id="3" name="Content Placeholder 2"/>
          <p:cNvSpPr>
            <a:spLocks noGrp="1"/>
          </p:cNvSpPr>
          <p:nvPr>
            <p:ph idx="1"/>
          </p:nvPr>
        </p:nvSpPr>
        <p:spPr>
          <a:xfrm>
            <a:off x="1157288" y="2298700"/>
            <a:ext cx="7315200" cy="3508653"/>
          </a:xfrm>
        </p:spPr>
        <p:txBody>
          <a:bodyPr/>
          <a:lstStyle/>
          <a:p>
            <a:r>
              <a:rPr lang="en-US" dirty="0" smtClean="0"/>
              <a:t>New merchant numbers for POS</a:t>
            </a:r>
          </a:p>
          <a:p>
            <a:r>
              <a:rPr lang="en-US" dirty="0" smtClean="0"/>
              <a:t>New transactions for POS</a:t>
            </a:r>
          </a:p>
          <a:p>
            <a:r>
              <a:rPr lang="en-US" dirty="0" smtClean="0"/>
              <a:t>Endowment balance questions</a:t>
            </a:r>
          </a:p>
          <a:p>
            <a:endParaRPr lang="en-US" dirty="0"/>
          </a:p>
          <a:p>
            <a:r>
              <a:rPr lang="en-US" dirty="0" smtClean="0"/>
              <a:t>Questions to Karen Kellerman at 5-8165, </a:t>
            </a:r>
            <a:r>
              <a:rPr lang="en-US" dirty="0" smtClean="0">
                <a:hlinkClick r:id="rId2"/>
              </a:rPr>
              <a:t>karenk@wsu.edu</a:t>
            </a:r>
            <a:r>
              <a:rPr lang="en-US" dirty="0" smtClean="0"/>
              <a:t> or Jill Renna, 5-2070, </a:t>
            </a:r>
            <a:r>
              <a:rPr lang="en-US" u="sng" dirty="0" smtClean="0"/>
              <a:t>jill.renna@wsu.edu</a:t>
            </a:r>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r>
              <a:rPr lang="en-US" smtClean="0"/>
              <a:t>Slide </a:t>
            </a:r>
            <a:fld id="{C295536F-F1CE-406A-9D56-BC22A1118E05}" type="slidenum">
              <a:rPr lang="en-US" smtClean="0"/>
              <a:pPr>
                <a:defRPr/>
              </a:pPr>
              <a:t>56</a:t>
            </a:fld>
            <a:endParaRPr lang="en-US"/>
          </a:p>
        </p:txBody>
      </p:sp>
    </p:spTree>
    <p:extLst>
      <p:ext uri="{BB962C8B-B14F-4D97-AF65-F5344CB8AC3E}">
        <p14:creationId xmlns:p14="http://schemas.microsoft.com/office/powerpoint/2010/main" val="12697468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1140869"/>
            <a:ext cx="9144000" cy="535531"/>
          </a:xfrm>
        </p:spPr>
        <p:txBody>
          <a:bodyPr/>
          <a:lstStyle/>
          <a:p>
            <a:r>
              <a:rPr lang="en-US" sz="3200" dirty="0" smtClean="0">
                <a:latin typeface="ITC Stone Serif Std Medium" panose="02040602060506020304" pitchFamily="18" charset="0"/>
              </a:rPr>
              <a:t>Recap</a:t>
            </a:r>
          </a:p>
        </p:txBody>
      </p:sp>
      <p:sp>
        <p:nvSpPr>
          <p:cNvPr id="43011" name="Content Placeholder 2"/>
          <p:cNvSpPr>
            <a:spLocks noGrp="1"/>
          </p:cNvSpPr>
          <p:nvPr>
            <p:ph idx="1"/>
          </p:nvPr>
        </p:nvSpPr>
        <p:spPr>
          <a:xfrm>
            <a:off x="152400" y="1905000"/>
            <a:ext cx="8991600" cy="4154984"/>
          </a:xfrm>
        </p:spPr>
        <p:txBody>
          <a:bodyPr/>
          <a:lstStyle/>
          <a:p>
            <a:r>
              <a:rPr lang="en-US" sz="2400" dirty="0" smtClean="0">
                <a:latin typeface="ITC Stone Serif Std Medium" panose="02040602060506020304" pitchFamily="18" charset="0"/>
              </a:rPr>
              <a:t>WSU – Land Grant Public University</a:t>
            </a:r>
          </a:p>
          <a:p>
            <a:r>
              <a:rPr lang="en-US" sz="2400" dirty="0" smtClean="0">
                <a:latin typeface="ITC Stone Serif Std Medium" panose="02040602060506020304" pitchFamily="18" charset="0"/>
              </a:rPr>
              <a:t>WSU – State Agency</a:t>
            </a:r>
          </a:p>
          <a:p>
            <a:r>
              <a:rPr lang="en-US" sz="2400" dirty="0" smtClean="0">
                <a:latin typeface="ITC Stone Serif Std Medium" panose="02040602060506020304" pitchFamily="18" charset="0"/>
              </a:rPr>
              <a:t>Fund (Bucket) Accounting</a:t>
            </a:r>
          </a:p>
          <a:p>
            <a:r>
              <a:rPr lang="en-US" sz="2400" dirty="0" smtClean="0">
                <a:latin typeface="ITC Stone Serif Std Medium" panose="02040602060506020304" pitchFamily="18" charset="0"/>
              </a:rPr>
              <a:t>Funds, Programs, Revenue &amp; Expense Codes</a:t>
            </a:r>
          </a:p>
          <a:p>
            <a:r>
              <a:rPr lang="en-US" sz="2400" dirty="0" smtClean="0">
                <a:latin typeface="ITC Stone Serif Std Medium" panose="02040602060506020304" pitchFamily="18" charset="0"/>
              </a:rPr>
              <a:t>WSU Accounting Systems</a:t>
            </a:r>
          </a:p>
          <a:p>
            <a:r>
              <a:rPr lang="en-US" sz="2400" dirty="0" smtClean="0">
                <a:latin typeface="ITC Stone Serif Std Medium" panose="02040602060506020304" pitchFamily="18" charset="0"/>
              </a:rPr>
              <a:t>WSU Training </a:t>
            </a:r>
          </a:p>
          <a:p>
            <a:r>
              <a:rPr lang="en-US" sz="2400" dirty="0" smtClean="0">
                <a:latin typeface="ITC Stone Serif Std Medium" panose="02040602060506020304" pitchFamily="18" charset="0"/>
              </a:rPr>
              <a:t>WSU Helpful Contacts</a:t>
            </a:r>
          </a:p>
          <a:p>
            <a:endParaRPr lang="en-US" dirty="0">
              <a:latin typeface="ITC Stone Serif Std Medium" panose="02040602060506020304" pitchFamily="18" charset="0"/>
            </a:endParaRPr>
          </a:p>
          <a:p>
            <a:pPr marL="0" indent="0">
              <a:buNone/>
            </a:pPr>
            <a:r>
              <a:rPr lang="en-US" sz="2400" dirty="0" smtClean="0">
                <a:latin typeface="ITC Stone Serif Std Medium" panose="02040602060506020304" pitchFamily="18" charset="0"/>
              </a:rPr>
              <a:t>		</a:t>
            </a:r>
            <a:r>
              <a:rPr lang="en-US" sz="2400" b="1" dirty="0" smtClean="0">
                <a:latin typeface="ITC Stone Serif Std Medium" panose="02040602060506020304" pitchFamily="18" charset="0"/>
              </a:rPr>
              <a:t>Questions??????</a:t>
            </a:r>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B98AF8B3-69DF-4532-BCEE-F61B27DECE05}" type="slidenum">
              <a:rPr lang="en-US" smtClean="0">
                <a:solidFill>
                  <a:schemeClr val="bg2"/>
                </a:solidFill>
              </a:rPr>
              <a:pPr eaLnBrk="1" hangingPunct="1"/>
              <a:t>57</a:t>
            </a:fld>
            <a:endParaRPr lang="en-US" dirty="0" smtClean="0">
              <a:solidFill>
                <a:schemeClr val="bg2"/>
              </a:solidFill>
            </a:endParaRPr>
          </a:p>
        </p:txBody>
      </p:sp>
    </p:spTree>
    <p:extLst>
      <p:ext uri="{BB962C8B-B14F-4D97-AF65-F5344CB8AC3E}">
        <p14:creationId xmlns:p14="http://schemas.microsoft.com/office/powerpoint/2010/main" val="6698219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A3FB039A-B8CF-4F5A-A6CF-C03AB31D8A5A}" type="slidenum">
              <a:rPr lang="en-US" smtClean="0">
                <a:solidFill>
                  <a:schemeClr val="bg2"/>
                </a:solidFill>
              </a:rPr>
              <a:pPr eaLnBrk="1" hangingPunct="1"/>
              <a:t>58</a:t>
            </a:fld>
            <a:endParaRPr lang="en-US" dirty="0" smtClean="0">
              <a:solidFill>
                <a:schemeClr val="bg2"/>
              </a:solidFill>
            </a:endParaRPr>
          </a:p>
        </p:txBody>
      </p:sp>
      <p:sp>
        <p:nvSpPr>
          <p:cNvPr id="4" name="Rectangle 3"/>
          <p:cNvSpPr txBox="1">
            <a:spLocks noChangeArrowheads="1"/>
          </p:cNvSpPr>
          <p:nvPr/>
        </p:nvSpPr>
        <p:spPr bwMode="auto">
          <a:xfrm>
            <a:off x="529388" y="2296427"/>
            <a:ext cx="8614611" cy="609600"/>
          </a:xfrm>
          <a:prstGeom prst="rect">
            <a:avLst/>
          </a:prstGeom>
          <a:noFill/>
          <a:ln w="9525">
            <a:noFill/>
            <a:miter lim="800000"/>
            <a:headEnd/>
            <a:tailEnd/>
          </a:ln>
          <a:effectLst/>
        </p:spPr>
        <p:txBody>
          <a:bodyPr anchor="b" anchorCtr="1"/>
          <a:lstStyle/>
          <a:p>
            <a:pPr algn="ctr">
              <a:lnSpc>
                <a:spcPct val="90000"/>
              </a:lnSpc>
              <a:defRPr/>
            </a:pPr>
            <a:r>
              <a:rPr lang="en-US" sz="2800" b="1" kern="0" dirty="0">
                <a:solidFill>
                  <a:schemeClr val="bg2"/>
                </a:solidFill>
                <a:latin typeface="ITC Stone Serif Std Medium" panose="02040602060506020304" pitchFamily="18" charset="0"/>
                <a:ea typeface="+mj-ea"/>
                <a:cs typeface="+mj-cs"/>
                <a:sym typeface="Wingdings" pitchFamily="2" charset="2"/>
              </a:rPr>
              <a:t>That’s All for Now, Folks! </a:t>
            </a:r>
            <a:endParaRPr lang="en-US" sz="3600" b="1" kern="0" dirty="0">
              <a:solidFill>
                <a:schemeClr val="bg2"/>
              </a:solidFill>
              <a:latin typeface="ITC Stone Serif Std Medium" panose="02040602060506020304" pitchFamily="18" charset="0"/>
              <a:ea typeface="+mj-ea"/>
              <a:cs typeface="+mj-cs"/>
            </a:endParaRPr>
          </a:p>
        </p:txBody>
      </p:sp>
      <p:sp>
        <p:nvSpPr>
          <p:cNvPr id="8" name="Rectangle 3"/>
          <p:cNvSpPr txBox="1">
            <a:spLocks noChangeArrowheads="1"/>
          </p:cNvSpPr>
          <p:nvPr/>
        </p:nvSpPr>
        <p:spPr bwMode="auto">
          <a:xfrm>
            <a:off x="529388" y="1153427"/>
            <a:ext cx="8614611" cy="1066800"/>
          </a:xfrm>
          <a:prstGeom prst="rect">
            <a:avLst/>
          </a:prstGeom>
          <a:noFill/>
          <a:ln w="9525">
            <a:noFill/>
            <a:miter lim="800000"/>
            <a:headEnd/>
            <a:tailEnd/>
          </a:ln>
          <a:effectLst/>
        </p:spPr>
        <p:txBody>
          <a:bodyPr anchor="b" anchorCtr="1"/>
          <a:lstStyle/>
          <a:p>
            <a:pPr algn="ctr">
              <a:lnSpc>
                <a:spcPct val="90000"/>
              </a:lnSpc>
              <a:defRPr/>
            </a:pPr>
            <a:r>
              <a:rPr lang="en-US" sz="3200" b="1" kern="0" dirty="0">
                <a:solidFill>
                  <a:schemeClr val="bg2"/>
                </a:solidFill>
                <a:latin typeface="ITC Stone Serif Std Medium" panose="02040602060506020304" pitchFamily="18" charset="0"/>
                <a:ea typeface="+mj-ea"/>
                <a:cs typeface="+mj-cs"/>
                <a:sym typeface="Wingdings" pitchFamily="2" charset="2"/>
              </a:rPr>
              <a:t>Email questions or let us know what other topics you would like to see covered.</a:t>
            </a:r>
            <a:endParaRPr lang="en-US" sz="4000" b="1" kern="0" dirty="0">
              <a:solidFill>
                <a:schemeClr val="bg2"/>
              </a:solidFill>
              <a:latin typeface="ITC Stone Serif Std Medium" panose="02040602060506020304" pitchFamily="18" charset="0"/>
              <a:ea typeface="+mj-ea"/>
              <a:cs typeface="+mj-cs"/>
            </a:endParaRPr>
          </a:p>
        </p:txBody>
      </p:sp>
      <p:pic>
        <p:nvPicPr>
          <p:cNvPr id="4403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2971800"/>
            <a:ext cx="3810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529388" y="4658627"/>
            <a:ext cx="8614611" cy="990600"/>
          </a:xfrm>
          <a:prstGeom prst="rect">
            <a:avLst/>
          </a:prstGeom>
          <a:noFill/>
          <a:ln w="9525">
            <a:noFill/>
            <a:miter lim="800000"/>
            <a:headEnd/>
            <a:tailEnd/>
          </a:ln>
          <a:effectLst/>
        </p:spPr>
        <p:txBody>
          <a:bodyPr anchor="b" anchorCtr="1"/>
          <a:lstStyle/>
          <a:p>
            <a:pPr algn="ctr">
              <a:lnSpc>
                <a:spcPct val="90000"/>
              </a:lnSpc>
              <a:defRPr/>
            </a:pPr>
            <a:r>
              <a:rPr lang="en-US" sz="2800" b="1" kern="0" dirty="0" smtClean="0">
                <a:solidFill>
                  <a:schemeClr val="bg2"/>
                </a:solidFill>
                <a:latin typeface="ITC Stone Serif Std Medium" panose="02040602060506020304" pitchFamily="18" charset="0"/>
                <a:ea typeface="+mj-ea"/>
                <a:cs typeface="+mj-cs"/>
                <a:sym typeface="Wingdings" pitchFamily="2" charset="2"/>
              </a:rPr>
              <a:t>Tami’s </a:t>
            </a:r>
            <a:r>
              <a:rPr lang="en-US" sz="2800" b="1" kern="0" dirty="0">
                <a:solidFill>
                  <a:schemeClr val="bg2"/>
                </a:solidFill>
                <a:latin typeface="ITC Stone Serif Std Medium" panose="02040602060506020304" pitchFamily="18" charset="0"/>
                <a:ea typeface="+mj-ea"/>
                <a:cs typeface="+mj-cs"/>
                <a:sym typeface="Wingdings" pitchFamily="2" charset="2"/>
              </a:rPr>
              <a:t>email:  </a:t>
            </a:r>
            <a:r>
              <a:rPr lang="en-US" sz="2800" b="1" kern="0" dirty="0" smtClean="0">
                <a:solidFill>
                  <a:schemeClr val="bg2"/>
                </a:solidFill>
                <a:latin typeface="ITC Stone Serif Std Medium" panose="02040602060506020304" pitchFamily="18" charset="0"/>
                <a:ea typeface="+mj-ea"/>
                <a:cs typeface="+mj-cs"/>
                <a:sym typeface="Wingdings" pitchFamily="2" charset="2"/>
              </a:rPr>
              <a:t>tbidle@wsu.edu</a:t>
            </a:r>
            <a:endParaRPr lang="en-US" sz="2800" b="1" kern="0" dirty="0">
              <a:solidFill>
                <a:schemeClr val="bg2"/>
              </a:solidFill>
              <a:latin typeface="ITC Stone Serif Std Medium" panose="02040602060506020304" pitchFamily="18" charset="0"/>
              <a:ea typeface="+mj-ea"/>
              <a:cs typeface="+mj-cs"/>
              <a:sym typeface="Wingdings" pitchFamily="2" charset="2"/>
            </a:endParaRPr>
          </a:p>
          <a:p>
            <a:pPr algn="ctr">
              <a:lnSpc>
                <a:spcPct val="90000"/>
              </a:lnSpc>
              <a:defRPr/>
            </a:pPr>
            <a:endParaRPr lang="en-US" sz="800" b="1" kern="0" dirty="0">
              <a:solidFill>
                <a:schemeClr val="bg2"/>
              </a:solidFill>
              <a:latin typeface="ITC Stone Serif Std Medium" panose="02040602060506020304" pitchFamily="18" charset="0"/>
              <a:ea typeface="+mj-ea"/>
              <a:cs typeface="+mj-cs"/>
              <a:sym typeface="Wingdings" pitchFamily="2" charset="2"/>
            </a:endParaRPr>
          </a:p>
        </p:txBody>
      </p:sp>
    </p:spTree>
    <p:extLst>
      <p:ext uri="{BB962C8B-B14F-4D97-AF65-F5344CB8AC3E}">
        <p14:creationId xmlns:p14="http://schemas.microsoft.com/office/powerpoint/2010/main" val="41131031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5"/>
          <p:cNvSpPr txBox="1">
            <a:spLocks/>
          </p:cNvSpPr>
          <p:nvPr/>
        </p:nvSpPr>
        <p:spPr bwMode="black">
          <a:xfrm>
            <a:off x="1030288" y="3978275"/>
            <a:ext cx="770255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100" indent="0" algn="ctr">
              <a:buNone/>
              <a:defRPr/>
            </a:pPr>
            <a:r>
              <a:rPr lang="en-US" sz="2400" b="1" kern="0" dirty="0" smtClean="0">
                <a:effectLst>
                  <a:outerShdw blurRad="38100" dist="38100" dir="2700000" algn="tl">
                    <a:srgbClr val="000000">
                      <a:alpha val="43137"/>
                    </a:srgbClr>
                  </a:outerShdw>
                </a:effectLst>
                <a:latin typeface="ITC Stone Serif Std Medium" panose="02040602060506020304" pitchFamily="18" charset="0"/>
              </a:rPr>
              <a:t>If you attended this live training session and wish to have your attendance documented in your training history, </a:t>
            </a:r>
            <a:br>
              <a:rPr lang="en-US" sz="2400" b="1" kern="0" dirty="0" smtClean="0">
                <a:effectLst>
                  <a:outerShdw blurRad="38100" dist="38100" dir="2700000" algn="tl">
                    <a:srgbClr val="000000">
                      <a:alpha val="43137"/>
                    </a:srgbClr>
                  </a:outerShdw>
                </a:effectLst>
                <a:latin typeface="ITC Stone Serif Std Medium" panose="02040602060506020304" pitchFamily="18" charset="0"/>
              </a:rPr>
            </a:br>
            <a:r>
              <a:rPr lang="en-US" sz="2400" b="1" kern="0" dirty="0" smtClean="0">
                <a:effectLst>
                  <a:outerShdw blurRad="38100" dist="38100" dir="2700000" algn="tl">
                    <a:srgbClr val="000000">
                      <a:alpha val="43137"/>
                    </a:srgbClr>
                  </a:outerShdw>
                </a:effectLst>
                <a:latin typeface="ITC Stone Serif Std Medium" panose="02040602060506020304" pitchFamily="18" charset="0"/>
              </a:rPr>
              <a:t>please notify Human Resource Services</a:t>
            </a:r>
            <a:br>
              <a:rPr lang="en-US" sz="2400" b="1" kern="0" dirty="0" smtClean="0">
                <a:effectLst>
                  <a:outerShdw blurRad="38100" dist="38100" dir="2700000" algn="tl">
                    <a:srgbClr val="000000">
                      <a:alpha val="43137"/>
                    </a:srgbClr>
                  </a:outerShdw>
                </a:effectLst>
                <a:latin typeface="ITC Stone Serif Std Medium" panose="02040602060506020304" pitchFamily="18" charset="0"/>
              </a:rPr>
            </a:br>
            <a:r>
              <a:rPr lang="en-US" sz="2400" b="1" kern="0" dirty="0" smtClean="0">
                <a:effectLst>
                  <a:outerShdw blurRad="38100" dist="38100" dir="2700000" algn="tl">
                    <a:srgbClr val="000000">
                      <a:alpha val="43137"/>
                    </a:srgbClr>
                  </a:outerShdw>
                </a:effectLst>
                <a:latin typeface="ITC Stone Serif Std Medium" panose="02040602060506020304" pitchFamily="18" charset="0"/>
              </a:rPr>
              <a:t> within 24 hours of today's date: </a:t>
            </a:r>
            <a:r>
              <a:rPr lang="en-US" sz="1100" b="1" kern="0" dirty="0" smtClean="0">
                <a:effectLst>
                  <a:outerShdw blurRad="38100" dist="38100" dir="2700000" algn="tl">
                    <a:srgbClr val="000000">
                      <a:alpha val="43137"/>
                    </a:srgbClr>
                  </a:outerShdw>
                </a:effectLst>
                <a:latin typeface="ITC Stone Serif Std Medium" panose="02040602060506020304" pitchFamily="18" charset="0"/>
              </a:rPr>
              <a:t/>
            </a:r>
            <a:br>
              <a:rPr lang="en-US" sz="1100" b="1" kern="0" dirty="0" smtClean="0">
                <a:effectLst>
                  <a:outerShdw blurRad="38100" dist="38100" dir="2700000" algn="tl">
                    <a:srgbClr val="000000">
                      <a:alpha val="43137"/>
                    </a:srgbClr>
                  </a:outerShdw>
                </a:effectLst>
                <a:latin typeface="ITC Stone Serif Std Medium" panose="02040602060506020304" pitchFamily="18" charset="0"/>
              </a:rPr>
            </a:br>
            <a:r>
              <a:rPr lang="en-US" sz="1100" b="1" kern="0" dirty="0" smtClean="0">
                <a:effectLst>
                  <a:outerShdw blurRad="38100" dist="38100" dir="2700000" algn="tl">
                    <a:srgbClr val="000000">
                      <a:alpha val="43137"/>
                    </a:srgbClr>
                  </a:outerShdw>
                </a:effectLst>
                <a:latin typeface="ITC Stone Serif Std Medium" panose="02040602060506020304" pitchFamily="18" charset="0"/>
              </a:rPr>
              <a:t/>
            </a:r>
            <a:br>
              <a:rPr lang="en-US" sz="1100" b="1" kern="0" dirty="0" smtClean="0">
                <a:effectLst>
                  <a:outerShdw blurRad="38100" dist="38100" dir="2700000" algn="tl">
                    <a:srgbClr val="000000">
                      <a:alpha val="43137"/>
                    </a:srgbClr>
                  </a:outerShdw>
                </a:effectLst>
                <a:latin typeface="ITC Stone Serif Std Medium" panose="02040602060506020304" pitchFamily="18" charset="0"/>
              </a:rPr>
            </a:br>
            <a:r>
              <a:rPr lang="en-US" sz="4000" b="1" kern="0" dirty="0" smtClean="0">
                <a:effectLst>
                  <a:outerShdw blurRad="38100" dist="38100" dir="2700000" algn="tl">
                    <a:srgbClr val="000000">
                      <a:alpha val="43137"/>
                    </a:srgbClr>
                  </a:outerShdw>
                </a:effectLst>
                <a:latin typeface="ITC Stone Serif Std Medium" panose="02040602060506020304" pitchFamily="18" charset="0"/>
              </a:rPr>
              <a:t>hrstraining@wsu.edu</a:t>
            </a:r>
            <a:r>
              <a:rPr lang="en-US" sz="3200" b="1" kern="0" dirty="0" smtClean="0">
                <a:effectLst>
                  <a:outerShdw blurRad="38100" dist="38100" dir="2700000" algn="tl">
                    <a:srgbClr val="000000">
                      <a:alpha val="43137"/>
                    </a:srgbClr>
                  </a:outerShdw>
                </a:effectLst>
                <a:latin typeface="ITC Stone Serif Std Medium" panose="02040602060506020304" pitchFamily="18" charset="0"/>
              </a:rPr>
              <a:t> </a:t>
            </a:r>
            <a:endParaRPr lang="en-US" sz="2400" b="1" kern="0" dirty="0" smtClean="0">
              <a:effectLst>
                <a:outerShdw blurRad="38100" dist="38100" dir="2700000" algn="tl">
                  <a:srgbClr val="000000">
                    <a:alpha val="43137"/>
                  </a:srgbClr>
                </a:outerShdw>
              </a:effectLst>
              <a:latin typeface="ITC Stone Serif Std Medium" panose="02040602060506020304" pitchFamily="18" charset="0"/>
            </a:endParaRPr>
          </a:p>
        </p:txBody>
      </p:sp>
      <p:pic>
        <p:nvPicPr>
          <p:cNvPr id="8" name="Picture 21"/>
          <p:cNvPicPr>
            <a:picLocks noChangeAspect="1" noChangeArrowheads="1"/>
          </p:cNvPicPr>
          <p:nvPr/>
        </p:nvPicPr>
        <p:blipFill>
          <a:blip r:embed="rId3"/>
          <a:srcRect/>
          <a:stretch>
            <a:fillRect/>
          </a:stretch>
        </p:blipFill>
        <p:spPr bwMode="auto">
          <a:xfrm>
            <a:off x="784225" y="86201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897563" y="1741488"/>
            <a:ext cx="29860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lgn="ctr">
              <a:buClr>
                <a:srgbClr val="FFFFFF"/>
              </a:buClr>
              <a:defRPr/>
            </a:pPr>
            <a:r>
              <a:rPr sz="2300" b="1" dirty="0" smtClean="0">
                <a:solidFill>
                  <a:schemeClr val="bg2"/>
                </a:solidFill>
                <a:effectLst>
                  <a:outerShdw blurRad="38100" dist="38100" dir="2700000" algn="tl">
                    <a:srgbClr val="000000">
                      <a:alpha val="43137"/>
                    </a:srgbClr>
                  </a:outerShdw>
                </a:effectLst>
                <a:latin typeface="ITC Stone Serif Std Medium" panose="02040602060506020304" pitchFamily="18" charset="0"/>
              </a:rPr>
              <a:t>This has been a WSU Training Videoconference</a:t>
            </a:r>
            <a:endParaRPr sz="2300" dirty="0">
              <a:solidFill>
                <a:schemeClr val="bg2"/>
              </a:solidFill>
              <a:effectLst>
                <a:outerShdw blurRad="38100" dist="38100" dir="2700000" algn="tl">
                  <a:srgbClr val="000000">
                    <a:alpha val="43137"/>
                  </a:srgbClr>
                </a:outerShdw>
              </a:effectLst>
              <a:latin typeface="ITC Stone Serif Std Medium" panose="02040602060506020304" pitchFamily="18" charset="0"/>
            </a:endParaRPr>
          </a:p>
        </p:txBody>
      </p:sp>
      <p:sp>
        <p:nvSpPr>
          <p:cNvPr id="2" name="Slide Number Placeholder 1"/>
          <p:cNvSpPr>
            <a:spLocks noGrp="1"/>
          </p:cNvSpPr>
          <p:nvPr>
            <p:ph type="sldNum" sz="quarter" idx="12"/>
          </p:nvPr>
        </p:nvSpPr>
        <p:spPr/>
        <p:txBody>
          <a:bodyPr/>
          <a:lstStyle/>
          <a:p>
            <a:pPr>
              <a:defRPr/>
            </a:pPr>
            <a:fld id="{96476B66-3F28-4D88-8A13-E30115B88424}" type="slidenum">
              <a:rPr lang="en-US" smtClean="0"/>
              <a:pPr>
                <a:defRPr/>
              </a:pPr>
              <a:t>59</a:t>
            </a:fld>
            <a:endParaRPr lang="en-US" dirty="0"/>
          </a:p>
        </p:txBody>
      </p:sp>
    </p:spTree>
    <p:extLst>
      <p:ext uri="{BB962C8B-B14F-4D97-AF65-F5344CB8AC3E}">
        <p14:creationId xmlns:p14="http://schemas.microsoft.com/office/powerpoint/2010/main" val="18898425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2"/>
          </p:nvPr>
        </p:nvSpPr>
        <p:spPr>
          <a:xfrm>
            <a:off x="7772400" y="6553200"/>
            <a:ext cx="1600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smtClean="0">
                <a:solidFill>
                  <a:schemeClr val="bg2"/>
                </a:solidFill>
              </a:rPr>
              <a:t>Slide </a:t>
            </a:r>
            <a:fld id="{00865B71-4202-4864-9848-6E53F5933EDD}" type="slidenum">
              <a:rPr lang="en-US" smtClean="0">
                <a:solidFill>
                  <a:schemeClr val="bg2"/>
                </a:solidFill>
              </a:rPr>
              <a:pPr algn="ctr" eaLnBrk="1" hangingPunct="1"/>
              <a:t>6</a:t>
            </a:fld>
            <a:endParaRPr lang="en-US" dirty="0" smtClean="0">
              <a:solidFill>
                <a:schemeClr val="bg2"/>
              </a:solidFill>
            </a:endParaRPr>
          </a:p>
        </p:txBody>
      </p:sp>
      <p:sp>
        <p:nvSpPr>
          <p:cNvPr id="10" name="Content Placeholder 5"/>
          <p:cNvSpPr txBox="1">
            <a:spLocks/>
          </p:cNvSpPr>
          <p:nvPr/>
        </p:nvSpPr>
        <p:spPr bwMode="auto">
          <a:xfrm>
            <a:off x="609600" y="2702033"/>
            <a:ext cx="7696200" cy="2971800"/>
          </a:xfrm>
          <a:prstGeom prst="rect">
            <a:avLst/>
          </a:prstGeom>
          <a:noFill/>
          <a:ln w="9525">
            <a:noFill/>
            <a:miter lim="800000"/>
            <a:headEnd/>
            <a:tailEnd/>
          </a:ln>
        </p:spPr>
        <p:txBody>
          <a:bodyPr anchorCtr="1"/>
          <a:lstStyle/>
          <a:p>
            <a:pPr marL="244475" indent="-244475">
              <a:lnSpc>
                <a:spcPct val="95000"/>
              </a:lnSpc>
              <a:spcBef>
                <a:spcPct val="25000"/>
              </a:spcBef>
              <a:buSzPct val="125000"/>
              <a:defRPr/>
            </a:pPr>
            <a:r>
              <a:rPr lang="en-US" sz="1400" b="1" kern="0" dirty="0">
                <a:solidFill>
                  <a:schemeClr val="bg2"/>
                </a:solidFill>
                <a:latin typeface="ITC Stone Serif Std Medium" panose="02040602060506020304" pitchFamily="18" charset="0"/>
                <a:cs typeface="Courier New" pitchFamily="49" charset="0"/>
              </a:rPr>
              <a:t>   </a:t>
            </a:r>
          </a:p>
          <a:p>
            <a:pPr marL="971550" lvl="1" indent="-514350">
              <a:lnSpc>
                <a:spcPct val="95000"/>
              </a:lnSpc>
              <a:spcBef>
                <a:spcPct val="25000"/>
              </a:spcBef>
              <a:buSzPct val="125000"/>
              <a:defRPr/>
            </a:pPr>
            <a:r>
              <a:rPr lang="en-US" kern="0" dirty="0" smtClean="0">
                <a:solidFill>
                  <a:schemeClr val="bg2"/>
                </a:solidFill>
                <a:latin typeface="ITC Stone Serif Std Medium" panose="02040602060506020304" pitchFamily="18" charset="0"/>
                <a:cs typeface="Arial" pitchFamily="34" charset="0"/>
              </a:rPr>
              <a:t>WSU </a:t>
            </a:r>
            <a:r>
              <a:rPr lang="en-US" kern="0" dirty="0">
                <a:solidFill>
                  <a:schemeClr val="bg2"/>
                </a:solidFill>
                <a:latin typeface="ITC Stone Serif Std Medium" panose="02040602060506020304" pitchFamily="18" charset="0"/>
                <a:cs typeface="Arial" pitchFamily="34" charset="0"/>
              </a:rPr>
              <a:t>doesn’t collect taxes like the Department of Revenue</a:t>
            </a:r>
          </a:p>
          <a:p>
            <a:pPr marL="971550" lvl="1" indent="-514350">
              <a:lnSpc>
                <a:spcPct val="95000"/>
              </a:lnSpc>
              <a:spcBef>
                <a:spcPct val="25000"/>
              </a:spcBef>
              <a:buSzPct val="125000"/>
              <a:defRPr/>
            </a:pPr>
            <a:r>
              <a:rPr lang="en-US" kern="0" dirty="0">
                <a:solidFill>
                  <a:schemeClr val="bg2"/>
                </a:solidFill>
                <a:latin typeface="ITC Stone Serif Std Medium" panose="02040602060506020304" pitchFamily="18" charset="0"/>
                <a:cs typeface="Arial" pitchFamily="34" charset="0"/>
              </a:rPr>
              <a:t>WSU doesn’t build roads like the Department of </a:t>
            </a:r>
            <a:r>
              <a:rPr lang="en-US" kern="0" dirty="0" smtClean="0">
                <a:solidFill>
                  <a:schemeClr val="bg2"/>
                </a:solidFill>
                <a:latin typeface="ITC Stone Serif Std Medium" panose="02040602060506020304" pitchFamily="18" charset="0"/>
                <a:cs typeface="Arial" pitchFamily="34" charset="0"/>
              </a:rPr>
              <a:t>Transportation</a:t>
            </a:r>
          </a:p>
          <a:p>
            <a:pPr marL="971550" lvl="1" indent="-514350">
              <a:lnSpc>
                <a:spcPct val="95000"/>
              </a:lnSpc>
              <a:spcBef>
                <a:spcPct val="25000"/>
              </a:spcBef>
              <a:buSzPct val="125000"/>
              <a:defRPr/>
            </a:pPr>
            <a:endParaRPr lang="en-US" kern="0" dirty="0">
              <a:solidFill>
                <a:schemeClr val="bg2"/>
              </a:solidFill>
              <a:latin typeface="ITC Stone Serif Std Medium" panose="02040602060506020304" pitchFamily="18" charset="0"/>
              <a:cs typeface="Arial" pitchFamily="34" charset="0"/>
            </a:endParaRPr>
          </a:p>
          <a:p>
            <a:pPr marL="971550" lvl="1" indent="-514350">
              <a:lnSpc>
                <a:spcPct val="95000"/>
              </a:lnSpc>
              <a:spcBef>
                <a:spcPct val="25000"/>
              </a:spcBef>
              <a:buSzPct val="125000"/>
              <a:defRPr/>
            </a:pPr>
            <a:r>
              <a:rPr lang="en-US" kern="0" dirty="0">
                <a:solidFill>
                  <a:schemeClr val="bg2"/>
                </a:solidFill>
                <a:latin typeface="ITC Stone Serif Std Medium" panose="02040602060506020304" pitchFamily="18" charset="0"/>
                <a:cs typeface="Arial" pitchFamily="34" charset="0"/>
              </a:rPr>
              <a:t>WSU sells education to </a:t>
            </a:r>
            <a:r>
              <a:rPr lang="en-US" kern="0" dirty="0" smtClean="0">
                <a:solidFill>
                  <a:schemeClr val="bg2"/>
                </a:solidFill>
                <a:latin typeface="ITC Stone Serif Std Medium" panose="02040602060506020304" pitchFamily="18" charset="0"/>
                <a:cs typeface="Arial" pitchFamily="34" charset="0"/>
              </a:rPr>
              <a:t>students</a:t>
            </a:r>
            <a:endParaRPr lang="en-US" kern="0" dirty="0">
              <a:solidFill>
                <a:schemeClr val="bg2"/>
              </a:solidFill>
              <a:latin typeface="ITC Stone Serif Std Medium" panose="02040602060506020304" pitchFamily="18" charset="0"/>
              <a:cs typeface="Arial" pitchFamily="34" charset="0"/>
            </a:endParaRPr>
          </a:p>
          <a:p>
            <a:pPr marL="971550" lvl="1" indent="-514350">
              <a:lnSpc>
                <a:spcPct val="95000"/>
              </a:lnSpc>
              <a:spcBef>
                <a:spcPct val="25000"/>
              </a:spcBef>
              <a:buSzPct val="125000"/>
              <a:defRPr/>
            </a:pPr>
            <a:r>
              <a:rPr lang="en-US" sz="2000" b="1" kern="0" dirty="0">
                <a:solidFill>
                  <a:schemeClr val="bg2"/>
                </a:solidFill>
                <a:latin typeface="ITC Stone Serif Std Medium" panose="02040602060506020304" pitchFamily="18" charset="0"/>
                <a:cs typeface="Arial" pitchFamily="34" charset="0"/>
              </a:rPr>
              <a:t>We operate more like a business enterprise.  </a:t>
            </a:r>
            <a:endParaRPr lang="en-US" sz="2000" b="1" kern="0" dirty="0" smtClean="0">
              <a:solidFill>
                <a:schemeClr val="bg2"/>
              </a:solidFill>
              <a:latin typeface="ITC Stone Serif Std Medium" panose="02040602060506020304" pitchFamily="18" charset="0"/>
              <a:cs typeface="Arial" pitchFamily="34" charset="0"/>
            </a:endParaRPr>
          </a:p>
          <a:p>
            <a:pPr marL="971550" lvl="1" indent="-514350">
              <a:lnSpc>
                <a:spcPct val="95000"/>
              </a:lnSpc>
              <a:spcBef>
                <a:spcPct val="25000"/>
              </a:spcBef>
              <a:buSzPct val="125000"/>
              <a:defRPr/>
            </a:pPr>
            <a:endParaRPr lang="en-US" kern="0" dirty="0">
              <a:solidFill>
                <a:schemeClr val="bg2"/>
              </a:solidFill>
              <a:latin typeface="ITC Stone Serif Std Medium" panose="02040602060506020304" pitchFamily="18" charset="0"/>
              <a:cs typeface="Arial" pitchFamily="34" charset="0"/>
            </a:endParaRPr>
          </a:p>
        </p:txBody>
      </p:sp>
      <p:sp>
        <p:nvSpPr>
          <p:cNvPr id="11" name="Rectangle 3"/>
          <p:cNvSpPr txBox="1">
            <a:spLocks noChangeArrowheads="1"/>
          </p:cNvSpPr>
          <p:nvPr/>
        </p:nvSpPr>
        <p:spPr bwMode="auto">
          <a:xfrm>
            <a:off x="712839" y="1219200"/>
            <a:ext cx="7696200" cy="1905000"/>
          </a:xfrm>
          <a:prstGeom prst="rect">
            <a:avLst/>
          </a:prstGeom>
          <a:noFill/>
          <a:ln w="9525">
            <a:noFill/>
            <a:miter lim="800000"/>
            <a:headEnd/>
            <a:tailEnd/>
          </a:ln>
          <a:effectLst/>
        </p:spPr>
        <p:txBody>
          <a:bodyPr anchor="t" anchorCtr="1"/>
          <a:lstStyle/>
          <a:p>
            <a:pPr algn="ctr">
              <a:lnSpc>
                <a:spcPct val="90000"/>
              </a:lnSpc>
              <a:defRPr/>
            </a:pPr>
            <a:r>
              <a:rPr lang="en-US" sz="3200" b="1" kern="0" dirty="0" smtClean="0">
                <a:solidFill>
                  <a:schemeClr val="bg2"/>
                </a:solidFill>
                <a:latin typeface="ITC Stone Serif Std Medium" panose="02040602060506020304" pitchFamily="18" charset="0"/>
                <a:ea typeface="+mj-ea"/>
                <a:cs typeface="+mj-cs"/>
              </a:rPr>
              <a:t>WSU is also an agency of the State of Washington, but….</a:t>
            </a:r>
          </a:p>
          <a:p>
            <a:pPr algn="ctr">
              <a:lnSpc>
                <a:spcPct val="90000"/>
              </a:lnSpc>
              <a:defRPr/>
            </a:pPr>
            <a:r>
              <a:rPr lang="en-US" sz="3200" b="1" kern="0" dirty="0" smtClean="0">
                <a:solidFill>
                  <a:schemeClr val="bg2"/>
                </a:solidFill>
                <a:latin typeface="ITC Stone Serif Std Medium" panose="02040602060506020304" pitchFamily="18" charset="0"/>
                <a:ea typeface="+mj-ea"/>
                <a:cs typeface="+mj-cs"/>
              </a:rPr>
              <a:t>A different kind of agency</a:t>
            </a:r>
            <a:endParaRPr lang="en-US" sz="3200" b="1" kern="0" dirty="0">
              <a:solidFill>
                <a:schemeClr val="bg2"/>
              </a:solidFill>
              <a:latin typeface="ITC Stone Serif Std Medium" panose="02040602060506020304" pitchFamily="18" charset="0"/>
              <a:ea typeface="+mj-ea"/>
              <a:cs typeface="+mj-cs"/>
            </a:endParaRPr>
          </a:p>
        </p:txBody>
      </p:sp>
      <p:pic>
        <p:nvPicPr>
          <p:cNvPr id="15365" name="Picture 5" descr="CougarHead.gif">
            <a:hlinkClick r:id="rId3"/>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5639885"/>
            <a:ext cx="1068721" cy="1059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6763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1402807"/>
            <a:ext cx="8659812" cy="535531"/>
          </a:xfrm>
        </p:spPr>
        <p:txBody>
          <a:bodyPr/>
          <a:lstStyle/>
          <a:p>
            <a:r>
              <a:rPr lang="en-US" sz="3200" dirty="0" smtClean="0">
                <a:latin typeface="ITC Stone Serif Std Medium" panose="02040602060506020304" pitchFamily="18" charset="0"/>
              </a:rPr>
              <a:t>A competitive state agency</a:t>
            </a:r>
            <a:endParaRPr lang="en-US" sz="3200" dirty="0">
              <a:latin typeface="ITC Stone Serif Std Medium" panose="02040602060506020304" pitchFamily="18" charset="0"/>
            </a:endParaRPr>
          </a:p>
        </p:txBody>
      </p:sp>
      <p:sp>
        <p:nvSpPr>
          <p:cNvPr id="3" name="Content Placeholder 2"/>
          <p:cNvSpPr>
            <a:spLocks noGrp="1"/>
          </p:cNvSpPr>
          <p:nvPr>
            <p:ph idx="1"/>
          </p:nvPr>
        </p:nvSpPr>
        <p:spPr>
          <a:xfrm>
            <a:off x="1157288" y="2298700"/>
            <a:ext cx="7315200" cy="1384995"/>
          </a:xfrm>
        </p:spPr>
        <p:txBody>
          <a:bodyPr/>
          <a:lstStyle/>
          <a:p>
            <a:r>
              <a:rPr lang="en-US" dirty="0" smtClean="0">
                <a:latin typeface="ITC Stone Serif Std Medium" panose="02040602060506020304" pitchFamily="18" charset="0"/>
              </a:rPr>
              <a:t>Must compete to attract students</a:t>
            </a:r>
          </a:p>
          <a:p>
            <a:r>
              <a:rPr lang="en-US" dirty="0" smtClean="0">
                <a:latin typeface="ITC Stone Serif Std Medium" panose="02040602060506020304" pitchFamily="18" charset="0"/>
              </a:rPr>
              <a:t>Must compete to attract research</a:t>
            </a:r>
          </a:p>
          <a:p>
            <a:r>
              <a:rPr lang="en-US" dirty="0" smtClean="0">
                <a:latin typeface="ITC Stone Serif Std Medium" panose="02040602060506020304" pitchFamily="18" charset="0"/>
              </a:rPr>
              <a:t>Result – very different expenses</a:t>
            </a:r>
            <a:endParaRPr lang="en-US" dirty="0">
              <a:latin typeface="ITC Stone Serif Std Medium" panose="02040602060506020304" pitchFamily="18" charset="0"/>
            </a:endParaRPr>
          </a:p>
        </p:txBody>
      </p:sp>
      <p:sp>
        <p:nvSpPr>
          <p:cNvPr id="4" name="Slide Number Placeholder 3"/>
          <p:cNvSpPr>
            <a:spLocks noGrp="1"/>
          </p:cNvSpPr>
          <p:nvPr>
            <p:ph type="sldNum" sz="quarter" idx="12"/>
          </p:nvPr>
        </p:nvSpPr>
        <p:spPr/>
        <p:txBody>
          <a:bodyPr/>
          <a:lstStyle/>
          <a:p>
            <a:pPr>
              <a:defRPr/>
            </a:pPr>
            <a:r>
              <a:rPr lang="en-US" dirty="0" smtClean="0"/>
              <a:t>Slide </a:t>
            </a:r>
            <a:fld id="{C295536F-F1CE-406A-9D56-BC22A1118E05}" type="slidenum">
              <a:rPr lang="en-US" smtClean="0"/>
              <a:pPr>
                <a:defRPr/>
              </a:pPr>
              <a:t>7</a:t>
            </a:fld>
            <a:endParaRPr lang="en-US" dirty="0"/>
          </a:p>
        </p:txBody>
      </p:sp>
      <p:sp>
        <p:nvSpPr>
          <p:cNvPr id="5" name="Rectangle 4"/>
          <p:cNvSpPr/>
          <p:nvPr/>
        </p:nvSpPr>
        <p:spPr>
          <a:xfrm>
            <a:off x="1039528" y="4403024"/>
            <a:ext cx="7392203" cy="618631"/>
          </a:xfrm>
          <a:prstGeom prst="rect">
            <a:avLst/>
          </a:prstGeom>
        </p:spPr>
        <p:txBody>
          <a:bodyPr wrap="square">
            <a:spAutoFit/>
          </a:bodyPr>
          <a:lstStyle/>
          <a:p>
            <a:pPr marL="514350" indent="-514350">
              <a:lnSpc>
                <a:spcPct val="95000"/>
              </a:lnSpc>
              <a:spcBef>
                <a:spcPct val="25000"/>
              </a:spcBef>
              <a:buSzPct val="125000"/>
              <a:defRPr/>
            </a:pPr>
            <a:r>
              <a:rPr lang="en-US" kern="0" dirty="0">
                <a:solidFill>
                  <a:schemeClr val="bg2"/>
                </a:solidFill>
                <a:latin typeface="ITC Stone Serif Std Medium" panose="02040602060506020304" pitchFamily="18" charset="0"/>
                <a:cs typeface="Arial" pitchFamily="34" charset="0"/>
              </a:rPr>
              <a:t>Sometimes our unique requirements make trying to fit into the state’s mold uncomfortable.  But it can be done.</a:t>
            </a:r>
            <a:endParaRPr lang="en-US" kern="0" dirty="0">
              <a:solidFill>
                <a:schemeClr val="bg2"/>
              </a:solidFill>
              <a:latin typeface="ITC Stone Serif Std Medium" panose="02040602060506020304" pitchFamily="18" charset="0"/>
              <a:cs typeface="Courier New" pitchFamily="49" charset="0"/>
            </a:endParaRPr>
          </a:p>
        </p:txBody>
      </p:sp>
    </p:spTree>
    <p:extLst>
      <p:ext uri="{BB962C8B-B14F-4D97-AF65-F5344CB8AC3E}">
        <p14:creationId xmlns:p14="http://schemas.microsoft.com/office/powerpoint/2010/main" val="3047312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TC Stone Serif Std Medium" panose="02040602060506020304" pitchFamily="18" charset="0"/>
              </a:rPr>
              <a:t>A picture is worth 1,000 words</a:t>
            </a:r>
            <a:endParaRPr lang="en-US" dirty="0">
              <a:latin typeface="ITC Stone Serif Std Medium" panose="02040602060506020304" pitchFamily="18" charset="0"/>
            </a:endParaRPr>
          </a:p>
        </p:txBody>
      </p:sp>
      <p:sp>
        <p:nvSpPr>
          <p:cNvPr id="4" name="Slide Number Placeholder 3"/>
          <p:cNvSpPr>
            <a:spLocks noGrp="1"/>
          </p:cNvSpPr>
          <p:nvPr>
            <p:ph type="sldNum" sz="quarter" idx="12"/>
          </p:nvPr>
        </p:nvSpPr>
        <p:spPr/>
        <p:txBody>
          <a:bodyPr/>
          <a:lstStyle/>
          <a:p>
            <a:pPr>
              <a:defRPr/>
            </a:pPr>
            <a:r>
              <a:rPr lang="en-US" dirty="0" smtClean="0"/>
              <a:t>Slide </a:t>
            </a:r>
            <a:fld id="{C295536F-F1CE-406A-9D56-BC22A1118E05}" type="slidenum">
              <a:rPr lang="en-US" smtClean="0"/>
              <a:pPr>
                <a:defRPr/>
              </a:pPr>
              <a:t>8</a:t>
            </a:fld>
            <a:endParaRPr lang="en-US" dirty="0"/>
          </a:p>
        </p:txBody>
      </p:sp>
      <p:pic>
        <p:nvPicPr>
          <p:cNvPr id="7" name="Content Placeholder 6"/>
          <p:cNvPicPr>
            <a:picLocks noGrp="1" noChangeAspect="1"/>
          </p:cNvPicPr>
          <p:nvPr>
            <p:ph idx="1"/>
          </p:nvPr>
        </p:nvPicPr>
        <p:blipFill>
          <a:blip r:embed="rId2"/>
          <a:stretch>
            <a:fillRect/>
          </a:stretch>
        </p:blipFill>
        <p:spPr>
          <a:xfrm>
            <a:off x="1511929" y="1938338"/>
            <a:ext cx="6771991" cy="4500562"/>
          </a:xfrm>
          <a:prstGeom prst="rect">
            <a:avLst/>
          </a:prstGeom>
        </p:spPr>
      </p:pic>
    </p:spTree>
    <p:extLst>
      <p:ext uri="{BB962C8B-B14F-4D97-AF65-F5344CB8AC3E}">
        <p14:creationId xmlns:p14="http://schemas.microsoft.com/office/powerpoint/2010/main" val="2697760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2"/>
          </p:nvPr>
        </p:nvSpPr>
        <p:spPr>
          <a:xfrm>
            <a:off x="7086600" y="6553200"/>
            <a:ext cx="1981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solidFill>
                  <a:schemeClr val="bg2"/>
                </a:solidFill>
              </a:rPr>
              <a:t>Slide </a:t>
            </a:r>
            <a:fld id="{A50BFCE6-32BD-4420-B85A-280EBBB8B10B}" type="slidenum">
              <a:rPr lang="en-US" smtClean="0">
                <a:solidFill>
                  <a:schemeClr val="bg2"/>
                </a:solidFill>
              </a:rPr>
              <a:pPr eaLnBrk="1" hangingPunct="1"/>
              <a:t>9</a:t>
            </a:fld>
            <a:endParaRPr lang="en-US" dirty="0" smtClean="0">
              <a:solidFill>
                <a:schemeClr val="bg2"/>
              </a:solidFill>
            </a:endParaRPr>
          </a:p>
        </p:txBody>
      </p:sp>
      <p:pic>
        <p:nvPicPr>
          <p:cNvPr id="14339" name="Picture 7" descr="http://www.theseattletraveler.com/wp-content/uploads/2008/08/wsumasco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669" y="3126890"/>
            <a:ext cx="3048000"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bwMode="auto">
          <a:xfrm>
            <a:off x="288758" y="3885343"/>
            <a:ext cx="5147911" cy="1991258"/>
          </a:xfrm>
          <a:prstGeom prst="rect">
            <a:avLst/>
          </a:prstGeom>
          <a:noFill/>
          <a:ln w="9525">
            <a:noFill/>
            <a:miter lim="800000"/>
            <a:headEnd/>
            <a:tailEnd/>
          </a:ln>
        </p:spPr>
        <p:txBody>
          <a:bodyPr anchorCtr="1"/>
          <a:lstStyle/>
          <a:p>
            <a:pPr marL="244475" indent="-244475" eaLnBrk="0" hangingPunct="0">
              <a:lnSpc>
                <a:spcPct val="95000"/>
              </a:lnSpc>
              <a:spcBef>
                <a:spcPct val="25000"/>
              </a:spcBef>
              <a:buSzPct val="125000"/>
              <a:defRPr/>
            </a:pPr>
            <a:endParaRPr lang="en-US" kern="0" dirty="0">
              <a:solidFill>
                <a:schemeClr val="bg2"/>
              </a:solidFill>
              <a:latin typeface="ITC Stone Serif Std Medium" panose="02040602060506020304" pitchFamily="18" charset="0"/>
            </a:endParaRPr>
          </a:p>
          <a:p>
            <a:pPr marL="285750" indent="-285750" eaLnBrk="0" hangingPunct="0">
              <a:lnSpc>
                <a:spcPct val="95000"/>
              </a:lnSpc>
              <a:buSzPct val="125000"/>
              <a:buFont typeface="Arial" panose="020B0604020202020204" pitchFamily="34" charset="0"/>
              <a:buChar char="•"/>
              <a:defRPr/>
            </a:pPr>
            <a:r>
              <a:rPr lang="en-US" dirty="0">
                <a:solidFill>
                  <a:schemeClr val="bg2"/>
                </a:solidFill>
                <a:latin typeface="ITC Stone Serif Std Medium" panose="02040602060506020304" pitchFamily="18" charset="0"/>
              </a:rPr>
              <a:t>WSU Business Policies and Procedures</a:t>
            </a:r>
          </a:p>
          <a:p>
            <a:pPr marL="701675" lvl="1" indent="-244475" eaLnBrk="0" hangingPunct="0">
              <a:lnSpc>
                <a:spcPct val="95000"/>
              </a:lnSpc>
              <a:buSzPct val="125000"/>
              <a:defRPr/>
            </a:pPr>
            <a:r>
              <a:rPr lang="en-US" dirty="0">
                <a:solidFill>
                  <a:schemeClr val="bg2"/>
                </a:solidFill>
                <a:latin typeface="ITC Stone Serif Std Medium" panose="02040602060506020304" pitchFamily="18" charset="0"/>
                <a:hlinkClick r:id="rId4"/>
              </a:rPr>
              <a:t>http://www.wsu.edu/~forms/manuals.html</a:t>
            </a:r>
            <a:endParaRPr lang="en-US" dirty="0">
              <a:solidFill>
                <a:schemeClr val="bg2"/>
              </a:solidFill>
              <a:latin typeface="ITC Stone Serif Std Medium" panose="02040602060506020304" pitchFamily="18" charset="0"/>
            </a:endParaRPr>
          </a:p>
          <a:p>
            <a:pPr marL="244475" indent="-244475" eaLnBrk="0" hangingPunct="0">
              <a:lnSpc>
                <a:spcPct val="95000"/>
              </a:lnSpc>
              <a:buSzPct val="125000"/>
              <a:buFont typeface="Arial" pitchFamily="34" charset="0"/>
              <a:buChar char="•"/>
              <a:defRPr/>
            </a:pPr>
            <a:r>
              <a:rPr lang="en-US" dirty="0" smtClean="0">
                <a:solidFill>
                  <a:schemeClr val="bg2"/>
                </a:solidFill>
                <a:latin typeface="ITC Stone Serif Std Medium" panose="02040602060506020304" pitchFamily="18" charset="0"/>
              </a:rPr>
              <a:t>Office </a:t>
            </a:r>
            <a:r>
              <a:rPr lang="en-US" dirty="0">
                <a:solidFill>
                  <a:schemeClr val="bg2"/>
                </a:solidFill>
                <a:latin typeface="ITC Stone Serif Std Medium" panose="02040602060506020304" pitchFamily="18" charset="0"/>
              </a:rPr>
              <a:t>of Financial Management (OFM)</a:t>
            </a:r>
          </a:p>
          <a:p>
            <a:pPr marL="244475" indent="-244475" eaLnBrk="0" hangingPunct="0">
              <a:lnSpc>
                <a:spcPct val="95000"/>
              </a:lnSpc>
              <a:buSzPct val="125000"/>
              <a:defRPr/>
            </a:pPr>
            <a:r>
              <a:rPr lang="en-US" dirty="0" smtClean="0">
                <a:solidFill>
                  <a:schemeClr val="bg2"/>
                </a:solidFill>
                <a:latin typeface="ITC Stone Serif Std Medium" panose="02040602060506020304" pitchFamily="18" charset="0"/>
              </a:rPr>
              <a:t>  State </a:t>
            </a:r>
            <a:r>
              <a:rPr lang="en-US" dirty="0">
                <a:solidFill>
                  <a:schemeClr val="bg2"/>
                </a:solidFill>
                <a:latin typeface="ITC Stone Serif Std Medium" panose="02040602060506020304" pitchFamily="18" charset="0"/>
              </a:rPr>
              <a:t>Administrative and Accounting Manual</a:t>
            </a:r>
          </a:p>
          <a:p>
            <a:pPr marL="701675" lvl="1" indent="-244475" eaLnBrk="0" hangingPunct="0">
              <a:lnSpc>
                <a:spcPct val="95000"/>
              </a:lnSpc>
              <a:buSzPct val="125000"/>
              <a:defRPr/>
            </a:pPr>
            <a:r>
              <a:rPr lang="en-US" dirty="0">
                <a:solidFill>
                  <a:schemeClr val="bg2"/>
                </a:solidFill>
                <a:latin typeface="ITC Stone Serif Std Medium" panose="02040602060506020304" pitchFamily="18" charset="0"/>
                <a:hlinkClick r:id="rId5"/>
              </a:rPr>
              <a:t>http://www.ofm.wa.gov/policy/default.asp</a:t>
            </a:r>
            <a:endParaRPr lang="en-US" dirty="0">
              <a:solidFill>
                <a:schemeClr val="bg2"/>
              </a:solidFill>
              <a:latin typeface="ITC Stone Serif Std Medium" panose="02040602060506020304" pitchFamily="18" charset="0"/>
            </a:endParaRPr>
          </a:p>
          <a:p>
            <a:pPr marL="701675" lvl="1" indent="-244475" eaLnBrk="0" hangingPunct="0">
              <a:lnSpc>
                <a:spcPct val="95000"/>
              </a:lnSpc>
              <a:spcBef>
                <a:spcPct val="25000"/>
              </a:spcBef>
              <a:buSzPct val="125000"/>
              <a:defRPr/>
            </a:pPr>
            <a:endParaRPr lang="en-US" kern="0" dirty="0">
              <a:solidFill>
                <a:schemeClr val="bg2"/>
              </a:solidFill>
              <a:latin typeface="ITC Stone Serif Std Medium" panose="02040602060506020304" pitchFamily="18" charset="0"/>
            </a:endParaRPr>
          </a:p>
          <a:p>
            <a:pPr marL="1158875" lvl="2" indent="-244475" eaLnBrk="0" hangingPunct="0">
              <a:lnSpc>
                <a:spcPct val="95000"/>
              </a:lnSpc>
              <a:spcBef>
                <a:spcPct val="25000"/>
              </a:spcBef>
              <a:buSzPct val="125000"/>
              <a:defRPr/>
            </a:pPr>
            <a:endParaRPr lang="en-US" u="sng" kern="0" dirty="0">
              <a:solidFill>
                <a:schemeClr val="bg2"/>
              </a:solidFill>
              <a:latin typeface="ITC Stone Serif Std Medium" panose="02040602060506020304" pitchFamily="18" charset="0"/>
            </a:endParaRPr>
          </a:p>
          <a:p>
            <a:pPr marL="1158875" lvl="2" indent="-244475" eaLnBrk="0" hangingPunct="0">
              <a:lnSpc>
                <a:spcPct val="95000"/>
              </a:lnSpc>
              <a:spcBef>
                <a:spcPct val="25000"/>
              </a:spcBef>
              <a:buSzPct val="125000"/>
              <a:defRPr/>
            </a:pPr>
            <a:endParaRPr lang="en-US" kern="0" dirty="0">
              <a:solidFill>
                <a:schemeClr val="bg2"/>
              </a:solidFill>
              <a:latin typeface="ITC Stone Serif Std Medium" panose="02040602060506020304" pitchFamily="18" charset="0"/>
            </a:endParaRPr>
          </a:p>
          <a:p>
            <a:pPr marL="244475" indent="-244475" eaLnBrk="0" hangingPunct="0">
              <a:lnSpc>
                <a:spcPct val="95000"/>
              </a:lnSpc>
              <a:spcBef>
                <a:spcPct val="25000"/>
              </a:spcBef>
              <a:buSzPct val="125000"/>
              <a:defRPr/>
            </a:pPr>
            <a:endParaRPr lang="en-US" kern="0" dirty="0">
              <a:solidFill>
                <a:schemeClr val="bg2"/>
              </a:solidFill>
              <a:latin typeface="ITC Stone Serif Std Medium" panose="02040602060506020304" pitchFamily="18" charset="0"/>
            </a:endParaRPr>
          </a:p>
          <a:p>
            <a:pPr marL="244475" indent="-244475" eaLnBrk="0" hangingPunct="0">
              <a:lnSpc>
                <a:spcPct val="95000"/>
              </a:lnSpc>
              <a:spcBef>
                <a:spcPct val="25000"/>
              </a:spcBef>
              <a:buSzPct val="125000"/>
              <a:defRPr/>
            </a:pPr>
            <a:endParaRPr lang="en-US" sz="2800" kern="0" dirty="0">
              <a:solidFill>
                <a:schemeClr val="bg2"/>
              </a:solidFill>
              <a:latin typeface="ITC Stone Serif Std Medium" panose="02040602060506020304" pitchFamily="18" charset="0"/>
            </a:endParaRPr>
          </a:p>
        </p:txBody>
      </p:sp>
      <p:sp>
        <p:nvSpPr>
          <p:cNvPr id="5" name="TextBox 4"/>
          <p:cNvSpPr txBox="1"/>
          <p:nvPr/>
        </p:nvSpPr>
        <p:spPr>
          <a:xfrm>
            <a:off x="577515" y="2036120"/>
            <a:ext cx="7907154" cy="2031325"/>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2"/>
                </a:solidFill>
                <a:latin typeface="ITC Stone Serif Std Medium" panose="02040602060506020304" pitchFamily="18" charset="0"/>
              </a:rPr>
              <a:t>Washington State Constitution</a:t>
            </a:r>
          </a:p>
          <a:p>
            <a:pPr lvl="1"/>
            <a:r>
              <a:rPr lang="en-US" u="sng" dirty="0">
                <a:solidFill>
                  <a:schemeClr val="bg2"/>
                </a:solidFill>
                <a:latin typeface="ITC Stone Serif Std Medium" panose="02040602060506020304" pitchFamily="18" charset="0"/>
                <a:hlinkClick r:id="rId6"/>
              </a:rPr>
              <a:t>http://www.leg.wa.gov/lawsandagencyrules/pages/constitution.aspx</a:t>
            </a:r>
            <a:endParaRPr lang="en-US" dirty="0">
              <a:solidFill>
                <a:schemeClr val="bg2"/>
              </a:solidFill>
              <a:latin typeface="ITC Stone Serif Std Medium" panose="02040602060506020304" pitchFamily="18" charset="0"/>
            </a:endParaRPr>
          </a:p>
          <a:p>
            <a:pPr marL="285750" indent="-285750">
              <a:buFont typeface="Arial" panose="020B0604020202020204" pitchFamily="34" charset="0"/>
              <a:buChar char="•"/>
            </a:pPr>
            <a:r>
              <a:rPr lang="en-US" dirty="0">
                <a:solidFill>
                  <a:schemeClr val="bg2"/>
                </a:solidFill>
                <a:latin typeface="ITC Stone Serif Std Medium" panose="02040602060506020304" pitchFamily="18" charset="0"/>
              </a:rPr>
              <a:t>Revised Code of Washington (RCWs)</a:t>
            </a:r>
          </a:p>
          <a:p>
            <a:pPr lvl="1"/>
            <a:r>
              <a:rPr lang="en-US" u="sng" dirty="0">
                <a:solidFill>
                  <a:schemeClr val="bg2"/>
                </a:solidFill>
                <a:latin typeface="ITC Stone Serif Std Medium" panose="02040602060506020304" pitchFamily="18" charset="0"/>
                <a:hlinkClick r:id="rId7"/>
              </a:rPr>
              <a:t>http://apps.leg.wa.gov/rcw/</a:t>
            </a:r>
            <a:endParaRPr lang="en-US" dirty="0">
              <a:solidFill>
                <a:schemeClr val="bg2"/>
              </a:solidFill>
              <a:latin typeface="ITC Stone Serif Std Medium" panose="02040602060506020304" pitchFamily="18" charset="0"/>
            </a:endParaRPr>
          </a:p>
          <a:p>
            <a:pPr marL="285750" indent="-285750">
              <a:buFont typeface="Arial" panose="020B0604020202020204" pitchFamily="34" charset="0"/>
              <a:buChar char="•"/>
            </a:pPr>
            <a:r>
              <a:rPr lang="en-US" dirty="0">
                <a:solidFill>
                  <a:schemeClr val="bg2"/>
                </a:solidFill>
                <a:latin typeface="ITC Stone Serif Std Medium" panose="02040602060506020304" pitchFamily="18" charset="0"/>
              </a:rPr>
              <a:t>Washington Administrative Code (WACs)</a:t>
            </a:r>
          </a:p>
          <a:p>
            <a:pPr lvl="1"/>
            <a:r>
              <a:rPr lang="en-US" u="sng" dirty="0">
                <a:solidFill>
                  <a:schemeClr val="bg2"/>
                </a:solidFill>
                <a:latin typeface="ITC Stone Serif Std Medium" panose="02040602060506020304" pitchFamily="18" charset="0"/>
                <a:hlinkClick r:id="rId8"/>
              </a:rPr>
              <a:t>http://apps.leg.wa.gov/wac</a:t>
            </a:r>
            <a:r>
              <a:rPr lang="en-US" u="sng" dirty="0" smtClean="0">
                <a:solidFill>
                  <a:schemeClr val="bg2"/>
                </a:solidFill>
                <a:latin typeface="ITC Stone Serif Std Medium" panose="02040602060506020304" pitchFamily="18" charset="0"/>
                <a:hlinkClick r:id="rId8"/>
              </a:rPr>
              <a:t>/</a:t>
            </a:r>
            <a:endParaRPr lang="en-US" u="sng" dirty="0">
              <a:solidFill>
                <a:schemeClr val="bg2"/>
              </a:solidFill>
              <a:latin typeface="ITC Stone Serif Std Medium" panose="02040602060506020304" pitchFamily="18" charset="0"/>
            </a:endParaRPr>
          </a:p>
          <a:p>
            <a:pPr lvl="1" eaLnBrk="1" hangingPunct="1">
              <a:buFont typeface="Arial" charset="0"/>
              <a:buChar char="•"/>
            </a:pPr>
            <a:endParaRPr lang="en-US" dirty="0"/>
          </a:p>
        </p:txBody>
      </p:sp>
      <p:sp>
        <p:nvSpPr>
          <p:cNvPr id="2" name="Rectangle 1"/>
          <p:cNvSpPr/>
          <p:nvPr/>
        </p:nvSpPr>
        <p:spPr>
          <a:xfrm>
            <a:off x="577515" y="929163"/>
            <a:ext cx="8431729" cy="687881"/>
          </a:xfrm>
          <a:prstGeom prst="rect">
            <a:avLst/>
          </a:prstGeom>
        </p:spPr>
        <p:txBody>
          <a:bodyPr wrap="square">
            <a:spAutoFit/>
          </a:bodyPr>
          <a:lstStyle/>
          <a:p>
            <a:pPr marL="244475" indent="-244475" algn="ctr" eaLnBrk="0" hangingPunct="0">
              <a:lnSpc>
                <a:spcPct val="95000"/>
              </a:lnSpc>
              <a:spcBef>
                <a:spcPct val="25000"/>
              </a:spcBef>
              <a:buSzPct val="125000"/>
              <a:defRPr/>
            </a:pPr>
            <a:r>
              <a:rPr lang="en-US" b="1" kern="0" dirty="0">
                <a:solidFill>
                  <a:schemeClr val="accent1"/>
                </a:solidFill>
              </a:rPr>
              <a:t>WSU’s Business Policies and Procedures </a:t>
            </a:r>
          </a:p>
          <a:p>
            <a:pPr marL="244475" indent="-244475" algn="ctr" eaLnBrk="0" hangingPunct="0">
              <a:lnSpc>
                <a:spcPct val="95000"/>
              </a:lnSpc>
              <a:spcBef>
                <a:spcPct val="25000"/>
              </a:spcBef>
              <a:buSzPct val="125000"/>
              <a:defRPr/>
            </a:pPr>
            <a:r>
              <a:rPr lang="en-US" b="1" kern="0" dirty="0">
                <a:solidFill>
                  <a:schemeClr val="accent1"/>
                </a:solidFill>
              </a:rPr>
              <a:t>have their basis in the state’s laws and policies.</a:t>
            </a:r>
          </a:p>
        </p:txBody>
      </p:sp>
    </p:spTree>
    <p:extLst>
      <p:ext uri="{BB962C8B-B14F-4D97-AF65-F5344CB8AC3E}">
        <p14:creationId xmlns:p14="http://schemas.microsoft.com/office/powerpoint/2010/main" val="113544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4784</TotalTime>
  <Words>3312</Words>
  <Application>Microsoft Office PowerPoint</Application>
  <PresentationFormat>On-screen Show (4:3)</PresentationFormat>
  <Paragraphs>502</Paragraphs>
  <Slides>59</Slides>
  <Notes>15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59</vt:i4>
      </vt:variant>
    </vt:vector>
  </HeadingPairs>
  <TitlesOfParts>
    <vt:vector size="69" baseType="lpstr">
      <vt:lpstr>Arial</vt:lpstr>
      <vt:lpstr>Courier New</vt:lpstr>
      <vt:lpstr>ITC Stone Sans Std Medium</vt:lpstr>
      <vt:lpstr>ITC Stone Serif Std Medium</vt:lpstr>
      <vt:lpstr>Lucida Sans</vt:lpstr>
      <vt:lpstr>Times New Roman</vt:lpstr>
      <vt:lpstr>Wingdings</vt:lpstr>
      <vt:lpstr>Default Design</vt:lpstr>
      <vt:lpstr>3_Default Design</vt:lpstr>
      <vt:lpstr>1_Default Design</vt:lpstr>
      <vt:lpstr>Introduction to WSU  Accounting</vt:lpstr>
      <vt:lpstr>Objectives</vt:lpstr>
      <vt:lpstr>Tell me a little about you</vt:lpstr>
      <vt:lpstr>Washington State University is  Washington State’s  Land Grant University </vt:lpstr>
      <vt:lpstr>PowerPoint Presentation</vt:lpstr>
      <vt:lpstr>PowerPoint Presentation</vt:lpstr>
      <vt:lpstr>A competitive state agency</vt:lpstr>
      <vt:lpstr>A picture is worth 1,000 words</vt:lpstr>
      <vt:lpstr>PowerPoint Presentation</vt:lpstr>
      <vt:lpstr>Why do we have all these rules? </vt:lpstr>
      <vt:lpstr>But wait!  There’s more!</vt:lpstr>
      <vt:lpstr>Brief History of College and University Accounting</vt:lpstr>
      <vt:lpstr>University Accounting</vt:lpstr>
      <vt:lpstr>PowerPoint Presentation</vt:lpstr>
      <vt:lpstr>The Color of Money</vt:lpstr>
      <vt:lpstr>The Color of Money, continued</vt:lpstr>
      <vt:lpstr>Your Dean wants to Support the Grant</vt:lpstr>
      <vt:lpstr>The Color of Money, continued</vt:lpstr>
      <vt:lpstr>Donated Funds</vt:lpstr>
      <vt:lpstr>What Color is My Money?</vt:lpstr>
      <vt:lpstr>How do I know what my money is to be used for?</vt:lpstr>
      <vt:lpstr>Who can I call if I have a question about how to account for the money in my buckets?</vt:lpstr>
      <vt:lpstr>How do Funds and Programs fit into WSU’s Financial Reporting?</vt:lpstr>
      <vt:lpstr>Budgetary Sub-ledger and General Ledger</vt:lpstr>
      <vt:lpstr>BALANCES</vt:lpstr>
      <vt:lpstr>FACTS</vt:lpstr>
      <vt:lpstr>Chart of Accounts</vt:lpstr>
      <vt:lpstr>Funds</vt:lpstr>
      <vt:lpstr>Funds, continued</vt:lpstr>
      <vt:lpstr>Funds, continued</vt:lpstr>
      <vt:lpstr>Funds, continued</vt:lpstr>
      <vt:lpstr>Funds, continued</vt:lpstr>
      <vt:lpstr>Funds, continued</vt:lpstr>
      <vt:lpstr>Revenue Source Codes</vt:lpstr>
      <vt:lpstr>Classifications of Source Codes</vt:lpstr>
      <vt:lpstr>Classification of Source Codes, continued</vt:lpstr>
      <vt:lpstr>Classification of Source Codes, continued</vt:lpstr>
      <vt:lpstr>Classifications of Source Codes, continued</vt:lpstr>
      <vt:lpstr>Objects of Expenditures</vt:lpstr>
      <vt:lpstr>Object List</vt:lpstr>
      <vt:lpstr>Objects List continued</vt:lpstr>
      <vt:lpstr>WSU Accounting Systems  AIS</vt:lpstr>
      <vt:lpstr>Other Systems</vt:lpstr>
      <vt:lpstr>Financial Data Warehouse</vt:lpstr>
      <vt:lpstr>AIS HEPPS/DEPPS</vt:lpstr>
      <vt:lpstr>DEPTPAY</vt:lpstr>
      <vt:lpstr>PERMS &amp; TEMPS</vt:lpstr>
      <vt:lpstr>Fiscal Management Training</vt:lpstr>
      <vt:lpstr>Focus Area Finance</vt:lpstr>
      <vt:lpstr>Focus Area Finance, continued</vt:lpstr>
      <vt:lpstr>Focus Area Finance, continued</vt:lpstr>
      <vt:lpstr> Receivables – Internal and External</vt:lpstr>
      <vt:lpstr>Property Inventory</vt:lpstr>
      <vt:lpstr>Sponsored Programs</vt:lpstr>
      <vt:lpstr>Revenue Management</vt:lpstr>
      <vt:lpstr>Treasury Management</vt:lpstr>
      <vt:lpstr>Recap</vt:lpstr>
      <vt:lpstr>PowerPoint Presentation</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Meier, Sarah</cp:lastModifiedBy>
  <cp:revision>433</cp:revision>
  <cp:lastPrinted>2017-01-31T23:49:58Z</cp:lastPrinted>
  <dcterms:created xsi:type="dcterms:W3CDTF">2001-10-04T20:08:10Z</dcterms:created>
  <dcterms:modified xsi:type="dcterms:W3CDTF">2018-11-06T23:54:28Z</dcterms:modified>
</cp:coreProperties>
</file>