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2" r:id="rId2"/>
    <p:sldMasterId id="2147484123" r:id="rId3"/>
  </p:sldMasterIdLst>
  <p:notesMasterIdLst>
    <p:notesMasterId r:id="rId49"/>
  </p:notesMasterIdLst>
  <p:handoutMasterIdLst>
    <p:handoutMasterId r:id="rId50"/>
  </p:handoutMasterIdLst>
  <p:sldIdLst>
    <p:sldId id="304" r:id="rId4"/>
    <p:sldId id="394" r:id="rId5"/>
    <p:sldId id="319" r:id="rId6"/>
    <p:sldId id="395" r:id="rId7"/>
    <p:sldId id="398" r:id="rId8"/>
    <p:sldId id="320" r:id="rId9"/>
    <p:sldId id="321" r:id="rId10"/>
    <p:sldId id="322" r:id="rId11"/>
    <p:sldId id="397" r:id="rId12"/>
    <p:sldId id="323" r:id="rId13"/>
    <p:sldId id="325" r:id="rId14"/>
    <p:sldId id="384" r:id="rId15"/>
    <p:sldId id="385" r:id="rId16"/>
    <p:sldId id="386" r:id="rId17"/>
    <p:sldId id="387" r:id="rId18"/>
    <p:sldId id="324" r:id="rId19"/>
    <p:sldId id="388" r:id="rId20"/>
    <p:sldId id="390" r:id="rId21"/>
    <p:sldId id="389" r:id="rId22"/>
    <p:sldId id="391" r:id="rId23"/>
    <p:sldId id="368" r:id="rId24"/>
    <p:sldId id="372" r:id="rId25"/>
    <p:sldId id="392" r:id="rId26"/>
    <p:sldId id="393" r:id="rId27"/>
    <p:sldId id="400" r:id="rId28"/>
    <p:sldId id="373" r:id="rId29"/>
    <p:sldId id="374" r:id="rId30"/>
    <p:sldId id="326" r:id="rId31"/>
    <p:sldId id="383" r:id="rId32"/>
    <p:sldId id="376" r:id="rId33"/>
    <p:sldId id="327" r:id="rId34"/>
    <p:sldId id="396" r:id="rId35"/>
    <p:sldId id="328" r:id="rId36"/>
    <p:sldId id="329" r:id="rId37"/>
    <p:sldId id="330" r:id="rId38"/>
    <p:sldId id="331" r:id="rId39"/>
    <p:sldId id="332" r:id="rId40"/>
    <p:sldId id="377" r:id="rId41"/>
    <p:sldId id="339" r:id="rId42"/>
    <p:sldId id="379" r:id="rId43"/>
    <p:sldId id="347" r:id="rId44"/>
    <p:sldId id="354" r:id="rId45"/>
    <p:sldId id="366" r:id="rId46"/>
    <p:sldId id="367" r:id="rId47"/>
    <p:sldId id="316" r:id="rId4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2325"/>
    <a:srgbClr val="C60C30"/>
    <a:srgbClr val="970035"/>
    <a:srgbClr val="EAEAEA"/>
    <a:srgbClr val="DBCEAC"/>
    <a:srgbClr val="3CB6CE"/>
    <a:srgbClr val="B6BF00"/>
    <a:srgbClr val="EC7A00"/>
    <a:srgbClr val="0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9" autoAdjust="0"/>
    <p:restoredTop sz="97674" autoAdjust="0"/>
  </p:normalViewPr>
  <p:slideViewPr>
    <p:cSldViewPr snapToGrid="0">
      <p:cViewPr varScale="1">
        <p:scale>
          <a:sx n="107" d="100"/>
          <a:sy n="107" d="100"/>
        </p:scale>
        <p:origin x="1266" y="102"/>
      </p:cViewPr>
      <p:guideLst>
        <p:guide orient="horz" pos="1534"/>
        <p:guide orient="horz" pos="660"/>
        <p:guide pos="2015"/>
        <p:guide pos="3907"/>
        <p:guide pos="306"/>
      </p:guideLst>
    </p:cSldViewPr>
  </p:slideViewPr>
  <p:notesTextViewPr>
    <p:cViewPr>
      <p:scale>
        <a:sx n="3" d="2"/>
        <a:sy n="3" d="2"/>
      </p:scale>
      <p:origin x="0" y="0"/>
    </p:cViewPr>
  </p:notesTextViewPr>
  <p:sorterViewPr>
    <p:cViewPr>
      <p:scale>
        <a:sx n="150" d="100"/>
        <a:sy n="150" d="100"/>
      </p:scale>
      <p:origin x="0" y="-1938"/>
    </p:cViewPr>
  </p:sorterViewPr>
  <p:notesViewPr>
    <p:cSldViewPr snapToGrid="0">
      <p:cViewPr varScale="1">
        <p:scale>
          <a:sx n="77" d="100"/>
          <a:sy n="77" d="100"/>
        </p:scale>
        <p:origin x="323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ingo\Documents\APP\2017%20Stats\2017%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ingo\Documents\APP\2017%20Stats\2017%20Sta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2017 - 2015 Incident Frequency</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Totals!$G$1</c:f>
              <c:strCache>
                <c:ptCount val="1"/>
                <c:pt idx="0">
                  <c:v>2017</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Totals!$F$2:$F$17</c:f>
              <c:strCache>
                <c:ptCount val="16"/>
                <c:pt idx="0">
                  <c:v>Slips, Trips, Falls</c:v>
                </c:pt>
                <c:pt idx="1">
                  <c:v>Ergonomic Injuries</c:v>
                </c:pt>
                <c:pt idx="2">
                  <c:v>Struck by/Struck Object</c:v>
                </c:pt>
                <c:pt idx="3">
                  <c:v>Cuts</c:v>
                </c:pt>
                <c:pt idx="4">
                  <c:v>Animals/Bites</c:v>
                </c:pt>
                <c:pt idx="5">
                  <c:v>Chemical Exposure</c:v>
                </c:pt>
                <c:pt idx="6">
                  <c:v>Pinch/Crush</c:v>
                </c:pt>
                <c:pt idx="7">
                  <c:v>Burn</c:v>
                </c:pt>
                <c:pt idx="8">
                  <c:v>Vehicle Collision</c:v>
                </c:pt>
                <c:pt idx="9">
                  <c:v>Sharps (Needles)</c:v>
                </c:pt>
                <c:pt idx="10">
                  <c:v>Allergen Exposure</c:v>
                </c:pt>
                <c:pt idx="11">
                  <c:v>Eye Contact/Debris</c:v>
                </c:pt>
                <c:pt idx="12">
                  <c:v>Noise/Hearing</c:v>
                </c:pt>
                <c:pt idx="13">
                  <c:v>Hazardous Energy</c:v>
                </c:pt>
                <c:pt idx="14">
                  <c:v>Blood Borne Pathogens</c:v>
                </c:pt>
                <c:pt idx="15">
                  <c:v>Heat Stress</c:v>
                </c:pt>
              </c:strCache>
            </c:strRef>
          </c:cat>
          <c:val>
            <c:numRef>
              <c:f>Totals!$G$2:$G$17</c:f>
              <c:numCache>
                <c:formatCode>General</c:formatCode>
                <c:ptCount val="16"/>
                <c:pt idx="0">
                  <c:v>128</c:v>
                </c:pt>
                <c:pt idx="1">
                  <c:v>105</c:v>
                </c:pt>
                <c:pt idx="2">
                  <c:v>51</c:v>
                </c:pt>
                <c:pt idx="3">
                  <c:v>50</c:v>
                </c:pt>
                <c:pt idx="4">
                  <c:v>35</c:v>
                </c:pt>
                <c:pt idx="5">
                  <c:v>30</c:v>
                </c:pt>
                <c:pt idx="6">
                  <c:v>16</c:v>
                </c:pt>
                <c:pt idx="7">
                  <c:v>8</c:v>
                </c:pt>
                <c:pt idx="8">
                  <c:v>8</c:v>
                </c:pt>
                <c:pt idx="9">
                  <c:v>6</c:v>
                </c:pt>
                <c:pt idx="10">
                  <c:v>5</c:v>
                </c:pt>
                <c:pt idx="11">
                  <c:v>5</c:v>
                </c:pt>
                <c:pt idx="12">
                  <c:v>4</c:v>
                </c:pt>
                <c:pt idx="13">
                  <c:v>3</c:v>
                </c:pt>
                <c:pt idx="14">
                  <c:v>1</c:v>
                </c:pt>
                <c:pt idx="15">
                  <c:v>1</c:v>
                </c:pt>
              </c:numCache>
            </c:numRef>
          </c:val>
          <c:extLst>
            <c:ext xmlns:c16="http://schemas.microsoft.com/office/drawing/2014/chart" uri="{C3380CC4-5D6E-409C-BE32-E72D297353CC}">
              <c16:uniqueId val="{00000000-3536-46FE-B066-5EF40A2AA71A}"/>
            </c:ext>
          </c:extLst>
        </c:ser>
        <c:ser>
          <c:idx val="1"/>
          <c:order val="1"/>
          <c:tx>
            <c:strRef>
              <c:f>Totals!$H$1</c:f>
              <c:strCache>
                <c:ptCount val="1"/>
                <c:pt idx="0">
                  <c:v>2016</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Totals!$F$2:$F$17</c:f>
              <c:strCache>
                <c:ptCount val="16"/>
                <c:pt idx="0">
                  <c:v>Slips, Trips, Falls</c:v>
                </c:pt>
                <c:pt idx="1">
                  <c:v>Ergonomic Injuries</c:v>
                </c:pt>
                <c:pt idx="2">
                  <c:v>Struck by/Struck Object</c:v>
                </c:pt>
                <c:pt idx="3">
                  <c:v>Cuts</c:v>
                </c:pt>
                <c:pt idx="4">
                  <c:v>Animals/Bites</c:v>
                </c:pt>
                <c:pt idx="5">
                  <c:v>Chemical Exposure</c:v>
                </c:pt>
                <c:pt idx="6">
                  <c:v>Pinch/Crush</c:v>
                </c:pt>
                <c:pt idx="7">
                  <c:v>Burn</c:v>
                </c:pt>
                <c:pt idx="8">
                  <c:v>Vehicle Collision</c:v>
                </c:pt>
                <c:pt idx="9">
                  <c:v>Sharps (Needles)</c:v>
                </c:pt>
                <c:pt idx="10">
                  <c:v>Allergen Exposure</c:v>
                </c:pt>
                <c:pt idx="11">
                  <c:v>Eye Contact/Debris</c:v>
                </c:pt>
                <c:pt idx="12">
                  <c:v>Noise/Hearing</c:v>
                </c:pt>
                <c:pt idx="13">
                  <c:v>Hazardous Energy</c:v>
                </c:pt>
                <c:pt idx="14">
                  <c:v>Blood Borne Pathogens</c:v>
                </c:pt>
                <c:pt idx="15">
                  <c:v>Heat Stress</c:v>
                </c:pt>
              </c:strCache>
            </c:strRef>
          </c:cat>
          <c:val>
            <c:numRef>
              <c:f>Totals!$H$2:$H$17</c:f>
              <c:numCache>
                <c:formatCode>General</c:formatCode>
                <c:ptCount val="16"/>
                <c:pt idx="0">
                  <c:v>114</c:v>
                </c:pt>
                <c:pt idx="1">
                  <c:v>101</c:v>
                </c:pt>
                <c:pt idx="2">
                  <c:v>51</c:v>
                </c:pt>
                <c:pt idx="3">
                  <c:v>44</c:v>
                </c:pt>
                <c:pt idx="4">
                  <c:v>41</c:v>
                </c:pt>
                <c:pt idx="5">
                  <c:v>27</c:v>
                </c:pt>
                <c:pt idx="6">
                  <c:v>15</c:v>
                </c:pt>
                <c:pt idx="7">
                  <c:v>9</c:v>
                </c:pt>
                <c:pt idx="8">
                  <c:v>5</c:v>
                </c:pt>
                <c:pt idx="9">
                  <c:v>4</c:v>
                </c:pt>
                <c:pt idx="10">
                  <c:v>12</c:v>
                </c:pt>
                <c:pt idx="11">
                  <c:v>8</c:v>
                </c:pt>
                <c:pt idx="12">
                  <c:v>3</c:v>
                </c:pt>
                <c:pt idx="13">
                  <c:v>3</c:v>
                </c:pt>
                <c:pt idx="14">
                  <c:v>3</c:v>
                </c:pt>
                <c:pt idx="15">
                  <c:v>3</c:v>
                </c:pt>
              </c:numCache>
            </c:numRef>
          </c:val>
          <c:extLst>
            <c:ext xmlns:c16="http://schemas.microsoft.com/office/drawing/2014/chart" uri="{C3380CC4-5D6E-409C-BE32-E72D297353CC}">
              <c16:uniqueId val="{00000001-3536-46FE-B066-5EF40A2AA71A}"/>
            </c:ext>
          </c:extLst>
        </c:ser>
        <c:ser>
          <c:idx val="2"/>
          <c:order val="2"/>
          <c:tx>
            <c:strRef>
              <c:f>Totals!$I$1</c:f>
              <c:strCache>
                <c:ptCount val="1"/>
                <c:pt idx="0">
                  <c:v>2015</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Totals!$F$2:$F$17</c:f>
              <c:strCache>
                <c:ptCount val="16"/>
                <c:pt idx="0">
                  <c:v>Slips, Trips, Falls</c:v>
                </c:pt>
                <c:pt idx="1">
                  <c:v>Ergonomic Injuries</c:v>
                </c:pt>
                <c:pt idx="2">
                  <c:v>Struck by/Struck Object</c:v>
                </c:pt>
                <c:pt idx="3">
                  <c:v>Cuts</c:v>
                </c:pt>
                <c:pt idx="4">
                  <c:v>Animals/Bites</c:v>
                </c:pt>
                <c:pt idx="5">
                  <c:v>Chemical Exposure</c:v>
                </c:pt>
                <c:pt idx="6">
                  <c:v>Pinch/Crush</c:v>
                </c:pt>
                <c:pt idx="7">
                  <c:v>Burn</c:v>
                </c:pt>
                <c:pt idx="8">
                  <c:v>Vehicle Collision</c:v>
                </c:pt>
                <c:pt idx="9">
                  <c:v>Sharps (Needles)</c:v>
                </c:pt>
                <c:pt idx="10">
                  <c:v>Allergen Exposure</c:v>
                </c:pt>
                <c:pt idx="11">
                  <c:v>Eye Contact/Debris</c:v>
                </c:pt>
                <c:pt idx="12">
                  <c:v>Noise/Hearing</c:v>
                </c:pt>
                <c:pt idx="13">
                  <c:v>Hazardous Energy</c:v>
                </c:pt>
                <c:pt idx="14">
                  <c:v>Blood Borne Pathogens</c:v>
                </c:pt>
                <c:pt idx="15">
                  <c:v>Heat Stress</c:v>
                </c:pt>
              </c:strCache>
            </c:strRef>
          </c:cat>
          <c:val>
            <c:numRef>
              <c:f>Totals!$I$2:$I$17</c:f>
              <c:numCache>
                <c:formatCode>General</c:formatCode>
                <c:ptCount val="16"/>
                <c:pt idx="0">
                  <c:v>137</c:v>
                </c:pt>
                <c:pt idx="1">
                  <c:v>112</c:v>
                </c:pt>
                <c:pt idx="2">
                  <c:v>68</c:v>
                </c:pt>
                <c:pt idx="3">
                  <c:v>70</c:v>
                </c:pt>
                <c:pt idx="4">
                  <c:v>66</c:v>
                </c:pt>
                <c:pt idx="5">
                  <c:v>71</c:v>
                </c:pt>
                <c:pt idx="6">
                  <c:v>17</c:v>
                </c:pt>
                <c:pt idx="7">
                  <c:v>16</c:v>
                </c:pt>
                <c:pt idx="8">
                  <c:v>24</c:v>
                </c:pt>
                <c:pt idx="9">
                  <c:v>22</c:v>
                </c:pt>
                <c:pt idx="10">
                  <c:v>6</c:v>
                </c:pt>
                <c:pt idx="11">
                  <c:v>8</c:v>
                </c:pt>
                <c:pt idx="12">
                  <c:v>5</c:v>
                </c:pt>
                <c:pt idx="13">
                  <c:v>0</c:v>
                </c:pt>
                <c:pt idx="14">
                  <c:v>3</c:v>
                </c:pt>
                <c:pt idx="15">
                  <c:v>1</c:v>
                </c:pt>
              </c:numCache>
            </c:numRef>
          </c:val>
          <c:extLst>
            <c:ext xmlns:c16="http://schemas.microsoft.com/office/drawing/2014/chart" uri="{C3380CC4-5D6E-409C-BE32-E72D297353CC}">
              <c16:uniqueId val="{00000002-3536-46FE-B066-5EF40A2AA71A}"/>
            </c:ext>
          </c:extLst>
        </c:ser>
        <c:dLbls>
          <c:dLblPos val="inEnd"/>
          <c:showLegendKey val="0"/>
          <c:showVal val="1"/>
          <c:showCatName val="0"/>
          <c:showSerName val="0"/>
          <c:showPercent val="0"/>
          <c:showBubbleSize val="0"/>
        </c:dLbls>
        <c:gapWidth val="315"/>
        <c:overlap val="-40"/>
        <c:axId val="167245720"/>
        <c:axId val="167250816"/>
      </c:barChart>
      <c:catAx>
        <c:axId val="16724572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67250816"/>
        <c:crosses val="autoZero"/>
        <c:auto val="1"/>
        <c:lblAlgn val="ctr"/>
        <c:lblOffset val="100"/>
        <c:noMultiLvlLbl val="0"/>
      </c:catAx>
      <c:valAx>
        <c:axId val="1672508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67245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a:t>Slips, Trips and Falls 2017</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January!$G$20:$G$31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January!$H$20:$H$31</c:f>
              <c:numCache>
                <c:formatCode>General</c:formatCode>
                <c:ptCount val="12"/>
                <c:pt idx="0">
                  <c:v>38</c:v>
                </c:pt>
                <c:pt idx="1">
                  <c:v>21</c:v>
                </c:pt>
                <c:pt idx="2">
                  <c:v>3</c:v>
                </c:pt>
                <c:pt idx="3">
                  <c:v>6</c:v>
                </c:pt>
                <c:pt idx="4">
                  <c:v>5</c:v>
                </c:pt>
                <c:pt idx="5">
                  <c:v>10</c:v>
                </c:pt>
                <c:pt idx="6">
                  <c:v>5</c:v>
                </c:pt>
                <c:pt idx="7">
                  <c:v>9</c:v>
                </c:pt>
                <c:pt idx="8">
                  <c:v>4</c:v>
                </c:pt>
                <c:pt idx="9">
                  <c:v>9</c:v>
                </c:pt>
                <c:pt idx="10">
                  <c:v>12</c:v>
                </c:pt>
                <c:pt idx="11">
                  <c:v>3</c:v>
                </c:pt>
              </c:numCache>
            </c:numRef>
          </c:val>
          <c:smooth val="0"/>
          <c:extLst>
            <c:ext xmlns:c16="http://schemas.microsoft.com/office/drawing/2014/chart" uri="{C3380CC4-5D6E-409C-BE32-E72D297353CC}">
              <c16:uniqueId val="{00000000-7011-49EB-9F37-6F69D8D06D75}"/>
            </c:ext>
          </c:extLst>
        </c:ser>
        <c:dLbls>
          <c:dLblPos val="ctr"/>
          <c:showLegendKey val="0"/>
          <c:showVal val="1"/>
          <c:showCatName val="0"/>
          <c:showSerName val="0"/>
          <c:showPercent val="0"/>
          <c:showBubbleSize val="0"/>
        </c:dLbls>
        <c:smooth val="0"/>
        <c:axId val="167169336"/>
        <c:axId val="167170120"/>
      </c:lineChart>
      <c:catAx>
        <c:axId val="16716933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167170120"/>
        <c:crosses val="autoZero"/>
        <c:auto val="1"/>
        <c:lblAlgn val="ctr"/>
        <c:lblOffset val="100"/>
        <c:noMultiLvlLbl val="0"/>
      </c:catAx>
      <c:valAx>
        <c:axId val="1671701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mn-cs"/>
              </a:defRPr>
            </a:pPr>
            <a:endParaRPr lang="en-US"/>
          </a:p>
        </c:txPr>
        <c:crossAx val="1671693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sldNum" sz="quarter" idx="3"/>
          </p:nvPr>
        </p:nvSpPr>
        <p:spPr bwMode="auto">
          <a:xfrm>
            <a:off x="4143533" y="9118531"/>
            <a:ext cx="3170420"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8C91435D-2E5A-4658-9B73-48AE9113FC44}" type="slidenum">
              <a:rPr lang="en-US"/>
              <a:pPr>
                <a:defRPr/>
              </a:pPr>
              <a:t>‹#›</a:t>
            </a:fld>
            <a:endParaRPr lang="en-US"/>
          </a:p>
        </p:txBody>
      </p:sp>
      <p:sp>
        <p:nvSpPr>
          <p:cNvPr id="2" name="TextBox 1"/>
          <p:cNvSpPr txBox="1"/>
          <p:nvPr/>
        </p:nvSpPr>
        <p:spPr>
          <a:xfrm>
            <a:off x="0" y="10872"/>
            <a:ext cx="4143532" cy="286300"/>
          </a:xfrm>
          <a:prstGeom prst="rect">
            <a:avLst/>
          </a:prstGeom>
          <a:noFill/>
        </p:spPr>
        <p:txBody>
          <a:bodyPr wrap="square" lIns="95069" tIns="47534" rIns="95069" bIns="47534">
            <a:spAutoFit/>
          </a:bodyPr>
          <a:lstStyle/>
          <a:p>
            <a:pPr>
              <a:defRPr/>
            </a:pPr>
            <a:r>
              <a:rPr lang="en-US" sz="1200" spc="312"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756967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171" cy="47832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defTabSz="958287">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143533" y="0"/>
            <a:ext cx="3170420" cy="47832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lvl1pPr algn="r" defTabSz="958287">
              <a:defRPr sz="1200">
                <a:latin typeface="Arial" charset="0"/>
              </a:defRPr>
            </a:lvl1pPr>
          </a:lstStyle>
          <a:p>
            <a:pPr>
              <a:defRPr/>
            </a:pPr>
            <a:fld id="{4A74AFC3-7EDC-4454-91FD-92683BE72F90}" type="datetime1">
              <a:rPr lang="en-US"/>
              <a:pPr>
                <a:defRPr/>
              </a:pPr>
              <a:t>11/30/2018</a:t>
            </a:fld>
            <a:endParaRPr lang="en-US"/>
          </a:p>
        </p:txBody>
      </p:sp>
      <p:sp>
        <p:nvSpPr>
          <p:cNvPr id="9220" name="Rectangle 4"/>
          <p:cNvSpPr>
            <a:spLocks noGrp="1" noRot="1" noChangeAspect="1" noChangeArrowheads="1" noTextEdit="1"/>
          </p:cNvSpPr>
          <p:nvPr>
            <p:ph type="sldImg" idx="2"/>
          </p:nvPr>
        </p:nvSpPr>
        <p:spPr bwMode="auto">
          <a:xfrm>
            <a:off x="1258888" y="720725"/>
            <a:ext cx="480218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020" y="4561441"/>
            <a:ext cx="5851160" cy="4317931"/>
          </a:xfrm>
          <a:prstGeom prst="rect">
            <a:avLst/>
          </a:prstGeom>
          <a:noFill/>
          <a:ln w="9525">
            <a:noFill/>
            <a:miter lim="800000"/>
            <a:headEnd/>
            <a:tailEnd/>
          </a:ln>
          <a:effectLst/>
        </p:spPr>
        <p:txBody>
          <a:bodyPr vert="horz" wrap="square" lIns="95734" tIns="47867" rIns="95734" bIns="478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18531"/>
            <a:ext cx="3169171"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defTabSz="958287">
              <a:defRPr sz="1200" smtClean="0">
                <a:latin typeface="Arial" charset="0"/>
              </a:defRPr>
            </a:lvl1pPr>
          </a:lstStyle>
          <a:p>
            <a:pPr>
              <a:defRPr/>
            </a:pPr>
            <a:r>
              <a:rPr lang="en-US"/>
              <a:t>Template-WSU Hrz 201.ppt</a:t>
            </a:r>
          </a:p>
        </p:txBody>
      </p:sp>
      <p:sp>
        <p:nvSpPr>
          <p:cNvPr id="12295" name="Rectangle 7"/>
          <p:cNvSpPr>
            <a:spLocks noGrp="1" noChangeArrowheads="1"/>
          </p:cNvSpPr>
          <p:nvPr>
            <p:ph type="sldNum" sz="quarter" idx="5"/>
          </p:nvPr>
        </p:nvSpPr>
        <p:spPr bwMode="auto">
          <a:xfrm>
            <a:off x="4143533" y="9118531"/>
            <a:ext cx="3170420" cy="480496"/>
          </a:xfrm>
          <a:prstGeom prst="rect">
            <a:avLst/>
          </a:prstGeom>
          <a:noFill/>
          <a:ln w="9525">
            <a:noFill/>
            <a:miter lim="800000"/>
            <a:headEnd/>
            <a:tailEnd/>
          </a:ln>
          <a:effectLst/>
        </p:spPr>
        <p:txBody>
          <a:bodyPr vert="horz" wrap="square" lIns="95734" tIns="47867" rIns="95734" bIns="47867" numCol="1" anchor="b" anchorCtr="0" compatLnSpc="1">
            <a:prstTxWarp prst="textNoShape">
              <a:avLst/>
            </a:prstTxWarp>
          </a:bodyPr>
          <a:lstStyle>
            <a:lvl1pPr algn="r" defTabSz="958287">
              <a:defRPr sz="1200">
                <a:latin typeface="Arial" charset="0"/>
              </a:defRPr>
            </a:lvl1pPr>
          </a:lstStyle>
          <a:p>
            <a:pPr>
              <a:defRPr/>
            </a:pPr>
            <a:fld id="{C23A3D8B-5633-4ECC-9DDA-387F39953303}" type="slidenum">
              <a:rPr lang="en-US"/>
              <a:pPr>
                <a:defRPr/>
              </a:pPr>
              <a:t>‹#›</a:t>
            </a:fld>
            <a:endParaRPr lang="en-US"/>
          </a:p>
        </p:txBody>
      </p:sp>
    </p:spTree>
    <p:extLst>
      <p:ext uri="{BB962C8B-B14F-4D97-AF65-F5344CB8AC3E}">
        <p14:creationId xmlns:p14="http://schemas.microsoft.com/office/powerpoint/2010/main" val="29846093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11/30/2018</a:t>
            </a:fld>
            <a:endParaRPr lang="en-US" altLang="en-US" smtClean="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1</a:t>
            </a:fld>
            <a:endParaRPr lang="en-US" altLang="en-US"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7245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76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3E690-9C78-4107-A32C-D5BC7CCA0F53}"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76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76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D5C09D-60D0-4553-8B31-6331CA6443E2}" type="slidenum">
              <a:rPr lang="en-US" altLang="en-US" smtClean="0">
                <a:solidFill>
                  <a:srgbClr val="000000"/>
                </a:solidFill>
              </a:rPr>
              <a:pPr>
                <a:spcBef>
                  <a:spcPct val="0"/>
                </a:spcBef>
              </a:pPr>
              <a:t>35</a:t>
            </a:fld>
            <a:endParaRPr lang="en-US" altLang="en-US" smtClean="0">
              <a:solidFill>
                <a:srgbClr val="000000"/>
              </a:solidFill>
            </a:endParaRPr>
          </a:p>
        </p:txBody>
      </p:sp>
    </p:spTree>
    <p:extLst>
      <p:ext uri="{BB962C8B-B14F-4D97-AF65-F5344CB8AC3E}">
        <p14:creationId xmlns:p14="http://schemas.microsoft.com/office/powerpoint/2010/main" val="419973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D5169-42CA-4DE2-AE4E-A371E7BEE08D}"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30CAD2-1A3F-4FCA-96D3-ADC1B2718591}" type="slidenum">
              <a:rPr lang="en-US" altLang="en-US" smtClean="0">
                <a:solidFill>
                  <a:srgbClr val="000000"/>
                </a:solidFill>
              </a:rPr>
              <a:pPr>
                <a:spcBef>
                  <a:spcPct val="0"/>
                </a:spcBef>
              </a:pPr>
              <a:t>37</a:t>
            </a:fld>
            <a:endParaRPr lang="en-US" altLang="en-US" smtClean="0">
              <a:solidFill>
                <a:srgbClr val="000000"/>
              </a:solidFill>
            </a:endParaRPr>
          </a:p>
        </p:txBody>
      </p:sp>
    </p:spTree>
    <p:extLst>
      <p:ext uri="{BB962C8B-B14F-4D97-AF65-F5344CB8AC3E}">
        <p14:creationId xmlns:p14="http://schemas.microsoft.com/office/powerpoint/2010/main" val="293806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A3D419-DA9D-409D-8ACC-8DE06FA5854B}"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32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ACCA35-29C4-444E-AF70-4F90B152D82D}" type="slidenum">
              <a:rPr lang="en-US" altLang="en-US" smtClean="0">
                <a:solidFill>
                  <a:srgbClr val="000000"/>
                </a:solidFill>
              </a:rPr>
              <a:pPr>
                <a:spcBef>
                  <a:spcPct val="0"/>
                </a:spcBef>
              </a:pPr>
              <a:t>38</a:t>
            </a:fld>
            <a:endParaRPr lang="en-US" altLang="en-US" smtClean="0">
              <a:solidFill>
                <a:srgbClr val="000000"/>
              </a:solidFill>
            </a:endParaRPr>
          </a:p>
        </p:txBody>
      </p:sp>
    </p:spTree>
    <p:extLst>
      <p:ext uri="{BB962C8B-B14F-4D97-AF65-F5344CB8AC3E}">
        <p14:creationId xmlns:p14="http://schemas.microsoft.com/office/powerpoint/2010/main" val="291114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458DDD-EBD7-4CA8-BF13-0EB3D52A1CC2}"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43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D6B95-6DF9-481D-80B1-71359F40BE4C}" type="slidenum">
              <a:rPr lang="en-US" altLang="en-US" smtClean="0">
                <a:solidFill>
                  <a:srgbClr val="000000"/>
                </a:solidFill>
              </a:rPr>
              <a:pPr>
                <a:spcBef>
                  <a:spcPct val="0"/>
                </a:spcBef>
              </a:pPr>
              <a:t>39</a:t>
            </a:fld>
            <a:endParaRPr lang="en-US" altLang="en-US" smtClean="0">
              <a:solidFill>
                <a:srgbClr val="000000"/>
              </a:solidFill>
            </a:endParaRPr>
          </a:p>
        </p:txBody>
      </p:sp>
    </p:spTree>
    <p:extLst>
      <p:ext uri="{BB962C8B-B14F-4D97-AF65-F5344CB8AC3E}">
        <p14:creationId xmlns:p14="http://schemas.microsoft.com/office/powerpoint/2010/main" val="278060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78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F6AD40-F532-4BDE-9C7C-5DE4E332A2DF}"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378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378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F54B85-2F69-48A9-949F-E563DBD6AB8D}" type="slidenum">
              <a:rPr lang="en-US" altLang="en-US" smtClean="0">
                <a:solidFill>
                  <a:srgbClr val="000000"/>
                </a:solidFill>
              </a:rPr>
              <a:pPr>
                <a:spcBef>
                  <a:spcPct val="0"/>
                </a:spcBef>
              </a:pPr>
              <a:t>40</a:t>
            </a:fld>
            <a:endParaRPr lang="en-US" altLang="en-US" smtClean="0">
              <a:solidFill>
                <a:srgbClr val="000000"/>
              </a:solidFill>
            </a:endParaRPr>
          </a:p>
        </p:txBody>
      </p:sp>
    </p:spTree>
    <p:extLst>
      <p:ext uri="{BB962C8B-B14F-4D97-AF65-F5344CB8AC3E}">
        <p14:creationId xmlns:p14="http://schemas.microsoft.com/office/powerpoint/2010/main" val="418039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BC76A-A4CB-48D5-B59F-BC6361625B9D}"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573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A281F-2948-4838-A551-C6D3AC989264}" type="slidenum">
              <a:rPr lang="en-US" altLang="en-US" smtClean="0">
                <a:solidFill>
                  <a:srgbClr val="000000"/>
                </a:solidFill>
              </a:rPr>
              <a:pPr>
                <a:spcBef>
                  <a:spcPct val="0"/>
                </a:spcBef>
              </a:pPr>
              <a:t>41</a:t>
            </a:fld>
            <a:endParaRPr lang="en-US" altLang="en-US" smtClean="0">
              <a:solidFill>
                <a:srgbClr val="000000"/>
              </a:solidFill>
            </a:endParaRPr>
          </a:p>
        </p:txBody>
      </p:sp>
    </p:spTree>
    <p:extLst>
      <p:ext uri="{BB962C8B-B14F-4D97-AF65-F5344CB8AC3E}">
        <p14:creationId xmlns:p14="http://schemas.microsoft.com/office/powerpoint/2010/main" val="41147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16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F68D69-442C-474F-B50D-E0AEC65AC5FE}"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716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716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8F7DAF-1574-4CBF-9705-726F8BA2FE46}" type="slidenum">
              <a:rPr lang="en-US" altLang="en-US" smtClean="0">
                <a:solidFill>
                  <a:srgbClr val="000000"/>
                </a:solidFill>
              </a:rPr>
              <a:pPr>
                <a:spcBef>
                  <a:spcPct val="0"/>
                </a:spcBef>
              </a:pPr>
              <a:t>42</a:t>
            </a:fld>
            <a:endParaRPr lang="en-US" altLang="en-US" smtClean="0">
              <a:solidFill>
                <a:srgbClr val="000000"/>
              </a:solidFill>
            </a:endParaRPr>
          </a:p>
        </p:txBody>
      </p:sp>
    </p:spTree>
    <p:extLst>
      <p:ext uri="{BB962C8B-B14F-4D97-AF65-F5344CB8AC3E}">
        <p14:creationId xmlns:p14="http://schemas.microsoft.com/office/powerpoint/2010/main" val="4055654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62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80E634-ED99-4F91-9BC0-A4DCC26A58CF}"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962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962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58CE93-6D57-43C4-A965-80689F018247}" type="slidenum">
              <a:rPr lang="en-US" altLang="en-US" smtClean="0">
                <a:solidFill>
                  <a:srgbClr val="000000"/>
                </a:solidFill>
              </a:rPr>
              <a:pPr>
                <a:spcBef>
                  <a:spcPct val="0"/>
                </a:spcBef>
              </a:pPr>
              <a:t>43</a:t>
            </a:fld>
            <a:endParaRPr lang="en-US" altLang="en-US" smtClean="0">
              <a:solidFill>
                <a:srgbClr val="000000"/>
              </a:solidFill>
            </a:endParaRPr>
          </a:p>
        </p:txBody>
      </p:sp>
    </p:spTree>
    <p:extLst>
      <p:ext uri="{BB962C8B-B14F-4D97-AF65-F5344CB8AC3E}">
        <p14:creationId xmlns:p14="http://schemas.microsoft.com/office/powerpoint/2010/main" val="2919031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83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44CCFF-71BC-4BA5-8101-537480319D96}"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983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983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531D60-D2EB-4ED0-9FF6-AFB96AE5A46F}" type="slidenum">
              <a:rPr lang="en-US" altLang="en-US" smtClean="0">
                <a:solidFill>
                  <a:srgbClr val="000000"/>
                </a:solidFill>
              </a:rPr>
              <a:pPr>
                <a:spcBef>
                  <a:spcPct val="0"/>
                </a:spcBef>
              </a:pPr>
              <a:t>44</a:t>
            </a:fld>
            <a:endParaRPr lang="en-US" altLang="en-US" smtClean="0">
              <a:solidFill>
                <a:srgbClr val="000000"/>
              </a:solidFill>
            </a:endParaRPr>
          </a:p>
        </p:txBody>
      </p:sp>
    </p:spTree>
    <p:extLst>
      <p:ext uri="{BB962C8B-B14F-4D97-AF65-F5344CB8AC3E}">
        <p14:creationId xmlns:p14="http://schemas.microsoft.com/office/powerpoint/2010/main" val="127032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2CE228-308B-4154-86BB-B7613A6C19A4}" type="datetime1">
              <a:rPr lang="en-US" altLang="en-US" smtClean="0"/>
              <a:pPr eaLnBrk="1" hangingPunct="1">
                <a:spcBef>
                  <a:spcPct val="0"/>
                </a:spcBef>
              </a:pPr>
              <a:t>11/30/2018</a:t>
            </a:fld>
            <a:endParaRPr lang="en-US" altLang="en-US" smtClean="0"/>
          </a:p>
        </p:txBody>
      </p:sp>
      <p:sp>
        <p:nvSpPr>
          <p:cNvPr id="10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t>Template-WSU Hrz 201.ppt</a:t>
            </a: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eaLnBrk="0" hangingPunct="0">
              <a:spcBef>
                <a:spcPct val="30000"/>
              </a:spcBef>
              <a:defRPr sz="1200">
                <a:solidFill>
                  <a:schemeClr val="tx1"/>
                </a:solidFill>
                <a:latin typeface="Arial" charset="0"/>
              </a:defRPr>
            </a:lvl1pPr>
            <a:lvl2pPr marL="772309" indent="-296408" defTabSz="956741" eaLnBrk="0" hangingPunct="0">
              <a:spcBef>
                <a:spcPct val="30000"/>
              </a:spcBef>
              <a:defRPr sz="1200">
                <a:solidFill>
                  <a:schemeClr val="tx1"/>
                </a:solidFill>
                <a:latin typeface="Arial" charset="0"/>
              </a:defRPr>
            </a:lvl2pPr>
            <a:lvl3pPr marL="1187281" indent="-237127" defTabSz="956741" eaLnBrk="0" hangingPunct="0">
              <a:spcBef>
                <a:spcPct val="30000"/>
              </a:spcBef>
              <a:defRPr sz="1200">
                <a:solidFill>
                  <a:schemeClr val="tx1"/>
                </a:solidFill>
                <a:latin typeface="Arial" charset="0"/>
              </a:defRPr>
            </a:lvl3pPr>
            <a:lvl4pPr marL="1663181" indent="-237127" defTabSz="956741" eaLnBrk="0" hangingPunct="0">
              <a:spcBef>
                <a:spcPct val="30000"/>
              </a:spcBef>
              <a:defRPr sz="1200">
                <a:solidFill>
                  <a:schemeClr val="tx1"/>
                </a:solidFill>
                <a:latin typeface="Arial" charset="0"/>
              </a:defRPr>
            </a:lvl4pPr>
            <a:lvl5pPr marL="2137434" indent="-237127" defTabSz="956741" eaLnBrk="0" hangingPunct="0">
              <a:spcBef>
                <a:spcPct val="30000"/>
              </a:spcBef>
              <a:defRPr sz="1200">
                <a:solidFill>
                  <a:schemeClr val="tx1"/>
                </a:solidFill>
                <a:latin typeface="Arial" charset="0"/>
              </a:defRPr>
            </a:lvl5pPr>
            <a:lvl6pPr marL="2611688" indent="-237127" defTabSz="956741" eaLnBrk="0" fontAlgn="base" hangingPunct="0">
              <a:spcBef>
                <a:spcPct val="30000"/>
              </a:spcBef>
              <a:spcAft>
                <a:spcPct val="0"/>
              </a:spcAft>
              <a:defRPr sz="1200">
                <a:solidFill>
                  <a:schemeClr val="tx1"/>
                </a:solidFill>
                <a:latin typeface="Arial" charset="0"/>
              </a:defRPr>
            </a:lvl6pPr>
            <a:lvl7pPr marL="3085942" indent="-237127" defTabSz="956741" eaLnBrk="0" fontAlgn="base" hangingPunct="0">
              <a:spcBef>
                <a:spcPct val="30000"/>
              </a:spcBef>
              <a:spcAft>
                <a:spcPct val="0"/>
              </a:spcAft>
              <a:defRPr sz="1200">
                <a:solidFill>
                  <a:schemeClr val="tx1"/>
                </a:solidFill>
                <a:latin typeface="Arial" charset="0"/>
              </a:defRPr>
            </a:lvl7pPr>
            <a:lvl8pPr marL="3560195" indent="-237127" defTabSz="956741" eaLnBrk="0" fontAlgn="base" hangingPunct="0">
              <a:spcBef>
                <a:spcPct val="30000"/>
              </a:spcBef>
              <a:spcAft>
                <a:spcPct val="0"/>
              </a:spcAft>
              <a:defRPr sz="1200">
                <a:solidFill>
                  <a:schemeClr val="tx1"/>
                </a:solidFill>
                <a:latin typeface="Arial" charset="0"/>
              </a:defRPr>
            </a:lvl8pPr>
            <a:lvl9pPr marL="4034449" indent="-237127" defTabSz="9567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61341B-831D-4F2E-AF09-3795CFD88F84}" type="slidenum">
              <a:rPr lang="en-US" altLang="en-US" smtClean="0"/>
              <a:pPr eaLnBrk="1" hangingPunct="1">
                <a:spcBef>
                  <a:spcPct val="0"/>
                </a:spcBef>
              </a:pPr>
              <a:t>45</a:t>
            </a:fld>
            <a:endParaRPr lang="en-US" altLang="en-US" smtClean="0"/>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6862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B4AD25-1F86-4473-A174-1C849EAE12AD}"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11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BD689-7F85-4F7B-B900-AC8E24C0C001}" type="slidenum">
              <a:rPr lang="en-US" altLang="en-US" smtClean="0">
                <a:solidFill>
                  <a:srgbClr val="000000"/>
                </a:solidFill>
              </a:rPr>
              <a:pPr>
                <a:spcBef>
                  <a:spcPct val="0"/>
                </a:spcBef>
              </a:pPr>
              <a:t>3</a:t>
            </a:fld>
            <a:endParaRPr lang="en-US" altLang="en-US" smtClean="0">
              <a:solidFill>
                <a:srgbClr val="000000"/>
              </a:solidFill>
            </a:endParaRPr>
          </a:p>
        </p:txBody>
      </p:sp>
    </p:spTree>
    <p:extLst>
      <p:ext uri="{BB962C8B-B14F-4D97-AF65-F5344CB8AC3E}">
        <p14:creationId xmlns:p14="http://schemas.microsoft.com/office/powerpoint/2010/main" val="344539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3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B8E17-C412-4849-BFD1-44418CC77B79}"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133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133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C3AA94-A95B-454A-AA6C-581D90339AAD}" type="slidenum">
              <a:rPr lang="en-US" altLang="en-US" smtClean="0">
                <a:solidFill>
                  <a:srgbClr val="000000"/>
                </a:solidFill>
              </a:rPr>
              <a:pPr>
                <a:spcBef>
                  <a:spcPct val="0"/>
                </a:spcBef>
              </a:pPr>
              <a:t>6</a:t>
            </a:fld>
            <a:endParaRPr lang="en-US" altLang="en-US" smtClean="0">
              <a:solidFill>
                <a:srgbClr val="000000"/>
              </a:solidFill>
            </a:endParaRPr>
          </a:p>
        </p:txBody>
      </p:sp>
    </p:spTree>
    <p:extLst>
      <p:ext uri="{BB962C8B-B14F-4D97-AF65-F5344CB8AC3E}">
        <p14:creationId xmlns:p14="http://schemas.microsoft.com/office/powerpoint/2010/main" val="11653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B4AD25-1F86-4473-A174-1C849EAE12AD}"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112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112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BD689-7F85-4F7B-B900-AC8E24C0C001}" type="slidenum">
              <a:rPr lang="en-US" altLang="en-US" smtClean="0">
                <a:solidFill>
                  <a:srgbClr val="000000"/>
                </a:solidFill>
              </a:rPr>
              <a:pPr>
                <a:spcBef>
                  <a:spcPct val="0"/>
                </a:spcBef>
              </a:pPr>
              <a:t>9</a:t>
            </a:fld>
            <a:endParaRPr lang="en-US" altLang="en-US" smtClean="0">
              <a:solidFill>
                <a:srgbClr val="000000"/>
              </a:solidFill>
            </a:endParaRPr>
          </a:p>
        </p:txBody>
      </p:sp>
    </p:spTree>
    <p:extLst>
      <p:ext uri="{BB962C8B-B14F-4D97-AF65-F5344CB8AC3E}">
        <p14:creationId xmlns:p14="http://schemas.microsoft.com/office/powerpoint/2010/main" val="267136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A52AFA-983D-49E2-B07C-9BA6C9C7D0B3}"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9225D9-5409-4EE5-83EC-52604F5F372C}" type="slidenum">
              <a:rPr lang="en-US" altLang="en-US" smtClean="0">
                <a:solidFill>
                  <a:srgbClr val="000000"/>
                </a:solidFill>
              </a:rPr>
              <a:pPr>
                <a:spcBef>
                  <a:spcPct val="0"/>
                </a:spcBef>
              </a:pPr>
              <a:t>28</a:t>
            </a:fld>
            <a:endParaRPr lang="en-US" altLang="en-US" smtClean="0">
              <a:solidFill>
                <a:srgbClr val="000000"/>
              </a:solidFill>
            </a:endParaRPr>
          </a:p>
        </p:txBody>
      </p:sp>
    </p:spTree>
    <p:extLst>
      <p:ext uri="{BB962C8B-B14F-4D97-AF65-F5344CB8AC3E}">
        <p14:creationId xmlns:p14="http://schemas.microsoft.com/office/powerpoint/2010/main" val="177634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A52AFA-983D-49E2-B07C-9BA6C9C7D0B3}"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9225D9-5409-4EE5-83EC-52604F5F372C}" type="slidenum">
              <a:rPr lang="en-US" altLang="en-US" smtClean="0">
                <a:solidFill>
                  <a:srgbClr val="000000"/>
                </a:solidFill>
              </a:rPr>
              <a:pPr>
                <a:spcBef>
                  <a:spcPct val="0"/>
                </a:spcBef>
              </a:pPr>
              <a:t>29</a:t>
            </a:fld>
            <a:endParaRPr lang="en-US" altLang="en-US" smtClean="0">
              <a:solidFill>
                <a:srgbClr val="000000"/>
              </a:solidFill>
            </a:endParaRPr>
          </a:p>
        </p:txBody>
      </p:sp>
    </p:spTree>
    <p:extLst>
      <p:ext uri="{BB962C8B-B14F-4D97-AF65-F5344CB8AC3E}">
        <p14:creationId xmlns:p14="http://schemas.microsoft.com/office/powerpoint/2010/main" val="285216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A52AFA-983D-49E2-B07C-9BA6C9C7D0B3}"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9225D9-5409-4EE5-83EC-52604F5F372C}" type="slidenum">
              <a:rPr lang="en-US" altLang="en-US" smtClean="0">
                <a:solidFill>
                  <a:srgbClr val="000000"/>
                </a:solidFill>
              </a:rPr>
              <a:pPr>
                <a:spcBef>
                  <a:spcPct val="0"/>
                </a:spcBef>
              </a:pPr>
              <a:t>30</a:t>
            </a:fld>
            <a:endParaRPr lang="en-US" altLang="en-US" smtClean="0">
              <a:solidFill>
                <a:srgbClr val="000000"/>
              </a:solidFill>
            </a:endParaRPr>
          </a:p>
        </p:txBody>
      </p:sp>
    </p:spTree>
    <p:extLst>
      <p:ext uri="{BB962C8B-B14F-4D97-AF65-F5344CB8AC3E}">
        <p14:creationId xmlns:p14="http://schemas.microsoft.com/office/powerpoint/2010/main" val="328235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DCCDB9-4B74-4E81-B5A7-667653CFC7AF}"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25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2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319B82-0A4A-4AD2-8471-7398D3BB8BE7}" type="slidenum">
              <a:rPr lang="en-US" altLang="en-US" smtClean="0">
                <a:solidFill>
                  <a:srgbClr val="000000"/>
                </a:solidFill>
              </a:rPr>
              <a:pPr>
                <a:spcBef>
                  <a:spcPct val="0"/>
                </a:spcBef>
              </a:pPr>
              <a:t>31</a:t>
            </a:fld>
            <a:endParaRPr lang="en-US" altLang="en-US" smtClean="0">
              <a:solidFill>
                <a:srgbClr val="000000"/>
              </a:solidFill>
            </a:endParaRPr>
          </a:p>
        </p:txBody>
      </p:sp>
    </p:spTree>
    <p:extLst>
      <p:ext uri="{BB962C8B-B14F-4D97-AF65-F5344CB8AC3E}">
        <p14:creationId xmlns:p14="http://schemas.microsoft.com/office/powerpoint/2010/main" val="229335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285FBD-DD7F-410F-94E0-BD853A26B4D3}" type="datetime1">
              <a:rPr lang="en-US" altLang="en-US" smtClean="0">
                <a:solidFill>
                  <a:srgbClr val="000000"/>
                </a:solidFill>
              </a:rPr>
              <a:pPr>
                <a:spcBef>
                  <a:spcPct val="0"/>
                </a:spcBef>
              </a:pPr>
              <a:t>11/30/2018</a:t>
            </a:fld>
            <a:endParaRPr lang="en-US" altLang="en-US" smtClean="0">
              <a:solidFill>
                <a:srgbClr val="000000"/>
              </a:solidFill>
            </a:endParaRPr>
          </a:p>
        </p:txBody>
      </p:sp>
      <p:sp>
        <p:nvSpPr>
          <p:cNvPr id="245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solidFill>
                  <a:srgbClr val="000000"/>
                </a:solidFill>
              </a:rPr>
              <a:t>Template F-circle lt grey</a:t>
            </a:r>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a:spcBef>
                <a:spcPct val="30000"/>
              </a:spcBef>
              <a:defRPr sz="1200">
                <a:solidFill>
                  <a:schemeClr val="tx1"/>
                </a:solidFill>
                <a:latin typeface="Arial" panose="020B0604020202020204" pitchFamily="34" charset="0"/>
              </a:defRPr>
            </a:lvl1pPr>
            <a:lvl2pPr marL="770662" indent="-296408" defTabSz="955094">
              <a:spcBef>
                <a:spcPct val="30000"/>
              </a:spcBef>
              <a:defRPr sz="1200">
                <a:solidFill>
                  <a:schemeClr val="tx1"/>
                </a:solidFill>
                <a:latin typeface="Arial" panose="020B0604020202020204" pitchFamily="34" charset="0"/>
              </a:defRPr>
            </a:lvl2pPr>
            <a:lvl3pPr marL="1185634" indent="-237127" defTabSz="955094">
              <a:spcBef>
                <a:spcPct val="30000"/>
              </a:spcBef>
              <a:defRPr sz="1200">
                <a:solidFill>
                  <a:schemeClr val="tx1"/>
                </a:solidFill>
                <a:latin typeface="Arial" panose="020B0604020202020204" pitchFamily="34" charset="0"/>
              </a:defRPr>
            </a:lvl3pPr>
            <a:lvl4pPr marL="1659887" indent="-237127" defTabSz="955094">
              <a:spcBef>
                <a:spcPct val="30000"/>
              </a:spcBef>
              <a:defRPr sz="1200">
                <a:solidFill>
                  <a:schemeClr val="tx1"/>
                </a:solidFill>
                <a:latin typeface="Arial" panose="020B0604020202020204" pitchFamily="34" charset="0"/>
              </a:defRPr>
            </a:lvl4pPr>
            <a:lvl5pPr marL="2134141" indent="-237127" defTabSz="955094">
              <a:spcBef>
                <a:spcPct val="30000"/>
              </a:spcBef>
              <a:defRPr sz="1200">
                <a:solidFill>
                  <a:schemeClr val="tx1"/>
                </a:solidFill>
                <a:latin typeface="Arial" panose="020B0604020202020204" pitchFamily="34" charset="0"/>
              </a:defRPr>
            </a:lvl5pPr>
            <a:lvl6pPr marL="2608395" indent="-237127" defTabSz="955094"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55094"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55094"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5509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AC8DF9-BEA1-455D-BCDD-F9F797E8D8DC}" type="slidenum">
              <a:rPr lang="en-US" altLang="en-US" smtClean="0">
                <a:solidFill>
                  <a:srgbClr val="000000"/>
                </a:solidFill>
              </a:rPr>
              <a:pPr>
                <a:spcBef>
                  <a:spcPct val="0"/>
                </a:spcBef>
              </a:pPr>
              <a:t>33</a:t>
            </a:fld>
            <a:endParaRPr lang="en-US" altLang="en-US" smtClean="0">
              <a:solidFill>
                <a:srgbClr val="000000"/>
              </a:solidFill>
            </a:endParaRPr>
          </a:p>
        </p:txBody>
      </p:sp>
    </p:spTree>
    <p:extLst>
      <p:ext uri="{BB962C8B-B14F-4D97-AF65-F5344CB8AC3E}">
        <p14:creationId xmlns:p14="http://schemas.microsoft.com/office/powerpoint/2010/main" val="399296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5" y="0"/>
            <a:ext cx="9161463" cy="923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375258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BB4AD9E9-CF49-49F6-99C2-1750C40C2043}" type="slidenum">
              <a:rPr lang="en-US" altLang="en-US"/>
              <a:pPr>
                <a:defRPr/>
              </a:pPr>
              <a:t>‹#›</a:t>
            </a:fld>
            <a:endParaRPr lang="en-US" altLang="en-US"/>
          </a:p>
        </p:txBody>
      </p:sp>
    </p:spTree>
    <p:extLst>
      <p:ext uri="{BB962C8B-B14F-4D97-AF65-F5344CB8AC3E}">
        <p14:creationId xmlns:p14="http://schemas.microsoft.com/office/powerpoint/2010/main" val="16669128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6842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2207383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2173463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1367981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17348596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26036223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90381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43163975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1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21"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4"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075"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482BA1C-1BAB-40E8-945A-C79AFEB665B4}" type="slidenum">
              <a:rPr lang="en-US"/>
              <a:pPr>
                <a:defRPr/>
              </a:pPr>
              <a:t>‹#›</a:t>
            </a:fld>
            <a:endParaRPr lang="en-US"/>
          </a:p>
        </p:txBody>
      </p:sp>
      <p:pic>
        <p:nvPicPr>
          <p:cNvPr id="3080"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a:off x="0" y="0"/>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8F2CD6CB-CF3B-41E7-846A-5A3164647FB5}" type="slidenum">
              <a:rPr lang="en-US">
                <a:solidFill>
                  <a:srgbClr val="000000"/>
                </a:solidFill>
              </a:rPr>
              <a:pPr>
                <a:defRPr/>
              </a:pPr>
              <a:t>‹#›</a:t>
            </a:fld>
            <a:endParaRPr lang="en-US">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80313" y="228600"/>
            <a:ext cx="1276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em.wsu.edu/" TargetMode="External"/><Relationship Id="rId2" Type="http://schemas.openxmlformats.org/officeDocument/2006/relationships/hyperlink" Target="mailto:emergencymanagement@wsu.edu"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apps.leg.wa.gov/WAC/default.aspx?cite=296-800-13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apps.leg.wa.gov/WAC/default.aspx?cite=296-800-1302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ehs.wsu.ed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apps.leg.wa.gov/wac/default.aspx?cite=296"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apps.leg.wa.gov/WAC/default.aspx?cite=296-800-12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apps.leg.wa.gov/WAC/default.aspx?cite=296-800-1500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google.com/imgres?q=emergency+action+plan&amp;start=71&amp;um=1&amp;hl=en&amp;client=firefox-a&amp;hs=xKD&amp;sa=N&amp;rls=org.mozilla:en-US:official&amp;biw=1680&amp;bih=906&amp;tbm=isch&amp;tbnid=8MiikysWzZe12M:&amp;imgrefurl=http://peooutpost.blogspot.com/2010/11/emergencies-in-workplace-cannot-be.html&amp;docid=kK1PSJy-43ahLM&amp;imgurl=http://3.bp.blogspot.com/_a7HmCq14h-0/TNLzS2L0ZYI/AAAAAAAAACM/LaOO6a0LGH0/s1600/Large-Format-Fire-Exit-Sign-Left.bmp&amp;w=300&amp;h=259&amp;ei=6OV9T9T7GKiciQKmxYDkDQ&amp;zoom=1&amp;iact=hc&amp;vpx=202&amp;vpy=231&amp;dur=34&amp;hovh=207&amp;hovw=240&amp;tx=98&amp;ty=95&amp;sig=118295265688108987694&amp;page=3&amp;tbnh=175&amp;tbnw=203&amp;ndsp=37&amp;ved=1t:429,r:14,s:71,i:3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airquality.wsu.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724400" y="2800906"/>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18"/>
          <p:cNvSpPr>
            <a:spLocks noChangeArrowheads="1"/>
          </p:cNvSpPr>
          <p:nvPr/>
        </p:nvSpPr>
        <p:spPr bwMode="auto">
          <a:xfrm>
            <a:off x="4530633" y="3468332"/>
            <a:ext cx="41477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dirty="0">
                <a:solidFill>
                  <a:schemeClr val="bg2"/>
                </a:solidFill>
              </a:rPr>
              <a:t>Environmental Health &amp; </a:t>
            </a:r>
            <a:r>
              <a:rPr lang="en-US" altLang="en-US" sz="2000" dirty="0" smtClean="0">
                <a:solidFill>
                  <a:schemeClr val="bg2"/>
                </a:solidFill>
              </a:rPr>
              <a:t>Safety, Public Safety, and the </a:t>
            </a:r>
          </a:p>
          <a:p>
            <a:pPr algn="ctr"/>
            <a:r>
              <a:rPr lang="en-US" altLang="en-US" sz="2000" dirty="0" smtClean="0">
                <a:solidFill>
                  <a:schemeClr val="bg2"/>
                </a:solidFill>
              </a:rPr>
              <a:t>Office of Emergency Management</a:t>
            </a:r>
            <a:endParaRPr lang="en-US" altLang="en-US" sz="2000" dirty="0">
              <a:solidFill>
                <a:schemeClr val="bg2"/>
              </a:solidFill>
            </a:endParaRPr>
          </a:p>
        </p:txBody>
      </p:sp>
      <p:sp>
        <p:nvSpPr>
          <p:cNvPr id="12" name="Rectangle 19"/>
          <p:cNvSpPr txBox="1">
            <a:spLocks noChangeArrowheads="1"/>
          </p:cNvSpPr>
          <p:nvPr/>
        </p:nvSpPr>
        <p:spPr>
          <a:xfrm>
            <a:off x="4063564" y="1525350"/>
            <a:ext cx="4614863" cy="1233488"/>
          </a:xfrm>
          <a:prstGeom prst="rect">
            <a:avLst/>
          </a:prstGeom>
        </p:spPr>
        <p:txBody>
          <a:bodyPr/>
          <a:lstStyle/>
          <a:p>
            <a:pPr algn="ctr">
              <a:lnSpc>
                <a:spcPct val="90000"/>
              </a:lnSpc>
              <a:defRPr/>
            </a:pPr>
            <a:r>
              <a:rPr lang="en-US" altLang="en-US" sz="3600" dirty="0">
                <a:solidFill>
                  <a:schemeClr val="bg2"/>
                </a:solidFill>
              </a:rPr>
              <a:t>The Supervisor as </a:t>
            </a:r>
            <a:r>
              <a:rPr lang="en-US" altLang="en-US" sz="3600" dirty="0" smtClean="0">
                <a:solidFill>
                  <a:schemeClr val="bg2"/>
                </a:solidFill>
              </a:rPr>
              <a:t>Safety </a:t>
            </a:r>
            <a:r>
              <a:rPr lang="en-US" altLang="en-US" sz="3600" dirty="0">
                <a:solidFill>
                  <a:schemeClr val="bg2"/>
                </a:solidFill>
              </a:rPr>
              <a:t>Manager</a:t>
            </a:r>
            <a:endParaRPr lang="en-US" sz="3600" b="1" kern="0" dirty="0">
              <a:solidFill>
                <a:schemeClr val="bg2"/>
              </a:solidFill>
              <a:latin typeface="StoneSans" pitchFamily="34" charset="0"/>
            </a:endParaRPr>
          </a:p>
        </p:txBody>
      </p:sp>
      <p:cxnSp>
        <p:nvCxnSpPr>
          <p:cNvPr id="16" name="Straight Connector 15"/>
          <p:cNvCxnSpPr/>
          <p:nvPr/>
        </p:nvCxnSpPr>
        <p:spPr>
          <a:xfrm>
            <a:off x="4724400" y="4648756"/>
            <a:ext cx="3757177" cy="555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6" descr="http://kaga.wsulibs.wsu.edu/cgi-bin/showfile.exe?CISOROOT=/photo_serv&amp;CISOPTR=566"/>
          <p:cNvPicPr>
            <a:picLocks noChangeAspect="1" noChangeArrowheads="1"/>
          </p:cNvPicPr>
          <p:nvPr/>
        </p:nvPicPr>
        <p:blipFill>
          <a:blip r:embed="rId3">
            <a:extLst>
              <a:ext uri="{28A0092B-C50C-407E-A947-70E740481C1C}">
                <a14:useLocalDpi xmlns:a14="http://schemas.microsoft.com/office/drawing/2010/main" val="0"/>
              </a:ext>
            </a:extLst>
          </a:blip>
          <a:srcRect l="32401"/>
          <a:stretch>
            <a:fillRect/>
          </a:stretch>
        </p:blipFill>
        <p:spPr bwMode="auto">
          <a:xfrm>
            <a:off x="482956" y="692209"/>
            <a:ext cx="2763634" cy="61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0"/>
          <p:cNvSpPr txBox="1">
            <a:spLocks noChangeArrowheads="1"/>
          </p:cNvSpPr>
          <p:nvPr/>
        </p:nvSpPr>
        <p:spPr>
          <a:xfrm>
            <a:off x="690113" y="6530196"/>
            <a:ext cx="1888495" cy="327804"/>
          </a:xfrm>
          <a:prstGeom prst="rect">
            <a:avLst/>
          </a:prstGeom>
        </p:spPr>
        <p:txBody>
          <a:bodyPr/>
          <a:lstStyle/>
          <a:p>
            <a:pPr marL="165100" indent="-165100" algn="ctr">
              <a:spcBef>
                <a:spcPct val="25000"/>
              </a:spcBef>
              <a:buClr>
                <a:srgbClr val="C60C30"/>
              </a:buClr>
              <a:buSzPct val="100000"/>
              <a:buFont typeface="Arial" charset="0"/>
              <a:buNone/>
              <a:defRPr/>
            </a:pPr>
            <a:r>
              <a:rPr lang="en-US" sz="1200" kern="0" dirty="0" smtClean="0">
                <a:latin typeface="StoneSans" pitchFamily="34" charset="0"/>
              </a:rPr>
              <a:t>Revised November 2018</a:t>
            </a:r>
            <a:endParaRPr lang="en-US" sz="1400" kern="0" dirty="0">
              <a:latin typeface="StoneSan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01688" y="903288"/>
            <a:ext cx="7772400" cy="479425"/>
          </a:xfrm>
        </p:spPr>
        <p:txBody>
          <a:bodyPr/>
          <a:lstStyle/>
          <a:p>
            <a:r>
              <a:rPr lang="en-US" altLang="en-US" dirty="0" smtClean="0"/>
              <a:t>Office of Emergency Management</a:t>
            </a:r>
          </a:p>
        </p:txBody>
      </p:sp>
      <p:sp>
        <p:nvSpPr>
          <p:cNvPr id="16387" name="Content Placeholder 2"/>
          <p:cNvSpPr>
            <a:spLocks noGrp="1"/>
          </p:cNvSpPr>
          <p:nvPr>
            <p:ph idx="1"/>
          </p:nvPr>
        </p:nvSpPr>
        <p:spPr>
          <a:xfrm>
            <a:off x="801688" y="1544638"/>
            <a:ext cx="7772400" cy="5457904"/>
          </a:xfrm>
        </p:spPr>
        <p:txBody>
          <a:bodyPr/>
          <a:lstStyle/>
          <a:p>
            <a:pPr marL="165100" indent="0" algn="ctr">
              <a:buNone/>
            </a:pPr>
            <a:r>
              <a:rPr lang="en-US" sz="2000" dirty="0" smtClean="0">
                <a:solidFill>
                  <a:srgbClr val="FF0000"/>
                </a:solidFill>
                <a:latin typeface="Open Sans"/>
              </a:rPr>
              <a:t>ALERT – ASSESS – ACT</a:t>
            </a:r>
          </a:p>
          <a:p>
            <a:r>
              <a:rPr lang="en-US" sz="1600" dirty="0" smtClean="0">
                <a:solidFill>
                  <a:srgbClr val="5E6A71"/>
                </a:solidFill>
                <a:latin typeface="Open Sans"/>
              </a:rPr>
              <a:t>WSU OEM administers </a:t>
            </a:r>
            <a:r>
              <a:rPr lang="en-US" sz="1600" dirty="0">
                <a:solidFill>
                  <a:srgbClr val="5E6A71"/>
                </a:solidFill>
                <a:latin typeface="Open Sans"/>
              </a:rPr>
              <a:t>a comprehensive emergency </a:t>
            </a:r>
            <a:r>
              <a:rPr lang="en-US" sz="1600" dirty="0" smtClean="0">
                <a:solidFill>
                  <a:srgbClr val="5E6A71"/>
                </a:solidFill>
                <a:latin typeface="Open Sans"/>
              </a:rPr>
              <a:t>management </a:t>
            </a:r>
            <a:r>
              <a:rPr lang="en-US" sz="1600" dirty="0">
                <a:solidFill>
                  <a:srgbClr val="5E6A71"/>
                </a:solidFill>
                <a:latin typeface="Open Sans"/>
              </a:rPr>
              <a:t>program </a:t>
            </a:r>
            <a:r>
              <a:rPr lang="en-US" sz="1600" dirty="0" smtClean="0">
                <a:solidFill>
                  <a:srgbClr val="5E6A71"/>
                </a:solidFill>
                <a:latin typeface="Open Sans"/>
              </a:rPr>
              <a:t>focused on the Pullman campus</a:t>
            </a:r>
            <a:r>
              <a:rPr lang="en-US" sz="1600" dirty="0">
                <a:solidFill>
                  <a:srgbClr val="5E6A71"/>
                </a:solidFill>
                <a:latin typeface="Open Sans"/>
              </a:rPr>
              <a:t>, </a:t>
            </a:r>
            <a:r>
              <a:rPr lang="en-US" sz="1600" dirty="0" smtClean="0">
                <a:solidFill>
                  <a:srgbClr val="5E6A71"/>
                </a:solidFill>
                <a:latin typeface="Open Sans"/>
              </a:rPr>
              <a:t>but also engaging regional </a:t>
            </a:r>
            <a:r>
              <a:rPr lang="en-US" sz="1600" dirty="0">
                <a:solidFill>
                  <a:srgbClr val="5E6A71"/>
                </a:solidFill>
                <a:latin typeface="Open Sans"/>
              </a:rPr>
              <a:t>campuses, research stations and sites throughout the state. </a:t>
            </a:r>
            <a:endParaRPr lang="en-US" sz="1600" dirty="0" smtClean="0">
              <a:solidFill>
                <a:srgbClr val="5E6A71"/>
              </a:solidFill>
              <a:latin typeface="Open Sans"/>
            </a:endParaRPr>
          </a:p>
          <a:p>
            <a:r>
              <a:rPr lang="en-US" sz="1600" dirty="0" smtClean="0">
                <a:solidFill>
                  <a:srgbClr val="5E6A71"/>
                </a:solidFill>
                <a:latin typeface="Open Sans"/>
              </a:rPr>
              <a:t>Our goal is to help protect </a:t>
            </a:r>
            <a:r>
              <a:rPr lang="en-US" sz="1600" dirty="0">
                <a:solidFill>
                  <a:srgbClr val="5E6A71"/>
                </a:solidFill>
                <a:latin typeface="Open Sans"/>
              </a:rPr>
              <a:t>lives and safety of students, faculty staff, visitors &amp; animals; safeguard critical infrastructure, facilities, environment, essential records &amp; </a:t>
            </a:r>
            <a:r>
              <a:rPr lang="en-US" sz="1600" dirty="0" smtClean="0">
                <a:solidFill>
                  <a:srgbClr val="5E6A71"/>
                </a:solidFill>
                <a:latin typeface="Open Sans"/>
              </a:rPr>
              <a:t>research.</a:t>
            </a:r>
          </a:p>
          <a:p>
            <a:pPr lvl="0"/>
            <a:r>
              <a:rPr lang="en-US" sz="1600" dirty="0" smtClean="0">
                <a:solidFill>
                  <a:srgbClr val="5E6A71"/>
                </a:solidFill>
                <a:latin typeface="Open Sans"/>
              </a:rPr>
              <a:t>We do this through support of all phases of Emergency Management:</a:t>
            </a:r>
          </a:p>
          <a:p>
            <a:pPr lvl="1"/>
            <a:r>
              <a:rPr lang="en-US" altLang="en-US" sz="1600" dirty="0" smtClean="0">
                <a:solidFill>
                  <a:srgbClr val="5E6A71"/>
                </a:solidFill>
                <a:latin typeface="Open Sans"/>
              </a:rPr>
              <a:t>Planning</a:t>
            </a:r>
          </a:p>
          <a:p>
            <a:pPr lvl="1"/>
            <a:r>
              <a:rPr lang="en-US" altLang="en-US" sz="1600" dirty="0" smtClean="0">
                <a:solidFill>
                  <a:srgbClr val="5E6A71"/>
                </a:solidFill>
                <a:latin typeface="Open Sans"/>
              </a:rPr>
              <a:t>Preparedness</a:t>
            </a:r>
          </a:p>
          <a:p>
            <a:pPr lvl="1"/>
            <a:r>
              <a:rPr lang="en-US" altLang="en-US" sz="1600" dirty="0" smtClean="0">
                <a:solidFill>
                  <a:srgbClr val="5E6A71"/>
                </a:solidFill>
                <a:latin typeface="Open Sans"/>
              </a:rPr>
              <a:t>Mitigation</a:t>
            </a:r>
          </a:p>
          <a:p>
            <a:pPr lvl="1"/>
            <a:r>
              <a:rPr lang="en-US" altLang="en-US" sz="1600" dirty="0" smtClean="0">
                <a:solidFill>
                  <a:srgbClr val="5E6A71"/>
                </a:solidFill>
                <a:latin typeface="Open Sans"/>
              </a:rPr>
              <a:t>Response</a:t>
            </a:r>
          </a:p>
          <a:p>
            <a:pPr lvl="1"/>
            <a:r>
              <a:rPr lang="en-US" altLang="en-US" sz="1600" dirty="0" smtClean="0">
                <a:solidFill>
                  <a:srgbClr val="5E6A71"/>
                </a:solidFill>
                <a:latin typeface="Open Sans"/>
              </a:rPr>
              <a:t>Recovery</a:t>
            </a:r>
          </a:p>
          <a:p>
            <a:r>
              <a:rPr lang="en-US" altLang="en-US" sz="1600" dirty="0" smtClean="0">
                <a:solidFill>
                  <a:srgbClr val="000000"/>
                </a:solidFill>
              </a:rPr>
              <a:t>Contact:  311 Hulbert Hall, 509-335-7471, </a:t>
            </a:r>
            <a:r>
              <a:rPr lang="en-US" altLang="en-US" sz="1600" dirty="0" smtClean="0">
                <a:solidFill>
                  <a:srgbClr val="000000"/>
                </a:solidFill>
                <a:hlinkClick r:id="rId2"/>
              </a:rPr>
              <a:t>emergencymanagement@wsu.edu</a:t>
            </a:r>
            <a:endParaRPr lang="en-US" altLang="en-US" sz="1600" dirty="0" smtClean="0">
              <a:solidFill>
                <a:srgbClr val="000000"/>
              </a:solidFill>
            </a:endParaRPr>
          </a:p>
          <a:p>
            <a:r>
              <a:rPr lang="en-US" altLang="en-US" sz="1600" dirty="0" smtClean="0">
                <a:solidFill>
                  <a:srgbClr val="000000"/>
                </a:solidFill>
                <a:hlinkClick r:id="rId3"/>
              </a:rPr>
              <a:t>http://www.oem.wsu.edu</a:t>
            </a:r>
            <a:r>
              <a:rPr lang="en-US" altLang="en-US" sz="1600" dirty="0" smtClean="0">
                <a:solidFill>
                  <a:srgbClr val="000000"/>
                </a:solidFill>
              </a:rPr>
              <a:t>       </a:t>
            </a:r>
            <a:endParaRPr lang="en-US" altLang="en-US" sz="1600" dirty="0">
              <a:solidFill>
                <a:srgbClr val="000000"/>
              </a:solidFill>
            </a:endParaRPr>
          </a:p>
          <a:p>
            <a:endParaRPr altLang="en-US" sz="1600" dirty="0" smtClean="0"/>
          </a:p>
        </p:txBody>
      </p:sp>
    </p:spTree>
    <p:extLst>
      <p:ext uri="{BB962C8B-B14F-4D97-AF65-F5344CB8AC3E}">
        <p14:creationId xmlns:p14="http://schemas.microsoft.com/office/powerpoint/2010/main" val="33426802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01688" y="903288"/>
            <a:ext cx="7772400" cy="479425"/>
          </a:xfrm>
        </p:spPr>
        <p:txBody>
          <a:bodyPr/>
          <a:lstStyle/>
          <a:p>
            <a:r>
              <a:rPr lang="en-US" altLang="en-US" dirty="0" smtClean="0"/>
              <a:t>Alert, Assess, Act</a:t>
            </a:r>
          </a:p>
        </p:txBody>
      </p:sp>
      <p:sp>
        <p:nvSpPr>
          <p:cNvPr id="18435" name="Content Placeholder 2"/>
          <p:cNvSpPr>
            <a:spLocks noGrp="1"/>
          </p:cNvSpPr>
          <p:nvPr>
            <p:ph idx="1"/>
          </p:nvPr>
        </p:nvSpPr>
        <p:spPr>
          <a:xfrm>
            <a:off x="801688" y="1544638"/>
            <a:ext cx="7772400" cy="3508653"/>
          </a:xfrm>
        </p:spPr>
        <p:txBody>
          <a:bodyPr/>
          <a:lstStyle/>
          <a:p>
            <a:pPr marL="165100" indent="0">
              <a:buNone/>
            </a:pPr>
            <a:r>
              <a:rPr lang="en-US" altLang="en-US" sz="2400" dirty="0" smtClean="0"/>
              <a:t>Over-arching Protocol for Emergencies/Disasters</a:t>
            </a:r>
          </a:p>
          <a:p>
            <a:r>
              <a:rPr lang="en-US" altLang="en-US" dirty="0" smtClean="0">
                <a:solidFill>
                  <a:srgbClr val="FF0000"/>
                </a:solidFill>
              </a:rPr>
              <a:t>Alert</a:t>
            </a:r>
            <a:r>
              <a:rPr lang="en-US" altLang="en-US" dirty="0" smtClean="0"/>
              <a:t>: </a:t>
            </a:r>
            <a:r>
              <a:rPr lang="en-US" altLang="en-US" sz="1800" dirty="0" smtClean="0"/>
              <a:t>Individuals have responsibility to remain alert to their surroundings and situation.  WSU will provide Alert information as soon as possible to raise awareness of situations.</a:t>
            </a:r>
          </a:p>
          <a:p>
            <a:r>
              <a:rPr lang="en-US" altLang="en-US" dirty="0" smtClean="0">
                <a:solidFill>
                  <a:srgbClr val="FF0000"/>
                </a:solidFill>
              </a:rPr>
              <a:t>Assess</a:t>
            </a:r>
            <a:r>
              <a:rPr lang="en-US" altLang="en-US" dirty="0" smtClean="0"/>
              <a:t>:  </a:t>
            </a:r>
            <a:r>
              <a:rPr lang="en-US" altLang="en-US" sz="1800" dirty="0" smtClean="0"/>
              <a:t>Once alerted to an emergency or disaster situation/event, each individual must assess his/her situation to determine the most appropriate course of action.</a:t>
            </a:r>
          </a:p>
          <a:p>
            <a:r>
              <a:rPr lang="en-US" altLang="en-US" dirty="0" smtClean="0">
                <a:solidFill>
                  <a:srgbClr val="FF0000"/>
                </a:solidFill>
              </a:rPr>
              <a:t>Act</a:t>
            </a:r>
            <a:r>
              <a:rPr lang="en-US" altLang="en-US" dirty="0" smtClean="0"/>
              <a:t>: </a:t>
            </a:r>
            <a:r>
              <a:rPr lang="en-US" altLang="en-US" sz="1800" dirty="0" smtClean="0"/>
              <a:t>Each individual must then take that action –based on his/her assessment – which will best assure safety.</a:t>
            </a:r>
            <a:endParaRPr altLang="en-US" sz="1800" dirty="0" smtClean="0"/>
          </a:p>
        </p:txBody>
      </p:sp>
    </p:spTree>
    <p:extLst>
      <p:ext uri="{BB962C8B-B14F-4D97-AF65-F5344CB8AC3E}">
        <p14:creationId xmlns:p14="http://schemas.microsoft.com/office/powerpoint/2010/main" val="185560354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01688" y="903288"/>
            <a:ext cx="7772400" cy="479425"/>
          </a:xfrm>
        </p:spPr>
        <p:txBody>
          <a:bodyPr/>
          <a:lstStyle/>
          <a:p>
            <a:r>
              <a:rPr lang="en-US" altLang="en-US" smtClean="0"/>
              <a:t>Alert, Assess, Act</a:t>
            </a:r>
          </a:p>
        </p:txBody>
      </p:sp>
      <p:sp>
        <p:nvSpPr>
          <p:cNvPr id="18435" name="Content Placeholder 2"/>
          <p:cNvSpPr>
            <a:spLocks noGrp="1"/>
          </p:cNvSpPr>
          <p:nvPr>
            <p:ph idx="1"/>
          </p:nvPr>
        </p:nvSpPr>
        <p:spPr>
          <a:xfrm>
            <a:off x="801688" y="1450975"/>
            <a:ext cx="7772400" cy="5730875"/>
          </a:xfrm>
        </p:spPr>
        <p:txBody>
          <a:bodyPr/>
          <a:lstStyle/>
          <a:p>
            <a:pPr marL="0">
              <a:lnSpc>
                <a:spcPct val="107000"/>
              </a:lnSpc>
              <a:spcBef>
                <a:spcPts val="0"/>
              </a:spcBef>
              <a:spcAft>
                <a:spcPts val="800"/>
              </a:spcAft>
              <a:defRPr/>
            </a:pPr>
            <a:r>
              <a:rPr sz="2400" dirty="0">
                <a:latin typeface="Calibri" panose="020F0502020204030204" pitchFamily="34" charset="0"/>
                <a:ea typeface="Calibri" panose="020F0502020204030204" pitchFamily="34" charset="0"/>
                <a:cs typeface="Times New Roman" panose="02020603050405020304" pitchFamily="18" charset="0"/>
              </a:rPr>
              <a:t>Washington State University follows an overall approach of “Alert, Assess, Act,” under which each individual must maintain a level of awareness about his/her personal situation.  </a:t>
            </a:r>
          </a:p>
          <a:p>
            <a:pPr marL="342900" indent="-342900">
              <a:lnSpc>
                <a:spcPct val="107000"/>
              </a:lnSpc>
              <a:spcBef>
                <a:spcPts val="0"/>
              </a:spcBef>
              <a:spcAft>
                <a:spcPts val="0"/>
              </a:spcAft>
              <a:buFont typeface="Symbol" panose="05050102010706020507" pitchFamily="18" charset="2"/>
              <a:buChar char=""/>
              <a:defRPr/>
            </a:pPr>
            <a:r>
              <a:rPr sz="2000" dirty="0">
                <a:latin typeface="Calibri" panose="020F0502020204030204" pitchFamily="34" charset="0"/>
                <a:ea typeface="Calibri" panose="020F0502020204030204" pitchFamily="34" charset="0"/>
                <a:cs typeface="Times New Roman" panose="02020603050405020304" pitchFamily="18" charset="0"/>
              </a:rPr>
              <a:t>When made </a:t>
            </a:r>
            <a:r>
              <a:rP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ALERT</a:t>
            </a:r>
            <a:r>
              <a:rPr sz="2000" dirty="0">
                <a:latin typeface="Calibri" panose="020F0502020204030204" pitchFamily="34" charset="0"/>
                <a:ea typeface="Calibri" panose="020F0502020204030204" pitchFamily="34" charset="0"/>
                <a:cs typeface="Times New Roman" panose="02020603050405020304" pitchFamily="18" charset="0"/>
              </a:rPr>
              <a:t> to an emergency situation (through direct observation or emergency notification), </a:t>
            </a:r>
          </a:p>
          <a:p>
            <a:pPr marL="342900" indent="-342900">
              <a:lnSpc>
                <a:spcPct val="107000"/>
              </a:lnSpc>
              <a:spcBef>
                <a:spcPts val="0"/>
              </a:spcBef>
              <a:spcAft>
                <a:spcPts val="0"/>
              </a:spcAft>
              <a:buFont typeface="Symbol" panose="05050102010706020507" pitchFamily="18" charset="2"/>
              <a:buChar char=""/>
              <a:defRPr/>
            </a:pPr>
            <a:r>
              <a:rPr sz="2000" dirty="0">
                <a:latin typeface="Calibri" panose="020F0502020204030204" pitchFamily="34" charset="0"/>
                <a:ea typeface="Calibri" panose="020F0502020204030204" pitchFamily="34" charset="0"/>
                <a:cs typeface="Times New Roman" panose="02020603050405020304" pitchFamily="18" charset="0"/>
              </a:rPr>
              <a:t>Each individual must </a:t>
            </a:r>
            <a:r>
              <a:rP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ASSESS</a:t>
            </a:r>
            <a:r>
              <a:rPr sz="2000" dirty="0">
                <a:latin typeface="Calibri" panose="020F0502020204030204" pitchFamily="34" charset="0"/>
                <a:ea typeface="Calibri" panose="020F0502020204030204" pitchFamily="34" charset="0"/>
                <a:cs typeface="Times New Roman" panose="02020603050405020304" pitchFamily="18" charset="0"/>
              </a:rPr>
              <a:t> his/her particular situation, and </a:t>
            </a:r>
          </a:p>
          <a:p>
            <a:pPr marL="342900" indent="-342900">
              <a:lnSpc>
                <a:spcPct val="107000"/>
              </a:lnSpc>
              <a:spcBef>
                <a:spcPts val="0"/>
              </a:spcBef>
              <a:spcAft>
                <a:spcPts val="800"/>
              </a:spcAft>
              <a:buFont typeface="Symbol" panose="05050102010706020507" pitchFamily="18" charset="2"/>
              <a:buChar char=""/>
              <a:defRPr/>
            </a:pPr>
            <a:r>
              <a:rP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ACT</a:t>
            </a:r>
            <a:r>
              <a:rPr sz="2000" b="1" dirty="0">
                <a:latin typeface="Calibri" panose="020F0502020204030204" pitchFamily="34" charset="0"/>
                <a:ea typeface="Calibri" panose="020F0502020204030204" pitchFamily="34" charset="0"/>
                <a:cs typeface="Times New Roman" panose="02020603050405020304" pitchFamily="18" charset="0"/>
              </a:rPr>
              <a:t> </a:t>
            </a:r>
            <a:r>
              <a:rPr sz="2000" dirty="0">
                <a:latin typeface="Calibri" panose="020F0502020204030204" pitchFamily="34" charset="0"/>
                <a:ea typeface="Calibri" panose="020F0502020204030204" pitchFamily="34" charset="0"/>
                <a:cs typeface="Times New Roman" panose="02020603050405020304" pitchFamily="18" charset="0"/>
              </a:rPr>
              <a:t>in the most appropriate way to assure his or her own safety.  If possible, </a:t>
            </a:r>
            <a:r>
              <a:rPr sz="2000" dirty="0" err="1">
                <a:latin typeface="Calibri" panose="020F0502020204030204" pitchFamily="34" charset="0"/>
                <a:ea typeface="Calibri" panose="020F0502020204030204" pitchFamily="34" charset="0"/>
                <a:cs typeface="Times New Roman" panose="02020603050405020304" pitchFamily="18" charset="0"/>
              </a:rPr>
              <a:t>Cougs</a:t>
            </a:r>
            <a:r>
              <a:rPr sz="2000" dirty="0">
                <a:latin typeface="Calibri" panose="020F0502020204030204" pitchFamily="34" charset="0"/>
                <a:ea typeface="Calibri" panose="020F0502020204030204" pitchFamily="34" charset="0"/>
                <a:cs typeface="Times New Roman" panose="02020603050405020304" pitchFamily="18" charset="0"/>
              </a:rPr>
              <a:t> should also act to assure the safety of others.  </a:t>
            </a:r>
          </a:p>
          <a:p>
            <a:pPr marL="0">
              <a:lnSpc>
                <a:spcPct val="107000"/>
              </a:lnSpc>
              <a:spcBef>
                <a:spcPts val="0"/>
              </a:spcBef>
              <a:spcAft>
                <a:spcPts val="800"/>
              </a:spcAft>
              <a:defRPr/>
            </a:pPr>
            <a:r>
              <a:rPr sz="2400" dirty="0">
                <a:latin typeface="Calibri" panose="020F0502020204030204" pitchFamily="34" charset="0"/>
                <a:ea typeface="Calibri" panose="020F0502020204030204" pitchFamily="34" charset="0"/>
                <a:cs typeface="Times New Roman" panose="02020603050405020304" pitchFamily="18" charset="0"/>
              </a:rPr>
              <a:t>WSU encourages all students, faculty and staff to be aware of developing incidents, quickly make a personal assessment of the situation, and to act to ensure their own personal safety.  </a:t>
            </a:r>
          </a:p>
          <a:p>
            <a:pPr>
              <a:defRPr/>
            </a:pPr>
            <a:endParaRPr altLang="en-US" sz="2400" dirty="0" smtClean="0"/>
          </a:p>
        </p:txBody>
      </p:sp>
    </p:spTree>
    <p:extLst>
      <p:ext uri="{BB962C8B-B14F-4D97-AF65-F5344CB8AC3E}">
        <p14:creationId xmlns:p14="http://schemas.microsoft.com/office/powerpoint/2010/main" val="29660310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01688" y="903288"/>
            <a:ext cx="7772400" cy="479425"/>
          </a:xfrm>
        </p:spPr>
        <p:txBody>
          <a:bodyPr/>
          <a:lstStyle/>
          <a:p>
            <a:r>
              <a:rPr lang="en-US" altLang="en-US" smtClean="0"/>
              <a:t>Alert, Assess, Act</a:t>
            </a:r>
          </a:p>
        </p:txBody>
      </p:sp>
      <p:sp>
        <p:nvSpPr>
          <p:cNvPr id="3" name="Content Placeholder 2"/>
          <p:cNvSpPr>
            <a:spLocks noGrp="1"/>
          </p:cNvSpPr>
          <p:nvPr>
            <p:ph idx="1"/>
          </p:nvPr>
        </p:nvSpPr>
        <p:spPr>
          <a:xfrm>
            <a:off x="801688" y="1544638"/>
            <a:ext cx="7772400" cy="5365750"/>
          </a:xfrm>
        </p:spPr>
        <p:txBody>
          <a:bodyPr/>
          <a:lstStyle/>
          <a:p>
            <a:pPr marL="0" indent="0">
              <a:lnSpc>
                <a:spcPct val="107000"/>
              </a:lnSpc>
              <a:spcBef>
                <a:spcPts val="0"/>
              </a:spcBef>
              <a:spcAft>
                <a:spcPts val="800"/>
              </a:spcAft>
              <a:buFont typeface="Arial" pitchFamily="34" charset="0"/>
              <a:buNone/>
              <a:defRPr/>
            </a:pPr>
            <a:r>
              <a:rP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Alert</a:t>
            </a:r>
            <a:r>
              <a:rPr sz="2800" b="1" dirty="0">
                <a:latin typeface="Calibri" panose="020F0502020204030204" pitchFamily="34" charset="0"/>
                <a:ea typeface="Calibri" panose="020F0502020204030204" pitchFamily="34" charset="0"/>
                <a:cs typeface="Times New Roman" panose="02020603050405020304" pitchFamily="18" charset="0"/>
              </a:rPr>
              <a:t>: </a:t>
            </a:r>
            <a:endParaRPr sz="2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defRPr/>
            </a:pPr>
            <a:r>
              <a:rPr sz="1600" dirty="0">
                <a:latin typeface="Calibri" panose="020F0502020204030204" pitchFamily="34" charset="0"/>
                <a:ea typeface="Calibri" panose="020F0502020204030204" pitchFamily="34" charset="0"/>
                <a:cs typeface="Times New Roman" panose="02020603050405020304" pitchFamily="18" charset="0"/>
              </a:rPr>
              <a:t>The WSU Office of Emergency Management will notify the campus community of emergencies through a number of outlets. The WSU Alert Notification System contacts anyone who signs up through </a:t>
            </a:r>
            <a:r>
              <a:rPr sz="1600" dirty="0" err="1">
                <a:latin typeface="Calibri" panose="020F0502020204030204" pitchFamily="34" charset="0"/>
                <a:ea typeface="Calibri" panose="020F0502020204030204" pitchFamily="34" charset="0"/>
                <a:cs typeface="Times New Roman" panose="02020603050405020304" pitchFamily="18" charset="0"/>
              </a:rPr>
              <a:t>myWSU</a:t>
            </a:r>
            <a:r>
              <a:rPr sz="1600" dirty="0">
                <a:latin typeface="Calibri" panose="020F0502020204030204" pitchFamily="34" charset="0"/>
                <a:ea typeface="Calibri" panose="020F0502020204030204" pitchFamily="34" charset="0"/>
                <a:cs typeface="Times New Roman" panose="02020603050405020304" pitchFamily="18" charset="0"/>
              </a:rPr>
              <a:t> to receive alerts via cellphone calls/texts, landline phones, WSU and personal email. This is an opt-in service that you must sign up for. The WSU Alert website (alert.wsu.edu) provides safety and awareness information, as well as details on alerts that are issued. This is where you can reach official information sources on emergencies. The Cougar Outdoor Warning System (COWS) is a set of outdoor sirens that will sound in events posing an immediate threat to the safety of those outdoors. The appropriate action after hearing these sirens is to go indoors and see alert.wsu.edu for more information. WSU has recently added a new component to emergency notifications, including desktop alerts. These alerts will only pop up on computers that are connected to the WSU server. </a:t>
            </a:r>
          </a:p>
          <a:p>
            <a:pPr marL="0">
              <a:lnSpc>
                <a:spcPct val="107000"/>
              </a:lnSpc>
              <a:spcBef>
                <a:spcPts val="0"/>
              </a:spcBef>
              <a:spcAft>
                <a:spcPts val="800"/>
              </a:spcAft>
              <a:defRPr/>
            </a:pPr>
            <a:r>
              <a:rPr sz="1600" dirty="0">
                <a:latin typeface="Calibri" panose="020F0502020204030204" pitchFamily="34" charset="0"/>
                <a:ea typeface="Calibri" panose="020F0502020204030204" pitchFamily="34" charset="0"/>
                <a:cs typeface="Times New Roman" panose="02020603050405020304" pitchFamily="18" charset="0"/>
              </a:rPr>
              <a:t>Even with all of these outlets to disseminate information to the campus population, WSU cannot do it alone. If you see something, say something. Alert others quickly and call 911 if you see something suspicious. </a:t>
            </a:r>
          </a:p>
          <a:p>
            <a:pPr>
              <a:defRPr/>
            </a:pPr>
            <a:endParaRPr dirty="0"/>
          </a:p>
        </p:txBody>
      </p:sp>
    </p:spTree>
    <p:extLst>
      <p:ext uri="{BB962C8B-B14F-4D97-AF65-F5344CB8AC3E}">
        <p14:creationId xmlns:p14="http://schemas.microsoft.com/office/powerpoint/2010/main" val="4468017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01688" y="903288"/>
            <a:ext cx="7772400" cy="479425"/>
          </a:xfrm>
        </p:spPr>
        <p:txBody>
          <a:bodyPr/>
          <a:lstStyle/>
          <a:p>
            <a:r>
              <a:rPr lang="en-US" altLang="en-US" smtClean="0"/>
              <a:t>Alert, Assess, Act</a:t>
            </a:r>
          </a:p>
        </p:txBody>
      </p:sp>
      <p:sp>
        <p:nvSpPr>
          <p:cNvPr id="20483" name="Content Placeholder 2"/>
          <p:cNvSpPr>
            <a:spLocks noGrp="1"/>
          </p:cNvSpPr>
          <p:nvPr>
            <p:ph idx="1"/>
          </p:nvPr>
        </p:nvSpPr>
        <p:spPr>
          <a:xfrm>
            <a:off x="801688" y="1544638"/>
            <a:ext cx="7772400" cy="3200400"/>
          </a:xfrm>
        </p:spPr>
        <p:txBody>
          <a:bodyPr/>
          <a:lstStyle/>
          <a:p>
            <a:r>
              <a:rPr altLang="en-US" b="1" smtClean="0">
                <a:solidFill>
                  <a:srgbClr val="FF0000"/>
                </a:solidFill>
              </a:rPr>
              <a:t>Assess</a:t>
            </a:r>
            <a:r>
              <a:rPr altLang="en-US" b="1" smtClean="0"/>
              <a:t>: </a:t>
            </a:r>
            <a:endParaRPr altLang="en-US" smtClean="0"/>
          </a:p>
          <a:p>
            <a:r>
              <a:rPr altLang="en-US" smtClean="0"/>
              <a:t>Once made aware of an emergency situation, each individual must personally assess his/her own situation. The way an individual measures an incident will determine how he/she will act. </a:t>
            </a:r>
          </a:p>
          <a:p>
            <a:endParaRPr altLang="en-US" smtClean="0"/>
          </a:p>
        </p:txBody>
      </p:sp>
    </p:spTree>
    <p:extLst>
      <p:ext uri="{BB962C8B-B14F-4D97-AF65-F5344CB8AC3E}">
        <p14:creationId xmlns:p14="http://schemas.microsoft.com/office/powerpoint/2010/main" val="20950704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01688" y="903288"/>
            <a:ext cx="7772400" cy="479425"/>
          </a:xfrm>
        </p:spPr>
        <p:txBody>
          <a:bodyPr/>
          <a:lstStyle/>
          <a:p>
            <a:r>
              <a:rPr lang="en-US" altLang="en-US" smtClean="0"/>
              <a:t>Alert, Assess, Act</a:t>
            </a:r>
          </a:p>
        </p:txBody>
      </p:sp>
      <p:sp>
        <p:nvSpPr>
          <p:cNvPr id="21507" name="Content Placeholder 2"/>
          <p:cNvSpPr>
            <a:spLocks noGrp="1"/>
          </p:cNvSpPr>
          <p:nvPr>
            <p:ph idx="1"/>
          </p:nvPr>
        </p:nvSpPr>
        <p:spPr>
          <a:xfrm>
            <a:off x="801688" y="1544638"/>
            <a:ext cx="7772400" cy="4800600"/>
          </a:xfrm>
        </p:spPr>
        <p:txBody>
          <a:bodyPr/>
          <a:lstStyle/>
          <a:p>
            <a:r>
              <a:rPr altLang="en-US" b="1" smtClean="0">
                <a:solidFill>
                  <a:srgbClr val="FF0000"/>
                </a:solidFill>
              </a:rPr>
              <a:t>Act</a:t>
            </a:r>
            <a:r>
              <a:rPr altLang="en-US" b="1" smtClean="0"/>
              <a:t>: </a:t>
            </a:r>
            <a:endParaRPr altLang="en-US" smtClean="0"/>
          </a:p>
          <a:p>
            <a:r>
              <a:rPr altLang="en-US" smtClean="0"/>
              <a:t>The way one acts to ensure their own safety may vary from person to person depending on location, severity of the incident, etc. An action that one individual may take might not be the right one for another. WSU encourages each individual to evaluate their personal situation and to take appropriate action to safeguard themselves.  If possible, help others to safety. </a:t>
            </a:r>
          </a:p>
          <a:p>
            <a:endParaRPr altLang="en-US" smtClean="0"/>
          </a:p>
        </p:txBody>
      </p:sp>
    </p:spTree>
    <p:extLst>
      <p:ext uri="{BB962C8B-B14F-4D97-AF65-F5344CB8AC3E}">
        <p14:creationId xmlns:p14="http://schemas.microsoft.com/office/powerpoint/2010/main" val="15228424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01688" y="903288"/>
            <a:ext cx="7772400" cy="479425"/>
          </a:xfrm>
        </p:spPr>
        <p:txBody>
          <a:bodyPr/>
          <a:lstStyle/>
          <a:p>
            <a:r>
              <a:rPr lang="en-US" altLang="en-US" smtClean="0"/>
              <a:t>WSU Public Safety Initiatives</a:t>
            </a:r>
          </a:p>
        </p:txBody>
      </p:sp>
      <p:sp>
        <p:nvSpPr>
          <p:cNvPr id="2" name="TextBox 1"/>
          <p:cNvSpPr txBox="1"/>
          <p:nvPr/>
        </p:nvSpPr>
        <p:spPr>
          <a:xfrm>
            <a:off x="1228725" y="1419225"/>
            <a:ext cx="6610350" cy="5293757"/>
          </a:xfrm>
          <a:prstGeom prst="rect">
            <a:avLst/>
          </a:prstGeom>
          <a:noFill/>
        </p:spPr>
        <p:txBody>
          <a:bodyPr wrap="square" rtlCol="0">
            <a:spAutoFit/>
          </a:bodyPr>
          <a:lstStyle/>
          <a:p>
            <a:r>
              <a:rPr lang="en-US" dirty="0" smtClean="0">
                <a:solidFill>
                  <a:srgbClr val="FF0000"/>
                </a:solidFill>
              </a:rPr>
              <a:t>Planning</a:t>
            </a:r>
            <a:r>
              <a:rPr lang="en-US" dirty="0" smtClean="0">
                <a:solidFill>
                  <a:schemeClr val="bg2"/>
                </a:solidFill>
              </a:rPr>
              <a:t>:</a:t>
            </a:r>
          </a:p>
          <a:p>
            <a:pPr marL="285750" indent="-285750">
              <a:buFont typeface="Arial" panose="020B0604020202020204" pitchFamily="34" charset="0"/>
              <a:buChar char="•"/>
            </a:pPr>
            <a:r>
              <a:rPr lang="en-US" dirty="0" smtClean="0">
                <a:solidFill>
                  <a:schemeClr val="bg2"/>
                </a:solidFill>
              </a:rPr>
              <a:t>Unit Level:</a:t>
            </a:r>
          </a:p>
          <a:p>
            <a:pPr marL="742950" lvl="1" indent="-285750">
              <a:buFont typeface="Arial" panose="020B0604020202020204" pitchFamily="34" charset="0"/>
              <a:buChar char="•"/>
            </a:pPr>
            <a:r>
              <a:rPr lang="en-US" sz="1600" dirty="0" smtClean="0">
                <a:solidFill>
                  <a:schemeClr val="bg2"/>
                </a:solidFill>
              </a:rPr>
              <a:t>Emergency Response Plans</a:t>
            </a:r>
          </a:p>
          <a:p>
            <a:pPr marL="742950" lvl="1" indent="-285750">
              <a:buFont typeface="Arial" panose="020B0604020202020204" pitchFamily="34" charset="0"/>
              <a:buChar char="•"/>
            </a:pPr>
            <a:r>
              <a:rPr lang="en-US" sz="1600" dirty="0" smtClean="0">
                <a:solidFill>
                  <a:schemeClr val="bg2"/>
                </a:solidFill>
              </a:rPr>
              <a:t>Emergency Action Plans</a:t>
            </a:r>
          </a:p>
          <a:p>
            <a:pPr marL="742950" lvl="1" indent="-285750">
              <a:buFont typeface="Arial" panose="020B0604020202020204" pitchFamily="34" charset="0"/>
              <a:buChar char="•"/>
            </a:pPr>
            <a:r>
              <a:rPr lang="en-US" sz="1600" dirty="0" smtClean="0">
                <a:solidFill>
                  <a:schemeClr val="bg2"/>
                </a:solidFill>
              </a:rPr>
              <a:t>Continuity of Operations Plans</a:t>
            </a:r>
          </a:p>
          <a:p>
            <a:pPr marL="285750" indent="-285750">
              <a:buFont typeface="Arial" panose="020B0604020202020204" pitchFamily="34" charset="0"/>
              <a:buChar char="•"/>
            </a:pPr>
            <a:r>
              <a:rPr lang="en-US" dirty="0" smtClean="0">
                <a:solidFill>
                  <a:schemeClr val="bg2"/>
                </a:solidFill>
              </a:rPr>
              <a:t>University:</a:t>
            </a:r>
          </a:p>
          <a:p>
            <a:pPr marL="742950" lvl="1" indent="-285750">
              <a:buFont typeface="Arial" panose="020B0604020202020204" pitchFamily="34" charset="0"/>
              <a:buChar char="•"/>
            </a:pPr>
            <a:r>
              <a:rPr lang="en-US" sz="1600" dirty="0" smtClean="0">
                <a:solidFill>
                  <a:schemeClr val="bg2"/>
                </a:solidFill>
              </a:rPr>
              <a:t>Comprehensive Emergency Management Plan</a:t>
            </a:r>
          </a:p>
          <a:p>
            <a:pPr marL="742950" lvl="1" indent="-285750">
              <a:buFont typeface="Arial" panose="020B0604020202020204" pitchFamily="34" charset="0"/>
              <a:buChar char="•"/>
            </a:pPr>
            <a:r>
              <a:rPr lang="en-US" sz="1600" dirty="0" smtClean="0">
                <a:solidFill>
                  <a:schemeClr val="bg2"/>
                </a:solidFill>
              </a:rPr>
              <a:t>Continuity of Operations Plan</a:t>
            </a:r>
          </a:p>
          <a:p>
            <a:pPr marL="742950" lvl="1" indent="-285750">
              <a:buFont typeface="Arial" panose="020B0604020202020204" pitchFamily="34" charset="0"/>
              <a:buChar char="•"/>
            </a:pPr>
            <a:r>
              <a:rPr lang="en-US" sz="1600" dirty="0" smtClean="0">
                <a:solidFill>
                  <a:schemeClr val="bg2"/>
                </a:solidFill>
              </a:rPr>
              <a:t>Hazard Mitigation Plan</a:t>
            </a:r>
          </a:p>
          <a:p>
            <a:r>
              <a:rPr lang="en-US" dirty="0" smtClean="0">
                <a:solidFill>
                  <a:srgbClr val="FF0000"/>
                </a:solidFill>
              </a:rPr>
              <a:t>Preparedness</a:t>
            </a:r>
            <a:r>
              <a:rPr lang="en-US" dirty="0" smtClean="0">
                <a:solidFill>
                  <a:schemeClr val="bg2"/>
                </a:solidFill>
              </a:rPr>
              <a:t>:</a:t>
            </a:r>
          </a:p>
          <a:p>
            <a:pPr marL="742950" lvl="1" indent="-285750">
              <a:buFont typeface="Arial" panose="020B0604020202020204" pitchFamily="34" charset="0"/>
              <a:buChar char="•"/>
            </a:pPr>
            <a:r>
              <a:rPr lang="en-US" sz="1600" dirty="0" smtClean="0">
                <a:solidFill>
                  <a:schemeClr val="bg2"/>
                </a:solidFill>
              </a:rPr>
              <a:t>Training, Exercises, Materials, EOC</a:t>
            </a:r>
          </a:p>
          <a:p>
            <a:r>
              <a:rPr lang="en-US" dirty="0" smtClean="0">
                <a:solidFill>
                  <a:srgbClr val="FF0000"/>
                </a:solidFill>
              </a:rPr>
              <a:t>Mitigation</a:t>
            </a:r>
            <a:r>
              <a:rPr lang="en-US" dirty="0" smtClean="0">
                <a:solidFill>
                  <a:schemeClr val="bg2"/>
                </a:solidFill>
              </a:rPr>
              <a:t>:</a:t>
            </a:r>
          </a:p>
          <a:p>
            <a:pPr marL="742950" lvl="1" indent="-285750">
              <a:buFont typeface="Arial" panose="020B0604020202020204" pitchFamily="34" charset="0"/>
              <a:buChar char="•"/>
            </a:pPr>
            <a:r>
              <a:rPr lang="en-US" sz="1600" dirty="0" smtClean="0">
                <a:solidFill>
                  <a:schemeClr val="bg2"/>
                </a:solidFill>
              </a:rPr>
              <a:t>Construction, Operation</a:t>
            </a:r>
          </a:p>
          <a:p>
            <a:r>
              <a:rPr lang="en-US" dirty="0" smtClean="0">
                <a:solidFill>
                  <a:srgbClr val="FF0000"/>
                </a:solidFill>
              </a:rPr>
              <a:t>Response</a:t>
            </a:r>
            <a:r>
              <a:rPr lang="en-US" dirty="0" smtClean="0">
                <a:solidFill>
                  <a:schemeClr val="bg2"/>
                </a:solidFill>
              </a:rPr>
              <a:t>:</a:t>
            </a:r>
          </a:p>
          <a:p>
            <a:pPr marL="742950" lvl="1" indent="-285750">
              <a:buFont typeface="Arial" panose="020B0604020202020204" pitchFamily="34" charset="0"/>
              <a:buChar char="•"/>
            </a:pPr>
            <a:r>
              <a:rPr lang="en-US" sz="1600" dirty="0" smtClean="0">
                <a:solidFill>
                  <a:schemeClr val="bg2"/>
                </a:solidFill>
              </a:rPr>
              <a:t>Scaled Support Structure (EOC, Teams)</a:t>
            </a:r>
          </a:p>
          <a:p>
            <a:pPr marL="742950" lvl="1" indent="-285750">
              <a:buFont typeface="Arial" panose="020B0604020202020204" pitchFamily="34" charset="0"/>
              <a:buChar char="•"/>
            </a:pPr>
            <a:r>
              <a:rPr lang="en-US" sz="1600" dirty="0" smtClean="0">
                <a:solidFill>
                  <a:schemeClr val="bg2"/>
                </a:solidFill>
              </a:rPr>
              <a:t>Notification</a:t>
            </a:r>
          </a:p>
          <a:p>
            <a:pPr marL="742950" lvl="1" indent="-285750">
              <a:buFont typeface="Arial" panose="020B0604020202020204" pitchFamily="34" charset="0"/>
              <a:buChar char="•"/>
            </a:pPr>
            <a:r>
              <a:rPr lang="en-US" sz="1600" dirty="0" smtClean="0">
                <a:solidFill>
                  <a:schemeClr val="bg2"/>
                </a:solidFill>
              </a:rPr>
              <a:t>Coordination with State/Partners</a:t>
            </a:r>
          </a:p>
          <a:p>
            <a:r>
              <a:rPr lang="en-US" dirty="0" smtClean="0">
                <a:solidFill>
                  <a:srgbClr val="FF0000"/>
                </a:solidFill>
              </a:rPr>
              <a:t>Recovery</a:t>
            </a:r>
            <a:r>
              <a:rPr lang="en-US" dirty="0" smtClean="0">
                <a:solidFill>
                  <a:schemeClr val="bg2"/>
                </a:solidFill>
              </a:rPr>
              <a:t>:</a:t>
            </a:r>
          </a:p>
          <a:p>
            <a:pPr marL="742950" lvl="1" indent="-285750">
              <a:buFont typeface="Arial" panose="020B0604020202020204" pitchFamily="34" charset="0"/>
              <a:buChar char="•"/>
            </a:pPr>
            <a:r>
              <a:rPr lang="en-US" sz="1600" dirty="0" smtClean="0">
                <a:solidFill>
                  <a:schemeClr val="bg2"/>
                </a:solidFill>
              </a:rPr>
              <a:t>Interface with FEMA/EMD</a:t>
            </a:r>
          </a:p>
          <a:p>
            <a:pPr marL="742950" lvl="1" indent="-285750">
              <a:buFont typeface="Arial" panose="020B0604020202020204" pitchFamily="34" charset="0"/>
              <a:buChar char="•"/>
            </a:pPr>
            <a:r>
              <a:rPr lang="en-US" sz="1600" dirty="0" smtClean="0">
                <a:solidFill>
                  <a:schemeClr val="bg2"/>
                </a:solidFill>
              </a:rPr>
              <a:t>Coordinate Long-term</a:t>
            </a:r>
            <a:endParaRPr lang="en-US" sz="1600" dirty="0">
              <a:solidFill>
                <a:schemeClr val="bg2"/>
              </a:solidFill>
            </a:endParaRPr>
          </a:p>
        </p:txBody>
      </p:sp>
    </p:spTree>
    <p:extLst>
      <p:ext uri="{BB962C8B-B14F-4D97-AF65-F5344CB8AC3E}">
        <p14:creationId xmlns:p14="http://schemas.microsoft.com/office/powerpoint/2010/main" val="23844960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01688" y="903288"/>
            <a:ext cx="7772400" cy="479425"/>
          </a:xfrm>
        </p:spPr>
        <p:txBody>
          <a:bodyPr/>
          <a:lstStyle/>
          <a:p>
            <a:r>
              <a:rPr lang="en-US" altLang="en-US" dirty="0" smtClean="0"/>
              <a:t>Example Types of Event</a:t>
            </a:r>
          </a:p>
        </p:txBody>
      </p:sp>
      <p:sp>
        <p:nvSpPr>
          <p:cNvPr id="22531" name="Content Placeholder 2"/>
          <p:cNvSpPr>
            <a:spLocks noGrp="1"/>
          </p:cNvSpPr>
          <p:nvPr>
            <p:ph idx="1"/>
          </p:nvPr>
        </p:nvSpPr>
        <p:spPr>
          <a:xfrm>
            <a:off x="801688" y="1544638"/>
            <a:ext cx="7772400" cy="3861570"/>
          </a:xfrm>
        </p:spPr>
        <p:txBody>
          <a:bodyPr/>
          <a:lstStyle/>
          <a:p>
            <a:r>
              <a:rPr altLang="en-US" dirty="0" smtClean="0"/>
              <a:t>Severe Weather</a:t>
            </a:r>
          </a:p>
          <a:p>
            <a:pPr lvl="1"/>
            <a:r>
              <a:rPr lang="en-US" altLang="en-US" dirty="0" smtClean="0"/>
              <a:t>Weather Triage Team</a:t>
            </a:r>
          </a:p>
          <a:p>
            <a:pPr lvl="1"/>
            <a:r>
              <a:rPr lang="en-US" altLang="en-US" dirty="0" smtClean="0"/>
              <a:t>Policy Decision</a:t>
            </a:r>
          </a:p>
          <a:p>
            <a:pPr lvl="1"/>
            <a:r>
              <a:rPr lang="en-US" altLang="en-US" dirty="0" smtClean="0"/>
              <a:t>Notification</a:t>
            </a:r>
            <a:endParaRPr altLang="en-US" dirty="0" smtClean="0"/>
          </a:p>
          <a:p>
            <a:r>
              <a:rPr altLang="en-US" dirty="0" smtClean="0"/>
              <a:t>Hazardous Materials, Fire, Active Shooter</a:t>
            </a:r>
          </a:p>
          <a:p>
            <a:pPr lvl="1"/>
            <a:r>
              <a:rPr lang="en-US" altLang="en-US" dirty="0" smtClean="0"/>
              <a:t>Response</a:t>
            </a:r>
          </a:p>
          <a:p>
            <a:pPr lvl="1"/>
            <a:r>
              <a:rPr lang="en-US" altLang="en-US" dirty="0" smtClean="0"/>
              <a:t>Core Emergency Operations Team</a:t>
            </a:r>
          </a:p>
          <a:p>
            <a:pPr lvl="1"/>
            <a:r>
              <a:rPr lang="en-US" altLang="en-US" dirty="0" smtClean="0"/>
              <a:t>Policy (Decision)</a:t>
            </a:r>
          </a:p>
          <a:p>
            <a:pPr lvl="1"/>
            <a:r>
              <a:rPr lang="en-US" altLang="en-US" dirty="0" smtClean="0"/>
              <a:t>Notification</a:t>
            </a:r>
            <a:endParaRPr altLang="en-US" dirty="0" smtClean="0"/>
          </a:p>
        </p:txBody>
      </p:sp>
    </p:spTree>
    <p:extLst>
      <p:ext uri="{BB962C8B-B14F-4D97-AF65-F5344CB8AC3E}">
        <p14:creationId xmlns:p14="http://schemas.microsoft.com/office/powerpoint/2010/main" val="300498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01688" y="903288"/>
            <a:ext cx="7772400" cy="479425"/>
          </a:xfrm>
        </p:spPr>
        <p:txBody>
          <a:bodyPr/>
          <a:lstStyle/>
          <a:p>
            <a:r>
              <a:rPr lang="en-US" altLang="en-US" smtClean="0"/>
              <a:t>Active Shooter Response</a:t>
            </a:r>
          </a:p>
        </p:txBody>
      </p:sp>
      <p:sp>
        <p:nvSpPr>
          <p:cNvPr id="23555" name="Content Placeholder 2"/>
          <p:cNvSpPr>
            <a:spLocks noGrp="1"/>
          </p:cNvSpPr>
          <p:nvPr>
            <p:ph idx="1"/>
          </p:nvPr>
        </p:nvSpPr>
        <p:spPr>
          <a:xfrm>
            <a:off x="801688" y="1544638"/>
            <a:ext cx="7772400" cy="2708434"/>
          </a:xfrm>
        </p:spPr>
        <p:txBody>
          <a:bodyPr/>
          <a:lstStyle/>
          <a:p>
            <a:r>
              <a:rPr altLang="en-US" dirty="0" smtClean="0">
                <a:solidFill>
                  <a:srgbClr val="FF0000"/>
                </a:solidFill>
              </a:rPr>
              <a:t>Alert, Assess, Act </a:t>
            </a:r>
            <a:r>
              <a:rPr altLang="en-US" dirty="0" smtClean="0"/>
              <a:t>applies to these situations</a:t>
            </a:r>
          </a:p>
          <a:p>
            <a:pPr marL="165100" indent="0">
              <a:buNone/>
            </a:pPr>
            <a:endParaRPr altLang="en-US" dirty="0" smtClean="0"/>
          </a:p>
          <a:p>
            <a:r>
              <a:rPr altLang="en-US" dirty="0" smtClean="0"/>
              <a:t>Actions include:  Run, Hide, Fight</a:t>
            </a:r>
          </a:p>
          <a:p>
            <a:r>
              <a:rPr lang="en-US" altLang="en-US" dirty="0" smtClean="0"/>
              <a:t>Run, Hide, Fight is national standard</a:t>
            </a:r>
          </a:p>
          <a:p>
            <a:r>
              <a:rPr lang="en-US" altLang="en-US" dirty="0" smtClean="0"/>
              <a:t>Training available and expanding</a:t>
            </a:r>
            <a:endParaRPr altLang="en-US" dirty="0" smtClean="0"/>
          </a:p>
        </p:txBody>
      </p:sp>
    </p:spTree>
    <p:extLst>
      <p:ext uri="{BB962C8B-B14F-4D97-AF65-F5344CB8AC3E}">
        <p14:creationId xmlns:p14="http://schemas.microsoft.com/office/powerpoint/2010/main" val="18907043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01688" y="903288"/>
            <a:ext cx="7772400" cy="479425"/>
          </a:xfrm>
        </p:spPr>
        <p:txBody>
          <a:bodyPr/>
          <a:lstStyle/>
          <a:p>
            <a:r>
              <a:rPr lang="en-US" altLang="en-US" smtClean="0"/>
              <a:t>Active Shooter Response</a:t>
            </a:r>
          </a:p>
        </p:txBody>
      </p:sp>
      <p:sp>
        <p:nvSpPr>
          <p:cNvPr id="23555" name="Content Placeholder 2"/>
          <p:cNvSpPr>
            <a:spLocks noGrp="1"/>
          </p:cNvSpPr>
          <p:nvPr>
            <p:ph idx="1"/>
          </p:nvPr>
        </p:nvSpPr>
        <p:spPr>
          <a:xfrm>
            <a:off x="801688" y="1544638"/>
            <a:ext cx="7772400" cy="2708434"/>
          </a:xfrm>
        </p:spPr>
        <p:txBody>
          <a:bodyPr/>
          <a:lstStyle/>
          <a:p>
            <a:r>
              <a:rPr altLang="en-US" dirty="0" smtClean="0">
                <a:solidFill>
                  <a:srgbClr val="FF0000"/>
                </a:solidFill>
              </a:rPr>
              <a:t>Alert, Assess, Act </a:t>
            </a:r>
            <a:r>
              <a:rPr altLang="en-US" dirty="0" smtClean="0"/>
              <a:t>applies to these situations</a:t>
            </a:r>
          </a:p>
          <a:p>
            <a:pPr marL="165100" indent="0">
              <a:buNone/>
            </a:pPr>
            <a:endParaRPr altLang="en-US" dirty="0" smtClean="0"/>
          </a:p>
          <a:p>
            <a:r>
              <a:rPr altLang="en-US" dirty="0" smtClean="0"/>
              <a:t>Actions include:  Run, Hide, Fight</a:t>
            </a:r>
          </a:p>
          <a:p>
            <a:r>
              <a:rPr lang="en-US" altLang="en-US" dirty="0" smtClean="0"/>
              <a:t>Run, Hide, Fight is national standard</a:t>
            </a:r>
          </a:p>
          <a:p>
            <a:r>
              <a:rPr lang="en-US" altLang="en-US" dirty="0" smtClean="0"/>
              <a:t>Training available and expanding</a:t>
            </a:r>
            <a:endParaRPr altLang="en-US" dirty="0" smtClean="0"/>
          </a:p>
        </p:txBody>
      </p:sp>
      <p:sp>
        <p:nvSpPr>
          <p:cNvPr id="2" name="Down Arrow 1"/>
          <p:cNvSpPr/>
          <p:nvPr/>
        </p:nvSpPr>
        <p:spPr>
          <a:xfrm rot="19073125">
            <a:off x="4078397" y="1860034"/>
            <a:ext cx="288693" cy="815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38600" y="2667000"/>
            <a:ext cx="27050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700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 y="1045292"/>
            <a:ext cx="7927848" cy="4524315"/>
          </a:xfrm>
          <a:prstGeom prst="rect">
            <a:avLst/>
          </a:prstGeom>
          <a:solidFill>
            <a:schemeClr val="tx1">
              <a:lumMod val="85000"/>
              <a:alpha val="51000"/>
            </a:schemeClr>
          </a:solidFill>
          <a:ln>
            <a:noFill/>
          </a:ln>
          <a:effectLst>
            <a:glow rad="368300">
              <a:schemeClr val="tx1">
                <a:lumMod val="85000"/>
                <a:alpha val="40000"/>
              </a:schemeClr>
            </a:glow>
            <a:softEdge rad="0"/>
          </a:effectLst>
        </p:spPr>
        <p:txBody>
          <a:bodyPr wrap="square">
            <a:spAutoFit/>
          </a:bodyPr>
          <a:lstStyle/>
          <a:p>
            <a:r>
              <a:rPr lang="en-US" b="1" dirty="0">
                <a:solidFill>
                  <a:schemeClr val="bg2"/>
                </a:solidFill>
                <a:effectLst>
                  <a:outerShdw blurRad="38100" dist="38100" dir="2700000" algn="tl">
                    <a:srgbClr val="000000">
                      <a:alpha val="43137"/>
                    </a:srgbClr>
                  </a:outerShdw>
                </a:effectLst>
              </a:rPr>
              <a:t>Mission</a:t>
            </a:r>
          </a:p>
          <a:p>
            <a:r>
              <a:rPr lang="en-US" dirty="0">
                <a:solidFill>
                  <a:schemeClr val="bg2"/>
                </a:solidFill>
                <a:effectLst>
                  <a:outerShdw blurRad="38100" dist="38100" dir="2700000" algn="tl">
                    <a:srgbClr val="000000">
                      <a:alpha val="43137"/>
                    </a:srgbClr>
                  </a:outerShdw>
                </a:effectLst>
              </a:rPr>
              <a:t>Washington State University is a public research university committed to its land-grant heritage and tradition of service to society. Our mission is threefold</a:t>
            </a:r>
            <a:r>
              <a:rPr lang="en-US" dirty="0" smtClean="0">
                <a:solidFill>
                  <a:schemeClr val="bg2"/>
                </a:solidFill>
                <a:effectLst>
                  <a:outerShdw blurRad="38100" dist="38100" dir="2700000" algn="tl">
                    <a:srgbClr val="000000">
                      <a:alpha val="43137"/>
                    </a:srgbClr>
                  </a:outerShdw>
                </a:effectLst>
              </a:rPr>
              <a:t>:</a:t>
            </a:r>
          </a:p>
          <a:p>
            <a:endParaRPr lang="en-US" dirty="0">
              <a:solidFill>
                <a:schemeClr val="bg2"/>
              </a:solidFill>
              <a:effectLst>
                <a:outerShdw blurRad="38100" dist="38100" dir="2700000" algn="tl">
                  <a:srgbClr val="000000">
                    <a:alpha val="43137"/>
                  </a:srgbClr>
                </a:outerShdw>
              </a:effectLst>
            </a:endParaRPr>
          </a:p>
          <a:p>
            <a:pPr>
              <a:buFont typeface="+mj-lt"/>
              <a:buAutoNum type="arabicPeriod"/>
            </a:pPr>
            <a:r>
              <a:rPr lang="en-US" dirty="0">
                <a:solidFill>
                  <a:schemeClr val="bg2"/>
                </a:solidFill>
                <a:effectLst>
                  <a:outerShdw blurRad="38100" dist="38100" dir="2700000" algn="tl">
                    <a:srgbClr val="000000">
                      <a:alpha val="43137"/>
                    </a:srgbClr>
                  </a:outerShdw>
                </a:effectLst>
              </a:rPr>
              <a:t>To </a:t>
            </a:r>
            <a:r>
              <a:rPr lang="en-US" b="1" dirty="0">
                <a:solidFill>
                  <a:schemeClr val="bg2"/>
                </a:solidFill>
                <a:effectLst>
                  <a:outerShdw blurRad="38100" dist="38100" dir="2700000" algn="tl">
                    <a:srgbClr val="000000">
                      <a:alpha val="43137"/>
                    </a:srgbClr>
                  </a:outerShdw>
                </a:effectLst>
              </a:rPr>
              <a:t>advance</a:t>
            </a:r>
            <a:r>
              <a:rPr lang="en-US" dirty="0">
                <a:solidFill>
                  <a:schemeClr val="bg2"/>
                </a:solidFill>
                <a:effectLst>
                  <a:outerShdw blurRad="38100" dist="38100" dir="2700000" algn="tl">
                    <a:srgbClr val="000000">
                      <a:alpha val="43137"/>
                    </a:srgbClr>
                  </a:outerShdw>
                </a:effectLst>
              </a:rPr>
              <a:t> knowledge through creative research, innovation, and creativity across a wide range of academic disciplines</a:t>
            </a:r>
            <a:r>
              <a:rPr lang="en-US" dirty="0" smtClean="0">
                <a:solidFill>
                  <a:schemeClr val="bg2"/>
                </a:solidFill>
                <a:effectLst>
                  <a:outerShdw blurRad="38100" dist="38100" dir="2700000" algn="tl">
                    <a:srgbClr val="000000">
                      <a:alpha val="43137"/>
                    </a:srgbClr>
                  </a:outerShdw>
                </a:effectLst>
              </a:rPr>
              <a:t>.</a:t>
            </a:r>
          </a:p>
          <a:p>
            <a:pPr>
              <a:buFont typeface="+mj-lt"/>
              <a:buAutoNum type="arabicPeriod"/>
            </a:pPr>
            <a:endParaRPr lang="en-US" dirty="0">
              <a:solidFill>
                <a:schemeClr val="bg2"/>
              </a:solidFill>
              <a:effectLst>
                <a:outerShdw blurRad="38100" dist="38100" dir="2700000" algn="tl">
                  <a:srgbClr val="000000">
                    <a:alpha val="43137"/>
                  </a:srgbClr>
                </a:outerShdw>
              </a:effectLst>
            </a:endParaRPr>
          </a:p>
          <a:p>
            <a:pPr>
              <a:buFont typeface="+mj-lt"/>
              <a:buAutoNum type="arabicPeriod"/>
            </a:pPr>
            <a:r>
              <a:rPr lang="en-US" dirty="0">
                <a:solidFill>
                  <a:schemeClr val="bg2"/>
                </a:solidFill>
                <a:effectLst>
                  <a:outerShdw blurRad="38100" dist="38100" dir="2700000" algn="tl">
                    <a:srgbClr val="000000">
                      <a:alpha val="43137"/>
                    </a:srgbClr>
                  </a:outerShdw>
                </a:effectLst>
              </a:rPr>
              <a:t>To </a:t>
            </a:r>
            <a:r>
              <a:rPr lang="en-US" b="1" dirty="0">
                <a:solidFill>
                  <a:schemeClr val="bg2"/>
                </a:solidFill>
                <a:effectLst>
                  <a:outerShdw blurRad="38100" dist="38100" dir="2700000" algn="tl">
                    <a:srgbClr val="000000">
                      <a:alpha val="43137"/>
                    </a:srgbClr>
                  </a:outerShdw>
                </a:effectLst>
              </a:rPr>
              <a:t>extend</a:t>
            </a:r>
            <a:r>
              <a:rPr lang="en-US" dirty="0">
                <a:solidFill>
                  <a:schemeClr val="bg2"/>
                </a:solidFill>
                <a:effectLst>
                  <a:outerShdw blurRad="38100" dist="38100" dir="2700000" algn="tl">
                    <a:srgbClr val="000000">
                      <a:alpha val="43137"/>
                    </a:srgbClr>
                  </a:outerShdw>
                </a:effectLst>
              </a:rPr>
              <a:t> knowledge through innovative educational programs in which students and emerging scholars are mentored to realize their highest potential and assume roles of leadership, responsibility, and service to society</a:t>
            </a:r>
            <a:r>
              <a:rPr lang="en-US" dirty="0" smtClean="0">
                <a:solidFill>
                  <a:schemeClr val="bg2"/>
                </a:solidFill>
                <a:effectLst>
                  <a:outerShdw blurRad="38100" dist="38100" dir="2700000" algn="tl">
                    <a:srgbClr val="000000">
                      <a:alpha val="43137"/>
                    </a:srgbClr>
                  </a:outerShdw>
                </a:effectLst>
              </a:rPr>
              <a:t>.</a:t>
            </a:r>
          </a:p>
          <a:p>
            <a:pPr>
              <a:buFont typeface="+mj-lt"/>
              <a:buAutoNum type="arabicPeriod"/>
            </a:pPr>
            <a:endParaRPr lang="en-US" dirty="0">
              <a:solidFill>
                <a:schemeClr val="bg2"/>
              </a:solidFill>
              <a:effectLst>
                <a:outerShdw blurRad="38100" dist="38100" dir="2700000" algn="tl">
                  <a:srgbClr val="000000">
                    <a:alpha val="43137"/>
                  </a:srgbClr>
                </a:outerShdw>
              </a:effectLst>
            </a:endParaRPr>
          </a:p>
          <a:p>
            <a:pPr>
              <a:buFont typeface="+mj-lt"/>
              <a:buAutoNum type="arabicPeriod"/>
            </a:pPr>
            <a:r>
              <a:rPr lang="en-US" dirty="0">
                <a:solidFill>
                  <a:schemeClr val="bg2"/>
                </a:solidFill>
                <a:effectLst>
                  <a:outerShdw blurRad="38100" dist="38100" dir="2700000" algn="tl">
                    <a:srgbClr val="000000">
                      <a:alpha val="43137"/>
                    </a:srgbClr>
                  </a:outerShdw>
                </a:effectLst>
              </a:rPr>
              <a:t>To </a:t>
            </a:r>
            <a:r>
              <a:rPr lang="en-US" b="1" dirty="0">
                <a:solidFill>
                  <a:schemeClr val="bg2"/>
                </a:solidFill>
                <a:effectLst>
                  <a:outerShdw blurRad="38100" dist="38100" dir="2700000" algn="tl">
                    <a:srgbClr val="000000">
                      <a:alpha val="43137"/>
                    </a:srgbClr>
                  </a:outerShdw>
                </a:effectLst>
              </a:rPr>
              <a:t>apply</a:t>
            </a:r>
            <a:r>
              <a:rPr lang="en-US" dirty="0">
                <a:solidFill>
                  <a:schemeClr val="bg2"/>
                </a:solidFill>
                <a:effectLst>
                  <a:outerShdw blurRad="38100" dist="38100" dir="2700000" algn="tl">
                    <a:srgbClr val="000000">
                      <a:alpha val="43137"/>
                    </a:srgbClr>
                  </a:outerShdw>
                </a:effectLst>
              </a:rPr>
              <a:t> knowledge through local and global engagement that will improve quality of life and enhance the economy of the state, nation, and world.</a:t>
            </a:r>
          </a:p>
        </p:txBody>
      </p:sp>
    </p:spTree>
    <p:extLst>
      <p:ext uri="{BB962C8B-B14F-4D97-AF65-F5344CB8AC3E}">
        <p14:creationId xmlns:p14="http://schemas.microsoft.com/office/powerpoint/2010/main" val="27191277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Clery</a:t>
            </a:r>
            <a:r>
              <a:rPr lang="en-US" dirty="0" smtClean="0"/>
              <a:t> Act</a:t>
            </a:r>
            <a:endParaRPr lang="en-US" dirty="0"/>
          </a:p>
        </p:txBody>
      </p:sp>
      <p:sp>
        <p:nvSpPr>
          <p:cNvPr id="3" name="Content Placeholder 2"/>
          <p:cNvSpPr>
            <a:spLocks noGrp="1"/>
          </p:cNvSpPr>
          <p:nvPr>
            <p:ph idx="1"/>
          </p:nvPr>
        </p:nvSpPr>
        <p:spPr>
          <a:xfrm>
            <a:off x="801914" y="1543943"/>
            <a:ext cx="7772400" cy="2154436"/>
          </a:xfrm>
        </p:spPr>
        <p:txBody>
          <a:bodyPr/>
          <a:lstStyle/>
          <a:p>
            <a:r>
              <a:rPr lang="en-US" dirty="0" smtClean="0"/>
              <a:t>Overview</a:t>
            </a:r>
          </a:p>
          <a:p>
            <a:r>
              <a:rPr lang="en-US" dirty="0" smtClean="0"/>
              <a:t>Timely warnings</a:t>
            </a:r>
          </a:p>
          <a:p>
            <a:r>
              <a:rPr lang="en-US" dirty="0" smtClean="0"/>
              <a:t>Emergency notifications</a:t>
            </a:r>
          </a:p>
          <a:p>
            <a:r>
              <a:rPr lang="en-US" dirty="0" smtClean="0"/>
              <a:t>Non-compliance $</a:t>
            </a:r>
            <a:r>
              <a:rPr lang="en-US" smtClean="0"/>
              <a:t>35,000 each</a:t>
            </a:r>
            <a:endParaRPr lang="en-US" dirty="0"/>
          </a:p>
        </p:txBody>
      </p:sp>
    </p:spTree>
    <p:extLst>
      <p:ext uri="{BB962C8B-B14F-4D97-AF65-F5344CB8AC3E}">
        <p14:creationId xmlns:p14="http://schemas.microsoft.com/office/powerpoint/2010/main" val="16793504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as Safety Manager</a:t>
            </a:r>
            <a:endParaRPr lang="en-US" dirty="0"/>
          </a:p>
        </p:txBody>
      </p:sp>
      <p:sp>
        <p:nvSpPr>
          <p:cNvPr id="3" name="Content Placeholder 2"/>
          <p:cNvSpPr>
            <a:spLocks noGrp="1"/>
          </p:cNvSpPr>
          <p:nvPr>
            <p:ph idx="1"/>
          </p:nvPr>
        </p:nvSpPr>
        <p:spPr>
          <a:xfrm>
            <a:off x="-214086" y="1543943"/>
            <a:ext cx="7772400" cy="892552"/>
          </a:xfrm>
          <a:effectLst>
            <a:glow rad="127000">
              <a:schemeClr val="accent1">
                <a:alpha val="38000"/>
              </a:schemeClr>
            </a:glow>
          </a:effectLst>
        </p:spPr>
        <p:txBody>
          <a:bodyPr/>
          <a:lstStyle/>
          <a:p>
            <a:pPr marL="165100" indent="0">
              <a:buNone/>
            </a:pPr>
            <a:r>
              <a:rPr lang="en-US" dirty="0" smtClean="0"/>
              <a:t>The supervisor represents WSU as the “employer.”</a:t>
            </a:r>
            <a:endParaRPr lang="en-US" dirty="0"/>
          </a:p>
        </p:txBody>
      </p:sp>
      <p:pic>
        <p:nvPicPr>
          <p:cNvPr id="4" name="Picture 3"/>
          <p:cNvPicPr>
            <a:picLocks noChangeAspect="1"/>
          </p:cNvPicPr>
          <p:nvPr/>
        </p:nvPicPr>
        <p:blipFill rotWithShape="1">
          <a:blip r:embed="rId2"/>
          <a:srcRect l="22300" t="36759" r="23063" b="26695"/>
          <a:stretch/>
        </p:blipFill>
        <p:spPr>
          <a:xfrm>
            <a:off x="7340837" y="1543943"/>
            <a:ext cx="1444240" cy="1965533"/>
          </a:xfrm>
          <a:prstGeom prst="rect">
            <a:avLst/>
          </a:prstGeom>
        </p:spPr>
      </p:pic>
      <p:pic>
        <p:nvPicPr>
          <p:cNvPr id="5" name="Picture 4"/>
          <p:cNvPicPr>
            <a:picLocks noChangeAspect="1"/>
          </p:cNvPicPr>
          <p:nvPr/>
        </p:nvPicPr>
        <p:blipFill>
          <a:blip r:embed="rId3"/>
          <a:stretch>
            <a:fillRect/>
          </a:stretch>
        </p:blipFill>
        <p:spPr>
          <a:xfrm>
            <a:off x="625934" y="2704655"/>
            <a:ext cx="5486400" cy="1116733"/>
          </a:xfrm>
          <a:prstGeom prst="rect">
            <a:avLst/>
          </a:prstGeom>
        </p:spPr>
      </p:pic>
      <p:pic>
        <p:nvPicPr>
          <p:cNvPr id="6" name="Picture 5"/>
          <p:cNvPicPr>
            <a:picLocks noChangeAspect="1"/>
          </p:cNvPicPr>
          <p:nvPr/>
        </p:nvPicPr>
        <p:blipFill>
          <a:blip r:embed="rId4"/>
          <a:stretch>
            <a:fillRect/>
          </a:stretch>
        </p:blipFill>
        <p:spPr>
          <a:xfrm>
            <a:off x="2901208" y="4165008"/>
            <a:ext cx="5486400" cy="436005"/>
          </a:xfrm>
          <a:prstGeom prst="rect">
            <a:avLst/>
          </a:prstGeom>
        </p:spPr>
      </p:pic>
      <p:pic>
        <p:nvPicPr>
          <p:cNvPr id="7" name="Picture 6"/>
          <p:cNvPicPr>
            <a:picLocks noChangeAspect="1"/>
          </p:cNvPicPr>
          <p:nvPr/>
        </p:nvPicPr>
        <p:blipFill>
          <a:blip r:embed="rId5"/>
          <a:stretch>
            <a:fillRect/>
          </a:stretch>
        </p:blipFill>
        <p:spPr>
          <a:xfrm>
            <a:off x="1617246" y="5184359"/>
            <a:ext cx="5486400" cy="1232008"/>
          </a:xfrm>
          <a:prstGeom prst="rect">
            <a:avLst/>
          </a:prstGeom>
        </p:spPr>
      </p:pic>
      <p:sp>
        <p:nvSpPr>
          <p:cNvPr id="14" name="Oval 13"/>
          <p:cNvSpPr/>
          <p:nvPr/>
        </p:nvSpPr>
        <p:spPr>
          <a:xfrm>
            <a:off x="969264" y="2704655"/>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5360" y="2975927"/>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2312" y="3393503"/>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17136" y="4167695"/>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44440" y="4320095"/>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97424" y="5697791"/>
            <a:ext cx="576072" cy="1482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117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17319"/>
            <a:ext cx="3730752" cy="4062651"/>
          </a:xfrm>
        </p:spPr>
        <p:txBody>
          <a:bodyPr/>
          <a:lstStyle/>
          <a:p>
            <a:pPr marL="179388"/>
            <a:r>
              <a:rPr lang="en-US" b="1" dirty="0" smtClean="0"/>
              <a:t>Report hazards to:</a:t>
            </a:r>
          </a:p>
          <a:p>
            <a:pPr>
              <a:buFont typeface="Courier New" panose="02070309020205020404" pitchFamily="49" charset="0"/>
              <a:buChar char="o"/>
            </a:pPr>
            <a:r>
              <a:rPr lang="en-US" b="1" dirty="0"/>
              <a:t>Supervisor,</a:t>
            </a:r>
          </a:p>
          <a:p>
            <a:pPr>
              <a:buFont typeface="Courier New" panose="02070309020205020404" pitchFamily="49" charset="0"/>
              <a:buChar char="o"/>
            </a:pPr>
            <a:r>
              <a:rPr lang="en-US" b="1" dirty="0" smtClean="0"/>
              <a:t>Hazard Notification form SPPM 2.52,</a:t>
            </a:r>
          </a:p>
          <a:p>
            <a:pPr>
              <a:buFont typeface="Courier New" panose="02070309020205020404" pitchFamily="49" charset="0"/>
              <a:buChar char="o"/>
            </a:pPr>
            <a:r>
              <a:rPr lang="en-US" b="1" dirty="0" err="1" smtClean="0"/>
              <a:t>MyFacilities</a:t>
            </a:r>
            <a:endParaRPr lang="en-US" b="1" dirty="0" smtClean="0"/>
          </a:p>
          <a:p>
            <a:pPr>
              <a:buFont typeface="Courier New" panose="02070309020205020404" pitchFamily="49" charset="0"/>
              <a:buChar char="o"/>
            </a:pPr>
            <a:r>
              <a:rPr lang="en-US" b="1" dirty="0" smtClean="0"/>
              <a:t>Safety Committee</a:t>
            </a:r>
          </a:p>
          <a:p>
            <a:pPr marL="165100" indent="0">
              <a:buNone/>
            </a:pPr>
            <a:endParaRPr lang="en-US" b="1" dirty="0"/>
          </a:p>
        </p:txBody>
      </p:sp>
      <p:pic>
        <p:nvPicPr>
          <p:cNvPr id="6" name="Picture 5"/>
          <p:cNvPicPr>
            <a:picLocks noChangeAspect="1"/>
          </p:cNvPicPr>
          <p:nvPr/>
        </p:nvPicPr>
        <p:blipFill>
          <a:blip r:embed="rId2"/>
          <a:stretch>
            <a:fillRect/>
          </a:stretch>
        </p:blipFill>
        <p:spPr>
          <a:xfrm>
            <a:off x="4528039" y="738553"/>
            <a:ext cx="4451838" cy="6004805"/>
          </a:xfrm>
          <a:prstGeom prst="rect">
            <a:avLst/>
          </a:prstGeom>
        </p:spPr>
      </p:pic>
      <p:sp>
        <p:nvSpPr>
          <p:cNvPr id="7" name="TextBox 6"/>
          <p:cNvSpPr txBox="1"/>
          <p:nvPr/>
        </p:nvSpPr>
        <p:spPr>
          <a:xfrm>
            <a:off x="4591203" y="1218674"/>
            <a:ext cx="4325509" cy="2011680"/>
          </a:xfrm>
          <a:prstGeom prst="rect">
            <a:avLst/>
          </a:prstGeom>
          <a:solidFill>
            <a:srgbClr val="FFFF00"/>
          </a:solidFill>
        </p:spPr>
        <p:txBody>
          <a:bodyPr wrap="square" rtlCol="0">
            <a:spAutoFit/>
          </a:bodyPr>
          <a:lstStyle/>
          <a:p>
            <a:r>
              <a:rPr lang="en-US" sz="2800" b="1" dirty="0" smtClean="0">
                <a:solidFill>
                  <a:schemeClr val="bg2"/>
                </a:solidFill>
              </a:rPr>
              <a:t>Shawn’s Notes		</a:t>
            </a:r>
            <a:r>
              <a:rPr lang="en-US" sz="1600" b="1" baseline="30000" dirty="0" smtClean="0">
                <a:solidFill>
                  <a:schemeClr val="bg2"/>
                </a:solidFill>
              </a:rPr>
              <a:t>$0.02</a:t>
            </a:r>
          </a:p>
          <a:p>
            <a:endParaRPr lang="en-US" sz="2800" b="1" dirty="0" smtClean="0">
              <a:solidFill>
                <a:schemeClr val="bg2"/>
              </a:solidFill>
            </a:endParaRPr>
          </a:p>
          <a:p>
            <a:r>
              <a:rPr lang="en-US" sz="2800" b="1" dirty="0">
                <a:solidFill>
                  <a:schemeClr val="bg2"/>
                </a:solidFill>
              </a:rPr>
              <a:t>	</a:t>
            </a:r>
            <a:r>
              <a:rPr lang="en-US" sz="4400" b="1" dirty="0" smtClean="0">
                <a:solidFill>
                  <a:schemeClr val="bg2"/>
                </a:solidFill>
              </a:rPr>
              <a:t>Safety 101</a:t>
            </a:r>
            <a:endParaRPr lang="en-US" sz="4400" b="1" dirty="0">
              <a:solidFill>
                <a:schemeClr val="bg2"/>
              </a:solidFill>
            </a:endParaRPr>
          </a:p>
        </p:txBody>
      </p:sp>
    </p:spTree>
    <p:extLst>
      <p:ext uri="{BB962C8B-B14F-4D97-AF65-F5344CB8AC3E}">
        <p14:creationId xmlns:p14="http://schemas.microsoft.com/office/powerpoint/2010/main" val="42771231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17319"/>
            <a:ext cx="3730752" cy="5201424"/>
          </a:xfrm>
        </p:spPr>
        <p:txBody>
          <a:bodyPr/>
          <a:lstStyle/>
          <a:p>
            <a:pPr marL="179388"/>
            <a:r>
              <a:rPr lang="en-US" b="1" dirty="0" smtClean="0"/>
              <a:t>Training:</a:t>
            </a:r>
          </a:p>
          <a:p>
            <a:r>
              <a:rPr lang="en-US" sz="1200" dirty="0"/>
              <a:t>All employees are to receive the following training within the employing department</a:t>
            </a:r>
            <a:r>
              <a:rPr lang="en-US" sz="1200" dirty="0" smtClean="0"/>
              <a:t>:</a:t>
            </a:r>
            <a:endParaRPr lang="en-US" sz="1200" dirty="0"/>
          </a:p>
          <a:p>
            <a:r>
              <a:rPr lang="en-US" sz="1200" dirty="0"/>
              <a:t>Back injury </a:t>
            </a:r>
            <a:r>
              <a:rPr lang="en-US" sz="1200" dirty="0" smtClean="0"/>
              <a:t>prevention (Ergonomics)</a:t>
            </a:r>
            <a:endParaRPr lang="en-US" sz="1200" dirty="0"/>
          </a:p>
          <a:p>
            <a:r>
              <a:rPr lang="en-US" sz="1200" dirty="0" smtClean="0"/>
              <a:t>Prevention </a:t>
            </a:r>
            <a:r>
              <a:rPr lang="en-US" sz="1200" dirty="0"/>
              <a:t>of slips and falls</a:t>
            </a:r>
          </a:p>
          <a:p>
            <a:r>
              <a:rPr lang="en-US" sz="1200" dirty="0" smtClean="0"/>
              <a:t>Fire </a:t>
            </a:r>
            <a:r>
              <a:rPr lang="en-US" sz="1200" dirty="0"/>
              <a:t>extinguisher operation</a:t>
            </a:r>
          </a:p>
          <a:p>
            <a:r>
              <a:rPr lang="en-US" sz="1200" dirty="0" smtClean="0"/>
              <a:t>Hazard Communication</a:t>
            </a:r>
          </a:p>
          <a:p>
            <a:r>
              <a:rPr lang="en-US" sz="1200" dirty="0" smtClean="0"/>
              <a:t>Office safety</a:t>
            </a:r>
          </a:p>
          <a:p>
            <a:r>
              <a:rPr lang="en-US" sz="1200" dirty="0" smtClean="0"/>
              <a:t>Asbestos Awareness</a:t>
            </a:r>
          </a:p>
          <a:p>
            <a:r>
              <a:rPr lang="en-US" sz="1200" dirty="0"/>
              <a:t>Use and care of personal protective </a:t>
            </a:r>
            <a:r>
              <a:rPr lang="en-US" sz="1200" dirty="0" smtClean="0"/>
              <a:t>equipment (if applicable)</a:t>
            </a:r>
            <a:endParaRPr lang="en-US" sz="1200" dirty="0"/>
          </a:p>
          <a:p>
            <a:endParaRPr lang="en-US" sz="1200" dirty="0"/>
          </a:p>
          <a:p>
            <a:pPr marL="457200" indent="-457200">
              <a:buFont typeface="Courier New" panose="02070309020205020404" pitchFamily="49" charset="0"/>
              <a:buChar char="o"/>
            </a:pPr>
            <a:endParaRPr lang="en-US" b="1" dirty="0" smtClean="0"/>
          </a:p>
          <a:p>
            <a:pPr marL="165100" indent="0">
              <a:buNone/>
            </a:pPr>
            <a:endParaRPr lang="en-US" b="1" dirty="0"/>
          </a:p>
        </p:txBody>
      </p:sp>
      <p:pic>
        <p:nvPicPr>
          <p:cNvPr id="6" name="Picture 5"/>
          <p:cNvPicPr>
            <a:picLocks noChangeAspect="1"/>
          </p:cNvPicPr>
          <p:nvPr/>
        </p:nvPicPr>
        <p:blipFill>
          <a:blip r:embed="rId2"/>
          <a:stretch>
            <a:fillRect/>
          </a:stretch>
        </p:blipFill>
        <p:spPr>
          <a:xfrm>
            <a:off x="4528039" y="738553"/>
            <a:ext cx="4451838" cy="6004805"/>
          </a:xfrm>
          <a:prstGeom prst="rect">
            <a:avLst/>
          </a:prstGeom>
        </p:spPr>
      </p:pic>
      <p:sp>
        <p:nvSpPr>
          <p:cNvPr id="7" name="TextBox 6"/>
          <p:cNvSpPr txBox="1"/>
          <p:nvPr/>
        </p:nvSpPr>
        <p:spPr>
          <a:xfrm>
            <a:off x="4591203" y="1218674"/>
            <a:ext cx="4325509" cy="2011680"/>
          </a:xfrm>
          <a:prstGeom prst="rect">
            <a:avLst/>
          </a:prstGeom>
          <a:solidFill>
            <a:srgbClr val="FFFF00"/>
          </a:solidFill>
        </p:spPr>
        <p:txBody>
          <a:bodyPr wrap="square" rtlCol="0">
            <a:spAutoFit/>
          </a:bodyPr>
          <a:lstStyle/>
          <a:p>
            <a:r>
              <a:rPr lang="en-US" sz="2800" b="1" dirty="0" smtClean="0">
                <a:solidFill>
                  <a:schemeClr val="bg2"/>
                </a:solidFill>
              </a:rPr>
              <a:t>Shawn’s Notes		</a:t>
            </a:r>
            <a:r>
              <a:rPr lang="en-US" sz="1600" b="1" baseline="30000" dirty="0" smtClean="0">
                <a:solidFill>
                  <a:schemeClr val="bg2"/>
                </a:solidFill>
              </a:rPr>
              <a:t>$0.02</a:t>
            </a:r>
          </a:p>
          <a:p>
            <a:endParaRPr lang="en-US" sz="2800" b="1" dirty="0" smtClean="0">
              <a:solidFill>
                <a:schemeClr val="bg2"/>
              </a:solidFill>
            </a:endParaRPr>
          </a:p>
          <a:p>
            <a:r>
              <a:rPr lang="en-US" sz="2800" b="1" dirty="0">
                <a:solidFill>
                  <a:schemeClr val="bg2"/>
                </a:solidFill>
              </a:rPr>
              <a:t>	</a:t>
            </a:r>
            <a:r>
              <a:rPr lang="en-US" sz="4400" b="1" dirty="0" smtClean="0">
                <a:solidFill>
                  <a:schemeClr val="bg2"/>
                </a:solidFill>
              </a:rPr>
              <a:t>Safety 101</a:t>
            </a:r>
            <a:endParaRPr lang="en-US" sz="4400" b="1" dirty="0">
              <a:solidFill>
                <a:schemeClr val="bg2"/>
              </a:solidFill>
            </a:endParaRPr>
          </a:p>
        </p:txBody>
      </p:sp>
      <p:sp>
        <p:nvSpPr>
          <p:cNvPr id="3" name="Explosion 2 2"/>
          <p:cNvSpPr/>
          <p:nvPr/>
        </p:nvSpPr>
        <p:spPr>
          <a:xfrm rot="229258">
            <a:off x="253070" y="2599504"/>
            <a:ext cx="3585027" cy="733408"/>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6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1" y="813815"/>
            <a:ext cx="5458968" cy="1692771"/>
          </a:xfrm>
        </p:spPr>
        <p:txBody>
          <a:bodyPr/>
          <a:lstStyle/>
          <a:p>
            <a:pPr marL="179388"/>
            <a:r>
              <a:rPr lang="en-US" b="1" dirty="0" smtClean="0"/>
              <a:t>Training:</a:t>
            </a:r>
          </a:p>
          <a:p>
            <a:pPr>
              <a:buFont typeface="Courier New" panose="02070309020205020404" pitchFamily="49" charset="0"/>
              <a:buChar char="o"/>
            </a:pPr>
            <a:r>
              <a:rPr lang="en-US" sz="1600" dirty="0" smtClean="0"/>
              <a:t>The following duties, if assigned require additional training:</a:t>
            </a:r>
            <a:endParaRPr lang="en-US" sz="1600" dirty="0"/>
          </a:p>
          <a:p>
            <a:pPr marL="165100" indent="0">
              <a:buNone/>
            </a:pP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858922943"/>
              </p:ext>
            </p:extLst>
          </p:nvPr>
        </p:nvGraphicFramePr>
        <p:xfrm>
          <a:off x="1151535" y="2113394"/>
          <a:ext cx="7290130" cy="3158992"/>
        </p:xfrm>
        <a:graphic>
          <a:graphicData uri="http://schemas.openxmlformats.org/drawingml/2006/table">
            <a:tbl>
              <a:tblPr firstRow="1" firstCol="1" bandRow="1">
                <a:tableStyleId>{5C22544A-7EE6-4342-B048-85BDC9FD1C3A}</a:tableStyleId>
              </a:tblPr>
              <a:tblGrid>
                <a:gridCol w="2294933">
                  <a:extLst>
                    <a:ext uri="{9D8B030D-6E8A-4147-A177-3AD203B41FA5}">
                      <a16:colId xmlns:a16="http://schemas.microsoft.com/office/drawing/2014/main" val="20000"/>
                    </a:ext>
                  </a:extLst>
                </a:gridCol>
                <a:gridCol w="2499057">
                  <a:extLst>
                    <a:ext uri="{9D8B030D-6E8A-4147-A177-3AD203B41FA5}">
                      <a16:colId xmlns:a16="http://schemas.microsoft.com/office/drawing/2014/main" val="20001"/>
                    </a:ext>
                  </a:extLst>
                </a:gridCol>
                <a:gridCol w="2496140">
                  <a:extLst>
                    <a:ext uri="{9D8B030D-6E8A-4147-A177-3AD203B41FA5}">
                      <a16:colId xmlns:a16="http://schemas.microsoft.com/office/drawing/2014/main" val="20002"/>
                    </a:ext>
                  </a:extLst>
                </a:gridCol>
              </a:tblGrid>
              <a:tr h="413217">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Chemical Handling</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Trench/Excavation Work</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Dangerous Waste Handling</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3217">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bg2"/>
                          </a:solidFill>
                          <a:effectLst/>
                        </a:rPr>
                        <a:t>Respirator Use (non-voluntary)</a:t>
                      </a:r>
                      <a:endParaRPr lang="en-US" sz="1400" b="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dirty="0">
                          <a:effectLst/>
                        </a:rPr>
                        <a:t>Work with Hazardous Energy/LOTO</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dirty="0">
                          <a:effectLst/>
                        </a:rPr>
                        <a:t>Spill Response</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13217">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Confined Space Entry</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Hot Work (Weld/Cut)</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Signaling/Flagging</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13217">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bg2"/>
                          </a:solidFill>
                          <a:effectLst/>
                        </a:rPr>
                        <a:t>Work above 10 </a:t>
                      </a:r>
                      <a:r>
                        <a:rPr lang="en-US" sz="1400" b="0" dirty="0" smtClean="0">
                          <a:solidFill>
                            <a:schemeClr val="bg2"/>
                          </a:solidFill>
                          <a:effectLst/>
                        </a:rPr>
                        <a:t>feet aka fall protection</a:t>
                      </a:r>
                      <a:endParaRPr lang="en-US" sz="1400" b="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bg2"/>
                          </a:solidFill>
                          <a:effectLst/>
                        </a:rPr>
                        <a:t>Work with Blood Borne Pathogens/OPIM</a:t>
                      </a:r>
                      <a:endParaRPr lang="en-US" sz="14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bg2"/>
                          </a:solidFill>
                          <a:effectLst/>
                        </a:rPr>
                        <a:t>Laboratory Work</a:t>
                      </a:r>
                      <a:endParaRPr lang="en-US" sz="140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06608">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Ladder Use</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Electrical Work</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Work around Lasers</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13217">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bg2"/>
                          </a:solidFill>
                          <a:effectLst/>
                        </a:rPr>
                        <a:t>Work from Scaffolds</a:t>
                      </a:r>
                      <a:endParaRPr lang="en-US" sz="1400" b="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a:effectLst/>
                        </a:rPr>
                        <a:t>Asbestos Work</a:t>
                      </a:r>
                      <a:endParaRPr lang="en-US" sz="140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dirty="0">
                          <a:effectLst/>
                        </a:rPr>
                        <a:t>Work around Radio Transmitters</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06608">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tx1"/>
                          </a:solidFill>
                          <a:effectLst/>
                        </a:rPr>
                        <a:t>Operate Lifts</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Lead Based Paint</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342900" marR="209550" lvl="0" indent="-342900">
                        <a:spcBef>
                          <a:spcPts val="0"/>
                        </a:spcBef>
                        <a:spcAft>
                          <a:spcPts val="0"/>
                        </a:spcAft>
                        <a:buFont typeface="Symbol" panose="05050102010706020507" pitchFamily="18" charset="2"/>
                        <a:buChar char=""/>
                      </a:pPr>
                      <a:r>
                        <a:rPr lang="en-US" sz="1400" dirty="0">
                          <a:solidFill>
                            <a:schemeClr val="tx1"/>
                          </a:solidFill>
                          <a:effectLst/>
                        </a:rPr>
                        <a:t>Pesticide Handling</a:t>
                      </a:r>
                      <a:endPar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598672">
                <a:tc>
                  <a:txBody>
                    <a:bodyPr/>
                    <a:lstStyle/>
                    <a:p>
                      <a:pPr marL="342900" marR="209550" lvl="0" indent="-342900">
                        <a:spcBef>
                          <a:spcPts val="0"/>
                        </a:spcBef>
                        <a:spcAft>
                          <a:spcPts val="0"/>
                        </a:spcAft>
                        <a:buFont typeface="Symbol" panose="05050102010706020507" pitchFamily="18" charset="2"/>
                        <a:buChar char=""/>
                      </a:pPr>
                      <a:r>
                        <a:rPr lang="en-US" sz="1400" b="0" dirty="0">
                          <a:solidFill>
                            <a:schemeClr val="bg2"/>
                          </a:solidFill>
                          <a:effectLst/>
                        </a:rPr>
                        <a:t>Operate Powered Tools</a:t>
                      </a:r>
                      <a:endParaRPr lang="en-US" sz="1400" b="0" dirty="0">
                        <a:solidFill>
                          <a:schemeClr val="bg2"/>
                        </a:solidFill>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342900" marR="209550" lvl="0" indent="-342900">
                        <a:spcBef>
                          <a:spcPts val="0"/>
                        </a:spcBef>
                        <a:spcAft>
                          <a:spcPts val="0"/>
                        </a:spcAft>
                        <a:buFont typeface="Symbol" panose="05050102010706020507" pitchFamily="18" charset="2"/>
                        <a:buChar char=""/>
                      </a:pPr>
                      <a:r>
                        <a:rPr lang="en-US" sz="1400">
                          <a:effectLst/>
                        </a:rPr>
                        <a:t>Compressed Gas</a:t>
                      </a:r>
                      <a:endParaRPr lang="en-US" sz="140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457200" marR="209550" indent="0">
                        <a:spcBef>
                          <a:spcPts val="0"/>
                        </a:spcBef>
                        <a:spcAft>
                          <a:spcPts val="0"/>
                        </a:spcAft>
                      </a:pPr>
                      <a:r>
                        <a:rPr lang="en-US" sz="1400" dirty="0">
                          <a:effectLst/>
                        </a:rPr>
                        <a:t> </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txBody>
                  <a:tcPr marL="68345" marR="68345"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848854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10817" y="645425"/>
            <a:ext cx="8672757" cy="4129572"/>
          </a:xfrm>
          <a:prstGeom prst="rect">
            <a:avLst/>
          </a:prstGeom>
        </p:spPr>
      </p:pic>
      <p:sp>
        <p:nvSpPr>
          <p:cNvPr id="6" name="Right Arrow 5"/>
          <p:cNvSpPr/>
          <p:nvPr/>
        </p:nvSpPr>
        <p:spPr>
          <a:xfrm rot="13970432">
            <a:off x="5658679" y="4335904"/>
            <a:ext cx="36576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98" t="218" r="34025" b="-218"/>
          <a:stretch/>
        </p:blipFill>
        <p:spPr>
          <a:xfrm>
            <a:off x="-13252" y="645424"/>
            <a:ext cx="9144000" cy="6219152"/>
          </a:xfrm>
          <a:prstGeom prst="rect">
            <a:avLst/>
          </a:prstGeom>
        </p:spPr>
      </p:pic>
      <p:sp>
        <p:nvSpPr>
          <p:cNvPr id="8" name="Right Arrow 7"/>
          <p:cNvSpPr/>
          <p:nvPr/>
        </p:nvSpPr>
        <p:spPr>
          <a:xfrm rot="13741084">
            <a:off x="2957008" y="5151774"/>
            <a:ext cx="36576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228375" y="645423"/>
            <a:ext cx="8699612" cy="5788715"/>
          </a:xfrm>
          <a:prstGeom prst="rect">
            <a:avLst/>
          </a:prstGeom>
        </p:spPr>
      </p:pic>
      <p:sp>
        <p:nvSpPr>
          <p:cNvPr id="10" name="TextBox 9"/>
          <p:cNvSpPr txBox="1"/>
          <p:nvPr/>
        </p:nvSpPr>
        <p:spPr>
          <a:xfrm>
            <a:off x="6079633" y="1126435"/>
            <a:ext cx="877758" cy="369332"/>
          </a:xfrm>
          <a:prstGeom prst="rect">
            <a:avLst/>
          </a:prstGeom>
          <a:noFill/>
        </p:spPr>
        <p:txBody>
          <a:bodyPr wrap="square" rtlCol="0">
            <a:spAutoFit/>
          </a:bodyPr>
          <a:lstStyle/>
          <a:p>
            <a:pPr algn="ctr"/>
            <a:r>
              <a:rPr lang="en-US" b="1" dirty="0" smtClean="0">
                <a:solidFill>
                  <a:schemeClr val="accent1"/>
                </a:solidFill>
                <a:effectLst>
                  <a:outerShdw blurRad="38100" dist="38100" dir="2700000" algn="tl">
                    <a:srgbClr val="000000">
                      <a:alpha val="43137"/>
                    </a:srgbClr>
                  </a:outerShdw>
                </a:effectLst>
              </a:rPr>
              <a:t>Enroll</a:t>
            </a:r>
            <a:endParaRPr lang="en-US"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651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026" y="851734"/>
            <a:ext cx="6190830" cy="892552"/>
          </a:xfrm>
        </p:spPr>
        <p:txBody>
          <a:bodyPr/>
          <a:lstStyle/>
          <a:p>
            <a:pPr marL="165100" indent="0">
              <a:buNone/>
            </a:pPr>
            <a:r>
              <a:rPr lang="en-US" dirty="0" smtClean="0"/>
              <a:t>2017 vs 2016 vs 2015 Incidents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180665473"/>
              </p:ext>
            </p:extLst>
          </p:nvPr>
        </p:nvGraphicFramePr>
        <p:xfrm>
          <a:off x="475488" y="1413893"/>
          <a:ext cx="8558784" cy="506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25862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8026" y="851734"/>
            <a:ext cx="2942635" cy="492443"/>
          </a:xfrm>
        </p:spPr>
        <p:txBody>
          <a:bodyPr/>
          <a:lstStyle/>
          <a:p>
            <a:pPr marL="165100" indent="0">
              <a:buNone/>
            </a:pPr>
            <a:r>
              <a:rPr lang="en-US" dirty="0" smtClean="0"/>
              <a:t>2017 Incidents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61241488"/>
              </p:ext>
            </p:extLst>
          </p:nvPr>
        </p:nvGraphicFramePr>
        <p:xfrm>
          <a:off x="994791" y="1492948"/>
          <a:ext cx="7410450" cy="5133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78047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ctrTitle"/>
          </p:nvPr>
        </p:nvSpPr>
        <p:spPr>
          <a:xfrm>
            <a:off x="3216275" y="1997075"/>
            <a:ext cx="5238750" cy="892175"/>
          </a:xfrm>
        </p:spPr>
        <p:txBody>
          <a:bodyPr/>
          <a:lstStyle/>
          <a:p>
            <a:r>
              <a:rPr lang="en-US" altLang="en-US" dirty="0" smtClean="0"/>
              <a:t/>
            </a:r>
            <a:br>
              <a:rPr lang="en-US" altLang="en-US" dirty="0" smtClean="0"/>
            </a:br>
            <a:endParaRPr lang="en-US" altLang="en-US" dirty="0" smtClean="0"/>
          </a:p>
        </p:txBody>
      </p:sp>
      <p:sp>
        <p:nvSpPr>
          <p:cNvPr id="7" name="Subtitle 6"/>
          <p:cNvSpPr>
            <a:spLocks noGrp="1"/>
          </p:cNvSpPr>
          <p:nvPr>
            <p:ph type="subTitle" idx="1"/>
          </p:nvPr>
        </p:nvSpPr>
        <p:spPr>
          <a:xfrm>
            <a:off x="773113" y="2185989"/>
            <a:ext cx="7707312" cy="8044510"/>
          </a:xfrm>
        </p:spPr>
        <p:txBody>
          <a:bodyPr/>
          <a:lstStyle/>
          <a:p>
            <a:pPr algn="l">
              <a:defRPr/>
            </a:pPr>
            <a:r>
              <a:rPr sz="2400" dirty="0">
                <a:solidFill>
                  <a:srgbClr val="000000"/>
                </a:solidFill>
              </a:rPr>
              <a:t>Environmental </a:t>
            </a:r>
            <a:r>
              <a:rPr sz="2400" dirty="0" smtClean="0">
                <a:solidFill>
                  <a:srgbClr val="000000"/>
                </a:solidFill>
              </a:rPr>
              <a:t>Health, Safety and Risk Management </a:t>
            </a:r>
            <a:r>
              <a:rPr sz="4400" b="1" i="1" u="sng" dirty="0" smtClean="0">
                <a:solidFill>
                  <a:srgbClr val="000000"/>
                </a:solidFill>
              </a:rPr>
              <a:t>Services</a:t>
            </a:r>
            <a:r>
              <a:rPr sz="2400" dirty="0" smtClean="0">
                <a:solidFill>
                  <a:srgbClr val="000000"/>
                </a:solidFill>
              </a:rPr>
              <a:t> (EHS&amp;RMS):</a:t>
            </a:r>
          </a:p>
          <a:p>
            <a:pPr>
              <a:defRPr/>
            </a:pPr>
            <a:endParaRPr sz="1100" dirty="0">
              <a:solidFill>
                <a:srgbClr val="000000"/>
              </a:solidFill>
            </a:endParaRPr>
          </a:p>
          <a:p>
            <a:pPr marL="801688" lvl="1" indent="-457200">
              <a:buSzPct val="70000"/>
              <a:buFont typeface="+mj-lt"/>
              <a:buAutoNum type="arabicPeriod"/>
              <a:defRPr/>
            </a:pPr>
            <a:r>
              <a:rPr sz="2000" dirty="0" smtClean="0">
                <a:solidFill>
                  <a:srgbClr val="000000"/>
                </a:solidFill>
              </a:rPr>
              <a:t>Environmental Services (Chemical Spills and Waste)</a:t>
            </a:r>
          </a:p>
          <a:p>
            <a:pPr marL="801688" lvl="1" indent="-457200">
              <a:buSzPct val="70000"/>
              <a:buFont typeface="+mj-lt"/>
              <a:buAutoNum type="arabicPeriod"/>
              <a:defRPr/>
            </a:pPr>
            <a:r>
              <a:rPr sz="2000" dirty="0" smtClean="0">
                <a:solidFill>
                  <a:srgbClr val="000000"/>
                </a:solidFill>
              </a:rPr>
              <a:t>Public Health/Air &amp; Water Quality</a:t>
            </a:r>
          </a:p>
          <a:p>
            <a:pPr marL="801688" lvl="1" indent="-457200">
              <a:buSzPct val="70000"/>
              <a:buFont typeface="+mj-lt"/>
              <a:buAutoNum type="arabicPeriod"/>
              <a:defRPr/>
            </a:pPr>
            <a:r>
              <a:rPr sz="2000" dirty="0" smtClean="0">
                <a:solidFill>
                  <a:srgbClr val="000000"/>
                </a:solidFill>
              </a:rPr>
              <a:t>Risk Management &amp; Insurance</a:t>
            </a:r>
          </a:p>
          <a:p>
            <a:pPr marL="801688" lvl="1" indent="-457200">
              <a:buSzPct val="70000"/>
              <a:buFont typeface="+mj-lt"/>
              <a:buAutoNum type="arabicPeriod"/>
              <a:defRPr/>
            </a:pPr>
            <a:r>
              <a:rPr sz="2000" dirty="0" smtClean="0">
                <a:solidFill>
                  <a:srgbClr val="000000"/>
                </a:solidFill>
              </a:rPr>
              <a:t>Occupational Health &amp; Safety</a:t>
            </a:r>
          </a:p>
          <a:p>
            <a:pPr marL="1196975" lvl="4" indent="-342900">
              <a:buSzPct val="70000"/>
              <a:buFont typeface="Wingdings" pitchFamily="2" charset="2"/>
              <a:buChar char="v"/>
              <a:defRPr/>
            </a:pPr>
            <a:r>
              <a:rPr sz="1800" dirty="0" smtClean="0">
                <a:solidFill>
                  <a:srgbClr val="000000"/>
                </a:solidFill>
              </a:rPr>
              <a:t>Hazard Evaluations</a:t>
            </a:r>
          </a:p>
          <a:p>
            <a:pPr marL="1196975" lvl="4" indent="-342900">
              <a:buSzPct val="70000"/>
              <a:buFont typeface="Wingdings" pitchFamily="2" charset="2"/>
              <a:buChar char="v"/>
              <a:defRPr/>
            </a:pPr>
            <a:r>
              <a:rPr sz="1800" dirty="0" smtClean="0">
                <a:solidFill>
                  <a:srgbClr val="000000"/>
                </a:solidFill>
              </a:rPr>
              <a:t>IAQ</a:t>
            </a:r>
          </a:p>
          <a:p>
            <a:pPr marL="1196975" lvl="4" indent="-342900">
              <a:buSzPct val="70000"/>
              <a:buFont typeface="Wingdings" pitchFamily="2" charset="2"/>
              <a:buChar char="v"/>
              <a:defRPr/>
            </a:pPr>
            <a:r>
              <a:rPr sz="1800" dirty="0" smtClean="0">
                <a:solidFill>
                  <a:srgbClr val="000000"/>
                </a:solidFill>
              </a:rPr>
              <a:t>Program/Facilities Reviews</a:t>
            </a:r>
          </a:p>
          <a:p>
            <a:pPr marL="1196975" lvl="4" indent="-342900">
              <a:buSzPct val="70000"/>
              <a:buFont typeface="Wingdings" pitchFamily="2" charset="2"/>
              <a:buChar char="v"/>
              <a:defRPr/>
            </a:pPr>
            <a:r>
              <a:rPr sz="1800" dirty="0" smtClean="0">
                <a:solidFill>
                  <a:srgbClr val="000000"/>
                </a:solidFill>
              </a:rPr>
              <a:t>Training</a:t>
            </a:r>
          </a:p>
          <a:p>
            <a:pPr marL="1196975" lvl="4" indent="-342900">
              <a:buSzPct val="70000"/>
              <a:buFont typeface="Wingdings" pitchFamily="2" charset="2"/>
              <a:buChar char="v"/>
              <a:defRPr/>
            </a:pPr>
            <a:r>
              <a:rPr sz="1800" dirty="0" smtClean="0">
                <a:solidFill>
                  <a:srgbClr val="000000"/>
                </a:solidFill>
              </a:rPr>
              <a:t>Policy Development</a:t>
            </a:r>
          </a:p>
          <a:p>
            <a:pPr marL="1196975" lvl="4" indent="-342900">
              <a:buSzPct val="70000"/>
              <a:buFont typeface="Wingdings" pitchFamily="2" charset="2"/>
              <a:buChar char="v"/>
              <a:defRPr/>
            </a:pPr>
            <a:r>
              <a:rPr sz="1800" dirty="0" smtClean="0">
                <a:solidFill>
                  <a:srgbClr val="000000"/>
                </a:solidFill>
              </a:rPr>
              <a:t>Program Administration</a:t>
            </a:r>
            <a:endParaRPr sz="1800" dirty="0">
              <a:solidFill>
                <a:srgbClr val="000000"/>
              </a:solidFill>
            </a:endParaRPr>
          </a:p>
          <a:p>
            <a:pPr marL="801688" lvl="1" indent="-457200">
              <a:buSzPct val="70000"/>
              <a:buFont typeface="+mj-lt"/>
              <a:buAutoNum type="arabicPeriod"/>
              <a:defRPr/>
            </a:pPr>
            <a:endParaRPr sz="2000" dirty="0" smtClean="0">
              <a:solidFill>
                <a:srgbClr val="000000"/>
              </a:solidFill>
            </a:endParaRPr>
          </a:p>
          <a:p>
            <a:pPr>
              <a:defRPr/>
            </a:pPr>
            <a:endParaRPr sz="24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1143000"/>
            <a:ext cx="7831137" cy="646113"/>
          </a:xfrm>
          <a:prstGeom prst="rect">
            <a:avLst/>
          </a:prstGeom>
        </p:spPr>
        <p:txBody>
          <a:bodyPr>
            <a:spAutoFit/>
          </a:bodyPr>
          <a:lstStyle/>
          <a:p>
            <a:pPr algn="ctr" eaLnBrk="1" hangingPunct="1">
              <a:defRPr/>
            </a:pPr>
            <a:r>
              <a:rPr lang="en-US" sz="3600" b="1" kern="0" dirty="0">
                <a:solidFill>
                  <a:srgbClr val="981E32"/>
                </a:solidFill>
                <a:latin typeface="Lucida Sans" pitchFamily="34" charset="0"/>
              </a:rPr>
              <a:t>WSU Safety &amp; Health Units</a:t>
            </a:r>
            <a:endParaRPr lang="en-US" sz="3600" dirty="0">
              <a:solidFill>
                <a:srgbClr val="FFFFFF"/>
              </a:solidFill>
              <a:latin typeface="Arial" charset="0"/>
            </a:endParaRPr>
          </a:p>
        </p:txBody>
      </p:sp>
    </p:spTree>
    <p:extLst>
      <p:ext uri="{BB962C8B-B14F-4D97-AF65-F5344CB8AC3E}">
        <p14:creationId xmlns:p14="http://schemas.microsoft.com/office/powerpoint/2010/main" val="13322274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ctrTitle"/>
          </p:nvPr>
        </p:nvSpPr>
        <p:spPr>
          <a:xfrm>
            <a:off x="3216275" y="1997075"/>
            <a:ext cx="5238750" cy="892175"/>
          </a:xfrm>
        </p:spPr>
        <p:txBody>
          <a:bodyPr/>
          <a:lstStyle/>
          <a:p>
            <a:r>
              <a:rPr lang="en-US" altLang="en-US" dirty="0" smtClean="0"/>
              <a:t/>
            </a:r>
            <a:br>
              <a:rPr lang="en-US" altLang="en-US" dirty="0" smtClean="0"/>
            </a:br>
            <a:endParaRPr lang="en-US" altLang="en-US" dirty="0" smtClean="0"/>
          </a:p>
        </p:txBody>
      </p:sp>
      <p:sp>
        <p:nvSpPr>
          <p:cNvPr id="7" name="Subtitle 6"/>
          <p:cNvSpPr>
            <a:spLocks noGrp="1"/>
          </p:cNvSpPr>
          <p:nvPr>
            <p:ph type="subTitle" idx="1"/>
          </p:nvPr>
        </p:nvSpPr>
        <p:spPr>
          <a:xfrm>
            <a:off x="773113" y="2185989"/>
            <a:ext cx="7707312" cy="5887766"/>
          </a:xfrm>
        </p:spPr>
        <p:txBody>
          <a:bodyPr/>
          <a:lstStyle/>
          <a:p>
            <a:pPr lvl="1" indent="0">
              <a:buSzPct val="70000"/>
              <a:buNone/>
              <a:defRPr/>
            </a:pPr>
            <a:r>
              <a:rPr lang="en-US" sz="2000" dirty="0" smtClean="0">
                <a:solidFill>
                  <a:srgbClr val="000000"/>
                </a:solidFill>
              </a:rPr>
              <a:t>EH&amp;S Environmental Services would like to remind you to stop and think before throwing away chemicals or dumping chemicals down the drain.</a:t>
            </a:r>
          </a:p>
          <a:p>
            <a:pPr lvl="1" indent="0">
              <a:buSzPct val="70000"/>
              <a:buNone/>
              <a:defRPr/>
            </a:pPr>
            <a:endParaRPr lang="en-US" sz="2000" dirty="0">
              <a:solidFill>
                <a:srgbClr val="000000"/>
              </a:solidFill>
            </a:endParaRPr>
          </a:p>
          <a:p>
            <a:pPr lvl="1" indent="0">
              <a:buSzPct val="70000"/>
              <a:buNone/>
              <a:defRPr/>
            </a:pPr>
            <a:r>
              <a:rPr lang="en-US" sz="2000" dirty="0" smtClean="0">
                <a:solidFill>
                  <a:srgbClr val="000000"/>
                </a:solidFill>
              </a:rPr>
              <a:t>Why?</a:t>
            </a:r>
          </a:p>
          <a:p>
            <a:pPr lvl="1" indent="0">
              <a:buSzPct val="70000"/>
              <a:buNone/>
              <a:defRPr/>
            </a:pPr>
            <a:endParaRPr lang="en-US" sz="2000" dirty="0">
              <a:solidFill>
                <a:srgbClr val="000000"/>
              </a:solidFill>
            </a:endParaRPr>
          </a:p>
          <a:p>
            <a:pPr lvl="1" indent="0">
              <a:buSzPct val="70000"/>
              <a:buNone/>
              <a:defRPr/>
            </a:pPr>
            <a:r>
              <a:rPr lang="en-US" sz="2000" dirty="0" smtClean="0">
                <a:solidFill>
                  <a:srgbClr val="000000"/>
                </a:solidFill>
              </a:rPr>
              <a:t>Because Washington rules for characterizing Dangerous Waste are more stringent than the national standards.</a:t>
            </a:r>
            <a:endParaRPr sz="2000" dirty="0" smtClean="0">
              <a:solidFill>
                <a:srgbClr val="000000"/>
              </a:solidFill>
            </a:endParaRPr>
          </a:p>
          <a:p>
            <a:pPr>
              <a:defRPr/>
            </a:pPr>
            <a:endParaRPr sz="24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987552"/>
            <a:ext cx="7831137" cy="1200329"/>
          </a:xfrm>
          <a:prstGeom prst="rect">
            <a:avLst/>
          </a:prstGeom>
        </p:spPr>
        <p:txBody>
          <a:bodyPr>
            <a:spAutoFit/>
          </a:bodyPr>
          <a:lstStyle/>
          <a:p>
            <a:pPr algn="ctr" eaLnBrk="1" hangingPunct="1">
              <a:defRPr/>
            </a:pPr>
            <a:r>
              <a:rPr lang="en-US" sz="3600" b="1" kern="0" dirty="0" smtClean="0">
                <a:solidFill>
                  <a:srgbClr val="981E32"/>
                </a:solidFill>
                <a:latin typeface="Lucida Sans" pitchFamily="34" charset="0"/>
              </a:rPr>
              <a:t>Environmental Services Public Service Announcement</a:t>
            </a:r>
            <a:endParaRPr lang="en-US" sz="3600" dirty="0">
              <a:solidFill>
                <a:srgbClr val="FFFFFF"/>
              </a:solidFill>
              <a:latin typeface="Arial" charset="0"/>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rot="19313434">
            <a:off x="6603717" y="4621116"/>
            <a:ext cx="1204298" cy="1929215"/>
          </a:xfrm>
          <a:prstGeom prst="rect">
            <a:avLst/>
          </a:prstGeom>
        </p:spPr>
      </p:pic>
      <p:pic>
        <p:nvPicPr>
          <p:cNvPr id="3" name="Picture 2"/>
          <p:cNvPicPr>
            <a:picLocks noChangeAspect="1"/>
          </p:cNvPicPr>
          <p:nvPr/>
        </p:nvPicPr>
        <p:blipFill>
          <a:blip r:embed="rId4">
            <a:clrChange>
              <a:clrFrom>
                <a:srgbClr val="F8FAF9"/>
              </a:clrFrom>
              <a:clrTo>
                <a:srgbClr val="F8FAF9">
                  <a:alpha val="0"/>
                </a:srgbClr>
              </a:clrTo>
            </a:clrChange>
          </a:blip>
          <a:stretch>
            <a:fillRect/>
          </a:stretch>
        </p:blipFill>
        <p:spPr>
          <a:xfrm rot="13602553">
            <a:off x="2037653" y="4640870"/>
            <a:ext cx="944853" cy="1889706"/>
          </a:xfrm>
          <a:prstGeom prst="rect">
            <a:avLst/>
          </a:prstGeom>
        </p:spPr>
      </p:pic>
    </p:spTree>
    <p:extLst>
      <p:ext uri="{BB962C8B-B14F-4D97-AF65-F5344CB8AC3E}">
        <p14:creationId xmlns:p14="http://schemas.microsoft.com/office/powerpoint/2010/main" val="32917779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804863" y="2185988"/>
            <a:ext cx="7305865" cy="3139321"/>
          </a:xfrm>
          <a:solidFill>
            <a:schemeClr val="tx1">
              <a:lumMod val="85000"/>
              <a:alpha val="51000"/>
            </a:schemeClr>
          </a:solidFill>
          <a:ln>
            <a:noFill/>
          </a:ln>
          <a:effectLst>
            <a:glow rad="368300">
              <a:schemeClr val="tx1">
                <a:lumMod val="85000"/>
                <a:alpha val="40000"/>
              </a:schemeClr>
            </a:glow>
            <a:softEdge rad="0"/>
          </a:effectLst>
        </p:spPr>
        <p:txBody>
          <a:bodyPr wrap="square">
            <a:spAutoFit/>
          </a:bodyPr>
          <a:lstStyle/>
          <a:p>
            <a:pPr algn="l">
              <a:spcBef>
                <a:spcPct val="0"/>
              </a:spcBef>
            </a:pPr>
            <a:endParaRPr b="1" kern="1200" dirty="0">
              <a:solidFill>
                <a:schemeClr val="bg2"/>
              </a:solidFill>
              <a:effectLst>
                <a:outerShdw blurRad="38100" dist="38100" dir="2700000" algn="tl">
                  <a:srgbClr val="000000">
                    <a:alpha val="43137"/>
                  </a:srgbClr>
                </a:outerShdw>
              </a:effectLst>
              <a:latin typeface="Arial" charset="0"/>
            </a:endParaRPr>
          </a:p>
          <a:p>
            <a:pPr algn="l">
              <a:spcBef>
                <a:spcPct val="0"/>
              </a:spcBef>
            </a:pPr>
            <a:r>
              <a:rPr b="1" kern="1200" dirty="0">
                <a:solidFill>
                  <a:schemeClr val="bg2"/>
                </a:solidFill>
                <a:effectLst>
                  <a:outerShdw blurRad="38100" dist="38100" dir="2700000" algn="tl">
                    <a:srgbClr val="000000">
                      <a:alpha val="43137"/>
                    </a:srgbClr>
                  </a:outerShdw>
                </a:effectLst>
                <a:latin typeface="Arial" charset="0"/>
              </a:rPr>
              <a:t>Shared Values: We, WSU commit to:</a:t>
            </a:r>
          </a:p>
          <a:p>
            <a:pPr algn="l">
              <a:spcBef>
                <a:spcPct val="0"/>
              </a:spcBef>
            </a:pPr>
            <a:endParaRPr b="1" kern="1200" dirty="0">
              <a:solidFill>
                <a:schemeClr val="bg2"/>
              </a:solidFill>
              <a:effectLst>
                <a:outerShdw blurRad="38100" dist="38100" dir="2700000" algn="tl">
                  <a:srgbClr val="000000">
                    <a:alpha val="43137"/>
                  </a:srgbClr>
                </a:outerShdw>
              </a:effectLst>
              <a:latin typeface="Arial" charset="0"/>
            </a:endParaRPr>
          </a:p>
          <a:p>
            <a:pPr marL="342900" indent="-342900" algn="l">
              <a:spcBef>
                <a:spcPct val="0"/>
              </a:spcBef>
              <a:buBlip>
                <a:blip r:embed="rId3"/>
              </a:buBlip>
            </a:pPr>
            <a:r>
              <a:rPr b="1" kern="1200" dirty="0">
                <a:solidFill>
                  <a:schemeClr val="bg2"/>
                </a:solidFill>
                <a:effectLst>
                  <a:outerShdw blurRad="38100" dist="38100" dir="2700000" algn="tl">
                    <a:srgbClr val="000000">
                      <a:alpha val="43137"/>
                    </a:srgbClr>
                  </a:outerShdw>
                </a:effectLst>
                <a:latin typeface="Arial" charset="0"/>
              </a:rPr>
              <a:t>A safe and secure campus environment</a:t>
            </a:r>
          </a:p>
          <a:p>
            <a:pPr marL="342900" indent="-342900" algn="l">
              <a:spcBef>
                <a:spcPct val="0"/>
              </a:spcBef>
              <a:buBlip>
                <a:blip r:embed="rId3"/>
              </a:buBlip>
            </a:pPr>
            <a:r>
              <a:rPr b="1" kern="1200" dirty="0">
                <a:solidFill>
                  <a:schemeClr val="bg2"/>
                </a:solidFill>
                <a:effectLst>
                  <a:outerShdw blurRad="38100" dist="38100" dir="2700000" algn="tl">
                    <a:srgbClr val="000000">
                      <a:alpha val="43137"/>
                    </a:srgbClr>
                  </a:outerShdw>
                </a:effectLst>
                <a:latin typeface="Arial" charset="0"/>
              </a:rPr>
              <a:t>A workplace where employees can be productive</a:t>
            </a:r>
          </a:p>
          <a:p>
            <a:pPr marL="342900" indent="-342900" algn="l">
              <a:spcBef>
                <a:spcPct val="0"/>
              </a:spcBef>
              <a:buBlip>
                <a:blip r:embed="rId3"/>
              </a:buBlip>
            </a:pPr>
            <a:r>
              <a:rPr lang="en-US" b="1" kern="1200" dirty="0">
                <a:solidFill>
                  <a:schemeClr val="bg2"/>
                </a:solidFill>
                <a:effectLst>
                  <a:outerShdw blurRad="38100" dist="38100" dir="2700000" algn="tl">
                    <a:srgbClr val="000000">
                      <a:alpha val="43137"/>
                    </a:srgbClr>
                  </a:outerShdw>
                </a:effectLst>
                <a:latin typeface="Arial" charset="0"/>
              </a:rPr>
              <a:t>Preventing work-related injuries and </a:t>
            </a:r>
            <a:r>
              <a:rPr lang="en-US" b="1" kern="1200" dirty="0" smtClean="0">
                <a:solidFill>
                  <a:schemeClr val="bg2"/>
                </a:solidFill>
                <a:effectLst>
                  <a:outerShdw blurRad="38100" dist="38100" dir="2700000" algn="tl">
                    <a:srgbClr val="000000">
                      <a:alpha val="43137"/>
                    </a:srgbClr>
                  </a:outerShdw>
                </a:effectLst>
                <a:latin typeface="Arial" charset="0"/>
              </a:rPr>
              <a:t>illnesses</a:t>
            </a:r>
          </a:p>
          <a:p>
            <a:pPr marL="342900" indent="-342900" algn="l">
              <a:spcBef>
                <a:spcPct val="0"/>
              </a:spcBef>
              <a:buBlip>
                <a:blip r:embed="rId3"/>
              </a:buBlip>
            </a:pPr>
            <a:endParaRPr lang="en-US" b="1" kern="1200" dirty="0">
              <a:solidFill>
                <a:schemeClr val="bg2"/>
              </a:solidFill>
              <a:effectLst>
                <a:outerShdw blurRad="38100" dist="38100" dir="2700000" algn="tl">
                  <a:srgbClr val="000000">
                    <a:alpha val="43137"/>
                  </a:srgbClr>
                </a:outerShdw>
              </a:effectLst>
              <a:latin typeface="Arial" charset="0"/>
            </a:endParaRPr>
          </a:p>
          <a:p>
            <a:pPr algn="l">
              <a:spcBef>
                <a:spcPct val="0"/>
              </a:spcBef>
            </a:pPr>
            <a:r>
              <a:rPr lang="en-US" b="1" kern="1200" dirty="0" smtClean="0">
                <a:solidFill>
                  <a:schemeClr val="bg2"/>
                </a:solidFill>
                <a:effectLst>
                  <a:outerShdw blurRad="38100" dist="38100" dir="2700000" algn="tl">
                    <a:srgbClr val="000000">
                      <a:alpha val="43137"/>
                    </a:srgbClr>
                  </a:outerShdw>
                </a:effectLst>
                <a:latin typeface="Arial" charset="0"/>
              </a:rPr>
              <a:t>				And there are rules too…</a:t>
            </a:r>
            <a:endParaRPr lang="en-US" b="1" kern="1200" dirty="0">
              <a:solidFill>
                <a:schemeClr val="bg2"/>
              </a:solidFill>
              <a:effectLst>
                <a:outerShdw blurRad="38100" dist="38100" dir="2700000" algn="tl">
                  <a:srgbClr val="000000">
                    <a:alpha val="43137"/>
                  </a:srgbClr>
                </a:outerShdw>
              </a:effectLst>
              <a:latin typeface="Arial" charset="0"/>
            </a:endParaRPr>
          </a:p>
          <a:p>
            <a:pPr algn="l">
              <a:spcBef>
                <a:spcPct val="0"/>
              </a:spcBef>
            </a:pPr>
            <a:endParaRPr b="1" kern="1200" dirty="0">
              <a:solidFill>
                <a:schemeClr val="bg2"/>
              </a:solidFill>
              <a:effectLst>
                <a:outerShdw blurRad="38100" dist="38100" dir="2700000" algn="tl">
                  <a:srgbClr val="000000">
                    <a:alpha val="43137"/>
                  </a:srgbClr>
                </a:outerShdw>
              </a:effectLst>
              <a:latin typeface="Arial" charset="0"/>
            </a:endParaRPr>
          </a:p>
        </p:txBody>
      </p:sp>
      <p:sp>
        <p:nvSpPr>
          <p:cNvPr id="8" name="Rectangle 7"/>
          <p:cNvSpPr/>
          <p:nvPr/>
        </p:nvSpPr>
        <p:spPr>
          <a:xfrm>
            <a:off x="606425" y="1143000"/>
            <a:ext cx="7831138" cy="646113"/>
          </a:xfrm>
          <a:prstGeom prst="rect">
            <a:avLst/>
          </a:prstGeom>
        </p:spPr>
        <p:txBody>
          <a:bodyPr>
            <a:spAutoFit/>
          </a:bodyPr>
          <a:lstStyle/>
          <a:p>
            <a:pPr algn="ctr" eaLnBrk="1" hangingPunct="1">
              <a:defRPr/>
            </a:pPr>
            <a:r>
              <a:rPr lang="en-US" sz="3600" b="1" kern="0" dirty="0">
                <a:solidFill>
                  <a:srgbClr val="981E32"/>
                </a:solidFill>
                <a:latin typeface="Lucida Sans" pitchFamily="34" charset="0"/>
              </a:rPr>
              <a:t>Why Safety is </a:t>
            </a:r>
            <a:r>
              <a:rPr lang="en-US" sz="3600" b="1" kern="0" dirty="0" smtClean="0">
                <a:solidFill>
                  <a:srgbClr val="981E32"/>
                </a:solidFill>
                <a:latin typeface="Lucida Sans" pitchFamily="34" charset="0"/>
              </a:rPr>
              <a:t>Important?</a:t>
            </a:r>
            <a:endParaRPr lang="en-US" sz="3600" dirty="0">
              <a:solidFill>
                <a:srgbClr val="FFFFFF"/>
              </a:solidFill>
              <a:latin typeface="Arial" charset="0"/>
            </a:endParaRPr>
          </a:p>
        </p:txBody>
      </p:sp>
    </p:spTree>
    <p:extLst>
      <p:ext uri="{BB962C8B-B14F-4D97-AF65-F5344CB8AC3E}">
        <p14:creationId xmlns:p14="http://schemas.microsoft.com/office/powerpoint/2010/main" val="4876752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ctrTitle"/>
          </p:nvPr>
        </p:nvSpPr>
        <p:spPr>
          <a:xfrm>
            <a:off x="3216275" y="1997075"/>
            <a:ext cx="5238750" cy="892175"/>
          </a:xfrm>
        </p:spPr>
        <p:txBody>
          <a:bodyPr/>
          <a:lstStyle/>
          <a:p>
            <a:r>
              <a:rPr lang="en-US" altLang="en-US" dirty="0" smtClean="0"/>
              <a:t/>
            </a:r>
            <a:br>
              <a:rPr lang="en-US" altLang="en-US" dirty="0" smtClean="0"/>
            </a:br>
            <a:endParaRPr lang="en-US" altLang="en-US" dirty="0" smtClean="0"/>
          </a:p>
        </p:txBody>
      </p:sp>
      <p:sp>
        <p:nvSpPr>
          <p:cNvPr id="7" name="Subtitle 6"/>
          <p:cNvSpPr>
            <a:spLocks noGrp="1"/>
          </p:cNvSpPr>
          <p:nvPr>
            <p:ph type="subTitle" idx="1"/>
          </p:nvPr>
        </p:nvSpPr>
        <p:spPr>
          <a:xfrm>
            <a:off x="773113" y="2185989"/>
            <a:ext cx="7707312" cy="6564874"/>
          </a:xfrm>
        </p:spPr>
        <p:txBody>
          <a:bodyPr/>
          <a:lstStyle/>
          <a:p>
            <a:pPr algn="l">
              <a:defRPr/>
            </a:pPr>
            <a:r>
              <a:rPr sz="2400" dirty="0" smtClean="0">
                <a:solidFill>
                  <a:srgbClr val="000000"/>
                </a:solidFill>
              </a:rPr>
              <a:t>EH&amp;S' Interface with Public Safety</a:t>
            </a:r>
          </a:p>
          <a:p>
            <a:pPr algn="l">
              <a:defRPr/>
            </a:pPr>
            <a:endParaRPr lang="en-US" sz="2400" dirty="0">
              <a:solidFill>
                <a:srgbClr val="000000"/>
              </a:solidFill>
            </a:endParaRPr>
          </a:p>
          <a:p>
            <a:pPr marL="342900" indent="-342900" algn="l">
              <a:buBlip>
                <a:blip r:embed="rId3"/>
              </a:buBlip>
              <a:defRPr/>
            </a:pPr>
            <a:r>
              <a:rPr lang="en-US" sz="2400" dirty="0" smtClean="0">
                <a:solidFill>
                  <a:srgbClr val="000000"/>
                </a:solidFill>
              </a:rPr>
              <a:t>Spill Response and Cleanup</a:t>
            </a:r>
            <a:endParaRPr lang="en-US" sz="1800" dirty="0">
              <a:solidFill>
                <a:srgbClr val="000000"/>
              </a:solidFill>
            </a:endParaRPr>
          </a:p>
          <a:p>
            <a:pPr marL="342900" indent="-342900" algn="l">
              <a:buBlip>
                <a:blip r:embed="rId3"/>
              </a:buBlip>
              <a:defRPr/>
            </a:pPr>
            <a:r>
              <a:rPr lang="en-US" sz="2400" dirty="0">
                <a:solidFill>
                  <a:srgbClr val="000000"/>
                </a:solidFill>
              </a:rPr>
              <a:t>IAQ = Indoor Air Quality</a:t>
            </a:r>
          </a:p>
          <a:p>
            <a:pPr marL="342900" indent="-342900" algn="l">
              <a:buBlip>
                <a:blip r:embed="rId3"/>
              </a:buBlip>
              <a:defRPr/>
            </a:pPr>
            <a:r>
              <a:rPr lang="en-US" sz="2400" dirty="0" smtClean="0">
                <a:solidFill>
                  <a:srgbClr val="000000"/>
                </a:solidFill>
              </a:rPr>
              <a:t>OAQ = ??? Air Quality</a:t>
            </a:r>
          </a:p>
          <a:p>
            <a:pPr marL="342900" indent="-342900" algn="l">
              <a:buBlip>
                <a:blip r:embed="rId3"/>
              </a:buBlip>
              <a:defRPr/>
            </a:pPr>
            <a:r>
              <a:rPr lang="en-US" sz="2400" dirty="0" smtClean="0">
                <a:solidFill>
                  <a:srgbClr val="000000"/>
                </a:solidFill>
              </a:rPr>
              <a:t>MCS = Minor Capital Safety</a:t>
            </a:r>
          </a:p>
          <a:p>
            <a:pPr marL="342900" indent="-342900" algn="l">
              <a:buBlip>
                <a:blip r:embed="rId3"/>
              </a:buBlip>
              <a:defRPr/>
            </a:pPr>
            <a:r>
              <a:rPr lang="en-US" sz="2400" dirty="0" smtClean="0">
                <a:solidFill>
                  <a:srgbClr val="000000"/>
                </a:solidFill>
              </a:rPr>
              <a:t>TLA = Three Letter Acronym </a:t>
            </a:r>
          </a:p>
          <a:p>
            <a:pPr>
              <a:defRPr/>
            </a:pPr>
            <a:endParaRPr sz="24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1143000"/>
            <a:ext cx="7831137" cy="646113"/>
          </a:xfrm>
          <a:prstGeom prst="rect">
            <a:avLst/>
          </a:prstGeom>
        </p:spPr>
        <p:txBody>
          <a:bodyPr>
            <a:spAutoFit/>
          </a:bodyPr>
          <a:lstStyle/>
          <a:p>
            <a:pPr algn="ctr" eaLnBrk="1" hangingPunct="1">
              <a:defRPr/>
            </a:pPr>
            <a:r>
              <a:rPr lang="en-US" sz="3600" b="1" kern="0" dirty="0">
                <a:solidFill>
                  <a:srgbClr val="981E32"/>
                </a:solidFill>
                <a:latin typeface="Lucida Sans" pitchFamily="34" charset="0"/>
              </a:rPr>
              <a:t>WSU Safety &amp; Health Units</a:t>
            </a:r>
            <a:endParaRPr lang="en-US" sz="3600" dirty="0">
              <a:solidFill>
                <a:srgbClr val="FFFFFF"/>
              </a:solidFill>
              <a:latin typeface="Arial" charset="0"/>
            </a:endParaRPr>
          </a:p>
        </p:txBody>
      </p:sp>
    </p:spTree>
    <p:extLst>
      <p:ext uri="{BB962C8B-B14F-4D97-AF65-F5344CB8AC3E}">
        <p14:creationId xmlns:p14="http://schemas.microsoft.com/office/powerpoint/2010/main" val="36551386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478568" y="1827673"/>
            <a:ext cx="8665432" cy="7549759"/>
          </a:xfrm>
        </p:spPr>
        <p:txBody>
          <a:bodyPr/>
          <a:lstStyle/>
          <a:p>
            <a:pPr>
              <a:buSzPct val="70000"/>
              <a:defRPr/>
            </a:pPr>
            <a:r>
              <a:rPr sz="1800" b="1" dirty="0" smtClean="0">
                <a:solidFill>
                  <a:srgbClr val="000000"/>
                </a:solidFill>
              </a:rPr>
              <a:t>Presidential Committees with safety and health related oversight:</a:t>
            </a:r>
          </a:p>
          <a:p>
            <a:pPr marL="687388" lvl="1" indent="-342900">
              <a:buSzPct val="70000"/>
              <a:buFont typeface="Wingdings" pitchFamily="2" charset="2"/>
              <a:buChar char="v"/>
              <a:defRPr/>
            </a:pPr>
            <a:endParaRPr sz="2000" dirty="0">
              <a:solidFill>
                <a:srgbClr val="000000"/>
              </a:solidFill>
            </a:endParaRPr>
          </a:p>
          <a:p>
            <a:pPr marL="687388" lvl="1" indent="-342900">
              <a:buSzPct val="70000"/>
              <a:buFont typeface="Wingdings" pitchFamily="2" charset="2"/>
              <a:buChar char="v"/>
              <a:defRPr/>
            </a:pPr>
            <a:r>
              <a:rPr sz="2000" dirty="0" smtClean="0">
                <a:solidFill>
                  <a:srgbClr val="000000"/>
                </a:solidFill>
              </a:rPr>
              <a:t>Employee Health &amp; Safety Committee(s) (EHS)</a:t>
            </a:r>
          </a:p>
          <a:p>
            <a:pPr marL="687388" lvl="1" indent="-342900">
              <a:buSzPct val="70000"/>
              <a:buFont typeface="Wingdings" pitchFamily="2" charset="2"/>
              <a:buChar char="v"/>
              <a:defRPr/>
            </a:pPr>
            <a:r>
              <a:rPr sz="2000" dirty="0" smtClean="0">
                <a:solidFill>
                  <a:srgbClr val="000000"/>
                </a:solidFill>
              </a:rPr>
              <a:t>Institutional Animal Care and Use Committee (ORA)</a:t>
            </a:r>
          </a:p>
          <a:p>
            <a:pPr marL="687388" lvl="1" indent="-342900">
              <a:buSzPct val="70000"/>
              <a:buFont typeface="Wingdings" pitchFamily="2" charset="2"/>
              <a:buChar char="v"/>
              <a:defRPr/>
            </a:pPr>
            <a:r>
              <a:rPr sz="2000" dirty="0" smtClean="0">
                <a:solidFill>
                  <a:srgbClr val="000000"/>
                </a:solidFill>
              </a:rPr>
              <a:t>Radiation Safety Committee </a:t>
            </a:r>
            <a:r>
              <a:rPr lang="en-US" sz="2000" dirty="0">
                <a:solidFill>
                  <a:srgbClr val="000000"/>
                </a:solidFill>
              </a:rPr>
              <a:t>(ORA)</a:t>
            </a:r>
            <a:endParaRPr sz="2000" dirty="0" smtClean="0">
              <a:solidFill>
                <a:srgbClr val="000000"/>
              </a:solidFill>
            </a:endParaRPr>
          </a:p>
          <a:p>
            <a:pPr marL="687388" lvl="1" indent="-342900">
              <a:buSzPct val="70000"/>
              <a:buFont typeface="Wingdings" pitchFamily="2" charset="2"/>
              <a:buChar char="v"/>
              <a:defRPr/>
            </a:pPr>
            <a:r>
              <a:rPr sz="2000" dirty="0" smtClean="0">
                <a:solidFill>
                  <a:srgbClr val="000000"/>
                </a:solidFill>
              </a:rPr>
              <a:t>Institutional Biosafety Committee </a:t>
            </a:r>
            <a:r>
              <a:rPr lang="en-US" sz="2000" dirty="0">
                <a:solidFill>
                  <a:srgbClr val="000000"/>
                </a:solidFill>
              </a:rPr>
              <a:t>(ORA)</a:t>
            </a:r>
            <a:endParaRPr sz="2000" dirty="0" smtClean="0">
              <a:solidFill>
                <a:srgbClr val="000000"/>
              </a:solidFill>
            </a:endParaRPr>
          </a:p>
          <a:p>
            <a:pPr marL="687388" lvl="1" indent="-342900">
              <a:buSzPct val="70000"/>
              <a:buFont typeface="Wingdings" pitchFamily="2" charset="2"/>
              <a:buChar char="v"/>
              <a:defRPr/>
            </a:pPr>
            <a:r>
              <a:rPr sz="2000" dirty="0" smtClean="0">
                <a:solidFill>
                  <a:srgbClr val="000000"/>
                </a:solidFill>
              </a:rPr>
              <a:t>Reactor Safeguards Committee </a:t>
            </a:r>
            <a:r>
              <a:rPr lang="en-US" sz="2000" dirty="0">
                <a:solidFill>
                  <a:srgbClr val="000000"/>
                </a:solidFill>
              </a:rPr>
              <a:t>(ORA)</a:t>
            </a:r>
            <a:endParaRPr sz="2000" dirty="0" smtClean="0">
              <a:solidFill>
                <a:srgbClr val="000000"/>
              </a:solidFill>
            </a:endParaRPr>
          </a:p>
          <a:p>
            <a:pPr marL="687388" lvl="1" indent="-342900">
              <a:buSzPct val="70000"/>
              <a:buFont typeface="Wingdings" pitchFamily="2" charset="2"/>
              <a:buChar char="v"/>
              <a:defRPr/>
            </a:pPr>
            <a:r>
              <a:rPr sz="2000" dirty="0" smtClean="0">
                <a:solidFill>
                  <a:srgbClr val="000000"/>
                </a:solidFill>
              </a:rPr>
              <a:t>Human Subjects Institutional Review Board </a:t>
            </a:r>
            <a:r>
              <a:rPr lang="en-US" sz="2000" dirty="0">
                <a:solidFill>
                  <a:srgbClr val="000000"/>
                </a:solidFill>
              </a:rPr>
              <a:t>(ORA)</a:t>
            </a:r>
            <a:endParaRPr sz="2000" dirty="0" smtClean="0">
              <a:solidFill>
                <a:srgbClr val="000000"/>
              </a:solidFill>
            </a:endParaRPr>
          </a:p>
          <a:p>
            <a:pPr marL="687388" lvl="1" indent="-342900">
              <a:buSzPct val="70000"/>
              <a:buFont typeface="Wingdings" pitchFamily="2" charset="2"/>
              <a:buChar char="v"/>
              <a:defRPr/>
            </a:pPr>
            <a:r>
              <a:rPr lang="en-US" sz="2000" dirty="0" smtClean="0">
                <a:solidFill>
                  <a:srgbClr val="000000"/>
                </a:solidFill>
              </a:rPr>
              <a:t>Laboratory Chemical and Physical Hazards Safety Committee (EHS)</a:t>
            </a:r>
          </a:p>
          <a:p>
            <a:pPr marL="687388" lvl="1" indent="-342900">
              <a:buSzPct val="70000"/>
              <a:buFont typeface="Wingdings" pitchFamily="2" charset="2"/>
              <a:buChar char="v"/>
              <a:defRPr/>
            </a:pPr>
            <a:r>
              <a:rPr lang="en-US" sz="2000" dirty="0" smtClean="0">
                <a:solidFill>
                  <a:srgbClr val="000000"/>
                </a:solidFill>
              </a:rPr>
              <a:t>Student Safety and Security (Public Safety)</a:t>
            </a:r>
          </a:p>
          <a:p>
            <a:pPr marL="687388" lvl="1" indent="-342900">
              <a:buSzPct val="70000"/>
              <a:buFont typeface="Wingdings" pitchFamily="2" charset="2"/>
              <a:buChar char="v"/>
              <a:defRPr/>
            </a:pPr>
            <a:r>
              <a:rPr lang="en-US" sz="2000" dirty="0" smtClean="0">
                <a:solidFill>
                  <a:srgbClr val="000000"/>
                </a:solidFill>
              </a:rPr>
              <a:t>Infectious Disease and Public Health (HWS &amp; EHS)</a:t>
            </a:r>
          </a:p>
          <a:p>
            <a:pPr marL="687388" lvl="1" indent="-342900">
              <a:buSzPct val="70000"/>
              <a:buFont typeface="Wingdings" pitchFamily="2" charset="2"/>
              <a:buChar char="v"/>
              <a:defRPr/>
            </a:pPr>
            <a:r>
              <a:rPr lang="en-US" sz="2000" dirty="0" smtClean="0">
                <a:solidFill>
                  <a:srgbClr val="000000"/>
                </a:solidFill>
              </a:rPr>
              <a:t>Emergency Management (Public Safety)</a:t>
            </a:r>
            <a:endParaRPr sz="2000" dirty="0" smtClean="0">
              <a:solidFill>
                <a:srgbClr val="000000"/>
              </a:solidFill>
            </a:endParaRPr>
          </a:p>
          <a:p>
            <a:pPr>
              <a:defRPr/>
            </a:pPr>
            <a:endParaRPr sz="24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1143000"/>
            <a:ext cx="7831137" cy="523875"/>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WSU Safety &amp; Health Related Committees</a:t>
            </a:r>
            <a:endParaRPr lang="en-US" sz="2800" dirty="0">
              <a:solidFill>
                <a:srgbClr val="FFFFFF"/>
              </a:solidFill>
              <a:latin typeface="Arial" charset="0"/>
            </a:endParaRPr>
          </a:p>
        </p:txBody>
      </p:sp>
    </p:spTree>
    <p:extLst>
      <p:ext uri="{BB962C8B-B14F-4D97-AF65-F5344CB8AC3E}">
        <p14:creationId xmlns:p14="http://schemas.microsoft.com/office/powerpoint/2010/main" val="4940608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57213" y="1257301"/>
            <a:ext cx="8586786" cy="4757738"/>
          </a:xfrm>
          <a:prstGeom prst="rect">
            <a:avLst/>
          </a:prstGeom>
        </p:spPr>
      </p:pic>
    </p:spTree>
    <p:extLst>
      <p:ext uri="{BB962C8B-B14F-4D97-AF65-F5344CB8AC3E}">
        <p14:creationId xmlns:p14="http://schemas.microsoft.com/office/powerpoint/2010/main" val="2487487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73113" y="2185988"/>
            <a:ext cx="7707312" cy="5186035"/>
          </a:xfrm>
        </p:spPr>
        <p:txBody>
          <a:bodyPr/>
          <a:lstStyle/>
          <a:p>
            <a:pPr lvl="1" indent="0">
              <a:buSzPct val="70000"/>
              <a:buFont typeface="Arial" charset="0"/>
              <a:buNone/>
              <a:defRPr/>
            </a:pPr>
            <a:r>
              <a:rPr sz="2000" b="1" dirty="0" smtClean="0">
                <a:solidFill>
                  <a:srgbClr val="000000"/>
                </a:solidFill>
              </a:rPr>
              <a:t>The</a:t>
            </a:r>
            <a:r>
              <a:rPr sz="2000" dirty="0" smtClean="0">
                <a:solidFill>
                  <a:srgbClr val="000000"/>
                </a:solidFill>
              </a:rPr>
              <a:t> </a:t>
            </a:r>
            <a:r>
              <a:rPr sz="2000" b="1" cap="all" dirty="0" smtClean="0">
                <a:solidFill>
                  <a:srgbClr val="000000"/>
                </a:solidFill>
              </a:rPr>
              <a:t>big picture</a:t>
            </a:r>
            <a:r>
              <a:rPr sz="2000" dirty="0" smtClean="0">
                <a:solidFill>
                  <a:srgbClr val="000000"/>
                </a:solidFill>
              </a:rPr>
              <a:t>:</a:t>
            </a:r>
          </a:p>
          <a:p>
            <a:pPr lvl="1" indent="0">
              <a:buSzPct val="70000"/>
              <a:buFont typeface="Arial" charset="0"/>
              <a:buNone/>
              <a:defRPr/>
            </a:pPr>
            <a:endParaRPr sz="2000" dirty="0">
              <a:solidFill>
                <a:srgbClr val="000000"/>
              </a:solidFill>
            </a:endParaRPr>
          </a:p>
          <a:p>
            <a:pPr marL="687388" lvl="1" indent="-342900">
              <a:buSzPct val="70000"/>
              <a:buFont typeface="Wingdings" pitchFamily="2" charset="2"/>
              <a:buChar char="v"/>
              <a:defRPr/>
            </a:pPr>
            <a:r>
              <a:rPr sz="2000" dirty="0" smtClean="0">
                <a:solidFill>
                  <a:srgbClr val="000000"/>
                </a:solidFill>
              </a:rPr>
              <a:t>WSU’s Safety Policies and Procedures (SPPM)</a:t>
            </a:r>
          </a:p>
          <a:p>
            <a:pPr marL="687388" lvl="1" indent="-342900">
              <a:buSzPct val="70000"/>
              <a:buFont typeface="Wingdings" pitchFamily="2" charset="2"/>
              <a:buChar char="v"/>
              <a:defRPr/>
            </a:pPr>
            <a:r>
              <a:rPr sz="2000" dirty="0" smtClean="0">
                <a:solidFill>
                  <a:srgbClr val="000000"/>
                </a:solidFill>
              </a:rPr>
              <a:t>Departmental level Safety and Health Programs (Departmental Safety Committees, APP, CHP)</a:t>
            </a:r>
          </a:p>
          <a:p>
            <a:pPr marL="687388" lvl="1" indent="-342900">
              <a:buSzPct val="70000"/>
              <a:buFont typeface="Wingdings" pitchFamily="2" charset="2"/>
              <a:buChar char="v"/>
              <a:defRPr/>
            </a:pPr>
            <a:r>
              <a:rPr sz="2000" dirty="0" smtClean="0">
                <a:solidFill>
                  <a:srgbClr val="000000"/>
                </a:solidFill>
              </a:rPr>
              <a:t>EH&amp;S's Occupational Health and Safety Administered Programs</a:t>
            </a:r>
          </a:p>
          <a:p>
            <a:pPr marL="687388" lvl="1" indent="-342900">
              <a:buSzPct val="70000"/>
              <a:buFont typeface="Wingdings" pitchFamily="2" charset="2"/>
              <a:buChar char="v"/>
              <a:defRPr/>
            </a:pPr>
            <a:r>
              <a:rPr sz="2000" dirty="0" smtClean="0">
                <a:solidFill>
                  <a:srgbClr val="000000"/>
                </a:solidFill>
              </a:rPr>
              <a:t>RSO/ORA Administered Programs for radiation, biohazard and animal safety</a:t>
            </a:r>
          </a:p>
          <a:p>
            <a:pPr lvl="1" indent="0">
              <a:buSzPct val="70000"/>
              <a:buFont typeface="Arial" charset="0"/>
              <a:buNone/>
              <a:defRPr/>
            </a:pPr>
            <a:endParaRPr sz="2000" dirty="0" smtClean="0">
              <a:solidFill>
                <a:srgbClr val="000000"/>
              </a:solidFill>
            </a:endParaRPr>
          </a:p>
          <a:p>
            <a:pPr lvl="1" indent="0">
              <a:buSzPct val="70000"/>
              <a:buFont typeface="Arial" charset="0"/>
              <a:buNone/>
              <a:defRPr/>
            </a:pPr>
            <a:r>
              <a:rPr sz="2000" dirty="0" smtClean="0">
                <a:solidFill>
                  <a:srgbClr val="000000"/>
                </a:solidFill>
              </a:rPr>
              <a:t>These programs support WSU's commitment to provide a safe and healthy work environment. They are intended to reduce the potential for work related injuries and exposures to workplace hazards. </a:t>
            </a:r>
          </a:p>
          <a:p>
            <a:pPr>
              <a:defRPr/>
            </a:pPr>
            <a:endParaRPr sz="2400" dirty="0">
              <a:solidFill>
                <a:srgbClr val="000000"/>
              </a:solidFill>
            </a:endParaRPr>
          </a:p>
          <a:p>
            <a:pPr marL="801688" lvl="1" indent="-457200">
              <a:buSzPct val="70000"/>
              <a:buFont typeface="Wingdings" pitchFamily="2" charset="2"/>
              <a:buChar char="v"/>
              <a:defRPr/>
            </a:pPr>
            <a:endParaRPr sz="2000" dirty="0">
              <a:solidFill>
                <a:srgbClr val="000000"/>
              </a:solidFill>
            </a:endParaRPr>
          </a:p>
        </p:txBody>
      </p:sp>
      <p:sp>
        <p:nvSpPr>
          <p:cNvPr id="8" name="Rectangle 7"/>
          <p:cNvSpPr/>
          <p:nvPr/>
        </p:nvSpPr>
        <p:spPr>
          <a:xfrm>
            <a:off x="681038" y="1143000"/>
            <a:ext cx="7831137" cy="646113"/>
          </a:xfrm>
          <a:prstGeom prst="rect">
            <a:avLst/>
          </a:prstGeom>
        </p:spPr>
        <p:txBody>
          <a:bodyPr>
            <a:spAutoFit/>
          </a:bodyPr>
          <a:lstStyle/>
          <a:p>
            <a:pPr algn="ctr" eaLnBrk="1" hangingPunct="1">
              <a:defRPr/>
            </a:pPr>
            <a:r>
              <a:rPr lang="en-US" sz="3600" b="1" kern="0" dirty="0">
                <a:solidFill>
                  <a:srgbClr val="981E32"/>
                </a:solidFill>
                <a:latin typeface="Lucida Sans" pitchFamily="34" charset="0"/>
              </a:rPr>
              <a:t>WSU’s Safety &amp; Health Program</a:t>
            </a:r>
            <a:endParaRPr lang="en-US" sz="3600" dirty="0">
              <a:solidFill>
                <a:srgbClr val="FFFFFF"/>
              </a:solidFill>
              <a:latin typeface="Arial" charset="0"/>
            </a:endParaRPr>
          </a:p>
        </p:txBody>
      </p:sp>
    </p:spTree>
    <p:extLst>
      <p:ext uri="{BB962C8B-B14F-4D97-AF65-F5344CB8AC3E}">
        <p14:creationId xmlns:p14="http://schemas.microsoft.com/office/powerpoint/2010/main" val="39543413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077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0928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42950" y="2178050"/>
            <a:ext cx="7707313" cy="5832366"/>
          </a:xfrm>
        </p:spPr>
        <p:txBody>
          <a:bodyPr/>
          <a:lstStyle/>
          <a:p>
            <a:pPr marL="687388" lvl="1" indent="-342900">
              <a:buSzPct val="70000"/>
              <a:buFont typeface="Wingdings" pitchFamily="2" charset="2"/>
              <a:buChar char="v"/>
              <a:defRPr/>
            </a:pPr>
            <a:r>
              <a:rPr sz="2000" dirty="0" smtClean="0">
                <a:solidFill>
                  <a:srgbClr val="000000"/>
                </a:solidFill>
              </a:rPr>
              <a:t>Department/Unit Safety Committees</a:t>
            </a:r>
          </a:p>
          <a:p>
            <a:pPr marL="687388" lvl="1" indent="-342900">
              <a:buSzPct val="70000"/>
              <a:buFont typeface="Wingdings" pitchFamily="2" charset="2"/>
              <a:buChar char="v"/>
              <a:defRPr/>
            </a:pPr>
            <a:r>
              <a:rPr sz="2000" dirty="0" smtClean="0">
                <a:solidFill>
                  <a:srgbClr val="000000"/>
                </a:solidFill>
              </a:rPr>
              <a:t>Safety Bulletin Board</a:t>
            </a:r>
          </a:p>
          <a:p>
            <a:pPr marL="687388" lvl="1" indent="-342900">
              <a:buSzPct val="70000"/>
              <a:buFont typeface="Wingdings" pitchFamily="2" charset="2"/>
              <a:buChar char="v"/>
              <a:defRPr/>
            </a:pPr>
            <a:r>
              <a:rPr lang="en-US" sz="2000" dirty="0">
                <a:solidFill>
                  <a:srgbClr val="000000"/>
                </a:solidFill>
              </a:rPr>
              <a:t>Accident Reporting </a:t>
            </a:r>
            <a:endParaRPr sz="2000" dirty="0" smtClean="0">
              <a:solidFill>
                <a:srgbClr val="000000"/>
              </a:solidFill>
            </a:endParaRPr>
          </a:p>
          <a:p>
            <a:pPr marL="687388" lvl="1" indent="-342900">
              <a:buSzPct val="70000"/>
              <a:buFont typeface="Wingdings" pitchFamily="2" charset="2"/>
              <a:buChar char="v"/>
              <a:defRPr/>
            </a:pPr>
            <a:r>
              <a:rPr sz="2000" dirty="0" smtClean="0">
                <a:solidFill>
                  <a:srgbClr val="000000"/>
                </a:solidFill>
              </a:rPr>
              <a:t>Hazard Notification Process </a:t>
            </a:r>
          </a:p>
          <a:p>
            <a:pPr marL="687388" lvl="1" indent="-342900">
              <a:buSzPct val="70000"/>
              <a:buFont typeface="Wingdings" pitchFamily="2" charset="2"/>
              <a:buChar char="v"/>
              <a:defRPr/>
            </a:pPr>
            <a:r>
              <a:rPr sz="2000" dirty="0" smtClean="0">
                <a:solidFill>
                  <a:srgbClr val="000000"/>
                </a:solidFill>
              </a:rPr>
              <a:t>Safety and Health Inspections</a:t>
            </a:r>
          </a:p>
          <a:p>
            <a:pPr marL="687388" lvl="1" indent="-342900">
              <a:buSzPct val="70000"/>
              <a:buFont typeface="Wingdings" pitchFamily="2" charset="2"/>
              <a:buChar char="v"/>
              <a:defRPr/>
            </a:pPr>
            <a:r>
              <a:rPr sz="2000" dirty="0" smtClean="0">
                <a:solidFill>
                  <a:srgbClr val="000000"/>
                </a:solidFill>
              </a:rPr>
              <a:t>Accident Investigation</a:t>
            </a:r>
          </a:p>
          <a:p>
            <a:pPr marL="687388" lvl="1" indent="-342900">
              <a:buSzPct val="70000"/>
              <a:buFont typeface="Wingdings" pitchFamily="2" charset="2"/>
              <a:buChar char="v"/>
              <a:defRPr/>
            </a:pPr>
            <a:r>
              <a:rPr sz="2000" dirty="0" smtClean="0">
                <a:solidFill>
                  <a:srgbClr val="000000"/>
                </a:solidFill>
              </a:rPr>
              <a:t>Emergency Action Plan</a:t>
            </a:r>
          </a:p>
          <a:p>
            <a:pPr marL="687388" lvl="1" indent="-342900">
              <a:buSzPct val="70000"/>
              <a:buFont typeface="Wingdings" pitchFamily="2" charset="2"/>
              <a:buChar char="v"/>
              <a:defRPr/>
            </a:pPr>
            <a:r>
              <a:rPr sz="2000" dirty="0" smtClean="0">
                <a:solidFill>
                  <a:srgbClr val="000000"/>
                </a:solidFill>
              </a:rPr>
              <a:t>Safety and Health Training</a:t>
            </a:r>
            <a:endParaRPr sz="2000" dirty="0">
              <a:solidFill>
                <a:srgbClr val="000000"/>
              </a:solidFill>
            </a:endParaRPr>
          </a:p>
          <a:p>
            <a:pPr marL="801688" lvl="1" indent="-457200">
              <a:buSzPct val="70000"/>
              <a:buFont typeface="Wingdings" pitchFamily="2" charset="2"/>
              <a:buChar char="v"/>
              <a:defRPr/>
            </a:pPr>
            <a:endParaRPr sz="2000" dirty="0" smtClean="0">
              <a:solidFill>
                <a:srgbClr val="000000"/>
              </a:solidFill>
            </a:endParaRPr>
          </a:p>
          <a:p>
            <a:pPr lvl="1" indent="0">
              <a:buSzPct val="70000"/>
              <a:buFont typeface="Arial" charset="0"/>
              <a:buNone/>
              <a:defRPr/>
            </a:pPr>
            <a:endParaRPr sz="2000" dirty="0" smtClean="0">
              <a:solidFill>
                <a:srgbClr val="000000"/>
              </a:solidFill>
            </a:endParaRPr>
          </a:p>
          <a:p>
            <a:pPr lvl="1" indent="0">
              <a:buSzPct val="70000"/>
              <a:buFont typeface="Arial" charset="0"/>
              <a:buNone/>
              <a:defRPr/>
            </a:pPr>
            <a:r>
              <a:rPr sz="2000" dirty="0" smtClean="0">
                <a:solidFill>
                  <a:srgbClr val="000000"/>
                </a:solidFill>
              </a:rPr>
              <a:t>Resource: APP template can be found at www.ehs.wsu.edu </a:t>
            </a:r>
            <a:endParaRPr sz="2000" dirty="0">
              <a:solidFill>
                <a:srgbClr val="000000"/>
              </a:solidFill>
            </a:endParaRPr>
          </a:p>
          <a:p>
            <a:pPr lvl="1" indent="0">
              <a:buSzPct val="70000"/>
              <a:buFont typeface="Arial" charset="0"/>
              <a:buNone/>
              <a:defRPr/>
            </a:pPr>
            <a:endParaRPr sz="1800" dirty="0" smtClean="0"/>
          </a:p>
          <a:p>
            <a:pPr lvl="1" indent="0">
              <a:buSzPct val="70000"/>
              <a:buFont typeface="Arial" charset="0"/>
              <a:buNone/>
              <a:defRPr/>
            </a:pPr>
            <a:endParaRPr sz="1800" dirty="0" smtClean="0"/>
          </a:p>
          <a:p>
            <a:pPr lvl="1" indent="0">
              <a:buSzPct val="70000"/>
              <a:buFont typeface="Arial" charset="0"/>
              <a:buNone/>
              <a:defRPr/>
            </a:pPr>
            <a:r>
              <a:rPr sz="1800" dirty="0" smtClean="0"/>
              <a:t>SPPM 2.10</a:t>
            </a:r>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1143000"/>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Departmental Level Programs</a:t>
            </a:r>
          </a:p>
          <a:p>
            <a:pPr algn="ctr" eaLnBrk="1" hangingPunct="1">
              <a:defRPr/>
            </a:pPr>
            <a:r>
              <a:rPr lang="en-US" sz="2800" b="1" kern="0" dirty="0">
                <a:solidFill>
                  <a:srgbClr val="981E32"/>
                </a:solidFill>
                <a:latin typeface="Lucida Sans" pitchFamily="34" charset="0"/>
              </a:rPr>
              <a:t>Accident Prevention Program (APP)</a:t>
            </a:r>
            <a:endParaRPr lang="en-US" sz="2800" dirty="0">
              <a:solidFill>
                <a:srgbClr val="FFFFFF"/>
              </a:solidFill>
              <a:latin typeface="Arial" charset="0"/>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030" y="2524379"/>
            <a:ext cx="211887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8363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487" y="1252537"/>
            <a:ext cx="6677025" cy="4352925"/>
          </a:xfrm>
          <a:prstGeom prst="rect">
            <a:avLst/>
          </a:prstGeom>
        </p:spPr>
      </p:pic>
    </p:spTree>
    <p:extLst>
      <p:ext uri="{BB962C8B-B14F-4D97-AF65-F5344CB8AC3E}">
        <p14:creationId xmlns:p14="http://schemas.microsoft.com/office/powerpoint/2010/main" val="125264110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73113" y="1716089"/>
            <a:ext cx="7707312" cy="5009452"/>
          </a:xfrm>
        </p:spPr>
        <p:txBody>
          <a:bodyPr/>
          <a:lstStyle/>
          <a:p>
            <a:pPr lvl="1" indent="0">
              <a:buSzPct val="70000"/>
              <a:buFont typeface="Arial" charset="0"/>
              <a:buNone/>
              <a:defRPr/>
            </a:pPr>
            <a:r>
              <a:rPr sz="2000" dirty="0" smtClean="0">
                <a:solidFill>
                  <a:srgbClr val="000000"/>
                </a:solidFill>
              </a:rPr>
              <a:t>Employee involvement is integral to WSU’s accident prevention efforts. Each employee must be represented by a safety committee per </a:t>
            </a:r>
            <a:r>
              <a:rPr sz="2000" dirty="0" smtClean="0">
                <a:solidFill>
                  <a:srgbClr val="000000"/>
                </a:solidFill>
                <a:hlinkClick r:id="rId3"/>
              </a:rPr>
              <a:t>WAC 296-800-130</a:t>
            </a:r>
            <a:r>
              <a:rPr sz="2000" dirty="0" smtClean="0">
                <a:solidFill>
                  <a:srgbClr val="000000"/>
                </a:solidFill>
              </a:rPr>
              <a:t>. </a:t>
            </a:r>
          </a:p>
          <a:p>
            <a:pPr lvl="1" indent="0">
              <a:buSzPct val="70000"/>
              <a:buFont typeface="Arial" charset="0"/>
              <a:buNone/>
              <a:defRPr/>
            </a:pPr>
            <a:endParaRPr lang="en-US" sz="2000" dirty="0">
              <a:solidFill>
                <a:srgbClr val="000000"/>
              </a:solidFill>
            </a:endParaRPr>
          </a:p>
          <a:p>
            <a:pPr lvl="1" indent="0">
              <a:buSzPct val="70000"/>
              <a:buFont typeface="Arial" charset="0"/>
              <a:buNone/>
              <a:defRPr/>
            </a:pPr>
            <a:r>
              <a:rPr sz="2000" dirty="0" smtClean="0">
                <a:solidFill>
                  <a:srgbClr val="000000"/>
                </a:solidFill>
              </a:rPr>
              <a:t>The unit safety committee serves to:</a:t>
            </a:r>
          </a:p>
          <a:p>
            <a:pPr lvl="1" indent="0">
              <a:buSzPct val="70000"/>
              <a:buFont typeface="Arial" charset="0"/>
              <a:buNone/>
              <a:defRPr/>
            </a:pPr>
            <a:endParaRPr sz="1600" dirty="0" smtClean="0">
              <a:solidFill>
                <a:srgbClr val="000000"/>
              </a:solidFill>
            </a:endParaRPr>
          </a:p>
          <a:p>
            <a:pPr marL="687388" lvl="1" indent="-342900">
              <a:buSzPct val="70000"/>
              <a:buFont typeface="Wingdings" pitchFamily="2" charset="2"/>
              <a:buChar char="v"/>
              <a:defRPr/>
            </a:pPr>
            <a:r>
              <a:rPr sz="2000" dirty="0" smtClean="0">
                <a:solidFill>
                  <a:srgbClr val="000000"/>
                </a:solidFill>
              </a:rPr>
              <a:t>Assist supervisors in promoting safety</a:t>
            </a:r>
          </a:p>
          <a:p>
            <a:pPr marL="687388" lvl="1" indent="-342900">
              <a:buSzPct val="70000"/>
              <a:buFont typeface="Wingdings" pitchFamily="2" charset="2"/>
              <a:buChar char="v"/>
              <a:defRPr/>
            </a:pPr>
            <a:r>
              <a:rPr sz="2000" dirty="0" smtClean="0">
                <a:solidFill>
                  <a:srgbClr val="000000"/>
                </a:solidFill>
              </a:rPr>
              <a:t>Evaluate employee safety concerns and reported hazards</a:t>
            </a:r>
          </a:p>
          <a:p>
            <a:pPr marL="687388" lvl="1" indent="-342900">
              <a:buSzPct val="70000"/>
              <a:buFont typeface="Wingdings" pitchFamily="2" charset="2"/>
              <a:buChar char="v"/>
              <a:defRPr/>
            </a:pPr>
            <a:r>
              <a:rPr sz="2000" dirty="0" smtClean="0">
                <a:solidFill>
                  <a:srgbClr val="000000"/>
                </a:solidFill>
              </a:rPr>
              <a:t>Evaluate Incident Reports and Supervisor Accident Investigation Reports, and recommend prevention measures</a:t>
            </a:r>
          </a:p>
          <a:p>
            <a:pPr marL="687388" lvl="1" indent="-342900">
              <a:buSzPct val="70000"/>
              <a:buFont typeface="Wingdings" pitchFamily="2" charset="2"/>
              <a:buChar char="v"/>
              <a:defRPr/>
            </a:pPr>
            <a:r>
              <a:rPr sz="2000" dirty="0" smtClean="0">
                <a:solidFill>
                  <a:srgbClr val="000000"/>
                </a:solidFill>
              </a:rPr>
              <a:t>Assist supervisors in coordinating and conducting annual safety inspections </a:t>
            </a:r>
            <a:r>
              <a:rPr sz="2000" dirty="0" smtClean="0">
                <a:solidFill>
                  <a:srgbClr val="000000"/>
                </a:solidFill>
                <a:hlinkClick r:id="rId4"/>
              </a:rPr>
              <a:t>WAC 296-800-13020</a:t>
            </a:r>
            <a:endParaRPr sz="2000" dirty="0" smtClean="0">
              <a:solidFill>
                <a:srgbClr val="000000"/>
              </a:solidFill>
            </a:endParaRPr>
          </a:p>
          <a:p>
            <a:pPr lvl="1" indent="0">
              <a:buSzPct val="70000"/>
              <a:buFont typeface="Arial" charset="0"/>
              <a:buNone/>
              <a:defRPr/>
            </a:pPr>
            <a:endParaRPr sz="2000" dirty="0">
              <a:solidFill>
                <a:srgbClr val="000000"/>
              </a:solidFill>
            </a:endParaRPr>
          </a:p>
          <a:p>
            <a:pPr lvl="1" indent="0">
              <a:buSzPct val="70000"/>
              <a:buFont typeface="Arial" charset="0"/>
              <a:buNone/>
              <a:defRPr/>
            </a:pPr>
            <a:r>
              <a:rPr sz="1800" dirty="0" smtClean="0">
                <a:solidFill>
                  <a:srgbClr val="000000"/>
                </a:solidFill>
              </a:rPr>
              <a:t>SPPM 2.12</a:t>
            </a:r>
            <a:endParaRPr sz="1800" dirty="0">
              <a:solidFill>
                <a:srgbClr val="000000"/>
              </a:solidFill>
            </a:endParaRPr>
          </a:p>
          <a:p>
            <a:pPr>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762000"/>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Accident Prevention Program </a:t>
            </a:r>
          </a:p>
          <a:p>
            <a:pPr algn="ctr" eaLnBrk="1" hangingPunct="1">
              <a:defRPr/>
            </a:pPr>
            <a:r>
              <a:rPr lang="en-US" sz="2800" b="1" kern="0" dirty="0" smtClean="0">
                <a:solidFill>
                  <a:srgbClr val="981E32"/>
                </a:solidFill>
                <a:latin typeface="Lucida Sans" pitchFamily="34" charset="0"/>
              </a:rPr>
              <a:t>Department/Unit </a:t>
            </a:r>
            <a:r>
              <a:rPr lang="en-US" sz="2800" b="1" kern="0" dirty="0">
                <a:solidFill>
                  <a:srgbClr val="981E32"/>
                </a:solidFill>
                <a:latin typeface="Lucida Sans" pitchFamily="34" charset="0"/>
              </a:rPr>
              <a:t>Safety Committees</a:t>
            </a:r>
            <a:endParaRPr lang="en-US" sz="2800" dirty="0">
              <a:solidFill>
                <a:srgbClr val="FFFFFF"/>
              </a:solidFill>
              <a:latin typeface="Arial" charset="0"/>
            </a:endParaRPr>
          </a:p>
        </p:txBody>
      </p:sp>
    </p:spTree>
    <p:extLst>
      <p:ext uri="{BB962C8B-B14F-4D97-AF65-F5344CB8AC3E}">
        <p14:creationId xmlns:p14="http://schemas.microsoft.com/office/powerpoint/2010/main" val="23220982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903233" y="1783726"/>
            <a:ext cx="7799387" cy="5498428"/>
          </a:xfrm>
        </p:spPr>
        <p:txBody>
          <a:bodyPr/>
          <a:lstStyle/>
          <a:p>
            <a:pPr marL="687388" lvl="1" indent="-342900">
              <a:buSzPct val="70000"/>
              <a:buFont typeface="Wingdings" pitchFamily="2" charset="2"/>
              <a:buChar char="v"/>
              <a:defRPr/>
            </a:pPr>
            <a:endParaRPr sz="2000" dirty="0" smtClean="0">
              <a:solidFill>
                <a:srgbClr val="000000"/>
              </a:solidFill>
            </a:endParaRPr>
          </a:p>
          <a:p>
            <a:pPr algn="l">
              <a:defRPr/>
            </a:pPr>
            <a:r>
              <a:rPr lang="en-US" sz="2800" b="1" dirty="0" smtClean="0">
                <a:solidFill>
                  <a:schemeClr val="bg2"/>
                </a:solidFill>
              </a:rPr>
              <a:t>Based upon Employee Appointing Authorities, WSU is supported by 279 Departments under 31 Areas (where an Area = a College e.g. CAHNRS or Major Office e.g. Office of the Provost and Executive Vice President)</a:t>
            </a:r>
          </a:p>
          <a:p>
            <a:pPr>
              <a:defRPr/>
            </a:pPr>
            <a:endParaRPr sz="2400" dirty="0" smtClean="0">
              <a:solidFill>
                <a:schemeClr val="bg2"/>
              </a:solidFill>
            </a:endParaRPr>
          </a:p>
          <a:p>
            <a:pPr lvl="1" indent="0">
              <a:buSzPct val="70000"/>
              <a:buFont typeface="Arial" charset="0"/>
              <a:buNone/>
              <a:defRPr/>
            </a:pPr>
            <a:r>
              <a:rPr sz="2000" i="1" dirty="0" smtClean="0"/>
              <a:t>Resource: EH&amp;S can assist in establishing and training a committee</a:t>
            </a:r>
          </a:p>
          <a:p>
            <a:pPr marL="801688" lvl="1" indent="-457200">
              <a:buFont typeface="Wingdings" pitchFamily="2" charset="2"/>
              <a:buChar char="v"/>
              <a:defRPr/>
            </a:pPr>
            <a:endParaRPr sz="2600" dirty="0"/>
          </a:p>
          <a:p>
            <a:pPr>
              <a:defRPr/>
            </a:pPr>
            <a:endParaRPr sz="2400" dirty="0" smtClean="0"/>
          </a:p>
          <a:p>
            <a:pPr>
              <a:defRPr/>
            </a:pPr>
            <a:endParaRPr sz="2400" dirty="0" smtClean="0"/>
          </a:p>
        </p:txBody>
      </p:sp>
      <p:sp>
        <p:nvSpPr>
          <p:cNvPr id="8" name="Rectangle 7"/>
          <p:cNvSpPr/>
          <p:nvPr/>
        </p:nvSpPr>
        <p:spPr>
          <a:xfrm>
            <a:off x="681038" y="1143000"/>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Accident Prevention Program </a:t>
            </a:r>
          </a:p>
          <a:p>
            <a:pPr algn="ctr" eaLnBrk="1" hangingPunct="1">
              <a:defRPr/>
            </a:pPr>
            <a:r>
              <a:rPr lang="en-US" sz="2800" b="1" kern="0" dirty="0" smtClean="0">
                <a:solidFill>
                  <a:srgbClr val="981E32"/>
                </a:solidFill>
                <a:latin typeface="Lucida Sans" pitchFamily="34" charset="0"/>
              </a:rPr>
              <a:t>Department/Unit </a:t>
            </a:r>
            <a:r>
              <a:rPr lang="en-US" sz="2800" b="1" kern="0" dirty="0">
                <a:solidFill>
                  <a:srgbClr val="981E32"/>
                </a:solidFill>
                <a:latin typeface="Lucida Sans" pitchFamily="34" charset="0"/>
              </a:rPr>
              <a:t>Safety Committees</a:t>
            </a:r>
            <a:endParaRPr lang="en-US" sz="2800" dirty="0">
              <a:solidFill>
                <a:srgbClr val="FFFFFF"/>
              </a:solidFill>
              <a:latin typeface="Arial" charset="0"/>
            </a:endParaRPr>
          </a:p>
        </p:txBody>
      </p:sp>
    </p:spTree>
    <p:extLst>
      <p:ext uri="{BB962C8B-B14F-4D97-AF65-F5344CB8AC3E}">
        <p14:creationId xmlns:p14="http://schemas.microsoft.com/office/powerpoint/2010/main" val="30252972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42950" y="1662113"/>
            <a:ext cx="7707313" cy="5060659"/>
          </a:xfrm>
        </p:spPr>
        <p:txBody>
          <a:bodyPr/>
          <a:lstStyle/>
          <a:p>
            <a:pPr lvl="1" indent="0">
              <a:buSzPct val="70000"/>
              <a:buFont typeface="Arial" charset="0"/>
              <a:buNone/>
              <a:defRPr/>
            </a:pPr>
            <a:r>
              <a:rPr lang="en-US" sz="2400" b="1" cap="all" dirty="0" smtClean="0"/>
              <a:t>Major accidents must be reported to EH&amp;S immediately</a:t>
            </a:r>
            <a:r>
              <a:rPr lang="en-US" sz="1800" dirty="0" smtClean="0"/>
              <a:t>: </a:t>
            </a:r>
          </a:p>
          <a:p>
            <a:pPr lvl="1" indent="0">
              <a:buSzPct val="70000"/>
              <a:buFont typeface="Arial" charset="0"/>
              <a:buNone/>
              <a:defRPr/>
            </a:pPr>
            <a:r>
              <a:rPr lang="en-US" sz="1800" dirty="0" smtClean="0"/>
              <a:t>e.g. death, inpatient hospitalization (not just ER visit), loss of limb, loss of an eye.</a:t>
            </a:r>
            <a:endParaRPr sz="1800" dirty="0" smtClean="0"/>
          </a:p>
          <a:p>
            <a:pPr lvl="1" indent="0">
              <a:buSzPct val="70000"/>
              <a:buFont typeface="Arial" charset="0"/>
              <a:buNone/>
              <a:defRPr/>
            </a:pPr>
            <a:endParaRPr sz="1800" dirty="0"/>
          </a:p>
          <a:p>
            <a:pPr lvl="1" indent="0">
              <a:buSzPct val="70000"/>
              <a:buFont typeface="Arial" charset="0"/>
              <a:buNone/>
              <a:defRPr/>
            </a:pPr>
            <a:r>
              <a:rPr sz="1800" dirty="0" smtClean="0"/>
              <a:t>Supervisors are to report any injury and occupational illness within 24 hours of occurrence using the on-line “Incident Report” form (</a:t>
            </a:r>
            <a:r>
              <a:rPr sz="1800" dirty="0" smtClean="0">
                <a:hlinkClick r:id="rId3"/>
              </a:rPr>
              <a:t>www.ehs.wsu.edu</a:t>
            </a:r>
            <a:r>
              <a:rPr sz="1800" dirty="0" smtClean="0"/>
              <a:t>).</a:t>
            </a:r>
          </a:p>
          <a:p>
            <a:pPr lvl="1" indent="0">
              <a:buSzPct val="70000"/>
              <a:buFont typeface="Arial" charset="0"/>
              <a:buNone/>
              <a:defRPr/>
            </a:pPr>
            <a:endParaRPr lang="en-US" sz="1800" dirty="0"/>
          </a:p>
          <a:p>
            <a:pPr lvl="1" indent="0">
              <a:buSzPct val="70000"/>
              <a:buFont typeface="Arial" charset="0"/>
              <a:buNone/>
              <a:defRPr/>
            </a:pPr>
            <a:r>
              <a:rPr lang="en-US" sz="1800" b="1" dirty="0" smtClean="0"/>
              <a:t>SIGNIFICANT NEAR MISSES MUST ALSO BE REPORTED</a:t>
            </a:r>
            <a:endParaRPr sz="1800" b="1" dirty="0"/>
          </a:p>
          <a:p>
            <a:pPr lvl="1" indent="0">
              <a:buSzPct val="70000"/>
              <a:buFont typeface="Arial" charset="0"/>
              <a:buNone/>
              <a:defRPr/>
            </a:pPr>
            <a:endParaRPr sz="1800" dirty="0" smtClean="0"/>
          </a:p>
          <a:p>
            <a:pPr marL="630238" lvl="1" indent="-285750">
              <a:buSzPct val="70000"/>
              <a:buFont typeface="Wingdings" pitchFamily="2" charset="2"/>
              <a:buChar char="v"/>
              <a:defRPr/>
            </a:pPr>
            <a:r>
              <a:rPr lang="en-US" sz="1800" dirty="0"/>
              <a:t>Students/Visitors: Risk Management</a:t>
            </a:r>
          </a:p>
          <a:p>
            <a:pPr marL="630238" lvl="1" indent="-285750">
              <a:buSzPct val="70000"/>
              <a:buFont typeface="Wingdings" pitchFamily="2" charset="2"/>
              <a:buChar char="v"/>
              <a:defRPr/>
            </a:pPr>
            <a:r>
              <a:rPr lang="en-US" sz="1800" dirty="0"/>
              <a:t>Residence Hall Occupants: Residence Life</a:t>
            </a:r>
          </a:p>
          <a:p>
            <a:pPr marL="630238" lvl="1" indent="-285750">
              <a:buSzPct val="70000"/>
              <a:buFont typeface="Wingdings" pitchFamily="2" charset="2"/>
              <a:buChar char="v"/>
              <a:defRPr/>
            </a:pPr>
            <a:r>
              <a:rPr lang="en-US" sz="1800" dirty="0"/>
              <a:t>Employees/Student Employees/Volunteers: EH&amp;S</a:t>
            </a:r>
          </a:p>
          <a:p>
            <a:pPr lvl="1" indent="0">
              <a:buSzPct val="70000"/>
              <a:buFont typeface="Arial" charset="0"/>
              <a:buNone/>
              <a:defRPr/>
            </a:pPr>
            <a:endParaRPr lang="en-US" sz="1800" dirty="0" smtClean="0"/>
          </a:p>
          <a:p>
            <a:pPr lvl="1" indent="0">
              <a:buSzPct val="70000"/>
              <a:buFont typeface="Arial" charset="0"/>
              <a:buNone/>
              <a:defRPr/>
            </a:pPr>
            <a:endParaRPr sz="1800" dirty="0"/>
          </a:p>
          <a:p>
            <a:pPr lvl="1" indent="0">
              <a:buSzPct val="70000"/>
              <a:buFont typeface="Arial" charset="0"/>
              <a:buNone/>
              <a:defRPr/>
            </a:pPr>
            <a:r>
              <a:rPr sz="1800" dirty="0" smtClean="0"/>
              <a:t>SPPM 2.24</a:t>
            </a:r>
          </a:p>
          <a:p>
            <a:pPr marL="801688" lvl="1" indent="-457200">
              <a:buFont typeface="Wingdings" pitchFamily="2" charset="2"/>
              <a:buChar char="v"/>
              <a:defRPr/>
            </a:pPr>
            <a:endParaRPr sz="2600" dirty="0" smtClean="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762000"/>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Accident Prevention Program </a:t>
            </a:r>
          </a:p>
          <a:p>
            <a:pPr algn="ctr" eaLnBrk="1" hangingPunct="1">
              <a:defRPr/>
            </a:pPr>
            <a:r>
              <a:rPr lang="en-US" sz="2800" b="1" kern="0" dirty="0">
                <a:solidFill>
                  <a:srgbClr val="981E32"/>
                </a:solidFill>
                <a:latin typeface="Lucida Sans" pitchFamily="34" charset="0"/>
              </a:rPr>
              <a:t>Accident Reporting</a:t>
            </a:r>
          </a:p>
        </p:txBody>
      </p:sp>
    </p:spTree>
    <p:extLst>
      <p:ext uri="{BB962C8B-B14F-4D97-AF65-F5344CB8AC3E}">
        <p14:creationId xmlns:p14="http://schemas.microsoft.com/office/powerpoint/2010/main" val="36780299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246888" y="1426464"/>
            <a:ext cx="8631936" cy="3662541"/>
          </a:xfrm>
          <a:prstGeom prst="rect">
            <a:avLst/>
          </a:prstGeom>
          <a:solidFill>
            <a:schemeClr val="tx1">
              <a:lumMod val="85000"/>
              <a:alpha val="65000"/>
            </a:schemeClr>
          </a:solidFill>
          <a:ln>
            <a:noFill/>
          </a:ln>
          <a:effectLst>
            <a:glow rad="127000">
              <a:schemeClr val="tx1">
                <a:lumMod val="85000"/>
                <a:alpha val="76000"/>
              </a:schemeClr>
            </a:glow>
          </a:effectLst>
        </p:spPr>
        <p:txBody>
          <a:bodyPr wrap="square">
            <a:spAutoFit/>
          </a:bodyPr>
          <a:lstStyle/>
          <a:p>
            <a:r>
              <a:rPr lang="en-US" sz="3600" b="1" dirty="0">
                <a:solidFill>
                  <a:schemeClr val="bg2"/>
                </a:solidFill>
                <a:effectLst>
                  <a:outerShdw blurRad="38100" dist="38100" dir="2700000" algn="tl">
                    <a:srgbClr val="000000">
                      <a:alpha val="43137"/>
                    </a:srgbClr>
                  </a:outerShdw>
                </a:effectLst>
              </a:rPr>
              <a:t>WAC 296-800-110</a:t>
            </a:r>
          </a:p>
          <a:p>
            <a:r>
              <a:rPr lang="en-US" sz="2800" b="1" dirty="0">
                <a:solidFill>
                  <a:schemeClr val="bg2"/>
                </a:solidFill>
                <a:effectLst>
                  <a:outerShdw blurRad="38100" dist="38100" dir="2700000" algn="tl">
                    <a:srgbClr val="000000">
                      <a:alpha val="43137"/>
                    </a:srgbClr>
                  </a:outerShdw>
                </a:effectLst>
              </a:rPr>
              <a:t>Employer responsibilities: Safe </a:t>
            </a:r>
            <a:r>
              <a:rPr lang="en-US" sz="2800" b="1" dirty="0" smtClean="0">
                <a:solidFill>
                  <a:schemeClr val="bg2"/>
                </a:solidFill>
                <a:effectLst>
                  <a:outerShdw blurRad="38100" dist="38100" dir="2700000" algn="tl">
                    <a:srgbClr val="000000">
                      <a:alpha val="43137"/>
                    </a:srgbClr>
                  </a:outerShdw>
                </a:effectLst>
              </a:rPr>
              <a:t>Workplace Summary</a:t>
            </a:r>
            <a:r>
              <a:rPr lang="en-US" sz="2800" b="1" dirty="0">
                <a:solidFill>
                  <a:schemeClr val="bg2"/>
                </a:solidFill>
                <a:effectLst>
                  <a:outerShdw blurRad="38100" dist="38100" dir="2700000" algn="tl">
                    <a:srgbClr val="000000">
                      <a:alpha val="43137"/>
                    </a:srgbClr>
                  </a:outerShdw>
                </a:effectLst>
              </a:rPr>
              <a:t>.</a:t>
            </a:r>
          </a:p>
          <a:p>
            <a:pPr marL="0" indent="228600"/>
            <a:r>
              <a:rPr lang="en-US" sz="2800" b="1" dirty="0">
                <a:solidFill>
                  <a:schemeClr val="bg2"/>
                </a:solidFill>
                <a:effectLst>
                  <a:outerShdw blurRad="38100" dist="38100" dir="2700000" algn="tl">
                    <a:srgbClr val="000000">
                      <a:alpha val="43137"/>
                    </a:srgbClr>
                  </a:outerShdw>
                </a:effectLst>
              </a:rPr>
              <a:t>Your responsibility:</a:t>
            </a:r>
          </a:p>
          <a:p>
            <a:pPr marL="0" indent="228600"/>
            <a:r>
              <a:rPr lang="en-US" sz="2800" b="1" dirty="0" smtClean="0">
                <a:solidFill>
                  <a:schemeClr val="bg2"/>
                </a:solidFill>
                <a:effectLst>
                  <a:outerShdw blurRad="38100" dist="38100" dir="2700000" algn="tl">
                    <a:srgbClr val="000000">
                      <a:alpha val="43137"/>
                    </a:srgbClr>
                  </a:outerShdw>
                </a:effectLst>
              </a:rPr>
              <a:t>	To </a:t>
            </a:r>
            <a:r>
              <a:rPr lang="en-US" sz="2800" b="1" dirty="0">
                <a:solidFill>
                  <a:schemeClr val="bg2"/>
                </a:solidFill>
                <a:effectLst>
                  <a:outerShdw blurRad="38100" dist="38100" dir="2700000" algn="tl">
                    <a:srgbClr val="000000">
                      <a:alpha val="43137"/>
                    </a:srgbClr>
                  </a:outerShdw>
                </a:effectLst>
              </a:rPr>
              <a:t>provide a safe and healthy workplace </a:t>
            </a:r>
            <a:r>
              <a:rPr lang="en-US" sz="2800" b="1" dirty="0" smtClean="0">
                <a:solidFill>
                  <a:schemeClr val="bg2"/>
                </a:solidFill>
                <a:effectLst>
                  <a:outerShdw blurRad="38100" dist="38100" dir="2700000" algn="tl">
                    <a:srgbClr val="000000">
                      <a:alpha val="43137"/>
                    </a:srgbClr>
                  </a:outerShdw>
                </a:effectLst>
              </a:rPr>
              <a:t>	free from </a:t>
            </a:r>
            <a:r>
              <a:rPr lang="en-US" sz="2800" b="1" dirty="0">
                <a:solidFill>
                  <a:schemeClr val="bg2"/>
                </a:solidFill>
                <a:effectLst>
                  <a:outerShdw blurRad="38100" dist="38100" dir="2700000" algn="tl">
                    <a:srgbClr val="000000">
                      <a:alpha val="43137"/>
                    </a:srgbClr>
                  </a:outerShdw>
                </a:effectLst>
              </a:rPr>
              <a:t>recognized hazards</a:t>
            </a:r>
            <a:r>
              <a:rPr lang="en-US" sz="2800" b="1" dirty="0" smtClean="0">
                <a:solidFill>
                  <a:schemeClr val="bg2"/>
                </a:solidFill>
                <a:effectLst>
                  <a:outerShdw blurRad="38100" dist="38100" dir="2700000" algn="tl">
                    <a:srgbClr val="000000">
                      <a:alpha val="43137"/>
                    </a:srgbClr>
                  </a:outerShdw>
                </a:effectLst>
              </a:rPr>
              <a:t>.</a:t>
            </a:r>
          </a:p>
          <a:p>
            <a:pPr marL="0" indent="228600"/>
            <a:endParaRPr lang="en-US" sz="2800" b="1" dirty="0">
              <a:solidFill>
                <a:schemeClr val="bg2"/>
              </a:solidFill>
              <a:effectLst>
                <a:outerShdw blurRad="38100" dist="38100" dir="2700000" algn="tl">
                  <a:srgbClr val="000000">
                    <a:alpha val="43137"/>
                  </a:srgbClr>
                </a:outerShdw>
              </a:effectLst>
            </a:endParaRPr>
          </a:p>
          <a:p>
            <a:pPr marL="0" indent="228600"/>
            <a:r>
              <a:rPr lang="en-US" sz="2800" b="1" dirty="0" smtClean="0">
                <a:solidFill>
                  <a:schemeClr val="bg2"/>
                </a:solidFill>
                <a:effectLst>
                  <a:outerShdw blurRad="38100" dist="38100" dir="2700000" algn="tl">
                    <a:srgbClr val="000000">
                      <a:alpha val="43137"/>
                    </a:srgbClr>
                  </a:outerShdw>
                </a:effectLst>
                <a:hlinkClick r:id="rId2"/>
              </a:rPr>
              <a:t>WAC 296</a:t>
            </a:r>
            <a:endParaRPr lang="en-US" sz="28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08012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36867" name="Subtitle 6"/>
          <p:cNvSpPr>
            <a:spLocks noGrp="1"/>
          </p:cNvSpPr>
          <p:nvPr>
            <p:ph type="subTitle" idx="1"/>
          </p:nvPr>
        </p:nvSpPr>
        <p:spPr>
          <a:xfrm>
            <a:off x="742950" y="1919054"/>
            <a:ext cx="7707313" cy="5247590"/>
          </a:xfrm>
        </p:spPr>
        <p:txBody>
          <a:bodyPr/>
          <a:lstStyle/>
          <a:p>
            <a:pPr algn="l"/>
            <a:endParaRPr altLang="en-US" sz="1000" dirty="0" smtClean="0">
              <a:solidFill>
                <a:schemeClr val="bg2"/>
              </a:solidFill>
            </a:endParaRPr>
          </a:p>
          <a:p>
            <a:pPr algn="l"/>
            <a:r>
              <a:rPr altLang="en-US" sz="2000" dirty="0" smtClean="0">
                <a:solidFill>
                  <a:schemeClr val="bg2"/>
                </a:solidFill>
              </a:rPr>
              <a:t>Employees observing a safety concern are to contact their unit administrator, their supervisor and/or EH&amp;S per </a:t>
            </a:r>
            <a:r>
              <a:rPr altLang="en-US" sz="2000" dirty="0" smtClean="0">
                <a:solidFill>
                  <a:schemeClr val="bg2"/>
                </a:solidFill>
                <a:hlinkClick r:id="rId3"/>
              </a:rPr>
              <a:t>WAC 296-800-120</a:t>
            </a:r>
            <a:r>
              <a:rPr altLang="en-US" sz="2000" dirty="0" smtClean="0">
                <a:solidFill>
                  <a:schemeClr val="bg2"/>
                </a:solidFill>
              </a:rPr>
              <a:t>.</a:t>
            </a:r>
          </a:p>
          <a:p>
            <a:pPr algn="l"/>
            <a:endParaRPr altLang="en-US" sz="1000" dirty="0" smtClean="0">
              <a:solidFill>
                <a:schemeClr val="bg2"/>
              </a:solidFill>
            </a:endParaRPr>
          </a:p>
          <a:p>
            <a:pPr algn="l"/>
            <a:r>
              <a:rPr altLang="en-US" sz="2000" dirty="0" smtClean="0">
                <a:solidFill>
                  <a:schemeClr val="bg2"/>
                </a:solidFill>
              </a:rPr>
              <a:t>All safety hazards are to be reported to the unit administrator, the safety committee, and EH&amp;S using the “Hazard Notification” form (SPPM 2.52.2). </a:t>
            </a:r>
          </a:p>
          <a:p>
            <a:pPr algn="l"/>
            <a:endParaRPr altLang="en-US" sz="1000" dirty="0" smtClean="0">
              <a:solidFill>
                <a:schemeClr val="bg2"/>
              </a:solidFill>
            </a:endParaRPr>
          </a:p>
          <a:p>
            <a:pPr algn="l"/>
            <a:r>
              <a:rPr altLang="en-US" sz="2000" dirty="0" smtClean="0">
                <a:solidFill>
                  <a:schemeClr val="bg2"/>
                </a:solidFill>
              </a:rPr>
              <a:t>The department responsible to address the safety concern completes the “Corrective Action” section of the form.</a:t>
            </a:r>
          </a:p>
          <a:p>
            <a:pPr algn="l"/>
            <a:endParaRPr altLang="en-US" sz="1000" dirty="0" smtClean="0">
              <a:solidFill>
                <a:schemeClr val="bg2"/>
              </a:solidFill>
            </a:endParaRPr>
          </a:p>
          <a:p>
            <a:pPr algn="l"/>
            <a:r>
              <a:rPr altLang="en-US" sz="2000" dirty="0" smtClean="0">
                <a:solidFill>
                  <a:schemeClr val="bg2"/>
                </a:solidFill>
              </a:rPr>
              <a:t>All serious hazards should be reported immediately to EH&amp;S (5-3041).</a:t>
            </a:r>
          </a:p>
          <a:p>
            <a:pPr algn="l"/>
            <a:endParaRPr altLang="en-US" sz="1000" dirty="0" smtClean="0">
              <a:solidFill>
                <a:schemeClr val="bg2"/>
              </a:solidFill>
            </a:endParaRPr>
          </a:p>
          <a:p>
            <a:pPr algn="l"/>
            <a:r>
              <a:rPr altLang="en-US" sz="2000" dirty="0" smtClean="0">
                <a:solidFill>
                  <a:schemeClr val="bg2"/>
                </a:solidFill>
              </a:rPr>
              <a:t>SPPM 2.52</a:t>
            </a:r>
          </a:p>
          <a:p>
            <a:pPr algn="l"/>
            <a:endParaRPr altLang="en-US" sz="2400" dirty="0" smtClean="0">
              <a:solidFill>
                <a:schemeClr val="bg2"/>
              </a:solidFill>
            </a:endParaRPr>
          </a:p>
        </p:txBody>
      </p:sp>
      <p:sp>
        <p:nvSpPr>
          <p:cNvPr id="8" name="Rectangle 7"/>
          <p:cNvSpPr/>
          <p:nvPr/>
        </p:nvSpPr>
        <p:spPr>
          <a:xfrm>
            <a:off x="681038" y="901466"/>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Accident Prevention Program </a:t>
            </a:r>
          </a:p>
          <a:p>
            <a:pPr algn="ctr" eaLnBrk="1" hangingPunct="1">
              <a:defRPr/>
            </a:pPr>
            <a:r>
              <a:rPr lang="en-US" sz="2800" b="1" kern="0" dirty="0">
                <a:solidFill>
                  <a:srgbClr val="981E32"/>
                </a:solidFill>
                <a:latin typeface="Lucida Sans" pitchFamily="34" charset="0"/>
              </a:rPr>
              <a:t>Hazard Notification Process</a:t>
            </a:r>
          </a:p>
        </p:txBody>
      </p:sp>
    </p:spTree>
    <p:extLst>
      <p:ext uri="{BB962C8B-B14F-4D97-AF65-F5344CB8AC3E}">
        <p14:creationId xmlns:p14="http://schemas.microsoft.com/office/powerpoint/2010/main" val="121687731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804863" y="1906588"/>
            <a:ext cx="7707312" cy="7428187"/>
          </a:xfrm>
        </p:spPr>
        <p:txBody>
          <a:bodyPr/>
          <a:lstStyle/>
          <a:p>
            <a:pPr lvl="1" indent="0">
              <a:buSzPct val="70000"/>
              <a:buFont typeface="Arial" charset="0"/>
              <a:buNone/>
              <a:defRPr/>
            </a:pPr>
            <a:endParaRPr sz="1800" dirty="0" smtClean="0"/>
          </a:p>
          <a:p>
            <a:pPr lvl="1" indent="0">
              <a:buSzPct val="70000"/>
              <a:buFont typeface="Arial" charset="0"/>
              <a:buNone/>
              <a:defRPr/>
            </a:pPr>
            <a:r>
              <a:rPr sz="1800" dirty="0" smtClean="0"/>
              <a:t>First-Aid/CPR</a:t>
            </a:r>
          </a:p>
          <a:p>
            <a:pPr marL="630238" lvl="1" indent="-285750">
              <a:buSzPct val="70000"/>
              <a:buFont typeface="Wingdings" pitchFamily="2" charset="2"/>
              <a:buChar char="v"/>
              <a:defRPr/>
            </a:pPr>
            <a:r>
              <a:rPr sz="1800" dirty="0" smtClean="0"/>
              <a:t>One trained responder is to be available to provide first-aid per </a:t>
            </a:r>
            <a:r>
              <a:rPr sz="1800" dirty="0" smtClean="0">
                <a:hlinkClick r:id="rId3"/>
              </a:rPr>
              <a:t>WAC 296-800-15005</a:t>
            </a:r>
            <a:endParaRPr sz="1800" dirty="0" smtClean="0"/>
          </a:p>
          <a:p>
            <a:pPr marL="630238" lvl="1" indent="-285750">
              <a:buSzPct val="70000"/>
              <a:buFont typeface="Wingdings" pitchFamily="2" charset="2"/>
              <a:buChar char="v"/>
              <a:defRPr/>
            </a:pPr>
            <a:endParaRPr sz="1800" dirty="0"/>
          </a:p>
          <a:p>
            <a:pPr lvl="1" indent="0">
              <a:buSzPct val="70000"/>
              <a:buFont typeface="Arial" charset="0"/>
              <a:buNone/>
              <a:defRPr/>
            </a:pPr>
            <a:r>
              <a:rPr sz="1800" dirty="0"/>
              <a:t>Fire Planning</a:t>
            </a:r>
          </a:p>
          <a:p>
            <a:pPr marL="630238" lvl="1" indent="-285750">
              <a:buSzPct val="70000"/>
              <a:buFont typeface="Wingdings" pitchFamily="2" charset="2"/>
              <a:buChar char="v"/>
              <a:defRPr/>
            </a:pPr>
            <a:r>
              <a:rPr sz="1800" dirty="0"/>
              <a:t>Fire extinguisher training – only use if you are trained</a:t>
            </a:r>
          </a:p>
          <a:p>
            <a:pPr marL="630238" lvl="1" indent="-285750">
              <a:buSzPct val="70000"/>
              <a:buFont typeface="Wingdings" pitchFamily="2" charset="2"/>
              <a:buChar char="v"/>
              <a:defRPr/>
            </a:pPr>
            <a:r>
              <a:rPr sz="1800" dirty="0"/>
              <a:t>Evacuation</a:t>
            </a:r>
          </a:p>
          <a:p>
            <a:pPr lvl="1" indent="0">
              <a:buSzPct val="70000"/>
              <a:buFont typeface="Arial" charset="0"/>
              <a:buNone/>
              <a:defRPr/>
            </a:pPr>
            <a:endParaRPr sz="1800" dirty="0" smtClean="0"/>
          </a:p>
          <a:p>
            <a:pPr lvl="1" indent="0">
              <a:buSzPct val="70000"/>
              <a:buFont typeface="Arial" charset="0"/>
              <a:buNone/>
              <a:defRPr/>
            </a:pPr>
            <a:r>
              <a:rPr sz="1800" dirty="0" smtClean="0"/>
              <a:t>Evacuation</a:t>
            </a:r>
          </a:p>
          <a:p>
            <a:pPr marL="630238" lvl="1" indent="-285750">
              <a:buSzPct val="70000"/>
              <a:buFont typeface="Wingdings" pitchFamily="2" charset="2"/>
              <a:buChar char="v"/>
              <a:defRPr/>
            </a:pPr>
            <a:r>
              <a:rPr sz="1800" dirty="0" smtClean="0"/>
              <a:t>Evacuate upon activation of emergency alarm </a:t>
            </a:r>
          </a:p>
          <a:p>
            <a:pPr marL="630238" lvl="1" indent="-285750">
              <a:buSzPct val="70000"/>
              <a:buFont typeface="Wingdings" pitchFamily="2" charset="2"/>
              <a:buChar char="v"/>
              <a:defRPr/>
            </a:pPr>
            <a:r>
              <a:rPr sz="1800" dirty="0" smtClean="0"/>
              <a:t>Posted maps indicating exits, first-aid kits, emergency eyewashes and showers, and the outside gathering location</a:t>
            </a:r>
          </a:p>
          <a:p>
            <a:pPr lvl="1" indent="0">
              <a:buSzPct val="70000"/>
              <a:buFont typeface="Arial" charset="0"/>
              <a:buNone/>
              <a:defRPr/>
            </a:pPr>
            <a:endParaRPr sz="1800" dirty="0" smtClean="0"/>
          </a:p>
          <a:p>
            <a:pPr marL="630238" lvl="1" indent="-285750">
              <a:buSzPct val="70000"/>
              <a:buFont typeface="Wingdings" pitchFamily="2" charset="2"/>
              <a:buChar char="v"/>
              <a:defRPr/>
            </a:pPr>
            <a:r>
              <a:rPr sz="1800" dirty="0" smtClean="0"/>
              <a:t>WSU Ready On-line Planning Tool</a:t>
            </a:r>
          </a:p>
          <a:p>
            <a:pPr marL="795338" lvl="2" indent="-285750">
              <a:buSzPct val="70000"/>
              <a:buFont typeface="Wingdings" pitchFamily="2" charset="2"/>
              <a:buChar char="v"/>
              <a:defRPr/>
            </a:pPr>
            <a:r>
              <a:rPr sz="1600" dirty="0" smtClean="0"/>
              <a:t>Required of all WSU units (usually departments)</a:t>
            </a:r>
          </a:p>
          <a:p>
            <a:pPr lvl="1" indent="0">
              <a:buSzPct val="70000"/>
              <a:buFont typeface="Arial" charset="0"/>
              <a:buNone/>
              <a:defRPr/>
            </a:pPr>
            <a:endParaRPr sz="1800" dirty="0"/>
          </a:p>
          <a:p>
            <a:pPr lvl="1" indent="0">
              <a:buSzPct val="70000"/>
              <a:buFont typeface="Arial" charset="0"/>
              <a:buNone/>
              <a:defRPr/>
            </a:pPr>
            <a:endParaRPr sz="1800" dirty="0"/>
          </a:p>
          <a:p>
            <a:pPr lvl="1" indent="0">
              <a:buSzPct val="70000"/>
              <a:buFont typeface="Arial" charset="0"/>
              <a:buNone/>
              <a:defRPr/>
            </a:pPr>
            <a:endParaRPr sz="1800" dirty="0">
              <a:hlinkClick r:id="rId4"/>
            </a:endParaRPr>
          </a:p>
          <a:p>
            <a:pPr lvl="1" indent="0">
              <a:buSzPct val="70000"/>
              <a:buFont typeface="Arial" charset="0"/>
              <a:buNone/>
              <a:defRPr/>
            </a:pPr>
            <a:endParaRPr sz="1800" dirty="0" smtClean="0"/>
          </a:p>
          <a:p>
            <a:pPr lvl="1" indent="0">
              <a:buSzPct val="70000"/>
              <a:buFont typeface="Arial" charset="0"/>
              <a:buNone/>
              <a:defRPr/>
            </a:pPr>
            <a:endParaRPr sz="1800" dirty="0"/>
          </a:p>
          <a:p>
            <a:pPr marL="801688" lvl="1" indent="-457200">
              <a:buFont typeface="Wingdings" pitchFamily="2" charset="2"/>
              <a:buChar char="v"/>
              <a:defRPr/>
            </a:pPr>
            <a:endParaRPr sz="2600" dirty="0" smtClean="0"/>
          </a:p>
          <a:p>
            <a:pPr marL="342900" indent="-342900">
              <a:buFont typeface="Arial" pitchFamily="34" charset="0"/>
              <a:buChar char="•"/>
              <a:defRPr/>
            </a:pPr>
            <a:endParaRPr sz="2400" dirty="0" smtClean="0"/>
          </a:p>
          <a:p>
            <a:pPr>
              <a:defRPr/>
            </a:pPr>
            <a:endParaRPr sz="2400" dirty="0" smtClean="0"/>
          </a:p>
        </p:txBody>
      </p:sp>
      <p:sp>
        <p:nvSpPr>
          <p:cNvPr id="8" name="Rectangle 7"/>
          <p:cNvSpPr/>
          <p:nvPr/>
        </p:nvSpPr>
        <p:spPr>
          <a:xfrm>
            <a:off x="681038" y="952500"/>
            <a:ext cx="7831137" cy="9540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Accident Prevention Program </a:t>
            </a:r>
          </a:p>
          <a:p>
            <a:pPr algn="ctr" eaLnBrk="1" hangingPunct="1">
              <a:defRPr/>
            </a:pPr>
            <a:r>
              <a:rPr lang="en-US" sz="2800" b="1" kern="0" dirty="0">
                <a:solidFill>
                  <a:srgbClr val="981E32"/>
                </a:solidFill>
                <a:latin typeface="Lucida Sans" pitchFamily="34" charset="0"/>
              </a:rPr>
              <a:t>Emergency &amp; Continuity Planning</a:t>
            </a:r>
          </a:p>
        </p:txBody>
      </p:sp>
    </p:spTree>
    <p:extLst>
      <p:ext uri="{BB962C8B-B14F-4D97-AF65-F5344CB8AC3E}">
        <p14:creationId xmlns:p14="http://schemas.microsoft.com/office/powerpoint/2010/main" val="38844665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73113" y="1670828"/>
            <a:ext cx="7707312" cy="2933111"/>
          </a:xfrm>
        </p:spPr>
        <p:txBody>
          <a:bodyPr/>
          <a:lstStyle/>
          <a:p>
            <a:pPr lvl="1" indent="0">
              <a:buSzPct val="70000"/>
              <a:buNone/>
              <a:defRPr/>
            </a:pPr>
            <a:endParaRPr sz="2000" dirty="0">
              <a:solidFill>
                <a:srgbClr val="000000"/>
              </a:solidFill>
            </a:endParaRPr>
          </a:p>
          <a:p>
            <a:pPr marL="801688" lvl="1" indent="-457200">
              <a:buSzPct val="70000"/>
              <a:buFont typeface="Wingdings" pitchFamily="2" charset="2"/>
              <a:buChar char="v"/>
              <a:defRPr/>
            </a:pPr>
            <a:endParaRPr sz="2000" dirty="0">
              <a:solidFill>
                <a:srgbClr val="000000"/>
              </a:solidFill>
            </a:endParaRPr>
          </a:p>
          <a:p>
            <a:pPr algn="l">
              <a:defRPr/>
            </a:pPr>
            <a:endParaRPr sz="2400" dirty="0" smtClean="0"/>
          </a:p>
          <a:p>
            <a:pPr lvl="1" indent="0">
              <a:buSzPct val="70000"/>
              <a:buFont typeface="Arial" charset="0"/>
              <a:buNone/>
              <a:defRPr/>
            </a:pPr>
            <a:endParaRPr sz="2600" dirty="0" smtClean="0"/>
          </a:p>
          <a:p>
            <a:pPr marL="801688" lvl="1" indent="-457200">
              <a:buFont typeface="Wingdings" pitchFamily="2" charset="2"/>
              <a:buChar char="v"/>
              <a:defRPr/>
            </a:pPr>
            <a:endParaRPr sz="2600" dirty="0"/>
          </a:p>
          <a:p>
            <a:pPr marL="342900" indent="-342900" algn="l">
              <a:buFont typeface="Arial" pitchFamily="34" charset="0"/>
              <a:buChar char="•"/>
              <a:defRPr/>
            </a:pPr>
            <a:endParaRPr sz="2400" dirty="0" smtClean="0"/>
          </a:p>
          <a:p>
            <a:pPr algn="l">
              <a:defRPr/>
            </a:pPr>
            <a:endParaRPr sz="2400" dirty="0" smtClean="0"/>
          </a:p>
        </p:txBody>
      </p:sp>
      <p:sp>
        <p:nvSpPr>
          <p:cNvPr id="8" name="Rectangle 7"/>
          <p:cNvSpPr/>
          <p:nvPr/>
        </p:nvSpPr>
        <p:spPr>
          <a:xfrm>
            <a:off x="681038" y="1143000"/>
            <a:ext cx="7831137" cy="522288"/>
          </a:xfrm>
          <a:prstGeom prst="rect">
            <a:avLst/>
          </a:prstGeom>
        </p:spPr>
        <p:txBody>
          <a:bodyPr>
            <a:spAutoFit/>
          </a:bodyPr>
          <a:lstStyle/>
          <a:p>
            <a:pPr algn="ctr" eaLnBrk="1" hangingPunct="1">
              <a:defRPr/>
            </a:pPr>
            <a:r>
              <a:rPr lang="en-US" sz="2800" b="1" kern="0" dirty="0">
                <a:solidFill>
                  <a:srgbClr val="981E32"/>
                </a:solidFill>
                <a:latin typeface="Lucida Sans" pitchFamily="34" charset="0"/>
              </a:rPr>
              <a:t>Departmental Safety &amp; Health Programs</a:t>
            </a:r>
            <a:endParaRPr lang="en-US" sz="2800" dirty="0">
              <a:solidFill>
                <a:srgbClr val="FFFFFF"/>
              </a:solidFill>
              <a:latin typeface="Arial" charset="0"/>
            </a:endParaRPr>
          </a:p>
        </p:txBody>
      </p:sp>
      <p:pic>
        <p:nvPicPr>
          <p:cNvPr id="2" name="Picture 1"/>
          <p:cNvPicPr>
            <a:picLocks noChangeAspect="1"/>
          </p:cNvPicPr>
          <p:nvPr/>
        </p:nvPicPr>
        <p:blipFill>
          <a:blip r:embed="rId3"/>
          <a:stretch>
            <a:fillRect/>
          </a:stretch>
        </p:blipFill>
        <p:spPr>
          <a:xfrm>
            <a:off x="1026414" y="1795462"/>
            <a:ext cx="3399282" cy="4224470"/>
          </a:xfrm>
          <a:prstGeom prst="rect">
            <a:avLst/>
          </a:prstGeom>
        </p:spPr>
      </p:pic>
      <p:pic>
        <p:nvPicPr>
          <p:cNvPr id="3" name="Picture 2"/>
          <p:cNvPicPr>
            <a:picLocks noChangeAspect="1"/>
          </p:cNvPicPr>
          <p:nvPr/>
        </p:nvPicPr>
        <p:blipFill rotWithShape="1">
          <a:blip r:embed="rId4"/>
          <a:srcRect t="831"/>
          <a:stretch/>
        </p:blipFill>
        <p:spPr>
          <a:xfrm>
            <a:off x="4825365" y="1865376"/>
            <a:ext cx="3809168" cy="3977640"/>
          </a:xfrm>
          <a:prstGeom prst="rect">
            <a:avLst/>
          </a:prstGeom>
        </p:spPr>
      </p:pic>
    </p:spTree>
    <p:extLst>
      <p:ext uri="{BB962C8B-B14F-4D97-AF65-F5344CB8AC3E}">
        <p14:creationId xmlns:p14="http://schemas.microsoft.com/office/powerpoint/2010/main" val="27805896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773113" y="2185988"/>
            <a:ext cx="7707312" cy="4762842"/>
          </a:xfrm>
        </p:spPr>
        <p:txBody>
          <a:bodyPr/>
          <a:lstStyle/>
          <a:p>
            <a:pPr algn="l">
              <a:buSzPct val="70000"/>
              <a:defRPr/>
            </a:pPr>
            <a:r>
              <a:rPr sz="1800" dirty="0" smtClean="0">
                <a:solidFill>
                  <a:srgbClr val="000000"/>
                </a:solidFill>
              </a:rPr>
              <a:t>A safety minded supervisor instills in their employees the desire and ability to work safely by:</a:t>
            </a:r>
          </a:p>
          <a:p>
            <a:pPr algn="l">
              <a:buSzPct val="70000"/>
              <a:defRPr/>
            </a:pPr>
            <a:endParaRPr sz="1000" dirty="0" smtClean="0">
              <a:solidFill>
                <a:srgbClr val="000000"/>
              </a:solidFill>
            </a:endParaRPr>
          </a:p>
          <a:p>
            <a:pPr marL="285750" indent="-285750" algn="l">
              <a:buSzPct val="70000"/>
              <a:buFont typeface="Wingdings" pitchFamily="2" charset="2"/>
              <a:buChar char="v"/>
              <a:defRPr/>
            </a:pPr>
            <a:r>
              <a:rPr sz="1800" dirty="0" smtClean="0">
                <a:solidFill>
                  <a:srgbClr val="000000"/>
                </a:solidFill>
              </a:rPr>
              <a:t>Clearly communicating expectations</a:t>
            </a:r>
          </a:p>
          <a:p>
            <a:pPr marL="285750" indent="-285750" algn="l">
              <a:buSzPct val="70000"/>
              <a:buFont typeface="Wingdings" pitchFamily="2" charset="2"/>
              <a:buChar char="v"/>
              <a:defRPr/>
            </a:pPr>
            <a:r>
              <a:rPr sz="1800" dirty="0" smtClean="0">
                <a:solidFill>
                  <a:srgbClr val="000000"/>
                </a:solidFill>
              </a:rPr>
              <a:t>Leading by example</a:t>
            </a:r>
          </a:p>
          <a:p>
            <a:pPr marL="285750" indent="-285750" algn="l">
              <a:buSzPct val="70000"/>
              <a:buFont typeface="Wingdings" pitchFamily="2" charset="2"/>
              <a:buChar char="v"/>
              <a:defRPr/>
            </a:pPr>
            <a:r>
              <a:rPr sz="1800" dirty="0" smtClean="0">
                <a:solidFill>
                  <a:srgbClr val="000000"/>
                </a:solidFill>
              </a:rPr>
              <a:t>Encouraging and welcoming suggestions</a:t>
            </a:r>
          </a:p>
          <a:p>
            <a:pPr marL="285750" indent="-285750" algn="l">
              <a:buSzPct val="70000"/>
              <a:buFont typeface="Wingdings" pitchFamily="2" charset="2"/>
              <a:buChar char="v"/>
              <a:defRPr/>
            </a:pPr>
            <a:r>
              <a:rPr sz="1800" dirty="0" smtClean="0">
                <a:solidFill>
                  <a:srgbClr val="000000"/>
                </a:solidFill>
              </a:rPr>
              <a:t>Ensuring work is safely done</a:t>
            </a:r>
          </a:p>
          <a:p>
            <a:pPr marL="285750" indent="-285750" algn="l">
              <a:buSzPct val="70000"/>
              <a:buFont typeface="Wingdings" pitchFamily="2" charset="2"/>
              <a:buChar char="v"/>
              <a:defRPr/>
            </a:pPr>
            <a:r>
              <a:rPr sz="1800" dirty="0" smtClean="0">
                <a:solidFill>
                  <a:srgbClr val="000000"/>
                </a:solidFill>
              </a:rPr>
              <a:t>Acknowledging safety efforts, and</a:t>
            </a:r>
          </a:p>
          <a:p>
            <a:pPr marL="285750" indent="-285750" algn="l">
              <a:buSzPct val="70000"/>
              <a:buFont typeface="Wingdings" pitchFamily="2" charset="2"/>
              <a:buChar char="v"/>
              <a:defRPr/>
            </a:pPr>
            <a:r>
              <a:rPr lang="en-US" sz="1800" dirty="0" smtClean="0">
                <a:solidFill>
                  <a:srgbClr val="000000"/>
                </a:solidFill>
              </a:rPr>
              <a:t>Document non-conformance</a:t>
            </a:r>
            <a:endParaRPr sz="1800" dirty="0" smtClean="0">
              <a:solidFill>
                <a:srgbClr val="000000"/>
              </a:solidFill>
            </a:endParaRPr>
          </a:p>
          <a:p>
            <a:pPr marL="285750" indent="-285750" algn="l">
              <a:buSzPct val="70000"/>
              <a:buFont typeface="Wingdings" pitchFamily="2" charset="2"/>
              <a:buChar char="v"/>
              <a:defRPr/>
            </a:pPr>
            <a:r>
              <a:rPr lang="en-US" sz="1800" dirty="0" smtClean="0">
                <a:solidFill>
                  <a:srgbClr val="000000"/>
                </a:solidFill>
              </a:rPr>
              <a:t>"Safety Culture” = Peer to peer accountability</a:t>
            </a:r>
            <a:endParaRPr sz="1800" dirty="0" smtClean="0">
              <a:solidFill>
                <a:srgbClr val="000000"/>
              </a:solidFill>
            </a:endParaRPr>
          </a:p>
          <a:p>
            <a:pPr marL="285750" indent="-285750" algn="l">
              <a:buSzPct val="70000"/>
              <a:buFont typeface="Wingdings" pitchFamily="2" charset="2"/>
              <a:buChar char="v"/>
              <a:defRPr/>
            </a:pPr>
            <a:endParaRPr sz="1800" dirty="0" smtClean="0">
              <a:solidFill>
                <a:srgbClr val="000000"/>
              </a:solidFill>
            </a:endParaRPr>
          </a:p>
          <a:p>
            <a:pPr algn="l">
              <a:buSzPct val="70000"/>
              <a:defRPr/>
            </a:pPr>
            <a:r>
              <a:rPr sz="1800" dirty="0" smtClean="0">
                <a:solidFill>
                  <a:srgbClr val="000000"/>
                </a:solidFill>
              </a:rPr>
              <a:t>What you permit, you promote!</a:t>
            </a:r>
            <a:endParaRPr sz="1800" dirty="0">
              <a:solidFill>
                <a:srgbClr val="000000"/>
              </a:solidFill>
            </a:endParaRPr>
          </a:p>
          <a:p>
            <a:pPr algn="l">
              <a:buSzPct val="70000"/>
              <a:defRPr/>
            </a:pPr>
            <a:endParaRPr sz="1800" dirty="0">
              <a:solidFill>
                <a:srgbClr val="000000"/>
              </a:solidFill>
            </a:endParaRPr>
          </a:p>
          <a:p>
            <a:pPr algn="l">
              <a:defRPr/>
            </a:pPr>
            <a:endParaRPr sz="2400" dirty="0" smtClean="0"/>
          </a:p>
        </p:txBody>
      </p:sp>
      <p:sp>
        <p:nvSpPr>
          <p:cNvPr id="8" name="Rectangle 7"/>
          <p:cNvSpPr/>
          <p:nvPr/>
        </p:nvSpPr>
        <p:spPr>
          <a:xfrm>
            <a:off x="681038" y="1143000"/>
            <a:ext cx="7831137" cy="461963"/>
          </a:xfrm>
          <a:prstGeom prst="rect">
            <a:avLst/>
          </a:prstGeom>
        </p:spPr>
        <p:txBody>
          <a:bodyPr>
            <a:spAutoFit/>
          </a:bodyPr>
          <a:lstStyle/>
          <a:p>
            <a:pPr algn="ctr" eaLnBrk="1" hangingPunct="1">
              <a:defRPr/>
            </a:pPr>
            <a:r>
              <a:rPr lang="en-US" sz="2400" b="1" kern="0" dirty="0">
                <a:solidFill>
                  <a:srgbClr val="981E32"/>
                </a:solidFill>
                <a:latin typeface="Lucida Sans" pitchFamily="34" charset="0"/>
              </a:rPr>
              <a:t>Establishing a Safe </a:t>
            </a:r>
            <a:r>
              <a:rPr lang="en-US" sz="2400" b="1" kern="0" dirty="0" smtClean="0">
                <a:solidFill>
                  <a:srgbClr val="981E32"/>
                </a:solidFill>
                <a:latin typeface="Lucida Sans" pitchFamily="34" charset="0"/>
              </a:rPr>
              <a:t>Workplace </a:t>
            </a:r>
            <a:endParaRPr lang="en-US" sz="2400" b="1" kern="0" dirty="0">
              <a:solidFill>
                <a:srgbClr val="981E32"/>
              </a:solidFill>
              <a:latin typeface="Lucida Sans" pitchFamily="34" charset="0"/>
            </a:endParaRPr>
          </a:p>
        </p:txBody>
      </p:sp>
      <p:pic>
        <p:nvPicPr>
          <p:cNvPr id="2" name="Picture 1"/>
          <p:cNvPicPr>
            <a:picLocks noChangeAspect="1"/>
          </p:cNvPicPr>
          <p:nvPr/>
        </p:nvPicPr>
        <p:blipFill>
          <a:blip r:embed="rId3"/>
          <a:stretch>
            <a:fillRect/>
          </a:stretch>
        </p:blipFill>
        <p:spPr>
          <a:xfrm>
            <a:off x="6121400" y="2527299"/>
            <a:ext cx="2333625" cy="2552700"/>
          </a:xfrm>
          <a:prstGeom prst="rect">
            <a:avLst/>
          </a:prstGeom>
        </p:spPr>
      </p:pic>
    </p:spTree>
    <p:extLst>
      <p:ext uri="{BB962C8B-B14F-4D97-AF65-F5344CB8AC3E}">
        <p14:creationId xmlns:p14="http://schemas.microsoft.com/office/powerpoint/2010/main" val="16563894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97283" name="Subtitle 6"/>
          <p:cNvSpPr>
            <a:spLocks noGrp="1"/>
          </p:cNvSpPr>
          <p:nvPr>
            <p:ph type="subTitle" idx="1"/>
          </p:nvPr>
        </p:nvSpPr>
        <p:spPr>
          <a:xfrm>
            <a:off x="773113" y="2185988"/>
            <a:ext cx="7707312" cy="830262"/>
          </a:xfrm>
        </p:spPr>
        <p:txBody>
          <a:bodyPr/>
          <a:lstStyle/>
          <a:p>
            <a:pPr>
              <a:buSzPct val="70000"/>
            </a:pPr>
            <a:endParaRPr altLang="en-US" sz="1800" smtClean="0">
              <a:solidFill>
                <a:srgbClr val="000000"/>
              </a:solidFill>
            </a:endParaRPr>
          </a:p>
          <a:p>
            <a:endParaRPr altLang="en-US" sz="2400" smtClean="0"/>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1190625"/>
            <a:ext cx="5981700" cy="443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3798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5" y="695325"/>
            <a:ext cx="8677275" cy="6162675"/>
          </a:xfrm>
          <a:prstGeom prst="rect">
            <a:avLst/>
          </a:prstGeom>
          <a:gradFill flip="none" rotWithShape="1">
            <a:gsLst>
              <a:gs pos="0">
                <a:schemeClr val="bg2"/>
              </a:gs>
              <a:gs pos="33000">
                <a:srgbClr val="970035"/>
              </a:gs>
              <a:gs pos="87000">
                <a:schemeClr val="bg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5"/>
          <p:cNvSpPr txBox="1">
            <a:spLocks/>
          </p:cNvSpPr>
          <p:nvPr/>
        </p:nvSpPr>
        <p:spPr bwMode="black">
          <a:xfrm>
            <a:off x="1030288" y="3978275"/>
            <a:ext cx="77025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200" b="0">
                <a:solidFill>
                  <a:schemeClr val="bg2"/>
                </a:solidFill>
                <a:latin typeface="Lucida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Lucida Sans" panose="020B0602030504020204" pitchFamily="34" charset="0"/>
              <a:buChar char="–"/>
              <a:defRPr lang="en-US" sz="2000">
                <a:solidFill>
                  <a:schemeClr val="bg2"/>
                </a:solidFill>
                <a:latin typeface="Lucida Sans" pitchFamily="34" charset="0"/>
                <a:ea typeface="+mn-ea"/>
                <a:cs typeface="+mn-cs"/>
              </a:defRPr>
            </a:lvl2pPr>
            <a:lvl3pPr marL="795337" indent="-219456" algn="l" rtl="0" eaLnBrk="0" fontAlgn="base" hangingPunct="0">
              <a:lnSpc>
                <a:spcPct val="95000"/>
              </a:lnSpc>
              <a:spcBef>
                <a:spcPts val="400"/>
              </a:spcBef>
              <a:spcAft>
                <a:spcPct val="0"/>
              </a:spcAft>
              <a:buClr>
                <a:srgbClr val="C60C30"/>
              </a:buClr>
              <a:buSzPct val="100000"/>
              <a:buFont typeface="Arial" panose="020B0604020202020204" pitchFamily="34" charset="0"/>
              <a:buChar char="•"/>
              <a:defRPr lang="en-US" sz="1800">
                <a:solidFill>
                  <a:schemeClr val="bg2"/>
                </a:solidFill>
                <a:latin typeface="Lucida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Lucida Sans" panose="020B0602030504020204" pitchFamily="34" charset="0"/>
              <a:buChar char="–"/>
              <a:defRPr lang="en-US" sz="1600">
                <a:solidFill>
                  <a:schemeClr val="bg2"/>
                </a:solidFill>
                <a:latin typeface="Lucida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160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lgn="ctr">
              <a:buNone/>
              <a:defRPr/>
            </a:pPr>
            <a:r>
              <a:rPr lang="en-US" sz="2400" b="1" kern="0" dirty="0" smtClean="0">
                <a:solidFill>
                  <a:schemeClr val="tx1"/>
                </a:solidFill>
                <a:effectLst>
                  <a:outerShdw blurRad="38100" dist="38100" dir="2700000" algn="tl">
                    <a:srgbClr val="000000">
                      <a:alpha val="43137"/>
                    </a:srgbClr>
                  </a:outerShdw>
                </a:effectLst>
              </a:rPr>
              <a:t>If you attended this live training session and wish to have your attendance documented in your training history, </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please notify Human Resource Services</a:t>
            </a:r>
            <a:br>
              <a:rPr lang="en-US" sz="2400" b="1" kern="0" dirty="0" smtClean="0">
                <a:solidFill>
                  <a:schemeClr val="tx1"/>
                </a:solidFill>
                <a:effectLst>
                  <a:outerShdw blurRad="38100" dist="38100" dir="2700000" algn="tl">
                    <a:srgbClr val="000000">
                      <a:alpha val="43137"/>
                    </a:srgbClr>
                  </a:outerShdw>
                </a:effectLst>
              </a:rPr>
            </a:br>
            <a:r>
              <a:rPr lang="en-US" sz="2400" b="1" kern="0" dirty="0" smtClean="0">
                <a:solidFill>
                  <a:schemeClr val="tx1"/>
                </a:solidFill>
                <a:effectLst>
                  <a:outerShdw blurRad="38100" dist="38100" dir="2700000" algn="tl">
                    <a:srgbClr val="000000">
                      <a:alpha val="43137"/>
                    </a:srgbClr>
                  </a:outerShdw>
                </a:effectLst>
              </a:rPr>
              <a:t> within 24 hours of today's date: </a:t>
            </a: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1100" b="1" kern="0" dirty="0" smtClean="0">
                <a:solidFill>
                  <a:schemeClr val="tx1"/>
                </a:solidFill>
                <a:effectLst>
                  <a:outerShdw blurRad="38100" dist="38100" dir="2700000" algn="tl">
                    <a:srgbClr val="000000">
                      <a:alpha val="43137"/>
                    </a:srgbClr>
                  </a:outerShdw>
                </a:effectLst>
              </a:rPr>
              <a:t/>
            </a:r>
            <a:br>
              <a:rPr lang="en-US" sz="1100" b="1" kern="0" dirty="0" smtClean="0">
                <a:solidFill>
                  <a:schemeClr val="tx1"/>
                </a:solidFill>
                <a:effectLst>
                  <a:outerShdw blurRad="38100" dist="38100" dir="2700000" algn="tl">
                    <a:srgbClr val="000000">
                      <a:alpha val="43137"/>
                    </a:srgbClr>
                  </a:outerShdw>
                </a:effectLst>
              </a:rPr>
            </a:br>
            <a:r>
              <a:rPr lang="en-US" sz="4000" b="1" kern="0" dirty="0" smtClean="0">
                <a:solidFill>
                  <a:schemeClr val="tx1"/>
                </a:solidFill>
                <a:effectLst>
                  <a:outerShdw blurRad="38100" dist="38100" dir="2700000" algn="tl">
                    <a:srgbClr val="000000">
                      <a:alpha val="43137"/>
                    </a:srgbClr>
                  </a:outerShdw>
                </a:effectLst>
              </a:rPr>
              <a:t>hrstraining@wsu.edu</a:t>
            </a:r>
            <a:r>
              <a:rPr lang="en-US" sz="3200" b="1" kern="0" dirty="0" smtClean="0">
                <a:solidFill>
                  <a:schemeClr val="tx1"/>
                </a:solidFill>
                <a:effectLst>
                  <a:outerShdw blurRad="38100" dist="38100" dir="2700000" algn="tl">
                    <a:srgbClr val="000000">
                      <a:alpha val="43137"/>
                    </a:srgbClr>
                  </a:outerShdw>
                </a:effectLst>
              </a:rPr>
              <a:t> </a:t>
            </a:r>
            <a:endParaRPr lang="en-US" sz="2400" b="1" kern="0" dirty="0" smtClean="0">
              <a:solidFill>
                <a:schemeClr val="tx1"/>
              </a:solidFill>
              <a:effectLst>
                <a:outerShdw blurRad="38100" dist="38100" dir="2700000" algn="tl">
                  <a:srgbClr val="000000">
                    <a:alpha val="43137"/>
                  </a:srgbClr>
                </a:outerShdw>
              </a:effectLst>
            </a:endParaRPr>
          </a:p>
        </p:txBody>
      </p:sp>
      <p:pic>
        <p:nvPicPr>
          <p:cNvPr id="8" name="Picture 21"/>
          <p:cNvPicPr>
            <a:picLocks noChangeAspect="1" noChangeArrowheads="1"/>
          </p:cNvPicPr>
          <p:nvPr/>
        </p:nvPicPr>
        <p:blipFill>
          <a:blip r:embed="rId3"/>
          <a:srcRect/>
          <a:stretch>
            <a:fillRect/>
          </a:stretch>
        </p:blipFill>
        <p:spPr bwMode="auto">
          <a:xfrm>
            <a:off x="784225" y="862013"/>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5"/>
          <p:cNvSpPr txBox="1">
            <a:spLocks/>
          </p:cNvSpPr>
          <p:nvPr/>
        </p:nvSpPr>
        <p:spPr bwMode="black">
          <a:xfrm>
            <a:off x="5897563" y="1741488"/>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9751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 name="Picture 7"/>
          <p:cNvPicPr>
            <a:picLocks noChangeAspect="1"/>
          </p:cNvPicPr>
          <p:nvPr/>
        </p:nvPicPr>
        <p:blipFill>
          <a:blip r:embed="rId2"/>
          <a:stretch>
            <a:fillRect/>
          </a:stretch>
        </p:blipFill>
        <p:spPr>
          <a:xfrm>
            <a:off x="361950" y="757237"/>
            <a:ext cx="8420100" cy="5343525"/>
          </a:xfrm>
          <a:prstGeom prst="rect">
            <a:avLst/>
          </a:prstGeom>
        </p:spPr>
      </p:pic>
      <p:sp>
        <p:nvSpPr>
          <p:cNvPr id="9" name="Oval 8"/>
          <p:cNvSpPr/>
          <p:nvPr/>
        </p:nvSpPr>
        <p:spPr>
          <a:xfrm>
            <a:off x="491778" y="2425148"/>
            <a:ext cx="1363526" cy="4638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029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7" name="Subtitle 6"/>
          <p:cNvSpPr>
            <a:spLocks noGrp="1"/>
          </p:cNvSpPr>
          <p:nvPr>
            <p:ph type="subTitle" idx="1"/>
          </p:nvPr>
        </p:nvSpPr>
        <p:spPr>
          <a:xfrm>
            <a:off x="1723972" y="1070636"/>
            <a:ext cx="5778604" cy="5363007"/>
          </a:xfrm>
          <a:solidFill>
            <a:schemeClr val="tx1">
              <a:lumMod val="85000"/>
              <a:alpha val="49000"/>
            </a:schemeClr>
          </a:solidFill>
          <a:effectLst>
            <a:glow rad="127000">
              <a:schemeClr val="tx1">
                <a:lumMod val="85000"/>
                <a:alpha val="39000"/>
              </a:schemeClr>
            </a:glow>
          </a:effectLst>
        </p:spPr>
        <p:txBody>
          <a:bodyPr/>
          <a:lstStyle/>
          <a:p>
            <a:pPr algn="l">
              <a:buSzPct val="70000"/>
              <a:defRPr/>
            </a:pPr>
            <a:r>
              <a:rPr sz="2000" b="1" dirty="0">
                <a:solidFill>
                  <a:schemeClr val="bg2"/>
                </a:solidFill>
              </a:rPr>
              <a:t>Public Safety</a:t>
            </a:r>
          </a:p>
          <a:p>
            <a:pPr marL="285750" indent="-285750" algn="l">
              <a:buSzPct val="70000"/>
              <a:buBlip>
                <a:blip r:embed="rId3"/>
              </a:buBlip>
              <a:defRPr/>
            </a:pPr>
            <a:r>
              <a:rPr sz="1800" dirty="0">
                <a:solidFill>
                  <a:schemeClr val="bg2"/>
                </a:solidFill>
              </a:rPr>
              <a:t>Police Services</a:t>
            </a:r>
          </a:p>
          <a:p>
            <a:pPr marL="285750" indent="-285750" algn="l">
              <a:buSzPct val="70000"/>
              <a:buBlip>
                <a:blip r:embed="rId3"/>
              </a:buBlip>
              <a:defRPr/>
            </a:pPr>
            <a:r>
              <a:rPr sz="1800" dirty="0">
                <a:solidFill>
                  <a:schemeClr val="bg2"/>
                </a:solidFill>
              </a:rPr>
              <a:t>Fire </a:t>
            </a:r>
            <a:r>
              <a:rPr sz="1800" dirty="0" smtClean="0">
                <a:solidFill>
                  <a:schemeClr val="bg2"/>
                </a:solidFill>
              </a:rPr>
              <a:t>Safety Services</a:t>
            </a:r>
          </a:p>
          <a:p>
            <a:pPr marL="285750" indent="-285750" algn="l">
              <a:buSzPct val="70000"/>
              <a:buBlip>
                <a:blip r:embed="rId3"/>
              </a:buBlip>
              <a:defRPr/>
            </a:pPr>
            <a:r>
              <a:rPr sz="1800" dirty="0" smtClean="0">
                <a:solidFill>
                  <a:schemeClr val="bg2"/>
                </a:solidFill>
              </a:rPr>
              <a:t>Office of Emergency Management</a:t>
            </a:r>
            <a:endParaRPr sz="1800" dirty="0">
              <a:solidFill>
                <a:schemeClr val="bg2"/>
              </a:solidFill>
            </a:endParaRPr>
          </a:p>
          <a:p>
            <a:pPr algn="l">
              <a:buSzPct val="70000"/>
              <a:defRPr/>
            </a:pPr>
            <a:r>
              <a:rPr sz="2000" b="1" dirty="0" smtClean="0">
                <a:solidFill>
                  <a:srgbClr val="000000"/>
                </a:solidFill>
              </a:rPr>
              <a:t>EH&amp;S</a:t>
            </a:r>
          </a:p>
          <a:p>
            <a:pPr marL="285750" indent="-285750" algn="l">
              <a:buSzPct val="70000"/>
              <a:buBlip>
                <a:blip r:embed="rId3"/>
              </a:buBlip>
              <a:defRPr/>
            </a:pPr>
            <a:r>
              <a:rPr lang="en-US" sz="1800" dirty="0" smtClean="0">
                <a:solidFill>
                  <a:schemeClr val="bg2"/>
                </a:solidFill>
              </a:rPr>
              <a:t>Occupational Health and Safety</a:t>
            </a:r>
          </a:p>
          <a:p>
            <a:pPr marL="285750" indent="-285750" algn="l">
              <a:buSzPct val="70000"/>
              <a:buBlip>
                <a:blip r:embed="rId3"/>
              </a:buBlip>
              <a:defRPr/>
            </a:pPr>
            <a:r>
              <a:rPr lang="en-US" sz="1800" dirty="0" smtClean="0">
                <a:solidFill>
                  <a:schemeClr val="bg2"/>
                </a:solidFill>
              </a:rPr>
              <a:t>Environmental Services</a:t>
            </a:r>
          </a:p>
          <a:p>
            <a:pPr marL="285750" indent="-285750" algn="l">
              <a:buSzPct val="70000"/>
              <a:buBlip>
                <a:blip r:embed="rId3"/>
              </a:buBlip>
              <a:defRPr/>
            </a:pPr>
            <a:r>
              <a:rPr lang="en-US" sz="1800" dirty="0" smtClean="0">
                <a:solidFill>
                  <a:schemeClr val="bg2"/>
                </a:solidFill>
              </a:rPr>
              <a:t>Risk Management</a:t>
            </a:r>
          </a:p>
          <a:p>
            <a:pPr algn="l">
              <a:buSzPct val="70000"/>
              <a:defRPr/>
            </a:pPr>
            <a:r>
              <a:rPr sz="2000" b="1" dirty="0" smtClean="0">
                <a:solidFill>
                  <a:srgbClr val="000000"/>
                </a:solidFill>
              </a:rPr>
              <a:t>Office of Research Assurances</a:t>
            </a:r>
          </a:p>
          <a:p>
            <a:pPr marL="285750" indent="-285750" algn="l">
              <a:buSzPct val="70000"/>
              <a:buBlip>
                <a:blip r:embed="rId3"/>
              </a:buBlip>
              <a:defRPr/>
            </a:pPr>
            <a:r>
              <a:rPr lang="en-US" sz="1800" dirty="0" smtClean="0">
                <a:solidFill>
                  <a:schemeClr val="bg2"/>
                </a:solidFill>
              </a:rPr>
              <a:t>Radiation Safety</a:t>
            </a:r>
          </a:p>
          <a:p>
            <a:pPr marL="285750" indent="-285750" algn="l">
              <a:buSzPct val="70000"/>
              <a:buBlip>
                <a:blip r:embed="rId3"/>
              </a:buBlip>
              <a:defRPr/>
            </a:pPr>
            <a:r>
              <a:rPr lang="en-US" sz="1800" dirty="0" smtClean="0">
                <a:solidFill>
                  <a:schemeClr val="bg2"/>
                </a:solidFill>
              </a:rPr>
              <a:t>Biosafety</a:t>
            </a:r>
          </a:p>
          <a:p>
            <a:pPr marL="285750" indent="-285750" algn="l">
              <a:buSzPct val="70000"/>
              <a:buBlip>
                <a:blip r:embed="rId3"/>
              </a:buBlip>
              <a:defRPr/>
            </a:pPr>
            <a:r>
              <a:rPr lang="en-US" sz="1800" dirty="0" smtClean="0">
                <a:solidFill>
                  <a:schemeClr val="bg2"/>
                </a:solidFill>
              </a:rPr>
              <a:t>Research Animal Safety</a:t>
            </a:r>
          </a:p>
          <a:p>
            <a:pPr algn="l">
              <a:buSzPct val="70000"/>
              <a:defRPr/>
            </a:pPr>
            <a:r>
              <a:rPr sz="2000" b="1" dirty="0" smtClean="0">
                <a:solidFill>
                  <a:srgbClr val="000000"/>
                </a:solidFill>
              </a:rPr>
              <a:t>Human Resource Services</a:t>
            </a:r>
          </a:p>
          <a:p>
            <a:pPr marL="285750" indent="-285750" algn="l">
              <a:buSzPct val="70000"/>
              <a:buBlip>
                <a:blip r:embed="rId3"/>
              </a:buBlip>
              <a:defRPr/>
            </a:pPr>
            <a:r>
              <a:rPr lang="en-US" sz="1800" dirty="0" smtClean="0">
                <a:solidFill>
                  <a:schemeClr val="bg2"/>
                </a:solidFill>
              </a:rPr>
              <a:t>Worker’s Compensation</a:t>
            </a:r>
          </a:p>
          <a:p>
            <a:pPr marL="285750" indent="-285750" algn="l">
              <a:buSzPct val="70000"/>
              <a:buBlip>
                <a:blip r:embed="rId3"/>
              </a:buBlip>
              <a:defRPr/>
            </a:pPr>
            <a:r>
              <a:rPr lang="en-US" sz="1800" dirty="0" smtClean="0">
                <a:solidFill>
                  <a:schemeClr val="bg2"/>
                </a:solidFill>
              </a:rPr>
              <a:t>Return-to-Work</a:t>
            </a:r>
            <a:endParaRPr lang="en-US" sz="1800" dirty="0">
              <a:solidFill>
                <a:schemeClr val="bg2"/>
              </a:solidFill>
            </a:endParaRPr>
          </a:p>
        </p:txBody>
      </p:sp>
      <p:sp>
        <p:nvSpPr>
          <p:cNvPr id="8" name="Rectangle 7"/>
          <p:cNvSpPr/>
          <p:nvPr/>
        </p:nvSpPr>
        <p:spPr>
          <a:xfrm>
            <a:off x="697706" y="65221"/>
            <a:ext cx="7831137" cy="646112"/>
          </a:xfrm>
          <a:prstGeom prst="rect">
            <a:avLst/>
          </a:prstGeom>
        </p:spPr>
        <p:txBody>
          <a:bodyPr>
            <a:spAutoFit/>
          </a:bodyPr>
          <a:lstStyle/>
          <a:p>
            <a:pPr algn="ctr" eaLnBrk="1" hangingPunct="1">
              <a:defRPr/>
            </a:pPr>
            <a:r>
              <a:rPr lang="en-US" sz="3600" b="1" kern="0" dirty="0">
                <a:latin typeface="Lucida Sans" pitchFamily="34" charset="0"/>
              </a:rPr>
              <a:t>WSU Safety &amp; Health Units</a:t>
            </a:r>
            <a:endParaRPr lang="en-US" sz="3600" dirty="0"/>
          </a:p>
        </p:txBody>
      </p:sp>
    </p:spTree>
    <p:extLst>
      <p:ext uri="{BB962C8B-B14F-4D97-AF65-F5344CB8AC3E}">
        <p14:creationId xmlns:p14="http://schemas.microsoft.com/office/powerpoint/2010/main" val="26758245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01688" y="903288"/>
            <a:ext cx="7772400" cy="479425"/>
          </a:xfrm>
        </p:spPr>
        <p:txBody>
          <a:bodyPr/>
          <a:lstStyle/>
          <a:p>
            <a:r>
              <a:rPr lang="en-US" altLang="en-US" smtClean="0"/>
              <a:t>WSU Police Department</a:t>
            </a:r>
          </a:p>
        </p:txBody>
      </p:sp>
      <p:sp>
        <p:nvSpPr>
          <p:cNvPr id="14339" name="Content Placeholder 2"/>
          <p:cNvSpPr>
            <a:spLocks noGrp="1"/>
          </p:cNvSpPr>
          <p:nvPr>
            <p:ph idx="1"/>
          </p:nvPr>
        </p:nvSpPr>
        <p:spPr>
          <a:xfrm>
            <a:off x="591376" y="1382713"/>
            <a:ext cx="7909560" cy="2092881"/>
          </a:xfrm>
        </p:spPr>
        <p:txBody>
          <a:bodyPr/>
          <a:lstStyle/>
          <a:p>
            <a:pPr marL="165100" indent="0">
              <a:buNone/>
            </a:pPr>
            <a:r>
              <a:rPr lang="en-US" sz="2000" dirty="0"/>
              <a:t>The Mission of the Washington State University Police Department, in partnership with the campus community, is to cultivate an atmosphere which supports the educational process and promotes academic and personal achievement, and community prosperity</a:t>
            </a:r>
            <a:r>
              <a:rPr lang="en-US" sz="2000" dirty="0" smtClean="0"/>
              <a:t>.</a:t>
            </a:r>
          </a:p>
          <a:p>
            <a:pPr marL="165100" indent="0">
              <a:buNone/>
            </a:pPr>
            <a:endParaRPr altLang="en-US" sz="2000" dirty="0" smtClean="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14" b="97414" l="9876" r="89959">
                        <a14:foregroundMark x1="14494" y1="72110" x2="14494" y2="72110"/>
                        <a14:foregroundMark x1="13645" y1="69281" x2="13645" y2="69281"/>
                        <a14:foregroundMark x1="11825" y1="59741" x2="11825" y2="59741"/>
                        <a14:foregroundMark x1="30564" y1="84640" x2="30564" y2="84640"/>
                        <a14:foregroundMark x1="31413" y1="88116" x2="31413" y2="88116"/>
                        <a14:foregroundMark x1="36689" y1="94584" x2="36689" y2="94584"/>
                        <a14:foregroundMark x1="67495" y1="86095" x2="67495" y2="86095"/>
                        <a14:foregroundMark x1="79563" y1="61681" x2="79563" y2="61681"/>
                        <a14:foregroundMark x1="77380" y1="70089" x2="77380" y2="70089"/>
                        <a14:foregroundMark x1="49121" y1="94018" x2="49121" y2="94018"/>
                        <a14:foregroundMark x1="77744" y1="39854" x2="77744" y2="39854"/>
                        <a14:foregroundMark x1="79563" y1="48989" x2="79563" y2="48989"/>
                        <a14:foregroundMark x1="79806" y1="56427" x2="79806" y2="56427"/>
                        <a14:foregroundMark x1="78351" y1="66613" x2="78351" y2="66613"/>
                        <a14:foregroundMark x1="75925" y1="73888" x2="75925" y2="73888"/>
                        <a14:foregroundMark x1="74227" y1="76880" x2="74227" y2="76880"/>
                        <a14:foregroundMark x1="12553" y1="63864" x2="12553" y2="63864"/>
                        <a14:foregroundMark x1="11825" y1="55699" x2="11825" y2="55699"/>
                        <a14:foregroundMark x1="12189" y1="50768" x2="12189" y2="50768"/>
                        <a14:foregroundMark x1="12917" y1="46160" x2="12917" y2="46160"/>
                        <a14:foregroundMark x1="13887" y1="41714" x2="13887" y2="41714"/>
                        <a14:foregroundMark x1="15706" y1="37106" x2="15706" y2="37106"/>
                        <a14:foregroundMark x1="19224" y1="30800" x2="19224" y2="30800"/>
                        <a14:foregroundMark x1="27774" y1="21099" x2="27774" y2="21099"/>
                        <a14:foregroundMark x1="29351" y1="20210" x2="29351" y2="20210"/>
                        <a14:foregroundMark x1="32444" y1="18432" x2="32444" y2="18432"/>
                        <a14:foregroundMark x1="34991" y1="17057" x2="34991" y2="17057"/>
                        <a14:foregroundMark x1="36810" y1="16572" x2="36810" y2="16572"/>
                        <a14:foregroundMark x1="40206" y1="15441" x2="40206" y2="15441"/>
                        <a14:foregroundMark x1="38508" y1="15764" x2="38508" y2="15764"/>
                        <a14:foregroundMark x1="42025" y1="14956" x2="42025" y2="14956"/>
                        <a14:foregroundMark x1="44815" y1="14794" x2="44815" y2="14794"/>
                        <a14:foregroundMark x1="52395" y1="15441" x2="52395" y2="15441"/>
                        <a14:foregroundMark x1="74227" y1="31447" x2="74227" y2="31447"/>
                        <a14:foregroundMark x1="76653" y1="36378" x2="76653" y2="36378"/>
                        <a14:foregroundMark x1="78714" y1="43977" x2="78714" y2="43977"/>
                        <a14:foregroundMark x1="71316" y1="27486" x2="71316" y2="27486"/>
                        <a14:foregroundMark x1="66646" y1="22555" x2="66646" y2="22555"/>
                        <a14:foregroundMark x1="63614" y1="20372" x2="63614" y2="20372"/>
                        <a14:foregroundMark x1="65434" y1="21423" x2="65434" y2="21423"/>
                        <a14:foregroundMark x1="64585" y1="20372" x2="64585" y2="20372"/>
                        <a14:foregroundMark x1="62280" y1="19240" x2="62280" y2="19240"/>
                        <a14:foregroundMark x1="56155" y1="16572" x2="56155" y2="16572"/>
                        <a14:foregroundMark x1="57853" y1="17057" x2="57853" y2="17057"/>
                        <a14:foregroundMark x1="60703" y1="18432" x2="60703" y2="18432"/>
                        <a14:foregroundMark x1="59248" y1="17785" x2="59248" y2="17785"/>
                        <a14:foregroundMark x1="49814" y1="89834" x2="49814" y2="89834"/>
                        <a14:foregroundMark x1="44598" y1="93223" x2="44598" y2="93223"/>
                      </a14:backgroundRemoval>
                    </a14:imgEffect>
                  </a14:imgLayer>
                </a14:imgProps>
              </a:ext>
              <a:ext uri="{28A0092B-C50C-407E-A947-70E740481C1C}">
                <a14:useLocalDpi xmlns:a14="http://schemas.microsoft.com/office/drawing/2010/main" val="0"/>
              </a:ext>
            </a:extLst>
          </a:blip>
          <a:srcRect l="10967" r="17991"/>
          <a:stretch/>
        </p:blipFill>
        <p:spPr>
          <a:xfrm>
            <a:off x="5385816" y="2333995"/>
            <a:ext cx="3560416" cy="3856493"/>
          </a:xfrm>
          <a:prstGeom prst="rect">
            <a:avLst/>
          </a:prstGeom>
        </p:spPr>
      </p:pic>
      <p:sp>
        <p:nvSpPr>
          <p:cNvPr id="2" name="TextBox 1"/>
          <p:cNvSpPr txBox="1"/>
          <p:nvPr/>
        </p:nvSpPr>
        <p:spPr>
          <a:xfrm>
            <a:off x="969264" y="3008376"/>
            <a:ext cx="4416552" cy="3693319"/>
          </a:xfrm>
          <a:prstGeom prst="rect">
            <a:avLst/>
          </a:prstGeom>
          <a:noFill/>
        </p:spPr>
        <p:txBody>
          <a:bodyPr wrap="square" rtlCol="0">
            <a:spAutoFit/>
          </a:bodyPr>
          <a:lstStyle/>
          <a:p>
            <a:pPr marL="285750" indent="-285750">
              <a:buBlip>
                <a:blip r:embed="rId4"/>
              </a:buBlip>
            </a:pPr>
            <a:r>
              <a:rPr lang="en-US" dirty="0">
                <a:solidFill>
                  <a:srgbClr val="262A2D"/>
                </a:solidFill>
                <a:latin typeface="Lucida Grande"/>
              </a:rPr>
              <a:t>WSU POLICE DEPARTMENT PATROLS CAMPUS 24 HOURS A DAY</a:t>
            </a:r>
          </a:p>
          <a:p>
            <a:pPr marL="285750" indent="-285750">
              <a:buBlip>
                <a:blip r:embed="rId4"/>
              </a:buBlip>
            </a:pPr>
            <a:r>
              <a:rPr lang="en-US" dirty="0">
                <a:solidFill>
                  <a:srgbClr val="262A2D"/>
                </a:solidFill>
                <a:latin typeface="Lucida Grande"/>
              </a:rPr>
              <a:t>FOR NON EMERGENCY ASSISTANCE OR RESPONSE CALL 509-335-8548</a:t>
            </a:r>
          </a:p>
          <a:p>
            <a:pPr marL="285750" indent="-285750">
              <a:buBlip>
                <a:blip r:embed="rId4"/>
              </a:buBlip>
            </a:pPr>
            <a:r>
              <a:rPr lang="en-US" dirty="0">
                <a:solidFill>
                  <a:srgbClr val="262A2D"/>
                </a:solidFill>
                <a:latin typeface="Lucida Grande"/>
              </a:rPr>
              <a:t>FOR EMERGENCY RESPONSE CALL 911</a:t>
            </a:r>
          </a:p>
          <a:p>
            <a:pPr marL="285750" indent="-285750">
              <a:buBlip>
                <a:blip r:embed="rId4"/>
              </a:buBlip>
            </a:pPr>
            <a:r>
              <a:rPr lang="en-US" dirty="0">
                <a:solidFill>
                  <a:srgbClr val="262A2D"/>
                </a:solidFill>
                <a:latin typeface="Lucida Grande"/>
              </a:rPr>
              <a:t>FRONT OFFICE BUSINESS HOURS: MONDAY THROUGH FRIDAY 8AM-5PM</a:t>
            </a:r>
          </a:p>
          <a:p>
            <a:pPr marL="285750" indent="-285750">
              <a:buBlip>
                <a:blip r:embed="rId4"/>
              </a:buBlip>
            </a:pPr>
            <a:r>
              <a:rPr lang="en-US" dirty="0">
                <a:solidFill>
                  <a:srgbClr val="262A2D"/>
                </a:solidFill>
                <a:latin typeface="Lucida Grande"/>
              </a:rPr>
              <a:t>WSUPD FAX: 509-335-4239</a:t>
            </a:r>
          </a:p>
          <a:p>
            <a:endParaRPr lang="en-US" dirty="0"/>
          </a:p>
        </p:txBody>
      </p:sp>
    </p:spTree>
    <p:extLst>
      <p:ext uri="{BB962C8B-B14F-4D97-AF65-F5344CB8AC3E}">
        <p14:creationId xmlns:p14="http://schemas.microsoft.com/office/powerpoint/2010/main" val="31778460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01688" y="903288"/>
            <a:ext cx="7772400" cy="479425"/>
          </a:xfrm>
        </p:spPr>
        <p:txBody>
          <a:bodyPr/>
          <a:lstStyle/>
          <a:p>
            <a:r>
              <a:rPr lang="en-US" altLang="en-US" dirty="0" smtClean="0"/>
              <a:t>WSU Fire Safety Officer</a:t>
            </a:r>
          </a:p>
        </p:txBody>
      </p:sp>
      <p:sp>
        <p:nvSpPr>
          <p:cNvPr id="15363" name="Content Placeholder 2"/>
          <p:cNvSpPr>
            <a:spLocks noGrp="1"/>
          </p:cNvSpPr>
          <p:nvPr>
            <p:ph idx="1"/>
          </p:nvPr>
        </p:nvSpPr>
        <p:spPr>
          <a:xfrm>
            <a:off x="704850" y="1544638"/>
            <a:ext cx="7869238" cy="3539430"/>
          </a:xfrm>
        </p:spPr>
        <p:txBody>
          <a:bodyPr/>
          <a:lstStyle/>
          <a:p>
            <a:r>
              <a:rPr lang="en-US" altLang="en-US" dirty="0" smtClean="0"/>
              <a:t>Fire and EMS services provided by Pullman FD</a:t>
            </a:r>
          </a:p>
          <a:p>
            <a:r>
              <a:rPr lang="en-US" altLang="en-US" dirty="0" smtClean="0"/>
              <a:t>Fire Safety &amp; Compliance Officer </a:t>
            </a:r>
            <a:r>
              <a:rPr lang="en-US" altLang="en-US" dirty="0"/>
              <a:t>&amp; Fire Inspector on campus</a:t>
            </a:r>
          </a:p>
          <a:p>
            <a:r>
              <a:rPr lang="en-US" sz="1800" dirty="0" smtClean="0"/>
              <a:t>Conduct plans </a:t>
            </a:r>
            <a:r>
              <a:rPr lang="en-US" sz="1800" dirty="0"/>
              <a:t>review, fire code enforcement, fire inspections, and fire safety training. The public areas (hallways, corridors, meeting rooms, etc.) of residence halls are inspected once each semester. Academic buildings are inspected periodically based on hazard classification and time availability. </a:t>
            </a:r>
            <a:endParaRPr lang="en-US" altLang="en-US" sz="1800" dirty="0" smtClean="0"/>
          </a:p>
          <a:p>
            <a:pPr marL="165100" indent="0">
              <a:buNone/>
            </a:pPr>
            <a:endParaRPr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897" y="4294064"/>
            <a:ext cx="1887664" cy="23160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326" y="4681675"/>
            <a:ext cx="2135124" cy="1540848"/>
          </a:xfrm>
          <a:prstGeom prst="rect">
            <a:avLst/>
          </a:prstGeom>
        </p:spPr>
      </p:pic>
    </p:spTree>
    <p:extLst>
      <p:ext uri="{BB962C8B-B14F-4D97-AF65-F5344CB8AC3E}">
        <p14:creationId xmlns:p14="http://schemas.microsoft.com/office/powerpoint/2010/main" val="593782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ctrTitle"/>
          </p:nvPr>
        </p:nvSpPr>
        <p:spPr>
          <a:xfrm>
            <a:off x="3216275" y="1997075"/>
            <a:ext cx="5238750" cy="892175"/>
          </a:xfrm>
        </p:spPr>
        <p:txBody>
          <a:bodyPr/>
          <a:lstStyle/>
          <a:p>
            <a:r>
              <a:rPr lang="en-US" altLang="en-US" smtClean="0"/>
              <a:t/>
            </a:r>
            <a:br>
              <a:rPr lang="en-US" altLang="en-US" smtClean="0"/>
            </a:br>
            <a:endParaRPr lang="en-US" altLang="en-US" smtClean="0"/>
          </a:p>
        </p:txBody>
      </p:sp>
      <p:sp>
        <p:nvSpPr>
          <p:cNvPr id="8" name="Rectangle 7"/>
          <p:cNvSpPr/>
          <p:nvPr/>
        </p:nvSpPr>
        <p:spPr>
          <a:xfrm>
            <a:off x="606425" y="1143000"/>
            <a:ext cx="7831138" cy="646113"/>
          </a:xfrm>
          <a:prstGeom prst="rect">
            <a:avLst/>
          </a:prstGeom>
        </p:spPr>
        <p:txBody>
          <a:bodyPr>
            <a:spAutoFit/>
          </a:bodyPr>
          <a:lstStyle/>
          <a:p>
            <a:pPr algn="ctr" eaLnBrk="1" hangingPunct="1">
              <a:defRPr/>
            </a:pPr>
            <a:r>
              <a:rPr lang="en-US" sz="3600" b="1" kern="0" dirty="0" smtClean="0">
                <a:solidFill>
                  <a:srgbClr val="981E32"/>
                </a:solidFill>
                <a:latin typeface="Lucida Sans" pitchFamily="34" charset="0"/>
              </a:rPr>
              <a:t>WSU Alerts: Air Quality</a:t>
            </a:r>
            <a:endParaRPr lang="en-US" sz="3600" dirty="0">
              <a:solidFill>
                <a:srgbClr val="FFFFFF"/>
              </a:solidFill>
              <a:latin typeface="Arial" charset="0"/>
            </a:endParaRPr>
          </a:p>
        </p:txBody>
      </p:sp>
      <p:sp>
        <p:nvSpPr>
          <p:cNvPr id="3" name="Subtitle 2"/>
          <p:cNvSpPr>
            <a:spLocks noGrp="1"/>
          </p:cNvSpPr>
          <p:nvPr>
            <p:ph type="subTitle" idx="1"/>
          </p:nvPr>
        </p:nvSpPr>
        <p:spPr>
          <a:xfrm>
            <a:off x="167951" y="2255457"/>
            <a:ext cx="4161454" cy="430887"/>
          </a:xfrm>
        </p:spPr>
        <p:txBody>
          <a:bodyPr/>
          <a:lstStyle/>
          <a:p>
            <a:r>
              <a:rPr lang="en-US" dirty="0">
                <a:hlinkClick r:id="rId3"/>
              </a:rPr>
              <a:t>https://airquality.wsu.edu/</a:t>
            </a:r>
            <a:endParaRPr lang="en-US" dirty="0"/>
          </a:p>
        </p:txBody>
      </p:sp>
    </p:spTree>
    <p:extLst>
      <p:ext uri="{BB962C8B-B14F-4D97-AF65-F5344CB8AC3E}">
        <p14:creationId xmlns:p14="http://schemas.microsoft.com/office/powerpoint/2010/main" val="28401659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5311</TotalTime>
  <Words>2277</Words>
  <Application>Microsoft Office PowerPoint</Application>
  <PresentationFormat>On-screen Show (4:3)</PresentationFormat>
  <Paragraphs>448</Paragraphs>
  <Slides>45</Slides>
  <Notes>19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Arial</vt:lpstr>
      <vt:lpstr>Calibri</vt:lpstr>
      <vt:lpstr>Courier New</vt:lpstr>
      <vt:lpstr>Lucida Grande</vt:lpstr>
      <vt:lpstr>Lucida Sans</vt:lpstr>
      <vt:lpstr>Open Sans</vt:lpstr>
      <vt:lpstr>Stone Sans</vt:lpstr>
      <vt:lpstr>StoneSans</vt:lpstr>
      <vt:lpstr>Symbol</vt:lpstr>
      <vt:lpstr>Times New Roman</vt:lpstr>
      <vt:lpstr>Wingdings</vt:lpstr>
      <vt:lpstr>Default Design</vt:lpstr>
      <vt:lpstr>3_Default Design</vt:lpstr>
      <vt:lpstr>1_Default Design</vt:lpstr>
      <vt:lpstr>PowerPoint Presentation</vt:lpstr>
      <vt:lpstr>PowerPoint Presentation</vt:lpstr>
      <vt:lpstr> </vt:lpstr>
      <vt:lpstr>PowerPoint Presentation</vt:lpstr>
      <vt:lpstr>PowerPoint Presentation</vt:lpstr>
      <vt:lpstr> </vt:lpstr>
      <vt:lpstr>WSU Police Department</vt:lpstr>
      <vt:lpstr>WSU Fire Safety Officer</vt:lpstr>
      <vt:lpstr> </vt:lpstr>
      <vt:lpstr>Office of Emergency Management</vt:lpstr>
      <vt:lpstr>Alert, Assess, Act</vt:lpstr>
      <vt:lpstr>Alert, Assess, Act</vt:lpstr>
      <vt:lpstr>Alert, Assess, Act</vt:lpstr>
      <vt:lpstr>Alert, Assess, Act</vt:lpstr>
      <vt:lpstr>Alert, Assess, Act</vt:lpstr>
      <vt:lpstr>WSU Public Safety Initiatives</vt:lpstr>
      <vt:lpstr>Example Types of Event</vt:lpstr>
      <vt:lpstr>Active Shooter Response</vt:lpstr>
      <vt:lpstr>Active Shooter Response</vt:lpstr>
      <vt:lpstr>Clery Act</vt:lpstr>
      <vt:lpstr>The Supervisor as Safety Manager</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 </vt:lpstr>
      <vt:lpstr>PowerPoint Presentation</vt:lpstr>
      <vt:lpstr> </vt:lpstr>
      <vt:lpstr>PowerPoint Presentation</vt:lpstr>
      <vt:lpstr> </vt:lpstr>
      <vt:lpstr> </vt:lpstr>
      <vt:lpstr> </vt:lpstr>
      <vt:lpstr> </vt:lpstr>
      <vt:lpstr> </vt:lpstr>
      <vt:lpstr> </vt:lpstr>
      <vt:lpstr> </vt:lpstr>
      <vt:lpstr> </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Meier, Sarah</cp:lastModifiedBy>
  <cp:revision>457</cp:revision>
  <cp:lastPrinted>2016-04-08T16:46:15Z</cp:lastPrinted>
  <dcterms:created xsi:type="dcterms:W3CDTF">2001-10-04T20:08:10Z</dcterms:created>
  <dcterms:modified xsi:type="dcterms:W3CDTF">2018-11-30T19:33:02Z</dcterms:modified>
</cp:coreProperties>
</file>