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4" r:id="rId4"/>
    <p:sldMasterId id="2147483701" r:id="rId5"/>
    <p:sldMasterId id="2147483725" r:id="rId6"/>
    <p:sldMasterId id="2147483737" r:id="rId7"/>
    <p:sldMasterId id="2147483754" r:id="rId8"/>
    <p:sldMasterId id="2147483767" r:id="rId9"/>
    <p:sldMasterId id="2147483779" r:id="rId10"/>
    <p:sldMasterId id="2147483791" r:id="rId11"/>
  </p:sldMasterIdLst>
  <p:notesMasterIdLst>
    <p:notesMasterId r:id="rId37"/>
  </p:notesMasterIdLst>
  <p:handoutMasterIdLst>
    <p:handoutMasterId r:id="rId38"/>
  </p:handoutMasterIdLst>
  <p:sldIdLst>
    <p:sldId id="260" r:id="rId12"/>
    <p:sldId id="261" r:id="rId13"/>
    <p:sldId id="264" r:id="rId14"/>
    <p:sldId id="258" r:id="rId15"/>
    <p:sldId id="273" r:id="rId16"/>
    <p:sldId id="278" r:id="rId17"/>
    <p:sldId id="288" r:id="rId18"/>
    <p:sldId id="279" r:id="rId19"/>
    <p:sldId id="280" r:id="rId20"/>
    <p:sldId id="281" r:id="rId21"/>
    <p:sldId id="282" r:id="rId22"/>
    <p:sldId id="290" r:id="rId23"/>
    <p:sldId id="291" r:id="rId24"/>
    <p:sldId id="292" r:id="rId25"/>
    <p:sldId id="266" r:id="rId26"/>
    <p:sldId id="265" r:id="rId27"/>
    <p:sldId id="267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8238F-773B-4E5D-9E38-F38228F2519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5912F-9353-4270-A072-FEC039D50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65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ED6A3-6571-436A-9957-FC9E0DED530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6E949-203D-4754-843D-5FF560A0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D14AF-74A8-4443-86A7-BC9E86AE5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1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C679B0-0FFA-4232-8613-A4CD35E3CAF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2/7/2019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Template-WSU Hrz 201.ppt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A2004-CB70-4371-B802-37661528FA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766" indent="-281064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5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F8725-8C84-48F7-B45B-AFD8EFB9934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6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766" indent="-281064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05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Template F-circles dk grey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766" indent="-281064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5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489C3-BC31-4F94-B232-9557A8519F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6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74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766" indent="-281064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5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F8725-8C84-48F7-B45B-AFD8EFB9934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6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766" indent="-281064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05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Template F-circles dk grey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6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766" indent="-281064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56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5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489C3-BC31-4F94-B232-9557A8519F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56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50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C679B0-0FFA-4232-8613-A4CD35E3CAF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2/7/2019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Template-WSU Hrz 201.ppt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A2004-CB70-4371-B802-37661528FA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7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support initiative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4F666-9120-4405-9F93-B6B2782A65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2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C546AC-0F7D-49B3-A243-CDD43BC95253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2/7/2019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238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Template-WSU Hrz 431.ppt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22B2B6-6E05-4B8C-A545-C1EDC708BE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420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6"/>
          <p:cNvSpPr>
            <a:spLocks/>
          </p:cNvSpPr>
          <p:nvPr userDrawn="1"/>
        </p:nvSpPr>
        <p:spPr bwMode="white">
          <a:xfrm>
            <a:off x="-8467" y="358776"/>
            <a:ext cx="11421533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3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12" descr="wsuTLSigRvs-r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9254067" y="5910263"/>
            <a:ext cx="249131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4287749" y="2422990"/>
            <a:ext cx="7548081" cy="480131"/>
          </a:xfrm>
          <a:noFill/>
          <a:ln w="9525">
            <a:noFill/>
            <a:miter lim="800000"/>
            <a:headEnd/>
            <a:tailEnd/>
          </a:ln>
        </p:spPr>
        <p:txBody>
          <a:bodyPr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effectLst/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283066" y="3024652"/>
            <a:ext cx="7567628" cy="430887"/>
          </a:xfrm>
        </p:spPr>
        <p:txBody>
          <a:bodyPr rIns="0" anchorCtr="0"/>
          <a:lstStyle>
            <a:lvl1pPr marL="0" indent="0" algn="l">
              <a:buFont typeface="Arial" pitchFamily="34" charset="0"/>
              <a:buNone/>
              <a:defRPr sz="2200" b="0">
                <a:solidFill>
                  <a:schemeClr val="tx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0" y="6464300"/>
            <a:ext cx="2067984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097618" y="6464300"/>
            <a:ext cx="8602133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10892368" y="6464300"/>
            <a:ext cx="1299633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5BD1-3073-4FE1-99CE-CA3FC5B881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0773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1981201"/>
            <a:ext cx="74676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97711" y="2667002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CE67-874C-4C86-8E27-E183DBC5C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3033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36D5A-B6FE-4D2E-A6B2-F686627B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147F-B11E-4E55-BE06-C6AD1D9BD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0E86E-9335-4F23-BF51-B44D919B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04E7-BE5B-46F7-ACF1-9512B165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14EBD-65C1-4BA4-BC6E-35D52ECE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28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D85-2150-46CC-B4DF-4E343CDA0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C146E-7F37-45C1-B933-68F1CCF6E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A5B6E-67D2-4E8D-98FD-0BDAAE334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199C2-6EF9-42D6-974F-06F9E41C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65A24-E594-4038-A8B9-D7456539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8194E-4C3E-42E2-BAA5-A7225D0A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628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3B48-F9D3-4503-AD8B-2EC9ADB8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9DA3C-4798-48AC-A2EF-3AE03A485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E9732-0B63-418B-B6B0-E843424C5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0BDE6-7AAC-45AB-9EFC-29EBBC3F0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561A9-1F8E-4E61-A801-85EEB7322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77133-A8CD-4A78-A134-F2765221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29A65-53F3-4777-9691-9E33924D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12015C-36D2-4D15-9D8C-24BD6DDD4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276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678F-E3C0-4DA1-A924-7AEEDB6E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4A6DC-F99C-4CFC-A95C-09284CC7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A360F-8336-4E28-9B6B-35860E3C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484DF-24B5-4D75-8386-219CC5ED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237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19B6B-C8B3-46D3-8FFC-4784E400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85A87-8F41-433C-A5C2-DF024936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89A24-1D58-42AD-BB89-F24211B0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052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C06D-D89D-4FFA-AC24-E25279B7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16F30-E9BD-409B-83A2-1F4BFFB5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2A628-A084-4305-8A3E-8EAE54CAC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928B0-9445-40BE-8E09-DD479A7A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FD637-B691-4F9D-A436-A5F2B649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D84A-5A61-4775-B69B-DF316D4F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56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3134-778E-4B93-AAFF-1F147D29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333AD-B1A0-4C80-A587-EE398079C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256AE-641E-4EF6-A1A0-91AB88BC6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17D5A-50C1-4363-9BB0-64FB4B14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BCD1B-0114-4B1D-A23A-46532AF4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CA98F-6BBC-4CC5-ABFE-BF8DAEF8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911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5E03-D7E8-49FF-A72B-833D10E7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F69C1-2D31-429D-B364-D3E7BF7E5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4CD02-5BB0-4723-B5CF-B78DF03D3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AE865-EDA8-45C2-8506-4218CBFF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DB116-CE3B-4E50-933D-DB2A9488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60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3CBAB-C317-4FB6-BA57-00D5F98BD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4C8BC-4596-4913-9D5A-9F28F401B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4F844-1127-426A-BD06-259D68F8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89E14-6C59-483C-B8E8-CB641976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6A9C9-52C5-4EDC-9E4B-78DFCD43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124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-19051" y="0"/>
            <a:ext cx="12221635" cy="6858000"/>
            <a:chOff x="-14502" y="0"/>
            <a:chExt cx="9166453" cy="6858000"/>
          </a:xfrm>
        </p:grpSpPr>
        <p:pic>
          <p:nvPicPr>
            <p:cNvPr id="3" name="Pictur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8582"/>
              <a:ext cx="91440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 userDrawn="1"/>
          </p:nvSpPr>
          <p:spPr bwMode="gray">
            <a:xfrm flipH="1">
              <a:off x="-214" y="0"/>
              <a:ext cx="4842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5" name="Rectangle 4"/>
            <p:cNvSpPr/>
            <p:nvPr userDrawn="1"/>
          </p:nvSpPr>
          <p:spPr bwMode="gray">
            <a:xfrm flipH="1">
              <a:off x="-214" y="71438"/>
              <a:ext cx="4183167" cy="6111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 flipH="1">
              <a:off x="-9739" y="0"/>
              <a:ext cx="9161690" cy="793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 flipH="1">
              <a:off x="-14502" y="73025"/>
              <a:ext cx="501663" cy="611188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alpha val="5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0774243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2589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85295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47ADD-079D-41E6-8C77-3695A8A26A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5780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58083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38129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49810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2300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930518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96673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14615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2739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03DD-4601-4FBF-B600-4C8E759245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48-7491-47EB-A7DB-383EF1C2B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3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95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 bwMode="gray">
          <a:xfrm flipH="1">
            <a:off x="0" y="954619"/>
            <a:ext cx="12192000" cy="80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955116" y="2417054"/>
            <a:ext cx="10281768" cy="400110"/>
          </a:xfrm>
        </p:spPr>
        <p:txBody>
          <a:bodyPr anchorCtr="0"/>
          <a:lstStyle>
            <a:lvl1pPr algn="ctr"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955118" y="3025246"/>
            <a:ext cx="10281769" cy="374461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45586" y="6381753"/>
            <a:ext cx="2067983" cy="476249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755902" y="6381753"/>
            <a:ext cx="8134351" cy="476249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2369" y="6381753"/>
            <a:ext cx="1299633" cy="476249"/>
          </a:xfrm>
        </p:spPr>
        <p:txBody>
          <a:bodyPr/>
          <a:lstStyle>
            <a:lvl1pPr>
              <a:defRPr/>
            </a:lvl1pPr>
          </a:lstStyle>
          <a:p>
            <a:fld id="{FC9AC394-209A-4BAC-AC2D-26ECC6190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4202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27" y="1747434"/>
            <a:ext cx="11236351" cy="400110"/>
          </a:xfrm>
        </p:spPr>
        <p:txBody>
          <a:bodyPr/>
          <a:lstStyle>
            <a:lvl1pPr>
              <a:defRPr sz="24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7150"/>
            <a:ext cx="10363200" cy="1528624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000" b="0"/>
            </a:lvl1pPr>
            <a:lvl2pPr marL="509588" indent="-165100">
              <a:spcBef>
                <a:spcPts val="400"/>
              </a:spcBef>
              <a:buSzPct val="75000"/>
              <a:buFont typeface="Lucida Sans" panose="020B0602030504020204" pitchFamily="34" charset="0"/>
              <a:buChar char="–"/>
              <a:defRPr sz="20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/>
            </a:lvl3pPr>
            <a:lvl4pPr marL="914400" indent="-165100">
              <a:spcBef>
                <a:spcPts val="400"/>
              </a:spcBef>
              <a:buSzPct val="100000"/>
              <a:buFont typeface="Lucida Sans" panose="020B0602030504020204" pitchFamily="34" charset="0"/>
              <a:buChar char="–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46F40-8364-4FD4-8424-65059856B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672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7852" y="1171383"/>
            <a:ext cx="11536296" cy="461665"/>
          </a:xfrm>
        </p:spPr>
        <p:txBody>
          <a:bodyPr/>
          <a:lstStyle>
            <a:lvl1pPr algn="ctr">
              <a:lnSpc>
                <a:spcPct val="100000"/>
              </a:lnSpc>
              <a:defRPr sz="240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7852" y="1669556"/>
            <a:ext cx="11536296" cy="374461"/>
          </a:xfrm>
        </p:spPr>
        <p:txBody>
          <a:bodyPr rIns="0"/>
          <a:lstStyle>
            <a:lvl1pPr marL="0" indent="0" algn="ctr">
              <a:buFontTx/>
              <a:buNone/>
              <a:defRPr sz="2200" b="0">
                <a:solidFill>
                  <a:schemeClr val="accent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51B60-02B7-47DF-90FF-FC6BFC007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54589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31" y="1608410"/>
            <a:ext cx="11546543" cy="4001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7186" y="2275791"/>
            <a:ext cx="5336428" cy="1754326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809" y="2275791"/>
            <a:ext cx="5293264" cy="1754326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7954E-4A6D-4E21-90F7-25222E33B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9748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83102"/>
            <a:ext cx="1158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510" y="2161635"/>
            <a:ext cx="5386917" cy="37446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508" y="2621485"/>
            <a:ext cx="5386917" cy="1451679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280" y="2161635"/>
            <a:ext cx="5389033" cy="37446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278" y="2621485"/>
            <a:ext cx="5389033" cy="1451679"/>
          </a:xfrm>
        </p:spPr>
        <p:txBody>
          <a:bodyPr/>
          <a:lstStyle>
            <a:lvl1pPr>
              <a:defRPr lang="en-US" sz="18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4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4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C5767-C63D-4D13-B76F-6ABA43552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7816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97" y="2161114"/>
            <a:ext cx="10078012" cy="4001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7D1AA-108D-4A9E-8289-B11995559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9904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B712D-3293-41A2-A86F-3092A3300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6932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219" y="903117"/>
            <a:ext cx="10363200" cy="480131"/>
          </a:xfrm>
        </p:spPr>
        <p:txBody>
          <a:bodyPr/>
          <a:lstStyle>
            <a:lvl1pPr>
              <a:defRPr sz="2800">
                <a:effectLst/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76" y="1543943"/>
            <a:ext cx="11616648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>
                <a:solidFill>
                  <a:schemeClr val="tx1"/>
                </a:solidFill>
                <a:effectLst/>
              </a:defRPr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/>
              </a:defRPr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>
                <a:solidFill>
                  <a:schemeClr val="tx1"/>
                </a:solidFill>
                <a:effectLst/>
              </a:defRPr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effectLst/>
                <a:latin typeface="Lucida Sans" pitchFamily="34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>
                <a:solidFill>
                  <a:schemeClr val="tx1"/>
                </a:solidFill>
                <a:effectLst/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59E-46B9-451B-9B52-151585347C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4408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392229"/>
            <a:ext cx="7315200" cy="40011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93223"/>
            <a:ext cx="7315200" cy="3744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66803"/>
            <a:ext cx="7315200" cy="3744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49347-E4A3-4E15-B695-7D2AF61792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81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Freeform 26"/>
          <p:cNvSpPr>
            <a:spLocks/>
          </p:cNvSpPr>
          <p:nvPr userDrawn="1"/>
        </p:nvSpPr>
        <p:spPr bwMode="white">
          <a:xfrm>
            <a:off x="-8467" y="358776"/>
            <a:ext cx="11421533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3"/>
              </a:gs>
            </a:gsLst>
            <a:lin ang="174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" name="Picture 12" descr="wsuTLSigRvs-rd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9254067" y="5910263"/>
            <a:ext cx="249131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64300"/>
            <a:ext cx="2067984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97618" y="6464300"/>
            <a:ext cx="8602133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2368" y="6464300"/>
            <a:ext cx="1299633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D5BD1-3073-4FE1-99CE-CA3FC5B881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12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5100" y="6469064"/>
            <a:ext cx="2025651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9517" y="6469064"/>
            <a:ext cx="8204200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54733" y="6469064"/>
            <a:ext cx="1735667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59E-46B9-451B-9B52-151585347C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03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Freeform 26"/>
          <p:cNvSpPr>
            <a:spLocks/>
          </p:cNvSpPr>
          <p:nvPr userDrawn="1"/>
        </p:nvSpPr>
        <p:spPr bwMode="invGray">
          <a:xfrm>
            <a:off x="-16934" y="379413"/>
            <a:ext cx="11489267" cy="6557962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Freeform 26"/>
          <p:cNvSpPr>
            <a:spLocks/>
          </p:cNvSpPr>
          <p:nvPr userDrawn="1"/>
        </p:nvSpPr>
        <p:spPr bwMode="white">
          <a:xfrm>
            <a:off x="-8467" y="358776"/>
            <a:ext cx="11421533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11" descr="wsuTLSig4cRvs-gy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9999134" y="236538"/>
            <a:ext cx="184996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65100" y="6469064"/>
            <a:ext cx="2025651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9517" y="6469064"/>
            <a:ext cx="8204200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54733" y="6469064"/>
            <a:ext cx="1735667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F885-EF80-4F8C-B7FF-B08A45B4A3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55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5100" y="6469064"/>
            <a:ext cx="2025651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9517" y="6469064"/>
            <a:ext cx="8204200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54733" y="6469064"/>
            <a:ext cx="1735667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3B614-FD0E-4FA2-95D9-E28C8B397D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36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5100" y="6469064"/>
            <a:ext cx="2025651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9517" y="6469064"/>
            <a:ext cx="8204200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54733" y="6469064"/>
            <a:ext cx="1735667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F2461-B2E3-441D-BE15-3DFA8866F9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85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5100" y="6469064"/>
            <a:ext cx="2025651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9517" y="6469064"/>
            <a:ext cx="8204200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54733" y="6469064"/>
            <a:ext cx="1735667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448C6-54B4-49D2-964D-95D179F84C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45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5100" y="6469064"/>
            <a:ext cx="2025651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9517" y="6469064"/>
            <a:ext cx="8204200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54733" y="6469064"/>
            <a:ext cx="1735667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A5ED-E26C-4B88-A18E-093AA1F260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56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5100" y="6469064"/>
            <a:ext cx="2025651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9517" y="6469064"/>
            <a:ext cx="8204200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54733" y="6469064"/>
            <a:ext cx="1735667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4732-E4D9-452A-B051-22B4DFDC2E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16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5100" y="6469064"/>
            <a:ext cx="2025651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9517" y="6469064"/>
            <a:ext cx="8204200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54733" y="6469064"/>
            <a:ext cx="1735667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9CC5D-FA69-4171-B48F-B5E38A6C30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3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6"/>
          <p:cNvSpPr>
            <a:spLocks/>
          </p:cNvSpPr>
          <p:nvPr userDrawn="1"/>
        </p:nvSpPr>
        <p:spPr bwMode="invGray">
          <a:xfrm>
            <a:off x="-16934" y="379413"/>
            <a:ext cx="11489267" cy="6557962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reeform 26"/>
          <p:cNvSpPr>
            <a:spLocks/>
          </p:cNvSpPr>
          <p:nvPr userDrawn="1"/>
        </p:nvSpPr>
        <p:spPr bwMode="white">
          <a:xfrm>
            <a:off x="-8467" y="358776"/>
            <a:ext cx="11421533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11" descr="wsuTLSig4cRvs-gy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9999134" y="236538"/>
            <a:ext cx="184996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7749" y="2322383"/>
            <a:ext cx="6986425" cy="492443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7749" y="2978476"/>
            <a:ext cx="6986425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tx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BF885-EF80-4F8C-B7FF-B08A45B4A3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6779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355EE-5621-40CD-A0F1-F0DF7156036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10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355EE-5621-40CD-A0F1-F0DF7156036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067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355EE-5621-40CD-A0F1-F0DF7156036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71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355EE-5621-40CD-A0F1-F0DF7156036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4120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355EE-5621-40CD-A0F1-F0DF7156036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95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5100" y="6469064"/>
            <a:ext cx="2025651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9517" y="6469064"/>
            <a:ext cx="8204200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54733" y="6469064"/>
            <a:ext cx="1735667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CE67-874C-4C86-8E27-E183DBC5C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99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5100" y="6469064"/>
            <a:ext cx="2025651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9517" y="6469064"/>
            <a:ext cx="8204200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354733" y="6469064"/>
            <a:ext cx="1735667" cy="38893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47ADD-079D-41E6-8C77-3695A8A26A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51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1"/>
          <p:cNvSpPr>
            <a:spLocks/>
          </p:cNvSpPr>
          <p:nvPr userDrawn="1"/>
        </p:nvSpPr>
        <p:spPr bwMode="auto">
          <a:xfrm rot="3160332" flipH="1">
            <a:off x="4187032" y="-2969418"/>
            <a:ext cx="6345237" cy="13119100"/>
          </a:xfrm>
          <a:custGeom>
            <a:avLst/>
            <a:gdLst/>
            <a:ahLst/>
            <a:cxnLst>
              <a:cxn ang="0">
                <a:pos x="3012" y="3"/>
              </a:cxn>
              <a:cxn ang="0">
                <a:pos x="2684" y="95"/>
              </a:cxn>
              <a:cxn ang="0">
                <a:pos x="2373" y="224"/>
              </a:cxn>
              <a:cxn ang="0">
                <a:pos x="2081" y="387"/>
              </a:cxn>
              <a:cxn ang="0">
                <a:pos x="1812" y="583"/>
              </a:cxn>
              <a:cxn ang="0">
                <a:pos x="1568" y="807"/>
              </a:cxn>
              <a:cxn ang="0">
                <a:pos x="1352" y="1057"/>
              </a:cxn>
              <a:cxn ang="0">
                <a:pos x="1165" y="1331"/>
              </a:cxn>
              <a:cxn ang="0">
                <a:pos x="1010" y="1628"/>
              </a:cxn>
              <a:cxn ang="0">
                <a:pos x="891" y="1944"/>
              </a:cxn>
              <a:cxn ang="0">
                <a:pos x="809" y="2276"/>
              </a:cxn>
              <a:cxn ang="0">
                <a:pos x="766" y="2623"/>
              </a:cxn>
              <a:cxn ang="0">
                <a:pos x="766" y="2975"/>
              </a:cxn>
              <a:cxn ang="0">
                <a:pos x="807" y="3317"/>
              </a:cxn>
              <a:cxn ang="0">
                <a:pos x="887" y="3645"/>
              </a:cxn>
              <a:cxn ang="0">
                <a:pos x="1003" y="3956"/>
              </a:cxn>
              <a:cxn ang="0">
                <a:pos x="1154" y="4249"/>
              </a:cxn>
              <a:cxn ang="0">
                <a:pos x="1337" y="4522"/>
              </a:cxn>
              <a:cxn ang="0">
                <a:pos x="1549" y="4772"/>
              </a:cxn>
              <a:cxn ang="0">
                <a:pos x="1788" y="4995"/>
              </a:cxn>
              <a:cxn ang="0">
                <a:pos x="2050" y="5190"/>
              </a:cxn>
              <a:cxn ang="0">
                <a:pos x="2335" y="5355"/>
              </a:cxn>
              <a:cxn ang="0">
                <a:pos x="2640" y="5487"/>
              </a:cxn>
              <a:cxn ang="0">
                <a:pos x="2962" y="5582"/>
              </a:cxn>
              <a:cxn ang="0">
                <a:pos x="3297" y="5641"/>
              </a:cxn>
              <a:cxn ang="0">
                <a:pos x="3321" y="5683"/>
              </a:cxn>
              <a:cxn ang="0">
                <a:pos x="3017" y="5718"/>
              </a:cxn>
              <a:cxn ang="0">
                <a:pos x="2687" y="5716"/>
              </a:cxn>
              <a:cxn ang="0">
                <a:pos x="2347" y="5674"/>
              </a:cxn>
              <a:cxn ang="0">
                <a:pos x="2021" y="5596"/>
              </a:cxn>
              <a:cxn ang="0">
                <a:pos x="1710" y="5480"/>
              </a:cxn>
              <a:cxn ang="0">
                <a:pos x="1417" y="5330"/>
              </a:cxn>
              <a:cxn ang="0">
                <a:pos x="1146" y="5150"/>
              </a:cxn>
              <a:cxn ang="0">
                <a:pos x="896" y="4940"/>
              </a:cxn>
              <a:cxn ang="0">
                <a:pos x="674" y="4704"/>
              </a:cxn>
              <a:cxn ang="0">
                <a:pos x="477" y="4443"/>
              </a:cxn>
              <a:cxn ang="0">
                <a:pos x="312" y="4161"/>
              </a:cxn>
              <a:cxn ang="0">
                <a:pos x="179" y="3859"/>
              </a:cxn>
              <a:cxn ang="0">
                <a:pos x="82" y="3539"/>
              </a:cxn>
              <a:cxn ang="0">
                <a:pos x="21" y="3206"/>
              </a:cxn>
              <a:cxn ang="0">
                <a:pos x="0" y="2860"/>
              </a:cxn>
              <a:cxn ang="0">
                <a:pos x="21" y="2515"/>
              </a:cxn>
              <a:cxn ang="0">
                <a:pos x="82" y="2182"/>
              </a:cxn>
              <a:cxn ang="0">
                <a:pos x="179" y="1862"/>
              </a:cxn>
              <a:cxn ang="0">
                <a:pos x="312" y="1560"/>
              </a:cxn>
              <a:cxn ang="0">
                <a:pos x="477" y="1277"/>
              </a:cxn>
              <a:cxn ang="0">
                <a:pos x="674" y="1017"/>
              </a:cxn>
              <a:cxn ang="0">
                <a:pos x="896" y="781"/>
              </a:cxn>
              <a:cxn ang="0">
                <a:pos x="1146" y="571"/>
              </a:cxn>
              <a:cxn ang="0">
                <a:pos x="1417" y="390"/>
              </a:cxn>
              <a:cxn ang="0">
                <a:pos x="1710" y="241"/>
              </a:cxn>
              <a:cxn ang="0">
                <a:pos x="2021" y="125"/>
              </a:cxn>
              <a:cxn ang="0">
                <a:pos x="2347" y="47"/>
              </a:cxn>
              <a:cxn ang="0">
                <a:pos x="2687" y="5"/>
              </a:cxn>
            </a:cxnLst>
            <a:rect l="0" t="0" r="r" b="b"/>
            <a:pathLst>
              <a:path w="3470" h="5721">
                <a:moveTo>
                  <a:pt x="2861" y="0"/>
                </a:moveTo>
                <a:lnTo>
                  <a:pt x="3012" y="3"/>
                </a:lnTo>
                <a:lnTo>
                  <a:pt x="2845" y="45"/>
                </a:lnTo>
                <a:lnTo>
                  <a:pt x="2684" y="95"/>
                </a:lnTo>
                <a:lnTo>
                  <a:pt x="2526" y="156"/>
                </a:lnTo>
                <a:lnTo>
                  <a:pt x="2373" y="224"/>
                </a:lnTo>
                <a:lnTo>
                  <a:pt x="2224" y="302"/>
                </a:lnTo>
                <a:lnTo>
                  <a:pt x="2081" y="387"/>
                </a:lnTo>
                <a:lnTo>
                  <a:pt x="1944" y="481"/>
                </a:lnTo>
                <a:lnTo>
                  <a:pt x="1812" y="583"/>
                </a:lnTo>
                <a:lnTo>
                  <a:pt x="1687" y="691"/>
                </a:lnTo>
                <a:lnTo>
                  <a:pt x="1568" y="807"/>
                </a:lnTo>
                <a:lnTo>
                  <a:pt x="1457" y="929"/>
                </a:lnTo>
                <a:lnTo>
                  <a:pt x="1352" y="1057"/>
                </a:lnTo>
                <a:lnTo>
                  <a:pt x="1253" y="1192"/>
                </a:lnTo>
                <a:lnTo>
                  <a:pt x="1165" y="1331"/>
                </a:lnTo>
                <a:lnTo>
                  <a:pt x="1083" y="1477"/>
                </a:lnTo>
                <a:lnTo>
                  <a:pt x="1010" y="1628"/>
                </a:lnTo>
                <a:lnTo>
                  <a:pt x="946" y="1784"/>
                </a:lnTo>
                <a:lnTo>
                  <a:pt x="891" y="1944"/>
                </a:lnTo>
                <a:lnTo>
                  <a:pt x="844" y="2109"/>
                </a:lnTo>
                <a:lnTo>
                  <a:pt x="809" y="2276"/>
                </a:lnTo>
                <a:lnTo>
                  <a:pt x="781" y="2447"/>
                </a:lnTo>
                <a:lnTo>
                  <a:pt x="766" y="2623"/>
                </a:lnTo>
                <a:lnTo>
                  <a:pt x="760" y="2800"/>
                </a:lnTo>
                <a:lnTo>
                  <a:pt x="766" y="2975"/>
                </a:lnTo>
                <a:lnTo>
                  <a:pt x="781" y="3147"/>
                </a:lnTo>
                <a:lnTo>
                  <a:pt x="807" y="3317"/>
                </a:lnTo>
                <a:lnTo>
                  <a:pt x="842" y="3482"/>
                </a:lnTo>
                <a:lnTo>
                  <a:pt x="887" y="3645"/>
                </a:lnTo>
                <a:lnTo>
                  <a:pt x="941" y="3803"/>
                </a:lnTo>
                <a:lnTo>
                  <a:pt x="1003" y="3956"/>
                </a:lnTo>
                <a:lnTo>
                  <a:pt x="1075" y="4105"/>
                </a:lnTo>
                <a:lnTo>
                  <a:pt x="1154" y="4249"/>
                </a:lnTo>
                <a:lnTo>
                  <a:pt x="1243" y="4390"/>
                </a:lnTo>
                <a:lnTo>
                  <a:pt x="1337" y="4522"/>
                </a:lnTo>
                <a:lnTo>
                  <a:pt x="1439" y="4650"/>
                </a:lnTo>
                <a:lnTo>
                  <a:pt x="1549" y="4772"/>
                </a:lnTo>
                <a:lnTo>
                  <a:pt x="1665" y="4886"/>
                </a:lnTo>
                <a:lnTo>
                  <a:pt x="1788" y="4995"/>
                </a:lnTo>
                <a:lnTo>
                  <a:pt x="1917" y="5096"/>
                </a:lnTo>
                <a:lnTo>
                  <a:pt x="2050" y="5190"/>
                </a:lnTo>
                <a:lnTo>
                  <a:pt x="2191" y="5277"/>
                </a:lnTo>
                <a:lnTo>
                  <a:pt x="2335" y="5355"/>
                </a:lnTo>
                <a:lnTo>
                  <a:pt x="2486" y="5424"/>
                </a:lnTo>
                <a:lnTo>
                  <a:pt x="2640" y="5487"/>
                </a:lnTo>
                <a:lnTo>
                  <a:pt x="2798" y="5539"/>
                </a:lnTo>
                <a:lnTo>
                  <a:pt x="2962" y="5582"/>
                </a:lnTo>
                <a:lnTo>
                  <a:pt x="3128" y="5617"/>
                </a:lnTo>
                <a:lnTo>
                  <a:pt x="3297" y="5641"/>
                </a:lnTo>
                <a:lnTo>
                  <a:pt x="3470" y="5655"/>
                </a:lnTo>
                <a:lnTo>
                  <a:pt x="3321" y="5683"/>
                </a:lnTo>
                <a:lnTo>
                  <a:pt x="3170" y="5704"/>
                </a:lnTo>
                <a:lnTo>
                  <a:pt x="3017" y="5718"/>
                </a:lnTo>
                <a:lnTo>
                  <a:pt x="2861" y="5721"/>
                </a:lnTo>
                <a:lnTo>
                  <a:pt x="2687" y="5716"/>
                </a:lnTo>
                <a:lnTo>
                  <a:pt x="2515" y="5700"/>
                </a:lnTo>
                <a:lnTo>
                  <a:pt x="2347" y="5674"/>
                </a:lnTo>
                <a:lnTo>
                  <a:pt x="2182" y="5639"/>
                </a:lnTo>
                <a:lnTo>
                  <a:pt x="2021" y="5596"/>
                </a:lnTo>
                <a:lnTo>
                  <a:pt x="1863" y="5542"/>
                </a:lnTo>
                <a:lnTo>
                  <a:pt x="1710" y="5480"/>
                </a:lnTo>
                <a:lnTo>
                  <a:pt x="1561" y="5409"/>
                </a:lnTo>
                <a:lnTo>
                  <a:pt x="1417" y="5330"/>
                </a:lnTo>
                <a:lnTo>
                  <a:pt x="1278" y="5244"/>
                </a:lnTo>
                <a:lnTo>
                  <a:pt x="1146" y="5150"/>
                </a:lnTo>
                <a:lnTo>
                  <a:pt x="1017" y="5048"/>
                </a:lnTo>
                <a:lnTo>
                  <a:pt x="896" y="4940"/>
                </a:lnTo>
                <a:lnTo>
                  <a:pt x="781" y="4825"/>
                </a:lnTo>
                <a:lnTo>
                  <a:pt x="674" y="4704"/>
                </a:lnTo>
                <a:lnTo>
                  <a:pt x="571" y="4575"/>
                </a:lnTo>
                <a:lnTo>
                  <a:pt x="477" y="4443"/>
                </a:lnTo>
                <a:lnTo>
                  <a:pt x="391" y="4305"/>
                </a:lnTo>
                <a:lnTo>
                  <a:pt x="312" y="4161"/>
                </a:lnTo>
                <a:lnTo>
                  <a:pt x="241" y="4011"/>
                </a:lnTo>
                <a:lnTo>
                  <a:pt x="179" y="3859"/>
                </a:lnTo>
                <a:lnTo>
                  <a:pt x="125" y="3701"/>
                </a:lnTo>
                <a:lnTo>
                  <a:pt x="82" y="3539"/>
                </a:lnTo>
                <a:lnTo>
                  <a:pt x="47" y="3374"/>
                </a:lnTo>
                <a:lnTo>
                  <a:pt x="21" y="3206"/>
                </a:lnTo>
                <a:lnTo>
                  <a:pt x="5" y="3034"/>
                </a:lnTo>
                <a:lnTo>
                  <a:pt x="0" y="2860"/>
                </a:lnTo>
                <a:lnTo>
                  <a:pt x="5" y="2687"/>
                </a:lnTo>
                <a:lnTo>
                  <a:pt x="21" y="2515"/>
                </a:lnTo>
                <a:lnTo>
                  <a:pt x="47" y="2347"/>
                </a:lnTo>
                <a:lnTo>
                  <a:pt x="82" y="2182"/>
                </a:lnTo>
                <a:lnTo>
                  <a:pt x="125" y="2020"/>
                </a:lnTo>
                <a:lnTo>
                  <a:pt x="179" y="1862"/>
                </a:lnTo>
                <a:lnTo>
                  <a:pt x="241" y="1710"/>
                </a:lnTo>
                <a:lnTo>
                  <a:pt x="312" y="1560"/>
                </a:lnTo>
                <a:lnTo>
                  <a:pt x="391" y="1416"/>
                </a:lnTo>
                <a:lnTo>
                  <a:pt x="477" y="1277"/>
                </a:lnTo>
                <a:lnTo>
                  <a:pt x="571" y="1146"/>
                </a:lnTo>
                <a:lnTo>
                  <a:pt x="674" y="1017"/>
                </a:lnTo>
                <a:lnTo>
                  <a:pt x="781" y="896"/>
                </a:lnTo>
                <a:lnTo>
                  <a:pt x="896" y="781"/>
                </a:lnTo>
                <a:lnTo>
                  <a:pt x="1017" y="673"/>
                </a:lnTo>
                <a:lnTo>
                  <a:pt x="1146" y="571"/>
                </a:lnTo>
                <a:lnTo>
                  <a:pt x="1278" y="477"/>
                </a:lnTo>
                <a:lnTo>
                  <a:pt x="1417" y="390"/>
                </a:lnTo>
                <a:lnTo>
                  <a:pt x="1561" y="312"/>
                </a:lnTo>
                <a:lnTo>
                  <a:pt x="1710" y="241"/>
                </a:lnTo>
                <a:lnTo>
                  <a:pt x="1863" y="179"/>
                </a:lnTo>
                <a:lnTo>
                  <a:pt x="2021" y="125"/>
                </a:lnTo>
                <a:lnTo>
                  <a:pt x="2182" y="82"/>
                </a:lnTo>
                <a:lnTo>
                  <a:pt x="2347" y="47"/>
                </a:lnTo>
                <a:lnTo>
                  <a:pt x="2515" y="21"/>
                </a:lnTo>
                <a:lnTo>
                  <a:pt x="2687" y="5"/>
                </a:lnTo>
                <a:lnTo>
                  <a:pt x="2861" y="0"/>
                </a:lnTo>
                <a:close/>
              </a:path>
            </a:pathLst>
          </a:custGeom>
          <a:gradFill>
            <a:gsLst>
              <a:gs pos="0">
                <a:schemeClr val="bg2">
                  <a:alpha val="4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reeform 21"/>
          <p:cNvSpPr>
            <a:spLocks/>
          </p:cNvSpPr>
          <p:nvPr userDrawn="1"/>
        </p:nvSpPr>
        <p:spPr bwMode="auto">
          <a:xfrm rot="3605070" flipH="1">
            <a:off x="4000765" y="-3448844"/>
            <a:ext cx="6345238" cy="13119100"/>
          </a:xfrm>
          <a:custGeom>
            <a:avLst/>
            <a:gdLst/>
            <a:ahLst/>
            <a:cxnLst>
              <a:cxn ang="0">
                <a:pos x="3012" y="3"/>
              </a:cxn>
              <a:cxn ang="0">
                <a:pos x="2684" y="95"/>
              </a:cxn>
              <a:cxn ang="0">
                <a:pos x="2373" y="224"/>
              </a:cxn>
              <a:cxn ang="0">
                <a:pos x="2081" y="387"/>
              </a:cxn>
              <a:cxn ang="0">
                <a:pos x="1812" y="583"/>
              </a:cxn>
              <a:cxn ang="0">
                <a:pos x="1568" y="807"/>
              </a:cxn>
              <a:cxn ang="0">
                <a:pos x="1352" y="1057"/>
              </a:cxn>
              <a:cxn ang="0">
                <a:pos x="1165" y="1331"/>
              </a:cxn>
              <a:cxn ang="0">
                <a:pos x="1010" y="1628"/>
              </a:cxn>
              <a:cxn ang="0">
                <a:pos x="891" y="1944"/>
              </a:cxn>
              <a:cxn ang="0">
                <a:pos x="809" y="2276"/>
              </a:cxn>
              <a:cxn ang="0">
                <a:pos x="766" y="2623"/>
              </a:cxn>
              <a:cxn ang="0">
                <a:pos x="766" y="2975"/>
              </a:cxn>
              <a:cxn ang="0">
                <a:pos x="807" y="3317"/>
              </a:cxn>
              <a:cxn ang="0">
                <a:pos x="887" y="3645"/>
              </a:cxn>
              <a:cxn ang="0">
                <a:pos x="1003" y="3956"/>
              </a:cxn>
              <a:cxn ang="0">
                <a:pos x="1154" y="4249"/>
              </a:cxn>
              <a:cxn ang="0">
                <a:pos x="1337" y="4522"/>
              </a:cxn>
              <a:cxn ang="0">
                <a:pos x="1549" y="4772"/>
              </a:cxn>
              <a:cxn ang="0">
                <a:pos x="1788" y="4995"/>
              </a:cxn>
              <a:cxn ang="0">
                <a:pos x="2050" y="5190"/>
              </a:cxn>
              <a:cxn ang="0">
                <a:pos x="2335" y="5355"/>
              </a:cxn>
              <a:cxn ang="0">
                <a:pos x="2640" y="5487"/>
              </a:cxn>
              <a:cxn ang="0">
                <a:pos x="2962" y="5582"/>
              </a:cxn>
              <a:cxn ang="0">
                <a:pos x="3297" y="5641"/>
              </a:cxn>
              <a:cxn ang="0">
                <a:pos x="3321" y="5683"/>
              </a:cxn>
              <a:cxn ang="0">
                <a:pos x="3017" y="5718"/>
              </a:cxn>
              <a:cxn ang="0">
                <a:pos x="2687" y="5716"/>
              </a:cxn>
              <a:cxn ang="0">
                <a:pos x="2347" y="5674"/>
              </a:cxn>
              <a:cxn ang="0">
                <a:pos x="2021" y="5596"/>
              </a:cxn>
              <a:cxn ang="0">
                <a:pos x="1710" y="5480"/>
              </a:cxn>
              <a:cxn ang="0">
                <a:pos x="1417" y="5330"/>
              </a:cxn>
              <a:cxn ang="0">
                <a:pos x="1146" y="5150"/>
              </a:cxn>
              <a:cxn ang="0">
                <a:pos x="896" y="4940"/>
              </a:cxn>
              <a:cxn ang="0">
                <a:pos x="674" y="4704"/>
              </a:cxn>
              <a:cxn ang="0">
                <a:pos x="477" y="4443"/>
              </a:cxn>
              <a:cxn ang="0">
                <a:pos x="312" y="4161"/>
              </a:cxn>
              <a:cxn ang="0">
                <a:pos x="179" y="3859"/>
              </a:cxn>
              <a:cxn ang="0">
                <a:pos x="82" y="3539"/>
              </a:cxn>
              <a:cxn ang="0">
                <a:pos x="21" y="3206"/>
              </a:cxn>
              <a:cxn ang="0">
                <a:pos x="0" y="2860"/>
              </a:cxn>
              <a:cxn ang="0">
                <a:pos x="21" y="2515"/>
              </a:cxn>
              <a:cxn ang="0">
                <a:pos x="82" y="2182"/>
              </a:cxn>
              <a:cxn ang="0">
                <a:pos x="179" y="1862"/>
              </a:cxn>
              <a:cxn ang="0">
                <a:pos x="312" y="1560"/>
              </a:cxn>
              <a:cxn ang="0">
                <a:pos x="477" y="1277"/>
              </a:cxn>
              <a:cxn ang="0">
                <a:pos x="674" y="1017"/>
              </a:cxn>
              <a:cxn ang="0">
                <a:pos x="896" y="781"/>
              </a:cxn>
              <a:cxn ang="0">
                <a:pos x="1146" y="571"/>
              </a:cxn>
              <a:cxn ang="0">
                <a:pos x="1417" y="390"/>
              </a:cxn>
              <a:cxn ang="0">
                <a:pos x="1710" y="241"/>
              </a:cxn>
              <a:cxn ang="0">
                <a:pos x="2021" y="125"/>
              </a:cxn>
              <a:cxn ang="0">
                <a:pos x="2347" y="47"/>
              </a:cxn>
              <a:cxn ang="0">
                <a:pos x="2687" y="5"/>
              </a:cxn>
            </a:cxnLst>
            <a:rect l="0" t="0" r="r" b="b"/>
            <a:pathLst>
              <a:path w="3470" h="5721">
                <a:moveTo>
                  <a:pt x="2861" y="0"/>
                </a:moveTo>
                <a:lnTo>
                  <a:pt x="3012" y="3"/>
                </a:lnTo>
                <a:lnTo>
                  <a:pt x="2845" y="45"/>
                </a:lnTo>
                <a:lnTo>
                  <a:pt x="2684" y="95"/>
                </a:lnTo>
                <a:lnTo>
                  <a:pt x="2526" y="156"/>
                </a:lnTo>
                <a:lnTo>
                  <a:pt x="2373" y="224"/>
                </a:lnTo>
                <a:lnTo>
                  <a:pt x="2224" y="302"/>
                </a:lnTo>
                <a:lnTo>
                  <a:pt x="2081" y="387"/>
                </a:lnTo>
                <a:lnTo>
                  <a:pt x="1944" y="481"/>
                </a:lnTo>
                <a:lnTo>
                  <a:pt x="1812" y="583"/>
                </a:lnTo>
                <a:lnTo>
                  <a:pt x="1687" y="691"/>
                </a:lnTo>
                <a:lnTo>
                  <a:pt x="1568" y="807"/>
                </a:lnTo>
                <a:lnTo>
                  <a:pt x="1457" y="929"/>
                </a:lnTo>
                <a:lnTo>
                  <a:pt x="1352" y="1057"/>
                </a:lnTo>
                <a:lnTo>
                  <a:pt x="1253" y="1192"/>
                </a:lnTo>
                <a:lnTo>
                  <a:pt x="1165" y="1331"/>
                </a:lnTo>
                <a:lnTo>
                  <a:pt x="1083" y="1477"/>
                </a:lnTo>
                <a:lnTo>
                  <a:pt x="1010" y="1628"/>
                </a:lnTo>
                <a:lnTo>
                  <a:pt x="946" y="1784"/>
                </a:lnTo>
                <a:lnTo>
                  <a:pt x="891" y="1944"/>
                </a:lnTo>
                <a:lnTo>
                  <a:pt x="844" y="2109"/>
                </a:lnTo>
                <a:lnTo>
                  <a:pt x="809" y="2276"/>
                </a:lnTo>
                <a:lnTo>
                  <a:pt x="781" y="2447"/>
                </a:lnTo>
                <a:lnTo>
                  <a:pt x="766" y="2623"/>
                </a:lnTo>
                <a:lnTo>
                  <a:pt x="760" y="2800"/>
                </a:lnTo>
                <a:lnTo>
                  <a:pt x="766" y="2975"/>
                </a:lnTo>
                <a:lnTo>
                  <a:pt x="781" y="3147"/>
                </a:lnTo>
                <a:lnTo>
                  <a:pt x="807" y="3317"/>
                </a:lnTo>
                <a:lnTo>
                  <a:pt x="842" y="3482"/>
                </a:lnTo>
                <a:lnTo>
                  <a:pt x="887" y="3645"/>
                </a:lnTo>
                <a:lnTo>
                  <a:pt x="941" y="3803"/>
                </a:lnTo>
                <a:lnTo>
                  <a:pt x="1003" y="3956"/>
                </a:lnTo>
                <a:lnTo>
                  <a:pt x="1075" y="4105"/>
                </a:lnTo>
                <a:lnTo>
                  <a:pt x="1154" y="4249"/>
                </a:lnTo>
                <a:lnTo>
                  <a:pt x="1243" y="4390"/>
                </a:lnTo>
                <a:lnTo>
                  <a:pt x="1337" y="4522"/>
                </a:lnTo>
                <a:lnTo>
                  <a:pt x="1439" y="4650"/>
                </a:lnTo>
                <a:lnTo>
                  <a:pt x="1549" y="4772"/>
                </a:lnTo>
                <a:lnTo>
                  <a:pt x="1665" y="4886"/>
                </a:lnTo>
                <a:lnTo>
                  <a:pt x="1788" y="4995"/>
                </a:lnTo>
                <a:lnTo>
                  <a:pt x="1917" y="5096"/>
                </a:lnTo>
                <a:lnTo>
                  <a:pt x="2050" y="5190"/>
                </a:lnTo>
                <a:lnTo>
                  <a:pt x="2191" y="5277"/>
                </a:lnTo>
                <a:lnTo>
                  <a:pt x="2335" y="5355"/>
                </a:lnTo>
                <a:lnTo>
                  <a:pt x="2486" y="5424"/>
                </a:lnTo>
                <a:lnTo>
                  <a:pt x="2640" y="5487"/>
                </a:lnTo>
                <a:lnTo>
                  <a:pt x="2798" y="5539"/>
                </a:lnTo>
                <a:lnTo>
                  <a:pt x="2962" y="5582"/>
                </a:lnTo>
                <a:lnTo>
                  <a:pt x="3128" y="5617"/>
                </a:lnTo>
                <a:lnTo>
                  <a:pt x="3297" y="5641"/>
                </a:lnTo>
                <a:lnTo>
                  <a:pt x="3470" y="5655"/>
                </a:lnTo>
                <a:lnTo>
                  <a:pt x="3321" y="5683"/>
                </a:lnTo>
                <a:lnTo>
                  <a:pt x="3170" y="5704"/>
                </a:lnTo>
                <a:lnTo>
                  <a:pt x="3017" y="5718"/>
                </a:lnTo>
                <a:lnTo>
                  <a:pt x="2861" y="5721"/>
                </a:lnTo>
                <a:lnTo>
                  <a:pt x="2687" y="5716"/>
                </a:lnTo>
                <a:lnTo>
                  <a:pt x="2515" y="5700"/>
                </a:lnTo>
                <a:lnTo>
                  <a:pt x="2347" y="5674"/>
                </a:lnTo>
                <a:lnTo>
                  <a:pt x="2182" y="5639"/>
                </a:lnTo>
                <a:lnTo>
                  <a:pt x="2021" y="5596"/>
                </a:lnTo>
                <a:lnTo>
                  <a:pt x="1863" y="5542"/>
                </a:lnTo>
                <a:lnTo>
                  <a:pt x="1710" y="5480"/>
                </a:lnTo>
                <a:lnTo>
                  <a:pt x="1561" y="5409"/>
                </a:lnTo>
                <a:lnTo>
                  <a:pt x="1417" y="5330"/>
                </a:lnTo>
                <a:lnTo>
                  <a:pt x="1278" y="5244"/>
                </a:lnTo>
                <a:lnTo>
                  <a:pt x="1146" y="5150"/>
                </a:lnTo>
                <a:lnTo>
                  <a:pt x="1017" y="5048"/>
                </a:lnTo>
                <a:lnTo>
                  <a:pt x="896" y="4940"/>
                </a:lnTo>
                <a:lnTo>
                  <a:pt x="781" y="4825"/>
                </a:lnTo>
                <a:lnTo>
                  <a:pt x="674" y="4704"/>
                </a:lnTo>
                <a:lnTo>
                  <a:pt x="571" y="4575"/>
                </a:lnTo>
                <a:lnTo>
                  <a:pt x="477" y="4443"/>
                </a:lnTo>
                <a:lnTo>
                  <a:pt x="391" y="4305"/>
                </a:lnTo>
                <a:lnTo>
                  <a:pt x="312" y="4161"/>
                </a:lnTo>
                <a:lnTo>
                  <a:pt x="241" y="4011"/>
                </a:lnTo>
                <a:lnTo>
                  <a:pt x="179" y="3859"/>
                </a:lnTo>
                <a:lnTo>
                  <a:pt x="125" y="3701"/>
                </a:lnTo>
                <a:lnTo>
                  <a:pt x="82" y="3539"/>
                </a:lnTo>
                <a:lnTo>
                  <a:pt x="47" y="3374"/>
                </a:lnTo>
                <a:lnTo>
                  <a:pt x="21" y="3206"/>
                </a:lnTo>
                <a:lnTo>
                  <a:pt x="5" y="3034"/>
                </a:lnTo>
                <a:lnTo>
                  <a:pt x="0" y="2860"/>
                </a:lnTo>
                <a:lnTo>
                  <a:pt x="5" y="2687"/>
                </a:lnTo>
                <a:lnTo>
                  <a:pt x="21" y="2515"/>
                </a:lnTo>
                <a:lnTo>
                  <a:pt x="47" y="2347"/>
                </a:lnTo>
                <a:lnTo>
                  <a:pt x="82" y="2182"/>
                </a:lnTo>
                <a:lnTo>
                  <a:pt x="125" y="2020"/>
                </a:lnTo>
                <a:lnTo>
                  <a:pt x="179" y="1862"/>
                </a:lnTo>
                <a:lnTo>
                  <a:pt x="241" y="1710"/>
                </a:lnTo>
                <a:lnTo>
                  <a:pt x="312" y="1560"/>
                </a:lnTo>
                <a:lnTo>
                  <a:pt x="391" y="1416"/>
                </a:lnTo>
                <a:lnTo>
                  <a:pt x="477" y="1277"/>
                </a:lnTo>
                <a:lnTo>
                  <a:pt x="571" y="1146"/>
                </a:lnTo>
                <a:lnTo>
                  <a:pt x="674" y="1017"/>
                </a:lnTo>
                <a:lnTo>
                  <a:pt x="781" y="896"/>
                </a:lnTo>
                <a:lnTo>
                  <a:pt x="896" y="781"/>
                </a:lnTo>
                <a:lnTo>
                  <a:pt x="1017" y="673"/>
                </a:lnTo>
                <a:lnTo>
                  <a:pt x="1146" y="571"/>
                </a:lnTo>
                <a:lnTo>
                  <a:pt x="1278" y="477"/>
                </a:lnTo>
                <a:lnTo>
                  <a:pt x="1417" y="390"/>
                </a:lnTo>
                <a:lnTo>
                  <a:pt x="1561" y="312"/>
                </a:lnTo>
                <a:lnTo>
                  <a:pt x="1710" y="241"/>
                </a:lnTo>
                <a:lnTo>
                  <a:pt x="1863" y="179"/>
                </a:lnTo>
                <a:lnTo>
                  <a:pt x="2021" y="125"/>
                </a:lnTo>
                <a:lnTo>
                  <a:pt x="2182" y="82"/>
                </a:lnTo>
                <a:lnTo>
                  <a:pt x="2347" y="47"/>
                </a:lnTo>
                <a:lnTo>
                  <a:pt x="2515" y="21"/>
                </a:lnTo>
                <a:lnTo>
                  <a:pt x="2687" y="5"/>
                </a:lnTo>
                <a:lnTo>
                  <a:pt x="2861" y="0"/>
                </a:lnTo>
                <a:close/>
              </a:path>
            </a:pathLst>
          </a:custGeom>
          <a:gradFill>
            <a:gsLst>
              <a:gs pos="0">
                <a:schemeClr val="bg2">
                  <a:alpha val="4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Freeform 21"/>
          <p:cNvSpPr>
            <a:spLocks/>
          </p:cNvSpPr>
          <p:nvPr userDrawn="1"/>
        </p:nvSpPr>
        <p:spPr bwMode="auto">
          <a:xfrm rot="3160332" flipH="1">
            <a:off x="3384814" y="-3310732"/>
            <a:ext cx="6345238" cy="13119101"/>
          </a:xfrm>
          <a:custGeom>
            <a:avLst/>
            <a:gdLst/>
            <a:ahLst/>
            <a:cxnLst>
              <a:cxn ang="0">
                <a:pos x="3012" y="3"/>
              </a:cxn>
              <a:cxn ang="0">
                <a:pos x="2684" y="95"/>
              </a:cxn>
              <a:cxn ang="0">
                <a:pos x="2373" y="224"/>
              </a:cxn>
              <a:cxn ang="0">
                <a:pos x="2081" y="387"/>
              </a:cxn>
              <a:cxn ang="0">
                <a:pos x="1812" y="583"/>
              </a:cxn>
              <a:cxn ang="0">
                <a:pos x="1568" y="807"/>
              </a:cxn>
              <a:cxn ang="0">
                <a:pos x="1352" y="1057"/>
              </a:cxn>
              <a:cxn ang="0">
                <a:pos x="1165" y="1331"/>
              </a:cxn>
              <a:cxn ang="0">
                <a:pos x="1010" y="1628"/>
              </a:cxn>
              <a:cxn ang="0">
                <a:pos x="891" y="1944"/>
              </a:cxn>
              <a:cxn ang="0">
                <a:pos x="809" y="2276"/>
              </a:cxn>
              <a:cxn ang="0">
                <a:pos x="766" y="2623"/>
              </a:cxn>
              <a:cxn ang="0">
                <a:pos x="766" y="2975"/>
              </a:cxn>
              <a:cxn ang="0">
                <a:pos x="807" y="3317"/>
              </a:cxn>
              <a:cxn ang="0">
                <a:pos x="887" y="3645"/>
              </a:cxn>
              <a:cxn ang="0">
                <a:pos x="1003" y="3956"/>
              </a:cxn>
              <a:cxn ang="0">
                <a:pos x="1154" y="4249"/>
              </a:cxn>
              <a:cxn ang="0">
                <a:pos x="1337" y="4522"/>
              </a:cxn>
              <a:cxn ang="0">
                <a:pos x="1549" y="4772"/>
              </a:cxn>
              <a:cxn ang="0">
                <a:pos x="1788" y="4995"/>
              </a:cxn>
              <a:cxn ang="0">
                <a:pos x="2050" y="5190"/>
              </a:cxn>
              <a:cxn ang="0">
                <a:pos x="2335" y="5355"/>
              </a:cxn>
              <a:cxn ang="0">
                <a:pos x="2640" y="5487"/>
              </a:cxn>
              <a:cxn ang="0">
                <a:pos x="2962" y="5582"/>
              </a:cxn>
              <a:cxn ang="0">
                <a:pos x="3297" y="5641"/>
              </a:cxn>
              <a:cxn ang="0">
                <a:pos x="3321" y="5683"/>
              </a:cxn>
              <a:cxn ang="0">
                <a:pos x="3017" y="5718"/>
              </a:cxn>
              <a:cxn ang="0">
                <a:pos x="2687" y="5716"/>
              </a:cxn>
              <a:cxn ang="0">
                <a:pos x="2347" y="5674"/>
              </a:cxn>
              <a:cxn ang="0">
                <a:pos x="2021" y="5596"/>
              </a:cxn>
              <a:cxn ang="0">
                <a:pos x="1710" y="5480"/>
              </a:cxn>
              <a:cxn ang="0">
                <a:pos x="1417" y="5330"/>
              </a:cxn>
              <a:cxn ang="0">
                <a:pos x="1146" y="5150"/>
              </a:cxn>
              <a:cxn ang="0">
                <a:pos x="896" y="4940"/>
              </a:cxn>
              <a:cxn ang="0">
                <a:pos x="674" y="4704"/>
              </a:cxn>
              <a:cxn ang="0">
                <a:pos x="477" y="4443"/>
              </a:cxn>
              <a:cxn ang="0">
                <a:pos x="312" y="4161"/>
              </a:cxn>
              <a:cxn ang="0">
                <a:pos x="179" y="3859"/>
              </a:cxn>
              <a:cxn ang="0">
                <a:pos x="82" y="3539"/>
              </a:cxn>
              <a:cxn ang="0">
                <a:pos x="21" y="3206"/>
              </a:cxn>
              <a:cxn ang="0">
                <a:pos x="0" y="2860"/>
              </a:cxn>
              <a:cxn ang="0">
                <a:pos x="21" y="2515"/>
              </a:cxn>
              <a:cxn ang="0">
                <a:pos x="82" y="2182"/>
              </a:cxn>
              <a:cxn ang="0">
                <a:pos x="179" y="1862"/>
              </a:cxn>
              <a:cxn ang="0">
                <a:pos x="312" y="1560"/>
              </a:cxn>
              <a:cxn ang="0">
                <a:pos x="477" y="1277"/>
              </a:cxn>
              <a:cxn ang="0">
                <a:pos x="674" y="1017"/>
              </a:cxn>
              <a:cxn ang="0">
                <a:pos x="896" y="781"/>
              </a:cxn>
              <a:cxn ang="0">
                <a:pos x="1146" y="571"/>
              </a:cxn>
              <a:cxn ang="0">
                <a:pos x="1417" y="390"/>
              </a:cxn>
              <a:cxn ang="0">
                <a:pos x="1710" y="241"/>
              </a:cxn>
              <a:cxn ang="0">
                <a:pos x="2021" y="125"/>
              </a:cxn>
              <a:cxn ang="0">
                <a:pos x="2347" y="47"/>
              </a:cxn>
              <a:cxn ang="0">
                <a:pos x="2687" y="5"/>
              </a:cxn>
            </a:cxnLst>
            <a:rect l="0" t="0" r="r" b="b"/>
            <a:pathLst>
              <a:path w="3470" h="5721">
                <a:moveTo>
                  <a:pt x="2861" y="0"/>
                </a:moveTo>
                <a:lnTo>
                  <a:pt x="3012" y="3"/>
                </a:lnTo>
                <a:lnTo>
                  <a:pt x="2845" y="45"/>
                </a:lnTo>
                <a:lnTo>
                  <a:pt x="2684" y="95"/>
                </a:lnTo>
                <a:lnTo>
                  <a:pt x="2526" y="156"/>
                </a:lnTo>
                <a:lnTo>
                  <a:pt x="2373" y="224"/>
                </a:lnTo>
                <a:lnTo>
                  <a:pt x="2224" y="302"/>
                </a:lnTo>
                <a:lnTo>
                  <a:pt x="2081" y="387"/>
                </a:lnTo>
                <a:lnTo>
                  <a:pt x="1944" y="481"/>
                </a:lnTo>
                <a:lnTo>
                  <a:pt x="1812" y="583"/>
                </a:lnTo>
                <a:lnTo>
                  <a:pt x="1687" y="691"/>
                </a:lnTo>
                <a:lnTo>
                  <a:pt x="1568" y="807"/>
                </a:lnTo>
                <a:lnTo>
                  <a:pt x="1457" y="929"/>
                </a:lnTo>
                <a:lnTo>
                  <a:pt x="1352" y="1057"/>
                </a:lnTo>
                <a:lnTo>
                  <a:pt x="1253" y="1192"/>
                </a:lnTo>
                <a:lnTo>
                  <a:pt x="1165" y="1331"/>
                </a:lnTo>
                <a:lnTo>
                  <a:pt x="1083" y="1477"/>
                </a:lnTo>
                <a:lnTo>
                  <a:pt x="1010" y="1628"/>
                </a:lnTo>
                <a:lnTo>
                  <a:pt x="946" y="1784"/>
                </a:lnTo>
                <a:lnTo>
                  <a:pt x="891" y="1944"/>
                </a:lnTo>
                <a:lnTo>
                  <a:pt x="844" y="2109"/>
                </a:lnTo>
                <a:lnTo>
                  <a:pt x="809" y="2276"/>
                </a:lnTo>
                <a:lnTo>
                  <a:pt x="781" y="2447"/>
                </a:lnTo>
                <a:lnTo>
                  <a:pt x="766" y="2623"/>
                </a:lnTo>
                <a:lnTo>
                  <a:pt x="760" y="2800"/>
                </a:lnTo>
                <a:lnTo>
                  <a:pt x="766" y="2975"/>
                </a:lnTo>
                <a:lnTo>
                  <a:pt x="781" y="3147"/>
                </a:lnTo>
                <a:lnTo>
                  <a:pt x="807" y="3317"/>
                </a:lnTo>
                <a:lnTo>
                  <a:pt x="842" y="3482"/>
                </a:lnTo>
                <a:lnTo>
                  <a:pt x="887" y="3645"/>
                </a:lnTo>
                <a:lnTo>
                  <a:pt x="941" y="3803"/>
                </a:lnTo>
                <a:lnTo>
                  <a:pt x="1003" y="3956"/>
                </a:lnTo>
                <a:lnTo>
                  <a:pt x="1075" y="4105"/>
                </a:lnTo>
                <a:lnTo>
                  <a:pt x="1154" y="4249"/>
                </a:lnTo>
                <a:lnTo>
                  <a:pt x="1243" y="4390"/>
                </a:lnTo>
                <a:lnTo>
                  <a:pt x="1337" y="4522"/>
                </a:lnTo>
                <a:lnTo>
                  <a:pt x="1439" y="4650"/>
                </a:lnTo>
                <a:lnTo>
                  <a:pt x="1549" y="4772"/>
                </a:lnTo>
                <a:lnTo>
                  <a:pt x="1665" y="4886"/>
                </a:lnTo>
                <a:lnTo>
                  <a:pt x="1788" y="4995"/>
                </a:lnTo>
                <a:lnTo>
                  <a:pt x="1917" y="5096"/>
                </a:lnTo>
                <a:lnTo>
                  <a:pt x="2050" y="5190"/>
                </a:lnTo>
                <a:lnTo>
                  <a:pt x="2191" y="5277"/>
                </a:lnTo>
                <a:lnTo>
                  <a:pt x="2335" y="5355"/>
                </a:lnTo>
                <a:lnTo>
                  <a:pt x="2486" y="5424"/>
                </a:lnTo>
                <a:lnTo>
                  <a:pt x="2640" y="5487"/>
                </a:lnTo>
                <a:lnTo>
                  <a:pt x="2798" y="5539"/>
                </a:lnTo>
                <a:lnTo>
                  <a:pt x="2962" y="5582"/>
                </a:lnTo>
                <a:lnTo>
                  <a:pt x="3128" y="5617"/>
                </a:lnTo>
                <a:lnTo>
                  <a:pt x="3297" y="5641"/>
                </a:lnTo>
                <a:lnTo>
                  <a:pt x="3470" y="5655"/>
                </a:lnTo>
                <a:lnTo>
                  <a:pt x="3321" y="5683"/>
                </a:lnTo>
                <a:lnTo>
                  <a:pt x="3170" y="5704"/>
                </a:lnTo>
                <a:lnTo>
                  <a:pt x="3017" y="5718"/>
                </a:lnTo>
                <a:lnTo>
                  <a:pt x="2861" y="5721"/>
                </a:lnTo>
                <a:lnTo>
                  <a:pt x="2687" y="5716"/>
                </a:lnTo>
                <a:lnTo>
                  <a:pt x="2515" y="5700"/>
                </a:lnTo>
                <a:lnTo>
                  <a:pt x="2347" y="5674"/>
                </a:lnTo>
                <a:lnTo>
                  <a:pt x="2182" y="5639"/>
                </a:lnTo>
                <a:lnTo>
                  <a:pt x="2021" y="5596"/>
                </a:lnTo>
                <a:lnTo>
                  <a:pt x="1863" y="5542"/>
                </a:lnTo>
                <a:lnTo>
                  <a:pt x="1710" y="5480"/>
                </a:lnTo>
                <a:lnTo>
                  <a:pt x="1561" y="5409"/>
                </a:lnTo>
                <a:lnTo>
                  <a:pt x="1417" y="5330"/>
                </a:lnTo>
                <a:lnTo>
                  <a:pt x="1278" y="5244"/>
                </a:lnTo>
                <a:lnTo>
                  <a:pt x="1146" y="5150"/>
                </a:lnTo>
                <a:lnTo>
                  <a:pt x="1017" y="5048"/>
                </a:lnTo>
                <a:lnTo>
                  <a:pt x="896" y="4940"/>
                </a:lnTo>
                <a:lnTo>
                  <a:pt x="781" y="4825"/>
                </a:lnTo>
                <a:lnTo>
                  <a:pt x="674" y="4704"/>
                </a:lnTo>
                <a:lnTo>
                  <a:pt x="571" y="4575"/>
                </a:lnTo>
                <a:lnTo>
                  <a:pt x="477" y="4443"/>
                </a:lnTo>
                <a:lnTo>
                  <a:pt x="391" y="4305"/>
                </a:lnTo>
                <a:lnTo>
                  <a:pt x="312" y="4161"/>
                </a:lnTo>
                <a:lnTo>
                  <a:pt x="241" y="4011"/>
                </a:lnTo>
                <a:lnTo>
                  <a:pt x="179" y="3859"/>
                </a:lnTo>
                <a:lnTo>
                  <a:pt x="125" y="3701"/>
                </a:lnTo>
                <a:lnTo>
                  <a:pt x="82" y="3539"/>
                </a:lnTo>
                <a:lnTo>
                  <a:pt x="47" y="3374"/>
                </a:lnTo>
                <a:lnTo>
                  <a:pt x="21" y="3206"/>
                </a:lnTo>
                <a:lnTo>
                  <a:pt x="5" y="3034"/>
                </a:lnTo>
                <a:lnTo>
                  <a:pt x="0" y="2860"/>
                </a:lnTo>
                <a:lnTo>
                  <a:pt x="5" y="2687"/>
                </a:lnTo>
                <a:lnTo>
                  <a:pt x="21" y="2515"/>
                </a:lnTo>
                <a:lnTo>
                  <a:pt x="47" y="2347"/>
                </a:lnTo>
                <a:lnTo>
                  <a:pt x="82" y="2182"/>
                </a:lnTo>
                <a:lnTo>
                  <a:pt x="125" y="2020"/>
                </a:lnTo>
                <a:lnTo>
                  <a:pt x="179" y="1862"/>
                </a:lnTo>
                <a:lnTo>
                  <a:pt x="241" y="1710"/>
                </a:lnTo>
                <a:lnTo>
                  <a:pt x="312" y="1560"/>
                </a:lnTo>
                <a:lnTo>
                  <a:pt x="391" y="1416"/>
                </a:lnTo>
                <a:lnTo>
                  <a:pt x="477" y="1277"/>
                </a:lnTo>
                <a:lnTo>
                  <a:pt x="571" y="1146"/>
                </a:lnTo>
                <a:lnTo>
                  <a:pt x="674" y="1017"/>
                </a:lnTo>
                <a:lnTo>
                  <a:pt x="781" y="896"/>
                </a:lnTo>
                <a:lnTo>
                  <a:pt x="896" y="781"/>
                </a:lnTo>
                <a:lnTo>
                  <a:pt x="1017" y="673"/>
                </a:lnTo>
                <a:lnTo>
                  <a:pt x="1146" y="571"/>
                </a:lnTo>
                <a:lnTo>
                  <a:pt x="1278" y="477"/>
                </a:lnTo>
                <a:lnTo>
                  <a:pt x="1417" y="390"/>
                </a:lnTo>
                <a:lnTo>
                  <a:pt x="1561" y="312"/>
                </a:lnTo>
                <a:lnTo>
                  <a:pt x="1710" y="241"/>
                </a:lnTo>
                <a:lnTo>
                  <a:pt x="1863" y="179"/>
                </a:lnTo>
                <a:lnTo>
                  <a:pt x="2021" y="125"/>
                </a:lnTo>
                <a:lnTo>
                  <a:pt x="2182" y="82"/>
                </a:lnTo>
                <a:lnTo>
                  <a:pt x="2347" y="47"/>
                </a:lnTo>
                <a:lnTo>
                  <a:pt x="2515" y="21"/>
                </a:lnTo>
                <a:lnTo>
                  <a:pt x="2687" y="5"/>
                </a:lnTo>
                <a:lnTo>
                  <a:pt x="2861" y="0"/>
                </a:lnTo>
                <a:close/>
              </a:path>
            </a:pathLst>
          </a:custGeom>
          <a:gradFill>
            <a:gsLst>
              <a:gs pos="0">
                <a:schemeClr val="bg2">
                  <a:alpha val="4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18" descr="wsuTLSigRvs-201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9245601" y="206376"/>
            <a:ext cx="263101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4287749" y="2422990"/>
            <a:ext cx="7548081" cy="480131"/>
          </a:xfrm>
          <a:noFill/>
          <a:ln w="9525">
            <a:noFill/>
            <a:miter lim="800000"/>
            <a:headEnd/>
            <a:tailEnd/>
          </a:ln>
        </p:spPr>
        <p:txBody>
          <a:bodyPr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effectLst/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283066" y="3024652"/>
            <a:ext cx="7567628" cy="430887"/>
          </a:xfrm>
        </p:spPr>
        <p:txBody>
          <a:bodyPr rIns="0" anchorCtr="0"/>
          <a:lstStyle>
            <a:lvl1pPr marL="0" indent="0" algn="l">
              <a:buFont typeface="Arial" pitchFamily="34" charset="0"/>
              <a:buNone/>
              <a:defRPr sz="2200" b="0">
                <a:solidFill>
                  <a:schemeClr val="tx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0" y="6464300"/>
            <a:ext cx="2067984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2097618" y="6464300"/>
            <a:ext cx="8602133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10892368" y="6464300"/>
            <a:ext cx="1299633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3314-00AC-499C-B324-60A81107C9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466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219" y="903117"/>
            <a:ext cx="103632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219" y="1543943"/>
            <a:ext cx="103632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C10D-359F-4937-B4FA-480A3C1414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377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618" y="6153151"/>
            <a:ext cx="183514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7749" y="2293871"/>
            <a:ext cx="6986425" cy="492443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7749" y="2978476"/>
            <a:ext cx="6986425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A84F-2046-4DFC-A3EA-DD76DF0B36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944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969593"/>
            <a:ext cx="7467600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582" y="1813811"/>
            <a:ext cx="5336428" cy="188205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208" y="1813811"/>
            <a:ext cx="5293264" cy="188205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3B614-FD0E-4FA2-95D9-E28C8B39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1987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969593"/>
            <a:ext cx="7467600" cy="4801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582" y="1813811"/>
            <a:ext cx="5336428" cy="188205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208" y="1813811"/>
            <a:ext cx="5293264" cy="188205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E54B-2D89-42D7-A0BD-8DFC11C56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6916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904446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188205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904446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188205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15F0-AB92-4998-9A0D-CE5236A476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0066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1981201"/>
            <a:ext cx="74676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9EE4-46D5-447C-AA80-C4BA92F26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5798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501B-4446-4E33-AC0D-05AF1470A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6148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8" cy="188205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EBB05-C7F8-47B3-9F9E-EFECF6BDFF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674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A3455-0A63-4759-BBBA-C5453280E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0032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1981201"/>
            <a:ext cx="74676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97711" y="2667002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914D-8C64-4D6F-8100-8270238B7A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3277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2589" y="1981200"/>
            <a:ext cx="1348061" cy="251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85295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353B-72C4-4631-AD7E-247118D940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0055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613658-0912-4D3D-A935-B125DC78DF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315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7252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5"/>
            <a:ext cx="609600" cy="441325"/>
          </a:xfrm>
        </p:spPr>
        <p:txBody>
          <a:bodyPr/>
          <a:lstStyle/>
          <a:p>
            <a:fld id="{E5613658-0912-4D3D-A935-B125DC78DF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17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904446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1882054"/>
          </a:xfrm>
        </p:spPr>
        <p:txBody>
          <a:bodyPr/>
          <a:lstStyle>
            <a:lvl1pPr>
              <a:defRPr lang="en-US" sz="2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3pPr>
            <a:lvl4pPr>
              <a:def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904446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1882054"/>
          </a:xfrm>
        </p:spPr>
        <p:txBody>
          <a:bodyPr/>
          <a:lstStyle>
            <a:lvl1pPr>
              <a:defRPr lang="en-US" sz="2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3pPr>
            <a:lvl4pPr>
              <a:def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F2461-B2E3-441D-BE15-3DFA8866F9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357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200" b="1" cap="all" spc="188" baseline="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613658-0912-4D3D-A935-B125DC78DF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315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0492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3658-0912-4D3D-A935-B125DC78DF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9" y="1575654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1875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001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2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E5613658-0912-4D3D-A935-B125DC78DF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1000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3"/>
            <a:ext cx="609600" cy="441325"/>
          </a:xfrm>
        </p:spPr>
        <p:txBody>
          <a:bodyPr/>
          <a:lstStyle/>
          <a:p>
            <a:fld id="{E5613658-0912-4D3D-A935-B125DC78DF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680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613658-0912-4D3D-A935-B125DC78D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2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165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3"/>
            <a:ext cx="3149600" cy="4144963"/>
          </a:xfrm>
        </p:spPr>
        <p:txBody>
          <a:bodyPr/>
          <a:lstStyle>
            <a:lvl1pPr marL="0" indent="0">
              <a:spcAft>
                <a:spcPts val="750"/>
              </a:spcAft>
              <a:buNone/>
              <a:defRPr sz="1200">
                <a:solidFill>
                  <a:srgbClr val="FFFFFF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613658-0912-4D3D-A935-B125DC78DF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30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1"/>
            <a:ext cx="609600" cy="441325"/>
          </a:xfrm>
        </p:spPr>
        <p:txBody>
          <a:bodyPr/>
          <a:lstStyle/>
          <a:p>
            <a:fld id="{E5613658-0912-4D3D-A935-B125DC78DF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750"/>
              </a:spcAft>
              <a:buFontTx/>
              <a:buNone/>
              <a:defRPr sz="1200">
                <a:solidFill>
                  <a:srgbClr val="FFFFFF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3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3658-0912-4D3D-A935-B125DC78DF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73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4"/>
            <a:ext cx="609600" cy="441325"/>
          </a:xfrm>
        </p:spPr>
        <p:txBody>
          <a:bodyPr/>
          <a:lstStyle/>
          <a:p>
            <a:fld id="{E5613658-0912-4D3D-A935-B125DC78DF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4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1036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2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1981201"/>
            <a:ext cx="7467600" cy="4801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448C6-54B4-49D2-964D-95D179F84C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6429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8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33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30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8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909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19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04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24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60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80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A5ED-E26C-4B88-A18E-093AA1F26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7487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84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93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524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2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0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34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3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630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7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8" cy="188205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74732-E4D9-452A-B051-22B4DFDC2E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9738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575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324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34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0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3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21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18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03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457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9CC5D-FA69-4171-B48F-B5E38A6C30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45865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872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527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889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253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333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880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57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804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CB48-A988-4645-969C-1AFA49F28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C5ED8-C7A5-426D-975B-13AF586D1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F5315-B7B7-48FF-A94C-6C289541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0660E-3C29-4AA3-A0D6-CFD4CC59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157E1-8E3B-479F-8B90-A0035527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085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83BC-FA9D-4840-9FC0-75CF0D14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660B-2936-417B-843E-A25C0527E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E50C-0D3C-4075-A7D5-BE2E6378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8C321-864F-4A86-9D67-B675187F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98C6B-1460-49E2-95A1-DD7C9CA7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hyperlink" Target="mailto:bradk@gly.com" TargetMode="Externa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white">
          <a:xfrm>
            <a:off x="1" y="0"/>
            <a:ext cx="4119033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white">
          <a:xfrm>
            <a:off x="4091517" y="0"/>
            <a:ext cx="8100483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Freeform 26"/>
          <p:cNvSpPr>
            <a:spLocks/>
          </p:cNvSpPr>
          <p:nvPr userDrawn="1"/>
        </p:nvSpPr>
        <p:spPr bwMode="white">
          <a:xfrm>
            <a:off x="14818" y="342901"/>
            <a:ext cx="11421533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2499784" y="1592263"/>
            <a:ext cx="74676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607484" y="906464"/>
            <a:ext cx="11252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65100" y="6469064"/>
            <a:ext cx="202565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2059517" y="6469064"/>
            <a:ext cx="82042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10354733" y="6469064"/>
            <a:ext cx="173566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355EE-5621-40CD-A0F1-F0DF7156036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21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6A599-1C7D-4056-BB49-F78CA62E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F45E2-CC2D-47AA-A8B1-9281C4B09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131C8-EC2F-4D72-A7B3-61A3CE94B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65A28-55AC-434F-9C35-2925FF4959B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FF091-620F-4137-B529-86F4BEF23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EFE06-139F-4241-8F4A-01E8630A4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C4A4B-BEF3-42D5-8482-8D4325F5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5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tx1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 userDrawn="1"/>
        </p:nvGrpSpPr>
        <p:grpSpPr bwMode="auto">
          <a:xfrm>
            <a:off x="-29633" y="0"/>
            <a:ext cx="12232217" cy="6858000"/>
            <a:chOff x="-21759" y="0"/>
            <a:chExt cx="9173710" cy="6858000"/>
          </a:xfrm>
        </p:grpSpPr>
        <p:pic>
          <p:nvPicPr>
            <p:cNvPr id="1027" name="Picture 11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8582"/>
              <a:ext cx="91440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 userDrawn="1"/>
          </p:nvSpPr>
          <p:spPr bwMode="gray">
            <a:xfrm flipH="1">
              <a:off x="465" y="0"/>
              <a:ext cx="484164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flipH="1">
              <a:off x="465" y="71438"/>
              <a:ext cx="4181269" cy="6111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flipH="1">
              <a:off x="-9060" y="0"/>
              <a:ext cx="9161011" cy="793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 flipH="1">
              <a:off x="-21759" y="73025"/>
              <a:ext cx="501625" cy="611188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alpha val="50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667308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Lucida Sans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22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603DD-4601-4FBF-B600-4C8E759245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4348-7491-47EB-A7DB-383EF1C2B1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3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AEAEA"/>
            </a:gs>
            <a:gs pos="10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95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C:\Users\vboydo\Documents\0 val work\0 Active Jobs\2692 BRAND ppt templates 2014\shield on blk.tif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79163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219200" y="2298701"/>
            <a:ext cx="9753600" cy="145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3853" y="1538758"/>
            <a:ext cx="11544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645586" y="6438901"/>
            <a:ext cx="167004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2315633" y="6438901"/>
            <a:ext cx="82042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10532533" y="6438901"/>
            <a:ext cx="165946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75A4CA8-BD67-4044-AFB5-1EF4DF06F8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" name="Rectangle 15"/>
          <p:cNvSpPr/>
          <p:nvPr userDrawn="1"/>
        </p:nvSpPr>
        <p:spPr bwMode="gray">
          <a:xfrm flipH="1">
            <a:off x="0" y="954619"/>
            <a:ext cx="12192000" cy="80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582947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defRPr sz="2200" b="1">
          <a:solidFill>
            <a:schemeClr val="bg2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defRPr sz="2200" b="1">
          <a:solidFill>
            <a:schemeClr val="bg2"/>
          </a:solidFill>
          <a:latin typeface="Lucida Sans" pitchFamily="34" charset="0"/>
        </a:defRPr>
      </a:lvl2pPr>
      <a:lvl3pPr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defRPr sz="2200" b="1">
          <a:solidFill>
            <a:schemeClr val="bg2"/>
          </a:solidFill>
          <a:latin typeface="Lucida Sans" pitchFamily="34" charset="0"/>
        </a:defRPr>
      </a:lvl3pPr>
      <a:lvl4pPr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defRPr sz="2200" b="1">
          <a:solidFill>
            <a:schemeClr val="bg2"/>
          </a:solidFill>
          <a:latin typeface="Lucida Sans" pitchFamily="34" charset="0"/>
        </a:defRPr>
      </a:lvl4pPr>
      <a:lvl5pPr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defRPr sz="2200" b="1">
          <a:solidFill>
            <a:schemeClr val="bg2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lnSpc>
          <a:spcPts val="2200"/>
        </a:lnSpc>
        <a:spcBef>
          <a:spcPts val="6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ts val="2000"/>
        </a:lnSpc>
        <a:spcBef>
          <a:spcPts val="4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ts val="2000"/>
        </a:lnSpc>
        <a:spcBef>
          <a:spcPts val="2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ts val="1800"/>
        </a:lnSpc>
        <a:spcBef>
          <a:spcPts val="200"/>
        </a:spcBef>
        <a:spcAft>
          <a:spcPct val="0"/>
        </a:spcAft>
        <a:buClr>
          <a:srgbClr val="C60C30"/>
        </a:buClr>
        <a:buSzPct val="100000"/>
        <a:buFont typeface="Lucida Sans" panose="020B0602030504020204" pitchFamily="34" charset="0"/>
        <a:buChar char="–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ts val="1600"/>
        </a:lnSpc>
        <a:spcBef>
          <a:spcPts val="2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4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355EE-5621-40CD-A0F1-F0DF7156036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 bwMode="white">
          <a:xfrm>
            <a:off x="1" y="0"/>
            <a:ext cx="4119033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 bwMode="white">
          <a:xfrm>
            <a:off x="4091517" y="0"/>
            <a:ext cx="8100483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8" name="Freeform 26"/>
          <p:cNvSpPr>
            <a:spLocks/>
          </p:cNvSpPr>
          <p:nvPr userDrawn="1"/>
        </p:nvSpPr>
        <p:spPr bwMode="white">
          <a:xfrm>
            <a:off x="14818" y="342901"/>
            <a:ext cx="11421533" cy="6518275"/>
          </a:xfrm>
          <a:custGeom>
            <a:avLst/>
            <a:gdLst/>
            <a:ahLst/>
            <a:cxnLst>
              <a:cxn ang="0">
                <a:pos x="1598" y="0"/>
              </a:cxn>
              <a:cxn ang="0">
                <a:pos x="1755" y="4"/>
              </a:cxn>
              <a:cxn ang="0">
                <a:pos x="1910" y="17"/>
              </a:cxn>
              <a:cxn ang="0">
                <a:pos x="2063" y="38"/>
              </a:cxn>
              <a:cxn ang="0">
                <a:pos x="2214" y="68"/>
              </a:cxn>
              <a:cxn ang="0">
                <a:pos x="2360" y="105"/>
              </a:cxn>
              <a:cxn ang="0">
                <a:pos x="2504" y="150"/>
              </a:cxn>
              <a:cxn ang="0">
                <a:pos x="2644" y="204"/>
              </a:cxn>
              <a:cxn ang="0">
                <a:pos x="2781" y="264"/>
              </a:cxn>
              <a:cxn ang="0">
                <a:pos x="2913" y="331"/>
              </a:cxn>
              <a:cxn ang="0">
                <a:pos x="3041" y="404"/>
              </a:cxn>
              <a:cxn ang="0">
                <a:pos x="3165" y="485"/>
              </a:cxn>
              <a:cxn ang="0">
                <a:pos x="3285" y="571"/>
              </a:cxn>
              <a:cxn ang="0">
                <a:pos x="3400" y="664"/>
              </a:cxn>
              <a:cxn ang="0">
                <a:pos x="3509" y="761"/>
              </a:cxn>
              <a:cxn ang="0">
                <a:pos x="3612" y="865"/>
              </a:cxn>
              <a:cxn ang="0">
                <a:pos x="3710" y="975"/>
              </a:cxn>
              <a:cxn ang="0">
                <a:pos x="3803" y="1090"/>
              </a:cxn>
              <a:cxn ang="0">
                <a:pos x="3890" y="1209"/>
              </a:cxn>
              <a:cxn ang="0">
                <a:pos x="3970" y="1332"/>
              </a:cxn>
              <a:cxn ang="0">
                <a:pos x="4043" y="1461"/>
              </a:cxn>
              <a:cxn ang="0">
                <a:pos x="4110" y="1594"/>
              </a:cxn>
              <a:cxn ang="0">
                <a:pos x="4170" y="1729"/>
              </a:cxn>
              <a:cxn ang="0">
                <a:pos x="4224" y="1870"/>
              </a:cxn>
              <a:cxn ang="0">
                <a:pos x="4269" y="2014"/>
              </a:cxn>
              <a:cxn ang="0">
                <a:pos x="4306" y="2161"/>
              </a:cxn>
              <a:cxn ang="0">
                <a:pos x="4336" y="2310"/>
              </a:cxn>
              <a:cxn ang="0">
                <a:pos x="4357" y="2463"/>
              </a:cxn>
              <a:cxn ang="0">
                <a:pos x="4370" y="2618"/>
              </a:cxn>
              <a:cxn ang="0">
                <a:pos x="4374" y="2776"/>
              </a:cxn>
              <a:cxn ang="0">
                <a:pos x="4370" y="2917"/>
              </a:cxn>
              <a:cxn ang="0">
                <a:pos x="4361" y="3056"/>
              </a:cxn>
              <a:cxn ang="0">
                <a:pos x="4343" y="3193"/>
              </a:cxn>
              <a:cxn ang="0">
                <a:pos x="4320" y="3328"/>
              </a:cxn>
              <a:cxn ang="0">
                <a:pos x="0" y="3328"/>
              </a:cxn>
              <a:cxn ang="0">
                <a:pos x="0" y="505"/>
              </a:cxn>
              <a:cxn ang="0">
                <a:pos x="115" y="428"/>
              </a:cxn>
              <a:cxn ang="0">
                <a:pos x="234" y="357"/>
              </a:cxn>
              <a:cxn ang="0">
                <a:pos x="356" y="291"/>
              </a:cxn>
              <a:cxn ang="0">
                <a:pos x="483" y="233"/>
              </a:cxn>
              <a:cxn ang="0">
                <a:pos x="612" y="179"/>
              </a:cxn>
              <a:cxn ang="0">
                <a:pos x="745" y="133"/>
              </a:cxn>
              <a:cxn ang="0">
                <a:pos x="880" y="93"/>
              </a:cxn>
              <a:cxn ang="0">
                <a:pos x="1019" y="60"/>
              </a:cxn>
              <a:cxn ang="0">
                <a:pos x="1161" y="34"/>
              </a:cxn>
              <a:cxn ang="0">
                <a:pos x="1303" y="15"/>
              </a:cxn>
              <a:cxn ang="0">
                <a:pos x="1450" y="4"/>
              </a:cxn>
              <a:cxn ang="0">
                <a:pos x="1598" y="0"/>
              </a:cxn>
            </a:cxnLst>
            <a:rect l="0" t="0" r="r" b="b"/>
            <a:pathLst>
              <a:path w="4374" h="3328">
                <a:moveTo>
                  <a:pt x="1598" y="0"/>
                </a:moveTo>
                <a:lnTo>
                  <a:pt x="1755" y="4"/>
                </a:lnTo>
                <a:lnTo>
                  <a:pt x="1910" y="17"/>
                </a:lnTo>
                <a:lnTo>
                  <a:pt x="2063" y="38"/>
                </a:lnTo>
                <a:lnTo>
                  <a:pt x="2214" y="68"/>
                </a:lnTo>
                <a:lnTo>
                  <a:pt x="2360" y="105"/>
                </a:lnTo>
                <a:lnTo>
                  <a:pt x="2504" y="150"/>
                </a:lnTo>
                <a:lnTo>
                  <a:pt x="2644" y="204"/>
                </a:lnTo>
                <a:lnTo>
                  <a:pt x="2781" y="264"/>
                </a:lnTo>
                <a:lnTo>
                  <a:pt x="2913" y="331"/>
                </a:lnTo>
                <a:lnTo>
                  <a:pt x="3041" y="404"/>
                </a:lnTo>
                <a:lnTo>
                  <a:pt x="3165" y="485"/>
                </a:lnTo>
                <a:lnTo>
                  <a:pt x="3285" y="571"/>
                </a:lnTo>
                <a:lnTo>
                  <a:pt x="3400" y="664"/>
                </a:lnTo>
                <a:lnTo>
                  <a:pt x="3509" y="761"/>
                </a:lnTo>
                <a:lnTo>
                  <a:pt x="3612" y="865"/>
                </a:lnTo>
                <a:lnTo>
                  <a:pt x="3710" y="975"/>
                </a:lnTo>
                <a:lnTo>
                  <a:pt x="3803" y="1090"/>
                </a:lnTo>
                <a:lnTo>
                  <a:pt x="3890" y="1209"/>
                </a:lnTo>
                <a:lnTo>
                  <a:pt x="3970" y="1332"/>
                </a:lnTo>
                <a:lnTo>
                  <a:pt x="4043" y="1461"/>
                </a:lnTo>
                <a:lnTo>
                  <a:pt x="4110" y="1594"/>
                </a:lnTo>
                <a:lnTo>
                  <a:pt x="4170" y="1729"/>
                </a:lnTo>
                <a:lnTo>
                  <a:pt x="4224" y="1870"/>
                </a:lnTo>
                <a:lnTo>
                  <a:pt x="4269" y="2014"/>
                </a:lnTo>
                <a:lnTo>
                  <a:pt x="4306" y="2161"/>
                </a:lnTo>
                <a:lnTo>
                  <a:pt x="4336" y="2310"/>
                </a:lnTo>
                <a:lnTo>
                  <a:pt x="4357" y="2463"/>
                </a:lnTo>
                <a:lnTo>
                  <a:pt x="4370" y="2618"/>
                </a:lnTo>
                <a:lnTo>
                  <a:pt x="4374" y="2776"/>
                </a:lnTo>
                <a:lnTo>
                  <a:pt x="4370" y="2917"/>
                </a:lnTo>
                <a:lnTo>
                  <a:pt x="4361" y="3056"/>
                </a:lnTo>
                <a:lnTo>
                  <a:pt x="4343" y="3193"/>
                </a:lnTo>
                <a:lnTo>
                  <a:pt x="4320" y="3328"/>
                </a:lnTo>
                <a:lnTo>
                  <a:pt x="0" y="3328"/>
                </a:lnTo>
                <a:lnTo>
                  <a:pt x="0" y="505"/>
                </a:lnTo>
                <a:lnTo>
                  <a:pt x="115" y="428"/>
                </a:lnTo>
                <a:lnTo>
                  <a:pt x="234" y="357"/>
                </a:lnTo>
                <a:lnTo>
                  <a:pt x="356" y="291"/>
                </a:lnTo>
                <a:lnTo>
                  <a:pt x="483" y="233"/>
                </a:lnTo>
                <a:lnTo>
                  <a:pt x="612" y="179"/>
                </a:lnTo>
                <a:lnTo>
                  <a:pt x="745" y="133"/>
                </a:lnTo>
                <a:lnTo>
                  <a:pt x="880" y="93"/>
                </a:lnTo>
                <a:lnTo>
                  <a:pt x="1019" y="60"/>
                </a:lnTo>
                <a:lnTo>
                  <a:pt x="1161" y="34"/>
                </a:lnTo>
                <a:lnTo>
                  <a:pt x="1303" y="15"/>
                </a:lnTo>
                <a:lnTo>
                  <a:pt x="1450" y="4"/>
                </a:lnTo>
                <a:lnTo>
                  <a:pt x="159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499784" y="1592263"/>
            <a:ext cx="74676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607484" y="906464"/>
            <a:ext cx="112522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65100" y="6469064"/>
            <a:ext cx="202565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059517" y="6469064"/>
            <a:ext cx="82042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0354733" y="6469064"/>
            <a:ext cx="173566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355EE-5621-40CD-A0F1-F0DF7156036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0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1"/>
          <p:cNvSpPr>
            <a:spLocks/>
          </p:cNvSpPr>
          <p:nvPr userDrawn="1"/>
        </p:nvSpPr>
        <p:spPr bwMode="auto">
          <a:xfrm rot="3160332" flipH="1">
            <a:off x="4187032" y="-2969418"/>
            <a:ext cx="6345237" cy="13119100"/>
          </a:xfrm>
          <a:custGeom>
            <a:avLst/>
            <a:gdLst/>
            <a:ahLst/>
            <a:cxnLst>
              <a:cxn ang="0">
                <a:pos x="3012" y="3"/>
              </a:cxn>
              <a:cxn ang="0">
                <a:pos x="2684" y="95"/>
              </a:cxn>
              <a:cxn ang="0">
                <a:pos x="2373" y="224"/>
              </a:cxn>
              <a:cxn ang="0">
                <a:pos x="2081" y="387"/>
              </a:cxn>
              <a:cxn ang="0">
                <a:pos x="1812" y="583"/>
              </a:cxn>
              <a:cxn ang="0">
                <a:pos x="1568" y="807"/>
              </a:cxn>
              <a:cxn ang="0">
                <a:pos x="1352" y="1057"/>
              </a:cxn>
              <a:cxn ang="0">
                <a:pos x="1165" y="1331"/>
              </a:cxn>
              <a:cxn ang="0">
                <a:pos x="1010" y="1628"/>
              </a:cxn>
              <a:cxn ang="0">
                <a:pos x="891" y="1944"/>
              </a:cxn>
              <a:cxn ang="0">
                <a:pos x="809" y="2276"/>
              </a:cxn>
              <a:cxn ang="0">
                <a:pos x="766" y="2623"/>
              </a:cxn>
              <a:cxn ang="0">
                <a:pos x="766" y="2975"/>
              </a:cxn>
              <a:cxn ang="0">
                <a:pos x="807" y="3317"/>
              </a:cxn>
              <a:cxn ang="0">
                <a:pos x="887" y="3645"/>
              </a:cxn>
              <a:cxn ang="0">
                <a:pos x="1003" y="3956"/>
              </a:cxn>
              <a:cxn ang="0">
                <a:pos x="1154" y="4249"/>
              </a:cxn>
              <a:cxn ang="0">
                <a:pos x="1337" y="4522"/>
              </a:cxn>
              <a:cxn ang="0">
                <a:pos x="1549" y="4772"/>
              </a:cxn>
              <a:cxn ang="0">
                <a:pos x="1788" y="4995"/>
              </a:cxn>
              <a:cxn ang="0">
                <a:pos x="2050" y="5190"/>
              </a:cxn>
              <a:cxn ang="0">
                <a:pos x="2335" y="5355"/>
              </a:cxn>
              <a:cxn ang="0">
                <a:pos x="2640" y="5487"/>
              </a:cxn>
              <a:cxn ang="0">
                <a:pos x="2962" y="5582"/>
              </a:cxn>
              <a:cxn ang="0">
                <a:pos x="3297" y="5641"/>
              </a:cxn>
              <a:cxn ang="0">
                <a:pos x="3321" y="5683"/>
              </a:cxn>
              <a:cxn ang="0">
                <a:pos x="3017" y="5718"/>
              </a:cxn>
              <a:cxn ang="0">
                <a:pos x="2687" y="5716"/>
              </a:cxn>
              <a:cxn ang="0">
                <a:pos x="2347" y="5674"/>
              </a:cxn>
              <a:cxn ang="0">
                <a:pos x="2021" y="5596"/>
              </a:cxn>
              <a:cxn ang="0">
                <a:pos x="1710" y="5480"/>
              </a:cxn>
              <a:cxn ang="0">
                <a:pos x="1417" y="5330"/>
              </a:cxn>
              <a:cxn ang="0">
                <a:pos x="1146" y="5150"/>
              </a:cxn>
              <a:cxn ang="0">
                <a:pos x="896" y="4940"/>
              </a:cxn>
              <a:cxn ang="0">
                <a:pos x="674" y="4704"/>
              </a:cxn>
              <a:cxn ang="0">
                <a:pos x="477" y="4443"/>
              </a:cxn>
              <a:cxn ang="0">
                <a:pos x="312" y="4161"/>
              </a:cxn>
              <a:cxn ang="0">
                <a:pos x="179" y="3859"/>
              </a:cxn>
              <a:cxn ang="0">
                <a:pos x="82" y="3539"/>
              </a:cxn>
              <a:cxn ang="0">
                <a:pos x="21" y="3206"/>
              </a:cxn>
              <a:cxn ang="0">
                <a:pos x="0" y="2860"/>
              </a:cxn>
              <a:cxn ang="0">
                <a:pos x="21" y="2515"/>
              </a:cxn>
              <a:cxn ang="0">
                <a:pos x="82" y="2182"/>
              </a:cxn>
              <a:cxn ang="0">
                <a:pos x="179" y="1862"/>
              </a:cxn>
              <a:cxn ang="0">
                <a:pos x="312" y="1560"/>
              </a:cxn>
              <a:cxn ang="0">
                <a:pos x="477" y="1277"/>
              </a:cxn>
              <a:cxn ang="0">
                <a:pos x="674" y="1017"/>
              </a:cxn>
              <a:cxn ang="0">
                <a:pos x="896" y="781"/>
              </a:cxn>
              <a:cxn ang="0">
                <a:pos x="1146" y="571"/>
              </a:cxn>
              <a:cxn ang="0">
                <a:pos x="1417" y="390"/>
              </a:cxn>
              <a:cxn ang="0">
                <a:pos x="1710" y="241"/>
              </a:cxn>
              <a:cxn ang="0">
                <a:pos x="2021" y="125"/>
              </a:cxn>
              <a:cxn ang="0">
                <a:pos x="2347" y="47"/>
              </a:cxn>
              <a:cxn ang="0">
                <a:pos x="2687" y="5"/>
              </a:cxn>
            </a:cxnLst>
            <a:rect l="0" t="0" r="r" b="b"/>
            <a:pathLst>
              <a:path w="3470" h="5721">
                <a:moveTo>
                  <a:pt x="2861" y="0"/>
                </a:moveTo>
                <a:lnTo>
                  <a:pt x="3012" y="3"/>
                </a:lnTo>
                <a:lnTo>
                  <a:pt x="2845" y="45"/>
                </a:lnTo>
                <a:lnTo>
                  <a:pt x="2684" y="95"/>
                </a:lnTo>
                <a:lnTo>
                  <a:pt x="2526" y="156"/>
                </a:lnTo>
                <a:lnTo>
                  <a:pt x="2373" y="224"/>
                </a:lnTo>
                <a:lnTo>
                  <a:pt x="2224" y="302"/>
                </a:lnTo>
                <a:lnTo>
                  <a:pt x="2081" y="387"/>
                </a:lnTo>
                <a:lnTo>
                  <a:pt x="1944" y="481"/>
                </a:lnTo>
                <a:lnTo>
                  <a:pt x="1812" y="583"/>
                </a:lnTo>
                <a:lnTo>
                  <a:pt x="1687" y="691"/>
                </a:lnTo>
                <a:lnTo>
                  <a:pt x="1568" y="807"/>
                </a:lnTo>
                <a:lnTo>
                  <a:pt x="1457" y="929"/>
                </a:lnTo>
                <a:lnTo>
                  <a:pt x="1352" y="1057"/>
                </a:lnTo>
                <a:lnTo>
                  <a:pt x="1253" y="1192"/>
                </a:lnTo>
                <a:lnTo>
                  <a:pt x="1165" y="1331"/>
                </a:lnTo>
                <a:lnTo>
                  <a:pt x="1083" y="1477"/>
                </a:lnTo>
                <a:lnTo>
                  <a:pt x="1010" y="1628"/>
                </a:lnTo>
                <a:lnTo>
                  <a:pt x="946" y="1784"/>
                </a:lnTo>
                <a:lnTo>
                  <a:pt x="891" y="1944"/>
                </a:lnTo>
                <a:lnTo>
                  <a:pt x="844" y="2109"/>
                </a:lnTo>
                <a:lnTo>
                  <a:pt x="809" y="2276"/>
                </a:lnTo>
                <a:lnTo>
                  <a:pt x="781" y="2447"/>
                </a:lnTo>
                <a:lnTo>
                  <a:pt x="766" y="2623"/>
                </a:lnTo>
                <a:lnTo>
                  <a:pt x="760" y="2800"/>
                </a:lnTo>
                <a:lnTo>
                  <a:pt x="766" y="2975"/>
                </a:lnTo>
                <a:lnTo>
                  <a:pt x="781" y="3147"/>
                </a:lnTo>
                <a:lnTo>
                  <a:pt x="807" y="3317"/>
                </a:lnTo>
                <a:lnTo>
                  <a:pt x="842" y="3482"/>
                </a:lnTo>
                <a:lnTo>
                  <a:pt x="887" y="3645"/>
                </a:lnTo>
                <a:lnTo>
                  <a:pt x="941" y="3803"/>
                </a:lnTo>
                <a:lnTo>
                  <a:pt x="1003" y="3956"/>
                </a:lnTo>
                <a:lnTo>
                  <a:pt x="1075" y="4105"/>
                </a:lnTo>
                <a:lnTo>
                  <a:pt x="1154" y="4249"/>
                </a:lnTo>
                <a:lnTo>
                  <a:pt x="1243" y="4390"/>
                </a:lnTo>
                <a:lnTo>
                  <a:pt x="1337" y="4522"/>
                </a:lnTo>
                <a:lnTo>
                  <a:pt x="1439" y="4650"/>
                </a:lnTo>
                <a:lnTo>
                  <a:pt x="1549" y="4772"/>
                </a:lnTo>
                <a:lnTo>
                  <a:pt x="1665" y="4886"/>
                </a:lnTo>
                <a:lnTo>
                  <a:pt x="1788" y="4995"/>
                </a:lnTo>
                <a:lnTo>
                  <a:pt x="1917" y="5096"/>
                </a:lnTo>
                <a:lnTo>
                  <a:pt x="2050" y="5190"/>
                </a:lnTo>
                <a:lnTo>
                  <a:pt x="2191" y="5277"/>
                </a:lnTo>
                <a:lnTo>
                  <a:pt x="2335" y="5355"/>
                </a:lnTo>
                <a:lnTo>
                  <a:pt x="2486" y="5424"/>
                </a:lnTo>
                <a:lnTo>
                  <a:pt x="2640" y="5487"/>
                </a:lnTo>
                <a:lnTo>
                  <a:pt x="2798" y="5539"/>
                </a:lnTo>
                <a:lnTo>
                  <a:pt x="2962" y="5582"/>
                </a:lnTo>
                <a:lnTo>
                  <a:pt x="3128" y="5617"/>
                </a:lnTo>
                <a:lnTo>
                  <a:pt x="3297" y="5641"/>
                </a:lnTo>
                <a:lnTo>
                  <a:pt x="3470" y="5655"/>
                </a:lnTo>
                <a:lnTo>
                  <a:pt x="3321" y="5683"/>
                </a:lnTo>
                <a:lnTo>
                  <a:pt x="3170" y="5704"/>
                </a:lnTo>
                <a:lnTo>
                  <a:pt x="3017" y="5718"/>
                </a:lnTo>
                <a:lnTo>
                  <a:pt x="2861" y="5721"/>
                </a:lnTo>
                <a:lnTo>
                  <a:pt x="2687" y="5716"/>
                </a:lnTo>
                <a:lnTo>
                  <a:pt x="2515" y="5700"/>
                </a:lnTo>
                <a:lnTo>
                  <a:pt x="2347" y="5674"/>
                </a:lnTo>
                <a:lnTo>
                  <a:pt x="2182" y="5639"/>
                </a:lnTo>
                <a:lnTo>
                  <a:pt x="2021" y="5596"/>
                </a:lnTo>
                <a:lnTo>
                  <a:pt x="1863" y="5542"/>
                </a:lnTo>
                <a:lnTo>
                  <a:pt x="1710" y="5480"/>
                </a:lnTo>
                <a:lnTo>
                  <a:pt x="1561" y="5409"/>
                </a:lnTo>
                <a:lnTo>
                  <a:pt x="1417" y="5330"/>
                </a:lnTo>
                <a:lnTo>
                  <a:pt x="1278" y="5244"/>
                </a:lnTo>
                <a:lnTo>
                  <a:pt x="1146" y="5150"/>
                </a:lnTo>
                <a:lnTo>
                  <a:pt x="1017" y="5048"/>
                </a:lnTo>
                <a:lnTo>
                  <a:pt x="896" y="4940"/>
                </a:lnTo>
                <a:lnTo>
                  <a:pt x="781" y="4825"/>
                </a:lnTo>
                <a:lnTo>
                  <a:pt x="674" y="4704"/>
                </a:lnTo>
                <a:lnTo>
                  <a:pt x="571" y="4575"/>
                </a:lnTo>
                <a:lnTo>
                  <a:pt x="477" y="4443"/>
                </a:lnTo>
                <a:lnTo>
                  <a:pt x="391" y="4305"/>
                </a:lnTo>
                <a:lnTo>
                  <a:pt x="312" y="4161"/>
                </a:lnTo>
                <a:lnTo>
                  <a:pt x="241" y="4011"/>
                </a:lnTo>
                <a:lnTo>
                  <a:pt x="179" y="3859"/>
                </a:lnTo>
                <a:lnTo>
                  <a:pt x="125" y="3701"/>
                </a:lnTo>
                <a:lnTo>
                  <a:pt x="82" y="3539"/>
                </a:lnTo>
                <a:lnTo>
                  <a:pt x="47" y="3374"/>
                </a:lnTo>
                <a:lnTo>
                  <a:pt x="21" y="3206"/>
                </a:lnTo>
                <a:lnTo>
                  <a:pt x="5" y="3034"/>
                </a:lnTo>
                <a:lnTo>
                  <a:pt x="0" y="2860"/>
                </a:lnTo>
                <a:lnTo>
                  <a:pt x="5" y="2687"/>
                </a:lnTo>
                <a:lnTo>
                  <a:pt x="21" y="2515"/>
                </a:lnTo>
                <a:lnTo>
                  <a:pt x="47" y="2347"/>
                </a:lnTo>
                <a:lnTo>
                  <a:pt x="82" y="2182"/>
                </a:lnTo>
                <a:lnTo>
                  <a:pt x="125" y="2020"/>
                </a:lnTo>
                <a:lnTo>
                  <a:pt x="179" y="1862"/>
                </a:lnTo>
                <a:lnTo>
                  <a:pt x="241" y="1710"/>
                </a:lnTo>
                <a:lnTo>
                  <a:pt x="312" y="1560"/>
                </a:lnTo>
                <a:lnTo>
                  <a:pt x="391" y="1416"/>
                </a:lnTo>
                <a:lnTo>
                  <a:pt x="477" y="1277"/>
                </a:lnTo>
                <a:lnTo>
                  <a:pt x="571" y="1146"/>
                </a:lnTo>
                <a:lnTo>
                  <a:pt x="674" y="1017"/>
                </a:lnTo>
                <a:lnTo>
                  <a:pt x="781" y="896"/>
                </a:lnTo>
                <a:lnTo>
                  <a:pt x="896" y="781"/>
                </a:lnTo>
                <a:lnTo>
                  <a:pt x="1017" y="673"/>
                </a:lnTo>
                <a:lnTo>
                  <a:pt x="1146" y="571"/>
                </a:lnTo>
                <a:lnTo>
                  <a:pt x="1278" y="477"/>
                </a:lnTo>
                <a:lnTo>
                  <a:pt x="1417" y="390"/>
                </a:lnTo>
                <a:lnTo>
                  <a:pt x="1561" y="312"/>
                </a:lnTo>
                <a:lnTo>
                  <a:pt x="1710" y="241"/>
                </a:lnTo>
                <a:lnTo>
                  <a:pt x="1863" y="179"/>
                </a:lnTo>
                <a:lnTo>
                  <a:pt x="2021" y="125"/>
                </a:lnTo>
                <a:lnTo>
                  <a:pt x="2182" y="82"/>
                </a:lnTo>
                <a:lnTo>
                  <a:pt x="2347" y="47"/>
                </a:lnTo>
                <a:lnTo>
                  <a:pt x="2515" y="21"/>
                </a:lnTo>
                <a:lnTo>
                  <a:pt x="2687" y="5"/>
                </a:lnTo>
                <a:lnTo>
                  <a:pt x="2861" y="0"/>
                </a:lnTo>
                <a:close/>
              </a:path>
            </a:pathLst>
          </a:custGeom>
          <a:gradFill>
            <a:gsLst>
              <a:gs pos="0">
                <a:schemeClr val="bg2">
                  <a:alpha val="2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Freeform 21"/>
          <p:cNvSpPr>
            <a:spLocks/>
          </p:cNvSpPr>
          <p:nvPr userDrawn="1"/>
        </p:nvSpPr>
        <p:spPr bwMode="auto">
          <a:xfrm rot="3605070" flipH="1">
            <a:off x="4000765" y="-3448844"/>
            <a:ext cx="6345238" cy="13119100"/>
          </a:xfrm>
          <a:custGeom>
            <a:avLst/>
            <a:gdLst/>
            <a:ahLst/>
            <a:cxnLst>
              <a:cxn ang="0">
                <a:pos x="3012" y="3"/>
              </a:cxn>
              <a:cxn ang="0">
                <a:pos x="2684" y="95"/>
              </a:cxn>
              <a:cxn ang="0">
                <a:pos x="2373" y="224"/>
              </a:cxn>
              <a:cxn ang="0">
                <a:pos x="2081" y="387"/>
              </a:cxn>
              <a:cxn ang="0">
                <a:pos x="1812" y="583"/>
              </a:cxn>
              <a:cxn ang="0">
                <a:pos x="1568" y="807"/>
              </a:cxn>
              <a:cxn ang="0">
                <a:pos x="1352" y="1057"/>
              </a:cxn>
              <a:cxn ang="0">
                <a:pos x="1165" y="1331"/>
              </a:cxn>
              <a:cxn ang="0">
                <a:pos x="1010" y="1628"/>
              </a:cxn>
              <a:cxn ang="0">
                <a:pos x="891" y="1944"/>
              </a:cxn>
              <a:cxn ang="0">
                <a:pos x="809" y="2276"/>
              </a:cxn>
              <a:cxn ang="0">
                <a:pos x="766" y="2623"/>
              </a:cxn>
              <a:cxn ang="0">
                <a:pos x="766" y="2975"/>
              </a:cxn>
              <a:cxn ang="0">
                <a:pos x="807" y="3317"/>
              </a:cxn>
              <a:cxn ang="0">
                <a:pos x="887" y="3645"/>
              </a:cxn>
              <a:cxn ang="0">
                <a:pos x="1003" y="3956"/>
              </a:cxn>
              <a:cxn ang="0">
                <a:pos x="1154" y="4249"/>
              </a:cxn>
              <a:cxn ang="0">
                <a:pos x="1337" y="4522"/>
              </a:cxn>
              <a:cxn ang="0">
                <a:pos x="1549" y="4772"/>
              </a:cxn>
              <a:cxn ang="0">
                <a:pos x="1788" y="4995"/>
              </a:cxn>
              <a:cxn ang="0">
                <a:pos x="2050" y="5190"/>
              </a:cxn>
              <a:cxn ang="0">
                <a:pos x="2335" y="5355"/>
              </a:cxn>
              <a:cxn ang="0">
                <a:pos x="2640" y="5487"/>
              </a:cxn>
              <a:cxn ang="0">
                <a:pos x="2962" y="5582"/>
              </a:cxn>
              <a:cxn ang="0">
                <a:pos x="3297" y="5641"/>
              </a:cxn>
              <a:cxn ang="0">
                <a:pos x="3321" y="5683"/>
              </a:cxn>
              <a:cxn ang="0">
                <a:pos x="3017" y="5718"/>
              </a:cxn>
              <a:cxn ang="0">
                <a:pos x="2687" y="5716"/>
              </a:cxn>
              <a:cxn ang="0">
                <a:pos x="2347" y="5674"/>
              </a:cxn>
              <a:cxn ang="0">
                <a:pos x="2021" y="5596"/>
              </a:cxn>
              <a:cxn ang="0">
                <a:pos x="1710" y="5480"/>
              </a:cxn>
              <a:cxn ang="0">
                <a:pos x="1417" y="5330"/>
              </a:cxn>
              <a:cxn ang="0">
                <a:pos x="1146" y="5150"/>
              </a:cxn>
              <a:cxn ang="0">
                <a:pos x="896" y="4940"/>
              </a:cxn>
              <a:cxn ang="0">
                <a:pos x="674" y="4704"/>
              </a:cxn>
              <a:cxn ang="0">
                <a:pos x="477" y="4443"/>
              </a:cxn>
              <a:cxn ang="0">
                <a:pos x="312" y="4161"/>
              </a:cxn>
              <a:cxn ang="0">
                <a:pos x="179" y="3859"/>
              </a:cxn>
              <a:cxn ang="0">
                <a:pos x="82" y="3539"/>
              </a:cxn>
              <a:cxn ang="0">
                <a:pos x="21" y="3206"/>
              </a:cxn>
              <a:cxn ang="0">
                <a:pos x="0" y="2860"/>
              </a:cxn>
              <a:cxn ang="0">
                <a:pos x="21" y="2515"/>
              </a:cxn>
              <a:cxn ang="0">
                <a:pos x="82" y="2182"/>
              </a:cxn>
              <a:cxn ang="0">
                <a:pos x="179" y="1862"/>
              </a:cxn>
              <a:cxn ang="0">
                <a:pos x="312" y="1560"/>
              </a:cxn>
              <a:cxn ang="0">
                <a:pos x="477" y="1277"/>
              </a:cxn>
              <a:cxn ang="0">
                <a:pos x="674" y="1017"/>
              </a:cxn>
              <a:cxn ang="0">
                <a:pos x="896" y="781"/>
              </a:cxn>
              <a:cxn ang="0">
                <a:pos x="1146" y="571"/>
              </a:cxn>
              <a:cxn ang="0">
                <a:pos x="1417" y="390"/>
              </a:cxn>
              <a:cxn ang="0">
                <a:pos x="1710" y="241"/>
              </a:cxn>
              <a:cxn ang="0">
                <a:pos x="2021" y="125"/>
              </a:cxn>
              <a:cxn ang="0">
                <a:pos x="2347" y="47"/>
              </a:cxn>
              <a:cxn ang="0">
                <a:pos x="2687" y="5"/>
              </a:cxn>
            </a:cxnLst>
            <a:rect l="0" t="0" r="r" b="b"/>
            <a:pathLst>
              <a:path w="3470" h="5721">
                <a:moveTo>
                  <a:pt x="2861" y="0"/>
                </a:moveTo>
                <a:lnTo>
                  <a:pt x="3012" y="3"/>
                </a:lnTo>
                <a:lnTo>
                  <a:pt x="2845" y="45"/>
                </a:lnTo>
                <a:lnTo>
                  <a:pt x="2684" y="95"/>
                </a:lnTo>
                <a:lnTo>
                  <a:pt x="2526" y="156"/>
                </a:lnTo>
                <a:lnTo>
                  <a:pt x="2373" y="224"/>
                </a:lnTo>
                <a:lnTo>
                  <a:pt x="2224" y="302"/>
                </a:lnTo>
                <a:lnTo>
                  <a:pt x="2081" y="387"/>
                </a:lnTo>
                <a:lnTo>
                  <a:pt x="1944" y="481"/>
                </a:lnTo>
                <a:lnTo>
                  <a:pt x="1812" y="583"/>
                </a:lnTo>
                <a:lnTo>
                  <a:pt x="1687" y="691"/>
                </a:lnTo>
                <a:lnTo>
                  <a:pt x="1568" y="807"/>
                </a:lnTo>
                <a:lnTo>
                  <a:pt x="1457" y="929"/>
                </a:lnTo>
                <a:lnTo>
                  <a:pt x="1352" y="1057"/>
                </a:lnTo>
                <a:lnTo>
                  <a:pt x="1253" y="1192"/>
                </a:lnTo>
                <a:lnTo>
                  <a:pt x="1165" y="1331"/>
                </a:lnTo>
                <a:lnTo>
                  <a:pt x="1083" y="1477"/>
                </a:lnTo>
                <a:lnTo>
                  <a:pt x="1010" y="1628"/>
                </a:lnTo>
                <a:lnTo>
                  <a:pt x="946" y="1784"/>
                </a:lnTo>
                <a:lnTo>
                  <a:pt x="891" y="1944"/>
                </a:lnTo>
                <a:lnTo>
                  <a:pt x="844" y="2109"/>
                </a:lnTo>
                <a:lnTo>
                  <a:pt x="809" y="2276"/>
                </a:lnTo>
                <a:lnTo>
                  <a:pt x="781" y="2447"/>
                </a:lnTo>
                <a:lnTo>
                  <a:pt x="766" y="2623"/>
                </a:lnTo>
                <a:lnTo>
                  <a:pt x="760" y="2800"/>
                </a:lnTo>
                <a:lnTo>
                  <a:pt x="766" y="2975"/>
                </a:lnTo>
                <a:lnTo>
                  <a:pt x="781" y="3147"/>
                </a:lnTo>
                <a:lnTo>
                  <a:pt x="807" y="3317"/>
                </a:lnTo>
                <a:lnTo>
                  <a:pt x="842" y="3482"/>
                </a:lnTo>
                <a:lnTo>
                  <a:pt x="887" y="3645"/>
                </a:lnTo>
                <a:lnTo>
                  <a:pt x="941" y="3803"/>
                </a:lnTo>
                <a:lnTo>
                  <a:pt x="1003" y="3956"/>
                </a:lnTo>
                <a:lnTo>
                  <a:pt x="1075" y="4105"/>
                </a:lnTo>
                <a:lnTo>
                  <a:pt x="1154" y="4249"/>
                </a:lnTo>
                <a:lnTo>
                  <a:pt x="1243" y="4390"/>
                </a:lnTo>
                <a:lnTo>
                  <a:pt x="1337" y="4522"/>
                </a:lnTo>
                <a:lnTo>
                  <a:pt x="1439" y="4650"/>
                </a:lnTo>
                <a:lnTo>
                  <a:pt x="1549" y="4772"/>
                </a:lnTo>
                <a:lnTo>
                  <a:pt x="1665" y="4886"/>
                </a:lnTo>
                <a:lnTo>
                  <a:pt x="1788" y="4995"/>
                </a:lnTo>
                <a:lnTo>
                  <a:pt x="1917" y="5096"/>
                </a:lnTo>
                <a:lnTo>
                  <a:pt x="2050" y="5190"/>
                </a:lnTo>
                <a:lnTo>
                  <a:pt x="2191" y="5277"/>
                </a:lnTo>
                <a:lnTo>
                  <a:pt x="2335" y="5355"/>
                </a:lnTo>
                <a:lnTo>
                  <a:pt x="2486" y="5424"/>
                </a:lnTo>
                <a:lnTo>
                  <a:pt x="2640" y="5487"/>
                </a:lnTo>
                <a:lnTo>
                  <a:pt x="2798" y="5539"/>
                </a:lnTo>
                <a:lnTo>
                  <a:pt x="2962" y="5582"/>
                </a:lnTo>
                <a:lnTo>
                  <a:pt x="3128" y="5617"/>
                </a:lnTo>
                <a:lnTo>
                  <a:pt x="3297" y="5641"/>
                </a:lnTo>
                <a:lnTo>
                  <a:pt x="3470" y="5655"/>
                </a:lnTo>
                <a:lnTo>
                  <a:pt x="3321" y="5683"/>
                </a:lnTo>
                <a:lnTo>
                  <a:pt x="3170" y="5704"/>
                </a:lnTo>
                <a:lnTo>
                  <a:pt x="3017" y="5718"/>
                </a:lnTo>
                <a:lnTo>
                  <a:pt x="2861" y="5721"/>
                </a:lnTo>
                <a:lnTo>
                  <a:pt x="2687" y="5716"/>
                </a:lnTo>
                <a:lnTo>
                  <a:pt x="2515" y="5700"/>
                </a:lnTo>
                <a:lnTo>
                  <a:pt x="2347" y="5674"/>
                </a:lnTo>
                <a:lnTo>
                  <a:pt x="2182" y="5639"/>
                </a:lnTo>
                <a:lnTo>
                  <a:pt x="2021" y="5596"/>
                </a:lnTo>
                <a:lnTo>
                  <a:pt x="1863" y="5542"/>
                </a:lnTo>
                <a:lnTo>
                  <a:pt x="1710" y="5480"/>
                </a:lnTo>
                <a:lnTo>
                  <a:pt x="1561" y="5409"/>
                </a:lnTo>
                <a:lnTo>
                  <a:pt x="1417" y="5330"/>
                </a:lnTo>
                <a:lnTo>
                  <a:pt x="1278" y="5244"/>
                </a:lnTo>
                <a:lnTo>
                  <a:pt x="1146" y="5150"/>
                </a:lnTo>
                <a:lnTo>
                  <a:pt x="1017" y="5048"/>
                </a:lnTo>
                <a:lnTo>
                  <a:pt x="896" y="4940"/>
                </a:lnTo>
                <a:lnTo>
                  <a:pt x="781" y="4825"/>
                </a:lnTo>
                <a:lnTo>
                  <a:pt x="674" y="4704"/>
                </a:lnTo>
                <a:lnTo>
                  <a:pt x="571" y="4575"/>
                </a:lnTo>
                <a:lnTo>
                  <a:pt x="477" y="4443"/>
                </a:lnTo>
                <a:lnTo>
                  <a:pt x="391" y="4305"/>
                </a:lnTo>
                <a:lnTo>
                  <a:pt x="312" y="4161"/>
                </a:lnTo>
                <a:lnTo>
                  <a:pt x="241" y="4011"/>
                </a:lnTo>
                <a:lnTo>
                  <a:pt x="179" y="3859"/>
                </a:lnTo>
                <a:lnTo>
                  <a:pt x="125" y="3701"/>
                </a:lnTo>
                <a:lnTo>
                  <a:pt x="82" y="3539"/>
                </a:lnTo>
                <a:lnTo>
                  <a:pt x="47" y="3374"/>
                </a:lnTo>
                <a:lnTo>
                  <a:pt x="21" y="3206"/>
                </a:lnTo>
                <a:lnTo>
                  <a:pt x="5" y="3034"/>
                </a:lnTo>
                <a:lnTo>
                  <a:pt x="0" y="2860"/>
                </a:lnTo>
                <a:lnTo>
                  <a:pt x="5" y="2687"/>
                </a:lnTo>
                <a:lnTo>
                  <a:pt x="21" y="2515"/>
                </a:lnTo>
                <a:lnTo>
                  <a:pt x="47" y="2347"/>
                </a:lnTo>
                <a:lnTo>
                  <a:pt x="82" y="2182"/>
                </a:lnTo>
                <a:lnTo>
                  <a:pt x="125" y="2020"/>
                </a:lnTo>
                <a:lnTo>
                  <a:pt x="179" y="1862"/>
                </a:lnTo>
                <a:lnTo>
                  <a:pt x="241" y="1710"/>
                </a:lnTo>
                <a:lnTo>
                  <a:pt x="312" y="1560"/>
                </a:lnTo>
                <a:lnTo>
                  <a:pt x="391" y="1416"/>
                </a:lnTo>
                <a:lnTo>
                  <a:pt x="477" y="1277"/>
                </a:lnTo>
                <a:lnTo>
                  <a:pt x="571" y="1146"/>
                </a:lnTo>
                <a:lnTo>
                  <a:pt x="674" y="1017"/>
                </a:lnTo>
                <a:lnTo>
                  <a:pt x="781" y="896"/>
                </a:lnTo>
                <a:lnTo>
                  <a:pt x="896" y="781"/>
                </a:lnTo>
                <a:lnTo>
                  <a:pt x="1017" y="673"/>
                </a:lnTo>
                <a:lnTo>
                  <a:pt x="1146" y="571"/>
                </a:lnTo>
                <a:lnTo>
                  <a:pt x="1278" y="477"/>
                </a:lnTo>
                <a:lnTo>
                  <a:pt x="1417" y="390"/>
                </a:lnTo>
                <a:lnTo>
                  <a:pt x="1561" y="312"/>
                </a:lnTo>
                <a:lnTo>
                  <a:pt x="1710" y="241"/>
                </a:lnTo>
                <a:lnTo>
                  <a:pt x="1863" y="179"/>
                </a:lnTo>
                <a:lnTo>
                  <a:pt x="2021" y="125"/>
                </a:lnTo>
                <a:lnTo>
                  <a:pt x="2182" y="82"/>
                </a:lnTo>
                <a:lnTo>
                  <a:pt x="2347" y="47"/>
                </a:lnTo>
                <a:lnTo>
                  <a:pt x="2515" y="21"/>
                </a:lnTo>
                <a:lnTo>
                  <a:pt x="2687" y="5"/>
                </a:lnTo>
                <a:lnTo>
                  <a:pt x="2861" y="0"/>
                </a:lnTo>
                <a:close/>
              </a:path>
            </a:pathLst>
          </a:custGeom>
          <a:gradFill>
            <a:gsLst>
              <a:gs pos="0">
                <a:schemeClr val="bg2">
                  <a:alpha val="2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2499784" y="1592263"/>
            <a:ext cx="74676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607484" y="906464"/>
            <a:ext cx="11252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65100" y="6469064"/>
            <a:ext cx="2025651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2059517" y="6469064"/>
            <a:ext cx="82042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10354733" y="6469064"/>
            <a:ext cx="173566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018B7-AF2C-46F0-8B25-4827AE65DE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reeform 21"/>
          <p:cNvSpPr>
            <a:spLocks/>
          </p:cNvSpPr>
          <p:nvPr userDrawn="1"/>
        </p:nvSpPr>
        <p:spPr bwMode="auto">
          <a:xfrm rot="3160332" flipH="1">
            <a:off x="3384814" y="-3310732"/>
            <a:ext cx="6345238" cy="13119101"/>
          </a:xfrm>
          <a:custGeom>
            <a:avLst/>
            <a:gdLst/>
            <a:ahLst/>
            <a:cxnLst>
              <a:cxn ang="0">
                <a:pos x="3012" y="3"/>
              </a:cxn>
              <a:cxn ang="0">
                <a:pos x="2684" y="95"/>
              </a:cxn>
              <a:cxn ang="0">
                <a:pos x="2373" y="224"/>
              </a:cxn>
              <a:cxn ang="0">
                <a:pos x="2081" y="387"/>
              </a:cxn>
              <a:cxn ang="0">
                <a:pos x="1812" y="583"/>
              </a:cxn>
              <a:cxn ang="0">
                <a:pos x="1568" y="807"/>
              </a:cxn>
              <a:cxn ang="0">
                <a:pos x="1352" y="1057"/>
              </a:cxn>
              <a:cxn ang="0">
                <a:pos x="1165" y="1331"/>
              </a:cxn>
              <a:cxn ang="0">
                <a:pos x="1010" y="1628"/>
              </a:cxn>
              <a:cxn ang="0">
                <a:pos x="891" y="1944"/>
              </a:cxn>
              <a:cxn ang="0">
                <a:pos x="809" y="2276"/>
              </a:cxn>
              <a:cxn ang="0">
                <a:pos x="766" y="2623"/>
              </a:cxn>
              <a:cxn ang="0">
                <a:pos x="766" y="2975"/>
              </a:cxn>
              <a:cxn ang="0">
                <a:pos x="807" y="3317"/>
              </a:cxn>
              <a:cxn ang="0">
                <a:pos x="887" y="3645"/>
              </a:cxn>
              <a:cxn ang="0">
                <a:pos x="1003" y="3956"/>
              </a:cxn>
              <a:cxn ang="0">
                <a:pos x="1154" y="4249"/>
              </a:cxn>
              <a:cxn ang="0">
                <a:pos x="1337" y="4522"/>
              </a:cxn>
              <a:cxn ang="0">
                <a:pos x="1549" y="4772"/>
              </a:cxn>
              <a:cxn ang="0">
                <a:pos x="1788" y="4995"/>
              </a:cxn>
              <a:cxn ang="0">
                <a:pos x="2050" y="5190"/>
              </a:cxn>
              <a:cxn ang="0">
                <a:pos x="2335" y="5355"/>
              </a:cxn>
              <a:cxn ang="0">
                <a:pos x="2640" y="5487"/>
              </a:cxn>
              <a:cxn ang="0">
                <a:pos x="2962" y="5582"/>
              </a:cxn>
              <a:cxn ang="0">
                <a:pos x="3297" y="5641"/>
              </a:cxn>
              <a:cxn ang="0">
                <a:pos x="3321" y="5683"/>
              </a:cxn>
              <a:cxn ang="0">
                <a:pos x="3017" y="5718"/>
              </a:cxn>
              <a:cxn ang="0">
                <a:pos x="2687" y="5716"/>
              </a:cxn>
              <a:cxn ang="0">
                <a:pos x="2347" y="5674"/>
              </a:cxn>
              <a:cxn ang="0">
                <a:pos x="2021" y="5596"/>
              </a:cxn>
              <a:cxn ang="0">
                <a:pos x="1710" y="5480"/>
              </a:cxn>
              <a:cxn ang="0">
                <a:pos x="1417" y="5330"/>
              </a:cxn>
              <a:cxn ang="0">
                <a:pos x="1146" y="5150"/>
              </a:cxn>
              <a:cxn ang="0">
                <a:pos x="896" y="4940"/>
              </a:cxn>
              <a:cxn ang="0">
                <a:pos x="674" y="4704"/>
              </a:cxn>
              <a:cxn ang="0">
                <a:pos x="477" y="4443"/>
              </a:cxn>
              <a:cxn ang="0">
                <a:pos x="312" y="4161"/>
              </a:cxn>
              <a:cxn ang="0">
                <a:pos x="179" y="3859"/>
              </a:cxn>
              <a:cxn ang="0">
                <a:pos x="82" y="3539"/>
              </a:cxn>
              <a:cxn ang="0">
                <a:pos x="21" y="3206"/>
              </a:cxn>
              <a:cxn ang="0">
                <a:pos x="0" y="2860"/>
              </a:cxn>
              <a:cxn ang="0">
                <a:pos x="21" y="2515"/>
              </a:cxn>
              <a:cxn ang="0">
                <a:pos x="82" y="2182"/>
              </a:cxn>
              <a:cxn ang="0">
                <a:pos x="179" y="1862"/>
              </a:cxn>
              <a:cxn ang="0">
                <a:pos x="312" y="1560"/>
              </a:cxn>
              <a:cxn ang="0">
                <a:pos x="477" y="1277"/>
              </a:cxn>
              <a:cxn ang="0">
                <a:pos x="674" y="1017"/>
              </a:cxn>
              <a:cxn ang="0">
                <a:pos x="896" y="781"/>
              </a:cxn>
              <a:cxn ang="0">
                <a:pos x="1146" y="571"/>
              </a:cxn>
              <a:cxn ang="0">
                <a:pos x="1417" y="390"/>
              </a:cxn>
              <a:cxn ang="0">
                <a:pos x="1710" y="241"/>
              </a:cxn>
              <a:cxn ang="0">
                <a:pos x="2021" y="125"/>
              </a:cxn>
              <a:cxn ang="0">
                <a:pos x="2347" y="47"/>
              </a:cxn>
              <a:cxn ang="0">
                <a:pos x="2687" y="5"/>
              </a:cxn>
            </a:cxnLst>
            <a:rect l="0" t="0" r="r" b="b"/>
            <a:pathLst>
              <a:path w="3470" h="5721">
                <a:moveTo>
                  <a:pt x="2861" y="0"/>
                </a:moveTo>
                <a:lnTo>
                  <a:pt x="3012" y="3"/>
                </a:lnTo>
                <a:lnTo>
                  <a:pt x="2845" y="45"/>
                </a:lnTo>
                <a:lnTo>
                  <a:pt x="2684" y="95"/>
                </a:lnTo>
                <a:lnTo>
                  <a:pt x="2526" y="156"/>
                </a:lnTo>
                <a:lnTo>
                  <a:pt x="2373" y="224"/>
                </a:lnTo>
                <a:lnTo>
                  <a:pt x="2224" y="302"/>
                </a:lnTo>
                <a:lnTo>
                  <a:pt x="2081" y="387"/>
                </a:lnTo>
                <a:lnTo>
                  <a:pt x="1944" y="481"/>
                </a:lnTo>
                <a:lnTo>
                  <a:pt x="1812" y="583"/>
                </a:lnTo>
                <a:lnTo>
                  <a:pt x="1687" y="691"/>
                </a:lnTo>
                <a:lnTo>
                  <a:pt x="1568" y="807"/>
                </a:lnTo>
                <a:lnTo>
                  <a:pt x="1457" y="929"/>
                </a:lnTo>
                <a:lnTo>
                  <a:pt x="1352" y="1057"/>
                </a:lnTo>
                <a:lnTo>
                  <a:pt x="1253" y="1192"/>
                </a:lnTo>
                <a:lnTo>
                  <a:pt x="1165" y="1331"/>
                </a:lnTo>
                <a:lnTo>
                  <a:pt x="1083" y="1477"/>
                </a:lnTo>
                <a:lnTo>
                  <a:pt x="1010" y="1628"/>
                </a:lnTo>
                <a:lnTo>
                  <a:pt x="946" y="1784"/>
                </a:lnTo>
                <a:lnTo>
                  <a:pt x="891" y="1944"/>
                </a:lnTo>
                <a:lnTo>
                  <a:pt x="844" y="2109"/>
                </a:lnTo>
                <a:lnTo>
                  <a:pt x="809" y="2276"/>
                </a:lnTo>
                <a:lnTo>
                  <a:pt x="781" y="2447"/>
                </a:lnTo>
                <a:lnTo>
                  <a:pt x="766" y="2623"/>
                </a:lnTo>
                <a:lnTo>
                  <a:pt x="760" y="2800"/>
                </a:lnTo>
                <a:lnTo>
                  <a:pt x="766" y="2975"/>
                </a:lnTo>
                <a:lnTo>
                  <a:pt x="781" y="3147"/>
                </a:lnTo>
                <a:lnTo>
                  <a:pt x="807" y="3317"/>
                </a:lnTo>
                <a:lnTo>
                  <a:pt x="842" y="3482"/>
                </a:lnTo>
                <a:lnTo>
                  <a:pt x="887" y="3645"/>
                </a:lnTo>
                <a:lnTo>
                  <a:pt x="941" y="3803"/>
                </a:lnTo>
                <a:lnTo>
                  <a:pt x="1003" y="3956"/>
                </a:lnTo>
                <a:lnTo>
                  <a:pt x="1075" y="4105"/>
                </a:lnTo>
                <a:lnTo>
                  <a:pt x="1154" y="4249"/>
                </a:lnTo>
                <a:lnTo>
                  <a:pt x="1243" y="4390"/>
                </a:lnTo>
                <a:lnTo>
                  <a:pt x="1337" y="4522"/>
                </a:lnTo>
                <a:lnTo>
                  <a:pt x="1439" y="4650"/>
                </a:lnTo>
                <a:lnTo>
                  <a:pt x="1549" y="4772"/>
                </a:lnTo>
                <a:lnTo>
                  <a:pt x="1665" y="4886"/>
                </a:lnTo>
                <a:lnTo>
                  <a:pt x="1788" y="4995"/>
                </a:lnTo>
                <a:lnTo>
                  <a:pt x="1917" y="5096"/>
                </a:lnTo>
                <a:lnTo>
                  <a:pt x="2050" y="5190"/>
                </a:lnTo>
                <a:lnTo>
                  <a:pt x="2191" y="5277"/>
                </a:lnTo>
                <a:lnTo>
                  <a:pt x="2335" y="5355"/>
                </a:lnTo>
                <a:lnTo>
                  <a:pt x="2486" y="5424"/>
                </a:lnTo>
                <a:lnTo>
                  <a:pt x="2640" y="5487"/>
                </a:lnTo>
                <a:lnTo>
                  <a:pt x="2798" y="5539"/>
                </a:lnTo>
                <a:lnTo>
                  <a:pt x="2962" y="5582"/>
                </a:lnTo>
                <a:lnTo>
                  <a:pt x="3128" y="5617"/>
                </a:lnTo>
                <a:lnTo>
                  <a:pt x="3297" y="5641"/>
                </a:lnTo>
                <a:lnTo>
                  <a:pt x="3470" y="5655"/>
                </a:lnTo>
                <a:lnTo>
                  <a:pt x="3321" y="5683"/>
                </a:lnTo>
                <a:lnTo>
                  <a:pt x="3170" y="5704"/>
                </a:lnTo>
                <a:lnTo>
                  <a:pt x="3017" y="5718"/>
                </a:lnTo>
                <a:lnTo>
                  <a:pt x="2861" y="5721"/>
                </a:lnTo>
                <a:lnTo>
                  <a:pt x="2687" y="5716"/>
                </a:lnTo>
                <a:lnTo>
                  <a:pt x="2515" y="5700"/>
                </a:lnTo>
                <a:lnTo>
                  <a:pt x="2347" y="5674"/>
                </a:lnTo>
                <a:lnTo>
                  <a:pt x="2182" y="5639"/>
                </a:lnTo>
                <a:lnTo>
                  <a:pt x="2021" y="5596"/>
                </a:lnTo>
                <a:lnTo>
                  <a:pt x="1863" y="5542"/>
                </a:lnTo>
                <a:lnTo>
                  <a:pt x="1710" y="5480"/>
                </a:lnTo>
                <a:lnTo>
                  <a:pt x="1561" y="5409"/>
                </a:lnTo>
                <a:lnTo>
                  <a:pt x="1417" y="5330"/>
                </a:lnTo>
                <a:lnTo>
                  <a:pt x="1278" y="5244"/>
                </a:lnTo>
                <a:lnTo>
                  <a:pt x="1146" y="5150"/>
                </a:lnTo>
                <a:lnTo>
                  <a:pt x="1017" y="5048"/>
                </a:lnTo>
                <a:lnTo>
                  <a:pt x="896" y="4940"/>
                </a:lnTo>
                <a:lnTo>
                  <a:pt x="781" y="4825"/>
                </a:lnTo>
                <a:lnTo>
                  <a:pt x="674" y="4704"/>
                </a:lnTo>
                <a:lnTo>
                  <a:pt x="571" y="4575"/>
                </a:lnTo>
                <a:lnTo>
                  <a:pt x="477" y="4443"/>
                </a:lnTo>
                <a:lnTo>
                  <a:pt x="391" y="4305"/>
                </a:lnTo>
                <a:lnTo>
                  <a:pt x="312" y="4161"/>
                </a:lnTo>
                <a:lnTo>
                  <a:pt x="241" y="4011"/>
                </a:lnTo>
                <a:lnTo>
                  <a:pt x="179" y="3859"/>
                </a:lnTo>
                <a:lnTo>
                  <a:pt x="125" y="3701"/>
                </a:lnTo>
                <a:lnTo>
                  <a:pt x="82" y="3539"/>
                </a:lnTo>
                <a:lnTo>
                  <a:pt x="47" y="3374"/>
                </a:lnTo>
                <a:lnTo>
                  <a:pt x="21" y="3206"/>
                </a:lnTo>
                <a:lnTo>
                  <a:pt x="5" y="3034"/>
                </a:lnTo>
                <a:lnTo>
                  <a:pt x="0" y="2860"/>
                </a:lnTo>
                <a:lnTo>
                  <a:pt x="5" y="2687"/>
                </a:lnTo>
                <a:lnTo>
                  <a:pt x="21" y="2515"/>
                </a:lnTo>
                <a:lnTo>
                  <a:pt x="47" y="2347"/>
                </a:lnTo>
                <a:lnTo>
                  <a:pt x="82" y="2182"/>
                </a:lnTo>
                <a:lnTo>
                  <a:pt x="125" y="2020"/>
                </a:lnTo>
                <a:lnTo>
                  <a:pt x="179" y="1862"/>
                </a:lnTo>
                <a:lnTo>
                  <a:pt x="241" y="1710"/>
                </a:lnTo>
                <a:lnTo>
                  <a:pt x="312" y="1560"/>
                </a:lnTo>
                <a:lnTo>
                  <a:pt x="391" y="1416"/>
                </a:lnTo>
                <a:lnTo>
                  <a:pt x="477" y="1277"/>
                </a:lnTo>
                <a:lnTo>
                  <a:pt x="571" y="1146"/>
                </a:lnTo>
                <a:lnTo>
                  <a:pt x="674" y="1017"/>
                </a:lnTo>
                <a:lnTo>
                  <a:pt x="781" y="896"/>
                </a:lnTo>
                <a:lnTo>
                  <a:pt x="896" y="781"/>
                </a:lnTo>
                <a:lnTo>
                  <a:pt x="1017" y="673"/>
                </a:lnTo>
                <a:lnTo>
                  <a:pt x="1146" y="571"/>
                </a:lnTo>
                <a:lnTo>
                  <a:pt x="1278" y="477"/>
                </a:lnTo>
                <a:lnTo>
                  <a:pt x="1417" y="390"/>
                </a:lnTo>
                <a:lnTo>
                  <a:pt x="1561" y="312"/>
                </a:lnTo>
                <a:lnTo>
                  <a:pt x="1710" y="241"/>
                </a:lnTo>
                <a:lnTo>
                  <a:pt x="1863" y="179"/>
                </a:lnTo>
                <a:lnTo>
                  <a:pt x="2021" y="125"/>
                </a:lnTo>
                <a:lnTo>
                  <a:pt x="2182" y="82"/>
                </a:lnTo>
                <a:lnTo>
                  <a:pt x="2347" y="47"/>
                </a:lnTo>
                <a:lnTo>
                  <a:pt x="2515" y="21"/>
                </a:lnTo>
                <a:lnTo>
                  <a:pt x="2687" y="5"/>
                </a:lnTo>
                <a:lnTo>
                  <a:pt x="2861" y="0"/>
                </a:lnTo>
                <a:close/>
              </a:path>
            </a:pathLst>
          </a:custGeom>
          <a:gradFill>
            <a:gsLst>
              <a:gs pos="0">
                <a:schemeClr val="bg2">
                  <a:alpha val="2000"/>
                </a:schemeClr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676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400" dirty="0">
          <a:solidFill>
            <a:schemeClr val="bg2"/>
          </a:solidFill>
          <a:latin typeface="Lucida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200" dirty="0">
          <a:solidFill>
            <a:schemeClr val="bg2"/>
          </a:solidFill>
          <a:latin typeface="Lucida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3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rgbClr val="FFFFFF"/>
                </a:solidFill>
              </a:defRPr>
            </a:lvl1pPr>
          </a:lstStyle>
          <a:p>
            <a:fld id="{6367CC92-F537-4E57-B6E0-0ACE6DE2E7A4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anchor="ctr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7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2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613658-0912-4D3D-A935-B125DC78DF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347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latinLnBrk="0" hangingPunct="1">
        <a:spcBef>
          <a:spcPct val="0"/>
        </a:spcBef>
        <a:buNone/>
        <a:defRPr kumimoji="0" sz="2475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3716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05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42466-5B4B-4C84-A5FA-123506AC36DA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24AED2E8-1C18-480A-853A-363C4C51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3640063-099C-D44C-A402-96013B1FDC2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BCBDC30-49DA-4147-AE30-1818E3203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17BC8-AD83-4706-BCD3-BD9906CAF519}" type="datetimeFigureOut">
              <a:rPr lang="en-US" smtClean="0"/>
              <a:pPr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0627-475F-4748-8A4A-2B4D162AA4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08000" y="0"/>
            <a:ext cx="101600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447800"/>
            <a:ext cx="12192000" cy="7620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290" name="Picture 2" descr="http://www.gly.com/../imgs/content/wsu_logo.jp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68001" y="228601"/>
            <a:ext cx="1282700" cy="96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84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9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li.wsu.edu/trainings-workshops-tutorials/workshop-schedule/" TargetMode="External"/><Relationship Id="rId1" Type="http://schemas.openxmlformats.org/officeDocument/2006/relationships/slideLayout" Target="../slideLayouts/slideLayout8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i.wsu.edu/" TargetMode="External"/><Relationship Id="rId2" Type="http://schemas.openxmlformats.org/officeDocument/2006/relationships/hyperlink" Target="mailto:Aoi.li@wsu.edu" TargetMode="External"/><Relationship Id="rId1" Type="http://schemas.openxmlformats.org/officeDocument/2006/relationships/slideLayout" Target="../slideLayouts/slideLayout88.xml"/><Relationship Id="rId4" Type="http://schemas.openxmlformats.org/officeDocument/2006/relationships/hyperlink" Target="mailto:bvandevord@wsu.ed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630" y="-152403"/>
            <a:ext cx="9201013" cy="3793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212643" cy="781396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Lucida Sans" pitchFamily="34" charset="0"/>
              </a:rPr>
              <a:t>Foundational </a:t>
            </a:r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</a:rPr>
              <a:t>UCORE Course</a:t>
            </a:r>
            <a:endParaRPr lang="en-US" sz="4000" b="1" dirty="0">
              <a:solidFill>
                <a:schemeClr val="bg1">
                  <a:lumMod val="85000"/>
                </a:schemeClr>
              </a:solidFill>
              <a:latin typeface="Lucida San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452024"/>
            <a:ext cx="9212643" cy="34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893" y="82189"/>
            <a:ext cx="7772400" cy="768927"/>
          </a:xfrm>
        </p:spPr>
        <p:txBody>
          <a:bodyPr/>
          <a:lstStyle/>
          <a:p>
            <a:r>
              <a:rPr lang="en-US" dirty="0" smtClean="0"/>
              <a:t>Conclusions?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3863" y="966650"/>
            <a:ext cx="9588137" cy="5826035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b="1" dirty="0"/>
              <a:t>Nineteenth-century imperialism </a:t>
            </a:r>
            <a:r>
              <a:rPr lang="en-US" sz="2400" b="1" dirty="0" smtClean="0"/>
              <a:t>as </a:t>
            </a:r>
            <a:r>
              <a:rPr lang="en-US" sz="2400" b="1" dirty="0"/>
              <a:t>a </a:t>
            </a:r>
            <a:r>
              <a:rPr lang="en-US" sz="2400" b="1" u="sng" dirty="0"/>
              <a:t>political</a:t>
            </a:r>
            <a:r>
              <a:rPr lang="en-US" sz="2400" b="1" dirty="0"/>
              <a:t> system became a means of moving disease </a:t>
            </a:r>
            <a:r>
              <a:rPr lang="en-US" sz="2400" b="1" dirty="0" smtClean="0"/>
              <a:t>globally</a:t>
            </a:r>
            <a:endParaRPr lang="en-US" sz="24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b="1" dirty="0"/>
              <a:t>Nineteenth-century technological changes – driven by </a:t>
            </a:r>
            <a:r>
              <a:rPr lang="en-US" sz="2400" b="1" u="sng" dirty="0"/>
              <a:t>global capitalism </a:t>
            </a:r>
            <a:r>
              <a:rPr lang="en-US" sz="2400" b="1" dirty="0"/>
              <a:t>– created new vectors for spread of </a:t>
            </a:r>
            <a:r>
              <a:rPr lang="en-US" sz="2400" b="1" dirty="0" smtClean="0"/>
              <a:t>disease</a:t>
            </a:r>
            <a:endParaRPr lang="en-US" sz="24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b="1" dirty="0"/>
              <a:t>Political actions (riots and an assassination) forced a response that resulted in change. </a:t>
            </a:r>
            <a:r>
              <a:rPr lang="en-US" sz="2400" b="1" u="sng" dirty="0"/>
              <a:t>The outcome was not inevitable.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b="1" dirty="0"/>
              <a:t>Language of “scientific” solutions without understanding cultures worsened the outcome. An effective response required </a:t>
            </a:r>
            <a:r>
              <a:rPr lang="en-US" sz="2400" b="1" dirty="0" smtClean="0"/>
              <a:t>doctors and scientists cooperating </a:t>
            </a:r>
            <a:r>
              <a:rPr lang="en-US" sz="2400" b="1" dirty="0"/>
              <a:t>with people who could teach them about </a:t>
            </a:r>
            <a:r>
              <a:rPr lang="en-US" sz="2400" b="1" dirty="0" smtClean="0"/>
              <a:t>India’s diverse cultures </a:t>
            </a:r>
            <a:r>
              <a:rPr lang="en-US" sz="2400" b="1" dirty="0"/>
              <a:t>and religions.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b="1" dirty="0"/>
          </a:p>
          <a:p>
            <a:r>
              <a:rPr lang="en-US" sz="2400" b="1" dirty="0"/>
              <a:t>That’s why future scientists, medical professionals, engineers and others benefit from taking History 105</a:t>
            </a:r>
          </a:p>
        </p:txBody>
      </p:sp>
    </p:spTree>
    <p:extLst>
      <p:ext uri="{BB962C8B-B14F-4D97-AF65-F5344CB8AC3E}">
        <p14:creationId xmlns:p14="http://schemas.microsoft.com/office/powerpoint/2010/main" val="269370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8167" y="2307703"/>
            <a:ext cx="5098474" cy="4446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1" y="16626"/>
            <a:ext cx="6550429" cy="2181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47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47531"/>
            <a:ext cx="9372600" cy="58477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Supporting Faculty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6285"/>
            <a:ext cx="7620000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786742"/>
            <a:ext cx="107986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Provide substantive (and measurable) incentives for faculty development (including assessment)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Incorporate meaningful peer review of teaching into annual review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Run professional searches for teaching faculty</a:t>
            </a:r>
          </a:p>
        </p:txBody>
      </p:sp>
    </p:spTree>
    <p:extLst>
      <p:ext uri="{BB962C8B-B14F-4D97-AF65-F5344CB8AC3E}">
        <p14:creationId xmlns:p14="http://schemas.microsoft.com/office/powerpoint/2010/main" val="138378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42634"/>
            <a:ext cx="10206446" cy="58477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 Someone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Faculty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6285"/>
            <a:ext cx="7620000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513997"/>
            <a:ext cx="1200911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Experienced mentoring promotes quality teaching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assessment results, course evaluations, complaints and annual reviews helps identify and solve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3577"/>
            <a:ext cx="1192627" cy="1454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12" t="2773" r="12727" b="9025"/>
          <a:stretch/>
        </p:blipFill>
        <p:spPr>
          <a:xfrm>
            <a:off x="2743352" y="5385991"/>
            <a:ext cx="1208025" cy="1489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417" y="5403577"/>
            <a:ext cx="1256093" cy="14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8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449" y="1465114"/>
            <a:ext cx="5239819" cy="707886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781" y="2299855"/>
            <a:ext cx="10898909" cy="36471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RCI Director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Director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Coordinator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 Committee (including an ASWSU rep and a librarian)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(monthly meetings)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Assistants (and TA training)</a:t>
            </a:r>
          </a:p>
        </p:txBody>
      </p:sp>
    </p:spTree>
    <p:extLst>
      <p:ext uri="{BB962C8B-B14F-4D97-AF65-F5344CB8AC3E}">
        <p14:creationId xmlns:p14="http://schemas.microsoft.com/office/powerpoint/2010/main" val="2908807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8" y="818155"/>
            <a:ext cx="9843888" cy="1015917"/>
          </a:xfrm>
        </p:spPr>
        <p:txBody>
          <a:bodyPr/>
          <a:lstStyle/>
          <a:p>
            <a:r>
              <a:rPr lang="en-US" dirty="0" smtClean="0"/>
              <a:t>Reducing Grading Overload and Student Anxiety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272" y="1923284"/>
            <a:ext cx="9193745" cy="110155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Conducted study of TA workloads. Reconsidered grading expectations about citation standards, improved TA training and shared rubrics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328" y="3203266"/>
            <a:ext cx="984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ucida Sans" panose="020B0602030504020204" pitchFamily="34" charset="0"/>
              </a:rPr>
              <a:t>Improving the ability of students to write theses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272" y="3774794"/>
            <a:ext cx="8515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Shared assessment data at monthly faculty meetings and develop a cooperated response. Shared positive results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black">
          <a:xfrm>
            <a:off x="95248" y="4472270"/>
            <a:ext cx="8744760" cy="84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effectLst/>
                <a:latin typeface="Lucida Sans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Helping non-native speakers in large classes</a:t>
            </a:r>
            <a:endParaRPr lang="en-US" kern="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 bwMode="black">
          <a:xfrm>
            <a:off x="512617" y="5391193"/>
            <a:ext cx="85805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60C30"/>
              </a:buClr>
              <a:buSzPct val="100000"/>
              <a:buFontTx/>
              <a:buNone/>
              <a:defRPr lang="en-US" sz="2200" b="0">
                <a:solidFill>
                  <a:schemeClr val="tx1"/>
                </a:solidFill>
                <a:effectLst/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Worked with International Center to train tutors with Mandarin, Arabic and Spanish fluency 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9934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lumOff val="2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688" y="4737272"/>
            <a:ext cx="984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ucida Sans" panose="020B0602030504020204" pitchFamily="34" charset="0"/>
              </a:rPr>
              <a:t>Identifying ways to help students who fail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200" y="5401911"/>
            <a:ext cx="86175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Conducted internal study of DFW students in gradebooks, and then conducted focus groups</a:t>
            </a:r>
            <a:endParaRPr lang="en-U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black">
          <a:xfrm>
            <a:off x="711200" y="2235332"/>
            <a:ext cx="936359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pitchFamily="34" charset="0"/>
              <a:buNone/>
              <a:defRPr lang="en-US" sz="2200" b="0">
                <a:solidFill>
                  <a:schemeClr val="tx1"/>
                </a:solidFill>
                <a:effectLst/>
                <a:latin typeface="Lucida Sans" pitchFamily="34" charset="0"/>
                <a:ea typeface="+mn-ea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Discussed grade distributions, rubrics, and workload across sections to balance grade distributions without imposing quotas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200" y="3826412"/>
            <a:ext cx="8515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Require all students taking the class a third time to also enroll in a one-credit student success seminar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283" y="3343328"/>
            <a:ext cx="1173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Lucida Sans" panose="020B0602030504020204" pitchFamily="34" charset="0"/>
              </a:rPr>
              <a:t>Helping students who fail more than once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17283" y="1752248"/>
            <a:ext cx="10758287" cy="393108"/>
          </a:xfrm>
        </p:spPr>
        <p:txBody>
          <a:bodyPr/>
          <a:lstStyle/>
          <a:p>
            <a:r>
              <a:rPr lang="en-US" dirty="0" smtClean="0"/>
              <a:t>Ensuring students feel treated fairly across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96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13" y="1122680"/>
            <a:ext cx="10313987" cy="3726411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are the strengths and challenges of promoting quality instruction in your unit?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53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4757" y="1596110"/>
            <a:ext cx="7502487" cy="29758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  <a:t/>
            </a:r>
            <a:b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</a:br>
            <a: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  <a:t>WSU</a:t>
            </a:r>
            <a:b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</a:br>
            <a: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  <a:t>Academic Outreach </a:t>
            </a:r>
            <a:b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</a:br>
            <a: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  <a:t>and</a:t>
            </a:r>
            <a:b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</a:br>
            <a: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  <a:t>Innovation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599" y="4724400"/>
            <a:ext cx="6400800" cy="838200"/>
          </a:xfrm>
        </p:spPr>
        <p:txBody>
          <a:bodyPr/>
          <a:lstStyle/>
          <a:p>
            <a:endParaRPr lang="en-US" b="1" i="1" dirty="0"/>
          </a:p>
          <a:p>
            <a:endParaRPr lang="en-US" b="1" i="1" dirty="0">
              <a:latin typeface="Lucida Sans" panose="020B0602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4843" y="5143501"/>
            <a:ext cx="77724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  <a:latin typeface="Calibri"/>
              </a:rPr>
              <a:t>Dr. Rebecca Van de </a:t>
            </a:r>
            <a:r>
              <a:rPr lang="en-US" sz="1500" dirty="0" err="1">
                <a:solidFill>
                  <a:prstClr val="black"/>
                </a:solidFill>
                <a:latin typeface="Calibri"/>
              </a:rPr>
              <a:t>Vord</a:t>
            </a:r>
            <a:r>
              <a:rPr lang="en-US" sz="1500" dirty="0">
                <a:solidFill>
                  <a:prstClr val="black"/>
                </a:solidFill>
                <a:latin typeface="Calibri"/>
              </a:rPr>
              <a:t>, Assistant Vice President</a:t>
            </a:r>
          </a:p>
          <a:p>
            <a:pPr algn="ctr"/>
            <a:r>
              <a:rPr lang="en-US" sz="1500" dirty="0">
                <a:solidFill>
                  <a:prstClr val="black"/>
                </a:solidFill>
                <a:latin typeface="Calibri"/>
              </a:rPr>
              <a:t>Director, Learning Innovations</a:t>
            </a:r>
          </a:p>
          <a:p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2B350-B769-4C73-8C5C-4EEFA9B5AC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172" y="6279807"/>
            <a:ext cx="1410643" cy="3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613010" y="2948559"/>
            <a:ext cx="1863501" cy="1434829"/>
          </a:xfrm>
          <a:prstGeom prst="rect">
            <a:avLst/>
          </a:prstGeom>
        </p:spPr>
        <p:txBody>
          <a:bodyPr vert="horz" lIns="58070" tIns="29036" rIns="58070" bIns="29036" rtlCol="0">
            <a:noAutofit/>
          </a:bodyPr>
          <a:lstStyle>
            <a:lvl1pPr marL="387134" indent="-387134" algn="l" defTabSz="1032358" rtl="0" eaLnBrk="1" latinLnBrk="0" hangingPunct="1">
              <a:spcBef>
                <a:spcPct val="20000"/>
              </a:spcBef>
              <a:buClr>
                <a:srgbClr val="981E32"/>
              </a:buClr>
              <a:buFont typeface="Museo 500" pitchFamily="50" charset="0"/>
              <a:buChar char="»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38791" indent="-322612" algn="l" defTabSz="1032358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rgbClr val="222426"/>
                </a:solidFill>
                <a:latin typeface="+mj-lt"/>
                <a:ea typeface="+mn-ea"/>
                <a:cs typeface="+mn-cs"/>
              </a:defRPr>
            </a:lvl2pPr>
            <a:lvl3pPr marL="1290447" indent="-258089" algn="l" defTabSz="10323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rgbClr val="222426"/>
                </a:solidFill>
                <a:latin typeface="+mj-lt"/>
                <a:ea typeface="+mn-ea"/>
                <a:cs typeface="+mn-cs"/>
              </a:defRPr>
            </a:lvl3pPr>
            <a:lvl4pPr marL="1806626" indent="-258089" algn="l" defTabSz="103235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222426"/>
                </a:solidFill>
                <a:latin typeface="+mj-lt"/>
                <a:ea typeface="+mn-ea"/>
                <a:cs typeface="+mn-cs"/>
              </a:defRPr>
            </a:lvl4pPr>
            <a:lvl5pPr marL="2322805" indent="-258089" algn="l" defTabSz="103235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rgbClr val="4C5256"/>
                </a:solidFill>
                <a:latin typeface="Museo 500" pitchFamily="50" charset="0"/>
                <a:ea typeface="+mn-ea"/>
                <a:cs typeface="+mn-cs"/>
              </a:defRPr>
            </a:lvl5pPr>
            <a:lvl6pPr marL="2838983" indent="-258089" algn="l" defTabSz="10323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5162" indent="-258089" algn="l" defTabSz="10323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1341" indent="-258089" algn="l" defTabSz="10323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7520" indent="-258089" algn="l" defTabSz="10323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80702">
              <a:buNone/>
              <a:defRPr/>
            </a:pP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Learn365</a:t>
            </a:r>
          </a:p>
          <a:p>
            <a:pPr marL="0" indent="0" defTabSz="580702"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Summer Session</a:t>
            </a:r>
          </a:p>
          <a:p>
            <a:pPr marL="0" indent="0" defTabSz="580702"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Intersession</a:t>
            </a:r>
          </a:p>
          <a:p>
            <a:pPr marL="0" indent="0" defTabSz="580702"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Winter Session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54728" y="807778"/>
            <a:ext cx="4254269" cy="3779921"/>
            <a:chOff x="2950029" y="30335"/>
            <a:chExt cx="6150428" cy="5553641"/>
          </a:xfrm>
        </p:grpSpPr>
        <p:pic>
          <p:nvPicPr>
            <p:cNvPr id="10" name="Picture 9" descr="Red &lt;strong&gt;Umbrella&lt;/strong&gt; by gnokii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920046">
              <a:off x="3319178" y="-169338"/>
              <a:ext cx="5553641" cy="595298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950029" y="977224"/>
              <a:ext cx="6150428" cy="1093761"/>
            </a:xfrm>
            <a:prstGeom prst="rect">
              <a:avLst/>
            </a:prstGeom>
            <a:noFill/>
          </p:spPr>
          <p:txBody>
            <a:bodyPr wrap="square" lIns="51435" tIns="25718" rIns="51435" bIns="25718">
              <a:spAutoFit/>
            </a:bodyPr>
            <a:lstStyle/>
            <a:p>
              <a:pPr algn="ctr" defTabSz="514350">
                <a:lnSpc>
                  <a:spcPts val="3375"/>
                </a:lnSpc>
                <a:defRPr/>
              </a:pPr>
              <a:r>
                <a:rPr lang="en-US" sz="4050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/>
                </a:rPr>
                <a:t>AOI</a:t>
              </a:r>
            </a:p>
            <a:p>
              <a:pPr algn="ctr" defTabSz="514350">
                <a:lnSpc>
                  <a:spcPts val="2025"/>
                </a:lnSpc>
                <a:defRPr/>
              </a:pPr>
              <a:r>
                <a:rPr lang="en-US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/>
                </a:rPr>
                <a:t>A</a:t>
              </a:r>
              <a:r>
                <a:rPr lang="en-US" sz="1575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/>
                </a:rPr>
                <a:t>cademic </a:t>
              </a:r>
              <a:r>
                <a:rPr lang="en-US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/>
                </a:rPr>
                <a:t>O</a:t>
              </a:r>
              <a:r>
                <a:rPr lang="en-US" sz="1575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/>
                </a:rPr>
                <a:t>utreach &amp; </a:t>
              </a:r>
              <a:r>
                <a:rPr lang="en-US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/>
                </a:rPr>
                <a:t>I</a:t>
              </a:r>
              <a:r>
                <a:rPr lang="en-US" sz="1575" b="1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panose="020F0502020204030204"/>
                </a:rPr>
                <a:t>nnovation</a:t>
              </a:r>
            </a:p>
          </p:txBody>
        </p:sp>
      </p:grpSp>
      <p:sp>
        <p:nvSpPr>
          <p:cNvPr id="13" name="Subtitle 2"/>
          <p:cNvSpPr txBox="1">
            <a:spLocks/>
          </p:cNvSpPr>
          <p:nvPr/>
        </p:nvSpPr>
        <p:spPr>
          <a:xfrm>
            <a:off x="8808910" y="3011788"/>
            <a:ext cx="2026586" cy="1402299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50">
              <a:spcBef>
                <a:spcPts val="563"/>
              </a:spcBef>
              <a:defRPr/>
            </a:pPr>
            <a:r>
              <a:rPr lang="en-US" sz="2200" b="1" u="sng" dirty="0">
                <a:solidFill>
                  <a:prstClr val="black"/>
                </a:solidFill>
                <a:latin typeface="Calibri" panose="020F0502020204030204"/>
              </a:rPr>
              <a:t>Global</a:t>
            </a:r>
            <a:r>
              <a:rPr lang="en-US" sz="1125" b="1" u="sng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200" b="1" u="sng" dirty="0">
                <a:solidFill>
                  <a:prstClr val="black"/>
                </a:solidFill>
                <a:latin typeface="Calibri" panose="020F0502020204030204"/>
              </a:rPr>
              <a:t>Campus</a:t>
            </a:r>
          </a:p>
          <a:p>
            <a:pPr algn="l" defTabSz="514350">
              <a:spcBef>
                <a:spcPts val="563"/>
              </a:spcBef>
              <a:defRPr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Online Degrees</a:t>
            </a:r>
          </a:p>
          <a:p>
            <a:pPr algn="l" defTabSz="514350">
              <a:spcBef>
                <a:spcPts val="563"/>
              </a:spcBef>
              <a:defRPr/>
            </a:pPr>
            <a:r>
              <a:rPr lang="en-US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Global Connections</a:t>
            </a:r>
          </a:p>
          <a:p>
            <a:pPr defTabSz="514350">
              <a:spcBef>
                <a:spcPts val="563"/>
              </a:spcBef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991947" y="3011788"/>
            <a:ext cx="2633008" cy="2743199"/>
          </a:xfrm>
          <a:prstGeom prst="rect">
            <a:avLst/>
          </a:prstGeom>
          <a:ln w="31750">
            <a:solidFill>
              <a:srgbClr val="FF0000"/>
            </a:solidFill>
            <a:bevel/>
          </a:ln>
        </p:spPr>
        <p:txBody>
          <a:bodyPr vert="horz" lIns="51435" tIns="25718" rIns="51435" bIns="2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14350">
              <a:spcBef>
                <a:spcPts val="563"/>
              </a:spcBef>
              <a:defRPr/>
            </a:pPr>
            <a:r>
              <a:rPr lang="en-US" sz="2200" b="1" u="sng" dirty="0">
                <a:solidFill>
                  <a:prstClr val="black"/>
                </a:solidFill>
                <a:latin typeface="Calibri" panose="020F0502020204030204"/>
              </a:rPr>
              <a:t>Academic Technology</a:t>
            </a:r>
          </a:p>
          <a:p>
            <a:pPr defTabSz="514350">
              <a:spcBef>
                <a:spcPts val="563"/>
              </a:spcBef>
              <a:defRPr/>
            </a:pPr>
            <a:r>
              <a:rPr lang="en-US" sz="1900" dirty="0">
                <a:solidFill>
                  <a:srgbClr val="FF0000"/>
                </a:solidFill>
                <a:latin typeface="Calibri" panose="020F0502020204030204"/>
              </a:rPr>
              <a:t>Learning Innovations</a:t>
            </a:r>
          </a:p>
          <a:p>
            <a:pPr defTabSz="51435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Instructional Design</a:t>
            </a:r>
            <a:b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</a:b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Media Development &amp; Delivery</a:t>
            </a:r>
          </a:p>
          <a:p>
            <a:pPr defTabSz="514350">
              <a:spcBef>
                <a:spcPts val="563"/>
              </a:spcBef>
              <a:defRPr/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GUC &amp; The Spark</a:t>
            </a:r>
          </a:p>
          <a:p>
            <a:pPr defTabSz="514350">
              <a:spcBef>
                <a:spcPts val="563"/>
              </a:spcBef>
              <a:defRPr/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Videoconference Courses and Events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383091" y="2948559"/>
            <a:ext cx="2363903" cy="2743199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80702">
              <a:spcBef>
                <a:spcPct val="20000"/>
              </a:spcBef>
              <a:buClr>
                <a:srgbClr val="981E32"/>
              </a:buClr>
              <a:defRPr/>
            </a:pP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Professional Education</a:t>
            </a:r>
          </a:p>
          <a:p>
            <a:pPr algn="l" defTabSz="514350">
              <a:spcBef>
                <a:spcPts val="563"/>
              </a:spcBef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Conference Management</a:t>
            </a:r>
          </a:p>
          <a:p>
            <a:pPr algn="l" defTabSz="514350">
              <a:spcBef>
                <a:spcPts val="563"/>
              </a:spcBef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Continuing Education Courses &amp; Certificates (Online and Face to Face)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8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87086" y="1097281"/>
            <a:ext cx="11861074" cy="1341120"/>
          </a:xfrm>
        </p:spPr>
        <p:txBody>
          <a:bodyPr/>
          <a:lstStyle/>
          <a:p>
            <a:pPr algn="l">
              <a:lnSpc>
                <a:spcPts val="3500"/>
              </a:lnSpc>
              <a:spcBef>
                <a:spcPts val="0"/>
              </a:spcBef>
            </a:pP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Challenges in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the promotion of effective learning for ROOTS classes (67 sections for Fall 2018 across all campuses, with 3,530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students) 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  <a:p>
            <a:pPr algn="l">
              <a:lnSpc>
                <a:spcPts val="3500"/>
              </a:lnSpc>
              <a:spcBef>
                <a:spcPts val="0"/>
              </a:spcBef>
            </a:pPr>
            <a:endParaRPr lang="en-US" sz="4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18756"/>
            <a:ext cx="121920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Students: </a:t>
            </a: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Required </a:t>
            </a:r>
            <a:r>
              <a:rPr lang="en-US" sz="2000" dirty="0" err="1" smtClean="0">
                <a:solidFill>
                  <a:schemeClr val="bg1"/>
                </a:solidFill>
              </a:rPr>
              <a:t>GenEd</a:t>
            </a:r>
            <a:r>
              <a:rPr lang="en-US" sz="2000" dirty="0" smtClean="0">
                <a:solidFill>
                  <a:schemeClr val="bg1"/>
                </a:solidFill>
              </a:rPr>
              <a:t> classes often automatically unpopular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History is often especially unpopular among high school students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Faculty: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Balance between promoting fairness and consistency across all sections and respecting faculty 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Difficult to recruit excellent non-tenure track faculty to Pullman, and difficult to find excellent non-tenure track faculty already in Pullman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Administration: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Need for assessment data for accreditation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Concerns about retention </a:t>
            </a:r>
            <a:r>
              <a:rPr lang="en-US" sz="2000" dirty="0" smtClean="0">
                <a:solidFill>
                  <a:schemeClr val="bg1"/>
                </a:solidFill>
              </a:rPr>
              <a:t>rates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27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  <a:t/>
            </a:r>
            <a:b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</a:br>
            <a: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  <a:t>WHO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1702848"/>
            <a:ext cx="7886700" cy="454555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981E32"/>
                </a:solidFill>
                <a:latin typeface="Lucida Sans" panose="020B0602030504020204" pitchFamily="34" charset="0"/>
              </a:rPr>
              <a:t>AOI Learning Innovations</a:t>
            </a:r>
            <a:endParaRPr lang="en-US" sz="2400" dirty="0">
              <a:latin typeface="Lucida Sans" panose="020B0602030504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400" dirty="0">
                <a:latin typeface="Lucida Sans" panose="020B0602030504020204" pitchFamily="34" charset="0"/>
              </a:rPr>
              <a:t>Our mission–academic technology -&gt; foster innovation -&gt; increase access to education and student success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Lucida Sans" panose="020B0602030504020204" pitchFamily="34" charset="0"/>
              </a:rPr>
              <a:t>Support all faculty, all campuses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latin typeface="Lucida Sans" panose="020B0602030504020204" pitchFamily="34" charset="0"/>
              </a:rPr>
              <a:t>All things related to academic technology </a:t>
            </a:r>
          </a:p>
          <a:p>
            <a:pPr lvl="1">
              <a:spcBef>
                <a:spcPts val="1800"/>
              </a:spcBef>
            </a:pPr>
            <a:r>
              <a:rPr lang="en-US" sz="2000" dirty="0">
                <a:latin typeface="Lucida Sans" panose="020B0602030504020204" pitchFamily="34" charset="0"/>
              </a:rPr>
              <a:t>Classroom, Online, videoconference</a:t>
            </a:r>
            <a:r>
              <a:rPr lang="en-US" sz="2000">
                <a:latin typeface="Lucida Sans" panose="020B0602030504020204" pitchFamily="34" charset="0"/>
              </a:rPr>
              <a:t>, lecture </a:t>
            </a:r>
            <a:r>
              <a:rPr lang="en-US" sz="2000" dirty="0">
                <a:latin typeface="Lucida Sans" panose="020B0602030504020204" pitchFamily="34" charset="0"/>
              </a:rPr>
              <a:t>capture, student engagement, collaboration, etc.   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875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1875" dirty="0"/>
          </a:p>
        </p:txBody>
      </p:sp>
    </p:spTree>
    <p:extLst>
      <p:ext uri="{BB962C8B-B14F-4D97-AF65-F5344CB8AC3E}">
        <p14:creationId xmlns:p14="http://schemas.microsoft.com/office/powerpoint/2010/main" val="16898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81E32"/>
                </a:solidFill>
                <a:latin typeface="Lucida Sans" panose="020B0602030504020204" pitchFamily="34" charset="0"/>
              </a:rPr>
              <a:t>What</a:t>
            </a:r>
            <a:r>
              <a:rPr lang="en-US" dirty="0"/>
              <a:t/>
            </a:r>
            <a:br>
              <a:rPr lang="en-US" dirty="0"/>
            </a:br>
            <a:endParaRPr lang="en-US" b="1" dirty="0">
              <a:solidFill>
                <a:srgbClr val="981E32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1642032"/>
            <a:ext cx="7886700" cy="506356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US" sz="1875" dirty="0" err="1">
                <a:latin typeface="Lucida Sans" panose="020B0602030504020204" pitchFamily="34" charset="0"/>
              </a:rPr>
              <a:t>Panopto</a:t>
            </a:r>
            <a:r>
              <a:rPr lang="en-US" sz="1875" dirty="0">
                <a:latin typeface="Lucida Sans" panose="020B0602030504020204" pitchFamily="34" charset="0"/>
              </a:rPr>
              <a:t> – Lecture Capture</a:t>
            </a:r>
          </a:p>
          <a:p>
            <a:pPr>
              <a:spcBef>
                <a:spcPts val="1800"/>
              </a:spcBef>
            </a:pPr>
            <a:r>
              <a:rPr lang="en-US" sz="1875" dirty="0">
                <a:latin typeface="Lucida Sans" panose="020B0602030504020204" pitchFamily="34" charset="0"/>
              </a:rPr>
              <a:t>Blackboard Learn - LMS</a:t>
            </a:r>
          </a:p>
          <a:p>
            <a:pPr>
              <a:spcBef>
                <a:spcPts val="1800"/>
              </a:spcBef>
            </a:pPr>
            <a:r>
              <a:rPr lang="en-US" sz="1875" dirty="0">
                <a:latin typeface="Lucida Sans" panose="020B0602030504020204" pitchFamily="34" charset="0"/>
              </a:rPr>
              <a:t>Blackboard Collaborate Ultra - </a:t>
            </a:r>
            <a:r>
              <a:rPr lang="en-US" sz="1875" dirty="0" err="1">
                <a:latin typeface="Lucida Sans" panose="020B0602030504020204" pitchFamily="34" charset="0"/>
              </a:rPr>
              <a:t>WebConferencing</a:t>
            </a:r>
            <a:r>
              <a:rPr lang="en-US" sz="1875" dirty="0">
                <a:latin typeface="Lucida Sans" panose="020B0602030504020204" pitchFamily="34" charset="0"/>
              </a:rPr>
              <a:t>  </a:t>
            </a:r>
          </a:p>
          <a:p>
            <a:pPr>
              <a:spcBef>
                <a:spcPts val="1800"/>
              </a:spcBef>
            </a:pPr>
            <a:r>
              <a:rPr lang="en-US" sz="1875" dirty="0" err="1">
                <a:latin typeface="Lucida Sans" panose="020B0602030504020204" pitchFamily="34" charset="0"/>
              </a:rPr>
              <a:t>VideoConferencing</a:t>
            </a:r>
            <a:r>
              <a:rPr lang="en-US" sz="1875" dirty="0">
                <a:latin typeface="Lucida Sans" panose="020B0602030504020204" pitchFamily="34" charset="0"/>
              </a:rPr>
              <a:t> (AMS)</a:t>
            </a:r>
          </a:p>
          <a:p>
            <a:pPr>
              <a:spcBef>
                <a:spcPts val="1800"/>
              </a:spcBef>
            </a:pPr>
            <a:r>
              <a:rPr lang="en-US" sz="1875" dirty="0">
                <a:latin typeface="Lucida Sans" panose="020B0602030504020204" pitchFamily="34" charset="0"/>
              </a:rPr>
              <a:t>General University Classrooms</a:t>
            </a:r>
          </a:p>
          <a:p>
            <a:pPr>
              <a:spcBef>
                <a:spcPts val="1800"/>
              </a:spcBef>
            </a:pPr>
            <a:r>
              <a:rPr lang="en-US" sz="1875" dirty="0">
                <a:latin typeface="Lucida Sans" panose="020B0602030504020204" pitchFamily="34" charset="0"/>
              </a:rPr>
              <a:t>Global Campus (including instructional design, media creation, student support for online courses)</a:t>
            </a:r>
          </a:p>
          <a:p>
            <a:pPr>
              <a:spcBef>
                <a:spcPts val="1800"/>
              </a:spcBef>
            </a:pPr>
            <a:r>
              <a:rPr lang="en-US" sz="1875" dirty="0">
                <a:latin typeface="Lucida Sans" panose="020B0602030504020204" pitchFamily="34" charset="0"/>
              </a:rPr>
              <a:t>Teaching innovation w/ </a:t>
            </a:r>
            <a:r>
              <a:rPr lang="en-US" sz="1875" dirty="0" err="1">
                <a:latin typeface="Lucida Sans" panose="020B0602030504020204" pitchFamily="34" charset="0"/>
              </a:rPr>
              <a:t>AcademicTechnology</a:t>
            </a:r>
            <a:endParaRPr lang="en-US" sz="1875" dirty="0">
              <a:latin typeface="Lucida Sans" panose="020B0602030504020204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sz="1475" dirty="0">
                <a:latin typeface="Lucida Sans" panose="020B0602030504020204" pitchFamily="34" charset="0"/>
              </a:rPr>
              <a:t>Bryan 404 Active Learning Classrooms</a:t>
            </a:r>
          </a:p>
          <a:p>
            <a:pPr lvl="1">
              <a:spcBef>
                <a:spcPts val="1800"/>
              </a:spcBef>
            </a:pPr>
            <a:r>
              <a:rPr lang="en-US" sz="1475" dirty="0">
                <a:latin typeface="Lucida Sans" panose="020B0602030504020204" pitchFamily="34" charset="0"/>
              </a:rPr>
              <a:t>The Spark (faculty innovation lab/technology test kitchen)</a:t>
            </a:r>
          </a:p>
          <a:p>
            <a:pPr lvl="1">
              <a:spcBef>
                <a:spcPts val="1800"/>
              </a:spcBef>
            </a:pPr>
            <a:r>
              <a:rPr lang="en-US" sz="1475" dirty="0">
                <a:latin typeface="Lucida Sans" panose="020B0602030504020204" pitchFamily="34" charset="0"/>
              </a:rPr>
              <a:t>Recording Studios/</a:t>
            </a:r>
            <a:r>
              <a:rPr lang="en-US" sz="1475" dirty="0" err="1">
                <a:latin typeface="Lucida Sans" panose="020B0602030504020204" pitchFamily="34" charset="0"/>
              </a:rPr>
              <a:t>Lightboard</a:t>
            </a:r>
            <a:endParaRPr lang="en-US" sz="1475" dirty="0">
              <a:latin typeface="Lucida Sans" panose="020B0602030504020204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sz="1475" dirty="0">
                <a:latin typeface="Lucida Sans" panose="020B0602030504020204" pitchFamily="34" charset="0"/>
              </a:rPr>
              <a:t>Open Educational Resources, adoption/customization/creation</a:t>
            </a:r>
          </a:p>
          <a:p>
            <a:pPr lvl="1">
              <a:spcBef>
                <a:spcPts val="1800"/>
              </a:spcBef>
            </a:pPr>
            <a:r>
              <a:rPr lang="en-US" sz="1475" dirty="0">
                <a:latin typeface="Lucida Sans" panose="020B0602030504020204" pitchFamily="34" charset="0"/>
              </a:rPr>
              <a:t>Technology Test Kitchen</a:t>
            </a:r>
            <a:endParaRPr lang="en-US" sz="1875" dirty="0">
              <a:latin typeface="Lucida Sans" panose="020B0602030504020204" pitchFamily="34" charset="0"/>
            </a:endParaRPr>
          </a:p>
          <a:p>
            <a:pPr>
              <a:spcBef>
                <a:spcPts val="1800"/>
              </a:spcBef>
            </a:pPr>
            <a:endParaRPr lang="en-US" sz="1875" dirty="0">
              <a:latin typeface="Lucida Sans" panose="020B0602030504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1875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1875" dirty="0"/>
          </a:p>
        </p:txBody>
      </p:sp>
    </p:spTree>
    <p:extLst>
      <p:ext uri="{BB962C8B-B14F-4D97-AF65-F5344CB8AC3E}">
        <p14:creationId xmlns:p14="http://schemas.microsoft.com/office/powerpoint/2010/main" val="37903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7886700" cy="99417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981E32"/>
                </a:solidFill>
                <a:latin typeface="Lucida Sans" panose="020B0602030504020204" pitchFamily="34" charset="0"/>
              </a:rPr>
              <a:t>HOW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1606450"/>
            <a:ext cx="7886700" cy="482868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Face to Face and virtual training sessions </a:t>
            </a:r>
          </a:p>
          <a:p>
            <a:r>
              <a:rPr lang="en-CA" dirty="0"/>
              <a:t>Tailor, individualize </a:t>
            </a:r>
            <a:endParaRPr lang="en-US" dirty="0"/>
          </a:p>
          <a:p>
            <a:r>
              <a:rPr lang="en-CA" dirty="0"/>
              <a:t>Faculty-led Workshops</a:t>
            </a:r>
            <a:endParaRPr lang="en-US" dirty="0"/>
          </a:p>
          <a:p>
            <a:r>
              <a:rPr lang="en-CA" dirty="0"/>
              <a:t>Spring Teaching Innovation Day</a:t>
            </a:r>
          </a:p>
          <a:p>
            <a:r>
              <a:rPr lang="en-CA" dirty="0"/>
              <a:t>Teaching Listserv – weekly tips, workshop announcements, etc. </a:t>
            </a:r>
          </a:p>
          <a:p>
            <a:r>
              <a:rPr lang="en-CA" dirty="0"/>
              <a:t>AOI Innovation Teaching Series Certificates</a:t>
            </a:r>
          </a:p>
          <a:p>
            <a:r>
              <a:rPr lang="en-CA" dirty="0"/>
              <a:t>Collaborations (LIFT, VMTA, PTA)</a:t>
            </a:r>
          </a:p>
          <a:p>
            <a:pPr marL="0" indent="0">
              <a:buNone/>
            </a:pPr>
            <a:r>
              <a:rPr lang="en-CA" sz="1500" dirty="0">
                <a:hlinkClick r:id="rId2"/>
              </a:rPr>
              <a:t>https://li.wsu.edu/trainings-workshops-tutorials/workshop-schedule/</a:t>
            </a:r>
            <a:r>
              <a:rPr lang="en-CA" sz="1500" dirty="0"/>
              <a:t>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  <a:p>
            <a:pPr lvl="1"/>
            <a:endParaRPr lang="en-US" sz="2175" dirty="0"/>
          </a:p>
        </p:txBody>
      </p:sp>
    </p:spTree>
    <p:extLst>
      <p:ext uri="{BB962C8B-B14F-4D97-AF65-F5344CB8AC3E}">
        <p14:creationId xmlns:p14="http://schemas.microsoft.com/office/powerpoint/2010/main" val="20885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F9A0-411D-43BA-92FF-D0F914F7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981E32"/>
                </a:solidFill>
                <a:latin typeface="Lucida Sans" panose="020B0602030504020204" pitchFamily="34" charset="0"/>
              </a:rPr>
              <a:t>How Can We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D2984-B268-46B7-AE9E-5DB183C1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Certificates</a:t>
            </a:r>
          </a:p>
          <a:p>
            <a:pPr lvl="1"/>
            <a:r>
              <a:rPr lang="en-US" dirty="0"/>
              <a:t>Other?</a:t>
            </a:r>
          </a:p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WSU Announcements</a:t>
            </a:r>
          </a:p>
          <a:p>
            <a:pPr lvl="1"/>
            <a:r>
              <a:rPr lang="en-US" dirty="0" err="1"/>
              <a:t>ListServe</a:t>
            </a:r>
            <a:endParaRPr lang="en-US" dirty="0"/>
          </a:p>
          <a:p>
            <a:pPr lvl="1"/>
            <a:r>
              <a:rPr lang="en-US" dirty="0"/>
              <a:t>Other ?</a:t>
            </a:r>
          </a:p>
          <a:p>
            <a:r>
              <a:rPr lang="en-US" dirty="0"/>
              <a:t>Attendance </a:t>
            </a:r>
          </a:p>
          <a:p>
            <a:pPr lvl="1"/>
            <a:r>
              <a:rPr lang="en-US" dirty="0"/>
              <a:t>Topics</a:t>
            </a:r>
          </a:p>
          <a:p>
            <a:pPr lvl="1"/>
            <a:r>
              <a:rPr lang="en-US" dirty="0"/>
              <a:t>Model (shorter, longer)</a:t>
            </a:r>
          </a:p>
          <a:p>
            <a:r>
              <a:rPr lang="en-US" dirty="0"/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4724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981E32"/>
                </a:solidFill>
                <a:latin typeface="Lucida Sans" panose="020B0602030504020204" pitchFamily="34" charset="0"/>
              </a:rPr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training schedule handout</a:t>
            </a:r>
          </a:p>
          <a:p>
            <a:pPr lvl="1"/>
            <a:r>
              <a:rPr lang="en-US" dirty="0"/>
              <a:t>Innovation Day (February 19)</a:t>
            </a:r>
          </a:p>
          <a:p>
            <a:pPr lvl="1"/>
            <a:r>
              <a:rPr lang="en-US" dirty="0"/>
              <a:t>OER Workshops (March 5 &amp; 6)</a:t>
            </a:r>
          </a:p>
          <a:p>
            <a:pPr lvl="1"/>
            <a:r>
              <a:rPr lang="en-US" dirty="0"/>
              <a:t>Greg Walton (April 5) – Social Belonging Interventions</a:t>
            </a:r>
          </a:p>
          <a:p>
            <a:r>
              <a:rPr lang="en-US" dirty="0">
                <a:hlinkClick r:id="rId2"/>
              </a:rPr>
              <a:t>Aoi.li@wsu.edu</a:t>
            </a:r>
            <a:endParaRPr lang="en-US" dirty="0"/>
          </a:p>
          <a:p>
            <a:r>
              <a:rPr lang="en-US" u="sng" dirty="0">
                <a:hlinkClick r:id="rId3"/>
              </a:rPr>
              <a:t>https://li.wsu.edu</a:t>
            </a:r>
            <a:r>
              <a:rPr lang="en-US" u="sng" dirty="0"/>
              <a:t> </a:t>
            </a:r>
          </a:p>
          <a:p>
            <a:r>
              <a:rPr lang="en-US" dirty="0"/>
              <a:t>Rebecca Van de </a:t>
            </a:r>
            <a:r>
              <a:rPr lang="en-US" dirty="0" err="1"/>
              <a:t>Vord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bvandevord@wsu.edu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70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26" y="987426"/>
            <a:ext cx="49434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1"/>
          <p:cNvSpPr txBox="1">
            <a:spLocks/>
          </p:cNvSpPr>
          <p:nvPr/>
        </p:nvSpPr>
        <p:spPr bwMode="auto">
          <a:xfrm>
            <a:off x="2128838" y="4030663"/>
            <a:ext cx="8426450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5100" indent="-1651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400" dirty="0">
                <a:solidFill>
                  <a:schemeClr val="bg2"/>
                </a:solidFill>
                <a:latin typeface="Lucida Sans" pitchFamily="34" charset="0"/>
                <a:ea typeface="MS PGothic" panose="020B0600070205080204" pitchFamily="34" charset="-128"/>
                <a:cs typeface="+mn-cs"/>
              </a:defRPr>
            </a:lvl1pPr>
            <a:lvl2pPr marL="344488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sz="2200" dirty="0">
                <a:solidFill>
                  <a:schemeClr val="bg2"/>
                </a:solidFill>
                <a:latin typeface="Lucida Sans" pitchFamily="34" charset="0"/>
                <a:ea typeface="MS PGothic" panose="020B0600070205080204" pitchFamily="34" charset="-128"/>
                <a:cs typeface="+mn-cs"/>
              </a:defRPr>
            </a:lvl2pPr>
            <a:lvl3pPr marL="509588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MS PGothic" panose="020B0600070205080204" pitchFamily="34" charset="-128"/>
                <a:cs typeface="+mn-cs"/>
              </a:defRPr>
            </a:lvl3pPr>
            <a:lvl4pPr marL="688975" indent="-179388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Lucida Sans" panose="020B0602030504020204" pitchFamily="34" charset="0"/>
              <a:buChar char="–"/>
              <a:defRPr lang="en-US" dirty="0">
                <a:solidFill>
                  <a:schemeClr val="bg2"/>
                </a:solidFill>
                <a:latin typeface="Lucida Sans" pitchFamily="34" charset="0"/>
                <a:ea typeface="MS PGothic" panose="020B0600070205080204" pitchFamily="34" charset="-128"/>
                <a:cs typeface="+mn-cs"/>
              </a:defRPr>
            </a:lvl4pPr>
            <a:lvl5pPr marL="854075" indent="-165100" algn="l" rtl="0" eaLnBrk="0" fontAlgn="base" hangingPunct="0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rgbClr val="C60C30"/>
              </a:buClr>
              <a:buSzPct val="100000"/>
              <a:buFont typeface="Arial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MS PGothic" panose="020B0600070205080204" pitchFamily="34" charset="-128"/>
                <a:cs typeface="+mn-cs"/>
              </a:defRPr>
            </a:lvl5pPr>
            <a:lvl6pPr marL="11414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5986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0558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2513013" indent="222250" algn="l" rtl="0" fontAlgn="base">
              <a:lnSpc>
                <a:spcPct val="95000"/>
              </a:lnSpc>
              <a:spcBef>
                <a:spcPct val="1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2400"/>
              </a:spcAft>
              <a:buClrTx/>
              <a:buNone/>
              <a:defRPr/>
            </a:pPr>
            <a:r>
              <a:rPr lang="en-US" altLang="en-US" b="1" kern="0">
                <a:solidFill>
                  <a:srgbClr val="981E32"/>
                </a:solidFill>
                <a:latin typeface="ITC Stone Sans Std Medium" pitchFamily="34" charset="0"/>
              </a:rPr>
              <a:t>If you wish to have your attendance documented in your training history, please notify Human Resource Services within three days of today's date: </a:t>
            </a:r>
            <a:br>
              <a:rPr lang="en-US" altLang="en-US" b="1" kern="0">
                <a:solidFill>
                  <a:srgbClr val="981E32"/>
                </a:solidFill>
                <a:latin typeface="ITC Stone Sans Std Medium" pitchFamily="34" charset="0"/>
              </a:rPr>
            </a:br>
            <a:r>
              <a:rPr lang="en-US" altLang="en-US" b="1" kern="0">
                <a:solidFill>
                  <a:srgbClr val="981E32"/>
                </a:solidFill>
                <a:latin typeface="ITC Stone Sans Std Medium" pitchFamily="34" charset="0"/>
              </a:rPr>
              <a:t/>
            </a:r>
            <a:br>
              <a:rPr lang="en-US" altLang="en-US" b="1" kern="0">
                <a:solidFill>
                  <a:srgbClr val="981E32"/>
                </a:solidFill>
                <a:latin typeface="ITC Stone Sans Std Medium" pitchFamily="34" charset="0"/>
              </a:rPr>
            </a:br>
            <a:r>
              <a:rPr lang="en-US" altLang="en-US" b="1" kern="0">
                <a:solidFill>
                  <a:srgbClr val="981E32"/>
                </a:solidFill>
                <a:latin typeface="ITC Stone Sans Std Medium" pitchFamily="34" charset="0"/>
              </a:rPr>
              <a:t>hrstraining@wsu.edu </a:t>
            </a:r>
          </a:p>
          <a:p>
            <a:pPr>
              <a:spcBef>
                <a:spcPct val="0"/>
              </a:spcBef>
              <a:spcAft>
                <a:spcPts val="2400"/>
              </a:spcAft>
              <a:buClrTx/>
              <a:defRPr/>
            </a:pPr>
            <a:endParaRPr lang="en-US" altLang="en-US" sz="2000" b="1" kern="0">
              <a:solidFill>
                <a:srgbClr val="000000"/>
              </a:solidFill>
              <a:latin typeface="ITC Stone Sans Std Medium" pitchFamily="34" charset="0"/>
            </a:endParaRPr>
          </a:p>
          <a:p>
            <a:pPr lvl="1">
              <a:spcBef>
                <a:spcPct val="0"/>
              </a:spcBef>
              <a:spcAft>
                <a:spcPts val="2400"/>
              </a:spcAft>
              <a:buClrTx/>
              <a:buSzPct val="75000"/>
              <a:buFont typeface="Wingdings" panose="05000000000000000000" pitchFamily="2" charset="2"/>
              <a:buChar char="§"/>
              <a:defRPr/>
            </a:pPr>
            <a:endParaRPr lang="en-US" altLang="en-US" sz="2000" b="1" kern="0">
              <a:solidFill>
                <a:srgbClr val="000000"/>
              </a:solidFill>
              <a:latin typeface="ITC Stone Sans Std Medium" pitchFamily="34" charset="0"/>
            </a:endParaRPr>
          </a:p>
          <a:p>
            <a:pPr>
              <a:spcBef>
                <a:spcPct val="0"/>
              </a:spcBef>
              <a:spcAft>
                <a:spcPts val="2400"/>
              </a:spcAft>
              <a:buClrTx/>
              <a:defRPr/>
            </a:pPr>
            <a:endParaRPr lang="en-US" altLang="en-US" sz="2000" b="1" kern="0">
              <a:solidFill>
                <a:srgbClr val="000000"/>
              </a:solidFill>
              <a:latin typeface="ITC Stone Sans Std Medium" pitchFamily="34" charset="0"/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648075" y="6296025"/>
            <a:ext cx="538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  <a:latin typeface="ITC Stone Sans Std Medium" panose="020B0602030503020204" pitchFamily="34" charset="0"/>
              </a:rPr>
              <a:t>This has been a WSU Training Videoconference</a:t>
            </a:r>
          </a:p>
        </p:txBody>
      </p:sp>
    </p:spTree>
    <p:extLst>
      <p:ext uri="{BB962C8B-B14F-4D97-AF65-F5344CB8AC3E}">
        <p14:creationId xmlns:p14="http://schemas.microsoft.com/office/powerpoint/2010/main" val="2326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683544" y="0"/>
            <a:ext cx="9144000" cy="110154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xtLst/>
        </p:spPr>
        <p:txBody>
          <a:bodyPr anchor="ctr">
            <a:no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Stakeholders in Learning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1101547"/>
            <a:ext cx="7939087" cy="577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50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F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4000" y="0"/>
            <a:ext cx="9144000" cy="11430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xtLst/>
        </p:spPr>
        <p:txBody>
          <a:bodyPr anchor="ctr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/>
                </a:solidFill>
              </a:rPr>
              <a:t>The Roots of Contemporary 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213" y="1109133"/>
            <a:ext cx="7642207" cy="57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80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47531"/>
            <a:ext cx="9372600" cy="58477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Designing Curriculum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592" y="4972594"/>
            <a:ext cx="2832708" cy="1885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6285"/>
            <a:ext cx="7620000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171" y="2232306"/>
            <a:ext cx="1145177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Be intentional and explicit about covering topics </a:t>
            </a: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people want to know understand or wish they better </a:t>
            </a:r>
            <a:r>
              <a:rPr 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understood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</a:t>
            </a: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 </a:t>
            </a:r>
            <a:r>
              <a: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</a:t>
            </a:r>
            <a:r>
              <a:rPr 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allow students to understand (and discuss) their complexity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real challenges into all lessons, but make sure they are scaffolded and students understand them as achievable   </a:t>
            </a:r>
            <a:endParaRPr lang="en-US" sz="3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66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057400" y="1158240"/>
            <a:ext cx="8244840" cy="899160"/>
          </a:xfrm>
        </p:spPr>
        <p:txBody>
          <a:bodyPr/>
          <a:lstStyle/>
          <a:p>
            <a:r>
              <a:rPr lang="en-US" sz="3200" dirty="0" smtClean="0"/>
              <a:t>5 UCORE Learning Outcomes</a:t>
            </a:r>
            <a:r>
              <a:rPr lang="en-US" sz="3200" dirty="0"/>
              <a:t/>
            </a:r>
            <a:br>
              <a:rPr lang="en-US" sz="3200" dirty="0"/>
            </a:br>
            <a:endParaRPr lang="en-US" altLang="en-US" sz="3200" dirty="0"/>
          </a:p>
        </p:txBody>
      </p:sp>
      <p:sp>
        <p:nvSpPr>
          <p:cNvPr id="3075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635726" y="2133600"/>
            <a:ext cx="11373394" cy="4364966"/>
          </a:xfrm>
        </p:spPr>
        <p:txBody>
          <a:bodyPr/>
          <a:lstStyle/>
          <a:p>
            <a:pPr algn="l">
              <a:lnSpc>
                <a:spcPts val="35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to build foundational skills that will aid students from all disciplinary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backgrounds </a:t>
            </a:r>
          </a:p>
          <a:p>
            <a:pPr algn="l">
              <a:lnSpc>
                <a:spcPts val="35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lnSpc>
                <a:spcPts val="3500"/>
              </a:lnSpc>
              <a:buFont typeface="Wingdings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and Creative Thinking</a:t>
            </a:r>
          </a:p>
          <a:p>
            <a:pPr lvl="0" algn="l">
              <a:lnSpc>
                <a:spcPts val="3500"/>
              </a:lnSpc>
              <a:buFont typeface="Wingdings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Literacy</a:t>
            </a:r>
          </a:p>
          <a:p>
            <a:pPr lvl="0" algn="l">
              <a:lnSpc>
                <a:spcPts val="3500"/>
              </a:lnSpc>
              <a:buFont typeface="Wingdings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Skills</a:t>
            </a:r>
          </a:p>
          <a:p>
            <a:pPr lvl="0" algn="l">
              <a:lnSpc>
                <a:spcPts val="3500"/>
              </a:lnSpc>
              <a:buFont typeface="Wingdings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</a:t>
            </a:r>
          </a:p>
          <a:p>
            <a:pPr lvl="0" algn="l">
              <a:lnSpc>
                <a:spcPts val="3500"/>
              </a:lnSpc>
              <a:buFont typeface="Wingdings" pitchFamily="2" charset="2"/>
              <a:buChar char="q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Depth, Breadth, and Integration of Learning</a:t>
            </a:r>
          </a:p>
        </p:txBody>
      </p:sp>
    </p:spTree>
    <p:extLst>
      <p:ext uri="{BB962C8B-B14F-4D97-AF65-F5344CB8AC3E}">
        <p14:creationId xmlns:p14="http://schemas.microsoft.com/office/powerpoint/2010/main" val="2885131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15533"/>
          </a:xfrm>
        </p:spPr>
        <p:txBody>
          <a:bodyPr/>
          <a:lstStyle/>
          <a:p>
            <a:r>
              <a:rPr lang="en-US" dirty="0">
                <a:latin typeface="Book Antiqua" charset="0"/>
                <a:ea typeface="Book Antiqua" charset="0"/>
                <a:cs typeface="Book Antiqua" charset="0"/>
              </a:rPr>
              <a:t>Roots of Contemporary Issues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Book Antiqua" charset="0"/>
                <a:ea typeface="Book Antiqua" charset="0"/>
                <a:cs typeface="Book Antiqua" charset="0"/>
              </a:rPr>
              <a:t>Five </a:t>
            </a:r>
            <a:r>
              <a:rPr lang="en-US" u="sng" dirty="0" smtClean="0">
                <a:latin typeface="Book Antiqua" charset="0"/>
                <a:ea typeface="Book Antiqua" charset="0"/>
                <a:cs typeface="Book Antiqua" charset="0"/>
              </a:rPr>
              <a:t>Case Studies</a:t>
            </a:r>
            <a:endParaRPr lang="en-US" u="sng" dirty="0"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Global Climate Change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Pandemics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Origins of Racial Inequality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The History Islam and the West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Refugee Crises in World History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Book Antiqua" charset="0"/>
                <a:ea typeface="Book Antiqua" charset="0"/>
                <a:cs typeface="Book Antiqua" charset="0"/>
              </a:rPr>
              <a:t>Scaffolded Research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590903" y="2505075"/>
            <a:ext cx="6435634" cy="3684588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Identify an issue or debate in the world of interest to you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Learn its history by finding and reading book and articles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Find and interpret primary source evidence for yourself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Prepare an annotated bibliography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Write a complete outline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335" y="412666"/>
            <a:ext cx="8797637" cy="751909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Outbreak of Bubonic Plague in British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India, 1897-98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53" y="1917097"/>
            <a:ext cx="4185661" cy="3070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0334" y="5138697"/>
            <a:ext cx="5011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Georgia"/>
              </a:rPr>
              <a:t>European doctor treating plague victim in Karachi, 1898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409" y="1841659"/>
            <a:ext cx="2403871" cy="3146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6564" y="3057328"/>
            <a:ext cx="987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Georgia"/>
              </a:rPr>
              <a:t>Pune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64715" y="3195829"/>
            <a:ext cx="1327666" cy="544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897" y="373788"/>
            <a:ext cx="8593291" cy="106160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Source Interpretation: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Newspaper Reports, February-September 1897</a:t>
            </a:r>
            <a:r>
              <a:rPr lang="en-US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1" y="1524001"/>
            <a:ext cx="655319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Georgia"/>
              </a:rPr>
              <a:t>What can these sources tell us about how different people responded to the outbreak of bubonic plague? </a:t>
            </a:r>
            <a:endParaRPr lang="en-US" sz="2100" dirty="0" smtClean="0">
              <a:solidFill>
                <a:srgbClr val="000000"/>
              </a:solidFill>
              <a:latin typeface="Georgia"/>
            </a:endParaRPr>
          </a:p>
          <a:p>
            <a:pPr marL="1128713" lvl="2" indent="-214313" defTabSz="6858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Georgia"/>
              </a:rPr>
              <a:t>Educated newspaper reporters</a:t>
            </a:r>
          </a:p>
          <a:p>
            <a:pPr marL="1128713" lvl="2" indent="-214313" defTabSz="6858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Georgia"/>
              </a:rPr>
              <a:t>British colonial officials</a:t>
            </a:r>
          </a:p>
          <a:p>
            <a:pPr marL="1128713" lvl="2" indent="-214313" defTabSz="6858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  <a:latin typeface="Georgia"/>
              </a:rPr>
              <a:t>Illiterate Hindus and Muslims in Pune</a:t>
            </a:r>
          </a:p>
          <a:p>
            <a:pPr marL="1128713" lvl="2" indent="-214313" defTabSz="685800"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937" y="1878926"/>
            <a:ext cx="2959537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80066" y="4093028"/>
            <a:ext cx="65542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700" dirty="0">
                <a:solidFill>
                  <a:srgbClr val="000000"/>
                </a:solidFill>
                <a:latin typeface="Arial"/>
                <a:cs typeface="Arial"/>
              </a:rPr>
              <a:t>Be prepared to provide a specific example, including either a paraphrases or a quote. </a:t>
            </a:r>
          </a:p>
        </p:txBody>
      </p:sp>
    </p:spTree>
    <p:extLst>
      <p:ext uri="{BB962C8B-B14F-4D97-AF65-F5344CB8AC3E}">
        <p14:creationId xmlns:p14="http://schemas.microsoft.com/office/powerpoint/2010/main" val="26476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Default Desig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2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1012</Words>
  <Application>Microsoft Office PowerPoint</Application>
  <PresentationFormat>Widescreen</PresentationFormat>
  <Paragraphs>183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25</vt:i4>
      </vt:variant>
    </vt:vector>
  </HeadingPairs>
  <TitlesOfParts>
    <vt:vector size="51" baseType="lpstr">
      <vt:lpstr>MS PGothic</vt:lpstr>
      <vt:lpstr>Aparajita</vt:lpstr>
      <vt:lpstr>Arial</vt:lpstr>
      <vt:lpstr>Book Antiqua</vt:lpstr>
      <vt:lpstr>Calibri</vt:lpstr>
      <vt:lpstr>Calibri Light</vt:lpstr>
      <vt:lpstr>Century Gothic</vt:lpstr>
      <vt:lpstr>Georgia</vt:lpstr>
      <vt:lpstr>Gill Sans MT</vt:lpstr>
      <vt:lpstr>ITC Stone Sans Std Medium</vt:lpstr>
      <vt:lpstr>Lucida Sans</vt:lpstr>
      <vt:lpstr>Museo 500</vt:lpstr>
      <vt:lpstr>Wingdings</vt:lpstr>
      <vt:lpstr>Wingdings 2</vt:lpstr>
      <vt:lpstr>Wingdings 3</vt:lpstr>
      <vt:lpstr>1_Default Design</vt:lpstr>
      <vt:lpstr>Office Theme</vt:lpstr>
      <vt:lpstr>Default Design</vt:lpstr>
      <vt:lpstr>Wisp</vt:lpstr>
      <vt:lpstr>2_Default Design</vt:lpstr>
      <vt:lpstr>Civic</vt:lpstr>
      <vt:lpstr>1_Wisp</vt:lpstr>
      <vt:lpstr>Parcel</vt:lpstr>
      <vt:lpstr>1_Office Theme</vt:lpstr>
      <vt:lpstr>2_Office Theme</vt:lpstr>
      <vt:lpstr>3_Default Design</vt:lpstr>
      <vt:lpstr>Foundational UCORE Course</vt:lpstr>
      <vt:lpstr>PowerPoint Presentation</vt:lpstr>
      <vt:lpstr>Stakeholders in Learning</vt:lpstr>
      <vt:lpstr>The Roots of Contemporary Issues</vt:lpstr>
      <vt:lpstr>PowerPoint Presentation</vt:lpstr>
      <vt:lpstr>5 UCORE Learning Outcomes </vt:lpstr>
      <vt:lpstr>Roots of Contemporary Issues</vt:lpstr>
      <vt:lpstr>Outbreak of Bubonic Plague in British India, 1897-98</vt:lpstr>
      <vt:lpstr>Primary Source Interpretation:  Newspaper Reports, February-September 1897 </vt:lpstr>
      <vt:lpstr>Conclusions? </vt:lpstr>
      <vt:lpstr>PowerPoint Presentation</vt:lpstr>
      <vt:lpstr>PowerPoint Presentation</vt:lpstr>
      <vt:lpstr>PowerPoint Presentation</vt:lpstr>
      <vt:lpstr>Personnel</vt:lpstr>
      <vt:lpstr>Reducing Grading Overload and Student Anxiety</vt:lpstr>
      <vt:lpstr>Ensuring students feel treated fairly across sections</vt:lpstr>
      <vt:lpstr>What are the strengths and challenges of promoting quality instruction in your unit?</vt:lpstr>
      <vt:lpstr> WSU Academic Outreach  and Innovation</vt:lpstr>
      <vt:lpstr>PowerPoint Presentation</vt:lpstr>
      <vt:lpstr> WHO</vt:lpstr>
      <vt:lpstr>What </vt:lpstr>
      <vt:lpstr>HOW</vt:lpstr>
      <vt:lpstr>How Can We Help?</vt:lpstr>
      <vt:lpstr>Contact 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Spohnholz, Jesse A</dc:creator>
  <cp:lastModifiedBy>Meier, Sarah</cp:lastModifiedBy>
  <cp:revision>29</cp:revision>
  <cp:lastPrinted>2019-02-07T19:36:51Z</cp:lastPrinted>
  <dcterms:created xsi:type="dcterms:W3CDTF">2018-09-21T18:36:18Z</dcterms:created>
  <dcterms:modified xsi:type="dcterms:W3CDTF">2019-02-07T20:11:22Z</dcterms:modified>
</cp:coreProperties>
</file>