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304" r:id="rId2"/>
    <p:sldId id="305" r:id="rId3"/>
    <p:sldId id="366" r:id="rId4"/>
    <p:sldId id="346" r:id="rId5"/>
    <p:sldId id="317" r:id="rId6"/>
    <p:sldId id="338" r:id="rId7"/>
    <p:sldId id="318" r:id="rId8"/>
    <p:sldId id="352" r:id="rId9"/>
    <p:sldId id="319" r:id="rId10"/>
    <p:sldId id="320" r:id="rId11"/>
    <p:sldId id="310" r:id="rId12"/>
    <p:sldId id="345" r:id="rId13"/>
    <p:sldId id="358" r:id="rId14"/>
    <p:sldId id="357" r:id="rId15"/>
    <p:sldId id="356" r:id="rId16"/>
    <p:sldId id="365" r:id="rId17"/>
    <p:sldId id="364" r:id="rId18"/>
    <p:sldId id="315" r:id="rId19"/>
    <p:sldId id="363" r:id="rId20"/>
    <p:sldId id="367" r:id="rId21"/>
    <p:sldId id="368" r:id="rId22"/>
    <p:sldId id="369" r:id="rId23"/>
    <p:sldId id="370" r:id="rId24"/>
    <p:sldId id="371" r:id="rId25"/>
    <p:sldId id="353" r:id="rId26"/>
    <p:sldId id="372" r:id="rId27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534">
          <p15:clr>
            <a:srgbClr val="A4A3A4"/>
          </p15:clr>
        </p15:guide>
        <p15:guide id="2" orient="horz" pos="660">
          <p15:clr>
            <a:srgbClr val="A4A3A4"/>
          </p15:clr>
        </p15:guide>
        <p15:guide id="3" pos="2015">
          <p15:clr>
            <a:srgbClr val="A4A3A4"/>
          </p15:clr>
        </p15:guide>
        <p15:guide id="4" pos="390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rkins, Ben" initials="P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E6A71"/>
    <a:srgbClr val="C60C30"/>
    <a:srgbClr val="DBCEAC"/>
    <a:srgbClr val="3CB6CE"/>
    <a:srgbClr val="B6BF00"/>
    <a:srgbClr val="EC7A00"/>
    <a:srgbClr val="003C69"/>
    <a:srgbClr val="4523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44" autoAdjust="0"/>
    <p:restoredTop sz="92442" autoAdjust="0"/>
  </p:normalViewPr>
  <p:slideViewPr>
    <p:cSldViewPr snapToGrid="0">
      <p:cViewPr varScale="1">
        <p:scale>
          <a:sx n="66" d="100"/>
          <a:sy n="66" d="100"/>
        </p:scale>
        <p:origin x="558" y="66"/>
      </p:cViewPr>
      <p:guideLst>
        <p:guide orient="horz" pos="1534"/>
        <p:guide orient="horz" pos="660"/>
        <p:guide pos="2015"/>
        <p:guide pos="390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206"/>
    </p:cViewPr>
  </p:sorterViewPr>
  <p:notesViewPr>
    <p:cSldViewPr snapToGrid="0">
      <p:cViewPr varScale="1">
        <p:scale>
          <a:sx n="56" d="100"/>
          <a:sy n="56" d="100"/>
        </p:scale>
        <p:origin x="-1746" y="-9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03-20T14:18:26.067" idx="1">
    <p:pos x="5244" y="1240"/>
    <p:text/>
  </p:cm>
</p:cmLst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519363" y="0"/>
            <a:ext cx="3171825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874" tIns="47937" rIns="95874" bIns="47937" numCol="1" anchor="t" anchorCtr="0" compatLnSpc="1">
            <a:prstTxWarp prst="textNoShape">
              <a:avLst/>
            </a:prstTxWarp>
          </a:bodyPr>
          <a:lstStyle>
            <a:lvl1pPr defTabSz="959682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91188" y="0"/>
            <a:ext cx="1622425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874" tIns="47937" rIns="95874" bIns="47937" numCol="1" anchor="t" anchorCtr="0" compatLnSpc="1">
            <a:prstTxWarp prst="textNoShape">
              <a:avLst/>
            </a:prstTxWarp>
          </a:bodyPr>
          <a:lstStyle>
            <a:lvl1pPr algn="r" defTabSz="959682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F4EA9041-5370-49EC-8FF6-BBD3953D66A7}" type="datetime1">
              <a:rPr lang="en-US"/>
              <a:pPr>
                <a:defRPr/>
              </a:pPr>
              <a:t>3/22/2019</a:t>
            </a:fld>
            <a:endParaRPr lang="en-US"/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874" tIns="47937" rIns="95874" bIns="47937" numCol="1" anchor="b" anchorCtr="0" compatLnSpc="1">
            <a:prstTxWarp prst="textNoShape">
              <a:avLst/>
            </a:prstTxWarp>
          </a:bodyPr>
          <a:lstStyle>
            <a:lvl1pPr defTabSz="959682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Template F-circle lt grey</a:t>
            </a:r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874" tIns="47937" rIns="95874" bIns="47937" numCol="1" anchor="b" anchorCtr="0" compatLnSpc="1">
            <a:prstTxWarp prst="textNoShape">
              <a:avLst/>
            </a:prstTxWarp>
          </a:bodyPr>
          <a:lstStyle>
            <a:lvl1pPr algn="r" defTabSz="958685" eaLnBrk="1" hangingPunct="1">
              <a:defRPr sz="1200"/>
            </a:lvl1pPr>
          </a:lstStyle>
          <a:p>
            <a:pPr>
              <a:defRPr/>
            </a:pPr>
            <a:fld id="{2C4EE47E-0AE0-4A81-B02C-FAF0A3ACB5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5126" name="Picture 5" descr="wsuTLSig4c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149225"/>
            <a:ext cx="1301750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874" tIns="47937" rIns="95874" bIns="47937" numCol="1" anchor="t" anchorCtr="0" compatLnSpc="1">
            <a:prstTxWarp prst="textNoShape">
              <a:avLst/>
            </a:prstTxWarp>
          </a:bodyPr>
          <a:lstStyle>
            <a:lvl1pPr defTabSz="959682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874" tIns="47937" rIns="95874" bIns="47937" numCol="1" anchor="t" anchorCtr="0" compatLnSpc="1">
            <a:prstTxWarp prst="textNoShape">
              <a:avLst/>
            </a:prstTxWarp>
          </a:bodyPr>
          <a:lstStyle>
            <a:lvl1pPr algn="r" defTabSz="959682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F2C40986-86A5-426F-9898-88AD1199EBB6}" type="datetime1">
              <a:rPr lang="en-US"/>
              <a:pPr>
                <a:defRPr/>
              </a:pPr>
              <a:t>3/22/2019</a:t>
            </a:fld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0475" y="720725"/>
            <a:ext cx="4802188" cy="3602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874" tIns="47937" rIns="95874" bIns="479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874" tIns="47937" rIns="95874" bIns="47937" numCol="1" anchor="b" anchorCtr="0" compatLnSpc="1">
            <a:prstTxWarp prst="textNoShape">
              <a:avLst/>
            </a:prstTxWarp>
          </a:bodyPr>
          <a:lstStyle>
            <a:lvl1pPr defTabSz="959682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Template F-circle lt grey</a:t>
            </a:r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874" tIns="47937" rIns="95874" bIns="47937" numCol="1" anchor="b" anchorCtr="0" compatLnSpc="1">
            <a:prstTxWarp prst="textNoShape">
              <a:avLst/>
            </a:prstTxWarp>
          </a:bodyPr>
          <a:lstStyle>
            <a:lvl1pPr algn="r" defTabSz="958685" eaLnBrk="1" hangingPunct="1">
              <a:defRPr sz="1200"/>
            </a:lvl1pPr>
          </a:lstStyle>
          <a:p>
            <a:pPr>
              <a:defRPr/>
            </a:pPr>
            <a:fld id="{2AB78AFF-712B-48A9-965A-E0AD5168E9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 defTabSz="958685">
              <a:defRPr/>
            </a:pPr>
            <a:fld id="{303284FF-4A3E-4998-8D56-05B44C3C0E1A}" type="datetime1">
              <a:rPr lang="en-US" smtClean="0">
                <a:latin typeface="Arial" pitchFamily="34" charset="0"/>
              </a:rPr>
              <a:pPr defTabSz="958685">
                <a:defRPr/>
              </a:pPr>
              <a:t>3/22/2019</a:t>
            </a:fld>
            <a:endParaRPr lang="en-US" dirty="0" smtClean="0">
              <a:latin typeface="Arial" pitchFamily="34" charset="0"/>
            </a:endParaRPr>
          </a:p>
        </p:txBody>
      </p:sp>
      <p:sp>
        <p:nvSpPr>
          <p:cNvPr id="47107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 defTabSz="958685">
              <a:defRPr/>
            </a:pPr>
            <a:r>
              <a:rPr lang="en-US" dirty="0" smtClean="0">
                <a:latin typeface="Arial" pitchFamily="34" charset="0"/>
              </a:rPr>
              <a:t>Template F-circle </a:t>
            </a:r>
            <a:r>
              <a:rPr lang="en-US" dirty="0" err="1" smtClean="0">
                <a:latin typeface="Arial" pitchFamily="34" charset="0"/>
              </a:rPr>
              <a:t>lt</a:t>
            </a:r>
            <a:r>
              <a:rPr lang="en-US" smtClean="0">
                <a:latin typeface="Arial" pitchFamily="34" charset="0"/>
              </a:rPr>
              <a:t> grey</a:t>
            </a:r>
          </a:p>
        </p:txBody>
      </p:sp>
      <p:sp>
        <p:nvSpPr>
          <p:cNvPr id="717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3113" indent="-296863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9038" indent="-236538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5288" indent="-236538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41538" indent="-236538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98738" indent="-236538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55938" indent="-236538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13138" indent="-236538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70338" indent="-236538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77D61C2-9611-4A80-A67C-15BE5631C1AA}" type="slidenum">
              <a:rPr lang="en-US" altLang="en-US" smtClean="0"/>
              <a:pPr>
                <a:spcBef>
                  <a:spcPct val="0"/>
                </a:spcBef>
              </a:pPr>
              <a:t>1</a:t>
            </a:fld>
            <a:endParaRPr lang="en-US" altLang="en-US" smtClean="0"/>
          </a:p>
        </p:txBody>
      </p:sp>
      <p:sp>
        <p:nvSpPr>
          <p:cNvPr id="71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>
                <a:latin typeface="Arial" panose="020B0604020202020204" pitchFamily="34" charset="0"/>
              </a:rPr>
              <a:t>Faculty</a:t>
            </a:r>
          </a:p>
        </p:txBody>
      </p:sp>
      <p:sp>
        <p:nvSpPr>
          <p:cNvPr id="57348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 defTabSz="958685">
              <a:defRPr/>
            </a:pPr>
            <a:fld id="{82EBCCC8-86AE-4BED-90CA-6AFC8C133287}" type="datetime1">
              <a:rPr lang="en-US" smtClean="0">
                <a:latin typeface="Arial" pitchFamily="34" charset="0"/>
              </a:rPr>
              <a:pPr defTabSz="958685">
                <a:defRPr/>
              </a:pPr>
              <a:t>3/22/2019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57349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defTabSz="958685">
              <a:defRPr/>
            </a:pPr>
            <a:r>
              <a:rPr lang="en-US" smtClean="0">
                <a:latin typeface="Arial" pitchFamily="34" charset="0"/>
              </a:rPr>
              <a:t>Template F-circle lt grey</a:t>
            </a:r>
          </a:p>
        </p:txBody>
      </p:sp>
      <p:sp>
        <p:nvSpPr>
          <p:cNvPr id="24582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3113" indent="-296863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9038" indent="-236538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5288" indent="-236538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41538" indent="-236538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98738" indent="-236538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55938" indent="-236538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13138" indent="-236538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70338" indent="-236538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BFB848F-3931-48CF-88C3-4463AB385645}" type="slidenum">
              <a:rPr lang="en-US" altLang="en-US" smtClean="0"/>
              <a:pPr>
                <a:spcBef>
                  <a:spcPct val="0"/>
                </a:spcBef>
              </a:pPr>
              <a:t>10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>
                <a:latin typeface="Arial" panose="020B0604020202020204" pitchFamily="34" charset="0"/>
              </a:rPr>
              <a:t>Faculty</a:t>
            </a:r>
          </a:p>
        </p:txBody>
      </p:sp>
      <p:sp>
        <p:nvSpPr>
          <p:cNvPr id="59396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 defTabSz="958685">
              <a:defRPr/>
            </a:pPr>
            <a:fld id="{B5510843-F3DC-4DD2-AA99-EFAB4F8DA1A6}" type="datetime1">
              <a:rPr lang="en-US" smtClean="0">
                <a:latin typeface="Arial" pitchFamily="34" charset="0"/>
              </a:rPr>
              <a:pPr defTabSz="958685">
                <a:defRPr/>
              </a:pPr>
              <a:t>3/22/2019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59397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defTabSz="958685">
              <a:defRPr/>
            </a:pPr>
            <a:r>
              <a:rPr lang="en-US" smtClean="0">
                <a:latin typeface="Arial" pitchFamily="34" charset="0"/>
              </a:rPr>
              <a:t>Template F-circle lt grey</a:t>
            </a:r>
          </a:p>
        </p:txBody>
      </p:sp>
      <p:sp>
        <p:nvSpPr>
          <p:cNvPr id="26630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3113" indent="-296863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9038" indent="-236538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5288" indent="-236538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41538" indent="-236538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98738" indent="-236538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55938" indent="-236538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13138" indent="-236538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70338" indent="-236538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7FFFA0A-2331-4534-9CE9-9316B4A79F3B}" type="slidenum">
              <a:rPr lang="en-US" altLang="en-US" smtClean="0"/>
              <a:pPr>
                <a:spcBef>
                  <a:spcPct val="0"/>
                </a:spcBef>
              </a:pPr>
              <a:t>11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>
                <a:latin typeface="Arial" panose="020B0604020202020204" pitchFamily="34" charset="0"/>
              </a:rPr>
              <a:t>Faculty</a:t>
            </a:r>
          </a:p>
        </p:txBody>
      </p:sp>
      <p:sp>
        <p:nvSpPr>
          <p:cNvPr id="62468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 defTabSz="958685">
              <a:defRPr/>
            </a:pPr>
            <a:fld id="{E20DAAF4-D95A-4B37-9D9B-B769BD94FFD5}" type="datetime1">
              <a:rPr lang="en-US" smtClean="0">
                <a:latin typeface="Arial" pitchFamily="34" charset="0"/>
              </a:rPr>
              <a:pPr defTabSz="958685">
                <a:defRPr/>
              </a:pPr>
              <a:t>3/22/2019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62469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defTabSz="958685">
              <a:defRPr/>
            </a:pPr>
            <a:r>
              <a:rPr lang="en-US" smtClean="0">
                <a:latin typeface="Arial" pitchFamily="34" charset="0"/>
              </a:rPr>
              <a:t>Template F-circle lt grey</a:t>
            </a:r>
          </a:p>
        </p:txBody>
      </p:sp>
      <p:sp>
        <p:nvSpPr>
          <p:cNvPr id="28678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3113" indent="-296863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9038" indent="-236538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5288" indent="-236538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41538" indent="-236538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98738" indent="-236538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55938" indent="-236538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13138" indent="-236538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70338" indent="-236538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A535C42-2562-4F7A-8097-A31207D85B2A}" type="slidenum">
              <a:rPr lang="en-US" altLang="en-US" smtClean="0"/>
              <a:pPr>
                <a:spcBef>
                  <a:spcPct val="0"/>
                </a:spcBef>
              </a:pPr>
              <a:t>12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Faculty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F2C40986-86A5-426F-9898-88AD1199EBB6}" type="datetime1">
              <a:rPr lang="en-US" smtClean="0"/>
              <a:pPr>
                <a:defRPr/>
              </a:pPr>
              <a:t>3/22/2019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Template F-circle lt grey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B78AFF-712B-48A9-965A-E0AD5168E9A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6287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F2C40986-86A5-426F-9898-88AD1199EBB6}" type="datetime1">
              <a:rPr lang="en-US" smtClean="0"/>
              <a:pPr>
                <a:defRPr/>
              </a:pPr>
              <a:t>3/22/2019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Template F-circle lt grey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B78AFF-712B-48A9-965A-E0AD5168E9AC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4803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Faculty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F2C40986-86A5-426F-9898-88AD1199EBB6}" type="datetime1">
              <a:rPr lang="en-US" smtClean="0"/>
              <a:pPr>
                <a:defRPr/>
              </a:pPr>
              <a:t>3/22/2019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Template F-circle lt grey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B78AFF-712B-48A9-965A-E0AD5168E9AC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6199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Faculty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F2C40986-86A5-426F-9898-88AD1199EBB6}" type="datetime1">
              <a:rPr lang="en-US" smtClean="0"/>
              <a:pPr>
                <a:defRPr/>
              </a:pPr>
              <a:t>3/22/2019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Template F-circle lt grey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B78AFF-712B-48A9-965A-E0AD5168E9AC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5994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>
                <a:latin typeface="Arial" panose="020B0604020202020204" pitchFamily="34" charset="0"/>
              </a:rPr>
              <a:t>Faculty</a:t>
            </a:r>
          </a:p>
        </p:txBody>
      </p:sp>
      <p:sp>
        <p:nvSpPr>
          <p:cNvPr id="63492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 defTabSz="958685">
              <a:defRPr/>
            </a:pPr>
            <a:fld id="{32C06354-294D-4E5B-9DCD-2232E508CAF1}" type="datetime1">
              <a:rPr lang="en-US" smtClean="0">
                <a:latin typeface="Arial" pitchFamily="34" charset="0"/>
              </a:rPr>
              <a:pPr defTabSz="958685">
                <a:defRPr/>
              </a:pPr>
              <a:t>3/22/2019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63493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defTabSz="958685">
              <a:defRPr/>
            </a:pPr>
            <a:r>
              <a:rPr lang="en-US" smtClean="0">
                <a:latin typeface="Arial" pitchFamily="34" charset="0"/>
              </a:rPr>
              <a:t>Template F-circle lt grey</a:t>
            </a:r>
          </a:p>
        </p:txBody>
      </p:sp>
      <p:sp>
        <p:nvSpPr>
          <p:cNvPr id="35846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3113" indent="-296863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9038" indent="-236538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5288" indent="-236538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41538" indent="-236538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98738" indent="-236538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55938" indent="-236538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13138" indent="-236538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70338" indent="-236538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4039825-251D-4C34-8CBB-DADCB393AE1B}" type="slidenum">
              <a:rPr lang="en-US" altLang="en-US" smtClean="0"/>
              <a:pPr>
                <a:spcBef>
                  <a:spcPct val="0"/>
                </a:spcBef>
              </a:pPr>
              <a:t>18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63492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 defTabSz="958685">
              <a:defRPr/>
            </a:pPr>
            <a:fld id="{32C06354-294D-4E5B-9DCD-2232E508CAF1}" type="datetime1">
              <a:rPr lang="en-US" smtClean="0">
                <a:latin typeface="Arial" pitchFamily="34" charset="0"/>
              </a:rPr>
              <a:pPr defTabSz="958685">
                <a:defRPr/>
              </a:pPr>
              <a:t>3/22/2019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63493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defTabSz="958685">
              <a:defRPr/>
            </a:pPr>
            <a:r>
              <a:rPr lang="en-US" smtClean="0">
                <a:latin typeface="Arial" pitchFamily="34" charset="0"/>
              </a:rPr>
              <a:t>Template F-circle lt grey</a:t>
            </a:r>
          </a:p>
        </p:txBody>
      </p:sp>
      <p:sp>
        <p:nvSpPr>
          <p:cNvPr id="37894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3113" indent="-296863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9038" indent="-236538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5288" indent="-236538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41538" indent="-236538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98738" indent="-236538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55938" indent="-236538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13138" indent="-236538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70338" indent="-236538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F60D42F-33B2-4A71-ACC5-4F282F5B7659}" type="slidenum">
              <a:rPr lang="en-US" altLang="en-US" smtClean="0"/>
              <a:pPr>
                <a:spcBef>
                  <a:spcPct val="0"/>
                </a:spcBef>
              </a:pPr>
              <a:t>19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SSW – from TA</a:t>
            </a:r>
            <a:r>
              <a:rPr lang="en-US" baseline="0" dirty="0" smtClean="0"/>
              <a:t> course revenue</a:t>
            </a:r>
          </a:p>
          <a:p>
            <a:r>
              <a:rPr lang="en-US" baseline="0" dirty="0" smtClean="0"/>
              <a:t>QTR – from RA on grant dollars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F2C40986-86A5-426F-9898-88AD1199EBB6}" type="datetime1">
              <a:rPr lang="en-US" smtClean="0"/>
              <a:pPr>
                <a:defRPr/>
              </a:pPr>
              <a:t>3/22/2019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Template F-circle lt grey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B78AFF-712B-48A9-965A-E0AD5168E9AC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0978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48132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 defTabSz="958685">
              <a:defRPr/>
            </a:pPr>
            <a:fld id="{5A0726F5-0252-432B-80E6-B298B722D013}" type="datetime1">
              <a:rPr lang="en-US" smtClean="0">
                <a:latin typeface="Arial" pitchFamily="34" charset="0"/>
              </a:rPr>
              <a:pPr defTabSz="958685">
                <a:defRPr/>
              </a:pPr>
              <a:t>3/22/2019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48133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defTabSz="958685">
              <a:defRPr/>
            </a:pPr>
            <a:r>
              <a:rPr lang="en-US" smtClean="0">
                <a:latin typeface="Arial" pitchFamily="34" charset="0"/>
              </a:rPr>
              <a:t>Template F-circle lt grey</a:t>
            </a:r>
          </a:p>
        </p:txBody>
      </p:sp>
      <p:sp>
        <p:nvSpPr>
          <p:cNvPr id="9222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3113" indent="-296863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9038" indent="-236538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5288" indent="-236538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41538" indent="-236538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98738" indent="-236538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55938" indent="-236538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13138" indent="-236538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70338" indent="-236538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FC15B0C-B1BA-4315-BDCF-ADE1A4DFDC2F}" type="slidenum">
              <a:rPr lang="en-US" altLang="en-US" smtClean="0"/>
              <a:pPr>
                <a:spcBef>
                  <a:spcPct val="0"/>
                </a:spcBef>
              </a:pPr>
              <a:t>2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64516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 defTabSz="958685">
              <a:defRPr/>
            </a:pPr>
            <a:fld id="{CE16B03D-078B-4794-8D06-EA58F7093171}" type="datetime1">
              <a:rPr lang="en-US" smtClean="0">
                <a:latin typeface="Arial" pitchFamily="34" charset="0"/>
              </a:rPr>
              <a:pPr defTabSz="958685">
                <a:defRPr/>
              </a:pPr>
              <a:t>3/22/2019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64517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defTabSz="958685">
              <a:defRPr/>
            </a:pPr>
            <a:r>
              <a:rPr lang="en-US" smtClean="0">
                <a:latin typeface="Arial" pitchFamily="34" charset="0"/>
              </a:rPr>
              <a:t>Template F-circle lt grey</a:t>
            </a:r>
          </a:p>
        </p:txBody>
      </p:sp>
      <p:sp>
        <p:nvSpPr>
          <p:cNvPr id="45062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3113" indent="-296863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9038" indent="-236538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5288" indent="-236538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41538" indent="-236538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98738" indent="-236538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55938" indent="-236538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13138" indent="-236538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70338" indent="-236538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1A64DD6-454F-42F4-ADA4-4E3570A69477}" type="slidenum">
              <a:rPr lang="en-US" altLang="en-US" smtClean="0"/>
              <a:pPr>
                <a:spcBef>
                  <a:spcPct val="0"/>
                </a:spcBef>
              </a:pPr>
              <a:t>25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15364" name="Date Placehold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91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91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91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91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16B75A7-4BA7-4F0E-8F11-AFCE753B5C83}" type="datetime1">
              <a:rPr lang="en-US" altLang="en-US" smtClean="0">
                <a:solidFill>
                  <a:srgbClr val="000000"/>
                </a:solidFill>
              </a:rPr>
              <a:pPr eaLnBrk="1" hangingPunct="1"/>
              <a:t>3/22/2019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5365" name="Footer Placeholder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91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91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91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91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mtClean="0">
                <a:solidFill>
                  <a:srgbClr val="000000"/>
                </a:solidFill>
              </a:rPr>
              <a:t>Template L white fuz</a:t>
            </a:r>
          </a:p>
        </p:txBody>
      </p:sp>
      <p:sp>
        <p:nvSpPr>
          <p:cNvPr id="15366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91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91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91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91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1477D4F-8CDE-4B2B-B3F8-124EA8470584}" type="slidenum">
              <a:rPr lang="en-US" altLang="en-US">
                <a:solidFill>
                  <a:srgbClr val="000000"/>
                </a:solidFill>
              </a:rPr>
              <a:pPr eaLnBrk="1" hangingPunct="1"/>
              <a:t>26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7009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F2C40986-86A5-426F-9898-88AD1199EBB6}" type="datetime1">
              <a:rPr lang="en-US" smtClean="0"/>
              <a:pPr>
                <a:defRPr/>
              </a:pPr>
              <a:t>3/22/2019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Template F-circle lt grey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B78AFF-712B-48A9-965A-E0AD5168E9A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46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>
                <a:latin typeface="Arial" panose="020B0604020202020204" pitchFamily="34" charset="0"/>
              </a:rPr>
              <a:t>Resources </a:t>
            </a:r>
            <a:r>
              <a:rPr lang="en-US" altLang="en-US" baseline="0" dirty="0" smtClean="0">
                <a:latin typeface="Arial" panose="020B0604020202020204" pitchFamily="34" charset="0"/>
              </a:rPr>
              <a:t>to reference, we’ll highlight specific policies on the next slides</a:t>
            </a:r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50180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 defTabSz="958685">
              <a:defRPr/>
            </a:pPr>
            <a:fld id="{36A8BAD3-AAC0-417D-9CD3-2920EE5D7E2D}" type="datetime1">
              <a:rPr lang="en-US" smtClean="0">
                <a:latin typeface="Arial" pitchFamily="34" charset="0"/>
              </a:rPr>
              <a:pPr defTabSz="958685">
                <a:defRPr/>
              </a:pPr>
              <a:t>3/22/2019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50181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defTabSz="958685">
              <a:defRPr/>
            </a:pPr>
            <a:r>
              <a:rPr lang="en-US" smtClean="0">
                <a:latin typeface="Arial" pitchFamily="34" charset="0"/>
              </a:rPr>
              <a:t>Template F-circle lt grey</a:t>
            </a:r>
          </a:p>
        </p:txBody>
      </p:sp>
      <p:sp>
        <p:nvSpPr>
          <p:cNvPr id="12294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3113" indent="-296863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9038" indent="-236538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5288" indent="-236538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41538" indent="-236538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98738" indent="-236538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55938" indent="-236538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13138" indent="-236538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70338" indent="-236538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F081871-B0A0-4F08-A1CB-88E7C3DD2A84}" type="slidenum">
              <a:rPr lang="en-US" altLang="en-US" smtClean="0"/>
              <a:pPr>
                <a:spcBef>
                  <a:spcPct val="0"/>
                </a:spcBef>
              </a:pPr>
              <a:t>4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>
                <a:latin typeface="Arial" panose="020B0604020202020204" pitchFamily="34" charset="0"/>
              </a:rPr>
              <a:t>Take away ----- appointments begin on a Monday and end on a Friday</a:t>
            </a:r>
            <a:r>
              <a:rPr lang="en-US" altLang="en-US" baseline="0" dirty="0" smtClean="0">
                <a:latin typeface="Arial" panose="020B0604020202020204" pitchFamily="34" charset="0"/>
              </a:rPr>
              <a:t>…. </a:t>
            </a:r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51204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 defTabSz="958685">
              <a:defRPr/>
            </a:pPr>
            <a:fld id="{B9285B77-0B2C-443A-8416-B45152D44091}" type="datetime1">
              <a:rPr lang="en-US" smtClean="0">
                <a:latin typeface="Arial" pitchFamily="34" charset="0"/>
              </a:rPr>
              <a:pPr defTabSz="958685">
                <a:defRPr/>
              </a:pPr>
              <a:t>3/22/2019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5120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defTabSz="958685">
              <a:defRPr/>
            </a:pPr>
            <a:r>
              <a:rPr lang="en-US" smtClean="0">
                <a:latin typeface="Arial" pitchFamily="34" charset="0"/>
              </a:rPr>
              <a:t>Template F-circle lt grey</a:t>
            </a:r>
          </a:p>
        </p:txBody>
      </p:sp>
      <p:sp>
        <p:nvSpPr>
          <p:cNvPr id="14342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3113" indent="-296863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9038" indent="-236538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5288" indent="-236538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41538" indent="-236538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98738" indent="-236538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55938" indent="-236538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13138" indent="-236538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70338" indent="-236538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902EACA-5537-461E-91B3-0230368D1640}" type="slidenum">
              <a:rPr lang="en-US" altLang="en-US" smtClean="0"/>
              <a:pPr>
                <a:spcBef>
                  <a:spcPct val="0"/>
                </a:spcBef>
              </a:pPr>
              <a:t>5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baseline="0" dirty="0" smtClean="0">
                <a:latin typeface="Arial" panose="020B0604020202020204" pitchFamily="34" charset="0"/>
              </a:rPr>
              <a:t>Question for audience, when do appointments begin? When do they end?</a:t>
            </a:r>
          </a:p>
          <a:p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52228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 defTabSz="958685">
              <a:defRPr/>
            </a:pPr>
            <a:fld id="{50476A8A-7CFB-49E7-82B5-DA67282B4A6F}" type="datetime1">
              <a:rPr lang="en-US" smtClean="0">
                <a:latin typeface="Arial" pitchFamily="34" charset="0"/>
              </a:rPr>
              <a:pPr defTabSz="958685">
                <a:defRPr/>
              </a:pPr>
              <a:t>3/22/2019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52229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defTabSz="958685">
              <a:defRPr/>
            </a:pPr>
            <a:r>
              <a:rPr lang="en-US" smtClean="0">
                <a:latin typeface="Arial" pitchFamily="34" charset="0"/>
              </a:rPr>
              <a:t>Template F-circle lt grey</a:t>
            </a:r>
          </a:p>
        </p:txBody>
      </p:sp>
      <p:sp>
        <p:nvSpPr>
          <p:cNvPr id="16390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3113" indent="-296863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9038" indent="-236538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5288" indent="-236538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41538" indent="-236538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98738" indent="-236538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55938" indent="-236538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13138" indent="-236538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70338" indent="-236538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5F3A2C4-2CD0-47BC-9317-F6E2892FF1B3}" type="slidenum">
              <a:rPr lang="en-US" altLang="en-US" smtClean="0"/>
              <a:pPr>
                <a:spcBef>
                  <a:spcPct val="0"/>
                </a:spcBef>
              </a:pPr>
              <a:t>6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>
                <a:latin typeface="Arial" panose="020B0604020202020204" pitchFamily="34" charset="0"/>
              </a:rPr>
              <a:t>Faculty</a:t>
            </a:r>
          </a:p>
        </p:txBody>
      </p:sp>
      <p:sp>
        <p:nvSpPr>
          <p:cNvPr id="53252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 defTabSz="958685">
              <a:defRPr/>
            </a:pPr>
            <a:fld id="{986B4F96-A561-4129-A9FD-90400B75EE83}" type="datetime1">
              <a:rPr lang="en-US" smtClean="0">
                <a:latin typeface="Arial" pitchFamily="34" charset="0"/>
              </a:rPr>
              <a:pPr defTabSz="958685">
                <a:defRPr/>
              </a:pPr>
              <a:t>3/22/2019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53253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defTabSz="958685">
              <a:defRPr/>
            </a:pPr>
            <a:r>
              <a:rPr lang="en-US" smtClean="0">
                <a:latin typeface="Arial" pitchFamily="34" charset="0"/>
              </a:rPr>
              <a:t>Template F-circle lt grey</a:t>
            </a:r>
          </a:p>
        </p:txBody>
      </p:sp>
      <p:sp>
        <p:nvSpPr>
          <p:cNvPr id="18438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3113" indent="-296863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9038" indent="-236538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5288" indent="-236538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41538" indent="-236538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98738" indent="-236538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55938" indent="-236538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13138" indent="-236538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70338" indent="-236538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F0972D3-E3DD-4202-BB88-A28986D2DFDF}" type="slidenum">
              <a:rPr lang="en-US" altLang="en-US" smtClean="0"/>
              <a:pPr>
                <a:spcBef>
                  <a:spcPct val="0"/>
                </a:spcBef>
              </a:pPr>
              <a:t>7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>
                <a:latin typeface="Arial" panose="020B0604020202020204" pitchFamily="34" charset="0"/>
              </a:rPr>
              <a:t>Faculty Time Card Appointments</a:t>
            </a:r>
          </a:p>
        </p:txBody>
      </p:sp>
      <p:sp>
        <p:nvSpPr>
          <p:cNvPr id="54276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 defTabSz="958685">
              <a:defRPr/>
            </a:pPr>
            <a:fld id="{B4E1DE20-BD94-4436-AF96-1AB70B56BBF3}" type="datetime1">
              <a:rPr lang="en-US" smtClean="0">
                <a:latin typeface="Arial" pitchFamily="34" charset="0"/>
              </a:rPr>
              <a:pPr defTabSz="958685">
                <a:defRPr/>
              </a:pPr>
              <a:t>3/22/2019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54277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defTabSz="958685">
              <a:defRPr/>
            </a:pPr>
            <a:r>
              <a:rPr lang="en-US" smtClean="0">
                <a:latin typeface="Arial" pitchFamily="34" charset="0"/>
              </a:rPr>
              <a:t>Template F-circle lt grey</a:t>
            </a:r>
          </a:p>
        </p:txBody>
      </p:sp>
      <p:sp>
        <p:nvSpPr>
          <p:cNvPr id="20486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3113" indent="-296863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9038" indent="-236538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5288" indent="-236538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41538" indent="-236538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98738" indent="-236538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55938" indent="-236538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13138" indent="-236538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70338" indent="-236538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6F49713-AC4F-42FA-AE7F-F22BE937DCE6}" type="slidenum">
              <a:rPr lang="en-US" altLang="en-US" smtClean="0"/>
              <a:pPr>
                <a:spcBef>
                  <a:spcPct val="0"/>
                </a:spcBef>
              </a:pPr>
              <a:t>8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>
                <a:latin typeface="Arial" panose="020B0604020202020204" pitchFamily="34" charset="0"/>
              </a:rPr>
              <a:t>Faculty Time Card Appointments</a:t>
            </a:r>
          </a:p>
        </p:txBody>
      </p:sp>
      <p:sp>
        <p:nvSpPr>
          <p:cNvPr id="56324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 defTabSz="958685">
              <a:defRPr/>
            </a:pPr>
            <a:fld id="{332358E9-D454-4F3D-827F-A6341A82D106}" type="datetime1">
              <a:rPr lang="en-US" smtClean="0">
                <a:latin typeface="Arial" pitchFamily="34" charset="0"/>
              </a:rPr>
              <a:pPr defTabSz="958685">
                <a:defRPr/>
              </a:pPr>
              <a:t>3/22/2019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5632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defTabSz="958685">
              <a:defRPr/>
            </a:pPr>
            <a:r>
              <a:rPr lang="en-US" smtClean="0">
                <a:latin typeface="Arial" pitchFamily="34" charset="0"/>
              </a:rPr>
              <a:t>Template F-circle lt grey</a:t>
            </a:r>
          </a:p>
        </p:txBody>
      </p:sp>
      <p:sp>
        <p:nvSpPr>
          <p:cNvPr id="22534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3113" indent="-296863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9038" indent="-236538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5288" indent="-236538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41538" indent="-236538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98738" indent="-236538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55938" indent="-236538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13138" indent="-236538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70338" indent="-236538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E2A4E89-F4E3-4EDF-9FB8-113480E355A6}" type="slidenum">
              <a:rPr lang="en-US" altLang="en-US" smtClean="0"/>
              <a:pPr>
                <a:spcBef>
                  <a:spcPct val="0"/>
                </a:spcBef>
              </a:pPr>
              <a:t>9</a:t>
            </a:fld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rgbClr val="981E32"/>
            </a:gs>
            <a:gs pos="25999">
              <a:srgbClr val="981E32"/>
            </a:gs>
            <a:gs pos="75000">
              <a:srgbClr val="C60C30"/>
            </a:gs>
            <a:gs pos="100000">
              <a:srgbClr val="981E32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6"/>
          <p:cNvSpPr>
            <a:spLocks/>
          </p:cNvSpPr>
          <p:nvPr userDrawn="1"/>
        </p:nvSpPr>
        <p:spPr bwMode="white">
          <a:xfrm>
            <a:off x="-6350" y="358775"/>
            <a:ext cx="8566150" cy="6518275"/>
          </a:xfrm>
          <a:custGeom>
            <a:avLst/>
            <a:gdLst/>
            <a:ahLst/>
            <a:cxnLst>
              <a:cxn ang="0">
                <a:pos x="1598" y="0"/>
              </a:cxn>
              <a:cxn ang="0">
                <a:pos x="1755" y="4"/>
              </a:cxn>
              <a:cxn ang="0">
                <a:pos x="1910" y="17"/>
              </a:cxn>
              <a:cxn ang="0">
                <a:pos x="2063" y="38"/>
              </a:cxn>
              <a:cxn ang="0">
                <a:pos x="2214" y="68"/>
              </a:cxn>
              <a:cxn ang="0">
                <a:pos x="2360" y="105"/>
              </a:cxn>
              <a:cxn ang="0">
                <a:pos x="2504" y="150"/>
              </a:cxn>
              <a:cxn ang="0">
                <a:pos x="2644" y="204"/>
              </a:cxn>
              <a:cxn ang="0">
                <a:pos x="2781" y="264"/>
              </a:cxn>
              <a:cxn ang="0">
                <a:pos x="2913" y="331"/>
              </a:cxn>
              <a:cxn ang="0">
                <a:pos x="3041" y="404"/>
              </a:cxn>
              <a:cxn ang="0">
                <a:pos x="3165" y="485"/>
              </a:cxn>
              <a:cxn ang="0">
                <a:pos x="3285" y="571"/>
              </a:cxn>
              <a:cxn ang="0">
                <a:pos x="3400" y="664"/>
              </a:cxn>
              <a:cxn ang="0">
                <a:pos x="3509" y="761"/>
              </a:cxn>
              <a:cxn ang="0">
                <a:pos x="3612" y="865"/>
              </a:cxn>
              <a:cxn ang="0">
                <a:pos x="3710" y="975"/>
              </a:cxn>
              <a:cxn ang="0">
                <a:pos x="3803" y="1090"/>
              </a:cxn>
              <a:cxn ang="0">
                <a:pos x="3890" y="1209"/>
              </a:cxn>
              <a:cxn ang="0">
                <a:pos x="3970" y="1332"/>
              </a:cxn>
              <a:cxn ang="0">
                <a:pos x="4043" y="1461"/>
              </a:cxn>
              <a:cxn ang="0">
                <a:pos x="4110" y="1594"/>
              </a:cxn>
              <a:cxn ang="0">
                <a:pos x="4170" y="1729"/>
              </a:cxn>
              <a:cxn ang="0">
                <a:pos x="4224" y="1870"/>
              </a:cxn>
              <a:cxn ang="0">
                <a:pos x="4269" y="2014"/>
              </a:cxn>
              <a:cxn ang="0">
                <a:pos x="4306" y="2161"/>
              </a:cxn>
              <a:cxn ang="0">
                <a:pos x="4336" y="2310"/>
              </a:cxn>
              <a:cxn ang="0">
                <a:pos x="4357" y="2463"/>
              </a:cxn>
              <a:cxn ang="0">
                <a:pos x="4370" y="2618"/>
              </a:cxn>
              <a:cxn ang="0">
                <a:pos x="4374" y="2776"/>
              </a:cxn>
              <a:cxn ang="0">
                <a:pos x="4370" y="2917"/>
              </a:cxn>
              <a:cxn ang="0">
                <a:pos x="4361" y="3056"/>
              </a:cxn>
              <a:cxn ang="0">
                <a:pos x="4343" y="3193"/>
              </a:cxn>
              <a:cxn ang="0">
                <a:pos x="4320" y="3328"/>
              </a:cxn>
              <a:cxn ang="0">
                <a:pos x="0" y="3328"/>
              </a:cxn>
              <a:cxn ang="0">
                <a:pos x="0" y="505"/>
              </a:cxn>
              <a:cxn ang="0">
                <a:pos x="115" y="428"/>
              </a:cxn>
              <a:cxn ang="0">
                <a:pos x="234" y="357"/>
              </a:cxn>
              <a:cxn ang="0">
                <a:pos x="356" y="291"/>
              </a:cxn>
              <a:cxn ang="0">
                <a:pos x="483" y="233"/>
              </a:cxn>
              <a:cxn ang="0">
                <a:pos x="612" y="179"/>
              </a:cxn>
              <a:cxn ang="0">
                <a:pos x="745" y="133"/>
              </a:cxn>
              <a:cxn ang="0">
                <a:pos x="880" y="93"/>
              </a:cxn>
              <a:cxn ang="0">
                <a:pos x="1019" y="60"/>
              </a:cxn>
              <a:cxn ang="0">
                <a:pos x="1161" y="34"/>
              </a:cxn>
              <a:cxn ang="0">
                <a:pos x="1303" y="15"/>
              </a:cxn>
              <a:cxn ang="0">
                <a:pos x="1450" y="4"/>
              </a:cxn>
              <a:cxn ang="0">
                <a:pos x="1598" y="0"/>
              </a:cxn>
            </a:cxnLst>
            <a:rect l="0" t="0" r="r" b="b"/>
            <a:pathLst>
              <a:path w="4374" h="3328">
                <a:moveTo>
                  <a:pt x="1598" y="0"/>
                </a:moveTo>
                <a:lnTo>
                  <a:pt x="1755" y="4"/>
                </a:lnTo>
                <a:lnTo>
                  <a:pt x="1910" y="17"/>
                </a:lnTo>
                <a:lnTo>
                  <a:pt x="2063" y="38"/>
                </a:lnTo>
                <a:lnTo>
                  <a:pt x="2214" y="68"/>
                </a:lnTo>
                <a:lnTo>
                  <a:pt x="2360" y="105"/>
                </a:lnTo>
                <a:lnTo>
                  <a:pt x="2504" y="150"/>
                </a:lnTo>
                <a:lnTo>
                  <a:pt x="2644" y="204"/>
                </a:lnTo>
                <a:lnTo>
                  <a:pt x="2781" y="264"/>
                </a:lnTo>
                <a:lnTo>
                  <a:pt x="2913" y="331"/>
                </a:lnTo>
                <a:lnTo>
                  <a:pt x="3041" y="404"/>
                </a:lnTo>
                <a:lnTo>
                  <a:pt x="3165" y="485"/>
                </a:lnTo>
                <a:lnTo>
                  <a:pt x="3285" y="571"/>
                </a:lnTo>
                <a:lnTo>
                  <a:pt x="3400" y="664"/>
                </a:lnTo>
                <a:lnTo>
                  <a:pt x="3509" y="761"/>
                </a:lnTo>
                <a:lnTo>
                  <a:pt x="3612" y="865"/>
                </a:lnTo>
                <a:lnTo>
                  <a:pt x="3710" y="975"/>
                </a:lnTo>
                <a:lnTo>
                  <a:pt x="3803" y="1090"/>
                </a:lnTo>
                <a:lnTo>
                  <a:pt x="3890" y="1209"/>
                </a:lnTo>
                <a:lnTo>
                  <a:pt x="3970" y="1332"/>
                </a:lnTo>
                <a:lnTo>
                  <a:pt x="4043" y="1461"/>
                </a:lnTo>
                <a:lnTo>
                  <a:pt x="4110" y="1594"/>
                </a:lnTo>
                <a:lnTo>
                  <a:pt x="4170" y="1729"/>
                </a:lnTo>
                <a:lnTo>
                  <a:pt x="4224" y="1870"/>
                </a:lnTo>
                <a:lnTo>
                  <a:pt x="4269" y="2014"/>
                </a:lnTo>
                <a:lnTo>
                  <a:pt x="4306" y="2161"/>
                </a:lnTo>
                <a:lnTo>
                  <a:pt x="4336" y="2310"/>
                </a:lnTo>
                <a:lnTo>
                  <a:pt x="4357" y="2463"/>
                </a:lnTo>
                <a:lnTo>
                  <a:pt x="4370" y="2618"/>
                </a:lnTo>
                <a:lnTo>
                  <a:pt x="4374" y="2776"/>
                </a:lnTo>
                <a:lnTo>
                  <a:pt x="4370" y="2917"/>
                </a:lnTo>
                <a:lnTo>
                  <a:pt x="4361" y="3056"/>
                </a:lnTo>
                <a:lnTo>
                  <a:pt x="4343" y="3193"/>
                </a:lnTo>
                <a:lnTo>
                  <a:pt x="4320" y="3328"/>
                </a:lnTo>
                <a:lnTo>
                  <a:pt x="0" y="3328"/>
                </a:lnTo>
                <a:lnTo>
                  <a:pt x="0" y="505"/>
                </a:lnTo>
                <a:lnTo>
                  <a:pt x="115" y="428"/>
                </a:lnTo>
                <a:lnTo>
                  <a:pt x="234" y="357"/>
                </a:lnTo>
                <a:lnTo>
                  <a:pt x="356" y="291"/>
                </a:lnTo>
                <a:lnTo>
                  <a:pt x="483" y="233"/>
                </a:lnTo>
                <a:lnTo>
                  <a:pt x="612" y="179"/>
                </a:lnTo>
                <a:lnTo>
                  <a:pt x="745" y="133"/>
                </a:lnTo>
                <a:lnTo>
                  <a:pt x="880" y="93"/>
                </a:lnTo>
                <a:lnTo>
                  <a:pt x="1019" y="60"/>
                </a:lnTo>
                <a:lnTo>
                  <a:pt x="1161" y="34"/>
                </a:lnTo>
                <a:lnTo>
                  <a:pt x="1303" y="15"/>
                </a:lnTo>
                <a:lnTo>
                  <a:pt x="1450" y="4"/>
                </a:lnTo>
                <a:lnTo>
                  <a:pt x="1598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0000">
                <a:schemeClr val="accent1"/>
              </a:gs>
              <a:gs pos="100000">
                <a:schemeClr val="accent3"/>
              </a:gs>
            </a:gsLst>
            <a:lin ang="18000000" scaled="0"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5" name="Picture 12" descr="wsuTLSigRvs-rd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6940550" y="5910263"/>
            <a:ext cx="1868488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 bwMode="black">
          <a:xfrm>
            <a:off x="3215812" y="2422990"/>
            <a:ext cx="5661061" cy="480131"/>
          </a:xfrm>
          <a:noFill/>
          <a:ln w="9525">
            <a:noFill/>
            <a:miter lim="800000"/>
            <a:headEnd/>
            <a:tailEnd/>
          </a:ln>
        </p:spPr>
        <p:txBody>
          <a:bodyPr anchorCtr="0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800" b="1" dirty="0">
                <a:solidFill>
                  <a:schemeClr val="tx1"/>
                </a:solidFill>
                <a:effectLst/>
                <a:latin typeface="Lucida Sans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3212301" y="3024652"/>
            <a:ext cx="5675721" cy="430887"/>
          </a:xfrm>
        </p:spPr>
        <p:txBody>
          <a:bodyPr rIns="0" anchorCtr="0"/>
          <a:lstStyle>
            <a:lvl1pPr marL="0" indent="0" algn="l">
              <a:buFont typeface="Arial" pitchFamily="34" charset="0"/>
              <a:buNone/>
              <a:defRPr sz="2200" b="0">
                <a:solidFill>
                  <a:schemeClr val="tx1"/>
                </a:solidFill>
                <a:effectLst/>
                <a:latin typeface="Lucida Sans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464300"/>
            <a:ext cx="1550988" cy="3937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1573213" y="6464300"/>
            <a:ext cx="6451600" cy="3937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169275" y="6464300"/>
            <a:ext cx="974725" cy="3937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109E43-D0F8-4519-A02B-F1A015D1F5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45764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1651" y="1981201"/>
            <a:ext cx="5600700" cy="48013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262" y="2667002"/>
            <a:ext cx="4832092" cy="1851025"/>
          </a:xfrm>
        </p:spPr>
        <p:txBody>
          <a:bodyPr vert="eaVert"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416382-32F7-4B10-9969-39049D3ACE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173130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24444" y="1981200"/>
            <a:ext cx="1348061" cy="2514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45322" y="1981200"/>
            <a:ext cx="2774606" cy="2514600"/>
          </a:xfrm>
        </p:spPr>
        <p:txBody>
          <a:bodyPr vert="eaVert"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C657A3-D806-4C69-ABF2-F5E84A44A8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45799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915" y="903117"/>
            <a:ext cx="7772400" cy="480131"/>
          </a:xfrm>
        </p:spPr>
        <p:txBody>
          <a:bodyPr/>
          <a:lstStyle>
            <a:lvl1pPr>
              <a:defRPr sz="2800">
                <a:latin typeface="Lucida Sans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1915" y="1543943"/>
            <a:ext cx="7772400" cy="1954894"/>
          </a:xfrm>
        </p:spPr>
        <p:txBody>
          <a:bodyPr/>
          <a:lstStyle>
            <a:lvl1pPr marL="344488" indent="-179388">
              <a:spcBef>
                <a:spcPts val="1200"/>
              </a:spcBef>
              <a:buSzPct val="100000"/>
              <a:buFont typeface="Arial" pitchFamily="34" charset="0"/>
              <a:buChar char="•"/>
              <a:defRPr sz="2600" b="0"/>
            </a:lvl1pPr>
            <a:lvl2pPr marL="509588" indent="-165100">
              <a:spcBef>
                <a:spcPts val="400"/>
              </a:spcBef>
              <a:buSzPct val="75000"/>
              <a:buFont typeface="Wingdings" pitchFamily="2" charset="2"/>
              <a:buChar char="§"/>
              <a:defRPr sz="2400"/>
            </a:lvl2pPr>
            <a:lvl3pPr marL="688975" indent="-179388">
              <a:spcBef>
                <a:spcPts val="400"/>
              </a:spcBef>
              <a:buSzPct val="100000"/>
              <a:buFont typeface="Lucida Sans" pitchFamily="34" charset="0"/>
              <a:buChar char="–"/>
              <a:defRPr/>
            </a:lvl3pPr>
            <a:lvl4pPr marL="914400" indent="-165100">
              <a:spcBef>
                <a:spcPts val="400"/>
              </a:spcBef>
              <a:buSzPct val="100000"/>
              <a:buFont typeface="Arial" pitchFamily="34" charset="0"/>
              <a:buChar char="•"/>
              <a:defRPr lang="en-US" sz="2000" dirty="0" smtClean="0">
                <a:solidFill>
                  <a:schemeClr val="bg2"/>
                </a:solidFill>
                <a:latin typeface="Lucida Sans" pitchFamily="34" charset="0"/>
              </a:defRPr>
            </a:lvl4pPr>
            <a:lvl5pPr marL="1079500" indent="-165100">
              <a:spcBef>
                <a:spcPts val="400"/>
              </a:spcBef>
              <a:buSzPct val="100000"/>
              <a:buFont typeface="Arial" pitchFamily="34" charset="0"/>
              <a:buChar char="•"/>
              <a:defRPr lang="en-US" sz="2000" dirty="0">
                <a:solidFill>
                  <a:schemeClr val="bg2"/>
                </a:solidFill>
                <a:latin typeface="Lucida Sans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5D7A3B-6A3E-4D4E-B36D-5CB0C07BF7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05220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6"/>
          <p:cNvSpPr>
            <a:spLocks/>
          </p:cNvSpPr>
          <p:nvPr userDrawn="1"/>
        </p:nvSpPr>
        <p:spPr bwMode="invGray">
          <a:xfrm>
            <a:off x="-12700" y="379413"/>
            <a:ext cx="8616950" cy="6557962"/>
          </a:xfrm>
          <a:custGeom>
            <a:avLst/>
            <a:gdLst/>
            <a:ahLst/>
            <a:cxnLst>
              <a:cxn ang="0">
                <a:pos x="1598" y="0"/>
              </a:cxn>
              <a:cxn ang="0">
                <a:pos x="1755" y="4"/>
              </a:cxn>
              <a:cxn ang="0">
                <a:pos x="1910" y="17"/>
              </a:cxn>
              <a:cxn ang="0">
                <a:pos x="2063" y="38"/>
              </a:cxn>
              <a:cxn ang="0">
                <a:pos x="2214" y="68"/>
              </a:cxn>
              <a:cxn ang="0">
                <a:pos x="2360" y="105"/>
              </a:cxn>
              <a:cxn ang="0">
                <a:pos x="2504" y="150"/>
              </a:cxn>
              <a:cxn ang="0">
                <a:pos x="2644" y="204"/>
              </a:cxn>
              <a:cxn ang="0">
                <a:pos x="2781" y="264"/>
              </a:cxn>
              <a:cxn ang="0">
                <a:pos x="2913" y="331"/>
              </a:cxn>
              <a:cxn ang="0">
                <a:pos x="3041" y="404"/>
              </a:cxn>
              <a:cxn ang="0">
                <a:pos x="3165" y="485"/>
              </a:cxn>
              <a:cxn ang="0">
                <a:pos x="3285" y="571"/>
              </a:cxn>
              <a:cxn ang="0">
                <a:pos x="3400" y="664"/>
              </a:cxn>
              <a:cxn ang="0">
                <a:pos x="3509" y="761"/>
              </a:cxn>
              <a:cxn ang="0">
                <a:pos x="3612" y="865"/>
              </a:cxn>
              <a:cxn ang="0">
                <a:pos x="3710" y="975"/>
              </a:cxn>
              <a:cxn ang="0">
                <a:pos x="3803" y="1090"/>
              </a:cxn>
              <a:cxn ang="0">
                <a:pos x="3890" y="1209"/>
              </a:cxn>
              <a:cxn ang="0">
                <a:pos x="3970" y="1332"/>
              </a:cxn>
              <a:cxn ang="0">
                <a:pos x="4043" y="1461"/>
              </a:cxn>
              <a:cxn ang="0">
                <a:pos x="4110" y="1594"/>
              </a:cxn>
              <a:cxn ang="0">
                <a:pos x="4170" y="1729"/>
              </a:cxn>
              <a:cxn ang="0">
                <a:pos x="4224" y="1870"/>
              </a:cxn>
              <a:cxn ang="0">
                <a:pos x="4269" y="2014"/>
              </a:cxn>
              <a:cxn ang="0">
                <a:pos x="4306" y="2161"/>
              </a:cxn>
              <a:cxn ang="0">
                <a:pos x="4336" y="2310"/>
              </a:cxn>
              <a:cxn ang="0">
                <a:pos x="4357" y="2463"/>
              </a:cxn>
              <a:cxn ang="0">
                <a:pos x="4370" y="2618"/>
              </a:cxn>
              <a:cxn ang="0">
                <a:pos x="4374" y="2776"/>
              </a:cxn>
              <a:cxn ang="0">
                <a:pos x="4370" y="2917"/>
              </a:cxn>
              <a:cxn ang="0">
                <a:pos x="4361" y="3056"/>
              </a:cxn>
              <a:cxn ang="0">
                <a:pos x="4343" y="3193"/>
              </a:cxn>
              <a:cxn ang="0">
                <a:pos x="4320" y="3328"/>
              </a:cxn>
              <a:cxn ang="0">
                <a:pos x="0" y="3328"/>
              </a:cxn>
              <a:cxn ang="0">
                <a:pos x="0" y="505"/>
              </a:cxn>
              <a:cxn ang="0">
                <a:pos x="115" y="428"/>
              </a:cxn>
              <a:cxn ang="0">
                <a:pos x="234" y="357"/>
              </a:cxn>
              <a:cxn ang="0">
                <a:pos x="356" y="291"/>
              </a:cxn>
              <a:cxn ang="0">
                <a:pos x="483" y="233"/>
              </a:cxn>
              <a:cxn ang="0">
                <a:pos x="612" y="179"/>
              </a:cxn>
              <a:cxn ang="0">
                <a:pos x="745" y="133"/>
              </a:cxn>
              <a:cxn ang="0">
                <a:pos x="880" y="93"/>
              </a:cxn>
              <a:cxn ang="0">
                <a:pos x="1019" y="60"/>
              </a:cxn>
              <a:cxn ang="0">
                <a:pos x="1161" y="34"/>
              </a:cxn>
              <a:cxn ang="0">
                <a:pos x="1303" y="15"/>
              </a:cxn>
              <a:cxn ang="0">
                <a:pos x="1450" y="4"/>
              </a:cxn>
              <a:cxn ang="0">
                <a:pos x="1598" y="0"/>
              </a:cxn>
            </a:cxnLst>
            <a:rect l="0" t="0" r="r" b="b"/>
            <a:pathLst>
              <a:path w="4374" h="3328">
                <a:moveTo>
                  <a:pt x="1598" y="0"/>
                </a:moveTo>
                <a:lnTo>
                  <a:pt x="1755" y="4"/>
                </a:lnTo>
                <a:lnTo>
                  <a:pt x="1910" y="17"/>
                </a:lnTo>
                <a:lnTo>
                  <a:pt x="2063" y="38"/>
                </a:lnTo>
                <a:lnTo>
                  <a:pt x="2214" y="68"/>
                </a:lnTo>
                <a:lnTo>
                  <a:pt x="2360" y="105"/>
                </a:lnTo>
                <a:lnTo>
                  <a:pt x="2504" y="150"/>
                </a:lnTo>
                <a:lnTo>
                  <a:pt x="2644" y="204"/>
                </a:lnTo>
                <a:lnTo>
                  <a:pt x="2781" y="264"/>
                </a:lnTo>
                <a:lnTo>
                  <a:pt x="2913" y="331"/>
                </a:lnTo>
                <a:lnTo>
                  <a:pt x="3041" y="404"/>
                </a:lnTo>
                <a:lnTo>
                  <a:pt x="3165" y="485"/>
                </a:lnTo>
                <a:lnTo>
                  <a:pt x="3285" y="571"/>
                </a:lnTo>
                <a:lnTo>
                  <a:pt x="3400" y="664"/>
                </a:lnTo>
                <a:lnTo>
                  <a:pt x="3509" y="761"/>
                </a:lnTo>
                <a:lnTo>
                  <a:pt x="3612" y="865"/>
                </a:lnTo>
                <a:lnTo>
                  <a:pt x="3710" y="975"/>
                </a:lnTo>
                <a:lnTo>
                  <a:pt x="3803" y="1090"/>
                </a:lnTo>
                <a:lnTo>
                  <a:pt x="3890" y="1209"/>
                </a:lnTo>
                <a:lnTo>
                  <a:pt x="3970" y="1332"/>
                </a:lnTo>
                <a:lnTo>
                  <a:pt x="4043" y="1461"/>
                </a:lnTo>
                <a:lnTo>
                  <a:pt x="4110" y="1594"/>
                </a:lnTo>
                <a:lnTo>
                  <a:pt x="4170" y="1729"/>
                </a:lnTo>
                <a:lnTo>
                  <a:pt x="4224" y="1870"/>
                </a:lnTo>
                <a:lnTo>
                  <a:pt x="4269" y="2014"/>
                </a:lnTo>
                <a:lnTo>
                  <a:pt x="4306" y="2161"/>
                </a:lnTo>
                <a:lnTo>
                  <a:pt x="4336" y="2310"/>
                </a:lnTo>
                <a:lnTo>
                  <a:pt x="4357" y="2463"/>
                </a:lnTo>
                <a:lnTo>
                  <a:pt x="4370" y="2618"/>
                </a:lnTo>
                <a:lnTo>
                  <a:pt x="4374" y="2776"/>
                </a:lnTo>
                <a:lnTo>
                  <a:pt x="4370" y="2917"/>
                </a:lnTo>
                <a:lnTo>
                  <a:pt x="4361" y="3056"/>
                </a:lnTo>
                <a:lnTo>
                  <a:pt x="4343" y="3193"/>
                </a:lnTo>
                <a:lnTo>
                  <a:pt x="4320" y="3328"/>
                </a:lnTo>
                <a:lnTo>
                  <a:pt x="0" y="3328"/>
                </a:lnTo>
                <a:lnTo>
                  <a:pt x="0" y="505"/>
                </a:lnTo>
                <a:lnTo>
                  <a:pt x="115" y="428"/>
                </a:lnTo>
                <a:lnTo>
                  <a:pt x="234" y="357"/>
                </a:lnTo>
                <a:lnTo>
                  <a:pt x="356" y="291"/>
                </a:lnTo>
                <a:lnTo>
                  <a:pt x="483" y="233"/>
                </a:lnTo>
                <a:lnTo>
                  <a:pt x="612" y="179"/>
                </a:lnTo>
                <a:lnTo>
                  <a:pt x="745" y="133"/>
                </a:lnTo>
                <a:lnTo>
                  <a:pt x="880" y="93"/>
                </a:lnTo>
                <a:lnTo>
                  <a:pt x="1019" y="60"/>
                </a:lnTo>
                <a:lnTo>
                  <a:pt x="1161" y="34"/>
                </a:lnTo>
                <a:lnTo>
                  <a:pt x="1303" y="15"/>
                </a:lnTo>
                <a:lnTo>
                  <a:pt x="1450" y="4"/>
                </a:lnTo>
                <a:lnTo>
                  <a:pt x="1598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Freeform 26"/>
          <p:cNvSpPr>
            <a:spLocks/>
          </p:cNvSpPr>
          <p:nvPr userDrawn="1"/>
        </p:nvSpPr>
        <p:spPr bwMode="white">
          <a:xfrm>
            <a:off x="-6350" y="358775"/>
            <a:ext cx="8566150" cy="6518275"/>
          </a:xfrm>
          <a:custGeom>
            <a:avLst/>
            <a:gdLst/>
            <a:ahLst/>
            <a:cxnLst>
              <a:cxn ang="0">
                <a:pos x="1598" y="0"/>
              </a:cxn>
              <a:cxn ang="0">
                <a:pos x="1755" y="4"/>
              </a:cxn>
              <a:cxn ang="0">
                <a:pos x="1910" y="17"/>
              </a:cxn>
              <a:cxn ang="0">
                <a:pos x="2063" y="38"/>
              </a:cxn>
              <a:cxn ang="0">
                <a:pos x="2214" y="68"/>
              </a:cxn>
              <a:cxn ang="0">
                <a:pos x="2360" y="105"/>
              </a:cxn>
              <a:cxn ang="0">
                <a:pos x="2504" y="150"/>
              </a:cxn>
              <a:cxn ang="0">
                <a:pos x="2644" y="204"/>
              </a:cxn>
              <a:cxn ang="0">
                <a:pos x="2781" y="264"/>
              </a:cxn>
              <a:cxn ang="0">
                <a:pos x="2913" y="331"/>
              </a:cxn>
              <a:cxn ang="0">
                <a:pos x="3041" y="404"/>
              </a:cxn>
              <a:cxn ang="0">
                <a:pos x="3165" y="485"/>
              </a:cxn>
              <a:cxn ang="0">
                <a:pos x="3285" y="571"/>
              </a:cxn>
              <a:cxn ang="0">
                <a:pos x="3400" y="664"/>
              </a:cxn>
              <a:cxn ang="0">
                <a:pos x="3509" y="761"/>
              </a:cxn>
              <a:cxn ang="0">
                <a:pos x="3612" y="865"/>
              </a:cxn>
              <a:cxn ang="0">
                <a:pos x="3710" y="975"/>
              </a:cxn>
              <a:cxn ang="0">
                <a:pos x="3803" y="1090"/>
              </a:cxn>
              <a:cxn ang="0">
                <a:pos x="3890" y="1209"/>
              </a:cxn>
              <a:cxn ang="0">
                <a:pos x="3970" y="1332"/>
              </a:cxn>
              <a:cxn ang="0">
                <a:pos x="4043" y="1461"/>
              </a:cxn>
              <a:cxn ang="0">
                <a:pos x="4110" y="1594"/>
              </a:cxn>
              <a:cxn ang="0">
                <a:pos x="4170" y="1729"/>
              </a:cxn>
              <a:cxn ang="0">
                <a:pos x="4224" y="1870"/>
              </a:cxn>
              <a:cxn ang="0">
                <a:pos x="4269" y="2014"/>
              </a:cxn>
              <a:cxn ang="0">
                <a:pos x="4306" y="2161"/>
              </a:cxn>
              <a:cxn ang="0">
                <a:pos x="4336" y="2310"/>
              </a:cxn>
              <a:cxn ang="0">
                <a:pos x="4357" y="2463"/>
              </a:cxn>
              <a:cxn ang="0">
                <a:pos x="4370" y="2618"/>
              </a:cxn>
              <a:cxn ang="0">
                <a:pos x="4374" y="2776"/>
              </a:cxn>
              <a:cxn ang="0">
                <a:pos x="4370" y="2917"/>
              </a:cxn>
              <a:cxn ang="0">
                <a:pos x="4361" y="3056"/>
              </a:cxn>
              <a:cxn ang="0">
                <a:pos x="4343" y="3193"/>
              </a:cxn>
              <a:cxn ang="0">
                <a:pos x="4320" y="3328"/>
              </a:cxn>
              <a:cxn ang="0">
                <a:pos x="0" y="3328"/>
              </a:cxn>
              <a:cxn ang="0">
                <a:pos x="0" y="505"/>
              </a:cxn>
              <a:cxn ang="0">
                <a:pos x="115" y="428"/>
              </a:cxn>
              <a:cxn ang="0">
                <a:pos x="234" y="357"/>
              </a:cxn>
              <a:cxn ang="0">
                <a:pos x="356" y="291"/>
              </a:cxn>
              <a:cxn ang="0">
                <a:pos x="483" y="233"/>
              </a:cxn>
              <a:cxn ang="0">
                <a:pos x="612" y="179"/>
              </a:cxn>
              <a:cxn ang="0">
                <a:pos x="745" y="133"/>
              </a:cxn>
              <a:cxn ang="0">
                <a:pos x="880" y="93"/>
              </a:cxn>
              <a:cxn ang="0">
                <a:pos x="1019" y="60"/>
              </a:cxn>
              <a:cxn ang="0">
                <a:pos x="1161" y="34"/>
              </a:cxn>
              <a:cxn ang="0">
                <a:pos x="1303" y="15"/>
              </a:cxn>
              <a:cxn ang="0">
                <a:pos x="1450" y="4"/>
              </a:cxn>
              <a:cxn ang="0">
                <a:pos x="1598" y="0"/>
              </a:cxn>
            </a:cxnLst>
            <a:rect l="0" t="0" r="r" b="b"/>
            <a:pathLst>
              <a:path w="4374" h="3328">
                <a:moveTo>
                  <a:pt x="1598" y="0"/>
                </a:moveTo>
                <a:lnTo>
                  <a:pt x="1755" y="4"/>
                </a:lnTo>
                <a:lnTo>
                  <a:pt x="1910" y="17"/>
                </a:lnTo>
                <a:lnTo>
                  <a:pt x="2063" y="38"/>
                </a:lnTo>
                <a:lnTo>
                  <a:pt x="2214" y="68"/>
                </a:lnTo>
                <a:lnTo>
                  <a:pt x="2360" y="105"/>
                </a:lnTo>
                <a:lnTo>
                  <a:pt x="2504" y="150"/>
                </a:lnTo>
                <a:lnTo>
                  <a:pt x="2644" y="204"/>
                </a:lnTo>
                <a:lnTo>
                  <a:pt x="2781" y="264"/>
                </a:lnTo>
                <a:lnTo>
                  <a:pt x="2913" y="331"/>
                </a:lnTo>
                <a:lnTo>
                  <a:pt x="3041" y="404"/>
                </a:lnTo>
                <a:lnTo>
                  <a:pt x="3165" y="485"/>
                </a:lnTo>
                <a:lnTo>
                  <a:pt x="3285" y="571"/>
                </a:lnTo>
                <a:lnTo>
                  <a:pt x="3400" y="664"/>
                </a:lnTo>
                <a:lnTo>
                  <a:pt x="3509" y="761"/>
                </a:lnTo>
                <a:lnTo>
                  <a:pt x="3612" y="865"/>
                </a:lnTo>
                <a:lnTo>
                  <a:pt x="3710" y="975"/>
                </a:lnTo>
                <a:lnTo>
                  <a:pt x="3803" y="1090"/>
                </a:lnTo>
                <a:lnTo>
                  <a:pt x="3890" y="1209"/>
                </a:lnTo>
                <a:lnTo>
                  <a:pt x="3970" y="1332"/>
                </a:lnTo>
                <a:lnTo>
                  <a:pt x="4043" y="1461"/>
                </a:lnTo>
                <a:lnTo>
                  <a:pt x="4110" y="1594"/>
                </a:lnTo>
                <a:lnTo>
                  <a:pt x="4170" y="1729"/>
                </a:lnTo>
                <a:lnTo>
                  <a:pt x="4224" y="1870"/>
                </a:lnTo>
                <a:lnTo>
                  <a:pt x="4269" y="2014"/>
                </a:lnTo>
                <a:lnTo>
                  <a:pt x="4306" y="2161"/>
                </a:lnTo>
                <a:lnTo>
                  <a:pt x="4336" y="2310"/>
                </a:lnTo>
                <a:lnTo>
                  <a:pt x="4357" y="2463"/>
                </a:lnTo>
                <a:lnTo>
                  <a:pt x="4370" y="2618"/>
                </a:lnTo>
                <a:lnTo>
                  <a:pt x="4374" y="2776"/>
                </a:lnTo>
                <a:lnTo>
                  <a:pt x="4370" y="2917"/>
                </a:lnTo>
                <a:lnTo>
                  <a:pt x="4361" y="3056"/>
                </a:lnTo>
                <a:lnTo>
                  <a:pt x="4343" y="3193"/>
                </a:lnTo>
                <a:lnTo>
                  <a:pt x="4320" y="3328"/>
                </a:lnTo>
                <a:lnTo>
                  <a:pt x="0" y="3328"/>
                </a:lnTo>
                <a:lnTo>
                  <a:pt x="0" y="505"/>
                </a:lnTo>
                <a:lnTo>
                  <a:pt x="115" y="428"/>
                </a:lnTo>
                <a:lnTo>
                  <a:pt x="234" y="357"/>
                </a:lnTo>
                <a:lnTo>
                  <a:pt x="356" y="291"/>
                </a:lnTo>
                <a:lnTo>
                  <a:pt x="483" y="233"/>
                </a:lnTo>
                <a:lnTo>
                  <a:pt x="612" y="179"/>
                </a:lnTo>
                <a:lnTo>
                  <a:pt x="745" y="133"/>
                </a:lnTo>
                <a:lnTo>
                  <a:pt x="880" y="93"/>
                </a:lnTo>
                <a:lnTo>
                  <a:pt x="1019" y="60"/>
                </a:lnTo>
                <a:lnTo>
                  <a:pt x="1161" y="34"/>
                </a:lnTo>
                <a:lnTo>
                  <a:pt x="1303" y="15"/>
                </a:lnTo>
                <a:lnTo>
                  <a:pt x="1450" y="4"/>
                </a:lnTo>
                <a:lnTo>
                  <a:pt x="1598" y="0"/>
                </a:lnTo>
                <a:close/>
              </a:path>
            </a:pathLst>
          </a:custGeom>
          <a:gradFill flip="none" rotWithShape="1">
            <a:gsLst>
              <a:gs pos="0">
                <a:schemeClr val="tx1">
                  <a:lumMod val="85000"/>
                </a:schemeClr>
              </a:gs>
              <a:gs pos="100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6" name="Picture 2" descr="C:\Documents and Settings\vboydo\My Documents\0 val work\1 WSU signature identities\PullmanTLSigsWindows\face to face - matted gifs to use\wsuTLSig4cW.g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0463" y="236538"/>
            <a:ext cx="1376362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215812" y="2396726"/>
            <a:ext cx="5239819" cy="492443"/>
          </a:xfrm>
        </p:spPr>
        <p:txBody>
          <a:bodyPr anchorCtr="0"/>
          <a:lstStyle>
            <a:lvl1pPr algn="l">
              <a:lnSpc>
                <a:spcPct val="100000"/>
              </a:lnSpc>
              <a:defRPr sz="260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215812" y="2978476"/>
            <a:ext cx="5239819" cy="430887"/>
          </a:xfrm>
        </p:spPr>
        <p:txBody>
          <a:bodyPr rIns="0" anchorCtr="0"/>
          <a:lstStyle>
            <a:lvl1pPr marL="0" indent="0" algn="l">
              <a:buFontTx/>
              <a:buNone/>
              <a:defRPr sz="2200" b="0">
                <a:solidFill>
                  <a:schemeClr val="bg2"/>
                </a:solidFill>
                <a:effectLst/>
                <a:latin typeface="Lucida Sans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Date Placeholder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FEA93B-7620-4E40-9E29-ACDBCF15BE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70737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1651" y="969592"/>
            <a:ext cx="5600700" cy="4801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9688" y="1813812"/>
            <a:ext cx="4002321" cy="2282163"/>
          </a:xfrm>
        </p:spPr>
        <p:txBody>
          <a:bodyPr/>
          <a:lstStyle>
            <a:lvl1pPr>
              <a:buSzPct val="125000"/>
              <a:buFont typeface="Arial" pitchFamily="34" charset="0"/>
              <a:buChar char="•"/>
              <a:defRPr lang="en-US" sz="2600" b="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1pPr>
            <a:lvl2pPr>
              <a:buSzPct val="125000"/>
              <a:buFont typeface="Arial" pitchFamily="34" charset="0"/>
              <a:buChar char="•"/>
              <a:defRPr lang="en-US" sz="2400" dirty="0" smtClean="0">
                <a:solidFill>
                  <a:schemeClr val="bg2"/>
                </a:solidFill>
                <a:latin typeface="Lucida Sans" pitchFamily="34" charset="0"/>
              </a:defRPr>
            </a:lvl2pPr>
            <a:lvl3pPr>
              <a:buSzPct val="125000"/>
              <a:buFont typeface="Arial" pitchFamily="34" charset="0"/>
              <a:buChar char="•"/>
              <a:defRPr lang="en-US" sz="2200" dirty="0" smtClean="0">
                <a:solidFill>
                  <a:schemeClr val="bg2"/>
                </a:solidFill>
                <a:latin typeface="Lucida Sans" pitchFamily="34" charset="0"/>
              </a:defRPr>
            </a:lvl3pPr>
            <a:lvl4pPr>
              <a:buSzPct val="125000"/>
              <a:buFont typeface="Arial" pitchFamily="34" charset="0"/>
              <a:buChar char="•"/>
              <a:defRPr lang="en-US" sz="2000" dirty="0">
                <a:solidFill>
                  <a:schemeClr val="bg2"/>
                </a:solidFill>
                <a:latin typeface="Lucida Sans" pitchFamily="34" charset="0"/>
              </a:defRPr>
            </a:lvl4pPr>
            <a:lvl5pPr>
              <a:buSzPct val="125000"/>
              <a:buFont typeface="Arial" pitchFamily="34" charset="0"/>
              <a:buChar char="•"/>
              <a:defRPr lang="en-US" sz="2000" dirty="0">
                <a:solidFill>
                  <a:schemeClr val="bg2"/>
                </a:solidFill>
                <a:latin typeface="Lucida Sans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4407" y="1813812"/>
            <a:ext cx="3969948" cy="2282163"/>
          </a:xfrm>
        </p:spPr>
        <p:txBody>
          <a:bodyPr/>
          <a:lstStyle>
            <a:lvl1pPr>
              <a:buSzPct val="125000"/>
              <a:buFont typeface="Arial" pitchFamily="34" charset="0"/>
              <a:buChar char="•"/>
              <a:defRPr lang="en-US" sz="2600" b="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1pPr>
            <a:lvl2pPr>
              <a:buSzPct val="125000"/>
              <a:buFont typeface="Arial" pitchFamily="34" charset="0"/>
              <a:buChar char="•"/>
              <a:defRPr lang="en-US" sz="2400" dirty="0" smtClean="0">
                <a:solidFill>
                  <a:schemeClr val="bg2"/>
                </a:solidFill>
                <a:latin typeface="Lucida Sans" pitchFamily="34" charset="0"/>
              </a:defRPr>
            </a:lvl2pPr>
            <a:lvl3pPr>
              <a:buSzPct val="125000"/>
              <a:buFont typeface="Arial" pitchFamily="34" charset="0"/>
              <a:buChar char="•"/>
              <a:defRPr lang="en-US" sz="2200" dirty="0" smtClean="0">
                <a:solidFill>
                  <a:schemeClr val="bg2"/>
                </a:solidFill>
                <a:latin typeface="Lucida Sans" pitchFamily="34" charset="0"/>
              </a:defRPr>
            </a:lvl3pPr>
            <a:lvl4pPr>
              <a:buSzPct val="125000"/>
              <a:buFont typeface="Arial" pitchFamily="34" charset="0"/>
              <a:buChar char="•"/>
              <a:defRPr lang="en-US" sz="2000" dirty="0">
                <a:solidFill>
                  <a:schemeClr val="bg2"/>
                </a:solidFill>
                <a:latin typeface="Lucida Sans" pitchFamily="34" charset="0"/>
              </a:defRPr>
            </a:lvl4pPr>
            <a:lvl5pPr>
              <a:buSzPct val="125000"/>
              <a:buFont typeface="Arial" pitchFamily="34" charset="0"/>
              <a:buChar char="•"/>
              <a:defRPr lang="en-US" sz="2000" dirty="0">
                <a:solidFill>
                  <a:schemeClr val="bg2"/>
                </a:solidFill>
                <a:latin typeface="Lucida Sans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00AEF0-D063-4545-B283-50BDD59EA8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5004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480131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4"/>
            <a:ext cx="4040188" cy="8309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6"/>
            <a:ext cx="4040188" cy="2282163"/>
          </a:xfrm>
        </p:spPr>
        <p:txBody>
          <a:bodyPr/>
          <a:lstStyle>
            <a:lvl1pPr>
              <a:defRPr lang="en-US" sz="2600" b="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1pPr>
            <a:lvl2pPr>
              <a:defRPr lang="en-US" sz="2400" dirty="0" smtClean="0">
                <a:solidFill>
                  <a:schemeClr val="bg2"/>
                </a:solidFill>
                <a:latin typeface="Lucida Sans" pitchFamily="34" charset="0"/>
              </a:defRPr>
            </a:lvl2pPr>
            <a:lvl3pPr>
              <a:defRPr lang="en-US" sz="2200" dirty="0" smtClean="0">
                <a:solidFill>
                  <a:schemeClr val="bg2"/>
                </a:solidFill>
                <a:latin typeface="Lucida Sans" pitchFamily="34" charset="0"/>
              </a:defRPr>
            </a:lvl3pPr>
            <a:lvl4pPr>
              <a:defRPr lang="en-US" sz="2000" dirty="0">
                <a:solidFill>
                  <a:schemeClr val="bg2"/>
                </a:solidFill>
                <a:latin typeface="Lucida Sans" pitchFamily="34" charset="0"/>
              </a:defRPr>
            </a:lvl4pPr>
            <a:lvl5pPr>
              <a:defRPr lang="en-US" sz="2000" dirty="0">
                <a:solidFill>
                  <a:schemeClr val="bg2"/>
                </a:solidFill>
                <a:latin typeface="Lucida Sans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4"/>
            <a:ext cx="4041775" cy="8309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6"/>
            <a:ext cx="4041775" cy="2282163"/>
          </a:xfrm>
        </p:spPr>
        <p:txBody>
          <a:bodyPr/>
          <a:lstStyle>
            <a:lvl1pPr>
              <a:defRPr lang="en-US" sz="2600" b="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1pPr>
            <a:lvl2pPr>
              <a:defRPr lang="en-US" sz="2400" dirty="0" smtClean="0">
                <a:solidFill>
                  <a:schemeClr val="bg2"/>
                </a:solidFill>
                <a:latin typeface="Lucida Sans" pitchFamily="34" charset="0"/>
              </a:defRPr>
            </a:lvl2pPr>
            <a:lvl3pPr>
              <a:defRPr lang="en-US" sz="2200" dirty="0" smtClean="0">
                <a:solidFill>
                  <a:schemeClr val="bg2"/>
                </a:solidFill>
                <a:latin typeface="Lucida Sans" pitchFamily="34" charset="0"/>
              </a:defRPr>
            </a:lvl3pPr>
            <a:lvl4pPr>
              <a:defRPr lang="en-US" sz="2000" dirty="0">
                <a:solidFill>
                  <a:schemeClr val="bg2"/>
                </a:solidFill>
                <a:latin typeface="Lucida Sans" pitchFamily="34" charset="0"/>
              </a:defRPr>
            </a:lvl4pPr>
            <a:lvl5pPr>
              <a:defRPr lang="en-US" sz="2000" dirty="0">
                <a:solidFill>
                  <a:schemeClr val="bg2"/>
                </a:solidFill>
                <a:latin typeface="Lucida Sans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5566B3-AC1A-4FC1-85C0-A648500C4E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7794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1651" y="1981201"/>
            <a:ext cx="5600700" cy="48013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A58333-A56B-4C14-A986-C991287C90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84798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2CC363-9A55-4506-AC3E-A55545D700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25843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646331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2282163"/>
          </a:xfrm>
        </p:spPr>
        <p:txBody>
          <a:bodyPr/>
          <a:lstStyle>
            <a:lvl1pPr marL="165100" indent="-165100">
              <a:buSzPct val="125000"/>
              <a:buFont typeface="Arial" pitchFamily="34" charset="0"/>
              <a:buChar char="•"/>
              <a:defRPr lang="en-US" sz="2600" b="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1pPr>
            <a:lvl2pPr marL="509588" indent="-165100">
              <a:buSzPct val="125000"/>
              <a:buFont typeface="Arial" pitchFamily="34" charset="0"/>
              <a:buChar char="•"/>
              <a:defRPr lang="en-US" sz="2400" dirty="0" smtClean="0">
                <a:solidFill>
                  <a:schemeClr val="bg2"/>
                </a:solidFill>
                <a:latin typeface="Lucida Sans" pitchFamily="34" charset="0"/>
              </a:defRPr>
            </a:lvl2pPr>
            <a:lvl3pPr>
              <a:buSzPct val="125000"/>
              <a:buFont typeface="Arial" pitchFamily="34" charset="0"/>
              <a:buChar char="•"/>
              <a:defRPr lang="en-US" sz="2200" dirty="0" smtClean="0">
                <a:solidFill>
                  <a:schemeClr val="bg2"/>
                </a:solidFill>
                <a:latin typeface="Lucida Sans" pitchFamily="34" charset="0"/>
              </a:defRPr>
            </a:lvl3pPr>
            <a:lvl4pPr marL="974725" indent="-180975">
              <a:buSzPct val="125000"/>
              <a:buFont typeface="Arial" pitchFamily="34" charset="0"/>
              <a:buChar char="•"/>
              <a:defRPr lang="en-US" sz="2000" dirty="0">
                <a:solidFill>
                  <a:schemeClr val="bg2"/>
                </a:solidFill>
                <a:latin typeface="Lucida Sans" pitchFamily="34" charset="0"/>
              </a:defRPr>
            </a:lvl4pPr>
            <a:lvl5pPr>
              <a:buSzPct val="125000"/>
              <a:buFont typeface="Arial" pitchFamily="34" charset="0"/>
              <a:buChar char="•"/>
              <a:defRPr lang="en-US" sz="2000" dirty="0">
                <a:solidFill>
                  <a:schemeClr val="bg2"/>
                </a:solidFill>
                <a:latin typeface="Lucida Sans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30777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A36DC9-86B2-418B-A5F4-A1B14E15EE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42876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369332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6"/>
            <a:ext cx="5486400" cy="584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0"/>
            <a:ext cx="5486400" cy="30777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B96E55-DFDE-4FB2-831F-BE100C95C5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75589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8"/>
          <p:cNvGrpSpPr>
            <a:grpSpLocks/>
          </p:cNvGrpSpPr>
          <p:nvPr/>
        </p:nvGrpSpPr>
        <p:grpSpPr bwMode="auto">
          <a:xfrm>
            <a:off x="0" y="0"/>
            <a:ext cx="9144000" cy="6861175"/>
            <a:chOff x="0" y="0"/>
            <a:chExt cx="9144000" cy="6861175"/>
          </a:xfrm>
        </p:grpSpPr>
        <p:sp>
          <p:nvSpPr>
            <p:cNvPr id="16" name="Rectangle 15"/>
            <p:cNvSpPr/>
            <p:nvPr userDrawn="1"/>
          </p:nvSpPr>
          <p:spPr bwMode="white">
            <a:xfrm>
              <a:off x="0" y="0"/>
              <a:ext cx="3089275" cy="6858000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</a:schemeClr>
                </a:gs>
                <a:gs pos="100000">
                  <a:schemeClr val="tx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 bwMode="white">
            <a:xfrm>
              <a:off x="3068638" y="0"/>
              <a:ext cx="6075362" cy="6858000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</a:schemeClr>
                </a:gs>
                <a:gs pos="100000">
                  <a:schemeClr val="tx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8" name="Freeform 26"/>
            <p:cNvSpPr>
              <a:spLocks/>
            </p:cNvSpPr>
            <p:nvPr userDrawn="1"/>
          </p:nvSpPr>
          <p:spPr bwMode="white">
            <a:xfrm>
              <a:off x="11113" y="342900"/>
              <a:ext cx="8566150" cy="6518275"/>
            </a:xfrm>
            <a:custGeom>
              <a:avLst/>
              <a:gdLst/>
              <a:ahLst/>
              <a:cxnLst>
                <a:cxn ang="0">
                  <a:pos x="1598" y="0"/>
                </a:cxn>
                <a:cxn ang="0">
                  <a:pos x="1755" y="4"/>
                </a:cxn>
                <a:cxn ang="0">
                  <a:pos x="1910" y="17"/>
                </a:cxn>
                <a:cxn ang="0">
                  <a:pos x="2063" y="38"/>
                </a:cxn>
                <a:cxn ang="0">
                  <a:pos x="2214" y="68"/>
                </a:cxn>
                <a:cxn ang="0">
                  <a:pos x="2360" y="105"/>
                </a:cxn>
                <a:cxn ang="0">
                  <a:pos x="2504" y="150"/>
                </a:cxn>
                <a:cxn ang="0">
                  <a:pos x="2644" y="204"/>
                </a:cxn>
                <a:cxn ang="0">
                  <a:pos x="2781" y="264"/>
                </a:cxn>
                <a:cxn ang="0">
                  <a:pos x="2913" y="331"/>
                </a:cxn>
                <a:cxn ang="0">
                  <a:pos x="3041" y="404"/>
                </a:cxn>
                <a:cxn ang="0">
                  <a:pos x="3165" y="485"/>
                </a:cxn>
                <a:cxn ang="0">
                  <a:pos x="3285" y="571"/>
                </a:cxn>
                <a:cxn ang="0">
                  <a:pos x="3400" y="664"/>
                </a:cxn>
                <a:cxn ang="0">
                  <a:pos x="3509" y="761"/>
                </a:cxn>
                <a:cxn ang="0">
                  <a:pos x="3612" y="865"/>
                </a:cxn>
                <a:cxn ang="0">
                  <a:pos x="3710" y="975"/>
                </a:cxn>
                <a:cxn ang="0">
                  <a:pos x="3803" y="1090"/>
                </a:cxn>
                <a:cxn ang="0">
                  <a:pos x="3890" y="1209"/>
                </a:cxn>
                <a:cxn ang="0">
                  <a:pos x="3970" y="1332"/>
                </a:cxn>
                <a:cxn ang="0">
                  <a:pos x="4043" y="1461"/>
                </a:cxn>
                <a:cxn ang="0">
                  <a:pos x="4110" y="1594"/>
                </a:cxn>
                <a:cxn ang="0">
                  <a:pos x="4170" y="1729"/>
                </a:cxn>
                <a:cxn ang="0">
                  <a:pos x="4224" y="1870"/>
                </a:cxn>
                <a:cxn ang="0">
                  <a:pos x="4269" y="2014"/>
                </a:cxn>
                <a:cxn ang="0">
                  <a:pos x="4306" y="2161"/>
                </a:cxn>
                <a:cxn ang="0">
                  <a:pos x="4336" y="2310"/>
                </a:cxn>
                <a:cxn ang="0">
                  <a:pos x="4357" y="2463"/>
                </a:cxn>
                <a:cxn ang="0">
                  <a:pos x="4370" y="2618"/>
                </a:cxn>
                <a:cxn ang="0">
                  <a:pos x="4374" y="2776"/>
                </a:cxn>
                <a:cxn ang="0">
                  <a:pos x="4370" y="2917"/>
                </a:cxn>
                <a:cxn ang="0">
                  <a:pos x="4361" y="3056"/>
                </a:cxn>
                <a:cxn ang="0">
                  <a:pos x="4343" y="3193"/>
                </a:cxn>
                <a:cxn ang="0">
                  <a:pos x="4320" y="3328"/>
                </a:cxn>
                <a:cxn ang="0">
                  <a:pos x="0" y="3328"/>
                </a:cxn>
                <a:cxn ang="0">
                  <a:pos x="0" y="505"/>
                </a:cxn>
                <a:cxn ang="0">
                  <a:pos x="115" y="428"/>
                </a:cxn>
                <a:cxn ang="0">
                  <a:pos x="234" y="357"/>
                </a:cxn>
                <a:cxn ang="0">
                  <a:pos x="356" y="291"/>
                </a:cxn>
                <a:cxn ang="0">
                  <a:pos x="483" y="233"/>
                </a:cxn>
                <a:cxn ang="0">
                  <a:pos x="612" y="179"/>
                </a:cxn>
                <a:cxn ang="0">
                  <a:pos x="745" y="133"/>
                </a:cxn>
                <a:cxn ang="0">
                  <a:pos x="880" y="93"/>
                </a:cxn>
                <a:cxn ang="0">
                  <a:pos x="1019" y="60"/>
                </a:cxn>
                <a:cxn ang="0">
                  <a:pos x="1161" y="34"/>
                </a:cxn>
                <a:cxn ang="0">
                  <a:pos x="1303" y="15"/>
                </a:cxn>
                <a:cxn ang="0">
                  <a:pos x="1450" y="4"/>
                </a:cxn>
                <a:cxn ang="0">
                  <a:pos x="1598" y="0"/>
                </a:cxn>
              </a:cxnLst>
              <a:rect l="0" t="0" r="r" b="b"/>
              <a:pathLst>
                <a:path w="4374" h="3328">
                  <a:moveTo>
                    <a:pt x="1598" y="0"/>
                  </a:moveTo>
                  <a:lnTo>
                    <a:pt x="1755" y="4"/>
                  </a:lnTo>
                  <a:lnTo>
                    <a:pt x="1910" y="17"/>
                  </a:lnTo>
                  <a:lnTo>
                    <a:pt x="2063" y="38"/>
                  </a:lnTo>
                  <a:lnTo>
                    <a:pt x="2214" y="68"/>
                  </a:lnTo>
                  <a:lnTo>
                    <a:pt x="2360" y="105"/>
                  </a:lnTo>
                  <a:lnTo>
                    <a:pt x="2504" y="150"/>
                  </a:lnTo>
                  <a:lnTo>
                    <a:pt x="2644" y="204"/>
                  </a:lnTo>
                  <a:lnTo>
                    <a:pt x="2781" y="264"/>
                  </a:lnTo>
                  <a:lnTo>
                    <a:pt x="2913" y="331"/>
                  </a:lnTo>
                  <a:lnTo>
                    <a:pt x="3041" y="404"/>
                  </a:lnTo>
                  <a:lnTo>
                    <a:pt x="3165" y="485"/>
                  </a:lnTo>
                  <a:lnTo>
                    <a:pt x="3285" y="571"/>
                  </a:lnTo>
                  <a:lnTo>
                    <a:pt x="3400" y="664"/>
                  </a:lnTo>
                  <a:lnTo>
                    <a:pt x="3509" y="761"/>
                  </a:lnTo>
                  <a:lnTo>
                    <a:pt x="3612" y="865"/>
                  </a:lnTo>
                  <a:lnTo>
                    <a:pt x="3710" y="975"/>
                  </a:lnTo>
                  <a:lnTo>
                    <a:pt x="3803" y="1090"/>
                  </a:lnTo>
                  <a:lnTo>
                    <a:pt x="3890" y="1209"/>
                  </a:lnTo>
                  <a:lnTo>
                    <a:pt x="3970" y="1332"/>
                  </a:lnTo>
                  <a:lnTo>
                    <a:pt x="4043" y="1461"/>
                  </a:lnTo>
                  <a:lnTo>
                    <a:pt x="4110" y="1594"/>
                  </a:lnTo>
                  <a:lnTo>
                    <a:pt x="4170" y="1729"/>
                  </a:lnTo>
                  <a:lnTo>
                    <a:pt x="4224" y="1870"/>
                  </a:lnTo>
                  <a:lnTo>
                    <a:pt x="4269" y="2014"/>
                  </a:lnTo>
                  <a:lnTo>
                    <a:pt x="4306" y="2161"/>
                  </a:lnTo>
                  <a:lnTo>
                    <a:pt x="4336" y="2310"/>
                  </a:lnTo>
                  <a:lnTo>
                    <a:pt x="4357" y="2463"/>
                  </a:lnTo>
                  <a:lnTo>
                    <a:pt x="4370" y="2618"/>
                  </a:lnTo>
                  <a:lnTo>
                    <a:pt x="4374" y="2776"/>
                  </a:lnTo>
                  <a:lnTo>
                    <a:pt x="4370" y="2917"/>
                  </a:lnTo>
                  <a:lnTo>
                    <a:pt x="4361" y="3056"/>
                  </a:lnTo>
                  <a:lnTo>
                    <a:pt x="4343" y="3193"/>
                  </a:lnTo>
                  <a:lnTo>
                    <a:pt x="4320" y="3328"/>
                  </a:lnTo>
                  <a:lnTo>
                    <a:pt x="0" y="3328"/>
                  </a:lnTo>
                  <a:lnTo>
                    <a:pt x="0" y="505"/>
                  </a:lnTo>
                  <a:lnTo>
                    <a:pt x="115" y="428"/>
                  </a:lnTo>
                  <a:lnTo>
                    <a:pt x="234" y="357"/>
                  </a:lnTo>
                  <a:lnTo>
                    <a:pt x="356" y="291"/>
                  </a:lnTo>
                  <a:lnTo>
                    <a:pt x="483" y="233"/>
                  </a:lnTo>
                  <a:lnTo>
                    <a:pt x="612" y="179"/>
                  </a:lnTo>
                  <a:lnTo>
                    <a:pt x="745" y="133"/>
                  </a:lnTo>
                  <a:lnTo>
                    <a:pt x="880" y="93"/>
                  </a:lnTo>
                  <a:lnTo>
                    <a:pt x="1019" y="60"/>
                  </a:lnTo>
                  <a:lnTo>
                    <a:pt x="1161" y="34"/>
                  </a:lnTo>
                  <a:lnTo>
                    <a:pt x="1303" y="15"/>
                  </a:lnTo>
                  <a:lnTo>
                    <a:pt x="1450" y="4"/>
                  </a:lnTo>
                  <a:lnTo>
                    <a:pt x="1598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lumMod val="85000"/>
                  </a:schemeClr>
                </a:gs>
                <a:gs pos="100000">
                  <a:schemeClr val="tx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black">
          <a:xfrm>
            <a:off x="1874838" y="1592263"/>
            <a:ext cx="5600700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455613" y="906463"/>
            <a:ext cx="84391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2"/>
          </p:nvPr>
        </p:nvSpPr>
        <p:spPr bwMode="black">
          <a:xfrm>
            <a:off x="123825" y="6469063"/>
            <a:ext cx="1519238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bg2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44638" y="6469063"/>
            <a:ext cx="615315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bg2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" name="Rectangle 6"/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7766050" y="6469063"/>
            <a:ext cx="130175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83DCE6AC-48A4-487E-AC33-E79198AEE9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567" r:id="rId1"/>
    <p:sldLayoutId id="2147484558" r:id="rId2"/>
    <p:sldLayoutId id="2147484568" r:id="rId3"/>
    <p:sldLayoutId id="2147484559" r:id="rId4"/>
    <p:sldLayoutId id="2147484560" r:id="rId5"/>
    <p:sldLayoutId id="2147484561" r:id="rId6"/>
    <p:sldLayoutId id="2147484562" r:id="rId7"/>
    <p:sldLayoutId id="2147484563" r:id="rId8"/>
    <p:sldLayoutId id="2147484564" r:id="rId9"/>
    <p:sldLayoutId id="2147484565" r:id="rId10"/>
    <p:sldLayoutId id="2147484566" r:id="rId1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9pPr>
    </p:titleStyle>
    <p:bodyStyle>
      <a:lvl1pPr marL="165100" indent="-165100" algn="l" rtl="0" eaLnBrk="0" fontAlgn="base" hangingPunct="0">
        <a:spcBef>
          <a:spcPct val="25000"/>
        </a:spcBef>
        <a:spcAft>
          <a:spcPct val="0"/>
        </a:spcAft>
        <a:buClr>
          <a:srgbClr val="C60C30"/>
        </a:buClr>
        <a:buSzPct val="100000"/>
        <a:buFont typeface="Arial" panose="020B0604020202020204" pitchFamily="34" charset="0"/>
        <a:buChar char="•"/>
        <a:defRPr lang="en-US" sz="2600" dirty="0">
          <a:solidFill>
            <a:schemeClr val="bg2"/>
          </a:solidFill>
          <a:latin typeface="Lucida Sans" pitchFamily="34" charset="0"/>
          <a:ea typeface="+mn-ea"/>
          <a:cs typeface="+mn-cs"/>
        </a:defRPr>
      </a:lvl1pPr>
      <a:lvl2pPr marL="344488" indent="-179388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panose="020B0604020202020204" pitchFamily="34" charset="0"/>
        <a:buChar char="•"/>
        <a:defRPr lang="en-US" sz="2400" dirty="0">
          <a:solidFill>
            <a:schemeClr val="bg2"/>
          </a:solidFill>
          <a:latin typeface="Lucida Sans" pitchFamily="34" charset="0"/>
        </a:defRPr>
      </a:lvl2pPr>
      <a:lvl3pPr marL="509588" indent="-1651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panose="020B0604020202020204" pitchFamily="34" charset="0"/>
        <a:buChar char="•"/>
        <a:defRPr lang="en-US" sz="2200" dirty="0">
          <a:solidFill>
            <a:schemeClr val="bg2"/>
          </a:solidFill>
          <a:latin typeface="Lucida Sans" pitchFamily="34" charset="0"/>
        </a:defRPr>
      </a:lvl3pPr>
      <a:lvl4pPr marL="688975" indent="-179388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panose="020B0604020202020204" pitchFamily="34" charset="0"/>
        <a:buChar char="•"/>
        <a:defRPr lang="en-US" sz="2000" dirty="0">
          <a:solidFill>
            <a:schemeClr val="bg2"/>
          </a:solidFill>
          <a:latin typeface="Lucida Sans" pitchFamily="34" charset="0"/>
        </a:defRPr>
      </a:lvl4pPr>
      <a:lvl5pPr marL="854075" indent="-1651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panose="020B0604020202020204" pitchFamily="34" charset="0"/>
        <a:buChar char="•"/>
        <a:defRPr lang="en-US" sz="2000" dirty="0">
          <a:solidFill>
            <a:schemeClr val="bg2"/>
          </a:solidFill>
          <a:latin typeface="Lucida Sans" pitchFamily="34" charset="0"/>
        </a:defRPr>
      </a:lvl5pPr>
      <a:lvl6pPr marL="11414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15986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20558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25130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summeradmin.wsu.edu/perms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ummeradmin.wsu.edu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ummeradmin.wsu.edu/perms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summer@wsu.edu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 descr="http://kaga.wsulibs.wsu.edu/cgi-bin/showfile.exe?CISOROOT=/photo_serv&amp;CISOPTR=56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01"/>
          <a:stretch>
            <a:fillRect/>
          </a:stretch>
        </p:blipFill>
        <p:spPr bwMode="auto">
          <a:xfrm>
            <a:off x="0" y="0"/>
            <a:ext cx="30781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3216275" y="1147763"/>
            <a:ext cx="5661025" cy="1754187"/>
          </a:xfrm>
          <a:ln/>
        </p:spPr>
        <p:txBody>
          <a:bodyPr/>
          <a:lstStyle/>
          <a:p>
            <a:pPr algn="ctr"/>
            <a:r>
              <a:rPr altLang="en-US" sz="4000" dirty="0" smtClean="0"/>
              <a:t>2019 </a:t>
            </a:r>
            <a:br>
              <a:rPr altLang="en-US" sz="4000" dirty="0" smtClean="0"/>
            </a:br>
            <a:r>
              <a:rPr altLang="en-US" sz="4000" dirty="0" smtClean="0"/>
              <a:t>SUMMER SESSION APPOINTMENTS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8266" y="3217384"/>
            <a:ext cx="3981554" cy="227880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6"/>
          <p:cNvSpPr>
            <a:spLocks noGrp="1"/>
          </p:cNvSpPr>
          <p:nvPr>
            <p:ph idx="1"/>
          </p:nvPr>
        </p:nvSpPr>
        <p:spPr>
          <a:xfrm>
            <a:off x="388938" y="1624013"/>
            <a:ext cx="8377237" cy="1816100"/>
          </a:xfrm>
        </p:spPr>
        <p:txBody>
          <a:bodyPr/>
          <a:lstStyle/>
          <a:p>
            <a:pPr>
              <a:defRPr/>
            </a:pPr>
            <a:r>
              <a:rPr altLang="en-US" dirty="0" smtClean="0"/>
              <a:t>Instructors are part-time temporary faculty, Job Class Code 0215.  </a:t>
            </a:r>
            <a:r>
              <a:rPr altLang="en-US" dirty="0" smtClean="0">
                <a:solidFill>
                  <a:srgbClr val="FF0000"/>
                </a:solidFill>
              </a:rPr>
              <a:t>This now includes Pullman &amp; Global Campus summer appointments</a:t>
            </a:r>
            <a:r>
              <a:rPr altLang="en-US" dirty="0" smtClean="0"/>
              <a:t>.</a:t>
            </a:r>
          </a:p>
          <a:p>
            <a:pPr marL="165100" indent="0">
              <a:buFont typeface="Arial" pitchFamily="34" charset="0"/>
              <a:buNone/>
              <a:defRPr/>
            </a:pPr>
            <a:endParaRPr altLang="en-US" sz="2400" dirty="0" smtClean="0"/>
          </a:p>
        </p:txBody>
      </p:sp>
      <p:sp>
        <p:nvSpPr>
          <p:cNvPr id="23555" name="Title 5"/>
          <p:cNvSpPr>
            <a:spLocks noGrp="1"/>
          </p:cNvSpPr>
          <p:nvPr>
            <p:ph type="title"/>
          </p:nvPr>
        </p:nvSpPr>
        <p:spPr>
          <a:xfrm>
            <a:off x="733425" y="342900"/>
            <a:ext cx="7772400" cy="534988"/>
          </a:xfrm>
        </p:spPr>
        <p:txBody>
          <a:bodyPr/>
          <a:lstStyle/>
          <a:p>
            <a:r>
              <a:rPr lang="en-US" altLang="en-US" sz="3200" smtClean="0"/>
              <a:t>Policy Highlights</a:t>
            </a:r>
          </a:p>
        </p:txBody>
      </p:sp>
      <p:sp>
        <p:nvSpPr>
          <p:cNvPr id="4" name="Title 5"/>
          <p:cNvSpPr txBox="1">
            <a:spLocks/>
          </p:cNvSpPr>
          <p:nvPr/>
        </p:nvSpPr>
        <p:spPr bwMode="black">
          <a:xfrm>
            <a:off x="749300" y="895350"/>
            <a:ext cx="777240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800" b="1" kern="0" dirty="0">
                <a:solidFill>
                  <a:schemeClr val="accent2">
                    <a:lumMod val="75000"/>
                  </a:schemeClr>
                </a:solidFill>
                <a:latin typeface="Lucida Sans" pitchFamily="34" charset="0"/>
                <a:ea typeface="+mj-ea"/>
                <a:cs typeface="+mj-cs"/>
              </a:rPr>
              <a:t>Part-Time Temporary Faculty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6"/>
          <p:cNvSpPr>
            <a:spLocks noGrp="1"/>
          </p:cNvSpPr>
          <p:nvPr>
            <p:ph idx="1"/>
          </p:nvPr>
        </p:nvSpPr>
        <p:spPr>
          <a:xfrm>
            <a:off x="568325" y="1863725"/>
            <a:ext cx="7772400" cy="4757713"/>
          </a:xfrm>
        </p:spPr>
        <p:txBody>
          <a:bodyPr/>
          <a:lstStyle/>
          <a:p>
            <a:pPr>
              <a:buFont typeface="Arial" pitchFamily="34" charset="0"/>
              <a:buNone/>
              <a:defRPr/>
            </a:pPr>
            <a:r>
              <a:rPr altLang="en-US" sz="2400" dirty="0" smtClean="0"/>
              <a:t>All Salaries are now negotiated</a:t>
            </a:r>
          </a:p>
          <a:p>
            <a:pPr>
              <a:defRPr/>
            </a:pPr>
            <a:r>
              <a:rPr altLang="en-US" sz="2400" dirty="0" err="1" smtClean="0"/>
              <a:t>Appt</a:t>
            </a:r>
            <a:r>
              <a:rPr altLang="en-US" sz="2400" dirty="0" smtClean="0"/>
              <a:t> %: Will still need to be used on the PERMS calculator</a:t>
            </a:r>
            <a:r>
              <a:rPr altLang="en-US" sz="2400" dirty="0"/>
              <a:t> </a:t>
            </a:r>
            <a:r>
              <a:rPr altLang="en-US" sz="2400" dirty="0" smtClean="0"/>
              <a:t>as well as the Percent of effort.</a:t>
            </a:r>
          </a:p>
          <a:p>
            <a:pPr>
              <a:defRPr/>
            </a:pPr>
            <a:r>
              <a:rPr dirty="0" smtClean="0"/>
              <a:t>Total </a:t>
            </a:r>
            <a:r>
              <a:rPr dirty="0"/>
              <a:t>% Effort Link: </a:t>
            </a:r>
          </a:p>
          <a:p>
            <a:pPr marL="749300" lvl="3">
              <a:buFont typeface="Wingdings" pitchFamily="2" charset="2"/>
              <a:buChar char="§"/>
              <a:defRPr/>
            </a:pPr>
            <a:r>
              <a:rPr lang="en-US" b="1" u="sng" dirty="0">
                <a:solidFill>
                  <a:srgbClr val="C60C30"/>
                </a:solidFill>
                <a:hlinkClick r:id="rId3"/>
              </a:rPr>
              <a:t>https://summeradmin.wsu.edu/perms</a:t>
            </a:r>
            <a:r>
              <a:rPr lang="en-US" b="1" u="sng" dirty="0" smtClean="0">
                <a:solidFill>
                  <a:srgbClr val="C60C30"/>
                </a:solidFill>
                <a:hlinkClick r:id="rId3"/>
              </a:rPr>
              <a:t>/</a:t>
            </a:r>
            <a:endParaRPr lang="en-US" b="1" u="sng" dirty="0" smtClean="0">
              <a:solidFill>
                <a:srgbClr val="C60C30"/>
              </a:solidFill>
            </a:endParaRPr>
          </a:p>
          <a:p>
            <a:pPr marL="523875" lvl="2">
              <a:buFont typeface="Wingdings" pitchFamily="2" charset="2"/>
              <a:buChar char="§"/>
              <a:defRPr/>
            </a:pPr>
            <a:r>
              <a:rPr sz="2600" dirty="0" err="1" smtClean="0"/>
              <a:t>Appt</a:t>
            </a:r>
            <a:r>
              <a:rPr sz="2600" dirty="0" smtClean="0"/>
              <a:t> %:</a:t>
            </a:r>
          </a:p>
          <a:p>
            <a:pPr marL="749300" lvl="3">
              <a:buFont typeface="Wingdings" pitchFamily="2" charset="2"/>
              <a:buChar char="§"/>
              <a:defRPr/>
            </a:pPr>
            <a:r>
              <a:rPr b="1" u="sng" dirty="0" smtClean="0">
                <a:solidFill>
                  <a:srgbClr val="C60C30"/>
                </a:solidFill>
                <a:hlinkClick r:id="rId4"/>
              </a:rPr>
              <a:t>www.summeradmin.wsu.edu</a:t>
            </a:r>
            <a:endParaRPr b="1" u="sng" dirty="0" smtClean="0">
              <a:solidFill>
                <a:srgbClr val="C60C30"/>
              </a:solidFill>
            </a:endParaRPr>
          </a:p>
          <a:p>
            <a:pPr marL="523875" lvl="2">
              <a:buFont typeface="Wingdings" pitchFamily="2" charset="2"/>
              <a:buChar char="§"/>
              <a:defRPr/>
            </a:pPr>
            <a:endParaRPr dirty="0"/>
          </a:p>
          <a:p>
            <a:pPr>
              <a:defRPr/>
            </a:pPr>
            <a:endParaRPr altLang="en-US" sz="2000" dirty="0" smtClean="0"/>
          </a:p>
          <a:p>
            <a:pPr lvl="2">
              <a:defRPr/>
            </a:pPr>
            <a:r>
              <a:rPr altLang="en-US" sz="1800" dirty="0" smtClean="0"/>
              <a:t>Example: 3 credits taught in 6 weeks, </a:t>
            </a:r>
            <a:r>
              <a:rPr altLang="en-US" sz="1800" dirty="0" err="1" smtClean="0"/>
              <a:t>Appt</a:t>
            </a:r>
            <a:r>
              <a:rPr altLang="en-US" sz="1800" dirty="0" smtClean="0"/>
              <a:t> % = 66.7</a:t>
            </a:r>
          </a:p>
          <a:p>
            <a:pPr>
              <a:defRPr/>
            </a:pPr>
            <a:endParaRPr altLang="en-US" sz="24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071563" y="444500"/>
            <a:ext cx="6765925" cy="10779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200" b="1" dirty="0">
                <a:solidFill>
                  <a:schemeClr val="accent3"/>
                </a:solidFill>
                <a:cs typeface="+mn-cs"/>
              </a:rPr>
              <a:t>No Summer Session salary formula</a:t>
            </a:r>
          </a:p>
        </p:txBody>
      </p:sp>
      <p:sp>
        <p:nvSpPr>
          <p:cNvPr id="5" name="Title 5"/>
          <p:cNvSpPr txBox="1">
            <a:spLocks/>
          </p:cNvSpPr>
          <p:nvPr/>
        </p:nvSpPr>
        <p:spPr bwMode="black">
          <a:xfrm>
            <a:off x="722313" y="1384300"/>
            <a:ext cx="777240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800" b="1" kern="0" dirty="0" smtClean="0">
                <a:solidFill>
                  <a:schemeClr val="accent2">
                    <a:lumMod val="75000"/>
                  </a:schemeClr>
                </a:solidFill>
                <a:latin typeface="Lucida Sans" pitchFamily="34" charset="0"/>
                <a:ea typeface="+mj-ea"/>
                <a:cs typeface="+mj-cs"/>
              </a:rPr>
              <a:t>Faculty Summer Session Appointments</a:t>
            </a:r>
            <a:endParaRPr lang="en-US" sz="2800" b="1" kern="0" dirty="0">
              <a:solidFill>
                <a:schemeClr val="accent2">
                  <a:lumMod val="75000"/>
                </a:schemeClr>
              </a:solidFill>
              <a:latin typeface="Lucida Sans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500"/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500"/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500"/>
                                        <p:tgtEl>
                                          <p:spTgt spid="17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500"/>
                                        <p:tgtEl>
                                          <p:spTgt spid="174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6"/>
          <p:cNvSpPr>
            <a:spLocks noGrp="1"/>
          </p:cNvSpPr>
          <p:nvPr>
            <p:ph idx="1"/>
          </p:nvPr>
        </p:nvSpPr>
        <p:spPr>
          <a:xfrm>
            <a:off x="709613" y="1544638"/>
            <a:ext cx="7772400" cy="2646362"/>
          </a:xfrm>
        </p:spPr>
        <p:txBody>
          <a:bodyPr/>
          <a:lstStyle/>
          <a:p>
            <a:r>
              <a:rPr altLang="en-US" smtClean="0"/>
              <a:t>Review required.</a:t>
            </a:r>
          </a:p>
          <a:p>
            <a:pPr marL="523875" lvl="2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altLang="en-US" smtClean="0"/>
              <a:t>Examples: Mass salary increase or "B" line</a:t>
            </a:r>
          </a:p>
          <a:p>
            <a:r>
              <a:rPr altLang="en-US" smtClean="0"/>
              <a:t>Summer "B" line runs early May.</a:t>
            </a:r>
            <a:endParaRPr altLang="en-US" b="1" smtClean="0"/>
          </a:p>
          <a:p>
            <a:r>
              <a:rPr altLang="en-US" smtClean="0"/>
              <a:t>Summer "B" line will trigger Yellow Triangle.</a:t>
            </a:r>
          </a:p>
          <a:p>
            <a:endParaRPr altLang="en-US" b="1" smtClean="0"/>
          </a:p>
        </p:txBody>
      </p:sp>
      <p:sp>
        <p:nvSpPr>
          <p:cNvPr id="6147" name="Title 5"/>
          <p:cNvSpPr>
            <a:spLocks noGrp="1"/>
          </p:cNvSpPr>
          <p:nvPr>
            <p:ph type="title"/>
          </p:nvPr>
        </p:nvSpPr>
        <p:spPr>
          <a:xfrm>
            <a:off x="755650" y="906463"/>
            <a:ext cx="7772400" cy="534987"/>
          </a:xfrm>
        </p:spPr>
        <p:txBody>
          <a:bodyPr/>
          <a:lstStyle/>
          <a:p>
            <a:r>
              <a:rPr lang="en-US" altLang="en-US" sz="3200" smtClean="0"/>
              <a:t>YELLOW TRIANGLE FLAG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15 0.03196  0.037 0.06526  0.055 0.07858  C 0.082 0.09988  0.108 0.10788  0.113 0.09722  C 0.117 0.08657  0.099 0.05993  0.072 0.03862  C 0.054 0.0253  0.021 0.01598  -0.008 0.01465  C -0.036 0.01598  -0.07 0.0253  -0.088 0.03862  C -0.115 0.05993  -0.133 0.08657  -0.128 0.09722  C -0.123 0.10788  -0.097 0.09988  -0.071 0.07858  C -0.053 0.06526  -0.03 0.03196  -0.016 0  C -0.001 -0.03329  0.009 -0.07724  0.009 -0.10521  C 0.009 -0.14783  0.002 -0.18112  -0.008 -0.18112  C -0.017 -0.18112  -0.025 -0.14783  -0.025 -0.10521  C -0.025 -0.07724  -0.014 -0.03329  0 0  Z" pathEditMode="relative" ptsTypes="">
                                      <p:cBhvr>
                                        <p:cTn id="6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build="p"/>
      <p:bldP spid="614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801688" y="515938"/>
            <a:ext cx="7772400" cy="539750"/>
          </a:xfrm>
        </p:spPr>
        <p:txBody>
          <a:bodyPr/>
          <a:lstStyle/>
          <a:p>
            <a:r>
              <a:rPr lang="en-US" altLang="en-US" smtClean="0"/>
              <a:t>PERMS Benefit Line</a:t>
            </a:r>
            <a:br>
              <a:rPr lang="en-US" altLang="en-US" smtClean="0"/>
            </a:br>
            <a:endParaRPr lang="en-US" altLang="en-US" smtClean="0"/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534988" y="741363"/>
            <a:ext cx="8081962" cy="6216650"/>
          </a:xfrm>
        </p:spPr>
        <p:txBody>
          <a:bodyPr/>
          <a:lstStyle/>
          <a:p>
            <a:r>
              <a:rPr altLang="en-US" smtClean="0"/>
              <a:t>Summer Session and summer appointments hanging out in PERMS, will generate an email stating that a “review” of the appointment is required.</a:t>
            </a:r>
          </a:p>
          <a:p>
            <a:r>
              <a:rPr altLang="en-US" smtClean="0"/>
              <a:t>Go to PERMS action </a:t>
            </a:r>
            <a:r>
              <a:rPr altLang="en-US" b="1" smtClean="0"/>
              <a:t>(add/change/route).</a:t>
            </a:r>
          </a:p>
          <a:p>
            <a:r>
              <a:rPr altLang="en-US" smtClean="0"/>
              <a:t>Click </a:t>
            </a:r>
            <a:r>
              <a:rPr altLang="en-US" b="1" smtClean="0"/>
              <a:t>‘Change’</a:t>
            </a:r>
            <a:r>
              <a:rPr altLang="en-US" smtClean="0"/>
              <a:t> button.</a:t>
            </a:r>
          </a:p>
          <a:p>
            <a:r>
              <a:rPr altLang="en-US" smtClean="0"/>
              <a:t>Review for possible changes, if none,</a:t>
            </a:r>
          </a:p>
          <a:p>
            <a:r>
              <a:rPr altLang="en-US" smtClean="0"/>
              <a:t>Click </a:t>
            </a:r>
            <a:r>
              <a:rPr altLang="en-US" b="1" smtClean="0">
                <a:solidFill>
                  <a:srgbClr val="FF0000"/>
                </a:solidFill>
              </a:rPr>
              <a:t>CONTINUE</a:t>
            </a:r>
            <a:r>
              <a:rPr altLang="en-US" smtClean="0"/>
              <a:t>. Review icon will disappear, the appointment will be “Ready for HEPPS” or whatever status the action is currently set to.</a:t>
            </a:r>
          </a:p>
          <a:p>
            <a:r>
              <a:rPr altLang="en-US" b="1" smtClean="0">
                <a:solidFill>
                  <a:srgbClr val="FF0000"/>
                </a:solidFill>
              </a:rPr>
              <a:t>DO NOT REROUTE</a:t>
            </a:r>
            <a:r>
              <a:rPr altLang="en-US" smtClean="0">
                <a:solidFill>
                  <a:srgbClr val="FF0000"/>
                </a:solidFill>
              </a:rPr>
              <a:t> </a:t>
            </a:r>
            <a:r>
              <a:rPr altLang="en-US" smtClean="0"/>
              <a:t>the PERMS appointment unless you made a change to it.</a:t>
            </a:r>
          </a:p>
          <a:p>
            <a:pPr>
              <a:buFont typeface="Arial" pitchFamily="34" charset="0"/>
              <a:buNone/>
            </a:pPr>
            <a:endParaRPr alt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844550" y="382588"/>
            <a:ext cx="7772400" cy="479425"/>
          </a:xfrm>
        </p:spPr>
        <p:txBody>
          <a:bodyPr/>
          <a:lstStyle/>
          <a:p>
            <a:r>
              <a:rPr lang="en-US" altLang="en-US" smtClean="0"/>
              <a:t>PERMS Action Codes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492125" y="1781175"/>
            <a:ext cx="8110538" cy="2000250"/>
          </a:xfrm>
        </p:spPr>
        <p:txBody>
          <a:bodyPr/>
          <a:lstStyle/>
          <a:p>
            <a:r>
              <a:rPr altLang="en-US" b="1" smtClean="0"/>
              <a:t>New Appointment 25:</a:t>
            </a:r>
            <a:r>
              <a:rPr altLang="en-US" smtClean="0"/>
              <a:t>  Use this code for adding Summer Session appointments.</a:t>
            </a:r>
          </a:p>
          <a:p>
            <a:r>
              <a:rPr altLang="en-US" smtClean="0"/>
              <a:t>DO NOT use “Renewal” or “Reappointment.”</a:t>
            </a:r>
          </a:p>
          <a:p>
            <a:pPr>
              <a:buFont typeface="Arial" pitchFamily="34" charset="0"/>
              <a:buNone/>
            </a:pPr>
            <a:endParaRPr alt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801688" y="903288"/>
            <a:ext cx="7772400" cy="479425"/>
          </a:xfrm>
        </p:spPr>
        <p:txBody>
          <a:bodyPr/>
          <a:lstStyle/>
          <a:p>
            <a:r>
              <a:rPr lang="en-US" altLang="en-US" smtClean="0"/>
              <a:t>PERMS Action Codes (cont)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457200" y="1544638"/>
            <a:ext cx="8116888" cy="2800350"/>
          </a:xfrm>
        </p:spPr>
        <p:txBody>
          <a:bodyPr/>
          <a:lstStyle/>
          <a:p>
            <a:r>
              <a:rPr altLang="en-US" smtClean="0"/>
              <a:t>Using an improper code will incorrectly route the PERMS appointment and HRS will have to manually change the action code in PERMS. </a:t>
            </a:r>
          </a:p>
          <a:p>
            <a:r>
              <a:rPr altLang="en-US" smtClean="0"/>
              <a:t>If you are unsure of which action code to use, please call HRS at 335-4521.</a:t>
            </a:r>
          </a:p>
          <a:p>
            <a:endParaRPr alt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946150" y="268288"/>
            <a:ext cx="7772400" cy="479425"/>
          </a:xfrm>
        </p:spPr>
        <p:txBody>
          <a:bodyPr/>
          <a:lstStyle/>
          <a:p>
            <a:r>
              <a:rPr lang="en-US" altLang="en-US" smtClean="0"/>
              <a:t>Summer PERMS screen shot</a:t>
            </a:r>
          </a:p>
        </p:txBody>
      </p:sp>
      <p:sp>
        <p:nvSpPr>
          <p:cNvPr id="6" name="Down Arrow 5"/>
          <p:cNvSpPr/>
          <p:nvPr/>
        </p:nvSpPr>
        <p:spPr>
          <a:xfrm>
            <a:off x="2827338" y="3192463"/>
            <a:ext cx="195262" cy="254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2772" name="TextBox 6"/>
          <p:cNvSpPr txBox="1">
            <a:spLocks noChangeArrowheads="1"/>
          </p:cNvSpPr>
          <p:nvPr/>
        </p:nvSpPr>
        <p:spPr bwMode="auto">
          <a:xfrm>
            <a:off x="2481263" y="2946400"/>
            <a:ext cx="143033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000" i="1" u="sng">
                <a:solidFill>
                  <a:schemeClr val="bg2"/>
                </a:solidFill>
              </a:rPr>
              <a:t>Can’t change this field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4233863" y="4064000"/>
            <a:ext cx="1912937" cy="26193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74" name="TextBox 11"/>
          <p:cNvSpPr txBox="1">
            <a:spLocks noChangeArrowheads="1"/>
          </p:cNvSpPr>
          <p:nvPr/>
        </p:nvSpPr>
        <p:spPr bwMode="auto">
          <a:xfrm>
            <a:off x="6146800" y="3810000"/>
            <a:ext cx="1887538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chemeClr val="bg2"/>
                </a:solidFill>
              </a:rPr>
              <a:t>Still need to use appt% chart for calculating full-time monthly</a:t>
            </a:r>
          </a:p>
        </p:txBody>
      </p:sp>
      <p:pic>
        <p:nvPicPr>
          <p:cNvPr id="32775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71450" y="898525"/>
            <a:ext cx="8890000" cy="5464175"/>
          </a:xfrm>
        </p:spPr>
      </p:pic>
      <p:sp>
        <p:nvSpPr>
          <p:cNvPr id="4" name="Oval 3"/>
          <p:cNvSpPr/>
          <p:nvPr/>
        </p:nvSpPr>
        <p:spPr>
          <a:xfrm>
            <a:off x="4381500" y="4325938"/>
            <a:ext cx="901700" cy="735012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700088" y="885825"/>
            <a:ext cx="7772400" cy="479425"/>
          </a:xfrm>
        </p:spPr>
        <p:txBody>
          <a:bodyPr/>
          <a:lstStyle/>
          <a:p>
            <a:r>
              <a:rPr lang="en-US" altLang="en-US" smtClean="0"/>
              <a:t>Summer Calculator</a:t>
            </a:r>
          </a:p>
        </p:txBody>
      </p:sp>
      <p:pic>
        <p:nvPicPr>
          <p:cNvPr id="33795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19175" y="1968500"/>
            <a:ext cx="7305675" cy="3449638"/>
          </a:xfrm>
        </p:spPr>
      </p:pic>
      <p:sp>
        <p:nvSpPr>
          <p:cNvPr id="6" name="Down Arrow 5"/>
          <p:cNvSpPr/>
          <p:nvPr/>
        </p:nvSpPr>
        <p:spPr>
          <a:xfrm>
            <a:off x="2827338" y="3192463"/>
            <a:ext cx="195262" cy="254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3797" name="TextBox 6"/>
          <p:cNvSpPr txBox="1">
            <a:spLocks noChangeArrowheads="1"/>
          </p:cNvSpPr>
          <p:nvPr/>
        </p:nvSpPr>
        <p:spPr bwMode="auto">
          <a:xfrm>
            <a:off x="2481263" y="2946400"/>
            <a:ext cx="143033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000" i="1" u="sng">
                <a:solidFill>
                  <a:schemeClr val="bg2"/>
                </a:solidFill>
              </a:rPr>
              <a:t>Can’t change this field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4233863" y="4064000"/>
            <a:ext cx="1912937" cy="26193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799" name="TextBox 11"/>
          <p:cNvSpPr txBox="1">
            <a:spLocks noChangeArrowheads="1"/>
          </p:cNvSpPr>
          <p:nvPr/>
        </p:nvSpPr>
        <p:spPr bwMode="auto">
          <a:xfrm>
            <a:off x="6146800" y="3810000"/>
            <a:ext cx="1887538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chemeClr val="bg2"/>
                </a:solidFill>
              </a:rPr>
              <a:t>Still need to use appt% chart for calculating full-time monthly</a:t>
            </a:r>
          </a:p>
        </p:txBody>
      </p:sp>
      <p:sp>
        <p:nvSpPr>
          <p:cNvPr id="2" name="Right Arrow 1"/>
          <p:cNvSpPr/>
          <p:nvPr/>
        </p:nvSpPr>
        <p:spPr>
          <a:xfrm>
            <a:off x="358775" y="3116263"/>
            <a:ext cx="682625" cy="2492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801" name="TextBox 3"/>
          <p:cNvSpPr txBox="1">
            <a:spLocks noChangeArrowheads="1"/>
          </p:cNvSpPr>
          <p:nvPr/>
        </p:nvSpPr>
        <p:spPr bwMode="auto">
          <a:xfrm>
            <a:off x="179388" y="2422525"/>
            <a:ext cx="10191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200">
                <a:solidFill>
                  <a:srgbClr val="FF0000"/>
                </a:solidFill>
              </a:rPr>
              <a:t>Say Yes to Negotiated Salary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198563" y="3563938"/>
            <a:ext cx="455295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ctrTitle"/>
          </p:nvPr>
        </p:nvSpPr>
        <p:spPr>
          <a:xfrm>
            <a:off x="1719263" y="1277938"/>
            <a:ext cx="5238750" cy="534987"/>
          </a:xfrm>
        </p:spPr>
        <p:txBody>
          <a:bodyPr/>
          <a:lstStyle/>
          <a:p>
            <a:pPr algn="ctr">
              <a:lnSpc>
                <a:spcPct val="90000"/>
              </a:lnSpc>
              <a:defRPr/>
            </a:pPr>
            <a:r>
              <a:rPr lang="en-US" sz="3200" kern="1200" dirty="0" smtClean="0"/>
              <a:t>Conditions</a:t>
            </a:r>
          </a:p>
        </p:txBody>
      </p:sp>
      <p:sp>
        <p:nvSpPr>
          <p:cNvPr id="34819" name="Subtitle 9"/>
          <p:cNvSpPr>
            <a:spLocks noGrp="1"/>
          </p:cNvSpPr>
          <p:nvPr>
            <p:ph type="subTitle" idx="1"/>
          </p:nvPr>
        </p:nvSpPr>
        <p:spPr>
          <a:xfrm>
            <a:off x="806450" y="2157413"/>
            <a:ext cx="7477125" cy="2454275"/>
          </a:xfrm>
        </p:spPr>
        <p:txBody>
          <a:bodyPr/>
          <a:lstStyle/>
          <a:p>
            <a:pPr marL="120650" indent="-120650"/>
            <a:r>
              <a:rPr altLang="en-US" sz="2600" smtClean="0"/>
              <a:t> The information you enter in the Conditions box is not saved in PERMS OR HEPPS. Summer Session receives this information in a download.</a:t>
            </a:r>
          </a:p>
          <a:p>
            <a:pPr marL="120650" indent="-120650"/>
            <a:r>
              <a:rPr altLang="en-US" smtClean="0"/>
              <a:t/>
            </a:r>
            <a:br>
              <a:rPr altLang="en-US" smtClean="0"/>
            </a:br>
            <a:endParaRPr alt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ctrTitle"/>
          </p:nvPr>
        </p:nvSpPr>
        <p:spPr>
          <a:xfrm>
            <a:off x="2201863" y="1993900"/>
            <a:ext cx="5238750" cy="1422400"/>
          </a:xfrm>
        </p:spPr>
        <p:txBody>
          <a:bodyPr/>
          <a:lstStyle/>
          <a:p>
            <a:pPr algn="ctr">
              <a:lnSpc>
                <a:spcPct val="90000"/>
              </a:lnSpc>
              <a:defRPr/>
            </a:pPr>
            <a:r>
              <a:rPr lang="en-US" sz="3200" kern="1200" dirty="0" smtClean="0"/>
              <a:t>Teaching Assistant and Research Assistant Appointments</a:t>
            </a:r>
          </a:p>
        </p:txBody>
      </p:sp>
      <p:sp>
        <p:nvSpPr>
          <p:cNvPr id="36867" name="Subtitle 9"/>
          <p:cNvSpPr>
            <a:spLocks noGrp="1"/>
          </p:cNvSpPr>
          <p:nvPr>
            <p:ph type="subTitle" idx="1"/>
          </p:nvPr>
        </p:nvSpPr>
        <p:spPr>
          <a:xfrm>
            <a:off x="806450" y="2157413"/>
            <a:ext cx="7477125" cy="769937"/>
          </a:xfrm>
        </p:spPr>
        <p:txBody>
          <a:bodyPr/>
          <a:lstStyle/>
          <a:p>
            <a:pPr marL="120650" indent="-120650"/>
            <a:r>
              <a:rPr altLang="en-US" smtClean="0"/>
              <a:t/>
            </a:r>
            <a:br>
              <a:rPr altLang="en-US" smtClean="0"/>
            </a:br>
            <a:endParaRPr alt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6"/>
          <p:cNvSpPr>
            <a:spLocks noGrp="1"/>
          </p:cNvSpPr>
          <p:nvPr>
            <p:ph idx="1"/>
          </p:nvPr>
        </p:nvSpPr>
        <p:spPr>
          <a:xfrm>
            <a:off x="755650" y="1104900"/>
            <a:ext cx="7772400" cy="4062413"/>
          </a:xfrm>
        </p:spPr>
        <p:txBody>
          <a:bodyPr/>
          <a:lstStyle/>
          <a:p>
            <a:pPr>
              <a:defRPr/>
            </a:pPr>
            <a:r>
              <a:rPr dirty="0" smtClean="0"/>
              <a:t>Review Summer Session Appointment Policies and changes</a:t>
            </a:r>
          </a:p>
          <a:p>
            <a:pPr>
              <a:defRPr/>
            </a:pPr>
            <a:r>
              <a:rPr dirty="0" smtClean="0"/>
              <a:t>Review TEMPS Appointments</a:t>
            </a:r>
          </a:p>
          <a:p>
            <a:pPr>
              <a:defRPr/>
            </a:pPr>
            <a:r>
              <a:rPr dirty="0"/>
              <a:t>Review Summer Session PERMS </a:t>
            </a:r>
            <a:r>
              <a:rPr dirty="0" smtClean="0"/>
              <a:t>entering</a:t>
            </a:r>
          </a:p>
          <a:p>
            <a:pPr>
              <a:defRPr/>
            </a:pPr>
            <a:r>
              <a:rPr dirty="0" smtClean="0"/>
              <a:t>Graduate Teaching &amp; Research Assistantships</a:t>
            </a:r>
          </a:p>
          <a:p>
            <a:pPr>
              <a:defRPr/>
            </a:pPr>
            <a:endParaRPr dirty="0" smtClean="0"/>
          </a:p>
          <a:p>
            <a:pPr marL="165100" indent="0">
              <a:buFont typeface="Arial" pitchFamily="34" charset="0"/>
              <a:buNone/>
              <a:defRPr/>
            </a:pPr>
            <a:endParaRPr dirty="0" smtClean="0"/>
          </a:p>
        </p:txBody>
      </p:sp>
      <p:sp>
        <p:nvSpPr>
          <p:cNvPr id="8195" name="Title 5"/>
          <p:cNvSpPr>
            <a:spLocks noGrp="1"/>
          </p:cNvSpPr>
          <p:nvPr>
            <p:ph type="title"/>
          </p:nvPr>
        </p:nvSpPr>
        <p:spPr>
          <a:xfrm>
            <a:off x="755650" y="212725"/>
            <a:ext cx="7772400" cy="534988"/>
          </a:xfrm>
        </p:spPr>
        <p:txBody>
          <a:bodyPr/>
          <a:lstStyle/>
          <a:p>
            <a:r>
              <a:rPr lang="en-US" altLang="en-US" sz="3200" smtClean="0"/>
              <a:t>Purpose of Training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3"/>
          <p:cNvSpPr>
            <a:spLocks noGrp="1"/>
          </p:cNvSpPr>
          <p:nvPr>
            <p:ph type="title"/>
          </p:nvPr>
        </p:nvSpPr>
        <p:spPr>
          <a:xfrm>
            <a:off x="801688" y="515938"/>
            <a:ext cx="7772400" cy="866775"/>
          </a:xfrm>
        </p:spPr>
        <p:txBody>
          <a:bodyPr/>
          <a:lstStyle/>
          <a:p>
            <a:r>
              <a:rPr lang="en-US" altLang="en-US" smtClean="0"/>
              <a:t>Summer Assistantships Waiver Information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01688" y="1544638"/>
            <a:ext cx="7772400" cy="1954212"/>
          </a:xfrm>
        </p:spPr>
        <p:txBody>
          <a:bodyPr>
            <a:normAutofit fontScale="25000" lnSpcReduction="20000"/>
          </a:bodyPr>
          <a:lstStyle/>
          <a:p>
            <a:pPr>
              <a:defRPr/>
            </a:pPr>
            <a:r>
              <a:rPr sz="8000" dirty="0" smtClean="0"/>
              <a:t>The Graduate School does not provide any tuition waivers for summer assistantships</a:t>
            </a:r>
          </a:p>
          <a:p>
            <a:pPr>
              <a:defRPr/>
            </a:pPr>
            <a:r>
              <a:rPr sz="8000" dirty="0" smtClean="0"/>
              <a:t>There is no Non-Resident tuition during Summer Session. Please do not select the NR waiver option</a:t>
            </a:r>
          </a:p>
          <a:p>
            <a:pPr>
              <a:defRPr/>
            </a:pPr>
            <a:r>
              <a:rPr sz="8000" dirty="0" smtClean="0"/>
              <a:t>There is no Half-waivers for summer session assistantship appointments</a:t>
            </a:r>
          </a:p>
          <a:p>
            <a:pPr>
              <a:defRPr/>
            </a:pPr>
            <a:r>
              <a:rPr sz="8000" dirty="0" smtClean="0"/>
              <a:t>Waiver Options:</a:t>
            </a:r>
          </a:p>
          <a:p>
            <a:pPr lvl="1">
              <a:defRPr/>
            </a:pPr>
            <a:r>
              <a:rPr sz="8000" b="1" u="sng" dirty="0" smtClean="0"/>
              <a:t>SSW</a:t>
            </a:r>
            <a:r>
              <a:rPr sz="8000" dirty="0" smtClean="0"/>
              <a:t>: Summer Session Waiver: to be used for Summer Teaching appointments only, Job Class 9970 – Valued at </a:t>
            </a:r>
            <a:r>
              <a:rPr sz="8000" dirty="0" smtClean="0">
                <a:solidFill>
                  <a:srgbClr val="FF0000"/>
                </a:solidFill>
              </a:rPr>
              <a:t>$</a:t>
            </a:r>
            <a:r>
              <a:rPr lang="en-US" sz="8000" dirty="0" smtClean="0">
                <a:solidFill>
                  <a:srgbClr val="FF0000"/>
                </a:solidFill>
              </a:rPr>
              <a:t>1,683</a:t>
            </a:r>
          </a:p>
          <a:p>
            <a:pPr lvl="1">
              <a:defRPr/>
            </a:pPr>
            <a:r>
              <a:rPr sz="8000" b="1" u="sng" dirty="0" smtClean="0"/>
              <a:t>QTR</a:t>
            </a:r>
            <a:r>
              <a:rPr sz="8000" dirty="0" smtClean="0"/>
              <a:t>: Qualified Tuition Reduction: to be used for those appointed to Research Assistantships and Staff Assistantships – Valued at </a:t>
            </a:r>
            <a:r>
              <a:rPr sz="8000" dirty="0" smtClean="0">
                <a:solidFill>
                  <a:srgbClr val="FF0000"/>
                </a:solidFill>
              </a:rPr>
              <a:t>$</a:t>
            </a:r>
            <a:r>
              <a:rPr lang="en-US" sz="8000" dirty="0">
                <a:solidFill>
                  <a:srgbClr val="FF0000"/>
                </a:solidFill>
              </a:rPr>
              <a:t>1,683</a:t>
            </a:r>
            <a:endParaRPr dirty="0" smtClean="0"/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801688" y="903288"/>
            <a:ext cx="7772400" cy="479425"/>
          </a:xfrm>
        </p:spPr>
        <p:txBody>
          <a:bodyPr/>
          <a:lstStyle/>
          <a:p>
            <a:r>
              <a:rPr lang="en-US" altLang="en-US" smtClean="0"/>
              <a:t>Teaching Assistantship – Title 9970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801688" y="1544638"/>
            <a:ext cx="7772400" cy="3749675"/>
          </a:xfrm>
        </p:spPr>
        <p:txBody>
          <a:bodyPr/>
          <a:lstStyle/>
          <a:p>
            <a:r>
              <a:rPr altLang="en-US" sz="2000" dirty="0" smtClean="0"/>
              <a:t>Student must:</a:t>
            </a:r>
          </a:p>
          <a:p>
            <a:pPr lvl="1"/>
            <a:r>
              <a:rPr altLang="en-US" sz="2000" dirty="0" smtClean="0"/>
              <a:t>Be appointed for at least 4 weeks</a:t>
            </a:r>
          </a:p>
          <a:p>
            <a:pPr lvl="1"/>
            <a:r>
              <a:rPr altLang="en-US" sz="2000" dirty="0" smtClean="0"/>
              <a:t>Be enrolled for 3 credits during one of the Summer Session blocks</a:t>
            </a:r>
          </a:p>
          <a:p>
            <a:pPr lvl="1"/>
            <a:r>
              <a:rPr altLang="en-US" sz="2000" dirty="0" smtClean="0"/>
              <a:t>Be appointed to an FTE</a:t>
            </a:r>
            <a:r>
              <a:rPr altLang="en-US" sz="2000" u="sng" dirty="0" smtClean="0"/>
              <a:t>&gt; </a:t>
            </a:r>
            <a:r>
              <a:rPr altLang="en-US" sz="2000" dirty="0" smtClean="0"/>
              <a:t>50%  (20hrs per week or more)</a:t>
            </a:r>
          </a:p>
          <a:p>
            <a:pPr lvl="1"/>
            <a:r>
              <a:rPr altLang="en-US" sz="2000" dirty="0" smtClean="0"/>
              <a:t>Must have held an assistantship appointment during spring 2019 or qualified for assistantship appointment, but no funding was available</a:t>
            </a:r>
          </a:p>
          <a:p>
            <a:pPr lvl="1"/>
            <a:r>
              <a:rPr altLang="en-US" sz="2000" dirty="0" smtClean="0"/>
              <a:t>Be compensated at the same salary range as they were during the academic year</a:t>
            </a:r>
          </a:p>
          <a:p>
            <a:r>
              <a:rPr altLang="en-US" sz="2000" dirty="0" smtClean="0"/>
              <a:t>Only one tuition waiver is awarded per student on TA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407406" y="288910"/>
            <a:ext cx="8166682" cy="1255728"/>
          </a:xfrm>
        </p:spPr>
        <p:txBody>
          <a:bodyPr/>
          <a:lstStyle/>
          <a:p>
            <a:r>
              <a:rPr lang="en-US" altLang="en-US" dirty="0" smtClean="0"/>
              <a:t>Research Assistantships – Title Code 9971</a:t>
            </a:r>
            <a:br>
              <a:rPr lang="en-US" altLang="en-US" dirty="0" smtClean="0"/>
            </a:b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Staff Assistantships – Title Code 9972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801688" y="1544638"/>
            <a:ext cx="7772400" cy="5711825"/>
          </a:xfrm>
        </p:spPr>
        <p:txBody>
          <a:bodyPr/>
          <a:lstStyle/>
          <a:p>
            <a:r>
              <a:rPr altLang="en-US" dirty="0" smtClean="0"/>
              <a:t>Student must:</a:t>
            </a:r>
          </a:p>
          <a:p>
            <a:pPr lvl="1"/>
            <a:r>
              <a:rPr altLang="en-US" dirty="0" smtClean="0"/>
              <a:t>Be appointed for at least 4 weeks</a:t>
            </a:r>
          </a:p>
          <a:p>
            <a:pPr lvl="1"/>
            <a:r>
              <a:rPr altLang="en-US" dirty="0" smtClean="0"/>
              <a:t>Be enrolled for 3 credits during one of the Summer Session blocks</a:t>
            </a:r>
          </a:p>
          <a:p>
            <a:pPr lvl="1"/>
            <a:r>
              <a:rPr altLang="en-US" dirty="0" smtClean="0"/>
              <a:t>Be appointed to an FTE</a:t>
            </a:r>
            <a:r>
              <a:rPr altLang="en-US" u="sng" dirty="0" smtClean="0"/>
              <a:t>&gt; </a:t>
            </a:r>
            <a:r>
              <a:rPr altLang="en-US" dirty="0" smtClean="0"/>
              <a:t>50%  (20hrs per week or more)</a:t>
            </a:r>
          </a:p>
          <a:p>
            <a:r>
              <a:rPr altLang="en-US" dirty="0" smtClean="0">
                <a:solidFill>
                  <a:srgbClr val="FF0000"/>
                </a:solidFill>
              </a:rPr>
              <a:t>Override Account MUST be entered in the PERMS “QTR </a:t>
            </a:r>
            <a:r>
              <a:rPr altLang="en-US" dirty="0" err="1" smtClean="0">
                <a:solidFill>
                  <a:srgbClr val="FF0000"/>
                </a:solidFill>
              </a:rPr>
              <a:t>Ovr</a:t>
            </a:r>
            <a:r>
              <a:rPr altLang="en-US" dirty="0" smtClean="0">
                <a:solidFill>
                  <a:srgbClr val="FF0000"/>
                </a:solidFill>
              </a:rPr>
              <a:t> Acct” field for any appointments funded on state funds (001-01) </a:t>
            </a:r>
            <a:endParaRPr altLang="en-US" dirty="0" smtClean="0"/>
          </a:p>
          <a:p>
            <a:pPr lvl="1"/>
            <a:r>
              <a:rPr altLang="en-US" dirty="0" smtClean="0"/>
              <a:t>Example of how account should be entered into PERMS: (1450212G29400076)</a:t>
            </a:r>
          </a:p>
          <a:p>
            <a:pPr lvl="1"/>
            <a:endParaRPr altLang="en-US" dirty="0" smtClean="0"/>
          </a:p>
          <a:p>
            <a:pPr lvl="1"/>
            <a:endParaRPr altLang="en-US" dirty="0" smtClean="0"/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628650" y="903288"/>
            <a:ext cx="7772400" cy="479425"/>
          </a:xfrm>
        </p:spPr>
        <p:txBody>
          <a:bodyPr/>
          <a:lstStyle/>
          <a:p>
            <a:r>
              <a:rPr lang="en-US" altLang="en-US" dirty="0" smtClean="0"/>
              <a:t>Summer Tuition and Fees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227263"/>
            <a:ext cx="7886700" cy="792162"/>
          </a:xfrm>
        </p:spPr>
        <p:txBody>
          <a:bodyPr>
            <a:normAutofit fontScale="62500" lnSpcReduction="20000"/>
          </a:bodyPr>
          <a:lstStyle/>
          <a:p>
            <a:pPr>
              <a:defRPr/>
            </a:pPr>
            <a:r>
              <a:rPr dirty="0" smtClean="0"/>
              <a:t>Graduate Tuition: $588 per credit (includes S&amp;A fee per credit = $81)</a:t>
            </a:r>
          </a:p>
          <a:p>
            <a:pPr>
              <a:defRPr/>
            </a:pPr>
            <a:r>
              <a:rPr dirty="0" smtClean="0"/>
              <a:t>Waiver valued at: $</a:t>
            </a:r>
            <a:r>
              <a:rPr lang="en-US" dirty="0"/>
              <a:t>1,683</a:t>
            </a:r>
            <a:endParaRPr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1587956"/>
              </p:ext>
            </p:extLst>
          </p:nvPr>
        </p:nvGraphicFramePr>
        <p:xfrm>
          <a:off x="1785230" y="3019425"/>
          <a:ext cx="5459239" cy="3091665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35635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1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41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855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Type</a:t>
                      </a:r>
                      <a:endParaRPr lang="en-US" sz="1400" dirty="0"/>
                    </a:p>
                  </a:txBody>
                  <a:tcPr marL="68580" marR="68580" marT="34282" marB="34282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Period</a:t>
                      </a:r>
                      <a:endParaRPr lang="en-US" sz="1400" dirty="0"/>
                    </a:p>
                  </a:txBody>
                  <a:tcPr marL="68580" marR="68580" marT="34282" marB="34282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Amount</a:t>
                      </a:r>
                      <a:endParaRPr lang="en-US" sz="1400" dirty="0"/>
                    </a:p>
                  </a:txBody>
                  <a:tcPr marL="68580" marR="68580" marT="34282" marB="3428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812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H&amp;W</a:t>
                      </a:r>
                      <a:r>
                        <a:rPr lang="en-US" sz="1200" baseline="0" dirty="0" smtClean="0"/>
                        <a:t> Fee</a:t>
                      </a:r>
                      <a:endParaRPr lang="en-US" sz="1200" dirty="0"/>
                    </a:p>
                  </a:txBody>
                  <a:tcPr marL="68580" marR="68580" marT="34282" marB="34282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Any</a:t>
                      </a:r>
                      <a:endParaRPr lang="en-US" sz="1200" dirty="0"/>
                    </a:p>
                  </a:txBody>
                  <a:tcPr marL="68580" marR="68580" marT="34282" marB="34282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$70.00</a:t>
                      </a:r>
                    </a:p>
                  </a:txBody>
                  <a:tcPr marL="68580" marR="68580" marT="34282" marB="3428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812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S&amp;A Fee</a:t>
                      </a:r>
                      <a:endParaRPr lang="en-US" sz="1200" dirty="0"/>
                    </a:p>
                  </a:txBody>
                  <a:tcPr marL="68580" marR="68580" marT="34282" marB="34282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Any</a:t>
                      </a:r>
                      <a:endParaRPr lang="en-US" sz="1200" dirty="0"/>
                    </a:p>
                  </a:txBody>
                  <a:tcPr marL="68580" marR="68580" marT="34282" marB="34282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$81.00</a:t>
                      </a:r>
                      <a:endParaRPr lang="en-US" sz="1200" dirty="0"/>
                    </a:p>
                  </a:txBody>
                  <a:tcPr marL="68580" marR="68580" marT="34282" marB="3428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812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Compton Union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dirty="0" smtClean="0"/>
                        <a:t>Building</a:t>
                      </a:r>
                      <a:endParaRPr lang="en-US" sz="1200" dirty="0"/>
                    </a:p>
                  </a:txBody>
                  <a:tcPr marL="68580" marR="68580" marT="34282" marB="34282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 </a:t>
                      </a:r>
                      <a:r>
                        <a:rPr lang="en-US" sz="1200" dirty="0" err="1" smtClean="0"/>
                        <a:t>wks</a:t>
                      </a:r>
                      <a:r>
                        <a:rPr lang="en-US" sz="1200" dirty="0" smtClean="0"/>
                        <a:t>/less</a:t>
                      </a:r>
                      <a:endParaRPr lang="en-US" sz="1200" dirty="0"/>
                    </a:p>
                  </a:txBody>
                  <a:tcPr marL="68580" marR="68580" marT="34282" marB="34282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$24.00</a:t>
                      </a:r>
                    </a:p>
                  </a:txBody>
                  <a:tcPr marL="68580" marR="68580" marT="34282" marB="34282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812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Compton Union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dirty="0" smtClean="0"/>
                        <a:t>Building</a:t>
                      </a:r>
                      <a:endParaRPr lang="en-US" sz="1200" dirty="0"/>
                    </a:p>
                  </a:txBody>
                  <a:tcPr marL="68580" marR="68580" marT="34282" marB="34282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 or 5 </a:t>
                      </a:r>
                      <a:r>
                        <a:rPr lang="en-US" sz="1200" dirty="0" err="1" smtClean="0"/>
                        <a:t>wks</a:t>
                      </a:r>
                      <a:endParaRPr lang="en-US" sz="1200" dirty="0"/>
                    </a:p>
                  </a:txBody>
                  <a:tcPr marL="68580" marR="68580" marT="34282" marB="34282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$48.00</a:t>
                      </a:r>
                      <a:endParaRPr lang="en-US" sz="1200" dirty="0"/>
                    </a:p>
                  </a:txBody>
                  <a:tcPr marL="68580" marR="68580" marT="34282" marB="34282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812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Compton Union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dirty="0" smtClean="0"/>
                        <a:t>Building</a:t>
                      </a:r>
                      <a:endParaRPr lang="en-US" sz="1200" dirty="0"/>
                    </a:p>
                  </a:txBody>
                  <a:tcPr marL="68580" marR="68580" marT="34282" marB="34282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6wks/more</a:t>
                      </a:r>
                      <a:endParaRPr lang="en-US" sz="1200" dirty="0"/>
                    </a:p>
                  </a:txBody>
                  <a:tcPr marL="68580" marR="68580" marT="34282" marB="34282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$72.00</a:t>
                      </a:r>
                      <a:endParaRPr lang="en-US" sz="1200" dirty="0"/>
                    </a:p>
                  </a:txBody>
                  <a:tcPr marL="68580" marR="68580" marT="34282" marB="34282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812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Student</a:t>
                      </a:r>
                      <a:r>
                        <a:rPr lang="en-US" sz="1200" baseline="0" dirty="0" smtClean="0"/>
                        <a:t> Recreation Center</a:t>
                      </a:r>
                      <a:endParaRPr lang="en-US" sz="1200" dirty="0"/>
                    </a:p>
                  </a:txBody>
                  <a:tcPr marL="68580" marR="68580" marT="34282" marB="34282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3wks/less</a:t>
                      </a:r>
                    </a:p>
                  </a:txBody>
                  <a:tcPr marL="68580" marR="68580" marT="34282" marB="34282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$31.00</a:t>
                      </a:r>
                      <a:endParaRPr lang="en-US" sz="1200" dirty="0"/>
                    </a:p>
                  </a:txBody>
                  <a:tcPr marL="68580" marR="68580" marT="34282" marB="34282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812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Student</a:t>
                      </a:r>
                      <a:r>
                        <a:rPr lang="en-US" sz="1200" baseline="0" dirty="0" smtClean="0"/>
                        <a:t> Recreation Center</a:t>
                      </a:r>
                      <a:endParaRPr lang="en-US" sz="1200" dirty="0" smtClean="0"/>
                    </a:p>
                  </a:txBody>
                  <a:tcPr marL="68580" marR="68580" marT="34282" marB="34282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4 or 5 </a:t>
                      </a:r>
                      <a:r>
                        <a:rPr lang="en-US" sz="1200" dirty="0" err="1" smtClean="0"/>
                        <a:t>wks</a:t>
                      </a:r>
                      <a:endParaRPr lang="en-US" sz="1200" dirty="0" smtClean="0"/>
                    </a:p>
                  </a:txBody>
                  <a:tcPr marL="68580" marR="68580" marT="34282" marB="34282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$62.75</a:t>
                      </a:r>
                      <a:endParaRPr lang="en-US" sz="1200" dirty="0"/>
                    </a:p>
                  </a:txBody>
                  <a:tcPr marL="68580" marR="68580" marT="34282" marB="34282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812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Student</a:t>
                      </a:r>
                      <a:r>
                        <a:rPr lang="en-US" sz="1200" baseline="0" dirty="0" smtClean="0"/>
                        <a:t> Recreation Center</a:t>
                      </a:r>
                      <a:endParaRPr lang="en-US" sz="1200" dirty="0"/>
                    </a:p>
                  </a:txBody>
                  <a:tcPr marL="68580" marR="68580" marT="34282" marB="34282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6wks/more</a:t>
                      </a:r>
                    </a:p>
                  </a:txBody>
                  <a:tcPr marL="68580" marR="68580" marT="34282" marB="34282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$93.00</a:t>
                      </a:r>
                      <a:endParaRPr lang="en-US" sz="1200" dirty="0"/>
                    </a:p>
                  </a:txBody>
                  <a:tcPr marL="68580" marR="68580" marT="34282" marB="34282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8123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68580" marR="68580" marT="34282" marB="34282"/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68580" marR="68580" marT="34282" marB="34282"/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68580" marR="68580" marT="34282" marB="34282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331788" y="1193800"/>
            <a:ext cx="7772400" cy="479425"/>
          </a:xfrm>
        </p:spPr>
        <p:txBody>
          <a:bodyPr/>
          <a:lstStyle/>
          <a:p>
            <a:r>
              <a:rPr lang="en-US" altLang="en-US" smtClean="0">
                <a:solidFill>
                  <a:srgbClr val="C00000"/>
                </a:solidFill>
              </a:rPr>
              <a:t>Summer Graduate Student Titles</a:t>
            </a:r>
            <a:endParaRPr lang="en-US" altLang="en-US" smtClean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90563" y="2074863"/>
          <a:ext cx="77724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Title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Title</a:t>
                      </a:r>
                      <a:r>
                        <a:rPr lang="en-US" baseline="0" dirty="0" smtClean="0"/>
                        <a:t> Code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Graduate Teaching</a:t>
                      </a:r>
                      <a:r>
                        <a:rPr lang="en-US" baseline="0" dirty="0" smtClean="0"/>
                        <a:t> Assistantship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9970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Graduate Research Assistantship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9971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Graduate Staff Assistant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9972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Graduate Project</a:t>
                      </a:r>
                      <a:r>
                        <a:rPr lang="en-US" baseline="0" dirty="0" smtClean="0"/>
                        <a:t> Assistant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9904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5" name="Content Placeholder 3"/>
          <p:cNvGraphicFramePr>
            <a:graphicFrameLocks/>
          </p:cNvGraphicFramePr>
          <p:nvPr/>
        </p:nvGraphicFramePr>
        <p:xfrm>
          <a:off x="593725" y="4710113"/>
          <a:ext cx="7772400" cy="1112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946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Title</a:t>
                      </a:r>
                      <a:endParaRPr lang="en-US" sz="18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Position #</a:t>
                      </a:r>
                      <a:endParaRPr lang="en-US" sz="1800" dirty="0"/>
                    </a:p>
                  </a:txBody>
                  <a:tcPr marT="45733" marB="4573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Professional Worker</a:t>
                      </a:r>
                      <a:r>
                        <a:rPr lang="en-US" sz="1800" baseline="0" dirty="0" smtClean="0"/>
                        <a:t> I</a:t>
                      </a:r>
                      <a:endParaRPr lang="en-US" sz="1800" dirty="0" smtClean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125161</a:t>
                      </a:r>
                      <a:endParaRPr lang="en-US" sz="1800" dirty="0"/>
                    </a:p>
                  </a:txBody>
                  <a:tcPr marT="45733" marB="4573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Professional Worker</a:t>
                      </a:r>
                      <a:r>
                        <a:rPr lang="en-US" sz="1800" baseline="0" dirty="0" smtClean="0"/>
                        <a:t> II</a:t>
                      </a:r>
                      <a:endParaRPr lang="en-US" sz="1800" dirty="0" smtClean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125162</a:t>
                      </a:r>
                      <a:endParaRPr lang="en-US" sz="1800" dirty="0"/>
                    </a:p>
                  </a:txBody>
                  <a:tcPr marT="45733" marB="4573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 bwMode="black">
          <a:xfrm>
            <a:off x="431800" y="4119563"/>
            <a:ext cx="777240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1"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Lucida Sans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Lucida Sans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Lucida Sans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Lucida Sans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Lucida Sans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kern="0" dirty="0" smtClean="0">
                <a:solidFill>
                  <a:srgbClr val="C00000"/>
                </a:solidFill>
              </a:rPr>
              <a:t>Summer Session Time-Slip Positions</a:t>
            </a:r>
            <a:endParaRPr lang="en-US" altLang="en-US" kern="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ctrTitle"/>
          </p:nvPr>
        </p:nvSpPr>
        <p:spPr>
          <a:xfrm>
            <a:off x="1206500" y="1549400"/>
            <a:ext cx="5738813" cy="534988"/>
          </a:xfrm>
        </p:spPr>
        <p:txBody>
          <a:bodyPr/>
          <a:lstStyle/>
          <a:p>
            <a:pPr algn="ctr">
              <a:lnSpc>
                <a:spcPct val="90000"/>
              </a:lnSpc>
              <a:defRPr/>
            </a:pPr>
            <a:r>
              <a:rPr lang="en-US" sz="3200" kern="1200" dirty="0" smtClean="0"/>
              <a:t>Last, But Very Important</a:t>
            </a:r>
          </a:p>
        </p:txBody>
      </p:sp>
      <p:sp>
        <p:nvSpPr>
          <p:cNvPr id="34819" name="Subtitle 9"/>
          <p:cNvSpPr>
            <a:spLocks noGrp="1"/>
          </p:cNvSpPr>
          <p:nvPr>
            <p:ph type="subTitle" idx="1"/>
          </p:nvPr>
        </p:nvSpPr>
        <p:spPr>
          <a:xfrm>
            <a:off x="1279525" y="2224088"/>
            <a:ext cx="6486525" cy="2532062"/>
          </a:xfrm>
        </p:spPr>
        <p:txBody>
          <a:bodyPr/>
          <a:lstStyle/>
          <a:p>
            <a:pPr marL="120650" indent="-120650">
              <a:buFont typeface="Arial" panose="020B0604020202020204" pitchFamily="34" charset="0"/>
              <a:buChar char="•"/>
            </a:pPr>
            <a:r>
              <a:rPr altLang="en-US" sz="2600" smtClean="0"/>
              <a:t>Cancel appointment if the course is cancelled. </a:t>
            </a:r>
          </a:p>
          <a:p>
            <a:pPr marL="120650" indent="-120650">
              <a:buFont typeface="Arial" panose="020B0604020202020204" pitchFamily="34" charset="0"/>
              <a:buChar char="•"/>
            </a:pPr>
            <a:r>
              <a:rPr altLang="en-US" sz="2600" smtClean="0"/>
              <a:t>Cancel appointment if instructor, faculty, or TA unable to teach. </a:t>
            </a:r>
            <a:r>
              <a:rPr altLang="en-US" smtClean="0"/>
              <a:t/>
            </a:r>
            <a:br>
              <a:rPr altLang="en-US" smtClean="0"/>
            </a:br>
            <a:endParaRPr alt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 descr="FallColor2896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881"/>
          <a:stretch>
            <a:fillRect/>
          </a:stretch>
        </p:blipFill>
        <p:spPr bwMode="auto">
          <a:xfrm>
            <a:off x="0" y="0"/>
            <a:ext cx="30099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4287838" y="674688"/>
            <a:ext cx="4697412" cy="5032375"/>
          </a:xfrm>
        </p:spPr>
        <p:txBody>
          <a:bodyPr/>
          <a:lstStyle/>
          <a:p>
            <a:pPr algn="ctr">
              <a:defRPr/>
            </a:pPr>
            <a:r>
              <a:rPr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WSU employees attending this session via videoconferencing </a:t>
            </a:r>
            <a:br>
              <a:rPr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who wish to have it documented on their training history </a:t>
            </a:r>
            <a:br>
              <a:rPr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must notify </a:t>
            </a:r>
            <a:br>
              <a:rPr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Human Resource Services</a:t>
            </a:r>
            <a:br>
              <a:rPr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within three days of the session date: </a:t>
            </a:r>
            <a:br>
              <a:rPr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hrstraining@wsu.edu </a:t>
            </a:r>
            <a:endParaRPr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endParaRPr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68" name="Picture 17" descr="C:\Documents and Settings\dschmidt\Local Settings\Temporary Internet Files\Content.IE5\1C3T5VOZ\MPj04072280000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4" t="29594" r="28175"/>
          <a:stretch>
            <a:fillRect/>
          </a:stretch>
        </p:blipFill>
        <p:spPr bwMode="auto">
          <a:xfrm>
            <a:off x="0" y="0"/>
            <a:ext cx="4279900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56300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801688" y="903288"/>
            <a:ext cx="7772400" cy="479425"/>
          </a:xfrm>
        </p:spPr>
        <p:txBody>
          <a:bodyPr/>
          <a:lstStyle/>
          <a:p>
            <a:r>
              <a:rPr lang="en-US" altLang="en-US" smtClean="0"/>
              <a:t>Reminder:  No summer salary formula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801688" y="1544638"/>
            <a:ext cx="7772400" cy="2893100"/>
          </a:xfrm>
        </p:spPr>
        <p:txBody>
          <a:bodyPr/>
          <a:lstStyle/>
          <a:p>
            <a:r>
              <a:rPr altLang="en-US" dirty="0" smtClean="0"/>
              <a:t>Please follow the guidelines set in the faculty manual Page 59.  Summer Salary: "</a:t>
            </a:r>
            <a:r>
              <a:rPr lang="en-US" altLang="en-US" dirty="0" smtClean="0"/>
              <a:t>Payment </a:t>
            </a:r>
            <a:r>
              <a:rPr lang="en-US" altLang="en-US" dirty="0"/>
              <a:t>for summer employment will be at an agreed figure, which in no case may exceed </a:t>
            </a:r>
            <a:r>
              <a:rPr lang="en-US" altLang="en-US" dirty="0" smtClean="0"/>
              <a:t>a monthly </a:t>
            </a:r>
            <a:r>
              <a:rPr lang="en-US" altLang="en-US" dirty="0"/>
              <a:t>rate of one-ninth of the previous academic-year salary. Normally, total employment </a:t>
            </a:r>
            <a:r>
              <a:rPr lang="en-US" altLang="en-US" dirty="0" smtClean="0"/>
              <a:t>is limited </a:t>
            </a:r>
            <a:r>
              <a:rPr lang="en-US" altLang="en-US" dirty="0"/>
              <a:t>to two (2) months</a:t>
            </a:r>
            <a:r>
              <a:rPr lang="en-US" altLang="en-US" dirty="0" smtClean="0"/>
              <a:t>.”</a:t>
            </a:r>
            <a:endParaRPr altLang="en-US" dirty="0" smtClean="0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t Placeholder 6"/>
          <p:cNvSpPr>
            <a:spLocks noGrp="1"/>
          </p:cNvSpPr>
          <p:nvPr>
            <p:ph idx="1"/>
          </p:nvPr>
        </p:nvSpPr>
        <p:spPr>
          <a:xfrm>
            <a:off x="342900" y="1216835"/>
            <a:ext cx="8343900" cy="5017527"/>
          </a:xfrm>
        </p:spPr>
        <p:txBody>
          <a:bodyPr/>
          <a:lstStyle/>
          <a:p>
            <a:pPr marL="165100" indent="0" algn="ctr">
              <a:buNone/>
              <a:defRPr/>
            </a:pPr>
            <a:r>
              <a:rPr lang="en-US" altLang="en-US" sz="2800" b="1" dirty="0" smtClean="0"/>
              <a:t>PERMS </a:t>
            </a:r>
            <a:r>
              <a:rPr lang="en-US" altLang="en-US" sz="2800" b="1" dirty="0"/>
              <a:t>Appointments </a:t>
            </a:r>
            <a:r>
              <a:rPr lang="en-US" altLang="en-US" sz="2800" b="1" dirty="0" smtClean="0"/>
              <a:t>2019</a:t>
            </a:r>
            <a:endParaRPr altLang="en-US" dirty="0" smtClean="0"/>
          </a:p>
          <a:p>
            <a:pPr marL="165100" indent="0" algn="ctr">
              <a:buNone/>
              <a:defRPr/>
            </a:pPr>
            <a:r>
              <a:rPr lang="en-US" altLang="en-US" sz="2000" dirty="0">
                <a:hlinkClick r:id="rId3"/>
              </a:rPr>
              <a:t>https://summeradmin.wsu.edu/perms</a:t>
            </a:r>
            <a:r>
              <a:rPr lang="en-US" altLang="en-US" sz="2000" dirty="0" smtClean="0">
                <a:hlinkClick r:id="rId3"/>
              </a:rPr>
              <a:t>/</a:t>
            </a:r>
            <a:endParaRPr lang="en-US" altLang="en-US" sz="2000" dirty="0" smtClean="0"/>
          </a:p>
          <a:p>
            <a:pPr marL="165100" indent="0" algn="ctr">
              <a:spcBef>
                <a:spcPts val="0"/>
              </a:spcBef>
              <a:buNone/>
              <a:defRPr/>
            </a:pPr>
            <a:endParaRPr lang="en-US" altLang="en-US" sz="1200" dirty="0" smtClean="0"/>
          </a:p>
          <a:p>
            <a:pPr>
              <a:spcBef>
                <a:spcPts val="0"/>
              </a:spcBef>
              <a:defRPr/>
            </a:pPr>
            <a:r>
              <a:rPr lang="en-US" altLang="en-US" sz="1600" dirty="0" smtClean="0"/>
              <a:t>PERMS </a:t>
            </a:r>
            <a:r>
              <a:rPr lang="en-US" altLang="en-US" sz="1600" dirty="0"/>
              <a:t>Instructions (</a:t>
            </a:r>
            <a:r>
              <a:rPr lang="en-US" altLang="en-US" sz="1600" dirty="0" smtClean="0"/>
              <a:t>pdf) – </a:t>
            </a:r>
          </a:p>
          <a:p>
            <a:pPr lvl="2">
              <a:spcBef>
                <a:spcPts val="0"/>
              </a:spcBef>
              <a:defRPr/>
            </a:pPr>
            <a:r>
              <a:rPr lang="en-US" altLang="en-US" sz="1200" dirty="0" smtClean="0"/>
              <a:t>Instructions</a:t>
            </a:r>
            <a:r>
              <a:rPr lang="en-US" altLang="en-US" sz="1200" dirty="0"/>
              <a:t>, policies, worksheets, and </a:t>
            </a:r>
            <a:r>
              <a:rPr lang="en-US" altLang="en-US" sz="1200" dirty="0" smtClean="0"/>
              <a:t>examples</a:t>
            </a:r>
          </a:p>
          <a:p>
            <a:pPr marL="344488" lvl="1" indent="0">
              <a:spcBef>
                <a:spcPts val="0"/>
              </a:spcBef>
              <a:buNone/>
              <a:defRPr/>
            </a:pPr>
            <a:endParaRPr lang="en-US" altLang="en-US" sz="900" dirty="0"/>
          </a:p>
          <a:p>
            <a:pPr>
              <a:spcBef>
                <a:spcPts val="0"/>
              </a:spcBef>
              <a:defRPr/>
            </a:pPr>
            <a:r>
              <a:rPr lang="en-US" altLang="en-US" sz="1600" dirty="0"/>
              <a:t>Appointment Percentage (FTE) Chart (</a:t>
            </a:r>
            <a:r>
              <a:rPr lang="en-US" altLang="en-US" sz="1600" dirty="0" smtClean="0"/>
              <a:t>pdf) – </a:t>
            </a:r>
          </a:p>
          <a:p>
            <a:pPr lvl="2">
              <a:spcBef>
                <a:spcPts val="0"/>
              </a:spcBef>
              <a:defRPr/>
            </a:pPr>
            <a:r>
              <a:rPr lang="en-US" altLang="en-US" sz="1200" dirty="0" smtClean="0"/>
              <a:t>Full-time </a:t>
            </a:r>
            <a:r>
              <a:rPr lang="en-US" altLang="en-US" sz="1200" dirty="0"/>
              <a:t>equivalency chart, used to calculate Summer Session salaries</a:t>
            </a:r>
            <a:r>
              <a:rPr lang="en-US" altLang="en-US" sz="1200" dirty="0" smtClean="0"/>
              <a:t>.</a:t>
            </a:r>
          </a:p>
          <a:p>
            <a:pPr marL="344488" lvl="1" indent="0">
              <a:spcBef>
                <a:spcPts val="0"/>
              </a:spcBef>
              <a:buNone/>
              <a:defRPr/>
            </a:pPr>
            <a:endParaRPr lang="en-US" altLang="en-US" sz="900" dirty="0" smtClean="0"/>
          </a:p>
          <a:p>
            <a:pPr>
              <a:spcBef>
                <a:spcPts val="0"/>
              </a:spcBef>
              <a:defRPr/>
            </a:pPr>
            <a:r>
              <a:rPr lang="en-US" altLang="en-US" sz="1600" dirty="0" smtClean="0"/>
              <a:t>Percent </a:t>
            </a:r>
            <a:r>
              <a:rPr lang="en-US" altLang="en-US" sz="1600" dirty="0"/>
              <a:t>of Effort Chart (</a:t>
            </a:r>
            <a:r>
              <a:rPr lang="en-US" altLang="en-US" sz="1600" dirty="0" err="1" smtClean="0"/>
              <a:t>xlsx</a:t>
            </a:r>
            <a:r>
              <a:rPr lang="en-US" altLang="en-US" sz="1600" dirty="0" smtClean="0"/>
              <a:t>) – </a:t>
            </a:r>
          </a:p>
          <a:p>
            <a:pPr lvl="2">
              <a:spcBef>
                <a:spcPts val="0"/>
              </a:spcBef>
              <a:defRPr/>
            </a:pPr>
            <a:r>
              <a:rPr lang="en-US" altLang="en-US" sz="1200" dirty="0" smtClean="0"/>
              <a:t>Percent </a:t>
            </a:r>
            <a:r>
              <a:rPr lang="en-US" altLang="en-US" sz="1200" dirty="0"/>
              <a:t>of effort, used to calculate Summer Session salaries</a:t>
            </a:r>
            <a:r>
              <a:rPr lang="en-US" altLang="en-US" sz="1200" dirty="0" smtClean="0"/>
              <a:t>.</a:t>
            </a:r>
          </a:p>
          <a:p>
            <a:pPr marL="344488" lvl="1" indent="0">
              <a:spcBef>
                <a:spcPts val="0"/>
              </a:spcBef>
              <a:buNone/>
              <a:defRPr/>
            </a:pPr>
            <a:endParaRPr lang="en-US" altLang="en-US" sz="900" dirty="0"/>
          </a:p>
          <a:p>
            <a:pPr>
              <a:spcBef>
                <a:spcPts val="0"/>
              </a:spcBef>
              <a:defRPr/>
            </a:pPr>
            <a:r>
              <a:rPr lang="en-US" altLang="en-US" sz="1600" dirty="0"/>
              <a:t>“Course Break Even” Spreadsheet (</a:t>
            </a:r>
            <a:r>
              <a:rPr lang="en-US" altLang="en-US" sz="1600" dirty="0" err="1" smtClean="0"/>
              <a:t>xlsx</a:t>
            </a:r>
            <a:r>
              <a:rPr lang="en-US" altLang="en-US" sz="1600" dirty="0" smtClean="0"/>
              <a:t>) – </a:t>
            </a:r>
          </a:p>
          <a:p>
            <a:pPr lvl="2">
              <a:spcBef>
                <a:spcPts val="0"/>
              </a:spcBef>
              <a:defRPr/>
            </a:pPr>
            <a:r>
              <a:rPr lang="en-US" altLang="en-US" sz="1200" dirty="0" smtClean="0"/>
              <a:t>An </a:t>
            </a:r>
            <a:r>
              <a:rPr lang="en-US" altLang="en-US" sz="1200" dirty="0"/>
              <a:t>Excel spreadsheet that simply requires data entry to calculate the number of students needed “Course Break Even</a:t>
            </a:r>
            <a:r>
              <a:rPr lang="en-US" altLang="en-US" sz="1200" dirty="0" smtClean="0"/>
              <a:t>.”</a:t>
            </a:r>
          </a:p>
          <a:p>
            <a:pPr marL="344488" lvl="1" indent="0">
              <a:spcBef>
                <a:spcPts val="0"/>
              </a:spcBef>
              <a:buNone/>
              <a:defRPr/>
            </a:pPr>
            <a:endParaRPr lang="en-US" altLang="en-US" sz="900" dirty="0"/>
          </a:p>
          <a:p>
            <a:pPr>
              <a:spcBef>
                <a:spcPts val="0"/>
              </a:spcBef>
              <a:defRPr/>
            </a:pPr>
            <a:r>
              <a:rPr lang="en-US" altLang="en-US" sz="1600" dirty="0"/>
              <a:t>Salary Calculation Spreadsheet (</a:t>
            </a:r>
            <a:r>
              <a:rPr lang="en-US" altLang="en-US" sz="1600" dirty="0" err="1" smtClean="0"/>
              <a:t>xlsx</a:t>
            </a:r>
            <a:r>
              <a:rPr lang="en-US" altLang="en-US" sz="1600" dirty="0" smtClean="0"/>
              <a:t>) – </a:t>
            </a:r>
          </a:p>
          <a:p>
            <a:pPr lvl="2">
              <a:spcBef>
                <a:spcPts val="0"/>
              </a:spcBef>
              <a:defRPr/>
            </a:pPr>
            <a:r>
              <a:rPr lang="en-US" altLang="en-US" sz="1200" dirty="0" smtClean="0"/>
              <a:t>An </a:t>
            </a:r>
            <a:r>
              <a:rPr lang="en-US" altLang="en-US" sz="1200" dirty="0"/>
              <a:t>Excel spreadsheet showing salary broke down by pay period using percent of </a:t>
            </a:r>
            <a:r>
              <a:rPr lang="en-US" altLang="en-US" sz="1200" dirty="0" smtClean="0"/>
              <a:t>effort</a:t>
            </a:r>
          </a:p>
          <a:p>
            <a:pPr marL="344488" lvl="1" indent="0">
              <a:spcBef>
                <a:spcPts val="0"/>
              </a:spcBef>
              <a:buNone/>
              <a:defRPr/>
            </a:pPr>
            <a:endParaRPr lang="en-US" altLang="en-US" sz="900" dirty="0"/>
          </a:p>
          <a:p>
            <a:pPr>
              <a:spcBef>
                <a:spcPts val="0"/>
              </a:spcBef>
              <a:defRPr/>
            </a:pPr>
            <a:r>
              <a:rPr lang="en-US" altLang="en-US" sz="1600" dirty="0"/>
              <a:t>Summer Salary and Appointment Policies (</a:t>
            </a:r>
            <a:r>
              <a:rPr lang="en-US" altLang="en-US" sz="1600" dirty="0" smtClean="0"/>
              <a:t>pdf)</a:t>
            </a:r>
          </a:p>
          <a:p>
            <a:pPr marL="165100" indent="0">
              <a:spcBef>
                <a:spcPts val="0"/>
              </a:spcBef>
              <a:buNone/>
              <a:defRPr/>
            </a:pPr>
            <a:endParaRPr lang="en-US" altLang="en-US" sz="900" dirty="0"/>
          </a:p>
          <a:p>
            <a:pPr marL="165100" indent="0">
              <a:spcBef>
                <a:spcPts val="0"/>
              </a:spcBef>
              <a:buNone/>
              <a:defRPr/>
            </a:pPr>
            <a:r>
              <a:rPr lang="en-US" altLang="en-US" sz="1600" dirty="0" smtClean="0"/>
              <a:t>Note</a:t>
            </a:r>
            <a:r>
              <a:rPr lang="en-US" altLang="en-US" sz="1600" dirty="0"/>
              <a:t>: Early appointments beginning May 6 will need to be input by May 8 according to the payroll schedule that includes first half of May 2019. </a:t>
            </a:r>
            <a:endParaRPr altLang="en-US" sz="1600" dirty="0" smtClean="0"/>
          </a:p>
        </p:txBody>
      </p:sp>
      <p:sp>
        <p:nvSpPr>
          <p:cNvPr id="11267" name="Title 5"/>
          <p:cNvSpPr>
            <a:spLocks noGrp="1"/>
          </p:cNvSpPr>
          <p:nvPr>
            <p:ph type="title"/>
          </p:nvPr>
        </p:nvSpPr>
        <p:spPr>
          <a:xfrm>
            <a:off x="755650" y="556074"/>
            <a:ext cx="7772400" cy="534987"/>
          </a:xfrm>
        </p:spPr>
        <p:txBody>
          <a:bodyPr/>
          <a:lstStyle/>
          <a:p>
            <a:r>
              <a:rPr lang="en-US" altLang="en-US" sz="3200" dirty="0" smtClean="0"/>
              <a:t>Summer Session Documents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6"/>
          <p:cNvSpPr>
            <a:spLocks noGrp="1"/>
          </p:cNvSpPr>
          <p:nvPr>
            <p:ph idx="1"/>
          </p:nvPr>
        </p:nvSpPr>
        <p:spPr>
          <a:xfrm>
            <a:off x="266700" y="1108075"/>
            <a:ext cx="8491538" cy="6660798"/>
          </a:xfrm>
        </p:spPr>
        <p:txBody>
          <a:bodyPr/>
          <a:lstStyle/>
          <a:p>
            <a:pPr>
              <a:defRPr/>
            </a:pPr>
            <a:r>
              <a:rPr sz="2300" dirty="0" smtClean="0"/>
              <a:t>Appointments </a:t>
            </a:r>
            <a:r>
              <a:rPr sz="2300" b="1" dirty="0" smtClean="0"/>
              <a:t>ALWAYS</a:t>
            </a:r>
            <a:r>
              <a:rPr sz="2300" dirty="0" smtClean="0"/>
              <a:t> begin on Monday and end on Friday.</a:t>
            </a:r>
          </a:p>
          <a:p>
            <a:pPr>
              <a:defRPr/>
            </a:pPr>
            <a:r>
              <a:rPr sz="2300" b="1" dirty="0" smtClean="0"/>
              <a:t>Appointment </a:t>
            </a:r>
            <a:r>
              <a:rPr sz="2300" dirty="0" smtClean="0"/>
              <a:t>dates and </a:t>
            </a:r>
            <a:r>
              <a:rPr sz="2300" b="1" dirty="0" smtClean="0"/>
              <a:t>course</a:t>
            </a:r>
            <a:r>
              <a:rPr sz="2300" dirty="0" smtClean="0"/>
              <a:t> dates must be the same. (for TA's)</a:t>
            </a:r>
          </a:p>
          <a:p>
            <a:pPr marL="173038" indent="6350">
              <a:defRPr/>
            </a:pPr>
            <a:r>
              <a:rPr sz="2300" b="1" dirty="0" smtClean="0"/>
              <a:t>Holidays that fall on Monday</a:t>
            </a:r>
          </a:p>
          <a:p>
            <a:pPr marL="338138" lvl="1" indent="6350">
              <a:buFont typeface="Wingdings" pitchFamily="2" charset="2"/>
              <a:buNone/>
              <a:defRPr/>
            </a:pPr>
            <a:r>
              <a:rPr sz="2300" b="1" dirty="0" smtClean="0">
                <a:solidFill>
                  <a:srgbClr val="FF0000"/>
                </a:solidFill>
              </a:rPr>
              <a:t>(Appointments begin on Monday and end on Friday)</a:t>
            </a:r>
          </a:p>
          <a:p>
            <a:pPr lvl="1">
              <a:defRPr/>
            </a:pPr>
            <a:r>
              <a:rPr sz="2300" dirty="0" smtClean="0"/>
              <a:t>Memorial Day Holiday (May 27, Monday)</a:t>
            </a:r>
          </a:p>
          <a:p>
            <a:pPr lvl="1">
              <a:defRPr/>
            </a:pPr>
            <a:r>
              <a:rPr sz="2300" dirty="0" smtClean="0"/>
              <a:t>Fourth of July Holiday (July 4, Thursday) </a:t>
            </a:r>
          </a:p>
          <a:p>
            <a:pPr lvl="2">
              <a:defRPr/>
            </a:pPr>
            <a:r>
              <a:rPr sz="2100" dirty="0" smtClean="0"/>
              <a:t>Appointment begins on Monday and ends on Friday</a:t>
            </a:r>
          </a:p>
          <a:p>
            <a:pPr>
              <a:defRPr/>
            </a:pPr>
            <a:r>
              <a:rPr sz="2300" dirty="0" smtClean="0"/>
              <a:t>Courses that do not meet five days a week, </a:t>
            </a:r>
            <a:r>
              <a:rPr sz="2300" dirty="0" err="1" smtClean="0"/>
              <a:t>i.e.,TuTh</a:t>
            </a:r>
            <a:r>
              <a:rPr sz="2300" dirty="0" smtClean="0"/>
              <a:t>, </a:t>
            </a:r>
            <a:r>
              <a:rPr sz="2300" dirty="0" err="1" smtClean="0"/>
              <a:t>MTuWTh</a:t>
            </a:r>
            <a:r>
              <a:rPr sz="2300" dirty="0" smtClean="0"/>
              <a:t>, MW</a:t>
            </a:r>
          </a:p>
          <a:p>
            <a:pPr marL="344488" lvl="1" indent="-179388">
              <a:lnSpc>
                <a:spcPct val="100000"/>
              </a:lnSpc>
              <a:spcBef>
                <a:spcPts val="1200"/>
              </a:spcBef>
              <a:buSzPct val="100000"/>
              <a:buFont typeface="Wingdings" pitchFamily="2" charset="2"/>
              <a:buNone/>
              <a:defRPr/>
            </a:pPr>
            <a:r>
              <a:rPr sz="2300" dirty="0" smtClean="0"/>
              <a:t>	</a:t>
            </a:r>
            <a:r>
              <a:rPr sz="2300" b="1" dirty="0" smtClean="0">
                <a:solidFill>
                  <a:srgbClr val="FF0000"/>
                </a:solidFill>
              </a:rPr>
              <a:t>(Appointments begin on Monday and end on Friday)</a:t>
            </a:r>
          </a:p>
          <a:p>
            <a:pPr>
              <a:defRPr/>
            </a:pPr>
            <a:endParaRPr dirty="0" smtClean="0"/>
          </a:p>
          <a:p>
            <a:pPr>
              <a:defRPr/>
            </a:pPr>
            <a:endParaRPr sz="2400" dirty="0" smtClean="0"/>
          </a:p>
          <a:p>
            <a:pPr>
              <a:buFont typeface="Arial" pitchFamily="34" charset="0"/>
              <a:buNone/>
              <a:defRPr/>
            </a:pPr>
            <a:endParaRPr sz="2400" dirty="0" smtClean="0"/>
          </a:p>
        </p:txBody>
      </p:sp>
      <p:sp>
        <p:nvSpPr>
          <p:cNvPr id="13315" name="Title 5"/>
          <p:cNvSpPr>
            <a:spLocks noGrp="1"/>
          </p:cNvSpPr>
          <p:nvPr>
            <p:ph type="title"/>
          </p:nvPr>
        </p:nvSpPr>
        <p:spPr>
          <a:xfrm>
            <a:off x="676275" y="325438"/>
            <a:ext cx="7772400" cy="534987"/>
          </a:xfrm>
        </p:spPr>
        <p:txBody>
          <a:bodyPr/>
          <a:lstStyle/>
          <a:p>
            <a:r>
              <a:rPr lang="en-US" altLang="en-US" sz="3200" smtClean="0"/>
              <a:t>Policy Highlights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1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1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6"/>
          <p:cNvSpPr>
            <a:spLocks noGrp="1"/>
          </p:cNvSpPr>
          <p:nvPr>
            <p:ph idx="1"/>
          </p:nvPr>
        </p:nvSpPr>
        <p:spPr>
          <a:xfrm>
            <a:off x="296863" y="1511300"/>
            <a:ext cx="8377237" cy="4342727"/>
          </a:xfrm>
        </p:spPr>
        <p:txBody>
          <a:bodyPr/>
          <a:lstStyle/>
          <a:p>
            <a:pPr>
              <a:defRPr/>
            </a:pPr>
            <a:r>
              <a:rPr altLang="en-US" dirty="0" smtClean="0"/>
              <a:t>Visiting Faculty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altLang="en-US" sz="2200" dirty="0" smtClean="0"/>
              <a:t>Temporary faculty from another institution of higher education. Use Job Class Code 0206.</a:t>
            </a:r>
          </a:p>
          <a:p>
            <a:pPr>
              <a:defRPr/>
            </a:pPr>
            <a:r>
              <a:rPr altLang="en-US" sz="2400" dirty="0" smtClean="0"/>
              <a:t>All graduate students that are not going to be on a SSW waiver, but teaching a summer course can be use job class 0125 with an instructor position number or  must be appointed using the following TEMPS positions:</a:t>
            </a:r>
          </a:p>
          <a:p>
            <a:pPr lvl="1">
              <a:defRPr/>
            </a:pPr>
            <a:r>
              <a:rPr altLang="en-US" sz="1800" b="1" dirty="0" smtClean="0"/>
              <a:t>125161</a:t>
            </a:r>
            <a:r>
              <a:rPr altLang="en-US" sz="1800" dirty="0" smtClean="0"/>
              <a:t> – Graduate students helping in a lab and/or grading for a summer Pullman or Global/Online course</a:t>
            </a:r>
          </a:p>
          <a:p>
            <a:pPr lvl="1">
              <a:defRPr/>
            </a:pPr>
            <a:r>
              <a:rPr altLang="en-US" sz="1800" b="1" dirty="0" smtClean="0"/>
              <a:t>125162</a:t>
            </a:r>
            <a:r>
              <a:rPr altLang="en-US" sz="1800" dirty="0" smtClean="0"/>
              <a:t> – Graduate student who has full responsibility for teaching a summer Pullman or Global Campus course. </a:t>
            </a:r>
            <a:endParaRPr altLang="en-US" sz="1800" dirty="0"/>
          </a:p>
        </p:txBody>
      </p:sp>
      <p:sp>
        <p:nvSpPr>
          <p:cNvPr id="15363" name="Title 5"/>
          <p:cNvSpPr>
            <a:spLocks noGrp="1"/>
          </p:cNvSpPr>
          <p:nvPr>
            <p:ph type="title"/>
          </p:nvPr>
        </p:nvSpPr>
        <p:spPr>
          <a:xfrm>
            <a:off x="676275" y="479425"/>
            <a:ext cx="7772400" cy="534988"/>
          </a:xfrm>
        </p:spPr>
        <p:txBody>
          <a:bodyPr/>
          <a:lstStyle/>
          <a:p>
            <a:r>
              <a:rPr lang="en-US" altLang="en-US" sz="3200" smtClean="0"/>
              <a:t>Policy Highlights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6"/>
          <p:cNvSpPr>
            <a:spLocks noGrp="1"/>
          </p:cNvSpPr>
          <p:nvPr>
            <p:ph idx="1"/>
          </p:nvPr>
        </p:nvSpPr>
        <p:spPr>
          <a:xfrm>
            <a:off x="390525" y="1057275"/>
            <a:ext cx="8378825" cy="3905250"/>
          </a:xfrm>
        </p:spPr>
        <p:txBody>
          <a:bodyPr/>
          <a:lstStyle/>
          <a:p>
            <a:pPr algn="ctr">
              <a:buFont typeface="Arial" pitchFamily="34" charset="0"/>
              <a:buNone/>
              <a:defRPr/>
            </a:pPr>
            <a:r>
              <a:rPr b="1" dirty="0" smtClean="0">
                <a:solidFill>
                  <a:schemeClr val="bg2">
                    <a:lumMod val="65000"/>
                    <a:lumOff val="35000"/>
                  </a:schemeClr>
                </a:solidFill>
              </a:rPr>
              <a:t>End of Spring Term Overlapping Appointments</a:t>
            </a:r>
          </a:p>
          <a:p>
            <a:pPr marL="679450" indent="-514350">
              <a:buFont typeface="Arial" pitchFamily="34" charset="0"/>
              <a:buAutoNum type="arabicPeriod"/>
              <a:tabLst>
                <a:tab pos="344488" algn="l"/>
              </a:tabLst>
              <a:defRPr/>
            </a:pPr>
            <a:r>
              <a:rPr dirty="0" smtClean="0"/>
              <a:t>Typical overlap between spring and summer appointments are just fine</a:t>
            </a:r>
          </a:p>
          <a:p>
            <a:pPr marL="679450" indent="-514350">
              <a:buFont typeface="Arial" pitchFamily="34" charset="0"/>
              <a:buAutoNum type="arabicPeriod"/>
              <a:tabLst>
                <a:tab pos="344488" algn="l"/>
              </a:tabLst>
              <a:defRPr/>
            </a:pPr>
            <a:r>
              <a:rPr dirty="0" smtClean="0"/>
              <a:t>Early 6-week overlaps with 9.5-month, 10-month, 11-month, or 12-month appointments, extra steps need to be taken.</a:t>
            </a:r>
          </a:p>
          <a:p>
            <a:pPr marL="914400" lvl="1" indent="-225425">
              <a:tabLst>
                <a:tab pos="344488" algn="l"/>
              </a:tabLst>
              <a:defRPr/>
            </a:pPr>
            <a:r>
              <a:rPr dirty="0" smtClean="0"/>
              <a:t>PERMS will let you enter appointments for this overlap,</a:t>
            </a:r>
            <a:r>
              <a:rPr dirty="0"/>
              <a:t> </a:t>
            </a:r>
            <a:r>
              <a:rPr dirty="0" smtClean="0"/>
              <a:t>but exception to policy will need to be sent to the Provost Office</a:t>
            </a:r>
          </a:p>
        </p:txBody>
      </p:sp>
      <p:sp>
        <p:nvSpPr>
          <p:cNvPr id="17411" name="Title 5"/>
          <p:cNvSpPr>
            <a:spLocks noGrp="1"/>
          </p:cNvSpPr>
          <p:nvPr>
            <p:ph type="title"/>
          </p:nvPr>
        </p:nvSpPr>
        <p:spPr>
          <a:xfrm>
            <a:off x="654050" y="377825"/>
            <a:ext cx="7772400" cy="534988"/>
          </a:xfrm>
        </p:spPr>
        <p:txBody>
          <a:bodyPr/>
          <a:lstStyle/>
          <a:p>
            <a:r>
              <a:rPr lang="en-US" altLang="en-US" sz="3200" smtClean="0"/>
              <a:t>Policy Highlights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6"/>
          <p:cNvSpPr>
            <a:spLocks noGrp="1"/>
          </p:cNvSpPr>
          <p:nvPr>
            <p:ph idx="1"/>
          </p:nvPr>
        </p:nvSpPr>
        <p:spPr>
          <a:xfrm>
            <a:off x="388938" y="1624013"/>
            <a:ext cx="8377237" cy="4100610"/>
          </a:xfrm>
        </p:spPr>
        <p:txBody>
          <a:bodyPr/>
          <a:lstStyle/>
          <a:p>
            <a:r>
              <a:rPr altLang="en-US" dirty="0" smtClean="0"/>
              <a:t>Summer Session </a:t>
            </a:r>
            <a:r>
              <a:rPr altLang="en-US" dirty="0" smtClean="0">
                <a:solidFill>
                  <a:srgbClr val="FF0000"/>
                </a:solidFill>
              </a:rPr>
              <a:t>Job Class 0312 only</a:t>
            </a:r>
            <a:r>
              <a:rPr altLang="en-US" dirty="0" smtClean="0"/>
              <a:t>.</a:t>
            </a:r>
          </a:p>
          <a:p>
            <a:r>
              <a:rPr altLang="en-US" dirty="0" smtClean="0"/>
              <a:t>Please include the same information as a PERMS appointment.</a:t>
            </a:r>
          </a:p>
          <a:p>
            <a:r>
              <a:rPr altLang="en-US" dirty="0" smtClean="0">
                <a:solidFill>
                  <a:srgbClr val="000000"/>
                </a:solidFill>
              </a:rPr>
              <a:t>Letter of justification needs to be written to the Provost. Send the justification memo to AOI, Summer Session, campus zip </a:t>
            </a:r>
            <a:r>
              <a:rPr lang="en-US" dirty="0" smtClean="0"/>
              <a:t>5210. </a:t>
            </a:r>
          </a:p>
          <a:p>
            <a:pPr lvl="3"/>
            <a:r>
              <a:rPr lang="en-US" dirty="0"/>
              <a:t>Email: </a:t>
            </a:r>
            <a:r>
              <a:rPr lang="en-US" dirty="0">
                <a:hlinkClick r:id="rId3"/>
              </a:rPr>
              <a:t>summer@wsu.edu</a:t>
            </a:r>
            <a:endParaRPr lang="en-US" dirty="0"/>
          </a:p>
          <a:p>
            <a:pPr lvl="3"/>
            <a:r>
              <a:rPr lang="en-US" dirty="0"/>
              <a:t>Phone: 509-335-2238</a:t>
            </a:r>
          </a:p>
          <a:p>
            <a:endParaRPr altLang="en-US" dirty="0" smtClean="0">
              <a:solidFill>
                <a:srgbClr val="000000"/>
              </a:solidFill>
            </a:endParaRPr>
          </a:p>
        </p:txBody>
      </p:sp>
      <p:sp>
        <p:nvSpPr>
          <p:cNvPr id="19459" name="Title 5"/>
          <p:cNvSpPr>
            <a:spLocks noGrp="1"/>
          </p:cNvSpPr>
          <p:nvPr>
            <p:ph type="title"/>
          </p:nvPr>
        </p:nvSpPr>
        <p:spPr>
          <a:xfrm>
            <a:off x="733425" y="342900"/>
            <a:ext cx="7772400" cy="534988"/>
          </a:xfrm>
        </p:spPr>
        <p:txBody>
          <a:bodyPr/>
          <a:lstStyle/>
          <a:p>
            <a:r>
              <a:rPr lang="en-US" altLang="en-US" sz="3200" smtClean="0"/>
              <a:t>Policy Highlights</a:t>
            </a:r>
          </a:p>
        </p:txBody>
      </p:sp>
      <p:sp>
        <p:nvSpPr>
          <p:cNvPr id="4" name="Title 5"/>
          <p:cNvSpPr txBox="1">
            <a:spLocks/>
          </p:cNvSpPr>
          <p:nvPr/>
        </p:nvSpPr>
        <p:spPr bwMode="black">
          <a:xfrm>
            <a:off x="557213" y="895350"/>
            <a:ext cx="79644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>
            <a:spAutoFit/>
          </a:bodyPr>
          <a:lstStyle/>
          <a:p>
            <a:pPr eaLnBrk="1" hangingPunct="1">
              <a:buFont typeface="Arial" pitchFamily="34" charset="0"/>
              <a:buNone/>
              <a:defRPr/>
            </a:pPr>
            <a:r>
              <a:rPr lang="en-US" sz="2800" b="1" dirty="0">
                <a:solidFill>
                  <a:schemeClr val="bg2">
                    <a:lumMod val="75000"/>
                    <a:lumOff val="25000"/>
                  </a:schemeClr>
                </a:solidFill>
                <a:cs typeface="+mn-cs"/>
              </a:rPr>
              <a:t>Faculty Time Card Appointments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6"/>
          <p:cNvSpPr>
            <a:spLocks noGrp="1"/>
          </p:cNvSpPr>
          <p:nvPr>
            <p:ph idx="1"/>
          </p:nvPr>
        </p:nvSpPr>
        <p:spPr>
          <a:xfrm>
            <a:off x="331788" y="1727200"/>
            <a:ext cx="8377237" cy="4806950"/>
          </a:xfrm>
        </p:spPr>
        <p:txBody>
          <a:bodyPr/>
          <a:lstStyle/>
          <a:p>
            <a:pPr>
              <a:buFont typeface="Arial" pitchFamily="34" charset="0"/>
              <a:buNone/>
            </a:pPr>
            <a:r>
              <a:rPr altLang="en-US" dirty="0" smtClean="0"/>
              <a:t>Required Information in TEMPS</a:t>
            </a:r>
          </a:p>
          <a:p>
            <a:r>
              <a:rPr altLang="en-US" dirty="0" smtClean="0"/>
              <a:t>Course Prefix, Number, Section</a:t>
            </a:r>
          </a:p>
          <a:p>
            <a:pPr lvl="1"/>
            <a:r>
              <a:rPr altLang="en-US" sz="2200" dirty="0" smtClean="0"/>
              <a:t>Example</a:t>
            </a:r>
            <a:r>
              <a:rPr altLang="en-US" dirty="0" smtClean="0"/>
              <a:t> History 105.P01 or G01(for global)</a:t>
            </a:r>
          </a:p>
          <a:p>
            <a:r>
              <a:rPr altLang="en-US" dirty="0" smtClean="0"/>
              <a:t>Course Dates</a:t>
            </a:r>
          </a:p>
          <a:p>
            <a:pPr lvl="1"/>
            <a:r>
              <a:rPr altLang="en-US" sz="2200" dirty="0" smtClean="0"/>
              <a:t>Example: 6/5-7/28</a:t>
            </a:r>
          </a:p>
          <a:p>
            <a:r>
              <a:rPr altLang="en-US" dirty="0" smtClean="0"/>
              <a:t>Total amount you plan to pay for this appointment. </a:t>
            </a:r>
          </a:p>
          <a:p>
            <a:r>
              <a:rPr altLang="en-US" dirty="0" smtClean="0"/>
              <a:t>Still need this information and it needs to match what the person will actually be paid.</a:t>
            </a:r>
          </a:p>
          <a:p>
            <a:pPr>
              <a:buFont typeface="Arial" pitchFamily="34" charset="0"/>
              <a:buNone/>
            </a:pPr>
            <a:endParaRPr altLang="en-US" sz="2400" dirty="0" smtClean="0"/>
          </a:p>
        </p:txBody>
      </p:sp>
      <p:sp>
        <p:nvSpPr>
          <p:cNvPr id="21507" name="Title 5"/>
          <p:cNvSpPr>
            <a:spLocks noGrp="1"/>
          </p:cNvSpPr>
          <p:nvPr>
            <p:ph type="title"/>
          </p:nvPr>
        </p:nvSpPr>
        <p:spPr>
          <a:xfrm>
            <a:off x="733425" y="342900"/>
            <a:ext cx="7772400" cy="534988"/>
          </a:xfrm>
        </p:spPr>
        <p:txBody>
          <a:bodyPr/>
          <a:lstStyle/>
          <a:p>
            <a:r>
              <a:rPr lang="en-US" altLang="en-US" sz="3200" smtClean="0"/>
              <a:t>Policy Highlights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46188" y="1006475"/>
            <a:ext cx="6561137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cs typeface="+mn-cs"/>
              </a:rPr>
              <a:t>Faculty Time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" charset="0"/>
                <a:cs typeface="+mn-cs"/>
              </a:rPr>
              <a:t>Card Appointments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build="p"/>
    </p:bldLst>
  </p:timing>
</p:sld>
</file>

<file path=ppt/theme/theme1.xml><?xml version="1.0" encoding="utf-8"?>
<a:theme xmlns:a="http://schemas.openxmlformats.org/drawingml/2006/main" name="Default Design">
  <a:themeElements>
    <a:clrScheme name="WSU Brand HEX">
      <a:dk1>
        <a:srgbClr val="000000"/>
      </a:dk1>
      <a:lt1>
        <a:srgbClr val="FFFFFF"/>
      </a:lt1>
      <a:dk2>
        <a:srgbClr val="003C69"/>
      </a:dk2>
      <a:lt2>
        <a:srgbClr val="DBCEAC"/>
      </a:lt2>
      <a:accent1>
        <a:srgbClr val="981E32"/>
      </a:accent1>
      <a:accent2>
        <a:srgbClr val="5E6A71"/>
      </a:accent2>
      <a:accent3>
        <a:srgbClr val="C60C30"/>
      </a:accent3>
      <a:accent4>
        <a:srgbClr val="EC7A08"/>
      </a:accent4>
      <a:accent5>
        <a:srgbClr val="3CB6CE"/>
      </a:accent5>
      <a:accent6>
        <a:srgbClr val="B6BF00"/>
      </a:accent6>
      <a:hlink>
        <a:srgbClr val="452325"/>
      </a:hlink>
      <a:folHlink>
        <a:srgbClr val="FF00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000099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FFFFFF"/>
        </a:lt1>
        <a:dk2>
          <a:srgbClr val="000099"/>
        </a:dk2>
        <a:lt2>
          <a:srgbClr val="FFFFFF"/>
        </a:lt2>
        <a:accent1>
          <a:srgbClr val="CC0033"/>
        </a:accent1>
        <a:accent2>
          <a:srgbClr val="000099"/>
        </a:accent2>
        <a:accent3>
          <a:srgbClr val="AAAACA"/>
        </a:accent3>
        <a:accent4>
          <a:srgbClr val="DADADA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00"/>
        </a:dk1>
        <a:lt1>
          <a:srgbClr val="FFFFFF"/>
        </a:lt1>
        <a:dk2>
          <a:srgbClr val="009999"/>
        </a:dk2>
        <a:lt2>
          <a:srgbClr val="FFFFFF"/>
        </a:lt2>
        <a:accent1>
          <a:srgbClr val="CC0033"/>
        </a:accent1>
        <a:accent2>
          <a:srgbClr val="000099"/>
        </a:accent2>
        <a:accent3>
          <a:srgbClr val="AACACA"/>
        </a:accent3>
        <a:accent4>
          <a:srgbClr val="DADADA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7436</TotalTime>
  <Words>1547</Words>
  <Application>Microsoft Office PowerPoint</Application>
  <PresentationFormat>On-screen Show (4:3)</PresentationFormat>
  <Paragraphs>264</Paragraphs>
  <Slides>26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Lucida Sans</vt:lpstr>
      <vt:lpstr>Wingdings</vt:lpstr>
      <vt:lpstr>Default Design</vt:lpstr>
      <vt:lpstr>2019  SUMMER SESSION APPOINTMENTS</vt:lpstr>
      <vt:lpstr>Purpose of Training</vt:lpstr>
      <vt:lpstr>Reminder:  No summer salary formula</vt:lpstr>
      <vt:lpstr>Summer Session Documents</vt:lpstr>
      <vt:lpstr>Policy Highlights</vt:lpstr>
      <vt:lpstr>Policy Highlights</vt:lpstr>
      <vt:lpstr>Policy Highlights</vt:lpstr>
      <vt:lpstr>Policy Highlights</vt:lpstr>
      <vt:lpstr>Policy Highlights</vt:lpstr>
      <vt:lpstr>Policy Highlights</vt:lpstr>
      <vt:lpstr>PowerPoint Presentation</vt:lpstr>
      <vt:lpstr>YELLOW TRIANGLE FLAG</vt:lpstr>
      <vt:lpstr>PERMS Benefit Line </vt:lpstr>
      <vt:lpstr>PERMS Action Codes</vt:lpstr>
      <vt:lpstr>PERMS Action Codes (cont)</vt:lpstr>
      <vt:lpstr>Summer PERMS screen shot</vt:lpstr>
      <vt:lpstr>Summer Calculator</vt:lpstr>
      <vt:lpstr>Conditions</vt:lpstr>
      <vt:lpstr>Teaching Assistant and Research Assistant Appointments</vt:lpstr>
      <vt:lpstr>Summer Assistantships Waiver Information </vt:lpstr>
      <vt:lpstr>Teaching Assistantship – Title 9970</vt:lpstr>
      <vt:lpstr>Research Assistantships – Title Code 9971  Staff Assistantships – Title Code 9972</vt:lpstr>
      <vt:lpstr>Summer Tuition and Fees</vt:lpstr>
      <vt:lpstr>Summer Graduate Student Titles</vt:lpstr>
      <vt:lpstr>Last, But Very Important</vt:lpstr>
      <vt:lpstr>PowerPoint Presentation</vt:lpstr>
    </vt:vector>
  </TitlesOfParts>
  <Company>Washington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Marketing</dc:creator>
  <cp:lastModifiedBy>O'Connor, Holly Rae</cp:lastModifiedBy>
  <cp:revision>649</cp:revision>
  <cp:lastPrinted>2018-03-28T20:38:27Z</cp:lastPrinted>
  <dcterms:created xsi:type="dcterms:W3CDTF">2001-10-04T20:08:10Z</dcterms:created>
  <dcterms:modified xsi:type="dcterms:W3CDTF">2019-03-22T15:56:27Z</dcterms:modified>
</cp:coreProperties>
</file>