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122" r:id="rId2"/>
    <p:sldMasterId id="2147484123" r:id="rId3"/>
  </p:sldMasterIdLst>
  <p:notesMasterIdLst>
    <p:notesMasterId r:id="rId73"/>
  </p:notesMasterIdLst>
  <p:handoutMasterIdLst>
    <p:handoutMasterId r:id="rId74"/>
  </p:handoutMasterIdLst>
  <p:sldIdLst>
    <p:sldId id="304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79" r:id="rId13"/>
    <p:sldId id="326" r:id="rId14"/>
    <p:sldId id="327" r:id="rId15"/>
    <p:sldId id="394" r:id="rId16"/>
    <p:sldId id="328" r:id="rId17"/>
    <p:sldId id="403" r:id="rId18"/>
    <p:sldId id="329" r:id="rId19"/>
    <p:sldId id="402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40" r:id="rId30"/>
    <p:sldId id="341" r:id="rId31"/>
    <p:sldId id="342" r:id="rId32"/>
    <p:sldId id="343" r:id="rId33"/>
    <p:sldId id="350" r:id="rId34"/>
    <p:sldId id="351" r:id="rId35"/>
    <p:sldId id="347" r:id="rId36"/>
    <p:sldId id="348" r:id="rId37"/>
    <p:sldId id="349" r:id="rId38"/>
    <p:sldId id="352" r:id="rId39"/>
    <p:sldId id="344" r:id="rId40"/>
    <p:sldId id="346" r:id="rId41"/>
    <p:sldId id="353" r:id="rId42"/>
    <p:sldId id="386" r:id="rId43"/>
    <p:sldId id="387" r:id="rId44"/>
    <p:sldId id="389" r:id="rId45"/>
    <p:sldId id="390" r:id="rId46"/>
    <p:sldId id="363" r:id="rId47"/>
    <p:sldId id="391" r:id="rId48"/>
    <p:sldId id="392" r:id="rId49"/>
    <p:sldId id="393" r:id="rId50"/>
    <p:sldId id="360" r:id="rId51"/>
    <p:sldId id="383" r:id="rId52"/>
    <p:sldId id="359" r:id="rId53"/>
    <p:sldId id="380" r:id="rId54"/>
    <p:sldId id="381" r:id="rId55"/>
    <p:sldId id="382" r:id="rId56"/>
    <p:sldId id="362" r:id="rId57"/>
    <p:sldId id="364" r:id="rId58"/>
    <p:sldId id="365" r:id="rId59"/>
    <p:sldId id="404" r:id="rId60"/>
    <p:sldId id="367" r:id="rId61"/>
    <p:sldId id="368" r:id="rId62"/>
    <p:sldId id="369" r:id="rId63"/>
    <p:sldId id="370" r:id="rId64"/>
    <p:sldId id="371" r:id="rId65"/>
    <p:sldId id="372" r:id="rId66"/>
    <p:sldId id="373" r:id="rId67"/>
    <p:sldId id="374" r:id="rId68"/>
    <p:sldId id="378" r:id="rId69"/>
    <p:sldId id="377" r:id="rId70"/>
    <p:sldId id="339" r:id="rId71"/>
    <p:sldId id="316" r:id="rId7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4">
          <p15:clr>
            <a:srgbClr val="A4A3A4"/>
          </p15:clr>
        </p15:guide>
        <p15:guide id="2" orient="horz" pos="660">
          <p15:clr>
            <a:srgbClr val="A4A3A4"/>
          </p15:clr>
        </p15:guide>
        <p15:guide id="3" pos="2015">
          <p15:clr>
            <a:srgbClr val="A4A3A4"/>
          </p15:clr>
        </p15:guide>
        <p15:guide id="4" pos="3907">
          <p15:clr>
            <a:srgbClr val="A4A3A4"/>
          </p15:clr>
        </p15:guide>
        <p15:guide id="5" pos="3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18"/>
    <p:restoredTop sz="81358"/>
  </p:normalViewPr>
  <p:slideViewPr>
    <p:cSldViewPr snapToGrid="0">
      <p:cViewPr varScale="1">
        <p:scale>
          <a:sx n="94" d="100"/>
          <a:sy n="94" d="100"/>
        </p:scale>
        <p:origin x="1980" y="66"/>
      </p:cViewPr>
      <p:guideLst>
        <p:guide orient="horz" pos="1534"/>
        <p:guide orient="horz" pos="660"/>
        <p:guide pos="2015"/>
        <p:guide pos="3907"/>
        <p:guide pos="30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22" y="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>
            <a:extLst>
              <a:ext uri="{FF2B5EF4-FFF2-40B4-BE49-F238E27FC236}">
                <a16:creationId xmlns:a16="http://schemas.microsoft.com/office/drawing/2014/main" id="{B5970FBC-D8EB-454C-98D2-B91BFE5A262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74528" y="0"/>
            <a:ext cx="1734676" cy="46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E96B573-5C16-4F49-B998-E810D755C65E}" type="datetime1">
              <a:rPr lang="en-US" altLang="en-US"/>
              <a:pPr>
                <a:defRPr/>
              </a:pPr>
              <a:t>10/9/2019</a:t>
            </a:fld>
            <a:endParaRPr lang="en-US" altLang="en-US"/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69508BBD-AC89-3E4C-B200-911898A9055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885" y="8829054"/>
            <a:ext cx="3038319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862539B-EFEC-4245-B5CC-A5BD31BE6B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8B8990-80E0-F24B-88C1-BE2937E9181E}"/>
              </a:ext>
            </a:extLst>
          </p:cNvPr>
          <p:cNvSpPr txBox="1"/>
          <p:nvPr/>
        </p:nvSpPr>
        <p:spPr>
          <a:xfrm>
            <a:off x="0" y="10526"/>
            <a:ext cx="2833610" cy="461877"/>
          </a:xfrm>
          <a:prstGeom prst="rect">
            <a:avLst/>
          </a:prstGeom>
          <a:noFill/>
        </p:spPr>
        <p:txBody>
          <a:bodyPr lIns="91650" tIns="45825" rIns="91650" bIns="45825">
            <a:spAutoFit/>
          </a:bodyPr>
          <a:lstStyle/>
          <a:p>
            <a:pPr eaLnBrk="1" hangingPunct="1">
              <a:defRPr/>
            </a:pPr>
            <a:r>
              <a:rPr lang="en-US" sz="1200" spc="30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WASHINGTON STATE UNIVERSITY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0A2F3D6-C968-F546-842F-2501124F60A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122" cy="46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>
            <a:lvl1pPr defTabSz="923828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A12EF20-8F94-D14C-9814-16F8DFED457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885" y="0"/>
            <a:ext cx="3038319" cy="46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D9F65CC-9B9C-44B0-99F1-1826B289ED87}" type="datetime1">
              <a:rPr lang="en-US" altLang="en-US"/>
              <a:pPr>
                <a:defRPr/>
              </a:pPr>
              <a:t>10/9/2019</a:t>
            </a:fld>
            <a:endParaRPr lang="en-US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FFA82D69-DBB6-CE47-A687-AAD1CC8B584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519" y="4416633"/>
            <a:ext cx="5607362" cy="418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804D0C9A-A086-2B4C-BC9D-A66357F9E52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054"/>
            <a:ext cx="3037122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defTabSz="923828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Template-WSU Hrz 201.ppt</a:t>
            </a:r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16C5459C-B3EB-8540-A5D8-BCA0CE2102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885" y="8829054"/>
            <a:ext cx="3038319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DF9EBFE-32B0-491B-B5BE-C0B63EB87E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155F640-436E-4CD1-819D-2BAFBDA0CE25}" type="datetime1">
              <a:rPr lang="en-US" altLang="en-US" smtClean="0"/>
              <a:pPr/>
              <a:t>10/9/2019</a:t>
            </a:fld>
            <a:endParaRPr lang="en-US" altLang="en-US" smtClean="0"/>
          </a:p>
        </p:txBody>
      </p:sp>
      <p:sp>
        <p:nvSpPr>
          <p:cNvPr id="163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mtClean="0"/>
              <a:t>Template-WSU Hrz 201.ppt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0431EE8-4B64-4E33-AD1E-1BD49C99C4B0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04B7E2F-CA3A-4080-8AD6-008F631CEFD1}" type="slidenum">
              <a:rPr lang="en-US" altLang="en-US" sz="1300" smtClean="0">
                <a:solidFill>
                  <a:srgbClr val="FFFFFF"/>
                </a:solidFill>
                <a:latin typeface="Gill Sans" charset="0"/>
              </a:rPr>
              <a:pPr/>
              <a:t>10</a:t>
            </a:fld>
            <a:endParaRPr lang="en-US" altLang="en-US" sz="1300" smtClean="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34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A1EAB8D-9CB2-4AE9-BA50-4F437DF02A8D}" type="slidenum">
              <a:rPr lang="en-US" altLang="en-US" sz="1300" smtClean="0">
                <a:solidFill>
                  <a:srgbClr val="FFFFFF"/>
                </a:solidFill>
                <a:latin typeface="Gill Sans" charset="0"/>
              </a:rPr>
              <a:pPr/>
              <a:t>11</a:t>
            </a:fld>
            <a:endParaRPr lang="en-US" altLang="en-US" sz="1300" smtClean="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36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38D35A9-478C-40DE-A6BA-8930A8460984}" type="slidenum">
              <a:rPr lang="en-US" altLang="en-US" sz="1300" smtClean="0">
                <a:solidFill>
                  <a:srgbClr val="FFFFFF"/>
                </a:solidFill>
                <a:latin typeface="Gill Sans" charset="0"/>
              </a:rPr>
              <a:pPr/>
              <a:t>12</a:t>
            </a:fld>
            <a:endParaRPr lang="en-US" altLang="en-US" sz="1300" smtClean="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38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AC28B42-315B-4517-9AF4-6CA6BD34491A}" type="slidenum">
              <a:rPr lang="en-US" altLang="en-US" sz="1300" smtClean="0">
                <a:solidFill>
                  <a:srgbClr val="FFFFFF"/>
                </a:solidFill>
                <a:latin typeface="Gill Sans" charset="0"/>
              </a:rPr>
              <a:pPr/>
              <a:t>14</a:t>
            </a:fld>
            <a:endParaRPr lang="en-US" altLang="en-US" sz="1300" smtClean="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41986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1027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97606DB-EF61-4E5A-A242-7953D47FF260}" type="slidenum">
              <a:rPr lang="en-US" altLang="en-US" sz="1300" smtClean="0">
                <a:solidFill>
                  <a:srgbClr val="FFFFFF"/>
                </a:solidFill>
                <a:latin typeface="Gill Sans" charset="0"/>
              </a:rPr>
              <a:pPr/>
              <a:t>15</a:t>
            </a:fld>
            <a:endParaRPr lang="en-US" altLang="en-US" sz="1300" smtClean="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44034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1027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B9799BB-F044-4DB3-A729-231BCB3346CD}" type="slidenum">
              <a:rPr lang="en-US" altLang="en-US" sz="1300" smtClean="0">
                <a:solidFill>
                  <a:srgbClr val="FFFFFF"/>
                </a:solidFill>
                <a:latin typeface="Gill Sans" charset="0"/>
              </a:rPr>
              <a:pPr/>
              <a:t>16</a:t>
            </a:fld>
            <a:endParaRPr lang="en-US" altLang="en-US" sz="1300" smtClean="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46082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1027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8131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741966E-0477-4D03-A220-790EE5DD2350}" type="datetime1">
              <a:rPr lang="en-US" altLang="en-US" smtClean="0"/>
              <a:pPr/>
              <a:t>10/9/2019</a:t>
            </a:fld>
            <a:endParaRPr lang="en-US" altLang="en-US" smtClean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4151C-1357-A047-B0A5-E5C266AB8E1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Template-WSU Hrz 201.ppt</a:t>
            </a:r>
          </a:p>
        </p:txBody>
      </p:sp>
      <p:sp>
        <p:nvSpPr>
          <p:cNvPr id="48133" name="Slide Number Placeholder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236ADC5-3FC3-4D54-B720-CFEF3A92EDA4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D928B57-24AB-432D-99BF-069248322730}" type="slidenum">
              <a:rPr lang="en-US" altLang="en-US" sz="1300" smtClean="0">
                <a:solidFill>
                  <a:srgbClr val="FFFFFF"/>
                </a:solidFill>
                <a:latin typeface="Gill Sans" charset="0"/>
              </a:rPr>
              <a:pPr/>
              <a:t>18</a:t>
            </a:fld>
            <a:endParaRPr lang="en-US" altLang="en-US" sz="1300" smtClean="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50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E0F8ADE-C26B-41A5-B481-61ADC77B4835}" type="slidenum">
              <a:rPr lang="en-US" altLang="en-US" sz="1300" smtClean="0">
                <a:solidFill>
                  <a:srgbClr val="FFFFFF"/>
                </a:solidFill>
                <a:latin typeface="Gill Sans" charset="0"/>
              </a:rPr>
              <a:pPr/>
              <a:t>19</a:t>
            </a:fld>
            <a:endParaRPr lang="en-US" altLang="en-US" sz="1300" smtClean="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52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C97BA41-C7EC-4F95-879F-C05F56395E27}" type="slidenum">
              <a:rPr lang="en-US" altLang="en-US" sz="1300" smtClean="0">
                <a:solidFill>
                  <a:srgbClr val="FFFFFF"/>
                </a:solidFill>
                <a:latin typeface="Gill Sans" charset="0"/>
              </a:rPr>
              <a:pPr/>
              <a:t>20</a:t>
            </a:fld>
            <a:endParaRPr lang="en-US" altLang="en-US" sz="1300" smtClean="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54274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1027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9BB710E-86F3-422E-87BA-F6DA28B4566D}" type="slidenum">
              <a:rPr lang="en-US" altLang="en-US" sz="1300" smtClean="0">
                <a:solidFill>
                  <a:srgbClr val="FFFFFF"/>
                </a:solidFill>
                <a:latin typeface="Gill Sans" charset="0"/>
              </a:rPr>
              <a:pPr/>
              <a:t>2</a:t>
            </a:fld>
            <a:endParaRPr lang="en-US" altLang="en-US" sz="1300" smtClean="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18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C5AFA88-21D7-4377-AA1A-5BE866322DDF}" type="slidenum">
              <a:rPr lang="en-US" altLang="en-US" sz="1300" smtClean="0">
                <a:solidFill>
                  <a:srgbClr val="FFFFFF"/>
                </a:solidFill>
                <a:latin typeface="Gill Sans" charset="0"/>
              </a:rPr>
              <a:pPr/>
              <a:t>21</a:t>
            </a:fld>
            <a:endParaRPr lang="en-US" altLang="en-US" sz="1300" smtClean="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56322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1027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F6436F0-69B7-41EE-A1B9-4E938C5DA826}" type="slidenum">
              <a:rPr lang="en-US" altLang="en-US" sz="1300" smtClean="0">
                <a:solidFill>
                  <a:srgbClr val="FFFFFF"/>
                </a:solidFill>
                <a:latin typeface="Gill Sans" charset="0"/>
              </a:rPr>
              <a:pPr/>
              <a:t>22</a:t>
            </a:fld>
            <a:endParaRPr lang="en-US" altLang="en-US" sz="1300" smtClean="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58370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1027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154B528-69A0-43B2-AF89-527D8354CEE5}" type="slidenum">
              <a:rPr lang="en-US" altLang="en-US" sz="1300" smtClean="0">
                <a:solidFill>
                  <a:srgbClr val="FFFFFF"/>
                </a:solidFill>
                <a:latin typeface="Gill Sans" charset="0"/>
              </a:rPr>
              <a:pPr/>
              <a:t>23</a:t>
            </a:fld>
            <a:endParaRPr lang="en-US" altLang="en-US" sz="1300" smtClean="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60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83D491B-7EB1-47D8-91AB-A01B5E4A296B}" type="slidenum">
              <a:rPr lang="en-US" altLang="en-US" sz="1300" smtClean="0">
                <a:solidFill>
                  <a:srgbClr val="FFFFFF"/>
                </a:solidFill>
                <a:latin typeface="Gill Sans" charset="0"/>
              </a:rPr>
              <a:pPr/>
              <a:t>24</a:t>
            </a:fld>
            <a:endParaRPr lang="en-US" altLang="en-US" sz="1300" smtClean="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624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A39DD01-3189-4382-93A4-7571BBE99F39}" type="slidenum">
              <a:rPr lang="en-US" altLang="en-US" sz="1300" smtClean="0">
                <a:solidFill>
                  <a:srgbClr val="FFFFFF"/>
                </a:solidFill>
                <a:latin typeface="Gill Sans" charset="0"/>
              </a:rPr>
              <a:pPr/>
              <a:t>25</a:t>
            </a:fld>
            <a:endParaRPr lang="en-US" altLang="en-US" sz="1300" smtClean="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64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C18ECDA-4C9D-4E54-A41C-CD0B4BDEB3B8}" type="slidenum">
              <a:rPr lang="en-US" altLang="en-US" sz="1300" smtClean="0">
                <a:solidFill>
                  <a:srgbClr val="FFFFFF"/>
                </a:solidFill>
                <a:latin typeface="Gill Sans" charset="0"/>
              </a:rPr>
              <a:pPr/>
              <a:t>26</a:t>
            </a:fld>
            <a:endParaRPr lang="en-US" altLang="en-US" sz="1300" smtClean="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665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6177D9F-4E2D-4970-AE09-12D182621852}" type="slidenum">
              <a:rPr lang="en-US" altLang="en-US" sz="1300" smtClean="0">
                <a:solidFill>
                  <a:srgbClr val="FFFFFF"/>
                </a:solidFill>
                <a:latin typeface="Gill Sans" charset="0"/>
              </a:rPr>
              <a:pPr/>
              <a:t>27</a:t>
            </a:fld>
            <a:endParaRPr lang="en-US" altLang="en-US" sz="1300" smtClean="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686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8B78D35-C0FF-4FF1-9EF3-4C8FF93D6755}" type="slidenum">
              <a:rPr lang="en-US" altLang="en-US" sz="1300" smtClean="0">
                <a:solidFill>
                  <a:srgbClr val="FFFFFF"/>
                </a:solidFill>
                <a:latin typeface="Gill Sans" charset="0"/>
              </a:rPr>
              <a:pPr/>
              <a:t>28</a:t>
            </a:fld>
            <a:endParaRPr lang="en-US" altLang="en-US" sz="1300" smtClean="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706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57EC6C1-28EC-4183-BBD0-308EBD495BD8}" type="slidenum">
              <a:rPr lang="en-US" altLang="en-US" sz="1300" smtClean="0">
                <a:solidFill>
                  <a:srgbClr val="FFFFFF"/>
                </a:solidFill>
                <a:latin typeface="Gill Sans" charset="0"/>
              </a:rPr>
              <a:pPr/>
              <a:t>29</a:t>
            </a:fld>
            <a:endParaRPr lang="en-US" altLang="en-US" sz="1300" smtClean="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727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6973338-4097-42A0-8E33-55825A16E664}" type="slidenum">
              <a:rPr lang="en-US" altLang="en-US" sz="1300" smtClean="0">
                <a:solidFill>
                  <a:srgbClr val="FFFFFF"/>
                </a:solidFill>
                <a:latin typeface="Gill Sans" charset="0"/>
              </a:rPr>
              <a:pPr/>
              <a:t>30</a:t>
            </a:fld>
            <a:endParaRPr lang="en-US" altLang="en-US" sz="1300" smtClean="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747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2972915-9ECF-4058-9054-C2A5DE220F04}" type="slidenum">
              <a:rPr lang="en-US" altLang="en-US" sz="1300" smtClean="0">
                <a:solidFill>
                  <a:srgbClr val="FFFFFF"/>
                </a:solidFill>
                <a:latin typeface="Gill Sans" charset="0"/>
              </a:rPr>
              <a:pPr/>
              <a:t>3</a:t>
            </a:fld>
            <a:endParaRPr lang="en-US" altLang="en-US" sz="1300" smtClean="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204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E27E0DC-C9BE-44C6-A1D4-19169E0B4783}" type="slidenum">
              <a:rPr lang="en-US" altLang="en-US" sz="1300" smtClean="0">
                <a:solidFill>
                  <a:srgbClr val="FFFFFF"/>
                </a:solidFill>
                <a:latin typeface="Gill Sans" charset="0"/>
              </a:rPr>
              <a:pPr/>
              <a:t>31</a:t>
            </a:fld>
            <a:endParaRPr lang="en-US" altLang="en-US" sz="1300" smtClean="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768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9896FD6-A85D-4DD7-A060-CB5BCB168471}" type="slidenum">
              <a:rPr lang="en-US" altLang="en-US" sz="1300" smtClean="0">
                <a:solidFill>
                  <a:srgbClr val="FFFFFF"/>
                </a:solidFill>
                <a:latin typeface="Gill Sans" charset="0"/>
              </a:rPr>
              <a:pPr/>
              <a:t>32</a:t>
            </a:fld>
            <a:endParaRPr lang="en-US" altLang="en-US" sz="1300" smtClean="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788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DD68DB9-24BA-48E1-8E20-227DCB3263F0}" type="slidenum">
              <a:rPr lang="en-US" altLang="en-US" sz="1300" smtClean="0">
                <a:solidFill>
                  <a:srgbClr val="FFFFFF"/>
                </a:solidFill>
                <a:latin typeface="Gill Sans" charset="0"/>
              </a:rPr>
              <a:pPr/>
              <a:t>33</a:t>
            </a:fld>
            <a:endParaRPr lang="en-US" altLang="en-US" sz="1300" smtClean="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808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05E3E11-5683-40CF-A4D4-BD0C2C1D4231}" type="slidenum">
              <a:rPr lang="en-US" altLang="en-US" sz="1300" smtClean="0">
                <a:solidFill>
                  <a:srgbClr val="FFFFFF"/>
                </a:solidFill>
                <a:latin typeface="Gill Sans" charset="0"/>
              </a:rPr>
              <a:pPr/>
              <a:t>34</a:t>
            </a:fld>
            <a:endParaRPr lang="en-US" altLang="en-US" sz="1300" smtClean="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829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45B4912-B5DE-4F4F-B180-3C72962AE298}" type="slidenum">
              <a:rPr lang="en-US" altLang="en-US" sz="1300" smtClean="0">
                <a:solidFill>
                  <a:srgbClr val="FFFFFF"/>
                </a:solidFill>
                <a:latin typeface="Gill Sans" charset="0"/>
              </a:rPr>
              <a:pPr/>
              <a:t>35</a:t>
            </a:fld>
            <a:endParaRPr lang="en-US" altLang="en-US" sz="1300" smtClean="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849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5D6F6DF-2B62-4129-8A3F-4A80894D746D}" type="slidenum">
              <a:rPr lang="en-US" altLang="en-US" sz="1300" smtClean="0">
                <a:solidFill>
                  <a:srgbClr val="FFFFFF"/>
                </a:solidFill>
                <a:latin typeface="Gill Sans" charset="0"/>
              </a:rPr>
              <a:pPr/>
              <a:t>36</a:t>
            </a:fld>
            <a:endParaRPr lang="en-US" altLang="en-US" sz="1300" smtClean="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870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0279341-76BB-49F3-A2D8-E86366277D09}" type="slidenum">
              <a:rPr lang="en-US" altLang="en-US" sz="1300" smtClean="0">
                <a:solidFill>
                  <a:srgbClr val="FFFFFF"/>
                </a:solidFill>
                <a:latin typeface="Gill Sans" charset="0"/>
              </a:rPr>
              <a:pPr/>
              <a:t>37</a:t>
            </a:fld>
            <a:endParaRPr lang="en-US" altLang="en-US" sz="1300" smtClean="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890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D4F8E00-184C-4B58-A34C-F21257C2EAC1}" type="slidenum">
              <a:rPr lang="en-US" altLang="en-US" sz="1300" smtClean="0">
                <a:solidFill>
                  <a:srgbClr val="FFFFFF"/>
                </a:solidFill>
                <a:latin typeface="Gill Sans" charset="0"/>
              </a:rPr>
              <a:pPr/>
              <a:t>39</a:t>
            </a:fld>
            <a:endParaRPr lang="en-US" altLang="en-US" sz="1300" smtClean="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921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0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4211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8B33653-82D4-4204-BAFB-CBBBF8E86EC5}" type="datetime1">
              <a:rPr lang="en-US" altLang="en-US" smtClean="0"/>
              <a:pPr/>
              <a:t>10/9/2019</a:t>
            </a:fld>
            <a:endParaRPr lang="en-US" altLang="en-US" smtClean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1B632-BDAA-1145-B521-815C254481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Template-WSU Hrz 201.ppt</a:t>
            </a:r>
          </a:p>
        </p:txBody>
      </p:sp>
      <p:sp>
        <p:nvSpPr>
          <p:cNvPr id="94213" name="Slide Number Placeholder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317933B-E78C-4032-BF5B-ACB707D22510}" type="slidenum">
              <a:rPr lang="en-US" altLang="en-US" smtClean="0"/>
              <a:pPr/>
              <a:t>40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2508365-75EA-4F4B-B5EA-3135EE2B4944}" type="slidenum">
              <a:rPr lang="en-US" altLang="en-US" sz="1300" smtClean="0">
                <a:solidFill>
                  <a:srgbClr val="FFFFFF"/>
                </a:solidFill>
                <a:latin typeface="Gill Sans" charset="0"/>
              </a:rPr>
              <a:pPr/>
              <a:t>42</a:t>
            </a:fld>
            <a:endParaRPr lang="en-US" altLang="en-US" sz="1300" smtClean="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972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B1851A1-8757-4D43-B80F-82A9A4487DA4}" type="slidenum">
              <a:rPr lang="en-US" altLang="en-US" sz="1300" smtClean="0">
                <a:solidFill>
                  <a:srgbClr val="FFFFFF"/>
                </a:solidFill>
                <a:latin typeface="Gill Sans" charset="0"/>
              </a:rPr>
              <a:pPr/>
              <a:t>4</a:t>
            </a:fld>
            <a:endParaRPr lang="en-US" altLang="en-US" sz="1300" smtClean="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22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D8C38F0-29D9-41BD-96FE-1D8252FADFAB}" type="slidenum">
              <a:rPr lang="en-US" altLang="en-US" sz="1300" smtClean="0">
                <a:solidFill>
                  <a:srgbClr val="FFFFFF"/>
                </a:solidFill>
                <a:latin typeface="Gill Sans" charset="0"/>
              </a:rPr>
              <a:pPr/>
              <a:t>43</a:t>
            </a:fld>
            <a:endParaRPr lang="en-US" altLang="en-US" sz="1300" smtClean="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993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7305F3C-7136-4AF1-9A35-AAD5EDDF6938}" type="slidenum">
              <a:rPr lang="en-US" altLang="en-US" sz="1300" smtClean="0">
                <a:solidFill>
                  <a:srgbClr val="FFFFFF"/>
                </a:solidFill>
                <a:latin typeface="Gill Sans" charset="0"/>
              </a:rPr>
              <a:pPr/>
              <a:t>44</a:t>
            </a:fld>
            <a:endParaRPr lang="en-US" altLang="en-US" sz="1300" smtClean="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1013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3427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4C9DCAF-49B9-4B19-8FE7-D00153D60FF8}" type="datetime1">
              <a:rPr lang="en-US" altLang="en-US" smtClean="0"/>
              <a:pPr/>
              <a:t>10/9/2019</a:t>
            </a:fld>
            <a:endParaRPr lang="en-US" altLang="en-US" smtClean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F083E-0B99-E042-9353-F2A1E1C910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Template-WSU Hrz 201.ppt</a:t>
            </a:r>
          </a:p>
        </p:txBody>
      </p:sp>
      <p:sp>
        <p:nvSpPr>
          <p:cNvPr id="103429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D1F86C6-B46B-4410-BA07-B9DA9D0934E9}" type="slidenum">
              <a:rPr lang="en-US" altLang="en-US" smtClean="0"/>
              <a:pPr/>
              <a:t>45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6499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E05BB8D-9125-4C0E-BCE2-AA828F14C0F1}" type="datetime1">
              <a:rPr lang="en-US" altLang="en-US" smtClean="0"/>
              <a:pPr/>
              <a:t>10/9/2019</a:t>
            </a:fld>
            <a:endParaRPr lang="en-US" altLang="en-US" smtClean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DA7E6-282F-1F4E-9E38-181852A3C2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Template-WSU Hrz 201.ppt</a:t>
            </a:r>
          </a:p>
        </p:txBody>
      </p:sp>
      <p:sp>
        <p:nvSpPr>
          <p:cNvPr id="106501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DE4183B-6ABA-45D7-A39C-3C44FB0E4C34}" type="slidenum">
              <a:rPr lang="en-US" altLang="en-US" smtClean="0"/>
              <a:pPr/>
              <a:t>47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9157D75-1F10-4828-86FF-EA3ADCA139AC}" type="slidenum">
              <a:rPr lang="en-US" altLang="en-US" sz="1300" smtClean="0">
                <a:solidFill>
                  <a:srgbClr val="FFFFFF"/>
                </a:solidFill>
                <a:latin typeface="Gill Sans" charset="0"/>
              </a:rPr>
              <a:pPr/>
              <a:t>48</a:t>
            </a:fld>
            <a:endParaRPr lang="en-US" altLang="en-US" sz="1300" smtClean="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1085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8BFF028-2DFB-4E1F-ACC2-CBA65DB24F60}" type="slidenum">
              <a:rPr lang="en-US" altLang="en-US" sz="1300" smtClean="0">
                <a:solidFill>
                  <a:srgbClr val="FFFFFF"/>
                </a:solidFill>
                <a:latin typeface="Gill Sans" charset="0"/>
              </a:rPr>
              <a:pPr/>
              <a:t>50</a:t>
            </a:fld>
            <a:endParaRPr lang="en-US" altLang="en-US" sz="1300" smtClean="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1116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90311A6-D9DA-43F0-B0D2-BBB75E09F7C8}" type="slidenum">
              <a:rPr lang="en-US" altLang="en-US" sz="1300" smtClean="0">
                <a:solidFill>
                  <a:srgbClr val="FFFFFF"/>
                </a:solidFill>
                <a:latin typeface="Gill Sans" charset="0"/>
              </a:rPr>
              <a:pPr/>
              <a:t>51</a:t>
            </a:fld>
            <a:endParaRPr lang="en-US" altLang="en-US" sz="1300" smtClean="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1136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0AECFE4-C8D9-42A6-B8CA-96C4625B7320}" type="slidenum">
              <a:rPr lang="en-US" altLang="en-US" sz="1300" smtClean="0">
                <a:solidFill>
                  <a:srgbClr val="FFFFFF"/>
                </a:solidFill>
                <a:latin typeface="Gill Sans" charset="0"/>
              </a:rPr>
              <a:pPr/>
              <a:t>52</a:t>
            </a:fld>
            <a:endParaRPr lang="en-US" altLang="en-US" sz="1300" smtClean="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1157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358C4BA-8143-4629-AF47-B8DF9394EBAA}" type="slidenum">
              <a:rPr lang="en-US" altLang="en-US" sz="1300" smtClean="0">
                <a:solidFill>
                  <a:srgbClr val="FFFFFF"/>
                </a:solidFill>
                <a:latin typeface="Gill Sans" charset="0"/>
              </a:rPr>
              <a:pPr/>
              <a:t>53</a:t>
            </a:fld>
            <a:endParaRPr lang="en-US" altLang="en-US" sz="1300" smtClean="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1177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C183063-6BB4-4398-B79E-DCCAF8886F9D}" type="slidenum">
              <a:rPr lang="en-US" altLang="en-US" sz="1300" smtClean="0">
                <a:solidFill>
                  <a:srgbClr val="FFFFFF"/>
                </a:solidFill>
                <a:latin typeface="Gill Sans" charset="0"/>
              </a:rPr>
              <a:pPr/>
              <a:t>55</a:t>
            </a:fld>
            <a:endParaRPr lang="en-US" altLang="en-US" sz="1300" smtClean="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1208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A2C0644-170F-4DDC-B160-3A7B0751B10E}" type="slidenum">
              <a:rPr lang="en-US" altLang="en-US" sz="1300" smtClean="0">
                <a:solidFill>
                  <a:srgbClr val="FFFFFF"/>
                </a:solidFill>
                <a:latin typeface="Gill Sans" charset="0"/>
              </a:rPr>
              <a:pPr/>
              <a:t>5</a:t>
            </a:fld>
            <a:endParaRPr lang="en-US" altLang="en-US" sz="1300" smtClean="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24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FA00900-747C-4224-934B-0D2C08C78F0B}" type="slidenum">
              <a:rPr lang="en-US" altLang="en-US" sz="1300" smtClean="0">
                <a:solidFill>
                  <a:srgbClr val="FFFFFF"/>
                </a:solidFill>
                <a:latin typeface="Gill Sans" charset="0"/>
              </a:rPr>
              <a:pPr/>
              <a:t>56</a:t>
            </a:fld>
            <a:endParaRPr lang="en-US" altLang="en-US" sz="1300" smtClean="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1228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532564F-02F5-4F53-9D4E-8EAD4DD25A20}" type="slidenum">
              <a:rPr lang="en-US" altLang="en-US" sz="1300" smtClean="0">
                <a:solidFill>
                  <a:srgbClr val="FFFFFF"/>
                </a:solidFill>
                <a:latin typeface="Gill Sans" charset="0"/>
              </a:rPr>
              <a:pPr/>
              <a:t>58</a:t>
            </a:fld>
            <a:endParaRPr lang="en-US" altLang="en-US" sz="1300" smtClean="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1259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CCECFF-5A21-4D37-9856-88E3F2969556}" type="slidenum">
              <a:rPr lang="en-US" altLang="en-US" sz="1300" smtClean="0">
                <a:solidFill>
                  <a:srgbClr val="FFFFFF"/>
                </a:solidFill>
                <a:latin typeface="Gill Sans" charset="0"/>
              </a:rPr>
              <a:pPr/>
              <a:t>59</a:t>
            </a:fld>
            <a:endParaRPr lang="en-US" altLang="en-US" sz="1300" smtClean="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1280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AFDAD6-6CF8-4387-882D-22D058A93D0C}" type="slidenum">
              <a:rPr lang="en-US" altLang="en-US" sz="1300" smtClean="0">
                <a:solidFill>
                  <a:srgbClr val="FFFFFF"/>
                </a:solidFill>
                <a:latin typeface="Gill Sans" charset="0"/>
              </a:rPr>
              <a:pPr/>
              <a:t>60</a:t>
            </a:fld>
            <a:endParaRPr lang="en-US" altLang="en-US" sz="1300" smtClean="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1300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B2DC02F-2C96-4296-B60E-60AD9E376F83}" type="slidenum">
              <a:rPr lang="en-US" altLang="en-US" sz="1300" smtClean="0">
                <a:solidFill>
                  <a:srgbClr val="FFFFFF"/>
                </a:solidFill>
                <a:latin typeface="Gill Sans" charset="0"/>
              </a:rPr>
              <a:pPr/>
              <a:t>61</a:t>
            </a:fld>
            <a:endParaRPr lang="en-US" altLang="en-US" sz="1300" smtClean="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1320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3CCA783-B60D-47FF-9ED5-5C4627A96662}" type="slidenum">
              <a:rPr lang="en-US" altLang="en-US" sz="1300" smtClean="0">
                <a:solidFill>
                  <a:srgbClr val="FFFFFF"/>
                </a:solidFill>
                <a:latin typeface="Gill Sans" charset="0"/>
              </a:rPr>
              <a:pPr/>
              <a:t>62</a:t>
            </a:fld>
            <a:endParaRPr lang="en-US" altLang="en-US" sz="1300" smtClean="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1341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B0C003A-D925-488F-A5A1-D3070328AA63}" type="slidenum">
              <a:rPr lang="en-US" altLang="en-US" sz="1300" smtClean="0">
                <a:solidFill>
                  <a:srgbClr val="FFFFFF"/>
                </a:solidFill>
                <a:latin typeface="Gill Sans" charset="0"/>
              </a:rPr>
              <a:pPr/>
              <a:t>63</a:t>
            </a:fld>
            <a:endParaRPr lang="en-US" altLang="en-US" sz="1300" smtClean="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1361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D1D8D7-DC80-4EF4-BE73-635CC756ACED}" type="slidenum">
              <a:rPr lang="en-US" altLang="en-US" sz="1300" smtClean="0">
                <a:solidFill>
                  <a:srgbClr val="FFFFFF"/>
                </a:solidFill>
                <a:latin typeface="Gill Sans" charset="0"/>
              </a:rPr>
              <a:pPr/>
              <a:t>64</a:t>
            </a:fld>
            <a:endParaRPr lang="en-US" altLang="en-US" sz="1300" smtClean="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1382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48CDCE9-F61F-4444-9621-1BFBFB806E1D}" type="slidenum">
              <a:rPr lang="en-US" altLang="en-US" sz="1300" smtClean="0">
                <a:solidFill>
                  <a:srgbClr val="FFFFFF"/>
                </a:solidFill>
                <a:latin typeface="Gill Sans" charset="0"/>
              </a:rPr>
              <a:pPr/>
              <a:t>65</a:t>
            </a:fld>
            <a:endParaRPr lang="en-US" altLang="en-US" sz="1300" smtClean="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1402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BBDA85D-A885-4F0B-9F5E-0CBB21658B67}" type="slidenum">
              <a:rPr lang="en-US" altLang="en-US" sz="1300" smtClean="0">
                <a:solidFill>
                  <a:srgbClr val="FFFFFF"/>
                </a:solidFill>
                <a:latin typeface="Gill Sans" charset="0"/>
              </a:rPr>
              <a:pPr/>
              <a:t>66</a:t>
            </a:fld>
            <a:endParaRPr lang="en-US" altLang="en-US" sz="1300" smtClean="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1423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1FC06FA-73FB-4AB3-9139-8661ACCDFA61}" type="slidenum">
              <a:rPr lang="en-US" altLang="en-US" sz="1300" smtClean="0">
                <a:solidFill>
                  <a:srgbClr val="FFFFFF"/>
                </a:solidFill>
                <a:latin typeface="Gill Sans" charset="0"/>
              </a:rPr>
              <a:pPr/>
              <a:t>6</a:t>
            </a:fld>
            <a:endParaRPr lang="en-US" altLang="en-US" sz="1300" smtClean="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26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E483E47-B714-45C9-8DB2-886D0E6B80AD}" type="slidenum">
              <a:rPr lang="en-US" altLang="en-US" sz="1300" smtClean="0">
                <a:solidFill>
                  <a:srgbClr val="FFFFFF"/>
                </a:solidFill>
                <a:latin typeface="Gill Sans" charset="0"/>
              </a:rPr>
              <a:pPr/>
              <a:t>67</a:t>
            </a:fld>
            <a:endParaRPr lang="en-US" altLang="en-US" sz="1300" smtClean="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1443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30FC245-2B69-4C21-BC4F-FA65301BAC77}" type="slidenum">
              <a:rPr lang="en-US" altLang="en-US" sz="1300" smtClean="0">
                <a:solidFill>
                  <a:srgbClr val="FFFFFF"/>
                </a:solidFill>
                <a:latin typeface="Gill Sans" charset="0"/>
              </a:rPr>
              <a:pPr/>
              <a:t>68</a:t>
            </a:fld>
            <a:endParaRPr lang="en-US" altLang="en-US" sz="1300" smtClean="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146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15A385A-FDD5-4259-99CA-474428281006}" type="datetime1">
              <a:rPr lang="en-US" altLang="en-US" smtClean="0"/>
              <a:pPr/>
              <a:t>10/9/2019</a:t>
            </a:fld>
            <a:endParaRPr lang="en-US" altLang="en-US" smtClean="0"/>
          </a:p>
        </p:txBody>
      </p:sp>
      <p:sp>
        <p:nvSpPr>
          <p:cNvPr id="1484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mtClean="0"/>
              <a:t>Template-WSU Hrz 201.ppt</a:t>
            </a:r>
          </a:p>
        </p:txBody>
      </p:sp>
      <p:sp>
        <p:nvSpPr>
          <p:cNvPr id="1484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5179F27-0AC9-4B8A-A454-AF4712D602C4}" type="slidenum">
              <a:rPr lang="en-US" altLang="en-US" smtClean="0"/>
              <a:pPr/>
              <a:t>69</a:t>
            </a:fld>
            <a:endParaRPr lang="en-US" altLang="en-US" smtClean="0"/>
          </a:p>
        </p:txBody>
      </p:sp>
      <p:sp>
        <p:nvSpPr>
          <p:cNvPr id="148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210AE0B-F996-4365-AC72-4D2DC8EB1F6D}" type="slidenum">
              <a:rPr lang="en-US" altLang="en-US" sz="1300" smtClean="0">
                <a:solidFill>
                  <a:srgbClr val="FFFFFF"/>
                </a:solidFill>
                <a:latin typeface="Gill Sans" charset="0"/>
              </a:rPr>
              <a:pPr/>
              <a:t>7</a:t>
            </a:fld>
            <a:endParaRPr lang="en-US" altLang="en-US" sz="1300" smtClean="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1805A8D-6966-43D2-8EE7-D820ACB929E2}" type="slidenum">
              <a:rPr lang="en-US" altLang="en-US" sz="1300" smtClean="0">
                <a:solidFill>
                  <a:srgbClr val="FFFFFF"/>
                </a:solidFill>
                <a:latin typeface="Gill Sans" charset="0"/>
              </a:rPr>
              <a:pPr/>
              <a:t>8</a:t>
            </a:fld>
            <a:endParaRPr lang="en-US" altLang="en-US" sz="1300" smtClean="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30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801CF1F-7451-49E4-981D-DFB6D070F545}" type="slidenum">
              <a:rPr lang="en-US" altLang="en-US" sz="1300" smtClean="0">
                <a:solidFill>
                  <a:srgbClr val="FFFFFF"/>
                </a:solidFill>
                <a:latin typeface="Gill Sans" charset="0"/>
              </a:rPr>
              <a:pPr/>
              <a:t>9</a:t>
            </a:fld>
            <a:endParaRPr lang="en-US" altLang="en-US" sz="1300" smtClean="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32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C15210-BEEC-2A46-BA4A-925D075FB25E}"/>
              </a:ext>
            </a:extLst>
          </p:cNvPr>
          <p:cNvSpPr/>
          <p:nvPr userDrawn="1"/>
        </p:nvSpPr>
        <p:spPr bwMode="gray">
          <a:xfrm flipH="1">
            <a:off x="-17463" y="0"/>
            <a:ext cx="501651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79375"/>
            <a:ext cx="9161463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EBD256-7CF4-2244-8265-B2C92A47B954}"/>
              </a:ext>
            </a:extLst>
          </p:cNvPr>
          <p:cNvSpPr/>
          <p:nvPr userDrawn="1"/>
        </p:nvSpPr>
        <p:spPr bwMode="gray">
          <a:xfrm flipH="1">
            <a:off x="-17463" y="79375"/>
            <a:ext cx="501651" cy="611188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50000"/>
                </a:schemeClr>
              </a:gs>
              <a:gs pos="100000">
                <a:schemeClr val="bg2">
                  <a:alpha val="2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1567E9-1DDD-0441-B6D1-97D4D9FBD794}"/>
              </a:ext>
            </a:extLst>
          </p:cNvPr>
          <p:cNvSpPr/>
          <p:nvPr userDrawn="1"/>
        </p:nvSpPr>
        <p:spPr bwMode="gray">
          <a:xfrm flipH="1">
            <a:off x="-17463" y="0"/>
            <a:ext cx="9161463" cy="92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 bwMode="invGray">
          <a:xfrm>
            <a:off x="484093" y="2392432"/>
            <a:ext cx="8659903" cy="424732"/>
          </a:xfrm>
        </p:spPr>
        <p:txBody>
          <a:bodyPr anchorCtr="0"/>
          <a:lstStyle>
            <a:lvl1pPr algn="ctr">
              <a:defRPr sz="24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 bwMode="invGray">
          <a:xfrm>
            <a:off x="484093" y="3025243"/>
            <a:ext cx="8659904" cy="430887"/>
          </a:xfrm>
        </p:spPr>
        <p:txBody>
          <a:bodyPr rIns="0" anchorCtr="0"/>
          <a:lstStyle>
            <a:lvl1pPr marL="0" indent="0" algn="ctr">
              <a:buFont typeface="Arial" pitchFamily="34" charset="0"/>
              <a:buNone/>
              <a:defRPr sz="2200" b="0">
                <a:solidFill>
                  <a:schemeClr val="accent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9426BA1-4F9A-BD4C-B338-05FB8417D8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84188" y="6381750"/>
            <a:ext cx="1550987" cy="47625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1FEB5683-1B64-6446-A44B-732B2D58C3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66925" y="6381750"/>
            <a:ext cx="6100763" cy="476250"/>
          </a:xfrm>
        </p:spPr>
        <p:txBody>
          <a:bodyPr anchorCtr="1"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606DB6B2-1936-1B47-9A6C-1AAF126872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9275" y="6381750"/>
            <a:ext cx="9747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72FB0-DFE6-479A-A94F-D715F9E972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446156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588"/>
            <a:ext cx="8229600" cy="4247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896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666169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981F32"/>
              </a:clrFrom>
              <a:clrTo>
                <a:srgbClr val="981F3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98" t="11948" r="14452" b="16364"/>
          <a:stretch>
            <a:fillRect/>
          </a:stretch>
        </p:blipFill>
        <p:spPr bwMode="auto">
          <a:xfrm>
            <a:off x="55563" y="166688"/>
            <a:ext cx="3619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HRS sign copy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5849938"/>
            <a:ext cx="1143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887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91778" y="998506"/>
            <a:ext cx="8652222" cy="461665"/>
          </a:xfrm>
        </p:spPr>
        <p:txBody>
          <a:bodyPr/>
          <a:lstStyle>
            <a:lvl1pPr algn="ctr">
              <a:lnSpc>
                <a:spcPct val="100000"/>
              </a:lnSpc>
              <a:defRPr sz="24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91778" y="1496679"/>
            <a:ext cx="8652222" cy="430887"/>
          </a:xfrm>
        </p:spPr>
        <p:txBody>
          <a:bodyPr rIns="0"/>
          <a:lstStyle>
            <a:lvl1pPr marL="0" indent="0" algn="ctr">
              <a:buFontTx/>
              <a:buNone/>
              <a:defRPr sz="2200" b="0">
                <a:solidFill>
                  <a:schemeClr val="accent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1BDFA2-27DB-4D4F-85FB-D58400D7DF56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9BA669-B6B9-2E46-BDD9-82FEA28004A7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C22A0C-3BCA-CF4F-984F-0AA510E97C1B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01CF7-9D65-4FCF-B593-D892731C11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9210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4" y="1528389"/>
            <a:ext cx="8659907" cy="4801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5575" y="2275788"/>
            <a:ext cx="4002321" cy="2062103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295" y="2275788"/>
            <a:ext cx="3969948" cy="2062103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1BDFA2-27DB-4D4F-85FB-D58400D7DF56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9BA669-B6B9-2E46-BDD9-82FEA28004A7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C22A0C-3BCA-CF4F-984F-0AA510E97C1B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9C9CA-29A7-4C12-92BA-DB2D9830B8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3259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3081"/>
            <a:ext cx="8686800" cy="4801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22" y="2166763"/>
            <a:ext cx="4040188" cy="36933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7721" y="2621484"/>
            <a:ext cx="4040188" cy="1338828"/>
          </a:xfrm>
        </p:spPr>
        <p:txBody>
          <a:bodyPr/>
          <a:lstStyle>
            <a:lvl1pPr>
              <a:defRPr lang="en-US" sz="18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defRPr lang="en-US" sz="1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defRPr lang="en-US" sz="1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5547" y="2166763"/>
            <a:ext cx="4041775" cy="36933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5546" y="2621484"/>
            <a:ext cx="4041775" cy="1338828"/>
          </a:xfrm>
        </p:spPr>
        <p:txBody>
          <a:bodyPr/>
          <a:lstStyle>
            <a:lvl1pPr>
              <a:defRPr lang="en-US" sz="18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defRPr lang="en-US" sz="1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defRPr lang="en-US" sz="1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31BDFA2-27DB-4D4F-85FB-D58400D7DF56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E9BA669-B6B9-2E46-BDD9-82FEA28004A7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3C22A0C-3BCA-CF4F-984F-0AA510E97C1B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FAE22-EFC0-4263-B867-4479D62EBF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13080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726" y="2081092"/>
            <a:ext cx="8675274" cy="4801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31BDFA2-27DB-4D4F-85FB-D58400D7DF56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E9BA669-B6B9-2E46-BDD9-82FEA28004A7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3C22A0C-3BCA-CF4F-984F-0AA510E97C1B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99771-A805-4C05-8082-7EE4F2EE8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6868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31BDFA2-27DB-4D4F-85FB-D58400D7DF56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E9BA669-B6B9-2E46-BDD9-82FEA28004A7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3C22A0C-3BCA-CF4F-984F-0AA510E97C1B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B1D56-E54B-47CC-8377-E2AD1646E0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17559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370318"/>
            <a:ext cx="3008313" cy="64633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0319"/>
            <a:ext cx="5111751" cy="1851276"/>
          </a:xfrm>
        </p:spPr>
        <p:txBody>
          <a:bodyPr/>
          <a:lstStyle>
            <a:lvl1pPr marL="165100" indent="-165100">
              <a:buSzPct val="125000"/>
              <a:buFont typeface="Arial" pitchFamily="34" charset="0"/>
              <a:buChar char="•"/>
              <a:defRPr lang="en-US" sz="24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457200" indent="-165100" defTabSz="914400"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 marL="974725" indent="-180975">
              <a:buSzPct val="125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532368"/>
            <a:ext cx="3008313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1BDFA2-27DB-4D4F-85FB-D58400D7DF56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9BA669-B6B9-2E46-BDD9-82FEA28004A7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C22A0C-3BCA-CF4F-984F-0AA510E97C1B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50DC2-F676-489C-A92A-81A099F14B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25771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23007"/>
            <a:ext cx="5486400" cy="36933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93220"/>
            <a:ext cx="54864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66801"/>
            <a:ext cx="54864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1BDFA2-27DB-4D4F-85FB-D58400D7DF56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9BA669-B6B9-2E46-BDD9-82FEA28004A7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C22A0C-3BCA-CF4F-984F-0AA510E97C1B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826BC-8EAF-4C93-81DF-09659B7B12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024796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tx1"/>
            </a:gs>
            <a:gs pos="100000">
              <a:srgbClr val="EAEAE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EC46FCE-0AFE-F440-9319-A3387EEFD19B}"/>
              </a:ext>
            </a:extLst>
          </p:cNvPr>
          <p:cNvSpPr/>
          <p:nvPr userDrawn="1"/>
        </p:nvSpPr>
        <p:spPr bwMode="gray">
          <a:xfrm flipH="1">
            <a:off x="0" y="0"/>
            <a:ext cx="484188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686117A-B963-854E-A81E-77963BBDCE28}"/>
              </a:ext>
            </a:extLst>
          </p:cNvPr>
          <p:cNvSpPr/>
          <p:nvPr userDrawn="1"/>
        </p:nvSpPr>
        <p:spPr bwMode="gray">
          <a:xfrm flipH="1">
            <a:off x="0" y="79375"/>
            <a:ext cx="9144000" cy="611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1A725B-19C7-584D-93A5-2447D7DE1534}"/>
              </a:ext>
            </a:extLst>
          </p:cNvPr>
          <p:cNvSpPr/>
          <p:nvPr userDrawn="1"/>
        </p:nvSpPr>
        <p:spPr bwMode="gray">
          <a:xfrm flipH="1">
            <a:off x="-17463" y="79375"/>
            <a:ext cx="501651" cy="611188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50000"/>
                </a:schemeClr>
              </a:gs>
              <a:gs pos="100000">
                <a:schemeClr val="bg2">
                  <a:alpha val="2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402DC67-35F9-BE41-9858-762AB341E583}"/>
              </a:ext>
            </a:extLst>
          </p:cNvPr>
          <p:cNvSpPr/>
          <p:nvPr userDrawn="1"/>
        </p:nvSpPr>
        <p:spPr bwMode="gray">
          <a:xfrm flipH="1">
            <a:off x="-17463" y="0"/>
            <a:ext cx="9161463" cy="79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157288" y="2298700"/>
            <a:ext cx="7315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84188" y="1512888"/>
            <a:ext cx="865981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31BDFA2-27DB-4D4F-85FB-D58400D7DF56}"/>
              </a:ext>
            </a:extLst>
          </p:cNvPr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484188" y="6438900"/>
            <a:ext cx="12525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E9BA669-B6B9-2E46-BDD9-82FEA28004A7}"/>
              </a:ext>
            </a:extLst>
          </p:cNvPr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736725" y="6438900"/>
            <a:ext cx="6153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83C22A0C-3BCA-CF4F-984F-0AA510E97C1B}"/>
              </a:ext>
            </a:extLst>
          </p:cNvPr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899400" y="6438900"/>
            <a:ext cx="124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4E40861-5F73-45E6-9170-37336C7BE1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5" name="Picture 11"/>
          <p:cNvPicPr>
            <a:picLocks noChangeAspect="1"/>
          </p:cNvPicPr>
          <p:nvPr userDrawn="1"/>
        </p:nvPicPr>
        <p:blipFill>
          <a:blip r:embed="rId12">
            <a:clrChange>
              <a:clrFrom>
                <a:srgbClr val="981F32"/>
              </a:clrFrom>
              <a:clrTo>
                <a:srgbClr val="981F3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98" t="11948" r="14452" b="16364"/>
          <a:stretch>
            <a:fillRect/>
          </a:stretch>
        </p:blipFill>
        <p:spPr bwMode="auto">
          <a:xfrm>
            <a:off x="55563" y="166688"/>
            <a:ext cx="3619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49" r:id="rId3"/>
    <p:sldLayoutId id="2147484350" r:id="rId4"/>
    <p:sldLayoutId id="2147484351" r:id="rId5"/>
    <p:sldLayoutId id="2147484352" r:id="rId6"/>
    <p:sldLayoutId id="2147484353" r:id="rId7"/>
    <p:sldLayoutId id="2147484354" r:id="rId8"/>
    <p:sldLayoutId id="2147484355" r:id="rId9"/>
    <p:sldLayoutId id="2147484358" r:id="rId10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bg2"/>
          </a:solidFill>
          <a:latin typeface="Lucida Sans" pitchFamily="34" charset="0"/>
          <a:ea typeface="ＭＳ Ｐゴシック" charset="0"/>
          <a:cs typeface="ＭＳ Ｐゴシック" charset="0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Lucida Sans" panose="020B0602030504020204" pitchFamily="34" charset="0"/>
        <a:buChar char="–"/>
        <a:defRPr lang="en-US" sz="2200" dirty="0">
          <a:solidFill>
            <a:schemeClr val="bg2"/>
          </a:solidFill>
          <a:latin typeface="Lucida Sans" pitchFamily="34" charset="0"/>
          <a:ea typeface="ＭＳ Ｐゴシック" charset="0"/>
          <a:cs typeface="+mn-c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000" dirty="0">
          <a:solidFill>
            <a:schemeClr val="bg2"/>
          </a:solidFill>
          <a:latin typeface="Lucida Sans" pitchFamily="34" charset="0"/>
          <a:ea typeface="ＭＳ Ｐゴシック" charset="0"/>
          <a:cs typeface="+mn-c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Lucida Sans" panose="020B0602030504020204" pitchFamily="34" charset="0"/>
        <a:buChar char="–"/>
        <a:defRPr lang="en-US" dirty="0">
          <a:solidFill>
            <a:schemeClr val="bg2"/>
          </a:solidFill>
          <a:latin typeface="Lucida Sans" pitchFamily="34" charset="0"/>
          <a:ea typeface="ＭＳ Ｐゴシック" charset="0"/>
          <a:cs typeface="+mn-c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1600" dirty="0">
          <a:solidFill>
            <a:schemeClr val="bg2"/>
          </a:solidFill>
          <a:latin typeface="Lucida Sans" pitchFamily="34" charset="0"/>
          <a:ea typeface="ＭＳ Ｐゴシック" charset="0"/>
          <a:cs typeface="+mn-c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981E32"/>
            </a:gs>
            <a:gs pos="60001">
              <a:srgbClr val="981E32"/>
            </a:gs>
            <a:gs pos="100000">
              <a:srgbClr val="C60C30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3"/>
          <p:cNvGrpSpPr>
            <a:grpSpLocks/>
          </p:cNvGrpSpPr>
          <p:nvPr userDrawn="1"/>
        </p:nvGrpSpPr>
        <p:grpSpPr bwMode="auto">
          <a:xfrm>
            <a:off x="9007475" y="0"/>
            <a:ext cx="136525" cy="6858000"/>
            <a:chOff x="9007474" y="0"/>
            <a:chExt cx="136525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479F3B2-8114-C045-8C87-C1AE97E00D8F}"/>
                </a:ext>
              </a:extLst>
            </p:cNvPr>
            <p:cNvSpPr/>
            <p:nvPr userDrawn="1"/>
          </p:nvSpPr>
          <p:spPr bwMode="ltGray">
            <a:xfrm>
              <a:off x="9007474" y="5683250"/>
              <a:ext cx="136525" cy="11747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49B452C-0D64-834B-AB80-8780CCB410D8}"/>
                </a:ext>
              </a:extLst>
            </p:cNvPr>
            <p:cNvSpPr/>
            <p:nvPr userDrawn="1"/>
          </p:nvSpPr>
          <p:spPr bwMode="ltGray">
            <a:xfrm flipH="1">
              <a:off x="9007474" y="0"/>
              <a:ext cx="136525" cy="38338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4FC6E92-05BE-494D-8246-C14458E775E1}"/>
                </a:ext>
              </a:extLst>
            </p:cNvPr>
            <p:cNvSpPr/>
            <p:nvPr userDrawn="1"/>
          </p:nvSpPr>
          <p:spPr bwMode="ltGray">
            <a:xfrm flipH="1">
              <a:off x="9007474" y="3698875"/>
              <a:ext cx="136525" cy="2178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26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4F27482-9558-4541-8762-D4AF75C18D66}"/>
              </a:ext>
            </a:extLst>
          </p:cNvPr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57132D7-2086-B547-A2AC-2B63B00C5D69}"/>
              </a:ext>
            </a:extLst>
          </p:cNvPr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D7E0E771-5C0F-E24B-9434-B87CEC0FA006}"/>
              </a:ext>
            </a:extLst>
          </p:cNvPr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7AECCC0-D5CA-4A1E-9955-2F988941CA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1272" name="Picture 12" descr="wsuTLSigRvs-rd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334250" y="6116638"/>
            <a:ext cx="15636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E9E2CD"/>
          </a:solidFill>
          <a:latin typeface="Times New Roman" pitchFamily="18" charset="0"/>
          <a:ea typeface="ＭＳ Ｐゴシック" charset="0"/>
          <a:cs typeface="Times New Roman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E9E2CD"/>
          </a:solidFill>
          <a:latin typeface="Times New Roman" pitchFamily="18" charset="0"/>
          <a:ea typeface="ＭＳ Ｐゴシック" charset="0"/>
          <a:cs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E9E2CD"/>
          </a:solidFill>
          <a:latin typeface="Times New Roman" pitchFamily="18" charset="0"/>
          <a:ea typeface="ＭＳ Ｐゴシック" charset="0"/>
          <a:cs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E9E2CD"/>
          </a:solidFill>
          <a:latin typeface="Times New Roman" pitchFamily="18" charset="0"/>
          <a:ea typeface="ＭＳ Ｐゴシック" charset="0"/>
          <a:cs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E9E2CD"/>
          </a:solidFill>
          <a:latin typeface="Times New Roman" pitchFamily="18" charset="0"/>
          <a:ea typeface="ＭＳ Ｐゴシック" charset="0"/>
          <a:cs typeface="Times New Roman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Lucida Sans" pitchFamily="34" charset="0"/>
          <a:ea typeface="ＭＳ Ｐゴシック" charset="0"/>
          <a:cs typeface="ＭＳ Ｐゴシック" charset="0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200" dirty="0">
          <a:solidFill>
            <a:schemeClr val="tx1"/>
          </a:solidFill>
          <a:latin typeface="Lucida Sans" pitchFamily="34" charset="0"/>
          <a:ea typeface="ＭＳ Ｐゴシック" charset="0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Lucida Sans" pitchFamily="34" charset="0"/>
          <a:ea typeface="ＭＳ Ｐゴシック" charset="0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dirty="0">
          <a:solidFill>
            <a:schemeClr val="tx1"/>
          </a:solidFill>
          <a:latin typeface="Lucida Sans" pitchFamily="34" charset="0"/>
          <a:ea typeface="ＭＳ Ｐゴシック" charset="0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dirty="0">
          <a:solidFill>
            <a:schemeClr val="tx1"/>
          </a:solidFill>
          <a:latin typeface="Lucida Sans" pitchFamily="34" charset="0"/>
          <a:ea typeface="ＭＳ Ｐゴシック" charset="0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10A1B72-53CD-F343-B1DB-FF06CAEA66FE}"/>
                </a:ext>
              </a:extLst>
            </p:cNvPr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01977F6-FBAC-C04E-B1E6-538CD3C922AE}"/>
                </a:ext>
              </a:extLst>
            </p:cNvPr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31D416BC-C252-6047-B7FE-1094C4141370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2291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2292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E788F2A-BCB5-3449-AB7C-DF681930757F}"/>
              </a:ext>
            </a:extLst>
          </p:cNvPr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461E788-F6F2-CF41-80DE-A675A0A1D353}"/>
              </a:ext>
            </a:extLst>
          </p:cNvPr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91FB39DD-9A4F-4248-B326-87827503B7CB}"/>
              </a:ext>
            </a:extLst>
          </p:cNvPr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6885F3B-5966-4050-85E3-BB5411138C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2296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1" descr="HRS sign copy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5849938"/>
            <a:ext cx="1143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600" dirty="0">
          <a:solidFill>
            <a:schemeClr val="bg2"/>
          </a:solidFill>
          <a:latin typeface="ITC Stone Sans Std Medium" panose="020B0602030503020204" pitchFamily="34" charset="0"/>
          <a:ea typeface="ＭＳ Ｐゴシック" charset="0"/>
          <a:cs typeface="ＭＳ Ｐゴシック" charset="0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bg2"/>
          </a:solidFill>
          <a:latin typeface="ITC Stone Sans Std Medium" panose="020B0602030503020204" pitchFamily="34" charset="0"/>
          <a:ea typeface="ＭＳ Ｐゴシック" charset="0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200" dirty="0">
          <a:solidFill>
            <a:schemeClr val="bg2"/>
          </a:solidFill>
          <a:latin typeface="ITC Stone Sans Std Medium" panose="020B0602030503020204" pitchFamily="34" charset="0"/>
          <a:ea typeface="ＭＳ Ｐゴシック" charset="0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000" dirty="0">
          <a:solidFill>
            <a:schemeClr val="bg2"/>
          </a:solidFill>
          <a:latin typeface="ITC Stone Sans Std Medium" panose="020B0602030503020204" pitchFamily="34" charset="0"/>
          <a:ea typeface="ＭＳ Ｐゴシック" charset="0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000" dirty="0">
          <a:solidFill>
            <a:schemeClr val="bg2"/>
          </a:solidFill>
          <a:latin typeface="ITC Stone Sans Std Medium" panose="020B0602030503020204" pitchFamily="34" charset="0"/>
          <a:ea typeface="ＭＳ Ｐゴシック" charset="0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bartl@ws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faerber@wsu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der.wsu.edu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dbartl@wsu.edu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faerber@wsu.edu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mailto:dbartl@wsu.edu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0.xml"/><Relationship Id="rId5" Type="http://schemas.openxmlformats.org/officeDocument/2006/relationships/hyperlink" Target="mailto:prf.forms@wsu.edu" TargetMode="External"/><Relationship Id="rId4" Type="http://schemas.openxmlformats.org/officeDocument/2006/relationships/hyperlink" Target="mailto:faerber@wsu.edu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57343A-6171-8B4D-A8E9-5487079D74A7}"/>
              </a:ext>
            </a:extLst>
          </p:cNvPr>
          <p:cNvCxnSpPr/>
          <p:nvPr/>
        </p:nvCxnSpPr>
        <p:spPr>
          <a:xfrm>
            <a:off x="1397000" y="2767013"/>
            <a:ext cx="6835775" cy="4762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2" name="Rectangle 19"/>
          <p:cNvSpPr txBox="1">
            <a:spLocks noChangeArrowheads="1"/>
          </p:cNvSpPr>
          <p:nvPr/>
        </p:nvSpPr>
        <p:spPr bwMode="auto">
          <a:xfrm>
            <a:off x="487363" y="1244600"/>
            <a:ext cx="8656637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chemeClr val="bg2"/>
                </a:solidFill>
                <a:latin typeface="ITC Stone Serif Std Bold" panose="02040903070506020304" pitchFamily="18" charset="0"/>
              </a:rPr>
              <a:t>Administrative</a:t>
            </a:r>
          </a:p>
          <a:p>
            <a:pPr algn="ctr" eaLnBrk="1" hangingPunct="1"/>
            <a:r>
              <a:rPr lang="en-US" altLang="en-US" sz="4400" b="1" dirty="0">
                <a:solidFill>
                  <a:schemeClr val="bg2"/>
                </a:solidFill>
                <a:latin typeface="ITC Stone Serif Std Bold" panose="02040903070506020304" pitchFamily="18" charset="0"/>
              </a:rPr>
              <a:t>Policies and Procedures</a:t>
            </a:r>
          </a:p>
        </p:txBody>
      </p:sp>
      <p:sp>
        <p:nvSpPr>
          <p:cNvPr id="13" name="Rectangle 20">
            <a:extLst>
              <a:ext uri="{FF2B5EF4-FFF2-40B4-BE49-F238E27FC236}">
                <a16:creationId xmlns:a16="http://schemas.microsoft.com/office/drawing/2014/main" id="{53682918-311E-FD4F-88D2-4EA4EFEBB43F}"/>
              </a:ext>
            </a:extLst>
          </p:cNvPr>
          <p:cNvSpPr txBox="1">
            <a:spLocks noChangeArrowheads="1"/>
          </p:cNvSpPr>
          <p:nvPr/>
        </p:nvSpPr>
        <p:spPr>
          <a:xfrm>
            <a:off x="473075" y="6581775"/>
            <a:ext cx="1770063" cy="280988"/>
          </a:xfrm>
          <a:prstGeom prst="rect">
            <a:avLst/>
          </a:prstGeom>
        </p:spPr>
        <p:txBody>
          <a:bodyPr/>
          <a:lstStyle/>
          <a:p>
            <a:pPr marL="165100" indent="-165100" algn="ctr" eaLnBrk="1" hangingPunct="1">
              <a:spcBef>
                <a:spcPct val="25000"/>
              </a:spcBef>
              <a:buClr>
                <a:srgbClr val="C60C30"/>
              </a:buClr>
              <a:buSzPct val="100000"/>
              <a:buFont typeface="Arial" charset="0"/>
              <a:buNone/>
              <a:defRPr/>
            </a:pPr>
            <a:r>
              <a:rPr lang="en-US" sz="1050" kern="0" dirty="0">
                <a:solidFill>
                  <a:schemeClr val="bg2"/>
                </a:solidFill>
                <a:latin typeface="ITC Stone Serif Std Bold" panose="02040903070506020304" pitchFamily="18" charset="0"/>
                <a:ea typeface="+mn-ea"/>
              </a:rPr>
              <a:t>Revised October 2019</a:t>
            </a:r>
            <a:endParaRPr lang="en-US" sz="1100" kern="0" dirty="0">
              <a:solidFill>
                <a:schemeClr val="bg2"/>
              </a:solidFill>
              <a:latin typeface="ITC Stone Serif Std Bold" panose="02040903070506020304" pitchFamily="18" charset="0"/>
              <a:ea typeface="+mn-ea"/>
            </a:endParaRPr>
          </a:p>
        </p:txBody>
      </p:sp>
      <p:sp>
        <p:nvSpPr>
          <p:cNvPr id="15364" name="Rectangle 18"/>
          <p:cNvSpPr>
            <a:spLocks noChangeArrowheads="1"/>
          </p:cNvSpPr>
          <p:nvPr/>
        </p:nvSpPr>
        <p:spPr bwMode="auto">
          <a:xfrm>
            <a:off x="473075" y="2974975"/>
            <a:ext cx="8670925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n-US" sz="2400" dirty="0">
                <a:solidFill>
                  <a:schemeClr val="bg2"/>
                </a:solidFill>
                <a:latin typeface="ITC Stone Serif Std Bold" panose="02040903070506020304" pitchFamily="18" charset="0"/>
              </a:rPr>
              <a:t/>
            </a:r>
            <a:br>
              <a:rPr lang="en-US" altLang="en-US" sz="2400" dirty="0">
                <a:solidFill>
                  <a:schemeClr val="bg2"/>
                </a:solidFill>
                <a:latin typeface="ITC Stone Serif Std Bold" panose="02040903070506020304" pitchFamily="18" charset="0"/>
              </a:rPr>
            </a:br>
            <a:r>
              <a:rPr lang="en-US" altLang="en-US" sz="2400" dirty="0">
                <a:solidFill>
                  <a:schemeClr val="bg2"/>
                </a:solidFill>
                <a:latin typeface="ITC Stone Serif Std Bold" panose="02040903070506020304" pitchFamily="18" charset="0"/>
              </a:rPr>
              <a:t>Deb Bartlett</a:t>
            </a:r>
          </a:p>
          <a:p>
            <a:pPr algn="ctr" eaLnBrk="1" hangingPunct="1"/>
            <a:r>
              <a:rPr lang="en-US" altLang="en-US" sz="2400" dirty="0">
                <a:solidFill>
                  <a:schemeClr val="bg2"/>
                </a:solidFill>
                <a:latin typeface="ITC Stone Serif Std Bold" panose="02040903070506020304" pitchFamily="18" charset="0"/>
                <a:hlinkClick r:id="rId3"/>
              </a:rPr>
              <a:t>dbartl@wsu.edu</a:t>
            </a:r>
            <a:endParaRPr lang="en-US" altLang="en-US" sz="2400" dirty="0">
              <a:solidFill>
                <a:schemeClr val="bg2"/>
              </a:solidFill>
              <a:latin typeface="ITC Stone Serif Std Bold" panose="02040903070506020304" pitchFamily="18" charset="0"/>
            </a:endParaRPr>
          </a:p>
          <a:p>
            <a:pPr algn="ctr" eaLnBrk="1" hangingPunct="1"/>
            <a:endParaRPr lang="en-US" altLang="en-US" sz="2400" dirty="0">
              <a:solidFill>
                <a:schemeClr val="bg2"/>
              </a:solidFill>
              <a:latin typeface="ITC Stone Serif Std Bold" panose="02040903070506020304" pitchFamily="18" charset="0"/>
            </a:endParaRPr>
          </a:p>
          <a:p>
            <a:pPr algn="ctr" eaLnBrk="1" hangingPunct="1"/>
            <a:r>
              <a:rPr lang="en-US" altLang="en-US" sz="2400" dirty="0">
                <a:solidFill>
                  <a:schemeClr val="bg2"/>
                </a:solidFill>
                <a:latin typeface="ITC Stone Serif Std Bold" panose="02040903070506020304" pitchFamily="18" charset="0"/>
              </a:rPr>
              <a:t>Joy Faerber</a:t>
            </a:r>
          </a:p>
          <a:p>
            <a:pPr algn="ctr" eaLnBrk="1" hangingPunct="1"/>
            <a:r>
              <a:rPr lang="en-US" altLang="en-US" sz="2400" dirty="0">
                <a:solidFill>
                  <a:schemeClr val="bg2"/>
                </a:solidFill>
                <a:latin typeface="ITC Stone Serif Std Bold" panose="02040903070506020304" pitchFamily="18" charset="0"/>
                <a:hlinkClick r:id="rId4"/>
              </a:rPr>
              <a:t>faerber@wsu.edu</a:t>
            </a:r>
            <a:endParaRPr lang="en-US" altLang="en-US" sz="2400" dirty="0">
              <a:solidFill>
                <a:schemeClr val="bg2"/>
              </a:solidFill>
              <a:latin typeface="ITC Stone Serif Std Bold" panose="02040903070506020304" pitchFamily="18" charset="0"/>
            </a:endParaRPr>
          </a:p>
          <a:p>
            <a:pPr algn="ctr" eaLnBrk="1" hangingPunct="1"/>
            <a:endParaRPr lang="en-US" altLang="en-US" sz="2400" dirty="0">
              <a:solidFill>
                <a:schemeClr val="bg2"/>
              </a:solidFill>
              <a:latin typeface="ITC Stone Serif Std Bold" panose="02040903070506020304" pitchFamily="18" charset="0"/>
            </a:endParaRPr>
          </a:p>
          <a:p>
            <a:pPr algn="ctr" eaLnBrk="1" hangingPunct="1"/>
            <a:r>
              <a:rPr lang="en-US" altLang="en-US" sz="2000" dirty="0">
                <a:solidFill>
                  <a:schemeClr val="bg2"/>
                </a:solidFill>
                <a:latin typeface="ITC Stone Serif Std Bold" panose="02040903070506020304" pitchFamily="18" charset="0"/>
              </a:rPr>
              <a:t>Office of Procedures, Records, and Forms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150"/>
            <a:ext cx="914400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69900" y="2228850"/>
            <a:ext cx="8629650" cy="2595563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Ctr="0"/>
          <a:lstStyle/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Search engine</a:t>
            </a:r>
          </a:p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Contents pages</a:t>
            </a:r>
          </a:p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Forms Index</a:t>
            </a:r>
          </a:p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Cross references</a:t>
            </a:r>
          </a:p>
        </p:txBody>
      </p:sp>
      <p:sp>
        <p:nvSpPr>
          <p:cNvPr id="35842" name="TextBox 3"/>
          <p:cNvSpPr txBox="1">
            <a:spLocks noChangeArrowheads="1"/>
          </p:cNvSpPr>
          <p:nvPr/>
        </p:nvSpPr>
        <p:spPr bwMode="auto">
          <a:xfrm>
            <a:off x="473075" y="695325"/>
            <a:ext cx="8656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How to Find Information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1038"/>
            <a:ext cx="91440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Left Arrow 5"/>
          <p:cNvSpPr>
            <a:spLocks noChangeArrowheads="1"/>
          </p:cNvSpPr>
          <p:nvPr/>
        </p:nvSpPr>
        <p:spPr bwMode="auto">
          <a:xfrm rot="9645921" flipH="1">
            <a:off x="338138" y="1682750"/>
            <a:ext cx="631825" cy="173038"/>
          </a:xfrm>
          <a:prstGeom prst="leftArrow">
            <a:avLst>
              <a:gd name="adj1" fmla="val 50000"/>
              <a:gd name="adj2" fmla="val 49784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450"/>
            <a:ext cx="914400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Left Arrow 5"/>
          <p:cNvSpPr>
            <a:spLocks noChangeArrowheads="1"/>
          </p:cNvSpPr>
          <p:nvPr/>
        </p:nvSpPr>
        <p:spPr bwMode="auto">
          <a:xfrm rot="10800000" flipH="1">
            <a:off x="328613" y="2085975"/>
            <a:ext cx="530225" cy="215900"/>
          </a:xfrm>
          <a:prstGeom prst="leftArrow">
            <a:avLst>
              <a:gd name="adj1" fmla="val 50000"/>
              <a:gd name="adj2" fmla="val 49925"/>
            </a:avLst>
          </a:prstGeom>
          <a:solidFill>
            <a:srgbClr val="0070C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8207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Left Arrow 2"/>
          <p:cNvSpPr>
            <a:spLocks noChangeArrowheads="1"/>
          </p:cNvSpPr>
          <p:nvPr/>
        </p:nvSpPr>
        <p:spPr bwMode="auto">
          <a:xfrm rot="20584770" flipV="1">
            <a:off x="3638550" y="1087438"/>
            <a:ext cx="628650" cy="215900"/>
          </a:xfrm>
          <a:prstGeom prst="leftArrow">
            <a:avLst>
              <a:gd name="adj1" fmla="val 50000"/>
              <a:gd name="adj2" fmla="val 49689"/>
            </a:avLst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9"/>
          <a:stretch>
            <a:fillRect/>
          </a:stretch>
        </p:blipFill>
        <p:spPr bwMode="auto">
          <a:xfrm>
            <a:off x="179388" y="635000"/>
            <a:ext cx="8861425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Left Arrow 2"/>
          <p:cNvSpPr>
            <a:spLocks noChangeArrowheads="1"/>
          </p:cNvSpPr>
          <p:nvPr/>
        </p:nvSpPr>
        <p:spPr bwMode="auto">
          <a:xfrm rot="20584770" flipV="1">
            <a:off x="3206750" y="2868613"/>
            <a:ext cx="628650" cy="215900"/>
          </a:xfrm>
          <a:prstGeom prst="leftArrow">
            <a:avLst>
              <a:gd name="adj1" fmla="val 50000"/>
              <a:gd name="adj2" fmla="val 49689"/>
            </a:avLst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3011" name="Left Arrow 2"/>
          <p:cNvSpPr>
            <a:spLocks noChangeArrowheads="1"/>
          </p:cNvSpPr>
          <p:nvPr/>
        </p:nvSpPr>
        <p:spPr bwMode="auto">
          <a:xfrm rot="11147032" flipV="1">
            <a:off x="6362700" y="2992438"/>
            <a:ext cx="887413" cy="150812"/>
          </a:xfrm>
          <a:prstGeom prst="leftArrow">
            <a:avLst>
              <a:gd name="adj1" fmla="val 50000"/>
              <a:gd name="adj2" fmla="val 50179"/>
            </a:avLst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3012" name="Left Arrow 2"/>
          <p:cNvSpPr>
            <a:spLocks noChangeArrowheads="1"/>
          </p:cNvSpPr>
          <p:nvPr/>
        </p:nvSpPr>
        <p:spPr bwMode="auto">
          <a:xfrm rot="20584770" flipV="1">
            <a:off x="2405063" y="1831975"/>
            <a:ext cx="530225" cy="209550"/>
          </a:xfrm>
          <a:prstGeom prst="leftArrow">
            <a:avLst>
              <a:gd name="adj1" fmla="val 50000"/>
              <a:gd name="adj2" fmla="val 49845"/>
            </a:avLst>
          </a:prstGeom>
          <a:solidFill>
            <a:srgbClr val="0070C0"/>
          </a:solidFill>
          <a:ln w="25400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9144000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Left Arrow 2"/>
          <p:cNvSpPr>
            <a:spLocks noChangeArrowheads="1"/>
          </p:cNvSpPr>
          <p:nvPr/>
        </p:nvSpPr>
        <p:spPr bwMode="auto">
          <a:xfrm rot="19997259" flipV="1">
            <a:off x="8002588" y="2433638"/>
            <a:ext cx="569912" cy="212725"/>
          </a:xfrm>
          <a:prstGeom prst="leftArrow">
            <a:avLst>
              <a:gd name="adj1" fmla="val 50000"/>
              <a:gd name="adj2" fmla="val 50184"/>
            </a:avLst>
          </a:prstGeom>
          <a:solidFill>
            <a:srgbClr val="0070C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5059" name="Left Arrow 2"/>
          <p:cNvSpPr>
            <a:spLocks noChangeArrowheads="1"/>
          </p:cNvSpPr>
          <p:nvPr/>
        </p:nvSpPr>
        <p:spPr bwMode="auto">
          <a:xfrm rot="20584770" flipV="1">
            <a:off x="3778250" y="4227513"/>
            <a:ext cx="628650" cy="215900"/>
          </a:xfrm>
          <a:prstGeom prst="leftArrow">
            <a:avLst>
              <a:gd name="adj1" fmla="val 50000"/>
              <a:gd name="adj2" fmla="val 49689"/>
            </a:avLst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538"/>
            <a:ext cx="9144000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" t="1608" r="1862" b="11296"/>
          <a:stretch>
            <a:fillRect/>
          </a:stretch>
        </p:blipFill>
        <p:spPr bwMode="auto">
          <a:xfrm>
            <a:off x="0" y="117475"/>
            <a:ext cx="9148763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Left Arrow 2"/>
          <p:cNvSpPr>
            <a:spLocks noChangeArrowheads="1"/>
          </p:cNvSpPr>
          <p:nvPr/>
        </p:nvSpPr>
        <p:spPr bwMode="auto">
          <a:xfrm rot="19802886" flipV="1">
            <a:off x="1357313" y="1511300"/>
            <a:ext cx="447675" cy="214313"/>
          </a:xfrm>
          <a:prstGeom prst="leftArrow">
            <a:avLst>
              <a:gd name="adj1" fmla="val 50000"/>
              <a:gd name="adj2" fmla="val 49901"/>
            </a:avLst>
          </a:prstGeom>
          <a:solidFill>
            <a:srgbClr val="0070C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9155" name="Left Arrow 2"/>
          <p:cNvSpPr>
            <a:spLocks noChangeArrowheads="1"/>
          </p:cNvSpPr>
          <p:nvPr/>
        </p:nvSpPr>
        <p:spPr bwMode="auto">
          <a:xfrm rot="19802886" flipV="1">
            <a:off x="3638550" y="2668588"/>
            <a:ext cx="447675" cy="214312"/>
          </a:xfrm>
          <a:prstGeom prst="leftArrow">
            <a:avLst>
              <a:gd name="adj1" fmla="val 50000"/>
              <a:gd name="adj2" fmla="val 49901"/>
            </a:avLst>
          </a:prstGeom>
          <a:solidFill>
            <a:srgbClr val="0070C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9156" name="Left Arrow 2"/>
          <p:cNvSpPr>
            <a:spLocks noChangeArrowheads="1"/>
          </p:cNvSpPr>
          <p:nvPr/>
        </p:nvSpPr>
        <p:spPr bwMode="auto">
          <a:xfrm rot="19802886" flipV="1">
            <a:off x="747713" y="2667000"/>
            <a:ext cx="447675" cy="214313"/>
          </a:xfrm>
          <a:prstGeom prst="leftArrow">
            <a:avLst>
              <a:gd name="adj1" fmla="val 50000"/>
              <a:gd name="adj2" fmla="val 49901"/>
            </a:avLst>
          </a:prstGeom>
          <a:solidFill>
            <a:srgbClr val="0070C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9157" name="Left Arrow 2"/>
          <p:cNvSpPr>
            <a:spLocks noChangeArrowheads="1"/>
          </p:cNvSpPr>
          <p:nvPr/>
        </p:nvSpPr>
        <p:spPr bwMode="auto">
          <a:xfrm rot="21440146" flipV="1">
            <a:off x="2311400" y="923925"/>
            <a:ext cx="628650" cy="249238"/>
          </a:xfrm>
          <a:prstGeom prst="leftArrow">
            <a:avLst>
              <a:gd name="adj1" fmla="val 50000"/>
              <a:gd name="adj2" fmla="val 49687"/>
            </a:avLst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013"/>
            <a:ext cx="9144000" cy="65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9385300" y="7543800"/>
            <a:ext cx="185738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28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51203" name="Left Arrow 2"/>
          <p:cNvSpPr>
            <a:spLocks noChangeArrowheads="1"/>
          </p:cNvSpPr>
          <p:nvPr/>
        </p:nvSpPr>
        <p:spPr bwMode="auto">
          <a:xfrm rot="12513924" flipV="1">
            <a:off x="6985000" y="2344738"/>
            <a:ext cx="569913" cy="212725"/>
          </a:xfrm>
          <a:prstGeom prst="leftArrow">
            <a:avLst>
              <a:gd name="adj1" fmla="val 50000"/>
              <a:gd name="adj2" fmla="val 50184"/>
            </a:avLst>
          </a:prstGeom>
          <a:solidFill>
            <a:srgbClr val="0070C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87363" y="2286000"/>
            <a:ext cx="8656637" cy="2595563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Ctr="0"/>
          <a:lstStyle/>
          <a:p>
            <a:pPr marL="573088" indent="-334963" eaLnBrk="1" hangingPunct="1">
              <a:spcBef>
                <a:spcPts val="1325"/>
              </a:spcBef>
              <a:spcAft>
                <a:spcPts val="725"/>
              </a:spcAft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History of operations manuals at WSU.</a:t>
            </a:r>
          </a:p>
          <a:p>
            <a:pPr marL="573088" indent="-334963" eaLnBrk="1" hangingPunct="1">
              <a:spcBef>
                <a:spcPts val="1325"/>
              </a:spcBef>
              <a:spcAft>
                <a:spcPts val="725"/>
              </a:spcAft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Why we have operations manuals.</a:t>
            </a:r>
          </a:p>
          <a:p>
            <a:pPr marL="573088" indent="-334963" eaLnBrk="1" hangingPunct="1">
              <a:spcBef>
                <a:spcPts val="1325"/>
              </a:spcBef>
              <a:spcAft>
                <a:spcPts val="725"/>
              </a:spcAft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How to use online manuals.</a:t>
            </a:r>
          </a:p>
          <a:p>
            <a:pPr marL="573088" indent="-334963" eaLnBrk="1" hangingPunct="1">
              <a:spcBef>
                <a:spcPts val="1325"/>
              </a:spcBef>
              <a:spcAft>
                <a:spcPts val="725"/>
              </a:spcAft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How the manuals are updated.</a:t>
            </a:r>
          </a:p>
        </p:txBody>
      </p:sp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487363" y="700088"/>
            <a:ext cx="8656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Training Objectives: Manuals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>
            <a:extLst>
              <a:ext uri="{FF2B5EF4-FFF2-40B4-BE49-F238E27FC236}">
                <a16:creationId xmlns:a16="http://schemas.microsoft.com/office/drawing/2014/main" id="{EABFD099-4B35-5E4E-9749-D4B6241FDD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817688"/>
            <a:ext cx="8359775" cy="4622804"/>
          </a:xfrm>
          <a:extLst>
            <a:ext uri="{91240B29-F687-4f45-9708-019B960494DF}"/>
          </a:extLst>
        </p:spPr>
        <p:txBody>
          <a:bodyPr lIns="82296" tIns="41148" rIns="82296" bIns="41148" anchorCtr="0"/>
          <a:lstStyle/>
          <a:p>
            <a:pPr marL="573088" indent="-344488" eaLnBrk="1" hangingPunct="1">
              <a:spcBef>
                <a:spcPts val="1320"/>
              </a:spcBef>
              <a:spcAft>
                <a:spcPts val="720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  <a:defRPr/>
            </a:pPr>
            <a:r>
              <a:rPr altLang="en-US" sz="2800" dirty="0">
                <a:latin typeface="ITC Stone Serif Std Medium" panose="02040602060506020304" pitchFamily="18" charset="0"/>
                <a:ea typeface="+mn-ea"/>
                <a:cs typeface="+mn-cs"/>
              </a:rPr>
              <a:t>Procedures, Records, and Forms sends out an e-mail message on WSU Insider Announcements. </a:t>
            </a:r>
          </a:p>
          <a:p>
            <a:pPr marL="573088" indent="-344488" eaLnBrk="1" hangingPunct="1">
              <a:spcBef>
                <a:spcPts val="1320"/>
              </a:spcBef>
              <a:spcAft>
                <a:spcPts val="720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  <a:defRPr/>
            </a:pPr>
            <a:r>
              <a:rPr altLang="en-US" sz="2800" dirty="0">
                <a:latin typeface="ITC Stone Serif Std Medium" panose="02040602060506020304" pitchFamily="18" charset="0"/>
                <a:ea typeface="+mn-ea"/>
                <a:cs typeface="+mn-cs"/>
              </a:rPr>
              <a:t>To subscribe refer to:                                    </a:t>
            </a:r>
            <a:r>
              <a:rPr altLang="en-US" sz="2000" dirty="0">
                <a:latin typeface="ITC Stone Serif Std Medium" panose="02040602060506020304" pitchFamily="18" charset="0"/>
                <a:ea typeface="+mn-ea"/>
                <a:cs typeface="+mn-cs"/>
                <a:hlinkClick r:id="rId3"/>
              </a:rPr>
              <a:t>https://insider.wsu.edu/</a:t>
            </a:r>
            <a:endParaRPr altLang="en-US" sz="2000" dirty="0">
              <a:latin typeface="ITC Stone Serif Std Medium" panose="02040602060506020304" pitchFamily="18" charset="0"/>
              <a:ea typeface="+mn-ea"/>
              <a:cs typeface="+mn-cs"/>
            </a:endParaRPr>
          </a:p>
          <a:p>
            <a:pPr marL="573088" lvl="2" indent="0" eaLnBrk="1" hangingPunct="1">
              <a:spcBef>
                <a:spcPts val="1320"/>
              </a:spcBef>
              <a:spcAft>
                <a:spcPts val="72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None/>
              <a:tabLst>
                <a:tab pos="800100" algn="l"/>
              </a:tabLst>
              <a:defRPr/>
            </a:pPr>
            <a:r>
              <a:rPr altLang="en-US" dirty="0">
                <a:latin typeface="ITC Stone Serif Std Medium" panose="02040602060506020304" pitchFamily="18" charset="0"/>
                <a:ea typeface="+mn-ea"/>
              </a:rPr>
              <a:t>NOTE: Be sure to select the </a:t>
            </a:r>
            <a:r>
              <a:rPr altLang="en-US" u="sng" dirty="0">
                <a:solidFill>
                  <a:srgbClr val="C00000"/>
                </a:solidFill>
                <a:latin typeface="ITC Stone Serif Std Medium" panose="02040602060506020304" pitchFamily="18" charset="0"/>
                <a:ea typeface="+mn-ea"/>
              </a:rPr>
              <a:t>Daily Announcements</a:t>
            </a:r>
            <a:r>
              <a:rPr altLang="en-US" dirty="0">
                <a:solidFill>
                  <a:srgbClr val="C00000"/>
                </a:solidFill>
                <a:latin typeface="ITC Stone Serif Std Medium" panose="02040602060506020304" pitchFamily="18" charset="0"/>
                <a:ea typeface="+mn-ea"/>
              </a:rPr>
              <a:t> </a:t>
            </a:r>
            <a:r>
              <a:rPr altLang="en-US" dirty="0">
                <a:latin typeface="ITC Stone Serif Std Medium" panose="02040602060506020304" pitchFamily="18" charset="0"/>
                <a:ea typeface="+mn-ea"/>
              </a:rPr>
              <a:t>link at the end of each day’s WSU Insider news e-mail message to view all of the day’s announcements.</a:t>
            </a:r>
          </a:p>
          <a:p>
            <a:pPr marL="573088" indent="-344488" eaLnBrk="1" hangingPunct="1">
              <a:spcBef>
                <a:spcPts val="1320"/>
              </a:spcBef>
              <a:spcAft>
                <a:spcPts val="720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  <a:defRPr/>
            </a:pPr>
            <a:r>
              <a:rPr altLang="en-US" sz="2800" dirty="0">
                <a:latin typeface="ITC Stone Serif Std Medium" panose="02040602060506020304" pitchFamily="18" charset="0"/>
                <a:ea typeface="+mn-ea"/>
                <a:cs typeface="+mn-cs"/>
              </a:rPr>
              <a:t>Revision announcements are linked to the Manuals web page.</a:t>
            </a:r>
          </a:p>
        </p:txBody>
      </p:sp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466725" y="695325"/>
            <a:ext cx="8677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Announcing Revisions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813"/>
            <a:ext cx="9144000" cy="614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87363" y="2239963"/>
            <a:ext cx="8656637" cy="2595562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Ctr="0"/>
          <a:lstStyle/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Auditors</a:t>
            </a:r>
          </a:p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Statutes/regulations</a:t>
            </a:r>
          </a:p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Administrators</a:t>
            </a:r>
          </a:p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Users</a:t>
            </a:r>
          </a:p>
        </p:txBody>
      </p:sp>
      <p:sp>
        <p:nvSpPr>
          <p:cNvPr id="57346" name="TextBox 3"/>
          <p:cNvSpPr txBox="1">
            <a:spLocks noChangeArrowheads="1"/>
          </p:cNvSpPr>
          <p:nvPr/>
        </p:nvSpPr>
        <p:spPr bwMode="auto">
          <a:xfrm>
            <a:off x="477838" y="709613"/>
            <a:ext cx="86661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Revising Manuals: Sources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82600" y="2151063"/>
            <a:ext cx="8661400" cy="1893887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Ctr="0"/>
          <a:lstStyle/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Input</a:t>
            </a:r>
          </a:p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Prepare draft</a:t>
            </a:r>
          </a:p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Review and approval</a:t>
            </a:r>
          </a:p>
        </p:txBody>
      </p:sp>
      <p:sp>
        <p:nvSpPr>
          <p:cNvPr id="59394" name="TextBox 3"/>
          <p:cNvSpPr txBox="1">
            <a:spLocks noChangeArrowheads="1"/>
          </p:cNvSpPr>
          <p:nvPr/>
        </p:nvSpPr>
        <p:spPr bwMode="auto">
          <a:xfrm>
            <a:off x="477838" y="698500"/>
            <a:ext cx="8656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Revising Manuals: Process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4"/>
          <a:stretch>
            <a:fillRect/>
          </a:stretch>
        </p:blipFill>
        <p:spPr bwMode="auto">
          <a:xfrm>
            <a:off x="49213" y="25400"/>
            <a:ext cx="9053512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512763" y="2228850"/>
            <a:ext cx="7453312" cy="2595563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Ctr="0"/>
          <a:lstStyle/>
          <a:p>
            <a:pPr marL="574675" indent="-346075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Convert to HTML and PDF</a:t>
            </a:r>
          </a:p>
          <a:p>
            <a:pPr marL="574675" indent="-346075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Upload to UNIX</a:t>
            </a:r>
          </a:p>
          <a:p>
            <a:pPr marL="574675" indent="-346075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Notify University</a:t>
            </a:r>
          </a:p>
          <a:p>
            <a:pPr marL="574675" indent="-346075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Save old section in archive media</a:t>
            </a:r>
          </a:p>
        </p:txBody>
      </p:sp>
      <p:sp>
        <p:nvSpPr>
          <p:cNvPr id="63490" name="TextBox 3"/>
          <p:cNvSpPr txBox="1">
            <a:spLocks noChangeArrowheads="1"/>
          </p:cNvSpPr>
          <p:nvPr/>
        </p:nvSpPr>
        <p:spPr bwMode="auto">
          <a:xfrm>
            <a:off x="477838" y="695325"/>
            <a:ext cx="86661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Distribution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42913" y="2100263"/>
            <a:ext cx="8350250" cy="2332037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Ctr="0"/>
          <a:lstStyle/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  <a:tab pos="804863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How to locate manuals online.</a:t>
            </a:r>
          </a:p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  <a:tab pos="804863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How to find information in manuals.</a:t>
            </a:r>
          </a:p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  <a:tab pos="804863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How manuals are updated and how to find out when manuals are updated. </a:t>
            </a:r>
          </a:p>
        </p:txBody>
      </p:sp>
      <p:sp>
        <p:nvSpPr>
          <p:cNvPr id="65538" name="TextBox 3"/>
          <p:cNvSpPr txBox="1">
            <a:spLocks noChangeArrowheads="1"/>
          </p:cNvSpPr>
          <p:nvPr/>
        </p:nvSpPr>
        <p:spPr bwMode="auto">
          <a:xfrm>
            <a:off x="484188" y="695325"/>
            <a:ext cx="8656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You should now know: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504825" y="1401763"/>
            <a:ext cx="86391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Records Retention</a:t>
            </a:r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2189372" y="3132138"/>
            <a:ext cx="4881144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Deb Bartlett</a:t>
            </a:r>
          </a:p>
          <a:p>
            <a:pPr algn="ctr" eaLnBrk="1" hangingPunct="1"/>
            <a:r>
              <a:rPr lang="en-US" altLang="en-US" sz="2400" dirty="0">
                <a:solidFill>
                  <a:schemeClr val="bg2"/>
                </a:solidFill>
                <a:latin typeface="ITC Stone Serif Std Medium" panose="02040602060506020304" pitchFamily="18" charset="0"/>
                <a:hlinkClick r:id="rId3"/>
              </a:rPr>
              <a:t>dbartl@wsu.edu</a:t>
            </a:r>
            <a:endParaRPr lang="en-US" altLang="en-US" sz="2400" dirty="0">
              <a:solidFill>
                <a:schemeClr val="bg2"/>
              </a:solidFill>
              <a:latin typeface="ITC Stone Serif Std Medium" panose="02040602060506020304" pitchFamily="18" charset="0"/>
            </a:endParaRPr>
          </a:p>
          <a:p>
            <a:pPr algn="ctr" eaLnBrk="1" hangingPunct="1"/>
            <a:endParaRPr lang="en-US" altLang="en-US" sz="2400" dirty="0">
              <a:solidFill>
                <a:schemeClr val="bg2"/>
              </a:solidFill>
              <a:latin typeface="ITC Stone Serif Std Medium" panose="02040602060506020304" pitchFamily="18" charset="0"/>
            </a:endParaRPr>
          </a:p>
          <a:p>
            <a:pPr algn="ctr" eaLnBrk="1" hangingPunct="1"/>
            <a:r>
              <a:rPr lang="en-US" altLang="en-US" sz="2400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Joy Faerber</a:t>
            </a:r>
          </a:p>
          <a:p>
            <a:pPr algn="ctr" eaLnBrk="1" hangingPunct="1"/>
            <a:r>
              <a:rPr lang="en-US" altLang="en-US" sz="2400" dirty="0">
                <a:solidFill>
                  <a:schemeClr val="bg2"/>
                </a:solidFill>
                <a:latin typeface="ITC Stone Serif Std Medium" panose="02040602060506020304" pitchFamily="18" charset="0"/>
                <a:hlinkClick r:id="rId4"/>
              </a:rPr>
              <a:t>faerber@wsu.edu</a:t>
            </a:r>
            <a:endParaRPr lang="en-US" altLang="en-US" sz="2400" dirty="0">
              <a:solidFill>
                <a:schemeClr val="bg2"/>
              </a:solidFill>
              <a:latin typeface="ITC Stone Serif Std Medium" panose="02040602060506020304" pitchFamily="18" charset="0"/>
            </a:endParaRPr>
          </a:p>
          <a:p>
            <a:pPr algn="ctr" eaLnBrk="1" hangingPunct="1"/>
            <a:endParaRPr lang="en-US" altLang="en-US" sz="2800" dirty="0">
              <a:solidFill>
                <a:schemeClr val="bg2"/>
              </a:solidFill>
              <a:latin typeface="ITC Stone Serif Std Medium" panose="02040602060506020304" pitchFamily="18" charset="0"/>
            </a:endParaRPr>
          </a:p>
          <a:p>
            <a:pPr algn="ctr" eaLnBrk="1" hangingPunct="1"/>
            <a:endParaRPr lang="en-US" altLang="en-US" sz="2000" dirty="0">
              <a:solidFill>
                <a:schemeClr val="bg2"/>
              </a:solidFill>
              <a:latin typeface="ITC Stone Serif Std Medium" panose="02040602060506020304" pitchFamily="18" charset="0"/>
            </a:endParaRPr>
          </a:p>
          <a:p>
            <a:pPr algn="ctr" eaLnBrk="1" hangingPunct="1"/>
            <a:r>
              <a:rPr lang="en-US" altLang="en-US" sz="2000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Office of Procedures, Records, and Forms</a:t>
            </a:r>
          </a:p>
          <a:p>
            <a:pPr algn="ctr" eaLnBrk="1" hangingPunct="1"/>
            <a:r>
              <a:rPr lang="en-US" altLang="en-US" sz="2000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509-335-2005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DE84D0E-5871-5443-A0A1-80AA0562A3A5}"/>
              </a:ext>
            </a:extLst>
          </p:cNvPr>
          <p:cNvCxnSpPr/>
          <p:nvPr/>
        </p:nvCxnSpPr>
        <p:spPr>
          <a:xfrm>
            <a:off x="1284288" y="2259013"/>
            <a:ext cx="6835775" cy="4762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77838" y="2128838"/>
            <a:ext cx="8537575" cy="2595562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Ctr="0"/>
          <a:lstStyle/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State definition of records.</a:t>
            </a:r>
          </a:p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How to find out how long to keep records.</a:t>
            </a:r>
          </a:p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Which records are confidential.</a:t>
            </a:r>
          </a:p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How to dispose of records.</a:t>
            </a:r>
          </a:p>
        </p:txBody>
      </p:sp>
      <p:sp>
        <p:nvSpPr>
          <p:cNvPr id="69634" name="TextBox 3"/>
          <p:cNvSpPr txBox="1">
            <a:spLocks noChangeArrowheads="1"/>
          </p:cNvSpPr>
          <p:nvPr/>
        </p:nvSpPr>
        <p:spPr bwMode="auto">
          <a:xfrm>
            <a:off x="484188" y="706438"/>
            <a:ext cx="8656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Training Objectives: Records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2"/>
          <p:cNvSpPr txBox="1">
            <a:spLocks noChangeArrowheads="1"/>
          </p:cNvSpPr>
          <p:nvPr/>
        </p:nvSpPr>
        <p:spPr bwMode="auto">
          <a:xfrm>
            <a:off x="498475" y="2811463"/>
            <a:ext cx="8645525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Management of records for</a:t>
            </a:r>
          </a:p>
          <a:p>
            <a:pPr algn="ctr" eaLnBrk="1" hangingPunct="1"/>
            <a:r>
              <a:rPr lang="en-US" altLang="en-US" sz="2800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the period of time between</a:t>
            </a:r>
          </a:p>
          <a:p>
            <a:pPr algn="ctr" eaLnBrk="1" hangingPunct="1"/>
            <a:r>
              <a:rPr lang="en-US" altLang="en-US" sz="2800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record creation and record disposition. </a:t>
            </a:r>
          </a:p>
          <a:p>
            <a:pPr algn="ctr" eaLnBrk="1" hangingPunct="1"/>
            <a:endParaRPr lang="en-US" altLang="en-US" sz="2800" dirty="0">
              <a:solidFill>
                <a:schemeClr val="bg2"/>
              </a:solidFill>
              <a:latin typeface="ITC Stone Serif Std Medium" panose="02040602060506020304" pitchFamily="18" charset="0"/>
            </a:endParaRPr>
          </a:p>
          <a:p>
            <a:pPr algn="ctr" eaLnBrk="1" hangingPunct="1"/>
            <a:r>
              <a:rPr lang="en-US" altLang="en-US" sz="2800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What we do with it and</a:t>
            </a:r>
          </a:p>
          <a:p>
            <a:pPr algn="ctr" eaLnBrk="1" hangingPunct="1"/>
            <a:r>
              <a:rPr lang="en-US" altLang="en-US" sz="2800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how long we keep it. </a:t>
            </a:r>
          </a:p>
        </p:txBody>
      </p:sp>
      <p:sp>
        <p:nvSpPr>
          <p:cNvPr id="71682" name="TextBox 3"/>
          <p:cNvSpPr txBox="1">
            <a:spLocks noChangeArrowheads="1"/>
          </p:cNvSpPr>
          <p:nvPr/>
        </p:nvSpPr>
        <p:spPr bwMode="auto">
          <a:xfrm>
            <a:off x="484188" y="706438"/>
            <a:ext cx="86566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Records Retention:</a:t>
            </a:r>
          </a:p>
          <a:p>
            <a:pPr algn="ctr" eaLnBrk="1" hangingPunct="1"/>
            <a:r>
              <a:rPr lang="en-US" altLang="en-US" sz="4000" b="1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What are we talking about?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143000" y="960438"/>
            <a:ext cx="6789738" cy="452437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Ctr="0"/>
          <a:lstStyle/>
          <a:p>
            <a:pPr marL="365125" eaLnBrk="1" hangingPunct="1">
              <a:spcAft>
                <a:spcPts val="725"/>
              </a:spcAft>
              <a:buClr>
                <a:srgbClr val="F8A800"/>
              </a:buClr>
              <a:buSzPct val="120000"/>
              <a:buFont typeface="Arial" panose="020B0604020202020204" pitchFamily="34" charset="0"/>
              <a:buNone/>
              <a:tabLst>
                <a:tab pos="800100" algn="l"/>
              </a:tabLst>
            </a:pPr>
            <a:r>
              <a:rPr altLang="en-US" b="1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1954 BPPM                            1960</a:t>
            </a:r>
            <a:r>
              <a:rPr altLang="ja-JP" b="1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s Manual</a:t>
            </a:r>
            <a:endParaRPr altLang="en-US" b="1" dirty="0" smtClean="0">
              <a:latin typeface="ITC Stone Serif Std Medium" panose="02040602060506020304" pitchFamily="18" charset="0"/>
              <a:ea typeface="ＭＳ Ｐゴシック" panose="020B0600070205080204" pitchFamily="34" charset="-128"/>
            </a:endParaRPr>
          </a:p>
        </p:txBody>
      </p:sp>
      <p:pic>
        <p:nvPicPr>
          <p:cNvPr id="19458" name="Picture 6" descr="BPPM195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8125"/>
            <a:ext cx="375443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 descr="BPPM1960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1851025"/>
            <a:ext cx="5211762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7"/>
          <p:cNvSpPr txBox="1">
            <a:spLocks noChangeArrowheads="1"/>
          </p:cNvSpPr>
          <p:nvPr/>
        </p:nvSpPr>
        <p:spPr bwMode="auto">
          <a:xfrm>
            <a:off x="495300" y="3175"/>
            <a:ext cx="8656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latin typeface="ITC Stone Serif Std Medium" panose="02040602060506020304" pitchFamily="18" charset="0"/>
              </a:rPr>
              <a:t>History Lesson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477838" y="708025"/>
            <a:ext cx="8666162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Why do we keep records at WSU?</a:t>
            </a:r>
          </a:p>
        </p:txBody>
      </p:sp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482600" y="2341563"/>
            <a:ext cx="8569325" cy="266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565150" indent="-331788">
              <a:tabLst>
                <a:tab pos="568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568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568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568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568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8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8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8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8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We need to document our business.</a:t>
            </a:r>
          </a:p>
          <a:p>
            <a:pPr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We need to meet requirements of laws/regulations.</a:t>
            </a:r>
          </a:p>
          <a:p>
            <a:pPr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We need to be able to recreate the history of WSU.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49300" y="2255838"/>
            <a:ext cx="7734300" cy="3099310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Ctr="0"/>
          <a:lstStyle/>
          <a:p>
            <a:pPr marL="231775" indent="-15875" eaLnBrk="1" hangingPunct="1">
              <a:spcBef>
                <a:spcPts val="1325"/>
              </a:spcBef>
              <a:spcAft>
                <a:spcPts val="725"/>
              </a:spcAft>
              <a:buFont typeface="Arial" panose="020B0604020202020204" pitchFamily="34" charset="0"/>
              <a:buNone/>
              <a:tabLst>
                <a:tab pos="228600" algn="l"/>
                <a:tab pos="958850" algn="l"/>
                <a:tab pos="1279525" algn="l"/>
                <a:tab pos="1600200" algn="l"/>
                <a:tab pos="1919288" algn="l"/>
                <a:tab pos="2239963" algn="l"/>
                <a:tab pos="2559050" algn="l"/>
                <a:tab pos="2879725" algn="l"/>
                <a:tab pos="3200400" algn="l"/>
                <a:tab pos="3519488" algn="l"/>
                <a:tab pos="3840163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Any paper, photograph, film, sound recording, map drawing, machine-readable material or other document, regardless of physical form, made or received by the state in connection with the transaction of public business.  </a:t>
            </a:r>
            <a:b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</a:b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(From RCW 40.14.010)</a:t>
            </a:r>
          </a:p>
        </p:txBody>
      </p:sp>
      <p:sp>
        <p:nvSpPr>
          <p:cNvPr id="75778" name="TextBox 3"/>
          <p:cNvSpPr txBox="1">
            <a:spLocks noChangeArrowheads="1"/>
          </p:cNvSpPr>
          <p:nvPr/>
        </p:nvSpPr>
        <p:spPr bwMode="auto">
          <a:xfrm>
            <a:off x="484188" y="706438"/>
            <a:ext cx="8656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State of Washington Records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815975" y="2914650"/>
            <a:ext cx="7772400" cy="1806648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Ctr="0"/>
          <a:lstStyle/>
          <a:p>
            <a:pPr marL="228600" indent="4763" eaLnBrk="1" hangingPunct="1">
              <a:spcBef>
                <a:spcPts val="1325"/>
              </a:spcBef>
              <a:spcAft>
                <a:spcPts val="725"/>
              </a:spcAft>
              <a:buFont typeface="Arial" panose="020B0604020202020204" pitchFamily="34" charset="0"/>
              <a:buNone/>
              <a:tabLst>
                <a:tab pos="515938" algn="l"/>
                <a:tab pos="627063" algn="l"/>
                <a:tab pos="639763" algn="l"/>
                <a:tab pos="958850" algn="l"/>
                <a:tab pos="1279525" algn="l"/>
                <a:tab pos="1600200" algn="l"/>
                <a:tab pos="1919288" algn="l"/>
                <a:tab pos="2239963" algn="l"/>
                <a:tab pos="2559050" algn="l"/>
                <a:tab pos="2879725" algn="l"/>
                <a:tab pos="3200400" algn="l"/>
                <a:tab pos="3519488" algn="l"/>
                <a:tab pos="3840163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University records are public records. Public records may not be destroyed, microfilmed, or transferred to archives without authorization.</a:t>
            </a:r>
          </a:p>
        </p:txBody>
      </p:sp>
      <p:sp>
        <p:nvSpPr>
          <p:cNvPr id="77826" name="TextBox 3"/>
          <p:cNvSpPr txBox="1">
            <a:spLocks noChangeArrowheads="1"/>
          </p:cNvSpPr>
          <p:nvPr/>
        </p:nvSpPr>
        <p:spPr bwMode="auto">
          <a:xfrm>
            <a:off x="484188" y="695325"/>
            <a:ext cx="8656637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Legal Requirement:</a:t>
            </a:r>
            <a:r>
              <a:rPr lang="en-US" altLang="en-US" sz="4800" b="1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/>
            </a:r>
            <a:br>
              <a:rPr lang="en-US" altLang="en-US" sz="4800" b="1" dirty="0">
                <a:solidFill>
                  <a:schemeClr val="bg2"/>
                </a:solidFill>
                <a:latin typeface="ITC Stone Serif Std Medium" panose="02040602060506020304" pitchFamily="18" charset="0"/>
              </a:rPr>
            </a:br>
            <a:r>
              <a:rPr lang="en-US" altLang="en-US" sz="3200" b="1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RCW 40.14</a:t>
            </a:r>
            <a:br>
              <a:rPr lang="en-US" altLang="en-US" sz="3200" b="1" dirty="0">
                <a:solidFill>
                  <a:schemeClr val="bg2"/>
                </a:solidFill>
                <a:latin typeface="ITC Stone Serif Std Medium" panose="02040602060506020304" pitchFamily="18" charset="0"/>
              </a:rPr>
            </a:br>
            <a:r>
              <a:rPr lang="en-US" altLang="en-US" sz="3200" b="1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(Preservation and Destruction of Public Records)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82600" y="2166938"/>
            <a:ext cx="8661400" cy="2332037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Ctr="0"/>
          <a:lstStyle/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Coordinates University'</a:t>
            </a:r>
            <a:r>
              <a:rPr altLang="ja-JP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s records retention program.</a:t>
            </a:r>
          </a:p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Prepares retention schedules.</a:t>
            </a:r>
          </a:p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Liaison with State Records Committee.</a:t>
            </a:r>
          </a:p>
        </p:txBody>
      </p:sp>
      <p:sp>
        <p:nvSpPr>
          <p:cNvPr id="79874" name="TextBox 3"/>
          <p:cNvSpPr txBox="1">
            <a:spLocks noChangeArrowheads="1"/>
          </p:cNvSpPr>
          <p:nvPr/>
        </p:nvSpPr>
        <p:spPr bwMode="auto">
          <a:xfrm>
            <a:off x="484188" y="706438"/>
            <a:ext cx="8656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Records Officer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87363" y="2128838"/>
            <a:ext cx="8524875" cy="2070100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Ctr="0"/>
          <a:lstStyle/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  <a:tab pos="804863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Primary responsibility resides with each individual University office.</a:t>
            </a:r>
          </a:p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  <a:tab pos="804863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The unit director/manager/chair designates a departmental records coordinator.</a:t>
            </a:r>
          </a:p>
        </p:txBody>
      </p:sp>
      <p:sp>
        <p:nvSpPr>
          <p:cNvPr id="81922" name="TextBox 3"/>
          <p:cNvSpPr txBox="1">
            <a:spLocks noChangeArrowheads="1"/>
          </p:cNvSpPr>
          <p:nvPr/>
        </p:nvSpPr>
        <p:spPr bwMode="auto">
          <a:xfrm>
            <a:off x="484188" y="695325"/>
            <a:ext cx="8656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Responsibility for Records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57200" y="1828800"/>
            <a:ext cx="8378825" cy="4556119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Ctr="0"/>
          <a:lstStyle/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Liaison with Records Officer</a:t>
            </a:r>
          </a:p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Notifies Records Officer changes in office records.</a:t>
            </a:r>
          </a:p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Files and refers to records retention schedules.</a:t>
            </a:r>
          </a:p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Applies retention standards to records.</a:t>
            </a:r>
          </a:p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Ensures that department personnel apply retention standards to records held in their files and computers.</a:t>
            </a:r>
          </a:p>
        </p:txBody>
      </p:sp>
      <p:sp>
        <p:nvSpPr>
          <p:cNvPr id="83970" name="TextBox 3"/>
          <p:cNvSpPr txBox="1">
            <a:spLocks noChangeArrowheads="1"/>
          </p:cNvSpPr>
          <p:nvPr/>
        </p:nvSpPr>
        <p:spPr bwMode="auto">
          <a:xfrm>
            <a:off x="473075" y="695325"/>
            <a:ext cx="8656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Records Coordinator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801688" y="1892300"/>
            <a:ext cx="4054475" cy="3822700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Ctr="0"/>
          <a:lstStyle/>
          <a:p>
            <a:pPr marL="350838" indent="-35083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22325" algn="l"/>
                <a:tab pos="855663" algn="l"/>
                <a:tab pos="1644650" algn="l"/>
                <a:tab pos="2468563" algn="l"/>
                <a:tab pos="3290888" algn="l"/>
              </a:tabLst>
            </a:pPr>
            <a:r>
              <a:rPr altLang="en-US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Must look through it.</a:t>
            </a:r>
          </a:p>
          <a:p>
            <a:pPr marL="350838" indent="-35083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22325" algn="l"/>
                <a:tab pos="855663" algn="l"/>
                <a:tab pos="1644650" algn="l"/>
                <a:tab pos="2468563" algn="l"/>
                <a:tab pos="3290888" algn="l"/>
              </a:tabLst>
            </a:pPr>
            <a:r>
              <a:rPr altLang="en-US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Must track it.</a:t>
            </a:r>
          </a:p>
          <a:p>
            <a:pPr marL="350838" indent="-35083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22325" algn="l"/>
                <a:tab pos="855663" algn="l"/>
                <a:tab pos="1644650" algn="l"/>
                <a:tab pos="2468563" algn="l"/>
                <a:tab pos="3290888" algn="l"/>
              </a:tabLst>
            </a:pPr>
            <a:r>
              <a:rPr altLang="en-US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Takes up expensive space.</a:t>
            </a:r>
          </a:p>
          <a:p>
            <a:pPr marL="350838" indent="-35083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22325" algn="l"/>
                <a:tab pos="855663" algn="l"/>
                <a:tab pos="1644650" algn="l"/>
                <a:tab pos="2468563" algn="l"/>
                <a:tab pos="3290888" algn="l"/>
              </a:tabLst>
            </a:pPr>
            <a:r>
              <a:rPr altLang="en-US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Causes additional processing in litigation, audit, or public records requests.</a:t>
            </a:r>
          </a:p>
        </p:txBody>
      </p:sp>
      <p:pic>
        <p:nvPicPr>
          <p:cNvPr id="860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782763"/>
            <a:ext cx="4043363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TextBox 4"/>
          <p:cNvSpPr txBox="1">
            <a:spLocks noChangeArrowheads="1"/>
          </p:cNvSpPr>
          <p:nvPr/>
        </p:nvSpPr>
        <p:spPr bwMode="auto">
          <a:xfrm>
            <a:off x="442913" y="685800"/>
            <a:ext cx="8656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Why not just keep everything?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 Box 1"/>
          <p:cNvSpPr txBox="1">
            <a:spLocks noChangeArrowheads="1"/>
          </p:cNvSpPr>
          <p:nvPr/>
        </p:nvSpPr>
        <p:spPr bwMode="auto">
          <a:xfrm>
            <a:off x="487363" y="1303338"/>
            <a:ext cx="865663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Some records are</a:t>
            </a:r>
          </a:p>
          <a:p>
            <a:pPr algn="ctr" eaLnBrk="1" hangingPunct="1"/>
            <a:r>
              <a:rPr lang="en-US" altLang="en-US" sz="4000" b="1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essential records.</a:t>
            </a:r>
          </a:p>
        </p:txBody>
      </p:sp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477838" y="3303588"/>
            <a:ext cx="8666162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Records you would need to restart</a:t>
            </a:r>
          </a:p>
          <a:p>
            <a:pPr algn="ctr" eaLnBrk="1" hangingPunct="1"/>
            <a:r>
              <a:rPr lang="en-US" altLang="en-US" sz="2800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your operation after a catastrophe.</a:t>
            </a:r>
          </a:p>
          <a:p>
            <a:pPr algn="ctr" eaLnBrk="1" hangingPunct="1"/>
            <a:r>
              <a:rPr lang="en-US" altLang="en-US" sz="2800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See 90.15.</a:t>
            </a:r>
          </a:p>
          <a:p>
            <a:pPr algn="ctr" eaLnBrk="1" hangingPunct="1"/>
            <a:endParaRPr lang="en-US" altLang="en-US" sz="2800" dirty="0">
              <a:solidFill>
                <a:schemeClr val="bg2"/>
              </a:solidFill>
              <a:latin typeface="ITC Stone Serif Std Medium" panose="02040602060506020304" pitchFamily="18" charset="0"/>
            </a:endParaRPr>
          </a:p>
          <a:p>
            <a:pPr algn="ctr" eaLnBrk="1" hangingPunct="1"/>
            <a:r>
              <a:rPr lang="en-US" altLang="en-US" sz="2800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Back up and store offsite.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Content Placeholder 3" descr="KCFIRE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1303338"/>
            <a:ext cx="4489450" cy="2468562"/>
          </a:xfrm>
          <a:noFill/>
        </p:spPr>
      </p:pic>
      <p:pic>
        <p:nvPicPr>
          <p:cNvPr id="90114" name="Picture 4" descr="KCFIRE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1577975"/>
            <a:ext cx="3155950" cy="465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Picture 5" descr="KCFIRE0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3973513"/>
            <a:ext cx="3154363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Title 1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90488"/>
            <a:ext cx="8447088" cy="647700"/>
          </a:xfrm>
        </p:spPr>
        <p:txBody>
          <a:bodyPr lIns="82296" tIns="41148" rIns="82296" bIns="41148" anchor="t" anchorCtr="0"/>
          <a:lstStyle/>
          <a:p>
            <a:pPr algn="ctr"/>
            <a:r>
              <a:rPr lang="en-US" altLang="en-US" sz="4000" dirty="0" smtClean="0">
                <a:solidFill>
                  <a:schemeClr val="tx1"/>
                </a:solidFill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1997 Kincaid Fire - UW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2"/>
          <p:cNvSpPr txBox="1">
            <a:spLocks noChangeArrowheads="1"/>
          </p:cNvSpPr>
          <p:nvPr/>
        </p:nvSpPr>
        <p:spPr bwMode="auto">
          <a:xfrm>
            <a:off x="2068513" y="3240088"/>
            <a:ext cx="500697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BPPM 90.01</a:t>
            </a:r>
          </a:p>
        </p:txBody>
      </p:sp>
      <p:sp>
        <p:nvSpPr>
          <p:cNvPr id="91138" name="TextBox 3"/>
          <p:cNvSpPr txBox="1">
            <a:spLocks noChangeArrowheads="1"/>
          </p:cNvSpPr>
          <p:nvPr/>
        </p:nvSpPr>
        <p:spPr bwMode="auto">
          <a:xfrm>
            <a:off x="487363" y="2241550"/>
            <a:ext cx="8656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All-University Records Retention Schedule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1C27248F-F001-7748-8EF2-6C4D5C7715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87363" y="1506538"/>
            <a:ext cx="8562975" cy="4576762"/>
          </a:xfrm>
          <a:extLst>
            <a:ext uri="{91240B29-F687-4f45-9708-019B960494DF}"/>
          </a:extLst>
        </p:spPr>
        <p:txBody>
          <a:bodyPr lIns="82296" tIns="41148" rIns="82296" bIns="41148" anchorCtr="0"/>
          <a:lstStyle/>
          <a:p>
            <a:pPr marL="365125" eaLnBrk="1" hangingPunct="1">
              <a:spcAft>
                <a:spcPts val="725"/>
              </a:spcAft>
              <a:buClr>
                <a:srgbClr val="C00000"/>
              </a:buClr>
              <a:buSzPct val="120000"/>
              <a:buFont typeface="Arial" charset="0"/>
              <a:buNone/>
              <a:tabLst>
                <a:tab pos="800100" algn="l"/>
              </a:tabLst>
              <a:defRPr/>
            </a:pPr>
            <a:endParaRPr dirty="0">
              <a:latin typeface="ITC Stone Serif Std Medium" panose="02040602060506020304" pitchFamily="18" charset="0"/>
            </a:endParaRPr>
          </a:p>
          <a:p>
            <a:pPr marL="573088" indent="-344488" eaLnBrk="1" hangingPunct="1">
              <a:spcBef>
                <a:spcPts val="1320"/>
              </a:spcBef>
              <a:spcAft>
                <a:spcPts val="720"/>
              </a:spcAft>
              <a:buClr>
                <a:srgbClr val="C00000"/>
              </a:buClr>
              <a:buSzPct val="120000"/>
              <a:buFont typeface="Helvetica" charset="0"/>
              <a:buChar char="•"/>
              <a:tabLst>
                <a:tab pos="800100" algn="l"/>
              </a:tabLst>
              <a:defRPr/>
            </a:pPr>
            <a:r>
              <a:rPr sz="2800" dirty="0">
                <a:latin typeface="ITC Stone Serif Std Medium" panose="02040602060506020304" pitchFamily="18" charset="0"/>
              </a:rPr>
              <a:t>1972 State Audit Report</a:t>
            </a:r>
          </a:p>
          <a:p>
            <a:pPr marL="573088" indent="-344488" eaLnBrk="1" hangingPunct="1">
              <a:spcBef>
                <a:spcPts val="1320"/>
              </a:spcBef>
              <a:spcAft>
                <a:spcPts val="720"/>
              </a:spcAft>
              <a:buClr>
                <a:srgbClr val="C00000"/>
              </a:buClr>
              <a:buSzPct val="120000"/>
              <a:buFont typeface="Helvetica" charset="0"/>
              <a:buChar char="•"/>
              <a:tabLst>
                <a:tab pos="800100" algn="l"/>
              </a:tabLst>
              <a:defRPr/>
            </a:pPr>
            <a:r>
              <a:rPr sz="2800" dirty="0">
                <a:latin typeface="ITC Stone Serif Std Medium" panose="02040602060506020304" pitchFamily="18" charset="0"/>
              </a:rPr>
              <a:t>Hard Copy BPPM, SPPM</a:t>
            </a:r>
          </a:p>
          <a:p>
            <a:pPr marL="573088" indent="-344488" eaLnBrk="1" hangingPunct="1">
              <a:spcBef>
                <a:spcPts val="1320"/>
              </a:spcBef>
              <a:spcAft>
                <a:spcPts val="720"/>
              </a:spcAft>
              <a:buClr>
                <a:srgbClr val="C00000"/>
              </a:buClr>
              <a:buSzPct val="120000"/>
              <a:buFont typeface="Helvetica" charset="0"/>
              <a:buChar char="•"/>
              <a:tabLst>
                <a:tab pos="800100" algn="l"/>
              </a:tabLst>
              <a:defRPr/>
            </a:pPr>
            <a:r>
              <a:rPr sz="2800" dirty="0">
                <a:latin typeface="ITC Stone Serif Std Medium" panose="02040602060506020304" pitchFamily="18" charset="0"/>
              </a:rPr>
              <a:t>1997 Online Manuals</a:t>
            </a:r>
          </a:p>
          <a:p>
            <a:pPr marL="573088" indent="-344488" eaLnBrk="1" hangingPunct="1">
              <a:spcBef>
                <a:spcPts val="1320"/>
              </a:spcBef>
              <a:spcAft>
                <a:spcPts val="720"/>
              </a:spcAft>
              <a:buClr>
                <a:srgbClr val="C00000"/>
              </a:buClr>
              <a:buSzPct val="120000"/>
              <a:buFont typeface="Helvetica" charset="0"/>
              <a:buChar char="•"/>
              <a:tabLst>
                <a:tab pos="800100" algn="l"/>
              </a:tabLst>
              <a:defRPr/>
            </a:pPr>
            <a:r>
              <a:rPr sz="2800" dirty="0">
                <a:latin typeface="ITC Stone Serif Std Medium" panose="02040602060506020304" pitchFamily="18" charset="0"/>
              </a:rPr>
              <a:t>2000 Executive Policy Manual</a:t>
            </a:r>
          </a:p>
          <a:p>
            <a:pPr marL="573088" indent="-344488" eaLnBrk="1" hangingPunct="1">
              <a:spcBef>
                <a:spcPts val="1320"/>
              </a:spcBef>
              <a:spcAft>
                <a:spcPts val="720"/>
              </a:spcAft>
              <a:buClr>
                <a:srgbClr val="C00000"/>
              </a:buClr>
              <a:buSzPct val="120000"/>
              <a:buFont typeface="Helvetica" charset="0"/>
              <a:buChar char="•"/>
              <a:tabLst>
                <a:tab pos="800100" algn="l"/>
              </a:tabLst>
              <a:defRPr/>
            </a:pPr>
            <a:r>
              <a:rPr sz="2800" dirty="0">
                <a:latin typeface="ITC Stone Serif Std Medium" panose="02040602060506020304" pitchFamily="18" charset="0"/>
              </a:rPr>
              <a:t>2016 Board of Regents Policy Manual</a:t>
            </a:r>
          </a:p>
          <a:p>
            <a:pPr marL="573088" indent="-344488" eaLnBrk="1" hangingPunct="1">
              <a:spcBef>
                <a:spcPts val="1320"/>
              </a:spcBef>
              <a:spcAft>
                <a:spcPts val="720"/>
              </a:spcAft>
              <a:buClr>
                <a:srgbClr val="C00000"/>
              </a:buClr>
              <a:buSzPct val="120000"/>
              <a:buFont typeface="Helvetica" charset="0"/>
              <a:buChar char="•"/>
              <a:tabLst>
                <a:tab pos="800100" algn="l"/>
              </a:tabLst>
              <a:defRPr/>
            </a:pPr>
            <a:r>
              <a:rPr sz="2800" dirty="0">
                <a:latin typeface="ITC Stone Serif Std Medium" panose="02040602060506020304" pitchFamily="18" charset="0"/>
              </a:rPr>
              <a:t>2018 WordPress CMS website</a:t>
            </a:r>
          </a:p>
        </p:txBody>
      </p:sp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487363" y="703263"/>
            <a:ext cx="8656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History Lesson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" b="2113"/>
          <a:stretch>
            <a:fillRect/>
          </a:stretch>
        </p:blipFill>
        <p:spPr bwMode="auto">
          <a:xfrm>
            <a:off x="0" y="549275"/>
            <a:ext cx="9144000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6" name="Oval 1"/>
          <p:cNvSpPr>
            <a:spLocks noChangeArrowheads="1"/>
          </p:cNvSpPr>
          <p:nvPr/>
        </p:nvSpPr>
        <p:spPr bwMode="auto">
          <a:xfrm>
            <a:off x="42863" y="2427288"/>
            <a:ext cx="1023937" cy="27781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3187" name="Left Arrow 2"/>
          <p:cNvSpPr>
            <a:spLocks noChangeArrowheads="1"/>
          </p:cNvSpPr>
          <p:nvPr/>
        </p:nvSpPr>
        <p:spPr bwMode="auto">
          <a:xfrm rot="20304158" flipV="1">
            <a:off x="1103313" y="2273300"/>
            <a:ext cx="663575" cy="195263"/>
          </a:xfrm>
          <a:prstGeom prst="leftArrow">
            <a:avLst>
              <a:gd name="adj1" fmla="val 50000"/>
              <a:gd name="adj2" fmla="val 50142"/>
            </a:avLst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0"/>
            <a:ext cx="7839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4" name="Left Arrow 2"/>
          <p:cNvSpPr>
            <a:spLocks noChangeArrowheads="1"/>
          </p:cNvSpPr>
          <p:nvPr/>
        </p:nvSpPr>
        <p:spPr bwMode="auto">
          <a:xfrm rot="11147032" flipV="1">
            <a:off x="1749425" y="3738563"/>
            <a:ext cx="682625" cy="220662"/>
          </a:xfrm>
          <a:prstGeom prst="leftArrow">
            <a:avLst>
              <a:gd name="adj1" fmla="val 50000"/>
              <a:gd name="adj2" fmla="val 49998"/>
            </a:avLst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0"/>
            <a:ext cx="7810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8" name="Left Arrow 2"/>
          <p:cNvSpPr>
            <a:spLocks noChangeArrowheads="1"/>
          </p:cNvSpPr>
          <p:nvPr/>
        </p:nvSpPr>
        <p:spPr bwMode="auto">
          <a:xfrm rot="11147032" flipV="1">
            <a:off x="5554663" y="2498725"/>
            <a:ext cx="887412" cy="150813"/>
          </a:xfrm>
          <a:prstGeom prst="leftArrow">
            <a:avLst>
              <a:gd name="adj1" fmla="val 50000"/>
              <a:gd name="adj2" fmla="val 50179"/>
            </a:avLst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6259" name="Left Arrow 2"/>
          <p:cNvSpPr>
            <a:spLocks noChangeArrowheads="1"/>
          </p:cNvSpPr>
          <p:nvPr/>
        </p:nvSpPr>
        <p:spPr bwMode="auto">
          <a:xfrm rot="21440146" flipV="1">
            <a:off x="1357313" y="2036763"/>
            <a:ext cx="530225" cy="209550"/>
          </a:xfrm>
          <a:prstGeom prst="leftArrow">
            <a:avLst>
              <a:gd name="adj1" fmla="val 50000"/>
              <a:gd name="adj2" fmla="val 49845"/>
            </a:avLst>
          </a:prstGeom>
          <a:solidFill>
            <a:srgbClr val="0070C0"/>
          </a:solidFill>
          <a:ln w="25400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6260" name="Left Arrow 2"/>
          <p:cNvSpPr>
            <a:spLocks noChangeArrowheads="1"/>
          </p:cNvSpPr>
          <p:nvPr/>
        </p:nvSpPr>
        <p:spPr bwMode="auto">
          <a:xfrm rot="21440146" flipV="1">
            <a:off x="2247900" y="2409825"/>
            <a:ext cx="628650" cy="249238"/>
          </a:xfrm>
          <a:prstGeom prst="leftArrow">
            <a:avLst>
              <a:gd name="adj1" fmla="val 50000"/>
              <a:gd name="adj2" fmla="val 49687"/>
            </a:avLst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538"/>
            <a:ext cx="9144000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681038"/>
            <a:ext cx="7929563" cy="617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63"/>
          <a:stretch>
            <a:fillRect/>
          </a:stretch>
        </p:blipFill>
        <p:spPr bwMode="auto">
          <a:xfrm>
            <a:off x="736600" y="1247775"/>
            <a:ext cx="76708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77"/>
          <a:stretch>
            <a:fillRect/>
          </a:stretch>
        </p:blipFill>
        <p:spPr bwMode="auto">
          <a:xfrm>
            <a:off x="733425" y="4313238"/>
            <a:ext cx="76708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2" r="16110" b="64085"/>
          <a:stretch>
            <a:fillRect/>
          </a:stretch>
        </p:blipFill>
        <p:spPr bwMode="auto">
          <a:xfrm>
            <a:off x="733425" y="322263"/>
            <a:ext cx="76708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1139825"/>
            <a:ext cx="7750175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21"/>
          <a:stretch>
            <a:fillRect/>
          </a:stretch>
        </p:blipFill>
        <p:spPr bwMode="auto">
          <a:xfrm>
            <a:off x="693738" y="4699000"/>
            <a:ext cx="7750175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2" r="16110" b="64085"/>
          <a:stretch>
            <a:fillRect/>
          </a:stretch>
        </p:blipFill>
        <p:spPr bwMode="auto">
          <a:xfrm>
            <a:off x="733425" y="322263"/>
            <a:ext cx="76708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65"/>
          <a:stretch>
            <a:fillRect/>
          </a:stretch>
        </p:blipFill>
        <p:spPr bwMode="auto">
          <a:xfrm>
            <a:off x="693738" y="1150938"/>
            <a:ext cx="7750175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3784600"/>
            <a:ext cx="7750175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2" r="16110" b="64085"/>
          <a:stretch>
            <a:fillRect/>
          </a:stretch>
        </p:blipFill>
        <p:spPr bwMode="auto">
          <a:xfrm>
            <a:off x="708025" y="296863"/>
            <a:ext cx="76708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ChangeArrowheads="1"/>
          </p:cNvSpPr>
          <p:nvPr>
            <p:ph type="body" idx="1"/>
          </p:nvPr>
        </p:nvSpPr>
        <p:spPr>
          <a:xfrm>
            <a:off x="482600" y="2112963"/>
            <a:ext cx="8315325" cy="3621504"/>
          </a:xfrm>
        </p:spPr>
        <p:txBody>
          <a:bodyPr/>
          <a:lstStyle/>
          <a:p>
            <a:pPr marL="579438" indent="-350838" eaLnBrk="1" hangingPunct="1">
              <a:spcBef>
                <a:spcPts val="1325"/>
              </a:spcBef>
              <a:spcAft>
                <a:spcPts val="725"/>
              </a:spcAft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WAC 434-662-040, effective January 1, 2009</a:t>
            </a:r>
          </a:p>
          <a:p>
            <a:pPr marL="579438" indent="-350838" eaLnBrk="1" hangingPunct="1">
              <a:spcBef>
                <a:spcPts val="1325"/>
              </a:spcBef>
              <a:spcAft>
                <a:spcPts val="725"/>
              </a:spcAft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Electronic records must be retained in electronic format and remain usable, searchable, retrievable and authentic for the length of the designated retention period.</a:t>
            </a:r>
          </a:p>
          <a:p>
            <a:pPr marL="579438" indent="-350838" eaLnBrk="1" hangingPunct="1">
              <a:spcBef>
                <a:spcPts val="1325"/>
              </a:spcBef>
              <a:spcAft>
                <a:spcPts val="725"/>
              </a:spcAft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Printing and retaining a hard copy is </a:t>
            </a:r>
            <a:r>
              <a:rPr altLang="en-US" sz="2800" b="1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not</a:t>
            </a: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 a substitute for the electronic version.</a:t>
            </a:r>
          </a:p>
        </p:txBody>
      </p:sp>
      <p:sp>
        <p:nvSpPr>
          <p:cNvPr id="107522" name="TextBox 3"/>
          <p:cNvSpPr txBox="1">
            <a:spLocks noChangeArrowheads="1"/>
          </p:cNvSpPr>
          <p:nvPr/>
        </p:nvSpPr>
        <p:spPr bwMode="auto">
          <a:xfrm>
            <a:off x="484188" y="706438"/>
            <a:ext cx="86566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800" b="1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State Requirement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711200"/>
            <a:ext cx="8677275" cy="646113"/>
          </a:xfrm>
        </p:spPr>
        <p:txBody>
          <a:bodyPr lIns="82296" tIns="41148" rIns="82296" bIns="41148" anchor="t" anchorCtr="0"/>
          <a:lstStyle/>
          <a:p>
            <a:pPr algn="ctr"/>
            <a:r>
              <a:rPr lang="en-US" altLang="en-US" sz="40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State Imaging Standards</a:t>
            </a:r>
          </a:p>
        </p:txBody>
      </p:sp>
      <p:sp>
        <p:nvSpPr>
          <p:cNvPr id="109570" name="Conten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457200" y="1819275"/>
            <a:ext cx="8389938" cy="4484688"/>
          </a:xfrm>
        </p:spPr>
        <p:txBody>
          <a:bodyPr lIns="82296" tIns="41148" rIns="82296" bIns="41148" anchorCtr="0"/>
          <a:lstStyle/>
          <a:p>
            <a:pPr marL="579438" indent="-350838">
              <a:spcBef>
                <a:spcPts val="1325"/>
              </a:spcBef>
              <a:spcAft>
                <a:spcPts val="725"/>
              </a:spcAf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Must be observed when agency wants to use the image as the record copy and dispose of paper original.</a:t>
            </a:r>
          </a:p>
          <a:p>
            <a:pPr marL="579438" indent="-350838">
              <a:spcBef>
                <a:spcPts val="1325"/>
              </a:spcBef>
              <a:spcAft>
                <a:spcPts val="725"/>
              </a:spcAf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Not required when agency uses the image as a working copy and retains the paper original for the approved retention period.</a:t>
            </a:r>
          </a:p>
          <a:p>
            <a:pPr marL="579438" indent="-350838">
              <a:spcBef>
                <a:spcPts val="1325"/>
              </a:spcBef>
              <a:spcAft>
                <a:spcPts val="725"/>
              </a:spcAf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To obtain a copy of or a link to the standards, contact Office of Procedures, Records, and Forms. See also BPPM 90.21.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57200" y="2125663"/>
            <a:ext cx="8305800" cy="2930525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Ctr="0"/>
          <a:lstStyle/>
          <a:p>
            <a:pPr marL="574675" indent="-346075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Serves as a quasi-supervisor. Always in. </a:t>
            </a:r>
            <a:b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</a:b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No trips or leave. Fewer phone calls. </a:t>
            </a:r>
            <a:b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</a:b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Fewer errors.</a:t>
            </a:r>
          </a:p>
          <a:p>
            <a:pPr marL="574675" indent="-346075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Primary communications device. Provides knowledge of laws, regulations, and institutional practices.</a:t>
            </a:r>
          </a:p>
        </p:txBody>
      </p:sp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457200" y="706438"/>
            <a:ext cx="868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Why have manuals?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2">
            <a:extLst>
              <a:ext uri="{FF2B5EF4-FFF2-40B4-BE49-F238E27FC236}">
                <a16:creationId xmlns:a16="http://schemas.microsoft.com/office/drawing/2014/main" id="{7CD42FEC-B74E-E54A-8FAE-6340305D9C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4663" y="1870075"/>
            <a:ext cx="7948612" cy="3920047"/>
          </a:xfrm>
          <a:extLst>
            <a:ext uri="{91240B29-F687-4f45-9708-019B960494DF}"/>
          </a:extLst>
        </p:spPr>
        <p:txBody>
          <a:bodyPr lIns="82296" tIns="41148" rIns="82296" bIns="41148" anchorCtr="0"/>
          <a:lstStyle/>
          <a:p>
            <a:pPr marL="576263" indent="-347663" eaLnBrk="1" hangingPunct="1">
              <a:spcBef>
                <a:spcPts val="1320"/>
              </a:spcBef>
              <a:spcAft>
                <a:spcPts val="720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  <a:defRPr/>
            </a:pPr>
            <a:r>
              <a:rPr altLang="en-US" sz="2700" dirty="0">
                <a:latin typeface="ITC Stone Serif Std Medium" panose="02040602060506020304" pitchFamily="18" charset="0"/>
                <a:ea typeface="+mn-ea"/>
                <a:cs typeface="+mn-cs"/>
              </a:rPr>
              <a:t>Most e-mail, text, voicemail, and social media messages are transitory communications.</a:t>
            </a:r>
          </a:p>
          <a:p>
            <a:pPr marL="576263" indent="-347663" eaLnBrk="1" hangingPunct="1">
              <a:spcBef>
                <a:spcPts val="1320"/>
              </a:spcBef>
              <a:spcAft>
                <a:spcPts val="720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  <a:defRPr/>
            </a:pPr>
            <a:r>
              <a:rPr altLang="en-US" sz="2700" dirty="0">
                <a:latin typeface="ITC Stone Serif Std Medium" panose="02040602060506020304" pitchFamily="18" charset="0"/>
                <a:ea typeface="+mn-ea"/>
                <a:cs typeface="+mn-cs"/>
              </a:rPr>
              <a:t>Some e-mail, text, voicemail, and social media messages are public records requiring retention. Evidence of official policies, actions, decisions, or transactions. </a:t>
            </a:r>
          </a:p>
          <a:p>
            <a:pPr marL="576263" indent="-347663" eaLnBrk="1" hangingPunct="1">
              <a:spcBef>
                <a:spcPts val="1320"/>
              </a:spcBef>
              <a:spcAft>
                <a:spcPts val="720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  <a:defRPr/>
            </a:pPr>
            <a:r>
              <a:rPr altLang="en-US" sz="2700" dirty="0">
                <a:latin typeface="ITC Stone Serif Std Medium" panose="02040602060506020304" pitchFamily="18" charset="0"/>
                <a:ea typeface="+mn-ea"/>
                <a:cs typeface="+mn-cs"/>
              </a:rPr>
              <a:t>See BPPM 90.03.</a:t>
            </a:r>
          </a:p>
        </p:txBody>
      </p:sp>
      <p:pic>
        <p:nvPicPr>
          <p:cNvPr id="11059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4556125"/>
            <a:ext cx="3233737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TextBox 4"/>
          <p:cNvSpPr txBox="1">
            <a:spLocks noChangeArrowheads="1"/>
          </p:cNvSpPr>
          <p:nvPr/>
        </p:nvSpPr>
        <p:spPr bwMode="auto">
          <a:xfrm>
            <a:off x="484188" y="706438"/>
            <a:ext cx="8656637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400" b="1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E-Mail, Text, Voicemail, and Social Media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>
            <a:extLst>
              <a:ext uri="{FF2B5EF4-FFF2-40B4-BE49-F238E27FC236}">
                <a16:creationId xmlns:a16="http://schemas.microsoft.com/office/drawing/2014/main" id="{DE8D6C33-5E02-7948-8F44-7BD5EE8ECC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2600" y="1889125"/>
            <a:ext cx="8204200" cy="4924425"/>
          </a:xfrm>
        </p:spPr>
        <p:txBody>
          <a:bodyPr/>
          <a:lstStyle/>
          <a:p>
            <a:pPr marL="573088" indent="-350838" eaLnBrk="1" hangingPunct="1">
              <a:spcBef>
                <a:spcPts val="720"/>
              </a:spcBef>
              <a:spcAft>
                <a:spcPts val="0"/>
              </a:spcAft>
              <a:buFont typeface="Arial" charset="0"/>
              <a:buChar char="•"/>
              <a:tabLst>
                <a:tab pos="800100" algn="l"/>
              </a:tabLst>
              <a:defRPr/>
            </a:pPr>
            <a:r>
              <a:rPr sz="2600" dirty="0">
                <a:latin typeface="ITC Stone Serif Std Medium" panose="02040602060506020304" pitchFamily="18" charset="0"/>
              </a:rPr>
              <a:t>To save text or social media messages, manually:</a:t>
            </a:r>
          </a:p>
          <a:p>
            <a:pPr marL="914400" lvl="2" indent="-346075" eaLnBrk="1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ct val="60000"/>
              <a:buFont typeface="Wingdings" charset="2"/>
              <a:buChar char="Ø"/>
              <a:tabLst>
                <a:tab pos="914400" algn="l"/>
              </a:tabLst>
              <a:defRPr/>
            </a:pPr>
            <a:r>
              <a:rPr sz="2400" dirty="0">
                <a:latin typeface="ITC Stone Serif Std Medium" panose="02040602060506020304" pitchFamily="18" charset="0"/>
              </a:rPr>
              <a:t>Send the messages to a University email account. Save as email.</a:t>
            </a:r>
          </a:p>
          <a:p>
            <a:pPr marL="914400" lvl="2" indent="-346075" eaLnBrk="1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ct val="60000"/>
              <a:buFont typeface="Wingdings" charset="2"/>
              <a:buChar char="Ø"/>
              <a:tabLst>
                <a:tab pos="914400" algn="l"/>
              </a:tabLst>
              <a:defRPr/>
            </a:pPr>
            <a:r>
              <a:rPr sz="2400" dirty="0">
                <a:latin typeface="ITC Stone Serif Std Medium" panose="02040602060506020304" pitchFamily="18" charset="0"/>
              </a:rPr>
              <a:t>Save the messages to a University-controlled server or content management system.</a:t>
            </a:r>
          </a:p>
          <a:p>
            <a:pPr marL="233363" indent="0" eaLnBrk="1" hangingPunct="1">
              <a:spcBef>
                <a:spcPts val="720"/>
              </a:spcBef>
              <a:spcAft>
                <a:spcPts val="0"/>
              </a:spcAft>
              <a:buFont typeface="Arial" charset="0"/>
              <a:buNone/>
              <a:tabLst>
                <a:tab pos="800100" algn="l"/>
              </a:tabLst>
              <a:defRPr/>
            </a:pPr>
            <a:r>
              <a:rPr sz="900" dirty="0">
                <a:latin typeface="ITC Stone Serif Std Medium" panose="02040602060506020304" pitchFamily="18" charset="0"/>
              </a:rPr>
              <a:t> </a:t>
            </a:r>
          </a:p>
          <a:p>
            <a:pPr marL="573088" indent="-350838" eaLnBrk="1" hangingPunct="1">
              <a:spcBef>
                <a:spcPts val="720"/>
              </a:spcBef>
              <a:spcAft>
                <a:spcPts val="0"/>
              </a:spcAft>
              <a:buFont typeface="Arial" charset="0"/>
              <a:buChar char="•"/>
              <a:tabLst>
                <a:tab pos="800100" algn="l"/>
              </a:tabLst>
              <a:defRPr/>
            </a:pPr>
            <a:r>
              <a:rPr sz="2600" dirty="0">
                <a:latin typeface="ITC Stone Serif Std Medium" panose="02040602060506020304" pitchFamily="18" charset="0"/>
              </a:rPr>
              <a:t>To save voicemail messages:</a:t>
            </a:r>
          </a:p>
          <a:p>
            <a:pPr marL="911225" lvl="1" indent="-342900" eaLnBrk="1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ct val="60000"/>
              <a:buFont typeface="Wingdings" charset="2"/>
              <a:buChar char="Ø"/>
              <a:tabLst>
                <a:tab pos="914400" algn="l"/>
              </a:tabLst>
              <a:defRPr/>
            </a:pPr>
            <a:r>
              <a:rPr sz="2400" dirty="0">
                <a:latin typeface="ITC Stone Serif Std Medium" panose="02040602060506020304" pitchFamily="18" charset="0"/>
              </a:rPr>
              <a:t>Contact applicable telephone provider.</a:t>
            </a:r>
          </a:p>
          <a:p>
            <a:pPr marL="911225" lvl="1" indent="-342900" eaLnBrk="1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ct val="60000"/>
              <a:buFont typeface="Wingdings" charset="2"/>
              <a:buChar char="Ø"/>
              <a:tabLst>
                <a:tab pos="914400" algn="l"/>
              </a:tabLst>
              <a:defRPr/>
            </a:pPr>
            <a:r>
              <a:rPr sz="2400" dirty="0">
                <a:latin typeface="ITC Stone Serif Std Medium" panose="02040602060506020304" pitchFamily="18" charset="0"/>
              </a:rPr>
              <a:t>Use Single Inbox Messaging to save message as .WAV file attachment to University email account.</a:t>
            </a:r>
          </a:p>
        </p:txBody>
      </p:sp>
      <p:sp>
        <p:nvSpPr>
          <p:cNvPr id="112642" name="TextBox 3"/>
          <p:cNvSpPr txBox="1">
            <a:spLocks noChangeArrowheads="1"/>
          </p:cNvSpPr>
          <p:nvPr/>
        </p:nvSpPr>
        <p:spPr bwMode="auto">
          <a:xfrm>
            <a:off x="473075" y="695325"/>
            <a:ext cx="865663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ts val="4500"/>
              </a:lnSpc>
            </a:pPr>
            <a:r>
              <a:rPr lang="en-US" altLang="en-US" sz="4000" b="1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Saving Text, Voicemail, and</a:t>
            </a:r>
            <a:br>
              <a:rPr lang="en-US" altLang="en-US" sz="4000" b="1" dirty="0">
                <a:solidFill>
                  <a:schemeClr val="bg2"/>
                </a:solidFill>
                <a:latin typeface="ITC Stone Serif Std Medium" panose="02040602060506020304" pitchFamily="18" charset="0"/>
              </a:rPr>
            </a:br>
            <a:r>
              <a:rPr lang="en-US" altLang="en-US" sz="4000" b="1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Social Media Messages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ChangeArrowheads="1"/>
          </p:cNvSpPr>
          <p:nvPr>
            <p:ph type="body" idx="1"/>
          </p:nvPr>
        </p:nvSpPr>
        <p:spPr>
          <a:xfrm>
            <a:off x="482600" y="2049463"/>
            <a:ext cx="8416925" cy="3878262"/>
          </a:xfrm>
        </p:spPr>
        <p:txBody>
          <a:bodyPr/>
          <a:lstStyle/>
          <a:p>
            <a:pPr marL="568325" indent="-350838" eaLnBrk="1" hangingPunct="1">
              <a:spcBef>
                <a:spcPts val="1325"/>
              </a:spcBef>
              <a:spcAft>
                <a:spcPts val="725"/>
              </a:spcAft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Don</a:t>
            </a:r>
            <a:r>
              <a:rPr altLang="ja-JP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't let thousands of e-mail messages clutter your e-mail account. </a:t>
            </a:r>
          </a:p>
          <a:p>
            <a:pPr marL="568325" indent="-350838" eaLnBrk="1" hangingPunct="1">
              <a:spcBef>
                <a:spcPts val="1325"/>
              </a:spcBef>
              <a:spcAft>
                <a:spcPts val="725"/>
              </a:spcAft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Delete immediately if you don</a:t>
            </a:r>
            <a:r>
              <a:rPr altLang="ja-JP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't need it. </a:t>
            </a:r>
          </a:p>
          <a:p>
            <a:pPr marL="568325" indent="-350838" eaLnBrk="1" hangingPunct="1">
              <a:spcBef>
                <a:spcPts val="1325"/>
              </a:spcBef>
              <a:spcAft>
                <a:spcPts val="725"/>
              </a:spcAft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Have a timetable for reviewing e-mail. </a:t>
            </a:r>
          </a:p>
          <a:p>
            <a:pPr marL="568325" indent="-350838" eaLnBrk="1" hangingPunct="1">
              <a:spcBef>
                <a:spcPts val="1325"/>
              </a:spcBef>
              <a:spcAft>
                <a:spcPts val="725"/>
              </a:spcAft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Store e-mails with longer-term retentions in special folders in Outlook or elsewhere (e.g., your computer, a shared drive).</a:t>
            </a:r>
          </a:p>
        </p:txBody>
      </p:sp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484188" y="695325"/>
            <a:ext cx="8656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Manage Your E-mail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ChangeArrowheads="1"/>
          </p:cNvSpPr>
          <p:nvPr>
            <p:ph type="body" idx="1"/>
          </p:nvPr>
        </p:nvSpPr>
        <p:spPr>
          <a:xfrm>
            <a:off x="487363" y="2049463"/>
            <a:ext cx="8656637" cy="2678112"/>
          </a:xfrm>
        </p:spPr>
        <p:txBody>
          <a:bodyPr/>
          <a:lstStyle/>
          <a:p>
            <a:pPr marL="0" indent="0" algn="ctr" eaLnBrk="1" hangingPunct="1">
              <a:spcBef>
                <a:spcPts val="1325"/>
              </a:spcBef>
              <a:spcAft>
                <a:spcPts val="725"/>
              </a:spcAft>
              <a:buFont typeface="Arial" panose="020B0604020202020204" pitchFamily="34" charset="0"/>
              <a:buNone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E-mail, text, social media, and voicemail messages created to conduct University business</a:t>
            </a:r>
            <a:b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</a:b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are public records </a:t>
            </a:r>
            <a:b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</a:br>
            <a:r>
              <a:rPr altLang="en-US" sz="2800" b="1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EVEN</a:t>
            </a: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 </a:t>
            </a:r>
            <a:r>
              <a:rPr altLang="en-US" sz="2800" b="1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IF</a:t>
            </a: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 the messages are</a:t>
            </a:r>
            <a:b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</a:b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sent from or received on personal devices,</a:t>
            </a:r>
            <a:b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</a:b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e.g., cell phones, tablets, laptops.</a:t>
            </a:r>
          </a:p>
        </p:txBody>
      </p:sp>
      <p:sp>
        <p:nvSpPr>
          <p:cNvPr id="116738" name="TextBox 3"/>
          <p:cNvSpPr txBox="1">
            <a:spLocks noChangeArrowheads="1"/>
          </p:cNvSpPr>
          <p:nvPr/>
        </p:nvSpPr>
        <p:spPr bwMode="auto">
          <a:xfrm>
            <a:off x="484188" y="695325"/>
            <a:ext cx="8656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Important to Remember: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1" descr="WASupremeCt_Texts-PublicRec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8" r="14114" b="25739"/>
          <a:stretch>
            <a:fillRect/>
          </a:stretch>
        </p:blipFill>
        <p:spPr bwMode="auto">
          <a:xfrm>
            <a:off x="1350963" y="0"/>
            <a:ext cx="6421437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500063" y="1893888"/>
            <a:ext cx="6808787" cy="3006977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Ctr="0"/>
          <a:lstStyle/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Legal requirements.</a:t>
            </a:r>
          </a:p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Fiscal and audit requirements</a:t>
            </a:r>
          </a:p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Functional needs of office</a:t>
            </a:r>
          </a:p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Historical and archival requirements.</a:t>
            </a:r>
          </a:p>
        </p:txBody>
      </p:sp>
      <p:sp>
        <p:nvSpPr>
          <p:cNvPr id="119810" name="TextBox 3"/>
          <p:cNvSpPr txBox="1">
            <a:spLocks noChangeArrowheads="1"/>
          </p:cNvSpPr>
          <p:nvPr/>
        </p:nvSpPr>
        <p:spPr bwMode="auto">
          <a:xfrm>
            <a:off x="484188" y="706438"/>
            <a:ext cx="8656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Determining Retention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82600" y="2011363"/>
            <a:ext cx="8204200" cy="4309898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Ctr="0"/>
          <a:lstStyle/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6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Check the All-University Schedule in BPPM 90.01.</a:t>
            </a:r>
          </a:p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6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Check any unique departmental schedule.</a:t>
            </a:r>
          </a:p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6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Complete a Retention Schedule Review form (see 90.01.8). Route to PR&amp;F.</a:t>
            </a:r>
          </a:p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6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Procedures, Records, and Forms prepares a draft.</a:t>
            </a:r>
          </a:p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6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Approvals by department, records officer, State Records Committee.</a:t>
            </a:r>
          </a:p>
        </p:txBody>
      </p:sp>
      <p:sp>
        <p:nvSpPr>
          <p:cNvPr id="121858" name="TextBox 3"/>
          <p:cNvSpPr txBox="1">
            <a:spLocks noChangeArrowheads="1"/>
          </p:cNvSpPr>
          <p:nvPr/>
        </p:nvSpPr>
        <p:spPr bwMode="auto">
          <a:xfrm>
            <a:off x="484188" y="706438"/>
            <a:ext cx="8656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To schedule a record: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Conten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803275" y="2641600"/>
            <a:ext cx="7061200" cy="2257425"/>
          </a:xfrm>
        </p:spPr>
        <p:txBody>
          <a:bodyPr lIns="82296" tIns="41148" rIns="82296" bIns="41148" anchorCtr="0"/>
          <a:lstStyle/>
          <a:p>
            <a:pPr marL="579438" indent="-350838">
              <a:spcBef>
                <a:spcPts val="1325"/>
              </a:spcBef>
              <a:spcAft>
                <a:spcPts val="725"/>
              </a:spcAft>
            </a:pPr>
            <a:r>
              <a:rPr altLang="en-US" sz="36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Litigation holds</a:t>
            </a:r>
          </a:p>
          <a:p>
            <a:pPr marL="579438" indent="-350838">
              <a:spcBef>
                <a:spcPts val="1325"/>
              </a:spcBef>
              <a:spcAft>
                <a:spcPts val="725"/>
              </a:spcAft>
            </a:pPr>
            <a:r>
              <a:rPr altLang="en-US" sz="36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Public records requests	</a:t>
            </a:r>
          </a:p>
          <a:p>
            <a:pPr marL="579438" indent="-350838">
              <a:spcBef>
                <a:spcPts val="1325"/>
              </a:spcBef>
              <a:spcAft>
                <a:spcPts val="725"/>
              </a:spcAft>
            </a:pPr>
            <a:r>
              <a:rPr altLang="en-US" sz="36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Audits</a:t>
            </a:r>
          </a:p>
        </p:txBody>
      </p:sp>
      <p:sp>
        <p:nvSpPr>
          <p:cNvPr id="123906" name="TextBox 3"/>
          <p:cNvSpPr txBox="1">
            <a:spLocks noChangeArrowheads="1"/>
          </p:cNvSpPr>
          <p:nvPr/>
        </p:nvSpPr>
        <p:spPr bwMode="auto">
          <a:xfrm>
            <a:off x="473075" y="706438"/>
            <a:ext cx="86566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800" b="1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Retention Schedule Superseded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3" descr="Andersen loses criminal trial - J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82575"/>
            <a:ext cx="8709025" cy="657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0" name="TextBox 1"/>
          <p:cNvSpPr txBox="1">
            <a:spLocks noChangeArrowheads="1"/>
          </p:cNvSpPr>
          <p:nvPr/>
        </p:nvSpPr>
        <p:spPr bwMode="auto">
          <a:xfrm>
            <a:off x="-1198563" y="118903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90538" y="1574800"/>
            <a:ext cx="8297862" cy="4710007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Ctr="0"/>
          <a:lstStyle/>
          <a:p>
            <a:pPr marL="576263" indent="-347663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6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WSU Pullman: Facilities Services--Capital at 509-335-5571</a:t>
            </a:r>
          </a:p>
          <a:p>
            <a:pPr marL="576263" indent="-347663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6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Other locations: Campus facilities management</a:t>
            </a:r>
          </a:p>
          <a:p>
            <a:pPr marL="576263" indent="-347663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6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Store records at State Records Center in Olympia</a:t>
            </a:r>
          </a:p>
          <a:p>
            <a:pPr marL="576263" indent="-347663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6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Store inactive electronic records offline, </a:t>
            </a:r>
            <a:br>
              <a:rPr altLang="en-US" sz="26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</a:br>
            <a:r>
              <a:rPr altLang="en-US" sz="26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e.g., tape, external hard drive, dedicated storage server</a:t>
            </a:r>
          </a:p>
          <a:p>
            <a:pPr marL="576263" indent="-347663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600" b="1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NOTE: </a:t>
            </a:r>
            <a:r>
              <a:rPr altLang="en-US" sz="26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State records </a:t>
            </a:r>
            <a:r>
              <a:rPr altLang="en-US" sz="2600" b="1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must</a:t>
            </a:r>
            <a:r>
              <a:rPr altLang="en-US" sz="26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 be kept in a state facility!</a:t>
            </a:r>
          </a:p>
        </p:txBody>
      </p:sp>
      <p:sp>
        <p:nvSpPr>
          <p:cNvPr id="126978" name="TextBox 3"/>
          <p:cNvSpPr txBox="1">
            <a:spLocks noChangeArrowheads="1"/>
          </p:cNvSpPr>
          <p:nvPr/>
        </p:nvSpPr>
        <p:spPr bwMode="auto">
          <a:xfrm>
            <a:off x="473075" y="676275"/>
            <a:ext cx="8656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Storage of Inactive Records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27"/>
          <p:cNvSpPr>
            <a:spLocks noChangeArrowheads="1"/>
          </p:cNvSpPr>
          <p:nvPr>
            <p:ph type="body" idx="1"/>
          </p:nvPr>
        </p:nvSpPr>
        <p:spPr bwMode="auto">
          <a:xfrm>
            <a:off x="487363" y="2159000"/>
            <a:ext cx="7720012" cy="3025775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Ctr="0"/>
          <a:lstStyle/>
          <a:p>
            <a:pPr marL="574675" indent="-346075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Institutional memory.</a:t>
            </a:r>
          </a:p>
          <a:p>
            <a:pPr marL="574675" indent="-346075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Levels playing field.</a:t>
            </a:r>
          </a:p>
          <a:p>
            <a:pPr marL="574675" indent="-346075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Standardizes practices. Promotes efficiency.</a:t>
            </a:r>
          </a:p>
          <a:p>
            <a:pPr marL="574675" indent="-346075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Consolidates location.</a:t>
            </a:r>
          </a:p>
        </p:txBody>
      </p:sp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487363" y="698500"/>
            <a:ext cx="8656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Why have manuals?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03188"/>
            <a:ext cx="42227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3371850"/>
            <a:ext cx="4478338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8" y="3371850"/>
            <a:ext cx="44577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511175" y="2136775"/>
            <a:ext cx="8342313" cy="3297238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Ctr="0"/>
          <a:lstStyle/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Send to Manuscripts, Archives, and Special Collections (MASC). </a:t>
            </a:r>
          </a:p>
          <a:p>
            <a:pPr marL="922338" lvl="2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60000"/>
              <a:buFont typeface="Wingdings" panose="05000000000000000000" pitchFamily="2" charset="2"/>
              <a:buChar char="Ø"/>
              <a:tabLst>
                <a:tab pos="800100" algn="l"/>
              </a:tabLst>
            </a:pPr>
            <a:r>
              <a:rPr altLang="en-US" sz="24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See BPPM 90.02 for more information regarding archival records.</a:t>
            </a:r>
          </a:p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Recycle.</a:t>
            </a:r>
          </a:p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Make illegible if confidential.</a:t>
            </a:r>
          </a:p>
        </p:txBody>
      </p:sp>
      <p:sp>
        <p:nvSpPr>
          <p:cNvPr id="131074" name="TextBox 3"/>
          <p:cNvSpPr txBox="1">
            <a:spLocks noChangeArrowheads="1"/>
          </p:cNvSpPr>
          <p:nvPr/>
        </p:nvSpPr>
        <p:spPr bwMode="auto">
          <a:xfrm>
            <a:off x="473075" y="706438"/>
            <a:ext cx="8656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Records Disposal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65138" y="2057400"/>
            <a:ext cx="7794625" cy="2236788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Ctr="0"/>
          <a:lstStyle/>
          <a:p>
            <a:pPr marL="690563" indent="0" eaLnBrk="1" hangingPunct="1">
              <a:spcBef>
                <a:spcPts val="1325"/>
              </a:spcBef>
              <a:spcAft>
                <a:spcPts val="725"/>
              </a:spcAft>
              <a:buFont typeface="Arial" panose="020B0604020202020204" pitchFamily="34" charset="0"/>
              <a:buNone/>
              <a:tabLst>
                <a:tab pos="319088" algn="l"/>
                <a:tab pos="639763" algn="l"/>
                <a:tab pos="685800" algn="l"/>
                <a:tab pos="958850" algn="l"/>
                <a:tab pos="1279525" algn="l"/>
                <a:tab pos="1600200" algn="l"/>
                <a:tab pos="1919288" algn="l"/>
                <a:tab pos="2239963" algn="l"/>
                <a:tab pos="2559050" algn="l"/>
                <a:tab pos="2879725" algn="l"/>
                <a:tab pos="3200400" algn="l"/>
                <a:tab pos="3519488" algn="l"/>
                <a:tab pos="3840163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All records which are exempt from public disclosure in accordance with state law. (RCW 42.56)</a:t>
            </a:r>
            <a:b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</a:b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/>
            </a:r>
            <a:b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</a:b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Refer to BPPM 90.05, 90.06, 90.07.</a:t>
            </a:r>
          </a:p>
        </p:txBody>
      </p:sp>
      <p:sp>
        <p:nvSpPr>
          <p:cNvPr id="133122" name="TextBox 3"/>
          <p:cNvSpPr txBox="1">
            <a:spLocks noChangeArrowheads="1"/>
          </p:cNvSpPr>
          <p:nvPr/>
        </p:nvSpPr>
        <p:spPr bwMode="auto">
          <a:xfrm>
            <a:off x="473075" y="706438"/>
            <a:ext cx="8656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Which records are confidential?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90538" y="2033588"/>
            <a:ext cx="6818312" cy="3289300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Ctr="0"/>
          <a:lstStyle/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Personal information</a:t>
            </a:r>
          </a:p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Lists for commercial purposes</a:t>
            </a:r>
          </a:p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Application information</a:t>
            </a:r>
          </a:p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Tests</a:t>
            </a:r>
          </a:p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Library records</a:t>
            </a:r>
          </a:p>
        </p:txBody>
      </p:sp>
      <p:sp>
        <p:nvSpPr>
          <p:cNvPr id="135170" name="TextBox 3"/>
          <p:cNvSpPr txBox="1">
            <a:spLocks noChangeArrowheads="1"/>
          </p:cNvSpPr>
          <p:nvPr/>
        </p:nvSpPr>
        <p:spPr bwMode="auto">
          <a:xfrm>
            <a:off x="484188" y="706438"/>
            <a:ext cx="8656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Partial list of confidential records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87363" y="2252663"/>
            <a:ext cx="8656637" cy="944562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Ctr="0"/>
          <a:lstStyle/>
          <a:p>
            <a:pPr marL="0" indent="-3175" algn="ctr" eaLnBrk="1" hangingPunct="1">
              <a:spcBef>
                <a:spcPts val="1325"/>
              </a:spcBef>
              <a:spcAft>
                <a:spcPts val="725"/>
              </a:spcAft>
              <a:buFont typeface="Arial" panose="020B0604020202020204" pitchFamily="34" charset="0"/>
              <a:buNone/>
              <a:tabLst>
                <a:tab pos="627063" algn="l"/>
                <a:tab pos="639763" algn="l"/>
                <a:tab pos="958850" algn="l"/>
                <a:tab pos="1279525" algn="l"/>
                <a:tab pos="1600200" algn="l"/>
                <a:tab pos="1919288" algn="l"/>
                <a:tab pos="2239963" algn="l"/>
                <a:tab pos="2559050" algn="l"/>
                <a:tab pos="2879725" algn="l"/>
                <a:tab pos="3200400" algn="l"/>
                <a:tab pos="3519488" algn="l"/>
                <a:tab pos="3840163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Records must be reduced to an illegible condition.</a:t>
            </a:r>
            <a:b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</a:b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(WAC 434-640-020)</a:t>
            </a:r>
          </a:p>
        </p:txBody>
      </p:sp>
      <p:sp>
        <p:nvSpPr>
          <p:cNvPr id="137218" name="TextBox 3"/>
          <p:cNvSpPr txBox="1">
            <a:spLocks noChangeArrowheads="1"/>
          </p:cNvSpPr>
          <p:nvPr/>
        </p:nvSpPr>
        <p:spPr bwMode="auto">
          <a:xfrm>
            <a:off x="484188" y="706438"/>
            <a:ext cx="8656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Disposal of Confidential Records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509588" y="2052638"/>
            <a:ext cx="6826250" cy="2750497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Ctr="0"/>
          <a:lstStyle/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University Recycling at WSU Pullman</a:t>
            </a:r>
          </a:p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Commercial shredder (Iron Mountain)</a:t>
            </a:r>
          </a:p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Departmental shredder</a:t>
            </a:r>
          </a:p>
        </p:txBody>
      </p:sp>
      <p:sp>
        <p:nvSpPr>
          <p:cNvPr id="139266" name="TextBox 3"/>
          <p:cNvSpPr txBox="1">
            <a:spLocks noChangeArrowheads="1"/>
          </p:cNvSpPr>
          <p:nvPr/>
        </p:nvSpPr>
        <p:spPr bwMode="auto">
          <a:xfrm>
            <a:off x="484188" y="706438"/>
            <a:ext cx="8656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Shredding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87363" y="2611438"/>
            <a:ext cx="6838950" cy="3570287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Ctr="0"/>
          <a:lstStyle/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Hard Drives</a:t>
            </a:r>
          </a:p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CDs and DVDs</a:t>
            </a:r>
          </a:p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Tapes</a:t>
            </a:r>
          </a:p>
          <a:p>
            <a:pPr marL="922338" lvl="2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60000"/>
              <a:buFont typeface="Wingdings" panose="05000000000000000000" pitchFamily="2" charset="2"/>
              <a:buChar char="Ø"/>
              <a:tabLst>
                <a:tab pos="800100" algn="l"/>
              </a:tabLst>
            </a:pPr>
            <a:r>
              <a:rPr altLang="en-US" sz="24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See “Specific Item or Transaction Requirements” in BPPM 20.76 for more information regarding destruction of digital media.</a:t>
            </a:r>
          </a:p>
        </p:txBody>
      </p:sp>
      <p:sp>
        <p:nvSpPr>
          <p:cNvPr id="141314" name="TextBox 3"/>
          <p:cNvSpPr txBox="1">
            <a:spLocks noChangeArrowheads="1"/>
          </p:cNvSpPr>
          <p:nvPr/>
        </p:nvSpPr>
        <p:spPr bwMode="auto">
          <a:xfrm>
            <a:off x="493713" y="706438"/>
            <a:ext cx="86566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Destruction of </a:t>
            </a:r>
          </a:p>
          <a:p>
            <a:pPr algn="ctr" eaLnBrk="1" hangingPunct="1"/>
            <a:r>
              <a:rPr lang="en-US" altLang="en-US" sz="4000" b="1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Electronic Records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82600" y="1955800"/>
            <a:ext cx="8518525" cy="3979863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Ctr="0"/>
          <a:lstStyle/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State definition of records</a:t>
            </a:r>
          </a:p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How to read a records retention schedule</a:t>
            </a:r>
          </a:p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How to schedule a record</a:t>
            </a:r>
          </a:p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What to do with old records</a:t>
            </a:r>
          </a:p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How to determine if a record is confidential</a:t>
            </a:r>
          </a:p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How to dispose of records</a:t>
            </a:r>
          </a:p>
        </p:txBody>
      </p:sp>
      <p:sp>
        <p:nvSpPr>
          <p:cNvPr id="143362" name="TextBox 3"/>
          <p:cNvSpPr txBox="1">
            <a:spLocks noChangeArrowheads="1"/>
          </p:cNvSpPr>
          <p:nvPr/>
        </p:nvSpPr>
        <p:spPr bwMode="auto">
          <a:xfrm>
            <a:off x="484188" y="706438"/>
            <a:ext cx="8656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You should now know: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504825" y="2752725"/>
            <a:ext cx="7461250" cy="2576090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Ctr="0"/>
          <a:lstStyle/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Telephone 509-335-2005</a:t>
            </a:r>
          </a:p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E-mail </a:t>
            </a: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  <a:hlinkClick r:id="rId3"/>
              </a:rPr>
              <a:t>dbartl@wsu.edu</a:t>
            </a:r>
            <a:endParaRPr altLang="en-US" sz="2800" dirty="0" smtClean="0">
              <a:latin typeface="ITC Stone Serif Std Medium" panose="02040602060506020304" pitchFamily="18" charset="0"/>
              <a:ea typeface="ＭＳ Ｐゴシック" panose="020B0600070205080204" pitchFamily="34" charset="-128"/>
            </a:endParaRPr>
          </a:p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E-mail </a:t>
            </a: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  <a:hlinkClick r:id="rId4"/>
              </a:rPr>
              <a:t>faerber@wsu.edu</a:t>
            </a:r>
            <a:endParaRPr altLang="en-US" sz="2800" dirty="0" smtClean="0">
              <a:latin typeface="ITC Stone Serif Std Medium" panose="02040602060506020304" pitchFamily="18" charset="0"/>
              <a:ea typeface="ＭＳ Ｐゴシック" panose="020B0600070205080204" pitchFamily="34" charset="-128"/>
            </a:endParaRPr>
          </a:p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E-mail </a:t>
            </a: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  <a:hlinkClick r:id="rId5"/>
              </a:rPr>
              <a:t>prf.forms@wsu.edu</a:t>
            </a:r>
            <a:endParaRPr altLang="en-US" sz="2800" dirty="0" smtClean="0">
              <a:latin typeface="ITC Stone Serif Std Medium" panose="02040602060506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45410" name="TextBox 3"/>
          <p:cNvSpPr txBox="1">
            <a:spLocks noChangeArrowheads="1"/>
          </p:cNvSpPr>
          <p:nvPr/>
        </p:nvSpPr>
        <p:spPr bwMode="auto">
          <a:xfrm>
            <a:off x="473075" y="706438"/>
            <a:ext cx="86566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Questions???</a:t>
            </a:r>
          </a:p>
          <a:p>
            <a:pPr algn="ctr" eaLnBrk="1" hangingPunct="1"/>
            <a:r>
              <a:rPr lang="en-US" altLang="en-US" sz="4000" b="1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Contact PR&amp;F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F859968-388B-284E-9F4A-DE80043976F7}"/>
              </a:ext>
            </a:extLst>
          </p:cNvPr>
          <p:cNvSpPr/>
          <p:nvPr/>
        </p:nvSpPr>
        <p:spPr>
          <a:xfrm>
            <a:off x="485775" y="685165"/>
            <a:ext cx="8677275" cy="6162675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33000">
                <a:srgbClr val="970035"/>
              </a:gs>
              <a:gs pos="87000">
                <a:schemeClr val="bg2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CB89DDA8-56CB-AD46-9ED0-5D7E75A4BA33}"/>
              </a:ext>
            </a:extLst>
          </p:cNvPr>
          <p:cNvSpPr txBox="1">
            <a:spLocks/>
          </p:cNvSpPr>
          <p:nvPr/>
        </p:nvSpPr>
        <p:spPr bwMode="black">
          <a:xfrm>
            <a:off x="1030288" y="3896995"/>
            <a:ext cx="77025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457200" rIns="457200" anchorCtr="1">
            <a:spAutoFit/>
          </a:bodyPr>
          <a:lstStyle>
            <a:lvl1pPr marL="1651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1200"/>
              </a:spcBef>
              <a:buClr>
                <a:srgbClr val="C60C30"/>
              </a:buClr>
              <a:buSzPct val="100000"/>
              <a:buFont typeface="Arial" charset="0"/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Sans" charset="0"/>
              </a:rPr>
              <a:t>If you attended this </a:t>
            </a: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Lucida Sans" charset="0"/>
              </a:rPr>
              <a:t>live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Sans" charset="0"/>
              </a:rPr>
              <a:t>session and wish to have your attendance documented in your </a:t>
            </a: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Lucida Sans" charset="0"/>
              </a:rPr>
              <a:t>learning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Sans" charset="0"/>
              </a:rPr>
              <a:t>history, </a:t>
            </a:r>
            <a:b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Sans" charset="0"/>
              </a:rPr>
            </a:b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Sans" charset="0"/>
              </a:rPr>
              <a:t>please notify Human Resource Services</a:t>
            </a:r>
            <a:b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Sans" charset="0"/>
              </a:rPr>
            </a:b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Sans" charset="0"/>
              </a:rPr>
              <a:t> within 24 hours of today's date: </a:t>
            </a:r>
            <a:r>
              <a:rPr lang="en-US" altLang="en-US" sz="1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Sans" charset="0"/>
              </a:rPr>
              <a:t/>
            </a:r>
            <a:br>
              <a:rPr lang="en-US" altLang="en-US" sz="1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Sans" charset="0"/>
              </a:rPr>
            </a:br>
            <a:r>
              <a:rPr lang="en-US" altLang="en-US" sz="1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Sans" charset="0"/>
              </a:rPr>
              <a:t/>
            </a:r>
            <a:br>
              <a:rPr lang="en-US" altLang="en-US" sz="1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Sans" charset="0"/>
              </a:rPr>
            </a:b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Sans" charset="0"/>
              </a:rPr>
              <a:t>hrstraining@wsu.edu</a:t>
            </a:r>
            <a:r>
              <a:rPr lang="en-US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Sans" charset="0"/>
              </a:rPr>
              <a:t> </a:t>
            </a:r>
            <a:endParaRPr lang="en-US" altLang="en-US" b="1" dirty="0">
              <a:effectLst>
                <a:outerShdw blurRad="38100" dist="38100" dir="2700000" algn="tl">
                  <a:srgbClr val="C0C0C0"/>
                </a:outerShdw>
              </a:effectLst>
              <a:latin typeface="Lucida Sans" charset="0"/>
            </a:endParaRPr>
          </a:p>
        </p:txBody>
      </p:sp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862013"/>
            <a:ext cx="4943475" cy="2651125"/>
          </a:xfrm>
          <a:prstGeom prst="rect">
            <a:avLst/>
          </a:prstGeom>
          <a:noFill/>
          <a:ln>
            <a:noFill/>
          </a:ln>
          <a:effectLst>
            <a:outerShdw blurRad="266700" dist="254000" dir="2700000" algn="tl" rotWithShape="0">
              <a:srgbClr val="808080">
                <a:alpha val="5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69900" y="2163763"/>
            <a:ext cx="8629650" cy="2332037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Ctr="0"/>
          <a:lstStyle/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Uniform Resource Locator (URL):                </a:t>
            </a:r>
            <a:b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</a:b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https://policies.wsu.edu/prf/index/manuals/</a:t>
            </a:r>
          </a:p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WSU Home Page</a:t>
            </a:r>
          </a:p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 smtClean="0">
                <a:latin typeface="ITC Stone Serif Std Medium" panose="02040602060506020304" pitchFamily="18" charset="0"/>
                <a:ea typeface="ＭＳ Ｐゴシック" panose="020B0600070205080204" pitchFamily="34" charset="-128"/>
              </a:rPr>
              <a:t>A-Z Index</a:t>
            </a:r>
          </a:p>
        </p:txBody>
      </p:sp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466725" y="706438"/>
            <a:ext cx="8677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2"/>
                </a:solidFill>
                <a:latin typeface="ITC Stone Serif Std Medium" panose="02040602060506020304" pitchFamily="18" charset="0"/>
              </a:rPr>
              <a:t>Where to Find Manuals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Oval 7"/>
          <p:cNvSpPr>
            <a:spLocks noChangeArrowheads="1"/>
          </p:cNvSpPr>
          <p:nvPr/>
        </p:nvSpPr>
        <p:spPr bwMode="auto">
          <a:xfrm>
            <a:off x="4356100" y="4243388"/>
            <a:ext cx="765175" cy="19208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699" name="Left Arrow 5"/>
          <p:cNvSpPr>
            <a:spLocks noChangeArrowheads="1"/>
          </p:cNvSpPr>
          <p:nvPr/>
        </p:nvSpPr>
        <p:spPr bwMode="auto">
          <a:xfrm>
            <a:off x="5176838" y="4211638"/>
            <a:ext cx="685800" cy="249237"/>
          </a:xfrm>
          <a:prstGeom prst="leftArrow">
            <a:avLst>
              <a:gd name="adj1" fmla="val 50000"/>
              <a:gd name="adj2" fmla="val 49987"/>
            </a:avLst>
          </a:prstGeom>
          <a:solidFill>
            <a:srgbClr val="00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700" name="Left Arrow 3"/>
          <p:cNvSpPr>
            <a:spLocks noChangeArrowheads="1"/>
          </p:cNvSpPr>
          <p:nvPr/>
        </p:nvSpPr>
        <p:spPr bwMode="auto">
          <a:xfrm>
            <a:off x="1903413" y="317500"/>
            <a:ext cx="990600" cy="228600"/>
          </a:xfrm>
          <a:prstGeom prst="leftArrow">
            <a:avLst>
              <a:gd name="adj1" fmla="val 50000"/>
              <a:gd name="adj2" fmla="val 49994"/>
            </a:avLst>
          </a:prstGeom>
          <a:solidFill>
            <a:srgbClr val="00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8"/>
          <a:stretch>
            <a:fillRect/>
          </a:stretch>
        </p:blipFill>
        <p:spPr bwMode="auto">
          <a:xfrm>
            <a:off x="-11113" y="649288"/>
            <a:ext cx="9144001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Left Arrow 5"/>
          <p:cNvSpPr>
            <a:spLocks noChangeArrowheads="1"/>
          </p:cNvSpPr>
          <p:nvPr/>
        </p:nvSpPr>
        <p:spPr bwMode="auto">
          <a:xfrm rot="10800000" flipH="1">
            <a:off x="8248650" y="3962400"/>
            <a:ext cx="631825" cy="173038"/>
          </a:xfrm>
          <a:prstGeom prst="leftArrow">
            <a:avLst>
              <a:gd name="adj1" fmla="val 50000"/>
              <a:gd name="adj2" fmla="val 49784"/>
            </a:avLst>
          </a:prstGeom>
          <a:solidFill>
            <a:srgbClr val="00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1747" name="Left Arrow 5"/>
          <p:cNvSpPr>
            <a:spLocks noChangeArrowheads="1"/>
          </p:cNvSpPr>
          <p:nvPr/>
        </p:nvSpPr>
        <p:spPr bwMode="auto">
          <a:xfrm rot="10800000" flipH="1">
            <a:off x="8170863" y="3595688"/>
            <a:ext cx="633412" cy="173037"/>
          </a:xfrm>
          <a:prstGeom prst="leftArrow">
            <a:avLst>
              <a:gd name="adj1" fmla="val 50000"/>
              <a:gd name="adj2" fmla="val 49909"/>
            </a:avLst>
          </a:prstGeom>
          <a:solidFill>
            <a:srgbClr val="00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1748" name="Left Arrow 5"/>
          <p:cNvSpPr>
            <a:spLocks noChangeArrowheads="1"/>
          </p:cNvSpPr>
          <p:nvPr/>
        </p:nvSpPr>
        <p:spPr bwMode="auto">
          <a:xfrm rot="10800000" flipH="1">
            <a:off x="8313738" y="2627313"/>
            <a:ext cx="631825" cy="173037"/>
          </a:xfrm>
          <a:prstGeom prst="leftArrow">
            <a:avLst>
              <a:gd name="adj1" fmla="val 50000"/>
              <a:gd name="adj2" fmla="val 49784"/>
            </a:avLst>
          </a:prstGeom>
          <a:solidFill>
            <a:srgbClr val="00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WSU Brand HEX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452325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WSU Brand HEX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452325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5416</TotalTime>
  <Words>1312</Words>
  <Application>Microsoft Office PowerPoint</Application>
  <PresentationFormat>On-screen Show (4:3)</PresentationFormat>
  <Paragraphs>285</Paragraphs>
  <Slides>69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69</vt:i4>
      </vt:variant>
    </vt:vector>
  </HeadingPairs>
  <TitlesOfParts>
    <vt:vector size="82" baseType="lpstr">
      <vt:lpstr>Arial</vt:lpstr>
      <vt:lpstr>ＭＳ Ｐゴシック</vt:lpstr>
      <vt:lpstr>Lucida Sans</vt:lpstr>
      <vt:lpstr>Times New Roman</vt:lpstr>
      <vt:lpstr>Stone Sans</vt:lpstr>
      <vt:lpstr>Stone Serif Bold</vt:lpstr>
      <vt:lpstr>Stone Serif</vt:lpstr>
      <vt:lpstr>Helvetica</vt:lpstr>
      <vt:lpstr>Gill Sans</vt:lpstr>
      <vt:lpstr>Wingdings</vt:lpstr>
      <vt:lpstr>Default Design</vt:lpstr>
      <vt:lpstr>3_Default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1997 Kincaid Fire - UW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State Imaging Standards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Washington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Marketing</dc:creator>
  <cp:lastModifiedBy>Meier, Sarah</cp:lastModifiedBy>
  <cp:revision>456</cp:revision>
  <cp:lastPrinted>2014-04-21T18:27:44Z</cp:lastPrinted>
  <dcterms:created xsi:type="dcterms:W3CDTF">2001-10-04T20:08:10Z</dcterms:created>
  <dcterms:modified xsi:type="dcterms:W3CDTF">2019-10-09T19:28:33Z</dcterms:modified>
</cp:coreProperties>
</file>