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54" r:id="rId2"/>
  </p:sldMasterIdLst>
  <p:notesMasterIdLst>
    <p:notesMasterId r:id="rId56"/>
  </p:notesMasterIdLst>
  <p:handoutMasterIdLst>
    <p:handoutMasterId r:id="rId57"/>
  </p:handoutMasterIdLst>
  <p:sldIdLst>
    <p:sldId id="417" r:id="rId3"/>
    <p:sldId id="418" r:id="rId4"/>
    <p:sldId id="419" r:id="rId5"/>
    <p:sldId id="420" r:id="rId6"/>
    <p:sldId id="421" r:id="rId7"/>
    <p:sldId id="422" r:id="rId8"/>
    <p:sldId id="423" r:id="rId9"/>
    <p:sldId id="424" r:id="rId10"/>
    <p:sldId id="425" r:id="rId11"/>
    <p:sldId id="466" r:id="rId12"/>
    <p:sldId id="467" r:id="rId13"/>
    <p:sldId id="468" r:id="rId14"/>
    <p:sldId id="469" r:id="rId15"/>
    <p:sldId id="470" r:id="rId16"/>
    <p:sldId id="471"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84" r:id="rId30"/>
    <p:sldId id="441" r:id="rId31"/>
    <p:sldId id="442" r:id="rId32"/>
    <p:sldId id="444" r:id="rId33"/>
    <p:sldId id="443" r:id="rId34"/>
    <p:sldId id="445" r:id="rId35"/>
    <p:sldId id="446" r:id="rId36"/>
    <p:sldId id="447" r:id="rId37"/>
    <p:sldId id="485" r:id="rId38"/>
    <p:sldId id="482"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2" r:id="rId52"/>
    <p:sldId id="479" r:id="rId53"/>
    <p:sldId id="463" r:id="rId54"/>
    <p:sldId id="483"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orient="horz" pos="624" userDrawn="1">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inner, Matthew A" initials="SMA" lastIdx="27" clrIdx="0">
    <p:extLst>
      <p:ext uri="{19B8F6BF-5375-455C-9EA6-DF929625EA0E}">
        <p15:presenceInfo xmlns:p15="http://schemas.microsoft.com/office/powerpoint/2012/main" userId="S-1-5-21-861567501-115176313-682003330-28268" providerId="AD"/>
      </p:ext>
    </p:extLst>
  </p:cmAuthor>
  <p:cmAuthor id="2" name="Bettendorf, Manali" initials="BM" lastIdx="25" clrIdx="1">
    <p:extLst>
      <p:ext uri="{19B8F6BF-5375-455C-9EA6-DF929625EA0E}">
        <p15:presenceInfo xmlns:p15="http://schemas.microsoft.com/office/powerpoint/2012/main" userId="S-1-5-21-861567501-115176313-682003330-4441116" providerId="AD"/>
      </p:ext>
    </p:extLst>
  </p:cmAuthor>
  <p:cmAuthor id="3" name="Green, Emily Wayne" initials="GEW" lastIdx="0" clrIdx="2">
    <p:extLst>
      <p:ext uri="{19B8F6BF-5375-455C-9EA6-DF929625EA0E}">
        <p15:presenceInfo xmlns:p15="http://schemas.microsoft.com/office/powerpoint/2012/main" userId="S-1-5-21-861567501-115176313-682003330-466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74922" autoAdjust="0"/>
  </p:normalViewPr>
  <p:slideViewPr>
    <p:cSldViewPr snapToGrid="0">
      <p:cViewPr varScale="1">
        <p:scale>
          <a:sx n="86" d="100"/>
          <a:sy n="86" d="100"/>
        </p:scale>
        <p:origin x="2436" y="90"/>
      </p:cViewPr>
      <p:guideLst>
        <p:guide orient="horz" pos="1584"/>
        <p:guide orient="horz" pos="624"/>
        <p:guide pos="2015"/>
        <p:guide pos="3907"/>
        <p:guide pos="306"/>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86" d="100"/>
          <a:sy n="86" d="100"/>
        </p:scale>
        <p:origin x="3822"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
          <c:dPt>
            <c:idx val="0"/>
            <c:bubble3D val="0"/>
            <c:spPr>
              <a:solidFill>
                <a:schemeClr val="tx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912-4162-A5DD-8EAC099BFE53}"/>
              </c:ext>
            </c:extLst>
          </c:dPt>
          <c:dPt>
            <c:idx val="1"/>
            <c:bubble3D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912-4162-A5DD-8EAC099BFE5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912-4162-A5DD-8EAC099BFE53}"/>
              </c:ext>
            </c:extLst>
          </c:dPt>
          <c:dPt>
            <c:idx val="3"/>
            <c:bubble3D val="0"/>
            <c:spPr>
              <a:solidFill>
                <a:schemeClr val="bg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912-4162-A5DD-8EAC099BFE53}"/>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912-4162-A5DD-8EAC099BFE53}"/>
              </c:ext>
            </c:extLst>
          </c:dPt>
          <c:dPt>
            <c:idx val="5"/>
            <c:bubble3D val="0"/>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3912-4162-A5DD-8EAC099BFE53}"/>
              </c:ext>
            </c:extLst>
          </c:dPt>
          <c:dPt>
            <c:idx val="6"/>
            <c:bubble3D val="0"/>
            <c:spPr>
              <a:solidFill>
                <a:schemeClr val="tx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3912-4162-A5DD-8EAC099BFE53}"/>
              </c:ext>
            </c:extLst>
          </c:dPt>
          <c:cat>
            <c:strRef>
              <c:f>Sheet1!$A$1:$A$7</c:f>
              <c:strCache>
                <c:ptCount val="7"/>
                <c:pt idx="0">
                  <c:v>WSU Bldg/Land Grant Endowment</c:v>
                </c:pt>
                <c:pt idx="1">
                  <c:v>State Bonds</c:v>
                </c:pt>
                <c:pt idx="2">
                  <c:v>Athletics</c:v>
                </c:pt>
                <c:pt idx="3">
                  <c:v>Housing &amp; Dining</c:v>
                </c:pt>
                <c:pt idx="4">
                  <c:v>S&amp;A Fees</c:v>
                </c:pt>
                <c:pt idx="5">
                  <c:v>Local/Private</c:v>
                </c:pt>
                <c:pt idx="6">
                  <c:v>Parking</c:v>
                </c:pt>
              </c:strCache>
            </c:strRef>
          </c:cat>
          <c:val>
            <c:numRef>
              <c:f>Sheet1!$B$1:$B$7</c:f>
              <c:numCache>
                <c:formatCode>#,##0</c:formatCode>
                <c:ptCount val="7"/>
                <c:pt idx="0">
                  <c:v>16</c:v>
                </c:pt>
                <c:pt idx="1">
                  <c:v>26</c:v>
                </c:pt>
                <c:pt idx="2" formatCode="General">
                  <c:v>0</c:v>
                </c:pt>
                <c:pt idx="3" formatCode="General">
                  <c:v>4</c:v>
                </c:pt>
                <c:pt idx="4">
                  <c:v>0</c:v>
                </c:pt>
                <c:pt idx="5">
                  <c:v>53</c:v>
                </c:pt>
                <c:pt idx="6" formatCode="General">
                  <c:v>1</c:v>
                </c:pt>
              </c:numCache>
            </c:numRef>
          </c:val>
          <c:extLst>
            <c:ext xmlns:c16="http://schemas.microsoft.com/office/drawing/2014/chart" uri="{C3380CC4-5D6E-409C-BE32-E72D297353CC}">
              <c16:uniqueId val="{0000000E-3912-4162-A5DD-8EAC099BFE53}"/>
            </c:ext>
          </c:extLst>
        </c:ser>
        <c:dLbls>
          <c:showLegendKey val="0"/>
          <c:showVal val="0"/>
          <c:showCatName val="0"/>
          <c:showSerName val="0"/>
          <c:showPercent val="0"/>
          <c:showBubbleSize val="0"/>
          <c:showLeaderLines val="1"/>
        </c:dLbls>
        <c:firstSliceAng val="0"/>
      </c:pieChart>
      <c:spPr>
        <a:noFill/>
        <a:ln w="25434">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Net Tuiton Revenue </c:v>
                </c:pt>
              </c:strCache>
            </c:strRef>
          </c:tx>
          <c:explosion val="14"/>
          <c:dPt>
            <c:idx val="0"/>
            <c:bubble3D val="0"/>
            <c:explosion val="2"/>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B40-48A3-B4E9-F781F5782DD6}"/>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B40-48A3-B4E9-F781F5782DD6}"/>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2B40-48A3-B4E9-F781F5782DD6}"/>
              </c:ext>
            </c:extLst>
          </c:dPt>
          <c:dLbls>
            <c:dLbl>
              <c:idx val="0"/>
              <c:tx>
                <c:rich>
                  <a:bodyPr/>
                  <a:lstStyle/>
                  <a:p>
                    <a:r>
                      <a:rPr lang="en-US" dirty="0" smtClean="0"/>
                      <a:t>Undergraduate</a:t>
                    </a:r>
                  </a:p>
                  <a:p>
                    <a:r>
                      <a:rPr lang="en-US" dirty="0" smtClean="0"/>
                      <a:t>85%</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B40-48A3-B4E9-F781F5782DD6}"/>
                </c:ext>
              </c:extLst>
            </c:dLbl>
            <c:dLbl>
              <c:idx val="1"/>
              <c:layout>
                <c:manualLayout>
                  <c:x val="-8.2345743804426788E-2"/>
                  <c:y val="-4.442026764453845E-2"/>
                </c:manualLayout>
              </c:layout>
              <c:tx>
                <c:rich>
                  <a:bodyPr/>
                  <a:lstStyle/>
                  <a:p>
                    <a:r>
                      <a:rPr lang="en-US" dirty="0" smtClean="0"/>
                      <a:t>Graduate </a:t>
                    </a:r>
                  </a:p>
                  <a:p>
                    <a:r>
                      <a:rPr lang="en-US" dirty="0" smtClean="0"/>
                      <a:t>6%</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B40-48A3-B4E9-F781F5782DD6}"/>
                </c:ext>
              </c:extLst>
            </c:dLbl>
            <c:dLbl>
              <c:idx val="2"/>
              <c:layout>
                <c:manualLayout>
                  <c:x val="-5.6511784963822288E-2"/>
                  <c:y val="-9.5854261759267187E-2"/>
                </c:manualLayout>
              </c:layout>
              <c:tx>
                <c:rich>
                  <a:bodyPr/>
                  <a:lstStyle/>
                  <a:p>
                    <a:r>
                      <a:rPr lang="en-US" dirty="0" smtClean="0"/>
                      <a:t>Professional </a:t>
                    </a:r>
                  </a:p>
                  <a:p>
                    <a:r>
                      <a:rPr lang="en-US" dirty="0" smtClean="0"/>
                      <a:t>9%</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B40-48A3-B4E9-F781F5782DD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Undergraduate </c:v>
                </c:pt>
                <c:pt idx="1">
                  <c:v>Graduate </c:v>
                </c:pt>
                <c:pt idx="2">
                  <c:v>Professional </c:v>
                </c:pt>
              </c:strCache>
            </c:strRef>
          </c:cat>
          <c:val>
            <c:numRef>
              <c:f>Sheet1!$B$2:$B$4</c:f>
              <c:numCache>
                <c:formatCode>"$"#,##0_);[Red]\("$"#,##0\)</c:formatCode>
                <c:ptCount val="3"/>
                <c:pt idx="0">
                  <c:v>208996911</c:v>
                </c:pt>
                <c:pt idx="1">
                  <c:v>14261659</c:v>
                </c:pt>
                <c:pt idx="2">
                  <c:v>21304602</c:v>
                </c:pt>
              </c:numCache>
            </c:numRef>
          </c:val>
          <c:extLst>
            <c:ext xmlns:c16="http://schemas.microsoft.com/office/drawing/2014/chart" uri="{C3380CC4-5D6E-409C-BE32-E72D297353CC}">
              <c16:uniqueId val="{00000000-2B40-48A3-B4E9-F781F5782DD6}"/>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154328533250568E-2"/>
          <c:y val="3.7460380064841432E-2"/>
          <c:w val="0.78006143167489295"/>
          <c:h val="0.94113368846953493"/>
        </c:manualLayout>
      </c:layout>
      <c:pie3DChart>
        <c:varyColors val="1"/>
        <c:ser>
          <c:idx val="0"/>
          <c:order val="0"/>
          <c:tx>
            <c:strRef>
              <c:f>Sheet1!$B$1</c:f>
              <c:strCache>
                <c:ptCount val="1"/>
                <c:pt idx="0">
                  <c:v>Undergraduate Net Tuition Revenue </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DB1-4278-B10F-F351CDF5A19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DB1-4278-B10F-F351CDF5A1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Resident </c:v>
                </c:pt>
                <c:pt idx="1">
                  <c:v>Non-Resident </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A601-48C5-8794-50159EC365A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8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2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27766-091A-411E-8A2A-B80464E2BC5A}"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US"/>
        </a:p>
      </dgm:t>
    </dgm:pt>
    <dgm:pt modelId="{60450A94-7E90-4E93-A44B-3EF732E2050A}">
      <dgm:prSet phldrT="[Text]"/>
      <dgm:spPr/>
      <dgm:t>
        <a:bodyPr/>
        <a:lstStyle/>
        <a:p>
          <a:r>
            <a:rPr lang="en-US" dirty="0" smtClean="0">
              <a:solidFill>
                <a:schemeClr val="bg2"/>
              </a:solidFill>
              <a:latin typeface="Times New Roman" panose="02020603050405020304" pitchFamily="18" charset="0"/>
              <a:cs typeface="Times New Roman" panose="02020603050405020304" pitchFamily="18" charset="0"/>
            </a:rPr>
            <a:t>Gross Operating Fees</a:t>
          </a:r>
          <a:endParaRPr lang="en-US" dirty="0">
            <a:solidFill>
              <a:schemeClr val="bg2"/>
            </a:solidFill>
            <a:latin typeface="Times New Roman" panose="02020603050405020304" pitchFamily="18" charset="0"/>
            <a:cs typeface="Times New Roman" panose="02020603050405020304" pitchFamily="18" charset="0"/>
          </a:endParaRPr>
        </a:p>
      </dgm:t>
    </dgm:pt>
    <dgm:pt modelId="{B3F1815D-D4F9-425C-94F2-9A320031CA19}" type="parTrans" cxnId="{861B3968-8453-4975-BB4B-F0DA27375A6A}">
      <dgm:prSet/>
      <dgm:spPr/>
      <dgm:t>
        <a:bodyPr/>
        <a:lstStyle/>
        <a:p>
          <a:endParaRPr lang="en-US"/>
        </a:p>
      </dgm:t>
    </dgm:pt>
    <dgm:pt modelId="{BA57057F-90E7-4DF7-9AA7-E49F1EC79F11}" type="sibTrans" cxnId="{861B3968-8453-4975-BB4B-F0DA27375A6A}">
      <dgm:prSet/>
      <dgm:spPr/>
      <dgm:t>
        <a:bodyPr/>
        <a:lstStyle/>
        <a:p>
          <a:endParaRPr lang="en-US"/>
        </a:p>
      </dgm:t>
    </dgm:pt>
    <dgm:pt modelId="{667AE5E9-BAD2-47D0-A30C-35D822AE0BED}">
      <dgm:prSet phldrT="[Text]"/>
      <dgm:spPr/>
      <dgm:t>
        <a:bodyPr/>
        <a:lstStyle/>
        <a:p>
          <a:r>
            <a:rPr lang="en-US" dirty="0" smtClean="0">
              <a:solidFill>
                <a:schemeClr val="bg2"/>
              </a:solidFill>
              <a:latin typeface="Times New Roman" panose="02020603050405020304" pitchFamily="18" charset="0"/>
              <a:cs typeface="Times New Roman" panose="02020603050405020304" pitchFamily="18" charset="0"/>
            </a:rPr>
            <a:t>Less: Operating Fee Waivers </a:t>
          </a:r>
          <a:endParaRPr lang="en-US" dirty="0">
            <a:solidFill>
              <a:schemeClr val="bg2"/>
            </a:solidFill>
            <a:latin typeface="Times New Roman" panose="02020603050405020304" pitchFamily="18" charset="0"/>
            <a:cs typeface="Times New Roman" panose="02020603050405020304" pitchFamily="18" charset="0"/>
          </a:endParaRPr>
        </a:p>
      </dgm:t>
    </dgm:pt>
    <dgm:pt modelId="{A198B197-5BDC-4865-BA31-C3B2B3A3FB21}" type="parTrans" cxnId="{F45BEA03-FC14-4701-8360-631F0CA51EA8}">
      <dgm:prSet/>
      <dgm:spPr/>
      <dgm:t>
        <a:bodyPr/>
        <a:lstStyle/>
        <a:p>
          <a:endParaRPr lang="en-US"/>
        </a:p>
      </dgm:t>
    </dgm:pt>
    <dgm:pt modelId="{A06E089F-E308-42AE-BF85-06C539AAD999}" type="sibTrans" cxnId="{F45BEA03-FC14-4701-8360-631F0CA51EA8}">
      <dgm:prSet/>
      <dgm:spPr/>
      <dgm:t>
        <a:bodyPr/>
        <a:lstStyle/>
        <a:p>
          <a:endParaRPr lang="en-US"/>
        </a:p>
      </dgm:t>
    </dgm:pt>
    <dgm:pt modelId="{7EC1C4E7-7FFB-4F23-A8A5-ACDA6E043216}">
      <dgm:prSet phldrT="[Text]"/>
      <dgm:spPr/>
      <dgm:t>
        <a:bodyPr/>
        <a:lstStyle/>
        <a:p>
          <a:r>
            <a:rPr lang="en-US" dirty="0" smtClean="0">
              <a:solidFill>
                <a:schemeClr val="bg2"/>
              </a:solidFill>
            </a:rPr>
            <a:t>Less: 4% Aid Fund</a:t>
          </a:r>
          <a:endParaRPr lang="en-US" dirty="0">
            <a:solidFill>
              <a:schemeClr val="bg2"/>
            </a:solidFill>
          </a:endParaRPr>
        </a:p>
      </dgm:t>
    </dgm:pt>
    <dgm:pt modelId="{02E8D28D-03B2-47D6-AA21-85567CC3CBE4}" type="parTrans" cxnId="{B65F5CC8-F809-4624-ADB5-27549D9D549B}">
      <dgm:prSet/>
      <dgm:spPr/>
      <dgm:t>
        <a:bodyPr/>
        <a:lstStyle/>
        <a:p>
          <a:endParaRPr lang="en-US"/>
        </a:p>
      </dgm:t>
    </dgm:pt>
    <dgm:pt modelId="{4445FAD0-AAAE-4142-8A96-06058AA92765}" type="sibTrans" cxnId="{B65F5CC8-F809-4624-ADB5-27549D9D549B}">
      <dgm:prSet/>
      <dgm:spPr/>
      <dgm:t>
        <a:bodyPr/>
        <a:lstStyle/>
        <a:p>
          <a:endParaRPr lang="en-US"/>
        </a:p>
      </dgm:t>
    </dgm:pt>
    <dgm:pt modelId="{EE7A03DB-2C2C-4354-AF62-70E5519EE668}">
      <dgm:prSet phldrT="[Text]"/>
      <dgm:spPr/>
      <dgm:t>
        <a:bodyPr/>
        <a:lstStyle/>
        <a:p>
          <a:r>
            <a:rPr lang="en-US" dirty="0" smtClean="0">
              <a:solidFill>
                <a:schemeClr val="bg2"/>
              </a:solidFill>
              <a:latin typeface="Times New Roman" panose="02020603050405020304" pitchFamily="18" charset="0"/>
              <a:cs typeface="Times New Roman" panose="02020603050405020304" pitchFamily="18" charset="0"/>
            </a:rPr>
            <a:t>Net Tuition (Operating Fee) Revenue</a:t>
          </a:r>
          <a:endParaRPr lang="en-US" dirty="0">
            <a:solidFill>
              <a:schemeClr val="bg2"/>
            </a:solidFill>
            <a:latin typeface="Times New Roman" panose="02020603050405020304" pitchFamily="18" charset="0"/>
            <a:cs typeface="Times New Roman" panose="02020603050405020304" pitchFamily="18" charset="0"/>
          </a:endParaRPr>
        </a:p>
      </dgm:t>
    </dgm:pt>
    <dgm:pt modelId="{27B15F76-C96F-43EC-830E-BBCBFA273CA2}" type="parTrans" cxnId="{2C1F2DDA-34E4-4662-870E-A63A6C94C795}">
      <dgm:prSet/>
      <dgm:spPr/>
      <dgm:t>
        <a:bodyPr/>
        <a:lstStyle/>
        <a:p>
          <a:endParaRPr lang="en-US"/>
        </a:p>
      </dgm:t>
    </dgm:pt>
    <dgm:pt modelId="{29EC5BAF-B0E7-4725-B90F-C83BD738269A}" type="sibTrans" cxnId="{2C1F2DDA-34E4-4662-870E-A63A6C94C795}">
      <dgm:prSet/>
      <dgm:spPr/>
      <dgm:t>
        <a:bodyPr/>
        <a:lstStyle/>
        <a:p>
          <a:endParaRPr lang="en-US"/>
        </a:p>
      </dgm:t>
    </dgm:pt>
    <dgm:pt modelId="{DFFBDCCF-80D7-4E65-B22B-1A49FDAA6C5A}" type="pres">
      <dgm:prSet presAssocID="{E5127766-091A-411E-8A2A-B80464E2BC5A}" presName="Name0" presStyleCnt="0">
        <dgm:presLayoutVars>
          <dgm:chMax val="4"/>
          <dgm:resizeHandles val="exact"/>
        </dgm:presLayoutVars>
      </dgm:prSet>
      <dgm:spPr/>
      <dgm:t>
        <a:bodyPr/>
        <a:lstStyle/>
        <a:p>
          <a:endParaRPr lang="en-US"/>
        </a:p>
      </dgm:t>
    </dgm:pt>
    <dgm:pt modelId="{84C170D0-8526-4FC1-9E27-6DD3FD498F36}" type="pres">
      <dgm:prSet presAssocID="{E5127766-091A-411E-8A2A-B80464E2BC5A}" presName="ellipse" presStyleLbl="trBgShp" presStyleIdx="0" presStyleCnt="1"/>
      <dgm:spPr/>
    </dgm:pt>
    <dgm:pt modelId="{5E1E56AB-69E5-4BF7-B2BE-1F1B1AC8C47A}" type="pres">
      <dgm:prSet presAssocID="{E5127766-091A-411E-8A2A-B80464E2BC5A}" presName="arrow1" presStyleLbl="fgShp" presStyleIdx="0" presStyleCnt="1"/>
      <dgm:spPr/>
    </dgm:pt>
    <dgm:pt modelId="{9FF3E828-DFF5-4B12-B377-43372DA5154C}" type="pres">
      <dgm:prSet presAssocID="{E5127766-091A-411E-8A2A-B80464E2BC5A}" presName="rectangle" presStyleLbl="revTx" presStyleIdx="0" presStyleCnt="1">
        <dgm:presLayoutVars>
          <dgm:bulletEnabled val="1"/>
        </dgm:presLayoutVars>
      </dgm:prSet>
      <dgm:spPr/>
      <dgm:t>
        <a:bodyPr/>
        <a:lstStyle/>
        <a:p>
          <a:endParaRPr lang="en-US"/>
        </a:p>
      </dgm:t>
    </dgm:pt>
    <dgm:pt modelId="{995ECED5-9584-4AF4-8B37-200188F30CA0}" type="pres">
      <dgm:prSet presAssocID="{667AE5E9-BAD2-47D0-A30C-35D822AE0BED}" presName="item1" presStyleLbl="node1" presStyleIdx="0" presStyleCnt="3">
        <dgm:presLayoutVars>
          <dgm:bulletEnabled val="1"/>
        </dgm:presLayoutVars>
      </dgm:prSet>
      <dgm:spPr/>
      <dgm:t>
        <a:bodyPr/>
        <a:lstStyle/>
        <a:p>
          <a:endParaRPr lang="en-US"/>
        </a:p>
      </dgm:t>
    </dgm:pt>
    <dgm:pt modelId="{5D69D2C4-B87B-45CF-ADFE-27B9B43DB7F7}" type="pres">
      <dgm:prSet presAssocID="{7EC1C4E7-7FFB-4F23-A8A5-ACDA6E043216}" presName="item2" presStyleLbl="node1" presStyleIdx="1" presStyleCnt="3">
        <dgm:presLayoutVars>
          <dgm:bulletEnabled val="1"/>
        </dgm:presLayoutVars>
      </dgm:prSet>
      <dgm:spPr/>
      <dgm:t>
        <a:bodyPr/>
        <a:lstStyle/>
        <a:p>
          <a:endParaRPr lang="en-US"/>
        </a:p>
      </dgm:t>
    </dgm:pt>
    <dgm:pt modelId="{72B67807-71A3-4CC0-BF0E-BEF55EC5003F}" type="pres">
      <dgm:prSet presAssocID="{EE7A03DB-2C2C-4354-AF62-70E5519EE668}" presName="item3" presStyleLbl="node1" presStyleIdx="2" presStyleCnt="3">
        <dgm:presLayoutVars>
          <dgm:bulletEnabled val="1"/>
        </dgm:presLayoutVars>
      </dgm:prSet>
      <dgm:spPr/>
      <dgm:t>
        <a:bodyPr/>
        <a:lstStyle/>
        <a:p>
          <a:endParaRPr lang="en-US"/>
        </a:p>
      </dgm:t>
    </dgm:pt>
    <dgm:pt modelId="{7AB42A6C-F4A8-4CD1-9D8A-C5132F7D27A4}" type="pres">
      <dgm:prSet presAssocID="{E5127766-091A-411E-8A2A-B80464E2BC5A}" presName="funnel" presStyleLbl="trAlignAcc1" presStyleIdx="0" presStyleCnt="1" custLinFactNeighborX="-728" custLinFactNeighborY="1331"/>
      <dgm:spPr/>
    </dgm:pt>
  </dgm:ptLst>
  <dgm:cxnLst>
    <dgm:cxn modelId="{F45BEA03-FC14-4701-8360-631F0CA51EA8}" srcId="{E5127766-091A-411E-8A2A-B80464E2BC5A}" destId="{667AE5E9-BAD2-47D0-A30C-35D822AE0BED}" srcOrd="1" destOrd="0" parTransId="{A198B197-5BDC-4865-BA31-C3B2B3A3FB21}" sibTransId="{A06E089F-E308-42AE-BF85-06C539AAD999}"/>
    <dgm:cxn modelId="{861B3968-8453-4975-BB4B-F0DA27375A6A}" srcId="{E5127766-091A-411E-8A2A-B80464E2BC5A}" destId="{60450A94-7E90-4E93-A44B-3EF732E2050A}" srcOrd="0" destOrd="0" parTransId="{B3F1815D-D4F9-425C-94F2-9A320031CA19}" sibTransId="{BA57057F-90E7-4DF7-9AA7-E49F1EC79F11}"/>
    <dgm:cxn modelId="{B65F5CC8-F809-4624-ADB5-27549D9D549B}" srcId="{E5127766-091A-411E-8A2A-B80464E2BC5A}" destId="{7EC1C4E7-7FFB-4F23-A8A5-ACDA6E043216}" srcOrd="2" destOrd="0" parTransId="{02E8D28D-03B2-47D6-AA21-85567CC3CBE4}" sibTransId="{4445FAD0-AAAE-4142-8A96-06058AA92765}"/>
    <dgm:cxn modelId="{3741C449-F4DE-4C8E-A51E-A5ECEB57AEA0}" type="presOf" srcId="{60450A94-7E90-4E93-A44B-3EF732E2050A}" destId="{72B67807-71A3-4CC0-BF0E-BEF55EC5003F}" srcOrd="0" destOrd="0" presId="urn:microsoft.com/office/officeart/2005/8/layout/funnel1"/>
    <dgm:cxn modelId="{7A05DC7E-2A18-40E2-AA5B-B6B3E93B0C1A}" type="presOf" srcId="{7EC1C4E7-7FFB-4F23-A8A5-ACDA6E043216}" destId="{995ECED5-9584-4AF4-8B37-200188F30CA0}" srcOrd="0" destOrd="0" presId="urn:microsoft.com/office/officeart/2005/8/layout/funnel1"/>
    <dgm:cxn modelId="{A545129D-841E-429D-B502-53221FFF6178}" type="presOf" srcId="{EE7A03DB-2C2C-4354-AF62-70E5519EE668}" destId="{9FF3E828-DFF5-4B12-B377-43372DA5154C}" srcOrd="0" destOrd="0" presId="urn:microsoft.com/office/officeart/2005/8/layout/funnel1"/>
    <dgm:cxn modelId="{2C1F2DDA-34E4-4662-870E-A63A6C94C795}" srcId="{E5127766-091A-411E-8A2A-B80464E2BC5A}" destId="{EE7A03DB-2C2C-4354-AF62-70E5519EE668}" srcOrd="3" destOrd="0" parTransId="{27B15F76-C96F-43EC-830E-BBCBFA273CA2}" sibTransId="{29EC5BAF-B0E7-4725-B90F-C83BD738269A}"/>
    <dgm:cxn modelId="{CF563244-3435-4A5B-8585-87D3AA537DE1}" type="presOf" srcId="{667AE5E9-BAD2-47D0-A30C-35D822AE0BED}" destId="{5D69D2C4-B87B-45CF-ADFE-27B9B43DB7F7}" srcOrd="0" destOrd="0" presId="urn:microsoft.com/office/officeart/2005/8/layout/funnel1"/>
    <dgm:cxn modelId="{B81378FE-A5F1-4B21-8206-83CFF0B415CC}" type="presOf" srcId="{E5127766-091A-411E-8A2A-B80464E2BC5A}" destId="{DFFBDCCF-80D7-4E65-B22B-1A49FDAA6C5A}" srcOrd="0" destOrd="0" presId="urn:microsoft.com/office/officeart/2005/8/layout/funnel1"/>
    <dgm:cxn modelId="{6BBB3DAE-19AC-4C8B-9E76-57D99744C7C1}" type="presParOf" srcId="{DFFBDCCF-80D7-4E65-B22B-1A49FDAA6C5A}" destId="{84C170D0-8526-4FC1-9E27-6DD3FD498F36}" srcOrd="0" destOrd="0" presId="urn:microsoft.com/office/officeart/2005/8/layout/funnel1"/>
    <dgm:cxn modelId="{5250D9A4-1A5D-49FC-A7A5-F22F5F9281AE}" type="presParOf" srcId="{DFFBDCCF-80D7-4E65-B22B-1A49FDAA6C5A}" destId="{5E1E56AB-69E5-4BF7-B2BE-1F1B1AC8C47A}" srcOrd="1" destOrd="0" presId="urn:microsoft.com/office/officeart/2005/8/layout/funnel1"/>
    <dgm:cxn modelId="{7023F988-F632-4509-9673-41FBA5E5FDF1}" type="presParOf" srcId="{DFFBDCCF-80D7-4E65-B22B-1A49FDAA6C5A}" destId="{9FF3E828-DFF5-4B12-B377-43372DA5154C}" srcOrd="2" destOrd="0" presId="urn:microsoft.com/office/officeart/2005/8/layout/funnel1"/>
    <dgm:cxn modelId="{B6E989AD-90B8-4A3B-9789-4E38B77D6AD3}" type="presParOf" srcId="{DFFBDCCF-80D7-4E65-B22B-1A49FDAA6C5A}" destId="{995ECED5-9584-4AF4-8B37-200188F30CA0}" srcOrd="3" destOrd="0" presId="urn:microsoft.com/office/officeart/2005/8/layout/funnel1"/>
    <dgm:cxn modelId="{2A0508A6-C378-439E-8901-F59BA62D314C}" type="presParOf" srcId="{DFFBDCCF-80D7-4E65-B22B-1A49FDAA6C5A}" destId="{5D69D2C4-B87B-45CF-ADFE-27B9B43DB7F7}" srcOrd="4" destOrd="0" presId="urn:microsoft.com/office/officeart/2005/8/layout/funnel1"/>
    <dgm:cxn modelId="{E72D577E-1E43-4DA1-A767-1A0973275553}" type="presParOf" srcId="{DFFBDCCF-80D7-4E65-B22B-1A49FDAA6C5A}" destId="{72B67807-71A3-4CC0-BF0E-BEF55EC5003F}" srcOrd="5" destOrd="0" presId="urn:microsoft.com/office/officeart/2005/8/layout/funnel1"/>
    <dgm:cxn modelId="{869AC6FB-290E-42BC-A597-61489B273AD3}" type="presParOf" srcId="{DFFBDCCF-80D7-4E65-B22B-1A49FDAA6C5A}" destId="{7AB42A6C-F4A8-4CD1-9D8A-C5132F7D27A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170D0-8526-4FC1-9E27-6DD3FD498F36}">
      <dsp:nvSpPr>
        <dsp:cNvPr id="0" name=""/>
        <dsp:cNvSpPr/>
      </dsp:nvSpPr>
      <dsp:spPr>
        <a:xfrm>
          <a:off x="1404620" y="165099"/>
          <a:ext cx="3276600" cy="113792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E56AB-69E5-4BF7-B2BE-1F1B1AC8C47A}">
      <dsp:nvSpPr>
        <dsp:cNvPr id="0" name=""/>
        <dsp:cNvSpPr/>
      </dsp:nvSpPr>
      <dsp:spPr>
        <a:xfrm>
          <a:off x="2730500" y="2951479"/>
          <a:ext cx="635000" cy="406400"/>
        </a:xfrm>
        <a:prstGeom prst="down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3E828-DFF5-4B12-B377-43372DA5154C}">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solidFill>
              <a:latin typeface="Times New Roman" panose="02020603050405020304" pitchFamily="18" charset="0"/>
              <a:cs typeface="Times New Roman" panose="02020603050405020304" pitchFamily="18" charset="0"/>
            </a:rPr>
            <a:t>Net Tuition (Operating Fee) Revenue</a:t>
          </a:r>
          <a:endParaRPr lang="en-US" sz="1800" kern="1200" dirty="0">
            <a:solidFill>
              <a:schemeClr val="bg2"/>
            </a:solidFill>
            <a:latin typeface="Times New Roman" panose="02020603050405020304" pitchFamily="18" charset="0"/>
            <a:cs typeface="Times New Roman" panose="02020603050405020304" pitchFamily="18" charset="0"/>
          </a:endParaRPr>
        </a:p>
      </dsp:txBody>
      <dsp:txXfrm>
        <a:off x="1524000" y="3276600"/>
        <a:ext cx="3048000" cy="762000"/>
      </dsp:txXfrm>
    </dsp:sp>
    <dsp:sp modelId="{995ECED5-9584-4AF4-8B37-200188F30CA0}">
      <dsp:nvSpPr>
        <dsp:cNvPr id="0" name=""/>
        <dsp:cNvSpPr/>
      </dsp:nvSpPr>
      <dsp:spPr>
        <a:xfrm>
          <a:off x="2595880" y="1390904"/>
          <a:ext cx="1143000" cy="11430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rPr>
            <a:t>Less: 4% Aid Fund</a:t>
          </a:r>
          <a:endParaRPr lang="en-US" sz="1400" kern="1200" dirty="0">
            <a:solidFill>
              <a:schemeClr val="bg2"/>
            </a:solidFill>
          </a:endParaRPr>
        </a:p>
      </dsp:txBody>
      <dsp:txXfrm>
        <a:off x="2763268" y="1558292"/>
        <a:ext cx="808224" cy="808224"/>
      </dsp:txXfrm>
    </dsp:sp>
    <dsp:sp modelId="{5D69D2C4-B87B-45CF-ADFE-27B9B43DB7F7}">
      <dsp:nvSpPr>
        <dsp:cNvPr id="0" name=""/>
        <dsp:cNvSpPr/>
      </dsp:nvSpPr>
      <dsp:spPr>
        <a:xfrm>
          <a:off x="1778000" y="533399"/>
          <a:ext cx="1143000" cy="1143000"/>
        </a:xfrm>
        <a:prstGeom prst="ellipse">
          <a:avLst/>
        </a:prstGeom>
        <a:solidFill>
          <a:schemeClr val="accent5">
            <a:hueOff val="-3811080"/>
            <a:satOff val="20082"/>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latin typeface="Times New Roman" panose="02020603050405020304" pitchFamily="18" charset="0"/>
              <a:cs typeface="Times New Roman" panose="02020603050405020304" pitchFamily="18" charset="0"/>
            </a:rPr>
            <a:t>Less: Operating Fee Waivers </a:t>
          </a:r>
          <a:endParaRPr lang="en-US" sz="1400" kern="1200" dirty="0">
            <a:solidFill>
              <a:schemeClr val="bg2"/>
            </a:solidFill>
            <a:latin typeface="Times New Roman" panose="02020603050405020304" pitchFamily="18" charset="0"/>
            <a:cs typeface="Times New Roman" panose="02020603050405020304" pitchFamily="18" charset="0"/>
          </a:endParaRPr>
        </a:p>
      </dsp:txBody>
      <dsp:txXfrm>
        <a:off x="1945388" y="700787"/>
        <a:ext cx="808224" cy="808224"/>
      </dsp:txXfrm>
    </dsp:sp>
    <dsp:sp modelId="{72B67807-71A3-4CC0-BF0E-BEF55EC5003F}">
      <dsp:nvSpPr>
        <dsp:cNvPr id="0" name=""/>
        <dsp:cNvSpPr/>
      </dsp:nvSpPr>
      <dsp:spPr>
        <a:xfrm>
          <a:off x="2946400" y="257047"/>
          <a:ext cx="1143000" cy="1143000"/>
        </a:xfrm>
        <a:prstGeom prst="ellipse">
          <a:avLst/>
        </a:prstGeom>
        <a:solidFill>
          <a:schemeClr val="accent5">
            <a:hueOff val="-7622160"/>
            <a:satOff val="40164"/>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2"/>
              </a:solidFill>
              <a:latin typeface="Times New Roman" panose="02020603050405020304" pitchFamily="18" charset="0"/>
              <a:cs typeface="Times New Roman" panose="02020603050405020304" pitchFamily="18" charset="0"/>
            </a:rPr>
            <a:t>Gross Operating Fees</a:t>
          </a:r>
          <a:endParaRPr lang="en-US" sz="1400" kern="1200" dirty="0">
            <a:solidFill>
              <a:schemeClr val="bg2"/>
            </a:solidFill>
            <a:latin typeface="Times New Roman" panose="02020603050405020304" pitchFamily="18" charset="0"/>
            <a:cs typeface="Times New Roman" panose="02020603050405020304" pitchFamily="18" charset="0"/>
          </a:endParaRPr>
        </a:p>
      </dsp:txBody>
      <dsp:txXfrm>
        <a:off x="3113788" y="424435"/>
        <a:ext cx="808224" cy="808224"/>
      </dsp:txXfrm>
    </dsp:sp>
    <dsp:sp modelId="{7AB42A6C-F4A8-4CD1-9D8A-C5132F7D27A4}">
      <dsp:nvSpPr>
        <dsp:cNvPr id="0" name=""/>
        <dsp:cNvSpPr/>
      </dsp:nvSpPr>
      <dsp:spPr>
        <a:xfrm>
          <a:off x="1244112" y="63264"/>
          <a:ext cx="3556000" cy="2844800"/>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9A3F2D32-E77E-384E-8489-6F0E6BF45E4A}"/>
              </a:ext>
            </a:extLst>
          </p:cNvPr>
          <p:cNvSpPr>
            <a:spLocks noGrp="1" noChangeArrowheads="1"/>
          </p:cNvSpPr>
          <p:nvPr>
            <p:ph type="dt" sz="quarter" idx="1"/>
          </p:nvPr>
        </p:nvSpPr>
        <p:spPr bwMode="auto">
          <a:xfrm>
            <a:off x="5709424" y="-1"/>
            <a:ext cx="1299399" cy="472961"/>
          </a:xfrm>
          <a:prstGeom prst="rect">
            <a:avLst/>
          </a:prstGeom>
          <a:noFill/>
          <a:ln w="9525">
            <a:noFill/>
            <a:miter lim="800000"/>
            <a:headEnd/>
            <a:tailEnd/>
          </a:ln>
          <a:effectLst/>
        </p:spPr>
        <p:txBody>
          <a:bodyPr vert="horz" wrap="square" lIns="92276" tIns="46139" rIns="92276" bIns="46139" numCol="1" anchor="t" anchorCtr="0" compatLnSpc="1">
            <a:prstTxWarp prst="textNoShape">
              <a:avLst/>
            </a:prstTxWarp>
          </a:bodyPr>
          <a:lstStyle>
            <a:lvl1pPr algn="r" defTabSz="923673" eaLnBrk="1" hangingPunct="1">
              <a:defRPr sz="1200">
                <a:latin typeface="Arial" charset="0"/>
              </a:defRPr>
            </a:lvl1pPr>
          </a:lstStyle>
          <a:p>
            <a:pPr>
              <a:defRPr/>
            </a:pPr>
            <a:fld id="{FBFE77D7-E44E-E349-9493-BE59E0DFC2CF}" type="datetime1">
              <a:rPr lang="en-US"/>
              <a:pPr>
                <a:defRPr/>
              </a:pPr>
              <a:t>10/21/2019</a:t>
            </a:fld>
            <a:endParaRPr lang="en-US" dirty="0"/>
          </a:p>
        </p:txBody>
      </p:sp>
      <p:sp>
        <p:nvSpPr>
          <p:cNvPr id="55301" name="Rectangle 5">
            <a:extLst>
              <a:ext uri="{FF2B5EF4-FFF2-40B4-BE49-F238E27FC236}">
                <a16:creationId xmlns:a16="http://schemas.microsoft.com/office/drawing/2014/main" id="{CE01BCC1-0413-9A4D-B869-649317E6CBCA}"/>
              </a:ext>
            </a:extLst>
          </p:cNvPr>
          <p:cNvSpPr>
            <a:spLocks noGrp="1" noChangeArrowheads="1"/>
          </p:cNvSpPr>
          <p:nvPr>
            <p:ph type="sldNum" sz="quarter" idx="3"/>
          </p:nvPr>
        </p:nvSpPr>
        <p:spPr bwMode="auto">
          <a:xfrm>
            <a:off x="3969878" y="8830314"/>
            <a:ext cx="3038945" cy="464503"/>
          </a:xfrm>
          <a:prstGeom prst="rect">
            <a:avLst/>
          </a:prstGeom>
          <a:noFill/>
          <a:ln w="9525">
            <a:noFill/>
            <a:miter lim="800000"/>
            <a:headEnd/>
            <a:tailEnd/>
          </a:ln>
          <a:effectLst/>
        </p:spPr>
        <p:txBody>
          <a:bodyPr vert="horz" wrap="square" lIns="92276" tIns="46139" rIns="92276" bIns="46139" numCol="1" anchor="b" anchorCtr="0" compatLnSpc="1">
            <a:prstTxWarp prst="textNoShape">
              <a:avLst/>
            </a:prstTxWarp>
          </a:bodyPr>
          <a:lstStyle>
            <a:lvl1pPr algn="r" defTabSz="919152" eaLnBrk="1" hangingPunct="1">
              <a:defRPr sz="1200"/>
            </a:lvl1pPr>
          </a:lstStyle>
          <a:p>
            <a:pPr>
              <a:defRPr/>
            </a:pPr>
            <a:fld id="{6A3106BC-D11F-6D46-B9A1-548F6597076F}" type="slidenum">
              <a:rPr lang="en-US" altLang="en-US"/>
              <a:pPr>
                <a:defRPr/>
              </a:pPr>
              <a:t>‹#›</a:t>
            </a:fld>
            <a:endParaRPr lang="en-US" altLang="en-US" dirty="0"/>
          </a:p>
        </p:txBody>
      </p:sp>
      <p:sp>
        <p:nvSpPr>
          <p:cNvPr id="2" name="TextBox 1">
            <a:extLst>
              <a:ext uri="{FF2B5EF4-FFF2-40B4-BE49-F238E27FC236}">
                <a16:creationId xmlns:a16="http://schemas.microsoft.com/office/drawing/2014/main" id="{DDF6E2F1-FDC6-134F-8489-694AF2499448}"/>
              </a:ext>
            </a:extLst>
          </p:cNvPr>
          <p:cNvSpPr txBox="1"/>
          <p:nvPr/>
        </p:nvSpPr>
        <p:spPr>
          <a:xfrm>
            <a:off x="0" y="11098"/>
            <a:ext cx="3668751" cy="277197"/>
          </a:xfrm>
          <a:prstGeom prst="rect">
            <a:avLst/>
          </a:prstGeom>
          <a:noFill/>
        </p:spPr>
        <p:txBody>
          <a:bodyPr wrap="square" lIns="91635" tIns="45818" rIns="91635" bIns="45818">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3615663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AB2C6BF-C3F3-8C43-B428-4D744AACAB52}"/>
              </a:ext>
            </a:extLst>
          </p:cNvPr>
          <p:cNvSpPr>
            <a:spLocks noGrp="1" noChangeArrowheads="1"/>
          </p:cNvSpPr>
          <p:nvPr>
            <p:ph type="hdr" sz="quarter"/>
          </p:nvPr>
        </p:nvSpPr>
        <p:spPr bwMode="auto">
          <a:xfrm>
            <a:off x="0" y="0"/>
            <a:ext cx="3037367" cy="462918"/>
          </a:xfrm>
          <a:prstGeom prst="rect">
            <a:avLst/>
          </a:prstGeom>
          <a:noFill/>
          <a:ln w="9525">
            <a:noFill/>
            <a:miter lim="800000"/>
            <a:headEnd/>
            <a:tailEnd/>
          </a:ln>
          <a:effectLst/>
        </p:spPr>
        <p:txBody>
          <a:bodyPr vert="horz" wrap="square" lIns="92276" tIns="46139" rIns="92276" bIns="46139" numCol="1" anchor="t" anchorCtr="0" compatLnSpc="1">
            <a:prstTxWarp prst="textNoShape">
              <a:avLst/>
            </a:prstTxWarp>
          </a:bodyPr>
          <a:lstStyle>
            <a:lvl1pPr defTabSz="923673" eaLnBrk="1" hangingPunct="1">
              <a:defRPr sz="1200">
                <a:latin typeface="Arial" charset="0"/>
              </a:defRPr>
            </a:lvl1pPr>
          </a:lstStyle>
          <a:p>
            <a:pPr>
              <a:defRPr/>
            </a:pPr>
            <a:endParaRPr lang="en-US" dirty="0"/>
          </a:p>
        </p:txBody>
      </p:sp>
      <p:sp>
        <p:nvSpPr>
          <p:cNvPr id="12291" name="Rectangle 3">
            <a:extLst>
              <a:ext uri="{FF2B5EF4-FFF2-40B4-BE49-F238E27FC236}">
                <a16:creationId xmlns:a16="http://schemas.microsoft.com/office/drawing/2014/main" id="{63B23BEE-A385-0E4C-8E52-6821662DD54B}"/>
              </a:ext>
            </a:extLst>
          </p:cNvPr>
          <p:cNvSpPr>
            <a:spLocks noGrp="1" noChangeArrowheads="1"/>
          </p:cNvSpPr>
          <p:nvPr>
            <p:ph type="dt" idx="1"/>
          </p:nvPr>
        </p:nvSpPr>
        <p:spPr bwMode="auto">
          <a:xfrm>
            <a:off x="3969878" y="0"/>
            <a:ext cx="3038945" cy="462918"/>
          </a:xfrm>
          <a:prstGeom prst="rect">
            <a:avLst/>
          </a:prstGeom>
          <a:noFill/>
          <a:ln w="9525">
            <a:noFill/>
            <a:miter lim="800000"/>
            <a:headEnd/>
            <a:tailEnd/>
          </a:ln>
          <a:effectLst/>
        </p:spPr>
        <p:txBody>
          <a:bodyPr vert="horz" wrap="square" lIns="92276" tIns="46139" rIns="92276" bIns="46139" numCol="1" anchor="t" anchorCtr="0" compatLnSpc="1">
            <a:prstTxWarp prst="textNoShape">
              <a:avLst/>
            </a:prstTxWarp>
          </a:bodyPr>
          <a:lstStyle>
            <a:lvl1pPr algn="r" defTabSz="923673" eaLnBrk="1" hangingPunct="1">
              <a:defRPr sz="1200">
                <a:latin typeface="Arial" charset="0"/>
              </a:defRPr>
            </a:lvl1pPr>
          </a:lstStyle>
          <a:p>
            <a:pPr>
              <a:defRPr/>
            </a:pPr>
            <a:fld id="{44C5AAB6-F904-E54F-87E2-59C4D8FD576A}" type="datetime1">
              <a:rPr lang="en-US"/>
              <a:pPr>
                <a:defRPr/>
              </a:pPr>
              <a:t>10/21/2019</a:t>
            </a:fld>
            <a:endParaRPr lang="en-US" dirty="0"/>
          </a:p>
        </p:txBody>
      </p:sp>
      <p:sp>
        <p:nvSpPr>
          <p:cNvPr id="3076" name="Rectangle 4">
            <a:extLst>
              <a:ext uri="{FF2B5EF4-FFF2-40B4-BE49-F238E27FC236}">
                <a16:creationId xmlns:a16="http://schemas.microsoft.com/office/drawing/2014/main" id="{B8C5A1F0-E8FE-0242-A226-88FB7ACE9611}"/>
              </a:ext>
            </a:extLst>
          </p:cNvPr>
          <p:cNvSpPr>
            <a:spLocks noGrp="1" noRot="1" noChangeAspect="1" noChangeArrowheads="1" noTextEdit="1"/>
          </p:cNvSpPr>
          <p:nvPr>
            <p:ph type="sldImg" idx="2"/>
          </p:nvPr>
        </p:nvSpPr>
        <p:spPr bwMode="auto">
          <a:xfrm>
            <a:off x="1184275" y="698500"/>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BB0CE524-96A6-6744-BFE5-9528E1A75633}"/>
              </a:ext>
            </a:extLst>
          </p:cNvPr>
          <p:cNvSpPr>
            <a:spLocks noGrp="1" noChangeArrowheads="1"/>
          </p:cNvSpPr>
          <p:nvPr>
            <p:ph type="body" sz="quarter" idx="3"/>
          </p:nvPr>
        </p:nvSpPr>
        <p:spPr bwMode="auto">
          <a:xfrm>
            <a:off x="702146" y="4416741"/>
            <a:ext cx="5606110" cy="4180528"/>
          </a:xfrm>
          <a:prstGeom prst="rect">
            <a:avLst/>
          </a:prstGeom>
          <a:noFill/>
          <a:ln w="9525">
            <a:noFill/>
            <a:miter lim="800000"/>
            <a:headEnd/>
            <a:tailEnd/>
          </a:ln>
          <a:effectLst/>
        </p:spPr>
        <p:txBody>
          <a:bodyPr vert="horz" wrap="square" lIns="92276" tIns="46139" rIns="92276" bIns="461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5F970FAD-84A9-AC43-85C6-3AA7A1108E42}"/>
              </a:ext>
            </a:extLst>
          </p:cNvPr>
          <p:cNvSpPr>
            <a:spLocks noGrp="1" noChangeArrowheads="1"/>
          </p:cNvSpPr>
          <p:nvPr>
            <p:ph type="ftr" sz="quarter" idx="4"/>
          </p:nvPr>
        </p:nvSpPr>
        <p:spPr bwMode="auto">
          <a:xfrm>
            <a:off x="0" y="8830314"/>
            <a:ext cx="3037367" cy="464503"/>
          </a:xfrm>
          <a:prstGeom prst="rect">
            <a:avLst/>
          </a:prstGeom>
          <a:noFill/>
          <a:ln w="9525">
            <a:noFill/>
            <a:miter lim="800000"/>
            <a:headEnd/>
            <a:tailEnd/>
          </a:ln>
          <a:effectLst/>
        </p:spPr>
        <p:txBody>
          <a:bodyPr vert="horz" wrap="square" lIns="92276" tIns="46139" rIns="92276" bIns="46139" numCol="1" anchor="b" anchorCtr="0" compatLnSpc="1">
            <a:prstTxWarp prst="textNoShape">
              <a:avLst/>
            </a:prstTxWarp>
          </a:bodyPr>
          <a:lstStyle>
            <a:lvl1pPr defTabSz="923673" eaLnBrk="1" hangingPunct="1">
              <a:defRPr sz="1200">
                <a:latin typeface="Arial" charset="0"/>
              </a:defRPr>
            </a:lvl1pPr>
          </a:lstStyle>
          <a:p>
            <a:pPr>
              <a:defRPr/>
            </a:pPr>
            <a:r>
              <a:rPr lang="en-US" dirty="0"/>
              <a:t>Template-Primary on 201-shield</a:t>
            </a:r>
          </a:p>
        </p:txBody>
      </p:sp>
      <p:sp>
        <p:nvSpPr>
          <p:cNvPr id="12295" name="Rectangle 7">
            <a:extLst>
              <a:ext uri="{FF2B5EF4-FFF2-40B4-BE49-F238E27FC236}">
                <a16:creationId xmlns:a16="http://schemas.microsoft.com/office/drawing/2014/main" id="{8377BB48-2307-014F-B7F5-80C3DC95549D}"/>
              </a:ext>
            </a:extLst>
          </p:cNvPr>
          <p:cNvSpPr>
            <a:spLocks noGrp="1" noChangeArrowheads="1"/>
          </p:cNvSpPr>
          <p:nvPr>
            <p:ph type="sldNum" sz="quarter" idx="5"/>
          </p:nvPr>
        </p:nvSpPr>
        <p:spPr bwMode="auto">
          <a:xfrm>
            <a:off x="3969878" y="8830314"/>
            <a:ext cx="3038945" cy="464503"/>
          </a:xfrm>
          <a:prstGeom prst="rect">
            <a:avLst/>
          </a:prstGeom>
          <a:noFill/>
          <a:ln w="9525">
            <a:noFill/>
            <a:miter lim="800000"/>
            <a:headEnd/>
            <a:tailEnd/>
          </a:ln>
          <a:effectLst/>
        </p:spPr>
        <p:txBody>
          <a:bodyPr vert="horz" wrap="square" lIns="92276" tIns="46139" rIns="92276" bIns="46139" numCol="1" anchor="b" anchorCtr="0" compatLnSpc="1">
            <a:prstTxWarp prst="textNoShape">
              <a:avLst/>
            </a:prstTxWarp>
          </a:bodyPr>
          <a:lstStyle>
            <a:lvl1pPr algn="r" defTabSz="919152" eaLnBrk="1" hangingPunct="1">
              <a:defRPr sz="1200"/>
            </a:lvl1pPr>
          </a:lstStyle>
          <a:p>
            <a:pPr>
              <a:defRPr/>
            </a:pPr>
            <a:fld id="{62DFBF03-F759-764D-A12A-88ADDE7BEE97}" type="slidenum">
              <a:rPr lang="en-US" altLang="en-US"/>
              <a:pPr>
                <a:defRPr/>
              </a:pPr>
              <a:t>‹#›</a:t>
            </a:fld>
            <a:endParaRPr lang="en-US" altLang="en-US" dirty="0"/>
          </a:p>
        </p:txBody>
      </p:sp>
    </p:spTree>
    <p:extLst>
      <p:ext uri="{BB962C8B-B14F-4D97-AF65-F5344CB8AC3E}">
        <p14:creationId xmlns:p14="http://schemas.microsoft.com/office/powerpoint/2010/main" val="370841023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61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6540A1-1DAF-42EE-9007-D4BD667ECD77}" type="datetime1">
              <a:rPr lang="en-US" altLang="en-US" smtClean="0"/>
              <a:t>10/21/2019</a:t>
            </a:fld>
            <a:endParaRPr lang="en-US" altLang="en-US" dirty="0" smtClean="0"/>
          </a:p>
        </p:txBody>
      </p:sp>
      <p:sp>
        <p:nvSpPr>
          <p:cNvPr id="614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9144FB-D5E2-46C1-A59A-297768F0A44C}" type="slidenum">
              <a:rPr lang="en-US" altLang="en-US" smtClean="0"/>
              <a:pPr>
                <a:spcBef>
                  <a:spcPct val="0"/>
                </a:spcBef>
              </a:pPr>
              <a:t>1</a:t>
            </a:fld>
            <a:endParaRPr lang="en-US" altLang="en-US" dirty="0" smtClean="0"/>
          </a:p>
        </p:txBody>
      </p:sp>
    </p:spTree>
    <p:extLst>
      <p:ext uri="{BB962C8B-B14F-4D97-AF65-F5344CB8AC3E}">
        <p14:creationId xmlns:p14="http://schemas.microsoft.com/office/powerpoint/2010/main" val="117086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dirty="0"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11</a:t>
            </a:fld>
            <a:endParaRPr lang="en-US" altLang="en-US" dirty="0"/>
          </a:p>
        </p:txBody>
      </p:sp>
    </p:spTree>
    <p:extLst>
      <p:ext uri="{BB962C8B-B14F-4D97-AF65-F5344CB8AC3E}">
        <p14:creationId xmlns:p14="http://schemas.microsoft.com/office/powerpoint/2010/main" val="139697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dirty="0"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12</a:t>
            </a:fld>
            <a:endParaRPr lang="en-US" altLang="en-US" dirty="0"/>
          </a:p>
        </p:txBody>
      </p:sp>
    </p:spTree>
    <p:extLst>
      <p:ext uri="{BB962C8B-B14F-4D97-AF65-F5344CB8AC3E}">
        <p14:creationId xmlns:p14="http://schemas.microsoft.com/office/powerpoint/2010/main" val="39001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i="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dirty="0"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13</a:t>
            </a:fld>
            <a:endParaRPr lang="en-US" altLang="en-US" dirty="0"/>
          </a:p>
        </p:txBody>
      </p:sp>
    </p:spTree>
    <p:extLst>
      <p:ext uri="{BB962C8B-B14F-4D97-AF65-F5344CB8AC3E}">
        <p14:creationId xmlns:p14="http://schemas.microsoft.com/office/powerpoint/2010/main" val="238269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Date Placeholder 3"/>
          <p:cNvSpPr>
            <a:spLocks noGrp="1"/>
          </p:cNvSpPr>
          <p:nvPr>
            <p:ph type="dt" idx="10"/>
          </p:nvPr>
        </p:nvSpPr>
        <p:spPr/>
        <p:txBody>
          <a:bodyPr/>
          <a:lstStyle/>
          <a:p>
            <a:pPr marL="0" marR="0" lvl="0" indent="0" algn="r" defTabSz="923673" rtl="0" eaLnBrk="1" fontAlgn="base" latinLnBrk="0" hangingPunct="1">
              <a:lnSpc>
                <a:spcPct val="100000"/>
              </a:lnSpc>
              <a:spcBef>
                <a:spcPct val="0"/>
              </a:spcBef>
              <a:spcAft>
                <a:spcPct val="0"/>
              </a:spcAft>
              <a:buClrTx/>
              <a:buSzTx/>
              <a:buFontTx/>
              <a:buNone/>
              <a:tabLst/>
              <a:defRPr/>
            </a:pPr>
            <a:fld id="{44C5AAB6-F904-E54F-87E2-59C4D8FD576A}"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673" rtl="0" eaLnBrk="1" fontAlgn="base" latinLnBrk="0" hangingPunct="1">
                <a:lnSpc>
                  <a:spcPct val="100000"/>
                </a:lnSpc>
                <a:spcBef>
                  <a:spcPct val="0"/>
                </a:spcBef>
                <a:spcAft>
                  <a:spcPct val="0"/>
                </a:spcAft>
                <a:buClrTx/>
                <a:buSzTx/>
                <a:buFontTx/>
                <a:buNone/>
                <a:tabLst/>
                <a:defRPr/>
              </a:pPr>
              <a:t>10/21/2019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367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Template-Primary on 201-shield</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9152" rtl="0" eaLnBrk="1" fontAlgn="base" latinLnBrk="0" hangingPunct="1">
              <a:lnSpc>
                <a:spcPct val="100000"/>
              </a:lnSpc>
              <a:spcBef>
                <a:spcPct val="0"/>
              </a:spcBef>
              <a:spcAft>
                <a:spcPct val="0"/>
              </a:spcAft>
              <a:buClrTx/>
              <a:buSzTx/>
              <a:buFontTx/>
              <a:buNone/>
              <a:tabLst/>
              <a:defRPr/>
            </a:pPr>
            <a:fld id="{62DFBF03-F759-764D-A12A-88ADDE7BEE9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9152"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808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dirty="0"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15</a:t>
            </a:fld>
            <a:endParaRPr lang="en-US" altLang="en-US" dirty="0"/>
          </a:p>
        </p:txBody>
      </p:sp>
    </p:spTree>
    <p:extLst>
      <p:ext uri="{BB962C8B-B14F-4D97-AF65-F5344CB8AC3E}">
        <p14:creationId xmlns:p14="http://schemas.microsoft.com/office/powerpoint/2010/main" val="389307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17</a:t>
            </a:fld>
            <a:endParaRPr lang="en-US"/>
          </a:p>
        </p:txBody>
      </p:sp>
    </p:spTree>
    <p:extLst>
      <p:ext uri="{BB962C8B-B14F-4D97-AF65-F5344CB8AC3E}">
        <p14:creationId xmlns:p14="http://schemas.microsoft.com/office/powerpoint/2010/main" val="254810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18</a:t>
            </a:fld>
            <a:endParaRPr lang="en-US"/>
          </a:p>
        </p:txBody>
      </p:sp>
    </p:spTree>
    <p:extLst>
      <p:ext uri="{BB962C8B-B14F-4D97-AF65-F5344CB8AC3E}">
        <p14:creationId xmlns:p14="http://schemas.microsoft.com/office/powerpoint/2010/main" val="43766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19</a:t>
            </a:fld>
            <a:endParaRPr lang="en-US"/>
          </a:p>
        </p:txBody>
      </p:sp>
    </p:spTree>
    <p:extLst>
      <p:ext uri="{BB962C8B-B14F-4D97-AF65-F5344CB8AC3E}">
        <p14:creationId xmlns:p14="http://schemas.microsoft.com/office/powerpoint/2010/main" val="209642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20</a:t>
            </a:fld>
            <a:endParaRPr lang="en-US"/>
          </a:p>
        </p:txBody>
      </p:sp>
    </p:spTree>
    <p:extLst>
      <p:ext uri="{BB962C8B-B14F-4D97-AF65-F5344CB8AC3E}">
        <p14:creationId xmlns:p14="http://schemas.microsoft.com/office/powerpoint/2010/main" val="1263751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21</a:t>
            </a:fld>
            <a:endParaRPr lang="en-US"/>
          </a:p>
        </p:txBody>
      </p:sp>
    </p:spTree>
    <p:extLst>
      <p:ext uri="{BB962C8B-B14F-4D97-AF65-F5344CB8AC3E}">
        <p14:creationId xmlns:p14="http://schemas.microsoft.com/office/powerpoint/2010/main" val="153839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2</a:t>
            </a:fld>
            <a:endParaRPr lang="en-US"/>
          </a:p>
        </p:txBody>
      </p:sp>
    </p:spTree>
    <p:extLst>
      <p:ext uri="{BB962C8B-B14F-4D97-AF65-F5344CB8AC3E}">
        <p14:creationId xmlns:p14="http://schemas.microsoft.com/office/powerpoint/2010/main" val="16145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22</a:t>
            </a:fld>
            <a:endParaRPr lang="en-US" altLang="en-US" dirty="0"/>
          </a:p>
        </p:txBody>
      </p:sp>
    </p:spTree>
    <p:extLst>
      <p:ext uri="{BB962C8B-B14F-4D97-AF65-F5344CB8AC3E}">
        <p14:creationId xmlns:p14="http://schemas.microsoft.com/office/powerpoint/2010/main" val="2095877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C5CEA-0B31-4F5C-B763-B8C571BE83E1}" type="slidenum">
              <a:rPr lang="en-US" smtClean="0"/>
              <a:t>23</a:t>
            </a:fld>
            <a:endParaRPr lang="en-US"/>
          </a:p>
        </p:txBody>
      </p:sp>
    </p:spTree>
    <p:extLst>
      <p:ext uri="{BB962C8B-B14F-4D97-AF65-F5344CB8AC3E}">
        <p14:creationId xmlns:p14="http://schemas.microsoft.com/office/powerpoint/2010/main" val="87121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endParaRPr lang="en-US" altLang="en-US" dirty="0" smtClean="0">
              <a:latin typeface="Arial" panose="020B0604020202020204" pitchFamily="34" charset="0"/>
            </a:endParaRPr>
          </a:p>
        </p:txBody>
      </p:sp>
      <p:sp>
        <p:nvSpPr>
          <p:cNvPr id="122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7349F4-44C8-4C48-8B38-81137BF8364E}" type="datetime1">
              <a:rPr lang="en-US" altLang="en-US" sz="1300"/>
              <a:t>10/21/2019</a:t>
            </a:fld>
            <a:endParaRPr lang="en-US" altLang="en-US" sz="1300"/>
          </a:p>
        </p:txBody>
      </p:sp>
      <p:sp>
        <p:nvSpPr>
          <p:cNvPr id="122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D2D259-829B-4FD4-9058-6A1B33E1372F}" type="slidenum">
              <a:rPr lang="en-US" altLang="en-US" sz="1300"/>
              <a:pPr>
                <a:spcBef>
                  <a:spcPct val="0"/>
                </a:spcBef>
              </a:pPr>
              <a:t>25</a:t>
            </a:fld>
            <a:endParaRPr lang="en-US" altLang="en-US" sz="1300"/>
          </a:p>
        </p:txBody>
      </p:sp>
    </p:spTree>
    <p:extLst>
      <p:ext uri="{BB962C8B-B14F-4D97-AF65-F5344CB8AC3E}">
        <p14:creationId xmlns:p14="http://schemas.microsoft.com/office/powerpoint/2010/main" val="2816638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latin typeface="Arial" panose="020B0604020202020204" pitchFamily="34" charset="0"/>
            </a:endParaRPr>
          </a:p>
        </p:txBody>
      </p:sp>
      <p:sp>
        <p:nvSpPr>
          <p:cNvPr id="1434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E80AC9-AFBB-47D9-9180-804FBFA7A382}" type="slidenum">
              <a:rPr lang="en-US" altLang="en-US" sz="1300"/>
              <a:pPr>
                <a:spcBef>
                  <a:spcPct val="0"/>
                </a:spcBef>
              </a:pPr>
              <a:t>26</a:t>
            </a:fld>
            <a:endParaRPr lang="en-US" altLang="en-US" sz="1300"/>
          </a:p>
        </p:txBody>
      </p:sp>
    </p:spTree>
    <p:extLst>
      <p:ext uri="{BB962C8B-B14F-4D97-AF65-F5344CB8AC3E}">
        <p14:creationId xmlns:p14="http://schemas.microsoft.com/office/powerpoint/2010/main" val="1739914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029CD9AD-59C4-4721-9B6C-CD5AFFA88C2A}"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F7A6877-5D3F-4151-B02A-F294A007DF83}" type="slidenum">
              <a:rPr lang="en-US" altLang="en-US" sz="1300">
                <a:solidFill>
                  <a:srgbClr val="000000"/>
                </a:solidFill>
              </a:rPr>
              <a:pPr fontAlgn="base">
                <a:spcBef>
                  <a:spcPct val="0"/>
                </a:spcBef>
                <a:spcAft>
                  <a:spcPct val="0"/>
                </a:spcAft>
                <a:defRPr/>
              </a:pPr>
              <a:t>27</a:t>
            </a:fld>
            <a:endParaRPr lang="en-US" altLang="en-US" sz="1300">
              <a:solidFill>
                <a:srgbClr val="000000"/>
              </a:solidFill>
            </a:endParaRPr>
          </a:p>
        </p:txBody>
      </p:sp>
    </p:spTree>
    <p:extLst>
      <p:ext uri="{BB962C8B-B14F-4D97-AF65-F5344CB8AC3E}">
        <p14:creationId xmlns:p14="http://schemas.microsoft.com/office/powerpoint/2010/main" val="62537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638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4379" rtl="0" eaLnBrk="1" fontAlgn="base" latinLnBrk="0" hangingPunct="1">
              <a:lnSpc>
                <a:spcPct val="100000"/>
              </a:lnSpc>
              <a:spcBef>
                <a:spcPct val="0"/>
              </a:spcBef>
              <a:spcAft>
                <a:spcPct val="0"/>
              </a:spcAft>
              <a:buClrTx/>
              <a:buSzTx/>
              <a:buFontTx/>
              <a:buNone/>
              <a:tabLst/>
              <a:defRPr/>
            </a:pPr>
            <a:fld id="{99A6F03E-7C99-4E7A-8074-A1A12E957BB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34379"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0129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17A075DE-2293-41A0-86EC-22840F48838F}" type="datetime1">
              <a:rPr lang="en-US" altLang="en-US">
                <a:solidFill>
                  <a:srgbClr val="000000"/>
                </a:solidFill>
              </a:rPr>
              <a:pPr fontAlgn="base">
                <a:spcBef>
                  <a:spcPct val="0"/>
                </a:spcBef>
                <a:spcAft>
                  <a:spcPct val="0"/>
                </a:spcAft>
                <a:defRPr/>
              </a:pPr>
              <a:t>10/21/2019</a:t>
            </a:fld>
            <a:endParaRPr lang="en-US" altLang="en-US">
              <a:solidFill>
                <a:srgbClr val="000000"/>
              </a:solidFill>
            </a:endParaRPr>
          </a:p>
        </p:txBody>
      </p:sp>
      <p:sp>
        <p:nvSpPr>
          <p:cNvPr id="102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445D421B-280F-4159-AB90-2B1A4E1DB1DD}" type="slidenum">
              <a:rPr lang="en-US" altLang="en-US">
                <a:solidFill>
                  <a:srgbClr val="000000"/>
                </a:solidFill>
              </a:rPr>
              <a:pPr fontAlgn="base">
                <a:spcBef>
                  <a:spcPct val="0"/>
                </a:spcBef>
                <a:spcAft>
                  <a:spcPct val="0"/>
                </a:spcAft>
                <a:defRPr/>
              </a:pPr>
              <a:t>29</a:t>
            </a:fld>
            <a:endParaRPr lang="en-US" altLang="en-US">
              <a:solidFill>
                <a:srgbClr val="000000"/>
              </a:solidFill>
            </a:endParaRPr>
          </a:p>
        </p:txBody>
      </p:sp>
    </p:spTree>
    <p:extLst>
      <p:ext uri="{BB962C8B-B14F-4D97-AF65-F5344CB8AC3E}">
        <p14:creationId xmlns:p14="http://schemas.microsoft.com/office/powerpoint/2010/main" val="313060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50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950097AC-9B8E-49BC-B848-67C0819E7FCF}" type="datetime1">
              <a:rPr lang="en-US" altLang="en-US">
                <a:solidFill>
                  <a:srgbClr val="000000"/>
                </a:solidFill>
              </a:rPr>
              <a:pPr fontAlgn="base">
                <a:spcBef>
                  <a:spcPct val="0"/>
                </a:spcBef>
                <a:spcAft>
                  <a:spcPct val="0"/>
                </a:spcAft>
                <a:defRPr/>
              </a:pPr>
              <a:t>10/21/2019</a:t>
            </a:fld>
            <a:endParaRPr lang="en-US" altLang="en-US" dirty="0">
              <a:solidFill>
                <a:srgbClr val="000000"/>
              </a:solidFill>
            </a:endParaRP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0EA177A-0A18-4839-A033-A67D3FB8EABE}" type="slidenum">
              <a:rPr lang="en-US" altLang="en-US">
                <a:solidFill>
                  <a:srgbClr val="000000"/>
                </a:solidFill>
              </a:rPr>
              <a:pPr fontAlgn="base">
                <a:spcBef>
                  <a:spcPct val="0"/>
                </a:spcBef>
                <a:spcAft>
                  <a:spcPct val="0"/>
                </a:spcAft>
                <a:defRPr/>
              </a:pPr>
              <a:t>30</a:t>
            </a:fld>
            <a:endParaRPr lang="en-US" altLang="en-US" dirty="0">
              <a:solidFill>
                <a:srgbClr val="000000"/>
              </a:solidFill>
            </a:endParaRPr>
          </a:p>
        </p:txBody>
      </p:sp>
    </p:spTree>
    <p:extLst>
      <p:ext uri="{BB962C8B-B14F-4D97-AF65-F5344CB8AC3E}">
        <p14:creationId xmlns:p14="http://schemas.microsoft.com/office/powerpoint/2010/main" val="237721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31</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2839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32</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1240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4</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880106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33</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5958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34</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58353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35</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smtClean="0"/>
          </a:p>
        </p:txBody>
      </p:sp>
    </p:spTree>
    <p:extLst>
      <p:ext uri="{BB962C8B-B14F-4D97-AF65-F5344CB8AC3E}">
        <p14:creationId xmlns:p14="http://schemas.microsoft.com/office/powerpoint/2010/main" val="351508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23673" rtl="0" eaLnBrk="1" fontAlgn="base" latinLnBrk="0" hangingPunct="1">
              <a:lnSpc>
                <a:spcPct val="100000"/>
              </a:lnSpc>
              <a:spcBef>
                <a:spcPct val="0"/>
              </a:spcBef>
              <a:spcAft>
                <a:spcPct val="0"/>
              </a:spcAft>
              <a:buClrTx/>
              <a:buSzTx/>
              <a:buFontTx/>
              <a:buNone/>
              <a:tabLst/>
              <a:defRPr/>
            </a:pPr>
            <a:fld id="{44C5AAB6-F904-E54F-87E2-59C4D8FD576A}"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673" rtl="0" eaLnBrk="1" fontAlgn="base" latinLnBrk="0" hangingPunct="1">
                <a:lnSpc>
                  <a:spcPct val="100000"/>
                </a:lnSpc>
                <a:spcBef>
                  <a:spcPct val="0"/>
                </a:spcBef>
                <a:spcAft>
                  <a:spcPct val="0"/>
                </a:spcAft>
                <a:buClrTx/>
                <a:buSzTx/>
                <a:buFontTx/>
                <a:buNone/>
                <a:tabLst/>
                <a:defRPr/>
              </a:pPr>
              <a:t>10/21/2019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367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Template-Primary on 201-shield</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9152" rtl="0" eaLnBrk="1" fontAlgn="base" latinLnBrk="0" hangingPunct="1">
              <a:lnSpc>
                <a:spcPct val="100000"/>
              </a:lnSpc>
              <a:spcBef>
                <a:spcPct val="0"/>
              </a:spcBef>
              <a:spcAft>
                <a:spcPct val="0"/>
              </a:spcAft>
              <a:buClrTx/>
              <a:buSzTx/>
              <a:buFontTx/>
              <a:buNone/>
              <a:tabLst/>
              <a:defRPr/>
            </a:pPr>
            <a:fld id="{62DFBF03-F759-764D-A12A-88ADDE7BEE9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9152"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7217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a:p>
        </p:txBody>
      </p:sp>
      <p:sp>
        <p:nvSpPr>
          <p:cNvPr id="5" name="Footer Placeholder 4"/>
          <p:cNvSpPr>
            <a:spLocks noGrp="1"/>
          </p:cNvSpPr>
          <p:nvPr>
            <p:ph type="ftr" sz="quarter" idx="11"/>
          </p:nvPr>
        </p:nvSpPr>
        <p:spPr/>
        <p:txBody>
          <a:bodyPr/>
          <a:lstStyle/>
          <a:p>
            <a:pPr>
              <a:defRPr/>
            </a:pPr>
            <a:r>
              <a:rPr lang="en-US" smtClean="0"/>
              <a:t>Template-Primary on 201-shield</a:t>
            </a:r>
            <a:endParaRPr lang="en-US"/>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37</a:t>
            </a:fld>
            <a:endParaRPr lang="en-US" altLang="en-US"/>
          </a:p>
        </p:txBody>
      </p:sp>
    </p:spTree>
    <p:extLst>
      <p:ext uri="{BB962C8B-B14F-4D97-AF65-F5344CB8AC3E}">
        <p14:creationId xmlns:p14="http://schemas.microsoft.com/office/powerpoint/2010/main" val="1301145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6016D82D-2FA2-49D4-A02E-9B1732678141}"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26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49243011-5486-4960-949E-A10AEFF04B3E}" type="slidenum">
              <a:rPr lang="en-US" altLang="en-US" sz="1300">
                <a:solidFill>
                  <a:srgbClr val="000000"/>
                </a:solidFill>
              </a:rPr>
              <a:pPr fontAlgn="base">
                <a:spcBef>
                  <a:spcPct val="0"/>
                </a:spcBef>
                <a:spcAft>
                  <a:spcPct val="0"/>
                </a:spcAft>
                <a:defRPr/>
              </a:pPr>
              <a:t>38</a:t>
            </a:fld>
            <a:endParaRPr lang="en-US" altLang="en-US" sz="1300">
              <a:solidFill>
                <a:srgbClr val="000000"/>
              </a:solidFill>
            </a:endParaRPr>
          </a:p>
        </p:txBody>
      </p:sp>
    </p:spTree>
    <p:extLst>
      <p:ext uri="{BB962C8B-B14F-4D97-AF65-F5344CB8AC3E}">
        <p14:creationId xmlns:p14="http://schemas.microsoft.com/office/powerpoint/2010/main" val="2399390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12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D5F1653-7DC5-4D7C-A93B-3A3DAB52B653}"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512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FFFA81EE-A7F0-4D9D-8159-93EAA9AC14CB}" type="slidenum">
              <a:rPr lang="en-US" altLang="en-US" sz="1300">
                <a:solidFill>
                  <a:srgbClr val="000000"/>
                </a:solidFill>
              </a:rPr>
              <a:pPr fontAlgn="base">
                <a:spcBef>
                  <a:spcPct val="0"/>
                </a:spcBef>
                <a:spcAft>
                  <a:spcPct val="0"/>
                </a:spcAft>
                <a:defRPr/>
              </a:pPr>
              <a:t>39</a:t>
            </a:fld>
            <a:endParaRPr lang="en-US" altLang="en-US" sz="1300">
              <a:solidFill>
                <a:srgbClr val="000000"/>
              </a:solidFill>
            </a:endParaRPr>
          </a:p>
        </p:txBody>
      </p:sp>
    </p:spTree>
    <p:extLst>
      <p:ext uri="{BB962C8B-B14F-4D97-AF65-F5344CB8AC3E}">
        <p14:creationId xmlns:p14="http://schemas.microsoft.com/office/powerpoint/2010/main" val="8059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3ED424F-5F7A-4E2E-A792-D52314EA5CE3}"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EE4FDB68-EFDE-4F1D-BDEA-626FF1DAE8ED}" type="slidenum">
              <a:rPr lang="en-US" altLang="en-US" sz="1300">
                <a:solidFill>
                  <a:srgbClr val="000000"/>
                </a:solidFill>
              </a:rPr>
              <a:pPr fontAlgn="base">
                <a:spcBef>
                  <a:spcPct val="0"/>
                </a:spcBef>
                <a:spcAft>
                  <a:spcPct val="0"/>
                </a:spcAft>
                <a:defRPr/>
              </a:pPr>
              <a:t>40</a:t>
            </a:fld>
            <a:endParaRPr lang="en-US" altLang="en-US" sz="1300">
              <a:solidFill>
                <a:srgbClr val="000000"/>
              </a:solidFill>
            </a:endParaRPr>
          </a:p>
        </p:txBody>
      </p:sp>
    </p:spTree>
    <p:extLst>
      <p:ext uri="{BB962C8B-B14F-4D97-AF65-F5344CB8AC3E}">
        <p14:creationId xmlns:p14="http://schemas.microsoft.com/office/powerpoint/2010/main" val="4275563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6868" fontAlgn="base">
              <a:spcBef>
                <a:spcPct val="0"/>
              </a:spcBef>
              <a:spcAft>
                <a:spcPct val="0"/>
              </a:spcAft>
              <a:defRPr/>
            </a:pPr>
            <a:fld id="{25FF4026-6F05-4FD4-9E84-3AC659F317C9}" type="datetime1">
              <a:rPr lang="en-US">
                <a:solidFill>
                  <a:srgbClr val="000000"/>
                </a:solidFill>
                <a:latin typeface="Arial" charset="0"/>
              </a:rPr>
              <a:pPr defTabSz="936868" fontAlgn="base">
                <a:spcBef>
                  <a:spcPct val="0"/>
                </a:spcBef>
                <a:spcAft>
                  <a:spcPct val="0"/>
                </a:spcAft>
                <a:defRPr/>
              </a:pPr>
              <a:t>10/21/2019</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defTabSz="936868" fontAlgn="base">
              <a:spcBef>
                <a:spcPct val="0"/>
              </a:spcBef>
              <a:spcAft>
                <a:spcPct val="0"/>
              </a:spcAft>
              <a:defRPr/>
            </a:pPr>
            <a:r>
              <a:rPr lang="en-US">
                <a:solidFill>
                  <a:srgbClr val="000000"/>
                </a:solidFill>
                <a:latin typeface="Arial" charset="0"/>
              </a:rPr>
              <a:t>2017 Financial Managers Conference </a:t>
            </a: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pPr defTabSz="935356" fontAlgn="base">
              <a:spcBef>
                <a:spcPct val="0"/>
              </a:spcBef>
              <a:spcAft>
                <a:spcPct val="0"/>
              </a:spcAft>
              <a:defRPr/>
            </a:pPr>
            <a:fld id="{F2588504-5063-4AFD-AD20-61267920A2C5}" type="slidenum">
              <a:rPr lang="en-US" altLang="en-US">
                <a:solidFill>
                  <a:srgbClr val="000000"/>
                </a:solidFill>
                <a:latin typeface="Arial" panose="020B0604020202020204" pitchFamily="34" charset="0"/>
              </a:rPr>
              <a:pPr defTabSz="935356" fontAlgn="base">
                <a:spcBef>
                  <a:spcPct val="0"/>
                </a:spcBef>
                <a:spcAft>
                  <a:spcPct val="0"/>
                </a:spcAft>
                <a:defRPr/>
              </a:pPr>
              <a:t>42</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042785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04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4BC8A7D7-3EEF-4963-AF2D-B8DB6BBAC6EE}"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204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CC58ED44-DCD3-4C21-9A18-FA9C6085D352}" type="slidenum">
              <a:rPr lang="en-US" altLang="en-US" sz="1300">
                <a:solidFill>
                  <a:srgbClr val="000000"/>
                </a:solidFill>
              </a:rPr>
              <a:pPr fontAlgn="base">
                <a:spcBef>
                  <a:spcPct val="0"/>
                </a:spcBef>
                <a:spcAft>
                  <a:spcPct val="0"/>
                </a:spcAft>
                <a:defRPr/>
              </a:pPr>
              <a:t>44</a:t>
            </a:fld>
            <a:endParaRPr lang="en-US" altLang="en-US" sz="1300">
              <a:solidFill>
                <a:srgbClr val="000000"/>
              </a:solidFill>
            </a:endParaRPr>
          </a:p>
        </p:txBody>
      </p:sp>
    </p:spTree>
    <p:extLst>
      <p:ext uri="{BB962C8B-B14F-4D97-AF65-F5344CB8AC3E}">
        <p14:creationId xmlns:p14="http://schemas.microsoft.com/office/powerpoint/2010/main" val="69194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6868" fontAlgn="base">
              <a:spcBef>
                <a:spcPct val="0"/>
              </a:spcBef>
              <a:spcAft>
                <a:spcPct val="0"/>
              </a:spcAft>
              <a:defRPr/>
            </a:pPr>
            <a:fld id="{25FF4026-6F05-4FD4-9E84-3AC659F317C9}" type="datetime1">
              <a:rPr lang="en-US">
                <a:solidFill>
                  <a:srgbClr val="000000"/>
                </a:solidFill>
                <a:latin typeface="Arial" charset="0"/>
              </a:rPr>
              <a:pPr defTabSz="936868" fontAlgn="base">
                <a:spcBef>
                  <a:spcPct val="0"/>
                </a:spcBef>
                <a:spcAft>
                  <a:spcPct val="0"/>
                </a:spcAft>
                <a:defRPr/>
              </a:pPr>
              <a:t>10/21/2019</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defTabSz="936868" fontAlgn="base">
              <a:spcBef>
                <a:spcPct val="0"/>
              </a:spcBef>
              <a:spcAft>
                <a:spcPct val="0"/>
              </a:spcAft>
              <a:defRPr/>
            </a:pPr>
            <a:r>
              <a:rPr lang="en-US">
                <a:solidFill>
                  <a:srgbClr val="000000"/>
                </a:solidFill>
                <a:latin typeface="Arial" charset="0"/>
              </a:rPr>
              <a:t>2017 Financial Managers Conference </a:t>
            </a: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pPr defTabSz="935356" fontAlgn="base">
              <a:spcBef>
                <a:spcPct val="0"/>
              </a:spcBef>
              <a:spcAft>
                <a:spcPct val="0"/>
              </a:spcAft>
              <a:defRPr/>
            </a:pPr>
            <a:fld id="{F2588504-5063-4AFD-AD20-61267920A2C5}" type="slidenum">
              <a:rPr lang="en-US" altLang="en-US">
                <a:solidFill>
                  <a:srgbClr val="000000"/>
                </a:solidFill>
                <a:latin typeface="Arial" panose="020B0604020202020204" pitchFamily="34" charset="0"/>
              </a:rPr>
              <a:pPr defTabSz="935356" fontAlgn="base">
                <a:spcBef>
                  <a:spcPct val="0"/>
                </a:spcBef>
                <a:spcAft>
                  <a:spcPct val="0"/>
                </a:spcAft>
                <a:defRPr/>
              </a:pPr>
              <a:t>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277518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36868" fontAlgn="base">
              <a:spcBef>
                <a:spcPct val="0"/>
              </a:spcBef>
              <a:spcAft>
                <a:spcPct val="0"/>
              </a:spcAft>
              <a:defRPr/>
            </a:pPr>
            <a:fld id="{25FF4026-6F05-4FD4-9E84-3AC659F317C9}" type="datetime1">
              <a:rPr lang="en-US">
                <a:solidFill>
                  <a:srgbClr val="000000"/>
                </a:solidFill>
                <a:latin typeface="Arial" charset="0"/>
              </a:rPr>
              <a:pPr defTabSz="936868" fontAlgn="base">
                <a:spcBef>
                  <a:spcPct val="0"/>
                </a:spcBef>
                <a:spcAft>
                  <a:spcPct val="0"/>
                </a:spcAft>
                <a:defRPr/>
              </a:pPr>
              <a:t>10/21/2019</a:t>
            </a:fld>
            <a:endParaRPr lang="en-US" dirty="0">
              <a:solidFill>
                <a:srgbClr val="000000"/>
              </a:solidFill>
              <a:latin typeface="Arial" charset="0"/>
            </a:endParaRPr>
          </a:p>
        </p:txBody>
      </p:sp>
      <p:sp>
        <p:nvSpPr>
          <p:cNvPr id="5" name="Footer Placeholder 4"/>
          <p:cNvSpPr>
            <a:spLocks noGrp="1"/>
          </p:cNvSpPr>
          <p:nvPr>
            <p:ph type="ftr" sz="quarter" idx="11"/>
          </p:nvPr>
        </p:nvSpPr>
        <p:spPr/>
        <p:txBody>
          <a:bodyPr/>
          <a:lstStyle/>
          <a:p>
            <a:pPr defTabSz="936868" fontAlgn="base">
              <a:spcBef>
                <a:spcPct val="0"/>
              </a:spcBef>
              <a:spcAft>
                <a:spcPct val="0"/>
              </a:spcAft>
              <a:defRPr/>
            </a:pPr>
            <a:r>
              <a:rPr lang="en-US">
                <a:solidFill>
                  <a:srgbClr val="000000"/>
                </a:solidFill>
                <a:latin typeface="Arial" charset="0"/>
              </a:rPr>
              <a:t>2017 Financial Managers Conference </a:t>
            </a:r>
            <a:endParaRPr lang="en-US" dirty="0">
              <a:solidFill>
                <a:srgbClr val="000000"/>
              </a:solidFill>
              <a:latin typeface="Arial" charset="0"/>
            </a:endParaRPr>
          </a:p>
        </p:txBody>
      </p:sp>
      <p:sp>
        <p:nvSpPr>
          <p:cNvPr id="6" name="Slide Number Placeholder 5"/>
          <p:cNvSpPr>
            <a:spLocks noGrp="1"/>
          </p:cNvSpPr>
          <p:nvPr>
            <p:ph type="sldNum" sz="quarter" idx="12"/>
          </p:nvPr>
        </p:nvSpPr>
        <p:spPr/>
        <p:txBody>
          <a:bodyPr/>
          <a:lstStyle/>
          <a:p>
            <a:pPr defTabSz="935356" fontAlgn="base">
              <a:spcBef>
                <a:spcPct val="0"/>
              </a:spcBef>
              <a:spcAft>
                <a:spcPct val="0"/>
              </a:spcAft>
              <a:defRPr/>
            </a:pPr>
            <a:fld id="{F2588504-5063-4AFD-AD20-61267920A2C5}" type="slidenum">
              <a:rPr lang="en-US" altLang="en-US">
                <a:solidFill>
                  <a:srgbClr val="000000"/>
                </a:solidFill>
                <a:latin typeface="Arial" panose="020B0604020202020204" pitchFamily="34" charset="0"/>
              </a:rPr>
              <a:pPr defTabSz="935356" fontAlgn="base">
                <a:spcBef>
                  <a:spcPct val="0"/>
                </a:spcBef>
                <a:spcAft>
                  <a:spcPct val="0"/>
                </a:spcAft>
                <a:defRPr/>
              </a:pPr>
              <a:t>45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131852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E1ED936C-F45D-4CA9-A23D-8CAFEC9B0823}"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29E0FB21-E890-48C7-BC22-CA1D2448E76B}" type="slidenum">
              <a:rPr lang="en-US" altLang="en-US" sz="1300">
                <a:solidFill>
                  <a:srgbClr val="000000"/>
                </a:solidFill>
              </a:rPr>
              <a:pPr fontAlgn="base">
                <a:spcBef>
                  <a:spcPct val="0"/>
                </a:spcBef>
                <a:spcAft>
                  <a:spcPct val="0"/>
                </a:spcAft>
                <a:defRPr/>
              </a:pPr>
              <a:t>46</a:t>
            </a:fld>
            <a:endParaRPr lang="en-US" altLang="en-US" sz="1300">
              <a:solidFill>
                <a:srgbClr val="000000"/>
              </a:solidFill>
            </a:endParaRPr>
          </a:p>
        </p:txBody>
      </p:sp>
    </p:spTree>
    <p:extLst>
      <p:ext uri="{BB962C8B-B14F-4D97-AF65-F5344CB8AC3E}">
        <p14:creationId xmlns:p14="http://schemas.microsoft.com/office/powerpoint/2010/main" val="3055634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15DBEBF8-ABAF-4481-8B90-D83B564A3A99}" type="datetime1">
              <a:rPr lang="en-US" altLang="en-US" sz="1300">
                <a:solidFill>
                  <a:srgbClr val="000000"/>
                </a:solidFill>
              </a:rPr>
              <a:pPr fontAlgn="base">
                <a:spcBef>
                  <a:spcPct val="0"/>
                </a:spcBef>
                <a:spcAft>
                  <a:spcPct val="0"/>
                </a:spcAft>
                <a:defRPr/>
              </a:pPr>
              <a:t>10/21/2019</a:t>
            </a:fld>
            <a:endParaRPr lang="en-US" altLang="en-US" sz="1300">
              <a:solidFill>
                <a:srgbClr val="000000"/>
              </a:solidFill>
            </a:endParaRPr>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defRPr/>
            </a:pPr>
            <a:fld id="{DF4CE02D-1E9E-426B-B59B-DB6AB32980D2}" type="slidenum">
              <a:rPr lang="en-US" altLang="en-US" sz="1300">
                <a:solidFill>
                  <a:srgbClr val="000000"/>
                </a:solidFill>
              </a:rPr>
              <a:pPr fontAlgn="base">
                <a:spcBef>
                  <a:spcPct val="0"/>
                </a:spcBef>
                <a:spcAft>
                  <a:spcPct val="0"/>
                </a:spcAft>
                <a:defRPr/>
              </a:pPr>
              <a:t>47</a:t>
            </a:fld>
            <a:endParaRPr lang="en-US" altLang="en-US" sz="1300">
              <a:solidFill>
                <a:srgbClr val="000000"/>
              </a:solidFill>
            </a:endParaRPr>
          </a:p>
        </p:txBody>
      </p:sp>
    </p:spTree>
    <p:extLst>
      <p:ext uri="{BB962C8B-B14F-4D97-AF65-F5344CB8AC3E}">
        <p14:creationId xmlns:p14="http://schemas.microsoft.com/office/powerpoint/2010/main" val="2133471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9254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116193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51</a:t>
            </a:fld>
            <a:endParaRPr lang="en-US" altLang="en-US" dirty="0"/>
          </a:p>
        </p:txBody>
      </p:sp>
    </p:spTree>
    <p:extLst>
      <p:ext uri="{BB962C8B-B14F-4D97-AF65-F5344CB8AC3E}">
        <p14:creationId xmlns:p14="http://schemas.microsoft.com/office/powerpoint/2010/main" val="1199237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105138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61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4379" rtl="0" eaLnBrk="1" fontAlgn="base" latinLnBrk="0" hangingPunct="1">
              <a:lnSpc>
                <a:spcPct val="100000"/>
              </a:lnSpc>
              <a:spcBef>
                <a:spcPct val="0"/>
              </a:spcBef>
              <a:spcAft>
                <a:spcPct val="0"/>
              </a:spcAft>
              <a:buClrTx/>
              <a:buSzTx/>
              <a:buFontTx/>
              <a:buNone/>
              <a:tabLst/>
              <a:defRPr/>
            </a:pPr>
            <a:fld id="{4D6540A1-1DAF-42EE-9007-D4BD667ECD77}" type="datetime1">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4379" rtl="0" eaLnBrk="1" fontAlgn="base" latinLnBrk="0" hangingPunct="1">
                <a:lnSpc>
                  <a:spcPct val="100000"/>
                </a:lnSpc>
                <a:spcBef>
                  <a:spcPct val="0"/>
                </a:spcBef>
                <a:spcAft>
                  <a:spcPct val="0"/>
                </a:spcAft>
                <a:buClrTx/>
                <a:buSzTx/>
                <a:buFontTx/>
                <a:buNone/>
                <a:tabLst/>
                <a:defRPr/>
              </a:pPr>
              <a:t>10/21/2019</a:t>
            </a:fld>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614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79">
              <a:spcBef>
                <a:spcPct val="30000"/>
              </a:spcBef>
              <a:defRPr sz="1200">
                <a:solidFill>
                  <a:schemeClr val="tx1"/>
                </a:solidFill>
                <a:latin typeface="Arial" panose="020B0604020202020204" pitchFamily="34" charset="0"/>
              </a:defRPr>
            </a:lvl1pPr>
            <a:lvl2pPr marL="752022" indent="-288867" defTabSz="934379">
              <a:spcBef>
                <a:spcPct val="30000"/>
              </a:spcBef>
              <a:defRPr sz="1200">
                <a:solidFill>
                  <a:schemeClr val="tx1"/>
                </a:solidFill>
                <a:latin typeface="Arial" panose="020B0604020202020204" pitchFamily="34" charset="0"/>
              </a:defRPr>
            </a:lvl2pPr>
            <a:lvl3pPr marL="1158694" indent="-230771" defTabSz="934379">
              <a:spcBef>
                <a:spcPct val="30000"/>
              </a:spcBef>
              <a:defRPr sz="1200">
                <a:solidFill>
                  <a:schemeClr val="tx1"/>
                </a:solidFill>
                <a:latin typeface="Arial" panose="020B0604020202020204" pitchFamily="34" charset="0"/>
              </a:defRPr>
            </a:lvl3pPr>
            <a:lvl4pPr marL="1621850" indent="-230771" defTabSz="934379">
              <a:spcBef>
                <a:spcPct val="30000"/>
              </a:spcBef>
              <a:defRPr sz="1200">
                <a:solidFill>
                  <a:schemeClr val="tx1"/>
                </a:solidFill>
                <a:latin typeface="Arial" panose="020B0604020202020204" pitchFamily="34" charset="0"/>
              </a:defRPr>
            </a:lvl4pPr>
            <a:lvl5pPr marL="2085003" indent="-230771" defTabSz="934379">
              <a:spcBef>
                <a:spcPct val="30000"/>
              </a:spcBef>
              <a:defRPr sz="1200">
                <a:solidFill>
                  <a:schemeClr val="tx1"/>
                </a:solidFill>
                <a:latin typeface="Arial" panose="020B0604020202020204" pitchFamily="34" charset="0"/>
              </a:defRPr>
            </a:lvl5pPr>
            <a:lvl6pPr marL="2549772" indent="-230771" defTabSz="934379" eaLnBrk="0" fontAlgn="base" hangingPunct="0">
              <a:spcBef>
                <a:spcPct val="30000"/>
              </a:spcBef>
              <a:spcAft>
                <a:spcPct val="0"/>
              </a:spcAft>
              <a:defRPr sz="1200">
                <a:solidFill>
                  <a:schemeClr val="tx1"/>
                </a:solidFill>
                <a:latin typeface="Arial" panose="020B0604020202020204" pitchFamily="34" charset="0"/>
              </a:defRPr>
            </a:lvl6pPr>
            <a:lvl7pPr marL="3014541" indent="-230771" defTabSz="934379" eaLnBrk="0" fontAlgn="base" hangingPunct="0">
              <a:spcBef>
                <a:spcPct val="30000"/>
              </a:spcBef>
              <a:spcAft>
                <a:spcPct val="0"/>
              </a:spcAft>
              <a:defRPr sz="1200">
                <a:solidFill>
                  <a:schemeClr val="tx1"/>
                </a:solidFill>
                <a:latin typeface="Arial" panose="020B0604020202020204" pitchFamily="34" charset="0"/>
              </a:defRPr>
            </a:lvl7pPr>
            <a:lvl8pPr marL="3479310" indent="-230771" defTabSz="934379" eaLnBrk="0" fontAlgn="base" hangingPunct="0">
              <a:spcBef>
                <a:spcPct val="30000"/>
              </a:spcBef>
              <a:spcAft>
                <a:spcPct val="0"/>
              </a:spcAft>
              <a:defRPr sz="1200">
                <a:solidFill>
                  <a:schemeClr val="tx1"/>
                </a:solidFill>
                <a:latin typeface="Arial" panose="020B0604020202020204" pitchFamily="34" charset="0"/>
              </a:defRPr>
            </a:lvl8pPr>
            <a:lvl9pPr marL="3944078" indent="-230771" defTabSz="934379"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34379" rtl="0" eaLnBrk="1" fontAlgn="base" latinLnBrk="0" hangingPunct="1">
              <a:lnSpc>
                <a:spcPct val="100000"/>
              </a:lnSpc>
              <a:spcBef>
                <a:spcPct val="0"/>
              </a:spcBef>
              <a:spcAft>
                <a:spcPct val="0"/>
              </a:spcAft>
              <a:buClrTx/>
              <a:buSzTx/>
              <a:buFontTx/>
              <a:buNone/>
              <a:tabLst/>
              <a:defRPr/>
            </a:pPr>
            <a:fld id="{F39144FB-D5E2-46C1-A59A-297768F0A4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4379"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612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6</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7514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7</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06652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8</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60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5356" fontAlgn="base">
              <a:spcBef>
                <a:spcPct val="0"/>
              </a:spcBef>
              <a:spcAft>
                <a:spcPct val="0"/>
              </a:spcAft>
              <a:defRPr/>
            </a:pPr>
            <a:fld id="{42F47B9A-D198-4D03-9227-F10F80C459C3}" type="slidenum">
              <a:rPr lang="en-US">
                <a:solidFill>
                  <a:srgbClr val="000000"/>
                </a:solidFill>
                <a:latin typeface="Arial" panose="020B0604020202020204" pitchFamily="34" charset="0"/>
              </a:rPr>
              <a:pPr defTabSz="935356" fontAlgn="base">
                <a:spcBef>
                  <a:spcPct val="0"/>
                </a:spcBef>
                <a:spcAft>
                  <a:spcPct val="0"/>
                </a:spcAft>
                <a:defRPr/>
              </a:pPr>
              <a:t>9</a:t>
            </a:fld>
            <a:endParaRPr lang="en-US" dirty="0">
              <a:solidFill>
                <a:srgbClr val="000000"/>
              </a:solidFill>
              <a:latin typeface="Arial" panose="020B0604020202020204" pitchFamily="34" charset="0"/>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6967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44C5AAB6-F904-E54F-87E2-59C4D8FD576A}" type="datetime1">
              <a:rPr lang="en-US" smtClean="0"/>
              <a:pPr>
                <a:defRPr/>
              </a:pPr>
              <a:t>10/21/2019</a:t>
            </a:fld>
            <a:endParaRPr lang="en-US" dirty="0"/>
          </a:p>
        </p:txBody>
      </p:sp>
      <p:sp>
        <p:nvSpPr>
          <p:cNvPr id="5" name="Footer Placeholder 4"/>
          <p:cNvSpPr>
            <a:spLocks noGrp="1"/>
          </p:cNvSpPr>
          <p:nvPr>
            <p:ph type="ftr" sz="quarter" idx="11"/>
          </p:nvPr>
        </p:nvSpPr>
        <p:spPr/>
        <p:txBody>
          <a:bodyPr/>
          <a:lstStyle/>
          <a:p>
            <a:pPr>
              <a:defRPr/>
            </a:pPr>
            <a:r>
              <a:rPr lang="en-US" dirty="0" smtClean="0"/>
              <a:t>Template-Primary on 201-shield</a:t>
            </a:r>
            <a:endParaRPr lang="en-US" dirty="0"/>
          </a:p>
        </p:txBody>
      </p:sp>
      <p:sp>
        <p:nvSpPr>
          <p:cNvPr id="6" name="Slide Number Placeholder 5"/>
          <p:cNvSpPr>
            <a:spLocks noGrp="1"/>
          </p:cNvSpPr>
          <p:nvPr>
            <p:ph type="sldNum" sz="quarter" idx="12"/>
          </p:nvPr>
        </p:nvSpPr>
        <p:spPr/>
        <p:txBody>
          <a:bodyPr/>
          <a:lstStyle/>
          <a:p>
            <a:pPr>
              <a:defRPr/>
            </a:pPr>
            <a:fld id="{62DFBF03-F759-764D-A12A-88ADDE7BEE97}" type="slidenum">
              <a:rPr lang="en-US" altLang="en-US" smtClean="0"/>
              <a:pPr>
                <a:defRPr/>
              </a:pPr>
              <a:t>10</a:t>
            </a:fld>
            <a:endParaRPr lang="en-US" altLang="en-US" dirty="0"/>
          </a:p>
        </p:txBody>
      </p:sp>
    </p:spTree>
    <p:extLst>
      <p:ext uri="{BB962C8B-B14F-4D97-AF65-F5344CB8AC3E}">
        <p14:creationId xmlns:p14="http://schemas.microsoft.com/office/powerpoint/2010/main" val="1406522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C05FD6E4-E8B3-E844-80DB-B850D2BB8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D17CB48-3E78-7E4A-BFEA-551CD0F74CB1}"/>
              </a:ext>
            </a:extLst>
          </p:cNvPr>
          <p:cNvCxnSpPr/>
          <p:nvPr userDrawn="1"/>
        </p:nvCxnSpPr>
        <p:spPr>
          <a:xfrm>
            <a:off x="0" y="833438"/>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76" name="Rectangle 4"/>
          <p:cNvSpPr>
            <a:spLocks noGrp="1" noChangeArrowheads="1"/>
          </p:cNvSpPr>
          <p:nvPr>
            <p:ph type="ctrTitle"/>
          </p:nvPr>
        </p:nvSpPr>
        <p:spPr bwMode="invGray">
          <a:xfrm>
            <a:off x="1" y="2392432"/>
            <a:ext cx="9143996"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0" y="3025243"/>
            <a:ext cx="9143997"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6" name="Date Placeholder 5">
            <a:extLst>
              <a:ext uri="{FF2B5EF4-FFF2-40B4-BE49-F238E27FC236}">
                <a16:creationId xmlns:a16="http://schemas.microsoft.com/office/drawing/2014/main" id="{B71E1557-6FBB-AD43-A26C-521299F41F61}"/>
              </a:ext>
            </a:extLst>
          </p:cNvPr>
          <p:cNvSpPr>
            <a:spLocks noGrp="1" noChangeArrowheads="1"/>
          </p:cNvSpPr>
          <p:nvPr>
            <p:ph type="dt" sz="half" idx="10"/>
          </p:nvPr>
        </p:nvSpPr>
        <p:spPr>
          <a:xfrm>
            <a:off x="484188" y="6381750"/>
            <a:ext cx="1550987" cy="476250"/>
          </a:xfrm>
        </p:spPr>
        <p:txBody>
          <a:bodyPr/>
          <a:lstStyle>
            <a:lvl1pPr>
              <a:defRPr sz="1000"/>
            </a:lvl1pPr>
          </a:lstStyle>
          <a:p>
            <a:pPr>
              <a:defRPr/>
            </a:pPr>
            <a:endParaRPr lang="en-US" dirty="0"/>
          </a:p>
        </p:txBody>
      </p:sp>
      <p:sp>
        <p:nvSpPr>
          <p:cNvPr id="7" name="Footer Placeholder 6">
            <a:extLst>
              <a:ext uri="{FF2B5EF4-FFF2-40B4-BE49-F238E27FC236}">
                <a16:creationId xmlns:a16="http://schemas.microsoft.com/office/drawing/2014/main" id="{BC6AA35B-34FD-C945-BAD5-34AB237A9A09}"/>
              </a:ext>
            </a:extLst>
          </p:cNvPr>
          <p:cNvSpPr>
            <a:spLocks noGrp="1" noChangeArrowheads="1"/>
          </p:cNvSpPr>
          <p:nvPr>
            <p:ph type="ftr" sz="quarter" idx="11"/>
          </p:nvPr>
        </p:nvSpPr>
        <p:spPr>
          <a:xfrm>
            <a:off x="2066925" y="6381750"/>
            <a:ext cx="6100763" cy="476250"/>
          </a:xfrm>
        </p:spPr>
        <p:txBody>
          <a:bodyPr anchorCtr="1"/>
          <a:lstStyle>
            <a:lvl1pPr>
              <a:defRPr sz="1000"/>
            </a:lvl1pPr>
          </a:lstStyle>
          <a:p>
            <a:pPr>
              <a:defRPr/>
            </a:pPr>
            <a:endParaRPr lang="en-US" dirty="0"/>
          </a:p>
        </p:txBody>
      </p:sp>
      <p:sp>
        <p:nvSpPr>
          <p:cNvPr id="8" name="Slide Number Placeholder 7">
            <a:extLst>
              <a:ext uri="{FF2B5EF4-FFF2-40B4-BE49-F238E27FC236}">
                <a16:creationId xmlns:a16="http://schemas.microsoft.com/office/drawing/2014/main" id="{4536AF12-1A49-AF42-A575-A3C820580B34}"/>
              </a:ext>
            </a:extLst>
          </p:cNvPr>
          <p:cNvSpPr>
            <a:spLocks noGrp="1" noChangeArrowheads="1"/>
          </p:cNvSpPr>
          <p:nvPr>
            <p:ph type="sldNum" sz="quarter" idx="12"/>
          </p:nvPr>
        </p:nvSpPr>
        <p:spPr>
          <a:xfrm>
            <a:off x="8169275" y="6381750"/>
            <a:ext cx="974725" cy="476250"/>
          </a:xfrm>
        </p:spPr>
        <p:txBody>
          <a:bodyPr/>
          <a:lstStyle>
            <a:lvl1pPr>
              <a:defRPr/>
            </a:lvl1pPr>
          </a:lstStyle>
          <a:p>
            <a:pPr>
              <a:defRPr/>
            </a:pPr>
            <a:fld id="{82EB5C38-37A9-3C49-9687-5364E99858F9}" type="slidenum">
              <a:rPr lang="en-US" altLang="en-US"/>
              <a:pPr>
                <a:defRPr/>
              </a:pPr>
              <a:t>‹#›</a:t>
            </a:fld>
            <a:endParaRPr lang="en-US" altLang="en-US" dirty="0"/>
          </a:p>
        </p:txBody>
      </p:sp>
    </p:spTree>
    <p:extLst>
      <p:ext uri="{BB962C8B-B14F-4D97-AF65-F5344CB8AC3E}">
        <p14:creationId xmlns:p14="http://schemas.microsoft.com/office/powerpoint/2010/main" val="17720954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77066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forma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2"/>
            <a:ext cx="2133600" cy="365125"/>
          </a:xfrm>
          <a:prstGeom prst="rect">
            <a:avLst/>
          </a:prstGeom>
        </p:spPr>
        <p:txBody>
          <a:bodyPr/>
          <a:lstStyle>
            <a:lvl1pPr>
              <a:defRPr sz="788" b="1" i="1">
                <a:solidFill>
                  <a:schemeClr val="tx1"/>
                </a:solidFill>
                <a:latin typeface="Arial Narrow" panose="020B0606020202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FF0180-C77D-4D03-AC08-0BC1DFA7A75E}" type="datetime1">
              <a:rPr kumimoji="0" lang="en-US" sz="788" b="1" i="1" u="none" strike="noStrike" kern="1200" cap="none" spc="0" normalizeH="0" baseline="0" noProof="0" smtClean="0">
                <a:ln>
                  <a:noFill/>
                </a:ln>
                <a:solidFill>
                  <a:srgbClr val="FFFFFF"/>
                </a:solidFill>
                <a:effectLst/>
                <a:uLnTx/>
                <a:uFillTx/>
                <a:latin typeface="Arial Narrow" panose="020B060602020203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10/21/2019</a:t>
            </a:fld>
            <a:endParaRPr kumimoji="0" lang="en-US" sz="788" b="1" i="1"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algn="r">
              <a:defRPr sz="788" b="1">
                <a:latin typeface="Arial Narrow" panose="020B0606020202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7F1ABF-CE35-4BF2-A2ED-4F50B5C41B28}" type="slidenum">
              <a:rPr kumimoji="0" lang="en-US" sz="788" b="1" i="0" u="none" strike="noStrike" kern="1200" cap="none" spc="0" normalizeH="0" baseline="0" noProof="0" smtClean="0">
                <a:ln>
                  <a:noFill/>
                </a:ln>
                <a:solidFill>
                  <a:srgbClr val="000000"/>
                </a:solidFill>
                <a:effectLst/>
                <a:uLnTx/>
                <a:uFillTx/>
                <a:latin typeface="Arial Narrow" panose="020B0606020202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788"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2" name="Text Placeholder 11"/>
          <p:cNvSpPr>
            <a:spLocks noGrp="1"/>
          </p:cNvSpPr>
          <p:nvPr>
            <p:ph type="body" sz="quarter" idx="13"/>
          </p:nvPr>
        </p:nvSpPr>
        <p:spPr>
          <a:xfrm>
            <a:off x="762000" y="381000"/>
            <a:ext cx="7696200" cy="438582"/>
          </a:xfrm>
          <a:prstGeom prst="rect">
            <a:avLst/>
          </a:prstGeom>
        </p:spPr>
        <p:txBody>
          <a:bodyPr/>
          <a:lstStyle>
            <a:lvl1pPr marL="41672" indent="0" algn="ctr">
              <a:buFontTx/>
              <a:buNone/>
              <a:defRPr sz="2250" b="1" cap="none" baseline="0"/>
            </a:lvl1pPr>
          </a:lstStyle>
          <a:p>
            <a:pPr lvl="0"/>
            <a:endParaRPr lang="en-US" dirty="0"/>
          </a:p>
        </p:txBody>
      </p:sp>
    </p:spTree>
    <p:extLst>
      <p:ext uri="{BB962C8B-B14F-4D97-AF65-F5344CB8AC3E}">
        <p14:creationId xmlns:p14="http://schemas.microsoft.com/office/powerpoint/2010/main" val="1244265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1C20E0-128E-43E0-A28F-1EC66CCE9F4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99771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164027-1437-46B2-9C99-A3219E5A3842}"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65720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FBEC8-5CE2-40CA-8840-CA3C95D668CA}"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80160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2BE36-60F5-4611-A915-78F8E63C2E2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43162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27FDC5-29CC-4D6C-8D47-F7A0C1C0B4D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94514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A10E4-9ABC-4ECF-B4C9-A902FF37D90F}"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48613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7F7D7-444B-4574-BC92-24B02C90DCF7}"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78959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9FAC5C-EA91-449B-A3E6-552E8E009B6C}"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9291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13543"/>
            <a:ext cx="9144000"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485775" y="2287148"/>
            <a:ext cx="8237601"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BD198680-3D65-F144-8319-786D4225A54E}"/>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7A5FBA5-F305-9546-938E-1BF89286D693}"/>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40EC466-0774-EF4A-BC4D-B6E028159FC3}"/>
              </a:ext>
            </a:extLst>
          </p:cNvPr>
          <p:cNvSpPr>
            <a:spLocks noGrp="1" noChangeArrowheads="1"/>
          </p:cNvSpPr>
          <p:nvPr userDrawn="1">
            <p:ph type="sldNum" sz="quarter" idx="12"/>
          </p:nvPr>
        </p:nvSpPr>
        <p:spPr>
          <a:ln/>
        </p:spPr>
        <p:txBody>
          <a:bodyPr/>
          <a:lstStyle>
            <a:lvl1pPr>
              <a:defRPr/>
            </a:lvl1pPr>
          </a:lstStyle>
          <a:p>
            <a:pPr>
              <a:defRPr/>
            </a:pPr>
            <a:fld id="{5776CE1F-6881-F140-8D00-875C159A4D55}" type="slidenum">
              <a:rPr lang="en-US" altLang="en-US"/>
              <a:pPr>
                <a:defRPr/>
              </a:pPr>
              <a:t>‹#›</a:t>
            </a:fld>
            <a:endParaRPr lang="en-US" altLang="en-US" dirty="0"/>
          </a:p>
        </p:txBody>
      </p:sp>
    </p:spTree>
    <p:extLst>
      <p:ext uri="{BB962C8B-B14F-4D97-AF65-F5344CB8AC3E}">
        <p14:creationId xmlns:p14="http://schemas.microsoft.com/office/powerpoint/2010/main" val="384400660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8CD9FBA-C147-4DEA-91DC-838EE12F0135}"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52182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634C12-5CE9-4FC7-B799-2F53275CC201}"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0809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245889"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245889"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a:extLst>
              <a:ext uri="{FF2B5EF4-FFF2-40B4-BE49-F238E27FC236}">
                <a16:creationId xmlns:a16="http://schemas.microsoft.com/office/drawing/2014/main" id="{6F6AE448-5238-A54F-BF0D-675274758D1D}"/>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C98BDA9-0CE0-CA45-A395-D5E0633220F3}"/>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4C137F2-9ACB-494B-949E-018BEB0D9278}"/>
              </a:ext>
            </a:extLst>
          </p:cNvPr>
          <p:cNvSpPr>
            <a:spLocks noGrp="1" noChangeArrowheads="1"/>
          </p:cNvSpPr>
          <p:nvPr userDrawn="1">
            <p:ph type="sldNum" sz="quarter" idx="12"/>
          </p:nvPr>
        </p:nvSpPr>
        <p:spPr>
          <a:ln/>
        </p:spPr>
        <p:txBody>
          <a:bodyPr/>
          <a:lstStyle>
            <a:lvl1pPr>
              <a:defRPr/>
            </a:lvl1pPr>
          </a:lstStyle>
          <a:p>
            <a:pPr>
              <a:defRPr/>
            </a:pPr>
            <a:fld id="{8C6DDDCD-491D-5B44-8555-782DD431F92D}" type="slidenum">
              <a:rPr lang="en-US" altLang="en-US"/>
              <a:pPr>
                <a:defRPr/>
              </a:pPr>
              <a:t>‹#›</a:t>
            </a:fld>
            <a:endParaRPr lang="en-US" altLang="en-US" dirty="0"/>
          </a:p>
        </p:txBody>
      </p:sp>
    </p:spTree>
    <p:extLst>
      <p:ext uri="{BB962C8B-B14F-4D97-AF65-F5344CB8AC3E}">
        <p14:creationId xmlns:p14="http://schemas.microsoft.com/office/powerpoint/2010/main" val="7467290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8389"/>
            <a:ext cx="9144001" cy="480131"/>
          </a:xfrm>
        </p:spPr>
        <p:txBody>
          <a:bodyPr/>
          <a:lstStyle/>
          <a:p>
            <a:r>
              <a:rPr lang="en-US" dirty="0"/>
              <a:t>Click to edit Master title style</a:t>
            </a:r>
          </a:p>
        </p:txBody>
      </p:sp>
      <p:sp>
        <p:nvSpPr>
          <p:cNvPr id="3" name="Content Placeholder 2"/>
          <p:cNvSpPr>
            <a:spLocks noGrp="1"/>
          </p:cNvSpPr>
          <p:nvPr>
            <p:ph sz="half" idx="1"/>
          </p:nvPr>
        </p:nvSpPr>
        <p:spPr>
          <a:xfrm>
            <a:off x="502947"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57667"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A9CFE7EE-4FB0-D942-BF5E-3945BF0BD1C1}"/>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5637D64C-F27A-E740-B656-9ECD049FA8D2}"/>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5964FC0-C806-F046-9BCE-4551E3465AB6}"/>
              </a:ext>
            </a:extLst>
          </p:cNvPr>
          <p:cNvSpPr>
            <a:spLocks noGrp="1" noChangeArrowheads="1"/>
          </p:cNvSpPr>
          <p:nvPr userDrawn="1">
            <p:ph type="sldNum" sz="quarter" idx="12"/>
          </p:nvPr>
        </p:nvSpPr>
        <p:spPr>
          <a:ln/>
        </p:spPr>
        <p:txBody>
          <a:bodyPr/>
          <a:lstStyle>
            <a:lvl1pPr>
              <a:defRPr/>
            </a:lvl1pPr>
          </a:lstStyle>
          <a:p>
            <a:pPr>
              <a:defRPr/>
            </a:pPr>
            <a:fld id="{6A86D74F-46AC-0E43-B339-4709FC65698B}" type="slidenum">
              <a:rPr lang="en-US" altLang="en-US"/>
              <a:pPr>
                <a:defRPr/>
              </a:pPr>
              <a:t>‹#›</a:t>
            </a:fld>
            <a:endParaRPr lang="en-US" altLang="en-US" dirty="0"/>
          </a:p>
        </p:txBody>
      </p:sp>
    </p:spTree>
    <p:extLst>
      <p:ext uri="{BB962C8B-B14F-4D97-AF65-F5344CB8AC3E}">
        <p14:creationId xmlns:p14="http://schemas.microsoft.com/office/powerpoint/2010/main" val="40287114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303081"/>
            <a:ext cx="9144000" cy="4801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73045"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3044"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0870"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0869"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B58F0C6C-A3DB-3C4C-850E-A50CD4D93BE7}"/>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3A2EABE3-8733-BB41-861D-C9C3C872E219}"/>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0FE8C1B3-B62B-AB41-B83F-FE61FD9DA7D5}"/>
              </a:ext>
            </a:extLst>
          </p:cNvPr>
          <p:cNvSpPr>
            <a:spLocks noGrp="1" noChangeArrowheads="1"/>
          </p:cNvSpPr>
          <p:nvPr userDrawn="1">
            <p:ph type="sldNum" sz="quarter" idx="12"/>
          </p:nvPr>
        </p:nvSpPr>
        <p:spPr>
          <a:ln/>
        </p:spPr>
        <p:txBody>
          <a:bodyPr/>
          <a:lstStyle>
            <a:lvl1pPr>
              <a:defRPr/>
            </a:lvl1pPr>
          </a:lstStyle>
          <a:p>
            <a:pPr>
              <a:defRPr/>
            </a:pPr>
            <a:fld id="{B1609A2B-5ECC-A94C-ABCA-5007BF2A6E83}" type="slidenum">
              <a:rPr lang="en-US" altLang="en-US"/>
              <a:pPr>
                <a:defRPr/>
              </a:pPr>
              <a:t>‹#›</a:t>
            </a:fld>
            <a:endParaRPr lang="en-US" altLang="en-US" dirty="0"/>
          </a:p>
        </p:txBody>
      </p:sp>
    </p:spTree>
    <p:extLst>
      <p:ext uri="{BB962C8B-B14F-4D97-AF65-F5344CB8AC3E}">
        <p14:creationId xmlns:p14="http://schemas.microsoft.com/office/powerpoint/2010/main" val="14834213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081092"/>
            <a:ext cx="9144000" cy="480131"/>
          </a:xfrm>
        </p:spPr>
        <p:txBody>
          <a:bodyPr/>
          <a:lstStyle/>
          <a:p>
            <a:r>
              <a:rPr lang="en-US" dirty="0"/>
              <a:t>Click to edit Master title style</a:t>
            </a:r>
          </a:p>
        </p:txBody>
      </p:sp>
      <p:sp>
        <p:nvSpPr>
          <p:cNvPr id="3" name="Rectangle 4">
            <a:extLst>
              <a:ext uri="{FF2B5EF4-FFF2-40B4-BE49-F238E27FC236}">
                <a16:creationId xmlns:a16="http://schemas.microsoft.com/office/drawing/2014/main" id="{9F7CE305-E1A2-6441-B6AF-7317FF85F499}"/>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D6F4AE0C-3210-CC4D-9B57-60F57680FC79}"/>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941A2F15-097C-0440-9D78-FD39002457DF}"/>
              </a:ext>
            </a:extLst>
          </p:cNvPr>
          <p:cNvSpPr>
            <a:spLocks noGrp="1" noChangeArrowheads="1"/>
          </p:cNvSpPr>
          <p:nvPr userDrawn="1">
            <p:ph type="sldNum" sz="quarter" idx="12"/>
          </p:nvPr>
        </p:nvSpPr>
        <p:spPr>
          <a:ln/>
        </p:spPr>
        <p:txBody>
          <a:bodyPr/>
          <a:lstStyle>
            <a:lvl1pPr>
              <a:defRPr/>
            </a:lvl1pPr>
          </a:lstStyle>
          <a:p>
            <a:pPr>
              <a:defRPr/>
            </a:pPr>
            <a:fld id="{B3E965CD-1DBD-9A4E-A5AC-197B143B8900}" type="slidenum">
              <a:rPr lang="en-US" altLang="en-US"/>
              <a:pPr>
                <a:defRPr/>
              </a:pPr>
              <a:t>‹#›</a:t>
            </a:fld>
            <a:endParaRPr lang="en-US" altLang="en-US" dirty="0"/>
          </a:p>
        </p:txBody>
      </p:sp>
    </p:spTree>
    <p:extLst>
      <p:ext uri="{BB962C8B-B14F-4D97-AF65-F5344CB8AC3E}">
        <p14:creationId xmlns:p14="http://schemas.microsoft.com/office/powerpoint/2010/main" val="33239389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04604B-42A6-5D40-A8B0-38FABBE03274}"/>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497A61A9-77BC-6D4C-8387-B652BF733685}"/>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3FB5FB15-64F3-4844-A3E4-14A85271361A}"/>
              </a:ext>
            </a:extLst>
          </p:cNvPr>
          <p:cNvSpPr>
            <a:spLocks noGrp="1" noChangeArrowheads="1"/>
          </p:cNvSpPr>
          <p:nvPr userDrawn="1">
            <p:ph type="sldNum" sz="quarter" idx="12"/>
          </p:nvPr>
        </p:nvSpPr>
        <p:spPr>
          <a:ln/>
        </p:spPr>
        <p:txBody>
          <a:bodyPr/>
          <a:lstStyle>
            <a:lvl1pPr>
              <a:defRPr/>
            </a:lvl1pPr>
          </a:lstStyle>
          <a:p>
            <a:pPr>
              <a:defRPr/>
            </a:pPr>
            <a:fld id="{6C3424A6-2826-C84F-A891-112802B55A5B}" type="slidenum">
              <a:rPr lang="en-US" altLang="en-US"/>
              <a:pPr>
                <a:defRPr/>
              </a:pPr>
              <a:t>‹#›</a:t>
            </a:fld>
            <a:endParaRPr lang="en-US" altLang="en-US" dirty="0"/>
          </a:p>
        </p:txBody>
      </p:sp>
    </p:spTree>
    <p:extLst>
      <p:ext uri="{BB962C8B-B14F-4D97-AF65-F5344CB8AC3E}">
        <p14:creationId xmlns:p14="http://schemas.microsoft.com/office/powerpoint/2010/main" val="16544342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10ECD0-9771-DA4D-B847-839132608D32}"/>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0BE3D594-ECEB-A146-9200-FE4627C616D3}"/>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A267226-A281-5844-B3F0-B59D73478979}"/>
              </a:ext>
            </a:extLst>
          </p:cNvPr>
          <p:cNvSpPr>
            <a:spLocks noGrp="1" noChangeArrowheads="1"/>
          </p:cNvSpPr>
          <p:nvPr userDrawn="1">
            <p:ph type="sldNum" sz="quarter" idx="12"/>
          </p:nvPr>
        </p:nvSpPr>
        <p:spPr>
          <a:ln/>
        </p:spPr>
        <p:txBody>
          <a:bodyPr/>
          <a:lstStyle>
            <a:lvl1pPr>
              <a:defRPr/>
            </a:lvl1pPr>
          </a:lstStyle>
          <a:p>
            <a:pPr>
              <a:defRPr/>
            </a:pPr>
            <a:fld id="{C3FC48A1-9BA2-BC4F-B93D-58A9251B070D}" type="slidenum">
              <a:rPr lang="en-US" altLang="en-US"/>
              <a:pPr>
                <a:defRPr/>
              </a:pPr>
              <a:t>‹#›</a:t>
            </a:fld>
            <a:endParaRPr lang="en-US" altLang="en-US" dirty="0"/>
          </a:p>
        </p:txBody>
      </p:sp>
    </p:spTree>
    <p:extLst>
      <p:ext uri="{BB962C8B-B14F-4D97-AF65-F5344CB8AC3E}">
        <p14:creationId xmlns:p14="http://schemas.microsoft.com/office/powerpoint/2010/main" val="41875548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a:extLst>
              <a:ext uri="{FF2B5EF4-FFF2-40B4-BE49-F238E27FC236}">
                <a16:creationId xmlns:a16="http://schemas.microsoft.com/office/drawing/2014/main" id="{BB6FEDAE-35D5-584D-B864-CA5856C15136}"/>
              </a:ext>
            </a:extLst>
          </p:cNvPr>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3036B462-5C62-C845-82AA-067BD07EE908}"/>
              </a:ext>
            </a:extLst>
          </p:cNvPr>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FB9D382-DACB-D240-85E2-63FC8EE7188F}"/>
              </a:ext>
            </a:extLst>
          </p:cNvPr>
          <p:cNvSpPr>
            <a:spLocks noGrp="1" noChangeArrowheads="1"/>
          </p:cNvSpPr>
          <p:nvPr userDrawn="1">
            <p:ph type="sldNum" sz="quarter" idx="12"/>
          </p:nvPr>
        </p:nvSpPr>
        <p:spPr>
          <a:ln/>
        </p:spPr>
        <p:txBody>
          <a:bodyPr/>
          <a:lstStyle>
            <a:lvl1pPr>
              <a:defRPr/>
            </a:lvl1pPr>
          </a:lstStyle>
          <a:p>
            <a:pPr>
              <a:defRPr/>
            </a:pPr>
            <a:fld id="{6AFDAEF9-9251-EF43-BB39-EF8EAF305DB4}" type="slidenum">
              <a:rPr lang="en-US" altLang="en-US"/>
              <a:pPr>
                <a:defRPr/>
              </a:pPr>
              <a:t>‹#›</a:t>
            </a:fld>
            <a:endParaRPr lang="en-US" altLang="en-US" dirty="0"/>
          </a:p>
        </p:txBody>
      </p:sp>
    </p:spTree>
    <p:extLst>
      <p:ext uri="{BB962C8B-B14F-4D97-AF65-F5344CB8AC3E}">
        <p14:creationId xmlns:p14="http://schemas.microsoft.com/office/powerpoint/2010/main" val="118748330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35D983-75D2-5446-AFA7-9B6B7187530A}"/>
              </a:ext>
            </a:extLst>
          </p:cNvPr>
          <p:cNvSpPr/>
          <p:nvPr userDrawn="1"/>
        </p:nvSpPr>
        <p:spPr bwMode="gray">
          <a:xfrm flipH="1">
            <a:off x="0" y="0"/>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7" name="Rectangle 3">
            <a:extLst>
              <a:ext uri="{FF2B5EF4-FFF2-40B4-BE49-F238E27FC236}">
                <a16:creationId xmlns:a16="http://schemas.microsoft.com/office/drawing/2014/main" id="{1B2F5CF8-CBA4-4D4E-BE43-C29992A2ADB5}"/>
              </a:ext>
            </a:extLst>
          </p:cNvPr>
          <p:cNvSpPr>
            <a:spLocks noGrp="1" noChangeArrowheads="1"/>
          </p:cNvSpPr>
          <p:nvPr>
            <p:ph type="body" idx="1"/>
          </p:nvPr>
        </p:nvSpPr>
        <p:spPr bwMode="black">
          <a:xfrm>
            <a:off x="914400"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a:extLst>
              <a:ext uri="{FF2B5EF4-FFF2-40B4-BE49-F238E27FC236}">
                <a16:creationId xmlns:a16="http://schemas.microsoft.com/office/drawing/2014/main" id="{626073E4-18A2-7D47-A755-C2687EDD9FE4}"/>
              </a:ext>
            </a:extLst>
          </p:cNvPr>
          <p:cNvSpPr>
            <a:spLocks noGrp="1" noChangeArrowheads="1"/>
          </p:cNvSpPr>
          <p:nvPr>
            <p:ph type="title"/>
          </p:nvPr>
        </p:nvSpPr>
        <p:spPr bwMode="black">
          <a:xfrm>
            <a:off x="0" y="1512888"/>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a:extLst>
              <a:ext uri="{FF2B5EF4-FFF2-40B4-BE49-F238E27FC236}">
                <a16:creationId xmlns:a16="http://schemas.microsoft.com/office/drawing/2014/main" id="{F5C5B1E6-2787-9E49-B542-FDB3073B538C}"/>
              </a:ext>
            </a:extLst>
          </p:cNvPr>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a:extLst>
              <a:ext uri="{FF2B5EF4-FFF2-40B4-BE49-F238E27FC236}">
                <a16:creationId xmlns:a16="http://schemas.microsoft.com/office/drawing/2014/main" id="{CB536964-BE77-6F4F-AEE6-71752600BE0F}"/>
              </a:ext>
            </a:extLst>
          </p:cNvPr>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a:extLst>
              <a:ext uri="{FF2B5EF4-FFF2-40B4-BE49-F238E27FC236}">
                <a16:creationId xmlns:a16="http://schemas.microsoft.com/office/drawing/2014/main" id="{C4C77B8D-8D23-9C4C-A152-B94FA0F5E2A9}"/>
              </a:ext>
            </a:extLst>
          </p:cNvPr>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85E1C1FC-2385-8E49-B66E-A81C34E6CC8E}" type="slidenum">
              <a:rPr lang="en-US" altLang="en-US"/>
              <a:pPr>
                <a:defRPr/>
              </a:pPr>
              <a:t>‹#›</a:t>
            </a:fld>
            <a:endParaRPr lang="en-US" altLang="en-US" dirty="0"/>
          </a:p>
        </p:txBody>
      </p:sp>
      <p:pic>
        <p:nvPicPr>
          <p:cNvPr id="1032" name="Picture 4">
            <a:extLst>
              <a:ext uri="{FF2B5EF4-FFF2-40B4-BE49-F238E27FC236}">
                <a16:creationId xmlns:a16="http://schemas.microsoft.com/office/drawing/2014/main" id="{01F702FE-B835-D041-8FD3-132B63E227D9}"/>
              </a:ext>
            </a:extLst>
          </p:cNvPr>
          <p:cNvPicPr>
            <a:picLocks noChangeAspect="1"/>
          </p:cNvPicPr>
          <p:nvPr userDrawn="1"/>
        </p:nvPicPr>
        <p:blipFill>
          <a:blip r:embed="rId13">
            <a:extLst>
              <a:ext uri="{28A0092B-C50C-407E-A947-70E740481C1C}">
                <a14:useLocalDpi xmlns:a14="http://schemas.microsoft.com/office/drawing/2010/main" val="0"/>
              </a:ext>
            </a:extLst>
          </a:blip>
          <a:srcRect l="17581" t="36948" r="17580" b="36948"/>
          <a:stretch>
            <a:fillRect/>
          </a:stretch>
        </p:blipFill>
        <p:spPr bwMode="auto">
          <a:xfrm>
            <a:off x="0" y="-1588"/>
            <a:ext cx="569913"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445CB1C-66B8-A049-9355-64E15D73D9E1}"/>
              </a:ext>
            </a:extLst>
          </p:cNvPr>
          <p:cNvCxnSpPr/>
          <p:nvPr userDrawn="1"/>
        </p:nvCxnSpPr>
        <p:spPr>
          <a:xfrm>
            <a:off x="-17463" y="625475"/>
            <a:ext cx="916146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4751"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2" r:id="rId10"/>
    <p:sldLayoutId id="2147484753" r:id="rId11"/>
  </p:sldLayoutIdLst>
  <p:transition/>
  <p:hf hdr="0" ftr="0" dt="0"/>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77"/>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77"/>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6077F2-0CB4-428F-B247-E40091A66964}" type="slidenum">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p:cNvPicPr>
            <a:picLocks noChangeAspect="1"/>
          </p:cNvPicPr>
          <p:nvPr userDrawn="1"/>
        </p:nvPicPr>
        <p:blipFill>
          <a:blip r:embed="rId12"/>
          <a:stretch>
            <a:fillRect/>
          </a:stretch>
        </p:blipFill>
        <p:spPr>
          <a:xfrm>
            <a:off x="-9541" y="-297"/>
            <a:ext cx="9163082" cy="6858594"/>
          </a:xfrm>
          <a:prstGeom prst="rect">
            <a:avLst/>
          </a:prstGeom>
        </p:spPr>
      </p:pic>
    </p:spTree>
    <p:extLst>
      <p:ext uri="{BB962C8B-B14F-4D97-AF65-F5344CB8AC3E}">
        <p14:creationId xmlns:p14="http://schemas.microsoft.com/office/powerpoint/2010/main" val="2008673120"/>
      </p:ext>
    </p:extLst>
  </p:cSld>
  <p:clrMap bg1="dk2" tx1="lt1" bg2="dk1" tx2="lt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29.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0"/>
          <p:cNvSpPr>
            <a:spLocks noGrp="1"/>
          </p:cNvSpPr>
          <p:nvPr>
            <p:ph type="ctrTitle"/>
          </p:nvPr>
        </p:nvSpPr>
        <p:spPr>
          <a:xfrm>
            <a:off x="523875" y="5271049"/>
            <a:ext cx="8458200" cy="769441"/>
          </a:xfrm>
        </p:spPr>
        <p:txBody>
          <a:bodyPr>
            <a:normAutofit fontScale="90000"/>
          </a:bodyPr>
          <a:lstStyle/>
          <a:p>
            <a:pPr>
              <a:lnSpc>
                <a:spcPct val="100000"/>
              </a:lnSpc>
            </a:pPr>
            <a:r>
              <a:rPr lang="en-US" altLang="en-US" sz="3800" b="1" dirty="0" smtClean="0">
                <a:latin typeface="Times New Roman" panose="02020603050405020304" pitchFamily="18" charset="0"/>
                <a:cs typeface="Times New Roman" panose="02020603050405020304" pitchFamily="18" charset="0"/>
              </a:rPr>
              <a:t>Understanding the University Budget </a:t>
            </a:r>
            <a:r>
              <a:rPr lang="en-US" altLang="en-US" sz="4000" dirty="0" smtClean="0">
                <a:latin typeface="Times New Roman" panose="02020603050405020304" pitchFamily="18" charset="0"/>
                <a:cs typeface="Times New Roman" panose="02020603050405020304" pitchFamily="18" charset="0"/>
              </a:rPr>
              <a:t/>
            </a:r>
            <a:br>
              <a:rPr lang="en-US" altLang="en-US" sz="4000" dirty="0" smtClean="0">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Kelley Westhoff</a:t>
            </a:r>
            <a:br>
              <a:rPr lang="en-US" alt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Executive Director for Budget, Planning, &amp; Analysis</a:t>
            </a:r>
            <a:endParaRPr lang="en-US" altLang="en-US" sz="1800" dirty="0" smtClean="0">
              <a:latin typeface="Times New Roman" panose="02020603050405020304" pitchFamily="18" charset="0"/>
              <a:cs typeface="Times New Roman" panose="02020603050405020304" pitchFamily="18" charset="0"/>
            </a:endParaRPr>
          </a:p>
        </p:txBody>
      </p:sp>
      <p:sp>
        <p:nvSpPr>
          <p:cNvPr id="5123" name="Subtitle 11"/>
          <p:cNvSpPr>
            <a:spLocks noGrp="1"/>
          </p:cNvSpPr>
          <p:nvPr>
            <p:ph type="subTitle" idx="1"/>
          </p:nvPr>
        </p:nvSpPr>
        <p:spPr>
          <a:xfrm>
            <a:off x="670934" y="6040490"/>
            <a:ext cx="7924800" cy="338554"/>
          </a:xfrm>
        </p:spPr>
        <p:txBody>
          <a:bodyPr/>
          <a:lstStyle/>
          <a:p>
            <a:r>
              <a:rPr lang="en-US" altLang="en-US" sz="1600" dirty="0" smtClean="0">
                <a:solidFill>
                  <a:schemeClr val="bg2"/>
                </a:solidFill>
                <a:latin typeface="Times New Roman" panose="02020603050405020304" pitchFamily="18" charset="0"/>
                <a:cs typeface="Times New Roman" panose="02020603050405020304" pitchFamily="18" charset="0"/>
              </a:rPr>
              <a:t>October 24, 2019</a:t>
            </a:r>
            <a:endParaRPr altLang="en-US" sz="1600" dirty="0" smtClean="0">
              <a:solidFill>
                <a:schemeClr val="bg2"/>
              </a:solidFill>
              <a:latin typeface="Times New Roman" panose="02020603050405020304" pitchFamily="18" charset="0"/>
              <a:cs typeface="Times New Roman" panose="02020603050405020304" pitchFamily="18" charset="0"/>
            </a:endParaRPr>
          </a:p>
        </p:txBody>
      </p:sp>
      <p:pic>
        <p:nvPicPr>
          <p:cNvPr id="3" name="Picture 2" descr="Come diventare un broker - Bianco Lavoro Magaz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475" y="968716"/>
            <a:ext cx="6985000" cy="3810000"/>
          </a:xfrm>
          <a:prstGeom prst="rect">
            <a:avLst/>
          </a:prstGeom>
        </p:spPr>
      </p:pic>
    </p:spTree>
    <p:extLst>
      <p:ext uri="{BB962C8B-B14F-4D97-AF65-F5344CB8AC3E}">
        <p14:creationId xmlns:p14="http://schemas.microsoft.com/office/powerpoint/2010/main" val="31630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AC6AC1-BA5B-7A41-96DC-11634EF30B35}"/>
              </a:ext>
            </a:extLst>
          </p:cNvPr>
          <p:cNvSpPr txBox="1">
            <a:spLocks/>
          </p:cNvSpPr>
          <p:nvPr/>
        </p:nvSpPr>
        <p:spPr bwMode="black">
          <a:xfrm>
            <a:off x="206871" y="183035"/>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altLang="en-US" kern="0" dirty="0" smtClean="0">
                <a:solidFill>
                  <a:schemeClr val="tx1"/>
                </a:solidFill>
                <a:latin typeface="Times New Roman" panose="02020603050405020304" pitchFamily="18" charset="0"/>
                <a:cs typeface="Times New Roman" panose="02020603050405020304" pitchFamily="18" charset="0"/>
              </a:rPr>
              <a:t>2019-21 Biennial Operating Budget</a:t>
            </a:r>
            <a:endParaRPr lang="en-US" altLang="en-US" kern="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403960" y="856658"/>
            <a:ext cx="4590438" cy="5577840"/>
          </a:xfrm>
          <a:prstGeom prst="rect">
            <a:avLst/>
          </a:prstGeom>
        </p:spPr>
      </p:pic>
    </p:spTree>
    <p:extLst>
      <p:ext uri="{BB962C8B-B14F-4D97-AF65-F5344CB8AC3E}">
        <p14:creationId xmlns:p14="http://schemas.microsoft.com/office/powerpoint/2010/main" val="13770377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 y="1856114"/>
            <a:ext cx="7699375" cy="3046988"/>
          </a:xfrm>
        </p:spPr>
        <p:txBody>
          <a:bodyPr/>
          <a:lstStyle/>
          <a:p>
            <a:pPr lvl="0">
              <a:buClrTx/>
            </a:pPr>
            <a:r>
              <a:rPr lang="en-US" sz="2800" dirty="0" smtClean="0">
                <a:latin typeface="Times New Roman" panose="02020603050405020304" pitchFamily="18" charset="0"/>
                <a:cs typeface="Times New Roman" panose="02020603050405020304" pitchFamily="18" charset="0"/>
              </a:rPr>
              <a:t>$10.8M for ESF College of Medicine Completion funding</a:t>
            </a:r>
          </a:p>
          <a:p>
            <a:pPr lvl="0">
              <a:buClrTx/>
            </a:pPr>
            <a:endParaRPr lang="en-US" sz="2800" dirty="0" smtClean="0">
              <a:latin typeface="Times New Roman" panose="02020603050405020304" pitchFamily="18" charset="0"/>
              <a:cs typeface="Times New Roman" panose="02020603050405020304" pitchFamily="18" charset="0"/>
            </a:endParaRPr>
          </a:p>
          <a:p>
            <a:pPr lvl="0">
              <a:buClrTx/>
            </a:pPr>
            <a:r>
              <a:rPr lang="en-US" sz="2800" dirty="0" smtClean="0">
                <a:latin typeface="Times New Roman" panose="02020603050405020304" pitchFamily="18" charset="0"/>
                <a:cs typeface="Times New Roman" panose="02020603050405020304" pitchFamily="18" charset="0"/>
              </a:rPr>
              <a:t>$3.6M for ESF College of Medicine Expansion funding</a:t>
            </a:r>
          </a:p>
          <a:p>
            <a:endParaRPr lang="en-US" dirty="0"/>
          </a:p>
        </p:txBody>
      </p:sp>
      <p:sp>
        <p:nvSpPr>
          <p:cNvPr id="5" name="Title 1">
            <a:extLst>
              <a:ext uri="{FF2B5EF4-FFF2-40B4-BE49-F238E27FC236}">
                <a16:creationId xmlns:a16="http://schemas.microsoft.com/office/drawing/2014/main" id="{4FAC6AC1-BA5B-7A41-96DC-11634EF30B35}"/>
              </a:ext>
            </a:extLst>
          </p:cNvPr>
          <p:cNvSpPr txBox="1">
            <a:spLocks/>
          </p:cNvSpPr>
          <p:nvPr/>
        </p:nvSpPr>
        <p:spPr bwMode="black">
          <a:xfrm>
            <a:off x="124709" y="1119565"/>
            <a:ext cx="87249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altLang="en-US" sz="2800" kern="0" dirty="0" smtClean="0">
                <a:latin typeface="Times New Roman" panose="02020603050405020304" pitchFamily="18" charset="0"/>
                <a:cs typeface="Times New Roman" panose="02020603050405020304" pitchFamily="18" charset="0"/>
              </a:rPr>
              <a:t>Fully Funded Requests </a:t>
            </a:r>
            <a:endParaRPr lang="en-US" altLang="en-US" sz="2800" kern="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FAC6AC1-BA5B-7A41-96DC-11634EF30B35}"/>
              </a:ext>
            </a:extLst>
          </p:cNvPr>
          <p:cNvSpPr txBox="1">
            <a:spLocks/>
          </p:cNvSpPr>
          <p:nvPr/>
        </p:nvSpPr>
        <p:spPr bwMode="black">
          <a:xfrm>
            <a:off x="200025" y="94861"/>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buClr>
                <a:schemeClr val="bg2"/>
              </a:buClr>
            </a:pPr>
            <a:r>
              <a:rPr lang="en-US" altLang="en-US" dirty="0">
                <a:solidFill>
                  <a:schemeClr val="tx1"/>
                </a:solidFill>
                <a:latin typeface="Times New Roman" panose="02020603050405020304" pitchFamily="18" charset="0"/>
                <a:cs typeface="Times New Roman" panose="02020603050405020304" pitchFamily="18" charset="0"/>
              </a:rPr>
              <a:t>State Budget Breakdown </a:t>
            </a:r>
          </a:p>
        </p:txBody>
      </p:sp>
    </p:spTree>
    <p:extLst>
      <p:ext uri="{BB962C8B-B14F-4D97-AF65-F5344CB8AC3E}">
        <p14:creationId xmlns:p14="http://schemas.microsoft.com/office/powerpoint/2010/main" val="16428846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775727"/>
            <a:ext cx="8853540" cy="4370427"/>
          </a:xfrm>
        </p:spPr>
        <p:txBody>
          <a:bodyPr/>
          <a:lstStyle/>
          <a:p>
            <a:pPr lvl="0">
              <a:buClrTx/>
            </a:pPr>
            <a:r>
              <a:rPr lang="en-US" sz="2800" dirty="0">
                <a:latin typeface="Times New Roman" panose="02020603050405020304" pitchFamily="18" charset="0"/>
                <a:cs typeface="Times New Roman" panose="02020603050405020304" pitchFamily="18" charset="0"/>
              </a:rPr>
              <a:t>$1.4M M&amp;O for buildings to be completed this biennium </a:t>
            </a:r>
            <a:endParaRPr lang="en-US" sz="2800" dirty="0" smtClean="0">
              <a:latin typeface="Times New Roman" panose="02020603050405020304" pitchFamily="18" charset="0"/>
              <a:cs typeface="Times New Roman" panose="02020603050405020304" pitchFamily="18" charset="0"/>
            </a:endParaRPr>
          </a:p>
          <a:p>
            <a:pPr lvl="0">
              <a:buClrTx/>
            </a:pPr>
            <a:endParaRPr lang="en-US" sz="2800" dirty="0">
              <a:latin typeface="Times New Roman" panose="02020603050405020304" pitchFamily="18" charset="0"/>
              <a:cs typeface="Times New Roman" panose="02020603050405020304" pitchFamily="18" charset="0"/>
            </a:endParaRPr>
          </a:p>
          <a:p>
            <a:pPr lvl="0">
              <a:buClrTx/>
            </a:pPr>
            <a:r>
              <a:rPr lang="en-US" sz="2800" dirty="0">
                <a:latin typeface="Times New Roman" panose="02020603050405020304" pitchFamily="18" charset="0"/>
                <a:cs typeface="Times New Roman" panose="02020603050405020304" pitchFamily="18" charset="0"/>
              </a:rPr>
              <a:t>$500K for soil health </a:t>
            </a:r>
            <a:r>
              <a:rPr lang="en-US" sz="2800" dirty="0" smtClean="0">
                <a:latin typeface="Times New Roman" panose="02020603050405020304" pitchFamily="18" charset="0"/>
                <a:cs typeface="Times New Roman" panose="02020603050405020304" pitchFamily="18" charset="0"/>
              </a:rPr>
              <a:t>initiative</a:t>
            </a:r>
          </a:p>
          <a:p>
            <a:pPr lvl="0">
              <a:buClrTx/>
            </a:pPr>
            <a:endParaRPr lang="en-US" sz="2800" dirty="0" smtClean="0">
              <a:latin typeface="Times New Roman" panose="02020603050405020304" pitchFamily="18" charset="0"/>
              <a:cs typeface="Times New Roman" panose="02020603050405020304" pitchFamily="18" charset="0"/>
            </a:endParaRPr>
          </a:p>
          <a:p>
            <a:pPr>
              <a:buClrTx/>
            </a:pPr>
            <a:r>
              <a:rPr lang="en-US" sz="2800" dirty="0">
                <a:latin typeface="Times New Roman" panose="02020603050405020304" pitchFamily="18" charset="0"/>
                <a:cs typeface="Times New Roman" panose="02020603050405020304" pitchFamily="18" charset="0"/>
              </a:rPr>
              <a:t>$15.4M of our $38.4M request for compensation </a:t>
            </a:r>
          </a:p>
          <a:p>
            <a:pPr lvl="0">
              <a:buClrTx/>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9" name="Title 1">
            <a:extLst>
              <a:ext uri="{FF2B5EF4-FFF2-40B4-BE49-F238E27FC236}">
                <a16:creationId xmlns:a16="http://schemas.microsoft.com/office/drawing/2014/main" id="{4FAC6AC1-BA5B-7A41-96DC-11634EF30B35}"/>
              </a:ext>
            </a:extLst>
          </p:cNvPr>
          <p:cNvSpPr txBox="1">
            <a:spLocks/>
          </p:cNvSpPr>
          <p:nvPr/>
        </p:nvSpPr>
        <p:spPr bwMode="black">
          <a:xfrm>
            <a:off x="124709" y="1139662"/>
            <a:ext cx="87249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altLang="en-US" sz="2800" kern="0" dirty="0" smtClean="0">
                <a:latin typeface="Times New Roman" panose="02020603050405020304" pitchFamily="18" charset="0"/>
                <a:cs typeface="Times New Roman" panose="02020603050405020304" pitchFamily="18" charset="0"/>
              </a:rPr>
              <a:t>Partially  Funded Requests </a:t>
            </a:r>
            <a:endParaRPr lang="en-US" altLang="en-US" sz="2800" kern="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AC6AC1-BA5B-7A41-96DC-11634EF30B35}"/>
              </a:ext>
            </a:extLst>
          </p:cNvPr>
          <p:cNvSpPr txBox="1">
            <a:spLocks/>
          </p:cNvSpPr>
          <p:nvPr/>
        </p:nvSpPr>
        <p:spPr bwMode="black">
          <a:xfrm>
            <a:off x="124709" y="109060"/>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buClr>
                <a:schemeClr val="bg2"/>
              </a:buClr>
            </a:pPr>
            <a:r>
              <a:rPr lang="en-US" altLang="en-US" dirty="0">
                <a:solidFill>
                  <a:schemeClr val="tx1"/>
                </a:solidFill>
                <a:latin typeface="Times New Roman" panose="02020603050405020304" pitchFamily="18" charset="0"/>
                <a:cs typeface="Times New Roman" panose="02020603050405020304" pitchFamily="18" charset="0"/>
              </a:rPr>
              <a:t>State Budget Breakdown </a:t>
            </a:r>
          </a:p>
        </p:txBody>
      </p:sp>
    </p:spTree>
    <p:extLst>
      <p:ext uri="{BB962C8B-B14F-4D97-AF65-F5344CB8AC3E}">
        <p14:creationId xmlns:p14="http://schemas.microsoft.com/office/powerpoint/2010/main" val="31955486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358" y="1861377"/>
            <a:ext cx="8237601" cy="1015663"/>
          </a:xfrm>
        </p:spPr>
        <p:txBody>
          <a:bodyPr/>
          <a:lstStyle/>
          <a:p>
            <a:pPr lvl="0">
              <a:buClr>
                <a:schemeClr val="bg2"/>
              </a:buClr>
            </a:pPr>
            <a:r>
              <a:rPr lang="en-US" sz="2800" dirty="0" smtClean="0">
                <a:latin typeface="Times New Roman" panose="02020603050405020304" pitchFamily="18" charset="0"/>
                <a:cs typeface="Times New Roman" panose="02020603050405020304" pitchFamily="18" charset="0"/>
              </a:rPr>
              <a:t>M&amp;O </a:t>
            </a:r>
            <a:r>
              <a:rPr lang="en-US" sz="2800" dirty="0">
                <a:latin typeface="Times New Roman" panose="02020603050405020304" pitchFamily="18" charset="0"/>
                <a:cs typeface="Times New Roman" panose="02020603050405020304" pitchFamily="18" charset="0"/>
              </a:rPr>
              <a:t>digital classroom </a:t>
            </a:r>
          </a:p>
          <a:p>
            <a:endParaRPr lang="en-US" dirty="0"/>
          </a:p>
        </p:txBody>
      </p:sp>
      <p:sp>
        <p:nvSpPr>
          <p:cNvPr id="5" name="Title 1">
            <a:extLst>
              <a:ext uri="{FF2B5EF4-FFF2-40B4-BE49-F238E27FC236}">
                <a16:creationId xmlns:a16="http://schemas.microsoft.com/office/drawing/2014/main" id="{4FAC6AC1-BA5B-7A41-96DC-11634EF30B35}"/>
              </a:ext>
            </a:extLst>
          </p:cNvPr>
          <p:cNvSpPr txBox="1">
            <a:spLocks/>
          </p:cNvSpPr>
          <p:nvPr/>
        </p:nvSpPr>
        <p:spPr bwMode="black">
          <a:xfrm>
            <a:off x="124709" y="1149710"/>
            <a:ext cx="87249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0000"/>
                </a:solidFill>
                <a:effectLst/>
                <a:uLnTx/>
                <a:uFillTx/>
                <a:latin typeface="Times New Roman" panose="02020603050405020304" pitchFamily="18" charset="0"/>
                <a:ea typeface="+mj-ea"/>
                <a:cs typeface="Times New Roman" panose="02020603050405020304" pitchFamily="18" charset="0"/>
              </a:rPr>
              <a:t>Unfunded </a:t>
            </a:r>
            <a:endPar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endParaRPr>
          </a:p>
        </p:txBody>
      </p:sp>
      <p:sp>
        <p:nvSpPr>
          <p:cNvPr id="7" name="Title 1">
            <a:extLst>
              <a:ext uri="{FF2B5EF4-FFF2-40B4-BE49-F238E27FC236}">
                <a16:creationId xmlns:a16="http://schemas.microsoft.com/office/drawing/2014/main" id="{4FAC6AC1-BA5B-7A41-96DC-11634EF30B35}"/>
              </a:ext>
            </a:extLst>
          </p:cNvPr>
          <p:cNvSpPr txBox="1">
            <a:spLocks/>
          </p:cNvSpPr>
          <p:nvPr/>
        </p:nvSpPr>
        <p:spPr bwMode="black">
          <a:xfrm>
            <a:off x="124709" y="59279"/>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buClr>
                <a:schemeClr val="bg2"/>
              </a:buClr>
            </a:pPr>
            <a:r>
              <a:rPr lang="en-US" altLang="en-US" dirty="0">
                <a:solidFill>
                  <a:schemeClr val="tx1"/>
                </a:solidFill>
                <a:latin typeface="Times New Roman" panose="02020603050405020304" pitchFamily="18" charset="0"/>
                <a:cs typeface="Times New Roman" panose="02020603050405020304" pitchFamily="18" charset="0"/>
              </a:rPr>
              <a:t>State Budget Breakdown </a:t>
            </a:r>
          </a:p>
        </p:txBody>
      </p:sp>
    </p:spTree>
    <p:extLst>
      <p:ext uri="{BB962C8B-B14F-4D97-AF65-F5344CB8AC3E}">
        <p14:creationId xmlns:p14="http://schemas.microsoft.com/office/powerpoint/2010/main" val="37708201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68358" y="1795824"/>
            <a:ext cx="8237601" cy="4370427"/>
          </a:xfrm>
        </p:spPr>
        <p:txBody>
          <a:bodyPr/>
          <a:lstStyle/>
          <a:p>
            <a:pPr lvl="0">
              <a:buClrTx/>
            </a:pPr>
            <a:r>
              <a:rPr lang="en-US" sz="2800" dirty="0" smtClean="0">
                <a:latin typeface="Times New Roman" panose="02020603050405020304" pitchFamily="18" charset="0"/>
                <a:cs typeface="Times New Roman" panose="02020603050405020304" pitchFamily="18" charset="0"/>
              </a:rPr>
              <a:t>Miscellaneous bills</a:t>
            </a:r>
          </a:p>
          <a:p>
            <a:pPr lvl="0">
              <a:buClrTx/>
            </a:pPr>
            <a:r>
              <a:rPr lang="en-US" sz="2800" dirty="0" smtClean="0">
                <a:latin typeface="Times New Roman" panose="02020603050405020304" pitchFamily="18" charset="0"/>
                <a:cs typeface="Times New Roman" panose="02020603050405020304" pitchFamily="18" charset="0"/>
              </a:rPr>
              <a:t>Clean Energy </a:t>
            </a:r>
            <a:endParaRPr lang="en-US" sz="2800" dirty="0">
              <a:latin typeface="Times New Roman" panose="02020603050405020304" pitchFamily="18" charset="0"/>
              <a:cs typeface="Times New Roman" panose="02020603050405020304" pitchFamily="18" charset="0"/>
            </a:endParaRPr>
          </a:p>
          <a:p>
            <a:pPr lvl="0">
              <a:buClrTx/>
            </a:pPr>
            <a:r>
              <a:rPr lang="en-US" sz="2800" dirty="0" smtClean="0">
                <a:latin typeface="Times New Roman" panose="02020603050405020304" pitchFamily="18" charset="0"/>
                <a:cs typeface="Times New Roman" panose="02020603050405020304" pitchFamily="18" charset="0"/>
              </a:rPr>
              <a:t>Veteran’s </a:t>
            </a:r>
            <a:r>
              <a:rPr lang="en-US" sz="2800" dirty="0">
                <a:latin typeface="Times New Roman" panose="02020603050405020304" pitchFamily="18" charset="0"/>
                <a:cs typeface="Times New Roman" panose="02020603050405020304" pitchFamily="18" charset="0"/>
              </a:rPr>
              <a:t>mental health counselor</a:t>
            </a:r>
          </a:p>
          <a:p>
            <a:pPr lvl="0">
              <a:buClrTx/>
            </a:pPr>
            <a:r>
              <a:rPr lang="en-US" sz="2800" dirty="0">
                <a:latin typeface="Times New Roman" panose="02020603050405020304" pitchFamily="18" charset="0"/>
                <a:cs typeface="Times New Roman" panose="02020603050405020304" pitchFamily="18" charset="0"/>
              </a:rPr>
              <a:t>Suicide/crisis counseling </a:t>
            </a:r>
            <a:r>
              <a:rPr lang="en-US" sz="2800" dirty="0" smtClean="0">
                <a:latin typeface="Times New Roman" panose="02020603050405020304" pitchFamily="18" charset="0"/>
                <a:cs typeface="Times New Roman" panose="02020603050405020304" pitchFamily="18" charset="0"/>
              </a:rPr>
              <a:t>hotlines</a:t>
            </a:r>
          </a:p>
          <a:p>
            <a:pPr>
              <a:buClrTx/>
            </a:pPr>
            <a:r>
              <a:rPr lang="en-US" sz="2800" dirty="0">
                <a:latin typeface="Times New Roman" panose="02020603050405020304" pitchFamily="18" charset="0"/>
                <a:cs typeface="Times New Roman" panose="02020603050405020304" pitchFamily="18" charset="0"/>
              </a:rPr>
              <a:t>$5.4M compensation and central service support (foundational support)</a:t>
            </a:r>
          </a:p>
          <a:p>
            <a:pPr lvl="0">
              <a:buClrTx/>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9" name="Title 1">
            <a:extLst>
              <a:ext uri="{FF2B5EF4-FFF2-40B4-BE49-F238E27FC236}">
                <a16:creationId xmlns:a16="http://schemas.microsoft.com/office/drawing/2014/main" id="{4FAC6AC1-BA5B-7A41-96DC-11634EF30B35}"/>
              </a:ext>
            </a:extLst>
          </p:cNvPr>
          <p:cNvSpPr txBox="1">
            <a:spLocks/>
          </p:cNvSpPr>
          <p:nvPr/>
        </p:nvSpPr>
        <p:spPr bwMode="black">
          <a:xfrm>
            <a:off x="124709" y="1149710"/>
            <a:ext cx="87249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lvl="0"/>
            <a:r>
              <a:rPr lang="en-US" sz="2800" dirty="0">
                <a:latin typeface="Times New Roman" panose="02020603050405020304" pitchFamily="18" charset="0"/>
                <a:cs typeface="Times New Roman" panose="02020603050405020304" pitchFamily="18" charset="0"/>
              </a:rPr>
              <a:t>Other </a:t>
            </a:r>
            <a:r>
              <a:rPr lang="en-US" sz="2800" dirty="0" smtClean="0">
                <a:latin typeface="Times New Roman" panose="02020603050405020304" pitchFamily="18" charset="0"/>
                <a:cs typeface="Times New Roman" panose="02020603050405020304" pitchFamily="18" charset="0"/>
              </a:rPr>
              <a:t>Funding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Mandates </a:t>
            </a:r>
            <a:endPar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4FAC6AC1-BA5B-7A41-96DC-11634EF30B35}"/>
              </a:ext>
            </a:extLst>
          </p:cNvPr>
          <p:cNvSpPr txBox="1">
            <a:spLocks/>
          </p:cNvSpPr>
          <p:nvPr/>
        </p:nvSpPr>
        <p:spPr bwMode="black">
          <a:xfrm>
            <a:off x="124709" y="99473"/>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buClr>
                <a:schemeClr val="bg2"/>
              </a:buClr>
            </a:pPr>
            <a:r>
              <a:rPr lang="en-US" altLang="en-US" dirty="0">
                <a:solidFill>
                  <a:schemeClr val="tx1"/>
                </a:solidFill>
                <a:latin typeface="Times New Roman" panose="02020603050405020304" pitchFamily="18" charset="0"/>
                <a:cs typeface="Times New Roman" panose="02020603050405020304" pitchFamily="18" charset="0"/>
              </a:rPr>
              <a:t>State Budget Breakdown </a:t>
            </a:r>
          </a:p>
        </p:txBody>
      </p:sp>
    </p:spTree>
    <p:extLst>
      <p:ext uri="{BB962C8B-B14F-4D97-AF65-F5344CB8AC3E}">
        <p14:creationId xmlns:p14="http://schemas.microsoft.com/office/powerpoint/2010/main" val="14171816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2" y="136116"/>
            <a:ext cx="9144000" cy="75713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Tuition &amp; Foundational Support</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85838" y="742057"/>
            <a:ext cx="7272337" cy="637097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Budget assumes $20.2 million of new costs for compensation and central services will be covered by new tuition.</a:t>
            </a:r>
          </a:p>
          <a:p>
            <a:pPr marL="285750" indent="-285750">
              <a:buFont typeface="Arial" panose="020B0604020202020204" pitchFamily="34" charset="0"/>
              <a:buChar char="•"/>
            </a:pPr>
            <a:endParaRPr lang="en-US" sz="2400" dirty="0">
              <a:solidFill>
                <a:schemeClr val="bg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Budget writers recognized that the assumed costs covered from tuition ($20.2 million) are greater than the new tuition WSU could generate, so ‘Compensation and central service’ support (foundational support) of $5.3 million was provided as state appropriation to reduce the costs assumed to be covered from new tuition. </a:t>
            </a:r>
          </a:p>
          <a:p>
            <a:pPr marL="285750" indent="-285750">
              <a:buFont typeface="Arial" panose="020B0604020202020204" pitchFamily="34" charset="0"/>
              <a:buChar char="•"/>
            </a:pPr>
            <a:endParaRPr lang="en-US" sz="2400" dirty="0">
              <a:solidFill>
                <a:schemeClr val="bg2"/>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solidFill>
                  <a:schemeClr val="bg2"/>
                </a:solidFill>
                <a:latin typeface="Times New Roman" panose="02020603050405020304" pitchFamily="18" charset="0"/>
                <a:cs typeface="Times New Roman" panose="02020603050405020304" pitchFamily="18" charset="0"/>
              </a:rPr>
              <a:t>Net amount WSU is expected to generate from new tuition $14.8 million</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endParaRPr lang="en-US" dirty="0" smtClean="0">
              <a:solidFill>
                <a:schemeClr val="bg2"/>
              </a:solidFill>
            </a:endParaRPr>
          </a:p>
          <a:p>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38908452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63" y="1786114"/>
            <a:ext cx="8675274" cy="424732"/>
          </a:xfrm>
        </p:spPr>
        <p:txBody>
          <a:bodyPr/>
          <a:lstStyle/>
          <a:p>
            <a:r>
              <a:rPr lang="en-US" dirty="0" smtClean="0">
                <a:latin typeface="Times New Roman" panose="02020603050405020304" pitchFamily="18" charset="0"/>
                <a:cs typeface="Times New Roman" panose="02020603050405020304" pitchFamily="18" charset="0"/>
              </a:rPr>
              <a:t>Budget Models </a:t>
            </a:r>
            <a:endParaRPr lang="en-US"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17708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573" y="965674"/>
            <a:ext cx="8221055" cy="1107996"/>
          </a:xfrm>
          <a:prstGeom prst="rect">
            <a:avLst/>
          </a:prstGeom>
          <a:noFill/>
        </p:spPr>
        <p:txBody>
          <a:bodyPr wrap="square" rtlCol="0">
            <a:spAutoFit/>
          </a:bodyPr>
          <a:lstStyle/>
          <a:p>
            <a:r>
              <a:rPr lang="en-US" sz="2200" dirty="0" smtClean="0">
                <a:solidFill>
                  <a:schemeClr val="bg2"/>
                </a:solidFill>
                <a:latin typeface="Times New Roman" panose="02020603050405020304" pitchFamily="18" charset="0"/>
                <a:cs typeface="Times New Roman" panose="02020603050405020304" pitchFamily="18" charset="0"/>
              </a:rPr>
              <a:t>Two classic models in higher education: </a:t>
            </a:r>
          </a:p>
          <a:p>
            <a:r>
              <a:rPr lang="en-US" sz="2200" b="1" dirty="0" smtClean="0">
                <a:solidFill>
                  <a:schemeClr val="bg2"/>
                </a:solidFill>
                <a:latin typeface="Times New Roman" panose="02020603050405020304" pitchFamily="18" charset="0"/>
                <a:cs typeface="Times New Roman" panose="02020603050405020304" pitchFamily="18" charset="0"/>
              </a:rPr>
              <a:t>Incremental Budget v. </a:t>
            </a:r>
          </a:p>
          <a:p>
            <a:r>
              <a:rPr lang="en-US" sz="2200" b="1" dirty="0" smtClean="0">
                <a:solidFill>
                  <a:schemeClr val="bg2"/>
                </a:solidFill>
                <a:latin typeface="Times New Roman" panose="02020603050405020304" pitchFamily="18" charset="0"/>
                <a:cs typeface="Times New Roman" panose="02020603050405020304" pitchFamily="18" charset="0"/>
              </a:rPr>
              <a:t>Responsibility Centered Budget </a:t>
            </a:r>
            <a:endParaRPr lang="en-US" sz="2200" b="1" dirty="0">
              <a:solidFill>
                <a:schemeClr val="bg2"/>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674978" y="4187009"/>
            <a:ext cx="2803018" cy="2615013"/>
            <a:chOff x="3157671" y="2427005"/>
            <a:chExt cx="2803018" cy="2615013"/>
          </a:xfrm>
        </p:grpSpPr>
        <p:sp>
          <p:nvSpPr>
            <p:cNvPr id="2" name="Oval 1"/>
            <p:cNvSpPr/>
            <p:nvPr/>
          </p:nvSpPr>
          <p:spPr>
            <a:xfrm>
              <a:off x="3157671" y="2427005"/>
              <a:ext cx="2503918" cy="2615013"/>
            </a:xfrm>
            <a:prstGeom prst="ellipse">
              <a:avLst/>
            </a:prstGeom>
            <a:solidFill>
              <a:srgbClr val="FF0000"/>
            </a:solidFill>
            <a:ln>
              <a:solidFill>
                <a:srgbClr val="FF0000"/>
              </a:solidFill>
            </a:ln>
            <a:scene3d>
              <a:camera prst="perspectiveRelaxed"/>
              <a:lightRig rig="threePt" dir="t"/>
            </a:scene3d>
            <a:sp3d extrusionH="152400" contourW="12700">
              <a:bevelT w="228600" h="431800" prst="cross"/>
              <a:extrusionClr>
                <a:schemeClr val="bg2">
                  <a:lumMod val="75000"/>
                  <a:lumOff val="25000"/>
                </a:schemeClr>
              </a:extrusionClr>
              <a:contourClr>
                <a:schemeClr val="tx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47329" y="3226679"/>
              <a:ext cx="2213360" cy="1015663"/>
            </a:xfrm>
            <a:prstGeom prst="rect">
              <a:avLst/>
            </a:prstGeom>
            <a:noFill/>
          </p:spPr>
          <p:txBody>
            <a:bodyPr wrap="square" rtlCol="0">
              <a:spAutoFit/>
            </a:bodyPr>
            <a:lstStyle/>
            <a:p>
              <a:r>
                <a:rPr lang="en-US" sz="6000" dirty="0" smtClean="0">
                  <a:latin typeface="Gloucester MT Extra Condensed" panose="02030808020601010101" pitchFamily="18" charset="0"/>
                </a:rPr>
                <a:t>EASY</a:t>
              </a:r>
              <a:endParaRPr lang="en-US" sz="6000" dirty="0">
                <a:latin typeface="Gloucester MT Extra Condensed" panose="02030808020601010101" pitchFamily="18" charset="0"/>
              </a:endParaRPr>
            </a:p>
          </p:txBody>
        </p:sp>
      </p:grpSp>
      <p:pic>
        <p:nvPicPr>
          <p:cNvPr id="6" name="Picture 5"/>
          <p:cNvPicPr>
            <a:picLocks noChangeAspect="1"/>
          </p:cNvPicPr>
          <p:nvPr/>
        </p:nvPicPr>
        <p:blipFill>
          <a:blip r:embed="rId3"/>
          <a:stretch>
            <a:fillRect/>
          </a:stretch>
        </p:blipFill>
        <p:spPr>
          <a:xfrm>
            <a:off x="3386857" y="1350394"/>
            <a:ext cx="5757143" cy="5212080"/>
          </a:xfrm>
          <a:prstGeom prst="rect">
            <a:avLst/>
          </a:prstGeom>
        </p:spPr>
      </p:pic>
      <p:sp>
        <p:nvSpPr>
          <p:cNvPr id="7" name="Oval 6"/>
          <p:cNvSpPr/>
          <p:nvPr/>
        </p:nvSpPr>
        <p:spPr>
          <a:xfrm>
            <a:off x="7921951" y="3025211"/>
            <a:ext cx="333286" cy="3656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25398" y="5494514"/>
            <a:ext cx="196553" cy="3656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122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479" y="1204473"/>
            <a:ext cx="8221055" cy="1446550"/>
          </a:xfrm>
          <a:prstGeom prst="rect">
            <a:avLst/>
          </a:prstGeom>
          <a:noFill/>
        </p:spPr>
        <p:txBody>
          <a:bodyPr wrap="square" rtlCol="0">
            <a:spAutoFit/>
          </a:bodyPr>
          <a:lstStyle/>
          <a:p>
            <a:pPr lvl="0"/>
            <a:r>
              <a:rPr lang="en-US" sz="2200" b="1" dirty="0">
                <a:solidFill>
                  <a:schemeClr val="bg2"/>
                </a:solidFill>
                <a:latin typeface="Times New Roman" panose="02020603050405020304" pitchFamily="18" charset="0"/>
                <a:cs typeface="Times New Roman" panose="02020603050405020304" pitchFamily="18" charset="0"/>
              </a:rPr>
              <a:t>Incremental </a:t>
            </a:r>
            <a:r>
              <a:rPr lang="en-US" sz="2200" b="1" dirty="0" smtClean="0">
                <a:solidFill>
                  <a:schemeClr val="bg2"/>
                </a:solidFill>
                <a:latin typeface="Times New Roman" panose="02020603050405020304" pitchFamily="18" charset="0"/>
                <a:cs typeface="Times New Roman" panose="02020603050405020304" pitchFamily="18" charset="0"/>
              </a:rPr>
              <a:t>Budget</a:t>
            </a:r>
            <a:r>
              <a:rPr lang="en-US" sz="2200" dirty="0" smtClean="0">
                <a:solidFill>
                  <a:schemeClr val="bg2"/>
                </a:solidFill>
                <a:latin typeface="Times New Roman" panose="02020603050405020304" pitchFamily="18" charset="0"/>
                <a:cs typeface="Times New Roman" panose="02020603050405020304" pitchFamily="18" charset="0"/>
              </a:rPr>
              <a:t> </a:t>
            </a:r>
            <a:r>
              <a:rPr lang="en-US" sz="2200" dirty="0">
                <a:solidFill>
                  <a:schemeClr val="bg2"/>
                </a:solidFill>
                <a:latin typeface="Times New Roman" panose="02020603050405020304" pitchFamily="18" charset="0"/>
                <a:cs typeface="Times New Roman" panose="02020603050405020304" pitchFamily="18" charset="0"/>
              </a:rPr>
              <a:t>employs an allocation process where units’ legacy funding levels increase </a:t>
            </a:r>
            <a:r>
              <a:rPr lang="en-US" sz="2200" dirty="0" smtClean="0">
                <a:solidFill>
                  <a:schemeClr val="bg2"/>
                </a:solidFill>
                <a:latin typeface="Times New Roman" panose="02020603050405020304" pitchFamily="18" charset="0"/>
                <a:cs typeface="Times New Roman" panose="02020603050405020304" pitchFamily="18" charset="0"/>
              </a:rPr>
              <a:t>(or decrease) incrementally </a:t>
            </a:r>
            <a:r>
              <a:rPr lang="en-US" sz="2200" dirty="0">
                <a:solidFill>
                  <a:schemeClr val="bg2"/>
                </a:solidFill>
                <a:latin typeface="Times New Roman" panose="02020603050405020304" pitchFamily="18" charset="0"/>
                <a:cs typeface="Times New Roman" panose="02020603050405020304" pitchFamily="18" charset="0"/>
              </a:rPr>
              <a:t>based on overall changes in institutional resources.</a:t>
            </a:r>
          </a:p>
          <a:p>
            <a:endParaRPr lang="en-US" sz="2200" b="1" dirty="0">
              <a:solidFill>
                <a:schemeClr val="bg2"/>
              </a:solidFill>
              <a:latin typeface="Lucida Sans" panose="020B0602030504020204" pitchFamily="34" charset="0"/>
            </a:endParaRPr>
          </a:p>
        </p:txBody>
      </p:sp>
      <p:grpSp>
        <p:nvGrpSpPr>
          <p:cNvPr id="51" name="Group 50"/>
          <p:cNvGrpSpPr/>
          <p:nvPr/>
        </p:nvGrpSpPr>
        <p:grpSpPr>
          <a:xfrm flipH="1">
            <a:off x="1970545" y="2371435"/>
            <a:ext cx="5054103" cy="4358378"/>
            <a:chOff x="3765162" y="2499622"/>
            <a:chExt cx="5054103" cy="4358378"/>
          </a:xfrm>
        </p:grpSpPr>
        <p:grpSp>
          <p:nvGrpSpPr>
            <p:cNvPr id="36" name="Group 35"/>
            <p:cNvGrpSpPr/>
            <p:nvPr/>
          </p:nvGrpSpPr>
          <p:grpSpPr>
            <a:xfrm>
              <a:off x="3913970" y="3473861"/>
              <a:ext cx="4905295" cy="3384139"/>
              <a:chOff x="2119353" y="3122062"/>
              <a:chExt cx="4905295" cy="3384139"/>
            </a:xfrm>
            <a:scene3d>
              <a:camera prst="obliqueTopRight"/>
              <a:lightRig rig="threePt" dir="t"/>
            </a:scene3d>
          </p:grpSpPr>
          <p:grpSp>
            <p:nvGrpSpPr>
              <p:cNvPr id="29" name="Group 28"/>
              <p:cNvGrpSpPr/>
              <p:nvPr/>
            </p:nvGrpSpPr>
            <p:grpSpPr>
              <a:xfrm>
                <a:off x="2897020" y="3122063"/>
                <a:ext cx="3349960" cy="3384138"/>
                <a:chOff x="2683380" y="3572142"/>
                <a:chExt cx="3349960" cy="3384138"/>
              </a:xfrm>
            </p:grpSpPr>
            <p:cxnSp>
              <p:nvCxnSpPr>
                <p:cNvPr id="22" name="Elbow Connector 21"/>
                <p:cNvCxnSpPr/>
                <p:nvPr/>
              </p:nvCxnSpPr>
              <p:spPr>
                <a:xfrm rot="16200000" flipH="1">
                  <a:off x="2448370" y="3807152"/>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6200000" flipH="1">
                  <a:off x="3285860" y="4460908"/>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4123351" y="5220508"/>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4960841" y="5883780"/>
                  <a:ext cx="1307510" cy="837489"/>
                </a:xfrm>
                <a:prstGeom prst="bentConnector3">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rot="120000">
                <a:off x="6246981" y="6491961"/>
                <a:ext cx="777667" cy="0"/>
              </a:xfrm>
              <a:prstGeom prst="line">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19353" y="3122062"/>
                <a:ext cx="777667" cy="0"/>
              </a:xfrm>
              <a:prstGeom prst="line">
                <a:avLst/>
              </a:prstGeom>
              <a:ln w="41275"/>
              <a:sp3d extrusionH="1270000">
                <a:extrusionClr>
                  <a:schemeClr val="tx1"/>
                </a:extrusionClr>
              </a:sp3d>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4060760" y="3113540"/>
              <a:ext cx="327334" cy="400110"/>
            </a:xfrm>
            <a:prstGeom prst="rect">
              <a:avLst/>
            </a:prstGeom>
            <a:noFill/>
            <a:ln>
              <a:noFill/>
            </a:ln>
          </p:spPr>
          <p:txBody>
            <a:bodyPr wrap="none" lIns="91440" tIns="45720" rIns="91440" bIns="45720">
              <a:spAutoFit/>
            </a:bodyPr>
            <a:lstStyle/>
            <a:p>
              <a:pPr algn="ctr"/>
              <a:r>
                <a:rPr lang="en-US" sz="2000" b="0" cap="none" spc="0" dirty="0" smtClean="0">
                  <a:ln w="0"/>
                  <a:solidFill>
                    <a:srgbClr val="006600"/>
                  </a:solidFill>
                  <a:effectLst/>
                </a:rPr>
                <a:t>$</a:t>
              </a:r>
              <a:endParaRPr lang="en-US" sz="2000" b="0" cap="none" spc="0" dirty="0">
                <a:ln w="0"/>
                <a:solidFill>
                  <a:srgbClr val="006600"/>
                </a:solidFill>
                <a:effectLst/>
              </a:endParaRPr>
            </a:p>
          </p:txBody>
        </p:sp>
        <p:sp>
          <p:nvSpPr>
            <p:cNvPr id="39" name="Rectangle 38"/>
            <p:cNvSpPr/>
            <p:nvPr/>
          </p:nvSpPr>
          <p:spPr>
            <a:xfrm>
              <a:off x="4357749" y="2934624"/>
              <a:ext cx="441146" cy="646331"/>
            </a:xfrm>
            <a:prstGeom prst="rect">
              <a:avLst/>
            </a:prstGeom>
            <a:noFill/>
            <a:ln>
              <a:noFill/>
            </a:ln>
          </p:spPr>
          <p:txBody>
            <a:bodyPr wrap="square" lIns="91440" tIns="45720" rIns="91440" bIns="45720">
              <a:spAutoFit/>
            </a:bodyPr>
            <a:lstStyle/>
            <a:p>
              <a:pPr algn="ctr"/>
              <a:r>
                <a:rPr lang="en-US" sz="3600" b="0" cap="none" spc="0" dirty="0" smtClean="0">
                  <a:ln w="0"/>
                  <a:solidFill>
                    <a:srgbClr val="006600"/>
                  </a:solidFill>
                  <a:effectLst/>
                </a:rPr>
                <a:t>$</a:t>
              </a:r>
              <a:endParaRPr lang="en-US" sz="3600" b="0" cap="none" spc="0" dirty="0">
                <a:ln w="0"/>
                <a:solidFill>
                  <a:srgbClr val="006600"/>
                </a:solidFill>
                <a:effectLst/>
              </a:endParaRPr>
            </a:p>
          </p:txBody>
        </p:sp>
        <p:sp>
          <p:nvSpPr>
            <p:cNvPr id="43" name="Rectangle 42"/>
            <p:cNvSpPr/>
            <p:nvPr/>
          </p:nvSpPr>
          <p:spPr>
            <a:xfrm>
              <a:off x="7314768" y="5271398"/>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4" name="Rectangle 43"/>
            <p:cNvSpPr/>
            <p:nvPr/>
          </p:nvSpPr>
          <p:spPr>
            <a:xfrm>
              <a:off x="7619568" y="5267009"/>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5" name="Rectangle 44"/>
            <p:cNvSpPr/>
            <p:nvPr/>
          </p:nvSpPr>
          <p:spPr>
            <a:xfrm>
              <a:off x="8249642" y="5920430"/>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6" name="Rectangle 45"/>
            <p:cNvSpPr/>
            <p:nvPr/>
          </p:nvSpPr>
          <p:spPr>
            <a:xfrm>
              <a:off x="4082568" y="2544971"/>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7" name="Rectangle 46"/>
            <p:cNvSpPr/>
            <p:nvPr/>
          </p:nvSpPr>
          <p:spPr>
            <a:xfrm>
              <a:off x="4535859" y="2499622"/>
              <a:ext cx="569387" cy="923330"/>
            </a:xfrm>
            <a:prstGeom prst="rect">
              <a:avLst/>
            </a:prstGeom>
            <a:noFill/>
            <a:ln>
              <a:noFill/>
            </a:ln>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8" name="Rectangle 47"/>
            <p:cNvSpPr/>
            <p:nvPr/>
          </p:nvSpPr>
          <p:spPr>
            <a:xfrm>
              <a:off x="3765162" y="2730507"/>
              <a:ext cx="569387" cy="923330"/>
            </a:xfrm>
            <a:prstGeom prst="rect">
              <a:avLst/>
            </a:prstGeom>
            <a:noFill/>
            <a:ln>
              <a:noFill/>
            </a:ln>
            <a:effectLst>
              <a:outerShdw blurRad="76200" dist="12700" dir="2700000" sy="-23000" kx="-800400" algn="bl" rotWithShape="0">
                <a:prstClr val="black">
                  <a:alpha val="20000"/>
                </a:prstClr>
              </a:outerShdw>
            </a:effectLst>
            <a:scene3d>
              <a:camera prst="orthographicFront">
                <a:rot lat="7800000" lon="9000000" rev="0"/>
              </a:camera>
              <a:lightRig rig="sunset" dir="t"/>
            </a:scene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1" name="Rectangle 40"/>
            <p:cNvSpPr/>
            <p:nvPr/>
          </p:nvSpPr>
          <p:spPr>
            <a:xfrm>
              <a:off x="5655431" y="3835064"/>
              <a:ext cx="569387" cy="923330"/>
            </a:xfrm>
            <a:prstGeom prst="rect">
              <a:avLst/>
            </a:prstGeom>
            <a:noFill/>
            <a:ln>
              <a:noFill/>
            </a:ln>
            <a:scene3d>
              <a:camera prst="perspectiveLeft"/>
              <a:lightRig rig="threePt" dir="t"/>
            </a:scene3d>
            <a:sp3d>
              <a:bevelB/>
            </a:sp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2" name="Rectangle 41"/>
            <p:cNvSpPr/>
            <p:nvPr/>
          </p:nvSpPr>
          <p:spPr>
            <a:xfrm>
              <a:off x="5909685" y="3890749"/>
              <a:ext cx="569387" cy="923330"/>
            </a:xfrm>
            <a:prstGeom prst="rect">
              <a:avLst/>
            </a:prstGeom>
            <a:noFill/>
            <a:ln>
              <a:noFill/>
            </a:ln>
            <a:scene3d>
              <a:camera prst="perspectiveLeft"/>
              <a:lightRig rig="threePt" dir="t"/>
            </a:scene3d>
            <a:sp3d>
              <a:bevelB/>
            </a:sp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sp>
          <p:nvSpPr>
            <p:cNvPr id="49" name="Rectangle 48"/>
            <p:cNvSpPr/>
            <p:nvPr/>
          </p:nvSpPr>
          <p:spPr>
            <a:xfrm>
              <a:off x="6163940" y="3817611"/>
              <a:ext cx="569387" cy="923330"/>
            </a:xfrm>
            <a:prstGeom prst="rect">
              <a:avLst/>
            </a:prstGeom>
            <a:noFill/>
            <a:ln>
              <a:noFill/>
            </a:ln>
            <a:scene3d>
              <a:camera prst="perspectiveLeft"/>
              <a:lightRig rig="threePt" dir="t"/>
            </a:scene3d>
            <a:sp3d>
              <a:bevelB/>
            </a:sp3d>
          </p:spPr>
          <p:txBody>
            <a:bodyPr wrap="none" lIns="91440" tIns="45720" rIns="91440" bIns="45720">
              <a:spAutoFit/>
            </a:bodyPr>
            <a:lstStyle/>
            <a:p>
              <a:pPr algn="ctr"/>
              <a:r>
                <a:rPr lang="en-US" sz="5400" b="0" cap="none" spc="0" dirty="0" smtClean="0">
                  <a:ln w="0"/>
                  <a:solidFill>
                    <a:srgbClr val="006600"/>
                  </a:solidFill>
                  <a:effectLst/>
                </a:rPr>
                <a:t>$</a:t>
              </a:r>
              <a:endParaRPr lang="en-US" sz="5400" b="0" cap="none" spc="0" dirty="0">
                <a:ln w="0"/>
                <a:solidFill>
                  <a:srgbClr val="006600"/>
                </a:solidFill>
                <a:effectLst/>
              </a:endParaRPr>
            </a:p>
          </p:txBody>
        </p:sp>
      </p:grpSp>
      <p:sp>
        <p:nvSpPr>
          <p:cNvPr id="23"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4147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9471" y="1103334"/>
            <a:ext cx="8901979" cy="2100575"/>
          </a:xfrm>
        </p:spPr>
        <p:txBody>
          <a:bodyPr/>
          <a:lstStyle/>
          <a:p>
            <a:r>
              <a:rPr lang="en-US" sz="2100" b="0" dirty="0">
                <a:latin typeface="Times New Roman" panose="02020603050405020304" pitchFamily="18" charset="0"/>
                <a:cs typeface="Times New Roman" panose="02020603050405020304" pitchFamily="18" charset="0"/>
              </a:rPr>
              <a:t>Example of Incremental </a:t>
            </a:r>
            <a:r>
              <a:rPr lang="en-US" sz="2100" b="0" dirty="0" smtClean="0">
                <a:latin typeface="Times New Roman" panose="02020603050405020304" pitchFamily="18" charset="0"/>
                <a:cs typeface="Times New Roman" panose="02020603050405020304" pitchFamily="18" charset="0"/>
              </a:rPr>
              <a:t>Budgeting</a:t>
            </a:r>
            <a:r>
              <a:rPr lang="en-US" sz="2100" b="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PBL – Planning Budget </a:t>
            </a:r>
            <a:r>
              <a:rPr lang="en-US" sz="2100" dirty="0" smtClean="0">
                <a:latin typeface="Times New Roman" panose="02020603050405020304" pitchFamily="18" charset="0"/>
                <a:cs typeface="Times New Roman" panose="02020603050405020304" pitchFamily="18" charset="0"/>
              </a:rPr>
              <a:t>Level </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2000" b="0" dirty="0">
                <a:latin typeface="Times New Roman" panose="02020603050405020304" pitchFamily="18" charset="0"/>
                <a:cs typeface="Times New Roman" panose="02020603050405020304" pitchFamily="18" charset="0"/>
              </a:rPr>
              <a:t/>
            </a:r>
            <a:br>
              <a:rPr lang="en-US" sz="2000" b="0" dirty="0">
                <a:latin typeface="Times New Roman" panose="02020603050405020304" pitchFamily="18" charset="0"/>
                <a:cs typeface="Times New Roman" panose="02020603050405020304" pitchFamily="18" charset="0"/>
              </a:rPr>
            </a:br>
            <a:r>
              <a:rPr lang="en-US" sz="2000" b="0" dirty="0" smtClean="0">
                <a:latin typeface="Times New Roman" panose="02020603050405020304" pitchFamily="18" charset="0"/>
                <a:cs typeface="Times New Roman" panose="02020603050405020304" pitchFamily="18" charset="0"/>
              </a:rPr>
              <a:t>Units </a:t>
            </a:r>
            <a:r>
              <a:rPr lang="en-US" sz="2000" b="0" dirty="0">
                <a:latin typeface="Times New Roman" panose="02020603050405020304" pitchFamily="18" charset="0"/>
                <a:cs typeface="Times New Roman" panose="02020603050405020304" pitchFamily="18" charset="0"/>
              </a:rPr>
              <a:t>have base levels of funding, which is backed by a pool of </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2000" b="0" dirty="0" smtClean="0">
                <a:latin typeface="Times New Roman" panose="02020603050405020304" pitchFamily="18" charset="0"/>
                <a:cs typeface="Times New Roman" panose="02020603050405020304" pitchFamily="18" charset="0"/>
              </a:rPr>
              <a:t>tuition </a:t>
            </a:r>
            <a:r>
              <a:rPr lang="en-US" sz="2000" b="0" dirty="0">
                <a:latin typeface="Times New Roman" panose="02020603050405020304" pitchFamily="18" charset="0"/>
                <a:cs typeface="Times New Roman" panose="02020603050405020304" pitchFamily="18" charset="0"/>
              </a:rPr>
              <a:t>plus state appropriations. When new state funding is </a:t>
            </a:r>
            <a:r>
              <a:rPr lang="en-US" sz="2000" b="0" dirty="0" smtClean="0">
                <a:latin typeface="Times New Roman" panose="02020603050405020304" pitchFamily="18" charset="0"/>
                <a:cs typeface="Times New Roman" panose="02020603050405020304" pitchFamily="18" charset="0"/>
              </a:rPr>
              <a:t/>
            </a:r>
            <a:br>
              <a:rPr lang="en-US" sz="2000" b="0" dirty="0" smtClean="0">
                <a:latin typeface="Times New Roman" panose="02020603050405020304" pitchFamily="18" charset="0"/>
                <a:cs typeface="Times New Roman" panose="02020603050405020304" pitchFamily="18" charset="0"/>
              </a:rPr>
            </a:br>
            <a:r>
              <a:rPr lang="en-US" sz="2000" b="0" dirty="0" smtClean="0">
                <a:latin typeface="Times New Roman" panose="02020603050405020304" pitchFamily="18" charset="0"/>
                <a:cs typeface="Times New Roman" panose="02020603050405020304" pitchFamily="18" charset="0"/>
              </a:rPr>
              <a:t>provided</a:t>
            </a:r>
            <a:r>
              <a:rPr lang="en-US" sz="2000" b="0" dirty="0">
                <a:latin typeface="Times New Roman" panose="02020603050405020304" pitchFamily="18" charset="0"/>
                <a:cs typeface="Times New Roman" panose="02020603050405020304" pitchFamily="18" charset="0"/>
              </a:rPr>
              <a:t>, such as for mass salary increases, each unit </a:t>
            </a:r>
            <a:r>
              <a:rPr lang="en-US" sz="2000" b="0" dirty="0" smtClean="0">
                <a:latin typeface="Times New Roman" panose="02020603050405020304" pitchFamily="18" charset="0"/>
                <a:cs typeface="Times New Roman" panose="02020603050405020304" pitchFamily="18" charset="0"/>
              </a:rPr>
              <a:t>receives </a:t>
            </a:r>
            <a:r>
              <a:rPr lang="en-US" sz="2000" b="0" dirty="0">
                <a:latin typeface="Times New Roman" panose="02020603050405020304" pitchFamily="18" charset="0"/>
                <a:cs typeface="Times New Roman" panose="02020603050405020304" pitchFamily="18" charset="0"/>
              </a:rPr>
              <a:t>a proportional increase in PBL</a:t>
            </a:r>
            <a:r>
              <a:rPr lang="en-US" sz="2000" b="0"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pSp>
        <p:nvGrpSpPr>
          <p:cNvPr id="97" name="Group 96"/>
          <p:cNvGrpSpPr/>
          <p:nvPr/>
        </p:nvGrpSpPr>
        <p:grpSpPr>
          <a:xfrm>
            <a:off x="701733" y="3412263"/>
            <a:ext cx="8339717" cy="2971177"/>
            <a:chOff x="710279" y="3378079"/>
            <a:chExt cx="8339717" cy="2971177"/>
          </a:xfrm>
        </p:grpSpPr>
        <p:pic>
          <p:nvPicPr>
            <p:cNvPr id="2" name="Picture 1" descr="&lt;strong&gt;Pool&lt;/strong&gt; | Free Stock Photo | Illustration of a &lt;strong&gt;swimming pool&lt;/strong&gt; | # 171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79" y="3378079"/>
              <a:ext cx="8339717" cy="2971177"/>
            </a:xfrm>
            <a:prstGeom prst="rect">
              <a:avLst/>
            </a:prstGeom>
          </p:spPr>
        </p:pic>
        <p:pic>
          <p:nvPicPr>
            <p:cNvPr id="15" name="Picture 1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10922" y="4208248"/>
              <a:ext cx="457200" cy="168868"/>
            </a:xfrm>
            <a:prstGeom prst="rect">
              <a:avLst/>
            </a:prstGeom>
            <a:scene3d>
              <a:camera prst="orthographicFront">
                <a:rot lat="0" lon="1800000" rev="0"/>
              </a:camera>
              <a:lightRig rig="threePt" dir="t"/>
            </a:scene3d>
            <a:sp3d>
              <a:bevelB/>
            </a:sp3d>
          </p:spPr>
        </p:pic>
        <p:pic>
          <p:nvPicPr>
            <p:cNvPr id="16" name="Picture 1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51457" y="4208248"/>
              <a:ext cx="457200" cy="168868"/>
            </a:xfrm>
            <a:prstGeom prst="rect">
              <a:avLst/>
            </a:prstGeom>
            <a:scene3d>
              <a:camera prst="orthographicFront">
                <a:rot lat="0" lon="1800000" rev="0"/>
              </a:camera>
              <a:lightRig rig="threePt" dir="t"/>
            </a:scene3d>
            <a:sp3d>
              <a:bevelB/>
            </a:sp3d>
          </p:spPr>
        </p:pic>
        <p:pic>
          <p:nvPicPr>
            <p:cNvPr id="17" name="Picture 1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79791" y="3733542"/>
              <a:ext cx="457200" cy="168868"/>
            </a:xfrm>
            <a:prstGeom prst="rect">
              <a:avLst/>
            </a:prstGeom>
            <a:scene3d>
              <a:camera prst="orthographicFront">
                <a:rot lat="0" lon="1800000" rev="0"/>
              </a:camera>
              <a:lightRig rig="threePt" dir="t"/>
            </a:scene3d>
            <a:sp3d>
              <a:bevelB/>
            </a:sp3d>
          </p:spPr>
        </p:pic>
        <p:pic>
          <p:nvPicPr>
            <p:cNvPr id="18" name="Picture 1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284272" y="3837774"/>
              <a:ext cx="457200" cy="168868"/>
            </a:xfrm>
            <a:prstGeom prst="rect">
              <a:avLst/>
            </a:prstGeom>
            <a:scene3d>
              <a:camera prst="orthographicFront">
                <a:rot lat="0" lon="1800000" rev="0"/>
              </a:camera>
              <a:lightRig rig="threePt" dir="t"/>
            </a:scene3d>
            <a:sp3d>
              <a:bevelB/>
            </a:sp3d>
          </p:spPr>
        </p:pic>
        <p:pic>
          <p:nvPicPr>
            <p:cNvPr id="19" name="Picture 1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95112" y="4733200"/>
              <a:ext cx="457200" cy="168868"/>
            </a:xfrm>
            <a:prstGeom prst="rect">
              <a:avLst/>
            </a:prstGeom>
            <a:scene3d>
              <a:camera prst="orthographicFront">
                <a:rot lat="0" lon="1800000" rev="0"/>
              </a:camera>
              <a:lightRig rig="threePt" dir="t"/>
            </a:scene3d>
            <a:sp3d>
              <a:bevelB/>
            </a:sp3d>
          </p:spPr>
        </p:pic>
        <p:pic>
          <p:nvPicPr>
            <p:cNvPr id="20" name="Picture 1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99825" y="4138201"/>
              <a:ext cx="457200" cy="168868"/>
            </a:xfrm>
            <a:prstGeom prst="rect">
              <a:avLst/>
            </a:prstGeom>
            <a:scene3d>
              <a:camera prst="orthographicFront">
                <a:rot lat="0" lon="1800000" rev="0"/>
              </a:camera>
              <a:lightRig rig="threePt" dir="t"/>
            </a:scene3d>
            <a:sp3d>
              <a:bevelB/>
            </a:sp3d>
          </p:spPr>
        </p:pic>
        <p:pic>
          <p:nvPicPr>
            <p:cNvPr id="21" name="Picture 2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95269" y="3979648"/>
              <a:ext cx="457200" cy="168868"/>
            </a:xfrm>
            <a:prstGeom prst="rect">
              <a:avLst/>
            </a:prstGeom>
            <a:scene3d>
              <a:camera prst="orthographicFront">
                <a:rot lat="0" lon="1800000" rev="0"/>
              </a:camera>
              <a:lightRig rig="threePt" dir="t"/>
            </a:scene3d>
            <a:sp3d>
              <a:bevelB/>
            </a:sp3d>
          </p:spPr>
        </p:pic>
        <p:pic>
          <p:nvPicPr>
            <p:cNvPr id="22" name="Picture 2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48438" y="3979648"/>
              <a:ext cx="457200" cy="168868"/>
            </a:xfrm>
            <a:prstGeom prst="rect">
              <a:avLst/>
            </a:prstGeom>
            <a:scene3d>
              <a:camera prst="orthographicFront">
                <a:rot lat="0" lon="1800000" rev="0"/>
              </a:camera>
              <a:lightRig rig="threePt" dir="t"/>
            </a:scene3d>
            <a:sp3d>
              <a:bevelB/>
            </a:sp3d>
          </p:spPr>
        </p:pic>
        <p:pic>
          <p:nvPicPr>
            <p:cNvPr id="23" name="Picture 2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73407" y="4097864"/>
              <a:ext cx="457200" cy="168868"/>
            </a:xfrm>
            <a:prstGeom prst="rect">
              <a:avLst/>
            </a:prstGeom>
            <a:scene3d>
              <a:camera prst="orthographicFront">
                <a:rot lat="0" lon="1800000" rev="0"/>
              </a:camera>
              <a:lightRig rig="threePt" dir="t"/>
            </a:scene3d>
            <a:sp3d>
              <a:bevelB/>
            </a:sp3d>
          </p:spPr>
        </p:pic>
        <p:pic>
          <p:nvPicPr>
            <p:cNvPr id="24" name="Picture 2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66728" y="4265620"/>
              <a:ext cx="457200" cy="168868"/>
            </a:xfrm>
            <a:prstGeom prst="rect">
              <a:avLst/>
            </a:prstGeom>
            <a:scene3d>
              <a:camera prst="orthographicFront">
                <a:rot lat="0" lon="1800000" rev="0"/>
              </a:camera>
              <a:lightRig rig="threePt" dir="t"/>
            </a:scene3d>
            <a:sp3d>
              <a:bevelB/>
            </a:sp3d>
          </p:spPr>
        </p:pic>
        <p:pic>
          <p:nvPicPr>
            <p:cNvPr id="25" name="Picture 2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99090" y="4781315"/>
              <a:ext cx="457200" cy="168868"/>
            </a:xfrm>
            <a:prstGeom prst="rect">
              <a:avLst/>
            </a:prstGeom>
            <a:scene3d>
              <a:camera prst="orthographicFront">
                <a:rot lat="0" lon="1800000" rev="0"/>
              </a:camera>
              <a:lightRig rig="threePt" dir="t"/>
            </a:scene3d>
            <a:sp3d>
              <a:bevelB/>
            </a:sp3d>
          </p:spPr>
        </p:pic>
        <p:pic>
          <p:nvPicPr>
            <p:cNvPr id="26" name="Picture 2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39318" y="4780104"/>
              <a:ext cx="457200" cy="168868"/>
            </a:xfrm>
            <a:prstGeom prst="rect">
              <a:avLst/>
            </a:prstGeom>
            <a:scene3d>
              <a:camera prst="orthographicFront">
                <a:rot lat="0" lon="1800000" rev="0"/>
              </a:camera>
              <a:lightRig rig="threePt" dir="t"/>
            </a:scene3d>
            <a:sp3d>
              <a:bevelB/>
            </a:sp3d>
          </p:spPr>
        </p:pic>
        <p:pic>
          <p:nvPicPr>
            <p:cNvPr id="27" name="Picture 2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55746" y="4997252"/>
              <a:ext cx="457200" cy="168868"/>
            </a:xfrm>
            <a:prstGeom prst="rect">
              <a:avLst/>
            </a:prstGeom>
            <a:scene3d>
              <a:camera prst="orthographicFront">
                <a:rot lat="0" lon="1800000" rev="0"/>
              </a:camera>
              <a:lightRig rig="threePt" dir="t"/>
            </a:scene3d>
            <a:sp3d>
              <a:bevelB/>
            </a:sp3d>
          </p:spPr>
        </p:pic>
        <p:pic>
          <p:nvPicPr>
            <p:cNvPr id="28" name="Picture 2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57763" y="4359154"/>
              <a:ext cx="457200" cy="168868"/>
            </a:xfrm>
            <a:prstGeom prst="rect">
              <a:avLst/>
            </a:prstGeom>
            <a:scene3d>
              <a:camera prst="orthographicFront">
                <a:rot lat="0" lon="1800000" rev="0"/>
              </a:camera>
              <a:lightRig rig="threePt" dir="t"/>
            </a:scene3d>
            <a:sp3d>
              <a:bevelB/>
            </a:sp3d>
          </p:spPr>
        </p:pic>
        <p:pic>
          <p:nvPicPr>
            <p:cNvPr id="29" name="Picture 2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06756" y="4208248"/>
              <a:ext cx="457200" cy="168868"/>
            </a:xfrm>
            <a:prstGeom prst="rect">
              <a:avLst/>
            </a:prstGeom>
            <a:scene3d>
              <a:camera prst="orthographicFront">
                <a:rot lat="0" lon="1800000" rev="0"/>
              </a:camera>
              <a:lightRig rig="threePt" dir="t"/>
            </a:scene3d>
            <a:sp3d>
              <a:bevelB/>
            </a:sp3d>
          </p:spPr>
        </p:pic>
        <p:pic>
          <p:nvPicPr>
            <p:cNvPr id="30" name="Picture 2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17656" y="3837774"/>
              <a:ext cx="457200" cy="168868"/>
            </a:xfrm>
            <a:prstGeom prst="rect">
              <a:avLst/>
            </a:prstGeom>
            <a:scene3d>
              <a:camera prst="orthographicFront">
                <a:rot lat="0" lon="1800000" rev="0"/>
              </a:camera>
              <a:lightRig rig="threePt" dir="t"/>
            </a:scene3d>
            <a:sp3d>
              <a:bevelB/>
            </a:sp3d>
          </p:spPr>
        </p:pic>
        <p:pic>
          <p:nvPicPr>
            <p:cNvPr id="31" name="Picture 3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23211" y="4276000"/>
              <a:ext cx="457200" cy="168868"/>
            </a:xfrm>
            <a:prstGeom prst="rect">
              <a:avLst/>
            </a:prstGeom>
            <a:scene3d>
              <a:camera prst="orthographicFront">
                <a:rot lat="0" lon="1800000" rev="0"/>
              </a:camera>
              <a:lightRig rig="threePt" dir="t"/>
            </a:scene3d>
            <a:sp3d>
              <a:bevelB/>
            </a:sp3d>
          </p:spPr>
        </p:pic>
        <p:pic>
          <p:nvPicPr>
            <p:cNvPr id="32" name="Picture 3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26554" y="4411816"/>
              <a:ext cx="457200" cy="168868"/>
            </a:xfrm>
            <a:prstGeom prst="rect">
              <a:avLst/>
            </a:prstGeom>
            <a:scene3d>
              <a:camera prst="orthographicFront">
                <a:rot lat="0" lon="1800000" rev="0"/>
              </a:camera>
              <a:lightRig rig="threePt" dir="t"/>
            </a:scene3d>
            <a:sp3d>
              <a:bevelB/>
            </a:sp3d>
          </p:spPr>
        </p:pic>
        <p:pic>
          <p:nvPicPr>
            <p:cNvPr id="33" name="Picture 3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37786" y="4047400"/>
              <a:ext cx="457200" cy="168868"/>
            </a:xfrm>
            <a:prstGeom prst="rect">
              <a:avLst/>
            </a:prstGeom>
            <a:scene3d>
              <a:camera prst="orthographicFront">
                <a:rot lat="0" lon="1800000" rev="0"/>
              </a:camera>
              <a:lightRig rig="threePt" dir="t"/>
            </a:scene3d>
            <a:sp3d>
              <a:bevelB/>
            </a:sp3d>
          </p:spPr>
        </p:pic>
        <p:pic>
          <p:nvPicPr>
            <p:cNvPr id="34" name="Picture 3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71488" y="4540052"/>
              <a:ext cx="457200" cy="168868"/>
            </a:xfrm>
            <a:prstGeom prst="rect">
              <a:avLst/>
            </a:prstGeom>
            <a:scene3d>
              <a:camera prst="orthographicFront">
                <a:rot lat="0" lon="1800000" rev="0"/>
              </a:camera>
              <a:lightRig rig="threePt" dir="t"/>
            </a:scene3d>
            <a:sp3d>
              <a:bevelB/>
            </a:sp3d>
          </p:spPr>
        </p:pic>
        <p:pic>
          <p:nvPicPr>
            <p:cNvPr id="35" name="Picture 3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13925" y="3735225"/>
              <a:ext cx="457200" cy="168868"/>
            </a:xfrm>
            <a:prstGeom prst="rect">
              <a:avLst/>
            </a:prstGeom>
            <a:scene3d>
              <a:camera prst="orthographicFront">
                <a:rot lat="0" lon="1800000" rev="0"/>
              </a:camera>
              <a:lightRig rig="threePt" dir="t"/>
            </a:scene3d>
            <a:sp3d>
              <a:bevelB/>
            </a:sp3d>
          </p:spPr>
        </p:pic>
        <p:pic>
          <p:nvPicPr>
            <p:cNvPr id="36" name="Picture 3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051850" y="4047400"/>
              <a:ext cx="457200" cy="168868"/>
            </a:xfrm>
            <a:prstGeom prst="rect">
              <a:avLst/>
            </a:prstGeom>
            <a:scene3d>
              <a:camera prst="orthographicFront">
                <a:rot lat="0" lon="1800000" rev="0"/>
              </a:camera>
              <a:lightRig rig="threePt" dir="t"/>
            </a:scene3d>
            <a:sp3d>
              <a:bevelB/>
            </a:sp3d>
          </p:spPr>
        </p:pic>
        <p:pic>
          <p:nvPicPr>
            <p:cNvPr id="37" name="Picture 3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55675" y="3818800"/>
              <a:ext cx="457200" cy="168868"/>
            </a:xfrm>
            <a:prstGeom prst="rect">
              <a:avLst/>
            </a:prstGeom>
            <a:scene3d>
              <a:camera prst="orthographicFront">
                <a:rot lat="0" lon="1800000" rev="0"/>
              </a:camera>
              <a:lightRig rig="threePt" dir="t"/>
            </a:scene3d>
            <a:sp3d>
              <a:bevelB/>
            </a:sp3d>
          </p:spPr>
        </p:pic>
        <p:pic>
          <p:nvPicPr>
            <p:cNvPr id="38" name="Picture 3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96831" y="4134671"/>
              <a:ext cx="457200" cy="168868"/>
            </a:xfrm>
            <a:prstGeom prst="rect">
              <a:avLst/>
            </a:prstGeom>
            <a:scene3d>
              <a:camera prst="orthographicFront">
                <a:rot lat="0" lon="1800000" rev="0"/>
              </a:camera>
              <a:lightRig rig="threePt" dir="t"/>
            </a:scene3d>
            <a:sp3d>
              <a:bevelB/>
            </a:sp3d>
          </p:spPr>
        </p:pic>
        <p:pic>
          <p:nvPicPr>
            <p:cNvPr id="39" name="Picture 3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43400" y="4551504"/>
              <a:ext cx="457200" cy="168868"/>
            </a:xfrm>
            <a:prstGeom prst="rect">
              <a:avLst/>
            </a:prstGeom>
            <a:scene3d>
              <a:camera prst="orthographicFront">
                <a:rot lat="0" lon="1800000" rev="0"/>
              </a:camera>
              <a:lightRig rig="threePt" dir="t"/>
            </a:scene3d>
            <a:sp3d>
              <a:bevelB/>
            </a:sp3d>
          </p:spPr>
        </p:pic>
        <p:pic>
          <p:nvPicPr>
            <p:cNvPr id="40" name="Picture 3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41151" y="4521732"/>
              <a:ext cx="457200" cy="168868"/>
            </a:xfrm>
            <a:prstGeom prst="rect">
              <a:avLst/>
            </a:prstGeom>
            <a:scene3d>
              <a:camera prst="orthographicFront">
                <a:rot lat="0" lon="1800000" rev="0"/>
              </a:camera>
              <a:lightRig rig="threePt" dir="t"/>
            </a:scene3d>
            <a:sp3d>
              <a:bevelB/>
            </a:sp3d>
          </p:spPr>
        </p:pic>
        <p:pic>
          <p:nvPicPr>
            <p:cNvPr id="41" name="Picture 4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80112" y="4169222"/>
              <a:ext cx="457200" cy="168868"/>
            </a:xfrm>
            <a:prstGeom prst="rect">
              <a:avLst/>
            </a:prstGeom>
            <a:scene3d>
              <a:camera prst="orthographicFront">
                <a:rot lat="0" lon="1800000" rev="0"/>
              </a:camera>
              <a:lightRig rig="threePt" dir="t"/>
            </a:scene3d>
            <a:sp3d>
              <a:bevelB/>
            </a:sp3d>
          </p:spPr>
        </p:pic>
        <p:pic>
          <p:nvPicPr>
            <p:cNvPr id="42" name="Picture 4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35007" y="4059908"/>
              <a:ext cx="457200" cy="168868"/>
            </a:xfrm>
            <a:prstGeom prst="rect">
              <a:avLst/>
            </a:prstGeom>
            <a:scene3d>
              <a:camera prst="orthographicFront">
                <a:rot lat="0" lon="1800000" rev="0"/>
              </a:camera>
              <a:lightRig rig="threePt" dir="t"/>
            </a:scene3d>
            <a:sp3d>
              <a:bevelB/>
            </a:sp3d>
          </p:spPr>
        </p:pic>
        <p:pic>
          <p:nvPicPr>
            <p:cNvPr id="43" name="Picture 4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36201" y="4475818"/>
              <a:ext cx="457200" cy="168868"/>
            </a:xfrm>
            <a:prstGeom prst="rect">
              <a:avLst/>
            </a:prstGeom>
            <a:scene3d>
              <a:camera prst="orthographicFront">
                <a:rot lat="0" lon="1800000" rev="0"/>
              </a:camera>
              <a:lightRig rig="threePt" dir="t"/>
            </a:scene3d>
            <a:sp3d>
              <a:bevelB/>
            </a:sp3d>
          </p:spPr>
        </p:pic>
        <p:pic>
          <p:nvPicPr>
            <p:cNvPr id="44" name="Picture 4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89320" y="4551504"/>
              <a:ext cx="457200" cy="168868"/>
            </a:xfrm>
            <a:prstGeom prst="rect">
              <a:avLst/>
            </a:prstGeom>
            <a:scene3d>
              <a:camera prst="orthographicFront">
                <a:rot lat="0" lon="1800000" rev="0"/>
              </a:camera>
              <a:lightRig rig="threePt" dir="t"/>
            </a:scene3d>
            <a:sp3d>
              <a:bevelB/>
            </a:sp3d>
          </p:spPr>
        </p:pic>
        <p:pic>
          <p:nvPicPr>
            <p:cNvPr id="45" name="Picture 4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28203" y="5100865"/>
              <a:ext cx="457200" cy="168868"/>
            </a:xfrm>
            <a:prstGeom prst="rect">
              <a:avLst/>
            </a:prstGeom>
            <a:scene3d>
              <a:camera prst="orthographicFront">
                <a:rot lat="0" lon="1800000" rev="0"/>
              </a:camera>
              <a:lightRig rig="threePt" dir="t"/>
            </a:scene3d>
            <a:sp3d>
              <a:bevelB/>
            </a:sp3d>
          </p:spPr>
        </p:pic>
        <p:pic>
          <p:nvPicPr>
            <p:cNvPr id="46" name="Picture 4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73271" y="5084904"/>
              <a:ext cx="457200" cy="168868"/>
            </a:xfrm>
            <a:prstGeom prst="rect">
              <a:avLst/>
            </a:prstGeom>
            <a:scene3d>
              <a:camera prst="orthographicFront">
                <a:rot lat="0" lon="1800000" rev="0"/>
              </a:camera>
              <a:lightRig rig="threePt" dir="t"/>
            </a:scene3d>
            <a:sp3d>
              <a:bevelB/>
            </a:sp3d>
          </p:spPr>
        </p:pic>
        <p:pic>
          <p:nvPicPr>
            <p:cNvPr id="47" name="Picture 4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17477" y="4882391"/>
              <a:ext cx="457200" cy="168868"/>
            </a:xfrm>
            <a:prstGeom prst="rect">
              <a:avLst/>
            </a:prstGeom>
            <a:scene3d>
              <a:camera prst="orthographicFront">
                <a:rot lat="0" lon="1800000" rev="0"/>
              </a:camera>
              <a:lightRig rig="threePt" dir="t"/>
            </a:scene3d>
            <a:sp3d>
              <a:bevelB/>
            </a:sp3d>
          </p:spPr>
        </p:pic>
        <p:pic>
          <p:nvPicPr>
            <p:cNvPr id="48" name="Picture 4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26583" y="4169222"/>
              <a:ext cx="457200" cy="168868"/>
            </a:xfrm>
            <a:prstGeom prst="rect">
              <a:avLst/>
            </a:prstGeom>
            <a:scene3d>
              <a:camera prst="orthographicFront">
                <a:rot lat="0" lon="1800000" rev="0"/>
              </a:camera>
              <a:lightRig rig="threePt" dir="t"/>
            </a:scene3d>
            <a:sp3d>
              <a:bevelB/>
            </a:sp3d>
          </p:spPr>
        </p:pic>
        <p:pic>
          <p:nvPicPr>
            <p:cNvPr id="49" name="Picture 4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65492" y="4500299"/>
              <a:ext cx="457200" cy="168868"/>
            </a:xfrm>
            <a:prstGeom prst="rect">
              <a:avLst/>
            </a:prstGeom>
            <a:scene3d>
              <a:camera prst="orthographicFront">
                <a:rot lat="0" lon="1800000" rev="0"/>
              </a:camera>
              <a:lightRig rig="threePt" dir="t"/>
            </a:scene3d>
            <a:sp3d>
              <a:bevelB/>
            </a:sp3d>
          </p:spPr>
        </p:pic>
        <p:pic>
          <p:nvPicPr>
            <p:cNvPr id="50" name="Picture 4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88116" y="4232347"/>
              <a:ext cx="457200" cy="168868"/>
            </a:xfrm>
            <a:prstGeom prst="rect">
              <a:avLst/>
            </a:prstGeom>
            <a:scene3d>
              <a:camera prst="orthographicFront">
                <a:rot lat="0" lon="1800000" rev="0"/>
              </a:camera>
              <a:lightRig rig="threePt" dir="t"/>
            </a:scene3d>
            <a:sp3d>
              <a:bevelB/>
            </a:sp3d>
          </p:spPr>
        </p:pic>
        <p:pic>
          <p:nvPicPr>
            <p:cNvPr id="51" name="Picture 5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53800" y="4253251"/>
              <a:ext cx="457200" cy="168868"/>
            </a:xfrm>
            <a:prstGeom prst="rect">
              <a:avLst/>
            </a:prstGeom>
            <a:scene3d>
              <a:camera prst="orthographicFront">
                <a:rot lat="0" lon="1800000" rev="0"/>
              </a:camera>
              <a:lightRig rig="threePt" dir="t"/>
            </a:scene3d>
            <a:sp3d>
              <a:bevelB/>
            </a:sp3d>
          </p:spPr>
        </p:pic>
        <p:pic>
          <p:nvPicPr>
            <p:cNvPr id="52" name="Picture 5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02839" y="4626422"/>
              <a:ext cx="457200" cy="168868"/>
            </a:xfrm>
            <a:prstGeom prst="rect">
              <a:avLst/>
            </a:prstGeom>
            <a:scene3d>
              <a:camera prst="orthographicFront">
                <a:rot lat="0" lon="1800000" rev="0"/>
              </a:camera>
              <a:lightRig rig="threePt" dir="t"/>
            </a:scene3d>
            <a:sp3d>
              <a:bevelB/>
            </a:sp3d>
          </p:spPr>
        </p:pic>
        <p:pic>
          <p:nvPicPr>
            <p:cNvPr id="53" name="Picture 5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13794" y="5439639"/>
              <a:ext cx="457200" cy="168868"/>
            </a:xfrm>
            <a:prstGeom prst="rect">
              <a:avLst/>
            </a:prstGeom>
            <a:scene3d>
              <a:camera prst="orthographicFront">
                <a:rot lat="0" lon="1800000" rev="0"/>
              </a:camera>
              <a:lightRig rig="threePt" dir="t"/>
            </a:scene3d>
            <a:sp3d>
              <a:bevelB/>
            </a:sp3d>
          </p:spPr>
        </p:pic>
        <p:pic>
          <p:nvPicPr>
            <p:cNvPr id="54" name="Picture 5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88744" y="4422467"/>
              <a:ext cx="457200" cy="168868"/>
            </a:xfrm>
            <a:prstGeom prst="rect">
              <a:avLst/>
            </a:prstGeom>
            <a:scene3d>
              <a:camera prst="orthographicFront">
                <a:rot lat="0" lon="1800000" rev="0"/>
              </a:camera>
              <a:lightRig rig="threePt" dir="t"/>
            </a:scene3d>
            <a:sp3d>
              <a:bevelB/>
            </a:sp3d>
          </p:spPr>
        </p:pic>
        <p:pic>
          <p:nvPicPr>
            <p:cNvPr id="55" name="Picture 5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20420" y="4957499"/>
              <a:ext cx="457200" cy="168868"/>
            </a:xfrm>
            <a:prstGeom prst="rect">
              <a:avLst/>
            </a:prstGeom>
            <a:scene3d>
              <a:camera prst="orthographicFront">
                <a:rot lat="0" lon="1800000" rev="0"/>
              </a:camera>
              <a:lightRig rig="threePt" dir="t"/>
            </a:scene3d>
            <a:sp3d>
              <a:bevelB/>
            </a:sp3d>
          </p:spPr>
        </p:pic>
        <p:pic>
          <p:nvPicPr>
            <p:cNvPr id="56" name="Picture 5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48980" y="5132912"/>
              <a:ext cx="457200" cy="168868"/>
            </a:xfrm>
            <a:prstGeom prst="rect">
              <a:avLst/>
            </a:prstGeom>
            <a:scene3d>
              <a:camera prst="orthographicFront">
                <a:rot lat="0" lon="1800000" rev="0"/>
              </a:camera>
              <a:lightRig rig="threePt" dir="t"/>
            </a:scene3d>
            <a:sp3d>
              <a:bevelB/>
            </a:sp3d>
          </p:spPr>
        </p:pic>
        <p:pic>
          <p:nvPicPr>
            <p:cNvPr id="57" name="Picture 5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58862" y="5223567"/>
              <a:ext cx="457200" cy="168868"/>
            </a:xfrm>
            <a:prstGeom prst="rect">
              <a:avLst/>
            </a:prstGeom>
            <a:scene3d>
              <a:camera prst="orthographicFront">
                <a:rot lat="0" lon="1800000" rev="0"/>
              </a:camera>
              <a:lightRig rig="threePt" dir="t"/>
            </a:scene3d>
            <a:sp3d>
              <a:bevelB/>
            </a:sp3d>
          </p:spPr>
        </p:pic>
        <p:pic>
          <p:nvPicPr>
            <p:cNvPr id="58" name="Picture 5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28712" y="4240321"/>
              <a:ext cx="457200" cy="168868"/>
            </a:xfrm>
            <a:prstGeom prst="rect">
              <a:avLst/>
            </a:prstGeom>
            <a:scene3d>
              <a:camera prst="orthographicFront">
                <a:rot lat="0" lon="1800000" rev="0"/>
              </a:camera>
              <a:lightRig rig="threePt" dir="t"/>
            </a:scene3d>
            <a:sp3d>
              <a:bevelB/>
            </a:sp3d>
          </p:spPr>
        </p:pic>
        <p:pic>
          <p:nvPicPr>
            <p:cNvPr id="59" name="Picture 5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01487" y="4082852"/>
              <a:ext cx="457200" cy="168868"/>
            </a:xfrm>
            <a:prstGeom prst="rect">
              <a:avLst/>
            </a:prstGeom>
            <a:scene3d>
              <a:camera prst="orthographicFront">
                <a:rot lat="0" lon="1800000" rev="0"/>
              </a:camera>
              <a:lightRig rig="threePt" dir="t"/>
            </a:scene3d>
            <a:sp3d>
              <a:bevelB/>
            </a:sp3d>
          </p:spPr>
        </p:pic>
        <p:pic>
          <p:nvPicPr>
            <p:cNvPr id="60" name="Picture 5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34200" y="5354547"/>
              <a:ext cx="457200" cy="168868"/>
            </a:xfrm>
            <a:prstGeom prst="rect">
              <a:avLst/>
            </a:prstGeom>
            <a:scene3d>
              <a:camera prst="orthographicFront">
                <a:rot lat="0" lon="1800000" rev="0"/>
              </a:camera>
              <a:lightRig rig="threePt" dir="t"/>
            </a:scene3d>
            <a:sp3d>
              <a:bevelB/>
            </a:sp3d>
          </p:spPr>
        </p:pic>
        <p:pic>
          <p:nvPicPr>
            <p:cNvPr id="61" name="Picture 6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34641" y="4583017"/>
              <a:ext cx="457200" cy="168868"/>
            </a:xfrm>
            <a:prstGeom prst="rect">
              <a:avLst/>
            </a:prstGeom>
            <a:scene3d>
              <a:camera prst="orthographicFront">
                <a:rot lat="0" lon="1800000" rev="0"/>
              </a:camera>
              <a:lightRig rig="threePt" dir="t"/>
            </a:scene3d>
            <a:sp3d>
              <a:bevelB/>
            </a:sp3d>
          </p:spPr>
        </p:pic>
        <p:pic>
          <p:nvPicPr>
            <p:cNvPr id="62" name="Picture 6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08383" y="4359154"/>
              <a:ext cx="457200" cy="168868"/>
            </a:xfrm>
            <a:prstGeom prst="rect">
              <a:avLst/>
            </a:prstGeom>
            <a:scene3d>
              <a:camera prst="orthographicFront">
                <a:rot lat="0" lon="1800000" rev="0"/>
              </a:camera>
              <a:lightRig rig="threePt" dir="t"/>
            </a:scene3d>
            <a:sp3d>
              <a:bevelB/>
            </a:sp3d>
          </p:spPr>
        </p:pic>
        <p:pic>
          <p:nvPicPr>
            <p:cNvPr id="63" name="Picture 6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43768" y="3609174"/>
              <a:ext cx="457200" cy="168868"/>
            </a:xfrm>
            <a:prstGeom prst="rect">
              <a:avLst/>
            </a:prstGeom>
            <a:scene3d>
              <a:camera prst="orthographicFront">
                <a:rot lat="0" lon="1800000" rev="0"/>
              </a:camera>
              <a:lightRig rig="threePt" dir="t"/>
            </a:scene3d>
            <a:sp3d>
              <a:bevelB/>
            </a:sp3d>
          </p:spPr>
        </p:pic>
        <p:pic>
          <p:nvPicPr>
            <p:cNvPr id="64" name="Picture 6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96015" y="4869016"/>
              <a:ext cx="457200" cy="168868"/>
            </a:xfrm>
            <a:prstGeom prst="rect">
              <a:avLst/>
            </a:prstGeom>
            <a:scene3d>
              <a:camera prst="orthographicFront">
                <a:rot lat="0" lon="1800000" rev="0"/>
              </a:camera>
              <a:lightRig rig="threePt" dir="t"/>
            </a:scene3d>
            <a:sp3d>
              <a:bevelB/>
            </a:sp3d>
          </p:spPr>
        </p:pic>
        <p:pic>
          <p:nvPicPr>
            <p:cNvPr id="65" name="Picture 6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72771" y="5040217"/>
              <a:ext cx="457200" cy="168868"/>
            </a:xfrm>
            <a:prstGeom prst="rect">
              <a:avLst/>
            </a:prstGeom>
            <a:scene3d>
              <a:camera prst="orthographicFront">
                <a:rot lat="0" lon="1800000" rev="0"/>
              </a:camera>
              <a:lightRig rig="threePt" dir="t"/>
            </a:scene3d>
            <a:sp3d>
              <a:bevelB/>
            </a:sp3d>
          </p:spPr>
        </p:pic>
        <p:pic>
          <p:nvPicPr>
            <p:cNvPr id="66" name="Picture 6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4060" y="4689547"/>
              <a:ext cx="457200" cy="168868"/>
            </a:xfrm>
            <a:prstGeom prst="rect">
              <a:avLst/>
            </a:prstGeom>
            <a:scene3d>
              <a:camera prst="orthographicFront">
                <a:rot lat="0" lon="1800000" rev="0"/>
              </a:camera>
              <a:lightRig rig="threePt" dir="t"/>
            </a:scene3d>
            <a:sp3d>
              <a:bevelB/>
            </a:sp3d>
          </p:spPr>
        </p:pic>
        <p:pic>
          <p:nvPicPr>
            <p:cNvPr id="67" name="Picture 6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66712" y="5074866"/>
              <a:ext cx="457200" cy="168868"/>
            </a:xfrm>
            <a:prstGeom prst="rect">
              <a:avLst/>
            </a:prstGeom>
            <a:scene3d>
              <a:camera prst="orthographicFront">
                <a:rot lat="0" lon="1800000" rev="0"/>
              </a:camera>
              <a:lightRig rig="threePt" dir="t"/>
            </a:scene3d>
            <a:sp3d>
              <a:bevelB/>
            </a:sp3d>
          </p:spPr>
        </p:pic>
        <p:pic>
          <p:nvPicPr>
            <p:cNvPr id="68" name="Picture 6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98577" y="5409662"/>
              <a:ext cx="457200" cy="168868"/>
            </a:xfrm>
            <a:prstGeom prst="rect">
              <a:avLst/>
            </a:prstGeom>
            <a:scene3d>
              <a:camera prst="orthographicFront">
                <a:rot lat="0" lon="1800000" rev="0"/>
              </a:camera>
              <a:lightRig rig="threePt" dir="t"/>
            </a:scene3d>
            <a:sp3d>
              <a:bevelB/>
            </a:sp3d>
          </p:spPr>
        </p:pic>
        <p:pic>
          <p:nvPicPr>
            <p:cNvPr id="69" name="Picture 6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26656" y="5431023"/>
              <a:ext cx="457200" cy="168868"/>
            </a:xfrm>
            <a:prstGeom prst="rect">
              <a:avLst/>
            </a:prstGeom>
            <a:scene3d>
              <a:camera prst="orthographicFront">
                <a:rot lat="0" lon="1800000" rev="0"/>
              </a:camera>
              <a:lightRig rig="threePt" dir="t"/>
            </a:scene3d>
            <a:sp3d>
              <a:bevelB/>
            </a:sp3d>
          </p:spPr>
        </p:pic>
        <p:pic>
          <p:nvPicPr>
            <p:cNvPr id="70" name="Picture 6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73203" y="3985704"/>
              <a:ext cx="457200" cy="168868"/>
            </a:xfrm>
            <a:prstGeom prst="rect">
              <a:avLst/>
            </a:prstGeom>
            <a:scene3d>
              <a:camera prst="orthographicFront">
                <a:rot lat="0" lon="1800000" rev="0"/>
              </a:camera>
              <a:lightRig rig="threePt" dir="t"/>
            </a:scene3d>
            <a:sp3d>
              <a:bevelB/>
            </a:sp3d>
          </p:spPr>
        </p:pic>
        <p:pic>
          <p:nvPicPr>
            <p:cNvPr id="71" name="Picture 7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11496" y="4973823"/>
              <a:ext cx="457200" cy="168868"/>
            </a:xfrm>
            <a:prstGeom prst="rect">
              <a:avLst/>
            </a:prstGeom>
            <a:scene3d>
              <a:camera prst="orthographicFront">
                <a:rot lat="0" lon="1800000" rev="0"/>
              </a:camera>
              <a:lightRig rig="threePt" dir="t"/>
            </a:scene3d>
            <a:sp3d>
              <a:bevelB/>
            </a:sp3d>
          </p:spPr>
        </p:pic>
        <p:pic>
          <p:nvPicPr>
            <p:cNvPr id="72" name="Picture 7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54000" y="3951787"/>
              <a:ext cx="457200" cy="168868"/>
            </a:xfrm>
            <a:prstGeom prst="rect">
              <a:avLst/>
            </a:prstGeom>
            <a:scene3d>
              <a:camera prst="orthographicFront">
                <a:rot lat="0" lon="1800000" rev="0"/>
              </a:camera>
              <a:lightRig rig="threePt" dir="t"/>
            </a:scene3d>
            <a:sp3d>
              <a:bevelB/>
            </a:sp3d>
          </p:spPr>
        </p:pic>
        <p:pic>
          <p:nvPicPr>
            <p:cNvPr id="73" name="Picture 7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37420" y="4565592"/>
              <a:ext cx="457200" cy="168868"/>
            </a:xfrm>
            <a:prstGeom prst="rect">
              <a:avLst/>
            </a:prstGeom>
            <a:scene3d>
              <a:camera prst="orthographicFront">
                <a:rot lat="0" lon="1800000" rev="0"/>
              </a:camera>
              <a:lightRig rig="threePt" dir="t"/>
            </a:scene3d>
            <a:sp3d>
              <a:bevelB/>
            </a:sp3d>
          </p:spPr>
        </p:pic>
        <p:pic>
          <p:nvPicPr>
            <p:cNvPr id="74" name="Picture 7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6352" y="4638053"/>
              <a:ext cx="457200" cy="168868"/>
            </a:xfrm>
            <a:prstGeom prst="rect">
              <a:avLst/>
            </a:prstGeom>
            <a:scene3d>
              <a:camera prst="orthographicFront">
                <a:rot lat="0" lon="1800000" rev="0"/>
              </a:camera>
              <a:lightRig rig="threePt" dir="t"/>
            </a:scene3d>
            <a:sp3d>
              <a:bevelB/>
            </a:sp3d>
          </p:spPr>
        </p:pic>
        <p:pic>
          <p:nvPicPr>
            <p:cNvPr id="75" name="Picture 7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64134" y="5097616"/>
              <a:ext cx="457200" cy="168868"/>
            </a:xfrm>
            <a:prstGeom prst="rect">
              <a:avLst/>
            </a:prstGeom>
            <a:scene3d>
              <a:camera prst="orthographicFront">
                <a:rot lat="0" lon="1800000" rev="0"/>
              </a:camera>
              <a:lightRig rig="threePt" dir="t"/>
            </a:scene3d>
            <a:sp3d>
              <a:bevelB/>
            </a:sp3d>
          </p:spPr>
        </p:pic>
        <p:pic>
          <p:nvPicPr>
            <p:cNvPr id="76" name="Picture 7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455848" y="4635456"/>
              <a:ext cx="457200" cy="168868"/>
            </a:xfrm>
            <a:prstGeom prst="rect">
              <a:avLst/>
            </a:prstGeom>
            <a:scene3d>
              <a:camera prst="orthographicFront">
                <a:rot lat="0" lon="1800000" rev="0"/>
              </a:camera>
              <a:lightRig rig="threePt" dir="t"/>
            </a:scene3d>
            <a:sp3d>
              <a:bevelB/>
            </a:sp3d>
          </p:spPr>
        </p:pic>
        <p:pic>
          <p:nvPicPr>
            <p:cNvPr id="77" name="Picture 7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88448" y="3861523"/>
              <a:ext cx="457200" cy="168868"/>
            </a:xfrm>
            <a:prstGeom prst="rect">
              <a:avLst/>
            </a:prstGeom>
            <a:scene3d>
              <a:camera prst="orthographicFront">
                <a:rot lat="0" lon="1800000" rev="0"/>
              </a:camera>
              <a:lightRig rig="threePt" dir="t"/>
            </a:scene3d>
            <a:sp3d>
              <a:bevelB/>
            </a:sp3d>
          </p:spPr>
        </p:pic>
        <p:pic>
          <p:nvPicPr>
            <p:cNvPr id="78" name="Picture 7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296450" y="4388426"/>
              <a:ext cx="457200" cy="168868"/>
            </a:xfrm>
            <a:prstGeom prst="rect">
              <a:avLst/>
            </a:prstGeom>
            <a:scene3d>
              <a:camera prst="orthographicFront">
                <a:rot lat="0" lon="1800000" rev="0"/>
              </a:camera>
              <a:lightRig rig="threePt" dir="t"/>
            </a:scene3d>
            <a:sp3d>
              <a:bevelB/>
            </a:sp3d>
          </p:spPr>
        </p:pic>
        <p:pic>
          <p:nvPicPr>
            <p:cNvPr id="79" name="Picture 7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68670" y="4786888"/>
              <a:ext cx="457200" cy="168868"/>
            </a:xfrm>
            <a:prstGeom prst="rect">
              <a:avLst/>
            </a:prstGeom>
            <a:scene3d>
              <a:camera prst="orthographicFront">
                <a:rot lat="0" lon="1800000" rev="0"/>
              </a:camera>
              <a:lightRig rig="threePt" dir="t"/>
            </a:scene3d>
            <a:sp3d>
              <a:bevelB/>
            </a:sp3d>
          </p:spPr>
        </p:pic>
        <p:pic>
          <p:nvPicPr>
            <p:cNvPr id="80" name="Picture 7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28764" y="4427275"/>
              <a:ext cx="457200" cy="168868"/>
            </a:xfrm>
            <a:prstGeom prst="rect">
              <a:avLst/>
            </a:prstGeom>
            <a:scene3d>
              <a:camera prst="orthographicFront">
                <a:rot lat="0" lon="1800000" rev="0"/>
              </a:camera>
              <a:lightRig rig="threePt" dir="t"/>
            </a:scene3d>
            <a:sp3d>
              <a:bevelB/>
            </a:sp3d>
          </p:spPr>
        </p:pic>
        <p:pic>
          <p:nvPicPr>
            <p:cNvPr id="81" name="Picture 8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57605" y="5353523"/>
              <a:ext cx="457200" cy="168868"/>
            </a:xfrm>
            <a:prstGeom prst="rect">
              <a:avLst/>
            </a:prstGeom>
            <a:scene3d>
              <a:camera prst="orthographicFront">
                <a:rot lat="0" lon="1800000" rev="0"/>
              </a:camera>
              <a:lightRig rig="threePt" dir="t"/>
            </a:scene3d>
            <a:sp3d>
              <a:bevelB/>
            </a:sp3d>
          </p:spPr>
        </p:pic>
        <p:pic>
          <p:nvPicPr>
            <p:cNvPr id="82" name="Picture 8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20543" y="3995160"/>
              <a:ext cx="457200" cy="168868"/>
            </a:xfrm>
            <a:prstGeom prst="rect">
              <a:avLst/>
            </a:prstGeom>
            <a:scene3d>
              <a:camera prst="orthographicFront">
                <a:rot lat="0" lon="1800000" rev="0"/>
              </a:camera>
              <a:lightRig rig="threePt" dir="t"/>
            </a:scene3d>
            <a:sp3d>
              <a:bevelB/>
            </a:sp3d>
          </p:spPr>
        </p:pic>
        <p:pic>
          <p:nvPicPr>
            <p:cNvPr id="83" name="Picture 8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00813" y="3651748"/>
              <a:ext cx="457200" cy="168868"/>
            </a:xfrm>
            <a:prstGeom prst="rect">
              <a:avLst/>
            </a:prstGeom>
            <a:scene3d>
              <a:camera prst="orthographicFront">
                <a:rot lat="0" lon="1800000" rev="0"/>
              </a:camera>
              <a:lightRig rig="threePt" dir="t"/>
            </a:scene3d>
            <a:sp3d>
              <a:bevelB/>
            </a:sp3d>
          </p:spPr>
        </p:pic>
        <p:pic>
          <p:nvPicPr>
            <p:cNvPr id="84" name="Picture 8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44611" y="5168347"/>
              <a:ext cx="457200" cy="168868"/>
            </a:xfrm>
            <a:prstGeom prst="rect">
              <a:avLst/>
            </a:prstGeom>
            <a:scene3d>
              <a:camera prst="orthographicFront">
                <a:rot lat="0" lon="1800000" rev="0"/>
              </a:camera>
              <a:lightRig rig="threePt" dir="t"/>
            </a:scene3d>
            <a:sp3d>
              <a:bevelB/>
            </a:sp3d>
          </p:spPr>
        </p:pic>
        <p:pic>
          <p:nvPicPr>
            <p:cNvPr id="85" name="Picture 8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64546" y="4602960"/>
              <a:ext cx="457200" cy="168868"/>
            </a:xfrm>
            <a:prstGeom prst="rect">
              <a:avLst/>
            </a:prstGeom>
            <a:scene3d>
              <a:camera prst="orthographicFront">
                <a:rot lat="0" lon="1800000" rev="0"/>
              </a:camera>
              <a:lightRig rig="threePt" dir="t"/>
            </a:scene3d>
            <a:sp3d>
              <a:bevelB/>
            </a:sp3d>
          </p:spPr>
        </p:pic>
        <p:pic>
          <p:nvPicPr>
            <p:cNvPr id="86" name="Picture 8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81333" y="4293132"/>
              <a:ext cx="457200" cy="168868"/>
            </a:xfrm>
            <a:prstGeom prst="rect">
              <a:avLst/>
            </a:prstGeom>
            <a:scene3d>
              <a:camera prst="orthographicFront">
                <a:rot lat="0" lon="1800000" rev="0"/>
              </a:camera>
              <a:lightRig rig="threePt" dir="t"/>
            </a:scene3d>
            <a:sp3d>
              <a:bevelB/>
            </a:sp3d>
          </p:spPr>
        </p:pic>
        <p:pic>
          <p:nvPicPr>
            <p:cNvPr id="87" name="Picture 86"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47664" y="4397822"/>
              <a:ext cx="457200" cy="168868"/>
            </a:xfrm>
            <a:prstGeom prst="rect">
              <a:avLst/>
            </a:prstGeom>
            <a:scene3d>
              <a:camera prst="orthographicFront">
                <a:rot lat="0" lon="1800000" rev="0"/>
              </a:camera>
              <a:lightRig rig="threePt" dir="t"/>
            </a:scene3d>
            <a:sp3d>
              <a:bevelB/>
            </a:sp3d>
          </p:spPr>
        </p:pic>
        <p:pic>
          <p:nvPicPr>
            <p:cNvPr id="88" name="Picture 87"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74458" y="5190562"/>
              <a:ext cx="457200" cy="168868"/>
            </a:xfrm>
            <a:prstGeom prst="rect">
              <a:avLst/>
            </a:prstGeom>
            <a:scene3d>
              <a:camera prst="orthographicFront">
                <a:rot lat="0" lon="1800000" rev="0"/>
              </a:camera>
              <a:lightRig rig="threePt" dir="t"/>
            </a:scene3d>
            <a:sp3d>
              <a:bevelB/>
            </a:sp3d>
          </p:spPr>
        </p:pic>
        <p:pic>
          <p:nvPicPr>
            <p:cNvPr id="89" name="Picture 88"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691056" y="3922451"/>
              <a:ext cx="457200" cy="168868"/>
            </a:xfrm>
            <a:prstGeom prst="rect">
              <a:avLst/>
            </a:prstGeom>
            <a:scene3d>
              <a:camera prst="orthographicFront">
                <a:rot lat="0" lon="1800000" rev="0"/>
              </a:camera>
              <a:lightRig rig="threePt" dir="t"/>
            </a:scene3d>
            <a:sp3d>
              <a:bevelB/>
            </a:sp3d>
          </p:spPr>
        </p:pic>
        <p:pic>
          <p:nvPicPr>
            <p:cNvPr id="90" name="Picture 89"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74795" y="3985704"/>
              <a:ext cx="457200" cy="168868"/>
            </a:xfrm>
            <a:prstGeom prst="rect">
              <a:avLst/>
            </a:prstGeom>
            <a:scene3d>
              <a:camera prst="orthographicFront">
                <a:rot lat="0" lon="1800000" rev="0"/>
              </a:camera>
              <a:lightRig rig="threePt" dir="t"/>
            </a:scene3d>
            <a:sp3d>
              <a:bevelB/>
            </a:sp3d>
          </p:spPr>
        </p:pic>
        <p:pic>
          <p:nvPicPr>
            <p:cNvPr id="91" name="Picture 90"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581333" y="4684801"/>
              <a:ext cx="457200" cy="168868"/>
            </a:xfrm>
            <a:prstGeom prst="rect">
              <a:avLst/>
            </a:prstGeom>
            <a:scene3d>
              <a:camera prst="orthographicFront">
                <a:rot lat="0" lon="1800000" rev="0"/>
              </a:camera>
              <a:lightRig rig="threePt" dir="t"/>
            </a:scene3d>
            <a:sp3d>
              <a:bevelB/>
            </a:sp3d>
          </p:spPr>
        </p:pic>
        <p:pic>
          <p:nvPicPr>
            <p:cNvPr id="92" name="Picture 91"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72092" y="4591871"/>
              <a:ext cx="457200" cy="168868"/>
            </a:xfrm>
            <a:prstGeom prst="rect">
              <a:avLst/>
            </a:prstGeom>
            <a:scene3d>
              <a:camera prst="orthographicFront">
                <a:rot lat="0" lon="1800000" rev="0"/>
              </a:camera>
              <a:lightRig rig="threePt" dir="t"/>
            </a:scene3d>
            <a:sp3d>
              <a:bevelB/>
            </a:sp3d>
          </p:spPr>
        </p:pic>
        <p:pic>
          <p:nvPicPr>
            <p:cNvPr id="93" name="Picture 92"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817954" y="3844571"/>
              <a:ext cx="457200" cy="168868"/>
            </a:xfrm>
            <a:prstGeom prst="rect">
              <a:avLst/>
            </a:prstGeom>
            <a:scene3d>
              <a:camera prst="orthographicFront">
                <a:rot lat="0" lon="1800000" rev="0"/>
              </a:camera>
              <a:lightRig rig="threePt" dir="t"/>
            </a:scene3d>
            <a:sp3d>
              <a:bevelB/>
            </a:sp3d>
          </p:spPr>
        </p:pic>
        <p:pic>
          <p:nvPicPr>
            <p:cNvPr id="94" name="Picture 93"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365138" y="4065750"/>
              <a:ext cx="457200" cy="168868"/>
            </a:xfrm>
            <a:prstGeom prst="rect">
              <a:avLst/>
            </a:prstGeom>
            <a:scene3d>
              <a:camera prst="orthographicFront">
                <a:rot lat="0" lon="1800000" rev="0"/>
              </a:camera>
              <a:lightRig rig="threePt" dir="t"/>
            </a:scene3d>
            <a:sp3d>
              <a:bevelB/>
            </a:sp3d>
          </p:spPr>
        </p:pic>
        <p:pic>
          <p:nvPicPr>
            <p:cNvPr id="95" name="Picture 94"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74060" y="5634066"/>
              <a:ext cx="457200" cy="168868"/>
            </a:xfrm>
            <a:prstGeom prst="rect">
              <a:avLst/>
            </a:prstGeom>
            <a:scene3d>
              <a:camera prst="orthographicFront">
                <a:rot lat="0" lon="1800000" rev="0"/>
              </a:camera>
              <a:lightRig rig="threePt" dir="t"/>
            </a:scene3d>
            <a:sp3d>
              <a:bevelB/>
            </a:sp3d>
          </p:spPr>
        </p:pic>
        <p:pic>
          <p:nvPicPr>
            <p:cNvPr id="96" name="Picture 95" descr="블로그로 할수있는 모든것 :: [Life 이야기] 페이스북 커버사진 모음 - 39 For Guy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26554" y="5084904"/>
              <a:ext cx="457200" cy="168868"/>
            </a:xfrm>
            <a:prstGeom prst="rect">
              <a:avLst/>
            </a:prstGeom>
            <a:scene3d>
              <a:camera prst="orthographicFront">
                <a:rot lat="0" lon="1800000" rev="0"/>
              </a:camera>
              <a:lightRig rig="threePt" dir="t"/>
            </a:scene3d>
            <a:sp3d>
              <a:bevelB/>
            </a:sp3d>
          </p:spPr>
        </p:pic>
      </p:grpSp>
      <p:sp>
        <p:nvSpPr>
          <p:cNvPr id="98"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1539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77" y="1136200"/>
            <a:ext cx="8659903" cy="424732"/>
          </a:xfrm>
        </p:spPr>
        <p:txBody>
          <a:bodyPr/>
          <a:lstStyle/>
          <a:p>
            <a:r>
              <a:rPr lang="en-US" b="1" dirty="0" smtClean="0">
                <a:solidFill>
                  <a:schemeClr val="tx1"/>
                </a:solidFill>
                <a:latin typeface="Times New Roman" panose="02020603050405020304" pitchFamily="18" charset="0"/>
                <a:cs typeface="Times New Roman" panose="02020603050405020304" pitchFamily="18" charset="0"/>
              </a:rPr>
              <a:t>Agenda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75046" y="1657885"/>
            <a:ext cx="6793908" cy="3139321"/>
          </a:xfrm>
          <a:prstGeom prst="rect">
            <a:avLst/>
          </a:prstGeom>
          <a:noFill/>
        </p:spPr>
        <p:txBody>
          <a:bodyPr wrap="square" rtlCol="0">
            <a:spAutoFit/>
          </a:bodyPr>
          <a:lstStyle/>
          <a:p>
            <a:pPr marL="285750" indent="-285750">
              <a:buFont typeface="Lucida Sans" panose="020B0602030504020204" pitchFamily="34" charset="0"/>
              <a:buChar char="$"/>
            </a:pPr>
            <a:r>
              <a:rPr lang="en-US" dirty="0" smtClean="0">
                <a:solidFill>
                  <a:schemeClr val="bg2"/>
                </a:solidFill>
                <a:latin typeface="Times New Roman" panose="02020603050405020304" pitchFamily="18" charset="0"/>
                <a:cs typeface="Times New Roman" panose="02020603050405020304" pitchFamily="18" charset="0"/>
              </a:rPr>
              <a:t>The Washington State Budget &amp; Higher Education Sector</a:t>
            </a:r>
          </a:p>
          <a:p>
            <a:pPr marL="285750" indent="-285750">
              <a:buFont typeface="Lucida Sans" panose="020B0602030504020204" pitchFamily="34" charset="0"/>
              <a:buChar char="$"/>
            </a:pPr>
            <a:endParaRPr lang="en-US" dirty="0" smtClean="0">
              <a:solidFill>
                <a:schemeClr val="bg2"/>
              </a:solidFill>
              <a:latin typeface="Times New Roman" panose="02020603050405020304" pitchFamily="18" charset="0"/>
              <a:cs typeface="Times New Roman" panose="02020603050405020304" pitchFamily="18" charset="0"/>
            </a:endParaRPr>
          </a:p>
          <a:p>
            <a:pPr marL="285750" indent="-285750">
              <a:buFont typeface="Lucida Sans" panose="020B0602030504020204" pitchFamily="34" charset="0"/>
              <a:buChar char="$"/>
            </a:pPr>
            <a:r>
              <a:rPr lang="en-US" dirty="0" smtClean="0">
                <a:solidFill>
                  <a:schemeClr val="bg2"/>
                </a:solidFill>
                <a:latin typeface="Times New Roman" panose="02020603050405020304" pitchFamily="18" charset="0"/>
                <a:cs typeface="Times New Roman" panose="02020603050405020304" pitchFamily="18" charset="0"/>
              </a:rPr>
              <a:t>Budget Models</a:t>
            </a:r>
          </a:p>
          <a:p>
            <a:pPr marL="285750" indent="-285750">
              <a:buFont typeface="Lucida Sans" panose="020B0602030504020204" pitchFamily="34" charset="0"/>
              <a:buChar char="$"/>
            </a:pPr>
            <a:endParaRPr lang="en-US" dirty="0" smtClean="0">
              <a:solidFill>
                <a:schemeClr val="bg2"/>
              </a:solidFill>
              <a:latin typeface="Times New Roman" panose="02020603050405020304" pitchFamily="18" charset="0"/>
              <a:cs typeface="Times New Roman" panose="02020603050405020304" pitchFamily="18" charset="0"/>
            </a:endParaRPr>
          </a:p>
          <a:p>
            <a:pPr marL="285750" indent="-285750">
              <a:buFont typeface="Lucida Sans" panose="020B0602030504020204" pitchFamily="34" charset="0"/>
              <a:buChar char="$"/>
            </a:pPr>
            <a:r>
              <a:rPr lang="en-US" dirty="0" smtClean="0">
                <a:solidFill>
                  <a:schemeClr val="bg2"/>
                </a:solidFill>
                <a:latin typeface="Times New Roman" panose="02020603050405020304" pitchFamily="18" charset="0"/>
                <a:cs typeface="Times New Roman" panose="02020603050405020304" pitchFamily="18" charset="0"/>
              </a:rPr>
              <a:t>The WSU Budget </a:t>
            </a:r>
          </a:p>
          <a:p>
            <a:pPr marL="285750" indent="-285750">
              <a:buFont typeface="Lucida Sans" panose="020B0602030504020204" pitchFamily="34" charset="0"/>
              <a:buChar char="$"/>
            </a:pPr>
            <a:endParaRPr lang="en-US" dirty="0" smtClean="0">
              <a:solidFill>
                <a:schemeClr val="bg2"/>
              </a:solidFill>
              <a:latin typeface="Times New Roman" panose="02020603050405020304" pitchFamily="18" charset="0"/>
              <a:cs typeface="Times New Roman" panose="02020603050405020304" pitchFamily="18" charset="0"/>
            </a:endParaRPr>
          </a:p>
          <a:p>
            <a:pPr marL="285750" indent="-285750">
              <a:buFont typeface="Lucida Sans" panose="020B0602030504020204" pitchFamily="34" charset="0"/>
              <a:buChar char="$"/>
            </a:pPr>
            <a:r>
              <a:rPr lang="en-US" dirty="0" smtClean="0">
                <a:solidFill>
                  <a:schemeClr val="bg2"/>
                </a:solidFill>
                <a:latin typeface="Times New Roman" panose="02020603050405020304" pitchFamily="18" charset="0"/>
                <a:cs typeface="Times New Roman" panose="02020603050405020304" pitchFamily="18" charset="0"/>
              </a:rPr>
              <a:t>The WSU Budget Office </a:t>
            </a:r>
          </a:p>
          <a:p>
            <a:pPr marL="285750" indent="-285750">
              <a:buFont typeface="Lucida Sans" panose="020B0602030504020204" pitchFamily="34" charset="0"/>
              <a:buChar char="$"/>
            </a:pPr>
            <a:endParaRPr lang="en-US" dirty="0" smtClean="0">
              <a:solidFill>
                <a:schemeClr val="bg2"/>
              </a:solidFill>
              <a:latin typeface="Times New Roman" panose="02020603050405020304" pitchFamily="18" charset="0"/>
              <a:cs typeface="Times New Roman" panose="02020603050405020304" pitchFamily="18" charset="0"/>
            </a:endParaRPr>
          </a:p>
          <a:p>
            <a:pPr marL="285750" indent="-285750">
              <a:buFont typeface="Lucida Sans" panose="020B0602030504020204" pitchFamily="34" charset="0"/>
              <a:buChar char="$"/>
            </a:pPr>
            <a:r>
              <a:rPr lang="en-US" dirty="0" smtClean="0">
                <a:solidFill>
                  <a:schemeClr val="bg2"/>
                </a:solidFill>
                <a:latin typeface="Times New Roman" panose="02020603050405020304" pitchFamily="18" charset="0"/>
                <a:cs typeface="Times New Roman" panose="02020603050405020304" pitchFamily="18" charset="0"/>
              </a:rPr>
              <a:t>WSU Budget Policies </a:t>
            </a:r>
          </a:p>
          <a:p>
            <a:pPr marL="285750" indent="-285750">
              <a:buFont typeface="Lucida Sans" panose="020B0602030504020204" pitchFamily="34" charset="0"/>
              <a:buChar char="$"/>
            </a:pPr>
            <a:endParaRPr lang="en-US" dirty="0" smtClean="0">
              <a:solidFill>
                <a:schemeClr val="bg2"/>
              </a:solidFill>
              <a:latin typeface="Times New Roman" panose="02020603050405020304" pitchFamily="18" charset="0"/>
              <a:cs typeface="Times New Roman" panose="02020603050405020304" pitchFamily="18" charset="0"/>
            </a:endParaRPr>
          </a:p>
          <a:p>
            <a:pPr marL="285750" indent="-285750">
              <a:buFont typeface="Lucida Sans" panose="020B0602030504020204" pitchFamily="34" charset="0"/>
              <a:buChar char="$"/>
            </a:pPr>
            <a:r>
              <a:rPr lang="en-US" dirty="0" smtClean="0">
                <a:solidFill>
                  <a:schemeClr val="bg2"/>
                </a:solidFill>
                <a:latin typeface="Times New Roman" panose="02020603050405020304" pitchFamily="18" charset="0"/>
                <a:cs typeface="Times New Roman" panose="02020603050405020304" pitchFamily="18" charset="0"/>
              </a:rPr>
              <a:t>Financial Recovery </a:t>
            </a:r>
            <a:endParaRPr lang="en-US"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66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367327" y="5767557"/>
            <a:ext cx="4495943" cy="822960"/>
          </a:xfrm>
          <a:prstGeom prst="rightArrow">
            <a:avLst/>
          </a:prstGeom>
          <a:solidFill>
            <a:schemeClr val="tx1">
              <a:lumMod val="65000"/>
            </a:schemeClr>
          </a:solidFill>
          <a:ln w="47625">
            <a:solidFill>
              <a:schemeClr val="tx1">
                <a:lumMod val="85000"/>
              </a:schemeClr>
            </a:solidFill>
          </a:ln>
          <a:effectLst>
            <a:outerShdw blurRad="50800" dist="50800" dir="5400000" algn="ctr" rotWithShape="0">
              <a:schemeClr val="tx1">
                <a:lumMod val="65000"/>
              </a:schemeClr>
            </a:outerShdw>
          </a:effectLst>
          <a:scene3d>
            <a:camera prst="perspectiveRelaxed"/>
            <a:lightRig rig="threePt" dir="t"/>
          </a:scene3d>
          <a:sp3d extrusionH="76200">
            <a:extrusionClr>
              <a:schemeClr val="bg2">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62996" y="830337"/>
            <a:ext cx="8675274" cy="1006429"/>
          </a:xfrm>
        </p:spPr>
        <p:txBody>
          <a:bodyPr/>
          <a:lstStyle/>
          <a:p>
            <a:pPr lvl="0"/>
            <a:r>
              <a:rPr lang="en-US" sz="2200" dirty="0">
                <a:latin typeface="Times New Roman" panose="02020603050405020304" pitchFamily="18" charset="0"/>
                <a:cs typeface="Times New Roman" panose="02020603050405020304" pitchFamily="18" charset="0"/>
              </a:rPr>
              <a:t>Responsibility Centered (RCM) Budget </a:t>
            </a:r>
            <a:r>
              <a:rPr lang="en-US" sz="2200" b="0" dirty="0">
                <a:latin typeface="Times New Roman" panose="02020603050405020304" pitchFamily="18" charset="0"/>
                <a:cs typeface="Times New Roman" panose="02020603050405020304" pitchFamily="18" charset="0"/>
              </a:rPr>
              <a:t>allocates resources such as tuition to the units that generate them, which is intended to incentivize revenue growth and cost control.</a:t>
            </a:r>
          </a:p>
        </p:txBody>
      </p:sp>
      <p:pic>
        <p:nvPicPr>
          <p:cNvPr id="2" name="Picture 1" descr="The Plant in the &lt;strong&gt;Pot&lt;/strong&gt; – Philippine Theo Law G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531" y="4742916"/>
            <a:ext cx="1554480" cy="1554480"/>
          </a:xfrm>
          <a:prstGeom prst="rect">
            <a:avLst/>
          </a:prstGeom>
        </p:spPr>
      </p:pic>
      <p:pic>
        <p:nvPicPr>
          <p:cNvPr id="4" name="Picture 3" descr="&lt;strong&gt;tree&lt;/strong&gt; by guric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857" y="2242586"/>
            <a:ext cx="5037413" cy="4206240"/>
          </a:xfrm>
          <a:prstGeom prst="rect">
            <a:avLst/>
          </a:prstGeom>
        </p:spPr>
      </p:pic>
    </p:spTree>
    <p:extLst>
      <p:ext uri="{BB962C8B-B14F-4D97-AF65-F5344CB8AC3E}">
        <p14:creationId xmlns:p14="http://schemas.microsoft.com/office/powerpoint/2010/main" val="18527171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726" y="922741"/>
            <a:ext cx="8675274" cy="1615827"/>
          </a:xfrm>
        </p:spPr>
        <p:txBody>
          <a:bodyPr/>
          <a:lstStyle/>
          <a:p>
            <a:pPr lvl="0"/>
            <a:r>
              <a:rPr lang="en-US" sz="2200" dirty="0">
                <a:latin typeface="Times New Roman" panose="02020603050405020304" pitchFamily="18" charset="0"/>
                <a:cs typeface="Times New Roman" panose="02020603050405020304" pitchFamily="18" charset="0"/>
              </a:rPr>
              <a:t>WSU’s </a:t>
            </a:r>
            <a:r>
              <a:rPr lang="en-US" sz="2200" dirty="0" smtClean="0">
                <a:latin typeface="Times New Roman" panose="02020603050405020304" pitchFamily="18" charset="0"/>
                <a:cs typeface="Times New Roman" panose="02020603050405020304" pitchFamily="18" charset="0"/>
              </a:rPr>
              <a:t>Enrollment </a:t>
            </a:r>
            <a:r>
              <a:rPr lang="en-US" sz="2200" dirty="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ased </a:t>
            </a:r>
            <a:r>
              <a:rPr lang="en-US" sz="2200" dirty="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udget </a:t>
            </a:r>
            <a:r>
              <a:rPr lang="en-US" sz="2200" dirty="0">
                <a:latin typeface="Times New Roman" panose="02020603050405020304" pitchFamily="18" charset="0"/>
                <a:cs typeface="Times New Roman" panose="02020603050405020304" pitchFamily="18" charset="0"/>
              </a:rPr>
              <a:t>(EBB) M</a:t>
            </a:r>
            <a:r>
              <a:rPr lang="en-US" sz="2200" dirty="0" smtClean="0">
                <a:latin typeface="Times New Roman" panose="02020603050405020304" pitchFamily="18" charset="0"/>
                <a:cs typeface="Times New Roman" panose="02020603050405020304" pitchFamily="18" charset="0"/>
              </a:rPr>
              <a:t>odel</a:t>
            </a:r>
            <a:r>
              <a:rPr lang="en-US" sz="2200" b="0" dirty="0" smtClean="0">
                <a:latin typeface="Times New Roman" panose="02020603050405020304" pitchFamily="18" charset="0"/>
                <a:cs typeface="Times New Roman" panose="02020603050405020304" pitchFamily="18" charset="0"/>
              </a:rPr>
              <a:t> </a:t>
            </a:r>
            <a:r>
              <a:rPr lang="en-US" sz="2200" b="0" dirty="0">
                <a:latin typeface="Times New Roman" panose="02020603050405020304" pitchFamily="18" charset="0"/>
                <a:cs typeface="Times New Roman" panose="02020603050405020304" pitchFamily="18" charset="0"/>
              </a:rPr>
              <a:t>for undergraduate enrollment on the Pullman and Spokane campuses is an example of an RCM element of the budget.  Under this model new undergraduate tuition is allocated to the colleges that generate it through new enrollment.</a:t>
            </a:r>
          </a:p>
        </p:txBody>
      </p:sp>
      <p:pic>
        <p:nvPicPr>
          <p:cNvPr id="2" name="Picture 1"/>
          <p:cNvPicPr>
            <a:picLocks noChangeAspect="1"/>
          </p:cNvPicPr>
          <p:nvPr/>
        </p:nvPicPr>
        <p:blipFill>
          <a:blip r:embed="rId3"/>
          <a:stretch>
            <a:fillRect/>
          </a:stretch>
        </p:blipFill>
        <p:spPr>
          <a:xfrm>
            <a:off x="800296" y="2926863"/>
            <a:ext cx="3608832" cy="3383280"/>
          </a:xfrm>
          <a:prstGeom prst="rect">
            <a:avLst/>
          </a:prstGeom>
        </p:spPr>
      </p:pic>
      <p:pic>
        <p:nvPicPr>
          <p:cNvPr id="3" name="Picture 2"/>
          <p:cNvPicPr>
            <a:picLocks noChangeAspect="1"/>
          </p:cNvPicPr>
          <p:nvPr/>
        </p:nvPicPr>
        <p:blipFill>
          <a:blip r:embed="rId4"/>
          <a:stretch>
            <a:fillRect/>
          </a:stretch>
        </p:blipFill>
        <p:spPr>
          <a:xfrm>
            <a:off x="5004664" y="2926863"/>
            <a:ext cx="3608832" cy="3383280"/>
          </a:xfrm>
          <a:prstGeom prst="rect">
            <a:avLst/>
          </a:prstGeom>
        </p:spPr>
      </p:pic>
      <p:sp>
        <p:nvSpPr>
          <p:cNvPr id="6"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0140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8726" y="1402975"/>
            <a:ext cx="8675274" cy="1615827"/>
          </a:xfrm>
        </p:spPr>
        <p:txBody>
          <a:bodyPr/>
          <a:lstStyle/>
          <a:p>
            <a:pPr lvl="0"/>
            <a:r>
              <a:rPr lang="en-US" sz="2200" b="0" dirty="0">
                <a:latin typeface="Times New Roman" panose="02020603050405020304" pitchFamily="18" charset="0"/>
                <a:cs typeface="Times New Roman" panose="02020603050405020304" pitchFamily="18" charset="0"/>
              </a:rPr>
              <a:t>Another key element of an RCM budget is that revenue generating units are responsible, typically through a tax, for paying the costs of institutional overhead and funding a subvention fund that is used to subsidize units that may not generate enough revenue to operate at a profit, but are vital to the mission of the institution. </a:t>
            </a:r>
          </a:p>
        </p:txBody>
      </p:sp>
      <p:grpSp>
        <p:nvGrpSpPr>
          <p:cNvPr id="8" name="Group 7"/>
          <p:cNvGrpSpPr/>
          <p:nvPr/>
        </p:nvGrpSpPr>
        <p:grpSpPr>
          <a:xfrm>
            <a:off x="3237896" y="3494375"/>
            <a:ext cx="3359123" cy="3291840"/>
            <a:chOff x="3126801" y="3383280"/>
            <a:chExt cx="3359123" cy="3474720"/>
          </a:xfrm>
        </p:grpSpPr>
        <p:pic>
          <p:nvPicPr>
            <p:cNvPr id="5" name="Picture 4"/>
            <p:cNvPicPr>
              <a:picLocks noChangeAspect="1"/>
            </p:cNvPicPr>
            <p:nvPr/>
          </p:nvPicPr>
          <p:blipFill>
            <a:blip r:embed="rId3"/>
            <a:stretch>
              <a:fillRect/>
            </a:stretch>
          </p:blipFill>
          <p:spPr>
            <a:xfrm>
              <a:off x="3126801" y="3383280"/>
              <a:ext cx="3359123" cy="3474720"/>
            </a:xfrm>
            <a:prstGeom prst="rect">
              <a:avLst/>
            </a:prstGeom>
          </p:spPr>
        </p:pic>
        <p:sp>
          <p:nvSpPr>
            <p:cNvPr id="7" name="Oval 6"/>
            <p:cNvSpPr/>
            <p:nvPr/>
          </p:nvSpPr>
          <p:spPr>
            <a:xfrm>
              <a:off x="4477996" y="5606041"/>
              <a:ext cx="350378" cy="264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rot="1500000">
            <a:off x="3455912" y="3587869"/>
            <a:ext cx="2403095" cy="923330"/>
          </a:xfrm>
          <a:prstGeom prst="rect">
            <a:avLst/>
          </a:prstGeom>
          <a:noFill/>
          <a:scene3d>
            <a:camera prst="obliqueBottomLeft"/>
            <a:lightRig rig="threePt" dir="t"/>
          </a:scene3d>
        </p:spPr>
        <p:txBody>
          <a:bodyPr wrap="none" lIns="91440" tIns="45720" rIns="91440" bIns="45720">
            <a:prstTxWarp prst="textArchUp">
              <a:avLst/>
            </a:prstTxWarp>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TAXES</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10"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2567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97809" y="1349696"/>
            <a:ext cx="8675274" cy="1006429"/>
          </a:xfrm>
        </p:spPr>
        <p:txBody>
          <a:bodyPr/>
          <a:lstStyle/>
          <a:p>
            <a:pPr lvl="0"/>
            <a:r>
              <a:rPr lang="en-US" sz="2200" b="0" dirty="0">
                <a:latin typeface="Times New Roman" panose="02020603050405020304" pitchFamily="18" charset="0"/>
                <a:cs typeface="Times New Roman" panose="02020603050405020304" pitchFamily="18" charset="0"/>
              </a:rPr>
              <a:t>WSU uses this type of overhead assessment with our campuses in Vancouver and Tri-Cities. Both those campuses receive the tuition they generate less an 11% assessment for institutional support.</a:t>
            </a:r>
          </a:p>
        </p:txBody>
      </p:sp>
      <p:pic>
        <p:nvPicPr>
          <p:cNvPr id="2" name="Picture 1"/>
          <p:cNvPicPr>
            <a:picLocks noChangeAspect="1"/>
          </p:cNvPicPr>
          <p:nvPr/>
        </p:nvPicPr>
        <p:blipFill>
          <a:blip r:embed="rId3"/>
          <a:stretch>
            <a:fillRect/>
          </a:stretch>
        </p:blipFill>
        <p:spPr>
          <a:xfrm>
            <a:off x="1026614" y="2914064"/>
            <a:ext cx="3608832" cy="3383280"/>
          </a:xfrm>
          <a:prstGeom prst="rect">
            <a:avLst/>
          </a:prstGeom>
        </p:spPr>
      </p:pic>
      <p:pic>
        <p:nvPicPr>
          <p:cNvPr id="4" name="Picture 3"/>
          <p:cNvPicPr>
            <a:picLocks noChangeAspect="1"/>
          </p:cNvPicPr>
          <p:nvPr/>
        </p:nvPicPr>
        <p:blipFill>
          <a:blip r:embed="rId4"/>
          <a:stretch>
            <a:fillRect/>
          </a:stretch>
        </p:blipFill>
        <p:spPr>
          <a:xfrm>
            <a:off x="5073354" y="2905466"/>
            <a:ext cx="3608832" cy="3383280"/>
          </a:xfrm>
          <a:prstGeom prst="rect">
            <a:avLst/>
          </a:prstGeom>
        </p:spPr>
      </p:pic>
      <p:sp>
        <p:nvSpPr>
          <p:cNvPr id="5"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Budget Models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93682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26" y="1854480"/>
            <a:ext cx="8675274" cy="424732"/>
          </a:xfrm>
        </p:spPr>
        <p:txBody>
          <a:bodyPr/>
          <a:lstStyle/>
          <a:p>
            <a:r>
              <a:rPr lang="en-US" dirty="0" smtClean="0">
                <a:latin typeface="Times New Roman" panose="02020603050405020304" pitchFamily="18" charset="0"/>
                <a:cs typeface="Times New Roman" panose="02020603050405020304" pitchFamily="18" charset="0"/>
              </a:rPr>
              <a:t>The WSU Budget </a:t>
            </a:r>
            <a:endParaRPr lang="en-US"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9701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199" y="755370"/>
            <a:ext cx="8431823" cy="895630"/>
          </a:xfrm>
        </p:spPr>
        <p:txBody>
          <a:bodyPr/>
          <a:lstStyle/>
          <a:p>
            <a:pPr algn="ctr">
              <a:spcBef>
                <a:spcPts val="600"/>
              </a:spcBef>
            </a:pPr>
            <a:r>
              <a:rPr lang="en-US" altLang="en-US" dirty="0" smtClean="0"/>
              <a:t>   </a:t>
            </a:r>
            <a:r>
              <a:rPr lang="en-US" altLang="en-US" dirty="0" smtClean="0">
                <a:latin typeface="Times New Roman" panose="02020603050405020304" pitchFamily="18" charset="0"/>
                <a:cs typeface="Times New Roman" panose="02020603050405020304" pitchFamily="18" charset="0"/>
              </a:rPr>
              <a:t>University Operating &amp; Capital Budgets</a:t>
            </a:r>
            <a:r>
              <a:rPr lang="en-US" altLang="en-US" sz="1000" dirty="0" smtClean="0">
                <a:latin typeface="Times New Roman" panose="02020603050405020304" pitchFamily="18" charset="0"/>
                <a:cs typeface="Times New Roman" panose="02020603050405020304" pitchFamily="18" charset="0"/>
              </a:rPr>
              <a:t/>
            </a:r>
            <a:br>
              <a:rPr lang="en-US" altLang="en-US" sz="1000" dirty="0" smtClean="0">
                <a:latin typeface="Times New Roman" panose="02020603050405020304" pitchFamily="18" charset="0"/>
                <a:cs typeface="Times New Roman" panose="02020603050405020304" pitchFamily="18" charset="0"/>
              </a:rPr>
            </a:br>
            <a:r>
              <a:rPr lang="en-US" altLang="en-US" sz="1000" dirty="0" smtClean="0">
                <a:latin typeface="Times New Roman" panose="02020603050405020304" pitchFamily="18" charset="0"/>
                <a:cs typeface="Times New Roman" panose="02020603050405020304" pitchFamily="18" charset="0"/>
              </a:rPr>
              <a:t/>
            </a:r>
            <a:br>
              <a:rPr lang="en-US" altLang="en-US" sz="1000"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chemeClr val="accent1"/>
                </a:solidFill>
                <a:latin typeface="Times New Roman" panose="02020603050405020304" pitchFamily="18" charset="0"/>
                <a:cs typeface="Times New Roman" panose="02020603050405020304" pitchFamily="18" charset="0"/>
              </a:rPr>
              <a:t>2015-17 Biennium - $2.297 Billion Total</a:t>
            </a:r>
          </a:p>
        </p:txBody>
      </p:sp>
      <p:sp>
        <p:nvSpPr>
          <p:cNvPr id="11267" name="Text Box 6"/>
          <p:cNvSpPr txBox="1">
            <a:spLocks noChangeArrowheads="1"/>
          </p:cNvSpPr>
          <p:nvPr/>
        </p:nvSpPr>
        <p:spPr bwMode="auto">
          <a:xfrm>
            <a:off x="-196279" y="5205353"/>
            <a:ext cx="327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50000"/>
              </a:spcBef>
              <a:buClrTx/>
              <a:buSzTx/>
              <a:buFontTx/>
              <a:buNone/>
            </a:pPr>
            <a:r>
              <a:rPr lang="en-US" altLang="en-US" sz="1800" dirty="0">
                <a:latin typeface="Times New Roman" panose="02020603050405020304" pitchFamily="18" charset="0"/>
                <a:cs typeface="Times New Roman" panose="02020603050405020304" pitchFamily="18" charset="0"/>
              </a:rPr>
              <a:t>Operating</a:t>
            </a:r>
            <a:r>
              <a:rPr lang="en-US" altLang="en-US" sz="1800" dirty="0">
                <a:solidFill>
                  <a:schemeClr val="tx1"/>
                </a:solidFill>
                <a:latin typeface="Times New Roman" panose="02020603050405020304" pitchFamily="18" charset="0"/>
                <a:cs typeface="Times New Roman" panose="02020603050405020304" pitchFamily="18" charset="0"/>
              </a:rPr>
              <a:t/>
            </a:r>
            <a:br>
              <a:rPr lang="en-US" altLang="en-US" sz="1800" dirty="0">
                <a:solidFill>
                  <a:schemeClr val="tx1"/>
                </a:solidFill>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87%</a:t>
            </a:r>
          </a:p>
        </p:txBody>
      </p:sp>
      <p:sp>
        <p:nvSpPr>
          <p:cNvPr id="11268" name="Text Box 6"/>
          <p:cNvSpPr txBox="1">
            <a:spLocks noChangeArrowheads="1"/>
          </p:cNvSpPr>
          <p:nvPr/>
        </p:nvSpPr>
        <p:spPr bwMode="auto">
          <a:xfrm>
            <a:off x="4848225" y="22860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50000"/>
              </a:spcBef>
              <a:buClrTx/>
              <a:buSzTx/>
              <a:buFontTx/>
              <a:buNone/>
            </a:pPr>
            <a:r>
              <a:rPr lang="en-US" altLang="en-US" sz="1800" dirty="0">
                <a:latin typeface="Times New Roman" panose="02020603050405020304" pitchFamily="18" charset="0"/>
                <a:cs typeface="Times New Roman" panose="02020603050405020304" pitchFamily="18" charset="0"/>
              </a:rPr>
              <a:t>Capital</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13%</a:t>
            </a:r>
          </a:p>
        </p:txBody>
      </p:sp>
      <p:graphicFrame>
        <p:nvGraphicFramePr>
          <p:cNvPr id="11269" name="Chart 7"/>
          <p:cNvGraphicFramePr>
            <a:graphicFrameLocks/>
          </p:cNvGraphicFramePr>
          <p:nvPr>
            <p:extLst>
              <p:ext uri="{D42A27DB-BD31-4B8C-83A1-F6EECF244321}">
                <p14:modId xmlns:p14="http://schemas.microsoft.com/office/powerpoint/2010/main" val="913896188"/>
              </p:ext>
            </p:extLst>
          </p:nvPr>
        </p:nvGraphicFramePr>
        <p:xfrm>
          <a:off x="2021680" y="1981513"/>
          <a:ext cx="5100638" cy="4244975"/>
        </p:xfrm>
        <a:graphic>
          <a:graphicData uri="http://schemas.openxmlformats.org/presentationml/2006/ole">
            <mc:AlternateContent xmlns:mc="http://schemas.openxmlformats.org/markup-compatibility/2006">
              <mc:Choice xmlns:v="urn:schemas-microsoft-com:vml" Requires="v">
                <p:oleObj spid="_x0000_s1044" name="Chart" r:id="rId4" imgW="5095999" imgH="4238475" progId="Excel.Chart.8">
                  <p:embed/>
                </p:oleObj>
              </mc:Choice>
              <mc:Fallback>
                <p:oleObj name="Chart" r:id="rId4" imgW="5095999" imgH="4238475" progId="Excel.Chart.8">
                  <p:embed/>
                  <p:pic>
                    <p:nvPicPr>
                      <p:cNvPr id="11269" name="Chart 7"/>
                      <p:cNvPicPr>
                        <a:picLocks noChangeArrowheads="1"/>
                      </p:cNvPicPr>
                      <p:nvPr/>
                    </p:nvPicPr>
                    <p:blipFill>
                      <a:blip r:embed="rId5"/>
                      <a:srcRect/>
                      <a:stretch>
                        <a:fillRect/>
                      </a:stretch>
                    </p:blipFill>
                    <p:spPr bwMode="auto">
                      <a:xfrm>
                        <a:off x="2021680" y="1981513"/>
                        <a:ext cx="5100638"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TextBox 3"/>
          <p:cNvSpPr txBox="1">
            <a:spLocks noChangeArrowheads="1"/>
          </p:cNvSpPr>
          <p:nvPr/>
        </p:nvSpPr>
        <p:spPr bwMode="auto">
          <a:xfrm>
            <a:off x="4571999" y="2984500"/>
            <a:ext cx="110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600" dirty="0">
                <a:solidFill>
                  <a:schemeClr val="tx1"/>
                </a:solidFill>
                <a:latin typeface="Times New Roman" panose="02020603050405020304" pitchFamily="18" charset="0"/>
                <a:cs typeface="Times New Roman" panose="02020603050405020304" pitchFamily="18" charset="0"/>
              </a:rPr>
              <a:t>$</a:t>
            </a:r>
            <a:r>
              <a:rPr lang="en-US" altLang="en-US" sz="1600" dirty="0" smtClean="0">
                <a:solidFill>
                  <a:schemeClr val="tx1"/>
                </a:solidFill>
                <a:latin typeface="Times New Roman" panose="02020603050405020304" pitchFamily="18" charset="0"/>
                <a:cs typeface="Times New Roman" panose="02020603050405020304" pitchFamily="18" charset="0"/>
              </a:rPr>
              <a:t>296.7M</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11271" name="TextBox 4"/>
          <p:cNvSpPr txBox="1">
            <a:spLocks noChangeArrowheads="1"/>
          </p:cNvSpPr>
          <p:nvPr/>
        </p:nvSpPr>
        <p:spPr bwMode="auto">
          <a:xfrm>
            <a:off x="3301510" y="5036284"/>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600" dirty="0" smtClean="0">
                <a:solidFill>
                  <a:schemeClr val="tx1"/>
                </a:solidFill>
                <a:latin typeface="Times New Roman" panose="02020603050405020304" pitchFamily="18" charset="0"/>
                <a:cs typeface="Times New Roman" panose="02020603050405020304" pitchFamily="18" charset="0"/>
              </a:rPr>
              <a:t>$2.0B</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4571999" y="2085069"/>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ts val="0"/>
              </a:spcBef>
              <a:buClrTx/>
              <a:buSzTx/>
              <a:buFontTx/>
              <a:buNone/>
            </a:pPr>
            <a:r>
              <a:rPr lang="en-US" altLang="en-US" sz="1800" dirty="0" smtClean="0">
                <a:latin typeface="Times New Roman" panose="02020603050405020304" pitchFamily="18" charset="0"/>
                <a:cs typeface="Times New Roman" panose="02020603050405020304" pitchFamily="18" charset="0"/>
              </a:rPr>
              <a:t>Capital</a:t>
            </a:r>
          </a:p>
          <a:p>
            <a:pPr algn="ctr">
              <a:spcBef>
                <a:spcPts val="0"/>
              </a:spcBef>
              <a:buClrTx/>
              <a:buSzTx/>
              <a:buFontTx/>
              <a:buNone/>
            </a:pPr>
            <a:r>
              <a:rPr lang="en-US" altLang="en-US" sz="1800" dirty="0" smtClean="0">
                <a:latin typeface="Times New Roman" panose="02020603050405020304" pitchFamily="18" charset="0"/>
                <a:cs typeface="Times New Roman" panose="02020603050405020304" pitchFamily="18" charset="0"/>
              </a:rPr>
              <a:t> 13%</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64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0407" y="814452"/>
            <a:ext cx="8610600" cy="867930"/>
          </a:xfrm>
        </p:spPr>
        <p:txBody>
          <a:bodyPr/>
          <a:lstStyle/>
          <a:p>
            <a:pPr algn="ctr"/>
            <a:r>
              <a:rPr lang="en-US" altLang="en-US" dirty="0" smtClean="0">
                <a:latin typeface="Times New Roman" panose="02020603050405020304" pitchFamily="18" charset="0"/>
                <a:cs typeface="Times New Roman" panose="02020603050405020304" pitchFamily="18" charset="0"/>
              </a:rPr>
              <a:t>2015-17 Capital Budget</a:t>
            </a:r>
            <a:br>
              <a:rPr lang="en-US" altLang="en-US" dirty="0" smtClean="0">
                <a:latin typeface="Times New Roman" panose="02020603050405020304" pitchFamily="18" charset="0"/>
                <a:cs typeface="Times New Roman" panose="02020603050405020304" pitchFamily="18" charset="0"/>
              </a:rPr>
            </a:br>
            <a:r>
              <a:rPr lang="en-US" altLang="en-US" sz="1800" dirty="0" smtClean="0">
                <a:solidFill>
                  <a:schemeClr val="accent1"/>
                </a:solidFill>
                <a:latin typeface="Times New Roman" panose="02020603050405020304" pitchFamily="18" charset="0"/>
                <a:cs typeface="Times New Roman" panose="02020603050405020304" pitchFamily="18" charset="0"/>
              </a:rPr>
              <a:t>Total Authority: $311.7 M    Projected Expenditures: $296.7 M</a:t>
            </a:r>
            <a:br>
              <a:rPr lang="en-US" altLang="en-US" sz="1800" dirty="0" smtClean="0">
                <a:solidFill>
                  <a:schemeClr val="accent1"/>
                </a:solidFill>
                <a:latin typeface="Times New Roman" panose="02020603050405020304" pitchFamily="18" charset="0"/>
                <a:cs typeface="Times New Roman" panose="02020603050405020304" pitchFamily="18" charset="0"/>
              </a:rPr>
            </a:br>
            <a:r>
              <a:rPr lang="en-US" altLang="en-US" sz="1400" dirty="0" smtClean="0">
                <a:latin typeface="Times New Roman" panose="02020603050405020304" pitchFamily="18" charset="0"/>
                <a:cs typeface="Times New Roman" panose="02020603050405020304" pitchFamily="18" charset="0"/>
              </a:rPr>
              <a:t>(includes Re-appropriation Balances)</a:t>
            </a:r>
          </a:p>
        </p:txBody>
      </p:sp>
      <p:grpSp>
        <p:nvGrpSpPr>
          <p:cNvPr id="4" name="Group 3"/>
          <p:cNvGrpSpPr/>
          <p:nvPr/>
        </p:nvGrpSpPr>
        <p:grpSpPr>
          <a:xfrm>
            <a:off x="1542927" y="1860774"/>
            <a:ext cx="7262935" cy="4735809"/>
            <a:chOff x="1081454" y="2023145"/>
            <a:chExt cx="7262935" cy="4735809"/>
          </a:xfrm>
        </p:grpSpPr>
        <p:graphicFrame>
          <p:nvGraphicFramePr>
            <p:cNvPr id="2" name="Chart 6"/>
            <p:cNvGraphicFramePr>
              <a:graphicFrameLocks/>
            </p:cNvGraphicFramePr>
            <p:nvPr>
              <p:extLst/>
            </p:nvPr>
          </p:nvGraphicFramePr>
          <p:xfrm>
            <a:off x="1748998" y="2365037"/>
            <a:ext cx="4629150" cy="4062413"/>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TextBox 3"/>
            <p:cNvSpPr txBox="1">
              <a:spLocks noChangeArrowheads="1"/>
            </p:cNvSpPr>
            <p:nvPr/>
          </p:nvSpPr>
          <p:spPr bwMode="auto">
            <a:xfrm>
              <a:off x="3234167" y="6328067"/>
              <a:ext cx="1616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latin typeface="Times New Roman" panose="02020603050405020304" pitchFamily="18" charset="0"/>
                  <a:cs typeface="Times New Roman" panose="02020603050405020304" pitchFamily="18" charset="0"/>
                </a:rPr>
                <a:t>S&amp;A Fees &amp; </a:t>
              </a:r>
              <a:r>
                <a:rPr lang="en-US" altLang="en-US" sz="1100" dirty="0" smtClean="0">
                  <a:latin typeface="Times New Roman" panose="02020603050405020304" pitchFamily="18" charset="0"/>
                  <a:cs typeface="Times New Roman" panose="02020603050405020304" pitchFamily="18" charset="0"/>
                </a:rPr>
                <a:t>Athletics      </a:t>
              </a:r>
              <a:br>
                <a:rPr lang="en-US" altLang="en-US" sz="1100" dirty="0" smtClean="0">
                  <a:latin typeface="Times New Roman" panose="02020603050405020304" pitchFamily="18" charset="0"/>
                  <a:cs typeface="Times New Roman" panose="02020603050405020304" pitchFamily="18" charset="0"/>
                </a:rPr>
              </a:br>
              <a:r>
                <a:rPr lang="en-US" altLang="en-US" sz="1100" dirty="0" smtClean="0">
                  <a:latin typeface="Times New Roman" panose="02020603050405020304" pitchFamily="18" charset="0"/>
                  <a:cs typeface="Times New Roman" panose="02020603050405020304" pitchFamily="18" charset="0"/>
                </a:rPr>
                <a:t>   less than1</a:t>
              </a:r>
              <a:r>
                <a:rPr lang="en-US" altLang="en-US" sz="1100" dirty="0">
                  <a:latin typeface="Times New Roman" panose="02020603050405020304" pitchFamily="18" charset="0"/>
                  <a:cs typeface="Times New Roman" panose="02020603050405020304" pitchFamily="18" charset="0"/>
                </a:rPr>
                <a:t>% each</a:t>
              </a:r>
            </a:p>
          </p:txBody>
        </p:sp>
        <p:sp>
          <p:nvSpPr>
            <p:cNvPr id="13317" name="TextBox 7"/>
            <p:cNvSpPr txBox="1">
              <a:spLocks noChangeArrowheads="1"/>
            </p:cNvSpPr>
            <p:nvPr/>
          </p:nvSpPr>
          <p:spPr bwMode="auto">
            <a:xfrm>
              <a:off x="5040056" y="2464419"/>
              <a:ext cx="2971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latin typeface="Times New Roman" panose="02020603050405020304" pitchFamily="18" charset="0"/>
                  <a:cs typeface="Times New Roman" panose="02020603050405020304" pitchFamily="18" charset="0"/>
                </a:rPr>
                <a:t>WSU Building/Land Grant Endowment </a:t>
              </a:r>
            </a:p>
            <a:p>
              <a:pPr eaLnBrk="1" hangingPunct="1">
                <a:spcBef>
                  <a:spcPct val="0"/>
                </a:spcBef>
                <a:buClrTx/>
                <a:buSzTx/>
                <a:buFontTx/>
                <a:buNone/>
              </a:pPr>
              <a:r>
                <a:rPr lang="en-US" altLang="en-US" sz="1100" dirty="0">
                  <a:latin typeface="Times New Roman" panose="02020603050405020304" pitchFamily="18" charset="0"/>
                  <a:cs typeface="Times New Roman" panose="02020603050405020304" pitchFamily="18" charset="0"/>
                </a:rPr>
                <a:t>   </a:t>
              </a:r>
              <a:r>
                <a:rPr lang="en-US" altLang="en-US" sz="1100" dirty="0" smtClean="0">
                  <a:latin typeface="Times New Roman" panose="02020603050405020304" pitchFamily="18" charset="0"/>
                  <a:cs typeface="Times New Roman" panose="02020603050405020304" pitchFamily="18" charset="0"/>
                </a:rPr>
                <a:t>16% </a:t>
              </a:r>
              <a:endParaRPr lang="en-US" altLang="en-US" sz="1100" dirty="0">
                <a:latin typeface="Times New Roman" panose="02020603050405020304" pitchFamily="18" charset="0"/>
                <a:cs typeface="Times New Roman" panose="02020603050405020304" pitchFamily="18" charset="0"/>
              </a:endParaRPr>
            </a:p>
          </p:txBody>
        </p:sp>
        <p:sp>
          <p:nvSpPr>
            <p:cNvPr id="13318" name="TextBox 8"/>
            <p:cNvSpPr txBox="1">
              <a:spLocks noChangeArrowheads="1"/>
            </p:cNvSpPr>
            <p:nvPr/>
          </p:nvSpPr>
          <p:spPr bwMode="auto">
            <a:xfrm>
              <a:off x="4788877" y="6201221"/>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latin typeface="Times New Roman" panose="02020603050405020304" pitchFamily="18" charset="0"/>
                  <a:cs typeface="Times New Roman" panose="02020603050405020304" pitchFamily="18" charset="0"/>
                </a:rPr>
                <a:t>Housing &amp; Dining</a:t>
              </a:r>
              <a:br>
                <a:rPr lang="en-US" altLang="en-US" sz="1100" dirty="0">
                  <a:latin typeface="Times New Roman" panose="02020603050405020304" pitchFamily="18" charset="0"/>
                  <a:cs typeface="Times New Roman" panose="02020603050405020304" pitchFamily="18" charset="0"/>
                </a:rPr>
              </a:br>
              <a:r>
                <a:rPr lang="en-US" altLang="en-US" sz="1100" dirty="0">
                  <a:latin typeface="Times New Roman" panose="02020603050405020304" pitchFamily="18" charset="0"/>
                  <a:cs typeface="Times New Roman" panose="02020603050405020304" pitchFamily="18" charset="0"/>
                </a:rPr>
                <a:t>    </a:t>
              </a:r>
              <a:r>
                <a:rPr lang="en-US" altLang="en-US" sz="1100" dirty="0" smtClean="0">
                  <a:latin typeface="Times New Roman" panose="02020603050405020304" pitchFamily="18" charset="0"/>
                  <a:cs typeface="Times New Roman" panose="02020603050405020304" pitchFamily="18" charset="0"/>
                </a:rPr>
                <a:t>4%</a:t>
              </a:r>
              <a:endParaRPr lang="en-US" altLang="en-US" sz="1100" dirty="0">
                <a:latin typeface="Times New Roman" panose="02020603050405020304" pitchFamily="18" charset="0"/>
                <a:cs typeface="Times New Roman" panose="02020603050405020304" pitchFamily="18" charset="0"/>
              </a:endParaRPr>
            </a:p>
          </p:txBody>
        </p:sp>
        <p:sp>
          <p:nvSpPr>
            <p:cNvPr id="13319" name="TextBox 9"/>
            <p:cNvSpPr txBox="1">
              <a:spLocks noChangeArrowheads="1"/>
            </p:cNvSpPr>
            <p:nvPr/>
          </p:nvSpPr>
          <p:spPr bwMode="auto">
            <a:xfrm>
              <a:off x="1081454" y="4540145"/>
              <a:ext cx="10635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smtClean="0">
                  <a:latin typeface="Times New Roman" panose="02020603050405020304" pitchFamily="18" charset="0"/>
                  <a:cs typeface="Times New Roman" panose="02020603050405020304" pitchFamily="18" charset="0"/>
                </a:rPr>
                <a:t>Local/Private </a:t>
              </a:r>
              <a:r>
                <a:rPr lang="en-US" altLang="en-US" sz="1100" dirty="0">
                  <a:latin typeface="Times New Roman" panose="02020603050405020304" pitchFamily="18" charset="0"/>
                  <a:cs typeface="Times New Roman" panose="02020603050405020304" pitchFamily="18" charset="0"/>
                </a:rPr>
                <a:t/>
              </a:r>
              <a:br>
                <a:rPr lang="en-US" altLang="en-US" sz="1100" dirty="0">
                  <a:latin typeface="Times New Roman" panose="02020603050405020304" pitchFamily="18" charset="0"/>
                  <a:cs typeface="Times New Roman" panose="02020603050405020304" pitchFamily="18" charset="0"/>
                </a:rPr>
              </a:br>
              <a:r>
                <a:rPr lang="en-US" altLang="en-US" sz="1100" dirty="0">
                  <a:latin typeface="Times New Roman" panose="02020603050405020304" pitchFamily="18" charset="0"/>
                  <a:cs typeface="Times New Roman" panose="02020603050405020304" pitchFamily="18" charset="0"/>
                </a:rPr>
                <a:t>   </a:t>
              </a:r>
              <a:r>
                <a:rPr lang="en-US" altLang="en-US" sz="1100" dirty="0" smtClean="0">
                  <a:latin typeface="Times New Roman" panose="02020603050405020304" pitchFamily="18" charset="0"/>
                  <a:cs typeface="Times New Roman" panose="02020603050405020304" pitchFamily="18" charset="0"/>
                </a:rPr>
                <a:t>53%</a:t>
              </a:r>
              <a:endParaRPr lang="en-US" altLang="en-US" sz="1100" dirty="0">
                <a:latin typeface="Times New Roman" panose="02020603050405020304" pitchFamily="18" charset="0"/>
                <a:cs typeface="Times New Roman" panose="02020603050405020304" pitchFamily="18" charset="0"/>
              </a:endParaRPr>
            </a:p>
          </p:txBody>
        </p:sp>
        <p:sp>
          <p:nvSpPr>
            <p:cNvPr id="13320" name="TextBox 10"/>
            <p:cNvSpPr txBox="1">
              <a:spLocks noChangeArrowheads="1"/>
            </p:cNvSpPr>
            <p:nvPr/>
          </p:nvSpPr>
          <p:spPr bwMode="auto">
            <a:xfrm>
              <a:off x="5982189" y="4625121"/>
              <a:ext cx="2362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eaLnBrk="1" hangingPunct="1">
                <a:spcBef>
                  <a:spcPct val="0"/>
                </a:spcBef>
                <a:buClrTx/>
                <a:buSzTx/>
                <a:buFontTx/>
                <a:buNone/>
              </a:pPr>
              <a:r>
                <a:rPr lang="en-US" altLang="en-US" sz="1100" dirty="0">
                  <a:latin typeface="Times New Roman" panose="02020603050405020304" pitchFamily="18" charset="0"/>
                  <a:cs typeface="Times New Roman" panose="02020603050405020304" pitchFamily="18" charset="0"/>
                </a:rPr>
                <a:t>State General Obligation Bonds</a:t>
              </a:r>
            </a:p>
            <a:p>
              <a:pPr eaLnBrk="1" hangingPunct="1">
                <a:spcBef>
                  <a:spcPct val="0"/>
                </a:spcBef>
                <a:buClrTx/>
                <a:buSzTx/>
                <a:buFontTx/>
                <a:buNone/>
              </a:pPr>
              <a:r>
                <a:rPr lang="en-US" altLang="en-US" sz="1100" dirty="0">
                  <a:latin typeface="Times New Roman" panose="02020603050405020304" pitchFamily="18" charset="0"/>
                  <a:cs typeface="Times New Roman" panose="02020603050405020304" pitchFamily="18" charset="0"/>
                </a:rPr>
                <a:t>   </a:t>
              </a:r>
              <a:r>
                <a:rPr lang="en-US" altLang="en-US" sz="1100" dirty="0" smtClean="0">
                  <a:latin typeface="Times New Roman" panose="02020603050405020304" pitchFamily="18" charset="0"/>
                  <a:cs typeface="Times New Roman" panose="02020603050405020304" pitchFamily="18" charset="0"/>
                </a:rPr>
                <a:t>26</a:t>
              </a:r>
              <a:r>
                <a:rPr lang="en-US" altLang="en-US" sz="11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3764601" y="2023145"/>
              <a:ext cx="786517" cy="430887"/>
            </a:xfrm>
            <a:prstGeom prst="rect">
              <a:avLst/>
            </a:prstGeom>
            <a:noFill/>
          </p:spPr>
          <p:txBody>
            <a:bodyPr wrap="square" rtlCol="0">
              <a:spAutoFit/>
            </a:bodyPr>
            <a:lstStyle/>
            <a:p>
              <a:r>
                <a:rPr lang="en-US" sz="1100" dirty="0" smtClean="0">
                  <a:solidFill>
                    <a:schemeClr val="bg2"/>
                  </a:solidFill>
                  <a:latin typeface="Times New Roman" panose="02020603050405020304" pitchFamily="18" charset="0"/>
                  <a:cs typeface="Times New Roman" panose="02020603050405020304" pitchFamily="18" charset="0"/>
                </a:rPr>
                <a:t>Parking</a:t>
              </a:r>
              <a:br>
                <a:rPr lang="en-US" sz="1100" dirty="0" smtClean="0">
                  <a:solidFill>
                    <a:schemeClr val="bg2"/>
                  </a:solidFill>
                  <a:latin typeface="Times New Roman" panose="02020603050405020304" pitchFamily="18" charset="0"/>
                  <a:cs typeface="Times New Roman" panose="02020603050405020304" pitchFamily="18" charset="0"/>
                </a:rPr>
              </a:br>
              <a:r>
                <a:rPr lang="en-US" sz="1100" dirty="0" smtClean="0">
                  <a:solidFill>
                    <a:schemeClr val="bg2"/>
                  </a:solidFill>
                  <a:latin typeface="Times New Roman" panose="02020603050405020304" pitchFamily="18" charset="0"/>
                  <a:cs typeface="Times New Roman" panose="02020603050405020304" pitchFamily="18" charset="0"/>
                </a:rPr>
                <a:t> 1%</a:t>
              </a:r>
              <a:endParaRPr lang="en-US" sz="1100" dirty="0">
                <a:solidFill>
                  <a:schemeClr val="bg2"/>
                </a:solidFill>
                <a:latin typeface="Times New Roman" panose="02020603050405020304" pitchFamily="18" charset="0"/>
                <a:cs typeface="Times New Roman" panose="02020603050405020304" pitchFamily="18" charset="0"/>
              </a:endParaRPr>
            </a:p>
          </p:txBody>
        </p:sp>
      </p:grpSp>
      <p:cxnSp>
        <p:nvCxnSpPr>
          <p:cNvPr id="5" name="Straight Connector 4"/>
          <p:cNvCxnSpPr/>
          <p:nvPr/>
        </p:nvCxnSpPr>
        <p:spPr>
          <a:xfrm>
            <a:off x="4168755" y="1151363"/>
            <a:ext cx="0" cy="3013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6236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370" y="865844"/>
            <a:ext cx="9144000" cy="674031"/>
          </a:xfrm>
        </p:spPr>
        <p:txBody>
          <a:bodyPr/>
          <a:lstStyle/>
          <a:p>
            <a:pPr algn="ctr">
              <a:defRPr/>
            </a:pPr>
            <a:r>
              <a:rPr lang="en-US" dirty="0" smtClean="0">
                <a:latin typeface="Times New Roman" panose="02020603050405020304" pitchFamily="18" charset="0"/>
                <a:cs typeface="Times New Roman" panose="02020603050405020304" pitchFamily="18" charset="0"/>
              </a:rPr>
              <a:t>Use of 2015-17 Capital Budget – By Expense Type</a:t>
            </a:r>
            <a:br>
              <a:rPr lang="en-US" dirty="0" smtClean="0">
                <a:latin typeface="Times New Roman" panose="02020603050405020304" pitchFamily="18" charset="0"/>
                <a:cs typeface="Times New Roman" panose="02020603050405020304" pitchFamily="18" charset="0"/>
              </a:rPr>
            </a:br>
            <a:r>
              <a:rPr lang="en-US" sz="1800" dirty="0" smtClean="0">
                <a:solidFill>
                  <a:schemeClr val="accent1"/>
                </a:solidFill>
                <a:latin typeface="Times New Roman" panose="02020603050405020304" pitchFamily="18" charset="0"/>
                <a:cs typeface="Times New Roman" panose="02020603050405020304" pitchFamily="18" charset="0"/>
              </a:rPr>
              <a:t>State Appropriation, Land Grant Income, and Student Building Fees</a:t>
            </a:r>
            <a:endParaRPr lang="en-US" sz="1800" dirty="0">
              <a:solidFill>
                <a:schemeClr val="accent1"/>
              </a:solidFill>
              <a:latin typeface="Times New Roman" panose="02020603050405020304" pitchFamily="18" charset="0"/>
              <a:cs typeface="Times New Roman" panose="02020603050405020304" pitchFamily="18" charset="0"/>
            </a:endParaRPr>
          </a:p>
        </p:txBody>
      </p:sp>
      <p:sp>
        <p:nvSpPr>
          <p:cNvPr id="38" name="Rectangle 1035"/>
          <p:cNvSpPr>
            <a:spLocks noChangeArrowheads="1"/>
          </p:cNvSpPr>
          <p:nvPr/>
        </p:nvSpPr>
        <p:spPr bwMode="auto">
          <a:xfrm>
            <a:off x="781050" y="3232150"/>
            <a:ext cx="246063" cy="228600"/>
          </a:xfrm>
          <a:prstGeom prst="rect">
            <a:avLst/>
          </a:prstGeom>
          <a:noFill/>
          <a:ln w="9525">
            <a:noFill/>
            <a:miter lim="800000"/>
            <a:headEnd/>
            <a:tailEnd/>
          </a:ln>
        </p:spPr>
        <p:txBody>
          <a:bodyPr wrap="none" lIns="91429" tIns="45714" rIns="91429" bIns="45714"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p:nvGrpSpPr>
        <p:grpSpPr>
          <a:xfrm>
            <a:off x="1271704" y="1871270"/>
            <a:ext cx="8991329" cy="4801341"/>
            <a:chOff x="927100" y="2138378"/>
            <a:chExt cx="8991329" cy="4801341"/>
          </a:xfrm>
        </p:grpSpPr>
        <p:graphicFrame>
          <p:nvGraphicFramePr>
            <p:cNvPr id="52233" name="Chart 9"/>
            <p:cNvGraphicFramePr>
              <a:graphicFrameLocks/>
            </p:cNvGraphicFramePr>
            <p:nvPr>
              <p:extLst/>
            </p:nvPr>
          </p:nvGraphicFramePr>
          <p:xfrm>
            <a:off x="1252538" y="2570919"/>
            <a:ext cx="6813550" cy="4368800"/>
          </p:xfrm>
          <a:graphic>
            <a:graphicData uri="http://schemas.openxmlformats.org/presentationml/2006/ole">
              <mc:AlternateContent xmlns:mc="http://schemas.openxmlformats.org/markup-compatibility/2006">
                <mc:Choice xmlns:v="urn:schemas-microsoft-com:vml" Requires="v">
                  <p:oleObj spid="_x0000_s2066" name="Worksheet" r:id="rId4" imgW="6810451" imgH="4372168" progId="Excel.Sheet.8">
                    <p:embed/>
                  </p:oleObj>
                </mc:Choice>
                <mc:Fallback>
                  <p:oleObj name="Worksheet" r:id="rId4" imgW="6810451" imgH="4372168" progId="Excel.Sheet.8">
                    <p:embed/>
                    <p:pic>
                      <p:nvPicPr>
                        <p:cNvPr id="52233" name="Chart 9"/>
                        <p:cNvPicPr>
                          <a:picLocks noChangeArrowheads="1"/>
                        </p:cNvPicPr>
                        <p:nvPr/>
                      </p:nvPicPr>
                      <p:blipFill>
                        <a:blip r:embed="rId5"/>
                        <a:srcRect/>
                        <a:stretch>
                          <a:fillRect/>
                        </a:stretch>
                      </p:blipFill>
                      <p:spPr bwMode="auto">
                        <a:xfrm>
                          <a:off x="1252538" y="2570919"/>
                          <a:ext cx="681355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Rectangle 1036"/>
            <p:cNvSpPr>
              <a:spLocks noChangeArrowheads="1"/>
            </p:cNvSpPr>
            <p:nvPr/>
          </p:nvSpPr>
          <p:spPr bwMode="auto">
            <a:xfrm>
              <a:off x="927100" y="3382963"/>
              <a:ext cx="246063" cy="228600"/>
            </a:xfrm>
            <a:prstGeom prst="rect">
              <a:avLst/>
            </a:prstGeom>
            <a:noFill/>
            <a:ln w="9525">
              <a:noFill/>
              <a:miter lim="800000"/>
              <a:headEnd/>
              <a:tailEnd/>
            </a:ln>
          </p:spPr>
          <p:txBody>
            <a:bodyPr wrap="none" lIns="91429" tIns="45714" rIns="91429" bIns="45714"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3" name="Chart 12"/>
            <p:cNvGraphicFramePr/>
            <p:nvPr>
              <p:extLst/>
            </p:nvPr>
          </p:nvGraphicFramePr>
          <p:xfrm>
            <a:off x="5041629" y="2340330"/>
            <a:ext cx="4876800" cy="3581400"/>
          </p:xfrm>
          <a:graphic>
            <a:graphicData uri="http://schemas.openxmlformats.org/drawingml/2006/chart">
              <c:chart xmlns:c="http://schemas.openxmlformats.org/drawingml/2006/chart" xmlns:r="http://schemas.openxmlformats.org/officeDocument/2006/relationships" r:id="rId6"/>
            </a:graphicData>
          </a:graphic>
        </p:graphicFrame>
        <p:sp>
          <p:nvSpPr>
            <p:cNvPr id="52230" name="TextBox 13"/>
            <p:cNvSpPr txBox="1">
              <a:spLocks noChangeArrowheads="1"/>
            </p:cNvSpPr>
            <p:nvPr/>
          </p:nvSpPr>
          <p:spPr bwMode="auto">
            <a:xfrm>
              <a:off x="5650300" y="3799072"/>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Minor Capital </a:t>
              </a:r>
              <a:b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Projects – </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20%</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2231" name="TextBox 14"/>
            <p:cNvSpPr txBox="1">
              <a:spLocks noChangeArrowheads="1"/>
            </p:cNvSpPr>
            <p:nvPr/>
          </p:nvSpPr>
          <p:spPr bwMode="auto">
            <a:xfrm>
              <a:off x="4393000" y="2138378"/>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Preventative Maintenance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(Operating) – 7%</a:t>
              </a:r>
            </a:p>
          </p:txBody>
        </p:sp>
        <p:sp>
          <p:nvSpPr>
            <p:cNvPr id="52232" name="TextBox 15"/>
            <p:cNvSpPr txBox="1">
              <a:spLocks noChangeArrowheads="1"/>
            </p:cNvSpPr>
            <p:nvPr/>
          </p:nvSpPr>
          <p:spPr bwMode="auto">
            <a:xfrm>
              <a:off x="1615729" y="3144277"/>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Major Capital Projects – </a:t>
              </a:r>
              <a:r>
                <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73%</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11"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569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20775" y="660054"/>
            <a:ext cx="7315200" cy="812530"/>
          </a:xfrm>
        </p:spPr>
        <p:txBody>
          <a:bodyPr/>
          <a:lstStyle/>
          <a:p>
            <a:pPr algn="ctr">
              <a:spcBef>
                <a:spcPts val="600"/>
              </a:spcBef>
            </a:pPr>
            <a:r>
              <a:rPr lang="en-US" altLang="en-US" dirty="0" smtClean="0"/>
              <a:t>2015-2017 Operating Budget</a:t>
            </a:r>
            <a:br>
              <a:rPr lang="en-US" altLang="en-US" dirty="0" smtClean="0"/>
            </a:br>
            <a:r>
              <a:rPr lang="en-US" altLang="en-US" sz="1000" dirty="0" smtClean="0"/>
              <a:t/>
            </a:r>
            <a:br>
              <a:rPr lang="en-US" altLang="en-US" sz="1000" dirty="0" smtClean="0"/>
            </a:br>
            <a:r>
              <a:rPr lang="en-US" altLang="en-US" sz="1800" dirty="0" smtClean="0">
                <a:solidFill>
                  <a:schemeClr val="accent1"/>
                </a:solidFill>
              </a:rPr>
              <a:t>Fund Sources – Estimated Total: $2.0 Billion</a:t>
            </a:r>
          </a:p>
        </p:txBody>
      </p:sp>
      <p:sp>
        <p:nvSpPr>
          <p:cNvPr id="15363" name="TextBox 8"/>
          <p:cNvSpPr txBox="1">
            <a:spLocks noChangeArrowheads="1"/>
          </p:cNvSpPr>
          <p:nvPr/>
        </p:nvSpPr>
        <p:spPr bwMode="auto">
          <a:xfrm>
            <a:off x="6371492" y="6355007"/>
            <a:ext cx="2609850" cy="338138"/>
          </a:xfrm>
          <a:prstGeom prst="rect">
            <a:avLst/>
          </a:prstGeom>
          <a:solidFill>
            <a:srgbClr val="A8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 Available for allocation</a:t>
            </a:r>
          </a:p>
        </p:txBody>
      </p:sp>
      <p:graphicFrame>
        <p:nvGraphicFramePr>
          <p:cNvPr id="15364" name="Chart 5"/>
          <p:cNvGraphicFramePr>
            <a:graphicFrameLocks/>
          </p:cNvGraphicFramePr>
          <p:nvPr>
            <p:extLst/>
          </p:nvPr>
        </p:nvGraphicFramePr>
        <p:xfrm>
          <a:off x="914400" y="2037068"/>
          <a:ext cx="6918325" cy="3952875"/>
        </p:xfrm>
        <a:graphic>
          <a:graphicData uri="http://schemas.openxmlformats.org/presentationml/2006/ole">
            <mc:AlternateContent xmlns:mc="http://schemas.openxmlformats.org/markup-compatibility/2006">
              <mc:Choice xmlns:v="urn:schemas-microsoft-com:vml" Requires="v">
                <p:oleObj spid="_x0000_s6151" name="Worksheet" r:id="rId4" imgW="7210388" imgH="4200660" progId="Excel.Sheet.8">
                  <p:embed/>
                </p:oleObj>
              </mc:Choice>
              <mc:Fallback>
                <p:oleObj name="Worksheet" r:id="rId4" imgW="7210388" imgH="4200660" progId="Excel.Sheet.8">
                  <p:embed/>
                  <p:pic>
                    <p:nvPicPr>
                      <p:cNvPr id="15364" name="Chart 5"/>
                      <p:cNvPicPr>
                        <a:picLocks noChangeArrowheads="1"/>
                      </p:cNvPicPr>
                      <p:nvPr/>
                    </p:nvPicPr>
                    <p:blipFill>
                      <a:blip r:embed="rId5"/>
                      <a:srcRect/>
                      <a:stretch>
                        <a:fillRect/>
                      </a:stretch>
                    </p:blipFill>
                    <p:spPr bwMode="auto">
                      <a:xfrm>
                        <a:off x="914400" y="2037068"/>
                        <a:ext cx="6918325" cy="3952875"/>
                      </a:xfrm>
                      <a:prstGeom prst="rect">
                        <a:avLst/>
                      </a:prstGeom>
                      <a:noFill/>
                      <a:ln>
                        <a:noFill/>
                      </a:ln>
                      <a:extLst/>
                    </p:spPr>
                  </p:pic>
                </p:oleObj>
              </mc:Fallback>
            </mc:AlternateContent>
          </a:graphicData>
        </a:graphic>
      </p:graphicFrame>
      <p:sp>
        <p:nvSpPr>
          <p:cNvPr id="15365" name="TextBox 3"/>
          <p:cNvSpPr txBox="1">
            <a:spLocks noChangeArrowheads="1"/>
          </p:cNvSpPr>
          <p:nvPr/>
        </p:nvSpPr>
        <p:spPr bwMode="auto">
          <a:xfrm>
            <a:off x="5849695" y="2304333"/>
            <a:ext cx="2076450" cy="400050"/>
          </a:xfrm>
          <a:prstGeom prst="rect">
            <a:avLst/>
          </a:prstGeom>
          <a:solidFill>
            <a:srgbClr val="A8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rPr>
              <a:t>*Net Operating Tuition &amp; Fees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rPr>
              <a:t>      24%</a:t>
            </a:r>
          </a:p>
        </p:txBody>
      </p:sp>
      <p:sp>
        <p:nvSpPr>
          <p:cNvPr id="15366" name="TextBox 4"/>
          <p:cNvSpPr txBox="1">
            <a:spLocks noChangeArrowheads="1"/>
          </p:cNvSpPr>
          <p:nvPr/>
        </p:nvSpPr>
        <p:spPr bwMode="auto">
          <a:xfrm>
            <a:off x="6114367" y="3900854"/>
            <a:ext cx="213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Net Restricted Student Fees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4%</a:t>
            </a:r>
          </a:p>
        </p:txBody>
      </p:sp>
      <p:sp>
        <p:nvSpPr>
          <p:cNvPr id="15367" name="TextBox 6"/>
          <p:cNvSpPr txBox="1">
            <a:spLocks noChangeArrowheads="1"/>
          </p:cNvSpPr>
          <p:nvPr/>
        </p:nvSpPr>
        <p:spPr bwMode="auto">
          <a:xfrm>
            <a:off x="5698176" y="5084623"/>
            <a:ext cx="2249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Federal Grants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16%</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5368" name="TextBox 7"/>
          <p:cNvSpPr txBox="1">
            <a:spLocks noChangeArrowheads="1"/>
          </p:cNvSpPr>
          <p:nvPr/>
        </p:nvSpPr>
        <p:spPr bwMode="auto">
          <a:xfrm>
            <a:off x="4402936" y="5747390"/>
            <a:ext cx="20135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State Grants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9%</a:t>
            </a:r>
          </a:p>
        </p:txBody>
      </p:sp>
      <p:sp>
        <p:nvSpPr>
          <p:cNvPr id="15369" name="TextBox 8"/>
          <p:cNvSpPr txBox="1">
            <a:spLocks noChangeArrowheads="1"/>
          </p:cNvSpPr>
          <p:nvPr/>
        </p:nvSpPr>
        <p:spPr bwMode="auto">
          <a:xfrm>
            <a:off x="3523734" y="5646004"/>
            <a:ext cx="91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Local Grants &amp; Contracts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3%</a:t>
            </a:r>
          </a:p>
        </p:txBody>
      </p:sp>
      <p:sp>
        <p:nvSpPr>
          <p:cNvPr id="15370" name="TextBox 9"/>
          <p:cNvSpPr txBox="1">
            <a:spLocks noChangeArrowheads="1"/>
          </p:cNvSpPr>
          <p:nvPr/>
        </p:nvSpPr>
        <p:spPr bwMode="auto">
          <a:xfrm>
            <a:off x="1940413" y="5471838"/>
            <a:ext cx="1901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Ed </a:t>
            </a:r>
            <a:r>
              <a:rPr kumimoji="0" lang="en-US" altLang="en-US" sz="1100" b="0" i="0" u="none" strike="noStrike" kern="1200" cap="none" spc="0" normalizeH="0" baseline="0" noProof="0" dirty="0" err="1">
                <a:ln>
                  <a:noFill/>
                </a:ln>
                <a:solidFill>
                  <a:srgbClr val="000000"/>
                </a:solidFill>
                <a:effectLst/>
                <a:uLnTx/>
                <a:uFillTx/>
                <a:latin typeface="Lucida Sans" panose="020B0602030504020204" pitchFamily="34" charset="0"/>
                <a:ea typeface="+mn-ea"/>
                <a:cs typeface="+mn-cs"/>
              </a:rPr>
              <a:t>Dept</a:t>
            </a: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Sales &amp; </a:t>
            </a: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2%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FFFFFF"/>
              </a:solidFill>
              <a:effectLst/>
              <a:uLnTx/>
              <a:uFillTx/>
              <a:latin typeface="Lucida Sans" panose="020B0602030504020204" pitchFamily="34" charset="0"/>
              <a:ea typeface="+mn-ea"/>
              <a:cs typeface="+mn-cs"/>
            </a:endParaRPr>
          </a:p>
        </p:txBody>
      </p:sp>
      <p:sp>
        <p:nvSpPr>
          <p:cNvPr id="15371" name="TextBox 11"/>
          <p:cNvSpPr txBox="1">
            <a:spLocks noChangeArrowheads="1"/>
          </p:cNvSpPr>
          <p:nvPr/>
        </p:nvSpPr>
        <p:spPr bwMode="auto">
          <a:xfrm>
            <a:off x="1364350" y="4891667"/>
            <a:ext cx="1676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Auxiliary Enterprises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14%</a:t>
            </a:r>
          </a:p>
        </p:txBody>
      </p:sp>
      <p:sp>
        <p:nvSpPr>
          <p:cNvPr id="15372" name="TextBox 12"/>
          <p:cNvSpPr txBox="1">
            <a:spLocks noChangeArrowheads="1"/>
          </p:cNvSpPr>
          <p:nvPr/>
        </p:nvSpPr>
        <p:spPr bwMode="auto">
          <a:xfrm>
            <a:off x="1193434" y="3413407"/>
            <a:ext cx="1676400" cy="431800"/>
          </a:xfrm>
          <a:prstGeom prst="rect">
            <a:avLst/>
          </a:prstGeom>
          <a:solidFill>
            <a:srgbClr val="A8003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*State Appropriations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FFFFF"/>
                </a:solidFill>
                <a:effectLst/>
                <a:uLnTx/>
                <a:uFillTx/>
                <a:latin typeface="Lucida Sans" panose="020B0602030504020204" pitchFamily="34" charset="0"/>
                <a:ea typeface="+mn-ea"/>
                <a:cs typeface="+mn-cs"/>
              </a:rPr>
              <a:t>    16%</a:t>
            </a:r>
          </a:p>
        </p:txBody>
      </p:sp>
      <p:sp>
        <p:nvSpPr>
          <p:cNvPr id="15373" name="TextBox 13"/>
          <p:cNvSpPr txBox="1">
            <a:spLocks noChangeArrowheads="1"/>
          </p:cNvSpPr>
          <p:nvPr/>
        </p:nvSpPr>
        <p:spPr bwMode="auto">
          <a:xfrm>
            <a:off x="4034510" y="1783731"/>
            <a:ext cx="989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Other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1%</a:t>
            </a:r>
          </a:p>
        </p:txBody>
      </p:sp>
      <p:sp>
        <p:nvSpPr>
          <p:cNvPr id="15374" name="TextBox 14"/>
          <p:cNvSpPr txBox="1">
            <a:spLocks noChangeArrowheads="1"/>
          </p:cNvSpPr>
          <p:nvPr/>
        </p:nvSpPr>
        <p:spPr bwMode="auto">
          <a:xfrm>
            <a:off x="2973388" y="1831502"/>
            <a:ext cx="159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Net Investment Income -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6% </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15375" name="TextBox 15"/>
          <p:cNvSpPr txBox="1">
            <a:spLocks noChangeArrowheads="1"/>
          </p:cNvSpPr>
          <p:nvPr/>
        </p:nvSpPr>
        <p:spPr bwMode="auto">
          <a:xfrm>
            <a:off x="1587620" y="2504358"/>
            <a:ext cx="1752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Federal Appropriations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1%</a:t>
            </a:r>
          </a:p>
        </p:txBody>
      </p:sp>
      <p:sp>
        <p:nvSpPr>
          <p:cNvPr id="15376" name="TextBox 16"/>
          <p:cNvSpPr txBox="1">
            <a:spLocks noChangeArrowheads="1"/>
          </p:cNvSpPr>
          <p:nvPr/>
        </p:nvSpPr>
        <p:spPr bwMode="auto">
          <a:xfrm>
            <a:off x="1681040" y="2252755"/>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Gifts/Endowment – </a:t>
            </a:r>
            <a:r>
              <a:rPr kumimoji="0" lang="en-US" altLang="en-US" sz="11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rPr>
              <a:t>4%</a:t>
            </a:r>
            <a:endParaRPr kumimoji="0" lang="en-US" altLang="en-US" sz="11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23688558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455612" y="819943"/>
            <a:ext cx="853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Sources of Funds for Core University Functions</a:t>
            </a:r>
          </a:p>
        </p:txBody>
      </p:sp>
      <p:sp>
        <p:nvSpPr>
          <p:cNvPr id="9219" name="Text Box 7"/>
          <p:cNvSpPr txBox="1">
            <a:spLocks noChangeArrowheads="1"/>
          </p:cNvSpPr>
          <p:nvPr/>
        </p:nvSpPr>
        <p:spPr bwMode="auto">
          <a:xfrm>
            <a:off x="1643010" y="5782561"/>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All are used to fund the permanent </a:t>
            </a:r>
            <a:r>
              <a:rPr kumimoji="0" lang="en-US" altLang="en-US" sz="200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operating budget </a:t>
            </a:r>
            <a:r>
              <a:rPr kumimoji="0" lang="en-US" altLang="en-US" sz="20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of the University</a:t>
            </a:r>
          </a:p>
        </p:txBody>
      </p:sp>
      <p:grpSp>
        <p:nvGrpSpPr>
          <p:cNvPr id="4" name="Group 3"/>
          <p:cNvGrpSpPr/>
          <p:nvPr/>
        </p:nvGrpSpPr>
        <p:grpSpPr>
          <a:xfrm>
            <a:off x="1905000" y="1556146"/>
            <a:ext cx="5334000" cy="4100513"/>
            <a:chOff x="2213821" y="1755775"/>
            <a:chExt cx="5334000" cy="4100513"/>
          </a:xfrm>
        </p:grpSpPr>
        <p:sp>
          <p:nvSpPr>
            <p:cNvPr id="2" name="Oval 1"/>
            <p:cNvSpPr/>
            <p:nvPr/>
          </p:nvSpPr>
          <p:spPr>
            <a:xfrm>
              <a:off x="3879850" y="1755775"/>
              <a:ext cx="2544763" cy="2354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p:cNvGrpSpPr/>
            <p:nvPr/>
          </p:nvGrpSpPr>
          <p:grpSpPr>
            <a:xfrm>
              <a:off x="2213821" y="2363788"/>
              <a:ext cx="5334000" cy="3492500"/>
              <a:chOff x="2179638" y="2241550"/>
              <a:chExt cx="5334000" cy="3492500"/>
            </a:xfrm>
          </p:grpSpPr>
          <p:sp>
            <p:nvSpPr>
              <p:cNvPr id="9" name="Oval 8"/>
              <p:cNvSpPr/>
              <p:nvPr/>
            </p:nvSpPr>
            <p:spPr>
              <a:xfrm>
                <a:off x="2179638" y="2940050"/>
                <a:ext cx="2544762" cy="2354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p:cNvSpPr/>
              <p:nvPr/>
            </p:nvSpPr>
            <p:spPr>
              <a:xfrm>
                <a:off x="4970463" y="3379788"/>
                <a:ext cx="2543175" cy="2354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223" name="TextBox 2"/>
              <p:cNvSpPr txBox="1">
                <a:spLocks noChangeArrowheads="1"/>
              </p:cNvSpPr>
              <p:nvPr/>
            </p:nvSpPr>
            <p:spPr bwMode="auto">
              <a:xfrm>
                <a:off x="4151313" y="2241550"/>
                <a:ext cx="2235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State Appropriations</a:t>
                </a:r>
              </a:p>
            </p:txBody>
          </p:sp>
          <p:sp>
            <p:nvSpPr>
              <p:cNvPr id="9224" name="TextBox 3"/>
              <p:cNvSpPr txBox="1">
                <a:spLocks noChangeArrowheads="1"/>
              </p:cNvSpPr>
              <p:nvPr/>
            </p:nvSpPr>
            <p:spPr bwMode="auto">
              <a:xfrm>
                <a:off x="2584450" y="3594100"/>
                <a:ext cx="156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Net Operating Tuition</a:t>
                </a:r>
              </a:p>
            </p:txBody>
          </p:sp>
          <p:sp>
            <p:nvSpPr>
              <p:cNvPr id="9225" name="TextBox 4"/>
              <p:cNvSpPr txBox="1">
                <a:spLocks noChangeArrowheads="1"/>
              </p:cNvSpPr>
              <p:nvPr/>
            </p:nvSpPr>
            <p:spPr bwMode="auto">
              <a:xfrm>
                <a:off x="5202238" y="3742949"/>
                <a:ext cx="21542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Facilities &amp; Administrative (F&amp;A) Fees on </a:t>
                </a:r>
                <a:r>
                  <a:rPr kumimoji="0" lang="en-US" altLang="en-US" sz="2200" b="0"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Grants and Contracts</a:t>
                </a:r>
              </a:p>
            </p:txBody>
          </p:sp>
        </p:grpSp>
      </p:grpSp>
      <p:sp>
        <p:nvSpPr>
          <p:cNvPr id="12"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9408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8005" y="1764089"/>
            <a:ext cx="8887626" cy="461665"/>
          </a:xfrm>
          <a:prstGeom prst="rect">
            <a:avLst/>
          </a:prstGeom>
          <a:noFill/>
        </p:spPr>
        <p:txBody>
          <a:bodyPr wrap="square" rtlCol="0">
            <a:spAutoFit/>
          </a:bodyPr>
          <a:lstStyle/>
          <a:p>
            <a:r>
              <a:rPr lang="en-US" sz="2400" b="1" dirty="0" smtClean="0">
                <a:solidFill>
                  <a:schemeClr val="bg2"/>
                </a:solidFill>
                <a:latin typeface="Times New Roman" panose="02020603050405020304" pitchFamily="18" charset="0"/>
                <a:cs typeface="Times New Roman" panose="02020603050405020304" pitchFamily="18" charset="0"/>
              </a:rPr>
              <a:t>Washington State Budget &amp; Higher Education Sector</a:t>
            </a:r>
            <a:endParaRPr lang="en-US" sz="24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92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01688" y="838200"/>
            <a:ext cx="7772400" cy="550863"/>
          </a:xfrm>
        </p:spPr>
        <p:txBody>
          <a:bodyPr/>
          <a:lstStyle/>
          <a:p>
            <a:pPr algn="ctr"/>
            <a:r>
              <a:rPr lang="en-US" altLang="en-US" dirty="0" smtClean="0">
                <a:latin typeface="Times New Roman" panose="02020603050405020304" pitchFamily="18" charset="0"/>
                <a:cs typeface="Times New Roman" panose="02020603050405020304" pitchFamily="18" charset="0"/>
              </a:rPr>
              <a:t>State and Tuition Funding per FTE</a:t>
            </a:r>
            <a:br>
              <a:rPr lang="en-US" altLang="en-US" dirty="0" smtClean="0">
                <a:latin typeface="Times New Roman" panose="02020603050405020304" pitchFamily="18" charset="0"/>
                <a:cs typeface="Times New Roman" panose="02020603050405020304" pitchFamily="18" charset="0"/>
              </a:rPr>
            </a:br>
            <a:r>
              <a:rPr lang="en-US" altLang="en-US" sz="900" dirty="0" smtClean="0">
                <a:latin typeface="Times New Roman" panose="02020603050405020304" pitchFamily="18" charset="0"/>
                <a:cs typeface="Times New Roman" panose="02020603050405020304" pitchFamily="18" charset="0"/>
              </a:rPr>
              <a:t>(in 2017 Dollars)</a:t>
            </a:r>
          </a:p>
        </p:txBody>
      </p:sp>
      <p:sp>
        <p:nvSpPr>
          <p:cNvPr id="7" name="TextBox 6"/>
          <p:cNvSpPr txBox="1"/>
          <p:nvPr/>
        </p:nvSpPr>
        <p:spPr>
          <a:xfrm>
            <a:off x="801688" y="6281738"/>
            <a:ext cx="8148637" cy="47783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0" marR="0" lvl="0" indent="-164592" algn="l" defTabSz="914400" rtl="0" eaLnBrk="1" fontAlgn="base" latinLnBrk="0" hangingPunct="1">
              <a:lnSpc>
                <a:spcPct val="100000"/>
              </a:lnSpc>
              <a:spcBef>
                <a:spcPts val="600"/>
              </a:spcBef>
              <a:spcAft>
                <a:spcPts val="0"/>
              </a:spcAft>
              <a:buClr>
                <a:srgbClr val="981E32"/>
              </a:buClr>
              <a:buSzTx/>
              <a:buFont typeface="Wingdings" charset="2"/>
              <a:buChar char="§"/>
              <a:tabLst/>
              <a:defRPr/>
            </a:pPr>
            <a:r>
              <a:rPr kumimoji="0" lang="en-US" sz="1000" b="0" i="1" u="none" strike="noStrike" kern="1200" cap="none" spc="0" normalizeH="0" baseline="0" noProof="0" dirty="0">
                <a:ln>
                  <a:noFill/>
                </a:ln>
                <a:solidFill>
                  <a:srgbClr val="000000"/>
                </a:solidFill>
                <a:effectLst/>
                <a:uLnTx/>
                <a:uFillTx/>
                <a:latin typeface="Arial"/>
                <a:ea typeface="+mn-ea"/>
                <a:cs typeface="+mn-cs"/>
              </a:rPr>
              <a:t>Adjusted for inflation, the total cost of educating a student at WSU has remained steady during 20 years of declining state investments.</a:t>
            </a:r>
          </a:p>
          <a:p>
            <a:pPr marL="0" marR="0" lvl="0" indent="-164592" algn="l" defTabSz="914400" rtl="0" eaLnBrk="1" fontAlgn="base" latinLnBrk="0" hangingPunct="1">
              <a:lnSpc>
                <a:spcPct val="100000"/>
              </a:lnSpc>
              <a:spcBef>
                <a:spcPts val="600"/>
              </a:spcBef>
              <a:spcAft>
                <a:spcPts val="0"/>
              </a:spcAft>
              <a:buClr>
                <a:srgbClr val="981E32"/>
              </a:buClr>
              <a:buSzTx/>
              <a:buFont typeface="Wingdings" charset="2"/>
              <a:buChar char="§"/>
              <a:tabLst/>
              <a:defRPr/>
            </a:pPr>
            <a:r>
              <a:rPr kumimoji="0" lang="en-US" sz="1000" b="0" i="1" u="none" strike="noStrike" kern="1200" cap="none" spc="0" normalizeH="0" baseline="0" noProof="0" dirty="0">
                <a:ln>
                  <a:noFill/>
                </a:ln>
                <a:solidFill>
                  <a:srgbClr val="000000"/>
                </a:solidFill>
                <a:effectLst/>
                <a:uLnTx/>
                <a:uFillTx/>
                <a:latin typeface="Arial"/>
                <a:ea typeface="+mn-ea"/>
                <a:cs typeface="+mn-cs"/>
              </a:rPr>
              <a:t>Student tuition now covers </a:t>
            </a:r>
            <a:r>
              <a:rPr kumimoji="0" lang="en-US" sz="1000" b="0" i="1" u="none" strike="noStrike" kern="1200" cap="none" spc="0" normalizeH="0" baseline="0" noProof="0" dirty="0" smtClean="0">
                <a:ln>
                  <a:noFill/>
                </a:ln>
                <a:solidFill>
                  <a:srgbClr val="000000"/>
                </a:solidFill>
                <a:effectLst/>
                <a:uLnTx/>
                <a:uFillTx/>
                <a:latin typeface="Arial"/>
                <a:ea typeface="+mn-ea"/>
                <a:cs typeface="+mn-cs"/>
              </a:rPr>
              <a:t>50% </a:t>
            </a:r>
            <a:r>
              <a:rPr kumimoji="0" lang="en-US" sz="1000" b="0" i="1" u="none" strike="noStrike" kern="1200" cap="none" spc="0" normalizeH="0" baseline="0" noProof="0" dirty="0">
                <a:ln>
                  <a:noFill/>
                </a:ln>
                <a:solidFill>
                  <a:srgbClr val="000000"/>
                </a:solidFill>
                <a:effectLst/>
                <a:uLnTx/>
                <a:uFillTx/>
                <a:latin typeface="Arial"/>
                <a:ea typeface="+mn-ea"/>
                <a:cs typeface="+mn-cs"/>
              </a:rPr>
              <a:t>of the cost of education.</a:t>
            </a:r>
          </a:p>
        </p:txBody>
      </p:sp>
      <p:pic>
        <p:nvPicPr>
          <p:cNvPr id="6" name="Picture 5"/>
          <p:cNvPicPr>
            <a:picLocks/>
          </p:cNvPicPr>
          <p:nvPr/>
        </p:nvPicPr>
        <p:blipFill>
          <a:blip r:embed="rId3"/>
          <a:stretch>
            <a:fillRect/>
          </a:stretch>
        </p:blipFill>
        <p:spPr>
          <a:xfrm>
            <a:off x="989806" y="1389698"/>
            <a:ext cx="7772400" cy="4892040"/>
          </a:xfrm>
          <a:prstGeom prst="rect">
            <a:avLst/>
          </a:prstGeom>
        </p:spPr>
      </p:pic>
      <p:sp>
        <p:nvSpPr>
          <p:cNvPr id="8" name="Title 1"/>
          <p:cNvSpPr txBox="1">
            <a:spLocks/>
          </p:cNvSpPr>
          <p:nvPr/>
        </p:nvSpPr>
        <p:spPr bwMode="black">
          <a:xfrm>
            <a:off x="275051" y="109079"/>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 Tuition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0737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51483" y="816775"/>
            <a:ext cx="7696200" cy="894476"/>
          </a:xfrm>
        </p:spPr>
        <p:txBody>
          <a:bodyPr/>
          <a:lstStyle/>
          <a:p>
            <a:r>
              <a:rPr lang="en-US" sz="2400" dirty="0" smtClean="0">
                <a:latin typeface="Times New Roman" panose="02020603050405020304" pitchFamily="18" charset="0"/>
                <a:cs typeface="Times New Roman" panose="02020603050405020304" pitchFamily="18" charset="0"/>
              </a:rPr>
              <a:t>Net Operating Fees</a:t>
            </a:r>
          </a:p>
          <a:p>
            <a:endParaRPr lang="en-US" dirty="0"/>
          </a:p>
        </p:txBody>
      </p:sp>
      <p:sp>
        <p:nvSpPr>
          <p:cNvPr id="6" name="Title 1"/>
          <p:cNvSpPr txBox="1">
            <a:spLocks/>
          </p:cNvSpPr>
          <p:nvPr/>
        </p:nvSpPr>
        <p:spPr bwMode="black">
          <a:xfrm>
            <a:off x="275051" y="109079"/>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 Tuition </a:t>
            </a:r>
            <a:endParaRPr lang="en-US" kern="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025560213"/>
              </p:ext>
            </p:extLst>
          </p:nvPr>
        </p:nvGraphicFramePr>
        <p:xfrm>
          <a:off x="1564688" y="143654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902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6" y="850234"/>
            <a:ext cx="8675274" cy="424732"/>
          </a:xfrm>
        </p:spPr>
        <p:txBody>
          <a:bodyPr/>
          <a:lstStyle/>
          <a:p>
            <a:pPr algn="ctr"/>
            <a:r>
              <a:rPr lang="en-US" dirty="0" smtClean="0">
                <a:latin typeface="Times New Roman" panose="02020603050405020304" pitchFamily="18" charset="0"/>
                <a:cs typeface="Times New Roman" panose="02020603050405020304" pitchFamily="18" charset="0"/>
              </a:rPr>
              <a:t>Components of Tuition</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27681" y="2345087"/>
            <a:ext cx="792738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Title 1"/>
          <p:cNvSpPr txBox="1">
            <a:spLocks/>
          </p:cNvSpPr>
          <p:nvPr/>
        </p:nvSpPr>
        <p:spPr bwMode="black">
          <a:xfrm>
            <a:off x="275051" y="109079"/>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 Tuition </a:t>
            </a:r>
            <a:endParaRPr lang="en-US" kern="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38989" y="1591389"/>
            <a:ext cx="8216076" cy="3200400"/>
          </a:xfrm>
          <a:prstGeom prst="rect">
            <a:avLst/>
          </a:prstGeom>
        </p:spPr>
      </p:pic>
    </p:spTree>
    <p:extLst>
      <p:ext uri="{BB962C8B-B14F-4D97-AF65-F5344CB8AC3E}">
        <p14:creationId xmlns:p14="http://schemas.microsoft.com/office/powerpoint/2010/main" val="301320458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27" y="733820"/>
            <a:ext cx="8675274" cy="424732"/>
          </a:xfrm>
        </p:spPr>
        <p:txBody>
          <a:bodyPr/>
          <a:lstStyle/>
          <a:p>
            <a:r>
              <a:rPr lang="en-US" dirty="0" smtClean="0">
                <a:latin typeface="Times New Roman" panose="02020603050405020304" pitchFamily="18" charset="0"/>
                <a:cs typeface="Times New Roman" panose="02020603050405020304" pitchFamily="18" charset="0"/>
              </a:rPr>
              <a:t>Net Operating Fees by Category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241386" y="2246212"/>
            <a:ext cx="3168569"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Pie chart of percentages</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aphicFrame>
        <p:nvGraphicFramePr>
          <p:cNvPr id="10" name="Chart 9"/>
          <p:cNvGraphicFramePr/>
          <p:nvPr>
            <p:extLst/>
          </p:nvPr>
        </p:nvGraphicFramePr>
        <p:xfrm>
          <a:off x="718658" y="1297084"/>
          <a:ext cx="7954392" cy="556091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6891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84" y="847296"/>
            <a:ext cx="8675274" cy="757130"/>
          </a:xfrm>
        </p:spPr>
        <p:txBody>
          <a:bodyPr/>
          <a:lstStyle/>
          <a:p>
            <a:r>
              <a:rPr lang="en-US" dirty="0" smtClean="0">
                <a:latin typeface="Times New Roman" panose="02020603050405020304" pitchFamily="18" charset="0"/>
                <a:cs typeface="Times New Roman" panose="02020603050405020304" pitchFamily="18" charset="0"/>
              </a:rPr>
              <a:t>Undergraduate Net Operating Fees</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7" name="Chart 6"/>
          <p:cNvGraphicFramePr/>
          <p:nvPr>
            <p:extLst/>
          </p:nvPr>
        </p:nvGraphicFramePr>
        <p:xfrm>
          <a:off x="1241570" y="1423633"/>
          <a:ext cx="7075503" cy="474634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bwMode="black">
          <a:xfrm>
            <a:off x="139472" y="109714"/>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19787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26" y="683100"/>
            <a:ext cx="8675274" cy="424732"/>
          </a:xfrm>
        </p:spPr>
        <p:txBody>
          <a:bodyPr/>
          <a:lstStyle/>
          <a:p>
            <a:r>
              <a:rPr lang="en-US" dirty="0" smtClean="0">
                <a:latin typeface="Times New Roman" panose="02020603050405020304" pitchFamily="18" charset="0"/>
                <a:cs typeface="Times New Roman" panose="02020603050405020304" pitchFamily="18" charset="0"/>
              </a:rPr>
              <a:t>Tuition Policy-Post Recession</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308996" y="1901203"/>
            <a:ext cx="8555064" cy="5522024"/>
          </a:xfrm>
          <a:prstGeom prst="rect">
            <a:avLst/>
          </a:prstGeom>
        </p:spPr>
        <p:txBody>
          <a:bodyPr wrap="square">
            <a:spAutoFit/>
          </a:bodyPr>
          <a:lstStyle/>
          <a:p>
            <a:pPr marR="0" lvl="0" algn="ctr" defTabSz="914400" rtl="0" eaLnBrk="0" fontAlgn="base" latinLnBrk="0" hangingPunct="0">
              <a:lnSpc>
                <a:spcPct val="100000"/>
              </a:lnSpc>
              <a:spcBef>
                <a:spcPct val="0"/>
              </a:spcBef>
              <a:spcAft>
                <a:spcPct val="0"/>
              </a:spcAft>
              <a:buSzPct val="100000"/>
              <a:tabLst/>
              <a:defRPr/>
            </a:pPr>
            <a:r>
              <a:rPr kumimoji="0" lang="en-US" sz="1800" b="1" i="0" u="none" strike="noStrike" kern="0" cap="none" spc="0" normalizeH="0" baseline="0" noProof="0" dirty="0">
                <a:ln>
                  <a:noFill/>
                </a:ln>
                <a:solidFill>
                  <a:srgbClr val="C60C30">
                    <a:lumMod val="75000"/>
                  </a:srgbClr>
                </a:solidFill>
                <a:effectLst/>
                <a:uLnTx/>
                <a:uFillTx/>
                <a:latin typeface="Times New Roman" panose="02020603050405020304" pitchFamily="18" charset="0"/>
                <a:cs typeface="Times New Roman" panose="02020603050405020304" pitchFamily="18" charset="0"/>
              </a:rPr>
              <a:t>2013-15 Biennium</a:t>
            </a:r>
          </a:p>
          <a:p>
            <a:pPr marL="342900" marR="0" lvl="0" indent="-342900" algn="l" defTabSz="914400" rtl="0" eaLnBrk="0" fontAlgn="base" latinLnBrk="0" hangingPunct="0">
              <a:lnSpc>
                <a:spcPct val="100000"/>
              </a:lnSpc>
              <a:spcBef>
                <a:spcPts val="675"/>
              </a:spcBef>
              <a:spcAft>
                <a:spcPct val="0"/>
              </a:spcAft>
              <a:buSzPct val="100000"/>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No increase in resident UG tuition per legislative mandate, WSU held all rates flat</a:t>
            </a:r>
            <a:r>
              <a:rPr kumimoji="0" lang="en-US"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ts val="900"/>
              </a:spcBef>
              <a:spcAft>
                <a:spcPct val="0"/>
              </a:spcAft>
              <a:buSzPct val="100000"/>
              <a:tabLst/>
              <a:defRPr/>
            </a:pPr>
            <a:r>
              <a:rPr kumimoji="0" lang="en-US" sz="1800" b="1" i="0" u="none" strike="noStrike" kern="0" cap="none" spc="0" normalizeH="0" baseline="0" noProof="0" dirty="0">
                <a:ln>
                  <a:noFill/>
                </a:ln>
                <a:solidFill>
                  <a:srgbClr val="C60C30">
                    <a:lumMod val="75000"/>
                  </a:srgbClr>
                </a:solidFill>
                <a:effectLst/>
                <a:uLnTx/>
                <a:uFillTx/>
                <a:latin typeface="Times New Roman" panose="02020603050405020304" pitchFamily="18" charset="0"/>
                <a:cs typeface="Times New Roman" panose="02020603050405020304" pitchFamily="18" charset="0"/>
              </a:rPr>
              <a:t>2015-17 Biennium</a:t>
            </a:r>
          </a:p>
          <a:p>
            <a:pPr marL="342900" marR="0" lvl="0" indent="-342900" algn="l" defTabSz="914400" rtl="0" eaLnBrk="0" fontAlgn="base" latinLnBrk="0" hangingPunct="0">
              <a:lnSpc>
                <a:spcPct val="100000"/>
              </a:lnSpc>
              <a:spcBef>
                <a:spcPts val="675"/>
              </a:spcBef>
              <a:spcAft>
                <a:spcPct val="0"/>
              </a:spcAft>
              <a:buSzPct val="100000"/>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Resident undergraduate tuition (operating fee portion) reduced by 5% for academic year 2015-16 and by an additional 10% in academic year 2016-17, per legislative mandate. Backfill state funding was provided. </a:t>
            </a:r>
          </a:p>
          <a:p>
            <a:pPr marL="342900" marR="0" lvl="0" indent="-342900" algn="l" defTabSz="914400" rtl="0" eaLnBrk="0" fontAlgn="base" latinLnBrk="0" hangingPunct="0">
              <a:lnSpc>
                <a:spcPct val="100000"/>
              </a:lnSpc>
              <a:spcBef>
                <a:spcPts val="900"/>
              </a:spcBef>
              <a:spcAft>
                <a:spcPct val="0"/>
              </a:spcAft>
              <a:buSzPct val="100000"/>
              <a:buFont typeface="Wingdings" panose="05000000000000000000" pitchFamily="2" charset="2"/>
              <a:buChar char="§"/>
              <a:tabLst/>
              <a:defRPr/>
            </a:pP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Although authorized to increase tuition by any amount for all other student categories, WSU opted for no tuition increase in academic year 2015-16, or 2016-17. </a:t>
            </a:r>
          </a:p>
          <a:p>
            <a:pPr marR="0" lvl="0" algn="ctr" defTabSz="914400" rtl="0" eaLnBrk="0" fontAlgn="base" latinLnBrk="0" hangingPunct="0">
              <a:lnSpc>
                <a:spcPct val="100000"/>
              </a:lnSpc>
              <a:spcBef>
                <a:spcPts val="900"/>
              </a:spcBef>
              <a:spcAft>
                <a:spcPct val="0"/>
              </a:spcAft>
              <a:buSzPct val="100000"/>
              <a:tabLst/>
              <a:defRPr/>
            </a:pPr>
            <a:r>
              <a:rPr kumimoji="0" lang="en-US"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smtClean="0">
                <a:ln>
                  <a:noFill/>
                </a:ln>
                <a:solidFill>
                  <a:srgbClr val="C60C30">
                    <a:lumMod val="75000"/>
                  </a:srgbClr>
                </a:solidFill>
                <a:effectLst/>
                <a:uLnTx/>
                <a:uFillTx/>
                <a:latin typeface="Times New Roman" panose="02020603050405020304" pitchFamily="18" charset="0"/>
                <a:cs typeface="Times New Roman" panose="02020603050405020304" pitchFamily="18" charset="0"/>
              </a:rPr>
              <a:t>2017-19  &amp; 2019-21</a:t>
            </a:r>
            <a:r>
              <a:rPr kumimoji="0" lang="en-US" sz="1800" b="1" i="0" u="none" strike="noStrike" kern="0" cap="none" spc="0" normalizeH="0" noProof="0" dirty="0" smtClean="0">
                <a:ln>
                  <a:noFill/>
                </a:ln>
                <a:solidFill>
                  <a:srgbClr val="C60C30">
                    <a:lumMod val="75000"/>
                  </a:srgbClr>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smtClean="0">
                <a:ln>
                  <a:noFill/>
                </a:ln>
                <a:solidFill>
                  <a:srgbClr val="C60C30">
                    <a:lumMod val="75000"/>
                  </a:srgbClr>
                </a:solidFill>
                <a:effectLst/>
                <a:uLnTx/>
                <a:uFillTx/>
                <a:latin typeface="Times New Roman" panose="02020603050405020304" pitchFamily="18" charset="0"/>
                <a:cs typeface="Times New Roman" panose="02020603050405020304" pitchFamily="18" charset="0"/>
              </a:rPr>
              <a:t>Biennium</a:t>
            </a:r>
          </a:p>
          <a:p>
            <a:pPr marL="342900" lvl="0" indent="-342900">
              <a:spcBef>
                <a:spcPts val="675"/>
              </a:spcBef>
              <a:buSzPct val="100000"/>
              <a:buFont typeface="Wingdings" panose="05000000000000000000" pitchFamily="2" charset="2"/>
              <a:buChar char="§"/>
              <a:defRPr/>
            </a:pPr>
            <a:r>
              <a:rPr lang="en-US" kern="0" dirty="0">
                <a:solidFill>
                  <a:srgbClr val="000000"/>
                </a:solidFill>
                <a:latin typeface="Times New Roman" panose="02020603050405020304" pitchFamily="18" charset="0"/>
                <a:cs typeface="Times New Roman" panose="02020603050405020304" pitchFamily="18" charset="0"/>
              </a:rPr>
              <a:t>Beginning with the 2017-18 academic year, full-time tuition operating fees for resident undergraduates may increase by no more than the average annual percentage growth rate in the median hourly wage for Washington for the previous fourteen years as the wage is determined by the federal bureau of labor statistics</a:t>
            </a:r>
            <a:r>
              <a:rPr lang="en-US" kern="0" dirty="0" smtClean="0">
                <a:solidFill>
                  <a:srgbClr val="000000"/>
                </a:solidFill>
                <a:latin typeface="Times New Roman" panose="02020603050405020304" pitchFamily="18" charset="0"/>
                <a:cs typeface="Times New Roman" panose="02020603050405020304" pitchFamily="18" charset="0"/>
              </a:rPr>
              <a:t>. </a:t>
            </a:r>
          </a:p>
          <a:p>
            <a:pPr marL="342900" lvl="0" indent="-342900">
              <a:spcBef>
                <a:spcPts val="675"/>
              </a:spcBef>
              <a:buSzPct val="100000"/>
              <a:buFont typeface="Wingdings" panose="05000000000000000000" pitchFamily="2" charset="2"/>
              <a:buChar char="§"/>
              <a:defRPr/>
            </a:pPr>
            <a:r>
              <a:rPr lang="en-US" kern="0" dirty="0" smtClean="0">
                <a:solidFill>
                  <a:srgbClr val="000000"/>
                </a:solidFill>
                <a:latin typeface="Times New Roman" panose="02020603050405020304" pitchFamily="18" charset="0"/>
                <a:cs typeface="Times New Roman" panose="02020603050405020304" pitchFamily="18" charset="0"/>
              </a:rPr>
              <a:t>Governing boards may set rates for all other categories of students</a:t>
            </a:r>
            <a:endParaRPr lang="en-US" kern="0" dirty="0">
              <a:solidFill>
                <a:srgbClr val="000000"/>
              </a:solidFill>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ts val="675"/>
              </a:spcBef>
              <a:spcAft>
                <a:spcPct val="0"/>
              </a:spcAft>
              <a:buSzPct val="100000"/>
              <a:tabLst/>
              <a:defRPr/>
            </a:pPr>
            <a:r>
              <a:rPr kumimoji="0" lang="en-US" sz="1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endParaRPr lang="en-US" kern="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450"/>
              </a:spcBef>
              <a:spcAft>
                <a:spcPct val="0"/>
              </a:spcAft>
              <a:buClr>
                <a:srgbClr val="C60C30"/>
              </a:buClr>
              <a:buSzPct val="100000"/>
              <a:buFontTx/>
              <a:buNone/>
              <a:tabLst/>
              <a:defRPr/>
            </a:pPr>
            <a:endParaRPr kumimoji="0" lang="en-US" sz="9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900"/>
              </a:spcBef>
              <a:spcAft>
                <a:spcPct val="0"/>
              </a:spcAft>
              <a:buClr>
                <a:srgbClr val="C60C30"/>
              </a:buClr>
              <a:buSzPct val="100000"/>
              <a:buFontTx/>
              <a:buNone/>
              <a:tabLst/>
              <a:defRPr/>
            </a:pPr>
            <a:endParaRPr kumimoji="0" lang="en-US" sz="105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black">
          <a:xfrm>
            <a:off x="119775" y="111328"/>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 Tuition </a:t>
            </a:r>
            <a:endParaRPr lang="en-US" kern="0"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53679" y="1254872"/>
            <a:ext cx="7461849" cy="646331"/>
          </a:xfrm>
          <a:prstGeom prst="rect">
            <a:avLst/>
          </a:prstGeom>
          <a:noFill/>
        </p:spPr>
        <p:txBody>
          <a:bodyPr wrap="square" rtlCol="0">
            <a:spAutoFit/>
          </a:bodyPr>
          <a:lstStyle/>
          <a:p>
            <a:r>
              <a:rPr lang="en-US"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Tuition setting authority RCW 28B.15.067</a:t>
            </a:r>
            <a:endParaRPr lang="en-US"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261531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8789" y="4788428"/>
            <a:ext cx="8113123" cy="1819281"/>
          </a:xfrm>
          <a:prstGeom prst="rect">
            <a:avLst/>
          </a:prstGeom>
        </p:spPr>
        <p:txBody>
          <a:bodyPr wrap="square">
            <a:spAutoFit/>
          </a:bodyPr>
          <a:lstStyle/>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Until this year there had been no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increases to Non-resident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Undergraduate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or Graduate rates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since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AY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2012-13</a:t>
            </a:r>
          </a:p>
          <a:p>
            <a:pPr marL="342900" marR="0" lvl="0" indent="-342900" algn="l" defTabSz="914400" rtl="0" eaLnBrk="0" fontAlgn="base" latinLnBrk="0" hangingPunct="0">
              <a:lnSpc>
                <a:spcPct val="107000"/>
              </a:lnSpc>
              <a:spcBef>
                <a:spcPts val="0"/>
              </a:spcBef>
              <a:spcAft>
                <a:spcPts val="800"/>
              </a:spcAft>
              <a:buClrTx/>
              <a:buSzTx/>
              <a:buFont typeface="Symbol" panose="05050102010706020507" pitchFamily="18" charset="2"/>
              <a:buChar char=""/>
              <a:tabLst/>
              <a:defRPr/>
            </a:pPr>
            <a:endPar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800"/>
              </a:spcAft>
              <a:buClrTx/>
              <a:buSzTx/>
              <a:buFont typeface="Symbol" panose="05050102010706020507" pitchFamily="18" charset="2"/>
              <a:buChar char=""/>
              <a:tabLst/>
              <a:defRPr/>
            </a:pP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Resident Undergraduate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rate increases have been modest </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(inflationary) or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decreased since AY 2013-14</a:t>
            </a:r>
          </a:p>
        </p:txBody>
      </p:sp>
      <p:sp>
        <p:nvSpPr>
          <p:cNvPr id="7" name="Title 1">
            <a:extLst>
              <a:ext uri="{FF2B5EF4-FFF2-40B4-BE49-F238E27FC236}">
                <a16:creationId xmlns:a16="http://schemas.microsoft.com/office/drawing/2014/main" id="{4FAC6AC1-BA5B-7A41-96DC-11634EF30B35}"/>
              </a:ext>
            </a:extLst>
          </p:cNvPr>
          <p:cNvSpPr txBox="1">
            <a:spLocks/>
          </p:cNvSpPr>
          <p:nvPr/>
        </p:nvSpPr>
        <p:spPr bwMode="black">
          <a:xfrm>
            <a:off x="200025" y="122238"/>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Times New Roman" panose="02020603050405020304" pitchFamily="18" charset="0"/>
                <a:ea typeface="+mj-ea"/>
                <a:cs typeface="Times New Roman" panose="02020603050405020304" pitchFamily="18" charset="0"/>
              </a:rPr>
              <a:t>Tuition Rate Change History </a:t>
            </a:r>
            <a:endParaRPr kumimoji="0" lang="en-US"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pic>
        <p:nvPicPr>
          <p:cNvPr id="3" name="Content Placeholder 2"/>
          <p:cNvPicPr>
            <a:picLocks noGrp="1" noChangeAspect="1"/>
          </p:cNvPicPr>
          <p:nvPr>
            <p:ph idx="1"/>
          </p:nvPr>
        </p:nvPicPr>
        <p:blipFill>
          <a:blip r:embed="rId3"/>
          <a:stretch>
            <a:fillRect/>
          </a:stretch>
        </p:blipFill>
        <p:spPr>
          <a:xfrm>
            <a:off x="1151164" y="1027294"/>
            <a:ext cx="6815994" cy="3577363"/>
          </a:xfrm>
          <a:prstGeom prst="rect">
            <a:avLst/>
          </a:prstGeom>
        </p:spPr>
      </p:pic>
    </p:spTree>
    <p:extLst>
      <p:ext uri="{BB962C8B-B14F-4D97-AF65-F5344CB8AC3E}">
        <p14:creationId xmlns:p14="http://schemas.microsoft.com/office/powerpoint/2010/main" val="265980876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AC6AC1-BA5B-7A41-96DC-11634EF30B35}"/>
              </a:ext>
            </a:extLst>
          </p:cNvPr>
          <p:cNvSpPr txBox="1">
            <a:spLocks/>
          </p:cNvSpPr>
          <p:nvPr/>
        </p:nvSpPr>
        <p:spPr bwMode="black">
          <a:xfrm>
            <a:off x="242125" y="145534"/>
            <a:ext cx="8724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400" b="1" i="0" u="none" strike="noStrike" kern="0" cap="none" spc="0" normalizeH="0" baseline="0" noProof="0" dirty="0" smtClean="0">
                <a:ln>
                  <a:noFill/>
                </a:ln>
                <a:solidFill>
                  <a:srgbClr val="FFFFFF"/>
                </a:solidFill>
                <a:effectLst/>
                <a:uLnTx/>
                <a:uFillTx/>
                <a:latin typeface="Times New Roman" panose="02020603050405020304" pitchFamily="18" charset="0"/>
                <a:ea typeface="+mj-ea"/>
                <a:cs typeface="Times New Roman" panose="02020603050405020304" pitchFamily="18" charset="0"/>
              </a:rPr>
              <a:t>Pac-12 Peers: Undergraduate Tuition</a:t>
            </a:r>
            <a:r>
              <a:rPr kumimoji="0" lang="en-US" altLang="en-US" sz="2400" b="1" i="0" u="none" strike="noStrike" kern="0" cap="none" spc="0" normalizeH="0" noProof="0" dirty="0" smtClean="0">
                <a:ln>
                  <a:noFill/>
                </a:ln>
                <a:solidFill>
                  <a:srgbClr val="FFFFFF"/>
                </a:solidFill>
                <a:effectLst/>
                <a:uLnTx/>
                <a:uFillTx/>
                <a:latin typeface="Times New Roman" panose="02020603050405020304" pitchFamily="18" charset="0"/>
                <a:ea typeface="+mj-ea"/>
                <a:cs typeface="Times New Roman" panose="02020603050405020304" pitchFamily="18" charset="0"/>
              </a:rPr>
              <a:t> and Fees </a:t>
            </a:r>
            <a:endParaRPr kumimoji="0" lang="en-US"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427183" y="750278"/>
            <a:ext cx="6203920" cy="4846320"/>
          </a:xfrm>
          <a:prstGeom prst="rect">
            <a:avLst/>
          </a:prstGeom>
        </p:spPr>
      </p:pic>
      <p:sp>
        <p:nvSpPr>
          <p:cNvPr id="8" name="Rectangle 7"/>
          <p:cNvSpPr/>
          <p:nvPr/>
        </p:nvSpPr>
        <p:spPr>
          <a:xfrm>
            <a:off x="242125" y="5653008"/>
            <a:ext cx="10068479" cy="1070165"/>
          </a:xfrm>
          <a:prstGeom prst="rect">
            <a:avLst/>
          </a:prstGeom>
        </p:spPr>
        <p:txBody>
          <a:bodyPr wrap="square">
            <a:spAutoFit/>
          </a:bodyPr>
          <a:lstStyle/>
          <a:p>
            <a:pPr marL="0" marR="0">
              <a:lnSpc>
                <a:spcPct val="107000"/>
              </a:lnSpc>
              <a:spcBef>
                <a:spcPts val="0"/>
              </a:spcBef>
              <a:spcAft>
                <a:spcPts val="800"/>
              </a:spcAft>
            </a:pPr>
            <a:r>
              <a:rPr lang="en-U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WSU undergraduate tuition + fees are lower than the Pac-12 average for both residents and non-residents.</a:t>
            </a:r>
          </a:p>
          <a:p>
            <a:pPr marL="0" marR="0">
              <a:lnSpc>
                <a:spcPct val="107000"/>
              </a:lnSpc>
              <a:spcBef>
                <a:spcPts val="0"/>
              </a:spcBef>
              <a:spcAft>
                <a:spcPts val="800"/>
              </a:spcAft>
            </a:pPr>
            <a:r>
              <a:rPr lang="en-U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WSU resident undergraduate tuition &amp; fees are fifth lowest in the Pac-12</a:t>
            </a:r>
          </a:p>
          <a:p>
            <a:pPr marL="0" marR="0">
              <a:lnSpc>
                <a:spcPct val="107000"/>
              </a:lnSpc>
              <a:spcBef>
                <a:spcPts val="0"/>
              </a:spcBef>
              <a:spcAft>
                <a:spcPts val="800"/>
              </a:spcAft>
            </a:pPr>
            <a:r>
              <a:rPr lang="en-U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WSU non-resident undergraduate tuition &amp; fees are the lowest in the Pac-12</a:t>
            </a:r>
            <a:endParaRPr lang="en-US"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07415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914400" y="966788"/>
            <a:ext cx="7315200" cy="868362"/>
          </a:xfrm>
        </p:spPr>
        <p:txBody>
          <a:bodyPr lIns="92064" tIns="46033" rIns="92064" bIns="46033"/>
          <a:lstStyle/>
          <a:p>
            <a:pPr algn="ctr">
              <a:spcBef>
                <a:spcPct val="50000"/>
              </a:spcBef>
            </a:pPr>
            <a:r>
              <a:rPr lang="en-US" altLang="en-US" dirty="0" smtClean="0">
                <a:latin typeface="Times New Roman" panose="02020603050405020304" pitchFamily="18" charset="0"/>
                <a:cs typeface="Times New Roman" panose="02020603050405020304" pitchFamily="18" charset="0"/>
              </a:rPr>
              <a:t>WSU Budget Principles</a:t>
            </a:r>
            <a:r>
              <a:rPr lang="en-US" altLang="en-US" sz="800" dirty="0" smtClean="0">
                <a:latin typeface="Times New Roman" panose="02020603050405020304" pitchFamily="18" charset="0"/>
                <a:cs typeface="Times New Roman" panose="02020603050405020304" pitchFamily="18" charset="0"/>
              </a:rPr>
              <a:t/>
            </a:r>
            <a:br>
              <a:rPr lang="en-US" altLang="en-US" sz="800" dirty="0" smtClean="0">
                <a:latin typeface="Times New Roman" panose="02020603050405020304" pitchFamily="18" charset="0"/>
                <a:cs typeface="Times New Roman" panose="02020603050405020304" pitchFamily="18" charset="0"/>
              </a:rPr>
            </a:br>
            <a:r>
              <a:rPr lang="en-US" altLang="en-US" sz="800" i="1" dirty="0" smtClean="0">
                <a:latin typeface="Times New Roman" panose="02020603050405020304" pitchFamily="18" charset="0"/>
                <a:cs typeface="Times New Roman" panose="02020603050405020304" pitchFamily="18" charset="0"/>
              </a:rPr>
              <a:t/>
            </a:r>
            <a:br>
              <a:rPr lang="en-US" altLang="en-US" sz="800" i="1" dirty="0" smtClean="0">
                <a:latin typeface="Times New Roman" panose="02020603050405020304" pitchFamily="18" charset="0"/>
                <a:cs typeface="Times New Roman" panose="02020603050405020304" pitchFamily="18" charset="0"/>
              </a:rPr>
            </a:br>
            <a:r>
              <a:rPr lang="en-US" altLang="en-US" dirty="0" smtClean="0">
                <a:solidFill>
                  <a:schemeClr val="accent1"/>
                </a:solidFill>
                <a:latin typeface="Times New Roman" panose="02020603050405020304" pitchFamily="18" charset="0"/>
                <a:cs typeface="Times New Roman" panose="02020603050405020304" pitchFamily="18" charset="0"/>
              </a:rPr>
              <a:t>Distribution of F&amp;A Revenue</a:t>
            </a:r>
          </a:p>
        </p:txBody>
      </p:sp>
      <p:sp>
        <p:nvSpPr>
          <p:cNvPr id="25604" name="TextBox 1"/>
          <p:cNvSpPr txBox="1">
            <a:spLocks noChangeArrowheads="1"/>
          </p:cNvSpPr>
          <p:nvPr/>
        </p:nvSpPr>
        <p:spPr bwMode="auto">
          <a:xfrm>
            <a:off x="6789887" y="6203875"/>
            <a:ext cx="2276475" cy="52228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For more information: BPPM 40.25</a:t>
            </a:r>
          </a:p>
        </p:txBody>
      </p:sp>
      <p:sp>
        <p:nvSpPr>
          <p:cNvPr id="5" name="Title 1"/>
          <p:cNvSpPr txBox="1">
            <a:spLocks/>
          </p:cNvSpPr>
          <p:nvPr/>
        </p:nvSpPr>
        <p:spPr bwMode="black">
          <a:xfrm>
            <a:off x="275051" y="109079"/>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 F&amp;A </a:t>
            </a:r>
            <a:endParaRPr lang="en-US" kern="0" dirty="0">
              <a:solidFill>
                <a:schemeClr val="tx1"/>
              </a:solidFill>
              <a:latin typeface="Times New Roman" panose="02020603050405020304" pitchFamily="18" charset="0"/>
              <a:cs typeface="Times New Roman" panose="02020603050405020304" pitchFamily="18" charset="0"/>
            </a:endParaRPr>
          </a:p>
        </p:txBody>
      </p:sp>
      <p:grpSp>
        <p:nvGrpSpPr>
          <p:cNvPr id="2" name="Group 4"/>
          <p:cNvGrpSpPr>
            <a:grpSpLocks noChangeAspect="1"/>
          </p:cNvGrpSpPr>
          <p:nvPr/>
        </p:nvGrpSpPr>
        <p:grpSpPr bwMode="auto">
          <a:xfrm>
            <a:off x="1889005" y="1956519"/>
            <a:ext cx="5978525" cy="3836988"/>
            <a:chOff x="114" y="1352"/>
            <a:chExt cx="3766" cy="2417"/>
          </a:xfrm>
        </p:grpSpPr>
        <p:sp>
          <p:nvSpPr>
            <p:cNvPr id="3" name="AutoShape 3"/>
            <p:cNvSpPr>
              <a:spLocks noChangeAspect="1" noChangeArrowheads="1" noTextEdit="1"/>
            </p:cNvSpPr>
            <p:nvPr/>
          </p:nvSpPr>
          <p:spPr bwMode="auto">
            <a:xfrm>
              <a:off x="114" y="1352"/>
              <a:ext cx="3766" cy="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 name="Rectangle 5"/>
            <p:cNvSpPr>
              <a:spLocks noChangeArrowheads="1"/>
            </p:cNvSpPr>
            <p:nvPr/>
          </p:nvSpPr>
          <p:spPr bwMode="auto">
            <a:xfrm>
              <a:off x="1902" y="1896"/>
              <a:ext cx="1710" cy="418"/>
            </a:xfrm>
            <a:prstGeom prst="rect">
              <a:avLst/>
            </a:prstGeom>
            <a:solidFill>
              <a:srgbClr val="8A0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6" name="Freeform 6"/>
            <p:cNvSpPr>
              <a:spLocks noEditPoints="1"/>
            </p:cNvSpPr>
            <p:nvPr/>
          </p:nvSpPr>
          <p:spPr bwMode="auto">
            <a:xfrm>
              <a:off x="1893" y="1886"/>
              <a:ext cx="1728" cy="437"/>
            </a:xfrm>
            <a:custGeom>
              <a:avLst/>
              <a:gdLst>
                <a:gd name="T0" fmla="*/ 0 w 1728"/>
                <a:gd name="T1" fmla="*/ 0 h 437"/>
                <a:gd name="T2" fmla="*/ 1728 w 1728"/>
                <a:gd name="T3" fmla="*/ 0 h 437"/>
                <a:gd name="T4" fmla="*/ 1728 w 1728"/>
                <a:gd name="T5" fmla="*/ 437 h 437"/>
                <a:gd name="T6" fmla="*/ 0 w 1728"/>
                <a:gd name="T7" fmla="*/ 437 h 437"/>
                <a:gd name="T8" fmla="*/ 0 w 1728"/>
                <a:gd name="T9" fmla="*/ 0 h 437"/>
                <a:gd name="T10" fmla="*/ 19 w 1728"/>
                <a:gd name="T11" fmla="*/ 428 h 437"/>
                <a:gd name="T12" fmla="*/ 9 w 1728"/>
                <a:gd name="T13" fmla="*/ 418 h 437"/>
                <a:gd name="T14" fmla="*/ 1719 w 1728"/>
                <a:gd name="T15" fmla="*/ 418 h 437"/>
                <a:gd name="T16" fmla="*/ 1709 w 1728"/>
                <a:gd name="T17" fmla="*/ 428 h 437"/>
                <a:gd name="T18" fmla="*/ 1709 w 1728"/>
                <a:gd name="T19" fmla="*/ 10 h 437"/>
                <a:gd name="T20" fmla="*/ 1719 w 1728"/>
                <a:gd name="T21" fmla="*/ 19 h 437"/>
                <a:gd name="T22" fmla="*/ 9 w 1728"/>
                <a:gd name="T23" fmla="*/ 19 h 437"/>
                <a:gd name="T24" fmla="*/ 19 w 1728"/>
                <a:gd name="T25" fmla="*/ 10 h 437"/>
                <a:gd name="T26" fmla="*/ 19 w 1728"/>
                <a:gd name="T27" fmla="*/ 42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8" h="437">
                  <a:moveTo>
                    <a:pt x="0" y="0"/>
                  </a:moveTo>
                  <a:lnTo>
                    <a:pt x="1728" y="0"/>
                  </a:lnTo>
                  <a:lnTo>
                    <a:pt x="1728" y="437"/>
                  </a:lnTo>
                  <a:lnTo>
                    <a:pt x="0" y="437"/>
                  </a:lnTo>
                  <a:lnTo>
                    <a:pt x="0" y="0"/>
                  </a:lnTo>
                  <a:close/>
                  <a:moveTo>
                    <a:pt x="19" y="428"/>
                  </a:moveTo>
                  <a:lnTo>
                    <a:pt x="9" y="418"/>
                  </a:lnTo>
                  <a:lnTo>
                    <a:pt x="1719" y="418"/>
                  </a:lnTo>
                  <a:lnTo>
                    <a:pt x="1709" y="428"/>
                  </a:lnTo>
                  <a:lnTo>
                    <a:pt x="1709" y="10"/>
                  </a:lnTo>
                  <a:lnTo>
                    <a:pt x="1719" y="19"/>
                  </a:lnTo>
                  <a:lnTo>
                    <a:pt x="9" y="19"/>
                  </a:lnTo>
                  <a:lnTo>
                    <a:pt x="19" y="10"/>
                  </a:lnTo>
                  <a:lnTo>
                    <a:pt x="19" y="42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 name="Rectangle 7"/>
            <p:cNvSpPr>
              <a:spLocks noChangeArrowheads="1"/>
            </p:cNvSpPr>
            <p:nvPr/>
          </p:nvSpPr>
          <p:spPr bwMode="auto">
            <a:xfrm>
              <a:off x="2031" y="1926"/>
              <a:ext cx="14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23% to F&amp;A Revenue </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8"/>
            <p:cNvSpPr>
              <a:spLocks noChangeArrowheads="1"/>
            </p:cNvSpPr>
            <p:nvPr/>
          </p:nvSpPr>
          <p:spPr bwMode="auto">
            <a:xfrm>
              <a:off x="2169" y="2110"/>
              <a:ext cx="11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Generating Units</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9"/>
            <p:cNvSpPr>
              <a:spLocks noChangeArrowheads="1"/>
            </p:cNvSpPr>
            <p:nvPr/>
          </p:nvSpPr>
          <p:spPr bwMode="auto">
            <a:xfrm>
              <a:off x="1665" y="1364"/>
              <a:ext cx="19" cy="220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Freeform 10"/>
            <p:cNvSpPr>
              <a:spLocks noEditPoints="1"/>
            </p:cNvSpPr>
            <p:nvPr/>
          </p:nvSpPr>
          <p:spPr bwMode="auto">
            <a:xfrm>
              <a:off x="1484" y="2219"/>
              <a:ext cx="190" cy="57"/>
            </a:xfrm>
            <a:custGeom>
              <a:avLst/>
              <a:gdLst>
                <a:gd name="T0" fmla="*/ 190 w 190"/>
                <a:gd name="T1" fmla="*/ 38 h 57"/>
                <a:gd name="T2" fmla="*/ 48 w 190"/>
                <a:gd name="T3" fmla="*/ 38 h 57"/>
                <a:gd name="T4" fmla="*/ 48 w 190"/>
                <a:gd name="T5" fmla="*/ 19 h 57"/>
                <a:gd name="T6" fmla="*/ 190 w 190"/>
                <a:gd name="T7" fmla="*/ 19 h 57"/>
                <a:gd name="T8" fmla="*/ 190 w 190"/>
                <a:gd name="T9" fmla="*/ 38 h 57"/>
                <a:gd name="T10" fmla="*/ 57 w 190"/>
                <a:gd name="T11" fmla="*/ 57 h 57"/>
                <a:gd name="T12" fmla="*/ 0 w 190"/>
                <a:gd name="T13" fmla="*/ 28 h 57"/>
                <a:gd name="T14" fmla="*/ 57 w 190"/>
                <a:gd name="T15" fmla="*/ 0 h 57"/>
                <a:gd name="T16" fmla="*/ 57 w 190"/>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7">
                  <a:moveTo>
                    <a:pt x="190" y="38"/>
                  </a:moveTo>
                  <a:lnTo>
                    <a:pt x="48" y="38"/>
                  </a:lnTo>
                  <a:lnTo>
                    <a:pt x="48" y="19"/>
                  </a:lnTo>
                  <a:lnTo>
                    <a:pt x="190" y="19"/>
                  </a:lnTo>
                  <a:lnTo>
                    <a:pt x="190" y="38"/>
                  </a:lnTo>
                  <a:close/>
                  <a:moveTo>
                    <a:pt x="57" y="57"/>
                  </a:moveTo>
                  <a:lnTo>
                    <a:pt x="0" y="28"/>
                  </a:lnTo>
                  <a:lnTo>
                    <a:pt x="57" y="0"/>
                  </a:lnTo>
                  <a:lnTo>
                    <a:pt x="57" y="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 name="Freeform 11"/>
            <p:cNvSpPr>
              <a:spLocks noEditPoints="1"/>
            </p:cNvSpPr>
            <p:nvPr/>
          </p:nvSpPr>
          <p:spPr bwMode="auto">
            <a:xfrm>
              <a:off x="1484" y="2855"/>
              <a:ext cx="190" cy="57"/>
            </a:xfrm>
            <a:custGeom>
              <a:avLst/>
              <a:gdLst>
                <a:gd name="T0" fmla="*/ 190 w 190"/>
                <a:gd name="T1" fmla="*/ 38 h 57"/>
                <a:gd name="T2" fmla="*/ 48 w 190"/>
                <a:gd name="T3" fmla="*/ 38 h 57"/>
                <a:gd name="T4" fmla="*/ 48 w 190"/>
                <a:gd name="T5" fmla="*/ 19 h 57"/>
                <a:gd name="T6" fmla="*/ 190 w 190"/>
                <a:gd name="T7" fmla="*/ 19 h 57"/>
                <a:gd name="T8" fmla="*/ 190 w 190"/>
                <a:gd name="T9" fmla="*/ 38 h 57"/>
                <a:gd name="T10" fmla="*/ 57 w 190"/>
                <a:gd name="T11" fmla="*/ 57 h 57"/>
                <a:gd name="T12" fmla="*/ 0 w 190"/>
                <a:gd name="T13" fmla="*/ 28 h 57"/>
                <a:gd name="T14" fmla="*/ 57 w 190"/>
                <a:gd name="T15" fmla="*/ 0 h 57"/>
                <a:gd name="T16" fmla="*/ 57 w 190"/>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7">
                  <a:moveTo>
                    <a:pt x="190" y="38"/>
                  </a:moveTo>
                  <a:lnTo>
                    <a:pt x="48" y="38"/>
                  </a:lnTo>
                  <a:lnTo>
                    <a:pt x="48" y="19"/>
                  </a:lnTo>
                  <a:lnTo>
                    <a:pt x="190" y="19"/>
                  </a:lnTo>
                  <a:lnTo>
                    <a:pt x="190" y="38"/>
                  </a:lnTo>
                  <a:close/>
                  <a:moveTo>
                    <a:pt x="57" y="57"/>
                  </a:moveTo>
                  <a:lnTo>
                    <a:pt x="0" y="28"/>
                  </a:lnTo>
                  <a:lnTo>
                    <a:pt x="57" y="0"/>
                  </a:lnTo>
                  <a:lnTo>
                    <a:pt x="57" y="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 name="Freeform 12"/>
            <p:cNvSpPr>
              <a:spLocks noEditPoints="1"/>
            </p:cNvSpPr>
            <p:nvPr/>
          </p:nvSpPr>
          <p:spPr bwMode="auto">
            <a:xfrm>
              <a:off x="1484" y="3539"/>
              <a:ext cx="190" cy="57"/>
            </a:xfrm>
            <a:custGeom>
              <a:avLst/>
              <a:gdLst>
                <a:gd name="T0" fmla="*/ 190 w 190"/>
                <a:gd name="T1" fmla="*/ 38 h 57"/>
                <a:gd name="T2" fmla="*/ 48 w 190"/>
                <a:gd name="T3" fmla="*/ 38 h 57"/>
                <a:gd name="T4" fmla="*/ 48 w 190"/>
                <a:gd name="T5" fmla="*/ 19 h 57"/>
                <a:gd name="T6" fmla="*/ 190 w 190"/>
                <a:gd name="T7" fmla="*/ 19 h 57"/>
                <a:gd name="T8" fmla="*/ 190 w 190"/>
                <a:gd name="T9" fmla="*/ 38 h 57"/>
                <a:gd name="T10" fmla="*/ 57 w 190"/>
                <a:gd name="T11" fmla="*/ 57 h 57"/>
                <a:gd name="T12" fmla="*/ 0 w 190"/>
                <a:gd name="T13" fmla="*/ 28 h 57"/>
                <a:gd name="T14" fmla="*/ 57 w 190"/>
                <a:gd name="T15" fmla="*/ 0 h 57"/>
                <a:gd name="T16" fmla="*/ 57 w 190"/>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7">
                  <a:moveTo>
                    <a:pt x="190" y="38"/>
                  </a:moveTo>
                  <a:lnTo>
                    <a:pt x="48" y="38"/>
                  </a:lnTo>
                  <a:lnTo>
                    <a:pt x="48" y="19"/>
                  </a:lnTo>
                  <a:lnTo>
                    <a:pt x="190" y="19"/>
                  </a:lnTo>
                  <a:lnTo>
                    <a:pt x="190" y="38"/>
                  </a:lnTo>
                  <a:close/>
                  <a:moveTo>
                    <a:pt x="57" y="57"/>
                  </a:moveTo>
                  <a:lnTo>
                    <a:pt x="0" y="28"/>
                  </a:lnTo>
                  <a:lnTo>
                    <a:pt x="57" y="0"/>
                  </a:lnTo>
                  <a:lnTo>
                    <a:pt x="57" y="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 name="Freeform 13"/>
            <p:cNvSpPr>
              <a:spLocks noEditPoints="1"/>
            </p:cNvSpPr>
            <p:nvPr/>
          </p:nvSpPr>
          <p:spPr bwMode="auto">
            <a:xfrm>
              <a:off x="1674" y="2048"/>
              <a:ext cx="228" cy="57"/>
            </a:xfrm>
            <a:custGeom>
              <a:avLst/>
              <a:gdLst>
                <a:gd name="T0" fmla="*/ 0 w 228"/>
                <a:gd name="T1" fmla="*/ 19 h 57"/>
                <a:gd name="T2" fmla="*/ 181 w 228"/>
                <a:gd name="T3" fmla="*/ 19 h 57"/>
                <a:gd name="T4" fmla="*/ 181 w 228"/>
                <a:gd name="T5" fmla="*/ 38 h 57"/>
                <a:gd name="T6" fmla="*/ 0 w 228"/>
                <a:gd name="T7" fmla="*/ 38 h 57"/>
                <a:gd name="T8" fmla="*/ 0 w 228"/>
                <a:gd name="T9" fmla="*/ 19 h 57"/>
                <a:gd name="T10" fmla="*/ 171 w 228"/>
                <a:gd name="T11" fmla="*/ 0 h 57"/>
                <a:gd name="T12" fmla="*/ 228 w 228"/>
                <a:gd name="T13" fmla="*/ 28 h 57"/>
                <a:gd name="T14" fmla="*/ 171 w 228"/>
                <a:gd name="T15" fmla="*/ 57 h 57"/>
                <a:gd name="T16" fmla="*/ 171 w 228"/>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57">
                  <a:moveTo>
                    <a:pt x="0" y="19"/>
                  </a:moveTo>
                  <a:lnTo>
                    <a:pt x="181" y="19"/>
                  </a:lnTo>
                  <a:lnTo>
                    <a:pt x="181" y="38"/>
                  </a:lnTo>
                  <a:lnTo>
                    <a:pt x="0" y="38"/>
                  </a:lnTo>
                  <a:lnTo>
                    <a:pt x="0" y="19"/>
                  </a:lnTo>
                  <a:close/>
                  <a:moveTo>
                    <a:pt x="171" y="0"/>
                  </a:moveTo>
                  <a:lnTo>
                    <a:pt x="228" y="28"/>
                  </a:lnTo>
                  <a:lnTo>
                    <a:pt x="171" y="57"/>
                  </a:lnTo>
                  <a:lnTo>
                    <a:pt x="17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Rectangle 14"/>
            <p:cNvSpPr>
              <a:spLocks noChangeArrowheads="1"/>
            </p:cNvSpPr>
            <p:nvPr/>
          </p:nvSpPr>
          <p:spPr bwMode="auto">
            <a:xfrm>
              <a:off x="192" y="2200"/>
              <a:ext cx="1254" cy="418"/>
            </a:xfrm>
            <a:prstGeom prst="rect">
              <a:avLst/>
            </a:prstGeom>
            <a:solidFill>
              <a:srgbClr val="8A0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5" name="Freeform 15"/>
            <p:cNvSpPr>
              <a:spLocks noEditPoints="1"/>
            </p:cNvSpPr>
            <p:nvPr/>
          </p:nvSpPr>
          <p:spPr bwMode="auto">
            <a:xfrm>
              <a:off x="183" y="2190"/>
              <a:ext cx="1273" cy="437"/>
            </a:xfrm>
            <a:custGeom>
              <a:avLst/>
              <a:gdLst>
                <a:gd name="T0" fmla="*/ 0 w 1273"/>
                <a:gd name="T1" fmla="*/ 0 h 437"/>
                <a:gd name="T2" fmla="*/ 1273 w 1273"/>
                <a:gd name="T3" fmla="*/ 0 h 437"/>
                <a:gd name="T4" fmla="*/ 1273 w 1273"/>
                <a:gd name="T5" fmla="*/ 437 h 437"/>
                <a:gd name="T6" fmla="*/ 0 w 1273"/>
                <a:gd name="T7" fmla="*/ 437 h 437"/>
                <a:gd name="T8" fmla="*/ 0 w 1273"/>
                <a:gd name="T9" fmla="*/ 0 h 437"/>
                <a:gd name="T10" fmla="*/ 19 w 1273"/>
                <a:gd name="T11" fmla="*/ 428 h 437"/>
                <a:gd name="T12" fmla="*/ 9 w 1273"/>
                <a:gd name="T13" fmla="*/ 418 h 437"/>
                <a:gd name="T14" fmla="*/ 1263 w 1273"/>
                <a:gd name="T15" fmla="*/ 418 h 437"/>
                <a:gd name="T16" fmla="*/ 1254 w 1273"/>
                <a:gd name="T17" fmla="*/ 428 h 437"/>
                <a:gd name="T18" fmla="*/ 1254 w 1273"/>
                <a:gd name="T19" fmla="*/ 10 h 437"/>
                <a:gd name="T20" fmla="*/ 1263 w 1273"/>
                <a:gd name="T21" fmla="*/ 19 h 437"/>
                <a:gd name="T22" fmla="*/ 9 w 1273"/>
                <a:gd name="T23" fmla="*/ 19 h 437"/>
                <a:gd name="T24" fmla="*/ 19 w 1273"/>
                <a:gd name="T25" fmla="*/ 10 h 437"/>
                <a:gd name="T26" fmla="*/ 19 w 1273"/>
                <a:gd name="T27" fmla="*/ 42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437">
                  <a:moveTo>
                    <a:pt x="0" y="0"/>
                  </a:moveTo>
                  <a:lnTo>
                    <a:pt x="1273" y="0"/>
                  </a:lnTo>
                  <a:lnTo>
                    <a:pt x="1273" y="437"/>
                  </a:lnTo>
                  <a:lnTo>
                    <a:pt x="0" y="437"/>
                  </a:lnTo>
                  <a:lnTo>
                    <a:pt x="0" y="0"/>
                  </a:lnTo>
                  <a:close/>
                  <a:moveTo>
                    <a:pt x="19" y="428"/>
                  </a:moveTo>
                  <a:lnTo>
                    <a:pt x="9" y="418"/>
                  </a:lnTo>
                  <a:lnTo>
                    <a:pt x="1263" y="418"/>
                  </a:lnTo>
                  <a:lnTo>
                    <a:pt x="1254" y="428"/>
                  </a:lnTo>
                  <a:lnTo>
                    <a:pt x="1254" y="10"/>
                  </a:lnTo>
                  <a:lnTo>
                    <a:pt x="1263" y="19"/>
                  </a:lnTo>
                  <a:lnTo>
                    <a:pt x="9" y="19"/>
                  </a:lnTo>
                  <a:lnTo>
                    <a:pt x="19" y="10"/>
                  </a:lnTo>
                  <a:lnTo>
                    <a:pt x="19" y="42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6" name="Rectangle 16"/>
            <p:cNvSpPr>
              <a:spLocks noChangeArrowheads="1"/>
            </p:cNvSpPr>
            <p:nvPr/>
          </p:nvSpPr>
          <p:spPr bwMode="auto">
            <a:xfrm>
              <a:off x="316" y="2306"/>
              <a:ext cx="8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7% Libraries</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7"/>
            <p:cNvSpPr>
              <a:spLocks noChangeArrowheads="1"/>
            </p:cNvSpPr>
            <p:nvPr/>
          </p:nvSpPr>
          <p:spPr bwMode="auto">
            <a:xfrm>
              <a:off x="192" y="2769"/>
              <a:ext cx="1254" cy="418"/>
            </a:xfrm>
            <a:prstGeom prst="rect">
              <a:avLst/>
            </a:prstGeom>
            <a:solidFill>
              <a:srgbClr val="8A0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8" name="Freeform 18"/>
            <p:cNvSpPr>
              <a:spLocks noEditPoints="1"/>
            </p:cNvSpPr>
            <p:nvPr/>
          </p:nvSpPr>
          <p:spPr bwMode="auto">
            <a:xfrm>
              <a:off x="183" y="2760"/>
              <a:ext cx="1273" cy="437"/>
            </a:xfrm>
            <a:custGeom>
              <a:avLst/>
              <a:gdLst>
                <a:gd name="T0" fmla="*/ 0 w 1273"/>
                <a:gd name="T1" fmla="*/ 0 h 437"/>
                <a:gd name="T2" fmla="*/ 1273 w 1273"/>
                <a:gd name="T3" fmla="*/ 0 h 437"/>
                <a:gd name="T4" fmla="*/ 1273 w 1273"/>
                <a:gd name="T5" fmla="*/ 437 h 437"/>
                <a:gd name="T6" fmla="*/ 0 w 1273"/>
                <a:gd name="T7" fmla="*/ 437 h 437"/>
                <a:gd name="T8" fmla="*/ 0 w 1273"/>
                <a:gd name="T9" fmla="*/ 0 h 437"/>
                <a:gd name="T10" fmla="*/ 19 w 1273"/>
                <a:gd name="T11" fmla="*/ 427 h 437"/>
                <a:gd name="T12" fmla="*/ 9 w 1273"/>
                <a:gd name="T13" fmla="*/ 418 h 437"/>
                <a:gd name="T14" fmla="*/ 1263 w 1273"/>
                <a:gd name="T15" fmla="*/ 418 h 437"/>
                <a:gd name="T16" fmla="*/ 1254 w 1273"/>
                <a:gd name="T17" fmla="*/ 427 h 437"/>
                <a:gd name="T18" fmla="*/ 1254 w 1273"/>
                <a:gd name="T19" fmla="*/ 9 h 437"/>
                <a:gd name="T20" fmla="*/ 1263 w 1273"/>
                <a:gd name="T21" fmla="*/ 19 h 437"/>
                <a:gd name="T22" fmla="*/ 9 w 1273"/>
                <a:gd name="T23" fmla="*/ 19 h 437"/>
                <a:gd name="T24" fmla="*/ 19 w 1273"/>
                <a:gd name="T25" fmla="*/ 9 h 437"/>
                <a:gd name="T26" fmla="*/ 19 w 1273"/>
                <a:gd name="T27" fmla="*/ 42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437">
                  <a:moveTo>
                    <a:pt x="0" y="0"/>
                  </a:moveTo>
                  <a:lnTo>
                    <a:pt x="1273" y="0"/>
                  </a:lnTo>
                  <a:lnTo>
                    <a:pt x="1273" y="437"/>
                  </a:lnTo>
                  <a:lnTo>
                    <a:pt x="0" y="437"/>
                  </a:lnTo>
                  <a:lnTo>
                    <a:pt x="0" y="0"/>
                  </a:lnTo>
                  <a:close/>
                  <a:moveTo>
                    <a:pt x="19" y="427"/>
                  </a:moveTo>
                  <a:lnTo>
                    <a:pt x="9" y="418"/>
                  </a:lnTo>
                  <a:lnTo>
                    <a:pt x="1263" y="418"/>
                  </a:lnTo>
                  <a:lnTo>
                    <a:pt x="1254" y="427"/>
                  </a:lnTo>
                  <a:lnTo>
                    <a:pt x="1254" y="9"/>
                  </a:lnTo>
                  <a:lnTo>
                    <a:pt x="1263" y="19"/>
                  </a:lnTo>
                  <a:lnTo>
                    <a:pt x="9" y="19"/>
                  </a:lnTo>
                  <a:lnTo>
                    <a:pt x="19" y="9"/>
                  </a:lnTo>
                  <a:lnTo>
                    <a:pt x="19" y="42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9" name="Rectangle 19"/>
            <p:cNvSpPr>
              <a:spLocks noChangeArrowheads="1"/>
            </p:cNvSpPr>
            <p:nvPr/>
          </p:nvSpPr>
          <p:spPr bwMode="auto">
            <a:xfrm>
              <a:off x="336" y="2800"/>
              <a:ext cx="9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38% Campus </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20"/>
            <p:cNvSpPr>
              <a:spLocks noChangeArrowheads="1"/>
            </p:cNvSpPr>
            <p:nvPr/>
          </p:nvSpPr>
          <p:spPr bwMode="auto">
            <a:xfrm>
              <a:off x="516" y="2984"/>
              <a:ext cx="53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Support</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1"/>
            <p:cNvSpPr>
              <a:spLocks noChangeArrowheads="1"/>
            </p:cNvSpPr>
            <p:nvPr/>
          </p:nvSpPr>
          <p:spPr bwMode="auto">
            <a:xfrm>
              <a:off x="192" y="3339"/>
              <a:ext cx="1254" cy="418"/>
            </a:xfrm>
            <a:prstGeom prst="rect">
              <a:avLst/>
            </a:prstGeom>
            <a:solidFill>
              <a:srgbClr val="8A0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2" name="Freeform 22"/>
            <p:cNvSpPr>
              <a:spLocks noEditPoints="1"/>
            </p:cNvSpPr>
            <p:nvPr/>
          </p:nvSpPr>
          <p:spPr bwMode="auto">
            <a:xfrm>
              <a:off x="183" y="3330"/>
              <a:ext cx="1273" cy="437"/>
            </a:xfrm>
            <a:custGeom>
              <a:avLst/>
              <a:gdLst>
                <a:gd name="T0" fmla="*/ 0 w 1273"/>
                <a:gd name="T1" fmla="*/ 0 h 437"/>
                <a:gd name="T2" fmla="*/ 1273 w 1273"/>
                <a:gd name="T3" fmla="*/ 0 h 437"/>
                <a:gd name="T4" fmla="*/ 1273 w 1273"/>
                <a:gd name="T5" fmla="*/ 437 h 437"/>
                <a:gd name="T6" fmla="*/ 0 w 1273"/>
                <a:gd name="T7" fmla="*/ 437 h 437"/>
                <a:gd name="T8" fmla="*/ 0 w 1273"/>
                <a:gd name="T9" fmla="*/ 0 h 437"/>
                <a:gd name="T10" fmla="*/ 19 w 1273"/>
                <a:gd name="T11" fmla="*/ 427 h 437"/>
                <a:gd name="T12" fmla="*/ 9 w 1273"/>
                <a:gd name="T13" fmla="*/ 418 h 437"/>
                <a:gd name="T14" fmla="*/ 1263 w 1273"/>
                <a:gd name="T15" fmla="*/ 418 h 437"/>
                <a:gd name="T16" fmla="*/ 1254 w 1273"/>
                <a:gd name="T17" fmla="*/ 427 h 437"/>
                <a:gd name="T18" fmla="*/ 1254 w 1273"/>
                <a:gd name="T19" fmla="*/ 9 h 437"/>
                <a:gd name="T20" fmla="*/ 1263 w 1273"/>
                <a:gd name="T21" fmla="*/ 19 h 437"/>
                <a:gd name="T22" fmla="*/ 9 w 1273"/>
                <a:gd name="T23" fmla="*/ 19 h 437"/>
                <a:gd name="T24" fmla="*/ 19 w 1273"/>
                <a:gd name="T25" fmla="*/ 9 h 437"/>
                <a:gd name="T26" fmla="*/ 19 w 1273"/>
                <a:gd name="T27" fmla="*/ 42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437">
                  <a:moveTo>
                    <a:pt x="0" y="0"/>
                  </a:moveTo>
                  <a:lnTo>
                    <a:pt x="1273" y="0"/>
                  </a:lnTo>
                  <a:lnTo>
                    <a:pt x="1273" y="437"/>
                  </a:lnTo>
                  <a:lnTo>
                    <a:pt x="0" y="437"/>
                  </a:lnTo>
                  <a:lnTo>
                    <a:pt x="0" y="0"/>
                  </a:lnTo>
                  <a:close/>
                  <a:moveTo>
                    <a:pt x="19" y="427"/>
                  </a:moveTo>
                  <a:lnTo>
                    <a:pt x="9" y="418"/>
                  </a:lnTo>
                  <a:lnTo>
                    <a:pt x="1263" y="418"/>
                  </a:lnTo>
                  <a:lnTo>
                    <a:pt x="1254" y="427"/>
                  </a:lnTo>
                  <a:lnTo>
                    <a:pt x="1254" y="9"/>
                  </a:lnTo>
                  <a:lnTo>
                    <a:pt x="1263" y="19"/>
                  </a:lnTo>
                  <a:lnTo>
                    <a:pt x="9" y="19"/>
                  </a:lnTo>
                  <a:lnTo>
                    <a:pt x="19" y="9"/>
                  </a:lnTo>
                  <a:lnTo>
                    <a:pt x="19" y="42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3" name="Rectangle 23"/>
            <p:cNvSpPr>
              <a:spLocks noChangeArrowheads="1"/>
            </p:cNvSpPr>
            <p:nvPr/>
          </p:nvSpPr>
          <p:spPr bwMode="auto">
            <a:xfrm>
              <a:off x="302" y="3369"/>
              <a:ext cx="106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28% University </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4"/>
            <p:cNvSpPr>
              <a:spLocks noChangeArrowheads="1"/>
            </p:cNvSpPr>
            <p:nvPr/>
          </p:nvSpPr>
          <p:spPr bwMode="auto">
            <a:xfrm>
              <a:off x="554" y="3555"/>
              <a:ext cx="53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Support</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5"/>
            <p:cNvSpPr>
              <a:spLocks noChangeArrowheads="1"/>
            </p:cNvSpPr>
            <p:nvPr/>
          </p:nvSpPr>
          <p:spPr bwMode="auto">
            <a:xfrm>
              <a:off x="344" y="1354"/>
              <a:ext cx="2964" cy="19"/>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6" name="Rectangle 26"/>
            <p:cNvSpPr>
              <a:spLocks noChangeArrowheads="1"/>
            </p:cNvSpPr>
            <p:nvPr/>
          </p:nvSpPr>
          <p:spPr bwMode="auto">
            <a:xfrm>
              <a:off x="192" y="1592"/>
              <a:ext cx="1254" cy="418"/>
            </a:xfrm>
            <a:prstGeom prst="rect">
              <a:avLst/>
            </a:prstGeom>
            <a:solidFill>
              <a:srgbClr val="8A0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7" name="Freeform 27"/>
            <p:cNvSpPr>
              <a:spLocks noEditPoints="1"/>
            </p:cNvSpPr>
            <p:nvPr/>
          </p:nvSpPr>
          <p:spPr bwMode="auto">
            <a:xfrm>
              <a:off x="183" y="1582"/>
              <a:ext cx="1273" cy="437"/>
            </a:xfrm>
            <a:custGeom>
              <a:avLst/>
              <a:gdLst>
                <a:gd name="T0" fmla="*/ 0 w 1273"/>
                <a:gd name="T1" fmla="*/ 0 h 437"/>
                <a:gd name="T2" fmla="*/ 1273 w 1273"/>
                <a:gd name="T3" fmla="*/ 0 h 437"/>
                <a:gd name="T4" fmla="*/ 1273 w 1273"/>
                <a:gd name="T5" fmla="*/ 437 h 437"/>
                <a:gd name="T6" fmla="*/ 0 w 1273"/>
                <a:gd name="T7" fmla="*/ 437 h 437"/>
                <a:gd name="T8" fmla="*/ 0 w 1273"/>
                <a:gd name="T9" fmla="*/ 0 h 437"/>
                <a:gd name="T10" fmla="*/ 19 w 1273"/>
                <a:gd name="T11" fmla="*/ 428 h 437"/>
                <a:gd name="T12" fmla="*/ 9 w 1273"/>
                <a:gd name="T13" fmla="*/ 418 h 437"/>
                <a:gd name="T14" fmla="*/ 1263 w 1273"/>
                <a:gd name="T15" fmla="*/ 418 h 437"/>
                <a:gd name="T16" fmla="*/ 1254 w 1273"/>
                <a:gd name="T17" fmla="*/ 428 h 437"/>
                <a:gd name="T18" fmla="*/ 1254 w 1273"/>
                <a:gd name="T19" fmla="*/ 10 h 437"/>
                <a:gd name="T20" fmla="*/ 1263 w 1273"/>
                <a:gd name="T21" fmla="*/ 19 h 437"/>
                <a:gd name="T22" fmla="*/ 9 w 1273"/>
                <a:gd name="T23" fmla="*/ 19 h 437"/>
                <a:gd name="T24" fmla="*/ 19 w 1273"/>
                <a:gd name="T25" fmla="*/ 10 h 437"/>
                <a:gd name="T26" fmla="*/ 19 w 1273"/>
                <a:gd name="T27" fmla="*/ 42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437">
                  <a:moveTo>
                    <a:pt x="0" y="0"/>
                  </a:moveTo>
                  <a:lnTo>
                    <a:pt x="1273" y="0"/>
                  </a:lnTo>
                  <a:lnTo>
                    <a:pt x="1273" y="437"/>
                  </a:lnTo>
                  <a:lnTo>
                    <a:pt x="0" y="437"/>
                  </a:lnTo>
                  <a:lnTo>
                    <a:pt x="0" y="0"/>
                  </a:lnTo>
                  <a:close/>
                  <a:moveTo>
                    <a:pt x="19" y="428"/>
                  </a:moveTo>
                  <a:lnTo>
                    <a:pt x="9" y="418"/>
                  </a:lnTo>
                  <a:lnTo>
                    <a:pt x="1263" y="418"/>
                  </a:lnTo>
                  <a:lnTo>
                    <a:pt x="1254" y="428"/>
                  </a:lnTo>
                  <a:lnTo>
                    <a:pt x="1254" y="10"/>
                  </a:lnTo>
                  <a:lnTo>
                    <a:pt x="1263" y="19"/>
                  </a:lnTo>
                  <a:lnTo>
                    <a:pt x="9" y="19"/>
                  </a:lnTo>
                  <a:lnTo>
                    <a:pt x="19" y="10"/>
                  </a:lnTo>
                  <a:lnTo>
                    <a:pt x="19" y="42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8" name="Rectangle 28"/>
            <p:cNvSpPr>
              <a:spLocks noChangeArrowheads="1"/>
            </p:cNvSpPr>
            <p:nvPr/>
          </p:nvSpPr>
          <p:spPr bwMode="auto">
            <a:xfrm>
              <a:off x="402" y="1622"/>
              <a:ext cx="87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4% Office of </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Rectangle 29"/>
            <p:cNvSpPr>
              <a:spLocks noChangeArrowheads="1"/>
            </p:cNvSpPr>
            <p:nvPr/>
          </p:nvSpPr>
          <p:spPr bwMode="auto">
            <a:xfrm>
              <a:off x="497" y="1806"/>
              <a:ext cx="60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Research</a:t>
              </a:r>
              <a:endPar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Freeform 30"/>
            <p:cNvSpPr>
              <a:spLocks noEditPoints="1"/>
            </p:cNvSpPr>
            <p:nvPr/>
          </p:nvSpPr>
          <p:spPr bwMode="auto">
            <a:xfrm>
              <a:off x="1484" y="1753"/>
              <a:ext cx="190" cy="57"/>
            </a:xfrm>
            <a:custGeom>
              <a:avLst/>
              <a:gdLst>
                <a:gd name="T0" fmla="*/ 190 w 190"/>
                <a:gd name="T1" fmla="*/ 38 h 57"/>
                <a:gd name="T2" fmla="*/ 48 w 190"/>
                <a:gd name="T3" fmla="*/ 38 h 57"/>
                <a:gd name="T4" fmla="*/ 48 w 190"/>
                <a:gd name="T5" fmla="*/ 19 h 57"/>
                <a:gd name="T6" fmla="*/ 190 w 190"/>
                <a:gd name="T7" fmla="*/ 19 h 57"/>
                <a:gd name="T8" fmla="*/ 190 w 190"/>
                <a:gd name="T9" fmla="*/ 38 h 57"/>
                <a:gd name="T10" fmla="*/ 57 w 190"/>
                <a:gd name="T11" fmla="*/ 57 h 57"/>
                <a:gd name="T12" fmla="*/ 0 w 190"/>
                <a:gd name="T13" fmla="*/ 29 h 57"/>
                <a:gd name="T14" fmla="*/ 57 w 190"/>
                <a:gd name="T15" fmla="*/ 0 h 57"/>
                <a:gd name="T16" fmla="*/ 57 w 190"/>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57">
                  <a:moveTo>
                    <a:pt x="190" y="38"/>
                  </a:moveTo>
                  <a:lnTo>
                    <a:pt x="48" y="38"/>
                  </a:lnTo>
                  <a:lnTo>
                    <a:pt x="48" y="19"/>
                  </a:lnTo>
                  <a:lnTo>
                    <a:pt x="190" y="19"/>
                  </a:lnTo>
                  <a:lnTo>
                    <a:pt x="190" y="38"/>
                  </a:lnTo>
                  <a:close/>
                  <a:moveTo>
                    <a:pt x="57" y="57"/>
                  </a:moveTo>
                  <a:lnTo>
                    <a:pt x="0" y="29"/>
                  </a:lnTo>
                  <a:lnTo>
                    <a:pt x="57" y="0"/>
                  </a:lnTo>
                  <a:lnTo>
                    <a:pt x="57" y="5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620081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925" y="906020"/>
            <a:ext cx="8153400" cy="840230"/>
          </a:xfrm>
        </p:spPr>
        <p:txBody>
          <a:bodyPr/>
          <a:lstStyle/>
          <a:p>
            <a:pPr algn="ctr">
              <a:defRPr/>
            </a:pPr>
            <a:r>
              <a:rPr lang="en-US" dirty="0" smtClean="0">
                <a:latin typeface="Times New Roman" panose="02020603050405020304" pitchFamily="18" charset="0"/>
                <a:cs typeface="Times New Roman" panose="02020603050405020304" pitchFamily="18" charset="0"/>
              </a:rPr>
              <a:t>Use of 2015-17 Biennial Budget – By Function</a:t>
            </a:r>
            <a:br>
              <a:rPr lang="en-US" dirty="0" smtClean="0">
                <a:latin typeface="Times New Roman" panose="02020603050405020304" pitchFamily="18" charset="0"/>
                <a:cs typeface="Times New Roman" panose="02020603050405020304" pitchFamily="18" charset="0"/>
              </a:rPr>
            </a:br>
            <a:r>
              <a:rPr lang="en-US" sz="1000" dirty="0" smtClean="0">
                <a:solidFill>
                  <a:srgbClr val="A80030"/>
                </a:solidFill>
                <a:latin typeface="Times New Roman" panose="02020603050405020304" pitchFamily="18" charset="0"/>
                <a:cs typeface="Times New Roman" panose="02020603050405020304" pitchFamily="18" charset="0"/>
              </a:rPr>
              <a:t> </a:t>
            </a:r>
            <a:r>
              <a:rPr lang="en-US" dirty="0" smtClean="0">
                <a:solidFill>
                  <a:srgbClr val="A80030"/>
                </a:solidFill>
                <a:latin typeface="Times New Roman" panose="02020603050405020304" pitchFamily="18" charset="0"/>
                <a:cs typeface="Times New Roman" panose="02020603050405020304" pitchFamily="18" charset="0"/>
              </a:rPr>
              <a:t/>
            </a:r>
            <a:br>
              <a:rPr lang="en-US" dirty="0" smtClean="0">
                <a:solidFill>
                  <a:srgbClr val="A80030"/>
                </a:solidFill>
                <a:latin typeface="Times New Roman" panose="02020603050405020304" pitchFamily="18" charset="0"/>
                <a:cs typeface="Times New Roman" panose="02020603050405020304" pitchFamily="18" charset="0"/>
              </a:rPr>
            </a:br>
            <a:r>
              <a:rPr lang="en-US" sz="2000" dirty="0" smtClean="0">
                <a:solidFill>
                  <a:srgbClr val="A80030"/>
                </a:solidFill>
                <a:latin typeface="Times New Roman" panose="02020603050405020304" pitchFamily="18" charset="0"/>
                <a:cs typeface="Times New Roman" panose="02020603050405020304" pitchFamily="18" charset="0"/>
              </a:rPr>
              <a:t>State  Appropriation and Operating Tuition</a:t>
            </a:r>
            <a:endParaRPr lang="en-US" dirty="0">
              <a:latin typeface="Times New Roman" panose="02020603050405020304" pitchFamily="18" charset="0"/>
              <a:cs typeface="Times New Roman" panose="02020603050405020304" pitchFamily="18" charset="0"/>
            </a:endParaRPr>
          </a:p>
        </p:txBody>
      </p:sp>
      <p:sp>
        <p:nvSpPr>
          <p:cNvPr id="24" name="Rectangle 16"/>
          <p:cNvSpPr>
            <a:spLocks noChangeArrowheads="1"/>
          </p:cNvSpPr>
          <p:nvPr/>
        </p:nvSpPr>
        <p:spPr bwMode="auto">
          <a:xfrm>
            <a:off x="3743325" y="6148388"/>
            <a:ext cx="876300" cy="431800"/>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Research</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9%</a:t>
            </a:r>
            <a:endPar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180" name="Rectangle 18"/>
          <p:cNvSpPr>
            <a:spLocks noChangeArrowheads="1"/>
          </p:cNvSpPr>
          <p:nvPr/>
        </p:nvSpPr>
        <p:spPr bwMode="auto">
          <a:xfrm>
            <a:off x="3743325" y="2113380"/>
            <a:ext cx="2667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Plant Operations &amp; Maintenance    </a:t>
            </a:r>
            <a:b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9%</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181" name="Rectangle 19"/>
          <p:cNvSpPr>
            <a:spLocks noChangeArrowheads="1"/>
          </p:cNvSpPr>
          <p:nvPr/>
        </p:nvSpPr>
        <p:spPr bwMode="auto">
          <a:xfrm>
            <a:off x="1713096" y="3630580"/>
            <a:ext cx="1308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Student Services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5% </a:t>
            </a:r>
          </a:p>
        </p:txBody>
      </p:sp>
      <p:sp>
        <p:nvSpPr>
          <p:cNvPr id="50182" name="Rectangle 20"/>
          <p:cNvSpPr>
            <a:spLocks noChangeArrowheads="1"/>
          </p:cNvSpPr>
          <p:nvPr/>
        </p:nvSpPr>
        <p:spPr bwMode="auto">
          <a:xfrm>
            <a:off x="2089150" y="4183590"/>
            <a:ext cx="68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Library    </a:t>
            </a:r>
            <a:b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2%</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183" name="Rectangle 21"/>
          <p:cNvSpPr>
            <a:spLocks noChangeArrowheads="1"/>
          </p:cNvSpPr>
          <p:nvPr/>
        </p:nvSpPr>
        <p:spPr bwMode="auto">
          <a:xfrm>
            <a:off x="1781969" y="4789065"/>
            <a:ext cx="1300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Primary Support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9%</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184" name="Rectangle 22"/>
          <p:cNvSpPr>
            <a:spLocks noChangeArrowheads="1"/>
          </p:cNvSpPr>
          <p:nvPr/>
        </p:nvSpPr>
        <p:spPr bwMode="auto">
          <a:xfrm>
            <a:off x="2367146" y="5648325"/>
            <a:ext cx="1163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Public Service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6%</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185" name="Text Box 23"/>
          <p:cNvSpPr txBox="1">
            <a:spLocks noChangeArrowheads="1"/>
          </p:cNvSpPr>
          <p:nvPr/>
        </p:nvSpPr>
        <p:spPr bwMode="auto">
          <a:xfrm>
            <a:off x="1930583" y="2735680"/>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Institutional Support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10%</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0186" name="Rectangle 6"/>
          <p:cNvSpPr>
            <a:spLocks noChangeArrowheads="1"/>
          </p:cNvSpPr>
          <p:nvPr/>
        </p:nvSpPr>
        <p:spPr bwMode="auto">
          <a:xfrm>
            <a:off x="6553200" y="3106484"/>
            <a:ext cx="952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Instruction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50%</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50187" name="Chart 30"/>
          <p:cNvGraphicFramePr>
            <a:graphicFrameLocks/>
          </p:cNvGraphicFramePr>
          <p:nvPr>
            <p:extLst/>
          </p:nvPr>
        </p:nvGraphicFramePr>
        <p:xfrm>
          <a:off x="1930583" y="2221915"/>
          <a:ext cx="5543550" cy="4249738"/>
        </p:xfrm>
        <a:graphic>
          <a:graphicData uri="http://schemas.openxmlformats.org/presentationml/2006/ole">
            <mc:AlternateContent xmlns:mc="http://schemas.openxmlformats.org/markup-compatibility/2006">
              <mc:Choice xmlns:v="urn:schemas-microsoft-com:vml" Requires="v">
                <p:oleObj spid="_x0000_s4114" name="Worksheet" r:id="rId4" imgW="5343561" imgH="4248107" progId="Excel.Sheet.8">
                  <p:embed/>
                </p:oleObj>
              </mc:Choice>
              <mc:Fallback>
                <p:oleObj name="Worksheet" r:id="rId4" imgW="5343561" imgH="4248107" progId="Excel.Sheet.8">
                  <p:embed/>
                  <p:pic>
                    <p:nvPicPr>
                      <p:cNvPr id="50187" name="Chart 30"/>
                      <p:cNvPicPr>
                        <a:picLocks noChangeArrowheads="1"/>
                      </p:cNvPicPr>
                      <p:nvPr/>
                    </p:nvPicPr>
                    <p:blipFill>
                      <a:blip r:embed="rId5"/>
                      <a:srcRect/>
                      <a:stretch>
                        <a:fillRect/>
                      </a:stretch>
                    </p:blipFill>
                    <p:spPr bwMode="auto">
                      <a:xfrm>
                        <a:off x="1930583" y="2221915"/>
                        <a:ext cx="554355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p:cNvSpPr txBox="1">
            <a:spLocks/>
          </p:cNvSpPr>
          <p:nvPr/>
        </p:nvSpPr>
        <p:spPr bwMode="black">
          <a:xfrm>
            <a:off x="275051" y="109079"/>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2616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5682" y="1521271"/>
            <a:ext cx="7490460" cy="3754874"/>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Washington enacts budgets on a two-year cycle</a:t>
            </a:r>
          </a:p>
          <a:p>
            <a:pPr marL="342900" marR="0" lvl="1" algn="l" defTabSz="914400" rtl="0" eaLnBrk="0" fontAlgn="base" latinLnBrk="0" hangingPunct="0">
              <a:lnSpc>
                <a:spcPct val="100000"/>
              </a:lnSpc>
              <a:spcBef>
                <a:spcPct val="0"/>
              </a:spcBef>
              <a:spcAft>
                <a:spcPct val="0"/>
              </a:spcAft>
              <a:buClrTx/>
              <a:buSzTx/>
              <a:tabLst/>
              <a:defRPr/>
            </a:pP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Biennial budgets are adopted in odd-numbered years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By law, the Governor must propose a biennial budget before Legislature convenes in January</a:t>
            </a:r>
          </a:p>
          <a:p>
            <a:pPr lvl="1" eaLnBrk="0" fontAlgn="base" hangingPunct="0">
              <a:spcBef>
                <a:spcPct val="0"/>
              </a:spcBef>
              <a:spcAft>
                <a:spcPct val="0"/>
              </a:spcAft>
              <a:defRPr/>
            </a:pP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- 2012 law requires a balanced operating budget</a:t>
            </a:r>
          </a:p>
          <a:p>
            <a:pPr marL="1143000" marR="0" lvl="2"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286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Biennial budget can be modified in any legislative   </a:t>
            </a:r>
          </a:p>
          <a:p>
            <a:pPr marR="0" lvl="0" algn="l" defTabSz="914400" rtl="0" eaLnBrk="0" fontAlgn="base" latinLnBrk="0" hangingPunct="0">
              <a:lnSpc>
                <a:spcPct val="100000"/>
              </a:lnSpc>
              <a:spcBef>
                <a:spcPct val="0"/>
              </a:spcBef>
              <a:spcAft>
                <a:spcPct val="0"/>
              </a:spcAft>
              <a:buClrTx/>
              <a:buSzTx/>
              <a:tabLst/>
              <a:defRPr/>
            </a:pPr>
            <a:r>
              <a:rPr lang="en-US" sz="2200" dirty="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   </a:t>
            </a:r>
            <a:r>
              <a:rPr lang="en-US" sz="2200" noProof="0" dirty="0" smtClean="0">
                <a:solidFill>
                  <a:srgbClr val="000000"/>
                </a:solidFill>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session </a:t>
            </a:r>
          </a:p>
          <a:p>
            <a:pPr lvl="1" eaLnBrk="0" fontAlgn="base" hangingPunct="0">
              <a:spcBef>
                <a:spcPct val="0"/>
              </a:spcBef>
              <a:spcAft>
                <a:spcPct val="0"/>
              </a:spcAft>
              <a:defRPr/>
            </a:pPr>
            <a:r>
              <a:rPr lang="en-US" sz="2200" noProof="0" dirty="0" smtClean="0">
                <a:solidFill>
                  <a:srgbClr val="000000"/>
                </a:solidFill>
                <a:latin typeface="Times New Roman" panose="02020603050405020304" pitchFamily="18" charset="0"/>
                <a:cs typeface="Times New Roman" panose="02020603050405020304" pitchFamily="18" charset="0"/>
              </a:rPr>
              <a:t>- S</a:t>
            </a:r>
            <a:r>
              <a:rPr kumimoji="0" lang="en-US" sz="22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upplemental </a:t>
            </a:r>
            <a:r>
              <a:rPr lang="en-US" sz="2200" dirty="0">
                <a:solidFill>
                  <a:srgbClr val="000000"/>
                </a:solidFill>
                <a:latin typeface="Times New Roman" panose="02020603050405020304" pitchFamily="18" charset="0"/>
                <a:cs typeface="Times New Roman" panose="02020603050405020304" pitchFamily="18" charset="0"/>
              </a:rPr>
              <a:t>B</a:t>
            </a:r>
            <a:r>
              <a:rPr kumimoji="0" lang="en-US" sz="22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udgets</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Box 4"/>
          <p:cNvSpPr txBox="1"/>
          <p:nvPr/>
        </p:nvSpPr>
        <p:spPr>
          <a:xfrm>
            <a:off x="1105682" y="90565"/>
            <a:ext cx="888762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Washington State Budget &amp; Higher Education Sector</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32703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0" y="965200"/>
            <a:ext cx="8458200" cy="1171575"/>
          </a:xfrm>
        </p:spPr>
        <p:txBody>
          <a:bodyPr/>
          <a:lstStyle/>
          <a:p>
            <a:pPr algn="ctr">
              <a:spcBef>
                <a:spcPts val="600"/>
              </a:spcBef>
              <a:defRPr/>
            </a:pPr>
            <a:r>
              <a:rPr lang="en-US" dirty="0" smtClean="0">
                <a:latin typeface="Times New Roman" panose="02020603050405020304" pitchFamily="18" charset="0"/>
                <a:cs typeface="Times New Roman" panose="02020603050405020304" pitchFamily="18" charset="0"/>
              </a:rPr>
              <a:t>Use of 2015-17 Operating Budget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By Expense Type</a:t>
            </a:r>
            <a:r>
              <a:rPr lang="en-US" sz="1000" dirty="0" smtClean="0">
                <a:latin typeface="Times New Roman" panose="02020603050405020304" pitchFamily="18" charset="0"/>
                <a:cs typeface="Times New Roman" panose="02020603050405020304" pitchFamily="18" charset="0"/>
              </a:rPr>
              <a:t/>
            </a:r>
            <a:br>
              <a:rPr lang="en-US" sz="1000" dirty="0" smtClean="0">
                <a:latin typeface="Times New Roman" panose="02020603050405020304" pitchFamily="18" charset="0"/>
                <a:cs typeface="Times New Roman" panose="02020603050405020304" pitchFamily="18" charset="0"/>
              </a:rPr>
            </a:br>
            <a:r>
              <a:rPr lang="en-US" sz="1000" dirty="0" smtClean="0">
                <a:latin typeface="Times New Roman" panose="02020603050405020304" pitchFamily="18" charset="0"/>
                <a:cs typeface="Times New Roman" panose="02020603050405020304" pitchFamily="18" charset="0"/>
              </a:rPr>
              <a:t/>
            </a:r>
            <a:br>
              <a:rPr lang="en-US" sz="1000" dirty="0" smtClean="0">
                <a:latin typeface="Times New Roman" panose="02020603050405020304" pitchFamily="18" charset="0"/>
                <a:cs typeface="Times New Roman" panose="02020603050405020304" pitchFamily="18" charset="0"/>
              </a:rPr>
            </a:br>
            <a:r>
              <a:rPr lang="en-US" sz="2000" dirty="0">
                <a:solidFill>
                  <a:schemeClr val="accent1"/>
                </a:solidFill>
                <a:latin typeface="Times New Roman" panose="02020603050405020304" pitchFamily="18" charset="0"/>
                <a:cs typeface="Times New Roman" panose="02020603050405020304" pitchFamily="18" charset="0"/>
              </a:rPr>
              <a:t>State </a:t>
            </a:r>
            <a:r>
              <a:rPr lang="en-US" sz="2000" dirty="0" smtClean="0">
                <a:solidFill>
                  <a:schemeClr val="accent1"/>
                </a:solidFill>
                <a:latin typeface="Times New Roman" panose="02020603050405020304" pitchFamily="18" charset="0"/>
                <a:cs typeface="Times New Roman" panose="02020603050405020304" pitchFamily="18" charset="0"/>
              </a:rPr>
              <a:t>Appropriation </a:t>
            </a:r>
            <a:r>
              <a:rPr lang="en-US" sz="2000" dirty="0">
                <a:solidFill>
                  <a:schemeClr val="accent1"/>
                </a:solidFill>
                <a:latin typeface="Times New Roman" panose="02020603050405020304" pitchFamily="18" charset="0"/>
                <a:cs typeface="Times New Roman" panose="02020603050405020304" pitchFamily="18" charset="0"/>
              </a:rPr>
              <a:t>and Operating Tuition</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38" name="Rectangle 1035"/>
          <p:cNvSpPr>
            <a:spLocks noChangeArrowheads="1"/>
          </p:cNvSpPr>
          <p:nvPr/>
        </p:nvSpPr>
        <p:spPr bwMode="auto">
          <a:xfrm>
            <a:off x="781050" y="3232150"/>
            <a:ext cx="246063" cy="2286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p:cNvGrpSpPr/>
          <p:nvPr/>
        </p:nvGrpSpPr>
        <p:grpSpPr>
          <a:xfrm>
            <a:off x="904081" y="2136775"/>
            <a:ext cx="6945333" cy="4158088"/>
            <a:chOff x="927100" y="2630488"/>
            <a:chExt cx="6945333" cy="4158088"/>
          </a:xfrm>
        </p:grpSpPr>
        <p:sp>
          <p:nvSpPr>
            <p:cNvPr id="54275" name="Rectangle 1033"/>
            <p:cNvSpPr>
              <a:spLocks noChangeArrowheads="1"/>
            </p:cNvSpPr>
            <p:nvPr/>
          </p:nvSpPr>
          <p:spPr bwMode="auto">
            <a:xfrm>
              <a:off x="6585221" y="5279551"/>
              <a:ext cx="1287212"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Salaries and Wages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67% </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9" name="Rectangle 1036"/>
            <p:cNvSpPr>
              <a:spLocks noChangeArrowheads="1"/>
            </p:cNvSpPr>
            <p:nvPr/>
          </p:nvSpPr>
          <p:spPr bwMode="auto">
            <a:xfrm>
              <a:off x="927100" y="3382963"/>
              <a:ext cx="246063" cy="228600"/>
            </a:xfrm>
            <a:prstGeom prst="rect">
              <a:avLst/>
            </a:prstGeom>
            <a:no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278" name="Rectangle 1037"/>
            <p:cNvSpPr>
              <a:spLocks noChangeArrowheads="1"/>
            </p:cNvSpPr>
            <p:nvPr/>
          </p:nvSpPr>
          <p:spPr bwMode="auto">
            <a:xfrm>
              <a:off x="2246880" y="3946288"/>
              <a:ext cx="65402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18%</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4279" name="Rectangle 1038"/>
            <p:cNvSpPr>
              <a:spLocks noChangeArrowheads="1"/>
            </p:cNvSpPr>
            <p:nvPr/>
          </p:nvSpPr>
          <p:spPr bwMode="auto">
            <a:xfrm>
              <a:off x="3227388" y="2630488"/>
              <a:ext cx="990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Operations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1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15%</a:t>
              </a:r>
              <a:endParaRPr kumimoji="0" lang="en-US" alt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54280" name="Chart 12"/>
            <p:cNvGraphicFramePr>
              <a:graphicFrameLocks/>
            </p:cNvGraphicFramePr>
            <p:nvPr>
              <p:extLst/>
            </p:nvPr>
          </p:nvGraphicFramePr>
          <p:xfrm>
            <a:off x="2573892" y="2753151"/>
            <a:ext cx="4324350" cy="4035425"/>
          </p:xfrm>
          <a:graphic>
            <a:graphicData uri="http://schemas.openxmlformats.org/presentationml/2006/ole">
              <mc:AlternateContent xmlns:mc="http://schemas.openxmlformats.org/markup-compatibility/2006">
                <mc:Choice xmlns:v="urn:schemas-microsoft-com:vml" Requires="v">
                  <p:oleObj spid="_x0000_s5138" name="Worksheet" r:id="rId4" imgW="4133858" imgH="4162575" progId="Excel.Sheet.8">
                    <p:embed/>
                  </p:oleObj>
                </mc:Choice>
                <mc:Fallback>
                  <p:oleObj name="Worksheet" r:id="rId4" imgW="4133858" imgH="4162575" progId="Excel.Sheet.8">
                    <p:embed/>
                    <p:pic>
                      <p:nvPicPr>
                        <p:cNvPr id="54280" name="Chart 12"/>
                        <p:cNvPicPr>
                          <a:picLocks noChangeArrowheads="1"/>
                        </p:cNvPicPr>
                        <p:nvPr/>
                      </p:nvPicPr>
                      <p:blipFill>
                        <a:blip r:embed="rId5"/>
                        <a:srcRect/>
                        <a:stretch>
                          <a:fillRect/>
                        </a:stretch>
                      </p:blipFill>
                      <p:spPr bwMode="auto">
                        <a:xfrm>
                          <a:off x="2573892" y="2753151"/>
                          <a:ext cx="43243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Title 1"/>
          <p:cNvSpPr txBox="1">
            <a:spLocks/>
          </p:cNvSpPr>
          <p:nvPr/>
        </p:nvSpPr>
        <p:spPr bwMode="black">
          <a:xfrm>
            <a:off x="275051" y="109079"/>
            <a:ext cx="867527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20565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30" y="1760715"/>
            <a:ext cx="8659812" cy="425450"/>
          </a:xfrm>
        </p:spPr>
        <p:txBody>
          <a:bodyPr/>
          <a:lstStyle/>
          <a:p>
            <a:r>
              <a:rPr lang="en-US" dirty="0" smtClean="0">
                <a:latin typeface="Times New Roman" panose="02020603050405020304" pitchFamily="18" charset="0"/>
                <a:cs typeface="Times New Roman" panose="02020603050405020304" pitchFamily="18" charset="0"/>
              </a:rPr>
              <a:t>The WSU Budget Office </a:t>
            </a:r>
            <a:endParaRPr lang="en-US"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black">
          <a:xfrm>
            <a:off x="484188" y="110195"/>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Office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17761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6623" y="969593"/>
            <a:ext cx="6724402" cy="618630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What Does </a:t>
            </a:r>
            <a:r>
              <a:rPr kumimoji="0" lang="en-US" sz="1800" b="0" i="0" u="sng"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t</a:t>
            </a:r>
            <a:r>
              <a:rPr kumimoji="0" lang="en-US" sz="1800" b="0" i="0" u="sng"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he Budget Office Do?</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033963" algn="l"/>
              </a:tabLst>
              <a:defRPr/>
            </a:pPr>
            <a:endParaRPr kumimoji="0" lang="en-US" sz="1800" b="0" i="0" u="sng"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State Budget  - Requests, Allocations, and Reporting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Allotments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Compensation Impact Model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Internal Budget Processes (review, hearings, summit)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Revenue Tracking (F&amp;A, 17A, AFI)</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Tuition Modeling (census day)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Central Benefit Pool Tracking / Analysis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Expenditure Monitoring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Area Carryforward Projections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Benefit Model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Accrual Analysis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Tuition Schedules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MSI, if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 Ad hoc Decision Support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University Workgroups &amp; Committees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chemeClr val="bg2"/>
                </a:solidFill>
                <a:effectLst/>
                <a:uLnTx/>
                <a:uFillTx/>
                <a:latin typeface="Times New Roman" panose="02020603050405020304" pitchFamily="18" charset="0"/>
                <a:cs typeface="Times New Roman" panose="02020603050405020304" pitchFamily="18" charset="0"/>
              </a:rPr>
              <a:t>System Maintenance (HEPPS;MSI;DEPPS;AIS;BPS</a:t>
            </a:r>
            <a:r>
              <a:rPr kumimoji="0" lang="en-US" sz="18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3" name="Title 1"/>
          <p:cNvSpPr txBox="1">
            <a:spLocks/>
          </p:cNvSpPr>
          <p:nvPr/>
        </p:nvSpPr>
        <p:spPr bwMode="black">
          <a:xfrm>
            <a:off x="484188" y="110195"/>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The WSU Budget Office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4503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735079"/>
            <a:ext cx="8659812" cy="425450"/>
          </a:xfrm>
        </p:spPr>
        <p:txBody>
          <a:bodyPr/>
          <a:lstStyle/>
          <a:p>
            <a:r>
              <a:rPr lang="en-US" dirty="0" smtClean="0">
                <a:latin typeface="Times New Roman" panose="02020603050405020304" pitchFamily="18" charset="0"/>
                <a:cs typeface="Times New Roman" panose="02020603050405020304" pitchFamily="18" charset="0"/>
              </a:rPr>
              <a:t>WSU Budget Policies </a:t>
            </a:r>
            <a:endParaRPr lang="en-US"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black">
          <a:xfrm>
            <a:off x="484188" y="75932"/>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WSU Budget Policies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07335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4188" y="914811"/>
            <a:ext cx="7315200" cy="425450"/>
          </a:xfrm>
        </p:spPr>
        <p:txBody>
          <a:bodyPr/>
          <a:lstStyle/>
          <a:p>
            <a:r>
              <a:rPr lang="en-US" altLang="en-US" dirty="0" smtClean="0">
                <a:latin typeface="Times New Roman" panose="02020603050405020304" pitchFamily="18" charset="0"/>
                <a:cs typeface="Times New Roman" panose="02020603050405020304" pitchFamily="18" charset="0"/>
              </a:rPr>
              <a:t>Allocation of Resources</a:t>
            </a:r>
          </a:p>
        </p:txBody>
      </p:sp>
      <p:sp>
        <p:nvSpPr>
          <p:cNvPr id="3" name="Content Placeholder 2"/>
          <p:cNvSpPr>
            <a:spLocks noGrp="1"/>
          </p:cNvSpPr>
          <p:nvPr>
            <p:ph idx="1"/>
          </p:nvPr>
        </p:nvSpPr>
        <p:spPr>
          <a:xfrm>
            <a:off x="484188" y="1238457"/>
            <a:ext cx="7620000" cy="3247043"/>
          </a:xfrm>
          <a:ln w="38100">
            <a:noFill/>
          </a:ln>
        </p:spPr>
        <p:txBody>
          <a:bodyPr/>
          <a:lstStyle/>
          <a:p>
            <a:pPr marL="0" indent="0">
              <a:spcBef>
                <a:spcPts val="4200"/>
              </a:spcBef>
              <a:buFont typeface="Arial" pitchFamily="34" charset="0"/>
              <a:buNone/>
              <a:defRPr/>
            </a:pPr>
            <a:endParaRPr sz="800" dirty="0" smtClean="0">
              <a:latin typeface="Times New Roman" panose="02020603050405020304" pitchFamily="18" charset="0"/>
              <a:cs typeface="Times New Roman" panose="02020603050405020304" pitchFamily="18" charset="0"/>
            </a:endParaRPr>
          </a:p>
          <a:p>
            <a:pPr marL="342900" indent="-342900">
              <a:spcBef>
                <a:spcPts val="1800"/>
              </a:spcBef>
              <a:buClrTx/>
              <a:buFont typeface="Wingdings" panose="05000000000000000000" pitchFamily="2" charset="2"/>
              <a:buChar char="§"/>
              <a:defRPr/>
            </a:pPr>
            <a:r>
              <a:rPr dirty="0" smtClean="0">
                <a:latin typeface="Times New Roman" panose="02020603050405020304" pitchFamily="18" charset="0"/>
                <a:cs typeface="Times New Roman" panose="02020603050405020304" pitchFamily="18" charset="0"/>
              </a:rPr>
              <a:t>General funding is tracked by campus</a:t>
            </a:r>
          </a:p>
          <a:p>
            <a:pPr marL="342900" indent="-342900">
              <a:spcBef>
                <a:spcPts val="2400"/>
              </a:spcBef>
              <a:buClrTx/>
              <a:buFont typeface="Wingdings" panose="05000000000000000000" pitchFamily="2" charset="2"/>
              <a:buChar char="§"/>
              <a:defRPr/>
            </a:pPr>
            <a:r>
              <a:rPr dirty="0" smtClean="0">
                <a:latin typeface="Times New Roman" panose="02020603050405020304" pitchFamily="18" charset="0"/>
                <a:cs typeface="Times New Roman" panose="02020603050405020304" pitchFamily="18" charset="0"/>
              </a:rPr>
              <a:t>Budget allocations are provided by the Budget Office to areas/campuses</a:t>
            </a:r>
          </a:p>
          <a:p>
            <a:pPr marL="342900" indent="-342900">
              <a:spcBef>
                <a:spcPts val="2400"/>
              </a:spcBef>
              <a:buClrTx/>
              <a:buFont typeface="Wingdings" panose="05000000000000000000" pitchFamily="2" charset="2"/>
              <a:buChar char="§"/>
              <a:defRPr/>
            </a:pPr>
            <a:r>
              <a:rPr dirty="0" smtClean="0">
                <a:latin typeface="Times New Roman" panose="02020603050405020304" pitchFamily="18" charset="0"/>
                <a:cs typeface="Times New Roman" panose="02020603050405020304" pitchFamily="18" charset="0"/>
              </a:rPr>
              <a:t>Areas/campuses determine distribution of funding to their departments</a:t>
            </a:r>
          </a:p>
          <a:p>
            <a:pPr marL="171430" indent="-171430">
              <a:defRPr/>
            </a:pPr>
            <a:endParaRPr dirty="0"/>
          </a:p>
        </p:txBody>
      </p:sp>
      <p:sp>
        <p:nvSpPr>
          <p:cNvPr id="6" name="Title 1"/>
          <p:cNvSpPr txBox="1">
            <a:spLocks/>
          </p:cNvSpPr>
          <p:nvPr/>
        </p:nvSpPr>
        <p:spPr bwMode="black">
          <a:xfrm>
            <a:off x="484188" y="75932"/>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WSU Budget Policies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11964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02" y="800100"/>
            <a:ext cx="8652222" cy="424732"/>
          </a:xfrm>
        </p:spPr>
        <p:txBody>
          <a:bodyPr/>
          <a:lstStyle/>
          <a:p>
            <a:r>
              <a:rPr lang="en-US" dirty="0" smtClean="0">
                <a:latin typeface="Times New Roman" panose="02020603050405020304" pitchFamily="18" charset="0"/>
                <a:cs typeface="Times New Roman" panose="02020603050405020304" pitchFamily="18" charset="0"/>
              </a:rPr>
              <a:t>Pooled Benefits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3012" y="1966085"/>
            <a:ext cx="7772400" cy="3145989"/>
          </a:xfrm>
        </p:spPr>
        <p:txBody>
          <a:bodyPr/>
          <a:lstStyle/>
          <a:p>
            <a:pPr>
              <a:buClrTx/>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WSU </a:t>
            </a:r>
            <a:r>
              <a:rPr lang="en-US" sz="1800" dirty="0">
                <a:latin typeface="Times New Roman" panose="02020603050405020304" pitchFamily="18" charset="0"/>
                <a:cs typeface="Times New Roman" panose="02020603050405020304" pitchFamily="18" charset="0"/>
              </a:rPr>
              <a:t>utilizes a central </a:t>
            </a:r>
            <a:r>
              <a:rPr lang="en-US" sz="1800" dirty="0" smtClean="0">
                <a:latin typeface="Times New Roman" panose="02020603050405020304" pitchFamily="18" charset="0"/>
                <a:cs typeface="Times New Roman" panose="02020603050405020304" pitchFamily="18" charset="0"/>
              </a:rPr>
              <a:t>benefit pool to allocate resources </a:t>
            </a:r>
            <a:r>
              <a:rPr lang="en-US" sz="1800" dirty="0">
                <a:latin typeface="Times New Roman" panose="02020603050405020304" pitchFamily="18" charset="0"/>
                <a:cs typeface="Times New Roman" panose="02020603050405020304" pitchFamily="18" charset="0"/>
              </a:rPr>
              <a:t>to cover benefit related costs for particular fund types (001-XX, 143-XX, 148-02, 148-05, 148-06)   </a:t>
            </a:r>
            <a:endParaRPr lang="en-US" sz="18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Automatic budget </a:t>
            </a:r>
            <a:r>
              <a:rPr lang="en-US" sz="1800" dirty="0">
                <a:latin typeface="Times New Roman" panose="02020603050405020304" pitchFamily="18" charset="0"/>
                <a:cs typeface="Times New Roman" panose="02020603050405020304" pitchFamily="18" charset="0"/>
              </a:rPr>
              <a:t>allocations </a:t>
            </a:r>
            <a:r>
              <a:rPr lang="en-US" sz="1800" dirty="0" smtClean="0">
                <a:latin typeface="Times New Roman" panose="02020603050405020304" pitchFamily="18" charset="0"/>
                <a:cs typeface="Times New Roman" panose="02020603050405020304" pitchFamily="18" charset="0"/>
              </a:rPr>
              <a:t>are made to </a:t>
            </a:r>
            <a:r>
              <a:rPr lang="en-US" sz="1800" dirty="0">
                <a:latin typeface="Times New Roman" panose="02020603050405020304" pitchFamily="18" charset="0"/>
                <a:cs typeface="Times New Roman" panose="02020603050405020304" pitchFamily="18" charset="0"/>
              </a:rPr>
              <a:t>area departmental operating accounts where actual benefit expenses are </a:t>
            </a:r>
            <a:r>
              <a:rPr lang="en-US" sz="1800" dirty="0" smtClean="0">
                <a:latin typeface="Times New Roman" panose="02020603050405020304" pitchFamily="18" charset="0"/>
                <a:cs typeface="Times New Roman" panose="02020603050405020304" pitchFamily="18" charset="0"/>
              </a:rPr>
              <a:t>incurred each </a:t>
            </a:r>
            <a:r>
              <a:rPr lang="en-US" sz="1800" dirty="0">
                <a:latin typeface="Times New Roman" panose="02020603050405020304" pitchFamily="18" charset="0"/>
                <a:cs typeface="Times New Roman" panose="02020603050405020304" pitchFamily="18" charset="0"/>
              </a:rPr>
              <a:t>payroll expense cycle </a:t>
            </a:r>
            <a:endParaRPr lang="en-US" sz="1800" dirty="0" smtClean="0">
              <a:latin typeface="Times New Roman" panose="02020603050405020304" pitchFamily="18" charset="0"/>
              <a:cs typeface="Times New Roman" panose="02020603050405020304" pitchFamily="18" charset="0"/>
            </a:endParaRPr>
          </a:p>
          <a:p>
            <a:pPr lvl="1">
              <a:buClrTx/>
              <a:buFont typeface="Lucida Sans" panose="020B0602030504020204" pitchFamily="34" charset="0"/>
              <a:buChar char="-"/>
            </a:pPr>
            <a:endParaRPr lang="en-US" sz="1800" dirty="0" smtClean="0"/>
          </a:p>
          <a:p>
            <a:pPr marL="165100" indent="0">
              <a:buNone/>
            </a:pPr>
            <a:endParaRPr lang="en-US" dirty="0"/>
          </a:p>
        </p:txBody>
      </p:sp>
      <p:sp>
        <p:nvSpPr>
          <p:cNvPr id="4" name="Title 1"/>
          <p:cNvSpPr txBox="1">
            <a:spLocks/>
          </p:cNvSpPr>
          <p:nvPr/>
        </p:nvSpPr>
        <p:spPr bwMode="black">
          <a:xfrm>
            <a:off x="484188" y="75932"/>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WSU Budget Policies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9491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358579" y="5778069"/>
            <a:ext cx="6408737" cy="584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 </a:t>
            </a:r>
            <a:r>
              <a:rPr kumimoji="0" lang="en-US" altLang="en-US" sz="16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WSU Vancouver, WSU Tri-Cities, Extension, and Ag Research manage their own accruals.</a:t>
            </a:r>
          </a:p>
        </p:txBody>
      </p:sp>
      <p:sp>
        <p:nvSpPr>
          <p:cNvPr id="31748" name="TextBox 5"/>
          <p:cNvSpPr txBox="1">
            <a:spLocks noChangeArrowheads="1"/>
          </p:cNvSpPr>
          <p:nvPr/>
        </p:nvSpPr>
        <p:spPr bwMode="auto">
          <a:xfrm>
            <a:off x="714003" y="1607121"/>
            <a:ext cx="8062913" cy="4755148"/>
          </a:xfrm>
          <a:prstGeom prst="rect">
            <a:avLst/>
          </a:prstGeom>
          <a:noFill/>
          <a:ln w="28575">
            <a:noFill/>
            <a:miter lim="800000"/>
            <a:headEnd/>
            <a:tailEnd/>
          </a:ln>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Central pool provides for turnover costs (sick and annual leave payouts), and PIDs</a:t>
            </a: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Areas retain savings from vacant faculty and graduate student positions on WSU program 05 </a:t>
            </a:r>
            <a:r>
              <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(libraries) </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and 06 </a:t>
            </a:r>
            <a:r>
              <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(instruction)</a:t>
            </a: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endPar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Areas retain savings from the transfer of expenditures to grants (programs 11A-14Y) regardless of employee type</a:t>
            </a:r>
            <a:b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Central captures savings from vacant classified, administrative professional, and non-instructional faculty positions for the first four months. Subsequent accruals are returned to areas upon request</a:t>
            </a:r>
            <a:endParaRPr kumimoji="0" lang="en-US" altLang="en-US" sz="20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
                <a:srgbClr val="981E32"/>
              </a:buClr>
              <a:buSzTx/>
              <a:buFont typeface="Arial" panose="020B0604020202020204" pitchFamily="34" charset="0"/>
              <a:buChar char="•"/>
              <a:tabLst/>
              <a:defRPr/>
            </a:pPr>
            <a:endParaRPr kumimoji="0" lang="en-US" altLang="en-US" sz="900" b="0" i="1"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endParaRPr>
          </a:p>
        </p:txBody>
      </p:sp>
      <p:sp>
        <p:nvSpPr>
          <p:cNvPr id="6" name="Title 1"/>
          <p:cNvSpPr>
            <a:spLocks noGrp="1"/>
          </p:cNvSpPr>
          <p:nvPr>
            <p:ph type="title"/>
          </p:nvPr>
        </p:nvSpPr>
        <p:spPr>
          <a:xfrm>
            <a:off x="323102" y="800100"/>
            <a:ext cx="8652222" cy="424732"/>
          </a:xfrm>
        </p:spPr>
        <p:txBody>
          <a:bodyPr/>
          <a:lstStyle/>
          <a:p>
            <a:r>
              <a:rPr lang="en-US" dirty="0" smtClean="0">
                <a:latin typeface="Times New Roman" panose="02020603050405020304" pitchFamily="18" charset="0"/>
                <a:cs typeface="Times New Roman" panose="02020603050405020304" pitchFamily="18" charset="0"/>
              </a:rPr>
              <a:t>Accruals (Salary Savings)</a:t>
            </a:r>
            <a:endParaRPr lang="en-US"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black">
          <a:xfrm>
            <a:off x="484188" y="75932"/>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WSU Budget Policies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50369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6" name="Group 6"/>
          <p:cNvGrpSpPr>
            <a:grpSpLocks noChangeAspect="1"/>
          </p:cNvGrpSpPr>
          <p:nvPr/>
        </p:nvGrpSpPr>
        <p:grpSpPr bwMode="auto">
          <a:xfrm>
            <a:off x="793750" y="1490663"/>
            <a:ext cx="7948613" cy="4530725"/>
            <a:chOff x="288" y="1112"/>
            <a:chExt cx="5340" cy="2854"/>
          </a:xfrm>
        </p:grpSpPr>
        <p:sp>
          <p:nvSpPr>
            <p:cNvPr id="33797" name="AutoShape 5"/>
            <p:cNvSpPr>
              <a:spLocks noChangeAspect="1" noChangeArrowheads="1" noTextEdit="1"/>
            </p:cNvSpPr>
            <p:nvPr/>
          </p:nvSpPr>
          <p:spPr bwMode="auto">
            <a:xfrm>
              <a:off x="288" y="1680"/>
              <a:ext cx="5340"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798" name="Rectangle 7"/>
            <p:cNvSpPr>
              <a:spLocks noChangeArrowheads="1"/>
            </p:cNvSpPr>
            <p:nvPr/>
          </p:nvSpPr>
          <p:spPr bwMode="auto">
            <a:xfrm>
              <a:off x="420" y="1112"/>
              <a:ext cx="5208"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Most funds carry forward at the area level.  Dean, vice president or chancellor decides if they carry forward at the department level.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3799" name="Rectangle 14"/>
            <p:cNvSpPr>
              <a:spLocks noChangeArrowheads="1"/>
            </p:cNvSpPr>
            <p:nvPr/>
          </p:nvSpPr>
          <p:spPr bwMode="auto">
            <a:xfrm>
              <a:off x="937" y="23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33800" name="Rectangle 15"/>
            <p:cNvSpPr>
              <a:spLocks noChangeArrowheads="1"/>
            </p:cNvSpPr>
            <p:nvPr/>
          </p:nvSpPr>
          <p:spPr bwMode="auto">
            <a:xfrm>
              <a:off x="994" y="1639"/>
              <a:ext cx="13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5750" indent="-285750">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i="0" u="none" strike="noStrike" kern="1200" cap="none" spc="0" normalizeH="0" baseline="0" noProof="0" dirty="0">
                  <a:ln>
                    <a:noFill/>
                  </a:ln>
                  <a:solidFill>
                    <a:srgbClr val="981E32"/>
                  </a:solidFill>
                  <a:effectLst/>
                  <a:uLnTx/>
                  <a:uFillTx/>
                  <a:latin typeface="Times New Roman" panose="02020603050405020304" pitchFamily="18" charset="0"/>
                  <a:cs typeface="Times New Roman" panose="02020603050405020304" pitchFamily="18" charset="0"/>
                </a:rPr>
                <a:t>Operating budgets</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i="0" u="none" strike="noStrike" kern="1200" cap="none" spc="0" normalizeH="0" baseline="0" noProof="0" dirty="0">
                  <a:ln>
                    <a:noFill/>
                  </a:ln>
                  <a:solidFill>
                    <a:srgbClr val="981E32"/>
                  </a:solidFill>
                  <a:effectLst/>
                  <a:uLnTx/>
                  <a:uFillTx/>
                  <a:latin typeface="Times New Roman" panose="02020603050405020304" pitchFamily="18" charset="0"/>
                  <a:cs typeface="Times New Roman" panose="02020603050405020304" pitchFamily="18" charset="0"/>
                </a:rPr>
                <a:t>F&amp;A accounts</a:t>
              </a:r>
            </a:p>
            <a:p>
              <a:pPr marR="0" lvl="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i="0" u="none" strike="noStrike" kern="1200" cap="none" spc="0" normalizeH="0" baseline="0" noProof="0" dirty="0">
                  <a:ln>
                    <a:noFill/>
                  </a:ln>
                  <a:solidFill>
                    <a:srgbClr val="981E32"/>
                  </a:solidFill>
                  <a:effectLst/>
                  <a:uLnTx/>
                  <a:uFillTx/>
                  <a:latin typeface="Times New Roman" panose="02020603050405020304" pitchFamily="18" charset="0"/>
                  <a:cs typeface="Times New Roman" panose="02020603050405020304" pitchFamily="18" charset="0"/>
                </a:rPr>
                <a:t>Donated funds</a:t>
              </a:r>
            </a:p>
          </p:txBody>
        </p:sp>
        <p:sp>
          <p:nvSpPr>
            <p:cNvPr id="33801" name="Rectangle 16"/>
            <p:cNvSpPr>
              <a:spLocks noChangeArrowheads="1"/>
            </p:cNvSpPr>
            <p:nvPr/>
          </p:nvSpPr>
          <p:spPr bwMode="auto">
            <a:xfrm>
              <a:off x="936" y="250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33802" name="Rectangle 18"/>
            <p:cNvSpPr>
              <a:spLocks noChangeArrowheads="1"/>
            </p:cNvSpPr>
            <p:nvPr/>
          </p:nvSpPr>
          <p:spPr bwMode="auto">
            <a:xfrm>
              <a:off x="936" y="269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33803" name="Rectangle 20"/>
            <p:cNvSpPr>
              <a:spLocks noChangeArrowheads="1"/>
            </p:cNvSpPr>
            <p:nvPr/>
          </p:nvSpPr>
          <p:spPr bwMode="auto">
            <a:xfrm>
              <a:off x="420" y="2310"/>
              <a:ext cx="39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Some funds do not carry forward  </a:t>
              </a:r>
            </a:p>
          </p:txBody>
        </p:sp>
        <p:sp>
          <p:nvSpPr>
            <p:cNvPr id="33804" name="Rectangle 22"/>
            <p:cNvSpPr>
              <a:spLocks noChangeArrowheads="1"/>
            </p:cNvSpPr>
            <p:nvPr/>
          </p:nvSpPr>
          <p:spPr bwMode="auto">
            <a:xfrm>
              <a:off x="936" y="340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sp>
          <p:nvSpPr>
            <p:cNvPr id="45071" name="Rectangle 23"/>
            <p:cNvSpPr>
              <a:spLocks noChangeArrowheads="1"/>
            </p:cNvSpPr>
            <p:nvPr/>
          </p:nvSpPr>
          <p:spPr bwMode="auto">
            <a:xfrm>
              <a:off x="994" y="2546"/>
              <a:ext cx="3429"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5000"/>
                </a:lnSpc>
                <a:spcBef>
                  <a:spcPct val="25000"/>
                </a:spcBef>
                <a:buClr>
                  <a:schemeClr val="accent1"/>
                </a:buClr>
                <a:buSzPct val="100000"/>
                <a:buFont typeface="Arial" panose="020B0604020202020204" pitchFamily="34" charset="0"/>
                <a:buChar char="•"/>
                <a:defRPr sz="2400">
                  <a:solidFill>
                    <a:schemeClr val="tx1"/>
                  </a:solidFill>
                  <a:latin typeface="Lucida Sans" panose="020B0602030504020204" pitchFamily="34" charset="0"/>
                </a:defRPr>
              </a:lvl1pPr>
              <a:lvl2pPr marL="742950" indent="-285750">
                <a:lnSpc>
                  <a:spcPct val="95000"/>
                </a:lnSpc>
                <a:spcBef>
                  <a:spcPct val="10000"/>
                </a:spcBef>
                <a:buClr>
                  <a:schemeClr val="accent1"/>
                </a:buClr>
                <a:buFont typeface="Wingdings" panose="05000000000000000000" pitchFamily="2" charset="2"/>
                <a:buChar char="§"/>
                <a:defRPr sz="2200">
                  <a:solidFill>
                    <a:schemeClr val="tx1"/>
                  </a:solidFill>
                  <a:latin typeface="Lucida Sans" panose="020B0602030504020204" pitchFamily="34" charset="0"/>
                </a:defRPr>
              </a:lvl2pPr>
              <a:lvl3pPr marL="1143000" indent="-228600">
                <a:lnSpc>
                  <a:spcPct val="95000"/>
                </a:lnSpc>
                <a:spcBef>
                  <a:spcPct val="10000"/>
                </a:spcBef>
                <a:buClr>
                  <a:schemeClr val="accent1"/>
                </a:buClr>
                <a:buSzPct val="125000"/>
                <a:buChar char="•"/>
                <a:defRPr sz="2000">
                  <a:solidFill>
                    <a:schemeClr val="tx1"/>
                  </a:solidFill>
                  <a:latin typeface="Lucida Sans" panose="020B0602030504020204" pitchFamily="34" charset="0"/>
                </a:defRPr>
              </a:lvl3pPr>
              <a:lvl4pPr marL="1600200" indent="-228600">
                <a:lnSpc>
                  <a:spcPct val="95000"/>
                </a:lnSpc>
                <a:spcBef>
                  <a:spcPct val="10000"/>
                </a:spcBef>
                <a:buClr>
                  <a:schemeClr val="accent1"/>
                </a:buClr>
                <a:buFont typeface="Wingdings" panose="05000000000000000000" pitchFamily="2" charset="2"/>
                <a:buChar char="§"/>
                <a:defRPr sz="2000">
                  <a:solidFill>
                    <a:schemeClr val="tx1"/>
                  </a:solidFill>
                  <a:latin typeface="Lucida Sans" panose="020B0602030504020204" pitchFamily="34" charset="0"/>
                </a:defRPr>
              </a:lvl4pPr>
              <a:lvl5pPr marL="2057400" indent="-228600">
                <a:lnSpc>
                  <a:spcPct val="95000"/>
                </a:lnSpc>
                <a:spcBef>
                  <a:spcPct val="10000"/>
                </a:spcBef>
                <a:buClr>
                  <a:schemeClr val="accent1"/>
                </a:buClr>
                <a:buSzPct val="125000"/>
                <a:buChar char="•"/>
                <a:defRPr sz="1600">
                  <a:solidFill>
                    <a:schemeClr val="tx1"/>
                  </a:solidFill>
                  <a:latin typeface="Lucida Sans" panose="020B0602030504020204" pitchFamily="34" charset="0"/>
                </a:defRPr>
              </a:lvl5pPr>
              <a:lvl6pPr marL="25146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6pPr>
              <a:lvl7pPr marL="29718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7pPr>
              <a:lvl8pPr marL="34290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8pPr>
              <a:lvl9pPr marL="3886200" indent="-228600" eaLnBrk="0" fontAlgn="base" hangingPunct="0">
                <a:lnSpc>
                  <a:spcPct val="95000"/>
                </a:lnSpc>
                <a:spcBef>
                  <a:spcPct val="10000"/>
                </a:spcBef>
                <a:spcAft>
                  <a:spcPct val="0"/>
                </a:spcAft>
                <a:buClr>
                  <a:schemeClr val="accent1"/>
                </a:buClr>
                <a:buSzPct val="125000"/>
                <a:buChar char="•"/>
                <a:defRPr sz="1600">
                  <a:solidFill>
                    <a:schemeClr val="tx1"/>
                  </a:solidFill>
                  <a:latin typeface="Lucida Sans" panose="020B0602030504020204" pitchFamily="34" charset="0"/>
                </a:defRPr>
              </a:lvl9pPr>
            </a:lstStyle>
            <a:p>
              <a:pPr marL="290513" marR="0" lvl="0" indent="-2905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i="0" u="none" strike="noStrike" kern="1200" cap="none" spc="0" normalizeH="0" baseline="0" noProof="0" dirty="0" smtClean="0">
                  <a:ln>
                    <a:noFill/>
                  </a:ln>
                  <a:solidFill>
                    <a:srgbClr val="981E32"/>
                  </a:solidFill>
                  <a:effectLst/>
                  <a:uLnTx/>
                  <a:uFillTx/>
                  <a:latin typeface="Times New Roman" panose="02020603050405020304" pitchFamily="18" charset="0"/>
                  <a:cs typeface="Times New Roman" panose="02020603050405020304" pitchFamily="18" charset="0"/>
                </a:rPr>
                <a:t>Equipment replacement allocations</a:t>
              </a:r>
            </a:p>
            <a:p>
              <a:pPr marL="290513" marR="0" lvl="0" indent="-2905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800" i="0" u="none" strike="noStrike" kern="1200" cap="none" spc="0" normalizeH="0" baseline="0" noProof="0" dirty="0" smtClean="0">
                  <a:ln>
                    <a:noFill/>
                  </a:ln>
                  <a:solidFill>
                    <a:srgbClr val="981E32"/>
                  </a:solidFill>
                  <a:effectLst/>
                  <a:uLnTx/>
                  <a:uFillTx/>
                  <a:latin typeface="Times New Roman" panose="02020603050405020304" pitchFamily="18" charset="0"/>
                  <a:cs typeface="Times New Roman" panose="02020603050405020304" pitchFamily="18" charset="0"/>
                </a:rPr>
                <a:t>Special allocations for specific purposes, such as proviso funds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srgbClr val="000000"/>
                </a:solidFill>
                <a:effectLst/>
                <a:uLnTx/>
                <a:uFillTx/>
                <a:latin typeface="Lucida Sans" panose="020B0602030504020204" pitchFamily="34" charset="0"/>
                <a:ea typeface="+mn-ea"/>
                <a:cs typeface="+mn-cs"/>
              </a:endParaRPr>
            </a:p>
          </p:txBody>
        </p:sp>
        <p:sp>
          <p:nvSpPr>
            <p:cNvPr id="33806" name="Rectangle 25"/>
            <p:cNvSpPr>
              <a:spLocks noChangeArrowheads="1"/>
            </p:cNvSpPr>
            <p:nvPr/>
          </p:nvSpPr>
          <p:spPr bwMode="auto">
            <a:xfrm>
              <a:off x="1104" y="36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742950" indent="-28575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1143000" indent="-228600">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1600200" indent="-2286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2057400" indent="-2286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25146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29718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34290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3886200" indent="-2286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Lucida Sans" panose="020B0602030504020204" pitchFamily="34" charset="0"/>
                <a:ea typeface="+mn-ea"/>
                <a:cs typeface="+mn-cs"/>
              </a:endParaRPr>
            </a:p>
          </p:txBody>
        </p:sp>
      </p:grpSp>
      <p:sp>
        <p:nvSpPr>
          <p:cNvPr id="15" name="Title 1"/>
          <p:cNvSpPr txBox="1">
            <a:spLocks/>
          </p:cNvSpPr>
          <p:nvPr/>
        </p:nvSpPr>
        <p:spPr bwMode="black">
          <a:xfrm>
            <a:off x="331729" y="774221"/>
            <a:ext cx="86522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latin typeface="Times New Roman" panose="02020603050405020304" pitchFamily="18" charset="0"/>
                <a:cs typeface="Times New Roman" panose="02020603050405020304" pitchFamily="18" charset="0"/>
              </a:rPr>
              <a:t>Carryforward </a:t>
            </a:r>
            <a:endParaRPr lang="en-US" kern="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bwMode="black">
          <a:xfrm>
            <a:off x="484188" y="75932"/>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mj-lt"/>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WSU Budget Policies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30508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89" y="1846918"/>
            <a:ext cx="8652222" cy="424732"/>
          </a:xfrm>
        </p:spPr>
        <p:txBody>
          <a:bodyPr/>
          <a:lstStyle/>
          <a:p>
            <a:r>
              <a:rPr lang="en-US" dirty="0" smtClean="0">
                <a:latin typeface="Times New Roman" panose="02020603050405020304" pitchFamily="18" charset="0"/>
                <a:cs typeface="Times New Roman" panose="02020603050405020304" pitchFamily="18" charset="0"/>
              </a:rPr>
              <a:t>Financial Recovery </a:t>
            </a:r>
            <a:endParaRPr lang="en-US"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black">
          <a:xfrm>
            <a:off x="389662" y="75627"/>
            <a:ext cx="86522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Financial Recovery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6106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76308" y="1047750"/>
            <a:ext cx="8452021" cy="3939540"/>
          </a:xfrm>
        </p:spPr>
        <p:txBody>
          <a:bodyPr/>
          <a:lstStyle/>
          <a:p>
            <a:pPr marL="165100" indent="0" algn="ctr">
              <a:buNone/>
            </a:pPr>
            <a:r>
              <a:rPr lang="en-US" sz="2400" dirty="0" smtClean="0">
                <a:latin typeface="Times New Roman" panose="02020603050405020304" pitchFamily="18" charset="0"/>
                <a:cs typeface="Times New Roman" panose="02020603050405020304" pitchFamily="18" charset="0"/>
              </a:rPr>
              <a:t>Budget was one </a:t>
            </a:r>
            <a:r>
              <a:rPr lang="en-US" sz="2400" dirty="0">
                <a:latin typeface="Times New Roman" panose="02020603050405020304" pitchFamily="18" charset="0"/>
                <a:cs typeface="Times New Roman" panose="02020603050405020304" pitchFamily="18" charset="0"/>
              </a:rPr>
              <a:t>of the first topics </a:t>
            </a:r>
            <a:r>
              <a:rPr lang="en-US" sz="2400" dirty="0" smtClean="0">
                <a:latin typeface="Times New Roman" panose="02020603050405020304" pitchFamily="18" charset="0"/>
                <a:cs typeface="Times New Roman" panose="02020603050405020304" pitchFamily="18" charset="0"/>
              </a:rPr>
              <a:t>President-elect </a:t>
            </a:r>
            <a:r>
              <a:rPr lang="en-US" sz="2400" dirty="0">
                <a:latin typeface="Times New Roman" panose="02020603050405020304" pitchFamily="18" charset="0"/>
                <a:cs typeface="Times New Roman" panose="02020603050405020304" pitchFamily="18" charset="0"/>
              </a:rPr>
              <a:t>Schulz addressed </a:t>
            </a:r>
            <a:r>
              <a:rPr lang="en-US" sz="2400" dirty="0" smtClean="0">
                <a:latin typeface="Times New Roman" panose="02020603050405020304" pitchFamily="18" charset="0"/>
                <a:cs typeface="Times New Roman" panose="02020603050405020304" pitchFamily="18" charset="0"/>
              </a:rPr>
              <a:t>his in </a:t>
            </a:r>
            <a:r>
              <a:rPr lang="en-US" sz="2400" dirty="0">
                <a:latin typeface="Times New Roman" panose="02020603050405020304" pitchFamily="18" charset="0"/>
                <a:cs typeface="Times New Roman" panose="02020603050405020304" pitchFamily="18" charset="0"/>
              </a:rPr>
              <a:t>message to campus </a:t>
            </a:r>
            <a:r>
              <a:rPr lang="en-US" sz="2400" dirty="0" smtClean="0">
                <a:latin typeface="Times New Roman" panose="02020603050405020304" pitchFamily="18" charset="0"/>
                <a:cs typeface="Times New Roman" panose="02020603050405020304" pitchFamily="18" charset="0"/>
              </a:rPr>
              <a:t>in May 2016 …</a:t>
            </a:r>
          </a:p>
          <a:p>
            <a:pPr marL="165100" indent="0" algn="ctr">
              <a:buNone/>
            </a:pPr>
            <a:endParaRPr lang="en-US" sz="28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“We have been spending </a:t>
            </a:r>
            <a:r>
              <a:rPr lang="en-US" sz="2400" dirty="0">
                <a:latin typeface="Times New Roman" panose="02020603050405020304" pitchFamily="18" charset="0"/>
                <a:cs typeface="Times New Roman" panose="02020603050405020304" pitchFamily="18" charset="0"/>
              </a:rPr>
              <a:t>more money annually than has been brought in, which is not </a:t>
            </a:r>
            <a:r>
              <a:rPr lang="en-US" sz="2400" dirty="0" smtClean="0">
                <a:latin typeface="Times New Roman" panose="02020603050405020304" pitchFamily="18" charset="0"/>
                <a:cs typeface="Times New Roman" panose="02020603050405020304" pitchFamily="18" charset="0"/>
              </a:rPr>
              <a:t>sustainable”</a:t>
            </a:r>
          </a:p>
          <a:p>
            <a:pPr>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are spending down </a:t>
            </a:r>
            <a:r>
              <a:rPr lang="en-US" sz="2400" dirty="0" smtClean="0">
                <a:latin typeface="Times New Roman" panose="02020603050405020304" pitchFamily="18" charset="0"/>
                <a:cs typeface="Times New Roman" panose="02020603050405020304" pitchFamily="18" charset="0"/>
              </a:rPr>
              <a:t>reserves”</a:t>
            </a:r>
            <a:endParaRPr lang="en-US" sz="2400" dirty="0">
              <a:latin typeface="Times New Roman" panose="02020603050405020304" pitchFamily="18" charset="0"/>
              <a:cs typeface="Times New Roman" panose="02020603050405020304" pitchFamily="18" charset="0"/>
            </a:endParaRPr>
          </a:p>
          <a:p>
            <a:pPr marL="165100" indent="0">
              <a:buNone/>
            </a:pPr>
            <a:endParaRPr lang="en-US" sz="2800" dirty="0" smtClean="0"/>
          </a:p>
        </p:txBody>
      </p:sp>
      <p:sp>
        <p:nvSpPr>
          <p:cNvPr id="4" name="Title 1"/>
          <p:cNvSpPr txBox="1">
            <a:spLocks/>
          </p:cNvSpPr>
          <p:nvPr/>
        </p:nvSpPr>
        <p:spPr bwMode="black">
          <a:xfrm>
            <a:off x="389662" y="75627"/>
            <a:ext cx="86522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Financial Recovery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0944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art - 3D Circular &lt;strong&gt;Arrows&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31" y="729503"/>
            <a:ext cx="8319898" cy="6134669"/>
          </a:xfrm>
          <a:prstGeom prst="rect">
            <a:avLst/>
          </a:prstGeom>
        </p:spPr>
      </p:pic>
      <p:grpSp>
        <p:nvGrpSpPr>
          <p:cNvPr id="11" name="Group 10"/>
          <p:cNvGrpSpPr/>
          <p:nvPr/>
        </p:nvGrpSpPr>
        <p:grpSpPr>
          <a:xfrm>
            <a:off x="729773" y="3806941"/>
            <a:ext cx="1743545" cy="721042"/>
            <a:chOff x="689759" y="6266497"/>
            <a:chExt cx="1969088" cy="721042"/>
          </a:xfrm>
        </p:grpSpPr>
        <p:sp>
          <p:nvSpPr>
            <p:cNvPr id="12" name="TextBox 11"/>
            <p:cNvSpPr txBox="1"/>
            <p:nvPr/>
          </p:nvSpPr>
          <p:spPr>
            <a:xfrm>
              <a:off x="689759" y="6464319"/>
              <a:ext cx="196908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OFM Issues Budget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Instructions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987824" y="6266497"/>
              <a:ext cx="1289269"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June</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237757" y="2895161"/>
            <a:ext cx="3213571" cy="632858"/>
            <a:chOff x="1900846" y="5568853"/>
            <a:chExt cx="3213571" cy="632858"/>
          </a:xfrm>
        </p:grpSpPr>
        <p:sp>
          <p:nvSpPr>
            <p:cNvPr id="15" name="TextBox 14"/>
            <p:cNvSpPr txBox="1"/>
            <p:nvPr/>
          </p:nvSpPr>
          <p:spPr>
            <a:xfrm>
              <a:off x="1900846" y="5678491"/>
              <a:ext cx="3213571"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Agencies Submit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Budget Requests</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3085293" y="5568853"/>
              <a:ext cx="12258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September</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5406186" y="1858763"/>
            <a:ext cx="3035141" cy="477597"/>
            <a:chOff x="5364560" y="1858763"/>
            <a:chExt cx="3741383" cy="477597"/>
          </a:xfrm>
        </p:grpSpPr>
        <p:sp>
          <p:nvSpPr>
            <p:cNvPr id="18" name="TextBox 17"/>
            <p:cNvSpPr txBox="1"/>
            <p:nvPr/>
          </p:nvSpPr>
          <p:spPr>
            <a:xfrm>
              <a:off x="5364560" y="2028583"/>
              <a:ext cx="374138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Legislature Convenes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5850307" y="1858763"/>
              <a:ext cx="117539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January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5819908" y="3491295"/>
            <a:ext cx="4534269" cy="446499"/>
            <a:chOff x="6158978" y="2587069"/>
            <a:chExt cx="4534269" cy="446499"/>
          </a:xfrm>
        </p:grpSpPr>
        <p:sp>
          <p:nvSpPr>
            <p:cNvPr id="5" name="TextBox 4"/>
            <p:cNvSpPr txBox="1"/>
            <p:nvPr/>
          </p:nvSpPr>
          <p:spPr>
            <a:xfrm>
              <a:off x="6158978" y="2725791"/>
              <a:ext cx="453426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Governor Signs Budget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6523292" y="2587069"/>
              <a:ext cx="159611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May/June </a:t>
              </a:r>
            </a:p>
          </p:txBody>
        </p:sp>
      </p:grpSp>
      <p:grpSp>
        <p:nvGrpSpPr>
          <p:cNvPr id="38" name="Group 37"/>
          <p:cNvGrpSpPr/>
          <p:nvPr/>
        </p:nvGrpSpPr>
        <p:grpSpPr>
          <a:xfrm>
            <a:off x="1667047" y="2176769"/>
            <a:ext cx="3944938" cy="648459"/>
            <a:chOff x="1667047" y="2176769"/>
            <a:chExt cx="3944938" cy="648459"/>
          </a:xfrm>
        </p:grpSpPr>
        <p:sp>
          <p:nvSpPr>
            <p:cNvPr id="8" name="TextBox 7"/>
            <p:cNvSpPr txBox="1"/>
            <p:nvPr/>
          </p:nvSpPr>
          <p:spPr>
            <a:xfrm>
              <a:off x="1667047" y="2517451"/>
              <a:ext cx="394493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OFM Reviews Agency Requests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1886516" y="2362197"/>
              <a:ext cx="323850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(Capital) Scoring Process</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TextBox 9"/>
            <p:cNvSpPr txBox="1"/>
            <p:nvPr/>
          </p:nvSpPr>
          <p:spPr>
            <a:xfrm>
              <a:off x="2423859" y="2176769"/>
              <a:ext cx="122313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Fall</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2531923" y="1554030"/>
            <a:ext cx="3535468" cy="464903"/>
            <a:chOff x="3817147" y="4242293"/>
            <a:chExt cx="4287837" cy="464903"/>
          </a:xfrm>
        </p:grpSpPr>
        <p:sp>
          <p:nvSpPr>
            <p:cNvPr id="21" name="TextBox 20"/>
            <p:cNvSpPr txBox="1"/>
            <p:nvPr/>
          </p:nvSpPr>
          <p:spPr>
            <a:xfrm>
              <a:off x="3817147" y="4399419"/>
              <a:ext cx="428783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Governor Proposed Budget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TextBox 21"/>
            <p:cNvSpPr txBox="1"/>
            <p:nvPr/>
          </p:nvSpPr>
          <p:spPr>
            <a:xfrm>
              <a:off x="4531023" y="4242293"/>
              <a:ext cx="103811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Dec</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3237928" y="5484629"/>
            <a:ext cx="2712596" cy="481310"/>
            <a:chOff x="1931023" y="3116573"/>
            <a:chExt cx="2712596" cy="481310"/>
          </a:xfrm>
        </p:grpSpPr>
        <p:sp>
          <p:nvSpPr>
            <p:cNvPr id="24" name="TextBox 23"/>
            <p:cNvSpPr txBox="1"/>
            <p:nvPr/>
          </p:nvSpPr>
          <p:spPr>
            <a:xfrm>
              <a:off x="1931023" y="3290106"/>
              <a:ext cx="271259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Agencies Submit Allotments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5" name="TextBox 24"/>
            <p:cNvSpPr txBox="1"/>
            <p:nvPr/>
          </p:nvSpPr>
          <p:spPr>
            <a:xfrm>
              <a:off x="2615195" y="3116573"/>
              <a:ext cx="132703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Summer</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5191148" y="5132761"/>
            <a:ext cx="1932062" cy="473416"/>
            <a:chOff x="3742475" y="2546960"/>
            <a:chExt cx="1932062" cy="473416"/>
          </a:xfrm>
        </p:grpSpPr>
        <p:sp>
          <p:nvSpPr>
            <p:cNvPr id="27" name="TextBox 26"/>
            <p:cNvSpPr txBox="1"/>
            <p:nvPr/>
          </p:nvSpPr>
          <p:spPr>
            <a:xfrm>
              <a:off x="3742475" y="2712599"/>
              <a:ext cx="19320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Budget Takes Effect </a:t>
              </a:r>
              <a:endParaRPr kumimoji="0" lang="en-US" sz="1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28" name="TextBox 27"/>
            <p:cNvSpPr txBox="1"/>
            <p:nvPr/>
          </p:nvSpPr>
          <p:spPr>
            <a:xfrm>
              <a:off x="4148094" y="2546960"/>
              <a:ext cx="122724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July </a:t>
              </a:r>
              <a:r>
                <a:rPr kumimoji="0" lang="en-US" sz="1400" b="1" i="0" u="none" strike="noStrike" kern="1200" cap="none" spc="0" normalizeH="0" baseline="0" noProof="0" dirty="0" smtClean="0">
                  <a:ln>
                    <a:noFill/>
                  </a:ln>
                  <a:solidFill>
                    <a:srgbClr val="00B050"/>
                  </a:solidFill>
                  <a:effectLst/>
                  <a:uLnTx/>
                  <a:uFillTx/>
                  <a:latin typeface="Times New Roman" panose="02020603050405020304" pitchFamily="18" charset="0"/>
                  <a:cs typeface="Times New Roman" panose="02020603050405020304" pitchFamily="18" charset="0"/>
                </a:rPr>
                <a:t>1</a:t>
              </a:r>
              <a:endParaRPr kumimoji="0" lang="en-US" sz="1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5025285" y="2669827"/>
            <a:ext cx="4716817" cy="452249"/>
            <a:chOff x="5324440" y="3203233"/>
            <a:chExt cx="4716817" cy="452249"/>
          </a:xfrm>
        </p:grpSpPr>
        <p:sp>
          <p:nvSpPr>
            <p:cNvPr id="30" name="TextBox 29"/>
            <p:cNvSpPr txBox="1"/>
            <p:nvPr/>
          </p:nvSpPr>
          <p:spPr>
            <a:xfrm>
              <a:off x="5324440" y="3347705"/>
              <a:ext cx="471681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Legislative Regular Session Ends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1" name="TextBox 30"/>
            <p:cNvSpPr txBox="1"/>
            <p:nvPr/>
          </p:nvSpPr>
          <p:spPr>
            <a:xfrm>
              <a:off x="6080790" y="3203233"/>
              <a:ext cx="117539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March / April</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37" name="TextBox 36"/>
          <p:cNvSpPr txBox="1"/>
          <p:nvPr/>
        </p:nvSpPr>
        <p:spPr>
          <a:xfrm>
            <a:off x="2782611" y="3389365"/>
            <a:ext cx="323850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State Budget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Cycle </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1861384" y="4633223"/>
            <a:ext cx="2712596" cy="481310"/>
            <a:chOff x="1931023" y="3116573"/>
            <a:chExt cx="2712596" cy="481310"/>
          </a:xfrm>
        </p:grpSpPr>
        <p:sp>
          <p:nvSpPr>
            <p:cNvPr id="36" name="TextBox 35"/>
            <p:cNvSpPr txBox="1"/>
            <p:nvPr/>
          </p:nvSpPr>
          <p:spPr>
            <a:xfrm>
              <a:off x="1931023" y="3290106"/>
              <a:ext cx="271259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Supplemental Budget Requests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0" name="TextBox 39"/>
            <p:cNvSpPr txBox="1"/>
            <p:nvPr/>
          </p:nvSpPr>
          <p:spPr>
            <a:xfrm>
              <a:off x="2567809" y="3116573"/>
              <a:ext cx="132703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43" name="TextBox 42"/>
          <p:cNvSpPr txBox="1"/>
          <p:nvPr/>
        </p:nvSpPr>
        <p:spPr>
          <a:xfrm>
            <a:off x="1105682" y="90565"/>
            <a:ext cx="888762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Washington State Budget &amp; Higher Education Sector</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2719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889" y="817040"/>
            <a:ext cx="8652222" cy="424732"/>
          </a:xfrm>
        </p:spPr>
        <p:txBody>
          <a:bodyPr/>
          <a:lstStyle/>
          <a:p>
            <a:r>
              <a:rPr lang="en-US" dirty="0" smtClean="0">
                <a:latin typeface="Times New Roman" panose="02020603050405020304" pitchFamily="18" charset="0"/>
                <a:cs typeface="Times New Roman" panose="02020603050405020304" pitchFamily="18" charset="0"/>
              </a:rPr>
              <a:t>Recovery Plan Specifics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281240" y="1401028"/>
            <a:ext cx="8174604" cy="4555093"/>
          </a:xfrm>
        </p:spPr>
        <p:txBody>
          <a:bodyPr/>
          <a:lstStyle/>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Three-year </a:t>
            </a:r>
            <a:r>
              <a:rPr lang="en-US" dirty="0">
                <a:latin typeface="Times New Roman" panose="02020603050405020304" pitchFamily="18" charset="0"/>
                <a:cs typeface="Times New Roman" panose="02020603050405020304" pitchFamily="18" charset="0"/>
              </a:rPr>
              <a:t>recovery plan </a:t>
            </a:r>
            <a:r>
              <a:rPr lang="en-US" dirty="0" smtClean="0">
                <a:latin typeface="Times New Roman" panose="02020603050405020304" pitchFamily="18" charset="0"/>
                <a:cs typeface="Times New Roman" panose="02020603050405020304" pitchFamily="18" charset="0"/>
              </a:rPr>
              <a:t>calls for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10 million </a:t>
            </a:r>
            <a:r>
              <a:rPr lang="en-US" dirty="0">
                <a:latin typeface="Times New Roman" panose="02020603050405020304" pitchFamily="18" charset="0"/>
                <a:cs typeface="Times New Roman" panose="02020603050405020304" pitchFamily="18" charset="0"/>
              </a:rPr>
              <a:t>improvement over three </a:t>
            </a:r>
            <a:r>
              <a:rPr lang="en-US" dirty="0" smtClean="0">
                <a:latin typeface="Times New Roman" panose="02020603050405020304" pitchFamily="18" charset="0"/>
                <a:cs typeface="Times New Roman" panose="02020603050405020304" pitchFamily="18" charset="0"/>
              </a:rPr>
              <a:t>consecutive years</a:t>
            </a:r>
          </a:p>
          <a:p>
            <a:pPr>
              <a:buClrTx/>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Areas have specific improvement targets to </a:t>
            </a:r>
            <a:r>
              <a:rPr lang="en-US" dirty="0">
                <a:latin typeface="Times New Roman" panose="02020603050405020304" pitchFamily="18" charset="0"/>
                <a:cs typeface="Times New Roman" panose="02020603050405020304" pitchFamily="18" charset="0"/>
              </a:rPr>
              <a:t>be met through expenditure reductions or revenue </a:t>
            </a:r>
            <a:r>
              <a:rPr lang="en-US" dirty="0" smtClean="0">
                <a:latin typeface="Times New Roman" panose="02020603050405020304" pitchFamily="18" charset="0"/>
                <a:cs typeface="Times New Roman" panose="02020603050405020304" pitchFamily="18" charset="0"/>
              </a:rPr>
              <a:t>enhancement or both</a:t>
            </a:r>
          </a:p>
          <a:p>
            <a:pPr>
              <a:buClrTx/>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Areas retain savings (not a budget cut)</a:t>
            </a:r>
          </a:p>
          <a:p>
            <a:pPr>
              <a:buClrTx/>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Monthly reporting, using a common template</a:t>
            </a:r>
            <a:endParaRPr lang="en-US" dirty="0">
              <a:latin typeface="Times New Roman" panose="02020603050405020304" pitchFamily="18" charset="0"/>
              <a:cs typeface="Times New Roman" panose="02020603050405020304" pitchFamily="18" charset="0"/>
            </a:endParaRPr>
          </a:p>
          <a:p>
            <a:pPr marL="165100" indent="0">
              <a:buNone/>
            </a:pPr>
            <a:endParaRPr lang="en-US" dirty="0"/>
          </a:p>
        </p:txBody>
      </p:sp>
      <p:sp>
        <p:nvSpPr>
          <p:cNvPr id="4" name="Title 1"/>
          <p:cNvSpPr txBox="1">
            <a:spLocks/>
          </p:cNvSpPr>
          <p:nvPr/>
        </p:nvSpPr>
        <p:spPr bwMode="black">
          <a:xfrm>
            <a:off x="389662" y="75627"/>
            <a:ext cx="86522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Financial Recovery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15187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FAC6AC1-BA5B-7A41-96DC-11634EF30B35}"/>
              </a:ext>
            </a:extLst>
          </p:cNvPr>
          <p:cNvSpPr txBox="1">
            <a:spLocks/>
          </p:cNvSpPr>
          <p:nvPr/>
        </p:nvSpPr>
        <p:spPr bwMode="black">
          <a:xfrm>
            <a:off x="200024" y="102603"/>
            <a:ext cx="8724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dirty="0" smtClean="0">
                <a:solidFill>
                  <a:schemeClr val="tx1"/>
                </a:solidFill>
                <a:latin typeface="Times New Roman" panose="02020603050405020304" pitchFamily="18" charset="0"/>
                <a:cs typeface="Times New Roman" panose="02020603050405020304" pitchFamily="18" charset="0"/>
              </a:rPr>
              <a:t>Overall Recovery </a:t>
            </a:r>
            <a:endParaRPr lang="en-US" dirty="0">
              <a:solidFill>
                <a:schemeClr val="tx1"/>
              </a:solidFill>
              <a:latin typeface="Times New Roman" panose="02020603050405020304" pitchFamily="18" charset="0"/>
              <a:cs typeface="Times New Roman" panose="02020603050405020304" pitchFamily="18" charset="0"/>
            </a:endParaRPr>
          </a:p>
          <a:p>
            <a:r>
              <a:rPr lang="en-US" altLang="en-US" kern="0" dirty="0" smtClean="0">
                <a:solidFill>
                  <a:schemeClr val="tx1"/>
                </a:solidFill>
                <a:latin typeface="Times New Roman" panose="02020603050405020304" pitchFamily="18" charset="0"/>
                <a:cs typeface="Times New Roman" panose="02020603050405020304" pitchFamily="18" charset="0"/>
              </a:rPr>
              <a:t> </a:t>
            </a:r>
            <a:endParaRPr lang="en-US" altLang="en-US" kern="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0" y="678181"/>
            <a:ext cx="9144000" cy="5716395"/>
          </a:xfrm>
          <a:prstGeom prst="rect">
            <a:avLst/>
          </a:prstGeom>
        </p:spPr>
      </p:pic>
      <p:sp>
        <p:nvSpPr>
          <p:cNvPr id="2" name="Title 1"/>
          <p:cNvSpPr>
            <a:spLocks noGrp="1"/>
          </p:cNvSpPr>
          <p:nvPr>
            <p:ph type="title"/>
          </p:nvPr>
        </p:nvSpPr>
        <p:spPr>
          <a:xfrm>
            <a:off x="360947" y="5748245"/>
            <a:ext cx="8783053" cy="646331"/>
          </a:xfrm>
        </p:spPr>
        <p:txBody>
          <a:bodyPr/>
          <a:lstStyle/>
          <a:p>
            <a:pPr lvl="0"/>
            <a:r>
              <a:rPr lang="en-US" sz="2000" b="0" dirty="0">
                <a:latin typeface="Times New Roman" panose="02020603050405020304" pitchFamily="18" charset="0"/>
                <a:cs typeface="Times New Roman" panose="02020603050405020304" pitchFamily="18" charset="0"/>
              </a:rPr>
              <a:t>While we have exceeded our target for each of the last two years, the overall reserve balance (Areas + Central) is flat. </a:t>
            </a:r>
          </a:p>
        </p:txBody>
      </p:sp>
    </p:spTree>
    <p:extLst>
      <p:ext uri="{BB962C8B-B14F-4D97-AF65-F5344CB8AC3E}">
        <p14:creationId xmlns:p14="http://schemas.microsoft.com/office/powerpoint/2010/main" val="3505269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62" y="891922"/>
            <a:ext cx="8652222" cy="757130"/>
          </a:xfrm>
        </p:spPr>
        <p:txBody>
          <a:bodyPr/>
          <a:lstStyle/>
          <a:p>
            <a:r>
              <a:rPr lang="en-US" b="0" dirty="0" smtClean="0">
                <a:latin typeface="Times New Roman" panose="02020603050405020304" pitchFamily="18" charset="0"/>
                <a:cs typeface="Times New Roman" panose="02020603050405020304" pitchFamily="18" charset="0"/>
              </a:rPr>
              <a:t>Other Budget / Fiscal Initiatives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304" y="1571415"/>
            <a:ext cx="7772400" cy="3729226"/>
          </a:xfrm>
        </p:spPr>
        <p:txBody>
          <a:bodyPr/>
          <a:lstStyle/>
          <a:p>
            <a:pPr>
              <a:buClrTx/>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Regular</a:t>
            </a:r>
            <a:r>
              <a:rPr lang="en-US" dirty="0" smtClean="0">
                <a:latin typeface="Times New Roman" panose="02020603050405020304" pitchFamily="18" charset="0"/>
                <a:cs typeface="Times New Roman" panose="02020603050405020304" pitchFamily="18" charset="0"/>
              </a:rPr>
              <a:t> updates to campus community</a:t>
            </a:r>
          </a:p>
          <a:p>
            <a:pPr>
              <a:buClrTx/>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President’s News &amp; Notes columns</a:t>
            </a:r>
          </a:p>
          <a:p>
            <a:pPr>
              <a:buClrTx/>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Fiscal Health Web Page</a:t>
            </a:r>
          </a:p>
          <a:p>
            <a:pPr>
              <a:buClrTx/>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University Fiscal Health Advisory Committee</a:t>
            </a:r>
          </a:p>
          <a:p>
            <a:pPr lvl="1">
              <a:buFont typeface="Wingdings" panose="05000000000000000000" pitchFamily="2" charset="2"/>
              <a:buChar char="v"/>
            </a:pPr>
            <a:endParaRPr lang="en-US" dirty="0"/>
          </a:p>
        </p:txBody>
      </p:sp>
      <p:sp>
        <p:nvSpPr>
          <p:cNvPr id="4" name="Title 1"/>
          <p:cNvSpPr txBox="1">
            <a:spLocks/>
          </p:cNvSpPr>
          <p:nvPr/>
        </p:nvSpPr>
        <p:spPr bwMode="black">
          <a:xfrm>
            <a:off x="389662" y="75627"/>
            <a:ext cx="865222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smtClean="0">
                <a:solidFill>
                  <a:schemeClr val="tx1"/>
                </a:solidFill>
                <a:latin typeface="Times New Roman" panose="02020603050405020304" pitchFamily="18" charset="0"/>
                <a:cs typeface="Times New Roman" panose="02020603050405020304" pitchFamily="18" charset="0"/>
              </a:rPr>
              <a:t>Financial Recovery </a:t>
            </a:r>
            <a:endParaRPr lang="en-US"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05330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1447" y="1503218"/>
            <a:ext cx="3407959" cy="5212532"/>
          </a:xfrm>
          <a:prstGeom prst="rect">
            <a:avLst/>
          </a:prstGeom>
        </p:spPr>
      </p:pic>
      <p:sp>
        <p:nvSpPr>
          <p:cNvPr id="6" name="Rectangle 5"/>
          <p:cNvSpPr/>
          <p:nvPr/>
        </p:nvSpPr>
        <p:spPr>
          <a:xfrm>
            <a:off x="2415403" y="1138535"/>
            <a:ext cx="4468467" cy="923330"/>
          </a:xfrm>
          <a:prstGeom prst="rect">
            <a:avLst/>
          </a:prstGeom>
          <a:noFill/>
        </p:spPr>
        <p:txBody>
          <a:bodyPr wrap="none" lIns="91440" tIns="45720" rIns="91440" bIns="45720">
            <a:prstTxWarp prst="textDeflateBottom">
              <a:avLst/>
            </a:prstTxWarp>
            <a:spAutoFit/>
          </a:bodyPr>
          <a:lstStyle/>
          <a:p>
            <a:pPr algn="ctr"/>
            <a:r>
              <a:rPr lang="en-US" sz="5400" b="0" cap="none" spc="0" dirty="0" smtClean="0">
                <a:ln w="0"/>
                <a:solidFill>
                  <a:schemeClr val="bg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QUESTIONS </a:t>
            </a:r>
            <a:endParaRPr lang="en-US" sz="5400" b="0" cap="none" spc="0" dirty="0">
              <a:ln w="0"/>
              <a:solidFill>
                <a:schemeClr val="bg2"/>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7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43" y="1106681"/>
            <a:ext cx="8675274" cy="424732"/>
          </a:xfrm>
        </p:spPr>
        <p:txBody>
          <a:bodyPr/>
          <a:lstStyle/>
          <a:p>
            <a:r>
              <a:rPr lang="en-US" dirty="0" smtClean="0">
                <a:latin typeface="Times New Roman" panose="02020603050405020304" pitchFamily="18" charset="0"/>
                <a:cs typeface="Times New Roman" panose="02020603050405020304" pitchFamily="18" charset="0"/>
              </a:rPr>
              <a:t>The Higher Education Sector</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86361" y="1824473"/>
            <a:ext cx="7726680" cy="3970318"/>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Comprised of:</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2 Research Universities</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4 Regional Universities</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State Board of Community and Technical Colleges (34 total colleges)</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Washington Student Achievement Council – (financial aid / student success advocacy)</a:t>
            </a:r>
          </a:p>
          <a:p>
            <a:pPr marL="6286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Discretionary funding – from the state level</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K-12, human services, pension obligations and debt service comprise between 2/3 – 3/4 of the state budget</a:t>
            </a:r>
          </a:p>
          <a:p>
            <a:pPr marL="628650" marR="0" lvl="1" indent="-285750" algn="l" defTabSz="914400" rtl="0" eaLnBrk="0" fontAlgn="base" latinLnBrk="0" hangingPunct="0">
              <a:lnSpc>
                <a:spcPct val="100000"/>
              </a:lnSpc>
              <a:spcBef>
                <a:spcPct val="0"/>
              </a:spcBef>
              <a:spcAft>
                <a:spcPct val="0"/>
              </a:spcAft>
              <a:buClrTx/>
              <a:buSzTx/>
              <a:buFont typeface="Lucida Sans" panose="020B0602030504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Higher education is a sector that is considered for funding after these ‘mandatory’ obligations are met.</a:t>
            </a: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a:p>
            <a:pPr marL="214313" marR="0" lvl="0" indent="-2143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TextBox 3"/>
          <p:cNvSpPr txBox="1"/>
          <p:nvPr/>
        </p:nvSpPr>
        <p:spPr>
          <a:xfrm>
            <a:off x="1105682" y="90565"/>
            <a:ext cx="888762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Washington State Budget &amp; Higher Education Sector</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6920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689" y="806211"/>
            <a:ext cx="8675274" cy="424732"/>
          </a:xfrm>
        </p:spPr>
        <p:txBody>
          <a:bodyPr/>
          <a:lstStyle/>
          <a:p>
            <a:r>
              <a:rPr lang="en-US" dirty="0" smtClean="0">
                <a:latin typeface="Times New Roman" panose="02020603050405020304" pitchFamily="18" charset="0"/>
                <a:cs typeface="Times New Roman" panose="02020603050405020304" pitchFamily="18" charset="0"/>
              </a:rPr>
              <a:t>The Higher Ed Sector – Operating Budget</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05682" y="90565"/>
            <a:ext cx="888762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Washington State Budget &amp; Higher Education Sector</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337450" y="1305850"/>
            <a:ext cx="5647766" cy="5120640"/>
          </a:xfrm>
          <a:prstGeom prst="rect">
            <a:avLst/>
          </a:prstGeom>
        </p:spPr>
      </p:pic>
    </p:spTree>
    <p:extLst>
      <p:ext uri="{BB962C8B-B14F-4D97-AF65-F5344CB8AC3E}">
        <p14:creationId xmlns:p14="http://schemas.microsoft.com/office/powerpoint/2010/main" val="42833610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8766" y="538855"/>
            <a:ext cx="11987784" cy="1189196"/>
          </a:xfrm>
          <a:prstGeom prst="rect">
            <a:avLst/>
          </a:prstGeom>
        </p:spPr>
        <p:txBody>
          <a:bodyPr>
            <a:normAutofit fontScale="90000" lnSpcReduction="20000"/>
          </a:bodyPr>
          <a:lst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Lucida Sans" pitchFamily="34" charset="0"/>
                <a:ea typeface="+mj-ea"/>
                <a:cs typeface="+mj-cs"/>
              </a:rPr>
              <a:t/>
            </a:r>
            <a:br>
              <a:rPr kumimoji="0" lang="en-US" sz="2400" b="1" i="0" u="none" strike="noStrike" kern="0" cap="none" spc="0" normalizeH="0" baseline="0" noProof="0" dirty="0" smtClean="0">
                <a:ln>
                  <a:noFill/>
                </a:ln>
                <a:solidFill>
                  <a:srgbClr val="000000"/>
                </a:solidFill>
                <a:effectLst/>
                <a:uLnTx/>
                <a:uFillTx/>
                <a:latin typeface="Lucida Sans" pitchFamily="34" charset="0"/>
                <a:ea typeface="+mj-ea"/>
                <a:cs typeface="+mj-cs"/>
              </a:rPr>
            </a:br>
            <a: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Higher Education Sector General Fund Appropriations</a:t>
            </a:r>
            <a:b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r>
            <a:b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3" name="Group 2"/>
          <p:cNvGrpSpPr/>
          <p:nvPr/>
        </p:nvGrpSpPr>
        <p:grpSpPr>
          <a:xfrm>
            <a:off x="707444" y="1133453"/>
            <a:ext cx="7888908" cy="5646080"/>
            <a:chOff x="742956" y="1133453"/>
            <a:chExt cx="7888908" cy="5646080"/>
          </a:xfrm>
        </p:grpSpPr>
        <p:sp>
          <p:nvSpPr>
            <p:cNvPr id="4" name="TextBox 11"/>
            <p:cNvSpPr txBox="1"/>
            <p:nvPr/>
          </p:nvSpPr>
          <p:spPr>
            <a:xfrm>
              <a:off x="742956" y="5998483"/>
              <a:ext cx="7888908" cy="7810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outerShdw blurRad="38100" dist="38100" dir="2700000" algn="tl" rotWithShape="0">
                    <a:srgbClr val="000000">
                      <a:alpha val="43000"/>
                    </a:srgbClr>
                  </a:outerShdw>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Overall state spending increased  $7.1B between 2001-2003 and 2011-13. Overall spending on higher education decreased $198M in the same timeframe, and </a:t>
              </a:r>
              <a:r>
                <a:rPr kumimoji="0" lang="en-US" sz="1100" b="0" i="0" u="sng"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Washington public baccalaureate institutions saw a disproportionate $498M decrease in state funding.</a:t>
              </a:r>
              <a:endPar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42956" y="1133453"/>
              <a:ext cx="7888908" cy="4865030"/>
            </a:xfrm>
            <a:prstGeom prst="rect">
              <a:avLst/>
            </a:prstGeom>
          </p:spPr>
        </p:pic>
      </p:grpSp>
      <p:sp>
        <p:nvSpPr>
          <p:cNvPr id="7" name="TextBox 6"/>
          <p:cNvSpPr txBox="1"/>
          <p:nvPr/>
        </p:nvSpPr>
        <p:spPr>
          <a:xfrm>
            <a:off x="1105682" y="90565"/>
            <a:ext cx="888762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Washington State Budget &amp; Higher Education Sector</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1961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887394" y="5977233"/>
            <a:ext cx="7886700" cy="7810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outerShdw blurRad="38100" dist="38100" dir="2700000" algn="tl" rotWithShape="0">
                  <a:srgbClr val="000000">
                    <a:alpha val="43000"/>
                  </a:srgbClr>
                </a:outerShdw>
              </a:effectLst>
              <a:uLnTx/>
              <a:uFillTx/>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defRPr/>
            </a:pPr>
            <a:r>
              <a:rPr lang="en-US" dirty="0">
                <a:solidFill>
                  <a:srgbClr val="000000"/>
                </a:solidFill>
                <a:latin typeface="Times New Roman" panose="02020603050405020304" pitchFamily="18" charset="0"/>
                <a:cs typeface="Times New Roman" panose="02020603050405020304" pitchFamily="18" charset="0"/>
              </a:rPr>
              <a:t>Overall state spending has increased  $19.3B since 2001-2003. Overall spending on higher education has increased $913M in the same timeframe, while Washington public baccalaureate institutions have seen a $95M increase in state funding.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887394" y="802981"/>
            <a:ext cx="7886700" cy="5095875"/>
          </a:xfrm>
          <a:prstGeom prst="rect">
            <a:avLst/>
          </a:prstGeom>
        </p:spPr>
      </p:pic>
      <p:sp>
        <p:nvSpPr>
          <p:cNvPr id="5" name="TextBox 4"/>
          <p:cNvSpPr txBox="1"/>
          <p:nvPr/>
        </p:nvSpPr>
        <p:spPr>
          <a:xfrm>
            <a:off x="1105682" y="90565"/>
            <a:ext cx="888762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Washington State Budget &amp; Higher Education Sector</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300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FFFFFF"/>
    </a:lt1>
    <a:dk2>
      <a:srgbClr val="003870"/>
    </a:dk2>
    <a:lt2>
      <a:srgbClr val="EBE3C7"/>
    </a:lt2>
    <a:accent1>
      <a:srgbClr val="A50130"/>
    </a:accent1>
    <a:accent2>
      <a:srgbClr val="7F7F7F"/>
    </a:accent2>
    <a:accent3>
      <a:srgbClr val="657279"/>
    </a:accent3>
    <a:accent4>
      <a:srgbClr val="FB8C11"/>
    </a:accent4>
    <a:accent5>
      <a:srgbClr val="00BCE2"/>
    </a:accent5>
    <a:accent6>
      <a:srgbClr val="BDCB33"/>
    </a:accent6>
    <a:hlink>
      <a:srgbClr val="003870"/>
    </a:hlink>
    <a:folHlink>
      <a:srgbClr val="EBE3C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13173</TotalTime>
  <Words>2038</Words>
  <Application>Microsoft Office PowerPoint</Application>
  <PresentationFormat>On-screen Show (4:3)</PresentationFormat>
  <Paragraphs>436</Paragraphs>
  <Slides>53</Slides>
  <Notes>47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65" baseType="lpstr">
      <vt:lpstr>Arial</vt:lpstr>
      <vt:lpstr>Arial Narrow</vt:lpstr>
      <vt:lpstr>Calibri</vt:lpstr>
      <vt:lpstr>Gloucester MT Extra Condensed</vt:lpstr>
      <vt:lpstr>Lucida Sans</vt:lpstr>
      <vt:lpstr>Symbol</vt:lpstr>
      <vt:lpstr>Times New Roman</vt:lpstr>
      <vt:lpstr>Wingdings</vt:lpstr>
      <vt:lpstr>Default Design</vt:lpstr>
      <vt:lpstr>5_Default Design</vt:lpstr>
      <vt:lpstr>Worksheet</vt:lpstr>
      <vt:lpstr>Chart</vt:lpstr>
      <vt:lpstr>Understanding the University Budget  Kelley Westhoff Executive Director for Budget, Planning, &amp; Analysis</vt:lpstr>
      <vt:lpstr>Agenda </vt:lpstr>
      <vt:lpstr>PowerPoint Presentation</vt:lpstr>
      <vt:lpstr>PowerPoint Presentation</vt:lpstr>
      <vt:lpstr>PowerPoint Presentation</vt:lpstr>
      <vt:lpstr>The Higher Education Sector</vt:lpstr>
      <vt:lpstr>The Higher Ed Sector – Operating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Tuition &amp; Foundational Support </vt:lpstr>
      <vt:lpstr>Budget Models </vt:lpstr>
      <vt:lpstr>PowerPoint Presentation</vt:lpstr>
      <vt:lpstr>PowerPoint Presentation</vt:lpstr>
      <vt:lpstr>Example of Incremental Budgeting: PBL – Planning Budget Level   Units have base levels of funding, which is backed by a pool of  tuition plus state appropriations. When new state funding is  provided, such as for mass salary increases, each unit receives a proportional increase in PBL. </vt:lpstr>
      <vt:lpstr>Responsibility Centered (RCM) Budget allocates resources such as tuition to the units that generate them, which is intended to incentivize revenue growth and cost control.</vt:lpstr>
      <vt:lpstr>WSU’s Enrollment Based Budget (EBB) Model for undergraduate enrollment on the Pullman and Spokane campuses is an example of an RCM element of the budget.  Under this model new undergraduate tuition is allocated to the colleges that generate it through new enrollment.</vt:lpstr>
      <vt:lpstr>Another key element of an RCM budget is that revenue generating units are responsible, typically through a tax, for paying the costs of institutional overhead and funding a subvention fund that is used to subsidize units that may not generate enough revenue to operate at a profit, but are vital to the mission of the institution. </vt:lpstr>
      <vt:lpstr>WSU uses this type of overhead assessment with our campuses in Vancouver and Tri-Cities. Both those campuses receive the tuition they generate less an 11% assessment for institutional support.</vt:lpstr>
      <vt:lpstr>The WSU Budget </vt:lpstr>
      <vt:lpstr>   University Operating &amp; Capital Budgets       2015-17 Biennium - $2.297 Billion Total</vt:lpstr>
      <vt:lpstr>2015-17 Capital Budget Total Authority: $311.7 M    Projected Expenditures: $296.7 M (includes Re-appropriation Balances)</vt:lpstr>
      <vt:lpstr>Use of 2015-17 Capital Budget – By Expense Type State Appropriation, Land Grant Income, and Student Building Fees</vt:lpstr>
      <vt:lpstr>2015-2017 Operating Budget  Fund Sources – Estimated Total: $2.0 Billion</vt:lpstr>
      <vt:lpstr>PowerPoint Presentation</vt:lpstr>
      <vt:lpstr>State and Tuition Funding per FTE (in 2017 Dollars)</vt:lpstr>
      <vt:lpstr>PowerPoint Presentation</vt:lpstr>
      <vt:lpstr>Components of Tuition</vt:lpstr>
      <vt:lpstr>Net Operating Fees by Category </vt:lpstr>
      <vt:lpstr>Undergraduate Net Operating Fees </vt:lpstr>
      <vt:lpstr>Tuition Policy-Post Recession</vt:lpstr>
      <vt:lpstr>PowerPoint Presentation</vt:lpstr>
      <vt:lpstr>PowerPoint Presentation</vt:lpstr>
      <vt:lpstr>WSU Budget Principles  Distribution of F&amp;A Revenue</vt:lpstr>
      <vt:lpstr>Use of 2015-17 Biennial Budget – By Function   State  Appropriation and Operating Tuition</vt:lpstr>
      <vt:lpstr>Use of 2015-17 Operating Budget  – By Expense Type  State Appropriation and Operating Tuition</vt:lpstr>
      <vt:lpstr>The WSU Budget Office </vt:lpstr>
      <vt:lpstr>PowerPoint Presentation</vt:lpstr>
      <vt:lpstr>WSU Budget Policies </vt:lpstr>
      <vt:lpstr>Allocation of Resources</vt:lpstr>
      <vt:lpstr>Pooled Benefits</vt:lpstr>
      <vt:lpstr>Accruals (Salary Savings)</vt:lpstr>
      <vt:lpstr>PowerPoint Presentation</vt:lpstr>
      <vt:lpstr>Financial Recovery </vt:lpstr>
      <vt:lpstr>PowerPoint Presentation</vt:lpstr>
      <vt:lpstr>Recovery Plan Specifics</vt:lpstr>
      <vt:lpstr>While we have exceeded our target for each of the last two years, the overall reserve balance (Areas + Central) is flat. </vt:lpstr>
      <vt:lpstr>Other Budget / Fiscal Initiatives </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Meier, Sarah</cp:lastModifiedBy>
  <cp:revision>988</cp:revision>
  <cp:lastPrinted>2019-10-21T23:10:10Z</cp:lastPrinted>
  <dcterms:created xsi:type="dcterms:W3CDTF">2001-10-04T20:08:10Z</dcterms:created>
  <dcterms:modified xsi:type="dcterms:W3CDTF">2019-10-21T23:10:18Z</dcterms:modified>
</cp:coreProperties>
</file>