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29"/>
  </p:notesMasterIdLst>
  <p:handoutMasterIdLst>
    <p:handoutMasterId r:id="rId30"/>
  </p:handoutMasterIdLst>
  <p:sldIdLst>
    <p:sldId id="304" r:id="rId4"/>
    <p:sldId id="318" r:id="rId5"/>
    <p:sldId id="319" r:id="rId6"/>
    <p:sldId id="320" r:id="rId7"/>
    <p:sldId id="321" r:id="rId8"/>
    <p:sldId id="322" r:id="rId9"/>
    <p:sldId id="323" r:id="rId10"/>
    <p:sldId id="324" r:id="rId11"/>
    <p:sldId id="325" r:id="rId12"/>
    <p:sldId id="326" r:id="rId13"/>
    <p:sldId id="327" r:id="rId14"/>
    <p:sldId id="328" r:id="rId15"/>
    <p:sldId id="333" r:id="rId16"/>
    <p:sldId id="334" r:id="rId17"/>
    <p:sldId id="335" r:id="rId18"/>
    <p:sldId id="336" r:id="rId19"/>
    <p:sldId id="331" r:id="rId20"/>
    <p:sldId id="354" r:id="rId21"/>
    <p:sldId id="357" r:id="rId22"/>
    <p:sldId id="358" r:id="rId23"/>
    <p:sldId id="360" r:id="rId24"/>
    <p:sldId id="337" r:id="rId25"/>
    <p:sldId id="339" r:id="rId26"/>
    <p:sldId id="351" r:id="rId27"/>
    <p:sldId id="316" r:id="rId28"/>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72" userDrawn="1">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97674" autoAdjust="0"/>
  </p:normalViewPr>
  <p:slideViewPr>
    <p:cSldViewPr snapToGrid="0">
      <p:cViewPr varScale="1">
        <p:scale>
          <a:sx n="87" d="100"/>
          <a:sy n="87" d="100"/>
        </p:scale>
        <p:origin x="1158" y="60"/>
      </p:cViewPr>
      <p:guideLst>
        <p:guide orient="horz" pos="1534"/>
        <p:guide orient="horz" pos="672"/>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8" d="100"/>
          <a:sy n="78" d="100"/>
        </p:scale>
        <p:origin x="2016" y="120"/>
      </p:cViewPr>
      <p:guideLst>
        <p:guide orient="horz" pos="2909"/>
        <p:guide pos="219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handoutMaster" Target="handoutMasters/handoutMaster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9" name="Rectangle 3"/>
          <p:cNvSpPr>
            <a:spLocks noGrp="1" noChangeArrowheads="1"/>
          </p:cNvSpPr>
          <p:nvPr>
            <p:ph type="dt" sz="quarter" idx="1"/>
          </p:nvPr>
        </p:nvSpPr>
        <p:spPr bwMode="auto">
          <a:xfrm>
            <a:off x="5646938" y="2"/>
            <a:ext cx="1301952" cy="460131"/>
          </a:xfrm>
          <a:prstGeom prst="rect">
            <a:avLst/>
          </a:prstGeom>
          <a:noFill/>
          <a:ln w="9525">
            <a:noFill/>
            <a:miter lim="800000"/>
            <a:headEnd/>
            <a:tailEnd/>
          </a:ln>
          <a:effectLst/>
        </p:spPr>
        <p:txBody>
          <a:bodyPr vert="horz" wrap="square" lIns="91590" tIns="45794" rIns="91590" bIns="45794" numCol="1" anchor="t" anchorCtr="0" compatLnSpc="1">
            <a:prstTxWarp prst="textNoShape">
              <a:avLst/>
            </a:prstTxWarp>
          </a:bodyPr>
          <a:lstStyle>
            <a:lvl1pPr algn="r" defTabSz="916804">
              <a:defRPr sz="1100">
                <a:latin typeface="Arial" charset="0"/>
              </a:defRPr>
            </a:lvl1pPr>
          </a:lstStyle>
          <a:p>
            <a:pPr>
              <a:defRPr/>
            </a:pPr>
            <a:fld id="{CC0AA90B-B9C5-4CAB-AAC0-7F57635EE70E}" type="datetime5">
              <a:rPr lang="en-US" smtClean="0"/>
              <a:t>5-Aug-20</a:t>
            </a:fld>
            <a:endParaRPr lang="en-US" dirty="0"/>
          </a:p>
        </p:txBody>
      </p:sp>
      <p:sp>
        <p:nvSpPr>
          <p:cNvPr id="55300" name="Rectangle 4"/>
          <p:cNvSpPr>
            <a:spLocks noGrp="1" noChangeArrowheads="1"/>
          </p:cNvSpPr>
          <p:nvPr>
            <p:ph type="ftr" sz="quarter" idx="2"/>
          </p:nvPr>
        </p:nvSpPr>
        <p:spPr bwMode="auto">
          <a:xfrm>
            <a:off x="1" y="8689086"/>
            <a:ext cx="3010988" cy="462223"/>
          </a:xfrm>
          <a:prstGeom prst="rect">
            <a:avLst/>
          </a:prstGeom>
          <a:noFill/>
          <a:ln w="9525">
            <a:noFill/>
            <a:miter lim="800000"/>
            <a:headEnd/>
            <a:tailEnd/>
          </a:ln>
          <a:effectLst/>
        </p:spPr>
        <p:txBody>
          <a:bodyPr vert="horz" wrap="square" lIns="91590" tIns="45794" rIns="91590" bIns="45794" numCol="1" anchor="b" anchorCtr="0" compatLnSpc="1">
            <a:prstTxWarp prst="textNoShape">
              <a:avLst/>
            </a:prstTxWarp>
          </a:bodyPr>
          <a:lstStyle>
            <a:lvl1pPr defTabSz="916804">
              <a:defRPr sz="1100" smtClean="0">
                <a:latin typeface="Arial" charset="0"/>
              </a:defRPr>
            </a:lvl1pPr>
          </a:lstStyle>
          <a:p>
            <a:pPr>
              <a:defRPr/>
            </a:pPr>
            <a:r>
              <a:rPr lang="en-US" dirty="0"/>
              <a:t>Whistleblower Act</a:t>
            </a:r>
          </a:p>
        </p:txBody>
      </p:sp>
      <p:sp>
        <p:nvSpPr>
          <p:cNvPr id="55301" name="Rectangle 5"/>
          <p:cNvSpPr>
            <a:spLocks noGrp="1" noChangeArrowheads="1"/>
          </p:cNvSpPr>
          <p:nvPr>
            <p:ph type="sldNum" sz="quarter" idx="3"/>
          </p:nvPr>
        </p:nvSpPr>
        <p:spPr bwMode="auto">
          <a:xfrm>
            <a:off x="3936716" y="8771762"/>
            <a:ext cx="3012174" cy="462223"/>
          </a:xfrm>
          <a:prstGeom prst="rect">
            <a:avLst/>
          </a:prstGeom>
          <a:noFill/>
          <a:ln w="9525">
            <a:noFill/>
            <a:miter lim="800000"/>
            <a:headEnd/>
            <a:tailEnd/>
          </a:ln>
          <a:effectLst/>
        </p:spPr>
        <p:txBody>
          <a:bodyPr vert="horz" wrap="square" lIns="91590" tIns="45794" rIns="91590" bIns="45794" numCol="1" anchor="b" anchorCtr="0" compatLnSpc="1">
            <a:prstTxWarp prst="textNoShape">
              <a:avLst/>
            </a:prstTxWarp>
          </a:bodyPr>
          <a:lstStyle>
            <a:lvl1pPr algn="r" defTabSz="916804">
              <a:defRPr sz="11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1" y="10460"/>
            <a:ext cx="3721576" cy="269981"/>
          </a:xfrm>
          <a:prstGeom prst="rect">
            <a:avLst/>
          </a:prstGeom>
          <a:noFill/>
        </p:spPr>
        <p:txBody>
          <a:bodyPr wrap="square" lIns="90953" tIns="45477" rIns="90953" bIns="45477">
            <a:spAutoFit/>
          </a:bodyPr>
          <a:lstStyle/>
          <a:p>
            <a:pPr>
              <a:defRPr/>
            </a:pPr>
            <a:r>
              <a:rPr lang="en-US" sz="1100" spc="299"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2"/>
            <a:ext cx="3010988" cy="460131"/>
          </a:xfrm>
          <a:prstGeom prst="rect">
            <a:avLst/>
          </a:prstGeom>
          <a:noFill/>
          <a:ln w="9525">
            <a:noFill/>
            <a:miter lim="800000"/>
            <a:headEnd/>
            <a:tailEnd/>
          </a:ln>
          <a:effectLst/>
        </p:spPr>
        <p:txBody>
          <a:bodyPr vert="horz" wrap="square" lIns="91590" tIns="45794" rIns="91590" bIns="45794" numCol="1" anchor="t" anchorCtr="0" compatLnSpc="1">
            <a:prstTxWarp prst="textNoShape">
              <a:avLst/>
            </a:prstTxWarp>
          </a:bodyPr>
          <a:lstStyle>
            <a:lvl1pPr defTabSz="916804">
              <a:defRPr sz="1100">
                <a:latin typeface="Arial" charset="0"/>
              </a:defRPr>
            </a:lvl1pPr>
          </a:lstStyle>
          <a:p>
            <a:pPr>
              <a:defRPr/>
            </a:pPr>
            <a:endParaRPr lang="en-US"/>
          </a:p>
        </p:txBody>
      </p:sp>
      <p:sp>
        <p:nvSpPr>
          <p:cNvPr id="12291" name="Rectangle 3"/>
          <p:cNvSpPr>
            <a:spLocks noGrp="1" noChangeArrowheads="1"/>
          </p:cNvSpPr>
          <p:nvPr>
            <p:ph type="dt" idx="1"/>
          </p:nvPr>
        </p:nvSpPr>
        <p:spPr bwMode="auto">
          <a:xfrm>
            <a:off x="3936716" y="2"/>
            <a:ext cx="3012174" cy="460131"/>
          </a:xfrm>
          <a:prstGeom prst="rect">
            <a:avLst/>
          </a:prstGeom>
          <a:noFill/>
          <a:ln w="9525">
            <a:noFill/>
            <a:miter lim="800000"/>
            <a:headEnd/>
            <a:tailEnd/>
          </a:ln>
          <a:effectLst/>
        </p:spPr>
        <p:txBody>
          <a:bodyPr vert="horz" wrap="square" lIns="91590" tIns="45794" rIns="91590" bIns="45794" numCol="1" anchor="t" anchorCtr="0" compatLnSpc="1">
            <a:prstTxWarp prst="textNoShape">
              <a:avLst/>
            </a:prstTxWarp>
          </a:bodyPr>
          <a:lstStyle>
            <a:lvl1pPr algn="r" defTabSz="916804">
              <a:defRPr sz="1100">
                <a:latin typeface="Arial" charset="0"/>
              </a:defRPr>
            </a:lvl1pPr>
          </a:lstStyle>
          <a:p>
            <a:pPr>
              <a:defRPr/>
            </a:pPr>
            <a:fld id="{D0F2284D-8049-4DF0-843F-74518FB6D18D}" type="datetime5">
              <a:rPr lang="en-US" smtClean="0"/>
              <a:t>5-Aug-20</a:t>
            </a:fld>
            <a:endParaRPr lang="en-US"/>
          </a:p>
        </p:txBody>
      </p:sp>
      <p:sp>
        <p:nvSpPr>
          <p:cNvPr id="9220" name="Rectangle 4"/>
          <p:cNvSpPr>
            <a:spLocks noGrp="1" noRot="1" noChangeAspect="1" noChangeArrowheads="1" noTextEdit="1"/>
          </p:cNvSpPr>
          <p:nvPr>
            <p:ph type="sldImg" idx="2"/>
          </p:nvPr>
        </p:nvSpPr>
        <p:spPr bwMode="auto">
          <a:xfrm>
            <a:off x="1168400" y="693738"/>
            <a:ext cx="4616450" cy="3462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95483" y="4387974"/>
            <a:ext cx="5559110" cy="4153724"/>
          </a:xfrm>
          <a:prstGeom prst="rect">
            <a:avLst/>
          </a:prstGeom>
          <a:noFill/>
          <a:ln w="9525">
            <a:noFill/>
            <a:miter lim="800000"/>
            <a:headEnd/>
            <a:tailEnd/>
          </a:ln>
          <a:effectLst/>
        </p:spPr>
        <p:txBody>
          <a:bodyPr vert="horz" wrap="square" lIns="91590" tIns="45794" rIns="91590" bIns="457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1" y="8771762"/>
            <a:ext cx="3010988" cy="462223"/>
          </a:xfrm>
          <a:prstGeom prst="rect">
            <a:avLst/>
          </a:prstGeom>
          <a:noFill/>
          <a:ln w="9525">
            <a:noFill/>
            <a:miter lim="800000"/>
            <a:headEnd/>
            <a:tailEnd/>
          </a:ln>
          <a:effectLst/>
        </p:spPr>
        <p:txBody>
          <a:bodyPr vert="horz" wrap="square" lIns="91590" tIns="45794" rIns="91590" bIns="45794" numCol="1" anchor="b" anchorCtr="0" compatLnSpc="1">
            <a:prstTxWarp prst="textNoShape">
              <a:avLst/>
            </a:prstTxWarp>
          </a:bodyPr>
          <a:lstStyle>
            <a:lvl1pPr defTabSz="916804">
              <a:defRPr sz="11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3936716" y="8771762"/>
            <a:ext cx="3012174" cy="462223"/>
          </a:xfrm>
          <a:prstGeom prst="rect">
            <a:avLst/>
          </a:prstGeom>
          <a:noFill/>
          <a:ln w="9525">
            <a:noFill/>
            <a:miter lim="800000"/>
            <a:headEnd/>
            <a:tailEnd/>
          </a:ln>
          <a:effectLst/>
        </p:spPr>
        <p:txBody>
          <a:bodyPr vert="horz" wrap="square" lIns="91590" tIns="45794" rIns="91590" bIns="45794" numCol="1" anchor="b" anchorCtr="0" compatLnSpc="1">
            <a:prstTxWarp prst="textNoShape">
              <a:avLst/>
            </a:prstTxWarp>
          </a:bodyPr>
          <a:lstStyle>
            <a:lvl1pPr algn="r" defTabSz="916804">
              <a:defRPr sz="11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96B7C8B1-1286-4931-AE83-D652A835DA1C}" type="datetime5">
              <a:rPr lang="en-US" altLang="en-US" smtClean="0"/>
              <a:t>5-Aug-20</a:t>
            </a:fld>
            <a:endParaRPr lang="en-US" altLang="en-US" dirty="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r>
              <a:rPr lang="en-US" altLang="en-US" dirty="0"/>
              <a:t>Template-WSU </a:t>
            </a:r>
            <a:r>
              <a:rPr lang="en-US" altLang="en-US" dirty="0" err="1"/>
              <a:t>Hrz</a:t>
            </a:r>
            <a:r>
              <a:rPr lang="en-US" altLang="en-US"/>
              <a:t>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7245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B1FC6BD8-254F-4DCC-8FEF-5D9B3B92A647}" type="slidenum">
              <a:rPr lang="en-US" smtClean="0"/>
              <a:pPr eaLnBrk="1" hangingPunct="1">
                <a:defRPr/>
              </a:pPr>
              <a:t>15</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455954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D0F2284D-8049-4DF0-843F-74518FB6D18D}" type="datetime5">
              <a:rPr lang="en-US" smtClean="0"/>
              <a:t>5-Aug-20</a:t>
            </a:fld>
            <a:endParaRPr lang="en-US"/>
          </a:p>
        </p:txBody>
      </p:sp>
      <p:sp>
        <p:nvSpPr>
          <p:cNvPr id="5" name="Footer Placeholder 4"/>
          <p:cNvSpPr>
            <a:spLocks noGrp="1"/>
          </p:cNvSpPr>
          <p:nvPr>
            <p:ph type="ftr" sz="quarter" idx="11"/>
          </p:nvPr>
        </p:nvSpPr>
        <p:spPr/>
        <p:txBody>
          <a:bodyPr/>
          <a:lstStyle/>
          <a:p>
            <a:pPr>
              <a:defRPr/>
            </a:pPr>
            <a:r>
              <a:rPr lang="en-US"/>
              <a:t>Template-WSU Hrz 201.ppt</a:t>
            </a:r>
          </a:p>
        </p:txBody>
      </p:sp>
      <p:sp>
        <p:nvSpPr>
          <p:cNvPr id="6" name="Slide Number Placeholder 5"/>
          <p:cNvSpPr>
            <a:spLocks noGrp="1"/>
          </p:cNvSpPr>
          <p:nvPr>
            <p:ph type="sldNum" sz="quarter" idx="12"/>
          </p:nvPr>
        </p:nvSpPr>
        <p:spPr/>
        <p:txBody>
          <a:bodyPr/>
          <a:lstStyle/>
          <a:p>
            <a:pPr>
              <a:defRPr/>
            </a:pPr>
            <a:fld id="{C23A3D8B-5633-4ECC-9DDA-387F39953303}" type="slidenum">
              <a:rPr lang="en-US" smtClean="0"/>
              <a:pPr>
                <a:defRPr/>
              </a:pPr>
              <a:t>18</a:t>
            </a:fld>
            <a:endParaRPr lang="en-US"/>
          </a:p>
        </p:txBody>
      </p:sp>
    </p:spTree>
    <p:extLst>
      <p:ext uri="{BB962C8B-B14F-4D97-AF65-F5344CB8AC3E}">
        <p14:creationId xmlns:p14="http://schemas.microsoft.com/office/powerpoint/2010/main" val="1602896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7DD4640C-8B4B-45CC-8E97-627A2F36C16D}" type="slidenum">
              <a:rPr lang="en-US" smtClean="0"/>
              <a:pPr eaLnBrk="1" hangingPunct="1">
                <a:defRPr/>
              </a:pPr>
              <a:t>23</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995693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7FA7F201-5BED-463C-A5CC-98373EB40BE8}" type="datetime5">
              <a:rPr lang="en-US" altLang="en-US" smtClean="0"/>
              <a:t>5-Aug-20</a:t>
            </a:fld>
            <a:endParaRPr lang="en-US" altLang="en-US"/>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325" eaLnBrk="0" hangingPunct="0">
              <a:spcBef>
                <a:spcPct val="30000"/>
              </a:spcBef>
              <a:defRPr sz="1100">
                <a:solidFill>
                  <a:schemeClr val="tx1"/>
                </a:solidFill>
                <a:latin typeface="Arial" charset="0"/>
              </a:defRPr>
            </a:lvl1pPr>
            <a:lvl2pPr marL="738876" indent="-283577" defTabSz="915325" eaLnBrk="0" hangingPunct="0">
              <a:spcBef>
                <a:spcPct val="30000"/>
              </a:spcBef>
              <a:defRPr sz="1100">
                <a:solidFill>
                  <a:schemeClr val="tx1"/>
                </a:solidFill>
                <a:latin typeface="Arial" charset="0"/>
              </a:defRPr>
            </a:lvl2pPr>
            <a:lvl3pPr marL="1135885" indent="-226862" defTabSz="915325" eaLnBrk="0" hangingPunct="0">
              <a:spcBef>
                <a:spcPct val="30000"/>
              </a:spcBef>
              <a:defRPr sz="1100">
                <a:solidFill>
                  <a:schemeClr val="tx1"/>
                </a:solidFill>
                <a:latin typeface="Arial" charset="0"/>
              </a:defRPr>
            </a:lvl3pPr>
            <a:lvl4pPr marL="1591184" indent="-226862" defTabSz="915325" eaLnBrk="0" hangingPunct="0">
              <a:spcBef>
                <a:spcPct val="30000"/>
              </a:spcBef>
              <a:defRPr sz="1100">
                <a:solidFill>
                  <a:schemeClr val="tx1"/>
                </a:solidFill>
                <a:latin typeface="Arial" charset="0"/>
              </a:defRPr>
            </a:lvl4pPr>
            <a:lvl5pPr marL="2044907" indent="-226862" defTabSz="915325" eaLnBrk="0" hangingPunct="0">
              <a:spcBef>
                <a:spcPct val="30000"/>
              </a:spcBef>
              <a:defRPr sz="1100">
                <a:solidFill>
                  <a:schemeClr val="tx1"/>
                </a:solidFill>
                <a:latin typeface="Arial" charset="0"/>
              </a:defRPr>
            </a:lvl5pPr>
            <a:lvl6pPr marL="2498632" indent="-226862" defTabSz="915325" eaLnBrk="0" fontAlgn="base" hangingPunct="0">
              <a:spcBef>
                <a:spcPct val="30000"/>
              </a:spcBef>
              <a:spcAft>
                <a:spcPct val="0"/>
              </a:spcAft>
              <a:defRPr sz="1100">
                <a:solidFill>
                  <a:schemeClr val="tx1"/>
                </a:solidFill>
                <a:latin typeface="Arial" charset="0"/>
              </a:defRPr>
            </a:lvl6pPr>
            <a:lvl7pPr marL="2952356" indent="-226862" defTabSz="915325" eaLnBrk="0" fontAlgn="base" hangingPunct="0">
              <a:spcBef>
                <a:spcPct val="30000"/>
              </a:spcBef>
              <a:spcAft>
                <a:spcPct val="0"/>
              </a:spcAft>
              <a:defRPr sz="1100">
                <a:solidFill>
                  <a:schemeClr val="tx1"/>
                </a:solidFill>
                <a:latin typeface="Arial" charset="0"/>
              </a:defRPr>
            </a:lvl7pPr>
            <a:lvl8pPr marL="3406078" indent="-226862" defTabSz="915325" eaLnBrk="0" fontAlgn="base" hangingPunct="0">
              <a:spcBef>
                <a:spcPct val="30000"/>
              </a:spcBef>
              <a:spcAft>
                <a:spcPct val="0"/>
              </a:spcAft>
              <a:defRPr sz="1100">
                <a:solidFill>
                  <a:schemeClr val="tx1"/>
                </a:solidFill>
                <a:latin typeface="Arial" charset="0"/>
              </a:defRPr>
            </a:lvl8pPr>
            <a:lvl9pPr marL="3859803" indent="-226862" defTabSz="915325" eaLnBrk="0" fontAlgn="base" hangingPunct="0">
              <a:spcBef>
                <a:spcPct val="30000"/>
              </a:spcBef>
              <a:spcAft>
                <a:spcPct val="0"/>
              </a:spcAft>
              <a:defRPr sz="11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25</a:t>
            </a:fld>
            <a:endParaRPr lang="en-US" altLang="en-US"/>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6862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6DA75E0E-1615-4CA9-8A3A-181D244BC262}" type="slidenum">
              <a:rPr lang="en-US" smtClean="0"/>
              <a:pPr eaLnBrk="1" hangingPunct="1">
                <a:defRPr/>
              </a:pPr>
              <a:t>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79259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04123B95-10FA-4903-AFEB-3C0F2DB8EA5A}" type="slidenum">
              <a:rPr lang="en-US" smtClean="0"/>
              <a:pPr eaLnBrk="1" hangingPunct="1">
                <a:defRPr/>
              </a:pPr>
              <a:t>3</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91149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6919789A-7879-49F7-BA86-D94907F0D913}" type="slidenum">
              <a:rPr lang="en-US" smtClean="0"/>
              <a:pPr eaLnBrk="1" hangingPunct="1">
                <a:defRPr/>
              </a:pPr>
              <a:t>4</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14134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6ACFA3DA-445F-4B3B-9F08-6A526D72B750}" type="slidenum">
              <a:rPr lang="en-US" smtClean="0"/>
              <a:pPr eaLnBrk="1" hangingPunct="1">
                <a:defRPr/>
              </a:pPr>
              <a:t>5</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7044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57B7F83F-ABE4-4C40-BCCF-A9C59DD7CEBF}" type="slidenum">
              <a:rPr lang="en-US" smtClean="0"/>
              <a:pPr eaLnBrk="1" hangingPunct="1">
                <a:defRPr/>
              </a:pPr>
              <a:t>6</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212317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CCA53236-C496-494D-9457-CBBA81B8FBE0}" type="slidenum">
              <a:rPr lang="en-US" smtClean="0"/>
              <a:pPr eaLnBrk="1" hangingPunct="1">
                <a:defRPr/>
              </a:pPr>
              <a:t>7</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3212313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4C63B98C-FF8C-4052-B375-3A44D3BB7D08}" type="slidenum">
              <a:rPr lang="en-US" smtClean="0"/>
              <a:pPr eaLnBrk="1" hangingPunct="1">
                <a:defRPr/>
              </a:pPr>
              <a:t>11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286573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691" eaLnBrk="0" hangingPunct="0">
              <a:defRPr>
                <a:solidFill>
                  <a:schemeClr val="tx1"/>
                </a:solidFill>
                <a:latin typeface="Arial" pitchFamily="34" charset="0"/>
              </a:defRPr>
            </a:lvl1pPr>
            <a:lvl2pPr marL="710685" indent="-273341" defTabSz="915691" eaLnBrk="0" hangingPunct="0">
              <a:defRPr>
                <a:solidFill>
                  <a:schemeClr val="tx1"/>
                </a:solidFill>
                <a:latin typeface="Arial" pitchFamily="34" charset="0"/>
              </a:defRPr>
            </a:lvl2pPr>
            <a:lvl3pPr marL="1093361" indent="-218673" defTabSz="915691" eaLnBrk="0" hangingPunct="0">
              <a:defRPr>
                <a:solidFill>
                  <a:schemeClr val="tx1"/>
                </a:solidFill>
                <a:latin typeface="Arial" pitchFamily="34" charset="0"/>
              </a:defRPr>
            </a:lvl3pPr>
            <a:lvl4pPr marL="1530705" indent="-218673" defTabSz="915691" eaLnBrk="0" hangingPunct="0">
              <a:defRPr>
                <a:solidFill>
                  <a:schemeClr val="tx1"/>
                </a:solidFill>
                <a:latin typeface="Arial" pitchFamily="34" charset="0"/>
              </a:defRPr>
            </a:lvl4pPr>
            <a:lvl5pPr marL="1968051" indent="-218673" defTabSz="915691" eaLnBrk="0" hangingPunct="0">
              <a:defRPr>
                <a:solidFill>
                  <a:schemeClr val="tx1"/>
                </a:solidFill>
                <a:latin typeface="Arial" pitchFamily="34" charset="0"/>
              </a:defRPr>
            </a:lvl5pPr>
            <a:lvl6pPr marL="2405394" indent="-218673" defTabSz="915691" eaLnBrk="0" fontAlgn="base" hangingPunct="0">
              <a:spcBef>
                <a:spcPct val="0"/>
              </a:spcBef>
              <a:spcAft>
                <a:spcPct val="0"/>
              </a:spcAft>
              <a:defRPr>
                <a:solidFill>
                  <a:schemeClr val="tx1"/>
                </a:solidFill>
                <a:latin typeface="Arial" pitchFamily="34" charset="0"/>
              </a:defRPr>
            </a:lvl6pPr>
            <a:lvl7pPr marL="2842738" indent="-218673" defTabSz="915691" eaLnBrk="0" fontAlgn="base" hangingPunct="0">
              <a:spcBef>
                <a:spcPct val="0"/>
              </a:spcBef>
              <a:spcAft>
                <a:spcPct val="0"/>
              </a:spcAft>
              <a:defRPr>
                <a:solidFill>
                  <a:schemeClr val="tx1"/>
                </a:solidFill>
                <a:latin typeface="Arial" pitchFamily="34" charset="0"/>
              </a:defRPr>
            </a:lvl7pPr>
            <a:lvl8pPr marL="3280082" indent="-218673" defTabSz="915691" eaLnBrk="0" fontAlgn="base" hangingPunct="0">
              <a:spcBef>
                <a:spcPct val="0"/>
              </a:spcBef>
              <a:spcAft>
                <a:spcPct val="0"/>
              </a:spcAft>
              <a:defRPr>
                <a:solidFill>
                  <a:schemeClr val="tx1"/>
                </a:solidFill>
                <a:latin typeface="Arial" pitchFamily="34" charset="0"/>
              </a:defRPr>
            </a:lvl8pPr>
            <a:lvl9pPr marL="3717426" indent="-218673" defTabSz="915691" eaLnBrk="0" fontAlgn="base" hangingPunct="0">
              <a:spcBef>
                <a:spcPct val="0"/>
              </a:spcBef>
              <a:spcAft>
                <a:spcPct val="0"/>
              </a:spcAft>
              <a:defRPr>
                <a:solidFill>
                  <a:schemeClr val="tx1"/>
                </a:solidFill>
                <a:latin typeface="Arial" pitchFamily="34" charset="0"/>
              </a:defRPr>
            </a:lvl9pPr>
          </a:lstStyle>
          <a:p>
            <a:pPr eaLnBrk="1" hangingPunct="1">
              <a:defRPr/>
            </a:pPr>
            <a:fld id="{5A11F551-CDC6-444E-A61F-CF78E705E636}" type="slidenum">
              <a:rPr lang="en-US" smtClean="0"/>
              <a:pPr eaLnBrk="1" hangingPunct="1">
                <a:defRPr/>
              </a:pPr>
              <a:t>13</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4283386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5" name="Picture 11" descr="HRS sign copy.jpg"/>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1914" y="903116"/>
            <a:ext cx="7772400" cy="480131"/>
          </a:xfrm>
        </p:spPr>
        <p:txBody>
          <a:bodyPr/>
          <a:lstStyle>
            <a:lvl1pPr>
              <a:defRPr sz="2800">
                <a:latin typeface="Lucida Sans Unicode" panose="020B0602030504020204" pitchFamily="34" charset="0"/>
                <a:cs typeface="Lucida Sans Unicode" panose="020B0602030504020204" pitchFamily="34" charset="0"/>
              </a:defRPr>
            </a:lvl1pPr>
          </a:lstStyle>
          <a:p>
            <a:r>
              <a:rPr lang="en-US" dirty="0"/>
              <a:t>Click to edit Master title style</a:t>
            </a:r>
          </a:p>
        </p:txBody>
      </p:sp>
      <p:sp>
        <p:nvSpPr>
          <p:cNvPr id="3" name="Content Placeholder 2"/>
          <p:cNvSpPr>
            <a:spLocks noGrp="1"/>
          </p:cNvSpPr>
          <p:nvPr>
            <p:ph idx="1"/>
          </p:nvPr>
        </p:nvSpPr>
        <p:spPr>
          <a:xfrm>
            <a:off x="801914" y="1543943"/>
            <a:ext cx="7772400" cy="1954894"/>
          </a:xfrm>
        </p:spPr>
        <p:txBody>
          <a:bodyPr/>
          <a:lstStyle>
            <a:lvl1pPr marL="344488" indent="-179388">
              <a:spcBef>
                <a:spcPts val="1200"/>
              </a:spcBef>
              <a:buClr>
                <a:srgbClr val="970035"/>
              </a:buClr>
              <a:buSzPct val="100000"/>
              <a:buFont typeface="Arial" pitchFamily="34" charset="0"/>
              <a:buChar char="•"/>
              <a:defRPr sz="2600" b="0">
                <a:latin typeface="Lucida Sans Unicode" panose="020B0602030504020204" pitchFamily="34" charset="0"/>
                <a:cs typeface="Lucida Sans Unicode" panose="020B0602030504020204" pitchFamily="34" charset="0"/>
              </a:defRPr>
            </a:lvl1pPr>
            <a:lvl2pPr marL="509588" indent="-165100">
              <a:spcBef>
                <a:spcPts val="400"/>
              </a:spcBef>
              <a:buClr>
                <a:srgbClr val="970035"/>
              </a:buClr>
              <a:buSzPct val="75000"/>
              <a:buFont typeface="Wingdings" pitchFamily="2" charset="2"/>
              <a:buChar char="§"/>
              <a:defRPr sz="2400">
                <a:latin typeface="Lucida Sans Unicode" panose="020B0602030504020204" pitchFamily="34" charset="0"/>
                <a:cs typeface="Lucida Sans Unicode" panose="020B0602030504020204" pitchFamily="34" charset="0"/>
              </a:defRPr>
            </a:lvl2pPr>
            <a:lvl3pPr marL="688975" indent="-179388">
              <a:spcBef>
                <a:spcPts val="400"/>
              </a:spcBef>
              <a:buClr>
                <a:srgbClr val="970035"/>
              </a:buClr>
              <a:buSzPct val="100000"/>
              <a:buFont typeface="Lucida Sans" pitchFamily="34" charset="0"/>
              <a:buChar char="–"/>
              <a:defRPr>
                <a:latin typeface="Lucida Sans Unicode" panose="020B0602030504020204" pitchFamily="34" charset="0"/>
                <a:cs typeface="Lucida Sans Unicode" panose="020B0602030504020204" pitchFamily="34" charset="0"/>
              </a:defRPr>
            </a:lvl3pPr>
            <a:lvl4pPr marL="914400" indent="-165100">
              <a:spcBef>
                <a:spcPts val="400"/>
              </a:spcBef>
              <a:buClr>
                <a:srgbClr val="970035"/>
              </a:buClr>
              <a:buSzPct val="100000"/>
              <a:buFont typeface="Arial" pitchFamily="34" charset="0"/>
              <a:buChar char="•"/>
              <a:defRPr lang="en-US" sz="2000" dirty="0" smtClean="0">
                <a:solidFill>
                  <a:schemeClr val="bg2"/>
                </a:solidFill>
                <a:latin typeface="Lucida Sans Unicode" panose="020B0602030504020204" pitchFamily="34" charset="0"/>
                <a:cs typeface="Lucida Sans Unicode" panose="020B0602030504020204" pitchFamily="34" charset="0"/>
              </a:defRPr>
            </a:lvl4pPr>
            <a:lvl5pPr marL="1079500" indent="-165100">
              <a:spcBef>
                <a:spcPts val="400"/>
              </a:spcBef>
              <a:buClr>
                <a:srgbClr val="970035"/>
              </a:buClr>
              <a:buSzPct val="100000"/>
              <a:buFont typeface="Arial" pitchFamily="34" charset="0"/>
              <a:buChar char="•"/>
              <a:defRPr lang="en-US" sz="2000" dirty="0">
                <a:solidFill>
                  <a:schemeClr val="bg2"/>
                </a:solidFill>
                <a:latin typeface="Lucida Sans Unicode" panose="020B0602030504020204" pitchFamily="34" charset="0"/>
                <a:cs typeface="Lucida Sans Unicode" panose="020B0602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02486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a:t>Click to edit Master title style</a:t>
            </a:r>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a:t>Click to edit Master title style</a:t>
            </a:r>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5" r:id="rId10"/>
  </p:sldLayoutIdLst>
  <p:transition/>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3" Type="http://schemas.openxmlformats.org/officeDocument/2006/relationships/hyperlink" Target="http://www.sao.wa.gov/" TargetMode="External"/><Relationship Id="rId2" Type="http://schemas.openxmlformats.org/officeDocument/2006/relationships/hyperlink" Target="http://internalaudit.wsu.edu/" TargetMode="External"/><Relationship Id="rId1" Type="http://schemas.openxmlformats.org/officeDocument/2006/relationships/slideLayout" Target="../slideLayouts/slideLayout10.xml"/><Relationship Id="rId4" Type="http://schemas.openxmlformats.org/officeDocument/2006/relationships/hyperlink" Target="http://ethics.wa.gov/"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sao.wa.gov/"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724400" y="280090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9"/>
          <p:cNvSpPr txBox="1">
            <a:spLocks noChangeArrowheads="1"/>
          </p:cNvSpPr>
          <p:nvPr/>
        </p:nvSpPr>
        <p:spPr>
          <a:xfrm>
            <a:off x="4186028" y="1281658"/>
            <a:ext cx="4819179" cy="1233488"/>
          </a:xfrm>
          <a:prstGeom prst="rect">
            <a:avLst/>
          </a:prstGeom>
        </p:spPr>
        <p:txBody>
          <a:bodyPr/>
          <a:lstStyle/>
          <a:p>
            <a:pPr algn="ctr" eaLnBrk="0" hangingPunct="0">
              <a:lnSpc>
                <a:spcPct val="90000"/>
              </a:lnSpc>
              <a:defRPr/>
            </a:pPr>
            <a:r>
              <a:rPr lang="en-US" sz="3600" b="1" kern="0" dirty="0">
                <a:solidFill>
                  <a:srgbClr val="981E32"/>
                </a:solidFill>
                <a:latin typeface="Lucida Sans Unicode" panose="020B0602030504020204" pitchFamily="34" charset="0"/>
                <a:cs typeface="Lucida Sans Unicode" panose="020B0602030504020204" pitchFamily="34" charset="0"/>
              </a:rPr>
              <a:t>State </a:t>
            </a:r>
            <a:br>
              <a:rPr lang="en-US" sz="3600" b="1" kern="0" dirty="0">
                <a:solidFill>
                  <a:srgbClr val="981E32"/>
                </a:solidFill>
                <a:latin typeface="Lucida Sans Unicode" panose="020B0602030504020204" pitchFamily="34" charset="0"/>
                <a:cs typeface="Lucida Sans Unicode" panose="020B0602030504020204" pitchFamily="34" charset="0"/>
              </a:rPr>
            </a:br>
            <a:r>
              <a:rPr lang="en-US" sz="3600" b="1" kern="0" dirty="0">
                <a:solidFill>
                  <a:srgbClr val="981E32"/>
                </a:solidFill>
                <a:latin typeface="Lucida Sans Unicode" panose="020B0602030504020204" pitchFamily="34" charset="0"/>
                <a:cs typeface="Lucida Sans Unicode" panose="020B0602030504020204" pitchFamily="34" charset="0"/>
              </a:rPr>
              <a:t>Whistleblower </a:t>
            </a:r>
            <a:br>
              <a:rPr lang="en-US" sz="3600" b="1" kern="0" dirty="0">
                <a:solidFill>
                  <a:srgbClr val="981E32"/>
                </a:solidFill>
                <a:latin typeface="Lucida Sans Unicode" panose="020B0602030504020204" pitchFamily="34" charset="0"/>
                <a:cs typeface="Lucida Sans Unicode" panose="020B0602030504020204" pitchFamily="34" charset="0"/>
              </a:rPr>
            </a:br>
            <a:r>
              <a:rPr lang="en-US" sz="3600" b="1" kern="0" dirty="0">
                <a:solidFill>
                  <a:srgbClr val="981E32"/>
                </a:solidFill>
                <a:latin typeface="Lucida Sans Unicode" panose="020B0602030504020204" pitchFamily="34" charset="0"/>
                <a:cs typeface="Lucida Sans Unicode" panose="020B0602030504020204" pitchFamily="34" charset="0"/>
              </a:rPr>
              <a:t>Act</a:t>
            </a:r>
          </a:p>
        </p:txBody>
      </p:sp>
      <p:sp>
        <p:nvSpPr>
          <p:cNvPr id="13" name="Rectangle 20"/>
          <p:cNvSpPr txBox="1">
            <a:spLocks noChangeArrowheads="1"/>
          </p:cNvSpPr>
          <p:nvPr/>
        </p:nvSpPr>
        <p:spPr>
          <a:xfrm>
            <a:off x="1835536" y="6509367"/>
            <a:ext cx="1850056" cy="431987"/>
          </a:xfrm>
          <a:prstGeom prst="rect">
            <a:avLst/>
          </a:prstGeom>
        </p:spPr>
        <p:txBody>
          <a:bodyPr/>
          <a:lstStyle/>
          <a:p>
            <a:pPr marL="165100" indent="-165100" algn="ctr">
              <a:spcBef>
                <a:spcPct val="25000"/>
              </a:spcBef>
              <a:buClr>
                <a:srgbClr val="C60C30"/>
              </a:buClr>
              <a:buSzPct val="100000"/>
              <a:buFont typeface="Arial" charset="0"/>
              <a:buNone/>
              <a:defRPr/>
            </a:pPr>
            <a:r>
              <a:rPr lang="en-US" sz="1200" kern="0" dirty="0">
                <a:solidFill>
                  <a:schemeClr val="bg2"/>
                </a:solidFill>
                <a:latin typeface="StoneSans" pitchFamily="34" charset="0"/>
              </a:rPr>
              <a:t>Updated July 2020</a:t>
            </a:r>
            <a:endParaRPr lang="en-US" sz="1400" kern="0" dirty="0">
              <a:solidFill>
                <a:schemeClr val="bg2"/>
              </a:solidFill>
              <a:latin typeface="StoneSans" pitchFamily="34" charset="0"/>
            </a:endParaRPr>
          </a:p>
        </p:txBody>
      </p:sp>
      <p:cxnSp>
        <p:nvCxnSpPr>
          <p:cNvPr id="16" name="Straight Connector 15"/>
          <p:cNvCxnSpPr/>
          <p:nvPr/>
        </p:nvCxnSpPr>
        <p:spPr>
          <a:xfrm>
            <a:off x="4724400" y="464875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4724400" y="3230563"/>
            <a:ext cx="3933825" cy="265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622300" lvl="1" indent="-165100">
              <a:lnSpc>
                <a:spcPct val="150000"/>
              </a:lnSpc>
              <a:spcBef>
                <a:spcPts val="400"/>
              </a:spcBef>
              <a:buClr>
                <a:srgbClr val="C60C30"/>
              </a:buClr>
              <a:buSzPct val="100000"/>
              <a:defRPr/>
            </a:pPr>
            <a:r>
              <a:rPr lang="en-US" sz="2000" kern="0" dirty="0">
                <a:solidFill>
                  <a:srgbClr val="5F5F5F"/>
                </a:solidFill>
                <a:latin typeface="Lucida Sans Unicode" panose="020B0602030504020204" pitchFamily="34" charset="0"/>
                <a:cs typeface="Lucida Sans Unicode" panose="020B0602030504020204" pitchFamily="34" charset="0"/>
              </a:rPr>
              <a:t>Heather Lopez</a:t>
            </a:r>
          </a:p>
          <a:p>
            <a:pPr marL="746125" lvl="1" indent="-288925">
              <a:spcBef>
                <a:spcPts val="400"/>
              </a:spcBef>
              <a:buClr>
                <a:srgbClr val="C60C30"/>
              </a:buClr>
              <a:buSzPct val="100000"/>
              <a:defRPr/>
            </a:pPr>
            <a:r>
              <a:rPr lang="en-US" sz="2000" kern="0" dirty="0">
                <a:solidFill>
                  <a:srgbClr val="5F5F5F"/>
                </a:solidFill>
                <a:latin typeface="Lucida Sans Unicode" panose="020B0602030504020204" pitchFamily="34" charset="0"/>
                <a:cs typeface="Lucida Sans Unicode" panose="020B0602030504020204" pitchFamily="34" charset="0"/>
              </a:rPr>
              <a:t>Chief Audit Executive,     Internal Audit</a:t>
            </a:r>
          </a:p>
          <a:p>
            <a:pPr marL="746125" lvl="1" indent="-288925">
              <a:spcBef>
                <a:spcPts val="400"/>
              </a:spcBef>
              <a:buClr>
                <a:srgbClr val="C60C30"/>
              </a:buClr>
              <a:buSzPct val="100000"/>
              <a:defRPr/>
            </a:pPr>
            <a:endParaRPr lang="en-US" sz="2000" kern="0" dirty="0">
              <a:solidFill>
                <a:srgbClr val="5F5F5F"/>
              </a:solidFill>
              <a:latin typeface="Lucida Sans Unicode" panose="020B0602030504020204" pitchFamily="34" charset="0"/>
              <a:cs typeface="Lucida Sans Unicode" panose="020B0602030504020204" pitchFamily="34" charset="0"/>
            </a:endParaRPr>
          </a:p>
          <a:p>
            <a:pPr marL="746125" lvl="1" indent="-288925">
              <a:spcBef>
                <a:spcPts val="400"/>
              </a:spcBef>
              <a:buClr>
                <a:srgbClr val="C60C30"/>
              </a:buClr>
              <a:buSzPct val="100000"/>
              <a:defRPr/>
            </a:pPr>
            <a:endParaRPr lang="en-US" sz="2000" kern="0" dirty="0">
              <a:solidFill>
                <a:srgbClr val="5F5F5F"/>
              </a:solidFill>
              <a:latin typeface="Lucida Sans Unicode" panose="020B0602030504020204" pitchFamily="34" charset="0"/>
              <a:cs typeface="Lucida Sans Unicode" panose="020B0602030504020204" pitchFamily="34" charset="0"/>
            </a:endParaRPr>
          </a:p>
          <a:p>
            <a:pPr marL="746125" lvl="1" indent="-288925">
              <a:spcBef>
                <a:spcPts val="400"/>
              </a:spcBef>
              <a:buClr>
                <a:srgbClr val="C60C30"/>
              </a:buClr>
              <a:buSzPct val="100000"/>
              <a:defRPr/>
            </a:pPr>
            <a:endParaRPr lang="en-US" sz="2000" kern="0" dirty="0">
              <a:solidFill>
                <a:srgbClr val="5F5F5F"/>
              </a:solidFill>
              <a:latin typeface="Lucida Sans Unicode" panose="020B0602030504020204" pitchFamily="34" charset="0"/>
              <a:cs typeface="Lucida Sans Unicode" panose="020B0602030504020204" pitchFamily="34" charset="0"/>
            </a:endParaRPr>
          </a:p>
          <a:p>
            <a:pPr marL="746125" lvl="1" indent="-288925">
              <a:spcBef>
                <a:spcPts val="400"/>
              </a:spcBef>
              <a:buClr>
                <a:srgbClr val="C60C30"/>
              </a:buClr>
              <a:buSzPct val="100000"/>
              <a:defRPr/>
            </a:pPr>
            <a:r>
              <a:rPr lang="en-US" sz="2000" kern="0" dirty="0">
                <a:solidFill>
                  <a:srgbClr val="5F5F5F"/>
                </a:solidFill>
                <a:latin typeface="Lucida Sans Unicode" panose="020B0602030504020204" pitchFamily="34" charset="0"/>
                <a:cs typeface="Lucida Sans Unicode" panose="020B0602030504020204" pitchFamily="34" charset="0"/>
              </a:rPr>
              <a:t>      July 2020</a:t>
            </a:r>
          </a:p>
        </p:txBody>
      </p:sp>
      <p:pic>
        <p:nvPicPr>
          <p:cNvPr id="11" name="Picture 23" descr="C:\Documents and Settings\dschmidt\Local Settings\Temporary Internet Files\Content.IE5\GSAFRTTD\MPj038778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867" y="884174"/>
            <a:ext cx="4013159" cy="562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915875"/>
            <a:ext cx="9144000" cy="775597"/>
          </a:xfrm>
        </p:spPr>
        <p:txBody>
          <a:bodyPr/>
          <a:lstStyle/>
          <a:p>
            <a:r>
              <a:rPr lang="en-US" sz="4800" dirty="0">
                <a:solidFill>
                  <a:srgbClr val="970035"/>
                </a:solidFill>
                <a:latin typeface="Stone Serif" pitchFamily="18" charset="0"/>
              </a:rPr>
              <a:t>Investigation</a:t>
            </a:r>
          </a:p>
        </p:txBody>
      </p:sp>
      <p:sp>
        <p:nvSpPr>
          <p:cNvPr id="18435" name="Content Placeholder 2"/>
          <p:cNvSpPr>
            <a:spLocks noGrp="1"/>
          </p:cNvSpPr>
          <p:nvPr>
            <p:ph idx="1"/>
          </p:nvPr>
        </p:nvSpPr>
        <p:spPr>
          <a:xfrm>
            <a:off x="884816" y="1663391"/>
            <a:ext cx="7772400" cy="4763868"/>
          </a:xfrm>
        </p:spPr>
        <p:txBody>
          <a:bodyPr/>
          <a:lstStyle/>
          <a:p>
            <a:pPr>
              <a:spcBef>
                <a:spcPts val="1600"/>
              </a:spcBef>
              <a:buClr>
                <a:srgbClr val="970035"/>
              </a:buClr>
            </a:pPr>
            <a:r>
              <a:rPr dirty="0">
                <a:latin typeface="Stone Serif" pitchFamily="18" charset="0"/>
              </a:rPr>
              <a:t>SAO entrance meeting with subject</a:t>
            </a:r>
          </a:p>
          <a:p>
            <a:pPr lvl="2">
              <a:spcBef>
                <a:spcPts val="1600"/>
              </a:spcBef>
              <a:buClr>
                <a:srgbClr val="970035"/>
              </a:buClr>
            </a:pPr>
            <a:r>
              <a:rPr sz="2400" dirty="0">
                <a:latin typeface="Stone Serif" pitchFamily="18" charset="0"/>
              </a:rPr>
              <a:t>WSU Internal Audit is audit liaison</a:t>
            </a:r>
          </a:p>
          <a:p>
            <a:pPr>
              <a:spcBef>
                <a:spcPts val="1600"/>
              </a:spcBef>
              <a:buClr>
                <a:srgbClr val="970035"/>
              </a:buClr>
            </a:pPr>
            <a:r>
              <a:rPr dirty="0">
                <a:latin typeface="Stone Serif" pitchFamily="18" charset="0"/>
              </a:rPr>
              <a:t>SAO procedure: interviews, data collection, other procedures depending on circumstances</a:t>
            </a:r>
          </a:p>
          <a:p>
            <a:pPr>
              <a:spcBef>
                <a:spcPts val="1600"/>
              </a:spcBef>
              <a:buClr>
                <a:srgbClr val="970035"/>
              </a:buClr>
            </a:pPr>
            <a:r>
              <a:rPr dirty="0">
                <a:latin typeface="Stone Serif" pitchFamily="18" charset="0"/>
              </a:rPr>
              <a:t>SAO close meeting with subject</a:t>
            </a:r>
          </a:p>
          <a:p>
            <a:pPr>
              <a:spcBef>
                <a:spcPts val="1600"/>
              </a:spcBef>
              <a:buClr>
                <a:srgbClr val="970035"/>
              </a:buClr>
            </a:pPr>
            <a:r>
              <a:rPr dirty="0">
                <a:latin typeface="Stone Serif" pitchFamily="18" charset="0"/>
              </a:rPr>
              <a:t>SAO reporting – to sao.wa.gov, copy of report to employing agency</a:t>
            </a:r>
          </a:p>
          <a:p>
            <a:pPr marL="165100" indent="0">
              <a:spcBef>
                <a:spcPts val="1600"/>
              </a:spcBef>
              <a:buNone/>
            </a:pPr>
            <a:r>
              <a:rPr dirty="0">
                <a:latin typeface="Stone Serif" pitchFamily="18" charset="0"/>
              </a:rPr>
              <a:t>If charge of ethics violation, the report is referred to Executive Ethics Board (EEB) </a:t>
            </a:r>
          </a:p>
        </p:txBody>
      </p:sp>
    </p:spTree>
    <p:extLst>
      <p:ext uri="{BB962C8B-B14F-4D97-AF65-F5344CB8AC3E}">
        <p14:creationId xmlns:p14="http://schemas.microsoft.com/office/powerpoint/2010/main" val="163967553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74453" y="2303253"/>
            <a:ext cx="8669546" cy="4554747"/>
          </a:xfrm>
          <a:ln algn="ctr"/>
        </p:spPr>
        <p:txBody>
          <a:bodyPr anchorCtr="0"/>
          <a:lstStyle/>
          <a:p>
            <a:pPr marL="168275" indent="-3175" eaLnBrk="1" hangingPunct="1">
              <a:lnSpc>
                <a:spcPct val="85000"/>
              </a:lnSpc>
              <a:buFont typeface="Arial" pitchFamily="34" charset="0"/>
              <a:buNone/>
              <a:defRPr/>
            </a:pPr>
            <a:r>
              <a:rPr dirty="0">
                <a:latin typeface="Stone Serif" pitchFamily="18" charset="0"/>
              </a:rPr>
              <a:t>Any action by a state employee undertaken in the performance of his/her duties which:</a:t>
            </a:r>
          </a:p>
          <a:p>
            <a:pPr eaLnBrk="1" hangingPunct="1">
              <a:lnSpc>
                <a:spcPct val="85000"/>
              </a:lnSpc>
              <a:buFontTx/>
              <a:buNone/>
              <a:defRPr/>
            </a:pPr>
            <a:endParaRPr sz="1600" dirty="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b="1" dirty="0">
                <a:effectLst>
                  <a:outerShdw blurRad="38100" dist="38100" dir="2700000" algn="tl">
                    <a:srgbClr val="000000">
                      <a:alpha val="43137"/>
                    </a:srgbClr>
                  </a:outerShdw>
                </a:effectLst>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dirty="0">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dirty="0">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b="1" dirty="0">
                <a:effectLst>
                  <a:outerShdw blurRad="38100" dist="38100" dir="2700000" algn="tl">
                    <a:srgbClr val="000000">
                      <a:alpha val="43137"/>
                    </a:srgbClr>
                  </a:outerShdw>
                </a:effectLst>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dirty="0">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a:latin typeface="Stone Serif" pitchFamily="18" charset="0"/>
            </a:endParaRPr>
          </a:p>
        </p:txBody>
      </p:sp>
      <p:sp>
        <p:nvSpPr>
          <p:cNvPr id="19459" name="Rectangle 3"/>
          <p:cNvSpPr>
            <a:spLocks noGrp="1" noChangeArrowheads="1"/>
          </p:cNvSpPr>
          <p:nvPr>
            <p:ph type="title"/>
          </p:nvPr>
        </p:nvSpPr>
        <p:spPr bwMode="auto">
          <a:xfrm>
            <a:off x="0" y="699247"/>
            <a:ext cx="9144000" cy="1414329"/>
          </a:xfrm>
        </p:spPr>
        <p:txBody>
          <a:bodyPr anchor="t" anchorCtr="0"/>
          <a:lstStyle/>
          <a:p>
            <a:pPr algn="ctr" eaLnBrk="1" hangingPunct="1"/>
            <a:r>
              <a:rPr lang="en-US" sz="4800" dirty="0">
                <a:solidFill>
                  <a:srgbClr val="970035"/>
                </a:solidFill>
                <a:latin typeface="Stone Serif" pitchFamily="18" charset="0"/>
              </a:rPr>
              <a:t>What is Improper </a:t>
            </a:r>
            <a:br>
              <a:rPr lang="en-US" sz="4800" dirty="0">
                <a:solidFill>
                  <a:srgbClr val="970035"/>
                </a:solidFill>
                <a:latin typeface="Stone Serif" pitchFamily="18" charset="0"/>
              </a:rPr>
            </a:br>
            <a:r>
              <a:rPr lang="en-US" sz="4800" dirty="0">
                <a:solidFill>
                  <a:srgbClr val="970035"/>
                </a:solidFill>
                <a:latin typeface="Stone Serif" pitchFamily="18" charset="0"/>
              </a:rPr>
              <a:t>Governmental Action?</a:t>
            </a:r>
          </a:p>
        </p:txBody>
      </p:sp>
    </p:spTree>
    <p:extLst>
      <p:ext uri="{BB962C8B-B14F-4D97-AF65-F5344CB8AC3E}">
        <p14:creationId xmlns:p14="http://schemas.microsoft.com/office/powerpoint/2010/main" val="425962645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690282"/>
            <a:ext cx="9144000" cy="1488142"/>
          </a:xfrm>
        </p:spPr>
        <p:txBody>
          <a:bodyPr/>
          <a:lstStyle/>
          <a:p>
            <a:pPr algn="ctr"/>
            <a:r>
              <a:rPr lang="en-US" sz="4800" dirty="0">
                <a:solidFill>
                  <a:srgbClr val="970035"/>
                </a:solidFill>
                <a:latin typeface="Stone Serif" pitchFamily="18" charset="0"/>
              </a:rPr>
              <a:t>Gross Waste of Funds, </a:t>
            </a:r>
            <a:br>
              <a:rPr lang="en-US" sz="4800" dirty="0">
                <a:solidFill>
                  <a:srgbClr val="970035"/>
                </a:solidFill>
                <a:latin typeface="Stone Serif" pitchFamily="18" charset="0"/>
              </a:rPr>
            </a:br>
            <a:r>
              <a:rPr lang="en-US" sz="4800" dirty="0">
                <a:solidFill>
                  <a:srgbClr val="970035"/>
                </a:solidFill>
                <a:latin typeface="Stone Serif" pitchFamily="18" charset="0"/>
              </a:rPr>
              <a:t>Gross Mismanagement</a:t>
            </a:r>
          </a:p>
        </p:txBody>
      </p:sp>
      <p:sp>
        <p:nvSpPr>
          <p:cNvPr id="20483" name="Content Placeholder 2"/>
          <p:cNvSpPr>
            <a:spLocks noGrp="1"/>
          </p:cNvSpPr>
          <p:nvPr>
            <p:ph idx="1"/>
          </p:nvPr>
        </p:nvSpPr>
        <p:spPr>
          <a:xfrm>
            <a:off x="671060" y="2178424"/>
            <a:ext cx="7772400" cy="4221629"/>
          </a:xfrm>
        </p:spPr>
        <p:txBody>
          <a:bodyPr/>
          <a:lstStyle/>
          <a:p>
            <a:pPr marL="0" indent="0">
              <a:buNone/>
            </a:pPr>
            <a:r>
              <a:rPr dirty="0">
                <a:latin typeface="Stone Serif" pitchFamily="18" charset="0"/>
              </a:rPr>
              <a:t>RCW 42.40.020 definition, states:</a:t>
            </a:r>
          </a:p>
          <a:p>
            <a:pPr>
              <a:buClr>
                <a:srgbClr val="970035"/>
              </a:buClr>
            </a:pPr>
            <a:r>
              <a:rPr sz="2200" dirty="0">
                <a:latin typeface="Stone Serif" pitchFamily="18" charset="0"/>
              </a:rPr>
              <a:t>(5)“Gross waste of funds” means to spend or use funds or to allow funds to be used without valuable result in a manner grossly deviating from the standard of care or competence that a reasonable person would observe in the same situation.</a:t>
            </a:r>
          </a:p>
          <a:p>
            <a:pPr>
              <a:spcBef>
                <a:spcPts val="1600"/>
              </a:spcBef>
              <a:buClr>
                <a:srgbClr val="970035"/>
              </a:buClr>
            </a:pPr>
            <a:r>
              <a:rPr sz="2200" dirty="0">
                <a:latin typeface="Stone Serif" pitchFamily="18" charset="0"/>
              </a:rPr>
              <a:t>(4)”Gross mismanagement” means the exercise of management responsibilities in a manner grossly deviating from the standard of care or competence that a reasonable person would observe in the same situation.</a:t>
            </a:r>
          </a:p>
        </p:txBody>
      </p:sp>
    </p:spTree>
    <p:extLst>
      <p:ext uri="{BB962C8B-B14F-4D97-AF65-F5344CB8AC3E}">
        <p14:creationId xmlns:p14="http://schemas.microsoft.com/office/powerpoint/2010/main" val="91343701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1706" y="2303253"/>
            <a:ext cx="8652294" cy="4554747"/>
          </a:xfrm>
          <a:ln algn="ctr"/>
        </p:spPr>
        <p:txBody>
          <a:bodyPr anchorCtr="0"/>
          <a:lstStyle/>
          <a:p>
            <a:pPr marL="168275" indent="-3175" eaLnBrk="1" hangingPunct="1">
              <a:lnSpc>
                <a:spcPct val="85000"/>
              </a:lnSpc>
              <a:buFont typeface="Arial" pitchFamily="34" charset="0"/>
              <a:buNone/>
              <a:defRPr/>
            </a:pPr>
            <a:r>
              <a:rPr dirty="0">
                <a:latin typeface="Stone Serif" pitchFamily="18" charset="0"/>
              </a:rPr>
              <a:t>Any action by a state employee undertaken in the performance of his/her duties which:</a:t>
            </a:r>
          </a:p>
          <a:p>
            <a:pPr eaLnBrk="1" hangingPunct="1">
              <a:lnSpc>
                <a:spcPct val="85000"/>
              </a:lnSpc>
              <a:buFontTx/>
              <a:buNone/>
              <a:defRPr/>
            </a:pPr>
            <a:endParaRPr dirty="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dirty="0">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b="1" dirty="0">
                <a:effectLst>
                  <a:outerShdw blurRad="38100" dist="38100" dir="2700000" algn="tl">
                    <a:srgbClr val="000000">
                      <a:alpha val="43137"/>
                    </a:srgbClr>
                  </a:outerShdw>
                </a:effectLst>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b="1" dirty="0">
                <a:effectLst>
                  <a:outerShdw blurRad="38100" dist="38100" dir="2700000" algn="tl">
                    <a:srgbClr val="000000">
                      <a:alpha val="43137"/>
                    </a:srgbClr>
                  </a:outerShdw>
                </a:effectLst>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a:latin typeface="Stone Serif" pitchFamily="18" charset="0"/>
            </a:endParaRPr>
          </a:p>
        </p:txBody>
      </p:sp>
      <p:sp>
        <p:nvSpPr>
          <p:cNvPr id="25603" name="Rectangle 3"/>
          <p:cNvSpPr>
            <a:spLocks noGrp="1" noChangeArrowheads="1"/>
          </p:cNvSpPr>
          <p:nvPr>
            <p:ph type="title"/>
          </p:nvPr>
        </p:nvSpPr>
        <p:spPr bwMode="auto">
          <a:xfrm>
            <a:off x="0" y="712519"/>
            <a:ext cx="9144000" cy="1440394"/>
          </a:xfrm>
        </p:spPr>
        <p:txBody>
          <a:bodyPr anchor="t" anchorCtr="0"/>
          <a:lstStyle/>
          <a:p>
            <a:pPr algn="ctr" eaLnBrk="1" hangingPunct="1"/>
            <a:r>
              <a:rPr lang="en-US" sz="4800" dirty="0">
                <a:solidFill>
                  <a:srgbClr val="970035"/>
                </a:solidFill>
                <a:latin typeface="Stone Serif" pitchFamily="18" charset="0"/>
              </a:rPr>
              <a:t>What is Improper </a:t>
            </a:r>
            <a:br>
              <a:rPr lang="en-US" sz="4800" dirty="0">
                <a:solidFill>
                  <a:srgbClr val="970035"/>
                </a:solidFill>
                <a:latin typeface="Stone Serif" pitchFamily="18" charset="0"/>
              </a:rPr>
            </a:br>
            <a:r>
              <a:rPr lang="en-US" sz="4800" dirty="0">
                <a:solidFill>
                  <a:srgbClr val="970035"/>
                </a:solidFill>
                <a:latin typeface="Stone Serif" pitchFamily="18" charset="0"/>
              </a:rPr>
              <a:t>Governmental Action?</a:t>
            </a:r>
          </a:p>
        </p:txBody>
      </p:sp>
    </p:spTree>
    <p:extLst>
      <p:ext uri="{BB962C8B-B14F-4D97-AF65-F5344CB8AC3E}">
        <p14:creationId xmlns:p14="http://schemas.microsoft.com/office/powerpoint/2010/main" val="3784240641"/>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692777"/>
            <a:ext cx="9144000" cy="1103379"/>
          </a:xfrm>
        </p:spPr>
        <p:txBody>
          <a:bodyPr/>
          <a:lstStyle/>
          <a:p>
            <a:pPr algn="ctr"/>
            <a:r>
              <a:rPr lang="en-US" sz="3600" dirty="0">
                <a:solidFill>
                  <a:srgbClr val="970035"/>
                </a:solidFill>
                <a:latin typeface="Stone Serif" pitchFamily="18" charset="0"/>
              </a:rPr>
              <a:t>RCW 42.40.020 Definitions of </a:t>
            </a:r>
            <a:br>
              <a:rPr lang="en-US" sz="3600" dirty="0">
                <a:solidFill>
                  <a:srgbClr val="970035"/>
                </a:solidFill>
                <a:latin typeface="Stone Serif" pitchFamily="18" charset="0"/>
              </a:rPr>
            </a:br>
            <a:r>
              <a:rPr lang="en-US" sz="3600" dirty="0">
                <a:solidFill>
                  <a:srgbClr val="970035"/>
                </a:solidFill>
                <a:latin typeface="Stone Serif" pitchFamily="18" charset="0"/>
              </a:rPr>
              <a:t>Improper Conduct</a:t>
            </a:r>
          </a:p>
        </p:txBody>
      </p:sp>
      <p:sp>
        <p:nvSpPr>
          <p:cNvPr id="17411" name="Content Placeholder 2"/>
          <p:cNvSpPr>
            <a:spLocks noGrp="1"/>
          </p:cNvSpPr>
          <p:nvPr>
            <p:ph idx="1"/>
          </p:nvPr>
        </p:nvSpPr>
        <p:spPr>
          <a:xfrm>
            <a:off x="659185" y="1961017"/>
            <a:ext cx="7772400" cy="4378635"/>
          </a:xfrm>
        </p:spPr>
        <p:txBody>
          <a:bodyPr/>
          <a:lstStyle/>
          <a:p>
            <a:pPr marL="581025" indent="-401638" eaLnBrk="1" hangingPunct="1">
              <a:lnSpc>
                <a:spcPct val="85000"/>
              </a:lnSpc>
              <a:spcBef>
                <a:spcPts val="1600"/>
              </a:spcBef>
              <a:buClr>
                <a:srgbClr val="970035"/>
              </a:buClr>
              <a:buSzPct val="125000"/>
              <a:buFontTx/>
              <a:buChar char="•"/>
              <a:defRPr/>
            </a:pPr>
            <a:r>
              <a:rPr dirty="0">
                <a:latin typeface="Stone Serif" pitchFamily="18" charset="0"/>
              </a:rPr>
              <a:t>(8) ‘substantial and specific danger to the public health or safety’ means a risk of serious injury, illness, peril, or loss, to which the exposure of the public is a gross deviation from the standard of care or competence which a reasonable person would observe in the same situation.</a:t>
            </a:r>
          </a:p>
          <a:p>
            <a:pPr marL="581025" indent="-401638" eaLnBrk="1" hangingPunct="1">
              <a:lnSpc>
                <a:spcPct val="85000"/>
              </a:lnSpc>
              <a:spcBef>
                <a:spcPts val="1600"/>
              </a:spcBef>
              <a:buClr>
                <a:srgbClr val="970035"/>
              </a:buClr>
              <a:buSzPct val="125000"/>
              <a:buFontTx/>
              <a:buChar char="•"/>
              <a:defRPr/>
            </a:pPr>
            <a:r>
              <a:rPr dirty="0">
                <a:solidFill>
                  <a:srgbClr val="000000"/>
                </a:solidFill>
                <a:latin typeface="Stone Serif" pitchFamily="18" charset="0"/>
              </a:rPr>
              <a:t>(6)(a)(v) ‘Prevents dissemination of scientific opinion’ or alters technical findings without scientifically valid justification, unless state law or a common law privilege prohibits disclosure.</a:t>
            </a:r>
          </a:p>
        </p:txBody>
      </p:sp>
    </p:spTree>
    <p:extLst>
      <p:ext uri="{BB962C8B-B14F-4D97-AF65-F5344CB8AC3E}">
        <p14:creationId xmlns:p14="http://schemas.microsoft.com/office/powerpoint/2010/main" val="157890082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91705" y="2286000"/>
            <a:ext cx="8652295" cy="4572000"/>
          </a:xfrm>
          <a:ln algn="ctr"/>
        </p:spPr>
        <p:txBody>
          <a:bodyPr anchorCtr="0"/>
          <a:lstStyle/>
          <a:p>
            <a:pPr marL="168275" indent="-3175" eaLnBrk="1" hangingPunct="1">
              <a:lnSpc>
                <a:spcPct val="85000"/>
              </a:lnSpc>
              <a:buFont typeface="Arial" pitchFamily="34" charset="0"/>
              <a:buNone/>
              <a:defRPr/>
            </a:pPr>
            <a:r>
              <a:rPr dirty="0">
                <a:latin typeface="Stone Serif" pitchFamily="18" charset="0"/>
              </a:rPr>
              <a:t>Any action by a state employee undertaken in the performance of his/her duties which:</a:t>
            </a:r>
          </a:p>
          <a:p>
            <a:pPr eaLnBrk="1" hangingPunct="1">
              <a:lnSpc>
                <a:spcPct val="85000"/>
              </a:lnSpc>
              <a:buFontTx/>
              <a:buNone/>
              <a:defRPr/>
            </a:pPr>
            <a:endParaRPr sz="1400" dirty="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b="1" dirty="0">
                <a:effectLst>
                  <a:outerShdw blurRad="38100" dist="38100" dir="2700000" algn="tl">
                    <a:srgbClr val="000000">
                      <a:alpha val="43137"/>
                    </a:srgbClr>
                  </a:outerShdw>
                </a:effectLst>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lang="en-US" dirty="0">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a:latin typeface="Stone Serif" pitchFamily="18" charset="0"/>
            </a:endParaRPr>
          </a:p>
        </p:txBody>
      </p:sp>
      <p:sp>
        <p:nvSpPr>
          <p:cNvPr id="27651" name="Rectangle 3"/>
          <p:cNvSpPr>
            <a:spLocks noGrp="1" noChangeArrowheads="1"/>
          </p:cNvSpPr>
          <p:nvPr>
            <p:ph type="title"/>
          </p:nvPr>
        </p:nvSpPr>
        <p:spPr bwMode="auto">
          <a:xfrm>
            <a:off x="0" y="665018"/>
            <a:ext cx="9144000" cy="1440394"/>
          </a:xfrm>
        </p:spPr>
        <p:txBody>
          <a:bodyPr anchor="t" anchorCtr="0"/>
          <a:lstStyle/>
          <a:p>
            <a:pPr algn="ctr" eaLnBrk="1" hangingPunct="1"/>
            <a:r>
              <a:rPr lang="en-US" sz="4800" dirty="0">
                <a:solidFill>
                  <a:srgbClr val="970035"/>
                </a:solidFill>
                <a:latin typeface="Stone Serif" pitchFamily="18" charset="0"/>
              </a:rPr>
              <a:t>What is Improper </a:t>
            </a:r>
            <a:br>
              <a:rPr lang="en-US" sz="4800" dirty="0">
                <a:solidFill>
                  <a:srgbClr val="970035"/>
                </a:solidFill>
                <a:latin typeface="Stone Serif" pitchFamily="18" charset="0"/>
              </a:rPr>
            </a:br>
            <a:r>
              <a:rPr lang="en-US" sz="4800" dirty="0">
                <a:solidFill>
                  <a:srgbClr val="970035"/>
                </a:solidFill>
                <a:latin typeface="Stone Serif" pitchFamily="18" charset="0"/>
              </a:rPr>
              <a:t>Governmental Action?</a:t>
            </a:r>
          </a:p>
        </p:txBody>
      </p:sp>
    </p:spTree>
    <p:extLst>
      <p:ext uri="{BB962C8B-B14F-4D97-AF65-F5344CB8AC3E}">
        <p14:creationId xmlns:p14="http://schemas.microsoft.com/office/powerpoint/2010/main" val="213297311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707365"/>
            <a:ext cx="9143999" cy="1360191"/>
          </a:xfrm>
        </p:spPr>
        <p:txBody>
          <a:bodyPr/>
          <a:lstStyle/>
          <a:p>
            <a:pPr algn="ctr"/>
            <a:r>
              <a:rPr lang="en-US" sz="4800" dirty="0">
                <a:solidFill>
                  <a:srgbClr val="970035"/>
                </a:solidFill>
                <a:latin typeface="Stone Serif" pitchFamily="18" charset="0"/>
              </a:rPr>
              <a:t>‘Violation of Federal or </a:t>
            </a:r>
            <a:br>
              <a:rPr lang="en-US" sz="4800" dirty="0">
                <a:solidFill>
                  <a:srgbClr val="970035"/>
                </a:solidFill>
                <a:latin typeface="Stone Serif" pitchFamily="18" charset="0"/>
              </a:rPr>
            </a:br>
            <a:r>
              <a:rPr lang="en-US" sz="4800" dirty="0">
                <a:solidFill>
                  <a:srgbClr val="970035"/>
                </a:solidFill>
                <a:latin typeface="Stone Serif" pitchFamily="18" charset="0"/>
              </a:rPr>
              <a:t>State Law or Rule’</a:t>
            </a:r>
          </a:p>
        </p:txBody>
      </p:sp>
      <p:sp>
        <p:nvSpPr>
          <p:cNvPr id="28675" name="Content Placeholder 2"/>
          <p:cNvSpPr>
            <a:spLocks noGrp="1"/>
          </p:cNvSpPr>
          <p:nvPr>
            <p:ph idx="1"/>
          </p:nvPr>
        </p:nvSpPr>
        <p:spPr>
          <a:xfrm>
            <a:off x="722921" y="2423695"/>
            <a:ext cx="7772400" cy="2903359"/>
          </a:xfrm>
        </p:spPr>
        <p:txBody>
          <a:bodyPr/>
          <a:lstStyle/>
          <a:p>
            <a:pPr>
              <a:spcBef>
                <a:spcPts val="1600"/>
              </a:spcBef>
              <a:buClr>
                <a:srgbClr val="970035"/>
              </a:buClr>
            </a:pPr>
            <a:r>
              <a:rPr dirty="0">
                <a:latin typeface="Stone Serif" pitchFamily="18" charset="0"/>
              </a:rPr>
              <a:t>…if the violation is not merely technical or of a minimal nature</a:t>
            </a:r>
          </a:p>
          <a:p>
            <a:pPr>
              <a:spcBef>
                <a:spcPts val="1600"/>
              </a:spcBef>
              <a:buClr>
                <a:srgbClr val="970035"/>
              </a:buClr>
            </a:pPr>
            <a:r>
              <a:rPr dirty="0">
                <a:latin typeface="Stone Serif" pitchFamily="18" charset="0"/>
              </a:rPr>
              <a:t>Includes violations of federal and state laws/rules, to include state ethics law</a:t>
            </a:r>
          </a:p>
          <a:p>
            <a:pPr>
              <a:spcBef>
                <a:spcPts val="1600"/>
              </a:spcBef>
              <a:buClr>
                <a:srgbClr val="970035"/>
              </a:buClr>
            </a:pPr>
            <a:r>
              <a:rPr dirty="0">
                <a:latin typeface="Stone Serif" pitchFamily="18" charset="0"/>
              </a:rPr>
              <a:t>Majority of whistleblower complaints fall under this definition of improper governmental conduct</a:t>
            </a:r>
          </a:p>
        </p:txBody>
      </p:sp>
    </p:spTree>
    <p:extLst>
      <p:ext uri="{BB962C8B-B14F-4D97-AF65-F5344CB8AC3E}">
        <p14:creationId xmlns:p14="http://schemas.microsoft.com/office/powerpoint/2010/main" val="179421493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833390"/>
            <a:ext cx="9144000" cy="812530"/>
          </a:xfrm>
        </p:spPr>
        <p:txBody>
          <a:bodyPr/>
          <a:lstStyle/>
          <a:p>
            <a:pPr algn="ctr"/>
            <a:r>
              <a:rPr lang="en-US" sz="3200" dirty="0">
                <a:solidFill>
                  <a:srgbClr val="970035"/>
                </a:solidFill>
                <a:latin typeface="Stone Serif" pitchFamily="18" charset="0"/>
              </a:rPr>
              <a:t>Department of Corrections </a:t>
            </a:r>
            <a:r>
              <a:rPr lang="en-US" dirty="0">
                <a:latin typeface="Stone Serif" pitchFamily="18" charset="0"/>
              </a:rPr>
              <a:t/>
            </a:r>
            <a:br>
              <a:rPr lang="en-US" dirty="0">
                <a:latin typeface="Stone Serif" pitchFamily="18" charset="0"/>
              </a:rPr>
            </a:br>
            <a:r>
              <a:rPr lang="en-US" sz="2000" i="1" dirty="0">
                <a:latin typeface="Stone Serif" pitchFamily="18" charset="0"/>
              </a:rPr>
              <a:t>(Report 1017272, 8/15/16)</a:t>
            </a:r>
          </a:p>
        </p:txBody>
      </p:sp>
      <p:sp>
        <p:nvSpPr>
          <p:cNvPr id="3" name="Content Placeholder 2"/>
          <p:cNvSpPr>
            <a:spLocks noGrp="1" noChangeAspect="1"/>
          </p:cNvSpPr>
          <p:nvPr>
            <p:ph idx="1"/>
          </p:nvPr>
        </p:nvSpPr>
        <p:spPr>
          <a:xfrm>
            <a:off x="365760" y="1737361"/>
            <a:ext cx="8011515" cy="4526280"/>
          </a:xfrm>
        </p:spPr>
        <p:txBody>
          <a:bodyPr lIns="91440" rIns="91440">
            <a:normAutofit/>
          </a:bodyPr>
          <a:lstStyle/>
          <a:p>
            <a:pPr marL="228600" indent="-182880">
              <a:spcBef>
                <a:spcPts val="1000"/>
              </a:spcBef>
              <a:buClr>
                <a:srgbClr val="970035"/>
              </a:buClr>
              <a:defRPr/>
            </a:pPr>
            <a:r>
              <a:rPr sz="2000" b="1" dirty="0">
                <a:latin typeface="Stone Serif" pitchFamily="18" charset="0"/>
              </a:rPr>
              <a:t>Assertion:</a:t>
            </a:r>
            <a:r>
              <a:rPr sz="2000" dirty="0">
                <a:latin typeface="Stone Serif" pitchFamily="18" charset="0"/>
              </a:rPr>
              <a:t> An employee does not work his full shifts.</a:t>
            </a:r>
          </a:p>
          <a:p>
            <a:pPr marL="228600" indent="-182563">
              <a:spcBef>
                <a:spcPts val="1000"/>
              </a:spcBef>
              <a:buClr>
                <a:srgbClr val="970035"/>
              </a:buClr>
              <a:defRPr/>
            </a:pPr>
            <a:r>
              <a:rPr sz="2000" b="1" dirty="0">
                <a:latin typeface="Stone Serif" pitchFamily="18" charset="0"/>
              </a:rPr>
              <a:t>Finding:</a:t>
            </a:r>
            <a:r>
              <a:rPr sz="2000" dirty="0">
                <a:latin typeface="Stone Serif" pitchFamily="18" charset="0"/>
              </a:rPr>
              <a:t> 'We found the subject did not work all of the hours claimed on his timesheet and did not submit leave for his absences. Therefore, we found reasonable cause to believe an improper governmental action occurred.'</a:t>
            </a:r>
          </a:p>
          <a:p>
            <a:pPr marL="228600" indent="-182880">
              <a:spcBef>
                <a:spcPts val="1000"/>
              </a:spcBef>
              <a:buClr>
                <a:srgbClr val="970035"/>
              </a:buClr>
              <a:defRPr/>
            </a:pPr>
            <a:r>
              <a:rPr lang="en-US" sz="2000" b="1" dirty="0">
                <a:latin typeface="Stone Serif" pitchFamily="18" charset="0"/>
              </a:rPr>
              <a:t>Details: </a:t>
            </a:r>
            <a:r>
              <a:rPr sz="2000" dirty="0">
                <a:latin typeface="Stone Serif" pitchFamily="18" charset="0"/>
              </a:rPr>
              <a:t>Video footage from directly outside employee's work area was reviewed for eight complete working days.</a:t>
            </a:r>
          </a:p>
          <a:p>
            <a:pPr marL="685800" lvl="2">
              <a:lnSpc>
                <a:spcPct val="90000"/>
              </a:lnSpc>
              <a:spcBef>
                <a:spcPts val="1000"/>
              </a:spcBef>
              <a:defRPr/>
            </a:pPr>
            <a:r>
              <a:rPr lang="en-US" sz="1700" dirty="0">
                <a:latin typeface="Stone Serif" pitchFamily="18" charset="0"/>
              </a:rPr>
              <a:t>Employee was late for work on three of the eight days.</a:t>
            </a:r>
          </a:p>
          <a:p>
            <a:pPr marL="685800" lvl="2">
              <a:lnSpc>
                <a:spcPct val="90000"/>
              </a:lnSpc>
              <a:spcBef>
                <a:spcPts val="1000"/>
              </a:spcBef>
              <a:defRPr/>
            </a:pPr>
            <a:r>
              <a:rPr lang="en-US" sz="1700" dirty="0">
                <a:latin typeface="Stone Serif" pitchFamily="18" charset="0"/>
              </a:rPr>
              <a:t>Employee left the building for lunch and did not return for 90 minutes.</a:t>
            </a:r>
          </a:p>
          <a:p>
            <a:pPr marL="685800" lvl="2">
              <a:lnSpc>
                <a:spcPct val="90000"/>
              </a:lnSpc>
              <a:spcBef>
                <a:spcPts val="1000"/>
              </a:spcBef>
              <a:defRPr/>
            </a:pPr>
            <a:r>
              <a:rPr lang="en-US" sz="1700" dirty="0">
                <a:latin typeface="Stone Serif" pitchFamily="18" charset="0"/>
              </a:rPr>
              <a:t>Employee left work an average of 25 minutes early.</a:t>
            </a:r>
            <a:endParaRPr sz="1700" dirty="0">
              <a:latin typeface="Stone Serif" pitchFamily="18" charset="0"/>
            </a:endParaRPr>
          </a:p>
          <a:p>
            <a:pPr marL="165100" indent="0">
              <a:buFont typeface="Arial" pitchFamily="34" charset="0"/>
              <a:buNone/>
              <a:defRPr/>
            </a:pPr>
            <a:endParaRPr sz="1800" dirty="0">
              <a:latin typeface="Stone Serif" pitchFamily="18" charset="0"/>
            </a:endParaRPr>
          </a:p>
        </p:txBody>
      </p:sp>
    </p:spTree>
    <p:extLst>
      <p:ext uri="{BB962C8B-B14F-4D97-AF65-F5344CB8AC3E}">
        <p14:creationId xmlns:p14="http://schemas.microsoft.com/office/powerpoint/2010/main" val="398815545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833390"/>
            <a:ext cx="9144000" cy="812530"/>
          </a:xfrm>
        </p:spPr>
        <p:txBody>
          <a:bodyPr/>
          <a:lstStyle/>
          <a:p>
            <a:pPr algn="ctr"/>
            <a:r>
              <a:rPr lang="en-US" sz="3200" dirty="0">
                <a:solidFill>
                  <a:srgbClr val="970035"/>
                </a:solidFill>
                <a:latin typeface="Stone Serif" pitchFamily="18" charset="0"/>
              </a:rPr>
              <a:t>Department of Corrections </a:t>
            </a:r>
            <a:r>
              <a:rPr lang="en-US" sz="3200" dirty="0">
                <a:latin typeface="Stone Serif" pitchFamily="18" charset="0"/>
              </a:rPr>
              <a:t/>
            </a:r>
            <a:br>
              <a:rPr lang="en-US" sz="3200" dirty="0">
                <a:latin typeface="Stone Serif" pitchFamily="18" charset="0"/>
              </a:rPr>
            </a:br>
            <a:r>
              <a:rPr lang="en-US" sz="2000" i="1" dirty="0">
                <a:latin typeface="Stone Serif" pitchFamily="18" charset="0"/>
              </a:rPr>
              <a:t>(Report 1018764, 3/13/17)</a:t>
            </a:r>
          </a:p>
        </p:txBody>
      </p:sp>
      <p:sp>
        <p:nvSpPr>
          <p:cNvPr id="3" name="Content Placeholder 2"/>
          <p:cNvSpPr>
            <a:spLocks noGrp="1" noChangeAspect="1"/>
          </p:cNvSpPr>
          <p:nvPr>
            <p:ph idx="1"/>
          </p:nvPr>
        </p:nvSpPr>
        <p:spPr>
          <a:xfrm>
            <a:off x="365760" y="1737361"/>
            <a:ext cx="8011515" cy="4526280"/>
          </a:xfrm>
        </p:spPr>
        <p:txBody>
          <a:bodyPr lIns="91440" bIns="45720">
            <a:normAutofit/>
          </a:bodyPr>
          <a:lstStyle/>
          <a:p>
            <a:pPr marL="228600">
              <a:spcBef>
                <a:spcPts val="1000"/>
              </a:spcBef>
              <a:buClr>
                <a:srgbClr val="970035"/>
              </a:buClr>
              <a:defRPr/>
            </a:pPr>
            <a:r>
              <a:rPr sz="2000" b="1" dirty="0">
                <a:latin typeface="Stone Serif" pitchFamily="18" charset="0"/>
              </a:rPr>
              <a:t>Assertion:</a:t>
            </a:r>
            <a:r>
              <a:rPr sz="2000" dirty="0">
                <a:latin typeface="Stone Serif" pitchFamily="18" charset="0"/>
              </a:rPr>
              <a:t> An employee used Department staff mailboxes to deliver union election flyers.</a:t>
            </a:r>
          </a:p>
          <a:p>
            <a:pPr marL="228600">
              <a:spcBef>
                <a:spcPts val="1000"/>
              </a:spcBef>
              <a:buClr>
                <a:srgbClr val="970035"/>
              </a:buClr>
              <a:defRPr/>
            </a:pPr>
            <a:r>
              <a:rPr sz="2000" b="1" dirty="0">
                <a:latin typeface="Stone Serif" pitchFamily="18" charset="0"/>
              </a:rPr>
              <a:t>Finding:</a:t>
            </a:r>
            <a:r>
              <a:rPr sz="2000" dirty="0">
                <a:latin typeface="Stone Serif" pitchFamily="18" charset="0"/>
              </a:rPr>
              <a:t> 'Because the subject used the Center's mailboxes to deliver a union election flyer, we found reasonable cause to believe an improper governmental action occurred.'</a:t>
            </a:r>
          </a:p>
          <a:p>
            <a:pPr marL="228600">
              <a:spcBef>
                <a:spcPts val="1000"/>
              </a:spcBef>
              <a:buClr>
                <a:srgbClr val="970035"/>
              </a:buClr>
              <a:defRPr/>
            </a:pPr>
            <a:r>
              <a:rPr lang="en-US" sz="2000" b="1" dirty="0">
                <a:latin typeface="Stone Serif" pitchFamily="18" charset="0"/>
              </a:rPr>
              <a:t>Details: </a:t>
            </a:r>
            <a:r>
              <a:rPr sz="2000" dirty="0">
                <a:latin typeface="Stone Serif" pitchFamily="18" charset="0"/>
              </a:rPr>
              <a:t>Employee used </a:t>
            </a:r>
            <a:r>
              <a:rPr sz="2000" b="1" dirty="0">
                <a:latin typeface="Stone Serif" pitchFamily="18" charset="0"/>
              </a:rPr>
              <a:t>personal</a:t>
            </a:r>
            <a:r>
              <a:rPr sz="2000" dirty="0">
                <a:latin typeface="Stone Serif" pitchFamily="18" charset="0"/>
              </a:rPr>
              <a:t> resources to create a flyer inviting union members to meet with the union (Teamsters) president and secretary-treasurer, who were running for office.</a:t>
            </a:r>
          </a:p>
          <a:p>
            <a:pPr marL="685800" lvl="2">
              <a:lnSpc>
                <a:spcPct val="90000"/>
              </a:lnSpc>
              <a:spcBef>
                <a:spcPts val="1000"/>
              </a:spcBef>
              <a:defRPr/>
            </a:pPr>
            <a:r>
              <a:rPr lang="en-US" sz="1700" dirty="0">
                <a:latin typeface="Stone Serif" pitchFamily="18" charset="0"/>
              </a:rPr>
              <a:t>However, the employee distributed the flyers at work to union staff members for whom she did not have personal email addresses.</a:t>
            </a:r>
          </a:p>
          <a:p>
            <a:pPr marL="685800" lvl="2">
              <a:lnSpc>
                <a:spcPct val="90000"/>
              </a:lnSpc>
              <a:spcBef>
                <a:spcPts val="1000"/>
              </a:spcBef>
              <a:defRPr/>
            </a:pPr>
            <a:r>
              <a:rPr lang="en-US" sz="1700" dirty="0">
                <a:latin typeface="Stone Serif" pitchFamily="18" charset="0"/>
              </a:rPr>
              <a:t>State rule (WAC 292-110-010(3)(a)(vii)): a state employee’s de </a:t>
            </a:r>
            <a:r>
              <a:rPr lang="en-US" sz="1700" dirty="0" err="1">
                <a:latin typeface="Stone Serif" pitchFamily="18" charset="0"/>
              </a:rPr>
              <a:t>minimis</a:t>
            </a:r>
            <a:r>
              <a:rPr lang="en-US" sz="1700" dirty="0">
                <a:latin typeface="Stone Serif" pitchFamily="18" charset="0"/>
              </a:rPr>
              <a:t> use of state resources is permitted if the use is not for supporting, promoting the interests of, or soliciting for an outside organization.</a:t>
            </a:r>
          </a:p>
          <a:p>
            <a:pPr marL="594360" indent="0">
              <a:buFont typeface="Arial" pitchFamily="34" charset="0"/>
              <a:buNone/>
              <a:defRPr/>
            </a:pPr>
            <a:endParaRPr sz="2200" dirty="0">
              <a:latin typeface="Stone Serif" pitchFamily="18" charset="0"/>
            </a:endParaRPr>
          </a:p>
        </p:txBody>
      </p:sp>
    </p:spTree>
    <p:extLst>
      <p:ext uri="{BB962C8B-B14F-4D97-AF65-F5344CB8AC3E}">
        <p14:creationId xmlns:p14="http://schemas.microsoft.com/office/powerpoint/2010/main" val="209998131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833390"/>
            <a:ext cx="9144000" cy="812530"/>
          </a:xfrm>
        </p:spPr>
        <p:txBody>
          <a:bodyPr/>
          <a:lstStyle/>
          <a:p>
            <a:pPr algn="ctr"/>
            <a:r>
              <a:rPr lang="en-US" sz="3200" dirty="0">
                <a:solidFill>
                  <a:srgbClr val="970035"/>
                </a:solidFill>
                <a:latin typeface="Stone Serif" pitchFamily="18" charset="0"/>
              </a:rPr>
              <a:t>University of Washington</a:t>
            </a:r>
            <a:br>
              <a:rPr lang="en-US" sz="3200" dirty="0">
                <a:solidFill>
                  <a:srgbClr val="970035"/>
                </a:solidFill>
                <a:latin typeface="Stone Serif" pitchFamily="18" charset="0"/>
              </a:rPr>
            </a:br>
            <a:r>
              <a:rPr lang="en-US" sz="2000" i="1" dirty="0">
                <a:latin typeface="Stone Serif" pitchFamily="18" charset="0"/>
              </a:rPr>
              <a:t>(Report 1020609, 1/8/18)</a:t>
            </a:r>
          </a:p>
        </p:txBody>
      </p:sp>
      <p:sp>
        <p:nvSpPr>
          <p:cNvPr id="3" name="Content Placeholder 2"/>
          <p:cNvSpPr>
            <a:spLocks noGrp="1" noChangeAspect="1"/>
          </p:cNvSpPr>
          <p:nvPr>
            <p:ph idx="1"/>
          </p:nvPr>
        </p:nvSpPr>
        <p:spPr>
          <a:xfrm>
            <a:off x="365760" y="1737360"/>
            <a:ext cx="8001000" cy="4525452"/>
          </a:xfrm>
        </p:spPr>
        <p:txBody>
          <a:bodyPr lIns="91440">
            <a:normAutofit/>
          </a:bodyPr>
          <a:lstStyle/>
          <a:p>
            <a:pPr marL="228600">
              <a:spcBef>
                <a:spcPts val="1000"/>
              </a:spcBef>
              <a:defRPr/>
            </a:pPr>
            <a:r>
              <a:rPr sz="2000" b="1" dirty="0">
                <a:latin typeface="Stone Serif" pitchFamily="18" charset="0"/>
              </a:rPr>
              <a:t>Assertions:</a:t>
            </a:r>
            <a:r>
              <a:rPr sz="2000" dirty="0">
                <a:latin typeface="Stone Serif" pitchFamily="18" charset="0"/>
              </a:rPr>
              <a:t> Two employees did not submit leave for all of their absences</a:t>
            </a:r>
            <a:r>
              <a:rPr lang="en-US" sz="2000" dirty="0">
                <a:latin typeface="Stone Serif" pitchFamily="18" charset="0"/>
              </a:rPr>
              <a:t>. Also, Subject 1, who supervised subject 2, granted subject 2 a special privilege by not requiring her to submit leave for all of her absences.  </a:t>
            </a:r>
            <a:endParaRPr sz="2000" dirty="0">
              <a:latin typeface="Stone Serif" pitchFamily="18" charset="0"/>
            </a:endParaRPr>
          </a:p>
          <a:p>
            <a:pPr marL="228600">
              <a:spcBef>
                <a:spcPts val="1000"/>
              </a:spcBef>
              <a:buClr>
                <a:srgbClr val="970035"/>
              </a:buClr>
              <a:defRPr/>
            </a:pPr>
            <a:r>
              <a:rPr sz="2000" b="1" dirty="0">
                <a:latin typeface="Stone Serif" pitchFamily="18" charset="0"/>
              </a:rPr>
              <a:t>Finding:</a:t>
            </a:r>
            <a:r>
              <a:rPr sz="2000" dirty="0">
                <a:latin typeface="Stone Serif" pitchFamily="18" charset="0"/>
              </a:rPr>
              <a:t> 'We found no reasonable cause to believe an improper governmental action occurred.'</a:t>
            </a:r>
          </a:p>
          <a:p>
            <a:pPr marL="228600">
              <a:spcBef>
                <a:spcPts val="1000"/>
              </a:spcBef>
              <a:buClr>
                <a:srgbClr val="970035"/>
              </a:buClr>
              <a:defRPr/>
            </a:pPr>
            <a:r>
              <a:rPr lang="en-US" sz="2000" b="1" dirty="0">
                <a:latin typeface="Stone Serif" pitchFamily="18" charset="0"/>
              </a:rPr>
              <a:t>Details: </a:t>
            </a:r>
            <a:r>
              <a:rPr sz="2000" dirty="0">
                <a:latin typeface="Stone Serif" pitchFamily="18" charset="0"/>
              </a:rPr>
              <a:t>Both subjects' hard drives, network folders, emails and leave reports from 7/1/16 through 7/31/17 were reviewed.</a:t>
            </a:r>
          </a:p>
          <a:p>
            <a:pPr marL="640080" lvl="2">
              <a:lnSpc>
                <a:spcPct val="90000"/>
              </a:lnSpc>
              <a:spcBef>
                <a:spcPts val="1000"/>
              </a:spcBef>
              <a:defRPr/>
            </a:pPr>
            <a:r>
              <a:rPr lang="en-US" sz="1700" dirty="0">
                <a:latin typeface="Stone Serif" pitchFamily="18" charset="0"/>
              </a:rPr>
              <a:t>Both subjects’ vacation and sick leave reconciled with their absences as noted on their Microsoft Outlook calendars.</a:t>
            </a:r>
          </a:p>
          <a:p>
            <a:pPr marL="640080" lvl="2">
              <a:lnSpc>
                <a:spcPct val="90000"/>
              </a:lnSpc>
              <a:spcBef>
                <a:spcPts val="1000"/>
              </a:spcBef>
              <a:defRPr/>
            </a:pPr>
            <a:r>
              <a:rPr lang="en-US" sz="1700" dirty="0">
                <a:latin typeface="Stone Serif" pitchFamily="18" charset="0"/>
              </a:rPr>
              <a:t>Additionally, SAO verified that work activity occurred on all other scheduled workdays – indicating subjects submitted leave for all absences. </a:t>
            </a:r>
          </a:p>
        </p:txBody>
      </p:sp>
    </p:spTree>
    <p:extLst>
      <p:ext uri="{BB962C8B-B14F-4D97-AF65-F5344CB8AC3E}">
        <p14:creationId xmlns:p14="http://schemas.microsoft.com/office/powerpoint/2010/main" val="255734506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bwMode="auto">
          <a:xfrm>
            <a:off x="953729" y="2250922"/>
            <a:ext cx="7924800" cy="2708434"/>
          </a:xfrm>
        </p:spPr>
        <p:txBody>
          <a:bodyPr anchorCtr="0"/>
          <a:lstStyle/>
          <a:p>
            <a:pPr marL="463550" indent="-463550" eaLnBrk="1" hangingPunct="1">
              <a:spcBef>
                <a:spcPts val="1600"/>
              </a:spcBef>
              <a:buClr>
                <a:srgbClr val="970035"/>
              </a:buClr>
            </a:pPr>
            <a:r>
              <a:rPr b="1" dirty="0">
                <a:latin typeface="Stone Serif" pitchFamily="18" charset="0"/>
              </a:rPr>
              <a:t>What is the State Whistleblower Act?</a:t>
            </a:r>
          </a:p>
          <a:p>
            <a:pPr marL="463550" indent="-463550" eaLnBrk="1" hangingPunct="1">
              <a:spcBef>
                <a:spcPts val="1600"/>
              </a:spcBef>
              <a:buClr>
                <a:srgbClr val="970035"/>
              </a:buClr>
            </a:pPr>
            <a:r>
              <a:rPr b="1" dirty="0">
                <a:latin typeface="Stone Serif" pitchFamily="18" charset="0"/>
              </a:rPr>
              <a:t>Definitions of Improper Governmental Action</a:t>
            </a:r>
          </a:p>
          <a:p>
            <a:pPr marL="463550" indent="-463550" eaLnBrk="1" hangingPunct="1">
              <a:spcBef>
                <a:spcPts val="1600"/>
              </a:spcBef>
              <a:buClr>
                <a:srgbClr val="970035"/>
              </a:buClr>
            </a:pPr>
            <a:r>
              <a:rPr b="1" dirty="0">
                <a:latin typeface="Stone Serif" pitchFamily="18" charset="0"/>
              </a:rPr>
              <a:t>Whistleblower Process</a:t>
            </a:r>
          </a:p>
          <a:p>
            <a:pPr marL="463550" indent="-463550" eaLnBrk="1" hangingPunct="1">
              <a:spcBef>
                <a:spcPts val="1600"/>
              </a:spcBef>
              <a:buClr>
                <a:srgbClr val="970035"/>
              </a:buClr>
            </a:pPr>
            <a:r>
              <a:rPr b="1" dirty="0">
                <a:latin typeface="Stone Serif" pitchFamily="18" charset="0"/>
              </a:rPr>
              <a:t>What to Do</a:t>
            </a:r>
          </a:p>
        </p:txBody>
      </p:sp>
      <p:sp>
        <p:nvSpPr>
          <p:cNvPr id="10243" name="Rectangle 3"/>
          <p:cNvSpPr>
            <a:spLocks noGrp="1" noChangeArrowheads="1"/>
          </p:cNvSpPr>
          <p:nvPr>
            <p:ph type="title"/>
          </p:nvPr>
        </p:nvSpPr>
        <p:spPr bwMode="auto">
          <a:xfrm>
            <a:off x="0" y="914400"/>
            <a:ext cx="9144000" cy="757238"/>
          </a:xfrm>
        </p:spPr>
        <p:txBody>
          <a:bodyPr anchor="t" anchorCtr="0"/>
          <a:lstStyle/>
          <a:p>
            <a:pPr algn="ctr" eaLnBrk="1" hangingPunct="1"/>
            <a:r>
              <a:rPr lang="en-US" sz="4800" dirty="0">
                <a:solidFill>
                  <a:srgbClr val="970035"/>
                </a:solidFill>
                <a:latin typeface="Stone Serif" pitchFamily="18" charset="0"/>
              </a:rPr>
              <a:t>Class Objectives</a:t>
            </a:r>
          </a:p>
        </p:txBody>
      </p:sp>
    </p:spTree>
    <p:extLst>
      <p:ext uri="{BB962C8B-B14F-4D97-AF65-F5344CB8AC3E}">
        <p14:creationId xmlns:p14="http://schemas.microsoft.com/office/powerpoint/2010/main" val="3194082565"/>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914" y="949282"/>
            <a:ext cx="7772400" cy="433965"/>
          </a:xfrm>
        </p:spPr>
        <p:txBody>
          <a:bodyPr/>
          <a:lstStyle/>
          <a:p>
            <a:r>
              <a:rPr lang="en-US" sz="2400" dirty="0">
                <a:latin typeface="Stone Serif"/>
              </a:rPr>
              <a:t>Example of Substantiated Assertions</a:t>
            </a:r>
          </a:p>
        </p:txBody>
      </p:sp>
      <p:sp>
        <p:nvSpPr>
          <p:cNvPr id="3" name="Content Placeholder 2"/>
          <p:cNvSpPr>
            <a:spLocks noGrp="1"/>
          </p:cNvSpPr>
          <p:nvPr>
            <p:ph idx="1"/>
          </p:nvPr>
        </p:nvSpPr>
        <p:spPr>
          <a:xfrm>
            <a:off x="801914" y="1543943"/>
            <a:ext cx="7772400" cy="4247317"/>
          </a:xfrm>
        </p:spPr>
        <p:txBody>
          <a:bodyPr/>
          <a:lstStyle/>
          <a:p>
            <a:r>
              <a:rPr lang="en-US" sz="2000" dirty="0">
                <a:latin typeface="Stone Serif"/>
              </a:rPr>
              <a:t>The (subject) permitted non-essential staff to leave early on November 22, 2017, without requiring they use leave. </a:t>
            </a:r>
          </a:p>
          <a:p>
            <a:r>
              <a:rPr lang="en-US" sz="2000" dirty="0">
                <a:latin typeface="Stone Serif"/>
              </a:rPr>
              <a:t>Students and faculty had received an email inviting them to a launch party for the subject's new CD. There was an admission fee and the attendees were encouraged to purchase the CD. The complaint stated that this activity was unrelated to the subject's University duties.</a:t>
            </a:r>
          </a:p>
          <a:p>
            <a:r>
              <a:rPr lang="en-US" sz="2000" dirty="0">
                <a:latin typeface="Stone Serif"/>
              </a:rPr>
              <a:t>An employee (subject) used state time to attend classes and improperly claimed travel expenses while traveling to classes. The complaint also asserted that the subject regularly missed work to the detriment of her job.</a:t>
            </a:r>
          </a:p>
          <a:p>
            <a:pPr marL="165100" indent="0">
              <a:buNone/>
            </a:pPr>
            <a:endParaRPr lang="en-US" sz="2000" dirty="0">
              <a:latin typeface="Stone Serif"/>
            </a:endParaRPr>
          </a:p>
        </p:txBody>
      </p:sp>
    </p:spTree>
    <p:extLst>
      <p:ext uri="{BB962C8B-B14F-4D97-AF65-F5344CB8AC3E}">
        <p14:creationId xmlns:p14="http://schemas.microsoft.com/office/powerpoint/2010/main" val="2977290358"/>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914" y="958515"/>
            <a:ext cx="7772400" cy="424732"/>
          </a:xfrm>
        </p:spPr>
        <p:txBody>
          <a:bodyPr/>
          <a:lstStyle/>
          <a:p>
            <a:r>
              <a:rPr lang="en-US" sz="2400" dirty="0">
                <a:latin typeface="Stone Serif"/>
              </a:rPr>
              <a:t>Example of No Reasonable Cause</a:t>
            </a:r>
          </a:p>
        </p:txBody>
      </p:sp>
      <p:sp>
        <p:nvSpPr>
          <p:cNvPr id="3" name="Content Placeholder 2"/>
          <p:cNvSpPr>
            <a:spLocks noGrp="1"/>
          </p:cNvSpPr>
          <p:nvPr>
            <p:ph idx="1"/>
          </p:nvPr>
        </p:nvSpPr>
        <p:spPr>
          <a:xfrm>
            <a:off x="801914" y="1543943"/>
            <a:ext cx="7772400" cy="3477875"/>
          </a:xfrm>
        </p:spPr>
        <p:txBody>
          <a:bodyPr/>
          <a:lstStyle/>
          <a:p>
            <a:r>
              <a:rPr lang="en-US" sz="2000" dirty="0">
                <a:latin typeface="Stone Serif"/>
              </a:rPr>
              <a:t>The (subject) extended a special privilege when she arranged flights for her spouse, not a state employee, at the discounted state rate and used state funds to purchase his tickets.</a:t>
            </a:r>
          </a:p>
          <a:p>
            <a:r>
              <a:rPr lang="en-US" sz="2000" dirty="0">
                <a:latin typeface="Stone Serif"/>
              </a:rPr>
              <a:t>Employee (subject) was given permanent use of a state vehicle to commute from her residence in Clark County to her office in Tacoma.</a:t>
            </a:r>
          </a:p>
          <a:p>
            <a:r>
              <a:rPr lang="en-US" sz="2000" dirty="0">
                <a:latin typeface="Stone Serif"/>
              </a:rPr>
              <a:t>Professor (subject) extended a special privilege to her son when she broke an established contract with a vendor and hired her son to complete the work. The vendor was contracted to care for plants on campus.</a:t>
            </a:r>
          </a:p>
        </p:txBody>
      </p:sp>
    </p:spTree>
    <p:extLst>
      <p:ext uri="{BB962C8B-B14F-4D97-AF65-F5344CB8AC3E}">
        <p14:creationId xmlns:p14="http://schemas.microsoft.com/office/powerpoint/2010/main" val="210102605"/>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868373"/>
            <a:ext cx="9144000" cy="775597"/>
          </a:xfrm>
        </p:spPr>
        <p:txBody>
          <a:bodyPr/>
          <a:lstStyle/>
          <a:p>
            <a:pPr algn="ctr"/>
            <a:r>
              <a:rPr lang="en-US" sz="4800" dirty="0">
                <a:solidFill>
                  <a:srgbClr val="970035"/>
                </a:solidFill>
                <a:latin typeface="Stone Serif" pitchFamily="18" charset="0"/>
              </a:rPr>
              <a:t>Whistleblower Reports</a:t>
            </a:r>
          </a:p>
        </p:txBody>
      </p:sp>
      <p:sp>
        <p:nvSpPr>
          <p:cNvPr id="29699" name="Content Placeholder 2"/>
          <p:cNvSpPr>
            <a:spLocks noGrp="1"/>
          </p:cNvSpPr>
          <p:nvPr>
            <p:ph idx="1"/>
          </p:nvPr>
        </p:nvSpPr>
        <p:spPr>
          <a:xfrm>
            <a:off x="491706" y="1715310"/>
            <a:ext cx="8652294" cy="4067780"/>
          </a:xfrm>
        </p:spPr>
        <p:txBody>
          <a:bodyPr/>
          <a:lstStyle/>
          <a:p>
            <a:pPr marL="122238" indent="0" defTabSz="339725">
              <a:buNone/>
            </a:pPr>
            <a:r>
              <a:rPr dirty="0">
                <a:latin typeface="Stone Serif" pitchFamily="18" charset="0"/>
              </a:rPr>
              <a:t>For Fiscal Y</a:t>
            </a:r>
            <a:r>
              <a:rPr lang="en-US" dirty="0">
                <a:latin typeface="Stone Serif" pitchFamily="18" charset="0"/>
              </a:rPr>
              <a:t>ears 2015 through 2020</a:t>
            </a:r>
            <a:r>
              <a:rPr dirty="0">
                <a:latin typeface="Stone Serif" pitchFamily="18" charset="0"/>
              </a:rPr>
              <a:t>:</a:t>
            </a:r>
          </a:p>
          <a:p>
            <a:pPr lvl="1">
              <a:spcBef>
                <a:spcPts val="1100"/>
              </a:spcBef>
              <a:buClr>
                <a:srgbClr val="970035"/>
              </a:buClr>
              <a:buFont typeface="Arial" panose="020B0604020202020204" pitchFamily="34" charset="0"/>
              <a:buChar char="•"/>
            </a:pPr>
            <a:r>
              <a:rPr dirty="0">
                <a:latin typeface="Stone Serif" pitchFamily="18" charset="0"/>
              </a:rPr>
              <a:t>18</a:t>
            </a:r>
            <a:r>
              <a:rPr lang="en-US" dirty="0">
                <a:latin typeface="Stone Serif" pitchFamily="18" charset="0"/>
              </a:rPr>
              <a:t>3</a:t>
            </a:r>
            <a:r>
              <a:rPr dirty="0">
                <a:latin typeface="Stone Serif" pitchFamily="18" charset="0"/>
              </a:rPr>
              <a:t> whistleblower cases</a:t>
            </a:r>
          </a:p>
          <a:p>
            <a:pPr lvl="1" defTabSz="117475">
              <a:buClr>
                <a:srgbClr val="970035"/>
              </a:buClr>
              <a:buFont typeface="Arial" panose="020B0604020202020204" pitchFamily="34" charset="0"/>
              <a:buChar char="•"/>
            </a:pPr>
            <a:r>
              <a:rPr lang="en-US">
                <a:latin typeface="Stone Serif" pitchFamily="18" charset="0"/>
              </a:rPr>
              <a:t>35</a:t>
            </a:r>
            <a:r>
              <a:rPr>
                <a:latin typeface="Stone Serif" pitchFamily="18" charset="0"/>
              </a:rPr>
              <a:t> </a:t>
            </a:r>
            <a:r>
              <a:rPr dirty="0">
                <a:latin typeface="Stone Serif" pitchFamily="18" charset="0"/>
              </a:rPr>
              <a:t>of these at higher education (five at WSU)</a:t>
            </a:r>
          </a:p>
          <a:p>
            <a:pPr marL="344488" lvl="1" indent="0" defTabSz="117475">
              <a:buNone/>
            </a:pPr>
            <a:endParaRPr dirty="0">
              <a:latin typeface="Stone Serif" pitchFamily="18" charset="0"/>
            </a:endParaRPr>
          </a:p>
          <a:p>
            <a:pPr marL="165100" indent="0">
              <a:buNone/>
            </a:pPr>
            <a:endParaRPr lang="en-US" dirty="0">
              <a:latin typeface="Stone Serif" pitchFamily="18" charset="0"/>
            </a:endParaRPr>
          </a:p>
          <a:p>
            <a:endParaRPr lang="en-US" dirty="0">
              <a:latin typeface="Stone Serif" pitchFamily="18" charset="0"/>
            </a:endParaRPr>
          </a:p>
          <a:p>
            <a:pPr marL="344488" lvl="1" indent="0">
              <a:spcBef>
                <a:spcPts val="2400"/>
              </a:spcBef>
              <a:buNone/>
            </a:pPr>
            <a:endParaRPr sz="1400" dirty="0">
              <a:latin typeface="Stone Serif" pitchFamily="18" charset="0"/>
            </a:endParaRPr>
          </a:p>
          <a:p>
            <a:pPr marL="344488" lvl="1" indent="0">
              <a:spcBef>
                <a:spcPts val="2400"/>
              </a:spcBef>
              <a:buNone/>
            </a:pPr>
            <a:endParaRPr dirty="0">
              <a:latin typeface="Stone Serif"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10573399"/>
              </p:ext>
            </p:extLst>
          </p:nvPr>
        </p:nvGraphicFramePr>
        <p:xfrm>
          <a:off x="1658471" y="3254186"/>
          <a:ext cx="5882358" cy="2976286"/>
        </p:xfrm>
        <a:graphic>
          <a:graphicData uri="http://schemas.openxmlformats.org/drawingml/2006/table">
            <a:tbl>
              <a:tblPr>
                <a:tableStyleId>{5C22544A-7EE6-4342-B048-85BDC9FD1C3A}</a:tableStyleId>
              </a:tblPr>
              <a:tblGrid>
                <a:gridCol w="1140085">
                  <a:extLst>
                    <a:ext uri="{9D8B030D-6E8A-4147-A177-3AD203B41FA5}">
                      <a16:colId xmlns:a16="http://schemas.microsoft.com/office/drawing/2014/main" val="20000"/>
                    </a:ext>
                  </a:extLst>
                </a:gridCol>
                <a:gridCol w="1131168">
                  <a:extLst>
                    <a:ext uri="{9D8B030D-6E8A-4147-A177-3AD203B41FA5}">
                      <a16:colId xmlns:a16="http://schemas.microsoft.com/office/drawing/2014/main" val="20001"/>
                    </a:ext>
                  </a:extLst>
                </a:gridCol>
                <a:gridCol w="1208032">
                  <a:extLst>
                    <a:ext uri="{9D8B030D-6E8A-4147-A177-3AD203B41FA5}">
                      <a16:colId xmlns:a16="http://schemas.microsoft.com/office/drawing/2014/main" val="20002"/>
                    </a:ext>
                  </a:extLst>
                </a:gridCol>
                <a:gridCol w="1323630">
                  <a:extLst>
                    <a:ext uri="{9D8B030D-6E8A-4147-A177-3AD203B41FA5}">
                      <a16:colId xmlns:a16="http://schemas.microsoft.com/office/drawing/2014/main" val="20003"/>
                    </a:ext>
                  </a:extLst>
                </a:gridCol>
                <a:gridCol w="1079443">
                  <a:extLst>
                    <a:ext uri="{9D8B030D-6E8A-4147-A177-3AD203B41FA5}">
                      <a16:colId xmlns:a16="http://schemas.microsoft.com/office/drawing/2014/main" val="20004"/>
                    </a:ext>
                  </a:extLst>
                </a:gridCol>
              </a:tblGrid>
              <a:tr h="621532">
                <a:tc>
                  <a:txBody>
                    <a:bodyPr/>
                    <a:lstStyle/>
                    <a:p>
                      <a:pPr algn="l" rtl="0" fontAlgn="b"/>
                      <a:r>
                        <a:rPr lang="en-US" sz="1400" b="0" i="0" u="none" strike="noStrike" dirty="0">
                          <a:solidFill>
                            <a:srgbClr val="000000"/>
                          </a:solidFill>
                          <a:effectLst/>
                          <a:latin typeface="Lucida Sans Unicode" panose="020B0602030504020204" pitchFamily="34" charset="0"/>
                        </a:rPr>
                        <a:t> </a:t>
                      </a:r>
                    </a:p>
                  </a:txBody>
                  <a:tcPr marL="9525" marR="9525" marT="9525" marB="0" anchor="b"/>
                </a:tc>
                <a:tc>
                  <a:txBody>
                    <a:bodyPr/>
                    <a:lstStyle/>
                    <a:p>
                      <a:pPr algn="ctr" rtl="0" fontAlgn="b"/>
                      <a:r>
                        <a:rPr lang="en-US" sz="1400" b="0" i="0" u="sng" strike="noStrike" dirty="0">
                          <a:solidFill>
                            <a:srgbClr val="000000"/>
                          </a:solidFill>
                          <a:effectLst/>
                          <a:latin typeface="Lucida Sans Unicode" panose="020B0602030504020204" pitchFamily="34" charset="0"/>
                        </a:rPr>
                        <a:t>Cases</a:t>
                      </a:r>
                    </a:p>
                  </a:txBody>
                  <a:tcPr marL="9525" marR="9525" marT="9525" marB="0" anchor="b"/>
                </a:tc>
                <a:tc>
                  <a:txBody>
                    <a:bodyPr/>
                    <a:lstStyle/>
                    <a:p>
                      <a:pPr algn="ctr" rtl="0" fontAlgn="b"/>
                      <a:r>
                        <a:rPr lang="en-US" sz="1400" b="0" i="0" u="sng" strike="noStrike" dirty="0">
                          <a:solidFill>
                            <a:srgbClr val="000000"/>
                          </a:solidFill>
                          <a:effectLst/>
                          <a:latin typeface="Lucida Sans Unicode" panose="020B0602030504020204" pitchFamily="34" charset="0"/>
                        </a:rPr>
                        <a:t>Assertions</a:t>
                      </a:r>
                    </a:p>
                  </a:txBody>
                  <a:tcPr marL="9525" marR="9525" marT="9525" marB="0" anchor="b"/>
                </a:tc>
                <a:tc>
                  <a:txBody>
                    <a:bodyPr/>
                    <a:lstStyle/>
                    <a:p>
                      <a:pPr algn="ctr" rtl="0" fontAlgn="b"/>
                      <a:r>
                        <a:rPr lang="en-US" sz="1400" b="0" i="0" u="sng" strike="noStrike">
                          <a:solidFill>
                            <a:srgbClr val="000000"/>
                          </a:solidFill>
                          <a:effectLst/>
                          <a:latin typeface="Lucida Sans Unicode" panose="020B0602030504020204" pitchFamily="34" charset="0"/>
                        </a:rPr>
                        <a:t>Substan- tiations</a:t>
                      </a:r>
                    </a:p>
                  </a:txBody>
                  <a:tcPr marL="9525" marR="9525" marT="9525" marB="0" anchor="b"/>
                </a:tc>
                <a:tc>
                  <a:txBody>
                    <a:bodyPr/>
                    <a:lstStyle/>
                    <a:p>
                      <a:pPr algn="ctr" rtl="0" fontAlgn="b"/>
                      <a:r>
                        <a:rPr lang="en-US" sz="1400" b="0" i="0" u="sng" strike="noStrike">
                          <a:solidFill>
                            <a:srgbClr val="000000"/>
                          </a:solidFill>
                          <a:effectLst/>
                          <a:latin typeface="Lucida Sans Unicode" panose="020B0602030504020204" pitchFamily="34" charset="0"/>
                        </a:rPr>
                        <a:t>%</a:t>
                      </a:r>
                    </a:p>
                  </a:txBody>
                  <a:tcPr marL="9525" marR="9525" marT="9525" marB="0" anchor="b"/>
                </a:tc>
                <a:extLst>
                  <a:ext uri="{0D108BD9-81ED-4DB2-BD59-A6C34878D82A}">
                    <a16:rowId xmlns:a16="http://schemas.microsoft.com/office/drawing/2014/main" val="10000"/>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2020</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23</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24</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5</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21%</a:t>
                      </a:r>
                    </a:p>
                  </a:txBody>
                  <a:tcPr marL="9525" marR="9525" marT="9525" marB="0" anchor="b"/>
                </a:tc>
                <a:extLst>
                  <a:ext uri="{0D108BD9-81ED-4DB2-BD59-A6C34878D82A}">
                    <a16:rowId xmlns:a16="http://schemas.microsoft.com/office/drawing/2014/main" val="10001"/>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2019</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39</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50</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20</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40%</a:t>
                      </a:r>
                    </a:p>
                  </a:txBody>
                  <a:tcPr marL="9525" marR="9525" marT="9525" marB="0" anchor="b"/>
                </a:tc>
                <a:extLst>
                  <a:ext uri="{0D108BD9-81ED-4DB2-BD59-A6C34878D82A}">
                    <a16:rowId xmlns:a16="http://schemas.microsoft.com/office/drawing/2014/main" val="10002"/>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2018</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39</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51</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23</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45%</a:t>
                      </a:r>
                    </a:p>
                  </a:txBody>
                  <a:tcPr marL="9525" marR="9525" marT="9525" marB="0" anchor="b"/>
                </a:tc>
                <a:extLst>
                  <a:ext uri="{0D108BD9-81ED-4DB2-BD59-A6C34878D82A}">
                    <a16:rowId xmlns:a16="http://schemas.microsoft.com/office/drawing/2014/main" val="10003"/>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2017</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24</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30</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9</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30%</a:t>
                      </a:r>
                    </a:p>
                  </a:txBody>
                  <a:tcPr marL="9525" marR="9525" marT="9525" marB="0" anchor="b"/>
                </a:tc>
                <a:extLst>
                  <a:ext uri="{0D108BD9-81ED-4DB2-BD59-A6C34878D82A}">
                    <a16:rowId xmlns:a16="http://schemas.microsoft.com/office/drawing/2014/main" val="10004"/>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2016</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27</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37</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15</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41%</a:t>
                      </a:r>
                    </a:p>
                  </a:txBody>
                  <a:tcPr marL="9525" marR="9525" marT="9525" marB="0" anchor="b"/>
                </a:tc>
                <a:extLst>
                  <a:ext uri="{0D108BD9-81ED-4DB2-BD59-A6C34878D82A}">
                    <a16:rowId xmlns:a16="http://schemas.microsoft.com/office/drawing/2014/main" val="10005"/>
                  </a:ext>
                </a:extLst>
              </a:tr>
              <a:tr h="392459">
                <a:tc>
                  <a:txBody>
                    <a:bodyPr/>
                    <a:lstStyle/>
                    <a:p>
                      <a:pPr algn="l" rtl="0" fontAlgn="b"/>
                      <a:r>
                        <a:rPr lang="en-US" sz="1400" b="0" i="0" u="none" strike="noStrike" dirty="0">
                          <a:solidFill>
                            <a:srgbClr val="000000"/>
                          </a:solidFill>
                          <a:effectLst/>
                          <a:latin typeface="Lucida Sans Unicode" panose="020B0602030504020204" pitchFamily="34" charset="0"/>
                        </a:rPr>
                        <a:t>Fiscal 2015</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31</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38</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16</a:t>
                      </a:r>
                    </a:p>
                  </a:txBody>
                  <a:tcPr marL="9525" marR="9525" marT="9525" marB="0" anchor="b"/>
                </a:tc>
                <a:tc>
                  <a:txBody>
                    <a:bodyPr/>
                    <a:lstStyle/>
                    <a:p>
                      <a:pPr algn="ctr" rtl="0" fontAlgn="b"/>
                      <a:r>
                        <a:rPr lang="en-US" sz="1400" b="0" i="0" u="none" strike="noStrike" dirty="0">
                          <a:solidFill>
                            <a:srgbClr val="000000"/>
                          </a:solidFill>
                          <a:effectLst/>
                          <a:latin typeface="Lucida Sans Unicode" panose="020B0602030504020204" pitchFamily="34" charset="0"/>
                        </a:rPr>
                        <a:t>42%</a:t>
                      </a:r>
                    </a:p>
                  </a:txBody>
                  <a:tcPr marL="9525" marR="9525" marT="9525"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7224318"/>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816935" y="1922685"/>
            <a:ext cx="7010400" cy="4355551"/>
          </a:xfrm>
          <a:ln algn="ctr"/>
        </p:spPr>
        <p:txBody>
          <a:bodyPr anchorCtr="0"/>
          <a:lstStyle/>
          <a:p>
            <a:pPr marL="120650" indent="3175" eaLnBrk="1" hangingPunct="1">
              <a:lnSpc>
                <a:spcPct val="85000"/>
              </a:lnSpc>
              <a:buFont typeface="Arial" pitchFamily="34" charset="0"/>
              <a:buNone/>
              <a:defRPr/>
            </a:pPr>
            <a:r>
              <a:rPr dirty="0">
                <a:latin typeface="Stone Serif" pitchFamily="18" charset="0"/>
              </a:rPr>
              <a:t>If improper government activity or ethical violation is suspected:</a:t>
            </a:r>
          </a:p>
          <a:p>
            <a:pPr marL="1133475" indent="-385763" eaLnBrk="1" hangingPunct="1">
              <a:lnSpc>
                <a:spcPct val="85000"/>
              </a:lnSpc>
              <a:spcBef>
                <a:spcPts val="1600"/>
              </a:spcBef>
              <a:buClr>
                <a:srgbClr val="970035"/>
              </a:buClr>
              <a:buSzPct val="125000"/>
              <a:buFontTx/>
              <a:buChar char="•"/>
              <a:defRPr/>
            </a:pPr>
            <a:r>
              <a:rPr sz="2400" dirty="0">
                <a:latin typeface="Stone Serif" pitchFamily="18" charset="0"/>
              </a:rPr>
              <a:t>Contact supervisor, if possible</a:t>
            </a:r>
          </a:p>
          <a:p>
            <a:pPr marL="1133475" indent="-385763" eaLnBrk="1" hangingPunct="1">
              <a:lnSpc>
                <a:spcPct val="85000"/>
              </a:lnSpc>
              <a:spcBef>
                <a:spcPts val="1600"/>
              </a:spcBef>
              <a:buClr>
                <a:srgbClr val="970035"/>
              </a:buClr>
              <a:buSzPct val="125000"/>
              <a:buFontTx/>
              <a:buChar char="•"/>
              <a:defRPr/>
            </a:pPr>
            <a:r>
              <a:rPr sz="2400" dirty="0">
                <a:latin typeface="Stone Serif" pitchFamily="18" charset="0"/>
              </a:rPr>
              <a:t>May file complaint in writing with WSU public official:</a:t>
            </a:r>
          </a:p>
          <a:p>
            <a:pPr marL="1477962" lvl="2" indent="-385763" eaLnBrk="1" hangingPunct="1">
              <a:lnSpc>
                <a:spcPct val="85000"/>
              </a:lnSpc>
              <a:spcBef>
                <a:spcPts val="1000"/>
              </a:spcBef>
              <a:buClr>
                <a:srgbClr val="970035"/>
              </a:buClr>
              <a:buSzPct val="125000"/>
              <a:buFont typeface="Lucida Sans Unicode" panose="020B0602030504020204" pitchFamily="34" charset="0"/>
              <a:buChar char="-"/>
              <a:defRPr/>
            </a:pPr>
            <a:r>
              <a:rPr sz="1800" dirty="0">
                <a:latin typeface="Stone Serif" pitchFamily="18" charset="0"/>
              </a:rPr>
              <a:t>WSU Chancellor (Spokane, Tri-Cities, Vancouver, Everett)</a:t>
            </a:r>
          </a:p>
          <a:p>
            <a:pPr marL="1477962" lvl="2" indent="-385763" eaLnBrk="1" hangingPunct="1">
              <a:lnSpc>
                <a:spcPct val="85000"/>
              </a:lnSpc>
              <a:spcBef>
                <a:spcPct val="25000"/>
              </a:spcBef>
              <a:buClr>
                <a:srgbClr val="970035"/>
              </a:buClr>
              <a:buSzPct val="125000"/>
              <a:buFont typeface="Lucida Sans Unicode" panose="020B0602030504020204" pitchFamily="34" charset="0"/>
              <a:buChar char="-"/>
              <a:defRPr/>
            </a:pPr>
            <a:r>
              <a:rPr sz="1800" dirty="0">
                <a:latin typeface="Stone Serif" pitchFamily="18" charset="0"/>
              </a:rPr>
              <a:t>Chief Audit Executive, Internal Audit</a:t>
            </a:r>
          </a:p>
          <a:p>
            <a:pPr marL="1133475" indent="-385763" eaLnBrk="1" hangingPunct="1">
              <a:lnSpc>
                <a:spcPct val="85000"/>
              </a:lnSpc>
              <a:spcBef>
                <a:spcPts val="1600"/>
              </a:spcBef>
              <a:buClr>
                <a:srgbClr val="970035"/>
              </a:buClr>
              <a:buSzPct val="125000"/>
              <a:buFontTx/>
              <a:buChar char="•"/>
              <a:defRPr/>
            </a:pPr>
            <a:r>
              <a:rPr sz="2400" dirty="0">
                <a:latin typeface="Stone Serif" pitchFamily="18" charset="0"/>
              </a:rPr>
              <a:t>May file complaint in writing with State Auditor’s Office (sao.wa.gov)</a:t>
            </a:r>
          </a:p>
          <a:p>
            <a:pPr marL="798513" indent="-398463" eaLnBrk="1" hangingPunct="1">
              <a:lnSpc>
                <a:spcPct val="85000"/>
              </a:lnSpc>
              <a:buFontTx/>
              <a:buNone/>
              <a:defRPr/>
            </a:pPr>
            <a:endParaRPr dirty="0">
              <a:latin typeface="Stone Serif" pitchFamily="18" charset="0"/>
            </a:endParaRPr>
          </a:p>
        </p:txBody>
      </p:sp>
      <p:sp>
        <p:nvSpPr>
          <p:cNvPr id="43011"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a:solidFill>
                  <a:srgbClr val="970035"/>
                </a:solidFill>
                <a:latin typeface="Stone Serif" pitchFamily="18" charset="0"/>
              </a:rPr>
              <a:t>What to Do?</a:t>
            </a:r>
          </a:p>
        </p:txBody>
      </p:sp>
    </p:spTree>
    <p:extLst>
      <p:ext uri="{BB962C8B-B14F-4D97-AF65-F5344CB8AC3E}">
        <p14:creationId xmlns:p14="http://schemas.microsoft.com/office/powerpoint/2010/main" val="189038258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bwMode="auto">
          <a:xfrm>
            <a:off x="938151" y="2103438"/>
            <a:ext cx="7267698" cy="3731278"/>
          </a:xfrm>
        </p:spPr>
        <p:txBody>
          <a:bodyPr anchorCtr="0"/>
          <a:lstStyle/>
          <a:p>
            <a:pPr marL="457200" indent="-292100" eaLnBrk="1" hangingPunct="1">
              <a:lnSpc>
                <a:spcPct val="85000"/>
              </a:lnSpc>
              <a:spcBef>
                <a:spcPts val="2000"/>
              </a:spcBef>
              <a:buClr>
                <a:srgbClr val="970035"/>
              </a:buClr>
              <a:defRPr/>
            </a:pPr>
            <a:r>
              <a:rPr sz="2800" dirty="0">
                <a:latin typeface="Stone Serif" pitchFamily="18" charset="0"/>
              </a:rPr>
              <a:t>WSU Internal Audit – (509) 335-5336,</a:t>
            </a:r>
            <a:br>
              <a:rPr sz="2800" dirty="0">
                <a:latin typeface="Stone Serif" pitchFamily="18" charset="0"/>
              </a:rPr>
            </a:br>
            <a:r>
              <a:rPr sz="2800" dirty="0">
                <a:latin typeface="Stone Serif" pitchFamily="18" charset="0"/>
                <a:hlinkClick r:id="rId2"/>
              </a:rPr>
              <a:t>http://internalaudit.wsu.edu</a:t>
            </a:r>
            <a:endParaRPr sz="2800" dirty="0">
              <a:latin typeface="Stone Serif" pitchFamily="18" charset="0"/>
            </a:endParaRPr>
          </a:p>
          <a:p>
            <a:pPr marL="457200" indent="-292100" eaLnBrk="1" hangingPunct="1">
              <a:lnSpc>
                <a:spcPct val="85000"/>
              </a:lnSpc>
              <a:spcBef>
                <a:spcPts val="2000"/>
              </a:spcBef>
              <a:buClr>
                <a:srgbClr val="970035"/>
              </a:buClr>
              <a:defRPr/>
            </a:pPr>
            <a:r>
              <a:rPr sz="2800" dirty="0">
                <a:latin typeface="Stone Serif" pitchFamily="18" charset="0"/>
              </a:rPr>
              <a:t>SAO – </a:t>
            </a:r>
            <a:r>
              <a:rPr sz="2800" dirty="0">
                <a:latin typeface="Stone Serif" pitchFamily="18" charset="0"/>
                <a:hlinkClick r:id="rId3"/>
              </a:rPr>
              <a:t>http://www.sao.wa.gov</a:t>
            </a:r>
            <a:endParaRPr sz="2800" dirty="0">
              <a:latin typeface="Stone Serif" pitchFamily="18" charset="0"/>
            </a:endParaRPr>
          </a:p>
          <a:p>
            <a:pPr marL="457200" indent="-292100" eaLnBrk="1" hangingPunct="1">
              <a:lnSpc>
                <a:spcPct val="85000"/>
              </a:lnSpc>
              <a:spcBef>
                <a:spcPts val="2000"/>
              </a:spcBef>
              <a:buClr>
                <a:srgbClr val="970035"/>
              </a:buClr>
              <a:defRPr/>
            </a:pPr>
            <a:r>
              <a:rPr sz="2800" dirty="0">
                <a:latin typeface="Stone Serif" pitchFamily="18" charset="0"/>
              </a:rPr>
              <a:t>EEB – </a:t>
            </a:r>
            <a:r>
              <a:rPr sz="2800" dirty="0">
                <a:latin typeface="Stone Serif" pitchFamily="18" charset="0"/>
                <a:hlinkClick r:id="rId4"/>
              </a:rPr>
              <a:t>http://ethics.wa.gov</a:t>
            </a:r>
            <a:endParaRPr sz="2800" dirty="0">
              <a:latin typeface="Stone Serif" pitchFamily="18" charset="0"/>
            </a:endParaRPr>
          </a:p>
          <a:p>
            <a:pPr marL="457200" indent="-292100" eaLnBrk="1" hangingPunct="1">
              <a:lnSpc>
                <a:spcPct val="85000"/>
              </a:lnSpc>
              <a:spcBef>
                <a:spcPts val="2000"/>
              </a:spcBef>
              <a:buClr>
                <a:srgbClr val="970035"/>
              </a:buClr>
              <a:defRPr/>
            </a:pPr>
            <a:r>
              <a:rPr sz="2800" dirty="0">
                <a:latin typeface="Stone Serif" pitchFamily="18" charset="0"/>
              </a:rPr>
              <a:t>WSU Whistleblower Policy – BPPM 10.20 </a:t>
            </a:r>
          </a:p>
          <a:p>
            <a:pPr marL="457200" indent="-292100" eaLnBrk="1" hangingPunct="1">
              <a:lnSpc>
                <a:spcPct val="85000"/>
              </a:lnSpc>
              <a:spcBef>
                <a:spcPts val="2000"/>
              </a:spcBef>
              <a:defRPr/>
            </a:pPr>
            <a:r>
              <a:rPr sz="2800" dirty="0">
                <a:latin typeface="Stone Serif" pitchFamily="18" charset="0"/>
              </a:rPr>
              <a:t>WSU Ethics Policy </a:t>
            </a:r>
            <a:r>
              <a:rPr lang="en-US" sz="2800" dirty="0">
                <a:latin typeface="Stone Serif" pitchFamily="18" charset="0"/>
              </a:rPr>
              <a:t>– </a:t>
            </a:r>
            <a:r>
              <a:rPr sz="2800" dirty="0">
                <a:latin typeface="Stone Serif" pitchFamily="18" charset="0"/>
              </a:rPr>
              <a:t>BPPM 10.21</a:t>
            </a:r>
          </a:p>
          <a:p>
            <a:pPr marL="165100" indent="0" eaLnBrk="1" hangingPunct="1">
              <a:lnSpc>
                <a:spcPct val="85000"/>
              </a:lnSpc>
              <a:buFont typeface="Arial" pitchFamily="34" charset="0"/>
              <a:buNone/>
              <a:defRPr/>
            </a:pPr>
            <a:endParaRPr sz="2000" b="1" dirty="0">
              <a:latin typeface="Stone Serif" pitchFamily="18" charset="0"/>
            </a:endParaRPr>
          </a:p>
        </p:txBody>
      </p:sp>
      <p:sp>
        <p:nvSpPr>
          <p:cNvPr id="44035"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a:solidFill>
                  <a:srgbClr val="970035"/>
                </a:solidFill>
                <a:latin typeface="Stone Serif" pitchFamily="18" charset="0"/>
              </a:rPr>
              <a:t>Resources</a:t>
            </a:r>
          </a:p>
        </p:txBody>
      </p:sp>
    </p:spTree>
    <p:extLst>
      <p:ext uri="{BB962C8B-B14F-4D97-AF65-F5344CB8AC3E}">
        <p14:creationId xmlns:p14="http://schemas.microsoft.com/office/powerpoint/2010/main" val="3480087387"/>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5775" y="695325"/>
            <a:ext cx="8677275" cy="6162675"/>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a:solidFill>
                  <a:schemeClr val="tx1"/>
                </a:solidFill>
                <a:effectLst>
                  <a:outerShdw blurRad="38100" dist="38100" dir="2700000" algn="tl">
                    <a:srgbClr val="000000">
                      <a:alpha val="43137"/>
                    </a:srgbClr>
                  </a:outerShdw>
                </a:effectLst>
              </a:rPr>
              <a:t>If you attended this live training session and wish to have your attendance documented in your training history, </a:t>
            </a:r>
            <a:br>
              <a:rPr lang="en-US" sz="2400" b="1" kern="0" dirty="0">
                <a:solidFill>
                  <a:schemeClr val="tx1"/>
                </a:solidFill>
                <a:effectLst>
                  <a:outerShdw blurRad="38100" dist="38100" dir="2700000" algn="tl">
                    <a:srgbClr val="000000">
                      <a:alpha val="43137"/>
                    </a:srgbClr>
                  </a:outerShdw>
                </a:effectLst>
              </a:rPr>
            </a:br>
            <a:r>
              <a:rPr lang="en-US" sz="2400" b="1" kern="0" dirty="0">
                <a:solidFill>
                  <a:schemeClr val="tx1"/>
                </a:solidFill>
                <a:effectLst>
                  <a:outerShdw blurRad="38100" dist="38100" dir="2700000" algn="tl">
                    <a:srgbClr val="000000">
                      <a:alpha val="43137"/>
                    </a:srgbClr>
                  </a:outerShdw>
                </a:effectLst>
              </a:rPr>
              <a:t>please notify Human Resource Services</a:t>
            </a:r>
            <a:br>
              <a:rPr lang="en-US" sz="2400" b="1" kern="0" dirty="0">
                <a:solidFill>
                  <a:schemeClr val="tx1"/>
                </a:solidFill>
                <a:effectLst>
                  <a:outerShdw blurRad="38100" dist="38100" dir="2700000" algn="tl">
                    <a:srgbClr val="000000">
                      <a:alpha val="43137"/>
                    </a:srgbClr>
                  </a:outerShdw>
                </a:effectLst>
              </a:rPr>
            </a:br>
            <a:r>
              <a:rPr lang="en-US" sz="2400" b="1" kern="0" dirty="0">
                <a:solidFill>
                  <a:schemeClr val="tx1"/>
                </a:solidFill>
                <a:effectLst>
                  <a:outerShdw blurRad="38100" dist="38100" dir="2700000" algn="tl">
                    <a:srgbClr val="000000">
                      <a:alpha val="43137"/>
                    </a:srgbClr>
                  </a:outerShdw>
                </a:effectLst>
              </a:rPr>
              <a:t> within 24 hours of today's date: </a:t>
            </a:r>
            <a:r>
              <a:rPr lang="en-US" sz="1100" b="1" kern="0" dirty="0">
                <a:solidFill>
                  <a:schemeClr val="tx1"/>
                </a:solidFill>
                <a:effectLst>
                  <a:outerShdw blurRad="38100" dist="38100" dir="2700000" algn="tl">
                    <a:srgbClr val="000000">
                      <a:alpha val="43137"/>
                    </a:srgbClr>
                  </a:outerShdw>
                </a:effectLst>
              </a:rPr>
              <a:t/>
            </a:r>
            <a:br>
              <a:rPr lang="en-US" sz="1100" b="1" kern="0" dirty="0">
                <a:solidFill>
                  <a:schemeClr val="tx1"/>
                </a:solidFill>
                <a:effectLst>
                  <a:outerShdw blurRad="38100" dist="38100" dir="2700000" algn="tl">
                    <a:srgbClr val="000000">
                      <a:alpha val="43137"/>
                    </a:srgbClr>
                  </a:outerShdw>
                </a:effectLst>
              </a:rPr>
            </a:br>
            <a:r>
              <a:rPr lang="en-US" sz="1100" b="1" kern="0" dirty="0">
                <a:solidFill>
                  <a:schemeClr val="tx1"/>
                </a:solidFill>
                <a:effectLst>
                  <a:outerShdw blurRad="38100" dist="38100" dir="2700000" algn="tl">
                    <a:srgbClr val="000000">
                      <a:alpha val="43137"/>
                    </a:srgbClr>
                  </a:outerShdw>
                </a:effectLst>
              </a:rPr>
              <a:t/>
            </a:r>
            <a:br>
              <a:rPr lang="en-US" sz="1100" b="1" kern="0" dirty="0">
                <a:solidFill>
                  <a:schemeClr val="tx1"/>
                </a:solidFill>
                <a:effectLst>
                  <a:outerShdw blurRad="38100" dist="38100" dir="2700000" algn="tl">
                    <a:srgbClr val="000000">
                      <a:alpha val="43137"/>
                    </a:srgbClr>
                  </a:outerShdw>
                </a:effectLst>
              </a:rPr>
            </a:br>
            <a:r>
              <a:rPr lang="en-US" sz="4000" b="1" kern="0" dirty="0">
                <a:solidFill>
                  <a:schemeClr val="tx1"/>
                </a:solidFill>
                <a:effectLst>
                  <a:outerShdw blurRad="38100" dist="38100" dir="2700000" algn="tl">
                    <a:srgbClr val="000000">
                      <a:alpha val="43137"/>
                    </a:srgbClr>
                  </a:outerShdw>
                </a:effectLst>
              </a:rPr>
              <a:t>hrstraining@wsu.edu</a:t>
            </a:r>
            <a:r>
              <a:rPr lang="en-US" sz="3200" b="1" kern="0" dirty="0">
                <a:solidFill>
                  <a:schemeClr val="tx1"/>
                </a:solidFill>
                <a:effectLst>
                  <a:outerShdw blurRad="38100" dist="38100" dir="2700000" algn="tl">
                    <a:srgbClr val="000000">
                      <a:alpha val="43137"/>
                    </a:srgbClr>
                  </a:outerShdw>
                </a:effectLst>
              </a:rPr>
              <a:t> </a:t>
            </a:r>
            <a:endParaRPr lang="en-US" sz="2400" b="1" kern="0" dirty="0">
              <a:solidFill>
                <a:schemeClr val="tx1"/>
              </a:solidFill>
              <a:effectLst>
                <a:outerShdw blurRad="38100" dist="38100" dir="2700000" algn="tl">
                  <a:srgbClr val="000000">
                    <a:alpha val="43137"/>
                  </a:srgbClr>
                </a:outerShdw>
              </a:effectLst>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a:solidFill>
                  <a:srgbClr val="FFFFFF"/>
                </a:solidFill>
                <a:effectLst>
                  <a:outerShdw blurRad="38100" dist="38100" dir="2700000" algn="tl">
                    <a:srgbClr val="000000">
                      <a:alpha val="43137"/>
                    </a:srgbClr>
                  </a:outerShdw>
                </a:effectLst>
              </a:rPr>
              <a:t>This has been a WSU Training Videoconference</a:t>
            </a:r>
            <a:endParaRPr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97516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bwMode="auto">
          <a:xfrm>
            <a:off x="1306286" y="2103438"/>
            <a:ext cx="6329547" cy="3103542"/>
          </a:xfrm>
        </p:spPr>
        <p:txBody>
          <a:bodyPr anchorCtr="0"/>
          <a:lstStyle/>
          <a:p>
            <a:pPr marL="463550" indent="-463550" eaLnBrk="1" hangingPunct="1">
              <a:lnSpc>
                <a:spcPct val="85000"/>
              </a:lnSpc>
              <a:spcBef>
                <a:spcPts val="1600"/>
              </a:spcBef>
              <a:buClr>
                <a:srgbClr val="970035"/>
              </a:buClr>
            </a:pPr>
            <a:r>
              <a:rPr dirty="0">
                <a:latin typeface="Stone Serif" pitchFamily="18" charset="0"/>
              </a:rPr>
              <a:t>RCW 42.40</a:t>
            </a:r>
          </a:p>
          <a:p>
            <a:pPr marL="463550" indent="-463550" eaLnBrk="1" hangingPunct="1">
              <a:lnSpc>
                <a:spcPct val="85000"/>
              </a:lnSpc>
              <a:spcBef>
                <a:spcPts val="1600"/>
              </a:spcBef>
              <a:buClr>
                <a:srgbClr val="970035"/>
              </a:buClr>
            </a:pPr>
            <a:r>
              <a:rPr dirty="0">
                <a:latin typeface="Stone Serif" pitchFamily="18" charset="0"/>
              </a:rPr>
              <a:t>Enacted by State Legislature in 1982, amended </a:t>
            </a:r>
            <a:r>
              <a:rPr dirty="0">
                <a:solidFill>
                  <a:srgbClr val="000000"/>
                </a:solidFill>
                <a:latin typeface="Stone Serif" pitchFamily="18" charset="0"/>
              </a:rPr>
              <a:t>1999 and 2008</a:t>
            </a:r>
          </a:p>
          <a:p>
            <a:pPr marL="463550" indent="-463550" eaLnBrk="1" hangingPunct="1">
              <a:lnSpc>
                <a:spcPct val="85000"/>
              </a:lnSpc>
              <a:spcBef>
                <a:spcPts val="1600"/>
              </a:spcBef>
              <a:buClr>
                <a:srgbClr val="970035"/>
              </a:buClr>
            </a:pPr>
            <a:r>
              <a:rPr dirty="0">
                <a:latin typeface="Stone Serif" pitchFamily="18" charset="0"/>
              </a:rPr>
              <a:t>Provides an avenue for state employees to report suspected improper governmental action </a:t>
            </a:r>
          </a:p>
          <a:p>
            <a:pPr marL="463550" indent="-463550" eaLnBrk="1" hangingPunct="1">
              <a:lnSpc>
                <a:spcPct val="85000"/>
              </a:lnSpc>
              <a:spcBef>
                <a:spcPts val="1600"/>
              </a:spcBef>
              <a:buClr>
                <a:srgbClr val="970035"/>
              </a:buClr>
            </a:pPr>
            <a:r>
              <a:rPr dirty="0">
                <a:latin typeface="Stone Serif" pitchFamily="18" charset="0"/>
              </a:rPr>
              <a:t>Reports issued at </a:t>
            </a:r>
            <a:r>
              <a:rPr dirty="0">
                <a:latin typeface="Stone Serif" pitchFamily="18" charset="0"/>
                <a:hlinkClick r:id="rId3"/>
              </a:rPr>
              <a:t>sao.wa.gov</a:t>
            </a:r>
            <a:endParaRPr dirty="0">
              <a:latin typeface="Stone Serif" pitchFamily="18" charset="0"/>
            </a:endParaRPr>
          </a:p>
        </p:txBody>
      </p:sp>
      <p:sp>
        <p:nvSpPr>
          <p:cNvPr id="11267" name="Rectangle 3"/>
          <p:cNvSpPr>
            <a:spLocks noGrp="1" noChangeArrowheads="1"/>
          </p:cNvSpPr>
          <p:nvPr>
            <p:ph type="title"/>
          </p:nvPr>
        </p:nvSpPr>
        <p:spPr bwMode="auto">
          <a:xfrm>
            <a:off x="0" y="914400"/>
            <a:ext cx="9144000" cy="757238"/>
          </a:xfrm>
        </p:spPr>
        <p:txBody>
          <a:bodyPr anchor="t" anchorCtr="0"/>
          <a:lstStyle/>
          <a:p>
            <a:pPr algn="ctr" eaLnBrk="1" hangingPunct="1"/>
            <a:r>
              <a:rPr lang="en-US" sz="4800" dirty="0">
                <a:solidFill>
                  <a:srgbClr val="970035"/>
                </a:solidFill>
                <a:latin typeface="Stone Serif" pitchFamily="18" charset="0"/>
              </a:rPr>
              <a:t>State Whistleblower Act</a:t>
            </a:r>
          </a:p>
        </p:txBody>
      </p:sp>
    </p:spTree>
    <p:extLst>
      <p:ext uri="{BB962C8B-B14F-4D97-AF65-F5344CB8AC3E}">
        <p14:creationId xmlns:p14="http://schemas.microsoft.com/office/powerpoint/2010/main" val="220653899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auto">
          <a:xfrm>
            <a:off x="469076" y="1996561"/>
            <a:ext cx="8382000" cy="3768724"/>
          </a:xfrm>
        </p:spPr>
        <p:txBody>
          <a:bodyPr anchorCtr="0"/>
          <a:lstStyle/>
          <a:p>
            <a:pPr indent="-227013" eaLnBrk="1" hangingPunct="1">
              <a:lnSpc>
                <a:spcPct val="85000"/>
              </a:lnSpc>
              <a:spcBef>
                <a:spcPts val="1600"/>
              </a:spcBef>
              <a:buClr>
                <a:srgbClr val="970035"/>
              </a:buClr>
            </a:pPr>
            <a:r>
              <a:rPr dirty="0">
                <a:latin typeface="Stone Serif" pitchFamily="18" charset="0"/>
              </a:rPr>
              <a:t>Meant to encourage state employees to report </a:t>
            </a:r>
            <a:r>
              <a:rPr u="sng" dirty="0">
                <a:latin typeface="Stone Serif" pitchFamily="18" charset="0"/>
              </a:rPr>
              <a:t>improper governmental action(s)</a:t>
            </a:r>
          </a:p>
          <a:p>
            <a:pPr indent="-227013" eaLnBrk="1" hangingPunct="1">
              <a:lnSpc>
                <a:spcPct val="85000"/>
              </a:lnSpc>
              <a:spcBef>
                <a:spcPts val="1600"/>
              </a:spcBef>
              <a:buClr>
                <a:srgbClr val="970035"/>
              </a:buClr>
            </a:pPr>
            <a:r>
              <a:rPr dirty="0">
                <a:latin typeface="Stone Serif" pitchFamily="18" charset="0"/>
              </a:rPr>
              <a:t>Makes retaliation against </a:t>
            </a:r>
            <a:r>
              <a:rPr dirty="0">
                <a:solidFill>
                  <a:srgbClr val="000000"/>
                </a:solidFill>
                <a:latin typeface="Stone Serif" pitchFamily="18" charset="0"/>
              </a:rPr>
              <a:t>whistleblowers (</a:t>
            </a:r>
            <a:r>
              <a:rPr i="1" dirty="0">
                <a:solidFill>
                  <a:srgbClr val="000000"/>
                </a:solidFill>
                <a:latin typeface="Stone Serif" pitchFamily="18" charset="0"/>
              </a:rPr>
              <a:t>and witnesses participating in an investigation</a:t>
            </a:r>
            <a:r>
              <a:rPr dirty="0">
                <a:solidFill>
                  <a:srgbClr val="000000"/>
                </a:solidFill>
                <a:latin typeface="Stone Serif" pitchFamily="18" charset="0"/>
              </a:rPr>
              <a:t>) unlawful, and authorizes remedies for occurrence</a:t>
            </a:r>
          </a:p>
          <a:p>
            <a:pPr indent="-227013" eaLnBrk="1" hangingPunct="1">
              <a:lnSpc>
                <a:spcPct val="85000"/>
              </a:lnSpc>
              <a:spcBef>
                <a:spcPts val="1600"/>
              </a:spcBef>
              <a:buClr>
                <a:srgbClr val="970035"/>
              </a:buClr>
            </a:pPr>
            <a:r>
              <a:rPr dirty="0">
                <a:latin typeface="Stone Serif" pitchFamily="18" charset="0"/>
              </a:rPr>
              <a:t>State Auditor’s Office (SAO) investigates and reports</a:t>
            </a:r>
          </a:p>
          <a:p>
            <a:pPr indent="-227013" eaLnBrk="1" hangingPunct="1">
              <a:lnSpc>
                <a:spcPct val="85000"/>
              </a:lnSpc>
              <a:spcBef>
                <a:spcPts val="1600"/>
              </a:spcBef>
              <a:buClr>
                <a:srgbClr val="970035"/>
              </a:buClr>
            </a:pPr>
            <a:r>
              <a:rPr dirty="0">
                <a:latin typeface="Stone Serif" pitchFamily="18" charset="0"/>
              </a:rPr>
              <a:t>Human Rights Commission (HRC) investigates asserted retaliatory actions</a:t>
            </a:r>
          </a:p>
        </p:txBody>
      </p:sp>
      <p:sp>
        <p:nvSpPr>
          <p:cNvPr id="12291" name="Rectangle 3"/>
          <p:cNvSpPr>
            <a:spLocks noGrp="1" noChangeArrowheads="1"/>
          </p:cNvSpPr>
          <p:nvPr>
            <p:ph type="title"/>
          </p:nvPr>
        </p:nvSpPr>
        <p:spPr bwMode="auto">
          <a:xfrm>
            <a:off x="0" y="914400"/>
            <a:ext cx="9144000" cy="757130"/>
          </a:xfrm>
        </p:spPr>
        <p:txBody>
          <a:bodyPr anchor="t" anchorCtr="0"/>
          <a:lstStyle/>
          <a:p>
            <a:pPr algn="ctr" eaLnBrk="1" hangingPunct="1"/>
            <a:r>
              <a:rPr lang="en-US" sz="4800" dirty="0">
                <a:solidFill>
                  <a:srgbClr val="970035"/>
                </a:solidFill>
                <a:latin typeface="Stone Serif" pitchFamily="18" charset="0"/>
              </a:rPr>
              <a:t>Whistleblower Act Provisions</a:t>
            </a:r>
          </a:p>
        </p:txBody>
      </p:sp>
    </p:spTree>
    <p:extLst>
      <p:ext uri="{BB962C8B-B14F-4D97-AF65-F5344CB8AC3E}">
        <p14:creationId xmlns:p14="http://schemas.microsoft.com/office/powerpoint/2010/main" val="14312054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04751" y="2323131"/>
            <a:ext cx="8382000" cy="3568669"/>
          </a:xfrm>
          <a:ln algn="ctr"/>
        </p:spPr>
        <p:txBody>
          <a:bodyPr anchorCtr="0"/>
          <a:lstStyle/>
          <a:p>
            <a:pPr marL="168275" indent="-3175" eaLnBrk="1" hangingPunct="1">
              <a:lnSpc>
                <a:spcPct val="85000"/>
              </a:lnSpc>
              <a:buFont typeface="Arial" pitchFamily="34" charset="0"/>
              <a:buNone/>
              <a:defRPr/>
            </a:pPr>
            <a:r>
              <a:rPr dirty="0">
                <a:latin typeface="Stone Serif" pitchFamily="18" charset="0"/>
              </a:rPr>
              <a:t>Any action by a state employee undertaken in the performance of his/her duties which:</a:t>
            </a:r>
          </a:p>
          <a:p>
            <a:pPr marL="746125" lvl="1" indent="-401638" eaLnBrk="1" hangingPunct="1">
              <a:lnSpc>
                <a:spcPct val="85000"/>
              </a:lnSpc>
              <a:spcBef>
                <a:spcPts val="1800"/>
              </a:spcBef>
              <a:buClr>
                <a:srgbClr val="970035"/>
              </a:buClr>
              <a:buSzPct val="125000"/>
              <a:buFontTx/>
              <a:buChar char="•"/>
              <a:defRPr/>
            </a:pPr>
            <a:r>
              <a:rPr dirty="0">
                <a:latin typeface="Stone Serif" pitchFamily="18" charset="0"/>
              </a:rPr>
              <a:t>Is a gross waste of public funds or resources</a:t>
            </a:r>
          </a:p>
          <a:p>
            <a:pPr marL="746125" lvl="1" indent="-401638" eaLnBrk="1" hangingPunct="1">
              <a:lnSpc>
                <a:spcPct val="85000"/>
              </a:lnSpc>
              <a:spcBef>
                <a:spcPts val="1200"/>
              </a:spcBef>
              <a:buClr>
                <a:srgbClr val="970035"/>
              </a:buClr>
              <a:buSzPct val="125000"/>
              <a:buFontTx/>
              <a:buChar char="•"/>
              <a:defRPr/>
            </a:pPr>
            <a:r>
              <a:rPr dirty="0">
                <a:latin typeface="Stone Serif" pitchFamily="18" charset="0"/>
              </a:rPr>
              <a:t>Is in violation of federal or state law or rule</a:t>
            </a:r>
          </a:p>
          <a:p>
            <a:pPr marL="746125" lvl="1" indent="-401638" eaLnBrk="1" hangingPunct="1">
              <a:lnSpc>
                <a:spcPct val="85000"/>
              </a:lnSpc>
              <a:spcBef>
                <a:spcPts val="1200"/>
              </a:spcBef>
              <a:buClr>
                <a:srgbClr val="970035"/>
              </a:buClr>
              <a:buSzPct val="125000"/>
              <a:buFontTx/>
              <a:buChar char="•"/>
              <a:defRPr/>
            </a:pPr>
            <a:r>
              <a:rPr dirty="0">
                <a:latin typeface="Stone Serif" pitchFamily="18" charset="0"/>
              </a:rPr>
              <a:t>Is of substantial and specific danger to public health or safety</a:t>
            </a:r>
          </a:p>
          <a:p>
            <a:pPr marL="746125" lvl="1" indent="-401638" eaLnBrk="1" hangingPunct="1">
              <a:lnSpc>
                <a:spcPct val="85000"/>
              </a:lnSpc>
              <a:spcBef>
                <a:spcPts val="1200"/>
              </a:spcBef>
              <a:buClr>
                <a:srgbClr val="970035"/>
              </a:buClr>
              <a:buSzPct val="125000"/>
              <a:buFontTx/>
              <a:buChar char="•"/>
              <a:defRPr/>
            </a:pPr>
            <a:r>
              <a:rPr dirty="0">
                <a:solidFill>
                  <a:srgbClr val="000000"/>
                </a:solidFill>
                <a:latin typeface="Stone Serif" pitchFamily="18" charset="0"/>
              </a:rPr>
              <a:t>Is gross mismanagement</a:t>
            </a:r>
          </a:p>
          <a:p>
            <a:pPr marL="746125" lvl="1" indent="-401638" eaLnBrk="1" hangingPunct="1">
              <a:lnSpc>
                <a:spcPct val="85000"/>
              </a:lnSpc>
              <a:spcBef>
                <a:spcPts val="1200"/>
              </a:spcBef>
              <a:buClr>
                <a:srgbClr val="970035"/>
              </a:buClr>
              <a:buSzPct val="125000"/>
              <a:buFontTx/>
              <a:buChar char="•"/>
              <a:defRPr/>
            </a:pPr>
            <a:r>
              <a:rPr dirty="0">
                <a:solidFill>
                  <a:srgbClr val="000000"/>
                </a:solidFill>
                <a:latin typeface="Stone Serif" pitchFamily="18" charset="0"/>
              </a:rPr>
              <a:t>Prevents dissemination of scientific opinion</a:t>
            </a:r>
          </a:p>
        </p:txBody>
      </p:sp>
      <p:sp>
        <p:nvSpPr>
          <p:cNvPr id="13315" name="Rectangle 3"/>
          <p:cNvSpPr>
            <a:spLocks noGrp="1" noChangeArrowheads="1"/>
          </p:cNvSpPr>
          <p:nvPr>
            <p:ph type="title"/>
          </p:nvPr>
        </p:nvSpPr>
        <p:spPr bwMode="auto">
          <a:xfrm>
            <a:off x="0" y="690113"/>
            <a:ext cx="9144000" cy="1398230"/>
          </a:xfrm>
        </p:spPr>
        <p:txBody>
          <a:bodyPr anchor="t" anchorCtr="0"/>
          <a:lstStyle/>
          <a:p>
            <a:pPr algn="ctr" eaLnBrk="1" hangingPunct="1"/>
            <a:r>
              <a:rPr lang="en-US" sz="4800" dirty="0">
                <a:solidFill>
                  <a:srgbClr val="970035"/>
                </a:solidFill>
                <a:latin typeface="Stone Serif" pitchFamily="18" charset="0"/>
              </a:rPr>
              <a:t>What is Improper </a:t>
            </a:r>
            <a:br>
              <a:rPr lang="en-US" sz="4800" dirty="0">
                <a:solidFill>
                  <a:srgbClr val="970035"/>
                </a:solidFill>
                <a:latin typeface="Stone Serif" pitchFamily="18" charset="0"/>
              </a:rPr>
            </a:br>
            <a:r>
              <a:rPr lang="en-US" sz="4800" dirty="0">
                <a:solidFill>
                  <a:srgbClr val="970035"/>
                </a:solidFill>
                <a:latin typeface="Stone Serif" pitchFamily="18" charset="0"/>
              </a:rPr>
              <a:t>Governmental Action?</a:t>
            </a:r>
          </a:p>
        </p:txBody>
      </p:sp>
    </p:spTree>
    <p:extLst>
      <p:ext uri="{BB962C8B-B14F-4D97-AF65-F5344CB8AC3E}">
        <p14:creationId xmlns:p14="http://schemas.microsoft.com/office/powerpoint/2010/main" val="341576855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bwMode="auto">
          <a:xfrm>
            <a:off x="953595" y="1916692"/>
            <a:ext cx="7317351" cy="4103688"/>
          </a:xfrm>
        </p:spPr>
        <p:txBody>
          <a:bodyPr anchorCtr="0"/>
          <a:lstStyle/>
          <a:p>
            <a:pPr marL="460375" indent="-234950" eaLnBrk="1" hangingPunct="1">
              <a:lnSpc>
                <a:spcPct val="85000"/>
              </a:lnSpc>
              <a:spcBef>
                <a:spcPts val="1600"/>
              </a:spcBef>
              <a:buClr>
                <a:srgbClr val="970035"/>
              </a:buClr>
            </a:pPr>
            <a:r>
              <a:rPr dirty="0">
                <a:latin typeface="Stone Serif" pitchFamily="18" charset="0"/>
              </a:rPr>
              <a:t>Complaints may be made to:</a:t>
            </a:r>
          </a:p>
          <a:p>
            <a:pPr marL="793750" lvl="3" indent="-342900" eaLnBrk="1" hangingPunct="1">
              <a:lnSpc>
                <a:spcPct val="85000"/>
              </a:lnSpc>
              <a:spcBef>
                <a:spcPts val="1000"/>
              </a:spcBef>
              <a:buClr>
                <a:srgbClr val="970035"/>
              </a:buClr>
              <a:buFontTx/>
              <a:buChar char="−"/>
            </a:pPr>
            <a:r>
              <a:rPr sz="2400" dirty="0">
                <a:latin typeface="Stone Serif" pitchFamily="18" charset="0"/>
              </a:rPr>
              <a:t>SAO Whistleblower Division</a:t>
            </a:r>
          </a:p>
          <a:p>
            <a:pPr marL="793750" lvl="3" indent="-342900" eaLnBrk="1" hangingPunct="1">
              <a:lnSpc>
                <a:spcPct val="85000"/>
              </a:lnSpc>
              <a:spcBef>
                <a:spcPts val="1000"/>
              </a:spcBef>
              <a:buClr>
                <a:srgbClr val="970035"/>
              </a:buClr>
              <a:buFontTx/>
              <a:buChar char="−"/>
            </a:pPr>
            <a:r>
              <a:rPr sz="2400" dirty="0">
                <a:latin typeface="Stone Serif" pitchFamily="18" charset="0"/>
              </a:rPr>
              <a:t>WSU public officials: Chancellors; Chief Audit Executive, Internal Audit</a:t>
            </a:r>
          </a:p>
          <a:p>
            <a:pPr marL="460375" indent="-234950" eaLnBrk="1" hangingPunct="1">
              <a:lnSpc>
                <a:spcPct val="85000"/>
              </a:lnSpc>
              <a:spcBef>
                <a:spcPts val="1600"/>
              </a:spcBef>
              <a:buClr>
                <a:srgbClr val="970035"/>
              </a:buClr>
            </a:pPr>
            <a:r>
              <a:rPr dirty="0">
                <a:latin typeface="Stone Serif" pitchFamily="18" charset="0"/>
              </a:rPr>
              <a:t>Must be made in writing</a:t>
            </a:r>
          </a:p>
          <a:p>
            <a:pPr marL="460375" indent="-234950" eaLnBrk="1" hangingPunct="1">
              <a:lnSpc>
                <a:spcPct val="85000"/>
              </a:lnSpc>
              <a:spcBef>
                <a:spcPts val="1600"/>
              </a:spcBef>
              <a:buClr>
                <a:srgbClr val="970035"/>
              </a:buClr>
            </a:pPr>
            <a:r>
              <a:rPr dirty="0">
                <a:latin typeface="Stone Serif" pitchFamily="18" charset="0"/>
              </a:rPr>
              <a:t>Must be made in </a:t>
            </a:r>
            <a:r>
              <a:rPr u="sng" dirty="0">
                <a:latin typeface="Stone Serif" pitchFamily="18" charset="0"/>
              </a:rPr>
              <a:t>good faith</a:t>
            </a:r>
          </a:p>
          <a:p>
            <a:pPr marL="225425" indent="0" eaLnBrk="1" hangingPunct="1">
              <a:lnSpc>
                <a:spcPct val="85000"/>
              </a:lnSpc>
              <a:spcBef>
                <a:spcPts val="1600"/>
              </a:spcBef>
              <a:buNone/>
            </a:pPr>
            <a:r>
              <a:rPr dirty="0">
                <a:latin typeface="Stone Serif" pitchFamily="18" charset="0"/>
              </a:rPr>
              <a:t>Investigation may be performed by SAO solely, in coordination with employee’s employing agency.</a:t>
            </a:r>
          </a:p>
        </p:txBody>
      </p:sp>
      <p:sp>
        <p:nvSpPr>
          <p:cNvPr id="14339"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a:solidFill>
                  <a:srgbClr val="970035"/>
                </a:solidFill>
                <a:latin typeface="Stone Serif" pitchFamily="18" charset="0"/>
              </a:rPr>
              <a:t>Complaints</a:t>
            </a:r>
          </a:p>
        </p:txBody>
      </p:sp>
    </p:spTree>
    <p:extLst>
      <p:ext uri="{BB962C8B-B14F-4D97-AF65-F5344CB8AC3E}">
        <p14:creationId xmlns:p14="http://schemas.microsoft.com/office/powerpoint/2010/main" val="363018913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bwMode="auto">
          <a:xfrm>
            <a:off x="404751" y="1913433"/>
            <a:ext cx="8458200" cy="4103688"/>
          </a:xfrm>
        </p:spPr>
        <p:txBody>
          <a:bodyPr anchorCtr="0"/>
          <a:lstStyle/>
          <a:p>
            <a:pPr marL="457200" indent="-292100" eaLnBrk="1" hangingPunct="1">
              <a:spcBef>
                <a:spcPts val="1600"/>
              </a:spcBef>
              <a:buClr>
                <a:srgbClr val="970035"/>
              </a:buClr>
            </a:pPr>
            <a:r>
              <a:rPr dirty="0">
                <a:latin typeface="Stone Serif" pitchFamily="18" charset="0"/>
              </a:rPr>
              <a:t>Complainant must have a reasonable basis in fact for the communication.</a:t>
            </a:r>
          </a:p>
          <a:p>
            <a:pPr marL="457200" indent="-292100" eaLnBrk="1" hangingPunct="1">
              <a:spcBef>
                <a:spcPts val="1600"/>
              </a:spcBef>
              <a:buClr>
                <a:srgbClr val="970035"/>
              </a:buClr>
            </a:pPr>
            <a:r>
              <a:rPr dirty="0">
                <a:latin typeface="Stone Serif" pitchFamily="18" charset="0"/>
              </a:rPr>
              <a:t>Good faith is lacking when the employee knows, or ought to know, the report is malicious, false or frivolous.</a:t>
            </a:r>
          </a:p>
          <a:p>
            <a:pPr marL="457200" indent="-292100" eaLnBrk="1" hangingPunct="1">
              <a:spcBef>
                <a:spcPts val="1600"/>
              </a:spcBef>
              <a:buClr>
                <a:srgbClr val="970035"/>
              </a:buClr>
            </a:pPr>
            <a:r>
              <a:rPr dirty="0">
                <a:latin typeface="Stone Serif" pitchFamily="18" charset="0"/>
              </a:rPr>
              <a:t>Identity of whistleblower must be kept confidential unless auditor determines the information was provided in other than good faith</a:t>
            </a:r>
            <a:r>
              <a:rPr b="1" dirty="0">
                <a:latin typeface="Stone Serif" pitchFamily="18" charset="0"/>
              </a:rPr>
              <a:t>.</a:t>
            </a:r>
          </a:p>
        </p:txBody>
      </p:sp>
      <p:sp>
        <p:nvSpPr>
          <p:cNvPr id="15363"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a:solidFill>
                  <a:srgbClr val="970035"/>
                </a:solidFill>
                <a:latin typeface="Stone Serif" pitchFamily="18" charset="0"/>
              </a:rPr>
              <a:t>Good Faith</a:t>
            </a:r>
          </a:p>
        </p:txBody>
      </p:sp>
    </p:spTree>
    <p:extLst>
      <p:ext uri="{BB962C8B-B14F-4D97-AF65-F5344CB8AC3E}">
        <p14:creationId xmlns:p14="http://schemas.microsoft.com/office/powerpoint/2010/main" val="1836651998"/>
      </p:ext>
    </p:extLst>
  </p:cSld>
  <p:clrMapOvr>
    <a:masterClrMapping/>
  </p:clrMapOvr>
  <p:transition advClick="0">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0" y="915874"/>
            <a:ext cx="9144000" cy="775597"/>
          </a:xfrm>
        </p:spPr>
        <p:txBody>
          <a:bodyPr/>
          <a:lstStyle/>
          <a:p>
            <a:r>
              <a:rPr lang="en-US" sz="4800" dirty="0">
                <a:solidFill>
                  <a:srgbClr val="970035"/>
                </a:solidFill>
                <a:latin typeface="Stone Serif" pitchFamily="18" charset="0"/>
              </a:rPr>
              <a:t>Investigation Process</a:t>
            </a:r>
          </a:p>
        </p:txBody>
      </p:sp>
      <p:sp>
        <p:nvSpPr>
          <p:cNvPr id="16387" name="Content Placeholder 2"/>
          <p:cNvSpPr>
            <a:spLocks noGrp="1"/>
          </p:cNvSpPr>
          <p:nvPr>
            <p:ph idx="1"/>
          </p:nvPr>
        </p:nvSpPr>
        <p:spPr>
          <a:xfrm>
            <a:off x="772742" y="1811285"/>
            <a:ext cx="7772400" cy="3949799"/>
          </a:xfrm>
        </p:spPr>
        <p:txBody>
          <a:bodyPr/>
          <a:lstStyle/>
          <a:p>
            <a:pPr>
              <a:buClr>
                <a:srgbClr val="970035"/>
              </a:buClr>
            </a:pPr>
            <a:r>
              <a:rPr dirty="0">
                <a:latin typeface="Stone Serif" pitchFamily="18" charset="0"/>
              </a:rPr>
              <a:t>Complaints received in writing to include:</a:t>
            </a:r>
          </a:p>
          <a:p>
            <a:pPr marL="796925" lvl="2" indent="-227013">
              <a:spcBef>
                <a:spcPts val="1000"/>
              </a:spcBef>
              <a:buClr>
                <a:srgbClr val="970035"/>
              </a:buClr>
            </a:pPr>
            <a:r>
              <a:rPr dirty="0">
                <a:latin typeface="Stone Serif" pitchFamily="18" charset="0"/>
              </a:rPr>
              <a:t>Employee(s) asserted to conduct improper act</a:t>
            </a:r>
          </a:p>
          <a:p>
            <a:pPr marL="796925" lvl="2" indent="-227013">
              <a:buClr>
                <a:srgbClr val="970035"/>
              </a:buClr>
            </a:pPr>
            <a:r>
              <a:rPr dirty="0">
                <a:latin typeface="Stone Serif" pitchFamily="18" charset="0"/>
              </a:rPr>
              <a:t>Agency/department/location</a:t>
            </a:r>
          </a:p>
          <a:p>
            <a:pPr marL="796925" lvl="2" indent="-227013">
              <a:buClr>
                <a:srgbClr val="970035"/>
              </a:buClr>
            </a:pPr>
            <a:r>
              <a:rPr dirty="0">
                <a:latin typeface="Stone Serif" pitchFamily="18" charset="0"/>
              </a:rPr>
              <a:t>Date/timeframe (one year statute of limitation)</a:t>
            </a:r>
          </a:p>
          <a:p>
            <a:pPr marL="796925" lvl="2" indent="-227013">
              <a:buClr>
                <a:srgbClr val="970035"/>
              </a:buClr>
            </a:pPr>
            <a:r>
              <a:rPr dirty="0">
                <a:latin typeface="Stone Serif" pitchFamily="18" charset="0"/>
              </a:rPr>
              <a:t>Detailed description of improper actions</a:t>
            </a:r>
          </a:p>
          <a:p>
            <a:pPr marL="796925" lvl="2" indent="-227013">
              <a:buClr>
                <a:srgbClr val="970035"/>
              </a:buClr>
            </a:pPr>
            <a:r>
              <a:rPr dirty="0">
                <a:latin typeface="Stone Serif" pitchFamily="18" charset="0"/>
              </a:rPr>
              <a:t>If known, specific rule or law violated</a:t>
            </a:r>
          </a:p>
          <a:p>
            <a:pPr marL="796925" lvl="2" indent="-227013">
              <a:buClr>
                <a:srgbClr val="970035"/>
              </a:buClr>
            </a:pPr>
            <a:r>
              <a:rPr dirty="0">
                <a:latin typeface="Stone Serif" pitchFamily="18" charset="0"/>
              </a:rPr>
              <a:t>Any additional details</a:t>
            </a:r>
          </a:p>
          <a:p>
            <a:pPr>
              <a:spcBef>
                <a:spcPts val="1600"/>
              </a:spcBef>
              <a:buClr>
                <a:srgbClr val="970035"/>
              </a:buClr>
            </a:pPr>
            <a:r>
              <a:rPr dirty="0">
                <a:latin typeface="Stone Serif" pitchFamily="18" charset="0"/>
              </a:rPr>
              <a:t>Complaints may be anonymous</a:t>
            </a:r>
          </a:p>
          <a:p>
            <a:pPr lvl="2">
              <a:spcBef>
                <a:spcPts val="1000"/>
              </a:spcBef>
              <a:buClr>
                <a:srgbClr val="970035"/>
              </a:buClr>
            </a:pPr>
            <a:r>
              <a:rPr dirty="0">
                <a:latin typeface="Stone Serif" pitchFamily="18" charset="0"/>
              </a:rPr>
              <a:t>Harder to follow up if insufficient information available in complaint to pursue investigation</a:t>
            </a:r>
          </a:p>
        </p:txBody>
      </p:sp>
    </p:spTree>
    <p:extLst>
      <p:ext uri="{BB962C8B-B14F-4D97-AF65-F5344CB8AC3E}">
        <p14:creationId xmlns:p14="http://schemas.microsoft.com/office/powerpoint/2010/main" val="128877119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915875"/>
            <a:ext cx="9144000" cy="775597"/>
          </a:xfrm>
        </p:spPr>
        <p:txBody>
          <a:bodyPr/>
          <a:lstStyle/>
          <a:p>
            <a:r>
              <a:rPr lang="en-US" sz="4800" dirty="0">
                <a:solidFill>
                  <a:srgbClr val="970035"/>
                </a:solidFill>
                <a:latin typeface="Stone Serif" pitchFamily="18" charset="0"/>
              </a:rPr>
              <a:t>Intake Process</a:t>
            </a:r>
          </a:p>
        </p:txBody>
      </p:sp>
      <p:sp>
        <p:nvSpPr>
          <p:cNvPr id="17411" name="Content Placeholder 2"/>
          <p:cNvSpPr>
            <a:spLocks noGrp="1"/>
          </p:cNvSpPr>
          <p:nvPr>
            <p:ph idx="1"/>
          </p:nvPr>
        </p:nvSpPr>
        <p:spPr>
          <a:xfrm>
            <a:off x="883573" y="1794711"/>
            <a:ext cx="7555503" cy="3207032"/>
          </a:xfrm>
        </p:spPr>
        <p:txBody>
          <a:bodyPr/>
          <a:lstStyle/>
          <a:p>
            <a:pPr>
              <a:buClr>
                <a:srgbClr val="970035"/>
              </a:buClr>
            </a:pPr>
            <a:r>
              <a:rPr dirty="0">
                <a:latin typeface="Stone Serif" pitchFamily="18" charset="0"/>
              </a:rPr>
              <a:t>Complaints reviewed to determine violation and if sufficient information to pursue (preliminary phase)</a:t>
            </a:r>
          </a:p>
          <a:p>
            <a:pPr lvl="2">
              <a:spcBef>
                <a:spcPts val="1600"/>
              </a:spcBef>
              <a:buClr>
                <a:srgbClr val="970035"/>
              </a:buClr>
            </a:pPr>
            <a:r>
              <a:rPr sz="2400" dirty="0">
                <a:latin typeface="Stone Serif" pitchFamily="18" charset="0"/>
              </a:rPr>
              <a:t>If anonymous – SAO triage</a:t>
            </a:r>
          </a:p>
          <a:p>
            <a:pPr lvl="2">
              <a:buClr>
                <a:srgbClr val="970035"/>
              </a:buClr>
            </a:pPr>
            <a:r>
              <a:rPr sz="2400" dirty="0">
                <a:latin typeface="Stone Serif" pitchFamily="18" charset="0"/>
              </a:rPr>
              <a:t>If name of complainant – SAO responds within 90 days</a:t>
            </a:r>
          </a:p>
          <a:p>
            <a:pPr marL="165100" indent="0">
              <a:spcBef>
                <a:spcPts val="1600"/>
              </a:spcBef>
              <a:buNone/>
            </a:pPr>
            <a:r>
              <a:rPr lang="en-US" dirty="0">
                <a:latin typeface="Stone Serif" pitchFamily="18" charset="0"/>
              </a:rPr>
              <a:t>If received first by agency public official, must be forwarded to SAO within 15 calendar days</a:t>
            </a:r>
            <a:endParaRPr dirty="0">
              <a:latin typeface="Stone Serif" pitchFamily="18" charset="0"/>
            </a:endParaRPr>
          </a:p>
        </p:txBody>
      </p:sp>
    </p:spTree>
    <p:extLst>
      <p:ext uri="{BB962C8B-B14F-4D97-AF65-F5344CB8AC3E}">
        <p14:creationId xmlns:p14="http://schemas.microsoft.com/office/powerpoint/2010/main" val="1460473643"/>
      </p:ext>
    </p:extLst>
  </p:cSld>
  <p:clrMapOvr>
    <a:masterClrMapping/>
  </p:clrMapOvr>
  <p:transition/>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4341</TotalTime>
  <Words>1727</Words>
  <Application>Microsoft Office PowerPoint</Application>
  <PresentationFormat>On-screen Show (4:3)</PresentationFormat>
  <Paragraphs>201</Paragraphs>
  <Slides>25</Slides>
  <Notes>13</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25</vt:i4>
      </vt:variant>
    </vt:vector>
  </HeadingPairs>
  <TitlesOfParts>
    <vt:vector size="36" baseType="lpstr">
      <vt:lpstr>Arial</vt:lpstr>
      <vt:lpstr>Lucida Sans</vt:lpstr>
      <vt:lpstr>Lucida Sans Unicode</vt:lpstr>
      <vt:lpstr>Stone Sans</vt:lpstr>
      <vt:lpstr>Stone Serif</vt:lpstr>
      <vt:lpstr>StoneSans</vt:lpstr>
      <vt:lpstr>Times New Roman</vt:lpstr>
      <vt:lpstr>Wingdings</vt:lpstr>
      <vt:lpstr>Default Design</vt:lpstr>
      <vt:lpstr>3_Default Design</vt:lpstr>
      <vt:lpstr>1_Default Design</vt:lpstr>
      <vt:lpstr>PowerPoint Presentation</vt:lpstr>
      <vt:lpstr>Class Objectives</vt:lpstr>
      <vt:lpstr>State Whistleblower Act</vt:lpstr>
      <vt:lpstr>Whistleblower Act Provisions</vt:lpstr>
      <vt:lpstr>What is Improper  Governmental Action?</vt:lpstr>
      <vt:lpstr>Complaints</vt:lpstr>
      <vt:lpstr>Good Faith</vt:lpstr>
      <vt:lpstr>Investigation Process</vt:lpstr>
      <vt:lpstr>Intake Process</vt:lpstr>
      <vt:lpstr>Investigation</vt:lpstr>
      <vt:lpstr>What is Improper  Governmental Action?</vt:lpstr>
      <vt:lpstr>Gross Waste of Funds,  Gross Mismanagement</vt:lpstr>
      <vt:lpstr>What is Improper  Governmental Action?</vt:lpstr>
      <vt:lpstr>RCW 42.40.020 Definitions of  Improper Conduct</vt:lpstr>
      <vt:lpstr>What is Improper  Governmental Action?</vt:lpstr>
      <vt:lpstr>‘Violation of Federal or  State Law or Rule’</vt:lpstr>
      <vt:lpstr>Department of Corrections  (Report 1017272, 8/15/16)</vt:lpstr>
      <vt:lpstr>Department of Corrections  (Report 1018764, 3/13/17)</vt:lpstr>
      <vt:lpstr>University of Washington (Report 1020609, 1/8/18)</vt:lpstr>
      <vt:lpstr>Example of Substantiated Assertions</vt:lpstr>
      <vt:lpstr>Example of No Reasonable Cause</vt:lpstr>
      <vt:lpstr>Whistleblower Reports</vt:lpstr>
      <vt:lpstr>What to Do?</vt:lpstr>
      <vt:lpstr>Resources</vt:lpstr>
      <vt:lpstr>PowerPoint Presentation</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Johnson, Jessica R</cp:lastModifiedBy>
  <cp:revision>456</cp:revision>
  <cp:lastPrinted>2019-05-21T20:36:46Z</cp:lastPrinted>
  <dcterms:created xsi:type="dcterms:W3CDTF">2001-10-04T20:08:10Z</dcterms:created>
  <dcterms:modified xsi:type="dcterms:W3CDTF">2020-08-05T20:24:51Z</dcterms:modified>
</cp:coreProperties>
</file>