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2" r:id="rId2"/>
    <p:sldMasterId id="2147484123" r:id="rId3"/>
  </p:sldMasterIdLst>
  <p:notesMasterIdLst>
    <p:notesMasterId r:id="rId73"/>
  </p:notesMasterIdLst>
  <p:handoutMasterIdLst>
    <p:handoutMasterId r:id="rId74"/>
  </p:handoutMasterIdLst>
  <p:sldIdLst>
    <p:sldId id="304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79" r:id="rId13"/>
    <p:sldId id="326" r:id="rId14"/>
    <p:sldId id="327" r:id="rId15"/>
    <p:sldId id="394" r:id="rId16"/>
    <p:sldId id="328" r:id="rId17"/>
    <p:sldId id="403" r:id="rId18"/>
    <p:sldId id="329" r:id="rId19"/>
    <p:sldId id="402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0" r:id="rId30"/>
    <p:sldId id="341" r:id="rId31"/>
    <p:sldId id="342" r:id="rId32"/>
    <p:sldId id="343" r:id="rId33"/>
    <p:sldId id="350" r:id="rId34"/>
    <p:sldId id="351" r:id="rId35"/>
    <p:sldId id="347" r:id="rId36"/>
    <p:sldId id="348" r:id="rId37"/>
    <p:sldId id="349" r:id="rId38"/>
    <p:sldId id="352" r:id="rId39"/>
    <p:sldId id="344" r:id="rId40"/>
    <p:sldId id="346" r:id="rId41"/>
    <p:sldId id="353" r:id="rId42"/>
    <p:sldId id="386" r:id="rId43"/>
    <p:sldId id="387" r:id="rId44"/>
    <p:sldId id="406" r:id="rId45"/>
    <p:sldId id="363" r:id="rId46"/>
    <p:sldId id="390" r:id="rId47"/>
    <p:sldId id="391" r:id="rId48"/>
    <p:sldId id="392" r:id="rId49"/>
    <p:sldId id="393" r:id="rId50"/>
    <p:sldId id="360" r:id="rId51"/>
    <p:sldId id="383" r:id="rId52"/>
    <p:sldId id="359" r:id="rId53"/>
    <p:sldId id="380" r:id="rId54"/>
    <p:sldId id="381" r:id="rId55"/>
    <p:sldId id="382" r:id="rId56"/>
    <p:sldId id="362" r:id="rId57"/>
    <p:sldId id="364" r:id="rId58"/>
    <p:sldId id="365" r:id="rId59"/>
    <p:sldId id="404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8" r:id="rId69"/>
    <p:sldId id="377" r:id="rId70"/>
    <p:sldId id="339" r:id="rId71"/>
    <p:sldId id="316" r:id="rId72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81358"/>
  </p:normalViewPr>
  <p:slideViewPr>
    <p:cSldViewPr snapToGrid="0">
      <p:cViewPr varScale="1">
        <p:scale>
          <a:sx n="69" d="100"/>
          <a:sy n="69" d="100"/>
        </p:scale>
        <p:origin x="883" y="58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35240DB-3201-3D4A-8FDD-24A397F4DB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437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5970FBC-D8EB-454C-98D2-B91BFE5A26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77225" y="0"/>
            <a:ext cx="1017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E842502-CA7B-4B01-9041-6FADFC2C862E}" type="datetime1">
              <a:rPr lang="en-US" altLang="en-US"/>
              <a:pPr>
                <a:defRPr/>
              </a:pPr>
              <a:t>10/30/2020</a:t>
            </a:fld>
            <a:endParaRPr lang="en-US" alt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68D0EB53-06F1-4746-88E0-1D062FB71C5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69508BBD-AC89-3E4C-B200-911898A905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EEB0022C-43DD-4AC3-BF37-3CA2942A0F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B8990-80E0-F24B-88C1-BE2937E9181E}"/>
              </a:ext>
            </a:extLst>
          </p:cNvPr>
          <p:cNvSpPr txBox="1"/>
          <p:nvPr/>
        </p:nvSpPr>
        <p:spPr>
          <a:xfrm>
            <a:off x="0" y="7938"/>
            <a:ext cx="3757613" cy="277812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A2F3D6-C968-F546-842F-2501124F60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A12EF20-8F94-D14C-9814-16F8DFED45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5645E67-FFD2-4E60-96F6-C5451513164D}" type="datetime1">
              <a:rPr lang="en-US" altLang="en-US"/>
              <a:pPr>
                <a:defRPr/>
              </a:pPr>
              <a:t>10/30/2020</a:t>
            </a:fld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744235-6415-4E1E-BA36-40E47BB146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FA82D69-DBB6-CE47-A687-AAD1CC8B58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04D0C9A-A086-2B4C-BC9D-A66357F9E5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6C5459C-B3EB-8540-A5D8-BCA0CE210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7573C975-A949-487C-96BC-E681A8D199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B41C5DB3-9105-4B4C-80D1-8C4C61869F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B39E2D-9E58-44AE-8373-4480F2CCC30C}" type="datetime1">
              <a:rPr lang="en-US" altLang="en-US" smtClean="0"/>
              <a:pPr/>
              <a:t>10/30/2020</a:t>
            </a:fld>
            <a:endParaRPr lang="en-US" altLang="en-US"/>
          </a:p>
        </p:txBody>
      </p:sp>
      <p:sp>
        <p:nvSpPr>
          <p:cNvPr id="16386" name="Rectangle 6">
            <a:extLst>
              <a:ext uri="{FF2B5EF4-FFF2-40B4-BE49-F238E27FC236}">
                <a16:creationId xmlns:a16="http://schemas.microsoft.com/office/drawing/2014/main" id="{25C12F58-6BAF-430C-B7FF-AE2BFE6AC0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Template-WSU Hrz 201.ppt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2628B122-510A-4AC6-BA90-42DD54BE7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03E1D9-C36B-4B61-A552-CDBF05EB777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11DA4F8-2D53-4FED-AA00-A8222BEE3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DEF56494-9962-478E-9F8B-A74B8B6B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0509975-61B3-42E5-8545-8793C5493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F98A1F-FFF2-4EB6-8E0F-14AD098438BC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10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78C9AE4-2FD0-4911-9166-CAA3CE497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91B6776-5C7A-4B78-B677-C91BB94DC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E5D9E63-4FF6-4F6A-9FFA-A7DBCE3E4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D0A2E2-A7EF-4010-B2B4-4663A251239D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11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919B94F-6B88-4479-8DF6-BC426A1CF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C13347A-49FB-4774-A82D-56098E187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093136ED-9C60-4F4D-913A-3858CB99B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06A465-9134-4F15-80E8-4AE9DB51794B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12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99945D2-3C1F-4961-AE9F-E1E236420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C9E5C01-E893-4EDA-8725-FCD4FF31E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47FFA62-1C61-4434-817A-399008834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79E452-DD3C-4A75-947B-7A211F11DBA6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14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41986" name="Rectangle 1026">
            <a:extLst>
              <a:ext uri="{FF2B5EF4-FFF2-40B4-BE49-F238E27FC236}">
                <a16:creationId xmlns:a16="http://schemas.microsoft.com/office/drawing/2014/main" id="{BBF8A18B-8056-4E51-B1B9-7F0DD7EF9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>
            <a:extLst>
              <a:ext uri="{FF2B5EF4-FFF2-40B4-BE49-F238E27FC236}">
                <a16:creationId xmlns:a16="http://schemas.microsoft.com/office/drawing/2014/main" id="{B8090CA2-72F9-4649-A3E5-ECE370CDF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94789CD8-2B72-44FF-B4B8-8E9D7F1B0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7E709B-303E-4FF3-BF2E-48EE63D3F902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15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0D004105-2613-4A7F-BB5B-006E17671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>
            <a:extLst>
              <a:ext uri="{FF2B5EF4-FFF2-40B4-BE49-F238E27FC236}">
                <a16:creationId xmlns:a16="http://schemas.microsoft.com/office/drawing/2014/main" id="{4A00CD7D-E98E-4474-92E7-9141C04E0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798CE3CC-E2F3-4E88-9CA1-6697F8E1D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5B2C93-3CEC-4794-8AE6-A313FCCFF3B1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16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46082" name="Rectangle 1026">
            <a:extLst>
              <a:ext uri="{FF2B5EF4-FFF2-40B4-BE49-F238E27FC236}">
                <a16:creationId xmlns:a16="http://schemas.microsoft.com/office/drawing/2014/main" id="{E43B9283-DEDF-42FA-BF90-281AADD35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1027">
            <a:extLst>
              <a:ext uri="{FF2B5EF4-FFF2-40B4-BE49-F238E27FC236}">
                <a16:creationId xmlns:a16="http://schemas.microsoft.com/office/drawing/2014/main" id="{759A7D3F-C80B-420F-92C7-A17A546AB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B3731185-9E5A-44FE-A206-56E1E7648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0DB5A975-8EA9-49FB-8F59-436445A46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131" name="Date Placeholder 3">
            <a:extLst>
              <a:ext uri="{FF2B5EF4-FFF2-40B4-BE49-F238E27FC236}">
                <a16:creationId xmlns:a16="http://schemas.microsoft.com/office/drawing/2014/main" id="{2187D17A-A0AD-44C2-B119-FA6843500B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AAC1A7-E57C-4E8B-B015-F57789AD5FA0}" type="datetime1">
              <a:rPr lang="en-US" altLang="en-US" smtClean="0"/>
              <a:pPr/>
              <a:t>10/30/2020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4151C-1357-A047-B0A5-E5C266AB8E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48133" name="Slide Number Placeholder 5">
            <a:extLst>
              <a:ext uri="{FF2B5EF4-FFF2-40B4-BE49-F238E27FC236}">
                <a16:creationId xmlns:a16="http://schemas.microsoft.com/office/drawing/2014/main" id="{823680EA-47B0-4BDA-8AA6-584174821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BA9A75-F3BA-48D6-BCC3-D1F6401ABE10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BBD75873-7EB9-48D1-8004-F8A2CA679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7CB016-EA8E-454F-84BD-71C10E135613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18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ABCDEA5-064F-4A9A-B134-30C779323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D752031-DC36-498B-B1F0-BC6436D12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25627382-D7DC-4DCD-A2FC-BF2B0EC6B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7F9530-F91F-489A-93C6-E49D99C30169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19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2CE2F33-2086-4570-B14A-03968FD20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7CE5054-9964-418D-AE52-51B7E925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826A3D3-B445-4871-ADE7-5223FBAB0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3F019A-7E7D-4C0F-A6A0-1CC93DD47214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20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4274" name="Rectangle 1026">
            <a:extLst>
              <a:ext uri="{FF2B5EF4-FFF2-40B4-BE49-F238E27FC236}">
                <a16:creationId xmlns:a16="http://schemas.microsoft.com/office/drawing/2014/main" id="{C58BB4E0-9F69-4FBF-A938-FE5FBCE74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1027">
            <a:extLst>
              <a:ext uri="{FF2B5EF4-FFF2-40B4-BE49-F238E27FC236}">
                <a16:creationId xmlns:a16="http://schemas.microsoft.com/office/drawing/2014/main" id="{16BACB6D-D8B3-4B24-9B4F-87888335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E690A62-90E7-46D7-9EBC-95B4920E6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349501-EF54-4E69-8800-0F35E778D47D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CB5C4C-C829-4659-8684-C8D79028F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257939-5816-4A19-9EBB-B20CE0317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896E6A85-AE12-4C92-8ECC-D1EBF4DAD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3E8DDE-F5D5-417E-BD65-E40946E0F117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21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605CCBE4-6892-4452-972F-32B24D9A6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287E944A-E3B3-462C-801F-94972EB37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B9D8879-51D0-4895-9AD7-52F8AF6FA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B05792-0257-45D4-8DBC-80B81AF573D6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22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7C277C14-9A9E-45DF-B2A5-8588741E4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1027">
            <a:extLst>
              <a:ext uri="{FF2B5EF4-FFF2-40B4-BE49-F238E27FC236}">
                <a16:creationId xmlns:a16="http://schemas.microsoft.com/office/drawing/2014/main" id="{24A9C590-B687-4E0C-86A5-2A09303A5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74CB1A8-103E-4ACC-9032-D83895A70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321F63-1880-4102-B769-F8F5FC01640E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23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6ED2C39E-BF14-4B99-948D-E21F2CE40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DCD2460-B7ED-46A7-A873-01C962755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1A2E751-2610-43C4-9732-14009FE77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773B84-3DA9-40FD-980E-46B1DE2CD140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24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6674CDD-4B0B-4CB3-AB50-5E09E9928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1945058-5801-4EA9-B686-DBB3AC53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15A59EEA-7AEC-40E4-AB6D-B108A5681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BE6DD4-48FA-4D37-8932-3CBACE1A1ADE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25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38685B62-98C3-495B-B1E0-A02D698FB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40F1271-EE87-4C4E-8DB9-7F34BD971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2EBF940C-7B9B-46C9-9F99-4211A2D43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51474D-D834-473D-B605-49B11D5A3E2A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26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B20B38A3-E456-413C-BA91-91B62C077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58CD1A8-4AAC-4009-8C65-3E80C7061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AFAEC30-4EB7-41FF-A7DB-773CBE5B7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99CE9C-A07D-4032-85E2-E8D23ABA50A4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27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3393976E-3C71-4CA1-B425-770AA4A67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1F56E3F-A497-4850-8C19-DC11004FB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17A5A0A6-AEFD-4177-AFB9-FA6AC9BE1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4A28C3-501A-4019-8351-F9F7D084016B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28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BDB3497-D2FB-4625-974B-6BC2F9C9A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ED83EE9-2F02-4011-9A5A-6673DEC3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1F135C6E-DAA7-4DEB-9FCA-10C2A5EE0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2892EA-1BB0-4373-B514-28387348E0C5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29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C5C1078-83C3-46AE-91E0-869B73B44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45A7B24-7C23-48C8-B970-ACF88AA49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AC7CDC9F-24B2-4422-A83D-86D03DE78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F2FF5E-309A-463F-8EF3-B37AD36A8D71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30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F5515AA-72BE-4D02-8D43-B3F4D3A1E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65C1C4E-0679-46AE-A537-EF7720B7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BD64A8E-B770-4580-B248-B5508CE5C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E658E1-40D4-4846-A1D5-22B105E2A8DB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08EACBF-0AC4-4310-873B-84C7BE8A5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EDE1E8E-F1B4-4026-B2D9-D50D87F25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DA6D4F4F-F620-4124-BBB7-50330FC81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C51893-787D-4BEE-82D0-9A502C416D10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31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9049643C-4777-4F39-B5B0-120A20C80E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6BC296C-D5A6-4E70-8EFA-5D4344A9A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7138E03C-C640-4F53-8824-99F62BBF2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3634BC-C940-4AF3-B6E5-24A8C4F65CEF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32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62B64C0-6999-4801-8995-A3E0D51E3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0D7BE30-A1FE-440E-ABC5-273D4F08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175611D3-F66F-4F92-8070-EAC9DF0C8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9000DE-90A5-48E1-9606-44CF1F212599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33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07055D2-BD59-4EB1-BF02-30879C1E2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58CDF68-E30C-4DE3-9C4D-88590105C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931D430C-9210-4C66-B672-702EF9B5E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575A25-4A7A-47AD-AD82-60F06B2F43BD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34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432F135-F172-4B08-BAD8-B4578B655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5542771-C740-4010-814A-E463F1F1B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43A135B3-D272-4CE4-888A-BD397C960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3F91A0-6870-4E15-AF16-3ECB2997C3DE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35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0F45B6B0-58BF-4352-BEDF-ED19D4CCD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7AAD252-A429-429A-9A70-89A00D4C7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F5012805-B915-4680-A503-58B89586B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4D6C52-B02F-45EE-96D7-317C8BD2FF8C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36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454866D-403A-46CC-9E8D-FE8A4D0DD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CEAAD5F-120E-42B9-85AB-D6A77FEA2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A6DF86E3-B8C9-48BB-AA6C-C33613328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498DC3-8E2E-4BED-9B75-2DA00957F813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37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A097CE8D-9020-4FE0-AAC9-5B9874F75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9A4A587-7C20-41CB-A9E8-26C0A67CE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AFCCFC12-F39E-4EF9-938A-4DBD1A0D1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E60EB0-6A84-4BFF-A672-F562F8F98D77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39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F8FB99EA-6108-46C6-A185-A6696E1C1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642811AF-93A0-40B4-872A-B002D53DC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448073D2-50DA-4CC6-98A0-039A97586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8605F57E-F849-4611-B94C-763BC11BF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1" name="Date Placeholder 3">
            <a:extLst>
              <a:ext uri="{FF2B5EF4-FFF2-40B4-BE49-F238E27FC236}">
                <a16:creationId xmlns:a16="http://schemas.microsoft.com/office/drawing/2014/main" id="{916D0446-2B0F-4D2F-ABD5-92981DEEFC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648356-73B1-4DAD-80A4-E7EDAE08D608}" type="datetime1">
              <a:rPr lang="en-US" altLang="en-US" smtClean="0"/>
              <a:pPr/>
              <a:t>10/30/2020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1B632-BDAA-1145-B521-815C254481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94213" name="Slide Number Placeholder 5">
            <a:extLst>
              <a:ext uri="{FF2B5EF4-FFF2-40B4-BE49-F238E27FC236}">
                <a16:creationId xmlns:a16="http://schemas.microsoft.com/office/drawing/2014/main" id="{604FE436-3327-4A9A-AAFF-D1B21F279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6608D8-52E6-4770-9920-531A5A3D02D6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B55B6801-1A8A-4FC3-90AA-06F6CED4C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322296-14FD-4BB4-921C-F40877F5F24D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42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D91DDE2D-36C1-4355-9BD7-DF3A932AD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BA9574E-03B3-401A-A662-A332CAD5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25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D88572A8-C8A9-4D45-A4F2-7D0FD9FC3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5754-C748-4871-990C-720707EBCA9F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4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C159345-DEBE-4BDF-BD3C-43E801EF2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4DFC69D-322D-4016-9160-58928F4CF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C579BB59-8021-4D10-8950-959050E9C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242D1B-5971-43E5-AFCD-85152229CD46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43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B6E300F4-4089-4E96-807E-D6331D995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D6285FA-C104-4041-812D-ADE45FED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E7069480-5EF9-46C3-A9A2-FD710F3AE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DB93F7-1ADE-4ECF-8E78-45F4692D2FB0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44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049EEE45-B769-46E3-A9C8-A3CCBFF21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346C433-7EF1-43D7-9E52-21CBF5A4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CA74642B-25E8-4DD3-B301-9B42DB280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1A68DBFA-140C-4401-B500-F777C1D2E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Date Placeholder 3">
            <a:extLst>
              <a:ext uri="{FF2B5EF4-FFF2-40B4-BE49-F238E27FC236}">
                <a16:creationId xmlns:a16="http://schemas.microsoft.com/office/drawing/2014/main" id="{B3AC4302-4193-4FD6-8276-4801CE3F58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296763-A84B-43E2-93EB-2B76A82EA884}" type="datetime1">
              <a:rPr lang="en-US" altLang="en-US" smtClean="0"/>
              <a:pPr/>
              <a:t>10/30/2020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083E-0B99-E042-9353-F2A1E1C910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03429" name="Slide Number Placeholder 5">
            <a:extLst>
              <a:ext uri="{FF2B5EF4-FFF2-40B4-BE49-F238E27FC236}">
                <a16:creationId xmlns:a16="http://schemas.microsoft.com/office/drawing/2014/main" id="{E8057490-E860-4A6E-9087-34DBF51D0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BF73B4-6F3E-4C24-934B-CD778FA54EDC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AD0C2498-D2B4-4F1D-8924-0179779DE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AA198830-1BE0-48A3-A8EF-8160C3168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Date Placeholder 3">
            <a:extLst>
              <a:ext uri="{FF2B5EF4-FFF2-40B4-BE49-F238E27FC236}">
                <a16:creationId xmlns:a16="http://schemas.microsoft.com/office/drawing/2014/main" id="{17F2F92C-38C7-4676-806A-85AC6C0C1C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778785-88AC-4706-B7F0-8DD33219CE47}" type="datetime1">
              <a:rPr lang="en-US" altLang="en-US" smtClean="0"/>
              <a:pPr/>
              <a:t>10/30/2020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DA7E6-282F-1F4E-9E38-181852A3C2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06501" name="Slide Number Placeholder 5">
            <a:extLst>
              <a:ext uri="{FF2B5EF4-FFF2-40B4-BE49-F238E27FC236}">
                <a16:creationId xmlns:a16="http://schemas.microsoft.com/office/drawing/2014/main" id="{E30BFD1E-4F95-47CA-BDD2-E1E91238F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219726-48E2-43E7-8378-AC4FC93E1EC1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9C6E84F8-2EDF-4F92-AB82-C2E6C80E1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CBAA71-6E05-41CA-95A0-0E08DB3D6A3A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48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930CAE48-4A3C-466C-BAD7-722168875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059BE5A-32A7-41E8-B602-D110AAB3E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C629622B-1D0B-4408-B340-ACB31FCF3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000DC5-CE2F-452D-B035-8BFEDD6F8E25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50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48B84508-A821-45CB-AB47-AC7BAAF25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9785D4B-814C-417B-B09F-5354C6D0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74D6470C-0F33-47AA-B874-78B0C7F63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526809-8624-4CAB-A663-4427A23641F7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51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1B9AA945-782A-493A-A9B6-53D085621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A963E993-A29C-46E1-ABC3-CA1C9E9C8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F44F617A-0216-4B61-A942-105C1246D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9E585E-A618-4129-AEBD-A45E97BBCE9F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52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8CD8EFD4-E7AD-406E-AE74-1279995E24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3E0B148-CCAD-420C-8572-8119EA3CF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AABF65F4-C2D9-41C7-A7D7-41B74DE35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3F3476-BC47-43DF-AB63-F5C35316AB7F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53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ED13A0F9-8989-4057-924E-8C3518BF8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2B3307DC-EB94-43DE-8A89-257CB1528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E93AE61F-D41A-4B50-967B-63AFBFD92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CB17FF-AF64-405C-AA52-517B37E77C5B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55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2D85AA2D-6935-45DB-9B65-60A1DB870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680AA6B-CF1B-4A98-BFB4-F598CD119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E98981BA-2BC0-4EC9-BAEC-2D71048F9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E8B646-8648-46A2-AC65-CF8F448C5EE5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B731BB7-12B3-4077-BB96-DFCA1C90C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A1995DF-8E1D-4C4F-991C-17D3C18B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ED743BD6-2851-4044-B892-A8EC033B1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1F80EF-4215-455C-8A2D-CFD4E4FE2505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56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B09786DB-50C2-4D73-816A-CC17E86B2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9E54B76-9474-442B-ABB6-BA8DC2FE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3A2B1429-9369-41FF-B3A1-D130DB5B0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71DDCE-E282-4BC7-8618-6E3CF74A9307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58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34AFCA05-A52C-4F80-8C20-F4D78C05B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9113A9E3-29CD-441E-B7FA-DE9E4BE9F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FB3E3212-1F4C-47B6-949F-589C09ECE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F9A078-6555-4E03-B534-ABDA97E83D4B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59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39E0692-C681-4AB6-AEBA-94F2B557E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375AB185-76FA-4088-93CA-1723EDA11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D374BCEE-A04A-4922-9E6E-1EB83EFB9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76059B-4ABD-4505-BA04-553D0173D745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60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FBDDBA6-E023-4385-B1AF-E8FBB435C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11BB1EC1-8DD0-4DA2-B57C-A1583FCE9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CE5742DB-214B-4B84-9730-68B5FBE22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E8466A-31AA-45BD-B3A2-9563076B21C2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61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0CF970BC-9A06-4D1E-B61E-AAD97DB28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04A3404-E9EB-451D-839C-97AC578D7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44311513-60E1-4014-9079-30772CB2A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D67B6B-0989-4F79-9B5E-F6AD337D8D36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62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7393495F-F531-4968-889F-AD392C408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D257E61-1CFB-4BC6-9A02-19B3A17EB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13B36449-12DC-4A79-8E4F-727E9BA66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A997A5-B67E-4111-A888-6B5FC6B01B40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63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27AEB4BF-3DBD-447F-ABD3-243D2A7B9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6B82799F-DE1D-4D06-892D-7731B88A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4A28061C-CC77-4B1D-B4A0-F29D42414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50AE28-7F22-4D24-B2BB-7C6DB9163590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64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D84E9E60-74FE-4160-B00D-2BFB5A737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C56F98D3-4939-40E1-BF62-9EE181A7B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7A3952CC-B9E8-4AF6-AF7C-19E1AC302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C19F5B-322D-4958-85C8-E97DB1B013F5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65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A7F4E90E-2C47-4AD5-B473-276B0D812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1082971-EC0D-4033-9B57-355D3C3A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38467608-EF0D-4CCE-BC8E-62DD79F91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10475D-E89D-49E6-981B-7B006768F92F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66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3C489766-8BC6-4773-8715-D8A7DE237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7642509-0B4A-4340-98E2-89E3AB6C4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DE4C9E2-C332-4C06-8B9D-B2BDED303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A0C4C1-BC99-416F-898B-D0CC92287906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D1E6F3D-2667-4973-BFD0-D644D668C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426DACE-98D9-4027-B362-95BAF53E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4262069F-7431-49C3-8B49-10C17F91B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F38277-FD63-4924-8B1E-8FE2B73E1734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67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243F2831-6B52-4F51-8353-2F8D3E3B0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E4F6B2EB-2E24-4FE9-B861-398D5218D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0308332A-1DE0-44E0-B89E-9013A0714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4834C8-38A0-4BE3-83B0-ED3E3385FD1D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68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FA6AAD7C-2CF0-4165-974D-4E2DDA207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3AD010F-1839-43F4-B3BA-23FCEBB64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>
            <a:extLst>
              <a:ext uri="{FF2B5EF4-FFF2-40B4-BE49-F238E27FC236}">
                <a16:creationId xmlns:a16="http://schemas.microsoft.com/office/drawing/2014/main" id="{0A2A96BF-CAE0-4BD5-BCDD-75F7E58D2E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31E72B-F7C6-4B5D-B51A-28B947B7A2E6}" type="datetime1">
              <a:rPr lang="en-US" altLang="en-US" smtClean="0"/>
              <a:pPr/>
              <a:t>10/30/2020</a:t>
            </a:fld>
            <a:endParaRPr lang="en-US" altLang="en-US"/>
          </a:p>
        </p:txBody>
      </p:sp>
      <p:sp>
        <p:nvSpPr>
          <p:cNvPr id="148482" name="Rectangle 6">
            <a:extLst>
              <a:ext uri="{FF2B5EF4-FFF2-40B4-BE49-F238E27FC236}">
                <a16:creationId xmlns:a16="http://schemas.microsoft.com/office/drawing/2014/main" id="{1D620B26-610C-4E79-B94A-9ADB7DCEDD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Template-WSU Hrz 201.ppt</a:t>
            </a:r>
          </a:p>
        </p:txBody>
      </p:sp>
      <p:sp>
        <p:nvSpPr>
          <p:cNvPr id="148483" name="Rectangle 7">
            <a:extLst>
              <a:ext uri="{FF2B5EF4-FFF2-40B4-BE49-F238E27FC236}">
                <a16:creationId xmlns:a16="http://schemas.microsoft.com/office/drawing/2014/main" id="{ECDFC0A6-2C7C-49BF-917E-19141919A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DAD467-B815-4A31-B88F-30923C4C01B1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C84CE56F-15E1-49D7-ADC3-F4D7CD4FB4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>
            <a:extLst>
              <a:ext uri="{FF2B5EF4-FFF2-40B4-BE49-F238E27FC236}">
                <a16:creationId xmlns:a16="http://schemas.microsoft.com/office/drawing/2014/main" id="{ECB68BBD-22EA-4317-B715-159849526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4270BA7-E7B9-4951-872A-7B29BE4DE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0802E9-3DFE-4925-AD1B-6FFD0D59C637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7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DD0DC0D-B6F1-4C94-A084-3C11826B4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2D8E5B6-CB34-4D52-9DE9-93F09008A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EDECB49B-E0CA-4448-B947-150E29D85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924F42-96E7-46CB-BAD3-F2079EBA05E9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8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76DD4E7-0DC8-4A00-A14E-573FCE806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9FB9642-C646-4BFE-BF98-4DCA36F9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1037ABB-960F-47E4-8F3D-291C62032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17244B-CC44-475F-AD44-95829D82BC8C}" type="slidenum">
              <a:rPr lang="en-US" altLang="en-US" sz="1300">
                <a:solidFill>
                  <a:srgbClr val="FFFFFF"/>
                </a:solidFill>
                <a:latin typeface="Gill Sans" charset="0"/>
              </a:rPr>
              <a:pPr/>
              <a:t>9</a:t>
            </a:fld>
            <a:endParaRPr lang="en-US" altLang="en-US" sz="13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4EC9DD8-7626-4D8D-BEE2-05B3F6E4D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274ABA2-1F3D-4488-B192-EEB467F26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Gill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67A3B-458A-4D6D-917D-76192BD513B9}"/>
              </a:ext>
            </a:extLst>
          </p:cNvPr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CD8129C6-D6D9-45B3-B2D9-28F9973ED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E05E04-4EF0-45A0-9552-A6EF46A61BE8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96E4B-E8ED-4767-8855-0DD924793D53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82D5A63-5024-459C-9595-10001EE4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C8A6311-B1DD-4506-A854-0D9FF5245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22483D7-08E5-458A-AA48-EA519119F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fld id="{0FA6972D-5F43-4D15-A1F7-5ABC6A8C5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6082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88"/>
            <a:ext cx="8229600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9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343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BAB93EAE-3567-4FA1-BB50-1C56F7AF5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8" t="11948" r="14452" b="16364"/>
          <a:stretch>
            <a:fillRect/>
          </a:stretch>
        </p:blipFill>
        <p:spPr bwMode="auto">
          <a:xfrm>
            <a:off x="55563" y="166688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HRS sign copy.jpg">
            <a:extLst>
              <a:ext uri="{FF2B5EF4-FFF2-40B4-BE49-F238E27FC236}">
                <a16:creationId xmlns:a16="http://schemas.microsoft.com/office/drawing/2014/main" id="{556C3AC1-C804-4A5D-9D38-29590371DD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005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60193A-8181-486A-8256-67FD177758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916325-3882-498D-9238-3648B9E7DF40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43DCB3-FFCD-4DBF-9CAB-2E141B36ACC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978D1-6B67-4246-A900-895995E3E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6955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528389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E5809-3546-447C-A009-8D3E2A4749E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C87A9-C854-4817-AC81-6039E05D0A1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331E8-490A-40ED-8105-C288B521DB9E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CABE5-8E4E-4688-A679-5206EF359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1868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081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F5C610-C241-45F7-B976-340226429C41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7CF5B7-2CB3-4BE2-99B2-320B04A1E2C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BF000A-7A87-419A-8FF8-291C3D6C53BE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9BD4F-8510-411A-88EF-2DEB89A7B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42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08DBFE-15BD-474C-A06F-DC38F63618D2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67AE62-BC85-4D0F-8879-5C1F12AFBCD8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1838D7-6477-4549-A3C1-754A3B68EAC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CFFD5-AD76-4FD4-BE5A-F8CBDF553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094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8F54FC-68C6-4A90-887F-C4F9A96A0539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EE153B-2AD0-4402-99C8-49E745FC0D88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5F3AE7-EB22-407F-AEB0-8BBFC3392BBE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8B21D-BAA6-41B0-A7FF-A860D9B7F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7833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6E0D2-5CC3-4C8B-9FF0-4EFBC8A74B2D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969A6-BCF9-4D32-8664-CA5296FE108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0C4922-D7F6-439B-BE9F-F15EF5F1EEF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0CFDE-4FBD-4AD1-B5CB-3D6157766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0889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35883-715A-45D1-929C-3BC5ED082D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83380-E9D1-4E89-895E-3C74F6C3F85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02141-E97C-4AF8-AF60-991C5A7B0319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2B4C9-4289-4B99-8B3B-AA79E5EB8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567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C46FCE-0AFE-F440-9319-A3387EEFD19B}"/>
              </a:ext>
            </a:extLst>
          </p:cNvPr>
          <p:cNvSpPr/>
          <p:nvPr userDrawn="1"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86117A-B963-854E-A81E-77963BBDCE28}"/>
              </a:ext>
            </a:extLst>
          </p:cNvPr>
          <p:cNvSpPr/>
          <p:nvPr userDrawn="1"/>
        </p:nvSpPr>
        <p:spPr bwMode="gray">
          <a:xfrm flipH="1">
            <a:off x="0" y="79375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1A725B-19C7-584D-93A5-2447D7DE1534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02DC67-35F9-BE41-9858-762AB341E583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1E102477-5B1F-49B4-B491-62FB9AC81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7BD2D763-B373-4C4E-8EB9-CDA9E93F4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1BDFA2-27DB-4D4F-85FB-D58400D7DF56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9BA669-B6B9-2E46-BDD9-82FEA28004A7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3C22A0C-3BCA-CF4F-984F-0AA510E97C1B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fld id="{C0CB32AF-D95F-48A0-94EB-CEF403C8CD8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CC90C66D-2D14-43B8-BA26-ABA31B7ECA7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8" t="11948" r="14452" b="16364"/>
          <a:stretch>
            <a:fillRect/>
          </a:stretch>
        </p:blipFill>
        <p:spPr bwMode="auto">
          <a:xfrm>
            <a:off x="55563" y="166688"/>
            <a:ext cx="36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71" r:id="rId10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81E32"/>
            </a:gs>
            <a:gs pos="60001">
              <a:srgbClr val="981E32"/>
            </a:gs>
            <a:gs pos="100000">
              <a:srgbClr val="C60C3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3">
            <a:extLst>
              <a:ext uri="{FF2B5EF4-FFF2-40B4-BE49-F238E27FC236}">
                <a16:creationId xmlns:a16="http://schemas.microsoft.com/office/drawing/2014/main" id="{541D5DBE-6B3D-4161-93C6-338093B4AEB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07475" y="0"/>
            <a:ext cx="136525" cy="6858000"/>
            <a:chOff x="9007474" y="0"/>
            <a:chExt cx="136525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79F3B2-8114-C045-8C87-C1AE97E00D8F}"/>
                </a:ext>
              </a:extLst>
            </p:cNvPr>
            <p:cNvSpPr/>
            <p:nvPr userDrawn="1"/>
          </p:nvSpPr>
          <p:spPr bwMode="ltGray">
            <a:xfrm>
              <a:off x="9007474" y="5683250"/>
              <a:ext cx="136525" cy="11747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9B452C-0D64-834B-AB80-8780CCB410D8}"/>
                </a:ext>
              </a:extLst>
            </p:cNvPr>
            <p:cNvSpPr/>
            <p:nvPr userDrawn="1"/>
          </p:nvSpPr>
          <p:spPr bwMode="ltGray">
            <a:xfrm flipH="1">
              <a:off x="9007474" y="0"/>
              <a:ext cx="136525" cy="3833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FC6E92-05BE-494D-8246-C14458E775E1}"/>
                </a:ext>
              </a:extLst>
            </p:cNvPr>
            <p:cNvSpPr/>
            <p:nvPr userDrawn="1"/>
          </p:nvSpPr>
          <p:spPr bwMode="ltGray">
            <a:xfrm flipH="1">
              <a:off x="9007474" y="3698875"/>
              <a:ext cx="136525" cy="217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2543C5-FB9B-447B-8379-BBDB72FBA284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8CA1790C-D51E-4F9A-90FA-5187901F21FA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27482-9558-4541-8762-D4AF75C18D66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7132D7-2086-B547-A2AC-2B63B00C5D69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7E0E771-5C0F-E24B-9434-B87CEC0FA006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E2DA5AA4-B0B9-4A71-B6B7-8E6137AE1CD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2" name="Picture 12" descr="wsuTLSigRvs-rd">
            <a:extLst>
              <a:ext uri="{FF2B5EF4-FFF2-40B4-BE49-F238E27FC236}">
                <a16:creationId xmlns:a16="http://schemas.microsoft.com/office/drawing/2014/main" id="{924F24D7-A33A-4216-B701-C07F855D24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334250" y="6116638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200" dirty="0">
          <a:solidFill>
            <a:schemeClr val="tx1"/>
          </a:solidFill>
          <a:latin typeface="Lucida Sans" pitchFamily="34" charset="0"/>
          <a:ea typeface="ＭＳ Ｐゴシック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Lucida Sans" pitchFamily="34" charset="0"/>
          <a:ea typeface="ＭＳ Ｐゴシック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tx1"/>
          </a:solidFill>
          <a:latin typeface="Lucida Sans" pitchFamily="34" charset="0"/>
          <a:ea typeface="ＭＳ Ｐゴシック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tx1"/>
          </a:solidFill>
          <a:latin typeface="Lucida Sans" pitchFamily="34" charset="0"/>
          <a:ea typeface="ＭＳ Ｐゴシック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8">
            <a:extLst>
              <a:ext uri="{FF2B5EF4-FFF2-40B4-BE49-F238E27FC236}">
                <a16:creationId xmlns:a16="http://schemas.microsoft.com/office/drawing/2014/main" id="{93D9AA62-DDDB-49C3-A5F6-54D7844487F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0A1B72-53CD-F343-B1DB-FF06CAEA66FE}"/>
                </a:ext>
              </a:extLst>
            </p:cNvPr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1977F6-FBAC-C04E-B1E6-538CD3C922AE}"/>
                </a:ext>
              </a:extLst>
            </p:cNvPr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31D416BC-C252-6047-B7FE-1094C414137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BE7B23B-CE46-4068-8925-54A3BEA26FC3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DBF6B601-24D9-47F6-B43F-78177D080A06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788F2A-BCB5-3449-AB7C-DF681930757F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61E788-F6F2-CF41-80DE-A675A0A1D353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1FB39DD-9A4F-4248-B326-87827503B7CB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7A46046B-58BD-48BE-A01E-8B8004C5F0E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296" name="Picture 2" descr="C:\Documents and Settings\vboydo\My Documents\0 val work\1 WSU signature identities\PullmanTLSigsWindows\face to face - matted gifs to use\wsuTLSig4cW.gif">
            <a:extLst>
              <a:ext uri="{FF2B5EF4-FFF2-40B4-BE49-F238E27FC236}">
                <a16:creationId xmlns:a16="http://schemas.microsoft.com/office/drawing/2014/main" id="{056CA859-F8E1-4742-89B5-0B3C09E7D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28600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HRS sign copy.jpg">
            <a:extLst>
              <a:ext uri="{FF2B5EF4-FFF2-40B4-BE49-F238E27FC236}">
                <a16:creationId xmlns:a16="http://schemas.microsoft.com/office/drawing/2014/main" id="{9B723F58-7CF8-4A63-847B-C7767613B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849938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Stone Sans" pitchFamily="34" charset="0"/>
          <a:ea typeface="ＭＳ Ｐゴシック" charset="0"/>
          <a:cs typeface="ＭＳ Ｐゴシック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Stone Sans" pitchFamily="34" charset="0"/>
          <a:ea typeface="ＭＳ Ｐゴシック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200" dirty="0">
          <a:solidFill>
            <a:schemeClr val="bg2"/>
          </a:solidFill>
          <a:latin typeface="Stone Sans" pitchFamily="34" charset="0"/>
          <a:ea typeface="ＭＳ Ｐゴシック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Stone Sans" pitchFamily="34" charset="0"/>
          <a:ea typeface="ＭＳ Ｐゴシック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Stone Sans" pitchFamily="34" charset="0"/>
          <a:ea typeface="ＭＳ Ｐゴシック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bartl@w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erber@ws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r.ws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bartl@wsu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faerber@wsu.ed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bartl@wsu.edu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prf.forms@wsu.edu" TargetMode="External"/><Relationship Id="rId4" Type="http://schemas.openxmlformats.org/officeDocument/2006/relationships/hyperlink" Target="mailto:faerber@wsu.edu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7343A-6171-8B4D-A8E9-5487079D74A7}"/>
              </a:ext>
            </a:extLst>
          </p:cNvPr>
          <p:cNvCxnSpPr/>
          <p:nvPr/>
        </p:nvCxnSpPr>
        <p:spPr>
          <a:xfrm>
            <a:off x="1397000" y="2767013"/>
            <a:ext cx="6835775" cy="476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19">
            <a:extLst>
              <a:ext uri="{FF2B5EF4-FFF2-40B4-BE49-F238E27FC236}">
                <a16:creationId xmlns:a16="http://schemas.microsoft.com/office/drawing/2014/main" id="{3E16CFE1-30D5-4F4D-807F-79E108446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244600"/>
            <a:ext cx="86566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2"/>
                </a:solidFill>
                <a:latin typeface="Stone Serif Bold" pitchFamily="18" charset="0"/>
              </a:rPr>
              <a:t>Administrative</a:t>
            </a:r>
          </a:p>
          <a:p>
            <a:pPr algn="ctr" eaLnBrk="1" hangingPunct="1"/>
            <a:r>
              <a:rPr lang="en-US" altLang="en-US" sz="4400" b="1">
                <a:solidFill>
                  <a:schemeClr val="bg2"/>
                </a:solidFill>
                <a:latin typeface="Stone Serif Bold" pitchFamily="18" charset="0"/>
              </a:rPr>
              <a:t>Policies and Procedures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53682918-311E-FD4F-88D2-4EA4EFEBB43F}"/>
              </a:ext>
            </a:extLst>
          </p:cNvPr>
          <p:cNvSpPr txBox="1">
            <a:spLocks noChangeArrowheads="1"/>
          </p:cNvSpPr>
          <p:nvPr/>
        </p:nvSpPr>
        <p:spPr>
          <a:xfrm>
            <a:off x="473075" y="6581775"/>
            <a:ext cx="1770063" cy="280988"/>
          </a:xfrm>
          <a:prstGeom prst="rect">
            <a:avLst/>
          </a:prstGeom>
        </p:spPr>
        <p:txBody>
          <a:bodyPr/>
          <a:lstStyle/>
          <a:p>
            <a:pPr marL="165100" indent="-165100" algn="ctr" eaLnBrk="1" hangingPunct="1">
              <a:spcBef>
                <a:spcPct val="25000"/>
              </a:spcBef>
              <a:buClr>
                <a:srgbClr val="C60C30"/>
              </a:buClr>
              <a:buSzPct val="100000"/>
              <a:buFont typeface="Arial" charset="0"/>
              <a:buNone/>
              <a:defRPr/>
            </a:pPr>
            <a:r>
              <a:rPr lang="en-US" sz="1050" kern="0" dirty="0">
                <a:solidFill>
                  <a:schemeClr val="bg2"/>
                </a:solidFill>
                <a:latin typeface="Stone Serif Bold" pitchFamily="18" charset="0"/>
                <a:ea typeface="+mn-ea"/>
              </a:rPr>
              <a:t>Revised August 2020</a:t>
            </a:r>
            <a:endParaRPr lang="en-US" sz="1100" kern="0" dirty="0">
              <a:solidFill>
                <a:schemeClr val="bg2"/>
              </a:solidFill>
              <a:latin typeface="Stone Serif Bold" pitchFamily="18" charset="0"/>
              <a:ea typeface="+mn-ea"/>
            </a:endParaRPr>
          </a:p>
        </p:txBody>
      </p:sp>
      <p:sp>
        <p:nvSpPr>
          <p:cNvPr id="15364" name="Rectangle 18">
            <a:extLst>
              <a:ext uri="{FF2B5EF4-FFF2-40B4-BE49-F238E27FC236}">
                <a16:creationId xmlns:a16="http://schemas.microsoft.com/office/drawing/2014/main" id="{652BC178-DC90-48CF-98F7-EFF8700B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2974975"/>
            <a:ext cx="86709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br>
              <a:rPr lang="en-US" altLang="en-US" sz="2400">
                <a:solidFill>
                  <a:schemeClr val="bg2"/>
                </a:solidFill>
                <a:latin typeface="Stone Serif Bold" pitchFamily="18" charset="0"/>
              </a:rPr>
            </a:br>
            <a:r>
              <a:rPr lang="en-US" altLang="en-US" sz="2400">
                <a:solidFill>
                  <a:schemeClr val="bg2"/>
                </a:solidFill>
                <a:latin typeface="Stone Serif Bold" pitchFamily="18" charset="0"/>
              </a:rPr>
              <a:t>Deb Bartlett</a:t>
            </a:r>
          </a:p>
          <a:p>
            <a:pPr algn="ctr" eaLnBrk="1" hangingPunct="1"/>
            <a:r>
              <a:rPr lang="en-US" altLang="en-US" sz="2400">
                <a:solidFill>
                  <a:schemeClr val="bg2"/>
                </a:solidFill>
                <a:latin typeface="Stone Serif Bold" pitchFamily="18" charset="0"/>
                <a:hlinkClick r:id="rId3"/>
              </a:rPr>
              <a:t>dbartl@wsu.edu</a:t>
            </a:r>
            <a:endParaRPr lang="en-US" altLang="en-US" sz="2400">
              <a:solidFill>
                <a:schemeClr val="bg2"/>
              </a:solidFill>
              <a:latin typeface="Stone Serif Bold" pitchFamily="18" charset="0"/>
            </a:endParaRPr>
          </a:p>
          <a:p>
            <a:pPr algn="ctr" eaLnBrk="1" hangingPunct="1"/>
            <a:endParaRPr lang="en-US" altLang="en-US" sz="2400">
              <a:solidFill>
                <a:schemeClr val="bg2"/>
              </a:solidFill>
              <a:latin typeface="Stone Serif Bold" pitchFamily="18" charset="0"/>
            </a:endParaRPr>
          </a:p>
          <a:p>
            <a:pPr algn="ctr" eaLnBrk="1" hangingPunct="1"/>
            <a:r>
              <a:rPr lang="en-US" altLang="en-US" sz="2400">
                <a:solidFill>
                  <a:schemeClr val="bg2"/>
                </a:solidFill>
                <a:latin typeface="Stone Serif Bold" pitchFamily="18" charset="0"/>
              </a:rPr>
              <a:t>Joy Faerber</a:t>
            </a:r>
          </a:p>
          <a:p>
            <a:pPr algn="ctr" eaLnBrk="1" hangingPunct="1"/>
            <a:r>
              <a:rPr lang="en-US" altLang="en-US" sz="2400">
                <a:solidFill>
                  <a:schemeClr val="bg2"/>
                </a:solidFill>
                <a:latin typeface="Stone Serif Bold" pitchFamily="18" charset="0"/>
                <a:hlinkClick r:id="rId4"/>
              </a:rPr>
              <a:t>faerber@wsu.edu</a:t>
            </a:r>
            <a:endParaRPr lang="en-US" altLang="en-US" sz="2400">
              <a:solidFill>
                <a:schemeClr val="bg2"/>
              </a:solidFill>
              <a:latin typeface="Stone Serif Bold" pitchFamily="18" charset="0"/>
            </a:endParaRPr>
          </a:p>
          <a:p>
            <a:pPr algn="ctr" eaLnBrk="1" hangingPunct="1"/>
            <a:endParaRPr lang="en-US" altLang="en-US" sz="2400">
              <a:solidFill>
                <a:schemeClr val="bg2"/>
              </a:solidFill>
              <a:latin typeface="Stone Serif Bold" pitchFamily="18" charset="0"/>
            </a:endParaRPr>
          </a:p>
          <a:p>
            <a:pPr algn="ctr" eaLnBrk="1" hangingPunct="1"/>
            <a:r>
              <a:rPr lang="en-US" altLang="en-US" sz="2000">
                <a:solidFill>
                  <a:schemeClr val="bg2"/>
                </a:solidFill>
                <a:latin typeface="Stone Serif Bold" pitchFamily="18" charset="0"/>
              </a:rPr>
              <a:t>Office of Procedures, Records, and Forms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F9C5DD16-454C-4CCE-A9F4-40E5E539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9144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B739642-97ED-4709-B2E6-1B267C1FE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2228850"/>
            <a:ext cx="8629650" cy="259556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Search engine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Contents pages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Forms Index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Cross references</a:t>
            </a:r>
          </a:p>
        </p:txBody>
      </p:sp>
      <p:sp>
        <p:nvSpPr>
          <p:cNvPr id="35842" name="TextBox 3">
            <a:extLst>
              <a:ext uri="{FF2B5EF4-FFF2-40B4-BE49-F238E27FC236}">
                <a16:creationId xmlns:a16="http://schemas.microsoft.com/office/drawing/2014/main" id="{FCEB2132-F3AD-46A2-B978-0D4F2ACC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695325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How to Find Information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49A72FA-845D-4C54-9382-BAF0969E0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2"/>
          <a:stretch/>
        </p:blipFill>
        <p:spPr bwMode="auto">
          <a:xfrm>
            <a:off x="0" y="518686"/>
            <a:ext cx="9144000" cy="555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Left Arrow 5">
            <a:extLst>
              <a:ext uri="{FF2B5EF4-FFF2-40B4-BE49-F238E27FC236}">
                <a16:creationId xmlns:a16="http://schemas.microsoft.com/office/drawing/2014/main" id="{BEDE68FD-A979-4FAB-BEA5-E93E6335C0CF}"/>
              </a:ext>
            </a:extLst>
          </p:cNvPr>
          <p:cNvSpPr>
            <a:spLocks noChangeArrowheads="1"/>
          </p:cNvSpPr>
          <p:nvPr/>
        </p:nvSpPr>
        <p:spPr bwMode="auto">
          <a:xfrm rot="9645921" flipH="1">
            <a:off x="360440" y="1649295"/>
            <a:ext cx="631825" cy="173038"/>
          </a:xfrm>
          <a:prstGeom prst="leftArrow">
            <a:avLst>
              <a:gd name="adj1" fmla="val 50000"/>
              <a:gd name="adj2" fmla="val 4978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829FAB59-75CF-4CEE-80CC-36AFD6D2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9144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Left Arrow 5">
            <a:extLst>
              <a:ext uri="{FF2B5EF4-FFF2-40B4-BE49-F238E27FC236}">
                <a16:creationId xmlns:a16="http://schemas.microsoft.com/office/drawing/2014/main" id="{C2302D5D-7E42-4AEF-80FC-0F1C5CC83D4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8613" y="2085975"/>
            <a:ext cx="530225" cy="215900"/>
          </a:xfrm>
          <a:prstGeom prst="leftArrow">
            <a:avLst>
              <a:gd name="adj1" fmla="val 50000"/>
              <a:gd name="adj2" fmla="val 49925"/>
            </a:avLst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>
            <a:extLst>
              <a:ext uri="{FF2B5EF4-FFF2-40B4-BE49-F238E27FC236}">
                <a16:creationId xmlns:a16="http://schemas.microsoft.com/office/drawing/2014/main" id="{89E506D4-E562-4FCF-845D-A4F68699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20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Left Arrow 2">
            <a:extLst>
              <a:ext uri="{FF2B5EF4-FFF2-40B4-BE49-F238E27FC236}">
                <a16:creationId xmlns:a16="http://schemas.microsoft.com/office/drawing/2014/main" id="{A0C59F67-5EB3-4A02-9C5C-6BF907DB1296}"/>
              </a:ext>
            </a:extLst>
          </p:cNvPr>
          <p:cNvSpPr>
            <a:spLocks noChangeArrowheads="1"/>
          </p:cNvSpPr>
          <p:nvPr/>
        </p:nvSpPr>
        <p:spPr bwMode="auto">
          <a:xfrm rot="20584770" flipV="1">
            <a:off x="3638550" y="1087438"/>
            <a:ext cx="628650" cy="215900"/>
          </a:xfrm>
          <a:prstGeom prst="leftArrow">
            <a:avLst>
              <a:gd name="adj1" fmla="val 50000"/>
              <a:gd name="adj2" fmla="val 4968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84FE7323-F5DC-4ED0-8436-1E07F320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>
            <a:fillRect/>
          </a:stretch>
        </p:blipFill>
        <p:spPr bwMode="auto">
          <a:xfrm>
            <a:off x="179388" y="635000"/>
            <a:ext cx="88614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Left Arrow 2">
            <a:extLst>
              <a:ext uri="{FF2B5EF4-FFF2-40B4-BE49-F238E27FC236}">
                <a16:creationId xmlns:a16="http://schemas.microsoft.com/office/drawing/2014/main" id="{37F43A66-17C4-4118-9474-55CB03BF96B1}"/>
              </a:ext>
            </a:extLst>
          </p:cNvPr>
          <p:cNvSpPr>
            <a:spLocks noChangeArrowheads="1"/>
          </p:cNvSpPr>
          <p:nvPr/>
        </p:nvSpPr>
        <p:spPr bwMode="auto">
          <a:xfrm rot="20584770" flipV="1">
            <a:off x="3206750" y="2868613"/>
            <a:ext cx="628650" cy="215900"/>
          </a:xfrm>
          <a:prstGeom prst="leftArrow">
            <a:avLst>
              <a:gd name="adj1" fmla="val 50000"/>
              <a:gd name="adj2" fmla="val 4968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1" name="Left Arrow 2">
            <a:extLst>
              <a:ext uri="{FF2B5EF4-FFF2-40B4-BE49-F238E27FC236}">
                <a16:creationId xmlns:a16="http://schemas.microsoft.com/office/drawing/2014/main" id="{98422C44-303B-493E-B1E7-8CE209CA8A13}"/>
              </a:ext>
            </a:extLst>
          </p:cNvPr>
          <p:cNvSpPr>
            <a:spLocks noChangeArrowheads="1"/>
          </p:cNvSpPr>
          <p:nvPr/>
        </p:nvSpPr>
        <p:spPr bwMode="auto">
          <a:xfrm rot="11147032" flipV="1">
            <a:off x="6362700" y="2992438"/>
            <a:ext cx="887413" cy="150812"/>
          </a:xfrm>
          <a:prstGeom prst="leftArrow">
            <a:avLst>
              <a:gd name="adj1" fmla="val 50000"/>
              <a:gd name="adj2" fmla="val 5017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2" name="Left Arrow 2">
            <a:extLst>
              <a:ext uri="{FF2B5EF4-FFF2-40B4-BE49-F238E27FC236}">
                <a16:creationId xmlns:a16="http://schemas.microsoft.com/office/drawing/2014/main" id="{D21D8CC4-20F0-4F28-8473-54EB7B20A555}"/>
              </a:ext>
            </a:extLst>
          </p:cNvPr>
          <p:cNvSpPr>
            <a:spLocks noChangeArrowheads="1"/>
          </p:cNvSpPr>
          <p:nvPr/>
        </p:nvSpPr>
        <p:spPr bwMode="auto">
          <a:xfrm rot="20584770" flipV="1">
            <a:off x="2405063" y="1831975"/>
            <a:ext cx="530225" cy="209550"/>
          </a:xfrm>
          <a:prstGeom prst="leftArrow">
            <a:avLst>
              <a:gd name="adj1" fmla="val 50000"/>
              <a:gd name="adj2" fmla="val 49845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F44FD0FB-5D47-4AF0-B8BF-4D517475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Left Arrow 2">
            <a:extLst>
              <a:ext uri="{FF2B5EF4-FFF2-40B4-BE49-F238E27FC236}">
                <a16:creationId xmlns:a16="http://schemas.microsoft.com/office/drawing/2014/main" id="{79B50217-166A-4B20-A7D3-A6BE16B12D10}"/>
              </a:ext>
            </a:extLst>
          </p:cNvPr>
          <p:cNvSpPr>
            <a:spLocks noChangeArrowheads="1"/>
          </p:cNvSpPr>
          <p:nvPr/>
        </p:nvSpPr>
        <p:spPr bwMode="auto">
          <a:xfrm rot="19997259" flipV="1">
            <a:off x="8002588" y="2433638"/>
            <a:ext cx="569912" cy="212725"/>
          </a:xfrm>
          <a:prstGeom prst="leftArrow">
            <a:avLst>
              <a:gd name="adj1" fmla="val 50000"/>
              <a:gd name="adj2" fmla="val 50184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59" name="Left Arrow 2">
            <a:extLst>
              <a:ext uri="{FF2B5EF4-FFF2-40B4-BE49-F238E27FC236}">
                <a16:creationId xmlns:a16="http://schemas.microsoft.com/office/drawing/2014/main" id="{185F991F-AC06-4ECF-A7D4-519FBB68A998}"/>
              </a:ext>
            </a:extLst>
          </p:cNvPr>
          <p:cNvSpPr>
            <a:spLocks noChangeArrowheads="1"/>
          </p:cNvSpPr>
          <p:nvPr/>
        </p:nvSpPr>
        <p:spPr bwMode="auto">
          <a:xfrm rot="20584770" flipV="1">
            <a:off x="3778250" y="4227513"/>
            <a:ext cx="628650" cy="215900"/>
          </a:xfrm>
          <a:prstGeom prst="leftArrow">
            <a:avLst>
              <a:gd name="adj1" fmla="val 50000"/>
              <a:gd name="adj2" fmla="val 4968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>
            <a:extLst>
              <a:ext uri="{FF2B5EF4-FFF2-40B4-BE49-F238E27FC236}">
                <a16:creationId xmlns:a16="http://schemas.microsoft.com/office/drawing/2014/main" id="{748A1AF8-7BBB-46E3-BD84-E3FE226D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>
            <a:extLst>
              <a:ext uri="{FF2B5EF4-FFF2-40B4-BE49-F238E27FC236}">
                <a16:creationId xmlns:a16="http://schemas.microsoft.com/office/drawing/2014/main" id="{3CDE6B43-0898-419C-8FEB-1550297C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1608" r="1862" b="11296"/>
          <a:stretch>
            <a:fillRect/>
          </a:stretch>
        </p:blipFill>
        <p:spPr bwMode="auto">
          <a:xfrm>
            <a:off x="0" y="117475"/>
            <a:ext cx="9148763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Left Arrow 2">
            <a:extLst>
              <a:ext uri="{FF2B5EF4-FFF2-40B4-BE49-F238E27FC236}">
                <a16:creationId xmlns:a16="http://schemas.microsoft.com/office/drawing/2014/main" id="{E6651546-35FC-46DA-858E-AD88010E5D83}"/>
              </a:ext>
            </a:extLst>
          </p:cNvPr>
          <p:cNvSpPr>
            <a:spLocks noChangeArrowheads="1"/>
          </p:cNvSpPr>
          <p:nvPr/>
        </p:nvSpPr>
        <p:spPr bwMode="auto">
          <a:xfrm rot="19802886" flipV="1">
            <a:off x="1357313" y="1511300"/>
            <a:ext cx="447675" cy="214313"/>
          </a:xfrm>
          <a:prstGeom prst="leftArrow">
            <a:avLst>
              <a:gd name="adj1" fmla="val 50000"/>
              <a:gd name="adj2" fmla="val 49901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5" name="Left Arrow 2">
            <a:extLst>
              <a:ext uri="{FF2B5EF4-FFF2-40B4-BE49-F238E27FC236}">
                <a16:creationId xmlns:a16="http://schemas.microsoft.com/office/drawing/2014/main" id="{D39F5FE5-08FB-49A7-8943-C47C47EED8B0}"/>
              </a:ext>
            </a:extLst>
          </p:cNvPr>
          <p:cNvSpPr>
            <a:spLocks noChangeArrowheads="1"/>
          </p:cNvSpPr>
          <p:nvPr/>
        </p:nvSpPr>
        <p:spPr bwMode="auto">
          <a:xfrm rot="19802886" flipV="1">
            <a:off x="3638550" y="2668588"/>
            <a:ext cx="447675" cy="214312"/>
          </a:xfrm>
          <a:prstGeom prst="leftArrow">
            <a:avLst>
              <a:gd name="adj1" fmla="val 50000"/>
              <a:gd name="adj2" fmla="val 49901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6" name="Left Arrow 2">
            <a:extLst>
              <a:ext uri="{FF2B5EF4-FFF2-40B4-BE49-F238E27FC236}">
                <a16:creationId xmlns:a16="http://schemas.microsoft.com/office/drawing/2014/main" id="{11C8DD6E-835A-4F3E-9A7C-3F65847A28E4}"/>
              </a:ext>
            </a:extLst>
          </p:cNvPr>
          <p:cNvSpPr>
            <a:spLocks noChangeArrowheads="1"/>
          </p:cNvSpPr>
          <p:nvPr/>
        </p:nvSpPr>
        <p:spPr bwMode="auto">
          <a:xfrm rot="19802886" flipV="1">
            <a:off x="747713" y="2667000"/>
            <a:ext cx="447675" cy="214313"/>
          </a:xfrm>
          <a:prstGeom prst="leftArrow">
            <a:avLst>
              <a:gd name="adj1" fmla="val 50000"/>
              <a:gd name="adj2" fmla="val 49901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7" name="Left Arrow 2">
            <a:extLst>
              <a:ext uri="{FF2B5EF4-FFF2-40B4-BE49-F238E27FC236}">
                <a16:creationId xmlns:a16="http://schemas.microsoft.com/office/drawing/2014/main" id="{E96C64C8-4638-471F-BFC1-320A813B665E}"/>
              </a:ext>
            </a:extLst>
          </p:cNvPr>
          <p:cNvSpPr>
            <a:spLocks noChangeArrowheads="1"/>
          </p:cNvSpPr>
          <p:nvPr/>
        </p:nvSpPr>
        <p:spPr bwMode="auto">
          <a:xfrm rot="21440146" flipV="1">
            <a:off x="2311400" y="923925"/>
            <a:ext cx="628650" cy="249238"/>
          </a:xfrm>
          <a:prstGeom prst="leftArrow">
            <a:avLst>
              <a:gd name="adj1" fmla="val 50000"/>
              <a:gd name="adj2" fmla="val 49687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>
            <a:extLst>
              <a:ext uri="{FF2B5EF4-FFF2-40B4-BE49-F238E27FC236}">
                <a16:creationId xmlns:a16="http://schemas.microsoft.com/office/drawing/2014/main" id="{82C28DEF-3CB0-46B6-9AE0-733AA190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4">
            <a:extLst>
              <a:ext uri="{FF2B5EF4-FFF2-40B4-BE49-F238E27FC236}">
                <a16:creationId xmlns:a16="http://schemas.microsoft.com/office/drawing/2014/main" id="{1B49FF90-0457-4F4F-8694-F3C5FB34B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300" y="7543800"/>
            <a:ext cx="1857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FFFFFF"/>
              </a:solidFill>
              <a:latin typeface="Gill Sans" charset="0"/>
            </a:endParaRPr>
          </a:p>
        </p:txBody>
      </p:sp>
      <p:sp>
        <p:nvSpPr>
          <p:cNvPr id="51203" name="Left Arrow 2">
            <a:extLst>
              <a:ext uri="{FF2B5EF4-FFF2-40B4-BE49-F238E27FC236}">
                <a16:creationId xmlns:a16="http://schemas.microsoft.com/office/drawing/2014/main" id="{61C32C17-19A8-464C-8645-69E291C9F7D8}"/>
              </a:ext>
            </a:extLst>
          </p:cNvPr>
          <p:cNvSpPr>
            <a:spLocks noChangeArrowheads="1"/>
          </p:cNvSpPr>
          <p:nvPr/>
        </p:nvSpPr>
        <p:spPr bwMode="auto">
          <a:xfrm rot="12513924" flipV="1">
            <a:off x="6985000" y="2344738"/>
            <a:ext cx="569913" cy="212725"/>
          </a:xfrm>
          <a:prstGeom prst="leftArrow">
            <a:avLst>
              <a:gd name="adj1" fmla="val 50000"/>
              <a:gd name="adj2" fmla="val 50184"/>
            </a:avLst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59DE81C6-9BCD-4E17-9E27-0E6568971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2286000"/>
            <a:ext cx="8656637" cy="259556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34963" eaLnBrk="1" hangingPunct="1">
              <a:spcBef>
                <a:spcPts val="1325"/>
              </a:spcBef>
              <a:spcAft>
                <a:spcPts val="725"/>
              </a:spcAft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History of operations manuals at WSU.</a:t>
            </a:r>
          </a:p>
          <a:p>
            <a:pPr marL="573088" indent="-334963" eaLnBrk="1" hangingPunct="1">
              <a:spcBef>
                <a:spcPts val="1325"/>
              </a:spcBef>
              <a:spcAft>
                <a:spcPts val="725"/>
              </a:spcAft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Why we have operations manuals.</a:t>
            </a:r>
          </a:p>
          <a:p>
            <a:pPr marL="573088" indent="-334963" eaLnBrk="1" hangingPunct="1">
              <a:spcBef>
                <a:spcPts val="1325"/>
              </a:spcBef>
              <a:spcAft>
                <a:spcPts val="725"/>
              </a:spcAft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use online manuals.</a:t>
            </a:r>
          </a:p>
          <a:p>
            <a:pPr marL="573088" indent="-334963" eaLnBrk="1" hangingPunct="1">
              <a:spcBef>
                <a:spcPts val="1325"/>
              </a:spcBef>
              <a:spcAft>
                <a:spcPts val="725"/>
              </a:spcAft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the manuals are updated.</a:t>
            </a:r>
          </a:p>
        </p:txBody>
      </p:sp>
      <p:sp>
        <p:nvSpPr>
          <p:cNvPr id="17410" name="TextBox 1">
            <a:extLst>
              <a:ext uri="{FF2B5EF4-FFF2-40B4-BE49-F238E27FC236}">
                <a16:creationId xmlns:a16="http://schemas.microsoft.com/office/drawing/2014/main" id="{9BA203BC-0FDF-4AF4-8DA9-ADA02B6F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70008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Training Objectives: Manuals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EABFD099-4B35-5E4E-9749-D4B6241FD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817688"/>
            <a:ext cx="8359775" cy="4192587"/>
          </a:xfrm>
          <a:extLst>
            <a:ext uri="{91240B29-F687-4f45-9708-019B960494DF}"/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800">
                <a:latin typeface="Stone Serif" pitchFamily="18" charset="0"/>
                <a:ea typeface="+mn-ea"/>
                <a:cs typeface="+mn-cs"/>
              </a:rPr>
              <a:t>Procedures, Records, and Forms sends out an e-mail message on WSU Insider Announcements. 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800">
                <a:latin typeface="Stone Serif" pitchFamily="18" charset="0"/>
                <a:ea typeface="+mn-ea"/>
                <a:cs typeface="+mn-cs"/>
              </a:rPr>
              <a:t>To subscribe refer to:                                    </a:t>
            </a:r>
            <a:r>
              <a:rPr altLang="en-US" sz="2000">
                <a:latin typeface="Stone Serif" pitchFamily="18" charset="0"/>
                <a:ea typeface="+mn-ea"/>
                <a:cs typeface="+mn-cs"/>
                <a:hlinkClick r:id="rId3"/>
              </a:rPr>
              <a:t>https://insider.wsu.edu/</a:t>
            </a:r>
            <a:endParaRPr altLang="en-US" sz="2000">
              <a:latin typeface="Stone Serif" pitchFamily="18" charset="0"/>
              <a:ea typeface="+mn-ea"/>
              <a:cs typeface="+mn-cs"/>
            </a:endParaRPr>
          </a:p>
          <a:p>
            <a:pPr marL="573088" lvl="2" indent="0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None/>
              <a:tabLst>
                <a:tab pos="800100" algn="l"/>
              </a:tabLst>
              <a:defRPr/>
            </a:pPr>
            <a:r>
              <a:rPr altLang="en-US">
                <a:latin typeface="Stone Serif" pitchFamily="18" charset="0"/>
                <a:ea typeface="+mn-ea"/>
              </a:rPr>
              <a:t>NOTE: Be sure to select the </a:t>
            </a:r>
            <a:r>
              <a:rPr altLang="en-US" u="sng">
                <a:solidFill>
                  <a:srgbClr val="C00000"/>
                </a:solidFill>
                <a:latin typeface="Stone Serif" pitchFamily="18" charset="0"/>
                <a:ea typeface="+mn-ea"/>
              </a:rPr>
              <a:t>Daily Announcements</a:t>
            </a:r>
            <a:r>
              <a:rPr altLang="en-US">
                <a:solidFill>
                  <a:srgbClr val="C00000"/>
                </a:solidFill>
                <a:latin typeface="Stone Serif" pitchFamily="18" charset="0"/>
                <a:ea typeface="+mn-ea"/>
              </a:rPr>
              <a:t> </a:t>
            </a:r>
            <a:r>
              <a:rPr altLang="en-US">
                <a:latin typeface="Stone Serif" pitchFamily="18" charset="0"/>
                <a:ea typeface="+mn-ea"/>
              </a:rPr>
              <a:t>link at the end of each day’s WSU Insider news e-mail message to view all of the day’s announcements.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800">
                <a:latin typeface="Stone Serif" pitchFamily="18" charset="0"/>
                <a:ea typeface="+mn-ea"/>
                <a:cs typeface="+mn-cs"/>
              </a:rPr>
              <a:t>Revision announcements are linked to the Manuals web page.</a:t>
            </a:r>
          </a:p>
        </p:txBody>
      </p:sp>
      <p:sp>
        <p:nvSpPr>
          <p:cNvPr id="53250" name="TextBox 3">
            <a:extLst>
              <a:ext uri="{FF2B5EF4-FFF2-40B4-BE49-F238E27FC236}">
                <a16:creationId xmlns:a16="http://schemas.microsoft.com/office/drawing/2014/main" id="{0F706D63-E204-4A29-A42A-E0DAE7F7B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695325"/>
            <a:ext cx="867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Announcing Revisions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>
            <a:extLst>
              <a:ext uri="{FF2B5EF4-FFF2-40B4-BE49-F238E27FC236}">
                <a16:creationId xmlns:a16="http://schemas.microsoft.com/office/drawing/2014/main" id="{DFCDA5C5-12B5-4138-AE77-5B2C9484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13"/>
            <a:ext cx="9144000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7D6DB847-BC4F-4110-B4A9-8271B6B1C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2239963"/>
            <a:ext cx="8656637" cy="259556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Auditors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Statutes/regulations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Administrators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Users</a:t>
            </a:r>
          </a:p>
        </p:txBody>
      </p:sp>
      <p:sp>
        <p:nvSpPr>
          <p:cNvPr id="57346" name="TextBox 3">
            <a:extLst>
              <a:ext uri="{FF2B5EF4-FFF2-40B4-BE49-F238E27FC236}">
                <a16:creationId xmlns:a16="http://schemas.microsoft.com/office/drawing/2014/main" id="{71D223EF-E31D-4FC3-82CE-A6272943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709613"/>
            <a:ext cx="8666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Revising Manuals: Sources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CB9996EB-49C9-448C-8BCC-D4484AE27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2151063"/>
            <a:ext cx="8661400" cy="189388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Input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Prepare draft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Review and approval</a:t>
            </a:r>
          </a:p>
        </p:txBody>
      </p:sp>
      <p:sp>
        <p:nvSpPr>
          <p:cNvPr id="59394" name="TextBox 3">
            <a:extLst>
              <a:ext uri="{FF2B5EF4-FFF2-40B4-BE49-F238E27FC236}">
                <a16:creationId xmlns:a16="http://schemas.microsoft.com/office/drawing/2014/main" id="{6947207B-0974-4854-9C6D-1761F56B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698500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Revising Manuals: Process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>
            <a:extLst>
              <a:ext uri="{FF2B5EF4-FFF2-40B4-BE49-F238E27FC236}">
                <a16:creationId xmlns:a16="http://schemas.microsoft.com/office/drawing/2014/main" id="{033352F5-4BB0-41A8-A695-00464AAC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>
            <a:fillRect/>
          </a:stretch>
        </p:blipFill>
        <p:spPr bwMode="auto">
          <a:xfrm>
            <a:off x="49213" y="25400"/>
            <a:ext cx="905351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14A711B9-0CC8-494B-94D3-64D828BB8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28850"/>
            <a:ext cx="7453312" cy="259556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>
                <a:latin typeface="Stone Serif" pitchFamily="18" charset="0"/>
                <a:ea typeface="ＭＳ Ｐゴシック" panose="020B0600070205080204" pitchFamily="34" charset="-128"/>
              </a:rPr>
              <a:t>Convert to HTML and PDF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>
                <a:latin typeface="Stone Serif" pitchFamily="18" charset="0"/>
                <a:ea typeface="ＭＳ Ｐゴシック" panose="020B0600070205080204" pitchFamily="34" charset="-128"/>
              </a:rPr>
              <a:t>Upload to WordPress CMS 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>
                <a:latin typeface="Stone Serif" pitchFamily="18" charset="0"/>
                <a:ea typeface="ＭＳ Ｐゴシック" panose="020B0600070205080204" pitchFamily="34" charset="-128"/>
              </a:rPr>
              <a:t>Notify University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dirty="0">
                <a:latin typeface="Stone Serif" pitchFamily="18" charset="0"/>
                <a:ea typeface="ＭＳ Ｐゴシック" panose="020B0600070205080204" pitchFamily="34" charset="-128"/>
              </a:rPr>
              <a:t>Save old section in archive media</a:t>
            </a:r>
          </a:p>
        </p:txBody>
      </p:sp>
      <p:sp>
        <p:nvSpPr>
          <p:cNvPr id="63490" name="TextBox 3">
            <a:extLst>
              <a:ext uri="{FF2B5EF4-FFF2-40B4-BE49-F238E27FC236}">
                <a16:creationId xmlns:a16="http://schemas.microsoft.com/office/drawing/2014/main" id="{50589426-B637-4A0A-BC27-1CDD7654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695325"/>
            <a:ext cx="8666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Distribution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BC512D74-06B3-4AEA-90AC-93224ACBE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2100263"/>
            <a:ext cx="8350250" cy="23320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locate manuals online.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find information in manuals.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manuals are updated and how to find out when manuals are updated. </a:t>
            </a:r>
          </a:p>
        </p:txBody>
      </p:sp>
      <p:sp>
        <p:nvSpPr>
          <p:cNvPr id="65538" name="TextBox 3">
            <a:extLst>
              <a:ext uri="{FF2B5EF4-FFF2-40B4-BE49-F238E27FC236}">
                <a16:creationId xmlns:a16="http://schemas.microsoft.com/office/drawing/2014/main" id="{5AC54FA7-1A0C-4D7B-A3A9-33CD22E6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695325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You should now know: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A8D7071C-78E1-4FC9-8335-E368FE88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401763"/>
            <a:ext cx="8639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2"/>
                </a:solidFill>
                <a:latin typeface="Stone Serif" pitchFamily="18" charset="0"/>
              </a:rPr>
              <a:t>Records Retention</a:t>
            </a: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A624DE79-FDA6-4A21-99C9-69C80CF66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3132138"/>
            <a:ext cx="47990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2"/>
                </a:solidFill>
                <a:latin typeface="Stone Serif" pitchFamily="18" charset="0"/>
              </a:rPr>
              <a:t>Deb Bartlett</a:t>
            </a:r>
          </a:p>
          <a:p>
            <a:pPr algn="ctr" eaLnBrk="1" hangingPunct="1"/>
            <a:r>
              <a:rPr lang="en-US" altLang="en-US" sz="2400">
                <a:solidFill>
                  <a:schemeClr val="bg2"/>
                </a:solidFill>
                <a:latin typeface="Stone Serif" pitchFamily="18" charset="0"/>
                <a:hlinkClick r:id="rId3"/>
              </a:rPr>
              <a:t>dbartl@wsu.edu</a:t>
            </a:r>
            <a:endParaRPr lang="en-US" altLang="en-US" sz="2400">
              <a:solidFill>
                <a:schemeClr val="bg2"/>
              </a:solidFill>
              <a:latin typeface="Stone Serif" pitchFamily="18" charset="0"/>
            </a:endParaRPr>
          </a:p>
          <a:p>
            <a:pPr algn="ctr" eaLnBrk="1" hangingPunct="1"/>
            <a:endParaRPr lang="en-US" altLang="en-US" sz="2400">
              <a:solidFill>
                <a:schemeClr val="bg2"/>
              </a:solidFill>
              <a:latin typeface="Stone Serif" pitchFamily="18" charset="0"/>
            </a:endParaRPr>
          </a:p>
          <a:p>
            <a:pPr algn="ctr" eaLnBrk="1" hangingPunct="1"/>
            <a:r>
              <a:rPr lang="en-US" altLang="en-US" sz="2400">
                <a:solidFill>
                  <a:schemeClr val="bg2"/>
                </a:solidFill>
                <a:latin typeface="Stone Serif" pitchFamily="18" charset="0"/>
              </a:rPr>
              <a:t>Joy Faerber</a:t>
            </a:r>
          </a:p>
          <a:p>
            <a:pPr algn="ctr" eaLnBrk="1" hangingPunct="1"/>
            <a:r>
              <a:rPr lang="en-US" altLang="en-US" sz="2400">
                <a:solidFill>
                  <a:schemeClr val="bg2"/>
                </a:solidFill>
                <a:latin typeface="Stone Serif" pitchFamily="18" charset="0"/>
                <a:hlinkClick r:id="rId4"/>
              </a:rPr>
              <a:t>faerber@wsu.edu</a:t>
            </a:r>
            <a:endParaRPr lang="en-US" altLang="en-US" sz="2400">
              <a:solidFill>
                <a:schemeClr val="bg2"/>
              </a:solidFill>
              <a:latin typeface="Stone Serif" pitchFamily="18" charset="0"/>
            </a:endParaRPr>
          </a:p>
          <a:p>
            <a:pPr algn="ctr" eaLnBrk="1" hangingPunct="1"/>
            <a:endParaRPr lang="en-US" altLang="en-US" sz="2800">
              <a:solidFill>
                <a:schemeClr val="bg2"/>
              </a:solidFill>
              <a:latin typeface="Stone Serif" pitchFamily="18" charset="0"/>
            </a:endParaRPr>
          </a:p>
          <a:p>
            <a:pPr algn="ctr" eaLnBrk="1" hangingPunct="1"/>
            <a:endParaRPr lang="en-US" altLang="en-US" sz="2000">
              <a:solidFill>
                <a:schemeClr val="bg2"/>
              </a:solidFill>
              <a:latin typeface="Stone Serif" pitchFamily="18" charset="0"/>
            </a:endParaRPr>
          </a:p>
          <a:p>
            <a:pPr algn="ctr" eaLnBrk="1" hangingPunct="1"/>
            <a:r>
              <a:rPr lang="en-US" altLang="en-US" sz="2000">
                <a:solidFill>
                  <a:schemeClr val="bg2"/>
                </a:solidFill>
                <a:latin typeface="Stone Serif" pitchFamily="18" charset="0"/>
              </a:rPr>
              <a:t>Office of Procedures, Records, and Forms</a:t>
            </a:r>
          </a:p>
          <a:p>
            <a:pPr algn="ctr" eaLnBrk="1" hangingPunct="1"/>
            <a:r>
              <a:rPr lang="en-US" altLang="en-US" sz="2000">
                <a:solidFill>
                  <a:schemeClr val="bg2"/>
                </a:solidFill>
                <a:latin typeface="Stone Serif" pitchFamily="18" charset="0"/>
              </a:rPr>
              <a:t>509-335-2005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E84D0E-5871-5443-A0A1-80AA0562A3A5}"/>
              </a:ext>
            </a:extLst>
          </p:cNvPr>
          <p:cNvCxnSpPr/>
          <p:nvPr/>
        </p:nvCxnSpPr>
        <p:spPr>
          <a:xfrm>
            <a:off x="1284288" y="2259013"/>
            <a:ext cx="6835775" cy="476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8BB88D8A-B497-4696-A72A-E5404CBF6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2128838"/>
            <a:ext cx="8537575" cy="259556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State definition of records.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find out how long to keep records.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Which records are confidential.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dispose of records.</a:t>
            </a:r>
          </a:p>
        </p:txBody>
      </p:sp>
      <p:sp>
        <p:nvSpPr>
          <p:cNvPr id="69634" name="TextBox 3">
            <a:extLst>
              <a:ext uri="{FF2B5EF4-FFF2-40B4-BE49-F238E27FC236}">
                <a16:creationId xmlns:a16="http://schemas.microsoft.com/office/drawing/2014/main" id="{97C04A89-68C4-4D94-A58B-1DAD9A0D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Training Objectives: Records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>
            <a:extLst>
              <a:ext uri="{FF2B5EF4-FFF2-40B4-BE49-F238E27FC236}">
                <a16:creationId xmlns:a16="http://schemas.microsoft.com/office/drawing/2014/main" id="{7C60C88A-32D5-4C3A-9D43-E702C02F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2811463"/>
            <a:ext cx="86455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Management of records for</a:t>
            </a:r>
          </a:p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the period of time between</a:t>
            </a:r>
          </a:p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record creation and record disposition. </a:t>
            </a:r>
          </a:p>
          <a:p>
            <a:pPr algn="ctr" eaLnBrk="1" hangingPunct="1"/>
            <a:endParaRPr lang="en-US" altLang="en-US" sz="2800">
              <a:solidFill>
                <a:schemeClr val="bg2"/>
              </a:solidFill>
              <a:latin typeface="Stone Serif" pitchFamily="18" charset="0"/>
            </a:endParaRPr>
          </a:p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What we do with it and</a:t>
            </a:r>
          </a:p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how long we keep it. </a:t>
            </a:r>
          </a:p>
        </p:txBody>
      </p:sp>
      <p:sp>
        <p:nvSpPr>
          <p:cNvPr id="71682" name="TextBox 3">
            <a:extLst>
              <a:ext uri="{FF2B5EF4-FFF2-40B4-BE49-F238E27FC236}">
                <a16:creationId xmlns:a16="http://schemas.microsoft.com/office/drawing/2014/main" id="{B882D4FF-300D-4616-89CE-3F18E4DA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Records Retention:</a:t>
            </a:r>
          </a:p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What are we talking about?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F9848FBA-6854-4B13-AA2E-B6E07A680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960438"/>
            <a:ext cx="6789738" cy="4524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365125" eaLnBrk="1" hangingPunct="1">
              <a:spcAft>
                <a:spcPts val="725"/>
              </a:spcAft>
              <a:buClr>
                <a:srgbClr val="F8A800"/>
              </a:buClr>
              <a:buSzPct val="120000"/>
              <a:buFont typeface="Arial" panose="020B0604020202020204" pitchFamily="34" charset="0"/>
              <a:buNone/>
              <a:tabLst>
                <a:tab pos="800100" algn="l"/>
              </a:tabLst>
            </a:pPr>
            <a:r>
              <a:rPr altLang="en-US" b="1">
                <a:latin typeface="Stone Serif" pitchFamily="18" charset="0"/>
                <a:ea typeface="ＭＳ Ｐゴシック" panose="020B0600070205080204" pitchFamily="34" charset="-128"/>
              </a:rPr>
              <a:t>1954 BPPM                            1960</a:t>
            </a:r>
            <a:r>
              <a:rPr altLang="ja-JP" b="1">
                <a:latin typeface="Stone Serif" pitchFamily="18" charset="0"/>
                <a:ea typeface="ＭＳ Ｐゴシック" panose="020B0600070205080204" pitchFamily="34" charset="-128"/>
              </a:rPr>
              <a:t>s Manual</a:t>
            </a:r>
            <a:endParaRPr altLang="en-US" b="1">
              <a:latin typeface="Stone Serif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9458" name="Picture 6" descr="BPPM1954.JPG">
            <a:extLst>
              <a:ext uri="{FF2B5EF4-FFF2-40B4-BE49-F238E27FC236}">
                <a16:creationId xmlns:a16="http://schemas.microsoft.com/office/drawing/2014/main" id="{AFC9ED09-A1E3-46C5-9497-F76570615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8125"/>
            <a:ext cx="37544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BPPM1960s.JPG">
            <a:extLst>
              <a:ext uri="{FF2B5EF4-FFF2-40B4-BE49-F238E27FC236}">
                <a16:creationId xmlns:a16="http://schemas.microsoft.com/office/drawing/2014/main" id="{DB628A8B-BF9A-45ED-B310-95909113D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851025"/>
            <a:ext cx="5211762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>
            <a:extLst>
              <a:ext uri="{FF2B5EF4-FFF2-40B4-BE49-F238E27FC236}">
                <a16:creationId xmlns:a16="http://schemas.microsoft.com/office/drawing/2014/main" id="{A10E6B31-B923-4D0E-BFB5-DF7237F4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175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Stone Serif" pitchFamily="18" charset="0"/>
              </a:rPr>
              <a:t>History Lesson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>
            <a:extLst>
              <a:ext uri="{FF2B5EF4-FFF2-40B4-BE49-F238E27FC236}">
                <a16:creationId xmlns:a16="http://schemas.microsoft.com/office/drawing/2014/main" id="{B930DD16-F9F0-4F33-A112-6EA2A2D8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708025"/>
            <a:ext cx="86661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Why do we keep records at WSU?</a:t>
            </a: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473982B7-ED7E-4756-92F3-FFF902C9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341563"/>
            <a:ext cx="856932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65150" indent="-331788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We need to document our business.</a:t>
            </a:r>
          </a:p>
          <a:p>
            <a:pPr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We need to meet requirements of laws/regulations.</a:t>
            </a:r>
          </a:p>
          <a:p>
            <a:pPr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We need to be able to recreate the history of WSU.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2B1AB800-3C7B-4D87-83F2-1FAF6D3D0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2255838"/>
            <a:ext cx="7734300" cy="266858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231775" indent="-15875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228600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Any paper, photograph, film, sound recording, map drawing, machine-readable material or other document, regardless of physical form, made or received by the state in connection with the transaction of public business.  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(From RCW 40.14.010)</a:t>
            </a:r>
          </a:p>
        </p:txBody>
      </p:sp>
      <p:sp>
        <p:nvSpPr>
          <p:cNvPr id="75778" name="TextBox 3">
            <a:extLst>
              <a:ext uri="{FF2B5EF4-FFF2-40B4-BE49-F238E27FC236}">
                <a16:creationId xmlns:a16="http://schemas.microsoft.com/office/drawing/2014/main" id="{AE77E267-DC05-4100-924D-7B46008E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State of Washington Records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9F2E4290-3987-49D1-A6D3-EDFD0BCC4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2914650"/>
            <a:ext cx="7772400" cy="142081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228600" indent="4763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515938" algn="l"/>
                <a:tab pos="627063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University records are public records. Public records may not be destroyed, microfilmed, or transferred to archives without authorization.</a:t>
            </a:r>
          </a:p>
        </p:txBody>
      </p:sp>
      <p:sp>
        <p:nvSpPr>
          <p:cNvPr id="77826" name="TextBox 3">
            <a:extLst>
              <a:ext uri="{FF2B5EF4-FFF2-40B4-BE49-F238E27FC236}">
                <a16:creationId xmlns:a16="http://schemas.microsoft.com/office/drawing/2014/main" id="{9C04FF51-3685-41B1-AFAF-FED661A79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695325"/>
            <a:ext cx="86566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Legal Requirement:</a:t>
            </a:r>
            <a:br>
              <a:rPr lang="en-US" altLang="en-US" sz="4800" b="1">
                <a:solidFill>
                  <a:schemeClr val="bg2"/>
                </a:solidFill>
                <a:latin typeface="Stone Serif" pitchFamily="18" charset="0"/>
              </a:rPr>
            </a:br>
            <a:r>
              <a:rPr lang="en-US" altLang="en-US" sz="3200" b="1">
                <a:solidFill>
                  <a:schemeClr val="bg2"/>
                </a:solidFill>
                <a:latin typeface="Stone Serif" pitchFamily="18" charset="0"/>
              </a:rPr>
              <a:t>RCW 40.14</a:t>
            </a:r>
            <a:br>
              <a:rPr lang="en-US" altLang="en-US" sz="3200" b="1">
                <a:solidFill>
                  <a:schemeClr val="bg2"/>
                </a:solidFill>
                <a:latin typeface="Stone Serif" pitchFamily="18" charset="0"/>
              </a:rPr>
            </a:br>
            <a:r>
              <a:rPr lang="en-US" altLang="en-US" sz="3200" b="1">
                <a:solidFill>
                  <a:schemeClr val="bg2"/>
                </a:solidFill>
                <a:latin typeface="Stone Serif" pitchFamily="18" charset="0"/>
              </a:rPr>
              <a:t>(Preservation and Destruction of Public Records)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6CC2F7B1-7B4E-4EEC-AD27-66265AA8F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2166938"/>
            <a:ext cx="8661400" cy="23320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Coordinates University'</a:t>
            </a:r>
            <a:r>
              <a:rPr altLang="ja-JP" sz="2800">
                <a:latin typeface="Stone Serif" pitchFamily="18" charset="0"/>
                <a:ea typeface="ＭＳ Ｐゴシック" panose="020B0600070205080204" pitchFamily="34" charset="-128"/>
              </a:rPr>
              <a:t>s records retention program.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Prepares retention schedules.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Liaison with State Records Committee.</a:t>
            </a:r>
          </a:p>
        </p:txBody>
      </p:sp>
      <p:sp>
        <p:nvSpPr>
          <p:cNvPr id="79874" name="TextBox 3">
            <a:extLst>
              <a:ext uri="{FF2B5EF4-FFF2-40B4-BE49-F238E27FC236}">
                <a16:creationId xmlns:a16="http://schemas.microsoft.com/office/drawing/2014/main" id="{0D1955C1-4959-4092-A2D8-51B9FDB7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Records Officer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2433A9DF-2B97-4476-B506-3BDD87362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2128838"/>
            <a:ext cx="8524875" cy="20701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Primary responsibility resides with each individual University office.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  <a:tab pos="8048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The unit director/manager/chair designates a departmental records coordinator.</a:t>
            </a:r>
          </a:p>
        </p:txBody>
      </p:sp>
      <p:sp>
        <p:nvSpPr>
          <p:cNvPr id="81922" name="TextBox 3">
            <a:extLst>
              <a:ext uri="{FF2B5EF4-FFF2-40B4-BE49-F238E27FC236}">
                <a16:creationId xmlns:a16="http://schemas.microsoft.com/office/drawing/2014/main" id="{5687384A-1936-410F-9854-0EE0AD96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695325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Responsibility for Records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0676FC69-9531-4EBC-B82A-983ABBB05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78825" cy="447675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Liaison with Records Officer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Notifies Records Officer changes in office records.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Files and refers to records retention schedules.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Applies retention standards to records.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Ensures that department personnel apply retention standards to records held in their files and computers.</a:t>
            </a:r>
          </a:p>
        </p:txBody>
      </p:sp>
      <p:sp>
        <p:nvSpPr>
          <p:cNvPr id="83970" name="TextBox 3">
            <a:extLst>
              <a:ext uri="{FF2B5EF4-FFF2-40B4-BE49-F238E27FC236}">
                <a16:creationId xmlns:a16="http://schemas.microsoft.com/office/drawing/2014/main" id="{8A61E7AC-0F8E-4ED4-AB8E-1DAC392D3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695325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Records Coordinator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2A6EA4A9-624B-400D-A15A-60BEDB808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892300"/>
            <a:ext cx="4054475" cy="38227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350838" indent="-35083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22325" algn="l"/>
                <a:tab pos="855663" algn="l"/>
                <a:tab pos="1644650" algn="l"/>
                <a:tab pos="2468563" algn="l"/>
                <a:tab pos="3290888" algn="l"/>
              </a:tabLst>
            </a:pPr>
            <a:r>
              <a:rPr altLang="en-US">
                <a:latin typeface="Stone Serif" pitchFamily="18" charset="0"/>
                <a:ea typeface="ＭＳ Ｐゴシック" panose="020B0600070205080204" pitchFamily="34" charset="-128"/>
              </a:rPr>
              <a:t>Must look through it.</a:t>
            </a:r>
          </a:p>
          <a:p>
            <a:pPr marL="350838" indent="-35083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22325" algn="l"/>
                <a:tab pos="855663" algn="l"/>
                <a:tab pos="1644650" algn="l"/>
                <a:tab pos="2468563" algn="l"/>
                <a:tab pos="3290888" algn="l"/>
              </a:tabLst>
            </a:pPr>
            <a:r>
              <a:rPr altLang="en-US">
                <a:latin typeface="Stone Serif" pitchFamily="18" charset="0"/>
                <a:ea typeface="ＭＳ Ｐゴシック" panose="020B0600070205080204" pitchFamily="34" charset="-128"/>
              </a:rPr>
              <a:t>Must track it.</a:t>
            </a:r>
          </a:p>
          <a:p>
            <a:pPr marL="350838" indent="-35083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22325" algn="l"/>
                <a:tab pos="855663" algn="l"/>
                <a:tab pos="1644650" algn="l"/>
                <a:tab pos="2468563" algn="l"/>
                <a:tab pos="3290888" algn="l"/>
              </a:tabLst>
            </a:pPr>
            <a:r>
              <a:rPr altLang="en-US">
                <a:latin typeface="Stone Serif" pitchFamily="18" charset="0"/>
                <a:ea typeface="ＭＳ Ｐゴシック" panose="020B0600070205080204" pitchFamily="34" charset="-128"/>
              </a:rPr>
              <a:t>Takes up expensive space.</a:t>
            </a:r>
          </a:p>
          <a:p>
            <a:pPr marL="350838" indent="-35083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22325" algn="l"/>
                <a:tab pos="855663" algn="l"/>
                <a:tab pos="1644650" algn="l"/>
                <a:tab pos="2468563" algn="l"/>
                <a:tab pos="3290888" algn="l"/>
              </a:tabLst>
            </a:pPr>
            <a:r>
              <a:rPr altLang="en-US">
                <a:latin typeface="Stone Serif" pitchFamily="18" charset="0"/>
                <a:ea typeface="ＭＳ Ｐゴシック" panose="020B0600070205080204" pitchFamily="34" charset="-128"/>
              </a:rPr>
              <a:t>Causes additional processing in litigation, audit, or public records requests.</a:t>
            </a:r>
          </a:p>
        </p:txBody>
      </p:sp>
      <p:pic>
        <p:nvPicPr>
          <p:cNvPr id="86018" name="Picture 3">
            <a:extLst>
              <a:ext uri="{FF2B5EF4-FFF2-40B4-BE49-F238E27FC236}">
                <a16:creationId xmlns:a16="http://schemas.microsoft.com/office/drawing/2014/main" id="{3D97729A-1FE2-49AA-BE82-5FFE4C5D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82763"/>
            <a:ext cx="40433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Box 4">
            <a:extLst>
              <a:ext uri="{FF2B5EF4-FFF2-40B4-BE49-F238E27FC236}">
                <a16:creationId xmlns:a16="http://schemas.microsoft.com/office/drawing/2014/main" id="{746696C4-1199-494F-B150-A16BAB42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685800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bg2"/>
                </a:solidFill>
                <a:latin typeface="Stone Serif" pitchFamily="18" charset="0"/>
              </a:rPr>
              <a:t>Why not just keep everything?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>
            <a:extLst>
              <a:ext uri="{FF2B5EF4-FFF2-40B4-BE49-F238E27FC236}">
                <a16:creationId xmlns:a16="http://schemas.microsoft.com/office/drawing/2014/main" id="{4A56D9C3-FCC8-42E3-8E6B-C00C12BCE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303338"/>
            <a:ext cx="86566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Some records are</a:t>
            </a:r>
          </a:p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essential records.</a:t>
            </a: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D53A3096-1943-4714-9A89-A0210EF1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3303588"/>
            <a:ext cx="86661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Records you would need to restart</a:t>
            </a:r>
          </a:p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your operation after a catastrophe.</a:t>
            </a:r>
          </a:p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See 90.15.</a:t>
            </a:r>
          </a:p>
          <a:p>
            <a:pPr algn="ctr" eaLnBrk="1" hangingPunct="1"/>
            <a:endParaRPr lang="en-US" altLang="en-US" sz="2800">
              <a:solidFill>
                <a:schemeClr val="bg2"/>
              </a:solidFill>
              <a:latin typeface="Stone Serif" pitchFamily="18" charset="0"/>
            </a:endParaRPr>
          </a:p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Stone Serif" pitchFamily="18" charset="0"/>
              </a:rPr>
              <a:t>Back up and store offsite.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Content Placeholder 3" descr="KCFIRE08.JPG">
            <a:extLst>
              <a:ext uri="{FF2B5EF4-FFF2-40B4-BE49-F238E27FC236}">
                <a16:creationId xmlns:a16="http://schemas.microsoft.com/office/drawing/2014/main" id="{C8F45CB8-D56B-43E3-9CDA-F8DE1DA7F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303338"/>
            <a:ext cx="4489450" cy="2468562"/>
          </a:xfrm>
          <a:noFill/>
        </p:spPr>
      </p:pic>
      <p:pic>
        <p:nvPicPr>
          <p:cNvPr id="90114" name="Picture 4" descr="KCFIRE09.JPG">
            <a:extLst>
              <a:ext uri="{FF2B5EF4-FFF2-40B4-BE49-F238E27FC236}">
                <a16:creationId xmlns:a16="http://schemas.microsoft.com/office/drawing/2014/main" id="{D3F9B331-7786-49CA-B8A0-68DDBC9B1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577975"/>
            <a:ext cx="315595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5" descr="KCFIRE03.JPG">
            <a:extLst>
              <a:ext uri="{FF2B5EF4-FFF2-40B4-BE49-F238E27FC236}">
                <a16:creationId xmlns:a16="http://schemas.microsoft.com/office/drawing/2014/main" id="{030B327B-B822-4C3E-8FEF-AA25B9B1D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3973513"/>
            <a:ext cx="3154363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itle 1">
            <a:extLst>
              <a:ext uri="{FF2B5EF4-FFF2-40B4-BE49-F238E27FC236}">
                <a16:creationId xmlns:a16="http://schemas.microsoft.com/office/drawing/2014/main" id="{B25CF3E7-C8DC-4C95-866F-0588D485F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90488"/>
            <a:ext cx="8447088" cy="647700"/>
          </a:xfrm>
        </p:spPr>
        <p:txBody>
          <a:bodyPr lIns="82296" tIns="41148" rIns="82296" bIns="41148" anchor="t" anchorCtr="0"/>
          <a:lstStyle/>
          <a:p>
            <a:pPr algn="ctr"/>
            <a:r>
              <a:rPr lang="en-US" altLang="en-US" sz="4000">
                <a:solidFill>
                  <a:schemeClr val="tx1"/>
                </a:solidFill>
                <a:latin typeface="Stone Serif" pitchFamily="18" charset="0"/>
                <a:ea typeface="ＭＳ Ｐゴシック" panose="020B0600070205080204" pitchFamily="34" charset="-128"/>
              </a:rPr>
              <a:t>1997 Kincaid Fire - UW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>
            <a:extLst>
              <a:ext uri="{FF2B5EF4-FFF2-40B4-BE49-F238E27FC236}">
                <a16:creationId xmlns:a16="http://schemas.microsoft.com/office/drawing/2014/main" id="{F8244159-BA2B-492A-BA7E-2517811E8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240088"/>
            <a:ext cx="50069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2"/>
                </a:solidFill>
                <a:latin typeface="Stone Serif" pitchFamily="18" charset="0"/>
              </a:rPr>
              <a:t>BPPM 90.01</a:t>
            </a:r>
          </a:p>
        </p:txBody>
      </p:sp>
      <p:sp>
        <p:nvSpPr>
          <p:cNvPr id="91138" name="TextBox 3">
            <a:extLst>
              <a:ext uri="{FF2B5EF4-FFF2-40B4-BE49-F238E27FC236}">
                <a16:creationId xmlns:a16="http://schemas.microsoft.com/office/drawing/2014/main" id="{0BC721CE-6506-40AA-89A8-86211DCE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2241550"/>
            <a:ext cx="8656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2"/>
                </a:solidFill>
                <a:latin typeface="Stone Serif" pitchFamily="18" charset="0"/>
              </a:rPr>
              <a:t>All-University Records Retention Schedule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C27248F-F001-7748-8EF2-6C4D5C771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506538"/>
            <a:ext cx="8562975" cy="4576762"/>
          </a:xfrm>
          <a:extLst>
            <a:ext uri="{91240B29-F687-4f45-9708-019B960494DF}"/>
          </a:extLst>
        </p:spPr>
        <p:txBody>
          <a:bodyPr lIns="82296" tIns="41148" rIns="82296" bIns="41148" anchorCtr="0"/>
          <a:lstStyle/>
          <a:p>
            <a:pPr marL="365125" eaLnBrk="1" hangingPunct="1">
              <a:spcAft>
                <a:spcPts val="725"/>
              </a:spcAft>
              <a:buClr>
                <a:srgbClr val="C00000"/>
              </a:buClr>
              <a:buSzPct val="120000"/>
              <a:buFont typeface="Arial" charset="0"/>
              <a:buNone/>
              <a:tabLst>
                <a:tab pos="800100" algn="l"/>
              </a:tabLst>
              <a:defRPr/>
            </a:pPr>
            <a:endParaRPr>
              <a:latin typeface="Stone Serif" charset="0"/>
            </a:endParaRP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>
                <a:latin typeface="Stone Serif" charset="0"/>
              </a:rPr>
              <a:t>1972 State Audit Report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>
                <a:latin typeface="Stone Serif" charset="0"/>
              </a:rPr>
              <a:t>Hard Copy BPPM, SPPM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>
                <a:latin typeface="Stone Serif" charset="0"/>
              </a:rPr>
              <a:t>1997 Online Manuals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>
                <a:latin typeface="Stone Serif" charset="0"/>
              </a:rPr>
              <a:t>2000 Executive Policy Manual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>
                <a:latin typeface="Stone Serif" charset="0"/>
              </a:rPr>
              <a:t>2016 Board of Regents Policy Manual</a:t>
            </a:r>
          </a:p>
          <a:p>
            <a:pPr marL="573088" indent="-344488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charset="0"/>
              <a:buChar char="•"/>
              <a:tabLst>
                <a:tab pos="800100" algn="l"/>
              </a:tabLst>
              <a:defRPr/>
            </a:pPr>
            <a:r>
              <a:rPr sz="2800">
                <a:latin typeface="Stone Serif" charset="0"/>
              </a:rPr>
              <a:t>2018 WordPress CMS website</a:t>
            </a:r>
          </a:p>
        </p:txBody>
      </p:sp>
      <p:sp>
        <p:nvSpPr>
          <p:cNvPr id="21506" name="TextBox 3">
            <a:extLst>
              <a:ext uri="{FF2B5EF4-FFF2-40B4-BE49-F238E27FC236}">
                <a16:creationId xmlns:a16="http://schemas.microsoft.com/office/drawing/2014/main" id="{2D820A43-A20A-4DA2-9F14-39002F9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703263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History Lesson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>
            <a:extLst>
              <a:ext uri="{FF2B5EF4-FFF2-40B4-BE49-F238E27FC236}">
                <a16:creationId xmlns:a16="http://schemas.microsoft.com/office/drawing/2014/main" id="{771FA4D0-F638-4EB6-8246-664E9042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" b="2113"/>
          <a:stretch>
            <a:fillRect/>
          </a:stretch>
        </p:blipFill>
        <p:spPr bwMode="auto">
          <a:xfrm>
            <a:off x="0" y="549275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Oval 1">
            <a:extLst>
              <a:ext uri="{FF2B5EF4-FFF2-40B4-BE49-F238E27FC236}">
                <a16:creationId xmlns:a16="http://schemas.microsoft.com/office/drawing/2014/main" id="{ED28C2C8-C107-42ED-9CBA-81D7208B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2427288"/>
            <a:ext cx="1023937" cy="277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187" name="Left Arrow 2">
            <a:extLst>
              <a:ext uri="{FF2B5EF4-FFF2-40B4-BE49-F238E27FC236}">
                <a16:creationId xmlns:a16="http://schemas.microsoft.com/office/drawing/2014/main" id="{8E172D93-9920-4B32-AD49-C3A37416F33F}"/>
              </a:ext>
            </a:extLst>
          </p:cNvPr>
          <p:cNvSpPr>
            <a:spLocks noChangeArrowheads="1"/>
          </p:cNvSpPr>
          <p:nvPr/>
        </p:nvSpPr>
        <p:spPr bwMode="auto">
          <a:xfrm rot="20304158" flipV="1">
            <a:off x="1103313" y="2273300"/>
            <a:ext cx="663575" cy="195263"/>
          </a:xfrm>
          <a:prstGeom prst="leftArrow">
            <a:avLst>
              <a:gd name="adj1" fmla="val 50000"/>
              <a:gd name="adj2" fmla="val 50142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>
            <a:extLst>
              <a:ext uri="{FF2B5EF4-FFF2-40B4-BE49-F238E27FC236}">
                <a16:creationId xmlns:a16="http://schemas.microsoft.com/office/drawing/2014/main" id="{F427D231-37BA-43C0-BD1F-EAE9F53F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0"/>
            <a:ext cx="783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Left Arrow 2">
            <a:extLst>
              <a:ext uri="{FF2B5EF4-FFF2-40B4-BE49-F238E27FC236}">
                <a16:creationId xmlns:a16="http://schemas.microsoft.com/office/drawing/2014/main" id="{A997B6FC-95C7-453D-8935-582C02EB3F35}"/>
              </a:ext>
            </a:extLst>
          </p:cNvPr>
          <p:cNvSpPr>
            <a:spLocks noChangeArrowheads="1"/>
          </p:cNvSpPr>
          <p:nvPr/>
        </p:nvSpPr>
        <p:spPr bwMode="auto">
          <a:xfrm rot="11147032" flipV="1">
            <a:off x="1749425" y="3738563"/>
            <a:ext cx="682625" cy="220662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>
            <a:extLst>
              <a:ext uri="{FF2B5EF4-FFF2-40B4-BE49-F238E27FC236}">
                <a16:creationId xmlns:a16="http://schemas.microsoft.com/office/drawing/2014/main" id="{F4B219E3-248E-4C05-A5CE-CF8D02A4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0"/>
            <a:ext cx="781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Left Arrow 2">
            <a:extLst>
              <a:ext uri="{FF2B5EF4-FFF2-40B4-BE49-F238E27FC236}">
                <a16:creationId xmlns:a16="http://schemas.microsoft.com/office/drawing/2014/main" id="{5BE0E27F-EA9C-481D-8300-BAF6FB6D3423}"/>
              </a:ext>
            </a:extLst>
          </p:cNvPr>
          <p:cNvSpPr>
            <a:spLocks noChangeArrowheads="1"/>
          </p:cNvSpPr>
          <p:nvPr/>
        </p:nvSpPr>
        <p:spPr bwMode="auto">
          <a:xfrm rot="11147032" flipV="1">
            <a:off x="5554663" y="2498725"/>
            <a:ext cx="887412" cy="150813"/>
          </a:xfrm>
          <a:prstGeom prst="leftArrow">
            <a:avLst>
              <a:gd name="adj1" fmla="val 50000"/>
              <a:gd name="adj2" fmla="val 50179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259" name="Left Arrow 2">
            <a:extLst>
              <a:ext uri="{FF2B5EF4-FFF2-40B4-BE49-F238E27FC236}">
                <a16:creationId xmlns:a16="http://schemas.microsoft.com/office/drawing/2014/main" id="{048D40E0-ED09-45CB-AB4F-CD8BA64D2017}"/>
              </a:ext>
            </a:extLst>
          </p:cNvPr>
          <p:cNvSpPr>
            <a:spLocks noChangeArrowheads="1"/>
          </p:cNvSpPr>
          <p:nvPr/>
        </p:nvSpPr>
        <p:spPr bwMode="auto">
          <a:xfrm rot="21440146" flipV="1">
            <a:off x="1357313" y="2036763"/>
            <a:ext cx="530225" cy="209550"/>
          </a:xfrm>
          <a:prstGeom prst="leftArrow">
            <a:avLst>
              <a:gd name="adj1" fmla="val 50000"/>
              <a:gd name="adj2" fmla="val 49845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260" name="Left Arrow 2">
            <a:extLst>
              <a:ext uri="{FF2B5EF4-FFF2-40B4-BE49-F238E27FC236}">
                <a16:creationId xmlns:a16="http://schemas.microsoft.com/office/drawing/2014/main" id="{07A5A47D-9EBC-4952-89BA-EBDCBD0650A3}"/>
              </a:ext>
            </a:extLst>
          </p:cNvPr>
          <p:cNvSpPr>
            <a:spLocks noChangeArrowheads="1"/>
          </p:cNvSpPr>
          <p:nvPr/>
        </p:nvSpPr>
        <p:spPr bwMode="auto">
          <a:xfrm rot="21440146" flipV="1">
            <a:off x="2247900" y="2409825"/>
            <a:ext cx="628650" cy="249238"/>
          </a:xfrm>
          <a:prstGeom prst="leftArrow">
            <a:avLst>
              <a:gd name="adj1" fmla="val 50000"/>
              <a:gd name="adj2" fmla="val 49687"/>
            </a:avLst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261" name="Left Arrow 2">
            <a:extLst>
              <a:ext uri="{FF2B5EF4-FFF2-40B4-BE49-F238E27FC236}">
                <a16:creationId xmlns:a16="http://schemas.microsoft.com/office/drawing/2014/main" id="{2DCBD352-B36E-4D19-9ED1-C4ED3CC68EF0}"/>
              </a:ext>
            </a:extLst>
          </p:cNvPr>
          <p:cNvSpPr>
            <a:spLocks noChangeArrowheads="1"/>
          </p:cNvSpPr>
          <p:nvPr/>
        </p:nvSpPr>
        <p:spPr bwMode="auto">
          <a:xfrm rot="21440146" flipV="1">
            <a:off x="7459663" y="3657600"/>
            <a:ext cx="473075" cy="187325"/>
          </a:xfrm>
          <a:prstGeom prst="leftArrow">
            <a:avLst>
              <a:gd name="adj1" fmla="val 50000"/>
              <a:gd name="adj2" fmla="val 49749"/>
            </a:avLst>
          </a:prstGeom>
          <a:solidFill>
            <a:srgbClr val="FFFF0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262" name="Left Arrow 2">
            <a:extLst>
              <a:ext uri="{FF2B5EF4-FFF2-40B4-BE49-F238E27FC236}">
                <a16:creationId xmlns:a16="http://schemas.microsoft.com/office/drawing/2014/main" id="{4CEEBC09-6A0F-4325-8B66-8C137DB4AACC}"/>
              </a:ext>
            </a:extLst>
          </p:cNvPr>
          <p:cNvSpPr>
            <a:spLocks noChangeArrowheads="1"/>
          </p:cNvSpPr>
          <p:nvPr/>
        </p:nvSpPr>
        <p:spPr bwMode="auto">
          <a:xfrm rot="21440146" flipV="1">
            <a:off x="7300913" y="6197600"/>
            <a:ext cx="473075" cy="187325"/>
          </a:xfrm>
          <a:prstGeom prst="leftArrow">
            <a:avLst>
              <a:gd name="adj1" fmla="val 50000"/>
              <a:gd name="adj2" fmla="val 49749"/>
            </a:avLst>
          </a:prstGeom>
          <a:solidFill>
            <a:srgbClr val="FFFF0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>
            <a:extLst>
              <a:ext uri="{FF2B5EF4-FFF2-40B4-BE49-F238E27FC236}">
                <a16:creationId xmlns:a16="http://schemas.microsoft.com/office/drawing/2014/main" id="{E0DAD640-C311-4E58-9F34-41D1858A4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81038"/>
            <a:ext cx="7929563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>
            <a:extLst>
              <a:ext uri="{FF2B5EF4-FFF2-40B4-BE49-F238E27FC236}">
                <a16:creationId xmlns:a16="http://schemas.microsoft.com/office/drawing/2014/main" id="{685E72A0-0F2E-4783-875B-EF0ECB9E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1440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>
            <a:extLst>
              <a:ext uri="{FF2B5EF4-FFF2-40B4-BE49-F238E27FC236}">
                <a16:creationId xmlns:a16="http://schemas.microsoft.com/office/drawing/2014/main" id="{4BB04312-462C-4615-86EE-7385CA71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63"/>
          <a:stretch>
            <a:fillRect/>
          </a:stretch>
        </p:blipFill>
        <p:spPr bwMode="auto">
          <a:xfrm>
            <a:off x="736600" y="1247775"/>
            <a:ext cx="7670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Picture 6">
            <a:extLst>
              <a:ext uri="{FF2B5EF4-FFF2-40B4-BE49-F238E27FC236}">
                <a16:creationId xmlns:a16="http://schemas.microsoft.com/office/drawing/2014/main" id="{0AD9429D-0321-4A3F-91BB-8EF23D35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7"/>
          <a:stretch>
            <a:fillRect/>
          </a:stretch>
        </p:blipFill>
        <p:spPr bwMode="auto">
          <a:xfrm>
            <a:off x="733425" y="4313238"/>
            <a:ext cx="7670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2">
            <a:extLst>
              <a:ext uri="{FF2B5EF4-FFF2-40B4-BE49-F238E27FC236}">
                <a16:creationId xmlns:a16="http://schemas.microsoft.com/office/drawing/2014/main" id="{1C2D2026-BFDD-4585-A2FE-AAE262ED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 r="16110" b="64085"/>
          <a:stretch>
            <a:fillRect/>
          </a:stretch>
        </p:blipFill>
        <p:spPr bwMode="auto">
          <a:xfrm>
            <a:off x="733425" y="322263"/>
            <a:ext cx="7670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7">
            <a:extLst>
              <a:ext uri="{FF2B5EF4-FFF2-40B4-BE49-F238E27FC236}">
                <a16:creationId xmlns:a16="http://schemas.microsoft.com/office/drawing/2014/main" id="{2EBFCABC-3FDF-4AA0-8DD3-68C384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139825"/>
            <a:ext cx="77501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0" name="Picture 9">
            <a:extLst>
              <a:ext uri="{FF2B5EF4-FFF2-40B4-BE49-F238E27FC236}">
                <a16:creationId xmlns:a16="http://schemas.microsoft.com/office/drawing/2014/main" id="{F11B8902-0940-42DC-B8DF-60CBA5D7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1"/>
          <a:stretch>
            <a:fillRect/>
          </a:stretch>
        </p:blipFill>
        <p:spPr bwMode="auto">
          <a:xfrm>
            <a:off x="693738" y="4699000"/>
            <a:ext cx="77501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2">
            <a:extLst>
              <a:ext uri="{FF2B5EF4-FFF2-40B4-BE49-F238E27FC236}">
                <a16:creationId xmlns:a16="http://schemas.microsoft.com/office/drawing/2014/main" id="{EED0B639-7BB2-4100-BCA3-0466E885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 r="16110" b="64085"/>
          <a:stretch>
            <a:fillRect/>
          </a:stretch>
        </p:blipFill>
        <p:spPr bwMode="auto">
          <a:xfrm>
            <a:off x="733425" y="322263"/>
            <a:ext cx="7670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3">
            <a:extLst>
              <a:ext uri="{FF2B5EF4-FFF2-40B4-BE49-F238E27FC236}">
                <a16:creationId xmlns:a16="http://schemas.microsoft.com/office/drawing/2014/main" id="{9F9E8743-FA6A-4CCB-80BC-89DDB8DB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5"/>
          <a:stretch>
            <a:fillRect/>
          </a:stretch>
        </p:blipFill>
        <p:spPr bwMode="auto">
          <a:xfrm>
            <a:off x="693738" y="1150938"/>
            <a:ext cx="77501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5">
            <a:extLst>
              <a:ext uri="{FF2B5EF4-FFF2-40B4-BE49-F238E27FC236}">
                <a16:creationId xmlns:a16="http://schemas.microsoft.com/office/drawing/2014/main" id="{576051CA-6EAC-46BB-9966-393356BF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784600"/>
            <a:ext cx="77501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>
            <a:extLst>
              <a:ext uri="{FF2B5EF4-FFF2-40B4-BE49-F238E27FC236}">
                <a16:creationId xmlns:a16="http://schemas.microsoft.com/office/drawing/2014/main" id="{FB56E0CF-2911-4F98-A0B8-16E74804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 r="16110" b="64085"/>
          <a:stretch>
            <a:fillRect/>
          </a:stretch>
        </p:blipFill>
        <p:spPr bwMode="auto">
          <a:xfrm>
            <a:off x="708025" y="296863"/>
            <a:ext cx="7670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F781887D-2A39-4E07-8042-6AB9AD0F3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2112963"/>
            <a:ext cx="8315325" cy="3570287"/>
          </a:xfrm>
        </p:spPr>
        <p:txBody>
          <a:bodyPr/>
          <a:lstStyle/>
          <a:p>
            <a:pPr marL="579438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WAC 434-662-040, effective January 1, 2009</a:t>
            </a:r>
          </a:p>
          <a:p>
            <a:pPr marL="579438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Electronic records must be retained in electronic format and remain usable, searchable, retrievable and authentic for the length of the designated retention period.</a:t>
            </a:r>
          </a:p>
          <a:p>
            <a:pPr marL="579438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Printing and retaining a hard copy is </a:t>
            </a:r>
            <a:r>
              <a:rPr altLang="en-US" sz="2800" b="1">
                <a:latin typeface="Stone Serif" pitchFamily="18" charset="0"/>
                <a:ea typeface="ＭＳ Ｐゴシック" panose="020B0600070205080204" pitchFamily="34" charset="-128"/>
              </a:rPr>
              <a:t>not</a:t>
            </a: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 a substitute for the electronic version.</a:t>
            </a:r>
          </a:p>
        </p:txBody>
      </p:sp>
      <p:sp>
        <p:nvSpPr>
          <p:cNvPr id="107522" name="TextBox 3">
            <a:extLst>
              <a:ext uri="{FF2B5EF4-FFF2-40B4-BE49-F238E27FC236}">
                <a16:creationId xmlns:a16="http://schemas.microsoft.com/office/drawing/2014/main" id="{3CBEEFD8-3BE6-4398-9FFD-00DD2B0F3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chemeClr val="bg2"/>
                </a:solidFill>
                <a:latin typeface="Stone Serif" pitchFamily="18" charset="0"/>
              </a:rPr>
              <a:t>State Requirement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ADD4766B-E5D3-44BE-8B20-44B3E4B03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1200"/>
            <a:ext cx="8677275" cy="646113"/>
          </a:xfrm>
        </p:spPr>
        <p:txBody>
          <a:bodyPr lIns="82296" tIns="41148" rIns="82296" bIns="41148" anchor="t" anchorCtr="0"/>
          <a:lstStyle/>
          <a:p>
            <a:pPr algn="ctr"/>
            <a:r>
              <a:rPr lang="en-US" altLang="en-US" sz="4000">
                <a:latin typeface="Stone Serif" pitchFamily="18" charset="0"/>
                <a:ea typeface="ＭＳ Ｐゴシック" panose="020B0600070205080204" pitchFamily="34" charset="-128"/>
              </a:rPr>
              <a:t>State Imaging Standards</a:t>
            </a:r>
          </a:p>
        </p:txBody>
      </p:sp>
      <p:sp>
        <p:nvSpPr>
          <p:cNvPr id="109570" name="Content Placeholder 2">
            <a:extLst>
              <a:ext uri="{FF2B5EF4-FFF2-40B4-BE49-F238E27FC236}">
                <a16:creationId xmlns:a16="http://schemas.microsoft.com/office/drawing/2014/main" id="{D6D1B0F1-567C-4371-BE8D-02EAA8F6C1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19275"/>
            <a:ext cx="8389938" cy="4484688"/>
          </a:xfrm>
        </p:spPr>
        <p:txBody>
          <a:bodyPr lIns="82296" tIns="41148" rIns="82296" bIns="41148" anchorCtr="0"/>
          <a:lstStyle/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Must be observed when agency wants to use the image as the record copy and dispose of paper original.</a:t>
            </a:r>
          </a:p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Not required when agency uses the image as a working copy and retains the paper original for the approved retention period.</a:t>
            </a:r>
          </a:p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To obtain a copy of or a link to the standards, contact Office of Procedures, Records, and Forms. See also BPPM 90.21.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91C6E61-FFC7-4C7F-96B5-BFF3ECE65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25663"/>
            <a:ext cx="8305800" cy="293052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Serves as a quasi-supervisor. Always in. 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No trips or leave. Fewer phone calls. 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Fewer errors.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Primary communications device. Provides knowledge of laws, regulations, and institutional practices.</a:t>
            </a:r>
          </a:p>
        </p:txBody>
      </p:sp>
      <p:sp>
        <p:nvSpPr>
          <p:cNvPr id="23554" name="TextBox 3">
            <a:extLst>
              <a:ext uri="{FF2B5EF4-FFF2-40B4-BE49-F238E27FC236}">
                <a16:creationId xmlns:a16="http://schemas.microsoft.com/office/drawing/2014/main" id="{0B959362-74FA-4D09-A7DA-31C700723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6438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Why have manuals?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>
            <a:extLst>
              <a:ext uri="{FF2B5EF4-FFF2-40B4-BE49-F238E27FC236}">
                <a16:creationId xmlns:a16="http://schemas.microsoft.com/office/drawing/2014/main" id="{7CD42FEC-B74E-E54A-8FAE-6340305D9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870075"/>
            <a:ext cx="7948612" cy="3514725"/>
          </a:xfrm>
          <a:extLst>
            <a:ext uri="{91240B29-F687-4f45-9708-019B960494DF}"/>
          </a:extLst>
        </p:spPr>
        <p:txBody>
          <a:bodyPr lIns="82296" tIns="41148" rIns="82296" bIns="41148" anchorCtr="0"/>
          <a:lstStyle/>
          <a:p>
            <a:pPr marL="576263" indent="-347663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700">
                <a:latin typeface="Stone Serif" pitchFamily="18" charset="0"/>
                <a:ea typeface="+mn-ea"/>
                <a:cs typeface="+mn-cs"/>
              </a:rPr>
              <a:t>Most e-mail, text, voicemail, and social media messages are transitory communications.</a:t>
            </a:r>
          </a:p>
          <a:p>
            <a:pPr marL="576263" indent="-347663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700">
                <a:latin typeface="Stone Serif" pitchFamily="18" charset="0"/>
                <a:ea typeface="+mn-ea"/>
                <a:cs typeface="+mn-cs"/>
              </a:rPr>
              <a:t>Some e-mail, text, voicemail, and social media messages are public records requiring retention. Evidence of official policies, actions, decisions, or transactions. </a:t>
            </a:r>
          </a:p>
          <a:p>
            <a:pPr marL="576263" indent="-347663" eaLnBrk="1" hangingPunct="1">
              <a:spcBef>
                <a:spcPts val="1320"/>
              </a:spcBef>
              <a:spcAft>
                <a:spcPts val="720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altLang="en-US" sz="2700">
                <a:latin typeface="Stone Serif" pitchFamily="18" charset="0"/>
                <a:ea typeface="+mn-ea"/>
                <a:cs typeface="+mn-cs"/>
              </a:rPr>
              <a:t>See BPPM 90.03.</a:t>
            </a:r>
          </a:p>
        </p:txBody>
      </p:sp>
      <p:pic>
        <p:nvPicPr>
          <p:cNvPr id="110594" name="Picture 3">
            <a:extLst>
              <a:ext uri="{FF2B5EF4-FFF2-40B4-BE49-F238E27FC236}">
                <a16:creationId xmlns:a16="http://schemas.microsoft.com/office/drawing/2014/main" id="{80D414B5-A501-4E6C-8038-C1F89671D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556125"/>
            <a:ext cx="323373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4">
            <a:extLst>
              <a:ext uri="{FF2B5EF4-FFF2-40B4-BE49-F238E27FC236}">
                <a16:creationId xmlns:a16="http://schemas.microsoft.com/office/drawing/2014/main" id="{844DFCFE-5DFC-40A1-A4A9-45AC8A3B7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400" b="1">
                <a:solidFill>
                  <a:schemeClr val="bg2"/>
                </a:solidFill>
                <a:latin typeface="Stone Serif" pitchFamily="18" charset="0"/>
              </a:rPr>
              <a:t>E-Mail, Text, Voicemail, and Social Media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DE8D6C33-5E02-7948-8F44-7BD5EE8EC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2397125"/>
            <a:ext cx="8204200" cy="4170363"/>
          </a:xfrm>
        </p:spPr>
        <p:txBody>
          <a:bodyPr/>
          <a:lstStyle/>
          <a:p>
            <a:pPr marL="573088" indent="-350838" eaLnBrk="1" hangingPunct="1">
              <a:spcBef>
                <a:spcPts val="720"/>
              </a:spcBef>
              <a:spcAft>
                <a:spcPts val="0"/>
              </a:spcAft>
              <a:buFont typeface="Arial" charset="0"/>
              <a:buChar char="•"/>
              <a:tabLst>
                <a:tab pos="800100" algn="l"/>
              </a:tabLst>
              <a:defRPr/>
            </a:pPr>
            <a:r>
              <a:rPr sz="2600">
                <a:latin typeface="Stone Serif" charset="0"/>
              </a:rPr>
              <a:t>To save text or social media messages, manually:</a:t>
            </a:r>
          </a:p>
          <a:p>
            <a:pPr marL="914400" lvl="2" indent="-346075" eaLnBrk="1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60000"/>
              <a:buFont typeface="Wingdings" charset="2"/>
              <a:buChar char="Ø"/>
              <a:tabLst>
                <a:tab pos="914400" algn="l"/>
              </a:tabLst>
              <a:defRPr/>
            </a:pPr>
            <a:r>
              <a:rPr sz="2400">
                <a:latin typeface="Stone Serif" charset="0"/>
              </a:rPr>
              <a:t>Send the messages to a University email account. Save as email.</a:t>
            </a:r>
          </a:p>
          <a:p>
            <a:pPr marL="914400" lvl="2" indent="-346075" eaLnBrk="1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60000"/>
              <a:buFont typeface="Wingdings" charset="2"/>
              <a:buChar char="Ø"/>
              <a:tabLst>
                <a:tab pos="914400" algn="l"/>
              </a:tabLst>
              <a:defRPr/>
            </a:pPr>
            <a:r>
              <a:rPr sz="2400">
                <a:latin typeface="Stone Serif" charset="0"/>
              </a:rPr>
              <a:t>Save the messages to a University-controlled server or content management system.</a:t>
            </a:r>
          </a:p>
          <a:p>
            <a:pPr marL="233363" indent="0" eaLnBrk="1" hangingPunct="1">
              <a:spcBef>
                <a:spcPts val="720"/>
              </a:spcBef>
              <a:spcAft>
                <a:spcPts val="0"/>
              </a:spcAft>
              <a:buFont typeface="Arial" charset="0"/>
              <a:buNone/>
              <a:tabLst>
                <a:tab pos="800100" algn="l"/>
              </a:tabLst>
              <a:defRPr/>
            </a:pPr>
            <a:r>
              <a:rPr sz="900">
                <a:latin typeface="Stone Serif" charset="0"/>
              </a:rPr>
              <a:t> </a:t>
            </a:r>
          </a:p>
          <a:p>
            <a:pPr marL="573088" indent="-350838" eaLnBrk="1" hangingPunct="1">
              <a:spcBef>
                <a:spcPts val="720"/>
              </a:spcBef>
              <a:spcAft>
                <a:spcPts val="0"/>
              </a:spcAft>
              <a:buFont typeface="Arial" charset="0"/>
              <a:buChar char="•"/>
              <a:tabLst>
                <a:tab pos="800100" algn="l"/>
              </a:tabLst>
              <a:defRPr/>
            </a:pPr>
            <a:r>
              <a:rPr sz="2600">
                <a:latin typeface="Stone Serif" charset="0"/>
              </a:rPr>
              <a:t>To save voicemail messages:</a:t>
            </a:r>
          </a:p>
          <a:p>
            <a:pPr marL="911225" lvl="1" indent="-342900" eaLnBrk="1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60000"/>
              <a:buFont typeface="Wingdings" charset="2"/>
              <a:buChar char="Ø"/>
              <a:tabLst>
                <a:tab pos="914400" algn="l"/>
              </a:tabLst>
              <a:defRPr/>
            </a:pPr>
            <a:r>
              <a:rPr sz="2400">
                <a:latin typeface="Stone Serif" charset="0"/>
              </a:rPr>
              <a:t>Contact applicable telephone provider.</a:t>
            </a:r>
          </a:p>
          <a:p>
            <a:pPr marL="911225" lvl="1" indent="-342900" eaLnBrk="1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60000"/>
              <a:buFont typeface="Wingdings" charset="2"/>
              <a:buChar char="Ø"/>
              <a:tabLst>
                <a:tab pos="914400" algn="l"/>
              </a:tabLst>
              <a:defRPr/>
            </a:pPr>
            <a:r>
              <a:rPr sz="2400">
                <a:latin typeface="Stone Serif" charset="0"/>
              </a:rPr>
              <a:t>Use Single Inbox Messaging to save message as .WAV file attachment to University email account.</a:t>
            </a:r>
          </a:p>
        </p:txBody>
      </p:sp>
      <p:sp>
        <p:nvSpPr>
          <p:cNvPr id="112642" name="TextBox 3">
            <a:extLst>
              <a:ext uri="{FF2B5EF4-FFF2-40B4-BE49-F238E27FC236}">
                <a16:creationId xmlns:a16="http://schemas.microsoft.com/office/drawing/2014/main" id="{6E1826DC-674E-4EB7-B4C6-73C15F114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695325"/>
            <a:ext cx="86566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4500"/>
              </a:lnSpc>
            </a:pPr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Saving Text, Voicemail, and</a:t>
            </a:r>
            <a:b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</a:br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Social Media Messages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9625F1FC-13F4-4283-B9AF-993E1DBD4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2049463"/>
            <a:ext cx="8416925" cy="3878262"/>
          </a:xfrm>
        </p:spPr>
        <p:txBody>
          <a:bodyPr/>
          <a:lstStyle/>
          <a:p>
            <a:pPr marL="568325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Don</a:t>
            </a:r>
            <a:r>
              <a:rPr altLang="ja-JP" sz="2800">
                <a:latin typeface="Stone Serif" pitchFamily="18" charset="0"/>
                <a:ea typeface="ＭＳ Ｐゴシック" panose="020B0600070205080204" pitchFamily="34" charset="-128"/>
              </a:rPr>
              <a:t>'t let thousands of e-mail messages clutter your e-mail account. </a:t>
            </a:r>
          </a:p>
          <a:p>
            <a:pPr marL="568325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Delete immediately if you don</a:t>
            </a:r>
            <a:r>
              <a:rPr altLang="ja-JP" sz="2800">
                <a:latin typeface="Stone Serif" pitchFamily="18" charset="0"/>
                <a:ea typeface="ＭＳ Ｐゴシック" panose="020B0600070205080204" pitchFamily="34" charset="-128"/>
              </a:rPr>
              <a:t>'t need it. </a:t>
            </a:r>
          </a:p>
          <a:p>
            <a:pPr marL="568325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Have a timetable for reviewing e-mail. </a:t>
            </a:r>
          </a:p>
          <a:p>
            <a:pPr marL="568325" indent="-350838" eaLnBrk="1" hangingPunct="1">
              <a:spcBef>
                <a:spcPts val="1325"/>
              </a:spcBef>
              <a:spcAft>
                <a:spcPts val="725"/>
              </a:spcAft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Store e-mails with longer-term retentions in special folders in Outlook or elsewhere (e.g., your computer, a shared drive).</a:t>
            </a:r>
          </a:p>
        </p:txBody>
      </p:sp>
      <p:sp>
        <p:nvSpPr>
          <p:cNvPr id="114690" name="TextBox 3">
            <a:extLst>
              <a:ext uri="{FF2B5EF4-FFF2-40B4-BE49-F238E27FC236}">
                <a16:creationId xmlns:a16="http://schemas.microsoft.com/office/drawing/2014/main" id="{C5AC5514-F61F-42D0-9519-89088105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695325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Manage Your E-mail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AD1A5A85-554A-4C41-AA5B-0AFEC9C12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363" y="2049463"/>
            <a:ext cx="8656637" cy="2678112"/>
          </a:xfrm>
        </p:spPr>
        <p:txBody>
          <a:bodyPr/>
          <a:lstStyle/>
          <a:p>
            <a:pPr marL="0" indent="0" algn="ctr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E-mail, text, social media, and voicemail messages created to conduct University business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are public records 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 b="1">
                <a:latin typeface="Stone Serif" pitchFamily="18" charset="0"/>
                <a:ea typeface="ＭＳ Ｐゴシック" panose="020B0600070205080204" pitchFamily="34" charset="-128"/>
              </a:rPr>
              <a:t>EVEN</a:t>
            </a: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 </a:t>
            </a:r>
            <a:r>
              <a:rPr altLang="en-US" sz="2800" b="1">
                <a:latin typeface="Stone Serif" pitchFamily="18" charset="0"/>
                <a:ea typeface="ＭＳ Ｐゴシック" panose="020B0600070205080204" pitchFamily="34" charset="-128"/>
              </a:rPr>
              <a:t>IF</a:t>
            </a: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 the messages are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sent from or received on personal devices,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e.g., cell phones, tablets, laptops.</a:t>
            </a:r>
          </a:p>
        </p:txBody>
      </p:sp>
      <p:sp>
        <p:nvSpPr>
          <p:cNvPr id="116738" name="TextBox 3">
            <a:extLst>
              <a:ext uri="{FF2B5EF4-FFF2-40B4-BE49-F238E27FC236}">
                <a16:creationId xmlns:a16="http://schemas.microsoft.com/office/drawing/2014/main" id="{932C98B4-320F-47D8-8454-C93D9659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695325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Important to Remember: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 descr="WASupremeCt_Texts-PublicRecs.pdf">
            <a:extLst>
              <a:ext uri="{FF2B5EF4-FFF2-40B4-BE49-F238E27FC236}">
                <a16:creationId xmlns:a16="http://schemas.microsoft.com/office/drawing/2014/main" id="{AE8873AD-3CD2-4F15-AAC2-28C13479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 r="14114" b="25739"/>
          <a:stretch>
            <a:fillRect/>
          </a:stretch>
        </p:blipFill>
        <p:spPr bwMode="auto">
          <a:xfrm>
            <a:off x="1350963" y="0"/>
            <a:ext cx="6421437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28FB702D-D791-451D-9DF8-95EA68E78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893888"/>
            <a:ext cx="6808787" cy="259556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Legal requirements.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Fiscal and audit requirements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Functional needs of office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Historical and archival requirements.</a:t>
            </a:r>
          </a:p>
        </p:txBody>
      </p:sp>
      <p:sp>
        <p:nvSpPr>
          <p:cNvPr id="119810" name="TextBox 3">
            <a:extLst>
              <a:ext uri="{FF2B5EF4-FFF2-40B4-BE49-F238E27FC236}">
                <a16:creationId xmlns:a16="http://schemas.microsoft.com/office/drawing/2014/main" id="{414A6416-5618-402B-809A-62A4543BB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Determining Retention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14FF9BB3-AAE3-48D2-9013-81AA76DEB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2011363"/>
            <a:ext cx="8204200" cy="397668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>
                <a:latin typeface="Stone Serif" pitchFamily="18" charset="0"/>
                <a:ea typeface="ＭＳ Ｐゴシック" panose="020B0600070205080204" pitchFamily="34" charset="-128"/>
              </a:rPr>
              <a:t>Check the All-University Schedule in BPPM 90.01.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>
                <a:latin typeface="Stone Serif" pitchFamily="18" charset="0"/>
                <a:ea typeface="ＭＳ Ｐゴシック" panose="020B0600070205080204" pitchFamily="34" charset="-128"/>
              </a:rPr>
              <a:t>Check any unique departmental schedule.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>
                <a:latin typeface="Stone Serif" pitchFamily="18" charset="0"/>
                <a:ea typeface="ＭＳ Ｐゴシック" panose="020B0600070205080204" pitchFamily="34" charset="-128"/>
              </a:rPr>
              <a:t>Complete a Retention Schedule Review form (see 90.01.8). Route to PR&amp;F.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>
                <a:latin typeface="Stone Serif" pitchFamily="18" charset="0"/>
                <a:ea typeface="ＭＳ Ｐゴシック" panose="020B0600070205080204" pitchFamily="34" charset="-128"/>
              </a:rPr>
              <a:t>Procedures, Records, and Forms prepares a draft.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600">
                <a:latin typeface="Stone Serif" pitchFamily="18" charset="0"/>
                <a:ea typeface="ＭＳ Ｐゴシック" panose="020B0600070205080204" pitchFamily="34" charset="-128"/>
              </a:rPr>
              <a:t>Approvals by department, records officer, State Records Committee.</a:t>
            </a:r>
          </a:p>
        </p:txBody>
      </p:sp>
      <p:sp>
        <p:nvSpPr>
          <p:cNvPr id="121858" name="TextBox 3">
            <a:extLst>
              <a:ext uri="{FF2B5EF4-FFF2-40B4-BE49-F238E27FC236}">
                <a16:creationId xmlns:a16="http://schemas.microsoft.com/office/drawing/2014/main" id="{7F1DDCFC-5EAC-441E-B159-52F104210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To schedule a record: 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ontent Placeholder 2">
            <a:extLst>
              <a:ext uri="{FF2B5EF4-FFF2-40B4-BE49-F238E27FC236}">
                <a16:creationId xmlns:a16="http://schemas.microsoft.com/office/drawing/2014/main" id="{C487F2C7-5FA4-45CE-AB3E-AEB9504FDE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3275" y="2641600"/>
            <a:ext cx="7061200" cy="2257425"/>
          </a:xfrm>
        </p:spPr>
        <p:txBody>
          <a:bodyPr lIns="82296" tIns="41148" rIns="82296" bIns="41148" anchorCtr="0"/>
          <a:lstStyle/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3600">
                <a:latin typeface="Stone Serif" pitchFamily="18" charset="0"/>
                <a:ea typeface="ＭＳ Ｐゴシック" panose="020B0600070205080204" pitchFamily="34" charset="-128"/>
              </a:rPr>
              <a:t>Litigation holds</a:t>
            </a:r>
          </a:p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3600">
                <a:latin typeface="Stone Serif" pitchFamily="18" charset="0"/>
                <a:ea typeface="ＭＳ Ｐゴシック" panose="020B0600070205080204" pitchFamily="34" charset="-128"/>
              </a:rPr>
              <a:t>Public records requests	</a:t>
            </a:r>
          </a:p>
          <a:p>
            <a:pPr marL="579438" indent="-350838">
              <a:spcBef>
                <a:spcPts val="1325"/>
              </a:spcBef>
              <a:spcAft>
                <a:spcPts val="725"/>
              </a:spcAft>
            </a:pPr>
            <a:r>
              <a:rPr altLang="en-US" sz="3600">
                <a:latin typeface="Stone Serif" pitchFamily="18" charset="0"/>
                <a:ea typeface="ＭＳ Ｐゴシック" panose="020B0600070205080204" pitchFamily="34" charset="-128"/>
              </a:rPr>
              <a:t>Audits</a:t>
            </a:r>
          </a:p>
        </p:txBody>
      </p:sp>
      <p:sp>
        <p:nvSpPr>
          <p:cNvPr id="123906" name="TextBox 3">
            <a:extLst>
              <a:ext uri="{FF2B5EF4-FFF2-40B4-BE49-F238E27FC236}">
                <a16:creationId xmlns:a16="http://schemas.microsoft.com/office/drawing/2014/main" id="{987D00EB-04D1-46AA-B4C2-85E5EF597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706438"/>
            <a:ext cx="86566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chemeClr val="bg2"/>
                </a:solidFill>
                <a:latin typeface="Stone Serif" pitchFamily="18" charset="0"/>
              </a:rPr>
              <a:t>Retention Schedule Superseded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3" descr="Andersen loses criminal trial - Jun">
            <a:extLst>
              <a:ext uri="{FF2B5EF4-FFF2-40B4-BE49-F238E27FC236}">
                <a16:creationId xmlns:a16="http://schemas.microsoft.com/office/drawing/2014/main" id="{32C77224-D19A-487E-9412-14DFCD21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82575"/>
            <a:ext cx="8709025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0" name="TextBox 1">
            <a:extLst>
              <a:ext uri="{FF2B5EF4-FFF2-40B4-BE49-F238E27FC236}">
                <a16:creationId xmlns:a16="http://schemas.microsoft.com/office/drawing/2014/main" id="{3A00034C-51A1-4FC7-B5E4-F33F335C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8563" y="11890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A5F49C28-D97D-4BDB-8B68-EF559EEAD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727200"/>
            <a:ext cx="8297862" cy="455612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WSU Pullman: Facilities Services--Capital at 509-335-5571</a:t>
            </a:r>
          </a:p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Other locations: Campus facilities management</a:t>
            </a:r>
          </a:p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Store records at State Records Center in Olympia</a:t>
            </a:r>
          </a:p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Store inactive electronic records offline, 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e.g., tape, external hard drive, dedicated storage server</a:t>
            </a:r>
          </a:p>
          <a:p>
            <a:pPr marL="576263" indent="-347663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 b="1">
                <a:latin typeface="Stone Serif" pitchFamily="18" charset="0"/>
                <a:ea typeface="ＭＳ Ｐゴシック" panose="020B0600070205080204" pitchFamily="34" charset="-128"/>
              </a:rPr>
              <a:t>NOTE: </a:t>
            </a: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State records </a:t>
            </a:r>
            <a:r>
              <a:rPr altLang="en-US" sz="2800" b="1">
                <a:latin typeface="Stone Serif" pitchFamily="18" charset="0"/>
                <a:ea typeface="ＭＳ Ｐゴシック" panose="020B0600070205080204" pitchFamily="34" charset="-128"/>
              </a:rPr>
              <a:t>must</a:t>
            </a: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 be kept in a state facility!</a:t>
            </a:r>
          </a:p>
        </p:txBody>
      </p:sp>
      <p:sp>
        <p:nvSpPr>
          <p:cNvPr id="126978" name="TextBox 3">
            <a:extLst>
              <a:ext uri="{FF2B5EF4-FFF2-40B4-BE49-F238E27FC236}">
                <a16:creationId xmlns:a16="http://schemas.microsoft.com/office/drawing/2014/main" id="{E9E601F5-8F54-48F4-9406-1FE92B95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676275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Storage of Inactive Records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7">
            <a:extLst>
              <a:ext uri="{FF2B5EF4-FFF2-40B4-BE49-F238E27FC236}">
                <a16:creationId xmlns:a16="http://schemas.microsoft.com/office/drawing/2014/main" id="{1D1FEDB3-00F6-4D1A-98B9-B672881D6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2159000"/>
            <a:ext cx="7720012" cy="302577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Institutional memory.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Levels playing field.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Standardizes practices. Promotes efficiency.</a:t>
            </a:r>
          </a:p>
          <a:p>
            <a:pPr marL="574675" indent="-346075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Consolidates location.</a:t>
            </a:r>
          </a:p>
        </p:txBody>
      </p:sp>
      <p:sp>
        <p:nvSpPr>
          <p:cNvPr id="25602" name="TextBox 3">
            <a:extLst>
              <a:ext uri="{FF2B5EF4-FFF2-40B4-BE49-F238E27FC236}">
                <a16:creationId xmlns:a16="http://schemas.microsoft.com/office/drawing/2014/main" id="{5F3E6FE1-5392-4EAC-84B2-6496D2C4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698500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Why have manuals?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>
            <a:extLst>
              <a:ext uri="{FF2B5EF4-FFF2-40B4-BE49-F238E27FC236}">
                <a16:creationId xmlns:a16="http://schemas.microsoft.com/office/drawing/2014/main" id="{A810798F-5377-4BC2-9A88-FBCD4A2F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3188"/>
            <a:ext cx="42227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2">
            <a:extLst>
              <a:ext uri="{FF2B5EF4-FFF2-40B4-BE49-F238E27FC236}">
                <a16:creationId xmlns:a16="http://schemas.microsoft.com/office/drawing/2014/main" id="{BA636CF8-2105-413A-BE77-79DF1D7A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71850"/>
            <a:ext cx="44783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>
            <a:extLst>
              <a:ext uri="{FF2B5EF4-FFF2-40B4-BE49-F238E27FC236}">
                <a16:creationId xmlns:a16="http://schemas.microsoft.com/office/drawing/2014/main" id="{681344AC-FEF1-46F6-8018-1A94DF05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371850"/>
            <a:ext cx="445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BFC9157C-E082-48C7-8B6B-E8B948739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2136775"/>
            <a:ext cx="8342313" cy="329723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Send to Manuscripts, Archives, and Special Collections (MASC). </a:t>
            </a:r>
          </a:p>
          <a:p>
            <a:pPr marL="922338" lvl="2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Ø"/>
              <a:tabLst>
                <a:tab pos="800100" algn="l"/>
              </a:tabLst>
            </a:pPr>
            <a:r>
              <a:rPr altLang="en-US" sz="2400">
                <a:latin typeface="Stone Serif" pitchFamily="18" charset="0"/>
                <a:ea typeface="ＭＳ Ｐゴシック" panose="020B0600070205080204" pitchFamily="34" charset="-128"/>
              </a:rPr>
              <a:t>See BPPM 90.02 for more information regarding archival records.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Recycle.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Make illegible if confidential.</a:t>
            </a:r>
          </a:p>
        </p:txBody>
      </p:sp>
      <p:sp>
        <p:nvSpPr>
          <p:cNvPr id="131074" name="TextBox 3">
            <a:extLst>
              <a:ext uri="{FF2B5EF4-FFF2-40B4-BE49-F238E27FC236}">
                <a16:creationId xmlns:a16="http://schemas.microsoft.com/office/drawing/2014/main" id="{74C20850-A759-4551-ABD3-5E4EEEA0C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706438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Records Disposal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54ED3B3D-0CD7-4907-A426-354DBC752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2057400"/>
            <a:ext cx="7794625" cy="22367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690563" indent="0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319088" algn="l"/>
                <a:tab pos="639763" algn="l"/>
                <a:tab pos="685800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All records which are exempt from public disclosure in accordance with state law. (RCW 42.56)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Refer to BPPM 90.05, 90.06, 90.07.</a:t>
            </a:r>
          </a:p>
        </p:txBody>
      </p:sp>
      <p:sp>
        <p:nvSpPr>
          <p:cNvPr id="133122" name="TextBox 3">
            <a:extLst>
              <a:ext uri="{FF2B5EF4-FFF2-40B4-BE49-F238E27FC236}">
                <a16:creationId xmlns:a16="http://schemas.microsoft.com/office/drawing/2014/main" id="{FB957889-D293-4ED4-B0E0-CD9CB9DC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706438"/>
            <a:ext cx="865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Which records are confidential?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E5A5619D-54B6-4E5D-BED5-0F27BA424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2033588"/>
            <a:ext cx="6818312" cy="32893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Personal information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Lists for commercial purposes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Application information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Tests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Library records</a:t>
            </a:r>
          </a:p>
        </p:txBody>
      </p:sp>
      <p:sp>
        <p:nvSpPr>
          <p:cNvPr id="135170" name="TextBox 3">
            <a:extLst>
              <a:ext uri="{FF2B5EF4-FFF2-40B4-BE49-F238E27FC236}">
                <a16:creationId xmlns:a16="http://schemas.microsoft.com/office/drawing/2014/main" id="{87BE3F32-1936-4A09-8858-F7147B43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Partial list of confidential records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3248DF12-5BAF-4425-B175-447BAA828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2252663"/>
            <a:ext cx="8656637" cy="94456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0" indent="-3175" algn="ctr" eaLnBrk="1" hangingPunct="1">
              <a:spcBef>
                <a:spcPts val="1325"/>
              </a:spcBef>
              <a:spcAft>
                <a:spcPts val="725"/>
              </a:spcAft>
              <a:buFont typeface="Arial" panose="020B0604020202020204" pitchFamily="34" charset="0"/>
              <a:buNone/>
              <a:tabLst>
                <a:tab pos="627063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Records must be reduced to an illegible condition.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(WAC 434-640-020)</a:t>
            </a:r>
          </a:p>
        </p:txBody>
      </p:sp>
      <p:sp>
        <p:nvSpPr>
          <p:cNvPr id="137218" name="TextBox 3">
            <a:extLst>
              <a:ext uri="{FF2B5EF4-FFF2-40B4-BE49-F238E27FC236}">
                <a16:creationId xmlns:a16="http://schemas.microsoft.com/office/drawing/2014/main" id="{DD513309-36BA-46AB-9559-04A5407D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Disposal of Confidential Records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>
            <a:extLst>
              <a:ext uri="{FF2B5EF4-FFF2-40B4-BE49-F238E27FC236}">
                <a16:creationId xmlns:a16="http://schemas.microsoft.com/office/drawing/2014/main" id="{9BE787F7-206B-4A36-9A30-5F525A4B0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2052638"/>
            <a:ext cx="6826250" cy="188912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University Recycling at WSU Pullman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Commercial shredder (Iron Mountain)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Departmental shredder</a:t>
            </a:r>
          </a:p>
        </p:txBody>
      </p:sp>
      <p:sp>
        <p:nvSpPr>
          <p:cNvPr id="139266" name="TextBox 3">
            <a:extLst>
              <a:ext uri="{FF2B5EF4-FFF2-40B4-BE49-F238E27FC236}">
                <a16:creationId xmlns:a16="http://schemas.microsoft.com/office/drawing/2014/main" id="{32EDFA45-5040-4091-8EA1-4460DD13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Shredding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>
            <a:extLst>
              <a:ext uri="{FF2B5EF4-FFF2-40B4-BE49-F238E27FC236}">
                <a16:creationId xmlns:a16="http://schemas.microsoft.com/office/drawing/2014/main" id="{D3108E01-421D-4B90-A2E7-1A3E85664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2611438"/>
            <a:ext cx="6838950" cy="357028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Hard Drives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CDs and DVDs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Tapes</a:t>
            </a:r>
          </a:p>
          <a:p>
            <a:pPr marL="922338" lvl="2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Ø"/>
              <a:tabLst>
                <a:tab pos="800100" algn="l"/>
              </a:tabLst>
            </a:pPr>
            <a:r>
              <a:rPr altLang="en-US" sz="2400">
                <a:latin typeface="Stone Serif" pitchFamily="18" charset="0"/>
                <a:ea typeface="ＭＳ Ｐゴシック" panose="020B0600070205080204" pitchFamily="34" charset="-128"/>
              </a:rPr>
              <a:t>See “Specific Item or Transaction Requirements” in BPPM 20.76 for more information regarding destruction of digital media.</a:t>
            </a:r>
          </a:p>
        </p:txBody>
      </p:sp>
      <p:sp>
        <p:nvSpPr>
          <p:cNvPr id="141314" name="TextBox 3">
            <a:extLst>
              <a:ext uri="{FF2B5EF4-FFF2-40B4-BE49-F238E27FC236}">
                <a16:creationId xmlns:a16="http://schemas.microsoft.com/office/drawing/2014/main" id="{0BAC52CC-5189-4A90-B34F-BF7B5EBE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06438"/>
            <a:ext cx="8656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Destruction of </a:t>
            </a:r>
          </a:p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Electronic Records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>
            <a:extLst>
              <a:ext uri="{FF2B5EF4-FFF2-40B4-BE49-F238E27FC236}">
                <a16:creationId xmlns:a16="http://schemas.microsoft.com/office/drawing/2014/main" id="{B51B03C2-D2AC-4A2C-A96F-1003329D2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955800"/>
            <a:ext cx="8518525" cy="3979863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State definition of records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read a records retention schedule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schedule a record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What to do with old records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determine if a record is confidential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How to dispose of records</a:t>
            </a:r>
          </a:p>
        </p:txBody>
      </p:sp>
      <p:sp>
        <p:nvSpPr>
          <p:cNvPr id="143362" name="TextBox 3">
            <a:extLst>
              <a:ext uri="{FF2B5EF4-FFF2-40B4-BE49-F238E27FC236}">
                <a16:creationId xmlns:a16="http://schemas.microsoft.com/office/drawing/2014/main" id="{0B88EB7F-7460-4054-9F6E-93E3F1AD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06438"/>
            <a:ext cx="865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You should now know: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>
            <a:extLst>
              <a:ext uri="{FF2B5EF4-FFF2-40B4-BE49-F238E27FC236}">
                <a16:creationId xmlns:a16="http://schemas.microsoft.com/office/drawing/2014/main" id="{B7EA17FD-6A19-4967-AA28-A9B5FA488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752725"/>
            <a:ext cx="7461250" cy="271145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Telephone 509-335-2005</a:t>
            </a: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E-mail </a:t>
            </a: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  <a:hlinkClick r:id="rId3"/>
              </a:rPr>
              <a:t>dbartl@wsu.edu</a:t>
            </a:r>
            <a:endParaRPr altLang="en-US" sz="2800">
              <a:latin typeface="Stone Serif" pitchFamily="18" charset="0"/>
              <a:ea typeface="ＭＳ Ｐゴシック" panose="020B0600070205080204" pitchFamily="34" charset="-128"/>
            </a:endParaRP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E-mail </a:t>
            </a: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  <a:hlinkClick r:id="rId4"/>
              </a:rPr>
              <a:t>faerber@wsu.edu</a:t>
            </a:r>
            <a:endParaRPr altLang="en-US" sz="2800">
              <a:latin typeface="Stone Serif" pitchFamily="18" charset="0"/>
              <a:ea typeface="ＭＳ Ｐゴシック" panose="020B0600070205080204" pitchFamily="34" charset="-128"/>
            </a:endParaRPr>
          </a:p>
          <a:p>
            <a:pPr marL="573088" indent="-344488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E-mail </a:t>
            </a: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  <a:hlinkClick r:id="rId5"/>
              </a:rPr>
              <a:t>prf.forms@wsu.edu</a:t>
            </a:r>
            <a:endParaRPr altLang="en-US" sz="2800">
              <a:latin typeface="Stone Serif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5410" name="TextBox 3">
            <a:extLst>
              <a:ext uri="{FF2B5EF4-FFF2-40B4-BE49-F238E27FC236}">
                <a16:creationId xmlns:a16="http://schemas.microsoft.com/office/drawing/2014/main" id="{6497EA00-490A-4C9B-B386-A7051D3B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706438"/>
            <a:ext cx="8656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Questions???</a:t>
            </a:r>
          </a:p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Contact PR&amp;F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859968-388B-284E-9F4A-DE80043976F7}"/>
              </a:ext>
            </a:extLst>
          </p:cNvPr>
          <p:cNvSpPr/>
          <p:nvPr/>
        </p:nvSpPr>
        <p:spPr>
          <a:xfrm>
            <a:off x="485775" y="695325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CB89DDA8-56CB-AD46-9ED0-5D7E75A4BA33}"/>
              </a:ext>
            </a:extLst>
          </p:cNvPr>
          <p:cNvSpPr txBox="1">
            <a:spLocks/>
          </p:cNvSpPr>
          <p:nvPr/>
        </p:nvSpPr>
        <p:spPr bwMode="black">
          <a:xfrm>
            <a:off x="1030288" y="3978275"/>
            <a:ext cx="77025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457200" rIns="457200" anchorCtr="1">
            <a:spAutoFit/>
          </a:bodyPr>
          <a:lstStyle>
            <a:lvl1pPr marL="1651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1200"/>
              </a:spcBef>
              <a:buClr>
                <a:srgbClr val="C60C30"/>
              </a:buClr>
              <a:buSzPct val="100000"/>
              <a:buFont typeface="Arial" charset="0"/>
              <a:buNone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If you attended this live training session and wish to have your attendance documented in your training history, </a:t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please notify Human Resource Services</a:t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 within 24 hours of today's date: </a:t>
            </a:r>
            <a:br>
              <a:rPr lang="en-US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</a:br>
            <a:br>
              <a:rPr lang="en-US" alt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hrstraining@wsu.edu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Lucida Sans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E38126B2-A349-4EC6-B9CE-B9369CE1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862013"/>
            <a:ext cx="4943475" cy="2651125"/>
          </a:xfrm>
          <a:prstGeom prst="rect">
            <a:avLst/>
          </a:prstGeom>
          <a:noFill/>
          <a:ln>
            <a:noFill/>
          </a:ln>
          <a:effectLst>
            <a:outerShdw blurRad="266700" dist="254000" dir="2700000" algn="tl" rotWithShape="0">
              <a:srgbClr val="80808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5">
            <a:extLst>
              <a:ext uri="{FF2B5EF4-FFF2-40B4-BE49-F238E27FC236}">
                <a16:creationId xmlns:a16="http://schemas.microsoft.com/office/drawing/2014/main" id="{C30E1F56-D9B4-5241-BA1D-159467F3B8E1}"/>
              </a:ext>
            </a:extLst>
          </p:cNvPr>
          <p:cNvSpPr txBox="1">
            <a:spLocks/>
          </p:cNvSpPr>
          <p:nvPr/>
        </p:nvSpPr>
        <p:spPr bwMode="black">
          <a:xfrm>
            <a:off x="5897563" y="1741488"/>
            <a:ext cx="29860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rIns="0"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has been a WSU Training Videoconference</a:t>
            </a:r>
            <a:endParaRPr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6B69E9D-F661-41D2-B1EF-CCFC714BF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2163763"/>
            <a:ext cx="8629650" cy="23320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Ctr="0"/>
          <a:lstStyle/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Uniform Resource Locator (URL):                </a:t>
            </a:r>
            <a:b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</a:b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https://policies.wsu.edu/prf/index/manuals/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WSU Home Page</a:t>
            </a:r>
          </a:p>
          <a:p>
            <a:pPr marL="577850" indent="-349250" eaLnBrk="1" hangingPunct="1">
              <a:spcBef>
                <a:spcPts val="1325"/>
              </a:spcBef>
              <a:spcAft>
                <a:spcPts val="725"/>
              </a:spcAft>
              <a:buClr>
                <a:srgbClr val="C00000"/>
              </a:buClr>
              <a:buSzPct val="120000"/>
              <a:buFont typeface="Helvetica" panose="020B0604020202020204" pitchFamily="34" charset="0"/>
              <a:buChar char="•"/>
              <a:tabLst>
                <a:tab pos="800100" algn="l"/>
              </a:tabLst>
            </a:pPr>
            <a:r>
              <a:rPr altLang="en-US" sz="2800">
                <a:latin typeface="Stone Serif" pitchFamily="18" charset="0"/>
                <a:ea typeface="ＭＳ Ｐゴシック" panose="020B0600070205080204" pitchFamily="34" charset="-128"/>
              </a:rPr>
              <a:t>A-Z Index</a:t>
            </a:r>
          </a:p>
        </p:txBody>
      </p:sp>
      <p:sp>
        <p:nvSpPr>
          <p:cNvPr id="27650" name="TextBox 3">
            <a:extLst>
              <a:ext uri="{FF2B5EF4-FFF2-40B4-BE49-F238E27FC236}">
                <a16:creationId xmlns:a16="http://schemas.microsoft.com/office/drawing/2014/main" id="{8EE98484-AF13-46A9-AF97-50EA9E4BC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706438"/>
            <a:ext cx="867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Stone Serif" pitchFamily="18" charset="0"/>
              </a:rPr>
              <a:t>Where to Find Manuals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85CEB7F7-5762-41CA-A19F-E5429B7F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val 7">
            <a:extLst>
              <a:ext uri="{FF2B5EF4-FFF2-40B4-BE49-F238E27FC236}">
                <a16:creationId xmlns:a16="http://schemas.microsoft.com/office/drawing/2014/main" id="{3B5B055D-8987-4265-8431-B7136A2F1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243388"/>
            <a:ext cx="765175" cy="192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699" name="Left Arrow 5">
            <a:extLst>
              <a:ext uri="{FF2B5EF4-FFF2-40B4-BE49-F238E27FC236}">
                <a16:creationId xmlns:a16="http://schemas.microsoft.com/office/drawing/2014/main" id="{37B5E0FB-E5FB-4DA5-8293-8A6474287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4211638"/>
            <a:ext cx="685800" cy="249237"/>
          </a:xfrm>
          <a:prstGeom prst="leftArrow">
            <a:avLst>
              <a:gd name="adj1" fmla="val 50000"/>
              <a:gd name="adj2" fmla="val 49987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00" name="Left Arrow 3">
            <a:extLst>
              <a:ext uri="{FF2B5EF4-FFF2-40B4-BE49-F238E27FC236}">
                <a16:creationId xmlns:a16="http://schemas.microsoft.com/office/drawing/2014/main" id="{1CDBC7B4-A16A-496E-A543-29F05914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17500"/>
            <a:ext cx="990600" cy="228600"/>
          </a:xfrm>
          <a:prstGeom prst="leftArrow">
            <a:avLst>
              <a:gd name="adj1" fmla="val 50000"/>
              <a:gd name="adj2" fmla="val 49994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13D216-6C12-4406-97C3-48735CD19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1520" r="2746"/>
          <a:stretch/>
        </p:blipFill>
        <p:spPr>
          <a:xfrm>
            <a:off x="89819" y="150209"/>
            <a:ext cx="8926859" cy="6707792"/>
          </a:xfrm>
          <a:prstGeom prst="rect">
            <a:avLst/>
          </a:prstGeom>
        </p:spPr>
      </p:pic>
      <p:sp>
        <p:nvSpPr>
          <p:cNvPr id="31746" name="Left Arrow 5">
            <a:extLst>
              <a:ext uri="{FF2B5EF4-FFF2-40B4-BE49-F238E27FC236}">
                <a16:creationId xmlns:a16="http://schemas.microsoft.com/office/drawing/2014/main" id="{C58709C8-26C0-4971-9E8D-D0DCAF99B0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27029" y="5120380"/>
            <a:ext cx="631825" cy="173038"/>
          </a:xfrm>
          <a:prstGeom prst="leftArrow">
            <a:avLst>
              <a:gd name="adj1" fmla="val 50000"/>
              <a:gd name="adj2" fmla="val 49784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7" name="Left Arrow 5">
            <a:extLst>
              <a:ext uri="{FF2B5EF4-FFF2-40B4-BE49-F238E27FC236}">
                <a16:creationId xmlns:a16="http://schemas.microsoft.com/office/drawing/2014/main" id="{BD49022E-5604-4A75-B5B2-37086155A70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426475" y="4947342"/>
            <a:ext cx="633412" cy="173037"/>
          </a:xfrm>
          <a:prstGeom prst="leftArrow">
            <a:avLst>
              <a:gd name="adj1" fmla="val 50000"/>
              <a:gd name="adj2" fmla="val 49909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8" name="Left Arrow 5">
            <a:extLst>
              <a:ext uri="{FF2B5EF4-FFF2-40B4-BE49-F238E27FC236}">
                <a16:creationId xmlns:a16="http://schemas.microsoft.com/office/drawing/2014/main" id="{2F5623F4-7387-4DAA-9EE1-7D6C26F9465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490974" y="4760158"/>
            <a:ext cx="631825" cy="173037"/>
          </a:xfrm>
          <a:prstGeom prst="leftArrow">
            <a:avLst>
              <a:gd name="adj1" fmla="val 50000"/>
              <a:gd name="adj2" fmla="val 49784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Left Arrow 5">
            <a:extLst>
              <a:ext uri="{FF2B5EF4-FFF2-40B4-BE49-F238E27FC236}">
                <a16:creationId xmlns:a16="http://schemas.microsoft.com/office/drawing/2014/main" id="{111402F8-F6BB-4B52-80CD-5B6625BED83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26752" y="5293419"/>
            <a:ext cx="631825" cy="173038"/>
          </a:xfrm>
          <a:prstGeom prst="leftArrow">
            <a:avLst>
              <a:gd name="adj1" fmla="val 50000"/>
              <a:gd name="adj2" fmla="val 49784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5417</TotalTime>
  <Words>1564</Words>
  <Application>Microsoft Office PowerPoint</Application>
  <PresentationFormat>On-screen Show (4:3)</PresentationFormat>
  <Paragraphs>286</Paragraphs>
  <Slides>69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Arial</vt:lpstr>
      <vt:lpstr>Gill Sans</vt:lpstr>
      <vt:lpstr>Helvetica</vt:lpstr>
      <vt:lpstr>Lucida Sans</vt:lpstr>
      <vt:lpstr>Stone Sans</vt:lpstr>
      <vt:lpstr>Stone Serif</vt:lpstr>
      <vt:lpstr>Stone Serif Bold</vt:lpstr>
      <vt:lpstr>Times New Roman</vt:lpstr>
      <vt:lpstr>Wingdings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1997 Kincaid Fire - UW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Imaging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Deb Bartlett</cp:lastModifiedBy>
  <cp:revision>457</cp:revision>
  <cp:lastPrinted>2014-04-21T18:27:44Z</cp:lastPrinted>
  <dcterms:created xsi:type="dcterms:W3CDTF">2001-10-04T20:08:10Z</dcterms:created>
  <dcterms:modified xsi:type="dcterms:W3CDTF">2020-10-30T16:02:00Z</dcterms:modified>
</cp:coreProperties>
</file>